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Archivo Narrow"/>
      <p:regular r:id="rId25"/>
      <p:bold r:id="rId26"/>
      <p:italic r:id="rId27"/>
      <p:boldItalic r:id="rId28"/>
    </p:embeddedFont>
    <p:embeddedFont>
      <p:font typeface="Amatic SC"/>
      <p:regular r:id="rId29"/>
      <p:bold r:id="rId30"/>
    </p:embeddedFont>
    <p:embeddedFont>
      <p:font typeface="Source Code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ArchivoNarrow-bold.fntdata"/><Relationship Id="rId25" Type="http://schemas.openxmlformats.org/officeDocument/2006/relationships/font" Target="fonts/ArchivoNarrow-regular.fntdata"/><Relationship Id="rId28" Type="http://schemas.openxmlformats.org/officeDocument/2006/relationships/font" Target="fonts/ArchivoNarrow-boldItalic.fntdata"/><Relationship Id="rId27" Type="http://schemas.openxmlformats.org/officeDocument/2006/relationships/font" Target="fonts/ArchivoNarrow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maticS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4.xml"/><Relationship Id="rId33" Type="http://schemas.openxmlformats.org/officeDocument/2006/relationships/font" Target="fonts/SourceCodePro-italic.fntdata"/><Relationship Id="rId10" Type="http://schemas.openxmlformats.org/officeDocument/2006/relationships/slide" Target="slides/slide3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SourceCodePro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4d7cf3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54d7cf3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41dfee2f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41dfee2f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41dfee2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41dfee2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41c11cb90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41c11cb9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41dfee2f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41dfee2f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41dfee2f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41dfee2f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41c11cb90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41c11cb9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41dfee2f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41dfee2f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54d7cf321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54d7cf321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4d7cf32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4d7cf32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54d7cf32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54d7cf32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1c11cb90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1c11cb90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1c11cb90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1c11cb90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54d7cf32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54d7cf32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41dfee2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41dfee2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41dfee2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41dfee2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54d7cf32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54d7cf32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3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32" name="Google Shape;132;p33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3" name="Google Shape;133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37" name="Google Shape;13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41" name="Google Shape;14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6D9EE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>
    <mc:Choice Requires="p14">
      <p:transition spd="slow" p14:dur="27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youthprophecygroup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/>
          <p:nvPr/>
        </p:nvSpPr>
        <p:spPr>
          <a:xfrm>
            <a:off x="241725" y="0"/>
            <a:ext cx="87561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</a:t>
            </a:r>
            <a:r>
              <a:rPr b="1" lang="en" sz="11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b="1" sz="1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37"/>
          <p:cNvSpPr txBox="1"/>
          <p:nvPr/>
        </p:nvSpPr>
        <p:spPr>
          <a:xfrm>
            <a:off x="361650" y="1628175"/>
            <a:ext cx="84207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Youth Prophecy Group</a:t>
            </a:r>
            <a:endParaRPr b="1"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10:00am PST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#5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Contact: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youthprophecygroup@gmail.com</a:t>
            </a:r>
            <a:endParaRPr b="1" sz="4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notes, questions, updates, and recordings</a:t>
            </a:r>
            <a:endParaRPr b="1"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"/>
          <p:cNvSpPr txBox="1"/>
          <p:nvPr/>
        </p:nvSpPr>
        <p:spPr>
          <a:xfrm>
            <a:off x="361800" y="1786050"/>
            <a:ext cx="8420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Pyrrhus in Macedonia</a:t>
            </a:r>
            <a:endParaRPr sz="5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>
            <p:ph type="title"/>
          </p:nvPr>
        </p:nvSpPr>
        <p:spPr>
          <a:xfrm>
            <a:off x="0" y="526350"/>
            <a:ext cx="2457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Demetrius ravages Epirus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3" name="Google Shape;2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601" y="0"/>
            <a:ext cx="66864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8"/>
          <p:cNvCxnSpPr/>
          <p:nvPr/>
        </p:nvCxnSpPr>
        <p:spPr>
          <a:xfrm>
            <a:off x="188025" y="2591900"/>
            <a:ext cx="8756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48"/>
          <p:cNvCxnSpPr/>
          <p:nvPr/>
        </p:nvCxnSpPr>
        <p:spPr>
          <a:xfrm>
            <a:off x="92662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48"/>
          <p:cNvCxnSpPr/>
          <p:nvPr/>
        </p:nvCxnSpPr>
        <p:spPr>
          <a:xfrm>
            <a:off x="32949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48"/>
          <p:cNvCxnSpPr/>
          <p:nvPr/>
        </p:nvCxnSpPr>
        <p:spPr>
          <a:xfrm>
            <a:off x="56766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48"/>
          <p:cNvCxnSpPr/>
          <p:nvPr/>
        </p:nvCxnSpPr>
        <p:spPr>
          <a:xfrm>
            <a:off x="817917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48"/>
          <p:cNvSpPr txBox="1"/>
          <p:nvPr/>
        </p:nvSpPr>
        <p:spPr>
          <a:xfrm>
            <a:off x="214875" y="2591900"/>
            <a:ext cx="14235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307BC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Demetrius frees Athens from Cassander’s dictator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48"/>
          <p:cNvSpPr txBox="1"/>
          <p:nvPr/>
        </p:nvSpPr>
        <p:spPr>
          <a:xfrm>
            <a:off x="2583150" y="2591900"/>
            <a:ext cx="14235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289BC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Demetrius invades and ravages Epirus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48"/>
          <p:cNvSpPr txBox="1"/>
          <p:nvPr/>
        </p:nvSpPr>
        <p:spPr>
          <a:xfrm>
            <a:off x="4964850" y="2591900"/>
            <a:ext cx="1423500" cy="21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287BC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Pyrrhus joins the “allies” and he and Lysimachus defeat Demetrius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48"/>
          <p:cNvSpPr txBox="1"/>
          <p:nvPr/>
        </p:nvSpPr>
        <p:spPr>
          <a:xfrm>
            <a:off x="7467425" y="2591900"/>
            <a:ext cx="14235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285BC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Lysimachus takes all from Pyrrhus except Epirus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" name="Google Shape;247;p48"/>
          <p:cNvSpPr txBox="1"/>
          <p:nvPr/>
        </p:nvSpPr>
        <p:spPr>
          <a:xfrm>
            <a:off x="214875" y="1160300"/>
            <a:ext cx="142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1989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8" name="Google Shape;248;p48"/>
          <p:cNvSpPr txBox="1"/>
          <p:nvPr/>
        </p:nvSpPr>
        <p:spPr>
          <a:xfrm>
            <a:off x="7043100" y="1160300"/>
            <a:ext cx="2034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Sunday Law</a:t>
            </a:r>
            <a:r>
              <a:rPr lang="en" sz="2400"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 sz="24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49" name="Google Shape;249;p48"/>
          <p:cNvSpPr txBox="1"/>
          <p:nvPr/>
        </p:nvSpPr>
        <p:spPr>
          <a:xfrm>
            <a:off x="4572000" y="1160300"/>
            <a:ext cx="216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 Cry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48"/>
          <p:cNvSpPr txBox="1"/>
          <p:nvPr/>
        </p:nvSpPr>
        <p:spPr>
          <a:xfrm>
            <a:off x="2383450" y="752050"/>
            <a:ext cx="16893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11/9/2019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Google Shape;251;p48"/>
          <p:cNvSpPr/>
          <p:nvPr/>
        </p:nvSpPr>
        <p:spPr>
          <a:xfrm>
            <a:off x="2001000" y="443175"/>
            <a:ext cx="2430600" cy="3706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9"/>
          <p:cNvSpPr txBox="1"/>
          <p:nvPr/>
        </p:nvSpPr>
        <p:spPr>
          <a:xfrm>
            <a:off x="361800" y="1786050"/>
            <a:ext cx="8420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Pyrrhic War</a:t>
            </a:r>
            <a:endParaRPr sz="5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0"/>
          <p:cNvSpPr txBox="1"/>
          <p:nvPr>
            <p:ph type="title"/>
          </p:nvPr>
        </p:nvSpPr>
        <p:spPr>
          <a:xfrm>
            <a:off x="0" y="526350"/>
            <a:ext cx="2457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 battle of Asculum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2" name="Google Shape;26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600" y="0"/>
            <a:ext cx="6686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Google Shape;267;p51"/>
          <p:cNvCxnSpPr/>
          <p:nvPr/>
        </p:nvCxnSpPr>
        <p:spPr>
          <a:xfrm>
            <a:off x="188025" y="2591900"/>
            <a:ext cx="8756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51"/>
          <p:cNvCxnSpPr/>
          <p:nvPr/>
        </p:nvCxnSpPr>
        <p:spPr>
          <a:xfrm>
            <a:off x="92662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51"/>
          <p:cNvCxnSpPr/>
          <p:nvPr/>
        </p:nvCxnSpPr>
        <p:spPr>
          <a:xfrm>
            <a:off x="32949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51"/>
          <p:cNvCxnSpPr/>
          <p:nvPr/>
        </p:nvCxnSpPr>
        <p:spPr>
          <a:xfrm>
            <a:off x="56766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51"/>
          <p:cNvCxnSpPr/>
          <p:nvPr/>
        </p:nvCxnSpPr>
        <p:spPr>
          <a:xfrm>
            <a:off x="817917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51"/>
          <p:cNvSpPr txBox="1"/>
          <p:nvPr/>
        </p:nvSpPr>
        <p:spPr>
          <a:xfrm>
            <a:off x="214875" y="2591900"/>
            <a:ext cx="14235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285BC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Thurri appeals to Rome for help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3" name="Google Shape;273;p51"/>
          <p:cNvSpPr txBox="1"/>
          <p:nvPr/>
        </p:nvSpPr>
        <p:spPr>
          <a:xfrm>
            <a:off x="2583150" y="2591900"/>
            <a:ext cx="14235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279BC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The battle of Asculum: Pyrrhus wins the two day battle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Google Shape;274;p51"/>
          <p:cNvSpPr txBox="1"/>
          <p:nvPr/>
        </p:nvSpPr>
        <p:spPr>
          <a:xfrm>
            <a:off x="4964850" y="2591900"/>
            <a:ext cx="14235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275BC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The battle of 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Beneventum: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Pyrrhus loses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51"/>
          <p:cNvSpPr txBox="1"/>
          <p:nvPr/>
        </p:nvSpPr>
        <p:spPr>
          <a:xfrm>
            <a:off x="7467425" y="2591900"/>
            <a:ext cx="1423500" cy="24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272BC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Pyrrhus dies, at the age of 46; Rome sends ambassadors to Egypt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6" name="Google Shape;276;p51"/>
          <p:cNvSpPr txBox="1"/>
          <p:nvPr/>
        </p:nvSpPr>
        <p:spPr>
          <a:xfrm>
            <a:off x="214875" y="1160300"/>
            <a:ext cx="142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1989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Google Shape;277;p51"/>
          <p:cNvSpPr txBox="1"/>
          <p:nvPr/>
        </p:nvSpPr>
        <p:spPr>
          <a:xfrm>
            <a:off x="4512327" y="1160300"/>
            <a:ext cx="2030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 Cry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Google Shape;278;p51"/>
          <p:cNvSpPr txBox="1"/>
          <p:nvPr/>
        </p:nvSpPr>
        <p:spPr>
          <a:xfrm>
            <a:off x="7047900" y="1160300"/>
            <a:ext cx="2030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Sunday Law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79" name="Google Shape;279;p51"/>
          <p:cNvCxnSpPr/>
          <p:nvPr/>
        </p:nvCxnSpPr>
        <p:spPr>
          <a:xfrm>
            <a:off x="6924738" y="2133500"/>
            <a:ext cx="6300" cy="458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51"/>
          <p:cNvSpPr txBox="1"/>
          <p:nvPr/>
        </p:nvSpPr>
        <p:spPr>
          <a:xfrm>
            <a:off x="6478488" y="1757600"/>
            <a:ext cx="8988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273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" name="Google Shape;281;p51"/>
          <p:cNvSpPr txBox="1"/>
          <p:nvPr/>
        </p:nvSpPr>
        <p:spPr>
          <a:xfrm>
            <a:off x="6358050" y="2591900"/>
            <a:ext cx="11397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273BC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Egypt sends </a:t>
            </a: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ambassadors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To Rome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51"/>
          <p:cNvSpPr txBox="1"/>
          <p:nvPr/>
        </p:nvSpPr>
        <p:spPr>
          <a:xfrm>
            <a:off x="2405850" y="752050"/>
            <a:ext cx="1797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11/9/2019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51"/>
          <p:cNvSpPr/>
          <p:nvPr/>
        </p:nvSpPr>
        <p:spPr>
          <a:xfrm>
            <a:off x="2001000" y="443175"/>
            <a:ext cx="2417400" cy="3988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Comic Sans MS"/>
                <a:ea typeface="Comic Sans MS"/>
                <a:cs typeface="Comic Sans MS"/>
                <a:sym typeface="Comic Sans MS"/>
              </a:rPr>
              <a:t>Thank you for coming!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Contact us at: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FFFFFF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youthprophecygroup@gmail.com</a:t>
            </a:r>
            <a:endParaRPr b="0"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latin typeface="Comic Sans MS"/>
                <a:ea typeface="Comic Sans MS"/>
                <a:cs typeface="Comic Sans MS"/>
                <a:sym typeface="Comic Sans MS"/>
              </a:rPr>
              <a:t>if you want notes, questions,updates or recordings.</a:t>
            </a:r>
            <a:endParaRPr b="0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25" y="231075"/>
            <a:ext cx="3719950" cy="19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 txBox="1"/>
          <p:nvPr/>
        </p:nvSpPr>
        <p:spPr>
          <a:xfrm>
            <a:off x="-25" y="2743950"/>
            <a:ext cx="914400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November 10,2019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Meeting Five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We’re glad you’re here to share and discuss the Midnight Cry message.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ctrTitle"/>
          </p:nvPr>
        </p:nvSpPr>
        <p:spPr>
          <a:xfrm>
            <a:off x="0" y="2571750"/>
            <a:ext cx="9144000" cy="14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The Fulfillment of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Daniel 11 and Pyrrhus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39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Lesson Five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25" y="231075"/>
            <a:ext cx="3719950" cy="19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/>
        </p:nvSpPr>
        <p:spPr>
          <a:xfrm>
            <a:off x="361800" y="1786050"/>
            <a:ext cx="8420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Daniel 11</a:t>
            </a:r>
            <a:endParaRPr sz="5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/>
          <p:nvPr>
            <p:ph type="title"/>
          </p:nvPr>
        </p:nvSpPr>
        <p:spPr>
          <a:xfrm>
            <a:off x="0" y="526350"/>
            <a:ext cx="2457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 battle of Raphia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3" name="Google Shape;1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600" y="0"/>
            <a:ext cx="66864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42"/>
          <p:cNvCxnSpPr/>
          <p:nvPr/>
        </p:nvCxnSpPr>
        <p:spPr>
          <a:xfrm>
            <a:off x="188025" y="2591900"/>
            <a:ext cx="8756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42"/>
          <p:cNvCxnSpPr/>
          <p:nvPr/>
        </p:nvCxnSpPr>
        <p:spPr>
          <a:xfrm>
            <a:off x="92662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42"/>
          <p:cNvCxnSpPr/>
          <p:nvPr/>
        </p:nvCxnSpPr>
        <p:spPr>
          <a:xfrm>
            <a:off x="32949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2"/>
          <p:cNvCxnSpPr/>
          <p:nvPr/>
        </p:nvCxnSpPr>
        <p:spPr>
          <a:xfrm>
            <a:off x="56766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2"/>
          <p:cNvCxnSpPr/>
          <p:nvPr/>
        </p:nvCxnSpPr>
        <p:spPr>
          <a:xfrm>
            <a:off x="817917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42"/>
          <p:cNvSpPr txBox="1"/>
          <p:nvPr/>
        </p:nvSpPr>
        <p:spPr>
          <a:xfrm>
            <a:off x="214875" y="2591900"/>
            <a:ext cx="14235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Verse 10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42"/>
          <p:cNvSpPr txBox="1"/>
          <p:nvPr/>
        </p:nvSpPr>
        <p:spPr>
          <a:xfrm>
            <a:off x="2402813" y="2591900"/>
            <a:ext cx="17976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Verses 11,12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42"/>
          <p:cNvSpPr txBox="1"/>
          <p:nvPr/>
        </p:nvSpPr>
        <p:spPr>
          <a:xfrm>
            <a:off x="4964850" y="2591900"/>
            <a:ext cx="14235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Verse 15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42"/>
          <p:cNvSpPr txBox="1"/>
          <p:nvPr/>
        </p:nvSpPr>
        <p:spPr>
          <a:xfrm>
            <a:off x="7467425" y="2591900"/>
            <a:ext cx="14235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Verse 16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42"/>
          <p:cNvSpPr txBox="1"/>
          <p:nvPr/>
        </p:nvSpPr>
        <p:spPr>
          <a:xfrm>
            <a:off x="214875" y="1160300"/>
            <a:ext cx="142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1989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42"/>
          <p:cNvSpPr txBox="1"/>
          <p:nvPr/>
        </p:nvSpPr>
        <p:spPr>
          <a:xfrm>
            <a:off x="6996775" y="1160300"/>
            <a:ext cx="2081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Sunday Law</a:t>
            </a:r>
            <a:r>
              <a:rPr lang="en" sz="2400"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 sz="24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9" name="Google Shape;189;p42"/>
          <p:cNvSpPr txBox="1"/>
          <p:nvPr/>
        </p:nvSpPr>
        <p:spPr>
          <a:xfrm>
            <a:off x="2583150" y="752050"/>
            <a:ext cx="14235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vo Narrow"/>
                <a:ea typeface="Archivo Narrow"/>
                <a:cs typeface="Archivo Narrow"/>
                <a:sym typeface="Archivo Narrow"/>
              </a:rPr>
              <a:t>1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1/9/2019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</a:t>
            </a:r>
            <a:r>
              <a:rPr lang="en" sz="2400">
                <a:latin typeface="Archivo Narrow"/>
                <a:ea typeface="Archivo Narrow"/>
                <a:cs typeface="Archivo Narrow"/>
                <a:sym typeface="Archivo Narrow"/>
              </a:rPr>
              <a:t>t</a:t>
            </a:r>
            <a:endParaRPr sz="24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4572000" y="1160300"/>
            <a:ext cx="2424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 Cry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2583150" y="3263250"/>
            <a:ext cx="14235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Raphia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Google Shape;192;p42"/>
          <p:cNvSpPr txBox="1"/>
          <p:nvPr/>
        </p:nvSpPr>
        <p:spPr>
          <a:xfrm>
            <a:off x="4964850" y="3263238"/>
            <a:ext cx="14235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Panium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2001000" y="443175"/>
            <a:ext cx="2417400" cy="3505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 txBox="1"/>
          <p:nvPr/>
        </p:nvSpPr>
        <p:spPr>
          <a:xfrm>
            <a:off x="361800" y="1786050"/>
            <a:ext cx="8420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Third Diadochi War</a:t>
            </a:r>
            <a:endParaRPr sz="5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type="title"/>
          </p:nvPr>
        </p:nvSpPr>
        <p:spPr>
          <a:xfrm>
            <a:off x="0" y="526350"/>
            <a:ext cx="2457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 battle of Gaza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4" name="Google Shape;2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600" y="0"/>
            <a:ext cx="6686400" cy="52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5"/>
          <p:cNvCxnSpPr/>
          <p:nvPr/>
        </p:nvCxnSpPr>
        <p:spPr>
          <a:xfrm>
            <a:off x="188025" y="2591900"/>
            <a:ext cx="8756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45"/>
          <p:cNvCxnSpPr/>
          <p:nvPr/>
        </p:nvCxnSpPr>
        <p:spPr>
          <a:xfrm>
            <a:off x="92662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5"/>
          <p:cNvCxnSpPr/>
          <p:nvPr/>
        </p:nvCxnSpPr>
        <p:spPr>
          <a:xfrm>
            <a:off x="32949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5"/>
          <p:cNvCxnSpPr/>
          <p:nvPr/>
        </p:nvCxnSpPr>
        <p:spPr>
          <a:xfrm>
            <a:off x="5676600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45"/>
          <p:cNvCxnSpPr/>
          <p:nvPr/>
        </p:nvCxnSpPr>
        <p:spPr>
          <a:xfrm>
            <a:off x="8179175" y="1625000"/>
            <a:ext cx="0" cy="966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45"/>
          <p:cNvSpPr txBox="1"/>
          <p:nvPr/>
        </p:nvSpPr>
        <p:spPr>
          <a:xfrm>
            <a:off x="214875" y="2591900"/>
            <a:ext cx="14235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316BC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The battle of Gabiene: Antigonus defeated Eumanes from the inside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45"/>
          <p:cNvSpPr txBox="1"/>
          <p:nvPr/>
        </p:nvSpPr>
        <p:spPr>
          <a:xfrm>
            <a:off x="2583150" y="2591900"/>
            <a:ext cx="14235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312BC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The battle of Gaza: Ptolemy defeated Demetrius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Google Shape;216;p45"/>
          <p:cNvSpPr txBox="1"/>
          <p:nvPr/>
        </p:nvSpPr>
        <p:spPr>
          <a:xfrm>
            <a:off x="4964850" y="2591900"/>
            <a:ext cx="14235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311BC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“Peace of the Dynast”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45"/>
          <p:cNvSpPr txBox="1"/>
          <p:nvPr/>
        </p:nvSpPr>
        <p:spPr>
          <a:xfrm>
            <a:off x="7467425" y="2591900"/>
            <a:ext cx="1423500" cy="24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309BC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The beginning of the Seleucid Dynasty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8" name="Google Shape;218;p45"/>
          <p:cNvSpPr txBox="1"/>
          <p:nvPr/>
        </p:nvSpPr>
        <p:spPr>
          <a:xfrm>
            <a:off x="214875" y="1160300"/>
            <a:ext cx="142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1989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45"/>
          <p:cNvSpPr txBox="1"/>
          <p:nvPr/>
        </p:nvSpPr>
        <p:spPr>
          <a:xfrm>
            <a:off x="7043100" y="1160300"/>
            <a:ext cx="2034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Sunday Law</a:t>
            </a:r>
            <a:r>
              <a:rPr lang="en" sz="2400"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 sz="24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0" name="Google Shape;220;p45"/>
          <p:cNvSpPr txBox="1"/>
          <p:nvPr/>
        </p:nvSpPr>
        <p:spPr>
          <a:xfrm>
            <a:off x="4572000" y="1160300"/>
            <a:ext cx="2194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 Cry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" name="Google Shape;221;p45"/>
          <p:cNvSpPr txBox="1"/>
          <p:nvPr/>
        </p:nvSpPr>
        <p:spPr>
          <a:xfrm>
            <a:off x="2403600" y="752050"/>
            <a:ext cx="1797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11/9/2019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Midnight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2001000" y="443175"/>
            <a:ext cx="2417400" cy="3988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