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7"/>
  </p:notesMasterIdLst>
  <p:sldIdLst>
    <p:sldId id="256" r:id="rId2"/>
    <p:sldId id="257" r:id="rId3"/>
    <p:sldId id="258" r:id="rId4"/>
    <p:sldId id="259" r:id="rId5"/>
    <p:sldId id="263" r:id="rId6"/>
    <p:sldId id="261" r:id="rId7"/>
    <p:sldId id="262" r:id="rId8"/>
    <p:sldId id="260" r:id="rId9"/>
    <p:sldId id="264" r:id="rId10"/>
    <p:sldId id="279" r:id="rId11"/>
    <p:sldId id="265" r:id="rId12"/>
    <p:sldId id="266" r:id="rId13"/>
    <p:sldId id="267" r:id="rId14"/>
    <p:sldId id="268" r:id="rId15"/>
    <p:sldId id="269" r:id="rId16"/>
    <p:sldId id="270" r:id="rId17"/>
    <p:sldId id="273" r:id="rId18"/>
    <p:sldId id="278" r:id="rId19"/>
    <p:sldId id="271" r:id="rId20"/>
    <p:sldId id="274" r:id="rId21"/>
    <p:sldId id="281" r:id="rId22"/>
    <p:sldId id="275" r:id="rId23"/>
    <p:sldId id="276" r:id="rId24"/>
    <p:sldId id="280" r:id="rId25"/>
    <p:sldId id="277" r:id="rId2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8EC2"/>
    <a:srgbClr val="A686C4"/>
    <a:srgbClr val="FDA439"/>
    <a:srgbClr val="86F814"/>
    <a:srgbClr val="FFFF99"/>
    <a:srgbClr val="DA7BDF"/>
    <a:srgbClr val="01F1FD"/>
    <a:srgbClr val="44C8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7040" autoAdjust="0"/>
  </p:normalViewPr>
  <p:slideViewPr>
    <p:cSldViewPr>
      <p:cViewPr>
        <p:scale>
          <a:sx n="63" d="100"/>
          <a:sy n="63" d="100"/>
        </p:scale>
        <p:origin x="-196" y="-144"/>
      </p:cViewPr>
      <p:guideLst>
        <p:guide orient="horz" pos="2160"/>
        <p:guide pos="3839"/>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F842E1-0C62-4A98-B956-BBFF61361B1A}" type="datetimeFigureOut">
              <a:rPr lang="en-US" smtClean="0"/>
              <a:pPr/>
              <a:t>10/15/2019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65D1A1-5207-4C84-A417-942D836FBEB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65D1A1-5207-4C84-A417-942D836FBEB1}"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65D1A1-5207-4C84-A417-942D836FBEB1}"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65D1A1-5207-4C84-A417-942D836FBEB1}"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65D1A1-5207-4C84-A417-942D836FBEB1}"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4" y="2130438"/>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7A327F-D2C3-46AB-8172-5084B5BD6F16}"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6F982-0B52-4EAE-B3F5-BC302E31B0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A327F-D2C3-46AB-8172-5084B5BD6F16}"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6F982-0B52-4EAE-B3F5-BC302E31B0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7" y="274651"/>
            <a:ext cx="365453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590" y="274651"/>
            <a:ext cx="107646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A327F-D2C3-46AB-8172-5084B5BD6F16}"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6F982-0B52-4EAE-B3F5-BC302E31B0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A327F-D2C3-46AB-8172-5084B5BD6F16}"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6F982-0B52-4EAE-B3F5-BC302E31B0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13"/>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7A327F-D2C3-46AB-8172-5084B5BD6F16}"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6F982-0B52-4EAE-B3F5-BC302E31B0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591" y="1600206"/>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5343" y="1600206"/>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7A327F-D2C3-46AB-8172-5084B5BD6F16}" type="datetimeFigureOut">
              <a:rPr lang="en-US" smtClean="0"/>
              <a:pPr/>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D6F982-0B52-4EAE-B3F5-BC302E31B0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463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7A327F-D2C3-46AB-8172-5084B5BD6F16}" type="datetimeFigureOut">
              <a:rPr lang="en-US" smtClean="0"/>
              <a:pPr/>
              <a:t>10/15/2019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D6F982-0B52-4EAE-B3F5-BC302E31B0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7A327F-D2C3-46AB-8172-5084B5BD6F16}" type="datetimeFigureOut">
              <a:rPr lang="en-US" smtClean="0"/>
              <a:pPr/>
              <a:t>10/15/2019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D6F982-0B52-4EAE-B3F5-BC302E31B0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A327F-D2C3-46AB-8172-5084B5BD6F16}" type="datetimeFigureOut">
              <a:rPr lang="en-US" smtClean="0"/>
              <a:pPr/>
              <a:t>10/15/2019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D6F982-0B52-4EAE-B3F5-BC302E31B0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9"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63"/>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9"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7A327F-D2C3-46AB-8172-5084B5BD6F16}" type="datetimeFigureOut">
              <a:rPr lang="en-US" smtClean="0"/>
              <a:pPr/>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D6F982-0B52-4EAE-B3F5-BC302E31B0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7A327F-D2C3-46AB-8172-5084B5BD6F16}" type="datetimeFigureOut">
              <a:rPr lang="en-US" smtClean="0"/>
              <a:pPr/>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D6F982-0B52-4EAE-B3F5-BC302E31B0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3"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3" y="1600206"/>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63"/>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A327F-D2C3-46AB-8172-5084B5BD6F16}" type="datetimeFigureOut">
              <a:rPr lang="en-US" smtClean="0"/>
              <a:pPr/>
              <a:t>10/15/2019</a:t>
            </a:fld>
            <a:endParaRPr lang="en-US"/>
          </a:p>
        </p:txBody>
      </p:sp>
      <p:sp>
        <p:nvSpPr>
          <p:cNvPr id="5" name="Footer Placeholder 4"/>
          <p:cNvSpPr>
            <a:spLocks noGrp="1"/>
          </p:cNvSpPr>
          <p:nvPr>
            <p:ph type="ftr" sz="quarter" idx="3"/>
          </p:nvPr>
        </p:nvSpPr>
        <p:spPr>
          <a:xfrm>
            <a:off x="4164517" y="6356363"/>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63"/>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6F982-0B52-4EAE-B3F5-BC302E31B0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1">
                <a:lumMod val="65000"/>
                <a:alpha val="21000"/>
              </a:schemeClr>
            </a:gs>
            <a:gs pos="50000">
              <a:schemeClr val="accent1">
                <a:tint val="44500"/>
                <a:satMod val="160000"/>
              </a:schemeClr>
            </a:gs>
            <a:gs pos="100000">
              <a:schemeClr val="accent1">
                <a:tint val="23500"/>
                <a:satMod val="160000"/>
              </a:schemeClr>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0412" y="4"/>
            <a:ext cx="10439400" cy="1470025"/>
          </a:xfrm>
        </p:spPr>
        <p:txBody>
          <a:bodyPr>
            <a:normAutofit/>
          </a:bodyPr>
          <a:lstStyle/>
          <a:p>
            <a:r>
              <a:rPr lang="en-US" dirty="0" smtClean="0">
                <a:latin typeface="Cooper Black" pitchFamily="18" charset="0"/>
              </a:rPr>
              <a:t>A Living Parable</a:t>
            </a:r>
            <a:endParaRPr lang="en-US" dirty="0">
              <a:latin typeface="Cooper Black" pitchFamily="18" charset="0"/>
            </a:endParaRPr>
          </a:p>
        </p:txBody>
      </p:sp>
      <p:sp>
        <p:nvSpPr>
          <p:cNvPr id="3" name="Subtitle 2"/>
          <p:cNvSpPr>
            <a:spLocks noGrp="1"/>
          </p:cNvSpPr>
          <p:nvPr>
            <p:ph type="subTitle" idx="1"/>
          </p:nvPr>
        </p:nvSpPr>
        <p:spPr>
          <a:xfrm>
            <a:off x="1903412" y="1143000"/>
            <a:ext cx="8153400" cy="1752600"/>
          </a:xfrm>
        </p:spPr>
        <p:txBody>
          <a:bodyPr>
            <a:normAutofit/>
          </a:bodyPr>
          <a:lstStyle/>
          <a:p>
            <a:r>
              <a:rPr lang="en-US" sz="2800" dirty="0" smtClean="0">
                <a:latin typeface="Berlin Sans FB" pitchFamily="34" charset="0"/>
              </a:rPr>
              <a:t>Understanding Parable Teaching: The Natural and </a:t>
            </a:r>
            <a:r>
              <a:rPr lang="en-US" sz="2800" dirty="0">
                <a:latin typeface="Berlin Sans FB" pitchFamily="34" charset="0"/>
              </a:rPr>
              <a:t>T</a:t>
            </a:r>
            <a:r>
              <a:rPr lang="en-US" sz="2800" dirty="0" smtClean="0">
                <a:latin typeface="Berlin Sans FB" pitchFamily="34" charset="0"/>
              </a:rPr>
              <a:t>he Spiritual</a:t>
            </a:r>
            <a:endParaRPr lang="en-US" sz="2800" dirty="0">
              <a:latin typeface="Berlin Sans FB" pitchFamily="34" charset="0"/>
            </a:endParaRPr>
          </a:p>
        </p:txBody>
      </p:sp>
      <p:sp>
        <p:nvSpPr>
          <p:cNvPr id="4" name="Rectangle 3"/>
          <p:cNvSpPr/>
          <p:nvPr/>
        </p:nvSpPr>
        <p:spPr>
          <a:xfrm>
            <a:off x="303212" y="6248400"/>
            <a:ext cx="3505200" cy="400110"/>
          </a:xfrm>
          <a:prstGeom prst="rect">
            <a:avLst/>
          </a:prstGeom>
        </p:spPr>
        <p:txBody>
          <a:bodyPr wrap="square">
            <a:spAutoFit/>
          </a:bodyPr>
          <a:lstStyle/>
          <a:p>
            <a:r>
              <a:rPr lang="en-US" sz="2000" dirty="0" smtClean="0">
                <a:latin typeface="Times New Roman" pitchFamily="18" charset="0"/>
                <a:cs typeface="Times New Roman" pitchFamily="18" charset="0"/>
              </a:rPr>
              <a:t>https://youtu.be/TNnQNRTjmPc</a:t>
            </a:r>
            <a:endParaRPr lang="en-US" sz="2000" dirty="0">
              <a:latin typeface="Times New Roman" pitchFamily="18" charset="0"/>
              <a:cs typeface="Times New Roman" pitchFamily="18" charset="0"/>
            </a:endParaRPr>
          </a:p>
        </p:txBody>
      </p:sp>
      <p:pic>
        <p:nvPicPr>
          <p:cNvPr id="13314" name="Picture 2" descr="Image result for jesus christ and the bible"/>
          <p:cNvPicPr>
            <a:picLocks noChangeAspect="1" noChangeArrowheads="1"/>
          </p:cNvPicPr>
          <p:nvPr/>
        </p:nvPicPr>
        <p:blipFill>
          <a:blip r:embed="rId2">
            <a:grayscl/>
            <a:lum contrast="8000"/>
          </a:blip>
          <a:srcRect/>
          <a:stretch>
            <a:fillRect/>
          </a:stretch>
        </p:blipFill>
        <p:spPr bwMode="auto">
          <a:xfrm>
            <a:off x="3198812" y="2209804"/>
            <a:ext cx="5943600" cy="4032173"/>
          </a:xfrm>
          <a:prstGeom prst="rect">
            <a:avLst/>
          </a:prstGeom>
          <a:blipFill dpi="0" rotWithShape="1">
            <a:blip r:embed="rId3">
              <a:alphaModFix amt="98000"/>
              <a:grayscl/>
              <a:lum contrast="8000"/>
            </a:blip>
            <a:srcRect/>
            <a:tile tx="0" ty="0" sx="100000" sy="100000" flip="none" algn="tl"/>
          </a:blipFill>
          <a:effectLst>
            <a:glow rad="101600">
              <a:schemeClr val="bg2">
                <a:lumMod val="75000"/>
                <a:alpha val="60000"/>
              </a:schemeClr>
            </a:glow>
          </a:effectLst>
        </p:spPr>
      </p:pic>
    </p:spTree>
  </p:cSld>
  <p:clrMapOvr>
    <a:masterClrMapping/>
  </p:clrMapOvr>
  <p:transition spd="slow">
    <p:comb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eye hath not seen nor ear heard what it's like in heaven"/>
          <p:cNvPicPr>
            <a:picLocks noChangeAspect="1" noChangeArrowheads="1"/>
          </p:cNvPicPr>
          <p:nvPr/>
        </p:nvPicPr>
        <p:blipFill>
          <a:blip r:embed="rId2"/>
          <a:srcRect/>
          <a:stretch>
            <a:fillRect/>
          </a:stretch>
        </p:blipFill>
        <p:spPr bwMode="auto">
          <a:xfrm rot="21238152">
            <a:off x="5816634" y="1152969"/>
            <a:ext cx="6190939" cy="3776474"/>
          </a:xfrm>
          <a:prstGeom prst="roundRect">
            <a:avLst/>
          </a:prstGeom>
          <a:noFill/>
          <a:ln w="76200">
            <a:solidFill>
              <a:schemeClr val="tx1"/>
            </a:solidFill>
          </a:ln>
          <a:effectLst>
            <a:outerShdw blurRad="152400" dist="317500" dir="5400000" sx="90000" sy="-19000" rotWithShape="0">
              <a:prstClr val="black">
                <a:alpha val="15000"/>
              </a:prstClr>
            </a:outerShdw>
            <a:softEdge rad="317500"/>
          </a:effectLst>
        </p:spPr>
      </p:pic>
      <p:sp>
        <p:nvSpPr>
          <p:cNvPr id="2" name="Title 1"/>
          <p:cNvSpPr>
            <a:spLocks noGrp="1"/>
          </p:cNvSpPr>
          <p:nvPr>
            <p:ph type="title"/>
          </p:nvPr>
        </p:nvSpPr>
        <p:spPr>
          <a:xfrm>
            <a:off x="531812" y="152400"/>
            <a:ext cx="10969943" cy="1143000"/>
          </a:xfrm>
        </p:spPr>
        <p:txBody>
          <a:bodyPr/>
          <a:lstStyle/>
          <a:p>
            <a:r>
              <a:rPr lang="en-US" dirty="0" smtClean="0">
                <a:latin typeface="Brush Script MT" pitchFamily="66" charset="0"/>
              </a:rPr>
              <a:t>Understanding the Everlasting Gospel Cont’</a:t>
            </a:r>
            <a:endParaRPr lang="en-US" dirty="0">
              <a:latin typeface="Brush Script MT" pitchFamily="66" charset="0"/>
            </a:endParaRPr>
          </a:p>
        </p:txBody>
      </p:sp>
      <p:sp>
        <p:nvSpPr>
          <p:cNvPr id="6" name="TextBox 5"/>
          <p:cNvSpPr txBox="1"/>
          <p:nvPr/>
        </p:nvSpPr>
        <p:spPr>
          <a:xfrm>
            <a:off x="150812" y="1371600"/>
            <a:ext cx="5410200" cy="923330"/>
          </a:xfrm>
          <a:prstGeom prst="rect">
            <a:avLst/>
          </a:prstGeom>
          <a:noFill/>
        </p:spPr>
        <p:txBody>
          <a:bodyPr wrap="square" rtlCol="0">
            <a:spAutoFit/>
          </a:bodyPr>
          <a:lstStyle/>
          <a:p>
            <a:r>
              <a:rPr lang="en-US" dirty="0" smtClean="0"/>
              <a:t>Eye hath not seen. Ear hath not heard what it’s like in heaven. So how can you have thoughts about heaven when you don’t know what it’s like?</a:t>
            </a:r>
            <a:endParaRPr lang="en-US" dirty="0"/>
          </a:p>
        </p:txBody>
      </p:sp>
      <p:sp>
        <p:nvSpPr>
          <p:cNvPr id="8" name="TextBox 7"/>
          <p:cNvSpPr txBox="1"/>
          <p:nvPr/>
        </p:nvSpPr>
        <p:spPr>
          <a:xfrm>
            <a:off x="150812" y="2286000"/>
            <a:ext cx="5715000" cy="2308324"/>
          </a:xfrm>
          <a:prstGeom prst="rect">
            <a:avLst/>
          </a:prstGeom>
          <a:noFill/>
        </p:spPr>
        <p:txBody>
          <a:bodyPr wrap="square" rtlCol="0">
            <a:spAutoFit/>
          </a:bodyPr>
          <a:lstStyle/>
          <a:p>
            <a:r>
              <a:rPr lang="en-US" dirty="0" smtClean="0"/>
              <a:t>We can’t. We have no idea what heaven is like. So what God needs to do is explain heaven. How will God explain heaven to us? How will He explain something that we’ve never seen? He’s going to try to explain it to you using things that you already understand. So when God wants to teach us about heavenly places, He has to do it through the natural. </a:t>
            </a:r>
          </a:p>
          <a:p>
            <a:endParaRPr lang="en-US" dirty="0"/>
          </a:p>
        </p:txBody>
      </p:sp>
      <p:sp>
        <p:nvSpPr>
          <p:cNvPr id="10" name="TextBox 9"/>
          <p:cNvSpPr txBox="1"/>
          <p:nvPr/>
        </p:nvSpPr>
        <p:spPr>
          <a:xfrm>
            <a:off x="150812" y="4267200"/>
            <a:ext cx="5791200" cy="923330"/>
          </a:xfrm>
          <a:prstGeom prst="rect">
            <a:avLst/>
          </a:prstGeom>
          <a:noFill/>
        </p:spPr>
        <p:txBody>
          <a:bodyPr wrap="square" rtlCol="0">
            <a:spAutoFit/>
          </a:bodyPr>
          <a:lstStyle/>
          <a:p>
            <a:r>
              <a:rPr lang="en-US" dirty="0" smtClean="0"/>
              <a:t>The way that He is going to teach us about the everlasting gospel and how it works, how it operates, by definition, it has to be done through parables. </a:t>
            </a:r>
            <a:endParaRPr lang="en-US" dirty="0"/>
          </a:p>
        </p:txBody>
      </p:sp>
      <p:sp>
        <p:nvSpPr>
          <p:cNvPr id="12" name="TextBox 11"/>
          <p:cNvSpPr txBox="1"/>
          <p:nvPr/>
        </p:nvSpPr>
        <p:spPr>
          <a:xfrm>
            <a:off x="150812" y="5181600"/>
            <a:ext cx="5867400" cy="1477328"/>
          </a:xfrm>
          <a:prstGeom prst="rect">
            <a:avLst/>
          </a:prstGeom>
          <a:noFill/>
        </p:spPr>
        <p:txBody>
          <a:bodyPr wrap="square" rtlCol="0">
            <a:spAutoFit/>
          </a:bodyPr>
          <a:lstStyle/>
          <a:p>
            <a:r>
              <a:rPr lang="en-US" dirty="0" smtClean="0"/>
              <a:t>If you want to learn about God, He’ll give you a lesson about a wicked judge and this woman who keeps on crying to him. What is He trying to teach us? That we should pray without ceasing. If it works for a wicked king, in contrast, how would it work for a good God?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2000" fill="hold"/>
                                        <p:tgtEl>
                                          <p:spTgt spid="1030"/>
                                        </p:tgtEl>
                                        <p:attrNameLst>
                                          <p:attrName>ppt_w</p:attrName>
                                        </p:attrNameLst>
                                      </p:cBhvr>
                                      <p:tavLst>
                                        <p:tav tm="0">
                                          <p:val>
                                            <p:fltVal val="0"/>
                                          </p:val>
                                        </p:tav>
                                        <p:tav tm="100000">
                                          <p:val>
                                            <p:strVal val="#ppt_w"/>
                                          </p:val>
                                        </p:tav>
                                      </p:tavLst>
                                    </p:anim>
                                    <p:anim calcmode="lin" valueType="num">
                                      <p:cBhvr>
                                        <p:cTn id="8" dur="2000" fill="hold"/>
                                        <p:tgtEl>
                                          <p:spTgt spid="1030"/>
                                        </p:tgtEl>
                                        <p:attrNameLst>
                                          <p:attrName>ppt_h</p:attrName>
                                        </p:attrNameLst>
                                      </p:cBhvr>
                                      <p:tavLst>
                                        <p:tav tm="0">
                                          <p:val>
                                            <p:fltVal val="0"/>
                                          </p:val>
                                        </p:tav>
                                        <p:tav tm="100000">
                                          <p:val>
                                            <p:strVal val="#ppt_h"/>
                                          </p:val>
                                        </p:tav>
                                      </p:tavLst>
                                    </p:anim>
                                    <p:anim calcmode="lin" valueType="num">
                                      <p:cBhvr>
                                        <p:cTn id="9" dur="2000" fill="hold"/>
                                        <p:tgtEl>
                                          <p:spTgt spid="1030"/>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03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lide(fromBottom)">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lide(fromBottom)">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slide(fromBottom)">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askerville Old Face" pitchFamily="18" charset="0"/>
              </a:rPr>
              <a:t>Principles Seen in His Teachings</a:t>
            </a:r>
            <a:endParaRPr lang="en-US" b="1" dirty="0">
              <a:latin typeface="Baskerville Old Face" pitchFamily="18" charset="0"/>
            </a:endParaRPr>
          </a:p>
        </p:txBody>
      </p:sp>
      <p:sp>
        <p:nvSpPr>
          <p:cNvPr id="5" name="TextBox 4"/>
          <p:cNvSpPr txBox="1"/>
          <p:nvPr/>
        </p:nvSpPr>
        <p:spPr>
          <a:xfrm>
            <a:off x="608012" y="1600200"/>
            <a:ext cx="7620000" cy="1908215"/>
          </a:xfrm>
          <a:prstGeom prst="rect">
            <a:avLst/>
          </a:prstGeom>
          <a:noFill/>
        </p:spPr>
        <p:txBody>
          <a:bodyPr wrap="square" rtlCol="0">
            <a:spAutoFit/>
          </a:bodyPr>
          <a:lstStyle/>
          <a:p>
            <a:r>
              <a:rPr lang="en-US" sz="2000" dirty="0" smtClean="0">
                <a:latin typeface="Baskerville Old Face" pitchFamily="18" charset="0"/>
              </a:rPr>
              <a:t>There are some principles that are seen in His teaching. The principle that is seen in His teaching is parables—the natural and the spiritual. The same principle is seen in His mission or His life. What does that mean? It means that when you look at this man, when you experience Him, you see that His words are parables and His life is parables.</a:t>
            </a:r>
          </a:p>
          <a:p>
            <a:endParaRPr lang="en-US" dirty="0"/>
          </a:p>
        </p:txBody>
      </p:sp>
      <p:pic>
        <p:nvPicPr>
          <p:cNvPr id="7" name="Picture 6" descr="Image result for Jesus in everyday life"/>
          <p:cNvPicPr>
            <a:picLocks noChangeAspect="1" noChangeArrowheads="1"/>
          </p:cNvPicPr>
          <p:nvPr/>
        </p:nvPicPr>
        <p:blipFill>
          <a:blip r:embed="rId2"/>
          <a:srcRect/>
          <a:stretch>
            <a:fillRect/>
          </a:stretch>
        </p:blipFill>
        <p:spPr bwMode="auto">
          <a:xfrm>
            <a:off x="8380412" y="1447800"/>
            <a:ext cx="3657600" cy="5235024"/>
          </a:xfrm>
          <a:prstGeom prst="roundRect">
            <a:avLst/>
          </a:prstGeom>
          <a:noFill/>
          <a:ln w="28575">
            <a:solidFill>
              <a:schemeClr val="tx1"/>
            </a:solidFill>
          </a:ln>
          <a:effectLst>
            <a:outerShdw blurRad="76200" dir="13500000" sy="23000" kx="1200000" algn="br" rotWithShape="0">
              <a:prstClr val="black">
                <a:alpha val="20000"/>
              </a:prstClr>
            </a:outerShdw>
            <a:softEdge rad="317500"/>
          </a:effectLst>
        </p:spPr>
      </p:pic>
      <p:sp>
        <p:nvSpPr>
          <p:cNvPr id="8" name="TextBox 7"/>
          <p:cNvSpPr txBox="1"/>
          <p:nvPr/>
        </p:nvSpPr>
        <p:spPr>
          <a:xfrm>
            <a:off x="608012" y="3276600"/>
            <a:ext cx="7589768" cy="2246769"/>
          </a:xfrm>
          <a:prstGeom prst="rect">
            <a:avLst/>
          </a:prstGeom>
          <a:noFill/>
        </p:spPr>
        <p:txBody>
          <a:bodyPr wrap="square" rtlCol="0">
            <a:spAutoFit/>
          </a:bodyPr>
          <a:lstStyle/>
          <a:p>
            <a:r>
              <a:rPr lang="en-US" sz="2000" dirty="0" smtClean="0">
                <a:latin typeface="Baskerville Old Face" pitchFamily="18" charset="0"/>
              </a:rPr>
              <a:t>What does it mean that His life is a parable? Let me explain. Christ came down to earth 2,000 years ago and died for your sins. How do you know that happened? What factual information do you have that that really happened? What evidence do you have? It’s only the Bible you have. So you have to trust that. So there’s no good external secular evidence. No pictures, no government evidence, no birth certificate. Nothing. So, you just trust the word</a:t>
            </a:r>
            <a:r>
              <a:rPr lang="en-US" sz="2000" dirty="0" smtClean="0"/>
              <a:t>. </a:t>
            </a:r>
            <a:endParaRPr lang="en-US" sz="2000" dirty="0"/>
          </a:p>
        </p:txBody>
      </p:sp>
      <p:sp>
        <p:nvSpPr>
          <p:cNvPr id="10" name="TextBox 9"/>
          <p:cNvSpPr txBox="1"/>
          <p:nvPr/>
        </p:nvSpPr>
        <p:spPr>
          <a:xfrm>
            <a:off x="608012" y="5562600"/>
            <a:ext cx="7391400" cy="1015663"/>
          </a:xfrm>
          <a:prstGeom prst="rect">
            <a:avLst/>
          </a:prstGeom>
          <a:noFill/>
        </p:spPr>
        <p:txBody>
          <a:bodyPr wrap="square" rtlCol="0">
            <a:spAutoFit/>
          </a:bodyPr>
          <a:lstStyle/>
          <a:p>
            <a:r>
              <a:rPr lang="en-US" sz="2000" dirty="0" smtClean="0">
                <a:latin typeface="Baskerville Old Face" pitchFamily="18" charset="0"/>
              </a:rPr>
              <a:t>It’s only those people who were living at the time—those eye witnesses that it would have made a difference to where He died. But for all the rest of us, it would not make a difference to where He would have died. </a:t>
            </a:r>
            <a:endParaRPr lang="en-US" sz="2000" dirty="0">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3"/>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3"/>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Scale>
                                      <p:cBhvr>
                                        <p:cTn id="2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
                                        </p:tgtEl>
                                        <p:attrNameLst>
                                          <p:attrName>ppt_x</p:attrName>
                                          <p:attrName>ppt_y</p:attrName>
                                        </p:attrNameLst>
                                      </p:cBhvr>
                                    </p:animMotion>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MT Ext Condensed Bold" pitchFamily="34" charset="0"/>
              </a:rPr>
              <a:t>Christ: The Natural and the Spiritual</a:t>
            </a:r>
            <a:endParaRPr lang="en-US" dirty="0">
              <a:latin typeface="Gill Sans MT Ext Condensed Bold" pitchFamily="34" charset="0"/>
            </a:endParaRPr>
          </a:p>
        </p:txBody>
      </p:sp>
      <p:pic>
        <p:nvPicPr>
          <p:cNvPr id="15362" name="Picture 2" descr="Related image"/>
          <p:cNvPicPr>
            <a:picLocks noChangeAspect="1" noChangeArrowheads="1"/>
          </p:cNvPicPr>
          <p:nvPr/>
        </p:nvPicPr>
        <p:blipFill>
          <a:blip r:embed="rId2"/>
          <a:srcRect/>
          <a:stretch>
            <a:fillRect/>
          </a:stretch>
        </p:blipFill>
        <p:spPr bwMode="auto">
          <a:xfrm>
            <a:off x="7389812" y="1371600"/>
            <a:ext cx="4267200" cy="3680462"/>
          </a:xfrm>
          <a:prstGeom prst="roundRect">
            <a:avLst/>
          </a:prstGeom>
          <a:noFill/>
          <a:ln w="28575">
            <a:noFill/>
          </a:ln>
          <a:effectLst>
            <a:glow rad="101600">
              <a:schemeClr val="tx1">
                <a:alpha val="60000"/>
              </a:schemeClr>
            </a:glow>
            <a:outerShdw blurRad="50800" dist="38100" dir="13500000" algn="br" rotWithShape="0">
              <a:prstClr val="black">
                <a:alpha val="40000"/>
              </a:prstClr>
            </a:outerShdw>
            <a:reflection blurRad="6350" stA="50000" endA="300" endPos="38500" dist="50800" dir="5400000" sy="-100000" algn="bl" rotWithShape="0"/>
            <a:softEdge rad="12700"/>
          </a:effectLst>
          <a:scene3d>
            <a:camera prst="obliqueBottomRight"/>
            <a:lightRig rig="threePt" dir="t"/>
          </a:scene3d>
        </p:spPr>
      </p:pic>
      <p:sp>
        <p:nvSpPr>
          <p:cNvPr id="9" name="TextBox 8"/>
          <p:cNvSpPr txBox="1"/>
          <p:nvPr/>
        </p:nvSpPr>
        <p:spPr>
          <a:xfrm>
            <a:off x="760412" y="1600200"/>
            <a:ext cx="6324600" cy="707886"/>
          </a:xfrm>
          <a:prstGeom prst="rect">
            <a:avLst/>
          </a:prstGeom>
          <a:noFill/>
        </p:spPr>
        <p:txBody>
          <a:bodyPr wrap="square" rtlCol="0">
            <a:spAutoFit/>
          </a:bodyPr>
          <a:lstStyle/>
          <a:p>
            <a:r>
              <a:rPr lang="en-US" sz="2000" dirty="0" smtClean="0">
                <a:latin typeface="Ebrima" pitchFamily="2" charset="0"/>
                <a:ea typeface="Ebrima" pitchFamily="2" charset="0"/>
                <a:cs typeface="Ebrima" pitchFamily="2" charset="0"/>
              </a:rPr>
              <a:t>Now when Christ is in heaven, what kind of a being is He? </a:t>
            </a:r>
            <a:endParaRPr lang="en-US" sz="2000" dirty="0">
              <a:latin typeface="Ebrima" pitchFamily="2" charset="0"/>
              <a:ea typeface="Ebrima" pitchFamily="2" charset="0"/>
              <a:cs typeface="Ebrima" pitchFamily="2" charset="0"/>
            </a:endParaRPr>
          </a:p>
        </p:txBody>
      </p:sp>
      <p:sp>
        <p:nvSpPr>
          <p:cNvPr id="10" name="TextBox 9"/>
          <p:cNvSpPr txBox="1"/>
          <p:nvPr/>
        </p:nvSpPr>
        <p:spPr>
          <a:xfrm>
            <a:off x="912812" y="2286000"/>
            <a:ext cx="4267200" cy="461665"/>
          </a:xfrm>
          <a:prstGeom prst="rect">
            <a:avLst/>
          </a:prstGeom>
          <a:noFill/>
        </p:spPr>
        <p:txBody>
          <a:bodyPr wrap="square" rtlCol="0">
            <a:spAutoFit/>
          </a:bodyPr>
          <a:lstStyle/>
          <a:p>
            <a:r>
              <a:rPr lang="en-US" sz="2400" b="1" dirty="0" smtClean="0">
                <a:latin typeface="Ebrima" pitchFamily="2" charset="0"/>
                <a:ea typeface="Ebrima" pitchFamily="2" charset="0"/>
                <a:cs typeface="Ebrima" pitchFamily="2" charset="0"/>
              </a:rPr>
              <a:t>A spiritual being</a:t>
            </a:r>
            <a:r>
              <a:rPr lang="en-US" sz="2400" dirty="0" smtClean="0">
                <a:latin typeface="Ebrima" pitchFamily="2" charset="0"/>
                <a:ea typeface="Ebrima" pitchFamily="2" charset="0"/>
                <a:cs typeface="Ebrima" pitchFamily="2" charset="0"/>
              </a:rPr>
              <a:t>.</a:t>
            </a:r>
            <a:endParaRPr lang="en-US" sz="2400" dirty="0">
              <a:latin typeface="Ebrima" pitchFamily="2" charset="0"/>
              <a:ea typeface="Ebrima" pitchFamily="2" charset="0"/>
              <a:cs typeface="Ebrima" pitchFamily="2" charset="0"/>
            </a:endParaRPr>
          </a:p>
        </p:txBody>
      </p:sp>
      <p:sp>
        <p:nvSpPr>
          <p:cNvPr id="12" name="TextBox 11"/>
          <p:cNvSpPr txBox="1"/>
          <p:nvPr/>
        </p:nvSpPr>
        <p:spPr>
          <a:xfrm>
            <a:off x="760412" y="2743200"/>
            <a:ext cx="6324600" cy="707886"/>
          </a:xfrm>
          <a:prstGeom prst="rect">
            <a:avLst/>
          </a:prstGeom>
          <a:noFill/>
        </p:spPr>
        <p:txBody>
          <a:bodyPr wrap="square" rtlCol="0">
            <a:spAutoFit/>
          </a:bodyPr>
          <a:lstStyle/>
          <a:p>
            <a:r>
              <a:rPr lang="en-US" sz="2000" dirty="0" smtClean="0">
                <a:latin typeface="Ebrima" pitchFamily="2" charset="0"/>
                <a:ea typeface="Ebrima" pitchFamily="2" charset="0"/>
                <a:cs typeface="Ebrima" pitchFamily="2" charset="0"/>
              </a:rPr>
              <a:t>When Christ comes down to earth, what kind of being is He? </a:t>
            </a:r>
            <a:endParaRPr lang="en-US" sz="2000" dirty="0">
              <a:latin typeface="Ebrima" pitchFamily="2" charset="0"/>
              <a:ea typeface="Ebrima" pitchFamily="2" charset="0"/>
              <a:cs typeface="Ebrima" pitchFamily="2" charset="0"/>
            </a:endParaRPr>
          </a:p>
        </p:txBody>
      </p:sp>
      <p:sp>
        <p:nvSpPr>
          <p:cNvPr id="13" name="TextBox 12"/>
          <p:cNvSpPr txBox="1"/>
          <p:nvPr/>
        </p:nvSpPr>
        <p:spPr>
          <a:xfrm>
            <a:off x="912812" y="3429000"/>
            <a:ext cx="3200400" cy="461665"/>
          </a:xfrm>
          <a:prstGeom prst="rect">
            <a:avLst/>
          </a:prstGeom>
          <a:noFill/>
        </p:spPr>
        <p:txBody>
          <a:bodyPr wrap="square" rtlCol="0">
            <a:spAutoFit/>
          </a:bodyPr>
          <a:lstStyle/>
          <a:p>
            <a:r>
              <a:rPr lang="en-US" sz="2400" b="1" dirty="0" smtClean="0">
                <a:latin typeface="Ebrima" pitchFamily="2" charset="0"/>
                <a:ea typeface="Ebrima" pitchFamily="2" charset="0"/>
                <a:cs typeface="Ebrima" pitchFamily="2" charset="0"/>
              </a:rPr>
              <a:t>A natural being.</a:t>
            </a:r>
            <a:endParaRPr lang="en-US" sz="2400" b="1" dirty="0">
              <a:latin typeface="Ebrima" pitchFamily="2" charset="0"/>
              <a:ea typeface="Ebrima" pitchFamily="2" charset="0"/>
              <a:cs typeface="Ebrima" pitchFamily="2" charset="0"/>
            </a:endParaRPr>
          </a:p>
        </p:txBody>
      </p:sp>
      <p:sp>
        <p:nvSpPr>
          <p:cNvPr id="15" name="TextBox 14"/>
          <p:cNvSpPr txBox="1"/>
          <p:nvPr/>
        </p:nvSpPr>
        <p:spPr>
          <a:xfrm>
            <a:off x="760412" y="3886200"/>
            <a:ext cx="6705600" cy="1015663"/>
          </a:xfrm>
          <a:prstGeom prst="rect">
            <a:avLst/>
          </a:prstGeom>
          <a:noFill/>
        </p:spPr>
        <p:txBody>
          <a:bodyPr wrap="square" rtlCol="0">
            <a:spAutoFit/>
          </a:bodyPr>
          <a:lstStyle/>
          <a:p>
            <a:r>
              <a:rPr lang="en-US" sz="2000" dirty="0" smtClean="0">
                <a:latin typeface="Ebrima" pitchFamily="2" charset="0"/>
                <a:ea typeface="Ebrima" pitchFamily="2" charset="0"/>
                <a:cs typeface="Ebrima" pitchFamily="2" charset="0"/>
              </a:rPr>
              <a:t>So can you see in His very life He is a parable? When He came down to earth, He wasn’t a human being like you and me. There were some differences.</a:t>
            </a:r>
            <a:endParaRPr lang="en-US" sz="2000" dirty="0">
              <a:latin typeface="Ebrima" pitchFamily="2" charset="0"/>
              <a:ea typeface="Ebrima" pitchFamily="2" charset="0"/>
              <a:cs typeface="Ebrima" pitchFamily="2" charset="0"/>
            </a:endParaRPr>
          </a:p>
        </p:txBody>
      </p:sp>
      <p:sp>
        <p:nvSpPr>
          <p:cNvPr id="16" name="TextBox 15"/>
          <p:cNvSpPr txBox="1"/>
          <p:nvPr/>
        </p:nvSpPr>
        <p:spPr>
          <a:xfrm>
            <a:off x="760412" y="5011341"/>
            <a:ext cx="11277601" cy="1846659"/>
          </a:xfrm>
          <a:prstGeom prst="rect">
            <a:avLst/>
          </a:prstGeom>
          <a:noFill/>
        </p:spPr>
        <p:txBody>
          <a:bodyPr wrap="square" rtlCol="0">
            <a:spAutoFit/>
          </a:bodyPr>
          <a:lstStyle/>
          <a:p>
            <a:r>
              <a:rPr lang="en-US" sz="1900" dirty="0" smtClean="0">
                <a:latin typeface="Ebrima" pitchFamily="2" charset="0"/>
                <a:ea typeface="Ebrima" pitchFamily="2" charset="0"/>
                <a:cs typeface="Ebrima" pitchFamily="2" charset="0"/>
              </a:rPr>
              <a:t>When He came down to earth, He looks like us; He eats the same food; He has the same number of fingers. In fact, if you looked at Him, would you even know who He was? He wasn’t 7-foot tall or muscular. He doesn’t have a tattoo that says I’m Jesus. He doesn’t have some light glowing out of His head. You cannot tell the difference. So what’s the difference between Him and us?  His heart is new. It’s glorious and beautiful! This heart is the spiritual and His body the natural. We don’t call it the spiritual and the natural. We call it the human and divine. Divinity and humanity combined. </a:t>
            </a:r>
            <a:endParaRPr lang="en-US" sz="1900" dirty="0">
              <a:latin typeface="Ebrima" pitchFamily="2" charset="0"/>
              <a:ea typeface="Ebrima" pitchFamily="2" charset="0"/>
              <a:cs typeface="Ebrima"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0"/>
                                        </p:tgtEl>
                                        <p:attrNameLst>
                                          <p:attrName>ppt_y</p:attrName>
                                        </p:attrNameLst>
                                      </p:cBhvr>
                                      <p:tavLst>
                                        <p:tav tm="0">
                                          <p:val>
                                            <p:strVal val="#ppt_y"/>
                                          </p:val>
                                        </p:tav>
                                        <p:tav tm="100000">
                                          <p:val>
                                            <p:strVal val="#ppt_y"/>
                                          </p:val>
                                        </p:tav>
                                      </p:tavLst>
                                    </p:anim>
                                    <p:anim calcmode="lin" valueType="num">
                                      <p:cBhvr>
                                        <p:cTn id="1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3"/>
                                        </p:tgtEl>
                                        <p:attrNameLst>
                                          <p:attrName>ppt_y</p:attrName>
                                        </p:attrNameLst>
                                      </p:cBhvr>
                                      <p:tavLst>
                                        <p:tav tm="0">
                                          <p:val>
                                            <p:strVal val="#ppt_y"/>
                                          </p:val>
                                        </p:tav>
                                        <p:tav tm="100000">
                                          <p:val>
                                            <p:strVal val="#ppt_y"/>
                                          </p:val>
                                        </p:tav>
                                      </p:tavLst>
                                    </p:anim>
                                    <p:anim calcmode="lin" valueType="num">
                                      <p:cBhvr>
                                        <p:cTn id="32"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strVal val="#ppt_w+.3"/>
                                          </p:val>
                                        </p:tav>
                                        <p:tav tm="100000">
                                          <p:val>
                                            <p:strVal val="#ppt_w"/>
                                          </p:val>
                                        </p:tav>
                                      </p:tavLst>
                                    </p:anim>
                                    <p:anim calcmode="lin" valueType="num">
                                      <p:cBhvr>
                                        <p:cTn id="40" dur="1000" fill="hold"/>
                                        <p:tgtEl>
                                          <p:spTgt spid="15"/>
                                        </p:tgtEl>
                                        <p:attrNameLst>
                                          <p:attrName>ppt_h</p:attrName>
                                        </p:attrNameLst>
                                      </p:cBhvr>
                                      <p:tavLst>
                                        <p:tav tm="0">
                                          <p:val>
                                            <p:strVal val="#ppt_h"/>
                                          </p:val>
                                        </p:tav>
                                        <p:tav tm="100000">
                                          <p:val>
                                            <p:strVal val="#ppt_h"/>
                                          </p:val>
                                        </p:tav>
                                      </p:tavLst>
                                    </p:anim>
                                    <p:animEffect transition="in" filter="fade">
                                      <p:cBhvr>
                                        <p:cTn id="41" dur="10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900" decel="100000" fill="hold"/>
                                        <p:tgtEl>
                                          <p:spTgt spid="1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5" presetClass="entr" presetSubtype="0" fill="hold" nodeType="clickEffect">
                                  <p:stCondLst>
                                    <p:cond delay="0"/>
                                  </p:stCondLst>
                                  <p:childTnLst>
                                    <p:set>
                                      <p:cBhvr>
                                        <p:cTn id="53" dur="1" fill="hold">
                                          <p:stCondLst>
                                            <p:cond delay="0"/>
                                          </p:stCondLst>
                                        </p:cTn>
                                        <p:tgtEl>
                                          <p:spTgt spid="15362"/>
                                        </p:tgtEl>
                                        <p:attrNameLst>
                                          <p:attrName>style.visibility</p:attrName>
                                        </p:attrNameLst>
                                      </p:cBhvr>
                                      <p:to>
                                        <p:strVal val="visible"/>
                                      </p:to>
                                    </p:set>
                                    <p:animEffect transition="in" filter="fade">
                                      <p:cBhvr>
                                        <p:cTn id="54" dur="2000"/>
                                        <p:tgtEl>
                                          <p:spTgt spid="15362"/>
                                        </p:tgtEl>
                                      </p:cBhvr>
                                    </p:animEffect>
                                    <p:anim calcmode="lin" valueType="num">
                                      <p:cBhvr>
                                        <p:cTn id="55" dur="2000" fill="hold"/>
                                        <p:tgtEl>
                                          <p:spTgt spid="15362"/>
                                        </p:tgtEl>
                                        <p:attrNameLst>
                                          <p:attrName>style.rotation</p:attrName>
                                        </p:attrNameLst>
                                      </p:cBhvr>
                                      <p:tavLst>
                                        <p:tav tm="0">
                                          <p:val>
                                            <p:fltVal val="720"/>
                                          </p:val>
                                        </p:tav>
                                        <p:tav tm="100000">
                                          <p:val>
                                            <p:fltVal val="0"/>
                                          </p:val>
                                        </p:tav>
                                      </p:tavLst>
                                    </p:anim>
                                    <p:anim calcmode="lin" valueType="num">
                                      <p:cBhvr>
                                        <p:cTn id="56" dur="2000" fill="hold"/>
                                        <p:tgtEl>
                                          <p:spTgt spid="15362"/>
                                        </p:tgtEl>
                                        <p:attrNameLst>
                                          <p:attrName>ppt_h</p:attrName>
                                        </p:attrNameLst>
                                      </p:cBhvr>
                                      <p:tavLst>
                                        <p:tav tm="0">
                                          <p:val>
                                            <p:fltVal val="0"/>
                                          </p:val>
                                        </p:tav>
                                        <p:tav tm="100000">
                                          <p:val>
                                            <p:strVal val="#ppt_h"/>
                                          </p:val>
                                        </p:tav>
                                      </p:tavLst>
                                    </p:anim>
                                    <p:anim calcmode="lin" valueType="num">
                                      <p:cBhvr>
                                        <p:cTn id="57" dur="2000" fill="hold"/>
                                        <p:tgtEl>
                                          <p:spTgt spid="1536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bible dropped"/>
          <p:cNvPicPr>
            <a:picLocks noChangeAspect="1" noChangeArrowheads="1"/>
          </p:cNvPicPr>
          <p:nvPr/>
        </p:nvPicPr>
        <p:blipFill>
          <a:blip r:embed="rId2"/>
          <a:srcRect l="819" t="-263" r="191" b="10318"/>
          <a:stretch>
            <a:fillRect/>
          </a:stretch>
        </p:blipFill>
        <p:spPr bwMode="auto">
          <a:xfrm rot="20112567">
            <a:off x="7268446" y="1315578"/>
            <a:ext cx="4827254" cy="3289619"/>
          </a:xfrm>
          <a:prstGeom prst="flowChartManualInput">
            <a:avLst/>
          </a:prstGeom>
          <a:noFill/>
          <a:effectLst>
            <a:outerShdw blurRad="152400" dist="317500" dir="5400000" sx="90000" sy="-19000" rotWithShape="0">
              <a:prstClr val="black">
                <a:alpha val="15000"/>
              </a:prstClr>
            </a:outerShdw>
            <a:softEdge rad="63500"/>
          </a:effectLst>
          <a:scene3d>
            <a:camera prst="isometricOffAxis1Right"/>
            <a:lightRig rig="threePt" dir="t"/>
          </a:scene3d>
        </p:spPr>
      </p:pic>
      <p:sp>
        <p:nvSpPr>
          <p:cNvPr id="2" name="Title 1"/>
          <p:cNvSpPr>
            <a:spLocks noGrp="1"/>
          </p:cNvSpPr>
          <p:nvPr>
            <p:ph type="title"/>
          </p:nvPr>
        </p:nvSpPr>
        <p:spPr/>
        <p:txBody>
          <a:bodyPr/>
          <a:lstStyle/>
          <a:p>
            <a:r>
              <a:rPr lang="en-US" dirty="0" smtClean="0">
                <a:latin typeface="Gill Sans MT Ext Condensed Bold" pitchFamily="34" charset="0"/>
              </a:rPr>
              <a:t>Christ: The Natural and the Spiritual Cont’</a:t>
            </a:r>
            <a:endParaRPr lang="en-US" dirty="0">
              <a:latin typeface="Gill Sans MT Ext Condensed Bold" pitchFamily="34" charset="0"/>
            </a:endParaRPr>
          </a:p>
        </p:txBody>
      </p:sp>
      <p:sp>
        <p:nvSpPr>
          <p:cNvPr id="4" name="TextBox 3"/>
          <p:cNvSpPr txBox="1"/>
          <p:nvPr/>
        </p:nvSpPr>
        <p:spPr>
          <a:xfrm>
            <a:off x="608012" y="2057400"/>
            <a:ext cx="6858000" cy="1477328"/>
          </a:xfrm>
          <a:prstGeom prst="rect">
            <a:avLst/>
          </a:prstGeom>
          <a:noFill/>
        </p:spPr>
        <p:txBody>
          <a:bodyPr wrap="square" rtlCol="0">
            <a:spAutoFit/>
          </a:bodyPr>
          <a:lstStyle/>
          <a:p>
            <a:r>
              <a:rPr lang="en-US" dirty="0" smtClean="0">
                <a:latin typeface="Bookman Old Style" pitchFamily="18" charset="0"/>
              </a:rPr>
              <a:t>So if He wanted to explain to you about salvation—how it works—it’s not enough for Him to send a letter. He could have got this book—how to be saved book, called the Bible, thrown it out of heaven, and it land on earth to have as our instruction. We had the Bible long before we had Jesus. </a:t>
            </a:r>
            <a:endParaRPr lang="en-US" dirty="0">
              <a:latin typeface="Bookman Old Style" pitchFamily="18" charset="0"/>
            </a:endParaRPr>
          </a:p>
        </p:txBody>
      </p:sp>
      <p:sp>
        <p:nvSpPr>
          <p:cNvPr id="5" name="TextBox 4"/>
          <p:cNvSpPr txBox="1"/>
          <p:nvPr/>
        </p:nvSpPr>
        <p:spPr>
          <a:xfrm>
            <a:off x="531812" y="3810000"/>
            <a:ext cx="7315200" cy="2862322"/>
          </a:xfrm>
          <a:prstGeom prst="rect">
            <a:avLst/>
          </a:prstGeom>
          <a:noFill/>
        </p:spPr>
        <p:txBody>
          <a:bodyPr wrap="square" rtlCol="0">
            <a:spAutoFit/>
          </a:bodyPr>
          <a:lstStyle/>
          <a:p>
            <a:r>
              <a:rPr lang="en-US" dirty="0" smtClean="0">
                <a:latin typeface="Bookman Old Style" pitchFamily="18" charset="0"/>
              </a:rPr>
              <a:t>The problem is that teaching is not enough. It’s not a complete revelation of how heaven looks. The sin problem is so deeply entrenched, the separation between heaven and earth is so big that sending a book from heaven is not enough. You can’t just teach about it, you have to live it. So He’s forced to come to earth. He doesn’t have a choice. He couldn’t die in heaven because we wouldn’t have much information to understand how heaven works. So he has to come to earth and not only teach in parables, but he has to be a parable.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nodeType="clickEffect">
                                  <p:stCondLst>
                                    <p:cond delay="0"/>
                                  </p:stCondLst>
                                  <p:childTnLst>
                                    <p:set>
                                      <p:cBhvr>
                                        <p:cTn id="16" dur="1" fill="hold">
                                          <p:stCondLst>
                                            <p:cond delay="0"/>
                                          </p:stCondLst>
                                        </p:cTn>
                                        <p:tgtEl>
                                          <p:spTgt spid="14338"/>
                                        </p:tgtEl>
                                        <p:attrNameLst>
                                          <p:attrName>style.visibility</p:attrName>
                                        </p:attrNameLst>
                                      </p:cBhvr>
                                      <p:to>
                                        <p:strVal val="visible"/>
                                      </p:to>
                                    </p:set>
                                    <p:anim from="(-#ppt_w/2)" to="(#ppt_x)" calcmode="lin" valueType="num">
                                      <p:cBhvr>
                                        <p:cTn id="17" dur="600" fill="hold">
                                          <p:stCondLst>
                                            <p:cond delay="0"/>
                                          </p:stCondLst>
                                        </p:cTn>
                                        <p:tgtEl>
                                          <p:spTgt spid="14338"/>
                                        </p:tgtEl>
                                        <p:attrNameLst>
                                          <p:attrName>ppt_x</p:attrName>
                                        </p:attrNameLst>
                                      </p:cBhvr>
                                    </p:anim>
                                    <p:anim from="0" to="-1.0" calcmode="lin" valueType="num">
                                      <p:cBhvr>
                                        <p:cTn id="18" dur="200" decel="50000" autoRev="1" fill="hold">
                                          <p:stCondLst>
                                            <p:cond delay="600"/>
                                          </p:stCondLst>
                                        </p:cTn>
                                        <p:tgtEl>
                                          <p:spTgt spid="14338"/>
                                        </p:tgtEl>
                                        <p:attrNameLst>
                                          <p:attrName>xshear</p:attrName>
                                        </p:attrNameLst>
                                      </p:cBhvr>
                                    </p:anim>
                                    <p:animScale>
                                      <p:cBhvr>
                                        <p:cTn id="19" dur="200" decel="100000" autoRev="1" fill="hold">
                                          <p:stCondLst>
                                            <p:cond delay="600"/>
                                          </p:stCondLst>
                                        </p:cTn>
                                        <p:tgtEl>
                                          <p:spTgt spid="14338"/>
                                        </p:tgtEl>
                                      </p:cBhvr>
                                      <p:from x="100000" y="100000"/>
                                      <p:to x="80000" y="100000"/>
                                    </p:animScale>
                                    <p:anim by="(#ppt_h/3+#ppt_w*0.1)" calcmode="lin" valueType="num">
                                      <p:cBhvr additive="sum">
                                        <p:cTn id="20" dur="200" decel="100000" autoRev="1" fill="hold">
                                          <p:stCondLst>
                                            <p:cond delay="600"/>
                                          </p:stCondLst>
                                        </p:cTn>
                                        <p:tgtEl>
                                          <p:spTgt spid="1433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MT Ext Condensed Bold" pitchFamily="34" charset="0"/>
              </a:rPr>
              <a:t>Christ: The Natural and the Spiritual Cont’</a:t>
            </a:r>
            <a:endParaRPr lang="en-US" dirty="0">
              <a:latin typeface="Gill Sans MT Ext Condensed Bold" pitchFamily="34" charset="0"/>
            </a:endParaRPr>
          </a:p>
        </p:txBody>
      </p:sp>
      <p:sp>
        <p:nvSpPr>
          <p:cNvPr id="4" name="TextBox 3"/>
          <p:cNvSpPr txBox="1"/>
          <p:nvPr/>
        </p:nvSpPr>
        <p:spPr>
          <a:xfrm>
            <a:off x="303212" y="1524000"/>
            <a:ext cx="7315200" cy="877163"/>
          </a:xfrm>
          <a:prstGeom prst="rect">
            <a:avLst/>
          </a:prstGeom>
          <a:noFill/>
        </p:spPr>
        <p:txBody>
          <a:bodyPr wrap="square" rtlCol="0">
            <a:spAutoFit/>
          </a:bodyPr>
          <a:lstStyle/>
          <a:p>
            <a:r>
              <a:rPr lang="en-US" sz="1700" dirty="0" smtClean="0"/>
              <a:t>When it comes to us, if I were to say, you’re a hypocrite, what would I be saying? You say one thing but you do another thing. You don’t practice what you preach. Your teaching is not in agreement with your life. This is what hypocrisy is, isn’t it?  </a:t>
            </a:r>
            <a:endParaRPr lang="en-US" sz="1700" dirty="0"/>
          </a:p>
        </p:txBody>
      </p:sp>
      <p:sp>
        <p:nvSpPr>
          <p:cNvPr id="5" name="TextBox 4"/>
          <p:cNvSpPr txBox="1"/>
          <p:nvPr/>
        </p:nvSpPr>
        <p:spPr>
          <a:xfrm>
            <a:off x="303212" y="2514600"/>
            <a:ext cx="7315200" cy="2446824"/>
          </a:xfrm>
          <a:prstGeom prst="rect">
            <a:avLst/>
          </a:prstGeom>
          <a:noFill/>
        </p:spPr>
        <p:txBody>
          <a:bodyPr wrap="square" rtlCol="0">
            <a:spAutoFit/>
          </a:bodyPr>
          <a:lstStyle/>
          <a:p>
            <a:r>
              <a:rPr lang="en-US" sz="1700" dirty="0" smtClean="0"/>
              <a:t>For us to be holistic—complete—we need to sort two things out: the teaching and the life. It’s not enough to just tell people what to do, you have to show them how it’s done. This is why Christ was a parable in His words and His life. So, I want us to stop being hypocrites. Stop telling people to be good when you’re bad. Is this what that is showing? Not really. This is not a rebuke to tell you to stop teaching. I’m not saying to stop telling me to be good when you’re not good. What I want us to understand is that the very nature of the human being, if we desire to be in heavenly places, needs to follow the model that Christ had; which was the combination of humanity and divinity which by definition is a parable.  </a:t>
            </a:r>
            <a:endParaRPr lang="en-US" sz="1700" dirty="0"/>
          </a:p>
        </p:txBody>
      </p:sp>
      <p:sp>
        <p:nvSpPr>
          <p:cNvPr id="6" name="TextBox 5"/>
          <p:cNvSpPr txBox="1"/>
          <p:nvPr/>
        </p:nvSpPr>
        <p:spPr>
          <a:xfrm>
            <a:off x="303212" y="5105400"/>
            <a:ext cx="7391400" cy="1400383"/>
          </a:xfrm>
          <a:prstGeom prst="rect">
            <a:avLst/>
          </a:prstGeom>
          <a:noFill/>
        </p:spPr>
        <p:txBody>
          <a:bodyPr wrap="square" rtlCol="0">
            <a:spAutoFit/>
          </a:bodyPr>
          <a:lstStyle/>
          <a:p>
            <a:r>
              <a:rPr lang="en-US" sz="1700" dirty="0" smtClean="0"/>
              <a:t>When you see His body, His tone of voice, His facial expressions; how he uses His muscles, what His hands are for, these are all parables that explain what’s on the inside—the spiritual. They explain what Heaven is like. If you want to know what Heaven is going to be like, look in the mirror, and if what you see you don’t like, you know there is a problem. This is what it means when His life is a parable.</a:t>
            </a:r>
            <a:endParaRPr lang="en-US" sz="1700" dirty="0"/>
          </a:p>
        </p:txBody>
      </p:sp>
      <p:pic>
        <p:nvPicPr>
          <p:cNvPr id="13324" name="Picture 12" descr="Related image"/>
          <p:cNvPicPr>
            <a:picLocks noChangeAspect="1" noChangeArrowheads="1"/>
          </p:cNvPicPr>
          <p:nvPr/>
        </p:nvPicPr>
        <p:blipFill>
          <a:blip r:embed="rId2"/>
          <a:srcRect l="12076" r="12018" b="3333"/>
          <a:stretch>
            <a:fillRect/>
          </a:stretch>
        </p:blipFill>
        <p:spPr bwMode="auto">
          <a:xfrm>
            <a:off x="7847012" y="1295400"/>
            <a:ext cx="4075387" cy="5372101"/>
          </a:xfrm>
          <a:prstGeom prst="round2Same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Scale>
                                      <p:cBhvr>
                                        <p:cTn id="2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gtEl>
                                        <p:attrNameLst>
                                          <p:attrName>ppt_x</p:attrName>
                                          <p:attrName>ppt_y</p:attrName>
                                        </p:attrNameLst>
                                      </p:cBhvr>
                                    </p:animMotion>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0" fill="hold"/>
                                        <p:tgtEl>
                                          <p:spTgt spid="133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ettenschweiler" pitchFamily="34" charset="0"/>
              </a:rPr>
              <a:t>The Nature of Christ </a:t>
            </a:r>
            <a:endParaRPr lang="en-US" dirty="0">
              <a:latin typeface="Haettenschweiler" pitchFamily="34" charset="0"/>
            </a:endParaRPr>
          </a:p>
        </p:txBody>
      </p:sp>
      <p:sp>
        <p:nvSpPr>
          <p:cNvPr id="12290" name="AutoShape 2" descr="Image result for behold I was shapen in iniquity and in sin did my mother conceive 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2" name="AutoShape 4" descr="Image result for behold I was shapen in iniquity and in sin did my mother conceive 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379412" y="1752600"/>
            <a:ext cx="7162800" cy="2585323"/>
          </a:xfrm>
          <a:prstGeom prst="rect">
            <a:avLst/>
          </a:prstGeom>
          <a:noFill/>
        </p:spPr>
        <p:txBody>
          <a:bodyPr wrap="square" rtlCol="0">
            <a:spAutoFit/>
          </a:bodyPr>
          <a:lstStyle/>
          <a:p>
            <a:r>
              <a:rPr lang="en-US" dirty="0" smtClean="0"/>
              <a:t>In  the opening sentence of the opening chapter of </a:t>
            </a:r>
            <a:r>
              <a:rPr lang="en-US" i="1" dirty="0" smtClean="0"/>
              <a:t>Christ Object Lessons</a:t>
            </a:r>
            <a:r>
              <a:rPr lang="en-US" dirty="0" smtClean="0"/>
              <a:t>, Ellen G. White opens up one of the most profound truths on the nature of Christ that we need to understand.  If we had approached the subject of the nature of Christ’s humanity (and therefore the nature of our humanity) through parables like Ellen White is telling us to, we wouldn’t have any arguments. We would understand what the human and divine nature of Christ was, how it works. When the Bible says it would come in the likeness of sinful flesh, we would know what that meant. Parables teach it easily. Christ came in the likeness of sinful flesh.</a:t>
            </a:r>
            <a:endParaRPr lang="en-US" dirty="0"/>
          </a:p>
        </p:txBody>
      </p:sp>
      <p:sp>
        <p:nvSpPr>
          <p:cNvPr id="7" name="TextBox 6"/>
          <p:cNvSpPr txBox="1"/>
          <p:nvPr/>
        </p:nvSpPr>
        <p:spPr>
          <a:xfrm>
            <a:off x="379412" y="4572000"/>
            <a:ext cx="7239000" cy="1754326"/>
          </a:xfrm>
          <a:prstGeom prst="rect">
            <a:avLst/>
          </a:prstGeom>
          <a:noFill/>
        </p:spPr>
        <p:txBody>
          <a:bodyPr wrap="square" rtlCol="0">
            <a:spAutoFit/>
          </a:bodyPr>
          <a:lstStyle/>
          <a:p>
            <a:r>
              <a:rPr lang="en-US" dirty="0" smtClean="0"/>
              <a:t>What part of this human being is sinful? The humanity or the divinity? It’s humanity. It’s the human that’s sinful. Which is sinful the heart or body? The body is sinful. The heart as referred to as the mind is divine. is spiritual. If Christ mind was sinful, if he had a fallen nature, a sinful nature, what would this look like? Human and human. This is not a parable. So you know that the inner man of Christ must have been spiritual and divine.</a:t>
            </a:r>
            <a:endParaRPr lang="en-US" dirty="0"/>
          </a:p>
        </p:txBody>
      </p:sp>
      <p:sp>
        <p:nvSpPr>
          <p:cNvPr id="9" name="Oval 8"/>
          <p:cNvSpPr/>
          <p:nvPr/>
        </p:nvSpPr>
        <p:spPr>
          <a:xfrm>
            <a:off x="7999412" y="1524000"/>
            <a:ext cx="685800" cy="762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Terminator 10"/>
          <p:cNvSpPr/>
          <p:nvPr/>
        </p:nvSpPr>
        <p:spPr>
          <a:xfrm>
            <a:off x="7923212" y="2362200"/>
            <a:ext cx="838200" cy="1600200"/>
          </a:xfrm>
          <a:prstGeom prst="flowChartTerminator">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895012" y="1524000"/>
            <a:ext cx="685800" cy="762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447212" y="1524000"/>
            <a:ext cx="685800" cy="762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Terminator 14"/>
          <p:cNvSpPr/>
          <p:nvPr/>
        </p:nvSpPr>
        <p:spPr>
          <a:xfrm>
            <a:off x="9371012" y="2362200"/>
            <a:ext cx="838200" cy="1600200"/>
          </a:xfrm>
          <a:prstGeom prst="flowChartTerminator">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Terminator 15"/>
          <p:cNvSpPr/>
          <p:nvPr/>
        </p:nvSpPr>
        <p:spPr>
          <a:xfrm>
            <a:off x="10818812" y="2362200"/>
            <a:ext cx="838200" cy="1600200"/>
          </a:xfrm>
          <a:prstGeom prst="flowChartTerminator">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770812" y="4572000"/>
            <a:ext cx="4267200" cy="2077492"/>
          </a:xfrm>
          <a:prstGeom prst="rect">
            <a:avLst/>
          </a:prstGeom>
          <a:ln w="28575">
            <a:solidFill>
              <a:schemeClr val="tx1"/>
            </a:solidFill>
          </a:ln>
        </p:spPr>
        <p:txBody>
          <a:bodyPr wrap="square">
            <a:spAutoFit/>
          </a:bodyPr>
          <a:lstStyle/>
          <a:p>
            <a:pPr algn="ctr"/>
            <a:r>
              <a:rPr lang="en-US" sz="1400" b="1" dirty="0" smtClean="0"/>
              <a:t>Psalm 51 King James Version (KJV) </a:t>
            </a:r>
          </a:p>
          <a:p>
            <a:pPr algn="ctr"/>
            <a:endParaRPr lang="en-US" sz="1500" baseline="30000" dirty="0" smtClean="0"/>
          </a:p>
          <a:p>
            <a:r>
              <a:rPr lang="en-US" sz="1500" baseline="30000" dirty="0" smtClean="0"/>
              <a:t>5 </a:t>
            </a:r>
            <a:r>
              <a:rPr lang="en-US" sz="1500" dirty="0" smtClean="0"/>
              <a:t>Behold, I was shapen in iniquity; and in sin did my mother conceive me.</a:t>
            </a:r>
          </a:p>
          <a:p>
            <a:r>
              <a:rPr lang="en-US" sz="1500" baseline="30000" dirty="0" smtClean="0"/>
              <a:t>6 </a:t>
            </a:r>
            <a:r>
              <a:rPr lang="en-US" sz="1500" dirty="0" smtClean="0"/>
              <a:t>Behold, thou desirest truth in the inward parts: and in the hidden part thou shalt make me to know wisdom.</a:t>
            </a:r>
          </a:p>
          <a:p>
            <a:r>
              <a:rPr lang="en-US" sz="1500" baseline="30000" dirty="0" smtClean="0"/>
              <a:t>7 </a:t>
            </a:r>
            <a:r>
              <a:rPr lang="en-US" sz="1500" dirty="0" smtClean="0"/>
              <a:t>Purge me with hyssop, and I shall be clean: wash me, and I shall be whiter than snow.</a:t>
            </a:r>
            <a:endParaRPr lang="en-US" sz="1500" dirty="0"/>
          </a:p>
        </p:txBody>
      </p:sp>
      <p:sp>
        <p:nvSpPr>
          <p:cNvPr id="19" name="Flowchart: Connector 18"/>
          <p:cNvSpPr/>
          <p:nvPr/>
        </p:nvSpPr>
        <p:spPr>
          <a:xfrm>
            <a:off x="8304212" y="2514600"/>
            <a:ext cx="381000" cy="381000"/>
          </a:xfrm>
          <a:prstGeom prst="flowChartConnector">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11199812" y="2514600"/>
            <a:ext cx="381000" cy="381000"/>
          </a:xfrm>
          <a:prstGeom prst="flowChartConnector">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9752012" y="2514600"/>
            <a:ext cx="381000" cy="381000"/>
          </a:xfrm>
          <a:prstGeom prst="flowChartConnector">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art 21"/>
          <p:cNvSpPr/>
          <p:nvPr/>
        </p:nvSpPr>
        <p:spPr>
          <a:xfrm>
            <a:off x="8380412" y="2590800"/>
            <a:ext cx="228600" cy="228600"/>
          </a:xfrm>
          <a:prstGeom prst="hear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art 22"/>
          <p:cNvSpPr/>
          <p:nvPr/>
        </p:nvSpPr>
        <p:spPr>
          <a:xfrm>
            <a:off x="9828212" y="2590800"/>
            <a:ext cx="228600" cy="228600"/>
          </a:xfrm>
          <a:prstGeom prst="heart">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art 23"/>
          <p:cNvSpPr/>
          <p:nvPr/>
        </p:nvSpPr>
        <p:spPr>
          <a:xfrm>
            <a:off x="11276012" y="2590800"/>
            <a:ext cx="228600" cy="228600"/>
          </a:xfrm>
          <a:prstGeom prst="hear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rot="5400000">
            <a:off x="8685212" y="2057400"/>
            <a:ext cx="457200" cy="304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6200000" flipH="1">
            <a:off x="8342312" y="3162300"/>
            <a:ext cx="838200" cy="30480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11541920" y="2094708"/>
            <a:ext cx="457199" cy="23018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10133012" y="2057400"/>
            <a:ext cx="457200" cy="304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6200000" flipH="1">
            <a:off x="11199812" y="3200400"/>
            <a:ext cx="838200" cy="22860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6200000" flipH="1">
            <a:off x="9752012" y="3200400"/>
            <a:ext cx="838200" cy="22860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770812" y="4038600"/>
            <a:ext cx="1143000" cy="461665"/>
          </a:xfrm>
          <a:prstGeom prst="rect">
            <a:avLst/>
          </a:prstGeom>
          <a:noFill/>
        </p:spPr>
        <p:txBody>
          <a:bodyPr wrap="square" rtlCol="0">
            <a:spAutoFit/>
          </a:bodyPr>
          <a:lstStyle/>
          <a:p>
            <a:pPr algn="ctr"/>
            <a:r>
              <a:rPr lang="en-US" sz="1200" dirty="0" smtClean="0">
                <a:latin typeface="Ink Free" pitchFamily="66" charset="0"/>
              </a:rPr>
              <a:t>Human and Human</a:t>
            </a:r>
            <a:endParaRPr lang="en-US" sz="1200" dirty="0">
              <a:latin typeface="Ink Free" pitchFamily="66" charset="0"/>
            </a:endParaRPr>
          </a:p>
        </p:txBody>
      </p:sp>
      <p:sp>
        <p:nvSpPr>
          <p:cNvPr id="47" name="TextBox 46"/>
          <p:cNvSpPr txBox="1"/>
          <p:nvPr/>
        </p:nvSpPr>
        <p:spPr>
          <a:xfrm>
            <a:off x="9218612" y="4038600"/>
            <a:ext cx="1143000" cy="461665"/>
          </a:xfrm>
          <a:prstGeom prst="rect">
            <a:avLst/>
          </a:prstGeom>
          <a:noFill/>
        </p:spPr>
        <p:txBody>
          <a:bodyPr wrap="square" rtlCol="0">
            <a:spAutoFit/>
          </a:bodyPr>
          <a:lstStyle/>
          <a:p>
            <a:pPr algn="ctr"/>
            <a:r>
              <a:rPr lang="en-US" sz="1200" dirty="0" smtClean="0">
                <a:latin typeface="Ink Free" pitchFamily="66" charset="0"/>
              </a:rPr>
              <a:t>Human and Divine</a:t>
            </a:r>
            <a:endParaRPr lang="en-US" sz="1200" dirty="0">
              <a:latin typeface="Ink Free" pitchFamily="66" charset="0"/>
            </a:endParaRPr>
          </a:p>
        </p:txBody>
      </p:sp>
      <p:sp>
        <p:nvSpPr>
          <p:cNvPr id="48" name="TextBox 47"/>
          <p:cNvSpPr txBox="1"/>
          <p:nvPr/>
        </p:nvSpPr>
        <p:spPr>
          <a:xfrm>
            <a:off x="10666412" y="4038600"/>
            <a:ext cx="1143000" cy="461665"/>
          </a:xfrm>
          <a:prstGeom prst="rect">
            <a:avLst/>
          </a:prstGeom>
          <a:noFill/>
        </p:spPr>
        <p:txBody>
          <a:bodyPr wrap="square" rtlCol="0">
            <a:spAutoFit/>
          </a:bodyPr>
          <a:lstStyle/>
          <a:p>
            <a:pPr algn="ctr"/>
            <a:r>
              <a:rPr lang="en-US" sz="1200" dirty="0" smtClean="0">
                <a:latin typeface="Ink Free" pitchFamily="66" charset="0"/>
              </a:rPr>
              <a:t>Divine and Divine</a:t>
            </a:r>
            <a:endParaRPr lang="en-US" sz="1200" dirty="0">
              <a:latin typeface="Ink Free" pitchFamily="66" charset="0"/>
            </a:endParaRPr>
          </a:p>
        </p:txBody>
      </p:sp>
      <p:sp>
        <p:nvSpPr>
          <p:cNvPr id="49" name="Down Arrow 48"/>
          <p:cNvSpPr/>
          <p:nvPr/>
        </p:nvSpPr>
        <p:spPr>
          <a:xfrm>
            <a:off x="9752012" y="1143000"/>
            <a:ext cx="76200" cy="304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8685212" y="3733800"/>
            <a:ext cx="685800" cy="276999"/>
          </a:xfrm>
          <a:prstGeom prst="rect">
            <a:avLst/>
          </a:prstGeom>
          <a:noFill/>
        </p:spPr>
        <p:txBody>
          <a:bodyPr wrap="square" rtlCol="0">
            <a:spAutoFit/>
          </a:bodyPr>
          <a:lstStyle/>
          <a:p>
            <a:r>
              <a:rPr lang="en-US" sz="1200" b="1" dirty="0" smtClean="0">
                <a:latin typeface="Ink Free" pitchFamily="66" charset="0"/>
              </a:rPr>
              <a:t>Inside</a:t>
            </a:r>
            <a:endParaRPr lang="en-US" sz="1200" b="1" dirty="0">
              <a:latin typeface="Ink Free" pitchFamily="66" charset="0"/>
            </a:endParaRPr>
          </a:p>
        </p:txBody>
      </p:sp>
      <p:sp>
        <p:nvSpPr>
          <p:cNvPr id="55" name="TextBox 54"/>
          <p:cNvSpPr txBox="1"/>
          <p:nvPr/>
        </p:nvSpPr>
        <p:spPr>
          <a:xfrm>
            <a:off x="8685212" y="1752600"/>
            <a:ext cx="762000" cy="276999"/>
          </a:xfrm>
          <a:prstGeom prst="rect">
            <a:avLst/>
          </a:prstGeom>
          <a:noFill/>
        </p:spPr>
        <p:txBody>
          <a:bodyPr wrap="square" rtlCol="0">
            <a:spAutoFit/>
          </a:bodyPr>
          <a:lstStyle/>
          <a:p>
            <a:r>
              <a:rPr lang="en-US" sz="1200" b="1" dirty="0" smtClean="0">
                <a:latin typeface="Ink Free" pitchFamily="66" charset="0"/>
              </a:rPr>
              <a:t>Outside</a:t>
            </a:r>
            <a:endParaRPr lang="en-US" sz="1200" b="1" dirty="0">
              <a:latin typeface="Ink Free" pitchFamily="66" charset="0"/>
            </a:endParaRPr>
          </a:p>
        </p:txBody>
      </p:sp>
      <p:sp>
        <p:nvSpPr>
          <p:cNvPr id="56" name="TextBox 55"/>
          <p:cNvSpPr txBox="1"/>
          <p:nvPr/>
        </p:nvSpPr>
        <p:spPr>
          <a:xfrm>
            <a:off x="8913812" y="1447800"/>
            <a:ext cx="228600" cy="292388"/>
          </a:xfrm>
          <a:prstGeom prst="rect">
            <a:avLst/>
          </a:prstGeom>
          <a:noFill/>
          <a:ln w="3175">
            <a:solidFill>
              <a:schemeClr val="tx1"/>
            </a:solidFill>
          </a:ln>
        </p:spPr>
        <p:txBody>
          <a:bodyPr wrap="square" rtlCol="0">
            <a:spAutoFit/>
          </a:bodyPr>
          <a:lstStyle/>
          <a:p>
            <a:pPr algn="ctr"/>
            <a:r>
              <a:rPr lang="en-US" sz="1300" b="1" dirty="0" smtClean="0"/>
              <a:t>N</a:t>
            </a:r>
            <a:endParaRPr lang="en-US" sz="1300" b="1" dirty="0"/>
          </a:p>
        </p:txBody>
      </p:sp>
      <p:sp>
        <p:nvSpPr>
          <p:cNvPr id="57" name="TextBox 56"/>
          <p:cNvSpPr txBox="1"/>
          <p:nvPr/>
        </p:nvSpPr>
        <p:spPr>
          <a:xfrm>
            <a:off x="8913812" y="3962400"/>
            <a:ext cx="228600" cy="292388"/>
          </a:xfrm>
          <a:prstGeom prst="rect">
            <a:avLst/>
          </a:prstGeom>
          <a:noFill/>
          <a:ln w="3175">
            <a:solidFill>
              <a:schemeClr val="tx1"/>
            </a:solidFill>
          </a:ln>
        </p:spPr>
        <p:txBody>
          <a:bodyPr wrap="square" rtlCol="0">
            <a:spAutoFit/>
          </a:bodyPr>
          <a:lstStyle/>
          <a:p>
            <a:pPr algn="ctr"/>
            <a:r>
              <a:rPr lang="en-US" sz="1300" b="1" dirty="0" smtClean="0"/>
              <a:t>N</a:t>
            </a:r>
            <a:endParaRPr lang="en-US" sz="1300" b="1" dirty="0"/>
          </a:p>
        </p:txBody>
      </p:sp>
      <p:sp>
        <p:nvSpPr>
          <p:cNvPr id="58" name="TextBox 57"/>
          <p:cNvSpPr txBox="1"/>
          <p:nvPr/>
        </p:nvSpPr>
        <p:spPr>
          <a:xfrm>
            <a:off x="10133012" y="3733800"/>
            <a:ext cx="685800" cy="276999"/>
          </a:xfrm>
          <a:prstGeom prst="rect">
            <a:avLst/>
          </a:prstGeom>
          <a:noFill/>
        </p:spPr>
        <p:txBody>
          <a:bodyPr wrap="square" rtlCol="0">
            <a:spAutoFit/>
          </a:bodyPr>
          <a:lstStyle/>
          <a:p>
            <a:r>
              <a:rPr lang="en-US" sz="1200" b="1" dirty="0" smtClean="0">
                <a:latin typeface="Ink Free" pitchFamily="66" charset="0"/>
              </a:rPr>
              <a:t>Inside</a:t>
            </a:r>
            <a:endParaRPr lang="en-US" sz="1200" b="1" dirty="0">
              <a:latin typeface="Ink Free" pitchFamily="66" charset="0"/>
            </a:endParaRPr>
          </a:p>
        </p:txBody>
      </p:sp>
      <p:sp>
        <p:nvSpPr>
          <p:cNvPr id="59" name="TextBox 58"/>
          <p:cNvSpPr txBox="1"/>
          <p:nvPr/>
        </p:nvSpPr>
        <p:spPr>
          <a:xfrm>
            <a:off x="11504612" y="3733800"/>
            <a:ext cx="684213" cy="276999"/>
          </a:xfrm>
          <a:prstGeom prst="rect">
            <a:avLst/>
          </a:prstGeom>
          <a:noFill/>
        </p:spPr>
        <p:txBody>
          <a:bodyPr wrap="square" rtlCol="0">
            <a:spAutoFit/>
          </a:bodyPr>
          <a:lstStyle/>
          <a:p>
            <a:pPr algn="ctr"/>
            <a:r>
              <a:rPr lang="en-US" sz="1200" b="1" dirty="0" smtClean="0">
                <a:latin typeface="Ink Free" pitchFamily="66" charset="0"/>
              </a:rPr>
              <a:t>Inside</a:t>
            </a:r>
            <a:endParaRPr lang="en-US" sz="1200" b="1" dirty="0">
              <a:latin typeface="Ink Free" pitchFamily="66" charset="0"/>
            </a:endParaRPr>
          </a:p>
        </p:txBody>
      </p:sp>
      <p:sp>
        <p:nvSpPr>
          <p:cNvPr id="62" name="TextBox 61"/>
          <p:cNvSpPr txBox="1"/>
          <p:nvPr/>
        </p:nvSpPr>
        <p:spPr>
          <a:xfrm>
            <a:off x="10361612" y="3962400"/>
            <a:ext cx="228600" cy="292388"/>
          </a:xfrm>
          <a:prstGeom prst="rect">
            <a:avLst/>
          </a:prstGeom>
          <a:noFill/>
          <a:ln w="3175">
            <a:solidFill>
              <a:schemeClr val="tx1"/>
            </a:solidFill>
          </a:ln>
        </p:spPr>
        <p:txBody>
          <a:bodyPr wrap="square" rtlCol="0">
            <a:spAutoFit/>
          </a:bodyPr>
          <a:lstStyle/>
          <a:p>
            <a:pPr algn="ctr"/>
            <a:r>
              <a:rPr lang="en-US" sz="1300" b="1" dirty="0" smtClean="0"/>
              <a:t>S</a:t>
            </a:r>
            <a:endParaRPr lang="en-US" sz="1300" b="1" dirty="0"/>
          </a:p>
        </p:txBody>
      </p:sp>
      <p:sp>
        <p:nvSpPr>
          <p:cNvPr id="63" name="TextBox 62"/>
          <p:cNvSpPr txBox="1"/>
          <p:nvPr/>
        </p:nvSpPr>
        <p:spPr>
          <a:xfrm>
            <a:off x="11733212" y="3962400"/>
            <a:ext cx="228600" cy="292388"/>
          </a:xfrm>
          <a:prstGeom prst="rect">
            <a:avLst/>
          </a:prstGeom>
          <a:noFill/>
          <a:ln w="3175">
            <a:solidFill>
              <a:schemeClr val="tx1"/>
            </a:solidFill>
          </a:ln>
        </p:spPr>
        <p:txBody>
          <a:bodyPr wrap="square" rtlCol="0">
            <a:spAutoFit/>
          </a:bodyPr>
          <a:lstStyle/>
          <a:p>
            <a:pPr algn="ctr"/>
            <a:r>
              <a:rPr lang="en-US" sz="1300" b="1" dirty="0" smtClean="0"/>
              <a:t>S</a:t>
            </a:r>
            <a:endParaRPr lang="en-US" sz="1300" b="1" dirty="0"/>
          </a:p>
        </p:txBody>
      </p:sp>
      <p:sp>
        <p:nvSpPr>
          <p:cNvPr id="64" name="TextBox 63"/>
          <p:cNvSpPr txBox="1"/>
          <p:nvPr/>
        </p:nvSpPr>
        <p:spPr>
          <a:xfrm>
            <a:off x="10133012" y="1752600"/>
            <a:ext cx="762000" cy="276999"/>
          </a:xfrm>
          <a:prstGeom prst="rect">
            <a:avLst/>
          </a:prstGeom>
          <a:noFill/>
        </p:spPr>
        <p:txBody>
          <a:bodyPr wrap="square" rtlCol="0">
            <a:spAutoFit/>
          </a:bodyPr>
          <a:lstStyle/>
          <a:p>
            <a:r>
              <a:rPr lang="en-US" sz="1200" b="1" dirty="0" smtClean="0">
                <a:latin typeface="Ink Free" pitchFamily="66" charset="0"/>
              </a:rPr>
              <a:t>Outside</a:t>
            </a:r>
            <a:endParaRPr lang="en-US" sz="1200" b="1" dirty="0">
              <a:latin typeface="Ink Free" pitchFamily="66" charset="0"/>
            </a:endParaRPr>
          </a:p>
        </p:txBody>
      </p:sp>
      <p:sp>
        <p:nvSpPr>
          <p:cNvPr id="65" name="TextBox 64"/>
          <p:cNvSpPr txBox="1"/>
          <p:nvPr/>
        </p:nvSpPr>
        <p:spPr>
          <a:xfrm>
            <a:off x="11580812" y="1752600"/>
            <a:ext cx="762000" cy="276999"/>
          </a:xfrm>
          <a:prstGeom prst="rect">
            <a:avLst/>
          </a:prstGeom>
          <a:noFill/>
        </p:spPr>
        <p:txBody>
          <a:bodyPr wrap="square" rtlCol="0">
            <a:spAutoFit/>
          </a:bodyPr>
          <a:lstStyle/>
          <a:p>
            <a:r>
              <a:rPr lang="en-US" sz="1200" b="1" dirty="0" smtClean="0">
                <a:latin typeface="Ink Free" pitchFamily="66" charset="0"/>
              </a:rPr>
              <a:t>Outside</a:t>
            </a:r>
            <a:endParaRPr lang="en-US" sz="1200" b="1" dirty="0">
              <a:latin typeface="Ink Free" pitchFamily="66" charset="0"/>
            </a:endParaRPr>
          </a:p>
        </p:txBody>
      </p:sp>
      <p:sp>
        <p:nvSpPr>
          <p:cNvPr id="66" name="TextBox 65"/>
          <p:cNvSpPr txBox="1"/>
          <p:nvPr/>
        </p:nvSpPr>
        <p:spPr>
          <a:xfrm>
            <a:off x="10361612" y="1447800"/>
            <a:ext cx="228600" cy="292388"/>
          </a:xfrm>
          <a:prstGeom prst="rect">
            <a:avLst/>
          </a:prstGeom>
          <a:noFill/>
          <a:ln w="3175">
            <a:solidFill>
              <a:schemeClr val="tx1"/>
            </a:solidFill>
          </a:ln>
        </p:spPr>
        <p:txBody>
          <a:bodyPr wrap="square" rtlCol="0">
            <a:spAutoFit/>
          </a:bodyPr>
          <a:lstStyle/>
          <a:p>
            <a:pPr algn="ctr"/>
            <a:r>
              <a:rPr lang="en-US" sz="1300" b="1" dirty="0" smtClean="0"/>
              <a:t>N</a:t>
            </a:r>
            <a:endParaRPr lang="en-US" sz="1300" b="1" dirty="0"/>
          </a:p>
        </p:txBody>
      </p:sp>
      <p:sp>
        <p:nvSpPr>
          <p:cNvPr id="67" name="TextBox 66"/>
          <p:cNvSpPr txBox="1"/>
          <p:nvPr/>
        </p:nvSpPr>
        <p:spPr>
          <a:xfrm>
            <a:off x="11809412" y="1447800"/>
            <a:ext cx="228600" cy="292388"/>
          </a:xfrm>
          <a:prstGeom prst="rect">
            <a:avLst/>
          </a:prstGeom>
          <a:noFill/>
          <a:ln w="3175">
            <a:solidFill>
              <a:schemeClr val="tx1"/>
            </a:solidFill>
          </a:ln>
        </p:spPr>
        <p:txBody>
          <a:bodyPr wrap="square" rtlCol="0">
            <a:spAutoFit/>
          </a:bodyPr>
          <a:lstStyle/>
          <a:p>
            <a:pPr algn="ctr"/>
            <a:r>
              <a:rPr lang="en-US" sz="1300" b="1" dirty="0" smtClean="0"/>
              <a:t>S</a:t>
            </a:r>
            <a:endParaRPr lang="en-US" sz="1300" b="1" dirty="0"/>
          </a:p>
        </p:txBody>
      </p:sp>
      <p:sp>
        <p:nvSpPr>
          <p:cNvPr id="68" name="TextBox 67"/>
          <p:cNvSpPr txBox="1"/>
          <p:nvPr/>
        </p:nvSpPr>
        <p:spPr>
          <a:xfrm>
            <a:off x="9447212" y="838200"/>
            <a:ext cx="762000" cy="307777"/>
          </a:xfrm>
          <a:prstGeom prst="rect">
            <a:avLst/>
          </a:prstGeom>
          <a:noFill/>
        </p:spPr>
        <p:txBody>
          <a:bodyPr wrap="square" rtlCol="0">
            <a:spAutoFit/>
          </a:bodyPr>
          <a:lstStyle/>
          <a:p>
            <a:pPr algn="ctr"/>
            <a:r>
              <a:rPr lang="en-US" sz="1400" b="1" dirty="0" smtClean="0"/>
              <a:t>Parable</a:t>
            </a:r>
            <a:endParaRPr lang="en-US"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68"/>
                                        </p:tgtEl>
                                        <p:attrNameLst>
                                          <p:attrName>style.visibility</p:attrName>
                                        </p:attrNameLst>
                                      </p:cBhvr>
                                      <p:to>
                                        <p:strVal val="visible"/>
                                      </p:to>
                                    </p:set>
                                    <p:animEffect transition="in" filter="fade">
                                      <p:cBhvr>
                                        <p:cTn id="28" dur="1000"/>
                                        <p:tgtEl>
                                          <p:spTgt spid="68"/>
                                        </p:tgtEl>
                                      </p:cBhvr>
                                    </p:animEffect>
                                    <p:anim calcmode="lin" valueType="num">
                                      <p:cBhvr>
                                        <p:cTn id="29" dur="1000" fill="hold"/>
                                        <p:tgtEl>
                                          <p:spTgt spid="68"/>
                                        </p:tgtEl>
                                        <p:attrNameLst>
                                          <p:attrName>ppt_x</p:attrName>
                                        </p:attrNameLst>
                                      </p:cBhvr>
                                      <p:tavLst>
                                        <p:tav tm="0">
                                          <p:val>
                                            <p:strVal val="#ppt_x-.1"/>
                                          </p:val>
                                        </p:tav>
                                        <p:tav tm="100000">
                                          <p:val>
                                            <p:strVal val="#ppt_x"/>
                                          </p:val>
                                        </p:tav>
                                      </p:tavLst>
                                    </p:anim>
                                    <p:anim calcmode="lin" valueType="num">
                                      <p:cBhvr>
                                        <p:cTn id="30" dur="10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7" grpId="0" animBg="1"/>
      <p:bldP spid="49" grpId="0" animBg="1"/>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ettenschweiler" pitchFamily="34" charset="0"/>
              </a:rPr>
              <a:t>The Nature of Christ Cont’ </a:t>
            </a:r>
            <a:endParaRPr lang="en-US" dirty="0">
              <a:latin typeface="Haettenschweiler" pitchFamily="34" charset="0"/>
            </a:endParaRPr>
          </a:p>
        </p:txBody>
      </p:sp>
      <p:sp>
        <p:nvSpPr>
          <p:cNvPr id="3" name="TextBox 2"/>
          <p:cNvSpPr txBox="1"/>
          <p:nvPr/>
        </p:nvSpPr>
        <p:spPr>
          <a:xfrm>
            <a:off x="150812" y="1676400"/>
            <a:ext cx="7924800" cy="2862322"/>
          </a:xfrm>
          <a:prstGeom prst="rect">
            <a:avLst/>
          </a:prstGeom>
          <a:noFill/>
        </p:spPr>
        <p:txBody>
          <a:bodyPr wrap="square" rtlCol="0">
            <a:spAutoFit/>
          </a:bodyPr>
          <a:lstStyle/>
          <a:p>
            <a:r>
              <a:rPr lang="en-US" dirty="0" smtClean="0"/>
              <a:t>The Bible says let this mind be in you which was also in Christ Jesus.  When we were born we looked like human on the inside and human on the outside. The Bible wants to change our mind. It doesn’t want to change our bodies. He says  change your mind because if our bodies change, people would come and worship us like we were gods. And that would be worship through fear or idolatry and God does not want that. So, He cannot change our bodies. That’s why we are defective and still have disease. This is because He cannot explain heaven if He made our bodies divine. Both models wont work—the human inside and out and the divine inside and out—because of the set principle of parables. God keeps these rules because He is One who lives what He thinks and practices what He teaches. </a:t>
            </a:r>
            <a:endParaRPr lang="en-US" dirty="0"/>
          </a:p>
        </p:txBody>
      </p:sp>
      <p:sp>
        <p:nvSpPr>
          <p:cNvPr id="4" name="TextBox 3"/>
          <p:cNvSpPr txBox="1"/>
          <p:nvPr/>
        </p:nvSpPr>
        <p:spPr>
          <a:xfrm>
            <a:off x="150812" y="4549676"/>
            <a:ext cx="7696200" cy="2308324"/>
          </a:xfrm>
          <a:prstGeom prst="rect">
            <a:avLst/>
          </a:prstGeom>
          <a:noFill/>
        </p:spPr>
        <p:txBody>
          <a:bodyPr wrap="square" rtlCol="0">
            <a:spAutoFit/>
          </a:bodyPr>
          <a:lstStyle/>
          <a:p>
            <a:r>
              <a:rPr lang="en-US" dirty="0" smtClean="0"/>
              <a:t>We are born human on the inside and human on the outside. In heaven, we will look like divinity on the inside and divinity on the outside. Neither of these are parables. In between them is where we should be today, human on the outside and divine on the inside. As Paul says, living epistles/books/letters is the condition we should live in today. What does it mean to be a living letter? It means a combination of the divine and the natural. On the outside we are human and on the inside we are divine—parable—this was the same condition that Jesus was in. </a:t>
            </a:r>
            <a:endParaRPr lang="en-US" dirty="0"/>
          </a:p>
        </p:txBody>
      </p:sp>
      <p:sp>
        <p:nvSpPr>
          <p:cNvPr id="5" name="TextBox 4"/>
          <p:cNvSpPr txBox="1"/>
          <p:nvPr/>
        </p:nvSpPr>
        <p:spPr>
          <a:xfrm>
            <a:off x="7847012" y="4343400"/>
            <a:ext cx="4191000" cy="2546851"/>
          </a:xfrm>
          <a:prstGeom prst="rect">
            <a:avLst/>
          </a:prstGeom>
          <a:noFill/>
          <a:ln w="28575">
            <a:solidFill>
              <a:schemeClr val="tx1"/>
            </a:solidFill>
          </a:ln>
        </p:spPr>
        <p:txBody>
          <a:bodyPr wrap="square" rtlCol="0">
            <a:spAutoFit/>
          </a:bodyPr>
          <a:lstStyle/>
          <a:p>
            <a:pPr>
              <a:buFont typeface="Wingdings" pitchFamily="2" charset="2"/>
              <a:buChar char="Ø"/>
            </a:pPr>
            <a:r>
              <a:rPr lang="en-US" sz="1450" dirty="0" smtClean="0"/>
              <a:t> The corruptible (old man in physical body) = Lower passions controlling the higher powers on earth—sinful condition.</a:t>
            </a:r>
            <a:br>
              <a:rPr lang="en-US" sz="1450" dirty="0" smtClean="0"/>
            </a:br>
            <a:endParaRPr lang="en-US" sz="1450" dirty="0" smtClean="0"/>
          </a:p>
          <a:p>
            <a:pPr>
              <a:buFont typeface="Wingdings" pitchFamily="2" charset="2"/>
              <a:buChar char="Ø"/>
            </a:pPr>
            <a:r>
              <a:rPr lang="en-US" sz="1450" dirty="0" smtClean="0"/>
              <a:t> The incorruptible (new man in physical body) = Lower passions succumbing to the higher powers on earth—sinless condition.</a:t>
            </a:r>
            <a:br>
              <a:rPr lang="en-US" sz="1450" dirty="0" smtClean="0"/>
            </a:br>
            <a:endParaRPr lang="en-US" sz="1450" dirty="0" smtClean="0"/>
          </a:p>
          <a:p>
            <a:pPr>
              <a:buFont typeface="Wingdings" pitchFamily="2" charset="2"/>
              <a:buChar char="Ø"/>
            </a:pPr>
            <a:r>
              <a:rPr lang="en-US" sz="1450" dirty="0" smtClean="0"/>
              <a:t>The overcomer (new man in glorified body) = Lower passions succumbing to the higher powers in heaven—sinless condition. </a:t>
            </a:r>
            <a:endParaRPr lang="en-US" sz="1450" dirty="0"/>
          </a:p>
        </p:txBody>
      </p:sp>
      <p:sp>
        <p:nvSpPr>
          <p:cNvPr id="9" name="Oval 8"/>
          <p:cNvSpPr/>
          <p:nvPr/>
        </p:nvSpPr>
        <p:spPr>
          <a:xfrm>
            <a:off x="9599612" y="1676400"/>
            <a:ext cx="609600" cy="609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Terminator 10"/>
          <p:cNvSpPr/>
          <p:nvPr/>
        </p:nvSpPr>
        <p:spPr>
          <a:xfrm>
            <a:off x="8304212" y="2362200"/>
            <a:ext cx="685800" cy="1371600"/>
          </a:xfrm>
          <a:prstGeom prst="flowChartTerminator">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304212" y="1676400"/>
            <a:ext cx="609600" cy="609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742612" y="1676400"/>
            <a:ext cx="609600" cy="609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Terminator 15"/>
          <p:cNvSpPr/>
          <p:nvPr/>
        </p:nvSpPr>
        <p:spPr>
          <a:xfrm>
            <a:off x="9599612" y="2362200"/>
            <a:ext cx="685800" cy="1371600"/>
          </a:xfrm>
          <a:prstGeom prst="flowChartTerminator">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Terminator 16"/>
          <p:cNvSpPr/>
          <p:nvPr/>
        </p:nvSpPr>
        <p:spPr>
          <a:xfrm>
            <a:off x="10742612" y="2362200"/>
            <a:ext cx="685800" cy="1371600"/>
          </a:xfrm>
          <a:prstGeom prst="flowChartTerminator">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8609012" y="2514600"/>
            <a:ext cx="304800" cy="304800"/>
          </a:xfrm>
          <a:prstGeom prst="flowChartConnector">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9904412" y="2514600"/>
            <a:ext cx="304800" cy="304800"/>
          </a:xfrm>
          <a:prstGeom prst="flowChartConnector">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11047412" y="2514600"/>
            <a:ext cx="304800" cy="304800"/>
          </a:xfrm>
          <a:prstGeom prst="flowChartConnector">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art 21"/>
          <p:cNvSpPr/>
          <p:nvPr/>
        </p:nvSpPr>
        <p:spPr>
          <a:xfrm>
            <a:off x="8685212" y="2590800"/>
            <a:ext cx="152400" cy="152400"/>
          </a:xfrm>
          <a:prstGeom prst="hear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art 22"/>
          <p:cNvSpPr/>
          <p:nvPr/>
        </p:nvSpPr>
        <p:spPr>
          <a:xfrm>
            <a:off x="11123612" y="2590800"/>
            <a:ext cx="152400" cy="152400"/>
          </a:xfrm>
          <a:prstGeom prst="hear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art 23"/>
          <p:cNvSpPr/>
          <p:nvPr/>
        </p:nvSpPr>
        <p:spPr>
          <a:xfrm>
            <a:off x="9980612" y="2590800"/>
            <a:ext cx="152400" cy="152400"/>
          </a:xfrm>
          <a:prstGeom prst="hear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rot="5400000">
            <a:off x="8875712" y="2095500"/>
            <a:ext cx="457200" cy="2286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10171112" y="2095500"/>
            <a:ext cx="457200" cy="2286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11314112" y="2095500"/>
            <a:ext cx="457200" cy="2286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H="1">
            <a:off x="8647112" y="3086100"/>
            <a:ext cx="685800" cy="30480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H="1">
            <a:off x="9942512" y="3086100"/>
            <a:ext cx="685800" cy="30480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6200000" flipH="1">
            <a:off x="11085512" y="3086100"/>
            <a:ext cx="685800" cy="30480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075612" y="3810000"/>
            <a:ext cx="1143000" cy="461665"/>
          </a:xfrm>
          <a:prstGeom prst="rect">
            <a:avLst/>
          </a:prstGeom>
          <a:noFill/>
        </p:spPr>
        <p:txBody>
          <a:bodyPr wrap="square" rtlCol="0">
            <a:spAutoFit/>
          </a:bodyPr>
          <a:lstStyle/>
          <a:p>
            <a:pPr algn="ctr"/>
            <a:r>
              <a:rPr lang="en-US" sz="1150" dirty="0" smtClean="0">
                <a:latin typeface="Ink Free" pitchFamily="66" charset="0"/>
              </a:rPr>
              <a:t>Human and Human</a:t>
            </a:r>
            <a:endParaRPr lang="en-US" sz="1150" dirty="0">
              <a:latin typeface="Ink Free" pitchFamily="66" charset="0"/>
            </a:endParaRPr>
          </a:p>
        </p:txBody>
      </p:sp>
      <p:sp>
        <p:nvSpPr>
          <p:cNvPr id="43" name="TextBox 42"/>
          <p:cNvSpPr txBox="1"/>
          <p:nvPr/>
        </p:nvSpPr>
        <p:spPr>
          <a:xfrm>
            <a:off x="9371012" y="3810000"/>
            <a:ext cx="1143000" cy="461665"/>
          </a:xfrm>
          <a:prstGeom prst="rect">
            <a:avLst/>
          </a:prstGeom>
          <a:noFill/>
        </p:spPr>
        <p:txBody>
          <a:bodyPr wrap="square" rtlCol="0">
            <a:spAutoFit/>
          </a:bodyPr>
          <a:lstStyle/>
          <a:p>
            <a:pPr algn="ctr"/>
            <a:r>
              <a:rPr lang="en-US" sz="1150" dirty="0" smtClean="0">
                <a:latin typeface="Ink Free" pitchFamily="66" charset="0"/>
              </a:rPr>
              <a:t>Human and Divine</a:t>
            </a:r>
            <a:endParaRPr lang="en-US" sz="1150" dirty="0">
              <a:latin typeface="Ink Free" pitchFamily="66" charset="0"/>
            </a:endParaRPr>
          </a:p>
        </p:txBody>
      </p:sp>
      <p:sp>
        <p:nvSpPr>
          <p:cNvPr id="44" name="TextBox 43"/>
          <p:cNvSpPr txBox="1"/>
          <p:nvPr/>
        </p:nvSpPr>
        <p:spPr>
          <a:xfrm>
            <a:off x="10514012" y="3810000"/>
            <a:ext cx="1143000" cy="461665"/>
          </a:xfrm>
          <a:prstGeom prst="rect">
            <a:avLst/>
          </a:prstGeom>
          <a:noFill/>
        </p:spPr>
        <p:txBody>
          <a:bodyPr wrap="square" rtlCol="0">
            <a:spAutoFit/>
          </a:bodyPr>
          <a:lstStyle/>
          <a:p>
            <a:pPr algn="ctr"/>
            <a:r>
              <a:rPr lang="en-US" sz="1150" dirty="0" smtClean="0">
                <a:latin typeface="Ink Free" pitchFamily="66" charset="0"/>
              </a:rPr>
              <a:t>Divine and Divine</a:t>
            </a:r>
            <a:endParaRPr lang="en-US" sz="1150" dirty="0">
              <a:latin typeface="Ink Free" pitchFamily="66" charset="0"/>
            </a:endParaRPr>
          </a:p>
        </p:txBody>
      </p:sp>
      <p:sp>
        <p:nvSpPr>
          <p:cNvPr id="51" name="TextBox 50"/>
          <p:cNvSpPr txBox="1"/>
          <p:nvPr/>
        </p:nvSpPr>
        <p:spPr>
          <a:xfrm>
            <a:off x="8913812" y="3581400"/>
            <a:ext cx="685800" cy="276999"/>
          </a:xfrm>
          <a:prstGeom prst="rect">
            <a:avLst/>
          </a:prstGeom>
          <a:noFill/>
        </p:spPr>
        <p:txBody>
          <a:bodyPr wrap="square" rtlCol="0">
            <a:spAutoFit/>
          </a:bodyPr>
          <a:lstStyle/>
          <a:p>
            <a:r>
              <a:rPr lang="en-US" sz="1150" b="1" dirty="0" smtClean="0">
                <a:latin typeface="Ink Free" pitchFamily="66" charset="0"/>
              </a:rPr>
              <a:t>Inside</a:t>
            </a:r>
            <a:endParaRPr lang="en-US" sz="1150" b="1" dirty="0">
              <a:latin typeface="Ink Free" pitchFamily="66" charset="0"/>
            </a:endParaRPr>
          </a:p>
        </p:txBody>
      </p:sp>
      <p:sp>
        <p:nvSpPr>
          <p:cNvPr id="52" name="TextBox 51"/>
          <p:cNvSpPr txBox="1"/>
          <p:nvPr/>
        </p:nvSpPr>
        <p:spPr>
          <a:xfrm>
            <a:off x="10209212" y="3581400"/>
            <a:ext cx="685800" cy="276999"/>
          </a:xfrm>
          <a:prstGeom prst="rect">
            <a:avLst/>
          </a:prstGeom>
          <a:noFill/>
        </p:spPr>
        <p:txBody>
          <a:bodyPr wrap="square" rtlCol="0">
            <a:spAutoFit/>
          </a:bodyPr>
          <a:lstStyle/>
          <a:p>
            <a:r>
              <a:rPr lang="en-US" sz="1150" b="1" dirty="0" smtClean="0">
                <a:latin typeface="Ink Free" pitchFamily="66" charset="0"/>
              </a:rPr>
              <a:t>Inside</a:t>
            </a:r>
            <a:endParaRPr lang="en-US" sz="1150" b="1" dirty="0">
              <a:latin typeface="Ink Free" pitchFamily="66" charset="0"/>
            </a:endParaRPr>
          </a:p>
        </p:txBody>
      </p:sp>
      <p:sp>
        <p:nvSpPr>
          <p:cNvPr id="53" name="TextBox 52"/>
          <p:cNvSpPr txBox="1"/>
          <p:nvPr/>
        </p:nvSpPr>
        <p:spPr>
          <a:xfrm>
            <a:off x="11352212" y="3581400"/>
            <a:ext cx="685800" cy="276999"/>
          </a:xfrm>
          <a:prstGeom prst="rect">
            <a:avLst/>
          </a:prstGeom>
          <a:noFill/>
        </p:spPr>
        <p:txBody>
          <a:bodyPr wrap="square" rtlCol="0">
            <a:spAutoFit/>
          </a:bodyPr>
          <a:lstStyle/>
          <a:p>
            <a:r>
              <a:rPr lang="en-US" sz="1150" b="1" dirty="0" smtClean="0">
                <a:latin typeface="Ink Free" pitchFamily="66" charset="0"/>
              </a:rPr>
              <a:t>Inside</a:t>
            </a:r>
            <a:endParaRPr lang="en-US" sz="1150" b="1" dirty="0">
              <a:latin typeface="Ink Free" pitchFamily="66" charset="0"/>
            </a:endParaRPr>
          </a:p>
        </p:txBody>
      </p:sp>
      <p:sp>
        <p:nvSpPr>
          <p:cNvPr id="55" name="TextBox 54"/>
          <p:cNvSpPr txBox="1"/>
          <p:nvPr/>
        </p:nvSpPr>
        <p:spPr>
          <a:xfrm>
            <a:off x="8913812" y="1752600"/>
            <a:ext cx="762000" cy="246221"/>
          </a:xfrm>
          <a:prstGeom prst="rect">
            <a:avLst/>
          </a:prstGeom>
          <a:noFill/>
        </p:spPr>
        <p:txBody>
          <a:bodyPr wrap="square" rtlCol="0">
            <a:spAutoFit/>
          </a:bodyPr>
          <a:lstStyle/>
          <a:p>
            <a:r>
              <a:rPr lang="en-US" sz="1000" b="1" dirty="0" smtClean="0">
                <a:latin typeface="Ink Free" pitchFamily="66" charset="0"/>
              </a:rPr>
              <a:t>Outside</a:t>
            </a:r>
            <a:endParaRPr lang="en-US" sz="1000" b="1" dirty="0">
              <a:latin typeface="Ink Free" pitchFamily="66" charset="0"/>
            </a:endParaRPr>
          </a:p>
        </p:txBody>
      </p:sp>
      <p:sp>
        <p:nvSpPr>
          <p:cNvPr id="56" name="TextBox 55"/>
          <p:cNvSpPr txBox="1"/>
          <p:nvPr/>
        </p:nvSpPr>
        <p:spPr>
          <a:xfrm>
            <a:off x="10133012" y="1752600"/>
            <a:ext cx="685800" cy="246221"/>
          </a:xfrm>
          <a:prstGeom prst="rect">
            <a:avLst/>
          </a:prstGeom>
          <a:noFill/>
        </p:spPr>
        <p:txBody>
          <a:bodyPr wrap="square" rtlCol="0">
            <a:spAutoFit/>
          </a:bodyPr>
          <a:lstStyle/>
          <a:p>
            <a:r>
              <a:rPr lang="en-US" sz="1000" b="1" dirty="0" smtClean="0">
                <a:latin typeface="Ink Free" pitchFamily="66" charset="0"/>
              </a:rPr>
              <a:t>Outside</a:t>
            </a:r>
            <a:endParaRPr lang="en-US" sz="1000" b="1" dirty="0">
              <a:latin typeface="Ink Free" pitchFamily="66" charset="0"/>
            </a:endParaRPr>
          </a:p>
        </p:txBody>
      </p:sp>
      <p:sp>
        <p:nvSpPr>
          <p:cNvPr id="57" name="TextBox 56"/>
          <p:cNvSpPr txBox="1"/>
          <p:nvPr/>
        </p:nvSpPr>
        <p:spPr>
          <a:xfrm>
            <a:off x="11352212" y="1752600"/>
            <a:ext cx="685800" cy="246221"/>
          </a:xfrm>
          <a:prstGeom prst="rect">
            <a:avLst/>
          </a:prstGeom>
          <a:noFill/>
        </p:spPr>
        <p:txBody>
          <a:bodyPr wrap="square" rtlCol="0">
            <a:spAutoFit/>
          </a:bodyPr>
          <a:lstStyle/>
          <a:p>
            <a:r>
              <a:rPr lang="en-US" sz="1000" b="1" dirty="0" smtClean="0">
                <a:latin typeface="Ink Free" pitchFamily="66" charset="0"/>
              </a:rPr>
              <a:t>Outside</a:t>
            </a:r>
            <a:endParaRPr lang="en-US" sz="1000" b="1" dirty="0">
              <a:latin typeface="Ink Free" pitchFamily="66" charset="0"/>
            </a:endParaRPr>
          </a:p>
        </p:txBody>
      </p:sp>
      <p:sp>
        <p:nvSpPr>
          <p:cNvPr id="58" name="TextBox 57"/>
          <p:cNvSpPr txBox="1"/>
          <p:nvPr/>
        </p:nvSpPr>
        <p:spPr>
          <a:xfrm>
            <a:off x="9142412" y="1524000"/>
            <a:ext cx="228600" cy="246221"/>
          </a:xfrm>
          <a:prstGeom prst="rect">
            <a:avLst/>
          </a:prstGeom>
          <a:noFill/>
          <a:ln w="3175">
            <a:solidFill>
              <a:schemeClr val="tx1"/>
            </a:solidFill>
          </a:ln>
        </p:spPr>
        <p:txBody>
          <a:bodyPr wrap="square" rtlCol="0">
            <a:spAutoFit/>
          </a:bodyPr>
          <a:lstStyle/>
          <a:p>
            <a:pPr algn="ctr"/>
            <a:r>
              <a:rPr lang="en-US" sz="1000" b="1" dirty="0" smtClean="0"/>
              <a:t>N</a:t>
            </a:r>
            <a:endParaRPr lang="en-US" sz="1000" b="1" dirty="0"/>
          </a:p>
        </p:txBody>
      </p:sp>
      <p:sp>
        <p:nvSpPr>
          <p:cNvPr id="59" name="TextBox 58"/>
          <p:cNvSpPr txBox="1"/>
          <p:nvPr/>
        </p:nvSpPr>
        <p:spPr>
          <a:xfrm>
            <a:off x="10361612" y="1524000"/>
            <a:ext cx="228600" cy="246221"/>
          </a:xfrm>
          <a:prstGeom prst="rect">
            <a:avLst/>
          </a:prstGeom>
          <a:noFill/>
          <a:ln w="3175">
            <a:solidFill>
              <a:schemeClr val="tx1"/>
            </a:solidFill>
          </a:ln>
        </p:spPr>
        <p:txBody>
          <a:bodyPr wrap="square" rtlCol="0">
            <a:spAutoFit/>
          </a:bodyPr>
          <a:lstStyle/>
          <a:p>
            <a:pPr algn="ctr"/>
            <a:r>
              <a:rPr lang="en-US" sz="1000" b="1" dirty="0" smtClean="0"/>
              <a:t>N</a:t>
            </a:r>
            <a:endParaRPr lang="en-US" sz="1000" b="1" dirty="0"/>
          </a:p>
        </p:txBody>
      </p:sp>
      <p:sp>
        <p:nvSpPr>
          <p:cNvPr id="60" name="TextBox 59"/>
          <p:cNvSpPr txBox="1"/>
          <p:nvPr/>
        </p:nvSpPr>
        <p:spPr>
          <a:xfrm>
            <a:off x="11580812" y="1524000"/>
            <a:ext cx="228600" cy="246221"/>
          </a:xfrm>
          <a:prstGeom prst="rect">
            <a:avLst/>
          </a:prstGeom>
          <a:noFill/>
          <a:ln w="3175">
            <a:solidFill>
              <a:schemeClr val="tx1"/>
            </a:solidFill>
          </a:ln>
        </p:spPr>
        <p:txBody>
          <a:bodyPr wrap="square" rtlCol="0">
            <a:spAutoFit/>
          </a:bodyPr>
          <a:lstStyle/>
          <a:p>
            <a:pPr algn="ctr"/>
            <a:r>
              <a:rPr lang="en-US" sz="1000" b="1" dirty="0" smtClean="0"/>
              <a:t>S</a:t>
            </a:r>
            <a:endParaRPr lang="en-US" sz="1000" b="1" dirty="0"/>
          </a:p>
        </p:txBody>
      </p:sp>
      <p:sp>
        <p:nvSpPr>
          <p:cNvPr id="61" name="TextBox 60"/>
          <p:cNvSpPr txBox="1"/>
          <p:nvPr/>
        </p:nvSpPr>
        <p:spPr>
          <a:xfrm>
            <a:off x="9142412" y="3810000"/>
            <a:ext cx="228600" cy="246221"/>
          </a:xfrm>
          <a:prstGeom prst="rect">
            <a:avLst/>
          </a:prstGeom>
          <a:noFill/>
          <a:ln w="3175">
            <a:solidFill>
              <a:schemeClr val="tx1"/>
            </a:solidFill>
          </a:ln>
        </p:spPr>
        <p:txBody>
          <a:bodyPr wrap="square" rtlCol="0">
            <a:spAutoFit/>
          </a:bodyPr>
          <a:lstStyle/>
          <a:p>
            <a:pPr algn="ctr"/>
            <a:r>
              <a:rPr lang="en-US" sz="1000" b="1" dirty="0" smtClean="0"/>
              <a:t>N</a:t>
            </a:r>
            <a:endParaRPr lang="en-US" sz="1000" b="1" dirty="0"/>
          </a:p>
        </p:txBody>
      </p:sp>
      <p:sp>
        <p:nvSpPr>
          <p:cNvPr id="62" name="TextBox 61"/>
          <p:cNvSpPr txBox="1"/>
          <p:nvPr/>
        </p:nvSpPr>
        <p:spPr>
          <a:xfrm>
            <a:off x="11580812" y="3810000"/>
            <a:ext cx="228600" cy="246221"/>
          </a:xfrm>
          <a:prstGeom prst="rect">
            <a:avLst/>
          </a:prstGeom>
          <a:noFill/>
          <a:ln w="3175">
            <a:solidFill>
              <a:schemeClr val="tx1"/>
            </a:solidFill>
          </a:ln>
        </p:spPr>
        <p:txBody>
          <a:bodyPr wrap="square" rtlCol="0">
            <a:spAutoFit/>
          </a:bodyPr>
          <a:lstStyle/>
          <a:p>
            <a:pPr algn="ctr"/>
            <a:r>
              <a:rPr lang="en-US" sz="1000" b="1" dirty="0" smtClean="0"/>
              <a:t>S</a:t>
            </a:r>
            <a:endParaRPr lang="en-US" sz="1000" b="1" dirty="0"/>
          </a:p>
        </p:txBody>
      </p:sp>
      <p:sp>
        <p:nvSpPr>
          <p:cNvPr id="63" name="TextBox 62"/>
          <p:cNvSpPr txBox="1"/>
          <p:nvPr/>
        </p:nvSpPr>
        <p:spPr>
          <a:xfrm>
            <a:off x="10437812" y="3810000"/>
            <a:ext cx="228600" cy="246221"/>
          </a:xfrm>
          <a:prstGeom prst="rect">
            <a:avLst/>
          </a:prstGeom>
          <a:noFill/>
          <a:ln w="3175">
            <a:solidFill>
              <a:schemeClr val="tx1"/>
            </a:solidFill>
          </a:ln>
        </p:spPr>
        <p:txBody>
          <a:bodyPr wrap="square" rtlCol="0">
            <a:spAutoFit/>
          </a:bodyPr>
          <a:lstStyle/>
          <a:p>
            <a:pPr algn="ctr"/>
            <a:r>
              <a:rPr lang="en-US" sz="1000" b="1" dirty="0" smtClean="0"/>
              <a:t>S</a:t>
            </a:r>
            <a:endParaRPr lang="en-US" sz="1000" b="1" dirty="0"/>
          </a:p>
        </p:txBody>
      </p:sp>
      <p:sp>
        <p:nvSpPr>
          <p:cNvPr id="64" name="TextBox 63"/>
          <p:cNvSpPr txBox="1"/>
          <p:nvPr/>
        </p:nvSpPr>
        <p:spPr>
          <a:xfrm>
            <a:off x="9447212" y="990600"/>
            <a:ext cx="762000" cy="307777"/>
          </a:xfrm>
          <a:prstGeom prst="rect">
            <a:avLst/>
          </a:prstGeom>
          <a:noFill/>
        </p:spPr>
        <p:txBody>
          <a:bodyPr wrap="square" rtlCol="0">
            <a:spAutoFit/>
          </a:bodyPr>
          <a:lstStyle/>
          <a:p>
            <a:pPr algn="ctr"/>
            <a:r>
              <a:rPr lang="en-US" sz="1400" b="1" dirty="0" smtClean="0"/>
              <a:t>Parable</a:t>
            </a:r>
            <a:endParaRPr lang="en-US" sz="1400" b="1" dirty="0"/>
          </a:p>
        </p:txBody>
      </p:sp>
      <p:sp>
        <p:nvSpPr>
          <p:cNvPr id="65" name="Down Arrow 64"/>
          <p:cNvSpPr/>
          <p:nvPr/>
        </p:nvSpPr>
        <p:spPr>
          <a:xfrm>
            <a:off x="9828212" y="1295400"/>
            <a:ext cx="76200" cy="304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1000"/>
                                        <p:tgtEl>
                                          <p:spTgt spid="65"/>
                                        </p:tgtEl>
                                      </p:cBhvr>
                                    </p:animEffect>
                                    <p:anim calcmode="lin" valueType="num">
                                      <p:cBhvr>
                                        <p:cTn id="18" dur="1000" fill="hold"/>
                                        <p:tgtEl>
                                          <p:spTgt spid="65"/>
                                        </p:tgtEl>
                                        <p:attrNameLst>
                                          <p:attrName>ppt_x</p:attrName>
                                        </p:attrNameLst>
                                      </p:cBhvr>
                                      <p:tavLst>
                                        <p:tav tm="0">
                                          <p:val>
                                            <p:strVal val="#ppt_x"/>
                                          </p:val>
                                        </p:tav>
                                        <p:tav tm="100000">
                                          <p:val>
                                            <p:strVal val="#ppt_x"/>
                                          </p:val>
                                        </p:tav>
                                      </p:tavLst>
                                    </p:anim>
                                    <p:anim calcmode="lin" valueType="num">
                                      <p:cBhvr>
                                        <p:cTn id="19"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0" presetClass="entr" presetSubtype="0" fill="hold" grpId="0" nodeType="clickEffect">
                                  <p:stCondLst>
                                    <p:cond delay="0"/>
                                  </p:stCondLst>
                                  <p:iterate type="lt">
                                    <p:tmPct val="10000"/>
                                  </p:iterate>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1"/>
                                          </p:val>
                                        </p:tav>
                                        <p:tav tm="100000">
                                          <p:val>
                                            <p:strVal val="#ppt_x"/>
                                          </p:val>
                                        </p:tav>
                                      </p:tavLst>
                                    </p:anim>
                                    <p:anim calcmode="lin" valueType="num">
                                      <p:cBhvr>
                                        <p:cTn id="26" dur="10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to="" calcmode="lin" valueType="num">
                                      <p:cBhvr>
                                        <p:cTn id="31"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4" grpId="0"/>
      <p:bldP spid="6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Connector 14"/>
          <p:cNvSpPr/>
          <p:nvPr/>
        </p:nvSpPr>
        <p:spPr>
          <a:xfrm>
            <a:off x="379412" y="2971800"/>
            <a:ext cx="3352800" cy="838200"/>
          </a:xfrm>
          <a:prstGeom prst="flowChartConnector">
            <a:avLst/>
          </a:prstGeom>
          <a:solidFill>
            <a:srgbClr val="FDA4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0412" y="2590800"/>
            <a:ext cx="1828800" cy="533400"/>
          </a:xfrm>
          <a:prstGeom prst="rect">
            <a:avLst/>
          </a:prstGeom>
          <a:solidFill>
            <a:srgbClr val="86F8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713412" y="3124200"/>
            <a:ext cx="1905000" cy="457200"/>
          </a:xfrm>
          <a:prstGeom prst="rect">
            <a:avLst/>
          </a:prstGeom>
          <a:solidFill>
            <a:srgbClr val="86F81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latin typeface="Britannic Bold" pitchFamily="34" charset="0"/>
              </a:rPr>
              <a:t>Focusing In #2…</a:t>
            </a:r>
            <a:endParaRPr lang="en-US" dirty="0">
              <a:latin typeface="Britannic Bold" pitchFamily="34" charset="0"/>
            </a:endParaRPr>
          </a:p>
        </p:txBody>
      </p:sp>
      <p:sp>
        <p:nvSpPr>
          <p:cNvPr id="4" name="TextBox 3"/>
          <p:cNvSpPr txBox="1"/>
          <p:nvPr/>
        </p:nvSpPr>
        <p:spPr>
          <a:xfrm>
            <a:off x="303212" y="1905000"/>
            <a:ext cx="2362200" cy="523220"/>
          </a:xfrm>
          <a:prstGeom prst="rect">
            <a:avLst/>
          </a:prstGeom>
          <a:noFill/>
        </p:spPr>
        <p:txBody>
          <a:bodyPr wrap="square" rtlCol="0">
            <a:spAutoFit/>
          </a:bodyPr>
          <a:lstStyle/>
          <a:p>
            <a:r>
              <a:rPr lang="en-US" sz="2800" u="sng" dirty="0" smtClean="0">
                <a:latin typeface="Impact" pitchFamily="34" charset="0"/>
              </a:rPr>
              <a:t>Sentence #2</a:t>
            </a:r>
            <a:endParaRPr lang="en-US" sz="2800" u="sng" dirty="0">
              <a:latin typeface="Impact" pitchFamily="34" charset="0"/>
            </a:endParaRPr>
          </a:p>
        </p:txBody>
      </p:sp>
      <p:sp>
        <p:nvSpPr>
          <p:cNvPr id="5" name="Rectangle 4"/>
          <p:cNvSpPr/>
          <p:nvPr/>
        </p:nvSpPr>
        <p:spPr>
          <a:xfrm>
            <a:off x="303212" y="2590800"/>
            <a:ext cx="11658600" cy="1077218"/>
          </a:xfrm>
          <a:prstGeom prst="rect">
            <a:avLst/>
          </a:prstGeom>
          <a:noFill/>
        </p:spPr>
        <p:txBody>
          <a:bodyPr wrap="square">
            <a:spAutoFit/>
          </a:bodyPr>
          <a:lstStyle/>
          <a:p>
            <a:r>
              <a:rPr lang="en-US" sz="3200" dirty="0" smtClean="0">
                <a:latin typeface="Trebuchet MS (Body"/>
              </a:rPr>
              <a:t>^[So]That </a:t>
            </a:r>
            <a:r>
              <a:rPr lang="en-US" sz="3200" strike="sngStrike" dirty="0" smtClean="0">
                <a:latin typeface="Trebuchet MS (Body"/>
              </a:rPr>
              <a:t>we might</a:t>
            </a:r>
            <a:r>
              <a:rPr lang="en-US" sz="3200" dirty="0" smtClean="0">
                <a:latin typeface="Trebuchet MS (Body"/>
              </a:rPr>
              <a:t> </a:t>
            </a:r>
            <a:r>
              <a:rPr lang="en-US" sz="3200" i="1" dirty="0" smtClean="0">
                <a:latin typeface="Trebuchet MS (Body"/>
              </a:rPr>
              <a:t>become acquainted with </a:t>
            </a:r>
            <a:r>
              <a:rPr lang="en-US" sz="3200" dirty="0" smtClean="0">
                <a:latin typeface="Trebuchet MS (Body"/>
              </a:rPr>
              <a:t>His divine character and life, </a:t>
            </a:r>
            <a:r>
              <a:rPr lang="en-US" sz="3200" strike="sngStrike" dirty="0" smtClean="0">
                <a:latin typeface="Trebuchet MS (Body"/>
              </a:rPr>
              <a:t>Christ took</a:t>
            </a:r>
            <a:r>
              <a:rPr lang="en-US" sz="3200" dirty="0" smtClean="0">
                <a:latin typeface="Trebuchet MS (Body"/>
              </a:rPr>
              <a:t> our nature </a:t>
            </a:r>
            <a:r>
              <a:rPr lang="en-US" sz="3200" strike="sngStrike" dirty="0" smtClean="0">
                <a:latin typeface="Trebuchet MS (Body"/>
              </a:rPr>
              <a:t>and dwelt among us</a:t>
            </a:r>
            <a:r>
              <a:rPr lang="en-US" sz="3200" dirty="0" smtClean="0">
                <a:latin typeface="Trebuchet MS (Body"/>
              </a:rPr>
              <a:t>. </a:t>
            </a:r>
            <a:endParaRPr lang="en-US" sz="3200" dirty="0">
              <a:latin typeface="Trebuchet MS (Body"/>
            </a:endParaRPr>
          </a:p>
        </p:txBody>
      </p:sp>
      <p:sp>
        <p:nvSpPr>
          <p:cNvPr id="6" name="TextBox 5"/>
          <p:cNvSpPr txBox="1"/>
          <p:nvPr/>
        </p:nvSpPr>
        <p:spPr>
          <a:xfrm>
            <a:off x="303212" y="3886200"/>
            <a:ext cx="5334000" cy="1077218"/>
          </a:xfrm>
          <a:prstGeom prst="rect">
            <a:avLst/>
          </a:prstGeom>
          <a:noFill/>
        </p:spPr>
        <p:txBody>
          <a:bodyPr wrap="square" rtlCol="0">
            <a:spAutoFit/>
          </a:bodyPr>
          <a:lstStyle/>
          <a:p>
            <a:r>
              <a:rPr lang="en-US" sz="1600" dirty="0" smtClean="0">
                <a:latin typeface="Trebuchet MS (Body)"/>
              </a:rPr>
              <a:t>In sentence two of paragraph #1 in the book Christ Object Lessons, Ellen White is going to do a repeat and enlarge. In the first sentence: Teaching; Life—all a parable.</a:t>
            </a:r>
            <a:endParaRPr lang="en-US" sz="1600" dirty="0">
              <a:latin typeface="Trebuchet MS (Body)"/>
            </a:endParaRPr>
          </a:p>
        </p:txBody>
      </p:sp>
      <p:sp>
        <p:nvSpPr>
          <p:cNvPr id="7" name="TextBox 6"/>
          <p:cNvSpPr txBox="1"/>
          <p:nvPr/>
        </p:nvSpPr>
        <p:spPr>
          <a:xfrm>
            <a:off x="303212" y="6019800"/>
            <a:ext cx="5257800" cy="838200"/>
          </a:xfrm>
          <a:prstGeom prst="rect">
            <a:avLst/>
          </a:prstGeom>
          <a:noFill/>
        </p:spPr>
        <p:txBody>
          <a:bodyPr wrap="square" rtlCol="0">
            <a:spAutoFit/>
          </a:bodyPr>
          <a:lstStyle/>
          <a:p>
            <a:r>
              <a:rPr lang="en-US" sz="1600" dirty="0" smtClean="0">
                <a:latin typeface="Trebuchet MS (Body)"/>
              </a:rPr>
              <a:t>It begins with “that we”. We’re going to add a word, “</a:t>
            </a:r>
            <a:r>
              <a:rPr lang="en-US" sz="1600" u="sng" dirty="0" smtClean="0">
                <a:latin typeface="Trebuchet MS (Body)"/>
              </a:rPr>
              <a:t>so</a:t>
            </a:r>
            <a:r>
              <a:rPr lang="en-US" sz="1600" dirty="0" smtClean="0">
                <a:latin typeface="Trebuchet MS (Body)"/>
              </a:rPr>
              <a:t>.” in front of that-- So that we might become acquainted with His divine character.</a:t>
            </a:r>
            <a:endParaRPr lang="en-US" sz="1600" dirty="0">
              <a:latin typeface="Trebuchet MS (Body)"/>
            </a:endParaRPr>
          </a:p>
        </p:txBody>
      </p:sp>
      <p:pic>
        <p:nvPicPr>
          <p:cNvPr id="8" name="Picture 2" descr="Image result for Christ object lessons"/>
          <p:cNvPicPr>
            <a:picLocks noChangeAspect="1" noChangeArrowheads="1"/>
          </p:cNvPicPr>
          <p:nvPr/>
        </p:nvPicPr>
        <p:blipFill>
          <a:blip r:embed="rId3"/>
          <a:srcRect/>
          <a:stretch>
            <a:fillRect/>
          </a:stretch>
        </p:blipFill>
        <p:spPr bwMode="auto">
          <a:xfrm rot="557962">
            <a:off x="8318880" y="282703"/>
            <a:ext cx="1792768" cy="2213573"/>
          </a:xfrm>
          <a:prstGeom prst="rect">
            <a:avLst/>
          </a:prstGeom>
          <a:noFill/>
        </p:spPr>
      </p:pic>
      <p:sp>
        <p:nvSpPr>
          <p:cNvPr id="10" name="TextBox 9"/>
          <p:cNvSpPr txBox="1"/>
          <p:nvPr/>
        </p:nvSpPr>
        <p:spPr>
          <a:xfrm>
            <a:off x="6399212" y="3733800"/>
            <a:ext cx="5105400" cy="1754326"/>
          </a:xfrm>
          <a:prstGeom prst="rect">
            <a:avLst/>
          </a:prstGeom>
          <a:noFill/>
        </p:spPr>
        <p:txBody>
          <a:bodyPr wrap="square" rtlCol="0">
            <a:spAutoFit/>
          </a:bodyPr>
          <a:lstStyle/>
          <a:p>
            <a:r>
              <a:rPr lang="en-US" dirty="0" smtClean="0"/>
              <a:t>Note:</a:t>
            </a:r>
          </a:p>
          <a:p>
            <a:r>
              <a:rPr lang="en-US" dirty="0" smtClean="0"/>
              <a:t>Reordered the sentence: Christ took </a:t>
            </a:r>
            <a:r>
              <a:rPr lang="en-US" u="sng" dirty="0" smtClean="0"/>
              <a:t>our nature </a:t>
            </a:r>
            <a:r>
              <a:rPr lang="en-US" dirty="0" smtClean="0"/>
              <a:t>and dwelt among us </a:t>
            </a:r>
            <a:r>
              <a:rPr lang="en-US" u="sng" dirty="0" smtClean="0"/>
              <a:t>[so] that </a:t>
            </a:r>
            <a:r>
              <a:rPr lang="en-US" dirty="0" smtClean="0"/>
              <a:t>we might </a:t>
            </a:r>
            <a:r>
              <a:rPr lang="en-US" u="sng" dirty="0" smtClean="0"/>
              <a:t>become acquainted with</a:t>
            </a:r>
            <a:r>
              <a:rPr lang="en-US" dirty="0" smtClean="0"/>
              <a:t> </a:t>
            </a:r>
            <a:r>
              <a:rPr lang="en-US" u="sng" dirty="0" smtClean="0"/>
              <a:t>His divine character and life.</a:t>
            </a:r>
          </a:p>
          <a:p>
            <a:endParaRPr lang="en-US" dirty="0" smtClean="0"/>
          </a:p>
          <a:p>
            <a:endParaRPr lang="en-US" dirty="0" smtClean="0"/>
          </a:p>
        </p:txBody>
      </p:sp>
      <p:sp>
        <p:nvSpPr>
          <p:cNvPr id="11" name="Rectangle 10"/>
          <p:cNvSpPr/>
          <p:nvPr/>
        </p:nvSpPr>
        <p:spPr>
          <a:xfrm>
            <a:off x="303212" y="4953000"/>
            <a:ext cx="5562600" cy="1107996"/>
          </a:xfrm>
          <a:prstGeom prst="rect">
            <a:avLst/>
          </a:prstGeom>
        </p:spPr>
        <p:txBody>
          <a:bodyPr wrap="square">
            <a:spAutoFit/>
          </a:bodyPr>
          <a:lstStyle/>
          <a:p>
            <a:r>
              <a:rPr lang="en-US" sz="1600" dirty="0" smtClean="0">
                <a:latin typeface="Trebuchet MS (Body)"/>
              </a:rPr>
              <a:t>What is another term for repeat and enlarge?</a:t>
            </a:r>
          </a:p>
          <a:p>
            <a:r>
              <a:rPr lang="en-US" sz="1600" dirty="0" smtClean="0">
                <a:latin typeface="Trebuchet MS (Body)"/>
              </a:rPr>
              <a:t>Line upon line. So, we can see that sentence 2 is building on sentence 1 by repeating the same point in different words</a:t>
            </a:r>
            <a:r>
              <a:rPr lang="en-US" dirty="0" smtClean="0"/>
              <a:t>.</a:t>
            </a:r>
            <a:endParaRPr lang="en-US" dirty="0"/>
          </a:p>
        </p:txBody>
      </p:sp>
      <p:sp>
        <p:nvSpPr>
          <p:cNvPr id="16" name="TextBox 15"/>
          <p:cNvSpPr txBox="1"/>
          <p:nvPr/>
        </p:nvSpPr>
        <p:spPr>
          <a:xfrm>
            <a:off x="5789612" y="5486400"/>
            <a:ext cx="6019800" cy="954107"/>
          </a:xfrm>
          <a:prstGeom prst="rect">
            <a:avLst/>
          </a:prstGeom>
          <a:noFill/>
        </p:spPr>
        <p:txBody>
          <a:bodyPr wrap="square" rtlCol="0">
            <a:spAutoFit/>
          </a:bodyPr>
          <a:lstStyle/>
          <a:p>
            <a:r>
              <a:rPr lang="en-US" sz="2800" dirty="0" smtClean="0"/>
              <a:t>Our nature become acquainted with His divine character and life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ppt_x</p:attrName>
                                        </p:attrNameLst>
                                      </p:cBhvr>
                                      <p:tavLst>
                                        <p:tav tm="0">
                                          <p:val>
                                            <p:strVal val="#ppt_x-.2"/>
                                          </p:val>
                                        </p:tav>
                                        <p:tav tm="100000">
                                          <p:val>
                                            <p:strVal val="#ppt_x"/>
                                          </p:val>
                                        </p:tav>
                                      </p:tavLst>
                                    </p:anim>
                                    <p:anim calcmode="lin" valueType="num">
                                      <p:cBhvr>
                                        <p:cTn id="1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900" decel="100000" fill="hold"/>
                                        <p:tgtEl>
                                          <p:spTgt spid="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6" presetClass="emph" presetSubtype="0" fill="hold" grpId="0" nodeType="clickEffect">
                                  <p:stCondLst>
                                    <p:cond delay="0"/>
                                  </p:stCondLst>
                                  <p:iterate type="lt">
                                    <p:tmPct val="10000"/>
                                  </p:iterate>
                                  <p:childTnLst>
                                    <p:animScale>
                                      <p:cBhvr>
                                        <p:cTn id="45" dur="250" autoRev="1" fill="hold">
                                          <p:stCondLst>
                                            <p:cond delay="0"/>
                                          </p:stCondLst>
                                        </p:cTn>
                                        <p:tgtEl>
                                          <p:spTgt spid="10"/>
                                        </p:tgtEl>
                                      </p:cBhvr>
                                      <p:to x="80000" y="100000"/>
                                    </p:animScale>
                                    <p:anim by="(#ppt_w*0.10)" calcmode="lin" valueType="num">
                                      <p:cBhvr>
                                        <p:cTn id="46" dur="250" autoRev="1" fill="hold">
                                          <p:stCondLst>
                                            <p:cond delay="0"/>
                                          </p:stCondLst>
                                        </p:cTn>
                                        <p:tgtEl>
                                          <p:spTgt spid="10"/>
                                        </p:tgtEl>
                                        <p:attrNameLst>
                                          <p:attrName>ppt_x</p:attrName>
                                        </p:attrNameLst>
                                      </p:cBhvr>
                                    </p:anim>
                                    <p:anim by="(-#ppt_w*0.10)" calcmode="lin" valueType="num">
                                      <p:cBhvr>
                                        <p:cTn id="47" dur="250" autoRev="1" fill="hold">
                                          <p:stCondLst>
                                            <p:cond delay="0"/>
                                          </p:stCondLst>
                                        </p:cTn>
                                        <p:tgtEl>
                                          <p:spTgt spid="10"/>
                                        </p:tgtEl>
                                        <p:attrNameLst>
                                          <p:attrName>ppt_y</p:attrName>
                                        </p:attrNameLst>
                                      </p:cBhvr>
                                    </p:anim>
                                    <p:animRot by="-480000">
                                      <p:cBhvr>
                                        <p:cTn id="48" dur="250" autoRev="1" fill="hold">
                                          <p:stCondLst>
                                            <p:cond delay="0"/>
                                          </p:stCondLst>
                                        </p:cTn>
                                        <p:tgtEl>
                                          <p:spTgt spid="10"/>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35"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2000"/>
                                        <p:tgtEl>
                                          <p:spTgt spid="16"/>
                                        </p:tgtEl>
                                      </p:cBhvr>
                                    </p:animEffect>
                                    <p:anim calcmode="lin" valueType="num">
                                      <p:cBhvr>
                                        <p:cTn id="54" dur="2000" fill="hold"/>
                                        <p:tgtEl>
                                          <p:spTgt spid="16"/>
                                        </p:tgtEl>
                                        <p:attrNameLst>
                                          <p:attrName>style.rotation</p:attrName>
                                        </p:attrNameLst>
                                      </p:cBhvr>
                                      <p:tavLst>
                                        <p:tav tm="0">
                                          <p:val>
                                            <p:fltVal val="720"/>
                                          </p:val>
                                        </p:tav>
                                        <p:tav tm="100000">
                                          <p:val>
                                            <p:fltVal val="0"/>
                                          </p:val>
                                        </p:tav>
                                      </p:tavLst>
                                    </p:anim>
                                    <p:anim calcmode="lin" valueType="num">
                                      <p:cBhvr>
                                        <p:cTn id="55" dur="2000" fill="hold"/>
                                        <p:tgtEl>
                                          <p:spTgt spid="16"/>
                                        </p:tgtEl>
                                        <p:attrNameLst>
                                          <p:attrName>ppt_h</p:attrName>
                                        </p:attrNameLst>
                                      </p:cBhvr>
                                      <p:tavLst>
                                        <p:tav tm="0">
                                          <p:val>
                                            <p:fltVal val="0"/>
                                          </p:val>
                                        </p:tav>
                                        <p:tav tm="100000">
                                          <p:val>
                                            <p:strVal val="#ppt_h"/>
                                          </p:val>
                                        </p:tav>
                                      </p:tavLst>
                                    </p:anim>
                                    <p:anim calcmode="lin" valueType="num">
                                      <p:cBhvr>
                                        <p:cTn id="56" dur="2000" fill="hold"/>
                                        <p:tgtEl>
                                          <p:spTgt spid="1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P spid="11"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ettenschweiler" pitchFamily="34" charset="0"/>
              </a:rPr>
              <a:t>The Nature of Christ Cont’</a:t>
            </a:r>
            <a:endParaRPr lang="en-US" dirty="0">
              <a:latin typeface="Haettenschweiler" pitchFamily="34" charset="0"/>
            </a:endParaRPr>
          </a:p>
        </p:txBody>
      </p:sp>
      <p:sp>
        <p:nvSpPr>
          <p:cNvPr id="3" name="TextBox 2"/>
          <p:cNvSpPr txBox="1"/>
          <p:nvPr/>
        </p:nvSpPr>
        <p:spPr>
          <a:xfrm>
            <a:off x="3656012" y="1981200"/>
            <a:ext cx="8305799" cy="2246769"/>
          </a:xfrm>
          <a:prstGeom prst="rect">
            <a:avLst/>
          </a:prstGeom>
          <a:noFill/>
        </p:spPr>
        <p:txBody>
          <a:bodyPr wrap="square" rtlCol="0">
            <a:spAutoFit/>
          </a:bodyPr>
          <a:lstStyle/>
          <a:p>
            <a:pPr algn="just"/>
            <a:r>
              <a:rPr lang="en-US" sz="1750" dirty="0" smtClean="0"/>
              <a:t>In the first sentence, Ellen White, says Jesus is a parable whether He speaks or whether He just lives—just in being He is a parable. This is what God wants us to be today.  We are also to be a parable. So we should be teaching in parables. Should we be talking to people about Jesus? Of course we should. What kind of Jesus should we be talking about? We should be talking about the parable man. The man that is hidden in shadows, in types, in allegories, or parables. You find this man everywhere in the Bible. His name might be Cyrus, Artaxerxes, Ahasueres. It could be many different people. Christ is found in many stories. It could be Boaz. [It could be you.] </a:t>
            </a:r>
          </a:p>
        </p:txBody>
      </p:sp>
      <p:sp>
        <p:nvSpPr>
          <p:cNvPr id="4" name="Rectangle 3"/>
          <p:cNvSpPr/>
          <p:nvPr/>
        </p:nvSpPr>
        <p:spPr>
          <a:xfrm>
            <a:off x="3656012" y="4267200"/>
            <a:ext cx="8383587" cy="2246769"/>
          </a:xfrm>
          <a:prstGeom prst="rect">
            <a:avLst/>
          </a:prstGeom>
        </p:spPr>
        <p:txBody>
          <a:bodyPr wrap="square">
            <a:spAutoFit/>
          </a:bodyPr>
          <a:lstStyle/>
          <a:p>
            <a:pPr algn="just"/>
            <a:r>
              <a:rPr lang="en-US" sz="1750" dirty="0" smtClean="0"/>
              <a:t>When we start studying, we need to start studying In this approach. To start seeing things that are not that easy to see.  This is not an easy task. Many of us are not experienced. We need to grow up and start becoming spiritually mature. That takes effort. If we’re not taxing our energies and our brain doesn’t hurt in the study of God’s word; and if we’re not confused and complexed, that should indicate that our studies are headed in the wrong direction. It’s in the direction of apostate Protestantism, which is cheap grace. The story of salvation that is not real. It’s like living in the model of human and human and thinking that you are going to understand heaven and get there. We will never do that. </a:t>
            </a:r>
            <a:endParaRPr lang="en-US" sz="1750" dirty="0"/>
          </a:p>
        </p:txBody>
      </p:sp>
      <p:pic>
        <p:nvPicPr>
          <p:cNvPr id="10242" name="Picture 2" descr="Image result for bible characters"/>
          <p:cNvPicPr>
            <a:picLocks noChangeAspect="1" noChangeArrowheads="1"/>
          </p:cNvPicPr>
          <p:nvPr/>
        </p:nvPicPr>
        <p:blipFill>
          <a:blip r:embed="rId2"/>
          <a:srcRect/>
          <a:stretch>
            <a:fillRect/>
          </a:stretch>
        </p:blipFill>
        <p:spPr bwMode="auto">
          <a:xfrm>
            <a:off x="150812" y="1676400"/>
            <a:ext cx="3351212" cy="2370983"/>
          </a:xfrm>
          <a:prstGeom prst="rect">
            <a:avLst/>
          </a:prstGeom>
          <a:noFill/>
        </p:spPr>
      </p:pic>
      <p:pic>
        <p:nvPicPr>
          <p:cNvPr id="10246" name="Picture 6" descr="Image result for bible characters"/>
          <p:cNvPicPr>
            <a:picLocks noChangeAspect="1" noChangeArrowheads="1"/>
          </p:cNvPicPr>
          <p:nvPr/>
        </p:nvPicPr>
        <p:blipFill>
          <a:blip r:embed="rId3"/>
          <a:srcRect/>
          <a:stretch>
            <a:fillRect/>
          </a:stretch>
        </p:blipFill>
        <p:spPr bwMode="auto">
          <a:xfrm rot="20711043">
            <a:off x="369895" y="4383477"/>
            <a:ext cx="3087477" cy="2114923"/>
          </a:xfrm>
          <a:prstGeom prst="rect">
            <a:avLst/>
          </a:prstGeom>
          <a:noFill/>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10242"/>
                                        </p:tgtEl>
                                        <p:attrNameLst>
                                          <p:attrName>style.visibility</p:attrName>
                                        </p:attrNameLst>
                                      </p:cBhvr>
                                      <p:to>
                                        <p:strVal val="visible"/>
                                      </p:to>
                                    </p:set>
                                    <p:anim calcmode="lin" valueType="num">
                                      <p:cBhvr>
                                        <p:cTn id="12" dur="1000" fill="hold"/>
                                        <p:tgtEl>
                                          <p:spTgt spid="10242"/>
                                        </p:tgtEl>
                                        <p:attrNameLst>
                                          <p:attrName>ppt_w</p:attrName>
                                        </p:attrNameLst>
                                      </p:cBhvr>
                                      <p:tavLst>
                                        <p:tav tm="0">
                                          <p:val>
                                            <p:fltVal val="0"/>
                                          </p:val>
                                        </p:tav>
                                        <p:tav tm="100000">
                                          <p:val>
                                            <p:strVal val="#ppt_w"/>
                                          </p:val>
                                        </p:tav>
                                      </p:tavLst>
                                    </p:anim>
                                    <p:anim calcmode="lin" valueType="num">
                                      <p:cBhvr>
                                        <p:cTn id="13" dur="1000" fill="hold"/>
                                        <p:tgtEl>
                                          <p:spTgt spid="10242"/>
                                        </p:tgtEl>
                                        <p:attrNameLst>
                                          <p:attrName>ppt_h</p:attrName>
                                        </p:attrNameLst>
                                      </p:cBhvr>
                                      <p:tavLst>
                                        <p:tav tm="0">
                                          <p:val>
                                            <p:fltVal val="0"/>
                                          </p:val>
                                        </p:tav>
                                        <p:tav tm="100000">
                                          <p:val>
                                            <p:strVal val="#ppt_h"/>
                                          </p:val>
                                        </p:tav>
                                      </p:tavLst>
                                    </p:anim>
                                    <p:anim calcmode="lin" valueType="num">
                                      <p:cBhvr>
                                        <p:cTn id="14" dur="1000" fill="hold"/>
                                        <p:tgtEl>
                                          <p:spTgt spid="10242"/>
                                        </p:tgtEl>
                                        <p:attrNameLst>
                                          <p:attrName>style.rotation</p:attrName>
                                        </p:attrNameLst>
                                      </p:cBhvr>
                                      <p:tavLst>
                                        <p:tav tm="0">
                                          <p:val>
                                            <p:fltVal val="90"/>
                                          </p:val>
                                        </p:tav>
                                        <p:tav tm="100000">
                                          <p:val>
                                            <p:fltVal val="0"/>
                                          </p:val>
                                        </p:tav>
                                      </p:tavLst>
                                    </p:anim>
                                    <p:animEffect transition="in" filter="fade">
                                      <p:cBhvr>
                                        <p:cTn id="15" dur="1000"/>
                                        <p:tgtEl>
                                          <p:spTgt spid="10242"/>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10246"/>
                                        </p:tgtEl>
                                        <p:attrNameLst>
                                          <p:attrName>style.visibility</p:attrName>
                                        </p:attrNameLst>
                                      </p:cBhvr>
                                      <p:to>
                                        <p:strVal val="visible"/>
                                      </p:to>
                                    </p:set>
                                    <p:animEffect transition="in" filter="fade">
                                      <p:cBhvr>
                                        <p:cTn id="20" dur="1000"/>
                                        <p:tgtEl>
                                          <p:spTgt spid="10246"/>
                                        </p:tgtEl>
                                      </p:cBhvr>
                                    </p:animEffect>
                                    <p:anim calcmode="lin" valueType="num">
                                      <p:cBhvr>
                                        <p:cTn id="21" dur="1000" fill="hold"/>
                                        <p:tgtEl>
                                          <p:spTgt spid="10246"/>
                                        </p:tgtEl>
                                        <p:attrNameLst>
                                          <p:attrName>ppt_x</p:attrName>
                                        </p:attrNameLst>
                                      </p:cBhvr>
                                      <p:tavLst>
                                        <p:tav tm="0">
                                          <p:val>
                                            <p:strVal val="#ppt_x"/>
                                          </p:val>
                                        </p:tav>
                                        <p:tav tm="100000">
                                          <p:val>
                                            <p:strVal val="#ppt_x"/>
                                          </p:val>
                                        </p:tav>
                                      </p:tavLst>
                                    </p:anim>
                                    <p:anim calcmode="lin" valueType="num">
                                      <p:cBhvr>
                                        <p:cTn id="22" dur="900" decel="100000" fill="hold"/>
                                        <p:tgtEl>
                                          <p:spTgt spid="10246"/>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0246"/>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oper Black" pitchFamily="18" charset="0"/>
              </a:rPr>
              <a:t>Jesus, a Parable</a:t>
            </a:r>
            <a:endParaRPr lang="en-US" dirty="0">
              <a:latin typeface="Cooper Black" pitchFamily="18" charset="0"/>
            </a:endParaRPr>
          </a:p>
        </p:txBody>
      </p:sp>
      <p:sp>
        <p:nvSpPr>
          <p:cNvPr id="4" name="TextBox 3"/>
          <p:cNvSpPr txBox="1"/>
          <p:nvPr/>
        </p:nvSpPr>
        <p:spPr>
          <a:xfrm>
            <a:off x="303212" y="1905000"/>
            <a:ext cx="5029200" cy="461665"/>
          </a:xfrm>
          <a:prstGeom prst="rect">
            <a:avLst/>
          </a:prstGeom>
          <a:noFill/>
        </p:spPr>
        <p:txBody>
          <a:bodyPr wrap="square" rtlCol="0">
            <a:spAutoFit/>
          </a:bodyPr>
          <a:lstStyle/>
          <a:p>
            <a:r>
              <a:rPr lang="en-US" sz="2400" dirty="0" smtClean="0">
                <a:latin typeface="Calisto MT" pitchFamily="18" charset="0"/>
              </a:rPr>
              <a:t>Is Jesus a parable in heaven today?</a:t>
            </a:r>
            <a:endParaRPr lang="en-US" sz="2400" dirty="0">
              <a:latin typeface="Calisto MT" pitchFamily="18" charset="0"/>
            </a:endParaRPr>
          </a:p>
        </p:txBody>
      </p:sp>
      <p:sp>
        <p:nvSpPr>
          <p:cNvPr id="5" name="TextBox 4"/>
          <p:cNvSpPr txBox="1"/>
          <p:nvPr/>
        </p:nvSpPr>
        <p:spPr>
          <a:xfrm>
            <a:off x="227012" y="2438400"/>
            <a:ext cx="6019800" cy="1938992"/>
          </a:xfrm>
          <a:prstGeom prst="rect">
            <a:avLst/>
          </a:prstGeom>
          <a:noFill/>
        </p:spPr>
        <p:txBody>
          <a:bodyPr wrap="square" rtlCol="0">
            <a:spAutoFit/>
          </a:bodyPr>
          <a:lstStyle/>
          <a:p>
            <a:pPr algn="just"/>
            <a:r>
              <a:rPr lang="en-US" sz="2000" dirty="0" smtClean="0">
                <a:latin typeface="Calisto MT" pitchFamily="18" charset="0"/>
              </a:rPr>
              <a:t>He is not all human nor is He all divine, but is a combination of the two. So by definition, he must be. He retained His humanity when He went to heaven. This is so because when we get to heaven, we will still have this humanity. Even though it will be glorified, it will still be human. </a:t>
            </a:r>
            <a:endParaRPr lang="en-US" sz="2000" dirty="0">
              <a:latin typeface="Calisto MT" pitchFamily="18" charset="0"/>
            </a:endParaRPr>
          </a:p>
        </p:txBody>
      </p:sp>
      <p:sp>
        <p:nvSpPr>
          <p:cNvPr id="6" name="TextBox 5"/>
          <p:cNvSpPr txBox="1"/>
          <p:nvPr/>
        </p:nvSpPr>
        <p:spPr>
          <a:xfrm>
            <a:off x="227012" y="4419600"/>
            <a:ext cx="6096000" cy="2246769"/>
          </a:xfrm>
          <a:prstGeom prst="rect">
            <a:avLst/>
          </a:prstGeom>
          <a:noFill/>
        </p:spPr>
        <p:txBody>
          <a:bodyPr wrap="square" rtlCol="0">
            <a:spAutoFit/>
          </a:bodyPr>
          <a:lstStyle/>
          <a:p>
            <a:pPr algn="just"/>
            <a:r>
              <a:rPr lang="en-US" sz="2000" dirty="0" smtClean="0">
                <a:latin typeface="Calisto MT" pitchFamily="18" charset="0"/>
              </a:rPr>
              <a:t>In the first sentence of the book </a:t>
            </a:r>
            <a:r>
              <a:rPr lang="en-US" sz="2000" i="1" dirty="0" smtClean="0">
                <a:latin typeface="Calisto MT" pitchFamily="18" charset="0"/>
              </a:rPr>
              <a:t>Christ Object Lessons, it </a:t>
            </a:r>
            <a:r>
              <a:rPr lang="en-US" sz="2000" dirty="0" smtClean="0">
                <a:latin typeface="Calisto MT" pitchFamily="18" charset="0"/>
              </a:rPr>
              <a:t>is going to be understood that parable is connected to both the teaching (word) and the mission (life). In other words, parable teaching is the same or equal to the parable life. The principle, which is parable, is seen in the life. Substitute the word principle for parable and you get the parable teaching is the parable life. </a:t>
            </a:r>
            <a:endParaRPr lang="en-US" sz="2000" i="1" dirty="0">
              <a:latin typeface="Calisto MT" pitchFamily="18" charset="0"/>
            </a:endParaRPr>
          </a:p>
        </p:txBody>
      </p:sp>
      <p:pic>
        <p:nvPicPr>
          <p:cNvPr id="9220" name="Picture 4" descr="Related image"/>
          <p:cNvPicPr>
            <a:picLocks noChangeAspect="1" noChangeArrowheads="1"/>
          </p:cNvPicPr>
          <p:nvPr/>
        </p:nvPicPr>
        <p:blipFill>
          <a:blip r:embed="rId2"/>
          <a:srcRect/>
          <a:stretch>
            <a:fillRect/>
          </a:stretch>
        </p:blipFill>
        <p:spPr bwMode="auto">
          <a:xfrm>
            <a:off x="6627812" y="2057400"/>
            <a:ext cx="5217296" cy="434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3"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9220"/>
                                        </p:tgtEl>
                                        <p:attrNameLst>
                                          <p:attrName>style.visibility</p:attrName>
                                        </p:attrNameLst>
                                      </p:cBhvr>
                                      <p:to>
                                        <p:strVal val="visible"/>
                                      </p:to>
                                    </p:set>
                                    <p:animEffect transition="in" filter="fade">
                                      <p:cBhvr>
                                        <p:cTn id="19" dur="1000"/>
                                        <p:tgtEl>
                                          <p:spTgt spid="9220"/>
                                        </p:tgtEl>
                                      </p:cBhvr>
                                    </p:animEffect>
                                    <p:anim calcmode="lin" valueType="num">
                                      <p:cBhvr>
                                        <p:cTn id="20" dur="1000" fill="hold"/>
                                        <p:tgtEl>
                                          <p:spTgt spid="9220"/>
                                        </p:tgtEl>
                                        <p:attrNameLst>
                                          <p:attrName>ppt_x</p:attrName>
                                        </p:attrNameLst>
                                      </p:cBhvr>
                                      <p:tavLst>
                                        <p:tav tm="0">
                                          <p:val>
                                            <p:strVal val="#ppt_x"/>
                                          </p:val>
                                        </p:tav>
                                        <p:tav tm="100000">
                                          <p:val>
                                            <p:strVal val="#ppt_x"/>
                                          </p:val>
                                        </p:tav>
                                      </p:tavLst>
                                    </p:anim>
                                    <p:anim calcmode="lin" valueType="num">
                                      <p:cBhvr>
                                        <p:cTn id="21"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3"/>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4" y="304800"/>
            <a:ext cx="10969943" cy="1143000"/>
          </a:xfrm>
        </p:spPr>
        <p:txBody>
          <a:bodyPr/>
          <a:lstStyle/>
          <a:p>
            <a:r>
              <a:rPr lang="en-US" dirty="0" smtClean="0">
                <a:latin typeface="Britannic Bold" pitchFamily="34" charset="0"/>
              </a:rPr>
              <a:t>Behind Every Word</a:t>
            </a:r>
            <a:endParaRPr lang="en-US" dirty="0">
              <a:latin typeface="Britannic Bold" pitchFamily="34" charset="0"/>
            </a:endParaRPr>
          </a:p>
        </p:txBody>
      </p:sp>
      <p:sp>
        <p:nvSpPr>
          <p:cNvPr id="5" name="TextBox 4"/>
          <p:cNvSpPr txBox="1"/>
          <p:nvPr/>
        </p:nvSpPr>
        <p:spPr>
          <a:xfrm>
            <a:off x="684212" y="1447804"/>
            <a:ext cx="4038600" cy="461665"/>
          </a:xfrm>
          <a:prstGeom prst="rect">
            <a:avLst/>
          </a:prstGeom>
          <a:noFill/>
        </p:spPr>
        <p:txBody>
          <a:bodyPr wrap="square" rtlCol="0">
            <a:spAutoFit/>
          </a:bodyPr>
          <a:lstStyle/>
          <a:p>
            <a:r>
              <a:rPr lang="en-US" sz="2400" dirty="0" smtClean="0">
                <a:latin typeface="Trebuchet MS (Body)"/>
              </a:rPr>
              <a:t>Behind Every Word is a…?</a:t>
            </a:r>
            <a:endParaRPr lang="en-US" sz="2400" dirty="0">
              <a:latin typeface="Trebuchet MS (Body)"/>
            </a:endParaRPr>
          </a:p>
        </p:txBody>
      </p:sp>
      <p:sp>
        <p:nvSpPr>
          <p:cNvPr id="6" name="TextBox 5"/>
          <p:cNvSpPr txBox="1"/>
          <p:nvPr/>
        </p:nvSpPr>
        <p:spPr>
          <a:xfrm>
            <a:off x="760412" y="1905000"/>
            <a:ext cx="3429000" cy="646331"/>
          </a:xfrm>
          <a:prstGeom prst="rect">
            <a:avLst/>
          </a:prstGeom>
          <a:noFill/>
        </p:spPr>
        <p:txBody>
          <a:bodyPr wrap="square" rtlCol="0">
            <a:spAutoFit/>
          </a:bodyPr>
          <a:lstStyle/>
          <a:p>
            <a:r>
              <a:rPr lang="en-US" sz="3600" b="1" dirty="0" smtClean="0">
                <a:latin typeface="Constantia" pitchFamily="18" charset="0"/>
              </a:rPr>
              <a:t>Is a thought</a:t>
            </a:r>
            <a:r>
              <a:rPr lang="en-US" sz="3600" b="1" dirty="0" smtClean="0">
                <a:latin typeface="Trebuchet MS (Body)"/>
              </a:rPr>
              <a:t>.  </a:t>
            </a:r>
            <a:endParaRPr lang="en-US" sz="3600" b="1" dirty="0">
              <a:latin typeface="Trebuchet MS (Body)"/>
            </a:endParaRPr>
          </a:p>
        </p:txBody>
      </p:sp>
      <p:sp>
        <p:nvSpPr>
          <p:cNvPr id="7" name="TextBox 6"/>
          <p:cNvSpPr txBox="1"/>
          <p:nvPr/>
        </p:nvSpPr>
        <p:spPr>
          <a:xfrm>
            <a:off x="912812" y="4343400"/>
            <a:ext cx="6400800" cy="1200329"/>
          </a:xfrm>
          <a:prstGeom prst="rect">
            <a:avLst/>
          </a:prstGeom>
          <a:noFill/>
        </p:spPr>
        <p:txBody>
          <a:bodyPr wrap="square" rtlCol="0">
            <a:spAutoFit/>
          </a:bodyPr>
          <a:lstStyle/>
          <a:p>
            <a:pPr>
              <a:buFont typeface="Wingdings" pitchFamily="2" charset="2"/>
              <a:buChar char="Ø"/>
            </a:pPr>
            <a:r>
              <a:rPr lang="en-US" dirty="0" smtClean="0">
                <a:latin typeface="Trebuchet MS (Body)"/>
              </a:rPr>
              <a:t> So, in understanding this point, we can see that through God communicating to us, He is allowing us entrance into His mind in order for us to know and understand Him and His ways from His perspective. </a:t>
            </a:r>
            <a:endParaRPr lang="en-US" dirty="0">
              <a:latin typeface="Trebuchet MS (Body)"/>
            </a:endParaRPr>
          </a:p>
        </p:txBody>
      </p:sp>
      <p:sp>
        <p:nvSpPr>
          <p:cNvPr id="8" name="TextBox 7"/>
          <p:cNvSpPr txBox="1"/>
          <p:nvPr/>
        </p:nvSpPr>
        <p:spPr>
          <a:xfrm>
            <a:off x="912812" y="2590800"/>
            <a:ext cx="6477000" cy="1754326"/>
          </a:xfrm>
          <a:prstGeom prst="rect">
            <a:avLst/>
          </a:prstGeom>
          <a:noFill/>
        </p:spPr>
        <p:txBody>
          <a:bodyPr wrap="square" rtlCol="0">
            <a:spAutoFit/>
          </a:bodyPr>
          <a:lstStyle/>
          <a:p>
            <a:pPr>
              <a:buFont typeface="Wingdings" pitchFamily="2" charset="2"/>
              <a:buChar char="Ø"/>
            </a:pPr>
            <a:r>
              <a:rPr lang="en-US" dirty="0" smtClean="0">
                <a:latin typeface="Trebuchet MS (Body)"/>
              </a:rPr>
              <a:t> We have come to understand that behind every form of communication there is a thought. The one communicating in however form he/she chooses is sharing their mind in the hopes that the one listening correctly understands him/her and becomes more familiar with the way he/she operates and views things from his/her perspective. </a:t>
            </a:r>
            <a:endParaRPr lang="en-US" dirty="0">
              <a:latin typeface="Trebuchet MS (Body)"/>
            </a:endParaRPr>
          </a:p>
        </p:txBody>
      </p:sp>
      <p:pic>
        <p:nvPicPr>
          <p:cNvPr id="6146" name="Picture 2" descr="Image result for entering someone's mind"/>
          <p:cNvPicPr>
            <a:picLocks noChangeAspect="1" noChangeArrowheads="1"/>
          </p:cNvPicPr>
          <p:nvPr/>
        </p:nvPicPr>
        <p:blipFill>
          <a:blip r:embed="rId2"/>
          <a:srcRect l="20991" t="9141" r="3538" b="1280"/>
          <a:stretch>
            <a:fillRect/>
          </a:stretch>
        </p:blipFill>
        <p:spPr bwMode="auto">
          <a:xfrm>
            <a:off x="8151814" y="2133600"/>
            <a:ext cx="3635829" cy="4453890"/>
          </a:xfrm>
          <a:prstGeom prst="rect">
            <a:avLst/>
          </a:prstGeom>
          <a:noFill/>
        </p:spPr>
      </p:pic>
      <p:sp>
        <p:nvSpPr>
          <p:cNvPr id="9" name="TextBox 8"/>
          <p:cNvSpPr txBox="1"/>
          <p:nvPr/>
        </p:nvSpPr>
        <p:spPr>
          <a:xfrm>
            <a:off x="912812" y="5562600"/>
            <a:ext cx="6324600" cy="1200329"/>
          </a:xfrm>
          <a:prstGeom prst="rect">
            <a:avLst/>
          </a:prstGeom>
          <a:noFill/>
        </p:spPr>
        <p:txBody>
          <a:bodyPr wrap="square" rtlCol="0">
            <a:spAutoFit/>
          </a:bodyPr>
          <a:lstStyle/>
          <a:p>
            <a:pPr>
              <a:buFont typeface="Wingdings" pitchFamily="2" charset="2"/>
              <a:buChar char="Ø"/>
            </a:pPr>
            <a:r>
              <a:rPr lang="en-US" dirty="0" smtClean="0">
                <a:latin typeface="Trebuchet MS (Body)"/>
              </a:rPr>
              <a:t> In order to understand the depths of His thoughts  we use rules and parables. Parables provides us the additional information that we cannot see from the plain form of communication itself. </a:t>
            </a:r>
            <a:endParaRPr lang="en-US" dirty="0">
              <a:latin typeface="Trebuchet MS (Body)"/>
            </a:endParaRPr>
          </a:p>
        </p:txBody>
      </p:sp>
      <p:sp>
        <p:nvSpPr>
          <p:cNvPr id="11" name="TextBox 10"/>
          <p:cNvSpPr txBox="1"/>
          <p:nvPr/>
        </p:nvSpPr>
        <p:spPr>
          <a:xfrm>
            <a:off x="8151812" y="1600200"/>
            <a:ext cx="3505200" cy="381000"/>
          </a:xfrm>
          <a:prstGeom prst="rect">
            <a:avLst/>
          </a:prstGeom>
          <a:noFill/>
        </p:spPr>
        <p:txBody>
          <a:bodyPr wrap="square" rtlCol="0">
            <a:spAutoFit/>
          </a:bodyPr>
          <a:lstStyle/>
          <a:p>
            <a:pPr algn="ctr"/>
            <a:r>
              <a:rPr lang="en-US" b="1" dirty="0" smtClean="0"/>
              <a:t>Mind=heart=character=Himself</a:t>
            </a:r>
            <a:endParaRPr lang="en-US"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146"/>
                                        </p:tgtEl>
                                        <p:attrNameLst>
                                          <p:attrName>style.visibility</p:attrName>
                                        </p:attrNameLst>
                                      </p:cBhvr>
                                      <p:to>
                                        <p:strVal val="visible"/>
                                      </p:to>
                                    </p:set>
                                    <p:animEffect transition="in" filter="fade">
                                      <p:cBhvr>
                                        <p:cTn id="29" dur="2000"/>
                                        <p:tgtEl>
                                          <p:spTgt spid="614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 calcmode="lin" valueType="num">
                                      <p:cBhvr additive="base">
                                        <p:cTn id="3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wipe(down)">
                                      <p:cBhvr>
                                        <p:cTn id="4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p"/>
      <p:bldP spid="7" grpId="0" build="p"/>
      <p:bldP spid="8" grpId="0" build="p"/>
      <p:bldP spid="9" grpId="0" build="p"/>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Focusing In #2… Cont’</a:t>
            </a:r>
            <a:endParaRPr lang="en-US" dirty="0">
              <a:latin typeface="Britannic Bold" pitchFamily="34" charset="0"/>
            </a:endParaRPr>
          </a:p>
        </p:txBody>
      </p:sp>
      <p:sp>
        <p:nvSpPr>
          <p:cNvPr id="4" name="TextBox 3"/>
          <p:cNvSpPr txBox="1"/>
          <p:nvPr/>
        </p:nvSpPr>
        <p:spPr>
          <a:xfrm>
            <a:off x="5256212" y="4419600"/>
            <a:ext cx="6781800" cy="615553"/>
          </a:xfrm>
          <a:prstGeom prst="rect">
            <a:avLst/>
          </a:prstGeom>
          <a:noFill/>
        </p:spPr>
        <p:txBody>
          <a:bodyPr wrap="square" rtlCol="0">
            <a:spAutoFit/>
          </a:bodyPr>
          <a:lstStyle/>
          <a:p>
            <a:r>
              <a:rPr lang="en-US" sz="1700" dirty="0" smtClean="0"/>
              <a:t>Acquainted means familiar.  In order that we might become familiar with His divine life. </a:t>
            </a:r>
            <a:endParaRPr lang="en-US" sz="1700" dirty="0"/>
          </a:p>
        </p:txBody>
      </p:sp>
      <p:sp>
        <p:nvSpPr>
          <p:cNvPr id="5" name="TextBox 4"/>
          <p:cNvSpPr txBox="1"/>
          <p:nvPr/>
        </p:nvSpPr>
        <p:spPr>
          <a:xfrm>
            <a:off x="2970212" y="5486400"/>
            <a:ext cx="8001000" cy="369332"/>
          </a:xfrm>
          <a:prstGeom prst="rect">
            <a:avLst/>
          </a:prstGeom>
          <a:noFill/>
        </p:spPr>
        <p:txBody>
          <a:bodyPr wrap="square" rtlCol="0">
            <a:spAutoFit/>
          </a:bodyPr>
          <a:lstStyle/>
          <a:p>
            <a:r>
              <a:rPr lang="en-US" dirty="0" smtClean="0"/>
              <a:t>. </a:t>
            </a:r>
            <a:endParaRPr lang="en-US" dirty="0"/>
          </a:p>
        </p:txBody>
      </p:sp>
      <p:sp>
        <p:nvSpPr>
          <p:cNvPr id="10" name="Rectangle 9"/>
          <p:cNvSpPr/>
          <p:nvPr/>
        </p:nvSpPr>
        <p:spPr>
          <a:xfrm>
            <a:off x="150812" y="1600200"/>
            <a:ext cx="6092825" cy="707886"/>
          </a:xfrm>
          <a:prstGeom prst="rect">
            <a:avLst/>
          </a:prstGeom>
        </p:spPr>
        <p:txBody>
          <a:bodyPr>
            <a:spAutoFit/>
          </a:bodyPr>
          <a:lstStyle/>
          <a:p>
            <a:r>
              <a:rPr lang="en-US" sz="2000" dirty="0" smtClean="0"/>
              <a:t>Our nature become acquainted with His divine character and life</a:t>
            </a:r>
            <a:endParaRPr lang="en-US" sz="2000" dirty="0"/>
          </a:p>
        </p:txBody>
      </p:sp>
      <p:sp>
        <p:nvSpPr>
          <p:cNvPr id="11" name="Oval 10"/>
          <p:cNvSpPr/>
          <p:nvPr/>
        </p:nvSpPr>
        <p:spPr>
          <a:xfrm>
            <a:off x="150812" y="2590800"/>
            <a:ext cx="2590800" cy="2590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8321752">
            <a:off x="2506052" y="2590680"/>
            <a:ext cx="1066800" cy="381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27412" y="2133600"/>
            <a:ext cx="990600" cy="461665"/>
          </a:xfrm>
          <a:prstGeom prst="rect">
            <a:avLst/>
          </a:prstGeom>
          <a:noFill/>
        </p:spPr>
        <p:txBody>
          <a:bodyPr wrap="square" rtlCol="0">
            <a:spAutoFit/>
          </a:bodyPr>
          <a:lstStyle/>
          <a:p>
            <a:pPr algn="ctr"/>
            <a:r>
              <a:rPr lang="en-US" sz="2400" b="1" dirty="0" smtClean="0"/>
              <a:t>Noise</a:t>
            </a:r>
            <a:endParaRPr lang="en-US" sz="2400" b="1" dirty="0"/>
          </a:p>
        </p:txBody>
      </p:sp>
      <p:sp>
        <p:nvSpPr>
          <p:cNvPr id="14" name="Rectangle 13"/>
          <p:cNvSpPr/>
          <p:nvPr/>
        </p:nvSpPr>
        <p:spPr>
          <a:xfrm rot="20534768">
            <a:off x="684212" y="2971800"/>
            <a:ext cx="1255472" cy="369332"/>
          </a:xfrm>
          <a:prstGeom prst="rect">
            <a:avLst/>
          </a:prstGeom>
        </p:spPr>
        <p:txBody>
          <a:bodyPr wrap="none">
            <a:spAutoFit/>
          </a:bodyPr>
          <a:lstStyle/>
          <a:p>
            <a:r>
              <a:rPr lang="en-US" dirty="0" smtClean="0"/>
              <a:t>Christ took </a:t>
            </a:r>
            <a:endParaRPr lang="en-US" dirty="0"/>
          </a:p>
        </p:txBody>
      </p:sp>
      <p:sp>
        <p:nvSpPr>
          <p:cNvPr id="15" name="Rectangle 14"/>
          <p:cNvSpPr/>
          <p:nvPr/>
        </p:nvSpPr>
        <p:spPr>
          <a:xfrm rot="1323656">
            <a:off x="318823" y="3996006"/>
            <a:ext cx="1468222" cy="369332"/>
          </a:xfrm>
          <a:prstGeom prst="rect">
            <a:avLst/>
          </a:prstGeom>
        </p:spPr>
        <p:txBody>
          <a:bodyPr wrap="none">
            <a:spAutoFit/>
          </a:bodyPr>
          <a:lstStyle/>
          <a:p>
            <a:r>
              <a:rPr lang="en-US" dirty="0" smtClean="0"/>
              <a:t>dwelt among </a:t>
            </a:r>
            <a:endParaRPr lang="en-US" dirty="0"/>
          </a:p>
        </p:txBody>
      </p:sp>
      <p:sp>
        <p:nvSpPr>
          <p:cNvPr id="16" name="Rectangle 15"/>
          <p:cNvSpPr/>
          <p:nvPr/>
        </p:nvSpPr>
        <p:spPr>
          <a:xfrm rot="3249939">
            <a:off x="1560414" y="3570904"/>
            <a:ext cx="538930" cy="369332"/>
          </a:xfrm>
          <a:prstGeom prst="rect">
            <a:avLst/>
          </a:prstGeom>
        </p:spPr>
        <p:txBody>
          <a:bodyPr wrap="square">
            <a:spAutoFit/>
          </a:bodyPr>
          <a:lstStyle/>
          <a:p>
            <a:r>
              <a:rPr lang="en-US" dirty="0" smtClean="0"/>
              <a:t>and</a:t>
            </a:r>
            <a:endParaRPr lang="en-US" dirty="0"/>
          </a:p>
        </p:txBody>
      </p:sp>
      <p:sp>
        <p:nvSpPr>
          <p:cNvPr id="17" name="Rectangle 16"/>
          <p:cNvSpPr/>
          <p:nvPr/>
        </p:nvSpPr>
        <p:spPr>
          <a:xfrm>
            <a:off x="1065212" y="3505200"/>
            <a:ext cx="396262" cy="369332"/>
          </a:xfrm>
          <a:prstGeom prst="rect">
            <a:avLst/>
          </a:prstGeom>
        </p:spPr>
        <p:txBody>
          <a:bodyPr wrap="none">
            <a:spAutoFit/>
          </a:bodyPr>
          <a:lstStyle/>
          <a:p>
            <a:r>
              <a:rPr lang="en-US" dirty="0" smtClean="0"/>
              <a:t>us</a:t>
            </a:r>
            <a:endParaRPr lang="en-US" dirty="0"/>
          </a:p>
        </p:txBody>
      </p:sp>
      <p:sp>
        <p:nvSpPr>
          <p:cNvPr id="18" name="Rectangle 17"/>
          <p:cNvSpPr/>
          <p:nvPr/>
        </p:nvSpPr>
        <p:spPr>
          <a:xfrm>
            <a:off x="989012" y="4648200"/>
            <a:ext cx="1111843" cy="369332"/>
          </a:xfrm>
          <a:prstGeom prst="rect">
            <a:avLst/>
          </a:prstGeom>
        </p:spPr>
        <p:txBody>
          <a:bodyPr wrap="none">
            <a:spAutoFit/>
          </a:bodyPr>
          <a:lstStyle/>
          <a:p>
            <a:r>
              <a:rPr lang="en-US" dirty="0" smtClean="0"/>
              <a:t>we might </a:t>
            </a:r>
            <a:endParaRPr lang="en-US" dirty="0"/>
          </a:p>
        </p:txBody>
      </p:sp>
      <p:sp>
        <p:nvSpPr>
          <p:cNvPr id="19" name="Rectangle 18"/>
          <p:cNvSpPr/>
          <p:nvPr/>
        </p:nvSpPr>
        <p:spPr>
          <a:xfrm rot="17422566">
            <a:off x="1741706" y="3942555"/>
            <a:ext cx="1027333" cy="369332"/>
          </a:xfrm>
          <a:prstGeom prst="rect">
            <a:avLst/>
          </a:prstGeom>
        </p:spPr>
        <p:txBody>
          <a:bodyPr wrap="none">
            <a:spAutoFit/>
          </a:bodyPr>
          <a:lstStyle/>
          <a:p>
            <a:r>
              <a:rPr lang="en-US" dirty="0" smtClean="0"/>
              <a:t>[so] that </a:t>
            </a:r>
            <a:endParaRPr lang="en-US" dirty="0"/>
          </a:p>
        </p:txBody>
      </p:sp>
      <p:cxnSp>
        <p:nvCxnSpPr>
          <p:cNvPr id="20" name="Straight Connector 19"/>
          <p:cNvCxnSpPr/>
          <p:nvPr/>
        </p:nvCxnSpPr>
        <p:spPr>
          <a:xfrm>
            <a:off x="5180012" y="4191000"/>
            <a:ext cx="3429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369718" y="3848894"/>
            <a:ext cx="6881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7579518" y="3848894"/>
            <a:ext cx="6881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5561012" y="32004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770812" y="32004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5027612" y="3352800"/>
            <a:ext cx="3810000" cy="228600"/>
          </a:xfrm>
          <a:custGeom>
            <a:avLst/>
            <a:gdLst>
              <a:gd name="connsiteX0" fmla="*/ 0 w 3587261"/>
              <a:gd name="connsiteY0" fmla="*/ 105508 h 522514"/>
              <a:gd name="connsiteX1" fmla="*/ 442127 w 3587261"/>
              <a:gd name="connsiteY1" fmla="*/ 145701 h 522514"/>
              <a:gd name="connsiteX2" fmla="*/ 1065125 w 3587261"/>
              <a:gd name="connsiteY2" fmla="*/ 5024 h 522514"/>
              <a:gd name="connsiteX3" fmla="*/ 1758461 w 3587261"/>
              <a:gd name="connsiteY3" fmla="*/ 175846 h 522514"/>
              <a:gd name="connsiteX4" fmla="*/ 2622619 w 3587261"/>
              <a:gd name="connsiteY4" fmla="*/ 75363 h 522514"/>
              <a:gd name="connsiteX5" fmla="*/ 3587261 w 3587261"/>
              <a:gd name="connsiteY5" fmla="*/ 175846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261" h="522514">
                <a:moveTo>
                  <a:pt x="0" y="105508"/>
                </a:moveTo>
                <a:cubicBezTo>
                  <a:pt x="132303" y="133978"/>
                  <a:pt x="264606" y="162448"/>
                  <a:pt x="442127" y="145701"/>
                </a:cubicBezTo>
                <a:cubicBezTo>
                  <a:pt x="619648" y="128954"/>
                  <a:pt x="845736" y="0"/>
                  <a:pt x="1065125" y="5024"/>
                </a:cubicBezTo>
                <a:cubicBezTo>
                  <a:pt x="1284514" y="10048"/>
                  <a:pt x="1498879" y="164123"/>
                  <a:pt x="1758461" y="175846"/>
                </a:cubicBezTo>
                <a:cubicBezTo>
                  <a:pt x="2018043" y="187569"/>
                  <a:pt x="2317819" y="75363"/>
                  <a:pt x="2622619" y="75363"/>
                </a:cubicBezTo>
                <a:cubicBezTo>
                  <a:pt x="2927419" y="75363"/>
                  <a:pt x="2749898" y="522514"/>
                  <a:pt x="3587261" y="175846"/>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8685212" y="3200400"/>
            <a:ext cx="1066800" cy="369332"/>
          </a:xfrm>
          <a:prstGeom prst="rect">
            <a:avLst/>
          </a:prstGeom>
          <a:noFill/>
        </p:spPr>
        <p:txBody>
          <a:bodyPr wrap="square" rtlCol="0">
            <a:spAutoFit/>
          </a:bodyPr>
          <a:lstStyle/>
          <a:p>
            <a:pPr algn="ctr"/>
            <a:r>
              <a:rPr lang="en-US" dirty="0" smtClean="0"/>
              <a:t>Parable</a:t>
            </a:r>
            <a:endParaRPr lang="en-US" dirty="0"/>
          </a:p>
        </p:txBody>
      </p:sp>
      <p:sp>
        <p:nvSpPr>
          <p:cNvPr id="30" name="TextBox 29"/>
          <p:cNvSpPr txBox="1"/>
          <p:nvPr/>
        </p:nvSpPr>
        <p:spPr>
          <a:xfrm>
            <a:off x="4875212" y="2590800"/>
            <a:ext cx="1752600" cy="615553"/>
          </a:xfrm>
          <a:prstGeom prst="rect">
            <a:avLst/>
          </a:prstGeom>
          <a:noFill/>
        </p:spPr>
        <p:txBody>
          <a:bodyPr wrap="square" rtlCol="0">
            <a:spAutoFit/>
          </a:bodyPr>
          <a:lstStyle/>
          <a:p>
            <a:pPr algn="ctr"/>
            <a:r>
              <a:rPr lang="en-US" sz="1600" dirty="0" smtClean="0"/>
              <a:t>Our nature</a:t>
            </a:r>
          </a:p>
          <a:p>
            <a:pPr algn="ctr"/>
            <a:r>
              <a:rPr lang="en-US" sz="1600" dirty="0" smtClean="0"/>
              <a:t>(Humanity</a:t>
            </a:r>
            <a:r>
              <a:rPr lang="en-US" dirty="0" smtClean="0"/>
              <a:t>)</a:t>
            </a:r>
            <a:endParaRPr lang="en-US" dirty="0"/>
          </a:p>
        </p:txBody>
      </p:sp>
      <p:sp>
        <p:nvSpPr>
          <p:cNvPr id="31" name="TextBox 30"/>
          <p:cNvSpPr txBox="1"/>
          <p:nvPr/>
        </p:nvSpPr>
        <p:spPr>
          <a:xfrm>
            <a:off x="7008812" y="2590800"/>
            <a:ext cx="1752600" cy="615553"/>
          </a:xfrm>
          <a:prstGeom prst="rect">
            <a:avLst/>
          </a:prstGeom>
          <a:noFill/>
        </p:spPr>
        <p:txBody>
          <a:bodyPr wrap="square" rtlCol="0">
            <a:spAutoFit/>
          </a:bodyPr>
          <a:lstStyle/>
          <a:p>
            <a:pPr algn="ctr"/>
            <a:r>
              <a:rPr lang="en-US" sz="1600" dirty="0" smtClean="0"/>
              <a:t>His divine</a:t>
            </a:r>
          </a:p>
          <a:p>
            <a:pPr algn="ctr"/>
            <a:r>
              <a:rPr lang="en-US" sz="1600" dirty="0" smtClean="0"/>
              <a:t>(Divinity</a:t>
            </a:r>
            <a:r>
              <a:rPr lang="en-US" dirty="0" smtClean="0"/>
              <a:t>)</a:t>
            </a:r>
            <a:endParaRPr lang="en-US" dirty="0"/>
          </a:p>
        </p:txBody>
      </p:sp>
      <p:sp>
        <p:nvSpPr>
          <p:cNvPr id="32" name="TextBox 31"/>
          <p:cNvSpPr txBox="1"/>
          <p:nvPr/>
        </p:nvSpPr>
        <p:spPr>
          <a:xfrm>
            <a:off x="8761411" y="2057400"/>
            <a:ext cx="3427413" cy="415498"/>
          </a:xfrm>
          <a:prstGeom prst="rect">
            <a:avLst/>
          </a:prstGeom>
          <a:noFill/>
        </p:spPr>
        <p:txBody>
          <a:bodyPr wrap="square" rtlCol="0">
            <a:spAutoFit/>
          </a:bodyPr>
          <a:lstStyle/>
          <a:p>
            <a:r>
              <a:rPr lang="en-US" sz="2100" dirty="0" smtClean="0"/>
              <a:t>His divine  Character and life.</a:t>
            </a:r>
            <a:endParaRPr lang="en-US" sz="2100" dirty="0"/>
          </a:p>
        </p:txBody>
      </p:sp>
      <p:cxnSp>
        <p:nvCxnSpPr>
          <p:cNvPr id="34" name="Straight Arrow Connector 33"/>
          <p:cNvCxnSpPr/>
          <p:nvPr/>
        </p:nvCxnSpPr>
        <p:spPr>
          <a:xfrm>
            <a:off x="6170612" y="1828800"/>
            <a:ext cx="25146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9752806" y="2285206"/>
            <a:ext cx="457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urved Connector 40"/>
          <p:cNvCxnSpPr/>
          <p:nvPr/>
        </p:nvCxnSpPr>
        <p:spPr>
          <a:xfrm rot="3060000" flipV="1">
            <a:off x="9862980" y="1821885"/>
            <a:ext cx="274320" cy="548640"/>
          </a:xfrm>
          <a:prstGeom prst="curvedConnector3">
            <a:avLst>
              <a:gd name="adj1" fmla="val -35185"/>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Curved Connector 58"/>
          <p:cNvCxnSpPr/>
          <p:nvPr/>
        </p:nvCxnSpPr>
        <p:spPr>
          <a:xfrm rot="4440000" flipV="1">
            <a:off x="10563887" y="1179007"/>
            <a:ext cx="274320" cy="1737360"/>
          </a:xfrm>
          <a:prstGeom prst="curvedConnector3">
            <a:avLst>
              <a:gd name="adj1" fmla="val -231256"/>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5256212" y="5029200"/>
            <a:ext cx="6400800" cy="615553"/>
          </a:xfrm>
          <a:prstGeom prst="rect">
            <a:avLst/>
          </a:prstGeom>
        </p:spPr>
        <p:txBody>
          <a:bodyPr wrap="square">
            <a:spAutoFit/>
          </a:bodyPr>
          <a:lstStyle/>
          <a:p>
            <a:r>
              <a:rPr lang="en-US" sz="1700" dirty="0" smtClean="0"/>
              <a:t>What’s His divine life? His character. Divine life and character are the same.</a:t>
            </a:r>
          </a:p>
        </p:txBody>
      </p:sp>
      <p:sp>
        <p:nvSpPr>
          <p:cNvPr id="68" name="Rectangle 67"/>
          <p:cNvSpPr/>
          <p:nvPr/>
        </p:nvSpPr>
        <p:spPr>
          <a:xfrm>
            <a:off x="5256212" y="5562600"/>
            <a:ext cx="6781800" cy="615553"/>
          </a:xfrm>
          <a:prstGeom prst="rect">
            <a:avLst/>
          </a:prstGeom>
        </p:spPr>
        <p:txBody>
          <a:bodyPr wrap="square">
            <a:spAutoFit/>
          </a:bodyPr>
          <a:lstStyle/>
          <a:p>
            <a:r>
              <a:rPr lang="en-US" sz="1700" dirty="0" smtClean="0"/>
              <a:t>Where is character? It’s not in your fingers or in your feet. Where is character? In your heart and mind</a:t>
            </a:r>
            <a:endParaRPr lang="en-US" sz="1700" dirty="0"/>
          </a:p>
        </p:txBody>
      </p:sp>
      <p:sp>
        <p:nvSpPr>
          <p:cNvPr id="69" name="TextBox 68"/>
          <p:cNvSpPr txBox="1"/>
          <p:nvPr/>
        </p:nvSpPr>
        <p:spPr>
          <a:xfrm>
            <a:off x="5484812" y="6248400"/>
            <a:ext cx="5638800" cy="400110"/>
          </a:xfrm>
          <a:prstGeom prst="rect">
            <a:avLst/>
          </a:prstGeom>
          <a:noFill/>
        </p:spPr>
        <p:txBody>
          <a:bodyPr wrap="square" rtlCol="0">
            <a:spAutoFit/>
          </a:bodyPr>
          <a:lstStyle/>
          <a:p>
            <a:pPr algn="ctr"/>
            <a:r>
              <a:rPr lang="en-US" sz="2000" b="1" dirty="0" smtClean="0"/>
              <a:t>Remember: Mind=heart=character=Himself</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Scale>
                                      <p:cBhvr>
                                        <p:cTn id="14"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4"/>
                                        </p:tgtEl>
                                        <p:attrNameLst>
                                          <p:attrName>ppt_x</p:attrName>
                                          <p:attrName>ppt_y</p:attrName>
                                        </p:attrNameLst>
                                      </p:cBhvr>
                                    </p:animMotion>
                                    <p:animEffect transition="in" filter="fade">
                                      <p:cBhvr>
                                        <p:cTn id="16" dur="10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32"/>
                                        </p:tgtEl>
                                        <p:attrNameLst>
                                          <p:attrName>style.visibility</p:attrName>
                                        </p:attrNameLst>
                                      </p:cBhvr>
                                      <p:to>
                                        <p:strVal val="visible"/>
                                      </p:to>
                                    </p:set>
                                    <p:animEffect transition="in" filter="fade">
                                      <p:cBhvr>
                                        <p:cTn id="21" dur="2000"/>
                                        <p:tgtEl>
                                          <p:spTgt spid="32"/>
                                        </p:tgtEl>
                                      </p:cBhvr>
                                    </p:animEffect>
                                    <p:anim calcmode="lin" valueType="num">
                                      <p:cBhvr>
                                        <p:cTn id="22" dur="2000" fill="hold"/>
                                        <p:tgtEl>
                                          <p:spTgt spid="32"/>
                                        </p:tgtEl>
                                        <p:attrNameLst>
                                          <p:attrName>ppt_w</p:attrName>
                                        </p:attrNameLst>
                                      </p:cBhvr>
                                      <p:tavLst>
                                        <p:tav tm="0" fmla="#ppt_w*sin(2.5*pi*$)">
                                          <p:val>
                                            <p:fltVal val="0"/>
                                          </p:val>
                                        </p:tav>
                                        <p:tav tm="100000">
                                          <p:val>
                                            <p:fltVal val="1"/>
                                          </p:val>
                                        </p:tav>
                                      </p:tavLst>
                                    </p:anim>
                                    <p:anim calcmode="lin" valueType="num">
                                      <p:cBhvr>
                                        <p:cTn id="23" dur="20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p:cTn id="28" dur="1000" fill="hold"/>
                                        <p:tgtEl>
                                          <p:spTgt spid="41"/>
                                        </p:tgtEl>
                                        <p:attrNameLst>
                                          <p:attrName>ppt_x</p:attrName>
                                        </p:attrNameLst>
                                      </p:cBhvr>
                                      <p:tavLst>
                                        <p:tav tm="0">
                                          <p:val>
                                            <p:strVal val="#ppt_x-.2"/>
                                          </p:val>
                                        </p:tav>
                                        <p:tav tm="100000">
                                          <p:val>
                                            <p:strVal val="#ppt_x"/>
                                          </p:val>
                                        </p:tav>
                                      </p:tavLst>
                                    </p:anim>
                                    <p:anim calcmode="lin" valueType="num">
                                      <p:cBhvr>
                                        <p:cTn id="29"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1000" fill="hold"/>
                                        <p:tgtEl>
                                          <p:spTgt spid="59"/>
                                        </p:tgtEl>
                                        <p:attrNameLst>
                                          <p:attrName>ppt_x</p:attrName>
                                        </p:attrNameLst>
                                      </p:cBhvr>
                                      <p:tavLst>
                                        <p:tav tm="0">
                                          <p:val>
                                            <p:strVal val="#ppt_x-.2"/>
                                          </p:val>
                                        </p:tav>
                                        <p:tav tm="100000">
                                          <p:val>
                                            <p:strVal val="#ppt_x"/>
                                          </p:val>
                                        </p:tav>
                                      </p:tavLst>
                                    </p:anim>
                                    <p:anim calcmode="lin" valueType="num">
                                      <p:cBhvr>
                                        <p:cTn id="36" dur="1000" fill="hold"/>
                                        <p:tgtEl>
                                          <p:spTgt spid="5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1000"/>
                                        <p:tgtEl>
                                          <p:spTgt spid="28"/>
                                        </p:tgtEl>
                                      </p:cBhvr>
                                    </p:animEffect>
                                    <p:anim calcmode="lin" valueType="num">
                                      <p:cBhvr>
                                        <p:cTn id="62" dur="1000" fill="hold"/>
                                        <p:tgtEl>
                                          <p:spTgt spid="28"/>
                                        </p:tgtEl>
                                        <p:attrNameLst>
                                          <p:attrName>ppt_x</p:attrName>
                                        </p:attrNameLst>
                                      </p:cBhvr>
                                      <p:tavLst>
                                        <p:tav tm="0">
                                          <p:val>
                                            <p:strVal val="#ppt_x"/>
                                          </p:val>
                                        </p:tav>
                                        <p:tav tm="100000">
                                          <p:val>
                                            <p:strVal val="#ppt_x"/>
                                          </p:val>
                                        </p:tav>
                                      </p:tavLst>
                                    </p:anim>
                                    <p:anim calcmode="lin" valueType="num">
                                      <p:cBhvr>
                                        <p:cTn id="6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2000"/>
                                        <p:tgtEl>
                                          <p:spTgt spid="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fade">
                                      <p:cBhvr>
                                        <p:cTn id="73" dur="2000"/>
                                        <p:tgtEl>
                                          <p:spTgt spid="6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2000"/>
                                        <p:tgtEl>
                                          <p:spTgt spid="68"/>
                                        </p:tgtEl>
                                      </p:cBhvr>
                                    </p:animEffect>
                                  </p:childTnLst>
                                </p:cTn>
                              </p:par>
                            </p:childTnLst>
                          </p:cTn>
                        </p:par>
                      </p:childTnLst>
                    </p:cTn>
                  </p:par>
                  <p:par>
                    <p:cTn id="79" fill="hold">
                      <p:stCondLst>
                        <p:cond delay="indefinite"/>
                      </p:stCondLst>
                      <p:childTnLst>
                        <p:par>
                          <p:cTn id="80" fill="hold">
                            <p:stCondLst>
                              <p:cond delay="0"/>
                            </p:stCondLst>
                            <p:childTnLst>
                              <p:par>
                                <p:cTn id="81" presetID="50" presetClass="entr" presetSubtype="0" decel="100000" fill="hold" grpId="0" nodeType="clickEffect">
                                  <p:stCondLst>
                                    <p:cond delay="0"/>
                                  </p:stCondLst>
                                  <p:childTnLst>
                                    <p:set>
                                      <p:cBhvr>
                                        <p:cTn id="82" dur="1" fill="hold">
                                          <p:stCondLst>
                                            <p:cond delay="0"/>
                                          </p:stCondLst>
                                        </p:cTn>
                                        <p:tgtEl>
                                          <p:spTgt spid="69"/>
                                        </p:tgtEl>
                                        <p:attrNameLst>
                                          <p:attrName>style.visibility</p:attrName>
                                        </p:attrNameLst>
                                      </p:cBhvr>
                                      <p:to>
                                        <p:strVal val="visible"/>
                                      </p:to>
                                    </p:set>
                                    <p:anim calcmode="lin" valueType="num">
                                      <p:cBhvr>
                                        <p:cTn id="83" dur="1000" fill="hold"/>
                                        <p:tgtEl>
                                          <p:spTgt spid="69"/>
                                        </p:tgtEl>
                                        <p:attrNameLst>
                                          <p:attrName>ppt_w</p:attrName>
                                        </p:attrNameLst>
                                      </p:cBhvr>
                                      <p:tavLst>
                                        <p:tav tm="0">
                                          <p:val>
                                            <p:strVal val="#ppt_w+.3"/>
                                          </p:val>
                                        </p:tav>
                                        <p:tav tm="100000">
                                          <p:val>
                                            <p:strVal val="#ppt_w"/>
                                          </p:val>
                                        </p:tav>
                                      </p:tavLst>
                                    </p:anim>
                                    <p:anim calcmode="lin" valueType="num">
                                      <p:cBhvr>
                                        <p:cTn id="84" dur="1000" fill="hold"/>
                                        <p:tgtEl>
                                          <p:spTgt spid="69"/>
                                        </p:tgtEl>
                                        <p:attrNameLst>
                                          <p:attrName>ppt_h</p:attrName>
                                        </p:attrNameLst>
                                      </p:cBhvr>
                                      <p:tavLst>
                                        <p:tav tm="0">
                                          <p:val>
                                            <p:strVal val="#ppt_h"/>
                                          </p:val>
                                        </p:tav>
                                        <p:tav tm="100000">
                                          <p:val>
                                            <p:strVal val="#ppt_h"/>
                                          </p:val>
                                        </p:tav>
                                      </p:tavLst>
                                    </p:anim>
                                    <p:animEffect transition="in" filter="fade">
                                      <p:cBhvr>
                                        <p:cTn id="85"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animBg="1"/>
      <p:bldP spid="28" grpId="0"/>
      <p:bldP spid="30" grpId="0"/>
      <p:bldP spid="31" grpId="0"/>
      <p:bldP spid="32" grpId="0"/>
      <p:bldP spid="67" grpId="0"/>
      <p:bldP spid="68" grpId="0"/>
      <p:bldP spid="6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Focusing In #2… Cont’</a:t>
            </a:r>
            <a:endParaRPr lang="en-US" dirty="0"/>
          </a:p>
        </p:txBody>
      </p:sp>
      <p:sp>
        <p:nvSpPr>
          <p:cNvPr id="3" name="TextBox 2"/>
          <p:cNvSpPr txBox="1"/>
          <p:nvPr/>
        </p:nvSpPr>
        <p:spPr>
          <a:xfrm>
            <a:off x="379412" y="5029200"/>
            <a:ext cx="7391400" cy="1477328"/>
          </a:xfrm>
          <a:prstGeom prst="rect">
            <a:avLst/>
          </a:prstGeom>
          <a:noFill/>
        </p:spPr>
        <p:txBody>
          <a:bodyPr wrap="square" rtlCol="0">
            <a:spAutoFit/>
          </a:bodyPr>
          <a:lstStyle/>
          <a:p>
            <a:pPr algn="just"/>
            <a:r>
              <a:rPr lang="en-US" dirty="0" smtClean="0"/>
              <a:t>Christ has to take the nature that we have on the outside. He could have never taken that nature on the inside. If Christ were the same on the inside like you and I, why would the Bible say “Let His mind be in you”? It’s because we could say it’s already there. He has nothing to offer me. [We would be left with no hope and no true salvation. ]</a:t>
            </a:r>
            <a:endParaRPr lang="en-US" dirty="0"/>
          </a:p>
        </p:txBody>
      </p:sp>
      <p:sp>
        <p:nvSpPr>
          <p:cNvPr id="4" name="TextBox 3"/>
          <p:cNvSpPr txBox="1"/>
          <p:nvPr/>
        </p:nvSpPr>
        <p:spPr>
          <a:xfrm>
            <a:off x="379412" y="4038600"/>
            <a:ext cx="7239000" cy="923330"/>
          </a:xfrm>
          <a:prstGeom prst="rect">
            <a:avLst/>
          </a:prstGeom>
          <a:noFill/>
        </p:spPr>
        <p:txBody>
          <a:bodyPr wrap="square" rtlCol="0">
            <a:spAutoFit/>
          </a:bodyPr>
          <a:lstStyle/>
          <a:p>
            <a:pPr algn="just"/>
            <a:r>
              <a:rPr lang="en-US" dirty="0" smtClean="0"/>
              <a:t>When we start thinking about the nature of Christ, don’t guess, don’t go to some other Spirit Of Prophecy quote. Use the rules, principles, and laws; and the passage will tell you what the nature is.    </a:t>
            </a:r>
            <a:endParaRPr lang="en-US" dirty="0"/>
          </a:p>
        </p:txBody>
      </p:sp>
      <p:sp>
        <p:nvSpPr>
          <p:cNvPr id="5" name="TextBox 4"/>
          <p:cNvSpPr txBox="1"/>
          <p:nvPr/>
        </p:nvSpPr>
        <p:spPr>
          <a:xfrm>
            <a:off x="379412" y="1676400"/>
            <a:ext cx="7467600" cy="2308324"/>
          </a:xfrm>
          <a:prstGeom prst="rect">
            <a:avLst/>
          </a:prstGeom>
          <a:noFill/>
        </p:spPr>
        <p:txBody>
          <a:bodyPr wrap="square" rtlCol="0">
            <a:spAutoFit/>
          </a:bodyPr>
          <a:lstStyle/>
          <a:p>
            <a:pPr algn="just"/>
            <a:r>
              <a:rPr lang="en-US" dirty="0" smtClean="0"/>
              <a:t>So that we might understand what a divine mind is, what did Christ have to do? Christ took our nature and dwelt among us. If you take the words on their own, we begin to argue what nature did he take: The sinful or the sinless? Away with these arguments. They’re not good arguments. The picture tells you in order for us to understand HIs mind, what did He take? He took a human body. The nature that He refers to here is self-defining, which is rule # 5 of WM rules of Bible interpretation, which states the Bible needs to be its own expositor or own definer.  </a:t>
            </a:r>
            <a:endParaRPr lang="en-US" dirty="0"/>
          </a:p>
        </p:txBody>
      </p:sp>
      <p:pic>
        <p:nvPicPr>
          <p:cNvPr id="43010" name="Picture 2" descr="https://media.istockphoto.com/vectors/male-silhouette-on-white-background-vector-vector-id863182040"/>
          <p:cNvPicPr>
            <a:picLocks noChangeAspect="1" noChangeArrowheads="1"/>
          </p:cNvPicPr>
          <p:nvPr/>
        </p:nvPicPr>
        <p:blipFill>
          <a:blip r:embed="rId2"/>
          <a:srcRect l="47619" t="6601" b="7591"/>
          <a:stretch>
            <a:fillRect/>
          </a:stretch>
        </p:blipFill>
        <p:spPr bwMode="auto">
          <a:xfrm>
            <a:off x="8151812" y="1295400"/>
            <a:ext cx="2743200" cy="5403273"/>
          </a:xfrm>
          <a:prstGeom prst="rect">
            <a:avLst/>
          </a:prstGeom>
          <a:noFill/>
        </p:spPr>
      </p:pic>
      <p:sp>
        <p:nvSpPr>
          <p:cNvPr id="7" name="Heart 6"/>
          <p:cNvSpPr/>
          <p:nvPr/>
        </p:nvSpPr>
        <p:spPr>
          <a:xfrm>
            <a:off x="9523412" y="2667000"/>
            <a:ext cx="304800" cy="304800"/>
          </a:xfrm>
          <a:prstGeom prst="hear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2"/>
                </a:solidFill>
              </a:ln>
              <a:solidFill>
                <a:schemeClr val="accent2"/>
              </a:solidFill>
            </a:endParaRPr>
          </a:p>
        </p:txBody>
      </p:sp>
      <p:cxnSp>
        <p:nvCxnSpPr>
          <p:cNvPr id="11" name="Straight Arrow Connector 10"/>
          <p:cNvCxnSpPr/>
          <p:nvPr/>
        </p:nvCxnSpPr>
        <p:spPr>
          <a:xfrm rot="5400000">
            <a:off x="9980612" y="1752600"/>
            <a:ext cx="685800"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209212" y="1371600"/>
            <a:ext cx="1522413" cy="338554"/>
          </a:xfrm>
          <a:prstGeom prst="rect">
            <a:avLst/>
          </a:prstGeom>
          <a:noFill/>
        </p:spPr>
        <p:txBody>
          <a:bodyPr wrap="square" rtlCol="0">
            <a:spAutoFit/>
          </a:bodyPr>
          <a:lstStyle/>
          <a:p>
            <a:r>
              <a:rPr lang="en-US" sz="1600" b="1" dirty="0" smtClean="0">
                <a:latin typeface="Ink Free" pitchFamily="66" charset="0"/>
              </a:rPr>
              <a:t>Human Body</a:t>
            </a:r>
            <a:endParaRPr lang="en-US" sz="1600" b="1" dirty="0">
              <a:latin typeface="Ink Free" pitchFamily="66" charset="0"/>
            </a:endParaRPr>
          </a:p>
        </p:txBody>
      </p:sp>
      <p:cxnSp>
        <p:nvCxnSpPr>
          <p:cNvPr id="15" name="Straight Arrow Connector 14"/>
          <p:cNvCxnSpPr/>
          <p:nvPr/>
        </p:nvCxnSpPr>
        <p:spPr>
          <a:xfrm>
            <a:off x="9828212" y="2895600"/>
            <a:ext cx="7620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514012" y="3124200"/>
            <a:ext cx="1674813" cy="338554"/>
          </a:xfrm>
          <a:prstGeom prst="rect">
            <a:avLst/>
          </a:prstGeom>
          <a:noFill/>
        </p:spPr>
        <p:txBody>
          <a:bodyPr wrap="square" rtlCol="0">
            <a:spAutoFit/>
          </a:bodyPr>
          <a:lstStyle/>
          <a:p>
            <a:r>
              <a:rPr lang="en-US" sz="1600" b="1" dirty="0" smtClean="0">
                <a:latin typeface="Ink Free" pitchFamily="66" charset="0"/>
              </a:rPr>
              <a:t>Divinity: Himself </a:t>
            </a:r>
            <a:endParaRPr lang="en-US" sz="1600" b="1" dirty="0">
              <a:latin typeface="Ink Free"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Scale>
                                      <p:cBhvr>
                                        <p:cTn id="1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gtEl>
                                        <p:attrNameLst>
                                          <p:attrName>ppt_x</p:attrName>
                                          <p:attrName>ppt_y</p:attrName>
                                        </p:attrNameLst>
                                      </p:cBhvr>
                                    </p:animMotion>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Scale>
                                      <p:cBhvr>
                                        <p:cTn id="2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gtEl>
                                        <p:attrNameLst>
                                          <p:attrName>ppt_x</p:attrName>
                                          <p:attrName>ppt_y</p:attrName>
                                        </p:attrNameLst>
                                      </p:cBhvr>
                                    </p:animMotion>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43010"/>
                                        </p:tgtEl>
                                        <p:attrNameLst>
                                          <p:attrName>style.visibility</p:attrName>
                                        </p:attrNameLst>
                                      </p:cBhvr>
                                      <p:to>
                                        <p:strVal val="visible"/>
                                      </p:to>
                                    </p:set>
                                    <p:animEffect transition="in" filter="fade">
                                      <p:cBhvr>
                                        <p:cTn id="28" dur="1000"/>
                                        <p:tgtEl>
                                          <p:spTgt spid="43010"/>
                                        </p:tgtEl>
                                      </p:cBhvr>
                                    </p:animEffect>
                                    <p:anim calcmode="lin" valueType="num">
                                      <p:cBhvr>
                                        <p:cTn id="29" dur="1000" fill="hold"/>
                                        <p:tgtEl>
                                          <p:spTgt spid="43010"/>
                                        </p:tgtEl>
                                        <p:attrNameLst>
                                          <p:attrName>ppt_x</p:attrName>
                                        </p:attrNameLst>
                                      </p:cBhvr>
                                      <p:tavLst>
                                        <p:tav tm="0">
                                          <p:val>
                                            <p:strVal val="#ppt_x"/>
                                          </p:val>
                                        </p:tav>
                                        <p:tav tm="100000">
                                          <p:val>
                                            <p:strVal val="#ppt_x"/>
                                          </p:val>
                                        </p:tav>
                                      </p:tavLst>
                                    </p:anim>
                                    <p:anim calcmode="lin" valueType="num">
                                      <p:cBhvr>
                                        <p:cTn id="30" dur="1000" fill="hold"/>
                                        <p:tgtEl>
                                          <p:spTgt spid="430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0" presetClass="entr" presetSubtype="0" fill="hold" grpId="0" nodeType="clickEffect">
                                  <p:stCondLst>
                                    <p:cond delay="0"/>
                                  </p:stCondLst>
                                  <p:iterate type="lt">
                                    <p:tmPct val="10000"/>
                                  </p:iterate>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1"/>
                                          </p:val>
                                        </p:tav>
                                        <p:tav tm="100000">
                                          <p:val>
                                            <p:strVal val="#ppt_x"/>
                                          </p:val>
                                        </p:tav>
                                      </p:tavLst>
                                    </p:anim>
                                    <p:anim calcmode="lin" valueType="num">
                                      <p:cBhvr>
                                        <p:cTn id="43"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20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mph" presetSubtype="0" fill="hold" grpId="1" nodeType="clickEffect">
                                  <p:stCondLst>
                                    <p:cond delay="0"/>
                                  </p:stCondLst>
                                  <p:childTnLst>
                                    <p:animEffect transition="out" filter="fade">
                                      <p:cBhvr>
                                        <p:cTn id="52" dur="500" tmFilter="0, 0; .2, .5; .8, .5; 1, 0"/>
                                        <p:tgtEl>
                                          <p:spTgt spid="7"/>
                                        </p:tgtEl>
                                      </p:cBhvr>
                                    </p:animEffect>
                                    <p:animScale>
                                      <p:cBhvr>
                                        <p:cTn id="53" dur="250" autoRev="1" fill="hold"/>
                                        <p:tgtEl>
                                          <p:spTgt spid="7"/>
                                        </p:tgtEl>
                                      </p:cBhvr>
                                      <p:by x="105000" y="105000"/>
                                    </p:animScale>
                                  </p:childTnLst>
                                </p:cTn>
                              </p:par>
                            </p:childTnLst>
                          </p:cTn>
                        </p:par>
                      </p:childTnLst>
                    </p:cTn>
                  </p:par>
                  <p:par>
                    <p:cTn id="54" fill="hold">
                      <p:stCondLst>
                        <p:cond delay="indefinite"/>
                      </p:stCondLst>
                      <p:childTnLst>
                        <p:par>
                          <p:cTn id="55" fill="hold">
                            <p:stCondLst>
                              <p:cond delay="0"/>
                            </p:stCondLst>
                            <p:childTnLst>
                              <p:par>
                                <p:cTn id="56" presetID="52" presetClass="entr" presetSubtype="0"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animScale>
                                      <p:cBhvr>
                                        <p:cTn id="58"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15"/>
                                        </p:tgtEl>
                                        <p:attrNameLst>
                                          <p:attrName>ppt_x</p:attrName>
                                          <p:attrName>ppt_y</p:attrName>
                                        </p:attrNameLst>
                                      </p:cBhvr>
                                    </p:animMotion>
                                    <p:animEffect transition="in" filter="fade">
                                      <p:cBhvr>
                                        <p:cTn id="60" dur="10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40" presetClass="entr" presetSubtype="0" fill="hold" grpId="0" nodeType="clickEffect">
                                  <p:stCondLst>
                                    <p:cond delay="0"/>
                                  </p:stCondLst>
                                  <p:iterate type="lt">
                                    <p:tmPct val="10000"/>
                                  </p:iterate>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1"/>
                                          </p:val>
                                        </p:tav>
                                        <p:tav tm="100000">
                                          <p:val>
                                            <p:strVal val="#ppt_x"/>
                                          </p:val>
                                        </p:tav>
                                      </p:tavLst>
                                    </p:anim>
                                    <p:anim calcmode="lin" valueType="num">
                                      <p:cBhvr>
                                        <p:cTn id="67"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animBg="1"/>
      <p:bldP spid="7" grpId="1" animBg="1"/>
      <p:bldP spid="13"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808412" y="2362200"/>
            <a:ext cx="1371600" cy="457200"/>
          </a:xfrm>
          <a:prstGeom prst="rect">
            <a:avLst/>
          </a:prstGeom>
          <a:solidFill>
            <a:srgbClr val="FC8E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3212" y="2362200"/>
            <a:ext cx="1143000" cy="457200"/>
          </a:xfrm>
          <a:prstGeom prst="rect">
            <a:avLst/>
          </a:prstGeom>
          <a:solidFill>
            <a:srgbClr val="FC8E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60412" y="3886200"/>
            <a:ext cx="1905000" cy="457200"/>
          </a:xfrm>
          <a:prstGeom prst="rect">
            <a:avLst/>
          </a:prstGeom>
          <a:solidFill>
            <a:srgbClr val="A686C4"/>
          </a:solidFill>
          <a:ln>
            <a:solidFill>
              <a:srgbClr val="A68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752012" y="3505200"/>
            <a:ext cx="1752600" cy="457200"/>
          </a:xfrm>
          <a:prstGeom prst="rect">
            <a:avLst/>
          </a:prstGeom>
          <a:solidFill>
            <a:srgbClr val="A686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609012" y="3505200"/>
            <a:ext cx="990600" cy="457200"/>
          </a:xfrm>
          <a:prstGeom prst="rect">
            <a:avLst/>
          </a:prstGeom>
          <a:solidFill>
            <a:srgbClr val="A686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265612" y="3581400"/>
            <a:ext cx="1447800" cy="381000"/>
          </a:xfrm>
          <a:prstGeom prst="rect">
            <a:avLst/>
          </a:prstGeom>
          <a:solidFill>
            <a:srgbClr val="A686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1370012" y="3429000"/>
            <a:ext cx="2362200" cy="533400"/>
          </a:xfrm>
          <a:prstGeom prst="flowChartConnector">
            <a:avLst/>
          </a:prstGeom>
          <a:solidFill>
            <a:srgbClr val="86F8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0056812" y="3124200"/>
            <a:ext cx="7620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341812" y="3200400"/>
            <a:ext cx="6096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198812" y="3200400"/>
            <a:ext cx="990600" cy="381000"/>
          </a:xfrm>
          <a:prstGeom prst="rect">
            <a:avLst/>
          </a:prstGeom>
          <a:solidFill>
            <a:srgbClr val="DA7B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80412" y="2819400"/>
            <a:ext cx="2362200" cy="381000"/>
          </a:xfrm>
          <a:prstGeom prst="rect">
            <a:avLst/>
          </a:prstGeom>
          <a:solidFill>
            <a:srgbClr val="DA7B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161212" y="2819400"/>
            <a:ext cx="990600" cy="381000"/>
          </a:xfrm>
          <a:prstGeom prst="rect">
            <a:avLst/>
          </a:prstGeom>
          <a:solidFill>
            <a:srgbClr val="01F1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60812" y="2819400"/>
            <a:ext cx="1447800" cy="381000"/>
          </a:xfrm>
          <a:prstGeom prst="rect">
            <a:avLst/>
          </a:prstGeom>
          <a:solidFill>
            <a:srgbClr val="01F1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685212" y="2362200"/>
            <a:ext cx="2819400" cy="457200"/>
          </a:xfrm>
          <a:prstGeom prst="rect">
            <a:avLst/>
          </a:prstGeom>
          <a:solidFill>
            <a:srgbClr val="44C8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789612" y="2438400"/>
            <a:ext cx="1905000" cy="381000"/>
          </a:xfrm>
          <a:prstGeom prst="rect">
            <a:avLst/>
          </a:prstGeom>
          <a:solidFill>
            <a:srgbClr val="44C8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3212" y="2362200"/>
            <a:ext cx="11277600" cy="1938992"/>
          </a:xfrm>
          <a:prstGeom prst="rect">
            <a:avLst/>
          </a:prstGeom>
          <a:noFill/>
        </p:spPr>
        <p:txBody>
          <a:bodyPr wrap="square" rtlCol="0">
            <a:spAutoFit/>
          </a:bodyPr>
          <a:lstStyle/>
          <a:p>
            <a:pPr algn="just"/>
            <a:r>
              <a:rPr lang="en-US" sz="2400" dirty="0" smtClean="0">
                <a:latin typeface="Trebuchet MS (Body)"/>
              </a:rPr>
              <a:t>Divinity was revealed in humanity; the invisible glory in the visible human form. Men could learn of the unknown through the known; heavenly things were revealed through the earthly; God was made manifest in the likeness of men. So it was in Christ’s teaching: the unknown was illustrated by the known; divine truths by earthly things with which the people were most familiar. </a:t>
            </a:r>
            <a:endParaRPr lang="en-US" sz="2400" dirty="0">
              <a:latin typeface="Trebuchet MS (Body)"/>
            </a:endParaRPr>
          </a:p>
        </p:txBody>
      </p:sp>
      <p:sp>
        <p:nvSpPr>
          <p:cNvPr id="2" name="Title 1"/>
          <p:cNvSpPr>
            <a:spLocks noGrp="1"/>
          </p:cNvSpPr>
          <p:nvPr>
            <p:ph type="title"/>
          </p:nvPr>
        </p:nvSpPr>
        <p:spPr/>
        <p:txBody>
          <a:bodyPr/>
          <a:lstStyle/>
          <a:p>
            <a:r>
              <a:rPr lang="en-US" b="1" dirty="0" smtClean="0">
                <a:latin typeface="Pristina" pitchFamily="66" charset="0"/>
              </a:rPr>
              <a:t>Focusing in the Rest of Paragraph #1</a:t>
            </a:r>
            <a:endParaRPr lang="en-US" b="1" dirty="0">
              <a:latin typeface="Pristina" pitchFamily="66" charset="0"/>
            </a:endParaRPr>
          </a:p>
        </p:txBody>
      </p:sp>
      <p:sp>
        <p:nvSpPr>
          <p:cNvPr id="9" name="TextBox 8"/>
          <p:cNvSpPr txBox="1"/>
          <p:nvPr/>
        </p:nvSpPr>
        <p:spPr>
          <a:xfrm>
            <a:off x="379412" y="4648200"/>
            <a:ext cx="7162800" cy="1438855"/>
          </a:xfrm>
          <a:prstGeom prst="rect">
            <a:avLst/>
          </a:prstGeom>
          <a:noFill/>
        </p:spPr>
        <p:txBody>
          <a:bodyPr wrap="square" rtlCol="0">
            <a:spAutoFit/>
          </a:bodyPr>
          <a:lstStyle/>
          <a:p>
            <a:r>
              <a:rPr lang="en-US" sz="1750" dirty="0" smtClean="0">
                <a:latin typeface="Calisto MT" pitchFamily="18" charset="0"/>
              </a:rPr>
              <a:t>What she does now. She is going to juxtaposition. Ellen White is talking about parables and she is structures the first paragraph using all of these rules: compare and contrast, juxtaposition, natural and spiritual, repeats and enlarges, talks about Jesus. Everything you need to know about parables is in this first paragraph. </a:t>
            </a:r>
            <a:endParaRPr lang="en-US" sz="1750" dirty="0">
              <a:latin typeface="Calisto MT" pitchFamily="18" charset="0"/>
            </a:endParaRPr>
          </a:p>
        </p:txBody>
      </p:sp>
      <p:sp>
        <p:nvSpPr>
          <p:cNvPr id="10" name="TextBox 9"/>
          <p:cNvSpPr txBox="1"/>
          <p:nvPr/>
        </p:nvSpPr>
        <p:spPr>
          <a:xfrm>
            <a:off x="7923212" y="5334000"/>
            <a:ext cx="3962399" cy="1323439"/>
          </a:xfrm>
          <a:prstGeom prst="rect">
            <a:avLst/>
          </a:prstGeom>
          <a:noFill/>
          <a:ln w="28575">
            <a:solidFill>
              <a:schemeClr val="tx1"/>
            </a:solidFill>
          </a:ln>
        </p:spPr>
        <p:txBody>
          <a:bodyPr wrap="square" rtlCol="0">
            <a:spAutoFit/>
          </a:bodyPr>
          <a:lstStyle/>
          <a:p>
            <a:pPr algn="ctr"/>
            <a:r>
              <a:rPr lang="en-US" sz="1600" u="sng" dirty="0" smtClean="0"/>
              <a:t>Note: </a:t>
            </a:r>
          </a:p>
          <a:p>
            <a:pPr algn="just"/>
            <a:r>
              <a:rPr lang="en-US" sz="1600" dirty="0" smtClean="0"/>
              <a:t>Juxtapositioning is placing two elements, two objects, two words, two ideas, two concepts side by side for the purpose of developing comparisons and contrasts.  </a:t>
            </a:r>
            <a:endParaRPr lang="en-US" sz="1600" dirty="0"/>
          </a:p>
        </p:txBody>
      </p:sp>
      <p:sp>
        <p:nvSpPr>
          <p:cNvPr id="6" name="Rectangle 5"/>
          <p:cNvSpPr/>
          <p:nvPr/>
        </p:nvSpPr>
        <p:spPr>
          <a:xfrm>
            <a:off x="379412" y="1828800"/>
            <a:ext cx="3734420" cy="523220"/>
          </a:xfrm>
          <a:prstGeom prst="rect">
            <a:avLst/>
          </a:prstGeom>
        </p:spPr>
        <p:txBody>
          <a:bodyPr wrap="none">
            <a:spAutoFit/>
          </a:bodyPr>
          <a:lstStyle/>
          <a:p>
            <a:r>
              <a:rPr lang="en-US" sz="2800" dirty="0" smtClean="0">
                <a:latin typeface="Impact" pitchFamily="34" charset="0"/>
              </a:rPr>
              <a:t>REST OF THE PARAGRAPH: </a:t>
            </a:r>
            <a:endParaRPr lang="en-US" sz="2800" dirty="0">
              <a:latin typeface="Impac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900" decel="100000" fill="hold"/>
                                        <p:tgtEl>
                                          <p:spTgt spid="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grpId="0" nodeType="clickEffect">
                                  <p:stCondLst>
                                    <p:cond delay="0"/>
                                  </p:stCondLst>
                                  <p:iterate type="lt">
                                    <p:tmPct val="0"/>
                                  </p:iterate>
                                  <p:childTnLst>
                                    <p:animEffect transition="out" filter="checkerboard(across)">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0" presetClass="entr" presetSubtype="0" fill="hold" grpId="1" nodeType="clickEffect">
                                  <p:stCondLst>
                                    <p:cond delay="0"/>
                                  </p:stCondLst>
                                  <p:iterate type="lt">
                                    <p:tmPct val="10000"/>
                                  </p:iterate>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1"/>
                                          </p:val>
                                        </p:tav>
                                        <p:tav tm="100000">
                                          <p:val>
                                            <p:strVal val="#ppt_x"/>
                                          </p:val>
                                        </p:tav>
                                      </p:tavLst>
                                    </p:anim>
                                    <p:anim calcmode="lin" valueType="num">
                                      <p:cBhvr>
                                        <p:cTn id="3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0" grpId="1"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Pristina" pitchFamily="66" charset="0"/>
              </a:rPr>
              <a:t>Focusing in the Rest of Paragraph #1 Cont’</a:t>
            </a:r>
            <a:endParaRPr lang="en-US" b="1" dirty="0">
              <a:latin typeface="Pristina" pitchFamily="66" charset="0"/>
            </a:endParaRPr>
          </a:p>
        </p:txBody>
      </p:sp>
      <p:sp>
        <p:nvSpPr>
          <p:cNvPr id="3" name="TextBox 2"/>
          <p:cNvSpPr txBox="1"/>
          <p:nvPr/>
        </p:nvSpPr>
        <p:spPr>
          <a:xfrm>
            <a:off x="455612" y="1600200"/>
            <a:ext cx="7620000" cy="1754326"/>
          </a:xfrm>
          <a:prstGeom prst="rect">
            <a:avLst/>
          </a:prstGeom>
          <a:noFill/>
        </p:spPr>
        <p:txBody>
          <a:bodyPr wrap="square" rtlCol="0">
            <a:spAutoFit/>
          </a:bodyPr>
          <a:lstStyle/>
          <a:p>
            <a:pPr algn="just"/>
            <a:r>
              <a:rPr lang="en-US" dirty="0" smtClean="0"/>
              <a:t>So we’ve read the first paragraph. I’m just going to highlight the words—Divinity and humanity; </a:t>
            </a:r>
            <a:r>
              <a:rPr lang="en-US" b="1" dirty="0" smtClean="0"/>
              <a:t>invisible glory and the visible human form</a:t>
            </a:r>
            <a:r>
              <a:rPr lang="en-US" dirty="0" smtClean="0"/>
              <a:t>; let’s pause here and look at this one before we continue. Can you see my mind or my heart? No. The mind and heart is invisible. The condition of the invisible mind and heart is glory. The glory on the inside cannot be seen. The invisible glory is in the visible human form. The visible human form is the outside—the human body. </a:t>
            </a:r>
            <a:endParaRPr lang="en-US" dirty="0"/>
          </a:p>
        </p:txBody>
      </p:sp>
      <p:sp>
        <p:nvSpPr>
          <p:cNvPr id="5" name="TextBox 4"/>
          <p:cNvSpPr txBox="1"/>
          <p:nvPr/>
        </p:nvSpPr>
        <p:spPr>
          <a:xfrm>
            <a:off x="455612" y="3505200"/>
            <a:ext cx="7620000" cy="1200329"/>
          </a:xfrm>
          <a:prstGeom prst="rect">
            <a:avLst/>
          </a:prstGeom>
          <a:noFill/>
        </p:spPr>
        <p:txBody>
          <a:bodyPr wrap="square" rtlCol="0">
            <a:spAutoFit/>
          </a:bodyPr>
          <a:lstStyle/>
          <a:p>
            <a:pPr algn="just"/>
            <a:r>
              <a:rPr lang="en-US" dirty="0" smtClean="0"/>
              <a:t>This is a repeat and enlarge of what the second sentence is teaching. We’re using the repeat and enlarge technique to see how she reinforces this point over and over again.  We proved it in the first sentence; reinforced it in the second; and now in the third, it says straight, “divinity and humanity”.</a:t>
            </a:r>
            <a:endParaRPr lang="en-US" dirty="0"/>
          </a:p>
        </p:txBody>
      </p:sp>
      <p:sp>
        <p:nvSpPr>
          <p:cNvPr id="6" name="Rectangle 5"/>
          <p:cNvSpPr/>
          <p:nvPr/>
        </p:nvSpPr>
        <p:spPr>
          <a:xfrm>
            <a:off x="455612" y="4876800"/>
            <a:ext cx="7467600" cy="1477328"/>
          </a:xfrm>
          <a:prstGeom prst="rect">
            <a:avLst/>
          </a:prstGeom>
        </p:spPr>
        <p:txBody>
          <a:bodyPr wrap="square">
            <a:spAutoFit/>
          </a:bodyPr>
          <a:lstStyle/>
          <a:p>
            <a:pPr algn="just"/>
            <a:r>
              <a:rPr lang="en-US" dirty="0" smtClean="0"/>
              <a:t>Let’s continue, the unknown and known; heavenly things and earthly; God and man. How easy is it to explain the nature of Christ.  This paragraph is not even dealing with the nature of Christ. This is an introductory paragraph on parables. And, we have done one of the most comprehensive studies on the nature of Christ. </a:t>
            </a:r>
            <a:endParaRPr lang="en-US" dirty="0"/>
          </a:p>
        </p:txBody>
      </p:sp>
      <p:pic>
        <p:nvPicPr>
          <p:cNvPr id="3074" name="Picture 2" descr="Image result for divinity and humanity of jesus"/>
          <p:cNvPicPr>
            <a:picLocks noChangeAspect="1" noChangeArrowheads="1"/>
          </p:cNvPicPr>
          <p:nvPr/>
        </p:nvPicPr>
        <p:blipFill>
          <a:blip r:embed="rId2">
            <a:duotone>
              <a:prstClr val="black"/>
              <a:srgbClr val="D9C3A5">
                <a:tint val="50000"/>
                <a:satMod val="180000"/>
              </a:srgbClr>
            </a:duotone>
          </a:blip>
          <a:srcRect r="3774" b="2394"/>
          <a:stretch>
            <a:fillRect/>
          </a:stretch>
        </p:blipFill>
        <p:spPr bwMode="auto">
          <a:xfrm>
            <a:off x="8151812" y="1371600"/>
            <a:ext cx="3886200" cy="518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 calcmode="lin" valueType="num">
                                      <p:cBhvr>
                                        <p:cTn id="28"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31" dur="1000" fill="hold"/>
                                        <p:tgtEl>
                                          <p:spTgt spid="3074"/>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152400"/>
            <a:ext cx="10969943" cy="1143000"/>
          </a:xfrm>
        </p:spPr>
        <p:txBody>
          <a:bodyPr/>
          <a:lstStyle/>
          <a:p>
            <a:r>
              <a:rPr lang="en-US" b="1" dirty="0" smtClean="0">
                <a:latin typeface="Pristina" pitchFamily="66" charset="0"/>
              </a:rPr>
              <a:t>Focusing in the Rest of Paragraph #1 Cont’</a:t>
            </a:r>
            <a:endParaRPr lang="en-US" b="1" dirty="0">
              <a:latin typeface="Pristina" pitchFamily="66" charset="0"/>
            </a:endParaRPr>
          </a:p>
        </p:txBody>
      </p:sp>
      <p:sp>
        <p:nvSpPr>
          <p:cNvPr id="5" name="TextBox 4"/>
          <p:cNvSpPr txBox="1"/>
          <p:nvPr/>
        </p:nvSpPr>
        <p:spPr>
          <a:xfrm>
            <a:off x="227012" y="1676400"/>
            <a:ext cx="8382000" cy="1138773"/>
          </a:xfrm>
          <a:prstGeom prst="rect">
            <a:avLst/>
          </a:prstGeom>
          <a:noFill/>
        </p:spPr>
        <p:txBody>
          <a:bodyPr wrap="square" rtlCol="0">
            <a:spAutoFit/>
          </a:bodyPr>
          <a:lstStyle/>
          <a:p>
            <a:pPr algn="just"/>
            <a:r>
              <a:rPr lang="en-US" sz="1700" dirty="0" smtClean="0">
                <a:latin typeface="Ebrima" pitchFamily="2" charset="0"/>
                <a:ea typeface="Ebrima" pitchFamily="2" charset="0"/>
                <a:cs typeface="Ebrima" pitchFamily="2" charset="0"/>
              </a:rPr>
              <a:t>When Ellen White says God was manifest, seen in the likeness of man, it means that God was seen in man. This human body that we have is full of sin. It’s sinful flesh. Divinity is not sinful. It is sinless. Christ was sinless in the inside. He was dwelling in a sinful body and that tension between the two produced the Messiah.  </a:t>
            </a:r>
            <a:endParaRPr lang="en-US" sz="1700" dirty="0">
              <a:latin typeface="Ebrima" pitchFamily="2" charset="0"/>
              <a:ea typeface="Ebrima" pitchFamily="2" charset="0"/>
              <a:cs typeface="Ebrima" pitchFamily="2" charset="0"/>
            </a:endParaRPr>
          </a:p>
        </p:txBody>
      </p:sp>
      <p:sp>
        <p:nvSpPr>
          <p:cNvPr id="6" name="TextBox 5"/>
          <p:cNvSpPr txBox="1"/>
          <p:nvPr/>
        </p:nvSpPr>
        <p:spPr>
          <a:xfrm>
            <a:off x="227012" y="2841516"/>
            <a:ext cx="8305800" cy="4016484"/>
          </a:xfrm>
          <a:prstGeom prst="rect">
            <a:avLst/>
          </a:prstGeom>
          <a:noFill/>
        </p:spPr>
        <p:txBody>
          <a:bodyPr wrap="square" rtlCol="0">
            <a:spAutoFit/>
          </a:bodyPr>
          <a:lstStyle/>
          <a:p>
            <a:pPr algn="just"/>
            <a:r>
              <a:rPr lang="en-US" sz="1700" dirty="0" smtClean="0">
                <a:latin typeface="Ebrima" pitchFamily="2" charset="0"/>
                <a:ea typeface="Ebrima" pitchFamily="2" charset="0"/>
                <a:cs typeface="Ebrima" pitchFamily="2" charset="0"/>
              </a:rPr>
              <a:t>If we want to experience the same, that is what God is offering us. To be His counterpart. That means to be the same. To be identical with Christ. That’s what we are supposed to be—copies of Christ. We do this by taking our human heart out—the one we were born with—and having heart surgery replace it with a divine heart. We have no power to do that work. Only Christ does. He is willing to offer us what He had. That is the gospel and it is all found through parables.  A comprehensive, advance study on the nature of Christ and on the process of salvation is all unpackaged through parables. Divinity and humanity; invisible glory and the visible human form; the unknown and known; heavenly things and earthly things; God was manifested in the likeness of man. These five truths which all come together dealt with His life. In the last sentence of the first paragraph, it reads, “So it was in Christ teaching.” Christ teaching was the same as those five truths previously mentioned. Teaching referred to as the unknown and the known; divine truths by earthly things.” So she gives two for the parables. So Ellen White has gone through this repeat and enlarge seven times. When you unpack a passage, it teaches us many things.  </a:t>
            </a:r>
            <a:endParaRPr lang="en-US" sz="1700" dirty="0">
              <a:latin typeface="Ebrima" pitchFamily="2" charset="0"/>
              <a:ea typeface="Ebrima" pitchFamily="2" charset="0"/>
              <a:cs typeface="Ebrima" pitchFamily="2" charset="0"/>
            </a:endParaRPr>
          </a:p>
        </p:txBody>
      </p:sp>
      <p:cxnSp>
        <p:nvCxnSpPr>
          <p:cNvPr id="9" name="Straight Connector 8"/>
          <p:cNvCxnSpPr>
            <a:endCxn id="15" idx="2"/>
          </p:cNvCxnSpPr>
          <p:nvPr/>
        </p:nvCxnSpPr>
        <p:spPr>
          <a:xfrm rot="5400000">
            <a:off x="8533609" y="4876005"/>
            <a:ext cx="3657600" cy="15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990012" y="3352800"/>
            <a:ext cx="2819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066212" y="2667000"/>
            <a:ext cx="1143000" cy="584775"/>
          </a:xfrm>
          <a:prstGeom prst="rect">
            <a:avLst/>
          </a:prstGeom>
          <a:noFill/>
        </p:spPr>
        <p:txBody>
          <a:bodyPr wrap="square" rtlCol="0">
            <a:spAutoFit/>
          </a:bodyPr>
          <a:lstStyle/>
          <a:p>
            <a:pPr algn="ctr"/>
            <a:r>
              <a:rPr lang="en-US" sz="1600" dirty="0" smtClean="0">
                <a:latin typeface="Ink Free" pitchFamily="66" charset="0"/>
              </a:rPr>
              <a:t>Adam and Eve</a:t>
            </a:r>
            <a:endParaRPr lang="en-US" sz="1600" dirty="0">
              <a:latin typeface="Ink Free" pitchFamily="66" charset="0"/>
            </a:endParaRPr>
          </a:p>
        </p:txBody>
      </p:sp>
      <p:sp>
        <p:nvSpPr>
          <p:cNvPr id="15" name="Rectangle 14"/>
          <p:cNvSpPr/>
          <p:nvPr/>
        </p:nvSpPr>
        <p:spPr>
          <a:xfrm>
            <a:off x="8685213" y="2514600"/>
            <a:ext cx="3352799" cy="4191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514012" y="2667000"/>
            <a:ext cx="1143000" cy="584775"/>
          </a:xfrm>
          <a:prstGeom prst="rect">
            <a:avLst/>
          </a:prstGeom>
          <a:noFill/>
        </p:spPr>
        <p:txBody>
          <a:bodyPr wrap="square" rtlCol="0">
            <a:spAutoFit/>
          </a:bodyPr>
          <a:lstStyle/>
          <a:p>
            <a:pPr algn="ctr"/>
            <a:r>
              <a:rPr lang="en-US" sz="1600" dirty="0" smtClean="0">
                <a:latin typeface="Ink Free" pitchFamily="66" charset="0"/>
              </a:rPr>
              <a:t>2</a:t>
            </a:r>
            <a:r>
              <a:rPr lang="en-US" sz="1600" baseline="30000" dirty="0" smtClean="0">
                <a:latin typeface="Ink Free" pitchFamily="66" charset="0"/>
              </a:rPr>
              <a:t>nd</a:t>
            </a:r>
            <a:r>
              <a:rPr lang="en-US" sz="1600" dirty="0" smtClean="0">
                <a:latin typeface="Ink Free" pitchFamily="66" charset="0"/>
              </a:rPr>
              <a:t> Adam and 144K</a:t>
            </a:r>
            <a:endParaRPr lang="en-US" sz="1600" dirty="0">
              <a:latin typeface="Ink Free" pitchFamily="66" charset="0"/>
            </a:endParaRPr>
          </a:p>
        </p:txBody>
      </p:sp>
      <p:sp>
        <p:nvSpPr>
          <p:cNvPr id="20" name="TextBox 19"/>
          <p:cNvSpPr txBox="1"/>
          <p:nvPr/>
        </p:nvSpPr>
        <p:spPr>
          <a:xfrm>
            <a:off x="8761412" y="3429000"/>
            <a:ext cx="1600200" cy="738664"/>
          </a:xfrm>
          <a:prstGeom prst="rect">
            <a:avLst/>
          </a:prstGeom>
          <a:noFill/>
        </p:spPr>
        <p:txBody>
          <a:bodyPr wrap="square" rtlCol="0">
            <a:spAutoFit/>
          </a:bodyPr>
          <a:lstStyle/>
          <a:p>
            <a:r>
              <a:rPr lang="en-US" sz="1400" dirty="0" smtClean="0">
                <a:latin typeface="Ink Free" pitchFamily="66" charset="0"/>
              </a:rPr>
              <a:t>1</a:t>
            </a:r>
            <a:r>
              <a:rPr lang="en-US" sz="1400" baseline="30000" dirty="0" smtClean="0">
                <a:latin typeface="Ink Free" pitchFamily="66" charset="0"/>
              </a:rPr>
              <a:t>st</a:t>
            </a:r>
            <a:r>
              <a:rPr lang="en-US" sz="1400" dirty="0" smtClean="0">
                <a:latin typeface="Ink Free" pitchFamily="66" charset="0"/>
              </a:rPr>
              <a:t> surgery—Rib taken from Adam to create Eve</a:t>
            </a:r>
            <a:endParaRPr lang="en-US" sz="1400" dirty="0">
              <a:latin typeface="Ink Free" pitchFamily="66" charset="0"/>
            </a:endParaRPr>
          </a:p>
        </p:txBody>
      </p:sp>
      <p:sp>
        <p:nvSpPr>
          <p:cNvPr id="22" name="TextBox 21"/>
          <p:cNvSpPr txBox="1"/>
          <p:nvPr/>
        </p:nvSpPr>
        <p:spPr>
          <a:xfrm>
            <a:off x="10437812" y="3429000"/>
            <a:ext cx="1600200" cy="1131079"/>
          </a:xfrm>
          <a:prstGeom prst="rect">
            <a:avLst/>
          </a:prstGeom>
          <a:noFill/>
        </p:spPr>
        <p:txBody>
          <a:bodyPr wrap="square" rtlCol="0">
            <a:spAutoFit/>
          </a:bodyPr>
          <a:lstStyle/>
          <a:p>
            <a:r>
              <a:rPr lang="en-US" sz="1350" dirty="0" smtClean="0">
                <a:latin typeface="Ink Free" pitchFamily="66" charset="0"/>
              </a:rPr>
              <a:t>2</a:t>
            </a:r>
            <a:r>
              <a:rPr lang="en-US" sz="1350" baseline="30000" dirty="0" smtClean="0">
                <a:latin typeface="Ink Free" pitchFamily="66" charset="0"/>
              </a:rPr>
              <a:t>nd</a:t>
            </a:r>
            <a:r>
              <a:rPr lang="en-US" sz="1350" dirty="0" smtClean="0">
                <a:latin typeface="Ink Free" pitchFamily="66" charset="0"/>
              </a:rPr>
              <a:t>  surgery—Heart taken from Christ to create a new human—His church</a:t>
            </a:r>
            <a:endParaRPr lang="en-US" sz="1350" dirty="0">
              <a:latin typeface="Ink Free" pitchFamily="66" charset="0"/>
            </a:endParaRPr>
          </a:p>
        </p:txBody>
      </p:sp>
      <p:sp>
        <p:nvSpPr>
          <p:cNvPr id="24" name="TextBox 23"/>
          <p:cNvSpPr txBox="1"/>
          <p:nvPr/>
        </p:nvSpPr>
        <p:spPr>
          <a:xfrm>
            <a:off x="8761412" y="4191000"/>
            <a:ext cx="1524000" cy="738664"/>
          </a:xfrm>
          <a:prstGeom prst="rect">
            <a:avLst/>
          </a:prstGeom>
          <a:noFill/>
        </p:spPr>
        <p:txBody>
          <a:bodyPr wrap="square" rtlCol="0">
            <a:spAutoFit/>
          </a:bodyPr>
          <a:lstStyle/>
          <a:p>
            <a:r>
              <a:rPr lang="en-US" sz="1400" dirty="0" smtClean="0">
                <a:latin typeface="Ink Free" pitchFamily="66" charset="0"/>
              </a:rPr>
              <a:t>Adam and Eve together are complete—one .</a:t>
            </a:r>
            <a:endParaRPr lang="en-US" sz="1400" dirty="0">
              <a:latin typeface="Ink Free" pitchFamily="66" charset="0"/>
            </a:endParaRPr>
          </a:p>
        </p:txBody>
      </p:sp>
      <p:sp>
        <p:nvSpPr>
          <p:cNvPr id="25" name="TextBox 24"/>
          <p:cNvSpPr txBox="1"/>
          <p:nvPr/>
        </p:nvSpPr>
        <p:spPr>
          <a:xfrm>
            <a:off x="10437812" y="4495800"/>
            <a:ext cx="1600200" cy="954107"/>
          </a:xfrm>
          <a:prstGeom prst="rect">
            <a:avLst/>
          </a:prstGeom>
          <a:noFill/>
        </p:spPr>
        <p:txBody>
          <a:bodyPr wrap="square" rtlCol="0">
            <a:spAutoFit/>
          </a:bodyPr>
          <a:lstStyle/>
          <a:p>
            <a:r>
              <a:rPr lang="en-US" sz="1400" dirty="0" smtClean="0">
                <a:latin typeface="Ink Free" pitchFamily="66" charset="0"/>
              </a:rPr>
              <a:t>Christ and His church together are complete—one .</a:t>
            </a:r>
            <a:endParaRPr lang="en-US" sz="1400" dirty="0">
              <a:latin typeface="Ink Free" pitchFamily="66" charset="0"/>
            </a:endParaRPr>
          </a:p>
        </p:txBody>
      </p:sp>
      <p:sp>
        <p:nvSpPr>
          <p:cNvPr id="27" name="TextBox 26"/>
          <p:cNvSpPr txBox="1"/>
          <p:nvPr/>
        </p:nvSpPr>
        <p:spPr>
          <a:xfrm>
            <a:off x="8761412" y="4953000"/>
            <a:ext cx="1600200" cy="1384995"/>
          </a:xfrm>
          <a:prstGeom prst="rect">
            <a:avLst/>
          </a:prstGeom>
          <a:noFill/>
        </p:spPr>
        <p:txBody>
          <a:bodyPr wrap="square" rtlCol="0">
            <a:spAutoFit/>
          </a:bodyPr>
          <a:lstStyle/>
          <a:p>
            <a:r>
              <a:rPr lang="en-US" sz="1400" dirty="0" smtClean="0">
                <a:latin typeface="Ink Free" pitchFamily="66" charset="0"/>
              </a:rPr>
              <a:t>Rib signified that Eve was to stand by Adam’s side as equal, to be loved and protected by Him.</a:t>
            </a:r>
            <a:endParaRPr lang="en-US" sz="1400" dirty="0">
              <a:latin typeface="Ink Free" pitchFamily="66" charset="0"/>
            </a:endParaRPr>
          </a:p>
        </p:txBody>
      </p:sp>
      <p:sp>
        <p:nvSpPr>
          <p:cNvPr id="29" name="TextBox 28"/>
          <p:cNvSpPr txBox="1"/>
          <p:nvPr/>
        </p:nvSpPr>
        <p:spPr>
          <a:xfrm>
            <a:off x="8685212" y="1219200"/>
            <a:ext cx="3352800" cy="1200329"/>
          </a:xfrm>
          <a:prstGeom prst="rect">
            <a:avLst/>
          </a:prstGeom>
          <a:noFill/>
        </p:spPr>
        <p:txBody>
          <a:bodyPr wrap="square" rtlCol="0">
            <a:spAutoFit/>
          </a:bodyPr>
          <a:lstStyle/>
          <a:p>
            <a:r>
              <a:rPr lang="en-US" sz="1600" b="1" dirty="0" smtClean="0">
                <a:latin typeface="Bookman Old Style" pitchFamily="18" charset="0"/>
              </a:rPr>
              <a:t>Side Note</a:t>
            </a:r>
            <a:r>
              <a:rPr lang="en-US" sz="1600" b="1" dirty="0" smtClean="0">
                <a:latin typeface="Bookman Old Style" pitchFamily="18" charset="0"/>
              </a:rPr>
              <a:t>: </a:t>
            </a:r>
            <a:r>
              <a:rPr lang="en-US" sz="1400" dirty="0" smtClean="0">
                <a:latin typeface="Bookman Old Style" pitchFamily="18" charset="0"/>
              </a:rPr>
              <a:t>It was impressed upon my mind a relation between a rib taken from Adam to create Eve and the new heart taken from Christ to create the new human.</a:t>
            </a:r>
            <a:endParaRPr lang="en-US" sz="1400" dirty="0">
              <a:latin typeface="Bookman Old Style" pitchFamily="18" charset="0"/>
            </a:endParaRPr>
          </a:p>
        </p:txBody>
      </p:sp>
      <p:sp>
        <p:nvSpPr>
          <p:cNvPr id="30" name="TextBox 29"/>
          <p:cNvSpPr txBox="1"/>
          <p:nvPr/>
        </p:nvSpPr>
        <p:spPr>
          <a:xfrm>
            <a:off x="10437812" y="5181600"/>
            <a:ext cx="1600200" cy="1492716"/>
          </a:xfrm>
          <a:prstGeom prst="rect">
            <a:avLst/>
          </a:prstGeom>
          <a:noFill/>
        </p:spPr>
        <p:txBody>
          <a:bodyPr wrap="square" rtlCol="0">
            <a:spAutoFit/>
          </a:bodyPr>
          <a:lstStyle/>
          <a:p>
            <a:r>
              <a:rPr lang="en-US" sz="1300" dirty="0" smtClean="0">
                <a:latin typeface="Ink Free" pitchFamily="66" charset="0"/>
              </a:rPr>
              <a:t>The new heart signifies revival—God give us a part of Himself. We become partakers of </a:t>
            </a:r>
            <a:r>
              <a:rPr lang="en-US" sz="1300" dirty="0" smtClean="0">
                <a:latin typeface="Ink Free" pitchFamily="66" charset="0"/>
              </a:rPr>
              <a:t>His mission/ </a:t>
            </a:r>
            <a:r>
              <a:rPr lang="en-US" sz="1300" dirty="0" smtClean="0">
                <a:latin typeface="Ink Free" pitchFamily="66" charset="0"/>
              </a:rPr>
              <a:t>character/life.</a:t>
            </a:r>
            <a:endParaRPr lang="en-US" sz="1300" dirty="0">
              <a:latin typeface="Ink Free"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1"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800" decel="100000"/>
                                        <p:tgtEl>
                                          <p:spTgt spid="6"/>
                                        </p:tgtEl>
                                      </p:cBhvr>
                                    </p:animEffect>
                                    <p:anim calcmode="lin" valueType="num">
                                      <p:cBhvr>
                                        <p:cTn id="18" dur="800" decel="100000" fill="hold"/>
                                        <p:tgtEl>
                                          <p:spTgt spid="6"/>
                                        </p:tgtEl>
                                        <p:attrNameLst>
                                          <p:attrName>style.rotation</p:attrName>
                                        </p:attrNameLst>
                                      </p:cBhvr>
                                      <p:tavLst>
                                        <p:tav tm="0">
                                          <p:val>
                                            <p:fltVal val="-90"/>
                                          </p:val>
                                        </p:tav>
                                        <p:tav tm="100000">
                                          <p:val>
                                            <p:fltVal val="0"/>
                                          </p:val>
                                        </p:tav>
                                      </p:tavLst>
                                    </p:anim>
                                    <p:anim calcmode="lin" valueType="num">
                                      <p:cBhvr>
                                        <p:cTn id="19" dur="800" decel="100000" fill="hold"/>
                                        <p:tgtEl>
                                          <p:spTgt spid="6"/>
                                        </p:tgtEl>
                                        <p:attrNameLst>
                                          <p:attrName>ppt_x</p:attrName>
                                        </p:attrNameLst>
                                      </p:cBhvr>
                                      <p:tavLst>
                                        <p:tav tm="0">
                                          <p:val>
                                            <p:strVal val="#ppt_x+0.4"/>
                                          </p:val>
                                        </p:tav>
                                        <p:tav tm="100000">
                                          <p:val>
                                            <p:strVal val="#ppt_x-0.05"/>
                                          </p:val>
                                        </p:tav>
                                      </p:tavLst>
                                    </p:anim>
                                    <p:anim calcmode="lin" valueType="num">
                                      <p:cBhvr>
                                        <p:cTn id="20" dur="800" decel="100000" fill="hold"/>
                                        <p:tgtEl>
                                          <p:spTgt spid="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slide(fromLeft)">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40" presetClass="entr" presetSubtype="0" fill="hold" grpId="0" nodeType="click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1"/>
                                          </p:val>
                                        </p:tav>
                                        <p:tav tm="100000">
                                          <p:val>
                                            <p:strVal val="#ppt_x"/>
                                          </p:val>
                                        </p:tav>
                                      </p:tavLst>
                                    </p:anim>
                                    <p:anim calcmode="lin" valueType="num">
                                      <p:cBhvr>
                                        <p:cTn id="34"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0" presetClass="entr" presetSubtype="0" fill="hold" grpId="0" nodeType="clickEffect">
                                  <p:stCondLst>
                                    <p:cond delay="0"/>
                                  </p:stCondLst>
                                  <p:iterate type="lt">
                                    <p:tmPct val="10000"/>
                                  </p:iterate>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1"/>
                                          </p:val>
                                        </p:tav>
                                        <p:tav tm="100000">
                                          <p:val>
                                            <p:strVal val="#ppt_x"/>
                                          </p:val>
                                        </p:tav>
                                      </p:tavLst>
                                    </p:anim>
                                    <p:anim calcmode="lin" valueType="num">
                                      <p:cBhvr>
                                        <p:cTn id="4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0" presetClass="entr" presetSubtype="0" fill="hold" grpId="0" nodeType="clickEffect">
                                  <p:stCondLst>
                                    <p:cond delay="0"/>
                                  </p:stCondLst>
                                  <p:iterate type="lt">
                                    <p:tmPct val="10000"/>
                                  </p:iterate>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1"/>
                                          </p:val>
                                        </p:tav>
                                        <p:tav tm="100000">
                                          <p:val>
                                            <p:strVal val="#ppt_x"/>
                                          </p:val>
                                        </p:tav>
                                      </p:tavLst>
                                    </p:anim>
                                    <p:anim calcmode="lin" valueType="num">
                                      <p:cBhvr>
                                        <p:cTn id="4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0" presetClass="entr" presetSubtype="0" fill="hold" grpId="0" nodeType="clickEffect">
                                  <p:stCondLst>
                                    <p:cond delay="0"/>
                                  </p:stCondLst>
                                  <p:iterate type="lt">
                                    <p:tmPct val="10000"/>
                                  </p:iterate>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1"/>
                                          </p:val>
                                        </p:tav>
                                        <p:tav tm="100000">
                                          <p:val>
                                            <p:strVal val="#ppt_x"/>
                                          </p:val>
                                        </p:tav>
                                      </p:tavLst>
                                    </p:anim>
                                    <p:anim calcmode="lin" valueType="num">
                                      <p:cBhvr>
                                        <p:cTn id="55"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0" presetClass="entr" presetSubtype="0" fill="hold" grpId="0" nodeType="clickEffect">
                                  <p:stCondLst>
                                    <p:cond delay="0"/>
                                  </p:stCondLst>
                                  <p:iterate type="lt">
                                    <p:tmPct val="10000"/>
                                  </p:iterate>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1"/>
                                          </p:val>
                                        </p:tav>
                                        <p:tav tm="100000">
                                          <p:val>
                                            <p:strVal val="#ppt_x"/>
                                          </p:val>
                                        </p:tav>
                                      </p:tavLst>
                                    </p:anim>
                                    <p:anim calcmode="lin" valueType="num">
                                      <p:cBhvr>
                                        <p:cTn id="62"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0" presetClass="entr" presetSubtype="0" fill="hold" grpId="0" nodeType="clickEffect">
                                  <p:stCondLst>
                                    <p:cond delay="0"/>
                                  </p:stCondLst>
                                  <p:iterate type="lt">
                                    <p:tmPct val="10000"/>
                                  </p:iterate>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1"/>
                                          </p:val>
                                        </p:tav>
                                        <p:tav tm="100000">
                                          <p:val>
                                            <p:strVal val="#ppt_x"/>
                                          </p:val>
                                        </p:tav>
                                      </p:tavLst>
                                    </p:anim>
                                    <p:anim calcmode="lin" valueType="num">
                                      <p:cBhvr>
                                        <p:cTn id="69"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0" presetClass="entr" presetSubtype="0" fill="hold" grpId="0" nodeType="clickEffect">
                                  <p:stCondLst>
                                    <p:cond delay="0"/>
                                  </p:stCondLst>
                                  <p:iterate type="lt">
                                    <p:tmPct val="10000"/>
                                  </p:iterate>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1"/>
                                          </p:val>
                                        </p:tav>
                                        <p:tav tm="100000">
                                          <p:val>
                                            <p:strVal val="#ppt_x"/>
                                          </p:val>
                                        </p:tav>
                                      </p:tavLst>
                                    </p:anim>
                                    <p:anim calcmode="lin" valueType="num">
                                      <p:cBhvr>
                                        <p:cTn id="76"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0" presetClass="entr" presetSubtype="0" fill="hold" grpId="0" nodeType="clickEffect">
                                  <p:stCondLst>
                                    <p:cond delay="0"/>
                                  </p:stCondLst>
                                  <p:iterate type="lt">
                                    <p:tmPct val="10000"/>
                                  </p:iterate>
                                  <p:childTnLst>
                                    <p:set>
                                      <p:cBhvr>
                                        <p:cTn id="80" dur="1" fill="hold">
                                          <p:stCondLst>
                                            <p:cond delay="0"/>
                                          </p:stCondLst>
                                        </p:cTn>
                                        <p:tgtEl>
                                          <p:spTgt spid="30"/>
                                        </p:tgtEl>
                                        <p:attrNameLst>
                                          <p:attrName>style.visibility</p:attrName>
                                        </p:attrNameLst>
                                      </p:cBhvr>
                                      <p:to>
                                        <p:strVal val="visible"/>
                                      </p:to>
                                    </p:set>
                                    <p:animEffect transition="in" filter="fade">
                                      <p:cBhvr>
                                        <p:cTn id="81" dur="1000"/>
                                        <p:tgtEl>
                                          <p:spTgt spid="30"/>
                                        </p:tgtEl>
                                      </p:cBhvr>
                                    </p:animEffect>
                                    <p:anim calcmode="lin" valueType="num">
                                      <p:cBhvr>
                                        <p:cTn id="82" dur="1000" fill="hold"/>
                                        <p:tgtEl>
                                          <p:spTgt spid="30"/>
                                        </p:tgtEl>
                                        <p:attrNameLst>
                                          <p:attrName>ppt_x</p:attrName>
                                        </p:attrNameLst>
                                      </p:cBhvr>
                                      <p:tavLst>
                                        <p:tav tm="0">
                                          <p:val>
                                            <p:strVal val="#ppt_x-.1"/>
                                          </p:val>
                                        </p:tav>
                                        <p:tav tm="100000">
                                          <p:val>
                                            <p:strVal val="#ppt_x"/>
                                          </p:val>
                                        </p:tav>
                                      </p:tavLst>
                                    </p:anim>
                                    <p:anim calcmode="lin" valueType="num">
                                      <p:cBhvr>
                                        <p:cTn id="8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0"/>
      <p:bldP spid="14" grpId="0"/>
      <p:bldP spid="19" grpId="0"/>
      <p:bldP spid="20" grpId="0"/>
      <p:bldP spid="22" grpId="0"/>
      <p:bldP spid="24" grpId="0"/>
      <p:bldP spid="25" grpId="0"/>
      <p:bldP spid="27"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sto MT" pitchFamily="18" charset="0"/>
              </a:rPr>
              <a:t>In Closing…</a:t>
            </a:r>
            <a:endParaRPr lang="en-US" dirty="0">
              <a:latin typeface="Calisto MT" pitchFamily="18" charset="0"/>
            </a:endParaRPr>
          </a:p>
        </p:txBody>
      </p:sp>
      <p:sp>
        <p:nvSpPr>
          <p:cNvPr id="3" name="TextBox 2"/>
          <p:cNvSpPr txBox="1"/>
          <p:nvPr/>
        </p:nvSpPr>
        <p:spPr>
          <a:xfrm>
            <a:off x="760412" y="1676400"/>
            <a:ext cx="10668000" cy="3108543"/>
          </a:xfrm>
          <a:prstGeom prst="rect">
            <a:avLst/>
          </a:prstGeom>
          <a:noFill/>
        </p:spPr>
        <p:txBody>
          <a:bodyPr wrap="square" rtlCol="0">
            <a:spAutoFit/>
          </a:bodyPr>
          <a:lstStyle/>
          <a:p>
            <a:r>
              <a:rPr lang="en-US" sz="2800" dirty="0" smtClean="0">
                <a:latin typeface="Goudy Old Style" pitchFamily="18" charset="0"/>
                <a:ea typeface="Tahoma" pitchFamily="34" charset="0"/>
                <a:cs typeface="Tahoma" pitchFamily="34" charset="0"/>
              </a:rPr>
              <a:t>This is just an introductory passage to a big book. Can you imagine what truths are in the second paragraph; or In the third? The second chapter? It goes on and on. I want to inspire us. I want to encourage us to really study God’s word with zeal, with a desire, and with a belief that if we use the rules, He will give us in response great light. With great light, comes great happiness and joy. With great joy, we have the assurance that God is with us. And if God is with us, who can be against us?</a:t>
            </a:r>
            <a:endParaRPr lang="en-US" sz="2800" dirty="0">
              <a:latin typeface="Goudy Old Style" pitchFamily="18" charset="0"/>
              <a:ea typeface="Tahoma" pitchFamily="34" charset="0"/>
              <a:cs typeface="Tahoma" pitchFamily="34" charset="0"/>
            </a:endParaRPr>
          </a:p>
        </p:txBody>
      </p:sp>
      <p:sp>
        <p:nvSpPr>
          <p:cNvPr id="4" name="Rectangle 3"/>
          <p:cNvSpPr/>
          <p:nvPr/>
        </p:nvSpPr>
        <p:spPr>
          <a:xfrm>
            <a:off x="7770812" y="5334000"/>
            <a:ext cx="3048000" cy="1015663"/>
          </a:xfrm>
          <a:prstGeom prst="rect">
            <a:avLst/>
          </a:prstGeom>
        </p:spPr>
        <p:txBody>
          <a:bodyPr wrap="square">
            <a:spAutoFit/>
          </a:bodyPr>
          <a:lstStyle/>
          <a:p>
            <a:pPr algn="ctr"/>
            <a:r>
              <a:rPr lang="en-US" sz="6000" b="1" dirty="0" smtClean="0">
                <a:latin typeface="Brush Script MT" pitchFamily="66" charset="0"/>
                <a:ea typeface="Tahoma" pitchFamily="34" charset="0"/>
                <a:cs typeface="Tahoma" pitchFamily="34" charset="0"/>
              </a:rPr>
              <a:t> Amen </a:t>
            </a:r>
            <a:endParaRPr lang="en-US" sz="6000" b="1" dirty="0">
              <a:latin typeface="Brush Script MT"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4"/>
                                        </p:tgtEl>
                                        <p:attrNameLst>
                                          <p:attrName>style.visibility</p:attrName>
                                        </p:attrNameLst>
                                      </p:cBhvr>
                                      <p:to>
                                        <p:strVal val="visible"/>
                                      </p:to>
                                    </p:set>
                                    <p:set>
                                      <p:cBhvr>
                                        <p:cTn id="14" dur="455" fill="hold">
                                          <p:stCondLst>
                                            <p:cond delay="0"/>
                                          </p:stCondLst>
                                        </p:cTn>
                                        <p:tgtEl>
                                          <p:spTgt spid="4"/>
                                        </p:tgtEl>
                                        <p:attrNameLst>
                                          <p:attrName>style.rotation</p:attrName>
                                        </p:attrNameLst>
                                      </p:cBhvr>
                                      <p:to>
                                        <p:strVal val="-45.0"/>
                                      </p:to>
                                    </p:set>
                                    <p:anim calcmode="lin" valueType="num">
                                      <p:cBhvr>
                                        <p:cTn id="15"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Constantia" pitchFamily="18" charset="0"/>
              </a:rPr>
              <a:t>The Methodology to Understand Communication</a:t>
            </a:r>
            <a:endParaRPr lang="en-US" b="1" dirty="0">
              <a:latin typeface="Constantia" pitchFamily="18" charset="0"/>
            </a:endParaRPr>
          </a:p>
        </p:txBody>
      </p:sp>
      <p:sp>
        <p:nvSpPr>
          <p:cNvPr id="4" name="TextBox 3"/>
          <p:cNvSpPr txBox="1"/>
          <p:nvPr/>
        </p:nvSpPr>
        <p:spPr>
          <a:xfrm>
            <a:off x="760412" y="3352800"/>
            <a:ext cx="7162800" cy="1692771"/>
          </a:xfrm>
          <a:prstGeom prst="rect">
            <a:avLst/>
          </a:prstGeom>
          <a:noFill/>
        </p:spPr>
        <p:txBody>
          <a:bodyPr wrap="square" rtlCol="0">
            <a:spAutoFit/>
          </a:bodyPr>
          <a:lstStyle/>
          <a:p>
            <a:pPr>
              <a:buFont typeface="Wingdings" pitchFamily="2" charset="2"/>
              <a:buChar char="Ø"/>
            </a:pPr>
            <a:r>
              <a:rPr lang="en-US" sz="2600" dirty="0" smtClean="0">
                <a:latin typeface="Constantia" pitchFamily="18" charset="0"/>
              </a:rPr>
              <a:t>William Miller’s 14 rules of Bible Interpretation</a:t>
            </a:r>
          </a:p>
          <a:p>
            <a:pPr>
              <a:buFont typeface="Wingdings" pitchFamily="2" charset="2"/>
              <a:buChar char="Ø"/>
            </a:pPr>
            <a:r>
              <a:rPr lang="en-US" sz="2600" dirty="0" smtClean="0">
                <a:latin typeface="Constantia" pitchFamily="18" charset="0"/>
              </a:rPr>
              <a:t>The line of progression</a:t>
            </a:r>
          </a:p>
          <a:p>
            <a:pPr>
              <a:buFont typeface="Wingdings" pitchFamily="2" charset="2"/>
              <a:buChar char="Ø"/>
            </a:pPr>
            <a:r>
              <a:rPr lang="en-US" sz="2600" dirty="0" smtClean="0">
                <a:latin typeface="Constantia" pitchFamily="18" charset="0"/>
              </a:rPr>
              <a:t>Line upon line/Repeat and Enlarge</a:t>
            </a:r>
          </a:p>
          <a:p>
            <a:pPr>
              <a:buFont typeface="Wingdings" pitchFamily="2" charset="2"/>
              <a:buChar char="Ø"/>
            </a:pPr>
            <a:r>
              <a:rPr lang="en-US" sz="2600" dirty="0" smtClean="0">
                <a:latin typeface="Constantia" pitchFamily="18" charset="0"/>
              </a:rPr>
              <a:t>And parables </a:t>
            </a:r>
            <a:endParaRPr lang="en-US" sz="2600" dirty="0">
              <a:latin typeface="Constantia" pitchFamily="18" charset="0"/>
            </a:endParaRPr>
          </a:p>
        </p:txBody>
      </p:sp>
      <p:sp>
        <p:nvSpPr>
          <p:cNvPr id="5" name="Rectangle 4"/>
          <p:cNvSpPr/>
          <p:nvPr/>
        </p:nvSpPr>
        <p:spPr>
          <a:xfrm>
            <a:off x="531812" y="1981200"/>
            <a:ext cx="7162800" cy="1384995"/>
          </a:xfrm>
          <a:prstGeom prst="rect">
            <a:avLst/>
          </a:prstGeom>
        </p:spPr>
        <p:txBody>
          <a:bodyPr wrap="square">
            <a:spAutoFit/>
          </a:bodyPr>
          <a:lstStyle/>
          <a:p>
            <a:r>
              <a:rPr lang="en-US" sz="2800" dirty="0" smtClean="0">
                <a:latin typeface="Bell MT" pitchFamily="18" charset="0"/>
              </a:rPr>
              <a:t>What is the methodology that God is using to communicate to us and help us to understand Him?</a:t>
            </a:r>
          </a:p>
        </p:txBody>
      </p:sp>
      <p:sp>
        <p:nvSpPr>
          <p:cNvPr id="6" name="TextBox 5"/>
          <p:cNvSpPr txBox="1"/>
          <p:nvPr/>
        </p:nvSpPr>
        <p:spPr>
          <a:xfrm>
            <a:off x="684212" y="5486400"/>
            <a:ext cx="7772400" cy="1107996"/>
          </a:xfrm>
          <a:prstGeom prst="rect">
            <a:avLst/>
          </a:prstGeom>
          <a:noFill/>
        </p:spPr>
        <p:txBody>
          <a:bodyPr wrap="square" rtlCol="0">
            <a:spAutoFit/>
          </a:bodyPr>
          <a:lstStyle/>
          <a:p>
            <a:r>
              <a:rPr lang="en-US" sz="2200" b="1" dirty="0" smtClean="0">
                <a:latin typeface="Trebuchet MS (Body)"/>
              </a:rPr>
              <a:t>Using the correct methodology and the rules properly will help us to have the right interpretation of what God is communicating to us.</a:t>
            </a:r>
            <a:endParaRPr lang="en-US" sz="2200" b="1" dirty="0">
              <a:latin typeface="Trebuchet MS (Body)"/>
            </a:endParaRPr>
          </a:p>
        </p:txBody>
      </p:sp>
      <p:pic>
        <p:nvPicPr>
          <p:cNvPr id="5122" name="Picture 2" descr="Image result for tools clipart"/>
          <p:cNvPicPr>
            <a:picLocks noChangeAspect="1" noChangeArrowheads="1"/>
          </p:cNvPicPr>
          <p:nvPr/>
        </p:nvPicPr>
        <p:blipFill>
          <a:blip r:embed="rId2"/>
          <a:srcRect r="-5503" b="7960"/>
          <a:stretch>
            <a:fillRect/>
          </a:stretch>
        </p:blipFill>
        <p:spPr bwMode="auto">
          <a:xfrm rot="657034">
            <a:off x="8118552" y="2548975"/>
            <a:ext cx="3834631" cy="27506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3" presetClass="entr" presetSubtype="0" fill="hold" nodeType="clickEffect">
                                  <p:stCondLst>
                                    <p:cond delay="0"/>
                                  </p:stCondLst>
                                  <p:childTnLst>
                                    <p:set>
                                      <p:cBhvr>
                                        <p:cTn id="35" dur="1" fill="hold">
                                          <p:stCondLst>
                                            <p:cond delay="0"/>
                                          </p:stCondLst>
                                        </p:cTn>
                                        <p:tgtEl>
                                          <p:spTgt spid="5122"/>
                                        </p:tgtEl>
                                        <p:attrNameLst>
                                          <p:attrName>style.visibility</p:attrName>
                                        </p:attrNameLst>
                                      </p:cBhvr>
                                      <p:to>
                                        <p:strVal val="visible"/>
                                      </p:to>
                                    </p:set>
                                    <p:animEffect transition="in" filter="fade">
                                      <p:cBhvr>
                                        <p:cTn id="36" dur="100"/>
                                        <p:tgtEl>
                                          <p:spTgt spid="5122"/>
                                        </p:tgtEl>
                                      </p:cBhvr>
                                    </p:animEffect>
                                    <p:anim calcmode="lin" valueType="num">
                                      <p:cBhvr>
                                        <p:cTn id="37" dur="400" fill="hold"/>
                                        <p:tgtEl>
                                          <p:spTgt spid="5122"/>
                                        </p:tgtEl>
                                        <p:attrNameLst>
                                          <p:attrName>ppt_x</p:attrName>
                                        </p:attrNameLst>
                                      </p:cBhvr>
                                      <p:tavLst>
                                        <p:tav tm="0">
                                          <p:val>
                                            <p:strVal val="#ppt_x"/>
                                          </p:val>
                                        </p:tav>
                                        <p:tav tm="100000">
                                          <p:val>
                                            <p:strVal val="#ppt_x"/>
                                          </p:val>
                                        </p:tav>
                                      </p:tavLst>
                                    </p:anim>
                                    <p:anim calcmode="lin" valueType="num">
                                      <p:cBhvr>
                                        <p:cTn id="38" dur="400" fill="hold"/>
                                        <p:tgtEl>
                                          <p:spTgt spid="5122"/>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512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512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80">
                                          <p:stCondLst>
                                            <p:cond delay="0"/>
                                          </p:stCondLst>
                                        </p:cTn>
                                        <p:tgtEl>
                                          <p:spTgt spid="6"/>
                                        </p:tgtEl>
                                      </p:cBhvr>
                                    </p:animEffect>
                                    <p:anim calcmode="lin" valueType="num">
                                      <p:cBhvr>
                                        <p:cTn id="4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1" dur="26">
                                          <p:stCondLst>
                                            <p:cond delay="650"/>
                                          </p:stCondLst>
                                        </p:cTn>
                                        <p:tgtEl>
                                          <p:spTgt spid="6"/>
                                        </p:tgtEl>
                                      </p:cBhvr>
                                      <p:to x="100000" y="60000"/>
                                    </p:animScale>
                                    <p:animScale>
                                      <p:cBhvr>
                                        <p:cTn id="52" dur="166" decel="50000">
                                          <p:stCondLst>
                                            <p:cond delay="676"/>
                                          </p:stCondLst>
                                        </p:cTn>
                                        <p:tgtEl>
                                          <p:spTgt spid="6"/>
                                        </p:tgtEl>
                                      </p:cBhvr>
                                      <p:to x="100000" y="100000"/>
                                    </p:animScale>
                                    <p:animScale>
                                      <p:cBhvr>
                                        <p:cTn id="53" dur="26">
                                          <p:stCondLst>
                                            <p:cond delay="1312"/>
                                          </p:stCondLst>
                                        </p:cTn>
                                        <p:tgtEl>
                                          <p:spTgt spid="6"/>
                                        </p:tgtEl>
                                      </p:cBhvr>
                                      <p:to x="100000" y="80000"/>
                                    </p:animScale>
                                    <p:animScale>
                                      <p:cBhvr>
                                        <p:cTn id="54" dur="166" decel="50000">
                                          <p:stCondLst>
                                            <p:cond delay="1338"/>
                                          </p:stCondLst>
                                        </p:cTn>
                                        <p:tgtEl>
                                          <p:spTgt spid="6"/>
                                        </p:tgtEl>
                                      </p:cBhvr>
                                      <p:to x="100000" y="100000"/>
                                    </p:animScale>
                                    <p:animScale>
                                      <p:cBhvr>
                                        <p:cTn id="55" dur="26">
                                          <p:stCondLst>
                                            <p:cond delay="1642"/>
                                          </p:stCondLst>
                                        </p:cTn>
                                        <p:tgtEl>
                                          <p:spTgt spid="6"/>
                                        </p:tgtEl>
                                      </p:cBhvr>
                                      <p:to x="100000" y="90000"/>
                                    </p:animScale>
                                    <p:animScale>
                                      <p:cBhvr>
                                        <p:cTn id="56" dur="166" decel="50000">
                                          <p:stCondLst>
                                            <p:cond delay="1668"/>
                                          </p:stCondLst>
                                        </p:cTn>
                                        <p:tgtEl>
                                          <p:spTgt spid="6"/>
                                        </p:tgtEl>
                                      </p:cBhvr>
                                      <p:to x="100000" y="100000"/>
                                    </p:animScale>
                                    <p:animScale>
                                      <p:cBhvr>
                                        <p:cTn id="57" dur="26">
                                          <p:stCondLst>
                                            <p:cond delay="1808"/>
                                          </p:stCondLst>
                                        </p:cTn>
                                        <p:tgtEl>
                                          <p:spTgt spid="6"/>
                                        </p:tgtEl>
                                      </p:cBhvr>
                                      <p:to x="100000" y="95000"/>
                                    </p:animScale>
                                    <p:animScale>
                                      <p:cBhvr>
                                        <p:cTn id="5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Line of Communication</a:t>
            </a:r>
            <a:endParaRPr lang="en-US" dirty="0">
              <a:latin typeface="Britannic Bold" pitchFamily="34" charset="0"/>
            </a:endParaRPr>
          </a:p>
        </p:txBody>
      </p:sp>
      <p:sp>
        <p:nvSpPr>
          <p:cNvPr id="4" name="TextBox 3"/>
          <p:cNvSpPr txBox="1"/>
          <p:nvPr/>
        </p:nvSpPr>
        <p:spPr>
          <a:xfrm>
            <a:off x="608012" y="2514600"/>
            <a:ext cx="4495800" cy="3970318"/>
          </a:xfrm>
          <a:prstGeom prst="rect">
            <a:avLst/>
          </a:prstGeom>
          <a:noFill/>
        </p:spPr>
        <p:txBody>
          <a:bodyPr wrap="square" rtlCol="0">
            <a:spAutoFit/>
          </a:bodyPr>
          <a:lstStyle/>
          <a:p>
            <a:r>
              <a:rPr lang="en-US" sz="2400" dirty="0" smtClean="0">
                <a:latin typeface="Bell MT" pitchFamily="18" charset="0"/>
              </a:rPr>
              <a:t>Narratives/Books</a:t>
            </a:r>
          </a:p>
          <a:p>
            <a:r>
              <a:rPr lang="en-US" sz="2400" dirty="0" smtClean="0">
                <a:latin typeface="Bell MT" pitchFamily="18" charset="0"/>
              </a:rPr>
              <a:t>Storylines/Movies</a:t>
            </a:r>
          </a:p>
          <a:p>
            <a:r>
              <a:rPr lang="en-US" sz="2400" dirty="0" smtClean="0">
                <a:latin typeface="Bell MT" pitchFamily="18" charset="0"/>
              </a:rPr>
              <a:t>Words</a:t>
            </a:r>
          </a:p>
          <a:p>
            <a:r>
              <a:rPr lang="en-US" sz="2400" dirty="0" smtClean="0">
                <a:latin typeface="Bell MT" pitchFamily="18" charset="0"/>
              </a:rPr>
              <a:t>Paragraphs</a:t>
            </a:r>
          </a:p>
          <a:p>
            <a:r>
              <a:rPr lang="en-US" sz="2400" dirty="0" smtClean="0">
                <a:latin typeface="Bell MT" pitchFamily="18" charset="0"/>
              </a:rPr>
              <a:t>Essays/Articles</a:t>
            </a:r>
          </a:p>
          <a:p>
            <a:r>
              <a:rPr lang="en-US" sz="2400" dirty="0" smtClean="0">
                <a:latin typeface="Bell MT" pitchFamily="18" charset="0"/>
              </a:rPr>
              <a:t>Characters/People</a:t>
            </a:r>
          </a:p>
          <a:p>
            <a:r>
              <a:rPr lang="en-US" sz="2400" dirty="0" smtClean="0">
                <a:latin typeface="Bell MT" pitchFamily="18" charset="0"/>
              </a:rPr>
              <a:t>History </a:t>
            </a:r>
          </a:p>
          <a:p>
            <a:r>
              <a:rPr lang="en-US" sz="2400" dirty="0" smtClean="0">
                <a:latin typeface="Bell MT" pitchFamily="18" charset="0"/>
              </a:rPr>
              <a:t>Providence</a:t>
            </a:r>
          </a:p>
          <a:p>
            <a:r>
              <a:rPr lang="en-US" sz="2400" dirty="0" smtClean="0">
                <a:latin typeface="Bell MT" pitchFamily="18" charset="0"/>
              </a:rPr>
              <a:t>Numbers</a:t>
            </a:r>
          </a:p>
          <a:p>
            <a:endParaRPr lang="en-US" dirty="0" smtClean="0"/>
          </a:p>
          <a:p>
            <a:endParaRPr lang="en-US" dirty="0"/>
          </a:p>
        </p:txBody>
      </p:sp>
      <p:sp>
        <p:nvSpPr>
          <p:cNvPr id="4098" name="Rectangle 2"/>
          <p:cNvSpPr>
            <a:spLocks noChangeArrowheads="1"/>
          </p:cNvSpPr>
          <p:nvPr/>
        </p:nvSpPr>
        <p:spPr bwMode="auto">
          <a:xfrm>
            <a:off x="0" y="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Methodology lines.png"/>
          <p:cNvPicPr>
            <a:picLocks noChangeAspect="1"/>
          </p:cNvPicPr>
          <p:nvPr/>
        </p:nvPicPr>
        <p:blipFill>
          <a:blip r:embed="rId2"/>
          <a:srcRect t="17566" r="2464" b="460"/>
          <a:stretch>
            <a:fillRect/>
          </a:stretch>
        </p:blipFill>
        <p:spPr>
          <a:xfrm>
            <a:off x="6399212" y="2438400"/>
            <a:ext cx="5638798" cy="3048000"/>
          </a:xfrm>
          <a:prstGeom prst="rect">
            <a:avLst/>
          </a:prstGeom>
        </p:spPr>
      </p:pic>
      <p:sp>
        <p:nvSpPr>
          <p:cNvPr id="8" name="Rectangle 7"/>
          <p:cNvSpPr/>
          <p:nvPr/>
        </p:nvSpPr>
        <p:spPr>
          <a:xfrm>
            <a:off x="1065212" y="6096000"/>
            <a:ext cx="10134600" cy="430887"/>
          </a:xfrm>
          <a:prstGeom prst="rect">
            <a:avLst/>
          </a:prstGeom>
        </p:spPr>
        <p:txBody>
          <a:bodyPr wrap="square">
            <a:spAutoFit/>
          </a:bodyPr>
          <a:lstStyle/>
          <a:p>
            <a:pPr algn="ctr"/>
            <a:r>
              <a:rPr lang="en-US" sz="2200" b="1" dirty="0" smtClean="0">
                <a:latin typeface="Book Antiqua" pitchFamily="18" charset="0"/>
              </a:rPr>
              <a:t>** We can take any and every form of communication and place it on a line** </a:t>
            </a:r>
          </a:p>
        </p:txBody>
      </p:sp>
      <p:sp>
        <p:nvSpPr>
          <p:cNvPr id="9" name="Rectangle 8"/>
          <p:cNvSpPr/>
          <p:nvPr/>
        </p:nvSpPr>
        <p:spPr>
          <a:xfrm>
            <a:off x="303212" y="1600200"/>
            <a:ext cx="6740948" cy="523220"/>
          </a:xfrm>
          <a:prstGeom prst="rect">
            <a:avLst/>
          </a:prstGeom>
        </p:spPr>
        <p:txBody>
          <a:bodyPr wrap="none">
            <a:spAutoFit/>
          </a:bodyPr>
          <a:lstStyle/>
          <a:p>
            <a:r>
              <a:rPr lang="en-US" sz="2800" dirty="0" smtClean="0">
                <a:latin typeface="Trebuchet MS (Body)"/>
              </a:rPr>
              <a:t>What are some forms of communication?</a:t>
            </a:r>
          </a:p>
        </p:txBody>
      </p:sp>
      <p:sp>
        <p:nvSpPr>
          <p:cNvPr id="10" name="Right Arrow 9"/>
          <p:cNvSpPr/>
          <p:nvPr/>
        </p:nvSpPr>
        <p:spPr>
          <a:xfrm>
            <a:off x="3427412" y="3352800"/>
            <a:ext cx="2514600" cy="1371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 calcmode="lin" valueType="num">
                                      <p:cBhvr additive="base">
                                        <p:cTn id="3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 calcmode="lin" valueType="num">
                                      <p:cBhvr additive="base">
                                        <p:cTn id="4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5" dur="1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 calcmode="lin" valueType="num">
                                      <p:cBhvr additive="base">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1" dur="1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additive="base">
                                        <p:cTn id="5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7" dur="10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
                                            <p:txEl>
                                              <p:pRg st="8" end="8"/>
                                            </p:txEl>
                                          </p:spTgt>
                                        </p:tgtEl>
                                        <p:attrNameLst>
                                          <p:attrName>style.visibility</p:attrName>
                                        </p:attrNameLst>
                                      </p:cBhvr>
                                      <p:to>
                                        <p:strVal val="visible"/>
                                      </p:to>
                                    </p:set>
                                    <p:anim calcmode="lin" valueType="num">
                                      <p:cBhvr additive="base">
                                        <p:cTn id="6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63" dur="10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0-#ppt_w/2"/>
                                          </p:val>
                                        </p:tav>
                                        <p:tav tm="100000">
                                          <p:val>
                                            <p:strVal val="#ppt_x"/>
                                          </p:val>
                                        </p:tav>
                                      </p:tavLst>
                                    </p:anim>
                                    <p:anim calcmode="lin" valueType="num">
                                      <p:cBhvr additive="base">
                                        <p:cTn id="6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9" presetClass="entr" presetSubtype="0" fill="hold" nodeType="click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1000" fill="hold"/>
                                        <p:tgtEl>
                                          <p:spTgt spid="7"/>
                                        </p:tgtEl>
                                        <p:attrNameLst>
                                          <p:attrName>ppt_x</p:attrName>
                                        </p:attrNameLst>
                                      </p:cBhvr>
                                      <p:tavLst>
                                        <p:tav tm="0">
                                          <p:val>
                                            <p:strVal val="#ppt_x-.2"/>
                                          </p:val>
                                        </p:tav>
                                        <p:tav tm="100000">
                                          <p:val>
                                            <p:strVal val="#ppt_x"/>
                                          </p:val>
                                        </p:tav>
                                      </p:tavLst>
                                    </p:anim>
                                    <p:anim calcmode="lin" valueType="num">
                                      <p:cBhvr>
                                        <p:cTn id="7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76" dur="10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34" presetClass="emph" presetSubtype="0" fill="hold" grpId="0" nodeType="clickEffect">
                                  <p:stCondLst>
                                    <p:cond delay="0"/>
                                  </p:stCondLst>
                                  <p:iterate type="lt">
                                    <p:tmPct val="10000"/>
                                  </p:iterate>
                                  <p:childTnLst>
                                    <p:animMotion origin="layout" path="M 0.0 0.0 L 0.0 -0.07213" pathEditMode="relative" ptsTypes="">
                                      <p:cBhvr>
                                        <p:cTn id="80" dur="250" accel="50000" decel="50000" autoRev="1" fill="hold">
                                          <p:stCondLst>
                                            <p:cond delay="0"/>
                                          </p:stCondLst>
                                        </p:cTn>
                                        <p:tgtEl>
                                          <p:spTgt spid="8"/>
                                        </p:tgtEl>
                                        <p:attrNameLst>
                                          <p:attrName>ppt_x</p:attrName>
                                          <p:attrName>ppt_y</p:attrName>
                                        </p:attrNameLst>
                                      </p:cBhvr>
                                    </p:animMotion>
                                    <p:animRot by="1500000">
                                      <p:cBhvr>
                                        <p:cTn id="81" dur="125" fill="hold">
                                          <p:stCondLst>
                                            <p:cond delay="0"/>
                                          </p:stCondLst>
                                        </p:cTn>
                                        <p:tgtEl>
                                          <p:spTgt spid="8"/>
                                        </p:tgtEl>
                                        <p:attrNameLst>
                                          <p:attrName>r</p:attrName>
                                        </p:attrNameLst>
                                      </p:cBhvr>
                                    </p:animRot>
                                    <p:animRot by="-1500000">
                                      <p:cBhvr>
                                        <p:cTn id="82" dur="125" fill="hold">
                                          <p:stCondLst>
                                            <p:cond delay="125"/>
                                          </p:stCondLst>
                                        </p:cTn>
                                        <p:tgtEl>
                                          <p:spTgt spid="8"/>
                                        </p:tgtEl>
                                        <p:attrNameLst>
                                          <p:attrName>r</p:attrName>
                                        </p:attrNameLst>
                                      </p:cBhvr>
                                    </p:animRot>
                                    <p:animRot by="-1500000">
                                      <p:cBhvr>
                                        <p:cTn id="83" dur="125" fill="hold">
                                          <p:stCondLst>
                                            <p:cond delay="250"/>
                                          </p:stCondLst>
                                        </p:cTn>
                                        <p:tgtEl>
                                          <p:spTgt spid="8"/>
                                        </p:tgtEl>
                                        <p:attrNameLst>
                                          <p:attrName>r</p:attrName>
                                        </p:attrNameLst>
                                      </p:cBhvr>
                                    </p:animRot>
                                    <p:animRot by="1500000">
                                      <p:cBhvr>
                                        <p:cTn id="84"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itchFamily="34" charset="0"/>
              </a:rPr>
              <a:t>Wheels Within Wheels? </a:t>
            </a:r>
            <a:endParaRPr lang="en-US" dirty="0">
              <a:latin typeface="Arial Rounded MT Bold" pitchFamily="34" charset="0"/>
            </a:endParaRPr>
          </a:p>
        </p:txBody>
      </p:sp>
      <p:sp>
        <p:nvSpPr>
          <p:cNvPr id="3" name="Rectangle 2"/>
          <p:cNvSpPr/>
          <p:nvPr/>
        </p:nvSpPr>
        <p:spPr>
          <a:xfrm>
            <a:off x="760412" y="3429000"/>
            <a:ext cx="4114800" cy="1905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217612" y="3886200"/>
            <a:ext cx="167640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370012" y="3733800"/>
            <a:ext cx="533400" cy="1219200"/>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12812" y="3581400"/>
            <a:ext cx="3810000" cy="16002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rot="5400000">
            <a:off x="1332706" y="4380706"/>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170906" y="4380706"/>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085306" y="4380706"/>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923506" y="4380706"/>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1256506" y="3313906"/>
            <a:ext cx="685800" cy="1588"/>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2017711" y="3314701"/>
            <a:ext cx="838202"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4722812" y="4343400"/>
            <a:ext cx="838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217612" y="4648200"/>
            <a:ext cx="3276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36612" y="2667000"/>
            <a:ext cx="1600200" cy="300082"/>
          </a:xfrm>
          <a:prstGeom prst="rect">
            <a:avLst/>
          </a:prstGeom>
        </p:spPr>
        <p:txBody>
          <a:bodyPr wrap="square">
            <a:spAutoFit/>
          </a:bodyPr>
          <a:lstStyle/>
          <a:p>
            <a:pPr algn="ctr"/>
            <a:r>
              <a:rPr lang="en-US" sz="1350" b="1" dirty="0" smtClean="0">
                <a:latin typeface="Ink Free" pitchFamily="66" charset="0"/>
              </a:rPr>
              <a:t>Parable</a:t>
            </a:r>
          </a:p>
        </p:txBody>
      </p:sp>
      <p:sp>
        <p:nvSpPr>
          <p:cNvPr id="16" name="Rectangle 15"/>
          <p:cNvSpPr/>
          <p:nvPr/>
        </p:nvSpPr>
        <p:spPr>
          <a:xfrm>
            <a:off x="1827212" y="2743200"/>
            <a:ext cx="1600200" cy="300082"/>
          </a:xfrm>
          <a:prstGeom prst="rect">
            <a:avLst/>
          </a:prstGeom>
        </p:spPr>
        <p:txBody>
          <a:bodyPr wrap="square">
            <a:spAutoFit/>
          </a:bodyPr>
          <a:lstStyle/>
          <a:p>
            <a:pPr algn="ctr"/>
            <a:r>
              <a:rPr lang="en-US" sz="1350" b="1" dirty="0" smtClean="0">
                <a:latin typeface="Ink Free" pitchFamily="66" charset="0"/>
              </a:rPr>
              <a:t>Parable</a:t>
            </a:r>
          </a:p>
        </p:txBody>
      </p:sp>
      <p:sp>
        <p:nvSpPr>
          <p:cNvPr id="17" name="Rectangle 16"/>
          <p:cNvSpPr/>
          <p:nvPr/>
        </p:nvSpPr>
        <p:spPr>
          <a:xfrm>
            <a:off x="5332412" y="4191000"/>
            <a:ext cx="1143000" cy="300082"/>
          </a:xfrm>
          <a:prstGeom prst="rect">
            <a:avLst/>
          </a:prstGeom>
        </p:spPr>
        <p:txBody>
          <a:bodyPr wrap="square">
            <a:spAutoFit/>
          </a:bodyPr>
          <a:lstStyle/>
          <a:p>
            <a:pPr algn="ctr"/>
            <a:r>
              <a:rPr lang="en-US" sz="1350" b="1" dirty="0" smtClean="0">
                <a:latin typeface="Ink Free" pitchFamily="66" charset="0"/>
              </a:rPr>
              <a:t>Parable</a:t>
            </a:r>
          </a:p>
        </p:txBody>
      </p:sp>
      <p:sp>
        <p:nvSpPr>
          <p:cNvPr id="19" name="TextBox 18"/>
          <p:cNvSpPr txBox="1"/>
          <p:nvPr/>
        </p:nvSpPr>
        <p:spPr>
          <a:xfrm>
            <a:off x="227012" y="1752600"/>
            <a:ext cx="7010400" cy="461665"/>
          </a:xfrm>
          <a:prstGeom prst="rect">
            <a:avLst/>
          </a:prstGeom>
          <a:noFill/>
        </p:spPr>
        <p:txBody>
          <a:bodyPr wrap="square" rtlCol="0">
            <a:spAutoFit/>
          </a:bodyPr>
          <a:lstStyle/>
          <a:p>
            <a:pPr algn="ctr"/>
            <a:r>
              <a:rPr lang="en-US" sz="2400" b="1" dirty="0" smtClean="0">
                <a:latin typeface="Baskerville Old Face" pitchFamily="18" charset="0"/>
              </a:rPr>
              <a:t>Every line of communication can be viewed as parable.</a:t>
            </a:r>
            <a:endParaRPr lang="en-US" sz="2400" b="1" dirty="0">
              <a:latin typeface="Baskerville Old Face" pitchFamily="18" charset="0"/>
            </a:endParaRPr>
          </a:p>
        </p:txBody>
      </p:sp>
      <p:sp>
        <p:nvSpPr>
          <p:cNvPr id="20" name="TextBox 19"/>
          <p:cNvSpPr txBox="1"/>
          <p:nvPr/>
        </p:nvSpPr>
        <p:spPr>
          <a:xfrm>
            <a:off x="1751012" y="5486400"/>
            <a:ext cx="1981200" cy="338554"/>
          </a:xfrm>
          <a:prstGeom prst="rect">
            <a:avLst/>
          </a:prstGeom>
          <a:noFill/>
        </p:spPr>
        <p:txBody>
          <a:bodyPr wrap="square" rtlCol="0">
            <a:spAutoFit/>
          </a:bodyPr>
          <a:lstStyle/>
          <a:p>
            <a:r>
              <a:rPr lang="en-US" sz="1600" b="1" dirty="0" smtClean="0">
                <a:latin typeface="Ink Free" pitchFamily="66" charset="0"/>
              </a:rPr>
              <a:t>Wheel Within Wheels</a:t>
            </a:r>
            <a:endParaRPr lang="en-US" sz="1600" b="1" dirty="0">
              <a:latin typeface="Ink Free" pitchFamily="66" charset="0"/>
            </a:endParaRPr>
          </a:p>
        </p:txBody>
      </p:sp>
      <p:sp>
        <p:nvSpPr>
          <p:cNvPr id="22" name="Rectangle 21"/>
          <p:cNvSpPr/>
          <p:nvPr/>
        </p:nvSpPr>
        <p:spPr>
          <a:xfrm>
            <a:off x="6323012" y="5257800"/>
            <a:ext cx="5562600" cy="1323439"/>
          </a:xfrm>
          <a:prstGeom prst="rect">
            <a:avLst/>
          </a:prstGeom>
        </p:spPr>
        <p:txBody>
          <a:bodyPr wrap="square">
            <a:spAutoFit/>
          </a:bodyPr>
          <a:lstStyle/>
          <a:p>
            <a:pPr algn="ctr"/>
            <a:r>
              <a:rPr lang="en-US" sz="1600" dirty="0" smtClean="0">
                <a:latin typeface="Bell MT" pitchFamily="18" charset="0"/>
              </a:rPr>
              <a:t>To the prophet the wheel within a wheel, the appearances of living creatures connected with them, all seemed intricate and unexplainable. But the hand of Infinite Wisdom is seen among the wheels, and perfect order is the result of its work. Every wheel works in perfect harmony with every other. {TM 213.3}</a:t>
            </a:r>
            <a:endParaRPr lang="en-US" sz="1600" dirty="0">
              <a:latin typeface="Bell MT" pitchFamily="18" charset="0"/>
            </a:endParaRPr>
          </a:p>
        </p:txBody>
      </p:sp>
      <p:sp>
        <p:nvSpPr>
          <p:cNvPr id="23" name="TextBox 22"/>
          <p:cNvSpPr txBox="1"/>
          <p:nvPr/>
        </p:nvSpPr>
        <p:spPr>
          <a:xfrm>
            <a:off x="6551612" y="2438400"/>
            <a:ext cx="5181600" cy="2446824"/>
          </a:xfrm>
          <a:prstGeom prst="rect">
            <a:avLst/>
          </a:prstGeom>
          <a:noFill/>
          <a:ln w="19050">
            <a:solidFill>
              <a:schemeClr val="tx1"/>
            </a:solidFill>
          </a:ln>
        </p:spPr>
        <p:txBody>
          <a:bodyPr wrap="square" rtlCol="0">
            <a:spAutoFit/>
          </a:bodyPr>
          <a:lstStyle/>
          <a:p>
            <a:pPr algn="ctr"/>
            <a:r>
              <a:rPr lang="en-US" sz="1700" b="1" u="sng" dirty="0" smtClean="0">
                <a:latin typeface="Ink Free" pitchFamily="66" charset="0"/>
              </a:rPr>
              <a:t>Note: </a:t>
            </a:r>
          </a:p>
          <a:p>
            <a:pPr>
              <a:buFont typeface="Wingdings" pitchFamily="2" charset="2"/>
              <a:buChar char="q"/>
            </a:pPr>
            <a:r>
              <a:rPr lang="en-US" sz="1700" dirty="0" smtClean="0">
                <a:latin typeface="Ink Free" pitchFamily="66" charset="0"/>
              </a:rPr>
              <a:t>Point 1 is in and of itself a parable. It stands alone as its own point. </a:t>
            </a:r>
          </a:p>
          <a:p>
            <a:pPr>
              <a:buFont typeface="Wingdings" pitchFamily="2" charset="2"/>
              <a:buChar char="q"/>
            </a:pPr>
            <a:r>
              <a:rPr lang="en-US" sz="1700" dirty="0" smtClean="0">
                <a:latin typeface="Ink Free" pitchFamily="66" charset="0"/>
              </a:rPr>
              <a:t>  Point 1 comes before point 2. Point 1 leads to point 2.  They are connected.</a:t>
            </a:r>
          </a:p>
          <a:p>
            <a:pPr>
              <a:buFont typeface="Wingdings" pitchFamily="2" charset="2"/>
              <a:buChar char="q"/>
            </a:pPr>
            <a:r>
              <a:rPr lang="en-US" sz="1700" dirty="0" smtClean="0">
                <a:latin typeface="Ink Free" pitchFamily="66" charset="0"/>
              </a:rPr>
              <a:t>  There couldn’t be a point 2 without point 1. </a:t>
            </a:r>
          </a:p>
          <a:p>
            <a:pPr>
              <a:buFont typeface="Wingdings" pitchFamily="2" charset="2"/>
              <a:buChar char="q"/>
            </a:pPr>
            <a:r>
              <a:rPr lang="en-US" sz="1700" dirty="0" smtClean="0">
                <a:latin typeface="Ink Free" pitchFamily="66" charset="0"/>
              </a:rPr>
              <a:t>  Therefore, the same applies to each period. Each period is and of itself a parable.  </a:t>
            </a:r>
          </a:p>
          <a:p>
            <a:pPr>
              <a:buFont typeface="Wingdings" pitchFamily="2" charset="2"/>
              <a:buChar char="q"/>
            </a:pPr>
            <a:r>
              <a:rPr lang="en-US" sz="1700" dirty="0" smtClean="0">
                <a:latin typeface="Ink Free" pitchFamily="66" charset="0"/>
              </a:rPr>
              <a:t>  The entire line, from start to finish is a parable.</a:t>
            </a:r>
            <a:endParaRPr lang="en-US" sz="1700" dirty="0">
              <a:latin typeface="Ink Free" pitchFamily="66"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iterate type="lt">
                                    <p:tmPct val="5000"/>
                                  </p:iterate>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dissolv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iterate type="lt">
                                    <p:tmPct val="5000"/>
                                  </p:iterate>
                                  <p:childTnLst>
                                    <p:set>
                                      <p:cBhvr>
                                        <p:cTn id="51" dur="1" fill="hold">
                                          <p:stCondLst>
                                            <p:cond delay="0"/>
                                          </p:stCondLst>
                                        </p:cTn>
                                        <p:tgtEl>
                                          <p:spTgt spid="6"/>
                                        </p:tgtEl>
                                        <p:attrNameLst>
                                          <p:attrName>style.visibility</p:attrName>
                                        </p:attrNameLst>
                                      </p:cBhvr>
                                      <p:to>
                                        <p:strVal val="visible"/>
                                      </p:to>
                                    </p:set>
                                    <p:anim calcmode="lin" valueType="num">
                                      <p:cBhvr>
                                        <p:cTn id="52" dur="1000" fill="hold"/>
                                        <p:tgtEl>
                                          <p:spTgt spid="6"/>
                                        </p:tgtEl>
                                        <p:attrNameLst>
                                          <p:attrName>ppt_w</p:attrName>
                                        </p:attrNameLst>
                                      </p:cBhvr>
                                      <p:tavLst>
                                        <p:tav tm="0">
                                          <p:val>
                                            <p:fltVal val="0"/>
                                          </p:val>
                                        </p:tav>
                                        <p:tav tm="100000">
                                          <p:val>
                                            <p:strVal val="#ppt_w"/>
                                          </p:val>
                                        </p:tav>
                                      </p:tavLst>
                                    </p:anim>
                                    <p:anim calcmode="lin" valueType="num">
                                      <p:cBhvr>
                                        <p:cTn id="53" dur="1000" fill="hold"/>
                                        <p:tgtEl>
                                          <p:spTgt spid="6"/>
                                        </p:tgtEl>
                                        <p:attrNameLst>
                                          <p:attrName>ppt_h</p:attrName>
                                        </p:attrNameLst>
                                      </p:cBhvr>
                                      <p:tavLst>
                                        <p:tav tm="0">
                                          <p:val>
                                            <p:fltVal val="0"/>
                                          </p:val>
                                        </p:tav>
                                        <p:tav tm="100000">
                                          <p:val>
                                            <p:strVal val="#ppt_h"/>
                                          </p:val>
                                        </p:tav>
                                      </p:tavLst>
                                    </p:anim>
                                    <p:anim calcmode="lin" valueType="num">
                                      <p:cBhvr>
                                        <p:cTn id="54" dur="1000" fill="hold"/>
                                        <p:tgtEl>
                                          <p:spTgt spid="6"/>
                                        </p:tgtEl>
                                        <p:attrNameLst>
                                          <p:attrName>style.rotation</p:attrName>
                                        </p:attrNameLst>
                                      </p:cBhvr>
                                      <p:tavLst>
                                        <p:tav tm="0">
                                          <p:val>
                                            <p:fltVal val="90"/>
                                          </p:val>
                                        </p:tav>
                                        <p:tav tm="100000">
                                          <p:val>
                                            <p:fltVal val="0"/>
                                          </p:val>
                                        </p:tav>
                                      </p:tavLst>
                                    </p:anim>
                                    <p:animEffect transition="in" filter="fade">
                                      <p:cBhvr>
                                        <p:cTn id="55" dur="10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dissolve">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3">
                                            <p:bg/>
                                          </p:spTgt>
                                        </p:tgtEl>
                                        <p:attrNameLst>
                                          <p:attrName>style.visibility</p:attrName>
                                        </p:attrNameLst>
                                      </p:cBhvr>
                                      <p:to>
                                        <p:strVal val="visible"/>
                                      </p:to>
                                    </p:set>
                                    <p:animEffect transition="in" filter="wipe(down)">
                                      <p:cBhvr>
                                        <p:cTn id="71" dur="500"/>
                                        <p:tgtEl>
                                          <p:spTgt spid="23">
                                            <p:bg/>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3">
                                            <p:txEl>
                                              <p:pRg st="0" end="0"/>
                                            </p:txEl>
                                          </p:spTgt>
                                        </p:tgtEl>
                                        <p:attrNameLst>
                                          <p:attrName>style.visibility</p:attrName>
                                        </p:attrNameLst>
                                      </p:cBhvr>
                                      <p:to>
                                        <p:strVal val="visible"/>
                                      </p:to>
                                    </p:set>
                                    <p:animEffect transition="in" filter="wipe(down)">
                                      <p:cBhvr>
                                        <p:cTn id="76" dur="500"/>
                                        <p:tgtEl>
                                          <p:spTgt spid="23">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23">
                                            <p:txEl>
                                              <p:pRg st="1" end="1"/>
                                            </p:txEl>
                                          </p:spTgt>
                                        </p:tgtEl>
                                        <p:attrNameLst>
                                          <p:attrName>style.visibility</p:attrName>
                                        </p:attrNameLst>
                                      </p:cBhvr>
                                      <p:to>
                                        <p:strVal val="visible"/>
                                      </p:to>
                                    </p:set>
                                    <p:animEffect transition="in" filter="wipe(down)">
                                      <p:cBhvr>
                                        <p:cTn id="81" dur="500"/>
                                        <p:tgtEl>
                                          <p:spTgt spid="23">
                                            <p:txEl>
                                              <p:pRg st="1" end="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3">
                                            <p:txEl>
                                              <p:pRg st="2" end="2"/>
                                            </p:txEl>
                                          </p:spTgt>
                                        </p:tgtEl>
                                        <p:attrNameLst>
                                          <p:attrName>style.visibility</p:attrName>
                                        </p:attrNameLst>
                                      </p:cBhvr>
                                      <p:to>
                                        <p:strVal val="visible"/>
                                      </p:to>
                                    </p:set>
                                    <p:animEffect transition="in" filter="wipe(down)">
                                      <p:cBhvr>
                                        <p:cTn id="86" dur="500"/>
                                        <p:tgtEl>
                                          <p:spTgt spid="23">
                                            <p:txEl>
                                              <p:pRg st="2" end="2"/>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wipe(down)">
                                      <p:cBhvr>
                                        <p:cTn id="91" dur="500"/>
                                        <p:tgtEl>
                                          <p:spTgt spid="23">
                                            <p:txEl>
                                              <p:pRg st="3" end="3"/>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23">
                                            <p:txEl>
                                              <p:pRg st="4" end="4"/>
                                            </p:txEl>
                                          </p:spTgt>
                                        </p:tgtEl>
                                        <p:attrNameLst>
                                          <p:attrName>style.visibility</p:attrName>
                                        </p:attrNameLst>
                                      </p:cBhvr>
                                      <p:to>
                                        <p:strVal val="visible"/>
                                      </p:to>
                                    </p:set>
                                    <p:animEffect transition="in" filter="wipe(down)">
                                      <p:cBhvr>
                                        <p:cTn id="96" dur="500"/>
                                        <p:tgtEl>
                                          <p:spTgt spid="23">
                                            <p:txEl>
                                              <p:pRg st="4" end="4"/>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23">
                                            <p:txEl>
                                              <p:pRg st="5" end="5"/>
                                            </p:txEl>
                                          </p:spTgt>
                                        </p:tgtEl>
                                        <p:attrNameLst>
                                          <p:attrName>style.visibility</p:attrName>
                                        </p:attrNameLst>
                                      </p:cBhvr>
                                      <p:to>
                                        <p:strVal val="visible"/>
                                      </p:to>
                                    </p:set>
                                    <p:animEffect transition="in" filter="wipe(down)">
                                      <p:cBhvr>
                                        <p:cTn id="101" dur="500"/>
                                        <p:tgtEl>
                                          <p:spTgt spid="23">
                                            <p:txEl>
                                              <p:pRg st="5" end="5"/>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6" presetClass="emph" presetSubtype="0" fill="hold" grpId="0" nodeType="clickEffect">
                                  <p:stCondLst>
                                    <p:cond delay="0"/>
                                  </p:stCondLst>
                                  <p:childTnLst>
                                    <p:animScale>
                                      <p:cBhvr>
                                        <p:cTn id="105" dur="2000" fill="hold"/>
                                        <p:tgtEl>
                                          <p:spTgt spid="20"/>
                                        </p:tgtEl>
                                      </p:cBhvr>
                                      <p:by x="150000" y="150000"/>
                                    </p:animScale>
                                  </p:childTnLst>
                                </p:cTn>
                              </p:par>
                            </p:childTnLst>
                          </p:cTn>
                        </p:par>
                      </p:childTnLst>
                    </p:cTn>
                  </p:par>
                  <p:par>
                    <p:cTn id="106" fill="hold">
                      <p:stCondLst>
                        <p:cond delay="indefinite"/>
                      </p:stCondLst>
                      <p:childTnLst>
                        <p:par>
                          <p:cTn id="107" fill="hold">
                            <p:stCondLst>
                              <p:cond delay="0"/>
                            </p:stCondLst>
                            <p:childTnLst>
                              <p:par>
                                <p:cTn id="108" presetID="12" presetClass="entr" presetSubtype="4" fill="hold" grpId="0" nodeType="click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slide(fromBottom)">
                                      <p:cBhvr>
                                        <p:cTn id="1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5" grpId="0"/>
      <p:bldP spid="16" grpId="0"/>
      <p:bldP spid="17" grpId="0"/>
      <p:bldP spid="19" grpId="0"/>
      <p:bldP spid="20" grpId="0"/>
      <p:bldP spid="22" grpId="0"/>
      <p:bldP spid="2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228600"/>
            <a:ext cx="10969943" cy="1143000"/>
          </a:xfrm>
        </p:spPr>
        <p:txBody>
          <a:bodyPr/>
          <a:lstStyle/>
          <a:p>
            <a:r>
              <a:rPr lang="en-US" dirty="0" smtClean="0">
                <a:latin typeface="Britannic Bold" pitchFamily="34" charset="0"/>
              </a:rPr>
              <a:t>Focusing In…</a:t>
            </a:r>
            <a:endParaRPr lang="en-US" dirty="0">
              <a:latin typeface="Britannic Bold" pitchFamily="34" charset="0"/>
            </a:endParaRPr>
          </a:p>
        </p:txBody>
      </p:sp>
      <p:pic>
        <p:nvPicPr>
          <p:cNvPr id="14338" name="Picture 2" descr="Image result for Christ object lessons"/>
          <p:cNvPicPr>
            <a:picLocks noChangeAspect="1" noChangeArrowheads="1"/>
          </p:cNvPicPr>
          <p:nvPr/>
        </p:nvPicPr>
        <p:blipFill>
          <a:blip r:embed="rId2"/>
          <a:srcRect/>
          <a:stretch>
            <a:fillRect/>
          </a:stretch>
        </p:blipFill>
        <p:spPr bwMode="auto">
          <a:xfrm rot="557962">
            <a:off x="7647622" y="446445"/>
            <a:ext cx="1948823" cy="2406257"/>
          </a:xfrm>
          <a:prstGeom prst="rect">
            <a:avLst/>
          </a:prstGeom>
          <a:noFill/>
        </p:spPr>
      </p:pic>
      <p:sp>
        <p:nvSpPr>
          <p:cNvPr id="4" name="TextBox 3"/>
          <p:cNvSpPr txBox="1"/>
          <p:nvPr/>
        </p:nvSpPr>
        <p:spPr>
          <a:xfrm>
            <a:off x="6399212" y="4114800"/>
            <a:ext cx="5257800" cy="1077218"/>
          </a:xfrm>
          <a:prstGeom prst="rect">
            <a:avLst/>
          </a:prstGeom>
          <a:noFill/>
        </p:spPr>
        <p:txBody>
          <a:bodyPr wrap="square" rtlCol="0">
            <a:spAutoFit/>
          </a:bodyPr>
          <a:lstStyle/>
          <a:p>
            <a:pPr>
              <a:buFont typeface="Wingdings" pitchFamily="2" charset="2"/>
              <a:buChar char="Ø"/>
            </a:pPr>
            <a:r>
              <a:rPr lang="en-US" sz="1600" dirty="0" smtClean="0"/>
              <a:t> </a:t>
            </a:r>
            <a:r>
              <a:rPr lang="en-US" sz="1600" dirty="0" smtClean="0">
                <a:latin typeface="Trebuchet MS (Body)"/>
              </a:rPr>
              <a:t>WM rule #1: Every word needs to have its proper bearing. Bearing here means proper weight and direction. In other words, what is/are the most important word(s)? All else is viewed as noise. </a:t>
            </a:r>
            <a:endParaRPr lang="en-US" sz="1600" dirty="0">
              <a:latin typeface="Trebuchet MS (Body)"/>
            </a:endParaRPr>
          </a:p>
        </p:txBody>
      </p:sp>
      <p:cxnSp>
        <p:nvCxnSpPr>
          <p:cNvPr id="6" name="Straight Connector 5"/>
          <p:cNvCxnSpPr/>
          <p:nvPr/>
        </p:nvCxnSpPr>
        <p:spPr>
          <a:xfrm>
            <a:off x="912812" y="2514600"/>
            <a:ext cx="4800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6612" y="3886200"/>
            <a:ext cx="4800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6612" y="5257800"/>
            <a:ext cx="4800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12812" y="6477000"/>
            <a:ext cx="4800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950118" y="2247900"/>
            <a:ext cx="534194"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2245518" y="2247900"/>
            <a:ext cx="534194"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693318" y="2247900"/>
            <a:ext cx="534194"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141118" y="2247900"/>
            <a:ext cx="534194"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598612" y="2514600"/>
            <a:ext cx="3581400" cy="338554"/>
          </a:xfrm>
          <a:prstGeom prst="rect">
            <a:avLst/>
          </a:prstGeom>
        </p:spPr>
        <p:txBody>
          <a:bodyPr wrap="square">
            <a:spAutoFit/>
          </a:bodyPr>
          <a:lstStyle/>
          <a:p>
            <a:pPr algn="ctr"/>
            <a:r>
              <a:rPr lang="en-US" sz="1600" b="1" dirty="0" smtClean="0">
                <a:latin typeface="Ink Free" pitchFamily="66" charset="0"/>
              </a:rPr>
              <a:t>Book : Christ Object Lessons</a:t>
            </a:r>
          </a:p>
        </p:txBody>
      </p:sp>
      <p:sp>
        <p:nvSpPr>
          <p:cNvPr id="24" name="TextBox 23"/>
          <p:cNvSpPr txBox="1"/>
          <p:nvPr/>
        </p:nvSpPr>
        <p:spPr>
          <a:xfrm>
            <a:off x="836612" y="1676400"/>
            <a:ext cx="762000" cy="276999"/>
          </a:xfrm>
          <a:prstGeom prst="rect">
            <a:avLst/>
          </a:prstGeom>
          <a:solidFill>
            <a:schemeClr val="accent2">
              <a:lumMod val="60000"/>
              <a:lumOff val="40000"/>
            </a:schemeClr>
          </a:solidFill>
        </p:spPr>
        <p:txBody>
          <a:bodyPr wrap="square" rtlCol="0">
            <a:spAutoFit/>
          </a:bodyPr>
          <a:lstStyle/>
          <a:p>
            <a:pPr algn="ctr"/>
            <a:r>
              <a:rPr lang="en-US" sz="1200" b="1" dirty="0" smtClean="0"/>
              <a:t>Chapt. 1</a:t>
            </a:r>
            <a:endParaRPr lang="en-US" sz="1200" b="1" dirty="0"/>
          </a:p>
        </p:txBody>
      </p:sp>
      <p:sp>
        <p:nvSpPr>
          <p:cNvPr id="25" name="TextBox 24"/>
          <p:cNvSpPr txBox="1"/>
          <p:nvPr/>
        </p:nvSpPr>
        <p:spPr>
          <a:xfrm>
            <a:off x="2132012" y="1676400"/>
            <a:ext cx="762000" cy="276999"/>
          </a:xfrm>
          <a:prstGeom prst="rect">
            <a:avLst/>
          </a:prstGeom>
          <a:noFill/>
        </p:spPr>
        <p:txBody>
          <a:bodyPr wrap="square" rtlCol="0">
            <a:spAutoFit/>
          </a:bodyPr>
          <a:lstStyle/>
          <a:p>
            <a:pPr algn="ctr"/>
            <a:r>
              <a:rPr lang="en-US" sz="1200" b="1" dirty="0" smtClean="0"/>
              <a:t>Chapt. 2</a:t>
            </a:r>
            <a:endParaRPr lang="en-US" sz="1200" b="1" dirty="0"/>
          </a:p>
        </p:txBody>
      </p:sp>
      <p:sp>
        <p:nvSpPr>
          <p:cNvPr id="26" name="TextBox 25"/>
          <p:cNvSpPr txBox="1"/>
          <p:nvPr/>
        </p:nvSpPr>
        <p:spPr>
          <a:xfrm>
            <a:off x="3579812" y="1676400"/>
            <a:ext cx="762000" cy="276999"/>
          </a:xfrm>
          <a:prstGeom prst="rect">
            <a:avLst/>
          </a:prstGeom>
          <a:noFill/>
        </p:spPr>
        <p:txBody>
          <a:bodyPr wrap="square" rtlCol="0">
            <a:spAutoFit/>
          </a:bodyPr>
          <a:lstStyle/>
          <a:p>
            <a:pPr algn="ctr"/>
            <a:r>
              <a:rPr lang="en-US" sz="1200" b="1" dirty="0" smtClean="0"/>
              <a:t>Chapt. 3</a:t>
            </a:r>
            <a:endParaRPr lang="en-US" sz="1200" b="1" dirty="0"/>
          </a:p>
        </p:txBody>
      </p:sp>
      <p:sp>
        <p:nvSpPr>
          <p:cNvPr id="27" name="TextBox 26"/>
          <p:cNvSpPr txBox="1"/>
          <p:nvPr/>
        </p:nvSpPr>
        <p:spPr>
          <a:xfrm>
            <a:off x="5027612" y="1676400"/>
            <a:ext cx="762000" cy="276999"/>
          </a:xfrm>
          <a:prstGeom prst="rect">
            <a:avLst/>
          </a:prstGeom>
          <a:noFill/>
        </p:spPr>
        <p:txBody>
          <a:bodyPr wrap="square" rtlCol="0">
            <a:spAutoFit/>
          </a:bodyPr>
          <a:lstStyle/>
          <a:p>
            <a:pPr algn="ctr"/>
            <a:r>
              <a:rPr lang="en-US" sz="1200" b="1" dirty="0" smtClean="0"/>
              <a:t>Chapt. 4</a:t>
            </a:r>
            <a:endParaRPr lang="en-US" sz="1200" b="1" dirty="0"/>
          </a:p>
        </p:txBody>
      </p:sp>
      <p:sp>
        <p:nvSpPr>
          <p:cNvPr id="30" name="Rectangle 29"/>
          <p:cNvSpPr/>
          <p:nvPr/>
        </p:nvSpPr>
        <p:spPr>
          <a:xfrm>
            <a:off x="1598612" y="3886200"/>
            <a:ext cx="3581400" cy="338554"/>
          </a:xfrm>
          <a:prstGeom prst="rect">
            <a:avLst/>
          </a:prstGeom>
        </p:spPr>
        <p:txBody>
          <a:bodyPr wrap="square">
            <a:spAutoFit/>
          </a:bodyPr>
          <a:lstStyle/>
          <a:p>
            <a:pPr algn="ctr"/>
            <a:r>
              <a:rPr lang="en-US" sz="1600" b="1" dirty="0" smtClean="0">
                <a:latin typeface="Ink Free" pitchFamily="66" charset="0"/>
              </a:rPr>
              <a:t>Chapter 1: Teaching in Parables </a:t>
            </a:r>
          </a:p>
        </p:txBody>
      </p:sp>
      <p:cxnSp>
        <p:nvCxnSpPr>
          <p:cNvPr id="38" name="Straight Connector 37"/>
          <p:cNvCxnSpPr/>
          <p:nvPr/>
        </p:nvCxnSpPr>
        <p:spPr>
          <a:xfrm rot="5400000">
            <a:off x="874712" y="3619500"/>
            <a:ext cx="534194"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170112" y="3619500"/>
            <a:ext cx="534194"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3617912" y="3619500"/>
            <a:ext cx="534194"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5141912" y="3619500"/>
            <a:ext cx="534194"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60412" y="3048000"/>
            <a:ext cx="762000" cy="276999"/>
          </a:xfrm>
          <a:prstGeom prst="rect">
            <a:avLst/>
          </a:prstGeom>
          <a:solidFill>
            <a:schemeClr val="accent2">
              <a:lumMod val="60000"/>
              <a:lumOff val="40000"/>
            </a:schemeClr>
          </a:solidFill>
        </p:spPr>
        <p:txBody>
          <a:bodyPr wrap="square" rtlCol="0">
            <a:spAutoFit/>
          </a:bodyPr>
          <a:lstStyle/>
          <a:p>
            <a:pPr algn="ctr"/>
            <a:r>
              <a:rPr lang="en-US" sz="1200" b="1" dirty="0" smtClean="0"/>
              <a:t>¶  #1</a:t>
            </a:r>
            <a:endParaRPr lang="en-US" sz="1200" b="1" dirty="0"/>
          </a:p>
        </p:txBody>
      </p:sp>
      <p:sp>
        <p:nvSpPr>
          <p:cNvPr id="45" name="TextBox 44"/>
          <p:cNvSpPr txBox="1"/>
          <p:nvPr/>
        </p:nvSpPr>
        <p:spPr>
          <a:xfrm>
            <a:off x="2055812" y="3048000"/>
            <a:ext cx="762000" cy="276999"/>
          </a:xfrm>
          <a:prstGeom prst="rect">
            <a:avLst/>
          </a:prstGeom>
          <a:noFill/>
        </p:spPr>
        <p:txBody>
          <a:bodyPr wrap="square" rtlCol="0">
            <a:spAutoFit/>
          </a:bodyPr>
          <a:lstStyle/>
          <a:p>
            <a:pPr algn="ctr"/>
            <a:r>
              <a:rPr lang="en-US" sz="1200" b="1" dirty="0" smtClean="0"/>
              <a:t>¶  #2</a:t>
            </a:r>
            <a:endParaRPr lang="en-US" sz="1200" b="1" dirty="0"/>
          </a:p>
        </p:txBody>
      </p:sp>
      <p:sp>
        <p:nvSpPr>
          <p:cNvPr id="46" name="TextBox 45"/>
          <p:cNvSpPr txBox="1"/>
          <p:nvPr/>
        </p:nvSpPr>
        <p:spPr>
          <a:xfrm>
            <a:off x="3503612" y="3048000"/>
            <a:ext cx="762000" cy="276999"/>
          </a:xfrm>
          <a:prstGeom prst="rect">
            <a:avLst/>
          </a:prstGeom>
          <a:noFill/>
        </p:spPr>
        <p:txBody>
          <a:bodyPr wrap="square" rtlCol="0">
            <a:spAutoFit/>
          </a:bodyPr>
          <a:lstStyle/>
          <a:p>
            <a:pPr algn="ctr"/>
            <a:r>
              <a:rPr lang="en-US" sz="1200" b="1" dirty="0" smtClean="0"/>
              <a:t>¶  #3</a:t>
            </a:r>
            <a:endParaRPr lang="en-US" sz="1200" b="1" dirty="0"/>
          </a:p>
        </p:txBody>
      </p:sp>
      <p:sp>
        <p:nvSpPr>
          <p:cNvPr id="47" name="TextBox 46"/>
          <p:cNvSpPr txBox="1"/>
          <p:nvPr/>
        </p:nvSpPr>
        <p:spPr>
          <a:xfrm>
            <a:off x="5027612" y="3048000"/>
            <a:ext cx="762000" cy="276999"/>
          </a:xfrm>
          <a:prstGeom prst="rect">
            <a:avLst/>
          </a:prstGeom>
          <a:noFill/>
        </p:spPr>
        <p:txBody>
          <a:bodyPr wrap="square" rtlCol="0">
            <a:spAutoFit/>
          </a:bodyPr>
          <a:lstStyle/>
          <a:p>
            <a:pPr algn="ctr"/>
            <a:r>
              <a:rPr lang="en-US" sz="1200" b="1" dirty="0" smtClean="0"/>
              <a:t>¶  #4</a:t>
            </a:r>
            <a:endParaRPr lang="en-US" sz="1200" b="1" dirty="0"/>
          </a:p>
        </p:txBody>
      </p:sp>
      <p:sp>
        <p:nvSpPr>
          <p:cNvPr id="49" name="Rectangle 48"/>
          <p:cNvSpPr/>
          <p:nvPr/>
        </p:nvSpPr>
        <p:spPr>
          <a:xfrm>
            <a:off x="1598612" y="5257800"/>
            <a:ext cx="3581400" cy="338554"/>
          </a:xfrm>
          <a:prstGeom prst="rect">
            <a:avLst/>
          </a:prstGeom>
        </p:spPr>
        <p:txBody>
          <a:bodyPr wrap="square">
            <a:spAutoFit/>
          </a:bodyPr>
          <a:lstStyle/>
          <a:p>
            <a:pPr algn="ctr"/>
            <a:r>
              <a:rPr lang="en-US" sz="1600" b="1" dirty="0" smtClean="0">
                <a:latin typeface="Ink Free" pitchFamily="66" charset="0"/>
              </a:rPr>
              <a:t>Paragraph  #1</a:t>
            </a:r>
          </a:p>
        </p:txBody>
      </p:sp>
      <p:cxnSp>
        <p:nvCxnSpPr>
          <p:cNvPr id="50" name="Straight Connector 49"/>
          <p:cNvCxnSpPr/>
          <p:nvPr/>
        </p:nvCxnSpPr>
        <p:spPr>
          <a:xfrm rot="5400000">
            <a:off x="913209" y="5028803"/>
            <a:ext cx="45799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208609" y="5028803"/>
            <a:ext cx="45799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656409" y="5028803"/>
            <a:ext cx="45799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5180409" y="5028803"/>
            <a:ext cx="45799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84212" y="4343400"/>
            <a:ext cx="914400" cy="461665"/>
          </a:xfrm>
          <a:prstGeom prst="rect">
            <a:avLst/>
          </a:prstGeom>
          <a:solidFill>
            <a:schemeClr val="accent2">
              <a:lumMod val="60000"/>
              <a:lumOff val="40000"/>
            </a:schemeClr>
          </a:solidFill>
        </p:spPr>
        <p:txBody>
          <a:bodyPr wrap="square" rtlCol="0">
            <a:spAutoFit/>
          </a:bodyPr>
          <a:lstStyle/>
          <a:p>
            <a:pPr algn="ctr"/>
            <a:r>
              <a:rPr lang="en-US" sz="1200" b="1" dirty="0" smtClean="0"/>
              <a:t>Sentence  #1</a:t>
            </a:r>
            <a:endParaRPr lang="en-US" sz="1200" b="1" dirty="0"/>
          </a:p>
        </p:txBody>
      </p:sp>
      <p:sp>
        <p:nvSpPr>
          <p:cNvPr id="59" name="TextBox 58"/>
          <p:cNvSpPr txBox="1"/>
          <p:nvPr/>
        </p:nvSpPr>
        <p:spPr>
          <a:xfrm>
            <a:off x="1979612" y="4343400"/>
            <a:ext cx="914400" cy="461665"/>
          </a:xfrm>
          <a:prstGeom prst="rect">
            <a:avLst/>
          </a:prstGeom>
          <a:noFill/>
        </p:spPr>
        <p:txBody>
          <a:bodyPr wrap="square" rtlCol="0">
            <a:spAutoFit/>
          </a:bodyPr>
          <a:lstStyle/>
          <a:p>
            <a:pPr algn="ctr"/>
            <a:r>
              <a:rPr lang="en-US" sz="1200" b="1" dirty="0" smtClean="0"/>
              <a:t>Sentence  #2</a:t>
            </a:r>
            <a:endParaRPr lang="en-US" sz="1200" b="1" dirty="0"/>
          </a:p>
        </p:txBody>
      </p:sp>
      <p:sp>
        <p:nvSpPr>
          <p:cNvPr id="60" name="TextBox 59"/>
          <p:cNvSpPr txBox="1"/>
          <p:nvPr/>
        </p:nvSpPr>
        <p:spPr>
          <a:xfrm>
            <a:off x="3427412" y="4343400"/>
            <a:ext cx="914400" cy="461665"/>
          </a:xfrm>
          <a:prstGeom prst="rect">
            <a:avLst/>
          </a:prstGeom>
          <a:noFill/>
        </p:spPr>
        <p:txBody>
          <a:bodyPr wrap="square" rtlCol="0">
            <a:spAutoFit/>
          </a:bodyPr>
          <a:lstStyle/>
          <a:p>
            <a:pPr algn="ctr"/>
            <a:r>
              <a:rPr lang="en-US" sz="1200" b="1" dirty="0" smtClean="0"/>
              <a:t>Sentence  #3</a:t>
            </a:r>
            <a:endParaRPr lang="en-US" sz="1200" b="1" dirty="0"/>
          </a:p>
        </p:txBody>
      </p:sp>
      <p:sp>
        <p:nvSpPr>
          <p:cNvPr id="61" name="TextBox 60"/>
          <p:cNvSpPr txBox="1"/>
          <p:nvPr/>
        </p:nvSpPr>
        <p:spPr>
          <a:xfrm>
            <a:off x="4951412" y="4343400"/>
            <a:ext cx="914400" cy="461665"/>
          </a:xfrm>
          <a:prstGeom prst="rect">
            <a:avLst/>
          </a:prstGeom>
          <a:noFill/>
        </p:spPr>
        <p:txBody>
          <a:bodyPr wrap="square" rtlCol="0">
            <a:spAutoFit/>
          </a:bodyPr>
          <a:lstStyle/>
          <a:p>
            <a:pPr algn="ctr"/>
            <a:r>
              <a:rPr lang="en-US" sz="1200" b="1" dirty="0" smtClean="0"/>
              <a:t>Sentence  #4</a:t>
            </a:r>
            <a:endParaRPr lang="en-US" sz="1200" b="1" dirty="0"/>
          </a:p>
        </p:txBody>
      </p:sp>
      <p:sp>
        <p:nvSpPr>
          <p:cNvPr id="62" name="Rectangle 61"/>
          <p:cNvSpPr/>
          <p:nvPr/>
        </p:nvSpPr>
        <p:spPr>
          <a:xfrm>
            <a:off x="1598612" y="6519446"/>
            <a:ext cx="3581400" cy="338554"/>
          </a:xfrm>
          <a:prstGeom prst="rect">
            <a:avLst/>
          </a:prstGeom>
        </p:spPr>
        <p:txBody>
          <a:bodyPr wrap="square">
            <a:spAutoFit/>
          </a:bodyPr>
          <a:lstStyle/>
          <a:p>
            <a:pPr algn="ctr"/>
            <a:r>
              <a:rPr lang="en-US" sz="1600" b="1" dirty="0" smtClean="0">
                <a:latin typeface="Ink Free" pitchFamily="66" charset="0"/>
              </a:rPr>
              <a:t>Sentence #1</a:t>
            </a:r>
          </a:p>
        </p:txBody>
      </p:sp>
      <p:cxnSp>
        <p:nvCxnSpPr>
          <p:cNvPr id="63" name="Straight Connector 62"/>
          <p:cNvCxnSpPr/>
          <p:nvPr/>
        </p:nvCxnSpPr>
        <p:spPr>
          <a:xfrm rot="5400000">
            <a:off x="913209" y="6248003"/>
            <a:ext cx="45799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180409" y="6248003"/>
            <a:ext cx="45799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3656409" y="6248003"/>
            <a:ext cx="45799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208609" y="6248003"/>
            <a:ext cx="45799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60412" y="5791200"/>
            <a:ext cx="762000" cy="276999"/>
          </a:xfrm>
          <a:prstGeom prst="rect">
            <a:avLst/>
          </a:prstGeom>
          <a:noFill/>
        </p:spPr>
        <p:txBody>
          <a:bodyPr wrap="square" rtlCol="0">
            <a:spAutoFit/>
          </a:bodyPr>
          <a:lstStyle/>
          <a:p>
            <a:pPr algn="ctr"/>
            <a:r>
              <a:rPr lang="en-US" sz="1200" b="1" dirty="0" smtClean="0"/>
              <a:t>Word 1</a:t>
            </a:r>
            <a:endParaRPr lang="en-US" sz="1200" b="1" dirty="0"/>
          </a:p>
        </p:txBody>
      </p:sp>
      <p:sp>
        <p:nvSpPr>
          <p:cNvPr id="68" name="TextBox 67"/>
          <p:cNvSpPr txBox="1"/>
          <p:nvPr/>
        </p:nvSpPr>
        <p:spPr>
          <a:xfrm>
            <a:off x="5027612" y="5791200"/>
            <a:ext cx="762000" cy="276999"/>
          </a:xfrm>
          <a:prstGeom prst="rect">
            <a:avLst/>
          </a:prstGeom>
          <a:solidFill>
            <a:schemeClr val="accent2">
              <a:lumMod val="60000"/>
              <a:lumOff val="40000"/>
            </a:schemeClr>
          </a:solidFill>
        </p:spPr>
        <p:txBody>
          <a:bodyPr wrap="square" rtlCol="0">
            <a:spAutoFit/>
          </a:bodyPr>
          <a:lstStyle/>
          <a:p>
            <a:pPr algn="ctr"/>
            <a:r>
              <a:rPr lang="en-US" sz="1200" b="1" dirty="0" smtClean="0"/>
              <a:t>Word 14</a:t>
            </a:r>
            <a:endParaRPr lang="en-US" sz="1200" b="1" dirty="0"/>
          </a:p>
        </p:txBody>
      </p:sp>
      <p:sp>
        <p:nvSpPr>
          <p:cNvPr id="69" name="TextBox 68"/>
          <p:cNvSpPr txBox="1"/>
          <p:nvPr/>
        </p:nvSpPr>
        <p:spPr>
          <a:xfrm>
            <a:off x="3503612" y="5791200"/>
            <a:ext cx="762000" cy="276999"/>
          </a:xfrm>
          <a:prstGeom prst="rect">
            <a:avLst/>
          </a:prstGeom>
          <a:noFill/>
        </p:spPr>
        <p:txBody>
          <a:bodyPr wrap="square" rtlCol="0">
            <a:spAutoFit/>
          </a:bodyPr>
          <a:lstStyle/>
          <a:p>
            <a:pPr algn="ctr"/>
            <a:r>
              <a:rPr lang="en-US" sz="1200" b="1" dirty="0" smtClean="0"/>
              <a:t>Word  8</a:t>
            </a:r>
            <a:endParaRPr lang="en-US" sz="1200" b="1" dirty="0"/>
          </a:p>
        </p:txBody>
      </p:sp>
      <p:sp>
        <p:nvSpPr>
          <p:cNvPr id="70" name="TextBox 69"/>
          <p:cNvSpPr txBox="1"/>
          <p:nvPr/>
        </p:nvSpPr>
        <p:spPr>
          <a:xfrm>
            <a:off x="2132012" y="5791200"/>
            <a:ext cx="762000" cy="276999"/>
          </a:xfrm>
          <a:prstGeom prst="rect">
            <a:avLst/>
          </a:prstGeom>
          <a:solidFill>
            <a:schemeClr val="accent2">
              <a:lumMod val="60000"/>
              <a:lumOff val="40000"/>
            </a:schemeClr>
          </a:solidFill>
        </p:spPr>
        <p:txBody>
          <a:bodyPr wrap="square" rtlCol="0">
            <a:spAutoFit/>
          </a:bodyPr>
          <a:lstStyle/>
          <a:p>
            <a:pPr algn="ctr"/>
            <a:r>
              <a:rPr lang="en-US" sz="1200" b="1" dirty="0" smtClean="0"/>
              <a:t>Word 4</a:t>
            </a:r>
            <a:endParaRPr lang="en-US" sz="1200" b="1" dirty="0"/>
          </a:p>
        </p:txBody>
      </p:sp>
      <p:sp>
        <p:nvSpPr>
          <p:cNvPr id="71" name="Rectangle 70"/>
          <p:cNvSpPr/>
          <p:nvPr/>
        </p:nvSpPr>
        <p:spPr>
          <a:xfrm>
            <a:off x="6399212" y="3581400"/>
            <a:ext cx="5257800" cy="584775"/>
          </a:xfrm>
          <a:prstGeom prst="rect">
            <a:avLst/>
          </a:prstGeom>
        </p:spPr>
        <p:txBody>
          <a:bodyPr wrap="square">
            <a:spAutoFit/>
          </a:bodyPr>
          <a:lstStyle/>
          <a:p>
            <a:pPr>
              <a:buFont typeface="Wingdings" pitchFamily="2" charset="2"/>
              <a:buChar char="Ø"/>
            </a:pPr>
            <a:r>
              <a:rPr lang="en-US" sz="1600" dirty="0" smtClean="0">
                <a:latin typeface="Trebuchet MS (Body)"/>
              </a:rPr>
              <a:t> Not every line can be cut. There are some subjects that can only be understood in progression.</a:t>
            </a:r>
            <a:endParaRPr lang="en-US" sz="1600" dirty="0">
              <a:latin typeface="Trebuchet MS (Body)"/>
            </a:endParaRPr>
          </a:p>
        </p:txBody>
      </p:sp>
      <p:sp>
        <p:nvSpPr>
          <p:cNvPr id="72" name="TextBox 71"/>
          <p:cNvSpPr txBox="1"/>
          <p:nvPr/>
        </p:nvSpPr>
        <p:spPr>
          <a:xfrm>
            <a:off x="6475412" y="3048000"/>
            <a:ext cx="1371600" cy="523220"/>
          </a:xfrm>
          <a:prstGeom prst="rect">
            <a:avLst/>
          </a:prstGeom>
          <a:noFill/>
        </p:spPr>
        <p:txBody>
          <a:bodyPr wrap="square" rtlCol="0">
            <a:spAutoFit/>
          </a:bodyPr>
          <a:lstStyle/>
          <a:p>
            <a:r>
              <a:rPr lang="en-US" sz="2800" b="1" u="sng" dirty="0" smtClean="0">
                <a:latin typeface="Sitka Heading" pitchFamily="2" charset="0"/>
              </a:rPr>
              <a:t>Note: </a:t>
            </a:r>
            <a:endParaRPr lang="en-US" sz="2800" b="1" u="sng" dirty="0">
              <a:latin typeface="Sitka Heading" pitchFamily="2" charset="0"/>
            </a:endParaRPr>
          </a:p>
        </p:txBody>
      </p:sp>
      <p:sp>
        <p:nvSpPr>
          <p:cNvPr id="48" name="Rectangle 47"/>
          <p:cNvSpPr/>
          <p:nvPr/>
        </p:nvSpPr>
        <p:spPr>
          <a:xfrm>
            <a:off x="6399212" y="5105400"/>
            <a:ext cx="5486400" cy="1569660"/>
          </a:xfrm>
          <a:prstGeom prst="rect">
            <a:avLst/>
          </a:prstGeom>
        </p:spPr>
        <p:txBody>
          <a:bodyPr wrap="square">
            <a:spAutoFit/>
          </a:bodyPr>
          <a:lstStyle/>
          <a:p>
            <a:pPr>
              <a:buFont typeface="Wingdings" pitchFamily="2" charset="2"/>
              <a:buChar char="Ø"/>
            </a:pPr>
            <a:r>
              <a:rPr lang="en-US" sz="1600" dirty="0" smtClean="0"/>
              <a:t> </a:t>
            </a:r>
            <a:r>
              <a:rPr lang="en-US" sz="1600" dirty="0" smtClean="0">
                <a:latin typeface="Trebuchet MS (Body)"/>
              </a:rPr>
              <a:t>Noise is irrelevant information. Though all words has it’s proper bearing and importance, not all is relevant. Depending on the study, some words bear more weight or have greater importance than others. So we need to be skilled at looking for the key words; highlighting them and thinking about all the other words as noise.</a:t>
            </a:r>
            <a:endParaRPr lang="en-US" sz="1600" dirty="0">
              <a:latin typeface="Trebuchet MS (Bod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ppt_x</p:attrName>
                                        </p:attrNameLst>
                                      </p:cBhvr>
                                      <p:tavLst>
                                        <p:tav tm="0">
                                          <p:val>
                                            <p:strVal val="#ppt_x-.2"/>
                                          </p:val>
                                        </p:tav>
                                        <p:tav tm="100000">
                                          <p:val>
                                            <p:strVal val="#ppt_x"/>
                                          </p:val>
                                        </p:tav>
                                      </p:tavLst>
                                    </p:anim>
                                    <p:anim calcmode="lin" valueType="num">
                                      <p:cBhvr>
                                        <p:cTn id="8" dur="1000" fill="hold"/>
                                        <p:tgtEl>
                                          <p:spTgt spid="143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3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1000"/>
                                        <p:tgtEl>
                                          <p:spTgt spid="71"/>
                                        </p:tgtEl>
                                      </p:cBhvr>
                                    </p:animEffect>
                                    <p:anim calcmode="lin" valueType="num">
                                      <p:cBhvr>
                                        <p:cTn id="15" dur="1000" fill="hold"/>
                                        <p:tgtEl>
                                          <p:spTgt spid="71"/>
                                        </p:tgtEl>
                                        <p:attrNameLst>
                                          <p:attrName>ppt_x</p:attrName>
                                        </p:attrNameLst>
                                      </p:cBhvr>
                                      <p:tavLst>
                                        <p:tav tm="0">
                                          <p:val>
                                            <p:strVal val="#ppt_x"/>
                                          </p:val>
                                        </p:tav>
                                        <p:tav tm="100000">
                                          <p:val>
                                            <p:strVal val="#ppt_x"/>
                                          </p:val>
                                        </p:tav>
                                      </p:tavLst>
                                    </p:anim>
                                    <p:anim calcmode="lin" valueType="num">
                                      <p:cBhvr>
                                        <p:cTn id="16"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anim calcmode="lin" valueType="num">
                                      <p:cBhvr>
                                        <p:cTn id="29" dur="1000" fill="hold"/>
                                        <p:tgtEl>
                                          <p:spTgt spid="48"/>
                                        </p:tgtEl>
                                        <p:attrNameLst>
                                          <p:attrName>ppt_x</p:attrName>
                                        </p:attrNameLst>
                                      </p:cBhvr>
                                      <p:tavLst>
                                        <p:tav tm="0">
                                          <p:val>
                                            <p:strVal val="#ppt_x"/>
                                          </p:val>
                                        </p:tav>
                                        <p:tav tm="100000">
                                          <p:val>
                                            <p:strVal val="#ppt_x"/>
                                          </p:val>
                                        </p:tav>
                                      </p:tavLst>
                                    </p:anim>
                                    <p:anim calcmode="lin" valueType="num">
                                      <p:cBhvr>
                                        <p:cTn id="3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1"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2589212" y="1905000"/>
            <a:ext cx="1752600" cy="838200"/>
          </a:xfrm>
          <a:prstGeom prst="ellipse">
            <a:avLst/>
          </a:prstGeom>
          <a:solidFill>
            <a:srgbClr val="DA7B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75012" y="2667000"/>
            <a:ext cx="1752600" cy="4572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65612" y="2057400"/>
            <a:ext cx="1905000" cy="6096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latin typeface="Britannic Bold" pitchFamily="34" charset="0"/>
              </a:rPr>
              <a:t>Focusing In Cont’</a:t>
            </a:r>
            <a:endParaRPr lang="en-US" dirty="0">
              <a:latin typeface="Britannic Bold" pitchFamily="34" charset="0"/>
            </a:endParaRPr>
          </a:p>
        </p:txBody>
      </p:sp>
      <p:sp>
        <p:nvSpPr>
          <p:cNvPr id="3" name="Rectangle 2"/>
          <p:cNvSpPr/>
          <p:nvPr/>
        </p:nvSpPr>
        <p:spPr>
          <a:xfrm>
            <a:off x="455612" y="1981200"/>
            <a:ext cx="11277600" cy="1200329"/>
          </a:xfrm>
          <a:prstGeom prst="rect">
            <a:avLst/>
          </a:prstGeom>
          <a:noFill/>
        </p:spPr>
        <p:txBody>
          <a:bodyPr wrap="square">
            <a:spAutoFit/>
          </a:bodyPr>
          <a:lstStyle/>
          <a:p>
            <a:r>
              <a:rPr lang="en-US" sz="3600" strike="sngStrike" dirty="0" smtClean="0">
                <a:latin typeface="Trebuchet MS (Body)"/>
              </a:rPr>
              <a:t>In Christ’s</a:t>
            </a:r>
            <a:r>
              <a:rPr lang="en-US" sz="3600" dirty="0" smtClean="0">
                <a:latin typeface="Trebuchet MS (Body)"/>
              </a:rPr>
              <a:t> parable teaching </a:t>
            </a:r>
            <a:r>
              <a:rPr lang="en-US" sz="3600" i="1" u="sng" dirty="0" smtClean="0">
                <a:latin typeface="Trebuchet MS (Body)"/>
              </a:rPr>
              <a:t>the same</a:t>
            </a:r>
            <a:r>
              <a:rPr lang="en-US" sz="3600" i="1" dirty="0" smtClean="0">
                <a:latin typeface="Trebuchet MS (Body)"/>
              </a:rPr>
              <a:t> </a:t>
            </a:r>
            <a:r>
              <a:rPr lang="en-US" sz="3600" strike="sngStrike" dirty="0" smtClean="0">
                <a:latin typeface="Trebuchet MS (Body)"/>
              </a:rPr>
              <a:t>principle is seen </a:t>
            </a:r>
            <a:r>
              <a:rPr lang="en-US" sz="3600" i="1" u="sng" dirty="0" smtClean="0">
                <a:latin typeface="Trebuchet MS (Body)"/>
              </a:rPr>
              <a:t>as</a:t>
            </a:r>
            <a:r>
              <a:rPr lang="en-US" sz="3600" dirty="0" smtClean="0">
                <a:latin typeface="Trebuchet MS (Body)"/>
              </a:rPr>
              <a:t> </a:t>
            </a:r>
            <a:r>
              <a:rPr lang="en-US" sz="3600" strike="sngStrike" dirty="0" smtClean="0">
                <a:latin typeface="Trebuchet MS (Body)"/>
              </a:rPr>
              <a:t>in His own</a:t>
            </a:r>
            <a:r>
              <a:rPr lang="en-US" sz="3600" dirty="0" smtClean="0">
                <a:latin typeface="Trebuchet MS (Body)"/>
              </a:rPr>
              <a:t> mission </a:t>
            </a:r>
            <a:r>
              <a:rPr lang="en-US" sz="3600" strike="sngStrike" dirty="0" smtClean="0">
                <a:latin typeface="Trebuchet MS (Body)"/>
              </a:rPr>
              <a:t>to the world</a:t>
            </a:r>
            <a:r>
              <a:rPr lang="en-US" sz="3600" dirty="0" smtClean="0">
                <a:latin typeface="Trebuchet MS (Body)"/>
              </a:rPr>
              <a:t>.</a:t>
            </a:r>
            <a:endParaRPr lang="en-US" dirty="0">
              <a:latin typeface="Trebuchet MS (Body)"/>
            </a:endParaRPr>
          </a:p>
        </p:txBody>
      </p:sp>
      <p:sp>
        <p:nvSpPr>
          <p:cNvPr id="5" name="Oval 4"/>
          <p:cNvSpPr/>
          <p:nvPr/>
        </p:nvSpPr>
        <p:spPr>
          <a:xfrm>
            <a:off x="1065212" y="4114800"/>
            <a:ext cx="2590800" cy="2590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1812" y="1447800"/>
            <a:ext cx="2362200" cy="523220"/>
          </a:xfrm>
          <a:prstGeom prst="rect">
            <a:avLst/>
          </a:prstGeom>
          <a:noFill/>
        </p:spPr>
        <p:txBody>
          <a:bodyPr wrap="square" rtlCol="0">
            <a:spAutoFit/>
          </a:bodyPr>
          <a:lstStyle/>
          <a:p>
            <a:r>
              <a:rPr lang="en-US" sz="2800" u="sng" dirty="0" smtClean="0">
                <a:latin typeface="Impact" pitchFamily="34" charset="0"/>
              </a:rPr>
              <a:t>Sentence #1</a:t>
            </a:r>
            <a:endParaRPr lang="en-US" sz="2800" u="sng" dirty="0">
              <a:latin typeface="Impact" pitchFamily="34" charset="0"/>
            </a:endParaRPr>
          </a:p>
        </p:txBody>
      </p:sp>
      <p:sp>
        <p:nvSpPr>
          <p:cNvPr id="10" name="TextBox 9"/>
          <p:cNvSpPr txBox="1"/>
          <p:nvPr/>
        </p:nvSpPr>
        <p:spPr>
          <a:xfrm>
            <a:off x="4494212" y="4038600"/>
            <a:ext cx="990600" cy="461665"/>
          </a:xfrm>
          <a:prstGeom prst="rect">
            <a:avLst/>
          </a:prstGeom>
          <a:noFill/>
        </p:spPr>
        <p:txBody>
          <a:bodyPr wrap="square" rtlCol="0">
            <a:spAutoFit/>
          </a:bodyPr>
          <a:lstStyle/>
          <a:p>
            <a:pPr algn="ctr"/>
            <a:r>
              <a:rPr lang="en-US" sz="2400" b="1" dirty="0" smtClean="0"/>
              <a:t>Noise</a:t>
            </a:r>
            <a:endParaRPr lang="en-US" sz="2400" b="1" dirty="0"/>
          </a:p>
        </p:txBody>
      </p:sp>
      <p:cxnSp>
        <p:nvCxnSpPr>
          <p:cNvPr id="12" name="Straight Connector 11"/>
          <p:cNvCxnSpPr/>
          <p:nvPr/>
        </p:nvCxnSpPr>
        <p:spPr>
          <a:xfrm>
            <a:off x="6932612" y="5410200"/>
            <a:ext cx="2971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9255918" y="5068094"/>
            <a:ext cx="6881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6893718" y="5068094"/>
            <a:ext cx="6881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7085012" y="44196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447212" y="44196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704012" y="4114800"/>
            <a:ext cx="1066800" cy="338554"/>
          </a:xfrm>
          <a:prstGeom prst="rect">
            <a:avLst/>
          </a:prstGeom>
          <a:noFill/>
        </p:spPr>
        <p:txBody>
          <a:bodyPr wrap="square" rtlCol="0">
            <a:spAutoFit/>
          </a:bodyPr>
          <a:lstStyle/>
          <a:p>
            <a:pPr algn="ctr"/>
            <a:r>
              <a:rPr lang="en-US" sz="1600" dirty="0" smtClean="0"/>
              <a:t>Teaching</a:t>
            </a:r>
            <a:endParaRPr lang="en-US" sz="1600" dirty="0"/>
          </a:p>
        </p:txBody>
      </p:sp>
      <p:sp>
        <p:nvSpPr>
          <p:cNvPr id="34" name="TextBox 33"/>
          <p:cNvSpPr txBox="1"/>
          <p:nvPr/>
        </p:nvSpPr>
        <p:spPr>
          <a:xfrm>
            <a:off x="9066212" y="4114800"/>
            <a:ext cx="1066800" cy="338554"/>
          </a:xfrm>
          <a:prstGeom prst="rect">
            <a:avLst/>
          </a:prstGeom>
          <a:noFill/>
        </p:spPr>
        <p:txBody>
          <a:bodyPr wrap="square" rtlCol="0">
            <a:spAutoFit/>
          </a:bodyPr>
          <a:lstStyle/>
          <a:p>
            <a:pPr algn="ctr"/>
            <a:r>
              <a:rPr lang="en-US" sz="1600" dirty="0" smtClean="0"/>
              <a:t>Mission</a:t>
            </a:r>
            <a:endParaRPr lang="en-US" sz="1600" dirty="0"/>
          </a:p>
        </p:txBody>
      </p:sp>
      <p:sp>
        <p:nvSpPr>
          <p:cNvPr id="35" name="Freeform 34"/>
          <p:cNvSpPr/>
          <p:nvPr/>
        </p:nvSpPr>
        <p:spPr>
          <a:xfrm>
            <a:off x="6475412" y="4495800"/>
            <a:ext cx="3810000" cy="228600"/>
          </a:xfrm>
          <a:custGeom>
            <a:avLst/>
            <a:gdLst>
              <a:gd name="connsiteX0" fmla="*/ 0 w 3587261"/>
              <a:gd name="connsiteY0" fmla="*/ 105508 h 522514"/>
              <a:gd name="connsiteX1" fmla="*/ 442127 w 3587261"/>
              <a:gd name="connsiteY1" fmla="*/ 145701 h 522514"/>
              <a:gd name="connsiteX2" fmla="*/ 1065125 w 3587261"/>
              <a:gd name="connsiteY2" fmla="*/ 5024 h 522514"/>
              <a:gd name="connsiteX3" fmla="*/ 1758461 w 3587261"/>
              <a:gd name="connsiteY3" fmla="*/ 175846 h 522514"/>
              <a:gd name="connsiteX4" fmla="*/ 2622619 w 3587261"/>
              <a:gd name="connsiteY4" fmla="*/ 75363 h 522514"/>
              <a:gd name="connsiteX5" fmla="*/ 3587261 w 3587261"/>
              <a:gd name="connsiteY5" fmla="*/ 175846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261" h="522514">
                <a:moveTo>
                  <a:pt x="0" y="105508"/>
                </a:moveTo>
                <a:cubicBezTo>
                  <a:pt x="132303" y="133978"/>
                  <a:pt x="264606" y="162448"/>
                  <a:pt x="442127" y="145701"/>
                </a:cubicBezTo>
                <a:cubicBezTo>
                  <a:pt x="619648" y="128954"/>
                  <a:pt x="845736" y="0"/>
                  <a:pt x="1065125" y="5024"/>
                </a:cubicBezTo>
                <a:cubicBezTo>
                  <a:pt x="1284514" y="10048"/>
                  <a:pt x="1498879" y="164123"/>
                  <a:pt x="1758461" y="175846"/>
                </a:cubicBezTo>
                <a:cubicBezTo>
                  <a:pt x="2018043" y="187569"/>
                  <a:pt x="2317819" y="75363"/>
                  <a:pt x="2622619" y="75363"/>
                </a:cubicBezTo>
                <a:cubicBezTo>
                  <a:pt x="2927419" y="75363"/>
                  <a:pt x="2749898" y="522514"/>
                  <a:pt x="3587261" y="175846"/>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p:cNvSpPr txBox="1"/>
          <p:nvPr/>
        </p:nvSpPr>
        <p:spPr>
          <a:xfrm>
            <a:off x="10209212" y="4419600"/>
            <a:ext cx="990600" cy="338554"/>
          </a:xfrm>
          <a:prstGeom prst="rect">
            <a:avLst/>
          </a:prstGeom>
          <a:noFill/>
        </p:spPr>
        <p:txBody>
          <a:bodyPr wrap="square" rtlCol="0">
            <a:spAutoFit/>
          </a:bodyPr>
          <a:lstStyle/>
          <a:p>
            <a:r>
              <a:rPr lang="en-US" sz="1600" dirty="0" smtClean="0"/>
              <a:t>Parable</a:t>
            </a:r>
            <a:endParaRPr lang="en-US" sz="1600" dirty="0"/>
          </a:p>
        </p:txBody>
      </p:sp>
      <p:sp>
        <p:nvSpPr>
          <p:cNvPr id="37" name="TextBox 36"/>
          <p:cNvSpPr txBox="1"/>
          <p:nvPr/>
        </p:nvSpPr>
        <p:spPr>
          <a:xfrm>
            <a:off x="5865812" y="3581400"/>
            <a:ext cx="5029200" cy="430887"/>
          </a:xfrm>
          <a:prstGeom prst="rect">
            <a:avLst/>
          </a:prstGeom>
          <a:noFill/>
        </p:spPr>
        <p:txBody>
          <a:bodyPr wrap="square" rtlCol="0">
            <a:spAutoFit/>
          </a:bodyPr>
          <a:lstStyle/>
          <a:p>
            <a:pPr algn="ctr"/>
            <a:r>
              <a:rPr lang="en-US" sz="2200" dirty="0" smtClean="0">
                <a:latin typeface="Trebuchet MS (Body)"/>
              </a:rPr>
              <a:t>Parable: 1.) Teaching   2.) Mission</a:t>
            </a:r>
            <a:endParaRPr lang="en-US" sz="2200" dirty="0">
              <a:latin typeface="Trebuchet MS (Body)"/>
            </a:endParaRPr>
          </a:p>
        </p:txBody>
      </p:sp>
      <p:cxnSp>
        <p:nvCxnSpPr>
          <p:cNvPr id="39" name="Straight Connector 38"/>
          <p:cNvCxnSpPr/>
          <p:nvPr/>
        </p:nvCxnSpPr>
        <p:spPr>
          <a:xfrm rot="5400000">
            <a:off x="8762206" y="3809206"/>
            <a:ext cx="456406"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751012" y="4495800"/>
            <a:ext cx="1371600" cy="381000"/>
          </a:xfrm>
          <a:prstGeom prst="rect">
            <a:avLst/>
          </a:prstGeom>
          <a:noFill/>
        </p:spPr>
        <p:txBody>
          <a:bodyPr wrap="square" rtlCol="0">
            <a:spAutoFit/>
          </a:bodyPr>
          <a:lstStyle/>
          <a:p>
            <a:r>
              <a:rPr lang="en-US" dirty="0" smtClean="0"/>
              <a:t>In Christ’s</a:t>
            </a:r>
            <a:endParaRPr lang="en-US" dirty="0"/>
          </a:p>
        </p:txBody>
      </p:sp>
      <p:sp>
        <p:nvSpPr>
          <p:cNvPr id="44" name="TextBox 43"/>
          <p:cNvSpPr txBox="1"/>
          <p:nvPr/>
        </p:nvSpPr>
        <p:spPr>
          <a:xfrm>
            <a:off x="303212" y="3581400"/>
            <a:ext cx="4572000" cy="400110"/>
          </a:xfrm>
          <a:prstGeom prst="rect">
            <a:avLst/>
          </a:prstGeom>
          <a:noFill/>
        </p:spPr>
        <p:txBody>
          <a:bodyPr wrap="square" rtlCol="0">
            <a:spAutoFit/>
          </a:bodyPr>
          <a:lstStyle/>
          <a:p>
            <a:r>
              <a:rPr lang="en-US" sz="2000" dirty="0" smtClean="0">
                <a:latin typeface="Trebuchet MS (Body)"/>
              </a:rPr>
              <a:t>Parable teaching the same as mission.</a:t>
            </a:r>
            <a:endParaRPr lang="en-US" sz="2000" dirty="0">
              <a:latin typeface="Trebuchet MS (Body)"/>
            </a:endParaRPr>
          </a:p>
        </p:txBody>
      </p:sp>
      <p:sp>
        <p:nvSpPr>
          <p:cNvPr id="45" name="Right Arrow 44"/>
          <p:cNvSpPr/>
          <p:nvPr/>
        </p:nvSpPr>
        <p:spPr>
          <a:xfrm rot="8321752">
            <a:off x="3572851" y="4571881"/>
            <a:ext cx="1066800" cy="381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rot="20633961">
            <a:off x="1173197" y="5006916"/>
            <a:ext cx="990600" cy="369332"/>
          </a:xfrm>
          <a:prstGeom prst="rect">
            <a:avLst/>
          </a:prstGeom>
          <a:noFill/>
        </p:spPr>
        <p:txBody>
          <a:bodyPr wrap="square" rtlCol="0">
            <a:spAutoFit/>
          </a:bodyPr>
          <a:lstStyle/>
          <a:p>
            <a:r>
              <a:rPr lang="en-US" dirty="0" smtClean="0"/>
              <a:t>Principle</a:t>
            </a:r>
            <a:endParaRPr lang="en-US" dirty="0"/>
          </a:p>
        </p:txBody>
      </p:sp>
      <p:sp>
        <p:nvSpPr>
          <p:cNvPr id="47" name="TextBox 46"/>
          <p:cNvSpPr txBox="1"/>
          <p:nvPr/>
        </p:nvSpPr>
        <p:spPr>
          <a:xfrm rot="249735">
            <a:off x="2296408" y="4991227"/>
            <a:ext cx="1066800" cy="369332"/>
          </a:xfrm>
          <a:prstGeom prst="rect">
            <a:avLst/>
          </a:prstGeom>
          <a:noFill/>
        </p:spPr>
        <p:txBody>
          <a:bodyPr wrap="square" rtlCol="0">
            <a:spAutoFit/>
          </a:bodyPr>
          <a:lstStyle/>
          <a:p>
            <a:r>
              <a:rPr lang="en-US" dirty="0" smtClean="0"/>
              <a:t>Is seen</a:t>
            </a:r>
            <a:endParaRPr lang="en-US" dirty="0"/>
          </a:p>
        </p:txBody>
      </p:sp>
      <p:sp>
        <p:nvSpPr>
          <p:cNvPr id="48" name="TextBox 47"/>
          <p:cNvSpPr txBox="1"/>
          <p:nvPr/>
        </p:nvSpPr>
        <p:spPr>
          <a:xfrm rot="20798086">
            <a:off x="2157157" y="5478719"/>
            <a:ext cx="1295400" cy="369332"/>
          </a:xfrm>
          <a:prstGeom prst="rect">
            <a:avLst/>
          </a:prstGeom>
          <a:noFill/>
        </p:spPr>
        <p:txBody>
          <a:bodyPr wrap="square" rtlCol="0">
            <a:spAutoFit/>
          </a:bodyPr>
          <a:lstStyle/>
          <a:p>
            <a:r>
              <a:rPr lang="en-US" dirty="0" smtClean="0"/>
              <a:t>In His own</a:t>
            </a:r>
            <a:endParaRPr lang="en-US" dirty="0"/>
          </a:p>
        </p:txBody>
      </p:sp>
      <p:sp>
        <p:nvSpPr>
          <p:cNvPr id="49" name="TextBox 48"/>
          <p:cNvSpPr txBox="1"/>
          <p:nvPr/>
        </p:nvSpPr>
        <p:spPr>
          <a:xfrm rot="1374532">
            <a:off x="1381793" y="5920856"/>
            <a:ext cx="1524000" cy="369332"/>
          </a:xfrm>
          <a:prstGeom prst="rect">
            <a:avLst/>
          </a:prstGeom>
          <a:noFill/>
        </p:spPr>
        <p:txBody>
          <a:bodyPr wrap="square" rtlCol="0">
            <a:spAutoFit/>
          </a:bodyPr>
          <a:lstStyle/>
          <a:p>
            <a:r>
              <a:rPr lang="en-US" dirty="0" smtClean="0"/>
              <a:t>To the world</a:t>
            </a:r>
            <a:endParaRPr lang="en-US" dirty="0"/>
          </a:p>
        </p:txBody>
      </p:sp>
      <p:sp>
        <p:nvSpPr>
          <p:cNvPr id="51" name="TextBox 50"/>
          <p:cNvSpPr txBox="1"/>
          <p:nvPr/>
        </p:nvSpPr>
        <p:spPr>
          <a:xfrm>
            <a:off x="5103812" y="5562600"/>
            <a:ext cx="6934200" cy="1200329"/>
          </a:xfrm>
          <a:prstGeom prst="rect">
            <a:avLst/>
          </a:prstGeom>
          <a:noFill/>
        </p:spPr>
        <p:txBody>
          <a:bodyPr wrap="square" rtlCol="0">
            <a:spAutoFit/>
          </a:bodyPr>
          <a:lstStyle/>
          <a:p>
            <a:pPr>
              <a:buFont typeface="Wingdings" pitchFamily="2" charset="2"/>
              <a:buChar char="v"/>
            </a:pPr>
            <a:r>
              <a:rPr lang="en-US" dirty="0" smtClean="0">
                <a:latin typeface="Bell MT" pitchFamily="18" charset="0"/>
              </a:rPr>
              <a:t> Ellen G. White is comparing  and contrasting two things: teaching and mission. Parable is connected to teaching. What does it mean when she says the same? It means that Parables is also connected to mission. Christ is doing parables at two levels.</a:t>
            </a:r>
            <a:endParaRPr lang="en-US" dirty="0">
              <a:latin typeface="Bell MT"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800" decel="100000"/>
                                        <p:tgtEl>
                                          <p:spTgt spid="3"/>
                                        </p:tgtEl>
                                      </p:cBhvr>
                                    </p:animEffect>
                                    <p:anim calcmode="lin" valueType="num">
                                      <p:cBhvr>
                                        <p:cTn id="14" dur="800" decel="100000" fill="hold"/>
                                        <p:tgtEl>
                                          <p:spTgt spid="3"/>
                                        </p:tgtEl>
                                        <p:attrNameLst>
                                          <p:attrName>style.rotation</p:attrName>
                                        </p:attrNameLst>
                                      </p:cBhvr>
                                      <p:tavLst>
                                        <p:tav tm="0">
                                          <p:val>
                                            <p:fltVal val="-90"/>
                                          </p:val>
                                        </p:tav>
                                        <p:tav tm="100000">
                                          <p:val>
                                            <p:fltVal val="0"/>
                                          </p:val>
                                        </p:tav>
                                      </p:tavLst>
                                    </p:anim>
                                    <p:anim calcmode="lin" valueType="num">
                                      <p:cBhvr>
                                        <p:cTn id="15" dur="800" decel="100000" fill="hold"/>
                                        <p:tgtEl>
                                          <p:spTgt spid="3"/>
                                        </p:tgtEl>
                                        <p:attrNameLst>
                                          <p:attrName>ppt_x</p:attrName>
                                        </p:attrNameLst>
                                      </p:cBhvr>
                                      <p:tavLst>
                                        <p:tav tm="0">
                                          <p:val>
                                            <p:strVal val="#ppt_x+0.4"/>
                                          </p:val>
                                        </p:tav>
                                        <p:tav tm="100000">
                                          <p:val>
                                            <p:strVal val="#ppt_x-0.05"/>
                                          </p:val>
                                        </p:tav>
                                      </p:tavLst>
                                    </p:anim>
                                    <p:anim calcmode="lin" valueType="num">
                                      <p:cBhvr>
                                        <p:cTn id="16" dur="800" decel="100000" fill="hold"/>
                                        <p:tgtEl>
                                          <p:spTgt spid="3"/>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1" nodeType="clickEffect">
                                  <p:stCondLst>
                                    <p:cond delay="0"/>
                                  </p:stCondLst>
                                  <p:iterate type="lt">
                                    <p:tmPct val="0"/>
                                  </p:iterate>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fill="hold"/>
                                        <p:tgtEl>
                                          <p:spTgt spid="43"/>
                                        </p:tgtEl>
                                        <p:attrNameLst>
                                          <p:attrName>ppt_x</p:attrName>
                                        </p:attrNameLst>
                                      </p:cBhvr>
                                      <p:tavLst>
                                        <p:tav tm="0">
                                          <p:val>
                                            <p:strVal val="0-#ppt_w/2"/>
                                          </p:val>
                                        </p:tav>
                                        <p:tav tm="100000">
                                          <p:val>
                                            <p:strVal val="#ppt_x"/>
                                          </p:val>
                                        </p:tav>
                                      </p:tavLst>
                                    </p:anim>
                                    <p:anim calcmode="lin" valueType="num">
                                      <p:cBhvr additive="base">
                                        <p:cTn id="24"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500" fill="hold"/>
                                        <p:tgtEl>
                                          <p:spTgt spid="46"/>
                                        </p:tgtEl>
                                        <p:attrNameLst>
                                          <p:attrName>ppt_x</p:attrName>
                                        </p:attrNameLst>
                                      </p:cBhvr>
                                      <p:tavLst>
                                        <p:tav tm="0">
                                          <p:val>
                                            <p:strVal val="#ppt_x"/>
                                          </p:val>
                                        </p:tav>
                                        <p:tav tm="100000">
                                          <p:val>
                                            <p:strVal val="#ppt_x"/>
                                          </p:val>
                                        </p:tav>
                                      </p:tavLst>
                                    </p:anim>
                                    <p:anim calcmode="lin" valueType="num">
                                      <p:cBhvr additive="base">
                                        <p:cTn id="3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1+#ppt_w/2"/>
                                          </p:val>
                                        </p:tav>
                                        <p:tav tm="100000">
                                          <p:val>
                                            <p:strVal val="#ppt_x"/>
                                          </p:val>
                                        </p:tav>
                                      </p:tavLst>
                                    </p:anim>
                                    <p:anim calcmode="lin" valueType="num">
                                      <p:cBhvr additive="base">
                                        <p:cTn id="36"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grpId="1" nodeType="click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additive="base">
                                        <p:cTn id="41" dur="500" fill="hold"/>
                                        <p:tgtEl>
                                          <p:spTgt spid="47"/>
                                        </p:tgtEl>
                                        <p:attrNameLst>
                                          <p:attrName>ppt_x</p:attrName>
                                        </p:attrNameLst>
                                      </p:cBhvr>
                                      <p:tavLst>
                                        <p:tav tm="0">
                                          <p:val>
                                            <p:strVal val="0-#ppt_w/2"/>
                                          </p:val>
                                        </p:tav>
                                        <p:tav tm="100000">
                                          <p:val>
                                            <p:strVal val="#ppt_x"/>
                                          </p:val>
                                        </p:tav>
                                      </p:tavLst>
                                    </p:anim>
                                    <p:anim calcmode="lin" valueType="num">
                                      <p:cBhvr additive="base">
                                        <p:cTn id="42"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2"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500" fill="hold"/>
                                        <p:tgtEl>
                                          <p:spTgt spid="49"/>
                                        </p:tgtEl>
                                        <p:attrNameLst>
                                          <p:attrName>ppt_x</p:attrName>
                                        </p:attrNameLst>
                                      </p:cBhvr>
                                      <p:tavLst>
                                        <p:tav tm="0">
                                          <p:val>
                                            <p:strVal val="0-#ppt_w/2"/>
                                          </p:val>
                                        </p:tav>
                                        <p:tav tm="100000">
                                          <p:val>
                                            <p:strVal val="#ppt_x"/>
                                          </p:val>
                                        </p:tav>
                                      </p:tavLst>
                                    </p:anim>
                                    <p:anim calcmode="lin" valueType="num">
                                      <p:cBhvr additive="base">
                                        <p:cTn id="5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1000" fill="hold"/>
                                        <p:tgtEl>
                                          <p:spTgt spid="45"/>
                                        </p:tgtEl>
                                        <p:attrNameLst>
                                          <p:attrName>ppt_x</p:attrName>
                                        </p:attrNameLst>
                                      </p:cBhvr>
                                      <p:tavLst>
                                        <p:tav tm="0">
                                          <p:val>
                                            <p:strVal val="#ppt_x-.2"/>
                                          </p:val>
                                        </p:tav>
                                        <p:tav tm="100000">
                                          <p:val>
                                            <p:strVal val="#ppt_x"/>
                                          </p:val>
                                        </p:tav>
                                      </p:tavLst>
                                    </p:anim>
                                    <p:anim calcmode="lin" valueType="num">
                                      <p:cBhvr>
                                        <p:cTn id="60"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61" dur="1000"/>
                                        <p:tgtEl>
                                          <p:spTgt spid="45"/>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1000"/>
                                        <p:tgtEl>
                                          <p:spTgt spid="10"/>
                                        </p:tgtEl>
                                      </p:cBhvr>
                                    </p:animEffect>
                                    <p:anim calcmode="lin" valueType="num">
                                      <p:cBhvr>
                                        <p:cTn id="67" dur="1000" fill="hold"/>
                                        <p:tgtEl>
                                          <p:spTgt spid="10"/>
                                        </p:tgtEl>
                                        <p:attrNameLst>
                                          <p:attrName>ppt_x</p:attrName>
                                        </p:attrNameLst>
                                      </p:cBhvr>
                                      <p:tavLst>
                                        <p:tav tm="0">
                                          <p:val>
                                            <p:strVal val="#ppt_x"/>
                                          </p:val>
                                        </p:tav>
                                        <p:tav tm="100000">
                                          <p:val>
                                            <p:strVal val="#ppt_x"/>
                                          </p:val>
                                        </p:tav>
                                      </p:tavLst>
                                    </p:anim>
                                    <p:anim calcmode="lin" valueType="num">
                                      <p:cBhvr>
                                        <p:cTn id="6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1"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dissolve">
                                      <p:cBhvr>
                                        <p:cTn id="73" dur="500"/>
                                        <p:tgtEl>
                                          <p:spTgt spid="10"/>
                                        </p:tgtEl>
                                      </p:cBhvr>
                                    </p:animEffect>
                                  </p:childTnLst>
                                </p:cTn>
                              </p:par>
                            </p:childTnLst>
                          </p:cTn>
                        </p:par>
                      </p:childTnLst>
                    </p:cTn>
                  </p:par>
                  <p:par>
                    <p:cTn id="74" fill="hold">
                      <p:stCondLst>
                        <p:cond delay="indefinite"/>
                      </p:stCondLst>
                      <p:childTnLst>
                        <p:par>
                          <p:cTn id="75" fill="hold">
                            <p:stCondLst>
                              <p:cond delay="0"/>
                            </p:stCondLst>
                            <p:childTnLst>
                              <p:par>
                                <p:cTn id="76" presetID="15" presetClass="entr" presetSubtype="0" fill="hold" grpId="0" nodeType="click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1000" fill="hold"/>
                                        <p:tgtEl>
                                          <p:spTgt spid="44"/>
                                        </p:tgtEl>
                                        <p:attrNameLst>
                                          <p:attrName>ppt_w</p:attrName>
                                        </p:attrNameLst>
                                      </p:cBhvr>
                                      <p:tavLst>
                                        <p:tav tm="0">
                                          <p:val>
                                            <p:fltVal val="0"/>
                                          </p:val>
                                        </p:tav>
                                        <p:tav tm="100000">
                                          <p:val>
                                            <p:strVal val="#ppt_w"/>
                                          </p:val>
                                        </p:tav>
                                      </p:tavLst>
                                    </p:anim>
                                    <p:anim calcmode="lin" valueType="num">
                                      <p:cBhvr>
                                        <p:cTn id="79" dur="1000" fill="hold"/>
                                        <p:tgtEl>
                                          <p:spTgt spid="44"/>
                                        </p:tgtEl>
                                        <p:attrNameLst>
                                          <p:attrName>ppt_h</p:attrName>
                                        </p:attrNameLst>
                                      </p:cBhvr>
                                      <p:tavLst>
                                        <p:tav tm="0">
                                          <p:val>
                                            <p:fltVal val="0"/>
                                          </p:val>
                                        </p:tav>
                                        <p:tav tm="100000">
                                          <p:val>
                                            <p:strVal val="#ppt_h"/>
                                          </p:val>
                                        </p:tav>
                                      </p:tavLst>
                                    </p:anim>
                                    <p:anim calcmode="lin" valueType="num">
                                      <p:cBhvr>
                                        <p:cTn id="80" dur="1000" fill="hold"/>
                                        <p:tgtEl>
                                          <p:spTgt spid="44"/>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2" fill="hold">
                      <p:stCondLst>
                        <p:cond delay="indefinite"/>
                      </p:stCondLst>
                      <p:childTnLst>
                        <p:par>
                          <p:cTn id="83" fill="hold">
                            <p:stCondLst>
                              <p:cond delay="0"/>
                            </p:stCondLst>
                            <p:childTnLst>
                              <p:par>
                                <p:cTn id="84" presetID="12" presetClass="entr" presetSubtype="4" fill="hold" grpId="0" nodeType="click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slide(fromBottom)">
                                      <p:cBhvr>
                                        <p:cTn id="8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0" grpId="1"/>
      <p:bldP spid="43" grpId="1"/>
      <p:bldP spid="44" grpId="0"/>
      <p:bldP spid="45" grpId="0" animBg="1"/>
      <p:bldP spid="46" grpId="0"/>
      <p:bldP spid="47" grpId="0"/>
      <p:bldP spid="47" grpId="1"/>
      <p:bldP spid="48" grpId="0"/>
      <p:bldP spid="49"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oudy Old Style" pitchFamily="18" charset="0"/>
              </a:rPr>
              <a:t>Two Important Words: Mission &amp; Teaching</a:t>
            </a:r>
            <a:endParaRPr lang="en-US" b="1" dirty="0">
              <a:latin typeface="Goudy Old Style" pitchFamily="18" charset="0"/>
            </a:endParaRPr>
          </a:p>
        </p:txBody>
      </p:sp>
      <p:sp>
        <p:nvSpPr>
          <p:cNvPr id="6" name="TextBox 5"/>
          <p:cNvSpPr txBox="1"/>
          <p:nvPr/>
        </p:nvSpPr>
        <p:spPr>
          <a:xfrm>
            <a:off x="455612" y="1752600"/>
            <a:ext cx="2895600" cy="338554"/>
          </a:xfrm>
          <a:prstGeom prst="rect">
            <a:avLst/>
          </a:prstGeom>
          <a:noFill/>
        </p:spPr>
        <p:txBody>
          <a:bodyPr wrap="square" rtlCol="0">
            <a:spAutoFit/>
          </a:bodyPr>
          <a:lstStyle/>
          <a:p>
            <a:r>
              <a:rPr lang="en-US" sz="1600" dirty="0" smtClean="0">
                <a:latin typeface="Trebuchet MS (Body)"/>
              </a:rPr>
              <a:t>What is Christ’s mission?</a:t>
            </a:r>
          </a:p>
        </p:txBody>
      </p:sp>
      <p:sp>
        <p:nvSpPr>
          <p:cNvPr id="7" name="TextBox 6"/>
          <p:cNvSpPr txBox="1"/>
          <p:nvPr/>
        </p:nvSpPr>
        <p:spPr>
          <a:xfrm>
            <a:off x="2817812" y="1752600"/>
            <a:ext cx="1981200" cy="338554"/>
          </a:xfrm>
          <a:prstGeom prst="rect">
            <a:avLst/>
          </a:prstGeom>
          <a:noFill/>
        </p:spPr>
        <p:txBody>
          <a:bodyPr wrap="square" rtlCol="0">
            <a:spAutoFit/>
          </a:bodyPr>
          <a:lstStyle/>
          <a:p>
            <a:r>
              <a:rPr lang="en-US" sz="1600" dirty="0" smtClean="0">
                <a:latin typeface="Trebuchet MS (Body)"/>
              </a:rPr>
              <a:t>To save His people</a:t>
            </a:r>
            <a:r>
              <a:rPr lang="en-US" sz="1600" dirty="0" smtClean="0"/>
              <a:t>. </a:t>
            </a:r>
            <a:endParaRPr lang="en-US" sz="1600" dirty="0"/>
          </a:p>
        </p:txBody>
      </p:sp>
      <p:sp>
        <p:nvSpPr>
          <p:cNvPr id="9" name="TextBox 8"/>
          <p:cNvSpPr txBox="1"/>
          <p:nvPr/>
        </p:nvSpPr>
        <p:spPr>
          <a:xfrm>
            <a:off x="455612" y="2057400"/>
            <a:ext cx="2667000" cy="338554"/>
          </a:xfrm>
          <a:prstGeom prst="rect">
            <a:avLst/>
          </a:prstGeom>
          <a:noFill/>
        </p:spPr>
        <p:txBody>
          <a:bodyPr wrap="square" rtlCol="0">
            <a:spAutoFit/>
          </a:bodyPr>
          <a:lstStyle/>
          <a:p>
            <a:r>
              <a:rPr lang="en-US" sz="1600" dirty="0" smtClean="0">
                <a:latin typeface="Trebuchet MS (Body)"/>
              </a:rPr>
              <a:t>How does He save them?</a:t>
            </a:r>
            <a:endParaRPr lang="en-US" sz="1600" dirty="0">
              <a:latin typeface="Trebuchet MS (Body)"/>
            </a:endParaRPr>
          </a:p>
        </p:txBody>
      </p:sp>
      <p:sp>
        <p:nvSpPr>
          <p:cNvPr id="10" name="TextBox 9"/>
          <p:cNvSpPr txBox="1"/>
          <p:nvPr/>
        </p:nvSpPr>
        <p:spPr>
          <a:xfrm>
            <a:off x="2817812" y="2057400"/>
            <a:ext cx="4572000" cy="338554"/>
          </a:xfrm>
          <a:prstGeom prst="rect">
            <a:avLst/>
          </a:prstGeom>
          <a:noFill/>
        </p:spPr>
        <p:txBody>
          <a:bodyPr wrap="square" rtlCol="0">
            <a:spAutoFit/>
          </a:bodyPr>
          <a:lstStyle/>
          <a:p>
            <a:r>
              <a:rPr lang="en-US" sz="1600" dirty="0" smtClean="0">
                <a:latin typeface="Trebuchet MS (Body)"/>
              </a:rPr>
              <a:t>He saves them by comforting them—their pain. </a:t>
            </a:r>
            <a:endParaRPr lang="en-US" sz="1600" dirty="0">
              <a:latin typeface="Trebuchet MS (Body)"/>
            </a:endParaRPr>
          </a:p>
        </p:txBody>
      </p:sp>
      <p:sp>
        <p:nvSpPr>
          <p:cNvPr id="11" name="TextBox 10"/>
          <p:cNvSpPr txBox="1"/>
          <p:nvPr/>
        </p:nvSpPr>
        <p:spPr>
          <a:xfrm>
            <a:off x="455612" y="2438400"/>
            <a:ext cx="6477000" cy="584775"/>
          </a:xfrm>
          <a:prstGeom prst="rect">
            <a:avLst/>
          </a:prstGeom>
          <a:noFill/>
        </p:spPr>
        <p:txBody>
          <a:bodyPr wrap="square" rtlCol="0">
            <a:spAutoFit/>
          </a:bodyPr>
          <a:lstStyle/>
          <a:p>
            <a:r>
              <a:rPr lang="en-US" sz="1600" dirty="0" smtClean="0">
                <a:latin typeface="Trebuchet MS (Body)"/>
              </a:rPr>
              <a:t>Christ is the comforter. The Holy Spirit is also the comforter.  How does the Holy Spirit bring us comfort? </a:t>
            </a:r>
            <a:endParaRPr lang="en-US" sz="1600" dirty="0">
              <a:latin typeface="Trebuchet MS (Body)"/>
            </a:endParaRPr>
          </a:p>
        </p:txBody>
      </p:sp>
      <p:sp>
        <p:nvSpPr>
          <p:cNvPr id="12" name="TextBox 11"/>
          <p:cNvSpPr txBox="1"/>
          <p:nvPr/>
        </p:nvSpPr>
        <p:spPr>
          <a:xfrm>
            <a:off x="455612" y="2971800"/>
            <a:ext cx="6781800" cy="1077218"/>
          </a:xfrm>
          <a:prstGeom prst="rect">
            <a:avLst/>
          </a:prstGeom>
          <a:noFill/>
        </p:spPr>
        <p:txBody>
          <a:bodyPr wrap="square" rtlCol="0">
            <a:spAutoFit/>
          </a:bodyPr>
          <a:lstStyle/>
          <a:p>
            <a:r>
              <a:rPr lang="en-US" sz="1600" b="1" dirty="0" smtClean="0">
                <a:latin typeface="Trebuchet MS (Body)"/>
              </a:rPr>
              <a:t>He convicts us of sin; He teaches us to be righteous  so He can prepare us for the judgment, which is the 3 step-testing process or the everlasting gospel. So we are given comfort through the gospel, which is grace if we want to say it simply.</a:t>
            </a:r>
            <a:endParaRPr lang="en-US" sz="1600" b="1" dirty="0">
              <a:latin typeface="Trebuchet MS (Body)"/>
            </a:endParaRPr>
          </a:p>
        </p:txBody>
      </p:sp>
      <p:sp>
        <p:nvSpPr>
          <p:cNvPr id="13" name="TextBox 12"/>
          <p:cNvSpPr txBox="1"/>
          <p:nvPr/>
        </p:nvSpPr>
        <p:spPr>
          <a:xfrm>
            <a:off x="455612" y="4038600"/>
            <a:ext cx="5867400" cy="338554"/>
          </a:xfrm>
          <a:prstGeom prst="rect">
            <a:avLst/>
          </a:prstGeom>
          <a:noFill/>
        </p:spPr>
        <p:txBody>
          <a:bodyPr wrap="square" rtlCol="0">
            <a:spAutoFit/>
          </a:bodyPr>
          <a:lstStyle/>
          <a:p>
            <a:r>
              <a:rPr lang="en-US" sz="1600" dirty="0" smtClean="0">
                <a:latin typeface="Trebuchet MS (Body)"/>
              </a:rPr>
              <a:t>How does Christ comfort us through the gospel?</a:t>
            </a:r>
            <a:endParaRPr lang="en-US" sz="1600" dirty="0">
              <a:latin typeface="Trebuchet MS (Body)"/>
            </a:endParaRPr>
          </a:p>
        </p:txBody>
      </p:sp>
      <p:sp>
        <p:nvSpPr>
          <p:cNvPr id="15" name="TextBox 14"/>
          <p:cNvSpPr txBox="1"/>
          <p:nvPr/>
        </p:nvSpPr>
        <p:spPr>
          <a:xfrm>
            <a:off x="455612" y="4343400"/>
            <a:ext cx="7239000" cy="584775"/>
          </a:xfrm>
          <a:prstGeom prst="rect">
            <a:avLst/>
          </a:prstGeom>
          <a:noFill/>
        </p:spPr>
        <p:txBody>
          <a:bodyPr wrap="square" rtlCol="0">
            <a:spAutoFit/>
          </a:bodyPr>
          <a:lstStyle/>
          <a:p>
            <a:r>
              <a:rPr lang="en-US" sz="1600" dirty="0" smtClean="0">
                <a:latin typeface="Trebuchet MS (Body)"/>
              </a:rPr>
              <a:t>He does this through His teachings (words) and mission (His life). His teaching is a parable and His mission is a parable.</a:t>
            </a:r>
            <a:endParaRPr lang="en-US" sz="1600" dirty="0">
              <a:latin typeface="Trebuchet MS (Body)"/>
            </a:endParaRPr>
          </a:p>
        </p:txBody>
      </p:sp>
      <p:sp>
        <p:nvSpPr>
          <p:cNvPr id="16" name="TextBox 15"/>
          <p:cNvSpPr txBox="1"/>
          <p:nvPr/>
        </p:nvSpPr>
        <p:spPr>
          <a:xfrm>
            <a:off x="455612" y="4876800"/>
            <a:ext cx="6781800" cy="830997"/>
          </a:xfrm>
          <a:prstGeom prst="rect">
            <a:avLst/>
          </a:prstGeom>
          <a:noFill/>
        </p:spPr>
        <p:txBody>
          <a:bodyPr wrap="square" rtlCol="0">
            <a:spAutoFit/>
          </a:bodyPr>
          <a:lstStyle/>
          <a:p>
            <a:r>
              <a:rPr lang="en-US" sz="1600" b="1" dirty="0" smtClean="0">
                <a:latin typeface="Trebuchet MS (Body)"/>
              </a:rPr>
              <a:t>Matthew 13:34 says, “All these things </a:t>
            </a:r>
            <a:r>
              <a:rPr lang="en-US" sz="1600" b="1" dirty="0" err="1" smtClean="0">
                <a:latin typeface="Trebuchet MS (Body)"/>
              </a:rPr>
              <a:t>spake</a:t>
            </a:r>
            <a:r>
              <a:rPr lang="en-US" sz="1600" b="1" dirty="0" smtClean="0">
                <a:latin typeface="Trebuchet MS (Body)"/>
              </a:rPr>
              <a:t> Jesus unto the multitude in parables; and without a parable </a:t>
            </a:r>
            <a:r>
              <a:rPr lang="en-US" sz="1600" b="1" dirty="0" err="1" smtClean="0">
                <a:latin typeface="Trebuchet MS (Body)"/>
              </a:rPr>
              <a:t>spake</a:t>
            </a:r>
            <a:r>
              <a:rPr lang="en-US" sz="1600" b="1" dirty="0" smtClean="0">
                <a:latin typeface="Trebuchet MS (Body)"/>
              </a:rPr>
              <a:t> He not unto them. </a:t>
            </a:r>
            <a:r>
              <a:rPr lang="en-US" sz="1600" dirty="0" smtClean="0">
                <a:latin typeface="Trebuchet MS (Body)"/>
              </a:rPr>
              <a:t>He could not speak to them except in parables. Why? </a:t>
            </a:r>
            <a:endParaRPr lang="en-US" sz="1600" b="1" dirty="0">
              <a:latin typeface="Trebuchet MS (Body)"/>
            </a:endParaRPr>
          </a:p>
        </p:txBody>
      </p:sp>
      <p:sp>
        <p:nvSpPr>
          <p:cNvPr id="17" name="Rectangle 16"/>
          <p:cNvSpPr/>
          <p:nvPr/>
        </p:nvSpPr>
        <p:spPr>
          <a:xfrm>
            <a:off x="455612" y="5638800"/>
            <a:ext cx="3900427" cy="338554"/>
          </a:xfrm>
          <a:prstGeom prst="rect">
            <a:avLst/>
          </a:prstGeom>
        </p:spPr>
        <p:txBody>
          <a:bodyPr wrap="none">
            <a:spAutoFit/>
          </a:bodyPr>
          <a:lstStyle/>
          <a:p>
            <a:r>
              <a:rPr lang="en-US" sz="1600" dirty="0" smtClean="0">
                <a:latin typeface="Trebuchet MS (Body)"/>
              </a:rPr>
              <a:t>They couldn’t understand Him otherwise.</a:t>
            </a:r>
            <a:endParaRPr lang="en-US" sz="1600" dirty="0">
              <a:latin typeface="Trebuchet MS (Body)"/>
            </a:endParaRPr>
          </a:p>
        </p:txBody>
      </p:sp>
      <p:sp>
        <p:nvSpPr>
          <p:cNvPr id="18" name="TextBox 17"/>
          <p:cNvSpPr txBox="1"/>
          <p:nvPr/>
        </p:nvSpPr>
        <p:spPr>
          <a:xfrm>
            <a:off x="455612" y="6096000"/>
            <a:ext cx="7315200" cy="400110"/>
          </a:xfrm>
          <a:prstGeom prst="rect">
            <a:avLst/>
          </a:prstGeom>
          <a:noFill/>
        </p:spPr>
        <p:txBody>
          <a:bodyPr wrap="square" rtlCol="0">
            <a:spAutoFit/>
          </a:bodyPr>
          <a:lstStyle/>
          <a:p>
            <a:r>
              <a:rPr lang="en-US" sz="2000" b="1" dirty="0" smtClean="0">
                <a:latin typeface="Trebuchet MS (Body)"/>
              </a:rPr>
              <a:t>To reiterate, Christ’s mission is the everlasting gospel.</a:t>
            </a:r>
            <a:endParaRPr lang="en-US" sz="2000" b="1" dirty="0">
              <a:latin typeface="Trebuchet MS (Body)"/>
            </a:endParaRPr>
          </a:p>
        </p:txBody>
      </p:sp>
      <p:pic>
        <p:nvPicPr>
          <p:cNvPr id="16386" name="Picture 2" descr="Related image"/>
          <p:cNvPicPr>
            <a:picLocks noChangeAspect="1" noChangeArrowheads="1"/>
          </p:cNvPicPr>
          <p:nvPr/>
        </p:nvPicPr>
        <p:blipFill>
          <a:blip r:embed="rId3"/>
          <a:srcRect/>
          <a:stretch>
            <a:fillRect/>
          </a:stretch>
        </p:blipFill>
        <p:spPr bwMode="auto">
          <a:xfrm>
            <a:off x="9294812" y="1143000"/>
            <a:ext cx="2638425" cy="3371851"/>
          </a:xfrm>
          <a:prstGeom prst="rect">
            <a:avLst/>
          </a:prstGeom>
          <a:noFill/>
        </p:spPr>
      </p:pic>
      <p:pic>
        <p:nvPicPr>
          <p:cNvPr id="16388" name="Picture 4" descr="Image result for christ comforting"/>
          <p:cNvPicPr>
            <a:picLocks noChangeAspect="1" noChangeArrowheads="1"/>
          </p:cNvPicPr>
          <p:nvPr/>
        </p:nvPicPr>
        <p:blipFill>
          <a:blip r:embed="rId4"/>
          <a:srcRect/>
          <a:stretch>
            <a:fillRect/>
          </a:stretch>
        </p:blipFill>
        <p:spPr bwMode="auto">
          <a:xfrm>
            <a:off x="7389812" y="3581400"/>
            <a:ext cx="3810000" cy="3048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ppt_x</p:attrName>
                                        </p:attrNameLst>
                                      </p:cBhvr>
                                      <p:tavLst>
                                        <p:tav tm="0">
                                          <p:val>
                                            <p:strVal val="#ppt_x-.2"/>
                                          </p:val>
                                        </p:tav>
                                        <p:tav tm="100000">
                                          <p:val>
                                            <p:strVal val="#ppt_x"/>
                                          </p:val>
                                        </p:tav>
                                      </p:tavLst>
                                    </p:anim>
                                    <p:anim calcmode="lin" valueType="num">
                                      <p:cBhvr>
                                        <p:cTn id="2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80">
                                          <p:stCondLst>
                                            <p:cond delay="0"/>
                                          </p:stCondLst>
                                        </p:cTn>
                                        <p:tgtEl>
                                          <p:spTgt spid="11"/>
                                        </p:tgtEl>
                                      </p:cBhvr>
                                    </p:animEffect>
                                    <p:anim calcmode="lin" valueType="num">
                                      <p:cBhvr>
                                        <p:cTn id="3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7" dur="26">
                                          <p:stCondLst>
                                            <p:cond delay="650"/>
                                          </p:stCondLst>
                                        </p:cTn>
                                        <p:tgtEl>
                                          <p:spTgt spid="11"/>
                                        </p:tgtEl>
                                      </p:cBhvr>
                                      <p:to x="100000" y="60000"/>
                                    </p:animScale>
                                    <p:animScale>
                                      <p:cBhvr>
                                        <p:cTn id="38" dur="166" decel="50000">
                                          <p:stCondLst>
                                            <p:cond delay="676"/>
                                          </p:stCondLst>
                                        </p:cTn>
                                        <p:tgtEl>
                                          <p:spTgt spid="11"/>
                                        </p:tgtEl>
                                      </p:cBhvr>
                                      <p:to x="100000" y="100000"/>
                                    </p:animScale>
                                    <p:animScale>
                                      <p:cBhvr>
                                        <p:cTn id="39" dur="26">
                                          <p:stCondLst>
                                            <p:cond delay="1312"/>
                                          </p:stCondLst>
                                        </p:cTn>
                                        <p:tgtEl>
                                          <p:spTgt spid="11"/>
                                        </p:tgtEl>
                                      </p:cBhvr>
                                      <p:to x="100000" y="80000"/>
                                    </p:animScale>
                                    <p:animScale>
                                      <p:cBhvr>
                                        <p:cTn id="40" dur="166" decel="50000">
                                          <p:stCondLst>
                                            <p:cond delay="1338"/>
                                          </p:stCondLst>
                                        </p:cTn>
                                        <p:tgtEl>
                                          <p:spTgt spid="11"/>
                                        </p:tgtEl>
                                      </p:cBhvr>
                                      <p:to x="100000" y="100000"/>
                                    </p:animScale>
                                    <p:animScale>
                                      <p:cBhvr>
                                        <p:cTn id="41" dur="26">
                                          <p:stCondLst>
                                            <p:cond delay="1642"/>
                                          </p:stCondLst>
                                        </p:cTn>
                                        <p:tgtEl>
                                          <p:spTgt spid="11"/>
                                        </p:tgtEl>
                                      </p:cBhvr>
                                      <p:to x="100000" y="90000"/>
                                    </p:animScale>
                                    <p:animScale>
                                      <p:cBhvr>
                                        <p:cTn id="42" dur="166" decel="50000">
                                          <p:stCondLst>
                                            <p:cond delay="1668"/>
                                          </p:stCondLst>
                                        </p:cTn>
                                        <p:tgtEl>
                                          <p:spTgt spid="11"/>
                                        </p:tgtEl>
                                      </p:cBhvr>
                                      <p:to x="100000" y="100000"/>
                                    </p:animScale>
                                    <p:animScale>
                                      <p:cBhvr>
                                        <p:cTn id="43" dur="26">
                                          <p:stCondLst>
                                            <p:cond delay="1808"/>
                                          </p:stCondLst>
                                        </p:cTn>
                                        <p:tgtEl>
                                          <p:spTgt spid="11"/>
                                        </p:tgtEl>
                                      </p:cBhvr>
                                      <p:to x="100000" y="95000"/>
                                    </p:animScale>
                                    <p:animScale>
                                      <p:cBhvr>
                                        <p:cTn id="44" dur="166" decel="50000">
                                          <p:stCondLst>
                                            <p:cond delay="1834"/>
                                          </p:stCondLst>
                                        </p:cTn>
                                        <p:tgtEl>
                                          <p:spTgt spid="11"/>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16386"/>
                                        </p:tgtEl>
                                        <p:attrNameLst>
                                          <p:attrName>style.visibility</p:attrName>
                                        </p:attrNameLst>
                                      </p:cBhvr>
                                      <p:to>
                                        <p:strVal val="visible"/>
                                      </p:to>
                                    </p:set>
                                    <p:animEffect transition="in" filter="diamond(in)">
                                      <p:cBhvr>
                                        <p:cTn id="49" dur="2000"/>
                                        <p:tgtEl>
                                          <p:spTgt spid="16386"/>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nodeType="clickEffect">
                                  <p:stCondLst>
                                    <p:cond delay="0"/>
                                  </p:stCondLst>
                                  <p:childTnLst>
                                    <p:set>
                                      <p:cBhvr>
                                        <p:cTn id="53" dur="1" fill="hold">
                                          <p:stCondLst>
                                            <p:cond delay="0"/>
                                          </p:stCondLst>
                                        </p:cTn>
                                        <p:tgtEl>
                                          <p:spTgt spid="16388"/>
                                        </p:tgtEl>
                                        <p:attrNameLst>
                                          <p:attrName>style.visibility</p:attrName>
                                        </p:attrNameLst>
                                      </p:cBhvr>
                                      <p:to>
                                        <p:strVal val="visible"/>
                                      </p:to>
                                    </p:set>
                                    <p:animEffect transition="in" filter="diamond(in)">
                                      <p:cBhvr>
                                        <p:cTn id="54" dur="2000"/>
                                        <p:tgtEl>
                                          <p:spTgt spid="16388"/>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1000" fill="hold"/>
                                        <p:tgtEl>
                                          <p:spTgt spid="12"/>
                                        </p:tgtEl>
                                        <p:attrNameLst>
                                          <p:attrName>ppt_x</p:attrName>
                                        </p:attrNameLst>
                                      </p:cBhvr>
                                      <p:tavLst>
                                        <p:tav tm="0">
                                          <p:val>
                                            <p:strVal val="#ppt_x-.2"/>
                                          </p:val>
                                        </p:tav>
                                        <p:tav tm="100000">
                                          <p:val>
                                            <p:strVal val="#ppt_x"/>
                                          </p:val>
                                        </p:tav>
                                      </p:tavLst>
                                    </p:anim>
                                    <p:anim calcmode="lin" valueType="num">
                                      <p:cBhvr>
                                        <p:cTn id="60"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61" dur="10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30"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800" decel="100000"/>
                                        <p:tgtEl>
                                          <p:spTgt spid="13"/>
                                        </p:tgtEl>
                                      </p:cBhvr>
                                    </p:animEffect>
                                    <p:anim calcmode="lin" valueType="num">
                                      <p:cBhvr>
                                        <p:cTn id="67" dur="800" decel="100000" fill="hold"/>
                                        <p:tgtEl>
                                          <p:spTgt spid="13"/>
                                        </p:tgtEl>
                                        <p:attrNameLst>
                                          <p:attrName>style.rotation</p:attrName>
                                        </p:attrNameLst>
                                      </p:cBhvr>
                                      <p:tavLst>
                                        <p:tav tm="0">
                                          <p:val>
                                            <p:fltVal val="-90"/>
                                          </p:val>
                                        </p:tav>
                                        <p:tav tm="100000">
                                          <p:val>
                                            <p:fltVal val="0"/>
                                          </p:val>
                                        </p:tav>
                                      </p:tavLst>
                                    </p:anim>
                                    <p:anim calcmode="lin" valueType="num">
                                      <p:cBhvr>
                                        <p:cTn id="68" dur="800" decel="100000" fill="hold"/>
                                        <p:tgtEl>
                                          <p:spTgt spid="13"/>
                                        </p:tgtEl>
                                        <p:attrNameLst>
                                          <p:attrName>ppt_x</p:attrName>
                                        </p:attrNameLst>
                                      </p:cBhvr>
                                      <p:tavLst>
                                        <p:tav tm="0">
                                          <p:val>
                                            <p:strVal val="#ppt_x+0.4"/>
                                          </p:val>
                                        </p:tav>
                                        <p:tav tm="100000">
                                          <p:val>
                                            <p:strVal val="#ppt_x-0.05"/>
                                          </p:val>
                                        </p:tav>
                                      </p:tavLst>
                                    </p:anim>
                                    <p:anim calcmode="lin" valueType="num">
                                      <p:cBhvr>
                                        <p:cTn id="69" dur="800" decel="100000" fill="hold"/>
                                        <p:tgtEl>
                                          <p:spTgt spid="13"/>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dissolve">
                                      <p:cBhvr>
                                        <p:cTn id="76" dur="5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500" fill="hold"/>
                                        <p:tgtEl>
                                          <p:spTgt spid="16"/>
                                        </p:tgtEl>
                                        <p:attrNameLst>
                                          <p:attrName>ppt_x</p:attrName>
                                        </p:attrNameLst>
                                      </p:cBhvr>
                                      <p:tavLst>
                                        <p:tav tm="0">
                                          <p:val>
                                            <p:strVal val="#ppt_x"/>
                                          </p:val>
                                        </p:tav>
                                        <p:tav tm="100000">
                                          <p:val>
                                            <p:strVal val="#ppt_x"/>
                                          </p:val>
                                        </p:tav>
                                      </p:tavLst>
                                    </p:anim>
                                    <p:anim calcmode="lin" valueType="num">
                                      <p:cBhvr additive="base">
                                        <p:cTn id="8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0" presetClass="entr" presetSubtype="0" decel="10000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1000" fill="hold"/>
                                        <p:tgtEl>
                                          <p:spTgt spid="17"/>
                                        </p:tgtEl>
                                        <p:attrNameLst>
                                          <p:attrName>ppt_w</p:attrName>
                                        </p:attrNameLst>
                                      </p:cBhvr>
                                      <p:tavLst>
                                        <p:tav tm="0">
                                          <p:val>
                                            <p:strVal val="#ppt_w+.3"/>
                                          </p:val>
                                        </p:tav>
                                        <p:tav tm="100000">
                                          <p:val>
                                            <p:strVal val="#ppt_w"/>
                                          </p:val>
                                        </p:tav>
                                      </p:tavLst>
                                    </p:anim>
                                    <p:anim calcmode="lin" valueType="num">
                                      <p:cBhvr>
                                        <p:cTn id="88" dur="1000" fill="hold"/>
                                        <p:tgtEl>
                                          <p:spTgt spid="17"/>
                                        </p:tgtEl>
                                        <p:attrNameLst>
                                          <p:attrName>ppt_h</p:attrName>
                                        </p:attrNameLst>
                                      </p:cBhvr>
                                      <p:tavLst>
                                        <p:tav tm="0">
                                          <p:val>
                                            <p:strVal val="#ppt_h"/>
                                          </p:val>
                                        </p:tav>
                                        <p:tav tm="100000">
                                          <p:val>
                                            <p:strVal val="#ppt_h"/>
                                          </p:val>
                                        </p:tav>
                                      </p:tavLst>
                                    </p:anim>
                                    <p:animEffect transition="in" filter="fade">
                                      <p:cBhvr>
                                        <p:cTn id="89" dur="1000"/>
                                        <p:tgtEl>
                                          <p:spTgt spid="17"/>
                                        </p:tgtEl>
                                      </p:cBhvr>
                                    </p:animEffect>
                                  </p:childTnLst>
                                </p:cTn>
                              </p:par>
                            </p:childTnLst>
                          </p:cTn>
                        </p:par>
                      </p:childTnLst>
                    </p:cTn>
                  </p:par>
                  <p:par>
                    <p:cTn id="90" fill="hold">
                      <p:stCondLst>
                        <p:cond delay="indefinite"/>
                      </p:stCondLst>
                      <p:childTnLst>
                        <p:par>
                          <p:cTn id="91" fill="hold">
                            <p:stCondLst>
                              <p:cond delay="0"/>
                            </p:stCondLst>
                            <p:childTnLst>
                              <p:par>
                                <p:cTn id="92" presetID="50" presetClass="entr" presetSubtype="0" decel="100000" fill="hold" grpId="3" nodeType="clickEffect">
                                  <p:stCondLst>
                                    <p:cond delay="0"/>
                                  </p:stCondLst>
                                  <p:iterate type="lt">
                                    <p:tmPct val="0"/>
                                  </p:iterate>
                                  <p:childTnLst>
                                    <p:set>
                                      <p:cBhvr>
                                        <p:cTn id="93" dur="1" fill="hold">
                                          <p:stCondLst>
                                            <p:cond delay="0"/>
                                          </p:stCondLst>
                                        </p:cTn>
                                        <p:tgtEl>
                                          <p:spTgt spid="18"/>
                                        </p:tgtEl>
                                        <p:attrNameLst>
                                          <p:attrName>style.visibility</p:attrName>
                                        </p:attrNameLst>
                                      </p:cBhvr>
                                      <p:to>
                                        <p:strVal val="visible"/>
                                      </p:to>
                                    </p:set>
                                    <p:anim calcmode="lin" valueType="num">
                                      <p:cBhvr>
                                        <p:cTn id="94" dur="1000" fill="hold"/>
                                        <p:tgtEl>
                                          <p:spTgt spid="18"/>
                                        </p:tgtEl>
                                        <p:attrNameLst>
                                          <p:attrName>ppt_w</p:attrName>
                                        </p:attrNameLst>
                                      </p:cBhvr>
                                      <p:tavLst>
                                        <p:tav tm="0">
                                          <p:val>
                                            <p:strVal val="#ppt_w+.3"/>
                                          </p:val>
                                        </p:tav>
                                        <p:tav tm="100000">
                                          <p:val>
                                            <p:strVal val="#ppt_w"/>
                                          </p:val>
                                        </p:tav>
                                      </p:tavLst>
                                    </p:anim>
                                    <p:anim calcmode="lin" valueType="num">
                                      <p:cBhvr>
                                        <p:cTn id="95" dur="1000" fill="hold"/>
                                        <p:tgtEl>
                                          <p:spTgt spid="18"/>
                                        </p:tgtEl>
                                        <p:attrNameLst>
                                          <p:attrName>ppt_h</p:attrName>
                                        </p:attrNameLst>
                                      </p:cBhvr>
                                      <p:tavLst>
                                        <p:tav tm="0">
                                          <p:val>
                                            <p:strVal val="#ppt_h"/>
                                          </p:val>
                                        </p:tav>
                                        <p:tav tm="100000">
                                          <p:val>
                                            <p:strVal val="#ppt_h"/>
                                          </p:val>
                                        </p:tav>
                                      </p:tavLst>
                                    </p:anim>
                                    <p:animEffect transition="in" filter="fade">
                                      <p:cBhvr>
                                        <p:cTn id="9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P spid="15" grpId="0"/>
      <p:bldP spid="16" grpId="0"/>
      <p:bldP spid="17" grpId="0"/>
      <p:bldP spid="18" grpId="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Brush Script MT" pitchFamily="66" charset="0"/>
              </a:rPr>
              <a:t>Understanding the Everlasting Gospel</a:t>
            </a:r>
            <a:endParaRPr lang="en-US" sz="5400" dirty="0">
              <a:latin typeface="Brush Script MT" pitchFamily="66" charset="0"/>
            </a:endParaRPr>
          </a:p>
        </p:txBody>
      </p:sp>
      <p:pic>
        <p:nvPicPr>
          <p:cNvPr id="15364" name="Picture 4" descr="Image result for mind on heavenly things"/>
          <p:cNvPicPr>
            <a:picLocks noChangeAspect="1" noChangeArrowheads="1"/>
          </p:cNvPicPr>
          <p:nvPr/>
        </p:nvPicPr>
        <p:blipFill>
          <a:blip r:embed="rId3"/>
          <a:srcRect/>
          <a:stretch>
            <a:fillRect/>
          </a:stretch>
        </p:blipFill>
        <p:spPr bwMode="auto">
          <a:xfrm rot="21059782">
            <a:off x="7979312" y="3266269"/>
            <a:ext cx="3999440" cy="2999580"/>
          </a:xfrm>
          <a:prstGeom prst="rect">
            <a:avLst/>
          </a:prstGeom>
          <a:noFill/>
        </p:spPr>
      </p:pic>
      <p:sp>
        <p:nvSpPr>
          <p:cNvPr id="6" name="TextBox 5"/>
          <p:cNvSpPr txBox="1"/>
          <p:nvPr/>
        </p:nvSpPr>
        <p:spPr>
          <a:xfrm>
            <a:off x="684212" y="1600200"/>
            <a:ext cx="7239000" cy="830997"/>
          </a:xfrm>
          <a:prstGeom prst="rect">
            <a:avLst/>
          </a:prstGeom>
          <a:noFill/>
        </p:spPr>
        <p:txBody>
          <a:bodyPr wrap="square" rtlCol="0">
            <a:spAutoFit/>
          </a:bodyPr>
          <a:lstStyle/>
          <a:p>
            <a:r>
              <a:rPr lang="en-US" sz="1600" dirty="0" smtClean="0">
                <a:latin typeface="Ebrima" pitchFamily="2" charset="0"/>
                <a:ea typeface="Ebrima" pitchFamily="2" charset="0"/>
                <a:cs typeface="Ebrima" pitchFamily="2" charset="0"/>
              </a:rPr>
              <a:t>Christ wants us not to live in this world. I don’t mean He wants us to move planets. For instance, here we are on earth and we think things. What does God want us to think about? earth or heaven?</a:t>
            </a:r>
          </a:p>
        </p:txBody>
      </p:sp>
      <p:sp>
        <p:nvSpPr>
          <p:cNvPr id="7" name="TextBox 6"/>
          <p:cNvSpPr txBox="1"/>
          <p:nvPr/>
        </p:nvSpPr>
        <p:spPr>
          <a:xfrm>
            <a:off x="684212" y="2819400"/>
            <a:ext cx="7086600" cy="1077218"/>
          </a:xfrm>
          <a:prstGeom prst="rect">
            <a:avLst/>
          </a:prstGeom>
          <a:noFill/>
        </p:spPr>
        <p:txBody>
          <a:bodyPr wrap="square" rtlCol="0">
            <a:spAutoFit/>
          </a:bodyPr>
          <a:lstStyle/>
          <a:p>
            <a:r>
              <a:rPr lang="en-US" sz="1600" dirty="0" smtClean="0">
                <a:latin typeface="Ebrima" pitchFamily="2" charset="0"/>
                <a:ea typeface="Ebrima" pitchFamily="2" charset="0"/>
                <a:cs typeface="Ebrima" pitchFamily="2" charset="0"/>
              </a:rPr>
              <a:t>He wants us to be in heavenly places doesn’t He? Even though our bodies are here, He wants us to be heavenly minded. [So when you talk to someone, you would not talk to them as if you were on earth, but as if you were in heaven.]  </a:t>
            </a:r>
            <a:endParaRPr lang="en-US" sz="1600" dirty="0">
              <a:latin typeface="Ebrima" pitchFamily="2" charset="0"/>
              <a:ea typeface="Ebrima" pitchFamily="2" charset="0"/>
              <a:cs typeface="Ebrima" pitchFamily="2" charset="0"/>
            </a:endParaRPr>
          </a:p>
        </p:txBody>
      </p:sp>
      <p:sp>
        <p:nvSpPr>
          <p:cNvPr id="8" name="TextBox 7"/>
          <p:cNvSpPr txBox="1"/>
          <p:nvPr/>
        </p:nvSpPr>
        <p:spPr>
          <a:xfrm>
            <a:off x="684212" y="3810000"/>
            <a:ext cx="7239000" cy="1323439"/>
          </a:xfrm>
          <a:prstGeom prst="rect">
            <a:avLst/>
          </a:prstGeom>
          <a:noFill/>
        </p:spPr>
        <p:txBody>
          <a:bodyPr wrap="square" rtlCol="0">
            <a:spAutoFit/>
          </a:bodyPr>
          <a:lstStyle/>
          <a:p>
            <a:r>
              <a:rPr lang="en-US" sz="1600" dirty="0" smtClean="0">
                <a:latin typeface="Ebrima" pitchFamily="2" charset="0"/>
                <a:ea typeface="Ebrima" pitchFamily="2" charset="0"/>
                <a:cs typeface="Ebrima" pitchFamily="2" charset="0"/>
              </a:rPr>
              <a:t>Who would get irritated in heaven? None of us would. We would be scared to. We would be kind, generous, and respectful. If things were not going well in life, how do you think people would respond to those types of situations if they were in heaven? They would accept it. We don’t do that here on earth. We get irritated and upset. </a:t>
            </a:r>
            <a:endParaRPr lang="en-US" sz="1600" dirty="0">
              <a:latin typeface="Ebrima" pitchFamily="2" charset="0"/>
              <a:ea typeface="Ebrima" pitchFamily="2" charset="0"/>
              <a:cs typeface="Ebrima" pitchFamily="2" charset="0"/>
            </a:endParaRPr>
          </a:p>
        </p:txBody>
      </p:sp>
      <p:sp>
        <p:nvSpPr>
          <p:cNvPr id="10" name="TextBox 9"/>
          <p:cNvSpPr txBox="1"/>
          <p:nvPr/>
        </p:nvSpPr>
        <p:spPr>
          <a:xfrm>
            <a:off x="684212" y="5105400"/>
            <a:ext cx="7162800" cy="1077218"/>
          </a:xfrm>
          <a:prstGeom prst="rect">
            <a:avLst/>
          </a:prstGeom>
          <a:noFill/>
        </p:spPr>
        <p:txBody>
          <a:bodyPr wrap="square" rtlCol="0">
            <a:spAutoFit/>
          </a:bodyPr>
          <a:lstStyle/>
          <a:p>
            <a:r>
              <a:rPr lang="en-US" sz="1600" dirty="0" smtClean="0">
                <a:latin typeface="Ebrima" pitchFamily="2" charset="0"/>
                <a:ea typeface="Ebrima" pitchFamily="2" charset="0"/>
                <a:cs typeface="Ebrima" pitchFamily="2" charset="0"/>
              </a:rPr>
              <a:t>[ With your mind on Heaven, it would change and influence the way you would speak and behave on Earth. Nothing on this earth would phase you or bother you. Though you’re here physically, your mind is not. It is focused on heavenly things.]</a:t>
            </a:r>
            <a:endParaRPr lang="en-US" sz="1600" dirty="0">
              <a:latin typeface="Ebrima" pitchFamily="2" charset="0"/>
              <a:ea typeface="Ebrima" pitchFamily="2" charset="0"/>
              <a:cs typeface="Ebrima" pitchFamily="2" charset="0"/>
            </a:endParaRPr>
          </a:p>
        </p:txBody>
      </p:sp>
      <p:sp>
        <p:nvSpPr>
          <p:cNvPr id="11" name="Rectangle 10"/>
          <p:cNvSpPr/>
          <p:nvPr/>
        </p:nvSpPr>
        <p:spPr>
          <a:xfrm>
            <a:off x="760412" y="2362200"/>
            <a:ext cx="1372492" cy="523220"/>
          </a:xfrm>
          <a:prstGeom prst="rect">
            <a:avLst/>
          </a:prstGeom>
        </p:spPr>
        <p:txBody>
          <a:bodyPr wrap="none">
            <a:spAutoFit/>
          </a:bodyPr>
          <a:lstStyle/>
          <a:p>
            <a:r>
              <a:rPr lang="en-US" sz="2800" dirty="0" smtClean="0">
                <a:latin typeface="Ebrima" pitchFamily="2" charset="0"/>
                <a:ea typeface="Ebrima" pitchFamily="2" charset="0"/>
                <a:cs typeface="Ebrima" pitchFamily="2" charset="0"/>
              </a:rPr>
              <a:t>Heaven</a:t>
            </a:r>
            <a:endParaRPr lang="en-US" sz="2800" dirty="0">
              <a:latin typeface="Ebrima" pitchFamily="2" charset="0"/>
              <a:ea typeface="Ebrima" pitchFamily="2" charset="0"/>
              <a:cs typeface="Ebrima" pitchFamily="2" charset="0"/>
            </a:endParaRPr>
          </a:p>
        </p:txBody>
      </p:sp>
      <p:sp>
        <p:nvSpPr>
          <p:cNvPr id="12" name="TextBox 11"/>
          <p:cNvSpPr txBox="1"/>
          <p:nvPr/>
        </p:nvSpPr>
        <p:spPr>
          <a:xfrm>
            <a:off x="684212" y="6096000"/>
            <a:ext cx="7391400" cy="523220"/>
          </a:xfrm>
          <a:prstGeom prst="rect">
            <a:avLst/>
          </a:prstGeom>
          <a:noFill/>
        </p:spPr>
        <p:txBody>
          <a:bodyPr wrap="square" rtlCol="0">
            <a:spAutoFit/>
          </a:bodyPr>
          <a:lstStyle/>
          <a:p>
            <a:r>
              <a:rPr lang="en-US" sz="2800" dirty="0" smtClean="0">
                <a:latin typeface="Ebrima" pitchFamily="2" charset="0"/>
                <a:ea typeface="Ebrima" pitchFamily="2" charset="0"/>
                <a:cs typeface="Ebrima" pitchFamily="2" charset="0"/>
              </a:rPr>
              <a:t>God wants us to think about heavenly places.</a:t>
            </a:r>
            <a:endParaRPr lang="en-US" sz="2800" dirty="0">
              <a:latin typeface="Ebrima" pitchFamily="2" charset="0"/>
              <a:ea typeface="Ebrima" pitchFamily="2" charset="0"/>
              <a:cs typeface="Ebrima"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1"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 calcmode="lin" valueType="num">
                                      <p:cBhvr additive="base">
                                        <p:cTn id="3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 calcmode="lin" valueType="num">
                                      <p:cBhvr additive="base">
                                        <p:cTn id="3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anim calcmode="lin" valueType="num">
                                      <p:cBhvr additive="base">
                                        <p:cTn id="4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6" presetClass="entr" presetSubtype="0" fill="hold" grpId="0" nodeType="clickEffect">
                                  <p:stCondLst>
                                    <p:cond delay="0"/>
                                  </p:stCondLst>
                                  <p:iterate type="lt">
                                    <p:tmPct val="10000"/>
                                  </p:iterate>
                                  <p:childTnLst>
                                    <p:set>
                                      <p:cBhvr>
                                        <p:cTn id="49" dur="1" fill="hold">
                                          <p:stCondLst>
                                            <p:cond delay="0"/>
                                          </p:stCondLst>
                                        </p:cTn>
                                        <p:tgtEl>
                                          <p:spTgt spid="12"/>
                                        </p:tgtEl>
                                        <p:attrNameLst>
                                          <p:attrName>style.visibility</p:attrName>
                                        </p:attrNameLst>
                                      </p:cBhvr>
                                      <p:to>
                                        <p:strVal val="visible"/>
                                      </p:to>
                                    </p:set>
                                    <p:anim by="(-#ppt_w*2)" calcmode="lin" valueType="num">
                                      <p:cBhvr rctx="PPT">
                                        <p:cTn id="50" dur="500" autoRev="1" fill="hold">
                                          <p:stCondLst>
                                            <p:cond delay="0"/>
                                          </p:stCondLst>
                                        </p:cTn>
                                        <p:tgtEl>
                                          <p:spTgt spid="12"/>
                                        </p:tgtEl>
                                        <p:attrNameLst>
                                          <p:attrName>ppt_w</p:attrName>
                                        </p:attrNameLst>
                                      </p:cBhvr>
                                    </p:anim>
                                    <p:anim by="(#ppt_w*0.50)" calcmode="lin" valueType="num">
                                      <p:cBhvr>
                                        <p:cTn id="51" dur="500" decel="50000" autoRev="1" fill="hold">
                                          <p:stCondLst>
                                            <p:cond delay="0"/>
                                          </p:stCondLst>
                                        </p:cTn>
                                        <p:tgtEl>
                                          <p:spTgt spid="12"/>
                                        </p:tgtEl>
                                        <p:attrNameLst>
                                          <p:attrName>ppt_x</p:attrName>
                                        </p:attrNameLst>
                                      </p:cBhvr>
                                    </p:anim>
                                    <p:anim from="(-#ppt_h/2)" to="(#ppt_y)" calcmode="lin" valueType="num">
                                      <p:cBhvr>
                                        <p:cTn id="52" dur="1000" fill="hold">
                                          <p:stCondLst>
                                            <p:cond delay="0"/>
                                          </p:stCondLst>
                                        </p:cTn>
                                        <p:tgtEl>
                                          <p:spTgt spid="12"/>
                                        </p:tgtEl>
                                        <p:attrNameLst>
                                          <p:attrName>ppt_y</p:attrName>
                                        </p:attrNameLst>
                                      </p:cBhvr>
                                    </p:anim>
                                    <p:animRot by="21600000">
                                      <p:cBhvr>
                                        <p:cTn id="53" dur="10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8" grpId="0" build="p"/>
      <p:bldP spid="10" grpId="0" build="p"/>
      <p:bldP spid="11" grpId="1"/>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2919</TotalTime>
  <Words>4846</Words>
  <Application>Microsoft Office PowerPoint</Application>
  <PresentationFormat>Custom</PresentationFormat>
  <Paragraphs>242</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A Living Parable</vt:lpstr>
      <vt:lpstr>Behind Every Word</vt:lpstr>
      <vt:lpstr>The Methodology to Understand Communication</vt:lpstr>
      <vt:lpstr>Line of Communication</vt:lpstr>
      <vt:lpstr>Wheels Within Wheels? </vt:lpstr>
      <vt:lpstr>Focusing In…</vt:lpstr>
      <vt:lpstr>Focusing In Cont’</vt:lpstr>
      <vt:lpstr>Two Important Words: Mission &amp; Teaching</vt:lpstr>
      <vt:lpstr>Understanding the Everlasting Gospel</vt:lpstr>
      <vt:lpstr>Understanding the Everlasting Gospel Cont’</vt:lpstr>
      <vt:lpstr>Principles Seen in His Teachings</vt:lpstr>
      <vt:lpstr>Christ: The Natural and the Spiritual</vt:lpstr>
      <vt:lpstr>Christ: The Natural and the Spiritual Cont’</vt:lpstr>
      <vt:lpstr>Christ: The Natural and the Spiritual Cont’</vt:lpstr>
      <vt:lpstr>The Nature of Christ </vt:lpstr>
      <vt:lpstr>The Nature of Christ Cont’ </vt:lpstr>
      <vt:lpstr>Focusing In #2…</vt:lpstr>
      <vt:lpstr>The Nature of Christ Cont’</vt:lpstr>
      <vt:lpstr>Jesus, a Parable</vt:lpstr>
      <vt:lpstr>Focusing In #2… Cont’</vt:lpstr>
      <vt:lpstr>Focusing In #2… Cont’</vt:lpstr>
      <vt:lpstr>Focusing in the Rest of Paragraph #1</vt:lpstr>
      <vt:lpstr>Focusing in the Rest of Paragraph #1 Cont’</vt:lpstr>
      <vt:lpstr>Focusing in the Rest of Paragraph #1 Cont’</vt:lpstr>
      <vt:lpstr>In Closing…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Living Parable</dc:title>
  <dc:creator>User</dc:creator>
  <cp:lastModifiedBy>User</cp:lastModifiedBy>
  <cp:revision>342</cp:revision>
  <dcterms:created xsi:type="dcterms:W3CDTF">2019-10-10T09:26:02Z</dcterms:created>
  <dcterms:modified xsi:type="dcterms:W3CDTF">2019-10-16T05:01:16Z</dcterms:modified>
</cp:coreProperties>
</file>