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6" r:id="rId12"/>
    <p:sldId id="265"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6" r:id="rId30"/>
    <p:sldId id="287" r:id="rId31"/>
    <p:sldId id="288" r:id="rId32"/>
    <p:sldId id="289" r:id="rId33"/>
    <p:sldId id="290" r:id="rId34"/>
    <p:sldId id="284" r:id="rId35"/>
    <p:sldId id="291" r:id="rId36"/>
    <p:sldId id="292" r:id="rId37"/>
    <p:sldId id="293"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4D22-292D-425E-AFFE-07DE4DD25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4A3191-AB28-40E1-B9A8-F2A077567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A0AE34-448F-460D-A05C-9008E8701AB2}"/>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5" name="Footer Placeholder 4">
            <a:extLst>
              <a:ext uri="{FF2B5EF4-FFF2-40B4-BE49-F238E27FC236}">
                <a16:creationId xmlns:a16="http://schemas.microsoft.com/office/drawing/2014/main" id="{810D9132-90AE-4050-8017-8DCE5B875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CBF90-6C39-4A83-AD16-331F42E9EBF5}"/>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417765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57BE-0E72-4AC6-82AE-009FF8B787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53A739-69FE-4674-A94C-E48CC62249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08B15-3C94-492D-AEC2-BC79FE5E887C}"/>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5" name="Footer Placeholder 4">
            <a:extLst>
              <a:ext uri="{FF2B5EF4-FFF2-40B4-BE49-F238E27FC236}">
                <a16:creationId xmlns:a16="http://schemas.microsoft.com/office/drawing/2014/main" id="{A003528B-7E65-4771-9536-62ED57727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2F325-63C4-4F78-8E77-A65CCB1CFF6A}"/>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141262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D6F66-05CF-4914-9E52-359986E36D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665DBA-4198-4B7B-8A08-A0136A23A2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D4419-ECFA-4266-AFAC-5653459B337E}"/>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5" name="Footer Placeholder 4">
            <a:extLst>
              <a:ext uri="{FF2B5EF4-FFF2-40B4-BE49-F238E27FC236}">
                <a16:creationId xmlns:a16="http://schemas.microsoft.com/office/drawing/2014/main" id="{2B9472E7-8070-4703-8AE6-05D81D0B0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26B1F-3A8C-4D3C-81FB-5C3D9F59FF0D}"/>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314679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56F6-9848-4050-B7F8-FFE202BFC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91B64-57AB-46F6-A5D3-87B1B81EE7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AE8AC-7A80-49EC-B174-C711339D874C}"/>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5" name="Footer Placeholder 4">
            <a:extLst>
              <a:ext uri="{FF2B5EF4-FFF2-40B4-BE49-F238E27FC236}">
                <a16:creationId xmlns:a16="http://schemas.microsoft.com/office/drawing/2014/main" id="{04341DAC-F16B-457D-8C76-7DEDEBEAA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12327-DAE0-424F-B195-5EB1A96E5D27}"/>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57231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B3D9-A514-4FA0-976F-BFBAC13FAD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0CCAE0-4D7C-42A3-9816-81190A041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C584A1-AA2E-4BF3-93FE-047483D3AF63}"/>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5" name="Footer Placeholder 4">
            <a:extLst>
              <a:ext uri="{FF2B5EF4-FFF2-40B4-BE49-F238E27FC236}">
                <a16:creationId xmlns:a16="http://schemas.microsoft.com/office/drawing/2014/main" id="{58C40722-B8FD-414D-B9AC-719DCBAC5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0F9B1-B443-4F87-99D1-EC32E4ADE7EC}"/>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58208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BFDB-74AD-4000-9D4D-908E3E5C4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71986-82C2-4417-A480-22E2CF8BA8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9838C-3141-4AB0-9948-2677DF30F2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EA2EBD-EDF7-46FC-8100-702575A728B0}"/>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6" name="Footer Placeholder 5">
            <a:extLst>
              <a:ext uri="{FF2B5EF4-FFF2-40B4-BE49-F238E27FC236}">
                <a16:creationId xmlns:a16="http://schemas.microsoft.com/office/drawing/2014/main" id="{5243DA22-B2B9-4CBE-A6C8-532B10F5B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84EBB8-A808-40FD-AFC8-36A14359D90C}"/>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250740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9614-F380-447E-919E-282B48C260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192CA4-E7F4-40D3-8C23-BC6E59AEF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CA886B-0C6A-4310-AD71-B8AB6CD648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838C44-77B6-4893-ACD9-8AD7199BC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0C9833-C9C6-41A9-AFD9-759CCE5591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C7438B-1D97-484B-B154-0AB649951EF0}"/>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8" name="Footer Placeholder 7">
            <a:extLst>
              <a:ext uri="{FF2B5EF4-FFF2-40B4-BE49-F238E27FC236}">
                <a16:creationId xmlns:a16="http://schemas.microsoft.com/office/drawing/2014/main" id="{0E56618A-E96C-466B-8CE1-6E30C1EE61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5489E6-6B59-49DD-8278-4D25B9489E3D}"/>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267626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6F3BC-ABB4-40D7-83D7-591A93BFB4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EA8A25-398E-4C41-88ED-CCF8CC7648D6}"/>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4" name="Footer Placeholder 3">
            <a:extLst>
              <a:ext uri="{FF2B5EF4-FFF2-40B4-BE49-F238E27FC236}">
                <a16:creationId xmlns:a16="http://schemas.microsoft.com/office/drawing/2014/main" id="{BB856B49-57C0-4CA8-B560-3FA9B2295D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29FAE3-E99D-47CD-B132-99C210A95EDF}"/>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223555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359EF-335B-4626-B9B1-6C87D27755D0}"/>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3" name="Footer Placeholder 2">
            <a:extLst>
              <a:ext uri="{FF2B5EF4-FFF2-40B4-BE49-F238E27FC236}">
                <a16:creationId xmlns:a16="http://schemas.microsoft.com/office/drawing/2014/main" id="{95A5184E-D41C-4C4B-A122-185C8CC6A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DCDD46-E89A-415E-B541-7B2728496484}"/>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385252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97F2-C0E1-4219-A210-3B761D027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9312EC-8183-4404-8FDA-4F365C7229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237E05-61E4-4F16-B1D4-5E43BC5B7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9BE0E3-2D48-46CD-AF82-CD0EB2E8A91F}"/>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6" name="Footer Placeholder 5">
            <a:extLst>
              <a:ext uri="{FF2B5EF4-FFF2-40B4-BE49-F238E27FC236}">
                <a16:creationId xmlns:a16="http://schemas.microsoft.com/office/drawing/2014/main" id="{1D4FCA04-6873-47E6-839A-AFC768DD7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DA4E0-2982-46B6-B4D7-023ACA5D91F3}"/>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335853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7A06-5D3B-408E-8EC4-7A8299BFA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93E063-FD10-40EA-93EA-D6F99E53F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8E0D1C-D141-49BA-B363-4309AD9F5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DD0E88-BF11-4602-8E32-6905E8C38CBC}"/>
              </a:ext>
            </a:extLst>
          </p:cNvPr>
          <p:cNvSpPr>
            <a:spLocks noGrp="1"/>
          </p:cNvSpPr>
          <p:nvPr>
            <p:ph type="dt" sz="half" idx="10"/>
          </p:nvPr>
        </p:nvSpPr>
        <p:spPr/>
        <p:txBody>
          <a:bodyPr/>
          <a:lstStyle/>
          <a:p>
            <a:fld id="{82DF9840-396C-4DC3-A37F-68C657EF0BDC}" type="datetimeFigureOut">
              <a:rPr lang="en-US" smtClean="0"/>
              <a:t>8/23/2019</a:t>
            </a:fld>
            <a:endParaRPr lang="en-US"/>
          </a:p>
        </p:txBody>
      </p:sp>
      <p:sp>
        <p:nvSpPr>
          <p:cNvPr id="6" name="Footer Placeholder 5">
            <a:extLst>
              <a:ext uri="{FF2B5EF4-FFF2-40B4-BE49-F238E27FC236}">
                <a16:creationId xmlns:a16="http://schemas.microsoft.com/office/drawing/2014/main" id="{18943A55-CE1D-4D13-BE9C-0BCDF8C0D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559D7-8D0F-42A2-84E2-FB4D11AC6B83}"/>
              </a:ext>
            </a:extLst>
          </p:cNvPr>
          <p:cNvSpPr>
            <a:spLocks noGrp="1"/>
          </p:cNvSpPr>
          <p:nvPr>
            <p:ph type="sldNum" sz="quarter" idx="12"/>
          </p:nvPr>
        </p:nvSpPr>
        <p:spPr/>
        <p:txBody>
          <a:bodyPr/>
          <a:lstStyle/>
          <a:p>
            <a:fld id="{77E13062-890E-4978-A55A-59B06525739E}" type="slidenum">
              <a:rPr lang="en-US" smtClean="0"/>
              <a:t>‹#›</a:t>
            </a:fld>
            <a:endParaRPr lang="en-US"/>
          </a:p>
        </p:txBody>
      </p:sp>
    </p:spTree>
    <p:extLst>
      <p:ext uri="{BB962C8B-B14F-4D97-AF65-F5344CB8AC3E}">
        <p14:creationId xmlns:p14="http://schemas.microsoft.com/office/powerpoint/2010/main" val="171540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00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6E399-1FA7-4D7A-B831-B6A16E7DD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7CE495-B255-45E6-AAF3-84085AF7A6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BABDC-B987-4A8A-8A97-DF648319A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F9840-396C-4DC3-A37F-68C657EF0BDC}" type="datetimeFigureOut">
              <a:rPr lang="en-US" smtClean="0"/>
              <a:t>8/23/2019</a:t>
            </a:fld>
            <a:endParaRPr lang="en-US"/>
          </a:p>
        </p:txBody>
      </p:sp>
      <p:sp>
        <p:nvSpPr>
          <p:cNvPr id="5" name="Footer Placeholder 4">
            <a:extLst>
              <a:ext uri="{FF2B5EF4-FFF2-40B4-BE49-F238E27FC236}">
                <a16:creationId xmlns:a16="http://schemas.microsoft.com/office/drawing/2014/main" id="{918F1C56-06C9-41D0-8C61-6B2B21024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B9B2B3-1FA2-477C-9E51-FBF389149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13062-890E-4978-A55A-59B06525739E}" type="slidenum">
              <a:rPr lang="en-US" smtClean="0"/>
              <a:t>‹#›</a:t>
            </a:fld>
            <a:endParaRPr lang="en-US"/>
          </a:p>
        </p:txBody>
      </p:sp>
    </p:spTree>
    <p:extLst>
      <p:ext uri="{BB962C8B-B14F-4D97-AF65-F5344CB8AC3E}">
        <p14:creationId xmlns:p14="http://schemas.microsoft.com/office/powerpoint/2010/main" val="4620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320-5D12-4797-8D60-43318421DC8F}"/>
              </a:ext>
            </a:extLst>
          </p:cNvPr>
          <p:cNvSpPr>
            <a:spLocks noGrp="1"/>
          </p:cNvSpPr>
          <p:nvPr>
            <p:ph type="ctrTitle"/>
          </p:nvPr>
        </p:nvSpPr>
        <p:spPr/>
        <p:txBody>
          <a:bodyPr/>
          <a:lstStyle/>
          <a:p>
            <a:r>
              <a:rPr lang="en-US" b="1" dirty="0">
                <a:latin typeface="Vladimir Script" panose="020B0604020202020204" pitchFamily="66" charset="0"/>
              </a:rPr>
              <a:t>“In God We Trust”</a:t>
            </a:r>
          </a:p>
        </p:txBody>
      </p:sp>
      <p:sp>
        <p:nvSpPr>
          <p:cNvPr id="3" name="Subtitle 2">
            <a:extLst>
              <a:ext uri="{FF2B5EF4-FFF2-40B4-BE49-F238E27FC236}">
                <a16:creationId xmlns:a16="http://schemas.microsoft.com/office/drawing/2014/main" id="{97560F8F-2882-4BBC-94DF-A91424C512A1}"/>
              </a:ext>
            </a:extLst>
          </p:cNvPr>
          <p:cNvSpPr>
            <a:spLocks noGrp="1"/>
          </p:cNvSpPr>
          <p:nvPr>
            <p:ph type="subTitle" idx="1"/>
          </p:nvPr>
        </p:nvSpPr>
        <p:spPr/>
        <p:txBody>
          <a:bodyPr/>
          <a:lstStyle/>
          <a:p>
            <a:r>
              <a:rPr lang="en-US" dirty="0"/>
              <a:t>Tess Lambert </a:t>
            </a:r>
          </a:p>
          <a:p>
            <a:r>
              <a:rPr lang="en-US" dirty="0"/>
              <a:t>the Alberta Prophecy School</a:t>
            </a:r>
          </a:p>
          <a:p>
            <a:r>
              <a:rPr lang="en-US" dirty="0"/>
              <a:t>Notes taken by Lana Segizbayeva</a:t>
            </a:r>
          </a:p>
        </p:txBody>
      </p:sp>
    </p:spTree>
    <p:extLst>
      <p:ext uri="{BB962C8B-B14F-4D97-AF65-F5344CB8AC3E}">
        <p14:creationId xmlns:p14="http://schemas.microsoft.com/office/powerpoint/2010/main" val="175240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830E-D853-4009-A627-55D0FAA7747C}"/>
              </a:ext>
            </a:extLst>
          </p:cNvPr>
          <p:cNvSpPr>
            <a:spLocks noGrp="1"/>
          </p:cNvSpPr>
          <p:nvPr>
            <p:ph type="title"/>
          </p:nvPr>
        </p:nvSpPr>
        <p:spPr/>
        <p:txBody>
          <a:bodyPr>
            <a:normAutofit/>
          </a:bodyPr>
          <a:lstStyle/>
          <a:p>
            <a:r>
              <a:rPr lang="en-US" sz="3200" b="1" dirty="0">
                <a:latin typeface="+mn-lt"/>
              </a:rPr>
              <a:t>The business leaders of 30s employed powerful CLERGYMEN to speak on behalf of business lobbies</a:t>
            </a:r>
          </a:p>
        </p:txBody>
      </p:sp>
      <p:pic>
        <p:nvPicPr>
          <p:cNvPr id="6" name="Content Placeholder 5" descr="A close up of a newspaper&#10;&#10;Description automatically generated">
            <a:extLst>
              <a:ext uri="{FF2B5EF4-FFF2-40B4-BE49-F238E27FC236}">
                <a16:creationId xmlns:a16="http://schemas.microsoft.com/office/drawing/2014/main" id="{8C5D900B-D088-4F44-A87C-ACED5546470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8948" y="1690688"/>
            <a:ext cx="4369898" cy="4813544"/>
          </a:xfrm>
        </p:spPr>
      </p:pic>
      <p:pic>
        <p:nvPicPr>
          <p:cNvPr id="7" name="Content Placeholder 6" descr="A group of people posing for a photo&#10;&#10;Description automatically generated">
            <a:extLst>
              <a:ext uri="{FF2B5EF4-FFF2-40B4-BE49-F238E27FC236}">
                <a16:creationId xmlns:a16="http://schemas.microsoft.com/office/drawing/2014/main" id="{76ED8576-D140-42C3-B887-14F71E931C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81582" y="2769833"/>
            <a:ext cx="5674145" cy="2364227"/>
          </a:xfrm>
        </p:spPr>
      </p:pic>
    </p:spTree>
    <p:extLst>
      <p:ext uri="{BB962C8B-B14F-4D97-AF65-F5344CB8AC3E}">
        <p14:creationId xmlns:p14="http://schemas.microsoft.com/office/powerpoint/2010/main" val="11763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830E-D853-4009-A627-55D0FAA7747C}"/>
              </a:ext>
            </a:extLst>
          </p:cNvPr>
          <p:cNvSpPr>
            <a:spLocks noGrp="1"/>
          </p:cNvSpPr>
          <p:nvPr>
            <p:ph type="title"/>
          </p:nvPr>
        </p:nvSpPr>
        <p:spPr/>
        <p:txBody>
          <a:bodyPr>
            <a:normAutofit/>
          </a:bodyPr>
          <a:lstStyle/>
          <a:p>
            <a:r>
              <a:rPr lang="en-US" sz="3200" b="1" dirty="0">
                <a:latin typeface="+mn-lt"/>
              </a:rPr>
              <a:t>The business leaders of 30s employed powerful CLERGYMEN to speak on behalf of business lobbies</a:t>
            </a:r>
          </a:p>
        </p:txBody>
      </p:sp>
      <p:pic>
        <p:nvPicPr>
          <p:cNvPr id="12" name="Content Placeholder 11" descr="A close up of a newspaper&#10;&#10;Description automatically generated">
            <a:extLst>
              <a:ext uri="{FF2B5EF4-FFF2-40B4-BE49-F238E27FC236}">
                <a16:creationId xmlns:a16="http://schemas.microsoft.com/office/drawing/2014/main" id="{B4389545-1D3A-4B93-AD9C-37085F418C9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1825625"/>
            <a:ext cx="4649096" cy="4351338"/>
          </a:xfrm>
        </p:spPr>
      </p:pic>
      <p:pic>
        <p:nvPicPr>
          <p:cNvPr id="1026" name="Picture 2" descr="Image result for billy graham">
            <a:extLst>
              <a:ext uri="{FF2B5EF4-FFF2-40B4-BE49-F238E27FC236}">
                <a16:creationId xmlns:a16="http://schemas.microsoft.com/office/drawing/2014/main" id="{B0AA38F8-550E-4D72-854F-FB3F772B2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817" y="2086923"/>
            <a:ext cx="5739083" cy="382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4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59AB-6E88-4766-B8E0-34AD830EFE34}"/>
              </a:ext>
            </a:extLst>
          </p:cNvPr>
          <p:cNvSpPr>
            <a:spLocks noGrp="1"/>
          </p:cNvSpPr>
          <p:nvPr>
            <p:ph type="title"/>
          </p:nvPr>
        </p:nvSpPr>
        <p:spPr/>
        <p:txBody>
          <a:bodyPr>
            <a:normAutofit/>
          </a:bodyPr>
          <a:lstStyle/>
          <a:p>
            <a:r>
              <a:rPr lang="en-US" sz="3200" b="1" dirty="0">
                <a:latin typeface="+mn-lt"/>
              </a:rPr>
              <a:t>The business leaders of 30s employed powerful CLERGYMEN to speak on behalf of business lobbies</a:t>
            </a:r>
            <a:endParaRPr lang="en-US" sz="3200" dirty="0">
              <a:latin typeface="+mn-lt"/>
            </a:endParaRPr>
          </a:p>
        </p:txBody>
      </p:sp>
      <p:pic>
        <p:nvPicPr>
          <p:cNvPr id="6" name="Content Placeholder 5" descr="A picture containing text, showing, bottle&#10;&#10;Description automatically generated">
            <a:extLst>
              <a:ext uri="{FF2B5EF4-FFF2-40B4-BE49-F238E27FC236}">
                <a16:creationId xmlns:a16="http://schemas.microsoft.com/office/drawing/2014/main" id="{3E088109-895D-4B63-9DD6-AE32E5EFC65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7381" y="1825625"/>
            <a:ext cx="5181600" cy="1964911"/>
          </a:xfrm>
        </p:spPr>
      </p:pic>
      <p:sp>
        <p:nvSpPr>
          <p:cNvPr id="7" name="TextBox 6">
            <a:extLst>
              <a:ext uri="{FF2B5EF4-FFF2-40B4-BE49-F238E27FC236}">
                <a16:creationId xmlns:a16="http://schemas.microsoft.com/office/drawing/2014/main" id="{E74E0583-B3F6-4D03-8328-7628BDD9B3AA}"/>
              </a:ext>
            </a:extLst>
          </p:cNvPr>
          <p:cNvSpPr txBox="1"/>
          <p:nvPr/>
        </p:nvSpPr>
        <p:spPr>
          <a:xfrm>
            <a:off x="523783" y="4039340"/>
            <a:ext cx="5291091" cy="2308324"/>
          </a:xfrm>
          <a:prstGeom prst="rect">
            <a:avLst/>
          </a:prstGeom>
          <a:noFill/>
        </p:spPr>
        <p:txBody>
          <a:bodyPr wrap="square" rtlCol="0">
            <a:spAutoFit/>
          </a:bodyPr>
          <a:lstStyle/>
          <a:p>
            <a:r>
              <a:rPr lang="en-US" dirty="0"/>
              <a:t>Coming out of the great depression and Roosevelt’s New Deal the business leaders are losing power. So they connect their version of capitalism with Christianity.</a:t>
            </a:r>
          </a:p>
          <a:p>
            <a:r>
              <a:rPr lang="en-US" dirty="0"/>
              <a:t>This leads up to 1950.</a:t>
            </a:r>
          </a:p>
          <a:p>
            <a:r>
              <a:rPr lang="en-US" dirty="0"/>
              <a:t>In 1950 – we have a National crisis.</a:t>
            </a:r>
          </a:p>
          <a:p>
            <a:r>
              <a:rPr lang="en-US" dirty="0"/>
              <a:t>After the Great Depression and World War II people become terrified of socialism.</a:t>
            </a:r>
          </a:p>
        </p:txBody>
      </p:sp>
      <p:pic>
        <p:nvPicPr>
          <p:cNvPr id="9" name="Content Placeholder 8" descr="National Day of Prayer. February 3, 1952">
            <a:extLst>
              <a:ext uri="{FF2B5EF4-FFF2-40B4-BE49-F238E27FC236}">
                <a16:creationId xmlns:a16="http://schemas.microsoft.com/office/drawing/2014/main" id="{B9EB5BD7-F9DA-45E1-9EA7-8E47638F94DA}"/>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4987" y="1825625"/>
            <a:ext cx="4852340" cy="3918264"/>
          </a:xfrm>
        </p:spPr>
      </p:pic>
    </p:spTree>
    <p:extLst>
      <p:ext uri="{BB962C8B-B14F-4D97-AF65-F5344CB8AC3E}">
        <p14:creationId xmlns:p14="http://schemas.microsoft.com/office/powerpoint/2010/main" val="192002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59AB-6E88-4766-B8E0-34AD830EFE34}"/>
              </a:ext>
            </a:extLst>
          </p:cNvPr>
          <p:cNvSpPr>
            <a:spLocks noGrp="1"/>
          </p:cNvSpPr>
          <p:nvPr>
            <p:ph type="title"/>
          </p:nvPr>
        </p:nvSpPr>
        <p:spPr/>
        <p:txBody>
          <a:bodyPr>
            <a:normAutofit/>
          </a:bodyPr>
          <a:lstStyle/>
          <a:p>
            <a:r>
              <a:rPr lang="en-US" sz="3200" b="1" dirty="0">
                <a:latin typeface="+mn-lt"/>
              </a:rPr>
              <a:t>The Fear of Socialism timeline summary</a:t>
            </a:r>
            <a:endParaRPr lang="en-US" sz="3200" dirty="0">
              <a:latin typeface="+mn-lt"/>
            </a:endParaRPr>
          </a:p>
        </p:txBody>
      </p:sp>
      <p:sp>
        <p:nvSpPr>
          <p:cNvPr id="4" name="Content Placeholder 3">
            <a:extLst>
              <a:ext uri="{FF2B5EF4-FFF2-40B4-BE49-F238E27FC236}">
                <a16:creationId xmlns:a16="http://schemas.microsoft.com/office/drawing/2014/main" id="{6E84C7B4-7571-40BA-A82F-431F73965485}"/>
              </a:ext>
            </a:extLst>
          </p:cNvPr>
          <p:cNvSpPr>
            <a:spLocks noGrp="1"/>
          </p:cNvSpPr>
          <p:nvPr>
            <p:ph sz="half" idx="2"/>
          </p:nvPr>
        </p:nvSpPr>
        <p:spPr>
          <a:xfrm>
            <a:off x="838200" y="1932157"/>
            <a:ext cx="5181600" cy="4351338"/>
          </a:xfrm>
        </p:spPr>
        <p:txBody>
          <a:bodyPr>
            <a:normAutofit fontScale="77500" lnSpcReduction="20000"/>
          </a:bodyPr>
          <a:lstStyle/>
          <a:p>
            <a:r>
              <a:rPr lang="en-US" dirty="0"/>
              <a:t>In the history of Civil War people are terrified of </a:t>
            </a:r>
            <a:r>
              <a:rPr lang="en-US" b="1" dirty="0"/>
              <a:t>“all those godless wicked slaveholding southerners, and immoral people”. The victory of the Civil war reinforced their idea that God was on their side.</a:t>
            </a:r>
          </a:p>
          <a:p>
            <a:r>
              <a:rPr lang="en-US" dirty="0"/>
              <a:t>In the history of the beginning of the Cold War the protestant churches are blaming again on </a:t>
            </a:r>
            <a:r>
              <a:rPr lang="en-US" b="1" dirty="0"/>
              <a:t>atheists, communists, socialists, and see the need to enforce the moral law</a:t>
            </a:r>
            <a:r>
              <a:rPr lang="en-US" dirty="0"/>
              <a:t>. They are holding on to the same ideology that they had in Civil war period</a:t>
            </a:r>
          </a:p>
          <a:p>
            <a:r>
              <a:rPr lang="en-US" dirty="0"/>
              <a:t>In the history of 9/11 the protestant churches again blame on </a:t>
            </a:r>
            <a:r>
              <a:rPr lang="en-US" b="1" dirty="0"/>
              <a:t>immorality, atheists and again see need to enforce moral law</a:t>
            </a:r>
          </a:p>
        </p:txBody>
      </p:sp>
      <p:pic>
        <p:nvPicPr>
          <p:cNvPr id="9" name="Picture 8">
            <a:extLst>
              <a:ext uri="{FF2B5EF4-FFF2-40B4-BE49-F238E27FC236}">
                <a16:creationId xmlns:a16="http://schemas.microsoft.com/office/drawing/2014/main" id="{F20F0C44-CD4E-4F79-A54C-0220150F6DEF}"/>
              </a:ext>
            </a:extLst>
          </p:cNvPr>
          <p:cNvPicPr>
            <a:picLocks noChangeAspect="1"/>
          </p:cNvPicPr>
          <p:nvPr/>
        </p:nvPicPr>
        <p:blipFill>
          <a:blip r:embed="rId2"/>
          <a:stretch>
            <a:fillRect/>
          </a:stretch>
        </p:blipFill>
        <p:spPr>
          <a:xfrm>
            <a:off x="5948778" y="1599107"/>
            <a:ext cx="5503416" cy="1545965"/>
          </a:xfrm>
          <a:prstGeom prst="rect">
            <a:avLst/>
          </a:prstGeom>
        </p:spPr>
      </p:pic>
      <p:pic>
        <p:nvPicPr>
          <p:cNvPr id="10" name="Picture 9">
            <a:extLst>
              <a:ext uri="{FF2B5EF4-FFF2-40B4-BE49-F238E27FC236}">
                <a16:creationId xmlns:a16="http://schemas.microsoft.com/office/drawing/2014/main" id="{AA9CF7F3-B66F-4CE6-9B9A-F63613307E03}"/>
              </a:ext>
            </a:extLst>
          </p:cNvPr>
          <p:cNvPicPr>
            <a:picLocks noChangeAspect="1"/>
          </p:cNvPicPr>
          <p:nvPr/>
        </p:nvPicPr>
        <p:blipFill>
          <a:blip r:embed="rId3"/>
          <a:stretch>
            <a:fillRect/>
          </a:stretch>
        </p:blipFill>
        <p:spPr>
          <a:xfrm>
            <a:off x="6172202" y="3364445"/>
            <a:ext cx="4924885" cy="1447064"/>
          </a:xfrm>
          <a:prstGeom prst="rect">
            <a:avLst/>
          </a:prstGeom>
        </p:spPr>
      </p:pic>
      <p:pic>
        <p:nvPicPr>
          <p:cNvPr id="11" name="Picture 10">
            <a:extLst>
              <a:ext uri="{FF2B5EF4-FFF2-40B4-BE49-F238E27FC236}">
                <a16:creationId xmlns:a16="http://schemas.microsoft.com/office/drawing/2014/main" id="{9E2849E6-01A9-4260-9988-351AB1B64F95}"/>
              </a:ext>
            </a:extLst>
          </p:cNvPr>
          <p:cNvPicPr>
            <a:picLocks noChangeAspect="1"/>
          </p:cNvPicPr>
          <p:nvPr/>
        </p:nvPicPr>
        <p:blipFill>
          <a:blip r:embed="rId4"/>
          <a:stretch>
            <a:fillRect/>
          </a:stretch>
        </p:blipFill>
        <p:spPr>
          <a:xfrm>
            <a:off x="6233362" y="5117545"/>
            <a:ext cx="4802563" cy="1375330"/>
          </a:xfrm>
          <a:prstGeom prst="rect">
            <a:avLst/>
          </a:prstGeom>
        </p:spPr>
      </p:pic>
    </p:spTree>
    <p:extLst>
      <p:ext uri="{BB962C8B-B14F-4D97-AF65-F5344CB8AC3E}">
        <p14:creationId xmlns:p14="http://schemas.microsoft.com/office/powerpoint/2010/main" val="134423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59AB-6E88-4766-B8E0-34AD830EFE34}"/>
              </a:ext>
            </a:extLst>
          </p:cNvPr>
          <p:cNvSpPr>
            <a:spLocks noGrp="1"/>
          </p:cNvSpPr>
          <p:nvPr>
            <p:ph type="title"/>
          </p:nvPr>
        </p:nvSpPr>
        <p:spPr/>
        <p:txBody>
          <a:bodyPr>
            <a:normAutofit/>
          </a:bodyPr>
          <a:lstStyle/>
          <a:p>
            <a:r>
              <a:rPr lang="en-US" sz="3200" b="1" dirty="0">
                <a:latin typeface="+mn-lt"/>
              </a:rPr>
              <a:t>The Fear of Socialism timeline summary</a:t>
            </a:r>
            <a:endParaRPr lang="en-US" sz="3200" dirty="0">
              <a:latin typeface="+mn-lt"/>
            </a:endParaRPr>
          </a:p>
        </p:txBody>
      </p:sp>
      <p:sp>
        <p:nvSpPr>
          <p:cNvPr id="4" name="Content Placeholder 3">
            <a:extLst>
              <a:ext uri="{FF2B5EF4-FFF2-40B4-BE49-F238E27FC236}">
                <a16:creationId xmlns:a16="http://schemas.microsoft.com/office/drawing/2014/main" id="{6E84C7B4-7571-40BA-A82F-431F73965485}"/>
              </a:ext>
            </a:extLst>
          </p:cNvPr>
          <p:cNvSpPr>
            <a:spLocks noGrp="1"/>
          </p:cNvSpPr>
          <p:nvPr>
            <p:ph sz="half" idx="2"/>
          </p:nvPr>
        </p:nvSpPr>
        <p:spPr>
          <a:xfrm>
            <a:off x="838200" y="1932157"/>
            <a:ext cx="5181600" cy="4351338"/>
          </a:xfrm>
        </p:spPr>
        <p:txBody>
          <a:bodyPr>
            <a:normAutofit fontScale="77500" lnSpcReduction="20000"/>
          </a:bodyPr>
          <a:lstStyle/>
          <a:p>
            <a:r>
              <a:rPr lang="en-US" dirty="0"/>
              <a:t>In 1948 Louis Bowman, an attorney from Illinois suggests to the National Society of the Daughters of the American Revolution that they introduced the phrase “Under God” into their pledge of allegiance.</a:t>
            </a:r>
          </a:p>
          <a:p>
            <a:r>
              <a:rPr lang="en-US" dirty="0"/>
              <a:t>Soon after the phrase also was adopted by the Society of the Sons and Daughters of the American Revolution</a:t>
            </a:r>
          </a:p>
          <a:p>
            <a:r>
              <a:rPr lang="en-US" dirty="0"/>
              <a:t>In 1951 the catholic organization Knights of Columbus incorporated the phrase into their pledge of allegiance. </a:t>
            </a:r>
          </a:p>
          <a:p>
            <a:r>
              <a:rPr lang="en-US" dirty="0"/>
              <a:t>Adoption of “Under God” similar to gradual acceptance of “In God We Trust” in the history of Civil War.</a:t>
            </a:r>
          </a:p>
        </p:txBody>
      </p:sp>
      <p:pic>
        <p:nvPicPr>
          <p:cNvPr id="10" name="Picture 9">
            <a:extLst>
              <a:ext uri="{FF2B5EF4-FFF2-40B4-BE49-F238E27FC236}">
                <a16:creationId xmlns:a16="http://schemas.microsoft.com/office/drawing/2014/main" id="{AA9CF7F3-B66F-4CE6-9B9A-F63613307E03}"/>
              </a:ext>
            </a:extLst>
          </p:cNvPr>
          <p:cNvPicPr>
            <a:picLocks noChangeAspect="1"/>
          </p:cNvPicPr>
          <p:nvPr/>
        </p:nvPicPr>
        <p:blipFill>
          <a:blip r:embed="rId2"/>
          <a:stretch>
            <a:fillRect/>
          </a:stretch>
        </p:blipFill>
        <p:spPr>
          <a:xfrm>
            <a:off x="6562819" y="2423412"/>
            <a:ext cx="4924885" cy="1447064"/>
          </a:xfrm>
          <a:prstGeom prst="rect">
            <a:avLst/>
          </a:prstGeom>
        </p:spPr>
      </p:pic>
      <p:sp>
        <p:nvSpPr>
          <p:cNvPr id="3" name="TextBox 2">
            <a:extLst>
              <a:ext uri="{FF2B5EF4-FFF2-40B4-BE49-F238E27FC236}">
                <a16:creationId xmlns:a16="http://schemas.microsoft.com/office/drawing/2014/main" id="{9B9AE8F4-B3AA-4D1D-A940-5C565995D0AB}"/>
              </a:ext>
            </a:extLst>
          </p:cNvPr>
          <p:cNvSpPr txBox="1"/>
          <p:nvPr/>
        </p:nvSpPr>
        <p:spPr>
          <a:xfrm>
            <a:off x="6562819" y="3939150"/>
            <a:ext cx="1222898" cy="507831"/>
          </a:xfrm>
          <a:prstGeom prst="rect">
            <a:avLst/>
          </a:prstGeom>
          <a:noFill/>
        </p:spPr>
        <p:txBody>
          <a:bodyPr wrap="square" rtlCol="0">
            <a:spAutoFit/>
          </a:bodyPr>
          <a:lstStyle/>
          <a:p>
            <a:r>
              <a:rPr lang="en-US" sz="900" b="1" dirty="0"/>
              <a:t>“Under God” in Soc Of </a:t>
            </a:r>
            <a:r>
              <a:rPr lang="en-US" sz="900" b="1" dirty="0" err="1"/>
              <a:t>Son&amp;Daughters</a:t>
            </a:r>
            <a:r>
              <a:rPr lang="en-US" sz="900" b="1" dirty="0"/>
              <a:t> of Am. Rev</a:t>
            </a:r>
          </a:p>
        </p:txBody>
      </p:sp>
      <p:sp>
        <p:nvSpPr>
          <p:cNvPr id="5" name="TextBox 4">
            <a:extLst>
              <a:ext uri="{FF2B5EF4-FFF2-40B4-BE49-F238E27FC236}">
                <a16:creationId xmlns:a16="http://schemas.microsoft.com/office/drawing/2014/main" id="{9D1E39F8-DABA-4E0E-9602-E7E1B773E668}"/>
              </a:ext>
            </a:extLst>
          </p:cNvPr>
          <p:cNvSpPr txBox="1"/>
          <p:nvPr/>
        </p:nvSpPr>
        <p:spPr>
          <a:xfrm>
            <a:off x="8495929" y="3939150"/>
            <a:ext cx="1509204" cy="400110"/>
          </a:xfrm>
          <a:prstGeom prst="rect">
            <a:avLst/>
          </a:prstGeom>
          <a:noFill/>
        </p:spPr>
        <p:txBody>
          <a:bodyPr wrap="square" rtlCol="0">
            <a:spAutoFit/>
          </a:bodyPr>
          <a:lstStyle/>
          <a:p>
            <a:r>
              <a:rPr lang="en-US" sz="1000" b="1" dirty="0"/>
              <a:t>Knights of Columbus adopted “Under God”</a:t>
            </a:r>
          </a:p>
        </p:txBody>
      </p:sp>
      <p:sp>
        <p:nvSpPr>
          <p:cNvPr id="6" name="TextBox 5">
            <a:extLst>
              <a:ext uri="{FF2B5EF4-FFF2-40B4-BE49-F238E27FC236}">
                <a16:creationId xmlns:a16="http://schemas.microsoft.com/office/drawing/2014/main" id="{751C583B-C876-4E89-9A44-A8DE7FDE8250}"/>
              </a:ext>
            </a:extLst>
          </p:cNvPr>
          <p:cNvSpPr txBox="1"/>
          <p:nvPr/>
        </p:nvSpPr>
        <p:spPr>
          <a:xfrm>
            <a:off x="10431262" y="3908373"/>
            <a:ext cx="1509204" cy="1323439"/>
          </a:xfrm>
          <a:prstGeom prst="rect">
            <a:avLst/>
          </a:prstGeom>
          <a:noFill/>
        </p:spPr>
        <p:txBody>
          <a:bodyPr wrap="square" rtlCol="0">
            <a:spAutoFit/>
          </a:bodyPr>
          <a:lstStyle/>
          <a:p>
            <a:r>
              <a:rPr lang="en-US" sz="1000" b="1" dirty="0"/>
              <a:t>George Dougherty delivers sermon “New Birth of Freedom” claiming that the U.S. pledge of allegiance is missing “Under God”</a:t>
            </a:r>
          </a:p>
          <a:p>
            <a:r>
              <a:rPr lang="en-US" sz="1000" b="1" dirty="0"/>
              <a:t>President Eisenhauer in audience.</a:t>
            </a:r>
          </a:p>
        </p:txBody>
      </p:sp>
    </p:spTree>
    <p:extLst>
      <p:ext uri="{BB962C8B-B14F-4D97-AF65-F5344CB8AC3E}">
        <p14:creationId xmlns:p14="http://schemas.microsoft.com/office/powerpoint/2010/main" val="62132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59AB-6E88-4766-B8E0-34AD830EFE34}"/>
              </a:ext>
            </a:extLst>
          </p:cNvPr>
          <p:cNvSpPr>
            <a:spLocks noGrp="1"/>
          </p:cNvSpPr>
          <p:nvPr>
            <p:ph type="title"/>
          </p:nvPr>
        </p:nvSpPr>
        <p:spPr/>
        <p:txBody>
          <a:bodyPr>
            <a:normAutofit/>
          </a:bodyPr>
          <a:lstStyle/>
          <a:p>
            <a:r>
              <a:rPr lang="en-US" sz="3200" b="1" dirty="0">
                <a:latin typeface="+mn-lt"/>
              </a:rPr>
              <a:t>The Fear of Socialism timeline summary</a:t>
            </a:r>
            <a:endParaRPr lang="en-US" sz="3200" dirty="0">
              <a:latin typeface="+mn-lt"/>
            </a:endParaRPr>
          </a:p>
        </p:txBody>
      </p:sp>
      <p:sp>
        <p:nvSpPr>
          <p:cNvPr id="4" name="Content Placeholder 3">
            <a:extLst>
              <a:ext uri="{FF2B5EF4-FFF2-40B4-BE49-F238E27FC236}">
                <a16:creationId xmlns:a16="http://schemas.microsoft.com/office/drawing/2014/main" id="{6E84C7B4-7571-40BA-A82F-431F73965485}"/>
              </a:ext>
            </a:extLst>
          </p:cNvPr>
          <p:cNvSpPr>
            <a:spLocks noGrp="1"/>
          </p:cNvSpPr>
          <p:nvPr>
            <p:ph sz="half" idx="2"/>
          </p:nvPr>
        </p:nvSpPr>
        <p:spPr>
          <a:xfrm>
            <a:off x="838200" y="2121763"/>
            <a:ext cx="5181600" cy="4665215"/>
          </a:xfrm>
        </p:spPr>
        <p:txBody>
          <a:bodyPr>
            <a:normAutofit fontScale="62500" lnSpcReduction="20000"/>
          </a:bodyPr>
          <a:lstStyle/>
          <a:p>
            <a:pPr marL="0" indent="0">
              <a:buNone/>
            </a:pPr>
            <a:r>
              <a:rPr lang="en-US" dirty="0"/>
              <a:t>The very next day in Feb of 1954 a bill was introduced into Congress. The Congress passed the necessary resolution and Eisenhauer signed the bill into law:</a:t>
            </a:r>
          </a:p>
          <a:p>
            <a:pPr marL="0" indent="0">
              <a:buNone/>
            </a:pPr>
            <a:r>
              <a:rPr lang="en-US" dirty="0"/>
              <a:t>"From this day forward, the millions of our school children will daily proclaim in every city and town, every village and rural school house, the dedication of our nation and our people to the Almighty. To anyone who truly loves America, nothing could be more inspiring than to contemplate this rededication of our youth, on each school morning, to our country's true meaning. In this way we are reaffirming the transcendence of religious faith in America's heritage and future; in this way we shall constantly strengthen those spiritual weapons which forever will be our country's most powerful resource, in peace or in war.“</a:t>
            </a:r>
          </a:p>
          <a:p>
            <a:pPr marL="0" indent="0">
              <a:buNone/>
            </a:pPr>
            <a:r>
              <a:rPr lang="en-US" dirty="0"/>
              <a:t>- </a:t>
            </a:r>
            <a:r>
              <a:rPr lang="en-US" i="1" dirty="0"/>
              <a:t>Statement by the President Upon Signing Bill to Include the Words "Under God" in the Pledge to the Flag, June 14, 1954</a:t>
            </a:r>
          </a:p>
        </p:txBody>
      </p:sp>
      <p:grpSp>
        <p:nvGrpSpPr>
          <p:cNvPr id="8" name="Group 7">
            <a:extLst>
              <a:ext uri="{FF2B5EF4-FFF2-40B4-BE49-F238E27FC236}">
                <a16:creationId xmlns:a16="http://schemas.microsoft.com/office/drawing/2014/main" id="{5EED54DD-FBED-4098-9E1E-6AE569BF7BE6}"/>
              </a:ext>
            </a:extLst>
          </p:cNvPr>
          <p:cNvGrpSpPr/>
          <p:nvPr/>
        </p:nvGrpSpPr>
        <p:grpSpPr>
          <a:xfrm>
            <a:off x="6621330" y="1518081"/>
            <a:ext cx="5377647" cy="2876247"/>
            <a:chOff x="6562819" y="2423412"/>
            <a:chExt cx="5377647" cy="2808400"/>
          </a:xfrm>
        </p:grpSpPr>
        <p:pic>
          <p:nvPicPr>
            <p:cNvPr id="10" name="Picture 9">
              <a:extLst>
                <a:ext uri="{FF2B5EF4-FFF2-40B4-BE49-F238E27FC236}">
                  <a16:creationId xmlns:a16="http://schemas.microsoft.com/office/drawing/2014/main" id="{AA9CF7F3-B66F-4CE6-9B9A-F63613307E03}"/>
                </a:ext>
              </a:extLst>
            </p:cNvPr>
            <p:cNvPicPr>
              <a:picLocks noChangeAspect="1"/>
            </p:cNvPicPr>
            <p:nvPr/>
          </p:nvPicPr>
          <p:blipFill>
            <a:blip r:embed="rId2"/>
            <a:stretch>
              <a:fillRect/>
            </a:stretch>
          </p:blipFill>
          <p:spPr>
            <a:xfrm>
              <a:off x="6562819" y="2423412"/>
              <a:ext cx="4924885" cy="1447064"/>
            </a:xfrm>
            <a:prstGeom prst="rect">
              <a:avLst/>
            </a:prstGeom>
          </p:spPr>
        </p:pic>
        <p:sp>
          <p:nvSpPr>
            <p:cNvPr id="3" name="TextBox 2">
              <a:extLst>
                <a:ext uri="{FF2B5EF4-FFF2-40B4-BE49-F238E27FC236}">
                  <a16:creationId xmlns:a16="http://schemas.microsoft.com/office/drawing/2014/main" id="{9B9AE8F4-B3AA-4D1D-A940-5C565995D0AB}"/>
                </a:ext>
              </a:extLst>
            </p:cNvPr>
            <p:cNvSpPr txBox="1"/>
            <p:nvPr/>
          </p:nvSpPr>
          <p:spPr>
            <a:xfrm>
              <a:off x="6562819" y="3939150"/>
              <a:ext cx="1222898" cy="507831"/>
            </a:xfrm>
            <a:prstGeom prst="rect">
              <a:avLst/>
            </a:prstGeom>
            <a:noFill/>
          </p:spPr>
          <p:txBody>
            <a:bodyPr wrap="square" rtlCol="0">
              <a:spAutoFit/>
            </a:bodyPr>
            <a:lstStyle/>
            <a:p>
              <a:r>
                <a:rPr lang="en-US" sz="900" b="1" dirty="0"/>
                <a:t>“Under God” in Soc Of </a:t>
              </a:r>
              <a:r>
                <a:rPr lang="en-US" sz="900" b="1" dirty="0" err="1"/>
                <a:t>Son&amp;Daughters</a:t>
              </a:r>
              <a:r>
                <a:rPr lang="en-US" sz="900" b="1" dirty="0"/>
                <a:t> of Am. Rev</a:t>
              </a:r>
            </a:p>
          </p:txBody>
        </p:sp>
        <p:sp>
          <p:nvSpPr>
            <p:cNvPr id="5" name="TextBox 4">
              <a:extLst>
                <a:ext uri="{FF2B5EF4-FFF2-40B4-BE49-F238E27FC236}">
                  <a16:creationId xmlns:a16="http://schemas.microsoft.com/office/drawing/2014/main" id="{9D1E39F8-DABA-4E0E-9602-E7E1B773E668}"/>
                </a:ext>
              </a:extLst>
            </p:cNvPr>
            <p:cNvSpPr txBox="1"/>
            <p:nvPr/>
          </p:nvSpPr>
          <p:spPr>
            <a:xfrm>
              <a:off x="8495929" y="3939150"/>
              <a:ext cx="1509204" cy="400110"/>
            </a:xfrm>
            <a:prstGeom prst="rect">
              <a:avLst/>
            </a:prstGeom>
            <a:noFill/>
          </p:spPr>
          <p:txBody>
            <a:bodyPr wrap="square" rtlCol="0">
              <a:spAutoFit/>
            </a:bodyPr>
            <a:lstStyle/>
            <a:p>
              <a:r>
                <a:rPr lang="en-US" sz="1000" b="1" dirty="0"/>
                <a:t>Knights of Columbus adopted “Under God”</a:t>
              </a:r>
            </a:p>
          </p:txBody>
        </p:sp>
        <p:sp>
          <p:nvSpPr>
            <p:cNvPr id="6" name="TextBox 5">
              <a:extLst>
                <a:ext uri="{FF2B5EF4-FFF2-40B4-BE49-F238E27FC236}">
                  <a16:creationId xmlns:a16="http://schemas.microsoft.com/office/drawing/2014/main" id="{751C583B-C876-4E89-9A44-A8DE7FDE8250}"/>
                </a:ext>
              </a:extLst>
            </p:cNvPr>
            <p:cNvSpPr txBox="1"/>
            <p:nvPr/>
          </p:nvSpPr>
          <p:spPr>
            <a:xfrm>
              <a:off x="10431262" y="3908373"/>
              <a:ext cx="1509204" cy="1323439"/>
            </a:xfrm>
            <a:prstGeom prst="rect">
              <a:avLst/>
            </a:prstGeom>
            <a:noFill/>
          </p:spPr>
          <p:txBody>
            <a:bodyPr wrap="square" rtlCol="0">
              <a:spAutoFit/>
            </a:bodyPr>
            <a:lstStyle/>
            <a:p>
              <a:r>
                <a:rPr lang="en-US" sz="1000" b="1" dirty="0"/>
                <a:t>George Dougherty delivers sermon “New Birth of Freedom” claiming that the U.S. pledge of allegiance is missing “Under God”</a:t>
              </a:r>
            </a:p>
            <a:p>
              <a:r>
                <a:rPr lang="en-US" sz="1000" b="1" dirty="0"/>
                <a:t>President Eisenhauer in audience.</a:t>
              </a:r>
            </a:p>
          </p:txBody>
        </p:sp>
      </p:grpSp>
      <p:pic>
        <p:nvPicPr>
          <p:cNvPr id="2050" name="Picture 2" descr="Image result for eisenhower 1954 june 14">
            <a:extLst>
              <a:ext uri="{FF2B5EF4-FFF2-40B4-BE49-F238E27FC236}">
                <a16:creationId xmlns:a16="http://schemas.microsoft.com/office/drawing/2014/main" id="{640B5A9C-CDE4-4D4D-AAB1-965CA9781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154" y="3657841"/>
            <a:ext cx="2317702" cy="296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8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39E-9DE8-4DE0-8D4C-929FA81EDC24}"/>
              </a:ext>
            </a:extLst>
          </p:cNvPr>
          <p:cNvSpPr>
            <a:spLocks noGrp="1"/>
          </p:cNvSpPr>
          <p:nvPr>
            <p:ph type="title"/>
          </p:nvPr>
        </p:nvSpPr>
        <p:spPr/>
        <p:txBody>
          <a:bodyPr/>
          <a:lstStyle/>
          <a:p>
            <a:r>
              <a:rPr lang="en-US" sz="3200" b="1" dirty="0">
                <a:latin typeface="+mn-lt"/>
              </a:rPr>
              <a:t>Christian Nation? Since when?</a:t>
            </a:r>
          </a:p>
        </p:txBody>
      </p:sp>
      <p:sp>
        <p:nvSpPr>
          <p:cNvPr id="4" name="Content Placeholder 3">
            <a:extLst>
              <a:ext uri="{FF2B5EF4-FFF2-40B4-BE49-F238E27FC236}">
                <a16:creationId xmlns:a16="http://schemas.microsoft.com/office/drawing/2014/main" id="{B86CECA5-91C0-4989-A910-665A4CD198CD}"/>
              </a:ext>
            </a:extLst>
          </p:cNvPr>
          <p:cNvSpPr>
            <a:spLocks noGrp="1"/>
          </p:cNvSpPr>
          <p:nvPr>
            <p:ph sz="half" idx="2"/>
          </p:nvPr>
        </p:nvSpPr>
        <p:spPr>
          <a:xfrm>
            <a:off x="5370990" y="2028046"/>
            <a:ext cx="5982810" cy="4381631"/>
          </a:xfrm>
        </p:spPr>
        <p:txBody>
          <a:bodyPr>
            <a:normAutofit/>
          </a:bodyPr>
          <a:lstStyle/>
          <a:p>
            <a:pPr>
              <a:buFont typeface="Wingdings" panose="05000000000000000000" pitchFamily="2" charset="2"/>
              <a:buChar char="ß"/>
            </a:pPr>
            <a:r>
              <a:rPr lang="en-US" sz="1800" dirty="0">
                <a:sym typeface="Wingdings" panose="05000000000000000000" pitchFamily="2" charset="2"/>
              </a:rPr>
              <a:t>In the history of the Civil War there is a call to come up with a phrase to acknowledge God in the government “In God We Trust” formed in 1863, stamped and made official in 1865 </a:t>
            </a:r>
          </a:p>
          <a:p>
            <a:pPr>
              <a:buFont typeface="Wingdings" panose="05000000000000000000" pitchFamily="2" charset="2"/>
              <a:buChar char="ß"/>
            </a:pPr>
            <a:endParaRPr lang="en-US" sz="1800" dirty="0">
              <a:sym typeface="Wingdings" panose="05000000000000000000" pitchFamily="2" charset="2"/>
            </a:endParaRPr>
          </a:p>
          <a:p>
            <a:pPr>
              <a:buFont typeface="Wingdings" panose="05000000000000000000" pitchFamily="2" charset="2"/>
              <a:buChar char="ß"/>
            </a:pPr>
            <a:endParaRPr lang="en-US" sz="1800" dirty="0">
              <a:sym typeface="Wingdings" panose="05000000000000000000" pitchFamily="2" charset="2"/>
            </a:endParaRPr>
          </a:p>
          <a:p>
            <a:pPr>
              <a:buFont typeface="Wingdings" panose="05000000000000000000" pitchFamily="2" charset="2"/>
              <a:buChar char="ß"/>
            </a:pPr>
            <a:r>
              <a:rPr lang="en-US" sz="1800" dirty="0">
                <a:sym typeface="Wingdings" panose="05000000000000000000" pitchFamily="2" charset="2"/>
              </a:rPr>
              <a:t>In this history it’s a call to add “Under God” in the pledge of allegiance</a:t>
            </a:r>
          </a:p>
          <a:p>
            <a:pPr marL="0" indent="0">
              <a:buNone/>
            </a:pPr>
            <a:r>
              <a:rPr lang="en-US" sz="1800" dirty="0"/>
              <a:t>The Things that seems so normal about Christianity in America are not that old. It was never meant to be that way from the start.</a:t>
            </a:r>
          </a:p>
        </p:txBody>
      </p:sp>
      <p:pic>
        <p:nvPicPr>
          <p:cNvPr id="5" name="Picture 4">
            <a:extLst>
              <a:ext uri="{FF2B5EF4-FFF2-40B4-BE49-F238E27FC236}">
                <a16:creationId xmlns:a16="http://schemas.microsoft.com/office/drawing/2014/main" id="{762CA679-7569-42FB-A24A-2354BB2DAB4E}"/>
              </a:ext>
            </a:extLst>
          </p:cNvPr>
          <p:cNvPicPr>
            <a:picLocks noChangeAspect="1"/>
          </p:cNvPicPr>
          <p:nvPr/>
        </p:nvPicPr>
        <p:blipFill>
          <a:blip r:embed="rId2"/>
          <a:stretch>
            <a:fillRect/>
          </a:stretch>
        </p:blipFill>
        <p:spPr>
          <a:xfrm>
            <a:off x="838200" y="2028046"/>
            <a:ext cx="3976457" cy="1117027"/>
          </a:xfrm>
          <a:prstGeom prst="rect">
            <a:avLst/>
          </a:prstGeom>
        </p:spPr>
      </p:pic>
      <p:pic>
        <p:nvPicPr>
          <p:cNvPr id="6" name="Picture 5">
            <a:extLst>
              <a:ext uri="{FF2B5EF4-FFF2-40B4-BE49-F238E27FC236}">
                <a16:creationId xmlns:a16="http://schemas.microsoft.com/office/drawing/2014/main" id="{CCF4D4F8-BD38-45E4-9793-8764AD74B553}"/>
              </a:ext>
            </a:extLst>
          </p:cNvPr>
          <p:cNvPicPr>
            <a:picLocks noChangeAspect="1"/>
          </p:cNvPicPr>
          <p:nvPr/>
        </p:nvPicPr>
        <p:blipFill>
          <a:blip r:embed="rId3"/>
          <a:stretch>
            <a:fillRect/>
          </a:stretch>
        </p:blipFill>
        <p:spPr>
          <a:xfrm>
            <a:off x="1061624" y="3765944"/>
            <a:ext cx="3558443" cy="1045566"/>
          </a:xfrm>
          <a:prstGeom prst="rect">
            <a:avLst/>
          </a:prstGeom>
        </p:spPr>
      </p:pic>
      <p:pic>
        <p:nvPicPr>
          <p:cNvPr id="7" name="Picture 6">
            <a:extLst>
              <a:ext uri="{FF2B5EF4-FFF2-40B4-BE49-F238E27FC236}">
                <a16:creationId xmlns:a16="http://schemas.microsoft.com/office/drawing/2014/main" id="{74920BF7-5F28-4955-9A03-A3C72CC1F60D}"/>
              </a:ext>
            </a:extLst>
          </p:cNvPr>
          <p:cNvPicPr>
            <a:picLocks noChangeAspect="1"/>
          </p:cNvPicPr>
          <p:nvPr/>
        </p:nvPicPr>
        <p:blipFill>
          <a:blip r:embed="rId4"/>
          <a:stretch>
            <a:fillRect/>
          </a:stretch>
        </p:blipFill>
        <p:spPr>
          <a:xfrm>
            <a:off x="1122785" y="5499139"/>
            <a:ext cx="3470060" cy="993736"/>
          </a:xfrm>
          <a:prstGeom prst="rect">
            <a:avLst/>
          </a:prstGeom>
        </p:spPr>
      </p:pic>
    </p:spTree>
    <p:extLst>
      <p:ext uri="{BB962C8B-B14F-4D97-AF65-F5344CB8AC3E}">
        <p14:creationId xmlns:p14="http://schemas.microsoft.com/office/powerpoint/2010/main" val="4059918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E49AEB58-21B9-4D55-B1B3-396B41168A9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9016" y="1455939"/>
            <a:ext cx="5983547" cy="4489064"/>
          </a:xfrm>
        </p:spPr>
      </p:pic>
      <p:sp>
        <p:nvSpPr>
          <p:cNvPr id="4" name="Content Placeholder 3">
            <a:extLst>
              <a:ext uri="{FF2B5EF4-FFF2-40B4-BE49-F238E27FC236}">
                <a16:creationId xmlns:a16="http://schemas.microsoft.com/office/drawing/2014/main" id="{099921C8-9B45-446F-BC4B-F009FA83BEF6}"/>
              </a:ext>
            </a:extLst>
          </p:cNvPr>
          <p:cNvSpPr>
            <a:spLocks noGrp="1"/>
          </p:cNvSpPr>
          <p:nvPr>
            <p:ph sz="half" idx="2"/>
          </p:nvPr>
        </p:nvSpPr>
        <p:spPr>
          <a:xfrm>
            <a:off x="6542842" y="1825625"/>
            <a:ext cx="5299970" cy="4351338"/>
          </a:xfrm>
        </p:spPr>
        <p:txBody>
          <a:bodyPr>
            <a:normAutofit fontScale="62500" lnSpcReduction="20000"/>
          </a:bodyPr>
          <a:lstStyle/>
          <a:p>
            <a:pPr marL="0" indent="0">
              <a:buNone/>
            </a:pPr>
            <a:r>
              <a:rPr lang="en-US" dirty="0"/>
              <a:t>The insertion of the phrase was a pushback against the Russian atheistic communism during the Cold War.</a:t>
            </a:r>
          </a:p>
          <a:p>
            <a:pPr marL="0" indent="0">
              <a:buNone/>
            </a:pPr>
            <a:r>
              <a:rPr lang="en-US" dirty="0"/>
              <a:t>Driven by fear of annihilation from atheistic Russia the phrase “In God We Trust” was made into official motto of the U.S.</a:t>
            </a:r>
          </a:p>
          <a:p>
            <a:pPr marL="0" indent="0">
              <a:buNone/>
            </a:pPr>
            <a:r>
              <a:rPr lang="en-US" dirty="0"/>
              <a:t>What was the motto before the “In God We Trust”?</a:t>
            </a:r>
          </a:p>
          <a:p>
            <a:pPr marL="0" indent="0">
              <a:buNone/>
            </a:pPr>
            <a:r>
              <a:rPr lang="en-US" b="1" i="1" dirty="0">
                <a:effectLst>
                  <a:outerShdw blurRad="38100" dist="38100" dir="2700000" algn="tl">
                    <a:srgbClr val="000000">
                      <a:alpha val="43137"/>
                    </a:srgbClr>
                  </a:outerShdw>
                </a:effectLst>
              </a:rPr>
              <a:t>E Pluribus Unum </a:t>
            </a:r>
            <a:r>
              <a:rPr lang="en-US" dirty="0"/>
              <a:t>– Out of Many, One</a:t>
            </a:r>
          </a:p>
          <a:p>
            <a:pPr marL="0" indent="0">
              <a:buNone/>
            </a:pPr>
            <a:r>
              <a:rPr lang="en-US" dirty="0"/>
              <a:t>It is a beautiful motto!</a:t>
            </a:r>
          </a:p>
          <a:p>
            <a:pPr marL="0" indent="0">
              <a:buNone/>
            </a:pPr>
            <a:r>
              <a:rPr lang="en-US" dirty="0"/>
              <a:t>Many states, - one nation. </a:t>
            </a:r>
          </a:p>
          <a:p>
            <a:pPr marL="0" indent="0">
              <a:buNone/>
            </a:pPr>
            <a:r>
              <a:rPr lang="en-US" dirty="0"/>
              <a:t>Couldn’t we say many religions, many cultures, - one people? Black, white, female, male,  Protestants, Muslim, Jewish, </a:t>
            </a:r>
            <a:r>
              <a:rPr lang="en-US" dirty="0" err="1"/>
              <a:t>ect</a:t>
            </a:r>
            <a:r>
              <a:rPr lang="en-US" dirty="0"/>
              <a:t>?</a:t>
            </a:r>
          </a:p>
          <a:p>
            <a:pPr marL="0" indent="0">
              <a:buNone/>
            </a:pPr>
            <a:r>
              <a:rPr lang="en-US" b="1" i="1" dirty="0">
                <a:effectLst>
                  <a:outerShdw blurRad="38100" dist="38100" dir="2700000" algn="tl">
                    <a:srgbClr val="000000">
                      <a:alpha val="43137"/>
                    </a:srgbClr>
                  </a:outerShdw>
                </a:effectLst>
              </a:rPr>
              <a:t>E Pluribus Unum </a:t>
            </a:r>
            <a:r>
              <a:rPr lang="en-US" dirty="0"/>
              <a:t>is a perfect motto, but they rejected it</a:t>
            </a:r>
          </a:p>
        </p:txBody>
      </p:sp>
    </p:spTree>
    <p:extLst>
      <p:ext uri="{BB962C8B-B14F-4D97-AF65-F5344CB8AC3E}">
        <p14:creationId xmlns:p14="http://schemas.microsoft.com/office/powerpoint/2010/main" val="361069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FD86-0044-4F31-A2BD-7B8005C6718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mn-lt"/>
              </a:rPr>
              <a:t>9/11 Era</a:t>
            </a:r>
          </a:p>
        </p:txBody>
      </p:sp>
      <p:sp>
        <p:nvSpPr>
          <p:cNvPr id="4" name="Content Placeholder 3">
            <a:extLst>
              <a:ext uri="{FF2B5EF4-FFF2-40B4-BE49-F238E27FC236}">
                <a16:creationId xmlns:a16="http://schemas.microsoft.com/office/drawing/2014/main" id="{FFC60A67-64F3-40A3-BDF4-0C2A81A17554}"/>
              </a:ext>
            </a:extLst>
          </p:cNvPr>
          <p:cNvSpPr>
            <a:spLocks noGrp="1"/>
          </p:cNvSpPr>
          <p:nvPr>
            <p:ph sz="half" idx="2"/>
          </p:nvPr>
        </p:nvSpPr>
        <p:spPr>
          <a:xfrm>
            <a:off x="5042517" y="1825625"/>
            <a:ext cx="6311283" cy="4351338"/>
          </a:xfrm>
        </p:spPr>
        <p:txBody>
          <a:bodyPr>
            <a:noAutofit/>
          </a:bodyPr>
          <a:lstStyle/>
          <a:p>
            <a:pPr marL="0" indent="0">
              <a:buNone/>
            </a:pPr>
            <a:r>
              <a:rPr lang="en-US" sz="1800" dirty="0"/>
              <a:t>On 9/11 Islam strikes, and how does the protestant America respond?</a:t>
            </a:r>
          </a:p>
          <a:p>
            <a:pPr marL="0" indent="0">
              <a:buNone/>
            </a:pPr>
            <a:r>
              <a:rPr lang="en-US" sz="1800" dirty="0"/>
              <a:t>“in post-9/11 America, </a:t>
            </a:r>
            <a:r>
              <a:rPr lang="en-US" sz="1800" b="1" dirty="0">
                <a:effectLst>
                  <a:outerShdw blurRad="38100" dist="38100" dir="2700000" algn="tl">
                    <a:srgbClr val="000000">
                      <a:alpha val="43137"/>
                    </a:srgbClr>
                  </a:outerShdw>
                </a:effectLst>
              </a:rPr>
              <a:t>evangelical preachers gleefully whipped up the flames of Islamophobia, and blamed the attack on America’s decadent acceptance of feminism and homosexuality.</a:t>
            </a:r>
            <a:r>
              <a:rPr lang="en-US" sz="1800" dirty="0"/>
              <a:t> In the aftermath of the 2008 financial crisis, a renewed call to the prosperity gospel, which held that God would deliver personal riches to those who showed their faith through tithing and confession. This doctrine was preached beneath the same roofs whose holy texts taught that Jesus once scattered the merchants and money changers from the temple in anger. And when given the option to defect or abstain from the Republican party when it nominated Donald Trump—who not only displayed none of the ethical qualifications necessary to lead the country, but was himself accused by multiple women of sexual assault—evangelicals chose to vote for Trump and hew themselves to perhaps the most immoral presidency since Woodrow Wilson’s segregationist government.”</a:t>
            </a:r>
          </a:p>
        </p:txBody>
      </p:sp>
      <p:pic>
        <p:nvPicPr>
          <p:cNvPr id="5" name="Picture 4">
            <a:extLst>
              <a:ext uri="{FF2B5EF4-FFF2-40B4-BE49-F238E27FC236}">
                <a16:creationId xmlns:a16="http://schemas.microsoft.com/office/drawing/2014/main" id="{50F0EE2A-99D5-44FB-8771-57C767245458}"/>
              </a:ext>
            </a:extLst>
          </p:cNvPr>
          <p:cNvPicPr>
            <a:picLocks noChangeAspect="1"/>
          </p:cNvPicPr>
          <p:nvPr/>
        </p:nvPicPr>
        <p:blipFill>
          <a:blip r:embed="rId2"/>
          <a:stretch>
            <a:fillRect/>
          </a:stretch>
        </p:blipFill>
        <p:spPr>
          <a:xfrm>
            <a:off x="838200" y="2028046"/>
            <a:ext cx="3976457" cy="1117027"/>
          </a:xfrm>
          <a:prstGeom prst="rect">
            <a:avLst/>
          </a:prstGeom>
        </p:spPr>
      </p:pic>
      <p:pic>
        <p:nvPicPr>
          <p:cNvPr id="6" name="Picture 5">
            <a:extLst>
              <a:ext uri="{FF2B5EF4-FFF2-40B4-BE49-F238E27FC236}">
                <a16:creationId xmlns:a16="http://schemas.microsoft.com/office/drawing/2014/main" id="{98859E92-4D20-4C9E-973B-739C9297FE95}"/>
              </a:ext>
            </a:extLst>
          </p:cNvPr>
          <p:cNvPicPr>
            <a:picLocks noChangeAspect="1"/>
          </p:cNvPicPr>
          <p:nvPr/>
        </p:nvPicPr>
        <p:blipFill>
          <a:blip r:embed="rId3"/>
          <a:stretch>
            <a:fillRect/>
          </a:stretch>
        </p:blipFill>
        <p:spPr>
          <a:xfrm>
            <a:off x="1061624" y="3765944"/>
            <a:ext cx="3558443" cy="1045566"/>
          </a:xfrm>
          <a:prstGeom prst="rect">
            <a:avLst/>
          </a:prstGeom>
        </p:spPr>
      </p:pic>
      <p:pic>
        <p:nvPicPr>
          <p:cNvPr id="7" name="Picture 6">
            <a:extLst>
              <a:ext uri="{FF2B5EF4-FFF2-40B4-BE49-F238E27FC236}">
                <a16:creationId xmlns:a16="http://schemas.microsoft.com/office/drawing/2014/main" id="{42C9138D-9134-4360-B342-F8B76D49BE3A}"/>
              </a:ext>
            </a:extLst>
          </p:cNvPr>
          <p:cNvPicPr>
            <a:picLocks noChangeAspect="1"/>
          </p:cNvPicPr>
          <p:nvPr/>
        </p:nvPicPr>
        <p:blipFill>
          <a:blip r:embed="rId4"/>
          <a:stretch>
            <a:fillRect/>
          </a:stretch>
        </p:blipFill>
        <p:spPr>
          <a:xfrm>
            <a:off x="1122785" y="5499139"/>
            <a:ext cx="3470060" cy="993736"/>
          </a:xfrm>
          <a:prstGeom prst="rect">
            <a:avLst/>
          </a:prstGeom>
        </p:spPr>
      </p:pic>
    </p:spTree>
    <p:extLst>
      <p:ext uri="{BB962C8B-B14F-4D97-AF65-F5344CB8AC3E}">
        <p14:creationId xmlns:p14="http://schemas.microsoft.com/office/powerpoint/2010/main" val="389376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FD86-0044-4F31-A2BD-7B8005C6718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mn-lt"/>
              </a:rPr>
              <a:t>9/11 Era</a:t>
            </a:r>
          </a:p>
        </p:txBody>
      </p:sp>
      <p:sp>
        <p:nvSpPr>
          <p:cNvPr id="4" name="Content Placeholder 3">
            <a:extLst>
              <a:ext uri="{FF2B5EF4-FFF2-40B4-BE49-F238E27FC236}">
                <a16:creationId xmlns:a16="http://schemas.microsoft.com/office/drawing/2014/main" id="{FFC60A67-64F3-40A3-BDF4-0C2A81A17554}"/>
              </a:ext>
            </a:extLst>
          </p:cNvPr>
          <p:cNvSpPr>
            <a:spLocks noGrp="1"/>
          </p:cNvSpPr>
          <p:nvPr>
            <p:ph sz="half" idx="2"/>
          </p:nvPr>
        </p:nvSpPr>
        <p:spPr>
          <a:xfrm>
            <a:off x="239698" y="3249228"/>
            <a:ext cx="6311283" cy="3080552"/>
          </a:xfrm>
        </p:spPr>
        <p:txBody>
          <a:bodyPr>
            <a:normAutofit/>
          </a:bodyPr>
          <a:lstStyle/>
          <a:p>
            <a:pPr marL="0" indent="0">
              <a:buNone/>
            </a:pPr>
            <a:r>
              <a:rPr lang="en-US" sz="1800" dirty="0"/>
              <a:t>  Anna Graham </a:t>
            </a:r>
            <a:r>
              <a:rPr lang="en-US" sz="1800" dirty="0" err="1"/>
              <a:t>Lotz</a:t>
            </a:r>
            <a:r>
              <a:rPr lang="en-US" sz="1800" dirty="0"/>
              <a:t> (daughter of Billy Graham):</a:t>
            </a:r>
          </a:p>
          <a:p>
            <a:pPr marL="0" indent="0">
              <a:buNone/>
            </a:pPr>
            <a:endParaRPr lang="en-US" dirty="0"/>
          </a:p>
        </p:txBody>
      </p:sp>
      <p:pic>
        <p:nvPicPr>
          <p:cNvPr id="7" name="Picture 6">
            <a:extLst>
              <a:ext uri="{FF2B5EF4-FFF2-40B4-BE49-F238E27FC236}">
                <a16:creationId xmlns:a16="http://schemas.microsoft.com/office/drawing/2014/main" id="{42C9138D-9134-4360-B342-F8B76D49BE3A}"/>
              </a:ext>
            </a:extLst>
          </p:cNvPr>
          <p:cNvPicPr>
            <a:picLocks noChangeAspect="1"/>
          </p:cNvPicPr>
          <p:nvPr/>
        </p:nvPicPr>
        <p:blipFill>
          <a:blip r:embed="rId2"/>
          <a:stretch>
            <a:fillRect/>
          </a:stretch>
        </p:blipFill>
        <p:spPr>
          <a:xfrm>
            <a:off x="627946" y="1587101"/>
            <a:ext cx="5002125" cy="1432480"/>
          </a:xfrm>
          <a:prstGeom prst="rect">
            <a:avLst/>
          </a:prstGeom>
        </p:spPr>
      </p:pic>
      <p:pic>
        <p:nvPicPr>
          <p:cNvPr id="3074" name="Picture 2" descr="Image result for anne graham lotz">
            <a:extLst>
              <a:ext uri="{FF2B5EF4-FFF2-40B4-BE49-F238E27FC236}">
                <a16:creationId xmlns:a16="http://schemas.microsoft.com/office/drawing/2014/main" id="{1E3CCE58-097A-42B7-B231-C5D150674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081" y="1027906"/>
            <a:ext cx="3748719" cy="55939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9EE5C6A-C36D-4FB7-B440-CF0A985F19F7}"/>
              </a:ext>
            </a:extLst>
          </p:cNvPr>
          <p:cNvPicPr>
            <a:picLocks noChangeAspect="1"/>
          </p:cNvPicPr>
          <p:nvPr/>
        </p:nvPicPr>
        <p:blipFill>
          <a:blip r:embed="rId4"/>
          <a:stretch>
            <a:fillRect/>
          </a:stretch>
        </p:blipFill>
        <p:spPr>
          <a:xfrm>
            <a:off x="372862" y="3582462"/>
            <a:ext cx="6943725" cy="1362075"/>
          </a:xfrm>
          <a:prstGeom prst="rect">
            <a:avLst/>
          </a:prstGeom>
        </p:spPr>
      </p:pic>
      <p:pic>
        <p:nvPicPr>
          <p:cNvPr id="9" name="Picture 8">
            <a:extLst>
              <a:ext uri="{FF2B5EF4-FFF2-40B4-BE49-F238E27FC236}">
                <a16:creationId xmlns:a16="http://schemas.microsoft.com/office/drawing/2014/main" id="{DA5B649B-DE17-4989-98B1-1B28DCED8D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62" y="4975528"/>
            <a:ext cx="6943725" cy="1238183"/>
          </a:xfrm>
          <a:prstGeom prst="rect">
            <a:avLst/>
          </a:prstGeom>
        </p:spPr>
      </p:pic>
    </p:spTree>
    <p:extLst>
      <p:ext uri="{BB962C8B-B14F-4D97-AF65-F5344CB8AC3E}">
        <p14:creationId xmlns:p14="http://schemas.microsoft.com/office/powerpoint/2010/main" val="250516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9C79B2-E29C-46A1-A08D-5FC435413E65}"/>
              </a:ext>
            </a:extLst>
          </p:cNvPr>
          <p:cNvSpPr>
            <a:spLocks noGrp="1"/>
          </p:cNvSpPr>
          <p:nvPr>
            <p:ph type="title"/>
          </p:nvPr>
        </p:nvSpPr>
        <p:spPr/>
        <p:txBody>
          <a:bodyPr/>
          <a:lstStyle/>
          <a:p>
            <a:r>
              <a:rPr lang="en-US" b="1" dirty="0">
                <a:latin typeface="+mn-lt"/>
              </a:rPr>
              <a:t>2520: </a:t>
            </a:r>
            <a:r>
              <a:rPr lang="en-US" b="1" dirty="0" err="1">
                <a:latin typeface="+mn-lt"/>
              </a:rPr>
              <a:t>Mene</a:t>
            </a:r>
            <a:r>
              <a:rPr lang="en-US" b="1" dirty="0">
                <a:latin typeface="+mn-lt"/>
              </a:rPr>
              <a:t>, </a:t>
            </a:r>
            <a:r>
              <a:rPr lang="en-US" b="1" dirty="0" err="1">
                <a:latin typeface="+mn-lt"/>
              </a:rPr>
              <a:t>Mene</a:t>
            </a:r>
            <a:r>
              <a:rPr lang="en-US" b="1" dirty="0">
                <a:latin typeface="+mn-lt"/>
              </a:rPr>
              <a:t>, </a:t>
            </a:r>
            <a:r>
              <a:rPr lang="en-US" b="1" dirty="0" err="1">
                <a:latin typeface="+mn-lt"/>
              </a:rPr>
              <a:t>Tekel</a:t>
            </a:r>
            <a:r>
              <a:rPr lang="en-US" b="1" dirty="0">
                <a:latin typeface="+mn-lt"/>
              </a:rPr>
              <a:t>, </a:t>
            </a:r>
            <a:r>
              <a:rPr lang="en-US" b="1" dirty="0" err="1">
                <a:latin typeface="+mn-lt"/>
              </a:rPr>
              <a:t>Upharsin</a:t>
            </a:r>
            <a:endParaRPr lang="en-US" b="1" dirty="0">
              <a:latin typeface="+mn-lt"/>
            </a:endParaRPr>
          </a:p>
        </p:txBody>
      </p:sp>
      <p:pic>
        <p:nvPicPr>
          <p:cNvPr id="7" name="Content Placeholder 6">
            <a:extLst>
              <a:ext uri="{FF2B5EF4-FFF2-40B4-BE49-F238E27FC236}">
                <a16:creationId xmlns:a16="http://schemas.microsoft.com/office/drawing/2014/main" id="{CEFAC141-12A6-4211-B666-5F0CFB97516C}"/>
              </a:ext>
            </a:extLst>
          </p:cNvPr>
          <p:cNvPicPr>
            <a:picLocks noGrp="1" noChangeAspect="1"/>
          </p:cNvPicPr>
          <p:nvPr>
            <p:ph sz="half" idx="1"/>
          </p:nvPr>
        </p:nvPicPr>
        <p:blipFill>
          <a:blip r:embed="rId2"/>
          <a:stretch>
            <a:fillRect/>
          </a:stretch>
        </p:blipFill>
        <p:spPr>
          <a:xfrm>
            <a:off x="838200" y="2574524"/>
            <a:ext cx="4628179" cy="3241098"/>
          </a:xfrm>
          <a:prstGeom prst="rect">
            <a:avLst/>
          </a:prstGeom>
        </p:spPr>
      </p:pic>
      <p:sp>
        <p:nvSpPr>
          <p:cNvPr id="6" name="Content Placeholder 5">
            <a:extLst>
              <a:ext uri="{FF2B5EF4-FFF2-40B4-BE49-F238E27FC236}">
                <a16:creationId xmlns:a16="http://schemas.microsoft.com/office/drawing/2014/main" id="{ACB38C94-75F4-469A-84EE-A66446F81625}"/>
              </a:ext>
            </a:extLst>
          </p:cNvPr>
          <p:cNvSpPr>
            <a:spLocks noGrp="1"/>
          </p:cNvSpPr>
          <p:nvPr>
            <p:ph sz="half" idx="2"/>
          </p:nvPr>
        </p:nvSpPr>
        <p:spPr/>
        <p:txBody>
          <a:bodyPr>
            <a:normAutofit fontScale="85000" lnSpcReduction="20000"/>
          </a:bodyPr>
          <a:lstStyle/>
          <a:p>
            <a:r>
              <a:rPr lang="en-US" dirty="0"/>
              <a:t>When we combined the line of Millerites with our line, we came to conclusion that 2014 is midway between 9/11 (April 19) and 11/9 2019 (Oct 22)</a:t>
            </a:r>
          </a:p>
          <a:p>
            <a:r>
              <a:rPr lang="en-US" dirty="0"/>
              <a:t>What brought us to 2019?</a:t>
            </a:r>
          </a:p>
          <a:p>
            <a:pPr lvl="1"/>
            <a:r>
              <a:rPr lang="en-US" dirty="0"/>
              <a:t>126 (from 1863)</a:t>
            </a:r>
          </a:p>
          <a:p>
            <a:pPr lvl="1"/>
            <a:r>
              <a:rPr lang="en-US" dirty="0"/>
              <a:t>151 </a:t>
            </a:r>
          </a:p>
          <a:p>
            <a:r>
              <a:rPr lang="en-US" sz="2000" dirty="0" err="1"/>
              <a:t>Mene</a:t>
            </a:r>
            <a:r>
              <a:rPr lang="en-US" sz="2000" dirty="0"/>
              <a:t> = 50,</a:t>
            </a:r>
          </a:p>
          <a:p>
            <a:r>
              <a:rPr lang="en-US" sz="2000" dirty="0"/>
              <a:t>Shekel = 1</a:t>
            </a:r>
          </a:p>
          <a:p>
            <a:r>
              <a:rPr lang="en-US" sz="2000" dirty="0" err="1"/>
              <a:t>Upharsin</a:t>
            </a:r>
            <a:r>
              <a:rPr lang="en-US" sz="2000" dirty="0"/>
              <a:t>=25</a:t>
            </a:r>
          </a:p>
          <a:p>
            <a:pPr lvl="1"/>
            <a:endParaRPr lang="en-US" sz="2000" dirty="0"/>
          </a:p>
          <a:p>
            <a:pPr marL="457200" lvl="1" indent="0">
              <a:buNone/>
            </a:pPr>
            <a:r>
              <a:rPr lang="en-US" sz="2000" b="1" dirty="0"/>
              <a:t>2x </a:t>
            </a:r>
            <a:r>
              <a:rPr lang="en-US" sz="2000" b="1" dirty="0" err="1"/>
              <a:t>Mene</a:t>
            </a:r>
            <a:r>
              <a:rPr lang="en-US" sz="2000" b="1" dirty="0"/>
              <a:t> = 100</a:t>
            </a:r>
          </a:p>
          <a:p>
            <a:pPr marL="457200" lvl="1" indent="0">
              <a:buNone/>
            </a:pPr>
            <a:r>
              <a:rPr lang="en-US" sz="2000" b="1" dirty="0"/>
              <a:t>1 </a:t>
            </a:r>
            <a:r>
              <a:rPr lang="en-US" sz="2000" b="1" dirty="0" err="1"/>
              <a:t>Tekel</a:t>
            </a:r>
            <a:r>
              <a:rPr lang="en-US" sz="2000" b="1" dirty="0"/>
              <a:t> = 1 shekel</a:t>
            </a:r>
          </a:p>
          <a:p>
            <a:pPr marL="457200" lvl="1" indent="0">
              <a:buNone/>
            </a:pPr>
            <a:r>
              <a:rPr lang="en-US" sz="2000" b="1" dirty="0" err="1"/>
              <a:t>Upharsin</a:t>
            </a:r>
            <a:r>
              <a:rPr lang="en-US" sz="2000" b="1" dirty="0"/>
              <a:t> = 25</a:t>
            </a:r>
          </a:p>
          <a:p>
            <a:pPr lvl="1"/>
            <a:endParaRPr lang="en-US" dirty="0"/>
          </a:p>
          <a:p>
            <a:endParaRPr lang="en-US" dirty="0"/>
          </a:p>
        </p:txBody>
      </p:sp>
    </p:spTree>
    <p:extLst>
      <p:ext uri="{BB962C8B-B14F-4D97-AF65-F5344CB8AC3E}">
        <p14:creationId xmlns:p14="http://schemas.microsoft.com/office/powerpoint/2010/main" val="287209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FD86-0044-4F31-A2BD-7B8005C6718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mn-lt"/>
              </a:rPr>
              <a:t>9/11 Era</a:t>
            </a:r>
          </a:p>
        </p:txBody>
      </p:sp>
      <p:pic>
        <p:nvPicPr>
          <p:cNvPr id="7" name="Picture 6">
            <a:extLst>
              <a:ext uri="{FF2B5EF4-FFF2-40B4-BE49-F238E27FC236}">
                <a16:creationId xmlns:a16="http://schemas.microsoft.com/office/drawing/2014/main" id="{42C9138D-9134-4360-B342-F8B76D49BE3A}"/>
              </a:ext>
            </a:extLst>
          </p:cNvPr>
          <p:cNvPicPr>
            <a:picLocks noChangeAspect="1"/>
          </p:cNvPicPr>
          <p:nvPr/>
        </p:nvPicPr>
        <p:blipFill>
          <a:blip r:embed="rId2"/>
          <a:stretch>
            <a:fillRect/>
          </a:stretch>
        </p:blipFill>
        <p:spPr>
          <a:xfrm>
            <a:off x="660647" y="1534888"/>
            <a:ext cx="5002125" cy="1432480"/>
          </a:xfrm>
          <a:prstGeom prst="rect">
            <a:avLst/>
          </a:prstGeom>
        </p:spPr>
      </p:pic>
      <p:pic>
        <p:nvPicPr>
          <p:cNvPr id="3074" name="Picture 2" descr="Image result for anne graham lotz">
            <a:extLst>
              <a:ext uri="{FF2B5EF4-FFF2-40B4-BE49-F238E27FC236}">
                <a16:creationId xmlns:a16="http://schemas.microsoft.com/office/drawing/2014/main" id="{1E3CCE58-097A-42B7-B231-C5D150674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793" y="1110805"/>
            <a:ext cx="3748719" cy="55939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social media post&#10;&#10;Description automatically generated">
            <a:extLst>
              <a:ext uri="{FF2B5EF4-FFF2-40B4-BE49-F238E27FC236}">
                <a16:creationId xmlns:a16="http://schemas.microsoft.com/office/drawing/2014/main" id="{FAE50243-E922-48E4-BC7E-1D32E7B06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47" y="3039911"/>
            <a:ext cx="6246180" cy="3452964"/>
          </a:xfrm>
          <a:prstGeom prst="rect">
            <a:avLst/>
          </a:prstGeom>
        </p:spPr>
      </p:pic>
    </p:spTree>
    <p:extLst>
      <p:ext uri="{BB962C8B-B14F-4D97-AF65-F5344CB8AC3E}">
        <p14:creationId xmlns:p14="http://schemas.microsoft.com/office/powerpoint/2010/main" val="329494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FD86-0044-4F31-A2BD-7B8005C6718C}"/>
              </a:ext>
            </a:extLst>
          </p:cNvPr>
          <p:cNvSpPr>
            <a:spLocks noGrp="1"/>
          </p:cNvSpPr>
          <p:nvPr>
            <p:ph type="title"/>
          </p:nvPr>
        </p:nvSpPr>
        <p:spPr>
          <a:xfrm>
            <a:off x="514904" y="365125"/>
            <a:ext cx="11425561" cy="1325563"/>
          </a:xfrm>
        </p:spPr>
        <p:txBody>
          <a:bodyPr>
            <a:normAutofit fontScale="90000"/>
          </a:bodyPr>
          <a:lstStyle/>
          <a:p>
            <a:r>
              <a:rPr lang="en-US" b="1" dirty="0">
                <a:effectLst>
                  <a:outerShdw blurRad="38100" dist="38100" dir="2700000" algn="tl">
                    <a:srgbClr val="000000">
                      <a:alpha val="43137"/>
                    </a:srgbClr>
                  </a:outerShdw>
                </a:effectLst>
                <a:latin typeface="+mn-lt"/>
              </a:rPr>
              <a:t>“9/11 is punishment for immorality, gays, transgenders, and for exclusion of God from politics”</a:t>
            </a:r>
          </a:p>
        </p:txBody>
      </p:sp>
      <p:sp>
        <p:nvSpPr>
          <p:cNvPr id="4" name="Content Placeholder 3">
            <a:extLst>
              <a:ext uri="{FF2B5EF4-FFF2-40B4-BE49-F238E27FC236}">
                <a16:creationId xmlns:a16="http://schemas.microsoft.com/office/drawing/2014/main" id="{FFC60A67-64F3-40A3-BDF4-0C2A81A17554}"/>
              </a:ext>
            </a:extLst>
          </p:cNvPr>
          <p:cNvSpPr>
            <a:spLocks noGrp="1"/>
          </p:cNvSpPr>
          <p:nvPr>
            <p:ph sz="half" idx="2"/>
          </p:nvPr>
        </p:nvSpPr>
        <p:spPr>
          <a:xfrm>
            <a:off x="577049" y="3249228"/>
            <a:ext cx="5370990" cy="3080552"/>
          </a:xfrm>
        </p:spPr>
        <p:txBody>
          <a:bodyPr>
            <a:normAutofit/>
          </a:bodyPr>
          <a:lstStyle/>
          <a:p>
            <a:pPr marL="0" indent="0">
              <a:buNone/>
            </a:pPr>
            <a:r>
              <a:rPr lang="en-US" sz="1800" dirty="0"/>
              <a:t>Her brother Franklin Graham, founder of the charity “Samaritan’s Purse” </a:t>
            </a:r>
            <a:r>
              <a:rPr lang="en-US" sz="1800" b="1" dirty="0">
                <a:effectLst>
                  <a:outerShdw blurRad="38100" dist="38100" dir="2700000" algn="tl">
                    <a:srgbClr val="000000">
                      <a:alpha val="43137"/>
                    </a:srgbClr>
                  </a:outerShdw>
                </a:effectLst>
              </a:rPr>
              <a:t>accused Barack Obama of spreading immorality, while praising Vladimir Putin of instituting a ban on gay propaganda.</a:t>
            </a:r>
          </a:p>
          <a:p>
            <a:pPr marL="0" indent="0">
              <a:buNone/>
            </a:pPr>
            <a:r>
              <a:rPr lang="en-US" sz="1800" dirty="0"/>
              <a:t>This is the problem with the religious right: their hero is Vladimir Putin. They think that he is so moral!</a:t>
            </a:r>
          </a:p>
          <a:p>
            <a:pPr marL="0" indent="0">
              <a:buNone/>
            </a:pPr>
            <a:r>
              <a:rPr lang="en-US" sz="1700" dirty="0"/>
              <a:t>IF you have read the writing of A.T. Jones what right does the U.S. politics have to include God?</a:t>
            </a:r>
          </a:p>
          <a:p>
            <a:pPr marL="0" indent="0">
              <a:buNone/>
            </a:pPr>
            <a:r>
              <a:rPr lang="en-US" sz="1700" dirty="0"/>
              <a:t>NO right! But this is who the protestants are blaming for 9/11</a:t>
            </a:r>
          </a:p>
        </p:txBody>
      </p:sp>
      <p:pic>
        <p:nvPicPr>
          <p:cNvPr id="7" name="Picture 6">
            <a:extLst>
              <a:ext uri="{FF2B5EF4-FFF2-40B4-BE49-F238E27FC236}">
                <a16:creationId xmlns:a16="http://schemas.microsoft.com/office/drawing/2014/main" id="{42C9138D-9134-4360-B342-F8B76D49BE3A}"/>
              </a:ext>
            </a:extLst>
          </p:cNvPr>
          <p:cNvPicPr>
            <a:picLocks noChangeAspect="1"/>
          </p:cNvPicPr>
          <p:nvPr/>
        </p:nvPicPr>
        <p:blipFill>
          <a:blip r:embed="rId2"/>
          <a:stretch>
            <a:fillRect/>
          </a:stretch>
        </p:blipFill>
        <p:spPr>
          <a:xfrm>
            <a:off x="725600" y="1635549"/>
            <a:ext cx="5002125" cy="1432480"/>
          </a:xfrm>
          <a:prstGeom prst="rect">
            <a:avLst/>
          </a:prstGeom>
        </p:spPr>
      </p:pic>
      <p:pic>
        <p:nvPicPr>
          <p:cNvPr id="6" name="Picture 5" descr="A person wearing a suit and tie&#10;&#10;Description automatically generated">
            <a:extLst>
              <a:ext uri="{FF2B5EF4-FFF2-40B4-BE49-F238E27FC236}">
                <a16:creationId xmlns:a16="http://schemas.microsoft.com/office/drawing/2014/main" id="{1568B6B6-310C-43CC-94B2-F4C01CCF3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838" y="2239231"/>
            <a:ext cx="6115142" cy="3565228"/>
          </a:xfrm>
          <a:prstGeom prst="rect">
            <a:avLst/>
          </a:prstGeom>
        </p:spPr>
      </p:pic>
    </p:spTree>
    <p:extLst>
      <p:ext uri="{BB962C8B-B14F-4D97-AF65-F5344CB8AC3E}">
        <p14:creationId xmlns:p14="http://schemas.microsoft.com/office/powerpoint/2010/main" val="4197038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41E0-44D8-4E73-AC65-D009BEB7D316}"/>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mn-lt"/>
              </a:rPr>
              <a:t>Two streams of information</a:t>
            </a:r>
          </a:p>
        </p:txBody>
      </p:sp>
      <p:sp>
        <p:nvSpPr>
          <p:cNvPr id="4" name="Content Placeholder 3">
            <a:extLst>
              <a:ext uri="{FF2B5EF4-FFF2-40B4-BE49-F238E27FC236}">
                <a16:creationId xmlns:a16="http://schemas.microsoft.com/office/drawing/2014/main" id="{FE0A5246-8EDC-4EFE-A1BB-9CA11BA8C9FC}"/>
              </a:ext>
            </a:extLst>
          </p:cNvPr>
          <p:cNvSpPr>
            <a:spLocks noGrp="1"/>
          </p:cNvSpPr>
          <p:nvPr>
            <p:ph sz="half" idx="2"/>
          </p:nvPr>
        </p:nvSpPr>
        <p:spPr>
          <a:xfrm>
            <a:off x="5513033" y="1825625"/>
            <a:ext cx="5840767" cy="4351338"/>
          </a:xfrm>
        </p:spPr>
        <p:txBody>
          <a:bodyPr>
            <a:normAutofit fontScale="92500" lnSpcReduction="10000"/>
          </a:bodyPr>
          <a:lstStyle/>
          <a:p>
            <a:pPr marL="0" indent="0">
              <a:buNone/>
            </a:pPr>
            <a:r>
              <a:rPr lang="en-US" dirty="0"/>
              <a:t>In each of these histories protestant churches of the U.S. always blame the God’ judgement on secularization of the society, immorality, gays, lesbians, exclusion of God from political arena. </a:t>
            </a:r>
          </a:p>
          <a:p>
            <a:pPr marL="0" indent="0">
              <a:buNone/>
            </a:pPr>
            <a:r>
              <a:rPr lang="en-US" dirty="0"/>
              <a:t>In each of these stories there are two streams of information that are influencing the people. </a:t>
            </a:r>
          </a:p>
          <a:p>
            <a:pPr marL="0" indent="0">
              <a:buNone/>
            </a:pPr>
            <a:r>
              <a:rPr lang="en-US" dirty="0"/>
              <a:t>In each of these histories protestant America’s solution is in enforcing morality.</a:t>
            </a:r>
          </a:p>
          <a:p>
            <a:pPr marL="0" indent="0">
              <a:buNone/>
            </a:pPr>
            <a:r>
              <a:rPr lang="en-US" dirty="0"/>
              <a:t>In the history of 9/11 they have exact same stream of information.</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6E48443-9155-4926-A0F9-6AC8F41D11E5}"/>
              </a:ext>
            </a:extLst>
          </p:cNvPr>
          <p:cNvPicPr>
            <a:picLocks noChangeAspect="1"/>
          </p:cNvPicPr>
          <p:nvPr/>
        </p:nvPicPr>
        <p:blipFill>
          <a:blip r:embed="rId2"/>
          <a:stretch>
            <a:fillRect/>
          </a:stretch>
        </p:blipFill>
        <p:spPr>
          <a:xfrm>
            <a:off x="838200" y="2028046"/>
            <a:ext cx="3976457" cy="1117027"/>
          </a:xfrm>
          <a:prstGeom prst="rect">
            <a:avLst/>
          </a:prstGeom>
        </p:spPr>
      </p:pic>
      <p:pic>
        <p:nvPicPr>
          <p:cNvPr id="6" name="Picture 5">
            <a:extLst>
              <a:ext uri="{FF2B5EF4-FFF2-40B4-BE49-F238E27FC236}">
                <a16:creationId xmlns:a16="http://schemas.microsoft.com/office/drawing/2014/main" id="{C2D93331-A877-4409-B8DC-D9A3965F9B82}"/>
              </a:ext>
            </a:extLst>
          </p:cNvPr>
          <p:cNvPicPr>
            <a:picLocks noChangeAspect="1"/>
          </p:cNvPicPr>
          <p:nvPr/>
        </p:nvPicPr>
        <p:blipFill>
          <a:blip r:embed="rId3"/>
          <a:stretch>
            <a:fillRect/>
          </a:stretch>
        </p:blipFill>
        <p:spPr>
          <a:xfrm>
            <a:off x="1034402" y="3521971"/>
            <a:ext cx="3558443" cy="1045566"/>
          </a:xfrm>
          <a:prstGeom prst="rect">
            <a:avLst/>
          </a:prstGeom>
        </p:spPr>
      </p:pic>
      <p:pic>
        <p:nvPicPr>
          <p:cNvPr id="7" name="Picture 6">
            <a:extLst>
              <a:ext uri="{FF2B5EF4-FFF2-40B4-BE49-F238E27FC236}">
                <a16:creationId xmlns:a16="http://schemas.microsoft.com/office/drawing/2014/main" id="{101822EC-2749-4936-B609-2D93EE596AB0}"/>
              </a:ext>
            </a:extLst>
          </p:cNvPr>
          <p:cNvPicPr>
            <a:picLocks noChangeAspect="1"/>
          </p:cNvPicPr>
          <p:nvPr/>
        </p:nvPicPr>
        <p:blipFill>
          <a:blip r:embed="rId4"/>
          <a:stretch>
            <a:fillRect/>
          </a:stretch>
        </p:blipFill>
        <p:spPr>
          <a:xfrm>
            <a:off x="1034402" y="4944435"/>
            <a:ext cx="3470060" cy="993736"/>
          </a:xfrm>
          <a:prstGeom prst="rect">
            <a:avLst/>
          </a:prstGeom>
        </p:spPr>
      </p:pic>
    </p:spTree>
    <p:extLst>
      <p:ext uri="{BB962C8B-B14F-4D97-AF65-F5344CB8AC3E}">
        <p14:creationId xmlns:p14="http://schemas.microsoft.com/office/powerpoint/2010/main" val="3550545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B55D-24C1-48BF-B7E1-519AEF559EF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mn-lt"/>
              </a:rPr>
              <a:t>Two streams of information</a:t>
            </a:r>
          </a:p>
        </p:txBody>
      </p:sp>
      <p:sp>
        <p:nvSpPr>
          <p:cNvPr id="4" name="Content Placeholder 3">
            <a:extLst>
              <a:ext uri="{FF2B5EF4-FFF2-40B4-BE49-F238E27FC236}">
                <a16:creationId xmlns:a16="http://schemas.microsoft.com/office/drawing/2014/main" id="{9E09681C-2506-4050-A7AA-745C9E8AAC02}"/>
              </a:ext>
            </a:extLst>
          </p:cNvPr>
          <p:cNvSpPr>
            <a:spLocks noGrp="1"/>
          </p:cNvSpPr>
          <p:nvPr>
            <p:ph sz="half" idx="2"/>
          </p:nvPr>
        </p:nvSpPr>
        <p:spPr>
          <a:xfrm>
            <a:off x="3773010" y="1825624"/>
            <a:ext cx="7580790" cy="3451947"/>
          </a:xfrm>
        </p:spPr>
        <p:txBody>
          <a:bodyPr>
            <a:normAutofit fontScale="62500" lnSpcReduction="20000"/>
          </a:bodyPr>
          <a:lstStyle/>
          <a:p>
            <a:pPr marL="0" indent="0">
              <a:buNone/>
            </a:pPr>
            <a:r>
              <a:rPr lang="en-US" dirty="0"/>
              <a:t>This kind of ideology hasn’t stopped, and it continued through the cyclone that hit New Orleans. </a:t>
            </a:r>
          </a:p>
          <a:p>
            <a:pPr marL="0" indent="0">
              <a:buNone/>
            </a:pPr>
            <a:r>
              <a:rPr lang="en-US" dirty="0"/>
              <a:t>In New Orleans they blamed God’s judgement on gay pride march and some in this movement taught the same thing.</a:t>
            </a:r>
          </a:p>
          <a:p>
            <a:pPr marL="0" indent="0">
              <a:buNone/>
            </a:pPr>
            <a:r>
              <a:rPr lang="en-US" dirty="0"/>
              <a:t>Interesting that when the cyclone hits Florida, they go quiet, - suddenly it doesn’t work anymore.</a:t>
            </a:r>
          </a:p>
          <a:p>
            <a:pPr marL="0" indent="0">
              <a:buNone/>
            </a:pPr>
            <a:r>
              <a:rPr lang="en-US" dirty="0"/>
              <a:t>In the aftermath of the hurricane Harvey evangelical leaders blamed LGBT community</a:t>
            </a:r>
          </a:p>
          <a:p>
            <a:pPr marL="0" indent="0">
              <a:buNone/>
            </a:pPr>
            <a:r>
              <a:rPr lang="en-US" dirty="0"/>
              <a:t>How did Obama treat the phrase? – He picks </a:t>
            </a:r>
            <a:r>
              <a:rPr lang="en-US" b="1" i="1" dirty="0">
                <a:effectLst>
                  <a:outerShdw blurRad="38100" dist="38100" dir="2700000" algn="tl">
                    <a:srgbClr val="000000">
                      <a:alpha val="43137"/>
                    </a:srgbClr>
                  </a:outerShdw>
                </a:effectLst>
              </a:rPr>
              <a:t>E Pluribus Unum, thus asserting the separation of Church and State</a:t>
            </a:r>
          </a:p>
          <a:p>
            <a:pPr marL="0" indent="0">
              <a:buNone/>
            </a:pPr>
            <a:r>
              <a:rPr lang="en-US" dirty="0">
                <a:effectLst>
                  <a:outerShdw blurRad="38100" dist="38100" dir="2700000" algn="tl">
                    <a:srgbClr val="000000">
                      <a:alpha val="43137"/>
                    </a:srgbClr>
                  </a:outerShdw>
                </a:effectLst>
              </a:rPr>
              <a:t>In 2001 prior to 9/11 the new law issued in Mississippi requiring to place the inscription “In God We trust” in public places, on buses, walls, etc.</a:t>
            </a:r>
          </a:p>
          <a:p>
            <a:pPr marL="0" indent="0">
              <a:buNone/>
            </a:pPr>
            <a:r>
              <a:rPr lang="en-US" dirty="0">
                <a:effectLst>
                  <a:outerShdw blurRad="38100" dist="38100" dir="2700000" algn="tl">
                    <a:srgbClr val="000000">
                      <a:alpha val="43137"/>
                    </a:srgbClr>
                  </a:outerShdw>
                </a:effectLst>
              </a:rPr>
              <a:t>9/11 gave this law a powerful leverage.</a:t>
            </a:r>
          </a:p>
        </p:txBody>
      </p:sp>
      <p:pic>
        <p:nvPicPr>
          <p:cNvPr id="4100" name="Picture 4" descr="Image result for in god we trust signs everywhere">
            <a:extLst>
              <a:ext uri="{FF2B5EF4-FFF2-40B4-BE49-F238E27FC236}">
                <a16:creationId xmlns:a16="http://schemas.microsoft.com/office/drawing/2014/main" id="{792EE8D3-19A6-494A-BE52-C47CFAE5AC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27" b="4587"/>
          <a:stretch/>
        </p:blipFill>
        <p:spPr bwMode="auto">
          <a:xfrm>
            <a:off x="0" y="4944253"/>
            <a:ext cx="3683033" cy="191374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in god we trust signs everywhere">
            <a:extLst>
              <a:ext uri="{FF2B5EF4-FFF2-40B4-BE49-F238E27FC236}">
                <a16:creationId xmlns:a16="http://schemas.microsoft.com/office/drawing/2014/main" id="{52ED8A7F-AAC7-4FA9-B61E-126C490ED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32" y="5286931"/>
            <a:ext cx="3683033" cy="156171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in god we trust signs on bus">
            <a:extLst>
              <a:ext uri="{FF2B5EF4-FFF2-40B4-BE49-F238E27FC236}">
                <a16:creationId xmlns:a16="http://schemas.microsoft.com/office/drawing/2014/main" id="{C8D50BA9-FCAA-4C9F-947D-BFC8B76FA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181978"/>
            <a:ext cx="3683033" cy="27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5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71ED-3E33-453D-B5FA-4DEDB3F803F4}"/>
              </a:ext>
            </a:extLst>
          </p:cNvPr>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mn-lt"/>
              </a:rPr>
              <a:t>Obama: “E Pluribus Unum”</a:t>
            </a:r>
          </a:p>
        </p:txBody>
      </p:sp>
      <p:sp>
        <p:nvSpPr>
          <p:cNvPr id="4" name="Content Placeholder 3">
            <a:extLst>
              <a:ext uri="{FF2B5EF4-FFF2-40B4-BE49-F238E27FC236}">
                <a16:creationId xmlns:a16="http://schemas.microsoft.com/office/drawing/2014/main" id="{DCAAF1EA-3291-4A9B-BFCE-A6B4BA5AA036}"/>
              </a:ext>
            </a:extLst>
          </p:cNvPr>
          <p:cNvSpPr>
            <a:spLocks noGrp="1"/>
          </p:cNvSpPr>
          <p:nvPr>
            <p:ph sz="half" idx="2"/>
          </p:nvPr>
        </p:nvSpPr>
        <p:spPr/>
        <p:txBody>
          <a:bodyPr>
            <a:normAutofit fontScale="70000" lnSpcReduction="20000"/>
          </a:bodyPr>
          <a:lstStyle/>
          <a:p>
            <a:pPr marL="0" indent="0">
              <a:buNone/>
            </a:pPr>
            <a:r>
              <a:rPr lang="en-US" dirty="0"/>
              <a:t>Consider this: Prior to 2014 which side is winning?</a:t>
            </a:r>
          </a:p>
          <a:p>
            <a:pPr marL="0" indent="0">
              <a:buNone/>
            </a:pPr>
            <a:r>
              <a:rPr lang="en-US" b="1" i="1" dirty="0"/>
              <a:t>Democrats</a:t>
            </a:r>
          </a:p>
          <a:p>
            <a:pPr marL="0" indent="0">
              <a:buNone/>
            </a:pPr>
            <a:r>
              <a:rPr lang="en-US" dirty="0"/>
              <a:t>Is the nation on course or off course? – </a:t>
            </a:r>
            <a:r>
              <a:rPr lang="en-US" b="1" i="1" dirty="0"/>
              <a:t>It is on course under Obama. </a:t>
            </a:r>
          </a:p>
          <a:p>
            <a:pPr marL="0" indent="0">
              <a:buNone/>
            </a:pPr>
            <a:r>
              <a:rPr lang="en-US" dirty="0"/>
              <a:t>Why? Which motto did we say that Obama stated in 2010?</a:t>
            </a:r>
          </a:p>
          <a:p>
            <a:pPr marL="0" indent="0">
              <a:buNone/>
            </a:pPr>
            <a:r>
              <a:rPr lang="en-US" b="1" i="1" dirty="0">
                <a:effectLst>
                  <a:outerShdw blurRad="38100" dist="38100" dir="2700000" algn="tl">
                    <a:srgbClr val="000000">
                      <a:alpha val="43137"/>
                    </a:srgbClr>
                  </a:outerShdw>
                </a:effectLst>
              </a:rPr>
              <a:t>E Pluribus Unum. </a:t>
            </a:r>
            <a:r>
              <a:rPr lang="en-US" dirty="0"/>
              <a:t>He gets attacked by the churches for this.</a:t>
            </a:r>
          </a:p>
          <a:p>
            <a:pPr marL="0" indent="0">
              <a:buNone/>
            </a:pPr>
            <a:r>
              <a:rPr lang="en-US" dirty="0"/>
              <a:t>When reciting the pledge of allegiance did he include the phrase “Under God”?</a:t>
            </a:r>
          </a:p>
          <a:p>
            <a:pPr marL="0" indent="0">
              <a:buNone/>
            </a:pPr>
            <a:r>
              <a:rPr lang="en-US" dirty="0"/>
              <a:t>No, he would not include “Under God” – supporting the separation of church and state.</a:t>
            </a:r>
          </a:p>
          <a:p>
            <a:pPr marL="0" indent="0">
              <a:buNone/>
            </a:pPr>
            <a:r>
              <a:rPr lang="en-US" dirty="0"/>
              <a:t>Evangelicals see that they are losing their war under Obama.</a:t>
            </a:r>
          </a:p>
          <a:p>
            <a:pPr marL="0" indent="0">
              <a:buNone/>
            </a:pPr>
            <a:endParaRPr lang="en-US" dirty="0"/>
          </a:p>
          <a:p>
            <a:pPr marL="0" indent="0">
              <a:buNone/>
            </a:pPr>
            <a:endParaRPr lang="en-US" dirty="0"/>
          </a:p>
        </p:txBody>
      </p:sp>
      <p:pic>
        <p:nvPicPr>
          <p:cNvPr id="5" name="Content Placeholder 4">
            <a:extLst>
              <a:ext uri="{FF2B5EF4-FFF2-40B4-BE49-F238E27FC236}">
                <a16:creationId xmlns:a16="http://schemas.microsoft.com/office/drawing/2014/main" id="{A9BB2B08-7892-450E-B9BB-5F8D82A456FD}"/>
              </a:ext>
            </a:extLst>
          </p:cNvPr>
          <p:cNvPicPr>
            <a:picLocks noGrp="1" noChangeAspect="1"/>
          </p:cNvPicPr>
          <p:nvPr>
            <p:ph sz="half" idx="1"/>
          </p:nvPr>
        </p:nvPicPr>
        <p:blipFill>
          <a:blip r:embed="rId2"/>
          <a:stretch>
            <a:fillRect/>
          </a:stretch>
        </p:blipFill>
        <p:spPr>
          <a:xfrm>
            <a:off x="562992" y="1825625"/>
            <a:ext cx="5181600" cy="1483876"/>
          </a:xfrm>
          <a:prstGeom prst="rect">
            <a:avLst/>
          </a:prstGeom>
        </p:spPr>
      </p:pic>
      <p:cxnSp>
        <p:nvCxnSpPr>
          <p:cNvPr id="7" name="Straight Connector 6">
            <a:extLst>
              <a:ext uri="{FF2B5EF4-FFF2-40B4-BE49-F238E27FC236}">
                <a16:creationId xmlns:a16="http://schemas.microsoft.com/office/drawing/2014/main" id="{BC85D936-C140-4B0F-BAB6-02418B6E9F52}"/>
              </a:ext>
            </a:extLst>
          </p:cNvPr>
          <p:cNvCxnSpPr/>
          <p:nvPr/>
        </p:nvCxnSpPr>
        <p:spPr>
          <a:xfrm>
            <a:off x="3426781" y="1690688"/>
            <a:ext cx="0" cy="193140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C377A4-89E2-4F10-B3FE-62E5C609483E}"/>
              </a:ext>
            </a:extLst>
          </p:cNvPr>
          <p:cNvSpPr txBox="1"/>
          <p:nvPr/>
        </p:nvSpPr>
        <p:spPr>
          <a:xfrm>
            <a:off x="1784411" y="3728621"/>
            <a:ext cx="396018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Ship on course     Ship off course  </a:t>
            </a:r>
          </a:p>
        </p:txBody>
      </p:sp>
    </p:spTree>
    <p:extLst>
      <p:ext uri="{BB962C8B-B14F-4D97-AF65-F5344CB8AC3E}">
        <p14:creationId xmlns:p14="http://schemas.microsoft.com/office/powerpoint/2010/main" val="956445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71ED-3E33-453D-B5FA-4DEDB3F803F4}"/>
              </a:ext>
            </a:extLst>
          </p:cNvPr>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mn-lt"/>
              </a:rPr>
              <a:t>Other events of 2014</a:t>
            </a:r>
          </a:p>
        </p:txBody>
      </p:sp>
      <p:sp>
        <p:nvSpPr>
          <p:cNvPr id="4" name="Content Placeholder 3">
            <a:extLst>
              <a:ext uri="{FF2B5EF4-FFF2-40B4-BE49-F238E27FC236}">
                <a16:creationId xmlns:a16="http://schemas.microsoft.com/office/drawing/2014/main" id="{DCAAF1EA-3291-4A9B-BFCE-A6B4BA5AA036}"/>
              </a:ext>
            </a:extLst>
          </p:cNvPr>
          <p:cNvSpPr>
            <a:spLocks noGrp="1"/>
          </p:cNvSpPr>
          <p:nvPr>
            <p:ph sz="half" idx="2"/>
          </p:nvPr>
        </p:nvSpPr>
        <p:spPr>
          <a:xfrm>
            <a:off x="6096000" y="1825625"/>
            <a:ext cx="5257800" cy="4351338"/>
          </a:xfrm>
        </p:spPr>
        <p:txBody>
          <a:bodyPr>
            <a:normAutofit fontScale="70000" lnSpcReduction="20000"/>
          </a:bodyPr>
          <a:lstStyle/>
          <a:p>
            <a:pPr marL="0" indent="0">
              <a:buNone/>
            </a:pPr>
            <a:r>
              <a:rPr lang="en-US" dirty="0"/>
              <a:t>Steve Bannon at the conference in Vatican:</a:t>
            </a:r>
          </a:p>
          <a:p>
            <a:pPr marL="0" indent="0">
              <a:buNone/>
            </a:pPr>
            <a:r>
              <a:rPr lang="en-US" dirty="0"/>
              <a:t>"We're at the very beginning stages of a very brutal and bloody conflict, of which, if the people in this room, the people in the church, do not bind together and really form what I feel is an aspect of the </a:t>
            </a:r>
            <a:r>
              <a:rPr lang="en-US" b="1" i="1" dirty="0">
                <a:effectLst>
                  <a:outerShdw blurRad="38100" dist="38100" dir="2700000" algn="tl">
                    <a:srgbClr val="000000">
                      <a:alpha val="43137"/>
                    </a:srgbClr>
                  </a:outerShdw>
                </a:effectLst>
              </a:rPr>
              <a:t>church militant</a:t>
            </a:r>
            <a:r>
              <a:rPr lang="en-US" dirty="0"/>
              <a:t>, to really be able to not just stand with our beliefs, but to fight for our beliefs against this new barbarity that's starting.“</a:t>
            </a:r>
          </a:p>
          <a:p>
            <a:pPr marL="0" indent="0">
              <a:buNone/>
            </a:pPr>
            <a:r>
              <a:rPr lang="en-US" dirty="0"/>
              <a:t>What does he mean?</a:t>
            </a:r>
          </a:p>
          <a:p>
            <a:pPr marL="0" indent="0">
              <a:buNone/>
            </a:pPr>
            <a:r>
              <a:rPr lang="en-US" dirty="0"/>
              <a:t>We are too secular. We need to get back to our Christian roots. In his speech Bannon articulated a view of the world as a constant conflict between capitalist Jewish-Christian West and godless socialism communism, Islam etc.</a:t>
            </a:r>
          </a:p>
          <a:p>
            <a:pPr marL="0" indent="0">
              <a:buNone/>
            </a:pPr>
            <a:r>
              <a:rPr lang="en-US" dirty="0"/>
              <a:t>Conservatism – to conserve – to protect Judeo-Christian culture and values.</a:t>
            </a:r>
          </a:p>
          <a:p>
            <a:pPr marL="0" indent="0">
              <a:buNone/>
            </a:pPr>
            <a:endParaRPr lang="en-US" dirty="0"/>
          </a:p>
        </p:txBody>
      </p:sp>
      <p:pic>
        <p:nvPicPr>
          <p:cNvPr id="5" name="Content Placeholder 4">
            <a:extLst>
              <a:ext uri="{FF2B5EF4-FFF2-40B4-BE49-F238E27FC236}">
                <a16:creationId xmlns:a16="http://schemas.microsoft.com/office/drawing/2014/main" id="{A9BB2B08-7892-450E-B9BB-5F8D82A456FD}"/>
              </a:ext>
            </a:extLst>
          </p:cNvPr>
          <p:cNvPicPr>
            <a:picLocks noGrp="1" noChangeAspect="1"/>
          </p:cNvPicPr>
          <p:nvPr>
            <p:ph sz="half" idx="1"/>
          </p:nvPr>
        </p:nvPicPr>
        <p:blipFill>
          <a:blip r:embed="rId2"/>
          <a:stretch>
            <a:fillRect/>
          </a:stretch>
        </p:blipFill>
        <p:spPr>
          <a:xfrm>
            <a:off x="562992" y="1825625"/>
            <a:ext cx="5181600" cy="1483876"/>
          </a:xfrm>
          <a:prstGeom prst="rect">
            <a:avLst/>
          </a:prstGeom>
        </p:spPr>
      </p:pic>
      <p:cxnSp>
        <p:nvCxnSpPr>
          <p:cNvPr id="7" name="Straight Connector 6">
            <a:extLst>
              <a:ext uri="{FF2B5EF4-FFF2-40B4-BE49-F238E27FC236}">
                <a16:creationId xmlns:a16="http://schemas.microsoft.com/office/drawing/2014/main" id="{BC85D936-C140-4B0F-BAB6-02418B6E9F52}"/>
              </a:ext>
            </a:extLst>
          </p:cNvPr>
          <p:cNvCxnSpPr/>
          <p:nvPr/>
        </p:nvCxnSpPr>
        <p:spPr>
          <a:xfrm>
            <a:off x="3426781" y="1690688"/>
            <a:ext cx="0" cy="193140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1675FE-3BCD-4AFB-AB6F-37511566D3E9}"/>
              </a:ext>
            </a:extLst>
          </p:cNvPr>
          <p:cNvSpPr txBox="1"/>
          <p:nvPr/>
        </p:nvSpPr>
        <p:spPr>
          <a:xfrm>
            <a:off x="985421" y="3622089"/>
            <a:ext cx="4057096" cy="2031325"/>
          </a:xfrm>
          <a:prstGeom prst="rect">
            <a:avLst/>
          </a:prstGeom>
          <a:noFill/>
        </p:spPr>
        <p:txBody>
          <a:bodyPr wrap="square" rtlCol="0">
            <a:spAutoFit/>
          </a:bodyPr>
          <a:lstStyle/>
          <a:p>
            <a:r>
              <a:rPr lang="en-US" dirty="0"/>
              <a:t>Some of the important events that happened in 2014:</a:t>
            </a:r>
          </a:p>
          <a:p>
            <a:r>
              <a:rPr lang="en-US" dirty="0"/>
              <a:t>Steve Bannon meets cardinal Burke at Vatican</a:t>
            </a:r>
          </a:p>
          <a:p>
            <a:r>
              <a:rPr lang="en-US" dirty="0"/>
              <a:t>Cambridge Analytica</a:t>
            </a:r>
          </a:p>
          <a:p>
            <a:r>
              <a:rPr lang="en-US" dirty="0"/>
              <a:t>Republican donors start to fund his work</a:t>
            </a:r>
          </a:p>
          <a:p>
            <a:endParaRPr lang="en-US" dirty="0"/>
          </a:p>
        </p:txBody>
      </p:sp>
    </p:spTree>
    <p:extLst>
      <p:ext uri="{BB962C8B-B14F-4D97-AF65-F5344CB8AC3E}">
        <p14:creationId xmlns:p14="http://schemas.microsoft.com/office/powerpoint/2010/main" val="216256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71ED-3E33-453D-B5FA-4DEDB3F803F4}"/>
              </a:ext>
            </a:extLst>
          </p:cNvPr>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mn-lt"/>
              </a:rPr>
              <a:t>Other events of 2014</a:t>
            </a:r>
          </a:p>
        </p:txBody>
      </p:sp>
      <p:sp>
        <p:nvSpPr>
          <p:cNvPr id="4" name="Content Placeholder 3">
            <a:extLst>
              <a:ext uri="{FF2B5EF4-FFF2-40B4-BE49-F238E27FC236}">
                <a16:creationId xmlns:a16="http://schemas.microsoft.com/office/drawing/2014/main" id="{DCAAF1EA-3291-4A9B-BFCE-A6B4BA5AA036}"/>
              </a:ext>
            </a:extLst>
          </p:cNvPr>
          <p:cNvSpPr>
            <a:spLocks noGrp="1"/>
          </p:cNvSpPr>
          <p:nvPr>
            <p:ph sz="half" idx="2"/>
          </p:nvPr>
        </p:nvSpPr>
        <p:spPr>
          <a:xfrm>
            <a:off x="6015363" y="1825624"/>
            <a:ext cx="5783060" cy="4841505"/>
          </a:xfrm>
        </p:spPr>
        <p:txBody>
          <a:bodyPr>
            <a:noAutofit/>
          </a:bodyPr>
          <a:lstStyle/>
          <a:p>
            <a:pPr marL="0" indent="0">
              <a:buNone/>
            </a:pPr>
            <a:r>
              <a:rPr lang="en-US" sz="1800" dirty="0"/>
              <a:t>Another important movement that started in 2014 – </a:t>
            </a:r>
            <a:r>
              <a:rPr lang="en-US" sz="1800" b="1" i="1" dirty="0">
                <a:effectLst>
                  <a:outerShdw blurRad="38100" dist="38100" dir="2700000" algn="tl">
                    <a:srgbClr val="000000">
                      <a:alpha val="43137"/>
                    </a:srgbClr>
                  </a:outerShdw>
                </a:effectLst>
              </a:rPr>
              <a:t>Make America Great Again </a:t>
            </a:r>
          </a:p>
          <a:p>
            <a:pPr marL="0" indent="0">
              <a:buNone/>
            </a:pPr>
            <a:r>
              <a:rPr lang="en-US" sz="1800" b="1" i="1" dirty="0">
                <a:effectLst>
                  <a:outerShdw blurRad="38100" dist="38100" dir="2700000" algn="tl">
                    <a:srgbClr val="000000">
                      <a:alpha val="43137"/>
                    </a:srgbClr>
                  </a:outerShdw>
                </a:effectLst>
              </a:rPr>
              <a:t>Make America Great Again </a:t>
            </a:r>
            <a:r>
              <a:rPr lang="en-US" sz="1800" dirty="0">
                <a:effectLst>
                  <a:outerShdw blurRad="38100" dist="38100" dir="2700000" algn="tl">
                    <a:srgbClr val="000000">
                      <a:alpha val="43137"/>
                    </a:srgbClr>
                  </a:outerShdw>
                </a:effectLst>
              </a:rPr>
              <a:t>equivalent to which other movement in the history?</a:t>
            </a:r>
          </a:p>
          <a:p>
            <a:pPr marL="0" indent="0">
              <a:buNone/>
            </a:pPr>
            <a:r>
              <a:rPr lang="en-US" sz="1800" b="1" i="1" dirty="0">
                <a:effectLst>
                  <a:outerShdw blurRad="38100" dist="38100" dir="2700000" algn="tl">
                    <a:srgbClr val="000000">
                      <a:alpha val="43137"/>
                    </a:srgbClr>
                  </a:outerShdw>
                </a:effectLst>
              </a:rPr>
              <a:t>National Reform Movement</a:t>
            </a:r>
          </a:p>
          <a:p>
            <a:pPr marL="0" indent="0">
              <a:buNone/>
            </a:pPr>
            <a:r>
              <a:rPr lang="en-US" sz="1800" b="1" i="1" dirty="0">
                <a:effectLst>
                  <a:outerShdw blurRad="38100" dist="38100" dir="2700000" algn="tl">
                    <a:srgbClr val="000000">
                      <a:alpha val="43137"/>
                    </a:srgbClr>
                  </a:outerShdw>
                </a:effectLst>
              </a:rPr>
              <a:t>National = Nationalism</a:t>
            </a:r>
          </a:p>
          <a:p>
            <a:pPr marL="0" indent="0">
              <a:buNone/>
            </a:pPr>
            <a:r>
              <a:rPr lang="en-US" sz="1800" b="1" i="1" dirty="0">
                <a:effectLst>
                  <a:outerShdw blurRad="38100" dist="38100" dir="2700000" algn="tl">
                    <a:srgbClr val="000000">
                      <a:alpha val="43137"/>
                    </a:srgbClr>
                  </a:outerShdw>
                </a:effectLst>
              </a:rPr>
              <a:t>Reform = Make Great Again</a:t>
            </a:r>
          </a:p>
          <a:p>
            <a:pPr marL="0" indent="0">
              <a:buNone/>
            </a:pPr>
            <a:r>
              <a:rPr lang="en-US" sz="1800" dirty="0"/>
              <a:t>This M.A.G.A. movement is the same movement from the history of the Civil War. </a:t>
            </a:r>
          </a:p>
          <a:p>
            <a:pPr marL="0" indent="0">
              <a:buNone/>
            </a:pPr>
            <a:r>
              <a:rPr lang="en-US" sz="1800" dirty="0"/>
              <a:t>They have the same agenda: both see the U.S. as being under judgement, both want to reform it, to turn it around into something that </a:t>
            </a:r>
            <a:r>
              <a:rPr lang="en-US" sz="1800" b="1" i="1" dirty="0">
                <a:effectLst>
                  <a:outerShdw blurRad="38100" dist="38100" dir="2700000" algn="tl">
                    <a:srgbClr val="000000">
                      <a:alpha val="43137"/>
                    </a:srgbClr>
                  </a:outerShdw>
                </a:effectLst>
                <a:highlight>
                  <a:srgbClr val="FFFF00"/>
                </a:highlight>
              </a:rPr>
              <a:t>they think </a:t>
            </a:r>
            <a:r>
              <a:rPr lang="en-US" sz="1800" dirty="0"/>
              <a:t>it was before.</a:t>
            </a:r>
          </a:p>
          <a:p>
            <a:pPr marL="0" indent="0">
              <a:buNone/>
            </a:pPr>
            <a:r>
              <a:rPr lang="en-US" sz="1800" dirty="0"/>
              <a:t>Are they right in what they think it was before?</a:t>
            </a:r>
          </a:p>
          <a:p>
            <a:pPr marL="0" indent="0">
              <a:buNone/>
            </a:pPr>
            <a:r>
              <a:rPr lang="en-US" sz="1800" dirty="0"/>
              <a:t>No. They have a wrong concept of what the nation was created to be. It is nationalistic at its core.</a:t>
            </a:r>
          </a:p>
        </p:txBody>
      </p:sp>
      <p:pic>
        <p:nvPicPr>
          <p:cNvPr id="5" name="Content Placeholder 4">
            <a:extLst>
              <a:ext uri="{FF2B5EF4-FFF2-40B4-BE49-F238E27FC236}">
                <a16:creationId xmlns:a16="http://schemas.microsoft.com/office/drawing/2014/main" id="{A9BB2B08-7892-450E-B9BB-5F8D82A456FD}"/>
              </a:ext>
            </a:extLst>
          </p:cNvPr>
          <p:cNvPicPr>
            <a:picLocks noGrp="1" noChangeAspect="1"/>
          </p:cNvPicPr>
          <p:nvPr>
            <p:ph sz="half" idx="1"/>
          </p:nvPr>
        </p:nvPicPr>
        <p:blipFill>
          <a:blip r:embed="rId2"/>
          <a:stretch>
            <a:fillRect/>
          </a:stretch>
        </p:blipFill>
        <p:spPr>
          <a:xfrm>
            <a:off x="562992" y="1825625"/>
            <a:ext cx="5181600" cy="1483876"/>
          </a:xfrm>
          <a:prstGeom prst="rect">
            <a:avLst/>
          </a:prstGeom>
        </p:spPr>
      </p:pic>
      <p:cxnSp>
        <p:nvCxnSpPr>
          <p:cNvPr id="7" name="Straight Connector 6">
            <a:extLst>
              <a:ext uri="{FF2B5EF4-FFF2-40B4-BE49-F238E27FC236}">
                <a16:creationId xmlns:a16="http://schemas.microsoft.com/office/drawing/2014/main" id="{BC85D936-C140-4B0F-BAB6-02418B6E9F52}"/>
              </a:ext>
            </a:extLst>
          </p:cNvPr>
          <p:cNvCxnSpPr/>
          <p:nvPr/>
        </p:nvCxnSpPr>
        <p:spPr>
          <a:xfrm>
            <a:off x="3426781" y="1690688"/>
            <a:ext cx="0" cy="193140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1675FE-3BCD-4AFB-AB6F-37511566D3E9}"/>
              </a:ext>
            </a:extLst>
          </p:cNvPr>
          <p:cNvSpPr txBox="1"/>
          <p:nvPr/>
        </p:nvSpPr>
        <p:spPr>
          <a:xfrm>
            <a:off x="985421" y="3622089"/>
            <a:ext cx="4057096" cy="2031325"/>
          </a:xfrm>
          <a:prstGeom prst="rect">
            <a:avLst/>
          </a:prstGeom>
          <a:noFill/>
        </p:spPr>
        <p:txBody>
          <a:bodyPr wrap="square" rtlCol="0">
            <a:spAutoFit/>
          </a:bodyPr>
          <a:lstStyle/>
          <a:p>
            <a:r>
              <a:rPr lang="en-US" dirty="0"/>
              <a:t>Some of the important events that happened in 2014:</a:t>
            </a:r>
          </a:p>
          <a:p>
            <a:r>
              <a:rPr lang="en-US" dirty="0"/>
              <a:t>Steve Bannon meets cardinal Burke at Vatican</a:t>
            </a:r>
          </a:p>
          <a:p>
            <a:r>
              <a:rPr lang="en-US" dirty="0"/>
              <a:t>Cambridge Analytica</a:t>
            </a:r>
          </a:p>
          <a:p>
            <a:r>
              <a:rPr lang="en-US" dirty="0"/>
              <a:t>Republican donors start to fund his work</a:t>
            </a:r>
          </a:p>
          <a:p>
            <a:endParaRPr lang="en-US" dirty="0"/>
          </a:p>
        </p:txBody>
      </p:sp>
    </p:spTree>
    <p:extLst>
      <p:ext uri="{BB962C8B-B14F-4D97-AF65-F5344CB8AC3E}">
        <p14:creationId xmlns:p14="http://schemas.microsoft.com/office/powerpoint/2010/main" val="561324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EF1B-B170-433A-903F-FBDBCEB982B8}"/>
              </a:ext>
            </a:extLst>
          </p:cNvPr>
          <p:cNvSpPr>
            <a:spLocks noGrp="1"/>
          </p:cNvSpPr>
          <p:nvPr>
            <p:ph type="title"/>
          </p:nvPr>
        </p:nvSpPr>
        <p:spPr/>
        <p:txBody>
          <a:bodyPr>
            <a:normAutofit fontScale="90000"/>
          </a:bodyPr>
          <a:lstStyle/>
          <a:p>
            <a:r>
              <a:rPr lang="en-US" b="1" dirty="0">
                <a:latin typeface="+mn-lt"/>
              </a:rPr>
              <a:t>Congressional Prayer Caucus Foundation Leader: Church-State Separation ‘The Death Knell For Our Nation’</a:t>
            </a:r>
          </a:p>
        </p:txBody>
      </p:sp>
      <p:pic>
        <p:nvPicPr>
          <p:cNvPr id="6" name="Content Placeholder 5" descr="A screenshot of a cell phone&#10;&#10;Description automatically generated">
            <a:extLst>
              <a:ext uri="{FF2B5EF4-FFF2-40B4-BE49-F238E27FC236}">
                <a16:creationId xmlns:a16="http://schemas.microsoft.com/office/drawing/2014/main" id="{F06F1514-C828-4F80-9B17-510EC73985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37173"/>
            <a:ext cx="6736465" cy="3551068"/>
          </a:xfrm>
        </p:spPr>
      </p:pic>
      <p:pic>
        <p:nvPicPr>
          <p:cNvPr id="7170" name="Picture 2" descr="Image result for lee carawan prayer caucus foundation">
            <a:extLst>
              <a:ext uri="{FF2B5EF4-FFF2-40B4-BE49-F238E27FC236}">
                <a16:creationId xmlns:a16="http://schemas.microsoft.com/office/drawing/2014/main" id="{70A5378D-D28F-42B6-8D19-61618943C0A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69350" y="1837038"/>
            <a:ext cx="299466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76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9A1B-859F-42B5-9535-C19BF384FDD1}"/>
              </a:ext>
            </a:extLst>
          </p:cNvPr>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mn-lt"/>
              </a:rPr>
              <a:t>What does A.T. Jones have to say about this?</a:t>
            </a:r>
          </a:p>
        </p:txBody>
      </p:sp>
      <p:sp>
        <p:nvSpPr>
          <p:cNvPr id="3" name="Content Placeholder 2">
            <a:extLst>
              <a:ext uri="{FF2B5EF4-FFF2-40B4-BE49-F238E27FC236}">
                <a16:creationId xmlns:a16="http://schemas.microsoft.com/office/drawing/2014/main" id="{0E652378-6293-4BCD-80BA-014F0FCC6810}"/>
              </a:ext>
            </a:extLst>
          </p:cNvPr>
          <p:cNvSpPr>
            <a:spLocks noGrp="1"/>
          </p:cNvSpPr>
          <p:nvPr>
            <p:ph sz="half" idx="1"/>
          </p:nvPr>
        </p:nvSpPr>
        <p:spPr>
          <a:xfrm>
            <a:off x="310718" y="1825625"/>
            <a:ext cx="5861481" cy="4351338"/>
          </a:xfrm>
        </p:spPr>
        <p:txBody>
          <a:bodyPr>
            <a:noAutofit/>
          </a:bodyPr>
          <a:lstStyle/>
          <a:p>
            <a:pPr marL="0" indent="0">
              <a:buNone/>
            </a:pPr>
            <a:r>
              <a:rPr lang="en-US" sz="1300" dirty="0"/>
              <a:t>…when the Papacy was formed and the power of the empire was seized upon by the professed Christian Church, just as these people are now trying to do to “protect” the day and the things “generally considered holy,” there was again introduced the spirit of persecution and the principles which produced the Dark Ages and the fearful despotism that ruled in those ages. </a:t>
            </a:r>
          </a:p>
          <a:p>
            <a:pPr marL="0" indent="0">
              <a:buNone/>
            </a:pPr>
            <a:r>
              <a:rPr lang="en-US" sz="1300" dirty="0"/>
              <a:t>So what gave rise to papacy? – desire to protect that which is holy. </a:t>
            </a:r>
          </a:p>
          <a:p>
            <a:pPr marL="0" indent="0">
              <a:buNone/>
            </a:pPr>
            <a:r>
              <a:rPr lang="en-US" sz="1300" dirty="0"/>
              <a:t>And when the Reformation came, again holding before the world the true ideas of holiness and of holy things as announced by Jesus Christ, the persecutions which were inflicted upon those who chose to disregard the governmental idea of holiness and holy things, outdid by far the persecutions which pagan Rome had inflicted at the first upon those who chose to decide for themselves before God what was required of them in the matter of holiness and holy things. </a:t>
            </a:r>
            <a:r>
              <a:rPr lang="en-US" sz="1300" b="1" dirty="0"/>
              <a:t>And our fathers who framed this new Nation, seeing the long course of oppression marked by a steady stream of blood in the attempts of government to protect things and institutions generally considered holy, decided that this Government should be cursed with any such thing, and therefore declared that “no religious test shall ever be required as qualification to any office of public trust under this Government;” and that “Congress shall make no law respecting an establishment of religion or prohibiting the free exercise thereof,” and so they rightly decided to leave holy things to themselves and to protect themselves. </a:t>
            </a:r>
          </a:p>
          <a:p>
            <a:pPr marL="0" indent="0">
              <a:buNone/>
            </a:pPr>
            <a:endParaRPr lang="en-US" sz="1200" b="1" dirty="0"/>
          </a:p>
        </p:txBody>
      </p:sp>
      <p:sp>
        <p:nvSpPr>
          <p:cNvPr id="4" name="Content Placeholder 3">
            <a:extLst>
              <a:ext uri="{FF2B5EF4-FFF2-40B4-BE49-F238E27FC236}">
                <a16:creationId xmlns:a16="http://schemas.microsoft.com/office/drawing/2014/main" id="{DE25FD50-9DE3-465E-BC94-E02936F5FAE4}"/>
              </a:ext>
            </a:extLst>
          </p:cNvPr>
          <p:cNvSpPr>
            <a:spLocks noGrp="1"/>
          </p:cNvSpPr>
          <p:nvPr>
            <p:ph sz="half" idx="2"/>
          </p:nvPr>
        </p:nvSpPr>
        <p:spPr>
          <a:xfrm>
            <a:off x="6172198" y="1825625"/>
            <a:ext cx="5617347" cy="4351338"/>
          </a:xfrm>
        </p:spPr>
        <p:txBody>
          <a:bodyPr>
            <a:normAutofit fontScale="47500" lnSpcReduction="20000"/>
          </a:bodyPr>
          <a:lstStyle/>
          <a:p>
            <a:pPr marL="0" indent="0">
              <a:buNone/>
            </a:pPr>
            <a:r>
              <a:rPr lang="en-US" dirty="0"/>
              <a:t>In fact this is all any government, can rightly do</a:t>
            </a:r>
            <a:r>
              <a:rPr lang="en-US" b="1" dirty="0"/>
              <a:t>. No government can really protect anything that is really holy. If it be indeed holy, whatever connection the government has with it will just as certainly make it unholy to the extent that this connection is recognized by anybody.</a:t>
            </a:r>
            <a:r>
              <a:rPr lang="en-US" dirty="0"/>
              <a:t> If a thing be really holy, it is fully able to support its own character of holiness, and to secure respect for itself as such. If it is not really holy, then it ought not to be protected at all, for the sooner the falsehood is exposed and the unholy thing destroyed, the better for all concerned. The government can not protect a thing that is really holy, and to protect a thing that is unholy is to compel men to unholiness, to sin, and thus to make them worse than they could possibly be otherwise.</a:t>
            </a:r>
          </a:p>
          <a:p>
            <a:pPr marL="0" indent="0">
              <a:buNone/>
            </a:pPr>
            <a:endParaRPr lang="en-US" dirty="0"/>
          </a:p>
          <a:p>
            <a:pPr marL="0" indent="0">
              <a:buNone/>
            </a:pPr>
            <a:r>
              <a:rPr lang="en-US" dirty="0"/>
              <a:t>“Right is not decided by majorities, even though the majority be right.” </a:t>
            </a:r>
          </a:p>
          <a:p>
            <a:pPr marL="0" indent="0">
              <a:buNone/>
            </a:pPr>
            <a:endParaRPr lang="en-US" dirty="0"/>
          </a:p>
          <a:p>
            <a:pPr marL="0" indent="0">
              <a:buNone/>
            </a:pPr>
            <a:r>
              <a:rPr lang="en-US" dirty="0"/>
              <a:t>Yet how fast this wicked principle of majority rule in matters of religion and the conscience, is growing. </a:t>
            </a:r>
          </a:p>
          <a:p>
            <a:pPr marL="0" indent="0">
              <a:buNone/>
            </a:pPr>
            <a:r>
              <a:rPr lang="en-US" dirty="0"/>
              <a:t>But this question “is not a question of majorities or minorities, for if the conscience of the majority is to be the standard, then there is no such thing as right of conscience at all. It is against the predominance and power of majorities that the rights of conscience are protected, and have need to be.” </a:t>
            </a:r>
            <a:r>
              <a:rPr lang="en-US" b="1" i="1" dirty="0">
                <a:effectLst>
                  <a:outerShdw blurRad="38100" dist="38100" dir="2700000" algn="tl">
                    <a:srgbClr val="000000">
                      <a:alpha val="43137"/>
                    </a:srgbClr>
                  </a:outerShdw>
                </a:effectLst>
              </a:rPr>
              <a:t>And those who call themselves Protestants are not the only people in the world who have a conscience. </a:t>
            </a:r>
          </a:p>
          <a:p>
            <a:pPr marL="0" indent="0">
              <a:buNone/>
            </a:pPr>
            <a:r>
              <a:rPr lang="en-US" b="1" dirty="0">
                <a:effectLst>
                  <a:outerShdw blurRad="38100" dist="38100" dir="2700000" algn="tl">
                    <a:srgbClr val="000000">
                      <a:alpha val="43137"/>
                    </a:srgbClr>
                  </a:outerShdw>
                </a:effectLst>
              </a:rPr>
              <a:t>AMS 1889 Oct 13</a:t>
            </a:r>
          </a:p>
        </p:txBody>
      </p:sp>
    </p:spTree>
    <p:extLst>
      <p:ext uri="{BB962C8B-B14F-4D97-AF65-F5344CB8AC3E}">
        <p14:creationId xmlns:p14="http://schemas.microsoft.com/office/powerpoint/2010/main" val="141842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1311-50F7-48BA-9C06-6835D88FD50D}"/>
              </a:ext>
            </a:extLst>
          </p:cNvPr>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mn-lt"/>
              </a:rPr>
              <a:t>Moral Majority</a:t>
            </a:r>
          </a:p>
        </p:txBody>
      </p:sp>
      <p:sp>
        <p:nvSpPr>
          <p:cNvPr id="3" name="Content Placeholder 2">
            <a:extLst>
              <a:ext uri="{FF2B5EF4-FFF2-40B4-BE49-F238E27FC236}">
                <a16:creationId xmlns:a16="http://schemas.microsoft.com/office/drawing/2014/main" id="{2FD31383-FB4F-4626-B6CA-53CBDDDA8ECA}"/>
              </a:ext>
            </a:extLst>
          </p:cNvPr>
          <p:cNvSpPr>
            <a:spLocks noGrp="1"/>
          </p:cNvSpPr>
          <p:nvPr>
            <p:ph sz="half" idx="1"/>
          </p:nvPr>
        </p:nvSpPr>
        <p:spPr>
          <a:xfrm>
            <a:off x="838200" y="1825625"/>
            <a:ext cx="3609513" cy="4351338"/>
          </a:xfrm>
        </p:spPr>
        <p:txBody>
          <a:bodyPr>
            <a:normAutofit fontScale="70000" lnSpcReduction="20000"/>
          </a:bodyPr>
          <a:lstStyle/>
          <a:p>
            <a:pPr marL="0" indent="0">
              <a:buNone/>
            </a:pPr>
            <a:r>
              <a:rPr lang="en-US" dirty="0"/>
              <a:t>1979 – Establishment of the Moral Majority</a:t>
            </a:r>
          </a:p>
          <a:p>
            <a:pPr marL="0" indent="0">
              <a:buNone/>
            </a:pPr>
            <a:endParaRPr lang="en-US" dirty="0"/>
          </a:p>
          <a:p>
            <a:pPr marL="457200" lvl="1" indent="0">
              <a:buNone/>
            </a:pPr>
            <a:r>
              <a:rPr lang="en-US" dirty="0"/>
              <a:t>“We are in the majority. </a:t>
            </a:r>
          </a:p>
          <a:p>
            <a:pPr marL="457200" lvl="1" indent="0">
              <a:buNone/>
            </a:pPr>
            <a:r>
              <a:rPr lang="en-US" dirty="0"/>
              <a:t>The majority is moral. </a:t>
            </a:r>
          </a:p>
          <a:p>
            <a:pPr marL="457200" lvl="1" indent="0">
              <a:buNone/>
            </a:pPr>
            <a:r>
              <a:rPr lang="en-US" dirty="0"/>
              <a:t>Therefore the morals of the majority must be enforced.”</a:t>
            </a:r>
          </a:p>
          <a:p>
            <a:pPr marL="457200" lvl="1" indent="0">
              <a:buNone/>
            </a:pPr>
            <a:endParaRPr lang="en-US" dirty="0"/>
          </a:p>
          <a:p>
            <a:pPr marL="0" indent="0">
              <a:buNone/>
            </a:pPr>
            <a:r>
              <a:rPr lang="en-US" dirty="0"/>
              <a:t>Their 1</a:t>
            </a:r>
            <a:r>
              <a:rPr lang="en-US" baseline="30000" dirty="0"/>
              <a:t>st</a:t>
            </a:r>
            <a:r>
              <a:rPr lang="en-US" dirty="0"/>
              <a:t> victory – got Ronald Raegan into office</a:t>
            </a:r>
          </a:p>
          <a:p>
            <a:pPr marL="0" indent="0">
              <a:buNone/>
            </a:pPr>
            <a:r>
              <a:rPr lang="en-US" dirty="0"/>
              <a:t>What does A.T. Jones say against the predominance and power of majorities? </a:t>
            </a:r>
          </a:p>
          <a:p>
            <a:pPr marL="0" indent="0">
              <a:buNone/>
            </a:pPr>
            <a:r>
              <a:rPr lang="en-US" dirty="0"/>
              <a:t>Protestant and even the Christians are not the only ones that have conscience </a:t>
            </a:r>
          </a:p>
        </p:txBody>
      </p:sp>
      <p:sp>
        <p:nvSpPr>
          <p:cNvPr id="4" name="Content Placeholder 3">
            <a:extLst>
              <a:ext uri="{FF2B5EF4-FFF2-40B4-BE49-F238E27FC236}">
                <a16:creationId xmlns:a16="http://schemas.microsoft.com/office/drawing/2014/main" id="{8FBD9D9B-20F1-439B-96B6-2634FDD018DA}"/>
              </a:ext>
            </a:extLst>
          </p:cNvPr>
          <p:cNvSpPr>
            <a:spLocks noGrp="1"/>
          </p:cNvSpPr>
          <p:nvPr>
            <p:ph sz="half" idx="2"/>
          </p:nvPr>
        </p:nvSpPr>
        <p:spPr>
          <a:xfrm>
            <a:off x="4888849" y="1825625"/>
            <a:ext cx="5181600" cy="4351338"/>
          </a:xfrm>
        </p:spPr>
        <p:txBody>
          <a:bodyPr>
            <a:normAutofit fontScale="70000" lnSpcReduction="20000"/>
          </a:bodyPr>
          <a:lstStyle/>
          <a:p>
            <a:pPr marL="0" indent="0">
              <a:buNone/>
            </a:pPr>
            <a:r>
              <a:rPr lang="en-US" dirty="0"/>
              <a:t>Consider the origins of the Moral </a:t>
            </a:r>
            <a:r>
              <a:rPr lang="en-US" dirty="0" err="1"/>
              <a:t>Mojority</a:t>
            </a:r>
            <a:r>
              <a:rPr lang="en-US" dirty="0"/>
              <a:t>:</a:t>
            </a:r>
          </a:p>
          <a:p>
            <a:pPr marL="0" indent="0">
              <a:buNone/>
            </a:pPr>
            <a:endParaRPr lang="en-US" dirty="0"/>
          </a:p>
        </p:txBody>
      </p:sp>
      <p:pic>
        <p:nvPicPr>
          <p:cNvPr id="5" name="Picture 4">
            <a:extLst>
              <a:ext uri="{FF2B5EF4-FFF2-40B4-BE49-F238E27FC236}">
                <a16:creationId xmlns:a16="http://schemas.microsoft.com/office/drawing/2014/main" id="{1ADB6C96-8771-49E6-AAE0-C3C9F28646C0}"/>
              </a:ext>
            </a:extLst>
          </p:cNvPr>
          <p:cNvPicPr>
            <a:picLocks noChangeAspect="1"/>
          </p:cNvPicPr>
          <p:nvPr/>
        </p:nvPicPr>
        <p:blipFill rotWithShape="1">
          <a:blip r:embed="rId2"/>
          <a:srcRect t="1" b="995"/>
          <a:stretch/>
        </p:blipFill>
        <p:spPr>
          <a:xfrm>
            <a:off x="4942857" y="2273416"/>
            <a:ext cx="5073584" cy="3133086"/>
          </a:xfrm>
          <a:prstGeom prst="rect">
            <a:avLst/>
          </a:prstGeom>
        </p:spPr>
      </p:pic>
    </p:spTree>
    <p:extLst>
      <p:ext uri="{BB962C8B-B14F-4D97-AF65-F5344CB8AC3E}">
        <p14:creationId xmlns:p14="http://schemas.microsoft.com/office/powerpoint/2010/main" val="157912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4A92-600A-433F-B19D-FF531C30DD85}"/>
              </a:ext>
            </a:extLst>
          </p:cNvPr>
          <p:cNvSpPr>
            <a:spLocks noGrp="1"/>
          </p:cNvSpPr>
          <p:nvPr>
            <p:ph type="title"/>
          </p:nvPr>
        </p:nvSpPr>
        <p:spPr/>
        <p:txBody>
          <a:bodyPr/>
          <a:lstStyle/>
          <a:p>
            <a:r>
              <a:rPr lang="en-US" b="1" dirty="0"/>
              <a:t>National Reform Movement = M.A.G.A</a:t>
            </a:r>
          </a:p>
        </p:txBody>
      </p:sp>
      <p:sp>
        <p:nvSpPr>
          <p:cNvPr id="4" name="Content Placeholder 3">
            <a:extLst>
              <a:ext uri="{FF2B5EF4-FFF2-40B4-BE49-F238E27FC236}">
                <a16:creationId xmlns:a16="http://schemas.microsoft.com/office/drawing/2014/main" id="{1ADC4802-03AD-468D-B454-9B6027995AF8}"/>
              </a:ext>
            </a:extLst>
          </p:cNvPr>
          <p:cNvSpPr>
            <a:spLocks noGrp="1"/>
          </p:cNvSpPr>
          <p:nvPr>
            <p:ph sz="half" idx="2"/>
          </p:nvPr>
        </p:nvSpPr>
        <p:spPr>
          <a:xfrm>
            <a:off x="5868140" y="1825625"/>
            <a:ext cx="5912528" cy="4351338"/>
          </a:xfrm>
        </p:spPr>
        <p:txBody>
          <a:bodyPr>
            <a:noAutofit/>
          </a:bodyPr>
          <a:lstStyle/>
          <a:p>
            <a:pPr marL="457200" lvl="1" indent="0">
              <a:buNone/>
            </a:pPr>
            <a:r>
              <a:rPr lang="en-US" sz="1400" dirty="0"/>
              <a:t>“Early in 1863, the Civil War had not been going well for the North. Distressed over the terrible disaster his troops had suffered at Fredericksburg in December, General Ambrose Burnside had just stepped down as commander of the Army of the Potomac. Interpreting the Union defeats as a manifestation of divine wrath, clergymen representing 11 Protestant denominations met at Xenia, Ohio, on February 4, 1863, seeking ways to appease an angry God. This meeting led to the formation of the National Reform Association.” WEGW 120.1 </a:t>
            </a:r>
          </a:p>
          <a:p>
            <a:pPr marL="457200" lvl="1" indent="0">
              <a:buNone/>
            </a:pPr>
            <a:r>
              <a:rPr lang="en-US" sz="1400" b="1" dirty="0"/>
              <a:t>They see the defeat of the Republican side as a manifestation of God’s wrath,</a:t>
            </a:r>
          </a:p>
          <a:p>
            <a:pPr marL="457200" lvl="1" indent="0">
              <a:buNone/>
            </a:pPr>
            <a:r>
              <a:rPr lang="en-US" sz="1400" b="1" dirty="0"/>
              <a:t>They seek ways to appease God’s anger and meet in Ohio and form National Reform Association </a:t>
            </a:r>
          </a:p>
          <a:p>
            <a:pPr marL="457200" lvl="1" indent="0">
              <a:buNone/>
            </a:pPr>
            <a:r>
              <a:rPr lang="en-US" sz="1400" b="1" dirty="0"/>
              <a:t>Why was God angry with the U.S. according to the NRA?</a:t>
            </a:r>
          </a:p>
          <a:p>
            <a:pPr marL="457200" lvl="1" indent="0">
              <a:buNone/>
            </a:pPr>
            <a:r>
              <a:rPr lang="en-US" sz="1400" b="1" dirty="0"/>
              <a:t>Failure of the Government to acknowledge the lordship of Jesus Christ and to enforce His moral law.</a:t>
            </a:r>
          </a:p>
          <a:p>
            <a:pPr marL="457200" lvl="1" indent="0">
              <a:buNone/>
            </a:pPr>
            <a:r>
              <a:rPr lang="en-US" sz="1400" b="1" dirty="0"/>
              <a:t>Even after the war was over and the North had won they retained this conviction that Jehovah was displeased with America.</a:t>
            </a:r>
          </a:p>
          <a:p>
            <a:pPr marL="457200" lvl="1" indent="0">
              <a:buNone/>
            </a:pPr>
            <a:r>
              <a:rPr lang="en-US" sz="1400" b="1" dirty="0"/>
              <a:t>National Reform </a:t>
            </a:r>
            <a:r>
              <a:rPr lang="en-US" sz="1400" b="1" dirty="0" err="1"/>
              <a:t>Accociation</a:t>
            </a:r>
            <a:r>
              <a:rPr lang="en-US" sz="1400" b="1" dirty="0"/>
              <a:t> continued to warn for at least the next 3 decades that the divine judgement threatens the U.S. (all through the 1890s our pioneers were fighting this ideology)</a:t>
            </a:r>
          </a:p>
        </p:txBody>
      </p:sp>
      <p:pic>
        <p:nvPicPr>
          <p:cNvPr id="6" name="Picture 5">
            <a:extLst>
              <a:ext uri="{FF2B5EF4-FFF2-40B4-BE49-F238E27FC236}">
                <a16:creationId xmlns:a16="http://schemas.microsoft.com/office/drawing/2014/main" id="{0B776F00-5BA0-4566-A4B3-97A75F16B117}"/>
              </a:ext>
            </a:extLst>
          </p:cNvPr>
          <p:cNvPicPr>
            <a:picLocks noChangeAspect="1"/>
          </p:cNvPicPr>
          <p:nvPr/>
        </p:nvPicPr>
        <p:blipFill>
          <a:blip r:embed="rId2"/>
          <a:stretch>
            <a:fillRect/>
          </a:stretch>
        </p:blipFill>
        <p:spPr>
          <a:xfrm>
            <a:off x="582336" y="1790535"/>
            <a:ext cx="5285804" cy="1538591"/>
          </a:xfrm>
          <a:prstGeom prst="rect">
            <a:avLst/>
          </a:prstGeom>
        </p:spPr>
      </p:pic>
      <p:sp>
        <p:nvSpPr>
          <p:cNvPr id="9" name="TextBox 8">
            <a:extLst>
              <a:ext uri="{FF2B5EF4-FFF2-40B4-BE49-F238E27FC236}">
                <a16:creationId xmlns:a16="http://schemas.microsoft.com/office/drawing/2014/main" id="{5947B12D-1D50-4F58-8D1E-A3C695B6D185}"/>
              </a:ext>
            </a:extLst>
          </p:cNvPr>
          <p:cNvSpPr txBox="1"/>
          <p:nvPr/>
        </p:nvSpPr>
        <p:spPr>
          <a:xfrm>
            <a:off x="314844" y="3503405"/>
            <a:ext cx="1358284" cy="1323439"/>
          </a:xfrm>
          <a:prstGeom prst="rect">
            <a:avLst/>
          </a:prstGeom>
          <a:noFill/>
        </p:spPr>
        <p:txBody>
          <a:bodyPr wrap="square" rtlCol="0">
            <a:spAutoFit/>
          </a:bodyPr>
          <a:lstStyle/>
          <a:p>
            <a:r>
              <a:rPr lang="en-US" sz="1000" dirty="0"/>
              <a:t>Call by </a:t>
            </a:r>
            <a:r>
              <a:rPr lang="en-US" sz="1000" dirty="0" err="1"/>
              <a:t>Relig</a:t>
            </a:r>
            <a:r>
              <a:rPr lang="en-US" sz="1000" dirty="0"/>
              <a:t>. Org &amp; </a:t>
            </a:r>
            <a:r>
              <a:rPr lang="en-US" sz="1000" dirty="0" err="1"/>
              <a:t>Prot</a:t>
            </a:r>
            <a:r>
              <a:rPr lang="en-US" sz="1000" dirty="0"/>
              <a:t> churches for </a:t>
            </a:r>
            <a:r>
              <a:rPr lang="en-US" sz="1000" dirty="0" err="1"/>
              <a:t>relig</a:t>
            </a:r>
            <a:r>
              <a:rPr lang="en-US" sz="1000" dirty="0"/>
              <a:t>. Inscription on currency due to National Crisis</a:t>
            </a:r>
          </a:p>
          <a:p>
            <a:r>
              <a:rPr lang="en-US" sz="1000" dirty="0"/>
              <a:t>They believe the nation is under the judgement of God</a:t>
            </a:r>
          </a:p>
        </p:txBody>
      </p:sp>
      <p:sp>
        <p:nvSpPr>
          <p:cNvPr id="10" name="TextBox 9">
            <a:extLst>
              <a:ext uri="{FF2B5EF4-FFF2-40B4-BE49-F238E27FC236}">
                <a16:creationId xmlns:a16="http://schemas.microsoft.com/office/drawing/2014/main" id="{5DB8CD21-2098-4C6C-A26B-1B02EBFD5523}"/>
              </a:ext>
            </a:extLst>
          </p:cNvPr>
          <p:cNvSpPr txBox="1"/>
          <p:nvPr/>
        </p:nvSpPr>
        <p:spPr>
          <a:xfrm>
            <a:off x="1905372" y="3454622"/>
            <a:ext cx="2647527" cy="2708434"/>
          </a:xfrm>
          <a:prstGeom prst="rect">
            <a:avLst/>
          </a:prstGeom>
          <a:noFill/>
        </p:spPr>
        <p:txBody>
          <a:bodyPr wrap="square" rtlCol="0">
            <a:spAutoFit/>
          </a:bodyPr>
          <a:lstStyle/>
          <a:p>
            <a:r>
              <a:rPr lang="en-US" sz="1000" dirty="0"/>
              <a:t>The phrase is decided:</a:t>
            </a:r>
          </a:p>
          <a:p>
            <a:r>
              <a:rPr lang="en-US" sz="1000" b="1" dirty="0"/>
              <a:t>In God We Trust</a:t>
            </a:r>
          </a:p>
          <a:p>
            <a:r>
              <a:rPr lang="en-US" sz="1000" dirty="0"/>
              <a:t>February, 1863, there was begun an organized movement by a religious combination, composed of the "evangelical" churches of the country, to get the government of the United States committed by direct legislation to a recognition of "the Christian religion," and a national adoption and enforcement of Sunday as "the Christian Sabbath," or Lord's day. They proposed first to accomplish their purpose by an amendment to the national Constitution, declaring this to be a "Christian nation," and "so placing all Christian laws, institutions, and usages upon an undeniable legal basis in the fundamental law of the land.“</a:t>
            </a:r>
          </a:p>
          <a:p>
            <a:r>
              <a:rPr lang="en-US" sz="1000" b="1" dirty="0"/>
              <a:t>“National Reform Movement”</a:t>
            </a:r>
          </a:p>
        </p:txBody>
      </p:sp>
      <p:cxnSp>
        <p:nvCxnSpPr>
          <p:cNvPr id="13" name="Straight Arrow Connector 12">
            <a:extLst>
              <a:ext uri="{FF2B5EF4-FFF2-40B4-BE49-F238E27FC236}">
                <a16:creationId xmlns:a16="http://schemas.microsoft.com/office/drawing/2014/main" id="{449A7DDB-3073-41E6-B721-178FCD88C49E}"/>
              </a:ext>
            </a:extLst>
          </p:cNvPr>
          <p:cNvCxnSpPr/>
          <p:nvPr/>
        </p:nvCxnSpPr>
        <p:spPr>
          <a:xfrm flipV="1">
            <a:off x="4758431" y="2796466"/>
            <a:ext cx="0" cy="3817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BBCE074-B4EB-4428-9838-A83B908F8304}"/>
              </a:ext>
            </a:extLst>
          </p:cNvPr>
          <p:cNvSpPr txBox="1"/>
          <p:nvPr/>
        </p:nvSpPr>
        <p:spPr>
          <a:xfrm>
            <a:off x="4470700" y="3476251"/>
            <a:ext cx="790114" cy="707886"/>
          </a:xfrm>
          <a:prstGeom prst="rect">
            <a:avLst/>
          </a:prstGeom>
          <a:noFill/>
        </p:spPr>
        <p:txBody>
          <a:bodyPr wrap="square" rtlCol="0">
            <a:spAutoFit/>
          </a:bodyPr>
          <a:lstStyle/>
          <a:p>
            <a:r>
              <a:rPr lang="en-US" sz="1000" dirty="0"/>
              <a:t>1864 it becomes official &amp; stamped</a:t>
            </a:r>
          </a:p>
        </p:txBody>
      </p:sp>
      <p:sp>
        <p:nvSpPr>
          <p:cNvPr id="15" name="TextBox 14">
            <a:extLst>
              <a:ext uri="{FF2B5EF4-FFF2-40B4-BE49-F238E27FC236}">
                <a16:creationId xmlns:a16="http://schemas.microsoft.com/office/drawing/2014/main" id="{F3AC7E09-E4F6-456E-9965-D5E11A495B1C}"/>
              </a:ext>
            </a:extLst>
          </p:cNvPr>
          <p:cNvSpPr txBox="1"/>
          <p:nvPr/>
        </p:nvSpPr>
        <p:spPr>
          <a:xfrm>
            <a:off x="5207228" y="3503405"/>
            <a:ext cx="870012" cy="707886"/>
          </a:xfrm>
          <a:prstGeom prst="rect">
            <a:avLst/>
          </a:prstGeom>
          <a:noFill/>
        </p:spPr>
        <p:txBody>
          <a:bodyPr wrap="square" rtlCol="0">
            <a:spAutoFit/>
          </a:bodyPr>
          <a:lstStyle/>
          <a:p>
            <a:r>
              <a:rPr lang="en-US" sz="1000" dirty="0"/>
              <a:t>Act of Congress places it on all new coins</a:t>
            </a:r>
          </a:p>
        </p:txBody>
      </p:sp>
      <p:sp>
        <p:nvSpPr>
          <p:cNvPr id="16" name="TextBox 15">
            <a:extLst>
              <a:ext uri="{FF2B5EF4-FFF2-40B4-BE49-F238E27FC236}">
                <a16:creationId xmlns:a16="http://schemas.microsoft.com/office/drawing/2014/main" id="{0EEACE3F-BCD1-4FB2-AF5D-ED82EBF063EA}"/>
              </a:ext>
            </a:extLst>
          </p:cNvPr>
          <p:cNvSpPr txBox="1"/>
          <p:nvPr/>
        </p:nvSpPr>
        <p:spPr>
          <a:xfrm>
            <a:off x="1788646" y="2585652"/>
            <a:ext cx="881737" cy="553998"/>
          </a:xfrm>
          <a:prstGeom prst="rect">
            <a:avLst/>
          </a:prstGeom>
          <a:noFill/>
        </p:spPr>
        <p:txBody>
          <a:bodyPr wrap="square" rtlCol="0">
            <a:spAutoFit/>
          </a:bodyPr>
          <a:lstStyle/>
          <a:p>
            <a:r>
              <a:rPr lang="en-US" sz="1000" dirty="0"/>
              <a:t>Democrats winning, Rep. in </a:t>
            </a:r>
            <a:r>
              <a:rPr lang="en-US" sz="1000" dirty="0" err="1"/>
              <a:t>panick</a:t>
            </a:r>
            <a:endParaRPr lang="en-US" sz="1000" dirty="0"/>
          </a:p>
        </p:txBody>
      </p:sp>
      <p:sp>
        <p:nvSpPr>
          <p:cNvPr id="17" name="TextBox 16">
            <a:extLst>
              <a:ext uri="{FF2B5EF4-FFF2-40B4-BE49-F238E27FC236}">
                <a16:creationId xmlns:a16="http://schemas.microsoft.com/office/drawing/2014/main" id="{96EE14AB-A73D-4048-B3EE-37F800DFF089}"/>
              </a:ext>
            </a:extLst>
          </p:cNvPr>
          <p:cNvSpPr txBox="1"/>
          <p:nvPr/>
        </p:nvSpPr>
        <p:spPr>
          <a:xfrm>
            <a:off x="1905372" y="6241002"/>
            <a:ext cx="2302644" cy="400110"/>
          </a:xfrm>
          <a:prstGeom prst="rect">
            <a:avLst/>
          </a:prstGeom>
          <a:noFill/>
        </p:spPr>
        <p:txBody>
          <a:bodyPr wrap="square" rtlCol="0">
            <a:spAutoFit/>
          </a:bodyPr>
          <a:lstStyle/>
          <a:p>
            <a:r>
              <a:rPr lang="en-US" sz="1000" dirty="0"/>
              <a:t>This is the movement fought by AT Jones and our pioneers</a:t>
            </a:r>
          </a:p>
        </p:txBody>
      </p:sp>
    </p:spTree>
    <p:extLst>
      <p:ext uri="{BB962C8B-B14F-4D97-AF65-F5344CB8AC3E}">
        <p14:creationId xmlns:p14="http://schemas.microsoft.com/office/powerpoint/2010/main" val="1061190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31383-FB4F-4626-B6CA-53CBDDDA8ECA}"/>
              </a:ext>
            </a:extLst>
          </p:cNvPr>
          <p:cNvSpPr>
            <a:spLocks noGrp="1"/>
          </p:cNvSpPr>
          <p:nvPr>
            <p:ph sz="half" idx="1"/>
          </p:nvPr>
        </p:nvSpPr>
        <p:spPr>
          <a:xfrm>
            <a:off x="598503" y="1233996"/>
            <a:ext cx="3849210" cy="5511138"/>
          </a:xfrm>
        </p:spPr>
        <p:txBody>
          <a:bodyPr>
            <a:normAutofit fontScale="70000" lnSpcReduction="20000"/>
          </a:bodyPr>
          <a:lstStyle/>
          <a:p>
            <a:pPr marL="0" indent="0">
              <a:buNone/>
            </a:pPr>
            <a:r>
              <a:rPr lang="en-US" dirty="0"/>
              <a:t>In 1974 the IRS revoked the tax exempt status from Bob Jones University due to the institution’s discriminatory practices. They forbade interracial marriages and refused to admit “applicants engaged in interracial marriage or dating”</a:t>
            </a:r>
          </a:p>
          <a:p>
            <a:pPr marL="0" indent="0">
              <a:buNone/>
            </a:pPr>
            <a:r>
              <a:rPr lang="en-US" dirty="0"/>
              <a:t>Prior to 1971 black people were not allowed to attend.</a:t>
            </a:r>
          </a:p>
          <a:p>
            <a:pPr marL="0" indent="0">
              <a:buNone/>
            </a:pPr>
            <a:r>
              <a:rPr lang="en-US" dirty="0"/>
              <a:t>The University filed a countersuit that the IRS violated the First Amendment rights of the institution. The Supreme Court eventually resolved it in favor of the IRS</a:t>
            </a:r>
          </a:p>
          <a:p>
            <a:pPr marL="0" indent="0">
              <a:buNone/>
            </a:pPr>
            <a:r>
              <a:rPr lang="en-US" dirty="0"/>
              <a:t>Christians perceived that the right to segregate was their 1</a:t>
            </a:r>
            <a:r>
              <a:rPr lang="en-US" baseline="30000" dirty="0"/>
              <a:t>st</a:t>
            </a:r>
            <a:r>
              <a:rPr lang="en-US" dirty="0"/>
              <a:t> Amendment right. </a:t>
            </a:r>
          </a:p>
          <a:p>
            <a:pPr marL="0" indent="0">
              <a:buNone/>
            </a:pPr>
            <a:r>
              <a:rPr lang="en-US" dirty="0"/>
              <a:t>This decision infuriated Falwell and he wanted to keep the tax exempt status and still allow segregation.</a:t>
            </a:r>
          </a:p>
        </p:txBody>
      </p:sp>
      <p:pic>
        <p:nvPicPr>
          <p:cNvPr id="1026" name="Picture 2" descr="https://www.rawstory.com/wp-content/uploads/2019/05/Little-Rock-integration-protest.jpg">
            <a:extLst>
              <a:ext uri="{FF2B5EF4-FFF2-40B4-BE49-F238E27FC236}">
                <a16:creationId xmlns:a16="http://schemas.microsoft.com/office/drawing/2014/main" id="{5138EC08-15DC-4FE5-9B4B-69BB7E5EDB4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2961" y="2843392"/>
            <a:ext cx="7469039" cy="4014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ace mixing is communism">
            <a:extLst>
              <a:ext uri="{FF2B5EF4-FFF2-40B4-BE49-F238E27FC236}">
                <a16:creationId xmlns:a16="http://schemas.microsoft.com/office/drawing/2014/main" id="{CC5D750B-E692-4584-A853-FB99EFE25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205" y="0"/>
            <a:ext cx="3302453" cy="34156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ulattodiaries.files.wordpress.com/2009/12/death-to-all-race-mixers.jpg">
            <a:extLst>
              <a:ext uri="{FF2B5EF4-FFF2-40B4-BE49-F238E27FC236}">
                <a16:creationId xmlns:a16="http://schemas.microsoft.com/office/drawing/2014/main" id="{553AF344-291F-4DF1-AFEE-3FD2A25913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9658" y="0"/>
            <a:ext cx="2852342" cy="4257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9E825E-7CBC-41CB-A921-EA8F53FFDC32}"/>
              </a:ext>
            </a:extLst>
          </p:cNvPr>
          <p:cNvSpPr txBox="1"/>
          <p:nvPr/>
        </p:nvSpPr>
        <p:spPr>
          <a:xfrm>
            <a:off x="550044" y="443883"/>
            <a:ext cx="5269637"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“Race Mixing is Communism”</a:t>
            </a:r>
          </a:p>
        </p:txBody>
      </p:sp>
    </p:spTree>
    <p:extLst>
      <p:ext uri="{BB962C8B-B14F-4D97-AF65-F5344CB8AC3E}">
        <p14:creationId xmlns:p14="http://schemas.microsoft.com/office/powerpoint/2010/main" val="1519524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1311-50F7-48BA-9C06-6835D88FD50D}"/>
              </a:ext>
            </a:extLst>
          </p:cNvPr>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mn-lt"/>
              </a:rPr>
              <a:t>Jerry Falwell and beginning of Liberty University</a:t>
            </a:r>
          </a:p>
        </p:txBody>
      </p:sp>
      <p:sp>
        <p:nvSpPr>
          <p:cNvPr id="3" name="Content Placeholder 2">
            <a:extLst>
              <a:ext uri="{FF2B5EF4-FFF2-40B4-BE49-F238E27FC236}">
                <a16:creationId xmlns:a16="http://schemas.microsoft.com/office/drawing/2014/main" id="{2FD31383-FB4F-4626-B6CA-53CBDDDA8ECA}"/>
              </a:ext>
            </a:extLst>
          </p:cNvPr>
          <p:cNvSpPr>
            <a:spLocks noGrp="1"/>
          </p:cNvSpPr>
          <p:nvPr>
            <p:ph sz="half" idx="1"/>
          </p:nvPr>
        </p:nvSpPr>
        <p:spPr>
          <a:xfrm>
            <a:off x="565627" y="1811338"/>
            <a:ext cx="3849210" cy="4351338"/>
          </a:xfrm>
        </p:spPr>
        <p:txBody>
          <a:bodyPr>
            <a:normAutofit fontScale="70000" lnSpcReduction="20000"/>
          </a:bodyPr>
          <a:lstStyle/>
          <a:p>
            <a:pPr marL="0" indent="0">
              <a:buNone/>
            </a:pPr>
            <a:r>
              <a:rPr lang="en-US" dirty="0"/>
              <a:t>What brought Falwell and other white evangelicals into a common cause in the late 1970s was this interference by the IRS. </a:t>
            </a:r>
          </a:p>
          <a:p>
            <a:pPr marL="0" indent="0">
              <a:buNone/>
            </a:pPr>
            <a:r>
              <a:rPr lang="en-US" dirty="0"/>
              <a:t>They brought about a ruling that stripped tax-exempt status from all-white private schools formed in the south.</a:t>
            </a:r>
          </a:p>
          <a:p>
            <a:pPr marL="0" indent="0">
              <a:buNone/>
            </a:pPr>
            <a:r>
              <a:rPr lang="en-US" dirty="0"/>
              <a:t>In reaction to Brown vs. Board of Education Supreme Court ruling to desegregate public schools Falwell had founded one of these schools in Lynchburg though he and other white evangelicals insisted that their schools were Christian economy academies, not segregation academies.</a:t>
            </a:r>
          </a:p>
        </p:txBody>
      </p:sp>
      <p:pic>
        <p:nvPicPr>
          <p:cNvPr id="2052" name="Picture 4" descr="https://www.washingtonpost.com/resizer/F3G0DhlFRIGYaslh-5daLO9iZoE=/960x0/arc-anglerfish-washpost-prod-washpost.s3.amazonaws.com/public/535HKMFAZI3D5AAZVCOJ2AQJ3M.JPG">
            <a:extLst>
              <a:ext uri="{FF2B5EF4-FFF2-40B4-BE49-F238E27FC236}">
                <a16:creationId xmlns:a16="http://schemas.microsoft.com/office/drawing/2014/main" id="{13A90392-A607-45A5-B2C8-83F5B137D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777" y="1829340"/>
            <a:ext cx="7531223" cy="502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14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3813E714-5402-4547-940F-D9759BF92C0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0410" y="3011308"/>
            <a:ext cx="5349848" cy="2646424"/>
          </a:xfrm>
        </p:spPr>
      </p:pic>
      <p:sp>
        <p:nvSpPr>
          <p:cNvPr id="4" name="Content Placeholder 3">
            <a:extLst>
              <a:ext uri="{FF2B5EF4-FFF2-40B4-BE49-F238E27FC236}">
                <a16:creationId xmlns:a16="http://schemas.microsoft.com/office/drawing/2014/main" id="{04C74CDE-03B8-479A-A38C-9442DDE8C98D}"/>
              </a:ext>
            </a:extLst>
          </p:cNvPr>
          <p:cNvSpPr>
            <a:spLocks noGrp="1"/>
          </p:cNvSpPr>
          <p:nvPr>
            <p:ph sz="half" idx="2"/>
          </p:nvPr>
        </p:nvSpPr>
        <p:spPr>
          <a:xfrm>
            <a:off x="6172200" y="2183907"/>
            <a:ext cx="5181600" cy="3993056"/>
          </a:xfrm>
        </p:spPr>
        <p:txBody>
          <a:bodyPr>
            <a:normAutofit fontScale="70000" lnSpcReduction="20000"/>
          </a:bodyPr>
          <a:lstStyle/>
          <a:p>
            <a:pPr marL="0" indent="0">
              <a:buNone/>
            </a:pPr>
            <a:r>
              <a:rPr lang="en-US" dirty="0"/>
              <a:t>in this controversy the Religious Right found its voice and its power and it was the common cause that brought these different universities and evangelicals together </a:t>
            </a:r>
          </a:p>
          <a:p>
            <a:pPr marL="0" indent="0">
              <a:buNone/>
            </a:pPr>
            <a:r>
              <a:rPr lang="en-US" dirty="0"/>
              <a:t>in the decades following World War II evangelicals especially white evangelicals in the north had drifted towards the Republican Party and climbed in that direction by:</a:t>
            </a:r>
          </a:p>
          <a:p>
            <a:pPr marL="0" indent="0">
              <a:buNone/>
            </a:pPr>
            <a:r>
              <a:rPr lang="en-US" dirty="0"/>
              <a:t>Fears of Cold War</a:t>
            </a:r>
          </a:p>
          <a:p>
            <a:pPr marL="0" indent="0">
              <a:buNone/>
            </a:pPr>
            <a:r>
              <a:rPr lang="en-US" dirty="0"/>
              <a:t>Suspicions of Catholicism</a:t>
            </a:r>
          </a:p>
          <a:p>
            <a:pPr marL="0" indent="0">
              <a:buNone/>
            </a:pPr>
            <a:r>
              <a:rPr lang="en-US" dirty="0"/>
              <a:t>and work of Billy Graham and his friendship with Eisenhower and Nixon</a:t>
            </a:r>
          </a:p>
          <a:p>
            <a:pPr marL="0" indent="0">
              <a:buNone/>
            </a:pPr>
            <a:r>
              <a:rPr lang="en-US" dirty="0"/>
              <a:t>Despite these issue evangelicals stayed out of politics</a:t>
            </a:r>
          </a:p>
        </p:txBody>
      </p:sp>
      <p:pic>
        <p:nvPicPr>
          <p:cNvPr id="7" name="Picture 6">
            <a:extLst>
              <a:ext uri="{FF2B5EF4-FFF2-40B4-BE49-F238E27FC236}">
                <a16:creationId xmlns:a16="http://schemas.microsoft.com/office/drawing/2014/main" id="{BFF1125D-0B9A-44BF-BA6F-41CC87D65A07}"/>
              </a:ext>
            </a:extLst>
          </p:cNvPr>
          <p:cNvPicPr>
            <a:picLocks noChangeAspect="1"/>
          </p:cNvPicPr>
          <p:nvPr/>
        </p:nvPicPr>
        <p:blipFill>
          <a:blip r:embed="rId3"/>
          <a:stretch>
            <a:fillRect/>
          </a:stretch>
        </p:blipFill>
        <p:spPr>
          <a:xfrm>
            <a:off x="600410" y="356202"/>
            <a:ext cx="8754697" cy="1733792"/>
          </a:xfrm>
          <a:prstGeom prst="rect">
            <a:avLst/>
          </a:prstGeom>
        </p:spPr>
      </p:pic>
      <p:sp>
        <p:nvSpPr>
          <p:cNvPr id="8" name="TextBox 7">
            <a:extLst>
              <a:ext uri="{FF2B5EF4-FFF2-40B4-BE49-F238E27FC236}">
                <a16:creationId xmlns:a16="http://schemas.microsoft.com/office/drawing/2014/main" id="{65B925DC-1AFF-419D-A7B2-6ECDE6826A81}"/>
              </a:ext>
            </a:extLst>
          </p:cNvPr>
          <p:cNvSpPr txBox="1"/>
          <p:nvPr/>
        </p:nvSpPr>
        <p:spPr>
          <a:xfrm>
            <a:off x="600411" y="2089994"/>
            <a:ext cx="1583496"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Motivation:</a:t>
            </a:r>
          </a:p>
          <a:p>
            <a:r>
              <a:rPr lang="en-US" b="1" dirty="0">
                <a:effectLst>
                  <a:outerShdw blurRad="38100" dist="38100" dir="2700000" algn="tl">
                    <a:srgbClr val="000000">
                      <a:alpha val="43137"/>
                    </a:srgbClr>
                  </a:outerShdw>
                </a:effectLst>
              </a:rPr>
              <a:t>Racism</a:t>
            </a:r>
          </a:p>
        </p:txBody>
      </p:sp>
    </p:spTree>
    <p:extLst>
      <p:ext uri="{BB962C8B-B14F-4D97-AF65-F5344CB8AC3E}">
        <p14:creationId xmlns:p14="http://schemas.microsoft.com/office/powerpoint/2010/main" val="368489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C74CDE-03B8-479A-A38C-9442DDE8C98D}"/>
              </a:ext>
            </a:extLst>
          </p:cNvPr>
          <p:cNvSpPr>
            <a:spLocks noGrp="1"/>
          </p:cNvSpPr>
          <p:nvPr>
            <p:ph sz="half" idx="2"/>
          </p:nvPr>
        </p:nvSpPr>
        <p:spPr>
          <a:xfrm>
            <a:off x="435006" y="1899821"/>
            <a:ext cx="5660994" cy="4206121"/>
          </a:xfrm>
        </p:spPr>
        <p:txBody>
          <a:bodyPr>
            <a:normAutofit fontScale="62500" lnSpcReduction="20000"/>
          </a:bodyPr>
          <a:lstStyle/>
          <a:p>
            <a:pPr marL="0" indent="0">
              <a:buNone/>
            </a:pPr>
            <a:r>
              <a:rPr lang="en-US" dirty="0"/>
              <a:t>in this controversy the Religious Right found its voice and its power and it was the common cause that brought these different universities and evangelicals together </a:t>
            </a:r>
          </a:p>
          <a:p>
            <a:pPr marL="0" indent="0">
              <a:buNone/>
            </a:pPr>
            <a:r>
              <a:rPr lang="en-US" dirty="0"/>
              <a:t>in the decades following World War II evangelicals especially white evangelicals in the north had drifted towards the Republican Party and climbed in that direction by:</a:t>
            </a:r>
          </a:p>
          <a:p>
            <a:r>
              <a:rPr lang="en-US" dirty="0"/>
              <a:t>Fears of Cold War</a:t>
            </a:r>
          </a:p>
          <a:p>
            <a:r>
              <a:rPr lang="en-US" dirty="0"/>
              <a:t>Suspicions of Catholicism</a:t>
            </a:r>
          </a:p>
          <a:p>
            <a:r>
              <a:rPr lang="en-US" dirty="0"/>
              <a:t>and work of Billy Graham and his friendship with Eisenhower and Nixon</a:t>
            </a:r>
          </a:p>
          <a:p>
            <a:pPr marL="0" indent="0">
              <a:buNone/>
            </a:pPr>
            <a:r>
              <a:rPr lang="en-US" dirty="0"/>
              <a:t>Despite these issue evangelicals stayed out of politics</a:t>
            </a:r>
          </a:p>
          <a:p>
            <a:pPr marL="0" indent="0">
              <a:buNone/>
            </a:pPr>
            <a:r>
              <a:rPr lang="en-US" dirty="0"/>
              <a:t>“</a:t>
            </a:r>
            <a:r>
              <a:rPr lang="en-US" b="1" dirty="0">
                <a:solidFill>
                  <a:srgbClr val="FF0000"/>
                </a:solidFill>
                <a:effectLst>
                  <a:outerShdw blurRad="38100" dist="38100" dir="2700000" algn="tl">
                    <a:srgbClr val="000000">
                      <a:alpha val="43137"/>
                    </a:srgbClr>
                  </a:outerShdw>
                </a:effectLst>
              </a:rPr>
              <a:t>The leadership, moral philosophy, and workable vehicle are at hand just waiting to be blended and activated</a:t>
            </a:r>
            <a:r>
              <a:rPr lang="en-US" dirty="0"/>
              <a:t>,” he wrote. “</a:t>
            </a:r>
            <a:r>
              <a:rPr lang="en-US" b="1" dirty="0">
                <a:solidFill>
                  <a:srgbClr val="FF0000"/>
                </a:solidFill>
                <a:effectLst>
                  <a:outerShdw blurRad="38100" dist="38100" dir="2700000" algn="tl">
                    <a:srgbClr val="000000">
                      <a:alpha val="43137"/>
                    </a:srgbClr>
                  </a:outerShdw>
                </a:effectLst>
              </a:rPr>
              <a:t>If the moral majority acts, results could well exceed our wildest dreams</a:t>
            </a:r>
            <a:r>
              <a:rPr lang="en-US" dirty="0"/>
              <a:t>.”</a:t>
            </a:r>
          </a:p>
        </p:txBody>
      </p:sp>
      <p:pic>
        <p:nvPicPr>
          <p:cNvPr id="9" name="Content Placeholder 8" descr="A screenshot of a cell phone&#10;&#10;Description automatically generated">
            <a:extLst>
              <a:ext uri="{FF2B5EF4-FFF2-40B4-BE49-F238E27FC236}">
                <a16:creationId xmlns:a16="http://schemas.microsoft.com/office/drawing/2014/main" id="{9700E00C-E733-41BA-9E59-AA9AC7B40EB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23405"/>
          <a:stretch/>
        </p:blipFill>
        <p:spPr>
          <a:xfrm>
            <a:off x="6334216" y="1899822"/>
            <a:ext cx="4566833" cy="3551068"/>
          </a:xfrm>
        </p:spPr>
      </p:pic>
      <p:sp>
        <p:nvSpPr>
          <p:cNvPr id="10" name="TextBox 9">
            <a:extLst>
              <a:ext uri="{FF2B5EF4-FFF2-40B4-BE49-F238E27FC236}">
                <a16:creationId xmlns:a16="http://schemas.microsoft.com/office/drawing/2014/main" id="{355EF109-57EB-4966-98F2-C3096557AFC4}"/>
              </a:ext>
            </a:extLst>
          </p:cNvPr>
          <p:cNvSpPr txBox="1"/>
          <p:nvPr/>
        </p:nvSpPr>
        <p:spPr>
          <a:xfrm>
            <a:off x="861134" y="417250"/>
            <a:ext cx="10946167" cy="1323439"/>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The National Reform Association (1860s) = Moral Majority (1970s) = Make America Great Again</a:t>
            </a:r>
          </a:p>
        </p:txBody>
      </p:sp>
    </p:spTree>
    <p:extLst>
      <p:ext uri="{BB962C8B-B14F-4D97-AF65-F5344CB8AC3E}">
        <p14:creationId xmlns:p14="http://schemas.microsoft.com/office/powerpoint/2010/main" val="2594046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ndoor, bottle, photo, showing&#10;&#10;Description automatically generated">
            <a:extLst>
              <a:ext uri="{FF2B5EF4-FFF2-40B4-BE49-F238E27FC236}">
                <a16:creationId xmlns:a16="http://schemas.microsoft.com/office/drawing/2014/main" id="{30A8CAB0-EDF6-4280-9837-73FDB55384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7731" y="1254975"/>
            <a:ext cx="5730038" cy="1757212"/>
          </a:xfrm>
        </p:spPr>
      </p:pic>
      <p:pic>
        <p:nvPicPr>
          <p:cNvPr id="3074" name="Picture 2" descr="Rev. Jerry Falwell and President Ronald Reagan during a 1987 speech at Liberty University.">
            <a:extLst>
              <a:ext uri="{FF2B5EF4-FFF2-40B4-BE49-F238E27FC236}">
                <a16:creationId xmlns:a16="http://schemas.microsoft.com/office/drawing/2014/main" id="{7D5A4C48-C027-4EE6-BBC3-EEDC740F4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541" y="0"/>
            <a:ext cx="5162458" cy="33291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60126_trump_falwell_gty_1160.jpg">
            <a:extLst>
              <a:ext uri="{FF2B5EF4-FFF2-40B4-BE49-F238E27FC236}">
                <a16:creationId xmlns:a16="http://schemas.microsoft.com/office/drawing/2014/main" id="{F7858830-5B52-4C4F-A11D-055808CFCA1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805997" y="3329126"/>
            <a:ext cx="6386002" cy="34627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C1A86C-F2CD-4B02-AE86-116B1008A210}"/>
              </a:ext>
            </a:extLst>
          </p:cNvPr>
          <p:cNvSpPr txBox="1"/>
          <p:nvPr/>
        </p:nvSpPr>
        <p:spPr>
          <a:xfrm>
            <a:off x="528720" y="3329126"/>
            <a:ext cx="4735738" cy="1631216"/>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“We need to wield influence on  those who govern us. </a:t>
            </a:r>
          </a:p>
          <a:p>
            <a:r>
              <a:rPr lang="en-US" sz="2000" b="1" dirty="0">
                <a:effectLst>
                  <a:outerShdw blurRad="38100" dist="38100" dir="2700000" algn="tl">
                    <a:srgbClr val="000000">
                      <a:alpha val="43137"/>
                    </a:srgbClr>
                  </a:outerShdw>
                </a:effectLst>
              </a:rPr>
              <a:t> We need to wield political power. </a:t>
            </a:r>
          </a:p>
          <a:p>
            <a:r>
              <a:rPr lang="en-US" sz="2000" b="1" dirty="0">
                <a:effectLst>
                  <a:outerShdw blurRad="38100" dist="38100" dir="2700000" algn="tl">
                    <a:srgbClr val="000000">
                      <a:alpha val="43137"/>
                    </a:srgbClr>
                  </a:outerShdw>
                </a:effectLst>
              </a:rPr>
              <a:t> We need to make America great again”</a:t>
            </a:r>
          </a:p>
          <a:p>
            <a:r>
              <a:rPr lang="en-US" sz="2000" dirty="0">
                <a:effectLst>
                  <a:outerShdw blurRad="38100" dist="38100" dir="2700000" algn="tl">
                    <a:srgbClr val="000000">
                      <a:alpha val="43137"/>
                    </a:srgbClr>
                  </a:outerShdw>
                </a:effectLst>
              </a:rPr>
              <a:t>- Jerry Falwell 1980s</a:t>
            </a:r>
          </a:p>
        </p:txBody>
      </p:sp>
    </p:spTree>
    <p:extLst>
      <p:ext uri="{BB962C8B-B14F-4D97-AF65-F5344CB8AC3E}">
        <p14:creationId xmlns:p14="http://schemas.microsoft.com/office/powerpoint/2010/main" val="278747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2483-649C-49E3-87B1-999C58CCC453}"/>
              </a:ext>
            </a:extLst>
          </p:cNvPr>
          <p:cNvSpPr>
            <a:spLocks noGrp="1"/>
          </p:cNvSpPr>
          <p:nvPr>
            <p:ph type="title"/>
          </p:nvPr>
        </p:nvSpPr>
        <p:spPr>
          <a:xfrm>
            <a:off x="838200" y="365125"/>
            <a:ext cx="11004612" cy="1325563"/>
          </a:xfrm>
        </p:spPr>
        <p:txBody>
          <a:bodyPr>
            <a:normAutofit/>
          </a:bodyPr>
          <a:lstStyle/>
          <a:p>
            <a:r>
              <a:rPr lang="en-US" sz="4000" b="1" dirty="0">
                <a:effectLst>
                  <a:outerShdw blurRad="38100" dist="38100" dir="2700000" algn="tl">
                    <a:srgbClr val="000000">
                      <a:alpha val="43137"/>
                    </a:srgbClr>
                  </a:outerShdw>
                </a:effectLst>
              </a:rPr>
              <a:t>Jerry Falwell at 1989: “Our mission is accomplished”</a:t>
            </a:r>
          </a:p>
        </p:txBody>
      </p:sp>
      <p:sp>
        <p:nvSpPr>
          <p:cNvPr id="3" name="Content Placeholder 2">
            <a:extLst>
              <a:ext uri="{FF2B5EF4-FFF2-40B4-BE49-F238E27FC236}">
                <a16:creationId xmlns:a16="http://schemas.microsoft.com/office/drawing/2014/main" id="{90AED798-5C35-47D0-ABAD-775BB69612CC}"/>
              </a:ext>
            </a:extLst>
          </p:cNvPr>
          <p:cNvSpPr>
            <a:spLocks noGrp="1"/>
          </p:cNvSpPr>
          <p:nvPr>
            <p:ph sz="half" idx="1"/>
          </p:nvPr>
        </p:nvSpPr>
        <p:spPr>
          <a:xfrm>
            <a:off x="585926" y="1825625"/>
            <a:ext cx="5007006" cy="2338002"/>
          </a:xfrm>
        </p:spPr>
        <p:txBody>
          <a:bodyPr>
            <a:noAutofit/>
          </a:bodyPr>
          <a:lstStyle/>
          <a:p>
            <a:pPr marL="0" indent="0">
              <a:buNone/>
            </a:pPr>
            <a:r>
              <a:rPr lang="en-US" sz="1600" dirty="0"/>
              <a:t>Jimmy Carter is not a Christian, but a traitor to the country </a:t>
            </a:r>
            <a:r>
              <a:rPr lang="en-US" sz="1600" dirty="0">
                <a:sym typeface="Wingdings" panose="05000000000000000000" pitchFamily="2" charset="2"/>
              </a:rPr>
              <a:t> 2/3 of the votes went to Ronald Raegan in 1980</a:t>
            </a:r>
          </a:p>
          <a:p>
            <a:pPr marL="0" indent="0">
              <a:buNone/>
            </a:pPr>
            <a:r>
              <a:rPr lang="en-US" sz="1600" dirty="0"/>
              <a:t>“Our mission is accomplished. I feel that I've performed the task to which I was called in 1979”</a:t>
            </a:r>
          </a:p>
          <a:p>
            <a:pPr marL="0" indent="0">
              <a:buNone/>
            </a:pPr>
            <a:r>
              <a:rPr lang="en-US" sz="1600" dirty="0"/>
              <a:t>Why?</a:t>
            </a:r>
          </a:p>
          <a:p>
            <a:pPr marL="0" indent="0">
              <a:buNone/>
            </a:pPr>
            <a:r>
              <a:rPr lang="en-US" sz="1600" dirty="0">
                <a:effectLst>
                  <a:outerShdw blurRad="38100" dist="38100" dir="2700000" algn="tl">
                    <a:srgbClr val="000000">
                      <a:alpha val="43137"/>
                    </a:srgbClr>
                  </a:outerShdw>
                </a:effectLst>
              </a:rPr>
              <a:t>It is Time of the End and there is no going back. </a:t>
            </a:r>
            <a:r>
              <a:rPr lang="en-US" sz="1600" dirty="0"/>
              <a:t>They have Ronald Raegan and George Bush. </a:t>
            </a:r>
          </a:p>
        </p:txBody>
      </p:sp>
      <p:grpSp>
        <p:nvGrpSpPr>
          <p:cNvPr id="9" name="Group 8">
            <a:extLst>
              <a:ext uri="{FF2B5EF4-FFF2-40B4-BE49-F238E27FC236}">
                <a16:creationId xmlns:a16="http://schemas.microsoft.com/office/drawing/2014/main" id="{E6B0522A-526E-4F90-ABBD-7498575BDE8B}"/>
              </a:ext>
            </a:extLst>
          </p:cNvPr>
          <p:cNvGrpSpPr/>
          <p:nvPr/>
        </p:nvGrpSpPr>
        <p:grpSpPr>
          <a:xfrm>
            <a:off x="585926" y="4096775"/>
            <a:ext cx="6365290" cy="1429886"/>
            <a:chOff x="731668" y="4047122"/>
            <a:chExt cx="8754697" cy="2008031"/>
          </a:xfrm>
        </p:grpSpPr>
        <p:pic>
          <p:nvPicPr>
            <p:cNvPr id="5" name="Picture 4">
              <a:extLst>
                <a:ext uri="{FF2B5EF4-FFF2-40B4-BE49-F238E27FC236}">
                  <a16:creationId xmlns:a16="http://schemas.microsoft.com/office/drawing/2014/main" id="{4829E14F-3C64-4132-A9E3-6FF073F234B8}"/>
                </a:ext>
              </a:extLst>
            </p:cNvPr>
            <p:cNvPicPr>
              <a:picLocks noChangeAspect="1"/>
            </p:cNvPicPr>
            <p:nvPr/>
          </p:nvPicPr>
          <p:blipFill>
            <a:blip r:embed="rId2"/>
            <a:stretch>
              <a:fillRect/>
            </a:stretch>
          </p:blipFill>
          <p:spPr>
            <a:xfrm>
              <a:off x="731668" y="4047122"/>
              <a:ext cx="8754697" cy="1733792"/>
            </a:xfrm>
            <a:prstGeom prst="rect">
              <a:avLst/>
            </a:prstGeom>
          </p:spPr>
        </p:pic>
        <p:sp>
          <p:nvSpPr>
            <p:cNvPr id="6" name="TextBox 5">
              <a:extLst>
                <a:ext uri="{FF2B5EF4-FFF2-40B4-BE49-F238E27FC236}">
                  <a16:creationId xmlns:a16="http://schemas.microsoft.com/office/drawing/2014/main" id="{469AAE04-87EF-48C0-AFD3-F326E48D290E}"/>
                </a:ext>
              </a:extLst>
            </p:cNvPr>
            <p:cNvSpPr txBox="1"/>
            <p:nvPr/>
          </p:nvSpPr>
          <p:spPr>
            <a:xfrm>
              <a:off x="3533313" y="4912923"/>
              <a:ext cx="1109709" cy="646331"/>
            </a:xfrm>
            <a:prstGeom prst="rect">
              <a:avLst/>
            </a:prstGeom>
            <a:noFill/>
          </p:spPr>
          <p:txBody>
            <a:bodyPr wrap="square" rtlCol="0">
              <a:spAutoFit/>
            </a:bodyPr>
            <a:lstStyle/>
            <a:p>
              <a:r>
                <a:rPr lang="en-US" dirty="0"/>
                <a:t>George Bush</a:t>
              </a:r>
            </a:p>
          </p:txBody>
        </p:sp>
        <p:sp>
          <p:nvSpPr>
            <p:cNvPr id="7" name="TextBox 6">
              <a:extLst>
                <a:ext uri="{FF2B5EF4-FFF2-40B4-BE49-F238E27FC236}">
                  <a16:creationId xmlns:a16="http://schemas.microsoft.com/office/drawing/2014/main" id="{AA06E84E-FB0C-48D1-BB44-335F66E18C08}"/>
                </a:ext>
              </a:extLst>
            </p:cNvPr>
            <p:cNvSpPr txBox="1"/>
            <p:nvPr/>
          </p:nvSpPr>
          <p:spPr>
            <a:xfrm>
              <a:off x="3852909" y="5685821"/>
              <a:ext cx="2112885" cy="369332"/>
            </a:xfrm>
            <a:prstGeom prst="rect">
              <a:avLst/>
            </a:prstGeom>
            <a:noFill/>
          </p:spPr>
          <p:txBody>
            <a:bodyPr wrap="square" rtlCol="0">
              <a:spAutoFit/>
            </a:bodyPr>
            <a:lstStyle/>
            <a:p>
              <a:r>
                <a:rPr lang="en-US" b="1" dirty="0"/>
                <a:t>Christian Coalition</a:t>
              </a:r>
            </a:p>
          </p:txBody>
        </p:sp>
      </p:grpSp>
      <p:pic>
        <p:nvPicPr>
          <p:cNvPr id="11" name="Picture 10" descr="A screenshot of a cell phone&#10;&#10;Description automatically generated">
            <a:extLst>
              <a:ext uri="{FF2B5EF4-FFF2-40B4-BE49-F238E27FC236}">
                <a16:creationId xmlns:a16="http://schemas.microsoft.com/office/drawing/2014/main" id="{A5C7EFBE-CAD1-4C7B-9385-5B6330D6C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928" y="1480090"/>
            <a:ext cx="3833192" cy="4046571"/>
          </a:xfrm>
          <a:prstGeom prst="rect">
            <a:avLst/>
          </a:prstGeom>
        </p:spPr>
      </p:pic>
      <p:sp>
        <p:nvSpPr>
          <p:cNvPr id="12" name="TextBox 11">
            <a:extLst>
              <a:ext uri="{FF2B5EF4-FFF2-40B4-BE49-F238E27FC236}">
                <a16:creationId xmlns:a16="http://schemas.microsoft.com/office/drawing/2014/main" id="{650368AD-40B3-40DE-8BE6-CA4FBD28A9DE}"/>
              </a:ext>
            </a:extLst>
          </p:cNvPr>
          <p:cNvSpPr txBox="1"/>
          <p:nvPr/>
        </p:nvSpPr>
        <p:spPr>
          <a:xfrm>
            <a:off x="5592932" y="5395163"/>
            <a:ext cx="727969" cy="400110"/>
          </a:xfrm>
          <a:prstGeom prst="rect">
            <a:avLst/>
          </a:prstGeom>
          <a:noFill/>
        </p:spPr>
        <p:txBody>
          <a:bodyPr wrap="square" rtlCol="0">
            <a:spAutoFit/>
          </a:bodyPr>
          <a:lstStyle/>
          <a:p>
            <a:r>
              <a:rPr lang="en-US" sz="1000" dirty="0"/>
              <a:t>Jerry Falwell Jr</a:t>
            </a:r>
          </a:p>
        </p:txBody>
      </p:sp>
    </p:spTree>
    <p:extLst>
      <p:ext uri="{BB962C8B-B14F-4D97-AF65-F5344CB8AC3E}">
        <p14:creationId xmlns:p14="http://schemas.microsoft.com/office/powerpoint/2010/main" val="2448193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24A4C-8810-4122-9CED-062376EEED77}"/>
              </a:ext>
            </a:extLst>
          </p:cNvPr>
          <p:cNvSpPr>
            <a:spLocks noGrp="1"/>
          </p:cNvSpPr>
          <p:nvPr>
            <p:ph sz="half" idx="1"/>
          </p:nvPr>
        </p:nvSpPr>
        <p:spPr>
          <a:xfrm>
            <a:off x="435006" y="248575"/>
            <a:ext cx="5584794" cy="5928388"/>
          </a:xfrm>
        </p:spPr>
        <p:txBody>
          <a:bodyPr>
            <a:normAutofit fontScale="55000" lnSpcReduction="20000"/>
          </a:bodyPr>
          <a:lstStyle/>
          <a:p>
            <a:pPr marL="0" indent="0">
              <a:buNone/>
            </a:pPr>
            <a:r>
              <a:rPr lang="en-US" dirty="0"/>
              <a:t>In the early morning hours of November 9, 2016, God told Frank Amedia that with Donald Trump having been elected president, Amedia and his fellow Trump-supporting “apostles” and “prophets” had a new mission. Thus was born POTUS Shield, a network of Pentecostal leaders </a:t>
            </a:r>
            <a:r>
              <a:rPr lang="en-US" b="1" dirty="0"/>
              <a:t>devoted to helping Trump bring about the reign of God in America and the world</a:t>
            </a:r>
            <a:r>
              <a:rPr lang="en-US" dirty="0"/>
              <a:t>.</a:t>
            </a:r>
          </a:p>
          <a:p>
            <a:pPr marL="0" indent="0">
              <a:buNone/>
            </a:pPr>
            <a:r>
              <a:rPr lang="en-US" dirty="0"/>
              <a:t>Amedia described the divine origins of POTUS Shield during a gathering that spread over three days in March 2017 at the northeastern Ohio church he pastors. Interspersed with Pentecostal worship, liturgical dancing, speaking in tongues, shofar blowing, and Israeli flag waving, Amedia and other POTUS Shield leaders put forth their vision for a Christian America and their plans </a:t>
            </a:r>
            <a:r>
              <a:rPr lang="en-US" b="1" dirty="0"/>
              <a:t>to bring it to fruition through prayer, political engagement and organizing in all 50 states. Among the many decrees made at the event was that Islam must be “completely broken down.”</a:t>
            </a:r>
          </a:p>
          <a:p>
            <a:pPr marL="0" indent="0">
              <a:buNone/>
            </a:pPr>
            <a:r>
              <a:rPr lang="en-US" dirty="0"/>
              <a:t>The movement’s theology is grounded in a verse from the biblical book of Ephesians, in which the apostle Paul describes five kinds of leadership callings that Christ granted to people in Christianity’s founding era in order to build up the church: apostles, prophets, evangelists, pastors and teachers. NAR believes that for centuries the church had abandoned the first two. </a:t>
            </a:r>
            <a:r>
              <a:rPr lang="en-US" b="1" dirty="0"/>
              <a:t>But, they believe, God has moved in our time to re-establish the ancient roles for apostles and prophets who will transform Christianity and bring about the kingdom of God on earth.</a:t>
            </a:r>
          </a:p>
          <a:p>
            <a:pPr marL="0" indent="0">
              <a:buNone/>
            </a:pPr>
            <a:r>
              <a:rPr lang="en-US" dirty="0"/>
              <a:t>NAR is meant to be disruptive to the rest of the Christian Church. It views “denominationalism” as a sin and views established denominations and leaders as resistant to the reestablishment of the offices of prophet and apostle. </a:t>
            </a:r>
            <a:r>
              <a:rPr lang="en-US" b="1" dirty="0"/>
              <a:t>Wagner, who died last year, believed that today’s apostles and prophets would bring about the most radical changes to Christianity since the Reformation in the 16th century, changes that were meant to allow the church to fulfill its true mission. A triumphant, dominion-taking church, Wagner’s disciples believe, will establish the kingdom of God on earth and set the stage for the second coming of Jesus Christ</a:t>
            </a:r>
            <a:r>
              <a:rPr lang="en-US" dirty="0"/>
              <a:t>.</a:t>
            </a:r>
          </a:p>
        </p:txBody>
      </p:sp>
      <p:pic>
        <p:nvPicPr>
          <p:cNvPr id="4098" name="Picture 2" descr="https://files.rightwingwatch.org/uploads/POTUS-SHIELD-REPORT-COVER7-800x458.jpg">
            <a:extLst>
              <a:ext uri="{FF2B5EF4-FFF2-40B4-BE49-F238E27FC236}">
                <a16:creationId xmlns:a16="http://schemas.microsoft.com/office/drawing/2014/main" id="{8D95AFB9-87FD-4931-95E9-236F41B2F1F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3212769"/>
            <a:ext cx="6177310" cy="35365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rump prayer over">
            <a:extLst>
              <a:ext uri="{FF2B5EF4-FFF2-40B4-BE49-F238E27FC236}">
                <a16:creationId xmlns:a16="http://schemas.microsoft.com/office/drawing/2014/main" id="{5C1F5B81-8056-41EB-BA84-E494CBB42C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813"/>
          <a:stretch/>
        </p:blipFill>
        <p:spPr bwMode="auto">
          <a:xfrm>
            <a:off x="6014690" y="121184"/>
            <a:ext cx="6164676" cy="309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51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244F-ED4E-4207-AFB7-2F51B7A07E5B}"/>
              </a:ext>
            </a:extLst>
          </p:cNvPr>
          <p:cNvSpPr>
            <a:spLocks noGrp="1"/>
          </p:cNvSpPr>
          <p:nvPr>
            <p:ph type="title"/>
          </p:nvPr>
        </p:nvSpPr>
        <p:spPr>
          <a:xfrm>
            <a:off x="470517" y="365125"/>
            <a:ext cx="5544173" cy="1325563"/>
          </a:xfrm>
        </p:spPr>
        <p:txBody>
          <a:bodyPr/>
          <a:lstStyle/>
          <a:p>
            <a:r>
              <a:rPr lang="en-US" b="1" dirty="0">
                <a:effectLst>
                  <a:outerShdw blurRad="38100" dist="38100" dir="2700000" algn="tl">
                    <a:srgbClr val="000000">
                      <a:alpha val="43137"/>
                    </a:srgbClr>
                  </a:outerShdw>
                </a:effectLst>
              </a:rPr>
              <a:t>Trump’s personal pastor – Paula White</a:t>
            </a:r>
          </a:p>
        </p:txBody>
      </p:sp>
      <p:sp>
        <p:nvSpPr>
          <p:cNvPr id="3" name="Content Placeholder 2">
            <a:extLst>
              <a:ext uri="{FF2B5EF4-FFF2-40B4-BE49-F238E27FC236}">
                <a16:creationId xmlns:a16="http://schemas.microsoft.com/office/drawing/2014/main" id="{1B4DA684-397F-4A66-B261-922C78C083D8}"/>
              </a:ext>
            </a:extLst>
          </p:cNvPr>
          <p:cNvSpPr>
            <a:spLocks noGrp="1"/>
          </p:cNvSpPr>
          <p:nvPr>
            <p:ph sz="half" idx="1"/>
          </p:nvPr>
        </p:nvSpPr>
        <p:spPr>
          <a:xfrm>
            <a:off x="838200" y="1825625"/>
            <a:ext cx="4603812" cy="4351338"/>
          </a:xfrm>
        </p:spPr>
        <p:txBody>
          <a:bodyPr>
            <a:noAutofit/>
          </a:bodyPr>
          <a:lstStyle/>
          <a:p>
            <a:pPr marL="0" indent="0">
              <a:buNone/>
            </a:pPr>
            <a:r>
              <a:rPr lang="en-US" sz="1800" dirty="0"/>
              <a:t>white prayed over them asking God to guide them in wisdom and protect them in the days ahead. Just days earlier White was traveling with Trump on his plane, when he brought up how Harry Truman surprised everyone by winning against Thomas Dewey in 1948 she says: “I haven’t personally seen this this coming together of the body of Christianity since when since 9/11”</a:t>
            </a:r>
          </a:p>
        </p:txBody>
      </p:sp>
      <p:pic>
        <p:nvPicPr>
          <p:cNvPr id="5124" name="Picture 4" descr="Image result for paula white and trump">
            <a:extLst>
              <a:ext uri="{FF2B5EF4-FFF2-40B4-BE49-F238E27FC236}">
                <a16:creationId xmlns:a16="http://schemas.microsoft.com/office/drawing/2014/main" id="{653B5499-0A01-43D7-8A75-AC6D80D065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10400" y="3174919"/>
            <a:ext cx="5181600" cy="36830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trump prayer over">
            <a:extLst>
              <a:ext uri="{FF2B5EF4-FFF2-40B4-BE49-F238E27FC236}">
                <a16:creationId xmlns:a16="http://schemas.microsoft.com/office/drawing/2014/main" id="{55589C89-2265-4E18-87A5-94936F09DD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813"/>
          <a:stretch/>
        </p:blipFill>
        <p:spPr bwMode="auto">
          <a:xfrm>
            <a:off x="6014690" y="121184"/>
            <a:ext cx="6164676" cy="309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42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41E0-44D8-4E73-AC65-D009BEB7D316}"/>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mn-lt"/>
              </a:rPr>
              <a:t>Reasoning of the other stream is always the same throughout history</a:t>
            </a:r>
          </a:p>
        </p:txBody>
      </p:sp>
      <p:sp>
        <p:nvSpPr>
          <p:cNvPr id="4" name="Content Placeholder 3">
            <a:extLst>
              <a:ext uri="{FF2B5EF4-FFF2-40B4-BE49-F238E27FC236}">
                <a16:creationId xmlns:a16="http://schemas.microsoft.com/office/drawing/2014/main" id="{FE0A5246-8EDC-4EFE-A1BB-9CA11BA8C9FC}"/>
              </a:ext>
            </a:extLst>
          </p:cNvPr>
          <p:cNvSpPr>
            <a:spLocks noGrp="1"/>
          </p:cNvSpPr>
          <p:nvPr>
            <p:ph sz="half" idx="2"/>
          </p:nvPr>
        </p:nvSpPr>
        <p:spPr>
          <a:xfrm>
            <a:off x="6764784" y="2028047"/>
            <a:ext cx="4971496" cy="4665716"/>
          </a:xfrm>
        </p:spPr>
        <p:txBody>
          <a:bodyPr>
            <a:noAutofit/>
          </a:bodyPr>
          <a:lstStyle/>
          <a:p>
            <a:pPr marL="0" indent="0">
              <a:buNone/>
            </a:pPr>
            <a:r>
              <a:rPr lang="en-US" sz="2000" dirty="0">
                <a:sym typeface="Wingdings" panose="05000000000000000000" pitchFamily="2" charset="2"/>
              </a:rPr>
              <a:t></a:t>
            </a:r>
            <a:r>
              <a:rPr lang="en-US" sz="2000" dirty="0"/>
              <a:t>In each of these histories protestants are going against the Constitution</a:t>
            </a:r>
          </a:p>
          <a:p>
            <a:pPr marL="0" indent="0">
              <a:buNone/>
            </a:pPr>
            <a:r>
              <a:rPr lang="en-US" sz="2000" dirty="0"/>
              <a:t>In each they are driven by the same ideology.</a:t>
            </a:r>
          </a:p>
          <a:p>
            <a:pPr marL="0" indent="0">
              <a:buNone/>
            </a:pPr>
            <a:r>
              <a:rPr lang="en-US" sz="2000" dirty="0"/>
              <a:t>And their solution remains the same - </a:t>
            </a:r>
            <a:r>
              <a:rPr lang="en-US" sz="2000" b="1" i="1" dirty="0">
                <a:effectLst>
                  <a:outerShdw blurRad="38100" dist="38100" dir="2700000" algn="tl">
                    <a:srgbClr val="000000">
                      <a:alpha val="43137"/>
                    </a:srgbClr>
                  </a:outerShdw>
                </a:effectLst>
              </a:rPr>
              <a:t>ENFORCE MORALITY</a:t>
            </a:r>
            <a:endParaRPr lang="en-US" sz="2000" dirty="0"/>
          </a:p>
        </p:txBody>
      </p:sp>
      <p:pic>
        <p:nvPicPr>
          <p:cNvPr id="5" name="Picture 4">
            <a:extLst>
              <a:ext uri="{FF2B5EF4-FFF2-40B4-BE49-F238E27FC236}">
                <a16:creationId xmlns:a16="http://schemas.microsoft.com/office/drawing/2014/main" id="{E6E48443-9155-4926-A0F9-6AC8F41D11E5}"/>
              </a:ext>
            </a:extLst>
          </p:cNvPr>
          <p:cNvPicPr>
            <a:picLocks noChangeAspect="1"/>
          </p:cNvPicPr>
          <p:nvPr/>
        </p:nvPicPr>
        <p:blipFill>
          <a:blip r:embed="rId2"/>
          <a:stretch>
            <a:fillRect/>
          </a:stretch>
        </p:blipFill>
        <p:spPr>
          <a:xfrm>
            <a:off x="935855" y="1828801"/>
            <a:ext cx="4078337" cy="1145646"/>
          </a:xfrm>
          <a:prstGeom prst="rect">
            <a:avLst/>
          </a:prstGeom>
        </p:spPr>
      </p:pic>
      <p:pic>
        <p:nvPicPr>
          <p:cNvPr id="6" name="Picture 5">
            <a:extLst>
              <a:ext uri="{FF2B5EF4-FFF2-40B4-BE49-F238E27FC236}">
                <a16:creationId xmlns:a16="http://schemas.microsoft.com/office/drawing/2014/main" id="{C2D93331-A877-4409-B8DC-D9A3965F9B82}"/>
              </a:ext>
            </a:extLst>
          </p:cNvPr>
          <p:cNvPicPr>
            <a:picLocks noChangeAspect="1"/>
          </p:cNvPicPr>
          <p:nvPr/>
        </p:nvPicPr>
        <p:blipFill>
          <a:blip r:embed="rId3"/>
          <a:stretch>
            <a:fillRect/>
          </a:stretch>
        </p:blipFill>
        <p:spPr>
          <a:xfrm>
            <a:off x="1174753" y="3429000"/>
            <a:ext cx="3839439" cy="1128130"/>
          </a:xfrm>
          <a:prstGeom prst="rect">
            <a:avLst/>
          </a:prstGeom>
        </p:spPr>
      </p:pic>
      <p:pic>
        <p:nvPicPr>
          <p:cNvPr id="7" name="Picture 6">
            <a:extLst>
              <a:ext uri="{FF2B5EF4-FFF2-40B4-BE49-F238E27FC236}">
                <a16:creationId xmlns:a16="http://schemas.microsoft.com/office/drawing/2014/main" id="{101822EC-2749-4936-B609-2D93EE596AB0}"/>
              </a:ext>
            </a:extLst>
          </p:cNvPr>
          <p:cNvPicPr>
            <a:picLocks noChangeAspect="1"/>
          </p:cNvPicPr>
          <p:nvPr/>
        </p:nvPicPr>
        <p:blipFill>
          <a:blip r:embed="rId4"/>
          <a:stretch>
            <a:fillRect/>
          </a:stretch>
        </p:blipFill>
        <p:spPr>
          <a:xfrm>
            <a:off x="1052157" y="5186198"/>
            <a:ext cx="3470060" cy="993736"/>
          </a:xfrm>
          <a:prstGeom prst="rect">
            <a:avLst/>
          </a:prstGeom>
        </p:spPr>
      </p:pic>
      <p:sp>
        <p:nvSpPr>
          <p:cNvPr id="3" name="Rectangle 2">
            <a:extLst>
              <a:ext uri="{FF2B5EF4-FFF2-40B4-BE49-F238E27FC236}">
                <a16:creationId xmlns:a16="http://schemas.microsoft.com/office/drawing/2014/main" id="{4C1DA09F-B9B2-4756-B122-66D77A4580E5}"/>
              </a:ext>
            </a:extLst>
          </p:cNvPr>
          <p:cNvSpPr/>
          <p:nvPr/>
        </p:nvSpPr>
        <p:spPr>
          <a:xfrm>
            <a:off x="254622" y="2984319"/>
            <a:ext cx="6163263" cy="369332"/>
          </a:xfrm>
          <a:prstGeom prst="rect">
            <a:avLst/>
          </a:prstGeom>
        </p:spPr>
        <p:txBody>
          <a:bodyPr wrap="square">
            <a:spAutoFit/>
          </a:bodyPr>
          <a:lstStyle/>
          <a:p>
            <a:r>
              <a:rPr lang="en-US" dirty="0">
                <a:sym typeface="Wingdings" panose="05000000000000000000" pitchFamily="2" charset="2"/>
              </a:rPr>
              <a:t>Slavery of Civil War: “It is my </a:t>
            </a:r>
            <a:r>
              <a:rPr lang="en-US" b="1" i="1" dirty="0">
                <a:sym typeface="Wingdings" panose="05000000000000000000" pitchFamily="2" charset="2"/>
              </a:rPr>
              <a:t>religious freedom to keep slaves</a:t>
            </a:r>
            <a:r>
              <a:rPr lang="en-US" dirty="0">
                <a:sym typeface="Wingdings" panose="05000000000000000000" pitchFamily="2" charset="2"/>
              </a:rPr>
              <a:t>”</a:t>
            </a:r>
            <a:endParaRPr lang="en-US" dirty="0"/>
          </a:p>
        </p:txBody>
      </p:sp>
      <p:sp>
        <p:nvSpPr>
          <p:cNvPr id="8" name="Rectangle 7">
            <a:extLst>
              <a:ext uri="{FF2B5EF4-FFF2-40B4-BE49-F238E27FC236}">
                <a16:creationId xmlns:a16="http://schemas.microsoft.com/office/drawing/2014/main" id="{F664C3AB-A8A1-4A42-81A5-2AB047CF280F}"/>
              </a:ext>
            </a:extLst>
          </p:cNvPr>
          <p:cNvSpPr/>
          <p:nvPr/>
        </p:nvSpPr>
        <p:spPr>
          <a:xfrm>
            <a:off x="254623" y="4479587"/>
            <a:ext cx="6439140" cy="646331"/>
          </a:xfrm>
          <a:prstGeom prst="rect">
            <a:avLst/>
          </a:prstGeom>
        </p:spPr>
        <p:txBody>
          <a:bodyPr wrap="square">
            <a:spAutoFit/>
          </a:bodyPr>
          <a:lstStyle/>
          <a:p>
            <a:r>
              <a:rPr lang="en-US" dirty="0">
                <a:sym typeface="Wingdings" panose="05000000000000000000" pitchFamily="2" charset="2"/>
              </a:rPr>
              <a:t>Segregation: “It is my </a:t>
            </a:r>
            <a:r>
              <a:rPr lang="en-US" b="1" i="1" dirty="0">
                <a:sym typeface="Wingdings" panose="05000000000000000000" pitchFamily="2" charset="2"/>
              </a:rPr>
              <a:t>religious freedom to allow African  Americans to attend the same school”</a:t>
            </a:r>
            <a:endParaRPr lang="en-US" b="1" i="1" dirty="0"/>
          </a:p>
        </p:txBody>
      </p:sp>
      <p:sp>
        <p:nvSpPr>
          <p:cNvPr id="9" name="Rectangle 8">
            <a:extLst>
              <a:ext uri="{FF2B5EF4-FFF2-40B4-BE49-F238E27FC236}">
                <a16:creationId xmlns:a16="http://schemas.microsoft.com/office/drawing/2014/main" id="{4423FBFF-492A-49C3-818F-B6ACFC9EE2CA}"/>
              </a:ext>
            </a:extLst>
          </p:cNvPr>
          <p:cNvSpPr/>
          <p:nvPr/>
        </p:nvSpPr>
        <p:spPr>
          <a:xfrm>
            <a:off x="254622" y="6169709"/>
            <a:ext cx="6510161" cy="646331"/>
          </a:xfrm>
          <a:prstGeom prst="rect">
            <a:avLst/>
          </a:prstGeom>
        </p:spPr>
        <p:txBody>
          <a:bodyPr wrap="square">
            <a:spAutoFit/>
          </a:bodyPr>
          <a:lstStyle/>
          <a:p>
            <a:r>
              <a:rPr lang="en-US" dirty="0">
                <a:sym typeface="Wingdings" panose="05000000000000000000" pitchFamily="2" charset="2"/>
              </a:rPr>
              <a:t>Islamophobia, Homophobia, Xenophobia: “It is </a:t>
            </a:r>
            <a:r>
              <a:rPr lang="en-US" b="1" i="1" dirty="0">
                <a:sym typeface="Wingdings" panose="05000000000000000000" pitchFamily="2" charset="2"/>
              </a:rPr>
              <a:t>my religious freedom to not have to bake a cake for a gay couple</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22558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EB3C-76CF-4A1B-824D-422C0432B3EF}"/>
              </a:ext>
            </a:extLst>
          </p:cNvPr>
          <p:cNvSpPr>
            <a:spLocks noGrp="1"/>
          </p:cNvSpPr>
          <p:nvPr>
            <p:ph type="title"/>
          </p:nvPr>
        </p:nvSpPr>
        <p:spPr/>
        <p:txBody>
          <a:bodyPr>
            <a:normAutofit fontScale="90000"/>
          </a:bodyPr>
          <a:lstStyle/>
          <a:p>
            <a:r>
              <a:rPr lang="en-US" b="1" dirty="0"/>
              <a:t>Two Streams of Information: Both see the Civil War as the Judgement of God, but different conclusions</a:t>
            </a:r>
            <a:endParaRPr lang="en-US" dirty="0"/>
          </a:p>
        </p:txBody>
      </p:sp>
      <p:sp>
        <p:nvSpPr>
          <p:cNvPr id="3" name="Content Placeholder 2">
            <a:extLst>
              <a:ext uri="{FF2B5EF4-FFF2-40B4-BE49-F238E27FC236}">
                <a16:creationId xmlns:a16="http://schemas.microsoft.com/office/drawing/2014/main" id="{5ED711CB-103D-4265-BAFE-A9AE8296C42C}"/>
              </a:ext>
            </a:extLst>
          </p:cNvPr>
          <p:cNvSpPr>
            <a:spLocks noGrp="1"/>
          </p:cNvSpPr>
          <p:nvPr>
            <p:ph sz="half" idx="1"/>
          </p:nvPr>
        </p:nvSpPr>
        <p:spPr/>
        <p:txBody>
          <a:bodyPr>
            <a:normAutofit fontScale="85000" lnSpcReduction="20000"/>
          </a:bodyPr>
          <a:lstStyle/>
          <a:p>
            <a:pPr marL="0" indent="0">
              <a:buNone/>
            </a:pPr>
            <a:r>
              <a:rPr lang="en-US" b="1" dirty="0" err="1">
                <a:highlight>
                  <a:srgbClr val="FFFF00"/>
                </a:highlight>
                <a:latin typeface="Arial" panose="020B0604020202020204" pitchFamily="34" charset="0"/>
                <a:cs typeface="Arial" panose="020B0604020202020204" pitchFamily="34" charset="0"/>
              </a:rPr>
              <a:t>Hiddekel</a:t>
            </a:r>
            <a:r>
              <a:rPr lang="en-US" b="1" dirty="0">
                <a:highlight>
                  <a:srgbClr val="FFFF00"/>
                </a:highlight>
                <a:latin typeface="Arial" panose="020B0604020202020204" pitchFamily="34" charset="0"/>
                <a:cs typeface="Arial" panose="020B0604020202020204" pitchFamily="34" charset="0"/>
              </a:rPr>
              <a:t>:</a:t>
            </a:r>
          </a:p>
          <a:p>
            <a:pPr marL="0" indent="0">
              <a:buNone/>
            </a:pPr>
            <a:r>
              <a:rPr lang="en-US" dirty="0"/>
              <a:t>They perceived the defeat of the Union as a manifestation of God’s anger</a:t>
            </a:r>
          </a:p>
          <a:p>
            <a:pPr marL="0" indent="0">
              <a:buNone/>
            </a:pPr>
            <a:r>
              <a:rPr lang="en-US" dirty="0"/>
              <a:t>	</a:t>
            </a:r>
          </a:p>
          <a:p>
            <a:pPr marL="0" indent="0">
              <a:buNone/>
            </a:pPr>
            <a:r>
              <a:rPr lang="en-US" dirty="0"/>
              <a:t>So they were to appease an angry God</a:t>
            </a:r>
          </a:p>
          <a:p>
            <a:pPr marL="0" indent="0">
              <a:buNone/>
            </a:pPr>
            <a:endParaRPr lang="en-US" dirty="0"/>
          </a:p>
        </p:txBody>
      </p:sp>
      <p:sp>
        <p:nvSpPr>
          <p:cNvPr id="4" name="Content Placeholder 3">
            <a:extLst>
              <a:ext uri="{FF2B5EF4-FFF2-40B4-BE49-F238E27FC236}">
                <a16:creationId xmlns:a16="http://schemas.microsoft.com/office/drawing/2014/main" id="{3C958599-8053-4672-80EC-AC50A614C8C4}"/>
              </a:ext>
            </a:extLst>
          </p:cNvPr>
          <p:cNvSpPr>
            <a:spLocks noGrp="1"/>
          </p:cNvSpPr>
          <p:nvPr>
            <p:ph sz="half" idx="2"/>
          </p:nvPr>
        </p:nvSpPr>
        <p:spPr/>
        <p:txBody>
          <a:bodyPr>
            <a:normAutofit fontScale="85000" lnSpcReduction="20000"/>
          </a:bodyPr>
          <a:lstStyle/>
          <a:p>
            <a:pPr marL="0" indent="0">
              <a:buNone/>
            </a:pPr>
            <a:r>
              <a:rPr lang="en-US" b="1" dirty="0" err="1">
                <a:highlight>
                  <a:srgbClr val="FFFF00"/>
                </a:highlight>
                <a:latin typeface="Arial" panose="020B0604020202020204" pitchFamily="34" charset="0"/>
                <a:cs typeface="Arial" panose="020B0604020202020204" pitchFamily="34" charset="0"/>
              </a:rPr>
              <a:t>Ulai</a:t>
            </a:r>
            <a:r>
              <a:rPr lang="en-US" b="1" dirty="0">
                <a:highlight>
                  <a:srgbClr val="FFFF00"/>
                </a:highlight>
                <a:latin typeface="Arial" panose="020B0604020202020204" pitchFamily="34" charset="0"/>
                <a:cs typeface="Arial" panose="020B0604020202020204" pitchFamily="34" charset="0"/>
              </a:rPr>
              <a:t>:</a:t>
            </a:r>
          </a:p>
          <a:p>
            <a:pPr marL="0" indent="0">
              <a:buNone/>
            </a:pPr>
            <a:r>
              <a:rPr lang="en-US" dirty="0"/>
              <a:t>Ellen White:</a:t>
            </a:r>
          </a:p>
          <a:p>
            <a:pPr marL="0" indent="0">
              <a:buNone/>
            </a:pPr>
            <a:r>
              <a:rPr lang="en-US" dirty="0"/>
              <a:t>The U.S. is judged for slavery</a:t>
            </a:r>
          </a:p>
          <a:p>
            <a:pPr marL="0" indent="0">
              <a:buNone/>
            </a:pPr>
            <a:r>
              <a:rPr lang="en-US" dirty="0"/>
              <a:t>God is particularly angry with who?</a:t>
            </a:r>
          </a:p>
          <a:p>
            <a:pPr marL="0" indent="0">
              <a:buNone/>
            </a:pPr>
            <a:r>
              <a:rPr lang="en-US" dirty="0"/>
              <a:t>His anger burns against this nation especially against the religious bodies who sanction slavery – </a:t>
            </a:r>
            <a:r>
              <a:rPr lang="en-US" b="1" dirty="0"/>
              <a:t>Protestant churches. Same one bringing the NRA.</a:t>
            </a:r>
          </a:p>
          <a:p>
            <a:pPr marL="0" indent="0">
              <a:buNone/>
            </a:pPr>
            <a:r>
              <a:rPr lang="en-US" b="1" dirty="0"/>
              <a:t>They don’t realize that THEY are the reason this nation is being judged.</a:t>
            </a:r>
          </a:p>
          <a:p>
            <a:pPr marL="0" indent="0">
              <a:buNone/>
            </a:pPr>
            <a:r>
              <a:rPr lang="en-US" b="1" dirty="0"/>
              <a:t>They think it’s all the immoral people, atheists, </a:t>
            </a:r>
            <a:r>
              <a:rPr lang="en-US" b="1" dirty="0" err="1"/>
              <a:t>etc</a:t>
            </a:r>
            <a:endParaRPr lang="en-US" b="1" dirty="0"/>
          </a:p>
        </p:txBody>
      </p:sp>
      <p:cxnSp>
        <p:nvCxnSpPr>
          <p:cNvPr id="6" name="Connector: Elbow 5">
            <a:extLst>
              <a:ext uri="{FF2B5EF4-FFF2-40B4-BE49-F238E27FC236}">
                <a16:creationId xmlns:a16="http://schemas.microsoft.com/office/drawing/2014/main" id="{8D5B540C-4006-4428-814B-A34FC012AF5A}"/>
              </a:ext>
            </a:extLst>
          </p:cNvPr>
          <p:cNvCxnSpPr>
            <a:cxnSpLocks/>
          </p:cNvCxnSpPr>
          <p:nvPr/>
        </p:nvCxnSpPr>
        <p:spPr>
          <a:xfrm rot="16200000" flipH="1">
            <a:off x="1722271" y="2858611"/>
            <a:ext cx="408370" cy="266329"/>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596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EB3C-76CF-4A1B-824D-422C0432B3EF}"/>
              </a:ext>
            </a:extLst>
          </p:cNvPr>
          <p:cNvSpPr>
            <a:spLocks noGrp="1"/>
          </p:cNvSpPr>
          <p:nvPr>
            <p:ph type="title"/>
          </p:nvPr>
        </p:nvSpPr>
        <p:spPr/>
        <p:txBody>
          <a:bodyPr>
            <a:normAutofit fontScale="90000"/>
          </a:bodyPr>
          <a:lstStyle/>
          <a:p>
            <a:r>
              <a:rPr lang="en-US" b="1" dirty="0"/>
              <a:t>Two Streams of Information: Both see the Civil War as the Judgement of God, but different conclusions</a:t>
            </a:r>
            <a:endParaRPr lang="en-US" dirty="0"/>
          </a:p>
        </p:txBody>
      </p:sp>
      <p:sp>
        <p:nvSpPr>
          <p:cNvPr id="4" name="Content Placeholder 3">
            <a:extLst>
              <a:ext uri="{FF2B5EF4-FFF2-40B4-BE49-F238E27FC236}">
                <a16:creationId xmlns:a16="http://schemas.microsoft.com/office/drawing/2014/main" id="{3C958599-8053-4672-80EC-AC50A614C8C4}"/>
              </a:ext>
            </a:extLst>
          </p:cNvPr>
          <p:cNvSpPr>
            <a:spLocks noGrp="1"/>
          </p:cNvSpPr>
          <p:nvPr>
            <p:ph sz="half" idx="2"/>
          </p:nvPr>
        </p:nvSpPr>
        <p:spPr/>
        <p:txBody>
          <a:bodyPr>
            <a:normAutofit/>
          </a:bodyPr>
          <a:lstStyle/>
          <a:p>
            <a:pPr marL="0" indent="0">
              <a:buNone/>
            </a:pPr>
            <a:r>
              <a:rPr lang="en-US" b="1" dirty="0"/>
              <a:t>What does </a:t>
            </a:r>
            <a:r>
              <a:rPr lang="en-US" b="1" dirty="0" err="1"/>
              <a:t>Lincon</a:t>
            </a:r>
            <a:r>
              <a:rPr lang="en-US" b="1" dirty="0"/>
              <a:t> introduce in the Pledge of Allegiance?</a:t>
            </a:r>
          </a:p>
          <a:p>
            <a:pPr marL="0" indent="0">
              <a:buNone/>
            </a:pPr>
            <a:r>
              <a:rPr lang="en-US" b="1" dirty="0"/>
              <a:t>“One </a:t>
            </a:r>
            <a:r>
              <a:rPr lang="en-US" b="1" dirty="0" err="1"/>
              <a:t>Nattion</a:t>
            </a:r>
            <a:r>
              <a:rPr lang="en-US" b="1" dirty="0"/>
              <a:t> Under God”</a:t>
            </a:r>
          </a:p>
        </p:txBody>
      </p:sp>
      <p:pic>
        <p:nvPicPr>
          <p:cNvPr id="5" name="Picture 4">
            <a:extLst>
              <a:ext uri="{FF2B5EF4-FFF2-40B4-BE49-F238E27FC236}">
                <a16:creationId xmlns:a16="http://schemas.microsoft.com/office/drawing/2014/main" id="{03DB067F-A3B0-4A92-AF88-B592DA36FCB9}"/>
              </a:ext>
            </a:extLst>
          </p:cNvPr>
          <p:cNvPicPr>
            <a:picLocks noChangeAspect="1"/>
          </p:cNvPicPr>
          <p:nvPr/>
        </p:nvPicPr>
        <p:blipFill>
          <a:blip r:embed="rId2"/>
          <a:stretch>
            <a:fillRect/>
          </a:stretch>
        </p:blipFill>
        <p:spPr>
          <a:xfrm>
            <a:off x="527058" y="1825625"/>
            <a:ext cx="5645142" cy="1585777"/>
          </a:xfrm>
          <a:prstGeom prst="rect">
            <a:avLst/>
          </a:prstGeom>
        </p:spPr>
      </p:pic>
      <p:sp>
        <p:nvSpPr>
          <p:cNvPr id="10" name="TextBox 9">
            <a:extLst>
              <a:ext uri="{FF2B5EF4-FFF2-40B4-BE49-F238E27FC236}">
                <a16:creationId xmlns:a16="http://schemas.microsoft.com/office/drawing/2014/main" id="{5573483E-BAFE-444F-9495-288B06814D3A}"/>
              </a:ext>
            </a:extLst>
          </p:cNvPr>
          <p:cNvSpPr txBox="1"/>
          <p:nvPr/>
        </p:nvSpPr>
        <p:spPr>
          <a:xfrm>
            <a:off x="2965142" y="3446599"/>
            <a:ext cx="1305017" cy="1323439"/>
          </a:xfrm>
          <a:prstGeom prst="rect">
            <a:avLst/>
          </a:prstGeom>
          <a:noFill/>
        </p:spPr>
        <p:txBody>
          <a:bodyPr wrap="square" rtlCol="0">
            <a:spAutoFit/>
          </a:bodyPr>
          <a:lstStyle/>
          <a:p>
            <a:r>
              <a:rPr lang="en-US" sz="1000" dirty="0"/>
              <a:t>Battle of Gettysburg: The tide turns, Republicans start winning, and Lincoln introduces “One Nation Under God” in the pledge of allegiance</a:t>
            </a:r>
          </a:p>
        </p:txBody>
      </p:sp>
    </p:spTree>
    <p:extLst>
      <p:ext uri="{BB962C8B-B14F-4D97-AF65-F5344CB8AC3E}">
        <p14:creationId xmlns:p14="http://schemas.microsoft.com/office/powerpoint/2010/main" val="168652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EB3C-76CF-4A1B-824D-422C0432B3EF}"/>
              </a:ext>
            </a:extLst>
          </p:cNvPr>
          <p:cNvSpPr>
            <a:spLocks noGrp="1"/>
          </p:cNvSpPr>
          <p:nvPr>
            <p:ph type="title"/>
          </p:nvPr>
        </p:nvSpPr>
        <p:spPr/>
        <p:txBody>
          <a:bodyPr>
            <a:normAutofit fontScale="90000"/>
          </a:bodyPr>
          <a:lstStyle/>
          <a:p>
            <a:r>
              <a:rPr lang="en-US" b="1" dirty="0"/>
              <a:t>Two Streams of Information: Both see the Civil War as the Judgement of God, but different conclusions</a:t>
            </a:r>
            <a:endParaRPr lang="en-US" dirty="0"/>
          </a:p>
        </p:txBody>
      </p:sp>
      <p:sp>
        <p:nvSpPr>
          <p:cNvPr id="4" name="Content Placeholder 3">
            <a:extLst>
              <a:ext uri="{FF2B5EF4-FFF2-40B4-BE49-F238E27FC236}">
                <a16:creationId xmlns:a16="http://schemas.microsoft.com/office/drawing/2014/main" id="{3C958599-8053-4672-80EC-AC50A614C8C4}"/>
              </a:ext>
            </a:extLst>
          </p:cNvPr>
          <p:cNvSpPr>
            <a:spLocks noGrp="1"/>
          </p:cNvSpPr>
          <p:nvPr>
            <p:ph sz="half" idx="2"/>
          </p:nvPr>
        </p:nvSpPr>
        <p:spPr/>
        <p:txBody>
          <a:bodyPr>
            <a:normAutofit/>
          </a:bodyPr>
          <a:lstStyle/>
          <a:p>
            <a:pPr marL="0" indent="0">
              <a:buNone/>
            </a:pPr>
            <a:r>
              <a:rPr lang="en-US" b="1" dirty="0"/>
              <a:t>What is 1861 on our reform line?</a:t>
            </a:r>
          </a:p>
          <a:p>
            <a:pPr marL="0" indent="0">
              <a:buNone/>
            </a:pPr>
            <a:r>
              <a:rPr lang="en-US" b="1" dirty="0"/>
              <a:t>9/11 (April 19)</a:t>
            </a:r>
          </a:p>
          <a:p>
            <a:pPr marL="0" indent="0">
              <a:buNone/>
            </a:pPr>
            <a:r>
              <a:rPr lang="en-US" b="1" dirty="0"/>
              <a:t>So what is 1863 on our line?</a:t>
            </a:r>
          </a:p>
          <a:p>
            <a:pPr marL="0" indent="0">
              <a:buNone/>
            </a:pPr>
            <a:r>
              <a:rPr lang="en-US" b="1" dirty="0"/>
              <a:t>Midway/ midpoint of the Civil War = Midway/Midpoint between tarrying of the bridegroom and the shut door.</a:t>
            </a:r>
          </a:p>
          <a:p>
            <a:pPr marL="0" indent="0">
              <a:buNone/>
            </a:pPr>
            <a:r>
              <a:rPr lang="en-US" b="1" dirty="0"/>
              <a:t>What is 1865 on our line?</a:t>
            </a:r>
          </a:p>
          <a:p>
            <a:pPr marL="0" indent="0">
              <a:buNone/>
            </a:pPr>
            <a:r>
              <a:rPr lang="en-US" b="1" dirty="0"/>
              <a:t>2019</a:t>
            </a:r>
          </a:p>
          <a:p>
            <a:pPr marL="0" indent="0">
              <a:buNone/>
            </a:pPr>
            <a:endParaRPr lang="en-US" b="1" dirty="0"/>
          </a:p>
        </p:txBody>
      </p:sp>
      <p:pic>
        <p:nvPicPr>
          <p:cNvPr id="5" name="Picture 4">
            <a:extLst>
              <a:ext uri="{FF2B5EF4-FFF2-40B4-BE49-F238E27FC236}">
                <a16:creationId xmlns:a16="http://schemas.microsoft.com/office/drawing/2014/main" id="{03DB067F-A3B0-4A92-AF88-B592DA36FCB9}"/>
              </a:ext>
            </a:extLst>
          </p:cNvPr>
          <p:cNvPicPr>
            <a:picLocks noChangeAspect="1"/>
          </p:cNvPicPr>
          <p:nvPr/>
        </p:nvPicPr>
        <p:blipFill>
          <a:blip r:embed="rId2"/>
          <a:stretch>
            <a:fillRect/>
          </a:stretch>
        </p:blipFill>
        <p:spPr>
          <a:xfrm>
            <a:off x="527058" y="1825625"/>
            <a:ext cx="5645142" cy="1585777"/>
          </a:xfrm>
          <a:prstGeom prst="rect">
            <a:avLst/>
          </a:prstGeom>
        </p:spPr>
      </p:pic>
      <p:sp>
        <p:nvSpPr>
          <p:cNvPr id="10" name="TextBox 9">
            <a:extLst>
              <a:ext uri="{FF2B5EF4-FFF2-40B4-BE49-F238E27FC236}">
                <a16:creationId xmlns:a16="http://schemas.microsoft.com/office/drawing/2014/main" id="{5573483E-BAFE-444F-9495-288B06814D3A}"/>
              </a:ext>
            </a:extLst>
          </p:cNvPr>
          <p:cNvSpPr txBox="1"/>
          <p:nvPr/>
        </p:nvSpPr>
        <p:spPr>
          <a:xfrm>
            <a:off x="2965142" y="3446599"/>
            <a:ext cx="1305017" cy="1323439"/>
          </a:xfrm>
          <a:prstGeom prst="rect">
            <a:avLst/>
          </a:prstGeom>
          <a:noFill/>
        </p:spPr>
        <p:txBody>
          <a:bodyPr wrap="square" rtlCol="0">
            <a:spAutoFit/>
          </a:bodyPr>
          <a:lstStyle/>
          <a:p>
            <a:r>
              <a:rPr lang="en-US" sz="1000" dirty="0"/>
              <a:t>Battle of Gettysburg: The tide turns, Republicans start winning, and Lincoln introduces “One Nation Under God” in the pledge of allegiance</a:t>
            </a:r>
          </a:p>
        </p:txBody>
      </p:sp>
    </p:spTree>
    <p:extLst>
      <p:ext uri="{BB962C8B-B14F-4D97-AF65-F5344CB8AC3E}">
        <p14:creationId xmlns:p14="http://schemas.microsoft.com/office/powerpoint/2010/main" val="361729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EB3C-76CF-4A1B-824D-422C0432B3EF}"/>
              </a:ext>
            </a:extLst>
          </p:cNvPr>
          <p:cNvSpPr>
            <a:spLocks noGrp="1"/>
          </p:cNvSpPr>
          <p:nvPr>
            <p:ph type="title"/>
          </p:nvPr>
        </p:nvSpPr>
        <p:spPr/>
        <p:txBody>
          <a:bodyPr>
            <a:normAutofit fontScale="90000"/>
          </a:bodyPr>
          <a:lstStyle/>
          <a:p>
            <a:r>
              <a:rPr lang="en-US" b="1" dirty="0"/>
              <a:t>Two Streams of Information: Both see the Civil War as the Judgement of God, but different conclusions</a:t>
            </a:r>
            <a:endParaRPr lang="en-US" dirty="0"/>
          </a:p>
        </p:txBody>
      </p:sp>
      <p:sp>
        <p:nvSpPr>
          <p:cNvPr id="4" name="Content Placeholder 3">
            <a:extLst>
              <a:ext uri="{FF2B5EF4-FFF2-40B4-BE49-F238E27FC236}">
                <a16:creationId xmlns:a16="http://schemas.microsoft.com/office/drawing/2014/main" id="{3C958599-8053-4672-80EC-AC50A614C8C4}"/>
              </a:ext>
            </a:extLst>
          </p:cNvPr>
          <p:cNvSpPr>
            <a:spLocks noGrp="1"/>
          </p:cNvSpPr>
          <p:nvPr>
            <p:ph sz="half" idx="2"/>
          </p:nvPr>
        </p:nvSpPr>
        <p:spPr>
          <a:xfrm>
            <a:off x="6096000" y="1825625"/>
            <a:ext cx="5950997" cy="4351338"/>
          </a:xfrm>
        </p:spPr>
        <p:txBody>
          <a:bodyPr>
            <a:noAutofit/>
          </a:bodyPr>
          <a:lstStyle/>
          <a:p>
            <a:pPr marL="0" indent="0">
              <a:buNone/>
            </a:pPr>
            <a:r>
              <a:rPr lang="en-US" sz="1300" dirty="0"/>
              <a:t>What is 1861 on our reform line?</a:t>
            </a:r>
          </a:p>
          <a:p>
            <a:pPr marL="0" indent="0">
              <a:buNone/>
            </a:pPr>
            <a:r>
              <a:rPr lang="en-US" sz="1300" b="1" dirty="0"/>
              <a:t>9/11 (April 19)</a:t>
            </a:r>
          </a:p>
          <a:p>
            <a:pPr marL="0" indent="0">
              <a:buNone/>
            </a:pPr>
            <a:r>
              <a:rPr lang="en-US" sz="1300" dirty="0"/>
              <a:t>So what is 1863 on our line?</a:t>
            </a:r>
          </a:p>
          <a:p>
            <a:pPr marL="0" indent="0">
              <a:buNone/>
            </a:pPr>
            <a:r>
              <a:rPr lang="en-US" sz="1300" b="1" dirty="0"/>
              <a:t>Midway/ midpoint of the Civil War = Midway/Midpoint between tarrying of the bridegroom and the shut door.</a:t>
            </a:r>
          </a:p>
          <a:p>
            <a:pPr marL="0" indent="0">
              <a:buNone/>
            </a:pPr>
            <a:r>
              <a:rPr lang="en-US" sz="1300" dirty="0"/>
              <a:t>What is 1865 on our line?</a:t>
            </a:r>
          </a:p>
          <a:p>
            <a:pPr marL="0" indent="0">
              <a:buNone/>
            </a:pPr>
            <a:r>
              <a:rPr lang="en-US" sz="1300" b="1" dirty="0"/>
              <a:t>2019</a:t>
            </a:r>
          </a:p>
          <a:p>
            <a:pPr marL="0" indent="0">
              <a:buNone/>
            </a:pPr>
            <a:r>
              <a:rPr lang="en-US" sz="1300" dirty="0"/>
              <a:t>If we consider 151 (subtract 151 from 2019) we get 1868. </a:t>
            </a:r>
          </a:p>
          <a:p>
            <a:pPr marL="0" indent="0">
              <a:buNone/>
            </a:pPr>
            <a:r>
              <a:rPr lang="en-US" sz="1300" dirty="0"/>
              <a:t>What is the issue in 1868? – </a:t>
            </a:r>
            <a:r>
              <a:rPr lang="en-US" sz="1300" b="1" dirty="0"/>
              <a:t>14 and 15</a:t>
            </a:r>
            <a:r>
              <a:rPr lang="en-US" sz="1300" b="1" baseline="30000" dirty="0"/>
              <a:t>th</a:t>
            </a:r>
            <a:r>
              <a:rPr lang="en-US" sz="1300" b="1" dirty="0"/>
              <a:t> amendments that gave rights to freed slaves</a:t>
            </a:r>
            <a:r>
              <a:rPr lang="en-US" sz="1300" dirty="0"/>
              <a:t>.</a:t>
            </a:r>
          </a:p>
          <a:p>
            <a:pPr marL="0" indent="0">
              <a:buNone/>
            </a:pPr>
            <a:r>
              <a:rPr lang="en-US" sz="1300" dirty="0"/>
              <a:t>But what did they introduce in the 14</a:t>
            </a:r>
            <a:r>
              <a:rPr lang="en-US" sz="1300" baseline="30000" dirty="0"/>
              <a:t>th</a:t>
            </a:r>
            <a:r>
              <a:rPr lang="en-US" sz="1300" dirty="0"/>
              <a:t> and 15</a:t>
            </a:r>
            <a:r>
              <a:rPr lang="en-US" sz="1300" baseline="30000" dirty="0"/>
              <a:t>th</a:t>
            </a:r>
            <a:r>
              <a:rPr lang="en-US" sz="1300" dirty="0"/>
              <a:t> amendments?</a:t>
            </a:r>
          </a:p>
          <a:p>
            <a:pPr marL="0" indent="0">
              <a:buNone/>
            </a:pPr>
            <a:r>
              <a:rPr lang="en-US" sz="1300" b="1" dirty="0"/>
              <a:t>Male pronouns. By so doing they made sure that  women do not get the right to vote. This is the beginning of the women’s suffrage movement</a:t>
            </a:r>
          </a:p>
          <a:p>
            <a:pPr marL="0" indent="0">
              <a:buNone/>
            </a:pPr>
            <a:r>
              <a:rPr lang="en-US" sz="1300" dirty="0"/>
              <a:t>“For the 1</a:t>
            </a:r>
            <a:r>
              <a:rPr lang="en-US" sz="1300" baseline="30000" dirty="0"/>
              <a:t>st</a:t>
            </a:r>
            <a:r>
              <a:rPr lang="en-US" sz="1300" dirty="0"/>
              <a:t> time the constitution asserted than men not the women had the right to vote. Previously only the state laws restricted the voting rights to men”</a:t>
            </a:r>
          </a:p>
          <a:p>
            <a:pPr marL="0" indent="0">
              <a:buNone/>
            </a:pPr>
            <a:r>
              <a:rPr lang="en-US" sz="1300" dirty="0"/>
              <a:t>Side note (not related to this story): 1868 1</a:t>
            </a:r>
            <a:r>
              <a:rPr lang="en-US" sz="1300" baseline="30000" dirty="0"/>
              <a:t>st</a:t>
            </a:r>
            <a:r>
              <a:rPr lang="en-US" sz="1300" dirty="0"/>
              <a:t> case of impeachment of a U.S. president</a:t>
            </a:r>
          </a:p>
          <a:p>
            <a:pPr marL="0" indent="0">
              <a:buNone/>
            </a:pPr>
            <a:r>
              <a:rPr lang="en-US" sz="1300" dirty="0"/>
              <a:t>A. Lincoln had died, and on whose side was this new president? – South. The president is favoring the South and seeks to restrict the freedom of slaves.</a:t>
            </a:r>
          </a:p>
        </p:txBody>
      </p:sp>
      <p:pic>
        <p:nvPicPr>
          <p:cNvPr id="5" name="Picture 4">
            <a:extLst>
              <a:ext uri="{FF2B5EF4-FFF2-40B4-BE49-F238E27FC236}">
                <a16:creationId xmlns:a16="http://schemas.microsoft.com/office/drawing/2014/main" id="{03DB067F-A3B0-4A92-AF88-B592DA36FCB9}"/>
              </a:ext>
            </a:extLst>
          </p:cNvPr>
          <p:cNvPicPr>
            <a:picLocks noChangeAspect="1"/>
          </p:cNvPicPr>
          <p:nvPr/>
        </p:nvPicPr>
        <p:blipFill>
          <a:blip r:embed="rId2"/>
          <a:stretch>
            <a:fillRect/>
          </a:stretch>
        </p:blipFill>
        <p:spPr>
          <a:xfrm>
            <a:off x="527058" y="1902376"/>
            <a:ext cx="5371919" cy="1509026"/>
          </a:xfrm>
          <a:prstGeom prst="rect">
            <a:avLst/>
          </a:prstGeom>
        </p:spPr>
      </p:pic>
      <p:sp>
        <p:nvSpPr>
          <p:cNvPr id="10" name="TextBox 9">
            <a:extLst>
              <a:ext uri="{FF2B5EF4-FFF2-40B4-BE49-F238E27FC236}">
                <a16:creationId xmlns:a16="http://schemas.microsoft.com/office/drawing/2014/main" id="{5573483E-BAFE-444F-9495-288B06814D3A}"/>
              </a:ext>
            </a:extLst>
          </p:cNvPr>
          <p:cNvSpPr txBox="1"/>
          <p:nvPr/>
        </p:nvSpPr>
        <p:spPr>
          <a:xfrm>
            <a:off x="2965142" y="3446599"/>
            <a:ext cx="1305017" cy="1323439"/>
          </a:xfrm>
          <a:prstGeom prst="rect">
            <a:avLst/>
          </a:prstGeom>
          <a:noFill/>
        </p:spPr>
        <p:txBody>
          <a:bodyPr wrap="square" rtlCol="0">
            <a:spAutoFit/>
          </a:bodyPr>
          <a:lstStyle/>
          <a:p>
            <a:r>
              <a:rPr lang="en-US" sz="1000" dirty="0"/>
              <a:t>Battle of Gettysburg: The tide turns, Republicans start winning, and Lincoln introduces “One Nation Under God” in the pledge of allegiance</a:t>
            </a:r>
          </a:p>
        </p:txBody>
      </p:sp>
      <p:pic>
        <p:nvPicPr>
          <p:cNvPr id="3" name="Picture 2">
            <a:extLst>
              <a:ext uri="{FF2B5EF4-FFF2-40B4-BE49-F238E27FC236}">
                <a16:creationId xmlns:a16="http://schemas.microsoft.com/office/drawing/2014/main" id="{1670F810-B322-46F5-AB62-A6BDF57FE22E}"/>
              </a:ext>
            </a:extLst>
          </p:cNvPr>
          <p:cNvPicPr>
            <a:picLocks noChangeAspect="1"/>
          </p:cNvPicPr>
          <p:nvPr/>
        </p:nvPicPr>
        <p:blipFill>
          <a:blip r:embed="rId3"/>
          <a:stretch>
            <a:fillRect/>
          </a:stretch>
        </p:blipFill>
        <p:spPr>
          <a:xfrm>
            <a:off x="638317" y="4955624"/>
            <a:ext cx="4262156" cy="886080"/>
          </a:xfrm>
          <a:prstGeom prst="rect">
            <a:avLst/>
          </a:prstGeom>
        </p:spPr>
      </p:pic>
    </p:spTree>
    <p:extLst>
      <p:ext uri="{BB962C8B-B14F-4D97-AF65-F5344CB8AC3E}">
        <p14:creationId xmlns:p14="http://schemas.microsoft.com/office/powerpoint/2010/main" val="9189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EB3C-76CF-4A1B-824D-422C0432B3EF}"/>
              </a:ext>
            </a:extLst>
          </p:cNvPr>
          <p:cNvSpPr>
            <a:spLocks noGrp="1"/>
          </p:cNvSpPr>
          <p:nvPr>
            <p:ph type="title"/>
          </p:nvPr>
        </p:nvSpPr>
        <p:spPr/>
        <p:txBody>
          <a:bodyPr>
            <a:normAutofit fontScale="90000"/>
          </a:bodyPr>
          <a:lstStyle/>
          <a:p>
            <a:r>
              <a:rPr lang="en-US" sz="4000" b="1" dirty="0"/>
              <a:t>If we go back 63 years from 2019 where does it bring us? 1951. </a:t>
            </a:r>
            <a:r>
              <a:rPr lang="en-US" sz="4000" b="1" dirty="0">
                <a:sym typeface="Wingdings" panose="05000000000000000000" pitchFamily="2" charset="2"/>
              </a:rPr>
              <a:t> 1951 is midpoint.</a:t>
            </a:r>
            <a:br>
              <a:rPr lang="en-US" b="1" dirty="0">
                <a:sym typeface="Wingdings" panose="05000000000000000000" pitchFamily="2" charset="2"/>
              </a:rPr>
            </a:br>
            <a:endParaRPr lang="en-US" dirty="0"/>
          </a:p>
        </p:txBody>
      </p:sp>
      <p:sp>
        <p:nvSpPr>
          <p:cNvPr id="4" name="Content Placeholder 3">
            <a:extLst>
              <a:ext uri="{FF2B5EF4-FFF2-40B4-BE49-F238E27FC236}">
                <a16:creationId xmlns:a16="http://schemas.microsoft.com/office/drawing/2014/main" id="{3C958599-8053-4672-80EC-AC50A614C8C4}"/>
              </a:ext>
            </a:extLst>
          </p:cNvPr>
          <p:cNvSpPr>
            <a:spLocks noGrp="1"/>
          </p:cNvSpPr>
          <p:nvPr>
            <p:ph sz="half" idx="2"/>
          </p:nvPr>
        </p:nvSpPr>
        <p:spPr>
          <a:xfrm>
            <a:off x="1056443" y="1373251"/>
            <a:ext cx="4660775" cy="1325562"/>
          </a:xfrm>
        </p:spPr>
        <p:txBody>
          <a:bodyPr>
            <a:noAutofit/>
          </a:bodyPr>
          <a:lstStyle/>
          <a:p>
            <a:pPr marL="0" indent="0">
              <a:buNone/>
            </a:pPr>
            <a:r>
              <a:rPr lang="en-US" sz="1400" b="1" dirty="0">
                <a:sym typeface="Wingdings" panose="05000000000000000000" pitchFamily="2" charset="2"/>
              </a:rPr>
              <a:t>The NYT article (left) shows how the concept that the U.S. is a Christian Nation has been introduced slowly and methodically over time.</a:t>
            </a:r>
          </a:p>
          <a:p>
            <a:pPr marL="0" indent="0">
              <a:buNone/>
            </a:pPr>
            <a:r>
              <a:rPr lang="en-US" sz="1400" b="1" dirty="0">
                <a:sym typeface="Wingdings" panose="05000000000000000000" pitchFamily="2" charset="2"/>
              </a:rPr>
              <a:t>The author shows how it begins in 1930s:</a:t>
            </a:r>
          </a:p>
          <a:p>
            <a:pPr marL="0" indent="0">
              <a:buNone/>
            </a:pPr>
            <a:endParaRPr lang="en-US" sz="1800" b="1" dirty="0"/>
          </a:p>
        </p:txBody>
      </p:sp>
      <p:pic>
        <p:nvPicPr>
          <p:cNvPr id="7" name="Picture 6" descr="A screenshot of a cell phone&#10;&#10;Description automatically generated">
            <a:extLst>
              <a:ext uri="{FF2B5EF4-FFF2-40B4-BE49-F238E27FC236}">
                <a16:creationId xmlns:a16="http://schemas.microsoft.com/office/drawing/2014/main" id="{F14E9F43-1B72-4390-9F38-458C05E10849}"/>
              </a:ext>
            </a:extLst>
          </p:cNvPr>
          <p:cNvPicPr>
            <a:picLocks noChangeAspect="1"/>
          </p:cNvPicPr>
          <p:nvPr/>
        </p:nvPicPr>
        <p:blipFill rotWithShape="1">
          <a:blip r:embed="rId2">
            <a:extLst>
              <a:ext uri="{28A0092B-C50C-407E-A947-70E740481C1C}">
                <a14:useLocalDpi xmlns:a14="http://schemas.microsoft.com/office/drawing/2010/main" val="0"/>
              </a:ext>
            </a:extLst>
          </a:blip>
          <a:srcRect l="2540" t="14807"/>
          <a:stretch/>
        </p:blipFill>
        <p:spPr>
          <a:xfrm>
            <a:off x="1161763" y="2469708"/>
            <a:ext cx="4173715" cy="1918584"/>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1454A032-C1BF-4BA3-8DF3-93608128D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763" y="4498444"/>
            <a:ext cx="4131329" cy="2101138"/>
          </a:xfrm>
          <a:prstGeom prst="rect">
            <a:avLst/>
          </a:prstGeom>
        </p:spPr>
      </p:pic>
      <p:pic>
        <p:nvPicPr>
          <p:cNvPr id="11" name="Picture 10" descr="A screen shot of a person&#10;&#10;Description automatically generated">
            <a:extLst>
              <a:ext uri="{FF2B5EF4-FFF2-40B4-BE49-F238E27FC236}">
                <a16:creationId xmlns:a16="http://schemas.microsoft.com/office/drawing/2014/main" id="{9AF71B5A-301E-45C7-B1AD-BA2F5D4C063E}"/>
              </a:ext>
            </a:extLst>
          </p:cNvPr>
          <p:cNvPicPr>
            <a:picLocks noChangeAspect="1"/>
          </p:cNvPicPr>
          <p:nvPr/>
        </p:nvPicPr>
        <p:blipFill rotWithShape="1">
          <a:blip r:embed="rId4">
            <a:extLst>
              <a:ext uri="{28A0092B-C50C-407E-A947-70E740481C1C}">
                <a14:useLocalDpi xmlns:a14="http://schemas.microsoft.com/office/drawing/2010/main" val="0"/>
              </a:ext>
            </a:extLst>
          </a:blip>
          <a:srcRect t="13981" b="-1"/>
          <a:stretch/>
        </p:blipFill>
        <p:spPr>
          <a:xfrm>
            <a:off x="6474784" y="1435632"/>
            <a:ext cx="3671016" cy="5057243"/>
          </a:xfrm>
          <a:prstGeom prst="rect">
            <a:avLst/>
          </a:prstGeom>
        </p:spPr>
      </p:pic>
    </p:spTree>
    <p:extLst>
      <p:ext uri="{BB962C8B-B14F-4D97-AF65-F5344CB8AC3E}">
        <p14:creationId xmlns:p14="http://schemas.microsoft.com/office/powerpoint/2010/main" val="238439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EB3C-76CF-4A1B-824D-422C0432B3EF}"/>
              </a:ext>
            </a:extLst>
          </p:cNvPr>
          <p:cNvSpPr>
            <a:spLocks noGrp="1"/>
          </p:cNvSpPr>
          <p:nvPr>
            <p:ph type="title"/>
          </p:nvPr>
        </p:nvSpPr>
        <p:spPr/>
        <p:txBody>
          <a:bodyPr>
            <a:normAutofit fontScale="90000"/>
          </a:bodyPr>
          <a:lstStyle/>
          <a:p>
            <a:r>
              <a:rPr lang="en-US" sz="4000" b="1" dirty="0"/>
              <a:t>If we go back 63 years from 2019 where does it bring us? 1951. </a:t>
            </a:r>
            <a:r>
              <a:rPr lang="en-US" sz="4000" b="1" dirty="0">
                <a:sym typeface="Wingdings" panose="05000000000000000000" pitchFamily="2" charset="2"/>
              </a:rPr>
              <a:t> 1951 is midpoint.</a:t>
            </a:r>
            <a:br>
              <a:rPr lang="en-US" b="1" dirty="0">
                <a:sym typeface="Wingdings" panose="05000000000000000000" pitchFamily="2" charset="2"/>
              </a:rPr>
            </a:br>
            <a:endParaRPr lang="en-US" dirty="0"/>
          </a:p>
        </p:txBody>
      </p:sp>
      <p:pic>
        <p:nvPicPr>
          <p:cNvPr id="12" name="Picture 11" descr="A screenshot of a cell phone&#10;&#10;Description automatically generated">
            <a:extLst>
              <a:ext uri="{FF2B5EF4-FFF2-40B4-BE49-F238E27FC236}">
                <a16:creationId xmlns:a16="http://schemas.microsoft.com/office/drawing/2014/main" id="{524D7466-4655-47FF-9BF3-D6B8B6496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10584"/>
            <a:ext cx="4173715" cy="5268897"/>
          </a:xfrm>
          <a:prstGeom prst="rect">
            <a:avLst/>
          </a:prstGeom>
        </p:spPr>
      </p:pic>
      <p:pic>
        <p:nvPicPr>
          <p:cNvPr id="8" name="Picture 7" descr="A person standing in front of a crowd&#10;&#10;Description automatically generated">
            <a:extLst>
              <a:ext uri="{FF2B5EF4-FFF2-40B4-BE49-F238E27FC236}">
                <a16:creationId xmlns:a16="http://schemas.microsoft.com/office/drawing/2014/main" id="{4B344CDD-5B51-49E8-948A-45B48AD34A7A}"/>
              </a:ext>
            </a:extLst>
          </p:cNvPr>
          <p:cNvPicPr>
            <a:picLocks noChangeAspect="1"/>
          </p:cNvPicPr>
          <p:nvPr/>
        </p:nvPicPr>
        <p:blipFill rotWithShape="1">
          <a:blip r:embed="rId3">
            <a:extLst>
              <a:ext uri="{28A0092B-C50C-407E-A947-70E740481C1C}">
                <a14:useLocalDpi xmlns:a14="http://schemas.microsoft.com/office/drawing/2010/main" val="0"/>
              </a:ext>
            </a:extLst>
          </a:blip>
          <a:srcRect l="12185"/>
          <a:stretch/>
        </p:blipFill>
        <p:spPr>
          <a:xfrm>
            <a:off x="5477522" y="2049845"/>
            <a:ext cx="6243961" cy="3990373"/>
          </a:xfrm>
          <a:prstGeom prst="rect">
            <a:avLst/>
          </a:prstGeom>
        </p:spPr>
      </p:pic>
    </p:spTree>
    <p:extLst>
      <p:ext uri="{BB962C8B-B14F-4D97-AF65-F5344CB8AC3E}">
        <p14:creationId xmlns:p14="http://schemas.microsoft.com/office/powerpoint/2010/main" val="4222937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2781</TotalTime>
  <Words>4518</Words>
  <Application>Microsoft Office PowerPoint</Application>
  <PresentationFormat>Widescreen</PresentationFormat>
  <Paragraphs>251</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Vladimir Script</vt:lpstr>
      <vt:lpstr>Wingdings</vt:lpstr>
      <vt:lpstr>Office Theme</vt:lpstr>
      <vt:lpstr>“In God We Trust”</vt:lpstr>
      <vt:lpstr>2520: Mene, Mene, Tekel, Upharsin</vt:lpstr>
      <vt:lpstr>National Reform Movement = M.A.G.A</vt:lpstr>
      <vt:lpstr>Two Streams of Information: Both see the Civil War as the Judgement of God, but different conclusions</vt:lpstr>
      <vt:lpstr>Two Streams of Information: Both see the Civil War as the Judgement of God, but different conclusions</vt:lpstr>
      <vt:lpstr>Two Streams of Information: Both see the Civil War as the Judgement of God, but different conclusions</vt:lpstr>
      <vt:lpstr>Two Streams of Information: Both see the Civil War as the Judgement of God, but different conclusions</vt:lpstr>
      <vt:lpstr>If we go back 63 years from 2019 where does it bring us? 1951.  1951 is midpoint. </vt:lpstr>
      <vt:lpstr>If we go back 63 years from 2019 where does it bring us? 1951.  1951 is midpoint. </vt:lpstr>
      <vt:lpstr>The business leaders of 30s employed powerful CLERGYMEN to speak on behalf of business lobbies</vt:lpstr>
      <vt:lpstr>The business leaders of 30s employed powerful CLERGYMEN to speak on behalf of business lobbies</vt:lpstr>
      <vt:lpstr>The business leaders of 30s employed powerful CLERGYMEN to speak on behalf of business lobbies</vt:lpstr>
      <vt:lpstr>The Fear of Socialism timeline summary</vt:lpstr>
      <vt:lpstr>The Fear of Socialism timeline summary</vt:lpstr>
      <vt:lpstr>The Fear of Socialism timeline summary</vt:lpstr>
      <vt:lpstr>Christian Nation? Since when?</vt:lpstr>
      <vt:lpstr>PowerPoint Presentation</vt:lpstr>
      <vt:lpstr>9/11 Era</vt:lpstr>
      <vt:lpstr>9/11 Era</vt:lpstr>
      <vt:lpstr>9/11 Era</vt:lpstr>
      <vt:lpstr>“9/11 is punishment for immorality, gays, transgenders, and for exclusion of God from politics”</vt:lpstr>
      <vt:lpstr>Two streams of information</vt:lpstr>
      <vt:lpstr>Two streams of information</vt:lpstr>
      <vt:lpstr>Obama: “E Pluribus Unum”</vt:lpstr>
      <vt:lpstr>Other events of 2014</vt:lpstr>
      <vt:lpstr>Other events of 2014</vt:lpstr>
      <vt:lpstr>Congressional Prayer Caucus Foundation Leader: Church-State Separation ‘The Death Knell For Our Nation’</vt:lpstr>
      <vt:lpstr>What does A.T. Jones have to say about this?</vt:lpstr>
      <vt:lpstr>Moral Majority</vt:lpstr>
      <vt:lpstr>PowerPoint Presentation</vt:lpstr>
      <vt:lpstr>Jerry Falwell and beginning of Liberty University</vt:lpstr>
      <vt:lpstr>PowerPoint Presentation</vt:lpstr>
      <vt:lpstr>PowerPoint Presentation</vt:lpstr>
      <vt:lpstr>PowerPoint Presentation</vt:lpstr>
      <vt:lpstr>Jerry Falwell at 1989: “Our mission is accomplished”</vt:lpstr>
      <vt:lpstr>PowerPoint Presentation</vt:lpstr>
      <vt:lpstr>Trump’s personal pastor – Paula White</vt:lpstr>
      <vt:lpstr>Reasoning of the other stream is always the same throughout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Segizbayeva</dc:creator>
  <cp:lastModifiedBy>Lana Segizbayeva</cp:lastModifiedBy>
  <cp:revision>107</cp:revision>
  <dcterms:created xsi:type="dcterms:W3CDTF">2019-08-13T14:09:24Z</dcterms:created>
  <dcterms:modified xsi:type="dcterms:W3CDTF">2019-08-24T00:10:10Z</dcterms:modified>
</cp:coreProperties>
</file>