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3444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40" y="-64"/>
      </p:cViewPr>
      <p:guideLst>
        <p:guide orient="horz" pos="2160"/>
        <p:guide pos="388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5831" y="2130428"/>
            <a:ext cx="1049274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51660" y="3886200"/>
            <a:ext cx="864108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6D8E66-156D-4487-8089-33CD5B2844FC}"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F5997-B368-4AEE-96CB-68F94837B64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D8E66-156D-4487-8089-33CD5B2844FC}"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F5997-B368-4AEE-96CB-68F94837B6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082939" y="274641"/>
            <a:ext cx="374832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3677" y="274641"/>
            <a:ext cx="1104352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D8E66-156D-4487-8089-33CD5B2844FC}"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F5997-B368-4AEE-96CB-68F94837B6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D8E66-156D-4487-8089-33CD5B2844FC}"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F5997-B368-4AEE-96CB-68F94837B6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5124" y="4406903"/>
            <a:ext cx="1049274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75124" y="2906713"/>
            <a:ext cx="104927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6D8E66-156D-4487-8089-33CD5B2844FC}"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F5997-B368-4AEE-96CB-68F94837B64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3676" y="1600203"/>
            <a:ext cx="739592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435342" y="1600203"/>
            <a:ext cx="7395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6D8E66-156D-4487-8089-33CD5B2844FC}"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F5997-B368-4AEE-96CB-68F94837B64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7220" y="274638"/>
            <a:ext cx="11109961"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7220" y="1535113"/>
            <a:ext cx="54542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17220" y="2174875"/>
            <a:ext cx="54542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270785" y="1535113"/>
            <a:ext cx="54563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0785" y="2174875"/>
            <a:ext cx="54563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6D8E66-156D-4487-8089-33CD5B2844FC}" type="datetimeFigureOut">
              <a:rPr lang="en-US" smtClean="0"/>
              <a:t>10/15/2019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3F5997-B368-4AEE-96CB-68F94837B6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6D8E66-156D-4487-8089-33CD5B2844FC}" type="datetimeFigureOut">
              <a:rPr lang="en-US" smtClean="0"/>
              <a:t>10/15/2019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3F5997-B368-4AEE-96CB-68F94837B6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D8E66-156D-4487-8089-33CD5B2844FC}" type="datetimeFigureOut">
              <a:rPr lang="en-US" smtClean="0"/>
              <a:t>10/15/2019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3F5997-B368-4AEE-96CB-68F94837B6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7221" y="273050"/>
            <a:ext cx="406122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826317" y="273053"/>
            <a:ext cx="6900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7221" y="1435103"/>
            <a:ext cx="406122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6D8E66-156D-4487-8089-33CD5B2844FC}"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F5997-B368-4AEE-96CB-68F94837B64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19589" y="4800600"/>
            <a:ext cx="740664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419589" y="612775"/>
            <a:ext cx="74066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419589" y="5367338"/>
            <a:ext cx="74066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6D8E66-156D-4487-8089-33CD5B2844FC}"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F5997-B368-4AEE-96CB-68F94837B64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7220" y="274638"/>
            <a:ext cx="11109961"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17220" y="1600203"/>
            <a:ext cx="11109961"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17220" y="6356353"/>
            <a:ext cx="28803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D8E66-156D-4487-8089-33CD5B2844FC}" type="datetimeFigureOut">
              <a:rPr lang="en-US" smtClean="0"/>
              <a:t>10/15/2019</a:t>
            </a:fld>
            <a:endParaRPr lang="en-US"/>
          </a:p>
        </p:txBody>
      </p:sp>
      <p:sp>
        <p:nvSpPr>
          <p:cNvPr id="5" name="Footer Placeholder 4"/>
          <p:cNvSpPr>
            <a:spLocks noGrp="1"/>
          </p:cNvSpPr>
          <p:nvPr>
            <p:ph type="ftr" sz="quarter" idx="3"/>
          </p:nvPr>
        </p:nvSpPr>
        <p:spPr>
          <a:xfrm>
            <a:off x="4217671" y="6356353"/>
            <a:ext cx="390906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846821" y="6356353"/>
            <a:ext cx="28803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F5997-B368-4AEE-96CB-68F94837B64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wikipedia.org/wiki/Declaration_of_the_Rights_of_Man_and_of_the_Citizen" TargetMode="External"/><Relationship Id="rId13" Type="http://schemas.openxmlformats.org/officeDocument/2006/relationships/hyperlink" Target="https://en.wikipedia.org/wiki/Moral_universalism" TargetMode="External"/><Relationship Id="rId18" Type="http://schemas.openxmlformats.org/officeDocument/2006/relationships/hyperlink" Target="https://en.wikipedia.org/wiki/United_States_Declaration_of_Independence" TargetMode="External"/><Relationship Id="rId3" Type="http://schemas.openxmlformats.org/officeDocument/2006/relationships/image" Target="../media/image1.jpeg"/><Relationship Id="rId21" Type="http://schemas.openxmlformats.org/officeDocument/2006/relationships/hyperlink" Target="https://en.wikipedia.org/wiki/Universal_Declaration_of_Human_Rights" TargetMode="External"/><Relationship Id="rId7" Type="http://schemas.openxmlformats.org/officeDocument/2006/relationships/hyperlink" Target="https://en.wikipedia.org/wiki/French_Revolution" TargetMode="External"/><Relationship Id="rId12" Type="http://schemas.openxmlformats.org/officeDocument/2006/relationships/hyperlink" Target="https://en.wikipedia.org/wiki/Natural_and_legal_rights" TargetMode="External"/><Relationship Id="rId17" Type="http://schemas.openxmlformats.org/officeDocument/2006/relationships/hyperlink" Target="https://en.wikipedia.org/wiki/English_Bill_of_Rights" TargetMode="External"/><Relationship Id="rId2" Type="http://schemas.openxmlformats.org/officeDocument/2006/relationships/hyperlink" Target="https://www.docsoffreedom.org/readings/equal-and-inalienable-rights" TargetMode="External"/><Relationship Id="rId16" Type="http://schemas.openxmlformats.org/officeDocument/2006/relationships/hyperlink" Target="https://en.wikipedia.org/wiki/Magna_Carta" TargetMode="External"/><Relationship Id="rId20" Type="http://schemas.openxmlformats.org/officeDocument/2006/relationships/hyperlink" Target="https://en.wikipedia.org/wiki/United_Nations" TargetMode="External"/><Relationship Id="rId1" Type="http://schemas.openxmlformats.org/officeDocument/2006/relationships/slideLayout" Target="../slideLayouts/slideLayout1.xml"/><Relationship Id="rId6" Type="http://schemas.openxmlformats.org/officeDocument/2006/relationships/hyperlink" Target="https://en.wikipedia.org/wiki/Civil_rights" TargetMode="External"/><Relationship Id="rId11" Type="http://schemas.openxmlformats.org/officeDocument/2006/relationships/hyperlink" Target="https://en.wikipedia.org/wiki/Thomas_Jefferson" TargetMode="External"/><Relationship Id="rId5" Type="http://schemas.openxmlformats.org/officeDocument/2006/relationships/hyperlink" Target="https://en.wikipedia.org/wiki/Human_rights" TargetMode="External"/><Relationship Id="rId15" Type="http://schemas.openxmlformats.org/officeDocument/2006/relationships/hyperlink" Target="https://en.wikipedia.org/wiki/Democracy" TargetMode="External"/><Relationship Id="rId10" Type="http://schemas.openxmlformats.org/officeDocument/2006/relationships/hyperlink" Target="https://en.wikipedia.org/wiki/Marquis_de_Lafayette" TargetMode="External"/><Relationship Id="rId19" Type="http://schemas.openxmlformats.org/officeDocument/2006/relationships/hyperlink" Target="https://en.wikipedia.org/wiki/United_States_Bill_of_Rights" TargetMode="External"/><Relationship Id="rId4" Type="http://schemas.openxmlformats.org/officeDocument/2006/relationships/hyperlink" Target="https://en.wikipedia.org/wiki/National_Constituent_Assembly_(France)" TargetMode="External"/><Relationship Id="rId9" Type="http://schemas.openxmlformats.org/officeDocument/2006/relationships/hyperlink" Target="https://en.wikipedia.org/wiki/Abb%C3%A9_Siey%C3%A8s" TargetMode="External"/><Relationship Id="rId14" Type="http://schemas.openxmlformats.org/officeDocument/2006/relationships/hyperlink" Target="https://en.wikipedia.org/wiki/Freed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5386" y="0"/>
            <a:ext cx="9258300" cy="2387600"/>
          </a:xfrm>
        </p:spPr>
        <p:txBody>
          <a:bodyPr/>
          <a:lstStyle/>
          <a:p>
            <a:r>
              <a:rPr lang="en-US" sz="5400" dirty="0" smtClean="0">
                <a:latin typeface="Britannic Bold" panose="020B0903060703020204" pitchFamily="34" charset="0"/>
              </a:rPr>
              <a:t>Freedom In America Part 2</a:t>
            </a:r>
            <a:r>
              <a:rPr lang="en-US" dirty="0" smtClean="0"/>
              <a:t/>
            </a:r>
            <a:br>
              <a:rPr lang="en-US" dirty="0" smtClean="0"/>
            </a:br>
            <a:endParaRPr lang="en-US" dirty="0"/>
          </a:p>
        </p:txBody>
      </p:sp>
      <p:sp>
        <p:nvSpPr>
          <p:cNvPr id="4" name="Subtitle 3"/>
          <p:cNvSpPr>
            <a:spLocks noGrp="1"/>
          </p:cNvSpPr>
          <p:nvPr>
            <p:ph type="subTitle" idx="1"/>
          </p:nvPr>
        </p:nvSpPr>
        <p:spPr>
          <a:xfrm>
            <a:off x="2545088" y="1447802"/>
            <a:ext cx="7628782" cy="1371599"/>
          </a:xfrm>
        </p:spPr>
        <p:txBody>
          <a:bodyPr>
            <a:normAutofit/>
          </a:bodyPr>
          <a:lstStyle/>
          <a:p>
            <a:r>
              <a:rPr lang="en-US" sz="1600" dirty="0" smtClean="0">
                <a:solidFill>
                  <a:schemeClr val="tx1"/>
                </a:solidFill>
              </a:rPr>
              <a:t>The Foundations of American Government</a:t>
            </a:r>
          </a:p>
          <a:p>
            <a:r>
              <a:rPr lang="en-US" sz="1600" dirty="0" smtClean="0">
                <a:solidFill>
                  <a:schemeClr val="tx1"/>
                </a:solidFill>
              </a:rPr>
              <a:t>Part 5: Equal and Inalienable Rights</a:t>
            </a:r>
          </a:p>
          <a:p>
            <a:r>
              <a:rPr lang="en-US" sz="1600" dirty="0" smtClean="0">
                <a:hlinkClick r:id="rId2"/>
              </a:rPr>
              <a:t>https://www.docsoffreedom.org/readings/equal-and-inalienable-rights</a:t>
            </a:r>
            <a:endParaRPr lang="en-US" sz="1600" dirty="0" smtClean="0"/>
          </a:p>
          <a:p>
            <a:endParaRPr lang="en-US" sz="1500" dirty="0" smtClean="0"/>
          </a:p>
          <a:p>
            <a:endParaRPr lang="en-US" sz="1500" dirty="0"/>
          </a:p>
        </p:txBody>
      </p:sp>
      <p:pic>
        <p:nvPicPr>
          <p:cNvPr id="3074" name="Picture 2" descr="Image result for declaration of independence quotes"/>
          <p:cNvPicPr>
            <a:picLocks noChangeAspect="1" noChangeArrowheads="1"/>
          </p:cNvPicPr>
          <p:nvPr/>
        </p:nvPicPr>
        <p:blipFill>
          <a:blip r:embed="rId3"/>
          <a:srcRect/>
          <a:stretch>
            <a:fillRect/>
          </a:stretch>
        </p:blipFill>
        <p:spPr bwMode="auto">
          <a:xfrm>
            <a:off x="7021098" y="2819400"/>
            <a:ext cx="5151006" cy="3886200"/>
          </a:xfrm>
          <a:prstGeom prst="rect">
            <a:avLst/>
          </a:prstGeom>
          <a:noFill/>
        </p:spPr>
      </p:pic>
      <p:sp>
        <p:nvSpPr>
          <p:cNvPr id="5" name="TextBox 4"/>
          <p:cNvSpPr txBox="1"/>
          <p:nvPr/>
        </p:nvSpPr>
        <p:spPr>
          <a:xfrm>
            <a:off x="228600" y="2819400"/>
            <a:ext cx="5170564" cy="369332"/>
          </a:xfrm>
          <a:prstGeom prst="rect">
            <a:avLst/>
          </a:prstGeom>
          <a:noFill/>
        </p:spPr>
        <p:txBody>
          <a:bodyPr wrap="square" rtlCol="0">
            <a:spAutoFit/>
          </a:bodyPr>
          <a:lstStyle/>
          <a:p>
            <a:r>
              <a:rPr lang="en-US" dirty="0" smtClean="0">
                <a:latin typeface="Arial Rounded MT Bold" pitchFamily="34" charset="0"/>
              </a:rPr>
              <a:t>Side Notes: </a:t>
            </a:r>
            <a:endParaRPr lang="en-US" dirty="0">
              <a:latin typeface="Arial Rounded MT Bold" pitchFamily="34" charset="0"/>
            </a:endParaRPr>
          </a:p>
        </p:txBody>
      </p:sp>
      <p:sp>
        <p:nvSpPr>
          <p:cNvPr id="11" name="Rectangle 10"/>
          <p:cNvSpPr/>
          <p:nvPr/>
        </p:nvSpPr>
        <p:spPr>
          <a:xfrm>
            <a:off x="152400" y="3200400"/>
            <a:ext cx="6858000" cy="3539430"/>
          </a:xfrm>
          <a:prstGeom prst="rect">
            <a:avLst/>
          </a:prstGeom>
        </p:spPr>
        <p:txBody>
          <a:bodyPr wrap="square">
            <a:spAutoFit/>
          </a:bodyPr>
          <a:lstStyle/>
          <a:p>
            <a:r>
              <a:rPr lang="en-US" sz="1400" dirty="0" smtClean="0"/>
              <a:t>The </a:t>
            </a:r>
            <a:r>
              <a:rPr lang="en-US" sz="1400" b="1" dirty="0" smtClean="0"/>
              <a:t>Declaration of the Rights of Man and of the Citizen</a:t>
            </a:r>
            <a:r>
              <a:rPr lang="en-US" sz="1400" dirty="0" smtClean="0"/>
              <a:t> (French: </a:t>
            </a:r>
            <a:r>
              <a:rPr lang="en-US" sz="1400" i="1" dirty="0" err="1" smtClean="0"/>
              <a:t>Déclaration</a:t>
            </a:r>
            <a:r>
              <a:rPr lang="en-US" sz="1400" i="1" dirty="0" smtClean="0"/>
              <a:t> des </a:t>
            </a:r>
            <a:r>
              <a:rPr lang="en-US" sz="1400" i="1" dirty="0" err="1" smtClean="0"/>
              <a:t>droits</a:t>
            </a:r>
            <a:r>
              <a:rPr lang="en-US" sz="1400" i="1" dirty="0" smtClean="0"/>
              <a:t> de </a:t>
            </a:r>
            <a:r>
              <a:rPr lang="en-US" sz="1400" i="1" dirty="0" err="1" smtClean="0"/>
              <a:t>l'homme</a:t>
            </a:r>
            <a:r>
              <a:rPr lang="en-US" sz="1400" i="1" dirty="0" smtClean="0"/>
              <a:t> et du </a:t>
            </a:r>
            <a:r>
              <a:rPr lang="en-US" sz="1400" i="1" dirty="0" err="1" smtClean="0"/>
              <a:t>citoyen</a:t>
            </a:r>
            <a:r>
              <a:rPr lang="en-US" sz="1400" i="1" dirty="0" smtClean="0"/>
              <a:t> de 1789</a:t>
            </a:r>
            <a:r>
              <a:rPr lang="en-US" sz="1400" dirty="0" smtClean="0"/>
              <a:t>), set by France's </a:t>
            </a:r>
            <a:r>
              <a:rPr lang="en-US" sz="1400" dirty="0" smtClean="0">
                <a:hlinkClick r:id="rId4" tooltip="National Constituent Assembly (France)"/>
              </a:rPr>
              <a:t>National Constituent Assembly</a:t>
            </a:r>
            <a:r>
              <a:rPr lang="en-US" sz="1400" dirty="0" smtClean="0"/>
              <a:t> in 1789, is a </a:t>
            </a:r>
            <a:r>
              <a:rPr lang="en-US" sz="1400" dirty="0" smtClean="0">
                <a:hlinkClick r:id="rId5" tooltip="Human rights"/>
              </a:rPr>
              <a:t>human</a:t>
            </a:r>
            <a:r>
              <a:rPr lang="en-US" sz="1400" dirty="0" smtClean="0"/>
              <a:t> </a:t>
            </a:r>
            <a:r>
              <a:rPr lang="en-US" sz="1400" dirty="0" smtClean="0">
                <a:hlinkClick r:id="rId6" tooltip="Civil rights"/>
              </a:rPr>
              <a:t>civil rights</a:t>
            </a:r>
            <a:r>
              <a:rPr lang="en-US" sz="1400" dirty="0" smtClean="0"/>
              <a:t> document from the </a:t>
            </a:r>
            <a:r>
              <a:rPr lang="en-US" sz="1400" dirty="0" smtClean="0">
                <a:hlinkClick r:id="rId7" tooltip="French Revolution"/>
              </a:rPr>
              <a:t>French Revolution</a:t>
            </a:r>
            <a:r>
              <a:rPr lang="en-US" sz="1400" dirty="0" smtClean="0"/>
              <a:t>.</a:t>
            </a:r>
            <a:r>
              <a:rPr lang="en-US" sz="1400" baseline="30000" dirty="0" smtClean="0">
                <a:hlinkClick r:id="rId8"/>
              </a:rPr>
              <a:t>[1]</a:t>
            </a:r>
            <a:endParaRPr lang="en-US" sz="1400" dirty="0" smtClean="0"/>
          </a:p>
          <a:p>
            <a:r>
              <a:rPr lang="en-US" sz="1400" dirty="0" smtClean="0"/>
              <a:t>The Declaration was drafted by the </a:t>
            </a:r>
            <a:r>
              <a:rPr lang="en-US" sz="1400" dirty="0" err="1" smtClean="0">
                <a:hlinkClick r:id="rId9" tooltip="Abbé Sieyès"/>
              </a:rPr>
              <a:t>Abbé</a:t>
            </a:r>
            <a:r>
              <a:rPr lang="en-US" sz="1400" dirty="0" smtClean="0">
                <a:hlinkClick r:id="rId9" tooltip="Abbé Sieyès"/>
              </a:rPr>
              <a:t> </a:t>
            </a:r>
            <a:r>
              <a:rPr lang="en-US" sz="1400" dirty="0" err="1" smtClean="0">
                <a:hlinkClick r:id="rId9" tooltip="Abbé Sieyès"/>
              </a:rPr>
              <a:t>Sieyès</a:t>
            </a:r>
            <a:r>
              <a:rPr lang="en-US" sz="1400" dirty="0" smtClean="0"/>
              <a:t> and the </a:t>
            </a:r>
            <a:r>
              <a:rPr lang="en-US" sz="1400" dirty="0" smtClean="0">
                <a:hlinkClick r:id="rId10" tooltip="Marquis de Lafayette"/>
              </a:rPr>
              <a:t>Marquis de Lafayette</a:t>
            </a:r>
            <a:r>
              <a:rPr lang="en-US" sz="1400" dirty="0" smtClean="0"/>
              <a:t>, in consultation with </a:t>
            </a:r>
            <a:r>
              <a:rPr lang="en-US" sz="1400" dirty="0" smtClean="0">
                <a:hlinkClick r:id="rId11" tooltip="Thomas Jefferson"/>
              </a:rPr>
              <a:t>Thomas Jefferson</a:t>
            </a:r>
            <a:r>
              <a:rPr lang="en-US" sz="1400" dirty="0" smtClean="0"/>
              <a:t>.</a:t>
            </a:r>
            <a:r>
              <a:rPr lang="en-US" sz="1400" baseline="30000" dirty="0" smtClean="0">
                <a:hlinkClick r:id="rId8"/>
              </a:rPr>
              <a:t>[2]</a:t>
            </a:r>
            <a:r>
              <a:rPr lang="en-US" sz="1400" dirty="0" smtClean="0"/>
              <a:t> Influenced by the doctrine of "</a:t>
            </a:r>
            <a:r>
              <a:rPr lang="en-US" sz="1400" dirty="0" smtClean="0">
                <a:hlinkClick r:id="rId12" tooltip="Natural and legal rights"/>
              </a:rPr>
              <a:t>natural right</a:t>
            </a:r>
            <a:r>
              <a:rPr lang="en-US" sz="1400" dirty="0" smtClean="0"/>
              <a:t>", the rights of man are held to be </a:t>
            </a:r>
            <a:r>
              <a:rPr lang="en-US" sz="1400" dirty="0" smtClean="0">
                <a:hlinkClick r:id="rId13" tooltip="Moral universalism"/>
              </a:rPr>
              <a:t>universal</a:t>
            </a:r>
            <a:r>
              <a:rPr lang="en-US" sz="1400" dirty="0" smtClean="0"/>
              <a:t>: valid at all times and in every place, pertaining to human nature itself. It became the basis for a nation of free individuals protected equally by the law. It is included in the beginning of the constitutions of both the Fourth French Republic (1946) and Fifth Republic (1958) and is still current. Inspired by the Enlightenment philosophers, the Declaration was a core statement of the values of the French Revolution and had a major impact on the development of </a:t>
            </a:r>
            <a:r>
              <a:rPr lang="en-US" sz="1400" dirty="0" smtClean="0">
                <a:hlinkClick r:id="rId14" tooltip="Freedom"/>
              </a:rPr>
              <a:t>freedom</a:t>
            </a:r>
            <a:r>
              <a:rPr lang="en-US" sz="1400" dirty="0" smtClean="0"/>
              <a:t> and </a:t>
            </a:r>
            <a:r>
              <a:rPr lang="en-US" sz="1400" dirty="0" smtClean="0">
                <a:hlinkClick r:id="rId15" tooltip="Democracy"/>
              </a:rPr>
              <a:t>democracy</a:t>
            </a:r>
            <a:r>
              <a:rPr lang="en-US" sz="1400" dirty="0" smtClean="0"/>
              <a:t> in Europe and worldwide.</a:t>
            </a:r>
            <a:r>
              <a:rPr lang="en-US" sz="1400" baseline="30000" dirty="0" smtClean="0">
                <a:hlinkClick r:id="rId8"/>
              </a:rPr>
              <a:t>[3]</a:t>
            </a:r>
            <a:endParaRPr lang="en-US" sz="1400" dirty="0" smtClean="0"/>
          </a:p>
          <a:p>
            <a:r>
              <a:rPr lang="en-US" sz="1400" dirty="0" smtClean="0"/>
              <a:t>The 1789 Declaration, together with the 1215 </a:t>
            </a:r>
            <a:r>
              <a:rPr lang="en-US" sz="1400" dirty="0" smtClean="0">
                <a:hlinkClick r:id="rId16" tooltip="Magna Carta"/>
              </a:rPr>
              <a:t>Magna </a:t>
            </a:r>
            <a:r>
              <a:rPr lang="en-US" sz="1400" dirty="0" err="1" smtClean="0">
                <a:hlinkClick r:id="rId16" tooltip="Magna Carta"/>
              </a:rPr>
              <a:t>Carta</a:t>
            </a:r>
            <a:r>
              <a:rPr lang="en-US" sz="1400" dirty="0" smtClean="0"/>
              <a:t>, the 1689 </a:t>
            </a:r>
            <a:r>
              <a:rPr lang="en-US" sz="1400" dirty="0" smtClean="0">
                <a:hlinkClick r:id="rId17" tooltip="English Bill of Rights"/>
              </a:rPr>
              <a:t>English Bill of Rights</a:t>
            </a:r>
            <a:r>
              <a:rPr lang="en-US" sz="1400" dirty="0" smtClean="0"/>
              <a:t>, the 1776 </a:t>
            </a:r>
            <a:r>
              <a:rPr lang="en-US" sz="1400" dirty="0" smtClean="0">
                <a:hlinkClick r:id="rId18" tooltip="United States Declaration of Independence"/>
              </a:rPr>
              <a:t>United States Declaration of Independence</a:t>
            </a:r>
            <a:r>
              <a:rPr lang="en-US" sz="1400" dirty="0" smtClean="0"/>
              <a:t>, and the 1789 </a:t>
            </a:r>
            <a:r>
              <a:rPr lang="en-US" sz="1400" dirty="0" smtClean="0">
                <a:hlinkClick r:id="rId19" tooltip="United States Bill of Rights"/>
              </a:rPr>
              <a:t>United States Bill of Rights</a:t>
            </a:r>
            <a:r>
              <a:rPr lang="en-US" sz="1400" dirty="0" smtClean="0"/>
              <a:t>, inspired in large part the 1948 </a:t>
            </a:r>
            <a:r>
              <a:rPr lang="en-US" sz="1400" dirty="0" smtClean="0">
                <a:hlinkClick r:id="rId20" tooltip="United Nations"/>
              </a:rPr>
              <a:t>United Nations</a:t>
            </a:r>
            <a:r>
              <a:rPr lang="en-US" sz="1400" dirty="0" smtClean="0"/>
              <a:t> </a:t>
            </a:r>
            <a:r>
              <a:rPr lang="en-US" sz="1400" dirty="0" smtClean="0">
                <a:hlinkClick r:id="rId21" tooltip="Universal Declaration of Human Rights"/>
              </a:rPr>
              <a:t>Universal Declaration of Human Rights</a:t>
            </a:r>
            <a:r>
              <a:rPr lang="en-US" sz="1400" dirty="0" smtClean="0"/>
              <a:t>.</a:t>
            </a:r>
            <a:r>
              <a:rPr lang="en-US" sz="1400" baseline="30000" dirty="0" smtClean="0">
                <a:hlinkClick r:id="rId8"/>
              </a:rPr>
              <a:t>[4]</a:t>
            </a:r>
            <a:endParaRPr lang="en-US" sz="1400" dirty="0"/>
          </a:p>
        </p:txBody>
      </p:sp>
    </p:spTree>
    <p:extLst>
      <p:ext uri="{BB962C8B-B14F-4D97-AF65-F5344CB8AC3E}">
        <p14:creationId xmlns="" xmlns:p14="http://schemas.microsoft.com/office/powerpoint/2010/main" val="1823109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24</Words>
  <Application>Microsoft Office PowerPoint</Application>
  <PresentationFormat>Custom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Freedom In America Part 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In America Part 2</dc:title>
  <dc:creator>User</dc:creator>
  <cp:lastModifiedBy>User</cp:lastModifiedBy>
  <cp:revision>4</cp:revision>
  <dcterms:created xsi:type="dcterms:W3CDTF">2019-10-16T05:43:01Z</dcterms:created>
  <dcterms:modified xsi:type="dcterms:W3CDTF">2019-10-16T06:19:03Z</dcterms:modified>
</cp:coreProperties>
</file>