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724" y="-64"/>
      </p:cViewPr>
      <p:guideLst>
        <p:guide orient="horz" pos="2160"/>
        <p:guide pos="3839"/>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8"/>
            <a:ext cx="1036050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CF95FF-5735-4AB3-958E-1A5642006420}"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009F21-B9FB-48D5-8324-7B6E3CD9A28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CF95FF-5735-4AB3-958E-1A5642006420}"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009F21-B9FB-48D5-8324-7B6E3CD9A28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139883" y="274641"/>
            <a:ext cx="438670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75532" y="274641"/>
            <a:ext cx="12961206"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CF95FF-5735-4AB3-958E-1A5642006420}"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009F21-B9FB-48D5-8324-7B6E3CD9A28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CF95FF-5735-4AB3-958E-1A5642006420}"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009F21-B9FB-48D5-8324-7B6E3CD9A28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3"/>
            <a:ext cx="10360501"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CF95FF-5735-4AB3-958E-1A5642006420}"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009F21-B9FB-48D5-8324-7B6E3CD9A28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75530" y="1600203"/>
            <a:ext cx="867395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852635" y="1600203"/>
            <a:ext cx="867395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CF95FF-5735-4AB3-958E-1A5642006420}"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009F21-B9FB-48D5-8324-7B6E3CD9A28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8"/>
            <a:ext cx="10969943"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6"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6"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CF95FF-5735-4AB3-958E-1A5642006420}"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009F21-B9FB-48D5-8324-7B6E3CD9A28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CF95FF-5735-4AB3-958E-1A5642006420}"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009F21-B9FB-48D5-8324-7B6E3CD9A28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CF95FF-5735-4AB3-958E-1A5642006420}"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009F21-B9FB-48D5-8324-7B6E3CD9A2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3" y="273050"/>
            <a:ext cx="401003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5492" y="273053"/>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3" y="1435103"/>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CF95FF-5735-4AB3-958E-1A5642006420}"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009F21-B9FB-48D5-8324-7B6E3CD9A28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CF95FF-5735-4AB3-958E-1A5642006420}"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009F21-B9FB-48D5-8324-7B6E3CD9A28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441" y="1600203"/>
            <a:ext cx="10969943"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441" y="6356353"/>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CF95FF-5735-4AB3-958E-1A5642006420}" type="datetimeFigureOut">
              <a:rPr lang="en-US" smtClean="0"/>
              <a:t>9/24/2019</a:t>
            </a:fld>
            <a:endParaRPr lang="en-US"/>
          </a:p>
        </p:txBody>
      </p:sp>
      <p:sp>
        <p:nvSpPr>
          <p:cNvPr id="5" name="Footer Placeholder 4"/>
          <p:cNvSpPr>
            <a:spLocks noGrp="1"/>
          </p:cNvSpPr>
          <p:nvPr>
            <p:ph type="ftr" sz="quarter" idx="3"/>
          </p:nvPr>
        </p:nvSpPr>
        <p:spPr>
          <a:xfrm>
            <a:off x="4164515" y="6356353"/>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3"/>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009F21-B9FB-48D5-8324-7B6E3CD9A28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docsoffreedom.org/readings/the-declaration-of-independenc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5909" y="0"/>
            <a:ext cx="9141619" cy="2387600"/>
          </a:xfrm>
        </p:spPr>
        <p:txBody>
          <a:bodyPr/>
          <a:lstStyle/>
          <a:p>
            <a:r>
              <a:rPr lang="en-US" sz="5400" dirty="0" smtClean="0">
                <a:latin typeface="Britannic Bold" panose="020B0903060703020204" pitchFamily="34" charset="0"/>
              </a:rPr>
              <a:t>Freedom In America Part 2</a:t>
            </a:r>
            <a:r>
              <a:rPr lang="en-US" dirty="0" smtClean="0"/>
              <a:t/>
            </a:r>
            <a:br>
              <a:rPr lang="en-US" dirty="0" smtClean="0"/>
            </a:br>
            <a:endParaRPr lang="en-US" dirty="0"/>
          </a:p>
        </p:txBody>
      </p:sp>
      <p:sp>
        <p:nvSpPr>
          <p:cNvPr id="4" name="Subtitle 3"/>
          <p:cNvSpPr>
            <a:spLocks noGrp="1"/>
          </p:cNvSpPr>
          <p:nvPr>
            <p:ph type="subTitle" idx="1"/>
          </p:nvPr>
        </p:nvSpPr>
        <p:spPr>
          <a:xfrm>
            <a:off x="2513012" y="1447800"/>
            <a:ext cx="7696200" cy="1600199"/>
          </a:xfrm>
        </p:spPr>
        <p:txBody>
          <a:bodyPr>
            <a:normAutofit/>
          </a:bodyPr>
          <a:lstStyle/>
          <a:p>
            <a:r>
              <a:rPr lang="en-US" sz="1700" dirty="0" smtClean="0">
                <a:solidFill>
                  <a:schemeClr val="tx1"/>
                </a:solidFill>
              </a:rPr>
              <a:t>The  Foundations of American Government</a:t>
            </a:r>
          </a:p>
          <a:p>
            <a:r>
              <a:rPr lang="en-US" sz="1700" dirty="0" smtClean="0">
                <a:solidFill>
                  <a:schemeClr val="tx1"/>
                </a:solidFill>
              </a:rPr>
              <a:t>Part 2: The Declaration of Independence</a:t>
            </a:r>
          </a:p>
          <a:p>
            <a:r>
              <a:rPr lang="en-US" sz="1800" dirty="0" smtClean="0">
                <a:hlinkClick r:id="rId2"/>
              </a:rPr>
              <a:t>https://www.docsoffreedom.org/readings/the-declaration-of-independence</a:t>
            </a:r>
            <a:endParaRPr lang="en-US" sz="1800" dirty="0" smtClean="0"/>
          </a:p>
          <a:p>
            <a:endParaRPr lang="en-US" sz="1500" dirty="0" smtClean="0"/>
          </a:p>
          <a:p>
            <a:endParaRPr lang="en-US" sz="1500" dirty="0"/>
          </a:p>
        </p:txBody>
      </p:sp>
      <p:pic>
        <p:nvPicPr>
          <p:cNvPr id="6146" name="Picture 2" descr="Image result for declaration of independence"/>
          <p:cNvPicPr>
            <a:picLocks noChangeAspect="1" noChangeArrowheads="1"/>
          </p:cNvPicPr>
          <p:nvPr/>
        </p:nvPicPr>
        <p:blipFill>
          <a:blip r:embed="rId3"/>
          <a:srcRect/>
          <a:stretch>
            <a:fillRect/>
          </a:stretch>
        </p:blipFill>
        <p:spPr bwMode="auto">
          <a:xfrm>
            <a:off x="227012" y="2667000"/>
            <a:ext cx="6172200" cy="3920492"/>
          </a:xfrm>
          <a:prstGeom prst="rect">
            <a:avLst/>
          </a:prstGeom>
          <a:noFill/>
        </p:spPr>
      </p:pic>
      <p:sp>
        <p:nvSpPr>
          <p:cNvPr id="6" name="TextBox 5"/>
          <p:cNvSpPr txBox="1"/>
          <p:nvPr/>
        </p:nvSpPr>
        <p:spPr>
          <a:xfrm>
            <a:off x="6551612" y="2819400"/>
            <a:ext cx="5105400" cy="369332"/>
          </a:xfrm>
          <a:prstGeom prst="rect">
            <a:avLst/>
          </a:prstGeom>
          <a:noFill/>
        </p:spPr>
        <p:txBody>
          <a:bodyPr wrap="square" rtlCol="0">
            <a:spAutoFit/>
          </a:bodyPr>
          <a:lstStyle/>
          <a:p>
            <a:r>
              <a:rPr lang="en-US" dirty="0" smtClean="0">
                <a:latin typeface="Arial Rounded MT Bold" pitchFamily="34" charset="0"/>
              </a:rPr>
              <a:t>Side Notes: </a:t>
            </a:r>
            <a:endParaRPr lang="en-US" dirty="0">
              <a:latin typeface="Arial Rounded MT Bold" pitchFamily="34" charset="0"/>
            </a:endParaRPr>
          </a:p>
        </p:txBody>
      </p:sp>
      <p:sp>
        <p:nvSpPr>
          <p:cNvPr id="12" name="Rectangle 11"/>
          <p:cNvSpPr/>
          <p:nvPr/>
        </p:nvSpPr>
        <p:spPr>
          <a:xfrm>
            <a:off x="6551612" y="3276600"/>
            <a:ext cx="5181600" cy="1477328"/>
          </a:xfrm>
          <a:prstGeom prst="rect">
            <a:avLst/>
          </a:prstGeom>
        </p:spPr>
        <p:txBody>
          <a:bodyPr wrap="square">
            <a:spAutoFit/>
          </a:bodyPr>
          <a:lstStyle/>
          <a:p>
            <a:r>
              <a:rPr lang="en-US" sz="1500" dirty="0" smtClean="0">
                <a:latin typeface="Lucida Bright" pitchFamily="18" charset="0"/>
              </a:rPr>
              <a:t>The </a:t>
            </a:r>
            <a:r>
              <a:rPr lang="en-US" sz="1500" b="1" dirty="0" smtClean="0">
                <a:latin typeface="Lucida Bright" pitchFamily="18" charset="0"/>
              </a:rPr>
              <a:t>Continental Congress</a:t>
            </a:r>
            <a:r>
              <a:rPr lang="en-US" sz="1500" dirty="0" smtClean="0">
                <a:latin typeface="Lucida Bright" pitchFamily="18" charset="0"/>
              </a:rPr>
              <a:t> was initially a convention of delegates from a number of British American colonies at the height of the American Revolution, who spoke and acted collectively for the people of the Thirteen Colonies that ultimately became the United States of America</a:t>
            </a:r>
            <a:r>
              <a:rPr lang="en-US" sz="1400" dirty="0" smtClean="0">
                <a:latin typeface="Lucida Bright" pitchFamily="18" charset="0"/>
              </a:rPr>
              <a:t>.</a:t>
            </a:r>
            <a:endParaRPr lang="en-US" sz="1400" dirty="0">
              <a:latin typeface="Lucida Bright" pitchFamily="18" charset="0"/>
            </a:endParaRPr>
          </a:p>
        </p:txBody>
      </p:sp>
      <p:sp>
        <p:nvSpPr>
          <p:cNvPr id="13" name="Rectangle 12"/>
          <p:cNvSpPr/>
          <p:nvPr/>
        </p:nvSpPr>
        <p:spPr>
          <a:xfrm>
            <a:off x="6551612" y="4876800"/>
            <a:ext cx="5334000" cy="1708160"/>
          </a:xfrm>
          <a:prstGeom prst="rect">
            <a:avLst/>
          </a:prstGeom>
        </p:spPr>
        <p:txBody>
          <a:bodyPr wrap="square">
            <a:spAutoFit/>
          </a:bodyPr>
          <a:lstStyle/>
          <a:p>
            <a:r>
              <a:rPr lang="en-US" sz="1500" b="1" dirty="0" smtClean="0">
                <a:latin typeface="Lucida Bright" pitchFamily="18" charset="0"/>
              </a:rPr>
              <a:t>Social Compact or Social Contract: </a:t>
            </a:r>
            <a:r>
              <a:rPr lang="en-US" sz="1500" u="sng" dirty="0" smtClean="0">
                <a:latin typeface="Lucida Bright" pitchFamily="18" charset="0"/>
              </a:rPr>
              <a:t>(Philosophy)</a:t>
            </a:r>
            <a:r>
              <a:rPr lang="en-US" sz="1500" dirty="0" smtClean="0">
                <a:latin typeface="Lucida Bright" pitchFamily="18" charset="0"/>
              </a:rPr>
              <a:t> (in the theories of Locke, Hobbes, Rousseau, and others) an agreement, entered into by individuals, that results in the formation of the state or of organized society, the prime motive being the desire for protection, which entails the surrender of some or all personal liberties</a:t>
            </a:r>
            <a:endParaRPr lang="en-US" sz="1500" dirty="0">
              <a:latin typeface="Lucida Bright" pitchFamily="18" charset="0"/>
            </a:endParaRPr>
          </a:p>
        </p:txBody>
      </p:sp>
    </p:spTree>
    <p:extLst>
      <p:ext uri="{BB962C8B-B14F-4D97-AF65-F5344CB8AC3E}">
        <p14:creationId xmlns="" xmlns:p14="http://schemas.microsoft.com/office/powerpoint/2010/main" val="1823109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33</Words>
  <Application>Microsoft Office PowerPoint</Application>
  <PresentationFormat>Custom</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Freedom In America Part 2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In America Part 2</dc:title>
  <dc:creator>User</dc:creator>
  <cp:lastModifiedBy>User</cp:lastModifiedBy>
  <cp:revision>5</cp:revision>
  <dcterms:created xsi:type="dcterms:W3CDTF">2019-09-24T18:12:42Z</dcterms:created>
  <dcterms:modified xsi:type="dcterms:W3CDTF">2019-09-24T18:53:54Z</dcterms:modified>
</cp:coreProperties>
</file>