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78"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2/6/2020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2/6/2020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2/6/2020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2/6/2020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2/6/2020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2/6/2020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2/6/2020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2/6/2020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2/6/2020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2/6/2020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2/6/2020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2/6/2020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2/6/2020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2/6/2020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3" Type="http://schemas.openxmlformats.org/officeDocument/2006/relationships/hyperlink" Target="https://en.wikipedia.org/wiki/Medes" TargetMode="External"/><Relationship Id="rId18" Type="http://schemas.openxmlformats.org/officeDocument/2006/relationships/hyperlink" Target="https://en.wikipedia.org/wiki/Sardis" TargetMode="External"/><Relationship Id="rId26" Type="http://schemas.openxmlformats.org/officeDocument/2006/relationships/hyperlink" Target="https://en.wikipedia.org/wiki/Ancient_Macedonians" TargetMode="External"/><Relationship Id="rId39" Type="http://schemas.openxmlformats.org/officeDocument/2006/relationships/hyperlink" Target="https://en.wikipedia.org/wiki/Somatophylakes" TargetMode="External"/><Relationship Id="rId21" Type="http://schemas.openxmlformats.org/officeDocument/2006/relationships/hyperlink" Target="https://en.wikipedia.org/wiki/List_of_Seleucid_rulers" TargetMode="External"/><Relationship Id="rId34" Type="http://schemas.openxmlformats.org/officeDocument/2006/relationships/hyperlink" Target="https://en.wikipedia.org/wiki/Egypt" TargetMode="External"/><Relationship Id="rId42" Type="http://schemas.openxmlformats.org/officeDocument/2006/relationships/hyperlink" Target="https://en.wikipedia.org/wiki/Pharaoh" TargetMode="External"/><Relationship Id="rId47" Type="http://schemas.openxmlformats.org/officeDocument/2006/relationships/hyperlink" Target="https://en.wikipedia.org/wiki/Ptolemaic_dynasty#cite_note-avclub-7" TargetMode="External"/><Relationship Id="rId50" Type="http://schemas.openxmlformats.org/officeDocument/2006/relationships/hyperlink" Target="https://en.wikipedia.org/wiki/Caesar%27s_Civil_War" TargetMode="External"/><Relationship Id="rId55" Type="http://schemas.openxmlformats.org/officeDocument/2006/relationships/hyperlink" Target="https://en.wikipedia.org/wiki/Death_of_Cleopatra" TargetMode="External"/><Relationship Id="rId7" Type="http://schemas.openxmlformats.org/officeDocument/2006/relationships/hyperlink" Target="https://en.wikipedia.org/wiki/Partition_of_Triparadisus" TargetMode="External"/><Relationship Id="rId2" Type="http://schemas.openxmlformats.org/officeDocument/2006/relationships/image" Target="../media/image8.jpg"/><Relationship Id="rId16" Type="http://schemas.openxmlformats.org/officeDocument/2006/relationships/hyperlink" Target="https://en.wikipedia.org/wiki/Lysimachus" TargetMode="External"/><Relationship Id="rId29" Type="http://schemas.openxmlformats.org/officeDocument/2006/relationships/hyperlink" Target="https://en.wikipedia.org/wiki/Ptolemaic_dynasty#cite_note-2" TargetMode="External"/><Relationship Id="rId11" Type="http://schemas.openxmlformats.org/officeDocument/2006/relationships/hyperlink" Target="https://en.wikipedia.org/wiki/Ptolemy_I_Soter" TargetMode="External"/><Relationship Id="rId24" Type="http://schemas.openxmlformats.org/officeDocument/2006/relationships/hyperlink" Target="https://en.wikipedia.org/wiki/Ancient_Greek_language" TargetMode="External"/><Relationship Id="rId32" Type="http://schemas.openxmlformats.org/officeDocument/2006/relationships/hyperlink" Target="https://en.wikipedia.org/wiki/Ptolemaic_dynasty#cite_note-5" TargetMode="External"/><Relationship Id="rId37" Type="http://schemas.openxmlformats.org/officeDocument/2006/relationships/hyperlink" Target="https://en.wikipedia.org/wiki/Dynasty" TargetMode="External"/><Relationship Id="rId40" Type="http://schemas.openxmlformats.org/officeDocument/2006/relationships/hyperlink" Target="https://en.wikipedia.org/wiki/Macedon" TargetMode="External"/><Relationship Id="rId45" Type="http://schemas.openxmlformats.org/officeDocument/2006/relationships/hyperlink" Target="https://en.wikipedia.org/wiki/Inbreeding" TargetMode="External"/><Relationship Id="rId53" Type="http://schemas.openxmlformats.org/officeDocument/2006/relationships/hyperlink" Target="https://en.wikipedia.org/wiki/Augustus" TargetMode="External"/><Relationship Id="rId5" Type="http://schemas.openxmlformats.org/officeDocument/2006/relationships/hyperlink" Target="https://en.wikipedia.org/wiki/Ancient_Macedonian_army" TargetMode="External"/><Relationship Id="rId19" Type="http://schemas.openxmlformats.org/officeDocument/2006/relationships/hyperlink" Target="https://en.wikipedia.org/wiki/Ptolemy_Ceraunus" TargetMode="External"/><Relationship Id="rId4" Type="http://schemas.openxmlformats.org/officeDocument/2006/relationships/hyperlink" Target="https://en.wikipedia.org/wiki/Alexander_the_Great" TargetMode="External"/><Relationship Id="rId9" Type="http://schemas.openxmlformats.org/officeDocument/2006/relationships/hyperlink" Target="https://en.wikipedia.org/wiki/Babylon" TargetMode="External"/><Relationship Id="rId14" Type="http://schemas.openxmlformats.org/officeDocument/2006/relationships/hyperlink" Target="https://en.wikipedia.org/wiki/Chandragupta_Maurya" TargetMode="External"/><Relationship Id="rId22" Type="http://schemas.openxmlformats.org/officeDocument/2006/relationships/image" Target="../media/image9.jpg"/><Relationship Id="rId27" Type="http://schemas.openxmlformats.org/officeDocument/2006/relationships/hyperlink" Target="https://en.wikipedia.org/wiki/Ancient_Greece" TargetMode="External"/><Relationship Id="rId30" Type="http://schemas.openxmlformats.org/officeDocument/2006/relationships/hyperlink" Target="https://en.wikipedia.org/wiki/Ptolemaic_dynasty#cite_note-3" TargetMode="External"/><Relationship Id="rId35" Type="http://schemas.openxmlformats.org/officeDocument/2006/relationships/hyperlink" Target="https://en.wikipedia.org/wiki/Hellenistic_period" TargetMode="External"/><Relationship Id="rId43" Type="http://schemas.openxmlformats.org/officeDocument/2006/relationships/hyperlink" Target="https://en.wikipedia.org/wiki/Ancient_Rome" TargetMode="External"/><Relationship Id="rId48" Type="http://schemas.openxmlformats.org/officeDocument/2006/relationships/hyperlink" Target="https://en.wikipedia.org/wiki/Queen_regnant" TargetMode="External"/><Relationship Id="rId56" Type="http://schemas.openxmlformats.org/officeDocument/2006/relationships/hyperlink" Target="https://en.wikipedia.org/wiki/Roman_Republic" TargetMode="External"/><Relationship Id="rId8" Type="http://schemas.openxmlformats.org/officeDocument/2006/relationships/hyperlink" Target="https://en.wikipedia.org/wiki/Satrap" TargetMode="External"/><Relationship Id="rId51" Type="http://schemas.openxmlformats.org/officeDocument/2006/relationships/hyperlink" Target="https://en.wikipedia.org/wiki/Julius_Caesar" TargetMode="External"/><Relationship Id="rId3" Type="http://schemas.openxmlformats.org/officeDocument/2006/relationships/hyperlink" Target="https://en.wikipedia.org/wiki/Seleucus_I_Nicator" TargetMode="External"/><Relationship Id="rId12" Type="http://schemas.openxmlformats.org/officeDocument/2006/relationships/hyperlink" Target="https://en.wikipedia.org/wiki/Persia" TargetMode="External"/><Relationship Id="rId17" Type="http://schemas.openxmlformats.org/officeDocument/2006/relationships/hyperlink" Target="https://en.wikipedia.org/wiki/Battle_of_Corupedium" TargetMode="External"/><Relationship Id="rId25" Type="http://schemas.openxmlformats.org/officeDocument/2006/relationships/hyperlink" Target="https://en.wikipedia.org/wiki/Lagus" TargetMode="External"/><Relationship Id="rId33" Type="http://schemas.openxmlformats.org/officeDocument/2006/relationships/hyperlink" Target="https://en.wikipedia.org/wiki/Ptolemaic_Kingdom" TargetMode="External"/><Relationship Id="rId38" Type="http://schemas.openxmlformats.org/officeDocument/2006/relationships/hyperlink" Target="https://en.wikipedia.org/wiki/Ancient_Egypt" TargetMode="External"/><Relationship Id="rId46" Type="http://schemas.openxmlformats.org/officeDocument/2006/relationships/hyperlink" Target="https://en.wikipedia.org/wiki/Sibling_relationship#Sibling_marriage_and_incest" TargetMode="External"/><Relationship Id="rId20" Type="http://schemas.openxmlformats.org/officeDocument/2006/relationships/hyperlink" Target="https://en.wikipedia.org/wiki/Antiochus_I" TargetMode="External"/><Relationship Id="rId41" Type="http://schemas.openxmlformats.org/officeDocument/2006/relationships/hyperlink" Target="https://en.wikipedia.org/wiki/Egyptians" TargetMode="External"/><Relationship Id="rId54" Type="http://schemas.openxmlformats.org/officeDocument/2006/relationships/hyperlink" Target="https://en.wikipedia.org/wiki/Mark_Antony" TargetMode="External"/><Relationship Id="rId1" Type="http://schemas.openxmlformats.org/officeDocument/2006/relationships/slideLayout" Target="../slideLayouts/slideLayout7.xml"/><Relationship Id="rId6" Type="http://schemas.openxmlformats.org/officeDocument/2006/relationships/hyperlink" Target="https://en.wikipedia.org/wiki/Silvershields" TargetMode="External"/><Relationship Id="rId15" Type="http://schemas.openxmlformats.org/officeDocument/2006/relationships/hyperlink" Target="https://en.wikipedia.org/wiki/Battle_of_Ipsus" TargetMode="External"/><Relationship Id="rId23" Type="http://schemas.openxmlformats.org/officeDocument/2006/relationships/hyperlink" Target="https://en.wikipedia.org/wiki/Help:IPA/English" TargetMode="External"/><Relationship Id="rId28" Type="http://schemas.openxmlformats.org/officeDocument/2006/relationships/hyperlink" Target="https://en.wikipedia.org/wiki/Ptolemaic_dynasty#cite_note-1" TargetMode="External"/><Relationship Id="rId36" Type="http://schemas.openxmlformats.org/officeDocument/2006/relationships/hyperlink" Target="https://en.wikipedia.org/wiki/Ptolemaic_dynasty#cite_note-6" TargetMode="External"/><Relationship Id="rId49" Type="http://schemas.openxmlformats.org/officeDocument/2006/relationships/hyperlink" Target="https://en.wikipedia.org/wiki/Cleopatra" TargetMode="External"/><Relationship Id="rId57" Type="http://schemas.openxmlformats.org/officeDocument/2006/relationships/hyperlink" Target="https://en.wikipedia.org/wiki/Ptolemaic_dynasty" TargetMode="External"/><Relationship Id="rId10" Type="http://schemas.openxmlformats.org/officeDocument/2006/relationships/hyperlink" Target="https://en.wikipedia.org/wiki/Antigonus_I_Monophthalmus" TargetMode="External"/><Relationship Id="rId31" Type="http://schemas.openxmlformats.org/officeDocument/2006/relationships/hyperlink" Target="https://en.wikipedia.org/wiki/Ptolemaic_dynasty#cite_note-4" TargetMode="External"/><Relationship Id="rId44" Type="http://schemas.openxmlformats.org/officeDocument/2006/relationships/hyperlink" Target="https://en.wikipedia.org/wiki/List_of_ancient_Egyptian_dynasties" TargetMode="External"/><Relationship Id="rId52" Type="http://schemas.openxmlformats.org/officeDocument/2006/relationships/hyperlink" Target="https://en.wikipedia.org/wiki/Pompe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3" Type="http://schemas.openxmlformats.org/officeDocument/2006/relationships/hyperlink" Target="https://en.wikipedia.org/wiki/Battle_of_Raphia" TargetMode="External"/><Relationship Id="rId18" Type="http://schemas.openxmlformats.org/officeDocument/2006/relationships/hyperlink" Target="https://en.wikipedia.org/wiki/Help:IPA/English" TargetMode="External"/><Relationship Id="rId26" Type="http://schemas.openxmlformats.org/officeDocument/2006/relationships/hyperlink" Target="https://en.wikipedia.org/wiki/Scopas_of_Aetolia" TargetMode="External"/><Relationship Id="rId3" Type="http://schemas.openxmlformats.org/officeDocument/2006/relationships/hyperlink" Target="https://en.wikipedia.org/wiki/Greek_language" TargetMode="External"/><Relationship Id="rId21" Type="http://schemas.openxmlformats.org/officeDocument/2006/relationships/hyperlink" Target="https://en.wikipedia.org/wiki/Caesarea_Philippi" TargetMode="External"/><Relationship Id="rId34" Type="http://schemas.openxmlformats.org/officeDocument/2006/relationships/hyperlink" Target="https://en.wikipedia.org/wiki/Battle_of_Panium#cite_note-FOOTNOTEJohstono2017168-4" TargetMode="External"/><Relationship Id="rId7" Type="http://schemas.openxmlformats.org/officeDocument/2006/relationships/hyperlink" Target="https://en.wikipedia.org/wiki/Ptolemaic_Egypt" TargetMode="External"/><Relationship Id="rId12" Type="http://schemas.openxmlformats.org/officeDocument/2006/relationships/hyperlink" Target="https://en.wikipedia.org/wiki/Seleucid_empire" TargetMode="External"/><Relationship Id="rId17" Type="http://schemas.openxmlformats.org/officeDocument/2006/relationships/image" Target="../media/image10.png"/><Relationship Id="rId25" Type="http://schemas.openxmlformats.org/officeDocument/2006/relationships/hyperlink" Target="https://en.wikipedia.org/wiki/Antiochus_III_the_Great" TargetMode="External"/><Relationship Id="rId33" Type="http://schemas.openxmlformats.org/officeDocument/2006/relationships/hyperlink" Target="https://en.wikipedia.org/wiki/Antiochus_(son_of_Antiochus_III_the_Great)" TargetMode="External"/><Relationship Id="rId2" Type="http://schemas.openxmlformats.org/officeDocument/2006/relationships/hyperlink" Target="https://en.wikipedia.org/wiki/Ptolemy_IV_Philopator#cite_note-3" TargetMode="External"/><Relationship Id="rId16" Type="http://schemas.openxmlformats.org/officeDocument/2006/relationships/hyperlink" Target="https://en.wikipedia.org/wiki/Ptolemy_V_Epiphanes" TargetMode="External"/><Relationship Id="rId20" Type="http://schemas.openxmlformats.org/officeDocument/2006/relationships/hyperlink" Target="https://en.wikipedia.org/wiki/Banias" TargetMode="External"/><Relationship Id="rId29" Type="http://schemas.openxmlformats.org/officeDocument/2006/relationships/hyperlink" Target="https://en.wikipedia.org/wiki/Coele-Syria" TargetMode="External"/><Relationship Id="rId1" Type="http://schemas.openxmlformats.org/officeDocument/2006/relationships/slideLayout" Target="../slideLayouts/slideLayout7.xml"/><Relationship Id="rId6" Type="http://schemas.openxmlformats.org/officeDocument/2006/relationships/hyperlink" Target="https://en.wikipedia.org/wiki/Pharaoh" TargetMode="External"/><Relationship Id="rId11" Type="http://schemas.openxmlformats.org/officeDocument/2006/relationships/hyperlink" Target="https://en.wikipedia.org/wiki/Fourth_Syrian_War" TargetMode="External"/><Relationship Id="rId24" Type="http://schemas.openxmlformats.org/officeDocument/2006/relationships/hyperlink" Target="https://en.wikipedia.org/wiki/Syrian_Wars#Fifth_Syrian_War_(202&#8211;195_BC)" TargetMode="External"/><Relationship Id="rId32" Type="http://schemas.openxmlformats.org/officeDocument/2006/relationships/hyperlink" Target="https://en.wikipedia.org/wiki/Roman_Republic" TargetMode="External"/><Relationship Id="rId5" Type="http://schemas.openxmlformats.org/officeDocument/2006/relationships/hyperlink" Target="https://en.wikipedia.org/wiki/Berenice_II_of_Egypt" TargetMode="External"/><Relationship Id="rId15" Type="http://schemas.openxmlformats.org/officeDocument/2006/relationships/hyperlink" Target="https://en.wikipedia.org/wiki/Hugronaphor" TargetMode="External"/><Relationship Id="rId23" Type="http://schemas.openxmlformats.org/officeDocument/2006/relationships/hyperlink" Target="https://en.wikipedia.org/wiki/Ptolemaic_Kingdom" TargetMode="External"/><Relationship Id="rId28" Type="http://schemas.openxmlformats.org/officeDocument/2006/relationships/hyperlink" Target="https://en.wikipedia.org/wiki/Ptolemaic_army" TargetMode="External"/><Relationship Id="rId10" Type="http://schemas.openxmlformats.org/officeDocument/2006/relationships/hyperlink" Target="https://en.wikipedia.org/wiki/Agathocles_of_Egypt" TargetMode="External"/><Relationship Id="rId19" Type="http://schemas.openxmlformats.org/officeDocument/2006/relationships/hyperlink" Target="https://en.wikipedia.org/wiki/Ancient_Greek_language" TargetMode="External"/><Relationship Id="rId31" Type="http://schemas.openxmlformats.org/officeDocument/2006/relationships/hyperlink" Target="https://en.wikipedia.org/wiki/Roman%E2%80%93Seleucid_War" TargetMode="External"/><Relationship Id="rId4" Type="http://schemas.openxmlformats.org/officeDocument/2006/relationships/hyperlink" Target="https://en.wikipedia.org/wiki/Ptolemy_III_of_Egypt" TargetMode="External"/><Relationship Id="rId9" Type="http://schemas.openxmlformats.org/officeDocument/2006/relationships/hyperlink" Target="https://en.wikipedia.org/wiki/Sosibius" TargetMode="External"/><Relationship Id="rId14" Type="http://schemas.openxmlformats.org/officeDocument/2006/relationships/hyperlink" Target="https://en.wikipedia.org/wiki/Hellenistic_Age" TargetMode="External"/><Relationship Id="rId22" Type="http://schemas.openxmlformats.org/officeDocument/2006/relationships/hyperlink" Target="https://en.wikipedia.org/wiki/Seleucid_Empire" TargetMode="External"/><Relationship Id="rId27" Type="http://schemas.openxmlformats.org/officeDocument/2006/relationships/hyperlink" Target="https://en.wikipedia.org/wiki/Battle_of_annihilation" TargetMode="External"/><Relationship Id="rId30" Type="http://schemas.openxmlformats.org/officeDocument/2006/relationships/hyperlink" Target="https://en.wikipedia.org/wiki/Great_power" TargetMode="External"/><Relationship Id="rId8" Type="http://schemas.openxmlformats.org/officeDocument/2006/relationships/hyperlink" Target="https://en.wikipedia.org/wiki/Ptolemaic_dynast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nytimes.com/2018/12/31/opinion/trump-evangelicals-cyrus-king.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err="1">
                <a:latin typeface="Arial Narrow" panose="020B0606020202030204" pitchFamily="34" charset="0"/>
              </a:rPr>
              <a:t>Ipsus</a:t>
            </a:r>
            <a:endParaRPr lang="en-US" dirty="0">
              <a:latin typeface="Arial Narrow" panose="020B0606020202030204" pitchFamily="34" charset="0"/>
            </a:endParaRPr>
          </a:p>
          <a:p>
            <a:pPr algn="l"/>
            <a:r>
              <a:rPr lang="en-US" dirty="0">
                <a:latin typeface="Arial Narrow" panose="020B0606020202030204" pitchFamily="34" charset="0"/>
              </a:rPr>
              <a:t>9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E4381-1E7D-40F2-B1DA-A964B783187F}"/>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Rectangle 2">
            <a:extLst>
              <a:ext uri="{FF2B5EF4-FFF2-40B4-BE49-F238E27FC236}">
                <a16:creationId xmlns:a16="http://schemas.microsoft.com/office/drawing/2014/main" id="{AF02657C-4368-42F3-8768-E7644EDB8394}"/>
              </a:ext>
            </a:extLst>
          </p:cNvPr>
          <p:cNvSpPr/>
          <p:nvPr/>
        </p:nvSpPr>
        <p:spPr>
          <a:xfrm>
            <a:off x="1410787" y="1629345"/>
            <a:ext cx="9152709" cy="2769989"/>
          </a:xfrm>
          <a:prstGeom prst="rect">
            <a:avLst/>
          </a:prstGeom>
        </p:spPr>
        <p:txBody>
          <a:bodyPr wrap="square">
            <a:spAutoFit/>
          </a:bodyPr>
          <a:lstStyle/>
          <a:p>
            <a:r>
              <a:rPr lang="en-US" kern="1400" dirty="0">
                <a:solidFill>
                  <a:srgbClr val="000000"/>
                </a:solidFill>
                <a:latin typeface="Arial Narrow" panose="020B0606020202030204" pitchFamily="34" charset="0"/>
              </a:rPr>
              <a:t>Before we get to 2018, we’ll start with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This is the first battle they go into as allies. We want to look at this battle from two perspectives, and we began to consider that from the last study. You may not have noticed the thought introduced, but we talked about Daniel 11:4 and Daniel 8:8. Both of those are telling the story of where Alexander’s Empire goes from one King to four. It is divided into four at the battle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So the story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is in that verse, even though it isn’t named.  Daniel 11:4 and Daniel 8:8, they talk about the death of Alexander and the division into four, and that happened at the battle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So when we approach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we came at it from the direction of Pyrrhus, and it’s Pyrrhus’ history we were considering. We were considering Pyrrhus and his alliance or relationship with Demetrius. That’s the first aspect that we want to consider, the first direction or perspective.</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53938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25FDE-C551-4EB6-A541-20829938D065}"/>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5590C658-A70D-41C0-871F-C4D75FAAEAF5}"/>
              </a:ext>
            </a:extLst>
          </p:cNvPr>
          <p:cNvSpPr txBox="1">
            <a:spLocks noChangeArrowheads="1"/>
          </p:cNvSpPr>
          <p:nvPr/>
        </p:nvSpPr>
        <p:spPr bwMode="auto">
          <a:xfrm>
            <a:off x="6555105" y="3032533"/>
            <a:ext cx="202692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D05AC513-92E6-4EB6-BCE9-414DDEE99A40}"/>
              </a:ext>
            </a:extLst>
          </p:cNvPr>
          <p:cNvSpPr txBox="1">
            <a:spLocks noChangeArrowheads="1"/>
          </p:cNvSpPr>
          <p:nvPr/>
        </p:nvSpPr>
        <p:spPr bwMode="auto">
          <a:xfrm>
            <a:off x="9296400" y="2746783"/>
            <a:ext cx="1028700" cy="138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Cassander</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Seleucus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Ptolemy </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5" name="AutoShape 4">
            <a:extLst>
              <a:ext uri="{FF2B5EF4-FFF2-40B4-BE49-F238E27FC236}">
                <a16:creationId xmlns:a16="http://schemas.microsoft.com/office/drawing/2014/main" id="{72D8FA8C-9BA5-4A2F-B7F2-E3F4E232A61E}"/>
              </a:ext>
            </a:extLst>
          </p:cNvPr>
          <p:cNvSpPr>
            <a:spLocks/>
          </p:cNvSpPr>
          <p:nvPr/>
        </p:nvSpPr>
        <p:spPr bwMode="auto">
          <a:xfrm rot="-10800000">
            <a:off x="8667750" y="2746784"/>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B843FA08-7D2B-484B-9B34-8ED3A94D1814}"/>
              </a:ext>
            </a:extLst>
          </p:cNvPr>
          <p:cNvSpPr txBox="1">
            <a:spLocks noChangeArrowheads="1"/>
          </p:cNvSpPr>
          <p:nvPr/>
        </p:nvSpPr>
        <p:spPr bwMode="auto">
          <a:xfrm>
            <a:off x="8839200" y="3032534"/>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61621CF-A841-4658-B81E-7A627A71B6D1}"/>
              </a:ext>
            </a:extLst>
          </p:cNvPr>
          <p:cNvSpPr txBox="1">
            <a:spLocks noChangeArrowheads="1"/>
          </p:cNvSpPr>
          <p:nvPr/>
        </p:nvSpPr>
        <p:spPr bwMode="auto">
          <a:xfrm>
            <a:off x="7239000" y="2004627"/>
            <a:ext cx="3086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5AD724EC-F3E0-4F0C-B58D-27CF25F371C4}"/>
              </a:ext>
            </a:extLst>
          </p:cNvPr>
          <p:cNvSpPr/>
          <p:nvPr/>
        </p:nvSpPr>
        <p:spPr>
          <a:xfrm>
            <a:off x="997134" y="2080540"/>
            <a:ext cx="5243103" cy="3046988"/>
          </a:xfrm>
          <a:prstGeom prst="rect">
            <a:avLst/>
          </a:prstGeom>
        </p:spPr>
        <p:txBody>
          <a:bodyPr wrap="square">
            <a:spAutoFit/>
          </a:bodyPr>
          <a:lstStyle/>
          <a:p>
            <a:r>
              <a:rPr lang="en-US" kern="1400" dirty="0">
                <a:solidFill>
                  <a:srgbClr val="000000"/>
                </a:solidFill>
                <a:latin typeface="Arial Narrow" panose="020B0606020202030204" pitchFamily="34" charset="0"/>
              </a:rPr>
              <a:t>When we consider the battle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from that perspective, we find that it’s a war between our generals who are in an alliance. Those generals being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Ptolemy, </a:t>
            </a:r>
            <a:r>
              <a:rPr lang="en-US" kern="1400" dirty="0" err="1">
                <a:solidFill>
                  <a:srgbClr val="000000"/>
                </a:solidFill>
                <a:latin typeface="Arial Narrow" panose="020B0606020202030204" pitchFamily="34" charset="0"/>
              </a:rPr>
              <a:t>Cassander</a:t>
            </a:r>
            <a:r>
              <a:rPr lang="en-US" kern="1400" dirty="0">
                <a:solidFill>
                  <a:srgbClr val="000000"/>
                </a:solidFill>
                <a:latin typeface="Arial Narrow" panose="020B0606020202030204" pitchFamily="34" charset="0"/>
              </a:rPr>
              <a:t>, and Lysimachus. These four generals, our famous generals are allies and they have united in an alliance years before because they all have one common threat and unless they combine all of their strength, they are unable to defend themselves against him. This great threat was the general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the most powerful general after Alexander.</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6151" name="Picture 7">
            <a:extLst>
              <a:ext uri="{FF2B5EF4-FFF2-40B4-BE49-F238E27FC236}">
                <a16:creationId xmlns:a16="http://schemas.microsoft.com/office/drawing/2014/main" id="{65BD1090-0317-4024-8FA4-5CE910D22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074" y="1149532"/>
            <a:ext cx="1373465" cy="1597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7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47363-10FC-4DF5-A4FE-C2B903024C18}"/>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3" name="Text Box 2">
            <a:extLst>
              <a:ext uri="{FF2B5EF4-FFF2-40B4-BE49-F238E27FC236}">
                <a16:creationId xmlns:a16="http://schemas.microsoft.com/office/drawing/2014/main" id="{BCC95033-E04B-4310-ABC7-8BC3ACD91A56}"/>
              </a:ext>
            </a:extLst>
          </p:cNvPr>
          <p:cNvSpPr txBox="1">
            <a:spLocks noChangeArrowheads="1"/>
          </p:cNvSpPr>
          <p:nvPr/>
        </p:nvSpPr>
        <p:spPr bwMode="auto">
          <a:xfrm>
            <a:off x="7114903" y="1858191"/>
            <a:ext cx="3317421"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noProof="1">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noProof="1">
              <a:solidFill>
                <a:srgbClr val="000000"/>
              </a:solidFill>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C6446A7B-B68D-4484-8CA8-434313C98BBF}"/>
              </a:ext>
            </a:extLst>
          </p:cNvPr>
          <p:cNvSpPr txBox="1">
            <a:spLocks noChangeArrowheads="1"/>
          </p:cNvSpPr>
          <p:nvPr/>
        </p:nvSpPr>
        <p:spPr bwMode="auto">
          <a:xfrm>
            <a:off x="6844940" y="2029641"/>
            <a:ext cx="1701434"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B39E878D-E91C-4A38-9FDD-54395361373F}"/>
              </a:ext>
            </a:extLst>
          </p:cNvPr>
          <p:cNvSpPr txBox="1">
            <a:spLocks noChangeArrowheads="1"/>
          </p:cNvSpPr>
          <p:nvPr/>
        </p:nvSpPr>
        <p:spPr bwMode="auto">
          <a:xfrm>
            <a:off x="9232174" y="191534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AutoShape 5">
            <a:extLst>
              <a:ext uri="{FF2B5EF4-FFF2-40B4-BE49-F238E27FC236}">
                <a16:creationId xmlns:a16="http://schemas.microsoft.com/office/drawing/2014/main" id="{567320C4-A039-4A84-A947-3DFDEEDD05DF}"/>
              </a:ext>
            </a:extLst>
          </p:cNvPr>
          <p:cNvSpPr>
            <a:spLocks/>
          </p:cNvSpPr>
          <p:nvPr/>
        </p:nvSpPr>
        <p:spPr bwMode="auto">
          <a:xfrm rot="-10800000">
            <a:off x="8603524" y="1915341"/>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B00F717A-E3F7-4EFC-9440-24981C247A44}"/>
              </a:ext>
            </a:extLst>
          </p:cNvPr>
          <p:cNvSpPr txBox="1">
            <a:spLocks noChangeArrowheads="1"/>
          </p:cNvSpPr>
          <p:nvPr/>
        </p:nvSpPr>
        <p:spPr bwMode="auto">
          <a:xfrm>
            <a:off x="8774974" y="2201091"/>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59E5E581-E3D2-4779-8BD2-D6ED06FB4E07}"/>
              </a:ext>
            </a:extLst>
          </p:cNvPr>
          <p:cNvSpPr txBox="1">
            <a:spLocks noChangeArrowheads="1"/>
          </p:cNvSpPr>
          <p:nvPr/>
        </p:nvSpPr>
        <p:spPr bwMode="auto">
          <a:xfrm>
            <a:off x="7191102" y="1371599"/>
            <a:ext cx="3086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EF69E683-A9C7-4B00-B4DC-FA0F6935E4B8}"/>
              </a:ext>
            </a:extLst>
          </p:cNvPr>
          <p:cNvSpPr>
            <a:spLocks noChangeShapeType="1"/>
          </p:cNvSpPr>
          <p:nvPr/>
        </p:nvSpPr>
        <p:spPr bwMode="auto">
          <a:xfrm>
            <a:off x="8380911" y="3343002"/>
            <a:ext cx="0" cy="9144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6638E0EF-BFF9-4E5B-93B4-FA4F38A857B8}"/>
              </a:ext>
            </a:extLst>
          </p:cNvPr>
          <p:cNvSpPr>
            <a:spLocks noChangeShapeType="1"/>
          </p:cNvSpPr>
          <p:nvPr/>
        </p:nvSpPr>
        <p:spPr bwMode="auto">
          <a:xfrm>
            <a:off x="10178687" y="3343002"/>
            <a:ext cx="0" cy="9144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EE24DE24-6412-4E30-BB86-EAF29B20EFF8}"/>
              </a:ext>
            </a:extLst>
          </p:cNvPr>
          <p:cNvSpPr txBox="1">
            <a:spLocks noChangeArrowheads="1"/>
          </p:cNvSpPr>
          <p:nvPr/>
        </p:nvSpPr>
        <p:spPr bwMode="auto">
          <a:xfrm>
            <a:off x="9975124" y="425740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41C3537B-11D3-4853-BE3D-65215109CDF7}"/>
              </a:ext>
            </a:extLst>
          </p:cNvPr>
          <p:cNvSpPr/>
          <p:nvPr/>
        </p:nvSpPr>
        <p:spPr>
          <a:xfrm>
            <a:off x="1101365" y="2696391"/>
            <a:ext cx="5641793" cy="3231654"/>
          </a:xfrm>
          <a:prstGeom prst="rect">
            <a:avLst/>
          </a:prstGeom>
        </p:spPr>
        <p:txBody>
          <a:bodyPr wrap="square">
            <a:spAutoFit/>
          </a:bodyPr>
          <a:lstStyle/>
          <a:p>
            <a:r>
              <a:rPr lang="en-US" sz="1600" kern="1400" dirty="0">
                <a:solidFill>
                  <a:srgbClr val="000000"/>
                </a:solidFill>
                <a:latin typeface="Arial Narrow" panose="020B0606020202030204" pitchFamily="34" charset="0"/>
              </a:rPr>
              <a:t>We discussed the four Diadochi Wars and through those wars, particularly the third and fourth, the end of the second, </a:t>
            </a:r>
            <a:r>
              <a:rPr lang="en-US" sz="1600" kern="1400" dirty="0" err="1">
                <a:solidFill>
                  <a:srgbClr val="000000"/>
                </a:solidFill>
                <a:latin typeface="Arial Narrow" panose="020B0606020202030204" pitchFamily="34" charset="0"/>
              </a:rPr>
              <a:t>Antigonus</a:t>
            </a:r>
            <a:r>
              <a:rPr lang="en-US" sz="1600" kern="1400" dirty="0">
                <a:solidFill>
                  <a:srgbClr val="000000"/>
                </a:solidFill>
                <a:latin typeface="Arial Narrow" panose="020B0606020202030204" pitchFamily="34" charset="0"/>
              </a:rPr>
              <a:t> had become so powerful that he was named the master of Asia. He had made himself a king through his victories, not only himself, we also find his son Demetrius who was also fighting in this battle.</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So in the second Diadochi War, because we have four, towards the end of the second, Demetrius defeated a powerful general which gave him much more control over the Empire. And he became so powerful at the end of the second that at the beginning of this third war, what began the third war, was these generals going into an alliance against him, and they fought two wars. The battle of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ended the fourth.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13" name="Text Box 10">
            <a:extLst>
              <a:ext uri="{FF2B5EF4-FFF2-40B4-BE49-F238E27FC236}">
                <a16:creationId xmlns:a16="http://schemas.microsoft.com/office/drawing/2014/main" id="{28F8FB1A-865F-485D-B415-B0F35BE8B12A}"/>
              </a:ext>
            </a:extLst>
          </p:cNvPr>
          <p:cNvSpPr txBox="1">
            <a:spLocks noChangeArrowheads="1"/>
          </p:cNvSpPr>
          <p:nvPr/>
        </p:nvSpPr>
        <p:spPr bwMode="auto">
          <a:xfrm>
            <a:off x="8155576" y="4281851"/>
            <a:ext cx="80552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9" name="Picture 11">
            <a:extLst>
              <a:ext uri="{FF2B5EF4-FFF2-40B4-BE49-F238E27FC236}">
                <a16:creationId xmlns:a16="http://schemas.microsoft.com/office/drawing/2014/main" id="{DFDF26D9-2359-4B06-8E44-33D4B3B39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778" y="829491"/>
            <a:ext cx="1243012"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26898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47363-10FC-4DF5-A4FE-C2B903024C18}"/>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Text Box 2">
            <a:extLst>
              <a:ext uri="{FF2B5EF4-FFF2-40B4-BE49-F238E27FC236}">
                <a16:creationId xmlns:a16="http://schemas.microsoft.com/office/drawing/2014/main" id="{BCC95033-E04B-4310-ABC7-8BC3ACD91A56}"/>
              </a:ext>
            </a:extLst>
          </p:cNvPr>
          <p:cNvSpPr txBox="1">
            <a:spLocks noChangeArrowheads="1"/>
          </p:cNvSpPr>
          <p:nvPr/>
        </p:nvSpPr>
        <p:spPr bwMode="auto">
          <a:xfrm>
            <a:off x="7114903" y="1858191"/>
            <a:ext cx="3317421"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noProof="1">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noProof="1">
              <a:solidFill>
                <a:srgbClr val="000000"/>
              </a:solidFill>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C6446A7B-B68D-4484-8CA8-434313C98BBF}"/>
              </a:ext>
            </a:extLst>
          </p:cNvPr>
          <p:cNvSpPr txBox="1">
            <a:spLocks noChangeArrowheads="1"/>
          </p:cNvSpPr>
          <p:nvPr/>
        </p:nvSpPr>
        <p:spPr bwMode="auto">
          <a:xfrm>
            <a:off x="6844940" y="2029641"/>
            <a:ext cx="1701434"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B39E878D-E91C-4A38-9FDD-54395361373F}"/>
              </a:ext>
            </a:extLst>
          </p:cNvPr>
          <p:cNvSpPr txBox="1">
            <a:spLocks noChangeArrowheads="1"/>
          </p:cNvSpPr>
          <p:nvPr/>
        </p:nvSpPr>
        <p:spPr bwMode="auto">
          <a:xfrm>
            <a:off x="9232174" y="191534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AutoShape 5">
            <a:extLst>
              <a:ext uri="{FF2B5EF4-FFF2-40B4-BE49-F238E27FC236}">
                <a16:creationId xmlns:a16="http://schemas.microsoft.com/office/drawing/2014/main" id="{567320C4-A039-4A84-A947-3DFDEEDD05DF}"/>
              </a:ext>
            </a:extLst>
          </p:cNvPr>
          <p:cNvSpPr>
            <a:spLocks/>
          </p:cNvSpPr>
          <p:nvPr/>
        </p:nvSpPr>
        <p:spPr bwMode="auto">
          <a:xfrm rot="-10800000">
            <a:off x="8603524" y="1915341"/>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B00F717A-E3F7-4EFC-9440-24981C247A44}"/>
              </a:ext>
            </a:extLst>
          </p:cNvPr>
          <p:cNvSpPr txBox="1">
            <a:spLocks noChangeArrowheads="1"/>
          </p:cNvSpPr>
          <p:nvPr/>
        </p:nvSpPr>
        <p:spPr bwMode="auto">
          <a:xfrm>
            <a:off x="8774974" y="2201091"/>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59E5E581-E3D2-4779-8BD2-D6ED06FB4E07}"/>
              </a:ext>
            </a:extLst>
          </p:cNvPr>
          <p:cNvSpPr txBox="1">
            <a:spLocks noChangeArrowheads="1"/>
          </p:cNvSpPr>
          <p:nvPr/>
        </p:nvSpPr>
        <p:spPr bwMode="auto">
          <a:xfrm>
            <a:off x="7191102" y="1371599"/>
            <a:ext cx="3086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EF69E683-A9C7-4B00-B4DC-FA0F6935E4B8}"/>
              </a:ext>
            </a:extLst>
          </p:cNvPr>
          <p:cNvSpPr>
            <a:spLocks noChangeShapeType="1"/>
          </p:cNvSpPr>
          <p:nvPr/>
        </p:nvSpPr>
        <p:spPr bwMode="auto">
          <a:xfrm>
            <a:off x="8380911" y="3343002"/>
            <a:ext cx="0" cy="9144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6638E0EF-BFF9-4E5B-93B4-FA4F38A857B8}"/>
              </a:ext>
            </a:extLst>
          </p:cNvPr>
          <p:cNvSpPr>
            <a:spLocks noChangeShapeType="1"/>
          </p:cNvSpPr>
          <p:nvPr/>
        </p:nvSpPr>
        <p:spPr bwMode="auto">
          <a:xfrm>
            <a:off x="10178687" y="3343002"/>
            <a:ext cx="0" cy="9144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EE24DE24-6412-4E30-BB86-EAF29B20EFF8}"/>
              </a:ext>
            </a:extLst>
          </p:cNvPr>
          <p:cNvSpPr txBox="1">
            <a:spLocks noChangeArrowheads="1"/>
          </p:cNvSpPr>
          <p:nvPr/>
        </p:nvSpPr>
        <p:spPr bwMode="auto">
          <a:xfrm>
            <a:off x="9975124" y="425740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41C3537B-11D3-4853-BE3D-65215109CDF7}"/>
              </a:ext>
            </a:extLst>
          </p:cNvPr>
          <p:cNvSpPr/>
          <p:nvPr/>
        </p:nvSpPr>
        <p:spPr>
          <a:xfrm>
            <a:off x="949511" y="1504132"/>
            <a:ext cx="5641793" cy="3600986"/>
          </a:xfrm>
          <a:prstGeom prst="rect">
            <a:avLst/>
          </a:prstGeom>
        </p:spPr>
        <p:txBody>
          <a:bodyPr wrap="square">
            <a:spAutoFit/>
          </a:bodyPr>
          <a:lstStyle/>
          <a:p>
            <a:r>
              <a:rPr lang="en-US" dirty="0">
                <a:latin typeface="Arial Narrow" panose="020B0606020202030204" pitchFamily="34" charset="0"/>
              </a:rPr>
              <a:t>Near the location of </a:t>
            </a:r>
            <a:r>
              <a:rPr lang="en-US" dirty="0" err="1">
                <a:latin typeface="Arial Narrow" panose="020B0606020202030204" pitchFamily="34" charset="0"/>
              </a:rPr>
              <a:t>Ipsus</a:t>
            </a:r>
            <a:r>
              <a:rPr lang="en-US" dirty="0">
                <a:latin typeface="Arial Narrow" panose="020B0606020202030204" pitchFamily="34" charset="0"/>
              </a:rPr>
              <a:t>, these generals met each other. First of all it was just </a:t>
            </a:r>
            <a:r>
              <a:rPr lang="en-US" dirty="0" err="1">
                <a:latin typeface="Arial Narrow" panose="020B0606020202030204" pitchFamily="34" charset="0"/>
              </a:rPr>
              <a:t>Cassander</a:t>
            </a:r>
            <a:r>
              <a:rPr lang="en-US" dirty="0">
                <a:latin typeface="Arial Narrow" panose="020B0606020202030204" pitchFamily="34" charset="0"/>
              </a:rPr>
              <a:t> and Lysimachus who were facing </a:t>
            </a:r>
            <a:r>
              <a:rPr lang="en-US" dirty="0" err="1">
                <a:latin typeface="Arial Narrow" panose="020B0606020202030204" pitchFamily="34" charset="0"/>
              </a:rPr>
              <a:t>Antigonus</a:t>
            </a:r>
            <a:r>
              <a:rPr lang="en-US" dirty="0">
                <a:latin typeface="Arial Narrow" panose="020B0606020202030204" pitchFamily="34" charset="0"/>
              </a:rPr>
              <a:t>, but at the last moment, </a:t>
            </a:r>
            <a:r>
              <a:rPr lang="en-US" dirty="0" err="1">
                <a:latin typeface="Arial Narrow" panose="020B0606020202030204" pitchFamily="34" charset="0"/>
              </a:rPr>
              <a:t>Seleucus</a:t>
            </a:r>
            <a:r>
              <a:rPr lang="en-US" dirty="0">
                <a:latin typeface="Arial Narrow" panose="020B0606020202030204" pitchFamily="34" charset="0"/>
              </a:rPr>
              <a:t> arrived unexpectedly. </a:t>
            </a:r>
          </a:p>
          <a:p>
            <a:r>
              <a:rPr lang="en-US" dirty="0">
                <a:latin typeface="Arial Narrow" panose="020B0606020202030204" pitchFamily="34" charset="0"/>
              </a:rPr>
              <a:t> </a:t>
            </a:r>
          </a:p>
          <a:p>
            <a:r>
              <a:rPr lang="en-US" dirty="0">
                <a:latin typeface="Arial Narrow" panose="020B0606020202030204" pitchFamily="34" charset="0"/>
              </a:rPr>
              <a:t>Between the third and fourth war </a:t>
            </a:r>
            <a:r>
              <a:rPr lang="en-US" dirty="0" err="1">
                <a:latin typeface="Arial Narrow" panose="020B0606020202030204" pitchFamily="34" charset="0"/>
              </a:rPr>
              <a:t>Seleucus</a:t>
            </a:r>
            <a:r>
              <a:rPr lang="en-US" dirty="0">
                <a:latin typeface="Arial Narrow" panose="020B0606020202030204" pitchFamily="34" charset="0"/>
              </a:rPr>
              <a:t> had established his empire, and he had gone east, and he returned just in time for this battle. He heard reports that there was going to be a battle, and that this alliance was ready to destroy </a:t>
            </a:r>
            <a:r>
              <a:rPr lang="en-US" dirty="0" err="1">
                <a:latin typeface="Arial Narrow" panose="020B0606020202030204" pitchFamily="34" charset="0"/>
              </a:rPr>
              <a:t>Antigonus</a:t>
            </a:r>
            <a:r>
              <a:rPr lang="en-US" dirty="0">
                <a:latin typeface="Arial Narrow" panose="020B0606020202030204" pitchFamily="34" charset="0"/>
              </a:rPr>
              <a:t>. So he returned from his eastern campaigns just in time as the battle was starting.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13" name="Text Box 10">
            <a:extLst>
              <a:ext uri="{FF2B5EF4-FFF2-40B4-BE49-F238E27FC236}">
                <a16:creationId xmlns:a16="http://schemas.microsoft.com/office/drawing/2014/main" id="{28F8FB1A-865F-485D-B415-B0F35BE8B12A}"/>
              </a:ext>
            </a:extLst>
          </p:cNvPr>
          <p:cNvSpPr txBox="1">
            <a:spLocks noChangeArrowheads="1"/>
          </p:cNvSpPr>
          <p:nvPr/>
        </p:nvSpPr>
        <p:spPr bwMode="auto">
          <a:xfrm>
            <a:off x="8155576" y="4281851"/>
            <a:ext cx="80552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537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BB287-9030-4A36-8C44-9C2C505513E2}"/>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49" name="Rectangle 48">
            <a:extLst>
              <a:ext uri="{FF2B5EF4-FFF2-40B4-BE49-F238E27FC236}">
                <a16:creationId xmlns:a16="http://schemas.microsoft.com/office/drawing/2014/main" id="{023DA00B-E23C-4A6C-9271-397C22E9A854}"/>
              </a:ext>
            </a:extLst>
          </p:cNvPr>
          <p:cNvSpPr/>
          <p:nvPr/>
        </p:nvSpPr>
        <p:spPr>
          <a:xfrm>
            <a:off x="827450" y="450483"/>
            <a:ext cx="5268550" cy="6093976"/>
          </a:xfrm>
          <a:prstGeom prst="rect">
            <a:avLst/>
          </a:prstGeom>
        </p:spPr>
        <p:txBody>
          <a:bodyPr wrap="square">
            <a:spAutoFit/>
          </a:bodyPr>
          <a:lstStyle/>
          <a:p>
            <a:r>
              <a:rPr lang="en-US" kern="1400" dirty="0">
                <a:solidFill>
                  <a:srgbClr val="000000"/>
                </a:solidFill>
                <a:latin typeface="Arial Narrow" panose="020B0606020202030204" pitchFamily="34" charset="0"/>
              </a:rPr>
              <a:t>Ptolemy was down south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He was besieging a city, that city was Sidon which we’ve already spoken about in Acts 27. Ptolemy had not yet arrived at the scene of battle when he hears a report that says that the battle has been lost.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won. Ptolemy thinks that these three allies have been destroyed. So he flees back to Egypt knowing that he needs to prepare himself to protect his country. That was a false report, the battle hadn’t even begun.  Ptolemy had a bad habit in running away from battles. Ptolemy doesn’t turn up, whether or not he ran away or he really heard that report. That was a trend he continued through the wars.</a:t>
            </a:r>
          </a:p>
          <a:p>
            <a:endParaRPr lang="en-US" sz="1200" kern="1400" dirty="0">
              <a:solidFill>
                <a:srgbClr val="000000"/>
              </a:solidFill>
              <a:latin typeface="Arial Narrow" panose="020B0606020202030204" pitchFamily="34" charset="0"/>
            </a:endParaRPr>
          </a:p>
          <a:p>
            <a:r>
              <a:rPr lang="en-US" dirty="0">
                <a:latin typeface="Arial Narrow" panose="020B0606020202030204" pitchFamily="34" charset="0"/>
              </a:rPr>
              <a:t>When it came to </a:t>
            </a:r>
            <a:r>
              <a:rPr lang="en-US" dirty="0" err="1">
                <a:latin typeface="Arial Narrow" panose="020B0606020202030204" pitchFamily="34" charset="0"/>
              </a:rPr>
              <a:t>Ipsus</a:t>
            </a:r>
            <a:r>
              <a:rPr lang="en-US" dirty="0">
                <a:latin typeface="Arial Narrow" panose="020B0606020202030204" pitchFamily="34" charset="0"/>
              </a:rPr>
              <a:t>, it was three allies. They were known as the Allied Forces of </a:t>
            </a:r>
            <a:r>
              <a:rPr lang="en-US" dirty="0" err="1">
                <a:latin typeface="Arial Narrow" panose="020B0606020202030204" pitchFamily="34" charset="0"/>
              </a:rPr>
              <a:t>Seleucus</a:t>
            </a:r>
            <a:r>
              <a:rPr lang="en-US" dirty="0">
                <a:latin typeface="Arial Narrow" panose="020B0606020202030204" pitchFamily="34" charset="0"/>
              </a:rPr>
              <a:t>, </a:t>
            </a:r>
            <a:r>
              <a:rPr lang="en-US" dirty="0" err="1">
                <a:latin typeface="Arial Narrow" panose="020B0606020202030204" pitchFamily="34" charset="0"/>
              </a:rPr>
              <a:t>Cassander</a:t>
            </a:r>
            <a:r>
              <a:rPr lang="en-US" dirty="0">
                <a:latin typeface="Arial Narrow" panose="020B0606020202030204" pitchFamily="34" charset="0"/>
              </a:rPr>
              <a:t>, and Lysimachus fighting against </a:t>
            </a:r>
            <a:r>
              <a:rPr lang="en-US" dirty="0" err="1">
                <a:latin typeface="Arial Narrow" panose="020B0606020202030204" pitchFamily="34" charset="0"/>
              </a:rPr>
              <a:t>Antigonus</a:t>
            </a:r>
            <a:r>
              <a:rPr lang="en-US" dirty="0">
                <a:latin typeface="Arial Narrow" panose="020B0606020202030204" pitchFamily="34" charset="0"/>
              </a:rPr>
              <a:t> and his son Demetrius. Both were managing separate armies. Demetrius had a portion of army, and </a:t>
            </a:r>
            <a:r>
              <a:rPr lang="en-US" dirty="0" err="1">
                <a:latin typeface="Arial Narrow" panose="020B0606020202030204" pitchFamily="34" charset="0"/>
              </a:rPr>
              <a:t>Antigonus</a:t>
            </a:r>
            <a:r>
              <a:rPr lang="en-US" dirty="0">
                <a:latin typeface="Arial Narrow" panose="020B0606020202030204" pitchFamily="34" charset="0"/>
              </a:rPr>
              <a:t> had a portion of army. Demetrius has a general as an ally. This ally is not an ally of </a:t>
            </a:r>
            <a:r>
              <a:rPr lang="en-US" dirty="0" err="1">
                <a:latin typeface="Arial Narrow" panose="020B0606020202030204" pitchFamily="34" charset="0"/>
              </a:rPr>
              <a:t>Antigonus</a:t>
            </a:r>
            <a:r>
              <a:rPr lang="en-US" dirty="0">
                <a:latin typeface="Arial Narrow" panose="020B0606020202030204" pitchFamily="34" charset="0"/>
              </a:rPr>
              <a:t>, but an ally of Demetrius. That ally was Pyrrhus fighting as his general. We saw in this battle that </a:t>
            </a:r>
            <a:r>
              <a:rPr lang="en-US" dirty="0" err="1">
                <a:latin typeface="Arial Narrow" panose="020B0606020202030204" pitchFamily="34" charset="0"/>
              </a:rPr>
              <a:t>Antigonus</a:t>
            </a:r>
            <a:r>
              <a:rPr lang="en-US" dirty="0">
                <a:latin typeface="Arial Narrow" panose="020B0606020202030204" pitchFamily="34" charset="0"/>
              </a:rPr>
              <a:t> was defeated.</a:t>
            </a:r>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1" name="Text Box 2">
            <a:extLst>
              <a:ext uri="{FF2B5EF4-FFF2-40B4-BE49-F238E27FC236}">
                <a16:creationId xmlns:a16="http://schemas.microsoft.com/office/drawing/2014/main" id="{6A77B84B-3A5D-4608-A33C-1CC1C787882C}"/>
              </a:ext>
            </a:extLst>
          </p:cNvPr>
          <p:cNvSpPr txBox="1">
            <a:spLocks noChangeArrowheads="1"/>
          </p:cNvSpPr>
          <p:nvPr/>
        </p:nvSpPr>
        <p:spPr bwMode="auto">
          <a:xfrm>
            <a:off x="7114903" y="1858191"/>
            <a:ext cx="3317421"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noProof="1">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noProof="1">
              <a:solidFill>
                <a:srgbClr val="000000"/>
              </a:solidFill>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3">
            <a:extLst>
              <a:ext uri="{FF2B5EF4-FFF2-40B4-BE49-F238E27FC236}">
                <a16:creationId xmlns:a16="http://schemas.microsoft.com/office/drawing/2014/main" id="{CADBFC97-8C96-4480-9AD6-C76C87476DB2}"/>
              </a:ext>
            </a:extLst>
          </p:cNvPr>
          <p:cNvSpPr txBox="1">
            <a:spLocks noChangeArrowheads="1"/>
          </p:cNvSpPr>
          <p:nvPr/>
        </p:nvSpPr>
        <p:spPr bwMode="auto">
          <a:xfrm>
            <a:off x="6844940" y="2029641"/>
            <a:ext cx="1701434"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Pyrrhus  ↑</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
            <a:extLst>
              <a:ext uri="{FF2B5EF4-FFF2-40B4-BE49-F238E27FC236}">
                <a16:creationId xmlns:a16="http://schemas.microsoft.com/office/drawing/2014/main" id="{901A9B7F-CDED-469F-9A2B-587076B36924}"/>
              </a:ext>
            </a:extLst>
          </p:cNvPr>
          <p:cNvSpPr txBox="1">
            <a:spLocks noChangeArrowheads="1"/>
          </p:cNvSpPr>
          <p:nvPr/>
        </p:nvSpPr>
        <p:spPr bwMode="auto">
          <a:xfrm>
            <a:off x="9232174" y="191534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AutoShape 5">
            <a:extLst>
              <a:ext uri="{FF2B5EF4-FFF2-40B4-BE49-F238E27FC236}">
                <a16:creationId xmlns:a16="http://schemas.microsoft.com/office/drawing/2014/main" id="{1AA586D4-A5BC-47D9-9963-622DA1B322C4}"/>
              </a:ext>
            </a:extLst>
          </p:cNvPr>
          <p:cNvSpPr>
            <a:spLocks/>
          </p:cNvSpPr>
          <p:nvPr/>
        </p:nvSpPr>
        <p:spPr bwMode="auto">
          <a:xfrm rot="-10800000">
            <a:off x="8603524" y="1915341"/>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
            <a:extLst>
              <a:ext uri="{FF2B5EF4-FFF2-40B4-BE49-F238E27FC236}">
                <a16:creationId xmlns:a16="http://schemas.microsoft.com/office/drawing/2014/main" id="{A06F8584-0DF7-4B3B-A8B3-76DF7DB20127}"/>
              </a:ext>
            </a:extLst>
          </p:cNvPr>
          <p:cNvSpPr txBox="1">
            <a:spLocks noChangeArrowheads="1"/>
          </p:cNvSpPr>
          <p:nvPr/>
        </p:nvSpPr>
        <p:spPr bwMode="auto">
          <a:xfrm>
            <a:off x="8774974" y="2201091"/>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7">
            <a:extLst>
              <a:ext uri="{FF2B5EF4-FFF2-40B4-BE49-F238E27FC236}">
                <a16:creationId xmlns:a16="http://schemas.microsoft.com/office/drawing/2014/main" id="{A36C026B-5110-43E4-8502-38BF1CFD20E6}"/>
              </a:ext>
            </a:extLst>
          </p:cNvPr>
          <p:cNvSpPr txBox="1">
            <a:spLocks noChangeArrowheads="1"/>
          </p:cNvSpPr>
          <p:nvPr/>
        </p:nvSpPr>
        <p:spPr bwMode="auto">
          <a:xfrm>
            <a:off x="7191102" y="1371599"/>
            <a:ext cx="3086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7" name="Line 8">
            <a:extLst>
              <a:ext uri="{FF2B5EF4-FFF2-40B4-BE49-F238E27FC236}">
                <a16:creationId xmlns:a16="http://schemas.microsoft.com/office/drawing/2014/main" id="{DE23D802-39A2-4D60-9B38-34F9B125BCD9}"/>
              </a:ext>
            </a:extLst>
          </p:cNvPr>
          <p:cNvSpPr>
            <a:spLocks noChangeShapeType="1"/>
          </p:cNvSpPr>
          <p:nvPr/>
        </p:nvSpPr>
        <p:spPr bwMode="auto">
          <a:xfrm>
            <a:off x="8380911" y="3343002"/>
            <a:ext cx="0" cy="9144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9">
            <a:extLst>
              <a:ext uri="{FF2B5EF4-FFF2-40B4-BE49-F238E27FC236}">
                <a16:creationId xmlns:a16="http://schemas.microsoft.com/office/drawing/2014/main" id="{D38D1DB2-86A6-4F8C-BAE4-6A4F8BA3B0A8}"/>
              </a:ext>
            </a:extLst>
          </p:cNvPr>
          <p:cNvSpPr>
            <a:spLocks noChangeShapeType="1"/>
          </p:cNvSpPr>
          <p:nvPr/>
        </p:nvSpPr>
        <p:spPr bwMode="auto">
          <a:xfrm>
            <a:off x="10178687" y="3343002"/>
            <a:ext cx="0" cy="9144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10">
            <a:extLst>
              <a:ext uri="{FF2B5EF4-FFF2-40B4-BE49-F238E27FC236}">
                <a16:creationId xmlns:a16="http://schemas.microsoft.com/office/drawing/2014/main" id="{61E4F675-8499-489E-A55B-151F97BE9864}"/>
              </a:ext>
            </a:extLst>
          </p:cNvPr>
          <p:cNvSpPr txBox="1">
            <a:spLocks noChangeArrowheads="1"/>
          </p:cNvSpPr>
          <p:nvPr/>
        </p:nvSpPr>
        <p:spPr bwMode="auto">
          <a:xfrm>
            <a:off x="9975124" y="425740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10">
            <a:extLst>
              <a:ext uri="{FF2B5EF4-FFF2-40B4-BE49-F238E27FC236}">
                <a16:creationId xmlns:a16="http://schemas.microsoft.com/office/drawing/2014/main" id="{79B2189F-21EC-4CA0-84E1-302599221738}"/>
              </a:ext>
            </a:extLst>
          </p:cNvPr>
          <p:cNvSpPr txBox="1">
            <a:spLocks noChangeArrowheads="1"/>
          </p:cNvSpPr>
          <p:nvPr/>
        </p:nvSpPr>
        <p:spPr bwMode="auto">
          <a:xfrm>
            <a:off x="8155576" y="4281851"/>
            <a:ext cx="80552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49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2BB287-9030-4A36-8C44-9C2C505513E2}"/>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49" name="Rectangle 48">
            <a:extLst>
              <a:ext uri="{FF2B5EF4-FFF2-40B4-BE49-F238E27FC236}">
                <a16:creationId xmlns:a16="http://schemas.microsoft.com/office/drawing/2014/main" id="{023DA00B-E23C-4A6C-9271-397C22E9A854}"/>
              </a:ext>
            </a:extLst>
          </p:cNvPr>
          <p:cNvSpPr/>
          <p:nvPr/>
        </p:nvSpPr>
        <p:spPr>
          <a:xfrm>
            <a:off x="1026636" y="608963"/>
            <a:ext cx="4693241" cy="5689060"/>
          </a:xfrm>
          <a:prstGeom prst="rect">
            <a:avLst/>
          </a:prstGeom>
        </p:spPr>
        <p:txBody>
          <a:bodyPr wrap="square">
            <a:spAutoFit/>
          </a:bodyPr>
          <a:lstStyle/>
          <a:p>
            <a:r>
              <a:rPr lang="en-US" dirty="0">
                <a:latin typeface="Arial Narrow" panose="020B0606020202030204" pitchFamily="34" charset="0"/>
              </a:rPr>
              <a:t>When </a:t>
            </a:r>
            <a:r>
              <a:rPr lang="en-US" dirty="0" err="1">
                <a:latin typeface="Arial Narrow" panose="020B0606020202030204" pitchFamily="34" charset="0"/>
              </a:rPr>
              <a:t>Seleucus</a:t>
            </a:r>
            <a:r>
              <a:rPr lang="en-US" dirty="0">
                <a:latin typeface="Arial Narrow" panose="020B0606020202030204" pitchFamily="34" charset="0"/>
              </a:rPr>
              <a:t> returned from his eastern campaign between the third and fourth wars, he came with a massive army of elephants. It’s around 400. As </a:t>
            </a:r>
            <a:r>
              <a:rPr lang="en-US" dirty="0" err="1">
                <a:latin typeface="Arial Narrow" panose="020B0606020202030204" pitchFamily="34" charset="0"/>
              </a:rPr>
              <a:t>Antigonus</a:t>
            </a:r>
            <a:r>
              <a:rPr lang="en-US" dirty="0">
                <a:latin typeface="Arial Narrow" panose="020B0606020202030204" pitchFamily="34" charset="0"/>
              </a:rPr>
              <a:t> charged, the distance between </a:t>
            </a:r>
            <a:r>
              <a:rPr lang="en-US" dirty="0" err="1">
                <a:latin typeface="Arial Narrow" panose="020B0606020202030204" pitchFamily="34" charset="0"/>
              </a:rPr>
              <a:t>Antigonus</a:t>
            </a:r>
            <a:r>
              <a:rPr lang="en-US" dirty="0">
                <a:latin typeface="Arial Narrow" panose="020B0606020202030204" pitchFamily="34" charset="0"/>
              </a:rPr>
              <a:t> and Demetrius became greater and greater until </a:t>
            </a:r>
            <a:r>
              <a:rPr lang="en-US" dirty="0" err="1">
                <a:latin typeface="Arial Narrow" panose="020B0606020202030204" pitchFamily="34" charset="0"/>
              </a:rPr>
              <a:t>Seleucus</a:t>
            </a:r>
            <a:r>
              <a:rPr lang="en-US" dirty="0">
                <a:latin typeface="Arial Narrow" panose="020B0606020202030204" pitchFamily="34" charset="0"/>
              </a:rPr>
              <a:t> saw an opportunity and he drove his elephants between their two armies. And when he created division, he was able to direct his forces against </a:t>
            </a:r>
            <a:r>
              <a:rPr lang="en-US" dirty="0" err="1">
                <a:latin typeface="Arial Narrow" panose="020B0606020202030204" pitchFamily="34" charset="0"/>
              </a:rPr>
              <a:t>Antigonus</a:t>
            </a:r>
            <a:r>
              <a:rPr lang="en-US" dirty="0">
                <a:latin typeface="Arial Narrow" panose="020B0606020202030204" pitchFamily="34" charset="0"/>
              </a:rPr>
              <a:t>. He waged war with just half of the army until </a:t>
            </a:r>
            <a:r>
              <a:rPr lang="en-US" dirty="0" err="1">
                <a:latin typeface="Arial Narrow" panose="020B0606020202030204" pitchFamily="34" charset="0"/>
              </a:rPr>
              <a:t>Antigonus</a:t>
            </a:r>
            <a:r>
              <a:rPr lang="en-US" dirty="0">
                <a:latin typeface="Arial Narrow" panose="020B0606020202030204" pitchFamily="34" charset="0"/>
              </a:rPr>
              <a:t> died fighting. </a:t>
            </a:r>
            <a:r>
              <a:rPr lang="en-US" dirty="0" err="1">
                <a:latin typeface="Arial Narrow" panose="020B0606020202030204" pitchFamily="34" charset="0"/>
              </a:rPr>
              <a:t>Antigonus</a:t>
            </a:r>
            <a:r>
              <a:rPr lang="en-US" dirty="0">
                <a:latin typeface="Arial Narrow" panose="020B0606020202030204" pitchFamily="34" charset="0"/>
              </a:rPr>
              <a:t> by this stage is over 80 years old. He still fought to the death.</a:t>
            </a:r>
          </a:p>
          <a:p>
            <a:r>
              <a:rPr lang="en-US" dirty="0">
                <a:latin typeface="Arial Narrow" panose="020B0606020202030204" pitchFamily="34" charset="0"/>
              </a:rPr>
              <a:t> </a:t>
            </a:r>
          </a:p>
          <a:p>
            <a:r>
              <a:rPr lang="en-US" dirty="0">
                <a:latin typeface="Arial Narrow" panose="020B0606020202030204" pitchFamily="34" charset="0"/>
              </a:rPr>
              <a:t>So </a:t>
            </a:r>
            <a:r>
              <a:rPr lang="en-US" dirty="0" err="1">
                <a:latin typeface="Arial Narrow" panose="020B0606020202030204" pitchFamily="34" charset="0"/>
              </a:rPr>
              <a:t>Antigonus</a:t>
            </a:r>
            <a:r>
              <a:rPr lang="en-US" dirty="0">
                <a:latin typeface="Arial Narrow" panose="020B0606020202030204" pitchFamily="34" charset="0"/>
              </a:rPr>
              <a:t> is killed, and Demetrius flees from the battle, but let’s start to consider this perspective, knowing that we are going to make another. You have two kings, </a:t>
            </a:r>
            <a:r>
              <a:rPr lang="en-US" dirty="0" err="1">
                <a:latin typeface="Arial Narrow" panose="020B0606020202030204" pitchFamily="34" charset="0"/>
              </a:rPr>
              <a:t>Antigonus</a:t>
            </a:r>
            <a:r>
              <a:rPr lang="en-US" dirty="0">
                <a:latin typeface="Arial Narrow" panose="020B0606020202030204" pitchFamily="34" charset="0"/>
              </a:rPr>
              <a:t> and Demetrius, but Demetrius is controlled by his father. You have 3 allies:  </a:t>
            </a:r>
            <a:r>
              <a:rPr lang="en-US" dirty="0" err="1">
                <a:latin typeface="Arial Narrow" panose="020B0606020202030204" pitchFamily="34" charset="0"/>
              </a:rPr>
              <a:t>Seleucus</a:t>
            </a:r>
            <a:r>
              <a:rPr lang="en-US" dirty="0">
                <a:latin typeface="Arial Narrow" panose="020B0606020202030204" pitchFamily="34" charset="0"/>
              </a:rPr>
              <a:t>, </a:t>
            </a:r>
            <a:r>
              <a:rPr lang="en-US" dirty="0" err="1">
                <a:latin typeface="Arial Narrow" panose="020B0606020202030204" pitchFamily="34" charset="0"/>
              </a:rPr>
              <a:t>Cassander</a:t>
            </a:r>
            <a:r>
              <a:rPr lang="en-US" dirty="0">
                <a:latin typeface="Arial Narrow" panose="020B0606020202030204" pitchFamily="34" charset="0"/>
              </a:rPr>
              <a:t>, Lysimachus, facing both </a:t>
            </a:r>
            <a:r>
              <a:rPr lang="en-US" dirty="0" err="1">
                <a:latin typeface="Arial Narrow" panose="020B0606020202030204" pitchFamily="34" charset="0"/>
              </a:rPr>
              <a:t>Antigonus</a:t>
            </a:r>
            <a:r>
              <a:rPr lang="en-US" dirty="0">
                <a:latin typeface="Arial Narrow" panose="020B0606020202030204" pitchFamily="34" charset="0"/>
              </a:rPr>
              <a:t> &amp; Demetrius. </a:t>
            </a:r>
          </a:p>
          <a:p>
            <a:r>
              <a:rPr lang="en-US" dirty="0"/>
              <a:t> </a:t>
            </a:r>
          </a:p>
        </p:txBody>
      </p:sp>
      <p:sp>
        <p:nvSpPr>
          <p:cNvPr id="61" name="Text Box 2">
            <a:extLst>
              <a:ext uri="{FF2B5EF4-FFF2-40B4-BE49-F238E27FC236}">
                <a16:creationId xmlns:a16="http://schemas.microsoft.com/office/drawing/2014/main" id="{6A77B84B-3A5D-4608-A33C-1CC1C787882C}"/>
              </a:ext>
            </a:extLst>
          </p:cNvPr>
          <p:cNvSpPr txBox="1">
            <a:spLocks noChangeArrowheads="1"/>
          </p:cNvSpPr>
          <p:nvPr/>
        </p:nvSpPr>
        <p:spPr bwMode="auto">
          <a:xfrm>
            <a:off x="7114903" y="1858191"/>
            <a:ext cx="3317421"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noProof="1">
              <a:ln>
                <a:noFill/>
              </a:ln>
              <a:solidFill>
                <a:srgbClr val="000000"/>
              </a:solidFill>
              <a:effectLst/>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noProof="1">
              <a:solidFill>
                <a:srgbClr val="000000"/>
              </a:solidFill>
              <a:latin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3">
            <a:extLst>
              <a:ext uri="{FF2B5EF4-FFF2-40B4-BE49-F238E27FC236}">
                <a16:creationId xmlns:a16="http://schemas.microsoft.com/office/drawing/2014/main" id="{CADBFC97-8C96-4480-9AD6-C76C87476DB2}"/>
              </a:ext>
            </a:extLst>
          </p:cNvPr>
          <p:cNvSpPr txBox="1">
            <a:spLocks noChangeArrowheads="1"/>
          </p:cNvSpPr>
          <p:nvPr/>
        </p:nvSpPr>
        <p:spPr bwMode="auto">
          <a:xfrm>
            <a:off x="6844940" y="2029641"/>
            <a:ext cx="1701434"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rPr>
              <a:t>                  Pyrrhus  ↑</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
            <a:extLst>
              <a:ext uri="{FF2B5EF4-FFF2-40B4-BE49-F238E27FC236}">
                <a16:creationId xmlns:a16="http://schemas.microsoft.com/office/drawing/2014/main" id="{901A9B7F-CDED-469F-9A2B-587076B36924}"/>
              </a:ext>
            </a:extLst>
          </p:cNvPr>
          <p:cNvSpPr txBox="1">
            <a:spLocks noChangeArrowheads="1"/>
          </p:cNvSpPr>
          <p:nvPr/>
        </p:nvSpPr>
        <p:spPr bwMode="auto">
          <a:xfrm>
            <a:off x="9232174" y="191534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AutoShape 5">
            <a:extLst>
              <a:ext uri="{FF2B5EF4-FFF2-40B4-BE49-F238E27FC236}">
                <a16:creationId xmlns:a16="http://schemas.microsoft.com/office/drawing/2014/main" id="{1AA586D4-A5BC-47D9-9963-622DA1B322C4}"/>
              </a:ext>
            </a:extLst>
          </p:cNvPr>
          <p:cNvSpPr>
            <a:spLocks/>
          </p:cNvSpPr>
          <p:nvPr/>
        </p:nvSpPr>
        <p:spPr bwMode="auto">
          <a:xfrm rot="-10800000">
            <a:off x="8603524" y="1915341"/>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
            <a:extLst>
              <a:ext uri="{FF2B5EF4-FFF2-40B4-BE49-F238E27FC236}">
                <a16:creationId xmlns:a16="http://schemas.microsoft.com/office/drawing/2014/main" id="{A06F8584-0DF7-4B3B-A8B3-76DF7DB20127}"/>
              </a:ext>
            </a:extLst>
          </p:cNvPr>
          <p:cNvSpPr txBox="1">
            <a:spLocks noChangeArrowheads="1"/>
          </p:cNvSpPr>
          <p:nvPr/>
        </p:nvSpPr>
        <p:spPr bwMode="auto">
          <a:xfrm>
            <a:off x="8774974" y="2201091"/>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7">
            <a:extLst>
              <a:ext uri="{FF2B5EF4-FFF2-40B4-BE49-F238E27FC236}">
                <a16:creationId xmlns:a16="http://schemas.microsoft.com/office/drawing/2014/main" id="{A36C026B-5110-43E4-8502-38BF1CFD20E6}"/>
              </a:ext>
            </a:extLst>
          </p:cNvPr>
          <p:cNvSpPr txBox="1">
            <a:spLocks noChangeArrowheads="1"/>
          </p:cNvSpPr>
          <p:nvPr/>
        </p:nvSpPr>
        <p:spPr bwMode="auto">
          <a:xfrm>
            <a:off x="7191102" y="1371599"/>
            <a:ext cx="3086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67" name="Line 8">
            <a:extLst>
              <a:ext uri="{FF2B5EF4-FFF2-40B4-BE49-F238E27FC236}">
                <a16:creationId xmlns:a16="http://schemas.microsoft.com/office/drawing/2014/main" id="{DE23D802-39A2-4D60-9B38-34F9B125BCD9}"/>
              </a:ext>
            </a:extLst>
          </p:cNvPr>
          <p:cNvSpPr>
            <a:spLocks noChangeShapeType="1"/>
          </p:cNvSpPr>
          <p:nvPr/>
        </p:nvSpPr>
        <p:spPr bwMode="auto">
          <a:xfrm>
            <a:off x="8380911" y="3343002"/>
            <a:ext cx="0" cy="9144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9">
            <a:extLst>
              <a:ext uri="{FF2B5EF4-FFF2-40B4-BE49-F238E27FC236}">
                <a16:creationId xmlns:a16="http://schemas.microsoft.com/office/drawing/2014/main" id="{D38D1DB2-86A6-4F8C-BAE4-6A4F8BA3B0A8}"/>
              </a:ext>
            </a:extLst>
          </p:cNvPr>
          <p:cNvSpPr>
            <a:spLocks noChangeShapeType="1"/>
          </p:cNvSpPr>
          <p:nvPr/>
        </p:nvSpPr>
        <p:spPr bwMode="auto">
          <a:xfrm>
            <a:off x="10178687" y="3343002"/>
            <a:ext cx="0" cy="9144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Text Box 10">
            <a:extLst>
              <a:ext uri="{FF2B5EF4-FFF2-40B4-BE49-F238E27FC236}">
                <a16:creationId xmlns:a16="http://schemas.microsoft.com/office/drawing/2014/main" id="{61E4F675-8499-489E-A55B-151F97BE9864}"/>
              </a:ext>
            </a:extLst>
          </p:cNvPr>
          <p:cNvSpPr txBox="1">
            <a:spLocks noChangeArrowheads="1"/>
          </p:cNvSpPr>
          <p:nvPr/>
        </p:nvSpPr>
        <p:spPr bwMode="auto">
          <a:xfrm>
            <a:off x="9975124" y="425740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10">
            <a:extLst>
              <a:ext uri="{FF2B5EF4-FFF2-40B4-BE49-F238E27FC236}">
                <a16:creationId xmlns:a16="http://schemas.microsoft.com/office/drawing/2014/main" id="{79B2189F-21EC-4CA0-84E1-302599221738}"/>
              </a:ext>
            </a:extLst>
          </p:cNvPr>
          <p:cNvSpPr txBox="1">
            <a:spLocks noChangeArrowheads="1"/>
          </p:cNvSpPr>
          <p:nvPr/>
        </p:nvSpPr>
        <p:spPr bwMode="auto">
          <a:xfrm>
            <a:off x="8155576" y="4281851"/>
            <a:ext cx="80552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400" b="1" i="0" u="none" strike="noStrike" cap="none" normalizeH="0" baseline="0" dirty="0">
              <a:ln>
                <a:noFill/>
              </a:ln>
              <a:solidFill>
                <a:srgbClr val="000000"/>
              </a:solidFill>
              <a:effectLst/>
              <a:latin typeface="Arial Narrow" panose="020B0606020202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2">
            <a:extLst>
              <a:ext uri="{FF2B5EF4-FFF2-40B4-BE49-F238E27FC236}">
                <a16:creationId xmlns:a16="http://schemas.microsoft.com/office/drawing/2014/main" id="{FA843BC0-8285-4873-8829-09218A02B91A}"/>
              </a:ext>
            </a:extLst>
          </p:cNvPr>
          <p:cNvSpPr txBox="1">
            <a:spLocks noChangeArrowheads="1"/>
          </p:cNvSpPr>
          <p:nvPr/>
        </p:nvSpPr>
        <p:spPr bwMode="auto">
          <a:xfrm>
            <a:off x="9244693" y="3600177"/>
            <a:ext cx="6286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Seleucus</a:t>
            </a:r>
            <a:r>
              <a:rPr kumimoji="0" lang="en-US" altLang="en-US" sz="1200" b="0" i="0" u="none" strike="noStrike" cap="none" normalizeH="0" baseline="0" dirty="0">
                <a:ln>
                  <a:noFill/>
                </a:ln>
                <a:solidFill>
                  <a:srgbClr val="000000"/>
                </a:solidFill>
                <a:effectLst/>
                <a:latin typeface="Arial Narrow" panose="020B0606020202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returns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east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5" name="Straight Connector 4">
            <a:extLst>
              <a:ext uri="{FF2B5EF4-FFF2-40B4-BE49-F238E27FC236}">
                <a16:creationId xmlns:a16="http://schemas.microsoft.com/office/drawing/2014/main" id="{D19A0849-B926-4CF8-872F-B9233B0FF45F}"/>
              </a:ext>
            </a:extLst>
          </p:cNvPr>
          <p:cNvCxnSpPr>
            <a:cxnSpLocks/>
          </p:cNvCxnSpPr>
          <p:nvPr/>
        </p:nvCxnSpPr>
        <p:spPr>
          <a:xfrm flipV="1">
            <a:off x="7620545" y="2124891"/>
            <a:ext cx="760366" cy="74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07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5" name="Text Box 4">
            <a:extLst>
              <a:ext uri="{FF2B5EF4-FFF2-40B4-BE49-F238E27FC236}">
                <a16:creationId xmlns:a16="http://schemas.microsoft.com/office/drawing/2014/main" id="{053BC843-3AE1-40E6-9C47-4974F4307E69}"/>
              </a:ext>
            </a:extLst>
          </p:cNvPr>
          <p:cNvSpPr txBox="1">
            <a:spLocks noChangeArrowheads="1"/>
          </p:cNvSpPr>
          <p:nvPr/>
        </p:nvSpPr>
        <p:spPr bwMode="auto">
          <a:xfrm>
            <a:off x="9707064" y="3316514"/>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Cassander</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Seleucus</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5">
            <a:extLst>
              <a:ext uri="{FF2B5EF4-FFF2-40B4-BE49-F238E27FC236}">
                <a16:creationId xmlns:a16="http://schemas.microsoft.com/office/drawing/2014/main" id="{D3F587DE-5314-45F8-B281-6082568BA4B3}"/>
              </a:ext>
            </a:extLst>
          </p:cNvPr>
          <p:cNvSpPr>
            <a:spLocks/>
          </p:cNvSpPr>
          <p:nvPr/>
        </p:nvSpPr>
        <p:spPr bwMode="auto">
          <a:xfrm rot="-10800000">
            <a:off x="9078414" y="3358557"/>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C631BDA9-D7BC-4282-9316-08FBFCC9D74C}"/>
              </a:ext>
            </a:extLst>
          </p:cNvPr>
          <p:cNvSpPr txBox="1">
            <a:spLocks noChangeArrowheads="1"/>
          </p:cNvSpPr>
          <p:nvPr/>
        </p:nvSpPr>
        <p:spPr bwMode="auto">
          <a:xfrm>
            <a:off x="9249864" y="3701457"/>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F7D8672E-94A8-4860-BB08-5FC1E15D7C2B}"/>
              </a:ext>
            </a:extLst>
          </p:cNvPr>
          <p:cNvSpPr txBox="1">
            <a:spLocks noChangeArrowheads="1"/>
          </p:cNvSpPr>
          <p:nvPr/>
        </p:nvSpPr>
        <p:spPr bwMode="auto">
          <a:xfrm>
            <a:off x="7935414" y="2086150"/>
            <a:ext cx="3086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2BA015-5DA0-46FC-917D-8F7FCF82515D}"/>
              </a:ext>
            </a:extLst>
          </p:cNvPr>
          <p:cNvSpPr txBox="1">
            <a:spLocks noChangeArrowheads="1"/>
          </p:cNvSpPr>
          <p:nvPr/>
        </p:nvSpPr>
        <p:spPr bwMode="auto">
          <a:xfrm>
            <a:off x="7592514" y="2571925"/>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230F8779-52B4-42D7-99E8-CA484B3949D7}"/>
              </a:ext>
            </a:extLst>
          </p:cNvPr>
          <p:cNvSpPr/>
          <p:nvPr/>
        </p:nvSpPr>
        <p:spPr>
          <a:xfrm>
            <a:off x="1325064" y="2165850"/>
            <a:ext cx="5410200" cy="2526300"/>
          </a:xfrm>
          <a:prstGeom prst="rect">
            <a:avLst/>
          </a:prstGeom>
        </p:spPr>
        <p:txBody>
          <a:bodyPr wrap="square">
            <a:spAutoFit/>
          </a:bodyPr>
          <a:lstStyle/>
          <a:p>
            <a:r>
              <a:rPr lang="en-US" kern="1400" dirty="0">
                <a:solidFill>
                  <a:srgbClr val="000000"/>
                </a:solidFill>
                <a:latin typeface="Arial Narrow" panose="020B0606020202030204" pitchFamily="34" charset="0"/>
              </a:rPr>
              <a:t>If we were to talk about the 2016 election, consider this perspective:  you have two people fighting against an alliance. The name of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means “compared to” or “like the ancestor”. And compare “the ancestor”, singular, “in comparison to the ancestors”. So if we discussed his name, it means “like in comparison to the ancestor”, “equal to the ancestor”. In the history of Greece who could that ancestor be? Alexander the Great.</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22" name="Text Box 20">
            <a:extLst>
              <a:ext uri="{FF2B5EF4-FFF2-40B4-BE49-F238E27FC236}">
                <a16:creationId xmlns:a16="http://schemas.microsoft.com/office/drawing/2014/main" id="{DCCE8F8D-AB2A-4827-8157-7EA0E275D018}"/>
              </a:ext>
            </a:extLst>
          </p:cNvPr>
          <p:cNvSpPr txBox="1">
            <a:spLocks noChangeArrowheads="1"/>
          </p:cNvSpPr>
          <p:nvPr/>
        </p:nvSpPr>
        <p:spPr bwMode="auto">
          <a:xfrm>
            <a:off x="7393579" y="3316514"/>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1" i="0" u="none" strike="noStrike" cap="none" normalizeH="0" baseline="0" dirty="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0140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5" name="Text Box 4">
            <a:extLst>
              <a:ext uri="{FF2B5EF4-FFF2-40B4-BE49-F238E27FC236}">
                <a16:creationId xmlns:a16="http://schemas.microsoft.com/office/drawing/2014/main" id="{053BC843-3AE1-40E6-9C47-4974F4307E69}"/>
              </a:ext>
            </a:extLst>
          </p:cNvPr>
          <p:cNvSpPr txBox="1">
            <a:spLocks noChangeArrowheads="1"/>
          </p:cNvSpPr>
          <p:nvPr/>
        </p:nvSpPr>
        <p:spPr bwMode="auto">
          <a:xfrm>
            <a:off x="9753600" y="1973723"/>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Cassander</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Seleucus</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5">
            <a:extLst>
              <a:ext uri="{FF2B5EF4-FFF2-40B4-BE49-F238E27FC236}">
                <a16:creationId xmlns:a16="http://schemas.microsoft.com/office/drawing/2014/main" id="{D3F587DE-5314-45F8-B281-6082568BA4B3}"/>
              </a:ext>
            </a:extLst>
          </p:cNvPr>
          <p:cNvSpPr>
            <a:spLocks/>
          </p:cNvSpPr>
          <p:nvPr/>
        </p:nvSpPr>
        <p:spPr bwMode="auto">
          <a:xfrm rot="-10800000">
            <a:off x="9039225" y="1905274"/>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C631BDA9-D7BC-4282-9316-08FBFCC9D74C}"/>
              </a:ext>
            </a:extLst>
          </p:cNvPr>
          <p:cNvSpPr txBox="1">
            <a:spLocks noChangeArrowheads="1"/>
          </p:cNvSpPr>
          <p:nvPr/>
        </p:nvSpPr>
        <p:spPr bwMode="auto">
          <a:xfrm>
            <a:off x="9210675" y="2248174"/>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F7D8672E-94A8-4860-BB08-5FC1E15D7C2B}"/>
              </a:ext>
            </a:extLst>
          </p:cNvPr>
          <p:cNvSpPr txBox="1">
            <a:spLocks noChangeArrowheads="1"/>
          </p:cNvSpPr>
          <p:nvPr/>
        </p:nvSpPr>
        <p:spPr bwMode="auto">
          <a:xfrm>
            <a:off x="7896225" y="590824"/>
            <a:ext cx="3086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2BA015-5DA0-46FC-917D-8F7FCF82515D}"/>
              </a:ext>
            </a:extLst>
          </p:cNvPr>
          <p:cNvSpPr txBox="1">
            <a:spLocks noChangeArrowheads="1"/>
          </p:cNvSpPr>
          <p:nvPr/>
        </p:nvSpPr>
        <p:spPr bwMode="auto">
          <a:xfrm>
            <a:off x="7724775" y="1177198"/>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8FF5C2C8-0462-4496-9805-7B44AB1DA77D}"/>
              </a:ext>
            </a:extLst>
          </p:cNvPr>
          <p:cNvSpPr>
            <a:spLocks noChangeShapeType="1"/>
          </p:cNvSpPr>
          <p:nvPr/>
        </p:nvSpPr>
        <p:spPr bwMode="auto">
          <a:xfrm>
            <a:off x="7896225" y="4988199"/>
            <a:ext cx="28003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691D170-588A-4FB7-B2BF-CAACEF19C2A7}"/>
              </a:ext>
            </a:extLst>
          </p:cNvPr>
          <p:cNvSpPr>
            <a:spLocks noChangeShapeType="1"/>
          </p:cNvSpPr>
          <p:nvPr/>
        </p:nvSpPr>
        <p:spPr bwMode="auto">
          <a:xfrm>
            <a:off x="7896225" y="4702449"/>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76B6536-AEAF-4DA7-9822-49D9B849E6ED}"/>
              </a:ext>
            </a:extLst>
          </p:cNvPr>
          <p:cNvSpPr>
            <a:spLocks noChangeShapeType="1"/>
          </p:cNvSpPr>
          <p:nvPr/>
        </p:nvSpPr>
        <p:spPr bwMode="auto">
          <a:xfrm>
            <a:off x="10696575" y="470244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E01F4FA1-E6E3-4844-9143-45E38CFED49F}"/>
              </a:ext>
            </a:extLst>
          </p:cNvPr>
          <p:cNvSpPr txBox="1">
            <a:spLocks noChangeArrowheads="1"/>
          </p:cNvSpPr>
          <p:nvPr/>
        </p:nvSpPr>
        <p:spPr bwMode="auto">
          <a:xfrm>
            <a:off x="7610475" y="447384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8BA61177-3283-4CFE-A7BA-7F0E0FD39BFB}"/>
              </a:ext>
            </a:extLst>
          </p:cNvPr>
          <p:cNvSpPr txBox="1">
            <a:spLocks noChangeArrowheads="1"/>
          </p:cNvSpPr>
          <p:nvPr/>
        </p:nvSpPr>
        <p:spPr bwMode="auto">
          <a:xfrm>
            <a:off x="10353675" y="447384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887090C0-088B-48E9-ADD4-8A8BE86FE917}"/>
              </a:ext>
            </a:extLst>
          </p:cNvPr>
          <p:cNvSpPr txBox="1">
            <a:spLocks noChangeArrowheads="1"/>
          </p:cNvSpPr>
          <p:nvPr/>
        </p:nvSpPr>
        <p:spPr bwMode="auto">
          <a:xfrm>
            <a:off x="8067675" y="4645299"/>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4DCAA13B-046D-4479-AD78-AA3EEE2F9354}"/>
              </a:ext>
            </a:extLst>
          </p:cNvPr>
          <p:cNvSpPr txBox="1">
            <a:spLocks noChangeArrowheads="1"/>
          </p:cNvSpPr>
          <p:nvPr/>
        </p:nvSpPr>
        <p:spPr bwMode="auto">
          <a:xfrm>
            <a:off x="10529888" y="5045349"/>
            <a:ext cx="2809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BC1C4AE6-45BF-4B7C-9D3F-4B38CB29ED2B}"/>
              </a:ext>
            </a:extLst>
          </p:cNvPr>
          <p:cNvSpPr txBox="1">
            <a:spLocks noChangeArrowheads="1"/>
          </p:cNvSpPr>
          <p:nvPr/>
        </p:nvSpPr>
        <p:spPr bwMode="auto">
          <a:xfrm>
            <a:off x="7667625" y="504534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cause</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E8B7190-0DB2-4F62-B27C-4B184B873151}"/>
              </a:ext>
            </a:extLst>
          </p:cNvPr>
          <p:cNvSpPr txBox="1">
            <a:spLocks noChangeArrowheads="1"/>
          </p:cNvSpPr>
          <p:nvPr/>
        </p:nvSpPr>
        <p:spPr bwMode="auto">
          <a:xfrm>
            <a:off x="10296525" y="54215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effect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230F8779-52B4-42D7-99E8-CA484B3949D7}"/>
              </a:ext>
            </a:extLst>
          </p:cNvPr>
          <p:cNvSpPr/>
          <p:nvPr/>
        </p:nvSpPr>
        <p:spPr>
          <a:xfrm>
            <a:off x="1032920" y="1177197"/>
            <a:ext cx="4915434" cy="4524315"/>
          </a:xfrm>
          <a:prstGeom prst="rect">
            <a:avLst/>
          </a:prstGeom>
        </p:spPr>
        <p:txBody>
          <a:bodyPr wrap="square">
            <a:spAutoFit/>
          </a:bodyPr>
          <a:lstStyle/>
          <a:p>
            <a:r>
              <a:rPr lang="en-US" sz="1600" dirty="0">
                <a:latin typeface="Arial Narrow" panose="020B0606020202030204" pitchFamily="34" charset="0"/>
              </a:rPr>
              <a:t>We already discussed that the structure Daniel gives to verse 4 of chapter 11, when he under inspiration composed that verse, he’s content to skip 22 years and go straight to the battle of </a:t>
            </a:r>
            <a:r>
              <a:rPr lang="en-US" sz="1600" dirty="0" err="1">
                <a:latin typeface="Arial Narrow" panose="020B0606020202030204" pitchFamily="34" charset="0"/>
              </a:rPr>
              <a:t>Ipsus</a:t>
            </a:r>
            <a:r>
              <a:rPr lang="en-US" sz="1600" dirty="0">
                <a:latin typeface="Arial Narrow" panose="020B0606020202030204" pitchFamily="34" charset="0"/>
              </a:rPr>
              <a:t> where there is the division into four and he skips four wars, goes to the end of the fourth which is </a:t>
            </a:r>
            <a:r>
              <a:rPr lang="en-US" sz="1600" dirty="0" err="1">
                <a:latin typeface="Arial Narrow" panose="020B0606020202030204" pitchFamily="34" charset="0"/>
              </a:rPr>
              <a:t>Ipsus</a:t>
            </a:r>
            <a:r>
              <a:rPr lang="en-US" sz="1600" dirty="0">
                <a:latin typeface="Arial Narrow" panose="020B0606020202030204" pitchFamily="34" charset="0"/>
              </a:rPr>
              <a:t>. </a:t>
            </a:r>
          </a:p>
          <a:p>
            <a:r>
              <a:rPr lang="en-US" sz="1600" dirty="0">
                <a:latin typeface="Arial Narrow" panose="020B0606020202030204" pitchFamily="34" charset="0"/>
              </a:rPr>
              <a:t> </a:t>
            </a:r>
          </a:p>
          <a:p>
            <a:r>
              <a:rPr lang="en-US" sz="1600" dirty="0">
                <a:latin typeface="Arial Narrow" panose="020B0606020202030204" pitchFamily="34" charset="0"/>
              </a:rPr>
              <a:t>What we discussed when we drew this thought of why you could build this structure, and the thought that we considered was that he is going from the cause to the effect, and he has the prophetic license to see these wars as noise, as insignificant to the parable he wants to create. Because the death of Alexander doesn’t cause an effect until the death of </a:t>
            </a:r>
            <a:r>
              <a:rPr lang="en-US" sz="1600" dirty="0" err="1">
                <a:latin typeface="Arial Narrow" panose="020B0606020202030204" pitchFamily="34" charset="0"/>
              </a:rPr>
              <a:t>Antigonus</a:t>
            </a:r>
            <a:r>
              <a:rPr lang="en-US" sz="1600" dirty="0">
                <a:latin typeface="Arial Narrow" panose="020B0606020202030204" pitchFamily="34" charset="0"/>
              </a:rPr>
              <a:t>. This is where the empire is truly divided. </a:t>
            </a:r>
            <a:r>
              <a:rPr lang="en-US" sz="1600" dirty="0" err="1">
                <a:latin typeface="Arial Narrow" panose="020B0606020202030204" pitchFamily="34" charset="0"/>
              </a:rPr>
              <a:t>Antigonus</a:t>
            </a:r>
            <a:r>
              <a:rPr lang="en-US" sz="1600" dirty="0">
                <a:latin typeface="Arial Narrow" panose="020B0606020202030204" pitchFamily="34" charset="0"/>
              </a:rPr>
              <a:t> was just like Alexander. We find that embedded in his name and also in the work he was doing. The last of the unifiers of the empire. So it’s not truly divided, not at the death of Alexander but at the death of </a:t>
            </a:r>
            <a:r>
              <a:rPr lang="en-US" sz="1600" dirty="0" err="1">
                <a:latin typeface="Arial Narrow" panose="020B0606020202030204" pitchFamily="34" charset="0"/>
              </a:rPr>
              <a:t>Antigonus</a:t>
            </a:r>
            <a:r>
              <a:rPr lang="en-US" sz="1600" dirty="0">
                <a:latin typeface="Arial Narrow" panose="020B0606020202030204" pitchFamily="34" charset="0"/>
              </a:rPr>
              <a:t>. I would suggest, that’s why Daniel can go straight from the death of Alexander to the four.</a:t>
            </a:r>
            <a:endParaRPr lang="en-US" sz="1600" kern="1400" dirty="0">
              <a:solidFill>
                <a:srgbClr val="000000"/>
              </a:solidFill>
              <a:effectLst/>
              <a:latin typeface="Arial Narrow" panose="020B0606020202030204" pitchFamily="34" charset="0"/>
            </a:endParaRPr>
          </a:p>
        </p:txBody>
      </p:sp>
      <p:sp>
        <p:nvSpPr>
          <p:cNvPr id="22" name="Text Box 20">
            <a:extLst>
              <a:ext uri="{FF2B5EF4-FFF2-40B4-BE49-F238E27FC236}">
                <a16:creationId xmlns:a16="http://schemas.microsoft.com/office/drawing/2014/main" id="{DCCE8F8D-AB2A-4827-8157-7EA0E275D018}"/>
              </a:ext>
            </a:extLst>
          </p:cNvPr>
          <p:cNvSpPr txBox="1">
            <a:spLocks noChangeArrowheads="1"/>
          </p:cNvSpPr>
          <p:nvPr/>
        </p:nvSpPr>
        <p:spPr bwMode="auto">
          <a:xfrm>
            <a:off x="7354390" y="1863231"/>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1" i="0" u="none" strike="noStrike" cap="none" normalizeH="0" baseline="0" dirty="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A8A363C-0891-4CA8-A870-267EE8833060}"/>
              </a:ext>
            </a:extLst>
          </p:cNvPr>
          <p:cNvSpPr txBox="1"/>
          <p:nvPr/>
        </p:nvSpPr>
        <p:spPr>
          <a:xfrm>
            <a:off x="8406765" y="4055929"/>
            <a:ext cx="1581423" cy="523220"/>
          </a:xfrm>
          <a:prstGeom prst="rect">
            <a:avLst/>
          </a:prstGeom>
          <a:noFill/>
        </p:spPr>
        <p:txBody>
          <a:bodyPr wrap="square" rtlCol="0">
            <a:spAutoFit/>
          </a:bodyPr>
          <a:lstStyle/>
          <a:p>
            <a:pPr algn="ctr"/>
            <a:r>
              <a:rPr lang="en-US" sz="1400" dirty="0">
                <a:latin typeface="Arial Narrow" panose="020B0606020202030204" pitchFamily="34" charset="0"/>
              </a:rPr>
              <a:t>22 years</a:t>
            </a:r>
          </a:p>
          <a:p>
            <a:pPr algn="ctr"/>
            <a:r>
              <a:rPr lang="en-US" sz="1400" dirty="0">
                <a:latin typeface="Arial Narrow" panose="020B0606020202030204" pitchFamily="34" charset="0"/>
              </a:rPr>
              <a:t>noise</a:t>
            </a:r>
          </a:p>
        </p:txBody>
      </p:sp>
      <p:cxnSp>
        <p:nvCxnSpPr>
          <p:cNvPr id="23" name="Straight Arrow Connector 22">
            <a:extLst>
              <a:ext uri="{FF2B5EF4-FFF2-40B4-BE49-F238E27FC236}">
                <a16:creationId xmlns:a16="http://schemas.microsoft.com/office/drawing/2014/main" id="{DF3A0C64-B77D-4B05-ACC2-C08A66EF3CAA}"/>
              </a:ext>
            </a:extLst>
          </p:cNvPr>
          <p:cNvCxnSpPr/>
          <p:nvPr/>
        </p:nvCxnSpPr>
        <p:spPr>
          <a:xfrm>
            <a:off x="7896225" y="4310743"/>
            <a:ext cx="27717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930540E0-7DFA-4286-BA9D-43AB8E86E411}"/>
              </a:ext>
            </a:extLst>
          </p:cNvPr>
          <p:cNvSpPr txBox="1">
            <a:spLocks noChangeArrowheads="1"/>
          </p:cNvSpPr>
          <p:nvPr/>
        </p:nvSpPr>
        <p:spPr bwMode="auto">
          <a:xfrm>
            <a:off x="10396945" y="3902601"/>
            <a:ext cx="591911"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7">
            <a:extLst>
              <a:ext uri="{FF2B5EF4-FFF2-40B4-BE49-F238E27FC236}">
                <a16:creationId xmlns:a16="http://schemas.microsoft.com/office/drawing/2014/main" id="{122ADAC5-2E7E-409B-806E-D5B49F085E16}"/>
              </a:ext>
            </a:extLst>
          </p:cNvPr>
          <p:cNvSpPr txBox="1">
            <a:spLocks noChangeArrowheads="1"/>
          </p:cNvSpPr>
          <p:nvPr/>
        </p:nvSpPr>
        <p:spPr bwMode="auto">
          <a:xfrm>
            <a:off x="6298875" y="4319068"/>
            <a:ext cx="932978"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Daniel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11:4</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926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5" name="Text Box 4">
            <a:extLst>
              <a:ext uri="{FF2B5EF4-FFF2-40B4-BE49-F238E27FC236}">
                <a16:creationId xmlns:a16="http://schemas.microsoft.com/office/drawing/2014/main" id="{053BC843-3AE1-40E6-9C47-4974F4307E69}"/>
              </a:ext>
            </a:extLst>
          </p:cNvPr>
          <p:cNvSpPr txBox="1">
            <a:spLocks noChangeArrowheads="1"/>
          </p:cNvSpPr>
          <p:nvPr/>
        </p:nvSpPr>
        <p:spPr bwMode="auto">
          <a:xfrm>
            <a:off x="9753600" y="1973723"/>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Cassander</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Seleucus</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5">
            <a:extLst>
              <a:ext uri="{FF2B5EF4-FFF2-40B4-BE49-F238E27FC236}">
                <a16:creationId xmlns:a16="http://schemas.microsoft.com/office/drawing/2014/main" id="{D3F587DE-5314-45F8-B281-6082568BA4B3}"/>
              </a:ext>
            </a:extLst>
          </p:cNvPr>
          <p:cNvSpPr>
            <a:spLocks/>
          </p:cNvSpPr>
          <p:nvPr/>
        </p:nvSpPr>
        <p:spPr bwMode="auto">
          <a:xfrm rot="-10800000">
            <a:off x="9039225" y="1905274"/>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C631BDA9-D7BC-4282-9316-08FBFCC9D74C}"/>
              </a:ext>
            </a:extLst>
          </p:cNvPr>
          <p:cNvSpPr txBox="1">
            <a:spLocks noChangeArrowheads="1"/>
          </p:cNvSpPr>
          <p:nvPr/>
        </p:nvSpPr>
        <p:spPr bwMode="auto">
          <a:xfrm>
            <a:off x="9210675" y="2248174"/>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F7D8672E-94A8-4860-BB08-5FC1E15D7C2B}"/>
              </a:ext>
            </a:extLst>
          </p:cNvPr>
          <p:cNvSpPr txBox="1">
            <a:spLocks noChangeArrowheads="1"/>
          </p:cNvSpPr>
          <p:nvPr/>
        </p:nvSpPr>
        <p:spPr bwMode="auto">
          <a:xfrm>
            <a:off x="7896225" y="590824"/>
            <a:ext cx="3086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2BA015-5DA0-46FC-917D-8F7FCF82515D}"/>
              </a:ext>
            </a:extLst>
          </p:cNvPr>
          <p:cNvSpPr txBox="1">
            <a:spLocks noChangeArrowheads="1"/>
          </p:cNvSpPr>
          <p:nvPr/>
        </p:nvSpPr>
        <p:spPr bwMode="auto">
          <a:xfrm>
            <a:off x="7724775" y="1177198"/>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8FF5C2C8-0462-4496-9805-7B44AB1DA77D}"/>
              </a:ext>
            </a:extLst>
          </p:cNvPr>
          <p:cNvSpPr>
            <a:spLocks noChangeShapeType="1"/>
          </p:cNvSpPr>
          <p:nvPr/>
        </p:nvSpPr>
        <p:spPr bwMode="auto">
          <a:xfrm>
            <a:off x="7896225" y="4988199"/>
            <a:ext cx="28003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691D170-588A-4FB7-B2BF-CAACEF19C2A7}"/>
              </a:ext>
            </a:extLst>
          </p:cNvPr>
          <p:cNvSpPr>
            <a:spLocks noChangeShapeType="1"/>
          </p:cNvSpPr>
          <p:nvPr/>
        </p:nvSpPr>
        <p:spPr bwMode="auto">
          <a:xfrm>
            <a:off x="7896225" y="4702449"/>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76B6536-AEAF-4DA7-9822-49D9B849E6ED}"/>
              </a:ext>
            </a:extLst>
          </p:cNvPr>
          <p:cNvSpPr>
            <a:spLocks noChangeShapeType="1"/>
          </p:cNvSpPr>
          <p:nvPr/>
        </p:nvSpPr>
        <p:spPr bwMode="auto">
          <a:xfrm>
            <a:off x="10696575" y="470244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E01F4FA1-E6E3-4844-9143-45E38CFED49F}"/>
              </a:ext>
            </a:extLst>
          </p:cNvPr>
          <p:cNvSpPr txBox="1">
            <a:spLocks noChangeArrowheads="1"/>
          </p:cNvSpPr>
          <p:nvPr/>
        </p:nvSpPr>
        <p:spPr bwMode="auto">
          <a:xfrm>
            <a:off x="7610475" y="447384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8BA61177-3283-4CFE-A7BA-7F0E0FD39BFB}"/>
              </a:ext>
            </a:extLst>
          </p:cNvPr>
          <p:cNvSpPr txBox="1">
            <a:spLocks noChangeArrowheads="1"/>
          </p:cNvSpPr>
          <p:nvPr/>
        </p:nvSpPr>
        <p:spPr bwMode="auto">
          <a:xfrm>
            <a:off x="10353675" y="447384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887090C0-088B-48E9-ADD4-8A8BE86FE917}"/>
              </a:ext>
            </a:extLst>
          </p:cNvPr>
          <p:cNvSpPr txBox="1">
            <a:spLocks noChangeArrowheads="1"/>
          </p:cNvSpPr>
          <p:nvPr/>
        </p:nvSpPr>
        <p:spPr bwMode="auto">
          <a:xfrm>
            <a:off x="8067675" y="4645299"/>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4DCAA13B-046D-4479-AD78-AA3EEE2F9354}"/>
              </a:ext>
            </a:extLst>
          </p:cNvPr>
          <p:cNvSpPr txBox="1">
            <a:spLocks noChangeArrowheads="1"/>
          </p:cNvSpPr>
          <p:nvPr/>
        </p:nvSpPr>
        <p:spPr bwMode="auto">
          <a:xfrm>
            <a:off x="10529888" y="5045349"/>
            <a:ext cx="2809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BC1C4AE6-45BF-4B7C-9D3F-4B38CB29ED2B}"/>
              </a:ext>
            </a:extLst>
          </p:cNvPr>
          <p:cNvSpPr txBox="1">
            <a:spLocks noChangeArrowheads="1"/>
          </p:cNvSpPr>
          <p:nvPr/>
        </p:nvSpPr>
        <p:spPr bwMode="auto">
          <a:xfrm>
            <a:off x="7667625" y="504534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cause</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E8B7190-0DB2-4F62-B27C-4B184B873151}"/>
              </a:ext>
            </a:extLst>
          </p:cNvPr>
          <p:cNvSpPr txBox="1">
            <a:spLocks noChangeArrowheads="1"/>
          </p:cNvSpPr>
          <p:nvPr/>
        </p:nvSpPr>
        <p:spPr bwMode="auto">
          <a:xfrm>
            <a:off x="10296525" y="54215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effect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4646EFC6-A486-4573-B512-CF3656BCD091}"/>
              </a:ext>
            </a:extLst>
          </p:cNvPr>
          <p:cNvSpPr txBox="1">
            <a:spLocks noChangeArrowheads="1"/>
          </p:cNvSpPr>
          <p:nvPr/>
        </p:nvSpPr>
        <p:spPr bwMode="auto">
          <a:xfrm>
            <a:off x="7839075" y="3073017"/>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230F8779-52B4-42D7-99E8-CA484B3949D7}"/>
              </a:ext>
            </a:extLst>
          </p:cNvPr>
          <p:cNvSpPr/>
          <p:nvPr/>
        </p:nvSpPr>
        <p:spPr>
          <a:xfrm>
            <a:off x="1152209" y="816372"/>
            <a:ext cx="4133699" cy="5293757"/>
          </a:xfrm>
          <a:prstGeom prst="rect">
            <a:avLst/>
          </a:prstGeom>
        </p:spPr>
        <p:txBody>
          <a:bodyPr wrap="square">
            <a:spAutoFit/>
          </a:bodyPr>
          <a:lstStyle/>
          <a:p>
            <a:r>
              <a:rPr lang="en-US" sz="1600" dirty="0">
                <a:latin typeface="Arial Narrow" panose="020B0606020202030204" pitchFamily="34" charset="0"/>
              </a:rPr>
              <a:t>This (Death of Alexander) is the “cause” and the division is the “effect”. You don’t see the results until the death of </a:t>
            </a:r>
            <a:r>
              <a:rPr lang="en-US" sz="1600" dirty="0" err="1">
                <a:latin typeface="Arial Narrow" panose="020B0606020202030204" pitchFamily="34" charset="0"/>
              </a:rPr>
              <a:t>Antigonus</a:t>
            </a:r>
            <a:r>
              <a:rPr lang="en-US" sz="1600" dirty="0">
                <a:latin typeface="Arial Narrow" panose="020B0606020202030204" pitchFamily="34" charset="0"/>
              </a:rPr>
              <a:t>. You can make the argument that these are the same persons (Alexander &amp; </a:t>
            </a:r>
            <a:r>
              <a:rPr lang="en-US" sz="1600" dirty="0" err="1">
                <a:latin typeface="Arial Narrow" panose="020B0606020202030204" pitchFamily="34" charset="0"/>
              </a:rPr>
              <a:t>Antigonus</a:t>
            </a:r>
            <a:r>
              <a:rPr lang="en-US" sz="1600" dirty="0">
                <a:latin typeface="Arial Narrow" panose="020B0606020202030204" pitchFamily="34" charset="0"/>
              </a:rPr>
              <a:t>). </a:t>
            </a:r>
          </a:p>
          <a:p>
            <a:r>
              <a:rPr lang="en-US" sz="1600" dirty="0">
                <a:latin typeface="Arial Narrow" panose="020B0606020202030204" pitchFamily="34" charset="0"/>
              </a:rPr>
              <a:t> </a:t>
            </a:r>
          </a:p>
          <a:p>
            <a:r>
              <a:rPr lang="en-US" sz="1600" dirty="0">
                <a:latin typeface="Arial Narrow" panose="020B0606020202030204" pitchFamily="34" charset="0"/>
              </a:rPr>
              <a:t>Then we come to Demetrius. He’s a separate character. We’ve already identified him in that history. He’s the King of the North at Raphia and </a:t>
            </a:r>
            <a:r>
              <a:rPr lang="en-US" sz="1600" dirty="0" err="1">
                <a:latin typeface="Arial Narrow" panose="020B0606020202030204" pitchFamily="34" charset="0"/>
              </a:rPr>
              <a:t>Panium</a:t>
            </a:r>
            <a:r>
              <a:rPr lang="en-US" sz="1600" dirty="0">
                <a:latin typeface="Arial Narrow" panose="020B0606020202030204" pitchFamily="34" charset="0"/>
              </a:rPr>
              <a:t>, so we know who Demetrius represents. Demetrius represents </a:t>
            </a:r>
            <a:r>
              <a:rPr lang="en-US" sz="1600" dirty="0">
                <a:solidFill>
                  <a:srgbClr val="FF0000"/>
                </a:solidFill>
                <a:latin typeface="Arial Narrow" panose="020B0606020202030204" pitchFamily="34" charset="0"/>
              </a:rPr>
              <a:t>Trump</a:t>
            </a:r>
            <a:r>
              <a:rPr lang="en-US" sz="1600" dirty="0">
                <a:latin typeface="Arial Narrow" panose="020B0606020202030204" pitchFamily="34" charset="0"/>
              </a:rPr>
              <a:t>. We find Trump’s role also embedded in his name and Demetrius’ role, his name comes from the </a:t>
            </a:r>
            <a:r>
              <a:rPr lang="en-US" sz="1600" b="1" dirty="0">
                <a:latin typeface="Arial Narrow" panose="020B0606020202030204" pitchFamily="34" charset="0"/>
              </a:rPr>
              <a:t>goddess Demeter</a:t>
            </a:r>
            <a:r>
              <a:rPr lang="en-US" sz="1600" dirty="0">
                <a:latin typeface="Arial Narrow" panose="020B0606020202030204" pitchFamily="34" charset="0"/>
              </a:rPr>
              <a:t>. Demeter was the Greek Goddess of corn and harvest. So </a:t>
            </a:r>
            <a:r>
              <a:rPr lang="en-US" sz="1600" b="1" dirty="0">
                <a:latin typeface="Arial Narrow" panose="020B0606020202030204" pitchFamily="34" charset="0"/>
              </a:rPr>
              <a:t>Demetrius’ name tells us of harvest. </a:t>
            </a:r>
            <a:r>
              <a:rPr lang="en-US" sz="1600" dirty="0">
                <a:latin typeface="Arial Narrow" panose="020B0606020202030204" pitchFamily="34" charset="0"/>
              </a:rPr>
              <a:t>And </a:t>
            </a:r>
            <a:r>
              <a:rPr lang="en-US" sz="1600" b="1" dirty="0">
                <a:latin typeface="Arial Narrow" panose="020B0606020202030204" pitchFamily="34" charset="0"/>
              </a:rPr>
              <a:t>at Donald Trump’s election we find the harvest of the United States becomes inevitable</a:t>
            </a:r>
            <a:r>
              <a:rPr lang="en-US" sz="1600" dirty="0">
                <a:latin typeface="Arial Narrow" panose="020B0606020202030204" pitchFamily="34" charset="0"/>
              </a:rPr>
              <a:t>. He’s the one that leads the world into harvest because without him there would be no Raphia and </a:t>
            </a:r>
            <a:r>
              <a:rPr lang="en-US" sz="1600" dirty="0" err="1">
                <a:latin typeface="Arial Narrow" panose="020B0606020202030204" pitchFamily="34" charset="0"/>
              </a:rPr>
              <a:t>Panium</a:t>
            </a:r>
            <a:r>
              <a:rPr lang="en-US" sz="1600" dirty="0">
                <a:latin typeface="Arial Narrow" panose="020B0606020202030204" pitchFamily="34" charset="0"/>
              </a:rPr>
              <a:t>, there would be no Sunday Law. It’s Trump that leads the world into “harvest”.</a:t>
            </a:r>
          </a:p>
          <a:p>
            <a:r>
              <a:rPr lang="en-US" dirty="0"/>
              <a:t> </a:t>
            </a:r>
          </a:p>
        </p:txBody>
      </p:sp>
      <p:sp>
        <p:nvSpPr>
          <p:cNvPr id="22" name="Text Box 20">
            <a:extLst>
              <a:ext uri="{FF2B5EF4-FFF2-40B4-BE49-F238E27FC236}">
                <a16:creationId xmlns:a16="http://schemas.microsoft.com/office/drawing/2014/main" id="{DCCE8F8D-AB2A-4827-8157-7EA0E275D018}"/>
              </a:ext>
            </a:extLst>
          </p:cNvPr>
          <p:cNvSpPr txBox="1">
            <a:spLocks noChangeArrowheads="1"/>
          </p:cNvSpPr>
          <p:nvPr/>
        </p:nvSpPr>
        <p:spPr bwMode="auto">
          <a:xfrm>
            <a:off x="7354390" y="1863231"/>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1" i="0" u="none" strike="noStrike" cap="none" normalizeH="0" baseline="0" dirty="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A8A363C-0891-4CA8-A870-267EE8833060}"/>
              </a:ext>
            </a:extLst>
          </p:cNvPr>
          <p:cNvSpPr txBox="1"/>
          <p:nvPr/>
        </p:nvSpPr>
        <p:spPr>
          <a:xfrm>
            <a:off x="8406765" y="4055929"/>
            <a:ext cx="1581423" cy="523220"/>
          </a:xfrm>
          <a:prstGeom prst="rect">
            <a:avLst/>
          </a:prstGeom>
          <a:noFill/>
        </p:spPr>
        <p:txBody>
          <a:bodyPr wrap="square" rtlCol="0">
            <a:spAutoFit/>
          </a:bodyPr>
          <a:lstStyle/>
          <a:p>
            <a:pPr algn="ctr"/>
            <a:r>
              <a:rPr lang="en-US" sz="1400" dirty="0">
                <a:latin typeface="Arial Narrow" panose="020B0606020202030204" pitchFamily="34" charset="0"/>
              </a:rPr>
              <a:t>22 years</a:t>
            </a:r>
          </a:p>
          <a:p>
            <a:pPr algn="ctr"/>
            <a:r>
              <a:rPr lang="en-US" sz="1400" dirty="0">
                <a:latin typeface="Arial Narrow" panose="020B0606020202030204" pitchFamily="34" charset="0"/>
              </a:rPr>
              <a:t>noise</a:t>
            </a:r>
          </a:p>
        </p:txBody>
      </p:sp>
      <p:cxnSp>
        <p:nvCxnSpPr>
          <p:cNvPr id="23" name="Straight Arrow Connector 22">
            <a:extLst>
              <a:ext uri="{FF2B5EF4-FFF2-40B4-BE49-F238E27FC236}">
                <a16:creationId xmlns:a16="http://schemas.microsoft.com/office/drawing/2014/main" id="{DF3A0C64-B77D-4B05-ACC2-C08A66EF3CAA}"/>
              </a:ext>
            </a:extLst>
          </p:cNvPr>
          <p:cNvCxnSpPr/>
          <p:nvPr/>
        </p:nvCxnSpPr>
        <p:spPr>
          <a:xfrm>
            <a:off x="7896225" y="4310743"/>
            <a:ext cx="27717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930540E0-7DFA-4286-BA9D-43AB8E86E411}"/>
              </a:ext>
            </a:extLst>
          </p:cNvPr>
          <p:cNvSpPr txBox="1">
            <a:spLocks noChangeArrowheads="1"/>
          </p:cNvSpPr>
          <p:nvPr/>
        </p:nvSpPr>
        <p:spPr bwMode="auto">
          <a:xfrm>
            <a:off x="10396945" y="3902601"/>
            <a:ext cx="591911"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7">
            <a:extLst>
              <a:ext uri="{FF2B5EF4-FFF2-40B4-BE49-F238E27FC236}">
                <a16:creationId xmlns:a16="http://schemas.microsoft.com/office/drawing/2014/main" id="{122ADAC5-2E7E-409B-806E-D5B49F085E16}"/>
              </a:ext>
            </a:extLst>
          </p:cNvPr>
          <p:cNvSpPr txBox="1">
            <a:spLocks noChangeArrowheads="1"/>
          </p:cNvSpPr>
          <p:nvPr/>
        </p:nvSpPr>
        <p:spPr bwMode="auto">
          <a:xfrm>
            <a:off x="6298875" y="4319068"/>
            <a:ext cx="932978"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Daniel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11:4</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935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5" name="Text Box 4">
            <a:extLst>
              <a:ext uri="{FF2B5EF4-FFF2-40B4-BE49-F238E27FC236}">
                <a16:creationId xmlns:a16="http://schemas.microsoft.com/office/drawing/2014/main" id="{053BC843-3AE1-40E6-9C47-4974F4307E69}"/>
              </a:ext>
            </a:extLst>
          </p:cNvPr>
          <p:cNvSpPr txBox="1">
            <a:spLocks noChangeArrowheads="1"/>
          </p:cNvSpPr>
          <p:nvPr/>
        </p:nvSpPr>
        <p:spPr bwMode="auto">
          <a:xfrm>
            <a:off x="9753600" y="1973723"/>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Cassander</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Seleucus</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5">
            <a:extLst>
              <a:ext uri="{FF2B5EF4-FFF2-40B4-BE49-F238E27FC236}">
                <a16:creationId xmlns:a16="http://schemas.microsoft.com/office/drawing/2014/main" id="{D3F587DE-5314-45F8-B281-6082568BA4B3}"/>
              </a:ext>
            </a:extLst>
          </p:cNvPr>
          <p:cNvSpPr>
            <a:spLocks/>
          </p:cNvSpPr>
          <p:nvPr/>
        </p:nvSpPr>
        <p:spPr bwMode="auto">
          <a:xfrm rot="-10800000">
            <a:off x="9039225" y="1905274"/>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C631BDA9-D7BC-4282-9316-08FBFCC9D74C}"/>
              </a:ext>
            </a:extLst>
          </p:cNvPr>
          <p:cNvSpPr txBox="1">
            <a:spLocks noChangeArrowheads="1"/>
          </p:cNvSpPr>
          <p:nvPr/>
        </p:nvSpPr>
        <p:spPr bwMode="auto">
          <a:xfrm>
            <a:off x="9210675" y="2248174"/>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F7D8672E-94A8-4860-BB08-5FC1E15D7C2B}"/>
              </a:ext>
            </a:extLst>
          </p:cNvPr>
          <p:cNvSpPr txBox="1">
            <a:spLocks noChangeArrowheads="1"/>
          </p:cNvSpPr>
          <p:nvPr/>
        </p:nvSpPr>
        <p:spPr bwMode="auto">
          <a:xfrm>
            <a:off x="7896225" y="590824"/>
            <a:ext cx="3086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2BA015-5DA0-46FC-917D-8F7FCF82515D}"/>
              </a:ext>
            </a:extLst>
          </p:cNvPr>
          <p:cNvSpPr txBox="1">
            <a:spLocks noChangeArrowheads="1"/>
          </p:cNvSpPr>
          <p:nvPr/>
        </p:nvSpPr>
        <p:spPr bwMode="auto">
          <a:xfrm>
            <a:off x="7724775" y="1177198"/>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8FF5C2C8-0462-4496-9805-7B44AB1DA77D}"/>
              </a:ext>
            </a:extLst>
          </p:cNvPr>
          <p:cNvSpPr>
            <a:spLocks noChangeShapeType="1"/>
          </p:cNvSpPr>
          <p:nvPr/>
        </p:nvSpPr>
        <p:spPr bwMode="auto">
          <a:xfrm>
            <a:off x="7896225" y="4988199"/>
            <a:ext cx="28003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691D170-588A-4FB7-B2BF-CAACEF19C2A7}"/>
              </a:ext>
            </a:extLst>
          </p:cNvPr>
          <p:cNvSpPr>
            <a:spLocks noChangeShapeType="1"/>
          </p:cNvSpPr>
          <p:nvPr/>
        </p:nvSpPr>
        <p:spPr bwMode="auto">
          <a:xfrm>
            <a:off x="7896225" y="4702449"/>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176B6536-AEAF-4DA7-9822-49D9B849E6ED}"/>
              </a:ext>
            </a:extLst>
          </p:cNvPr>
          <p:cNvSpPr>
            <a:spLocks noChangeShapeType="1"/>
          </p:cNvSpPr>
          <p:nvPr/>
        </p:nvSpPr>
        <p:spPr bwMode="auto">
          <a:xfrm>
            <a:off x="10696575" y="470244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E01F4FA1-E6E3-4844-9143-45E38CFED49F}"/>
              </a:ext>
            </a:extLst>
          </p:cNvPr>
          <p:cNvSpPr txBox="1">
            <a:spLocks noChangeArrowheads="1"/>
          </p:cNvSpPr>
          <p:nvPr/>
        </p:nvSpPr>
        <p:spPr bwMode="auto">
          <a:xfrm>
            <a:off x="7610475" y="447384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8BA61177-3283-4CFE-A7BA-7F0E0FD39BFB}"/>
              </a:ext>
            </a:extLst>
          </p:cNvPr>
          <p:cNvSpPr txBox="1">
            <a:spLocks noChangeArrowheads="1"/>
          </p:cNvSpPr>
          <p:nvPr/>
        </p:nvSpPr>
        <p:spPr bwMode="auto">
          <a:xfrm>
            <a:off x="10353675" y="447384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887090C0-088B-48E9-ADD4-8A8BE86FE917}"/>
              </a:ext>
            </a:extLst>
          </p:cNvPr>
          <p:cNvSpPr txBox="1">
            <a:spLocks noChangeArrowheads="1"/>
          </p:cNvSpPr>
          <p:nvPr/>
        </p:nvSpPr>
        <p:spPr bwMode="auto">
          <a:xfrm>
            <a:off x="8067675" y="4645299"/>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4DCAA13B-046D-4479-AD78-AA3EEE2F9354}"/>
              </a:ext>
            </a:extLst>
          </p:cNvPr>
          <p:cNvSpPr txBox="1">
            <a:spLocks noChangeArrowheads="1"/>
          </p:cNvSpPr>
          <p:nvPr/>
        </p:nvSpPr>
        <p:spPr bwMode="auto">
          <a:xfrm>
            <a:off x="10529888" y="5045349"/>
            <a:ext cx="2809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BC1C4AE6-45BF-4B7C-9D3F-4B38CB29ED2B}"/>
              </a:ext>
            </a:extLst>
          </p:cNvPr>
          <p:cNvSpPr txBox="1">
            <a:spLocks noChangeArrowheads="1"/>
          </p:cNvSpPr>
          <p:nvPr/>
        </p:nvSpPr>
        <p:spPr bwMode="auto">
          <a:xfrm>
            <a:off x="7667625" y="504534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cause</a:t>
            </a: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DE8B7190-0DB2-4F62-B27C-4B184B873151}"/>
              </a:ext>
            </a:extLst>
          </p:cNvPr>
          <p:cNvSpPr txBox="1">
            <a:spLocks noChangeArrowheads="1"/>
          </p:cNvSpPr>
          <p:nvPr/>
        </p:nvSpPr>
        <p:spPr bwMode="auto">
          <a:xfrm>
            <a:off x="10296525" y="54215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effect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4646EFC6-A486-4573-B512-CF3656BCD091}"/>
              </a:ext>
            </a:extLst>
          </p:cNvPr>
          <p:cNvSpPr txBox="1">
            <a:spLocks noChangeArrowheads="1"/>
          </p:cNvSpPr>
          <p:nvPr/>
        </p:nvSpPr>
        <p:spPr bwMode="auto">
          <a:xfrm>
            <a:off x="7839075" y="3073017"/>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dirty="0">
                <a:ln>
                  <a:noFill/>
                </a:ln>
                <a:solidFill>
                  <a:srgbClr val="000000"/>
                </a:solidFill>
                <a:effectLst/>
                <a:latin typeface="Arial Narrow" panose="020B0606020202030204" pitchFamily="34" charset="0"/>
              </a:rPr>
              <a:t>Harvest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AC44A893-F82F-4489-B339-B449AFB6E3C3}"/>
              </a:ext>
            </a:extLst>
          </p:cNvPr>
          <p:cNvSpPr txBox="1">
            <a:spLocks noChangeArrowheads="1"/>
          </p:cNvSpPr>
          <p:nvPr/>
        </p:nvSpPr>
        <p:spPr bwMode="auto">
          <a:xfrm>
            <a:off x="10267950" y="1019449"/>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230F8779-52B4-42D7-99E8-CA484B3949D7}"/>
              </a:ext>
            </a:extLst>
          </p:cNvPr>
          <p:cNvSpPr/>
          <p:nvPr/>
        </p:nvSpPr>
        <p:spPr>
          <a:xfrm>
            <a:off x="1125267" y="986685"/>
            <a:ext cx="4133699" cy="4801314"/>
          </a:xfrm>
          <a:prstGeom prst="rect">
            <a:avLst/>
          </a:prstGeom>
        </p:spPr>
        <p:txBody>
          <a:bodyPr wrap="square">
            <a:spAutoFit/>
          </a:bodyPr>
          <a:lstStyle/>
          <a:p>
            <a:r>
              <a:rPr lang="en-US" dirty="0">
                <a:latin typeface="Arial Narrow" panose="020B0606020202030204" pitchFamily="34" charset="0"/>
              </a:rPr>
              <a:t>When we come to the 2016 election (</a:t>
            </a:r>
            <a:r>
              <a:rPr lang="en-US" dirty="0" err="1">
                <a:latin typeface="Arial Narrow" panose="020B0606020202030204" pitchFamily="34" charset="0"/>
              </a:rPr>
              <a:t>Ipsus</a:t>
            </a:r>
            <a:r>
              <a:rPr lang="en-US" dirty="0">
                <a:latin typeface="Arial Narrow" panose="020B0606020202030204" pitchFamily="34" charset="0"/>
              </a:rPr>
              <a:t>), we find two people opposing three allies (</a:t>
            </a:r>
            <a:r>
              <a:rPr lang="en-US" dirty="0" err="1">
                <a:latin typeface="Arial Narrow" panose="020B0606020202030204" pitchFamily="34" charset="0"/>
              </a:rPr>
              <a:t>Seleucus</a:t>
            </a:r>
            <a:r>
              <a:rPr lang="en-US" dirty="0">
                <a:latin typeface="Arial Narrow" panose="020B0606020202030204" pitchFamily="34" charset="0"/>
              </a:rPr>
              <a:t>, </a:t>
            </a:r>
            <a:r>
              <a:rPr lang="en-US" dirty="0" err="1">
                <a:latin typeface="Arial Narrow" panose="020B0606020202030204" pitchFamily="34" charset="0"/>
              </a:rPr>
              <a:t>Cassander</a:t>
            </a:r>
            <a:r>
              <a:rPr lang="en-US" dirty="0">
                <a:latin typeface="Arial Narrow" panose="020B0606020202030204" pitchFamily="34" charset="0"/>
              </a:rPr>
              <a:t>, Lysimachus).</a:t>
            </a:r>
          </a:p>
          <a:p>
            <a:r>
              <a:rPr lang="en-US" dirty="0">
                <a:latin typeface="Arial Narrow" panose="020B0606020202030204" pitchFamily="34" charset="0"/>
              </a:rPr>
              <a:t>Demetrius is Donald Trump, who is </a:t>
            </a:r>
            <a:r>
              <a:rPr lang="en-US" dirty="0" err="1">
                <a:latin typeface="Arial Narrow" panose="020B0606020202030204" pitchFamily="34" charset="0"/>
              </a:rPr>
              <a:t>Antigonus</a:t>
            </a:r>
            <a:r>
              <a:rPr lang="en-US" dirty="0">
                <a:latin typeface="Arial Narrow" panose="020B0606020202030204" pitchFamily="34" charset="0"/>
              </a:rPr>
              <a:t>? </a:t>
            </a:r>
            <a:r>
              <a:rPr lang="en-US" dirty="0">
                <a:solidFill>
                  <a:srgbClr val="FF0000"/>
                </a:solidFill>
                <a:latin typeface="Arial Narrow" panose="020B0606020202030204" pitchFamily="34" charset="0"/>
              </a:rPr>
              <a:t>Clinton</a:t>
            </a:r>
            <a:r>
              <a:rPr lang="en-US" dirty="0">
                <a:latin typeface="Arial Narrow" panose="020B0606020202030204" pitchFamily="34" charset="0"/>
              </a:rPr>
              <a:t>. When you came to that election, were they fighting each other? No. Did Clinton want Trump Tower? Did she want his wealth? His job title? No. He has nothing she wants. Clinton has nothing that Trump wants. He doesn’t want her houses, or her wealth, there is nothing she has that he wants. They’re fighting for something separate to themselves. What they both want are the three branches of the US government. There is the executive, the judicial, and the legislative. </a:t>
            </a:r>
            <a:r>
              <a:rPr lang="en-US" dirty="0">
                <a:solidFill>
                  <a:srgbClr val="FF0000"/>
                </a:solidFill>
                <a:latin typeface="Arial Narrow" panose="020B0606020202030204" pitchFamily="34" charset="0"/>
              </a:rPr>
              <a:t>The three branches of the US Government</a:t>
            </a:r>
            <a:r>
              <a:rPr lang="en-US" dirty="0">
                <a:latin typeface="Arial Narrow" panose="020B0606020202030204" pitchFamily="34" charset="0"/>
              </a:rPr>
              <a:t>. That is what these two people want in the 2016 election. </a:t>
            </a:r>
          </a:p>
        </p:txBody>
      </p:sp>
      <p:sp>
        <p:nvSpPr>
          <p:cNvPr id="22" name="Text Box 20">
            <a:extLst>
              <a:ext uri="{FF2B5EF4-FFF2-40B4-BE49-F238E27FC236}">
                <a16:creationId xmlns:a16="http://schemas.microsoft.com/office/drawing/2014/main" id="{DCCE8F8D-AB2A-4827-8157-7EA0E275D018}"/>
              </a:ext>
            </a:extLst>
          </p:cNvPr>
          <p:cNvSpPr txBox="1">
            <a:spLocks noChangeArrowheads="1"/>
          </p:cNvSpPr>
          <p:nvPr/>
        </p:nvSpPr>
        <p:spPr bwMode="auto">
          <a:xfrm>
            <a:off x="7354390" y="1863231"/>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                Clinton</a:t>
            </a:r>
            <a:r>
              <a:rPr kumimoji="0" lang="en-US" altLang="en-US" sz="1200" b="1" i="0" u="none" strike="noStrike" cap="none" normalizeH="0" baseline="0" dirty="0">
                <a:ln>
                  <a:noFill/>
                </a:ln>
                <a:solidFill>
                  <a:srgbClr val="FF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9A8A363C-0891-4CA8-A870-267EE8833060}"/>
              </a:ext>
            </a:extLst>
          </p:cNvPr>
          <p:cNvSpPr txBox="1"/>
          <p:nvPr/>
        </p:nvSpPr>
        <p:spPr>
          <a:xfrm>
            <a:off x="8406765" y="4055929"/>
            <a:ext cx="1581423" cy="523220"/>
          </a:xfrm>
          <a:prstGeom prst="rect">
            <a:avLst/>
          </a:prstGeom>
          <a:noFill/>
        </p:spPr>
        <p:txBody>
          <a:bodyPr wrap="square" rtlCol="0">
            <a:spAutoFit/>
          </a:bodyPr>
          <a:lstStyle/>
          <a:p>
            <a:pPr algn="ctr"/>
            <a:r>
              <a:rPr lang="en-US" sz="1400" dirty="0">
                <a:latin typeface="Arial Narrow" panose="020B0606020202030204" pitchFamily="34" charset="0"/>
              </a:rPr>
              <a:t>22 years</a:t>
            </a:r>
          </a:p>
          <a:p>
            <a:pPr algn="ctr"/>
            <a:r>
              <a:rPr lang="en-US" sz="1400" dirty="0">
                <a:latin typeface="Arial Narrow" panose="020B0606020202030204" pitchFamily="34" charset="0"/>
              </a:rPr>
              <a:t>noise</a:t>
            </a:r>
          </a:p>
        </p:txBody>
      </p:sp>
      <p:cxnSp>
        <p:nvCxnSpPr>
          <p:cNvPr id="23" name="Straight Arrow Connector 22">
            <a:extLst>
              <a:ext uri="{FF2B5EF4-FFF2-40B4-BE49-F238E27FC236}">
                <a16:creationId xmlns:a16="http://schemas.microsoft.com/office/drawing/2014/main" id="{DF3A0C64-B77D-4B05-ACC2-C08A66EF3CAA}"/>
              </a:ext>
            </a:extLst>
          </p:cNvPr>
          <p:cNvCxnSpPr/>
          <p:nvPr/>
        </p:nvCxnSpPr>
        <p:spPr>
          <a:xfrm>
            <a:off x="7896225" y="4310743"/>
            <a:ext cx="27717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930540E0-7DFA-4286-BA9D-43AB8E86E411}"/>
              </a:ext>
            </a:extLst>
          </p:cNvPr>
          <p:cNvSpPr txBox="1">
            <a:spLocks noChangeArrowheads="1"/>
          </p:cNvSpPr>
          <p:nvPr/>
        </p:nvSpPr>
        <p:spPr bwMode="auto">
          <a:xfrm>
            <a:off x="10396945" y="3902601"/>
            <a:ext cx="591911"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7">
            <a:extLst>
              <a:ext uri="{FF2B5EF4-FFF2-40B4-BE49-F238E27FC236}">
                <a16:creationId xmlns:a16="http://schemas.microsoft.com/office/drawing/2014/main" id="{122ADAC5-2E7E-409B-806E-D5B49F085E16}"/>
              </a:ext>
            </a:extLst>
          </p:cNvPr>
          <p:cNvSpPr txBox="1">
            <a:spLocks noChangeArrowheads="1"/>
          </p:cNvSpPr>
          <p:nvPr/>
        </p:nvSpPr>
        <p:spPr bwMode="auto">
          <a:xfrm>
            <a:off x="6298875" y="4319068"/>
            <a:ext cx="932978"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Daniel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11:4</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Arial Narrow" panose="020B0606020202030204" pitchFamily="34" charset="0"/>
              </a:rPr>
              <a:t>8:8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77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16" name="Line 2">
            <a:extLst>
              <a:ext uri="{FF2B5EF4-FFF2-40B4-BE49-F238E27FC236}">
                <a16:creationId xmlns:a16="http://schemas.microsoft.com/office/drawing/2014/main" id="{E48400F8-53F4-4E30-A550-FD280DE6839F}"/>
              </a:ext>
            </a:extLst>
          </p:cNvPr>
          <p:cNvSpPr>
            <a:spLocks noChangeShapeType="1"/>
          </p:cNvSpPr>
          <p:nvPr/>
        </p:nvSpPr>
        <p:spPr bwMode="auto">
          <a:xfrm>
            <a:off x="6324600" y="473472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3">
            <a:extLst>
              <a:ext uri="{FF2B5EF4-FFF2-40B4-BE49-F238E27FC236}">
                <a16:creationId xmlns:a16="http://schemas.microsoft.com/office/drawing/2014/main" id="{812F1A5E-4422-4D5E-9EF5-F78DFF39FA5A}"/>
              </a:ext>
            </a:extLst>
          </p:cNvPr>
          <p:cNvSpPr txBox="1">
            <a:spLocks noChangeArrowheads="1"/>
          </p:cNvSpPr>
          <p:nvPr/>
        </p:nvSpPr>
        <p:spPr bwMode="auto">
          <a:xfrm>
            <a:off x="5909522" y="399177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47" name="Line 4">
            <a:extLst>
              <a:ext uri="{FF2B5EF4-FFF2-40B4-BE49-F238E27FC236}">
                <a16:creationId xmlns:a16="http://schemas.microsoft.com/office/drawing/2014/main" id="{0CD8D9D1-C6C9-4460-B85C-36DC692FA3FA}"/>
              </a:ext>
            </a:extLst>
          </p:cNvPr>
          <p:cNvSpPr>
            <a:spLocks noChangeShapeType="1"/>
          </p:cNvSpPr>
          <p:nvPr/>
        </p:nvSpPr>
        <p:spPr bwMode="auto">
          <a:xfrm>
            <a:off x="7467600" y="473472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5">
            <a:extLst>
              <a:ext uri="{FF2B5EF4-FFF2-40B4-BE49-F238E27FC236}">
                <a16:creationId xmlns:a16="http://schemas.microsoft.com/office/drawing/2014/main" id="{6C270B3B-1AB1-40C1-AF56-E2A85827473A}"/>
              </a:ext>
            </a:extLst>
          </p:cNvPr>
          <p:cNvSpPr>
            <a:spLocks noChangeShapeType="1"/>
          </p:cNvSpPr>
          <p:nvPr/>
        </p:nvSpPr>
        <p:spPr bwMode="auto">
          <a:xfrm>
            <a:off x="8782050" y="473472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DC2D6865-FD48-4B7F-B4ED-5C14DABB0494}"/>
              </a:ext>
            </a:extLst>
          </p:cNvPr>
          <p:cNvSpPr>
            <a:spLocks noChangeShapeType="1"/>
          </p:cNvSpPr>
          <p:nvPr/>
        </p:nvSpPr>
        <p:spPr bwMode="auto">
          <a:xfrm>
            <a:off x="10325100" y="473472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8">
            <a:extLst>
              <a:ext uri="{FF2B5EF4-FFF2-40B4-BE49-F238E27FC236}">
                <a16:creationId xmlns:a16="http://schemas.microsoft.com/office/drawing/2014/main" id="{0BAF424A-218B-4EAD-8607-F49C4896E82D}"/>
              </a:ext>
            </a:extLst>
          </p:cNvPr>
          <p:cNvSpPr>
            <a:spLocks noChangeShapeType="1"/>
          </p:cNvSpPr>
          <p:nvPr/>
        </p:nvSpPr>
        <p:spPr bwMode="auto">
          <a:xfrm>
            <a:off x="5867400" y="5249072"/>
            <a:ext cx="54864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9">
            <a:extLst>
              <a:ext uri="{FF2B5EF4-FFF2-40B4-BE49-F238E27FC236}">
                <a16:creationId xmlns:a16="http://schemas.microsoft.com/office/drawing/2014/main" id="{4F518FB9-538F-458F-8CB3-46D78FA4FA79}"/>
              </a:ext>
            </a:extLst>
          </p:cNvPr>
          <p:cNvSpPr txBox="1">
            <a:spLocks noChangeArrowheads="1"/>
          </p:cNvSpPr>
          <p:nvPr/>
        </p:nvSpPr>
        <p:spPr bwMode="auto">
          <a:xfrm>
            <a:off x="7067550" y="399177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Heraclea</a:t>
            </a:r>
          </a:p>
        </p:txBody>
      </p:sp>
      <p:sp>
        <p:nvSpPr>
          <p:cNvPr id="53" name="Text Box 10">
            <a:extLst>
              <a:ext uri="{FF2B5EF4-FFF2-40B4-BE49-F238E27FC236}">
                <a16:creationId xmlns:a16="http://schemas.microsoft.com/office/drawing/2014/main" id="{F5632B09-E07E-482C-936E-0D9F7BB2892B}"/>
              </a:ext>
            </a:extLst>
          </p:cNvPr>
          <p:cNvSpPr txBox="1">
            <a:spLocks noChangeArrowheads="1"/>
          </p:cNvSpPr>
          <p:nvPr/>
        </p:nvSpPr>
        <p:spPr bwMode="auto">
          <a:xfrm>
            <a:off x="8382000" y="399177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11">
            <a:extLst>
              <a:ext uri="{FF2B5EF4-FFF2-40B4-BE49-F238E27FC236}">
                <a16:creationId xmlns:a16="http://schemas.microsoft.com/office/drawing/2014/main" id="{1407B3DC-2998-4C62-9D2B-C60A6459C1B1}"/>
              </a:ext>
            </a:extLst>
          </p:cNvPr>
          <p:cNvSpPr txBox="1">
            <a:spLocks noChangeArrowheads="1"/>
          </p:cNvSpPr>
          <p:nvPr/>
        </p:nvSpPr>
        <p:spPr bwMode="auto">
          <a:xfrm>
            <a:off x="9925050" y="399177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55" name="Text Box 12">
            <a:extLst>
              <a:ext uri="{FF2B5EF4-FFF2-40B4-BE49-F238E27FC236}">
                <a16:creationId xmlns:a16="http://schemas.microsoft.com/office/drawing/2014/main" id="{339CBA7C-8471-475D-BFA1-6EAFFE6CD28A}"/>
              </a:ext>
            </a:extLst>
          </p:cNvPr>
          <p:cNvSpPr txBox="1">
            <a:spLocks noChangeArrowheads="1"/>
          </p:cNvSpPr>
          <p:nvPr/>
        </p:nvSpPr>
        <p:spPr bwMode="auto">
          <a:xfrm>
            <a:off x="8439150" y="530622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3">
            <a:extLst>
              <a:ext uri="{FF2B5EF4-FFF2-40B4-BE49-F238E27FC236}">
                <a16:creationId xmlns:a16="http://schemas.microsoft.com/office/drawing/2014/main" id="{F87F735D-11CE-4B56-A2BD-F956F9634A51}"/>
              </a:ext>
            </a:extLst>
          </p:cNvPr>
          <p:cNvSpPr txBox="1">
            <a:spLocks noChangeArrowheads="1"/>
          </p:cNvSpPr>
          <p:nvPr/>
        </p:nvSpPr>
        <p:spPr bwMode="auto">
          <a:xfrm>
            <a:off x="9982200" y="530622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4">
            <a:extLst>
              <a:ext uri="{FF2B5EF4-FFF2-40B4-BE49-F238E27FC236}">
                <a16:creationId xmlns:a16="http://schemas.microsoft.com/office/drawing/2014/main" id="{9E89B12E-095A-4415-B020-EE85F119DA24}"/>
              </a:ext>
            </a:extLst>
          </p:cNvPr>
          <p:cNvSpPr txBox="1">
            <a:spLocks noChangeArrowheads="1"/>
          </p:cNvSpPr>
          <p:nvPr/>
        </p:nvSpPr>
        <p:spPr bwMode="auto">
          <a:xfrm rot="-927407">
            <a:off x="4438650" y="427752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Rectangle 8203">
            <a:extLst>
              <a:ext uri="{FF2B5EF4-FFF2-40B4-BE49-F238E27FC236}">
                <a16:creationId xmlns:a16="http://schemas.microsoft.com/office/drawing/2014/main" id="{702E3D26-1892-48B1-9D53-AE8EAD65A243}"/>
              </a:ext>
            </a:extLst>
          </p:cNvPr>
          <p:cNvSpPr/>
          <p:nvPr/>
        </p:nvSpPr>
        <p:spPr>
          <a:xfrm>
            <a:off x="712826" y="778920"/>
            <a:ext cx="11043868" cy="2246769"/>
          </a:xfrm>
          <a:prstGeom prst="rect">
            <a:avLst/>
          </a:prstGeom>
        </p:spPr>
        <p:txBody>
          <a:bodyPr wrap="square">
            <a:spAutoFit/>
          </a:bodyPr>
          <a:lstStyle/>
          <a:p>
            <a:r>
              <a:rPr lang="en-US" sz="1600" kern="1400" dirty="0">
                <a:solidFill>
                  <a:srgbClr val="000000"/>
                </a:solidFill>
                <a:latin typeface="Arial Narrow" panose="020B0606020202030204" pitchFamily="34" charset="0"/>
              </a:rPr>
              <a:t>We’ve been looking at four battles. We combined the lines of Pyrrhus and we saw four battles: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Heraclea, Asculum, and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What are these in the history of WW2? We’ll start with an easier question, two of these battles are identified in Daniel 11 between </a:t>
            </a:r>
            <a:r>
              <a:rPr lang="en-US" sz="1600" kern="1400" dirty="0" err="1">
                <a:solidFill>
                  <a:srgbClr val="000000"/>
                </a:solidFill>
                <a:latin typeface="Arial Narrow" panose="020B0606020202030204" pitchFamily="34" charset="0"/>
              </a:rPr>
              <a:t>Seleucus</a:t>
            </a:r>
            <a:r>
              <a:rPr lang="en-US" sz="1600" kern="1400" dirty="0">
                <a:solidFill>
                  <a:srgbClr val="000000"/>
                </a:solidFill>
                <a:latin typeface="Arial Narrow" panose="020B0606020202030204" pitchFamily="34" charset="0"/>
              </a:rPr>
              <a:t> and Ptolemy. What are those battles? </a:t>
            </a:r>
            <a:r>
              <a:rPr lang="en-US" sz="1600" b="1" kern="1400" dirty="0">
                <a:solidFill>
                  <a:srgbClr val="FF0000"/>
                </a:solidFill>
                <a:latin typeface="Arial Narrow" panose="020B0606020202030204" pitchFamily="34" charset="0"/>
              </a:rPr>
              <a:t>Raphia and </a:t>
            </a:r>
            <a:r>
              <a:rPr lang="en-US" sz="1600" b="1" kern="1400" dirty="0" err="1">
                <a:solidFill>
                  <a:srgbClr val="FF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And where do we place them? Asculum and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We have </a:t>
            </a:r>
            <a:r>
              <a:rPr lang="en-US" sz="1600" kern="1400" dirty="0">
                <a:solidFill>
                  <a:srgbClr val="FF0000"/>
                </a:solidFill>
                <a:latin typeface="Arial Narrow" panose="020B0606020202030204" pitchFamily="34" charset="0"/>
              </a:rPr>
              <a:t>Raphia</a:t>
            </a:r>
            <a:r>
              <a:rPr lang="en-US" sz="1600" kern="1400" dirty="0">
                <a:solidFill>
                  <a:srgbClr val="000000"/>
                </a:solidFill>
                <a:latin typeface="Arial Narrow" panose="020B0606020202030204" pitchFamily="34" charset="0"/>
              </a:rPr>
              <a:t> under Asculum. </a:t>
            </a:r>
            <a:r>
              <a:rPr lang="en-US" sz="1600" kern="1400" dirty="0" err="1">
                <a:solidFill>
                  <a:srgbClr val="FF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under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In the history of Pyrrhus, what decided the victor of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Elephants. Each battle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Heraclea, Asculum,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is decided by the same mode of warfare. Elephants decided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They decided each battle, and they decided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We described a little bit about that dynamic. That is the theme or the story that Pyrrhus gives us about these battles.</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86" name="Rectangle: Rounded Corners 85">
            <a:extLst>
              <a:ext uri="{FF2B5EF4-FFF2-40B4-BE49-F238E27FC236}">
                <a16:creationId xmlns:a16="http://schemas.microsoft.com/office/drawing/2014/main" id="{6A2CCCE8-72C3-4B5D-AAA2-24E423E143A6}"/>
              </a:ext>
            </a:extLst>
          </p:cNvPr>
          <p:cNvSpPr/>
          <p:nvPr/>
        </p:nvSpPr>
        <p:spPr>
          <a:xfrm>
            <a:off x="744742" y="3578947"/>
            <a:ext cx="3320952" cy="2224144"/>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21" name="Rectangle 20">
            <a:extLst>
              <a:ext uri="{FF2B5EF4-FFF2-40B4-BE49-F238E27FC236}">
                <a16:creationId xmlns:a16="http://schemas.microsoft.com/office/drawing/2014/main" id="{230F8779-52B4-42D7-99E8-CA484B3949D7}"/>
              </a:ext>
            </a:extLst>
          </p:cNvPr>
          <p:cNvSpPr/>
          <p:nvPr/>
        </p:nvSpPr>
        <p:spPr>
          <a:xfrm>
            <a:off x="509814" y="612844"/>
            <a:ext cx="5331861" cy="5632311"/>
          </a:xfrm>
          <a:prstGeom prst="rect">
            <a:avLst/>
          </a:prstGeom>
        </p:spPr>
        <p:txBody>
          <a:bodyPr wrap="square">
            <a:spAutoFit/>
          </a:bodyPr>
          <a:lstStyle/>
          <a:p>
            <a:r>
              <a:rPr lang="en-US" dirty="0">
                <a:latin typeface="Arial Narrow" panose="020B0606020202030204" pitchFamily="34" charset="0"/>
              </a:rPr>
              <a:t>When we talk about Clinton, who does she stand with? Who is she? She is “like the ancestor”. Who is the ancestor? You could go back to the beginning of American history, talk about 1798, could go through this history of America as the lamb like beast. Talk about George Washington, the founders of the Constitution. You could step through this history, talk about Roosevelt, come down here (under </a:t>
            </a:r>
            <a:r>
              <a:rPr lang="en-US" dirty="0" err="1">
                <a:latin typeface="Arial Narrow" panose="020B0606020202030204" pitchFamily="34" charset="0"/>
              </a:rPr>
              <a:t>Ipsus</a:t>
            </a:r>
            <a:r>
              <a:rPr lang="en-US" dirty="0">
                <a:latin typeface="Arial Narrow" panose="020B0606020202030204" pitchFamily="34" charset="0"/>
              </a:rPr>
              <a:t> and the death of </a:t>
            </a:r>
            <a:r>
              <a:rPr lang="en-US" dirty="0" err="1">
                <a:latin typeface="Arial Narrow" panose="020B0606020202030204" pitchFamily="34" charset="0"/>
              </a:rPr>
              <a:t>Antigonus</a:t>
            </a:r>
            <a:r>
              <a:rPr lang="en-US" dirty="0">
                <a:latin typeface="Arial Narrow" panose="020B0606020202030204" pitchFamily="34" charset="0"/>
              </a:rPr>
              <a:t>), talk about Obama, and what is Donald Trump’s argument against Hillary Clinton? He says “she’s part of the establishment”. And people should have said “yes, we want the establishment”. We want the history of the United States from 1798 through Obama. Donald Trump’s other argument: You’re going to have another Obama in the White House. The people should have been content with another constitutional lawyer. But for various reasons, we’ve discussed a couple, people are turned against the establishment and they voted in the same person who’s going to lead that country to harvest, to its destruction, both on when we consider the people and when we discussed institutions in Acts 27, also their shut door.</a:t>
            </a:r>
            <a:endParaRPr lang="en-US" dirty="0"/>
          </a:p>
        </p:txBody>
      </p:sp>
      <p:sp>
        <p:nvSpPr>
          <p:cNvPr id="26" name="Text Box 3">
            <a:extLst>
              <a:ext uri="{FF2B5EF4-FFF2-40B4-BE49-F238E27FC236}">
                <a16:creationId xmlns:a16="http://schemas.microsoft.com/office/drawing/2014/main" id="{12418E13-25C5-4500-BD76-CEFEE7D078E5}"/>
              </a:ext>
            </a:extLst>
          </p:cNvPr>
          <p:cNvSpPr txBox="1">
            <a:spLocks noChangeArrowheads="1"/>
          </p:cNvSpPr>
          <p:nvPr/>
        </p:nvSpPr>
        <p:spPr bwMode="auto">
          <a:xfrm>
            <a:off x="7324862" y="357051"/>
            <a:ext cx="33147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7" name="Group 4">
            <a:extLst>
              <a:ext uri="{FF2B5EF4-FFF2-40B4-BE49-F238E27FC236}">
                <a16:creationId xmlns:a16="http://schemas.microsoft.com/office/drawing/2014/main" id="{95442BC6-59FA-40E2-98BD-B43B0B7CC2E9}"/>
              </a:ext>
            </a:extLst>
          </p:cNvPr>
          <p:cNvGrpSpPr>
            <a:grpSpLocks/>
          </p:cNvGrpSpPr>
          <p:nvPr/>
        </p:nvGrpSpPr>
        <p:grpSpPr bwMode="auto">
          <a:xfrm>
            <a:off x="7267712" y="985701"/>
            <a:ext cx="3371850" cy="1543050"/>
            <a:chOff x="110242350" y="106527600"/>
            <a:chExt cx="3371850" cy="1543050"/>
          </a:xfrm>
        </p:grpSpPr>
        <p:sp>
          <p:nvSpPr>
            <p:cNvPr id="28" name="Line 5">
              <a:extLst>
                <a:ext uri="{FF2B5EF4-FFF2-40B4-BE49-F238E27FC236}">
                  <a16:creationId xmlns:a16="http://schemas.microsoft.com/office/drawing/2014/main" id="{B8CCC5FA-AF91-455E-AFD0-999FF79DAEDB}"/>
                </a:ext>
              </a:extLst>
            </p:cNvPr>
            <p:cNvSpPr>
              <a:spLocks noChangeShapeType="1"/>
            </p:cNvSpPr>
            <p:nvPr/>
          </p:nvSpPr>
          <p:spPr bwMode="auto">
            <a:xfrm>
              <a:off x="110528100" y="107041950"/>
              <a:ext cx="2800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6">
              <a:extLst>
                <a:ext uri="{FF2B5EF4-FFF2-40B4-BE49-F238E27FC236}">
                  <a16:creationId xmlns:a16="http://schemas.microsoft.com/office/drawing/2014/main" id="{CD699413-CF1A-4511-B093-AC95C3062156}"/>
                </a:ext>
              </a:extLst>
            </p:cNvPr>
            <p:cNvSpPr>
              <a:spLocks noChangeShapeType="1"/>
            </p:cNvSpPr>
            <p:nvPr/>
          </p:nvSpPr>
          <p:spPr bwMode="auto">
            <a:xfrm>
              <a:off x="110528100" y="1067562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7">
              <a:extLst>
                <a:ext uri="{FF2B5EF4-FFF2-40B4-BE49-F238E27FC236}">
                  <a16:creationId xmlns:a16="http://schemas.microsoft.com/office/drawing/2014/main" id="{E0383584-BADC-41D5-829F-A6FCBF55458C}"/>
                </a:ext>
              </a:extLst>
            </p:cNvPr>
            <p:cNvSpPr>
              <a:spLocks noChangeShapeType="1"/>
            </p:cNvSpPr>
            <p:nvPr/>
          </p:nvSpPr>
          <p:spPr bwMode="auto">
            <a:xfrm>
              <a:off x="113328450" y="1067562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8">
              <a:extLst>
                <a:ext uri="{FF2B5EF4-FFF2-40B4-BE49-F238E27FC236}">
                  <a16:creationId xmlns:a16="http://schemas.microsoft.com/office/drawing/2014/main" id="{9B096F85-7390-4F61-9056-89DB00B2BD0B}"/>
                </a:ext>
              </a:extLst>
            </p:cNvPr>
            <p:cNvSpPr txBox="1">
              <a:spLocks noChangeArrowheads="1"/>
            </p:cNvSpPr>
            <p:nvPr/>
          </p:nvSpPr>
          <p:spPr bwMode="auto">
            <a:xfrm>
              <a:off x="110242350" y="106527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9">
              <a:extLst>
                <a:ext uri="{FF2B5EF4-FFF2-40B4-BE49-F238E27FC236}">
                  <a16:creationId xmlns:a16="http://schemas.microsoft.com/office/drawing/2014/main" id="{E0733B4F-D217-47D5-9FE7-4E4B4CD05B23}"/>
                </a:ext>
              </a:extLst>
            </p:cNvPr>
            <p:cNvSpPr txBox="1">
              <a:spLocks noChangeArrowheads="1"/>
            </p:cNvSpPr>
            <p:nvPr/>
          </p:nvSpPr>
          <p:spPr bwMode="auto">
            <a:xfrm>
              <a:off x="112985550" y="106527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10">
              <a:extLst>
                <a:ext uri="{FF2B5EF4-FFF2-40B4-BE49-F238E27FC236}">
                  <a16:creationId xmlns:a16="http://schemas.microsoft.com/office/drawing/2014/main" id="{8A3058EF-E83B-4BC5-B994-CFBD0E384C8C}"/>
                </a:ext>
              </a:extLst>
            </p:cNvPr>
            <p:cNvSpPr txBox="1">
              <a:spLocks noChangeArrowheads="1"/>
            </p:cNvSpPr>
            <p:nvPr/>
          </p:nvSpPr>
          <p:spPr bwMode="auto">
            <a:xfrm>
              <a:off x="110699550" y="10669905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11">
              <a:extLst>
                <a:ext uri="{FF2B5EF4-FFF2-40B4-BE49-F238E27FC236}">
                  <a16:creationId xmlns:a16="http://schemas.microsoft.com/office/drawing/2014/main" id="{8EF8DEDF-92C2-4A57-8BAD-0C1475D43D7D}"/>
                </a:ext>
              </a:extLst>
            </p:cNvPr>
            <p:cNvSpPr txBox="1">
              <a:spLocks noChangeArrowheads="1"/>
            </p:cNvSpPr>
            <p:nvPr/>
          </p:nvSpPr>
          <p:spPr bwMode="auto">
            <a:xfrm>
              <a:off x="113161762" y="10709910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12">
              <a:extLst>
                <a:ext uri="{FF2B5EF4-FFF2-40B4-BE49-F238E27FC236}">
                  <a16:creationId xmlns:a16="http://schemas.microsoft.com/office/drawing/2014/main" id="{1567828E-472A-4FBB-9214-38353DCA4A69}"/>
                </a:ext>
              </a:extLst>
            </p:cNvPr>
            <p:cNvSpPr txBox="1">
              <a:spLocks noChangeArrowheads="1"/>
            </p:cNvSpPr>
            <p:nvPr/>
          </p:nvSpPr>
          <p:spPr bwMode="auto">
            <a:xfrm>
              <a:off x="110299500" y="107099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13">
              <a:extLst>
                <a:ext uri="{FF2B5EF4-FFF2-40B4-BE49-F238E27FC236}">
                  <a16:creationId xmlns:a16="http://schemas.microsoft.com/office/drawing/2014/main" id="{F8590C65-5963-4B93-ADA2-37F74D27F9B7}"/>
                </a:ext>
              </a:extLst>
            </p:cNvPr>
            <p:cNvSpPr txBox="1">
              <a:spLocks noChangeArrowheads="1"/>
            </p:cNvSpPr>
            <p:nvPr/>
          </p:nvSpPr>
          <p:spPr bwMode="auto">
            <a:xfrm>
              <a:off x="112928400" y="107442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9" name="Text Box 16">
            <a:extLst>
              <a:ext uri="{FF2B5EF4-FFF2-40B4-BE49-F238E27FC236}">
                <a16:creationId xmlns:a16="http://schemas.microsoft.com/office/drawing/2014/main" id="{19ED6DA9-7A54-4917-9E80-1031871254A4}"/>
              </a:ext>
            </a:extLst>
          </p:cNvPr>
          <p:cNvSpPr txBox="1">
            <a:spLocks noChangeArrowheads="1"/>
          </p:cNvSpPr>
          <p:nvPr/>
        </p:nvSpPr>
        <p:spPr bwMode="auto">
          <a:xfrm>
            <a:off x="9153662" y="492905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AutoShape 17">
            <a:extLst>
              <a:ext uri="{FF2B5EF4-FFF2-40B4-BE49-F238E27FC236}">
                <a16:creationId xmlns:a16="http://schemas.microsoft.com/office/drawing/2014/main" id="{F650B8D4-7780-402F-B01C-B3D01A44C949}"/>
              </a:ext>
            </a:extLst>
          </p:cNvPr>
          <p:cNvSpPr>
            <a:spLocks/>
          </p:cNvSpPr>
          <p:nvPr/>
        </p:nvSpPr>
        <p:spPr bwMode="auto">
          <a:xfrm rot="10800000">
            <a:off x="8618494" y="489902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8">
            <a:extLst>
              <a:ext uri="{FF2B5EF4-FFF2-40B4-BE49-F238E27FC236}">
                <a16:creationId xmlns:a16="http://schemas.microsoft.com/office/drawing/2014/main" id="{5449C01E-1290-473F-8794-30DA3BF21C87}"/>
              </a:ext>
            </a:extLst>
          </p:cNvPr>
          <p:cNvSpPr txBox="1">
            <a:spLocks noChangeArrowheads="1"/>
          </p:cNvSpPr>
          <p:nvPr/>
        </p:nvSpPr>
        <p:spPr bwMode="auto">
          <a:xfrm>
            <a:off x="8840732" y="5157651"/>
            <a:ext cx="340110" cy="284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9">
            <a:extLst>
              <a:ext uri="{FF2B5EF4-FFF2-40B4-BE49-F238E27FC236}">
                <a16:creationId xmlns:a16="http://schemas.microsoft.com/office/drawing/2014/main" id="{9DCEE881-68D2-46C0-88B8-929B1B7BB17E}"/>
              </a:ext>
            </a:extLst>
          </p:cNvPr>
          <p:cNvSpPr txBox="1">
            <a:spLocks noChangeArrowheads="1"/>
          </p:cNvSpPr>
          <p:nvPr/>
        </p:nvSpPr>
        <p:spPr bwMode="auto">
          <a:xfrm>
            <a:off x="7496312" y="395750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0">
            <a:extLst>
              <a:ext uri="{FF2B5EF4-FFF2-40B4-BE49-F238E27FC236}">
                <a16:creationId xmlns:a16="http://schemas.microsoft.com/office/drawing/2014/main" id="{D44CF94D-3A51-47B5-9368-7DFF4C09AEAB}"/>
              </a:ext>
            </a:extLst>
          </p:cNvPr>
          <p:cNvSpPr txBox="1">
            <a:spLocks noChangeArrowheads="1"/>
          </p:cNvSpPr>
          <p:nvPr/>
        </p:nvSpPr>
        <p:spPr bwMode="auto">
          <a:xfrm>
            <a:off x="7439162" y="584345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1">
            <a:extLst>
              <a:ext uri="{FF2B5EF4-FFF2-40B4-BE49-F238E27FC236}">
                <a16:creationId xmlns:a16="http://schemas.microsoft.com/office/drawing/2014/main" id="{41B3EED8-2566-46EB-BF17-C4B6350488AB}"/>
              </a:ext>
            </a:extLst>
          </p:cNvPr>
          <p:cNvSpPr txBox="1">
            <a:spLocks noChangeArrowheads="1"/>
          </p:cNvSpPr>
          <p:nvPr/>
        </p:nvSpPr>
        <p:spPr bwMode="auto">
          <a:xfrm>
            <a:off x="9439412" y="3900351"/>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22">
            <a:extLst>
              <a:ext uri="{FF2B5EF4-FFF2-40B4-BE49-F238E27FC236}">
                <a16:creationId xmlns:a16="http://schemas.microsoft.com/office/drawing/2014/main" id="{086F6B4C-8226-4844-A9BF-2D4E3D1A18D1}"/>
              </a:ext>
            </a:extLst>
          </p:cNvPr>
          <p:cNvSpPr>
            <a:spLocks noChangeShapeType="1"/>
          </p:cNvSpPr>
          <p:nvPr/>
        </p:nvSpPr>
        <p:spPr bwMode="auto">
          <a:xfrm>
            <a:off x="7553462" y="3043101"/>
            <a:ext cx="30861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23">
            <a:extLst>
              <a:ext uri="{FF2B5EF4-FFF2-40B4-BE49-F238E27FC236}">
                <a16:creationId xmlns:a16="http://schemas.microsoft.com/office/drawing/2014/main" id="{D21C8DA6-2864-4506-B722-52BB9B047D50}"/>
              </a:ext>
            </a:extLst>
          </p:cNvPr>
          <p:cNvSpPr>
            <a:spLocks noChangeShapeType="1"/>
          </p:cNvSpPr>
          <p:nvPr/>
        </p:nvSpPr>
        <p:spPr bwMode="auto">
          <a:xfrm>
            <a:off x="7553462" y="2757351"/>
            <a:ext cx="0" cy="28575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24">
            <a:extLst>
              <a:ext uri="{FF2B5EF4-FFF2-40B4-BE49-F238E27FC236}">
                <a16:creationId xmlns:a16="http://schemas.microsoft.com/office/drawing/2014/main" id="{58AA6B0C-2510-4D2E-93C4-675A7638143A}"/>
              </a:ext>
            </a:extLst>
          </p:cNvPr>
          <p:cNvSpPr txBox="1">
            <a:spLocks noChangeArrowheads="1"/>
          </p:cNvSpPr>
          <p:nvPr/>
        </p:nvSpPr>
        <p:spPr bwMode="auto">
          <a:xfrm>
            <a:off x="7324862" y="2528751"/>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25">
            <a:extLst>
              <a:ext uri="{FF2B5EF4-FFF2-40B4-BE49-F238E27FC236}">
                <a16:creationId xmlns:a16="http://schemas.microsoft.com/office/drawing/2014/main" id="{A5595A6E-66A8-4F60-9ADA-6C2CAEF183B6}"/>
              </a:ext>
            </a:extLst>
          </p:cNvPr>
          <p:cNvSpPr txBox="1">
            <a:spLocks noChangeArrowheads="1"/>
          </p:cNvSpPr>
          <p:nvPr/>
        </p:nvSpPr>
        <p:spPr bwMode="auto">
          <a:xfrm>
            <a:off x="10010912" y="252875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26">
            <a:extLst>
              <a:ext uri="{FF2B5EF4-FFF2-40B4-BE49-F238E27FC236}">
                <a16:creationId xmlns:a16="http://schemas.microsoft.com/office/drawing/2014/main" id="{6771C144-0230-4583-A17C-298A1ADF10C4}"/>
              </a:ext>
            </a:extLst>
          </p:cNvPr>
          <p:cNvSpPr txBox="1">
            <a:spLocks noChangeArrowheads="1"/>
          </p:cNvSpPr>
          <p:nvPr/>
        </p:nvSpPr>
        <p:spPr bwMode="auto">
          <a:xfrm>
            <a:off x="7324862" y="3100251"/>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George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Washington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27">
            <a:extLst>
              <a:ext uri="{FF2B5EF4-FFF2-40B4-BE49-F238E27FC236}">
                <a16:creationId xmlns:a16="http://schemas.microsoft.com/office/drawing/2014/main" id="{B7C53A59-2685-4609-84E7-C5109B21E582}"/>
              </a:ext>
            </a:extLst>
          </p:cNvPr>
          <p:cNvSpPr txBox="1">
            <a:spLocks noChangeArrowheads="1"/>
          </p:cNvSpPr>
          <p:nvPr/>
        </p:nvSpPr>
        <p:spPr bwMode="auto">
          <a:xfrm>
            <a:off x="9953762" y="32145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Obama</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28">
            <a:extLst>
              <a:ext uri="{FF2B5EF4-FFF2-40B4-BE49-F238E27FC236}">
                <a16:creationId xmlns:a16="http://schemas.microsoft.com/office/drawing/2014/main" id="{E827EBDD-EE1C-4DBA-9F2B-B3B40EB2B84F}"/>
              </a:ext>
            </a:extLst>
          </p:cNvPr>
          <p:cNvSpPr>
            <a:spLocks noChangeShapeType="1"/>
          </p:cNvSpPr>
          <p:nvPr/>
        </p:nvSpPr>
        <p:spPr bwMode="auto">
          <a:xfrm>
            <a:off x="8124962" y="3271701"/>
            <a:ext cx="18288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29">
            <a:extLst>
              <a:ext uri="{FF2B5EF4-FFF2-40B4-BE49-F238E27FC236}">
                <a16:creationId xmlns:a16="http://schemas.microsoft.com/office/drawing/2014/main" id="{34AF7B3F-DFAD-431E-847D-40DB596C0F92}"/>
              </a:ext>
            </a:extLst>
          </p:cNvPr>
          <p:cNvSpPr txBox="1">
            <a:spLocks noChangeArrowheads="1"/>
          </p:cNvSpPr>
          <p:nvPr/>
        </p:nvSpPr>
        <p:spPr bwMode="auto">
          <a:xfrm>
            <a:off x="8239262" y="3328851"/>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establishment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30">
            <a:extLst>
              <a:ext uri="{FF2B5EF4-FFF2-40B4-BE49-F238E27FC236}">
                <a16:creationId xmlns:a16="http://schemas.microsoft.com/office/drawing/2014/main" id="{0BF5D5CC-CF01-4827-920C-BCF3FCFCFA01}"/>
              </a:ext>
            </a:extLst>
          </p:cNvPr>
          <p:cNvSpPr>
            <a:spLocks noChangeShapeType="1"/>
          </p:cNvSpPr>
          <p:nvPr/>
        </p:nvSpPr>
        <p:spPr bwMode="auto">
          <a:xfrm>
            <a:off x="10125212" y="3043101"/>
            <a:ext cx="0" cy="1714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31">
            <a:extLst>
              <a:ext uri="{FF2B5EF4-FFF2-40B4-BE49-F238E27FC236}">
                <a16:creationId xmlns:a16="http://schemas.microsoft.com/office/drawing/2014/main" id="{778BEF8D-A2A5-455B-9A6E-A3D759EB87D2}"/>
              </a:ext>
            </a:extLst>
          </p:cNvPr>
          <p:cNvSpPr>
            <a:spLocks noChangeShapeType="1"/>
          </p:cNvSpPr>
          <p:nvPr/>
        </p:nvSpPr>
        <p:spPr bwMode="auto">
          <a:xfrm>
            <a:off x="10525262" y="3043101"/>
            <a:ext cx="0" cy="4000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20">
            <a:extLst>
              <a:ext uri="{FF2B5EF4-FFF2-40B4-BE49-F238E27FC236}">
                <a16:creationId xmlns:a16="http://schemas.microsoft.com/office/drawing/2014/main" id="{7D981AE8-E318-4BBD-9A69-F6B5958AFC8C}"/>
              </a:ext>
            </a:extLst>
          </p:cNvPr>
          <p:cNvSpPr txBox="1">
            <a:spLocks noChangeArrowheads="1"/>
          </p:cNvSpPr>
          <p:nvPr/>
        </p:nvSpPr>
        <p:spPr bwMode="auto">
          <a:xfrm>
            <a:off x="7247644" y="4813299"/>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                Clinton</a:t>
            </a:r>
            <a:r>
              <a:rPr kumimoji="0" lang="en-US" altLang="en-US" sz="1200" b="1" i="0" u="none" strike="noStrike" cap="none" normalizeH="0" baseline="0" dirty="0">
                <a:ln>
                  <a:noFill/>
                </a:ln>
                <a:solidFill>
                  <a:srgbClr val="FF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437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21" name="Rectangle 20">
            <a:extLst>
              <a:ext uri="{FF2B5EF4-FFF2-40B4-BE49-F238E27FC236}">
                <a16:creationId xmlns:a16="http://schemas.microsoft.com/office/drawing/2014/main" id="{230F8779-52B4-42D7-99E8-CA484B3949D7}"/>
              </a:ext>
            </a:extLst>
          </p:cNvPr>
          <p:cNvSpPr/>
          <p:nvPr/>
        </p:nvSpPr>
        <p:spPr>
          <a:xfrm>
            <a:off x="727246" y="633679"/>
            <a:ext cx="5331861" cy="3416320"/>
          </a:xfrm>
          <a:prstGeom prst="rect">
            <a:avLst/>
          </a:prstGeom>
        </p:spPr>
        <p:txBody>
          <a:bodyPr wrap="square">
            <a:spAutoFit/>
          </a:bodyPr>
          <a:lstStyle/>
          <a:p>
            <a:r>
              <a:rPr lang="en-US" dirty="0">
                <a:latin typeface="Arial Narrow" panose="020B0606020202030204" pitchFamily="34" charset="0"/>
              </a:rPr>
              <a:t>So when we bring this to the 2016 election, we find the story of two people, Clinton and Trump. </a:t>
            </a:r>
            <a:r>
              <a:rPr lang="en-US" dirty="0" err="1">
                <a:latin typeface="Arial Narrow" panose="020B0606020202030204" pitchFamily="34" charset="0"/>
              </a:rPr>
              <a:t>Antigonus</a:t>
            </a:r>
            <a:r>
              <a:rPr lang="en-US" dirty="0">
                <a:latin typeface="Arial Narrow" panose="020B0606020202030204" pitchFamily="34" charset="0"/>
              </a:rPr>
              <a:t> went into this battle wounded. In previous battles he’s fought, back in his past history he’d suffered an accident. So when he was born and when he began fighting for Alexander he’d been born with two eyes as you would expect. Two fully functioning eyes. In a previous battle an arrow had struck one of his eyes and he had been blinded. And he comes to </a:t>
            </a:r>
            <a:r>
              <a:rPr lang="en-US" dirty="0" err="1">
                <a:latin typeface="Arial Narrow" panose="020B0606020202030204" pitchFamily="34" charset="0"/>
              </a:rPr>
              <a:t>Ipsus</a:t>
            </a:r>
            <a:r>
              <a:rPr lang="en-US" dirty="0">
                <a:latin typeface="Arial Narrow" panose="020B0606020202030204" pitchFamily="34" charset="0"/>
              </a:rPr>
              <a:t> with just one eye which is why he was known as </a:t>
            </a:r>
            <a:r>
              <a:rPr lang="en-US" dirty="0" err="1">
                <a:latin typeface="Arial Narrow" panose="020B0606020202030204" pitchFamily="34" charset="0"/>
              </a:rPr>
              <a:t>Antigonus</a:t>
            </a:r>
            <a:r>
              <a:rPr lang="en-US" dirty="0">
                <a:latin typeface="Arial Narrow" panose="020B0606020202030204" pitchFamily="34" charset="0"/>
              </a:rPr>
              <a:t> “the one eyed”. It had become part of his name. </a:t>
            </a:r>
            <a:r>
              <a:rPr lang="en-US" dirty="0" err="1">
                <a:latin typeface="Arial Narrow" panose="020B0606020202030204" pitchFamily="34" charset="0"/>
              </a:rPr>
              <a:t>Antigonus</a:t>
            </a:r>
            <a:r>
              <a:rPr lang="en-US" dirty="0">
                <a:latin typeface="Arial Narrow" panose="020B0606020202030204" pitchFamily="34" charset="0"/>
              </a:rPr>
              <a:t> the one eyed.</a:t>
            </a:r>
          </a:p>
          <a:p>
            <a:r>
              <a:rPr lang="en-US" dirty="0"/>
              <a:t> </a:t>
            </a:r>
          </a:p>
        </p:txBody>
      </p:sp>
      <p:sp>
        <p:nvSpPr>
          <p:cNvPr id="26" name="Text Box 3">
            <a:extLst>
              <a:ext uri="{FF2B5EF4-FFF2-40B4-BE49-F238E27FC236}">
                <a16:creationId xmlns:a16="http://schemas.microsoft.com/office/drawing/2014/main" id="{12418E13-25C5-4500-BD76-CEFEE7D078E5}"/>
              </a:ext>
            </a:extLst>
          </p:cNvPr>
          <p:cNvSpPr txBox="1">
            <a:spLocks noChangeArrowheads="1"/>
          </p:cNvSpPr>
          <p:nvPr/>
        </p:nvSpPr>
        <p:spPr bwMode="auto">
          <a:xfrm>
            <a:off x="7324862" y="357051"/>
            <a:ext cx="33147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7" name="Group 4">
            <a:extLst>
              <a:ext uri="{FF2B5EF4-FFF2-40B4-BE49-F238E27FC236}">
                <a16:creationId xmlns:a16="http://schemas.microsoft.com/office/drawing/2014/main" id="{95442BC6-59FA-40E2-98BD-B43B0B7CC2E9}"/>
              </a:ext>
            </a:extLst>
          </p:cNvPr>
          <p:cNvGrpSpPr>
            <a:grpSpLocks/>
          </p:cNvGrpSpPr>
          <p:nvPr/>
        </p:nvGrpSpPr>
        <p:grpSpPr bwMode="auto">
          <a:xfrm>
            <a:off x="7267712" y="985701"/>
            <a:ext cx="3371850" cy="1543050"/>
            <a:chOff x="110242350" y="106527600"/>
            <a:chExt cx="3371850" cy="1543050"/>
          </a:xfrm>
        </p:grpSpPr>
        <p:sp>
          <p:nvSpPr>
            <p:cNvPr id="28" name="Line 5">
              <a:extLst>
                <a:ext uri="{FF2B5EF4-FFF2-40B4-BE49-F238E27FC236}">
                  <a16:creationId xmlns:a16="http://schemas.microsoft.com/office/drawing/2014/main" id="{B8CCC5FA-AF91-455E-AFD0-999FF79DAEDB}"/>
                </a:ext>
              </a:extLst>
            </p:cNvPr>
            <p:cNvSpPr>
              <a:spLocks noChangeShapeType="1"/>
            </p:cNvSpPr>
            <p:nvPr/>
          </p:nvSpPr>
          <p:spPr bwMode="auto">
            <a:xfrm>
              <a:off x="110528100" y="107041950"/>
              <a:ext cx="2800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6">
              <a:extLst>
                <a:ext uri="{FF2B5EF4-FFF2-40B4-BE49-F238E27FC236}">
                  <a16:creationId xmlns:a16="http://schemas.microsoft.com/office/drawing/2014/main" id="{CD699413-CF1A-4511-B093-AC95C3062156}"/>
                </a:ext>
              </a:extLst>
            </p:cNvPr>
            <p:cNvSpPr>
              <a:spLocks noChangeShapeType="1"/>
            </p:cNvSpPr>
            <p:nvPr/>
          </p:nvSpPr>
          <p:spPr bwMode="auto">
            <a:xfrm>
              <a:off x="110528100" y="1067562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7">
              <a:extLst>
                <a:ext uri="{FF2B5EF4-FFF2-40B4-BE49-F238E27FC236}">
                  <a16:creationId xmlns:a16="http://schemas.microsoft.com/office/drawing/2014/main" id="{E0383584-BADC-41D5-829F-A6FCBF55458C}"/>
                </a:ext>
              </a:extLst>
            </p:cNvPr>
            <p:cNvSpPr>
              <a:spLocks noChangeShapeType="1"/>
            </p:cNvSpPr>
            <p:nvPr/>
          </p:nvSpPr>
          <p:spPr bwMode="auto">
            <a:xfrm>
              <a:off x="113328450" y="1067562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8">
              <a:extLst>
                <a:ext uri="{FF2B5EF4-FFF2-40B4-BE49-F238E27FC236}">
                  <a16:creationId xmlns:a16="http://schemas.microsoft.com/office/drawing/2014/main" id="{9B096F85-7390-4F61-9056-89DB00B2BD0B}"/>
                </a:ext>
              </a:extLst>
            </p:cNvPr>
            <p:cNvSpPr txBox="1">
              <a:spLocks noChangeArrowheads="1"/>
            </p:cNvSpPr>
            <p:nvPr/>
          </p:nvSpPr>
          <p:spPr bwMode="auto">
            <a:xfrm>
              <a:off x="110242350" y="106527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9">
              <a:extLst>
                <a:ext uri="{FF2B5EF4-FFF2-40B4-BE49-F238E27FC236}">
                  <a16:creationId xmlns:a16="http://schemas.microsoft.com/office/drawing/2014/main" id="{E0733B4F-D217-47D5-9FE7-4E4B4CD05B23}"/>
                </a:ext>
              </a:extLst>
            </p:cNvPr>
            <p:cNvSpPr txBox="1">
              <a:spLocks noChangeArrowheads="1"/>
            </p:cNvSpPr>
            <p:nvPr/>
          </p:nvSpPr>
          <p:spPr bwMode="auto">
            <a:xfrm>
              <a:off x="112985550" y="106527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10">
              <a:extLst>
                <a:ext uri="{FF2B5EF4-FFF2-40B4-BE49-F238E27FC236}">
                  <a16:creationId xmlns:a16="http://schemas.microsoft.com/office/drawing/2014/main" id="{8A3058EF-E83B-4BC5-B994-CFBD0E384C8C}"/>
                </a:ext>
              </a:extLst>
            </p:cNvPr>
            <p:cNvSpPr txBox="1">
              <a:spLocks noChangeArrowheads="1"/>
            </p:cNvSpPr>
            <p:nvPr/>
          </p:nvSpPr>
          <p:spPr bwMode="auto">
            <a:xfrm>
              <a:off x="110699550" y="10669905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11">
              <a:extLst>
                <a:ext uri="{FF2B5EF4-FFF2-40B4-BE49-F238E27FC236}">
                  <a16:creationId xmlns:a16="http://schemas.microsoft.com/office/drawing/2014/main" id="{8EF8DEDF-92C2-4A57-8BAD-0C1475D43D7D}"/>
                </a:ext>
              </a:extLst>
            </p:cNvPr>
            <p:cNvSpPr txBox="1">
              <a:spLocks noChangeArrowheads="1"/>
            </p:cNvSpPr>
            <p:nvPr/>
          </p:nvSpPr>
          <p:spPr bwMode="auto">
            <a:xfrm>
              <a:off x="113161762" y="10709910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12">
              <a:extLst>
                <a:ext uri="{FF2B5EF4-FFF2-40B4-BE49-F238E27FC236}">
                  <a16:creationId xmlns:a16="http://schemas.microsoft.com/office/drawing/2014/main" id="{1567828E-472A-4FBB-9214-38353DCA4A69}"/>
                </a:ext>
              </a:extLst>
            </p:cNvPr>
            <p:cNvSpPr txBox="1">
              <a:spLocks noChangeArrowheads="1"/>
            </p:cNvSpPr>
            <p:nvPr/>
          </p:nvSpPr>
          <p:spPr bwMode="auto">
            <a:xfrm>
              <a:off x="110299500" y="107099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13">
              <a:extLst>
                <a:ext uri="{FF2B5EF4-FFF2-40B4-BE49-F238E27FC236}">
                  <a16:creationId xmlns:a16="http://schemas.microsoft.com/office/drawing/2014/main" id="{F8590C65-5963-4B93-ADA2-37F74D27F9B7}"/>
                </a:ext>
              </a:extLst>
            </p:cNvPr>
            <p:cNvSpPr txBox="1">
              <a:spLocks noChangeArrowheads="1"/>
            </p:cNvSpPr>
            <p:nvPr/>
          </p:nvSpPr>
          <p:spPr bwMode="auto">
            <a:xfrm>
              <a:off x="112928400" y="107442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9" name="Text Box 16">
            <a:extLst>
              <a:ext uri="{FF2B5EF4-FFF2-40B4-BE49-F238E27FC236}">
                <a16:creationId xmlns:a16="http://schemas.microsoft.com/office/drawing/2014/main" id="{19ED6DA9-7A54-4917-9E80-1031871254A4}"/>
              </a:ext>
            </a:extLst>
          </p:cNvPr>
          <p:cNvSpPr txBox="1">
            <a:spLocks noChangeArrowheads="1"/>
          </p:cNvSpPr>
          <p:nvPr/>
        </p:nvSpPr>
        <p:spPr bwMode="auto">
          <a:xfrm>
            <a:off x="9153662" y="492905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AutoShape 17">
            <a:extLst>
              <a:ext uri="{FF2B5EF4-FFF2-40B4-BE49-F238E27FC236}">
                <a16:creationId xmlns:a16="http://schemas.microsoft.com/office/drawing/2014/main" id="{F650B8D4-7780-402F-B01C-B3D01A44C949}"/>
              </a:ext>
            </a:extLst>
          </p:cNvPr>
          <p:cNvSpPr>
            <a:spLocks/>
          </p:cNvSpPr>
          <p:nvPr/>
        </p:nvSpPr>
        <p:spPr bwMode="auto">
          <a:xfrm rot="10800000">
            <a:off x="8618494" y="489902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8">
            <a:extLst>
              <a:ext uri="{FF2B5EF4-FFF2-40B4-BE49-F238E27FC236}">
                <a16:creationId xmlns:a16="http://schemas.microsoft.com/office/drawing/2014/main" id="{5449C01E-1290-473F-8794-30DA3BF21C87}"/>
              </a:ext>
            </a:extLst>
          </p:cNvPr>
          <p:cNvSpPr txBox="1">
            <a:spLocks noChangeArrowheads="1"/>
          </p:cNvSpPr>
          <p:nvPr/>
        </p:nvSpPr>
        <p:spPr bwMode="auto">
          <a:xfrm>
            <a:off x="8840732" y="5157651"/>
            <a:ext cx="340110" cy="284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9">
            <a:extLst>
              <a:ext uri="{FF2B5EF4-FFF2-40B4-BE49-F238E27FC236}">
                <a16:creationId xmlns:a16="http://schemas.microsoft.com/office/drawing/2014/main" id="{9DCEE881-68D2-46C0-88B8-929B1B7BB17E}"/>
              </a:ext>
            </a:extLst>
          </p:cNvPr>
          <p:cNvSpPr txBox="1">
            <a:spLocks noChangeArrowheads="1"/>
          </p:cNvSpPr>
          <p:nvPr/>
        </p:nvSpPr>
        <p:spPr bwMode="auto">
          <a:xfrm>
            <a:off x="7496312" y="395750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0">
            <a:extLst>
              <a:ext uri="{FF2B5EF4-FFF2-40B4-BE49-F238E27FC236}">
                <a16:creationId xmlns:a16="http://schemas.microsoft.com/office/drawing/2014/main" id="{D44CF94D-3A51-47B5-9368-7DFF4C09AEAB}"/>
              </a:ext>
            </a:extLst>
          </p:cNvPr>
          <p:cNvSpPr txBox="1">
            <a:spLocks noChangeArrowheads="1"/>
          </p:cNvSpPr>
          <p:nvPr/>
        </p:nvSpPr>
        <p:spPr bwMode="auto">
          <a:xfrm>
            <a:off x="7439162" y="584345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1">
            <a:extLst>
              <a:ext uri="{FF2B5EF4-FFF2-40B4-BE49-F238E27FC236}">
                <a16:creationId xmlns:a16="http://schemas.microsoft.com/office/drawing/2014/main" id="{41B3EED8-2566-46EB-BF17-C4B6350488AB}"/>
              </a:ext>
            </a:extLst>
          </p:cNvPr>
          <p:cNvSpPr txBox="1">
            <a:spLocks noChangeArrowheads="1"/>
          </p:cNvSpPr>
          <p:nvPr/>
        </p:nvSpPr>
        <p:spPr bwMode="auto">
          <a:xfrm>
            <a:off x="9439412" y="3900351"/>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22">
            <a:extLst>
              <a:ext uri="{FF2B5EF4-FFF2-40B4-BE49-F238E27FC236}">
                <a16:creationId xmlns:a16="http://schemas.microsoft.com/office/drawing/2014/main" id="{086F6B4C-8226-4844-A9BF-2D4E3D1A18D1}"/>
              </a:ext>
            </a:extLst>
          </p:cNvPr>
          <p:cNvSpPr>
            <a:spLocks noChangeShapeType="1"/>
          </p:cNvSpPr>
          <p:nvPr/>
        </p:nvSpPr>
        <p:spPr bwMode="auto">
          <a:xfrm>
            <a:off x="7553462" y="3043101"/>
            <a:ext cx="30861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23">
            <a:extLst>
              <a:ext uri="{FF2B5EF4-FFF2-40B4-BE49-F238E27FC236}">
                <a16:creationId xmlns:a16="http://schemas.microsoft.com/office/drawing/2014/main" id="{D21C8DA6-2864-4506-B722-52BB9B047D50}"/>
              </a:ext>
            </a:extLst>
          </p:cNvPr>
          <p:cNvSpPr>
            <a:spLocks noChangeShapeType="1"/>
          </p:cNvSpPr>
          <p:nvPr/>
        </p:nvSpPr>
        <p:spPr bwMode="auto">
          <a:xfrm>
            <a:off x="7553462" y="2757351"/>
            <a:ext cx="0" cy="28575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24">
            <a:extLst>
              <a:ext uri="{FF2B5EF4-FFF2-40B4-BE49-F238E27FC236}">
                <a16:creationId xmlns:a16="http://schemas.microsoft.com/office/drawing/2014/main" id="{58AA6B0C-2510-4D2E-93C4-675A7638143A}"/>
              </a:ext>
            </a:extLst>
          </p:cNvPr>
          <p:cNvSpPr txBox="1">
            <a:spLocks noChangeArrowheads="1"/>
          </p:cNvSpPr>
          <p:nvPr/>
        </p:nvSpPr>
        <p:spPr bwMode="auto">
          <a:xfrm>
            <a:off x="7324862" y="2528751"/>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25">
            <a:extLst>
              <a:ext uri="{FF2B5EF4-FFF2-40B4-BE49-F238E27FC236}">
                <a16:creationId xmlns:a16="http://schemas.microsoft.com/office/drawing/2014/main" id="{A5595A6E-66A8-4F60-9ADA-6C2CAEF183B6}"/>
              </a:ext>
            </a:extLst>
          </p:cNvPr>
          <p:cNvSpPr txBox="1">
            <a:spLocks noChangeArrowheads="1"/>
          </p:cNvSpPr>
          <p:nvPr/>
        </p:nvSpPr>
        <p:spPr bwMode="auto">
          <a:xfrm>
            <a:off x="10010912" y="252875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26">
            <a:extLst>
              <a:ext uri="{FF2B5EF4-FFF2-40B4-BE49-F238E27FC236}">
                <a16:creationId xmlns:a16="http://schemas.microsoft.com/office/drawing/2014/main" id="{6771C144-0230-4583-A17C-298A1ADF10C4}"/>
              </a:ext>
            </a:extLst>
          </p:cNvPr>
          <p:cNvSpPr txBox="1">
            <a:spLocks noChangeArrowheads="1"/>
          </p:cNvSpPr>
          <p:nvPr/>
        </p:nvSpPr>
        <p:spPr bwMode="auto">
          <a:xfrm>
            <a:off x="7324862" y="3100251"/>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George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Washington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27">
            <a:extLst>
              <a:ext uri="{FF2B5EF4-FFF2-40B4-BE49-F238E27FC236}">
                <a16:creationId xmlns:a16="http://schemas.microsoft.com/office/drawing/2014/main" id="{B7C53A59-2685-4609-84E7-C5109B21E582}"/>
              </a:ext>
            </a:extLst>
          </p:cNvPr>
          <p:cNvSpPr txBox="1">
            <a:spLocks noChangeArrowheads="1"/>
          </p:cNvSpPr>
          <p:nvPr/>
        </p:nvSpPr>
        <p:spPr bwMode="auto">
          <a:xfrm>
            <a:off x="9953762" y="32145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Obama</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28">
            <a:extLst>
              <a:ext uri="{FF2B5EF4-FFF2-40B4-BE49-F238E27FC236}">
                <a16:creationId xmlns:a16="http://schemas.microsoft.com/office/drawing/2014/main" id="{E827EBDD-EE1C-4DBA-9F2B-B3B40EB2B84F}"/>
              </a:ext>
            </a:extLst>
          </p:cNvPr>
          <p:cNvSpPr>
            <a:spLocks noChangeShapeType="1"/>
          </p:cNvSpPr>
          <p:nvPr/>
        </p:nvSpPr>
        <p:spPr bwMode="auto">
          <a:xfrm>
            <a:off x="8124962" y="3271701"/>
            <a:ext cx="18288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29">
            <a:extLst>
              <a:ext uri="{FF2B5EF4-FFF2-40B4-BE49-F238E27FC236}">
                <a16:creationId xmlns:a16="http://schemas.microsoft.com/office/drawing/2014/main" id="{34AF7B3F-DFAD-431E-847D-40DB596C0F92}"/>
              </a:ext>
            </a:extLst>
          </p:cNvPr>
          <p:cNvSpPr txBox="1">
            <a:spLocks noChangeArrowheads="1"/>
          </p:cNvSpPr>
          <p:nvPr/>
        </p:nvSpPr>
        <p:spPr bwMode="auto">
          <a:xfrm>
            <a:off x="8239262" y="3328851"/>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establishment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30">
            <a:extLst>
              <a:ext uri="{FF2B5EF4-FFF2-40B4-BE49-F238E27FC236}">
                <a16:creationId xmlns:a16="http://schemas.microsoft.com/office/drawing/2014/main" id="{0BF5D5CC-CF01-4827-920C-BCF3FCFCFA01}"/>
              </a:ext>
            </a:extLst>
          </p:cNvPr>
          <p:cNvSpPr>
            <a:spLocks noChangeShapeType="1"/>
          </p:cNvSpPr>
          <p:nvPr/>
        </p:nvSpPr>
        <p:spPr bwMode="auto">
          <a:xfrm>
            <a:off x="10125212" y="3043101"/>
            <a:ext cx="0" cy="1714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31">
            <a:extLst>
              <a:ext uri="{FF2B5EF4-FFF2-40B4-BE49-F238E27FC236}">
                <a16:creationId xmlns:a16="http://schemas.microsoft.com/office/drawing/2014/main" id="{778BEF8D-A2A5-455B-9A6E-A3D759EB87D2}"/>
              </a:ext>
            </a:extLst>
          </p:cNvPr>
          <p:cNvSpPr>
            <a:spLocks noChangeShapeType="1"/>
          </p:cNvSpPr>
          <p:nvPr/>
        </p:nvSpPr>
        <p:spPr bwMode="auto">
          <a:xfrm>
            <a:off x="10525262" y="3043101"/>
            <a:ext cx="0" cy="4000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20">
            <a:extLst>
              <a:ext uri="{FF2B5EF4-FFF2-40B4-BE49-F238E27FC236}">
                <a16:creationId xmlns:a16="http://schemas.microsoft.com/office/drawing/2014/main" id="{7D981AE8-E318-4BBD-9A69-F6B5958AFC8C}"/>
              </a:ext>
            </a:extLst>
          </p:cNvPr>
          <p:cNvSpPr txBox="1">
            <a:spLocks noChangeArrowheads="1"/>
          </p:cNvSpPr>
          <p:nvPr/>
        </p:nvSpPr>
        <p:spPr bwMode="auto">
          <a:xfrm>
            <a:off x="7247644" y="4813299"/>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                Clinton</a:t>
            </a:r>
            <a:r>
              <a:rPr kumimoji="0" lang="en-US" altLang="en-US" sz="1200" b="1" i="0" u="none" strike="noStrike" cap="none" normalizeH="0" baseline="0" dirty="0">
                <a:ln>
                  <a:noFill/>
                </a:ln>
                <a:solidFill>
                  <a:srgbClr val="FF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3206CD48-8751-4B6A-91CC-4B250CE1A2BA}"/>
              </a:ext>
            </a:extLst>
          </p:cNvPr>
          <p:cNvSpPr txBox="1">
            <a:spLocks noChangeArrowheads="1"/>
          </p:cNvSpPr>
          <p:nvPr/>
        </p:nvSpPr>
        <p:spPr bwMode="auto">
          <a:xfrm>
            <a:off x="2803381" y="4395426"/>
            <a:ext cx="3429000" cy="1443037"/>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 name="Group 11">
            <a:extLst>
              <a:ext uri="{FF2B5EF4-FFF2-40B4-BE49-F238E27FC236}">
                <a16:creationId xmlns:a16="http://schemas.microsoft.com/office/drawing/2014/main" id="{96512D14-085E-4DE5-87FB-1CDBD93C8B24}"/>
              </a:ext>
            </a:extLst>
          </p:cNvPr>
          <p:cNvGrpSpPr>
            <a:grpSpLocks/>
          </p:cNvGrpSpPr>
          <p:nvPr/>
        </p:nvGrpSpPr>
        <p:grpSpPr bwMode="auto">
          <a:xfrm>
            <a:off x="3843920" y="4756414"/>
            <a:ext cx="340518" cy="114256"/>
            <a:chOff x="110230633" y="112547400"/>
            <a:chExt cx="314325" cy="114300"/>
          </a:xfrm>
        </p:grpSpPr>
        <p:sp>
          <p:nvSpPr>
            <p:cNvPr id="15" name="Oval 12">
              <a:extLst>
                <a:ext uri="{FF2B5EF4-FFF2-40B4-BE49-F238E27FC236}">
                  <a16:creationId xmlns:a16="http://schemas.microsoft.com/office/drawing/2014/main" id="{A725FFA1-4F30-42EE-BC8A-AC863D00B90A}"/>
                </a:ext>
              </a:extLst>
            </p:cNvPr>
            <p:cNvSpPr>
              <a:spLocks noChangeArrowheads="1"/>
            </p:cNvSpPr>
            <p:nvPr/>
          </p:nvSpPr>
          <p:spPr bwMode="auto">
            <a:xfrm>
              <a:off x="110230633" y="112547400"/>
              <a:ext cx="314325" cy="11430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3">
              <a:extLst>
                <a:ext uri="{FF2B5EF4-FFF2-40B4-BE49-F238E27FC236}">
                  <a16:creationId xmlns:a16="http://schemas.microsoft.com/office/drawing/2014/main" id="{157BAFEE-3874-49DA-8E19-317436238A1A}"/>
                </a:ext>
              </a:extLst>
            </p:cNvPr>
            <p:cNvSpPr>
              <a:spLocks noChangeArrowheads="1"/>
            </p:cNvSpPr>
            <p:nvPr/>
          </p:nvSpPr>
          <p:spPr bwMode="auto">
            <a:xfrm>
              <a:off x="110344933" y="112547400"/>
              <a:ext cx="85726"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 name="Oval 14">
            <a:extLst>
              <a:ext uri="{FF2B5EF4-FFF2-40B4-BE49-F238E27FC236}">
                <a16:creationId xmlns:a16="http://schemas.microsoft.com/office/drawing/2014/main" id="{FF582A49-5685-4086-B992-7E0C2CC2AF13}"/>
              </a:ext>
            </a:extLst>
          </p:cNvPr>
          <p:cNvSpPr>
            <a:spLocks noChangeArrowheads="1"/>
          </p:cNvSpPr>
          <p:nvPr/>
        </p:nvSpPr>
        <p:spPr bwMode="auto">
          <a:xfrm>
            <a:off x="4505907" y="4756414"/>
            <a:ext cx="340519" cy="114256"/>
          </a:xfrm>
          <a:prstGeom prst="ellipse">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Oval 15">
            <a:extLst>
              <a:ext uri="{FF2B5EF4-FFF2-40B4-BE49-F238E27FC236}">
                <a16:creationId xmlns:a16="http://schemas.microsoft.com/office/drawing/2014/main" id="{73F9383A-163D-4C88-AEAD-B6174A06AAAC}"/>
              </a:ext>
            </a:extLst>
          </p:cNvPr>
          <p:cNvSpPr>
            <a:spLocks noChangeArrowheads="1"/>
          </p:cNvSpPr>
          <p:nvPr/>
        </p:nvSpPr>
        <p:spPr bwMode="auto">
          <a:xfrm>
            <a:off x="4629732" y="4756414"/>
            <a:ext cx="92869" cy="114256"/>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8">
            <a:extLst>
              <a:ext uri="{FF2B5EF4-FFF2-40B4-BE49-F238E27FC236}">
                <a16:creationId xmlns:a16="http://schemas.microsoft.com/office/drawing/2014/main" id="{AB169641-BD84-43A8-BBC1-B85E6BE0E00C}"/>
              </a:ext>
            </a:extLst>
          </p:cNvPr>
          <p:cNvSpPr>
            <a:spLocks noChangeShapeType="1"/>
          </p:cNvSpPr>
          <p:nvPr/>
        </p:nvSpPr>
        <p:spPr bwMode="auto">
          <a:xfrm>
            <a:off x="3877257" y="4699286"/>
            <a:ext cx="228600" cy="2285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9">
            <a:extLst>
              <a:ext uri="{FF2B5EF4-FFF2-40B4-BE49-F238E27FC236}">
                <a16:creationId xmlns:a16="http://schemas.microsoft.com/office/drawing/2014/main" id="{2FCE466D-6DFE-4FFC-B0AB-14F337F3369C}"/>
              </a:ext>
            </a:extLst>
          </p:cNvPr>
          <p:cNvSpPr>
            <a:spLocks noChangeShapeType="1"/>
          </p:cNvSpPr>
          <p:nvPr/>
        </p:nvSpPr>
        <p:spPr bwMode="auto">
          <a:xfrm flipV="1">
            <a:off x="3820107" y="4699286"/>
            <a:ext cx="285750" cy="2285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21">
            <a:extLst>
              <a:ext uri="{FF2B5EF4-FFF2-40B4-BE49-F238E27FC236}">
                <a16:creationId xmlns:a16="http://schemas.microsoft.com/office/drawing/2014/main" id="{3BD8C941-D8D1-43E4-BDA6-3637B162B2F0}"/>
              </a:ext>
            </a:extLst>
          </p:cNvPr>
          <p:cNvSpPr txBox="1">
            <a:spLocks noChangeArrowheads="1"/>
          </p:cNvSpPr>
          <p:nvPr/>
        </p:nvSpPr>
        <p:spPr bwMode="auto">
          <a:xfrm>
            <a:off x="3762957" y="5042054"/>
            <a:ext cx="514350" cy="26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8EA95BDA-5AD5-43A6-A0B6-A1EFB54B80F5}"/>
              </a:ext>
            </a:extLst>
          </p:cNvPr>
          <p:cNvSpPr txBox="1">
            <a:spLocks noChangeArrowheads="1"/>
          </p:cNvSpPr>
          <p:nvPr/>
        </p:nvSpPr>
        <p:spPr bwMode="auto">
          <a:xfrm>
            <a:off x="4505907" y="4984926"/>
            <a:ext cx="400050" cy="457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6" name="Picture 7">
            <a:extLst>
              <a:ext uri="{FF2B5EF4-FFF2-40B4-BE49-F238E27FC236}">
                <a16:creationId xmlns:a16="http://schemas.microsoft.com/office/drawing/2014/main" id="{5647C70C-EA4D-4064-8B2B-31B257457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148" y="4271826"/>
            <a:ext cx="1373465" cy="1597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03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21" name="Rectangle 20">
            <a:extLst>
              <a:ext uri="{FF2B5EF4-FFF2-40B4-BE49-F238E27FC236}">
                <a16:creationId xmlns:a16="http://schemas.microsoft.com/office/drawing/2014/main" id="{230F8779-52B4-42D7-99E8-CA484B3949D7}"/>
              </a:ext>
            </a:extLst>
          </p:cNvPr>
          <p:cNvSpPr/>
          <p:nvPr/>
        </p:nvSpPr>
        <p:spPr>
          <a:xfrm>
            <a:off x="727246" y="633679"/>
            <a:ext cx="5331861" cy="3600986"/>
          </a:xfrm>
          <a:prstGeom prst="rect">
            <a:avLst/>
          </a:prstGeom>
        </p:spPr>
        <p:txBody>
          <a:bodyPr wrap="square">
            <a:spAutoFit/>
          </a:bodyPr>
          <a:lstStyle/>
          <a:p>
            <a:r>
              <a:rPr lang="en-US" sz="1600" dirty="0">
                <a:latin typeface="Arial Narrow" panose="020B0606020202030204" pitchFamily="34" charset="0"/>
              </a:rPr>
              <a:t>In the battle of </a:t>
            </a:r>
            <a:r>
              <a:rPr lang="en-US" sz="1600" dirty="0" err="1">
                <a:latin typeface="Arial Narrow" panose="020B0606020202030204" pitchFamily="34" charset="0"/>
              </a:rPr>
              <a:t>Ipsus</a:t>
            </a:r>
            <a:r>
              <a:rPr lang="en-US" sz="1600" dirty="0">
                <a:latin typeface="Arial Narrow" panose="020B0606020202030204" pitchFamily="34" charset="0"/>
              </a:rPr>
              <a:t>, he loses his second eye. I don’t want to discuss eyes, I want to go to the language of Revelation. We’re discussing the lamb like beast. That lamb like beast begins its conquest, rises up with two horns.  By the time you get to 2016, in a conflict long ago, what had happened to one of its horns? It’s broken. Do you have a date? Since 1844. So when we come to 2016, what happens to its other horn? Their Republican horn? It’s broken. </a:t>
            </a:r>
          </a:p>
          <a:p>
            <a:r>
              <a:rPr lang="en-US" sz="1600" dirty="0">
                <a:latin typeface="Arial Narrow" panose="020B0606020202030204" pitchFamily="34" charset="0"/>
              </a:rPr>
              <a:t> </a:t>
            </a:r>
          </a:p>
          <a:p>
            <a:r>
              <a:rPr lang="en-US" sz="1600" dirty="0">
                <a:latin typeface="Arial Narrow" panose="020B0606020202030204" pitchFamily="34" charset="0"/>
              </a:rPr>
              <a:t>With the election of Donald Trump, you can see the breaking of the Republican horn. They chose a leader, not the leader who stood with their 200 plus years of history but a new leader, already showing himself as a dictator.</a:t>
            </a:r>
          </a:p>
          <a:p>
            <a:r>
              <a:rPr lang="en-US" dirty="0"/>
              <a:t> </a:t>
            </a:r>
          </a:p>
          <a:p>
            <a:r>
              <a:rPr lang="en-US" dirty="0"/>
              <a:t> </a:t>
            </a:r>
          </a:p>
        </p:txBody>
      </p:sp>
      <p:sp>
        <p:nvSpPr>
          <p:cNvPr id="26" name="Text Box 3">
            <a:extLst>
              <a:ext uri="{FF2B5EF4-FFF2-40B4-BE49-F238E27FC236}">
                <a16:creationId xmlns:a16="http://schemas.microsoft.com/office/drawing/2014/main" id="{12418E13-25C5-4500-BD76-CEFEE7D078E5}"/>
              </a:ext>
            </a:extLst>
          </p:cNvPr>
          <p:cNvSpPr txBox="1">
            <a:spLocks noChangeArrowheads="1"/>
          </p:cNvSpPr>
          <p:nvPr/>
        </p:nvSpPr>
        <p:spPr bwMode="auto">
          <a:xfrm>
            <a:off x="7324862" y="357051"/>
            <a:ext cx="33147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2016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7" name="Group 4">
            <a:extLst>
              <a:ext uri="{FF2B5EF4-FFF2-40B4-BE49-F238E27FC236}">
                <a16:creationId xmlns:a16="http://schemas.microsoft.com/office/drawing/2014/main" id="{95442BC6-59FA-40E2-98BD-B43B0B7CC2E9}"/>
              </a:ext>
            </a:extLst>
          </p:cNvPr>
          <p:cNvGrpSpPr>
            <a:grpSpLocks/>
          </p:cNvGrpSpPr>
          <p:nvPr/>
        </p:nvGrpSpPr>
        <p:grpSpPr bwMode="auto">
          <a:xfrm>
            <a:off x="7267712" y="985701"/>
            <a:ext cx="3371850" cy="1543050"/>
            <a:chOff x="110242350" y="106527600"/>
            <a:chExt cx="3371850" cy="1543050"/>
          </a:xfrm>
        </p:grpSpPr>
        <p:sp>
          <p:nvSpPr>
            <p:cNvPr id="28" name="Line 5">
              <a:extLst>
                <a:ext uri="{FF2B5EF4-FFF2-40B4-BE49-F238E27FC236}">
                  <a16:creationId xmlns:a16="http://schemas.microsoft.com/office/drawing/2014/main" id="{B8CCC5FA-AF91-455E-AFD0-999FF79DAEDB}"/>
                </a:ext>
              </a:extLst>
            </p:cNvPr>
            <p:cNvSpPr>
              <a:spLocks noChangeShapeType="1"/>
            </p:cNvSpPr>
            <p:nvPr/>
          </p:nvSpPr>
          <p:spPr bwMode="auto">
            <a:xfrm>
              <a:off x="110528100" y="107041950"/>
              <a:ext cx="2800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6">
              <a:extLst>
                <a:ext uri="{FF2B5EF4-FFF2-40B4-BE49-F238E27FC236}">
                  <a16:creationId xmlns:a16="http://schemas.microsoft.com/office/drawing/2014/main" id="{CD699413-CF1A-4511-B093-AC95C3062156}"/>
                </a:ext>
              </a:extLst>
            </p:cNvPr>
            <p:cNvSpPr>
              <a:spLocks noChangeShapeType="1"/>
            </p:cNvSpPr>
            <p:nvPr/>
          </p:nvSpPr>
          <p:spPr bwMode="auto">
            <a:xfrm>
              <a:off x="110528100" y="1067562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7">
              <a:extLst>
                <a:ext uri="{FF2B5EF4-FFF2-40B4-BE49-F238E27FC236}">
                  <a16:creationId xmlns:a16="http://schemas.microsoft.com/office/drawing/2014/main" id="{E0383584-BADC-41D5-829F-A6FCBF55458C}"/>
                </a:ext>
              </a:extLst>
            </p:cNvPr>
            <p:cNvSpPr>
              <a:spLocks noChangeShapeType="1"/>
            </p:cNvSpPr>
            <p:nvPr/>
          </p:nvSpPr>
          <p:spPr bwMode="auto">
            <a:xfrm>
              <a:off x="113328450" y="106756200"/>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8">
              <a:extLst>
                <a:ext uri="{FF2B5EF4-FFF2-40B4-BE49-F238E27FC236}">
                  <a16:creationId xmlns:a16="http://schemas.microsoft.com/office/drawing/2014/main" id="{9B096F85-7390-4F61-9056-89DB00B2BD0B}"/>
                </a:ext>
              </a:extLst>
            </p:cNvPr>
            <p:cNvSpPr txBox="1">
              <a:spLocks noChangeArrowheads="1"/>
            </p:cNvSpPr>
            <p:nvPr/>
          </p:nvSpPr>
          <p:spPr bwMode="auto">
            <a:xfrm>
              <a:off x="110242350" y="106527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9">
              <a:extLst>
                <a:ext uri="{FF2B5EF4-FFF2-40B4-BE49-F238E27FC236}">
                  <a16:creationId xmlns:a16="http://schemas.microsoft.com/office/drawing/2014/main" id="{E0733B4F-D217-47D5-9FE7-4E4B4CD05B23}"/>
                </a:ext>
              </a:extLst>
            </p:cNvPr>
            <p:cNvSpPr txBox="1">
              <a:spLocks noChangeArrowheads="1"/>
            </p:cNvSpPr>
            <p:nvPr/>
          </p:nvSpPr>
          <p:spPr bwMode="auto">
            <a:xfrm>
              <a:off x="112985550" y="1065276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10">
              <a:extLst>
                <a:ext uri="{FF2B5EF4-FFF2-40B4-BE49-F238E27FC236}">
                  <a16:creationId xmlns:a16="http://schemas.microsoft.com/office/drawing/2014/main" id="{8A3058EF-E83B-4BC5-B994-CFBD0E384C8C}"/>
                </a:ext>
              </a:extLst>
            </p:cNvPr>
            <p:cNvSpPr txBox="1">
              <a:spLocks noChangeArrowheads="1"/>
            </p:cNvSpPr>
            <p:nvPr/>
          </p:nvSpPr>
          <p:spPr bwMode="auto">
            <a:xfrm>
              <a:off x="110699550" y="10669905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11">
              <a:extLst>
                <a:ext uri="{FF2B5EF4-FFF2-40B4-BE49-F238E27FC236}">
                  <a16:creationId xmlns:a16="http://schemas.microsoft.com/office/drawing/2014/main" id="{8EF8DEDF-92C2-4A57-8BAD-0C1475D43D7D}"/>
                </a:ext>
              </a:extLst>
            </p:cNvPr>
            <p:cNvSpPr txBox="1">
              <a:spLocks noChangeArrowheads="1"/>
            </p:cNvSpPr>
            <p:nvPr/>
          </p:nvSpPr>
          <p:spPr bwMode="auto">
            <a:xfrm>
              <a:off x="113161762" y="10709910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12">
              <a:extLst>
                <a:ext uri="{FF2B5EF4-FFF2-40B4-BE49-F238E27FC236}">
                  <a16:creationId xmlns:a16="http://schemas.microsoft.com/office/drawing/2014/main" id="{1567828E-472A-4FBB-9214-38353DCA4A69}"/>
                </a:ext>
              </a:extLst>
            </p:cNvPr>
            <p:cNvSpPr txBox="1">
              <a:spLocks noChangeArrowheads="1"/>
            </p:cNvSpPr>
            <p:nvPr/>
          </p:nvSpPr>
          <p:spPr bwMode="auto">
            <a:xfrm>
              <a:off x="110299500" y="107099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13">
              <a:extLst>
                <a:ext uri="{FF2B5EF4-FFF2-40B4-BE49-F238E27FC236}">
                  <a16:creationId xmlns:a16="http://schemas.microsoft.com/office/drawing/2014/main" id="{F8590C65-5963-4B93-ADA2-37F74D27F9B7}"/>
                </a:ext>
              </a:extLst>
            </p:cNvPr>
            <p:cNvSpPr txBox="1">
              <a:spLocks noChangeArrowheads="1"/>
            </p:cNvSpPr>
            <p:nvPr/>
          </p:nvSpPr>
          <p:spPr bwMode="auto">
            <a:xfrm>
              <a:off x="112928400" y="1074420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9" name="Text Box 16">
            <a:extLst>
              <a:ext uri="{FF2B5EF4-FFF2-40B4-BE49-F238E27FC236}">
                <a16:creationId xmlns:a16="http://schemas.microsoft.com/office/drawing/2014/main" id="{19ED6DA9-7A54-4917-9E80-1031871254A4}"/>
              </a:ext>
            </a:extLst>
          </p:cNvPr>
          <p:cNvSpPr txBox="1">
            <a:spLocks noChangeArrowheads="1"/>
          </p:cNvSpPr>
          <p:nvPr/>
        </p:nvSpPr>
        <p:spPr bwMode="auto">
          <a:xfrm>
            <a:off x="9153662" y="492905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AutoShape 17">
            <a:extLst>
              <a:ext uri="{FF2B5EF4-FFF2-40B4-BE49-F238E27FC236}">
                <a16:creationId xmlns:a16="http://schemas.microsoft.com/office/drawing/2014/main" id="{F650B8D4-7780-402F-B01C-B3D01A44C949}"/>
              </a:ext>
            </a:extLst>
          </p:cNvPr>
          <p:cNvSpPr>
            <a:spLocks/>
          </p:cNvSpPr>
          <p:nvPr/>
        </p:nvSpPr>
        <p:spPr bwMode="auto">
          <a:xfrm rot="10800000">
            <a:off x="8618494" y="489902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8">
            <a:extLst>
              <a:ext uri="{FF2B5EF4-FFF2-40B4-BE49-F238E27FC236}">
                <a16:creationId xmlns:a16="http://schemas.microsoft.com/office/drawing/2014/main" id="{5449C01E-1290-473F-8794-30DA3BF21C87}"/>
              </a:ext>
            </a:extLst>
          </p:cNvPr>
          <p:cNvSpPr txBox="1">
            <a:spLocks noChangeArrowheads="1"/>
          </p:cNvSpPr>
          <p:nvPr/>
        </p:nvSpPr>
        <p:spPr bwMode="auto">
          <a:xfrm>
            <a:off x="8840732" y="5157651"/>
            <a:ext cx="340110" cy="284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9">
            <a:extLst>
              <a:ext uri="{FF2B5EF4-FFF2-40B4-BE49-F238E27FC236}">
                <a16:creationId xmlns:a16="http://schemas.microsoft.com/office/drawing/2014/main" id="{9DCEE881-68D2-46C0-88B8-929B1B7BB17E}"/>
              </a:ext>
            </a:extLst>
          </p:cNvPr>
          <p:cNvSpPr txBox="1">
            <a:spLocks noChangeArrowheads="1"/>
          </p:cNvSpPr>
          <p:nvPr/>
        </p:nvSpPr>
        <p:spPr bwMode="auto">
          <a:xfrm>
            <a:off x="7496312" y="395750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0">
            <a:extLst>
              <a:ext uri="{FF2B5EF4-FFF2-40B4-BE49-F238E27FC236}">
                <a16:creationId xmlns:a16="http://schemas.microsoft.com/office/drawing/2014/main" id="{D44CF94D-3A51-47B5-9368-7DFF4C09AEAB}"/>
              </a:ext>
            </a:extLst>
          </p:cNvPr>
          <p:cNvSpPr txBox="1">
            <a:spLocks noChangeArrowheads="1"/>
          </p:cNvSpPr>
          <p:nvPr/>
        </p:nvSpPr>
        <p:spPr bwMode="auto">
          <a:xfrm>
            <a:off x="7439162" y="584345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1">
            <a:extLst>
              <a:ext uri="{FF2B5EF4-FFF2-40B4-BE49-F238E27FC236}">
                <a16:creationId xmlns:a16="http://schemas.microsoft.com/office/drawing/2014/main" id="{41B3EED8-2566-46EB-BF17-C4B6350488AB}"/>
              </a:ext>
            </a:extLst>
          </p:cNvPr>
          <p:cNvSpPr txBox="1">
            <a:spLocks noChangeArrowheads="1"/>
          </p:cNvSpPr>
          <p:nvPr/>
        </p:nvSpPr>
        <p:spPr bwMode="auto">
          <a:xfrm>
            <a:off x="9439412" y="3900351"/>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22">
            <a:extLst>
              <a:ext uri="{FF2B5EF4-FFF2-40B4-BE49-F238E27FC236}">
                <a16:creationId xmlns:a16="http://schemas.microsoft.com/office/drawing/2014/main" id="{086F6B4C-8226-4844-A9BF-2D4E3D1A18D1}"/>
              </a:ext>
            </a:extLst>
          </p:cNvPr>
          <p:cNvSpPr>
            <a:spLocks noChangeShapeType="1"/>
          </p:cNvSpPr>
          <p:nvPr/>
        </p:nvSpPr>
        <p:spPr bwMode="auto">
          <a:xfrm>
            <a:off x="7553462" y="3043101"/>
            <a:ext cx="30861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23">
            <a:extLst>
              <a:ext uri="{FF2B5EF4-FFF2-40B4-BE49-F238E27FC236}">
                <a16:creationId xmlns:a16="http://schemas.microsoft.com/office/drawing/2014/main" id="{D21C8DA6-2864-4506-B722-52BB9B047D50}"/>
              </a:ext>
            </a:extLst>
          </p:cNvPr>
          <p:cNvSpPr>
            <a:spLocks noChangeShapeType="1"/>
          </p:cNvSpPr>
          <p:nvPr/>
        </p:nvSpPr>
        <p:spPr bwMode="auto">
          <a:xfrm>
            <a:off x="7553462" y="2757351"/>
            <a:ext cx="0" cy="28575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24">
            <a:extLst>
              <a:ext uri="{FF2B5EF4-FFF2-40B4-BE49-F238E27FC236}">
                <a16:creationId xmlns:a16="http://schemas.microsoft.com/office/drawing/2014/main" id="{58AA6B0C-2510-4D2E-93C4-675A7638143A}"/>
              </a:ext>
            </a:extLst>
          </p:cNvPr>
          <p:cNvSpPr txBox="1">
            <a:spLocks noChangeArrowheads="1"/>
          </p:cNvSpPr>
          <p:nvPr/>
        </p:nvSpPr>
        <p:spPr bwMode="auto">
          <a:xfrm>
            <a:off x="7324862" y="2528751"/>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25">
            <a:extLst>
              <a:ext uri="{FF2B5EF4-FFF2-40B4-BE49-F238E27FC236}">
                <a16:creationId xmlns:a16="http://schemas.microsoft.com/office/drawing/2014/main" id="{A5595A6E-66A8-4F60-9ADA-6C2CAEF183B6}"/>
              </a:ext>
            </a:extLst>
          </p:cNvPr>
          <p:cNvSpPr txBox="1">
            <a:spLocks noChangeArrowheads="1"/>
          </p:cNvSpPr>
          <p:nvPr/>
        </p:nvSpPr>
        <p:spPr bwMode="auto">
          <a:xfrm>
            <a:off x="10010912" y="252875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26">
            <a:extLst>
              <a:ext uri="{FF2B5EF4-FFF2-40B4-BE49-F238E27FC236}">
                <a16:creationId xmlns:a16="http://schemas.microsoft.com/office/drawing/2014/main" id="{6771C144-0230-4583-A17C-298A1ADF10C4}"/>
              </a:ext>
            </a:extLst>
          </p:cNvPr>
          <p:cNvSpPr txBox="1">
            <a:spLocks noChangeArrowheads="1"/>
          </p:cNvSpPr>
          <p:nvPr/>
        </p:nvSpPr>
        <p:spPr bwMode="auto">
          <a:xfrm>
            <a:off x="7324862" y="3100251"/>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George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Washington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27">
            <a:extLst>
              <a:ext uri="{FF2B5EF4-FFF2-40B4-BE49-F238E27FC236}">
                <a16:creationId xmlns:a16="http://schemas.microsoft.com/office/drawing/2014/main" id="{B7C53A59-2685-4609-84E7-C5109B21E582}"/>
              </a:ext>
            </a:extLst>
          </p:cNvPr>
          <p:cNvSpPr txBox="1">
            <a:spLocks noChangeArrowheads="1"/>
          </p:cNvSpPr>
          <p:nvPr/>
        </p:nvSpPr>
        <p:spPr bwMode="auto">
          <a:xfrm>
            <a:off x="9953762" y="32145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Obama</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28">
            <a:extLst>
              <a:ext uri="{FF2B5EF4-FFF2-40B4-BE49-F238E27FC236}">
                <a16:creationId xmlns:a16="http://schemas.microsoft.com/office/drawing/2014/main" id="{E827EBDD-EE1C-4DBA-9F2B-B3B40EB2B84F}"/>
              </a:ext>
            </a:extLst>
          </p:cNvPr>
          <p:cNvSpPr>
            <a:spLocks noChangeShapeType="1"/>
          </p:cNvSpPr>
          <p:nvPr/>
        </p:nvSpPr>
        <p:spPr bwMode="auto">
          <a:xfrm>
            <a:off x="8124962" y="3271701"/>
            <a:ext cx="18288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29">
            <a:extLst>
              <a:ext uri="{FF2B5EF4-FFF2-40B4-BE49-F238E27FC236}">
                <a16:creationId xmlns:a16="http://schemas.microsoft.com/office/drawing/2014/main" id="{34AF7B3F-DFAD-431E-847D-40DB596C0F92}"/>
              </a:ext>
            </a:extLst>
          </p:cNvPr>
          <p:cNvSpPr txBox="1">
            <a:spLocks noChangeArrowheads="1"/>
          </p:cNvSpPr>
          <p:nvPr/>
        </p:nvSpPr>
        <p:spPr bwMode="auto">
          <a:xfrm>
            <a:off x="8239262" y="3328851"/>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establishment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30">
            <a:extLst>
              <a:ext uri="{FF2B5EF4-FFF2-40B4-BE49-F238E27FC236}">
                <a16:creationId xmlns:a16="http://schemas.microsoft.com/office/drawing/2014/main" id="{0BF5D5CC-CF01-4827-920C-BCF3FCFCFA01}"/>
              </a:ext>
            </a:extLst>
          </p:cNvPr>
          <p:cNvSpPr>
            <a:spLocks noChangeShapeType="1"/>
          </p:cNvSpPr>
          <p:nvPr/>
        </p:nvSpPr>
        <p:spPr bwMode="auto">
          <a:xfrm>
            <a:off x="10125212" y="3043101"/>
            <a:ext cx="0" cy="1714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31">
            <a:extLst>
              <a:ext uri="{FF2B5EF4-FFF2-40B4-BE49-F238E27FC236}">
                <a16:creationId xmlns:a16="http://schemas.microsoft.com/office/drawing/2014/main" id="{778BEF8D-A2A5-455B-9A6E-A3D759EB87D2}"/>
              </a:ext>
            </a:extLst>
          </p:cNvPr>
          <p:cNvSpPr>
            <a:spLocks noChangeShapeType="1"/>
          </p:cNvSpPr>
          <p:nvPr/>
        </p:nvSpPr>
        <p:spPr bwMode="auto">
          <a:xfrm>
            <a:off x="10525262" y="3043101"/>
            <a:ext cx="0" cy="4000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20">
            <a:extLst>
              <a:ext uri="{FF2B5EF4-FFF2-40B4-BE49-F238E27FC236}">
                <a16:creationId xmlns:a16="http://schemas.microsoft.com/office/drawing/2014/main" id="{7D981AE8-E318-4BBD-9A69-F6B5958AFC8C}"/>
              </a:ext>
            </a:extLst>
          </p:cNvPr>
          <p:cNvSpPr txBox="1">
            <a:spLocks noChangeArrowheads="1"/>
          </p:cNvSpPr>
          <p:nvPr/>
        </p:nvSpPr>
        <p:spPr bwMode="auto">
          <a:xfrm>
            <a:off x="7247644" y="4813299"/>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                Clinton</a:t>
            </a:r>
            <a:r>
              <a:rPr kumimoji="0" lang="en-US" altLang="en-US" sz="1200" b="1" i="0" u="none" strike="noStrike" cap="none" normalizeH="0" baseline="0" dirty="0">
                <a:ln>
                  <a:noFill/>
                </a:ln>
                <a:solidFill>
                  <a:srgbClr val="FF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20ACEEE1-674E-4034-B068-146F36996E29}"/>
              </a:ext>
            </a:extLst>
          </p:cNvPr>
          <p:cNvGrpSpPr>
            <a:grpSpLocks/>
          </p:cNvGrpSpPr>
          <p:nvPr/>
        </p:nvGrpSpPr>
        <p:grpSpPr bwMode="auto">
          <a:xfrm>
            <a:off x="2803381" y="4395426"/>
            <a:ext cx="3429000" cy="1443037"/>
            <a:chOff x="106756200" y="111328200"/>
            <a:chExt cx="3429000" cy="1443594"/>
          </a:xfrm>
        </p:grpSpPr>
        <p:sp>
          <p:nvSpPr>
            <p:cNvPr id="4" name="Text Box 3">
              <a:extLst>
                <a:ext uri="{FF2B5EF4-FFF2-40B4-BE49-F238E27FC236}">
                  <a16:creationId xmlns:a16="http://schemas.microsoft.com/office/drawing/2014/main" id="{3206CD48-8751-4B6A-91CC-4B250CE1A2BA}"/>
                </a:ext>
              </a:extLst>
            </p:cNvPr>
            <p:cNvSpPr txBox="1">
              <a:spLocks noChangeArrowheads="1"/>
            </p:cNvSpPr>
            <p:nvPr/>
          </p:nvSpPr>
          <p:spPr bwMode="auto">
            <a:xfrm>
              <a:off x="106756200" y="111328200"/>
              <a:ext cx="3429000" cy="14435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5763FE57-EFCA-4A38-BEC4-48E3C3A0BB13}"/>
                </a:ext>
              </a:extLst>
            </p:cNvPr>
            <p:cNvGrpSpPr>
              <a:grpSpLocks/>
            </p:cNvGrpSpPr>
            <p:nvPr/>
          </p:nvGrpSpPr>
          <p:grpSpPr bwMode="auto">
            <a:xfrm>
              <a:off x="106756200" y="111343044"/>
              <a:ext cx="1028700" cy="742950"/>
              <a:chOff x="111578427" y="112158043"/>
              <a:chExt cx="1142857" cy="825810"/>
            </a:xfrm>
          </p:grpSpPr>
          <p:grpSp>
            <p:nvGrpSpPr>
              <p:cNvPr id="17" name="Group 5">
                <a:extLst>
                  <a:ext uri="{FF2B5EF4-FFF2-40B4-BE49-F238E27FC236}">
                    <a16:creationId xmlns:a16="http://schemas.microsoft.com/office/drawing/2014/main" id="{274D9920-1C7C-4942-8A36-4542E73904ED}"/>
                  </a:ext>
                </a:extLst>
              </p:cNvPr>
              <p:cNvGrpSpPr>
                <a:grpSpLocks/>
              </p:cNvGrpSpPr>
              <p:nvPr/>
            </p:nvGrpSpPr>
            <p:grpSpPr bwMode="auto">
              <a:xfrm>
                <a:off x="112035627" y="112186618"/>
                <a:ext cx="685657" cy="797235"/>
                <a:chOff x="114088265" y="111903733"/>
                <a:chExt cx="685657" cy="797235"/>
              </a:xfrm>
            </p:grpSpPr>
            <p:sp>
              <p:nvSpPr>
                <p:cNvPr id="22" name="Oval 6">
                  <a:extLst>
                    <a:ext uri="{FF2B5EF4-FFF2-40B4-BE49-F238E27FC236}">
                      <a16:creationId xmlns:a16="http://schemas.microsoft.com/office/drawing/2014/main" id="{69447E28-EDEA-476A-BF35-57B5969A0BBD}"/>
                    </a:ext>
                  </a:extLst>
                </p:cNvPr>
                <p:cNvSpPr>
                  <a:spLocks noChangeArrowheads="1"/>
                </p:cNvSpPr>
                <p:nvPr/>
              </p:nvSpPr>
              <p:spPr bwMode="auto">
                <a:xfrm>
                  <a:off x="114088265" y="112586667"/>
                  <a:ext cx="400049" cy="11430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E14163AC-D4A8-49FD-AE18-6CF23D1A0D28}"/>
                    </a:ext>
                  </a:extLst>
                </p:cNvPr>
                <p:cNvSpPr>
                  <a:spLocks/>
                </p:cNvSpPr>
                <p:nvPr/>
              </p:nvSpPr>
              <p:spPr bwMode="auto">
                <a:xfrm rot="-5054737">
                  <a:off x="114088123" y="111960882"/>
                  <a:ext cx="742948" cy="628650"/>
                </a:xfrm>
                <a:custGeom>
                  <a:avLst/>
                  <a:gdLst>
                    <a:gd name="T0" fmla="*/ 0 w 3952875"/>
                    <a:gd name="T1" fmla="*/ 0 h 1076325"/>
                    <a:gd name="T2" fmla="*/ 3943350 w 3952875"/>
                    <a:gd name="T3" fmla="*/ 971550 h 1076325"/>
                    <a:gd name="T4" fmla="*/ 57150 w 3952875"/>
                    <a:gd name="T5" fmla="*/ 628650 h 1076325"/>
                  </a:gdLst>
                  <a:ahLst/>
                  <a:cxnLst>
                    <a:cxn ang="0">
                      <a:pos x="T0" y="T1"/>
                    </a:cxn>
                    <a:cxn ang="0">
                      <a:pos x="T2" y="T3"/>
                    </a:cxn>
                    <a:cxn ang="0">
                      <a:pos x="T4" y="T5"/>
                    </a:cxn>
                  </a:cxnLst>
                  <a:rect l="0" t="0" r="r" b="b"/>
                  <a:pathLst>
                    <a:path w="3952875" h="1076325">
                      <a:moveTo>
                        <a:pt x="0" y="0"/>
                      </a:moveTo>
                      <a:cubicBezTo>
                        <a:pt x="1966912" y="433387"/>
                        <a:pt x="3933825" y="866775"/>
                        <a:pt x="3943350" y="971550"/>
                      </a:cubicBezTo>
                      <a:cubicBezTo>
                        <a:pt x="3952875" y="1076325"/>
                        <a:pt x="704850" y="685800"/>
                        <a:pt x="57150" y="628650"/>
                      </a:cubicBezTo>
                    </a:path>
                  </a:pathLst>
                </a:custGeom>
                <a:noFill/>
                <a:ln w="9525"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8" name="Group 8">
                <a:extLst>
                  <a:ext uri="{FF2B5EF4-FFF2-40B4-BE49-F238E27FC236}">
                    <a16:creationId xmlns:a16="http://schemas.microsoft.com/office/drawing/2014/main" id="{CFEA326C-626E-4643-AE3C-1DC5F4249351}"/>
                  </a:ext>
                </a:extLst>
              </p:cNvPr>
              <p:cNvGrpSpPr>
                <a:grpSpLocks/>
              </p:cNvGrpSpPr>
              <p:nvPr/>
            </p:nvGrpSpPr>
            <p:grpSpPr bwMode="auto">
              <a:xfrm>
                <a:off x="111578427" y="112158043"/>
                <a:ext cx="685657" cy="797235"/>
                <a:chOff x="113340553" y="112689546"/>
                <a:chExt cx="685657" cy="797235"/>
              </a:xfrm>
            </p:grpSpPr>
            <p:sp>
              <p:nvSpPr>
                <p:cNvPr id="19" name="Oval 9">
                  <a:extLst>
                    <a:ext uri="{FF2B5EF4-FFF2-40B4-BE49-F238E27FC236}">
                      <a16:creationId xmlns:a16="http://schemas.microsoft.com/office/drawing/2014/main" id="{77343C38-21FD-4C85-8812-C3963CC80F24}"/>
                    </a:ext>
                  </a:extLst>
                </p:cNvPr>
                <p:cNvSpPr>
                  <a:spLocks noChangeArrowheads="1"/>
                </p:cNvSpPr>
                <p:nvPr/>
              </p:nvSpPr>
              <p:spPr bwMode="auto">
                <a:xfrm>
                  <a:off x="113340553" y="113372480"/>
                  <a:ext cx="400049" cy="11430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935F1C95-A8F1-4478-9BE3-8B954C40E687}"/>
                    </a:ext>
                  </a:extLst>
                </p:cNvPr>
                <p:cNvSpPr>
                  <a:spLocks/>
                </p:cNvSpPr>
                <p:nvPr/>
              </p:nvSpPr>
              <p:spPr bwMode="auto">
                <a:xfrm rot="-5054737">
                  <a:off x="113340411" y="112746695"/>
                  <a:ext cx="742948" cy="628650"/>
                </a:xfrm>
                <a:custGeom>
                  <a:avLst/>
                  <a:gdLst>
                    <a:gd name="T0" fmla="*/ 0 w 3952875"/>
                    <a:gd name="T1" fmla="*/ 0 h 1076325"/>
                    <a:gd name="T2" fmla="*/ 3943350 w 3952875"/>
                    <a:gd name="T3" fmla="*/ 971550 h 1076325"/>
                    <a:gd name="T4" fmla="*/ 57150 w 3952875"/>
                    <a:gd name="T5" fmla="*/ 628650 h 1076325"/>
                  </a:gdLst>
                  <a:ahLst/>
                  <a:cxnLst>
                    <a:cxn ang="0">
                      <a:pos x="T0" y="T1"/>
                    </a:cxn>
                    <a:cxn ang="0">
                      <a:pos x="T2" y="T3"/>
                    </a:cxn>
                    <a:cxn ang="0">
                      <a:pos x="T4" y="T5"/>
                    </a:cxn>
                  </a:cxnLst>
                  <a:rect l="0" t="0" r="r" b="b"/>
                  <a:pathLst>
                    <a:path w="3952875" h="1076325">
                      <a:moveTo>
                        <a:pt x="0" y="0"/>
                      </a:moveTo>
                      <a:cubicBezTo>
                        <a:pt x="1966912" y="433387"/>
                        <a:pt x="3933825" y="866775"/>
                        <a:pt x="3943350" y="971550"/>
                      </a:cubicBezTo>
                      <a:cubicBezTo>
                        <a:pt x="3952875" y="1076325"/>
                        <a:pt x="704850" y="685800"/>
                        <a:pt x="57150" y="628650"/>
                      </a:cubicBezTo>
                    </a:path>
                  </a:pathLst>
                </a:custGeom>
                <a:noFill/>
                <a:ln w="9525"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nvGrpSpPr>
            <p:cNvPr id="6" name="Group 11">
              <a:extLst>
                <a:ext uri="{FF2B5EF4-FFF2-40B4-BE49-F238E27FC236}">
                  <a16:creationId xmlns:a16="http://schemas.microsoft.com/office/drawing/2014/main" id="{96512D14-085E-4DE5-87FB-1CDBD93C8B24}"/>
                </a:ext>
              </a:extLst>
            </p:cNvPr>
            <p:cNvGrpSpPr>
              <a:grpSpLocks/>
            </p:cNvGrpSpPr>
            <p:nvPr/>
          </p:nvGrpSpPr>
          <p:grpSpPr bwMode="auto">
            <a:xfrm>
              <a:off x="108380213" y="111571644"/>
              <a:ext cx="340518" cy="114300"/>
              <a:chOff x="110230633" y="112547400"/>
              <a:chExt cx="314325" cy="114300"/>
            </a:xfrm>
          </p:grpSpPr>
          <p:sp>
            <p:nvSpPr>
              <p:cNvPr id="15" name="Oval 12">
                <a:extLst>
                  <a:ext uri="{FF2B5EF4-FFF2-40B4-BE49-F238E27FC236}">
                    <a16:creationId xmlns:a16="http://schemas.microsoft.com/office/drawing/2014/main" id="{A725FFA1-4F30-42EE-BC8A-AC863D00B90A}"/>
                  </a:ext>
                </a:extLst>
              </p:cNvPr>
              <p:cNvSpPr>
                <a:spLocks noChangeArrowheads="1"/>
              </p:cNvSpPr>
              <p:nvPr/>
            </p:nvSpPr>
            <p:spPr bwMode="auto">
              <a:xfrm>
                <a:off x="110230633" y="112547400"/>
                <a:ext cx="314325" cy="11430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3">
                <a:extLst>
                  <a:ext uri="{FF2B5EF4-FFF2-40B4-BE49-F238E27FC236}">
                    <a16:creationId xmlns:a16="http://schemas.microsoft.com/office/drawing/2014/main" id="{157BAFEE-3874-49DA-8E19-317436238A1A}"/>
                  </a:ext>
                </a:extLst>
              </p:cNvPr>
              <p:cNvSpPr>
                <a:spLocks noChangeArrowheads="1"/>
              </p:cNvSpPr>
              <p:nvPr/>
            </p:nvSpPr>
            <p:spPr bwMode="auto">
              <a:xfrm>
                <a:off x="110344933" y="112547400"/>
                <a:ext cx="85726"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 name="Oval 14">
              <a:extLst>
                <a:ext uri="{FF2B5EF4-FFF2-40B4-BE49-F238E27FC236}">
                  <a16:creationId xmlns:a16="http://schemas.microsoft.com/office/drawing/2014/main" id="{FF582A49-5685-4086-B992-7E0C2CC2AF13}"/>
                </a:ext>
              </a:extLst>
            </p:cNvPr>
            <p:cNvSpPr>
              <a:spLocks noChangeArrowheads="1"/>
            </p:cNvSpPr>
            <p:nvPr/>
          </p:nvSpPr>
          <p:spPr bwMode="auto">
            <a:xfrm>
              <a:off x="109042200" y="111571644"/>
              <a:ext cx="340519" cy="114300"/>
            </a:xfrm>
            <a:prstGeom prst="ellipse">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Oval 15">
              <a:extLst>
                <a:ext uri="{FF2B5EF4-FFF2-40B4-BE49-F238E27FC236}">
                  <a16:creationId xmlns:a16="http://schemas.microsoft.com/office/drawing/2014/main" id="{73F9383A-163D-4C88-AEAD-B6174A06AAAC}"/>
                </a:ext>
              </a:extLst>
            </p:cNvPr>
            <p:cNvSpPr>
              <a:spLocks noChangeArrowheads="1"/>
            </p:cNvSpPr>
            <p:nvPr/>
          </p:nvSpPr>
          <p:spPr bwMode="auto">
            <a:xfrm>
              <a:off x="109166025" y="111571644"/>
              <a:ext cx="92869"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16">
              <a:extLst>
                <a:ext uri="{FF2B5EF4-FFF2-40B4-BE49-F238E27FC236}">
                  <a16:creationId xmlns:a16="http://schemas.microsoft.com/office/drawing/2014/main" id="{8900A9F7-CE96-4B92-BB30-C52B5EFB7F87}"/>
                </a:ext>
              </a:extLst>
            </p:cNvPr>
            <p:cNvSpPr txBox="1">
              <a:spLocks noChangeArrowheads="1"/>
            </p:cNvSpPr>
            <p:nvPr/>
          </p:nvSpPr>
          <p:spPr bwMode="auto">
            <a:xfrm>
              <a:off x="107842050" y="111628794"/>
              <a:ext cx="278606"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305" name="Picture 17">
              <a:extLst>
                <a:ext uri="{FF2B5EF4-FFF2-40B4-BE49-F238E27FC236}">
                  <a16:creationId xmlns:a16="http://schemas.microsoft.com/office/drawing/2014/main" id="{D8D074F8-9889-4027-A85A-426C4E55B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7900" y="112028844"/>
              <a:ext cx="774259" cy="707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Line 18">
              <a:extLst>
                <a:ext uri="{FF2B5EF4-FFF2-40B4-BE49-F238E27FC236}">
                  <a16:creationId xmlns:a16="http://schemas.microsoft.com/office/drawing/2014/main" id="{AB169641-BD84-43A8-BBC1-B85E6BE0E00C}"/>
                </a:ext>
              </a:extLst>
            </p:cNvPr>
            <p:cNvSpPr>
              <a:spLocks noChangeShapeType="1"/>
            </p:cNvSpPr>
            <p:nvPr/>
          </p:nvSpPr>
          <p:spPr bwMode="auto">
            <a:xfrm>
              <a:off x="108413550" y="111514494"/>
              <a:ext cx="22860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9">
              <a:extLst>
                <a:ext uri="{FF2B5EF4-FFF2-40B4-BE49-F238E27FC236}">
                  <a16:creationId xmlns:a16="http://schemas.microsoft.com/office/drawing/2014/main" id="{2FCE466D-6DFE-4FFC-B0AB-14F337F3369C}"/>
                </a:ext>
              </a:extLst>
            </p:cNvPr>
            <p:cNvSpPr>
              <a:spLocks noChangeShapeType="1"/>
            </p:cNvSpPr>
            <p:nvPr/>
          </p:nvSpPr>
          <p:spPr bwMode="auto">
            <a:xfrm flipV="1">
              <a:off x="108356400" y="111514494"/>
              <a:ext cx="28575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308" name="Picture 20">
              <a:extLst>
                <a:ext uri="{FF2B5EF4-FFF2-40B4-BE49-F238E27FC236}">
                  <a16:creationId xmlns:a16="http://schemas.microsoft.com/office/drawing/2014/main" id="{4B3902D9-EF17-45A9-8812-BDC74C16E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7800" y="112028844"/>
              <a:ext cx="774259" cy="707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21">
              <a:extLst>
                <a:ext uri="{FF2B5EF4-FFF2-40B4-BE49-F238E27FC236}">
                  <a16:creationId xmlns:a16="http://schemas.microsoft.com/office/drawing/2014/main" id="{3BD8C941-D8D1-43E4-BDA6-3637B162B2F0}"/>
                </a:ext>
              </a:extLst>
            </p:cNvPr>
            <p:cNvSpPr txBox="1">
              <a:spLocks noChangeArrowheads="1"/>
            </p:cNvSpPr>
            <p:nvPr/>
          </p:nvSpPr>
          <p:spPr bwMode="auto">
            <a:xfrm>
              <a:off x="108299250" y="111857394"/>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8EA95BDA-5AD5-43A6-A0B6-A1EFB54B80F5}"/>
                </a:ext>
              </a:extLst>
            </p:cNvPr>
            <p:cNvSpPr txBox="1">
              <a:spLocks noChangeArrowheads="1"/>
            </p:cNvSpPr>
            <p:nvPr/>
          </p:nvSpPr>
          <p:spPr bwMode="auto">
            <a:xfrm>
              <a:off x="109042200" y="111800244"/>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3">
              <a:extLst>
                <a:ext uri="{FF2B5EF4-FFF2-40B4-BE49-F238E27FC236}">
                  <a16:creationId xmlns:a16="http://schemas.microsoft.com/office/drawing/2014/main" id="{F83ECB77-5267-4FEB-AA70-FF256CD3EF9A}"/>
                </a:ext>
              </a:extLst>
            </p:cNvPr>
            <p:cNvSpPr txBox="1">
              <a:spLocks noChangeArrowheads="1"/>
            </p:cNvSpPr>
            <p:nvPr/>
          </p:nvSpPr>
          <p:spPr bwMode="auto">
            <a:xfrm>
              <a:off x="109385100" y="111457344"/>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56" name="Picture 7">
            <a:extLst>
              <a:ext uri="{FF2B5EF4-FFF2-40B4-BE49-F238E27FC236}">
                <a16:creationId xmlns:a16="http://schemas.microsoft.com/office/drawing/2014/main" id="{5647C70C-EA4D-4064-8B2B-31B25745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875" y="4354301"/>
            <a:ext cx="1373465" cy="1597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92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C0B201-D8C9-44F4-A750-927F9A8F070B}"/>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21" name="Rectangle 20">
            <a:extLst>
              <a:ext uri="{FF2B5EF4-FFF2-40B4-BE49-F238E27FC236}">
                <a16:creationId xmlns:a16="http://schemas.microsoft.com/office/drawing/2014/main" id="{230F8779-52B4-42D7-99E8-CA484B3949D7}"/>
              </a:ext>
            </a:extLst>
          </p:cNvPr>
          <p:cNvSpPr/>
          <p:nvPr/>
        </p:nvSpPr>
        <p:spPr>
          <a:xfrm>
            <a:off x="821426" y="989304"/>
            <a:ext cx="5331861" cy="2585323"/>
          </a:xfrm>
          <a:prstGeom prst="rect">
            <a:avLst/>
          </a:prstGeom>
        </p:spPr>
        <p:txBody>
          <a:bodyPr wrap="square">
            <a:spAutoFit/>
          </a:bodyPr>
          <a:lstStyle/>
          <a:p>
            <a:r>
              <a:rPr lang="en-US" dirty="0">
                <a:latin typeface="Arial Narrow" panose="020B0606020202030204" pitchFamily="34" charset="0"/>
              </a:rPr>
              <a:t>In 1844, the Lamb like beast suffered the breaking of its first horn, </a:t>
            </a:r>
            <a:r>
              <a:rPr lang="en-US" b="1" dirty="0">
                <a:latin typeface="Arial Narrow" panose="020B0606020202030204" pitchFamily="34" charset="0"/>
              </a:rPr>
              <a:t>Protestantism</a:t>
            </a:r>
            <a:r>
              <a:rPr lang="en-US" dirty="0">
                <a:latin typeface="Arial Narrow" panose="020B0606020202030204" pitchFamily="34" charset="0"/>
              </a:rPr>
              <a:t>. This is its religious element separate and distinct with the state and </a:t>
            </a:r>
            <a:r>
              <a:rPr lang="en-US" b="1" dirty="0">
                <a:latin typeface="Arial Narrow" panose="020B0606020202030204" pitchFamily="34" charset="0"/>
              </a:rPr>
              <a:t>Republicanism</a:t>
            </a:r>
            <a:r>
              <a:rPr lang="en-US" dirty="0">
                <a:latin typeface="Arial Narrow" panose="020B0606020202030204" pitchFamily="34" charset="0"/>
              </a:rPr>
              <a:t>, the systems of government. That horn is broken in the 2016 election when they elect Donald Trump.  Neither Clinton nor Trump are fighting each other. They’re fighting for something separate to themselves, </a:t>
            </a:r>
            <a:r>
              <a:rPr lang="en-US" b="1" dirty="0">
                <a:latin typeface="Arial Narrow" panose="020B0606020202030204" pitchFamily="34" charset="0"/>
              </a:rPr>
              <a:t>the executive, legislative and judicial branches. </a:t>
            </a:r>
            <a:endParaRPr lang="en-US" dirty="0">
              <a:latin typeface="Arial Narrow" panose="020B0606020202030204" pitchFamily="34" charset="0"/>
            </a:endParaRPr>
          </a:p>
          <a:p>
            <a:r>
              <a:rPr lang="en-US" dirty="0"/>
              <a:t> </a:t>
            </a:r>
          </a:p>
        </p:txBody>
      </p:sp>
      <p:sp>
        <p:nvSpPr>
          <p:cNvPr id="39" name="Text Box 16">
            <a:extLst>
              <a:ext uri="{FF2B5EF4-FFF2-40B4-BE49-F238E27FC236}">
                <a16:creationId xmlns:a16="http://schemas.microsoft.com/office/drawing/2014/main" id="{19ED6DA9-7A54-4917-9E80-1031871254A4}"/>
              </a:ext>
            </a:extLst>
          </p:cNvPr>
          <p:cNvSpPr txBox="1">
            <a:spLocks noChangeArrowheads="1"/>
          </p:cNvSpPr>
          <p:nvPr/>
        </p:nvSpPr>
        <p:spPr bwMode="auto">
          <a:xfrm>
            <a:off x="9712276" y="2866227"/>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AutoShape 17">
            <a:extLst>
              <a:ext uri="{FF2B5EF4-FFF2-40B4-BE49-F238E27FC236}">
                <a16:creationId xmlns:a16="http://schemas.microsoft.com/office/drawing/2014/main" id="{F650B8D4-7780-402F-B01C-B3D01A44C949}"/>
              </a:ext>
            </a:extLst>
          </p:cNvPr>
          <p:cNvSpPr>
            <a:spLocks/>
          </p:cNvSpPr>
          <p:nvPr/>
        </p:nvSpPr>
        <p:spPr bwMode="auto">
          <a:xfrm rot="10800000">
            <a:off x="9177108" y="2836201"/>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18">
            <a:extLst>
              <a:ext uri="{FF2B5EF4-FFF2-40B4-BE49-F238E27FC236}">
                <a16:creationId xmlns:a16="http://schemas.microsoft.com/office/drawing/2014/main" id="{5449C01E-1290-473F-8794-30DA3BF21C87}"/>
              </a:ext>
            </a:extLst>
          </p:cNvPr>
          <p:cNvSpPr txBox="1">
            <a:spLocks noChangeArrowheads="1"/>
          </p:cNvSpPr>
          <p:nvPr/>
        </p:nvSpPr>
        <p:spPr bwMode="auto">
          <a:xfrm>
            <a:off x="9399346" y="3094827"/>
            <a:ext cx="340110" cy="284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9">
            <a:extLst>
              <a:ext uri="{FF2B5EF4-FFF2-40B4-BE49-F238E27FC236}">
                <a16:creationId xmlns:a16="http://schemas.microsoft.com/office/drawing/2014/main" id="{9DCEE881-68D2-46C0-88B8-929B1B7BB17E}"/>
              </a:ext>
            </a:extLst>
          </p:cNvPr>
          <p:cNvSpPr txBox="1">
            <a:spLocks noChangeArrowheads="1"/>
          </p:cNvSpPr>
          <p:nvPr/>
        </p:nvSpPr>
        <p:spPr bwMode="auto">
          <a:xfrm>
            <a:off x="8054926" y="1894677"/>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0">
            <a:extLst>
              <a:ext uri="{FF2B5EF4-FFF2-40B4-BE49-F238E27FC236}">
                <a16:creationId xmlns:a16="http://schemas.microsoft.com/office/drawing/2014/main" id="{D44CF94D-3A51-47B5-9368-7DFF4C09AEAB}"/>
              </a:ext>
            </a:extLst>
          </p:cNvPr>
          <p:cNvSpPr txBox="1">
            <a:spLocks noChangeArrowheads="1"/>
          </p:cNvSpPr>
          <p:nvPr/>
        </p:nvSpPr>
        <p:spPr bwMode="auto">
          <a:xfrm>
            <a:off x="7997776" y="3780627"/>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1">
            <a:extLst>
              <a:ext uri="{FF2B5EF4-FFF2-40B4-BE49-F238E27FC236}">
                <a16:creationId xmlns:a16="http://schemas.microsoft.com/office/drawing/2014/main" id="{41B3EED8-2566-46EB-BF17-C4B6350488AB}"/>
              </a:ext>
            </a:extLst>
          </p:cNvPr>
          <p:cNvSpPr txBox="1">
            <a:spLocks noChangeArrowheads="1"/>
          </p:cNvSpPr>
          <p:nvPr/>
        </p:nvSpPr>
        <p:spPr bwMode="auto">
          <a:xfrm>
            <a:off x="9998026" y="1837527"/>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20">
            <a:extLst>
              <a:ext uri="{FF2B5EF4-FFF2-40B4-BE49-F238E27FC236}">
                <a16:creationId xmlns:a16="http://schemas.microsoft.com/office/drawing/2014/main" id="{7D981AE8-E318-4BBD-9A69-F6B5958AFC8C}"/>
              </a:ext>
            </a:extLst>
          </p:cNvPr>
          <p:cNvSpPr txBox="1">
            <a:spLocks noChangeArrowheads="1"/>
          </p:cNvSpPr>
          <p:nvPr/>
        </p:nvSpPr>
        <p:spPr bwMode="auto">
          <a:xfrm>
            <a:off x="7806258" y="2750475"/>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                Clinton</a:t>
            </a:r>
            <a:r>
              <a:rPr kumimoji="0" lang="en-US" altLang="en-US" sz="1200" b="1" i="0" u="none" strike="noStrike" cap="none" normalizeH="0" baseline="0" dirty="0">
                <a:ln>
                  <a:noFill/>
                </a:ln>
                <a:solidFill>
                  <a:srgbClr val="FF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20ACEEE1-674E-4034-B068-146F36996E29}"/>
              </a:ext>
            </a:extLst>
          </p:cNvPr>
          <p:cNvGrpSpPr>
            <a:grpSpLocks/>
          </p:cNvGrpSpPr>
          <p:nvPr/>
        </p:nvGrpSpPr>
        <p:grpSpPr bwMode="auto">
          <a:xfrm>
            <a:off x="4016330" y="3979835"/>
            <a:ext cx="3429000" cy="1443037"/>
            <a:chOff x="106756200" y="111328200"/>
            <a:chExt cx="3429000" cy="1443594"/>
          </a:xfrm>
        </p:grpSpPr>
        <p:sp>
          <p:nvSpPr>
            <p:cNvPr id="4" name="Text Box 3">
              <a:extLst>
                <a:ext uri="{FF2B5EF4-FFF2-40B4-BE49-F238E27FC236}">
                  <a16:creationId xmlns:a16="http://schemas.microsoft.com/office/drawing/2014/main" id="{3206CD48-8751-4B6A-91CC-4B250CE1A2BA}"/>
                </a:ext>
              </a:extLst>
            </p:cNvPr>
            <p:cNvSpPr txBox="1">
              <a:spLocks noChangeArrowheads="1"/>
            </p:cNvSpPr>
            <p:nvPr/>
          </p:nvSpPr>
          <p:spPr bwMode="auto">
            <a:xfrm>
              <a:off x="106756200" y="111328200"/>
              <a:ext cx="3429000" cy="14435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5763FE57-EFCA-4A38-BEC4-48E3C3A0BB13}"/>
                </a:ext>
              </a:extLst>
            </p:cNvPr>
            <p:cNvGrpSpPr>
              <a:grpSpLocks/>
            </p:cNvGrpSpPr>
            <p:nvPr/>
          </p:nvGrpSpPr>
          <p:grpSpPr bwMode="auto">
            <a:xfrm>
              <a:off x="106756200" y="111343044"/>
              <a:ext cx="1028700" cy="742950"/>
              <a:chOff x="111578427" y="112158043"/>
              <a:chExt cx="1142857" cy="825810"/>
            </a:xfrm>
          </p:grpSpPr>
          <p:grpSp>
            <p:nvGrpSpPr>
              <p:cNvPr id="17" name="Group 5">
                <a:extLst>
                  <a:ext uri="{FF2B5EF4-FFF2-40B4-BE49-F238E27FC236}">
                    <a16:creationId xmlns:a16="http://schemas.microsoft.com/office/drawing/2014/main" id="{274D9920-1C7C-4942-8A36-4542E73904ED}"/>
                  </a:ext>
                </a:extLst>
              </p:cNvPr>
              <p:cNvGrpSpPr>
                <a:grpSpLocks/>
              </p:cNvGrpSpPr>
              <p:nvPr/>
            </p:nvGrpSpPr>
            <p:grpSpPr bwMode="auto">
              <a:xfrm>
                <a:off x="112035627" y="112186618"/>
                <a:ext cx="685657" cy="797235"/>
                <a:chOff x="114088265" y="111903733"/>
                <a:chExt cx="685657" cy="797235"/>
              </a:xfrm>
            </p:grpSpPr>
            <p:sp>
              <p:nvSpPr>
                <p:cNvPr id="22" name="Oval 6">
                  <a:extLst>
                    <a:ext uri="{FF2B5EF4-FFF2-40B4-BE49-F238E27FC236}">
                      <a16:creationId xmlns:a16="http://schemas.microsoft.com/office/drawing/2014/main" id="{69447E28-EDEA-476A-BF35-57B5969A0BBD}"/>
                    </a:ext>
                  </a:extLst>
                </p:cNvPr>
                <p:cNvSpPr>
                  <a:spLocks noChangeArrowheads="1"/>
                </p:cNvSpPr>
                <p:nvPr/>
              </p:nvSpPr>
              <p:spPr bwMode="auto">
                <a:xfrm>
                  <a:off x="114088265" y="112586667"/>
                  <a:ext cx="400049" cy="11430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E14163AC-D4A8-49FD-AE18-6CF23D1A0D28}"/>
                    </a:ext>
                  </a:extLst>
                </p:cNvPr>
                <p:cNvSpPr>
                  <a:spLocks/>
                </p:cNvSpPr>
                <p:nvPr/>
              </p:nvSpPr>
              <p:spPr bwMode="auto">
                <a:xfrm rot="-5054737">
                  <a:off x="114088123" y="111960882"/>
                  <a:ext cx="742948" cy="628650"/>
                </a:xfrm>
                <a:custGeom>
                  <a:avLst/>
                  <a:gdLst>
                    <a:gd name="T0" fmla="*/ 0 w 3952875"/>
                    <a:gd name="T1" fmla="*/ 0 h 1076325"/>
                    <a:gd name="T2" fmla="*/ 3943350 w 3952875"/>
                    <a:gd name="T3" fmla="*/ 971550 h 1076325"/>
                    <a:gd name="T4" fmla="*/ 57150 w 3952875"/>
                    <a:gd name="T5" fmla="*/ 628650 h 1076325"/>
                  </a:gdLst>
                  <a:ahLst/>
                  <a:cxnLst>
                    <a:cxn ang="0">
                      <a:pos x="T0" y="T1"/>
                    </a:cxn>
                    <a:cxn ang="0">
                      <a:pos x="T2" y="T3"/>
                    </a:cxn>
                    <a:cxn ang="0">
                      <a:pos x="T4" y="T5"/>
                    </a:cxn>
                  </a:cxnLst>
                  <a:rect l="0" t="0" r="r" b="b"/>
                  <a:pathLst>
                    <a:path w="3952875" h="1076325">
                      <a:moveTo>
                        <a:pt x="0" y="0"/>
                      </a:moveTo>
                      <a:cubicBezTo>
                        <a:pt x="1966912" y="433387"/>
                        <a:pt x="3933825" y="866775"/>
                        <a:pt x="3943350" y="971550"/>
                      </a:cubicBezTo>
                      <a:cubicBezTo>
                        <a:pt x="3952875" y="1076325"/>
                        <a:pt x="704850" y="685800"/>
                        <a:pt x="57150" y="628650"/>
                      </a:cubicBezTo>
                    </a:path>
                  </a:pathLst>
                </a:custGeom>
                <a:noFill/>
                <a:ln w="9525"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8" name="Group 8">
                <a:extLst>
                  <a:ext uri="{FF2B5EF4-FFF2-40B4-BE49-F238E27FC236}">
                    <a16:creationId xmlns:a16="http://schemas.microsoft.com/office/drawing/2014/main" id="{CFEA326C-626E-4643-AE3C-1DC5F4249351}"/>
                  </a:ext>
                </a:extLst>
              </p:cNvPr>
              <p:cNvGrpSpPr>
                <a:grpSpLocks/>
              </p:cNvGrpSpPr>
              <p:nvPr/>
            </p:nvGrpSpPr>
            <p:grpSpPr bwMode="auto">
              <a:xfrm>
                <a:off x="111578427" y="112158043"/>
                <a:ext cx="685657" cy="797235"/>
                <a:chOff x="113340553" y="112689546"/>
                <a:chExt cx="685657" cy="797235"/>
              </a:xfrm>
            </p:grpSpPr>
            <p:sp>
              <p:nvSpPr>
                <p:cNvPr id="19" name="Oval 9">
                  <a:extLst>
                    <a:ext uri="{FF2B5EF4-FFF2-40B4-BE49-F238E27FC236}">
                      <a16:creationId xmlns:a16="http://schemas.microsoft.com/office/drawing/2014/main" id="{77343C38-21FD-4C85-8812-C3963CC80F24}"/>
                    </a:ext>
                  </a:extLst>
                </p:cNvPr>
                <p:cNvSpPr>
                  <a:spLocks noChangeArrowheads="1"/>
                </p:cNvSpPr>
                <p:nvPr/>
              </p:nvSpPr>
              <p:spPr bwMode="auto">
                <a:xfrm>
                  <a:off x="113340553" y="113372480"/>
                  <a:ext cx="400049" cy="11430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935F1C95-A8F1-4478-9BE3-8B954C40E687}"/>
                    </a:ext>
                  </a:extLst>
                </p:cNvPr>
                <p:cNvSpPr>
                  <a:spLocks/>
                </p:cNvSpPr>
                <p:nvPr/>
              </p:nvSpPr>
              <p:spPr bwMode="auto">
                <a:xfrm rot="-5054737">
                  <a:off x="113340411" y="112746695"/>
                  <a:ext cx="742948" cy="628650"/>
                </a:xfrm>
                <a:custGeom>
                  <a:avLst/>
                  <a:gdLst>
                    <a:gd name="T0" fmla="*/ 0 w 3952875"/>
                    <a:gd name="T1" fmla="*/ 0 h 1076325"/>
                    <a:gd name="T2" fmla="*/ 3943350 w 3952875"/>
                    <a:gd name="T3" fmla="*/ 971550 h 1076325"/>
                    <a:gd name="T4" fmla="*/ 57150 w 3952875"/>
                    <a:gd name="T5" fmla="*/ 628650 h 1076325"/>
                  </a:gdLst>
                  <a:ahLst/>
                  <a:cxnLst>
                    <a:cxn ang="0">
                      <a:pos x="T0" y="T1"/>
                    </a:cxn>
                    <a:cxn ang="0">
                      <a:pos x="T2" y="T3"/>
                    </a:cxn>
                    <a:cxn ang="0">
                      <a:pos x="T4" y="T5"/>
                    </a:cxn>
                  </a:cxnLst>
                  <a:rect l="0" t="0" r="r" b="b"/>
                  <a:pathLst>
                    <a:path w="3952875" h="1076325">
                      <a:moveTo>
                        <a:pt x="0" y="0"/>
                      </a:moveTo>
                      <a:cubicBezTo>
                        <a:pt x="1966912" y="433387"/>
                        <a:pt x="3933825" y="866775"/>
                        <a:pt x="3943350" y="971550"/>
                      </a:cubicBezTo>
                      <a:cubicBezTo>
                        <a:pt x="3952875" y="1076325"/>
                        <a:pt x="704850" y="685800"/>
                        <a:pt x="57150" y="628650"/>
                      </a:cubicBezTo>
                    </a:path>
                  </a:pathLst>
                </a:custGeom>
                <a:noFill/>
                <a:ln w="9525"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nvGrpSpPr>
            <p:cNvPr id="6" name="Group 11">
              <a:extLst>
                <a:ext uri="{FF2B5EF4-FFF2-40B4-BE49-F238E27FC236}">
                  <a16:creationId xmlns:a16="http://schemas.microsoft.com/office/drawing/2014/main" id="{96512D14-085E-4DE5-87FB-1CDBD93C8B24}"/>
                </a:ext>
              </a:extLst>
            </p:cNvPr>
            <p:cNvGrpSpPr>
              <a:grpSpLocks/>
            </p:cNvGrpSpPr>
            <p:nvPr/>
          </p:nvGrpSpPr>
          <p:grpSpPr bwMode="auto">
            <a:xfrm>
              <a:off x="108380213" y="111571644"/>
              <a:ext cx="340518" cy="114300"/>
              <a:chOff x="110230633" y="112547400"/>
              <a:chExt cx="314325" cy="114300"/>
            </a:xfrm>
          </p:grpSpPr>
          <p:sp>
            <p:nvSpPr>
              <p:cNvPr id="15" name="Oval 12">
                <a:extLst>
                  <a:ext uri="{FF2B5EF4-FFF2-40B4-BE49-F238E27FC236}">
                    <a16:creationId xmlns:a16="http://schemas.microsoft.com/office/drawing/2014/main" id="{A725FFA1-4F30-42EE-BC8A-AC863D00B90A}"/>
                  </a:ext>
                </a:extLst>
              </p:cNvPr>
              <p:cNvSpPr>
                <a:spLocks noChangeArrowheads="1"/>
              </p:cNvSpPr>
              <p:nvPr/>
            </p:nvSpPr>
            <p:spPr bwMode="auto">
              <a:xfrm>
                <a:off x="110230633" y="112547400"/>
                <a:ext cx="314325" cy="11430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Oval 13">
                <a:extLst>
                  <a:ext uri="{FF2B5EF4-FFF2-40B4-BE49-F238E27FC236}">
                    <a16:creationId xmlns:a16="http://schemas.microsoft.com/office/drawing/2014/main" id="{157BAFEE-3874-49DA-8E19-317436238A1A}"/>
                  </a:ext>
                </a:extLst>
              </p:cNvPr>
              <p:cNvSpPr>
                <a:spLocks noChangeArrowheads="1"/>
              </p:cNvSpPr>
              <p:nvPr/>
            </p:nvSpPr>
            <p:spPr bwMode="auto">
              <a:xfrm>
                <a:off x="110344933" y="112547400"/>
                <a:ext cx="85726"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 name="Oval 14">
              <a:extLst>
                <a:ext uri="{FF2B5EF4-FFF2-40B4-BE49-F238E27FC236}">
                  <a16:creationId xmlns:a16="http://schemas.microsoft.com/office/drawing/2014/main" id="{FF582A49-5685-4086-B992-7E0C2CC2AF13}"/>
                </a:ext>
              </a:extLst>
            </p:cNvPr>
            <p:cNvSpPr>
              <a:spLocks noChangeArrowheads="1"/>
            </p:cNvSpPr>
            <p:nvPr/>
          </p:nvSpPr>
          <p:spPr bwMode="auto">
            <a:xfrm>
              <a:off x="109042200" y="111571644"/>
              <a:ext cx="340519" cy="114300"/>
            </a:xfrm>
            <a:prstGeom prst="ellipse">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Oval 15">
              <a:extLst>
                <a:ext uri="{FF2B5EF4-FFF2-40B4-BE49-F238E27FC236}">
                  <a16:creationId xmlns:a16="http://schemas.microsoft.com/office/drawing/2014/main" id="{73F9383A-163D-4C88-AEAD-B6174A06AAAC}"/>
                </a:ext>
              </a:extLst>
            </p:cNvPr>
            <p:cNvSpPr>
              <a:spLocks noChangeArrowheads="1"/>
            </p:cNvSpPr>
            <p:nvPr/>
          </p:nvSpPr>
          <p:spPr bwMode="auto">
            <a:xfrm>
              <a:off x="109166025" y="111571644"/>
              <a:ext cx="92869"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16">
              <a:extLst>
                <a:ext uri="{FF2B5EF4-FFF2-40B4-BE49-F238E27FC236}">
                  <a16:creationId xmlns:a16="http://schemas.microsoft.com/office/drawing/2014/main" id="{8900A9F7-CE96-4B92-BB30-C52B5EFB7F87}"/>
                </a:ext>
              </a:extLst>
            </p:cNvPr>
            <p:cNvSpPr txBox="1">
              <a:spLocks noChangeArrowheads="1"/>
            </p:cNvSpPr>
            <p:nvPr/>
          </p:nvSpPr>
          <p:spPr bwMode="auto">
            <a:xfrm>
              <a:off x="107842050" y="111628794"/>
              <a:ext cx="278606"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305" name="Picture 17">
              <a:extLst>
                <a:ext uri="{FF2B5EF4-FFF2-40B4-BE49-F238E27FC236}">
                  <a16:creationId xmlns:a16="http://schemas.microsoft.com/office/drawing/2014/main" id="{D8D074F8-9889-4027-A85A-426C4E55B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7900" y="112028844"/>
              <a:ext cx="774259" cy="707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Line 18">
              <a:extLst>
                <a:ext uri="{FF2B5EF4-FFF2-40B4-BE49-F238E27FC236}">
                  <a16:creationId xmlns:a16="http://schemas.microsoft.com/office/drawing/2014/main" id="{AB169641-BD84-43A8-BBC1-B85E6BE0E00C}"/>
                </a:ext>
              </a:extLst>
            </p:cNvPr>
            <p:cNvSpPr>
              <a:spLocks noChangeShapeType="1"/>
            </p:cNvSpPr>
            <p:nvPr/>
          </p:nvSpPr>
          <p:spPr bwMode="auto">
            <a:xfrm>
              <a:off x="108413550" y="111514494"/>
              <a:ext cx="22860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9">
              <a:extLst>
                <a:ext uri="{FF2B5EF4-FFF2-40B4-BE49-F238E27FC236}">
                  <a16:creationId xmlns:a16="http://schemas.microsoft.com/office/drawing/2014/main" id="{2FCE466D-6DFE-4FFC-B0AB-14F337F3369C}"/>
                </a:ext>
              </a:extLst>
            </p:cNvPr>
            <p:cNvSpPr>
              <a:spLocks noChangeShapeType="1"/>
            </p:cNvSpPr>
            <p:nvPr/>
          </p:nvSpPr>
          <p:spPr bwMode="auto">
            <a:xfrm flipV="1">
              <a:off x="108356400" y="111514494"/>
              <a:ext cx="28575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308" name="Picture 20">
              <a:extLst>
                <a:ext uri="{FF2B5EF4-FFF2-40B4-BE49-F238E27FC236}">
                  <a16:creationId xmlns:a16="http://schemas.microsoft.com/office/drawing/2014/main" id="{4B3902D9-EF17-45A9-8812-BDC74C16E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7800" y="112028844"/>
              <a:ext cx="774259" cy="707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21">
              <a:extLst>
                <a:ext uri="{FF2B5EF4-FFF2-40B4-BE49-F238E27FC236}">
                  <a16:creationId xmlns:a16="http://schemas.microsoft.com/office/drawing/2014/main" id="{3BD8C941-D8D1-43E4-BDA6-3637B162B2F0}"/>
                </a:ext>
              </a:extLst>
            </p:cNvPr>
            <p:cNvSpPr txBox="1">
              <a:spLocks noChangeArrowheads="1"/>
            </p:cNvSpPr>
            <p:nvPr/>
          </p:nvSpPr>
          <p:spPr bwMode="auto">
            <a:xfrm>
              <a:off x="108299250" y="111857394"/>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8EA95BDA-5AD5-43A6-A0B6-A1EFB54B80F5}"/>
                </a:ext>
              </a:extLst>
            </p:cNvPr>
            <p:cNvSpPr txBox="1">
              <a:spLocks noChangeArrowheads="1"/>
            </p:cNvSpPr>
            <p:nvPr/>
          </p:nvSpPr>
          <p:spPr bwMode="auto">
            <a:xfrm>
              <a:off x="109042200" y="111800244"/>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3">
              <a:extLst>
                <a:ext uri="{FF2B5EF4-FFF2-40B4-BE49-F238E27FC236}">
                  <a16:creationId xmlns:a16="http://schemas.microsoft.com/office/drawing/2014/main" id="{F83ECB77-5267-4FEB-AA70-FF256CD3EF9A}"/>
                </a:ext>
              </a:extLst>
            </p:cNvPr>
            <p:cNvSpPr txBox="1">
              <a:spLocks noChangeArrowheads="1"/>
            </p:cNvSpPr>
            <p:nvPr/>
          </p:nvSpPr>
          <p:spPr bwMode="auto">
            <a:xfrm>
              <a:off x="109385100" y="111457344"/>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56" name="Picture 7">
            <a:extLst>
              <a:ext uri="{FF2B5EF4-FFF2-40B4-BE49-F238E27FC236}">
                <a16:creationId xmlns:a16="http://schemas.microsoft.com/office/drawing/2014/main" id="{5647C70C-EA4D-4064-8B2B-31B257457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569" y="4508825"/>
            <a:ext cx="1373465" cy="15972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56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B7239-8A0D-4357-926A-0129BADC76C5}"/>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Rectangle 2">
            <a:extLst>
              <a:ext uri="{FF2B5EF4-FFF2-40B4-BE49-F238E27FC236}">
                <a16:creationId xmlns:a16="http://schemas.microsoft.com/office/drawing/2014/main" id="{E72BEBA6-1C5B-43EB-8510-D0F31A9FCE85}"/>
              </a:ext>
            </a:extLst>
          </p:cNvPr>
          <p:cNvSpPr/>
          <p:nvPr/>
        </p:nvSpPr>
        <p:spPr>
          <a:xfrm>
            <a:off x="1384663" y="1389188"/>
            <a:ext cx="3570514" cy="3600986"/>
          </a:xfrm>
          <a:prstGeom prst="rect">
            <a:avLst/>
          </a:prstGeom>
        </p:spPr>
        <p:txBody>
          <a:bodyPr wrap="square">
            <a:spAutoFit/>
          </a:bodyPr>
          <a:lstStyle/>
          <a:p>
            <a:r>
              <a:rPr lang="en-US" kern="1400" dirty="0">
                <a:solidFill>
                  <a:srgbClr val="000000"/>
                </a:solidFill>
                <a:latin typeface="Arial Narrow" panose="020B0606020202030204" pitchFamily="34" charset="0"/>
              </a:rPr>
              <a:t>If we were to bring this into WW2, it becomes a story of Poland, France and Britain: a triple alliance. A triple alliance with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a:t>
            </a:r>
            <a:r>
              <a:rPr lang="en-US" kern="1400" dirty="0" err="1">
                <a:solidFill>
                  <a:srgbClr val="000000"/>
                </a:solidFill>
                <a:latin typeface="Arial Narrow" panose="020B0606020202030204" pitchFamily="34" charset="0"/>
              </a:rPr>
              <a:t>Cassander</a:t>
            </a:r>
            <a:r>
              <a:rPr lang="en-US" kern="1400" dirty="0">
                <a:solidFill>
                  <a:srgbClr val="000000"/>
                </a:solidFill>
                <a:latin typeface="Arial Narrow" panose="020B0606020202030204" pitchFamily="34" charset="0"/>
              </a:rPr>
              <a:t>, Lysimachus. A triple alliance with the three branches of government: executive, legislative, judicial. 2016 is the invasion of Poland. And what happens to Poland? Adolf Hitler is taking on all three, but very quickly he takes one. Poland is wiped out. Then it’s an ongoing war on the Western Front with France and Britain.</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34" name="Group 24">
            <a:extLst>
              <a:ext uri="{FF2B5EF4-FFF2-40B4-BE49-F238E27FC236}">
                <a16:creationId xmlns:a16="http://schemas.microsoft.com/office/drawing/2014/main" id="{F4ABB9FC-B1B5-4098-91A7-87E03C5C2A07}"/>
              </a:ext>
            </a:extLst>
          </p:cNvPr>
          <p:cNvGrpSpPr>
            <a:grpSpLocks/>
          </p:cNvGrpSpPr>
          <p:nvPr/>
        </p:nvGrpSpPr>
        <p:grpSpPr bwMode="auto">
          <a:xfrm>
            <a:off x="6244047" y="600892"/>
            <a:ext cx="3865515" cy="5429250"/>
            <a:chOff x="113749185" y="107403900"/>
            <a:chExt cx="3865515" cy="5429250"/>
          </a:xfrm>
        </p:grpSpPr>
        <p:sp>
          <p:nvSpPr>
            <p:cNvPr id="35" name="Text Box 25">
              <a:extLst>
                <a:ext uri="{FF2B5EF4-FFF2-40B4-BE49-F238E27FC236}">
                  <a16:creationId xmlns:a16="http://schemas.microsoft.com/office/drawing/2014/main" id="{CCC7F9AB-374A-43FB-A771-516CD99A9B1D}"/>
                </a:ext>
              </a:extLst>
            </p:cNvPr>
            <p:cNvSpPr txBox="1">
              <a:spLocks noChangeArrowheads="1"/>
            </p:cNvSpPr>
            <p:nvPr/>
          </p:nvSpPr>
          <p:spPr bwMode="auto">
            <a:xfrm>
              <a:off x="114071400" y="107851162"/>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6">
              <a:extLst>
                <a:ext uri="{FF2B5EF4-FFF2-40B4-BE49-F238E27FC236}">
                  <a16:creationId xmlns:a16="http://schemas.microsoft.com/office/drawing/2014/main" id="{CC9A4FED-263E-42C3-8B13-A1C87FD86138}"/>
                </a:ext>
              </a:extLst>
            </p:cNvPr>
            <p:cNvSpPr txBox="1">
              <a:spLocks noChangeArrowheads="1"/>
            </p:cNvSpPr>
            <p:nvPr/>
          </p:nvSpPr>
          <p:spPr bwMode="auto">
            <a:xfrm>
              <a:off x="114071401" y="108074791"/>
              <a:ext cx="1417320"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Clinton                                                          	Trump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Putin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27">
              <a:extLst>
                <a:ext uri="{FF2B5EF4-FFF2-40B4-BE49-F238E27FC236}">
                  <a16:creationId xmlns:a16="http://schemas.microsoft.com/office/drawing/2014/main" id="{F91656F7-6A82-4E1E-87D6-4126BCA2A3E9}"/>
                </a:ext>
              </a:extLst>
            </p:cNvPr>
            <p:cNvSpPr txBox="1">
              <a:spLocks noChangeArrowheads="1"/>
            </p:cNvSpPr>
            <p:nvPr/>
          </p:nvSpPr>
          <p:spPr bwMode="auto">
            <a:xfrm>
              <a:off x="116261804" y="107925704"/>
              <a:ext cx="1159625" cy="1118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AutoShape 28">
              <a:extLst>
                <a:ext uri="{FF2B5EF4-FFF2-40B4-BE49-F238E27FC236}">
                  <a16:creationId xmlns:a16="http://schemas.microsoft.com/office/drawing/2014/main" id="{77B13594-7E11-45E1-947D-C53B2EEC65C7}"/>
                </a:ext>
              </a:extLst>
            </p:cNvPr>
            <p:cNvSpPr>
              <a:spLocks/>
            </p:cNvSpPr>
            <p:nvPr/>
          </p:nvSpPr>
          <p:spPr bwMode="auto">
            <a:xfrm rot="-10800000">
              <a:off x="115553144" y="107925704"/>
              <a:ext cx="128847" cy="1118154"/>
            </a:xfrm>
            <a:prstGeom prst="leftBracket">
              <a:avLst>
                <a:gd name="adj" fmla="val 72318"/>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29">
              <a:extLst>
                <a:ext uri="{FF2B5EF4-FFF2-40B4-BE49-F238E27FC236}">
                  <a16:creationId xmlns:a16="http://schemas.microsoft.com/office/drawing/2014/main" id="{F43897BC-E0FA-41B8-8BB1-4F25A760A19B}"/>
                </a:ext>
              </a:extLst>
            </p:cNvPr>
            <p:cNvSpPr txBox="1">
              <a:spLocks noChangeArrowheads="1"/>
            </p:cNvSpPr>
            <p:nvPr/>
          </p:nvSpPr>
          <p:spPr bwMode="auto">
            <a:xfrm>
              <a:off x="115746415" y="10829842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0">
              <a:extLst>
                <a:ext uri="{FF2B5EF4-FFF2-40B4-BE49-F238E27FC236}">
                  <a16:creationId xmlns:a16="http://schemas.microsoft.com/office/drawing/2014/main" id="{80018EC9-A95E-4CCF-A38C-C53F4A683AF4}"/>
                </a:ext>
              </a:extLst>
            </p:cNvPr>
            <p:cNvSpPr txBox="1">
              <a:spLocks noChangeArrowheads="1"/>
            </p:cNvSpPr>
            <p:nvPr/>
          </p:nvSpPr>
          <p:spPr bwMode="auto">
            <a:xfrm>
              <a:off x="114071400" y="10740390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1">
              <a:extLst>
                <a:ext uri="{FF2B5EF4-FFF2-40B4-BE49-F238E27FC236}">
                  <a16:creationId xmlns:a16="http://schemas.microsoft.com/office/drawing/2014/main" id="{9B33DE41-E573-41AD-9670-AB8A4D112F14}"/>
                </a:ext>
              </a:extLst>
            </p:cNvPr>
            <p:cNvSpPr txBox="1">
              <a:spLocks noChangeArrowheads="1"/>
            </p:cNvSpPr>
            <p:nvPr/>
          </p:nvSpPr>
          <p:spPr bwMode="auto">
            <a:xfrm>
              <a:off x="114071400" y="109737112"/>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32">
              <a:extLst>
                <a:ext uri="{FF2B5EF4-FFF2-40B4-BE49-F238E27FC236}">
                  <a16:creationId xmlns:a16="http://schemas.microsoft.com/office/drawing/2014/main" id="{F1186E5D-3A71-4841-94AE-096D02B09B68}"/>
                </a:ext>
              </a:extLst>
            </p:cNvPr>
            <p:cNvSpPr txBox="1">
              <a:spLocks noChangeArrowheads="1"/>
            </p:cNvSpPr>
            <p:nvPr/>
          </p:nvSpPr>
          <p:spPr bwMode="auto">
            <a:xfrm>
              <a:off x="113942059" y="109960741"/>
              <a:ext cx="1546662"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Hitler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Stalin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33">
              <a:extLst>
                <a:ext uri="{FF2B5EF4-FFF2-40B4-BE49-F238E27FC236}">
                  <a16:creationId xmlns:a16="http://schemas.microsoft.com/office/drawing/2014/main" id="{19BE5EC9-5621-4E8A-91DE-30BBCF3A1D5E}"/>
                </a:ext>
              </a:extLst>
            </p:cNvPr>
            <p:cNvSpPr txBox="1">
              <a:spLocks noChangeArrowheads="1"/>
            </p:cNvSpPr>
            <p:nvPr/>
          </p:nvSpPr>
          <p:spPr bwMode="auto">
            <a:xfrm>
              <a:off x="116261804" y="109811654"/>
              <a:ext cx="1159625" cy="1118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Britain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AutoShape 34">
              <a:extLst>
                <a:ext uri="{FF2B5EF4-FFF2-40B4-BE49-F238E27FC236}">
                  <a16:creationId xmlns:a16="http://schemas.microsoft.com/office/drawing/2014/main" id="{5327F33D-3F26-4CAC-AB60-44C172DC8C15}"/>
                </a:ext>
              </a:extLst>
            </p:cNvPr>
            <p:cNvSpPr>
              <a:spLocks/>
            </p:cNvSpPr>
            <p:nvPr/>
          </p:nvSpPr>
          <p:spPr bwMode="auto">
            <a:xfrm rot="-10800000">
              <a:off x="115553144" y="109811654"/>
              <a:ext cx="128846" cy="1118154"/>
            </a:xfrm>
            <a:prstGeom prst="leftBracket">
              <a:avLst>
                <a:gd name="adj" fmla="val 72319"/>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35">
              <a:extLst>
                <a:ext uri="{FF2B5EF4-FFF2-40B4-BE49-F238E27FC236}">
                  <a16:creationId xmlns:a16="http://schemas.microsoft.com/office/drawing/2014/main" id="{4C117B2A-B19A-4CE4-AC3A-2C9D381183CF}"/>
                </a:ext>
              </a:extLst>
            </p:cNvPr>
            <p:cNvSpPr txBox="1">
              <a:spLocks noChangeArrowheads="1"/>
            </p:cNvSpPr>
            <p:nvPr/>
          </p:nvSpPr>
          <p:spPr bwMode="auto">
            <a:xfrm>
              <a:off x="115746415" y="11018437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6">
              <a:extLst>
                <a:ext uri="{FF2B5EF4-FFF2-40B4-BE49-F238E27FC236}">
                  <a16:creationId xmlns:a16="http://schemas.microsoft.com/office/drawing/2014/main" id="{86695DC6-8A37-4B2E-867E-08A2FFFB77B4}"/>
                </a:ext>
              </a:extLst>
            </p:cNvPr>
            <p:cNvSpPr txBox="1">
              <a:spLocks noChangeArrowheads="1"/>
            </p:cNvSpPr>
            <p:nvPr/>
          </p:nvSpPr>
          <p:spPr bwMode="auto">
            <a:xfrm>
              <a:off x="114071400" y="10928985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Hitler begins 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37">
              <a:extLst>
                <a:ext uri="{FF2B5EF4-FFF2-40B4-BE49-F238E27FC236}">
                  <a16:creationId xmlns:a16="http://schemas.microsoft.com/office/drawing/2014/main" id="{315BD655-8815-4310-8625-C7E1808D4FE7}"/>
                </a:ext>
              </a:extLst>
            </p:cNvPr>
            <p:cNvSpPr>
              <a:spLocks noChangeShapeType="1"/>
            </p:cNvSpPr>
            <p:nvPr/>
          </p:nvSpPr>
          <p:spPr bwMode="auto">
            <a:xfrm>
              <a:off x="116643150" y="110089950"/>
              <a:ext cx="4572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38">
              <a:extLst>
                <a:ext uri="{FF2B5EF4-FFF2-40B4-BE49-F238E27FC236}">
                  <a16:creationId xmlns:a16="http://schemas.microsoft.com/office/drawing/2014/main" id="{F79BE4A4-F98E-476B-BA8F-C844171CD712}"/>
                </a:ext>
              </a:extLst>
            </p:cNvPr>
            <p:cNvSpPr>
              <a:spLocks noChangeShapeType="1"/>
            </p:cNvSpPr>
            <p:nvPr/>
          </p:nvSpPr>
          <p:spPr bwMode="auto">
            <a:xfrm>
              <a:off x="116528850" y="108204000"/>
              <a:ext cx="628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39">
              <a:extLst>
                <a:ext uri="{FF2B5EF4-FFF2-40B4-BE49-F238E27FC236}">
                  <a16:creationId xmlns:a16="http://schemas.microsoft.com/office/drawing/2014/main" id="{0490F5BA-A569-4162-97F1-12EBAF1BC4B8}"/>
                </a:ext>
              </a:extLst>
            </p:cNvPr>
            <p:cNvSpPr txBox="1">
              <a:spLocks noChangeArrowheads="1"/>
            </p:cNvSpPr>
            <p:nvPr/>
          </p:nvSpPr>
          <p:spPr bwMode="auto">
            <a:xfrm>
              <a:off x="114071400" y="111565911"/>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0">
              <a:extLst>
                <a:ext uri="{FF2B5EF4-FFF2-40B4-BE49-F238E27FC236}">
                  <a16:creationId xmlns:a16="http://schemas.microsoft.com/office/drawing/2014/main" id="{7B9221CA-CCB4-42AE-827F-D900ED4C79CF}"/>
                </a:ext>
              </a:extLst>
            </p:cNvPr>
            <p:cNvSpPr txBox="1">
              <a:spLocks noChangeArrowheads="1"/>
            </p:cNvSpPr>
            <p:nvPr/>
          </p:nvSpPr>
          <p:spPr bwMode="auto">
            <a:xfrm>
              <a:off x="113749185" y="111789541"/>
              <a:ext cx="1739536"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1">
              <a:extLst>
                <a:ext uri="{FF2B5EF4-FFF2-40B4-BE49-F238E27FC236}">
                  <a16:creationId xmlns:a16="http://schemas.microsoft.com/office/drawing/2014/main" id="{8FCF9618-D53B-426C-9A0E-15E3A83402CA}"/>
                </a:ext>
              </a:extLst>
            </p:cNvPr>
            <p:cNvSpPr txBox="1">
              <a:spLocks noChangeArrowheads="1"/>
            </p:cNvSpPr>
            <p:nvPr/>
          </p:nvSpPr>
          <p:spPr bwMode="auto">
            <a:xfrm>
              <a:off x="116261804" y="111640454"/>
              <a:ext cx="1159625" cy="1118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AutoShape 42">
              <a:extLst>
                <a:ext uri="{FF2B5EF4-FFF2-40B4-BE49-F238E27FC236}">
                  <a16:creationId xmlns:a16="http://schemas.microsoft.com/office/drawing/2014/main" id="{9387F14B-A61D-483E-82F0-A4420719DA48}"/>
                </a:ext>
              </a:extLst>
            </p:cNvPr>
            <p:cNvSpPr>
              <a:spLocks/>
            </p:cNvSpPr>
            <p:nvPr/>
          </p:nvSpPr>
          <p:spPr bwMode="auto">
            <a:xfrm rot="-10800000">
              <a:off x="115553144" y="111640454"/>
              <a:ext cx="128846" cy="1118153"/>
            </a:xfrm>
            <a:prstGeom prst="leftBracket">
              <a:avLst>
                <a:gd name="adj" fmla="val 72318"/>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43">
              <a:extLst>
                <a:ext uri="{FF2B5EF4-FFF2-40B4-BE49-F238E27FC236}">
                  <a16:creationId xmlns:a16="http://schemas.microsoft.com/office/drawing/2014/main" id="{9384632D-828E-4242-A4D2-AF8326C11B8F}"/>
                </a:ext>
              </a:extLst>
            </p:cNvPr>
            <p:cNvSpPr txBox="1">
              <a:spLocks noChangeArrowheads="1"/>
            </p:cNvSpPr>
            <p:nvPr/>
          </p:nvSpPr>
          <p:spPr bwMode="auto">
            <a:xfrm>
              <a:off x="115746415" y="11201317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44">
              <a:extLst>
                <a:ext uri="{FF2B5EF4-FFF2-40B4-BE49-F238E27FC236}">
                  <a16:creationId xmlns:a16="http://schemas.microsoft.com/office/drawing/2014/main" id="{A941E89C-2DFB-4167-BF95-D459C87FBA8D}"/>
                </a:ext>
              </a:extLst>
            </p:cNvPr>
            <p:cNvSpPr txBox="1">
              <a:spLocks noChangeArrowheads="1"/>
            </p:cNvSpPr>
            <p:nvPr/>
          </p:nvSpPr>
          <p:spPr bwMode="auto">
            <a:xfrm>
              <a:off x="114071400" y="11111865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45">
              <a:extLst>
                <a:ext uri="{FF2B5EF4-FFF2-40B4-BE49-F238E27FC236}">
                  <a16:creationId xmlns:a16="http://schemas.microsoft.com/office/drawing/2014/main" id="{A8F2DCE2-322A-4687-8121-EF65C13A6E2F}"/>
                </a:ext>
              </a:extLst>
            </p:cNvPr>
            <p:cNvSpPr>
              <a:spLocks noChangeShapeType="1"/>
            </p:cNvSpPr>
            <p:nvPr/>
          </p:nvSpPr>
          <p:spPr bwMode="auto">
            <a:xfrm flipH="1">
              <a:off x="116900325" y="111947325"/>
              <a:ext cx="257175"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086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6B7239-8A0D-4357-926A-0129BADC76C5}"/>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3" name="Rectangle 2">
            <a:extLst>
              <a:ext uri="{FF2B5EF4-FFF2-40B4-BE49-F238E27FC236}">
                <a16:creationId xmlns:a16="http://schemas.microsoft.com/office/drawing/2014/main" id="{E72BEBA6-1C5B-43EB-8510-D0F31A9FCE85}"/>
              </a:ext>
            </a:extLst>
          </p:cNvPr>
          <p:cNvSpPr/>
          <p:nvPr/>
        </p:nvSpPr>
        <p:spPr>
          <a:xfrm>
            <a:off x="1854926" y="1610915"/>
            <a:ext cx="3570514" cy="4431983"/>
          </a:xfrm>
          <a:prstGeom prst="rect">
            <a:avLst/>
          </a:prstGeom>
        </p:spPr>
        <p:txBody>
          <a:bodyPr wrap="square">
            <a:spAutoFit/>
          </a:bodyPr>
          <a:lstStyle/>
          <a:p>
            <a:r>
              <a:rPr lang="en-US" dirty="0">
                <a:latin typeface="Arial Narrow" panose="020B0606020202030204" pitchFamily="34" charset="0"/>
              </a:rPr>
              <a:t>When it comes to the 2016 election, it’s facing the three branches of the US government and quickly Adolf Hitler, supported by Stalin, takes the executive branch. Donald Trump took the executive branch in 2016. Now he faces an ongoing war with the judicial and the legislative. And that is the war going on in the United States now. Poland was taken quickly. The executive branch which is the presidency, was taken quickly. Now there’s an ongoing war with the judicial and the legislative.</a:t>
            </a:r>
          </a:p>
          <a:p>
            <a:r>
              <a:rPr lang="en-US" dirty="0"/>
              <a:t>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34" name="Group 24">
            <a:extLst>
              <a:ext uri="{FF2B5EF4-FFF2-40B4-BE49-F238E27FC236}">
                <a16:creationId xmlns:a16="http://schemas.microsoft.com/office/drawing/2014/main" id="{F4ABB9FC-B1B5-4098-91A7-87E03C5C2A07}"/>
              </a:ext>
            </a:extLst>
          </p:cNvPr>
          <p:cNvGrpSpPr>
            <a:grpSpLocks/>
          </p:cNvGrpSpPr>
          <p:nvPr/>
        </p:nvGrpSpPr>
        <p:grpSpPr bwMode="auto">
          <a:xfrm>
            <a:off x="6244047" y="600892"/>
            <a:ext cx="3865515" cy="5429250"/>
            <a:chOff x="113749185" y="107403900"/>
            <a:chExt cx="3865515" cy="5429250"/>
          </a:xfrm>
        </p:grpSpPr>
        <p:sp>
          <p:nvSpPr>
            <p:cNvPr id="35" name="Text Box 25">
              <a:extLst>
                <a:ext uri="{FF2B5EF4-FFF2-40B4-BE49-F238E27FC236}">
                  <a16:creationId xmlns:a16="http://schemas.microsoft.com/office/drawing/2014/main" id="{CCC7F9AB-374A-43FB-A771-516CD99A9B1D}"/>
                </a:ext>
              </a:extLst>
            </p:cNvPr>
            <p:cNvSpPr txBox="1">
              <a:spLocks noChangeArrowheads="1"/>
            </p:cNvSpPr>
            <p:nvPr/>
          </p:nvSpPr>
          <p:spPr bwMode="auto">
            <a:xfrm>
              <a:off x="114071400" y="107851162"/>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6">
              <a:extLst>
                <a:ext uri="{FF2B5EF4-FFF2-40B4-BE49-F238E27FC236}">
                  <a16:creationId xmlns:a16="http://schemas.microsoft.com/office/drawing/2014/main" id="{CC9A4FED-263E-42C3-8B13-A1C87FD86138}"/>
                </a:ext>
              </a:extLst>
            </p:cNvPr>
            <p:cNvSpPr txBox="1">
              <a:spLocks noChangeArrowheads="1"/>
            </p:cNvSpPr>
            <p:nvPr/>
          </p:nvSpPr>
          <p:spPr bwMode="auto">
            <a:xfrm>
              <a:off x="114071401" y="108074791"/>
              <a:ext cx="1417320"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Clinton                                                          	Trump</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Putin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27">
              <a:extLst>
                <a:ext uri="{FF2B5EF4-FFF2-40B4-BE49-F238E27FC236}">
                  <a16:creationId xmlns:a16="http://schemas.microsoft.com/office/drawing/2014/main" id="{F91656F7-6A82-4E1E-87D6-4126BCA2A3E9}"/>
                </a:ext>
              </a:extLst>
            </p:cNvPr>
            <p:cNvSpPr txBox="1">
              <a:spLocks noChangeArrowheads="1"/>
            </p:cNvSpPr>
            <p:nvPr/>
          </p:nvSpPr>
          <p:spPr bwMode="auto">
            <a:xfrm>
              <a:off x="116261804" y="107925704"/>
              <a:ext cx="1159625" cy="1118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AutoShape 28">
              <a:extLst>
                <a:ext uri="{FF2B5EF4-FFF2-40B4-BE49-F238E27FC236}">
                  <a16:creationId xmlns:a16="http://schemas.microsoft.com/office/drawing/2014/main" id="{77B13594-7E11-45E1-947D-C53B2EEC65C7}"/>
                </a:ext>
              </a:extLst>
            </p:cNvPr>
            <p:cNvSpPr>
              <a:spLocks/>
            </p:cNvSpPr>
            <p:nvPr/>
          </p:nvSpPr>
          <p:spPr bwMode="auto">
            <a:xfrm rot="-10800000">
              <a:off x="115553144" y="107925704"/>
              <a:ext cx="128847" cy="1118154"/>
            </a:xfrm>
            <a:prstGeom prst="leftBracket">
              <a:avLst>
                <a:gd name="adj" fmla="val 72318"/>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29">
              <a:extLst>
                <a:ext uri="{FF2B5EF4-FFF2-40B4-BE49-F238E27FC236}">
                  <a16:creationId xmlns:a16="http://schemas.microsoft.com/office/drawing/2014/main" id="{F43897BC-E0FA-41B8-8BB1-4F25A760A19B}"/>
                </a:ext>
              </a:extLst>
            </p:cNvPr>
            <p:cNvSpPr txBox="1">
              <a:spLocks noChangeArrowheads="1"/>
            </p:cNvSpPr>
            <p:nvPr/>
          </p:nvSpPr>
          <p:spPr bwMode="auto">
            <a:xfrm>
              <a:off x="115746415" y="10829842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0">
              <a:extLst>
                <a:ext uri="{FF2B5EF4-FFF2-40B4-BE49-F238E27FC236}">
                  <a16:creationId xmlns:a16="http://schemas.microsoft.com/office/drawing/2014/main" id="{80018EC9-A95E-4CCF-A38C-C53F4A683AF4}"/>
                </a:ext>
              </a:extLst>
            </p:cNvPr>
            <p:cNvSpPr txBox="1">
              <a:spLocks noChangeArrowheads="1"/>
            </p:cNvSpPr>
            <p:nvPr/>
          </p:nvSpPr>
          <p:spPr bwMode="auto">
            <a:xfrm>
              <a:off x="114071400" y="10740390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1">
              <a:extLst>
                <a:ext uri="{FF2B5EF4-FFF2-40B4-BE49-F238E27FC236}">
                  <a16:creationId xmlns:a16="http://schemas.microsoft.com/office/drawing/2014/main" id="{9B33DE41-E573-41AD-9670-AB8A4D112F14}"/>
                </a:ext>
              </a:extLst>
            </p:cNvPr>
            <p:cNvSpPr txBox="1">
              <a:spLocks noChangeArrowheads="1"/>
            </p:cNvSpPr>
            <p:nvPr/>
          </p:nvSpPr>
          <p:spPr bwMode="auto">
            <a:xfrm>
              <a:off x="114071400" y="109737112"/>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32">
              <a:extLst>
                <a:ext uri="{FF2B5EF4-FFF2-40B4-BE49-F238E27FC236}">
                  <a16:creationId xmlns:a16="http://schemas.microsoft.com/office/drawing/2014/main" id="{F1186E5D-3A71-4841-94AE-096D02B09B68}"/>
                </a:ext>
              </a:extLst>
            </p:cNvPr>
            <p:cNvSpPr txBox="1">
              <a:spLocks noChangeArrowheads="1"/>
            </p:cNvSpPr>
            <p:nvPr/>
          </p:nvSpPr>
          <p:spPr bwMode="auto">
            <a:xfrm>
              <a:off x="113942059" y="109960741"/>
              <a:ext cx="1546662"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Hitler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Stalin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33">
              <a:extLst>
                <a:ext uri="{FF2B5EF4-FFF2-40B4-BE49-F238E27FC236}">
                  <a16:creationId xmlns:a16="http://schemas.microsoft.com/office/drawing/2014/main" id="{19BE5EC9-5621-4E8A-91DE-30BBCF3A1D5E}"/>
                </a:ext>
              </a:extLst>
            </p:cNvPr>
            <p:cNvSpPr txBox="1">
              <a:spLocks noChangeArrowheads="1"/>
            </p:cNvSpPr>
            <p:nvPr/>
          </p:nvSpPr>
          <p:spPr bwMode="auto">
            <a:xfrm>
              <a:off x="116261804" y="109811654"/>
              <a:ext cx="1159625" cy="1118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Britain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AutoShape 34">
              <a:extLst>
                <a:ext uri="{FF2B5EF4-FFF2-40B4-BE49-F238E27FC236}">
                  <a16:creationId xmlns:a16="http://schemas.microsoft.com/office/drawing/2014/main" id="{5327F33D-3F26-4CAC-AB60-44C172DC8C15}"/>
                </a:ext>
              </a:extLst>
            </p:cNvPr>
            <p:cNvSpPr>
              <a:spLocks/>
            </p:cNvSpPr>
            <p:nvPr/>
          </p:nvSpPr>
          <p:spPr bwMode="auto">
            <a:xfrm rot="-10800000">
              <a:off x="115553144" y="109811654"/>
              <a:ext cx="128846" cy="1118154"/>
            </a:xfrm>
            <a:prstGeom prst="leftBracket">
              <a:avLst>
                <a:gd name="adj" fmla="val 72319"/>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35">
              <a:extLst>
                <a:ext uri="{FF2B5EF4-FFF2-40B4-BE49-F238E27FC236}">
                  <a16:creationId xmlns:a16="http://schemas.microsoft.com/office/drawing/2014/main" id="{4C117B2A-B19A-4CE4-AC3A-2C9D381183CF}"/>
                </a:ext>
              </a:extLst>
            </p:cNvPr>
            <p:cNvSpPr txBox="1">
              <a:spLocks noChangeArrowheads="1"/>
            </p:cNvSpPr>
            <p:nvPr/>
          </p:nvSpPr>
          <p:spPr bwMode="auto">
            <a:xfrm>
              <a:off x="115746415" y="11018437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6">
              <a:extLst>
                <a:ext uri="{FF2B5EF4-FFF2-40B4-BE49-F238E27FC236}">
                  <a16:creationId xmlns:a16="http://schemas.microsoft.com/office/drawing/2014/main" id="{86695DC6-8A37-4B2E-867E-08A2FFFB77B4}"/>
                </a:ext>
              </a:extLst>
            </p:cNvPr>
            <p:cNvSpPr txBox="1">
              <a:spLocks noChangeArrowheads="1"/>
            </p:cNvSpPr>
            <p:nvPr/>
          </p:nvSpPr>
          <p:spPr bwMode="auto">
            <a:xfrm>
              <a:off x="114071400" y="10928985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Hitler begins 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37">
              <a:extLst>
                <a:ext uri="{FF2B5EF4-FFF2-40B4-BE49-F238E27FC236}">
                  <a16:creationId xmlns:a16="http://schemas.microsoft.com/office/drawing/2014/main" id="{315BD655-8815-4310-8625-C7E1808D4FE7}"/>
                </a:ext>
              </a:extLst>
            </p:cNvPr>
            <p:cNvSpPr>
              <a:spLocks noChangeShapeType="1"/>
            </p:cNvSpPr>
            <p:nvPr/>
          </p:nvSpPr>
          <p:spPr bwMode="auto">
            <a:xfrm>
              <a:off x="116643150" y="110089950"/>
              <a:ext cx="4572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38">
              <a:extLst>
                <a:ext uri="{FF2B5EF4-FFF2-40B4-BE49-F238E27FC236}">
                  <a16:creationId xmlns:a16="http://schemas.microsoft.com/office/drawing/2014/main" id="{F79BE4A4-F98E-476B-BA8F-C844171CD712}"/>
                </a:ext>
              </a:extLst>
            </p:cNvPr>
            <p:cNvSpPr>
              <a:spLocks noChangeShapeType="1"/>
            </p:cNvSpPr>
            <p:nvPr/>
          </p:nvSpPr>
          <p:spPr bwMode="auto">
            <a:xfrm>
              <a:off x="116528850" y="108204000"/>
              <a:ext cx="628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39">
              <a:extLst>
                <a:ext uri="{FF2B5EF4-FFF2-40B4-BE49-F238E27FC236}">
                  <a16:creationId xmlns:a16="http://schemas.microsoft.com/office/drawing/2014/main" id="{0490F5BA-A569-4162-97F1-12EBAF1BC4B8}"/>
                </a:ext>
              </a:extLst>
            </p:cNvPr>
            <p:cNvSpPr txBox="1">
              <a:spLocks noChangeArrowheads="1"/>
            </p:cNvSpPr>
            <p:nvPr/>
          </p:nvSpPr>
          <p:spPr bwMode="auto">
            <a:xfrm>
              <a:off x="114071400" y="111565911"/>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0">
              <a:extLst>
                <a:ext uri="{FF2B5EF4-FFF2-40B4-BE49-F238E27FC236}">
                  <a16:creationId xmlns:a16="http://schemas.microsoft.com/office/drawing/2014/main" id="{7B9221CA-CCB4-42AE-827F-D900ED4C79CF}"/>
                </a:ext>
              </a:extLst>
            </p:cNvPr>
            <p:cNvSpPr txBox="1">
              <a:spLocks noChangeArrowheads="1"/>
            </p:cNvSpPr>
            <p:nvPr/>
          </p:nvSpPr>
          <p:spPr bwMode="auto">
            <a:xfrm>
              <a:off x="113749185" y="111789541"/>
              <a:ext cx="1739536"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1">
              <a:extLst>
                <a:ext uri="{FF2B5EF4-FFF2-40B4-BE49-F238E27FC236}">
                  <a16:creationId xmlns:a16="http://schemas.microsoft.com/office/drawing/2014/main" id="{8FCF9618-D53B-426C-9A0E-15E3A83402CA}"/>
                </a:ext>
              </a:extLst>
            </p:cNvPr>
            <p:cNvSpPr txBox="1">
              <a:spLocks noChangeArrowheads="1"/>
            </p:cNvSpPr>
            <p:nvPr/>
          </p:nvSpPr>
          <p:spPr bwMode="auto">
            <a:xfrm>
              <a:off x="116261804" y="111640454"/>
              <a:ext cx="1159625" cy="1118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AutoShape 42">
              <a:extLst>
                <a:ext uri="{FF2B5EF4-FFF2-40B4-BE49-F238E27FC236}">
                  <a16:creationId xmlns:a16="http://schemas.microsoft.com/office/drawing/2014/main" id="{9387F14B-A61D-483E-82F0-A4420719DA48}"/>
                </a:ext>
              </a:extLst>
            </p:cNvPr>
            <p:cNvSpPr>
              <a:spLocks/>
            </p:cNvSpPr>
            <p:nvPr/>
          </p:nvSpPr>
          <p:spPr bwMode="auto">
            <a:xfrm rot="-10800000">
              <a:off x="115553144" y="111640454"/>
              <a:ext cx="128846" cy="1118153"/>
            </a:xfrm>
            <a:prstGeom prst="leftBracket">
              <a:avLst>
                <a:gd name="adj" fmla="val 72318"/>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43">
              <a:extLst>
                <a:ext uri="{FF2B5EF4-FFF2-40B4-BE49-F238E27FC236}">
                  <a16:creationId xmlns:a16="http://schemas.microsoft.com/office/drawing/2014/main" id="{9384632D-828E-4242-A4D2-AF8326C11B8F}"/>
                </a:ext>
              </a:extLst>
            </p:cNvPr>
            <p:cNvSpPr txBox="1">
              <a:spLocks noChangeArrowheads="1"/>
            </p:cNvSpPr>
            <p:nvPr/>
          </p:nvSpPr>
          <p:spPr bwMode="auto">
            <a:xfrm>
              <a:off x="115746415" y="11201317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44">
              <a:extLst>
                <a:ext uri="{FF2B5EF4-FFF2-40B4-BE49-F238E27FC236}">
                  <a16:creationId xmlns:a16="http://schemas.microsoft.com/office/drawing/2014/main" id="{A941E89C-2DFB-4167-BF95-D459C87FBA8D}"/>
                </a:ext>
              </a:extLst>
            </p:cNvPr>
            <p:cNvSpPr txBox="1">
              <a:spLocks noChangeArrowheads="1"/>
            </p:cNvSpPr>
            <p:nvPr/>
          </p:nvSpPr>
          <p:spPr bwMode="auto">
            <a:xfrm>
              <a:off x="114071400" y="11111865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45">
              <a:extLst>
                <a:ext uri="{FF2B5EF4-FFF2-40B4-BE49-F238E27FC236}">
                  <a16:creationId xmlns:a16="http://schemas.microsoft.com/office/drawing/2014/main" id="{A8F2DCE2-322A-4687-8121-EF65C13A6E2F}"/>
                </a:ext>
              </a:extLst>
            </p:cNvPr>
            <p:cNvSpPr>
              <a:spLocks noChangeShapeType="1"/>
            </p:cNvSpPr>
            <p:nvPr/>
          </p:nvSpPr>
          <p:spPr bwMode="auto">
            <a:xfrm flipH="1">
              <a:off x="116900325" y="111947325"/>
              <a:ext cx="257175"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1323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85AC1-AAFE-4647-8132-C220B464D5D3}"/>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Rectangle 2">
            <a:extLst>
              <a:ext uri="{FF2B5EF4-FFF2-40B4-BE49-F238E27FC236}">
                <a16:creationId xmlns:a16="http://schemas.microsoft.com/office/drawing/2014/main" id="{3F414F1C-D409-46A8-A5A9-09EA4626B157}"/>
              </a:ext>
            </a:extLst>
          </p:cNvPr>
          <p:cNvSpPr/>
          <p:nvPr/>
        </p:nvSpPr>
        <p:spPr>
          <a:xfrm>
            <a:off x="701041" y="1730877"/>
            <a:ext cx="6818811" cy="2062103"/>
          </a:xfrm>
          <a:prstGeom prst="rect">
            <a:avLst/>
          </a:prstGeom>
        </p:spPr>
        <p:txBody>
          <a:bodyPr wrap="square">
            <a:spAutoFit/>
          </a:bodyPr>
          <a:lstStyle/>
          <a:p>
            <a:r>
              <a:rPr lang="en-US" sz="1600" kern="1400" dirty="0">
                <a:solidFill>
                  <a:srgbClr val="000000"/>
                </a:solidFill>
                <a:latin typeface="Arial Narrow" panose="020B0606020202030204" pitchFamily="34" charset="0"/>
              </a:rPr>
              <a:t>This is one perspective. I want us to consider another. Since Daniel 11:4 or 8:8, if we just turn to Daniel 11 verse 4, I want us to read it. We’ll read verse 4 and verse 5 of Daniel 11.</a:t>
            </a:r>
          </a:p>
          <a:p>
            <a:r>
              <a:rPr lang="en-US" sz="1600" kern="1400" dirty="0">
                <a:solidFill>
                  <a:srgbClr val="000000"/>
                </a:solidFill>
                <a:latin typeface="Arial Narrow" panose="020B0606020202030204" pitchFamily="34" charset="0"/>
              </a:rPr>
              <a:t> </a:t>
            </a:r>
          </a:p>
          <a:p>
            <a:r>
              <a:rPr lang="en-US" sz="1600" kern="1400" dirty="0">
                <a:solidFill>
                  <a:srgbClr val="000000"/>
                </a:solidFill>
                <a:latin typeface="Arial Narrow" panose="020B0606020202030204" pitchFamily="34" charset="0"/>
              </a:rPr>
              <a:t>Dan. 11:4   And when he shall stand up, his kingdom shall be broken, and shall be divided toward the four winds of heaven; and not to his posterity, nor according to his dominion which he ruled: for his kingdom shall be plucked up, even for others beside those.  </a:t>
            </a:r>
          </a:p>
          <a:p>
            <a:r>
              <a:rPr lang="en-US" sz="1600" kern="1400" dirty="0">
                <a:solidFill>
                  <a:srgbClr val="000000"/>
                </a:solidFill>
                <a:latin typeface="Arial Narrow" panose="020B0606020202030204" pitchFamily="34" charset="0"/>
              </a:rPr>
              <a:t> 11:5	And the </a:t>
            </a:r>
            <a:r>
              <a:rPr lang="en-US" sz="1600" kern="1400" dirty="0">
                <a:solidFill>
                  <a:srgbClr val="0000CC"/>
                </a:solidFill>
                <a:latin typeface="Arial Narrow" panose="020B0606020202030204" pitchFamily="34" charset="0"/>
              </a:rPr>
              <a:t>king of the south </a:t>
            </a:r>
            <a:r>
              <a:rPr lang="en-US" sz="1600" kern="1400" dirty="0">
                <a:solidFill>
                  <a:srgbClr val="000000"/>
                </a:solidFill>
                <a:latin typeface="Arial Narrow" panose="020B0606020202030204" pitchFamily="34" charset="0"/>
              </a:rPr>
              <a:t>shall be strong, and </a:t>
            </a:r>
            <a:r>
              <a:rPr lang="en-US" sz="1600" kern="1400" dirty="0">
                <a:solidFill>
                  <a:srgbClr val="FF0000"/>
                </a:solidFill>
                <a:latin typeface="Arial Narrow" panose="020B0606020202030204" pitchFamily="34" charset="0"/>
              </a:rPr>
              <a:t>[one] of his princes;</a:t>
            </a:r>
            <a:r>
              <a:rPr lang="en-US" sz="1600" kern="1400" dirty="0">
                <a:solidFill>
                  <a:srgbClr val="000000"/>
                </a:solidFill>
                <a:latin typeface="Arial Narrow" panose="020B0606020202030204" pitchFamily="34" charset="0"/>
              </a:rPr>
              <a:t> and he shall be strong above him, and have dominion; his dominion [shall be] a great dominion.  </a:t>
            </a:r>
            <a:r>
              <a:rPr lang="en-US" sz="1600" kern="1400" dirty="0">
                <a:solidFill>
                  <a:srgbClr val="000000"/>
                </a:solidFill>
                <a:latin typeface="Times New Roman" panose="02020603050405020304" pitchFamily="18" charset="0"/>
              </a:rPr>
              <a:t> </a:t>
            </a:r>
            <a:endParaRPr lang="en-US" sz="16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E4E1A249-F78A-44B6-9AAC-F736400573B2}"/>
              </a:ext>
            </a:extLst>
          </p:cNvPr>
          <p:cNvSpPr txBox="1">
            <a:spLocks noChangeArrowheads="1"/>
          </p:cNvSpPr>
          <p:nvPr/>
        </p:nvSpPr>
        <p:spPr bwMode="auto">
          <a:xfrm>
            <a:off x="8360228" y="2056580"/>
            <a:ext cx="2020389" cy="1313963"/>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Dan. 11:4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         8:8</a:t>
            </a: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a:ln>
                  <a:noFill/>
                </a:ln>
                <a:solidFill>
                  <a:srgbClr val="FF0000"/>
                </a:solidFill>
                <a:effectLst/>
                <a:latin typeface="Arial Narrow" panose="020B0606020202030204" pitchFamily="34" charset="0"/>
              </a:rPr>
              <a:t>KN = </a:t>
            </a:r>
            <a:r>
              <a:rPr kumimoji="0" lang="en-US" altLang="en-US" b="0" i="0" u="none" strike="noStrike" cap="none" normalizeH="0" baseline="0" dirty="0" err="1">
                <a:ln>
                  <a:noFill/>
                </a:ln>
                <a:solidFill>
                  <a:srgbClr val="FF0000"/>
                </a:solidFill>
                <a:effectLst/>
                <a:latin typeface="Arial Narrow" panose="020B0606020202030204" pitchFamily="34" charset="0"/>
              </a:rPr>
              <a:t>Seleucus</a:t>
            </a:r>
            <a:endParaRPr kumimoji="0" lang="en-US" altLang="en-US" b="0" i="0" u="none" strike="noStrike" cap="none" normalizeH="0" baseline="0" dirty="0">
              <a:ln>
                <a:noFill/>
              </a:ln>
              <a:solidFill>
                <a:srgbClr val="FF0000"/>
              </a:solidFill>
              <a:effectLst/>
              <a:latin typeface="Arial Narrow" panose="020B0606020202030204" pitchFamily="34" charset="0"/>
            </a:endParaRP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a:ln>
                  <a:noFill/>
                </a:ln>
                <a:solidFill>
                  <a:srgbClr val="0000CC"/>
                </a:solidFill>
                <a:effectLst/>
                <a:latin typeface="Arial Narrow" panose="020B0606020202030204" pitchFamily="34" charset="0"/>
              </a:rPr>
              <a:t>KS = Ptolemy</a:t>
            </a:r>
            <a:endParaRPr kumimoji="0" lang="en-US" altLang="en-US" b="0" i="0" u="none" strike="noStrike" cap="none" normalizeH="0" baseline="0" dirty="0">
              <a:ln>
                <a:noFill/>
              </a:ln>
              <a:solidFill>
                <a:srgbClr val="0000CC"/>
              </a:solidFill>
              <a:effectLst/>
              <a:latin typeface="Arial" panose="020B0604020202020204" pitchFamily="34" charset="0"/>
            </a:endParaRPr>
          </a:p>
        </p:txBody>
      </p:sp>
      <p:sp>
        <p:nvSpPr>
          <p:cNvPr id="5" name="Rectangle 4">
            <a:extLst>
              <a:ext uri="{FF2B5EF4-FFF2-40B4-BE49-F238E27FC236}">
                <a16:creationId xmlns:a16="http://schemas.microsoft.com/office/drawing/2014/main" id="{C8BE3795-7F3D-4503-93C0-1DA53225A34E}"/>
              </a:ext>
            </a:extLst>
          </p:cNvPr>
          <p:cNvSpPr/>
          <p:nvPr/>
        </p:nvSpPr>
        <p:spPr>
          <a:xfrm>
            <a:off x="4356463" y="4352577"/>
            <a:ext cx="4134394" cy="1077218"/>
          </a:xfrm>
          <a:prstGeom prst="rect">
            <a:avLst/>
          </a:prstGeom>
        </p:spPr>
        <p:txBody>
          <a:bodyPr wrap="square">
            <a:spAutoFit/>
          </a:bodyPr>
          <a:lstStyle/>
          <a:p>
            <a:r>
              <a:rPr lang="en-US" sz="1600" dirty="0">
                <a:latin typeface="Arial Narrow" panose="020B0606020202030204" pitchFamily="34" charset="0"/>
              </a:rPr>
              <a:t> 8:8	Therefore the he goat waxed very great: and when he was strong, the great horn was broken; and for it came up </a:t>
            </a:r>
            <a:r>
              <a:rPr lang="en-US" sz="1600" b="1" dirty="0">
                <a:latin typeface="Arial Narrow" panose="020B0606020202030204" pitchFamily="34" charset="0"/>
              </a:rPr>
              <a:t>four notable ones</a:t>
            </a:r>
            <a:r>
              <a:rPr lang="en-US" sz="1600" dirty="0">
                <a:latin typeface="Arial Narrow" panose="020B0606020202030204" pitchFamily="34" charset="0"/>
              </a:rPr>
              <a:t> toward the four winds of heaven. </a:t>
            </a:r>
          </a:p>
        </p:txBody>
      </p:sp>
    </p:spTree>
    <p:extLst>
      <p:ext uri="{BB962C8B-B14F-4D97-AF65-F5344CB8AC3E}">
        <p14:creationId xmlns:p14="http://schemas.microsoft.com/office/powerpoint/2010/main" val="382439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85AC1-AAFE-4647-8132-C220B464D5D3}"/>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4" name="Text Box 2">
            <a:extLst>
              <a:ext uri="{FF2B5EF4-FFF2-40B4-BE49-F238E27FC236}">
                <a16:creationId xmlns:a16="http://schemas.microsoft.com/office/drawing/2014/main" id="{E4E1A249-F78A-44B6-9AAC-F736400573B2}"/>
              </a:ext>
            </a:extLst>
          </p:cNvPr>
          <p:cNvSpPr txBox="1">
            <a:spLocks noChangeArrowheads="1"/>
          </p:cNvSpPr>
          <p:nvPr/>
        </p:nvSpPr>
        <p:spPr bwMode="auto">
          <a:xfrm>
            <a:off x="670560" y="1037923"/>
            <a:ext cx="2525486" cy="2055219"/>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Dan. 11:4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         8:8</a:t>
            </a: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2800" b="1" i="0" u="none" strike="noStrike" cap="none" normalizeH="0" baseline="0" dirty="0">
                <a:ln>
                  <a:noFill/>
                </a:ln>
                <a:effectLst/>
                <a:latin typeface="Arial Narrow" panose="020B0606020202030204" pitchFamily="34" charset="0"/>
              </a:rPr>
              <a:t>KN = </a:t>
            </a:r>
            <a:r>
              <a:rPr kumimoji="0" lang="en-US" altLang="en-US" sz="2800" b="1" i="0" u="none" strike="noStrike" cap="none" normalizeH="0" baseline="0" dirty="0" err="1">
                <a:ln>
                  <a:noFill/>
                </a:ln>
                <a:effectLst/>
                <a:latin typeface="Arial Narrow" panose="020B0606020202030204" pitchFamily="34" charset="0"/>
              </a:rPr>
              <a:t>Seleucus</a:t>
            </a:r>
            <a:endParaRPr kumimoji="0" lang="en-US" altLang="en-US" sz="2800" b="1" i="0" u="none" strike="noStrike" cap="none" normalizeH="0" baseline="0" dirty="0">
              <a:ln>
                <a:noFill/>
              </a:ln>
              <a:effectLst/>
              <a:latin typeface="Arial Narrow" panose="020B0606020202030204" pitchFamily="34" charset="0"/>
            </a:endParaRP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2800" b="1" i="0" u="none" strike="noStrike" cap="none" normalizeH="0" baseline="0" dirty="0">
                <a:ln>
                  <a:noFill/>
                </a:ln>
                <a:effectLst/>
                <a:latin typeface="Arial Narrow" panose="020B0606020202030204" pitchFamily="34" charset="0"/>
              </a:rPr>
              <a:t>KS = Ptolemy</a:t>
            </a:r>
            <a:endParaRPr kumimoji="0" lang="en-US" altLang="en-US" sz="2800" b="1" i="0" u="none" strike="noStrike" cap="none" normalizeH="0" baseline="0" dirty="0">
              <a:ln>
                <a:noFill/>
              </a:ln>
              <a:effectLst/>
              <a:latin typeface="Arial" panose="020B0604020202020204" pitchFamily="34" charset="0"/>
            </a:endParaRPr>
          </a:p>
        </p:txBody>
      </p:sp>
      <p:pic>
        <p:nvPicPr>
          <p:cNvPr id="7" name="Picture 6" descr="A close up of a statue of a person&#10;&#10;Description automatically generated">
            <a:extLst>
              <a:ext uri="{FF2B5EF4-FFF2-40B4-BE49-F238E27FC236}">
                <a16:creationId xmlns:a16="http://schemas.microsoft.com/office/drawing/2014/main" id="{A5967160-FF5A-4491-809A-DF49FEDD3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434" y="455854"/>
            <a:ext cx="1565366" cy="2085067"/>
          </a:xfrm>
          <a:prstGeom prst="rect">
            <a:avLst/>
          </a:prstGeom>
        </p:spPr>
      </p:pic>
      <p:sp>
        <p:nvSpPr>
          <p:cNvPr id="8" name="Rectangle 7">
            <a:extLst>
              <a:ext uri="{FF2B5EF4-FFF2-40B4-BE49-F238E27FC236}">
                <a16:creationId xmlns:a16="http://schemas.microsoft.com/office/drawing/2014/main" id="{1095A206-C510-447D-AF2B-748BFEBA6AAB}"/>
              </a:ext>
            </a:extLst>
          </p:cNvPr>
          <p:cNvSpPr/>
          <p:nvPr/>
        </p:nvSpPr>
        <p:spPr>
          <a:xfrm>
            <a:off x="3280954" y="603900"/>
            <a:ext cx="6096000" cy="2308324"/>
          </a:xfrm>
          <a:prstGeom prst="rect">
            <a:avLst/>
          </a:prstGeom>
        </p:spPr>
        <p:txBody>
          <a:bodyPr>
            <a:spAutoFit/>
          </a:bodyPr>
          <a:lstStyle/>
          <a:p>
            <a:r>
              <a:rPr lang="en-US" sz="1200" dirty="0" err="1">
                <a:solidFill>
                  <a:srgbClr val="0645AD"/>
                </a:solidFill>
                <a:latin typeface="Arial Narrow" panose="020B0606020202030204" pitchFamily="34" charset="0"/>
                <a:hlinkClick r:id="rId3" tooltip="Seleucus I Nicator"/>
              </a:rPr>
              <a:t>Seleucus</a:t>
            </a:r>
            <a:r>
              <a:rPr lang="en-US" sz="1200" dirty="0">
                <a:solidFill>
                  <a:srgbClr val="222222"/>
                </a:solidFill>
                <a:latin typeface="Arial Narrow" panose="020B0606020202030204" pitchFamily="34" charset="0"/>
              </a:rPr>
              <a:t> (ca. 358 – 281 BC) served as an officer of </a:t>
            </a:r>
            <a:r>
              <a:rPr lang="en-US" sz="1200" dirty="0">
                <a:solidFill>
                  <a:srgbClr val="0645AD"/>
                </a:solidFill>
                <a:latin typeface="Arial Narrow" panose="020B0606020202030204" pitchFamily="34" charset="0"/>
                <a:hlinkClick r:id="rId4" tooltip="Alexander the Great"/>
              </a:rPr>
              <a:t>Alexander the Great</a:t>
            </a:r>
            <a:r>
              <a:rPr lang="en-US" sz="1200" dirty="0">
                <a:solidFill>
                  <a:srgbClr val="222222"/>
                </a:solidFill>
                <a:latin typeface="Arial Narrow" panose="020B0606020202030204" pitchFamily="34" charset="0"/>
              </a:rPr>
              <a:t>, commanding the élite infantry corps in the </a:t>
            </a:r>
            <a:r>
              <a:rPr lang="en-US" sz="1200" dirty="0">
                <a:solidFill>
                  <a:srgbClr val="0645AD"/>
                </a:solidFill>
                <a:latin typeface="Arial Narrow" panose="020B0606020202030204" pitchFamily="34" charset="0"/>
                <a:hlinkClick r:id="rId5" tooltip="Ancient Macedonian army"/>
              </a:rPr>
              <a:t>Macedonian army</a:t>
            </a:r>
            <a:r>
              <a:rPr lang="en-US" sz="1200" dirty="0">
                <a:solidFill>
                  <a:srgbClr val="222222"/>
                </a:solidFill>
                <a:latin typeface="Arial Narrow" panose="020B0606020202030204" pitchFamily="34" charset="0"/>
              </a:rPr>
              <a:t>: the "Shield-bearers" (</a:t>
            </a:r>
            <a:r>
              <a:rPr lang="en-US" sz="1200" dirty="0" err="1">
                <a:solidFill>
                  <a:srgbClr val="222222"/>
                </a:solidFill>
                <a:latin typeface="Arial Narrow" panose="020B0606020202030204" pitchFamily="34" charset="0"/>
              </a:rPr>
              <a:t>Hypaspistai</a:t>
            </a:r>
            <a:r>
              <a:rPr lang="en-US" sz="1200" dirty="0">
                <a:solidFill>
                  <a:srgbClr val="222222"/>
                </a:solidFill>
                <a:latin typeface="Arial Narrow" panose="020B0606020202030204" pitchFamily="34" charset="0"/>
              </a:rPr>
              <a:t>), later known as the "</a:t>
            </a:r>
            <a:r>
              <a:rPr lang="en-US" sz="1200" dirty="0" err="1">
                <a:solidFill>
                  <a:srgbClr val="0645AD"/>
                </a:solidFill>
                <a:latin typeface="Arial Narrow" panose="020B0606020202030204" pitchFamily="34" charset="0"/>
                <a:hlinkClick r:id="rId6" tooltip="Silvershields"/>
              </a:rPr>
              <a:t>Silvershields</a:t>
            </a:r>
            <a:r>
              <a:rPr lang="en-US" sz="1200" dirty="0">
                <a:solidFill>
                  <a:srgbClr val="222222"/>
                </a:solidFill>
                <a:latin typeface="Arial Narrow" panose="020B0606020202030204" pitchFamily="34" charset="0"/>
              </a:rPr>
              <a:t>" (</a:t>
            </a:r>
            <a:r>
              <a:rPr lang="en-US" sz="1200" dirty="0" err="1">
                <a:solidFill>
                  <a:srgbClr val="222222"/>
                </a:solidFill>
                <a:latin typeface="Arial Narrow" panose="020B0606020202030204" pitchFamily="34" charset="0"/>
              </a:rPr>
              <a:t>Ἀργυράσ</a:t>
            </a:r>
            <a:r>
              <a:rPr lang="en-US" sz="1200" dirty="0">
                <a:solidFill>
                  <a:srgbClr val="222222"/>
                </a:solidFill>
                <a:latin typeface="Arial Narrow" panose="020B0606020202030204" pitchFamily="34" charset="0"/>
              </a:rPr>
              <a:t>πιδες / Argyraspides). After the death of Alexander in 323 BC, the </a:t>
            </a:r>
            <a:r>
              <a:rPr lang="en-US" sz="1200" dirty="0">
                <a:solidFill>
                  <a:srgbClr val="0645AD"/>
                </a:solidFill>
                <a:latin typeface="Arial Narrow" panose="020B0606020202030204" pitchFamily="34" charset="0"/>
                <a:hlinkClick r:id="rId7" tooltip="Partition of Triparadisus"/>
              </a:rPr>
              <a:t>Partition of </a:t>
            </a:r>
            <a:r>
              <a:rPr lang="en-US" sz="1200" dirty="0" err="1">
                <a:solidFill>
                  <a:srgbClr val="0645AD"/>
                </a:solidFill>
                <a:latin typeface="Arial Narrow" panose="020B0606020202030204" pitchFamily="34" charset="0"/>
                <a:hlinkClick r:id="rId7" tooltip="Partition of Triparadisus"/>
              </a:rPr>
              <a:t>Triparadisus</a:t>
            </a:r>
            <a:r>
              <a:rPr lang="en-US" sz="1200" dirty="0">
                <a:solidFill>
                  <a:srgbClr val="222222"/>
                </a:solidFill>
                <a:latin typeface="Arial Narrow" panose="020B0606020202030204" pitchFamily="34" charset="0"/>
              </a:rPr>
              <a:t> assigned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as </a:t>
            </a:r>
            <a:r>
              <a:rPr lang="en-US" sz="1200" dirty="0">
                <a:solidFill>
                  <a:srgbClr val="0645AD"/>
                </a:solidFill>
                <a:latin typeface="Arial Narrow" panose="020B0606020202030204" pitchFamily="34" charset="0"/>
                <a:hlinkClick r:id="rId8" tooltip="Satrap"/>
              </a:rPr>
              <a:t>satrap</a:t>
            </a:r>
            <a:r>
              <a:rPr lang="en-US" sz="1200" dirty="0">
                <a:solidFill>
                  <a:srgbClr val="222222"/>
                </a:solidFill>
                <a:latin typeface="Arial Narrow" panose="020B0606020202030204" pitchFamily="34" charset="0"/>
              </a:rPr>
              <a:t> of </a:t>
            </a:r>
            <a:r>
              <a:rPr lang="en-US" sz="1200" dirty="0">
                <a:solidFill>
                  <a:srgbClr val="0645AD"/>
                </a:solidFill>
                <a:latin typeface="Arial Narrow" panose="020B0606020202030204" pitchFamily="34" charset="0"/>
                <a:hlinkClick r:id="rId9" tooltip="Babylon"/>
              </a:rPr>
              <a:t>Babylon</a:t>
            </a:r>
            <a:r>
              <a:rPr lang="en-US" sz="1200" dirty="0">
                <a:solidFill>
                  <a:srgbClr val="222222"/>
                </a:solidFill>
                <a:latin typeface="Arial Narrow" panose="020B0606020202030204" pitchFamily="34" charset="0"/>
              </a:rPr>
              <a:t> in 321 BC. </a:t>
            </a:r>
            <a:r>
              <a:rPr lang="en-US" sz="1200" dirty="0" err="1">
                <a:solidFill>
                  <a:srgbClr val="0645AD"/>
                </a:solidFill>
                <a:latin typeface="Arial Narrow" panose="020B0606020202030204" pitchFamily="34" charset="0"/>
                <a:hlinkClick r:id="rId10" tooltip="Antigonus I Monophthalmus"/>
              </a:rPr>
              <a:t>Antigonus</a:t>
            </a:r>
            <a:r>
              <a:rPr lang="en-US" sz="1200" dirty="0">
                <a:solidFill>
                  <a:srgbClr val="222222"/>
                </a:solidFill>
                <a:latin typeface="Arial Narrow" panose="020B0606020202030204" pitchFamily="34" charset="0"/>
              </a:rPr>
              <a:t>, the satrap of much of Asia Minor, forced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to flee from Babylon, but, supported by </a:t>
            </a:r>
            <a:r>
              <a:rPr lang="en-US" sz="1200" dirty="0">
                <a:solidFill>
                  <a:srgbClr val="0645AD"/>
                </a:solidFill>
                <a:latin typeface="Arial Narrow" panose="020B0606020202030204" pitchFamily="34" charset="0"/>
                <a:hlinkClick r:id="rId11" tooltip="Ptolemy I Soter"/>
              </a:rPr>
              <a:t>Ptolemy</a:t>
            </a:r>
            <a:r>
              <a:rPr lang="en-US" sz="1200" dirty="0">
                <a:solidFill>
                  <a:srgbClr val="222222"/>
                </a:solidFill>
                <a:latin typeface="Arial Narrow" panose="020B0606020202030204" pitchFamily="34" charset="0"/>
              </a:rPr>
              <a:t>, the Satrap of Egypt,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returned in 312 BC.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later conquests included </a:t>
            </a:r>
            <a:r>
              <a:rPr lang="en-US" sz="1200" dirty="0">
                <a:solidFill>
                  <a:srgbClr val="0645AD"/>
                </a:solidFill>
                <a:latin typeface="Arial Narrow" panose="020B0606020202030204" pitchFamily="34" charset="0"/>
                <a:hlinkClick r:id="rId12" tooltip="Persia"/>
              </a:rPr>
              <a:t>Persia</a:t>
            </a:r>
            <a:r>
              <a:rPr lang="en-US" sz="1200" dirty="0">
                <a:solidFill>
                  <a:srgbClr val="222222"/>
                </a:solidFill>
                <a:latin typeface="Arial Narrow" panose="020B0606020202030204" pitchFamily="34" charset="0"/>
              </a:rPr>
              <a:t> and </a:t>
            </a:r>
            <a:r>
              <a:rPr lang="en-US" sz="1200" dirty="0">
                <a:solidFill>
                  <a:srgbClr val="0645AD"/>
                </a:solidFill>
                <a:latin typeface="Arial Narrow" panose="020B0606020202030204" pitchFamily="34" charset="0"/>
                <a:hlinkClick r:id="rId13" tooltip="Medes"/>
              </a:rPr>
              <a:t>Media</a:t>
            </a:r>
            <a:r>
              <a:rPr lang="en-US" sz="1200" dirty="0">
                <a:solidFill>
                  <a:srgbClr val="222222"/>
                </a:solidFill>
                <a:latin typeface="Arial Narrow" panose="020B0606020202030204" pitchFamily="34" charset="0"/>
              </a:rPr>
              <a:t>. He formed an alliance with the Indian King </a:t>
            </a:r>
            <a:r>
              <a:rPr lang="en-US" sz="1200" dirty="0">
                <a:solidFill>
                  <a:srgbClr val="0645AD"/>
                </a:solidFill>
                <a:latin typeface="Arial Narrow" panose="020B0606020202030204" pitchFamily="34" charset="0"/>
                <a:hlinkClick r:id="rId14" tooltip="Chandragupta Maurya"/>
              </a:rPr>
              <a:t>Chandragupta Maurya</a:t>
            </a:r>
            <a:r>
              <a:rPr lang="en-US" sz="1200" dirty="0">
                <a:solidFill>
                  <a:srgbClr val="222222"/>
                </a:solidFill>
                <a:latin typeface="Arial Narrow" panose="020B0606020202030204" pitchFamily="34" charset="0"/>
              </a:rPr>
              <a:t> (reigned 324-297 BC).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defeated </a:t>
            </a:r>
            <a:r>
              <a:rPr lang="en-US" sz="1200" dirty="0" err="1">
                <a:solidFill>
                  <a:srgbClr val="222222"/>
                </a:solidFill>
                <a:latin typeface="Arial Narrow" panose="020B0606020202030204" pitchFamily="34" charset="0"/>
              </a:rPr>
              <a:t>Antigonus</a:t>
            </a:r>
            <a:r>
              <a:rPr lang="en-US" sz="1200" dirty="0">
                <a:solidFill>
                  <a:srgbClr val="222222"/>
                </a:solidFill>
                <a:latin typeface="Arial Narrow" panose="020B0606020202030204" pitchFamily="34" charset="0"/>
              </a:rPr>
              <a:t> in the </a:t>
            </a:r>
            <a:r>
              <a:rPr lang="en-US" sz="1200" dirty="0">
                <a:solidFill>
                  <a:srgbClr val="0645AD"/>
                </a:solidFill>
                <a:latin typeface="Arial Narrow" panose="020B0606020202030204" pitchFamily="34" charset="0"/>
                <a:hlinkClick r:id="rId15" tooltip="Battle of Ipsus"/>
              </a:rPr>
              <a:t>Battle of </a:t>
            </a:r>
            <a:r>
              <a:rPr lang="en-US" sz="1200" dirty="0" err="1">
                <a:solidFill>
                  <a:srgbClr val="0645AD"/>
                </a:solidFill>
                <a:latin typeface="Arial Narrow" panose="020B0606020202030204" pitchFamily="34" charset="0"/>
                <a:hlinkClick r:id="rId15" tooltip="Battle of Ipsus"/>
              </a:rPr>
              <a:t>Ipsus</a:t>
            </a:r>
            <a:r>
              <a:rPr lang="en-US" sz="1200" dirty="0">
                <a:solidFill>
                  <a:srgbClr val="222222"/>
                </a:solidFill>
                <a:latin typeface="Arial Narrow" panose="020B0606020202030204" pitchFamily="34" charset="0"/>
              </a:rPr>
              <a:t> in 301 BC and </a:t>
            </a:r>
            <a:r>
              <a:rPr lang="en-US" sz="1200" dirty="0">
                <a:solidFill>
                  <a:srgbClr val="0645AD"/>
                </a:solidFill>
                <a:latin typeface="Arial Narrow" panose="020B0606020202030204" pitchFamily="34" charset="0"/>
                <a:hlinkClick r:id="rId16" tooltip="Lysimachus"/>
              </a:rPr>
              <a:t>Lysimachus</a:t>
            </a:r>
            <a:r>
              <a:rPr lang="en-US" sz="1200" dirty="0">
                <a:solidFill>
                  <a:srgbClr val="222222"/>
                </a:solidFill>
                <a:latin typeface="Arial Narrow" panose="020B0606020202030204" pitchFamily="34" charset="0"/>
              </a:rPr>
              <a:t> (King of Thrace, Macedon and Asia Minor) in the </a:t>
            </a:r>
            <a:r>
              <a:rPr lang="en-US" sz="1200" dirty="0">
                <a:solidFill>
                  <a:srgbClr val="0645AD"/>
                </a:solidFill>
                <a:latin typeface="Arial Narrow" panose="020B0606020202030204" pitchFamily="34" charset="0"/>
                <a:hlinkClick r:id="rId17" tooltip="Battle of Corupedium"/>
              </a:rPr>
              <a:t>battle of </a:t>
            </a:r>
            <a:r>
              <a:rPr lang="en-US" sz="1200" dirty="0" err="1">
                <a:solidFill>
                  <a:srgbClr val="0645AD"/>
                </a:solidFill>
                <a:latin typeface="Arial Narrow" panose="020B0606020202030204" pitchFamily="34" charset="0"/>
                <a:hlinkClick r:id="rId17" tooltip="Battle of Corupedium"/>
              </a:rPr>
              <a:t>Corupedium</a:t>
            </a:r>
            <a:r>
              <a:rPr lang="en-US" sz="1200" dirty="0">
                <a:solidFill>
                  <a:srgbClr val="222222"/>
                </a:solidFill>
                <a:latin typeface="Arial Narrow" panose="020B0606020202030204" pitchFamily="34" charset="0"/>
              </a:rPr>
              <a:t> (near </a:t>
            </a:r>
            <a:r>
              <a:rPr lang="en-US" sz="1200" dirty="0">
                <a:solidFill>
                  <a:srgbClr val="0645AD"/>
                </a:solidFill>
                <a:latin typeface="Arial Narrow" panose="020B0606020202030204" pitchFamily="34" charset="0"/>
                <a:hlinkClick r:id="rId18" tooltip="Sardis"/>
              </a:rPr>
              <a:t>Sardis</a:t>
            </a:r>
            <a:r>
              <a:rPr lang="en-US" sz="1200" dirty="0">
                <a:solidFill>
                  <a:srgbClr val="222222"/>
                </a:solidFill>
                <a:latin typeface="Arial Narrow" panose="020B0606020202030204" pitchFamily="34" charset="0"/>
              </a:rPr>
              <a:t>) in 281 BC. </a:t>
            </a:r>
            <a:r>
              <a:rPr lang="en-US" sz="1200" dirty="0">
                <a:solidFill>
                  <a:srgbClr val="0645AD"/>
                </a:solidFill>
                <a:latin typeface="Arial Narrow" panose="020B0606020202030204" pitchFamily="34" charset="0"/>
                <a:hlinkClick r:id="rId19" tooltip="Ptolemy Ceraunus"/>
              </a:rPr>
              <a:t>Ptolemy </a:t>
            </a:r>
            <a:r>
              <a:rPr lang="en-US" sz="1200" dirty="0" err="1">
                <a:solidFill>
                  <a:srgbClr val="0645AD"/>
                </a:solidFill>
                <a:latin typeface="Arial Narrow" panose="020B0606020202030204" pitchFamily="34" charset="0"/>
                <a:hlinkClick r:id="rId19" tooltip="Ptolemy Ceraunus"/>
              </a:rPr>
              <a:t>Ceraunus</a:t>
            </a:r>
            <a:r>
              <a:rPr lang="en-US" sz="1200" dirty="0">
                <a:solidFill>
                  <a:srgbClr val="222222"/>
                </a:solidFill>
                <a:latin typeface="Arial Narrow" panose="020B0606020202030204" pitchFamily="34" charset="0"/>
              </a:rPr>
              <a:t> assassinated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later in the same year. </a:t>
            </a:r>
            <a:r>
              <a:rPr lang="en-US" sz="1200" dirty="0" err="1">
                <a:solidFill>
                  <a:srgbClr val="222222"/>
                </a:solidFill>
                <a:latin typeface="Arial Narrow" panose="020B0606020202030204" pitchFamily="34" charset="0"/>
              </a:rPr>
              <a:t>Seleucus</a:t>
            </a:r>
            <a:r>
              <a:rPr lang="en-US" sz="1200" dirty="0">
                <a:solidFill>
                  <a:srgbClr val="222222"/>
                </a:solidFill>
                <a:latin typeface="Arial Narrow" panose="020B0606020202030204" pitchFamily="34" charset="0"/>
              </a:rPr>
              <a:t>' eldest son </a:t>
            </a:r>
            <a:r>
              <a:rPr lang="en-US" sz="1200" dirty="0">
                <a:solidFill>
                  <a:srgbClr val="0645AD"/>
                </a:solidFill>
                <a:latin typeface="Arial Narrow" panose="020B0606020202030204" pitchFamily="34" charset="0"/>
                <a:hlinkClick r:id="rId20" tooltip="Antiochus I"/>
              </a:rPr>
              <a:t>Antiochus I</a:t>
            </a:r>
            <a:r>
              <a:rPr lang="en-US" sz="1200" dirty="0">
                <a:solidFill>
                  <a:srgbClr val="222222"/>
                </a:solidFill>
                <a:latin typeface="Arial Narrow" panose="020B0606020202030204" pitchFamily="34" charset="0"/>
              </a:rPr>
              <a:t> succeeded him as ruler of the Seleucid territories. </a:t>
            </a:r>
            <a:r>
              <a:rPr lang="en-US" sz="1200" dirty="0">
                <a:solidFill>
                  <a:srgbClr val="222222"/>
                </a:solidFill>
                <a:latin typeface="Arial Narrow" panose="020B0606020202030204" pitchFamily="34" charset="0"/>
                <a:hlinkClick r:id="rId21"/>
              </a:rPr>
              <a:t>https://en.wikipedia.org/wiki/List_of_Seleucid_rulers</a:t>
            </a:r>
            <a:endParaRPr lang="en-US" sz="1200" dirty="0">
              <a:solidFill>
                <a:srgbClr val="222222"/>
              </a:solidFill>
              <a:latin typeface="Arial Narrow" panose="020B0606020202030204" pitchFamily="34" charset="0"/>
            </a:endParaRPr>
          </a:p>
          <a:p>
            <a:endParaRPr lang="en-US" sz="1200" dirty="0">
              <a:latin typeface="Arial Narrow" panose="020B0606020202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C4621ACB-7D7B-41DA-A72C-4E5ECBD25D6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931" y="3918856"/>
            <a:ext cx="1370149" cy="2055223"/>
          </a:xfrm>
          <a:prstGeom prst="rect">
            <a:avLst/>
          </a:prstGeom>
        </p:spPr>
      </p:pic>
      <p:sp>
        <p:nvSpPr>
          <p:cNvPr id="10" name="Rectangle 9">
            <a:extLst>
              <a:ext uri="{FF2B5EF4-FFF2-40B4-BE49-F238E27FC236}">
                <a16:creationId xmlns:a16="http://schemas.microsoft.com/office/drawing/2014/main" id="{F867A5D0-EA75-4B06-894C-0453D556DA86}"/>
              </a:ext>
            </a:extLst>
          </p:cNvPr>
          <p:cNvSpPr/>
          <p:nvPr/>
        </p:nvSpPr>
        <p:spPr>
          <a:xfrm>
            <a:off x="2760617" y="3792305"/>
            <a:ext cx="8593183" cy="2308324"/>
          </a:xfrm>
          <a:prstGeom prst="rect">
            <a:avLst/>
          </a:prstGeom>
        </p:spPr>
        <p:txBody>
          <a:bodyPr wrap="square">
            <a:spAutoFit/>
          </a:bodyPr>
          <a:lstStyle/>
          <a:p>
            <a:r>
              <a:rPr lang="en-US" sz="1200" dirty="0">
                <a:solidFill>
                  <a:srgbClr val="222222"/>
                </a:solidFill>
                <a:latin typeface="Arial Narrow" panose="020B0606020202030204" pitchFamily="34" charset="0"/>
              </a:rPr>
              <a:t>The </a:t>
            </a:r>
            <a:r>
              <a:rPr lang="en-US" sz="1200" b="1" dirty="0">
                <a:solidFill>
                  <a:srgbClr val="222222"/>
                </a:solidFill>
                <a:latin typeface="Arial Narrow" panose="020B0606020202030204" pitchFamily="34" charset="0"/>
              </a:rPr>
              <a:t>Ptolemaic dynasty</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23" tooltip="Help:IPA/English"/>
              </a:rPr>
              <a:t>/ˌ</a:t>
            </a:r>
            <a:r>
              <a:rPr lang="en-US" sz="1200" dirty="0" err="1">
                <a:solidFill>
                  <a:srgbClr val="0645AD"/>
                </a:solidFill>
                <a:latin typeface="Arial Narrow" panose="020B0606020202030204" pitchFamily="34" charset="0"/>
                <a:hlinkClick r:id="rId23" tooltip="Help:IPA/English"/>
              </a:rPr>
              <a:t>tɒlɪˈmeɪɪk</a:t>
            </a:r>
            <a:r>
              <a:rPr lang="en-US" sz="1200" dirty="0">
                <a:solidFill>
                  <a:srgbClr val="0645AD"/>
                </a:solidFill>
                <a:latin typeface="Arial Narrow" panose="020B0606020202030204" pitchFamily="34" charset="0"/>
                <a:hlinkClick r:id="rId23" tooltip="Help:IPA/English"/>
              </a:rPr>
              <a:t>/</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24" tooltip="Ancient Greek language"/>
              </a:rPr>
              <a:t>Ancient Greek</a:t>
            </a:r>
            <a:r>
              <a:rPr lang="en-US" sz="1200" dirty="0">
                <a:solidFill>
                  <a:srgbClr val="222222"/>
                </a:solidFill>
                <a:latin typeface="Arial Narrow" panose="020B0606020202030204" pitchFamily="34" charset="0"/>
              </a:rPr>
              <a:t>: </a:t>
            </a:r>
            <a:r>
              <a:rPr lang="en-US" sz="1200" dirty="0" err="1">
                <a:solidFill>
                  <a:srgbClr val="222222"/>
                </a:solidFill>
                <a:latin typeface="Arial Narrow" panose="020B0606020202030204" pitchFamily="34" charset="0"/>
              </a:rPr>
              <a:t>Πτολεμ</a:t>
            </a:r>
            <a:r>
              <a:rPr lang="en-US" sz="1200" dirty="0">
                <a:solidFill>
                  <a:srgbClr val="222222"/>
                </a:solidFill>
                <a:latin typeface="Arial Narrow" panose="020B0606020202030204" pitchFamily="34" charset="0"/>
              </a:rPr>
              <a:t>αῖοι, </a:t>
            </a:r>
            <a:r>
              <a:rPr lang="en-US" sz="1200" i="1" dirty="0">
                <a:solidFill>
                  <a:srgbClr val="222222"/>
                </a:solidFill>
                <a:latin typeface="Arial Narrow" panose="020B0606020202030204" pitchFamily="34" charset="0"/>
              </a:rPr>
              <a:t>Ptolemaioi</a:t>
            </a:r>
            <a:r>
              <a:rPr lang="en-US" sz="1200" dirty="0">
                <a:solidFill>
                  <a:srgbClr val="222222"/>
                </a:solidFill>
                <a:latin typeface="Arial Narrow" panose="020B0606020202030204" pitchFamily="34" charset="0"/>
              </a:rPr>
              <a:t>), sometimes also known as the </a:t>
            </a:r>
            <a:r>
              <a:rPr lang="en-US" sz="1200" b="1" dirty="0">
                <a:solidFill>
                  <a:srgbClr val="222222"/>
                </a:solidFill>
                <a:latin typeface="Arial Narrow" panose="020B0606020202030204" pitchFamily="34" charset="0"/>
              </a:rPr>
              <a:t>Lagids</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23" tooltip="Help:IPA/English"/>
              </a:rPr>
              <a:t>/ˈlædʒɪdz/</a:t>
            </a:r>
            <a:r>
              <a:rPr lang="en-US" sz="1200" dirty="0">
                <a:solidFill>
                  <a:srgbClr val="222222"/>
                </a:solidFill>
                <a:latin typeface="Arial Narrow" panose="020B0606020202030204" pitchFamily="34" charset="0"/>
              </a:rPr>
              <a:t>) or </a:t>
            </a:r>
            <a:r>
              <a:rPr lang="en-US" sz="1200" b="1" dirty="0">
                <a:solidFill>
                  <a:srgbClr val="222222"/>
                </a:solidFill>
                <a:latin typeface="Arial Narrow" panose="020B0606020202030204" pitchFamily="34" charset="0"/>
              </a:rPr>
              <a:t>Lagidae</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23" tooltip="Help:IPA/English"/>
              </a:rPr>
              <a:t>/ˈlædʒɪdi/</a:t>
            </a:r>
            <a:r>
              <a:rPr lang="en-US" sz="1200" dirty="0">
                <a:solidFill>
                  <a:srgbClr val="222222"/>
                </a:solidFill>
                <a:latin typeface="Arial Narrow" panose="020B0606020202030204" pitchFamily="34" charset="0"/>
              </a:rPr>
              <a:t>; Λαγίδαι, </a:t>
            </a:r>
            <a:r>
              <a:rPr lang="en-US" sz="1200" i="1" dirty="0">
                <a:solidFill>
                  <a:srgbClr val="222222"/>
                </a:solidFill>
                <a:latin typeface="Arial Narrow" panose="020B0606020202030204" pitchFamily="34" charset="0"/>
              </a:rPr>
              <a:t>Lagidai</a:t>
            </a:r>
            <a:r>
              <a:rPr lang="en-US" sz="1200" dirty="0">
                <a:solidFill>
                  <a:srgbClr val="222222"/>
                </a:solidFill>
                <a:latin typeface="Arial Narrow" panose="020B0606020202030204" pitchFamily="34" charset="0"/>
              </a:rPr>
              <a:t>, after </a:t>
            </a:r>
            <a:r>
              <a:rPr lang="en-US" sz="1200" dirty="0">
                <a:solidFill>
                  <a:srgbClr val="0645AD"/>
                </a:solidFill>
                <a:latin typeface="Arial Narrow" panose="020B0606020202030204" pitchFamily="34" charset="0"/>
                <a:hlinkClick r:id="rId25" tooltip="Lagus"/>
              </a:rPr>
              <a:t>Lagus</a:t>
            </a:r>
            <a:r>
              <a:rPr lang="en-US" sz="1200" dirty="0">
                <a:solidFill>
                  <a:srgbClr val="222222"/>
                </a:solidFill>
                <a:latin typeface="Arial Narrow" panose="020B0606020202030204" pitchFamily="34" charset="0"/>
              </a:rPr>
              <a:t>, Ptolemy I's father), was a </a:t>
            </a:r>
            <a:r>
              <a:rPr lang="en-US" sz="1200" dirty="0">
                <a:solidFill>
                  <a:srgbClr val="0645AD"/>
                </a:solidFill>
                <a:latin typeface="Arial Narrow" panose="020B0606020202030204" pitchFamily="34" charset="0"/>
                <a:hlinkClick r:id="rId26" tooltip="Ancient Macedonians"/>
              </a:rPr>
              <a:t>Macedonian</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27" tooltip="Ancient Greece"/>
              </a:rPr>
              <a:t>Greek</a:t>
            </a:r>
            <a:r>
              <a:rPr lang="en-US" sz="1200" baseline="30000" dirty="0">
                <a:solidFill>
                  <a:srgbClr val="0645AD"/>
                </a:solidFill>
                <a:latin typeface="Arial Narrow" panose="020B0606020202030204" pitchFamily="34" charset="0"/>
                <a:hlinkClick r:id="rId28"/>
              </a:rPr>
              <a:t>[1]</a:t>
            </a:r>
            <a:r>
              <a:rPr lang="en-US" sz="1200" baseline="30000" dirty="0">
                <a:solidFill>
                  <a:srgbClr val="0645AD"/>
                </a:solidFill>
                <a:latin typeface="Arial Narrow" panose="020B0606020202030204" pitchFamily="34" charset="0"/>
                <a:hlinkClick r:id="rId29"/>
              </a:rPr>
              <a:t>[2]</a:t>
            </a:r>
            <a:r>
              <a:rPr lang="en-US" sz="1200" baseline="30000" dirty="0">
                <a:solidFill>
                  <a:srgbClr val="0645AD"/>
                </a:solidFill>
                <a:latin typeface="Arial Narrow" panose="020B0606020202030204" pitchFamily="34" charset="0"/>
                <a:hlinkClick r:id="rId30"/>
              </a:rPr>
              <a:t>[3]</a:t>
            </a:r>
            <a:r>
              <a:rPr lang="en-US" sz="1200" baseline="30000" dirty="0">
                <a:solidFill>
                  <a:srgbClr val="0645AD"/>
                </a:solidFill>
                <a:latin typeface="Arial Narrow" panose="020B0606020202030204" pitchFamily="34" charset="0"/>
                <a:hlinkClick r:id="rId31"/>
              </a:rPr>
              <a:t>[4]</a:t>
            </a:r>
            <a:r>
              <a:rPr lang="en-US" sz="1200" baseline="30000" dirty="0">
                <a:solidFill>
                  <a:srgbClr val="0645AD"/>
                </a:solidFill>
                <a:latin typeface="Arial Narrow" panose="020B0606020202030204" pitchFamily="34" charset="0"/>
                <a:hlinkClick r:id="rId32"/>
              </a:rPr>
              <a:t>[5]</a:t>
            </a:r>
            <a:r>
              <a:rPr lang="en-US" sz="1200" dirty="0">
                <a:solidFill>
                  <a:srgbClr val="222222"/>
                </a:solidFill>
                <a:latin typeface="Arial Narrow" panose="020B0606020202030204" pitchFamily="34" charset="0"/>
              </a:rPr>
              <a:t> royal family, which ruled the </a:t>
            </a:r>
            <a:r>
              <a:rPr lang="en-US" sz="1200" dirty="0">
                <a:solidFill>
                  <a:srgbClr val="0645AD"/>
                </a:solidFill>
                <a:latin typeface="Arial Narrow" panose="020B0606020202030204" pitchFamily="34" charset="0"/>
                <a:hlinkClick r:id="rId33" tooltip="Ptolemaic Kingdom"/>
              </a:rPr>
              <a:t>Ptolemaic Kingdom</a:t>
            </a:r>
            <a:r>
              <a:rPr lang="en-US" sz="1200" dirty="0">
                <a:solidFill>
                  <a:srgbClr val="222222"/>
                </a:solidFill>
                <a:latin typeface="Arial Narrow" panose="020B0606020202030204" pitchFamily="34" charset="0"/>
              </a:rPr>
              <a:t> in </a:t>
            </a:r>
            <a:r>
              <a:rPr lang="en-US" sz="1200" dirty="0">
                <a:solidFill>
                  <a:srgbClr val="0645AD"/>
                </a:solidFill>
                <a:latin typeface="Arial Narrow" panose="020B0606020202030204" pitchFamily="34" charset="0"/>
                <a:hlinkClick r:id="rId34" tooltip="Egypt"/>
              </a:rPr>
              <a:t>Egypt</a:t>
            </a:r>
            <a:r>
              <a:rPr lang="en-US" sz="1200" dirty="0">
                <a:solidFill>
                  <a:srgbClr val="222222"/>
                </a:solidFill>
                <a:latin typeface="Arial Narrow" panose="020B0606020202030204" pitchFamily="34" charset="0"/>
              </a:rPr>
              <a:t> during the </a:t>
            </a:r>
            <a:r>
              <a:rPr lang="en-US" sz="1200" dirty="0">
                <a:solidFill>
                  <a:srgbClr val="0645AD"/>
                </a:solidFill>
                <a:latin typeface="Arial Narrow" panose="020B0606020202030204" pitchFamily="34" charset="0"/>
                <a:hlinkClick r:id="rId35" tooltip="Hellenistic period"/>
              </a:rPr>
              <a:t>Hellenistic period</a:t>
            </a:r>
            <a:r>
              <a:rPr lang="en-US" sz="1200" dirty="0">
                <a:solidFill>
                  <a:srgbClr val="222222"/>
                </a:solidFill>
                <a:latin typeface="Arial Narrow" panose="020B0606020202030204" pitchFamily="34" charset="0"/>
              </a:rPr>
              <a:t>. Their rule lasted for 275 years, from 305 to 30 BC.</a:t>
            </a:r>
            <a:r>
              <a:rPr lang="en-US" sz="1200" baseline="30000" dirty="0">
                <a:solidFill>
                  <a:srgbClr val="0645AD"/>
                </a:solidFill>
                <a:latin typeface="Arial Narrow" panose="020B0606020202030204" pitchFamily="34" charset="0"/>
                <a:hlinkClick r:id="rId36"/>
              </a:rPr>
              <a:t>[6]</a:t>
            </a:r>
            <a:r>
              <a:rPr lang="en-US" sz="1200" dirty="0">
                <a:solidFill>
                  <a:srgbClr val="222222"/>
                </a:solidFill>
                <a:latin typeface="Arial Narrow" panose="020B0606020202030204" pitchFamily="34" charset="0"/>
              </a:rPr>
              <a:t> They were the last </a:t>
            </a:r>
            <a:r>
              <a:rPr lang="en-US" sz="1200" dirty="0">
                <a:solidFill>
                  <a:srgbClr val="0645AD"/>
                </a:solidFill>
                <a:latin typeface="Arial Narrow" panose="020B0606020202030204" pitchFamily="34" charset="0"/>
                <a:hlinkClick r:id="rId37" tooltip="Dynasty"/>
              </a:rPr>
              <a:t>dynasty</a:t>
            </a:r>
            <a:r>
              <a:rPr lang="en-US" sz="1200" dirty="0">
                <a:solidFill>
                  <a:srgbClr val="222222"/>
                </a:solidFill>
                <a:latin typeface="Arial Narrow" panose="020B0606020202030204" pitchFamily="34" charset="0"/>
              </a:rPr>
              <a:t> of </a:t>
            </a:r>
            <a:r>
              <a:rPr lang="en-US" sz="1200" dirty="0">
                <a:solidFill>
                  <a:srgbClr val="0645AD"/>
                </a:solidFill>
                <a:latin typeface="Arial Narrow" panose="020B0606020202030204" pitchFamily="34" charset="0"/>
                <a:hlinkClick r:id="rId38" tooltip="Ancient Egypt"/>
              </a:rPr>
              <a:t>ancient Egypt</a:t>
            </a:r>
            <a:r>
              <a:rPr lang="en-US" sz="1200" dirty="0">
                <a:solidFill>
                  <a:srgbClr val="222222"/>
                </a:solidFill>
                <a:latin typeface="Arial Narrow" panose="020B0606020202030204" pitchFamily="34" charset="0"/>
              </a:rPr>
              <a:t>. </a:t>
            </a:r>
          </a:p>
          <a:p>
            <a:r>
              <a:rPr lang="en-US" sz="1200" dirty="0">
                <a:solidFill>
                  <a:srgbClr val="0645AD"/>
                </a:solidFill>
                <a:latin typeface="Arial Narrow" panose="020B0606020202030204" pitchFamily="34" charset="0"/>
                <a:hlinkClick r:id="rId11" tooltip="Ptolemy I Soter"/>
              </a:rPr>
              <a:t>Ptolemy</a:t>
            </a:r>
            <a:r>
              <a:rPr lang="en-US" sz="1200" dirty="0">
                <a:solidFill>
                  <a:srgbClr val="222222"/>
                </a:solidFill>
                <a:latin typeface="Arial Narrow" panose="020B0606020202030204" pitchFamily="34" charset="0"/>
              </a:rPr>
              <a:t>, one of the seven </a:t>
            </a:r>
            <a:r>
              <a:rPr lang="en-US" sz="1200" dirty="0" err="1">
                <a:solidFill>
                  <a:srgbClr val="0645AD"/>
                </a:solidFill>
                <a:latin typeface="Arial Narrow" panose="020B0606020202030204" pitchFamily="34" charset="0"/>
                <a:hlinkClick r:id="rId39" tooltip="Somatophylakes"/>
              </a:rPr>
              <a:t>somatophylakes</a:t>
            </a:r>
            <a:r>
              <a:rPr lang="en-US" sz="1200" dirty="0">
                <a:solidFill>
                  <a:srgbClr val="222222"/>
                </a:solidFill>
                <a:latin typeface="Arial Narrow" panose="020B0606020202030204" pitchFamily="34" charset="0"/>
              </a:rPr>
              <a:t> (bodyguards) of </a:t>
            </a:r>
            <a:r>
              <a:rPr lang="en-US" sz="1200" dirty="0">
                <a:solidFill>
                  <a:srgbClr val="0645AD"/>
                </a:solidFill>
                <a:latin typeface="Arial Narrow" panose="020B0606020202030204" pitchFamily="34" charset="0"/>
                <a:hlinkClick r:id="rId40" tooltip="Macedon"/>
              </a:rPr>
              <a:t>Macedon</a:t>
            </a:r>
            <a:r>
              <a:rPr lang="en-US" sz="1200" dirty="0">
                <a:solidFill>
                  <a:srgbClr val="222222"/>
                </a:solidFill>
                <a:latin typeface="Arial Narrow" panose="020B0606020202030204" pitchFamily="34" charset="0"/>
              </a:rPr>
              <a:t> who served as </a:t>
            </a:r>
            <a:r>
              <a:rPr lang="en-US" sz="1200" dirty="0">
                <a:solidFill>
                  <a:srgbClr val="0645AD"/>
                </a:solidFill>
                <a:latin typeface="Arial Narrow" panose="020B0606020202030204" pitchFamily="34" charset="0"/>
                <a:hlinkClick r:id="rId4" tooltip="Alexander the Great"/>
              </a:rPr>
              <a:t>Alexander the Great</a:t>
            </a:r>
            <a:r>
              <a:rPr lang="en-US" sz="1200" dirty="0">
                <a:solidFill>
                  <a:srgbClr val="222222"/>
                </a:solidFill>
                <a:latin typeface="Arial Narrow" panose="020B0606020202030204" pitchFamily="34" charset="0"/>
              </a:rPr>
              <a:t>'s generals and deputies, was appointed </a:t>
            </a:r>
            <a:r>
              <a:rPr lang="en-US" sz="1200" dirty="0">
                <a:solidFill>
                  <a:srgbClr val="0645AD"/>
                </a:solidFill>
                <a:latin typeface="Arial Narrow" panose="020B0606020202030204" pitchFamily="34" charset="0"/>
                <a:hlinkClick r:id="rId8" tooltip="Satrap"/>
              </a:rPr>
              <a:t>satrap</a:t>
            </a:r>
            <a:r>
              <a:rPr lang="en-US" sz="1200" dirty="0">
                <a:solidFill>
                  <a:srgbClr val="222222"/>
                </a:solidFill>
                <a:latin typeface="Arial Narrow" panose="020B0606020202030204" pitchFamily="34" charset="0"/>
              </a:rPr>
              <a:t> of </a:t>
            </a:r>
            <a:r>
              <a:rPr lang="en-US" sz="1200" dirty="0">
                <a:solidFill>
                  <a:srgbClr val="0645AD"/>
                </a:solidFill>
                <a:latin typeface="Arial Narrow" panose="020B0606020202030204" pitchFamily="34" charset="0"/>
                <a:hlinkClick r:id="rId34" tooltip="Egypt"/>
              </a:rPr>
              <a:t>Egypt</a:t>
            </a:r>
            <a:r>
              <a:rPr lang="en-US" sz="1200" dirty="0">
                <a:solidFill>
                  <a:srgbClr val="222222"/>
                </a:solidFill>
                <a:latin typeface="Arial Narrow" panose="020B0606020202030204" pitchFamily="34" charset="0"/>
              </a:rPr>
              <a:t> after Alexander's death in 323 BC. In 305 BC, he declared himself Ptolemy I, later known as </a:t>
            </a:r>
            <a:r>
              <a:rPr lang="en-US" sz="1200" i="1" dirty="0" err="1">
                <a:solidFill>
                  <a:srgbClr val="222222"/>
                </a:solidFill>
                <a:latin typeface="Arial Narrow" panose="020B0606020202030204" pitchFamily="34" charset="0"/>
              </a:rPr>
              <a:t>Sōter</a:t>
            </a:r>
            <a:r>
              <a:rPr lang="en-US" sz="1200" dirty="0">
                <a:solidFill>
                  <a:srgbClr val="222222"/>
                </a:solidFill>
                <a:latin typeface="Arial Narrow" panose="020B0606020202030204" pitchFamily="34" charset="0"/>
              </a:rPr>
              <a:t> "</a:t>
            </a:r>
            <a:r>
              <a:rPr lang="en-US" sz="1200" dirty="0" err="1">
                <a:solidFill>
                  <a:srgbClr val="222222"/>
                </a:solidFill>
                <a:latin typeface="Arial Narrow" panose="020B0606020202030204" pitchFamily="34" charset="0"/>
              </a:rPr>
              <a:t>Saviour</a:t>
            </a:r>
            <a:r>
              <a:rPr lang="en-US" sz="1200" dirty="0">
                <a:solidFill>
                  <a:srgbClr val="222222"/>
                </a:solidFill>
                <a:latin typeface="Arial Narrow" panose="020B0606020202030204" pitchFamily="34" charset="0"/>
              </a:rPr>
              <a:t>". The </a:t>
            </a:r>
            <a:r>
              <a:rPr lang="en-US" sz="1200" dirty="0">
                <a:solidFill>
                  <a:srgbClr val="0645AD"/>
                </a:solidFill>
                <a:latin typeface="Arial Narrow" panose="020B0606020202030204" pitchFamily="34" charset="0"/>
                <a:hlinkClick r:id="rId41" tooltip="Egyptians"/>
              </a:rPr>
              <a:t>Egyptians</a:t>
            </a:r>
            <a:r>
              <a:rPr lang="en-US" sz="1200" dirty="0">
                <a:solidFill>
                  <a:srgbClr val="222222"/>
                </a:solidFill>
                <a:latin typeface="Arial Narrow" panose="020B0606020202030204" pitchFamily="34" charset="0"/>
              </a:rPr>
              <a:t> soon accepted the Ptolemies as the successors to the </a:t>
            </a:r>
            <a:r>
              <a:rPr lang="en-US" sz="1200" dirty="0">
                <a:solidFill>
                  <a:srgbClr val="0645AD"/>
                </a:solidFill>
                <a:latin typeface="Arial Narrow" panose="020B0606020202030204" pitchFamily="34" charset="0"/>
                <a:hlinkClick r:id="rId42" tooltip="Pharaoh"/>
              </a:rPr>
              <a:t>pharaohs</a:t>
            </a:r>
            <a:r>
              <a:rPr lang="en-US" sz="1200" dirty="0">
                <a:solidFill>
                  <a:srgbClr val="222222"/>
                </a:solidFill>
                <a:latin typeface="Arial Narrow" panose="020B0606020202030204" pitchFamily="34" charset="0"/>
              </a:rPr>
              <a:t> of independent Egypt. Ptolemy's family ruled Egypt until the </a:t>
            </a:r>
            <a:r>
              <a:rPr lang="en-US" sz="1200" dirty="0">
                <a:solidFill>
                  <a:srgbClr val="0645AD"/>
                </a:solidFill>
                <a:latin typeface="Arial Narrow" panose="020B0606020202030204" pitchFamily="34" charset="0"/>
                <a:hlinkClick r:id="rId43" tooltip="Ancient Rome"/>
              </a:rPr>
              <a:t>Roman</a:t>
            </a:r>
            <a:r>
              <a:rPr lang="en-US" sz="1200" dirty="0">
                <a:solidFill>
                  <a:srgbClr val="222222"/>
                </a:solidFill>
                <a:latin typeface="Arial Narrow" panose="020B0606020202030204" pitchFamily="34" charset="0"/>
              </a:rPr>
              <a:t> conquest of 30 BC. </a:t>
            </a:r>
          </a:p>
          <a:p>
            <a:r>
              <a:rPr lang="en-US" sz="1200" dirty="0">
                <a:solidFill>
                  <a:srgbClr val="222222"/>
                </a:solidFill>
                <a:latin typeface="Arial Narrow" panose="020B0606020202030204" pitchFamily="34" charset="0"/>
              </a:rPr>
              <a:t>Like the earlier </a:t>
            </a:r>
            <a:r>
              <a:rPr lang="en-US" sz="1200" dirty="0">
                <a:solidFill>
                  <a:srgbClr val="0645AD"/>
                </a:solidFill>
                <a:latin typeface="Arial Narrow" panose="020B0606020202030204" pitchFamily="34" charset="0"/>
                <a:hlinkClick r:id="rId44" tooltip="List of ancient Egyptian dynasties"/>
              </a:rPr>
              <a:t>dynasties of ancient Egypt</a:t>
            </a:r>
            <a:r>
              <a:rPr lang="en-US" sz="1200" dirty="0">
                <a:solidFill>
                  <a:srgbClr val="222222"/>
                </a:solidFill>
                <a:latin typeface="Arial Narrow" panose="020B0606020202030204" pitchFamily="34" charset="0"/>
              </a:rPr>
              <a:t>, the Ptolemaic dynasty practiced </a:t>
            </a:r>
            <a:r>
              <a:rPr lang="en-US" sz="1200" dirty="0">
                <a:solidFill>
                  <a:srgbClr val="0645AD"/>
                </a:solidFill>
                <a:latin typeface="Arial Narrow" panose="020B0606020202030204" pitchFamily="34" charset="0"/>
                <a:hlinkClick r:id="rId45" tooltip="Inbreeding"/>
              </a:rPr>
              <a:t>inbreeding</a:t>
            </a:r>
            <a:r>
              <a:rPr lang="en-US" sz="1200" dirty="0">
                <a:solidFill>
                  <a:srgbClr val="222222"/>
                </a:solidFill>
                <a:latin typeface="Arial Narrow" panose="020B0606020202030204" pitchFamily="34" charset="0"/>
              </a:rPr>
              <a:t> including </a:t>
            </a:r>
            <a:r>
              <a:rPr lang="en-US" sz="1200" dirty="0">
                <a:solidFill>
                  <a:srgbClr val="0645AD"/>
                </a:solidFill>
                <a:latin typeface="Arial Narrow" panose="020B0606020202030204" pitchFamily="34" charset="0"/>
                <a:hlinkClick r:id="rId46" tooltip="Sibling relationship"/>
              </a:rPr>
              <a:t>sibling marriage</a:t>
            </a:r>
            <a:r>
              <a:rPr lang="en-US" sz="1200" dirty="0">
                <a:solidFill>
                  <a:srgbClr val="222222"/>
                </a:solidFill>
                <a:latin typeface="Arial Narrow" panose="020B0606020202030204" pitchFamily="34" charset="0"/>
              </a:rPr>
              <a:t>, but this did not start in earnest until nearly a century into the dynasty's history.</a:t>
            </a:r>
            <a:r>
              <a:rPr lang="en-US" sz="1200" baseline="30000" dirty="0">
                <a:solidFill>
                  <a:srgbClr val="0645AD"/>
                </a:solidFill>
                <a:latin typeface="Arial Narrow" panose="020B0606020202030204" pitchFamily="34" charset="0"/>
                <a:hlinkClick r:id="rId47"/>
              </a:rPr>
              <a:t>[7]</a:t>
            </a:r>
            <a:r>
              <a:rPr lang="en-US" sz="1200" dirty="0">
                <a:solidFill>
                  <a:srgbClr val="222222"/>
                </a:solidFill>
                <a:latin typeface="Arial Narrow" panose="020B0606020202030204" pitchFamily="34" charset="0"/>
              </a:rPr>
              <a:t> All the male rulers of the dynasty took the name Ptolemy, while </a:t>
            </a:r>
            <a:r>
              <a:rPr lang="en-US" sz="1200" dirty="0">
                <a:solidFill>
                  <a:srgbClr val="0645AD"/>
                </a:solidFill>
                <a:latin typeface="Arial Narrow" panose="020B0606020202030204" pitchFamily="34" charset="0"/>
                <a:hlinkClick r:id="rId48" tooltip="Queen regnant"/>
              </a:rPr>
              <a:t>queens regnant</a:t>
            </a:r>
            <a:r>
              <a:rPr lang="en-US" sz="1200" dirty="0">
                <a:solidFill>
                  <a:srgbClr val="222222"/>
                </a:solidFill>
                <a:latin typeface="Arial Narrow" panose="020B0606020202030204" pitchFamily="34" charset="0"/>
              </a:rPr>
              <a:t> were all called Cleopatra, </a:t>
            </a:r>
            <a:r>
              <a:rPr lang="en-US" sz="1200" dirty="0" err="1">
                <a:solidFill>
                  <a:srgbClr val="222222"/>
                </a:solidFill>
                <a:latin typeface="Arial Narrow" panose="020B0606020202030204" pitchFamily="34" charset="0"/>
              </a:rPr>
              <a:t>Arsinoe</a:t>
            </a:r>
            <a:r>
              <a:rPr lang="en-US" sz="1200" dirty="0">
                <a:solidFill>
                  <a:srgbClr val="222222"/>
                </a:solidFill>
                <a:latin typeface="Arial Narrow" panose="020B0606020202030204" pitchFamily="34" charset="0"/>
              </a:rPr>
              <a:t> or Berenice. The most famous member of the line was the last queen, </a:t>
            </a:r>
            <a:r>
              <a:rPr lang="en-US" sz="1200" dirty="0">
                <a:solidFill>
                  <a:srgbClr val="0645AD"/>
                </a:solidFill>
                <a:latin typeface="Arial Narrow" panose="020B0606020202030204" pitchFamily="34" charset="0"/>
                <a:hlinkClick r:id="rId49" tooltip="Cleopatra"/>
              </a:rPr>
              <a:t>Cleopatra VII</a:t>
            </a:r>
            <a:r>
              <a:rPr lang="en-US" sz="1200" dirty="0">
                <a:solidFill>
                  <a:srgbClr val="222222"/>
                </a:solidFill>
                <a:latin typeface="Arial Narrow" panose="020B0606020202030204" pitchFamily="34" charset="0"/>
              </a:rPr>
              <a:t>, known for her role in the </a:t>
            </a:r>
            <a:r>
              <a:rPr lang="en-US" sz="1200" dirty="0">
                <a:solidFill>
                  <a:srgbClr val="0645AD"/>
                </a:solidFill>
                <a:latin typeface="Arial Narrow" panose="020B0606020202030204" pitchFamily="34" charset="0"/>
                <a:hlinkClick r:id="rId50" tooltip="Caesar's Civil War"/>
              </a:rPr>
              <a:t>Roman political battles</a:t>
            </a:r>
            <a:r>
              <a:rPr lang="en-US" sz="1200" dirty="0">
                <a:solidFill>
                  <a:srgbClr val="222222"/>
                </a:solidFill>
                <a:latin typeface="Arial Narrow" panose="020B0606020202030204" pitchFamily="34" charset="0"/>
              </a:rPr>
              <a:t> between </a:t>
            </a:r>
            <a:r>
              <a:rPr lang="en-US" sz="1200" dirty="0">
                <a:solidFill>
                  <a:srgbClr val="0645AD"/>
                </a:solidFill>
                <a:latin typeface="Arial Narrow" panose="020B0606020202030204" pitchFamily="34" charset="0"/>
                <a:hlinkClick r:id="rId51" tooltip="Julius Caesar"/>
              </a:rPr>
              <a:t>Julius Caesar</a:t>
            </a:r>
            <a:r>
              <a:rPr lang="en-US" sz="1200" dirty="0">
                <a:solidFill>
                  <a:srgbClr val="222222"/>
                </a:solidFill>
                <a:latin typeface="Arial Narrow" panose="020B0606020202030204" pitchFamily="34" charset="0"/>
              </a:rPr>
              <a:t> and </a:t>
            </a:r>
            <a:r>
              <a:rPr lang="en-US" sz="1200" dirty="0">
                <a:solidFill>
                  <a:srgbClr val="0645AD"/>
                </a:solidFill>
                <a:latin typeface="Arial Narrow" panose="020B0606020202030204" pitchFamily="34" charset="0"/>
                <a:hlinkClick r:id="rId52" tooltip="Pompey"/>
              </a:rPr>
              <a:t>Pompey</a:t>
            </a:r>
            <a:r>
              <a:rPr lang="en-US" sz="1200" dirty="0">
                <a:solidFill>
                  <a:srgbClr val="222222"/>
                </a:solidFill>
                <a:latin typeface="Arial Narrow" panose="020B0606020202030204" pitchFamily="34" charset="0"/>
              </a:rPr>
              <a:t>, and later between </a:t>
            </a:r>
            <a:r>
              <a:rPr lang="en-US" sz="1200" dirty="0">
                <a:solidFill>
                  <a:srgbClr val="0645AD"/>
                </a:solidFill>
                <a:latin typeface="Arial Narrow" panose="020B0606020202030204" pitchFamily="34" charset="0"/>
                <a:hlinkClick r:id="rId53" tooltip="Augustus"/>
              </a:rPr>
              <a:t>Octavian</a:t>
            </a:r>
            <a:r>
              <a:rPr lang="en-US" sz="1200" dirty="0">
                <a:solidFill>
                  <a:srgbClr val="222222"/>
                </a:solidFill>
                <a:latin typeface="Arial Narrow" panose="020B0606020202030204" pitchFamily="34" charset="0"/>
              </a:rPr>
              <a:t> and </a:t>
            </a:r>
            <a:r>
              <a:rPr lang="en-US" sz="1200" dirty="0">
                <a:solidFill>
                  <a:srgbClr val="0645AD"/>
                </a:solidFill>
                <a:latin typeface="Arial Narrow" panose="020B0606020202030204" pitchFamily="34" charset="0"/>
                <a:hlinkClick r:id="rId54" tooltip="Mark Antony"/>
              </a:rPr>
              <a:t>Mark Antony</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55" tooltip="Death of Cleopatra"/>
              </a:rPr>
              <a:t>Her apparent suicide</a:t>
            </a:r>
            <a:r>
              <a:rPr lang="en-US" sz="1200" dirty="0">
                <a:solidFill>
                  <a:srgbClr val="222222"/>
                </a:solidFill>
                <a:latin typeface="Arial Narrow" panose="020B0606020202030204" pitchFamily="34" charset="0"/>
              </a:rPr>
              <a:t> at the conquest by </a:t>
            </a:r>
            <a:r>
              <a:rPr lang="en-US" sz="1200" dirty="0">
                <a:solidFill>
                  <a:srgbClr val="0645AD"/>
                </a:solidFill>
                <a:latin typeface="Arial Narrow" panose="020B0606020202030204" pitchFamily="34" charset="0"/>
                <a:hlinkClick r:id="rId56" tooltip="Roman Republic"/>
              </a:rPr>
              <a:t>Rome</a:t>
            </a:r>
            <a:r>
              <a:rPr lang="en-US" sz="1200" dirty="0">
                <a:solidFill>
                  <a:srgbClr val="222222"/>
                </a:solidFill>
                <a:latin typeface="Arial Narrow" panose="020B0606020202030204" pitchFamily="34" charset="0"/>
              </a:rPr>
              <a:t> marked the end of Ptolemaic rule in Egypt. </a:t>
            </a:r>
            <a:r>
              <a:rPr lang="en-US" sz="1200" dirty="0">
                <a:solidFill>
                  <a:srgbClr val="222222"/>
                </a:solidFill>
                <a:latin typeface="Arial Narrow" panose="020B0606020202030204" pitchFamily="34" charset="0"/>
                <a:hlinkClick r:id="rId57"/>
              </a:rPr>
              <a:t>https://en.wikipedia.org/wiki/Ptolemaic_dynasty</a:t>
            </a:r>
            <a:endParaRPr lang="en-US" sz="1200" dirty="0">
              <a:solidFill>
                <a:srgbClr val="222222"/>
              </a:solidFill>
              <a:latin typeface="Arial Narrow" panose="020B0606020202030204" pitchFamily="34" charset="0"/>
            </a:endParaRPr>
          </a:p>
          <a:p>
            <a:endParaRPr lang="en-US" sz="1200" b="0" i="0" u="none" strike="noStrike" dirty="0">
              <a:solidFill>
                <a:srgbClr val="222222"/>
              </a:solidFill>
              <a:effectLst/>
              <a:latin typeface="Arial Narrow" panose="020B0606020202030204" pitchFamily="34" charset="0"/>
            </a:endParaRPr>
          </a:p>
        </p:txBody>
      </p:sp>
      <p:cxnSp>
        <p:nvCxnSpPr>
          <p:cNvPr id="12" name="Straight Connector 11">
            <a:extLst>
              <a:ext uri="{FF2B5EF4-FFF2-40B4-BE49-F238E27FC236}">
                <a16:creationId xmlns:a16="http://schemas.microsoft.com/office/drawing/2014/main" id="{EAF4A290-4555-449B-AABA-BFB43AB551FA}"/>
              </a:ext>
            </a:extLst>
          </p:cNvPr>
          <p:cNvCxnSpPr>
            <a:cxnSpLocks/>
          </p:cNvCxnSpPr>
          <p:nvPr/>
        </p:nvCxnSpPr>
        <p:spPr>
          <a:xfrm>
            <a:off x="920932" y="3244990"/>
            <a:ext cx="853657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28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85AC1-AAFE-4647-8132-C220B464D5D3}"/>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4" name="Text Box 2">
            <a:extLst>
              <a:ext uri="{FF2B5EF4-FFF2-40B4-BE49-F238E27FC236}">
                <a16:creationId xmlns:a16="http://schemas.microsoft.com/office/drawing/2014/main" id="{E4E1A249-F78A-44B6-9AAC-F736400573B2}"/>
              </a:ext>
            </a:extLst>
          </p:cNvPr>
          <p:cNvSpPr txBox="1">
            <a:spLocks noChangeArrowheads="1"/>
          </p:cNvSpPr>
          <p:nvPr/>
        </p:nvSpPr>
        <p:spPr bwMode="auto">
          <a:xfrm>
            <a:off x="670560" y="1037923"/>
            <a:ext cx="2020389" cy="1313963"/>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Dan. 11:4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         8:8</a:t>
            </a: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a:ln>
                  <a:noFill/>
                </a:ln>
                <a:solidFill>
                  <a:srgbClr val="FF0000"/>
                </a:solidFill>
                <a:effectLst/>
                <a:latin typeface="Arial Narrow" panose="020B0606020202030204" pitchFamily="34" charset="0"/>
              </a:rPr>
              <a:t>KN = </a:t>
            </a:r>
            <a:r>
              <a:rPr kumimoji="0" lang="en-US" altLang="en-US" b="0" i="0" u="none" strike="noStrike" cap="none" normalizeH="0" baseline="0" dirty="0" err="1">
                <a:ln>
                  <a:noFill/>
                </a:ln>
                <a:solidFill>
                  <a:srgbClr val="FF0000"/>
                </a:solidFill>
                <a:effectLst/>
                <a:latin typeface="Arial Narrow" panose="020B0606020202030204" pitchFamily="34" charset="0"/>
              </a:rPr>
              <a:t>Seleucus</a:t>
            </a:r>
            <a:endParaRPr kumimoji="0" lang="en-US" altLang="en-US" b="0" i="0" u="none" strike="noStrike" cap="none" normalizeH="0" baseline="0" dirty="0">
              <a:ln>
                <a:noFill/>
              </a:ln>
              <a:solidFill>
                <a:srgbClr val="FF0000"/>
              </a:solidFill>
              <a:effectLst/>
              <a:latin typeface="Arial Narrow" panose="020B0606020202030204" pitchFamily="34" charset="0"/>
            </a:endParaRP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a:ln>
                  <a:noFill/>
                </a:ln>
                <a:solidFill>
                  <a:srgbClr val="0000CC"/>
                </a:solidFill>
                <a:effectLst/>
                <a:latin typeface="Arial Narrow" panose="020B0606020202030204" pitchFamily="34" charset="0"/>
              </a:rPr>
              <a:t>KS = Ptolemy</a:t>
            </a:r>
            <a:endParaRPr kumimoji="0" lang="en-US" altLang="en-US" b="0" i="0" u="none" strike="noStrike" cap="none" normalizeH="0" baseline="0" dirty="0">
              <a:ln>
                <a:noFill/>
              </a:ln>
              <a:solidFill>
                <a:srgbClr val="0000CC"/>
              </a:solidFill>
              <a:effectLst/>
              <a:latin typeface="Arial" panose="020B0604020202020204" pitchFamily="34" charset="0"/>
            </a:endParaRPr>
          </a:p>
        </p:txBody>
      </p:sp>
      <p:pic>
        <p:nvPicPr>
          <p:cNvPr id="7" name="Picture 6" descr="A close up of a statue of a person&#10;&#10;Description automatically generated">
            <a:extLst>
              <a:ext uri="{FF2B5EF4-FFF2-40B4-BE49-F238E27FC236}">
                <a16:creationId xmlns:a16="http://schemas.microsoft.com/office/drawing/2014/main" id="{A5967160-FF5A-4491-809A-DF49FEDD3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434" y="455854"/>
            <a:ext cx="1565366" cy="2085067"/>
          </a:xfrm>
          <a:prstGeom prst="rect">
            <a:avLst/>
          </a:prstGeom>
        </p:spPr>
      </p:pic>
      <p:pic>
        <p:nvPicPr>
          <p:cNvPr id="9" name="Picture 8" descr="A person looking at the camera&#10;&#10;Description automatically generated">
            <a:extLst>
              <a:ext uri="{FF2B5EF4-FFF2-40B4-BE49-F238E27FC236}">
                <a16:creationId xmlns:a16="http://schemas.microsoft.com/office/drawing/2014/main" id="{C4621ACB-7D7B-41DA-A72C-4E5ECBD25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679" y="3809250"/>
            <a:ext cx="1370149" cy="2055223"/>
          </a:xfrm>
          <a:prstGeom prst="rect">
            <a:avLst/>
          </a:prstGeom>
        </p:spPr>
      </p:pic>
      <p:cxnSp>
        <p:nvCxnSpPr>
          <p:cNvPr id="12" name="Straight Connector 11">
            <a:extLst>
              <a:ext uri="{FF2B5EF4-FFF2-40B4-BE49-F238E27FC236}">
                <a16:creationId xmlns:a16="http://schemas.microsoft.com/office/drawing/2014/main" id="{EAF4A290-4555-449B-AABA-BFB43AB551FA}"/>
              </a:ext>
            </a:extLst>
          </p:cNvPr>
          <p:cNvCxnSpPr>
            <a:cxnSpLocks/>
          </p:cNvCxnSpPr>
          <p:nvPr/>
        </p:nvCxnSpPr>
        <p:spPr>
          <a:xfrm>
            <a:off x="920932" y="3244990"/>
            <a:ext cx="85365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92E6E90-F658-425F-86A2-03E1F855854C}"/>
              </a:ext>
            </a:extLst>
          </p:cNvPr>
          <p:cNvSpPr/>
          <p:nvPr/>
        </p:nvSpPr>
        <p:spPr>
          <a:xfrm>
            <a:off x="2978331" y="961629"/>
            <a:ext cx="6096000" cy="1938992"/>
          </a:xfrm>
          <a:prstGeom prst="rect">
            <a:avLst/>
          </a:prstGeom>
        </p:spPr>
        <p:txBody>
          <a:bodyPr>
            <a:spAutoFit/>
          </a:bodyPr>
          <a:lstStyle/>
          <a:p>
            <a:r>
              <a:rPr lang="en-US" kern="1400" dirty="0">
                <a:solidFill>
                  <a:srgbClr val="000000"/>
                </a:solidFill>
                <a:latin typeface="Arial Narrow" panose="020B0606020202030204" pitchFamily="34" charset="0"/>
              </a:rPr>
              <a:t>So it’s taking this history from a certain perspective, and that perspective, the death of Alexander to the death of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and the history of the thread that Daniel is pulling is giving just enough history to explain the background of two people. He only goes to the fourth as an introduction to the two. And the two he is considering is </a:t>
            </a:r>
            <a:r>
              <a:rPr lang="en-US" b="1" kern="1400" dirty="0" err="1">
                <a:solidFill>
                  <a:srgbClr val="000000"/>
                </a:solidFill>
                <a:latin typeface="Arial Narrow" panose="020B0606020202030204" pitchFamily="34" charset="0"/>
              </a:rPr>
              <a:t>Seleucus</a:t>
            </a:r>
            <a:r>
              <a:rPr lang="en-US" b="1" kern="1400" dirty="0">
                <a:solidFill>
                  <a:srgbClr val="000000"/>
                </a:solidFill>
                <a:latin typeface="Arial Narrow" panose="020B0606020202030204" pitchFamily="34" charset="0"/>
              </a:rPr>
              <a:t> and Ptolemy.</a:t>
            </a:r>
            <a:endParaRPr lang="en-US" sz="1200" b="1" kern="1400" dirty="0">
              <a:solidFill>
                <a:srgbClr val="000000"/>
              </a:solidFill>
              <a:latin typeface="Arial Narrow" panose="020B0606020202030204" pitchFamily="34" charset="0"/>
            </a:endParaRPr>
          </a:p>
          <a:p>
            <a:r>
              <a:rPr lang="en-US" sz="1200" b="1" kern="1400" dirty="0">
                <a:solidFill>
                  <a:srgbClr val="000000"/>
                </a:solidFill>
                <a:latin typeface="Times New Roman" panose="02020603050405020304" pitchFamily="18" charset="0"/>
              </a:rPr>
              <a:t> </a:t>
            </a:r>
            <a:endParaRPr lang="en-US" sz="1200" b="1" kern="1400" dirty="0">
              <a:solidFill>
                <a:srgbClr val="000000"/>
              </a:solidFill>
              <a:effectLst/>
              <a:latin typeface="Times New Roman" panose="02020603050405020304" pitchFamily="18" charset="0"/>
            </a:endParaRPr>
          </a:p>
        </p:txBody>
      </p:sp>
      <p:grpSp>
        <p:nvGrpSpPr>
          <p:cNvPr id="19" name="Group 18">
            <a:extLst>
              <a:ext uri="{FF2B5EF4-FFF2-40B4-BE49-F238E27FC236}">
                <a16:creationId xmlns:a16="http://schemas.microsoft.com/office/drawing/2014/main" id="{DC1BC1E4-F45F-49E8-AAC9-4D44E0416CD6}"/>
              </a:ext>
            </a:extLst>
          </p:cNvPr>
          <p:cNvGrpSpPr/>
          <p:nvPr/>
        </p:nvGrpSpPr>
        <p:grpSpPr>
          <a:xfrm>
            <a:off x="4762205" y="3918856"/>
            <a:ext cx="4696687" cy="1881801"/>
            <a:chOff x="4762205" y="3918856"/>
            <a:chExt cx="4696687" cy="1881801"/>
          </a:xfrm>
        </p:grpSpPr>
        <p:sp>
          <p:nvSpPr>
            <p:cNvPr id="6" name="Line 3">
              <a:extLst>
                <a:ext uri="{FF2B5EF4-FFF2-40B4-BE49-F238E27FC236}">
                  <a16:creationId xmlns:a16="http://schemas.microsoft.com/office/drawing/2014/main" id="{A4227CAE-41BE-462B-AEB6-4215A67E02A9}"/>
                </a:ext>
              </a:extLst>
            </p:cNvPr>
            <p:cNvSpPr>
              <a:spLocks noChangeShapeType="1"/>
            </p:cNvSpPr>
            <p:nvPr/>
          </p:nvSpPr>
          <p:spPr bwMode="auto">
            <a:xfrm>
              <a:off x="5240927" y="4743994"/>
              <a:ext cx="3742734"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4">
              <a:extLst>
                <a:ext uri="{FF2B5EF4-FFF2-40B4-BE49-F238E27FC236}">
                  <a16:creationId xmlns:a16="http://schemas.microsoft.com/office/drawing/2014/main" id="{43AEECF7-4D94-4108-ACAB-A38A3548A28F}"/>
                </a:ext>
              </a:extLst>
            </p:cNvPr>
            <p:cNvSpPr>
              <a:spLocks noChangeShapeType="1"/>
            </p:cNvSpPr>
            <p:nvPr/>
          </p:nvSpPr>
          <p:spPr bwMode="auto">
            <a:xfrm>
              <a:off x="5240927" y="4458243"/>
              <a:ext cx="0" cy="43372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5">
              <a:extLst>
                <a:ext uri="{FF2B5EF4-FFF2-40B4-BE49-F238E27FC236}">
                  <a16:creationId xmlns:a16="http://schemas.microsoft.com/office/drawing/2014/main" id="{53185908-E798-451B-89C6-129D6EFD60F8}"/>
                </a:ext>
              </a:extLst>
            </p:cNvPr>
            <p:cNvSpPr>
              <a:spLocks noChangeShapeType="1"/>
            </p:cNvSpPr>
            <p:nvPr/>
          </p:nvSpPr>
          <p:spPr bwMode="auto">
            <a:xfrm>
              <a:off x="8974952" y="4458243"/>
              <a:ext cx="0" cy="43372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6">
              <a:extLst>
                <a:ext uri="{FF2B5EF4-FFF2-40B4-BE49-F238E27FC236}">
                  <a16:creationId xmlns:a16="http://schemas.microsoft.com/office/drawing/2014/main" id="{EB1E4748-E233-4D04-8D80-C57DEF37BE32}"/>
                </a:ext>
              </a:extLst>
            </p:cNvPr>
            <p:cNvSpPr txBox="1">
              <a:spLocks noChangeArrowheads="1"/>
            </p:cNvSpPr>
            <p:nvPr/>
          </p:nvSpPr>
          <p:spPr bwMode="auto">
            <a:xfrm>
              <a:off x="4762205" y="3991792"/>
              <a:ext cx="957444" cy="346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7">
              <a:extLst>
                <a:ext uri="{FF2B5EF4-FFF2-40B4-BE49-F238E27FC236}">
                  <a16:creationId xmlns:a16="http://schemas.microsoft.com/office/drawing/2014/main" id="{4EC4739A-C0CC-4A24-BB15-CA46DDCD6C57}"/>
                </a:ext>
              </a:extLst>
            </p:cNvPr>
            <p:cNvSpPr txBox="1">
              <a:spLocks noChangeArrowheads="1"/>
            </p:cNvSpPr>
            <p:nvPr/>
          </p:nvSpPr>
          <p:spPr bwMode="auto">
            <a:xfrm>
              <a:off x="8496230" y="3918856"/>
              <a:ext cx="957444" cy="346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8">
              <a:extLst>
                <a:ext uri="{FF2B5EF4-FFF2-40B4-BE49-F238E27FC236}">
                  <a16:creationId xmlns:a16="http://schemas.microsoft.com/office/drawing/2014/main" id="{33818D7D-1E2A-4567-821A-48AA5D8F5521}"/>
                </a:ext>
              </a:extLst>
            </p:cNvPr>
            <p:cNvSpPr txBox="1">
              <a:spLocks noChangeArrowheads="1"/>
            </p:cNvSpPr>
            <p:nvPr/>
          </p:nvSpPr>
          <p:spPr bwMode="auto">
            <a:xfrm>
              <a:off x="5469528" y="4403135"/>
              <a:ext cx="3394573" cy="433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9">
              <a:extLst>
                <a:ext uri="{FF2B5EF4-FFF2-40B4-BE49-F238E27FC236}">
                  <a16:creationId xmlns:a16="http://schemas.microsoft.com/office/drawing/2014/main" id="{97712479-4ADD-4BDD-9517-6703B320905B}"/>
                </a:ext>
              </a:extLst>
            </p:cNvPr>
            <p:cNvSpPr txBox="1">
              <a:spLocks noChangeArrowheads="1"/>
            </p:cNvSpPr>
            <p:nvPr/>
          </p:nvSpPr>
          <p:spPr bwMode="auto">
            <a:xfrm>
              <a:off x="4801690" y="5019949"/>
              <a:ext cx="1044484" cy="78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0">
              <a:extLst>
                <a:ext uri="{FF2B5EF4-FFF2-40B4-BE49-F238E27FC236}">
                  <a16:creationId xmlns:a16="http://schemas.microsoft.com/office/drawing/2014/main" id="{92E23D38-C9DA-4C50-AF9B-FBCB76A63BFB}"/>
                </a:ext>
              </a:extLst>
            </p:cNvPr>
            <p:cNvSpPr txBox="1">
              <a:spLocks noChangeArrowheads="1"/>
            </p:cNvSpPr>
            <p:nvPr/>
          </p:nvSpPr>
          <p:spPr bwMode="auto">
            <a:xfrm>
              <a:off x="8414408" y="4930196"/>
              <a:ext cx="1044484" cy="69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55112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55E7D-DA59-47D8-9D25-4F9AA46B48DB}"/>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3" name="Rectangle 2">
            <a:extLst>
              <a:ext uri="{FF2B5EF4-FFF2-40B4-BE49-F238E27FC236}">
                <a16:creationId xmlns:a16="http://schemas.microsoft.com/office/drawing/2014/main" id="{57B132A6-7AD9-4563-8F75-E27CA1B58E89}"/>
              </a:ext>
            </a:extLst>
          </p:cNvPr>
          <p:cNvSpPr/>
          <p:nvPr/>
        </p:nvSpPr>
        <p:spPr>
          <a:xfrm>
            <a:off x="949234" y="797510"/>
            <a:ext cx="4711338" cy="5262979"/>
          </a:xfrm>
          <a:prstGeom prst="rect">
            <a:avLst/>
          </a:prstGeom>
        </p:spPr>
        <p:txBody>
          <a:bodyPr wrap="square">
            <a:spAutoFit/>
          </a:bodyPr>
          <a:lstStyle/>
          <a:p>
            <a:r>
              <a:rPr lang="en-US" kern="1400" dirty="0">
                <a:solidFill>
                  <a:srgbClr val="000000"/>
                </a:solidFill>
                <a:latin typeface="Arial Narrow" panose="020B0606020202030204" pitchFamily="34" charset="0"/>
              </a:rPr>
              <a:t>In 2016, Daniel 11 was opened up, and with it our understanding of Raphia and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We’ll read 11, 13 &amp; 15.</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11:11	And the king of the south shall be moved with choler, and shall come forth and fight with him, [even] with the king of the north: and he shall set forth a great multitude; but the multitude shall be given into his hand.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11:13	For the king of the north shall return, and shall set forth a multitude greater than the former, and shall certainly come after certain years with a great army and with much riches.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11:15	So the king of the north shall come, and cast up a mount, and take the most fenced cities: and the arms of the south shall not withstand, neither his chosen people, neither [shall there be any] strength to withstand.</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Line 2">
            <a:extLst>
              <a:ext uri="{FF2B5EF4-FFF2-40B4-BE49-F238E27FC236}">
                <a16:creationId xmlns:a16="http://schemas.microsoft.com/office/drawing/2014/main" id="{3584C2BC-1B5D-4B30-9754-B1C43AB70A54}"/>
              </a:ext>
            </a:extLst>
          </p:cNvPr>
          <p:cNvSpPr>
            <a:spLocks noChangeShapeType="1"/>
          </p:cNvSpPr>
          <p:nvPr/>
        </p:nvSpPr>
        <p:spPr bwMode="auto">
          <a:xfrm>
            <a:off x="8250283" y="215918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3">
            <a:extLst>
              <a:ext uri="{FF2B5EF4-FFF2-40B4-BE49-F238E27FC236}">
                <a16:creationId xmlns:a16="http://schemas.microsoft.com/office/drawing/2014/main" id="{92A1CCCE-82C1-4A64-8F5E-71E7E422A0E4}"/>
              </a:ext>
            </a:extLst>
          </p:cNvPr>
          <p:cNvSpPr>
            <a:spLocks noChangeShapeType="1"/>
          </p:cNvSpPr>
          <p:nvPr/>
        </p:nvSpPr>
        <p:spPr bwMode="auto">
          <a:xfrm>
            <a:off x="9621883" y="215918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a:extLst>
              <a:ext uri="{FF2B5EF4-FFF2-40B4-BE49-F238E27FC236}">
                <a16:creationId xmlns:a16="http://schemas.microsoft.com/office/drawing/2014/main" id="{646AAFD0-2B93-46B1-A443-4DBE008E2527}"/>
              </a:ext>
            </a:extLst>
          </p:cNvPr>
          <p:cNvSpPr txBox="1">
            <a:spLocks noChangeArrowheads="1"/>
          </p:cNvSpPr>
          <p:nvPr/>
        </p:nvSpPr>
        <p:spPr bwMode="auto">
          <a:xfrm>
            <a:off x="6992983" y="1759131"/>
            <a:ext cx="31432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5">
            <a:extLst>
              <a:ext uri="{FF2B5EF4-FFF2-40B4-BE49-F238E27FC236}">
                <a16:creationId xmlns:a16="http://schemas.microsoft.com/office/drawing/2014/main" id="{09EF1040-C90A-4599-8138-B2243E16739D}"/>
              </a:ext>
            </a:extLst>
          </p:cNvPr>
          <p:cNvSpPr>
            <a:spLocks noChangeShapeType="1"/>
          </p:cNvSpPr>
          <p:nvPr/>
        </p:nvSpPr>
        <p:spPr bwMode="auto">
          <a:xfrm>
            <a:off x="7450183" y="2673531"/>
            <a:ext cx="2571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6">
            <a:extLst>
              <a:ext uri="{FF2B5EF4-FFF2-40B4-BE49-F238E27FC236}">
                <a16:creationId xmlns:a16="http://schemas.microsoft.com/office/drawing/2014/main" id="{0FF8008E-B370-4347-B570-76DF13A0E7E8}"/>
              </a:ext>
            </a:extLst>
          </p:cNvPr>
          <p:cNvSpPr txBox="1">
            <a:spLocks noChangeArrowheads="1"/>
          </p:cNvSpPr>
          <p:nvPr/>
        </p:nvSpPr>
        <p:spPr bwMode="auto">
          <a:xfrm>
            <a:off x="7850233" y="1873431"/>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69029BEC-B69A-49A6-A515-55AB2145899D}"/>
              </a:ext>
            </a:extLst>
          </p:cNvPr>
          <p:cNvSpPr txBox="1">
            <a:spLocks noChangeArrowheads="1"/>
          </p:cNvSpPr>
          <p:nvPr/>
        </p:nvSpPr>
        <p:spPr bwMode="auto">
          <a:xfrm>
            <a:off x="9221833" y="1873431"/>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26D68858-85F7-445E-A99B-672A8B5BB7AB}"/>
              </a:ext>
            </a:extLst>
          </p:cNvPr>
          <p:cNvSpPr txBox="1">
            <a:spLocks noChangeArrowheads="1"/>
          </p:cNvSpPr>
          <p:nvPr/>
        </p:nvSpPr>
        <p:spPr bwMode="auto">
          <a:xfrm>
            <a:off x="7735933" y="2730681"/>
            <a:ext cx="10287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Daniel 11:11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KS</a:t>
            </a:r>
            <a:r>
              <a:rPr kumimoji="0" lang="en-US" altLang="en-US" sz="1200" b="0" i="0" u="none" strike="noStrike" cap="none" normalizeH="0" baseline="0" noProof="1">
                <a:ln>
                  <a:noFill/>
                </a:ln>
                <a:solidFill>
                  <a:srgbClr val="FF0000"/>
                </a:solidFill>
                <a:effectLst/>
                <a:latin typeface="Arial Narrow" panose="020B0606020202030204" pitchFamily="34" charset="0"/>
              </a:rPr>
              <a:t>→</a:t>
            </a:r>
            <a:r>
              <a:rPr kumimoji="0" lang="en-US" altLang="en-US" sz="1200" b="0" i="0" u="none" strike="noStrike" cap="none" normalizeH="0" baseline="0">
                <a:ln>
                  <a:noFill/>
                </a:ln>
                <a:solidFill>
                  <a:srgbClr val="FF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96932E78-EBDC-410B-B77B-F43BD8386746}"/>
              </a:ext>
            </a:extLst>
          </p:cNvPr>
          <p:cNvSpPr txBox="1">
            <a:spLocks noChangeArrowheads="1"/>
          </p:cNvSpPr>
          <p:nvPr/>
        </p:nvSpPr>
        <p:spPr bwMode="auto">
          <a:xfrm>
            <a:off x="8993233" y="2730681"/>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Dan 11:13, 15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Seleucid Empire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Ptolemaic Empire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740B10AB-4436-45B7-B8D8-084FB72AF825}"/>
              </a:ext>
            </a:extLst>
          </p:cNvPr>
          <p:cNvSpPr txBox="1">
            <a:spLocks noChangeArrowheads="1"/>
          </p:cNvSpPr>
          <p:nvPr/>
        </p:nvSpPr>
        <p:spPr bwMode="auto">
          <a:xfrm rot="-927407">
            <a:off x="7107283" y="1930581"/>
            <a:ext cx="7715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02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3</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16" name="Line 2">
            <a:extLst>
              <a:ext uri="{FF2B5EF4-FFF2-40B4-BE49-F238E27FC236}">
                <a16:creationId xmlns:a16="http://schemas.microsoft.com/office/drawing/2014/main" id="{E48400F8-53F4-4E30-A550-FD280DE6839F}"/>
              </a:ext>
            </a:extLst>
          </p:cNvPr>
          <p:cNvSpPr>
            <a:spLocks noChangeShapeType="1"/>
          </p:cNvSpPr>
          <p:nvPr/>
        </p:nvSpPr>
        <p:spPr bwMode="auto">
          <a:xfrm>
            <a:off x="6747445" y="370307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3">
            <a:extLst>
              <a:ext uri="{FF2B5EF4-FFF2-40B4-BE49-F238E27FC236}">
                <a16:creationId xmlns:a16="http://schemas.microsoft.com/office/drawing/2014/main" id="{812F1A5E-4422-4D5E-9EF5-F78DFF39FA5A}"/>
              </a:ext>
            </a:extLst>
          </p:cNvPr>
          <p:cNvSpPr txBox="1">
            <a:spLocks noChangeArrowheads="1"/>
          </p:cNvSpPr>
          <p:nvPr/>
        </p:nvSpPr>
        <p:spPr bwMode="auto">
          <a:xfrm>
            <a:off x="6290245" y="2960123"/>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
            <a:extLst>
              <a:ext uri="{FF2B5EF4-FFF2-40B4-BE49-F238E27FC236}">
                <a16:creationId xmlns:a16="http://schemas.microsoft.com/office/drawing/2014/main" id="{0CD8D9D1-C6C9-4460-B85C-36DC692FA3FA}"/>
              </a:ext>
            </a:extLst>
          </p:cNvPr>
          <p:cNvSpPr>
            <a:spLocks noChangeShapeType="1"/>
          </p:cNvSpPr>
          <p:nvPr/>
        </p:nvSpPr>
        <p:spPr bwMode="auto">
          <a:xfrm>
            <a:off x="7890445" y="370307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5">
            <a:extLst>
              <a:ext uri="{FF2B5EF4-FFF2-40B4-BE49-F238E27FC236}">
                <a16:creationId xmlns:a16="http://schemas.microsoft.com/office/drawing/2014/main" id="{6C270B3B-1AB1-40C1-AF56-E2A85827473A}"/>
              </a:ext>
            </a:extLst>
          </p:cNvPr>
          <p:cNvSpPr>
            <a:spLocks noChangeShapeType="1"/>
          </p:cNvSpPr>
          <p:nvPr/>
        </p:nvSpPr>
        <p:spPr bwMode="auto">
          <a:xfrm>
            <a:off x="9204895" y="370307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6">
            <a:extLst>
              <a:ext uri="{FF2B5EF4-FFF2-40B4-BE49-F238E27FC236}">
                <a16:creationId xmlns:a16="http://schemas.microsoft.com/office/drawing/2014/main" id="{DC2D6865-FD48-4B7F-B4ED-5C14DABB0494}"/>
              </a:ext>
            </a:extLst>
          </p:cNvPr>
          <p:cNvSpPr>
            <a:spLocks noChangeShapeType="1"/>
          </p:cNvSpPr>
          <p:nvPr/>
        </p:nvSpPr>
        <p:spPr bwMode="auto">
          <a:xfrm>
            <a:off x="10747945" y="370307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8">
            <a:extLst>
              <a:ext uri="{FF2B5EF4-FFF2-40B4-BE49-F238E27FC236}">
                <a16:creationId xmlns:a16="http://schemas.microsoft.com/office/drawing/2014/main" id="{0BAF424A-218B-4EAD-8607-F49C4896E82D}"/>
              </a:ext>
            </a:extLst>
          </p:cNvPr>
          <p:cNvSpPr>
            <a:spLocks noChangeShapeType="1"/>
          </p:cNvSpPr>
          <p:nvPr/>
        </p:nvSpPr>
        <p:spPr bwMode="auto">
          <a:xfrm>
            <a:off x="6290245" y="4217423"/>
            <a:ext cx="54864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9">
            <a:extLst>
              <a:ext uri="{FF2B5EF4-FFF2-40B4-BE49-F238E27FC236}">
                <a16:creationId xmlns:a16="http://schemas.microsoft.com/office/drawing/2014/main" id="{4F518FB9-538F-458F-8CB3-46D78FA4FA79}"/>
              </a:ext>
            </a:extLst>
          </p:cNvPr>
          <p:cNvSpPr txBox="1">
            <a:spLocks noChangeArrowheads="1"/>
          </p:cNvSpPr>
          <p:nvPr/>
        </p:nvSpPr>
        <p:spPr bwMode="auto">
          <a:xfrm>
            <a:off x="7490395" y="2960123"/>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Heraclea</a:t>
            </a:r>
          </a:p>
        </p:txBody>
      </p:sp>
      <p:sp>
        <p:nvSpPr>
          <p:cNvPr id="53" name="Text Box 10">
            <a:extLst>
              <a:ext uri="{FF2B5EF4-FFF2-40B4-BE49-F238E27FC236}">
                <a16:creationId xmlns:a16="http://schemas.microsoft.com/office/drawing/2014/main" id="{F5632B09-E07E-482C-936E-0D9F7BB2892B}"/>
              </a:ext>
            </a:extLst>
          </p:cNvPr>
          <p:cNvSpPr txBox="1">
            <a:spLocks noChangeArrowheads="1"/>
          </p:cNvSpPr>
          <p:nvPr/>
        </p:nvSpPr>
        <p:spPr bwMode="auto">
          <a:xfrm>
            <a:off x="8804845" y="2960123"/>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Asculum</a:t>
            </a:r>
          </a:p>
        </p:txBody>
      </p:sp>
      <p:sp>
        <p:nvSpPr>
          <p:cNvPr id="54" name="Text Box 11">
            <a:extLst>
              <a:ext uri="{FF2B5EF4-FFF2-40B4-BE49-F238E27FC236}">
                <a16:creationId xmlns:a16="http://schemas.microsoft.com/office/drawing/2014/main" id="{1407B3DC-2998-4C62-9D2B-C60A6459C1B1}"/>
              </a:ext>
            </a:extLst>
          </p:cNvPr>
          <p:cNvSpPr txBox="1">
            <a:spLocks noChangeArrowheads="1"/>
          </p:cNvSpPr>
          <p:nvPr/>
        </p:nvSpPr>
        <p:spPr bwMode="auto">
          <a:xfrm>
            <a:off x="10347895" y="2960123"/>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Beneventum</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p:txBody>
      </p:sp>
      <p:sp>
        <p:nvSpPr>
          <p:cNvPr id="55" name="Text Box 12">
            <a:extLst>
              <a:ext uri="{FF2B5EF4-FFF2-40B4-BE49-F238E27FC236}">
                <a16:creationId xmlns:a16="http://schemas.microsoft.com/office/drawing/2014/main" id="{339CBA7C-8471-475D-BFA1-6EAFFE6CD28A}"/>
              </a:ext>
            </a:extLst>
          </p:cNvPr>
          <p:cNvSpPr txBox="1">
            <a:spLocks noChangeArrowheads="1"/>
          </p:cNvSpPr>
          <p:nvPr/>
        </p:nvSpPr>
        <p:spPr bwMode="auto">
          <a:xfrm>
            <a:off x="8861995" y="427457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13">
            <a:extLst>
              <a:ext uri="{FF2B5EF4-FFF2-40B4-BE49-F238E27FC236}">
                <a16:creationId xmlns:a16="http://schemas.microsoft.com/office/drawing/2014/main" id="{F87F735D-11CE-4B56-A2BD-F956F9634A51}"/>
              </a:ext>
            </a:extLst>
          </p:cNvPr>
          <p:cNvSpPr txBox="1">
            <a:spLocks noChangeArrowheads="1"/>
          </p:cNvSpPr>
          <p:nvPr/>
        </p:nvSpPr>
        <p:spPr bwMode="auto">
          <a:xfrm>
            <a:off x="10405045" y="427457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14">
            <a:extLst>
              <a:ext uri="{FF2B5EF4-FFF2-40B4-BE49-F238E27FC236}">
                <a16:creationId xmlns:a16="http://schemas.microsoft.com/office/drawing/2014/main" id="{9E89B12E-095A-4415-B020-EE85F119DA24}"/>
              </a:ext>
            </a:extLst>
          </p:cNvPr>
          <p:cNvSpPr txBox="1">
            <a:spLocks noChangeArrowheads="1"/>
          </p:cNvSpPr>
          <p:nvPr/>
        </p:nvSpPr>
        <p:spPr bwMode="auto">
          <a:xfrm rot="-927407">
            <a:off x="4861495" y="3245873"/>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5">
            <a:extLst>
              <a:ext uri="{FF2B5EF4-FFF2-40B4-BE49-F238E27FC236}">
                <a16:creationId xmlns:a16="http://schemas.microsoft.com/office/drawing/2014/main" id="{E1F7D0D8-5E79-43F5-8490-8A7CACBFA241}"/>
              </a:ext>
            </a:extLst>
          </p:cNvPr>
          <p:cNvSpPr txBox="1">
            <a:spLocks noChangeArrowheads="1"/>
          </p:cNvSpPr>
          <p:nvPr/>
        </p:nvSpPr>
        <p:spPr bwMode="auto">
          <a:xfrm rot="-927407">
            <a:off x="4918645" y="4903223"/>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16">
            <a:extLst>
              <a:ext uri="{FF2B5EF4-FFF2-40B4-BE49-F238E27FC236}">
                <a16:creationId xmlns:a16="http://schemas.microsoft.com/office/drawing/2014/main" id="{0CB87B84-2CFE-43EB-A3B3-A9865DE993DE}"/>
              </a:ext>
            </a:extLst>
          </p:cNvPr>
          <p:cNvSpPr>
            <a:spLocks noChangeShapeType="1"/>
          </p:cNvSpPr>
          <p:nvPr/>
        </p:nvSpPr>
        <p:spPr bwMode="auto">
          <a:xfrm>
            <a:off x="6747445" y="4903223"/>
            <a:ext cx="0" cy="4572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17">
            <a:extLst>
              <a:ext uri="{FF2B5EF4-FFF2-40B4-BE49-F238E27FC236}">
                <a16:creationId xmlns:a16="http://schemas.microsoft.com/office/drawing/2014/main" id="{3D3E0E8C-9C57-4522-80EA-E0A94F7F1EC7}"/>
              </a:ext>
            </a:extLst>
          </p:cNvPr>
          <p:cNvSpPr>
            <a:spLocks noChangeShapeType="1"/>
          </p:cNvSpPr>
          <p:nvPr/>
        </p:nvSpPr>
        <p:spPr bwMode="auto">
          <a:xfrm>
            <a:off x="6747445" y="5131823"/>
            <a:ext cx="40576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18">
            <a:extLst>
              <a:ext uri="{FF2B5EF4-FFF2-40B4-BE49-F238E27FC236}">
                <a16:creationId xmlns:a16="http://schemas.microsoft.com/office/drawing/2014/main" id="{11AAE440-8D92-465D-9A1E-51A143FEA1FF}"/>
              </a:ext>
            </a:extLst>
          </p:cNvPr>
          <p:cNvSpPr txBox="1">
            <a:spLocks noChangeArrowheads="1"/>
          </p:cNvSpPr>
          <p:nvPr/>
        </p:nvSpPr>
        <p:spPr bwMode="auto">
          <a:xfrm>
            <a:off x="6347395" y="5360423"/>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19">
            <a:extLst>
              <a:ext uri="{FF2B5EF4-FFF2-40B4-BE49-F238E27FC236}">
                <a16:creationId xmlns:a16="http://schemas.microsoft.com/office/drawing/2014/main" id="{BC1DB192-0825-49F4-AA3B-AE71A630DFD1}"/>
              </a:ext>
            </a:extLst>
          </p:cNvPr>
          <p:cNvSpPr txBox="1">
            <a:spLocks noChangeArrowheads="1"/>
          </p:cNvSpPr>
          <p:nvPr/>
        </p:nvSpPr>
        <p:spPr bwMode="auto">
          <a:xfrm>
            <a:off x="6747445" y="461747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Rectangle 8203">
            <a:extLst>
              <a:ext uri="{FF2B5EF4-FFF2-40B4-BE49-F238E27FC236}">
                <a16:creationId xmlns:a16="http://schemas.microsoft.com/office/drawing/2014/main" id="{702E3D26-1892-48B1-9D53-AE8EAD65A243}"/>
              </a:ext>
            </a:extLst>
          </p:cNvPr>
          <p:cNvSpPr/>
          <p:nvPr/>
        </p:nvSpPr>
        <p:spPr>
          <a:xfrm>
            <a:off x="574066" y="875953"/>
            <a:ext cx="11043868" cy="1661993"/>
          </a:xfrm>
          <a:prstGeom prst="rect">
            <a:avLst/>
          </a:prstGeom>
        </p:spPr>
        <p:txBody>
          <a:bodyPr wrap="square">
            <a:spAutoFit/>
          </a:bodyPr>
          <a:lstStyle/>
          <a:p>
            <a:r>
              <a:rPr lang="en-US" dirty="0">
                <a:latin typeface="Arial Narrow" panose="020B0606020202030204" pitchFamily="34" charset="0"/>
              </a:rPr>
              <a:t>When we come into the history of WW2, what would we place over this history? Now it’s not talking about battles. Now what it wants to speak about is invasions. What was </a:t>
            </a:r>
            <a:r>
              <a:rPr lang="en-US" dirty="0" err="1">
                <a:latin typeface="Arial Narrow" panose="020B0606020202030204" pitchFamily="34" charset="0"/>
              </a:rPr>
              <a:t>Ipsus</a:t>
            </a:r>
            <a:r>
              <a:rPr lang="en-US" dirty="0">
                <a:latin typeface="Arial Narrow" panose="020B0606020202030204" pitchFamily="34" charset="0"/>
              </a:rPr>
              <a:t>? </a:t>
            </a:r>
            <a:r>
              <a:rPr lang="en-US" dirty="0" err="1">
                <a:latin typeface="Arial Narrow" panose="020B0606020202030204" pitchFamily="34" charset="0"/>
              </a:rPr>
              <a:t>Ipsus</a:t>
            </a:r>
            <a:r>
              <a:rPr lang="en-US" dirty="0">
                <a:latin typeface="Arial Narrow" panose="020B0606020202030204" pitchFamily="34" charset="0"/>
              </a:rPr>
              <a:t> is the invasion of Poland. If we talked about WW2, it begins at </a:t>
            </a:r>
            <a:r>
              <a:rPr lang="en-US" dirty="0" err="1">
                <a:latin typeface="Arial Narrow" panose="020B0606020202030204" pitchFamily="34" charset="0"/>
              </a:rPr>
              <a:t>Ipsus</a:t>
            </a:r>
            <a:r>
              <a:rPr lang="en-US" dirty="0">
                <a:latin typeface="Arial Narrow" panose="020B0606020202030204" pitchFamily="34" charset="0"/>
              </a:rPr>
              <a:t> and it continues through. And this is as much the part of war as is the war between the Soviet Union and Germany. This is the war on the Western Front with the invasion of Poland.</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0A0FF43B-BB27-4AD0-A53E-97739482A885}"/>
              </a:ext>
            </a:extLst>
          </p:cNvPr>
          <p:cNvPicPr>
            <a:picLocks noChangeAspect="1"/>
          </p:cNvPicPr>
          <p:nvPr/>
        </p:nvPicPr>
        <p:blipFill>
          <a:blip r:embed="rId2"/>
          <a:stretch>
            <a:fillRect/>
          </a:stretch>
        </p:blipFill>
        <p:spPr>
          <a:xfrm>
            <a:off x="415355" y="2860266"/>
            <a:ext cx="4514286" cy="24857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3027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619318-01EF-425A-BB6C-0D9A3FC1BE6A}"/>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4" name="Rectangle 3">
            <a:extLst>
              <a:ext uri="{FF2B5EF4-FFF2-40B4-BE49-F238E27FC236}">
                <a16:creationId xmlns:a16="http://schemas.microsoft.com/office/drawing/2014/main" id="{1EDEFCC7-2A3C-4FD8-9949-C5D2975DB34C}"/>
              </a:ext>
            </a:extLst>
          </p:cNvPr>
          <p:cNvSpPr/>
          <p:nvPr/>
        </p:nvSpPr>
        <p:spPr>
          <a:xfrm>
            <a:off x="418012" y="489359"/>
            <a:ext cx="3344092" cy="5940088"/>
          </a:xfrm>
          <a:prstGeom prst="rect">
            <a:avLst/>
          </a:prstGeom>
        </p:spPr>
        <p:txBody>
          <a:bodyPr wrap="square">
            <a:spAutoFit/>
          </a:bodyPr>
          <a:lstStyle/>
          <a:p>
            <a:r>
              <a:rPr lang="en-US" sz="1600" kern="1400" dirty="0">
                <a:solidFill>
                  <a:srgbClr val="000000"/>
                </a:solidFill>
                <a:latin typeface="Arial Narrow" panose="020B0606020202030204" pitchFamily="34" charset="0"/>
              </a:rPr>
              <a:t>So in between we have some more details, he starts to introduce Rome, different concepts, but you look at the theme of these verses, we won’t go all through Daniel 11, that’s been done publicly many times since 2016, but these verses are what gives us Raphia and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In verse 11 we have the battle of Raphia, and this is where the King of the South comes against the King of the North. We identified that in the history of Pyrrhus as Asculum.   So in verse 11, this is Raphia which we overlaid with Asculum, and verses 13 &amp;15 is the history of </a:t>
            </a:r>
            <a:r>
              <a:rPr lang="en-US" sz="1600" kern="1400" dirty="0" err="1">
                <a:solidFill>
                  <a:srgbClr val="000000"/>
                </a:solidFill>
                <a:latin typeface="Arial Narrow" panose="020B0606020202030204" pitchFamily="34" charset="0"/>
              </a:rPr>
              <a:t>Seleucus</a:t>
            </a:r>
            <a:r>
              <a:rPr lang="en-US" sz="1600" kern="1400" dirty="0">
                <a:solidFill>
                  <a:srgbClr val="000000"/>
                </a:solidFill>
                <a:latin typeface="Arial Narrow" panose="020B0606020202030204" pitchFamily="34" charset="0"/>
              </a:rPr>
              <a:t> and Ptolemy. By this stage they have different kings, different names and I just want to refer to them as </a:t>
            </a:r>
            <a:r>
              <a:rPr lang="en-US" sz="1600" kern="1400" dirty="0" err="1">
                <a:solidFill>
                  <a:srgbClr val="000000"/>
                </a:solidFill>
                <a:latin typeface="Arial Narrow" panose="020B0606020202030204" pitchFamily="34" charset="0"/>
              </a:rPr>
              <a:t>Seleucus</a:t>
            </a:r>
            <a:r>
              <a:rPr lang="en-US" sz="1600" kern="1400" dirty="0">
                <a:solidFill>
                  <a:srgbClr val="000000"/>
                </a:solidFill>
                <a:latin typeface="Arial Narrow" panose="020B0606020202030204" pitchFamily="34" charset="0"/>
              </a:rPr>
              <a:t> and Ptolemy to keep it simple. The Seleucid Empire, the Ptolemaic Empire. So in verse 11 we have the battle of Raphia and it’s in understanding these verses in 2016 that we realize that the King of the South was not finished in our history.</a:t>
            </a:r>
          </a:p>
          <a:p>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sp>
        <p:nvSpPr>
          <p:cNvPr id="5" name="Rectangle 4">
            <a:extLst>
              <a:ext uri="{FF2B5EF4-FFF2-40B4-BE49-F238E27FC236}">
                <a16:creationId xmlns:a16="http://schemas.microsoft.com/office/drawing/2014/main" id="{DEB64751-0D84-4A03-A9F4-9A3FCAE1EEA6}"/>
              </a:ext>
            </a:extLst>
          </p:cNvPr>
          <p:cNvSpPr/>
          <p:nvPr/>
        </p:nvSpPr>
        <p:spPr>
          <a:xfrm>
            <a:off x="4020094" y="440730"/>
            <a:ext cx="5704115" cy="2677656"/>
          </a:xfrm>
          <a:prstGeom prst="rect">
            <a:avLst/>
          </a:prstGeom>
        </p:spPr>
        <p:txBody>
          <a:bodyPr wrap="square">
            <a:spAutoFit/>
          </a:bodyPr>
          <a:lstStyle/>
          <a:p>
            <a:r>
              <a:rPr lang="en-US" sz="1200" b="1" dirty="0">
                <a:solidFill>
                  <a:srgbClr val="222222"/>
                </a:solidFill>
                <a:latin typeface="Arial Narrow" panose="020B0606020202030204" pitchFamily="34" charset="0"/>
              </a:rPr>
              <a:t>Ptolemy IV </a:t>
            </a:r>
            <a:r>
              <a:rPr lang="en-US" sz="1200" b="1" dirty="0" err="1">
                <a:solidFill>
                  <a:srgbClr val="222222"/>
                </a:solidFill>
                <a:latin typeface="Arial Narrow" panose="020B0606020202030204" pitchFamily="34" charset="0"/>
              </a:rPr>
              <a:t>Philopator</a:t>
            </a:r>
            <a:r>
              <a:rPr lang="en-US" sz="1200" baseline="30000" dirty="0">
                <a:solidFill>
                  <a:srgbClr val="0645AD"/>
                </a:solidFill>
                <a:latin typeface="Arial Narrow" panose="020B0606020202030204" pitchFamily="34" charset="0"/>
                <a:hlinkClick r:id="rId2"/>
              </a:rPr>
              <a:t>[note 1]</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3" tooltip="Greek language"/>
              </a:rPr>
              <a:t>Greek</a:t>
            </a:r>
            <a:r>
              <a:rPr lang="en-US" sz="1200" dirty="0">
                <a:solidFill>
                  <a:srgbClr val="222222"/>
                </a:solidFill>
                <a:latin typeface="Arial Narrow" panose="020B0606020202030204" pitchFamily="34" charset="0"/>
              </a:rPr>
              <a:t>: </a:t>
            </a:r>
            <a:r>
              <a:rPr lang="en-US" sz="1200" dirty="0" err="1">
                <a:solidFill>
                  <a:srgbClr val="222222"/>
                </a:solidFill>
                <a:latin typeface="Arial Narrow" panose="020B0606020202030204" pitchFamily="34" charset="0"/>
              </a:rPr>
              <a:t>Πτολεμ</a:t>
            </a:r>
            <a:r>
              <a:rPr lang="en-US" sz="1200" dirty="0">
                <a:solidFill>
                  <a:srgbClr val="222222"/>
                </a:solidFill>
                <a:latin typeface="Arial Narrow" panose="020B0606020202030204" pitchFamily="34" charset="0"/>
              </a:rPr>
              <a:t>αῖος Φιλοπάτωρ, </a:t>
            </a:r>
            <a:r>
              <a:rPr lang="en-US" sz="1200" i="1" dirty="0">
                <a:solidFill>
                  <a:srgbClr val="222222"/>
                </a:solidFill>
                <a:latin typeface="Arial Narrow" panose="020B0606020202030204" pitchFamily="34" charset="0"/>
              </a:rPr>
              <a:t>Ptolemaĩos Philopátōr</a:t>
            </a:r>
            <a:r>
              <a:rPr lang="en-US" sz="1200" dirty="0">
                <a:solidFill>
                  <a:srgbClr val="222222"/>
                </a:solidFill>
                <a:latin typeface="Arial Narrow" panose="020B0606020202030204" pitchFamily="34" charset="0"/>
              </a:rPr>
              <a:t> "Ptolemy, lover of his Father"; May/June 244 – July/August 204 BC), son of </a:t>
            </a:r>
            <a:r>
              <a:rPr lang="en-US" sz="1200" dirty="0">
                <a:solidFill>
                  <a:srgbClr val="0645AD"/>
                </a:solidFill>
                <a:latin typeface="Arial Narrow" panose="020B0606020202030204" pitchFamily="34" charset="0"/>
                <a:hlinkClick r:id="rId4" tooltip="Ptolemy III of Egypt"/>
              </a:rPr>
              <a:t>Ptolemy III</a:t>
            </a:r>
            <a:r>
              <a:rPr lang="en-US" sz="1200" dirty="0">
                <a:solidFill>
                  <a:srgbClr val="222222"/>
                </a:solidFill>
                <a:latin typeface="Arial Narrow" panose="020B0606020202030204" pitchFamily="34" charset="0"/>
              </a:rPr>
              <a:t> and </a:t>
            </a:r>
            <a:r>
              <a:rPr lang="en-US" sz="1200" dirty="0">
                <a:solidFill>
                  <a:srgbClr val="0645AD"/>
                </a:solidFill>
                <a:latin typeface="Arial Narrow" panose="020B0606020202030204" pitchFamily="34" charset="0"/>
                <a:hlinkClick r:id="rId5" tooltip="Berenice II of Egypt"/>
              </a:rPr>
              <a:t>Berenice II</a:t>
            </a:r>
            <a:r>
              <a:rPr lang="en-US" sz="1200" dirty="0">
                <a:solidFill>
                  <a:srgbClr val="222222"/>
                </a:solidFill>
                <a:latin typeface="Arial Narrow" panose="020B0606020202030204" pitchFamily="34" charset="0"/>
              </a:rPr>
              <a:t>, was the fourth </a:t>
            </a:r>
            <a:r>
              <a:rPr lang="en-US" sz="1200" dirty="0">
                <a:solidFill>
                  <a:srgbClr val="0645AD"/>
                </a:solidFill>
                <a:latin typeface="Arial Narrow" panose="020B0606020202030204" pitchFamily="34" charset="0"/>
                <a:hlinkClick r:id="rId6" tooltip="Pharaoh"/>
              </a:rPr>
              <a:t>Pharaoh</a:t>
            </a:r>
            <a:r>
              <a:rPr lang="en-US" sz="1200" dirty="0">
                <a:solidFill>
                  <a:srgbClr val="222222"/>
                </a:solidFill>
                <a:latin typeface="Arial Narrow" panose="020B0606020202030204" pitchFamily="34" charset="0"/>
              </a:rPr>
              <a:t> of </a:t>
            </a:r>
            <a:r>
              <a:rPr lang="en-US" sz="1200" dirty="0">
                <a:solidFill>
                  <a:srgbClr val="0645AD"/>
                </a:solidFill>
                <a:latin typeface="Arial Narrow" panose="020B0606020202030204" pitchFamily="34" charset="0"/>
                <a:hlinkClick r:id="rId7" tooltip="Ptolemaic Egypt"/>
              </a:rPr>
              <a:t>Ptolemaic Egypt</a:t>
            </a:r>
            <a:r>
              <a:rPr lang="en-US" sz="1200" dirty="0">
                <a:solidFill>
                  <a:srgbClr val="222222"/>
                </a:solidFill>
                <a:latin typeface="Arial Narrow" panose="020B0606020202030204" pitchFamily="34" charset="0"/>
              </a:rPr>
              <a:t> from 221 to 204 BC. </a:t>
            </a:r>
          </a:p>
          <a:p>
            <a:r>
              <a:rPr lang="en-US" sz="1200" dirty="0">
                <a:solidFill>
                  <a:srgbClr val="222222"/>
                </a:solidFill>
                <a:latin typeface="Arial Narrow" panose="020B0606020202030204" pitchFamily="34" charset="0"/>
              </a:rPr>
              <a:t>Ptolemy's succession to the throne was accompanied by a wide-ranging purge of the </a:t>
            </a:r>
            <a:r>
              <a:rPr lang="en-US" sz="1200" dirty="0">
                <a:solidFill>
                  <a:srgbClr val="0B0080"/>
                </a:solidFill>
                <a:latin typeface="Arial Narrow" panose="020B0606020202030204" pitchFamily="34" charset="0"/>
                <a:hlinkClick r:id="rId8" tooltip="Ptolemaic dynasty"/>
              </a:rPr>
              <a:t>Ptolemaic royal family</a:t>
            </a:r>
            <a:r>
              <a:rPr lang="en-US" sz="1200" dirty="0">
                <a:solidFill>
                  <a:srgbClr val="222222"/>
                </a:solidFill>
                <a:latin typeface="Arial Narrow" panose="020B0606020202030204" pitchFamily="34" charset="0"/>
              </a:rPr>
              <a:t>, which left control of the realm's government largely in the hands of his courtiers </a:t>
            </a:r>
            <a:r>
              <a:rPr lang="en-US" sz="1200" dirty="0" err="1">
                <a:solidFill>
                  <a:srgbClr val="0645AD"/>
                </a:solidFill>
                <a:latin typeface="Arial Narrow" panose="020B0606020202030204" pitchFamily="34" charset="0"/>
                <a:hlinkClick r:id="rId9" tooltip="Sosibius"/>
              </a:rPr>
              <a:t>Sosibius</a:t>
            </a:r>
            <a:r>
              <a:rPr lang="en-US" sz="1200" dirty="0">
                <a:solidFill>
                  <a:srgbClr val="222222"/>
                </a:solidFill>
                <a:latin typeface="Arial Narrow" panose="020B0606020202030204" pitchFamily="34" charset="0"/>
              </a:rPr>
              <a:t> and </a:t>
            </a:r>
            <a:r>
              <a:rPr lang="en-US" sz="1200" dirty="0">
                <a:solidFill>
                  <a:srgbClr val="0645AD"/>
                </a:solidFill>
                <a:latin typeface="Arial Narrow" panose="020B0606020202030204" pitchFamily="34" charset="0"/>
                <a:hlinkClick r:id="rId10" tooltip="Agathocles of Egypt"/>
              </a:rPr>
              <a:t>Agathocles</a:t>
            </a:r>
            <a:r>
              <a:rPr lang="en-US" sz="1200" dirty="0">
                <a:solidFill>
                  <a:srgbClr val="222222"/>
                </a:solidFill>
                <a:latin typeface="Arial Narrow" panose="020B0606020202030204" pitchFamily="34" charset="0"/>
              </a:rPr>
              <a:t>. His reign was marked by the </a:t>
            </a:r>
            <a:r>
              <a:rPr lang="en-US" sz="1200" dirty="0">
                <a:solidFill>
                  <a:srgbClr val="0645AD"/>
                </a:solidFill>
                <a:latin typeface="Arial Narrow" panose="020B0606020202030204" pitchFamily="34" charset="0"/>
                <a:hlinkClick r:id="rId11" tooltip="Fourth Syrian War"/>
              </a:rPr>
              <a:t>Fourth Syrian War</a:t>
            </a:r>
            <a:r>
              <a:rPr lang="en-US" sz="1200" dirty="0">
                <a:solidFill>
                  <a:srgbClr val="222222"/>
                </a:solidFill>
                <a:latin typeface="Arial Narrow" panose="020B0606020202030204" pitchFamily="34" charset="0"/>
              </a:rPr>
              <a:t> (219-217 BC) with the </a:t>
            </a:r>
            <a:r>
              <a:rPr lang="en-US" sz="1200" dirty="0">
                <a:solidFill>
                  <a:srgbClr val="0645AD"/>
                </a:solidFill>
                <a:latin typeface="Arial Narrow" panose="020B0606020202030204" pitchFamily="34" charset="0"/>
                <a:hlinkClick r:id="rId12" tooltip="Seleucid empire"/>
              </a:rPr>
              <a:t>Seleucid empire</a:t>
            </a:r>
            <a:r>
              <a:rPr lang="en-US" sz="1200" dirty="0">
                <a:solidFill>
                  <a:srgbClr val="222222"/>
                </a:solidFill>
                <a:latin typeface="Arial Narrow" panose="020B0606020202030204" pitchFamily="34" charset="0"/>
              </a:rPr>
              <a:t>, which culminated in a decisive Ptolemaic victory at the </a:t>
            </a:r>
            <a:r>
              <a:rPr lang="en-US" sz="1200" dirty="0">
                <a:solidFill>
                  <a:srgbClr val="0645AD"/>
                </a:solidFill>
                <a:latin typeface="Arial Narrow" panose="020B0606020202030204" pitchFamily="34" charset="0"/>
                <a:hlinkClick r:id="rId13" tooltip="Battle of Raphia"/>
              </a:rPr>
              <a:t>Battle of Raphia</a:t>
            </a:r>
            <a:r>
              <a:rPr lang="en-US" sz="1200" dirty="0">
                <a:solidFill>
                  <a:srgbClr val="222222"/>
                </a:solidFill>
                <a:latin typeface="Arial Narrow" panose="020B0606020202030204" pitchFamily="34" charset="0"/>
              </a:rPr>
              <a:t>, one of the largest battles of the whole </a:t>
            </a:r>
            <a:r>
              <a:rPr lang="en-US" sz="1200" dirty="0">
                <a:solidFill>
                  <a:srgbClr val="0645AD"/>
                </a:solidFill>
                <a:latin typeface="Arial Narrow" panose="020B0606020202030204" pitchFamily="34" charset="0"/>
                <a:hlinkClick r:id="rId14" tooltip="Hellenistic Age"/>
              </a:rPr>
              <a:t>Hellenistic Age</a:t>
            </a:r>
            <a:r>
              <a:rPr lang="en-US" sz="1200" dirty="0">
                <a:solidFill>
                  <a:srgbClr val="222222"/>
                </a:solidFill>
                <a:latin typeface="Arial Narrow" panose="020B0606020202030204" pitchFamily="34" charset="0"/>
              </a:rPr>
              <a:t>. In the final years of his rule, control over the southern portion of the country was lost to the rebel Pharaoh </a:t>
            </a:r>
            <a:r>
              <a:rPr lang="en-US" sz="1200" dirty="0" err="1">
                <a:solidFill>
                  <a:srgbClr val="0645AD"/>
                </a:solidFill>
                <a:latin typeface="Arial Narrow" panose="020B0606020202030204" pitchFamily="34" charset="0"/>
                <a:hlinkClick r:id="rId15" tooltip="Hugronaphor"/>
              </a:rPr>
              <a:t>Hugronaphor</a:t>
            </a:r>
            <a:r>
              <a:rPr lang="en-US" sz="1200" dirty="0">
                <a:solidFill>
                  <a:srgbClr val="222222"/>
                </a:solidFill>
                <a:latin typeface="Arial Narrow" panose="020B0606020202030204" pitchFamily="34" charset="0"/>
              </a:rPr>
              <a:t>. Ptolemy IV died in mysterious circumstances in 204 BC and was succeeded by his young son </a:t>
            </a:r>
            <a:r>
              <a:rPr lang="en-US" sz="1200" dirty="0">
                <a:solidFill>
                  <a:srgbClr val="0645AD"/>
                </a:solidFill>
                <a:latin typeface="Arial Narrow" panose="020B0606020202030204" pitchFamily="34" charset="0"/>
                <a:hlinkClick r:id="rId16" tooltip="Ptolemy V Epiphanes"/>
              </a:rPr>
              <a:t>Ptolemy V Epiphanes</a:t>
            </a:r>
            <a:r>
              <a:rPr lang="en-US" sz="1200" dirty="0">
                <a:solidFill>
                  <a:srgbClr val="222222"/>
                </a:solidFill>
                <a:latin typeface="Arial Narrow" panose="020B0606020202030204" pitchFamily="34" charset="0"/>
              </a:rPr>
              <a:t> under the regency of </a:t>
            </a:r>
            <a:r>
              <a:rPr lang="en-US" sz="1200" dirty="0" err="1">
                <a:solidFill>
                  <a:srgbClr val="222222"/>
                </a:solidFill>
                <a:latin typeface="Arial Narrow" panose="020B0606020202030204" pitchFamily="34" charset="0"/>
              </a:rPr>
              <a:t>Sosibius</a:t>
            </a:r>
            <a:r>
              <a:rPr lang="en-US" sz="1200" dirty="0">
                <a:solidFill>
                  <a:srgbClr val="222222"/>
                </a:solidFill>
                <a:latin typeface="Arial Narrow" panose="020B0606020202030204" pitchFamily="34" charset="0"/>
              </a:rPr>
              <a:t> and Agathocles. </a:t>
            </a:r>
          </a:p>
          <a:p>
            <a:r>
              <a:rPr lang="en-US" sz="1200" dirty="0">
                <a:solidFill>
                  <a:srgbClr val="222222"/>
                </a:solidFill>
                <a:latin typeface="Arial Narrow" panose="020B0606020202030204" pitchFamily="34" charset="0"/>
              </a:rPr>
              <a:t>In ancient sources, Ptolemy was </a:t>
            </a:r>
            <a:r>
              <a:rPr lang="en-US" sz="1200" dirty="0" err="1">
                <a:solidFill>
                  <a:srgbClr val="222222"/>
                </a:solidFill>
                <a:latin typeface="Arial Narrow" panose="020B0606020202030204" pitchFamily="34" charset="0"/>
              </a:rPr>
              <a:t>criticised</a:t>
            </a:r>
            <a:r>
              <a:rPr lang="en-US" sz="1200" dirty="0">
                <a:solidFill>
                  <a:srgbClr val="222222"/>
                </a:solidFill>
                <a:latin typeface="Arial Narrow" panose="020B0606020202030204" pitchFamily="34" charset="0"/>
              </a:rPr>
              <a:t> for being more interested in luxury and court ceremony than government, politics, and foreign relations. The decline of the Ptolemaic dynasty is usually traced to his reign. </a:t>
            </a:r>
            <a:endParaRPr lang="en-US" sz="1200" b="0" i="0" u="none" strike="noStrike" dirty="0">
              <a:solidFill>
                <a:srgbClr val="222222"/>
              </a:solidFill>
              <a:effectLst/>
              <a:latin typeface="Arial Narrow" panose="020B0606020202030204" pitchFamily="34" charset="0"/>
            </a:endParaRPr>
          </a:p>
        </p:txBody>
      </p:sp>
      <p:pic>
        <p:nvPicPr>
          <p:cNvPr id="7" name="Picture 6">
            <a:extLst>
              <a:ext uri="{FF2B5EF4-FFF2-40B4-BE49-F238E27FC236}">
                <a16:creationId xmlns:a16="http://schemas.microsoft.com/office/drawing/2014/main" id="{DC597806-F41A-4B50-8861-C2FA4A312DD5}"/>
              </a:ext>
            </a:extLst>
          </p:cNvPr>
          <p:cNvPicPr>
            <a:picLocks noChangeAspect="1"/>
          </p:cNvPicPr>
          <p:nvPr/>
        </p:nvPicPr>
        <p:blipFill>
          <a:blip r:embed="rId17"/>
          <a:stretch>
            <a:fillRect/>
          </a:stretch>
        </p:blipFill>
        <p:spPr>
          <a:xfrm>
            <a:off x="9886405" y="766841"/>
            <a:ext cx="1701862" cy="1629953"/>
          </a:xfrm>
          <a:prstGeom prst="rect">
            <a:avLst/>
          </a:prstGeom>
        </p:spPr>
      </p:pic>
      <p:sp>
        <p:nvSpPr>
          <p:cNvPr id="8" name="Rectangle 7">
            <a:extLst>
              <a:ext uri="{FF2B5EF4-FFF2-40B4-BE49-F238E27FC236}">
                <a16:creationId xmlns:a16="http://schemas.microsoft.com/office/drawing/2014/main" id="{D833621D-9ECA-41A6-8608-A313262C75C6}"/>
              </a:ext>
            </a:extLst>
          </p:cNvPr>
          <p:cNvSpPr/>
          <p:nvPr/>
        </p:nvSpPr>
        <p:spPr>
          <a:xfrm>
            <a:off x="4807131" y="3305155"/>
            <a:ext cx="6966857" cy="3046988"/>
          </a:xfrm>
          <a:prstGeom prst="rect">
            <a:avLst/>
          </a:prstGeom>
        </p:spPr>
        <p:txBody>
          <a:bodyPr wrap="square">
            <a:spAutoFit/>
          </a:bodyPr>
          <a:lstStyle/>
          <a:p>
            <a:r>
              <a:rPr lang="en-US" sz="1200" dirty="0">
                <a:solidFill>
                  <a:srgbClr val="222222"/>
                </a:solidFill>
                <a:latin typeface="Arial Narrow" panose="020B0606020202030204" pitchFamily="34" charset="0"/>
              </a:rPr>
              <a:t>The </a:t>
            </a:r>
            <a:r>
              <a:rPr lang="en-US" sz="1200" b="1" dirty="0">
                <a:solidFill>
                  <a:srgbClr val="222222"/>
                </a:solidFill>
                <a:latin typeface="Arial Narrow" panose="020B0606020202030204" pitchFamily="34" charset="0"/>
              </a:rPr>
              <a:t>Battle of </a:t>
            </a:r>
            <a:r>
              <a:rPr lang="en-US" sz="1200" b="1" dirty="0" err="1">
                <a:solidFill>
                  <a:srgbClr val="222222"/>
                </a:solidFill>
                <a:latin typeface="Arial Narrow" panose="020B0606020202030204" pitchFamily="34" charset="0"/>
              </a:rPr>
              <a:t>Panium</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18" tooltip="Help:IPA/English"/>
              </a:rPr>
              <a:t>/</a:t>
            </a:r>
            <a:r>
              <a:rPr lang="en-US" sz="1200" dirty="0" err="1">
                <a:solidFill>
                  <a:srgbClr val="0645AD"/>
                </a:solidFill>
                <a:latin typeface="Arial Narrow" panose="020B0606020202030204" pitchFamily="34" charset="0"/>
                <a:hlinkClick r:id="rId18" tooltip="Help:IPA/English"/>
              </a:rPr>
              <a:t>pəˈnaɪ.əm</a:t>
            </a:r>
            <a:r>
              <a:rPr lang="en-US" sz="1200" dirty="0">
                <a:solidFill>
                  <a:srgbClr val="0645AD"/>
                </a:solidFill>
                <a:latin typeface="Arial Narrow" panose="020B0606020202030204" pitchFamily="34" charset="0"/>
                <a:hlinkClick r:id="rId18" tooltip="Help:IPA/English"/>
              </a:rPr>
              <a:t>/</a:t>
            </a:r>
            <a:r>
              <a:rPr lang="en-US" sz="1200" dirty="0">
                <a:solidFill>
                  <a:srgbClr val="222222"/>
                </a:solidFill>
                <a:latin typeface="Arial Narrow" panose="020B0606020202030204" pitchFamily="34" charset="0"/>
              </a:rPr>
              <a:t> (also known as </a:t>
            </a:r>
            <a:r>
              <a:rPr lang="en-US" sz="1200" dirty="0" err="1">
                <a:solidFill>
                  <a:srgbClr val="222222"/>
                </a:solidFill>
                <a:latin typeface="Arial Narrow" panose="020B0606020202030204" pitchFamily="34" charset="0"/>
              </a:rPr>
              <a:t>Paneion</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19" tooltip="Ancient Greek language"/>
              </a:rPr>
              <a:t>Ancient Greek</a:t>
            </a:r>
            <a:r>
              <a:rPr lang="en-US" sz="1200" dirty="0">
                <a:solidFill>
                  <a:srgbClr val="222222"/>
                </a:solidFill>
                <a:latin typeface="Arial Narrow" panose="020B0606020202030204" pitchFamily="34" charset="0"/>
              </a:rPr>
              <a:t>: </a:t>
            </a:r>
            <a:r>
              <a:rPr lang="en-US" sz="1200" dirty="0" err="1">
                <a:solidFill>
                  <a:srgbClr val="222222"/>
                </a:solidFill>
                <a:latin typeface="Arial Narrow" panose="020B0606020202030204" pitchFamily="34" charset="0"/>
              </a:rPr>
              <a:t>Πάνειον</a:t>
            </a:r>
            <a:r>
              <a:rPr lang="en-US" sz="1200" dirty="0">
                <a:solidFill>
                  <a:srgbClr val="222222"/>
                </a:solidFill>
                <a:latin typeface="Arial Narrow" panose="020B0606020202030204" pitchFamily="34" charset="0"/>
              </a:rPr>
              <a:t>, or </a:t>
            </a:r>
            <a:r>
              <a:rPr lang="en-US" sz="1200" dirty="0" err="1">
                <a:solidFill>
                  <a:srgbClr val="222222"/>
                </a:solidFill>
                <a:latin typeface="Arial Narrow" panose="020B0606020202030204" pitchFamily="34" charset="0"/>
              </a:rPr>
              <a:t>Paneas</a:t>
            </a:r>
            <a:r>
              <a:rPr lang="en-US" sz="1200" dirty="0">
                <a:solidFill>
                  <a:srgbClr val="222222"/>
                </a:solidFill>
                <a:latin typeface="Arial Narrow" panose="020B0606020202030204" pitchFamily="34" charset="0"/>
              </a:rPr>
              <a:t>, Πα</a:t>
            </a:r>
            <a:r>
              <a:rPr lang="en-US" sz="1200" dirty="0" err="1">
                <a:solidFill>
                  <a:srgbClr val="222222"/>
                </a:solidFill>
                <a:latin typeface="Arial Narrow" panose="020B0606020202030204" pitchFamily="34" charset="0"/>
              </a:rPr>
              <a:t>νειάς</a:t>
            </a:r>
            <a:r>
              <a:rPr lang="en-US" sz="1200" dirty="0">
                <a:solidFill>
                  <a:srgbClr val="222222"/>
                </a:solidFill>
                <a:latin typeface="Arial Narrow" panose="020B0606020202030204" pitchFamily="34" charset="0"/>
              </a:rPr>
              <a:t>) was fought in 200 BC near </a:t>
            </a:r>
            <a:r>
              <a:rPr lang="en-US" sz="1200" dirty="0" err="1">
                <a:solidFill>
                  <a:srgbClr val="0645AD"/>
                </a:solidFill>
                <a:latin typeface="Arial Narrow" panose="020B0606020202030204" pitchFamily="34" charset="0"/>
                <a:hlinkClick r:id="rId20" tooltip="Banias"/>
              </a:rPr>
              <a:t>Paneas</a:t>
            </a:r>
            <a:r>
              <a:rPr lang="en-US" sz="1200" dirty="0">
                <a:solidFill>
                  <a:srgbClr val="222222"/>
                </a:solidFill>
                <a:latin typeface="Arial Narrow" panose="020B0606020202030204" pitchFamily="34" charset="0"/>
              </a:rPr>
              <a:t> (</a:t>
            </a:r>
            <a:r>
              <a:rPr lang="en-US" sz="1200" dirty="0">
                <a:solidFill>
                  <a:srgbClr val="0645AD"/>
                </a:solidFill>
                <a:latin typeface="Arial Narrow" panose="020B0606020202030204" pitchFamily="34" charset="0"/>
                <a:hlinkClick r:id="rId21" tooltip="Caesarea Philippi"/>
              </a:rPr>
              <a:t>Caesarea Philippi</a:t>
            </a:r>
            <a:r>
              <a:rPr lang="en-US" sz="1200" dirty="0">
                <a:solidFill>
                  <a:srgbClr val="222222"/>
                </a:solidFill>
                <a:latin typeface="Arial Narrow" panose="020B0606020202030204" pitchFamily="34" charset="0"/>
              </a:rPr>
              <a:t>) between </a:t>
            </a:r>
            <a:r>
              <a:rPr lang="en-US" sz="1200" dirty="0">
                <a:solidFill>
                  <a:srgbClr val="0B0080"/>
                </a:solidFill>
                <a:latin typeface="Arial Narrow" panose="020B0606020202030204" pitchFamily="34" charset="0"/>
                <a:hlinkClick r:id="rId22" tooltip="Seleucid Empire"/>
              </a:rPr>
              <a:t>Seleucid</a:t>
            </a:r>
            <a:r>
              <a:rPr lang="en-US" sz="1200" dirty="0">
                <a:solidFill>
                  <a:srgbClr val="222222"/>
                </a:solidFill>
                <a:latin typeface="Arial Narrow" panose="020B0606020202030204" pitchFamily="34" charset="0"/>
              </a:rPr>
              <a:t> and </a:t>
            </a:r>
            <a:r>
              <a:rPr lang="en-US" sz="1200" dirty="0">
                <a:solidFill>
                  <a:srgbClr val="0645AD"/>
                </a:solidFill>
                <a:latin typeface="Arial Narrow" panose="020B0606020202030204" pitchFamily="34" charset="0"/>
                <a:hlinkClick r:id="rId23" tooltip="Ptolemaic Kingdom"/>
              </a:rPr>
              <a:t>Ptolemaic</a:t>
            </a:r>
            <a:r>
              <a:rPr lang="en-US" sz="1200" dirty="0">
                <a:solidFill>
                  <a:srgbClr val="222222"/>
                </a:solidFill>
                <a:latin typeface="Arial Narrow" panose="020B0606020202030204" pitchFamily="34" charset="0"/>
              </a:rPr>
              <a:t> forces as part of the </a:t>
            </a:r>
            <a:r>
              <a:rPr lang="en-US" sz="1200" dirty="0">
                <a:solidFill>
                  <a:srgbClr val="0645AD"/>
                </a:solidFill>
                <a:latin typeface="Arial Narrow" panose="020B0606020202030204" pitchFamily="34" charset="0"/>
                <a:hlinkClick r:id="rId24" tooltip="Syrian Wars"/>
              </a:rPr>
              <a:t>Fifth Syrian War</a:t>
            </a:r>
            <a:r>
              <a:rPr lang="en-US" sz="1200" dirty="0">
                <a:solidFill>
                  <a:srgbClr val="222222"/>
                </a:solidFill>
                <a:latin typeface="Arial Narrow" panose="020B0606020202030204" pitchFamily="34" charset="0"/>
              </a:rPr>
              <a:t>. The Seleucids were led by </a:t>
            </a:r>
            <a:r>
              <a:rPr lang="en-US" sz="1200" dirty="0">
                <a:solidFill>
                  <a:srgbClr val="0645AD"/>
                </a:solidFill>
                <a:latin typeface="Arial Narrow" panose="020B0606020202030204" pitchFamily="34" charset="0"/>
                <a:hlinkClick r:id="rId25" tooltip="Antiochus III the Great"/>
              </a:rPr>
              <a:t>Antiochus III the Great</a:t>
            </a:r>
            <a:r>
              <a:rPr lang="en-US" sz="1200" dirty="0">
                <a:solidFill>
                  <a:srgbClr val="222222"/>
                </a:solidFill>
                <a:latin typeface="Arial Narrow" panose="020B0606020202030204" pitchFamily="34" charset="0"/>
              </a:rPr>
              <a:t>, while the Ptolemaic army was led by </a:t>
            </a:r>
            <a:r>
              <a:rPr lang="en-US" sz="1200" dirty="0">
                <a:solidFill>
                  <a:srgbClr val="0645AD"/>
                </a:solidFill>
                <a:latin typeface="Arial Narrow" panose="020B0606020202030204" pitchFamily="34" charset="0"/>
                <a:hlinkClick r:id="rId26" tooltip="Scopas of Aetolia"/>
              </a:rPr>
              <a:t>Scopas of Aetolia</a:t>
            </a:r>
            <a:r>
              <a:rPr lang="en-US" sz="1200" dirty="0">
                <a:solidFill>
                  <a:srgbClr val="222222"/>
                </a:solidFill>
                <a:latin typeface="Arial Narrow" panose="020B0606020202030204" pitchFamily="34" charset="0"/>
              </a:rPr>
              <a:t>. The Seleucids achieved a complete victory, </a:t>
            </a:r>
            <a:r>
              <a:rPr lang="en-US" sz="1200" dirty="0">
                <a:solidFill>
                  <a:srgbClr val="0645AD"/>
                </a:solidFill>
                <a:latin typeface="Arial Narrow" panose="020B0606020202030204" pitchFamily="34" charset="0"/>
                <a:hlinkClick r:id="rId27" tooltip="Battle of annihilation"/>
              </a:rPr>
              <a:t>annihilating</a:t>
            </a:r>
            <a:r>
              <a:rPr lang="en-US" sz="1200" dirty="0">
                <a:solidFill>
                  <a:srgbClr val="222222"/>
                </a:solidFill>
                <a:latin typeface="Arial Narrow" panose="020B0606020202030204" pitchFamily="34" charset="0"/>
              </a:rPr>
              <a:t> the </a:t>
            </a:r>
            <a:r>
              <a:rPr lang="en-US" sz="1200" dirty="0">
                <a:solidFill>
                  <a:srgbClr val="0645AD"/>
                </a:solidFill>
                <a:latin typeface="Arial Narrow" panose="020B0606020202030204" pitchFamily="34" charset="0"/>
                <a:hlinkClick r:id="rId28" tooltip="Ptolemaic army"/>
              </a:rPr>
              <a:t>Ptolemaic army</a:t>
            </a:r>
            <a:r>
              <a:rPr lang="en-US" sz="1200" dirty="0">
                <a:solidFill>
                  <a:srgbClr val="222222"/>
                </a:solidFill>
                <a:latin typeface="Arial Narrow" panose="020B0606020202030204" pitchFamily="34" charset="0"/>
              </a:rPr>
              <a:t> and conquering the province of </a:t>
            </a:r>
            <a:r>
              <a:rPr lang="en-US" sz="1200" dirty="0" err="1">
                <a:solidFill>
                  <a:srgbClr val="0645AD"/>
                </a:solidFill>
                <a:latin typeface="Arial Narrow" panose="020B0606020202030204" pitchFamily="34" charset="0"/>
                <a:hlinkClick r:id="rId29" tooltip="Coele-Syria"/>
              </a:rPr>
              <a:t>Coele</a:t>
            </a:r>
            <a:r>
              <a:rPr lang="en-US" sz="1200" dirty="0">
                <a:solidFill>
                  <a:srgbClr val="0645AD"/>
                </a:solidFill>
                <a:latin typeface="Arial Narrow" panose="020B0606020202030204" pitchFamily="34" charset="0"/>
                <a:hlinkClick r:id="rId29" tooltip="Coele-Syria"/>
              </a:rPr>
              <a:t>-Syria</a:t>
            </a:r>
            <a:r>
              <a:rPr lang="en-US" sz="1200" dirty="0">
                <a:solidFill>
                  <a:srgbClr val="222222"/>
                </a:solidFill>
                <a:latin typeface="Arial Narrow" panose="020B0606020202030204" pitchFamily="34" charset="0"/>
              </a:rPr>
              <a:t>. The Ptolemaic Kingdom never recovered from its defeat at </a:t>
            </a:r>
            <a:r>
              <a:rPr lang="en-US" sz="1200" dirty="0" err="1">
                <a:solidFill>
                  <a:srgbClr val="222222"/>
                </a:solidFill>
                <a:latin typeface="Arial Narrow" panose="020B0606020202030204" pitchFamily="34" charset="0"/>
              </a:rPr>
              <a:t>Panium</a:t>
            </a:r>
            <a:r>
              <a:rPr lang="en-US" sz="1200" dirty="0">
                <a:solidFill>
                  <a:srgbClr val="222222"/>
                </a:solidFill>
                <a:latin typeface="Arial Narrow" panose="020B0606020202030204" pitchFamily="34" charset="0"/>
              </a:rPr>
              <a:t> and ceased to be an independent </a:t>
            </a:r>
            <a:r>
              <a:rPr lang="en-US" sz="1200" dirty="0">
                <a:solidFill>
                  <a:srgbClr val="0645AD"/>
                </a:solidFill>
                <a:latin typeface="Arial Narrow" panose="020B0606020202030204" pitchFamily="34" charset="0"/>
                <a:hlinkClick r:id="rId30" tooltip="Great power"/>
              </a:rPr>
              <a:t>great power</a:t>
            </a:r>
            <a:r>
              <a:rPr lang="en-US" sz="1200" dirty="0">
                <a:solidFill>
                  <a:srgbClr val="222222"/>
                </a:solidFill>
                <a:latin typeface="Arial Narrow" panose="020B0606020202030204" pitchFamily="34" charset="0"/>
              </a:rPr>
              <a:t>. Antiochus secured his southern flank and began to concentrate on the </a:t>
            </a:r>
            <a:r>
              <a:rPr lang="en-US" sz="1200" dirty="0">
                <a:solidFill>
                  <a:srgbClr val="0645AD"/>
                </a:solidFill>
                <a:latin typeface="Arial Narrow" panose="020B0606020202030204" pitchFamily="34" charset="0"/>
                <a:hlinkClick r:id="rId31" tooltip="Roman–Seleucid War"/>
              </a:rPr>
              <a:t>looming conflict</a:t>
            </a:r>
            <a:r>
              <a:rPr lang="en-US" sz="1200" dirty="0">
                <a:solidFill>
                  <a:srgbClr val="222222"/>
                </a:solidFill>
                <a:latin typeface="Arial Narrow" panose="020B0606020202030204" pitchFamily="34" charset="0"/>
              </a:rPr>
              <a:t> with the </a:t>
            </a:r>
            <a:r>
              <a:rPr lang="en-US" sz="1200" dirty="0">
                <a:solidFill>
                  <a:srgbClr val="0645AD"/>
                </a:solidFill>
                <a:latin typeface="Arial Narrow" panose="020B0606020202030204" pitchFamily="34" charset="0"/>
                <a:hlinkClick r:id="rId32" tooltip="Roman Republic"/>
              </a:rPr>
              <a:t>Roman Republic</a:t>
            </a:r>
            <a:r>
              <a:rPr lang="en-US" sz="1200" dirty="0">
                <a:solidFill>
                  <a:srgbClr val="222222"/>
                </a:solidFill>
                <a:latin typeface="Arial Narrow" panose="020B0606020202030204" pitchFamily="34" charset="0"/>
              </a:rPr>
              <a:t>. </a:t>
            </a:r>
          </a:p>
          <a:p>
            <a:endParaRPr lang="en-US" sz="1200" dirty="0">
              <a:solidFill>
                <a:srgbClr val="222222"/>
              </a:solidFill>
              <a:latin typeface="Arial Narrow" panose="020B0606020202030204" pitchFamily="34" charset="0"/>
            </a:endParaRPr>
          </a:p>
          <a:p>
            <a:r>
              <a:rPr lang="en-US" sz="1200" dirty="0">
                <a:latin typeface="Arial Narrow" panose="020B0606020202030204" pitchFamily="34" charset="0"/>
                <a:hlinkClick r:id="rId33" tooltip="Antiochus (son of Antiochus III the Great)"/>
              </a:rPr>
              <a:t>Antiochus the Younger</a:t>
            </a:r>
            <a:r>
              <a:rPr lang="en-US" sz="1200" dirty="0">
                <a:latin typeface="Arial Narrow" panose="020B0606020202030204" pitchFamily="34" charset="0"/>
              </a:rPr>
              <a:t>, the firstborn son of Antiochus III, commanded the elite cataphracts of the Seleucid army and seized Tel </a:t>
            </a:r>
            <a:r>
              <a:rPr lang="en-US" sz="1200" dirty="0" err="1">
                <a:latin typeface="Arial Narrow" panose="020B0606020202030204" pitchFamily="34" charset="0"/>
              </a:rPr>
              <a:t>Hamra</a:t>
            </a:r>
            <a:r>
              <a:rPr lang="en-US" sz="1200" dirty="0">
                <a:latin typeface="Arial Narrow" panose="020B0606020202030204" pitchFamily="34" charset="0"/>
              </a:rPr>
              <a:t>, a foothill of Mount Hermon, in the night.</a:t>
            </a:r>
            <a:r>
              <a:rPr lang="en-US" sz="1200" baseline="30000" dirty="0">
                <a:latin typeface="Arial Narrow" panose="020B0606020202030204" pitchFamily="34" charset="0"/>
                <a:hlinkClick r:id="rId34"/>
              </a:rPr>
              <a:t>[4]</a:t>
            </a:r>
            <a:r>
              <a:rPr lang="en-US" sz="1200" dirty="0">
                <a:latin typeface="Arial Narrow" panose="020B0606020202030204" pitchFamily="34" charset="0"/>
              </a:rPr>
              <a:t> The cataphracts opened the battle by attacking and quickly routing the hapless Ptolemaic cavalry under Ptolemy.</a:t>
            </a:r>
            <a:r>
              <a:rPr lang="en-US" sz="1200" baseline="30000" dirty="0">
                <a:latin typeface="Arial Narrow" panose="020B0606020202030204" pitchFamily="34" charset="0"/>
                <a:hlinkClick r:id="rId34"/>
              </a:rPr>
              <a:t>[4]</a:t>
            </a:r>
            <a:r>
              <a:rPr lang="en-US" sz="1200" dirty="0">
                <a:latin typeface="Arial Narrow" panose="020B0606020202030204" pitchFamily="34" charset="0"/>
              </a:rPr>
              <a:t> </a:t>
            </a:r>
          </a:p>
          <a:p>
            <a:r>
              <a:rPr lang="en-US" sz="1200" dirty="0">
                <a:latin typeface="Arial Narrow" panose="020B0606020202030204" pitchFamily="34" charset="0"/>
              </a:rPr>
              <a:t>In the center, the Ptolemaic phalanx forced back their Seleucid counterparts.</a:t>
            </a:r>
            <a:r>
              <a:rPr lang="en-US" sz="1200" baseline="30000" dirty="0">
                <a:latin typeface="Arial Narrow" panose="020B0606020202030204" pitchFamily="34" charset="0"/>
                <a:hlinkClick r:id="rId34"/>
              </a:rPr>
              <a:t>[4]</a:t>
            </a:r>
            <a:r>
              <a:rPr lang="en-US" sz="1200" dirty="0">
                <a:latin typeface="Arial Narrow" panose="020B0606020202030204" pitchFamily="34" charset="0"/>
              </a:rPr>
              <a:t> The Seleucid elephants neutralized this Ptolemaic success by charging through the gaps in the Seleucid phalanx and halting their advance.</a:t>
            </a:r>
            <a:r>
              <a:rPr lang="en-US" sz="1200" baseline="30000" dirty="0">
                <a:latin typeface="Arial Narrow" panose="020B0606020202030204" pitchFamily="34" charset="0"/>
                <a:hlinkClick r:id="rId34"/>
              </a:rPr>
              <a:t>[4]</a:t>
            </a:r>
            <a:r>
              <a:rPr lang="en-US" sz="1200" dirty="0">
                <a:latin typeface="Arial Narrow" panose="020B0606020202030204" pitchFamily="34" charset="0"/>
              </a:rPr>
              <a:t> The cataphracts under Antiochus the Younger ended their pursuit of the enemy cavalry and charged the rear of the Ptolemaic phalanx.</a:t>
            </a:r>
            <a:r>
              <a:rPr lang="en-US" sz="1200" baseline="30000" dirty="0">
                <a:latin typeface="Arial Narrow" panose="020B0606020202030204" pitchFamily="34" charset="0"/>
                <a:hlinkClick r:id="rId34"/>
              </a:rPr>
              <a:t>[4]</a:t>
            </a:r>
            <a:r>
              <a:rPr lang="en-US" sz="1200" dirty="0">
                <a:latin typeface="Arial Narrow" panose="020B0606020202030204" pitchFamily="34" charset="0"/>
              </a:rPr>
              <a:t> Pressed from two sides by war elephants, </a:t>
            </a:r>
            <a:r>
              <a:rPr lang="en-US" sz="1200" dirty="0" err="1">
                <a:latin typeface="Arial Narrow" panose="020B0606020202030204" pitchFamily="34" charset="0"/>
              </a:rPr>
              <a:t>phalangites</a:t>
            </a:r>
            <a:r>
              <a:rPr lang="en-US" sz="1200" dirty="0">
                <a:latin typeface="Arial Narrow" panose="020B0606020202030204" pitchFamily="34" charset="0"/>
              </a:rPr>
              <a:t>, and cataphracts, the relatively immobile Ptolemaic phalanx was annihilated in place.</a:t>
            </a:r>
            <a:r>
              <a:rPr lang="en-US" sz="1200" baseline="30000" dirty="0">
                <a:latin typeface="Arial Narrow" panose="020B0606020202030204" pitchFamily="34" charset="0"/>
                <a:hlinkClick r:id="rId34"/>
              </a:rPr>
              <a:t>[4]</a:t>
            </a:r>
            <a:r>
              <a:rPr lang="en-US" sz="1200" dirty="0">
                <a:latin typeface="Arial Narrow" panose="020B0606020202030204" pitchFamily="34" charset="0"/>
              </a:rPr>
              <a:t> Scopas, situated on the right wing, fled the field, taking 10,000 troops with him.</a:t>
            </a:r>
          </a:p>
          <a:p>
            <a:endParaRPr lang="en-US" sz="1200" dirty="0">
              <a:latin typeface="Arial Narrow" panose="020B0606020202030204" pitchFamily="34" charset="0"/>
            </a:endParaRPr>
          </a:p>
        </p:txBody>
      </p:sp>
    </p:spTree>
    <p:extLst>
      <p:ext uri="{BB962C8B-B14F-4D97-AF65-F5344CB8AC3E}">
        <p14:creationId xmlns:p14="http://schemas.microsoft.com/office/powerpoint/2010/main" val="2471230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153E4D-393D-4510-B817-DC92BB1905DF}"/>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3" name="Rectangle 2">
            <a:extLst>
              <a:ext uri="{FF2B5EF4-FFF2-40B4-BE49-F238E27FC236}">
                <a16:creationId xmlns:a16="http://schemas.microsoft.com/office/drawing/2014/main" id="{37066247-4B64-4723-8327-B05B065AD82E}"/>
              </a:ext>
            </a:extLst>
          </p:cNvPr>
          <p:cNvSpPr/>
          <p:nvPr/>
        </p:nvSpPr>
        <p:spPr>
          <a:xfrm>
            <a:off x="4869182" y="856754"/>
            <a:ext cx="6096000" cy="2769989"/>
          </a:xfrm>
          <a:prstGeom prst="rect">
            <a:avLst/>
          </a:prstGeom>
        </p:spPr>
        <p:txBody>
          <a:bodyPr>
            <a:spAutoFit/>
          </a:bodyPr>
          <a:lstStyle/>
          <a:p>
            <a:r>
              <a:rPr lang="en-US" kern="1400" dirty="0">
                <a:solidFill>
                  <a:srgbClr val="000000"/>
                </a:solidFill>
                <a:latin typeface="Arial Narrow" panose="020B0606020202030204" pitchFamily="34" charset="0"/>
              </a:rPr>
              <a:t>So we want to look at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from another perspective. This perspective is one of Demetrius and Pyrrhus. When Acts 27 brought us here, we were able to identify Demetrius as the King of the North and Pyrrhus as the King of the South. </a:t>
            </a:r>
          </a:p>
          <a:p>
            <a:endParaRPr lang="en-US"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But if we were to go to Daniel 11 and look at this history, who is the King of the North and the King of the South? It’s not Demetrius and Pyrrhus.  It’s telling us the history of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the King of the North and Ptolemy the King of the South.</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34D653B6-46D9-4D24-BB45-E1CA5AFB41FA}"/>
              </a:ext>
            </a:extLst>
          </p:cNvPr>
          <p:cNvSpPr txBox="1">
            <a:spLocks noChangeArrowheads="1"/>
          </p:cNvSpPr>
          <p:nvPr/>
        </p:nvSpPr>
        <p:spPr bwMode="auto">
          <a:xfrm>
            <a:off x="5029021" y="4443421"/>
            <a:ext cx="2020389" cy="1313963"/>
          </a:xfrm>
          <a:prstGeom prst="rect">
            <a:avLst/>
          </a:prstGeom>
          <a:noFill/>
          <a:ln w="317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Dan. 11:4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Narrow" panose="020B0606020202030204" pitchFamily="34" charset="0"/>
              </a:rPr>
              <a:t>         8:8</a:t>
            </a: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a:ln>
                  <a:noFill/>
                </a:ln>
                <a:solidFill>
                  <a:srgbClr val="FF0000"/>
                </a:solidFill>
                <a:effectLst/>
                <a:latin typeface="Arial Narrow" panose="020B0606020202030204" pitchFamily="34" charset="0"/>
              </a:rPr>
              <a:t>KN = </a:t>
            </a:r>
            <a:r>
              <a:rPr kumimoji="0" lang="en-US" altLang="en-US" b="0" i="0" u="none" strike="noStrike" cap="none" normalizeH="0" baseline="0" dirty="0" err="1">
                <a:ln>
                  <a:noFill/>
                </a:ln>
                <a:solidFill>
                  <a:srgbClr val="FF0000"/>
                </a:solidFill>
                <a:effectLst/>
                <a:latin typeface="Arial Narrow" panose="020B0606020202030204" pitchFamily="34" charset="0"/>
              </a:rPr>
              <a:t>Seleucus</a:t>
            </a:r>
            <a:endParaRPr kumimoji="0" lang="en-US" altLang="en-US" b="0" i="0" u="none" strike="noStrike" cap="none" normalizeH="0" baseline="0" dirty="0">
              <a:ln>
                <a:noFill/>
              </a:ln>
              <a:solidFill>
                <a:srgbClr val="FF0000"/>
              </a:solidFill>
              <a:effectLst/>
              <a:latin typeface="Arial Narrow" panose="020B0606020202030204" pitchFamily="34" charset="0"/>
            </a:endParaRPr>
          </a:p>
          <a:p>
            <a:pPr marL="287338" marR="0" lvl="0" indent="-287338"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b="0" i="0" u="none" strike="noStrike" cap="none" normalizeH="0" baseline="0" dirty="0">
                <a:ln>
                  <a:noFill/>
                </a:ln>
                <a:solidFill>
                  <a:srgbClr val="0000CC"/>
                </a:solidFill>
                <a:effectLst/>
                <a:latin typeface="Arial Narrow" panose="020B0606020202030204" pitchFamily="34" charset="0"/>
              </a:rPr>
              <a:t>KS = Ptolemy</a:t>
            </a:r>
            <a:endParaRPr kumimoji="0" lang="en-US" altLang="en-US" b="0" i="0" u="none" strike="noStrike" cap="none" normalizeH="0" baseline="0" dirty="0">
              <a:ln>
                <a:noFill/>
              </a:ln>
              <a:solidFill>
                <a:srgbClr val="0000CC"/>
              </a:solidFill>
              <a:effectLst/>
              <a:latin typeface="Arial" panose="020B0604020202020204" pitchFamily="34" charset="0"/>
            </a:endParaRPr>
          </a:p>
        </p:txBody>
      </p:sp>
      <p:pic>
        <p:nvPicPr>
          <p:cNvPr id="5" name="Picture 4" descr="A person looking at the camera&#10;&#10;Description automatically generated">
            <a:extLst>
              <a:ext uri="{FF2B5EF4-FFF2-40B4-BE49-F238E27FC236}">
                <a16:creationId xmlns:a16="http://schemas.microsoft.com/office/drawing/2014/main" id="{736C7640-6D0E-471C-90F2-D98238564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9487" y="4072792"/>
            <a:ext cx="1370149" cy="2055223"/>
          </a:xfrm>
          <a:prstGeom prst="rect">
            <a:avLst/>
          </a:prstGeom>
        </p:spPr>
      </p:pic>
      <p:pic>
        <p:nvPicPr>
          <p:cNvPr id="6" name="Picture 5" descr="A close up of a statue of a person&#10;&#10;Description automatically generated">
            <a:extLst>
              <a:ext uri="{FF2B5EF4-FFF2-40B4-BE49-F238E27FC236}">
                <a16:creationId xmlns:a16="http://schemas.microsoft.com/office/drawing/2014/main" id="{3B207505-236C-4528-8EC8-07588FAE5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985" y="3855078"/>
            <a:ext cx="1565366" cy="2085067"/>
          </a:xfrm>
          <a:prstGeom prst="rect">
            <a:avLst/>
          </a:prstGeom>
        </p:spPr>
      </p:pic>
      <p:sp>
        <p:nvSpPr>
          <p:cNvPr id="7" name="Text Box 16">
            <a:extLst>
              <a:ext uri="{FF2B5EF4-FFF2-40B4-BE49-F238E27FC236}">
                <a16:creationId xmlns:a16="http://schemas.microsoft.com/office/drawing/2014/main" id="{A1C35E84-64C6-4861-9DC1-A0C34C836C65}"/>
              </a:ext>
            </a:extLst>
          </p:cNvPr>
          <p:cNvSpPr txBox="1">
            <a:spLocks noChangeArrowheads="1"/>
          </p:cNvSpPr>
          <p:nvPr/>
        </p:nvSpPr>
        <p:spPr bwMode="auto">
          <a:xfrm>
            <a:off x="2780936" y="2207671"/>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17">
            <a:extLst>
              <a:ext uri="{FF2B5EF4-FFF2-40B4-BE49-F238E27FC236}">
                <a16:creationId xmlns:a16="http://schemas.microsoft.com/office/drawing/2014/main" id="{ED6AF4EA-C388-457A-9BFC-76453999E30B}"/>
              </a:ext>
            </a:extLst>
          </p:cNvPr>
          <p:cNvSpPr>
            <a:spLocks/>
          </p:cNvSpPr>
          <p:nvPr/>
        </p:nvSpPr>
        <p:spPr bwMode="auto">
          <a:xfrm rot="10800000">
            <a:off x="2245768" y="217764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18">
            <a:extLst>
              <a:ext uri="{FF2B5EF4-FFF2-40B4-BE49-F238E27FC236}">
                <a16:creationId xmlns:a16="http://schemas.microsoft.com/office/drawing/2014/main" id="{912DC618-D4E5-4EE8-AFD5-C9567DC4BE2E}"/>
              </a:ext>
            </a:extLst>
          </p:cNvPr>
          <p:cNvSpPr txBox="1">
            <a:spLocks noChangeArrowheads="1"/>
          </p:cNvSpPr>
          <p:nvPr/>
        </p:nvSpPr>
        <p:spPr bwMode="auto">
          <a:xfrm>
            <a:off x="2468006" y="2436271"/>
            <a:ext cx="340110" cy="284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9">
            <a:extLst>
              <a:ext uri="{FF2B5EF4-FFF2-40B4-BE49-F238E27FC236}">
                <a16:creationId xmlns:a16="http://schemas.microsoft.com/office/drawing/2014/main" id="{6C2C01EC-71A7-47B8-B05D-002BE48242CB}"/>
              </a:ext>
            </a:extLst>
          </p:cNvPr>
          <p:cNvSpPr txBox="1">
            <a:spLocks noChangeArrowheads="1"/>
          </p:cNvSpPr>
          <p:nvPr/>
        </p:nvSpPr>
        <p:spPr bwMode="auto">
          <a:xfrm>
            <a:off x="1123586" y="123612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0">
            <a:extLst>
              <a:ext uri="{FF2B5EF4-FFF2-40B4-BE49-F238E27FC236}">
                <a16:creationId xmlns:a16="http://schemas.microsoft.com/office/drawing/2014/main" id="{A96D3FEB-164C-4384-994C-4DDE1B6038CE}"/>
              </a:ext>
            </a:extLst>
          </p:cNvPr>
          <p:cNvSpPr txBox="1">
            <a:spLocks noChangeArrowheads="1"/>
          </p:cNvSpPr>
          <p:nvPr/>
        </p:nvSpPr>
        <p:spPr bwMode="auto">
          <a:xfrm>
            <a:off x="1066436" y="3122071"/>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1">
            <a:extLst>
              <a:ext uri="{FF2B5EF4-FFF2-40B4-BE49-F238E27FC236}">
                <a16:creationId xmlns:a16="http://schemas.microsoft.com/office/drawing/2014/main" id="{8C1A9B4C-3FA7-44D5-B675-C7B73876167F}"/>
              </a:ext>
            </a:extLst>
          </p:cNvPr>
          <p:cNvSpPr txBox="1">
            <a:spLocks noChangeArrowheads="1"/>
          </p:cNvSpPr>
          <p:nvPr/>
        </p:nvSpPr>
        <p:spPr bwMode="auto">
          <a:xfrm>
            <a:off x="3066686" y="1178971"/>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0">
            <a:extLst>
              <a:ext uri="{FF2B5EF4-FFF2-40B4-BE49-F238E27FC236}">
                <a16:creationId xmlns:a16="http://schemas.microsoft.com/office/drawing/2014/main" id="{916F8A50-8898-494D-AFBB-17E044FCF50E}"/>
              </a:ext>
            </a:extLst>
          </p:cNvPr>
          <p:cNvSpPr txBox="1">
            <a:spLocks noChangeArrowheads="1"/>
          </p:cNvSpPr>
          <p:nvPr/>
        </p:nvSpPr>
        <p:spPr bwMode="auto">
          <a:xfrm>
            <a:off x="874918" y="2091919"/>
            <a:ext cx="1545090" cy="1229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a:t>
            </a:r>
            <a:r>
              <a:rPr kumimoji="0" lang="en-US" altLang="en-US" sz="12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                Clinton</a:t>
            </a:r>
            <a:r>
              <a:rPr kumimoji="0" lang="en-US" altLang="en-US" sz="1200" b="1" i="0" u="none" strike="noStrike" cap="none" normalizeH="0" baseline="0" dirty="0">
                <a:ln>
                  <a:noFill/>
                </a:ln>
                <a:solidFill>
                  <a:srgbClr val="FF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latin typeface="Arial Narrow" panose="020B0606020202030204" pitchFamily="34" charset="0"/>
              </a:rPr>
              <a:t>                </a:t>
            </a:r>
            <a:r>
              <a:rPr lang="en-US" altLang="en-US" sz="1200" b="1" dirty="0">
                <a:solidFill>
                  <a:srgbClr val="FF0000"/>
                </a:solidFill>
                <a:latin typeface="Arial Narrow" panose="020B0606020202030204" pitchFamily="34" charset="0"/>
              </a:rPr>
              <a:t>Trump</a:t>
            </a:r>
            <a:endParaRPr kumimoji="0" lang="en-US" altLang="en-US" sz="1200" b="0" i="0" u="none" strike="noStrike" cap="none" normalizeH="0" baseline="0" dirty="0">
              <a:ln>
                <a:noFill/>
              </a:ln>
              <a:solidFill>
                <a:srgbClr val="FF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Pyrrhus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3">
            <a:extLst>
              <a:ext uri="{FF2B5EF4-FFF2-40B4-BE49-F238E27FC236}">
                <a16:creationId xmlns:a16="http://schemas.microsoft.com/office/drawing/2014/main" id="{16E4241F-528F-4F12-8732-638F0DB9490B}"/>
              </a:ext>
            </a:extLst>
          </p:cNvPr>
          <p:cNvSpPr txBox="1">
            <a:spLocks noChangeArrowheads="1"/>
          </p:cNvSpPr>
          <p:nvPr/>
        </p:nvSpPr>
        <p:spPr bwMode="auto">
          <a:xfrm>
            <a:off x="980711" y="643623"/>
            <a:ext cx="33147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Narrow" panose="020B0606020202030204" pitchFamily="34" charset="0"/>
              </a:rPr>
              <a:t>Battle of </a:t>
            </a:r>
            <a:r>
              <a:rPr kumimoji="0" lang="en-US" altLang="en-US" sz="2400" b="1" i="0" u="none" strike="noStrike" cap="none" normalizeH="0" baseline="0" dirty="0" err="1">
                <a:ln>
                  <a:noFill/>
                </a:ln>
                <a:solidFill>
                  <a:srgbClr val="000000"/>
                </a:solidFill>
                <a:effectLst/>
                <a:latin typeface="Arial Narrow" panose="020B0606020202030204" pitchFamily="34" charset="0"/>
              </a:rPr>
              <a:t>Ipsus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4325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36668-AD7E-4ADC-AE2E-EEFCC5683B65}"/>
              </a:ext>
            </a:extLst>
          </p:cNvPr>
          <p:cNvSpPr>
            <a:spLocks noGrp="1"/>
          </p:cNvSpPr>
          <p:nvPr>
            <p:ph type="sldNum" sz="quarter" idx="12"/>
          </p:nvPr>
        </p:nvSpPr>
        <p:spPr/>
        <p:txBody>
          <a:bodyPr/>
          <a:lstStyle/>
          <a:p>
            <a:fld id="{1E1B8BD3-EEEF-4896-BEE3-06C250004F3C}" type="slidenum">
              <a:rPr lang="en-US" smtClean="0"/>
              <a:pPr/>
              <a:t>32</a:t>
            </a:fld>
            <a:endParaRPr lang="en-US" dirty="0"/>
          </a:p>
        </p:txBody>
      </p:sp>
      <p:sp>
        <p:nvSpPr>
          <p:cNvPr id="3" name="Rectangle 2">
            <a:extLst>
              <a:ext uri="{FF2B5EF4-FFF2-40B4-BE49-F238E27FC236}">
                <a16:creationId xmlns:a16="http://schemas.microsoft.com/office/drawing/2014/main" id="{3EF9DA7D-186C-4A47-BE80-8CAE50D1EE2A}"/>
              </a:ext>
            </a:extLst>
          </p:cNvPr>
          <p:cNvSpPr/>
          <p:nvPr/>
        </p:nvSpPr>
        <p:spPr>
          <a:xfrm>
            <a:off x="1514655" y="1052442"/>
            <a:ext cx="4066902" cy="4985980"/>
          </a:xfrm>
          <a:prstGeom prst="rect">
            <a:avLst/>
          </a:prstGeom>
        </p:spPr>
        <p:txBody>
          <a:bodyPr wrap="square">
            <a:spAutoFit/>
          </a:bodyPr>
          <a:lstStyle/>
          <a:p>
            <a:r>
              <a:rPr lang="en-US" kern="1400" dirty="0">
                <a:solidFill>
                  <a:srgbClr val="000000"/>
                </a:solidFill>
                <a:latin typeface="Arial Narrow" panose="020B0606020202030204" pitchFamily="34" charset="0"/>
              </a:rPr>
              <a:t>If we were to study Raphia, we would find that this is a war between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and Ptolemy, and the context of this chapter, for many of these verses, really from verse 4 forward, they’re tracing the relationship between these two empires. This is the history of the Syrian Wars. There’s 6 of them, the end of the 4</a:t>
            </a:r>
            <a:r>
              <a:rPr lang="en-US" sz="800" kern="1400" baseline="30000" dirty="0">
                <a:solidFill>
                  <a:srgbClr val="000000"/>
                </a:solidFill>
                <a:latin typeface="Arial Narrow" panose="020B0606020202030204" pitchFamily="34" charset="0"/>
              </a:rPr>
              <a:t>th</a:t>
            </a:r>
            <a:r>
              <a:rPr lang="en-US" kern="1400" dirty="0">
                <a:solidFill>
                  <a:srgbClr val="000000"/>
                </a:solidFill>
                <a:latin typeface="Arial Narrow" panose="020B0606020202030204" pitchFamily="34" charset="0"/>
              </a:rPr>
              <a:t> takes us to 217 BC and the battle of Raphia. This is the end of 4 Syrian wars. And where does this story begin? Where does Daniel begin this story? In verse 4 with a battle of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We discussed Raphia, we can discuss </a:t>
            </a:r>
            <a:r>
              <a:rPr lang="en-US" kern="1400" dirty="0" err="1">
                <a:solidFill>
                  <a:srgbClr val="000000"/>
                </a:solidFill>
                <a:latin typeface="Arial Narrow" panose="020B0606020202030204" pitchFamily="34" charset="0"/>
              </a:rPr>
              <a:t>Panium</a:t>
            </a:r>
            <a:r>
              <a:rPr lang="en-US" kern="1400" dirty="0">
                <a:solidFill>
                  <a:srgbClr val="000000"/>
                </a:solidFill>
                <a:latin typeface="Arial Narrow" panose="020B0606020202030204" pitchFamily="34" charset="0"/>
              </a:rPr>
              <a:t>. What Daniel 11 does not tell us is why they are fighting. Because when we come to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what is the relationship between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and Ptolemy? They’re allies.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and Ptolemy are allies at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WordArt 2">
            <a:extLst>
              <a:ext uri="{FF2B5EF4-FFF2-40B4-BE49-F238E27FC236}">
                <a16:creationId xmlns:a16="http://schemas.microsoft.com/office/drawing/2014/main" id="{B5BFAF06-52A0-4735-888C-81C60A61B83C}"/>
              </a:ext>
            </a:extLst>
          </p:cNvPr>
          <p:cNvSpPr>
            <a:spLocks noChangeArrowheads="1" noChangeShapeType="1" noTextEdit="1"/>
          </p:cNvSpPr>
          <p:nvPr/>
        </p:nvSpPr>
        <p:spPr bwMode="auto">
          <a:xfrm>
            <a:off x="7016514" y="1012262"/>
            <a:ext cx="1757053" cy="119002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dirty="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6" name="Text Box 4">
            <a:extLst>
              <a:ext uri="{FF2B5EF4-FFF2-40B4-BE49-F238E27FC236}">
                <a16:creationId xmlns:a16="http://schemas.microsoft.com/office/drawing/2014/main" id="{967F89D1-FC96-45AF-91AB-5FA5AD9E239A}"/>
              </a:ext>
            </a:extLst>
          </p:cNvPr>
          <p:cNvSpPr txBox="1">
            <a:spLocks noChangeArrowheads="1"/>
          </p:cNvSpPr>
          <p:nvPr/>
        </p:nvSpPr>
        <p:spPr bwMode="auto">
          <a:xfrm>
            <a:off x="8613186" y="3545432"/>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6E52872B-2ACA-4564-AB89-DE93466F67C0}"/>
              </a:ext>
            </a:extLst>
          </p:cNvPr>
          <p:cNvSpPr txBox="1">
            <a:spLocks noChangeArrowheads="1"/>
          </p:cNvSpPr>
          <p:nvPr/>
        </p:nvSpPr>
        <p:spPr bwMode="auto">
          <a:xfrm>
            <a:off x="9205323" y="3545432"/>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C5919C30-D2BF-45CF-B83E-F8E54826202D}"/>
              </a:ext>
            </a:extLst>
          </p:cNvPr>
          <p:cNvSpPr txBox="1">
            <a:spLocks noChangeArrowheads="1"/>
          </p:cNvSpPr>
          <p:nvPr/>
        </p:nvSpPr>
        <p:spPr bwMode="auto">
          <a:xfrm>
            <a:off x="9797461" y="3545432"/>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7E82D22-C624-4801-84CC-AB3DD82E356D}"/>
              </a:ext>
            </a:extLst>
          </p:cNvPr>
          <p:cNvSpPr txBox="1">
            <a:spLocks noChangeArrowheads="1"/>
          </p:cNvSpPr>
          <p:nvPr/>
        </p:nvSpPr>
        <p:spPr bwMode="auto">
          <a:xfrm>
            <a:off x="9038636" y="2897732"/>
            <a:ext cx="579437"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9C099725-8ABE-4709-81AD-C1B27B39AA4E}"/>
              </a:ext>
            </a:extLst>
          </p:cNvPr>
          <p:cNvSpPr txBox="1">
            <a:spLocks noChangeArrowheads="1"/>
          </p:cNvSpPr>
          <p:nvPr/>
        </p:nvSpPr>
        <p:spPr bwMode="auto">
          <a:xfrm>
            <a:off x="8460786" y="2705644"/>
            <a:ext cx="527050" cy="4159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 name="Group 9">
            <a:extLst>
              <a:ext uri="{FF2B5EF4-FFF2-40B4-BE49-F238E27FC236}">
                <a16:creationId xmlns:a16="http://schemas.microsoft.com/office/drawing/2014/main" id="{315DCC1A-1F42-4058-BBF8-C0EFA2738649}"/>
              </a:ext>
            </a:extLst>
          </p:cNvPr>
          <p:cNvGrpSpPr>
            <a:grpSpLocks/>
          </p:cNvGrpSpPr>
          <p:nvPr/>
        </p:nvGrpSpPr>
        <p:grpSpPr bwMode="auto">
          <a:xfrm>
            <a:off x="6846298" y="3143794"/>
            <a:ext cx="3051175" cy="379413"/>
            <a:chOff x="110366175" y="113423998"/>
            <a:chExt cx="3051176" cy="379512"/>
          </a:xfrm>
        </p:grpSpPr>
        <p:sp>
          <p:nvSpPr>
            <p:cNvPr id="12" name="Line 10">
              <a:extLst>
                <a:ext uri="{FF2B5EF4-FFF2-40B4-BE49-F238E27FC236}">
                  <a16:creationId xmlns:a16="http://schemas.microsoft.com/office/drawing/2014/main" id="{7A4301CF-5A77-4D97-80ED-6BF0BB6AE636}"/>
                </a:ext>
              </a:extLst>
            </p:cNvPr>
            <p:cNvSpPr>
              <a:spLocks noChangeShapeType="1"/>
            </p:cNvSpPr>
            <p:nvPr/>
          </p:nvSpPr>
          <p:spPr bwMode="auto">
            <a:xfrm>
              <a:off x="110366175" y="11380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1BE09B86-1CB7-4D09-AAAE-1352558429F9}"/>
                </a:ext>
              </a:extLst>
            </p:cNvPr>
            <p:cNvSpPr>
              <a:spLocks noChangeShapeType="1"/>
            </p:cNvSpPr>
            <p:nvPr/>
          </p:nvSpPr>
          <p:spPr bwMode="auto">
            <a:xfrm>
              <a:off x="112852238"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3280ECCC-A39D-4005-8108-F5738CA4C267}"/>
                </a:ext>
              </a:extLst>
            </p:cNvPr>
            <p:cNvSpPr>
              <a:spLocks noChangeShapeType="1"/>
            </p:cNvSpPr>
            <p:nvPr/>
          </p:nvSpPr>
          <p:spPr bwMode="auto">
            <a:xfrm>
              <a:off x="113417350" y="11344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F97A74EB-2FFF-4547-9E7B-AC39F5E28893}"/>
                </a:ext>
              </a:extLst>
            </p:cNvPr>
            <p:cNvSpPr>
              <a:spLocks noChangeShapeType="1"/>
            </p:cNvSpPr>
            <p:nvPr/>
          </p:nvSpPr>
          <p:spPr bwMode="auto">
            <a:xfrm>
              <a:off x="112260185"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311AE448-DC2B-47BF-B5DD-4BF8D3F70357}"/>
                </a:ext>
              </a:extLst>
            </p:cNvPr>
            <p:cNvSpPr>
              <a:spLocks noChangeShapeType="1"/>
            </p:cNvSpPr>
            <p:nvPr/>
          </p:nvSpPr>
          <p:spPr bwMode="auto">
            <a:xfrm>
              <a:off x="112044956" y="11353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7" name="Group 15">
            <a:extLst>
              <a:ext uri="{FF2B5EF4-FFF2-40B4-BE49-F238E27FC236}">
                <a16:creationId xmlns:a16="http://schemas.microsoft.com/office/drawing/2014/main" id="{5A02EF0D-C24F-4505-B1F3-4988CCA15F09}"/>
              </a:ext>
            </a:extLst>
          </p:cNvPr>
          <p:cNvGrpSpPr>
            <a:grpSpLocks/>
          </p:cNvGrpSpPr>
          <p:nvPr/>
        </p:nvGrpSpPr>
        <p:grpSpPr bwMode="auto">
          <a:xfrm>
            <a:off x="6600236" y="2897732"/>
            <a:ext cx="1806575" cy="871537"/>
            <a:chOff x="109005688" y="115835906"/>
            <a:chExt cx="1807111" cy="870645"/>
          </a:xfrm>
        </p:grpSpPr>
        <p:sp>
          <p:nvSpPr>
            <p:cNvPr id="18" name="Line 16">
              <a:extLst>
                <a:ext uri="{FF2B5EF4-FFF2-40B4-BE49-F238E27FC236}">
                  <a16:creationId xmlns:a16="http://schemas.microsoft.com/office/drawing/2014/main" id="{86F25624-C591-40A0-A1E8-15937E23E4CC}"/>
                </a:ext>
              </a:extLst>
            </p:cNvPr>
            <p:cNvSpPr>
              <a:spLocks noChangeShapeType="1"/>
            </p:cNvSpPr>
            <p:nvPr/>
          </p:nvSpPr>
          <p:spPr bwMode="auto">
            <a:xfrm>
              <a:off x="109285024"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3B074000-FA78-4742-B7F6-D7E1A8CB4439}"/>
                </a:ext>
              </a:extLst>
            </p:cNvPr>
            <p:cNvSpPr>
              <a:spLocks noChangeShapeType="1"/>
            </p:cNvSpPr>
            <p:nvPr/>
          </p:nvSpPr>
          <p:spPr bwMode="auto">
            <a:xfrm>
              <a:off x="110553708" y="116081473"/>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FB063426-8370-4877-9CB5-88D31FD60962}"/>
                </a:ext>
              </a:extLst>
            </p:cNvPr>
            <p:cNvSpPr>
              <a:spLocks noChangeShapeType="1"/>
            </p:cNvSpPr>
            <p:nvPr/>
          </p:nvSpPr>
          <p:spPr bwMode="auto">
            <a:xfrm>
              <a:off x="109877077"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9">
              <a:extLst>
                <a:ext uri="{FF2B5EF4-FFF2-40B4-BE49-F238E27FC236}">
                  <a16:creationId xmlns:a16="http://schemas.microsoft.com/office/drawing/2014/main" id="{1B193130-B6D2-486B-970E-1AAE31C19F36}"/>
                </a:ext>
              </a:extLst>
            </p:cNvPr>
            <p:cNvSpPr txBox="1">
              <a:spLocks noChangeArrowheads="1"/>
            </p:cNvSpPr>
            <p:nvPr/>
          </p:nvSpPr>
          <p:spPr bwMode="auto">
            <a:xfrm>
              <a:off x="109158156"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9D15D1C1-729F-4ECA-83AA-5DB31E8C1574}"/>
                </a:ext>
              </a:extLst>
            </p:cNvPr>
            <p:cNvSpPr txBox="1">
              <a:spLocks noChangeArrowheads="1"/>
            </p:cNvSpPr>
            <p:nvPr/>
          </p:nvSpPr>
          <p:spPr bwMode="auto">
            <a:xfrm>
              <a:off x="109750208"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1545D270-EF48-4B5A-9B73-6EE2A92CBB6E}"/>
                </a:ext>
              </a:extLst>
            </p:cNvPr>
            <p:cNvSpPr txBox="1">
              <a:spLocks noChangeArrowheads="1"/>
            </p:cNvSpPr>
            <p:nvPr/>
          </p:nvSpPr>
          <p:spPr bwMode="auto">
            <a:xfrm>
              <a:off x="110426839"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73C5B26A-87B8-4AD3-BD59-8A46D0D40684}"/>
                </a:ext>
              </a:extLst>
            </p:cNvPr>
            <p:cNvSpPr txBox="1">
              <a:spLocks noChangeArrowheads="1"/>
            </p:cNvSpPr>
            <p:nvPr/>
          </p:nvSpPr>
          <p:spPr bwMode="auto">
            <a:xfrm>
              <a:off x="110285213"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3">
              <a:extLst>
                <a:ext uri="{FF2B5EF4-FFF2-40B4-BE49-F238E27FC236}">
                  <a16:creationId xmlns:a16="http://schemas.microsoft.com/office/drawing/2014/main" id="{7DC148B0-9D7A-4817-AFEE-07249E631FC5}"/>
                </a:ext>
              </a:extLst>
            </p:cNvPr>
            <p:cNvSpPr txBox="1">
              <a:spLocks noChangeArrowheads="1"/>
            </p:cNvSpPr>
            <p:nvPr/>
          </p:nvSpPr>
          <p:spPr bwMode="auto">
            <a:xfrm>
              <a:off x="109645450"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DC986159-E330-4C3F-98F4-E18B01CE880C}"/>
                </a:ext>
              </a:extLst>
            </p:cNvPr>
            <p:cNvSpPr txBox="1">
              <a:spLocks noChangeArrowheads="1"/>
            </p:cNvSpPr>
            <p:nvPr/>
          </p:nvSpPr>
          <p:spPr bwMode="auto">
            <a:xfrm>
              <a:off x="109005688"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7" name="AutoShape 25">
            <a:extLst>
              <a:ext uri="{FF2B5EF4-FFF2-40B4-BE49-F238E27FC236}">
                <a16:creationId xmlns:a16="http://schemas.microsoft.com/office/drawing/2014/main" id="{AC683AFB-E77A-438E-902B-A4D61F56EA55}"/>
              </a:ext>
            </a:extLst>
          </p:cNvPr>
          <p:cNvSpPr>
            <a:spLocks/>
          </p:cNvSpPr>
          <p:nvPr/>
        </p:nvSpPr>
        <p:spPr bwMode="auto">
          <a:xfrm rot="5400000">
            <a:off x="7989298" y="1491207"/>
            <a:ext cx="223838" cy="2411412"/>
          </a:xfrm>
          <a:prstGeom prst="leftBracket">
            <a:avLst>
              <a:gd name="adj" fmla="val 8977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6">
            <a:extLst>
              <a:ext uri="{FF2B5EF4-FFF2-40B4-BE49-F238E27FC236}">
                <a16:creationId xmlns:a16="http://schemas.microsoft.com/office/drawing/2014/main" id="{F469FD8B-8753-4BA4-97F7-CD787928F1DF}"/>
              </a:ext>
            </a:extLst>
          </p:cNvPr>
          <p:cNvSpPr txBox="1">
            <a:spLocks noChangeArrowheads="1"/>
          </p:cNvSpPr>
          <p:nvPr/>
        </p:nvSpPr>
        <p:spPr bwMode="auto">
          <a:xfrm>
            <a:off x="7251464" y="2202282"/>
            <a:ext cx="1566862" cy="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noProof="1">
                <a:ln>
                  <a:noFill/>
                </a:ln>
                <a:solidFill>
                  <a:srgbClr val="000000"/>
                </a:solidFill>
                <a:effectLst/>
                <a:latin typeface="Arial Narrow" panose="020B0606020202030204" pitchFamily="34" charset="0"/>
              </a:rPr>
              <a:t>Daniel 11:4-15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8933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CC32C4-7AE6-4150-A9DB-2570CB3D98B5}"/>
              </a:ext>
            </a:extLst>
          </p:cNvPr>
          <p:cNvSpPr>
            <a:spLocks noGrp="1"/>
          </p:cNvSpPr>
          <p:nvPr>
            <p:ph type="sldNum" sz="quarter" idx="12"/>
          </p:nvPr>
        </p:nvSpPr>
        <p:spPr/>
        <p:txBody>
          <a:bodyPr/>
          <a:lstStyle/>
          <a:p>
            <a:fld id="{1E1B8BD3-EEEF-4896-BEE3-06C250004F3C}" type="slidenum">
              <a:rPr lang="en-US" smtClean="0"/>
              <a:pPr/>
              <a:t>33</a:t>
            </a:fld>
            <a:endParaRPr lang="en-US" dirty="0"/>
          </a:p>
        </p:txBody>
      </p:sp>
      <p:sp>
        <p:nvSpPr>
          <p:cNvPr id="3" name="Rectangle 2">
            <a:extLst>
              <a:ext uri="{FF2B5EF4-FFF2-40B4-BE49-F238E27FC236}">
                <a16:creationId xmlns:a16="http://schemas.microsoft.com/office/drawing/2014/main" id="{9441C27D-DA0D-4056-82AC-C627064AC2BD}"/>
              </a:ext>
            </a:extLst>
          </p:cNvPr>
          <p:cNvSpPr/>
          <p:nvPr/>
        </p:nvSpPr>
        <p:spPr>
          <a:xfrm>
            <a:off x="792480" y="379831"/>
            <a:ext cx="10561320" cy="1261884"/>
          </a:xfrm>
          <a:prstGeom prst="rect">
            <a:avLst/>
          </a:prstGeom>
        </p:spPr>
        <p:txBody>
          <a:bodyPr wrap="square">
            <a:spAutoFit/>
          </a:bodyPr>
          <a:lstStyle/>
          <a:p>
            <a:r>
              <a:rPr lang="en-US" sz="1600" kern="1400" dirty="0">
                <a:solidFill>
                  <a:srgbClr val="000000"/>
                </a:solidFill>
                <a:latin typeface="Arial Narrow" panose="020B0606020202030204" pitchFamily="34" charset="0"/>
              </a:rPr>
              <a:t>We’ll describe a little of what happened between those two at this point in time. Looking at the map, we see Egypt in the south.  Ptolemy, as he expanded his empire in these wars, he tended to expand it up into this region through Palestine to an area which was of great strategic importance known as </a:t>
            </a:r>
            <a:r>
              <a:rPr lang="en-US" sz="1600" kern="1400" dirty="0" err="1">
                <a:solidFill>
                  <a:srgbClr val="000000"/>
                </a:solidFill>
                <a:latin typeface="Arial Narrow" panose="020B0606020202030204" pitchFamily="34" charset="0"/>
              </a:rPr>
              <a:t>Coele</a:t>
            </a:r>
            <a:r>
              <a:rPr lang="en-US" sz="1600" kern="1400" dirty="0">
                <a:solidFill>
                  <a:srgbClr val="000000"/>
                </a:solidFill>
                <a:latin typeface="Arial Narrow" panose="020B0606020202030204" pitchFamily="34" charset="0"/>
              </a:rPr>
              <a:t>-Syria. There’s the Mediterranean, and the battle of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All this territory, </a:t>
            </a:r>
            <a:r>
              <a:rPr lang="en-US" sz="1600" kern="1400" dirty="0" err="1">
                <a:solidFill>
                  <a:srgbClr val="000000"/>
                </a:solidFill>
                <a:latin typeface="Arial Narrow" panose="020B0606020202030204" pitchFamily="34" charset="0"/>
              </a:rPr>
              <a:t>Coele</a:t>
            </a:r>
            <a:r>
              <a:rPr lang="en-US" sz="1600" kern="1400" dirty="0">
                <a:solidFill>
                  <a:srgbClr val="000000"/>
                </a:solidFill>
                <a:latin typeface="Arial Narrow" panose="020B0606020202030204" pitchFamily="34" charset="0"/>
              </a:rPr>
              <a:t>-Syria, up through this area here had all been part of </a:t>
            </a:r>
            <a:r>
              <a:rPr lang="en-US" sz="1600" kern="1400" dirty="0" err="1">
                <a:solidFill>
                  <a:srgbClr val="000000"/>
                </a:solidFill>
                <a:latin typeface="Arial Narrow" panose="020B0606020202030204" pitchFamily="34" charset="0"/>
              </a:rPr>
              <a:t>Antigonus</a:t>
            </a:r>
            <a:r>
              <a:rPr lang="en-US" sz="1600" kern="1400" dirty="0">
                <a:solidFill>
                  <a:srgbClr val="000000"/>
                </a:solidFill>
                <a:latin typeface="Arial Narrow" panose="020B0606020202030204" pitchFamily="34" charset="0"/>
              </a:rPr>
              <a:t> Empire. These three, (</a:t>
            </a:r>
            <a:r>
              <a:rPr lang="en-US" sz="1600" kern="1400" dirty="0" err="1">
                <a:solidFill>
                  <a:srgbClr val="000000"/>
                </a:solidFill>
                <a:latin typeface="Arial Narrow" panose="020B0606020202030204" pitchFamily="34" charset="0"/>
              </a:rPr>
              <a:t>Seleucus</a:t>
            </a:r>
            <a:r>
              <a:rPr lang="en-US" sz="1600" kern="1400" dirty="0">
                <a:solidFill>
                  <a:srgbClr val="000000"/>
                </a:solidFill>
                <a:latin typeface="Arial Narrow" panose="020B0606020202030204" pitchFamily="34" charset="0"/>
              </a:rPr>
              <a:t>, </a:t>
            </a:r>
            <a:r>
              <a:rPr lang="en-US" sz="1600" kern="1400" dirty="0" err="1">
                <a:solidFill>
                  <a:srgbClr val="000000"/>
                </a:solidFill>
                <a:latin typeface="Arial Narrow" panose="020B0606020202030204" pitchFamily="34" charset="0"/>
              </a:rPr>
              <a:t>Cassander</a:t>
            </a:r>
            <a:r>
              <a:rPr lang="en-US" sz="1600" kern="1400" dirty="0">
                <a:solidFill>
                  <a:srgbClr val="000000"/>
                </a:solidFill>
                <a:latin typeface="Arial Narrow" panose="020B0606020202030204" pitchFamily="34" charset="0"/>
              </a:rPr>
              <a:t>, Lysimachus) defeated him.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2">
            <a:extLst>
              <a:ext uri="{FF2B5EF4-FFF2-40B4-BE49-F238E27FC236}">
                <a16:creationId xmlns:a16="http://schemas.microsoft.com/office/drawing/2014/main" id="{3FDFB549-96CE-4116-B42D-C4FE2FCB12F3}"/>
              </a:ext>
            </a:extLst>
          </p:cNvPr>
          <p:cNvGrpSpPr>
            <a:grpSpLocks/>
          </p:cNvGrpSpPr>
          <p:nvPr/>
        </p:nvGrpSpPr>
        <p:grpSpPr bwMode="auto">
          <a:xfrm>
            <a:off x="2666999" y="1811383"/>
            <a:ext cx="7408817" cy="4544967"/>
            <a:chOff x="106756200" y="106984800"/>
            <a:chExt cx="6858000" cy="4087368"/>
          </a:xfrm>
        </p:grpSpPr>
        <p:pic>
          <p:nvPicPr>
            <p:cNvPr id="6147" name="Picture 3">
              <a:extLst>
                <a:ext uri="{FF2B5EF4-FFF2-40B4-BE49-F238E27FC236}">
                  <a16:creationId xmlns:a16="http://schemas.microsoft.com/office/drawing/2014/main" id="{407EEA6A-3834-4AB6-A81B-3A180F651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06984800"/>
              <a:ext cx="6858000" cy="4087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Oval 4">
              <a:extLst>
                <a:ext uri="{FF2B5EF4-FFF2-40B4-BE49-F238E27FC236}">
                  <a16:creationId xmlns:a16="http://schemas.microsoft.com/office/drawing/2014/main" id="{19CE6440-A29A-44EC-B1B6-8DE3B543C091}"/>
                </a:ext>
              </a:extLst>
            </p:cNvPr>
            <p:cNvSpPr>
              <a:spLocks noChangeArrowheads="1"/>
            </p:cNvSpPr>
            <p:nvPr/>
          </p:nvSpPr>
          <p:spPr bwMode="auto">
            <a:xfrm>
              <a:off x="107613450" y="107556300"/>
              <a:ext cx="4572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Oval 5">
              <a:extLst>
                <a:ext uri="{FF2B5EF4-FFF2-40B4-BE49-F238E27FC236}">
                  <a16:creationId xmlns:a16="http://schemas.microsoft.com/office/drawing/2014/main" id="{ACDE0416-4A0B-4388-BDCF-CA603D78EF08}"/>
                </a:ext>
              </a:extLst>
            </p:cNvPr>
            <p:cNvSpPr>
              <a:spLocks noChangeArrowheads="1"/>
            </p:cNvSpPr>
            <p:nvPr/>
          </p:nvSpPr>
          <p:spPr bwMode="auto">
            <a:xfrm>
              <a:off x="106756200" y="109270800"/>
              <a:ext cx="1028700" cy="57150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Oval 6">
              <a:extLst>
                <a:ext uri="{FF2B5EF4-FFF2-40B4-BE49-F238E27FC236}">
                  <a16:creationId xmlns:a16="http://schemas.microsoft.com/office/drawing/2014/main" id="{FF6956B9-49B0-40E2-82ED-8A494ADD8D09}"/>
                </a:ext>
              </a:extLst>
            </p:cNvPr>
            <p:cNvSpPr>
              <a:spLocks noChangeArrowheads="1"/>
            </p:cNvSpPr>
            <p:nvPr/>
          </p:nvSpPr>
          <p:spPr bwMode="auto">
            <a:xfrm>
              <a:off x="111099600" y="108756450"/>
              <a:ext cx="1314450" cy="51435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Oval 7">
              <a:extLst>
                <a:ext uri="{FF2B5EF4-FFF2-40B4-BE49-F238E27FC236}">
                  <a16:creationId xmlns:a16="http://schemas.microsoft.com/office/drawing/2014/main" id="{69F3F09C-4426-4189-BAEB-A7FDE083830B}"/>
                </a:ext>
              </a:extLst>
            </p:cNvPr>
            <p:cNvSpPr>
              <a:spLocks noChangeArrowheads="1"/>
            </p:cNvSpPr>
            <p:nvPr/>
          </p:nvSpPr>
          <p:spPr bwMode="auto">
            <a:xfrm>
              <a:off x="108585000" y="108413550"/>
              <a:ext cx="342900" cy="57150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22F31D14-B424-4603-B74B-8629310EF5A0}"/>
                </a:ext>
              </a:extLst>
            </p:cNvPr>
            <p:cNvSpPr>
              <a:spLocks noChangeShapeType="1"/>
            </p:cNvSpPr>
            <p:nvPr/>
          </p:nvSpPr>
          <p:spPr bwMode="auto">
            <a:xfrm flipV="1">
              <a:off x="107670600" y="108813600"/>
              <a:ext cx="91440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FC9E7B87-9E0C-4611-ABC6-D56613263080}"/>
                </a:ext>
              </a:extLst>
            </p:cNvPr>
            <p:cNvSpPr>
              <a:spLocks noChangeShapeType="1"/>
            </p:cNvSpPr>
            <p:nvPr/>
          </p:nvSpPr>
          <p:spPr bwMode="auto">
            <a:xfrm flipV="1">
              <a:off x="107156250" y="107784900"/>
              <a:ext cx="571500" cy="457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1905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11E61-3526-46B9-9685-571455978AAD}"/>
              </a:ext>
            </a:extLst>
          </p:cNvPr>
          <p:cNvSpPr>
            <a:spLocks noGrp="1"/>
          </p:cNvSpPr>
          <p:nvPr>
            <p:ph type="sldNum" sz="quarter" idx="12"/>
          </p:nvPr>
        </p:nvSpPr>
        <p:spPr/>
        <p:txBody>
          <a:bodyPr/>
          <a:lstStyle/>
          <a:p>
            <a:fld id="{1E1B8BD3-EEEF-4896-BEE3-06C250004F3C}" type="slidenum">
              <a:rPr lang="en-US" smtClean="0"/>
              <a:pPr/>
              <a:t>34</a:t>
            </a:fld>
            <a:endParaRPr lang="en-US" dirty="0"/>
          </a:p>
        </p:txBody>
      </p:sp>
      <p:sp>
        <p:nvSpPr>
          <p:cNvPr id="3" name="Rectangle 2">
            <a:extLst>
              <a:ext uri="{FF2B5EF4-FFF2-40B4-BE49-F238E27FC236}">
                <a16:creationId xmlns:a16="http://schemas.microsoft.com/office/drawing/2014/main" id="{4B8C4055-588F-4005-8DF9-D5AC5A0BD165}"/>
              </a:ext>
            </a:extLst>
          </p:cNvPr>
          <p:cNvSpPr/>
          <p:nvPr/>
        </p:nvSpPr>
        <p:spPr>
          <a:xfrm>
            <a:off x="3048000" y="1687979"/>
            <a:ext cx="6096000" cy="3482043"/>
          </a:xfrm>
          <a:prstGeom prst="rect">
            <a:avLst/>
          </a:prstGeom>
        </p:spPr>
        <p:txBody>
          <a:bodyPr>
            <a:spAutoFit/>
          </a:bodyPr>
          <a:lstStyle/>
          <a:p>
            <a:pPr>
              <a:lnSpc>
                <a:spcPct val="89000"/>
              </a:lnSpc>
            </a:pPr>
            <a:r>
              <a:rPr lang="en-US" kern="1400" dirty="0">
                <a:solidFill>
                  <a:srgbClr val="000000"/>
                </a:solidFill>
                <a:latin typeface="Arial Narrow" panose="020B0606020202030204" pitchFamily="34" charset="0"/>
              </a:rPr>
              <a:t>We already said that Ptolemy didn’t turn up to this battle, but he had traditionally in his past history also been able to win this area (Egypt to </a:t>
            </a:r>
            <a:r>
              <a:rPr lang="en-US" kern="1400" dirty="0" err="1">
                <a:solidFill>
                  <a:srgbClr val="000000"/>
                </a:solidFill>
                <a:latin typeface="Arial Narrow" panose="020B0606020202030204" pitchFamily="34" charset="0"/>
              </a:rPr>
              <a:t>Coele</a:t>
            </a:r>
            <a:r>
              <a:rPr lang="en-US" kern="1400" dirty="0">
                <a:solidFill>
                  <a:srgbClr val="000000"/>
                </a:solidFill>
                <a:latin typeface="Arial Narrow" panose="020B0606020202030204" pitchFamily="34" charset="0"/>
              </a:rPr>
              <a:t>-Syria). When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is defeated, these three generals take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Empire and divide it between themselves.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is east of </a:t>
            </a:r>
            <a:r>
              <a:rPr lang="en-US" kern="1400" dirty="0" err="1">
                <a:solidFill>
                  <a:srgbClr val="000000"/>
                </a:solidFill>
                <a:latin typeface="Arial Narrow" panose="020B0606020202030204" pitchFamily="34" charset="0"/>
              </a:rPr>
              <a:t>Coele</a:t>
            </a:r>
            <a:r>
              <a:rPr lang="en-US" kern="1400" dirty="0">
                <a:solidFill>
                  <a:srgbClr val="000000"/>
                </a:solidFill>
                <a:latin typeface="Arial Narrow" panose="020B0606020202030204" pitchFamily="34" charset="0"/>
              </a:rPr>
              <a:t>-Syria, and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was given control of </a:t>
            </a:r>
            <a:r>
              <a:rPr lang="en-US" kern="1400" dirty="0" err="1">
                <a:solidFill>
                  <a:srgbClr val="000000"/>
                </a:solidFill>
                <a:latin typeface="Arial Narrow" panose="020B0606020202030204" pitchFamily="34" charset="0"/>
              </a:rPr>
              <a:t>Coele</a:t>
            </a:r>
            <a:r>
              <a:rPr lang="en-US" kern="1400" dirty="0">
                <a:solidFill>
                  <a:srgbClr val="000000"/>
                </a:solidFill>
                <a:latin typeface="Arial Narrow" panose="020B0606020202030204" pitchFamily="34" charset="0"/>
              </a:rPr>
              <a:t>-Syria. Before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can take this country, Ptolemy rushed up and took control of the region.</a:t>
            </a:r>
            <a:endParaRPr lang="en-US" sz="1200" kern="1400" dirty="0">
              <a:solidFill>
                <a:srgbClr val="000000"/>
              </a:solidFill>
              <a:latin typeface="Arial Narrow" panose="020B0606020202030204" pitchFamily="34" charset="0"/>
            </a:endParaRPr>
          </a:p>
          <a:p>
            <a:pPr>
              <a:lnSpc>
                <a:spcPct val="89000"/>
              </a:lnSpc>
            </a:pPr>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pPr>
              <a:lnSpc>
                <a:spcPct val="89000"/>
              </a:lnSpc>
            </a:pPr>
            <a:r>
              <a:rPr lang="en-US" kern="1400" dirty="0">
                <a:solidFill>
                  <a:srgbClr val="000000"/>
                </a:solidFill>
                <a:latin typeface="Arial Narrow" panose="020B0606020202030204" pitchFamily="34" charset="0"/>
              </a:rPr>
              <a:t>As verse 5 of Daniel 11 showed us, these two were close allies, closer than any other general.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had been one of Ptolemy’s generals which it describes in the verse as “one of his princes”. So at the beginning of their relationship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and Ptolemy, the King of the North and the King of the South, are in an alliance.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5" name="Picture 4" descr="A person looking at the camera&#10;&#10;Description automatically generated">
            <a:extLst>
              <a:ext uri="{FF2B5EF4-FFF2-40B4-BE49-F238E27FC236}">
                <a16:creationId xmlns:a16="http://schemas.microsoft.com/office/drawing/2014/main" id="{ECA3FA57-9287-4658-9089-7A242B859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281" y="3506735"/>
            <a:ext cx="1370149" cy="2055223"/>
          </a:xfrm>
          <a:prstGeom prst="rect">
            <a:avLst/>
          </a:prstGeom>
        </p:spPr>
      </p:pic>
      <p:pic>
        <p:nvPicPr>
          <p:cNvPr id="6" name="Picture 5" descr="A close up of a statue of a person&#10;&#10;Description automatically generated">
            <a:extLst>
              <a:ext uri="{FF2B5EF4-FFF2-40B4-BE49-F238E27FC236}">
                <a16:creationId xmlns:a16="http://schemas.microsoft.com/office/drawing/2014/main" id="{DFB993EE-68CE-48AD-B774-8AFB0D3A3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700" y="1094461"/>
            <a:ext cx="1565366" cy="2085067"/>
          </a:xfrm>
          <a:prstGeom prst="rect">
            <a:avLst/>
          </a:prstGeom>
        </p:spPr>
      </p:pic>
    </p:spTree>
    <p:extLst>
      <p:ext uri="{BB962C8B-B14F-4D97-AF65-F5344CB8AC3E}">
        <p14:creationId xmlns:p14="http://schemas.microsoft.com/office/powerpoint/2010/main" val="289869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D2438-327B-4CD5-BBA5-11107FDAAA66}"/>
              </a:ext>
            </a:extLst>
          </p:cNvPr>
          <p:cNvSpPr>
            <a:spLocks noGrp="1"/>
          </p:cNvSpPr>
          <p:nvPr>
            <p:ph type="sldNum" sz="quarter" idx="12"/>
          </p:nvPr>
        </p:nvSpPr>
        <p:spPr/>
        <p:txBody>
          <a:bodyPr/>
          <a:lstStyle/>
          <a:p>
            <a:fld id="{1E1B8BD3-EEEF-4896-BEE3-06C250004F3C}" type="slidenum">
              <a:rPr lang="en-US" smtClean="0"/>
              <a:pPr/>
              <a:t>35</a:t>
            </a:fld>
            <a:endParaRPr lang="en-US" dirty="0"/>
          </a:p>
        </p:txBody>
      </p:sp>
      <p:sp>
        <p:nvSpPr>
          <p:cNvPr id="3" name="Rectangle 2">
            <a:extLst>
              <a:ext uri="{FF2B5EF4-FFF2-40B4-BE49-F238E27FC236}">
                <a16:creationId xmlns:a16="http://schemas.microsoft.com/office/drawing/2014/main" id="{146AD424-AAF3-4485-AB0B-03910E2FCF75}"/>
              </a:ext>
            </a:extLst>
          </p:cNvPr>
          <p:cNvSpPr/>
          <p:nvPr/>
        </p:nvSpPr>
        <p:spPr>
          <a:xfrm>
            <a:off x="932241" y="1584828"/>
            <a:ext cx="6096000" cy="3235501"/>
          </a:xfrm>
          <a:prstGeom prst="rect">
            <a:avLst/>
          </a:prstGeom>
        </p:spPr>
        <p:txBody>
          <a:bodyPr>
            <a:spAutoFit/>
          </a:bodyPr>
          <a:lstStyle/>
          <a:p>
            <a:pPr>
              <a:lnSpc>
                <a:spcPct val="89000"/>
              </a:lnSpc>
            </a:pPr>
            <a:r>
              <a:rPr lang="en-US" kern="1400" dirty="0">
                <a:solidFill>
                  <a:srgbClr val="000000"/>
                </a:solidFill>
                <a:latin typeface="Arial Narrow" panose="020B0606020202030204" pitchFamily="34" charset="0"/>
              </a:rPr>
              <a:t>We’ve already said that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is the 2016 election. When we went to our first perspective, the King of the North and the King of the South are in an alliance. But I also want us to see, that right in the chapter of Daniel 11, discussing this King of the North and King of the South,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and Ptolemy, that Daniel is building the exact same structure that the north and south are in an alliance and then he takes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as a cause.   There’s 4 Syrian wars. We’re going to do the same thing as Daniel and call them ‘noise’. Cause and effect. </a:t>
            </a:r>
            <a:r>
              <a:rPr lang="en-US" kern="1400" dirty="0" err="1">
                <a:solidFill>
                  <a:srgbClr val="000000"/>
                </a:solidFill>
                <a:latin typeface="Arial Narrow" panose="020B0606020202030204" pitchFamily="34" charset="0"/>
              </a:rPr>
              <a:t>Ipsus</a:t>
            </a:r>
            <a:r>
              <a:rPr lang="en-US" kern="1400" dirty="0">
                <a:solidFill>
                  <a:srgbClr val="000000"/>
                </a:solidFill>
                <a:latin typeface="Arial Narrow" panose="020B0606020202030204" pitchFamily="34" charset="0"/>
              </a:rPr>
              <a:t> was the cause for all the Syrian wars. When Ptolemy took </a:t>
            </a:r>
            <a:r>
              <a:rPr lang="en-US" kern="1400" dirty="0" err="1">
                <a:solidFill>
                  <a:srgbClr val="000000"/>
                </a:solidFill>
                <a:latin typeface="Arial Narrow" panose="020B0606020202030204" pitchFamily="34" charset="0"/>
              </a:rPr>
              <a:t>Coele</a:t>
            </a:r>
            <a:r>
              <a:rPr lang="en-US" kern="1400" dirty="0">
                <a:solidFill>
                  <a:srgbClr val="000000"/>
                </a:solidFill>
                <a:latin typeface="Arial Narrow" panose="020B0606020202030204" pitchFamily="34" charset="0"/>
              </a:rPr>
              <a:t>-Syrian area, this sparked not straight away, but soon into the future their children started fighting. Because </a:t>
            </a:r>
            <a:r>
              <a:rPr lang="en-US" kern="1400" dirty="0" err="1">
                <a:solidFill>
                  <a:srgbClr val="000000"/>
                </a:solidFill>
                <a:latin typeface="Arial Narrow" panose="020B0606020202030204" pitchFamily="34" charset="0"/>
              </a:rPr>
              <a:t>Seleucus</a:t>
            </a:r>
            <a:r>
              <a:rPr lang="en-US" kern="1400" dirty="0">
                <a:solidFill>
                  <a:srgbClr val="000000"/>
                </a:solidFill>
                <a:latin typeface="Arial Narrow" panose="020B0606020202030204" pitchFamily="34" charset="0"/>
              </a:rPr>
              <a:t>’ son, he said “my father was given that territory, and for you to take it was illegal”, and they fight 6 wars.</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WordArt 2">
            <a:extLst>
              <a:ext uri="{FF2B5EF4-FFF2-40B4-BE49-F238E27FC236}">
                <a16:creationId xmlns:a16="http://schemas.microsoft.com/office/drawing/2014/main" id="{612614EF-A2E8-41BD-977D-FAE4975AC682}"/>
              </a:ext>
            </a:extLst>
          </p:cNvPr>
          <p:cNvSpPr>
            <a:spLocks noChangeArrowheads="1" noChangeShapeType="1" noTextEdit="1"/>
          </p:cNvSpPr>
          <p:nvPr/>
        </p:nvSpPr>
        <p:spPr bwMode="auto">
          <a:xfrm>
            <a:off x="7991874" y="1256102"/>
            <a:ext cx="1757053" cy="119002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dirty="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5" name="Text Box 4">
            <a:extLst>
              <a:ext uri="{FF2B5EF4-FFF2-40B4-BE49-F238E27FC236}">
                <a16:creationId xmlns:a16="http://schemas.microsoft.com/office/drawing/2014/main" id="{1AEC1A8F-7A8A-41E3-BEEA-9246EC5EA12B}"/>
              </a:ext>
            </a:extLst>
          </p:cNvPr>
          <p:cNvSpPr txBox="1">
            <a:spLocks noChangeArrowheads="1"/>
          </p:cNvSpPr>
          <p:nvPr/>
        </p:nvSpPr>
        <p:spPr bwMode="auto">
          <a:xfrm>
            <a:off x="9588546" y="3789272"/>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71C4085-1CA4-45CA-8F37-DD7B948146B5}"/>
              </a:ext>
            </a:extLst>
          </p:cNvPr>
          <p:cNvSpPr txBox="1">
            <a:spLocks noChangeArrowheads="1"/>
          </p:cNvSpPr>
          <p:nvPr/>
        </p:nvSpPr>
        <p:spPr bwMode="auto">
          <a:xfrm>
            <a:off x="10180683" y="3789272"/>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AAAD92EC-AA4C-43E4-AAEE-CCBED9626E51}"/>
              </a:ext>
            </a:extLst>
          </p:cNvPr>
          <p:cNvSpPr txBox="1">
            <a:spLocks noChangeArrowheads="1"/>
          </p:cNvSpPr>
          <p:nvPr/>
        </p:nvSpPr>
        <p:spPr bwMode="auto">
          <a:xfrm>
            <a:off x="10772821" y="3789272"/>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D406B63-6DBA-4A32-AF38-5193AB36032B}"/>
              </a:ext>
            </a:extLst>
          </p:cNvPr>
          <p:cNvSpPr txBox="1">
            <a:spLocks noChangeArrowheads="1"/>
          </p:cNvSpPr>
          <p:nvPr/>
        </p:nvSpPr>
        <p:spPr bwMode="auto">
          <a:xfrm>
            <a:off x="10013996" y="3141572"/>
            <a:ext cx="579437"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635E1C26-0847-436F-A16B-ECE6B16AAF75}"/>
              </a:ext>
            </a:extLst>
          </p:cNvPr>
          <p:cNvSpPr txBox="1">
            <a:spLocks noChangeArrowheads="1"/>
          </p:cNvSpPr>
          <p:nvPr/>
        </p:nvSpPr>
        <p:spPr bwMode="auto">
          <a:xfrm>
            <a:off x="9436146" y="2949484"/>
            <a:ext cx="527050" cy="4159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B1121A4D-EA60-4BD1-A2D0-A17178430023}"/>
              </a:ext>
            </a:extLst>
          </p:cNvPr>
          <p:cNvGrpSpPr>
            <a:grpSpLocks/>
          </p:cNvGrpSpPr>
          <p:nvPr/>
        </p:nvGrpSpPr>
        <p:grpSpPr bwMode="auto">
          <a:xfrm>
            <a:off x="7821658" y="3387634"/>
            <a:ext cx="3051175" cy="379413"/>
            <a:chOff x="110366175" y="113423998"/>
            <a:chExt cx="3051176" cy="379512"/>
          </a:xfrm>
        </p:grpSpPr>
        <p:sp>
          <p:nvSpPr>
            <p:cNvPr id="11" name="Line 10">
              <a:extLst>
                <a:ext uri="{FF2B5EF4-FFF2-40B4-BE49-F238E27FC236}">
                  <a16:creationId xmlns:a16="http://schemas.microsoft.com/office/drawing/2014/main" id="{7437A24C-486A-444A-B333-AFF0E99672A1}"/>
                </a:ext>
              </a:extLst>
            </p:cNvPr>
            <p:cNvSpPr>
              <a:spLocks noChangeShapeType="1"/>
            </p:cNvSpPr>
            <p:nvPr/>
          </p:nvSpPr>
          <p:spPr bwMode="auto">
            <a:xfrm>
              <a:off x="110366175" y="11380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07EA0BEA-3BB5-49AA-9974-1F4F6C72D8C0}"/>
                </a:ext>
              </a:extLst>
            </p:cNvPr>
            <p:cNvSpPr>
              <a:spLocks noChangeShapeType="1"/>
            </p:cNvSpPr>
            <p:nvPr/>
          </p:nvSpPr>
          <p:spPr bwMode="auto">
            <a:xfrm>
              <a:off x="112852238"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5EAA961-05CC-47C7-A0BC-F8B21DC70064}"/>
                </a:ext>
              </a:extLst>
            </p:cNvPr>
            <p:cNvSpPr>
              <a:spLocks noChangeShapeType="1"/>
            </p:cNvSpPr>
            <p:nvPr/>
          </p:nvSpPr>
          <p:spPr bwMode="auto">
            <a:xfrm>
              <a:off x="113417350" y="11344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F6B87E7-9473-4A46-9EF0-6EA6F224E5D2}"/>
                </a:ext>
              </a:extLst>
            </p:cNvPr>
            <p:cNvSpPr>
              <a:spLocks noChangeShapeType="1"/>
            </p:cNvSpPr>
            <p:nvPr/>
          </p:nvSpPr>
          <p:spPr bwMode="auto">
            <a:xfrm>
              <a:off x="112260185"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545736BF-11BE-4B06-9BF5-9218388537FB}"/>
                </a:ext>
              </a:extLst>
            </p:cNvPr>
            <p:cNvSpPr>
              <a:spLocks noChangeShapeType="1"/>
            </p:cNvSpPr>
            <p:nvPr/>
          </p:nvSpPr>
          <p:spPr bwMode="auto">
            <a:xfrm>
              <a:off x="112044956" y="11353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D87F7873-7428-470C-B2D4-800BBE9CB4E7}"/>
              </a:ext>
            </a:extLst>
          </p:cNvPr>
          <p:cNvGrpSpPr>
            <a:grpSpLocks/>
          </p:cNvGrpSpPr>
          <p:nvPr/>
        </p:nvGrpSpPr>
        <p:grpSpPr bwMode="auto">
          <a:xfrm>
            <a:off x="7575596" y="3141572"/>
            <a:ext cx="1806575" cy="871537"/>
            <a:chOff x="109005688" y="115835906"/>
            <a:chExt cx="1807111" cy="870645"/>
          </a:xfrm>
        </p:grpSpPr>
        <p:sp>
          <p:nvSpPr>
            <p:cNvPr id="17" name="Line 16">
              <a:extLst>
                <a:ext uri="{FF2B5EF4-FFF2-40B4-BE49-F238E27FC236}">
                  <a16:creationId xmlns:a16="http://schemas.microsoft.com/office/drawing/2014/main" id="{9D4B88E8-FA38-4E73-A2F2-4ED7202C7004}"/>
                </a:ext>
              </a:extLst>
            </p:cNvPr>
            <p:cNvSpPr>
              <a:spLocks noChangeShapeType="1"/>
            </p:cNvSpPr>
            <p:nvPr/>
          </p:nvSpPr>
          <p:spPr bwMode="auto">
            <a:xfrm>
              <a:off x="109285024"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FC036173-A533-4AD1-97F2-3EB68A1B95A0}"/>
                </a:ext>
              </a:extLst>
            </p:cNvPr>
            <p:cNvSpPr>
              <a:spLocks noChangeShapeType="1"/>
            </p:cNvSpPr>
            <p:nvPr/>
          </p:nvSpPr>
          <p:spPr bwMode="auto">
            <a:xfrm>
              <a:off x="110553708" y="116081473"/>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6F0F0D92-A9EB-4939-93C1-0C64ACC67079}"/>
                </a:ext>
              </a:extLst>
            </p:cNvPr>
            <p:cNvSpPr>
              <a:spLocks noChangeShapeType="1"/>
            </p:cNvSpPr>
            <p:nvPr/>
          </p:nvSpPr>
          <p:spPr bwMode="auto">
            <a:xfrm>
              <a:off x="109877077"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09142FA-5210-46A9-9232-F5BDA18962C2}"/>
                </a:ext>
              </a:extLst>
            </p:cNvPr>
            <p:cNvSpPr txBox="1">
              <a:spLocks noChangeArrowheads="1"/>
            </p:cNvSpPr>
            <p:nvPr/>
          </p:nvSpPr>
          <p:spPr bwMode="auto">
            <a:xfrm>
              <a:off x="109158156"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30472FA3-20E9-4610-9C69-89E8403011AC}"/>
                </a:ext>
              </a:extLst>
            </p:cNvPr>
            <p:cNvSpPr txBox="1">
              <a:spLocks noChangeArrowheads="1"/>
            </p:cNvSpPr>
            <p:nvPr/>
          </p:nvSpPr>
          <p:spPr bwMode="auto">
            <a:xfrm>
              <a:off x="109750208"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35A6C7C9-1975-47FD-8554-E26ABF401738}"/>
                </a:ext>
              </a:extLst>
            </p:cNvPr>
            <p:cNvSpPr txBox="1">
              <a:spLocks noChangeArrowheads="1"/>
            </p:cNvSpPr>
            <p:nvPr/>
          </p:nvSpPr>
          <p:spPr bwMode="auto">
            <a:xfrm>
              <a:off x="110426839"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E6F2DAE3-F28D-4E1E-92BA-7970DD0FFCBF}"/>
                </a:ext>
              </a:extLst>
            </p:cNvPr>
            <p:cNvSpPr txBox="1">
              <a:spLocks noChangeArrowheads="1"/>
            </p:cNvSpPr>
            <p:nvPr/>
          </p:nvSpPr>
          <p:spPr bwMode="auto">
            <a:xfrm>
              <a:off x="110285213"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BF22826E-80D0-41C4-984D-CEB052439AE8}"/>
                </a:ext>
              </a:extLst>
            </p:cNvPr>
            <p:cNvSpPr txBox="1">
              <a:spLocks noChangeArrowheads="1"/>
            </p:cNvSpPr>
            <p:nvPr/>
          </p:nvSpPr>
          <p:spPr bwMode="auto">
            <a:xfrm>
              <a:off x="109645450"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008ADB37-10AD-46E7-BD4F-40A2C6604EA4}"/>
                </a:ext>
              </a:extLst>
            </p:cNvPr>
            <p:cNvSpPr txBox="1">
              <a:spLocks noChangeArrowheads="1"/>
            </p:cNvSpPr>
            <p:nvPr/>
          </p:nvSpPr>
          <p:spPr bwMode="auto">
            <a:xfrm>
              <a:off x="109005688"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 name="AutoShape 25">
            <a:extLst>
              <a:ext uri="{FF2B5EF4-FFF2-40B4-BE49-F238E27FC236}">
                <a16:creationId xmlns:a16="http://schemas.microsoft.com/office/drawing/2014/main" id="{1E3FC947-B96E-4FE6-9888-BD4615012FE6}"/>
              </a:ext>
            </a:extLst>
          </p:cNvPr>
          <p:cNvSpPr>
            <a:spLocks/>
          </p:cNvSpPr>
          <p:nvPr/>
        </p:nvSpPr>
        <p:spPr bwMode="auto">
          <a:xfrm rot="5400000">
            <a:off x="8964658" y="1735047"/>
            <a:ext cx="223838" cy="2411412"/>
          </a:xfrm>
          <a:prstGeom prst="leftBracket">
            <a:avLst>
              <a:gd name="adj" fmla="val 8977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1C13902-B7A4-4B9E-862A-8A9D545817FC}"/>
              </a:ext>
            </a:extLst>
          </p:cNvPr>
          <p:cNvSpPr txBox="1">
            <a:spLocks noChangeArrowheads="1"/>
          </p:cNvSpPr>
          <p:nvPr/>
        </p:nvSpPr>
        <p:spPr bwMode="auto">
          <a:xfrm>
            <a:off x="8226824" y="2446122"/>
            <a:ext cx="1566862" cy="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noProof="1">
                <a:ln>
                  <a:noFill/>
                </a:ln>
                <a:solidFill>
                  <a:srgbClr val="000000"/>
                </a:solidFill>
                <a:effectLst/>
                <a:latin typeface="Arial Narrow" panose="020B0606020202030204" pitchFamily="34" charset="0"/>
              </a:rPr>
              <a:t>Daniel 11:4-15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Box 2">
            <a:extLst>
              <a:ext uri="{FF2B5EF4-FFF2-40B4-BE49-F238E27FC236}">
                <a16:creationId xmlns:a16="http://schemas.microsoft.com/office/drawing/2014/main" id="{C09FCE63-39FD-49E9-AE9E-D9845ED33890}"/>
              </a:ext>
            </a:extLst>
          </p:cNvPr>
          <p:cNvSpPr txBox="1">
            <a:spLocks noChangeArrowheads="1"/>
          </p:cNvSpPr>
          <p:nvPr/>
        </p:nvSpPr>
        <p:spPr bwMode="auto">
          <a:xfrm>
            <a:off x="7543967" y="4241388"/>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29" name="Text Box 3">
            <a:extLst>
              <a:ext uri="{FF2B5EF4-FFF2-40B4-BE49-F238E27FC236}">
                <a16:creationId xmlns:a16="http://schemas.microsoft.com/office/drawing/2014/main" id="{7DC1D2A2-350C-4450-B3BE-2CF5235B6EDD}"/>
              </a:ext>
            </a:extLst>
          </p:cNvPr>
          <p:cNvSpPr txBox="1">
            <a:spLocks noChangeArrowheads="1"/>
          </p:cNvSpPr>
          <p:nvPr/>
        </p:nvSpPr>
        <p:spPr bwMode="auto">
          <a:xfrm>
            <a:off x="9372767" y="4241388"/>
            <a:ext cx="6858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9D98A510-F08D-4F9F-A370-998178084131}"/>
              </a:ext>
            </a:extLst>
          </p:cNvPr>
          <p:cNvSpPr/>
          <p:nvPr/>
        </p:nvSpPr>
        <p:spPr>
          <a:xfrm>
            <a:off x="8423440" y="2788114"/>
            <a:ext cx="638316" cy="369332"/>
          </a:xfrm>
          <a:prstGeom prst="rect">
            <a:avLst/>
          </a:prstGeom>
        </p:spPr>
        <p:txBody>
          <a:bodyPr wrap="none">
            <a:spAutoFit/>
          </a:bodyPr>
          <a:lstStyle/>
          <a:p>
            <a:r>
              <a:rPr lang="en-US" kern="1400" dirty="0">
                <a:solidFill>
                  <a:srgbClr val="000000"/>
                </a:solidFill>
                <a:latin typeface="Arial Narrow" panose="020B0606020202030204" pitchFamily="34" charset="0"/>
              </a:rPr>
              <a:t>noise</a:t>
            </a:r>
            <a:endParaRPr lang="en-US" dirty="0"/>
          </a:p>
        </p:txBody>
      </p:sp>
    </p:spTree>
    <p:extLst>
      <p:ext uri="{BB962C8B-B14F-4D97-AF65-F5344CB8AC3E}">
        <p14:creationId xmlns:p14="http://schemas.microsoft.com/office/powerpoint/2010/main" val="3892720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D2438-327B-4CD5-BBA5-11107FDAAA66}"/>
              </a:ext>
            </a:extLst>
          </p:cNvPr>
          <p:cNvSpPr>
            <a:spLocks noGrp="1"/>
          </p:cNvSpPr>
          <p:nvPr>
            <p:ph type="sldNum" sz="quarter" idx="12"/>
          </p:nvPr>
        </p:nvSpPr>
        <p:spPr/>
        <p:txBody>
          <a:bodyPr/>
          <a:lstStyle/>
          <a:p>
            <a:fld id="{1E1B8BD3-EEEF-4896-BEE3-06C250004F3C}" type="slidenum">
              <a:rPr lang="en-US" smtClean="0"/>
              <a:pPr/>
              <a:t>36</a:t>
            </a:fld>
            <a:endParaRPr lang="en-US" dirty="0"/>
          </a:p>
        </p:txBody>
      </p:sp>
      <p:sp>
        <p:nvSpPr>
          <p:cNvPr id="3" name="Rectangle 2">
            <a:extLst>
              <a:ext uri="{FF2B5EF4-FFF2-40B4-BE49-F238E27FC236}">
                <a16:creationId xmlns:a16="http://schemas.microsoft.com/office/drawing/2014/main" id="{146AD424-AAF3-4485-AB0B-03910E2FCF75}"/>
              </a:ext>
            </a:extLst>
          </p:cNvPr>
          <p:cNvSpPr/>
          <p:nvPr/>
        </p:nvSpPr>
        <p:spPr>
          <a:xfrm>
            <a:off x="769190" y="1407654"/>
            <a:ext cx="4699811" cy="4154984"/>
          </a:xfrm>
          <a:prstGeom prst="rect">
            <a:avLst/>
          </a:prstGeom>
        </p:spPr>
        <p:txBody>
          <a:bodyPr wrap="square">
            <a:spAutoFit/>
          </a:bodyPr>
          <a:lstStyle/>
          <a:p>
            <a:r>
              <a:rPr lang="en-US" dirty="0">
                <a:latin typeface="Arial Narrow" panose="020B0606020202030204" pitchFamily="34" charset="0"/>
              </a:rPr>
              <a:t>Again in chapter 11, Daniel cuts out the parts he doesn’t want to include, the parts that he says are noise, and by noise, they aren’t building the parable he wants us to see. He doesn’t even include the 6</a:t>
            </a:r>
            <a:r>
              <a:rPr lang="en-US" baseline="30000" dirty="0">
                <a:latin typeface="Arial Narrow" panose="020B0606020202030204" pitchFamily="34" charset="0"/>
              </a:rPr>
              <a:t>th</a:t>
            </a:r>
            <a:r>
              <a:rPr lang="en-US" dirty="0">
                <a:latin typeface="Arial Narrow" panose="020B0606020202030204" pitchFamily="34" charset="0"/>
              </a:rPr>
              <a:t> in Daniel 11. There’s no record of it.</a:t>
            </a:r>
          </a:p>
          <a:p>
            <a:r>
              <a:rPr lang="en-US" dirty="0">
                <a:latin typeface="Arial Narrow" panose="020B0606020202030204" pitchFamily="34" charset="0"/>
              </a:rPr>
              <a:t> </a:t>
            </a:r>
          </a:p>
          <a:p>
            <a:r>
              <a:rPr lang="en-US" dirty="0">
                <a:latin typeface="Arial Narrow" panose="020B0606020202030204" pitchFamily="34" charset="0"/>
              </a:rPr>
              <a:t>So Daniel took the death of Alexander, skipped the 4 Diadochi wars and took us to the death of </a:t>
            </a:r>
            <a:r>
              <a:rPr lang="en-US" dirty="0" err="1">
                <a:latin typeface="Arial Narrow" panose="020B0606020202030204" pitchFamily="34" charset="0"/>
              </a:rPr>
              <a:t>Antigonus</a:t>
            </a:r>
            <a:r>
              <a:rPr lang="en-US" dirty="0">
                <a:latin typeface="Arial Narrow" panose="020B0606020202030204" pitchFamily="34" charset="0"/>
              </a:rPr>
              <a:t>. Cause and the Effect. We’re taking the 4 Syrian wars, the battle of </a:t>
            </a:r>
            <a:r>
              <a:rPr lang="en-US" dirty="0" err="1">
                <a:latin typeface="Arial Narrow" panose="020B0606020202030204" pitchFamily="34" charset="0"/>
              </a:rPr>
              <a:t>Ipsus</a:t>
            </a:r>
            <a:r>
              <a:rPr lang="en-US" dirty="0">
                <a:latin typeface="Arial Narrow" panose="020B0606020202030204" pitchFamily="34" charset="0"/>
              </a:rPr>
              <a:t>, skipping those 4 wars, calling them noise. </a:t>
            </a:r>
            <a:r>
              <a:rPr lang="en-US" dirty="0" err="1">
                <a:latin typeface="Arial Narrow" panose="020B0606020202030204" pitchFamily="34" charset="0"/>
              </a:rPr>
              <a:t>Ipsus</a:t>
            </a:r>
            <a:r>
              <a:rPr lang="en-US" dirty="0">
                <a:latin typeface="Arial Narrow" panose="020B0606020202030204" pitchFamily="34" charset="0"/>
              </a:rPr>
              <a:t> 301BC is the cause of the conflict. Raphia 217 BC is the effect. </a:t>
            </a:r>
            <a:r>
              <a:rPr lang="en-US" dirty="0" err="1">
                <a:latin typeface="Arial Narrow" panose="020B0606020202030204" pitchFamily="34" charset="0"/>
              </a:rPr>
              <a:t>Ipsus</a:t>
            </a:r>
            <a:r>
              <a:rPr lang="en-US" dirty="0">
                <a:latin typeface="Arial Narrow" panose="020B0606020202030204" pitchFamily="34" charset="0"/>
              </a:rPr>
              <a:t> is 2016. Raphia 217 BC is 2019.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2" name="Group 41">
            <a:extLst>
              <a:ext uri="{FF2B5EF4-FFF2-40B4-BE49-F238E27FC236}">
                <a16:creationId xmlns:a16="http://schemas.microsoft.com/office/drawing/2014/main" id="{5C197E57-2831-49C8-84D8-4195A2776F41}"/>
              </a:ext>
            </a:extLst>
          </p:cNvPr>
          <p:cNvGrpSpPr/>
          <p:nvPr/>
        </p:nvGrpSpPr>
        <p:grpSpPr>
          <a:xfrm>
            <a:off x="6433888" y="3472097"/>
            <a:ext cx="4796731" cy="2090541"/>
            <a:chOff x="6102968" y="1027729"/>
            <a:chExt cx="4796731" cy="2090541"/>
          </a:xfrm>
        </p:grpSpPr>
        <p:sp>
          <p:nvSpPr>
            <p:cNvPr id="4" name="WordArt 2">
              <a:extLst>
                <a:ext uri="{FF2B5EF4-FFF2-40B4-BE49-F238E27FC236}">
                  <a16:creationId xmlns:a16="http://schemas.microsoft.com/office/drawing/2014/main" id="{612614EF-A2E8-41BD-977D-FAE4975AC682}"/>
                </a:ext>
              </a:extLst>
            </p:cNvPr>
            <p:cNvSpPr>
              <a:spLocks noChangeArrowheads="1" noChangeShapeType="1" noTextEdit="1"/>
            </p:cNvSpPr>
            <p:nvPr/>
          </p:nvSpPr>
          <p:spPr bwMode="auto">
            <a:xfrm>
              <a:off x="6102968" y="1557672"/>
              <a:ext cx="1069881" cy="55448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dirty="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5" name="Text Box 4">
              <a:extLst>
                <a:ext uri="{FF2B5EF4-FFF2-40B4-BE49-F238E27FC236}">
                  <a16:creationId xmlns:a16="http://schemas.microsoft.com/office/drawing/2014/main" id="{1AEC1A8F-7A8A-41E3-BEEA-9246EC5EA12B}"/>
                </a:ext>
              </a:extLst>
            </p:cNvPr>
            <p:cNvSpPr txBox="1">
              <a:spLocks noChangeArrowheads="1"/>
            </p:cNvSpPr>
            <p:nvPr/>
          </p:nvSpPr>
          <p:spPr bwMode="auto">
            <a:xfrm>
              <a:off x="9461424"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71C4085-1CA4-45CA-8F37-DD7B948146B5}"/>
                </a:ext>
              </a:extLst>
            </p:cNvPr>
            <p:cNvSpPr txBox="1">
              <a:spLocks noChangeArrowheads="1"/>
            </p:cNvSpPr>
            <p:nvPr/>
          </p:nvSpPr>
          <p:spPr bwMode="auto">
            <a:xfrm>
              <a:off x="10053561"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AAAD92EC-AA4C-43E4-AAEE-CCBED9626E51}"/>
                </a:ext>
              </a:extLst>
            </p:cNvPr>
            <p:cNvSpPr txBox="1">
              <a:spLocks noChangeArrowheads="1"/>
            </p:cNvSpPr>
            <p:nvPr/>
          </p:nvSpPr>
          <p:spPr bwMode="auto">
            <a:xfrm>
              <a:off x="10645699"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D406B63-6DBA-4A32-AF38-5193AB36032B}"/>
                </a:ext>
              </a:extLst>
            </p:cNvPr>
            <p:cNvSpPr txBox="1">
              <a:spLocks noChangeArrowheads="1"/>
            </p:cNvSpPr>
            <p:nvPr/>
          </p:nvSpPr>
          <p:spPr bwMode="auto">
            <a:xfrm>
              <a:off x="9886874" y="1723179"/>
              <a:ext cx="579437"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635E1C26-0847-436F-A16B-ECE6B16AAF75}"/>
                </a:ext>
              </a:extLst>
            </p:cNvPr>
            <p:cNvSpPr txBox="1">
              <a:spLocks noChangeArrowheads="1"/>
            </p:cNvSpPr>
            <p:nvPr/>
          </p:nvSpPr>
          <p:spPr bwMode="auto">
            <a:xfrm>
              <a:off x="9309024" y="1531091"/>
              <a:ext cx="527050" cy="4159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B1121A4D-EA60-4BD1-A2D0-A17178430023}"/>
                </a:ext>
              </a:extLst>
            </p:cNvPr>
            <p:cNvGrpSpPr>
              <a:grpSpLocks/>
            </p:cNvGrpSpPr>
            <p:nvPr/>
          </p:nvGrpSpPr>
          <p:grpSpPr bwMode="auto">
            <a:xfrm>
              <a:off x="7694536" y="1969241"/>
              <a:ext cx="3051175" cy="379413"/>
              <a:chOff x="110366175" y="113423998"/>
              <a:chExt cx="3051176" cy="379512"/>
            </a:xfrm>
          </p:grpSpPr>
          <p:sp>
            <p:nvSpPr>
              <p:cNvPr id="11" name="Line 10">
                <a:extLst>
                  <a:ext uri="{FF2B5EF4-FFF2-40B4-BE49-F238E27FC236}">
                    <a16:creationId xmlns:a16="http://schemas.microsoft.com/office/drawing/2014/main" id="{7437A24C-486A-444A-B333-AFF0E99672A1}"/>
                  </a:ext>
                </a:extLst>
              </p:cNvPr>
              <p:cNvSpPr>
                <a:spLocks noChangeShapeType="1"/>
              </p:cNvSpPr>
              <p:nvPr/>
            </p:nvSpPr>
            <p:spPr bwMode="auto">
              <a:xfrm>
                <a:off x="110366175" y="11380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07EA0BEA-3BB5-49AA-9974-1F4F6C72D8C0}"/>
                  </a:ext>
                </a:extLst>
              </p:cNvPr>
              <p:cNvSpPr>
                <a:spLocks noChangeShapeType="1"/>
              </p:cNvSpPr>
              <p:nvPr/>
            </p:nvSpPr>
            <p:spPr bwMode="auto">
              <a:xfrm>
                <a:off x="112852238"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5EAA961-05CC-47C7-A0BC-F8B21DC70064}"/>
                  </a:ext>
                </a:extLst>
              </p:cNvPr>
              <p:cNvSpPr>
                <a:spLocks noChangeShapeType="1"/>
              </p:cNvSpPr>
              <p:nvPr/>
            </p:nvSpPr>
            <p:spPr bwMode="auto">
              <a:xfrm>
                <a:off x="113417350" y="11344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F6B87E7-9473-4A46-9EF0-6EA6F224E5D2}"/>
                  </a:ext>
                </a:extLst>
              </p:cNvPr>
              <p:cNvSpPr>
                <a:spLocks noChangeShapeType="1"/>
              </p:cNvSpPr>
              <p:nvPr/>
            </p:nvSpPr>
            <p:spPr bwMode="auto">
              <a:xfrm>
                <a:off x="112260185"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545736BF-11BE-4B06-9BF5-9218388537FB}"/>
                  </a:ext>
                </a:extLst>
              </p:cNvPr>
              <p:cNvSpPr>
                <a:spLocks noChangeShapeType="1"/>
              </p:cNvSpPr>
              <p:nvPr/>
            </p:nvSpPr>
            <p:spPr bwMode="auto">
              <a:xfrm>
                <a:off x="112044956" y="11353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D87F7873-7428-470C-B2D4-800BBE9CB4E7}"/>
                </a:ext>
              </a:extLst>
            </p:cNvPr>
            <p:cNvGrpSpPr>
              <a:grpSpLocks/>
            </p:cNvGrpSpPr>
            <p:nvPr/>
          </p:nvGrpSpPr>
          <p:grpSpPr bwMode="auto">
            <a:xfrm>
              <a:off x="7448474" y="1723179"/>
              <a:ext cx="1806575" cy="871537"/>
              <a:chOff x="109005688" y="115835906"/>
              <a:chExt cx="1807111" cy="870645"/>
            </a:xfrm>
          </p:grpSpPr>
          <p:sp>
            <p:nvSpPr>
              <p:cNvPr id="17" name="Line 16">
                <a:extLst>
                  <a:ext uri="{FF2B5EF4-FFF2-40B4-BE49-F238E27FC236}">
                    <a16:creationId xmlns:a16="http://schemas.microsoft.com/office/drawing/2014/main" id="{9D4B88E8-FA38-4E73-A2F2-4ED7202C7004}"/>
                  </a:ext>
                </a:extLst>
              </p:cNvPr>
              <p:cNvSpPr>
                <a:spLocks noChangeShapeType="1"/>
              </p:cNvSpPr>
              <p:nvPr/>
            </p:nvSpPr>
            <p:spPr bwMode="auto">
              <a:xfrm>
                <a:off x="109285024"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FC036173-A533-4AD1-97F2-3EB68A1B95A0}"/>
                  </a:ext>
                </a:extLst>
              </p:cNvPr>
              <p:cNvSpPr>
                <a:spLocks noChangeShapeType="1"/>
              </p:cNvSpPr>
              <p:nvPr/>
            </p:nvSpPr>
            <p:spPr bwMode="auto">
              <a:xfrm>
                <a:off x="110553708" y="116081473"/>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6F0F0D92-A9EB-4939-93C1-0C64ACC67079}"/>
                  </a:ext>
                </a:extLst>
              </p:cNvPr>
              <p:cNvSpPr>
                <a:spLocks noChangeShapeType="1"/>
              </p:cNvSpPr>
              <p:nvPr/>
            </p:nvSpPr>
            <p:spPr bwMode="auto">
              <a:xfrm>
                <a:off x="109877077"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09142FA-5210-46A9-9232-F5BDA18962C2}"/>
                  </a:ext>
                </a:extLst>
              </p:cNvPr>
              <p:cNvSpPr txBox="1">
                <a:spLocks noChangeArrowheads="1"/>
              </p:cNvSpPr>
              <p:nvPr/>
            </p:nvSpPr>
            <p:spPr bwMode="auto">
              <a:xfrm>
                <a:off x="109158156"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30472FA3-20E9-4610-9C69-89E8403011AC}"/>
                  </a:ext>
                </a:extLst>
              </p:cNvPr>
              <p:cNvSpPr txBox="1">
                <a:spLocks noChangeArrowheads="1"/>
              </p:cNvSpPr>
              <p:nvPr/>
            </p:nvSpPr>
            <p:spPr bwMode="auto">
              <a:xfrm>
                <a:off x="109750208"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35A6C7C9-1975-47FD-8554-E26ABF401738}"/>
                  </a:ext>
                </a:extLst>
              </p:cNvPr>
              <p:cNvSpPr txBox="1">
                <a:spLocks noChangeArrowheads="1"/>
              </p:cNvSpPr>
              <p:nvPr/>
            </p:nvSpPr>
            <p:spPr bwMode="auto">
              <a:xfrm>
                <a:off x="110426839"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E6F2DAE3-F28D-4E1E-92BA-7970DD0FFCBF}"/>
                  </a:ext>
                </a:extLst>
              </p:cNvPr>
              <p:cNvSpPr txBox="1">
                <a:spLocks noChangeArrowheads="1"/>
              </p:cNvSpPr>
              <p:nvPr/>
            </p:nvSpPr>
            <p:spPr bwMode="auto">
              <a:xfrm>
                <a:off x="110285213"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BF22826E-80D0-41C4-984D-CEB052439AE8}"/>
                  </a:ext>
                </a:extLst>
              </p:cNvPr>
              <p:cNvSpPr txBox="1">
                <a:spLocks noChangeArrowheads="1"/>
              </p:cNvSpPr>
              <p:nvPr/>
            </p:nvSpPr>
            <p:spPr bwMode="auto">
              <a:xfrm>
                <a:off x="109645450"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008ADB37-10AD-46E7-BD4F-40A2C6604EA4}"/>
                  </a:ext>
                </a:extLst>
              </p:cNvPr>
              <p:cNvSpPr txBox="1">
                <a:spLocks noChangeArrowheads="1"/>
              </p:cNvSpPr>
              <p:nvPr/>
            </p:nvSpPr>
            <p:spPr bwMode="auto">
              <a:xfrm>
                <a:off x="109005688"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 name="AutoShape 25">
              <a:extLst>
                <a:ext uri="{FF2B5EF4-FFF2-40B4-BE49-F238E27FC236}">
                  <a16:creationId xmlns:a16="http://schemas.microsoft.com/office/drawing/2014/main" id="{1E3FC947-B96E-4FE6-9888-BD4615012FE6}"/>
                </a:ext>
              </a:extLst>
            </p:cNvPr>
            <p:cNvSpPr>
              <a:spLocks/>
            </p:cNvSpPr>
            <p:nvPr/>
          </p:nvSpPr>
          <p:spPr bwMode="auto">
            <a:xfrm rot="5400000">
              <a:off x="8837536" y="316654"/>
              <a:ext cx="223838" cy="2411412"/>
            </a:xfrm>
            <a:prstGeom prst="leftBracket">
              <a:avLst>
                <a:gd name="adj" fmla="val 8977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1C13902-B7A4-4B9E-862A-8A9D545817FC}"/>
                </a:ext>
              </a:extLst>
            </p:cNvPr>
            <p:cNvSpPr txBox="1">
              <a:spLocks noChangeArrowheads="1"/>
            </p:cNvSpPr>
            <p:nvPr/>
          </p:nvSpPr>
          <p:spPr bwMode="auto">
            <a:xfrm>
              <a:off x="8099702" y="1027729"/>
              <a:ext cx="1566862" cy="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noProof="1">
                  <a:ln>
                    <a:noFill/>
                  </a:ln>
                  <a:solidFill>
                    <a:srgbClr val="000000"/>
                  </a:solidFill>
                  <a:effectLst/>
                  <a:latin typeface="Arial Narrow" panose="020B0606020202030204" pitchFamily="34" charset="0"/>
                </a:rPr>
                <a:t>Daniel 11:4-15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Box 2">
              <a:extLst>
                <a:ext uri="{FF2B5EF4-FFF2-40B4-BE49-F238E27FC236}">
                  <a16:creationId xmlns:a16="http://schemas.microsoft.com/office/drawing/2014/main" id="{C09FCE63-39FD-49E9-AE9E-D9845ED33890}"/>
                </a:ext>
              </a:extLst>
            </p:cNvPr>
            <p:cNvSpPr txBox="1">
              <a:spLocks noChangeArrowheads="1"/>
            </p:cNvSpPr>
            <p:nvPr/>
          </p:nvSpPr>
          <p:spPr bwMode="auto">
            <a:xfrm>
              <a:off x="7416845" y="282299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29" name="Text Box 3">
              <a:extLst>
                <a:ext uri="{FF2B5EF4-FFF2-40B4-BE49-F238E27FC236}">
                  <a16:creationId xmlns:a16="http://schemas.microsoft.com/office/drawing/2014/main" id="{7DC1D2A2-350C-4450-B3BE-2CF5235B6EDD}"/>
                </a:ext>
              </a:extLst>
            </p:cNvPr>
            <p:cNvSpPr txBox="1">
              <a:spLocks noChangeArrowheads="1"/>
            </p:cNvSpPr>
            <p:nvPr/>
          </p:nvSpPr>
          <p:spPr bwMode="auto">
            <a:xfrm>
              <a:off x="9245645" y="2822995"/>
              <a:ext cx="6858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9D98A510-F08D-4F9F-A370-998178084131}"/>
                </a:ext>
              </a:extLst>
            </p:cNvPr>
            <p:cNvSpPr/>
            <p:nvPr/>
          </p:nvSpPr>
          <p:spPr>
            <a:xfrm>
              <a:off x="8296318" y="1369721"/>
              <a:ext cx="638316" cy="369332"/>
            </a:xfrm>
            <a:prstGeom prst="rect">
              <a:avLst/>
            </a:prstGeom>
          </p:spPr>
          <p:txBody>
            <a:bodyPr wrap="none">
              <a:spAutoFit/>
            </a:bodyPr>
            <a:lstStyle/>
            <a:p>
              <a:r>
                <a:rPr lang="en-US" kern="1400" dirty="0">
                  <a:solidFill>
                    <a:srgbClr val="000000"/>
                  </a:solidFill>
                  <a:latin typeface="Arial Narrow" panose="020B0606020202030204" pitchFamily="34" charset="0"/>
                </a:rPr>
                <a:t>noise</a:t>
              </a:r>
              <a:endParaRPr lang="en-US" dirty="0"/>
            </a:p>
          </p:txBody>
        </p:sp>
      </p:grpSp>
      <p:grpSp>
        <p:nvGrpSpPr>
          <p:cNvPr id="43" name="Group 42">
            <a:extLst>
              <a:ext uri="{FF2B5EF4-FFF2-40B4-BE49-F238E27FC236}">
                <a16:creationId xmlns:a16="http://schemas.microsoft.com/office/drawing/2014/main" id="{57E8D5C2-092B-4156-8A27-E657CACD0227}"/>
              </a:ext>
            </a:extLst>
          </p:cNvPr>
          <p:cNvGrpSpPr/>
          <p:nvPr/>
        </p:nvGrpSpPr>
        <p:grpSpPr>
          <a:xfrm>
            <a:off x="6069098" y="814671"/>
            <a:ext cx="5284702" cy="2270487"/>
            <a:chOff x="5827984" y="3636761"/>
            <a:chExt cx="5284702" cy="2270487"/>
          </a:xfrm>
        </p:grpSpPr>
        <p:pic>
          <p:nvPicPr>
            <p:cNvPr id="8194" name="Picture 2">
              <a:extLst>
                <a:ext uri="{FF2B5EF4-FFF2-40B4-BE49-F238E27FC236}">
                  <a16:creationId xmlns:a16="http://schemas.microsoft.com/office/drawing/2014/main" id="{2C9933DF-3395-4C1D-A553-DE10770B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460" y="3636761"/>
              <a:ext cx="293211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31" name="Group 3">
              <a:extLst>
                <a:ext uri="{FF2B5EF4-FFF2-40B4-BE49-F238E27FC236}">
                  <a16:creationId xmlns:a16="http://schemas.microsoft.com/office/drawing/2014/main" id="{C6085B6D-3969-46CC-92E7-B2E9D848C236}"/>
                </a:ext>
              </a:extLst>
            </p:cNvPr>
            <p:cNvGrpSpPr>
              <a:grpSpLocks/>
            </p:cNvGrpSpPr>
            <p:nvPr/>
          </p:nvGrpSpPr>
          <p:grpSpPr bwMode="auto">
            <a:xfrm>
              <a:off x="7226437" y="4322561"/>
              <a:ext cx="3886249" cy="1584687"/>
              <a:chOff x="113604652" y="110585250"/>
              <a:chExt cx="3886249" cy="1584687"/>
            </a:xfrm>
          </p:grpSpPr>
          <p:sp>
            <p:nvSpPr>
              <p:cNvPr id="32" name="Line 4">
                <a:extLst>
                  <a:ext uri="{FF2B5EF4-FFF2-40B4-BE49-F238E27FC236}">
                    <a16:creationId xmlns:a16="http://schemas.microsoft.com/office/drawing/2014/main" id="{B1E27797-0CE2-4FF3-AB9E-02B208D724E9}"/>
                  </a:ext>
                </a:extLst>
              </p:cNvPr>
              <p:cNvSpPr>
                <a:spLocks noChangeShapeType="1"/>
              </p:cNvSpPr>
              <p:nvPr/>
            </p:nvSpPr>
            <p:spPr bwMode="auto">
              <a:xfrm>
                <a:off x="114042825" y="111099600"/>
                <a:ext cx="2800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
                <a:extLst>
                  <a:ext uri="{FF2B5EF4-FFF2-40B4-BE49-F238E27FC236}">
                    <a16:creationId xmlns:a16="http://schemas.microsoft.com/office/drawing/2014/main" id="{7C1740D1-BBB8-4AE1-8414-41B0838DBD61}"/>
                  </a:ext>
                </a:extLst>
              </p:cNvPr>
              <p:cNvSpPr>
                <a:spLocks noChangeShapeType="1"/>
              </p:cNvSpPr>
              <p:nvPr/>
            </p:nvSpPr>
            <p:spPr bwMode="auto">
              <a:xfrm>
                <a:off x="11404282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
                <a:extLst>
                  <a:ext uri="{FF2B5EF4-FFF2-40B4-BE49-F238E27FC236}">
                    <a16:creationId xmlns:a16="http://schemas.microsoft.com/office/drawing/2014/main" id="{5995AC9C-B1C4-4398-8968-632399FA43B9}"/>
                  </a:ext>
                </a:extLst>
              </p:cNvPr>
              <p:cNvSpPr>
                <a:spLocks noChangeShapeType="1"/>
              </p:cNvSpPr>
              <p:nvPr/>
            </p:nvSpPr>
            <p:spPr bwMode="auto">
              <a:xfrm>
                <a:off x="11684317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7">
                <a:extLst>
                  <a:ext uri="{FF2B5EF4-FFF2-40B4-BE49-F238E27FC236}">
                    <a16:creationId xmlns:a16="http://schemas.microsoft.com/office/drawing/2014/main" id="{4297671D-EE1B-4E0E-9A22-5D670ACEA258}"/>
                  </a:ext>
                </a:extLst>
              </p:cNvPr>
              <p:cNvSpPr txBox="1">
                <a:spLocks noChangeArrowheads="1"/>
              </p:cNvSpPr>
              <p:nvPr/>
            </p:nvSpPr>
            <p:spPr bwMode="auto">
              <a:xfrm>
                <a:off x="1137570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8">
                <a:extLst>
                  <a:ext uri="{FF2B5EF4-FFF2-40B4-BE49-F238E27FC236}">
                    <a16:creationId xmlns:a16="http://schemas.microsoft.com/office/drawing/2014/main" id="{3A9106AC-92B5-49FB-90A6-CAAD08B4E7B8}"/>
                  </a:ext>
                </a:extLst>
              </p:cNvPr>
              <p:cNvSpPr txBox="1">
                <a:spLocks noChangeArrowheads="1"/>
              </p:cNvSpPr>
              <p:nvPr/>
            </p:nvSpPr>
            <p:spPr bwMode="auto">
              <a:xfrm>
                <a:off x="1165002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BE1FF8A1-9AE4-4D3A-84BF-80A966E6E6B9}"/>
                  </a:ext>
                </a:extLst>
              </p:cNvPr>
              <p:cNvSpPr txBox="1">
                <a:spLocks noChangeArrowheads="1"/>
              </p:cNvSpPr>
              <p:nvPr/>
            </p:nvSpPr>
            <p:spPr bwMode="auto">
              <a:xfrm>
                <a:off x="114214275" y="11075670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BA41AEA5-493C-48FF-9990-2A2A326BF070}"/>
                  </a:ext>
                </a:extLst>
              </p:cNvPr>
              <p:cNvSpPr txBox="1">
                <a:spLocks noChangeArrowheads="1"/>
              </p:cNvSpPr>
              <p:nvPr/>
            </p:nvSpPr>
            <p:spPr bwMode="auto">
              <a:xfrm>
                <a:off x="116676487" y="11115675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
                <a:extLst>
                  <a:ext uri="{FF2B5EF4-FFF2-40B4-BE49-F238E27FC236}">
                    <a16:creationId xmlns:a16="http://schemas.microsoft.com/office/drawing/2014/main" id="{F72758C4-1A85-4087-91C3-9FB20547D277}"/>
                  </a:ext>
                </a:extLst>
              </p:cNvPr>
              <p:cNvSpPr txBox="1">
                <a:spLocks noChangeArrowheads="1"/>
              </p:cNvSpPr>
              <p:nvPr/>
            </p:nvSpPr>
            <p:spPr bwMode="auto">
              <a:xfrm>
                <a:off x="113604652" y="111226962"/>
                <a:ext cx="11418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40" name="Text Box 12">
                <a:extLst>
                  <a:ext uri="{FF2B5EF4-FFF2-40B4-BE49-F238E27FC236}">
                    <a16:creationId xmlns:a16="http://schemas.microsoft.com/office/drawing/2014/main" id="{7DFB0B66-49EB-40E8-81CB-BF122A030C6B}"/>
                  </a:ext>
                </a:extLst>
              </p:cNvPr>
              <p:cNvSpPr txBox="1">
                <a:spLocks noChangeArrowheads="1"/>
              </p:cNvSpPr>
              <p:nvPr/>
            </p:nvSpPr>
            <p:spPr bwMode="auto">
              <a:xfrm>
                <a:off x="116195448" y="111541287"/>
                <a:ext cx="12954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6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grpSp>
        <p:sp>
          <p:nvSpPr>
            <p:cNvPr id="41" name="Rectangle 40">
              <a:extLst>
                <a:ext uri="{FF2B5EF4-FFF2-40B4-BE49-F238E27FC236}">
                  <a16:creationId xmlns:a16="http://schemas.microsoft.com/office/drawing/2014/main" id="{2DE7AE12-B1D1-417C-A9F0-108C7FE10E0D}"/>
                </a:ext>
              </a:extLst>
            </p:cNvPr>
            <p:cNvSpPr/>
            <p:nvPr/>
          </p:nvSpPr>
          <p:spPr>
            <a:xfrm rot="20485072">
              <a:off x="5827984" y="4380779"/>
              <a:ext cx="1628972" cy="369332"/>
            </a:xfrm>
            <a:prstGeom prst="rect">
              <a:avLst/>
            </a:prstGeom>
          </p:spPr>
          <p:txBody>
            <a:bodyPr wrap="none">
              <a:spAutoFit/>
            </a:bodyPr>
            <a:lstStyle/>
            <a:p>
              <a:r>
                <a:rPr lang="en-US" b="1" dirty="0">
                  <a:latin typeface="Arial Narrow" panose="020B0606020202030204" pitchFamily="34" charset="0"/>
                </a:rPr>
                <a:t>4 Diadochi wars</a:t>
              </a:r>
              <a:endParaRPr lang="en-US" b="1" dirty="0"/>
            </a:p>
          </p:txBody>
        </p:sp>
      </p:grpSp>
    </p:spTree>
    <p:extLst>
      <p:ext uri="{BB962C8B-B14F-4D97-AF65-F5344CB8AC3E}">
        <p14:creationId xmlns:p14="http://schemas.microsoft.com/office/powerpoint/2010/main" val="3488607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D2438-327B-4CD5-BBA5-11107FDAAA66}"/>
              </a:ext>
            </a:extLst>
          </p:cNvPr>
          <p:cNvSpPr>
            <a:spLocks noGrp="1"/>
          </p:cNvSpPr>
          <p:nvPr>
            <p:ph type="sldNum" sz="quarter" idx="12"/>
          </p:nvPr>
        </p:nvSpPr>
        <p:spPr/>
        <p:txBody>
          <a:bodyPr/>
          <a:lstStyle/>
          <a:p>
            <a:fld id="{1E1B8BD3-EEEF-4896-BEE3-06C250004F3C}" type="slidenum">
              <a:rPr lang="en-US" smtClean="0"/>
              <a:pPr/>
              <a:t>37</a:t>
            </a:fld>
            <a:endParaRPr lang="en-US" dirty="0"/>
          </a:p>
        </p:txBody>
      </p:sp>
      <p:sp>
        <p:nvSpPr>
          <p:cNvPr id="3" name="Rectangle 2">
            <a:extLst>
              <a:ext uri="{FF2B5EF4-FFF2-40B4-BE49-F238E27FC236}">
                <a16:creationId xmlns:a16="http://schemas.microsoft.com/office/drawing/2014/main" id="{146AD424-AAF3-4485-AB0B-03910E2FCF75}"/>
              </a:ext>
            </a:extLst>
          </p:cNvPr>
          <p:cNvSpPr/>
          <p:nvPr/>
        </p:nvSpPr>
        <p:spPr>
          <a:xfrm>
            <a:off x="776912" y="2629315"/>
            <a:ext cx="5221168" cy="3416320"/>
          </a:xfrm>
          <a:prstGeom prst="rect">
            <a:avLst/>
          </a:prstGeom>
        </p:spPr>
        <p:txBody>
          <a:bodyPr wrap="square">
            <a:spAutoFit/>
          </a:bodyPr>
          <a:lstStyle/>
          <a:p>
            <a:r>
              <a:rPr lang="en-US" dirty="0">
                <a:latin typeface="Arial Narrow" panose="020B0606020202030204" pitchFamily="34" charset="0"/>
              </a:rPr>
              <a:t>If we look at </a:t>
            </a:r>
            <a:r>
              <a:rPr lang="en-US" dirty="0" err="1">
                <a:latin typeface="Arial Narrow" panose="020B0606020202030204" pitchFamily="34" charset="0"/>
              </a:rPr>
              <a:t>Ipsus</a:t>
            </a:r>
            <a:r>
              <a:rPr lang="en-US" dirty="0">
                <a:latin typeface="Arial Narrow" panose="020B0606020202030204" pitchFamily="34" charset="0"/>
              </a:rPr>
              <a:t> from this perspective, we have </a:t>
            </a:r>
            <a:r>
              <a:rPr lang="en-US" dirty="0" err="1">
                <a:latin typeface="Arial Narrow" panose="020B0606020202030204" pitchFamily="34" charset="0"/>
              </a:rPr>
              <a:t>Antigonus</a:t>
            </a:r>
            <a:r>
              <a:rPr lang="en-US" dirty="0">
                <a:latin typeface="Arial Narrow" panose="020B0606020202030204" pitchFamily="34" charset="0"/>
              </a:rPr>
              <a:t>, and he is being opposed by whom? </a:t>
            </a:r>
            <a:r>
              <a:rPr lang="en-US" dirty="0" err="1">
                <a:latin typeface="Arial Narrow" panose="020B0606020202030204" pitchFamily="34" charset="0"/>
              </a:rPr>
              <a:t>Seleucus</a:t>
            </a:r>
            <a:r>
              <a:rPr lang="en-US" dirty="0">
                <a:latin typeface="Arial Narrow" panose="020B0606020202030204" pitchFamily="34" charset="0"/>
              </a:rPr>
              <a:t>. And who killed him? </a:t>
            </a:r>
            <a:r>
              <a:rPr lang="en-US" dirty="0" err="1">
                <a:latin typeface="Arial Narrow" panose="020B0606020202030204" pitchFamily="34" charset="0"/>
              </a:rPr>
              <a:t>Antigonus</a:t>
            </a:r>
            <a:r>
              <a:rPr lang="en-US" dirty="0">
                <a:latin typeface="Arial Narrow" panose="020B0606020202030204" pitchFamily="34" charset="0"/>
              </a:rPr>
              <a:t> is Clinton. Now who is </a:t>
            </a:r>
            <a:r>
              <a:rPr lang="en-US" dirty="0" err="1">
                <a:latin typeface="Arial Narrow" panose="020B0606020202030204" pitchFamily="34" charset="0"/>
              </a:rPr>
              <a:t>Seleucus</a:t>
            </a:r>
            <a:r>
              <a:rPr lang="en-US" dirty="0">
                <a:latin typeface="Arial Narrow" panose="020B0606020202030204" pitchFamily="34" charset="0"/>
              </a:rPr>
              <a:t> from this perspective? Demetrius is the King of the North in this parable, but in Daniel’s parable, who’s the King of the North? Trump. And who killed </a:t>
            </a:r>
            <a:r>
              <a:rPr lang="en-US" dirty="0" err="1">
                <a:latin typeface="Arial Narrow" panose="020B0606020202030204" pitchFamily="34" charset="0"/>
              </a:rPr>
              <a:t>Antigonus</a:t>
            </a:r>
            <a:r>
              <a:rPr lang="en-US" dirty="0">
                <a:latin typeface="Arial Narrow" panose="020B0606020202030204" pitchFamily="34" charset="0"/>
              </a:rPr>
              <a:t> with a new mode of warfare? 400 – 500 elephants. Who is supporting the King of the North, that doesn’t turn up to the battle that is part of an alliance? Ptolemy, the King of the South. So even if we want to go to Daniel 11 and consider </a:t>
            </a:r>
            <a:r>
              <a:rPr lang="en-US" dirty="0" err="1">
                <a:latin typeface="Arial Narrow" panose="020B0606020202030204" pitchFamily="34" charset="0"/>
              </a:rPr>
              <a:t>Seleucus</a:t>
            </a:r>
            <a:r>
              <a:rPr lang="en-US" dirty="0">
                <a:latin typeface="Arial Narrow" panose="020B0606020202030204" pitchFamily="34" charset="0"/>
              </a:rPr>
              <a:t> and Ptolemy, they begin in an alliance before they ever get to Raphia, and that alliance again takes us back to the same battle.</a:t>
            </a:r>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grpSp>
        <p:nvGrpSpPr>
          <p:cNvPr id="42" name="Group 41">
            <a:extLst>
              <a:ext uri="{FF2B5EF4-FFF2-40B4-BE49-F238E27FC236}">
                <a16:creationId xmlns:a16="http://schemas.microsoft.com/office/drawing/2014/main" id="{5C197E57-2831-49C8-84D8-4195A2776F41}"/>
              </a:ext>
            </a:extLst>
          </p:cNvPr>
          <p:cNvGrpSpPr/>
          <p:nvPr/>
        </p:nvGrpSpPr>
        <p:grpSpPr>
          <a:xfrm>
            <a:off x="6433888" y="3472097"/>
            <a:ext cx="4796731" cy="2090541"/>
            <a:chOff x="6102968" y="1027729"/>
            <a:chExt cx="4796731" cy="2090541"/>
          </a:xfrm>
        </p:grpSpPr>
        <p:sp>
          <p:nvSpPr>
            <p:cNvPr id="4" name="WordArt 2">
              <a:extLst>
                <a:ext uri="{FF2B5EF4-FFF2-40B4-BE49-F238E27FC236}">
                  <a16:creationId xmlns:a16="http://schemas.microsoft.com/office/drawing/2014/main" id="{612614EF-A2E8-41BD-977D-FAE4975AC682}"/>
                </a:ext>
              </a:extLst>
            </p:cNvPr>
            <p:cNvSpPr>
              <a:spLocks noChangeArrowheads="1" noChangeShapeType="1" noTextEdit="1"/>
            </p:cNvSpPr>
            <p:nvPr/>
          </p:nvSpPr>
          <p:spPr bwMode="auto">
            <a:xfrm>
              <a:off x="6102968" y="1557672"/>
              <a:ext cx="1069881" cy="55448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dirty="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5" name="Text Box 4">
              <a:extLst>
                <a:ext uri="{FF2B5EF4-FFF2-40B4-BE49-F238E27FC236}">
                  <a16:creationId xmlns:a16="http://schemas.microsoft.com/office/drawing/2014/main" id="{1AEC1A8F-7A8A-41E3-BEEA-9246EC5EA12B}"/>
                </a:ext>
              </a:extLst>
            </p:cNvPr>
            <p:cNvSpPr txBox="1">
              <a:spLocks noChangeArrowheads="1"/>
            </p:cNvSpPr>
            <p:nvPr/>
          </p:nvSpPr>
          <p:spPr bwMode="auto">
            <a:xfrm>
              <a:off x="9461424"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71C4085-1CA4-45CA-8F37-DD7B948146B5}"/>
                </a:ext>
              </a:extLst>
            </p:cNvPr>
            <p:cNvSpPr txBox="1">
              <a:spLocks noChangeArrowheads="1"/>
            </p:cNvSpPr>
            <p:nvPr/>
          </p:nvSpPr>
          <p:spPr bwMode="auto">
            <a:xfrm>
              <a:off x="10053561"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AAAD92EC-AA4C-43E4-AAEE-CCBED9626E51}"/>
                </a:ext>
              </a:extLst>
            </p:cNvPr>
            <p:cNvSpPr txBox="1">
              <a:spLocks noChangeArrowheads="1"/>
            </p:cNvSpPr>
            <p:nvPr/>
          </p:nvSpPr>
          <p:spPr bwMode="auto">
            <a:xfrm>
              <a:off x="10645699"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D406B63-6DBA-4A32-AF38-5193AB36032B}"/>
                </a:ext>
              </a:extLst>
            </p:cNvPr>
            <p:cNvSpPr txBox="1">
              <a:spLocks noChangeArrowheads="1"/>
            </p:cNvSpPr>
            <p:nvPr/>
          </p:nvSpPr>
          <p:spPr bwMode="auto">
            <a:xfrm>
              <a:off x="9886874" y="1723179"/>
              <a:ext cx="579437"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635E1C26-0847-436F-A16B-ECE6B16AAF75}"/>
                </a:ext>
              </a:extLst>
            </p:cNvPr>
            <p:cNvSpPr txBox="1">
              <a:spLocks noChangeArrowheads="1"/>
            </p:cNvSpPr>
            <p:nvPr/>
          </p:nvSpPr>
          <p:spPr bwMode="auto">
            <a:xfrm>
              <a:off x="9309024" y="1531091"/>
              <a:ext cx="527050" cy="4159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B1121A4D-EA60-4BD1-A2D0-A17178430023}"/>
                </a:ext>
              </a:extLst>
            </p:cNvPr>
            <p:cNvGrpSpPr>
              <a:grpSpLocks/>
            </p:cNvGrpSpPr>
            <p:nvPr/>
          </p:nvGrpSpPr>
          <p:grpSpPr bwMode="auto">
            <a:xfrm>
              <a:off x="7694536" y="1969241"/>
              <a:ext cx="3051175" cy="379413"/>
              <a:chOff x="110366175" y="113423998"/>
              <a:chExt cx="3051176" cy="379512"/>
            </a:xfrm>
          </p:grpSpPr>
          <p:sp>
            <p:nvSpPr>
              <p:cNvPr id="11" name="Line 10">
                <a:extLst>
                  <a:ext uri="{FF2B5EF4-FFF2-40B4-BE49-F238E27FC236}">
                    <a16:creationId xmlns:a16="http://schemas.microsoft.com/office/drawing/2014/main" id="{7437A24C-486A-444A-B333-AFF0E99672A1}"/>
                  </a:ext>
                </a:extLst>
              </p:cNvPr>
              <p:cNvSpPr>
                <a:spLocks noChangeShapeType="1"/>
              </p:cNvSpPr>
              <p:nvPr/>
            </p:nvSpPr>
            <p:spPr bwMode="auto">
              <a:xfrm>
                <a:off x="110366175" y="11380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07EA0BEA-3BB5-49AA-9974-1F4F6C72D8C0}"/>
                  </a:ext>
                </a:extLst>
              </p:cNvPr>
              <p:cNvSpPr>
                <a:spLocks noChangeShapeType="1"/>
              </p:cNvSpPr>
              <p:nvPr/>
            </p:nvSpPr>
            <p:spPr bwMode="auto">
              <a:xfrm>
                <a:off x="112852238"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5EAA961-05CC-47C7-A0BC-F8B21DC70064}"/>
                  </a:ext>
                </a:extLst>
              </p:cNvPr>
              <p:cNvSpPr>
                <a:spLocks noChangeShapeType="1"/>
              </p:cNvSpPr>
              <p:nvPr/>
            </p:nvSpPr>
            <p:spPr bwMode="auto">
              <a:xfrm>
                <a:off x="113417350" y="11344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F6B87E7-9473-4A46-9EF0-6EA6F224E5D2}"/>
                  </a:ext>
                </a:extLst>
              </p:cNvPr>
              <p:cNvSpPr>
                <a:spLocks noChangeShapeType="1"/>
              </p:cNvSpPr>
              <p:nvPr/>
            </p:nvSpPr>
            <p:spPr bwMode="auto">
              <a:xfrm>
                <a:off x="112260185"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545736BF-11BE-4B06-9BF5-9218388537FB}"/>
                  </a:ext>
                </a:extLst>
              </p:cNvPr>
              <p:cNvSpPr>
                <a:spLocks noChangeShapeType="1"/>
              </p:cNvSpPr>
              <p:nvPr/>
            </p:nvSpPr>
            <p:spPr bwMode="auto">
              <a:xfrm>
                <a:off x="112044956" y="11353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D87F7873-7428-470C-B2D4-800BBE9CB4E7}"/>
                </a:ext>
              </a:extLst>
            </p:cNvPr>
            <p:cNvGrpSpPr>
              <a:grpSpLocks/>
            </p:cNvGrpSpPr>
            <p:nvPr/>
          </p:nvGrpSpPr>
          <p:grpSpPr bwMode="auto">
            <a:xfrm>
              <a:off x="7448474" y="1723179"/>
              <a:ext cx="1806575" cy="871537"/>
              <a:chOff x="109005688" y="115835906"/>
              <a:chExt cx="1807111" cy="870645"/>
            </a:xfrm>
          </p:grpSpPr>
          <p:sp>
            <p:nvSpPr>
              <p:cNvPr id="17" name="Line 16">
                <a:extLst>
                  <a:ext uri="{FF2B5EF4-FFF2-40B4-BE49-F238E27FC236}">
                    <a16:creationId xmlns:a16="http://schemas.microsoft.com/office/drawing/2014/main" id="{9D4B88E8-FA38-4E73-A2F2-4ED7202C7004}"/>
                  </a:ext>
                </a:extLst>
              </p:cNvPr>
              <p:cNvSpPr>
                <a:spLocks noChangeShapeType="1"/>
              </p:cNvSpPr>
              <p:nvPr/>
            </p:nvSpPr>
            <p:spPr bwMode="auto">
              <a:xfrm>
                <a:off x="109285024"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FC036173-A533-4AD1-97F2-3EB68A1B95A0}"/>
                  </a:ext>
                </a:extLst>
              </p:cNvPr>
              <p:cNvSpPr>
                <a:spLocks noChangeShapeType="1"/>
              </p:cNvSpPr>
              <p:nvPr/>
            </p:nvSpPr>
            <p:spPr bwMode="auto">
              <a:xfrm>
                <a:off x="110553708" y="116081473"/>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6F0F0D92-A9EB-4939-93C1-0C64ACC67079}"/>
                  </a:ext>
                </a:extLst>
              </p:cNvPr>
              <p:cNvSpPr>
                <a:spLocks noChangeShapeType="1"/>
              </p:cNvSpPr>
              <p:nvPr/>
            </p:nvSpPr>
            <p:spPr bwMode="auto">
              <a:xfrm>
                <a:off x="109877077"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09142FA-5210-46A9-9232-F5BDA18962C2}"/>
                  </a:ext>
                </a:extLst>
              </p:cNvPr>
              <p:cNvSpPr txBox="1">
                <a:spLocks noChangeArrowheads="1"/>
              </p:cNvSpPr>
              <p:nvPr/>
            </p:nvSpPr>
            <p:spPr bwMode="auto">
              <a:xfrm>
                <a:off x="109158156"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30472FA3-20E9-4610-9C69-89E8403011AC}"/>
                  </a:ext>
                </a:extLst>
              </p:cNvPr>
              <p:cNvSpPr txBox="1">
                <a:spLocks noChangeArrowheads="1"/>
              </p:cNvSpPr>
              <p:nvPr/>
            </p:nvSpPr>
            <p:spPr bwMode="auto">
              <a:xfrm>
                <a:off x="109750208"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35A6C7C9-1975-47FD-8554-E26ABF401738}"/>
                  </a:ext>
                </a:extLst>
              </p:cNvPr>
              <p:cNvSpPr txBox="1">
                <a:spLocks noChangeArrowheads="1"/>
              </p:cNvSpPr>
              <p:nvPr/>
            </p:nvSpPr>
            <p:spPr bwMode="auto">
              <a:xfrm>
                <a:off x="110426839"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E6F2DAE3-F28D-4E1E-92BA-7970DD0FFCBF}"/>
                  </a:ext>
                </a:extLst>
              </p:cNvPr>
              <p:cNvSpPr txBox="1">
                <a:spLocks noChangeArrowheads="1"/>
              </p:cNvSpPr>
              <p:nvPr/>
            </p:nvSpPr>
            <p:spPr bwMode="auto">
              <a:xfrm>
                <a:off x="110285213"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BF22826E-80D0-41C4-984D-CEB052439AE8}"/>
                  </a:ext>
                </a:extLst>
              </p:cNvPr>
              <p:cNvSpPr txBox="1">
                <a:spLocks noChangeArrowheads="1"/>
              </p:cNvSpPr>
              <p:nvPr/>
            </p:nvSpPr>
            <p:spPr bwMode="auto">
              <a:xfrm>
                <a:off x="109645450"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008ADB37-10AD-46E7-BD4F-40A2C6604EA4}"/>
                  </a:ext>
                </a:extLst>
              </p:cNvPr>
              <p:cNvSpPr txBox="1">
                <a:spLocks noChangeArrowheads="1"/>
              </p:cNvSpPr>
              <p:nvPr/>
            </p:nvSpPr>
            <p:spPr bwMode="auto">
              <a:xfrm>
                <a:off x="109005688"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 name="AutoShape 25">
              <a:extLst>
                <a:ext uri="{FF2B5EF4-FFF2-40B4-BE49-F238E27FC236}">
                  <a16:creationId xmlns:a16="http://schemas.microsoft.com/office/drawing/2014/main" id="{1E3FC947-B96E-4FE6-9888-BD4615012FE6}"/>
                </a:ext>
              </a:extLst>
            </p:cNvPr>
            <p:cNvSpPr>
              <a:spLocks/>
            </p:cNvSpPr>
            <p:nvPr/>
          </p:nvSpPr>
          <p:spPr bwMode="auto">
            <a:xfrm rot="5400000">
              <a:off x="8837536" y="316654"/>
              <a:ext cx="223838" cy="2411412"/>
            </a:xfrm>
            <a:prstGeom prst="leftBracket">
              <a:avLst>
                <a:gd name="adj" fmla="val 8977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1C13902-B7A4-4B9E-862A-8A9D545817FC}"/>
                </a:ext>
              </a:extLst>
            </p:cNvPr>
            <p:cNvSpPr txBox="1">
              <a:spLocks noChangeArrowheads="1"/>
            </p:cNvSpPr>
            <p:nvPr/>
          </p:nvSpPr>
          <p:spPr bwMode="auto">
            <a:xfrm>
              <a:off x="8099702" y="1027729"/>
              <a:ext cx="1566862" cy="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noProof="1">
                  <a:ln>
                    <a:noFill/>
                  </a:ln>
                  <a:solidFill>
                    <a:srgbClr val="000000"/>
                  </a:solidFill>
                  <a:effectLst/>
                  <a:latin typeface="Arial Narrow" panose="020B0606020202030204" pitchFamily="34" charset="0"/>
                </a:rPr>
                <a:t>Daniel 11:4-15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Box 2">
              <a:extLst>
                <a:ext uri="{FF2B5EF4-FFF2-40B4-BE49-F238E27FC236}">
                  <a16:creationId xmlns:a16="http://schemas.microsoft.com/office/drawing/2014/main" id="{C09FCE63-39FD-49E9-AE9E-D9845ED33890}"/>
                </a:ext>
              </a:extLst>
            </p:cNvPr>
            <p:cNvSpPr txBox="1">
              <a:spLocks noChangeArrowheads="1"/>
            </p:cNvSpPr>
            <p:nvPr/>
          </p:nvSpPr>
          <p:spPr bwMode="auto">
            <a:xfrm>
              <a:off x="7416845" y="282299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29" name="Text Box 3">
              <a:extLst>
                <a:ext uri="{FF2B5EF4-FFF2-40B4-BE49-F238E27FC236}">
                  <a16:creationId xmlns:a16="http://schemas.microsoft.com/office/drawing/2014/main" id="{7DC1D2A2-350C-4450-B3BE-2CF5235B6EDD}"/>
                </a:ext>
              </a:extLst>
            </p:cNvPr>
            <p:cNvSpPr txBox="1">
              <a:spLocks noChangeArrowheads="1"/>
            </p:cNvSpPr>
            <p:nvPr/>
          </p:nvSpPr>
          <p:spPr bwMode="auto">
            <a:xfrm>
              <a:off x="9245645" y="2822995"/>
              <a:ext cx="6858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9D98A510-F08D-4F9F-A370-998178084131}"/>
                </a:ext>
              </a:extLst>
            </p:cNvPr>
            <p:cNvSpPr/>
            <p:nvPr/>
          </p:nvSpPr>
          <p:spPr>
            <a:xfrm>
              <a:off x="8296318" y="1369721"/>
              <a:ext cx="638316" cy="369332"/>
            </a:xfrm>
            <a:prstGeom prst="rect">
              <a:avLst/>
            </a:prstGeom>
          </p:spPr>
          <p:txBody>
            <a:bodyPr wrap="none">
              <a:spAutoFit/>
            </a:bodyPr>
            <a:lstStyle/>
            <a:p>
              <a:r>
                <a:rPr lang="en-US" kern="1400" dirty="0">
                  <a:solidFill>
                    <a:srgbClr val="000000"/>
                  </a:solidFill>
                  <a:latin typeface="Arial Narrow" panose="020B0606020202030204" pitchFamily="34" charset="0"/>
                </a:rPr>
                <a:t>noise</a:t>
              </a:r>
              <a:endParaRPr lang="en-US" dirty="0"/>
            </a:p>
          </p:txBody>
        </p:sp>
      </p:grpSp>
      <p:grpSp>
        <p:nvGrpSpPr>
          <p:cNvPr id="43" name="Group 42">
            <a:extLst>
              <a:ext uri="{FF2B5EF4-FFF2-40B4-BE49-F238E27FC236}">
                <a16:creationId xmlns:a16="http://schemas.microsoft.com/office/drawing/2014/main" id="{57E8D5C2-092B-4156-8A27-E657CACD0227}"/>
              </a:ext>
            </a:extLst>
          </p:cNvPr>
          <p:cNvGrpSpPr/>
          <p:nvPr/>
        </p:nvGrpSpPr>
        <p:grpSpPr>
          <a:xfrm>
            <a:off x="6069098" y="814671"/>
            <a:ext cx="5284702" cy="2270487"/>
            <a:chOff x="5827984" y="3636761"/>
            <a:chExt cx="5284702" cy="2270487"/>
          </a:xfrm>
        </p:grpSpPr>
        <p:pic>
          <p:nvPicPr>
            <p:cNvPr id="8194" name="Picture 2">
              <a:extLst>
                <a:ext uri="{FF2B5EF4-FFF2-40B4-BE49-F238E27FC236}">
                  <a16:creationId xmlns:a16="http://schemas.microsoft.com/office/drawing/2014/main" id="{2C9933DF-3395-4C1D-A553-DE10770B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460" y="3636761"/>
              <a:ext cx="293211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31" name="Group 3">
              <a:extLst>
                <a:ext uri="{FF2B5EF4-FFF2-40B4-BE49-F238E27FC236}">
                  <a16:creationId xmlns:a16="http://schemas.microsoft.com/office/drawing/2014/main" id="{C6085B6D-3969-46CC-92E7-B2E9D848C236}"/>
                </a:ext>
              </a:extLst>
            </p:cNvPr>
            <p:cNvGrpSpPr>
              <a:grpSpLocks/>
            </p:cNvGrpSpPr>
            <p:nvPr/>
          </p:nvGrpSpPr>
          <p:grpSpPr bwMode="auto">
            <a:xfrm>
              <a:off x="7226437" y="4322561"/>
              <a:ext cx="3886249" cy="1584687"/>
              <a:chOff x="113604652" y="110585250"/>
              <a:chExt cx="3886249" cy="1584687"/>
            </a:xfrm>
          </p:grpSpPr>
          <p:sp>
            <p:nvSpPr>
              <p:cNvPr id="32" name="Line 4">
                <a:extLst>
                  <a:ext uri="{FF2B5EF4-FFF2-40B4-BE49-F238E27FC236}">
                    <a16:creationId xmlns:a16="http://schemas.microsoft.com/office/drawing/2014/main" id="{B1E27797-0CE2-4FF3-AB9E-02B208D724E9}"/>
                  </a:ext>
                </a:extLst>
              </p:cNvPr>
              <p:cNvSpPr>
                <a:spLocks noChangeShapeType="1"/>
              </p:cNvSpPr>
              <p:nvPr/>
            </p:nvSpPr>
            <p:spPr bwMode="auto">
              <a:xfrm>
                <a:off x="114042825" y="111099600"/>
                <a:ext cx="2800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
                <a:extLst>
                  <a:ext uri="{FF2B5EF4-FFF2-40B4-BE49-F238E27FC236}">
                    <a16:creationId xmlns:a16="http://schemas.microsoft.com/office/drawing/2014/main" id="{7C1740D1-BBB8-4AE1-8414-41B0838DBD61}"/>
                  </a:ext>
                </a:extLst>
              </p:cNvPr>
              <p:cNvSpPr>
                <a:spLocks noChangeShapeType="1"/>
              </p:cNvSpPr>
              <p:nvPr/>
            </p:nvSpPr>
            <p:spPr bwMode="auto">
              <a:xfrm>
                <a:off x="11404282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
                <a:extLst>
                  <a:ext uri="{FF2B5EF4-FFF2-40B4-BE49-F238E27FC236}">
                    <a16:creationId xmlns:a16="http://schemas.microsoft.com/office/drawing/2014/main" id="{5995AC9C-B1C4-4398-8968-632399FA43B9}"/>
                  </a:ext>
                </a:extLst>
              </p:cNvPr>
              <p:cNvSpPr>
                <a:spLocks noChangeShapeType="1"/>
              </p:cNvSpPr>
              <p:nvPr/>
            </p:nvSpPr>
            <p:spPr bwMode="auto">
              <a:xfrm>
                <a:off x="11684317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7">
                <a:extLst>
                  <a:ext uri="{FF2B5EF4-FFF2-40B4-BE49-F238E27FC236}">
                    <a16:creationId xmlns:a16="http://schemas.microsoft.com/office/drawing/2014/main" id="{4297671D-EE1B-4E0E-9A22-5D670ACEA258}"/>
                  </a:ext>
                </a:extLst>
              </p:cNvPr>
              <p:cNvSpPr txBox="1">
                <a:spLocks noChangeArrowheads="1"/>
              </p:cNvSpPr>
              <p:nvPr/>
            </p:nvSpPr>
            <p:spPr bwMode="auto">
              <a:xfrm>
                <a:off x="1137570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8">
                <a:extLst>
                  <a:ext uri="{FF2B5EF4-FFF2-40B4-BE49-F238E27FC236}">
                    <a16:creationId xmlns:a16="http://schemas.microsoft.com/office/drawing/2014/main" id="{3A9106AC-92B5-49FB-90A6-CAAD08B4E7B8}"/>
                  </a:ext>
                </a:extLst>
              </p:cNvPr>
              <p:cNvSpPr txBox="1">
                <a:spLocks noChangeArrowheads="1"/>
              </p:cNvSpPr>
              <p:nvPr/>
            </p:nvSpPr>
            <p:spPr bwMode="auto">
              <a:xfrm>
                <a:off x="1165002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BE1FF8A1-9AE4-4D3A-84BF-80A966E6E6B9}"/>
                  </a:ext>
                </a:extLst>
              </p:cNvPr>
              <p:cNvSpPr txBox="1">
                <a:spLocks noChangeArrowheads="1"/>
              </p:cNvSpPr>
              <p:nvPr/>
            </p:nvSpPr>
            <p:spPr bwMode="auto">
              <a:xfrm>
                <a:off x="114214275" y="11075670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BA41AEA5-493C-48FF-9990-2A2A326BF070}"/>
                  </a:ext>
                </a:extLst>
              </p:cNvPr>
              <p:cNvSpPr txBox="1">
                <a:spLocks noChangeArrowheads="1"/>
              </p:cNvSpPr>
              <p:nvPr/>
            </p:nvSpPr>
            <p:spPr bwMode="auto">
              <a:xfrm>
                <a:off x="116676487" y="11115675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
                <a:extLst>
                  <a:ext uri="{FF2B5EF4-FFF2-40B4-BE49-F238E27FC236}">
                    <a16:creationId xmlns:a16="http://schemas.microsoft.com/office/drawing/2014/main" id="{F72758C4-1A85-4087-91C3-9FB20547D277}"/>
                  </a:ext>
                </a:extLst>
              </p:cNvPr>
              <p:cNvSpPr txBox="1">
                <a:spLocks noChangeArrowheads="1"/>
              </p:cNvSpPr>
              <p:nvPr/>
            </p:nvSpPr>
            <p:spPr bwMode="auto">
              <a:xfrm>
                <a:off x="113604652" y="111226962"/>
                <a:ext cx="11418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40" name="Text Box 12">
                <a:extLst>
                  <a:ext uri="{FF2B5EF4-FFF2-40B4-BE49-F238E27FC236}">
                    <a16:creationId xmlns:a16="http://schemas.microsoft.com/office/drawing/2014/main" id="{7DFB0B66-49EB-40E8-81CB-BF122A030C6B}"/>
                  </a:ext>
                </a:extLst>
              </p:cNvPr>
              <p:cNvSpPr txBox="1">
                <a:spLocks noChangeArrowheads="1"/>
              </p:cNvSpPr>
              <p:nvPr/>
            </p:nvSpPr>
            <p:spPr bwMode="auto">
              <a:xfrm>
                <a:off x="116195448" y="111541287"/>
                <a:ext cx="12954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6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grpSp>
        <p:sp>
          <p:nvSpPr>
            <p:cNvPr id="41" name="Rectangle 40">
              <a:extLst>
                <a:ext uri="{FF2B5EF4-FFF2-40B4-BE49-F238E27FC236}">
                  <a16:creationId xmlns:a16="http://schemas.microsoft.com/office/drawing/2014/main" id="{2DE7AE12-B1D1-417C-A9F0-108C7FE10E0D}"/>
                </a:ext>
              </a:extLst>
            </p:cNvPr>
            <p:cNvSpPr/>
            <p:nvPr/>
          </p:nvSpPr>
          <p:spPr>
            <a:xfrm rot="20485072">
              <a:off x="5827984" y="4380779"/>
              <a:ext cx="1628972" cy="369332"/>
            </a:xfrm>
            <a:prstGeom prst="rect">
              <a:avLst/>
            </a:prstGeom>
          </p:spPr>
          <p:txBody>
            <a:bodyPr wrap="none">
              <a:spAutoFit/>
            </a:bodyPr>
            <a:lstStyle/>
            <a:p>
              <a:r>
                <a:rPr lang="en-US" b="1" dirty="0">
                  <a:latin typeface="Arial Narrow" panose="020B0606020202030204" pitchFamily="34" charset="0"/>
                </a:rPr>
                <a:t>4 Diadochi wars</a:t>
              </a:r>
              <a:endParaRPr lang="en-US" b="1" dirty="0"/>
            </a:p>
          </p:txBody>
        </p:sp>
      </p:grpSp>
      <p:grpSp>
        <p:nvGrpSpPr>
          <p:cNvPr id="44" name="Group 2">
            <a:extLst>
              <a:ext uri="{FF2B5EF4-FFF2-40B4-BE49-F238E27FC236}">
                <a16:creationId xmlns:a16="http://schemas.microsoft.com/office/drawing/2014/main" id="{6E2AFB0D-D3D0-4A3F-82BD-0A579F0CBC2C}"/>
              </a:ext>
            </a:extLst>
          </p:cNvPr>
          <p:cNvGrpSpPr>
            <a:grpSpLocks/>
          </p:cNvGrpSpPr>
          <p:nvPr/>
        </p:nvGrpSpPr>
        <p:grpSpPr bwMode="auto">
          <a:xfrm>
            <a:off x="1075792" y="292384"/>
            <a:ext cx="3543300" cy="2228850"/>
            <a:chOff x="106289475" y="110566200"/>
            <a:chExt cx="3543300" cy="2228850"/>
          </a:xfrm>
        </p:grpSpPr>
        <p:sp>
          <p:nvSpPr>
            <p:cNvPr id="45" name="Text Box 3">
              <a:extLst>
                <a:ext uri="{FF2B5EF4-FFF2-40B4-BE49-F238E27FC236}">
                  <a16:creationId xmlns:a16="http://schemas.microsoft.com/office/drawing/2014/main" id="{79DAB0E8-6404-4012-A68B-47D9E0B8B165}"/>
                </a:ext>
              </a:extLst>
            </p:cNvPr>
            <p:cNvSpPr txBox="1">
              <a:spLocks noChangeArrowheads="1"/>
            </p:cNvSpPr>
            <p:nvPr/>
          </p:nvSpPr>
          <p:spPr bwMode="auto">
            <a:xfrm>
              <a:off x="106289475" y="111127761"/>
              <a:ext cx="3543300" cy="166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
              <a:extLst>
                <a:ext uri="{FF2B5EF4-FFF2-40B4-BE49-F238E27FC236}">
                  <a16:creationId xmlns:a16="http://schemas.microsoft.com/office/drawing/2014/main" id="{1923E553-AB60-4F82-AAA5-0319FFF7D430}"/>
                </a:ext>
              </a:extLst>
            </p:cNvPr>
            <p:cNvSpPr txBox="1">
              <a:spLocks noChangeArrowheads="1"/>
            </p:cNvSpPr>
            <p:nvPr/>
          </p:nvSpPr>
          <p:spPr bwMode="auto">
            <a:xfrm>
              <a:off x="106546650" y="111652050"/>
              <a:ext cx="1600200" cy="867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Seleucus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(Trump)</a:t>
              </a:r>
              <a:endParaRPr kumimoji="0" lang="en-US" altLang="en-US" sz="12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  </a:t>
              </a:r>
              <a:r>
                <a:rPr kumimoji="0" lang="en-US" altLang="en-US" sz="1200" b="1" i="0" u="none" strike="noStrike" cap="none" normalizeH="0" baseline="0" noProof="1">
                  <a:ln>
                    <a:noFill/>
                  </a:ln>
                  <a:solidFill>
                    <a:srgbClr val="000000"/>
                  </a:solidFill>
                  <a:effectLst/>
                  <a:latin typeface="Arial Narrow" panose="020B060602020203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
              <a:extLst>
                <a:ext uri="{FF2B5EF4-FFF2-40B4-BE49-F238E27FC236}">
                  <a16:creationId xmlns:a16="http://schemas.microsoft.com/office/drawing/2014/main" id="{0930976F-9E27-43EA-ADAA-9FC6A2CD1E25}"/>
                </a:ext>
              </a:extLst>
            </p:cNvPr>
            <p:cNvSpPr txBox="1">
              <a:spLocks noChangeArrowheads="1"/>
            </p:cNvSpPr>
            <p:nvPr/>
          </p:nvSpPr>
          <p:spPr bwMode="auto">
            <a:xfrm>
              <a:off x="108873175" y="111823500"/>
              <a:ext cx="759575" cy="49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AutoShape 6">
              <a:extLst>
                <a:ext uri="{FF2B5EF4-FFF2-40B4-BE49-F238E27FC236}">
                  <a16:creationId xmlns:a16="http://schemas.microsoft.com/office/drawing/2014/main" id="{026C05CD-8D98-453C-86D7-761A8080103E}"/>
                </a:ext>
              </a:extLst>
            </p:cNvPr>
            <p:cNvSpPr>
              <a:spLocks/>
            </p:cNvSpPr>
            <p:nvPr/>
          </p:nvSpPr>
          <p:spPr bwMode="auto">
            <a:xfrm rot="-10800000">
              <a:off x="108204000" y="111709200"/>
              <a:ext cx="175606" cy="782707"/>
            </a:xfrm>
            <a:prstGeom prst="leftBracket">
              <a:avLst>
                <a:gd name="adj" fmla="val 3714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7">
              <a:extLst>
                <a:ext uri="{FF2B5EF4-FFF2-40B4-BE49-F238E27FC236}">
                  <a16:creationId xmlns:a16="http://schemas.microsoft.com/office/drawing/2014/main" id="{D318A3BF-C0DE-4075-8F7E-7442D773EAD1}"/>
                </a:ext>
              </a:extLst>
            </p:cNvPr>
            <p:cNvSpPr txBox="1">
              <a:spLocks noChangeArrowheads="1"/>
            </p:cNvSpPr>
            <p:nvPr/>
          </p:nvSpPr>
          <p:spPr bwMode="auto">
            <a:xfrm>
              <a:off x="108432600" y="111880650"/>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8">
              <a:extLst>
                <a:ext uri="{FF2B5EF4-FFF2-40B4-BE49-F238E27FC236}">
                  <a16:creationId xmlns:a16="http://schemas.microsoft.com/office/drawing/2014/main" id="{D821502F-86CC-42FB-B205-CF49FD36595C}"/>
                </a:ext>
              </a:extLst>
            </p:cNvPr>
            <p:cNvSpPr txBox="1">
              <a:spLocks noChangeArrowheads="1"/>
            </p:cNvSpPr>
            <p:nvPr/>
          </p:nvSpPr>
          <p:spPr bwMode="auto">
            <a:xfrm>
              <a:off x="106318050" y="110566200"/>
              <a:ext cx="35147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2nd Perspective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Ipsus/2016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9">
              <a:extLst>
                <a:ext uri="{FF2B5EF4-FFF2-40B4-BE49-F238E27FC236}">
                  <a16:creationId xmlns:a16="http://schemas.microsoft.com/office/drawing/2014/main" id="{83A205DB-65F8-430A-A452-E753C07A6E05}"/>
                </a:ext>
              </a:extLst>
            </p:cNvPr>
            <p:cNvSpPr txBox="1">
              <a:spLocks noChangeArrowheads="1"/>
            </p:cNvSpPr>
            <p:nvPr/>
          </p:nvSpPr>
          <p:spPr bwMode="auto">
            <a:xfrm>
              <a:off x="107575350" y="111137700"/>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400-500 war 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10">
              <a:extLst>
                <a:ext uri="{FF2B5EF4-FFF2-40B4-BE49-F238E27FC236}">
                  <a16:creationId xmlns:a16="http://schemas.microsoft.com/office/drawing/2014/main" id="{2349B351-3240-443C-A0A3-F79D7D92C2D1}"/>
                </a:ext>
              </a:extLst>
            </p:cNvPr>
            <p:cNvGrpSpPr>
              <a:grpSpLocks/>
            </p:cNvGrpSpPr>
            <p:nvPr/>
          </p:nvGrpSpPr>
          <p:grpSpPr bwMode="auto">
            <a:xfrm rot="-1398390">
              <a:off x="107175299" y="111251999"/>
              <a:ext cx="1657351" cy="971550"/>
              <a:chOff x="110532046" y="111617867"/>
              <a:chExt cx="1657351" cy="971550"/>
            </a:xfrm>
          </p:grpSpPr>
          <p:sp>
            <p:nvSpPr>
              <p:cNvPr id="53" name="Arc 11">
                <a:extLst>
                  <a:ext uri="{FF2B5EF4-FFF2-40B4-BE49-F238E27FC236}">
                    <a16:creationId xmlns:a16="http://schemas.microsoft.com/office/drawing/2014/main" id="{299F1756-DA5B-4E6D-9DDB-FC2AEA99F11E}"/>
                  </a:ext>
                </a:extLst>
              </p:cNvPr>
              <p:cNvSpPr>
                <a:spLocks/>
              </p:cNvSpPr>
              <p:nvPr/>
            </p:nvSpPr>
            <p:spPr bwMode="auto">
              <a:xfrm>
                <a:off x="110532046" y="111617867"/>
                <a:ext cx="1657350" cy="9715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12">
                <a:extLst>
                  <a:ext uri="{FF2B5EF4-FFF2-40B4-BE49-F238E27FC236}">
                    <a16:creationId xmlns:a16="http://schemas.microsoft.com/office/drawing/2014/main" id="{0245DD97-F1B2-487E-BE14-F9833AA262A0}"/>
                  </a:ext>
                </a:extLst>
              </p:cNvPr>
              <p:cNvSpPr>
                <a:spLocks noChangeShapeType="1"/>
              </p:cNvSpPr>
              <p:nvPr/>
            </p:nvSpPr>
            <p:spPr bwMode="auto">
              <a:xfrm>
                <a:off x="112189396" y="112532266"/>
                <a:ext cx="1"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290304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D2438-327B-4CD5-BBA5-11107FDAAA66}"/>
              </a:ext>
            </a:extLst>
          </p:cNvPr>
          <p:cNvSpPr>
            <a:spLocks noGrp="1"/>
          </p:cNvSpPr>
          <p:nvPr>
            <p:ph type="sldNum" sz="quarter" idx="12"/>
          </p:nvPr>
        </p:nvSpPr>
        <p:spPr/>
        <p:txBody>
          <a:bodyPr/>
          <a:lstStyle/>
          <a:p>
            <a:fld id="{1E1B8BD3-EEEF-4896-BEE3-06C250004F3C}" type="slidenum">
              <a:rPr lang="en-US" smtClean="0"/>
              <a:pPr/>
              <a:t>38</a:t>
            </a:fld>
            <a:endParaRPr lang="en-US" dirty="0"/>
          </a:p>
        </p:txBody>
      </p:sp>
      <p:sp>
        <p:nvSpPr>
          <p:cNvPr id="3" name="Rectangle 2">
            <a:extLst>
              <a:ext uri="{FF2B5EF4-FFF2-40B4-BE49-F238E27FC236}">
                <a16:creationId xmlns:a16="http://schemas.microsoft.com/office/drawing/2014/main" id="{146AD424-AAF3-4485-AB0B-03910E2FCF75}"/>
              </a:ext>
            </a:extLst>
          </p:cNvPr>
          <p:cNvSpPr/>
          <p:nvPr/>
        </p:nvSpPr>
        <p:spPr>
          <a:xfrm>
            <a:off x="776912" y="2629315"/>
            <a:ext cx="5221168" cy="3970318"/>
          </a:xfrm>
          <a:prstGeom prst="rect">
            <a:avLst/>
          </a:prstGeom>
        </p:spPr>
        <p:txBody>
          <a:bodyPr wrap="square">
            <a:spAutoFit/>
          </a:bodyPr>
          <a:lstStyle/>
          <a:p>
            <a:r>
              <a:rPr lang="en-US" dirty="0">
                <a:latin typeface="Arial Narrow" panose="020B0606020202030204" pitchFamily="34" charset="0"/>
              </a:rPr>
              <a:t>When we see how Daniel structures history and he skips 4 wars, he calls them noise, details that are not relevant to his parable, so he skips them, goes from the death of Alexander (323 BC) to the death of </a:t>
            </a:r>
            <a:r>
              <a:rPr lang="en-US" dirty="0" err="1">
                <a:latin typeface="Arial Narrow" panose="020B0606020202030204" pitchFamily="34" charset="0"/>
              </a:rPr>
              <a:t>Antigonus</a:t>
            </a:r>
            <a:r>
              <a:rPr lang="en-US" dirty="0">
                <a:latin typeface="Arial Narrow" panose="020B0606020202030204" pitchFamily="34" charset="0"/>
              </a:rPr>
              <a:t> (301 BC). Cause and Effect, and skips 22 years. We’re doing the same thing, taking that exact same pattern or structure. We see the battle of Raphia, this war, it’s only an “effect”. We want to trace it back to its cause which is the same battle of </a:t>
            </a:r>
            <a:r>
              <a:rPr lang="en-US" dirty="0" err="1">
                <a:latin typeface="Arial Narrow" panose="020B0606020202030204" pitchFamily="34" charset="0"/>
              </a:rPr>
              <a:t>Ipsus</a:t>
            </a:r>
            <a:r>
              <a:rPr lang="en-US" dirty="0">
                <a:latin typeface="Arial Narrow" panose="020B0606020202030204" pitchFamily="34" charset="0"/>
              </a:rPr>
              <a:t>, we have to skip 4 Syrian wars and go to the end of the 4</a:t>
            </a:r>
            <a:r>
              <a:rPr lang="en-US" baseline="30000" dirty="0">
                <a:latin typeface="Arial Narrow" panose="020B0606020202030204" pitchFamily="34" charset="0"/>
              </a:rPr>
              <a:t>th</a:t>
            </a:r>
            <a:r>
              <a:rPr lang="en-US" dirty="0">
                <a:latin typeface="Arial Narrow" panose="020B0606020202030204" pitchFamily="34" charset="0"/>
              </a:rPr>
              <a:t> which is the battle of Raphia. And at the beginning, we find an alliance between the King of the North and the King of the South. What that alliance does is destroy the last hope for the Empire of Greece. </a:t>
            </a:r>
          </a:p>
          <a:p>
            <a:r>
              <a:rPr lang="en-US" dirty="0"/>
              <a:t> </a:t>
            </a:r>
          </a:p>
        </p:txBody>
      </p:sp>
      <p:grpSp>
        <p:nvGrpSpPr>
          <p:cNvPr id="42" name="Group 41">
            <a:extLst>
              <a:ext uri="{FF2B5EF4-FFF2-40B4-BE49-F238E27FC236}">
                <a16:creationId xmlns:a16="http://schemas.microsoft.com/office/drawing/2014/main" id="{5C197E57-2831-49C8-84D8-4195A2776F41}"/>
              </a:ext>
            </a:extLst>
          </p:cNvPr>
          <p:cNvGrpSpPr/>
          <p:nvPr/>
        </p:nvGrpSpPr>
        <p:grpSpPr>
          <a:xfrm>
            <a:off x="6433888" y="3472097"/>
            <a:ext cx="4796731" cy="2090541"/>
            <a:chOff x="6102968" y="1027729"/>
            <a:chExt cx="4796731" cy="2090541"/>
          </a:xfrm>
        </p:grpSpPr>
        <p:sp>
          <p:nvSpPr>
            <p:cNvPr id="4" name="WordArt 2">
              <a:extLst>
                <a:ext uri="{FF2B5EF4-FFF2-40B4-BE49-F238E27FC236}">
                  <a16:creationId xmlns:a16="http://schemas.microsoft.com/office/drawing/2014/main" id="{612614EF-A2E8-41BD-977D-FAE4975AC682}"/>
                </a:ext>
              </a:extLst>
            </p:cNvPr>
            <p:cNvSpPr>
              <a:spLocks noChangeArrowheads="1" noChangeShapeType="1" noTextEdit="1"/>
            </p:cNvSpPr>
            <p:nvPr/>
          </p:nvSpPr>
          <p:spPr bwMode="auto">
            <a:xfrm>
              <a:off x="6102968" y="1557672"/>
              <a:ext cx="1069881" cy="55448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dirty="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5" name="Text Box 4">
              <a:extLst>
                <a:ext uri="{FF2B5EF4-FFF2-40B4-BE49-F238E27FC236}">
                  <a16:creationId xmlns:a16="http://schemas.microsoft.com/office/drawing/2014/main" id="{1AEC1A8F-7A8A-41E3-BEEA-9246EC5EA12B}"/>
                </a:ext>
              </a:extLst>
            </p:cNvPr>
            <p:cNvSpPr txBox="1">
              <a:spLocks noChangeArrowheads="1"/>
            </p:cNvSpPr>
            <p:nvPr/>
          </p:nvSpPr>
          <p:spPr bwMode="auto">
            <a:xfrm>
              <a:off x="9461424"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71C4085-1CA4-45CA-8F37-DD7B948146B5}"/>
                </a:ext>
              </a:extLst>
            </p:cNvPr>
            <p:cNvSpPr txBox="1">
              <a:spLocks noChangeArrowheads="1"/>
            </p:cNvSpPr>
            <p:nvPr/>
          </p:nvSpPr>
          <p:spPr bwMode="auto">
            <a:xfrm>
              <a:off x="10053561"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AAAD92EC-AA4C-43E4-AAEE-CCBED9626E51}"/>
                </a:ext>
              </a:extLst>
            </p:cNvPr>
            <p:cNvSpPr txBox="1">
              <a:spLocks noChangeArrowheads="1"/>
            </p:cNvSpPr>
            <p:nvPr/>
          </p:nvSpPr>
          <p:spPr bwMode="auto">
            <a:xfrm>
              <a:off x="10645699"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D406B63-6DBA-4A32-AF38-5193AB36032B}"/>
                </a:ext>
              </a:extLst>
            </p:cNvPr>
            <p:cNvSpPr txBox="1">
              <a:spLocks noChangeArrowheads="1"/>
            </p:cNvSpPr>
            <p:nvPr/>
          </p:nvSpPr>
          <p:spPr bwMode="auto">
            <a:xfrm>
              <a:off x="9886874" y="1723179"/>
              <a:ext cx="579437"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635E1C26-0847-436F-A16B-ECE6B16AAF75}"/>
                </a:ext>
              </a:extLst>
            </p:cNvPr>
            <p:cNvSpPr txBox="1">
              <a:spLocks noChangeArrowheads="1"/>
            </p:cNvSpPr>
            <p:nvPr/>
          </p:nvSpPr>
          <p:spPr bwMode="auto">
            <a:xfrm>
              <a:off x="9309024" y="1531091"/>
              <a:ext cx="527050" cy="4159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B1121A4D-EA60-4BD1-A2D0-A17178430023}"/>
                </a:ext>
              </a:extLst>
            </p:cNvPr>
            <p:cNvGrpSpPr>
              <a:grpSpLocks/>
            </p:cNvGrpSpPr>
            <p:nvPr/>
          </p:nvGrpSpPr>
          <p:grpSpPr bwMode="auto">
            <a:xfrm>
              <a:off x="7694536" y="1969241"/>
              <a:ext cx="3051175" cy="379413"/>
              <a:chOff x="110366175" y="113423998"/>
              <a:chExt cx="3051176" cy="379512"/>
            </a:xfrm>
          </p:grpSpPr>
          <p:sp>
            <p:nvSpPr>
              <p:cNvPr id="11" name="Line 10">
                <a:extLst>
                  <a:ext uri="{FF2B5EF4-FFF2-40B4-BE49-F238E27FC236}">
                    <a16:creationId xmlns:a16="http://schemas.microsoft.com/office/drawing/2014/main" id="{7437A24C-486A-444A-B333-AFF0E99672A1}"/>
                  </a:ext>
                </a:extLst>
              </p:cNvPr>
              <p:cNvSpPr>
                <a:spLocks noChangeShapeType="1"/>
              </p:cNvSpPr>
              <p:nvPr/>
            </p:nvSpPr>
            <p:spPr bwMode="auto">
              <a:xfrm>
                <a:off x="110366175" y="11380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07EA0BEA-3BB5-49AA-9974-1F4F6C72D8C0}"/>
                  </a:ext>
                </a:extLst>
              </p:cNvPr>
              <p:cNvSpPr>
                <a:spLocks noChangeShapeType="1"/>
              </p:cNvSpPr>
              <p:nvPr/>
            </p:nvSpPr>
            <p:spPr bwMode="auto">
              <a:xfrm>
                <a:off x="112852238"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5EAA961-05CC-47C7-A0BC-F8B21DC70064}"/>
                  </a:ext>
                </a:extLst>
              </p:cNvPr>
              <p:cNvSpPr>
                <a:spLocks noChangeShapeType="1"/>
              </p:cNvSpPr>
              <p:nvPr/>
            </p:nvSpPr>
            <p:spPr bwMode="auto">
              <a:xfrm>
                <a:off x="113417350" y="11344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F6B87E7-9473-4A46-9EF0-6EA6F224E5D2}"/>
                  </a:ext>
                </a:extLst>
              </p:cNvPr>
              <p:cNvSpPr>
                <a:spLocks noChangeShapeType="1"/>
              </p:cNvSpPr>
              <p:nvPr/>
            </p:nvSpPr>
            <p:spPr bwMode="auto">
              <a:xfrm>
                <a:off x="112260185"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545736BF-11BE-4B06-9BF5-9218388537FB}"/>
                  </a:ext>
                </a:extLst>
              </p:cNvPr>
              <p:cNvSpPr>
                <a:spLocks noChangeShapeType="1"/>
              </p:cNvSpPr>
              <p:nvPr/>
            </p:nvSpPr>
            <p:spPr bwMode="auto">
              <a:xfrm>
                <a:off x="112044956" y="11353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D87F7873-7428-470C-B2D4-800BBE9CB4E7}"/>
                </a:ext>
              </a:extLst>
            </p:cNvPr>
            <p:cNvGrpSpPr>
              <a:grpSpLocks/>
            </p:cNvGrpSpPr>
            <p:nvPr/>
          </p:nvGrpSpPr>
          <p:grpSpPr bwMode="auto">
            <a:xfrm>
              <a:off x="7448474" y="1723179"/>
              <a:ext cx="1806575" cy="871537"/>
              <a:chOff x="109005688" y="115835906"/>
              <a:chExt cx="1807111" cy="870645"/>
            </a:xfrm>
          </p:grpSpPr>
          <p:sp>
            <p:nvSpPr>
              <p:cNvPr id="17" name="Line 16">
                <a:extLst>
                  <a:ext uri="{FF2B5EF4-FFF2-40B4-BE49-F238E27FC236}">
                    <a16:creationId xmlns:a16="http://schemas.microsoft.com/office/drawing/2014/main" id="{9D4B88E8-FA38-4E73-A2F2-4ED7202C7004}"/>
                  </a:ext>
                </a:extLst>
              </p:cNvPr>
              <p:cNvSpPr>
                <a:spLocks noChangeShapeType="1"/>
              </p:cNvSpPr>
              <p:nvPr/>
            </p:nvSpPr>
            <p:spPr bwMode="auto">
              <a:xfrm>
                <a:off x="109285024"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FC036173-A533-4AD1-97F2-3EB68A1B95A0}"/>
                  </a:ext>
                </a:extLst>
              </p:cNvPr>
              <p:cNvSpPr>
                <a:spLocks noChangeShapeType="1"/>
              </p:cNvSpPr>
              <p:nvPr/>
            </p:nvSpPr>
            <p:spPr bwMode="auto">
              <a:xfrm>
                <a:off x="110553708" y="116081473"/>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6F0F0D92-A9EB-4939-93C1-0C64ACC67079}"/>
                  </a:ext>
                </a:extLst>
              </p:cNvPr>
              <p:cNvSpPr>
                <a:spLocks noChangeShapeType="1"/>
              </p:cNvSpPr>
              <p:nvPr/>
            </p:nvSpPr>
            <p:spPr bwMode="auto">
              <a:xfrm>
                <a:off x="109877077"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09142FA-5210-46A9-9232-F5BDA18962C2}"/>
                  </a:ext>
                </a:extLst>
              </p:cNvPr>
              <p:cNvSpPr txBox="1">
                <a:spLocks noChangeArrowheads="1"/>
              </p:cNvSpPr>
              <p:nvPr/>
            </p:nvSpPr>
            <p:spPr bwMode="auto">
              <a:xfrm>
                <a:off x="109158156"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30472FA3-20E9-4610-9C69-89E8403011AC}"/>
                  </a:ext>
                </a:extLst>
              </p:cNvPr>
              <p:cNvSpPr txBox="1">
                <a:spLocks noChangeArrowheads="1"/>
              </p:cNvSpPr>
              <p:nvPr/>
            </p:nvSpPr>
            <p:spPr bwMode="auto">
              <a:xfrm>
                <a:off x="109750208"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35A6C7C9-1975-47FD-8554-E26ABF401738}"/>
                  </a:ext>
                </a:extLst>
              </p:cNvPr>
              <p:cNvSpPr txBox="1">
                <a:spLocks noChangeArrowheads="1"/>
              </p:cNvSpPr>
              <p:nvPr/>
            </p:nvSpPr>
            <p:spPr bwMode="auto">
              <a:xfrm>
                <a:off x="110426839"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E6F2DAE3-F28D-4E1E-92BA-7970DD0FFCBF}"/>
                  </a:ext>
                </a:extLst>
              </p:cNvPr>
              <p:cNvSpPr txBox="1">
                <a:spLocks noChangeArrowheads="1"/>
              </p:cNvSpPr>
              <p:nvPr/>
            </p:nvSpPr>
            <p:spPr bwMode="auto">
              <a:xfrm>
                <a:off x="110285213"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BF22826E-80D0-41C4-984D-CEB052439AE8}"/>
                  </a:ext>
                </a:extLst>
              </p:cNvPr>
              <p:cNvSpPr txBox="1">
                <a:spLocks noChangeArrowheads="1"/>
              </p:cNvSpPr>
              <p:nvPr/>
            </p:nvSpPr>
            <p:spPr bwMode="auto">
              <a:xfrm>
                <a:off x="109645450"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008ADB37-10AD-46E7-BD4F-40A2C6604EA4}"/>
                  </a:ext>
                </a:extLst>
              </p:cNvPr>
              <p:cNvSpPr txBox="1">
                <a:spLocks noChangeArrowheads="1"/>
              </p:cNvSpPr>
              <p:nvPr/>
            </p:nvSpPr>
            <p:spPr bwMode="auto">
              <a:xfrm>
                <a:off x="109005688"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 name="AutoShape 25">
              <a:extLst>
                <a:ext uri="{FF2B5EF4-FFF2-40B4-BE49-F238E27FC236}">
                  <a16:creationId xmlns:a16="http://schemas.microsoft.com/office/drawing/2014/main" id="{1E3FC947-B96E-4FE6-9888-BD4615012FE6}"/>
                </a:ext>
              </a:extLst>
            </p:cNvPr>
            <p:cNvSpPr>
              <a:spLocks/>
            </p:cNvSpPr>
            <p:nvPr/>
          </p:nvSpPr>
          <p:spPr bwMode="auto">
            <a:xfrm rot="5400000">
              <a:off x="8837536" y="316654"/>
              <a:ext cx="223838" cy="2411412"/>
            </a:xfrm>
            <a:prstGeom prst="leftBracket">
              <a:avLst>
                <a:gd name="adj" fmla="val 8977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1C13902-B7A4-4B9E-862A-8A9D545817FC}"/>
                </a:ext>
              </a:extLst>
            </p:cNvPr>
            <p:cNvSpPr txBox="1">
              <a:spLocks noChangeArrowheads="1"/>
            </p:cNvSpPr>
            <p:nvPr/>
          </p:nvSpPr>
          <p:spPr bwMode="auto">
            <a:xfrm>
              <a:off x="8099702" y="1027729"/>
              <a:ext cx="1566862" cy="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noProof="1">
                  <a:ln>
                    <a:noFill/>
                  </a:ln>
                  <a:solidFill>
                    <a:srgbClr val="000000"/>
                  </a:solidFill>
                  <a:effectLst/>
                  <a:latin typeface="Arial Narrow" panose="020B0606020202030204" pitchFamily="34" charset="0"/>
                </a:rPr>
                <a:t>Daniel 11:4-15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Box 2">
              <a:extLst>
                <a:ext uri="{FF2B5EF4-FFF2-40B4-BE49-F238E27FC236}">
                  <a16:creationId xmlns:a16="http://schemas.microsoft.com/office/drawing/2014/main" id="{C09FCE63-39FD-49E9-AE9E-D9845ED33890}"/>
                </a:ext>
              </a:extLst>
            </p:cNvPr>
            <p:cNvSpPr txBox="1">
              <a:spLocks noChangeArrowheads="1"/>
            </p:cNvSpPr>
            <p:nvPr/>
          </p:nvSpPr>
          <p:spPr bwMode="auto">
            <a:xfrm>
              <a:off x="7416845" y="282299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29" name="Text Box 3">
              <a:extLst>
                <a:ext uri="{FF2B5EF4-FFF2-40B4-BE49-F238E27FC236}">
                  <a16:creationId xmlns:a16="http://schemas.microsoft.com/office/drawing/2014/main" id="{7DC1D2A2-350C-4450-B3BE-2CF5235B6EDD}"/>
                </a:ext>
              </a:extLst>
            </p:cNvPr>
            <p:cNvSpPr txBox="1">
              <a:spLocks noChangeArrowheads="1"/>
            </p:cNvSpPr>
            <p:nvPr/>
          </p:nvSpPr>
          <p:spPr bwMode="auto">
            <a:xfrm>
              <a:off x="9245645" y="2822995"/>
              <a:ext cx="6858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9D98A510-F08D-4F9F-A370-998178084131}"/>
                </a:ext>
              </a:extLst>
            </p:cNvPr>
            <p:cNvSpPr/>
            <p:nvPr/>
          </p:nvSpPr>
          <p:spPr>
            <a:xfrm>
              <a:off x="8296318" y="1369721"/>
              <a:ext cx="638316" cy="369332"/>
            </a:xfrm>
            <a:prstGeom prst="rect">
              <a:avLst/>
            </a:prstGeom>
          </p:spPr>
          <p:txBody>
            <a:bodyPr wrap="none">
              <a:spAutoFit/>
            </a:bodyPr>
            <a:lstStyle/>
            <a:p>
              <a:r>
                <a:rPr lang="en-US" kern="1400" dirty="0">
                  <a:solidFill>
                    <a:srgbClr val="000000"/>
                  </a:solidFill>
                  <a:latin typeface="Arial Narrow" panose="020B0606020202030204" pitchFamily="34" charset="0"/>
                </a:rPr>
                <a:t>noise</a:t>
              </a:r>
              <a:endParaRPr lang="en-US" dirty="0"/>
            </a:p>
          </p:txBody>
        </p:sp>
      </p:grpSp>
      <p:grpSp>
        <p:nvGrpSpPr>
          <p:cNvPr id="43" name="Group 42">
            <a:extLst>
              <a:ext uri="{FF2B5EF4-FFF2-40B4-BE49-F238E27FC236}">
                <a16:creationId xmlns:a16="http://schemas.microsoft.com/office/drawing/2014/main" id="{57E8D5C2-092B-4156-8A27-E657CACD0227}"/>
              </a:ext>
            </a:extLst>
          </p:cNvPr>
          <p:cNvGrpSpPr/>
          <p:nvPr/>
        </p:nvGrpSpPr>
        <p:grpSpPr>
          <a:xfrm>
            <a:off x="6069098" y="814671"/>
            <a:ext cx="5284702" cy="2270487"/>
            <a:chOff x="5827984" y="3636761"/>
            <a:chExt cx="5284702" cy="2270487"/>
          </a:xfrm>
        </p:grpSpPr>
        <p:pic>
          <p:nvPicPr>
            <p:cNvPr id="8194" name="Picture 2">
              <a:extLst>
                <a:ext uri="{FF2B5EF4-FFF2-40B4-BE49-F238E27FC236}">
                  <a16:creationId xmlns:a16="http://schemas.microsoft.com/office/drawing/2014/main" id="{2C9933DF-3395-4C1D-A553-DE10770B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460" y="3636761"/>
              <a:ext cx="293211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31" name="Group 3">
              <a:extLst>
                <a:ext uri="{FF2B5EF4-FFF2-40B4-BE49-F238E27FC236}">
                  <a16:creationId xmlns:a16="http://schemas.microsoft.com/office/drawing/2014/main" id="{C6085B6D-3969-46CC-92E7-B2E9D848C236}"/>
                </a:ext>
              </a:extLst>
            </p:cNvPr>
            <p:cNvGrpSpPr>
              <a:grpSpLocks/>
            </p:cNvGrpSpPr>
            <p:nvPr/>
          </p:nvGrpSpPr>
          <p:grpSpPr bwMode="auto">
            <a:xfrm>
              <a:off x="7226437" y="4322561"/>
              <a:ext cx="3886249" cy="1584687"/>
              <a:chOff x="113604652" y="110585250"/>
              <a:chExt cx="3886249" cy="1584687"/>
            </a:xfrm>
          </p:grpSpPr>
          <p:sp>
            <p:nvSpPr>
              <p:cNvPr id="32" name="Line 4">
                <a:extLst>
                  <a:ext uri="{FF2B5EF4-FFF2-40B4-BE49-F238E27FC236}">
                    <a16:creationId xmlns:a16="http://schemas.microsoft.com/office/drawing/2014/main" id="{B1E27797-0CE2-4FF3-AB9E-02B208D724E9}"/>
                  </a:ext>
                </a:extLst>
              </p:cNvPr>
              <p:cNvSpPr>
                <a:spLocks noChangeShapeType="1"/>
              </p:cNvSpPr>
              <p:nvPr/>
            </p:nvSpPr>
            <p:spPr bwMode="auto">
              <a:xfrm>
                <a:off x="114042825" y="111099600"/>
                <a:ext cx="2800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
                <a:extLst>
                  <a:ext uri="{FF2B5EF4-FFF2-40B4-BE49-F238E27FC236}">
                    <a16:creationId xmlns:a16="http://schemas.microsoft.com/office/drawing/2014/main" id="{7C1740D1-BBB8-4AE1-8414-41B0838DBD61}"/>
                  </a:ext>
                </a:extLst>
              </p:cNvPr>
              <p:cNvSpPr>
                <a:spLocks noChangeShapeType="1"/>
              </p:cNvSpPr>
              <p:nvPr/>
            </p:nvSpPr>
            <p:spPr bwMode="auto">
              <a:xfrm>
                <a:off x="11404282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
                <a:extLst>
                  <a:ext uri="{FF2B5EF4-FFF2-40B4-BE49-F238E27FC236}">
                    <a16:creationId xmlns:a16="http://schemas.microsoft.com/office/drawing/2014/main" id="{5995AC9C-B1C4-4398-8968-632399FA43B9}"/>
                  </a:ext>
                </a:extLst>
              </p:cNvPr>
              <p:cNvSpPr>
                <a:spLocks noChangeShapeType="1"/>
              </p:cNvSpPr>
              <p:nvPr/>
            </p:nvSpPr>
            <p:spPr bwMode="auto">
              <a:xfrm>
                <a:off x="11684317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7">
                <a:extLst>
                  <a:ext uri="{FF2B5EF4-FFF2-40B4-BE49-F238E27FC236}">
                    <a16:creationId xmlns:a16="http://schemas.microsoft.com/office/drawing/2014/main" id="{4297671D-EE1B-4E0E-9A22-5D670ACEA258}"/>
                  </a:ext>
                </a:extLst>
              </p:cNvPr>
              <p:cNvSpPr txBox="1">
                <a:spLocks noChangeArrowheads="1"/>
              </p:cNvSpPr>
              <p:nvPr/>
            </p:nvSpPr>
            <p:spPr bwMode="auto">
              <a:xfrm>
                <a:off x="1137570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8">
                <a:extLst>
                  <a:ext uri="{FF2B5EF4-FFF2-40B4-BE49-F238E27FC236}">
                    <a16:creationId xmlns:a16="http://schemas.microsoft.com/office/drawing/2014/main" id="{3A9106AC-92B5-49FB-90A6-CAAD08B4E7B8}"/>
                  </a:ext>
                </a:extLst>
              </p:cNvPr>
              <p:cNvSpPr txBox="1">
                <a:spLocks noChangeArrowheads="1"/>
              </p:cNvSpPr>
              <p:nvPr/>
            </p:nvSpPr>
            <p:spPr bwMode="auto">
              <a:xfrm>
                <a:off x="1165002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BE1FF8A1-9AE4-4D3A-84BF-80A966E6E6B9}"/>
                  </a:ext>
                </a:extLst>
              </p:cNvPr>
              <p:cNvSpPr txBox="1">
                <a:spLocks noChangeArrowheads="1"/>
              </p:cNvSpPr>
              <p:nvPr/>
            </p:nvSpPr>
            <p:spPr bwMode="auto">
              <a:xfrm>
                <a:off x="114214275" y="11075670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BA41AEA5-493C-48FF-9990-2A2A326BF070}"/>
                  </a:ext>
                </a:extLst>
              </p:cNvPr>
              <p:cNvSpPr txBox="1">
                <a:spLocks noChangeArrowheads="1"/>
              </p:cNvSpPr>
              <p:nvPr/>
            </p:nvSpPr>
            <p:spPr bwMode="auto">
              <a:xfrm>
                <a:off x="116676487" y="11115675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
                <a:extLst>
                  <a:ext uri="{FF2B5EF4-FFF2-40B4-BE49-F238E27FC236}">
                    <a16:creationId xmlns:a16="http://schemas.microsoft.com/office/drawing/2014/main" id="{F72758C4-1A85-4087-91C3-9FB20547D277}"/>
                  </a:ext>
                </a:extLst>
              </p:cNvPr>
              <p:cNvSpPr txBox="1">
                <a:spLocks noChangeArrowheads="1"/>
              </p:cNvSpPr>
              <p:nvPr/>
            </p:nvSpPr>
            <p:spPr bwMode="auto">
              <a:xfrm>
                <a:off x="113604652" y="111226962"/>
                <a:ext cx="11418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40" name="Text Box 12">
                <a:extLst>
                  <a:ext uri="{FF2B5EF4-FFF2-40B4-BE49-F238E27FC236}">
                    <a16:creationId xmlns:a16="http://schemas.microsoft.com/office/drawing/2014/main" id="{7DFB0B66-49EB-40E8-81CB-BF122A030C6B}"/>
                  </a:ext>
                </a:extLst>
              </p:cNvPr>
              <p:cNvSpPr txBox="1">
                <a:spLocks noChangeArrowheads="1"/>
              </p:cNvSpPr>
              <p:nvPr/>
            </p:nvSpPr>
            <p:spPr bwMode="auto">
              <a:xfrm>
                <a:off x="116195448" y="111541287"/>
                <a:ext cx="12954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6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grpSp>
        <p:sp>
          <p:nvSpPr>
            <p:cNvPr id="41" name="Rectangle 40">
              <a:extLst>
                <a:ext uri="{FF2B5EF4-FFF2-40B4-BE49-F238E27FC236}">
                  <a16:creationId xmlns:a16="http://schemas.microsoft.com/office/drawing/2014/main" id="{2DE7AE12-B1D1-417C-A9F0-108C7FE10E0D}"/>
                </a:ext>
              </a:extLst>
            </p:cNvPr>
            <p:cNvSpPr/>
            <p:nvPr/>
          </p:nvSpPr>
          <p:spPr>
            <a:xfrm rot="20485072">
              <a:off x="5827984" y="4380779"/>
              <a:ext cx="1628972" cy="369332"/>
            </a:xfrm>
            <a:prstGeom prst="rect">
              <a:avLst/>
            </a:prstGeom>
          </p:spPr>
          <p:txBody>
            <a:bodyPr wrap="none">
              <a:spAutoFit/>
            </a:bodyPr>
            <a:lstStyle/>
            <a:p>
              <a:r>
                <a:rPr lang="en-US" b="1" dirty="0">
                  <a:latin typeface="Arial Narrow" panose="020B0606020202030204" pitchFamily="34" charset="0"/>
                </a:rPr>
                <a:t>4 Diadochi wars</a:t>
              </a:r>
              <a:endParaRPr lang="en-US" b="1" dirty="0"/>
            </a:p>
          </p:txBody>
        </p:sp>
      </p:grpSp>
      <p:grpSp>
        <p:nvGrpSpPr>
          <p:cNvPr id="44" name="Group 2">
            <a:extLst>
              <a:ext uri="{FF2B5EF4-FFF2-40B4-BE49-F238E27FC236}">
                <a16:creationId xmlns:a16="http://schemas.microsoft.com/office/drawing/2014/main" id="{6E2AFB0D-D3D0-4A3F-82BD-0A579F0CBC2C}"/>
              </a:ext>
            </a:extLst>
          </p:cNvPr>
          <p:cNvGrpSpPr>
            <a:grpSpLocks/>
          </p:cNvGrpSpPr>
          <p:nvPr/>
        </p:nvGrpSpPr>
        <p:grpSpPr bwMode="auto">
          <a:xfrm>
            <a:off x="1075792" y="292384"/>
            <a:ext cx="3543300" cy="2228850"/>
            <a:chOff x="106289475" y="110566200"/>
            <a:chExt cx="3543300" cy="2228850"/>
          </a:xfrm>
        </p:grpSpPr>
        <p:sp>
          <p:nvSpPr>
            <p:cNvPr id="45" name="Text Box 3">
              <a:extLst>
                <a:ext uri="{FF2B5EF4-FFF2-40B4-BE49-F238E27FC236}">
                  <a16:creationId xmlns:a16="http://schemas.microsoft.com/office/drawing/2014/main" id="{79DAB0E8-6404-4012-A68B-47D9E0B8B165}"/>
                </a:ext>
              </a:extLst>
            </p:cNvPr>
            <p:cNvSpPr txBox="1">
              <a:spLocks noChangeArrowheads="1"/>
            </p:cNvSpPr>
            <p:nvPr/>
          </p:nvSpPr>
          <p:spPr bwMode="auto">
            <a:xfrm>
              <a:off x="106289475" y="111127761"/>
              <a:ext cx="3543300" cy="166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
              <a:extLst>
                <a:ext uri="{FF2B5EF4-FFF2-40B4-BE49-F238E27FC236}">
                  <a16:creationId xmlns:a16="http://schemas.microsoft.com/office/drawing/2014/main" id="{1923E553-AB60-4F82-AAA5-0319FFF7D430}"/>
                </a:ext>
              </a:extLst>
            </p:cNvPr>
            <p:cNvSpPr txBox="1">
              <a:spLocks noChangeArrowheads="1"/>
            </p:cNvSpPr>
            <p:nvPr/>
          </p:nvSpPr>
          <p:spPr bwMode="auto">
            <a:xfrm>
              <a:off x="106546650" y="111652050"/>
              <a:ext cx="1600200" cy="867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Seleucus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(Trump)</a:t>
              </a:r>
              <a:endParaRPr kumimoji="0" lang="en-US" altLang="en-US" sz="12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  </a:t>
              </a:r>
              <a:r>
                <a:rPr kumimoji="0" lang="en-US" altLang="en-US" sz="1200" b="1" i="0" u="none" strike="noStrike" cap="none" normalizeH="0" baseline="0" noProof="1">
                  <a:ln>
                    <a:noFill/>
                  </a:ln>
                  <a:solidFill>
                    <a:srgbClr val="000000"/>
                  </a:solidFill>
                  <a:effectLst/>
                  <a:latin typeface="Arial Narrow" panose="020B060602020203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
              <a:extLst>
                <a:ext uri="{FF2B5EF4-FFF2-40B4-BE49-F238E27FC236}">
                  <a16:creationId xmlns:a16="http://schemas.microsoft.com/office/drawing/2014/main" id="{0930976F-9E27-43EA-ADAA-9FC6A2CD1E25}"/>
                </a:ext>
              </a:extLst>
            </p:cNvPr>
            <p:cNvSpPr txBox="1">
              <a:spLocks noChangeArrowheads="1"/>
            </p:cNvSpPr>
            <p:nvPr/>
          </p:nvSpPr>
          <p:spPr bwMode="auto">
            <a:xfrm>
              <a:off x="108873175" y="111823500"/>
              <a:ext cx="759575" cy="49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AutoShape 6">
              <a:extLst>
                <a:ext uri="{FF2B5EF4-FFF2-40B4-BE49-F238E27FC236}">
                  <a16:creationId xmlns:a16="http://schemas.microsoft.com/office/drawing/2014/main" id="{026C05CD-8D98-453C-86D7-761A8080103E}"/>
                </a:ext>
              </a:extLst>
            </p:cNvPr>
            <p:cNvSpPr>
              <a:spLocks/>
            </p:cNvSpPr>
            <p:nvPr/>
          </p:nvSpPr>
          <p:spPr bwMode="auto">
            <a:xfrm rot="-10800000">
              <a:off x="108204000" y="111709200"/>
              <a:ext cx="175606" cy="782707"/>
            </a:xfrm>
            <a:prstGeom prst="leftBracket">
              <a:avLst>
                <a:gd name="adj" fmla="val 3714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7">
              <a:extLst>
                <a:ext uri="{FF2B5EF4-FFF2-40B4-BE49-F238E27FC236}">
                  <a16:creationId xmlns:a16="http://schemas.microsoft.com/office/drawing/2014/main" id="{D318A3BF-C0DE-4075-8F7E-7442D773EAD1}"/>
                </a:ext>
              </a:extLst>
            </p:cNvPr>
            <p:cNvSpPr txBox="1">
              <a:spLocks noChangeArrowheads="1"/>
            </p:cNvSpPr>
            <p:nvPr/>
          </p:nvSpPr>
          <p:spPr bwMode="auto">
            <a:xfrm>
              <a:off x="108432600" y="111880650"/>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8">
              <a:extLst>
                <a:ext uri="{FF2B5EF4-FFF2-40B4-BE49-F238E27FC236}">
                  <a16:creationId xmlns:a16="http://schemas.microsoft.com/office/drawing/2014/main" id="{D821502F-86CC-42FB-B205-CF49FD36595C}"/>
                </a:ext>
              </a:extLst>
            </p:cNvPr>
            <p:cNvSpPr txBox="1">
              <a:spLocks noChangeArrowheads="1"/>
            </p:cNvSpPr>
            <p:nvPr/>
          </p:nvSpPr>
          <p:spPr bwMode="auto">
            <a:xfrm>
              <a:off x="106318050" y="110566200"/>
              <a:ext cx="35147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2nd Perspective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Ipsus/2016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9">
              <a:extLst>
                <a:ext uri="{FF2B5EF4-FFF2-40B4-BE49-F238E27FC236}">
                  <a16:creationId xmlns:a16="http://schemas.microsoft.com/office/drawing/2014/main" id="{83A205DB-65F8-430A-A452-E753C07A6E05}"/>
                </a:ext>
              </a:extLst>
            </p:cNvPr>
            <p:cNvSpPr txBox="1">
              <a:spLocks noChangeArrowheads="1"/>
            </p:cNvSpPr>
            <p:nvPr/>
          </p:nvSpPr>
          <p:spPr bwMode="auto">
            <a:xfrm>
              <a:off x="107575350" y="111137700"/>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400-500 war 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10">
              <a:extLst>
                <a:ext uri="{FF2B5EF4-FFF2-40B4-BE49-F238E27FC236}">
                  <a16:creationId xmlns:a16="http://schemas.microsoft.com/office/drawing/2014/main" id="{2349B351-3240-443C-A0A3-F79D7D92C2D1}"/>
                </a:ext>
              </a:extLst>
            </p:cNvPr>
            <p:cNvGrpSpPr>
              <a:grpSpLocks/>
            </p:cNvGrpSpPr>
            <p:nvPr/>
          </p:nvGrpSpPr>
          <p:grpSpPr bwMode="auto">
            <a:xfrm rot="-1398390">
              <a:off x="107175299" y="111251999"/>
              <a:ext cx="1657351" cy="971550"/>
              <a:chOff x="110532046" y="111617867"/>
              <a:chExt cx="1657351" cy="971550"/>
            </a:xfrm>
          </p:grpSpPr>
          <p:sp>
            <p:nvSpPr>
              <p:cNvPr id="53" name="Arc 11">
                <a:extLst>
                  <a:ext uri="{FF2B5EF4-FFF2-40B4-BE49-F238E27FC236}">
                    <a16:creationId xmlns:a16="http://schemas.microsoft.com/office/drawing/2014/main" id="{299F1756-DA5B-4E6D-9DDB-FC2AEA99F11E}"/>
                  </a:ext>
                </a:extLst>
              </p:cNvPr>
              <p:cNvSpPr>
                <a:spLocks/>
              </p:cNvSpPr>
              <p:nvPr/>
            </p:nvSpPr>
            <p:spPr bwMode="auto">
              <a:xfrm>
                <a:off x="110532046" y="111617867"/>
                <a:ext cx="1657350" cy="9715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12">
                <a:extLst>
                  <a:ext uri="{FF2B5EF4-FFF2-40B4-BE49-F238E27FC236}">
                    <a16:creationId xmlns:a16="http://schemas.microsoft.com/office/drawing/2014/main" id="{0245DD97-F1B2-487E-BE14-F9833AA262A0}"/>
                  </a:ext>
                </a:extLst>
              </p:cNvPr>
              <p:cNvSpPr>
                <a:spLocks noChangeShapeType="1"/>
              </p:cNvSpPr>
              <p:nvPr/>
            </p:nvSpPr>
            <p:spPr bwMode="auto">
              <a:xfrm>
                <a:off x="112189396" y="112532266"/>
                <a:ext cx="1"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176000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FD2438-327B-4CD5-BBA5-11107FDAAA66}"/>
              </a:ext>
            </a:extLst>
          </p:cNvPr>
          <p:cNvSpPr>
            <a:spLocks noGrp="1"/>
          </p:cNvSpPr>
          <p:nvPr>
            <p:ph type="sldNum" sz="quarter" idx="12"/>
          </p:nvPr>
        </p:nvSpPr>
        <p:spPr/>
        <p:txBody>
          <a:bodyPr/>
          <a:lstStyle/>
          <a:p>
            <a:fld id="{1E1B8BD3-EEEF-4896-BEE3-06C250004F3C}" type="slidenum">
              <a:rPr lang="en-US" smtClean="0"/>
              <a:pPr/>
              <a:t>39</a:t>
            </a:fld>
            <a:endParaRPr lang="en-US" dirty="0"/>
          </a:p>
        </p:txBody>
      </p:sp>
      <p:sp>
        <p:nvSpPr>
          <p:cNvPr id="3" name="Rectangle 2">
            <a:extLst>
              <a:ext uri="{FF2B5EF4-FFF2-40B4-BE49-F238E27FC236}">
                <a16:creationId xmlns:a16="http://schemas.microsoft.com/office/drawing/2014/main" id="{146AD424-AAF3-4485-AB0B-03910E2FCF75}"/>
              </a:ext>
            </a:extLst>
          </p:cNvPr>
          <p:cNvSpPr/>
          <p:nvPr/>
        </p:nvSpPr>
        <p:spPr>
          <a:xfrm>
            <a:off x="702909" y="4017248"/>
            <a:ext cx="5221168" cy="2339102"/>
          </a:xfrm>
          <a:prstGeom prst="rect">
            <a:avLst/>
          </a:prstGeom>
        </p:spPr>
        <p:txBody>
          <a:bodyPr wrap="square">
            <a:spAutoFit/>
          </a:bodyPr>
          <a:lstStyle/>
          <a:p>
            <a:r>
              <a:rPr lang="en-US" sz="1600" dirty="0">
                <a:latin typeface="Arial Narrow" panose="020B0606020202030204" pitchFamily="34" charset="0"/>
              </a:rPr>
              <a:t>The last person that could have made it great again, the last person who stood with the likes of George Washington and those who framed the Constitution. They rejected a constitutional lawyer, they rejected Clinton. We have to remember, or rather we are required to go back into the history of 2016 and consider what choices the world made, not just the United States, but across the world. When we come to the history of 2016, it’s not just this movement that is forced to make choices. This became a worldwide choice, whether we voted or not, what we thought either party represented. </a:t>
            </a:r>
            <a:endParaRPr lang="en-US" dirty="0"/>
          </a:p>
        </p:txBody>
      </p:sp>
      <p:grpSp>
        <p:nvGrpSpPr>
          <p:cNvPr id="42" name="Group 41">
            <a:extLst>
              <a:ext uri="{FF2B5EF4-FFF2-40B4-BE49-F238E27FC236}">
                <a16:creationId xmlns:a16="http://schemas.microsoft.com/office/drawing/2014/main" id="{5C197E57-2831-49C8-84D8-4195A2776F41}"/>
              </a:ext>
            </a:extLst>
          </p:cNvPr>
          <p:cNvGrpSpPr/>
          <p:nvPr/>
        </p:nvGrpSpPr>
        <p:grpSpPr>
          <a:xfrm>
            <a:off x="6618357" y="2793951"/>
            <a:ext cx="4796731" cy="2090541"/>
            <a:chOff x="6102968" y="1027729"/>
            <a:chExt cx="4796731" cy="2090541"/>
          </a:xfrm>
        </p:grpSpPr>
        <p:sp>
          <p:nvSpPr>
            <p:cNvPr id="4" name="WordArt 2">
              <a:extLst>
                <a:ext uri="{FF2B5EF4-FFF2-40B4-BE49-F238E27FC236}">
                  <a16:creationId xmlns:a16="http://schemas.microsoft.com/office/drawing/2014/main" id="{612614EF-A2E8-41BD-977D-FAE4975AC682}"/>
                </a:ext>
              </a:extLst>
            </p:cNvPr>
            <p:cNvSpPr>
              <a:spLocks noChangeArrowheads="1" noChangeShapeType="1" noTextEdit="1"/>
            </p:cNvSpPr>
            <p:nvPr/>
          </p:nvSpPr>
          <p:spPr bwMode="auto">
            <a:xfrm>
              <a:off x="6102968" y="1557672"/>
              <a:ext cx="1069881" cy="554484"/>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dirty="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5" name="Text Box 4">
              <a:extLst>
                <a:ext uri="{FF2B5EF4-FFF2-40B4-BE49-F238E27FC236}">
                  <a16:creationId xmlns:a16="http://schemas.microsoft.com/office/drawing/2014/main" id="{1AEC1A8F-7A8A-41E3-BEEA-9246EC5EA12B}"/>
                </a:ext>
              </a:extLst>
            </p:cNvPr>
            <p:cNvSpPr txBox="1">
              <a:spLocks noChangeArrowheads="1"/>
            </p:cNvSpPr>
            <p:nvPr/>
          </p:nvSpPr>
          <p:spPr bwMode="auto">
            <a:xfrm>
              <a:off x="9461424"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71C4085-1CA4-45CA-8F37-DD7B948146B5}"/>
                </a:ext>
              </a:extLst>
            </p:cNvPr>
            <p:cNvSpPr txBox="1">
              <a:spLocks noChangeArrowheads="1"/>
            </p:cNvSpPr>
            <p:nvPr/>
          </p:nvSpPr>
          <p:spPr bwMode="auto">
            <a:xfrm>
              <a:off x="10053561"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AAAD92EC-AA4C-43E4-AAEE-CCBED9626E51}"/>
                </a:ext>
              </a:extLst>
            </p:cNvPr>
            <p:cNvSpPr txBox="1">
              <a:spLocks noChangeArrowheads="1"/>
            </p:cNvSpPr>
            <p:nvPr/>
          </p:nvSpPr>
          <p:spPr bwMode="auto">
            <a:xfrm>
              <a:off x="10645699" y="2370879"/>
              <a:ext cx="254000"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D406B63-6DBA-4A32-AF38-5193AB36032B}"/>
                </a:ext>
              </a:extLst>
            </p:cNvPr>
            <p:cNvSpPr txBox="1">
              <a:spLocks noChangeArrowheads="1"/>
            </p:cNvSpPr>
            <p:nvPr/>
          </p:nvSpPr>
          <p:spPr bwMode="auto">
            <a:xfrm>
              <a:off x="9886874" y="1723179"/>
              <a:ext cx="579437" cy="2238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635E1C26-0847-436F-A16B-ECE6B16AAF75}"/>
                </a:ext>
              </a:extLst>
            </p:cNvPr>
            <p:cNvSpPr txBox="1">
              <a:spLocks noChangeArrowheads="1"/>
            </p:cNvSpPr>
            <p:nvPr/>
          </p:nvSpPr>
          <p:spPr bwMode="auto">
            <a:xfrm>
              <a:off x="9309024" y="1531091"/>
              <a:ext cx="527050" cy="41592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B1121A4D-EA60-4BD1-A2D0-A17178430023}"/>
                </a:ext>
              </a:extLst>
            </p:cNvPr>
            <p:cNvGrpSpPr>
              <a:grpSpLocks/>
            </p:cNvGrpSpPr>
            <p:nvPr/>
          </p:nvGrpSpPr>
          <p:grpSpPr bwMode="auto">
            <a:xfrm>
              <a:off x="7694536" y="1969241"/>
              <a:ext cx="3051175" cy="379413"/>
              <a:chOff x="110366175" y="113423998"/>
              <a:chExt cx="3051176" cy="379512"/>
            </a:xfrm>
          </p:grpSpPr>
          <p:sp>
            <p:nvSpPr>
              <p:cNvPr id="11" name="Line 10">
                <a:extLst>
                  <a:ext uri="{FF2B5EF4-FFF2-40B4-BE49-F238E27FC236}">
                    <a16:creationId xmlns:a16="http://schemas.microsoft.com/office/drawing/2014/main" id="{7437A24C-486A-444A-B333-AFF0E99672A1}"/>
                  </a:ext>
                </a:extLst>
              </p:cNvPr>
              <p:cNvSpPr>
                <a:spLocks noChangeShapeType="1"/>
              </p:cNvSpPr>
              <p:nvPr/>
            </p:nvSpPr>
            <p:spPr bwMode="auto">
              <a:xfrm>
                <a:off x="110366175" y="11380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07EA0BEA-3BB5-49AA-9974-1F4F6C72D8C0}"/>
                  </a:ext>
                </a:extLst>
              </p:cNvPr>
              <p:cNvSpPr>
                <a:spLocks noChangeShapeType="1"/>
              </p:cNvSpPr>
              <p:nvPr/>
            </p:nvSpPr>
            <p:spPr bwMode="auto">
              <a:xfrm>
                <a:off x="112852238"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5EAA961-05CC-47C7-A0BC-F8B21DC70064}"/>
                  </a:ext>
                </a:extLst>
              </p:cNvPr>
              <p:cNvSpPr>
                <a:spLocks noChangeShapeType="1"/>
              </p:cNvSpPr>
              <p:nvPr/>
            </p:nvSpPr>
            <p:spPr bwMode="auto">
              <a:xfrm>
                <a:off x="113417350" y="11344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9F6B87E7-9473-4A46-9EF0-6EA6F224E5D2}"/>
                  </a:ext>
                </a:extLst>
              </p:cNvPr>
              <p:cNvSpPr>
                <a:spLocks noChangeShapeType="1"/>
              </p:cNvSpPr>
              <p:nvPr/>
            </p:nvSpPr>
            <p:spPr bwMode="auto">
              <a:xfrm>
                <a:off x="112260185" y="11342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545736BF-11BE-4B06-9BF5-9218388537FB}"/>
                  </a:ext>
                </a:extLst>
              </p:cNvPr>
              <p:cNvSpPr>
                <a:spLocks noChangeShapeType="1"/>
              </p:cNvSpPr>
              <p:nvPr/>
            </p:nvSpPr>
            <p:spPr bwMode="auto">
              <a:xfrm>
                <a:off x="112044956" y="11353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D87F7873-7428-470C-B2D4-800BBE9CB4E7}"/>
                </a:ext>
              </a:extLst>
            </p:cNvPr>
            <p:cNvGrpSpPr>
              <a:grpSpLocks/>
            </p:cNvGrpSpPr>
            <p:nvPr/>
          </p:nvGrpSpPr>
          <p:grpSpPr bwMode="auto">
            <a:xfrm>
              <a:off x="7448474" y="1723179"/>
              <a:ext cx="1806575" cy="871537"/>
              <a:chOff x="109005688" y="115835906"/>
              <a:chExt cx="1807111" cy="870645"/>
            </a:xfrm>
          </p:grpSpPr>
          <p:sp>
            <p:nvSpPr>
              <p:cNvPr id="17" name="Line 16">
                <a:extLst>
                  <a:ext uri="{FF2B5EF4-FFF2-40B4-BE49-F238E27FC236}">
                    <a16:creationId xmlns:a16="http://schemas.microsoft.com/office/drawing/2014/main" id="{9D4B88E8-FA38-4E73-A2F2-4ED7202C7004}"/>
                  </a:ext>
                </a:extLst>
              </p:cNvPr>
              <p:cNvSpPr>
                <a:spLocks noChangeShapeType="1"/>
              </p:cNvSpPr>
              <p:nvPr/>
            </p:nvSpPr>
            <p:spPr bwMode="auto">
              <a:xfrm>
                <a:off x="109285024"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FC036173-A533-4AD1-97F2-3EB68A1B95A0}"/>
                  </a:ext>
                </a:extLst>
              </p:cNvPr>
              <p:cNvSpPr>
                <a:spLocks noChangeShapeType="1"/>
              </p:cNvSpPr>
              <p:nvPr/>
            </p:nvSpPr>
            <p:spPr bwMode="auto">
              <a:xfrm>
                <a:off x="110553708" y="116081473"/>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6F0F0D92-A9EB-4939-93C1-0C64ACC67079}"/>
                  </a:ext>
                </a:extLst>
              </p:cNvPr>
              <p:cNvSpPr>
                <a:spLocks noChangeShapeType="1"/>
              </p:cNvSpPr>
              <p:nvPr/>
            </p:nvSpPr>
            <p:spPr bwMode="auto">
              <a:xfrm>
                <a:off x="109877077" y="116081473"/>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09142FA-5210-46A9-9232-F5BDA18962C2}"/>
                  </a:ext>
                </a:extLst>
              </p:cNvPr>
              <p:cNvSpPr txBox="1">
                <a:spLocks noChangeArrowheads="1"/>
              </p:cNvSpPr>
              <p:nvPr/>
            </p:nvSpPr>
            <p:spPr bwMode="auto">
              <a:xfrm>
                <a:off x="109158156"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30472FA3-20E9-4610-9C69-89E8403011AC}"/>
                  </a:ext>
                </a:extLst>
              </p:cNvPr>
              <p:cNvSpPr txBox="1">
                <a:spLocks noChangeArrowheads="1"/>
              </p:cNvSpPr>
              <p:nvPr/>
            </p:nvSpPr>
            <p:spPr bwMode="auto">
              <a:xfrm>
                <a:off x="109750208"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35A6C7C9-1975-47FD-8554-E26ABF401738}"/>
                  </a:ext>
                </a:extLst>
              </p:cNvPr>
              <p:cNvSpPr txBox="1">
                <a:spLocks noChangeArrowheads="1"/>
              </p:cNvSpPr>
              <p:nvPr/>
            </p:nvSpPr>
            <p:spPr bwMode="auto">
              <a:xfrm>
                <a:off x="110426839" y="116483309"/>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E6F2DAE3-F28D-4E1E-92BA-7970DD0FFCBF}"/>
                  </a:ext>
                </a:extLst>
              </p:cNvPr>
              <p:cNvSpPr txBox="1">
                <a:spLocks noChangeArrowheads="1"/>
              </p:cNvSpPr>
              <p:nvPr/>
            </p:nvSpPr>
            <p:spPr bwMode="auto">
              <a:xfrm>
                <a:off x="110285213"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BF22826E-80D0-41C4-984D-CEB052439AE8}"/>
                  </a:ext>
                </a:extLst>
              </p:cNvPr>
              <p:cNvSpPr txBox="1">
                <a:spLocks noChangeArrowheads="1"/>
              </p:cNvSpPr>
              <p:nvPr/>
            </p:nvSpPr>
            <p:spPr bwMode="auto">
              <a:xfrm>
                <a:off x="109645450"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008ADB37-10AD-46E7-BD4F-40A2C6604EA4}"/>
                  </a:ext>
                </a:extLst>
              </p:cNvPr>
              <p:cNvSpPr txBox="1">
                <a:spLocks noChangeArrowheads="1"/>
              </p:cNvSpPr>
              <p:nvPr/>
            </p:nvSpPr>
            <p:spPr bwMode="auto">
              <a:xfrm>
                <a:off x="109005688" y="115835906"/>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 name="AutoShape 25">
              <a:extLst>
                <a:ext uri="{FF2B5EF4-FFF2-40B4-BE49-F238E27FC236}">
                  <a16:creationId xmlns:a16="http://schemas.microsoft.com/office/drawing/2014/main" id="{1E3FC947-B96E-4FE6-9888-BD4615012FE6}"/>
                </a:ext>
              </a:extLst>
            </p:cNvPr>
            <p:cNvSpPr>
              <a:spLocks/>
            </p:cNvSpPr>
            <p:nvPr/>
          </p:nvSpPr>
          <p:spPr bwMode="auto">
            <a:xfrm rot="5400000">
              <a:off x="8837536" y="316654"/>
              <a:ext cx="223838" cy="2411412"/>
            </a:xfrm>
            <a:prstGeom prst="leftBracket">
              <a:avLst>
                <a:gd name="adj" fmla="val 8977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1C13902-B7A4-4B9E-862A-8A9D545817FC}"/>
                </a:ext>
              </a:extLst>
            </p:cNvPr>
            <p:cNvSpPr txBox="1">
              <a:spLocks noChangeArrowheads="1"/>
            </p:cNvSpPr>
            <p:nvPr/>
          </p:nvSpPr>
          <p:spPr bwMode="auto">
            <a:xfrm>
              <a:off x="8099702" y="1027729"/>
              <a:ext cx="1566862" cy="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noProof="1">
                  <a:ln>
                    <a:noFill/>
                  </a:ln>
                  <a:solidFill>
                    <a:srgbClr val="000000"/>
                  </a:solidFill>
                  <a:effectLst/>
                  <a:latin typeface="Arial Narrow" panose="020B0606020202030204" pitchFamily="34" charset="0"/>
                </a:rPr>
                <a:t>Daniel 11:4-15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8" name="Text Box 2">
              <a:extLst>
                <a:ext uri="{FF2B5EF4-FFF2-40B4-BE49-F238E27FC236}">
                  <a16:creationId xmlns:a16="http://schemas.microsoft.com/office/drawing/2014/main" id="{C09FCE63-39FD-49E9-AE9E-D9845ED33890}"/>
                </a:ext>
              </a:extLst>
            </p:cNvPr>
            <p:cNvSpPr txBox="1">
              <a:spLocks noChangeArrowheads="1"/>
            </p:cNvSpPr>
            <p:nvPr/>
          </p:nvSpPr>
          <p:spPr bwMode="auto">
            <a:xfrm>
              <a:off x="7416845" y="282299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29" name="Text Box 3">
              <a:extLst>
                <a:ext uri="{FF2B5EF4-FFF2-40B4-BE49-F238E27FC236}">
                  <a16:creationId xmlns:a16="http://schemas.microsoft.com/office/drawing/2014/main" id="{7DC1D2A2-350C-4450-B3BE-2CF5235B6EDD}"/>
                </a:ext>
              </a:extLst>
            </p:cNvPr>
            <p:cNvSpPr txBox="1">
              <a:spLocks noChangeArrowheads="1"/>
            </p:cNvSpPr>
            <p:nvPr/>
          </p:nvSpPr>
          <p:spPr bwMode="auto">
            <a:xfrm>
              <a:off x="9245645" y="2822995"/>
              <a:ext cx="6858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9D98A510-F08D-4F9F-A370-998178084131}"/>
                </a:ext>
              </a:extLst>
            </p:cNvPr>
            <p:cNvSpPr/>
            <p:nvPr/>
          </p:nvSpPr>
          <p:spPr>
            <a:xfrm>
              <a:off x="8296318" y="1369721"/>
              <a:ext cx="638316" cy="369332"/>
            </a:xfrm>
            <a:prstGeom prst="rect">
              <a:avLst/>
            </a:prstGeom>
          </p:spPr>
          <p:txBody>
            <a:bodyPr wrap="none">
              <a:spAutoFit/>
            </a:bodyPr>
            <a:lstStyle/>
            <a:p>
              <a:r>
                <a:rPr lang="en-US" kern="1400" dirty="0">
                  <a:solidFill>
                    <a:srgbClr val="000000"/>
                  </a:solidFill>
                  <a:latin typeface="Arial Narrow" panose="020B0606020202030204" pitchFamily="34" charset="0"/>
                </a:rPr>
                <a:t>noise</a:t>
              </a:r>
              <a:endParaRPr lang="en-US" dirty="0"/>
            </a:p>
          </p:txBody>
        </p:sp>
      </p:grpSp>
      <p:grpSp>
        <p:nvGrpSpPr>
          <p:cNvPr id="43" name="Group 42">
            <a:extLst>
              <a:ext uri="{FF2B5EF4-FFF2-40B4-BE49-F238E27FC236}">
                <a16:creationId xmlns:a16="http://schemas.microsoft.com/office/drawing/2014/main" id="{57E8D5C2-092B-4156-8A27-E657CACD0227}"/>
              </a:ext>
            </a:extLst>
          </p:cNvPr>
          <p:cNvGrpSpPr/>
          <p:nvPr/>
        </p:nvGrpSpPr>
        <p:grpSpPr>
          <a:xfrm>
            <a:off x="6253567" y="136525"/>
            <a:ext cx="5284702" cy="2270487"/>
            <a:chOff x="5827984" y="3636761"/>
            <a:chExt cx="5284702" cy="2270487"/>
          </a:xfrm>
        </p:grpSpPr>
        <p:pic>
          <p:nvPicPr>
            <p:cNvPr id="8194" name="Picture 2">
              <a:extLst>
                <a:ext uri="{FF2B5EF4-FFF2-40B4-BE49-F238E27FC236}">
                  <a16:creationId xmlns:a16="http://schemas.microsoft.com/office/drawing/2014/main" id="{2C9933DF-3395-4C1D-A553-DE10770B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460" y="3636761"/>
              <a:ext cx="2932113"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31" name="Group 3">
              <a:extLst>
                <a:ext uri="{FF2B5EF4-FFF2-40B4-BE49-F238E27FC236}">
                  <a16:creationId xmlns:a16="http://schemas.microsoft.com/office/drawing/2014/main" id="{C6085B6D-3969-46CC-92E7-B2E9D848C236}"/>
                </a:ext>
              </a:extLst>
            </p:cNvPr>
            <p:cNvGrpSpPr>
              <a:grpSpLocks/>
            </p:cNvGrpSpPr>
            <p:nvPr/>
          </p:nvGrpSpPr>
          <p:grpSpPr bwMode="auto">
            <a:xfrm>
              <a:off x="7226437" y="4322561"/>
              <a:ext cx="3886249" cy="1584687"/>
              <a:chOff x="113604652" y="110585250"/>
              <a:chExt cx="3886249" cy="1584687"/>
            </a:xfrm>
          </p:grpSpPr>
          <p:sp>
            <p:nvSpPr>
              <p:cNvPr id="32" name="Line 4">
                <a:extLst>
                  <a:ext uri="{FF2B5EF4-FFF2-40B4-BE49-F238E27FC236}">
                    <a16:creationId xmlns:a16="http://schemas.microsoft.com/office/drawing/2014/main" id="{B1E27797-0CE2-4FF3-AB9E-02B208D724E9}"/>
                  </a:ext>
                </a:extLst>
              </p:cNvPr>
              <p:cNvSpPr>
                <a:spLocks noChangeShapeType="1"/>
              </p:cNvSpPr>
              <p:nvPr/>
            </p:nvSpPr>
            <p:spPr bwMode="auto">
              <a:xfrm>
                <a:off x="114042825" y="111099600"/>
                <a:ext cx="2800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5">
                <a:extLst>
                  <a:ext uri="{FF2B5EF4-FFF2-40B4-BE49-F238E27FC236}">
                    <a16:creationId xmlns:a16="http://schemas.microsoft.com/office/drawing/2014/main" id="{7C1740D1-BBB8-4AE1-8414-41B0838DBD61}"/>
                  </a:ext>
                </a:extLst>
              </p:cNvPr>
              <p:cNvSpPr>
                <a:spLocks noChangeShapeType="1"/>
              </p:cNvSpPr>
              <p:nvPr/>
            </p:nvSpPr>
            <p:spPr bwMode="auto">
              <a:xfrm>
                <a:off x="11404282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
                <a:extLst>
                  <a:ext uri="{FF2B5EF4-FFF2-40B4-BE49-F238E27FC236}">
                    <a16:creationId xmlns:a16="http://schemas.microsoft.com/office/drawing/2014/main" id="{5995AC9C-B1C4-4398-8968-632399FA43B9}"/>
                  </a:ext>
                </a:extLst>
              </p:cNvPr>
              <p:cNvSpPr>
                <a:spLocks noChangeShapeType="1"/>
              </p:cNvSpPr>
              <p:nvPr/>
            </p:nvSpPr>
            <p:spPr bwMode="auto">
              <a:xfrm>
                <a:off x="116843175" y="110813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7">
                <a:extLst>
                  <a:ext uri="{FF2B5EF4-FFF2-40B4-BE49-F238E27FC236}">
                    <a16:creationId xmlns:a16="http://schemas.microsoft.com/office/drawing/2014/main" id="{4297671D-EE1B-4E0E-9A22-5D670ACEA258}"/>
                  </a:ext>
                </a:extLst>
              </p:cNvPr>
              <p:cNvSpPr txBox="1">
                <a:spLocks noChangeArrowheads="1"/>
              </p:cNvSpPr>
              <p:nvPr/>
            </p:nvSpPr>
            <p:spPr bwMode="auto">
              <a:xfrm>
                <a:off x="1137570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8">
                <a:extLst>
                  <a:ext uri="{FF2B5EF4-FFF2-40B4-BE49-F238E27FC236}">
                    <a16:creationId xmlns:a16="http://schemas.microsoft.com/office/drawing/2014/main" id="{3A9106AC-92B5-49FB-90A6-CAAD08B4E7B8}"/>
                  </a:ext>
                </a:extLst>
              </p:cNvPr>
              <p:cNvSpPr txBox="1">
                <a:spLocks noChangeArrowheads="1"/>
              </p:cNvSpPr>
              <p:nvPr/>
            </p:nvSpPr>
            <p:spPr bwMode="auto">
              <a:xfrm>
                <a:off x="116500275" y="110585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BE1FF8A1-9AE4-4D3A-84BF-80A966E6E6B9}"/>
                  </a:ext>
                </a:extLst>
              </p:cNvPr>
              <p:cNvSpPr txBox="1">
                <a:spLocks noChangeArrowheads="1"/>
              </p:cNvSpPr>
              <p:nvPr/>
            </p:nvSpPr>
            <p:spPr bwMode="auto">
              <a:xfrm>
                <a:off x="114214275" y="11075670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BA41AEA5-493C-48FF-9990-2A2A326BF070}"/>
                  </a:ext>
                </a:extLst>
              </p:cNvPr>
              <p:cNvSpPr txBox="1">
                <a:spLocks noChangeArrowheads="1"/>
              </p:cNvSpPr>
              <p:nvPr/>
            </p:nvSpPr>
            <p:spPr bwMode="auto">
              <a:xfrm>
                <a:off x="116676487" y="11115675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
                <a:extLst>
                  <a:ext uri="{FF2B5EF4-FFF2-40B4-BE49-F238E27FC236}">
                    <a16:creationId xmlns:a16="http://schemas.microsoft.com/office/drawing/2014/main" id="{F72758C4-1A85-4087-91C3-9FB20547D277}"/>
                  </a:ext>
                </a:extLst>
              </p:cNvPr>
              <p:cNvSpPr txBox="1">
                <a:spLocks noChangeArrowheads="1"/>
              </p:cNvSpPr>
              <p:nvPr/>
            </p:nvSpPr>
            <p:spPr bwMode="auto">
              <a:xfrm>
                <a:off x="113604652" y="111226962"/>
                <a:ext cx="11418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 </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40" name="Text Box 12">
                <a:extLst>
                  <a:ext uri="{FF2B5EF4-FFF2-40B4-BE49-F238E27FC236}">
                    <a16:creationId xmlns:a16="http://schemas.microsoft.com/office/drawing/2014/main" id="{7DFB0B66-49EB-40E8-81CB-BF122A030C6B}"/>
                  </a:ext>
                </a:extLst>
              </p:cNvPr>
              <p:cNvSpPr txBox="1">
                <a:spLocks noChangeArrowheads="1"/>
              </p:cNvSpPr>
              <p:nvPr/>
            </p:nvSpPr>
            <p:spPr bwMode="auto">
              <a:xfrm>
                <a:off x="116195448" y="111541287"/>
                <a:ext cx="1295453"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rgbClr val="000000"/>
                    </a:solidFill>
                    <a:effectLst/>
                    <a:latin typeface="Arial Narrow" panose="020B0606020202030204" pitchFamily="34" charset="0"/>
                  </a:rPr>
                  <a:t>Antigonus</a:t>
                </a:r>
                <a:endParaRPr kumimoji="0" lang="en-US" altLang="en-US" sz="1600" b="1"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grpSp>
        <p:sp>
          <p:nvSpPr>
            <p:cNvPr id="41" name="Rectangle 40">
              <a:extLst>
                <a:ext uri="{FF2B5EF4-FFF2-40B4-BE49-F238E27FC236}">
                  <a16:creationId xmlns:a16="http://schemas.microsoft.com/office/drawing/2014/main" id="{2DE7AE12-B1D1-417C-A9F0-108C7FE10E0D}"/>
                </a:ext>
              </a:extLst>
            </p:cNvPr>
            <p:cNvSpPr/>
            <p:nvPr/>
          </p:nvSpPr>
          <p:spPr>
            <a:xfrm rot="20485072">
              <a:off x="5827984" y="4380779"/>
              <a:ext cx="1628972" cy="369332"/>
            </a:xfrm>
            <a:prstGeom prst="rect">
              <a:avLst/>
            </a:prstGeom>
          </p:spPr>
          <p:txBody>
            <a:bodyPr wrap="none">
              <a:spAutoFit/>
            </a:bodyPr>
            <a:lstStyle/>
            <a:p>
              <a:r>
                <a:rPr lang="en-US" b="1" dirty="0">
                  <a:latin typeface="Arial Narrow" panose="020B0606020202030204" pitchFamily="34" charset="0"/>
                </a:rPr>
                <a:t>4 Diadochi wars</a:t>
              </a:r>
              <a:endParaRPr lang="en-US" b="1" dirty="0"/>
            </a:p>
          </p:txBody>
        </p:sp>
      </p:grpSp>
      <p:grpSp>
        <p:nvGrpSpPr>
          <p:cNvPr id="44" name="Group 2">
            <a:extLst>
              <a:ext uri="{FF2B5EF4-FFF2-40B4-BE49-F238E27FC236}">
                <a16:creationId xmlns:a16="http://schemas.microsoft.com/office/drawing/2014/main" id="{6E2AFB0D-D3D0-4A3F-82BD-0A579F0CBC2C}"/>
              </a:ext>
            </a:extLst>
          </p:cNvPr>
          <p:cNvGrpSpPr>
            <a:grpSpLocks/>
          </p:cNvGrpSpPr>
          <p:nvPr/>
        </p:nvGrpSpPr>
        <p:grpSpPr bwMode="auto">
          <a:xfrm>
            <a:off x="1075792" y="292384"/>
            <a:ext cx="3543300" cy="2228850"/>
            <a:chOff x="106289475" y="110566200"/>
            <a:chExt cx="3543300" cy="2228850"/>
          </a:xfrm>
        </p:grpSpPr>
        <p:sp>
          <p:nvSpPr>
            <p:cNvPr id="45" name="Text Box 3">
              <a:extLst>
                <a:ext uri="{FF2B5EF4-FFF2-40B4-BE49-F238E27FC236}">
                  <a16:creationId xmlns:a16="http://schemas.microsoft.com/office/drawing/2014/main" id="{79DAB0E8-6404-4012-A68B-47D9E0B8B165}"/>
                </a:ext>
              </a:extLst>
            </p:cNvPr>
            <p:cNvSpPr txBox="1">
              <a:spLocks noChangeArrowheads="1"/>
            </p:cNvSpPr>
            <p:nvPr/>
          </p:nvSpPr>
          <p:spPr bwMode="auto">
            <a:xfrm>
              <a:off x="106289475" y="111127761"/>
              <a:ext cx="3543300" cy="1667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
              <a:extLst>
                <a:ext uri="{FF2B5EF4-FFF2-40B4-BE49-F238E27FC236}">
                  <a16:creationId xmlns:a16="http://schemas.microsoft.com/office/drawing/2014/main" id="{1923E553-AB60-4F82-AAA5-0319FFF7D430}"/>
                </a:ext>
              </a:extLst>
            </p:cNvPr>
            <p:cNvSpPr txBox="1">
              <a:spLocks noChangeArrowheads="1"/>
            </p:cNvSpPr>
            <p:nvPr/>
          </p:nvSpPr>
          <p:spPr bwMode="auto">
            <a:xfrm>
              <a:off x="106546650" y="111652050"/>
              <a:ext cx="1600200" cy="867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Seleucus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(Trump)</a:t>
              </a:r>
              <a:endParaRPr kumimoji="0" lang="en-US" altLang="en-US" sz="12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  </a:t>
              </a:r>
              <a:r>
                <a:rPr kumimoji="0" lang="en-US" altLang="en-US" sz="1200" b="1" i="0" u="none" strike="noStrike" cap="none" normalizeH="0" baseline="0" noProof="1">
                  <a:ln>
                    <a:noFill/>
                  </a:ln>
                  <a:solidFill>
                    <a:srgbClr val="000000"/>
                  </a:solidFill>
                  <a:effectLst/>
                  <a:latin typeface="Arial Narrow" panose="020B060602020203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
              <a:extLst>
                <a:ext uri="{FF2B5EF4-FFF2-40B4-BE49-F238E27FC236}">
                  <a16:creationId xmlns:a16="http://schemas.microsoft.com/office/drawing/2014/main" id="{0930976F-9E27-43EA-ADAA-9FC6A2CD1E25}"/>
                </a:ext>
              </a:extLst>
            </p:cNvPr>
            <p:cNvSpPr txBox="1">
              <a:spLocks noChangeArrowheads="1"/>
            </p:cNvSpPr>
            <p:nvPr/>
          </p:nvSpPr>
          <p:spPr bwMode="auto">
            <a:xfrm>
              <a:off x="108873175" y="111823500"/>
              <a:ext cx="759575" cy="49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AutoShape 6">
              <a:extLst>
                <a:ext uri="{FF2B5EF4-FFF2-40B4-BE49-F238E27FC236}">
                  <a16:creationId xmlns:a16="http://schemas.microsoft.com/office/drawing/2014/main" id="{026C05CD-8D98-453C-86D7-761A8080103E}"/>
                </a:ext>
              </a:extLst>
            </p:cNvPr>
            <p:cNvSpPr>
              <a:spLocks/>
            </p:cNvSpPr>
            <p:nvPr/>
          </p:nvSpPr>
          <p:spPr bwMode="auto">
            <a:xfrm rot="-10800000">
              <a:off x="108204000" y="111709200"/>
              <a:ext cx="175606" cy="782707"/>
            </a:xfrm>
            <a:prstGeom prst="leftBracket">
              <a:avLst>
                <a:gd name="adj" fmla="val 37143"/>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7">
              <a:extLst>
                <a:ext uri="{FF2B5EF4-FFF2-40B4-BE49-F238E27FC236}">
                  <a16:creationId xmlns:a16="http://schemas.microsoft.com/office/drawing/2014/main" id="{D318A3BF-C0DE-4075-8F7E-7442D773EAD1}"/>
                </a:ext>
              </a:extLst>
            </p:cNvPr>
            <p:cNvSpPr txBox="1">
              <a:spLocks noChangeArrowheads="1"/>
            </p:cNvSpPr>
            <p:nvPr/>
          </p:nvSpPr>
          <p:spPr bwMode="auto">
            <a:xfrm>
              <a:off x="108432600" y="111880650"/>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8">
              <a:extLst>
                <a:ext uri="{FF2B5EF4-FFF2-40B4-BE49-F238E27FC236}">
                  <a16:creationId xmlns:a16="http://schemas.microsoft.com/office/drawing/2014/main" id="{D821502F-86CC-42FB-B205-CF49FD36595C}"/>
                </a:ext>
              </a:extLst>
            </p:cNvPr>
            <p:cNvSpPr txBox="1">
              <a:spLocks noChangeArrowheads="1"/>
            </p:cNvSpPr>
            <p:nvPr/>
          </p:nvSpPr>
          <p:spPr bwMode="auto">
            <a:xfrm>
              <a:off x="106318050" y="110566200"/>
              <a:ext cx="35147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2nd Perspective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Ipsus/2016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9">
              <a:extLst>
                <a:ext uri="{FF2B5EF4-FFF2-40B4-BE49-F238E27FC236}">
                  <a16:creationId xmlns:a16="http://schemas.microsoft.com/office/drawing/2014/main" id="{83A205DB-65F8-430A-A452-E753C07A6E05}"/>
                </a:ext>
              </a:extLst>
            </p:cNvPr>
            <p:cNvSpPr txBox="1">
              <a:spLocks noChangeArrowheads="1"/>
            </p:cNvSpPr>
            <p:nvPr/>
          </p:nvSpPr>
          <p:spPr bwMode="auto">
            <a:xfrm>
              <a:off x="107575350" y="111137700"/>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400-500 war 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10">
              <a:extLst>
                <a:ext uri="{FF2B5EF4-FFF2-40B4-BE49-F238E27FC236}">
                  <a16:creationId xmlns:a16="http://schemas.microsoft.com/office/drawing/2014/main" id="{2349B351-3240-443C-A0A3-F79D7D92C2D1}"/>
                </a:ext>
              </a:extLst>
            </p:cNvPr>
            <p:cNvGrpSpPr>
              <a:grpSpLocks/>
            </p:cNvGrpSpPr>
            <p:nvPr/>
          </p:nvGrpSpPr>
          <p:grpSpPr bwMode="auto">
            <a:xfrm rot="-1398390">
              <a:off x="107175299" y="111251999"/>
              <a:ext cx="1657351" cy="971550"/>
              <a:chOff x="110532046" y="111617867"/>
              <a:chExt cx="1657351" cy="971550"/>
            </a:xfrm>
          </p:grpSpPr>
          <p:sp>
            <p:nvSpPr>
              <p:cNvPr id="53" name="Arc 11">
                <a:extLst>
                  <a:ext uri="{FF2B5EF4-FFF2-40B4-BE49-F238E27FC236}">
                    <a16:creationId xmlns:a16="http://schemas.microsoft.com/office/drawing/2014/main" id="{299F1756-DA5B-4E6D-9DDB-FC2AEA99F11E}"/>
                  </a:ext>
                </a:extLst>
              </p:cNvPr>
              <p:cNvSpPr>
                <a:spLocks/>
              </p:cNvSpPr>
              <p:nvPr/>
            </p:nvSpPr>
            <p:spPr bwMode="auto">
              <a:xfrm>
                <a:off x="110532046" y="111617867"/>
                <a:ext cx="1657350" cy="9715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12">
                <a:extLst>
                  <a:ext uri="{FF2B5EF4-FFF2-40B4-BE49-F238E27FC236}">
                    <a16:creationId xmlns:a16="http://schemas.microsoft.com/office/drawing/2014/main" id="{0245DD97-F1B2-487E-BE14-F9833AA262A0}"/>
                  </a:ext>
                </a:extLst>
              </p:cNvPr>
              <p:cNvSpPr>
                <a:spLocks noChangeShapeType="1"/>
              </p:cNvSpPr>
              <p:nvPr/>
            </p:nvSpPr>
            <p:spPr bwMode="auto">
              <a:xfrm>
                <a:off x="112189396" y="112532266"/>
                <a:ext cx="1"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55" name="Line 2">
            <a:extLst>
              <a:ext uri="{FF2B5EF4-FFF2-40B4-BE49-F238E27FC236}">
                <a16:creationId xmlns:a16="http://schemas.microsoft.com/office/drawing/2014/main" id="{3084B95D-80C6-4B1F-9C29-0A97AD761928}"/>
              </a:ext>
            </a:extLst>
          </p:cNvPr>
          <p:cNvSpPr>
            <a:spLocks noChangeShapeType="1"/>
          </p:cNvSpPr>
          <p:nvPr/>
        </p:nvSpPr>
        <p:spPr bwMode="auto">
          <a:xfrm>
            <a:off x="1675867" y="3135587"/>
            <a:ext cx="30861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3">
            <a:extLst>
              <a:ext uri="{FF2B5EF4-FFF2-40B4-BE49-F238E27FC236}">
                <a16:creationId xmlns:a16="http://schemas.microsoft.com/office/drawing/2014/main" id="{AF3958B6-7158-4B25-9412-2982986E0225}"/>
              </a:ext>
            </a:extLst>
          </p:cNvPr>
          <p:cNvSpPr>
            <a:spLocks noChangeShapeType="1"/>
          </p:cNvSpPr>
          <p:nvPr/>
        </p:nvSpPr>
        <p:spPr bwMode="auto">
          <a:xfrm>
            <a:off x="1675867" y="2849837"/>
            <a:ext cx="0" cy="28575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4">
            <a:extLst>
              <a:ext uri="{FF2B5EF4-FFF2-40B4-BE49-F238E27FC236}">
                <a16:creationId xmlns:a16="http://schemas.microsoft.com/office/drawing/2014/main" id="{09F58B49-D540-4D34-A892-951D471D126C}"/>
              </a:ext>
            </a:extLst>
          </p:cNvPr>
          <p:cNvSpPr txBox="1">
            <a:spLocks noChangeArrowheads="1"/>
          </p:cNvSpPr>
          <p:nvPr/>
        </p:nvSpPr>
        <p:spPr bwMode="auto">
          <a:xfrm>
            <a:off x="1209950" y="2580517"/>
            <a:ext cx="80009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Cause</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58" name="Text Box 5">
            <a:extLst>
              <a:ext uri="{FF2B5EF4-FFF2-40B4-BE49-F238E27FC236}">
                <a16:creationId xmlns:a16="http://schemas.microsoft.com/office/drawing/2014/main" id="{978D815F-71CF-4438-8D91-926A804F556C}"/>
              </a:ext>
            </a:extLst>
          </p:cNvPr>
          <p:cNvSpPr txBox="1">
            <a:spLocks noChangeArrowheads="1"/>
          </p:cNvSpPr>
          <p:nvPr/>
        </p:nvSpPr>
        <p:spPr bwMode="auto">
          <a:xfrm>
            <a:off x="4133317" y="2621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effect</a:t>
            </a:r>
            <a:endParaRPr kumimoji="0" lang="en-US" altLang="en-US" sz="1600" b="1" i="0" u="none" strike="noStrike" cap="none" normalizeH="0" baseline="0" dirty="0">
              <a:ln>
                <a:noFill/>
              </a:ln>
              <a:solidFill>
                <a:schemeClr val="tx1"/>
              </a:solidFill>
              <a:effectLst/>
              <a:latin typeface="Arial" panose="020B0604020202020204" pitchFamily="34" charset="0"/>
            </a:endParaRPr>
          </a:p>
        </p:txBody>
      </p:sp>
      <p:sp>
        <p:nvSpPr>
          <p:cNvPr id="59" name="Text Box 6">
            <a:extLst>
              <a:ext uri="{FF2B5EF4-FFF2-40B4-BE49-F238E27FC236}">
                <a16:creationId xmlns:a16="http://schemas.microsoft.com/office/drawing/2014/main" id="{AC483ED0-1CA3-4B6E-8145-E0DA71A51FC4}"/>
              </a:ext>
            </a:extLst>
          </p:cNvPr>
          <p:cNvSpPr txBox="1">
            <a:spLocks noChangeArrowheads="1"/>
          </p:cNvSpPr>
          <p:nvPr/>
        </p:nvSpPr>
        <p:spPr bwMode="auto">
          <a:xfrm>
            <a:off x="1447267" y="3192737"/>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George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Washington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7">
            <a:extLst>
              <a:ext uri="{FF2B5EF4-FFF2-40B4-BE49-F238E27FC236}">
                <a16:creationId xmlns:a16="http://schemas.microsoft.com/office/drawing/2014/main" id="{367FF33F-EE9B-4B1B-9898-5E0BC000E8C5}"/>
              </a:ext>
            </a:extLst>
          </p:cNvPr>
          <p:cNvSpPr txBox="1">
            <a:spLocks noChangeArrowheads="1"/>
          </p:cNvSpPr>
          <p:nvPr/>
        </p:nvSpPr>
        <p:spPr bwMode="auto">
          <a:xfrm>
            <a:off x="4076167" y="33070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Obama</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8">
            <a:extLst>
              <a:ext uri="{FF2B5EF4-FFF2-40B4-BE49-F238E27FC236}">
                <a16:creationId xmlns:a16="http://schemas.microsoft.com/office/drawing/2014/main" id="{60FF8E12-323C-482A-8FDE-AB25C1B06EF3}"/>
              </a:ext>
            </a:extLst>
          </p:cNvPr>
          <p:cNvSpPr>
            <a:spLocks noChangeShapeType="1"/>
          </p:cNvSpPr>
          <p:nvPr/>
        </p:nvSpPr>
        <p:spPr bwMode="auto">
          <a:xfrm>
            <a:off x="2247367" y="3364187"/>
            <a:ext cx="1828800" cy="0"/>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9">
            <a:extLst>
              <a:ext uri="{FF2B5EF4-FFF2-40B4-BE49-F238E27FC236}">
                <a16:creationId xmlns:a16="http://schemas.microsoft.com/office/drawing/2014/main" id="{EE015A8D-74E7-4663-B58D-19EBD222AA35}"/>
              </a:ext>
            </a:extLst>
          </p:cNvPr>
          <p:cNvSpPr txBox="1">
            <a:spLocks noChangeArrowheads="1"/>
          </p:cNvSpPr>
          <p:nvPr/>
        </p:nvSpPr>
        <p:spPr bwMode="auto">
          <a:xfrm>
            <a:off x="2361667" y="3421337"/>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establishment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10">
            <a:extLst>
              <a:ext uri="{FF2B5EF4-FFF2-40B4-BE49-F238E27FC236}">
                <a16:creationId xmlns:a16="http://schemas.microsoft.com/office/drawing/2014/main" id="{AF61A192-463D-4C06-A80D-C97E75367903}"/>
              </a:ext>
            </a:extLst>
          </p:cNvPr>
          <p:cNvSpPr>
            <a:spLocks noChangeShapeType="1"/>
          </p:cNvSpPr>
          <p:nvPr/>
        </p:nvSpPr>
        <p:spPr bwMode="auto">
          <a:xfrm>
            <a:off x="4247617" y="3135587"/>
            <a:ext cx="0" cy="17145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2" name="Line 11">
            <a:extLst>
              <a:ext uri="{FF2B5EF4-FFF2-40B4-BE49-F238E27FC236}">
                <a16:creationId xmlns:a16="http://schemas.microsoft.com/office/drawing/2014/main" id="{94A19570-EE04-4519-BC6C-6E481F2637B8}"/>
              </a:ext>
            </a:extLst>
          </p:cNvPr>
          <p:cNvSpPr>
            <a:spLocks noChangeShapeType="1"/>
          </p:cNvSpPr>
          <p:nvPr/>
        </p:nvSpPr>
        <p:spPr bwMode="auto">
          <a:xfrm>
            <a:off x="4647667" y="3135587"/>
            <a:ext cx="0" cy="40005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8168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DB77F-630A-4BED-A75A-A3683B7648FD}"/>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3" name="Line 2">
            <a:extLst>
              <a:ext uri="{FF2B5EF4-FFF2-40B4-BE49-F238E27FC236}">
                <a16:creationId xmlns:a16="http://schemas.microsoft.com/office/drawing/2014/main" id="{660AEF88-ADB6-4659-85BD-208BC7FF4483}"/>
              </a:ext>
            </a:extLst>
          </p:cNvPr>
          <p:cNvSpPr>
            <a:spLocks noChangeShapeType="1"/>
          </p:cNvSpPr>
          <p:nvPr/>
        </p:nvSpPr>
        <p:spPr bwMode="auto">
          <a:xfrm>
            <a:off x="423413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37AFC6ED-D342-4BC0-830C-E1C7346094E8}"/>
              </a:ext>
            </a:extLst>
          </p:cNvPr>
          <p:cNvSpPr txBox="1">
            <a:spLocks noChangeArrowheads="1"/>
          </p:cNvSpPr>
          <p:nvPr/>
        </p:nvSpPr>
        <p:spPr bwMode="auto">
          <a:xfrm>
            <a:off x="377693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CBB94A97-9AA7-45EE-9453-F67AD9742EE8}"/>
              </a:ext>
            </a:extLst>
          </p:cNvPr>
          <p:cNvSpPr>
            <a:spLocks noChangeShapeType="1"/>
          </p:cNvSpPr>
          <p:nvPr/>
        </p:nvSpPr>
        <p:spPr bwMode="auto">
          <a:xfrm>
            <a:off x="537713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54F8BBF2-330F-407E-B552-8ED59AA49B5E}"/>
              </a:ext>
            </a:extLst>
          </p:cNvPr>
          <p:cNvSpPr>
            <a:spLocks noChangeShapeType="1"/>
          </p:cNvSpPr>
          <p:nvPr/>
        </p:nvSpPr>
        <p:spPr bwMode="auto">
          <a:xfrm>
            <a:off x="669158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5E5613B-A5D7-4B84-9760-2F71409B4B63}"/>
              </a:ext>
            </a:extLst>
          </p:cNvPr>
          <p:cNvSpPr>
            <a:spLocks noChangeShapeType="1"/>
          </p:cNvSpPr>
          <p:nvPr/>
        </p:nvSpPr>
        <p:spPr bwMode="auto">
          <a:xfrm>
            <a:off x="823463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0FBED8A1-C182-400E-B7CE-E10A55B57C15}"/>
              </a:ext>
            </a:extLst>
          </p:cNvPr>
          <p:cNvSpPr txBox="1">
            <a:spLocks noChangeArrowheads="1"/>
          </p:cNvSpPr>
          <p:nvPr/>
        </p:nvSpPr>
        <p:spPr bwMode="auto">
          <a:xfrm>
            <a:off x="2519634" y="499653"/>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98701F97-C22D-4AD9-B72C-FB8CA9A8407E}"/>
              </a:ext>
            </a:extLst>
          </p:cNvPr>
          <p:cNvSpPr>
            <a:spLocks noChangeShapeType="1"/>
          </p:cNvSpPr>
          <p:nvPr/>
        </p:nvSpPr>
        <p:spPr bwMode="auto">
          <a:xfrm>
            <a:off x="3776934" y="1862545"/>
            <a:ext cx="54864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F41F7911-6DA4-4E38-82AB-3979F549AD53}"/>
              </a:ext>
            </a:extLst>
          </p:cNvPr>
          <p:cNvSpPr txBox="1">
            <a:spLocks noChangeArrowheads="1"/>
          </p:cNvSpPr>
          <p:nvPr/>
        </p:nvSpPr>
        <p:spPr bwMode="auto">
          <a:xfrm>
            <a:off x="497708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BCC8DD0B-A7A2-40C4-856C-FB2D02EA2A75}"/>
              </a:ext>
            </a:extLst>
          </p:cNvPr>
          <p:cNvSpPr txBox="1">
            <a:spLocks noChangeArrowheads="1"/>
          </p:cNvSpPr>
          <p:nvPr/>
        </p:nvSpPr>
        <p:spPr bwMode="auto">
          <a:xfrm>
            <a:off x="629153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BD9616E6-5AB7-4880-8B0D-58F769958204}"/>
              </a:ext>
            </a:extLst>
          </p:cNvPr>
          <p:cNvSpPr txBox="1">
            <a:spLocks noChangeArrowheads="1"/>
          </p:cNvSpPr>
          <p:nvPr/>
        </p:nvSpPr>
        <p:spPr bwMode="auto">
          <a:xfrm>
            <a:off x="783458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E8A9B07E-364C-46B1-B5D3-951CFEAB0B4A}"/>
              </a:ext>
            </a:extLst>
          </p:cNvPr>
          <p:cNvSpPr txBox="1">
            <a:spLocks noChangeArrowheads="1"/>
          </p:cNvSpPr>
          <p:nvPr/>
        </p:nvSpPr>
        <p:spPr bwMode="auto">
          <a:xfrm>
            <a:off x="6348684" y="191969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D96290B6-CD40-40C8-BD6A-85496E77B18D}"/>
              </a:ext>
            </a:extLst>
          </p:cNvPr>
          <p:cNvSpPr txBox="1">
            <a:spLocks noChangeArrowheads="1"/>
          </p:cNvSpPr>
          <p:nvPr/>
        </p:nvSpPr>
        <p:spPr bwMode="auto">
          <a:xfrm>
            <a:off x="7891734" y="191969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33BA44A5-56A1-44D2-B9E6-2DF33C408454}"/>
              </a:ext>
            </a:extLst>
          </p:cNvPr>
          <p:cNvSpPr txBox="1">
            <a:spLocks noChangeArrowheads="1"/>
          </p:cNvSpPr>
          <p:nvPr/>
        </p:nvSpPr>
        <p:spPr bwMode="auto">
          <a:xfrm rot="-927407">
            <a:off x="2348184" y="890995"/>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BB57769D-44F6-4D84-89E8-D2C812A92E64}"/>
              </a:ext>
            </a:extLst>
          </p:cNvPr>
          <p:cNvSpPr txBox="1">
            <a:spLocks noChangeArrowheads="1"/>
          </p:cNvSpPr>
          <p:nvPr/>
        </p:nvSpPr>
        <p:spPr bwMode="auto">
          <a:xfrm rot="-927407">
            <a:off x="2405334" y="2548345"/>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997C5759-D2B5-4D03-A1BC-4FCE1B8AB1C7}"/>
              </a:ext>
            </a:extLst>
          </p:cNvPr>
          <p:cNvSpPr>
            <a:spLocks noChangeShapeType="1"/>
          </p:cNvSpPr>
          <p:nvPr/>
        </p:nvSpPr>
        <p:spPr bwMode="auto">
          <a:xfrm>
            <a:off x="4234134" y="2548345"/>
            <a:ext cx="0" cy="4572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667DCBDD-2ABF-48A0-8DF1-BE37C4F2B866}"/>
              </a:ext>
            </a:extLst>
          </p:cNvPr>
          <p:cNvSpPr>
            <a:spLocks noChangeShapeType="1"/>
          </p:cNvSpPr>
          <p:nvPr/>
        </p:nvSpPr>
        <p:spPr bwMode="auto">
          <a:xfrm>
            <a:off x="4234134" y="2776945"/>
            <a:ext cx="40576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76D8ED39-1F8D-4817-8930-D1055A1A48DF}"/>
              </a:ext>
            </a:extLst>
          </p:cNvPr>
          <p:cNvSpPr txBox="1">
            <a:spLocks noChangeArrowheads="1"/>
          </p:cNvSpPr>
          <p:nvPr/>
        </p:nvSpPr>
        <p:spPr bwMode="auto">
          <a:xfrm>
            <a:off x="3834084" y="3005545"/>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60D21F89-C99D-486E-8AA8-5EA66E7B75AD}"/>
              </a:ext>
            </a:extLst>
          </p:cNvPr>
          <p:cNvSpPr txBox="1">
            <a:spLocks noChangeArrowheads="1"/>
          </p:cNvSpPr>
          <p:nvPr/>
        </p:nvSpPr>
        <p:spPr bwMode="auto">
          <a:xfrm>
            <a:off x="4234134" y="226259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8A482049-34BE-4587-A1B6-FD26D0E8D13D}"/>
              </a:ext>
            </a:extLst>
          </p:cNvPr>
          <p:cNvSpPr txBox="1">
            <a:spLocks noChangeArrowheads="1"/>
          </p:cNvSpPr>
          <p:nvPr/>
        </p:nvSpPr>
        <p:spPr bwMode="auto">
          <a:xfrm>
            <a:off x="5148534" y="2319745"/>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5C45FD53-6041-4153-95B4-BD61B3E347DA}"/>
              </a:ext>
            </a:extLst>
          </p:cNvPr>
          <p:cNvSpPr txBox="1">
            <a:spLocks noChangeArrowheads="1"/>
          </p:cNvSpPr>
          <p:nvPr/>
        </p:nvSpPr>
        <p:spPr bwMode="auto">
          <a:xfrm>
            <a:off x="6691584" y="2891245"/>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30B3774D-31BA-4B5E-A2DA-EF24CFF37491}"/>
              </a:ext>
            </a:extLst>
          </p:cNvPr>
          <p:cNvSpPr>
            <a:spLocks noChangeShapeType="1"/>
          </p:cNvSpPr>
          <p:nvPr/>
        </p:nvSpPr>
        <p:spPr bwMode="auto">
          <a:xfrm>
            <a:off x="6691584" y="2376895"/>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12C703D6-799E-4C68-ABF2-6D17A57FA06C}"/>
              </a:ext>
            </a:extLst>
          </p:cNvPr>
          <p:cNvSpPr>
            <a:spLocks noChangeShapeType="1"/>
          </p:cNvSpPr>
          <p:nvPr/>
        </p:nvSpPr>
        <p:spPr bwMode="auto">
          <a:xfrm flipH="1">
            <a:off x="2519634" y="1862545"/>
            <a:ext cx="12001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E2A143A4-5315-4FBD-9229-ED0FEC953ACB}"/>
              </a:ext>
            </a:extLst>
          </p:cNvPr>
          <p:cNvSpPr>
            <a:spLocks noChangeShapeType="1"/>
          </p:cNvSpPr>
          <p:nvPr/>
        </p:nvSpPr>
        <p:spPr bwMode="auto">
          <a:xfrm>
            <a:off x="2976834" y="1633945"/>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B50AE829-D035-4F44-AE32-62242A2B7294}"/>
              </a:ext>
            </a:extLst>
          </p:cNvPr>
          <p:cNvSpPr>
            <a:spLocks noChangeShapeType="1"/>
          </p:cNvSpPr>
          <p:nvPr/>
        </p:nvSpPr>
        <p:spPr bwMode="auto">
          <a:xfrm>
            <a:off x="2805384" y="1633945"/>
            <a:ext cx="3429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5F59CE42-EACC-4605-812A-AFC3C2A3E7C1}"/>
              </a:ext>
            </a:extLst>
          </p:cNvPr>
          <p:cNvSpPr>
            <a:spLocks noChangeShapeType="1"/>
          </p:cNvSpPr>
          <p:nvPr/>
        </p:nvSpPr>
        <p:spPr bwMode="auto">
          <a:xfrm>
            <a:off x="5377134" y="254834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873E37CA-D49F-48C6-AD93-86C6C95F8488}"/>
              </a:ext>
            </a:extLst>
          </p:cNvPr>
          <p:cNvSpPr>
            <a:spLocks noChangeShapeType="1"/>
          </p:cNvSpPr>
          <p:nvPr/>
        </p:nvSpPr>
        <p:spPr bwMode="auto">
          <a:xfrm>
            <a:off x="6691584" y="3176995"/>
            <a:ext cx="15430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41368FF9-D8A2-4373-A2A7-BCAF8A0C2730}"/>
              </a:ext>
            </a:extLst>
          </p:cNvPr>
          <p:cNvSpPr txBox="1">
            <a:spLocks noChangeArrowheads="1"/>
          </p:cNvSpPr>
          <p:nvPr/>
        </p:nvSpPr>
        <p:spPr bwMode="auto">
          <a:xfrm>
            <a:off x="6691584" y="3234145"/>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0EBF361B-067A-4093-9FA2-BC9F514B7CA0}"/>
              </a:ext>
            </a:extLst>
          </p:cNvPr>
          <p:cNvSpPr txBox="1">
            <a:spLocks noChangeArrowheads="1"/>
          </p:cNvSpPr>
          <p:nvPr/>
        </p:nvSpPr>
        <p:spPr bwMode="auto">
          <a:xfrm>
            <a:off x="2576784" y="191969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A5F6401B-5BF6-478E-A52A-0AB3A67B933D}"/>
              </a:ext>
            </a:extLst>
          </p:cNvPr>
          <p:cNvSpPr txBox="1">
            <a:spLocks noChangeArrowheads="1"/>
          </p:cNvSpPr>
          <p:nvPr/>
        </p:nvSpPr>
        <p:spPr bwMode="auto">
          <a:xfrm>
            <a:off x="2691084" y="134819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A762F4E6-8FA7-4A2D-A1C8-16FCE9F378BA}"/>
              </a:ext>
            </a:extLst>
          </p:cNvPr>
          <p:cNvSpPr/>
          <p:nvPr/>
        </p:nvSpPr>
        <p:spPr>
          <a:xfrm>
            <a:off x="1116465" y="4000499"/>
            <a:ext cx="10091465" cy="2000548"/>
          </a:xfrm>
          <a:prstGeom prst="rect">
            <a:avLst/>
          </a:prstGeom>
        </p:spPr>
        <p:txBody>
          <a:bodyPr wrap="square">
            <a:spAutoFit/>
          </a:bodyPr>
          <a:lstStyle/>
          <a:p>
            <a:r>
              <a:rPr lang="en-US" sz="1600" kern="1400" dirty="0">
                <a:solidFill>
                  <a:srgbClr val="000000"/>
                </a:solidFill>
                <a:latin typeface="Arial Narrow" panose="020B0606020202030204" pitchFamily="34" charset="0"/>
              </a:rPr>
              <a:t>We marked Heraclea as August 1940, and we want to describe a little of what that looks like. And then Asculum, beginning of the Eastern Front, with Operation Barbarossa and now we have the King of the South against the King of the North. So we can see that their warfare doesn’t really start until Raphia, and what Pyrrhus gives us, and WW2, is a history that leads up to that war. But the history that leads up to that war tells us what that is going to look like. Because of this first battle,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you have the King of the North and the King of the South fighting as allies, because they went into an alliance back before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and we’ll call it the pact, Molotov-Ribbentrop Pact. In both histories it begins with an alliance and if we were to talk about application we found this to be 2014 there is an agreement.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2016, Heraclea 2018, Asculum 2019,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2021.</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34957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D1B17-1EAF-453B-B8F8-7BEBB3D0CF62}"/>
              </a:ext>
            </a:extLst>
          </p:cNvPr>
          <p:cNvSpPr>
            <a:spLocks noGrp="1"/>
          </p:cNvSpPr>
          <p:nvPr>
            <p:ph type="sldNum" sz="quarter" idx="12"/>
          </p:nvPr>
        </p:nvSpPr>
        <p:spPr/>
        <p:txBody>
          <a:bodyPr/>
          <a:lstStyle/>
          <a:p>
            <a:fld id="{1E1B8BD3-EEEF-4896-BEE3-06C250004F3C}" type="slidenum">
              <a:rPr lang="en-US" smtClean="0"/>
              <a:pPr/>
              <a:t>40</a:t>
            </a:fld>
            <a:endParaRPr lang="en-US" dirty="0"/>
          </a:p>
        </p:txBody>
      </p:sp>
      <p:sp>
        <p:nvSpPr>
          <p:cNvPr id="3" name="Rectangle 2">
            <a:extLst>
              <a:ext uri="{FF2B5EF4-FFF2-40B4-BE49-F238E27FC236}">
                <a16:creationId xmlns:a16="http://schemas.microsoft.com/office/drawing/2014/main" id="{38BED39C-1A1A-437A-B369-2F12BAFACAC3}"/>
              </a:ext>
            </a:extLst>
          </p:cNvPr>
          <p:cNvSpPr/>
          <p:nvPr/>
        </p:nvSpPr>
        <p:spPr>
          <a:xfrm>
            <a:off x="670562" y="520511"/>
            <a:ext cx="4970102" cy="5923832"/>
          </a:xfrm>
          <a:prstGeom prst="rect">
            <a:avLst/>
          </a:prstGeom>
        </p:spPr>
        <p:txBody>
          <a:bodyPr wrap="square">
            <a:spAutoFit/>
          </a:bodyPr>
          <a:lstStyle/>
          <a:p>
            <a:r>
              <a:rPr lang="en-US" kern="1400" dirty="0">
                <a:solidFill>
                  <a:srgbClr val="000000"/>
                </a:solidFill>
                <a:latin typeface="Arial Narrow" panose="020B0606020202030204" pitchFamily="34" charset="0"/>
              </a:rPr>
              <a:t>On one side you have apostate Protestantism. </a:t>
            </a:r>
            <a:r>
              <a:rPr lang="en-US" i="1" kern="1400" dirty="0">
                <a:solidFill>
                  <a:srgbClr val="000000"/>
                </a:solidFill>
                <a:latin typeface="Arial Narrow" panose="020B0606020202030204" pitchFamily="34" charset="0"/>
              </a:rPr>
              <a:t>Note a correction from our last study   -  Steven Bannon is a very strong Catholic and not an apostate Protestant.  He’s a Catholic.</a:t>
            </a:r>
            <a:r>
              <a:rPr lang="en-US" kern="1400" dirty="0">
                <a:solidFill>
                  <a:srgbClr val="000000"/>
                </a:solidFill>
                <a:latin typeface="Arial Narrow" panose="020B0606020202030204" pitchFamily="34" charset="0"/>
              </a:rPr>
              <a:t> The rejection of the leadership was 2012. But Steve Bannon, Fox News, a large part of apostate Protestantism, did not like what they saw in Obama or Clinton, and they think that their </a:t>
            </a:r>
            <a:r>
              <a:rPr lang="en-US" kern="1400" dirty="0" err="1">
                <a:solidFill>
                  <a:srgbClr val="000000"/>
                </a:solidFill>
                <a:latin typeface="Arial Narrow" panose="020B0606020202030204" pitchFamily="34" charset="0"/>
              </a:rPr>
              <a:t>saviour</a:t>
            </a:r>
            <a:r>
              <a:rPr lang="en-US" kern="1400" dirty="0">
                <a:solidFill>
                  <a:srgbClr val="000000"/>
                </a:solidFill>
                <a:latin typeface="Arial Narrow" panose="020B0606020202030204" pitchFamily="34" charset="0"/>
              </a:rPr>
              <a:t> is Donald Trump. And many of them are willing to say that he’s raised up of God to save and restore the nation. Some of them even go to the prophetic level into Isaiah 46, and they call him Cyrus. And it doesn’t matter what he does, Cyrus wasn’t a godly man. They don’t care because they think what their country needs is to go back to is that same apostate Protestant way of thinking, which means you oppose gay marriage, you fight against immorality, you recognize and protect Christianity, </a:t>
            </a:r>
            <a:r>
              <a:rPr lang="en-US" b="1" kern="1400" dirty="0">
                <a:solidFill>
                  <a:srgbClr val="000000"/>
                </a:solidFill>
                <a:latin typeface="Arial Narrow" panose="020B0606020202030204" pitchFamily="34" charset="0"/>
              </a:rPr>
              <a:t>and whether we like to talk about it or not, usually not, we don’t like a woman in leadership. People say that in the world, they say that in apostate Protestant churches, they say that in this movement.  (Guadalupe, March 2019)</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4" name="Picture 3">
            <a:extLst>
              <a:ext uri="{FF2B5EF4-FFF2-40B4-BE49-F238E27FC236}">
                <a16:creationId xmlns:a16="http://schemas.microsoft.com/office/drawing/2014/main" id="{98B1C8D6-70A1-431C-89DD-DCF8B611FFAB}"/>
              </a:ext>
            </a:extLst>
          </p:cNvPr>
          <p:cNvPicPr>
            <a:picLocks noChangeAspect="1"/>
          </p:cNvPicPr>
          <p:nvPr/>
        </p:nvPicPr>
        <p:blipFill>
          <a:blip r:embed="rId2"/>
          <a:stretch>
            <a:fillRect/>
          </a:stretch>
        </p:blipFill>
        <p:spPr>
          <a:xfrm>
            <a:off x="6764844" y="2473233"/>
            <a:ext cx="4329585" cy="3699827"/>
          </a:xfrm>
          <a:prstGeom prst="rect">
            <a:avLst/>
          </a:prstGeom>
        </p:spPr>
      </p:pic>
      <p:sp>
        <p:nvSpPr>
          <p:cNvPr id="5" name="Rectangle 4">
            <a:extLst>
              <a:ext uri="{FF2B5EF4-FFF2-40B4-BE49-F238E27FC236}">
                <a16:creationId xmlns:a16="http://schemas.microsoft.com/office/drawing/2014/main" id="{7BCA305C-3A87-4DAA-8BFA-ED9D56A6994A}"/>
              </a:ext>
            </a:extLst>
          </p:cNvPr>
          <p:cNvSpPr/>
          <p:nvPr/>
        </p:nvSpPr>
        <p:spPr>
          <a:xfrm>
            <a:off x="6551338" y="684940"/>
            <a:ext cx="4756595" cy="800219"/>
          </a:xfrm>
          <a:prstGeom prst="rect">
            <a:avLst/>
          </a:prstGeom>
        </p:spPr>
        <p:txBody>
          <a:bodyPr wrap="square">
            <a:spAutoFit/>
          </a:bodyPr>
          <a:lstStyle/>
          <a:p>
            <a:pPr fontAlgn="base"/>
            <a:r>
              <a:rPr lang="en-US" b="1" dirty="0">
                <a:solidFill>
                  <a:srgbClr val="121212"/>
                </a:solidFill>
                <a:latin typeface="Arial Narrow" panose="020B0606020202030204" pitchFamily="34" charset="0"/>
              </a:rPr>
              <a:t>Why Trump Reigns as King Cyrus </a:t>
            </a:r>
          </a:p>
          <a:p>
            <a:pPr fontAlgn="base"/>
            <a:r>
              <a:rPr lang="en-US" sz="1400" dirty="0">
                <a:solidFill>
                  <a:srgbClr val="333333"/>
                </a:solidFill>
                <a:latin typeface="Arial Narrow" panose="020B0606020202030204" pitchFamily="34" charset="0"/>
              </a:rPr>
              <a:t>The Christian right doesn’t like the president only for his judges. They like his style.</a:t>
            </a:r>
            <a:endParaRPr lang="en-US" sz="1400" b="0" i="0" u="none" strike="noStrike" dirty="0">
              <a:solidFill>
                <a:srgbClr val="333333"/>
              </a:solidFill>
              <a:effectLst/>
              <a:latin typeface="Arial Narrow" panose="020B0606020202030204" pitchFamily="34" charset="0"/>
            </a:endParaRPr>
          </a:p>
        </p:txBody>
      </p:sp>
      <p:sp>
        <p:nvSpPr>
          <p:cNvPr id="6" name="Rectangle 5">
            <a:extLst>
              <a:ext uri="{FF2B5EF4-FFF2-40B4-BE49-F238E27FC236}">
                <a16:creationId xmlns:a16="http://schemas.microsoft.com/office/drawing/2014/main" id="{36E12CBC-93E8-4CE0-BD6F-1171CB80593E}"/>
              </a:ext>
            </a:extLst>
          </p:cNvPr>
          <p:cNvSpPr/>
          <p:nvPr/>
        </p:nvSpPr>
        <p:spPr>
          <a:xfrm>
            <a:off x="6613155" y="1735945"/>
            <a:ext cx="4632960" cy="553998"/>
          </a:xfrm>
          <a:prstGeom prst="rect">
            <a:avLst/>
          </a:prstGeom>
        </p:spPr>
        <p:txBody>
          <a:bodyPr wrap="square">
            <a:spAutoFit/>
          </a:bodyPr>
          <a:lstStyle/>
          <a:p>
            <a:r>
              <a:rPr lang="en-US" sz="1200" dirty="0">
                <a:latin typeface="Arial Narrow" panose="020B0606020202030204" pitchFamily="34" charset="0"/>
                <a:hlinkClick r:id="rId3"/>
              </a:rPr>
              <a:t>https://www.nytimes.com/2018/12/31/opinion/trump-evangelicals-cyrus-king.html</a:t>
            </a:r>
            <a:endParaRPr lang="en-US" sz="1200" dirty="0">
              <a:latin typeface="Arial Narrow" panose="020B0606020202030204" pitchFamily="34" charset="0"/>
            </a:endParaRPr>
          </a:p>
          <a:p>
            <a:endParaRPr lang="en-US" dirty="0"/>
          </a:p>
        </p:txBody>
      </p:sp>
    </p:spTree>
    <p:extLst>
      <p:ext uri="{BB962C8B-B14F-4D97-AF65-F5344CB8AC3E}">
        <p14:creationId xmlns:p14="http://schemas.microsoft.com/office/powerpoint/2010/main" val="3915952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3759D6-236C-487A-8D3A-F8F72EE4A437}"/>
              </a:ext>
            </a:extLst>
          </p:cNvPr>
          <p:cNvSpPr>
            <a:spLocks noGrp="1"/>
          </p:cNvSpPr>
          <p:nvPr>
            <p:ph type="sldNum" sz="quarter" idx="12"/>
          </p:nvPr>
        </p:nvSpPr>
        <p:spPr/>
        <p:txBody>
          <a:bodyPr/>
          <a:lstStyle/>
          <a:p>
            <a:fld id="{1E1B8BD3-EEEF-4896-BEE3-06C250004F3C}" type="slidenum">
              <a:rPr lang="en-US" smtClean="0"/>
              <a:pPr/>
              <a:t>41</a:t>
            </a:fld>
            <a:endParaRPr lang="en-US" dirty="0"/>
          </a:p>
        </p:txBody>
      </p:sp>
      <p:sp>
        <p:nvSpPr>
          <p:cNvPr id="3" name="Rectangle 2">
            <a:extLst>
              <a:ext uri="{FF2B5EF4-FFF2-40B4-BE49-F238E27FC236}">
                <a16:creationId xmlns:a16="http://schemas.microsoft.com/office/drawing/2014/main" id="{8DE7F5D1-4374-4272-82D6-792A7C96967E}"/>
              </a:ext>
            </a:extLst>
          </p:cNvPr>
          <p:cNvSpPr/>
          <p:nvPr/>
        </p:nvSpPr>
        <p:spPr>
          <a:xfrm>
            <a:off x="5705475" y="838974"/>
            <a:ext cx="6096000" cy="5539978"/>
          </a:xfrm>
          <a:prstGeom prst="rect">
            <a:avLst/>
          </a:prstGeom>
        </p:spPr>
        <p:txBody>
          <a:bodyPr>
            <a:spAutoFit/>
          </a:bodyPr>
          <a:lstStyle/>
          <a:p>
            <a:r>
              <a:rPr lang="en-US" kern="1400" dirty="0">
                <a:solidFill>
                  <a:srgbClr val="000000"/>
                </a:solidFill>
                <a:latin typeface="Arial Narrow" panose="020B0606020202030204" pitchFamily="34" charset="0"/>
              </a:rPr>
              <a:t>We need to ask ourselves some questions. When Obama introduced gay marriage, is that a violation of the Constitution? Or a fulfilment of what it requires? In 2016, what choice is the American public required to make? </a:t>
            </a:r>
            <a:r>
              <a:rPr lang="en-US" b="1" kern="1400" dirty="0">
                <a:solidFill>
                  <a:srgbClr val="000000"/>
                </a:solidFill>
                <a:latin typeface="Arial Narrow" panose="020B0606020202030204" pitchFamily="34" charset="0"/>
              </a:rPr>
              <a:t>When people in this movement say that a woman should not be a boss, or in a position of leadership</a:t>
            </a:r>
            <a:r>
              <a:rPr lang="en-US" kern="1400" dirty="0">
                <a:solidFill>
                  <a:srgbClr val="000000"/>
                </a:solidFill>
                <a:latin typeface="Arial Narrow" panose="020B0606020202030204" pitchFamily="34" charset="0"/>
              </a:rPr>
              <a:t>, then the American public had a difficult decision, in fact then they had no choice. They either choose someone who stands with the ancestors, with the founders of the Constitution, or they choose their harvest and their shut door.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When we come to this movement, I think we need to go back into our own thinking. We’re being called out of an apostate Protestant way of thinking. How much of that work has been done? How much of it still needs to be done? The work of God’s movement and of this message is to teach us. The problem God always has with his people is that we might be willing to learn, but </a:t>
            </a:r>
            <a:r>
              <a:rPr lang="en-US" b="1" kern="1400" dirty="0">
                <a:solidFill>
                  <a:srgbClr val="000000"/>
                </a:solidFill>
                <a:latin typeface="Arial Narrow" panose="020B0606020202030204" pitchFamily="34" charset="0"/>
              </a:rPr>
              <a:t>how much are we willing to unlearn</a:t>
            </a:r>
            <a:r>
              <a:rPr lang="en-US" kern="1400" dirty="0">
                <a:solidFill>
                  <a:srgbClr val="000000"/>
                </a:solidFill>
                <a:latin typeface="Arial Narrow" panose="020B0606020202030204" pitchFamily="34" charset="0"/>
              </a:rPr>
              <a:t>? There is a big difference between learning and unlearning. We could be willing to learn; </a:t>
            </a:r>
            <a:r>
              <a:rPr lang="en-US" b="1" kern="1400" dirty="0">
                <a:solidFill>
                  <a:srgbClr val="000000"/>
                </a:solidFill>
                <a:latin typeface="Arial Narrow" panose="020B0606020202030204" pitchFamily="34" charset="0"/>
              </a:rPr>
              <a:t>are we willing to unlearn? </a:t>
            </a:r>
            <a:r>
              <a:rPr lang="en-US" kern="1400" dirty="0">
                <a:solidFill>
                  <a:srgbClr val="000000"/>
                </a:solidFill>
                <a:latin typeface="Arial Narrow" panose="020B0606020202030204" pitchFamily="34" charset="0"/>
              </a:rPr>
              <a:t>We’ve all been called out of an apostate Protestant mindset.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73D323FF-B458-4B15-BDBD-443C54C5006F}"/>
              </a:ext>
            </a:extLst>
          </p:cNvPr>
          <p:cNvSpPr/>
          <p:nvPr/>
        </p:nvSpPr>
        <p:spPr>
          <a:xfrm>
            <a:off x="923925" y="838974"/>
            <a:ext cx="3952875" cy="5047536"/>
          </a:xfrm>
          <a:prstGeom prst="rect">
            <a:avLst/>
          </a:prstGeom>
          <a:ln>
            <a:solidFill>
              <a:srgbClr val="0000CC"/>
            </a:solidFill>
          </a:ln>
          <a:effectLst/>
          <a:scene3d>
            <a:camera prst="perspectiveRight"/>
            <a:lightRig rig="threePt" dir="t"/>
          </a:scene3d>
          <a:sp3d>
            <a:bevelT/>
          </a:sp3d>
        </p:spPr>
        <p:txBody>
          <a:bodyPr wrap="square">
            <a:spAutoFit/>
          </a:bodyPr>
          <a:lstStyle/>
          <a:p>
            <a:r>
              <a:rPr lang="en-US" sz="1400" dirty="0">
                <a:latin typeface="Arial Narrow" panose="020B0606020202030204" pitchFamily="34" charset="0"/>
              </a:rPr>
              <a:t>Many have, as had Moses, very much to unlearn in order to learn the very lessons that they need to learn. Moses had need to be self-trained by severest mental and moral discipline, and God wrought with him before he could be fitted to train others in mind and heart. He had been instructed in the Egyptian courts. Nothing was left as unnecessary to train him to become a general of armies. The false theories of the idolatrous Egyptians had been instilled into his mind, and the influences surrounding him, and the things his eyes looked upon, could not be easily shaken off or corrected. {</a:t>
            </a:r>
            <a:r>
              <a:rPr lang="en-US" sz="1400" dirty="0" err="1">
                <a:latin typeface="Arial Narrow" panose="020B0606020202030204" pitchFamily="34" charset="0"/>
              </a:rPr>
              <a:t>CTr</a:t>
            </a:r>
            <a:r>
              <a:rPr lang="en-US" sz="1400" dirty="0">
                <a:latin typeface="Arial Narrow" panose="020B0606020202030204" pitchFamily="34" charset="0"/>
              </a:rPr>
              <a:t> 99.4} </a:t>
            </a:r>
          </a:p>
          <a:p>
            <a:r>
              <a:rPr lang="en-US" sz="1400" dirty="0">
                <a:latin typeface="Arial Narrow" panose="020B0606020202030204" pitchFamily="34" charset="0"/>
              </a:rPr>
              <a:t>Thus it is with many who have had a false training in any line. All the idolatrous rubbish of heathen lore must be removed—bit by bit, item by item—from Moses’ mind. Jethro helped him in many things to a correct faith, as far as he himself understood. He was working upward toward the light where he could see God in singleness of heart. God Jehovah was revealed to him. This thorough intellectual training in Egypt, and as a shepherd among the mountains, in the pure air, made him a strong thinker and a strong doer of the Word of God.—Manuscript 45, 1890 (Manuscript Releases, vol. 2, pp. 324-326). {</a:t>
            </a:r>
            <a:r>
              <a:rPr lang="en-US" sz="1400" dirty="0" err="1">
                <a:latin typeface="Arial Narrow" panose="020B0606020202030204" pitchFamily="34" charset="0"/>
              </a:rPr>
              <a:t>CTr</a:t>
            </a:r>
            <a:r>
              <a:rPr lang="en-US" sz="1400" dirty="0">
                <a:latin typeface="Arial Narrow" panose="020B0606020202030204" pitchFamily="34" charset="0"/>
              </a:rPr>
              <a:t> 99.5} </a:t>
            </a:r>
          </a:p>
        </p:txBody>
      </p:sp>
    </p:spTree>
    <p:extLst>
      <p:ext uri="{BB962C8B-B14F-4D97-AF65-F5344CB8AC3E}">
        <p14:creationId xmlns:p14="http://schemas.microsoft.com/office/powerpoint/2010/main" val="315030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rry image of a person&#10;&#10;Description automatically generated">
            <a:extLst>
              <a:ext uri="{FF2B5EF4-FFF2-40B4-BE49-F238E27FC236}">
                <a16:creationId xmlns:a16="http://schemas.microsoft.com/office/drawing/2014/main" id="{B42545DB-318D-4398-8536-E14D279F74CC}"/>
              </a:ext>
            </a:extLst>
          </p:cNvPr>
          <p:cNvPicPr>
            <a:picLocks noChangeAspect="1"/>
          </p:cNvPicPr>
          <p:nvPr/>
        </p:nvPicPr>
        <p:blipFill rotWithShape="1">
          <a:blip r:embed="rId2">
            <a:extLst>
              <a:ext uri="{28A0092B-C50C-407E-A947-70E740481C1C}">
                <a14:useLocalDpi xmlns:a14="http://schemas.microsoft.com/office/drawing/2010/main" val="0"/>
              </a:ext>
            </a:extLst>
          </a:blip>
          <a:srcRect t="13975" b="15047"/>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65A70F5C-8C31-4513-9307-4D5E60F4EAEA}"/>
              </a:ext>
            </a:extLst>
          </p:cNvPr>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42</a:t>
            </a:fld>
            <a:endParaRPr lang="en-US">
              <a:solidFill>
                <a:srgbClr val="FFFFFF"/>
              </a:solidFill>
            </a:endParaRPr>
          </a:p>
        </p:txBody>
      </p:sp>
      <p:sp>
        <p:nvSpPr>
          <p:cNvPr id="3" name="Rectangle 2">
            <a:extLst>
              <a:ext uri="{FF2B5EF4-FFF2-40B4-BE49-F238E27FC236}">
                <a16:creationId xmlns:a16="http://schemas.microsoft.com/office/drawing/2014/main" id="{FC008B63-1070-4CD6-B930-18B99AA61905}"/>
              </a:ext>
            </a:extLst>
          </p:cNvPr>
          <p:cNvSpPr/>
          <p:nvPr/>
        </p:nvSpPr>
        <p:spPr>
          <a:xfrm>
            <a:off x="1600199" y="1238249"/>
            <a:ext cx="9096375" cy="4678204"/>
          </a:xfrm>
          <a:prstGeom prst="rect">
            <a:avLst/>
          </a:prstGeom>
          <a:solidFill>
            <a:srgbClr val="FFFFFF">
              <a:alpha val="60000"/>
            </a:srgbClr>
          </a:solidFill>
          <a:effectLst>
            <a:outerShdw blurRad="50800" dist="38100" dir="2700000" algn="tl" rotWithShape="0">
              <a:prstClr val="black">
                <a:alpha val="40000"/>
              </a:prstClr>
            </a:outerShdw>
          </a:effectLst>
          <a:scene3d>
            <a:camera prst="obliqueTopRight"/>
            <a:lightRig rig="threePt" dir="t"/>
          </a:scene3d>
          <a:sp3d>
            <a:bevelT prst="convex"/>
          </a:sp3d>
        </p:spPr>
        <p:txBody>
          <a:bodyPr wrap="square">
            <a:spAutoFit/>
          </a:bodyPr>
          <a:lstStyle/>
          <a:p>
            <a:pPr>
              <a:spcAft>
                <a:spcPts val="600"/>
              </a:spcAft>
            </a:pPr>
            <a:r>
              <a:rPr lang="en-US" sz="1600" dirty="0">
                <a:latin typeface="Arial Narrow" panose="020B0606020202030204" pitchFamily="34" charset="0"/>
              </a:rPr>
              <a:t> </a:t>
            </a:r>
            <a:r>
              <a:rPr lang="en-US" dirty="0">
                <a:latin typeface="Arial Narrow" panose="020B0606020202030204" pitchFamily="34" charset="0"/>
              </a:rPr>
              <a:t>Heaven will be cheap enough, if we obtain it through suffering. We must deny self all along the way, die to self daily, let Jesus alone appear, and keep His glory continually in view. I saw that those who of late have embraced the truth would have to know what it is to suffer for Christ's sake, that they would have trials to pass through that would be keen and cutting, in order that they may be purified and fitted through suffering to receive the seal of the living God, pass through the time of trouble, see the King in His beauty, and dwell in the presence of God and of pure, holy angels.  {EW 67.1}  </a:t>
            </a:r>
          </a:p>
          <a:p>
            <a:pPr>
              <a:spcAft>
                <a:spcPts val="600"/>
              </a:spcAft>
            </a:pPr>
            <a:endParaRPr lang="en-US" dirty="0">
              <a:latin typeface="Arial Narrow" panose="020B0606020202030204" pitchFamily="34" charset="0"/>
            </a:endParaRPr>
          </a:p>
          <a:p>
            <a:pPr>
              <a:spcAft>
                <a:spcPts val="600"/>
              </a:spcAft>
            </a:pPr>
            <a:r>
              <a:rPr lang="en-US" dirty="0">
                <a:latin typeface="Arial Narrow" panose="020B0606020202030204" pitchFamily="34" charset="0"/>
              </a:rPr>
              <a:t>     As I saw what we must be in order to inherit glory, and then saw how much Jesus had suffered to obtain for us so rich an inheritance, I prayed that we might be baptized into Christ's sufferings, that we might not shrink at trials, but bear them with patience and joy, knowing what Jesus had suffered that we through His poverty and sufferings might be made rich. Said the angel, "Deny self; ye must step fast." Some of us have had time to get the truth and to advance step by step, and every step we have taken has given us strength to take the next. But now time is almost finished, and what we have been years learning, they will have to learn in a few months. They will also have much to unlearn and much to learn again. Those who would not receive the mark of the beast and his image when the decree goes forth, must have decision now to say, Nay, we will not regard the institution of the beast. (68)  {EW 67.2}</a:t>
            </a:r>
          </a:p>
        </p:txBody>
      </p:sp>
    </p:spTree>
    <p:extLst>
      <p:ext uri="{BB962C8B-B14F-4D97-AF65-F5344CB8AC3E}">
        <p14:creationId xmlns:p14="http://schemas.microsoft.com/office/powerpoint/2010/main" val="151579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D1452-6E7D-4B0A-A3AB-7C2942B1DE38}"/>
              </a:ext>
            </a:extLst>
          </p:cNvPr>
          <p:cNvSpPr>
            <a:spLocks noGrp="1"/>
          </p:cNvSpPr>
          <p:nvPr>
            <p:ph type="sldNum" sz="quarter" idx="12"/>
          </p:nvPr>
        </p:nvSpPr>
        <p:spPr/>
        <p:txBody>
          <a:bodyPr/>
          <a:lstStyle/>
          <a:p>
            <a:fld id="{1E1B8BD3-EEEF-4896-BEE3-06C250004F3C}" type="slidenum">
              <a:rPr lang="en-US" smtClean="0"/>
              <a:pPr/>
              <a:t>43</a:t>
            </a:fld>
            <a:endParaRPr lang="en-US" dirty="0"/>
          </a:p>
        </p:txBody>
      </p:sp>
      <p:sp>
        <p:nvSpPr>
          <p:cNvPr id="3" name="Rectangle 2">
            <a:extLst>
              <a:ext uri="{FF2B5EF4-FFF2-40B4-BE49-F238E27FC236}">
                <a16:creationId xmlns:a16="http://schemas.microsoft.com/office/drawing/2014/main" id="{55212514-8511-406F-84FB-713BD6C7D8C3}"/>
              </a:ext>
            </a:extLst>
          </p:cNvPr>
          <p:cNvSpPr/>
          <p:nvPr/>
        </p:nvSpPr>
        <p:spPr>
          <a:xfrm>
            <a:off x="6260466" y="1074508"/>
            <a:ext cx="5210174" cy="4708981"/>
          </a:xfrm>
          <a:prstGeom prst="rect">
            <a:avLst/>
          </a:prstGeom>
        </p:spPr>
        <p:txBody>
          <a:bodyPr wrap="square">
            <a:spAutoFit/>
          </a:bodyPr>
          <a:lstStyle/>
          <a:p>
            <a:r>
              <a:rPr lang="en-US" kern="1400" dirty="0">
                <a:solidFill>
                  <a:srgbClr val="000000"/>
                </a:solidFill>
                <a:latin typeface="Arial Narrow" panose="020B0606020202030204" pitchFamily="34" charset="0"/>
              </a:rPr>
              <a:t>If you were to go back to the people like AT Jones, who stood for the Constitution, how many of us would be comfortable with what he stood for? Because we’re required to know the Constitution, and a separation of church and state. I think that’s another area we need to be instructed in because the idea that drives apostate Protestants, even the Evangelical movement in the United States is the idea to protect the Christianity of the nation. AT Jones says that the United States is not a Christian nation. It never has been a Christian nation. What exactly are they trying to enforce?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kern="1400" dirty="0">
                <a:solidFill>
                  <a:srgbClr val="000000"/>
                </a:solidFill>
                <a:latin typeface="Arial Narrow" panose="020B0606020202030204" pitchFamily="34" charset="0"/>
              </a:rPr>
              <a:t>We have a work of learning and a work of unlearning and that is what prophecy is there to do for us; not only give us security so we know what’s happening externally, </a:t>
            </a:r>
            <a:r>
              <a:rPr lang="en-US" b="1" kern="1400" dirty="0">
                <a:solidFill>
                  <a:srgbClr val="000000"/>
                </a:solidFill>
                <a:latin typeface="Arial Narrow" panose="020B0606020202030204" pitchFamily="34" charset="0"/>
              </a:rPr>
              <a:t>but it also needs to create an internal change in our own thinking and in the choices of our movement</a:t>
            </a:r>
            <a:r>
              <a:rPr lang="en-US" kern="1400" dirty="0">
                <a:solidFill>
                  <a:srgbClr val="000000"/>
                </a:solidFill>
                <a:latin typeface="Arial Narrow" panose="020B0606020202030204" pitchFamily="34" charset="0"/>
              </a:rPr>
              <a:t>. </a:t>
            </a:r>
            <a:endParaRPr lang="en-US" sz="1200" kern="14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5" name="Picture 4" descr="A close up of text on a white background&#10;&#10;Description automatically generated">
            <a:extLst>
              <a:ext uri="{FF2B5EF4-FFF2-40B4-BE49-F238E27FC236}">
                <a16:creationId xmlns:a16="http://schemas.microsoft.com/office/drawing/2014/main" id="{D19073DB-D44E-4129-AAB2-3DF7EE2A3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 y="1749424"/>
            <a:ext cx="5374640" cy="3359150"/>
          </a:xfrm>
          <a:prstGeom prst="rect">
            <a:avLst/>
          </a:prstGeom>
        </p:spPr>
      </p:pic>
    </p:spTree>
    <p:extLst>
      <p:ext uri="{BB962C8B-B14F-4D97-AF65-F5344CB8AC3E}">
        <p14:creationId xmlns:p14="http://schemas.microsoft.com/office/powerpoint/2010/main" val="127578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DB77F-630A-4BED-A75A-A3683B7648FD}"/>
              </a:ext>
            </a:extLst>
          </p:cNvPr>
          <p:cNvSpPr>
            <a:spLocks noGrp="1"/>
          </p:cNvSpPr>
          <p:nvPr>
            <p:ph type="sldNum" sz="quarter" idx="12"/>
          </p:nvPr>
        </p:nvSpPr>
        <p:spPr/>
        <p:txBody>
          <a:bodyPr/>
          <a:lstStyle/>
          <a:p>
            <a:fld id="{1E1B8BD3-EEEF-4896-BEE3-06C250004F3C}" type="slidenum">
              <a:rPr lang="en-US" smtClean="0"/>
              <a:pPr/>
              <a:t>5</a:t>
            </a:fld>
            <a:endParaRPr lang="en-US" dirty="0"/>
          </a:p>
        </p:txBody>
      </p:sp>
      <p:sp>
        <p:nvSpPr>
          <p:cNvPr id="3" name="Line 2">
            <a:extLst>
              <a:ext uri="{FF2B5EF4-FFF2-40B4-BE49-F238E27FC236}">
                <a16:creationId xmlns:a16="http://schemas.microsoft.com/office/drawing/2014/main" id="{660AEF88-ADB6-4659-85BD-208BC7FF4483}"/>
              </a:ext>
            </a:extLst>
          </p:cNvPr>
          <p:cNvSpPr>
            <a:spLocks noChangeShapeType="1"/>
          </p:cNvSpPr>
          <p:nvPr/>
        </p:nvSpPr>
        <p:spPr bwMode="auto">
          <a:xfrm>
            <a:off x="423413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37AFC6ED-D342-4BC0-830C-E1C7346094E8}"/>
              </a:ext>
            </a:extLst>
          </p:cNvPr>
          <p:cNvSpPr txBox="1">
            <a:spLocks noChangeArrowheads="1"/>
          </p:cNvSpPr>
          <p:nvPr/>
        </p:nvSpPr>
        <p:spPr bwMode="auto">
          <a:xfrm>
            <a:off x="377693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CBB94A97-9AA7-45EE-9453-F67AD9742EE8}"/>
              </a:ext>
            </a:extLst>
          </p:cNvPr>
          <p:cNvSpPr>
            <a:spLocks noChangeShapeType="1"/>
          </p:cNvSpPr>
          <p:nvPr/>
        </p:nvSpPr>
        <p:spPr bwMode="auto">
          <a:xfrm>
            <a:off x="537713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54F8BBF2-330F-407E-B552-8ED59AA49B5E}"/>
              </a:ext>
            </a:extLst>
          </p:cNvPr>
          <p:cNvSpPr>
            <a:spLocks noChangeShapeType="1"/>
          </p:cNvSpPr>
          <p:nvPr/>
        </p:nvSpPr>
        <p:spPr bwMode="auto">
          <a:xfrm>
            <a:off x="669158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5E5613B-A5D7-4B84-9760-2F71409B4B63}"/>
              </a:ext>
            </a:extLst>
          </p:cNvPr>
          <p:cNvSpPr>
            <a:spLocks noChangeShapeType="1"/>
          </p:cNvSpPr>
          <p:nvPr/>
        </p:nvSpPr>
        <p:spPr bwMode="auto">
          <a:xfrm>
            <a:off x="8234634" y="1348195"/>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0FBED8A1-C182-400E-B7CE-E10A55B57C15}"/>
              </a:ext>
            </a:extLst>
          </p:cNvPr>
          <p:cNvSpPr txBox="1">
            <a:spLocks noChangeArrowheads="1"/>
          </p:cNvSpPr>
          <p:nvPr/>
        </p:nvSpPr>
        <p:spPr bwMode="auto">
          <a:xfrm>
            <a:off x="2519634" y="499653"/>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98701F97-C22D-4AD9-B72C-FB8CA9A8407E}"/>
              </a:ext>
            </a:extLst>
          </p:cNvPr>
          <p:cNvSpPr>
            <a:spLocks noChangeShapeType="1"/>
          </p:cNvSpPr>
          <p:nvPr/>
        </p:nvSpPr>
        <p:spPr bwMode="auto">
          <a:xfrm>
            <a:off x="3776934" y="1862545"/>
            <a:ext cx="54864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F41F7911-6DA4-4E38-82AB-3979F549AD53}"/>
              </a:ext>
            </a:extLst>
          </p:cNvPr>
          <p:cNvSpPr txBox="1">
            <a:spLocks noChangeArrowheads="1"/>
          </p:cNvSpPr>
          <p:nvPr/>
        </p:nvSpPr>
        <p:spPr bwMode="auto">
          <a:xfrm>
            <a:off x="497708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BCC8DD0B-A7A2-40C4-856C-FB2D02EA2A75}"/>
              </a:ext>
            </a:extLst>
          </p:cNvPr>
          <p:cNvSpPr txBox="1">
            <a:spLocks noChangeArrowheads="1"/>
          </p:cNvSpPr>
          <p:nvPr/>
        </p:nvSpPr>
        <p:spPr bwMode="auto">
          <a:xfrm>
            <a:off x="629153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BD9616E6-5AB7-4880-8B0D-58F769958204}"/>
              </a:ext>
            </a:extLst>
          </p:cNvPr>
          <p:cNvSpPr txBox="1">
            <a:spLocks noChangeArrowheads="1"/>
          </p:cNvSpPr>
          <p:nvPr/>
        </p:nvSpPr>
        <p:spPr bwMode="auto">
          <a:xfrm>
            <a:off x="7834584" y="605245"/>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E8A9B07E-364C-46B1-B5D3-951CFEAB0B4A}"/>
              </a:ext>
            </a:extLst>
          </p:cNvPr>
          <p:cNvSpPr txBox="1">
            <a:spLocks noChangeArrowheads="1"/>
          </p:cNvSpPr>
          <p:nvPr/>
        </p:nvSpPr>
        <p:spPr bwMode="auto">
          <a:xfrm>
            <a:off x="6348684" y="191969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D96290B6-CD40-40C8-BD6A-85496E77B18D}"/>
              </a:ext>
            </a:extLst>
          </p:cNvPr>
          <p:cNvSpPr txBox="1">
            <a:spLocks noChangeArrowheads="1"/>
          </p:cNvSpPr>
          <p:nvPr/>
        </p:nvSpPr>
        <p:spPr bwMode="auto">
          <a:xfrm>
            <a:off x="7891734" y="191969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33BA44A5-56A1-44D2-B9E6-2DF33C408454}"/>
              </a:ext>
            </a:extLst>
          </p:cNvPr>
          <p:cNvSpPr txBox="1">
            <a:spLocks noChangeArrowheads="1"/>
          </p:cNvSpPr>
          <p:nvPr/>
        </p:nvSpPr>
        <p:spPr bwMode="auto">
          <a:xfrm rot="-927407">
            <a:off x="2348184" y="890995"/>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BB57769D-44F6-4D84-89E8-D2C812A92E64}"/>
              </a:ext>
            </a:extLst>
          </p:cNvPr>
          <p:cNvSpPr txBox="1">
            <a:spLocks noChangeArrowheads="1"/>
          </p:cNvSpPr>
          <p:nvPr/>
        </p:nvSpPr>
        <p:spPr bwMode="auto">
          <a:xfrm rot="-927407">
            <a:off x="2405334" y="2548345"/>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997C5759-D2B5-4D03-A1BC-4FCE1B8AB1C7}"/>
              </a:ext>
            </a:extLst>
          </p:cNvPr>
          <p:cNvSpPr>
            <a:spLocks noChangeShapeType="1"/>
          </p:cNvSpPr>
          <p:nvPr/>
        </p:nvSpPr>
        <p:spPr bwMode="auto">
          <a:xfrm>
            <a:off x="4234134" y="2548345"/>
            <a:ext cx="0" cy="4572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667DCBDD-2ABF-48A0-8DF1-BE37C4F2B866}"/>
              </a:ext>
            </a:extLst>
          </p:cNvPr>
          <p:cNvSpPr>
            <a:spLocks noChangeShapeType="1"/>
          </p:cNvSpPr>
          <p:nvPr/>
        </p:nvSpPr>
        <p:spPr bwMode="auto">
          <a:xfrm>
            <a:off x="4234134" y="2776945"/>
            <a:ext cx="40576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76D8ED39-1F8D-4817-8930-D1055A1A48DF}"/>
              </a:ext>
            </a:extLst>
          </p:cNvPr>
          <p:cNvSpPr txBox="1">
            <a:spLocks noChangeArrowheads="1"/>
          </p:cNvSpPr>
          <p:nvPr/>
        </p:nvSpPr>
        <p:spPr bwMode="auto">
          <a:xfrm>
            <a:off x="3834084" y="3005545"/>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60D21F89-C99D-486E-8AA8-5EA66E7B75AD}"/>
              </a:ext>
            </a:extLst>
          </p:cNvPr>
          <p:cNvSpPr txBox="1">
            <a:spLocks noChangeArrowheads="1"/>
          </p:cNvSpPr>
          <p:nvPr/>
        </p:nvSpPr>
        <p:spPr bwMode="auto">
          <a:xfrm>
            <a:off x="4234134" y="226259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8A482049-34BE-4587-A1B6-FD26D0E8D13D}"/>
              </a:ext>
            </a:extLst>
          </p:cNvPr>
          <p:cNvSpPr txBox="1">
            <a:spLocks noChangeArrowheads="1"/>
          </p:cNvSpPr>
          <p:nvPr/>
        </p:nvSpPr>
        <p:spPr bwMode="auto">
          <a:xfrm>
            <a:off x="5148534" y="2319745"/>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5C45FD53-6041-4153-95B4-BD61B3E347DA}"/>
              </a:ext>
            </a:extLst>
          </p:cNvPr>
          <p:cNvSpPr txBox="1">
            <a:spLocks noChangeArrowheads="1"/>
          </p:cNvSpPr>
          <p:nvPr/>
        </p:nvSpPr>
        <p:spPr bwMode="auto">
          <a:xfrm>
            <a:off x="6691584" y="2891245"/>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30B3774D-31BA-4B5E-A2DA-EF24CFF37491}"/>
              </a:ext>
            </a:extLst>
          </p:cNvPr>
          <p:cNvSpPr>
            <a:spLocks noChangeShapeType="1"/>
          </p:cNvSpPr>
          <p:nvPr/>
        </p:nvSpPr>
        <p:spPr bwMode="auto">
          <a:xfrm>
            <a:off x="6691584" y="2376895"/>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12C703D6-799E-4C68-ABF2-6D17A57FA06C}"/>
              </a:ext>
            </a:extLst>
          </p:cNvPr>
          <p:cNvSpPr>
            <a:spLocks noChangeShapeType="1"/>
          </p:cNvSpPr>
          <p:nvPr/>
        </p:nvSpPr>
        <p:spPr bwMode="auto">
          <a:xfrm flipH="1">
            <a:off x="2519634" y="1862545"/>
            <a:ext cx="1200150" cy="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E2A143A4-5315-4FBD-9229-ED0FEC953ACB}"/>
              </a:ext>
            </a:extLst>
          </p:cNvPr>
          <p:cNvSpPr>
            <a:spLocks noChangeShapeType="1"/>
          </p:cNvSpPr>
          <p:nvPr/>
        </p:nvSpPr>
        <p:spPr bwMode="auto">
          <a:xfrm>
            <a:off x="2976834" y="1633945"/>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B50AE829-D035-4F44-AE32-62242A2B7294}"/>
              </a:ext>
            </a:extLst>
          </p:cNvPr>
          <p:cNvSpPr>
            <a:spLocks noChangeShapeType="1"/>
          </p:cNvSpPr>
          <p:nvPr/>
        </p:nvSpPr>
        <p:spPr bwMode="auto">
          <a:xfrm>
            <a:off x="2805384" y="1633945"/>
            <a:ext cx="3429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5F59CE42-EACC-4605-812A-AFC3C2A3E7C1}"/>
              </a:ext>
            </a:extLst>
          </p:cNvPr>
          <p:cNvSpPr>
            <a:spLocks noChangeShapeType="1"/>
          </p:cNvSpPr>
          <p:nvPr/>
        </p:nvSpPr>
        <p:spPr bwMode="auto">
          <a:xfrm>
            <a:off x="5377134" y="254834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873E37CA-D49F-48C6-AD93-86C6C95F8488}"/>
              </a:ext>
            </a:extLst>
          </p:cNvPr>
          <p:cNvSpPr>
            <a:spLocks noChangeShapeType="1"/>
          </p:cNvSpPr>
          <p:nvPr/>
        </p:nvSpPr>
        <p:spPr bwMode="auto">
          <a:xfrm>
            <a:off x="6691584" y="3176995"/>
            <a:ext cx="15430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41368FF9-D8A2-4373-A2A7-BCAF8A0C2730}"/>
              </a:ext>
            </a:extLst>
          </p:cNvPr>
          <p:cNvSpPr txBox="1">
            <a:spLocks noChangeArrowheads="1"/>
          </p:cNvSpPr>
          <p:nvPr/>
        </p:nvSpPr>
        <p:spPr bwMode="auto">
          <a:xfrm>
            <a:off x="6691584" y="3234145"/>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0EBF361B-067A-4093-9FA2-BC9F514B7CA0}"/>
              </a:ext>
            </a:extLst>
          </p:cNvPr>
          <p:cNvSpPr txBox="1">
            <a:spLocks noChangeArrowheads="1"/>
          </p:cNvSpPr>
          <p:nvPr/>
        </p:nvSpPr>
        <p:spPr bwMode="auto">
          <a:xfrm>
            <a:off x="2576784" y="191969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A5F6401B-5BF6-478E-A52A-0AB3A67B933D}"/>
              </a:ext>
            </a:extLst>
          </p:cNvPr>
          <p:cNvSpPr txBox="1">
            <a:spLocks noChangeArrowheads="1"/>
          </p:cNvSpPr>
          <p:nvPr/>
        </p:nvSpPr>
        <p:spPr bwMode="auto">
          <a:xfrm>
            <a:off x="2691084" y="134819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A762F4E6-8FA7-4A2D-A1C8-16FCE9F378BA}"/>
              </a:ext>
            </a:extLst>
          </p:cNvPr>
          <p:cNvSpPr/>
          <p:nvPr/>
        </p:nvSpPr>
        <p:spPr>
          <a:xfrm>
            <a:off x="1151300" y="4319994"/>
            <a:ext cx="10091465" cy="1323439"/>
          </a:xfrm>
          <a:prstGeom prst="rect">
            <a:avLst/>
          </a:prstGeom>
        </p:spPr>
        <p:txBody>
          <a:bodyPr wrap="square">
            <a:spAutoFit/>
          </a:bodyPr>
          <a:lstStyle/>
          <a:p>
            <a:r>
              <a:rPr lang="en-US" sz="1600" dirty="0">
                <a:latin typeface="Arial Narrow" panose="020B0606020202030204" pitchFamily="34" charset="0"/>
              </a:rPr>
              <a:t>So we have this lead up from 2014. It gives us this history that leads to this war which does not truly begin until the Battle of Raphia. But the first battle as allies (</a:t>
            </a:r>
            <a:r>
              <a:rPr lang="en-US" sz="1600" dirty="0" err="1">
                <a:latin typeface="Arial Narrow" panose="020B0606020202030204" pitchFamily="34" charset="0"/>
              </a:rPr>
              <a:t>Ipsus</a:t>
            </a:r>
            <a:r>
              <a:rPr lang="en-US" sz="1600" dirty="0">
                <a:latin typeface="Arial Narrow" panose="020B0606020202030204" pitchFamily="34" charset="0"/>
              </a:rPr>
              <a:t>), and the first argument between the King of the North and the King of the South (Heraclea), they show us what Raphia and </a:t>
            </a:r>
            <a:r>
              <a:rPr lang="en-US" sz="1600" dirty="0" err="1">
                <a:latin typeface="Arial Narrow" panose="020B0606020202030204" pitchFamily="34" charset="0"/>
              </a:rPr>
              <a:t>Panium</a:t>
            </a:r>
            <a:r>
              <a:rPr lang="en-US" sz="1600" dirty="0">
                <a:latin typeface="Arial Narrow" panose="020B0606020202030204" pitchFamily="34" charset="0"/>
              </a:rPr>
              <a:t> will look like because it’s the same mode of warfare, and whether they were fighting as allies or as enemies, they’re using the same techniques and when they turn on each other they’re going to do the same thing that they did in the history that leads up to it.</a:t>
            </a:r>
            <a:r>
              <a:rPr lang="en-US" sz="1600" kern="1400" dirty="0">
                <a:solidFill>
                  <a:srgbClr val="000000"/>
                </a:solidFill>
                <a:latin typeface="Arial Narrow" panose="020B0606020202030204" pitchFamily="34" charset="0"/>
              </a:rPr>
              <a:t> </a:t>
            </a:r>
            <a:endParaRPr lang="en-US" sz="16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250480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DB77F-630A-4BED-A75A-A3683B7648FD}"/>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2" name="Rectangle 31">
            <a:extLst>
              <a:ext uri="{FF2B5EF4-FFF2-40B4-BE49-F238E27FC236}">
                <a16:creationId xmlns:a16="http://schemas.microsoft.com/office/drawing/2014/main" id="{A762F4E6-8FA7-4A2D-A1C8-16FCE9F378BA}"/>
              </a:ext>
            </a:extLst>
          </p:cNvPr>
          <p:cNvSpPr/>
          <p:nvPr/>
        </p:nvSpPr>
        <p:spPr>
          <a:xfrm>
            <a:off x="1060064" y="3901361"/>
            <a:ext cx="10091465" cy="1846659"/>
          </a:xfrm>
          <a:prstGeom prst="rect">
            <a:avLst/>
          </a:prstGeom>
        </p:spPr>
        <p:txBody>
          <a:bodyPr wrap="square">
            <a:spAutoFit/>
          </a:bodyPr>
          <a:lstStyle/>
          <a:p>
            <a:r>
              <a:rPr lang="en-US" sz="1600" dirty="0">
                <a:latin typeface="Arial Narrow" panose="020B0606020202030204" pitchFamily="34" charset="0"/>
              </a:rPr>
              <a:t>In our last study we talked about 2014 and we didn’t begin here, we connected our thread from 1989.  We spoke about why we needed to do that, 1989 to 1991.  In this increase of knowledge it gives us information about what methods have been developing that lead to these battles.</a:t>
            </a:r>
          </a:p>
          <a:p>
            <a:r>
              <a:rPr lang="en-US" sz="1600" dirty="0">
                <a:latin typeface="Arial Narrow" panose="020B0606020202030204" pitchFamily="34" charset="0"/>
              </a:rPr>
              <a:t> </a:t>
            </a:r>
          </a:p>
          <a:p>
            <a:r>
              <a:rPr lang="en-US" sz="1600" dirty="0">
                <a:latin typeface="Arial Narrow" panose="020B0606020202030204" pitchFamily="34" charset="0"/>
              </a:rPr>
              <a:t>We discussed the World Wide Web, the internet’s Big Bang, and as Trump put it, the rise of the internet is the same time of the rise of the United States as the world’s only superpower.   That is the history of 1989 to 1991 with the fall of the Soviet Union. We are going to discuss that more the next time, what that looks like.</a:t>
            </a:r>
            <a:endParaRPr lang="en-US" dirty="0"/>
          </a:p>
        </p:txBody>
      </p:sp>
      <p:sp>
        <p:nvSpPr>
          <p:cNvPr id="33" name="Line 2">
            <a:extLst>
              <a:ext uri="{FF2B5EF4-FFF2-40B4-BE49-F238E27FC236}">
                <a16:creationId xmlns:a16="http://schemas.microsoft.com/office/drawing/2014/main" id="{432E94C0-8D4B-4767-B0AB-A7D01291B7FA}"/>
              </a:ext>
            </a:extLst>
          </p:cNvPr>
          <p:cNvSpPr>
            <a:spLocks noChangeShapeType="1"/>
          </p:cNvSpPr>
          <p:nvPr/>
        </p:nvSpPr>
        <p:spPr bwMode="auto">
          <a:xfrm>
            <a:off x="57057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
            <a:extLst>
              <a:ext uri="{FF2B5EF4-FFF2-40B4-BE49-F238E27FC236}">
                <a16:creationId xmlns:a16="http://schemas.microsoft.com/office/drawing/2014/main" id="{7AD52CD3-F65C-4ECB-8ADE-E532EFE80FB8}"/>
              </a:ext>
            </a:extLst>
          </p:cNvPr>
          <p:cNvSpPr txBox="1">
            <a:spLocks noChangeArrowheads="1"/>
          </p:cNvSpPr>
          <p:nvPr/>
        </p:nvSpPr>
        <p:spPr bwMode="auto">
          <a:xfrm>
            <a:off x="524854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4">
            <a:extLst>
              <a:ext uri="{FF2B5EF4-FFF2-40B4-BE49-F238E27FC236}">
                <a16:creationId xmlns:a16="http://schemas.microsoft.com/office/drawing/2014/main" id="{B3787246-5990-4777-9398-E53459FA818C}"/>
              </a:ext>
            </a:extLst>
          </p:cNvPr>
          <p:cNvSpPr>
            <a:spLocks noChangeShapeType="1"/>
          </p:cNvSpPr>
          <p:nvPr/>
        </p:nvSpPr>
        <p:spPr bwMode="auto">
          <a:xfrm>
            <a:off x="66201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
            <a:extLst>
              <a:ext uri="{FF2B5EF4-FFF2-40B4-BE49-F238E27FC236}">
                <a16:creationId xmlns:a16="http://schemas.microsoft.com/office/drawing/2014/main" id="{4EC86129-C2C0-42B4-BD9C-42FD167C7D70}"/>
              </a:ext>
            </a:extLst>
          </p:cNvPr>
          <p:cNvSpPr>
            <a:spLocks noChangeShapeType="1"/>
          </p:cNvSpPr>
          <p:nvPr/>
        </p:nvSpPr>
        <p:spPr bwMode="auto">
          <a:xfrm>
            <a:off x="75345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CA14934-0F04-4C37-BEB2-9439AE9E0CEE}"/>
              </a:ext>
            </a:extLst>
          </p:cNvPr>
          <p:cNvSpPr>
            <a:spLocks noChangeShapeType="1"/>
          </p:cNvSpPr>
          <p:nvPr/>
        </p:nvSpPr>
        <p:spPr bwMode="auto">
          <a:xfrm>
            <a:off x="85632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7">
            <a:extLst>
              <a:ext uri="{FF2B5EF4-FFF2-40B4-BE49-F238E27FC236}">
                <a16:creationId xmlns:a16="http://schemas.microsoft.com/office/drawing/2014/main" id="{158ED323-E771-4863-AB8E-3EA26AABDBA5}"/>
              </a:ext>
            </a:extLst>
          </p:cNvPr>
          <p:cNvSpPr txBox="1">
            <a:spLocks noChangeArrowheads="1"/>
          </p:cNvSpPr>
          <p:nvPr/>
        </p:nvSpPr>
        <p:spPr bwMode="auto">
          <a:xfrm>
            <a:off x="2219597" y="520977"/>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8">
            <a:extLst>
              <a:ext uri="{FF2B5EF4-FFF2-40B4-BE49-F238E27FC236}">
                <a16:creationId xmlns:a16="http://schemas.microsoft.com/office/drawing/2014/main" id="{3A38DA40-4BA6-47D1-87BE-3D470A092DEC}"/>
              </a:ext>
            </a:extLst>
          </p:cNvPr>
          <p:cNvSpPr>
            <a:spLocks noChangeShapeType="1"/>
          </p:cNvSpPr>
          <p:nvPr/>
        </p:nvSpPr>
        <p:spPr bwMode="auto">
          <a:xfrm>
            <a:off x="5648597" y="1892577"/>
            <a:ext cx="33147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9">
            <a:extLst>
              <a:ext uri="{FF2B5EF4-FFF2-40B4-BE49-F238E27FC236}">
                <a16:creationId xmlns:a16="http://schemas.microsoft.com/office/drawing/2014/main" id="{704113B3-77D2-45FD-829E-635217993811}"/>
              </a:ext>
            </a:extLst>
          </p:cNvPr>
          <p:cNvSpPr txBox="1">
            <a:spLocks noChangeArrowheads="1"/>
          </p:cNvSpPr>
          <p:nvPr/>
        </p:nvSpPr>
        <p:spPr bwMode="auto">
          <a:xfrm>
            <a:off x="622009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10">
            <a:extLst>
              <a:ext uri="{FF2B5EF4-FFF2-40B4-BE49-F238E27FC236}">
                <a16:creationId xmlns:a16="http://schemas.microsoft.com/office/drawing/2014/main" id="{7ECA81FC-CAD0-47BC-B5ED-71E8FF99218B}"/>
              </a:ext>
            </a:extLst>
          </p:cNvPr>
          <p:cNvSpPr txBox="1">
            <a:spLocks noChangeArrowheads="1"/>
          </p:cNvSpPr>
          <p:nvPr/>
        </p:nvSpPr>
        <p:spPr bwMode="auto">
          <a:xfrm>
            <a:off x="713449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1">
            <a:extLst>
              <a:ext uri="{FF2B5EF4-FFF2-40B4-BE49-F238E27FC236}">
                <a16:creationId xmlns:a16="http://schemas.microsoft.com/office/drawing/2014/main" id="{D0AFBADE-32C4-4B85-AB11-AD50DB6220FA}"/>
              </a:ext>
            </a:extLst>
          </p:cNvPr>
          <p:cNvSpPr txBox="1">
            <a:spLocks noChangeArrowheads="1"/>
          </p:cNvSpPr>
          <p:nvPr/>
        </p:nvSpPr>
        <p:spPr bwMode="auto">
          <a:xfrm>
            <a:off x="816319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12">
            <a:extLst>
              <a:ext uri="{FF2B5EF4-FFF2-40B4-BE49-F238E27FC236}">
                <a16:creationId xmlns:a16="http://schemas.microsoft.com/office/drawing/2014/main" id="{29ECCF7A-88F9-4FF2-A2BA-F9AE2AB28200}"/>
              </a:ext>
            </a:extLst>
          </p:cNvPr>
          <p:cNvSpPr txBox="1">
            <a:spLocks noChangeArrowheads="1"/>
          </p:cNvSpPr>
          <p:nvPr/>
        </p:nvSpPr>
        <p:spPr bwMode="auto">
          <a:xfrm>
            <a:off x="7191647" y="194972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13">
            <a:extLst>
              <a:ext uri="{FF2B5EF4-FFF2-40B4-BE49-F238E27FC236}">
                <a16:creationId xmlns:a16="http://schemas.microsoft.com/office/drawing/2014/main" id="{AB3D331E-0F4D-4C6D-94EA-2270438CD62C}"/>
              </a:ext>
            </a:extLst>
          </p:cNvPr>
          <p:cNvSpPr txBox="1">
            <a:spLocks noChangeArrowheads="1"/>
          </p:cNvSpPr>
          <p:nvPr/>
        </p:nvSpPr>
        <p:spPr bwMode="auto">
          <a:xfrm>
            <a:off x="8220347" y="194972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4">
            <a:extLst>
              <a:ext uri="{FF2B5EF4-FFF2-40B4-BE49-F238E27FC236}">
                <a16:creationId xmlns:a16="http://schemas.microsoft.com/office/drawing/2014/main" id="{E1B35B05-8B94-4AC9-A1E3-D73BCE2BB069}"/>
              </a:ext>
            </a:extLst>
          </p:cNvPr>
          <p:cNvSpPr txBox="1">
            <a:spLocks noChangeArrowheads="1"/>
          </p:cNvSpPr>
          <p:nvPr/>
        </p:nvSpPr>
        <p:spPr bwMode="auto">
          <a:xfrm rot="-927407">
            <a:off x="2048147" y="921027"/>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5">
            <a:extLst>
              <a:ext uri="{FF2B5EF4-FFF2-40B4-BE49-F238E27FC236}">
                <a16:creationId xmlns:a16="http://schemas.microsoft.com/office/drawing/2014/main" id="{7E52CD4A-9F7B-4938-89B5-C374F773927C}"/>
              </a:ext>
            </a:extLst>
          </p:cNvPr>
          <p:cNvSpPr txBox="1">
            <a:spLocks noChangeArrowheads="1"/>
          </p:cNvSpPr>
          <p:nvPr/>
        </p:nvSpPr>
        <p:spPr bwMode="auto">
          <a:xfrm rot="-927407">
            <a:off x="3991247" y="2635527"/>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16">
            <a:extLst>
              <a:ext uri="{FF2B5EF4-FFF2-40B4-BE49-F238E27FC236}">
                <a16:creationId xmlns:a16="http://schemas.microsoft.com/office/drawing/2014/main" id="{2D3853BE-1AAD-43D4-80C9-F75F1C00E89C}"/>
              </a:ext>
            </a:extLst>
          </p:cNvPr>
          <p:cNvSpPr>
            <a:spLocks noChangeShapeType="1"/>
          </p:cNvSpPr>
          <p:nvPr/>
        </p:nvSpPr>
        <p:spPr bwMode="auto">
          <a:xfrm>
            <a:off x="5705747" y="257837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7">
            <a:extLst>
              <a:ext uri="{FF2B5EF4-FFF2-40B4-BE49-F238E27FC236}">
                <a16:creationId xmlns:a16="http://schemas.microsoft.com/office/drawing/2014/main" id="{03EDF29E-CB14-4CA2-B7B4-DE439EC2BC80}"/>
              </a:ext>
            </a:extLst>
          </p:cNvPr>
          <p:cNvSpPr>
            <a:spLocks noChangeShapeType="1"/>
          </p:cNvSpPr>
          <p:nvPr/>
        </p:nvSpPr>
        <p:spPr bwMode="auto">
          <a:xfrm>
            <a:off x="5705747" y="2806977"/>
            <a:ext cx="29718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18">
            <a:extLst>
              <a:ext uri="{FF2B5EF4-FFF2-40B4-BE49-F238E27FC236}">
                <a16:creationId xmlns:a16="http://schemas.microsoft.com/office/drawing/2014/main" id="{D33D70A9-7682-4E92-B05E-E5BD9013398F}"/>
              </a:ext>
            </a:extLst>
          </p:cNvPr>
          <p:cNvSpPr txBox="1">
            <a:spLocks noChangeArrowheads="1"/>
          </p:cNvSpPr>
          <p:nvPr/>
        </p:nvSpPr>
        <p:spPr bwMode="auto">
          <a:xfrm>
            <a:off x="5305697" y="3035577"/>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19">
            <a:extLst>
              <a:ext uri="{FF2B5EF4-FFF2-40B4-BE49-F238E27FC236}">
                <a16:creationId xmlns:a16="http://schemas.microsoft.com/office/drawing/2014/main" id="{85A81F48-859F-4C70-AB50-A234EC536F81}"/>
              </a:ext>
            </a:extLst>
          </p:cNvPr>
          <p:cNvSpPr txBox="1">
            <a:spLocks noChangeArrowheads="1"/>
          </p:cNvSpPr>
          <p:nvPr/>
        </p:nvSpPr>
        <p:spPr bwMode="auto">
          <a:xfrm>
            <a:off x="5705747" y="229262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20">
            <a:extLst>
              <a:ext uri="{FF2B5EF4-FFF2-40B4-BE49-F238E27FC236}">
                <a16:creationId xmlns:a16="http://schemas.microsoft.com/office/drawing/2014/main" id="{7778AE8B-99D0-4ACD-9884-903E575D140C}"/>
              </a:ext>
            </a:extLst>
          </p:cNvPr>
          <p:cNvSpPr txBox="1">
            <a:spLocks noChangeArrowheads="1"/>
          </p:cNvSpPr>
          <p:nvPr/>
        </p:nvSpPr>
        <p:spPr bwMode="auto">
          <a:xfrm>
            <a:off x="6391547" y="2349777"/>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21">
            <a:extLst>
              <a:ext uri="{FF2B5EF4-FFF2-40B4-BE49-F238E27FC236}">
                <a16:creationId xmlns:a16="http://schemas.microsoft.com/office/drawing/2014/main" id="{A1A1C505-D02B-45ED-B633-8594F521CEDF}"/>
              </a:ext>
            </a:extLst>
          </p:cNvPr>
          <p:cNvSpPr txBox="1">
            <a:spLocks noChangeArrowheads="1"/>
          </p:cNvSpPr>
          <p:nvPr/>
        </p:nvSpPr>
        <p:spPr bwMode="auto">
          <a:xfrm>
            <a:off x="7534547" y="2921277"/>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2">
            <a:extLst>
              <a:ext uri="{FF2B5EF4-FFF2-40B4-BE49-F238E27FC236}">
                <a16:creationId xmlns:a16="http://schemas.microsoft.com/office/drawing/2014/main" id="{23E58706-37C0-44A3-94AA-D2DA5D01C020}"/>
              </a:ext>
            </a:extLst>
          </p:cNvPr>
          <p:cNvSpPr>
            <a:spLocks noChangeShapeType="1"/>
          </p:cNvSpPr>
          <p:nvPr/>
        </p:nvSpPr>
        <p:spPr bwMode="auto">
          <a:xfrm>
            <a:off x="7534547" y="25783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3">
            <a:extLst>
              <a:ext uri="{FF2B5EF4-FFF2-40B4-BE49-F238E27FC236}">
                <a16:creationId xmlns:a16="http://schemas.microsoft.com/office/drawing/2014/main" id="{5C8961CF-CFA5-4283-8C57-613847D3DC22}"/>
              </a:ext>
            </a:extLst>
          </p:cNvPr>
          <p:cNvSpPr>
            <a:spLocks noChangeShapeType="1"/>
          </p:cNvSpPr>
          <p:nvPr/>
        </p:nvSpPr>
        <p:spPr bwMode="auto">
          <a:xfrm flipH="1">
            <a:off x="2219597" y="1892577"/>
            <a:ext cx="3486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24">
            <a:extLst>
              <a:ext uri="{FF2B5EF4-FFF2-40B4-BE49-F238E27FC236}">
                <a16:creationId xmlns:a16="http://schemas.microsoft.com/office/drawing/2014/main" id="{B4350699-A474-4018-812B-CF513AC990BA}"/>
              </a:ext>
            </a:extLst>
          </p:cNvPr>
          <p:cNvSpPr>
            <a:spLocks noChangeShapeType="1"/>
          </p:cNvSpPr>
          <p:nvPr/>
        </p:nvSpPr>
        <p:spPr bwMode="auto">
          <a:xfrm>
            <a:off x="4791347" y="1663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25">
            <a:extLst>
              <a:ext uri="{FF2B5EF4-FFF2-40B4-BE49-F238E27FC236}">
                <a16:creationId xmlns:a16="http://schemas.microsoft.com/office/drawing/2014/main" id="{F379D02A-F665-482D-B776-462209B8A532}"/>
              </a:ext>
            </a:extLst>
          </p:cNvPr>
          <p:cNvSpPr>
            <a:spLocks noChangeShapeType="1"/>
          </p:cNvSpPr>
          <p:nvPr/>
        </p:nvSpPr>
        <p:spPr bwMode="auto">
          <a:xfrm>
            <a:off x="4619897" y="16639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6">
            <a:extLst>
              <a:ext uri="{FF2B5EF4-FFF2-40B4-BE49-F238E27FC236}">
                <a16:creationId xmlns:a16="http://schemas.microsoft.com/office/drawing/2014/main" id="{A503C5A3-2E04-4E26-A751-75601AA17A66}"/>
              </a:ext>
            </a:extLst>
          </p:cNvPr>
          <p:cNvSpPr>
            <a:spLocks noChangeShapeType="1"/>
          </p:cNvSpPr>
          <p:nvPr/>
        </p:nvSpPr>
        <p:spPr bwMode="auto">
          <a:xfrm>
            <a:off x="6620147" y="25783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7">
            <a:extLst>
              <a:ext uri="{FF2B5EF4-FFF2-40B4-BE49-F238E27FC236}">
                <a16:creationId xmlns:a16="http://schemas.microsoft.com/office/drawing/2014/main" id="{80E5D084-3F73-471A-9483-103E57689CFB}"/>
              </a:ext>
            </a:extLst>
          </p:cNvPr>
          <p:cNvSpPr>
            <a:spLocks noChangeShapeType="1"/>
          </p:cNvSpPr>
          <p:nvPr/>
        </p:nvSpPr>
        <p:spPr bwMode="auto">
          <a:xfrm>
            <a:off x="7534547" y="3207027"/>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28">
            <a:extLst>
              <a:ext uri="{FF2B5EF4-FFF2-40B4-BE49-F238E27FC236}">
                <a16:creationId xmlns:a16="http://schemas.microsoft.com/office/drawing/2014/main" id="{259FD2C1-7FDB-4ECE-8B2B-3A82186B6235}"/>
              </a:ext>
            </a:extLst>
          </p:cNvPr>
          <p:cNvSpPr txBox="1">
            <a:spLocks noChangeArrowheads="1"/>
          </p:cNvSpPr>
          <p:nvPr/>
        </p:nvSpPr>
        <p:spPr bwMode="auto">
          <a:xfrm>
            <a:off x="7534547" y="3264177"/>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29">
            <a:extLst>
              <a:ext uri="{FF2B5EF4-FFF2-40B4-BE49-F238E27FC236}">
                <a16:creationId xmlns:a16="http://schemas.microsoft.com/office/drawing/2014/main" id="{D2024D5D-58EF-46D8-87B4-B57259B9BA6B}"/>
              </a:ext>
            </a:extLst>
          </p:cNvPr>
          <p:cNvSpPr txBox="1">
            <a:spLocks noChangeArrowheads="1"/>
          </p:cNvSpPr>
          <p:nvPr/>
        </p:nvSpPr>
        <p:spPr bwMode="auto">
          <a:xfrm>
            <a:off x="4391297" y="194972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30">
            <a:extLst>
              <a:ext uri="{FF2B5EF4-FFF2-40B4-BE49-F238E27FC236}">
                <a16:creationId xmlns:a16="http://schemas.microsoft.com/office/drawing/2014/main" id="{587ED04C-359D-43BA-B4AF-624286838310}"/>
              </a:ext>
            </a:extLst>
          </p:cNvPr>
          <p:cNvSpPr txBox="1">
            <a:spLocks noChangeArrowheads="1"/>
          </p:cNvSpPr>
          <p:nvPr/>
        </p:nvSpPr>
        <p:spPr bwMode="auto">
          <a:xfrm>
            <a:off x="4505597" y="1378227"/>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31">
            <a:extLst>
              <a:ext uri="{FF2B5EF4-FFF2-40B4-BE49-F238E27FC236}">
                <a16:creationId xmlns:a16="http://schemas.microsoft.com/office/drawing/2014/main" id="{F649C457-99D9-491F-BD43-9AA63171D340}"/>
              </a:ext>
            </a:extLst>
          </p:cNvPr>
          <p:cNvSpPr>
            <a:spLocks noChangeShapeType="1"/>
          </p:cNvSpPr>
          <p:nvPr/>
        </p:nvSpPr>
        <p:spPr bwMode="auto">
          <a:xfrm>
            <a:off x="3191147" y="1663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32">
            <a:extLst>
              <a:ext uri="{FF2B5EF4-FFF2-40B4-BE49-F238E27FC236}">
                <a16:creationId xmlns:a16="http://schemas.microsoft.com/office/drawing/2014/main" id="{C4341765-1834-4948-AEF8-FFF2D3F5017F}"/>
              </a:ext>
            </a:extLst>
          </p:cNvPr>
          <p:cNvSpPr>
            <a:spLocks noChangeShapeType="1"/>
          </p:cNvSpPr>
          <p:nvPr/>
        </p:nvSpPr>
        <p:spPr bwMode="auto">
          <a:xfrm>
            <a:off x="3019697" y="16639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3">
            <a:extLst>
              <a:ext uri="{FF2B5EF4-FFF2-40B4-BE49-F238E27FC236}">
                <a16:creationId xmlns:a16="http://schemas.microsoft.com/office/drawing/2014/main" id="{1DC8D031-334C-4AFE-B913-962570FB189D}"/>
              </a:ext>
            </a:extLst>
          </p:cNvPr>
          <p:cNvSpPr txBox="1">
            <a:spLocks noChangeArrowheads="1"/>
          </p:cNvSpPr>
          <p:nvPr/>
        </p:nvSpPr>
        <p:spPr bwMode="auto">
          <a:xfrm>
            <a:off x="2905397" y="137822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4">
            <a:extLst>
              <a:ext uri="{FF2B5EF4-FFF2-40B4-BE49-F238E27FC236}">
                <a16:creationId xmlns:a16="http://schemas.microsoft.com/office/drawing/2014/main" id="{216EA571-5C7C-49D1-8AE9-4B4F1FE112C3}"/>
              </a:ext>
            </a:extLst>
          </p:cNvPr>
          <p:cNvSpPr>
            <a:spLocks noChangeShapeType="1"/>
          </p:cNvSpPr>
          <p:nvPr/>
        </p:nvSpPr>
        <p:spPr bwMode="auto">
          <a:xfrm>
            <a:off x="3819797" y="1663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5">
            <a:extLst>
              <a:ext uri="{FF2B5EF4-FFF2-40B4-BE49-F238E27FC236}">
                <a16:creationId xmlns:a16="http://schemas.microsoft.com/office/drawing/2014/main" id="{37437FC0-E83C-4A96-8866-FCFFE2602AA4}"/>
              </a:ext>
            </a:extLst>
          </p:cNvPr>
          <p:cNvSpPr>
            <a:spLocks noChangeShapeType="1"/>
          </p:cNvSpPr>
          <p:nvPr/>
        </p:nvSpPr>
        <p:spPr bwMode="auto">
          <a:xfrm>
            <a:off x="3648347" y="16639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6">
            <a:extLst>
              <a:ext uri="{FF2B5EF4-FFF2-40B4-BE49-F238E27FC236}">
                <a16:creationId xmlns:a16="http://schemas.microsoft.com/office/drawing/2014/main" id="{7C0328D9-F170-4054-9853-263DBE4A3B00}"/>
              </a:ext>
            </a:extLst>
          </p:cNvPr>
          <p:cNvSpPr txBox="1">
            <a:spLocks noChangeArrowheads="1"/>
          </p:cNvSpPr>
          <p:nvPr/>
        </p:nvSpPr>
        <p:spPr bwMode="auto">
          <a:xfrm>
            <a:off x="3534047" y="137822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37">
            <a:extLst>
              <a:ext uri="{FF2B5EF4-FFF2-40B4-BE49-F238E27FC236}">
                <a16:creationId xmlns:a16="http://schemas.microsoft.com/office/drawing/2014/main" id="{403E827A-214F-4AF4-BEFC-99BD7FD739C2}"/>
              </a:ext>
            </a:extLst>
          </p:cNvPr>
          <p:cNvSpPr>
            <a:spLocks noChangeShapeType="1"/>
          </p:cNvSpPr>
          <p:nvPr/>
        </p:nvSpPr>
        <p:spPr bwMode="auto">
          <a:xfrm flipV="1">
            <a:off x="3191147" y="1663977"/>
            <a:ext cx="68580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38">
            <a:extLst>
              <a:ext uri="{FF2B5EF4-FFF2-40B4-BE49-F238E27FC236}">
                <a16:creationId xmlns:a16="http://schemas.microsoft.com/office/drawing/2014/main" id="{F6B52616-E017-4B5E-B74E-892DB21C4728}"/>
              </a:ext>
            </a:extLst>
          </p:cNvPr>
          <p:cNvSpPr>
            <a:spLocks noChangeShapeType="1"/>
          </p:cNvSpPr>
          <p:nvPr/>
        </p:nvSpPr>
        <p:spPr bwMode="auto">
          <a:xfrm>
            <a:off x="3191147" y="1892577"/>
            <a:ext cx="571500" cy="3429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39">
            <a:extLst>
              <a:ext uri="{FF2B5EF4-FFF2-40B4-BE49-F238E27FC236}">
                <a16:creationId xmlns:a16="http://schemas.microsoft.com/office/drawing/2014/main" id="{E371EA45-1561-464B-8B83-6A4C05E10454}"/>
              </a:ext>
            </a:extLst>
          </p:cNvPr>
          <p:cNvSpPr txBox="1">
            <a:spLocks noChangeArrowheads="1"/>
          </p:cNvSpPr>
          <p:nvPr/>
        </p:nvSpPr>
        <p:spPr bwMode="auto">
          <a:xfrm>
            <a:off x="3191147" y="2064027"/>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0">
            <a:extLst>
              <a:ext uri="{FF2B5EF4-FFF2-40B4-BE49-F238E27FC236}">
                <a16:creationId xmlns:a16="http://schemas.microsoft.com/office/drawing/2014/main" id="{FD4C57FA-A60A-4036-86CF-DA360BBED33E}"/>
              </a:ext>
            </a:extLst>
          </p:cNvPr>
          <p:cNvSpPr txBox="1">
            <a:spLocks noChangeArrowheads="1"/>
          </p:cNvSpPr>
          <p:nvPr/>
        </p:nvSpPr>
        <p:spPr bwMode="auto">
          <a:xfrm>
            <a:off x="7363097" y="2292627"/>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41">
            <a:extLst>
              <a:ext uri="{FF2B5EF4-FFF2-40B4-BE49-F238E27FC236}">
                <a16:creationId xmlns:a16="http://schemas.microsoft.com/office/drawing/2014/main" id="{4CF36A71-B999-4DA2-83D6-7B28D07C12D9}"/>
              </a:ext>
            </a:extLst>
          </p:cNvPr>
          <p:cNvSpPr>
            <a:spLocks noChangeShapeType="1"/>
          </p:cNvSpPr>
          <p:nvPr/>
        </p:nvSpPr>
        <p:spPr bwMode="auto">
          <a:xfrm>
            <a:off x="8563247" y="25783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42">
            <a:extLst>
              <a:ext uri="{FF2B5EF4-FFF2-40B4-BE49-F238E27FC236}">
                <a16:creationId xmlns:a16="http://schemas.microsoft.com/office/drawing/2014/main" id="{F4FD7066-36AF-4203-88B2-E76A2188BA5E}"/>
              </a:ext>
            </a:extLst>
          </p:cNvPr>
          <p:cNvSpPr txBox="1">
            <a:spLocks noChangeArrowheads="1"/>
          </p:cNvSpPr>
          <p:nvPr/>
        </p:nvSpPr>
        <p:spPr bwMode="auto">
          <a:xfrm>
            <a:off x="8334647" y="2292627"/>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866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DB77F-630A-4BED-A75A-A3683B7648FD}"/>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2" name="Rectangle 31">
            <a:extLst>
              <a:ext uri="{FF2B5EF4-FFF2-40B4-BE49-F238E27FC236}">
                <a16:creationId xmlns:a16="http://schemas.microsoft.com/office/drawing/2014/main" id="{A762F4E6-8FA7-4A2D-A1C8-16FCE9F378BA}"/>
              </a:ext>
            </a:extLst>
          </p:cNvPr>
          <p:cNvSpPr/>
          <p:nvPr/>
        </p:nvSpPr>
        <p:spPr>
          <a:xfrm>
            <a:off x="1060064" y="3901361"/>
            <a:ext cx="10091465" cy="2092881"/>
          </a:xfrm>
          <a:prstGeom prst="rect">
            <a:avLst/>
          </a:prstGeom>
        </p:spPr>
        <p:txBody>
          <a:bodyPr wrap="square">
            <a:spAutoFit/>
          </a:bodyPr>
          <a:lstStyle/>
          <a:p>
            <a:r>
              <a:rPr lang="en-US" sz="1600" dirty="0">
                <a:latin typeface="Arial Narrow" panose="020B0606020202030204" pitchFamily="34" charset="0"/>
              </a:rPr>
              <a:t>We saw the King of the South fall, but we know by 2014 that he’s back on the scene, and to be going into an alliance he has to have already come back into the picture. So 2014 he’s ready for an alliance with the King of the North and that is part of a strategy. They start off as allies, even though behind each other’s backs they know the other side is their enemy. </a:t>
            </a:r>
          </a:p>
          <a:p>
            <a:r>
              <a:rPr lang="en-US" sz="1600" dirty="0">
                <a:latin typeface="Arial Narrow" panose="020B0606020202030204" pitchFamily="34" charset="0"/>
              </a:rPr>
              <a:t> </a:t>
            </a:r>
          </a:p>
          <a:p>
            <a:r>
              <a:rPr lang="en-US" sz="1600" dirty="0">
                <a:latin typeface="Arial Narrow" panose="020B0606020202030204" pitchFamily="34" charset="0"/>
              </a:rPr>
              <a:t>First the invasion of Poland, war on the west, this suits both of them. To attack the west suits Donald Trump as much as it would suit Vladimir Putin. So in this they are together.  Their relationship deteriorates in August 1940, their alliance breaks down, and we are going to discuss why. It’s temporarily repaired until we come to the history of 1941, or Asculum, where both sides are prepared for war. And now it’s open war between the King of the North and the King of the South. And we have the two battles of Raphia and </a:t>
            </a:r>
            <a:r>
              <a:rPr lang="en-US" sz="1600" dirty="0" err="1">
                <a:latin typeface="Arial Narrow" panose="020B0606020202030204" pitchFamily="34" charset="0"/>
              </a:rPr>
              <a:t>Panium</a:t>
            </a:r>
            <a:r>
              <a:rPr lang="en-US" sz="1600" dirty="0">
                <a:latin typeface="Arial Narrow" panose="020B0606020202030204" pitchFamily="34" charset="0"/>
              </a:rPr>
              <a:t>.</a:t>
            </a:r>
            <a:endParaRPr lang="en-US" dirty="0"/>
          </a:p>
        </p:txBody>
      </p:sp>
      <p:sp>
        <p:nvSpPr>
          <p:cNvPr id="33" name="Line 2">
            <a:extLst>
              <a:ext uri="{FF2B5EF4-FFF2-40B4-BE49-F238E27FC236}">
                <a16:creationId xmlns:a16="http://schemas.microsoft.com/office/drawing/2014/main" id="{432E94C0-8D4B-4767-B0AB-A7D01291B7FA}"/>
              </a:ext>
            </a:extLst>
          </p:cNvPr>
          <p:cNvSpPr>
            <a:spLocks noChangeShapeType="1"/>
          </p:cNvSpPr>
          <p:nvPr/>
        </p:nvSpPr>
        <p:spPr bwMode="auto">
          <a:xfrm>
            <a:off x="57057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
            <a:extLst>
              <a:ext uri="{FF2B5EF4-FFF2-40B4-BE49-F238E27FC236}">
                <a16:creationId xmlns:a16="http://schemas.microsoft.com/office/drawing/2014/main" id="{7AD52CD3-F65C-4ECB-8ADE-E532EFE80FB8}"/>
              </a:ext>
            </a:extLst>
          </p:cNvPr>
          <p:cNvSpPr txBox="1">
            <a:spLocks noChangeArrowheads="1"/>
          </p:cNvSpPr>
          <p:nvPr/>
        </p:nvSpPr>
        <p:spPr bwMode="auto">
          <a:xfrm>
            <a:off x="524854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4">
            <a:extLst>
              <a:ext uri="{FF2B5EF4-FFF2-40B4-BE49-F238E27FC236}">
                <a16:creationId xmlns:a16="http://schemas.microsoft.com/office/drawing/2014/main" id="{B3787246-5990-4777-9398-E53459FA818C}"/>
              </a:ext>
            </a:extLst>
          </p:cNvPr>
          <p:cNvSpPr>
            <a:spLocks noChangeShapeType="1"/>
          </p:cNvSpPr>
          <p:nvPr/>
        </p:nvSpPr>
        <p:spPr bwMode="auto">
          <a:xfrm>
            <a:off x="66201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5">
            <a:extLst>
              <a:ext uri="{FF2B5EF4-FFF2-40B4-BE49-F238E27FC236}">
                <a16:creationId xmlns:a16="http://schemas.microsoft.com/office/drawing/2014/main" id="{4EC86129-C2C0-42B4-BD9C-42FD167C7D70}"/>
              </a:ext>
            </a:extLst>
          </p:cNvPr>
          <p:cNvSpPr>
            <a:spLocks noChangeShapeType="1"/>
          </p:cNvSpPr>
          <p:nvPr/>
        </p:nvSpPr>
        <p:spPr bwMode="auto">
          <a:xfrm>
            <a:off x="75345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6">
            <a:extLst>
              <a:ext uri="{FF2B5EF4-FFF2-40B4-BE49-F238E27FC236}">
                <a16:creationId xmlns:a16="http://schemas.microsoft.com/office/drawing/2014/main" id="{FCA14934-0F04-4C37-BEB2-9439AE9E0CEE}"/>
              </a:ext>
            </a:extLst>
          </p:cNvPr>
          <p:cNvSpPr>
            <a:spLocks noChangeShapeType="1"/>
          </p:cNvSpPr>
          <p:nvPr/>
        </p:nvSpPr>
        <p:spPr bwMode="auto">
          <a:xfrm>
            <a:off x="8563247" y="1378227"/>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7">
            <a:extLst>
              <a:ext uri="{FF2B5EF4-FFF2-40B4-BE49-F238E27FC236}">
                <a16:creationId xmlns:a16="http://schemas.microsoft.com/office/drawing/2014/main" id="{158ED323-E771-4863-AB8E-3EA26AABDBA5}"/>
              </a:ext>
            </a:extLst>
          </p:cNvPr>
          <p:cNvSpPr txBox="1">
            <a:spLocks noChangeArrowheads="1"/>
          </p:cNvSpPr>
          <p:nvPr/>
        </p:nvSpPr>
        <p:spPr bwMode="auto">
          <a:xfrm>
            <a:off x="2219597" y="520977"/>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8">
            <a:extLst>
              <a:ext uri="{FF2B5EF4-FFF2-40B4-BE49-F238E27FC236}">
                <a16:creationId xmlns:a16="http://schemas.microsoft.com/office/drawing/2014/main" id="{3A38DA40-4BA6-47D1-87BE-3D470A092DEC}"/>
              </a:ext>
            </a:extLst>
          </p:cNvPr>
          <p:cNvSpPr>
            <a:spLocks noChangeShapeType="1"/>
          </p:cNvSpPr>
          <p:nvPr/>
        </p:nvSpPr>
        <p:spPr bwMode="auto">
          <a:xfrm>
            <a:off x="5648597" y="1892577"/>
            <a:ext cx="33147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9">
            <a:extLst>
              <a:ext uri="{FF2B5EF4-FFF2-40B4-BE49-F238E27FC236}">
                <a16:creationId xmlns:a16="http://schemas.microsoft.com/office/drawing/2014/main" id="{704113B3-77D2-45FD-829E-635217993811}"/>
              </a:ext>
            </a:extLst>
          </p:cNvPr>
          <p:cNvSpPr txBox="1">
            <a:spLocks noChangeArrowheads="1"/>
          </p:cNvSpPr>
          <p:nvPr/>
        </p:nvSpPr>
        <p:spPr bwMode="auto">
          <a:xfrm>
            <a:off x="622009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10">
            <a:extLst>
              <a:ext uri="{FF2B5EF4-FFF2-40B4-BE49-F238E27FC236}">
                <a16:creationId xmlns:a16="http://schemas.microsoft.com/office/drawing/2014/main" id="{7ECA81FC-CAD0-47BC-B5ED-71E8FF99218B}"/>
              </a:ext>
            </a:extLst>
          </p:cNvPr>
          <p:cNvSpPr txBox="1">
            <a:spLocks noChangeArrowheads="1"/>
          </p:cNvSpPr>
          <p:nvPr/>
        </p:nvSpPr>
        <p:spPr bwMode="auto">
          <a:xfrm>
            <a:off x="713449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11">
            <a:extLst>
              <a:ext uri="{FF2B5EF4-FFF2-40B4-BE49-F238E27FC236}">
                <a16:creationId xmlns:a16="http://schemas.microsoft.com/office/drawing/2014/main" id="{D0AFBADE-32C4-4B85-AB11-AD50DB6220FA}"/>
              </a:ext>
            </a:extLst>
          </p:cNvPr>
          <p:cNvSpPr txBox="1">
            <a:spLocks noChangeArrowheads="1"/>
          </p:cNvSpPr>
          <p:nvPr/>
        </p:nvSpPr>
        <p:spPr bwMode="auto">
          <a:xfrm>
            <a:off x="8163197" y="635277"/>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12">
            <a:extLst>
              <a:ext uri="{FF2B5EF4-FFF2-40B4-BE49-F238E27FC236}">
                <a16:creationId xmlns:a16="http://schemas.microsoft.com/office/drawing/2014/main" id="{29ECCF7A-88F9-4FF2-A2BA-F9AE2AB28200}"/>
              </a:ext>
            </a:extLst>
          </p:cNvPr>
          <p:cNvSpPr txBox="1">
            <a:spLocks noChangeArrowheads="1"/>
          </p:cNvSpPr>
          <p:nvPr/>
        </p:nvSpPr>
        <p:spPr bwMode="auto">
          <a:xfrm>
            <a:off x="7191647" y="194972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13">
            <a:extLst>
              <a:ext uri="{FF2B5EF4-FFF2-40B4-BE49-F238E27FC236}">
                <a16:creationId xmlns:a16="http://schemas.microsoft.com/office/drawing/2014/main" id="{AB3D331E-0F4D-4C6D-94EA-2270438CD62C}"/>
              </a:ext>
            </a:extLst>
          </p:cNvPr>
          <p:cNvSpPr txBox="1">
            <a:spLocks noChangeArrowheads="1"/>
          </p:cNvSpPr>
          <p:nvPr/>
        </p:nvSpPr>
        <p:spPr bwMode="auto">
          <a:xfrm>
            <a:off x="8220347" y="194972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4">
            <a:extLst>
              <a:ext uri="{FF2B5EF4-FFF2-40B4-BE49-F238E27FC236}">
                <a16:creationId xmlns:a16="http://schemas.microsoft.com/office/drawing/2014/main" id="{E1B35B05-8B94-4AC9-A1E3-D73BCE2BB069}"/>
              </a:ext>
            </a:extLst>
          </p:cNvPr>
          <p:cNvSpPr txBox="1">
            <a:spLocks noChangeArrowheads="1"/>
          </p:cNvSpPr>
          <p:nvPr/>
        </p:nvSpPr>
        <p:spPr bwMode="auto">
          <a:xfrm rot="-927407">
            <a:off x="2048147" y="921027"/>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5">
            <a:extLst>
              <a:ext uri="{FF2B5EF4-FFF2-40B4-BE49-F238E27FC236}">
                <a16:creationId xmlns:a16="http://schemas.microsoft.com/office/drawing/2014/main" id="{7E52CD4A-9F7B-4938-89B5-C374F773927C}"/>
              </a:ext>
            </a:extLst>
          </p:cNvPr>
          <p:cNvSpPr txBox="1">
            <a:spLocks noChangeArrowheads="1"/>
          </p:cNvSpPr>
          <p:nvPr/>
        </p:nvSpPr>
        <p:spPr bwMode="auto">
          <a:xfrm rot="-927407">
            <a:off x="3991247" y="2635527"/>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16">
            <a:extLst>
              <a:ext uri="{FF2B5EF4-FFF2-40B4-BE49-F238E27FC236}">
                <a16:creationId xmlns:a16="http://schemas.microsoft.com/office/drawing/2014/main" id="{2D3853BE-1AAD-43D4-80C9-F75F1C00E89C}"/>
              </a:ext>
            </a:extLst>
          </p:cNvPr>
          <p:cNvSpPr>
            <a:spLocks noChangeShapeType="1"/>
          </p:cNvSpPr>
          <p:nvPr/>
        </p:nvSpPr>
        <p:spPr bwMode="auto">
          <a:xfrm>
            <a:off x="5705747" y="257837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7">
            <a:extLst>
              <a:ext uri="{FF2B5EF4-FFF2-40B4-BE49-F238E27FC236}">
                <a16:creationId xmlns:a16="http://schemas.microsoft.com/office/drawing/2014/main" id="{03EDF29E-CB14-4CA2-B7B4-DE439EC2BC80}"/>
              </a:ext>
            </a:extLst>
          </p:cNvPr>
          <p:cNvSpPr>
            <a:spLocks noChangeShapeType="1"/>
          </p:cNvSpPr>
          <p:nvPr/>
        </p:nvSpPr>
        <p:spPr bwMode="auto">
          <a:xfrm>
            <a:off x="5705747" y="2806977"/>
            <a:ext cx="29718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18">
            <a:extLst>
              <a:ext uri="{FF2B5EF4-FFF2-40B4-BE49-F238E27FC236}">
                <a16:creationId xmlns:a16="http://schemas.microsoft.com/office/drawing/2014/main" id="{D33D70A9-7682-4E92-B05E-E5BD9013398F}"/>
              </a:ext>
            </a:extLst>
          </p:cNvPr>
          <p:cNvSpPr txBox="1">
            <a:spLocks noChangeArrowheads="1"/>
          </p:cNvSpPr>
          <p:nvPr/>
        </p:nvSpPr>
        <p:spPr bwMode="auto">
          <a:xfrm>
            <a:off x="5305697" y="3035577"/>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19">
            <a:extLst>
              <a:ext uri="{FF2B5EF4-FFF2-40B4-BE49-F238E27FC236}">
                <a16:creationId xmlns:a16="http://schemas.microsoft.com/office/drawing/2014/main" id="{85A81F48-859F-4C70-AB50-A234EC536F81}"/>
              </a:ext>
            </a:extLst>
          </p:cNvPr>
          <p:cNvSpPr txBox="1">
            <a:spLocks noChangeArrowheads="1"/>
          </p:cNvSpPr>
          <p:nvPr/>
        </p:nvSpPr>
        <p:spPr bwMode="auto">
          <a:xfrm>
            <a:off x="5705747" y="229262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20">
            <a:extLst>
              <a:ext uri="{FF2B5EF4-FFF2-40B4-BE49-F238E27FC236}">
                <a16:creationId xmlns:a16="http://schemas.microsoft.com/office/drawing/2014/main" id="{7778AE8B-99D0-4ACD-9884-903E575D140C}"/>
              </a:ext>
            </a:extLst>
          </p:cNvPr>
          <p:cNvSpPr txBox="1">
            <a:spLocks noChangeArrowheads="1"/>
          </p:cNvSpPr>
          <p:nvPr/>
        </p:nvSpPr>
        <p:spPr bwMode="auto">
          <a:xfrm>
            <a:off x="6391547" y="2349777"/>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21">
            <a:extLst>
              <a:ext uri="{FF2B5EF4-FFF2-40B4-BE49-F238E27FC236}">
                <a16:creationId xmlns:a16="http://schemas.microsoft.com/office/drawing/2014/main" id="{A1A1C505-D02B-45ED-B633-8594F521CEDF}"/>
              </a:ext>
            </a:extLst>
          </p:cNvPr>
          <p:cNvSpPr txBox="1">
            <a:spLocks noChangeArrowheads="1"/>
          </p:cNvSpPr>
          <p:nvPr/>
        </p:nvSpPr>
        <p:spPr bwMode="auto">
          <a:xfrm>
            <a:off x="7534547" y="2921277"/>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2">
            <a:extLst>
              <a:ext uri="{FF2B5EF4-FFF2-40B4-BE49-F238E27FC236}">
                <a16:creationId xmlns:a16="http://schemas.microsoft.com/office/drawing/2014/main" id="{23E58706-37C0-44A3-94AA-D2DA5D01C020}"/>
              </a:ext>
            </a:extLst>
          </p:cNvPr>
          <p:cNvSpPr>
            <a:spLocks noChangeShapeType="1"/>
          </p:cNvSpPr>
          <p:nvPr/>
        </p:nvSpPr>
        <p:spPr bwMode="auto">
          <a:xfrm>
            <a:off x="7534547" y="25783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3">
            <a:extLst>
              <a:ext uri="{FF2B5EF4-FFF2-40B4-BE49-F238E27FC236}">
                <a16:creationId xmlns:a16="http://schemas.microsoft.com/office/drawing/2014/main" id="{5C8961CF-CFA5-4283-8C57-613847D3DC22}"/>
              </a:ext>
            </a:extLst>
          </p:cNvPr>
          <p:cNvSpPr>
            <a:spLocks noChangeShapeType="1"/>
          </p:cNvSpPr>
          <p:nvPr/>
        </p:nvSpPr>
        <p:spPr bwMode="auto">
          <a:xfrm flipH="1">
            <a:off x="2219597" y="1892577"/>
            <a:ext cx="3486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24">
            <a:extLst>
              <a:ext uri="{FF2B5EF4-FFF2-40B4-BE49-F238E27FC236}">
                <a16:creationId xmlns:a16="http://schemas.microsoft.com/office/drawing/2014/main" id="{B4350699-A474-4018-812B-CF513AC990BA}"/>
              </a:ext>
            </a:extLst>
          </p:cNvPr>
          <p:cNvSpPr>
            <a:spLocks noChangeShapeType="1"/>
          </p:cNvSpPr>
          <p:nvPr/>
        </p:nvSpPr>
        <p:spPr bwMode="auto">
          <a:xfrm>
            <a:off x="4791347" y="1663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25">
            <a:extLst>
              <a:ext uri="{FF2B5EF4-FFF2-40B4-BE49-F238E27FC236}">
                <a16:creationId xmlns:a16="http://schemas.microsoft.com/office/drawing/2014/main" id="{F379D02A-F665-482D-B776-462209B8A532}"/>
              </a:ext>
            </a:extLst>
          </p:cNvPr>
          <p:cNvSpPr>
            <a:spLocks noChangeShapeType="1"/>
          </p:cNvSpPr>
          <p:nvPr/>
        </p:nvSpPr>
        <p:spPr bwMode="auto">
          <a:xfrm>
            <a:off x="4619897" y="16639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6">
            <a:extLst>
              <a:ext uri="{FF2B5EF4-FFF2-40B4-BE49-F238E27FC236}">
                <a16:creationId xmlns:a16="http://schemas.microsoft.com/office/drawing/2014/main" id="{A503C5A3-2E04-4E26-A751-75601AA17A66}"/>
              </a:ext>
            </a:extLst>
          </p:cNvPr>
          <p:cNvSpPr>
            <a:spLocks noChangeShapeType="1"/>
          </p:cNvSpPr>
          <p:nvPr/>
        </p:nvSpPr>
        <p:spPr bwMode="auto">
          <a:xfrm>
            <a:off x="6620147" y="25783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7">
            <a:extLst>
              <a:ext uri="{FF2B5EF4-FFF2-40B4-BE49-F238E27FC236}">
                <a16:creationId xmlns:a16="http://schemas.microsoft.com/office/drawing/2014/main" id="{80E5D084-3F73-471A-9483-103E57689CFB}"/>
              </a:ext>
            </a:extLst>
          </p:cNvPr>
          <p:cNvSpPr>
            <a:spLocks noChangeShapeType="1"/>
          </p:cNvSpPr>
          <p:nvPr/>
        </p:nvSpPr>
        <p:spPr bwMode="auto">
          <a:xfrm>
            <a:off x="7534547" y="3207027"/>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28">
            <a:extLst>
              <a:ext uri="{FF2B5EF4-FFF2-40B4-BE49-F238E27FC236}">
                <a16:creationId xmlns:a16="http://schemas.microsoft.com/office/drawing/2014/main" id="{259FD2C1-7FDB-4ECE-8B2B-3A82186B6235}"/>
              </a:ext>
            </a:extLst>
          </p:cNvPr>
          <p:cNvSpPr txBox="1">
            <a:spLocks noChangeArrowheads="1"/>
          </p:cNvSpPr>
          <p:nvPr/>
        </p:nvSpPr>
        <p:spPr bwMode="auto">
          <a:xfrm>
            <a:off x="7534547" y="3264177"/>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29">
            <a:extLst>
              <a:ext uri="{FF2B5EF4-FFF2-40B4-BE49-F238E27FC236}">
                <a16:creationId xmlns:a16="http://schemas.microsoft.com/office/drawing/2014/main" id="{D2024D5D-58EF-46D8-87B4-B57259B9BA6B}"/>
              </a:ext>
            </a:extLst>
          </p:cNvPr>
          <p:cNvSpPr txBox="1">
            <a:spLocks noChangeArrowheads="1"/>
          </p:cNvSpPr>
          <p:nvPr/>
        </p:nvSpPr>
        <p:spPr bwMode="auto">
          <a:xfrm>
            <a:off x="4391297" y="194972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30">
            <a:extLst>
              <a:ext uri="{FF2B5EF4-FFF2-40B4-BE49-F238E27FC236}">
                <a16:creationId xmlns:a16="http://schemas.microsoft.com/office/drawing/2014/main" id="{587ED04C-359D-43BA-B4AF-624286838310}"/>
              </a:ext>
            </a:extLst>
          </p:cNvPr>
          <p:cNvSpPr txBox="1">
            <a:spLocks noChangeArrowheads="1"/>
          </p:cNvSpPr>
          <p:nvPr/>
        </p:nvSpPr>
        <p:spPr bwMode="auto">
          <a:xfrm>
            <a:off x="4505597" y="1378227"/>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31">
            <a:extLst>
              <a:ext uri="{FF2B5EF4-FFF2-40B4-BE49-F238E27FC236}">
                <a16:creationId xmlns:a16="http://schemas.microsoft.com/office/drawing/2014/main" id="{F649C457-99D9-491F-BD43-9AA63171D340}"/>
              </a:ext>
            </a:extLst>
          </p:cNvPr>
          <p:cNvSpPr>
            <a:spLocks noChangeShapeType="1"/>
          </p:cNvSpPr>
          <p:nvPr/>
        </p:nvSpPr>
        <p:spPr bwMode="auto">
          <a:xfrm>
            <a:off x="3191147" y="1663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32">
            <a:extLst>
              <a:ext uri="{FF2B5EF4-FFF2-40B4-BE49-F238E27FC236}">
                <a16:creationId xmlns:a16="http://schemas.microsoft.com/office/drawing/2014/main" id="{C4341765-1834-4948-AEF8-FFF2D3F5017F}"/>
              </a:ext>
            </a:extLst>
          </p:cNvPr>
          <p:cNvSpPr>
            <a:spLocks noChangeShapeType="1"/>
          </p:cNvSpPr>
          <p:nvPr/>
        </p:nvSpPr>
        <p:spPr bwMode="auto">
          <a:xfrm>
            <a:off x="3019697" y="16639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3">
            <a:extLst>
              <a:ext uri="{FF2B5EF4-FFF2-40B4-BE49-F238E27FC236}">
                <a16:creationId xmlns:a16="http://schemas.microsoft.com/office/drawing/2014/main" id="{1DC8D031-334C-4AFE-B913-962570FB189D}"/>
              </a:ext>
            </a:extLst>
          </p:cNvPr>
          <p:cNvSpPr txBox="1">
            <a:spLocks noChangeArrowheads="1"/>
          </p:cNvSpPr>
          <p:nvPr/>
        </p:nvSpPr>
        <p:spPr bwMode="auto">
          <a:xfrm>
            <a:off x="2905397" y="137822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4">
            <a:extLst>
              <a:ext uri="{FF2B5EF4-FFF2-40B4-BE49-F238E27FC236}">
                <a16:creationId xmlns:a16="http://schemas.microsoft.com/office/drawing/2014/main" id="{216EA571-5C7C-49D1-8AE9-4B4F1FE112C3}"/>
              </a:ext>
            </a:extLst>
          </p:cNvPr>
          <p:cNvSpPr>
            <a:spLocks noChangeShapeType="1"/>
          </p:cNvSpPr>
          <p:nvPr/>
        </p:nvSpPr>
        <p:spPr bwMode="auto">
          <a:xfrm>
            <a:off x="3819797" y="16639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5">
            <a:extLst>
              <a:ext uri="{FF2B5EF4-FFF2-40B4-BE49-F238E27FC236}">
                <a16:creationId xmlns:a16="http://schemas.microsoft.com/office/drawing/2014/main" id="{37437FC0-E83C-4A96-8866-FCFFE2602AA4}"/>
              </a:ext>
            </a:extLst>
          </p:cNvPr>
          <p:cNvSpPr>
            <a:spLocks noChangeShapeType="1"/>
          </p:cNvSpPr>
          <p:nvPr/>
        </p:nvSpPr>
        <p:spPr bwMode="auto">
          <a:xfrm>
            <a:off x="3648347" y="1663977"/>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6">
            <a:extLst>
              <a:ext uri="{FF2B5EF4-FFF2-40B4-BE49-F238E27FC236}">
                <a16:creationId xmlns:a16="http://schemas.microsoft.com/office/drawing/2014/main" id="{7C0328D9-F170-4054-9853-263DBE4A3B00}"/>
              </a:ext>
            </a:extLst>
          </p:cNvPr>
          <p:cNvSpPr txBox="1">
            <a:spLocks noChangeArrowheads="1"/>
          </p:cNvSpPr>
          <p:nvPr/>
        </p:nvSpPr>
        <p:spPr bwMode="auto">
          <a:xfrm>
            <a:off x="3534047" y="137822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37">
            <a:extLst>
              <a:ext uri="{FF2B5EF4-FFF2-40B4-BE49-F238E27FC236}">
                <a16:creationId xmlns:a16="http://schemas.microsoft.com/office/drawing/2014/main" id="{403E827A-214F-4AF4-BEFC-99BD7FD739C2}"/>
              </a:ext>
            </a:extLst>
          </p:cNvPr>
          <p:cNvSpPr>
            <a:spLocks noChangeShapeType="1"/>
          </p:cNvSpPr>
          <p:nvPr/>
        </p:nvSpPr>
        <p:spPr bwMode="auto">
          <a:xfrm flipV="1">
            <a:off x="3191147" y="1663977"/>
            <a:ext cx="68580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38">
            <a:extLst>
              <a:ext uri="{FF2B5EF4-FFF2-40B4-BE49-F238E27FC236}">
                <a16:creationId xmlns:a16="http://schemas.microsoft.com/office/drawing/2014/main" id="{F6B52616-E017-4B5E-B74E-892DB21C4728}"/>
              </a:ext>
            </a:extLst>
          </p:cNvPr>
          <p:cNvSpPr>
            <a:spLocks noChangeShapeType="1"/>
          </p:cNvSpPr>
          <p:nvPr/>
        </p:nvSpPr>
        <p:spPr bwMode="auto">
          <a:xfrm>
            <a:off x="3191147" y="1892577"/>
            <a:ext cx="571500" cy="3429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39">
            <a:extLst>
              <a:ext uri="{FF2B5EF4-FFF2-40B4-BE49-F238E27FC236}">
                <a16:creationId xmlns:a16="http://schemas.microsoft.com/office/drawing/2014/main" id="{E371EA45-1561-464B-8B83-6A4C05E10454}"/>
              </a:ext>
            </a:extLst>
          </p:cNvPr>
          <p:cNvSpPr txBox="1">
            <a:spLocks noChangeArrowheads="1"/>
          </p:cNvSpPr>
          <p:nvPr/>
        </p:nvSpPr>
        <p:spPr bwMode="auto">
          <a:xfrm>
            <a:off x="3191147" y="2064027"/>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40">
            <a:extLst>
              <a:ext uri="{FF2B5EF4-FFF2-40B4-BE49-F238E27FC236}">
                <a16:creationId xmlns:a16="http://schemas.microsoft.com/office/drawing/2014/main" id="{FD4C57FA-A60A-4036-86CF-DA360BBED33E}"/>
              </a:ext>
            </a:extLst>
          </p:cNvPr>
          <p:cNvSpPr txBox="1">
            <a:spLocks noChangeArrowheads="1"/>
          </p:cNvSpPr>
          <p:nvPr/>
        </p:nvSpPr>
        <p:spPr bwMode="auto">
          <a:xfrm>
            <a:off x="7363097" y="2292627"/>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41">
            <a:extLst>
              <a:ext uri="{FF2B5EF4-FFF2-40B4-BE49-F238E27FC236}">
                <a16:creationId xmlns:a16="http://schemas.microsoft.com/office/drawing/2014/main" id="{4CF36A71-B999-4DA2-83D6-7B28D07C12D9}"/>
              </a:ext>
            </a:extLst>
          </p:cNvPr>
          <p:cNvSpPr>
            <a:spLocks noChangeShapeType="1"/>
          </p:cNvSpPr>
          <p:nvPr/>
        </p:nvSpPr>
        <p:spPr bwMode="auto">
          <a:xfrm>
            <a:off x="8563247" y="25783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42">
            <a:extLst>
              <a:ext uri="{FF2B5EF4-FFF2-40B4-BE49-F238E27FC236}">
                <a16:creationId xmlns:a16="http://schemas.microsoft.com/office/drawing/2014/main" id="{F4FD7066-36AF-4203-88B2-E76A2188BA5E}"/>
              </a:ext>
            </a:extLst>
          </p:cNvPr>
          <p:cNvSpPr txBox="1">
            <a:spLocks noChangeArrowheads="1"/>
          </p:cNvSpPr>
          <p:nvPr/>
        </p:nvSpPr>
        <p:spPr bwMode="auto">
          <a:xfrm>
            <a:off x="8334647" y="2292627"/>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093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F8D16D-893A-42D0-9998-124F4B1B5AB9}"/>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Line 2">
            <a:extLst>
              <a:ext uri="{FF2B5EF4-FFF2-40B4-BE49-F238E27FC236}">
                <a16:creationId xmlns:a16="http://schemas.microsoft.com/office/drawing/2014/main" id="{8F710055-CB27-41A1-BC44-148C407FA046}"/>
              </a:ext>
            </a:extLst>
          </p:cNvPr>
          <p:cNvSpPr>
            <a:spLocks noChangeShapeType="1"/>
          </p:cNvSpPr>
          <p:nvPr/>
        </p:nvSpPr>
        <p:spPr bwMode="auto">
          <a:xfrm>
            <a:off x="5757999" y="148886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D64257F7-B355-463A-B394-07A65909FDE5}"/>
              </a:ext>
            </a:extLst>
          </p:cNvPr>
          <p:cNvSpPr txBox="1">
            <a:spLocks noChangeArrowheads="1"/>
          </p:cNvSpPr>
          <p:nvPr/>
        </p:nvSpPr>
        <p:spPr bwMode="auto">
          <a:xfrm>
            <a:off x="5300799" y="74591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716B6F52-25BF-4E44-B863-122F2B33368E}"/>
              </a:ext>
            </a:extLst>
          </p:cNvPr>
          <p:cNvSpPr>
            <a:spLocks noChangeShapeType="1"/>
          </p:cNvSpPr>
          <p:nvPr/>
        </p:nvSpPr>
        <p:spPr bwMode="auto">
          <a:xfrm>
            <a:off x="6672399" y="148886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42070270-7AC3-431F-B8BC-E78697015DDB}"/>
              </a:ext>
            </a:extLst>
          </p:cNvPr>
          <p:cNvSpPr>
            <a:spLocks noChangeShapeType="1"/>
          </p:cNvSpPr>
          <p:nvPr/>
        </p:nvSpPr>
        <p:spPr bwMode="auto">
          <a:xfrm>
            <a:off x="7586799" y="148886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D66E0C03-2DEC-4573-9706-076F7D306CAE}"/>
              </a:ext>
            </a:extLst>
          </p:cNvPr>
          <p:cNvSpPr>
            <a:spLocks noChangeShapeType="1"/>
          </p:cNvSpPr>
          <p:nvPr/>
        </p:nvSpPr>
        <p:spPr bwMode="auto">
          <a:xfrm>
            <a:off x="8615499" y="1488861"/>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EB624E7A-188C-45CB-83BB-89F0E20506F8}"/>
              </a:ext>
            </a:extLst>
          </p:cNvPr>
          <p:cNvSpPr txBox="1">
            <a:spLocks noChangeArrowheads="1"/>
          </p:cNvSpPr>
          <p:nvPr/>
        </p:nvSpPr>
        <p:spPr bwMode="auto">
          <a:xfrm>
            <a:off x="2271849" y="631611"/>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6D8F424C-279F-4F0C-8944-4AC19212FA24}"/>
              </a:ext>
            </a:extLst>
          </p:cNvPr>
          <p:cNvSpPr>
            <a:spLocks noChangeShapeType="1"/>
          </p:cNvSpPr>
          <p:nvPr/>
        </p:nvSpPr>
        <p:spPr bwMode="auto">
          <a:xfrm>
            <a:off x="5700849" y="2003211"/>
            <a:ext cx="33147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6B7CE342-9B60-4026-BE74-87809BC9C6C7}"/>
              </a:ext>
            </a:extLst>
          </p:cNvPr>
          <p:cNvSpPr txBox="1">
            <a:spLocks noChangeArrowheads="1"/>
          </p:cNvSpPr>
          <p:nvPr/>
        </p:nvSpPr>
        <p:spPr bwMode="auto">
          <a:xfrm>
            <a:off x="6272349" y="74591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CB7B3A30-AFFF-4BD0-872B-7D8C00571141}"/>
              </a:ext>
            </a:extLst>
          </p:cNvPr>
          <p:cNvSpPr txBox="1">
            <a:spLocks noChangeArrowheads="1"/>
          </p:cNvSpPr>
          <p:nvPr/>
        </p:nvSpPr>
        <p:spPr bwMode="auto">
          <a:xfrm>
            <a:off x="7186749" y="74591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708AB53A-5CE4-4BC5-A7FF-65D317FEC12A}"/>
              </a:ext>
            </a:extLst>
          </p:cNvPr>
          <p:cNvSpPr txBox="1">
            <a:spLocks noChangeArrowheads="1"/>
          </p:cNvSpPr>
          <p:nvPr/>
        </p:nvSpPr>
        <p:spPr bwMode="auto">
          <a:xfrm>
            <a:off x="8215449" y="745911"/>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26DE182C-92DD-405F-A80D-5145B4BEDA1D}"/>
              </a:ext>
            </a:extLst>
          </p:cNvPr>
          <p:cNvSpPr txBox="1">
            <a:spLocks noChangeArrowheads="1"/>
          </p:cNvSpPr>
          <p:nvPr/>
        </p:nvSpPr>
        <p:spPr bwMode="auto">
          <a:xfrm>
            <a:off x="7243899" y="2060361"/>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C8DCD5C8-0398-4EFC-B42E-BBDE2F801D0C}"/>
              </a:ext>
            </a:extLst>
          </p:cNvPr>
          <p:cNvSpPr txBox="1">
            <a:spLocks noChangeArrowheads="1"/>
          </p:cNvSpPr>
          <p:nvPr/>
        </p:nvSpPr>
        <p:spPr bwMode="auto">
          <a:xfrm>
            <a:off x="8272599" y="2060361"/>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D00B0A6D-3520-47FA-AAEC-0CFEFE134D7A}"/>
              </a:ext>
            </a:extLst>
          </p:cNvPr>
          <p:cNvSpPr txBox="1">
            <a:spLocks noChangeArrowheads="1"/>
          </p:cNvSpPr>
          <p:nvPr/>
        </p:nvSpPr>
        <p:spPr bwMode="auto">
          <a:xfrm rot="-927407">
            <a:off x="2100399" y="1031661"/>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14BA23CC-EC38-45F1-BF59-E97E1240337E}"/>
              </a:ext>
            </a:extLst>
          </p:cNvPr>
          <p:cNvSpPr txBox="1">
            <a:spLocks noChangeArrowheads="1"/>
          </p:cNvSpPr>
          <p:nvPr/>
        </p:nvSpPr>
        <p:spPr bwMode="auto">
          <a:xfrm rot="-927407">
            <a:off x="4043499" y="2746161"/>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EC350200-5A12-4284-9E0B-537EEB46D7CD}"/>
              </a:ext>
            </a:extLst>
          </p:cNvPr>
          <p:cNvSpPr>
            <a:spLocks noChangeShapeType="1"/>
          </p:cNvSpPr>
          <p:nvPr/>
        </p:nvSpPr>
        <p:spPr bwMode="auto">
          <a:xfrm>
            <a:off x="5757999" y="2689011"/>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840346C7-277B-456A-8290-FBFC4C7E3835}"/>
              </a:ext>
            </a:extLst>
          </p:cNvPr>
          <p:cNvSpPr>
            <a:spLocks noChangeShapeType="1"/>
          </p:cNvSpPr>
          <p:nvPr/>
        </p:nvSpPr>
        <p:spPr bwMode="auto">
          <a:xfrm>
            <a:off x="5757999" y="2917611"/>
            <a:ext cx="29718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FD449A58-6034-4C11-BA5E-5C12839FB773}"/>
              </a:ext>
            </a:extLst>
          </p:cNvPr>
          <p:cNvSpPr txBox="1">
            <a:spLocks noChangeArrowheads="1"/>
          </p:cNvSpPr>
          <p:nvPr/>
        </p:nvSpPr>
        <p:spPr bwMode="auto">
          <a:xfrm>
            <a:off x="5357949" y="3146211"/>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FCA5FE5A-7F03-46E3-BC0A-10DB224C6F9D}"/>
              </a:ext>
            </a:extLst>
          </p:cNvPr>
          <p:cNvSpPr txBox="1">
            <a:spLocks noChangeArrowheads="1"/>
          </p:cNvSpPr>
          <p:nvPr/>
        </p:nvSpPr>
        <p:spPr bwMode="auto">
          <a:xfrm>
            <a:off x="5757999" y="240326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054C36D5-C64D-487F-B15F-780FCB5FCD73}"/>
              </a:ext>
            </a:extLst>
          </p:cNvPr>
          <p:cNvSpPr txBox="1">
            <a:spLocks noChangeArrowheads="1"/>
          </p:cNvSpPr>
          <p:nvPr/>
        </p:nvSpPr>
        <p:spPr bwMode="auto">
          <a:xfrm>
            <a:off x="6443799" y="2460411"/>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8262452F-93B5-4E15-8D13-98D45C40132D}"/>
              </a:ext>
            </a:extLst>
          </p:cNvPr>
          <p:cNvSpPr txBox="1">
            <a:spLocks noChangeArrowheads="1"/>
          </p:cNvSpPr>
          <p:nvPr/>
        </p:nvSpPr>
        <p:spPr bwMode="auto">
          <a:xfrm>
            <a:off x="7586799" y="3031911"/>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8558FD35-9F4B-416D-885A-777589D3C008}"/>
              </a:ext>
            </a:extLst>
          </p:cNvPr>
          <p:cNvSpPr>
            <a:spLocks noChangeShapeType="1"/>
          </p:cNvSpPr>
          <p:nvPr/>
        </p:nvSpPr>
        <p:spPr bwMode="auto">
          <a:xfrm>
            <a:off x="7586799" y="26890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773579AA-6368-4E95-AA09-81F947ACCD28}"/>
              </a:ext>
            </a:extLst>
          </p:cNvPr>
          <p:cNvSpPr>
            <a:spLocks noChangeShapeType="1"/>
          </p:cNvSpPr>
          <p:nvPr/>
        </p:nvSpPr>
        <p:spPr bwMode="auto">
          <a:xfrm flipH="1">
            <a:off x="2271849" y="2003211"/>
            <a:ext cx="3486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20714FF6-CC74-4431-8951-1CD7A7F4304A}"/>
              </a:ext>
            </a:extLst>
          </p:cNvPr>
          <p:cNvSpPr>
            <a:spLocks noChangeShapeType="1"/>
          </p:cNvSpPr>
          <p:nvPr/>
        </p:nvSpPr>
        <p:spPr bwMode="auto">
          <a:xfrm>
            <a:off x="4843599" y="17746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00584EF9-84D7-44E0-AC46-B7C85053961E}"/>
              </a:ext>
            </a:extLst>
          </p:cNvPr>
          <p:cNvSpPr>
            <a:spLocks noChangeShapeType="1"/>
          </p:cNvSpPr>
          <p:nvPr/>
        </p:nvSpPr>
        <p:spPr bwMode="auto">
          <a:xfrm>
            <a:off x="4672149" y="177461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773F51E4-BBED-4D12-9802-FC2DA8518595}"/>
              </a:ext>
            </a:extLst>
          </p:cNvPr>
          <p:cNvSpPr>
            <a:spLocks noChangeShapeType="1"/>
          </p:cNvSpPr>
          <p:nvPr/>
        </p:nvSpPr>
        <p:spPr bwMode="auto">
          <a:xfrm>
            <a:off x="6672399" y="26890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1675C0BF-4749-4DB5-B034-FF73D2746398}"/>
              </a:ext>
            </a:extLst>
          </p:cNvPr>
          <p:cNvSpPr>
            <a:spLocks noChangeShapeType="1"/>
          </p:cNvSpPr>
          <p:nvPr/>
        </p:nvSpPr>
        <p:spPr bwMode="auto">
          <a:xfrm>
            <a:off x="7586799" y="3317661"/>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8">
            <a:extLst>
              <a:ext uri="{FF2B5EF4-FFF2-40B4-BE49-F238E27FC236}">
                <a16:creationId xmlns:a16="http://schemas.microsoft.com/office/drawing/2014/main" id="{AF500494-CAFB-4253-BB52-9A515AE887DA}"/>
              </a:ext>
            </a:extLst>
          </p:cNvPr>
          <p:cNvSpPr txBox="1">
            <a:spLocks noChangeArrowheads="1"/>
          </p:cNvSpPr>
          <p:nvPr/>
        </p:nvSpPr>
        <p:spPr bwMode="auto">
          <a:xfrm>
            <a:off x="7586799" y="3374811"/>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29">
            <a:extLst>
              <a:ext uri="{FF2B5EF4-FFF2-40B4-BE49-F238E27FC236}">
                <a16:creationId xmlns:a16="http://schemas.microsoft.com/office/drawing/2014/main" id="{C7AC1067-E820-4D47-AB29-C8F6ABE25666}"/>
              </a:ext>
            </a:extLst>
          </p:cNvPr>
          <p:cNvSpPr txBox="1">
            <a:spLocks noChangeArrowheads="1"/>
          </p:cNvSpPr>
          <p:nvPr/>
        </p:nvSpPr>
        <p:spPr bwMode="auto">
          <a:xfrm>
            <a:off x="4443549" y="2060361"/>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22936B0B-949F-4809-8FC6-B84387FE58E6}"/>
              </a:ext>
            </a:extLst>
          </p:cNvPr>
          <p:cNvSpPr txBox="1">
            <a:spLocks noChangeArrowheads="1"/>
          </p:cNvSpPr>
          <p:nvPr/>
        </p:nvSpPr>
        <p:spPr bwMode="auto">
          <a:xfrm>
            <a:off x="4557849" y="1488861"/>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B914D437-AC6D-4EBE-A7EB-CD611DA1BCB1}"/>
              </a:ext>
            </a:extLst>
          </p:cNvPr>
          <p:cNvSpPr>
            <a:spLocks noChangeShapeType="1"/>
          </p:cNvSpPr>
          <p:nvPr/>
        </p:nvSpPr>
        <p:spPr bwMode="auto">
          <a:xfrm>
            <a:off x="3243399" y="17746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71078D7A-445F-4EB8-8039-0C1C1246C576}"/>
              </a:ext>
            </a:extLst>
          </p:cNvPr>
          <p:cNvSpPr>
            <a:spLocks noChangeShapeType="1"/>
          </p:cNvSpPr>
          <p:nvPr/>
        </p:nvSpPr>
        <p:spPr bwMode="auto">
          <a:xfrm>
            <a:off x="3071949" y="177461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3">
            <a:extLst>
              <a:ext uri="{FF2B5EF4-FFF2-40B4-BE49-F238E27FC236}">
                <a16:creationId xmlns:a16="http://schemas.microsoft.com/office/drawing/2014/main" id="{68F752EC-3202-4F1D-947D-8FDC79FD5039}"/>
              </a:ext>
            </a:extLst>
          </p:cNvPr>
          <p:cNvSpPr txBox="1">
            <a:spLocks noChangeArrowheads="1"/>
          </p:cNvSpPr>
          <p:nvPr/>
        </p:nvSpPr>
        <p:spPr bwMode="auto">
          <a:xfrm>
            <a:off x="2957649" y="148886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EAC8556F-CEB1-4943-9979-CD1859118CBA}"/>
              </a:ext>
            </a:extLst>
          </p:cNvPr>
          <p:cNvSpPr>
            <a:spLocks noChangeShapeType="1"/>
          </p:cNvSpPr>
          <p:nvPr/>
        </p:nvSpPr>
        <p:spPr bwMode="auto">
          <a:xfrm>
            <a:off x="3872049" y="17746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5EF4D6F7-CA83-48E7-8014-85DBFA1E5FAF}"/>
              </a:ext>
            </a:extLst>
          </p:cNvPr>
          <p:cNvSpPr>
            <a:spLocks noChangeShapeType="1"/>
          </p:cNvSpPr>
          <p:nvPr/>
        </p:nvSpPr>
        <p:spPr bwMode="auto">
          <a:xfrm>
            <a:off x="3700599" y="1774611"/>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6">
            <a:extLst>
              <a:ext uri="{FF2B5EF4-FFF2-40B4-BE49-F238E27FC236}">
                <a16:creationId xmlns:a16="http://schemas.microsoft.com/office/drawing/2014/main" id="{0D4A6DF6-B569-4576-BC70-91573CF37B18}"/>
              </a:ext>
            </a:extLst>
          </p:cNvPr>
          <p:cNvSpPr txBox="1">
            <a:spLocks noChangeArrowheads="1"/>
          </p:cNvSpPr>
          <p:nvPr/>
        </p:nvSpPr>
        <p:spPr bwMode="auto">
          <a:xfrm>
            <a:off x="3586299" y="148886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37">
            <a:extLst>
              <a:ext uri="{FF2B5EF4-FFF2-40B4-BE49-F238E27FC236}">
                <a16:creationId xmlns:a16="http://schemas.microsoft.com/office/drawing/2014/main" id="{3C905AD0-5141-4121-9B4C-613738756564}"/>
              </a:ext>
            </a:extLst>
          </p:cNvPr>
          <p:cNvSpPr>
            <a:spLocks noChangeShapeType="1"/>
          </p:cNvSpPr>
          <p:nvPr/>
        </p:nvSpPr>
        <p:spPr bwMode="auto">
          <a:xfrm flipV="1">
            <a:off x="3243399" y="1774611"/>
            <a:ext cx="68580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38">
            <a:extLst>
              <a:ext uri="{FF2B5EF4-FFF2-40B4-BE49-F238E27FC236}">
                <a16:creationId xmlns:a16="http://schemas.microsoft.com/office/drawing/2014/main" id="{1C679F52-9F78-4952-BE2D-F274E13A9D89}"/>
              </a:ext>
            </a:extLst>
          </p:cNvPr>
          <p:cNvSpPr>
            <a:spLocks noChangeShapeType="1"/>
          </p:cNvSpPr>
          <p:nvPr/>
        </p:nvSpPr>
        <p:spPr bwMode="auto">
          <a:xfrm>
            <a:off x="3243399" y="2003211"/>
            <a:ext cx="571500" cy="3429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39">
            <a:extLst>
              <a:ext uri="{FF2B5EF4-FFF2-40B4-BE49-F238E27FC236}">
                <a16:creationId xmlns:a16="http://schemas.microsoft.com/office/drawing/2014/main" id="{EEC970C6-600B-4040-AA9F-2D1C55B0B985}"/>
              </a:ext>
            </a:extLst>
          </p:cNvPr>
          <p:cNvSpPr txBox="1">
            <a:spLocks noChangeArrowheads="1"/>
          </p:cNvSpPr>
          <p:nvPr/>
        </p:nvSpPr>
        <p:spPr bwMode="auto">
          <a:xfrm>
            <a:off x="3243399" y="2174661"/>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0">
            <a:extLst>
              <a:ext uri="{FF2B5EF4-FFF2-40B4-BE49-F238E27FC236}">
                <a16:creationId xmlns:a16="http://schemas.microsoft.com/office/drawing/2014/main" id="{0ABD1905-6314-4497-9A9E-B1899407DF3A}"/>
              </a:ext>
            </a:extLst>
          </p:cNvPr>
          <p:cNvSpPr txBox="1">
            <a:spLocks noChangeArrowheads="1"/>
          </p:cNvSpPr>
          <p:nvPr/>
        </p:nvSpPr>
        <p:spPr bwMode="auto">
          <a:xfrm>
            <a:off x="7415349" y="2403261"/>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41">
            <a:extLst>
              <a:ext uri="{FF2B5EF4-FFF2-40B4-BE49-F238E27FC236}">
                <a16:creationId xmlns:a16="http://schemas.microsoft.com/office/drawing/2014/main" id="{6EF7A432-A7D0-4AF8-8769-FB12AB0BED9D}"/>
              </a:ext>
            </a:extLst>
          </p:cNvPr>
          <p:cNvSpPr>
            <a:spLocks noChangeShapeType="1"/>
          </p:cNvSpPr>
          <p:nvPr/>
        </p:nvSpPr>
        <p:spPr bwMode="auto">
          <a:xfrm>
            <a:off x="8615499" y="26890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ACB83752-B723-4120-805C-3F04AB71CB76}"/>
              </a:ext>
            </a:extLst>
          </p:cNvPr>
          <p:cNvSpPr txBox="1">
            <a:spLocks noChangeArrowheads="1"/>
          </p:cNvSpPr>
          <p:nvPr/>
        </p:nvSpPr>
        <p:spPr bwMode="auto">
          <a:xfrm>
            <a:off x="8386899" y="2403261"/>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3">
            <a:extLst>
              <a:ext uri="{FF2B5EF4-FFF2-40B4-BE49-F238E27FC236}">
                <a16:creationId xmlns:a16="http://schemas.microsoft.com/office/drawing/2014/main" id="{E9B89B0B-E1BD-4D4B-835F-49BE6A483232}"/>
              </a:ext>
            </a:extLst>
          </p:cNvPr>
          <p:cNvSpPr txBox="1">
            <a:spLocks noChangeArrowheads="1"/>
          </p:cNvSpPr>
          <p:nvPr/>
        </p:nvSpPr>
        <p:spPr bwMode="auto">
          <a:xfrm>
            <a:off x="6672399" y="1488861"/>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4">
            <a:extLst>
              <a:ext uri="{FF2B5EF4-FFF2-40B4-BE49-F238E27FC236}">
                <a16:creationId xmlns:a16="http://schemas.microsoft.com/office/drawing/2014/main" id="{845C4480-87BC-46EA-8205-C536BE593B8C}"/>
              </a:ext>
            </a:extLst>
          </p:cNvPr>
          <p:cNvSpPr txBox="1">
            <a:spLocks noChangeArrowheads="1"/>
          </p:cNvSpPr>
          <p:nvPr/>
        </p:nvSpPr>
        <p:spPr bwMode="auto">
          <a:xfrm>
            <a:off x="8615499" y="1488861"/>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5">
            <a:extLst>
              <a:ext uri="{FF2B5EF4-FFF2-40B4-BE49-F238E27FC236}">
                <a16:creationId xmlns:a16="http://schemas.microsoft.com/office/drawing/2014/main" id="{1D17C41E-25E6-459B-8F27-831D287C9241}"/>
              </a:ext>
            </a:extLst>
          </p:cNvPr>
          <p:cNvSpPr txBox="1">
            <a:spLocks noChangeArrowheads="1"/>
          </p:cNvSpPr>
          <p:nvPr/>
        </p:nvSpPr>
        <p:spPr bwMode="auto">
          <a:xfrm>
            <a:off x="7586799" y="1488861"/>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2216F05C-5807-4740-ACFB-B471CCD6C411}"/>
              </a:ext>
            </a:extLst>
          </p:cNvPr>
          <p:cNvSpPr/>
          <p:nvPr/>
        </p:nvSpPr>
        <p:spPr>
          <a:xfrm>
            <a:off x="1861337" y="4063216"/>
            <a:ext cx="8765842" cy="2000548"/>
          </a:xfrm>
          <a:prstGeom prst="rect">
            <a:avLst/>
          </a:prstGeom>
        </p:spPr>
        <p:txBody>
          <a:bodyPr wrap="square">
            <a:spAutoFit/>
          </a:bodyPr>
          <a:lstStyle/>
          <a:p>
            <a:r>
              <a:rPr lang="en-US" sz="1600" kern="1400" dirty="0">
                <a:solidFill>
                  <a:srgbClr val="000000"/>
                </a:solidFill>
                <a:latin typeface="Arial Narrow" panose="020B0606020202030204" pitchFamily="34" charset="0"/>
              </a:rPr>
              <a:t>In the history of World War 2, which is less restricted by the ancient modes of warfare, it’s not battles but invasions. It gives us an extra layer to consider, because an invasion is not the same thing as a battle.  First Germany invades the Soviet Union in 1941 (Raphia), and then the Soviet Union invades Germany in 1945 (</a:t>
            </a:r>
            <a:r>
              <a:rPr lang="en-US" sz="1600" kern="1400" dirty="0" err="1">
                <a:solidFill>
                  <a:srgbClr val="000000"/>
                </a:solidFill>
                <a:latin typeface="Arial Narrow" panose="020B0606020202030204" pitchFamily="34" charset="0"/>
              </a:rPr>
              <a:t>Panium</a:t>
            </a:r>
            <a:r>
              <a:rPr lang="en-US" sz="1600" kern="1400" dirty="0">
                <a:solidFill>
                  <a:srgbClr val="000000"/>
                </a:solidFill>
                <a:latin typeface="Arial Narrow" panose="020B0606020202030204" pitchFamily="34" charset="0"/>
              </a:rPr>
              <a:t>). We also need to juggle the concepts of “Success” and “Failure”. This dynamic of “Success” and “Failure” we see in the battles where they’re facing each other or fighting each other, which means that we then went to these histories and we switched the aggressor and the victor in </a:t>
            </a:r>
            <a:r>
              <a:rPr lang="en-US" sz="1600" kern="1400" dirty="0">
                <a:solidFill>
                  <a:srgbClr val="0000FF"/>
                </a:solidFill>
                <a:latin typeface="Arial Narrow" panose="020B0606020202030204" pitchFamily="34" charset="0"/>
              </a:rPr>
              <a:t>Heraclea, Asculum and </a:t>
            </a:r>
            <a:r>
              <a:rPr lang="en-US" sz="1600" kern="1400" dirty="0" err="1">
                <a:solidFill>
                  <a:srgbClr val="0000FF"/>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Heraclea – Aug. 1940, Asculum – 1941,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 1945.</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4230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62A4C5-F6DA-4650-A1EF-245D9DF2E36A}"/>
              </a:ext>
            </a:extLst>
          </p:cNvPr>
          <p:cNvSpPr>
            <a:spLocks noGrp="1"/>
          </p:cNvSpPr>
          <p:nvPr>
            <p:ph type="sldNum" sz="quarter" idx="12"/>
          </p:nvPr>
        </p:nvSpPr>
        <p:spPr/>
        <p:txBody>
          <a:bodyPr/>
          <a:lstStyle/>
          <a:p>
            <a:fld id="{1E1B8BD3-EEEF-4896-BEE3-06C250004F3C}" type="slidenum">
              <a:rPr lang="en-US" smtClean="0"/>
              <a:pPr/>
              <a:t>9</a:t>
            </a:fld>
            <a:endParaRPr lang="en-US" dirty="0"/>
          </a:p>
        </p:txBody>
      </p:sp>
      <p:grpSp>
        <p:nvGrpSpPr>
          <p:cNvPr id="29" name="Group 28">
            <a:extLst>
              <a:ext uri="{FF2B5EF4-FFF2-40B4-BE49-F238E27FC236}">
                <a16:creationId xmlns:a16="http://schemas.microsoft.com/office/drawing/2014/main" id="{4AED9D99-D54F-4344-AAEE-F4CE81774914}"/>
              </a:ext>
            </a:extLst>
          </p:cNvPr>
          <p:cNvGrpSpPr/>
          <p:nvPr/>
        </p:nvGrpSpPr>
        <p:grpSpPr>
          <a:xfrm>
            <a:off x="8680579" y="339895"/>
            <a:ext cx="2857500" cy="2457450"/>
            <a:chOff x="8917578" y="3728583"/>
            <a:chExt cx="2857500" cy="2457450"/>
          </a:xfrm>
        </p:grpSpPr>
        <p:sp>
          <p:nvSpPr>
            <p:cNvPr id="3" name="Text Box 2">
              <a:extLst>
                <a:ext uri="{FF2B5EF4-FFF2-40B4-BE49-F238E27FC236}">
                  <a16:creationId xmlns:a16="http://schemas.microsoft.com/office/drawing/2014/main" id="{487A0B84-17A9-43DB-93D4-17591EE4629D}"/>
                </a:ext>
              </a:extLst>
            </p:cNvPr>
            <p:cNvSpPr txBox="1">
              <a:spLocks noChangeArrowheads="1"/>
            </p:cNvSpPr>
            <p:nvPr/>
          </p:nvSpPr>
          <p:spPr bwMode="auto">
            <a:xfrm>
              <a:off x="8917578" y="3728583"/>
              <a:ext cx="2857500" cy="24574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D762AC50-8B3F-4BA6-8B12-AFACF71F976B}"/>
                </a:ext>
              </a:extLst>
            </p:cNvPr>
            <p:cNvSpPr>
              <a:spLocks noChangeShapeType="1"/>
            </p:cNvSpPr>
            <p:nvPr/>
          </p:nvSpPr>
          <p:spPr bwMode="auto">
            <a:xfrm>
              <a:off x="9374778" y="407148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14AE978A-FA78-45C6-9272-2D0812BF8B9A}"/>
                </a:ext>
              </a:extLst>
            </p:cNvPr>
            <p:cNvSpPr>
              <a:spLocks noChangeShapeType="1"/>
            </p:cNvSpPr>
            <p:nvPr/>
          </p:nvSpPr>
          <p:spPr bwMode="auto">
            <a:xfrm>
              <a:off x="10289178" y="407148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121EB4A1-B71E-46EF-AA22-AB41F60C53D8}"/>
                </a:ext>
              </a:extLst>
            </p:cNvPr>
            <p:cNvSpPr>
              <a:spLocks noChangeShapeType="1"/>
            </p:cNvSpPr>
            <p:nvPr/>
          </p:nvSpPr>
          <p:spPr bwMode="auto">
            <a:xfrm>
              <a:off x="11317878" y="407148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7FA26F0D-FBE8-4630-834C-8D159B8011B7}"/>
                </a:ext>
              </a:extLst>
            </p:cNvPr>
            <p:cNvSpPr txBox="1">
              <a:spLocks noChangeArrowheads="1"/>
            </p:cNvSpPr>
            <p:nvPr/>
          </p:nvSpPr>
          <p:spPr bwMode="auto">
            <a:xfrm>
              <a:off x="8974728" y="37857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BEBE2FEC-6271-43E3-9BB7-BDC0B0E62F91}"/>
                </a:ext>
              </a:extLst>
            </p:cNvPr>
            <p:cNvSpPr txBox="1">
              <a:spLocks noChangeArrowheads="1"/>
            </p:cNvSpPr>
            <p:nvPr/>
          </p:nvSpPr>
          <p:spPr bwMode="auto">
            <a:xfrm>
              <a:off x="9889128" y="37857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969E34AD-2EE6-4BFC-8629-5CB30E02B5A5}"/>
                </a:ext>
              </a:extLst>
            </p:cNvPr>
            <p:cNvSpPr txBox="1">
              <a:spLocks noChangeArrowheads="1"/>
            </p:cNvSpPr>
            <p:nvPr/>
          </p:nvSpPr>
          <p:spPr bwMode="auto">
            <a:xfrm>
              <a:off x="10803528" y="37857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A976E687-7504-4EF3-9E15-9C9B76753687}"/>
                </a:ext>
              </a:extLst>
            </p:cNvPr>
            <p:cNvSpPr>
              <a:spLocks noChangeShapeType="1"/>
            </p:cNvSpPr>
            <p:nvPr/>
          </p:nvSpPr>
          <p:spPr bwMode="auto">
            <a:xfrm>
              <a:off x="9374778" y="4585833"/>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8F6CD6E-7B36-4A47-ABE8-EE90845F046F}"/>
                </a:ext>
              </a:extLst>
            </p:cNvPr>
            <p:cNvSpPr txBox="1">
              <a:spLocks noChangeArrowheads="1"/>
            </p:cNvSpPr>
            <p:nvPr/>
          </p:nvSpPr>
          <p:spPr bwMode="auto">
            <a:xfrm>
              <a:off x="9831978" y="45858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Success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3558A5CC-CA07-4C95-8456-A1B874ABD6EC}"/>
                </a:ext>
              </a:extLst>
            </p:cNvPr>
            <p:cNvSpPr>
              <a:spLocks noChangeShapeType="1"/>
            </p:cNvSpPr>
            <p:nvPr/>
          </p:nvSpPr>
          <p:spPr bwMode="auto">
            <a:xfrm>
              <a:off x="9374778" y="532878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B36771B2-378D-410B-9BF0-D57207505E26}"/>
                </a:ext>
              </a:extLst>
            </p:cNvPr>
            <p:cNvSpPr>
              <a:spLocks noChangeShapeType="1"/>
            </p:cNvSpPr>
            <p:nvPr/>
          </p:nvSpPr>
          <p:spPr bwMode="auto">
            <a:xfrm>
              <a:off x="10289178" y="532878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C3F2885F-267B-4ECF-8CA0-7F51DD5D28AB}"/>
                </a:ext>
              </a:extLst>
            </p:cNvPr>
            <p:cNvSpPr>
              <a:spLocks noChangeShapeType="1"/>
            </p:cNvSpPr>
            <p:nvPr/>
          </p:nvSpPr>
          <p:spPr bwMode="auto">
            <a:xfrm>
              <a:off x="11317878" y="5328783"/>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970D8058-F5CB-4DBB-9568-2937654DC89D}"/>
                </a:ext>
              </a:extLst>
            </p:cNvPr>
            <p:cNvSpPr txBox="1">
              <a:spLocks noChangeArrowheads="1"/>
            </p:cNvSpPr>
            <p:nvPr/>
          </p:nvSpPr>
          <p:spPr bwMode="auto">
            <a:xfrm>
              <a:off x="8974728" y="50430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68B969AB-A7A8-4750-8C45-729D3F88547F}"/>
                </a:ext>
              </a:extLst>
            </p:cNvPr>
            <p:cNvSpPr txBox="1">
              <a:spLocks noChangeArrowheads="1"/>
            </p:cNvSpPr>
            <p:nvPr/>
          </p:nvSpPr>
          <p:spPr bwMode="auto">
            <a:xfrm>
              <a:off x="9889128" y="50430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E4A9ABF3-C9C6-4F94-BBD8-F7FD09483D45}"/>
                </a:ext>
              </a:extLst>
            </p:cNvPr>
            <p:cNvSpPr txBox="1">
              <a:spLocks noChangeArrowheads="1"/>
            </p:cNvSpPr>
            <p:nvPr/>
          </p:nvSpPr>
          <p:spPr bwMode="auto">
            <a:xfrm>
              <a:off x="10974978" y="5043033"/>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59546CA2-1297-40AF-8089-012D1E54E0EF}"/>
                </a:ext>
              </a:extLst>
            </p:cNvPr>
            <p:cNvSpPr>
              <a:spLocks noChangeShapeType="1"/>
            </p:cNvSpPr>
            <p:nvPr/>
          </p:nvSpPr>
          <p:spPr bwMode="auto">
            <a:xfrm>
              <a:off x="9374778" y="5843133"/>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A5F5F690-ADEA-423D-AB2A-0256337AFD0D}"/>
                </a:ext>
              </a:extLst>
            </p:cNvPr>
            <p:cNvSpPr txBox="1">
              <a:spLocks noChangeArrowheads="1"/>
            </p:cNvSpPr>
            <p:nvPr/>
          </p:nvSpPr>
          <p:spPr bwMode="auto">
            <a:xfrm>
              <a:off x="9889128" y="5843133"/>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Failure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874EFD8A-2A1E-4A43-8AFE-2E87626E569E}"/>
                </a:ext>
              </a:extLst>
            </p:cNvPr>
            <p:cNvSpPr txBox="1">
              <a:spLocks noChangeArrowheads="1"/>
            </p:cNvSpPr>
            <p:nvPr/>
          </p:nvSpPr>
          <p:spPr bwMode="auto">
            <a:xfrm>
              <a:off x="9031878" y="4128633"/>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40" name="Picture 20">
              <a:extLst>
                <a:ext uri="{FF2B5EF4-FFF2-40B4-BE49-F238E27FC236}">
                  <a16:creationId xmlns:a16="http://schemas.microsoft.com/office/drawing/2014/main" id="{904A3F9D-8A91-4C7D-89C7-12F462637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7578" y="5385933"/>
              <a:ext cx="400050" cy="14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1" name="Rectangle 20">
            <a:extLst>
              <a:ext uri="{FF2B5EF4-FFF2-40B4-BE49-F238E27FC236}">
                <a16:creationId xmlns:a16="http://schemas.microsoft.com/office/drawing/2014/main" id="{22F98A2A-C27D-4FB1-990E-6CA086E8B553}"/>
              </a:ext>
            </a:extLst>
          </p:cNvPr>
          <p:cNvSpPr/>
          <p:nvPr/>
        </p:nvSpPr>
        <p:spPr>
          <a:xfrm>
            <a:off x="639181" y="2454445"/>
            <a:ext cx="3805954" cy="3989898"/>
          </a:xfrm>
          <a:prstGeom prst="rect">
            <a:avLst/>
          </a:prstGeom>
        </p:spPr>
        <p:txBody>
          <a:bodyPr wrap="square">
            <a:spAutoFit/>
          </a:bodyPr>
          <a:lstStyle/>
          <a:p>
            <a:r>
              <a:rPr lang="en-US" sz="1600" kern="1400" dirty="0">
                <a:solidFill>
                  <a:srgbClr val="000000"/>
                </a:solidFill>
                <a:latin typeface="Arial Narrow" panose="020B0606020202030204" pitchFamily="34" charset="0"/>
              </a:rPr>
              <a:t> When we come to the history of WW2, what history is this? When we talk about Aug. 1940, 1941, 1945, is it “Success” or “Failure”? Failure. That will become important when we discuss August of 1940. When we look at the dynamics of Aug. 1940, we need to make a change between the aggressor and the victor. At Aug. 1940, the aggressor was the King of the South who came against the King of the North, the victor was the King of the North. So you know in our history, back in the Alpha, the Omega of this history has to show the King of the North coming against the King of the South and it has to be a victory for the King of the South. This is what we need to see in 2018.</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27" name="Rectangle 26">
            <a:extLst>
              <a:ext uri="{FF2B5EF4-FFF2-40B4-BE49-F238E27FC236}">
                <a16:creationId xmlns:a16="http://schemas.microsoft.com/office/drawing/2014/main" id="{40D0148D-9B3D-4874-90D6-B7FB46C3FB3A}"/>
              </a:ext>
            </a:extLst>
          </p:cNvPr>
          <p:cNvSpPr/>
          <p:nvPr/>
        </p:nvSpPr>
        <p:spPr>
          <a:xfrm>
            <a:off x="702672" y="611187"/>
            <a:ext cx="7635007" cy="1323439"/>
          </a:xfrm>
          <a:prstGeom prst="rect">
            <a:avLst/>
          </a:prstGeom>
        </p:spPr>
        <p:txBody>
          <a:bodyPr wrap="square">
            <a:spAutoFit/>
          </a:bodyPr>
          <a:lstStyle/>
          <a:p>
            <a:r>
              <a:rPr lang="en-US" sz="1600" kern="1400" dirty="0">
                <a:solidFill>
                  <a:srgbClr val="000000"/>
                </a:solidFill>
                <a:latin typeface="Arial Narrow" panose="020B0606020202030204" pitchFamily="34" charset="0"/>
              </a:rPr>
              <a:t>To remind us, there are four lines, we’ve got 3 histories, the 1</a:t>
            </a:r>
            <a:r>
              <a:rPr lang="en-US" sz="1600" kern="1400" baseline="30000" dirty="0">
                <a:solidFill>
                  <a:srgbClr val="000000"/>
                </a:solidFill>
                <a:latin typeface="Arial Narrow" panose="020B0606020202030204" pitchFamily="34" charset="0"/>
              </a:rPr>
              <a:t>st</a:t>
            </a:r>
            <a:r>
              <a:rPr lang="en-US" sz="1600" kern="1400" dirty="0">
                <a:solidFill>
                  <a:srgbClr val="000000"/>
                </a:solidFill>
                <a:latin typeface="Arial Narrow" panose="020B0606020202030204" pitchFamily="34" charset="0"/>
              </a:rPr>
              <a:t> one is Pyrrhus in Macedonia.  While it can also teach us, I want to keep to these two models of the Pyrrhic War &amp; WW2 to discuss the battles of </a:t>
            </a:r>
            <a:r>
              <a:rPr lang="en-US" sz="1600" kern="1400" dirty="0" err="1">
                <a:solidFill>
                  <a:srgbClr val="000000"/>
                </a:solidFill>
                <a:latin typeface="Arial Narrow" panose="020B0606020202030204" pitchFamily="34" charset="0"/>
              </a:rPr>
              <a:t>Ipsus</a:t>
            </a:r>
            <a:r>
              <a:rPr lang="en-US" sz="1600" kern="1400" dirty="0">
                <a:solidFill>
                  <a:srgbClr val="000000"/>
                </a:solidFill>
                <a:latin typeface="Arial Narrow" panose="020B0606020202030204" pitchFamily="34" charset="0"/>
              </a:rPr>
              <a:t> and Heraclea. But Heraclea is Pyrrhus’ history in Italy, which means it’s a history of “Success”.  So when we look at Heraclea, Asculum, and </a:t>
            </a:r>
            <a:r>
              <a:rPr lang="en-US" sz="1600" kern="1400" dirty="0" err="1">
                <a:solidFill>
                  <a:srgbClr val="000000"/>
                </a:solidFill>
                <a:latin typeface="Arial Narrow" panose="020B0606020202030204" pitchFamily="34" charset="0"/>
              </a:rPr>
              <a:t>Beneventum</a:t>
            </a:r>
            <a:r>
              <a:rPr lang="en-US" sz="1600" kern="1400" dirty="0">
                <a:solidFill>
                  <a:srgbClr val="000000"/>
                </a:solidFill>
                <a:latin typeface="Arial Narrow" panose="020B0606020202030204" pitchFamily="34" charset="0"/>
              </a:rPr>
              <a:t>, what are we discussing? This is “Success”.</a:t>
            </a:r>
          </a:p>
        </p:txBody>
      </p:sp>
      <p:grpSp>
        <p:nvGrpSpPr>
          <p:cNvPr id="30" name="Group 29">
            <a:extLst>
              <a:ext uri="{FF2B5EF4-FFF2-40B4-BE49-F238E27FC236}">
                <a16:creationId xmlns:a16="http://schemas.microsoft.com/office/drawing/2014/main" id="{5F0B770F-A48B-4260-A252-C757F3D9FADA}"/>
              </a:ext>
            </a:extLst>
          </p:cNvPr>
          <p:cNvGrpSpPr/>
          <p:nvPr/>
        </p:nvGrpSpPr>
        <p:grpSpPr>
          <a:xfrm>
            <a:off x="4737229" y="3225969"/>
            <a:ext cx="7029450" cy="3086100"/>
            <a:chOff x="4059828" y="257482"/>
            <a:chExt cx="7029450" cy="3086100"/>
          </a:xfrm>
        </p:grpSpPr>
        <p:sp>
          <p:nvSpPr>
            <p:cNvPr id="36" name="Line 2">
              <a:extLst>
                <a:ext uri="{FF2B5EF4-FFF2-40B4-BE49-F238E27FC236}">
                  <a16:creationId xmlns:a16="http://schemas.microsoft.com/office/drawing/2014/main" id="{52285E24-B013-4996-946F-FF3263D97B57}"/>
                </a:ext>
              </a:extLst>
            </p:cNvPr>
            <p:cNvSpPr>
              <a:spLocks noChangeShapeType="1"/>
            </p:cNvSpPr>
            <p:nvPr/>
          </p:nvSpPr>
          <p:spPr bwMode="auto">
            <a:xfrm>
              <a:off x="7717428" y="111473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3">
              <a:extLst>
                <a:ext uri="{FF2B5EF4-FFF2-40B4-BE49-F238E27FC236}">
                  <a16:creationId xmlns:a16="http://schemas.microsoft.com/office/drawing/2014/main" id="{7521A21D-5E9A-4FB4-AAA4-202697A7E774}"/>
                </a:ext>
              </a:extLst>
            </p:cNvPr>
            <p:cNvSpPr txBox="1">
              <a:spLocks noChangeArrowheads="1"/>
            </p:cNvSpPr>
            <p:nvPr/>
          </p:nvSpPr>
          <p:spPr bwMode="auto">
            <a:xfrm>
              <a:off x="7260228" y="37178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4">
              <a:extLst>
                <a:ext uri="{FF2B5EF4-FFF2-40B4-BE49-F238E27FC236}">
                  <a16:creationId xmlns:a16="http://schemas.microsoft.com/office/drawing/2014/main" id="{3EBD6197-A8D9-4AA7-9D0C-24704D78B76B}"/>
                </a:ext>
              </a:extLst>
            </p:cNvPr>
            <p:cNvSpPr>
              <a:spLocks noChangeShapeType="1"/>
            </p:cNvSpPr>
            <p:nvPr/>
          </p:nvSpPr>
          <p:spPr bwMode="auto">
            <a:xfrm>
              <a:off x="8631828" y="111473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5">
              <a:extLst>
                <a:ext uri="{FF2B5EF4-FFF2-40B4-BE49-F238E27FC236}">
                  <a16:creationId xmlns:a16="http://schemas.microsoft.com/office/drawing/2014/main" id="{6D7E3235-8665-476F-BEF5-33D120690309}"/>
                </a:ext>
              </a:extLst>
            </p:cNvPr>
            <p:cNvSpPr>
              <a:spLocks noChangeShapeType="1"/>
            </p:cNvSpPr>
            <p:nvPr/>
          </p:nvSpPr>
          <p:spPr bwMode="auto">
            <a:xfrm>
              <a:off x="9546228" y="111473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Line 6">
              <a:extLst>
                <a:ext uri="{FF2B5EF4-FFF2-40B4-BE49-F238E27FC236}">
                  <a16:creationId xmlns:a16="http://schemas.microsoft.com/office/drawing/2014/main" id="{7249B526-227E-45A5-B918-E233E35244F6}"/>
                </a:ext>
              </a:extLst>
            </p:cNvPr>
            <p:cNvSpPr>
              <a:spLocks noChangeShapeType="1"/>
            </p:cNvSpPr>
            <p:nvPr/>
          </p:nvSpPr>
          <p:spPr bwMode="auto">
            <a:xfrm>
              <a:off x="10574928" y="111473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7">
              <a:extLst>
                <a:ext uri="{FF2B5EF4-FFF2-40B4-BE49-F238E27FC236}">
                  <a16:creationId xmlns:a16="http://schemas.microsoft.com/office/drawing/2014/main" id="{2E8D7AC2-D16E-46AE-9EDF-B101E7F610FA}"/>
                </a:ext>
              </a:extLst>
            </p:cNvPr>
            <p:cNvSpPr txBox="1">
              <a:spLocks noChangeArrowheads="1"/>
            </p:cNvSpPr>
            <p:nvPr/>
          </p:nvSpPr>
          <p:spPr bwMode="auto">
            <a:xfrm>
              <a:off x="4231278" y="257482"/>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8">
              <a:extLst>
                <a:ext uri="{FF2B5EF4-FFF2-40B4-BE49-F238E27FC236}">
                  <a16:creationId xmlns:a16="http://schemas.microsoft.com/office/drawing/2014/main" id="{600A4E06-4B29-44F6-854E-3A0D64E86BB1}"/>
                </a:ext>
              </a:extLst>
            </p:cNvPr>
            <p:cNvSpPr>
              <a:spLocks noChangeShapeType="1"/>
            </p:cNvSpPr>
            <p:nvPr/>
          </p:nvSpPr>
          <p:spPr bwMode="auto">
            <a:xfrm>
              <a:off x="7660278" y="1629082"/>
              <a:ext cx="33147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9">
              <a:extLst>
                <a:ext uri="{FF2B5EF4-FFF2-40B4-BE49-F238E27FC236}">
                  <a16:creationId xmlns:a16="http://schemas.microsoft.com/office/drawing/2014/main" id="{61D016E6-809A-4AF0-AD4C-E49942D7B64E}"/>
                </a:ext>
              </a:extLst>
            </p:cNvPr>
            <p:cNvSpPr txBox="1">
              <a:spLocks noChangeArrowheads="1"/>
            </p:cNvSpPr>
            <p:nvPr/>
          </p:nvSpPr>
          <p:spPr bwMode="auto">
            <a:xfrm>
              <a:off x="8231778" y="37178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10">
              <a:extLst>
                <a:ext uri="{FF2B5EF4-FFF2-40B4-BE49-F238E27FC236}">
                  <a16:creationId xmlns:a16="http://schemas.microsoft.com/office/drawing/2014/main" id="{D16A61BF-4A26-4F80-8C82-E8683EC5AFE3}"/>
                </a:ext>
              </a:extLst>
            </p:cNvPr>
            <p:cNvSpPr txBox="1">
              <a:spLocks noChangeArrowheads="1"/>
            </p:cNvSpPr>
            <p:nvPr/>
          </p:nvSpPr>
          <p:spPr bwMode="auto">
            <a:xfrm>
              <a:off x="9146178" y="37178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1">
              <a:extLst>
                <a:ext uri="{FF2B5EF4-FFF2-40B4-BE49-F238E27FC236}">
                  <a16:creationId xmlns:a16="http://schemas.microsoft.com/office/drawing/2014/main" id="{383F0F49-CBE0-4939-BD8D-3724BB3C525D}"/>
                </a:ext>
              </a:extLst>
            </p:cNvPr>
            <p:cNvSpPr txBox="1">
              <a:spLocks noChangeArrowheads="1"/>
            </p:cNvSpPr>
            <p:nvPr/>
          </p:nvSpPr>
          <p:spPr bwMode="auto">
            <a:xfrm>
              <a:off x="10174878" y="37178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2">
              <a:extLst>
                <a:ext uri="{FF2B5EF4-FFF2-40B4-BE49-F238E27FC236}">
                  <a16:creationId xmlns:a16="http://schemas.microsoft.com/office/drawing/2014/main" id="{D4D82636-DD3B-46DC-AF06-C0DB3F57E9B7}"/>
                </a:ext>
              </a:extLst>
            </p:cNvPr>
            <p:cNvSpPr txBox="1">
              <a:spLocks noChangeArrowheads="1"/>
            </p:cNvSpPr>
            <p:nvPr/>
          </p:nvSpPr>
          <p:spPr bwMode="auto">
            <a:xfrm>
              <a:off x="9203328" y="168623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13">
              <a:extLst>
                <a:ext uri="{FF2B5EF4-FFF2-40B4-BE49-F238E27FC236}">
                  <a16:creationId xmlns:a16="http://schemas.microsoft.com/office/drawing/2014/main" id="{DD8A8713-6D71-4000-A860-913F1CE92C41}"/>
                </a:ext>
              </a:extLst>
            </p:cNvPr>
            <p:cNvSpPr txBox="1">
              <a:spLocks noChangeArrowheads="1"/>
            </p:cNvSpPr>
            <p:nvPr/>
          </p:nvSpPr>
          <p:spPr bwMode="auto">
            <a:xfrm>
              <a:off x="10232028" y="168623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4">
              <a:extLst>
                <a:ext uri="{FF2B5EF4-FFF2-40B4-BE49-F238E27FC236}">
                  <a16:creationId xmlns:a16="http://schemas.microsoft.com/office/drawing/2014/main" id="{7ED98E2E-435E-44CF-8742-AB2C7DF3F21B}"/>
                </a:ext>
              </a:extLst>
            </p:cNvPr>
            <p:cNvSpPr txBox="1">
              <a:spLocks noChangeArrowheads="1"/>
            </p:cNvSpPr>
            <p:nvPr/>
          </p:nvSpPr>
          <p:spPr bwMode="auto">
            <a:xfrm rot="-927407">
              <a:off x="4059828" y="65753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15">
              <a:extLst>
                <a:ext uri="{FF2B5EF4-FFF2-40B4-BE49-F238E27FC236}">
                  <a16:creationId xmlns:a16="http://schemas.microsoft.com/office/drawing/2014/main" id="{9A4225EF-7027-40B4-BF98-6DE3D43D2C72}"/>
                </a:ext>
              </a:extLst>
            </p:cNvPr>
            <p:cNvSpPr txBox="1">
              <a:spLocks noChangeArrowheads="1"/>
            </p:cNvSpPr>
            <p:nvPr/>
          </p:nvSpPr>
          <p:spPr bwMode="auto">
            <a:xfrm rot="-927407">
              <a:off x="6002928" y="237203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16">
              <a:extLst>
                <a:ext uri="{FF2B5EF4-FFF2-40B4-BE49-F238E27FC236}">
                  <a16:creationId xmlns:a16="http://schemas.microsoft.com/office/drawing/2014/main" id="{4D0A43BD-CEB6-4D97-BAC1-CDDC586D8DF5}"/>
                </a:ext>
              </a:extLst>
            </p:cNvPr>
            <p:cNvSpPr>
              <a:spLocks noChangeShapeType="1"/>
            </p:cNvSpPr>
            <p:nvPr/>
          </p:nvSpPr>
          <p:spPr bwMode="auto">
            <a:xfrm>
              <a:off x="7717428" y="2314882"/>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17">
              <a:extLst>
                <a:ext uri="{FF2B5EF4-FFF2-40B4-BE49-F238E27FC236}">
                  <a16:creationId xmlns:a16="http://schemas.microsoft.com/office/drawing/2014/main" id="{D5DFCE65-200D-4565-98E5-A1992ABCF4C5}"/>
                </a:ext>
              </a:extLst>
            </p:cNvPr>
            <p:cNvSpPr>
              <a:spLocks noChangeShapeType="1"/>
            </p:cNvSpPr>
            <p:nvPr/>
          </p:nvSpPr>
          <p:spPr bwMode="auto">
            <a:xfrm>
              <a:off x="7717428" y="2543482"/>
              <a:ext cx="297180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18">
              <a:extLst>
                <a:ext uri="{FF2B5EF4-FFF2-40B4-BE49-F238E27FC236}">
                  <a16:creationId xmlns:a16="http://schemas.microsoft.com/office/drawing/2014/main" id="{CB05AFE1-2798-49E4-8E16-D5CCBD4F93D6}"/>
                </a:ext>
              </a:extLst>
            </p:cNvPr>
            <p:cNvSpPr txBox="1">
              <a:spLocks noChangeArrowheads="1"/>
            </p:cNvSpPr>
            <p:nvPr/>
          </p:nvSpPr>
          <p:spPr bwMode="auto">
            <a:xfrm>
              <a:off x="7317378" y="2772082"/>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19">
              <a:extLst>
                <a:ext uri="{FF2B5EF4-FFF2-40B4-BE49-F238E27FC236}">
                  <a16:creationId xmlns:a16="http://schemas.microsoft.com/office/drawing/2014/main" id="{17826A35-8C7D-4443-8E0F-487C09D31503}"/>
                </a:ext>
              </a:extLst>
            </p:cNvPr>
            <p:cNvSpPr txBox="1">
              <a:spLocks noChangeArrowheads="1"/>
            </p:cNvSpPr>
            <p:nvPr/>
          </p:nvSpPr>
          <p:spPr bwMode="auto">
            <a:xfrm>
              <a:off x="7717428" y="202913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20">
              <a:extLst>
                <a:ext uri="{FF2B5EF4-FFF2-40B4-BE49-F238E27FC236}">
                  <a16:creationId xmlns:a16="http://schemas.microsoft.com/office/drawing/2014/main" id="{7B2A85E1-1733-414C-92DE-60F926A32B63}"/>
                </a:ext>
              </a:extLst>
            </p:cNvPr>
            <p:cNvSpPr txBox="1">
              <a:spLocks noChangeArrowheads="1"/>
            </p:cNvSpPr>
            <p:nvPr/>
          </p:nvSpPr>
          <p:spPr bwMode="auto">
            <a:xfrm>
              <a:off x="8403228" y="2086282"/>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21">
              <a:extLst>
                <a:ext uri="{FF2B5EF4-FFF2-40B4-BE49-F238E27FC236}">
                  <a16:creationId xmlns:a16="http://schemas.microsoft.com/office/drawing/2014/main" id="{1D92C8CE-BBA2-460A-8C0F-5C6A3761D645}"/>
                </a:ext>
              </a:extLst>
            </p:cNvPr>
            <p:cNvSpPr txBox="1">
              <a:spLocks noChangeArrowheads="1"/>
            </p:cNvSpPr>
            <p:nvPr/>
          </p:nvSpPr>
          <p:spPr bwMode="auto">
            <a:xfrm>
              <a:off x="9546228" y="2657782"/>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2">
              <a:extLst>
                <a:ext uri="{FF2B5EF4-FFF2-40B4-BE49-F238E27FC236}">
                  <a16:creationId xmlns:a16="http://schemas.microsoft.com/office/drawing/2014/main" id="{28EAD529-62AC-46CB-81F5-2524FD25B626}"/>
                </a:ext>
              </a:extLst>
            </p:cNvPr>
            <p:cNvSpPr>
              <a:spLocks noChangeShapeType="1"/>
            </p:cNvSpPr>
            <p:nvPr/>
          </p:nvSpPr>
          <p:spPr bwMode="auto">
            <a:xfrm>
              <a:off x="9546228" y="23148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3">
              <a:extLst>
                <a:ext uri="{FF2B5EF4-FFF2-40B4-BE49-F238E27FC236}">
                  <a16:creationId xmlns:a16="http://schemas.microsoft.com/office/drawing/2014/main" id="{8C9F4EFB-9FA6-4861-9215-DF6EC6D87634}"/>
                </a:ext>
              </a:extLst>
            </p:cNvPr>
            <p:cNvSpPr>
              <a:spLocks noChangeShapeType="1"/>
            </p:cNvSpPr>
            <p:nvPr/>
          </p:nvSpPr>
          <p:spPr bwMode="auto">
            <a:xfrm flipH="1">
              <a:off x="4231278" y="1629082"/>
              <a:ext cx="3486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4">
              <a:extLst>
                <a:ext uri="{FF2B5EF4-FFF2-40B4-BE49-F238E27FC236}">
                  <a16:creationId xmlns:a16="http://schemas.microsoft.com/office/drawing/2014/main" id="{8B54D1C2-967D-4485-A5FD-04684E744CE4}"/>
                </a:ext>
              </a:extLst>
            </p:cNvPr>
            <p:cNvSpPr>
              <a:spLocks noChangeShapeType="1"/>
            </p:cNvSpPr>
            <p:nvPr/>
          </p:nvSpPr>
          <p:spPr bwMode="auto">
            <a:xfrm>
              <a:off x="6803028" y="14004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5">
              <a:extLst>
                <a:ext uri="{FF2B5EF4-FFF2-40B4-BE49-F238E27FC236}">
                  <a16:creationId xmlns:a16="http://schemas.microsoft.com/office/drawing/2014/main" id="{2AFD86B2-B65F-4EF9-9EB8-A5A8A6EA4CCB}"/>
                </a:ext>
              </a:extLst>
            </p:cNvPr>
            <p:cNvSpPr>
              <a:spLocks noChangeShapeType="1"/>
            </p:cNvSpPr>
            <p:nvPr/>
          </p:nvSpPr>
          <p:spPr bwMode="auto">
            <a:xfrm>
              <a:off x="6631578" y="140048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6">
              <a:extLst>
                <a:ext uri="{FF2B5EF4-FFF2-40B4-BE49-F238E27FC236}">
                  <a16:creationId xmlns:a16="http://schemas.microsoft.com/office/drawing/2014/main" id="{6FE1E494-5A8D-4F53-825A-CC285413BDE1}"/>
                </a:ext>
              </a:extLst>
            </p:cNvPr>
            <p:cNvSpPr>
              <a:spLocks noChangeShapeType="1"/>
            </p:cNvSpPr>
            <p:nvPr/>
          </p:nvSpPr>
          <p:spPr bwMode="auto">
            <a:xfrm>
              <a:off x="8631828" y="23148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27">
              <a:extLst>
                <a:ext uri="{FF2B5EF4-FFF2-40B4-BE49-F238E27FC236}">
                  <a16:creationId xmlns:a16="http://schemas.microsoft.com/office/drawing/2014/main" id="{575923C7-5D6A-4F0F-9AA3-A294FE0ABB75}"/>
                </a:ext>
              </a:extLst>
            </p:cNvPr>
            <p:cNvSpPr>
              <a:spLocks noChangeShapeType="1"/>
            </p:cNvSpPr>
            <p:nvPr/>
          </p:nvSpPr>
          <p:spPr bwMode="auto">
            <a:xfrm>
              <a:off x="9546228" y="2943532"/>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28">
              <a:extLst>
                <a:ext uri="{FF2B5EF4-FFF2-40B4-BE49-F238E27FC236}">
                  <a16:creationId xmlns:a16="http://schemas.microsoft.com/office/drawing/2014/main" id="{A6EB3CC8-21C3-4B6D-B73E-B9E37F11FA79}"/>
                </a:ext>
              </a:extLst>
            </p:cNvPr>
            <p:cNvSpPr txBox="1">
              <a:spLocks noChangeArrowheads="1"/>
            </p:cNvSpPr>
            <p:nvPr/>
          </p:nvSpPr>
          <p:spPr bwMode="auto">
            <a:xfrm>
              <a:off x="9546228" y="3000682"/>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29">
              <a:extLst>
                <a:ext uri="{FF2B5EF4-FFF2-40B4-BE49-F238E27FC236}">
                  <a16:creationId xmlns:a16="http://schemas.microsoft.com/office/drawing/2014/main" id="{FBD54F73-9F70-43AF-ADCA-3132D6C45294}"/>
                </a:ext>
              </a:extLst>
            </p:cNvPr>
            <p:cNvSpPr txBox="1">
              <a:spLocks noChangeArrowheads="1"/>
            </p:cNvSpPr>
            <p:nvPr/>
          </p:nvSpPr>
          <p:spPr bwMode="auto">
            <a:xfrm>
              <a:off x="6402978" y="168623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30">
              <a:extLst>
                <a:ext uri="{FF2B5EF4-FFF2-40B4-BE49-F238E27FC236}">
                  <a16:creationId xmlns:a16="http://schemas.microsoft.com/office/drawing/2014/main" id="{C331442A-FB6F-4909-B889-056B4B89CA95}"/>
                </a:ext>
              </a:extLst>
            </p:cNvPr>
            <p:cNvSpPr txBox="1">
              <a:spLocks noChangeArrowheads="1"/>
            </p:cNvSpPr>
            <p:nvPr/>
          </p:nvSpPr>
          <p:spPr bwMode="auto">
            <a:xfrm>
              <a:off x="6517278" y="1114732"/>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1">
              <a:extLst>
                <a:ext uri="{FF2B5EF4-FFF2-40B4-BE49-F238E27FC236}">
                  <a16:creationId xmlns:a16="http://schemas.microsoft.com/office/drawing/2014/main" id="{D6C3EBCF-2841-4555-B225-B1660742D8B1}"/>
                </a:ext>
              </a:extLst>
            </p:cNvPr>
            <p:cNvSpPr>
              <a:spLocks noChangeShapeType="1"/>
            </p:cNvSpPr>
            <p:nvPr/>
          </p:nvSpPr>
          <p:spPr bwMode="auto">
            <a:xfrm>
              <a:off x="5202828" y="14004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2">
              <a:extLst>
                <a:ext uri="{FF2B5EF4-FFF2-40B4-BE49-F238E27FC236}">
                  <a16:creationId xmlns:a16="http://schemas.microsoft.com/office/drawing/2014/main" id="{1C36F826-2559-4F10-ABA1-30BA4805CEBB}"/>
                </a:ext>
              </a:extLst>
            </p:cNvPr>
            <p:cNvSpPr>
              <a:spLocks noChangeShapeType="1"/>
            </p:cNvSpPr>
            <p:nvPr/>
          </p:nvSpPr>
          <p:spPr bwMode="auto">
            <a:xfrm>
              <a:off x="5031378" y="140048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3">
              <a:extLst>
                <a:ext uri="{FF2B5EF4-FFF2-40B4-BE49-F238E27FC236}">
                  <a16:creationId xmlns:a16="http://schemas.microsoft.com/office/drawing/2014/main" id="{AE666861-3D1C-4299-85AA-A08AC727AF44}"/>
                </a:ext>
              </a:extLst>
            </p:cNvPr>
            <p:cNvSpPr txBox="1">
              <a:spLocks noChangeArrowheads="1"/>
            </p:cNvSpPr>
            <p:nvPr/>
          </p:nvSpPr>
          <p:spPr bwMode="auto">
            <a:xfrm>
              <a:off x="4917078" y="111473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34">
              <a:extLst>
                <a:ext uri="{FF2B5EF4-FFF2-40B4-BE49-F238E27FC236}">
                  <a16:creationId xmlns:a16="http://schemas.microsoft.com/office/drawing/2014/main" id="{46C19FC9-3E24-40B0-A58C-64B06DDB8C7D}"/>
                </a:ext>
              </a:extLst>
            </p:cNvPr>
            <p:cNvSpPr>
              <a:spLocks noChangeShapeType="1"/>
            </p:cNvSpPr>
            <p:nvPr/>
          </p:nvSpPr>
          <p:spPr bwMode="auto">
            <a:xfrm>
              <a:off x="5831478" y="14004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35">
              <a:extLst>
                <a:ext uri="{FF2B5EF4-FFF2-40B4-BE49-F238E27FC236}">
                  <a16:creationId xmlns:a16="http://schemas.microsoft.com/office/drawing/2014/main" id="{C5A36E96-5669-4E58-80C3-B6252AD22A5E}"/>
                </a:ext>
              </a:extLst>
            </p:cNvPr>
            <p:cNvSpPr>
              <a:spLocks noChangeShapeType="1"/>
            </p:cNvSpPr>
            <p:nvPr/>
          </p:nvSpPr>
          <p:spPr bwMode="auto">
            <a:xfrm>
              <a:off x="5660028" y="140048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36">
              <a:extLst>
                <a:ext uri="{FF2B5EF4-FFF2-40B4-BE49-F238E27FC236}">
                  <a16:creationId xmlns:a16="http://schemas.microsoft.com/office/drawing/2014/main" id="{DEE214F2-C1FC-4062-ABC7-C41B07C5ECF2}"/>
                </a:ext>
              </a:extLst>
            </p:cNvPr>
            <p:cNvSpPr txBox="1">
              <a:spLocks noChangeArrowheads="1"/>
            </p:cNvSpPr>
            <p:nvPr/>
          </p:nvSpPr>
          <p:spPr bwMode="auto">
            <a:xfrm>
              <a:off x="5545728" y="111473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37">
              <a:extLst>
                <a:ext uri="{FF2B5EF4-FFF2-40B4-BE49-F238E27FC236}">
                  <a16:creationId xmlns:a16="http://schemas.microsoft.com/office/drawing/2014/main" id="{5E041A24-8F10-4840-BE4C-CE6F76B54B06}"/>
                </a:ext>
              </a:extLst>
            </p:cNvPr>
            <p:cNvSpPr>
              <a:spLocks noChangeShapeType="1"/>
            </p:cNvSpPr>
            <p:nvPr/>
          </p:nvSpPr>
          <p:spPr bwMode="auto">
            <a:xfrm flipV="1">
              <a:off x="5202828" y="1400482"/>
              <a:ext cx="68580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38">
              <a:extLst>
                <a:ext uri="{FF2B5EF4-FFF2-40B4-BE49-F238E27FC236}">
                  <a16:creationId xmlns:a16="http://schemas.microsoft.com/office/drawing/2014/main" id="{DFBF56EC-77BB-4E6B-BCAE-FC2AE9B6F752}"/>
                </a:ext>
              </a:extLst>
            </p:cNvPr>
            <p:cNvSpPr>
              <a:spLocks noChangeShapeType="1"/>
            </p:cNvSpPr>
            <p:nvPr/>
          </p:nvSpPr>
          <p:spPr bwMode="auto">
            <a:xfrm>
              <a:off x="5202828" y="1629082"/>
              <a:ext cx="57150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Text Box 39">
              <a:extLst>
                <a:ext uri="{FF2B5EF4-FFF2-40B4-BE49-F238E27FC236}">
                  <a16:creationId xmlns:a16="http://schemas.microsoft.com/office/drawing/2014/main" id="{CF18A0CC-5915-45D7-88C3-42C176E4A4C8}"/>
                </a:ext>
              </a:extLst>
            </p:cNvPr>
            <p:cNvSpPr txBox="1">
              <a:spLocks noChangeArrowheads="1"/>
            </p:cNvSpPr>
            <p:nvPr/>
          </p:nvSpPr>
          <p:spPr bwMode="auto">
            <a:xfrm>
              <a:off x="5202828" y="1800532"/>
              <a:ext cx="285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40">
              <a:extLst>
                <a:ext uri="{FF2B5EF4-FFF2-40B4-BE49-F238E27FC236}">
                  <a16:creationId xmlns:a16="http://schemas.microsoft.com/office/drawing/2014/main" id="{5695CCD5-B6E5-4185-95A6-EBBBA224EAC7}"/>
                </a:ext>
              </a:extLst>
            </p:cNvPr>
            <p:cNvSpPr txBox="1">
              <a:spLocks noChangeArrowheads="1"/>
            </p:cNvSpPr>
            <p:nvPr/>
          </p:nvSpPr>
          <p:spPr bwMode="auto">
            <a:xfrm>
              <a:off x="9374778" y="2029132"/>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41">
              <a:extLst>
                <a:ext uri="{FF2B5EF4-FFF2-40B4-BE49-F238E27FC236}">
                  <a16:creationId xmlns:a16="http://schemas.microsoft.com/office/drawing/2014/main" id="{D52FD7FB-2A9C-4AD8-80BB-A78FAC8D3870}"/>
                </a:ext>
              </a:extLst>
            </p:cNvPr>
            <p:cNvSpPr>
              <a:spLocks noChangeShapeType="1"/>
            </p:cNvSpPr>
            <p:nvPr/>
          </p:nvSpPr>
          <p:spPr bwMode="auto">
            <a:xfrm>
              <a:off x="10574928" y="23148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42">
              <a:extLst>
                <a:ext uri="{FF2B5EF4-FFF2-40B4-BE49-F238E27FC236}">
                  <a16:creationId xmlns:a16="http://schemas.microsoft.com/office/drawing/2014/main" id="{D598B207-62EA-4AB6-8FE8-E09E0407DDC7}"/>
                </a:ext>
              </a:extLst>
            </p:cNvPr>
            <p:cNvSpPr txBox="1">
              <a:spLocks noChangeArrowheads="1"/>
            </p:cNvSpPr>
            <p:nvPr/>
          </p:nvSpPr>
          <p:spPr bwMode="auto">
            <a:xfrm>
              <a:off x="10346328" y="2029132"/>
              <a:ext cx="4000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43">
              <a:extLst>
                <a:ext uri="{FF2B5EF4-FFF2-40B4-BE49-F238E27FC236}">
                  <a16:creationId xmlns:a16="http://schemas.microsoft.com/office/drawing/2014/main" id="{657CE4FF-5F9A-447B-B34A-29F9FB4B03AC}"/>
                </a:ext>
              </a:extLst>
            </p:cNvPr>
            <p:cNvSpPr txBox="1">
              <a:spLocks noChangeArrowheads="1"/>
            </p:cNvSpPr>
            <p:nvPr/>
          </p:nvSpPr>
          <p:spPr bwMode="auto">
            <a:xfrm>
              <a:off x="8631828" y="1114732"/>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Text Box 44">
              <a:extLst>
                <a:ext uri="{FF2B5EF4-FFF2-40B4-BE49-F238E27FC236}">
                  <a16:creationId xmlns:a16="http://schemas.microsoft.com/office/drawing/2014/main" id="{5AD9B87D-AA03-48EF-BD7D-0CF4D78AC246}"/>
                </a:ext>
              </a:extLst>
            </p:cNvPr>
            <p:cNvSpPr txBox="1">
              <a:spLocks noChangeArrowheads="1"/>
            </p:cNvSpPr>
            <p:nvPr/>
          </p:nvSpPr>
          <p:spPr bwMode="auto">
            <a:xfrm>
              <a:off x="10574928" y="1114732"/>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Text Box 45">
              <a:extLst>
                <a:ext uri="{FF2B5EF4-FFF2-40B4-BE49-F238E27FC236}">
                  <a16:creationId xmlns:a16="http://schemas.microsoft.com/office/drawing/2014/main" id="{94293670-C3BF-4C70-92BD-D2DD6249DF25}"/>
                </a:ext>
              </a:extLst>
            </p:cNvPr>
            <p:cNvSpPr txBox="1">
              <a:spLocks noChangeArrowheads="1"/>
            </p:cNvSpPr>
            <p:nvPr/>
          </p:nvSpPr>
          <p:spPr bwMode="auto">
            <a:xfrm>
              <a:off x="9546228" y="1114732"/>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FF"/>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Text Box 46">
              <a:extLst>
                <a:ext uri="{FF2B5EF4-FFF2-40B4-BE49-F238E27FC236}">
                  <a16:creationId xmlns:a16="http://schemas.microsoft.com/office/drawing/2014/main" id="{9EC43FFB-9769-4BC7-96DD-44D66193AD67}"/>
                </a:ext>
              </a:extLst>
            </p:cNvPr>
            <p:cNvSpPr txBox="1">
              <a:spLocks noChangeArrowheads="1"/>
            </p:cNvSpPr>
            <p:nvPr/>
          </p:nvSpPr>
          <p:spPr bwMode="auto">
            <a:xfrm>
              <a:off x="8663365" y="2543482"/>
              <a:ext cx="88286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  þ</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  þ</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47">
              <a:extLst>
                <a:ext uri="{FF2B5EF4-FFF2-40B4-BE49-F238E27FC236}">
                  <a16:creationId xmlns:a16="http://schemas.microsoft.com/office/drawing/2014/main" id="{106DE1E8-FC5B-4FB1-9E40-9E731A9FF1F0}"/>
                </a:ext>
              </a:extLst>
            </p:cNvPr>
            <p:cNvSpPr txBox="1">
              <a:spLocks noChangeArrowheads="1"/>
            </p:cNvSpPr>
            <p:nvPr/>
          </p:nvSpPr>
          <p:spPr bwMode="auto">
            <a:xfrm>
              <a:off x="8346078" y="2943532"/>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2" name="Picture 48">
              <a:extLst>
                <a:ext uri="{FF2B5EF4-FFF2-40B4-BE49-F238E27FC236}">
                  <a16:creationId xmlns:a16="http://schemas.microsoft.com/office/drawing/2014/main" id="{B7C6595A-92CA-44B6-8CAF-2E98F1F95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928" y="2600632"/>
              <a:ext cx="342900" cy="12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712911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9196</Words>
  <Application>Microsoft Office PowerPoint</Application>
  <PresentationFormat>Widescreen</PresentationFormat>
  <Paragraphs>1012</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Narrow</vt:lpstr>
      <vt:lpstr>Calibri</vt:lpstr>
      <vt:lpstr>Calibri Light</vt:lpstr>
      <vt:lpstr>Symbol</vt:lpstr>
      <vt:lpstr>Times New Roman</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2</cp:revision>
  <dcterms:created xsi:type="dcterms:W3CDTF">2020-02-07T05:14:04Z</dcterms:created>
  <dcterms:modified xsi:type="dcterms:W3CDTF">2020-02-07T05:41:18Z</dcterms:modified>
</cp:coreProperties>
</file>