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77" r:id="rId2"/>
    <p:sldId id="305" r:id="rId3"/>
    <p:sldId id="306" r:id="rId4"/>
    <p:sldId id="307" r:id="rId5"/>
    <p:sldId id="308" r:id="rId6"/>
    <p:sldId id="311" r:id="rId7"/>
    <p:sldId id="309" r:id="rId8"/>
    <p:sldId id="278" r:id="rId9"/>
    <p:sldId id="279"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10" r:id="rId33"/>
    <p:sldId id="312" r:id="rId34"/>
    <p:sldId id="313" r:id="rId35"/>
    <p:sldId id="314" r:id="rId36"/>
    <p:sldId id="315" r:id="rId37"/>
    <p:sldId id="316" r:id="rId38"/>
    <p:sldId id="317" r:id="rId39"/>
    <p:sldId id="326" r:id="rId40"/>
    <p:sldId id="318" r:id="rId41"/>
    <p:sldId id="319" r:id="rId42"/>
    <p:sldId id="320" r:id="rId43"/>
    <p:sldId id="321" r:id="rId44"/>
    <p:sldId id="322" r:id="rId45"/>
    <p:sldId id="323" r:id="rId46"/>
    <p:sldId id="324" r:id="rId47"/>
    <p:sldId id="327" r:id="rId48"/>
    <p:sldId id="32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00"/>
    <a:srgbClr val="000099"/>
    <a:srgbClr val="D9E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CF2DA-7E23-407C-B4AA-291239E9010D}" type="datetimeFigureOut">
              <a:rPr lang="en-US" smtClean="0"/>
              <a:t>12/5/2020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770FF8-49C6-4F9B-8475-F9AC718D0227}" type="slidenum">
              <a:rPr lang="en-US" smtClean="0"/>
              <a:t>‹#›</a:t>
            </a:fld>
            <a:endParaRPr lang="en-US"/>
          </a:p>
        </p:txBody>
      </p:sp>
    </p:spTree>
    <p:extLst>
      <p:ext uri="{BB962C8B-B14F-4D97-AF65-F5344CB8AC3E}">
        <p14:creationId xmlns:p14="http://schemas.microsoft.com/office/powerpoint/2010/main" val="3864537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7B358-2428-4D85-A8C1-68E5E02D04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77F1E9-8DE4-4517-8596-42C0D16B0B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DA5141-2F92-4DE1-9D96-3EE024473F16}"/>
              </a:ext>
            </a:extLst>
          </p:cNvPr>
          <p:cNvSpPr>
            <a:spLocks noGrp="1"/>
          </p:cNvSpPr>
          <p:nvPr>
            <p:ph type="dt" sz="half" idx="10"/>
          </p:nvPr>
        </p:nvSpPr>
        <p:spPr/>
        <p:txBody>
          <a:bodyPr/>
          <a:lstStyle/>
          <a:p>
            <a:fld id="{27D8CF0C-A515-4354-A1E4-308B0629FC0E}" type="datetime1">
              <a:rPr lang="en-US" smtClean="0"/>
              <a:t>12/5/2020</a:t>
            </a:fld>
            <a:endParaRPr lang="en-US"/>
          </a:p>
        </p:txBody>
      </p:sp>
      <p:sp>
        <p:nvSpPr>
          <p:cNvPr id="5" name="Footer Placeholder 4">
            <a:extLst>
              <a:ext uri="{FF2B5EF4-FFF2-40B4-BE49-F238E27FC236}">
                <a16:creationId xmlns:a16="http://schemas.microsoft.com/office/drawing/2014/main" id="{27074F05-CB04-4B06-A562-67B5F8929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9376F9-EABF-4946-8C79-994BE5DE5B30}"/>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377342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91B97-0314-4D4E-909C-40305A977A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49EAED-66CF-4DD7-A7FF-02CCCE872E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D5023D-AB80-4B9E-A92E-A7C345D1986B}"/>
              </a:ext>
            </a:extLst>
          </p:cNvPr>
          <p:cNvSpPr>
            <a:spLocks noGrp="1"/>
          </p:cNvSpPr>
          <p:nvPr>
            <p:ph type="dt" sz="half" idx="10"/>
          </p:nvPr>
        </p:nvSpPr>
        <p:spPr/>
        <p:txBody>
          <a:bodyPr/>
          <a:lstStyle/>
          <a:p>
            <a:fld id="{52DEE7FA-3027-4A9E-BAA6-F98D03B399ED}" type="datetime1">
              <a:rPr lang="en-US" smtClean="0"/>
              <a:t>12/5/2020</a:t>
            </a:fld>
            <a:endParaRPr lang="en-US"/>
          </a:p>
        </p:txBody>
      </p:sp>
      <p:sp>
        <p:nvSpPr>
          <p:cNvPr id="5" name="Footer Placeholder 4">
            <a:extLst>
              <a:ext uri="{FF2B5EF4-FFF2-40B4-BE49-F238E27FC236}">
                <a16:creationId xmlns:a16="http://schemas.microsoft.com/office/drawing/2014/main" id="{4F69C456-4716-4920-A371-AAC57DDD0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6D081-D700-43ED-892C-74FDD44FE3DA}"/>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3454502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7513F7-6C82-4F63-B4C1-B5758BEF06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3FF802-FAF5-45A1-B6BB-5E278BA103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FF3F-0079-4C2F-B95F-7742A20DE83C}"/>
              </a:ext>
            </a:extLst>
          </p:cNvPr>
          <p:cNvSpPr>
            <a:spLocks noGrp="1"/>
          </p:cNvSpPr>
          <p:nvPr>
            <p:ph type="dt" sz="half" idx="10"/>
          </p:nvPr>
        </p:nvSpPr>
        <p:spPr/>
        <p:txBody>
          <a:bodyPr/>
          <a:lstStyle/>
          <a:p>
            <a:fld id="{5A58F843-C4A6-4850-B7CC-0C82A1450FC8}" type="datetime1">
              <a:rPr lang="en-US" smtClean="0"/>
              <a:t>12/5/2020</a:t>
            </a:fld>
            <a:endParaRPr lang="en-US"/>
          </a:p>
        </p:txBody>
      </p:sp>
      <p:sp>
        <p:nvSpPr>
          <p:cNvPr id="5" name="Footer Placeholder 4">
            <a:extLst>
              <a:ext uri="{FF2B5EF4-FFF2-40B4-BE49-F238E27FC236}">
                <a16:creationId xmlns:a16="http://schemas.microsoft.com/office/drawing/2014/main" id="{3EB4480E-33E2-44FA-9CEE-A43A7AFB43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72491E-7423-448D-8C4A-6BE627816596}"/>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178109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883A7-3FBE-4D53-B3FD-A434FB2043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66C71D-1163-4750-A960-48E74DFA98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50A86E-848B-4DEC-87AA-7A5875DDE8D0}"/>
              </a:ext>
            </a:extLst>
          </p:cNvPr>
          <p:cNvSpPr>
            <a:spLocks noGrp="1"/>
          </p:cNvSpPr>
          <p:nvPr>
            <p:ph type="dt" sz="half" idx="10"/>
          </p:nvPr>
        </p:nvSpPr>
        <p:spPr/>
        <p:txBody>
          <a:bodyPr/>
          <a:lstStyle/>
          <a:p>
            <a:fld id="{D0E0CF01-7BB5-4DB1-B9FB-96F49DF6FA47}" type="datetime1">
              <a:rPr lang="en-US" smtClean="0"/>
              <a:t>12/5/2020</a:t>
            </a:fld>
            <a:endParaRPr lang="en-US"/>
          </a:p>
        </p:txBody>
      </p:sp>
      <p:sp>
        <p:nvSpPr>
          <p:cNvPr id="5" name="Footer Placeholder 4">
            <a:extLst>
              <a:ext uri="{FF2B5EF4-FFF2-40B4-BE49-F238E27FC236}">
                <a16:creationId xmlns:a16="http://schemas.microsoft.com/office/drawing/2014/main" id="{5C68F00E-CF90-401A-8CDB-5C136DE16D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803012-0215-4EF5-B8A4-5F0EA57E48D6}"/>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1130786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8D0B-FD89-4FE3-A087-D4AE79A120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59B97D-36FF-4806-8183-4FE6E77614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BC89A7-EB87-4B67-A569-F2E82B5F05C9}"/>
              </a:ext>
            </a:extLst>
          </p:cNvPr>
          <p:cNvSpPr>
            <a:spLocks noGrp="1"/>
          </p:cNvSpPr>
          <p:nvPr>
            <p:ph type="dt" sz="half" idx="10"/>
          </p:nvPr>
        </p:nvSpPr>
        <p:spPr/>
        <p:txBody>
          <a:bodyPr/>
          <a:lstStyle/>
          <a:p>
            <a:fld id="{94C1B177-15BD-42BA-A220-226D6669C4B8}" type="datetime1">
              <a:rPr lang="en-US" smtClean="0"/>
              <a:t>12/5/2020</a:t>
            </a:fld>
            <a:endParaRPr lang="en-US"/>
          </a:p>
        </p:txBody>
      </p:sp>
      <p:sp>
        <p:nvSpPr>
          <p:cNvPr id="5" name="Footer Placeholder 4">
            <a:extLst>
              <a:ext uri="{FF2B5EF4-FFF2-40B4-BE49-F238E27FC236}">
                <a16:creationId xmlns:a16="http://schemas.microsoft.com/office/drawing/2014/main" id="{10570094-CC47-4898-A5BC-E3682F999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7AF8A-BD65-489C-B7F9-71071806F8B8}"/>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330767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15D01-C6A8-405C-AF82-545A3DD342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AEC59-13C4-47C6-A8DD-EF819D8C89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515CEC-5D31-4AA3-AD02-8425E5131C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0F3E18-56F8-471E-B6DD-C57EDAFE7C53}"/>
              </a:ext>
            </a:extLst>
          </p:cNvPr>
          <p:cNvSpPr>
            <a:spLocks noGrp="1"/>
          </p:cNvSpPr>
          <p:nvPr>
            <p:ph type="dt" sz="half" idx="10"/>
          </p:nvPr>
        </p:nvSpPr>
        <p:spPr/>
        <p:txBody>
          <a:bodyPr/>
          <a:lstStyle/>
          <a:p>
            <a:fld id="{4F4B52FF-9EC4-4239-8113-6C6DD2ABFB2D}" type="datetime1">
              <a:rPr lang="en-US" smtClean="0"/>
              <a:t>12/5/2020</a:t>
            </a:fld>
            <a:endParaRPr lang="en-US"/>
          </a:p>
        </p:txBody>
      </p:sp>
      <p:sp>
        <p:nvSpPr>
          <p:cNvPr id="6" name="Footer Placeholder 5">
            <a:extLst>
              <a:ext uri="{FF2B5EF4-FFF2-40B4-BE49-F238E27FC236}">
                <a16:creationId xmlns:a16="http://schemas.microsoft.com/office/drawing/2014/main" id="{9A200EF6-7A1D-4C43-9CFB-140B39A019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0197B7-D1CE-40B6-8D88-73869F92FC06}"/>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397767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5DDD0-0024-49F8-BAA3-7FF3CE4539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B55403-069A-4DC4-B7B8-511C832FF6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3D9D26-D569-4F5C-AB71-D6BDD02EBE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4EA138-BBCC-4CFB-AD20-03B1BA400A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B61146-9F03-4FDF-9BCC-002B624F18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31A77F-DD14-447F-826C-F9C58DB2D151}"/>
              </a:ext>
            </a:extLst>
          </p:cNvPr>
          <p:cNvSpPr>
            <a:spLocks noGrp="1"/>
          </p:cNvSpPr>
          <p:nvPr>
            <p:ph type="dt" sz="half" idx="10"/>
          </p:nvPr>
        </p:nvSpPr>
        <p:spPr/>
        <p:txBody>
          <a:bodyPr/>
          <a:lstStyle/>
          <a:p>
            <a:fld id="{652C280F-B631-4934-9FB4-44CD607FBB01}" type="datetime1">
              <a:rPr lang="en-US" smtClean="0"/>
              <a:t>12/5/2020</a:t>
            </a:fld>
            <a:endParaRPr lang="en-US"/>
          </a:p>
        </p:txBody>
      </p:sp>
      <p:sp>
        <p:nvSpPr>
          <p:cNvPr id="8" name="Footer Placeholder 7">
            <a:extLst>
              <a:ext uri="{FF2B5EF4-FFF2-40B4-BE49-F238E27FC236}">
                <a16:creationId xmlns:a16="http://schemas.microsoft.com/office/drawing/2014/main" id="{065BC134-450F-4D93-B884-FC88A3E707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0FFF90-3F42-41C0-B150-FCA561E19014}"/>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377437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CECEE-4F5C-4059-A108-28CB9111AA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F80FFD-BB2B-4CCC-BAD1-B787A937BD2C}"/>
              </a:ext>
            </a:extLst>
          </p:cNvPr>
          <p:cNvSpPr>
            <a:spLocks noGrp="1"/>
          </p:cNvSpPr>
          <p:nvPr>
            <p:ph type="dt" sz="half" idx="10"/>
          </p:nvPr>
        </p:nvSpPr>
        <p:spPr/>
        <p:txBody>
          <a:bodyPr/>
          <a:lstStyle/>
          <a:p>
            <a:fld id="{1AB1AF95-9E2D-4DCA-AC1A-D0FCB525AFDC}" type="datetime1">
              <a:rPr lang="en-US" smtClean="0"/>
              <a:t>12/5/2020</a:t>
            </a:fld>
            <a:endParaRPr lang="en-US"/>
          </a:p>
        </p:txBody>
      </p:sp>
      <p:sp>
        <p:nvSpPr>
          <p:cNvPr id="4" name="Footer Placeholder 3">
            <a:extLst>
              <a:ext uri="{FF2B5EF4-FFF2-40B4-BE49-F238E27FC236}">
                <a16:creationId xmlns:a16="http://schemas.microsoft.com/office/drawing/2014/main" id="{FEF25E61-478D-42F5-84F7-8C3502E295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4FCFCD-EA75-42A9-9F70-EDF0A51B9007}"/>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421006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293F1D-76A4-4129-91D5-47F5B74442E3}"/>
              </a:ext>
            </a:extLst>
          </p:cNvPr>
          <p:cNvSpPr>
            <a:spLocks noGrp="1"/>
          </p:cNvSpPr>
          <p:nvPr>
            <p:ph type="dt" sz="half" idx="10"/>
          </p:nvPr>
        </p:nvSpPr>
        <p:spPr/>
        <p:txBody>
          <a:bodyPr/>
          <a:lstStyle/>
          <a:p>
            <a:fld id="{7870044F-E1E6-41F5-81CC-C20B812DEA40}" type="datetime1">
              <a:rPr lang="en-US" smtClean="0"/>
              <a:t>12/5/2020</a:t>
            </a:fld>
            <a:endParaRPr lang="en-US"/>
          </a:p>
        </p:txBody>
      </p:sp>
      <p:sp>
        <p:nvSpPr>
          <p:cNvPr id="3" name="Footer Placeholder 2">
            <a:extLst>
              <a:ext uri="{FF2B5EF4-FFF2-40B4-BE49-F238E27FC236}">
                <a16:creationId xmlns:a16="http://schemas.microsoft.com/office/drawing/2014/main" id="{A5F0F1D1-8AF4-4EDC-971E-F8285AEF56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A26911-2397-4573-A923-980F7A51BAD3}"/>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1587574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17626-DCD7-42A6-9ADF-D1BB12EA43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D29CD6-4743-4E39-8602-33AC9D9266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DE04B7-5C41-4048-956E-5D8A0A396B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247B2A-496F-450A-880D-4CAF3B20FD71}"/>
              </a:ext>
            </a:extLst>
          </p:cNvPr>
          <p:cNvSpPr>
            <a:spLocks noGrp="1"/>
          </p:cNvSpPr>
          <p:nvPr>
            <p:ph type="dt" sz="half" idx="10"/>
          </p:nvPr>
        </p:nvSpPr>
        <p:spPr/>
        <p:txBody>
          <a:bodyPr/>
          <a:lstStyle/>
          <a:p>
            <a:fld id="{8D79B1EE-4ACC-45EC-854D-7FAEC49DE178}" type="datetime1">
              <a:rPr lang="en-US" smtClean="0"/>
              <a:t>12/5/2020</a:t>
            </a:fld>
            <a:endParaRPr lang="en-US"/>
          </a:p>
        </p:txBody>
      </p:sp>
      <p:sp>
        <p:nvSpPr>
          <p:cNvPr id="6" name="Footer Placeholder 5">
            <a:extLst>
              <a:ext uri="{FF2B5EF4-FFF2-40B4-BE49-F238E27FC236}">
                <a16:creationId xmlns:a16="http://schemas.microsoft.com/office/drawing/2014/main" id="{71967A74-8496-4AA2-9AE6-1149DC706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6E2C36-D97E-45DD-B252-BF11926092F0}"/>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2398072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FEEF4-95C9-425A-A490-64AA06C47A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71BB62-0F47-4C47-A9D6-0C07D99A71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791ED3-F211-4167-95F5-26895ABEA1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4EBE74-3AFA-468F-BB1B-73FA5DA78FF1}"/>
              </a:ext>
            </a:extLst>
          </p:cNvPr>
          <p:cNvSpPr>
            <a:spLocks noGrp="1"/>
          </p:cNvSpPr>
          <p:nvPr>
            <p:ph type="dt" sz="half" idx="10"/>
          </p:nvPr>
        </p:nvSpPr>
        <p:spPr/>
        <p:txBody>
          <a:bodyPr/>
          <a:lstStyle/>
          <a:p>
            <a:fld id="{3AABCFF5-E29D-4080-BEC8-2F8AAF919874}" type="datetime1">
              <a:rPr lang="en-US" smtClean="0"/>
              <a:t>12/5/2020</a:t>
            </a:fld>
            <a:endParaRPr lang="en-US"/>
          </a:p>
        </p:txBody>
      </p:sp>
      <p:sp>
        <p:nvSpPr>
          <p:cNvPr id="6" name="Footer Placeholder 5">
            <a:extLst>
              <a:ext uri="{FF2B5EF4-FFF2-40B4-BE49-F238E27FC236}">
                <a16:creationId xmlns:a16="http://schemas.microsoft.com/office/drawing/2014/main" id="{4B95A8C6-19AA-42B1-BF06-83F4CF0B56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D447B-ED4D-43C7-A6B6-4EDD6EF24BC0}"/>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249767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9709F9-EF80-4E61-BF2F-20203B0198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C9BF52-6B95-4E75-A18A-7340FA283C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74F3A1-143E-4894-ACFB-689867B6AE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E1F6A-F29C-4DAC-9A46-588BF0994DC9}" type="datetime1">
              <a:rPr lang="en-US" smtClean="0"/>
              <a:t>12/5/2020</a:t>
            </a:fld>
            <a:endParaRPr lang="en-US"/>
          </a:p>
        </p:txBody>
      </p:sp>
      <p:sp>
        <p:nvSpPr>
          <p:cNvPr id="5" name="Footer Placeholder 4">
            <a:extLst>
              <a:ext uri="{FF2B5EF4-FFF2-40B4-BE49-F238E27FC236}">
                <a16:creationId xmlns:a16="http://schemas.microsoft.com/office/drawing/2014/main" id="{88549287-0E1A-4037-883B-009551703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E848CB-19DA-49E2-9F37-323F54747F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00EEC-9B90-4137-8E08-0BFA747BE71B}" type="slidenum">
              <a:rPr lang="en-US" smtClean="0"/>
              <a:t>‹#›</a:t>
            </a:fld>
            <a:endParaRPr lang="en-US"/>
          </a:p>
        </p:txBody>
      </p:sp>
    </p:spTree>
    <p:extLst>
      <p:ext uri="{BB962C8B-B14F-4D97-AF65-F5344CB8AC3E}">
        <p14:creationId xmlns:p14="http://schemas.microsoft.com/office/powerpoint/2010/main" val="3181173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study.com/academy/lesson/why-did-zachary-taylor-oppose-the-compromise-of-1850.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britannica.com/topic/nullification-crisis" TargetMode="External"/><Relationship Id="rId2" Type="http://schemas.openxmlformats.org/officeDocument/2006/relationships/hyperlink" Target="https://www.britannica.com/place/South-Carolina"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britannica.com/topic/abolitionism-European-and-American-social-movement" TargetMode="External"/><Relationship Id="rId4" Type="http://schemas.openxmlformats.org/officeDocument/2006/relationships/hyperlink" Target="https://www.britannica.com/topic/Compromise-of-1833"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Fugitive_slaves_in_the_United_States" TargetMode="External"/><Relationship Id="rId13" Type="http://schemas.openxmlformats.org/officeDocument/2006/relationships/hyperlink" Target="https://en.wikipedia.org/wiki/Millard_Fillmore" TargetMode="External"/><Relationship Id="rId18" Type="http://schemas.openxmlformats.org/officeDocument/2006/relationships/hyperlink" Target="https://en.wikipedia.org/wiki/John_C._Calhoun" TargetMode="External"/><Relationship Id="rId26" Type="http://schemas.openxmlformats.org/officeDocument/2006/relationships/hyperlink" Target="https://en.wikipedia.org/wiki/Kansas%E2%80%93Nebraska_Act" TargetMode="External"/><Relationship Id="rId3" Type="http://schemas.openxmlformats.org/officeDocument/2006/relationships/hyperlink" Target="https://en.wikipedia.org/wiki/United_States_Congress" TargetMode="External"/><Relationship Id="rId21" Type="http://schemas.openxmlformats.org/officeDocument/2006/relationships/hyperlink" Target="https://en.wikipedia.org/wiki/New_Mexico_Territory" TargetMode="External"/><Relationship Id="rId7" Type="http://schemas.openxmlformats.org/officeDocument/2006/relationships/hyperlink" Target="https://en.wikipedia.org/wiki/Texas" TargetMode="External"/><Relationship Id="rId12" Type="http://schemas.openxmlformats.org/officeDocument/2006/relationships/hyperlink" Target="https://en.wikipedia.org/wiki/Stephen_Douglas" TargetMode="External"/><Relationship Id="rId17" Type="http://schemas.openxmlformats.org/officeDocument/2006/relationships/hyperlink" Target="https://en.wikipedia.org/wiki/William_Seward" TargetMode="External"/><Relationship Id="rId25" Type="http://schemas.openxmlformats.org/officeDocument/2006/relationships/hyperlink" Target="https://en.wikipedia.org/wiki/Washington,_D.C." TargetMode="External"/><Relationship Id="rId2" Type="http://schemas.openxmlformats.org/officeDocument/2006/relationships/image" Target="../media/image5.png"/><Relationship Id="rId16" Type="http://schemas.openxmlformats.org/officeDocument/2006/relationships/hyperlink" Target="https://en.wikipedia.org/wiki/Zachary_Taylor" TargetMode="External"/><Relationship Id="rId20" Type="http://schemas.openxmlformats.org/officeDocument/2006/relationships/hyperlink" Target="https://en.wikipedia.org/wiki/California" TargetMode="External"/><Relationship Id="rId1" Type="http://schemas.openxmlformats.org/officeDocument/2006/relationships/slideLayout" Target="../slideLayouts/slideLayout7.xml"/><Relationship Id="rId6" Type="http://schemas.openxmlformats.org/officeDocument/2006/relationships/hyperlink" Target="https://en.wikipedia.org/wiki/Mexican%E2%80%93American_War" TargetMode="External"/><Relationship Id="rId11" Type="http://schemas.openxmlformats.org/officeDocument/2006/relationships/hyperlink" Target="https://en.wikipedia.org/wiki/Democratic_Party_(United_States)" TargetMode="External"/><Relationship Id="rId24" Type="http://schemas.openxmlformats.org/officeDocument/2006/relationships/hyperlink" Target="https://en.wikipedia.org/wiki/Fugitive_Slave_Act_of_1850" TargetMode="External"/><Relationship Id="rId5" Type="http://schemas.openxmlformats.org/officeDocument/2006/relationships/hyperlink" Target="https://en.wikipedia.org/wiki/Mexican_Cession" TargetMode="External"/><Relationship Id="rId15" Type="http://schemas.openxmlformats.org/officeDocument/2006/relationships/hyperlink" Target="https://en.wikipedia.org/wiki/Organic_act" TargetMode="External"/><Relationship Id="rId23" Type="http://schemas.openxmlformats.org/officeDocument/2006/relationships/hyperlink" Target="https://en.wikipedia.org/wiki/Popular_sovereignty_in_the_United_States" TargetMode="External"/><Relationship Id="rId28" Type="http://schemas.openxmlformats.org/officeDocument/2006/relationships/hyperlink" Target="https://en.wikipedia.org/wiki/Compromise_of_1850" TargetMode="External"/><Relationship Id="rId10" Type="http://schemas.openxmlformats.org/officeDocument/2006/relationships/hyperlink" Target="https://en.wikipedia.org/wiki/Henry_Clay" TargetMode="External"/><Relationship Id="rId19" Type="http://schemas.openxmlformats.org/officeDocument/2006/relationships/hyperlink" Target="https://en.wikipedia.org/wiki/New_Mexico" TargetMode="External"/><Relationship Id="rId4" Type="http://schemas.openxmlformats.org/officeDocument/2006/relationships/hyperlink" Target="https://en.wikipedia.org/wiki/Slave_and_free_states" TargetMode="External"/><Relationship Id="rId9" Type="http://schemas.openxmlformats.org/officeDocument/2006/relationships/hyperlink" Target="https://en.wikipedia.org/wiki/Whig_Party_(United_States)" TargetMode="External"/><Relationship Id="rId14" Type="http://schemas.openxmlformats.org/officeDocument/2006/relationships/hyperlink" Target="https://en.wikipedia.org/wiki/Rio_Grande" TargetMode="External"/><Relationship Id="rId22" Type="http://schemas.openxmlformats.org/officeDocument/2006/relationships/hyperlink" Target="https://en.wikipedia.org/wiki/Utah_Territory" TargetMode="External"/><Relationship Id="rId27" Type="http://schemas.openxmlformats.org/officeDocument/2006/relationships/hyperlink" Target="https://en.wikipedia.org/wiki/American_Civil_War"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Uncle_Tom%27s_Cabin" TargetMode="External"/><Relationship Id="rId3" Type="http://schemas.openxmlformats.org/officeDocument/2006/relationships/hyperlink" Target="https://en.wikipedia.org/wiki/Fugitive_Slave_Act_of_1850" TargetMode="External"/><Relationship Id="rId7" Type="http://schemas.openxmlformats.org/officeDocument/2006/relationships/hyperlink" Target="https://en.wikipedia.org/wiki/Harriet_Beecher_Stowe"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en.wikipedia.org/wiki/Fugitive_slave" TargetMode="External"/><Relationship Id="rId5" Type="http://schemas.openxmlformats.org/officeDocument/2006/relationships/hyperlink" Target="https://en.wikipedia.org/wiki/US_Marshals_Service" TargetMode="External"/><Relationship Id="rId10" Type="http://schemas.openxmlformats.org/officeDocument/2006/relationships/hyperlink" Target="https://en.wikipedia.org/wiki/Compromise_of_1850" TargetMode="External"/><Relationship Id="rId4" Type="http://schemas.openxmlformats.org/officeDocument/2006/relationships/hyperlink" Target="https://en.wikipedia.org/wiki/Fugitive_Slave_Act_of_1793" TargetMode="External"/><Relationship Id="rId9" Type="http://schemas.openxmlformats.org/officeDocument/2006/relationships/hyperlink" Target="https://en.wikipedia.org/wiki/Compromise_of_1850#cite_note-4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hyperlink" Target="https://en.wikipedia.org/wiki/Parallel_36%C2%B030%27_north" TargetMode="External"/><Relationship Id="rId4" Type="http://schemas.openxmlformats.org/officeDocument/2006/relationships/hyperlink" Target="https://en.wikipedia.org/wiki/Gadsden_Purchas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Federalist_Party" TargetMode="External"/><Relationship Id="rId2" Type="http://schemas.openxmlformats.org/officeDocument/2006/relationships/hyperlink" Target="https://en.wikipedia.org/wiki/Democratic-Republican_Party" TargetMode="External"/><Relationship Id="rId1" Type="http://schemas.openxmlformats.org/officeDocument/2006/relationships/slideLayout" Target="../slideLayouts/slideLayout7.xml"/><Relationship Id="rId6" Type="http://schemas.openxmlformats.org/officeDocument/2006/relationships/hyperlink" Target="https://en.wikipedia.org/wiki/George_Washington%27s_Farewell_Address#cite_note-WashingtonFarewell-1" TargetMode="External"/><Relationship Id="rId5" Type="http://schemas.openxmlformats.org/officeDocument/2006/relationships/hyperlink" Target="https://en.wikipedia.org/wiki/George_Washington%27s_Farewell_Address#cite_note-E&amp;M1995-4" TargetMode="External"/><Relationship Id="rId4" Type="http://schemas.openxmlformats.org/officeDocument/2006/relationships/hyperlink" Target="https://en.wikipedia.org/wiki/French_Revoluti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0E5DD0C-9531-42C3-A457-B3F0894C8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8">
            <a:extLst>
              <a:ext uri="{FF2B5EF4-FFF2-40B4-BE49-F238E27FC236}">
                <a16:creationId xmlns:a16="http://schemas.microsoft.com/office/drawing/2014/main" id="{6F40F0D0-E785-4362-B9C4-83ED2837A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82070" y="2355786"/>
            <a:ext cx="7341665"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89AD77E-6971-48C8-BDBB-CC57758C02CF}"/>
              </a:ext>
            </a:extLst>
          </p:cNvPr>
          <p:cNvSpPr>
            <a:spLocks noGrp="1"/>
          </p:cNvSpPr>
          <p:nvPr>
            <p:ph type="ctrTitle"/>
          </p:nvPr>
        </p:nvSpPr>
        <p:spPr>
          <a:xfrm>
            <a:off x="4720689" y="2520377"/>
            <a:ext cx="5822343" cy="2439683"/>
          </a:xfrm>
        </p:spPr>
        <p:txBody>
          <a:bodyPr>
            <a:normAutofit/>
          </a:bodyPr>
          <a:lstStyle/>
          <a:p>
            <a:pPr algn="l"/>
            <a:r>
              <a:rPr lang="en-US" sz="5400">
                <a:solidFill>
                  <a:srgbClr val="FFFFFF"/>
                </a:solidFill>
              </a:rPr>
              <a:t>Henry Clay</a:t>
            </a:r>
          </a:p>
        </p:txBody>
      </p:sp>
      <p:sp>
        <p:nvSpPr>
          <p:cNvPr id="3" name="Subtitle 2">
            <a:extLst>
              <a:ext uri="{FF2B5EF4-FFF2-40B4-BE49-F238E27FC236}">
                <a16:creationId xmlns:a16="http://schemas.microsoft.com/office/drawing/2014/main" id="{0D424E3E-469F-4E54-A898-A32CEBD3437A}"/>
              </a:ext>
            </a:extLst>
          </p:cNvPr>
          <p:cNvSpPr>
            <a:spLocks noGrp="1"/>
          </p:cNvSpPr>
          <p:nvPr>
            <p:ph type="subTitle" idx="1"/>
          </p:nvPr>
        </p:nvSpPr>
        <p:spPr>
          <a:xfrm>
            <a:off x="4720689" y="4963425"/>
            <a:ext cx="6037467" cy="758843"/>
          </a:xfrm>
        </p:spPr>
        <p:txBody>
          <a:bodyPr anchor="t">
            <a:normAutofit/>
          </a:bodyPr>
          <a:lstStyle/>
          <a:p>
            <a:pPr algn="l"/>
            <a:r>
              <a:rPr lang="en-US" sz="1900">
                <a:solidFill>
                  <a:srgbClr val="FFFFFF"/>
                </a:solidFill>
              </a:rPr>
              <a:t>Elder Tess Lambert</a:t>
            </a:r>
          </a:p>
          <a:p>
            <a:pPr algn="l"/>
            <a:r>
              <a:rPr lang="en-US" sz="1900">
                <a:solidFill>
                  <a:srgbClr val="FFFFFF"/>
                </a:solidFill>
              </a:rPr>
              <a:t>September 5, 2020</a:t>
            </a:r>
          </a:p>
          <a:p>
            <a:pPr algn="l"/>
            <a:endParaRPr lang="en-US" sz="1900">
              <a:solidFill>
                <a:srgbClr val="FFFFFF"/>
              </a:solidFill>
            </a:endParaRPr>
          </a:p>
        </p:txBody>
      </p:sp>
      <p:sp>
        <p:nvSpPr>
          <p:cNvPr id="75" name="Freeform 5">
            <a:extLst>
              <a:ext uri="{FF2B5EF4-FFF2-40B4-BE49-F238E27FC236}">
                <a16:creationId xmlns:a16="http://schemas.microsoft.com/office/drawing/2014/main" id="{297B51BE-333F-42D4-8F2F-4E7CA138F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82070"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2" name="Freeform 6">
            <a:extLst>
              <a:ext uri="{FF2B5EF4-FFF2-40B4-BE49-F238E27FC236}">
                <a16:creationId xmlns:a16="http://schemas.microsoft.com/office/drawing/2014/main" id="{344B2ABE-82D9-424A-849D-CCB8FC74FB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16808"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3" name="Freeform 7">
            <a:extLst>
              <a:ext uri="{FF2B5EF4-FFF2-40B4-BE49-F238E27FC236}">
                <a16:creationId xmlns:a16="http://schemas.microsoft.com/office/drawing/2014/main" id="{3EF6160F-98B4-49C3-89C6-321A9694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16808"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026" name="Picture 2">
            <a:extLst>
              <a:ext uri="{FF2B5EF4-FFF2-40B4-BE49-F238E27FC236}">
                <a16:creationId xmlns:a16="http://schemas.microsoft.com/office/drawing/2014/main" id="{12A3DB6E-4AF7-4071-8304-98A8E1B7A9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336"/>
          <a:stretch/>
        </p:blipFill>
        <p:spPr bwMode="auto">
          <a:xfrm>
            <a:off x="1120047" y="1120046"/>
            <a:ext cx="2942082" cy="350950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35B2DDB-971A-4BF1-9781-55BBB4E28E95}"/>
              </a:ext>
            </a:extLst>
          </p:cNvPr>
          <p:cNvSpPr>
            <a:spLocks noGrp="1"/>
          </p:cNvSpPr>
          <p:nvPr>
            <p:ph type="sldNum" sz="quarter" idx="12"/>
          </p:nvPr>
        </p:nvSpPr>
        <p:spPr/>
        <p:txBody>
          <a:bodyPr/>
          <a:lstStyle/>
          <a:p>
            <a:fld id="{AE400EEC-9B90-4137-8E08-0BFA747BE71B}" type="slidenum">
              <a:rPr lang="en-US" smtClean="0"/>
              <a:t>1</a:t>
            </a:fld>
            <a:endParaRPr lang="en-US"/>
          </a:p>
        </p:txBody>
      </p:sp>
      <p:sp>
        <p:nvSpPr>
          <p:cNvPr id="12" name="TextBox 11">
            <a:extLst>
              <a:ext uri="{FF2B5EF4-FFF2-40B4-BE49-F238E27FC236}">
                <a16:creationId xmlns:a16="http://schemas.microsoft.com/office/drawing/2014/main" id="{AD9014F0-120E-46D1-9480-59B88AC31399}"/>
              </a:ext>
            </a:extLst>
          </p:cNvPr>
          <p:cNvSpPr txBox="1"/>
          <p:nvPr/>
        </p:nvSpPr>
        <p:spPr>
          <a:xfrm>
            <a:off x="226423" y="6352143"/>
            <a:ext cx="6096000" cy="369332"/>
          </a:xfrm>
          <a:prstGeom prst="rect">
            <a:avLst/>
          </a:prstGeom>
          <a:noFill/>
        </p:spPr>
        <p:txBody>
          <a:bodyPr wrap="square">
            <a:spAutoFit/>
          </a:bodyPr>
          <a:lstStyle/>
          <a:p>
            <a:pPr algn="l"/>
            <a:r>
              <a:rPr lang="en-US" sz="1800" dirty="0">
                <a:solidFill>
                  <a:srgbClr val="000000"/>
                </a:solidFill>
                <a:latin typeface="Aharoni" panose="02010803020104030203" pitchFamily="2" charset="-79"/>
                <a:cs typeface="Aharoni" panose="02010803020104030203" pitchFamily="2" charset="-79"/>
              </a:rPr>
              <a:t>Islands of the Sea September Camp Meeting #2</a:t>
            </a:r>
          </a:p>
        </p:txBody>
      </p:sp>
    </p:spTree>
    <p:extLst>
      <p:ext uri="{BB962C8B-B14F-4D97-AF65-F5344CB8AC3E}">
        <p14:creationId xmlns:p14="http://schemas.microsoft.com/office/powerpoint/2010/main" val="149777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10</a:t>
            </a:fld>
            <a:endParaRPr lang="en-US"/>
          </a:p>
        </p:txBody>
      </p:sp>
      <p:sp>
        <p:nvSpPr>
          <p:cNvPr id="4" name="TextBox 3">
            <a:extLst>
              <a:ext uri="{FF2B5EF4-FFF2-40B4-BE49-F238E27FC236}">
                <a16:creationId xmlns:a16="http://schemas.microsoft.com/office/drawing/2014/main" id="{F795E58F-FA0E-4EF8-889C-2DED6049FCEA}"/>
              </a:ext>
            </a:extLst>
          </p:cNvPr>
          <p:cNvSpPr txBox="1"/>
          <p:nvPr/>
        </p:nvSpPr>
        <p:spPr>
          <a:xfrm>
            <a:off x="531839" y="675433"/>
            <a:ext cx="2709080" cy="5708101"/>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is a book by John Bicknell titled America 1844: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First quote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“Miller was confident that election day would never take place.  While among the politicians in Washington he wrote that he planned to "show them an important revolution will take place before long which will supersede the necessity of choosing a president by ballot.  For the King of Kings will soon be inaugurated into the chair of State.”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B01456E0-F433-4AEC-9B20-FBB6E49F5A4A}"/>
              </a:ext>
            </a:extLst>
          </p:cNvPr>
          <p:cNvGrpSpPr/>
          <p:nvPr/>
        </p:nvGrpSpPr>
        <p:grpSpPr>
          <a:xfrm>
            <a:off x="3722708" y="136525"/>
            <a:ext cx="8238878" cy="4007579"/>
            <a:chOff x="4333461" y="136525"/>
            <a:chExt cx="7447196" cy="4007579"/>
          </a:xfrm>
        </p:grpSpPr>
        <p:sp>
          <p:nvSpPr>
            <p:cNvPr id="7" name="TextBox 6">
              <a:extLst>
                <a:ext uri="{FF2B5EF4-FFF2-40B4-BE49-F238E27FC236}">
                  <a16:creationId xmlns:a16="http://schemas.microsoft.com/office/drawing/2014/main" id="{A1D03CB7-67FD-4F4B-87FC-23D824E39277}"/>
                </a:ext>
              </a:extLst>
            </p:cNvPr>
            <p:cNvSpPr txBox="1"/>
            <p:nvPr/>
          </p:nvSpPr>
          <p:spPr>
            <a:xfrm>
              <a:off x="4333461" y="136525"/>
              <a:ext cx="1498748"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4574851" y="1664261"/>
              <a:ext cx="6989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586375"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4437834" y="694255"/>
              <a:ext cx="549877"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547737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5208628" y="675433"/>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564844"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266665" y="729150"/>
              <a:ext cx="51399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64620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49342" y="630938"/>
              <a:ext cx="529232"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727562"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432020" y="717367"/>
              <a:ext cx="529232"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4574851" y="2831978"/>
              <a:ext cx="5152711"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58637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4403466" y="1887013"/>
              <a:ext cx="464773"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5477376"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5224836" y="1890972"/>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557211"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424863"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7137945" y="1860710"/>
              <a:ext cx="670265"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8269565" y="1851960"/>
              <a:ext cx="781483"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706385" y="4139461"/>
              <a:ext cx="113943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699894"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714056"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79648" y="3199168"/>
              <a:ext cx="716287"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09069" y="1308984"/>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706385"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512398" y="1839369"/>
              <a:ext cx="529220"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13612" y="3199169"/>
              <a:ext cx="551953"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868244"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5195277"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586375" y="2985291"/>
              <a:ext cx="445385"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39" name="TextBox 38">
              <a:extLst>
                <a:ext uri="{FF2B5EF4-FFF2-40B4-BE49-F238E27FC236}">
                  <a16:creationId xmlns:a16="http://schemas.microsoft.com/office/drawing/2014/main" id="{78A6704E-565F-4608-B5E7-C2A41AA3A088}"/>
                </a:ext>
              </a:extLst>
            </p:cNvPr>
            <p:cNvSpPr txBox="1"/>
            <p:nvPr/>
          </p:nvSpPr>
          <p:spPr>
            <a:xfrm>
              <a:off x="5000814" y="2985290"/>
              <a:ext cx="436257"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835707" y="2456700"/>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70172" y="3722619"/>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gr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1699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0" name="TextBox 49">
            <a:extLst>
              <a:ext uri="{FF2B5EF4-FFF2-40B4-BE49-F238E27FC236}">
                <a16:creationId xmlns:a16="http://schemas.microsoft.com/office/drawing/2014/main" id="{AC347DCF-BC34-447F-B982-6426A6E436AC}"/>
              </a:ext>
            </a:extLst>
          </p:cNvPr>
          <p:cNvSpPr txBox="1"/>
          <p:nvPr/>
        </p:nvSpPr>
        <p:spPr>
          <a:xfrm>
            <a:off x="3858543" y="4913043"/>
            <a:ext cx="7170530" cy="1451679"/>
          </a:xfrm>
          <a:prstGeom prst="rect">
            <a:avLst/>
          </a:prstGeom>
          <a:noFill/>
        </p:spPr>
        <p:txBody>
          <a:bodyPr wrap="square">
            <a:spAutoFit/>
          </a:bodyPr>
          <a:lstStyle/>
          <a:p>
            <a:pPr marL="0" marR="0" algn="ctr">
              <a:lnSpc>
                <a:spcPct val="107000"/>
              </a:lnSpc>
              <a:spcBef>
                <a:spcPts val="0"/>
              </a:spcBef>
              <a:spcAft>
                <a:spcPts val="0"/>
              </a:spcAft>
            </a:pPr>
            <a:r>
              <a:rPr lang="en-US" sz="2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is William Miller particularly focused on the external political events? </a:t>
            </a:r>
          </a:p>
          <a:p>
            <a:pPr marL="0" marR="0" algn="ctr">
              <a:lnSpc>
                <a:spcPct val="107000"/>
              </a:lnSpc>
              <a:spcBef>
                <a:spcPts val="0"/>
              </a:spcBef>
              <a:spcAft>
                <a:spcPts val="0"/>
              </a:spcAft>
            </a:pPr>
            <a:r>
              <a:rPr lang="en-US" sz="2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Tree>
    <p:extLst>
      <p:ext uri="{BB962C8B-B14F-4D97-AF65-F5344CB8AC3E}">
        <p14:creationId xmlns:p14="http://schemas.microsoft.com/office/powerpoint/2010/main" val="2709015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11</a:t>
            </a:fld>
            <a:endParaRPr lang="en-US"/>
          </a:p>
        </p:txBody>
      </p:sp>
      <p:sp>
        <p:nvSpPr>
          <p:cNvPr id="4" name="TextBox 3">
            <a:extLst>
              <a:ext uri="{FF2B5EF4-FFF2-40B4-BE49-F238E27FC236}">
                <a16:creationId xmlns:a16="http://schemas.microsoft.com/office/drawing/2014/main" id="{F795E58F-FA0E-4EF8-889C-2DED6049FCEA}"/>
              </a:ext>
            </a:extLst>
          </p:cNvPr>
          <p:cNvSpPr txBox="1"/>
          <p:nvPr/>
        </p:nvSpPr>
        <p:spPr>
          <a:xfrm>
            <a:off x="580896" y="978252"/>
            <a:ext cx="2709080" cy="5411738"/>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Oct. 22, 1844 lines up with November 9th, 2019.  Would we care about the external events of 2019 if Christ was coming in a matter of months?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a history of success, they should have corrected that mistake in time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What we are seeing now is largely what they should have seen if Samuel snow had corrected the mistake.  (theirs was a line of failure, the 2nd angel, Samuel Snow did not correct the mistake).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B01456E0-F433-4AEC-9B20-FBB6E49F5A4A}"/>
              </a:ext>
            </a:extLst>
          </p:cNvPr>
          <p:cNvGrpSpPr/>
          <p:nvPr/>
        </p:nvGrpSpPr>
        <p:grpSpPr>
          <a:xfrm>
            <a:off x="3722708" y="136525"/>
            <a:ext cx="8238878" cy="4007579"/>
            <a:chOff x="4333461" y="136525"/>
            <a:chExt cx="7447196" cy="4007579"/>
          </a:xfrm>
        </p:grpSpPr>
        <p:sp>
          <p:nvSpPr>
            <p:cNvPr id="7" name="TextBox 6">
              <a:extLst>
                <a:ext uri="{FF2B5EF4-FFF2-40B4-BE49-F238E27FC236}">
                  <a16:creationId xmlns:a16="http://schemas.microsoft.com/office/drawing/2014/main" id="{A1D03CB7-67FD-4F4B-87FC-23D824E39277}"/>
                </a:ext>
              </a:extLst>
            </p:cNvPr>
            <p:cNvSpPr txBox="1"/>
            <p:nvPr/>
          </p:nvSpPr>
          <p:spPr>
            <a:xfrm>
              <a:off x="4333461" y="136525"/>
              <a:ext cx="1498748"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4574851" y="1664261"/>
              <a:ext cx="6989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586375"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4437834" y="694255"/>
              <a:ext cx="549877"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547737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5208628" y="675433"/>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564844"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266665" y="729150"/>
              <a:ext cx="51399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64620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49342" y="630938"/>
              <a:ext cx="529232"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727562"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432020" y="717367"/>
              <a:ext cx="529232"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4574851" y="2831978"/>
              <a:ext cx="5152711"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58637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4403466" y="1887013"/>
              <a:ext cx="464773"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5477376"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5224836" y="1890972"/>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557211"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424863"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7081318" y="1869229"/>
              <a:ext cx="670265"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8183295" y="1853355"/>
              <a:ext cx="781483"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706385" y="4139461"/>
              <a:ext cx="113943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699894"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714056"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79648" y="3199168"/>
              <a:ext cx="716287"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09069" y="1308984"/>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706385"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512398" y="1839369"/>
              <a:ext cx="529220"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13612" y="3199169"/>
              <a:ext cx="551953"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868244"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5195277"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586375" y="2985291"/>
              <a:ext cx="445385"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39" name="TextBox 38">
              <a:extLst>
                <a:ext uri="{FF2B5EF4-FFF2-40B4-BE49-F238E27FC236}">
                  <a16:creationId xmlns:a16="http://schemas.microsoft.com/office/drawing/2014/main" id="{78A6704E-565F-4608-B5E7-C2A41AA3A088}"/>
                </a:ext>
              </a:extLst>
            </p:cNvPr>
            <p:cNvSpPr txBox="1"/>
            <p:nvPr/>
          </p:nvSpPr>
          <p:spPr>
            <a:xfrm>
              <a:off x="5000814" y="2985290"/>
              <a:ext cx="436257"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835707" y="2456700"/>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70172" y="3722619"/>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gr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1699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3" name="TextBox 2">
            <a:extLst>
              <a:ext uri="{FF2B5EF4-FFF2-40B4-BE49-F238E27FC236}">
                <a16:creationId xmlns:a16="http://schemas.microsoft.com/office/drawing/2014/main" id="{E87ADABD-3D50-436B-BC98-C23D2E854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49" name="TextBox 48">
            <a:extLst>
              <a:ext uri="{FF2B5EF4-FFF2-40B4-BE49-F238E27FC236}">
                <a16:creationId xmlns:a16="http://schemas.microsoft.com/office/drawing/2014/main" id="{9CDED042-849E-483F-A9A5-3DE10302F63A}"/>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Tree>
    <p:extLst>
      <p:ext uri="{BB962C8B-B14F-4D97-AF65-F5344CB8AC3E}">
        <p14:creationId xmlns:p14="http://schemas.microsoft.com/office/powerpoint/2010/main" val="3142809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12</a:t>
            </a:fld>
            <a:endParaRPr lang="en-US"/>
          </a:p>
        </p:txBody>
      </p:sp>
      <p:sp>
        <p:nvSpPr>
          <p:cNvPr id="4" name="TextBox 3">
            <a:extLst>
              <a:ext uri="{FF2B5EF4-FFF2-40B4-BE49-F238E27FC236}">
                <a16:creationId xmlns:a16="http://schemas.microsoft.com/office/drawing/2014/main" id="{F795E58F-FA0E-4EF8-889C-2DED6049FCEA}"/>
              </a:ext>
            </a:extLst>
          </p:cNvPr>
          <p:cNvSpPr txBox="1"/>
          <p:nvPr/>
        </p:nvSpPr>
        <p:spPr>
          <a:xfrm>
            <a:off x="643493" y="1694430"/>
            <a:ext cx="2709080" cy="4226478"/>
          </a:xfrm>
          <a:prstGeom prst="rect">
            <a:avLst/>
          </a:prstGeom>
          <a:noFill/>
        </p:spPr>
        <p:txBody>
          <a:bodyPr wrap="square">
            <a:spAutoFit/>
          </a:bodyPr>
          <a:lstStyle/>
          <a:p>
            <a:pPr marL="0" marR="0">
              <a:lnSpc>
                <a:spcPct val="107000"/>
              </a:lnSpc>
              <a:spcBef>
                <a:spcPts val="0"/>
              </a:spcBef>
              <a:spcAft>
                <a:spcPts val="0"/>
              </a:spcAft>
            </a:pPr>
            <a:r>
              <a:rPr lang="en-US" sz="2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Then on top of that of necessity they must have a woman prophet who is also impeded by her own sexism that says these external events are outside a woman's sphere of influence.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B01456E0-F433-4AEC-9B20-FBB6E49F5A4A}"/>
              </a:ext>
            </a:extLst>
          </p:cNvPr>
          <p:cNvGrpSpPr/>
          <p:nvPr/>
        </p:nvGrpSpPr>
        <p:grpSpPr>
          <a:xfrm>
            <a:off x="3722708" y="136525"/>
            <a:ext cx="8238878" cy="4007579"/>
            <a:chOff x="4333461" y="136525"/>
            <a:chExt cx="7447196" cy="4007579"/>
          </a:xfrm>
        </p:grpSpPr>
        <p:sp>
          <p:nvSpPr>
            <p:cNvPr id="7" name="TextBox 6">
              <a:extLst>
                <a:ext uri="{FF2B5EF4-FFF2-40B4-BE49-F238E27FC236}">
                  <a16:creationId xmlns:a16="http://schemas.microsoft.com/office/drawing/2014/main" id="{A1D03CB7-67FD-4F4B-87FC-23D824E39277}"/>
                </a:ext>
              </a:extLst>
            </p:cNvPr>
            <p:cNvSpPr txBox="1"/>
            <p:nvPr/>
          </p:nvSpPr>
          <p:spPr>
            <a:xfrm>
              <a:off x="4333461" y="136525"/>
              <a:ext cx="1498748"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4574851" y="1664261"/>
              <a:ext cx="6989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586375"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4437834" y="694255"/>
              <a:ext cx="549877"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547737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5208628" y="675433"/>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564844"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266665" y="729150"/>
              <a:ext cx="51399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64620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49342" y="630938"/>
              <a:ext cx="529232"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727562"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432020" y="717367"/>
              <a:ext cx="529232"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4574851" y="2831978"/>
              <a:ext cx="5152711"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58637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4403466" y="1887013"/>
              <a:ext cx="464773"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5477376"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5224836" y="1890972"/>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557211"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424863"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7081318" y="1869229"/>
              <a:ext cx="670265"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8183295" y="1853355"/>
              <a:ext cx="781483"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706385" y="4139461"/>
              <a:ext cx="113943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699894"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714056"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79648" y="3199168"/>
              <a:ext cx="716287"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09069" y="1308984"/>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706385"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512398" y="1839369"/>
              <a:ext cx="529220"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13612" y="3199169"/>
              <a:ext cx="551953"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868244"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5195277"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586375" y="2985291"/>
              <a:ext cx="445385"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39" name="TextBox 38">
              <a:extLst>
                <a:ext uri="{FF2B5EF4-FFF2-40B4-BE49-F238E27FC236}">
                  <a16:creationId xmlns:a16="http://schemas.microsoft.com/office/drawing/2014/main" id="{78A6704E-565F-4608-B5E7-C2A41AA3A088}"/>
                </a:ext>
              </a:extLst>
            </p:cNvPr>
            <p:cNvSpPr txBox="1"/>
            <p:nvPr/>
          </p:nvSpPr>
          <p:spPr>
            <a:xfrm>
              <a:off x="5000814" y="2985290"/>
              <a:ext cx="436257"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835707" y="2456700"/>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70172" y="3722619"/>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gr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1699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3" name="TextBox 2">
            <a:extLst>
              <a:ext uri="{FF2B5EF4-FFF2-40B4-BE49-F238E27FC236}">
                <a16:creationId xmlns:a16="http://schemas.microsoft.com/office/drawing/2014/main" id="{E87ADABD-3D50-436B-BC98-C23D2E854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49" name="TextBox 48">
            <a:extLst>
              <a:ext uri="{FF2B5EF4-FFF2-40B4-BE49-F238E27FC236}">
                <a16:creationId xmlns:a16="http://schemas.microsoft.com/office/drawing/2014/main" id="{9CDED042-849E-483F-A9A5-3DE10302F63A}"/>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Tree>
    <p:extLst>
      <p:ext uri="{BB962C8B-B14F-4D97-AF65-F5344CB8AC3E}">
        <p14:creationId xmlns:p14="http://schemas.microsoft.com/office/powerpoint/2010/main" val="2560915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13</a:t>
            </a:fld>
            <a:endParaRPr lang="en-US"/>
          </a:p>
        </p:txBody>
      </p:sp>
      <p:sp>
        <p:nvSpPr>
          <p:cNvPr id="4" name="TextBox 3">
            <a:extLst>
              <a:ext uri="{FF2B5EF4-FFF2-40B4-BE49-F238E27FC236}">
                <a16:creationId xmlns:a16="http://schemas.microsoft.com/office/drawing/2014/main" id="{F795E58F-FA0E-4EF8-889C-2DED6049FCEA}"/>
              </a:ext>
            </a:extLst>
          </p:cNvPr>
          <p:cNvSpPr txBox="1"/>
          <p:nvPr/>
        </p:nvSpPr>
        <p:spPr>
          <a:xfrm>
            <a:off x="603964" y="855127"/>
            <a:ext cx="2709080" cy="5411738"/>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to review, we started back from the beginning and we looked at the Constitution, we saw that it was a compromised document in three particular parts. One of those was a fugitive slave clause, though they wrote it in an ambiguous way to disguise the ugly word. But if they didn't mean slavery, they wouldn't have amended that after the Civil War. So, the principle of the fugitive Slave Act was in the Constitution, reinforced by other laws, finally and particularly with the 1850 Compromise.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B01456E0-F433-4AEC-9B20-FBB6E49F5A4A}"/>
              </a:ext>
            </a:extLst>
          </p:cNvPr>
          <p:cNvGrpSpPr/>
          <p:nvPr/>
        </p:nvGrpSpPr>
        <p:grpSpPr>
          <a:xfrm>
            <a:off x="3722708" y="136525"/>
            <a:ext cx="8238878" cy="4007579"/>
            <a:chOff x="4333461" y="136525"/>
            <a:chExt cx="7447196" cy="4007579"/>
          </a:xfrm>
        </p:grpSpPr>
        <p:sp>
          <p:nvSpPr>
            <p:cNvPr id="7" name="TextBox 6">
              <a:extLst>
                <a:ext uri="{FF2B5EF4-FFF2-40B4-BE49-F238E27FC236}">
                  <a16:creationId xmlns:a16="http://schemas.microsoft.com/office/drawing/2014/main" id="{A1D03CB7-67FD-4F4B-87FC-23D824E39277}"/>
                </a:ext>
              </a:extLst>
            </p:cNvPr>
            <p:cNvSpPr txBox="1"/>
            <p:nvPr/>
          </p:nvSpPr>
          <p:spPr>
            <a:xfrm>
              <a:off x="4333461" y="136525"/>
              <a:ext cx="1498748"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4574851" y="1664261"/>
              <a:ext cx="6989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586375"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4437834" y="694255"/>
              <a:ext cx="549877"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547737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5208628" y="675433"/>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564844"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266665" y="729150"/>
              <a:ext cx="51399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64620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49342" y="630938"/>
              <a:ext cx="529232"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727562"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432020" y="717367"/>
              <a:ext cx="529232"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4574851" y="2831978"/>
              <a:ext cx="5152711"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58637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4403466" y="1887013"/>
              <a:ext cx="464773"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5477376"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5224836" y="1890972"/>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557211"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424863"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7081318" y="1869229"/>
              <a:ext cx="670265"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8183295" y="1853355"/>
              <a:ext cx="781483"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706385" y="4139461"/>
              <a:ext cx="113943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699894"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714056"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79648" y="3199168"/>
              <a:ext cx="716287"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09069" y="1308984"/>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706385"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512398" y="1839369"/>
              <a:ext cx="529220"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13612" y="3199169"/>
              <a:ext cx="551953"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868244"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5195277"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586375" y="2985291"/>
              <a:ext cx="445385"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39" name="TextBox 38">
              <a:extLst>
                <a:ext uri="{FF2B5EF4-FFF2-40B4-BE49-F238E27FC236}">
                  <a16:creationId xmlns:a16="http://schemas.microsoft.com/office/drawing/2014/main" id="{78A6704E-565F-4608-B5E7-C2A41AA3A088}"/>
                </a:ext>
              </a:extLst>
            </p:cNvPr>
            <p:cNvSpPr txBox="1"/>
            <p:nvPr/>
          </p:nvSpPr>
          <p:spPr>
            <a:xfrm>
              <a:off x="5000814" y="2985290"/>
              <a:ext cx="436257"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835707" y="2456700"/>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70172" y="3722619"/>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gr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1699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3" name="TextBox 2">
            <a:extLst>
              <a:ext uri="{FF2B5EF4-FFF2-40B4-BE49-F238E27FC236}">
                <a16:creationId xmlns:a16="http://schemas.microsoft.com/office/drawing/2014/main" id="{E87ADABD-3D50-436B-BC98-C23D2E854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49" name="TextBox 48">
            <a:extLst>
              <a:ext uri="{FF2B5EF4-FFF2-40B4-BE49-F238E27FC236}">
                <a16:creationId xmlns:a16="http://schemas.microsoft.com/office/drawing/2014/main" id="{9CDED042-849E-483F-A9A5-3DE10302F63A}"/>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3" name="TextBox 52">
            <a:extLst>
              <a:ext uri="{FF2B5EF4-FFF2-40B4-BE49-F238E27FC236}">
                <a16:creationId xmlns:a16="http://schemas.microsoft.com/office/drawing/2014/main" id="{43D405C6-146F-46D0-A064-32C07BE0D051}"/>
              </a:ext>
            </a:extLst>
          </p:cNvPr>
          <p:cNvSpPr txBox="1"/>
          <p:nvPr/>
        </p:nvSpPr>
        <p:spPr>
          <a:xfrm>
            <a:off x="3989759" y="4925991"/>
            <a:ext cx="7381763" cy="1474191"/>
          </a:xfrm>
          <a:prstGeom prst="rect">
            <a:avLst/>
          </a:prstGeom>
          <a:solidFill>
            <a:srgbClr val="D9ECFF"/>
          </a:solidFill>
        </p:spPr>
        <p:txBody>
          <a:bodyPr wrap="square">
            <a:spAutoFit/>
          </a:bodyPr>
          <a:lstStyle/>
          <a:p>
            <a:r>
              <a:rPr lang="en-US" b="0" i="0" dirty="0">
                <a:solidFill>
                  <a:srgbClr val="222222"/>
                </a:solidFill>
                <a:effectLst/>
                <a:latin typeface="Roboto"/>
              </a:rPr>
              <a:t>Passed on September 18, 1850 by Congress, The </a:t>
            </a:r>
            <a:r>
              <a:rPr lang="en-US" b="1" i="0" dirty="0">
                <a:solidFill>
                  <a:srgbClr val="222222"/>
                </a:solidFill>
                <a:effectLst/>
                <a:latin typeface="Roboto"/>
              </a:rPr>
              <a:t>Fugitive Slave Act</a:t>
            </a:r>
            <a:r>
              <a:rPr lang="en-US" b="0" i="0" dirty="0">
                <a:solidFill>
                  <a:srgbClr val="222222"/>
                </a:solidFill>
                <a:effectLst/>
                <a:latin typeface="Roboto"/>
              </a:rPr>
              <a:t> of 1850 was part of the Compromise of 1850. The </a:t>
            </a:r>
            <a:r>
              <a:rPr lang="en-US" b="1" i="0" dirty="0">
                <a:solidFill>
                  <a:srgbClr val="222222"/>
                </a:solidFill>
                <a:effectLst/>
                <a:latin typeface="Roboto"/>
              </a:rPr>
              <a:t>act</a:t>
            </a:r>
            <a:r>
              <a:rPr lang="en-US" b="0" i="0" dirty="0">
                <a:solidFill>
                  <a:srgbClr val="222222"/>
                </a:solidFill>
                <a:effectLst/>
                <a:latin typeface="Roboto"/>
              </a:rPr>
              <a:t> required that </a:t>
            </a:r>
            <a:r>
              <a:rPr lang="en-US" b="1" i="0" dirty="0">
                <a:solidFill>
                  <a:srgbClr val="222222"/>
                </a:solidFill>
                <a:effectLst/>
                <a:latin typeface="Roboto"/>
              </a:rPr>
              <a:t>slaves</a:t>
            </a:r>
            <a:r>
              <a:rPr lang="en-US" b="0" i="0" dirty="0">
                <a:solidFill>
                  <a:srgbClr val="222222"/>
                </a:solidFill>
                <a:effectLst/>
                <a:latin typeface="Roboto"/>
              </a:rPr>
              <a:t> be returned to their owners, even if they were in a free state. The </a:t>
            </a:r>
            <a:r>
              <a:rPr lang="en-US" b="1" i="0" dirty="0">
                <a:solidFill>
                  <a:srgbClr val="222222"/>
                </a:solidFill>
                <a:effectLst/>
                <a:latin typeface="Roboto"/>
              </a:rPr>
              <a:t>act</a:t>
            </a:r>
            <a:r>
              <a:rPr lang="en-US" b="0" i="0" dirty="0">
                <a:solidFill>
                  <a:srgbClr val="222222"/>
                </a:solidFill>
                <a:effectLst/>
                <a:latin typeface="Roboto"/>
              </a:rPr>
              <a:t> also made the federal government responsible for finding, returning, and trying escaped </a:t>
            </a:r>
            <a:r>
              <a:rPr lang="en-US" b="1" i="0" dirty="0">
                <a:solidFill>
                  <a:srgbClr val="222222"/>
                </a:solidFill>
                <a:effectLst/>
                <a:latin typeface="Roboto"/>
              </a:rPr>
              <a:t>slaves</a:t>
            </a:r>
            <a:r>
              <a:rPr lang="en-US" b="0" i="0" dirty="0">
                <a:solidFill>
                  <a:srgbClr val="222222"/>
                </a:solidFill>
                <a:effectLst/>
                <a:latin typeface="Roboto"/>
              </a:rPr>
              <a:t>.</a:t>
            </a:r>
            <a:endParaRPr lang="en-US" dirty="0"/>
          </a:p>
        </p:txBody>
      </p:sp>
    </p:spTree>
    <p:extLst>
      <p:ext uri="{BB962C8B-B14F-4D97-AF65-F5344CB8AC3E}">
        <p14:creationId xmlns:p14="http://schemas.microsoft.com/office/powerpoint/2010/main" val="1440145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14</a:t>
            </a:fld>
            <a:endParaRPr lang="en-US"/>
          </a:p>
        </p:txBody>
      </p:sp>
      <p:sp>
        <p:nvSpPr>
          <p:cNvPr id="4" name="TextBox 3">
            <a:extLst>
              <a:ext uri="{FF2B5EF4-FFF2-40B4-BE49-F238E27FC236}">
                <a16:creationId xmlns:a16="http://schemas.microsoft.com/office/drawing/2014/main" id="{F795E58F-FA0E-4EF8-889C-2DED6049FCEA}"/>
              </a:ext>
            </a:extLst>
          </p:cNvPr>
          <p:cNvSpPr txBox="1"/>
          <p:nvPr/>
        </p:nvSpPr>
        <p:spPr>
          <a:xfrm>
            <a:off x="629061" y="1167676"/>
            <a:ext cx="2709080" cy="4522648"/>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1861 the South makes the following argument: the law and a plain reading of the Constitution is on our side.  And if you want to do a plain reading their arguments are better than that of the North.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1798 you have a compromised Constitution because the main priority is to hold that Union together. Then 1798 Henry Clay does his first political speech.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1D03CB7-67FD-4F4B-87FC-23D824E39277}"/>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6762679" y="1869229"/>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7981803" y="1853355"/>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452197" y="1839369"/>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002508" y="2985291"/>
            <a:ext cx="492732"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39" name="TextBox 38">
            <a:extLst>
              <a:ext uri="{FF2B5EF4-FFF2-40B4-BE49-F238E27FC236}">
                <a16:creationId xmlns:a16="http://schemas.microsoft.com/office/drawing/2014/main" id="{78A6704E-565F-4608-B5E7-C2A41AA3A088}"/>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1699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3" name="TextBox 2">
            <a:extLst>
              <a:ext uri="{FF2B5EF4-FFF2-40B4-BE49-F238E27FC236}">
                <a16:creationId xmlns:a16="http://schemas.microsoft.com/office/drawing/2014/main" id="{E87ADABD-3D50-436B-BC98-C23D2E854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49" name="TextBox 48">
            <a:extLst>
              <a:ext uri="{FF2B5EF4-FFF2-40B4-BE49-F238E27FC236}">
                <a16:creationId xmlns:a16="http://schemas.microsoft.com/office/drawing/2014/main" id="{9CDED042-849E-483F-A9A5-3DE10302F63A}"/>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4" name="TextBox 53">
            <a:extLst>
              <a:ext uri="{FF2B5EF4-FFF2-40B4-BE49-F238E27FC236}">
                <a16:creationId xmlns:a16="http://schemas.microsoft.com/office/drawing/2014/main" id="{AF498DE3-F518-4C90-B865-CFEB14F82C08}"/>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55" name="Straight Connector 54">
            <a:extLst>
              <a:ext uri="{FF2B5EF4-FFF2-40B4-BE49-F238E27FC236}">
                <a16:creationId xmlns:a16="http://schemas.microsoft.com/office/drawing/2014/main" id="{F9D9F3BE-19EB-4224-9768-1D7E7B4FEDB2}"/>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617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15</a:t>
            </a:fld>
            <a:endParaRPr lang="en-US"/>
          </a:p>
        </p:txBody>
      </p:sp>
      <p:sp>
        <p:nvSpPr>
          <p:cNvPr id="4" name="TextBox 3">
            <a:extLst>
              <a:ext uri="{FF2B5EF4-FFF2-40B4-BE49-F238E27FC236}">
                <a16:creationId xmlns:a16="http://schemas.microsoft.com/office/drawing/2014/main" id="{F795E58F-FA0E-4EF8-889C-2DED6049FCEA}"/>
              </a:ext>
            </a:extLst>
          </p:cNvPr>
          <p:cNvSpPr txBox="1"/>
          <p:nvPr/>
        </p:nvSpPr>
        <p:spPr>
          <a:xfrm>
            <a:off x="539053" y="851964"/>
            <a:ext cx="2709080" cy="5115375"/>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looked at the 1818 Missouri Compromise. Missouri wanted to enter in as a slave state. This wasn't accepted in the North so Henry Clay linked the request of two states. Missouri can enter as a slave state if Maine can enter as a free state.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John Quincy Adams said the following: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take it for granted that the present question is a mere preamble. It's like the title page of a book. The title page of a great tragic volume"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1D03CB7-67FD-4F4B-87FC-23D824E39277}"/>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6762679" y="1869229"/>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7981803" y="1853355"/>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452197" y="1839369"/>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002508" y="2985291"/>
            <a:ext cx="492732"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39" name="TextBox 38">
            <a:extLst>
              <a:ext uri="{FF2B5EF4-FFF2-40B4-BE49-F238E27FC236}">
                <a16:creationId xmlns:a16="http://schemas.microsoft.com/office/drawing/2014/main" id="{78A6704E-565F-4608-B5E7-C2A41AA3A088}"/>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1699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3" name="TextBox 2">
            <a:extLst>
              <a:ext uri="{FF2B5EF4-FFF2-40B4-BE49-F238E27FC236}">
                <a16:creationId xmlns:a16="http://schemas.microsoft.com/office/drawing/2014/main" id="{E87ADABD-3D50-436B-BC98-C23D2E854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49" name="TextBox 48">
            <a:extLst>
              <a:ext uri="{FF2B5EF4-FFF2-40B4-BE49-F238E27FC236}">
                <a16:creationId xmlns:a16="http://schemas.microsoft.com/office/drawing/2014/main" id="{9CDED042-849E-483F-A9A5-3DE10302F63A}"/>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4" name="TextBox 53">
            <a:extLst>
              <a:ext uri="{FF2B5EF4-FFF2-40B4-BE49-F238E27FC236}">
                <a16:creationId xmlns:a16="http://schemas.microsoft.com/office/drawing/2014/main" id="{AF498DE3-F518-4C90-B865-CFEB14F82C08}"/>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55" name="Straight Connector 54">
            <a:extLst>
              <a:ext uri="{FF2B5EF4-FFF2-40B4-BE49-F238E27FC236}">
                <a16:creationId xmlns:a16="http://schemas.microsoft.com/office/drawing/2014/main" id="{F9D9F3BE-19EB-4224-9768-1D7E7B4FEDB2}"/>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FDCADA07-8D38-4C26-BEF7-1FB523D9DA27}"/>
              </a:ext>
            </a:extLst>
          </p:cNvPr>
          <p:cNvSpPr txBox="1"/>
          <p:nvPr/>
        </p:nvSpPr>
        <p:spPr>
          <a:xfrm>
            <a:off x="3460406" y="5026733"/>
            <a:ext cx="8598787" cy="1200329"/>
          </a:xfrm>
          <a:prstGeom prst="rect">
            <a:avLst/>
          </a:prstGeom>
          <a:solidFill>
            <a:srgbClr val="D9ECFF"/>
          </a:solidFill>
        </p:spPr>
        <p:txBody>
          <a:bodyPr wrap="square">
            <a:spAutoFit/>
          </a:bodyPr>
          <a:lstStyle/>
          <a:p>
            <a:r>
              <a:rPr lang="en-US" b="0" i="0" dirty="0">
                <a:solidFill>
                  <a:srgbClr val="222222"/>
                </a:solidFill>
                <a:effectLst/>
                <a:latin typeface="Roboto"/>
              </a:rPr>
              <a:t>In an effort to preserve the balance of power in Congress between slave and free states, the </a:t>
            </a:r>
            <a:r>
              <a:rPr lang="en-US" b="1" i="0" dirty="0">
                <a:solidFill>
                  <a:srgbClr val="222222"/>
                </a:solidFill>
                <a:effectLst/>
                <a:latin typeface="Roboto"/>
              </a:rPr>
              <a:t>Missouri Compromise</a:t>
            </a:r>
            <a:r>
              <a:rPr lang="en-US" b="0" i="0" dirty="0">
                <a:solidFill>
                  <a:srgbClr val="222222"/>
                </a:solidFill>
                <a:effectLst/>
                <a:latin typeface="Roboto"/>
              </a:rPr>
              <a:t> was passed in 1820 admitting </a:t>
            </a:r>
            <a:r>
              <a:rPr lang="en-US" b="1" i="0" dirty="0">
                <a:solidFill>
                  <a:srgbClr val="222222"/>
                </a:solidFill>
                <a:effectLst/>
                <a:latin typeface="Roboto"/>
              </a:rPr>
              <a:t>Missouri</a:t>
            </a:r>
            <a:r>
              <a:rPr lang="en-US" b="0" i="0" dirty="0">
                <a:solidFill>
                  <a:srgbClr val="222222"/>
                </a:solidFill>
                <a:effectLst/>
                <a:latin typeface="Roboto"/>
              </a:rPr>
              <a:t> as a slave state and Maine as a free state. ... In 1854, the </a:t>
            </a:r>
            <a:r>
              <a:rPr lang="en-US" b="1" i="0" dirty="0">
                <a:solidFill>
                  <a:srgbClr val="222222"/>
                </a:solidFill>
                <a:effectLst/>
                <a:latin typeface="Roboto"/>
              </a:rPr>
              <a:t>Missouri Compromise</a:t>
            </a:r>
            <a:r>
              <a:rPr lang="en-US" b="0" i="0" dirty="0">
                <a:solidFill>
                  <a:srgbClr val="222222"/>
                </a:solidFill>
                <a:effectLst/>
                <a:latin typeface="Roboto"/>
              </a:rPr>
              <a:t> was repealed by the Kansas-Nebraska Act.</a:t>
            </a:r>
            <a:endParaRPr lang="en-US" dirty="0"/>
          </a:p>
        </p:txBody>
      </p:sp>
    </p:spTree>
    <p:extLst>
      <p:ext uri="{BB962C8B-B14F-4D97-AF65-F5344CB8AC3E}">
        <p14:creationId xmlns:p14="http://schemas.microsoft.com/office/powerpoint/2010/main" val="3735005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16</a:t>
            </a:fld>
            <a:endParaRPr lang="en-US"/>
          </a:p>
        </p:txBody>
      </p:sp>
      <p:sp>
        <p:nvSpPr>
          <p:cNvPr id="4" name="TextBox 3">
            <a:extLst>
              <a:ext uri="{FF2B5EF4-FFF2-40B4-BE49-F238E27FC236}">
                <a16:creationId xmlns:a16="http://schemas.microsoft.com/office/drawing/2014/main" id="{F795E58F-FA0E-4EF8-889C-2DED6049FCEA}"/>
              </a:ext>
            </a:extLst>
          </p:cNvPr>
          <p:cNvSpPr txBox="1"/>
          <p:nvPr/>
        </p:nvSpPr>
        <p:spPr>
          <a:xfrm>
            <a:off x="553440" y="482272"/>
            <a:ext cx="2709080" cy="6004464"/>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John Quincy Adams is the eldest son of his father John Adams Sr. John Adams Sr. was president in 1798. But his son also becomes president and as John Quincy Adams ages he becomes more and more against slavery.  He says this Missouri Compromise is just the title page or just the introduction. The president thinks that the compromise will take all of this away, but he doesn't believe that.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question, this issue is now destined to last the extent of their individual and political lives.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1D03CB7-67FD-4F4B-87FC-23D824E39277}"/>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6762679" y="1869229"/>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7981803" y="1853355"/>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452197" y="1839369"/>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002508" y="2985291"/>
            <a:ext cx="492732"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39" name="TextBox 38">
            <a:extLst>
              <a:ext uri="{FF2B5EF4-FFF2-40B4-BE49-F238E27FC236}">
                <a16:creationId xmlns:a16="http://schemas.microsoft.com/office/drawing/2014/main" id="{78A6704E-565F-4608-B5E7-C2A41AA3A088}"/>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1699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3" name="TextBox 2">
            <a:extLst>
              <a:ext uri="{FF2B5EF4-FFF2-40B4-BE49-F238E27FC236}">
                <a16:creationId xmlns:a16="http://schemas.microsoft.com/office/drawing/2014/main" id="{E87ADABD-3D50-436B-BC98-C23D2E854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49" name="TextBox 48">
            <a:extLst>
              <a:ext uri="{FF2B5EF4-FFF2-40B4-BE49-F238E27FC236}">
                <a16:creationId xmlns:a16="http://schemas.microsoft.com/office/drawing/2014/main" id="{9CDED042-849E-483F-A9A5-3DE10302F63A}"/>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4" name="TextBox 53">
            <a:extLst>
              <a:ext uri="{FF2B5EF4-FFF2-40B4-BE49-F238E27FC236}">
                <a16:creationId xmlns:a16="http://schemas.microsoft.com/office/drawing/2014/main" id="{AF498DE3-F518-4C90-B865-CFEB14F82C08}"/>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55" name="Straight Connector 54">
            <a:extLst>
              <a:ext uri="{FF2B5EF4-FFF2-40B4-BE49-F238E27FC236}">
                <a16:creationId xmlns:a16="http://schemas.microsoft.com/office/drawing/2014/main" id="{F9D9F3BE-19EB-4224-9768-1D7E7B4FEDB2}"/>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4690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17</a:t>
            </a:fld>
            <a:endParaRPr lang="en-US"/>
          </a:p>
        </p:txBody>
      </p:sp>
      <p:sp>
        <p:nvSpPr>
          <p:cNvPr id="4" name="TextBox 3">
            <a:extLst>
              <a:ext uri="{FF2B5EF4-FFF2-40B4-BE49-F238E27FC236}">
                <a16:creationId xmlns:a16="http://schemas.microsoft.com/office/drawing/2014/main" id="{F795E58F-FA0E-4EF8-889C-2DED6049FCEA}"/>
              </a:ext>
            </a:extLst>
          </p:cNvPr>
          <p:cNvSpPr txBox="1"/>
          <p:nvPr/>
        </p:nvSpPr>
        <p:spPr>
          <a:xfrm>
            <a:off x="553440" y="482272"/>
            <a:ext cx="2709080" cy="5708101"/>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need to be clear in this history, and we're hoping we all see more and more clearly, this was not a fight between slave holders and abolitionists. To be an abolitionist was considered to be a radical extremist.  What the North was involved in, what Henry Clay was involved in, was a type of abolition.  But what they wanted to do was to end slavery slowly, they just hoped it would gradually end of itself in the South without their effort. People could be abolitionists for different reasons.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1D03CB7-67FD-4F4B-87FC-23D824E39277}"/>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6762679" y="1869229"/>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7981803" y="1853355"/>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452197" y="1839369"/>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002508" y="2985291"/>
            <a:ext cx="492732"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39" name="TextBox 38">
            <a:extLst>
              <a:ext uri="{FF2B5EF4-FFF2-40B4-BE49-F238E27FC236}">
                <a16:creationId xmlns:a16="http://schemas.microsoft.com/office/drawing/2014/main" id="{78A6704E-565F-4608-B5E7-C2A41AA3A088}"/>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1699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3" name="TextBox 2">
            <a:extLst>
              <a:ext uri="{FF2B5EF4-FFF2-40B4-BE49-F238E27FC236}">
                <a16:creationId xmlns:a16="http://schemas.microsoft.com/office/drawing/2014/main" id="{E87ADABD-3D50-436B-BC98-C23D2E854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49" name="TextBox 48">
            <a:extLst>
              <a:ext uri="{FF2B5EF4-FFF2-40B4-BE49-F238E27FC236}">
                <a16:creationId xmlns:a16="http://schemas.microsoft.com/office/drawing/2014/main" id="{9CDED042-849E-483F-A9A5-3DE10302F63A}"/>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4" name="TextBox 53">
            <a:extLst>
              <a:ext uri="{FF2B5EF4-FFF2-40B4-BE49-F238E27FC236}">
                <a16:creationId xmlns:a16="http://schemas.microsoft.com/office/drawing/2014/main" id="{AF498DE3-F518-4C90-B865-CFEB14F82C08}"/>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55" name="Straight Connector 54">
            <a:extLst>
              <a:ext uri="{FF2B5EF4-FFF2-40B4-BE49-F238E27FC236}">
                <a16:creationId xmlns:a16="http://schemas.microsoft.com/office/drawing/2014/main" id="{F9D9F3BE-19EB-4224-9768-1D7E7B4FEDB2}"/>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8AE4724C-D48E-4547-933A-A89927D1E71E}"/>
              </a:ext>
            </a:extLst>
          </p:cNvPr>
          <p:cNvSpPr txBox="1"/>
          <p:nvPr/>
        </p:nvSpPr>
        <p:spPr>
          <a:xfrm>
            <a:off x="3941676" y="5355667"/>
            <a:ext cx="6096000" cy="646331"/>
          </a:xfrm>
          <a:prstGeom prst="rect">
            <a:avLst/>
          </a:prstGeom>
          <a:noFill/>
        </p:spPr>
        <p:txBody>
          <a:bodyPr wrap="square">
            <a:spAutoFit/>
          </a:bodyPr>
          <a:lstStyle/>
          <a:p>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majority of people were in the center.  And their position with slavery could be one of the following things:</a:t>
            </a:r>
            <a:endParaRPr lang="en-US" dirty="0"/>
          </a:p>
        </p:txBody>
      </p:sp>
    </p:spTree>
    <p:extLst>
      <p:ext uri="{BB962C8B-B14F-4D97-AF65-F5344CB8AC3E}">
        <p14:creationId xmlns:p14="http://schemas.microsoft.com/office/powerpoint/2010/main" val="1164885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18</a:t>
            </a:fld>
            <a:endParaRPr lang="en-US"/>
          </a:p>
        </p:txBody>
      </p:sp>
      <p:sp>
        <p:nvSpPr>
          <p:cNvPr id="4" name="TextBox 3">
            <a:extLst>
              <a:ext uri="{FF2B5EF4-FFF2-40B4-BE49-F238E27FC236}">
                <a16:creationId xmlns:a16="http://schemas.microsoft.com/office/drawing/2014/main" id="{F795E58F-FA0E-4EF8-889C-2DED6049FCEA}"/>
              </a:ext>
            </a:extLst>
          </p:cNvPr>
          <p:cNvSpPr txBox="1"/>
          <p:nvPr/>
        </p:nvSpPr>
        <p:spPr>
          <a:xfrm>
            <a:off x="553440" y="482272"/>
            <a:ext cx="2709080" cy="5997026"/>
          </a:xfrm>
          <a:prstGeom prst="rect">
            <a:avLst/>
          </a:prstGeom>
          <a:noFill/>
        </p:spPr>
        <p:txBody>
          <a:bodyPr wrap="square">
            <a:spAutoFit/>
          </a:bodyPr>
          <a:lstStyle/>
          <a:p>
            <a:pPr marL="285750" marR="0" indent="-285750">
              <a:lnSpc>
                <a:spcPct val="107000"/>
              </a:lnSpc>
              <a:spcBef>
                <a:spcPts val="0"/>
              </a:spcBef>
              <a:spcAft>
                <a:spcPts val="0"/>
              </a:spcAft>
              <a:buFont typeface="Arial" panose="020B0604020202020204" pitchFamily="34" charset="0"/>
              <a:buChar char="•"/>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Slavery should end because the black population is having more and more children.   </a:t>
            </a:r>
          </a:p>
          <a:p>
            <a:pPr marL="285750" marR="0" indent="-285750">
              <a:lnSpc>
                <a:spcPct val="107000"/>
              </a:lnSpc>
              <a:spcBef>
                <a:spcPts val="0"/>
              </a:spcBef>
              <a:spcAft>
                <a:spcPts val="0"/>
              </a:spcAft>
              <a:buFont typeface="Arial" panose="020B0604020202020204" pitchFamily="34" charset="0"/>
              <a:buChar char="•"/>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Inevitably some of them are freed. </a:t>
            </a:r>
          </a:p>
          <a:p>
            <a:pPr marL="285750" marR="0" indent="-285750">
              <a:lnSpc>
                <a:spcPct val="107000"/>
              </a:lnSpc>
              <a:spcBef>
                <a:spcPts val="0"/>
              </a:spcBef>
              <a:spcAft>
                <a:spcPts val="0"/>
              </a:spcAft>
              <a:buFont typeface="Arial" panose="020B0604020202020204" pitchFamily="34" charset="0"/>
              <a:buChar char="•"/>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races somehow mixed to whatever degree and that's a bad thing. </a:t>
            </a:r>
          </a:p>
          <a:p>
            <a:pPr marL="285750" marR="0" indent="-285750">
              <a:lnSpc>
                <a:spcPct val="107000"/>
              </a:lnSpc>
              <a:spcBef>
                <a:spcPts val="0"/>
              </a:spcBef>
              <a:spcAft>
                <a:spcPts val="0"/>
              </a:spcAft>
              <a:buFont typeface="Arial" panose="020B0604020202020204" pitchFamily="34" charset="0"/>
              <a:buChar char="•"/>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Freed black people might take white people's jobs. </a:t>
            </a:r>
          </a:p>
          <a:p>
            <a:pPr marL="285750" marR="0" indent="-285750">
              <a:lnSpc>
                <a:spcPct val="107000"/>
              </a:lnSpc>
              <a:spcBef>
                <a:spcPts val="0"/>
              </a:spcBef>
              <a:spcAft>
                <a:spcPts val="0"/>
              </a:spcAft>
              <a:buFont typeface="Arial" panose="020B0604020202020204" pitchFamily="34" charset="0"/>
              <a:buChar char="•"/>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It's better for white people if slavery ended.</a:t>
            </a:r>
          </a:p>
          <a:p>
            <a:pPr marL="285750" marR="0" indent="-285750">
              <a:lnSpc>
                <a:spcPct val="107000"/>
              </a:lnSpc>
              <a:spcBef>
                <a:spcPts val="0"/>
              </a:spcBef>
              <a:spcAft>
                <a:spcPts val="0"/>
              </a:spcAft>
              <a:buFont typeface="Arial" panose="020B0604020202020204" pitchFamily="34" charset="0"/>
              <a:buChar char="•"/>
            </a:pPr>
            <a:r>
              <a:rPr lang="en-US"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And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then the popular idea at the time, they put them all back on ships and send them back to Africa. </a:t>
            </a:r>
          </a:p>
          <a:p>
            <a:pPr marL="0" marR="0">
              <a:lnSpc>
                <a:spcPct val="107000"/>
              </a:lnSpc>
              <a:spcBef>
                <a:spcPts val="0"/>
              </a:spcBef>
              <a:spcAft>
                <a:spcPts val="0"/>
              </a:spcAft>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You could be against slavery for racist reasons. </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1D03CB7-67FD-4F4B-87FC-23D824E39277}"/>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6762679" y="1869229"/>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7981803" y="1853355"/>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452197" y="1839369"/>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002508" y="2985291"/>
            <a:ext cx="492732"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39" name="TextBox 38">
            <a:extLst>
              <a:ext uri="{FF2B5EF4-FFF2-40B4-BE49-F238E27FC236}">
                <a16:creationId xmlns:a16="http://schemas.microsoft.com/office/drawing/2014/main" id="{78A6704E-565F-4608-B5E7-C2A41AA3A088}"/>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1699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3" name="TextBox 2">
            <a:extLst>
              <a:ext uri="{FF2B5EF4-FFF2-40B4-BE49-F238E27FC236}">
                <a16:creationId xmlns:a16="http://schemas.microsoft.com/office/drawing/2014/main" id="{E87ADABD-3D50-436B-BC98-C23D2E854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49" name="TextBox 48">
            <a:extLst>
              <a:ext uri="{FF2B5EF4-FFF2-40B4-BE49-F238E27FC236}">
                <a16:creationId xmlns:a16="http://schemas.microsoft.com/office/drawing/2014/main" id="{9CDED042-849E-483F-A9A5-3DE10302F63A}"/>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4" name="TextBox 53">
            <a:extLst>
              <a:ext uri="{FF2B5EF4-FFF2-40B4-BE49-F238E27FC236}">
                <a16:creationId xmlns:a16="http://schemas.microsoft.com/office/drawing/2014/main" id="{AF498DE3-F518-4C90-B865-CFEB14F82C08}"/>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55" name="Straight Connector 54">
            <a:extLst>
              <a:ext uri="{FF2B5EF4-FFF2-40B4-BE49-F238E27FC236}">
                <a16:creationId xmlns:a16="http://schemas.microsoft.com/office/drawing/2014/main" id="{F9D9F3BE-19EB-4224-9768-1D7E7B4FEDB2}"/>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8AE4724C-D48E-4547-933A-A89927D1E71E}"/>
              </a:ext>
            </a:extLst>
          </p:cNvPr>
          <p:cNvSpPr txBox="1"/>
          <p:nvPr/>
        </p:nvSpPr>
        <p:spPr>
          <a:xfrm>
            <a:off x="3632871" y="4834719"/>
            <a:ext cx="8419421"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is part of the problem that the Black Lives Matter protesters are raising because the people that in today's warped history treats as heroes, if you investigate their positions, were no heroes. But there's been a cult of personality, an invention of history wrapped around them. John Quincy Adams was one of the better ones of that history. But if you're an abolitionist in the radical sense of the word you didn't get far in politics. </a:t>
            </a:r>
            <a:endParaRPr lang="en-US" dirty="0"/>
          </a:p>
        </p:txBody>
      </p:sp>
    </p:spTree>
    <p:extLst>
      <p:ext uri="{BB962C8B-B14F-4D97-AF65-F5344CB8AC3E}">
        <p14:creationId xmlns:p14="http://schemas.microsoft.com/office/powerpoint/2010/main" val="2228090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19</a:t>
            </a:fld>
            <a:endParaRPr lang="en-US"/>
          </a:p>
        </p:txBody>
      </p:sp>
      <p:sp>
        <p:nvSpPr>
          <p:cNvPr id="4" name="TextBox 3">
            <a:extLst>
              <a:ext uri="{FF2B5EF4-FFF2-40B4-BE49-F238E27FC236}">
                <a16:creationId xmlns:a16="http://schemas.microsoft.com/office/drawing/2014/main" id="{F795E58F-FA0E-4EF8-889C-2DED6049FCEA}"/>
              </a:ext>
            </a:extLst>
          </p:cNvPr>
          <p:cNvSpPr txBox="1"/>
          <p:nvPr/>
        </p:nvSpPr>
        <p:spPr>
          <a:xfrm>
            <a:off x="642074" y="1319576"/>
            <a:ext cx="2709080" cy="4218847"/>
          </a:xfrm>
          <a:prstGeom prst="rect">
            <a:avLst/>
          </a:prstGeom>
          <a:no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this was not anti-racist versus racists for the most part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was mostly just various extremes of racism in both political parties.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But the Whig then Republican party leaned towards abolition and the Democrat party leaned towards slavery</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ust as you have centrists today and then a spectrum of left and right.  Abolition being an absolute extreme position.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1D03CB7-67FD-4F4B-87FC-23D824E39277}"/>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6762679" y="1869229"/>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7981803" y="1853355"/>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452197" y="1839369"/>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002508" y="2985291"/>
            <a:ext cx="492732"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39" name="TextBox 38">
            <a:extLst>
              <a:ext uri="{FF2B5EF4-FFF2-40B4-BE49-F238E27FC236}">
                <a16:creationId xmlns:a16="http://schemas.microsoft.com/office/drawing/2014/main" id="{78A6704E-565F-4608-B5E7-C2A41AA3A088}"/>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1699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3" name="TextBox 2">
            <a:extLst>
              <a:ext uri="{FF2B5EF4-FFF2-40B4-BE49-F238E27FC236}">
                <a16:creationId xmlns:a16="http://schemas.microsoft.com/office/drawing/2014/main" id="{E87ADABD-3D50-436B-BC98-C23D2E854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49" name="TextBox 48">
            <a:extLst>
              <a:ext uri="{FF2B5EF4-FFF2-40B4-BE49-F238E27FC236}">
                <a16:creationId xmlns:a16="http://schemas.microsoft.com/office/drawing/2014/main" id="{9CDED042-849E-483F-A9A5-3DE10302F63A}"/>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4" name="TextBox 53">
            <a:extLst>
              <a:ext uri="{FF2B5EF4-FFF2-40B4-BE49-F238E27FC236}">
                <a16:creationId xmlns:a16="http://schemas.microsoft.com/office/drawing/2014/main" id="{AF498DE3-F518-4C90-B865-CFEB14F82C08}"/>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55" name="Straight Connector 54">
            <a:extLst>
              <a:ext uri="{FF2B5EF4-FFF2-40B4-BE49-F238E27FC236}">
                <a16:creationId xmlns:a16="http://schemas.microsoft.com/office/drawing/2014/main" id="{F9D9F3BE-19EB-4224-9768-1D7E7B4FEDB2}"/>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8AE4724C-D48E-4547-933A-A89927D1E71E}"/>
              </a:ext>
            </a:extLst>
          </p:cNvPr>
          <p:cNvSpPr txBox="1"/>
          <p:nvPr/>
        </p:nvSpPr>
        <p:spPr>
          <a:xfrm>
            <a:off x="3632871" y="4834719"/>
            <a:ext cx="8419421" cy="646331"/>
          </a:xfrm>
          <a:prstGeom prst="rect">
            <a:avLst/>
          </a:prstGeom>
          <a:noFill/>
        </p:spPr>
        <p:txBody>
          <a:bodyPr wrap="square">
            <a:spAutoFit/>
          </a:bodyPr>
          <a:lstStyle/>
          <a:p>
            <a:endParaRPr lang="en-US" dirty="0">
              <a:solidFill>
                <a:srgbClr val="000000"/>
              </a:solidFill>
              <a:latin typeface="Arial Narrow" panose="020B0606020202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37511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42880-65BC-4FA9-9978-6607CFEE8435}"/>
              </a:ext>
            </a:extLst>
          </p:cNvPr>
          <p:cNvSpPr>
            <a:spLocks noGrp="1"/>
          </p:cNvSpPr>
          <p:nvPr>
            <p:ph type="sldNum" sz="quarter" idx="12"/>
          </p:nvPr>
        </p:nvSpPr>
        <p:spPr/>
        <p:txBody>
          <a:bodyPr/>
          <a:lstStyle/>
          <a:p>
            <a:fld id="{AE400EEC-9B90-4137-8E08-0BFA747BE71B}" type="slidenum">
              <a:rPr lang="en-US" smtClean="0"/>
              <a:t>2</a:t>
            </a:fld>
            <a:endParaRPr lang="en-US"/>
          </a:p>
        </p:txBody>
      </p:sp>
      <p:pic>
        <p:nvPicPr>
          <p:cNvPr id="4" name="Picture 3">
            <a:extLst>
              <a:ext uri="{FF2B5EF4-FFF2-40B4-BE49-F238E27FC236}">
                <a16:creationId xmlns:a16="http://schemas.microsoft.com/office/drawing/2014/main" id="{9DD37126-7079-4954-B348-2EBF0A6F58A1}"/>
              </a:ext>
            </a:extLst>
          </p:cNvPr>
          <p:cNvPicPr>
            <a:picLocks noChangeAspect="1"/>
          </p:cNvPicPr>
          <p:nvPr/>
        </p:nvPicPr>
        <p:blipFill>
          <a:blip r:embed="rId2"/>
          <a:stretch>
            <a:fillRect/>
          </a:stretch>
        </p:blipFill>
        <p:spPr>
          <a:xfrm>
            <a:off x="838201" y="655538"/>
            <a:ext cx="2588706" cy="5920835"/>
          </a:xfrm>
          <a:prstGeom prst="rect">
            <a:avLst/>
          </a:prstGeom>
        </p:spPr>
      </p:pic>
      <p:sp>
        <p:nvSpPr>
          <p:cNvPr id="6" name="TextBox 5">
            <a:extLst>
              <a:ext uri="{FF2B5EF4-FFF2-40B4-BE49-F238E27FC236}">
                <a16:creationId xmlns:a16="http://schemas.microsoft.com/office/drawing/2014/main" id="{8C0384B5-2804-417C-807D-F30318F1483A}"/>
              </a:ext>
            </a:extLst>
          </p:cNvPr>
          <p:cNvSpPr txBox="1"/>
          <p:nvPr/>
        </p:nvSpPr>
        <p:spPr>
          <a:xfrm>
            <a:off x="4421038" y="1210776"/>
            <a:ext cx="6932762" cy="4154984"/>
          </a:xfrm>
          <a:prstGeom prst="rect">
            <a:avLst/>
          </a:prstGeom>
          <a:noFill/>
        </p:spPr>
        <p:txBody>
          <a:bodyPr wrap="square">
            <a:spAutoFit/>
          </a:bodyPr>
          <a:lstStyle/>
          <a:p>
            <a:r>
              <a:rPr lang="en-US" sz="2400" b="0" i="0" dirty="0">
                <a:effectLst/>
                <a:latin typeface="Arial Narrow" panose="020B0606020202030204" pitchFamily="34" charset="0"/>
              </a:rPr>
              <a:t>In an effort to preserve the balance of power in Congress between slave and free states, the Missouri Compromise was passed in 1820 admitting Missouri as a slave state and Maine as a free state. Furthermore, with the exception of Missouri, this law prohibited slavery in the Louisiana Territory north of the 36° 30´ latitude line. In 1854, the Missouri Compromise was repealed by the Kansas-Nebraska Act. Three years later the Missouri Compromise was declared unconstitutional by the Supreme Court in the Dred Scott decision, which ruled that Congress did not have the authority to prohibit slavery in the territories.</a:t>
            </a:r>
            <a:endParaRPr lang="en-US" sz="2400" dirty="0">
              <a:latin typeface="Arial Narrow" panose="020B0606020202030204" pitchFamily="34" charset="0"/>
            </a:endParaRPr>
          </a:p>
        </p:txBody>
      </p:sp>
      <p:sp>
        <p:nvSpPr>
          <p:cNvPr id="9" name="TextBox 8">
            <a:extLst>
              <a:ext uri="{FF2B5EF4-FFF2-40B4-BE49-F238E27FC236}">
                <a16:creationId xmlns:a16="http://schemas.microsoft.com/office/drawing/2014/main" id="{C867442E-1CAC-49F5-BC0B-F748BA3A0B81}"/>
              </a:ext>
            </a:extLst>
          </p:cNvPr>
          <p:cNvSpPr txBox="1"/>
          <p:nvPr/>
        </p:nvSpPr>
        <p:spPr>
          <a:xfrm>
            <a:off x="338481" y="132318"/>
            <a:ext cx="6096000" cy="523220"/>
          </a:xfrm>
          <a:prstGeom prst="rect">
            <a:avLst/>
          </a:prstGeom>
          <a:noFill/>
        </p:spPr>
        <p:txBody>
          <a:bodyPr wrap="square">
            <a:spAutoFit/>
          </a:bodyPr>
          <a:lstStyle/>
          <a:p>
            <a:r>
              <a:rPr lang="en-US" sz="2800" b="1" i="0" dirty="0">
                <a:solidFill>
                  <a:srgbClr val="202122"/>
                </a:solidFill>
                <a:effectLst/>
                <a:latin typeface="Arial Narrow" panose="020B0606020202030204" pitchFamily="34" charset="0"/>
              </a:rPr>
              <a:t>Missouri Compromise 1818-1820 </a:t>
            </a:r>
            <a:endParaRPr lang="en-US" sz="2800" dirty="0"/>
          </a:p>
        </p:txBody>
      </p:sp>
    </p:spTree>
    <p:extLst>
      <p:ext uri="{BB962C8B-B14F-4D97-AF65-F5344CB8AC3E}">
        <p14:creationId xmlns:p14="http://schemas.microsoft.com/office/powerpoint/2010/main" val="3904544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20</a:t>
            </a:fld>
            <a:endParaRPr lang="en-US"/>
          </a:p>
        </p:txBody>
      </p:sp>
      <p:sp>
        <p:nvSpPr>
          <p:cNvPr id="4" name="TextBox 3">
            <a:extLst>
              <a:ext uri="{FF2B5EF4-FFF2-40B4-BE49-F238E27FC236}">
                <a16:creationId xmlns:a16="http://schemas.microsoft.com/office/drawing/2014/main" id="{F795E58F-FA0E-4EF8-889C-2DED6049FCEA}"/>
              </a:ext>
            </a:extLst>
          </p:cNvPr>
          <p:cNvSpPr txBox="1"/>
          <p:nvPr/>
        </p:nvSpPr>
        <p:spPr>
          <a:xfrm>
            <a:off x="500906" y="337809"/>
            <a:ext cx="2709080" cy="629339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discussed 1798.  1818 to 1820 was the Missouri Compromise. Now we'll discuss 1833. We mentioned a pro slavery extremist in our previous study, John C. Calhoun. He was from South Carolina; he was a strong defender of slavery and minority states rights. In the late 1820s his views changed more and more radically.  The issue of slavery was very closely connected to the issues over the economy.  The economy of the North was more dependent upon manufacturing.  And the South with slavery on agriculture.</a:t>
            </a: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1D03CB7-67FD-4F4B-87FC-23D824E39277}"/>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6762679" y="1869229"/>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7981803" y="1853355"/>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452197" y="1839369"/>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040598" y="2976363"/>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39" name="TextBox 38">
            <a:extLst>
              <a:ext uri="{FF2B5EF4-FFF2-40B4-BE49-F238E27FC236}">
                <a16:creationId xmlns:a16="http://schemas.microsoft.com/office/drawing/2014/main" id="{78A6704E-565F-4608-B5E7-C2A41AA3A088}"/>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348441"/>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3" name="TextBox 2">
            <a:extLst>
              <a:ext uri="{FF2B5EF4-FFF2-40B4-BE49-F238E27FC236}">
                <a16:creationId xmlns:a16="http://schemas.microsoft.com/office/drawing/2014/main" id="{E87ADABD-3D50-436B-BC98-C23D2E854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49" name="TextBox 48">
            <a:extLst>
              <a:ext uri="{FF2B5EF4-FFF2-40B4-BE49-F238E27FC236}">
                <a16:creationId xmlns:a16="http://schemas.microsoft.com/office/drawing/2014/main" id="{9CDED042-849E-483F-A9A5-3DE10302F63A}"/>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4" name="TextBox 53">
            <a:extLst>
              <a:ext uri="{FF2B5EF4-FFF2-40B4-BE49-F238E27FC236}">
                <a16:creationId xmlns:a16="http://schemas.microsoft.com/office/drawing/2014/main" id="{AF498DE3-F518-4C90-B865-CFEB14F82C08}"/>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55" name="Straight Connector 54">
            <a:extLst>
              <a:ext uri="{FF2B5EF4-FFF2-40B4-BE49-F238E27FC236}">
                <a16:creationId xmlns:a16="http://schemas.microsoft.com/office/drawing/2014/main" id="{F9D9F3BE-19EB-4224-9768-1D7E7B4FEDB2}"/>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8AE4724C-D48E-4547-933A-A89927D1E71E}"/>
              </a:ext>
            </a:extLst>
          </p:cNvPr>
          <p:cNvSpPr txBox="1"/>
          <p:nvPr/>
        </p:nvSpPr>
        <p:spPr>
          <a:xfrm>
            <a:off x="4326460" y="5164737"/>
            <a:ext cx="6325764" cy="95885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John C. Calhoun</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North---manufacturing (tariff)</a:t>
            </a:r>
            <a:endPar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South---slavery, agriculture</a:t>
            </a:r>
            <a:endPar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9FD4805-3E1B-4860-96BB-45982CF14EE4}"/>
              </a:ext>
            </a:extLst>
          </p:cNvPr>
          <p:cNvSpPr txBox="1"/>
          <p:nvPr/>
        </p:nvSpPr>
        <p:spPr>
          <a:xfrm>
            <a:off x="3950439" y="4282313"/>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57" name="Straight Connector 56">
            <a:extLst>
              <a:ext uri="{FF2B5EF4-FFF2-40B4-BE49-F238E27FC236}">
                <a16:creationId xmlns:a16="http://schemas.microsoft.com/office/drawing/2014/main" id="{36D0E1FE-70BF-4D33-A98D-0E5C793F27A8}"/>
              </a:ext>
            </a:extLst>
          </p:cNvPr>
          <p:cNvCxnSpPr>
            <a:cxnSpLocks/>
          </p:cNvCxnSpPr>
          <p:nvPr/>
        </p:nvCxnSpPr>
        <p:spPr>
          <a:xfrm>
            <a:off x="4285278" y="3505729"/>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238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21</a:t>
            </a:fld>
            <a:endParaRPr lang="en-US"/>
          </a:p>
        </p:txBody>
      </p:sp>
      <p:sp>
        <p:nvSpPr>
          <p:cNvPr id="4" name="TextBox 3">
            <a:extLst>
              <a:ext uri="{FF2B5EF4-FFF2-40B4-BE49-F238E27FC236}">
                <a16:creationId xmlns:a16="http://schemas.microsoft.com/office/drawing/2014/main" id="{F795E58F-FA0E-4EF8-889C-2DED6049FCEA}"/>
              </a:ext>
            </a:extLst>
          </p:cNvPr>
          <p:cNvSpPr txBox="1"/>
          <p:nvPr/>
        </p:nvSpPr>
        <p:spPr>
          <a:xfrm>
            <a:off x="603964" y="505857"/>
            <a:ext cx="2709080" cy="481901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economy of the North was suffering because of cheap imported goods.  If you can buy cheap manufacturing from Britain it drives down prices of their own manufacturing. So, they placed a tariff on imported manufacturing, so you pay extra to import manufactured goods.  But in the South, they don't have much manufacturing so they're importing quite a lot.  And as the tariff drives up prices it hurts their economy.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1D03CB7-67FD-4F4B-87FC-23D824E39277}"/>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6762679" y="1869229"/>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7981803" y="1853355"/>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452197" y="1839369"/>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040598" y="2976363"/>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39" name="TextBox 38">
            <a:extLst>
              <a:ext uri="{FF2B5EF4-FFF2-40B4-BE49-F238E27FC236}">
                <a16:creationId xmlns:a16="http://schemas.microsoft.com/office/drawing/2014/main" id="{78A6704E-565F-4608-B5E7-C2A41AA3A088}"/>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348441"/>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3" name="TextBox 2">
            <a:extLst>
              <a:ext uri="{FF2B5EF4-FFF2-40B4-BE49-F238E27FC236}">
                <a16:creationId xmlns:a16="http://schemas.microsoft.com/office/drawing/2014/main" id="{E87ADABD-3D50-436B-BC98-C23D2E854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49" name="TextBox 48">
            <a:extLst>
              <a:ext uri="{FF2B5EF4-FFF2-40B4-BE49-F238E27FC236}">
                <a16:creationId xmlns:a16="http://schemas.microsoft.com/office/drawing/2014/main" id="{9CDED042-849E-483F-A9A5-3DE10302F63A}"/>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4" name="TextBox 53">
            <a:extLst>
              <a:ext uri="{FF2B5EF4-FFF2-40B4-BE49-F238E27FC236}">
                <a16:creationId xmlns:a16="http://schemas.microsoft.com/office/drawing/2014/main" id="{AF498DE3-F518-4C90-B865-CFEB14F82C08}"/>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55" name="Straight Connector 54">
            <a:extLst>
              <a:ext uri="{FF2B5EF4-FFF2-40B4-BE49-F238E27FC236}">
                <a16:creationId xmlns:a16="http://schemas.microsoft.com/office/drawing/2014/main" id="{F9D9F3BE-19EB-4224-9768-1D7E7B4FEDB2}"/>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9FD4805-3E1B-4860-96BB-45982CF14EE4}"/>
              </a:ext>
            </a:extLst>
          </p:cNvPr>
          <p:cNvSpPr txBox="1"/>
          <p:nvPr/>
        </p:nvSpPr>
        <p:spPr>
          <a:xfrm>
            <a:off x="3950439" y="4282313"/>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57" name="Straight Connector 56">
            <a:extLst>
              <a:ext uri="{FF2B5EF4-FFF2-40B4-BE49-F238E27FC236}">
                <a16:creationId xmlns:a16="http://schemas.microsoft.com/office/drawing/2014/main" id="{36D0E1FE-70BF-4D33-A98D-0E5C793F27A8}"/>
              </a:ext>
            </a:extLst>
          </p:cNvPr>
          <p:cNvCxnSpPr>
            <a:cxnSpLocks/>
          </p:cNvCxnSpPr>
          <p:nvPr/>
        </p:nvCxnSpPr>
        <p:spPr>
          <a:xfrm>
            <a:off x="4285278" y="3505729"/>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0D76781A-C299-43CC-9B1B-78A1E5A28662}"/>
              </a:ext>
            </a:extLst>
          </p:cNvPr>
          <p:cNvSpPr txBox="1"/>
          <p:nvPr/>
        </p:nvSpPr>
        <p:spPr>
          <a:xfrm>
            <a:off x="647706" y="5761774"/>
            <a:ext cx="11267032" cy="923330"/>
          </a:xfrm>
          <a:prstGeom prst="rect">
            <a:avLst/>
          </a:prstGeom>
          <a:noFill/>
        </p:spPr>
        <p:txBody>
          <a:bodyPr wrap="square">
            <a:spAutoFit/>
          </a:bodyPr>
          <a:lstStyle/>
          <a:p>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South takes this personally. John C. Calhoun starts spreading the ideas through the South that there should be conditions on the southern states staying in the Union.  If the government doesn't follow through with the requests of the South they will secede from the Union.  This becomes a genuine risk in that history.</a:t>
            </a:r>
            <a:endParaRPr lang="en-US" dirty="0"/>
          </a:p>
        </p:txBody>
      </p:sp>
      <p:sp>
        <p:nvSpPr>
          <p:cNvPr id="51" name="TextBox 50">
            <a:extLst>
              <a:ext uri="{FF2B5EF4-FFF2-40B4-BE49-F238E27FC236}">
                <a16:creationId xmlns:a16="http://schemas.microsoft.com/office/drawing/2014/main" id="{1CDFF3D8-BA55-4E62-9380-9A0390D6F844}"/>
              </a:ext>
            </a:extLst>
          </p:cNvPr>
          <p:cNvSpPr txBox="1"/>
          <p:nvPr/>
        </p:nvSpPr>
        <p:spPr>
          <a:xfrm>
            <a:off x="5655614" y="4570657"/>
            <a:ext cx="3533785" cy="95885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John C. Calhoun</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North---manufacturing (tariff)</a:t>
            </a:r>
            <a:endPar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South---slavery, agriculture</a:t>
            </a:r>
            <a:endPar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5191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22</a:t>
            </a:fld>
            <a:endParaRPr lang="en-US"/>
          </a:p>
        </p:txBody>
      </p:sp>
      <p:sp>
        <p:nvSpPr>
          <p:cNvPr id="4" name="TextBox 3">
            <a:extLst>
              <a:ext uri="{FF2B5EF4-FFF2-40B4-BE49-F238E27FC236}">
                <a16:creationId xmlns:a16="http://schemas.microsoft.com/office/drawing/2014/main" id="{F795E58F-FA0E-4EF8-889C-2DED6049FCEA}"/>
              </a:ext>
            </a:extLst>
          </p:cNvPr>
          <p:cNvSpPr txBox="1"/>
          <p:nvPr/>
        </p:nvSpPr>
        <p:spPr>
          <a:xfrm>
            <a:off x="503182" y="334090"/>
            <a:ext cx="2709080" cy="630082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September 11, 1830 John C. Calhoun wrote a letter.  He says that the tariff is the effect not the cause of this issue. He says the truth can't be hidden any longer. It's the slavery in the South and the choices she has made in respect to industry that has placed them in this difficult position where their interests are being violated.  Interest sacrificed, domestic institutions subordinated, themselves and children reduced to wretchedness.  So, the North and the South play politics in Congress. They all try to pretend that slavery doesn't exist, that that not a root cause of their issues.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1D03CB7-67FD-4F4B-87FC-23D824E39277}"/>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6762679" y="1869229"/>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7981803" y="1853355"/>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452197" y="1839369"/>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040598" y="2976363"/>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39" name="TextBox 38">
            <a:extLst>
              <a:ext uri="{FF2B5EF4-FFF2-40B4-BE49-F238E27FC236}">
                <a16:creationId xmlns:a16="http://schemas.microsoft.com/office/drawing/2014/main" id="{78A6704E-565F-4608-B5E7-C2A41AA3A088}"/>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348441"/>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3" name="TextBox 2">
            <a:extLst>
              <a:ext uri="{FF2B5EF4-FFF2-40B4-BE49-F238E27FC236}">
                <a16:creationId xmlns:a16="http://schemas.microsoft.com/office/drawing/2014/main" id="{E87ADABD-3D50-436B-BC98-C23D2E854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49" name="TextBox 48">
            <a:extLst>
              <a:ext uri="{FF2B5EF4-FFF2-40B4-BE49-F238E27FC236}">
                <a16:creationId xmlns:a16="http://schemas.microsoft.com/office/drawing/2014/main" id="{9CDED042-849E-483F-A9A5-3DE10302F63A}"/>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4" name="TextBox 53">
            <a:extLst>
              <a:ext uri="{FF2B5EF4-FFF2-40B4-BE49-F238E27FC236}">
                <a16:creationId xmlns:a16="http://schemas.microsoft.com/office/drawing/2014/main" id="{AF498DE3-F518-4C90-B865-CFEB14F82C08}"/>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55" name="Straight Connector 54">
            <a:extLst>
              <a:ext uri="{FF2B5EF4-FFF2-40B4-BE49-F238E27FC236}">
                <a16:creationId xmlns:a16="http://schemas.microsoft.com/office/drawing/2014/main" id="{F9D9F3BE-19EB-4224-9768-1D7E7B4FEDB2}"/>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9FD4805-3E1B-4860-96BB-45982CF14EE4}"/>
              </a:ext>
            </a:extLst>
          </p:cNvPr>
          <p:cNvSpPr txBox="1"/>
          <p:nvPr/>
        </p:nvSpPr>
        <p:spPr>
          <a:xfrm>
            <a:off x="3950439" y="4282313"/>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57" name="Straight Connector 56">
            <a:extLst>
              <a:ext uri="{FF2B5EF4-FFF2-40B4-BE49-F238E27FC236}">
                <a16:creationId xmlns:a16="http://schemas.microsoft.com/office/drawing/2014/main" id="{36D0E1FE-70BF-4D33-A98D-0E5C793F27A8}"/>
              </a:ext>
            </a:extLst>
          </p:cNvPr>
          <p:cNvCxnSpPr>
            <a:cxnSpLocks/>
          </p:cNvCxnSpPr>
          <p:nvPr/>
        </p:nvCxnSpPr>
        <p:spPr>
          <a:xfrm>
            <a:off x="4285278" y="3505729"/>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0D76781A-C299-43CC-9B1B-78A1E5A28662}"/>
              </a:ext>
            </a:extLst>
          </p:cNvPr>
          <p:cNvSpPr txBox="1"/>
          <p:nvPr/>
        </p:nvSpPr>
        <p:spPr>
          <a:xfrm>
            <a:off x="3276602" y="5761774"/>
            <a:ext cx="8638135" cy="369332"/>
          </a:xfrm>
          <a:prstGeom prst="rect">
            <a:avLst/>
          </a:prstGeom>
          <a:noFill/>
        </p:spPr>
        <p:txBody>
          <a:bodyPr wrap="square">
            <a:spAutoFit/>
          </a:bodyPr>
          <a:lstStyle/>
          <a:p>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sp>
        <p:nvSpPr>
          <p:cNvPr id="51" name="TextBox 50">
            <a:extLst>
              <a:ext uri="{FF2B5EF4-FFF2-40B4-BE49-F238E27FC236}">
                <a16:creationId xmlns:a16="http://schemas.microsoft.com/office/drawing/2014/main" id="{1CDFF3D8-BA55-4E62-9380-9A0390D6F844}"/>
              </a:ext>
            </a:extLst>
          </p:cNvPr>
          <p:cNvSpPr txBox="1"/>
          <p:nvPr/>
        </p:nvSpPr>
        <p:spPr>
          <a:xfrm>
            <a:off x="5882181" y="5579390"/>
            <a:ext cx="3533785" cy="95885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John C. Calhoun</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North---manufacturing (tariff)</a:t>
            </a:r>
            <a:endPar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South---slavery, agriculture</a:t>
            </a:r>
            <a:endPar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0713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23</a:t>
            </a:fld>
            <a:endParaRPr lang="en-US"/>
          </a:p>
        </p:txBody>
      </p:sp>
      <p:sp>
        <p:nvSpPr>
          <p:cNvPr id="4" name="TextBox 3">
            <a:extLst>
              <a:ext uri="{FF2B5EF4-FFF2-40B4-BE49-F238E27FC236}">
                <a16:creationId xmlns:a16="http://schemas.microsoft.com/office/drawing/2014/main" id="{F795E58F-FA0E-4EF8-889C-2DED6049FCEA}"/>
              </a:ext>
            </a:extLst>
          </p:cNvPr>
          <p:cNvSpPr txBox="1"/>
          <p:nvPr/>
        </p:nvSpPr>
        <p:spPr>
          <a:xfrm>
            <a:off x="466178" y="806302"/>
            <a:ext cx="2709080" cy="5115375"/>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John C. Calhoun is quite helpful to us because he had a way of cutting through the political speech and making the issues directly about slavery.  He does the same thing in 1844. Whigs and Democrats are arguing about whether or not to annex Texas.  Both are diplomatically pretending that this issue has nothing to do with the expansion of slavery.  And Calhoun upsets the South when he goes public and says it's all about slavery.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1D03CB7-67FD-4F4B-87FC-23D824E39277}"/>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6762679" y="1869229"/>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7981803" y="1853355"/>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452197" y="1839369"/>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040598" y="2976363"/>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39" name="TextBox 38">
            <a:extLst>
              <a:ext uri="{FF2B5EF4-FFF2-40B4-BE49-F238E27FC236}">
                <a16:creationId xmlns:a16="http://schemas.microsoft.com/office/drawing/2014/main" id="{78A6704E-565F-4608-B5E7-C2A41AA3A088}"/>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348441"/>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3" name="TextBox 2">
            <a:extLst>
              <a:ext uri="{FF2B5EF4-FFF2-40B4-BE49-F238E27FC236}">
                <a16:creationId xmlns:a16="http://schemas.microsoft.com/office/drawing/2014/main" id="{E87ADABD-3D50-436B-BC98-C23D2E854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49" name="TextBox 48">
            <a:extLst>
              <a:ext uri="{FF2B5EF4-FFF2-40B4-BE49-F238E27FC236}">
                <a16:creationId xmlns:a16="http://schemas.microsoft.com/office/drawing/2014/main" id="{9CDED042-849E-483F-A9A5-3DE10302F63A}"/>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4" name="TextBox 53">
            <a:extLst>
              <a:ext uri="{FF2B5EF4-FFF2-40B4-BE49-F238E27FC236}">
                <a16:creationId xmlns:a16="http://schemas.microsoft.com/office/drawing/2014/main" id="{AF498DE3-F518-4C90-B865-CFEB14F82C08}"/>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55" name="Straight Connector 54">
            <a:extLst>
              <a:ext uri="{FF2B5EF4-FFF2-40B4-BE49-F238E27FC236}">
                <a16:creationId xmlns:a16="http://schemas.microsoft.com/office/drawing/2014/main" id="{F9D9F3BE-19EB-4224-9768-1D7E7B4FEDB2}"/>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9FD4805-3E1B-4860-96BB-45982CF14EE4}"/>
              </a:ext>
            </a:extLst>
          </p:cNvPr>
          <p:cNvSpPr txBox="1"/>
          <p:nvPr/>
        </p:nvSpPr>
        <p:spPr>
          <a:xfrm>
            <a:off x="3950439" y="4282313"/>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57" name="Straight Connector 56">
            <a:extLst>
              <a:ext uri="{FF2B5EF4-FFF2-40B4-BE49-F238E27FC236}">
                <a16:creationId xmlns:a16="http://schemas.microsoft.com/office/drawing/2014/main" id="{36D0E1FE-70BF-4D33-A98D-0E5C793F27A8}"/>
              </a:ext>
            </a:extLst>
          </p:cNvPr>
          <p:cNvCxnSpPr>
            <a:cxnSpLocks/>
          </p:cNvCxnSpPr>
          <p:nvPr/>
        </p:nvCxnSpPr>
        <p:spPr>
          <a:xfrm>
            <a:off x="4285278" y="3505729"/>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0D76781A-C299-43CC-9B1B-78A1E5A28662}"/>
              </a:ext>
            </a:extLst>
          </p:cNvPr>
          <p:cNvSpPr txBox="1"/>
          <p:nvPr/>
        </p:nvSpPr>
        <p:spPr>
          <a:xfrm>
            <a:off x="3276602" y="5761774"/>
            <a:ext cx="8638135" cy="369332"/>
          </a:xfrm>
          <a:prstGeom prst="rect">
            <a:avLst/>
          </a:prstGeom>
          <a:noFill/>
        </p:spPr>
        <p:txBody>
          <a:bodyPr wrap="square">
            <a:spAutoFit/>
          </a:bodyPr>
          <a:lstStyle/>
          <a:p>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sp>
        <p:nvSpPr>
          <p:cNvPr id="51" name="TextBox 50">
            <a:extLst>
              <a:ext uri="{FF2B5EF4-FFF2-40B4-BE49-F238E27FC236}">
                <a16:creationId xmlns:a16="http://schemas.microsoft.com/office/drawing/2014/main" id="{1CDFF3D8-BA55-4E62-9380-9A0390D6F844}"/>
              </a:ext>
            </a:extLst>
          </p:cNvPr>
          <p:cNvSpPr txBox="1"/>
          <p:nvPr/>
        </p:nvSpPr>
        <p:spPr>
          <a:xfrm>
            <a:off x="5882181" y="5579390"/>
            <a:ext cx="3533785" cy="95885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John C. Calhoun</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North---manufacturing (tariff)</a:t>
            </a:r>
            <a:endPar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South---slavery, agriculture</a:t>
            </a:r>
            <a:endPar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738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24</a:t>
            </a:fld>
            <a:endParaRPr lang="en-US"/>
          </a:p>
        </p:txBody>
      </p:sp>
      <p:sp>
        <p:nvSpPr>
          <p:cNvPr id="4" name="TextBox 3">
            <a:extLst>
              <a:ext uri="{FF2B5EF4-FFF2-40B4-BE49-F238E27FC236}">
                <a16:creationId xmlns:a16="http://schemas.microsoft.com/office/drawing/2014/main" id="{F795E58F-FA0E-4EF8-889C-2DED6049FCEA}"/>
              </a:ext>
            </a:extLst>
          </p:cNvPr>
          <p:cNvSpPr txBox="1"/>
          <p:nvPr/>
        </p:nvSpPr>
        <p:spPr>
          <a:xfrm>
            <a:off x="490119" y="1044894"/>
            <a:ext cx="2709080" cy="4522648"/>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 hurt their cause because the South had less of a chance of getting that passed if the North knew it was all about slavery.  But Calhoun wanted to push that to the forefront because he wanted slavery to gain the ascendancy and spread.  So, a compromise tariff was constructed in 1833, proposed by in union, John C. Calhoun and Henry Clay, it was considered to save the Union.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1D03CB7-67FD-4F4B-87FC-23D824E39277}"/>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6762679" y="1869229"/>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7981803" y="1853355"/>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452197" y="1839369"/>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040598" y="2976363"/>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39" name="TextBox 38">
            <a:extLst>
              <a:ext uri="{FF2B5EF4-FFF2-40B4-BE49-F238E27FC236}">
                <a16:creationId xmlns:a16="http://schemas.microsoft.com/office/drawing/2014/main" id="{78A6704E-565F-4608-B5E7-C2A41AA3A088}"/>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348441"/>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3" name="TextBox 2">
            <a:extLst>
              <a:ext uri="{FF2B5EF4-FFF2-40B4-BE49-F238E27FC236}">
                <a16:creationId xmlns:a16="http://schemas.microsoft.com/office/drawing/2014/main" id="{E87ADABD-3D50-436B-BC98-C23D2E854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49" name="TextBox 48">
            <a:extLst>
              <a:ext uri="{FF2B5EF4-FFF2-40B4-BE49-F238E27FC236}">
                <a16:creationId xmlns:a16="http://schemas.microsoft.com/office/drawing/2014/main" id="{9CDED042-849E-483F-A9A5-3DE10302F63A}"/>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4" name="TextBox 53">
            <a:extLst>
              <a:ext uri="{FF2B5EF4-FFF2-40B4-BE49-F238E27FC236}">
                <a16:creationId xmlns:a16="http://schemas.microsoft.com/office/drawing/2014/main" id="{AF498DE3-F518-4C90-B865-CFEB14F82C08}"/>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55" name="Straight Connector 54">
            <a:extLst>
              <a:ext uri="{FF2B5EF4-FFF2-40B4-BE49-F238E27FC236}">
                <a16:creationId xmlns:a16="http://schemas.microsoft.com/office/drawing/2014/main" id="{F9D9F3BE-19EB-4224-9768-1D7E7B4FEDB2}"/>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9FD4805-3E1B-4860-96BB-45982CF14EE4}"/>
              </a:ext>
            </a:extLst>
          </p:cNvPr>
          <p:cNvSpPr txBox="1"/>
          <p:nvPr/>
        </p:nvSpPr>
        <p:spPr>
          <a:xfrm>
            <a:off x="3950439" y="4282313"/>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57" name="Straight Connector 56">
            <a:extLst>
              <a:ext uri="{FF2B5EF4-FFF2-40B4-BE49-F238E27FC236}">
                <a16:creationId xmlns:a16="http://schemas.microsoft.com/office/drawing/2014/main" id="{36D0E1FE-70BF-4D33-A98D-0E5C793F27A8}"/>
              </a:ext>
            </a:extLst>
          </p:cNvPr>
          <p:cNvCxnSpPr>
            <a:cxnSpLocks/>
          </p:cNvCxnSpPr>
          <p:nvPr/>
        </p:nvCxnSpPr>
        <p:spPr>
          <a:xfrm>
            <a:off x="4285278" y="3505729"/>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CDFF3D8-BA55-4E62-9380-9A0390D6F844}"/>
              </a:ext>
            </a:extLst>
          </p:cNvPr>
          <p:cNvSpPr txBox="1"/>
          <p:nvPr/>
        </p:nvSpPr>
        <p:spPr>
          <a:xfrm>
            <a:off x="5882181" y="5579390"/>
            <a:ext cx="3533785" cy="95885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John C. Calhoun</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North---manufacturing (tariff)</a:t>
            </a:r>
            <a:endPar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South---slavery, agriculture</a:t>
            </a:r>
            <a:endPar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50" name="TextBox 49">
            <a:extLst>
              <a:ext uri="{FF2B5EF4-FFF2-40B4-BE49-F238E27FC236}">
                <a16:creationId xmlns:a16="http://schemas.microsoft.com/office/drawing/2014/main" id="{572DF120-37A6-44A8-B936-0545C1C1DEC9}"/>
              </a:ext>
            </a:extLst>
          </p:cNvPr>
          <p:cNvSpPr txBox="1"/>
          <p:nvPr/>
        </p:nvSpPr>
        <p:spPr>
          <a:xfrm>
            <a:off x="4390263" y="3828906"/>
            <a:ext cx="992138" cy="461665"/>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a:t>
            </a:r>
            <a:endParaRPr lang="en-US" sz="1200" dirty="0"/>
          </a:p>
        </p:txBody>
      </p:sp>
      <p:cxnSp>
        <p:nvCxnSpPr>
          <p:cNvPr id="59" name="Straight Connector 58">
            <a:extLst>
              <a:ext uri="{FF2B5EF4-FFF2-40B4-BE49-F238E27FC236}">
                <a16:creationId xmlns:a16="http://schemas.microsoft.com/office/drawing/2014/main" id="{41B9D0F3-CD58-4CC5-9FFF-F78082A547DE}"/>
              </a:ext>
            </a:extLst>
          </p:cNvPr>
          <p:cNvCxnSpPr>
            <a:cxnSpLocks/>
          </p:cNvCxnSpPr>
          <p:nvPr/>
        </p:nvCxnSpPr>
        <p:spPr>
          <a:xfrm>
            <a:off x="4666262" y="3404976"/>
            <a:ext cx="9878" cy="434888"/>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9295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25</a:t>
            </a:fld>
            <a:endParaRPr lang="en-US"/>
          </a:p>
        </p:txBody>
      </p:sp>
      <p:sp>
        <p:nvSpPr>
          <p:cNvPr id="4" name="TextBox 3">
            <a:extLst>
              <a:ext uri="{FF2B5EF4-FFF2-40B4-BE49-F238E27FC236}">
                <a16:creationId xmlns:a16="http://schemas.microsoft.com/office/drawing/2014/main" id="{F795E58F-FA0E-4EF8-889C-2DED6049FCEA}"/>
              </a:ext>
            </a:extLst>
          </p:cNvPr>
          <p:cNvSpPr txBox="1"/>
          <p:nvPr/>
        </p:nvSpPr>
        <p:spPr>
          <a:xfrm>
            <a:off x="490119" y="1044894"/>
            <a:ext cx="2709080" cy="481901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Also, in late 1833 Henry Clay began to have dinners with certain opposition leaders to try and come up with a candidate to oppose Martin Van Buren in the next election.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is considered to be the birth of the Whig party</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the 1836 election the Whigs didn't run one candidate, they ran multiple candidates to try to prevent the Democrat party from gaining a majority.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1D03CB7-67FD-4F4B-87FC-23D824E39277}"/>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6762679" y="1869229"/>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7981803" y="1853355"/>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452197" y="1839369"/>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040598" y="2976363"/>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39" name="TextBox 38">
            <a:extLst>
              <a:ext uri="{FF2B5EF4-FFF2-40B4-BE49-F238E27FC236}">
                <a16:creationId xmlns:a16="http://schemas.microsoft.com/office/drawing/2014/main" id="{78A6704E-565F-4608-B5E7-C2A41AA3A088}"/>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348441"/>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3" name="TextBox 2">
            <a:extLst>
              <a:ext uri="{FF2B5EF4-FFF2-40B4-BE49-F238E27FC236}">
                <a16:creationId xmlns:a16="http://schemas.microsoft.com/office/drawing/2014/main" id="{E87ADABD-3D50-436B-BC98-C23D2E854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49" name="TextBox 48">
            <a:extLst>
              <a:ext uri="{FF2B5EF4-FFF2-40B4-BE49-F238E27FC236}">
                <a16:creationId xmlns:a16="http://schemas.microsoft.com/office/drawing/2014/main" id="{9CDED042-849E-483F-A9A5-3DE10302F63A}"/>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4" name="TextBox 53">
            <a:extLst>
              <a:ext uri="{FF2B5EF4-FFF2-40B4-BE49-F238E27FC236}">
                <a16:creationId xmlns:a16="http://schemas.microsoft.com/office/drawing/2014/main" id="{AF498DE3-F518-4C90-B865-CFEB14F82C08}"/>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55" name="Straight Connector 54">
            <a:extLst>
              <a:ext uri="{FF2B5EF4-FFF2-40B4-BE49-F238E27FC236}">
                <a16:creationId xmlns:a16="http://schemas.microsoft.com/office/drawing/2014/main" id="{F9D9F3BE-19EB-4224-9768-1D7E7B4FEDB2}"/>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9FD4805-3E1B-4860-96BB-45982CF14EE4}"/>
              </a:ext>
            </a:extLst>
          </p:cNvPr>
          <p:cNvSpPr txBox="1"/>
          <p:nvPr/>
        </p:nvSpPr>
        <p:spPr>
          <a:xfrm>
            <a:off x="3950439" y="4282313"/>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57" name="Straight Connector 56">
            <a:extLst>
              <a:ext uri="{FF2B5EF4-FFF2-40B4-BE49-F238E27FC236}">
                <a16:creationId xmlns:a16="http://schemas.microsoft.com/office/drawing/2014/main" id="{36D0E1FE-70BF-4D33-A98D-0E5C793F27A8}"/>
              </a:ext>
            </a:extLst>
          </p:cNvPr>
          <p:cNvCxnSpPr>
            <a:cxnSpLocks/>
          </p:cNvCxnSpPr>
          <p:nvPr/>
        </p:nvCxnSpPr>
        <p:spPr>
          <a:xfrm>
            <a:off x="4285278" y="3505729"/>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CDFF3D8-BA55-4E62-9380-9A0390D6F844}"/>
              </a:ext>
            </a:extLst>
          </p:cNvPr>
          <p:cNvSpPr txBox="1"/>
          <p:nvPr/>
        </p:nvSpPr>
        <p:spPr>
          <a:xfrm>
            <a:off x="5882181" y="5579390"/>
            <a:ext cx="3533785" cy="95885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John C. Calhoun</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North---manufacturing (tariff)</a:t>
            </a:r>
            <a:endPar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South---slavery, agriculture</a:t>
            </a:r>
            <a:endPar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50" name="TextBox 49">
            <a:extLst>
              <a:ext uri="{FF2B5EF4-FFF2-40B4-BE49-F238E27FC236}">
                <a16:creationId xmlns:a16="http://schemas.microsoft.com/office/drawing/2014/main" id="{572DF120-37A6-44A8-B936-0545C1C1DEC9}"/>
              </a:ext>
            </a:extLst>
          </p:cNvPr>
          <p:cNvSpPr txBox="1"/>
          <p:nvPr/>
        </p:nvSpPr>
        <p:spPr>
          <a:xfrm>
            <a:off x="4375572" y="3635338"/>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59" name="Straight Connector 58">
            <a:extLst>
              <a:ext uri="{FF2B5EF4-FFF2-40B4-BE49-F238E27FC236}">
                <a16:creationId xmlns:a16="http://schemas.microsoft.com/office/drawing/2014/main" id="{41B9D0F3-CD58-4CC5-9FFF-F78082A547DE}"/>
              </a:ext>
            </a:extLst>
          </p:cNvPr>
          <p:cNvCxnSpPr>
            <a:cxnSpLocks/>
          </p:cNvCxnSpPr>
          <p:nvPr/>
        </p:nvCxnSpPr>
        <p:spPr>
          <a:xfrm>
            <a:off x="4666262" y="3404976"/>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486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26</a:t>
            </a:fld>
            <a:endParaRPr lang="en-US"/>
          </a:p>
        </p:txBody>
      </p:sp>
      <p:sp>
        <p:nvSpPr>
          <p:cNvPr id="4" name="TextBox 3">
            <a:extLst>
              <a:ext uri="{FF2B5EF4-FFF2-40B4-BE49-F238E27FC236}">
                <a16:creationId xmlns:a16="http://schemas.microsoft.com/office/drawing/2014/main" id="{F795E58F-FA0E-4EF8-889C-2DED6049FCEA}"/>
              </a:ext>
            </a:extLst>
          </p:cNvPr>
          <p:cNvSpPr txBox="1"/>
          <p:nvPr/>
        </p:nvSpPr>
        <p:spPr>
          <a:xfrm>
            <a:off x="465414" y="398242"/>
            <a:ext cx="2951659" cy="5708101"/>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is from that same book America 1844: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 was another rule introduced into Congress that same year led by pro-slavery Democrats.  It was called the gag rule, gag as in you can't speak. What this rule made happen, what they said all these irritating abolitionists are sending petitions to Congress and this subject of abolition prevents us from getting our work done.  So they decided that they would not accept any petitions that talked about freeing the slaves and every time there was a new Congress John Quincy Adams tried to have that rule removed.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1D03CB7-67FD-4F4B-87FC-23D824E39277}"/>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6762679" y="1869229"/>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7981803" y="1853355"/>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452197" y="1839369"/>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040598" y="2976363"/>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39" name="TextBox 38">
            <a:extLst>
              <a:ext uri="{FF2B5EF4-FFF2-40B4-BE49-F238E27FC236}">
                <a16:creationId xmlns:a16="http://schemas.microsoft.com/office/drawing/2014/main" id="{78A6704E-565F-4608-B5E7-C2A41AA3A088}"/>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348441"/>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3" name="TextBox 2">
            <a:extLst>
              <a:ext uri="{FF2B5EF4-FFF2-40B4-BE49-F238E27FC236}">
                <a16:creationId xmlns:a16="http://schemas.microsoft.com/office/drawing/2014/main" id="{E87ADABD-3D50-436B-BC98-C23D2E854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49" name="TextBox 48">
            <a:extLst>
              <a:ext uri="{FF2B5EF4-FFF2-40B4-BE49-F238E27FC236}">
                <a16:creationId xmlns:a16="http://schemas.microsoft.com/office/drawing/2014/main" id="{9CDED042-849E-483F-A9A5-3DE10302F63A}"/>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4" name="TextBox 53">
            <a:extLst>
              <a:ext uri="{FF2B5EF4-FFF2-40B4-BE49-F238E27FC236}">
                <a16:creationId xmlns:a16="http://schemas.microsoft.com/office/drawing/2014/main" id="{AF498DE3-F518-4C90-B865-CFEB14F82C08}"/>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55" name="Straight Connector 54">
            <a:extLst>
              <a:ext uri="{FF2B5EF4-FFF2-40B4-BE49-F238E27FC236}">
                <a16:creationId xmlns:a16="http://schemas.microsoft.com/office/drawing/2014/main" id="{F9D9F3BE-19EB-4224-9768-1D7E7B4FEDB2}"/>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9FD4805-3E1B-4860-96BB-45982CF14EE4}"/>
              </a:ext>
            </a:extLst>
          </p:cNvPr>
          <p:cNvSpPr txBox="1"/>
          <p:nvPr/>
        </p:nvSpPr>
        <p:spPr>
          <a:xfrm>
            <a:off x="3950439" y="4282313"/>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57" name="Straight Connector 56">
            <a:extLst>
              <a:ext uri="{FF2B5EF4-FFF2-40B4-BE49-F238E27FC236}">
                <a16:creationId xmlns:a16="http://schemas.microsoft.com/office/drawing/2014/main" id="{36D0E1FE-70BF-4D33-A98D-0E5C793F27A8}"/>
              </a:ext>
            </a:extLst>
          </p:cNvPr>
          <p:cNvCxnSpPr>
            <a:cxnSpLocks/>
          </p:cNvCxnSpPr>
          <p:nvPr/>
        </p:nvCxnSpPr>
        <p:spPr>
          <a:xfrm>
            <a:off x="4285278" y="3505729"/>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CDFF3D8-BA55-4E62-9380-9A0390D6F844}"/>
              </a:ext>
            </a:extLst>
          </p:cNvPr>
          <p:cNvSpPr txBox="1"/>
          <p:nvPr/>
        </p:nvSpPr>
        <p:spPr>
          <a:xfrm>
            <a:off x="5882181" y="5579390"/>
            <a:ext cx="3533785" cy="95885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John C. Calhoun</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North---manufacturing (tariff)</a:t>
            </a:r>
            <a:endPar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South---slavery, agriculture</a:t>
            </a:r>
            <a:endPar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50" name="TextBox 49">
            <a:extLst>
              <a:ext uri="{FF2B5EF4-FFF2-40B4-BE49-F238E27FC236}">
                <a16:creationId xmlns:a16="http://schemas.microsoft.com/office/drawing/2014/main" id="{572DF120-37A6-44A8-B936-0545C1C1DEC9}"/>
              </a:ext>
            </a:extLst>
          </p:cNvPr>
          <p:cNvSpPr txBox="1"/>
          <p:nvPr/>
        </p:nvSpPr>
        <p:spPr>
          <a:xfrm>
            <a:off x="4375572" y="3635338"/>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59" name="Straight Connector 58">
            <a:extLst>
              <a:ext uri="{FF2B5EF4-FFF2-40B4-BE49-F238E27FC236}">
                <a16:creationId xmlns:a16="http://schemas.microsoft.com/office/drawing/2014/main" id="{41B9D0F3-CD58-4CC5-9FFF-F78082A547DE}"/>
              </a:ext>
            </a:extLst>
          </p:cNvPr>
          <p:cNvCxnSpPr>
            <a:cxnSpLocks/>
          </p:cNvCxnSpPr>
          <p:nvPr/>
        </p:nvCxnSpPr>
        <p:spPr>
          <a:xfrm>
            <a:off x="4666262" y="3404976"/>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481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27</a:t>
            </a:fld>
            <a:endParaRPr lang="en-US"/>
          </a:p>
        </p:txBody>
      </p:sp>
      <p:sp>
        <p:nvSpPr>
          <p:cNvPr id="4" name="TextBox 3">
            <a:extLst>
              <a:ext uri="{FF2B5EF4-FFF2-40B4-BE49-F238E27FC236}">
                <a16:creationId xmlns:a16="http://schemas.microsoft.com/office/drawing/2014/main" id="{F795E58F-FA0E-4EF8-889C-2DED6049FCEA}"/>
              </a:ext>
            </a:extLst>
          </p:cNvPr>
          <p:cNvSpPr txBox="1"/>
          <p:nvPr/>
        </p:nvSpPr>
        <p:spPr>
          <a:xfrm>
            <a:off x="465389" y="549275"/>
            <a:ext cx="2709080" cy="5411738"/>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 was not successfully removed until 1844.  So, from 1836 to 1844 you couldn't even approach Congress on the subject of abolition. A Tennessee slaveholder led in the application of that rule, James K. Polk.  He was Clay's opponent and victor in the 1844 election. He became the president that annexed Texas to California and Oregon, but the Democrats weren't able to pass that rule alone, Whigs were involved.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That's the issue of 1833 between North and South.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1D03CB7-67FD-4F4B-87FC-23D824E39277}"/>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6762679" y="1869229"/>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7981803" y="1853355"/>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452197" y="1839369"/>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040598" y="2976363"/>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39" name="TextBox 38">
            <a:extLst>
              <a:ext uri="{FF2B5EF4-FFF2-40B4-BE49-F238E27FC236}">
                <a16:creationId xmlns:a16="http://schemas.microsoft.com/office/drawing/2014/main" id="{78A6704E-565F-4608-B5E7-C2A41AA3A088}"/>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348441"/>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3" name="TextBox 2">
            <a:extLst>
              <a:ext uri="{FF2B5EF4-FFF2-40B4-BE49-F238E27FC236}">
                <a16:creationId xmlns:a16="http://schemas.microsoft.com/office/drawing/2014/main" id="{E87ADABD-3D50-436B-BC98-C23D2E854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49" name="TextBox 48">
            <a:extLst>
              <a:ext uri="{FF2B5EF4-FFF2-40B4-BE49-F238E27FC236}">
                <a16:creationId xmlns:a16="http://schemas.microsoft.com/office/drawing/2014/main" id="{9CDED042-849E-483F-A9A5-3DE10302F63A}"/>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4" name="TextBox 53">
            <a:extLst>
              <a:ext uri="{FF2B5EF4-FFF2-40B4-BE49-F238E27FC236}">
                <a16:creationId xmlns:a16="http://schemas.microsoft.com/office/drawing/2014/main" id="{AF498DE3-F518-4C90-B865-CFEB14F82C08}"/>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55" name="Straight Connector 54">
            <a:extLst>
              <a:ext uri="{FF2B5EF4-FFF2-40B4-BE49-F238E27FC236}">
                <a16:creationId xmlns:a16="http://schemas.microsoft.com/office/drawing/2014/main" id="{F9D9F3BE-19EB-4224-9768-1D7E7B4FEDB2}"/>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9FD4805-3E1B-4860-96BB-45982CF14EE4}"/>
              </a:ext>
            </a:extLst>
          </p:cNvPr>
          <p:cNvSpPr txBox="1"/>
          <p:nvPr/>
        </p:nvSpPr>
        <p:spPr>
          <a:xfrm>
            <a:off x="3950439" y="4282313"/>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57" name="Straight Connector 56">
            <a:extLst>
              <a:ext uri="{FF2B5EF4-FFF2-40B4-BE49-F238E27FC236}">
                <a16:creationId xmlns:a16="http://schemas.microsoft.com/office/drawing/2014/main" id="{36D0E1FE-70BF-4D33-A98D-0E5C793F27A8}"/>
              </a:ext>
            </a:extLst>
          </p:cNvPr>
          <p:cNvCxnSpPr>
            <a:cxnSpLocks/>
          </p:cNvCxnSpPr>
          <p:nvPr/>
        </p:nvCxnSpPr>
        <p:spPr>
          <a:xfrm>
            <a:off x="4285278" y="3505729"/>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CDFF3D8-BA55-4E62-9380-9A0390D6F844}"/>
              </a:ext>
            </a:extLst>
          </p:cNvPr>
          <p:cNvSpPr txBox="1"/>
          <p:nvPr/>
        </p:nvSpPr>
        <p:spPr>
          <a:xfrm>
            <a:off x="5882181" y="5579390"/>
            <a:ext cx="3533785" cy="95885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John C. Calhoun</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North---manufacturing (tariff)</a:t>
            </a:r>
            <a:endPar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South---slavery, agriculture</a:t>
            </a:r>
            <a:endPar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50" name="TextBox 49">
            <a:extLst>
              <a:ext uri="{FF2B5EF4-FFF2-40B4-BE49-F238E27FC236}">
                <a16:creationId xmlns:a16="http://schemas.microsoft.com/office/drawing/2014/main" id="{572DF120-37A6-44A8-B936-0545C1C1DEC9}"/>
              </a:ext>
            </a:extLst>
          </p:cNvPr>
          <p:cNvSpPr txBox="1"/>
          <p:nvPr/>
        </p:nvSpPr>
        <p:spPr>
          <a:xfrm>
            <a:off x="4375572" y="3635338"/>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59" name="Straight Connector 58">
            <a:extLst>
              <a:ext uri="{FF2B5EF4-FFF2-40B4-BE49-F238E27FC236}">
                <a16:creationId xmlns:a16="http://schemas.microsoft.com/office/drawing/2014/main" id="{41B9D0F3-CD58-4CC5-9FFF-F78082A547DE}"/>
              </a:ext>
            </a:extLst>
          </p:cNvPr>
          <p:cNvCxnSpPr>
            <a:cxnSpLocks/>
          </p:cNvCxnSpPr>
          <p:nvPr/>
        </p:nvCxnSpPr>
        <p:spPr>
          <a:xfrm>
            <a:off x="4666262" y="3404976"/>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145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28</a:t>
            </a:fld>
            <a:endParaRPr lang="en-US"/>
          </a:p>
        </p:txBody>
      </p:sp>
      <p:sp>
        <p:nvSpPr>
          <p:cNvPr id="4" name="TextBox 3">
            <a:extLst>
              <a:ext uri="{FF2B5EF4-FFF2-40B4-BE49-F238E27FC236}">
                <a16:creationId xmlns:a16="http://schemas.microsoft.com/office/drawing/2014/main" id="{F795E58F-FA0E-4EF8-889C-2DED6049FCEA}"/>
              </a:ext>
            </a:extLst>
          </p:cNvPr>
          <p:cNvSpPr txBox="1"/>
          <p:nvPr/>
        </p:nvSpPr>
        <p:spPr>
          <a:xfrm>
            <a:off x="4372756" y="135528"/>
            <a:ext cx="270908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828525E9-0946-445F-AA2F-C82AFAEDB1C2}"/>
              </a:ext>
            </a:extLst>
          </p:cNvPr>
          <p:cNvGrpSpPr/>
          <p:nvPr/>
        </p:nvGrpSpPr>
        <p:grpSpPr>
          <a:xfrm>
            <a:off x="3930804" y="2114022"/>
            <a:ext cx="8261196" cy="4607453"/>
            <a:chOff x="3700390" y="136525"/>
            <a:chExt cx="8261196" cy="4607453"/>
          </a:xfrm>
        </p:grpSpPr>
        <p:sp>
          <p:nvSpPr>
            <p:cNvPr id="7" name="TextBox 6">
              <a:extLst>
                <a:ext uri="{FF2B5EF4-FFF2-40B4-BE49-F238E27FC236}">
                  <a16:creationId xmlns:a16="http://schemas.microsoft.com/office/drawing/2014/main" id="{A1D03CB7-67FD-4F4B-87FC-23D824E39277}"/>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6762679" y="1869229"/>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7981803" y="1853355"/>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452197" y="1839369"/>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040598" y="2976363"/>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39" name="TextBox 38">
              <a:extLst>
                <a:ext uri="{FF2B5EF4-FFF2-40B4-BE49-F238E27FC236}">
                  <a16:creationId xmlns:a16="http://schemas.microsoft.com/office/drawing/2014/main" id="{78A6704E-565F-4608-B5E7-C2A41AA3A088}"/>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348441"/>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3" name="TextBox 2">
              <a:extLst>
                <a:ext uri="{FF2B5EF4-FFF2-40B4-BE49-F238E27FC236}">
                  <a16:creationId xmlns:a16="http://schemas.microsoft.com/office/drawing/2014/main" id="{E87ADABD-3D50-436B-BC98-C23D2E854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49" name="TextBox 48">
              <a:extLst>
                <a:ext uri="{FF2B5EF4-FFF2-40B4-BE49-F238E27FC236}">
                  <a16:creationId xmlns:a16="http://schemas.microsoft.com/office/drawing/2014/main" id="{9CDED042-849E-483F-A9A5-3DE10302F63A}"/>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4" name="TextBox 53">
              <a:extLst>
                <a:ext uri="{FF2B5EF4-FFF2-40B4-BE49-F238E27FC236}">
                  <a16:creationId xmlns:a16="http://schemas.microsoft.com/office/drawing/2014/main" id="{AF498DE3-F518-4C90-B865-CFEB14F82C08}"/>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55" name="Straight Connector 54">
              <a:extLst>
                <a:ext uri="{FF2B5EF4-FFF2-40B4-BE49-F238E27FC236}">
                  <a16:creationId xmlns:a16="http://schemas.microsoft.com/office/drawing/2014/main" id="{F9D9F3BE-19EB-4224-9768-1D7E7B4FEDB2}"/>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9FD4805-3E1B-4860-96BB-45982CF14EE4}"/>
                </a:ext>
              </a:extLst>
            </p:cNvPr>
            <p:cNvSpPr txBox="1"/>
            <p:nvPr/>
          </p:nvSpPr>
          <p:spPr>
            <a:xfrm>
              <a:off x="3950439" y="4282313"/>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57" name="Straight Connector 56">
              <a:extLst>
                <a:ext uri="{FF2B5EF4-FFF2-40B4-BE49-F238E27FC236}">
                  <a16:creationId xmlns:a16="http://schemas.microsoft.com/office/drawing/2014/main" id="{36D0E1FE-70BF-4D33-A98D-0E5C793F27A8}"/>
                </a:ext>
              </a:extLst>
            </p:cNvPr>
            <p:cNvCxnSpPr>
              <a:cxnSpLocks/>
            </p:cNvCxnSpPr>
            <p:nvPr/>
          </p:nvCxnSpPr>
          <p:spPr>
            <a:xfrm>
              <a:off x="4285278" y="3505729"/>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72DF120-37A6-44A8-B936-0545C1C1DEC9}"/>
                </a:ext>
              </a:extLst>
            </p:cNvPr>
            <p:cNvSpPr txBox="1"/>
            <p:nvPr/>
          </p:nvSpPr>
          <p:spPr>
            <a:xfrm>
              <a:off x="4375572" y="3635338"/>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59" name="Straight Connector 58">
              <a:extLst>
                <a:ext uri="{FF2B5EF4-FFF2-40B4-BE49-F238E27FC236}">
                  <a16:creationId xmlns:a16="http://schemas.microsoft.com/office/drawing/2014/main" id="{41B9D0F3-CD58-4CC5-9FFF-F78082A547DE}"/>
                </a:ext>
              </a:extLst>
            </p:cNvPr>
            <p:cNvCxnSpPr>
              <a:cxnSpLocks/>
            </p:cNvCxnSpPr>
            <p:nvPr/>
          </p:nvCxnSpPr>
          <p:spPr>
            <a:xfrm>
              <a:off x="4666262" y="3404976"/>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C23BFA03-B9DD-4FE1-BAEB-259C1D8ED6EF}"/>
              </a:ext>
            </a:extLst>
          </p:cNvPr>
          <p:cNvSpPr txBox="1"/>
          <p:nvPr/>
        </p:nvSpPr>
        <p:spPr>
          <a:xfrm>
            <a:off x="7301728" y="189646"/>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1848</a:t>
            </a: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1860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E697556-C720-48EC-96A5-AE609DC31A29}"/>
              </a:ext>
            </a:extLst>
          </p:cNvPr>
          <p:cNvCxnSpPr>
            <a:cxnSpLocks/>
          </p:cNvCxnSpPr>
          <p:nvPr/>
        </p:nvCxnSpPr>
        <p:spPr>
          <a:xfrm>
            <a:off x="7141280" y="135528"/>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E7F6F276-EBB8-4F9D-A31B-F802F6BE15EE}"/>
              </a:ext>
            </a:extLst>
          </p:cNvPr>
          <p:cNvSpPr txBox="1"/>
          <p:nvPr/>
        </p:nvSpPr>
        <p:spPr>
          <a:xfrm>
            <a:off x="420686" y="342275"/>
            <a:ext cx="3103082" cy="5632311"/>
          </a:xfrm>
          <a:prstGeom prst="rect">
            <a:avLst/>
          </a:prstGeom>
          <a:noFill/>
        </p:spPr>
        <p:txBody>
          <a:bodyPr wrap="square">
            <a:spAutoFit/>
          </a:bodyPr>
          <a:lstStyle/>
          <a:p>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 try and make it clearer what we're doing, we're discussing three compromises, 1818-1821, 1833, 1850</a:t>
            </a:r>
          </a:p>
          <a:p>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p>
          <a:p>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1840, 1</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844,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1848,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1860 </a:t>
            </a:r>
          </a:p>
          <a:p>
            <a:endParaRPr lang="en-US" dirty="0">
              <a:solidFill>
                <a:srgbClr val="000000"/>
              </a:solidFill>
              <a:latin typeface="Arial Narrow" panose="020B0606020202030204" pitchFamily="34" charset="0"/>
              <a:cs typeface="Arial" panose="020B0604020202020204" pitchFamily="34" charset="0"/>
            </a:endParaRPr>
          </a:p>
          <a:p>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We've discussed 1818 to 1821 and then 1833. In the 1840 election the Whig party is finally ready to settle on one candidate. The Whig party leans against slavery and the Democrat party for slavery. So, they are looking for a candidate, and one of those candidates was General Winfield Scott. He was no great hero for equality, but he had written a letter expressing sympathy for abolitionists. </a:t>
            </a:r>
            <a:endParaRPr lang="en-US" dirty="0"/>
          </a:p>
        </p:txBody>
      </p:sp>
    </p:spTree>
    <p:extLst>
      <p:ext uri="{BB962C8B-B14F-4D97-AF65-F5344CB8AC3E}">
        <p14:creationId xmlns:p14="http://schemas.microsoft.com/office/powerpoint/2010/main" val="4075996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29</a:t>
            </a:fld>
            <a:endParaRPr lang="en-US"/>
          </a:p>
        </p:txBody>
      </p:sp>
      <p:sp>
        <p:nvSpPr>
          <p:cNvPr id="4" name="TextBox 3">
            <a:extLst>
              <a:ext uri="{FF2B5EF4-FFF2-40B4-BE49-F238E27FC236}">
                <a16:creationId xmlns:a16="http://schemas.microsoft.com/office/drawing/2014/main" id="{F795E58F-FA0E-4EF8-889C-2DED6049FCEA}"/>
              </a:ext>
            </a:extLst>
          </p:cNvPr>
          <p:cNvSpPr txBox="1"/>
          <p:nvPr/>
        </p:nvSpPr>
        <p:spPr>
          <a:xfrm>
            <a:off x="5021440" y="135528"/>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828525E9-0946-445F-AA2F-C82AFAEDB1C2}"/>
              </a:ext>
            </a:extLst>
          </p:cNvPr>
          <p:cNvGrpSpPr/>
          <p:nvPr/>
        </p:nvGrpSpPr>
        <p:grpSpPr>
          <a:xfrm>
            <a:off x="3930804" y="2114022"/>
            <a:ext cx="8261196" cy="4607453"/>
            <a:chOff x="3700390" y="136525"/>
            <a:chExt cx="8261196" cy="4607453"/>
          </a:xfrm>
        </p:grpSpPr>
        <p:sp>
          <p:nvSpPr>
            <p:cNvPr id="7" name="TextBox 6">
              <a:extLst>
                <a:ext uri="{FF2B5EF4-FFF2-40B4-BE49-F238E27FC236}">
                  <a16:creationId xmlns:a16="http://schemas.microsoft.com/office/drawing/2014/main" id="{A1D03CB7-67FD-4F4B-87FC-23D824E39277}"/>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6762679" y="1869229"/>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7981803" y="1853355"/>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452197" y="1839369"/>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040598" y="2976363"/>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39" name="TextBox 38">
              <a:extLst>
                <a:ext uri="{FF2B5EF4-FFF2-40B4-BE49-F238E27FC236}">
                  <a16:creationId xmlns:a16="http://schemas.microsoft.com/office/drawing/2014/main" id="{78A6704E-565F-4608-B5E7-C2A41AA3A088}"/>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348441"/>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3" name="TextBox 2">
              <a:extLst>
                <a:ext uri="{FF2B5EF4-FFF2-40B4-BE49-F238E27FC236}">
                  <a16:creationId xmlns:a16="http://schemas.microsoft.com/office/drawing/2014/main" id="{E87ADABD-3D50-436B-BC98-C23D2E854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49" name="TextBox 48">
              <a:extLst>
                <a:ext uri="{FF2B5EF4-FFF2-40B4-BE49-F238E27FC236}">
                  <a16:creationId xmlns:a16="http://schemas.microsoft.com/office/drawing/2014/main" id="{9CDED042-849E-483F-A9A5-3DE10302F63A}"/>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4" name="TextBox 53">
              <a:extLst>
                <a:ext uri="{FF2B5EF4-FFF2-40B4-BE49-F238E27FC236}">
                  <a16:creationId xmlns:a16="http://schemas.microsoft.com/office/drawing/2014/main" id="{AF498DE3-F518-4C90-B865-CFEB14F82C08}"/>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55" name="Straight Connector 54">
              <a:extLst>
                <a:ext uri="{FF2B5EF4-FFF2-40B4-BE49-F238E27FC236}">
                  <a16:creationId xmlns:a16="http://schemas.microsoft.com/office/drawing/2014/main" id="{F9D9F3BE-19EB-4224-9768-1D7E7B4FEDB2}"/>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9FD4805-3E1B-4860-96BB-45982CF14EE4}"/>
                </a:ext>
              </a:extLst>
            </p:cNvPr>
            <p:cNvSpPr txBox="1"/>
            <p:nvPr/>
          </p:nvSpPr>
          <p:spPr>
            <a:xfrm>
              <a:off x="3950439" y="4282313"/>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57" name="Straight Connector 56">
              <a:extLst>
                <a:ext uri="{FF2B5EF4-FFF2-40B4-BE49-F238E27FC236}">
                  <a16:creationId xmlns:a16="http://schemas.microsoft.com/office/drawing/2014/main" id="{36D0E1FE-70BF-4D33-A98D-0E5C793F27A8}"/>
                </a:ext>
              </a:extLst>
            </p:cNvPr>
            <p:cNvCxnSpPr>
              <a:cxnSpLocks/>
            </p:cNvCxnSpPr>
            <p:nvPr/>
          </p:nvCxnSpPr>
          <p:spPr>
            <a:xfrm>
              <a:off x="4285278" y="3505729"/>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72DF120-37A6-44A8-B936-0545C1C1DEC9}"/>
                </a:ext>
              </a:extLst>
            </p:cNvPr>
            <p:cNvSpPr txBox="1"/>
            <p:nvPr/>
          </p:nvSpPr>
          <p:spPr>
            <a:xfrm>
              <a:off x="4375572" y="3635338"/>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59" name="Straight Connector 58">
              <a:extLst>
                <a:ext uri="{FF2B5EF4-FFF2-40B4-BE49-F238E27FC236}">
                  <a16:creationId xmlns:a16="http://schemas.microsoft.com/office/drawing/2014/main" id="{41B9D0F3-CD58-4CC5-9FFF-F78082A547DE}"/>
                </a:ext>
              </a:extLst>
            </p:cNvPr>
            <p:cNvCxnSpPr>
              <a:cxnSpLocks/>
            </p:cNvCxnSpPr>
            <p:nvPr/>
          </p:nvCxnSpPr>
          <p:spPr>
            <a:xfrm>
              <a:off x="4666262" y="3404976"/>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C23BFA03-B9DD-4FE1-BAEB-259C1D8ED6EF}"/>
              </a:ext>
            </a:extLst>
          </p:cNvPr>
          <p:cNvSpPr txBox="1"/>
          <p:nvPr/>
        </p:nvSpPr>
        <p:spPr>
          <a:xfrm>
            <a:off x="7220090" y="135528"/>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Harrison/V.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1860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E697556-C720-48EC-96A5-AE609DC31A29}"/>
              </a:ext>
            </a:extLst>
          </p:cNvPr>
          <p:cNvCxnSpPr>
            <a:cxnSpLocks/>
          </p:cNvCxnSpPr>
          <p:nvPr/>
        </p:nvCxnSpPr>
        <p:spPr>
          <a:xfrm>
            <a:off x="7141280" y="135528"/>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E7F6F276-EBB8-4F9D-A31B-F802F6BE15EE}"/>
              </a:ext>
            </a:extLst>
          </p:cNvPr>
          <p:cNvSpPr txBox="1"/>
          <p:nvPr/>
        </p:nvSpPr>
        <p:spPr>
          <a:xfrm>
            <a:off x="420686" y="342275"/>
            <a:ext cx="3103082" cy="5909310"/>
          </a:xfrm>
          <a:prstGeom prst="rect">
            <a:avLst/>
          </a:prstGeom>
          <a:noFill/>
        </p:spPr>
        <p:txBody>
          <a:bodyPr wrap="square">
            <a:spAutoFit/>
          </a:bodyPr>
          <a:lstStyle/>
          <a:p>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Someone leaked that letter to the Virginia delegation of the Whig party.  The position you might think of as reasonable. If you want to win the election you don't want an extremist. So, he is not given that candidacy.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For the position of President, they choose William Henry Harrison, a nice centrist so they can win the election. Back then the vice president didn't do very much, it was a powerless position.  So, to win votes in the South they pick a vice president who's a southern slave owner, John Tyler.  Many Whigs were excited with Harrison because they said there would never be another slave holding president again. </a:t>
            </a:r>
            <a:endParaRPr lang="en-US" dirty="0"/>
          </a:p>
        </p:txBody>
      </p:sp>
    </p:spTree>
    <p:extLst>
      <p:ext uri="{BB962C8B-B14F-4D97-AF65-F5344CB8AC3E}">
        <p14:creationId xmlns:p14="http://schemas.microsoft.com/office/powerpoint/2010/main" val="3076826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6B3D5D-3B0A-4728-A3F1-97EAED500B54}"/>
              </a:ext>
            </a:extLst>
          </p:cNvPr>
          <p:cNvSpPr>
            <a:spLocks noGrp="1"/>
          </p:cNvSpPr>
          <p:nvPr>
            <p:ph type="sldNum" sz="quarter" idx="12"/>
          </p:nvPr>
        </p:nvSpPr>
        <p:spPr/>
        <p:txBody>
          <a:bodyPr/>
          <a:lstStyle/>
          <a:p>
            <a:fld id="{AE400EEC-9B90-4137-8E08-0BFA747BE71B}" type="slidenum">
              <a:rPr lang="en-US" smtClean="0"/>
              <a:t>3</a:t>
            </a:fld>
            <a:endParaRPr lang="en-US"/>
          </a:p>
        </p:txBody>
      </p:sp>
      <p:pic>
        <p:nvPicPr>
          <p:cNvPr id="3" name="Picture 2">
            <a:extLst>
              <a:ext uri="{FF2B5EF4-FFF2-40B4-BE49-F238E27FC236}">
                <a16:creationId xmlns:a16="http://schemas.microsoft.com/office/drawing/2014/main" id="{EE8ADBDB-B8FD-4295-BC99-FDAD57AC0A45}"/>
              </a:ext>
            </a:extLst>
          </p:cNvPr>
          <p:cNvPicPr>
            <a:picLocks noChangeAspect="1"/>
          </p:cNvPicPr>
          <p:nvPr/>
        </p:nvPicPr>
        <p:blipFill>
          <a:blip r:embed="rId2"/>
          <a:stretch>
            <a:fillRect/>
          </a:stretch>
        </p:blipFill>
        <p:spPr>
          <a:xfrm>
            <a:off x="771525" y="-23617"/>
            <a:ext cx="10687050" cy="6880704"/>
          </a:xfrm>
          <a:prstGeom prst="rect">
            <a:avLst/>
          </a:prstGeom>
        </p:spPr>
      </p:pic>
    </p:spTree>
    <p:extLst>
      <p:ext uri="{BB962C8B-B14F-4D97-AF65-F5344CB8AC3E}">
        <p14:creationId xmlns:p14="http://schemas.microsoft.com/office/powerpoint/2010/main" val="2879484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30</a:t>
            </a:fld>
            <a:endParaRPr lang="en-US"/>
          </a:p>
        </p:txBody>
      </p:sp>
      <p:sp>
        <p:nvSpPr>
          <p:cNvPr id="4" name="TextBox 3">
            <a:extLst>
              <a:ext uri="{FF2B5EF4-FFF2-40B4-BE49-F238E27FC236}">
                <a16:creationId xmlns:a16="http://schemas.microsoft.com/office/drawing/2014/main" id="{F795E58F-FA0E-4EF8-889C-2DED6049FCEA}"/>
              </a:ext>
            </a:extLst>
          </p:cNvPr>
          <p:cNvSpPr txBox="1"/>
          <p:nvPr/>
        </p:nvSpPr>
        <p:spPr>
          <a:xfrm>
            <a:off x="443596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828525E9-0946-445F-AA2F-C82AFAEDB1C2}"/>
              </a:ext>
            </a:extLst>
          </p:cNvPr>
          <p:cNvGrpSpPr/>
          <p:nvPr/>
        </p:nvGrpSpPr>
        <p:grpSpPr>
          <a:xfrm>
            <a:off x="3930804" y="2114022"/>
            <a:ext cx="8261196" cy="4607453"/>
            <a:chOff x="3700390" y="136525"/>
            <a:chExt cx="8261196" cy="4607453"/>
          </a:xfrm>
        </p:grpSpPr>
        <p:sp>
          <p:nvSpPr>
            <p:cNvPr id="7" name="TextBox 6">
              <a:extLst>
                <a:ext uri="{FF2B5EF4-FFF2-40B4-BE49-F238E27FC236}">
                  <a16:creationId xmlns:a16="http://schemas.microsoft.com/office/drawing/2014/main" id="{A1D03CB7-67FD-4F4B-87FC-23D824E39277}"/>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6762679" y="1869229"/>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7981803" y="1853355"/>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452197" y="1839369"/>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040598" y="2976363"/>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39" name="TextBox 38">
              <a:extLst>
                <a:ext uri="{FF2B5EF4-FFF2-40B4-BE49-F238E27FC236}">
                  <a16:creationId xmlns:a16="http://schemas.microsoft.com/office/drawing/2014/main" id="{78A6704E-565F-4608-B5E7-C2A41AA3A088}"/>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348441"/>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3" name="TextBox 2">
              <a:extLst>
                <a:ext uri="{FF2B5EF4-FFF2-40B4-BE49-F238E27FC236}">
                  <a16:creationId xmlns:a16="http://schemas.microsoft.com/office/drawing/2014/main" id="{E87ADABD-3D50-436B-BC98-C23D2E854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49" name="TextBox 48">
              <a:extLst>
                <a:ext uri="{FF2B5EF4-FFF2-40B4-BE49-F238E27FC236}">
                  <a16:creationId xmlns:a16="http://schemas.microsoft.com/office/drawing/2014/main" id="{9CDED042-849E-483F-A9A5-3DE10302F63A}"/>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4" name="TextBox 53">
              <a:extLst>
                <a:ext uri="{FF2B5EF4-FFF2-40B4-BE49-F238E27FC236}">
                  <a16:creationId xmlns:a16="http://schemas.microsoft.com/office/drawing/2014/main" id="{AF498DE3-F518-4C90-B865-CFEB14F82C08}"/>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55" name="Straight Connector 54">
              <a:extLst>
                <a:ext uri="{FF2B5EF4-FFF2-40B4-BE49-F238E27FC236}">
                  <a16:creationId xmlns:a16="http://schemas.microsoft.com/office/drawing/2014/main" id="{F9D9F3BE-19EB-4224-9768-1D7E7B4FEDB2}"/>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9FD4805-3E1B-4860-96BB-45982CF14EE4}"/>
                </a:ext>
              </a:extLst>
            </p:cNvPr>
            <p:cNvSpPr txBox="1"/>
            <p:nvPr/>
          </p:nvSpPr>
          <p:spPr>
            <a:xfrm>
              <a:off x="3950439" y="4282313"/>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57" name="Straight Connector 56">
              <a:extLst>
                <a:ext uri="{FF2B5EF4-FFF2-40B4-BE49-F238E27FC236}">
                  <a16:creationId xmlns:a16="http://schemas.microsoft.com/office/drawing/2014/main" id="{36D0E1FE-70BF-4D33-A98D-0E5C793F27A8}"/>
                </a:ext>
              </a:extLst>
            </p:cNvPr>
            <p:cNvCxnSpPr>
              <a:cxnSpLocks/>
            </p:cNvCxnSpPr>
            <p:nvPr/>
          </p:nvCxnSpPr>
          <p:spPr>
            <a:xfrm>
              <a:off x="4285278" y="3505729"/>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72DF120-37A6-44A8-B936-0545C1C1DEC9}"/>
                </a:ext>
              </a:extLst>
            </p:cNvPr>
            <p:cNvSpPr txBox="1"/>
            <p:nvPr/>
          </p:nvSpPr>
          <p:spPr>
            <a:xfrm>
              <a:off x="4375572" y="3635338"/>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59" name="Straight Connector 58">
              <a:extLst>
                <a:ext uri="{FF2B5EF4-FFF2-40B4-BE49-F238E27FC236}">
                  <a16:creationId xmlns:a16="http://schemas.microsoft.com/office/drawing/2014/main" id="{41B9D0F3-CD58-4CC5-9FFF-F78082A547DE}"/>
                </a:ext>
              </a:extLst>
            </p:cNvPr>
            <p:cNvCxnSpPr>
              <a:cxnSpLocks/>
            </p:cNvCxnSpPr>
            <p:nvPr/>
          </p:nvCxnSpPr>
          <p:spPr>
            <a:xfrm>
              <a:off x="4666262" y="3404976"/>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C23BFA03-B9DD-4FE1-BAEB-259C1D8ED6EF}"/>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1860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E697556-C720-48EC-96A5-AE609DC31A29}"/>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E7F6F276-EBB8-4F9D-A31B-F802F6BE15EE}"/>
              </a:ext>
            </a:extLst>
          </p:cNvPr>
          <p:cNvSpPr txBox="1"/>
          <p:nvPr/>
        </p:nvSpPr>
        <p:spPr>
          <a:xfrm>
            <a:off x="420686" y="342275"/>
            <a:ext cx="3103082" cy="6186309"/>
          </a:xfrm>
          <a:prstGeom prst="rect">
            <a:avLst/>
          </a:prstGeom>
          <a:noFill/>
        </p:spPr>
        <p:txBody>
          <a:bodyPr wrap="square">
            <a:spAutoFit/>
          </a:bodyPr>
          <a:lstStyle/>
          <a:p>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felt they had won against slavery with Harrison. They made the right compromises to win the election, but the boat was headed in the right direction.  After one month in office Harrison dies so their victories turn to mourning by their own compromise.  </a:t>
            </a:r>
          </a:p>
          <a:p>
            <a:endParaRPr lang="en-US"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John Tyler was a slave owning southerner, barely a Whig. He quickly becomes president and throws out all the Whig agenda items.  This angers the party so much that they throw him out of the Whig party while he's president.  But all that he does between 1840 and 1844 is the result of their own compromise to win more votes in the south. He's the one that brings the annexation of Texas into the public view.</a:t>
            </a:r>
            <a:endParaRPr lang="en-US" dirty="0"/>
          </a:p>
        </p:txBody>
      </p:sp>
    </p:spTree>
    <p:extLst>
      <p:ext uri="{BB962C8B-B14F-4D97-AF65-F5344CB8AC3E}">
        <p14:creationId xmlns:p14="http://schemas.microsoft.com/office/powerpoint/2010/main" val="156882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31</a:t>
            </a:fld>
            <a:endParaRPr lang="en-US"/>
          </a:p>
        </p:txBody>
      </p:sp>
      <p:sp>
        <p:nvSpPr>
          <p:cNvPr id="4" name="TextBox 3">
            <a:extLst>
              <a:ext uri="{FF2B5EF4-FFF2-40B4-BE49-F238E27FC236}">
                <a16:creationId xmlns:a16="http://schemas.microsoft.com/office/drawing/2014/main" id="{F795E58F-FA0E-4EF8-889C-2DED6049FCEA}"/>
              </a:ext>
            </a:extLst>
          </p:cNvPr>
          <p:cNvSpPr txBox="1"/>
          <p:nvPr/>
        </p:nvSpPr>
        <p:spPr>
          <a:xfrm>
            <a:off x="443596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828525E9-0946-445F-AA2F-C82AFAEDB1C2}"/>
              </a:ext>
            </a:extLst>
          </p:cNvPr>
          <p:cNvGrpSpPr/>
          <p:nvPr/>
        </p:nvGrpSpPr>
        <p:grpSpPr>
          <a:xfrm>
            <a:off x="3930804" y="2114022"/>
            <a:ext cx="8261196" cy="4607453"/>
            <a:chOff x="3700390" y="136525"/>
            <a:chExt cx="8261196" cy="4607453"/>
          </a:xfrm>
        </p:grpSpPr>
        <p:sp>
          <p:nvSpPr>
            <p:cNvPr id="7" name="TextBox 6">
              <a:extLst>
                <a:ext uri="{FF2B5EF4-FFF2-40B4-BE49-F238E27FC236}">
                  <a16:creationId xmlns:a16="http://schemas.microsoft.com/office/drawing/2014/main" id="{A1D03CB7-67FD-4F4B-87FC-23D824E39277}"/>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6762679" y="1869229"/>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7981803" y="1853355"/>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452197" y="1839369"/>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040598" y="2976363"/>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39" name="TextBox 38">
              <a:extLst>
                <a:ext uri="{FF2B5EF4-FFF2-40B4-BE49-F238E27FC236}">
                  <a16:creationId xmlns:a16="http://schemas.microsoft.com/office/drawing/2014/main" id="{78A6704E-565F-4608-B5E7-C2A41AA3A088}"/>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348441"/>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3" name="TextBox 2">
              <a:extLst>
                <a:ext uri="{FF2B5EF4-FFF2-40B4-BE49-F238E27FC236}">
                  <a16:creationId xmlns:a16="http://schemas.microsoft.com/office/drawing/2014/main" id="{E87ADABD-3D50-436B-BC98-C23D2E854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49" name="TextBox 48">
              <a:extLst>
                <a:ext uri="{FF2B5EF4-FFF2-40B4-BE49-F238E27FC236}">
                  <a16:creationId xmlns:a16="http://schemas.microsoft.com/office/drawing/2014/main" id="{9CDED042-849E-483F-A9A5-3DE10302F63A}"/>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4" name="TextBox 53">
              <a:extLst>
                <a:ext uri="{FF2B5EF4-FFF2-40B4-BE49-F238E27FC236}">
                  <a16:creationId xmlns:a16="http://schemas.microsoft.com/office/drawing/2014/main" id="{AF498DE3-F518-4C90-B865-CFEB14F82C08}"/>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55" name="Straight Connector 54">
              <a:extLst>
                <a:ext uri="{FF2B5EF4-FFF2-40B4-BE49-F238E27FC236}">
                  <a16:creationId xmlns:a16="http://schemas.microsoft.com/office/drawing/2014/main" id="{F9D9F3BE-19EB-4224-9768-1D7E7B4FEDB2}"/>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9FD4805-3E1B-4860-96BB-45982CF14EE4}"/>
                </a:ext>
              </a:extLst>
            </p:cNvPr>
            <p:cNvSpPr txBox="1"/>
            <p:nvPr/>
          </p:nvSpPr>
          <p:spPr>
            <a:xfrm>
              <a:off x="3950439" y="4282313"/>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57" name="Straight Connector 56">
              <a:extLst>
                <a:ext uri="{FF2B5EF4-FFF2-40B4-BE49-F238E27FC236}">
                  <a16:creationId xmlns:a16="http://schemas.microsoft.com/office/drawing/2014/main" id="{36D0E1FE-70BF-4D33-A98D-0E5C793F27A8}"/>
                </a:ext>
              </a:extLst>
            </p:cNvPr>
            <p:cNvCxnSpPr>
              <a:cxnSpLocks/>
            </p:cNvCxnSpPr>
            <p:nvPr/>
          </p:nvCxnSpPr>
          <p:spPr>
            <a:xfrm>
              <a:off x="4285278" y="3505729"/>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72DF120-37A6-44A8-B936-0545C1C1DEC9}"/>
                </a:ext>
              </a:extLst>
            </p:cNvPr>
            <p:cNvSpPr txBox="1"/>
            <p:nvPr/>
          </p:nvSpPr>
          <p:spPr>
            <a:xfrm>
              <a:off x="4375572" y="3635338"/>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59" name="Straight Connector 58">
              <a:extLst>
                <a:ext uri="{FF2B5EF4-FFF2-40B4-BE49-F238E27FC236}">
                  <a16:creationId xmlns:a16="http://schemas.microsoft.com/office/drawing/2014/main" id="{41B9D0F3-CD58-4CC5-9FFF-F78082A547DE}"/>
                </a:ext>
              </a:extLst>
            </p:cNvPr>
            <p:cNvCxnSpPr>
              <a:cxnSpLocks/>
            </p:cNvCxnSpPr>
            <p:nvPr/>
          </p:nvCxnSpPr>
          <p:spPr>
            <a:xfrm>
              <a:off x="4666262" y="3404976"/>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C23BFA03-B9DD-4FE1-BAEB-259C1D8ED6EF}"/>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1860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E697556-C720-48EC-96A5-AE609DC31A29}"/>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E7F6F276-EBB8-4F9D-A31B-F802F6BE15EE}"/>
              </a:ext>
            </a:extLst>
          </p:cNvPr>
          <p:cNvSpPr txBox="1"/>
          <p:nvPr/>
        </p:nvSpPr>
        <p:spPr>
          <a:xfrm>
            <a:off x="447710" y="562803"/>
            <a:ext cx="3103082" cy="5632311"/>
          </a:xfrm>
          <a:prstGeom prst="rect">
            <a:avLst/>
          </a:prstGeom>
          <a:noFill/>
        </p:spPr>
        <p:txBody>
          <a:bodyPr wrap="square">
            <a:spAutoFit/>
          </a:bodyPr>
          <a:lstStyle/>
          <a:p>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election, the Whig party is finally going to nominate their own leader, Henry Clay against the Democrat’s Polk.  By 1844 the issue of annexing Texas is a major political question. The Democrats demand it, and the Whigs are against it. So, Henry Clay stands against the annexation of Texas, but he wants to win southern votes.  So, he writes a letter to the southern newspapers and he says he's not that opposed to annexing Texas just if the conditions were right.  He had some strict conditions, but he showed himself as favorable to the idea. The problem is that the letter he wrote to the southern newspapers is also read by the northern newspapers.</a:t>
            </a:r>
          </a:p>
        </p:txBody>
      </p:sp>
    </p:spTree>
    <p:extLst>
      <p:ext uri="{BB962C8B-B14F-4D97-AF65-F5344CB8AC3E}">
        <p14:creationId xmlns:p14="http://schemas.microsoft.com/office/powerpoint/2010/main" val="2324111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32</a:t>
            </a:fld>
            <a:endParaRPr lang="en-US"/>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828525E9-0946-445F-AA2F-C82AFAEDB1C2}"/>
              </a:ext>
            </a:extLst>
          </p:cNvPr>
          <p:cNvGrpSpPr/>
          <p:nvPr/>
        </p:nvGrpSpPr>
        <p:grpSpPr>
          <a:xfrm>
            <a:off x="3869844" y="1748897"/>
            <a:ext cx="8261196" cy="4607453"/>
            <a:chOff x="3700390" y="136525"/>
            <a:chExt cx="8261196" cy="4607453"/>
          </a:xfrm>
        </p:grpSpPr>
        <p:sp>
          <p:nvSpPr>
            <p:cNvPr id="7" name="TextBox 6">
              <a:extLst>
                <a:ext uri="{FF2B5EF4-FFF2-40B4-BE49-F238E27FC236}">
                  <a16:creationId xmlns:a16="http://schemas.microsoft.com/office/drawing/2014/main" id="{A1D03CB7-67FD-4F4B-87FC-23D824E39277}"/>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6762679" y="1869229"/>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7981803" y="1853355"/>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452197" y="1839369"/>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040598" y="2976363"/>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39" name="TextBox 38">
              <a:extLst>
                <a:ext uri="{FF2B5EF4-FFF2-40B4-BE49-F238E27FC236}">
                  <a16:creationId xmlns:a16="http://schemas.microsoft.com/office/drawing/2014/main" id="{78A6704E-565F-4608-B5E7-C2A41AA3A088}"/>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348441"/>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3" name="TextBox 2">
              <a:extLst>
                <a:ext uri="{FF2B5EF4-FFF2-40B4-BE49-F238E27FC236}">
                  <a16:creationId xmlns:a16="http://schemas.microsoft.com/office/drawing/2014/main" id="{E87ADABD-3D50-436B-BC98-C23D2E854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49" name="TextBox 48">
              <a:extLst>
                <a:ext uri="{FF2B5EF4-FFF2-40B4-BE49-F238E27FC236}">
                  <a16:creationId xmlns:a16="http://schemas.microsoft.com/office/drawing/2014/main" id="{9CDED042-849E-483F-A9A5-3DE10302F63A}"/>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4" name="TextBox 53">
              <a:extLst>
                <a:ext uri="{FF2B5EF4-FFF2-40B4-BE49-F238E27FC236}">
                  <a16:creationId xmlns:a16="http://schemas.microsoft.com/office/drawing/2014/main" id="{AF498DE3-F518-4C90-B865-CFEB14F82C08}"/>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55" name="Straight Connector 54">
              <a:extLst>
                <a:ext uri="{FF2B5EF4-FFF2-40B4-BE49-F238E27FC236}">
                  <a16:creationId xmlns:a16="http://schemas.microsoft.com/office/drawing/2014/main" id="{F9D9F3BE-19EB-4224-9768-1D7E7B4FEDB2}"/>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9FD4805-3E1B-4860-96BB-45982CF14EE4}"/>
                </a:ext>
              </a:extLst>
            </p:cNvPr>
            <p:cNvSpPr txBox="1"/>
            <p:nvPr/>
          </p:nvSpPr>
          <p:spPr>
            <a:xfrm>
              <a:off x="3950439" y="4282313"/>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57" name="Straight Connector 56">
              <a:extLst>
                <a:ext uri="{FF2B5EF4-FFF2-40B4-BE49-F238E27FC236}">
                  <a16:creationId xmlns:a16="http://schemas.microsoft.com/office/drawing/2014/main" id="{36D0E1FE-70BF-4D33-A98D-0E5C793F27A8}"/>
                </a:ext>
              </a:extLst>
            </p:cNvPr>
            <p:cNvCxnSpPr>
              <a:cxnSpLocks/>
            </p:cNvCxnSpPr>
            <p:nvPr/>
          </p:nvCxnSpPr>
          <p:spPr>
            <a:xfrm>
              <a:off x="4285278" y="3505729"/>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72DF120-37A6-44A8-B936-0545C1C1DEC9}"/>
                </a:ext>
              </a:extLst>
            </p:cNvPr>
            <p:cNvSpPr txBox="1"/>
            <p:nvPr/>
          </p:nvSpPr>
          <p:spPr>
            <a:xfrm>
              <a:off x="4375572" y="3635338"/>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59" name="Straight Connector 58">
              <a:extLst>
                <a:ext uri="{FF2B5EF4-FFF2-40B4-BE49-F238E27FC236}">
                  <a16:creationId xmlns:a16="http://schemas.microsoft.com/office/drawing/2014/main" id="{41B9D0F3-CD58-4CC5-9FFF-F78082A547DE}"/>
                </a:ext>
              </a:extLst>
            </p:cNvPr>
            <p:cNvCxnSpPr>
              <a:cxnSpLocks/>
            </p:cNvCxnSpPr>
            <p:nvPr/>
          </p:nvCxnSpPr>
          <p:spPr>
            <a:xfrm>
              <a:off x="4666262" y="3404976"/>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60C75351-46B6-4344-9F45-8DCC824453F6}"/>
              </a:ext>
            </a:extLst>
          </p:cNvPr>
          <p:cNvGrpSpPr/>
          <p:nvPr/>
        </p:nvGrpSpPr>
        <p:grpSpPr>
          <a:xfrm>
            <a:off x="4114116" y="22650"/>
            <a:ext cx="7806970" cy="1622777"/>
            <a:chOff x="4923641" y="136200"/>
            <a:chExt cx="7806970" cy="1622777"/>
          </a:xfrm>
        </p:grpSpPr>
        <p:sp>
          <p:nvSpPr>
            <p:cNvPr id="4" name="TextBox 3">
              <a:extLst>
                <a:ext uri="{FF2B5EF4-FFF2-40B4-BE49-F238E27FC236}">
                  <a16:creationId xmlns:a16="http://schemas.microsoft.com/office/drawing/2014/main" id="{F795E58F-FA0E-4EF8-889C-2DED6049FCEA}"/>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Box 57">
              <a:extLst>
                <a:ext uri="{FF2B5EF4-FFF2-40B4-BE49-F238E27FC236}">
                  <a16:creationId xmlns:a16="http://schemas.microsoft.com/office/drawing/2014/main" id="{C23BFA03-B9DD-4FE1-BAEB-259C1D8ED6EF}"/>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1860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E697556-C720-48EC-96A5-AE609DC31A29}"/>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E7F6F276-EBB8-4F9D-A31B-F802F6BE15EE}"/>
              </a:ext>
            </a:extLst>
          </p:cNvPr>
          <p:cNvSpPr txBox="1"/>
          <p:nvPr/>
        </p:nvSpPr>
        <p:spPr>
          <a:xfrm>
            <a:off x="481690" y="351886"/>
            <a:ext cx="3103082" cy="60044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northern Whigs that did not want to annex Texas, did not want to see the expansion of slavery, they can easily visibly see that he's compromised and they're angry. He told the North one thing and the South another thing and he loses support in his own party because of that.  </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other attack on him is that he wasn't very religious, he wasn't very moral. The same kind of attack you'd get against a Democrat.  They chose a very religious vice president to balance that ticket, but he loses the election. There are a number of reasons he lost the election, but we'll look at two.</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3127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33</a:t>
            </a:fld>
            <a:endParaRPr lang="en-US"/>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828525E9-0946-445F-AA2F-C82AFAEDB1C2}"/>
              </a:ext>
            </a:extLst>
          </p:cNvPr>
          <p:cNvGrpSpPr/>
          <p:nvPr/>
        </p:nvGrpSpPr>
        <p:grpSpPr>
          <a:xfrm>
            <a:off x="3869844" y="1748897"/>
            <a:ext cx="8261196" cy="4607453"/>
            <a:chOff x="3700390" y="136525"/>
            <a:chExt cx="8261196" cy="4607453"/>
          </a:xfrm>
        </p:grpSpPr>
        <p:sp>
          <p:nvSpPr>
            <p:cNvPr id="7" name="TextBox 6">
              <a:extLst>
                <a:ext uri="{FF2B5EF4-FFF2-40B4-BE49-F238E27FC236}">
                  <a16:creationId xmlns:a16="http://schemas.microsoft.com/office/drawing/2014/main" id="{A1D03CB7-67FD-4F4B-87FC-23D824E39277}"/>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6762679" y="1869229"/>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7981803" y="1853355"/>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452197" y="1839369"/>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040598" y="2976363"/>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39" name="TextBox 38">
              <a:extLst>
                <a:ext uri="{FF2B5EF4-FFF2-40B4-BE49-F238E27FC236}">
                  <a16:creationId xmlns:a16="http://schemas.microsoft.com/office/drawing/2014/main" id="{78A6704E-565F-4608-B5E7-C2A41AA3A088}"/>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348441"/>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3" name="TextBox 2">
              <a:extLst>
                <a:ext uri="{FF2B5EF4-FFF2-40B4-BE49-F238E27FC236}">
                  <a16:creationId xmlns:a16="http://schemas.microsoft.com/office/drawing/2014/main" id="{E87ADABD-3D50-436B-BC98-C23D2E854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49" name="TextBox 48">
              <a:extLst>
                <a:ext uri="{FF2B5EF4-FFF2-40B4-BE49-F238E27FC236}">
                  <a16:creationId xmlns:a16="http://schemas.microsoft.com/office/drawing/2014/main" id="{9CDED042-849E-483F-A9A5-3DE10302F63A}"/>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4" name="TextBox 53">
              <a:extLst>
                <a:ext uri="{FF2B5EF4-FFF2-40B4-BE49-F238E27FC236}">
                  <a16:creationId xmlns:a16="http://schemas.microsoft.com/office/drawing/2014/main" id="{AF498DE3-F518-4C90-B865-CFEB14F82C08}"/>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55" name="Straight Connector 54">
              <a:extLst>
                <a:ext uri="{FF2B5EF4-FFF2-40B4-BE49-F238E27FC236}">
                  <a16:creationId xmlns:a16="http://schemas.microsoft.com/office/drawing/2014/main" id="{F9D9F3BE-19EB-4224-9768-1D7E7B4FEDB2}"/>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9FD4805-3E1B-4860-96BB-45982CF14EE4}"/>
                </a:ext>
              </a:extLst>
            </p:cNvPr>
            <p:cNvSpPr txBox="1"/>
            <p:nvPr/>
          </p:nvSpPr>
          <p:spPr>
            <a:xfrm>
              <a:off x="3950439" y="4282313"/>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57" name="Straight Connector 56">
              <a:extLst>
                <a:ext uri="{FF2B5EF4-FFF2-40B4-BE49-F238E27FC236}">
                  <a16:creationId xmlns:a16="http://schemas.microsoft.com/office/drawing/2014/main" id="{36D0E1FE-70BF-4D33-A98D-0E5C793F27A8}"/>
                </a:ext>
              </a:extLst>
            </p:cNvPr>
            <p:cNvCxnSpPr>
              <a:cxnSpLocks/>
            </p:cNvCxnSpPr>
            <p:nvPr/>
          </p:nvCxnSpPr>
          <p:spPr>
            <a:xfrm>
              <a:off x="4285278" y="3505729"/>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72DF120-37A6-44A8-B936-0545C1C1DEC9}"/>
                </a:ext>
              </a:extLst>
            </p:cNvPr>
            <p:cNvSpPr txBox="1"/>
            <p:nvPr/>
          </p:nvSpPr>
          <p:spPr>
            <a:xfrm>
              <a:off x="4375572" y="3635338"/>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59" name="Straight Connector 58">
              <a:extLst>
                <a:ext uri="{FF2B5EF4-FFF2-40B4-BE49-F238E27FC236}">
                  <a16:creationId xmlns:a16="http://schemas.microsoft.com/office/drawing/2014/main" id="{41B9D0F3-CD58-4CC5-9FFF-F78082A547DE}"/>
                </a:ext>
              </a:extLst>
            </p:cNvPr>
            <p:cNvCxnSpPr>
              <a:cxnSpLocks/>
            </p:cNvCxnSpPr>
            <p:nvPr/>
          </p:nvCxnSpPr>
          <p:spPr>
            <a:xfrm>
              <a:off x="4666262" y="3404976"/>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60C75351-46B6-4344-9F45-8DCC824453F6}"/>
              </a:ext>
            </a:extLst>
          </p:cNvPr>
          <p:cNvGrpSpPr/>
          <p:nvPr/>
        </p:nvGrpSpPr>
        <p:grpSpPr>
          <a:xfrm>
            <a:off x="4114116" y="22650"/>
            <a:ext cx="7806970" cy="1622777"/>
            <a:chOff x="4923641" y="136200"/>
            <a:chExt cx="7806970" cy="1622777"/>
          </a:xfrm>
        </p:grpSpPr>
        <p:sp>
          <p:nvSpPr>
            <p:cNvPr id="4" name="TextBox 3">
              <a:extLst>
                <a:ext uri="{FF2B5EF4-FFF2-40B4-BE49-F238E27FC236}">
                  <a16:creationId xmlns:a16="http://schemas.microsoft.com/office/drawing/2014/main" id="{F795E58F-FA0E-4EF8-889C-2DED6049FCEA}"/>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Box 57">
              <a:extLst>
                <a:ext uri="{FF2B5EF4-FFF2-40B4-BE49-F238E27FC236}">
                  <a16:creationId xmlns:a16="http://schemas.microsoft.com/office/drawing/2014/main" id="{C23BFA03-B9DD-4FE1-BAEB-259C1D8ED6EF}"/>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1860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E697556-C720-48EC-96A5-AE609DC31A29}"/>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E7F6F276-EBB8-4F9D-A31B-F802F6BE15EE}"/>
              </a:ext>
            </a:extLst>
          </p:cNvPr>
          <p:cNvSpPr txBox="1"/>
          <p:nvPr/>
        </p:nvSpPr>
        <p:spPr>
          <a:xfrm>
            <a:off x="436291" y="1250005"/>
            <a:ext cx="3103082" cy="2737031"/>
          </a:xfrm>
          <a:prstGeom prst="rect">
            <a:avLst/>
          </a:prstGeom>
          <a:noFill/>
        </p:spPr>
        <p:txBody>
          <a:bodyPr wrap="square">
            <a:spAutoFit/>
          </a:bodyPr>
          <a:lstStyle/>
          <a:p>
            <a:pPr marL="342900" marR="0" lvl="0" indent="-342900" fontAlgn="base">
              <a:lnSpc>
                <a:spcPct val="107000"/>
              </a:lnSpc>
              <a:spcBef>
                <a:spcPts val="0"/>
              </a:spcBef>
              <a:spcAft>
                <a:spcPts val="0"/>
              </a:spcAft>
              <a:buFont typeface="+mj-lt"/>
              <a:buAutoNum type="arabicPeriod"/>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 visibly compromised in the letter that he sent to the South on Texas</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eriod"/>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fact that they had not taken a stronger position on slavery splits the vote</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staunch abolitionists vote for a third party, the liberty party. </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6123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34</a:t>
            </a:fld>
            <a:endParaRPr lang="en-US"/>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828525E9-0946-445F-AA2F-C82AFAEDB1C2}"/>
              </a:ext>
            </a:extLst>
          </p:cNvPr>
          <p:cNvGrpSpPr/>
          <p:nvPr/>
        </p:nvGrpSpPr>
        <p:grpSpPr>
          <a:xfrm>
            <a:off x="3869844" y="1748897"/>
            <a:ext cx="8261196" cy="4607453"/>
            <a:chOff x="3700390" y="136525"/>
            <a:chExt cx="8261196" cy="4607453"/>
          </a:xfrm>
        </p:grpSpPr>
        <p:sp>
          <p:nvSpPr>
            <p:cNvPr id="7" name="TextBox 6">
              <a:extLst>
                <a:ext uri="{FF2B5EF4-FFF2-40B4-BE49-F238E27FC236}">
                  <a16:creationId xmlns:a16="http://schemas.microsoft.com/office/drawing/2014/main" id="{A1D03CB7-67FD-4F4B-87FC-23D824E39277}"/>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6762679" y="1869229"/>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7981803" y="1853355"/>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452197" y="1839369"/>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040598" y="2976363"/>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39" name="TextBox 38">
              <a:extLst>
                <a:ext uri="{FF2B5EF4-FFF2-40B4-BE49-F238E27FC236}">
                  <a16:creationId xmlns:a16="http://schemas.microsoft.com/office/drawing/2014/main" id="{78A6704E-565F-4608-B5E7-C2A41AA3A088}"/>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348441"/>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3" name="TextBox 2">
              <a:extLst>
                <a:ext uri="{FF2B5EF4-FFF2-40B4-BE49-F238E27FC236}">
                  <a16:creationId xmlns:a16="http://schemas.microsoft.com/office/drawing/2014/main" id="{E87ADABD-3D50-436B-BC98-C23D2E854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49" name="TextBox 48">
              <a:extLst>
                <a:ext uri="{FF2B5EF4-FFF2-40B4-BE49-F238E27FC236}">
                  <a16:creationId xmlns:a16="http://schemas.microsoft.com/office/drawing/2014/main" id="{9CDED042-849E-483F-A9A5-3DE10302F63A}"/>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4" name="TextBox 53">
              <a:extLst>
                <a:ext uri="{FF2B5EF4-FFF2-40B4-BE49-F238E27FC236}">
                  <a16:creationId xmlns:a16="http://schemas.microsoft.com/office/drawing/2014/main" id="{AF498DE3-F518-4C90-B865-CFEB14F82C08}"/>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55" name="Straight Connector 54">
              <a:extLst>
                <a:ext uri="{FF2B5EF4-FFF2-40B4-BE49-F238E27FC236}">
                  <a16:creationId xmlns:a16="http://schemas.microsoft.com/office/drawing/2014/main" id="{F9D9F3BE-19EB-4224-9768-1D7E7B4FEDB2}"/>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9FD4805-3E1B-4860-96BB-45982CF14EE4}"/>
                </a:ext>
              </a:extLst>
            </p:cNvPr>
            <p:cNvSpPr txBox="1"/>
            <p:nvPr/>
          </p:nvSpPr>
          <p:spPr>
            <a:xfrm>
              <a:off x="3950439" y="4282313"/>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57" name="Straight Connector 56">
              <a:extLst>
                <a:ext uri="{FF2B5EF4-FFF2-40B4-BE49-F238E27FC236}">
                  <a16:creationId xmlns:a16="http://schemas.microsoft.com/office/drawing/2014/main" id="{36D0E1FE-70BF-4D33-A98D-0E5C793F27A8}"/>
                </a:ext>
              </a:extLst>
            </p:cNvPr>
            <p:cNvCxnSpPr>
              <a:cxnSpLocks/>
            </p:cNvCxnSpPr>
            <p:nvPr/>
          </p:nvCxnSpPr>
          <p:spPr>
            <a:xfrm>
              <a:off x="4285278" y="3505729"/>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72DF120-37A6-44A8-B936-0545C1C1DEC9}"/>
                </a:ext>
              </a:extLst>
            </p:cNvPr>
            <p:cNvSpPr txBox="1"/>
            <p:nvPr/>
          </p:nvSpPr>
          <p:spPr>
            <a:xfrm>
              <a:off x="4375572" y="3635338"/>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59" name="Straight Connector 58">
              <a:extLst>
                <a:ext uri="{FF2B5EF4-FFF2-40B4-BE49-F238E27FC236}">
                  <a16:creationId xmlns:a16="http://schemas.microsoft.com/office/drawing/2014/main" id="{41B9D0F3-CD58-4CC5-9FFF-F78082A547DE}"/>
                </a:ext>
              </a:extLst>
            </p:cNvPr>
            <p:cNvCxnSpPr>
              <a:cxnSpLocks/>
            </p:cNvCxnSpPr>
            <p:nvPr/>
          </p:nvCxnSpPr>
          <p:spPr>
            <a:xfrm>
              <a:off x="4666262" y="3404976"/>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60C75351-46B6-4344-9F45-8DCC824453F6}"/>
              </a:ext>
            </a:extLst>
          </p:cNvPr>
          <p:cNvGrpSpPr/>
          <p:nvPr/>
        </p:nvGrpSpPr>
        <p:grpSpPr>
          <a:xfrm>
            <a:off x="4114116" y="22650"/>
            <a:ext cx="7806970" cy="1622777"/>
            <a:chOff x="4923641" y="136200"/>
            <a:chExt cx="7806970" cy="1622777"/>
          </a:xfrm>
        </p:grpSpPr>
        <p:sp>
          <p:nvSpPr>
            <p:cNvPr id="4" name="TextBox 3">
              <a:extLst>
                <a:ext uri="{FF2B5EF4-FFF2-40B4-BE49-F238E27FC236}">
                  <a16:creationId xmlns:a16="http://schemas.microsoft.com/office/drawing/2014/main" id="{F795E58F-FA0E-4EF8-889C-2DED6049FCEA}"/>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Box 57">
              <a:extLst>
                <a:ext uri="{FF2B5EF4-FFF2-40B4-BE49-F238E27FC236}">
                  <a16:creationId xmlns:a16="http://schemas.microsoft.com/office/drawing/2014/main" id="{C23BFA03-B9DD-4FE1-BAEB-259C1D8ED6EF}"/>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1860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E697556-C720-48EC-96A5-AE609DC31A29}"/>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E7F6F276-EBB8-4F9D-A31B-F802F6BE15EE}"/>
              </a:ext>
            </a:extLst>
          </p:cNvPr>
          <p:cNvSpPr txBox="1"/>
          <p:nvPr/>
        </p:nvSpPr>
        <p:spPr>
          <a:xfrm>
            <a:off x="488090" y="834038"/>
            <a:ext cx="3103082" cy="5115375"/>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Quoting now from a short biography portion on Henry Clay and it's going to be speaking about Polk, the winner: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Polk proved to be an extraordinarily successful president. Perhaps the most underrated in history. He secured Oregon, California, Texas and the Southwest in between.  It's hard to imagine what the United States may have been without him. </a:t>
            </a:r>
            <a:r>
              <a:rPr lang="en-US" sz="1800" b="1"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But the Mexican War, fought over Texas and Polk's expansionist policies were the views that ignited the events that led directly to the Civil War</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3599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35</a:t>
            </a:fld>
            <a:endParaRPr lang="en-US"/>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60C75351-46B6-4344-9F45-8DCC824453F6}"/>
              </a:ext>
            </a:extLst>
          </p:cNvPr>
          <p:cNvGrpSpPr/>
          <p:nvPr/>
        </p:nvGrpSpPr>
        <p:grpSpPr>
          <a:xfrm>
            <a:off x="4114116" y="22650"/>
            <a:ext cx="7806970" cy="1622777"/>
            <a:chOff x="4923641" y="136200"/>
            <a:chExt cx="7806970" cy="1622777"/>
          </a:xfrm>
        </p:grpSpPr>
        <p:sp>
          <p:nvSpPr>
            <p:cNvPr id="4" name="TextBox 3">
              <a:extLst>
                <a:ext uri="{FF2B5EF4-FFF2-40B4-BE49-F238E27FC236}">
                  <a16:creationId xmlns:a16="http://schemas.microsoft.com/office/drawing/2014/main" id="{F795E58F-FA0E-4EF8-889C-2DED6049FCEA}"/>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Box 57">
              <a:extLst>
                <a:ext uri="{FF2B5EF4-FFF2-40B4-BE49-F238E27FC236}">
                  <a16:creationId xmlns:a16="http://schemas.microsoft.com/office/drawing/2014/main" id="{C23BFA03-B9DD-4FE1-BAEB-259C1D8ED6EF}"/>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1860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E697556-C720-48EC-96A5-AE609DC31A29}"/>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E7F6F276-EBB8-4F9D-A31B-F802F6BE15EE}"/>
              </a:ext>
            </a:extLst>
          </p:cNvPr>
          <p:cNvSpPr txBox="1"/>
          <p:nvPr/>
        </p:nvSpPr>
        <p:spPr>
          <a:xfrm>
            <a:off x="469488" y="1979349"/>
            <a:ext cx="3103082" cy="185538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On our reform line, July 1844 would be 2014 and October 1844 would be 2019.  1850 would be Sunday law.  What happened in that 1844 election led directly to 1850, led directly to 1861.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7" name="Group 66">
            <a:extLst>
              <a:ext uri="{FF2B5EF4-FFF2-40B4-BE49-F238E27FC236}">
                <a16:creationId xmlns:a16="http://schemas.microsoft.com/office/drawing/2014/main" id="{C4CCE361-16EB-4CC1-910D-8FD093C4A500}"/>
              </a:ext>
            </a:extLst>
          </p:cNvPr>
          <p:cNvGrpSpPr/>
          <p:nvPr/>
        </p:nvGrpSpPr>
        <p:grpSpPr>
          <a:xfrm>
            <a:off x="3869844" y="1748897"/>
            <a:ext cx="8261196" cy="4607453"/>
            <a:chOff x="3869844" y="1748897"/>
            <a:chExt cx="8261196" cy="4607453"/>
          </a:xfrm>
        </p:grpSpPr>
        <p:grpSp>
          <p:nvGrpSpPr>
            <p:cNvPr id="56" name="Group 55">
              <a:extLst>
                <a:ext uri="{FF2B5EF4-FFF2-40B4-BE49-F238E27FC236}">
                  <a16:creationId xmlns:a16="http://schemas.microsoft.com/office/drawing/2014/main" id="{828525E9-0946-445F-AA2F-C82AFAEDB1C2}"/>
                </a:ext>
              </a:extLst>
            </p:cNvPr>
            <p:cNvGrpSpPr/>
            <p:nvPr/>
          </p:nvGrpSpPr>
          <p:grpSpPr>
            <a:xfrm>
              <a:off x="3869844" y="1748897"/>
              <a:ext cx="8261196" cy="4607453"/>
              <a:chOff x="3700390" y="136525"/>
              <a:chExt cx="8261196" cy="4607453"/>
            </a:xfrm>
          </p:grpSpPr>
          <p:sp>
            <p:nvSpPr>
              <p:cNvPr id="7" name="TextBox 6">
                <a:extLst>
                  <a:ext uri="{FF2B5EF4-FFF2-40B4-BE49-F238E27FC236}">
                    <a16:creationId xmlns:a16="http://schemas.microsoft.com/office/drawing/2014/main" id="{A1D03CB7-67FD-4F4B-87FC-23D824E39277}"/>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6771986" y="1805498"/>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7959339" y="1818788"/>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361427" y="1891837"/>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040598" y="2976363"/>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39" name="TextBox 38">
                <a:extLst>
                  <a:ext uri="{FF2B5EF4-FFF2-40B4-BE49-F238E27FC236}">
                    <a16:creationId xmlns:a16="http://schemas.microsoft.com/office/drawing/2014/main" id="{78A6704E-565F-4608-B5E7-C2A41AA3A088}"/>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348441"/>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3" name="TextBox 2">
                <a:extLst>
                  <a:ext uri="{FF2B5EF4-FFF2-40B4-BE49-F238E27FC236}">
                    <a16:creationId xmlns:a16="http://schemas.microsoft.com/office/drawing/2014/main" id="{E87ADABD-3D50-436B-BC98-C23D2E854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49" name="TextBox 48">
                <a:extLst>
                  <a:ext uri="{FF2B5EF4-FFF2-40B4-BE49-F238E27FC236}">
                    <a16:creationId xmlns:a16="http://schemas.microsoft.com/office/drawing/2014/main" id="{9CDED042-849E-483F-A9A5-3DE10302F63A}"/>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4" name="TextBox 53">
                <a:extLst>
                  <a:ext uri="{FF2B5EF4-FFF2-40B4-BE49-F238E27FC236}">
                    <a16:creationId xmlns:a16="http://schemas.microsoft.com/office/drawing/2014/main" id="{AF498DE3-F518-4C90-B865-CFEB14F82C08}"/>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55" name="Straight Connector 54">
                <a:extLst>
                  <a:ext uri="{FF2B5EF4-FFF2-40B4-BE49-F238E27FC236}">
                    <a16:creationId xmlns:a16="http://schemas.microsoft.com/office/drawing/2014/main" id="{F9D9F3BE-19EB-4224-9768-1D7E7B4FEDB2}"/>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9FD4805-3E1B-4860-96BB-45982CF14EE4}"/>
                  </a:ext>
                </a:extLst>
              </p:cNvPr>
              <p:cNvSpPr txBox="1"/>
              <p:nvPr/>
            </p:nvSpPr>
            <p:spPr>
              <a:xfrm>
                <a:off x="3950439" y="4282313"/>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57" name="Straight Connector 56">
                <a:extLst>
                  <a:ext uri="{FF2B5EF4-FFF2-40B4-BE49-F238E27FC236}">
                    <a16:creationId xmlns:a16="http://schemas.microsoft.com/office/drawing/2014/main" id="{36D0E1FE-70BF-4D33-A98D-0E5C793F27A8}"/>
                  </a:ext>
                </a:extLst>
              </p:cNvPr>
              <p:cNvCxnSpPr>
                <a:cxnSpLocks/>
              </p:cNvCxnSpPr>
              <p:nvPr/>
            </p:nvCxnSpPr>
            <p:spPr>
              <a:xfrm>
                <a:off x="4285278" y="3505729"/>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72DF120-37A6-44A8-B936-0545C1C1DEC9}"/>
                  </a:ext>
                </a:extLst>
              </p:cNvPr>
              <p:cNvSpPr txBox="1"/>
              <p:nvPr/>
            </p:nvSpPr>
            <p:spPr>
              <a:xfrm>
                <a:off x="4375572" y="3635338"/>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59" name="Straight Connector 58">
                <a:extLst>
                  <a:ext uri="{FF2B5EF4-FFF2-40B4-BE49-F238E27FC236}">
                    <a16:creationId xmlns:a16="http://schemas.microsoft.com/office/drawing/2014/main" id="{41B9D0F3-CD58-4CC5-9FFF-F78082A547DE}"/>
                  </a:ext>
                </a:extLst>
              </p:cNvPr>
              <p:cNvCxnSpPr>
                <a:cxnSpLocks/>
              </p:cNvCxnSpPr>
              <p:nvPr/>
            </p:nvCxnSpPr>
            <p:spPr>
              <a:xfrm>
                <a:off x="4666262" y="3404976"/>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686D8E33-0036-4F16-90D9-95DA8C5D80D3}"/>
                </a:ext>
              </a:extLst>
            </p:cNvPr>
            <p:cNvSpPr txBox="1"/>
            <p:nvPr/>
          </p:nvSpPr>
          <p:spPr>
            <a:xfrm>
              <a:off x="6941440" y="2685205"/>
              <a:ext cx="741518" cy="369332"/>
            </a:xfrm>
            <a:prstGeom prst="rect">
              <a:avLst/>
            </a:prstGeom>
            <a:noFill/>
          </p:spPr>
          <p:txBody>
            <a:bodyPr wrap="square">
              <a:spAutoFit/>
            </a:bodyPr>
            <a:lstStyle/>
            <a:p>
              <a:pPr algn="ctr"/>
              <a:r>
                <a:rPr lang="en-US" sz="1800" b="1" dirty="0">
                  <a:solidFill>
                    <a:srgbClr val="FF0000"/>
                  </a:solidFill>
                  <a:latin typeface="Arial Narrow" panose="020B0606020202030204" pitchFamily="34" charset="0"/>
                </a:rPr>
                <a:t>2014</a:t>
              </a:r>
            </a:p>
          </p:txBody>
        </p:sp>
        <p:sp>
          <p:nvSpPr>
            <p:cNvPr id="60" name="TextBox 59">
              <a:extLst>
                <a:ext uri="{FF2B5EF4-FFF2-40B4-BE49-F238E27FC236}">
                  <a16:creationId xmlns:a16="http://schemas.microsoft.com/office/drawing/2014/main" id="{AB5F3034-608B-4434-9257-BE2695D311E9}"/>
                </a:ext>
              </a:extLst>
            </p:cNvPr>
            <p:cNvSpPr txBox="1"/>
            <p:nvPr/>
          </p:nvSpPr>
          <p:spPr>
            <a:xfrm>
              <a:off x="8123659" y="2685205"/>
              <a:ext cx="741518" cy="369332"/>
            </a:xfrm>
            <a:prstGeom prst="rect">
              <a:avLst/>
            </a:prstGeom>
            <a:noFill/>
          </p:spPr>
          <p:txBody>
            <a:bodyPr wrap="square">
              <a:spAutoFit/>
            </a:bodyPr>
            <a:lstStyle/>
            <a:p>
              <a:pPr algn="ctr"/>
              <a:r>
                <a:rPr lang="en-US" sz="1800" b="1" dirty="0">
                  <a:solidFill>
                    <a:srgbClr val="FF0000"/>
                  </a:solidFill>
                  <a:latin typeface="Arial Narrow" panose="020B0606020202030204" pitchFamily="34" charset="0"/>
                </a:rPr>
                <a:t>2019</a:t>
              </a:r>
            </a:p>
          </p:txBody>
        </p:sp>
        <p:sp>
          <p:nvSpPr>
            <p:cNvPr id="66" name="TextBox 65">
              <a:extLst>
                <a:ext uri="{FF2B5EF4-FFF2-40B4-BE49-F238E27FC236}">
                  <a16:creationId xmlns:a16="http://schemas.microsoft.com/office/drawing/2014/main" id="{F497B72A-1443-452E-B8B9-F460BAD8E5AC}"/>
                </a:ext>
              </a:extLst>
            </p:cNvPr>
            <p:cNvSpPr txBox="1"/>
            <p:nvPr/>
          </p:nvSpPr>
          <p:spPr>
            <a:xfrm>
              <a:off x="9409712" y="1957890"/>
              <a:ext cx="741518" cy="369332"/>
            </a:xfrm>
            <a:prstGeom prst="rect">
              <a:avLst/>
            </a:prstGeom>
            <a:noFill/>
          </p:spPr>
          <p:txBody>
            <a:bodyPr wrap="square">
              <a:spAutoFit/>
            </a:bodyPr>
            <a:lstStyle/>
            <a:p>
              <a:pPr algn="ctr"/>
              <a:r>
                <a:rPr lang="en-US" sz="1800" b="1" dirty="0">
                  <a:solidFill>
                    <a:srgbClr val="FF0000"/>
                  </a:solidFill>
                  <a:latin typeface="Arial Narrow" panose="020B0606020202030204" pitchFamily="34" charset="0"/>
                </a:rPr>
                <a:t>SL</a:t>
              </a:r>
            </a:p>
          </p:txBody>
        </p:sp>
      </p:grpSp>
    </p:spTree>
    <p:extLst>
      <p:ext uri="{BB962C8B-B14F-4D97-AF65-F5344CB8AC3E}">
        <p14:creationId xmlns:p14="http://schemas.microsoft.com/office/powerpoint/2010/main" val="3984370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36</a:t>
            </a:fld>
            <a:endParaRPr lang="en-US"/>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60C75351-46B6-4344-9F45-8DCC824453F6}"/>
              </a:ext>
            </a:extLst>
          </p:cNvPr>
          <p:cNvGrpSpPr/>
          <p:nvPr/>
        </p:nvGrpSpPr>
        <p:grpSpPr>
          <a:xfrm>
            <a:off x="4114116" y="22650"/>
            <a:ext cx="7806970" cy="1622777"/>
            <a:chOff x="4923641" y="136200"/>
            <a:chExt cx="7806970" cy="1622777"/>
          </a:xfrm>
        </p:grpSpPr>
        <p:sp>
          <p:nvSpPr>
            <p:cNvPr id="4" name="TextBox 3">
              <a:extLst>
                <a:ext uri="{FF2B5EF4-FFF2-40B4-BE49-F238E27FC236}">
                  <a16:creationId xmlns:a16="http://schemas.microsoft.com/office/drawing/2014/main" id="{F795E58F-FA0E-4EF8-889C-2DED6049FCEA}"/>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Box 57">
              <a:extLst>
                <a:ext uri="{FF2B5EF4-FFF2-40B4-BE49-F238E27FC236}">
                  <a16:creationId xmlns:a16="http://schemas.microsoft.com/office/drawing/2014/main" id="{C23BFA03-B9DD-4FE1-BAEB-259C1D8ED6EF}"/>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1860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E697556-C720-48EC-96A5-AE609DC31A29}"/>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E7F6F276-EBB8-4F9D-A31B-F802F6BE15EE}"/>
              </a:ext>
            </a:extLst>
          </p:cNvPr>
          <p:cNvSpPr txBox="1"/>
          <p:nvPr/>
        </p:nvSpPr>
        <p:spPr>
          <a:xfrm>
            <a:off x="495588" y="713779"/>
            <a:ext cx="3103082" cy="5411738"/>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Going back to the quote,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main result of the war and is huge increase in territory was to set off in Congress a sectional struggle over the expansion of slavery that shattered the political parties and eventually the Union.  Some commentators later claimed that had Henry Clay been elected in 1844 there may never have been a Civil War</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can't lose sight of the fact that Clay is not the bad guy in all of this. He is not the Trump, the Bannon, the McConnell.  We're not making him specifically anyone, but what he symbolizes today.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2" name="Group 61">
            <a:extLst>
              <a:ext uri="{FF2B5EF4-FFF2-40B4-BE49-F238E27FC236}">
                <a16:creationId xmlns:a16="http://schemas.microsoft.com/office/drawing/2014/main" id="{37E414F9-9893-4D37-9E9F-11314DCA2C7E}"/>
              </a:ext>
            </a:extLst>
          </p:cNvPr>
          <p:cNvGrpSpPr/>
          <p:nvPr/>
        </p:nvGrpSpPr>
        <p:grpSpPr>
          <a:xfrm>
            <a:off x="3869844" y="1748897"/>
            <a:ext cx="8261196" cy="4607453"/>
            <a:chOff x="3869844" y="1748897"/>
            <a:chExt cx="8261196" cy="4607453"/>
          </a:xfrm>
        </p:grpSpPr>
        <p:grpSp>
          <p:nvGrpSpPr>
            <p:cNvPr id="63" name="Group 62">
              <a:extLst>
                <a:ext uri="{FF2B5EF4-FFF2-40B4-BE49-F238E27FC236}">
                  <a16:creationId xmlns:a16="http://schemas.microsoft.com/office/drawing/2014/main" id="{77968459-66AE-43C9-8816-D6CFBD0848A0}"/>
                </a:ext>
              </a:extLst>
            </p:cNvPr>
            <p:cNvGrpSpPr/>
            <p:nvPr/>
          </p:nvGrpSpPr>
          <p:grpSpPr>
            <a:xfrm>
              <a:off x="3869844" y="1748897"/>
              <a:ext cx="8261196" cy="4607453"/>
              <a:chOff x="3700390" y="136525"/>
              <a:chExt cx="8261196" cy="4607453"/>
            </a:xfrm>
          </p:grpSpPr>
          <p:sp>
            <p:nvSpPr>
              <p:cNvPr id="68" name="TextBox 67">
                <a:extLst>
                  <a:ext uri="{FF2B5EF4-FFF2-40B4-BE49-F238E27FC236}">
                    <a16:creationId xmlns:a16="http://schemas.microsoft.com/office/drawing/2014/main" id="{4C517643-D9D7-4196-BA47-5F8171E17F0B}"/>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69" name="Straight Connector 68">
                <a:extLst>
                  <a:ext uri="{FF2B5EF4-FFF2-40B4-BE49-F238E27FC236}">
                    <a16:creationId xmlns:a16="http://schemas.microsoft.com/office/drawing/2014/main" id="{79B02965-A20F-49D5-9544-D23180EE76DB}"/>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FAAB802-308C-4839-A683-20A64D486128}"/>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A559505E-85B1-4FE9-902E-D777C0903621}"/>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72" name="Straight Connector 71">
                <a:extLst>
                  <a:ext uri="{FF2B5EF4-FFF2-40B4-BE49-F238E27FC236}">
                    <a16:creationId xmlns:a16="http://schemas.microsoft.com/office/drawing/2014/main" id="{3CC7432A-F719-49AD-A554-53C84E14423E}"/>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7E0453F7-D4FC-4CBB-921E-26245BAB1252}"/>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74" name="Straight Connector 73">
                <a:extLst>
                  <a:ext uri="{FF2B5EF4-FFF2-40B4-BE49-F238E27FC236}">
                    <a16:creationId xmlns:a16="http://schemas.microsoft.com/office/drawing/2014/main" id="{F4B5EA3D-866C-46F7-AB7B-7D26030EBDD1}"/>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4175D7-1C3E-423C-BFB4-D18BA0F91316}"/>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76" name="Straight Connector 75">
                <a:extLst>
                  <a:ext uri="{FF2B5EF4-FFF2-40B4-BE49-F238E27FC236}">
                    <a16:creationId xmlns:a16="http://schemas.microsoft.com/office/drawing/2014/main" id="{AFB7BAE9-F757-44C6-8BAD-9703C647F008}"/>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EE08A553-D3B1-48BD-9485-A35CDD7E6CB8}"/>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78" name="Straight Connector 77">
                <a:extLst>
                  <a:ext uri="{FF2B5EF4-FFF2-40B4-BE49-F238E27FC236}">
                    <a16:creationId xmlns:a16="http://schemas.microsoft.com/office/drawing/2014/main" id="{F91BFAC4-2D92-4C40-B860-2403C4008C97}"/>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7CEFA9C8-863D-48AE-825D-2CF94CF3319E}"/>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80" name="Straight Connector 79">
                <a:extLst>
                  <a:ext uri="{FF2B5EF4-FFF2-40B4-BE49-F238E27FC236}">
                    <a16:creationId xmlns:a16="http://schemas.microsoft.com/office/drawing/2014/main" id="{28F4D66C-B4B1-453F-957F-8DDF0E83D745}"/>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749C7E8-603B-4611-AAEB-A9F6C220C294}"/>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6E5F053F-7E66-4A90-A556-8B73261D92FD}"/>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83" name="Straight Connector 82">
                <a:extLst>
                  <a:ext uri="{FF2B5EF4-FFF2-40B4-BE49-F238E27FC236}">
                    <a16:creationId xmlns:a16="http://schemas.microsoft.com/office/drawing/2014/main" id="{B105FC19-9585-4B9A-90AB-B95DD25866B7}"/>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CE7D9D4E-8650-4A21-B556-7FF48474EA15}"/>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85" name="Straight Connector 84">
                <a:extLst>
                  <a:ext uri="{FF2B5EF4-FFF2-40B4-BE49-F238E27FC236}">
                    <a16:creationId xmlns:a16="http://schemas.microsoft.com/office/drawing/2014/main" id="{0D19CF79-3E8B-413D-80D8-E373BD8B4A18}"/>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816E319-63BC-49F5-87F3-D0054FFFBFB8}"/>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1F037AB3-94F4-48BA-8245-B39215234CBC}"/>
                  </a:ext>
                </a:extLst>
              </p:cNvPr>
              <p:cNvSpPr txBox="1"/>
              <p:nvPr/>
            </p:nvSpPr>
            <p:spPr>
              <a:xfrm>
                <a:off x="6771986" y="1805498"/>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88" name="TextBox 87">
                <a:extLst>
                  <a:ext uri="{FF2B5EF4-FFF2-40B4-BE49-F238E27FC236}">
                    <a16:creationId xmlns:a16="http://schemas.microsoft.com/office/drawing/2014/main" id="{1E87E447-1638-45A0-BF39-8E55775EF7F7}"/>
                  </a:ext>
                </a:extLst>
              </p:cNvPr>
              <p:cNvSpPr txBox="1"/>
              <p:nvPr/>
            </p:nvSpPr>
            <p:spPr>
              <a:xfrm>
                <a:off x="7959339" y="1818788"/>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89" name="Straight Connector 88">
                <a:extLst>
                  <a:ext uri="{FF2B5EF4-FFF2-40B4-BE49-F238E27FC236}">
                    <a16:creationId xmlns:a16="http://schemas.microsoft.com/office/drawing/2014/main" id="{4A86B4B3-E5B8-4555-8A76-B3C5E83E0B52}"/>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FB65C06-A01A-4B28-867B-14279556D965}"/>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797610A-E70F-4416-81D5-597DC2C2E704}"/>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910784FA-1E2F-4ED2-8D9A-6D15C8684624}"/>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93" name="TextBox 92">
                <a:extLst>
                  <a:ext uri="{FF2B5EF4-FFF2-40B4-BE49-F238E27FC236}">
                    <a16:creationId xmlns:a16="http://schemas.microsoft.com/office/drawing/2014/main" id="{E931111D-0344-447F-AF71-2E06B3A20BBC}"/>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94" name="Straight Connector 93">
                <a:extLst>
                  <a:ext uri="{FF2B5EF4-FFF2-40B4-BE49-F238E27FC236}">
                    <a16:creationId xmlns:a16="http://schemas.microsoft.com/office/drawing/2014/main" id="{4D9C39C5-981F-4C88-8530-643091686127}"/>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7E1A4009-36BD-44B4-BF8C-830AE6F2D4A3}"/>
                  </a:ext>
                </a:extLst>
              </p:cNvPr>
              <p:cNvSpPr txBox="1"/>
              <p:nvPr/>
            </p:nvSpPr>
            <p:spPr>
              <a:xfrm>
                <a:off x="9361427" y="1891837"/>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96" name="TextBox 95">
                <a:extLst>
                  <a:ext uri="{FF2B5EF4-FFF2-40B4-BE49-F238E27FC236}">
                    <a16:creationId xmlns:a16="http://schemas.microsoft.com/office/drawing/2014/main" id="{C21304C3-1DC9-4B67-BC12-8DF1AEB4AFC7}"/>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97" name="Straight Connector 96">
                <a:extLst>
                  <a:ext uri="{FF2B5EF4-FFF2-40B4-BE49-F238E27FC236}">
                    <a16:creationId xmlns:a16="http://schemas.microsoft.com/office/drawing/2014/main" id="{3C1A55BA-7012-4A8E-880A-3FC31834B4A4}"/>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8343F050-81D9-45D9-A467-0ED10F3B498F}"/>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646115B4-6ED0-483F-AF0C-F2FD487D9051}"/>
                  </a:ext>
                </a:extLst>
              </p:cNvPr>
              <p:cNvSpPr txBox="1"/>
              <p:nvPr/>
            </p:nvSpPr>
            <p:spPr>
              <a:xfrm>
                <a:off x="4040598" y="2976363"/>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100" name="TextBox 99">
                <a:extLst>
                  <a:ext uri="{FF2B5EF4-FFF2-40B4-BE49-F238E27FC236}">
                    <a16:creationId xmlns:a16="http://schemas.microsoft.com/office/drawing/2014/main" id="{5E7F8154-045A-4D93-BA74-439A4521070C}"/>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101" name="TextBox 100">
                <a:extLst>
                  <a:ext uri="{FF2B5EF4-FFF2-40B4-BE49-F238E27FC236}">
                    <a16:creationId xmlns:a16="http://schemas.microsoft.com/office/drawing/2014/main" id="{AFC449D4-D34F-4C37-AD80-54E12E337BE2}"/>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102" name="TextBox 101">
                <a:extLst>
                  <a:ext uri="{FF2B5EF4-FFF2-40B4-BE49-F238E27FC236}">
                    <a16:creationId xmlns:a16="http://schemas.microsoft.com/office/drawing/2014/main" id="{B156D67F-284D-4785-9B30-1F13845140B3}"/>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103" name="TextBox 102">
                <a:extLst>
                  <a:ext uri="{FF2B5EF4-FFF2-40B4-BE49-F238E27FC236}">
                    <a16:creationId xmlns:a16="http://schemas.microsoft.com/office/drawing/2014/main" id="{7F843564-ADA5-4891-A277-848365A883B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04" name="TextBox 103">
                <a:extLst>
                  <a:ext uri="{FF2B5EF4-FFF2-40B4-BE49-F238E27FC236}">
                    <a16:creationId xmlns:a16="http://schemas.microsoft.com/office/drawing/2014/main" id="{E90018C2-38C4-414B-A619-BC210B1D28D9}"/>
                  </a:ext>
                </a:extLst>
              </p:cNvPr>
              <p:cNvSpPr txBox="1"/>
              <p:nvPr/>
            </p:nvSpPr>
            <p:spPr>
              <a:xfrm>
                <a:off x="4061249" y="3348441"/>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05" name="TextBox 104">
                <a:extLst>
                  <a:ext uri="{FF2B5EF4-FFF2-40B4-BE49-F238E27FC236}">
                    <a16:creationId xmlns:a16="http://schemas.microsoft.com/office/drawing/2014/main" id="{5AEE12C7-240A-42E5-A928-1EEB38A0D318}"/>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06" name="TextBox 105">
                <a:extLst>
                  <a:ext uri="{FF2B5EF4-FFF2-40B4-BE49-F238E27FC236}">
                    <a16:creationId xmlns:a16="http://schemas.microsoft.com/office/drawing/2014/main" id="{04CB38A4-C187-4DCE-8AAC-67726EB36D0A}"/>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07" name="TextBox 106">
                <a:extLst>
                  <a:ext uri="{FF2B5EF4-FFF2-40B4-BE49-F238E27FC236}">
                    <a16:creationId xmlns:a16="http://schemas.microsoft.com/office/drawing/2014/main" id="{B68CFC72-1E64-4B09-B117-CAC350D2E1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08" name="TextBox 107">
                <a:extLst>
                  <a:ext uri="{FF2B5EF4-FFF2-40B4-BE49-F238E27FC236}">
                    <a16:creationId xmlns:a16="http://schemas.microsoft.com/office/drawing/2014/main" id="{80F8329D-8E41-432F-9D6F-1A35EB25DA1C}"/>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09" name="TextBox 108">
                <a:extLst>
                  <a:ext uri="{FF2B5EF4-FFF2-40B4-BE49-F238E27FC236}">
                    <a16:creationId xmlns:a16="http://schemas.microsoft.com/office/drawing/2014/main" id="{758DD8A5-AA7B-49B9-A44D-E3403D65ECDF}"/>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10" name="TextBox 109">
                <a:extLst>
                  <a:ext uri="{FF2B5EF4-FFF2-40B4-BE49-F238E27FC236}">
                    <a16:creationId xmlns:a16="http://schemas.microsoft.com/office/drawing/2014/main" id="{36FBE75C-CDC1-4A9F-AD33-05F307A699D2}"/>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111" name="TextBox 110">
                <a:extLst>
                  <a:ext uri="{FF2B5EF4-FFF2-40B4-BE49-F238E27FC236}">
                    <a16:creationId xmlns:a16="http://schemas.microsoft.com/office/drawing/2014/main" id="{EEA42155-E67B-4984-89F9-A3FE377F29F2}"/>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112" name="TextBox 111">
                <a:extLst>
                  <a:ext uri="{FF2B5EF4-FFF2-40B4-BE49-F238E27FC236}">
                    <a16:creationId xmlns:a16="http://schemas.microsoft.com/office/drawing/2014/main" id="{F87C055B-CECB-43EA-A786-600911880025}"/>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113" name="TextBox 112">
                <a:extLst>
                  <a:ext uri="{FF2B5EF4-FFF2-40B4-BE49-F238E27FC236}">
                    <a16:creationId xmlns:a16="http://schemas.microsoft.com/office/drawing/2014/main" id="{35E94DF5-D415-43A6-ADDC-CD7D23C9F8DF}"/>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114" name="Straight Connector 113">
                <a:extLst>
                  <a:ext uri="{FF2B5EF4-FFF2-40B4-BE49-F238E27FC236}">
                    <a16:creationId xmlns:a16="http://schemas.microsoft.com/office/drawing/2014/main" id="{BC605F25-7966-4DDD-9291-E871B9105C1F}"/>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E40C0148-F08C-4049-B137-6128F2132772}"/>
                  </a:ext>
                </a:extLst>
              </p:cNvPr>
              <p:cNvSpPr txBox="1"/>
              <p:nvPr/>
            </p:nvSpPr>
            <p:spPr>
              <a:xfrm>
                <a:off x="3950439" y="4282313"/>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116" name="Straight Connector 115">
                <a:extLst>
                  <a:ext uri="{FF2B5EF4-FFF2-40B4-BE49-F238E27FC236}">
                    <a16:creationId xmlns:a16="http://schemas.microsoft.com/office/drawing/2014/main" id="{4FA6B90E-13CA-4DCC-A36B-6351E02F0910}"/>
                  </a:ext>
                </a:extLst>
              </p:cNvPr>
              <p:cNvCxnSpPr>
                <a:cxnSpLocks/>
              </p:cNvCxnSpPr>
              <p:nvPr/>
            </p:nvCxnSpPr>
            <p:spPr>
              <a:xfrm>
                <a:off x="4285278" y="3505729"/>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AC38F55F-8060-4063-A92E-E31D52D59475}"/>
                  </a:ext>
                </a:extLst>
              </p:cNvPr>
              <p:cNvSpPr txBox="1"/>
              <p:nvPr/>
            </p:nvSpPr>
            <p:spPr>
              <a:xfrm>
                <a:off x="4375572" y="3635338"/>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118" name="Straight Connector 117">
                <a:extLst>
                  <a:ext uri="{FF2B5EF4-FFF2-40B4-BE49-F238E27FC236}">
                    <a16:creationId xmlns:a16="http://schemas.microsoft.com/office/drawing/2014/main" id="{D55C15BD-31A3-45D3-811F-5D45A2264677}"/>
                  </a:ext>
                </a:extLst>
              </p:cNvPr>
              <p:cNvCxnSpPr>
                <a:cxnSpLocks/>
              </p:cNvCxnSpPr>
              <p:nvPr/>
            </p:nvCxnSpPr>
            <p:spPr>
              <a:xfrm>
                <a:off x="4666262" y="3404976"/>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A22C58C2-5B53-4761-8737-F6C70F78CC1B}"/>
                </a:ext>
              </a:extLst>
            </p:cNvPr>
            <p:cNvSpPr txBox="1"/>
            <p:nvPr/>
          </p:nvSpPr>
          <p:spPr>
            <a:xfrm>
              <a:off x="6941440" y="2685205"/>
              <a:ext cx="741518" cy="369332"/>
            </a:xfrm>
            <a:prstGeom prst="rect">
              <a:avLst/>
            </a:prstGeom>
            <a:noFill/>
          </p:spPr>
          <p:txBody>
            <a:bodyPr wrap="square">
              <a:spAutoFit/>
            </a:bodyPr>
            <a:lstStyle/>
            <a:p>
              <a:pPr algn="ctr"/>
              <a:r>
                <a:rPr lang="en-US" sz="1800" b="1" dirty="0">
                  <a:solidFill>
                    <a:srgbClr val="FF0000"/>
                  </a:solidFill>
                  <a:latin typeface="Arial Narrow" panose="020B0606020202030204" pitchFamily="34" charset="0"/>
                </a:rPr>
                <a:t>2014</a:t>
              </a:r>
            </a:p>
          </p:txBody>
        </p:sp>
        <p:sp>
          <p:nvSpPr>
            <p:cNvPr id="66" name="TextBox 65">
              <a:extLst>
                <a:ext uri="{FF2B5EF4-FFF2-40B4-BE49-F238E27FC236}">
                  <a16:creationId xmlns:a16="http://schemas.microsoft.com/office/drawing/2014/main" id="{E33F1219-B9A8-4B0D-A757-6934547B6A64}"/>
                </a:ext>
              </a:extLst>
            </p:cNvPr>
            <p:cNvSpPr txBox="1"/>
            <p:nvPr/>
          </p:nvSpPr>
          <p:spPr>
            <a:xfrm>
              <a:off x="8123659" y="2685205"/>
              <a:ext cx="741518" cy="369332"/>
            </a:xfrm>
            <a:prstGeom prst="rect">
              <a:avLst/>
            </a:prstGeom>
            <a:noFill/>
          </p:spPr>
          <p:txBody>
            <a:bodyPr wrap="square">
              <a:spAutoFit/>
            </a:bodyPr>
            <a:lstStyle/>
            <a:p>
              <a:pPr algn="ctr"/>
              <a:r>
                <a:rPr lang="en-US" sz="1800" b="1" dirty="0">
                  <a:solidFill>
                    <a:srgbClr val="FF0000"/>
                  </a:solidFill>
                  <a:latin typeface="Arial Narrow" panose="020B0606020202030204" pitchFamily="34" charset="0"/>
                </a:rPr>
                <a:t>2019</a:t>
              </a:r>
            </a:p>
          </p:txBody>
        </p:sp>
        <p:sp>
          <p:nvSpPr>
            <p:cNvPr id="67" name="TextBox 66">
              <a:extLst>
                <a:ext uri="{FF2B5EF4-FFF2-40B4-BE49-F238E27FC236}">
                  <a16:creationId xmlns:a16="http://schemas.microsoft.com/office/drawing/2014/main" id="{A2DFC657-951C-48BD-8979-F146D8F78D90}"/>
                </a:ext>
              </a:extLst>
            </p:cNvPr>
            <p:cNvSpPr txBox="1"/>
            <p:nvPr/>
          </p:nvSpPr>
          <p:spPr>
            <a:xfrm>
              <a:off x="9409712" y="1957890"/>
              <a:ext cx="741518" cy="369332"/>
            </a:xfrm>
            <a:prstGeom prst="rect">
              <a:avLst/>
            </a:prstGeom>
            <a:noFill/>
          </p:spPr>
          <p:txBody>
            <a:bodyPr wrap="square">
              <a:spAutoFit/>
            </a:bodyPr>
            <a:lstStyle/>
            <a:p>
              <a:pPr algn="ctr"/>
              <a:r>
                <a:rPr lang="en-US" sz="1800" b="1" dirty="0">
                  <a:solidFill>
                    <a:srgbClr val="FF0000"/>
                  </a:solidFill>
                  <a:latin typeface="Arial Narrow" panose="020B0606020202030204" pitchFamily="34" charset="0"/>
                </a:rPr>
                <a:t>SL</a:t>
              </a:r>
            </a:p>
          </p:txBody>
        </p:sp>
      </p:grpSp>
    </p:spTree>
    <p:extLst>
      <p:ext uri="{BB962C8B-B14F-4D97-AF65-F5344CB8AC3E}">
        <p14:creationId xmlns:p14="http://schemas.microsoft.com/office/powerpoint/2010/main" val="3717229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37</a:t>
            </a:fld>
            <a:endParaRPr lang="en-US" dirty="0"/>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60C75351-46B6-4344-9F45-8DCC824453F6}"/>
              </a:ext>
            </a:extLst>
          </p:cNvPr>
          <p:cNvGrpSpPr/>
          <p:nvPr/>
        </p:nvGrpSpPr>
        <p:grpSpPr>
          <a:xfrm>
            <a:off x="4114116" y="22650"/>
            <a:ext cx="7806970" cy="1622777"/>
            <a:chOff x="4923641" y="136200"/>
            <a:chExt cx="7806970" cy="1622777"/>
          </a:xfrm>
        </p:grpSpPr>
        <p:sp>
          <p:nvSpPr>
            <p:cNvPr id="4" name="TextBox 3">
              <a:extLst>
                <a:ext uri="{FF2B5EF4-FFF2-40B4-BE49-F238E27FC236}">
                  <a16:creationId xmlns:a16="http://schemas.microsoft.com/office/drawing/2014/main" id="{F795E58F-FA0E-4EF8-889C-2DED6049FCEA}"/>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Box 57">
              <a:extLst>
                <a:ext uri="{FF2B5EF4-FFF2-40B4-BE49-F238E27FC236}">
                  <a16:creationId xmlns:a16="http://schemas.microsoft.com/office/drawing/2014/main" id="{C23BFA03-B9DD-4FE1-BAEB-259C1D8ED6EF}"/>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Clay/V. Theodore F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P.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1860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E697556-C720-48EC-96A5-AE609DC31A29}"/>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E7F6F276-EBB8-4F9D-A31B-F802F6BE15EE}"/>
              </a:ext>
            </a:extLst>
          </p:cNvPr>
          <p:cNvSpPr txBox="1"/>
          <p:nvPr/>
        </p:nvSpPr>
        <p:spPr>
          <a:xfrm>
            <a:off x="548092" y="278586"/>
            <a:ext cx="3103082" cy="630082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Just a note Abraham Lincoln is involved in all of this. This 1840 election was radically different than any election held before. It ran on emotional, populist campaigns.</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won 1840 election, lost 1844 and won 1848.</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Harrison won by this cult of personality that made him a man of the people.   The false idea that he lived in a log cabin was a major part of that cult of personality.  Lincoln campaigned for Harrison in 1840 and if you have a picture in your mind of Lincoln in a log cabin it's because he just stole all of that and reused it in 1860.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2" name="Group 61">
            <a:extLst>
              <a:ext uri="{FF2B5EF4-FFF2-40B4-BE49-F238E27FC236}">
                <a16:creationId xmlns:a16="http://schemas.microsoft.com/office/drawing/2014/main" id="{C089CB36-F1FF-4A93-AD1E-E4027A7360CA}"/>
              </a:ext>
            </a:extLst>
          </p:cNvPr>
          <p:cNvGrpSpPr/>
          <p:nvPr/>
        </p:nvGrpSpPr>
        <p:grpSpPr>
          <a:xfrm>
            <a:off x="3869844" y="1748897"/>
            <a:ext cx="8261196" cy="4607453"/>
            <a:chOff x="3869844" y="1748897"/>
            <a:chExt cx="8261196" cy="4607453"/>
          </a:xfrm>
        </p:grpSpPr>
        <p:grpSp>
          <p:nvGrpSpPr>
            <p:cNvPr id="63" name="Group 62">
              <a:extLst>
                <a:ext uri="{FF2B5EF4-FFF2-40B4-BE49-F238E27FC236}">
                  <a16:creationId xmlns:a16="http://schemas.microsoft.com/office/drawing/2014/main" id="{3B781727-063B-4E9C-8CDE-91C5F388B8F6}"/>
                </a:ext>
              </a:extLst>
            </p:cNvPr>
            <p:cNvGrpSpPr/>
            <p:nvPr/>
          </p:nvGrpSpPr>
          <p:grpSpPr>
            <a:xfrm>
              <a:off x="3869844" y="1748897"/>
              <a:ext cx="8261196" cy="4607453"/>
              <a:chOff x="3700390" y="136525"/>
              <a:chExt cx="8261196" cy="4607453"/>
            </a:xfrm>
          </p:grpSpPr>
          <p:sp>
            <p:nvSpPr>
              <p:cNvPr id="68" name="TextBox 67">
                <a:extLst>
                  <a:ext uri="{FF2B5EF4-FFF2-40B4-BE49-F238E27FC236}">
                    <a16:creationId xmlns:a16="http://schemas.microsoft.com/office/drawing/2014/main" id="{CCBBE5BC-E11A-4B71-8A1C-9B3159DDEA7C}"/>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69" name="Straight Connector 68">
                <a:extLst>
                  <a:ext uri="{FF2B5EF4-FFF2-40B4-BE49-F238E27FC236}">
                    <a16:creationId xmlns:a16="http://schemas.microsoft.com/office/drawing/2014/main" id="{E4FAF08C-309B-401E-A6AA-32C39DCBF4C4}"/>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CE34034-8782-405C-9759-C17758E625F3}"/>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0569E83D-BA25-4AAF-8027-8D3EE237D5D5}"/>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72" name="Straight Connector 71">
                <a:extLst>
                  <a:ext uri="{FF2B5EF4-FFF2-40B4-BE49-F238E27FC236}">
                    <a16:creationId xmlns:a16="http://schemas.microsoft.com/office/drawing/2014/main" id="{B19F1B11-E8C1-4BF2-A05C-7A41ED69DC95}"/>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68BA2E2A-2395-4E92-9D93-BEB1DFFD67F1}"/>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74" name="Straight Connector 73">
                <a:extLst>
                  <a:ext uri="{FF2B5EF4-FFF2-40B4-BE49-F238E27FC236}">
                    <a16:creationId xmlns:a16="http://schemas.microsoft.com/office/drawing/2014/main" id="{1BF9B6CD-424A-4597-B6F1-15C2976C0E24}"/>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0541FEB8-8C81-4B25-BA1F-B7350CAD980F}"/>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76" name="Straight Connector 75">
                <a:extLst>
                  <a:ext uri="{FF2B5EF4-FFF2-40B4-BE49-F238E27FC236}">
                    <a16:creationId xmlns:a16="http://schemas.microsoft.com/office/drawing/2014/main" id="{C46777C1-C584-46C4-B7BE-87A93F692328}"/>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46A304DB-06B7-4B75-B0B3-5219BAF9A00B}"/>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78" name="Straight Connector 77">
                <a:extLst>
                  <a:ext uri="{FF2B5EF4-FFF2-40B4-BE49-F238E27FC236}">
                    <a16:creationId xmlns:a16="http://schemas.microsoft.com/office/drawing/2014/main" id="{BC75F836-2EA6-4A06-B786-D5BFC038F919}"/>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06E1A884-ACF5-419B-9E1B-6A41A1377305}"/>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80" name="Straight Connector 79">
                <a:extLst>
                  <a:ext uri="{FF2B5EF4-FFF2-40B4-BE49-F238E27FC236}">
                    <a16:creationId xmlns:a16="http://schemas.microsoft.com/office/drawing/2014/main" id="{03EA383A-F39F-4E15-A25D-0E456D3DEAB5}"/>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9082447-318F-441A-9BB6-71E4D90618A3}"/>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18E94438-3CD0-4040-A89A-FAC13FFED10F}"/>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83" name="Straight Connector 82">
                <a:extLst>
                  <a:ext uri="{FF2B5EF4-FFF2-40B4-BE49-F238E27FC236}">
                    <a16:creationId xmlns:a16="http://schemas.microsoft.com/office/drawing/2014/main" id="{6EE07D39-5CD6-4EB0-B565-07B0C200DEA8}"/>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56C47D50-929D-492E-B1E4-3E56137F3084}"/>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85" name="Straight Connector 84">
                <a:extLst>
                  <a:ext uri="{FF2B5EF4-FFF2-40B4-BE49-F238E27FC236}">
                    <a16:creationId xmlns:a16="http://schemas.microsoft.com/office/drawing/2014/main" id="{3872CFA2-0374-427F-B051-B573ADE24CD8}"/>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9748CC6-AC33-4042-935A-AEA79C9B118E}"/>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2CEE9249-27A9-4FE5-BDC6-6FBEF79D101F}"/>
                  </a:ext>
                </a:extLst>
              </p:cNvPr>
              <p:cNvSpPr txBox="1"/>
              <p:nvPr/>
            </p:nvSpPr>
            <p:spPr>
              <a:xfrm>
                <a:off x="6771986" y="1805498"/>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88" name="TextBox 87">
                <a:extLst>
                  <a:ext uri="{FF2B5EF4-FFF2-40B4-BE49-F238E27FC236}">
                    <a16:creationId xmlns:a16="http://schemas.microsoft.com/office/drawing/2014/main" id="{DD880CDD-0AC3-469F-B149-394C43A9C83A}"/>
                  </a:ext>
                </a:extLst>
              </p:cNvPr>
              <p:cNvSpPr txBox="1"/>
              <p:nvPr/>
            </p:nvSpPr>
            <p:spPr>
              <a:xfrm>
                <a:off x="7959339" y="1818788"/>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89" name="Straight Connector 88">
                <a:extLst>
                  <a:ext uri="{FF2B5EF4-FFF2-40B4-BE49-F238E27FC236}">
                    <a16:creationId xmlns:a16="http://schemas.microsoft.com/office/drawing/2014/main" id="{F7C170E5-D122-4A73-BFDD-5648A5D51BE8}"/>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8FBEA17-3AFD-497B-B71E-6FFCD2617E10}"/>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6217781-0212-46BD-9311-7B9556AC1CB8}"/>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DF57FA3E-8C32-42C1-9D66-B1123A602B3C}"/>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93" name="TextBox 92">
                <a:extLst>
                  <a:ext uri="{FF2B5EF4-FFF2-40B4-BE49-F238E27FC236}">
                    <a16:creationId xmlns:a16="http://schemas.microsoft.com/office/drawing/2014/main" id="{0203C57E-58CB-4238-85CE-AE5556F33A3E}"/>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94" name="Straight Connector 93">
                <a:extLst>
                  <a:ext uri="{FF2B5EF4-FFF2-40B4-BE49-F238E27FC236}">
                    <a16:creationId xmlns:a16="http://schemas.microsoft.com/office/drawing/2014/main" id="{FD94C9DF-4FC2-4303-9CB1-0AC0F335E0DC}"/>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5F58EEB6-0D97-42CD-A7A1-A3947BDC0BCF}"/>
                  </a:ext>
                </a:extLst>
              </p:cNvPr>
              <p:cNvSpPr txBox="1"/>
              <p:nvPr/>
            </p:nvSpPr>
            <p:spPr>
              <a:xfrm>
                <a:off x="9361427" y="1891837"/>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96" name="TextBox 95">
                <a:extLst>
                  <a:ext uri="{FF2B5EF4-FFF2-40B4-BE49-F238E27FC236}">
                    <a16:creationId xmlns:a16="http://schemas.microsoft.com/office/drawing/2014/main" id="{E09ECDF4-FBD3-4060-95BA-BFC199A62A04}"/>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97" name="Straight Connector 96">
                <a:extLst>
                  <a:ext uri="{FF2B5EF4-FFF2-40B4-BE49-F238E27FC236}">
                    <a16:creationId xmlns:a16="http://schemas.microsoft.com/office/drawing/2014/main" id="{D12A068B-AB70-4C71-9341-775F0E1BB1FD}"/>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895409C4-A39A-4CBB-B6C7-E8BE4C6F7801}"/>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E9626350-8C53-4083-80E3-E1C76AF7B11C}"/>
                  </a:ext>
                </a:extLst>
              </p:cNvPr>
              <p:cNvSpPr txBox="1"/>
              <p:nvPr/>
            </p:nvSpPr>
            <p:spPr>
              <a:xfrm>
                <a:off x="4040598" y="2976363"/>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100" name="TextBox 99">
                <a:extLst>
                  <a:ext uri="{FF2B5EF4-FFF2-40B4-BE49-F238E27FC236}">
                    <a16:creationId xmlns:a16="http://schemas.microsoft.com/office/drawing/2014/main" id="{9192F3FF-29DA-4872-A1B1-23A0AFBCB0FF}"/>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101" name="TextBox 100">
                <a:extLst>
                  <a:ext uri="{FF2B5EF4-FFF2-40B4-BE49-F238E27FC236}">
                    <a16:creationId xmlns:a16="http://schemas.microsoft.com/office/drawing/2014/main" id="{E87DFB54-EDFF-44D2-B1AA-F27FE1D295EA}"/>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102" name="TextBox 101">
                <a:extLst>
                  <a:ext uri="{FF2B5EF4-FFF2-40B4-BE49-F238E27FC236}">
                    <a16:creationId xmlns:a16="http://schemas.microsoft.com/office/drawing/2014/main" id="{D9E8A6A6-89F8-4A99-9A8E-A2A24D6CADF4}"/>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103" name="TextBox 102">
                <a:extLst>
                  <a:ext uri="{FF2B5EF4-FFF2-40B4-BE49-F238E27FC236}">
                    <a16:creationId xmlns:a16="http://schemas.microsoft.com/office/drawing/2014/main" id="{F84CA8BB-3FD6-48DA-A65D-186B6F2AC329}"/>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04" name="TextBox 103">
                <a:extLst>
                  <a:ext uri="{FF2B5EF4-FFF2-40B4-BE49-F238E27FC236}">
                    <a16:creationId xmlns:a16="http://schemas.microsoft.com/office/drawing/2014/main" id="{09E07FB0-B09A-4CD8-B9B8-71C730157E73}"/>
                  </a:ext>
                </a:extLst>
              </p:cNvPr>
              <p:cNvSpPr txBox="1"/>
              <p:nvPr/>
            </p:nvSpPr>
            <p:spPr>
              <a:xfrm>
                <a:off x="4061249" y="3348441"/>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05" name="TextBox 104">
                <a:extLst>
                  <a:ext uri="{FF2B5EF4-FFF2-40B4-BE49-F238E27FC236}">
                    <a16:creationId xmlns:a16="http://schemas.microsoft.com/office/drawing/2014/main" id="{FB4A95D1-BE65-4524-ADBA-1B614319F767}"/>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06" name="TextBox 105">
                <a:extLst>
                  <a:ext uri="{FF2B5EF4-FFF2-40B4-BE49-F238E27FC236}">
                    <a16:creationId xmlns:a16="http://schemas.microsoft.com/office/drawing/2014/main" id="{B4D32641-9407-49E4-89A1-4208686B69ED}"/>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07" name="TextBox 106">
                <a:extLst>
                  <a:ext uri="{FF2B5EF4-FFF2-40B4-BE49-F238E27FC236}">
                    <a16:creationId xmlns:a16="http://schemas.microsoft.com/office/drawing/2014/main" id="{C702ED05-812D-4CAE-B090-8850586EAE43}"/>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08" name="TextBox 107">
                <a:extLst>
                  <a:ext uri="{FF2B5EF4-FFF2-40B4-BE49-F238E27FC236}">
                    <a16:creationId xmlns:a16="http://schemas.microsoft.com/office/drawing/2014/main" id="{45C1D820-635E-4A87-8657-68F3809E06B4}"/>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09" name="TextBox 108">
                <a:extLst>
                  <a:ext uri="{FF2B5EF4-FFF2-40B4-BE49-F238E27FC236}">
                    <a16:creationId xmlns:a16="http://schemas.microsoft.com/office/drawing/2014/main" id="{B14D5BF6-7511-49A4-9820-167934F05A71}"/>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10" name="TextBox 109">
                <a:extLst>
                  <a:ext uri="{FF2B5EF4-FFF2-40B4-BE49-F238E27FC236}">
                    <a16:creationId xmlns:a16="http://schemas.microsoft.com/office/drawing/2014/main" id="{9F495A39-B5B1-4FBE-98E7-036AF58FE336}"/>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111" name="TextBox 110">
                <a:extLst>
                  <a:ext uri="{FF2B5EF4-FFF2-40B4-BE49-F238E27FC236}">
                    <a16:creationId xmlns:a16="http://schemas.microsoft.com/office/drawing/2014/main" id="{79091B92-B675-4FDC-8DF6-760F54C41315}"/>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112" name="TextBox 111">
                <a:extLst>
                  <a:ext uri="{FF2B5EF4-FFF2-40B4-BE49-F238E27FC236}">
                    <a16:creationId xmlns:a16="http://schemas.microsoft.com/office/drawing/2014/main" id="{E2A6E52F-F14A-4321-824C-99E7D6343E68}"/>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113" name="TextBox 112">
                <a:extLst>
                  <a:ext uri="{FF2B5EF4-FFF2-40B4-BE49-F238E27FC236}">
                    <a16:creationId xmlns:a16="http://schemas.microsoft.com/office/drawing/2014/main" id="{FEAA7F3D-E545-4B28-98D5-3836941EEF2D}"/>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114" name="Straight Connector 113">
                <a:extLst>
                  <a:ext uri="{FF2B5EF4-FFF2-40B4-BE49-F238E27FC236}">
                    <a16:creationId xmlns:a16="http://schemas.microsoft.com/office/drawing/2014/main" id="{9B0E6DFD-3766-4287-9A88-B19D188386A2}"/>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481BA03A-2CAE-437E-A555-0FA200216C2B}"/>
                  </a:ext>
                </a:extLst>
              </p:cNvPr>
              <p:cNvSpPr txBox="1"/>
              <p:nvPr/>
            </p:nvSpPr>
            <p:spPr>
              <a:xfrm>
                <a:off x="3950439" y="4282313"/>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116" name="Straight Connector 115">
                <a:extLst>
                  <a:ext uri="{FF2B5EF4-FFF2-40B4-BE49-F238E27FC236}">
                    <a16:creationId xmlns:a16="http://schemas.microsoft.com/office/drawing/2014/main" id="{80B6C990-2858-4F56-9539-EEB288CD608A}"/>
                  </a:ext>
                </a:extLst>
              </p:cNvPr>
              <p:cNvCxnSpPr>
                <a:cxnSpLocks/>
              </p:cNvCxnSpPr>
              <p:nvPr/>
            </p:nvCxnSpPr>
            <p:spPr>
              <a:xfrm>
                <a:off x="4285278" y="3505729"/>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8CC7164C-5245-4E96-A39C-222C9596199D}"/>
                  </a:ext>
                </a:extLst>
              </p:cNvPr>
              <p:cNvSpPr txBox="1"/>
              <p:nvPr/>
            </p:nvSpPr>
            <p:spPr>
              <a:xfrm>
                <a:off x="4375572" y="3635338"/>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118" name="Straight Connector 117">
                <a:extLst>
                  <a:ext uri="{FF2B5EF4-FFF2-40B4-BE49-F238E27FC236}">
                    <a16:creationId xmlns:a16="http://schemas.microsoft.com/office/drawing/2014/main" id="{F239A244-EED0-4F81-AE3A-97EA63664E87}"/>
                  </a:ext>
                </a:extLst>
              </p:cNvPr>
              <p:cNvCxnSpPr>
                <a:cxnSpLocks/>
              </p:cNvCxnSpPr>
              <p:nvPr/>
            </p:nvCxnSpPr>
            <p:spPr>
              <a:xfrm>
                <a:off x="4666262" y="3404976"/>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EEC107AC-C024-448D-9009-6F1FAB9C5831}"/>
                </a:ext>
              </a:extLst>
            </p:cNvPr>
            <p:cNvSpPr txBox="1"/>
            <p:nvPr/>
          </p:nvSpPr>
          <p:spPr>
            <a:xfrm>
              <a:off x="6941440" y="2685205"/>
              <a:ext cx="741518" cy="369332"/>
            </a:xfrm>
            <a:prstGeom prst="rect">
              <a:avLst/>
            </a:prstGeom>
            <a:noFill/>
          </p:spPr>
          <p:txBody>
            <a:bodyPr wrap="square">
              <a:spAutoFit/>
            </a:bodyPr>
            <a:lstStyle/>
            <a:p>
              <a:pPr algn="ctr"/>
              <a:r>
                <a:rPr lang="en-US" sz="1800" b="1" dirty="0">
                  <a:solidFill>
                    <a:srgbClr val="FF0000"/>
                  </a:solidFill>
                  <a:latin typeface="Arial Narrow" panose="020B0606020202030204" pitchFamily="34" charset="0"/>
                </a:rPr>
                <a:t>2014</a:t>
              </a:r>
            </a:p>
          </p:txBody>
        </p:sp>
        <p:sp>
          <p:nvSpPr>
            <p:cNvPr id="66" name="TextBox 65">
              <a:extLst>
                <a:ext uri="{FF2B5EF4-FFF2-40B4-BE49-F238E27FC236}">
                  <a16:creationId xmlns:a16="http://schemas.microsoft.com/office/drawing/2014/main" id="{A7FBDCCC-8119-42F2-9F2F-6E774ADB6480}"/>
                </a:ext>
              </a:extLst>
            </p:cNvPr>
            <p:cNvSpPr txBox="1"/>
            <p:nvPr/>
          </p:nvSpPr>
          <p:spPr>
            <a:xfrm>
              <a:off x="8123659" y="2685205"/>
              <a:ext cx="741518" cy="369332"/>
            </a:xfrm>
            <a:prstGeom prst="rect">
              <a:avLst/>
            </a:prstGeom>
            <a:noFill/>
          </p:spPr>
          <p:txBody>
            <a:bodyPr wrap="square">
              <a:spAutoFit/>
            </a:bodyPr>
            <a:lstStyle/>
            <a:p>
              <a:pPr algn="ctr"/>
              <a:r>
                <a:rPr lang="en-US" sz="1800" b="1" dirty="0">
                  <a:solidFill>
                    <a:srgbClr val="FF0000"/>
                  </a:solidFill>
                  <a:latin typeface="Arial Narrow" panose="020B0606020202030204" pitchFamily="34" charset="0"/>
                </a:rPr>
                <a:t>2019</a:t>
              </a:r>
            </a:p>
          </p:txBody>
        </p:sp>
        <p:sp>
          <p:nvSpPr>
            <p:cNvPr id="67" name="TextBox 66">
              <a:extLst>
                <a:ext uri="{FF2B5EF4-FFF2-40B4-BE49-F238E27FC236}">
                  <a16:creationId xmlns:a16="http://schemas.microsoft.com/office/drawing/2014/main" id="{5CA9EF2E-51E0-482D-98FE-E3D6D9E56718}"/>
                </a:ext>
              </a:extLst>
            </p:cNvPr>
            <p:cNvSpPr txBox="1"/>
            <p:nvPr/>
          </p:nvSpPr>
          <p:spPr>
            <a:xfrm>
              <a:off x="9409712" y="1957890"/>
              <a:ext cx="741518" cy="369332"/>
            </a:xfrm>
            <a:prstGeom prst="rect">
              <a:avLst/>
            </a:prstGeom>
            <a:noFill/>
          </p:spPr>
          <p:txBody>
            <a:bodyPr wrap="square">
              <a:spAutoFit/>
            </a:bodyPr>
            <a:lstStyle/>
            <a:p>
              <a:pPr algn="ctr"/>
              <a:r>
                <a:rPr lang="en-US" sz="1800" b="1" dirty="0">
                  <a:solidFill>
                    <a:srgbClr val="FF0000"/>
                  </a:solidFill>
                  <a:latin typeface="Arial Narrow" panose="020B0606020202030204" pitchFamily="34" charset="0"/>
                </a:rPr>
                <a:t>SL</a:t>
              </a:r>
            </a:p>
          </p:txBody>
        </p:sp>
      </p:grpSp>
    </p:spTree>
    <p:extLst>
      <p:ext uri="{BB962C8B-B14F-4D97-AF65-F5344CB8AC3E}">
        <p14:creationId xmlns:p14="http://schemas.microsoft.com/office/powerpoint/2010/main" val="549717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38</a:t>
            </a:fld>
            <a:endParaRPr lang="en-US"/>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E7F6F276-EBB8-4F9D-A31B-F802F6BE15EE}"/>
              </a:ext>
            </a:extLst>
          </p:cNvPr>
          <p:cNvSpPr txBox="1"/>
          <p:nvPr/>
        </p:nvSpPr>
        <p:spPr>
          <a:xfrm>
            <a:off x="546389" y="1011179"/>
            <a:ext cx="3103082" cy="3633559"/>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Now to the 1848 election, the Whigs win this election. They again choose someone who they think will win over southern votes, Zachary Taylor.  But he was tired of those southern threats where they say if you don't do what we like we're going to secede from the Union.  Zachary Taylor's position is you try that, I'll just go to war with you, and you won't win. He was quite threatening.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2" name="Group 61">
            <a:extLst>
              <a:ext uri="{FF2B5EF4-FFF2-40B4-BE49-F238E27FC236}">
                <a16:creationId xmlns:a16="http://schemas.microsoft.com/office/drawing/2014/main" id="{53856EA4-4C92-41E8-8543-EEAB21BE267F}"/>
              </a:ext>
            </a:extLst>
          </p:cNvPr>
          <p:cNvGrpSpPr/>
          <p:nvPr/>
        </p:nvGrpSpPr>
        <p:grpSpPr>
          <a:xfrm>
            <a:off x="3869844" y="1748897"/>
            <a:ext cx="8261196" cy="4607453"/>
            <a:chOff x="3869844" y="1748897"/>
            <a:chExt cx="8261196" cy="4607453"/>
          </a:xfrm>
        </p:grpSpPr>
        <p:grpSp>
          <p:nvGrpSpPr>
            <p:cNvPr id="63" name="Group 62">
              <a:extLst>
                <a:ext uri="{FF2B5EF4-FFF2-40B4-BE49-F238E27FC236}">
                  <a16:creationId xmlns:a16="http://schemas.microsoft.com/office/drawing/2014/main" id="{16D441D6-1579-4D99-825C-633C6EE00316}"/>
                </a:ext>
              </a:extLst>
            </p:cNvPr>
            <p:cNvGrpSpPr/>
            <p:nvPr/>
          </p:nvGrpSpPr>
          <p:grpSpPr>
            <a:xfrm>
              <a:off x="3869844" y="1748897"/>
              <a:ext cx="8261196" cy="4607453"/>
              <a:chOff x="3700390" y="136525"/>
              <a:chExt cx="8261196" cy="4607453"/>
            </a:xfrm>
          </p:grpSpPr>
          <p:sp>
            <p:nvSpPr>
              <p:cNvPr id="68" name="TextBox 67">
                <a:extLst>
                  <a:ext uri="{FF2B5EF4-FFF2-40B4-BE49-F238E27FC236}">
                    <a16:creationId xmlns:a16="http://schemas.microsoft.com/office/drawing/2014/main" id="{7AD90DB0-AF51-40B3-94DE-DF94B8DDB8B3}"/>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69" name="Straight Connector 68">
                <a:extLst>
                  <a:ext uri="{FF2B5EF4-FFF2-40B4-BE49-F238E27FC236}">
                    <a16:creationId xmlns:a16="http://schemas.microsoft.com/office/drawing/2014/main" id="{5C87F6AA-D217-4AB7-B9DF-CFD00C0894E1}"/>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22E63CD-3DCA-4D00-887A-572B1BF9EED2}"/>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718B94B6-E0D3-4FF2-9D7E-2F0F479E3BC1}"/>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72" name="Straight Connector 71">
                <a:extLst>
                  <a:ext uri="{FF2B5EF4-FFF2-40B4-BE49-F238E27FC236}">
                    <a16:creationId xmlns:a16="http://schemas.microsoft.com/office/drawing/2014/main" id="{35EBB5C7-D727-4837-A42A-B15DDBB8D836}"/>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527C9009-FE10-4449-A52C-3A838FBFFAB7}"/>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74" name="Straight Connector 73">
                <a:extLst>
                  <a:ext uri="{FF2B5EF4-FFF2-40B4-BE49-F238E27FC236}">
                    <a16:creationId xmlns:a16="http://schemas.microsoft.com/office/drawing/2014/main" id="{E0AF2262-E468-469E-8CAD-9009E134357C}"/>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7352B5F5-3333-46A7-8A6D-C67FDB4B3ADE}"/>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76" name="Straight Connector 75">
                <a:extLst>
                  <a:ext uri="{FF2B5EF4-FFF2-40B4-BE49-F238E27FC236}">
                    <a16:creationId xmlns:a16="http://schemas.microsoft.com/office/drawing/2014/main" id="{D51DEE8E-EF56-4B9D-B686-6DB79B4122EB}"/>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26417F53-27D9-48E7-BE6D-EE5E3562B089}"/>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78" name="Straight Connector 77">
                <a:extLst>
                  <a:ext uri="{FF2B5EF4-FFF2-40B4-BE49-F238E27FC236}">
                    <a16:creationId xmlns:a16="http://schemas.microsoft.com/office/drawing/2014/main" id="{4C542B7C-1130-495D-B6A2-38316963EB15}"/>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FC33F12-B9F5-4786-9BD9-093BEEDBA306}"/>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80" name="Straight Connector 79">
                <a:extLst>
                  <a:ext uri="{FF2B5EF4-FFF2-40B4-BE49-F238E27FC236}">
                    <a16:creationId xmlns:a16="http://schemas.microsoft.com/office/drawing/2014/main" id="{9E8E5343-9CA4-4880-B772-4CC68D034ADE}"/>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C01D7B9-9A3C-45E8-959A-990B656B5DA2}"/>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32DAE4EB-491F-4A80-BBB5-B463EA34F4B2}"/>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83" name="Straight Connector 82">
                <a:extLst>
                  <a:ext uri="{FF2B5EF4-FFF2-40B4-BE49-F238E27FC236}">
                    <a16:creationId xmlns:a16="http://schemas.microsoft.com/office/drawing/2014/main" id="{7162CD2C-5D63-4225-BA78-12CFCF7DD127}"/>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E14AE21B-6182-4E7B-B363-E47F972A73BC}"/>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85" name="Straight Connector 84">
                <a:extLst>
                  <a:ext uri="{FF2B5EF4-FFF2-40B4-BE49-F238E27FC236}">
                    <a16:creationId xmlns:a16="http://schemas.microsoft.com/office/drawing/2014/main" id="{952C3ADE-35F3-45A0-ACA8-959049047B36}"/>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7EAC786-FFCB-4FFB-B623-5C79BE2253A3}"/>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DA935918-D37C-4978-85A2-DEEEF355F2AF}"/>
                  </a:ext>
                </a:extLst>
              </p:cNvPr>
              <p:cNvSpPr txBox="1"/>
              <p:nvPr/>
            </p:nvSpPr>
            <p:spPr>
              <a:xfrm>
                <a:off x="6771986" y="1805498"/>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88" name="TextBox 87">
                <a:extLst>
                  <a:ext uri="{FF2B5EF4-FFF2-40B4-BE49-F238E27FC236}">
                    <a16:creationId xmlns:a16="http://schemas.microsoft.com/office/drawing/2014/main" id="{0FC9567D-72A5-4101-8F6A-46862009C0FB}"/>
                  </a:ext>
                </a:extLst>
              </p:cNvPr>
              <p:cNvSpPr txBox="1"/>
              <p:nvPr/>
            </p:nvSpPr>
            <p:spPr>
              <a:xfrm>
                <a:off x="7959339" y="1818788"/>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89" name="Straight Connector 88">
                <a:extLst>
                  <a:ext uri="{FF2B5EF4-FFF2-40B4-BE49-F238E27FC236}">
                    <a16:creationId xmlns:a16="http://schemas.microsoft.com/office/drawing/2014/main" id="{68A3941F-831E-4063-9B53-FD061F3A9C29}"/>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34C0A77-5709-41D8-BDDF-46EF500A3486}"/>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FCAFA4F-927C-49E2-99BB-EA2A3D149FE8}"/>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778039C1-6C36-4B4A-A25D-BB0FC5CA87AE}"/>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93" name="TextBox 92">
                <a:extLst>
                  <a:ext uri="{FF2B5EF4-FFF2-40B4-BE49-F238E27FC236}">
                    <a16:creationId xmlns:a16="http://schemas.microsoft.com/office/drawing/2014/main" id="{5F8C88C5-125E-41A5-9BFF-8A0187BDA42D}"/>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94" name="Straight Connector 93">
                <a:extLst>
                  <a:ext uri="{FF2B5EF4-FFF2-40B4-BE49-F238E27FC236}">
                    <a16:creationId xmlns:a16="http://schemas.microsoft.com/office/drawing/2014/main" id="{222F2084-CD44-4AE9-8134-6FFC6584C1E0}"/>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0A96C4B3-808E-4730-9EE7-2E3585006342}"/>
                  </a:ext>
                </a:extLst>
              </p:cNvPr>
              <p:cNvSpPr txBox="1"/>
              <p:nvPr/>
            </p:nvSpPr>
            <p:spPr>
              <a:xfrm>
                <a:off x="9361427" y="1891837"/>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96" name="TextBox 95">
                <a:extLst>
                  <a:ext uri="{FF2B5EF4-FFF2-40B4-BE49-F238E27FC236}">
                    <a16:creationId xmlns:a16="http://schemas.microsoft.com/office/drawing/2014/main" id="{A5DF9674-816F-4C10-AEEB-CBE471B2D663}"/>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97" name="Straight Connector 96">
                <a:extLst>
                  <a:ext uri="{FF2B5EF4-FFF2-40B4-BE49-F238E27FC236}">
                    <a16:creationId xmlns:a16="http://schemas.microsoft.com/office/drawing/2014/main" id="{88739F29-C94D-4BE0-A559-45CE64EFA01B}"/>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DF9706C-FAC7-40AA-BEF2-0D0D842321BA}"/>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40F777F-3036-4C3F-9793-F3022A0BE200}"/>
                  </a:ext>
                </a:extLst>
              </p:cNvPr>
              <p:cNvSpPr txBox="1"/>
              <p:nvPr/>
            </p:nvSpPr>
            <p:spPr>
              <a:xfrm>
                <a:off x="4040598" y="2976363"/>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100" name="TextBox 99">
                <a:extLst>
                  <a:ext uri="{FF2B5EF4-FFF2-40B4-BE49-F238E27FC236}">
                    <a16:creationId xmlns:a16="http://schemas.microsoft.com/office/drawing/2014/main" id="{1AC17F16-68E4-47CB-9BDC-61225268BDE4}"/>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101" name="TextBox 100">
                <a:extLst>
                  <a:ext uri="{FF2B5EF4-FFF2-40B4-BE49-F238E27FC236}">
                    <a16:creationId xmlns:a16="http://schemas.microsoft.com/office/drawing/2014/main" id="{2CBD8B63-E72D-4627-9894-D104D707329A}"/>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102" name="TextBox 101">
                <a:extLst>
                  <a:ext uri="{FF2B5EF4-FFF2-40B4-BE49-F238E27FC236}">
                    <a16:creationId xmlns:a16="http://schemas.microsoft.com/office/drawing/2014/main" id="{AD14B6C0-7D93-4F4E-A8DA-DA0ED5179FAB}"/>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103" name="TextBox 102">
                <a:extLst>
                  <a:ext uri="{FF2B5EF4-FFF2-40B4-BE49-F238E27FC236}">
                    <a16:creationId xmlns:a16="http://schemas.microsoft.com/office/drawing/2014/main" id="{A2FE6B1F-4D83-4B0A-B38F-3CE97F439501}"/>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04" name="TextBox 103">
                <a:extLst>
                  <a:ext uri="{FF2B5EF4-FFF2-40B4-BE49-F238E27FC236}">
                    <a16:creationId xmlns:a16="http://schemas.microsoft.com/office/drawing/2014/main" id="{294FF78A-9782-41E6-97D6-2320AEFA55FF}"/>
                  </a:ext>
                </a:extLst>
              </p:cNvPr>
              <p:cNvSpPr txBox="1"/>
              <p:nvPr/>
            </p:nvSpPr>
            <p:spPr>
              <a:xfrm>
                <a:off x="4061249" y="3348441"/>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05" name="TextBox 104">
                <a:extLst>
                  <a:ext uri="{FF2B5EF4-FFF2-40B4-BE49-F238E27FC236}">
                    <a16:creationId xmlns:a16="http://schemas.microsoft.com/office/drawing/2014/main" id="{6384554F-5E14-416D-BAF0-BE542B9F3B0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06" name="TextBox 105">
                <a:extLst>
                  <a:ext uri="{FF2B5EF4-FFF2-40B4-BE49-F238E27FC236}">
                    <a16:creationId xmlns:a16="http://schemas.microsoft.com/office/drawing/2014/main" id="{C1E5CD5B-2794-4E1F-818E-F8ED440B36F2}"/>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07" name="TextBox 106">
                <a:extLst>
                  <a:ext uri="{FF2B5EF4-FFF2-40B4-BE49-F238E27FC236}">
                    <a16:creationId xmlns:a16="http://schemas.microsoft.com/office/drawing/2014/main" id="{63027CE7-9695-44D8-8746-9AFA513AC7E6}"/>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08" name="TextBox 107">
                <a:extLst>
                  <a:ext uri="{FF2B5EF4-FFF2-40B4-BE49-F238E27FC236}">
                    <a16:creationId xmlns:a16="http://schemas.microsoft.com/office/drawing/2014/main" id="{DEB5B815-C199-4281-BBC2-62D5F2B8658C}"/>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09" name="TextBox 108">
                <a:extLst>
                  <a:ext uri="{FF2B5EF4-FFF2-40B4-BE49-F238E27FC236}">
                    <a16:creationId xmlns:a16="http://schemas.microsoft.com/office/drawing/2014/main" id="{8A51C131-274C-4C98-806D-A5048D097599}"/>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10" name="TextBox 109">
                <a:extLst>
                  <a:ext uri="{FF2B5EF4-FFF2-40B4-BE49-F238E27FC236}">
                    <a16:creationId xmlns:a16="http://schemas.microsoft.com/office/drawing/2014/main" id="{8D37B0BE-B93F-4927-A477-31476976128A}"/>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111" name="TextBox 110">
                <a:extLst>
                  <a:ext uri="{FF2B5EF4-FFF2-40B4-BE49-F238E27FC236}">
                    <a16:creationId xmlns:a16="http://schemas.microsoft.com/office/drawing/2014/main" id="{18DAE01E-EB92-4A3A-8693-744BDBF12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112" name="TextBox 111">
                <a:extLst>
                  <a:ext uri="{FF2B5EF4-FFF2-40B4-BE49-F238E27FC236}">
                    <a16:creationId xmlns:a16="http://schemas.microsoft.com/office/drawing/2014/main" id="{592939C9-7798-4934-8775-4DBE321D68DB}"/>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113" name="TextBox 112">
                <a:extLst>
                  <a:ext uri="{FF2B5EF4-FFF2-40B4-BE49-F238E27FC236}">
                    <a16:creationId xmlns:a16="http://schemas.microsoft.com/office/drawing/2014/main" id="{746B09ED-F975-4DFE-8F94-118A26BAD305}"/>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114" name="Straight Connector 113">
                <a:extLst>
                  <a:ext uri="{FF2B5EF4-FFF2-40B4-BE49-F238E27FC236}">
                    <a16:creationId xmlns:a16="http://schemas.microsoft.com/office/drawing/2014/main" id="{C6049B36-93A7-4CCD-839A-001F7A23244F}"/>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EC601293-DCEE-4055-BE24-210DFAA9EEE3}"/>
                  </a:ext>
                </a:extLst>
              </p:cNvPr>
              <p:cNvSpPr txBox="1"/>
              <p:nvPr/>
            </p:nvSpPr>
            <p:spPr>
              <a:xfrm>
                <a:off x="3950439" y="4282313"/>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116" name="Straight Connector 115">
                <a:extLst>
                  <a:ext uri="{FF2B5EF4-FFF2-40B4-BE49-F238E27FC236}">
                    <a16:creationId xmlns:a16="http://schemas.microsoft.com/office/drawing/2014/main" id="{00F72031-0422-4692-95D6-90A897E290FD}"/>
                  </a:ext>
                </a:extLst>
              </p:cNvPr>
              <p:cNvCxnSpPr>
                <a:cxnSpLocks/>
              </p:cNvCxnSpPr>
              <p:nvPr/>
            </p:nvCxnSpPr>
            <p:spPr>
              <a:xfrm>
                <a:off x="4285278" y="3505729"/>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AC5A93E2-D654-4C29-9CBC-4B69BAFFCCA9}"/>
                  </a:ext>
                </a:extLst>
              </p:cNvPr>
              <p:cNvSpPr txBox="1"/>
              <p:nvPr/>
            </p:nvSpPr>
            <p:spPr>
              <a:xfrm>
                <a:off x="4375572" y="3635338"/>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118" name="Straight Connector 117">
                <a:extLst>
                  <a:ext uri="{FF2B5EF4-FFF2-40B4-BE49-F238E27FC236}">
                    <a16:creationId xmlns:a16="http://schemas.microsoft.com/office/drawing/2014/main" id="{CBD12CB3-56AE-4331-B00C-8738EFCCCCA0}"/>
                  </a:ext>
                </a:extLst>
              </p:cNvPr>
              <p:cNvCxnSpPr>
                <a:cxnSpLocks/>
              </p:cNvCxnSpPr>
              <p:nvPr/>
            </p:nvCxnSpPr>
            <p:spPr>
              <a:xfrm>
                <a:off x="4666262" y="3404976"/>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5C29E553-F604-46B2-96E5-7734A340E62E}"/>
                </a:ext>
              </a:extLst>
            </p:cNvPr>
            <p:cNvSpPr txBox="1"/>
            <p:nvPr/>
          </p:nvSpPr>
          <p:spPr>
            <a:xfrm>
              <a:off x="6941440" y="2685205"/>
              <a:ext cx="741518" cy="369332"/>
            </a:xfrm>
            <a:prstGeom prst="rect">
              <a:avLst/>
            </a:prstGeom>
            <a:noFill/>
          </p:spPr>
          <p:txBody>
            <a:bodyPr wrap="square">
              <a:spAutoFit/>
            </a:bodyPr>
            <a:lstStyle/>
            <a:p>
              <a:pPr algn="ctr"/>
              <a:r>
                <a:rPr lang="en-US" sz="1800" b="1" dirty="0">
                  <a:solidFill>
                    <a:srgbClr val="FF0000"/>
                  </a:solidFill>
                  <a:latin typeface="Arial Narrow" panose="020B0606020202030204" pitchFamily="34" charset="0"/>
                </a:rPr>
                <a:t>2014</a:t>
              </a:r>
            </a:p>
          </p:txBody>
        </p:sp>
        <p:sp>
          <p:nvSpPr>
            <p:cNvPr id="66" name="TextBox 65">
              <a:extLst>
                <a:ext uri="{FF2B5EF4-FFF2-40B4-BE49-F238E27FC236}">
                  <a16:creationId xmlns:a16="http://schemas.microsoft.com/office/drawing/2014/main" id="{DBFDC6E9-D199-4741-9BE7-3217CABF29D6}"/>
                </a:ext>
              </a:extLst>
            </p:cNvPr>
            <p:cNvSpPr txBox="1"/>
            <p:nvPr/>
          </p:nvSpPr>
          <p:spPr>
            <a:xfrm>
              <a:off x="8123659" y="2685205"/>
              <a:ext cx="741518" cy="369332"/>
            </a:xfrm>
            <a:prstGeom prst="rect">
              <a:avLst/>
            </a:prstGeom>
            <a:noFill/>
          </p:spPr>
          <p:txBody>
            <a:bodyPr wrap="square">
              <a:spAutoFit/>
            </a:bodyPr>
            <a:lstStyle/>
            <a:p>
              <a:pPr algn="ctr"/>
              <a:r>
                <a:rPr lang="en-US" sz="1800" b="1" dirty="0">
                  <a:solidFill>
                    <a:srgbClr val="FF0000"/>
                  </a:solidFill>
                  <a:latin typeface="Arial Narrow" panose="020B0606020202030204" pitchFamily="34" charset="0"/>
                </a:rPr>
                <a:t>2019</a:t>
              </a:r>
            </a:p>
          </p:txBody>
        </p:sp>
        <p:sp>
          <p:nvSpPr>
            <p:cNvPr id="67" name="TextBox 66">
              <a:extLst>
                <a:ext uri="{FF2B5EF4-FFF2-40B4-BE49-F238E27FC236}">
                  <a16:creationId xmlns:a16="http://schemas.microsoft.com/office/drawing/2014/main" id="{22139C06-4917-440E-825D-A710061173BC}"/>
                </a:ext>
              </a:extLst>
            </p:cNvPr>
            <p:cNvSpPr txBox="1"/>
            <p:nvPr/>
          </p:nvSpPr>
          <p:spPr>
            <a:xfrm>
              <a:off x="9409712" y="1957890"/>
              <a:ext cx="741518" cy="369332"/>
            </a:xfrm>
            <a:prstGeom prst="rect">
              <a:avLst/>
            </a:prstGeom>
            <a:noFill/>
          </p:spPr>
          <p:txBody>
            <a:bodyPr wrap="square">
              <a:spAutoFit/>
            </a:bodyPr>
            <a:lstStyle/>
            <a:p>
              <a:pPr algn="ctr"/>
              <a:r>
                <a:rPr lang="en-US" sz="1800" b="1" dirty="0">
                  <a:solidFill>
                    <a:srgbClr val="FF0000"/>
                  </a:solidFill>
                  <a:latin typeface="Arial Narrow" panose="020B0606020202030204" pitchFamily="34" charset="0"/>
                </a:rPr>
                <a:t>SL</a:t>
              </a:r>
            </a:p>
          </p:txBody>
        </p:sp>
      </p:grpSp>
      <p:grpSp>
        <p:nvGrpSpPr>
          <p:cNvPr id="119" name="Group 118">
            <a:extLst>
              <a:ext uri="{FF2B5EF4-FFF2-40B4-BE49-F238E27FC236}">
                <a16:creationId xmlns:a16="http://schemas.microsoft.com/office/drawing/2014/main" id="{66C82EF2-6563-416E-BFF2-222350C2F3B1}"/>
              </a:ext>
            </a:extLst>
          </p:cNvPr>
          <p:cNvGrpSpPr/>
          <p:nvPr/>
        </p:nvGrpSpPr>
        <p:grpSpPr>
          <a:xfrm>
            <a:off x="4114116" y="22650"/>
            <a:ext cx="7806970" cy="1622777"/>
            <a:chOff x="4923641" y="136200"/>
            <a:chExt cx="7806970" cy="1622777"/>
          </a:xfrm>
        </p:grpSpPr>
        <p:sp>
          <p:nvSpPr>
            <p:cNvPr id="120" name="TextBox 119">
              <a:extLst>
                <a:ext uri="{FF2B5EF4-FFF2-40B4-BE49-F238E27FC236}">
                  <a16:creationId xmlns:a16="http://schemas.microsoft.com/office/drawing/2014/main" id="{33059BB5-C9E0-460B-BEDA-EAE85D007528}"/>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4033068E-D81B-4A9A-8BAD-8DA5BA6D2EBD}"/>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Clay/V. Theodore F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P.     Zachary Taylor/V.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1860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AF1E1191-FF23-4F9A-8675-87A014F5EF45}"/>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78747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39</a:t>
            </a:fld>
            <a:endParaRPr lang="en-US"/>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E7F6F276-EBB8-4F9D-A31B-F802F6BE15EE}"/>
              </a:ext>
            </a:extLst>
          </p:cNvPr>
          <p:cNvSpPr txBox="1"/>
          <p:nvPr/>
        </p:nvSpPr>
        <p:spPr>
          <a:xfrm>
            <a:off x="442036" y="638139"/>
            <a:ext cx="3103082" cy="5581721"/>
          </a:xfrm>
          <a:prstGeom prst="rect">
            <a:avLst/>
          </a:prstGeom>
          <a:noFill/>
        </p:spPr>
        <p:txBody>
          <a:bodyPr wrap="square">
            <a:spAutoFit/>
          </a:bodyPr>
          <a:lstStyle/>
          <a:p>
            <a:pPr marL="0" marR="0">
              <a:lnSpc>
                <a:spcPct val="107000"/>
              </a:lnSpc>
              <a:spcBef>
                <a:spcPts val="0"/>
              </a:spcBef>
              <a:spcAft>
                <a:spcPts val="800"/>
              </a:spcAft>
            </a:pPr>
            <a:r>
              <a:rPr lang="en-AU" sz="1400" i="1" dirty="0">
                <a:effectLst/>
                <a:latin typeface="Arial Narrow" panose="020B0606020202030204" pitchFamily="34" charset="0"/>
                <a:ea typeface="Calibri" panose="020F0502020204030204" pitchFamily="34" charset="0"/>
                <a:cs typeface="Arial" panose="020B0604020202020204" pitchFamily="34" charset="0"/>
              </a:rPr>
              <a:t>Taylor hoped this tactic would avoid a lengthy debate in Congress and maintain the integrity of the nation. He tired of threats from southern politicians claiming they would leave the Union if slavery were outlawed in the new western territories.</a:t>
            </a:r>
            <a:endParaRPr lang="en-US" sz="1400" i="1" dirty="0">
              <a:effectLst/>
              <a:latin typeface="Arial Narrow" panose="020B0606020202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AU" sz="1400" i="1" dirty="0">
                <a:effectLst/>
                <a:latin typeface="Arial Narrow" panose="020B0606020202030204" pitchFamily="34" charset="0"/>
                <a:ea typeface="Calibri" panose="020F0502020204030204" pitchFamily="34" charset="0"/>
                <a:cs typeface="Arial" panose="020B0604020202020204" pitchFamily="34" charset="0"/>
              </a:rPr>
              <a:t>By October of 1849, California settlers drafted a state constitution outlawing slavery and applied for statehood. The delicate ratio of slave to free states in the government was upset by this development, pushing calmer politicians to search for a compromise.</a:t>
            </a:r>
            <a:endParaRPr lang="en-US" sz="1400" i="1" dirty="0">
              <a:effectLst/>
              <a:latin typeface="Arial Narrow" panose="020B0606020202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AU" sz="1400" i="1" dirty="0">
                <a:effectLst/>
                <a:latin typeface="Arial Narrow" panose="020B0606020202030204" pitchFamily="34" charset="0"/>
                <a:ea typeface="Calibri" panose="020F0502020204030204" pitchFamily="34" charset="0"/>
                <a:cs typeface="Arial" panose="020B0604020202020204" pitchFamily="34" charset="0"/>
              </a:rPr>
              <a:t>Esteemed politician Henry Clay, known as the Great Compromiser from his previous work in times of crisis, recognized the debate was </a:t>
            </a:r>
            <a:r>
              <a:rPr lang="en-AU" sz="1400" i="1" dirty="0" err="1">
                <a:effectLst/>
                <a:latin typeface="Arial Narrow" panose="020B0606020202030204" pitchFamily="34" charset="0"/>
                <a:ea typeface="Calibri" panose="020F0502020204030204" pitchFamily="34" charset="0"/>
                <a:cs typeface="Arial" panose="020B0604020202020204" pitchFamily="34" charset="0"/>
              </a:rPr>
              <a:t>spiraling</a:t>
            </a:r>
            <a:r>
              <a:rPr lang="en-AU" sz="1400" i="1" dirty="0">
                <a:effectLst/>
                <a:latin typeface="Arial Narrow" panose="020B0606020202030204" pitchFamily="34" charset="0"/>
                <a:ea typeface="Calibri" panose="020F0502020204030204" pitchFamily="34" charset="0"/>
                <a:cs typeface="Arial" panose="020B0604020202020204" pitchFamily="34" charset="0"/>
              </a:rPr>
              <a:t> out of control and began searching for a resolution. Taylor opposed Clay's proposal and continued claiming he would use military force rather than compromise. </a:t>
            </a:r>
            <a:r>
              <a:rPr lang="en-AU" sz="1400" u="sng" dirty="0">
                <a:solidFill>
                  <a:srgbClr val="0000FF"/>
                </a:solidFill>
                <a:effectLst/>
                <a:latin typeface="Arial Narrow" panose="020B0606020202030204" pitchFamily="34" charset="0"/>
                <a:ea typeface="Calibri" panose="020F0502020204030204" pitchFamily="34" charset="0"/>
                <a:cs typeface="Arial" panose="020B0604020202020204" pitchFamily="34" charset="0"/>
                <a:hlinkClick r:id="rId2"/>
              </a:rPr>
              <a:t>https://study.com/academy/lesson/why-did-zachary-taylor-oppose-the-compromise-of-1850.html</a:t>
            </a:r>
            <a:r>
              <a:rPr lang="en-AU" sz="1400" dirty="0">
                <a:effectLst/>
                <a:latin typeface="Arial Narrow" panose="020B0606020202030204" pitchFamily="34" charset="0"/>
                <a:ea typeface="Calibri" panose="020F0502020204030204" pitchFamily="34" charset="0"/>
                <a:cs typeface="Arial" panose="020B0604020202020204" pitchFamily="34" charset="0"/>
              </a:rPr>
              <a:t>  </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p:txBody>
      </p:sp>
      <p:grpSp>
        <p:nvGrpSpPr>
          <p:cNvPr id="62" name="Group 61">
            <a:extLst>
              <a:ext uri="{FF2B5EF4-FFF2-40B4-BE49-F238E27FC236}">
                <a16:creationId xmlns:a16="http://schemas.microsoft.com/office/drawing/2014/main" id="{53856EA4-4C92-41E8-8543-EEAB21BE267F}"/>
              </a:ext>
            </a:extLst>
          </p:cNvPr>
          <p:cNvGrpSpPr/>
          <p:nvPr/>
        </p:nvGrpSpPr>
        <p:grpSpPr>
          <a:xfrm>
            <a:off x="3869844" y="1748897"/>
            <a:ext cx="8261196" cy="4607453"/>
            <a:chOff x="3869844" y="1748897"/>
            <a:chExt cx="8261196" cy="4607453"/>
          </a:xfrm>
        </p:grpSpPr>
        <p:grpSp>
          <p:nvGrpSpPr>
            <p:cNvPr id="63" name="Group 62">
              <a:extLst>
                <a:ext uri="{FF2B5EF4-FFF2-40B4-BE49-F238E27FC236}">
                  <a16:creationId xmlns:a16="http://schemas.microsoft.com/office/drawing/2014/main" id="{16D441D6-1579-4D99-825C-633C6EE00316}"/>
                </a:ext>
              </a:extLst>
            </p:cNvPr>
            <p:cNvGrpSpPr/>
            <p:nvPr/>
          </p:nvGrpSpPr>
          <p:grpSpPr>
            <a:xfrm>
              <a:off x="3869844" y="1748897"/>
              <a:ext cx="8261196" cy="4607453"/>
              <a:chOff x="3700390" y="136525"/>
              <a:chExt cx="8261196" cy="4607453"/>
            </a:xfrm>
          </p:grpSpPr>
          <p:sp>
            <p:nvSpPr>
              <p:cNvPr id="68" name="TextBox 67">
                <a:extLst>
                  <a:ext uri="{FF2B5EF4-FFF2-40B4-BE49-F238E27FC236}">
                    <a16:creationId xmlns:a16="http://schemas.microsoft.com/office/drawing/2014/main" id="{7AD90DB0-AF51-40B3-94DE-DF94B8DDB8B3}"/>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69" name="Straight Connector 68">
                <a:extLst>
                  <a:ext uri="{FF2B5EF4-FFF2-40B4-BE49-F238E27FC236}">
                    <a16:creationId xmlns:a16="http://schemas.microsoft.com/office/drawing/2014/main" id="{5C87F6AA-D217-4AB7-B9DF-CFD00C0894E1}"/>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22E63CD-3DCA-4D00-887A-572B1BF9EED2}"/>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718B94B6-E0D3-4FF2-9D7E-2F0F479E3BC1}"/>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72" name="Straight Connector 71">
                <a:extLst>
                  <a:ext uri="{FF2B5EF4-FFF2-40B4-BE49-F238E27FC236}">
                    <a16:creationId xmlns:a16="http://schemas.microsoft.com/office/drawing/2014/main" id="{35EBB5C7-D727-4837-A42A-B15DDBB8D836}"/>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527C9009-FE10-4449-A52C-3A838FBFFAB7}"/>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74" name="Straight Connector 73">
                <a:extLst>
                  <a:ext uri="{FF2B5EF4-FFF2-40B4-BE49-F238E27FC236}">
                    <a16:creationId xmlns:a16="http://schemas.microsoft.com/office/drawing/2014/main" id="{E0AF2262-E468-469E-8CAD-9009E134357C}"/>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7352B5F5-3333-46A7-8A6D-C67FDB4B3ADE}"/>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76" name="Straight Connector 75">
                <a:extLst>
                  <a:ext uri="{FF2B5EF4-FFF2-40B4-BE49-F238E27FC236}">
                    <a16:creationId xmlns:a16="http://schemas.microsoft.com/office/drawing/2014/main" id="{D51DEE8E-EF56-4B9D-B686-6DB79B4122EB}"/>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26417F53-27D9-48E7-BE6D-EE5E3562B089}"/>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78" name="Straight Connector 77">
                <a:extLst>
                  <a:ext uri="{FF2B5EF4-FFF2-40B4-BE49-F238E27FC236}">
                    <a16:creationId xmlns:a16="http://schemas.microsoft.com/office/drawing/2014/main" id="{4C542B7C-1130-495D-B6A2-38316963EB15}"/>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FC33F12-B9F5-4786-9BD9-093BEEDBA306}"/>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80" name="Straight Connector 79">
                <a:extLst>
                  <a:ext uri="{FF2B5EF4-FFF2-40B4-BE49-F238E27FC236}">
                    <a16:creationId xmlns:a16="http://schemas.microsoft.com/office/drawing/2014/main" id="{9E8E5343-9CA4-4880-B772-4CC68D034ADE}"/>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C01D7B9-9A3C-45E8-959A-990B656B5DA2}"/>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32DAE4EB-491F-4A80-BBB5-B463EA34F4B2}"/>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83" name="Straight Connector 82">
                <a:extLst>
                  <a:ext uri="{FF2B5EF4-FFF2-40B4-BE49-F238E27FC236}">
                    <a16:creationId xmlns:a16="http://schemas.microsoft.com/office/drawing/2014/main" id="{7162CD2C-5D63-4225-BA78-12CFCF7DD127}"/>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E14AE21B-6182-4E7B-B363-E47F972A73BC}"/>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85" name="Straight Connector 84">
                <a:extLst>
                  <a:ext uri="{FF2B5EF4-FFF2-40B4-BE49-F238E27FC236}">
                    <a16:creationId xmlns:a16="http://schemas.microsoft.com/office/drawing/2014/main" id="{952C3ADE-35F3-45A0-ACA8-959049047B36}"/>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7EAC786-FFCB-4FFB-B623-5C79BE2253A3}"/>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DA935918-D37C-4978-85A2-DEEEF355F2AF}"/>
                  </a:ext>
                </a:extLst>
              </p:cNvPr>
              <p:cNvSpPr txBox="1"/>
              <p:nvPr/>
            </p:nvSpPr>
            <p:spPr>
              <a:xfrm>
                <a:off x="6771986" y="1805498"/>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88" name="TextBox 87">
                <a:extLst>
                  <a:ext uri="{FF2B5EF4-FFF2-40B4-BE49-F238E27FC236}">
                    <a16:creationId xmlns:a16="http://schemas.microsoft.com/office/drawing/2014/main" id="{0FC9567D-72A5-4101-8F6A-46862009C0FB}"/>
                  </a:ext>
                </a:extLst>
              </p:cNvPr>
              <p:cNvSpPr txBox="1"/>
              <p:nvPr/>
            </p:nvSpPr>
            <p:spPr>
              <a:xfrm>
                <a:off x="7959339" y="1818788"/>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89" name="Straight Connector 88">
                <a:extLst>
                  <a:ext uri="{FF2B5EF4-FFF2-40B4-BE49-F238E27FC236}">
                    <a16:creationId xmlns:a16="http://schemas.microsoft.com/office/drawing/2014/main" id="{68A3941F-831E-4063-9B53-FD061F3A9C29}"/>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34C0A77-5709-41D8-BDDF-46EF500A3486}"/>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FCAFA4F-927C-49E2-99BB-EA2A3D149FE8}"/>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778039C1-6C36-4B4A-A25D-BB0FC5CA87AE}"/>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93" name="TextBox 92">
                <a:extLst>
                  <a:ext uri="{FF2B5EF4-FFF2-40B4-BE49-F238E27FC236}">
                    <a16:creationId xmlns:a16="http://schemas.microsoft.com/office/drawing/2014/main" id="{5F8C88C5-125E-41A5-9BFF-8A0187BDA42D}"/>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94" name="Straight Connector 93">
                <a:extLst>
                  <a:ext uri="{FF2B5EF4-FFF2-40B4-BE49-F238E27FC236}">
                    <a16:creationId xmlns:a16="http://schemas.microsoft.com/office/drawing/2014/main" id="{222F2084-CD44-4AE9-8134-6FFC6584C1E0}"/>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0A96C4B3-808E-4730-9EE7-2E3585006342}"/>
                  </a:ext>
                </a:extLst>
              </p:cNvPr>
              <p:cNvSpPr txBox="1"/>
              <p:nvPr/>
            </p:nvSpPr>
            <p:spPr>
              <a:xfrm>
                <a:off x="9361427" y="1891837"/>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96" name="TextBox 95">
                <a:extLst>
                  <a:ext uri="{FF2B5EF4-FFF2-40B4-BE49-F238E27FC236}">
                    <a16:creationId xmlns:a16="http://schemas.microsoft.com/office/drawing/2014/main" id="{A5DF9674-816F-4C10-AEEB-CBE471B2D663}"/>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97" name="Straight Connector 96">
                <a:extLst>
                  <a:ext uri="{FF2B5EF4-FFF2-40B4-BE49-F238E27FC236}">
                    <a16:creationId xmlns:a16="http://schemas.microsoft.com/office/drawing/2014/main" id="{88739F29-C94D-4BE0-A559-45CE64EFA01B}"/>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DF9706C-FAC7-40AA-BEF2-0D0D842321BA}"/>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40F777F-3036-4C3F-9793-F3022A0BE200}"/>
                  </a:ext>
                </a:extLst>
              </p:cNvPr>
              <p:cNvSpPr txBox="1"/>
              <p:nvPr/>
            </p:nvSpPr>
            <p:spPr>
              <a:xfrm>
                <a:off x="4040598" y="2976363"/>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100" name="TextBox 99">
                <a:extLst>
                  <a:ext uri="{FF2B5EF4-FFF2-40B4-BE49-F238E27FC236}">
                    <a16:creationId xmlns:a16="http://schemas.microsoft.com/office/drawing/2014/main" id="{1AC17F16-68E4-47CB-9BDC-61225268BDE4}"/>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101" name="TextBox 100">
                <a:extLst>
                  <a:ext uri="{FF2B5EF4-FFF2-40B4-BE49-F238E27FC236}">
                    <a16:creationId xmlns:a16="http://schemas.microsoft.com/office/drawing/2014/main" id="{2CBD8B63-E72D-4627-9894-D104D707329A}"/>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102" name="TextBox 101">
                <a:extLst>
                  <a:ext uri="{FF2B5EF4-FFF2-40B4-BE49-F238E27FC236}">
                    <a16:creationId xmlns:a16="http://schemas.microsoft.com/office/drawing/2014/main" id="{AD14B6C0-7D93-4F4E-A8DA-DA0ED5179FAB}"/>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103" name="TextBox 102">
                <a:extLst>
                  <a:ext uri="{FF2B5EF4-FFF2-40B4-BE49-F238E27FC236}">
                    <a16:creationId xmlns:a16="http://schemas.microsoft.com/office/drawing/2014/main" id="{A2FE6B1F-4D83-4B0A-B38F-3CE97F439501}"/>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04" name="TextBox 103">
                <a:extLst>
                  <a:ext uri="{FF2B5EF4-FFF2-40B4-BE49-F238E27FC236}">
                    <a16:creationId xmlns:a16="http://schemas.microsoft.com/office/drawing/2014/main" id="{294FF78A-9782-41E6-97D6-2320AEFA55FF}"/>
                  </a:ext>
                </a:extLst>
              </p:cNvPr>
              <p:cNvSpPr txBox="1"/>
              <p:nvPr/>
            </p:nvSpPr>
            <p:spPr>
              <a:xfrm>
                <a:off x="4061249" y="3348441"/>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05" name="TextBox 104">
                <a:extLst>
                  <a:ext uri="{FF2B5EF4-FFF2-40B4-BE49-F238E27FC236}">
                    <a16:creationId xmlns:a16="http://schemas.microsoft.com/office/drawing/2014/main" id="{6384554F-5E14-416D-BAF0-BE542B9F3B0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06" name="TextBox 105">
                <a:extLst>
                  <a:ext uri="{FF2B5EF4-FFF2-40B4-BE49-F238E27FC236}">
                    <a16:creationId xmlns:a16="http://schemas.microsoft.com/office/drawing/2014/main" id="{C1E5CD5B-2794-4E1F-818E-F8ED440B36F2}"/>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07" name="TextBox 106">
                <a:extLst>
                  <a:ext uri="{FF2B5EF4-FFF2-40B4-BE49-F238E27FC236}">
                    <a16:creationId xmlns:a16="http://schemas.microsoft.com/office/drawing/2014/main" id="{63027CE7-9695-44D8-8746-9AFA513AC7E6}"/>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08" name="TextBox 107">
                <a:extLst>
                  <a:ext uri="{FF2B5EF4-FFF2-40B4-BE49-F238E27FC236}">
                    <a16:creationId xmlns:a16="http://schemas.microsoft.com/office/drawing/2014/main" id="{DEB5B815-C199-4281-BBC2-62D5F2B8658C}"/>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09" name="TextBox 108">
                <a:extLst>
                  <a:ext uri="{FF2B5EF4-FFF2-40B4-BE49-F238E27FC236}">
                    <a16:creationId xmlns:a16="http://schemas.microsoft.com/office/drawing/2014/main" id="{8A51C131-274C-4C98-806D-A5048D097599}"/>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10" name="TextBox 109">
                <a:extLst>
                  <a:ext uri="{FF2B5EF4-FFF2-40B4-BE49-F238E27FC236}">
                    <a16:creationId xmlns:a16="http://schemas.microsoft.com/office/drawing/2014/main" id="{8D37B0BE-B93F-4927-A477-31476976128A}"/>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111" name="TextBox 110">
                <a:extLst>
                  <a:ext uri="{FF2B5EF4-FFF2-40B4-BE49-F238E27FC236}">
                    <a16:creationId xmlns:a16="http://schemas.microsoft.com/office/drawing/2014/main" id="{18DAE01E-EB92-4A3A-8693-744BDBF12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112" name="TextBox 111">
                <a:extLst>
                  <a:ext uri="{FF2B5EF4-FFF2-40B4-BE49-F238E27FC236}">
                    <a16:creationId xmlns:a16="http://schemas.microsoft.com/office/drawing/2014/main" id="{592939C9-7798-4934-8775-4DBE321D68DB}"/>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113" name="TextBox 112">
                <a:extLst>
                  <a:ext uri="{FF2B5EF4-FFF2-40B4-BE49-F238E27FC236}">
                    <a16:creationId xmlns:a16="http://schemas.microsoft.com/office/drawing/2014/main" id="{746B09ED-F975-4DFE-8F94-118A26BAD305}"/>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114" name="Straight Connector 113">
                <a:extLst>
                  <a:ext uri="{FF2B5EF4-FFF2-40B4-BE49-F238E27FC236}">
                    <a16:creationId xmlns:a16="http://schemas.microsoft.com/office/drawing/2014/main" id="{C6049B36-93A7-4CCD-839A-001F7A23244F}"/>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EC601293-DCEE-4055-BE24-210DFAA9EEE3}"/>
                  </a:ext>
                </a:extLst>
              </p:cNvPr>
              <p:cNvSpPr txBox="1"/>
              <p:nvPr/>
            </p:nvSpPr>
            <p:spPr>
              <a:xfrm>
                <a:off x="3950439" y="4282313"/>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116" name="Straight Connector 115">
                <a:extLst>
                  <a:ext uri="{FF2B5EF4-FFF2-40B4-BE49-F238E27FC236}">
                    <a16:creationId xmlns:a16="http://schemas.microsoft.com/office/drawing/2014/main" id="{00F72031-0422-4692-95D6-90A897E290FD}"/>
                  </a:ext>
                </a:extLst>
              </p:cNvPr>
              <p:cNvCxnSpPr>
                <a:cxnSpLocks/>
              </p:cNvCxnSpPr>
              <p:nvPr/>
            </p:nvCxnSpPr>
            <p:spPr>
              <a:xfrm>
                <a:off x="4285278" y="3505729"/>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AC5A93E2-D654-4C29-9CBC-4B69BAFFCCA9}"/>
                  </a:ext>
                </a:extLst>
              </p:cNvPr>
              <p:cNvSpPr txBox="1"/>
              <p:nvPr/>
            </p:nvSpPr>
            <p:spPr>
              <a:xfrm>
                <a:off x="4375572" y="3635338"/>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118" name="Straight Connector 117">
                <a:extLst>
                  <a:ext uri="{FF2B5EF4-FFF2-40B4-BE49-F238E27FC236}">
                    <a16:creationId xmlns:a16="http://schemas.microsoft.com/office/drawing/2014/main" id="{CBD12CB3-56AE-4331-B00C-8738EFCCCCA0}"/>
                  </a:ext>
                </a:extLst>
              </p:cNvPr>
              <p:cNvCxnSpPr>
                <a:cxnSpLocks/>
              </p:cNvCxnSpPr>
              <p:nvPr/>
            </p:nvCxnSpPr>
            <p:spPr>
              <a:xfrm>
                <a:off x="4666262" y="3404976"/>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5C29E553-F604-46B2-96E5-7734A340E62E}"/>
                </a:ext>
              </a:extLst>
            </p:cNvPr>
            <p:cNvSpPr txBox="1"/>
            <p:nvPr/>
          </p:nvSpPr>
          <p:spPr>
            <a:xfrm>
              <a:off x="6941440" y="2685205"/>
              <a:ext cx="741518" cy="369332"/>
            </a:xfrm>
            <a:prstGeom prst="rect">
              <a:avLst/>
            </a:prstGeom>
            <a:noFill/>
          </p:spPr>
          <p:txBody>
            <a:bodyPr wrap="square">
              <a:spAutoFit/>
            </a:bodyPr>
            <a:lstStyle/>
            <a:p>
              <a:pPr algn="ctr"/>
              <a:r>
                <a:rPr lang="en-US" sz="1800" b="1" dirty="0">
                  <a:solidFill>
                    <a:srgbClr val="FF0000"/>
                  </a:solidFill>
                  <a:latin typeface="Arial Narrow" panose="020B0606020202030204" pitchFamily="34" charset="0"/>
                </a:rPr>
                <a:t>2014</a:t>
              </a:r>
            </a:p>
          </p:txBody>
        </p:sp>
        <p:sp>
          <p:nvSpPr>
            <p:cNvPr id="66" name="TextBox 65">
              <a:extLst>
                <a:ext uri="{FF2B5EF4-FFF2-40B4-BE49-F238E27FC236}">
                  <a16:creationId xmlns:a16="http://schemas.microsoft.com/office/drawing/2014/main" id="{DBFDC6E9-D199-4741-9BE7-3217CABF29D6}"/>
                </a:ext>
              </a:extLst>
            </p:cNvPr>
            <p:cNvSpPr txBox="1"/>
            <p:nvPr/>
          </p:nvSpPr>
          <p:spPr>
            <a:xfrm>
              <a:off x="8123659" y="2685205"/>
              <a:ext cx="741518" cy="369332"/>
            </a:xfrm>
            <a:prstGeom prst="rect">
              <a:avLst/>
            </a:prstGeom>
            <a:noFill/>
          </p:spPr>
          <p:txBody>
            <a:bodyPr wrap="square">
              <a:spAutoFit/>
            </a:bodyPr>
            <a:lstStyle/>
            <a:p>
              <a:pPr algn="ctr"/>
              <a:r>
                <a:rPr lang="en-US" sz="1800" b="1" dirty="0">
                  <a:solidFill>
                    <a:srgbClr val="FF0000"/>
                  </a:solidFill>
                  <a:latin typeface="Arial Narrow" panose="020B0606020202030204" pitchFamily="34" charset="0"/>
                </a:rPr>
                <a:t>2019</a:t>
              </a:r>
            </a:p>
          </p:txBody>
        </p:sp>
        <p:sp>
          <p:nvSpPr>
            <p:cNvPr id="67" name="TextBox 66">
              <a:extLst>
                <a:ext uri="{FF2B5EF4-FFF2-40B4-BE49-F238E27FC236}">
                  <a16:creationId xmlns:a16="http://schemas.microsoft.com/office/drawing/2014/main" id="{22139C06-4917-440E-825D-A710061173BC}"/>
                </a:ext>
              </a:extLst>
            </p:cNvPr>
            <p:cNvSpPr txBox="1"/>
            <p:nvPr/>
          </p:nvSpPr>
          <p:spPr>
            <a:xfrm>
              <a:off x="9409712" y="1957890"/>
              <a:ext cx="741518" cy="369332"/>
            </a:xfrm>
            <a:prstGeom prst="rect">
              <a:avLst/>
            </a:prstGeom>
            <a:noFill/>
          </p:spPr>
          <p:txBody>
            <a:bodyPr wrap="square">
              <a:spAutoFit/>
            </a:bodyPr>
            <a:lstStyle/>
            <a:p>
              <a:pPr algn="ctr"/>
              <a:r>
                <a:rPr lang="en-US" sz="1800" b="1" dirty="0">
                  <a:solidFill>
                    <a:srgbClr val="FF0000"/>
                  </a:solidFill>
                  <a:latin typeface="Arial Narrow" panose="020B0606020202030204" pitchFamily="34" charset="0"/>
                </a:rPr>
                <a:t>SL</a:t>
              </a:r>
            </a:p>
          </p:txBody>
        </p:sp>
      </p:grpSp>
      <p:grpSp>
        <p:nvGrpSpPr>
          <p:cNvPr id="119" name="Group 118">
            <a:extLst>
              <a:ext uri="{FF2B5EF4-FFF2-40B4-BE49-F238E27FC236}">
                <a16:creationId xmlns:a16="http://schemas.microsoft.com/office/drawing/2014/main" id="{66C82EF2-6563-416E-BFF2-222350C2F3B1}"/>
              </a:ext>
            </a:extLst>
          </p:cNvPr>
          <p:cNvGrpSpPr/>
          <p:nvPr/>
        </p:nvGrpSpPr>
        <p:grpSpPr>
          <a:xfrm>
            <a:off x="4114116" y="22650"/>
            <a:ext cx="7806970" cy="1622777"/>
            <a:chOff x="4923641" y="136200"/>
            <a:chExt cx="7806970" cy="1622777"/>
          </a:xfrm>
        </p:grpSpPr>
        <p:sp>
          <p:nvSpPr>
            <p:cNvPr id="120" name="TextBox 119">
              <a:extLst>
                <a:ext uri="{FF2B5EF4-FFF2-40B4-BE49-F238E27FC236}">
                  <a16:creationId xmlns:a16="http://schemas.microsoft.com/office/drawing/2014/main" id="{33059BB5-C9E0-460B-BEDA-EAE85D007528}"/>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4033068E-D81B-4A9A-8BAD-8DA5BA6D2EBD}"/>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Clay/V. Theodore F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P.     Zachary Taylor/V.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1860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AF1E1191-FF23-4F9A-8675-87A014F5EF45}"/>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59097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934B9D-C7BF-45BB-8678-B2DE854FED07}"/>
              </a:ext>
            </a:extLst>
          </p:cNvPr>
          <p:cNvSpPr>
            <a:spLocks noGrp="1"/>
          </p:cNvSpPr>
          <p:nvPr>
            <p:ph type="sldNum" sz="quarter" idx="12"/>
          </p:nvPr>
        </p:nvSpPr>
        <p:spPr/>
        <p:txBody>
          <a:bodyPr/>
          <a:lstStyle/>
          <a:p>
            <a:fld id="{AE400EEC-9B90-4137-8E08-0BFA747BE71B}" type="slidenum">
              <a:rPr lang="en-US" smtClean="0"/>
              <a:t>4</a:t>
            </a:fld>
            <a:endParaRPr lang="en-US"/>
          </a:p>
        </p:txBody>
      </p:sp>
      <p:graphicFrame>
        <p:nvGraphicFramePr>
          <p:cNvPr id="5" name="Table 4">
            <a:extLst>
              <a:ext uri="{FF2B5EF4-FFF2-40B4-BE49-F238E27FC236}">
                <a16:creationId xmlns:a16="http://schemas.microsoft.com/office/drawing/2014/main" id="{56FFC71A-A889-46DF-84C0-1B911B6767C4}"/>
              </a:ext>
            </a:extLst>
          </p:cNvPr>
          <p:cNvGraphicFramePr>
            <a:graphicFrameLocks noGrp="1"/>
          </p:cNvGraphicFramePr>
          <p:nvPr>
            <p:extLst>
              <p:ext uri="{D42A27DB-BD31-4B8C-83A1-F6EECF244321}">
                <p14:modId xmlns:p14="http://schemas.microsoft.com/office/powerpoint/2010/main" val="2774478775"/>
              </p:ext>
            </p:extLst>
          </p:nvPr>
        </p:nvGraphicFramePr>
        <p:xfrm>
          <a:off x="792799" y="717522"/>
          <a:ext cx="10305288" cy="1645920"/>
        </p:xfrm>
        <a:graphic>
          <a:graphicData uri="http://schemas.openxmlformats.org/drawingml/2006/table">
            <a:tbl>
              <a:tblPr/>
              <a:tblGrid>
                <a:gridCol w="10305288">
                  <a:extLst>
                    <a:ext uri="{9D8B030D-6E8A-4147-A177-3AD203B41FA5}">
                      <a16:colId xmlns:a16="http://schemas.microsoft.com/office/drawing/2014/main" val="2190309912"/>
                    </a:ext>
                  </a:extLst>
                </a:gridCol>
              </a:tblGrid>
              <a:tr h="0">
                <a:tc>
                  <a:txBody>
                    <a:bodyPr/>
                    <a:lstStyle/>
                    <a:p>
                      <a:pPr algn="l"/>
                      <a:r>
                        <a:rPr lang="en-US" b="1" dirty="0">
                          <a:effectLst/>
                          <a:latin typeface="Arial" panose="020B0604020202020204" pitchFamily="34" charset="0"/>
                        </a:rPr>
                        <a:t>Compromise Tariff of 1833</a:t>
                      </a:r>
                      <a:br>
                        <a:rPr lang="en-US" b="1" dirty="0">
                          <a:effectLst/>
                          <a:latin typeface="Arial" panose="020B0604020202020204" pitchFamily="34" charset="0"/>
                        </a:rPr>
                      </a:br>
                      <a:r>
                        <a:rPr lang="en-US" dirty="0">
                          <a:effectLst/>
                          <a:latin typeface="Arial" panose="020B0604020202020204" pitchFamily="34" charset="0"/>
                        </a:rPr>
                        <a:t>Definition and Summary: The Compromise Tariff of 1833 was proposed by Henry Clay with the cooperation of John C. Calhoun to defuse the gravity of the Nullification Crisis. The Compromise Tariff was passed by Congress in March 1833 and gradually lowered the tariff rates over the next 10 years until, in 1842, they would be as low as they were by the Tariff Act of 1816. The Compromise Tariff ended the Nullification Crisis.</a:t>
                      </a:r>
                      <a:endParaRPr lang="en-US" dirty="0">
                        <a:effectLst/>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42558607"/>
                  </a:ext>
                </a:extLst>
              </a:tr>
            </a:tbl>
          </a:graphicData>
        </a:graphic>
      </p:graphicFrame>
      <p:sp>
        <p:nvSpPr>
          <p:cNvPr id="7" name="TextBox 6">
            <a:extLst>
              <a:ext uri="{FF2B5EF4-FFF2-40B4-BE49-F238E27FC236}">
                <a16:creationId xmlns:a16="http://schemas.microsoft.com/office/drawing/2014/main" id="{CCBFCA9A-D4E4-41CC-B79F-4A9EAEEF16F2}"/>
              </a:ext>
            </a:extLst>
          </p:cNvPr>
          <p:cNvSpPr txBox="1"/>
          <p:nvPr/>
        </p:nvSpPr>
        <p:spPr>
          <a:xfrm>
            <a:off x="5460274" y="2689669"/>
            <a:ext cx="6096000" cy="2585323"/>
          </a:xfrm>
          <a:prstGeom prst="rect">
            <a:avLst/>
          </a:prstGeom>
          <a:noFill/>
        </p:spPr>
        <p:txBody>
          <a:bodyPr wrap="square">
            <a:spAutoFit/>
          </a:bodyPr>
          <a:lstStyle/>
          <a:p>
            <a:r>
              <a:rPr lang="en-US" b="0" i="0" dirty="0">
                <a:solidFill>
                  <a:srgbClr val="1A1A1A"/>
                </a:solidFill>
                <a:effectLst/>
                <a:latin typeface="Arial Narrow" panose="020B0606020202030204" pitchFamily="34" charset="0"/>
              </a:rPr>
              <a:t>After he lost both the fight over the bank and his second bid for the presidency, Clay addressed the </a:t>
            </a:r>
            <a:r>
              <a:rPr lang="en-US" b="0" i="0" u="none" strike="noStrike" dirty="0">
                <a:solidFill>
                  <a:srgbClr val="14599D"/>
                </a:solidFill>
                <a:effectLst/>
                <a:latin typeface="Arial Narrow" panose="020B0606020202030204" pitchFamily="34" charset="0"/>
                <a:hlinkClick r:id="rId2"/>
              </a:rPr>
              <a:t>South Carolina</a:t>
            </a:r>
            <a:r>
              <a:rPr lang="en-US" b="0" i="0" dirty="0">
                <a:solidFill>
                  <a:srgbClr val="1A1A1A"/>
                </a:solidFill>
                <a:effectLst/>
                <a:latin typeface="Arial Narrow" panose="020B0606020202030204" pitchFamily="34" charset="0"/>
              </a:rPr>
              <a:t> </a:t>
            </a:r>
            <a:r>
              <a:rPr lang="en-US" b="0" i="0" u="none" strike="noStrike" dirty="0">
                <a:solidFill>
                  <a:srgbClr val="14599D"/>
                </a:solidFill>
                <a:effectLst/>
                <a:latin typeface="Arial Narrow" panose="020B0606020202030204" pitchFamily="34" charset="0"/>
                <a:hlinkClick r:id="rId3"/>
              </a:rPr>
              <a:t>nullification crisis</a:t>
            </a:r>
            <a:r>
              <a:rPr lang="en-US" b="0" i="0" dirty="0">
                <a:solidFill>
                  <a:srgbClr val="1A1A1A"/>
                </a:solidFill>
                <a:effectLst/>
                <a:latin typeface="Arial Narrow" panose="020B0606020202030204" pitchFamily="34" charset="0"/>
              </a:rPr>
              <a:t> with his </a:t>
            </a:r>
            <a:r>
              <a:rPr lang="en-US" b="0" i="0" u="none" strike="noStrike" dirty="0">
                <a:solidFill>
                  <a:srgbClr val="14599D"/>
                </a:solidFill>
                <a:effectLst/>
                <a:latin typeface="Arial Narrow" panose="020B0606020202030204" pitchFamily="34" charset="0"/>
                <a:hlinkClick r:id="rId4"/>
              </a:rPr>
              <a:t>compromise tariff of 1833</a:t>
            </a:r>
            <a:r>
              <a:rPr lang="en-US" b="0" i="0" dirty="0">
                <a:solidFill>
                  <a:srgbClr val="1A1A1A"/>
                </a:solidFill>
                <a:effectLst/>
                <a:latin typeface="Arial Narrow" panose="020B0606020202030204" pitchFamily="34" charset="0"/>
              </a:rPr>
              <a:t>, which gradually lowered tariffs over the following 10 years. Although the controversy was ostensibly about South Carolina’s refusal to collect federal tariffs, </a:t>
            </a:r>
            <a:r>
              <a:rPr lang="en-US" b="1" i="0" dirty="0">
                <a:solidFill>
                  <a:srgbClr val="1A1A1A"/>
                </a:solidFill>
                <a:effectLst/>
                <a:latin typeface="Arial Narrow" panose="020B0606020202030204" pitchFamily="34" charset="0"/>
              </a:rPr>
              <a:t>many historians believe it was actually rooted in growing Southern fears over the North’s </a:t>
            </a:r>
            <a:r>
              <a:rPr lang="en-US" b="1" i="0" u="none" strike="noStrike" dirty="0">
                <a:solidFill>
                  <a:srgbClr val="14599D"/>
                </a:solidFill>
                <a:effectLst/>
                <a:latin typeface="Arial Narrow" panose="020B0606020202030204" pitchFamily="34" charset="0"/>
                <a:hlinkClick r:id="rId5"/>
              </a:rPr>
              <a:t>abolition movement</a:t>
            </a:r>
            <a:r>
              <a:rPr lang="en-US" b="1" i="0" dirty="0">
                <a:solidFill>
                  <a:srgbClr val="1A1A1A"/>
                </a:solidFill>
                <a:effectLst/>
                <a:latin typeface="Arial Narrow" panose="020B0606020202030204" pitchFamily="34" charset="0"/>
              </a:rPr>
              <a:t>. Clay was able to prevent a serious confrontation as defiant South Carolinians were taking up arms and Jackson was threatening force.</a:t>
            </a:r>
            <a:endParaRPr lang="en-US" b="1" dirty="0">
              <a:latin typeface="Arial Narrow" panose="020B0606020202030204" pitchFamily="34" charset="0"/>
            </a:endParaRPr>
          </a:p>
        </p:txBody>
      </p:sp>
      <p:pic>
        <p:nvPicPr>
          <p:cNvPr id="8" name="Picture 7">
            <a:extLst>
              <a:ext uri="{FF2B5EF4-FFF2-40B4-BE49-F238E27FC236}">
                <a16:creationId xmlns:a16="http://schemas.microsoft.com/office/drawing/2014/main" id="{C2680782-8EAF-448A-B647-52967D666590}"/>
              </a:ext>
            </a:extLst>
          </p:cNvPr>
          <p:cNvPicPr>
            <a:picLocks noChangeAspect="1"/>
          </p:cNvPicPr>
          <p:nvPr/>
        </p:nvPicPr>
        <p:blipFill>
          <a:blip r:embed="rId6"/>
          <a:stretch>
            <a:fillRect/>
          </a:stretch>
        </p:blipFill>
        <p:spPr>
          <a:xfrm>
            <a:off x="792799" y="2425427"/>
            <a:ext cx="3447039" cy="4227922"/>
          </a:xfrm>
          <a:prstGeom prst="rect">
            <a:avLst/>
          </a:prstGeom>
        </p:spPr>
      </p:pic>
      <p:sp>
        <p:nvSpPr>
          <p:cNvPr id="10" name="TextBox 9">
            <a:extLst>
              <a:ext uri="{FF2B5EF4-FFF2-40B4-BE49-F238E27FC236}">
                <a16:creationId xmlns:a16="http://schemas.microsoft.com/office/drawing/2014/main" id="{44F0D3E0-CE24-4006-8184-BD5D4CD7C919}"/>
              </a:ext>
            </a:extLst>
          </p:cNvPr>
          <p:cNvSpPr txBox="1"/>
          <p:nvPr/>
        </p:nvSpPr>
        <p:spPr>
          <a:xfrm>
            <a:off x="338481" y="132318"/>
            <a:ext cx="6096000" cy="523220"/>
          </a:xfrm>
          <a:prstGeom prst="rect">
            <a:avLst/>
          </a:prstGeom>
          <a:noFill/>
        </p:spPr>
        <p:txBody>
          <a:bodyPr wrap="square">
            <a:spAutoFit/>
          </a:bodyPr>
          <a:lstStyle/>
          <a:p>
            <a:r>
              <a:rPr lang="en-US" sz="2800" b="1" i="0" dirty="0">
                <a:solidFill>
                  <a:srgbClr val="202122"/>
                </a:solidFill>
                <a:effectLst/>
                <a:latin typeface="Arial Narrow" panose="020B0606020202030204" pitchFamily="34" charset="0"/>
              </a:rPr>
              <a:t>Compromise Tariff of 1833</a:t>
            </a:r>
            <a:endParaRPr lang="en-US" sz="2800" dirty="0"/>
          </a:p>
        </p:txBody>
      </p:sp>
    </p:spTree>
    <p:extLst>
      <p:ext uri="{BB962C8B-B14F-4D97-AF65-F5344CB8AC3E}">
        <p14:creationId xmlns:p14="http://schemas.microsoft.com/office/powerpoint/2010/main" val="23154211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40</a:t>
            </a:fld>
            <a:endParaRPr lang="en-US"/>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E7F6F276-EBB8-4F9D-A31B-F802F6BE15EE}"/>
              </a:ext>
            </a:extLst>
          </p:cNvPr>
          <p:cNvSpPr txBox="1"/>
          <p:nvPr/>
        </p:nvSpPr>
        <p:spPr>
          <a:xfrm>
            <a:off x="546389" y="675790"/>
            <a:ext cx="3103082" cy="5115375"/>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1844 they decide to annex Texas.  In 1845 they go to war with Mexico over Texas. By 1846 they're looking at all three, Texas, California, Oregon. California doesn't want to be a territory, the Gold Rush is occurring, California is a vast area, and their population is booming, and they want to become a state.  You have the same issue in the history of 1848 to 1850 that you had in 1818, Missouri and Maine, what do you do with these new states? So, California doesn't want slavery, what do you do now when you make it a state?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2" name="Group 61">
            <a:extLst>
              <a:ext uri="{FF2B5EF4-FFF2-40B4-BE49-F238E27FC236}">
                <a16:creationId xmlns:a16="http://schemas.microsoft.com/office/drawing/2014/main" id="{268B475D-0BC9-476D-8DDD-58486B2BDB31}"/>
              </a:ext>
            </a:extLst>
          </p:cNvPr>
          <p:cNvGrpSpPr/>
          <p:nvPr/>
        </p:nvGrpSpPr>
        <p:grpSpPr>
          <a:xfrm>
            <a:off x="3869844" y="1748897"/>
            <a:ext cx="8261196" cy="4607453"/>
            <a:chOff x="3869844" y="1748897"/>
            <a:chExt cx="8261196" cy="4607453"/>
          </a:xfrm>
        </p:grpSpPr>
        <p:grpSp>
          <p:nvGrpSpPr>
            <p:cNvPr id="63" name="Group 62">
              <a:extLst>
                <a:ext uri="{FF2B5EF4-FFF2-40B4-BE49-F238E27FC236}">
                  <a16:creationId xmlns:a16="http://schemas.microsoft.com/office/drawing/2014/main" id="{A6D222D5-7DB5-4E8F-A31B-6F709C968EA1}"/>
                </a:ext>
              </a:extLst>
            </p:cNvPr>
            <p:cNvGrpSpPr/>
            <p:nvPr/>
          </p:nvGrpSpPr>
          <p:grpSpPr>
            <a:xfrm>
              <a:off x="3869844" y="1748897"/>
              <a:ext cx="8261196" cy="4607453"/>
              <a:chOff x="3700390" y="136525"/>
              <a:chExt cx="8261196" cy="4607453"/>
            </a:xfrm>
          </p:grpSpPr>
          <p:sp>
            <p:nvSpPr>
              <p:cNvPr id="68" name="TextBox 67">
                <a:extLst>
                  <a:ext uri="{FF2B5EF4-FFF2-40B4-BE49-F238E27FC236}">
                    <a16:creationId xmlns:a16="http://schemas.microsoft.com/office/drawing/2014/main" id="{446D2E29-03D5-4DFE-970C-C965AB670107}"/>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69" name="Straight Connector 68">
                <a:extLst>
                  <a:ext uri="{FF2B5EF4-FFF2-40B4-BE49-F238E27FC236}">
                    <a16:creationId xmlns:a16="http://schemas.microsoft.com/office/drawing/2014/main" id="{293C9267-9AB4-414E-B3D0-234C4C9CB9CC}"/>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7D8F982-BEBF-4603-9697-03B3A295E4F0}"/>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06713430-1310-4146-9B29-0DE7C5214578}"/>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72" name="Straight Connector 71">
                <a:extLst>
                  <a:ext uri="{FF2B5EF4-FFF2-40B4-BE49-F238E27FC236}">
                    <a16:creationId xmlns:a16="http://schemas.microsoft.com/office/drawing/2014/main" id="{AC6FA991-411C-45B0-80FF-8ED67FB3AD4A}"/>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62D8B58E-0139-4CB9-80BA-26C32994FACB}"/>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74" name="Straight Connector 73">
                <a:extLst>
                  <a:ext uri="{FF2B5EF4-FFF2-40B4-BE49-F238E27FC236}">
                    <a16:creationId xmlns:a16="http://schemas.microsoft.com/office/drawing/2014/main" id="{57BFD226-7C0E-4E9C-989A-4044481B2B6B}"/>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7783FE0C-E97B-4A9B-A2A4-D7A810561C12}"/>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76" name="Straight Connector 75">
                <a:extLst>
                  <a:ext uri="{FF2B5EF4-FFF2-40B4-BE49-F238E27FC236}">
                    <a16:creationId xmlns:a16="http://schemas.microsoft.com/office/drawing/2014/main" id="{4655794D-3064-48ED-84A1-A966F9B25CCE}"/>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FDCE581F-2495-4FAD-A10A-F39B28A9E729}"/>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78" name="Straight Connector 77">
                <a:extLst>
                  <a:ext uri="{FF2B5EF4-FFF2-40B4-BE49-F238E27FC236}">
                    <a16:creationId xmlns:a16="http://schemas.microsoft.com/office/drawing/2014/main" id="{95983374-5D26-4081-94FE-560CF0AE994D}"/>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7462B606-708F-489E-BC9D-ADFCA6CAEC92}"/>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80" name="Straight Connector 79">
                <a:extLst>
                  <a:ext uri="{FF2B5EF4-FFF2-40B4-BE49-F238E27FC236}">
                    <a16:creationId xmlns:a16="http://schemas.microsoft.com/office/drawing/2014/main" id="{07AE3D3C-4DFE-4396-AD8F-91FE9EA1E6B0}"/>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F3FC496-18AD-4439-ADE9-85BA5AB9D590}"/>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25A927BD-A1AB-4949-8E45-7CE04E0A7D1A}"/>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83" name="Straight Connector 82">
                <a:extLst>
                  <a:ext uri="{FF2B5EF4-FFF2-40B4-BE49-F238E27FC236}">
                    <a16:creationId xmlns:a16="http://schemas.microsoft.com/office/drawing/2014/main" id="{840E2210-0F70-4295-9C84-5F1824B5938B}"/>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193C04C2-0D8D-4BD5-97EF-C8EFF0BF4100}"/>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85" name="Straight Connector 84">
                <a:extLst>
                  <a:ext uri="{FF2B5EF4-FFF2-40B4-BE49-F238E27FC236}">
                    <a16:creationId xmlns:a16="http://schemas.microsoft.com/office/drawing/2014/main" id="{D0581146-DD80-48E6-ABC1-5106704864BD}"/>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FEE35AE-B8C2-4513-AA4E-39EE8F34F884}"/>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6E9061EA-7E71-4805-96EC-D1CE8F87BB24}"/>
                  </a:ext>
                </a:extLst>
              </p:cNvPr>
              <p:cNvSpPr txBox="1"/>
              <p:nvPr/>
            </p:nvSpPr>
            <p:spPr>
              <a:xfrm>
                <a:off x="6771986" y="1805498"/>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88" name="TextBox 87">
                <a:extLst>
                  <a:ext uri="{FF2B5EF4-FFF2-40B4-BE49-F238E27FC236}">
                    <a16:creationId xmlns:a16="http://schemas.microsoft.com/office/drawing/2014/main" id="{17EE5A21-F313-433D-9A31-DE94BB8A7584}"/>
                  </a:ext>
                </a:extLst>
              </p:cNvPr>
              <p:cNvSpPr txBox="1"/>
              <p:nvPr/>
            </p:nvSpPr>
            <p:spPr>
              <a:xfrm>
                <a:off x="7959339" y="1818788"/>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89" name="Straight Connector 88">
                <a:extLst>
                  <a:ext uri="{FF2B5EF4-FFF2-40B4-BE49-F238E27FC236}">
                    <a16:creationId xmlns:a16="http://schemas.microsoft.com/office/drawing/2014/main" id="{EFFBEAAB-1B42-4AF7-A12D-BCFB255E4533}"/>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3A4D7DB-3701-4C51-9F74-2F745874A9E7}"/>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9675FFF-57B8-4C7B-BD0F-66748618735B}"/>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A8AA4C47-76CB-45DF-9FEB-26EE7EBF4197}"/>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93" name="TextBox 92">
                <a:extLst>
                  <a:ext uri="{FF2B5EF4-FFF2-40B4-BE49-F238E27FC236}">
                    <a16:creationId xmlns:a16="http://schemas.microsoft.com/office/drawing/2014/main" id="{A3948C0A-9C57-4ABA-A1D2-51288D6DEE2B}"/>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94" name="Straight Connector 93">
                <a:extLst>
                  <a:ext uri="{FF2B5EF4-FFF2-40B4-BE49-F238E27FC236}">
                    <a16:creationId xmlns:a16="http://schemas.microsoft.com/office/drawing/2014/main" id="{E35E7D75-BBA1-4EBF-A04A-AE0F31E877E9}"/>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43A6242F-870A-46DB-90E8-BF14B4BA92B4}"/>
                  </a:ext>
                </a:extLst>
              </p:cNvPr>
              <p:cNvSpPr txBox="1"/>
              <p:nvPr/>
            </p:nvSpPr>
            <p:spPr>
              <a:xfrm>
                <a:off x="9361427" y="1891837"/>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96" name="TextBox 95">
                <a:extLst>
                  <a:ext uri="{FF2B5EF4-FFF2-40B4-BE49-F238E27FC236}">
                    <a16:creationId xmlns:a16="http://schemas.microsoft.com/office/drawing/2014/main" id="{8DB1D350-0B7E-4DAC-9BD6-DB5F519F2C9E}"/>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97" name="Straight Connector 96">
                <a:extLst>
                  <a:ext uri="{FF2B5EF4-FFF2-40B4-BE49-F238E27FC236}">
                    <a16:creationId xmlns:a16="http://schemas.microsoft.com/office/drawing/2014/main" id="{9764BD7A-63BD-40C3-8D02-CEEA1CCC30A6}"/>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7250E59-11F7-42BE-8BB2-205AE53FF1F5}"/>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5A99F1AF-D395-4F89-87E8-9852C24B7233}"/>
                  </a:ext>
                </a:extLst>
              </p:cNvPr>
              <p:cNvSpPr txBox="1"/>
              <p:nvPr/>
            </p:nvSpPr>
            <p:spPr>
              <a:xfrm>
                <a:off x="4040598" y="2976363"/>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100" name="TextBox 99">
                <a:extLst>
                  <a:ext uri="{FF2B5EF4-FFF2-40B4-BE49-F238E27FC236}">
                    <a16:creationId xmlns:a16="http://schemas.microsoft.com/office/drawing/2014/main" id="{4EAF4C9D-7F03-4FB1-A0CD-14CAC53E0929}"/>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101" name="TextBox 100">
                <a:extLst>
                  <a:ext uri="{FF2B5EF4-FFF2-40B4-BE49-F238E27FC236}">
                    <a16:creationId xmlns:a16="http://schemas.microsoft.com/office/drawing/2014/main" id="{37BCE103-62B8-4032-ADF1-D2543A486F8F}"/>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102" name="TextBox 101">
                <a:extLst>
                  <a:ext uri="{FF2B5EF4-FFF2-40B4-BE49-F238E27FC236}">
                    <a16:creationId xmlns:a16="http://schemas.microsoft.com/office/drawing/2014/main" id="{7A8C5B73-3436-41A2-8AB8-B5E3D3B9AAE2}"/>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103" name="TextBox 102">
                <a:extLst>
                  <a:ext uri="{FF2B5EF4-FFF2-40B4-BE49-F238E27FC236}">
                    <a16:creationId xmlns:a16="http://schemas.microsoft.com/office/drawing/2014/main" id="{278D92D9-1F22-4599-8CFA-432906ED673C}"/>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04" name="TextBox 103">
                <a:extLst>
                  <a:ext uri="{FF2B5EF4-FFF2-40B4-BE49-F238E27FC236}">
                    <a16:creationId xmlns:a16="http://schemas.microsoft.com/office/drawing/2014/main" id="{33C56845-98D6-49DC-B7AE-9CA4903107BE}"/>
                  </a:ext>
                </a:extLst>
              </p:cNvPr>
              <p:cNvSpPr txBox="1"/>
              <p:nvPr/>
            </p:nvSpPr>
            <p:spPr>
              <a:xfrm>
                <a:off x="4061249" y="3348441"/>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05" name="TextBox 104">
                <a:extLst>
                  <a:ext uri="{FF2B5EF4-FFF2-40B4-BE49-F238E27FC236}">
                    <a16:creationId xmlns:a16="http://schemas.microsoft.com/office/drawing/2014/main" id="{3119B66C-19B9-46EC-BED9-F884599B9B40}"/>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06" name="TextBox 105">
                <a:extLst>
                  <a:ext uri="{FF2B5EF4-FFF2-40B4-BE49-F238E27FC236}">
                    <a16:creationId xmlns:a16="http://schemas.microsoft.com/office/drawing/2014/main" id="{97837BD2-75DC-4DF6-B65A-D28EED3AA4F5}"/>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07" name="TextBox 106">
                <a:extLst>
                  <a:ext uri="{FF2B5EF4-FFF2-40B4-BE49-F238E27FC236}">
                    <a16:creationId xmlns:a16="http://schemas.microsoft.com/office/drawing/2014/main" id="{DE1BD225-C8D5-4441-B36A-79E8F86F9780}"/>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08" name="TextBox 107">
                <a:extLst>
                  <a:ext uri="{FF2B5EF4-FFF2-40B4-BE49-F238E27FC236}">
                    <a16:creationId xmlns:a16="http://schemas.microsoft.com/office/drawing/2014/main" id="{7D53A1F2-6965-4C0F-9CCF-AC1F0EEF1840}"/>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09" name="TextBox 108">
                <a:extLst>
                  <a:ext uri="{FF2B5EF4-FFF2-40B4-BE49-F238E27FC236}">
                    <a16:creationId xmlns:a16="http://schemas.microsoft.com/office/drawing/2014/main" id="{FBC380E1-E5D2-4464-AA95-5397C5AE7F34}"/>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10" name="TextBox 109">
                <a:extLst>
                  <a:ext uri="{FF2B5EF4-FFF2-40B4-BE49-F238E27FC236}">
                    <a16:creationId xmlns:a16="http://schemas.microsoft.com/office/drawing/2014/main" id="{AFF11156-A2C6-4FB9-AF5B-CE3069800A0B}"/>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111" name="TextBox 110">
                <a:extLst>
                  <a:ext uri="{FF2B5EF4-FFF2-40B4-BE49-F238E27FC236}">
                    <a16:creationId xmlns:a16="http://schemas.microsoft.com/office/drawing/2014/main" id="{82C8E7D0-5F85-4BF6-A020-DA9B0E567B2F}"/>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112" name="TextBox 111">
                <a:extLst>
                  <a:ext uri="{FF2B5EF4-FFF2-40B4-BE49-F238E27FC236}">
                    <a16:creationId xmlns:a16="http://schemas.microsoft.com/office/drawing/2014/main" id="{D5AA2EC9-487E-447A-814A-3286DE5FE053}"/>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113" name="TextBox 112">
                <a:extLst>
                  <a:ext uri="{FF2B5EF4-FFF2-40B4-BE49-F238E27FC236}">
                    <a16:creationId xmlns:a16="http://schemas.microsoft.com/office/drawing/2014/main" id="{FF86AD7F-6E76-43CA-8FF9-5AD933161C6F}"/>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114" name="Straight Connector 113">
                <a:extLst>
                  <a:ext uri="{FF2B5EF4-FFF2-40B4-BE49-F238E27FC236}">
                    <a16:creationId xmlns:a16="http://schemas.microsoft.com/office/drawing/2014/main" id="{EE032A90-3E80-4947-AAEE-B2AE18DFFC15}"/>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6E81EEC3-768E-42CA-957E-48D689034957}"/>
                  </a:ext>
                </a:extLst>
              </p:cNvPr>
              <p:cNvSpPr txBox="1"/>
              <p:nvPr/>
            </p:nvSpPr>
            <p:spPr>
              <a:xfrm>
                <a:off x="3950439" y="4282313"/>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116" name="Straight Connector 115">
                <a:extLst>
                  <a:ext uri="{FF2B5EF4-FFF2-40B4-BE49-F238E27FC236}">
                    <a16:creationId xmlns:a16="http://schemas.microsoft.com/office/drawing/2014/main" id="{E7FE549A-3393-4318-B8F6-5D23B3340B50}"/>
                  </a:ext>
                </a:extLst>
              </p:cNvPr>
              <p:cNvCxnSpPr>
                <a:cxnSpLocks/>
              </p:cNvCxnSpPr>
              <p:nvPr/>
            </p:nvCxnSpPr>
            <p:spPr>
              <a:xfrm>
                <a:off x="4285278" y="3505729"/>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D2E9BE91-13B7-420A-9E86-6D4909042FAC}"/>
                  </a:ext>
                </a:extLst>
              </p:cNvPr>
              <p:cNvSpPr txBox="1"/>
              <p:nvPr/>
            </p:nvSpPr>
            <p:spPr>
              <a:xfrm>
                <a:off x="4375572" y="3635338"/>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118" name="Straight Connector 117">
                <a:extLst>
                  <a:ext uri="{FF2B5EF4-FFF2-40B4-BE49-F238E27FC236}">
                    <a16:creationId xmlns:a16="http://schemas.microsoft.com/office/drawing/2014/main" id="{42534C19-E132-44DE-9E8C-7C96B5963587}"/>
                  </a:ext>
                </a:extLst>
              </p:cNvPr>
              <p:cNvCxnSpPr>
                <a:cxnSpLocks/>
              </p:cNvCxnSpPr>
              <p:nvPr/>
            </p:nvCxnSpPr>
            <p:spPr>
              <a:xfrm>
                <a:off x="4666262" y="3404976"/>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EFF51130-0967-40DC-97D3-0138C79ADE2D}"/>
                </a:ext>
              </a:extLst>
            </p:cNvPr>
            <p:cNvSpPr txBox="1"/>
            <p:nvPr/>
          </p:nvSpPr>
          <p:spPr>
            <a:xfrm>
              <a:off x="6941440" y="2685205"/>
              <a:ext cx="741518" cy="369332"/>
            </a:xfrm>
            <a:prstGeom prst="rect">
              <a:avLst/>
            </a:prstGeom>
            <a:noFill/>
          </p:spPr>
          <p:txBody>
            <a:bodyPr wrap="square">
              <a:spAutoFit/>
            </a:bodyPr>
            <a:lstStyle/>
            <a:p>
              <a:pPr algn="ctr"/>
              <a:r>
                <a:rPr lang="en-US" sz="1800" b="1" dirty="0">
                  <a:solidFill>
                    <a:srgbClr val="FF0000"/>
                  </a:solidFill>
                  <a:latin typeface="Arial Narrow" panose="020B0606020202030204" pitchFamily="34" charset="0"/>
                </a:rPr>
                <a:t>2014</a:t>
              </a:r>
            </a:p>
          </p:txBody>
        </p:sp>
        <p:sp>
          <p:nvSpPr>
            <p:cNvPr id="66" name="TextBox 65">
              <a:extLst>
                <a:ext uri="{FF2B5EF4-FFF2-40B4-BE49-F238E27FC236}">
                  <a16:creationId xmlns:a16="http://schemas.microsoft.com/office/drawing/2014/main" id="{6D4F3B1A-36C5-4222-B54E-78D1672CAC26}"/>
                </a:ext>
              </a:extLst>
            </p:cNvPr>
            <p:cNvSpPr txBox="1"/>
            <p:nvPr/>
          </p:nvSpPr>
          <p:spPr>
            <a:xfrm>
              <a:off x="8123659" y="2685205"/>
              <a:ext cx="741518" cy="369332"/>
            </a:xfrm>
            <a:prstGeom prst="rect">
              <a:avLst/>
            </a:prstGeom>
            <a:noFill/>
          </p:spPr>
          <p:txBody>
            <a:bodyPr wrap="square">
              <a:spAutoFit/>
            </a:bodyPr>
            <a:lstStyle/>
            <a:p>
              <a:pPr algn="ctr"/>
              <a:r>
                <a:rPr lang="en-US" sz="1800" b="1" dirty="0">
                  <a:solidFill>
                    <a:srgbClr val="FF0000"/>
                  </a:solidFill>
                  <a:latin typeface="Arial Narrow" panose="020B0606020202030204" pitchFamily="34" charset="0"/>
                </a:rPr>
                <a:t>2019</a:t>
              </a:r>
            </a:p>
          </p:txBody>
        </p:sp>
        <p:sp>
          <p:nvSpPr>
            <p:cNvPr id="67" name="TextBox 66">
              <a:extLst>
                <a:ext uri="{FF2B5EF4-FFF2-40B4-BE49-F238E27FC236}">
                  <a16:creationId xmlns:a16="http://schemas.microsoft.com/office/drawing/2014/main" id="{44B0D4E4-3A14-4AA4-BDC2-95C39960E2F9}"/>
                </a:ext>
              </a:extLst>
            </p:cNvPr>
            <p:cNvSpPr txBox="1"/>
            <p:nvPr/>
          </p:nvSpPr>
          <p:spPr>
            <a:xfrm>
              <a:off x="9409712" y="1957890"/>
              <a:ext cx="741518" cy="369332"/>
            </a:xfrm>
            <a:prstGeom prst="rect">
              <a:avLst/>
            </a:prstGeom>
            <a:noFill/>
          </p:spPr>
          <p:txBody>
            <a:bodyPr wrap="square">
              <a:spAutoFit/>
            </a:bodyPr>
            <a:lstStyle/>
            <a:p>
              <a:pPr algn="ctr"/>
              <a:r>
                <a:rPr lang="en-US" sz="1800" b="1" dirty="0">
                  <a:solidFill>
                    <a:srgbClr val="FF0000"/>
                  </a:solidFill>
                  <a:latin typeface="Arial Narrow" panose="020B0606020202030204" pitchFamily="34" charset="0"/>
                </a:rPr>
                <a:t>SL</a:t>
              </a:r>
            </a:p>
          </p:txBody>
        </p:sp>
      </p:grpSp>
      <p:grpSp>
        <p:nvGrpSpPr>
          <p:cNvPr id="119" name="Group 118">
            <a:extLst>
              <a:ext uri="{FF2B5EF4-FFF2-40B4-BE49-F238E27FC236}">
                <a16:creationId xmlns:a16="http://schemas.microsoft.com/office/drawing/2014/main" id="{CDC0623E-8969-4CCB-8C8A-5EB4B79EE732}"/>
              </a:ext>
            </a:extLst>
          </p:cNvPr>
          <p:cNvGrpSpPr/>
          <p:nvPr/>
        </p:nvGrpSpPr>
        <p:grpSpPr>
          <a:xfrm>
            <a:off x="4114116" y="22650"/>
            <a:ext cx="7806970" cy="1622777"/>
            <a:chOff x="4923641" y="136200"/>
            <a:chExt cx="7806970" cy="1622777"/>
          </a:xfrm>
        </p:grpSpPr>
        <p:sp>
          <p:nvSpPr>
            <p:cNvPr id="120" name="TextBox 119">
              <a:extLst>
                <a:ext uri="{FF2B5EF4-FFF2-40B4-BE49-F238E27FC236}">
                  <a16:creationId xmlns:a16="http://schemas.microsoft.com/office/drawing/2014/main" id="{862FFB3B-1212-4258-844A-A1A68E4E2729}"/>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1419FDB0-4BF8-4D20-97E6-40C237324AF9}"/>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Clay/V. Theodore F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P.     Zachary Taylor/V.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1860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AFE0D3B-1AD5-4721-9EA8-E2F80CD56105}"/>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3704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41</a:t>
            </a:fld>
            <a:endParaRPr lang="en-US"/>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828525E9-0946-445F-AA2F-C82AFAEDB1C2}"/>
              </a:ext>
            </a:extLst>
          </p:cNvPr>
          <p:cNvGrpSpPr/>
          <p:nvPr/>
        </p:nvGrpSpPr>
        <p:grpSpPr>
          <a:xfrm>
            <a:off x="3869844" y="1748897"/>
            <a:ext cx="8261196" cy="4607453"/>
            <a:chOff x="3700390" y="136525"/>
            <a:chExt cx="8261196" cy="4607453"/>
          </a:xfrm>
        </p:grpSpPr>
        <p:sp>
          <p:nvSpPr>
            <p:cNvPr id="7" name="TextBox 6">
              <a:extLst>
                <a:ext uri="{FF2B5EF4-FFF2-40B4-BE49-F238E27FC236}">
                  <a16:creationId xmlns:a16="http://schemas.microsoft.com/office/drawing/2014/main" id="{A1D03CB7-67FD-4F4B-87FC-23D824E39277}"/>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6771986" y="1729760"/>
              <a:ext cx="741518" cy="646331"/>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2014</a:t>
              </a:r>
            </a:p>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7959339" y="1729708"/>
              <a:ext cx="864559" cy="646331"/>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2019</a:t>
              </a:r>
            </a:p>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373156" y="1726455"/>
              <a:ext cx="585479" cy="461665"/>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SL</a:t>
              </a:r>
            </a:p>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040598" y="2976363"/>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39" name="TextBox 38">
              <a:extLst>
                <a:ext uri="{FF2B5EF4-FFF2-40B4-BE49-F238E27FC236}">
                  <a16:creationId xmlns:a16="http://schemas.microsoft.com/office/drawing/2014/main" id="{78A6704E-565F-4608-B5E7-C2A41AA3A088}"/>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348441"/>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3" name="TextBox 2">
              <a:extLst>
                <a:ext uri="{FF2B5EF4-FFF2-40B4-BE49-F238E27FC236}">
                  <a16:creationId xmlns:a16="http://schemas.microsoft.com/office/drawing/2014/main" id="{E87ADABD-3D50-436B-BC98-C23D2E854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49" name="TextBox 48">
              <a:extLst>
                <a:ext uri="{FF2B5EF4-FFF2-40B4-BE49-F238E27FC236}">
                  <a16:creationId xmlns:a16="http://schemas.microsoft.com/office/drawing/2014/main" id="{9CDED042-849E-483F-A9A5-3DE10302F63A}"/>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4" name="TextBox 53">
              <a:extLst>
                <a:ext uri="{FF2B5EF4-FFF2-40B4-BE49-F238E27FC236}">
                  <a16:creationId xmlns:a16="http://schemas.microsoft.com/office/drawing/2014/main" id="{AF498DE3-F518-4C90-B865-CFEB14F82C08}"/>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55" name="Straight Connector 54">
              <a:extLst>
                <a:ext uri="{FF2B5EF4-FFF2-40B4-BE49-F238E27FC236}">
                  <a16:creationId xmlns:a16="http://schemas.microsoft.com/office/drawing/2014/main" id="{F9D9F3BE-19EB-4224-9768-1D7E7B4FEDB2}"/>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9FD4805-3E1B-4860-96BB-45982CF14EE4}"/>
                </a:ext>
              </a:extLst>
            </p:cNvPr>
            <p:cNvSpPr txBox="1"/>
            <p:nvPr/>
          </p:nvSpPr>
          <p:spPr>
            <a:xfrm>
              <a:off x="3950439" y="4282313"/>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57" name="Straight Connector 56">
              <a:extLst>
                <a:ext uri="{FF2B5EF4-FFF2-40B4-BE49-F238E27FC236}">
                  <a16:creationId xmlns:a16="http://schemas.microsoft.com/office/drawing/2014/main" id="{36D0E1FE-70BF-4D33-A98D-0E5C793F27A8}"/>
                </a:ext>
              </a:extLst>
            </p:cNvPr>
            <p:cNvCxnSpPr>
              <a:cxnSpLocks/>
            </p:cNvCxnSpPr>
            <p:nvPr/>
          </p:nvCxnSpPr>
          <p:spPr>
            <a:xfrm>
              <a:off x="4285278" y="3505729"/>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72DF120-37A6-44A8-B936-0545C1C1DEC9}"/>
                </a:ext>
              </a:extLst>
            </p:cNvPr>
            <p:cNvSpPr txBox="1"/>
            <p:nvPr/>
          </p:nvSpPr>
          <p:spPr>
            <a:xfrm>
              <a:off x="4375572" y="3635338"/>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59" name="Straight Connector 58">
              <a:extLst>
                <a:ext uri="{FF2B5EF4-FFF2-40B4-BE49-F238E27FC236}">
                  <a16:creationId xmlns:a16="http://schemas.microsoft.com/office/drawing/2014/main" id="{41B9D0F3-CD58-4CC5-9FFF-F78082A547DE}"/>
                </a:ext>
              </a:extLst>
            </p:cNvPr>
            <p:cNvCxnSpPr>
              <a:cxnSpLocks/>
            </p:cNvCxnSpPr>
            <p:nvPr/>
          </p:nvCxnSpPr>
          <p:spPr>
            <a:xfrm>
              <a:off x="4666262" y="3404976"/>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E7F6F276-EBB8-4F9D-A31B-F802F6BE15EE}"/>
              </a:ext>
            </a:extLst>
          </p:cNvPr>
          <p:cNvSpPr txBox="1"/>
          <p:nvPr/>
        </p:nvSpPr>
        <p:spPr>
          <a:xfrm>
            <a:off x="546389" y="675790"/>
            <a:ext cx="3103082" cy="5411738"/>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South says that if slavery is outlawed in these new Western States they will secede from the Union. So, the 1844 choice to rapidly expand the United States sets off this sectional crisis. And this is what the 1850 Compromise is all about. The North says we want California as a free state, it upsets the free state slave state balance. In steps Henry Clay and what they need is a compromise. He's deathly ill but he throws his energy into this compromise. Zachary Taylor doesn't want this compromise; he won't sign it. Zachary Taylor dies after 18 months in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2" name="Group 61">
            <a:extLst>
              <a:ext uri="{FF2B5EF4-FFF2-40B4-BE49-F238E27FC236}">
                <a16:creationId xmlns:a16="http://schemas.microsoft.com/office/drawing/2014/main" id="{2D37A74C-735F-4508-BE38-6EB10ADA1020}"/>
              </a:ext>
            </a:extLst>
          </p:cNvPr>
          <p:cNvGrpSpPr/>
          <p:nvPr/>
        </p:nvGrpSpPr>
        <p:grpSpPr>
          <a:xfrm>
            <a:off x="4114116" y="22650"/>
            <a:ext cx="7806970" cy="1622777"/>
            <a:chOff x="4923641" y="136200"/>
            <a:chExt cx="7806970" cy="1622777"/>
          </a:xfrm>
        </p:grpSpPr>
        <p:sp>
          <p:nvSpPr>
            <p:cNvPr id="63" name="TextBox 62">
              <a:extLst>
                <a:ext uri="{FF2B5EF4-FFF2-40B4-BE49-F238E27FC236}">
                  <a16:creationId xmlns:a16="http://schemas.microsoft.com/office/drawing/2014/main" id="{8A05BBCE-876E-4ECC-A447-5D852C0DEA69}"/>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Box 64">
              <a:extLst>
                <a:ext uri="{FF2B5EF4-FFF2-40B4-BE49-F238E27FC236}">
                  <a16:creationId xmlns:a16="http://schemas.microsoft.com/office/drawing/2014/main" id="{453B0D32-4036-4BFF-9AF6-2DD970FDAE88}"/>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Clay/V. Theodore F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P.     Zachary Taylor (dies)/V.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1860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6" name="Straight Connector 65">
              <a:extLst>
                <a:ext uri="{FF2B5EF4-FFF2-40B4-BE49-F238E27FC236}">
                  <a16:creationId xmlns:a16="http://schemas.microsoft.com/office/drawing/2014/main" id="{A9705730-3137-4EE6-AF41-C452041259C3}"/>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36411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42</a:t>
            </a:fld>
            <a:endParaRPr lang="en-US"/>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828525E9-0946-445F-AA2F-C82AFAEDB1C2}"/>
              </a:ext>
            </a:extLst>
          </p:cNvPr>
          <p:cNvGrpSpPr/>
          <p:nvPr/>
        </p:nvGrpSpPr>
        <p:grpSpPr>
          <a:xfrm>
            <a:off x="3869844" y="1748897"/>
            <a:ext cx="8261196" cy="4607453"/>
            <a:chOff x="3700390" y="136525"/>
            <a:chExt cx="8261196" cy="4607453"/>
          </a:xfrm>
        </p:grpSpPr>
        <p:sp>
          <p:nvSpPr>
            <p:cNvPr id="7" name="TextBox 6">
              <a:extLst>
                <a:ext uri="{FF2B5EF4-FFF2-40B4-BE49-F238E27FC236}">
                  <a16:creationId xmlns:a16="http://schemas.microsoft.com/office/drawing/2014/main" id="{A1D03CB7-67FD-4F4B-87FC-23D824E39277}"/>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6771986" y="1729760"/>
              <a:ext cx="741518" cy="646331"/>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2014</a:t>
              </a:r>
            </a:p>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7959339" y="1729708"/>
              <a:ext cx="864559" cy="646331"/>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2019</a:t>
              </a:r>
            </a:p>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373156" y="1726455"/>
              <a:ext cx="585479" cy="461665"/>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SL</a:t>
              </a:r>
            </a:p>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040598" y="2976363"/>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39" name="TextBox 38">
              <a:extLst>
                <a:ext uri="{FF2B5EF4-FFF2-40B4-BE49-F238E27FC236}">
                  <a16:creationId xmlns:a16="http://schemas.microsoft.com/office/drawing/2014/main" id="{78A6704E-565F-4608-B5E7-C2A41AA3A088}"/>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348441"/>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3" name="TextBox 2">
              <a:extLst>
                <a:ext uri="{FF2B5EF4-FFF2-40B4-BE49-F238E27FC236}">
                  <a16:creationId xmlns:a16="http://schemas.microsoft.com/office/drawing/2014/main" id="{E87ADABD-3D50-436B-BC98-C23D2E854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49" name="TextBox 48">
              <a:extLst>
                <a:ext uri="{FF2B5EF4-FFF2-40B4-BE49-F238E27FC236}">
                  <a16:creationId xmlns:a16="http://schemas.microsoft.com/office/drawing/2014/main" id="{9CDED042-849E-483F-A9A5-3DE10302F63A}"/>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4" name="TextBox 53">
              <a:extLst>
                <a:ext uri="{FF2B5EF4-FFF2-40B4-BE49-F238E27FC236}">
                  <a16:creationId xmlns:a16="http://schemas.microsoft.com/office/drawing/2014/main" id="{AF498DE3-F518-4C90-B865-CFEB14F82C08}"/>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55" name="Straight Connector 54">
              <a:extLst>
                <a:ext uri="{FF2B5EF4-FFF2-40B4-BE49-F238E27FC236}">
                  <a16:creationId xmlns:a16="http://schemas.microsoft.com/office/drawing/2014/main" id="{F9D9F3BE-19EB-4224-9768-1D7E7B4FEDB2}"/>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9FD4805-3E1B-4860-96BB-45982CF14EE4}"/>
                </a:ext>
              </a:extLst>
            </p:cNvPr>
            <p:cNvSpPr txBox="1"/>
            <p:nvPr/>
          </p:nvSpPr>
          <p:spPr>
            <a:xfrm>
              <a:off x="3950439" y="4282313"/>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57" name="Straight Connector 56">
              <a:extLst>
                <a:ext uri="{FF2B5EF4-FFF2-40B4-BE49-F238E27FC236}">
                  <a16:creationId xmlns:a16="http://schemas.microsoft.com/office/drawing/2014/main" id="{36D0E1FE-70BF-4D33-A98D-0E5C793F27A8}"/>
                </a:ext>
              </a:extLst>
            </p:cNvPr>
            <p:cNvCxnSpPr>
              <a:cxnSpLocks/>
            </p:cNvCxnSpPr>
            <p:nvPr/>
          </p:nvCxnSpPr>
          <p:spPr>
            <a:xfrm>
              <a:off x="4285278" y="3505729"/>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72DF120-37A6-44A8-B936-0545C1C1DEC9}"/>
                </a:ext>
              </a:extLst>
            </p:cNvPr>
            <p:cNvSpPr txBox="1"/>
            <p:nvPr/>
          </p:nvSpPr>
          <p:spPr>
            <a:xfrm>
              <a:off x="4375572" y="3635338"/>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59" name="Straight Connector 58">
              <a:extLst>
                <a:ext uri="{FF2B5EF4-FFF2-40B4-BE49-F238E27FC236}">
                  <a16:creationId xmlns:a16="http://schemas.microsoft.com/office/drawing/2014/main" id="{41B9D0F3-CD58-4CC5-9FFF-F78082A547DE}"/>
                </a:ext>
              </a:extLst>
            </p:cNvPr>
            <p:cNvCxnSpPr>
              <a:cxnSpLocks/>
            </p:cNvCxnSpPr>
            <p:nvPr/>
          </p:nvCxnSpPr>
          <p:spPr>
            <a:xfrm>
              <a:off x="4666262" y="3404976"/>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E7F6F276-EBB8-4F9D-A31B-F802F6BE15EE}"/>
              </a:ext>
            </a:extLst>
          </p:cNvPr>
          <p:cNvSpPr txBox="1"/>
          <p:nvPr/>
        </p:nvSpPr>
        <p:spPr>
          <a:xfrm>
            <a:off x="546389" y="675790"/>
            <a:ext cx="3103082" cy="5411738"/>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steps vice president Millard Fillmore.  He's a pro-business northerner. People thought he would balance this southern Taylor.  But whereas Taylor wouldn't sign the compromise, he dies in 1850 and Millard Fillmore signs it. Millard Fillmore was personally opposed to slavery as was Henry Clay, but their argument was the priority is the safety of the Union and upholding a plain reading of the Constitution.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in 1850, to preserve the Union, a Whig northern president signs a Whig written compromise.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2" name="Group 61">
            <a:extLst>
              <a:ext uri="{FF2B5EF4-FFF2-40B4-BE49-F238E27FC236}">
                <a16:creationId xmlns:a16="http://schemas.microsoft.com/office/drawing/2014/main" id="{6EAC266C-321A-4307-8136-221AEA409BBD}"/>
              </a:ext>
            </a:extLst>
          </p:cNvPr>
          <p:cNvGrpSpPr/>
          <p:nvPr/>
        </p:nvGrpSpPr>
        <p:grpSpPr>
          <a:xfrm>
            <a:off x="4114116" y="22650"/>
            <a:ext cx="7806970" cy="1622777"/>
            <a:chOff x="4923641" y="136200"/>
            <a:chExt cx="7806970" cy="1622777"/>
          </a:xfrm>
        </p:grpSpPr>
        <p:sp>
          <p:nvSpPr>
            <p:cNvPr id="63" name="TextBox 62">
              <a:extLst>
                <a:ext uri="{FF2B5EF4-FFF2-40B4-BE49-F238E27FC236}">
                  <a16:creationId xmlns:a16="http://schemas.microsoft.com/office/drawing/2014/main" id="{02979F1A-C8BE-4F39-837A-E0AA816CC05C}"/>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Box 64">
              <a:extLst>
                <a:ext uri="{FF2B5EF4-FFF2-40B4-BE49-F238E27FC236}">
                  <a16:creationId xmlns:a16="http://schemas.microsoft.com/office/drawing/2014/main" id="{6B698841-414B-4575-8464-226340965090}"/>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Clay/V. Theodore F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P.     Zachary Taylor (dies)/V.  Millard Fillmore</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1860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6" name="Straight Connector 65">
              <a:extLst>
                <a:ext uri="{FF2B5EF4-FFF2-40B4-BE49-F238E27FC236}">
                  <a16:creationId xmlns:a16="http://schemas.microsoft.com/office/drawing/2014/main" id="{6D02FFFD-50E7-4F1A-8BBF-97A964BC26FD}"/>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4050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43</a:t>
            </a:fld>
            <a:endParaRPr lang="en-US"/>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828525E9-0946-445F-AA2F-C82AFAEDB1C2}"/>
              </a:ext>
            </a:extLst>
          </p:cNvPr>
          <p:cNvGrpSpPr/>
          <p:nvPr/>
        </p:nvGrpSpPr>
        <p:grpSpPr>
          <a:xfrm>
            <a:off x="3869844" y="1748897"/>
            <a:ext cx="8261196" cy="4607453"/>
            <a:chOff x="3700390" y="136525"/>
            <a:chExt cx="8261196" cy="4607453"/>
          </a:xfrm>
        </p:grpSpPr>
        <p:sp>
          <p:nvSpPr>
            <p:cNvPr id="7" name="TextBox 6">
              <a:extLst>
                <a:ext uri="{FF2B5EF4-FFF2-40B4-BE49-F238E27FC236}">
                  <a16:creationId xmlns:a16="http://schemas.microsoft.com/office/drawing/2014/main" id="{A1D03CB7-67FD-4F4B-87FC-23D824E39277}"/>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6771986" y="1729760"/>
              <a:ext cx="741518" cy="646331"/>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2014</a:t>
              </a:r>
            </a:p>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7959339" y="1729708"/>
              <a:ext cx="864559" cy="646331"/>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2019</a:t>
              </a:r>
            </a:p>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373156" y="1726455"/>
              <a:ext cx="585479" cy="461665"/>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SL</a:t>
              </a:r>
            </a:p>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040598" y="2976363"/>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39" name="TextBox 38">
              <a:extLst>
                <a:ext uri="{FF2B5EF4-FFF2-40B4-BE49-F238E27FC236}">
                  <a16:creationId xmlns:a16="http://schemas.microsoft.com/office/drawing/2014/main" id="{78A6704E-565F-4608-B5E7-C2A41AA3A088}"/>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348441"/>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3" name="TextBox 2">
              <a:extLst>
                <a:ext uri="{FF2B5EF4-FFF2-40B4-BE49-F238E27FC236}">
                  <a16:creationId xmlns:a16="http://schemas.microsoft.com/office/drawing/2014/main" id="{E87ADABD-3D50-436B-BC98-C23D2E854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49" name="TextBox 48">
              <a:extLst>
                <a:ext uri="{FF2B5EF4-FFF2-40B4-BE49-F238E27FC236}">
                  <a16:creationId xmlns:a16="http://schemas.microsoft.com/office/drawing/2014/main" id="{9CDED042-849E-483F-A9A5-3DE10302F63A}"/>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4" name="TextBox 53">
              <a:extLst>
                <a:ext uri="{FF2B5EF4-FFF2-40B4-BE49-F238E27FC236}">
                  <a16:creationId xmlns:a16="http://schemas.microsoft.com/office/drawing/2014/main" id="{AF498DE3-F518-4C90-B865-CFEB14F82C08}"/>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55" name="Straight Connector 54">
              <a:extLst>
                <a:ext uri="{FF2B5EF4-FFF2-40B4-BE49-F238E27FC236}">
                  <a16:creationId xmlns:a16="http://schemas.microsoft.com/office/drawing/2014/main" id="{F9D9F3BE-19EB-4224-9768-1D7E7B4FEDB2}"/>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9FD4805-3E1B-4860-96BB-45982CF14EE4}"/>
                </a:ext>
              </a:extLst>
            </p:cNvPr>
            <p:cNvSpPr txBox="1"/>
            <p:nvPr/>
          </p:nvSpPr>
          <p:spPr>
            <a:xfrm>
              <a:off x="3950439" y="4282313"/>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57" name="Straight Connector 56">
              <a:extLst>
                <a:ext uri="{FF2B5EF4-FFF2-40B4-BE49-F238E27FC236}">
                  <a16:creationId xmlns:a16="http://schemas.microsoft.com/office/drawing/2014/main" id="{36D0E1FE-70BF-4D33-A98D-0E5C793F27A8}"/>
                </a:ext>
              </a:extLst>
            </p:cNvPr>
            <p:cNvCxnSpPr>
              <a:cxnSpLocks/>
            </p:cNvCxnSpPr>
            <p:nvPr/>
          </p:nvCxnSpPr>
          <p:spPr>
            <a:xfrm>
              <a:off x="4285278" y="3505729"/>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72DF120-37A6-44A8-B936-0545C1C1DEC9}"/>
                </a:ext>
              </a:extLst>
            </p:cNvPr>
            <p:cNvSpPr txBox="1"/>
            <p:nvPr/>
          </p:nvSpPr>
          <p:spPr>
            <a:xfrm>
              <a:off x="4375572" y="3635338"/>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59" name="Straight Connector 58">
              <a:extLst>
                <a:ext uri="{FF2B5EF4-FFF2-40B4-BE49-F238E27FC236}">
                  <a16:creationId xmlns:a16="http://schemas.microsoft.com/office/drawing/2014/main" id="{41B9D0F3-CD58-4CC5-9FFF-F78082A547DE}"/>
                </a:ext>
              </a:extLst>
            </p:cNvPr>
            <p:cNvCxnSpPr>
              <a:cxnSpLocks/>
            </p:cNvCxnSpPr>
            <p:nvPr/>
          </p:nvCxnSpPr>
          <p:spPr>
            <a:xfrm>
              <a:off x="4666262" y="3404976"/>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E7F6F276-EBB8-4F9D-A31B-F802F6BE15EE}"/>
              </a:ext>
            </a:extLst>
          </p:cNvPr>
          <p:cNvSpPr txBox="1"/>
          <p:nvPr/>
        </p:nvSpPr>
        <p:spPr>
          <a:xfrm>
            <a:off x="546389" y="675790"/>
            <a:ext cx="3103082" cy="481901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We're going to summarize and then in our next study we'll go into Abraham Lincoln. Henry Clay died in 1852 and Abraham Lincoln gave his eulogy 8 years before he was nominated for president. So, we have the political life of Henry Clay from 1798 to 1852, the great compromiser.  His three main 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 Missouri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 preserve the Union</a:t>
            </a:r>
            <a:endPar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 the tariff compromise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 preserve the Union</a:t>
            </a:r>
            <a:endPar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 preserve the Union</a:t>
            </a:r>
            <a:endPar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2" name="Group 61">
            <a:extLst>
              <a:ext uri="{FF2B5EF4-FFF2-40B4-BE49-F238E27FC236}">
                <a16:creationId xmlns:a16="http://schemas.microsoft.com/office/drawing/2014/main" id="{0C50BC67-9B06-4813-AD71-8ADD733725E5}"/>
              </a:ext>
            </a:extLst>
          </p:cNvPr>
          <p:cNvGrpSpPr/>
          <p:nvPr/>
        </p:nvGrpSpPr>
        <p:grpSpPr>
          <a:xfrm>
            <a:off x="4114116" y="22650"/>
            <a:ext cx="7806970" cy="1622777"/>
            <a:chOff x="4923641" y="136200"/>
            <a:chExt cx="7806970" cy="1622777"/>
          </a:xfrm>
        </p:grpSpPr>
        <p:sp>
          <p:nvSpPr>
            <p:cNvPr id="63" name="TextBox 62">
              <a:extLst>
                <a:ext uri="{FF2B5EF4-FFF2-40B4-BE49-F238E27FC236}">
                  <a16:creationId xmlns:a16="http://schemas.microsoft.com/office/drawing/2014/main" id="{FCBCB501-2F3B-4AF8-894B-9ABDBA58DD3A}"/>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Box 64">
              <a:extLst>
                <a:ext uri="{FF2B5EF4-FFF2-40B4-BE49-F238E27FC236}">
                  <a16:creationId xmlns:a16="http://schemas.microsoft.com/office/drawing/2014/main" id="{47877C20-9D8E-4D70-9E97-3929B4918910}"/>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Clay/V. Theodore F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P.     Zachary Taylor (dies)/V.  Millard Fillmore</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1860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6" name="Straight Connector 65">
              <a:extLst>
                <a:ext uri="{FF2B5EF4-FFF2-40B4-BE49-F238E27FC236}">
                  <a16:creationId xmlns:a16="http://schemas.microsoft.com/office/drawing/2014/main" id="{B3CD01B3-F923-4B9E-9711-3AD42BE503F4}"/>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06758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44</a:t>
            </a:fld>
            <a:endParaRPr lang="en-US"/>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828525E9-0946-445F-AA2F-C82AFAEDB1C2}"/>
              </a:ext>
            </a:extLst>
          </p:cNvPr>
          <p:cNvGrpSpPr/>
          <p:nvPr/>
        </p:nvGrpSpPr>
        <p:grpSpPr>
          <a:xfrm>
            <a:off x="3869844" y="1748897"/>
            <a:ext cx="8261196" cy="4607453"/>
            <a:chOff x="3700390" y="136525"/>
            <a:chExt cx="8261196" cy="4607453"/>
          </a:xfrm>
        </p:grpSpPr>
        <p:sp>
          <p:nvSpPr>
            <p:cNvPr id="7" name="TextBox 6">
              <a:extLst>
                <a:ext uri="{FF2B5EF4-FFF2-40B4-BE49-F238E27FC236}">
                  <a16:creationId xmlns:a16="http://schemas.microsoft.com/office/drawing/2014/main" id="{A1D03CB7-67FD-4F4B-87FC-23D824E39277}"/>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6771986" y="1729760"/>
              <a:ext cx="741518" cy="646331"/>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2014</a:t>
              </a:r>
            </a:p>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7959339" y="1729708"/>
              <a:ext cx="864559" cy="646331"/>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2019</a:t>
              </a:r>
            </a:p>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373156" y="1726455"/>
              <a:ext cx="585479" cy="461665"/>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SL</a:t>
              </a:r>
            </a:p>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040598" y="2976363"/>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39" name="TextBox 38">
              <a:extLst>
                <a:ext uri="{FF2B5EF4-FFF2-40B4-BE49-F238E27FC236}">
                  <a16:creationId xmlns:a16="http://schemas.microsoft.com/office/drawing/2014/main" id="{78A6704E-565F-4608-B5E7-C2A41AA3A088}"/>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348441"/>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3" name="TextBox 2">
              <a:extLst>
                <a:ext uri="{FF2B5EF4-FFF2-40B4-BE49-F238E27FC236}">
                  <a16:creationId xmlns:a16="http://schemas.microsoft.com/office/drawing/2014/main" id="{E87ADABD-3D50-436B-BC98-C23D2E854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49" name="TextBox 48">
              <a:extLst>
                <a:ext uri="{FF2B5EF4-FFF2-40B4-BE49-F238E27FC236}">
                  <a16:creationId xmlns:a16="http://schemas.microsoft.com/office/drawing/2014/main" id="{9CDED042-849E-483F-A9A5-3DE10302F63A}"/>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4" name="TextBox 53">
              <a:extLst>
                <a:ext uri="{FF2B5EF4-FFF2-40B4-BE49-F238E27FC236}">
                  <a16:creationId xmlns:a16="http://schemas.microsoft.com/office/drawing/2014/main" id="{AF498DE3-F518-4C90-B865-CFEB14F82C08}"/>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55" name="Straight Connector 54">
              <a:extLst>
                <a:ext uri="{FF2B5EF4-FFF2-40B4-BE49-F238E27FC236}">
                  <a16:creationId xmlns:a16="http://schemas.microsoft.com/office/drawing/2014/main" id="{F9D9F3BE-19EB-4224-9768-1D7E7B4FEDB2}"/>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9FD4805-3E1B-4860-96BB-45982CF14EE4}"/>
                </a:ext>
              </a:extLst>
            </p:cNvPr>
            <p:cNvSpPr txBox="1"/>
            <p:nvPr/>
          </p:nvSpPr>
          <p:spPr>
            <a:xfrm>
              <a:off x="3950439" y="4282313"/>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57" name="Straight Connector 56">
              <a:extLst>
                <a:ext uri="{FF2B5EF4-FFF2-40B4-BE49-F238E27FC236}">
                  <a16:creationId xmlns:a16="http://schemas.microsoft.com/office/drawing/2014/main" id="{36D0E1FE-70BF-4D33-A98D-0E5C793F27A8}"/>
                </a:ext>
              </a:extLst>
            </p:cNvPr>
            <p:cNvCxnSpPr>
              <a:cxnSpLocks/>
            </p:cNvCxnSpPr>
            <p:nvPr/>
          </p:nvCxnSpPr>
          <p:spPr>
            <a:xfrm>
              <a:off x="4285278" y="3505729"/>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72DF120-37A6-44A8-B936-0545C1C1DEC9}"/>
                </a:ext>
              </a:extLst>
            </p:cNvPr>
            <p:cNvSpPr txBox="1"/>
            <p:nvPr/>
          </p:nvSpPr>
          <p:spPr>
            <a:xfrm>
              <a:off x="4375572" y="3635338"/>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59" name="Straight Connector 58">
              <a:extLst>
                <a:ext uri="{FF2B5EF4-FFF2-40B4-BE49-F238E27FC236}">
                  <a16:creationId xmlns:a16="http://schemas.microsoft.com/office/drawing/2014/main" id="{41B9D0F3-CD58-4CC5-9FFF-F78082A547DE}"/>
                </a:ext>
              </a:extLst>
            </p:cNvPr>
            <p:cNvCxnSpPr>
              <a:cxnSpLocks/>
            </p:cNvCxnSpPr>
            <p:nvPr/>
          </p:nvCxnSpPr>
          <p:spPr>
            <a:xfrm>
              <a:off x="4666262" y="3404976"/>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60C75351-46B6-4344-9F45-8DCC824453F6}"/>
              </a:ext>
            </a:extLst>
          </p:cNvPr>
          <p:cNvGrpSpPr/>
          <p:nvPr/>
        </p:nvGrpSpPr>
        <p:grpSpPr>
          <a:xfrm>
            <a:off x="4114116" y="22650"/>
            <a:ext cx="7806970" cy="1622777"/>
            <a:chOff x="4923641" y="136200"/>
            <a:chExt cx="7806970" cy="1622777"/>
          </a:xfrm>
        </p:grpSpPr>
        <p:sp>
          <p:nvSpPr>
            <p:cNvPr id="4" name="TextBox 3">
              <a:extLst>
                <a:ext uri="{FF2B5EF4-FFF2-40B4-BE49-F238E27FC236}">
                  <a16:creationId xmlns:a16="http://schemas.microsoft.com/office/drawing/2014/main" id="{F795E58F-FA0E-4EF8-889C-2DED6049FCEA}"/>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Box 57">
              <a:extLst>
                <a:ext uri="{FF2B5EF4-FFF2-40B4-BE49-F238E27FC236}">
                  <a16:creationId xmlns:a16="http://schemas.microsoft.com/office/drawing/2014/main" id="{C23BFA03-B9DD-4FE1-BAEB-259C1D8ED6EF}"/>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Clay/V. Theodore F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P.     Zachary Taylor (dies)/V.  Millard Fillmore</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1860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E697556-C720-48EC-96A5-AE609DC31A29}"/>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E7F6F276-EBB8-4F9D-A31B-F802F6BE15EE}"/>
              </a:ext>
            </a:extLst>
          </p:cNvPr>
          <p:cNvSpPr txBox="1"/>
          <p:nvPr/>
        </p:nvSpPr>
        <p:spPr>
          <a:xfrm>
            <a:off x="565184" y="278586"/>
            <a:ext cx="3103082" cy="630082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 based his foundation on a plain reading of the Constitution over his personal convictions and he prided himself on being a centrist, not a radical extremist abolitionist.  He founded the Whig party that later became the Republican party under Lincoln. They won two elections but had four presidents in office because both of their presidents died.  In 1840 they compromised and that turned the course of the United states. In 1844 they lost because of compromise.  In 1848 again they're trying to balance their election ticket and the vice president signs the 1850 Compromise. We've looked at those three compromises and three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2071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45</a:t>
            </a:fld>
            <a:endParaRPr lang="en-US"/>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828525E9-0946-445F-AA2F-C82AFAEDB1C2}"/>
              </a:ext>
            </a:extLst>
          </p:cNvPr>
          <p:cNvGrpSpPr/>
          <p:nvPr/>
        </p:nvGrpSpPr>
        <p:grpSpPr>
          <a:xfrm>
            <a:off x="3869844" y="1748897"/>
            <a:ext cx="8261196" cy="4607453"/>
            <a:chOff x="3700390" y="136525"/>
            <a:chExt cx="8261196" cy="4607453"/>
          </a:xfrm>
        </p:grpSpPr>
        <p:sp>
          <p:nvSpPr>
            <p:cNvPr id="7" name="TextBox 6">
              <a:extLst>
                <a:ext uri="{FF2B5EF4-FFF2-40B4-BE49-F238E27FC236}">
                  <a16:creationId xmlns:a16="http://schemas.microsoft.com/office/drawing/2014/main" id="{A1D03CB7-67FD-4F4B-87FC-23D824E39277}"/>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6771986" y="1729760"/>
              <a:ext cx="741518" cy="646331"/>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2014</a:t>
              </a:r>
            </a:p>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7959339" y="1729708"/>
              <a:ext cx="864559" cy="646331"/>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2019</a:t>
              </a:r>
            </a:p>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373156" y="1726455"/>
              <a:ext cx="585479" cy="461665"/>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SL</a:t>
              </a:r>
            </a:p>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040598" y="2976363"/>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39" name="TextBox 38">
              <a:extLst>
                <a:ext uri="{FF2B5EF4-FFF2-40B4-BE49-F238E27FC236}">
                  <a16:creationId xmlns:a16="http://schemas.microsoft.com/office/drawing/2014/main" id="{78A6704E-565F-4608-B5E7-C2A41AA3A088}"/>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348441"/>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3" name="TextBox 2">
              <a:extLst>
                <a:ext uri="{FF2B5EF4-FFF2-40B4-BE49-F238E27FC236}">
                  <a16:creationId xmlns:a16="http://schemas.microsoft.com/office/drawing/2014/main" id="{E87ADABD-3D50-436B-BC98-C23D2E854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49" name="TextBox 48">
              <a:extLst>
                <a:ext uri="{FF2B5EF4-FFF2-40B4-BE49-F238E27FC236}">
                  <a16:creationId xmlns:a16="http://schemas.microsoft.com/office/drawing/2014/main" id="{9CDED042-849E-483F-A9A5-3DE10302F63A}"/>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4" name="TextBox 53">
              <a:extLst>
                <a:ext uri="{FF2B5EF4-FFF2-40B4-BE49-F238E27FC236}">
                  <a16:creationId xmlns:a16="http://schemas.microsoft.com/office/drawing/2014/main" id="{AF498DE3-F518-4C90-B865-CFEB14F82C08}"/>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55" name="Straight Connector 54">
              <a:extLst>
                <a:ext uri="{FF2B5EF4-FFF2-40B4-BE49-F238E27FC236}">
                  <a16:creationId xmlns:a16="http://schemas.microsoft.com/office/drawing/2014/main" id="{F9D9F3BE-19EB-4224-9768-1D7E7B4FEDB2}"/>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9FD4805-3E1B-4860-96BB-45982CF14EE4}"/>
                </a:ext>
              </a:extLst>
            </p:cNvPr>
            <p:cNvSpPr txBox="1"/>
            <p:nvPr/>
          </p:nvSpPr>
          <p:spPr>
            <a:xfrm>
              <a:off x="3950439" y="4282313"/>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57" name="Straight Connector 56">
              <a:extLst>
                <a:ext uri="{FF2B5EF4-FFF2-40B4-BE49-F238E27FC236}">
                  <a16:creationId xmlns:a16="http://schemas.microsoft.com/office/drawing/2014/main" id="{36D0E1FE-70BF-4D33-A98D-0E5C793F27A8}"/>
                </a:ext>
              </a:extLst>
            </p:cNvPr>
            <p:cNvCxnSpPr>
              <a:cxnSpLocks/>
            </p:cNvCxnSpPr>
            <p:nvPr/>
          </p:nvCxnSpPr>
          <p:spPr>
            <a:xfrm>
              <a:off x="4285278" y="3505729"/>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72DF120-37A6-44A8-B936-0545C1C1DEC9}"/>
                </a:ext>
              </a:extLst>
            </p:cNvPr>
            <p:cNvSpPr txBox="1"/>
            <p:nvPr/>
          </p:nvSpPr>
          <p:spPr>
            <a:xfrm>
              <a:off x="4375572" y="3635338"/>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59" name="Straight Connector 58">
              <a:extLst>
                <a:ext uri="{FF2B5EF4-FFF2-40B4-BE49-F238E27FC236}">
                  <a16:creationId xmlns:a16="http://schemas.microsoft.com/office/drawing/2014/main" id="{41B9D0F3-CD58-4CC5-9FFF-F78082A547DE}"/>
                </a:ext>
              </a:extLst>
            </p:cNvPr>
            <p:cNvCxnSpPr>
              <a:cxnSpLocks/>
            </p:cNvCxnSpPr>
            <p:nvPr/>
          </p:nvCxnSpPr>
          <p:spPr>
            <a:xfrm>
              <a:off x="4666262" y="3404976"/>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E7F6F276-EBB8-4F9D-A31B-F802F6BE15EE}"/>
              </a:ext>
            </a:extLst>
          </p:cNvPr>
          <p:cNvSpPr txBox="1"/>
          <p:nvPr/>
        </p:nvSpPr>
        <p:spPr>
          <a:xfrm>
            <a:off x="479345" y="1030891"/>
            <a:ext cx="3103082" cy="392992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need to think about how much more reasonable their position is.  If you want to turn the course of America, you have to win the election. And if you want a high chance of winning that election you want a candidate that can get enough votes. Someone that can appeal to both sides, someone who's a centrist, not a radical abolitionist. That way they can gradually end slavery and preserve the Union.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2" name="Group 61">
            <a:extLst>
              <a:ext uri="{FF2B5EF4-FFF2-40B4-BE49-F238E27FC236}">
                <a16:creationId xmlns:a16="http://schemas.microsoft.com/office/drawing/2014/main" id="{015C8406-2962-4AA2-9193-11917EB69FD7}"/>
              </a:ext>
            </a:extLst>
          </p:cNvPr>
          <p:cNvGrpSpPr/>
          <p:nvPr/>
        </p:nvGrpSpPr>
        <p:grpSpPr>
          <a:xfrm>
            <a:off x="4114116" y="22650"/>
            <a:ext cx="7806970" cy="1622777"/>
            <a:chOff x="4923641" y="136200"/>
            <a:chExt cx="7806970" cy="1622777"/>
          </a:xfrm>
        </p:grpSpPr>
        <p:sp>
          <p:nvSpPr>
            <p:cNvPr id="63" name="TextBox 62">
              <a:extLst>
                <a:ext uri="{FF2B5EF4-FFF2-40B4-BE49-F238E27FC236}">
                  <a16:creationId xmlns:a16="http://schemas.microsoft.com/office/drawing/2014/main" id="{590CAF4D-C8E3-4DD9-8F8D-983526AB0A4E}"/>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Box 64">
              <a:extLst>
                <a:ext uri="{FF2B5EF4-FFF2-40B4-BE49-F238E27FC236}">
                  <a16:creationId xmlns:a16="http://schemas.microsoft.com/office/drawing/2014/main" id="{46340EFB-17B1-4B4A-940C-EA02F0B9E8B3}"/>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Clay/V. Theodore F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P.     Zachary Taylor (dies)/V.  Millard Fillmore</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1860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6" name="Straight Connector 65">
              <a:extLst>
                <a:ext uri="{FF2B5EF4-FFF2-40B4-BE49-F238E27FC236}">
                  <a16:creationId xmlns:a16="http://schemas.microsoft.com/office/drawing/2014/main" id="{D6F19346-53AA-4CA1-B6BB-12CBD7053A57}"/>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07510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46</a:t>
            </a:fld>
            <a:endParaRPr lang="en-US"/>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828525E9-0946-445F-AA2F-C82AFAEDB1C2}"/>
              </a:ext>
            </a:extLst>
          </p:cNvPr>
          <p:cNvGrpSpPr/>
          <p:nvPr/>
        </p:nvGrpSpPr>
        <p:grpSpPr>
          <a:xfrm>
            <a:off x="3869844" y="1748897"/>
            <a:ext cx="8261196" cy="4607453"/>
            <a:chOff x="3700390" y="136525"/>
            <a:chExt cx="8261196" cy="4607453"/>
          </a:xfrm>
        </p:grpSpPr>
        <p:sp>
          <p:nvSpPr>
            <p:cNvPr id="7" name="TextBox 6">
              <a:extLst>
                <a:ext uri="{FF2B5EF4-FFF2-40B4-BE49-F238E27FC236}">
                  <a16:creationId xmlns:a16="http://schemas.microsoft.com/office/drawing/2014/main" id="{A1D03CB7-67FD-4F4B-87FC-23D824E39277}"/>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6771986" y="1729760"/>
              <a:ext cx="741518" cy="646331"/>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2014</a:t>
              </a:r>
            </a:p>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7959339" y="1729708"/>
              <a:ext cx="864559" cy="646331"/>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2019</a:t>
              </a:r>
            </a:p>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373156" y="1726455"/>
              <a:ext cx="585479" cy="461665"/>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SL</a:t>
              </a:r>
            </a:p>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040598" y="2976363"/>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39" name="TextBox 38">
              <a:extLst>
                <a:ext uri="{FF2B5EF4-FFF2-40B4-BE49-F238E27FC236}">
                  <a16:creationId xmlns:a16="http://schemas.microsoft.com/office/drawing/2014/main" id="{78A6704E-565F-4608-B5E7-C2A41AA3A088}"/>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348441"/>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3" name="TextBox 2">
              <a:extLst>
                <a:ext uri="{FF2B5EF4-FFF2-40B4-BE49-F238E27FC236}">
                  <a16:creationId xmlns:a16="http://schemas.microsoft.com/office/drawing/2014/main" id="{E87ADABD-3D50-436B-BC98-C23D2E854139}"/>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49" name="TextBox 48">
              <a:extLst>
                <a:ext uri="{FF2B5EF4-FFF2-40B4-BE49-F238E27FC236}">
                  <a16:creationId xmlns:a16="http://schemas.microsoft.com/office/drawing/2014/main" id="{9CDED042-849E-483F-A9A5-3DE10302F63A}"/>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4" name="TextBox 53">
              <a:extLst>
                <a:ext uri="{FF2B5EF4-FFF2-40B4-BE49-F238E27FC236}">
                  <a16:creationId xmlns:a16="http://schemas.microsoft.com/office/drawing/2014/main" id="{AF498DE3-F518-4C90-B865-CFEB14F82C08}"/>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55" name="Straight Connector 54">
              <a:extLst>
                <a:ext uri="{FF2B5EF4-FFF2-40B4-BE49-F238E27FC236}">
                  <a16:creationId xmlns:a16="http://schemas.microsoft.com/office/drawing/2014/main" id="{F9D9F3BE-19EB-4224-9768-1D7E7B4FEDB2}"/>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9FD4805-3E1B-4860-96BB-45982CF14EE4}"/>
                </a:ext>
              </a:extLst>
            </p:cNvPr>
            <p:cNvSpPr txBox="1"/>
            <p:nvPr/>
          </p:nvSpPr>
          <p:spPr>
            <a:xfrm>
              <a:off x="3950439" y="4282313"/>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57" name="Straight Connector 56">
              <a:extLst>
                <a:ext uri="{FF2B5EF4-FFF2-40B4-BE49-F238E27FC236}">
                  <a16:creationId xmlns:a16="http://schemas.microsoft.com/office/drawing/2014/main" id="{36D0E1FE-70BF-4D33-A98D-0E5C793F27A8}"/>
                </a:ext>
              </a:extLst>
            </p:cNvPr>
            <p:cNvCxnSpPr>
              <a:cxnSpLocks/>
            </p:cNvCxnSpPr>
            <p:nvPr/>
          </p:nvCxnSpPr>
          <p:spPr>
            <a:xfrm>
              <a:off x="4285278" y="3505729"/>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72DF120-37A6-44A8-B936-0545C1C1DEC9}"/>
                </a:ext>
              </a:extLst>
            </p:cNvPr>
            <p:cNvSpPr txBox="1"/>
            <p:nvPr/>
          </p:nvSpPr>
          <p:spPr>
            <a:xfrm>
              <a:off x="4375572" y="3635338"/>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59" name="Straight Connector 58">
              <a:extLst>
                <a:ext uri="{FF2B5EF4-FFF2-40B4-BE49-F238E27FC236}">
                  <a16:creationId xmlns:a16="http://schemas.microsoft.com/office/drawing/2014/main" id="{41B9D0F3-CD58-4CC5-9FFF-F78082A547DE}"/>
                </a:ext>
              </a:extLst>
            </p:cNvPr>
            <p:cNvCxnSpPr>
              <a:cxnSpLocks/>
            </p:cNvCxnSpPr>
            <p:nvPr/>
          </p:nvCxnSpPr>
          <p:spPr>
            <a:xfrm>
              <a:off x="4666262" y="3404976"/>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E7F6F276-EBB8-4F9D-A31B-F802F6BE15EE}"/>
              </a:ext>
            </a:extLst>
          </p:cNvPr>
          <p:cNvSpPr txBox="1"/>
          <p:nvPr/>
        </p:nvSpPr>
        <p:spPr>
          <a:xfrm>
            <a:off x="356477" y="336595"/>
            <a:ext cx="3103082" cy="6004464"/>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Isn't there a place for compromise? Whatever we feel, don't the states have the freedom to choose for themselves? Shouldn't we respect their individual decisions for how to run their own states?   The right to do that is written into the Constitution.  So, whatever they believed about slavery, doesn't their position seem reasonable? That's why Henry Clay today is revered as a hero of his time. Someone who wasn't so stubborn he couldn't work with both sides. Someone who upheld the Constitution and the Union.  You would think he was on the right side of history, but Ellen White says differently.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2" name="Group 61">
            <a:extLst>
              <a:ext uri="{FF2B5EF4-FFF2-40B4-BE49-F238E27FC236}">
                <a16:creationId xmlns:a16="http://schemas.microsoft.com/office/drawing/2014/main" id="{3E66432D-2292-4FAA-8E6B-72E351F70FE0}"/>
              </a:ext>
            </a:extLst>
          </p:cNvPr>
          <p:cNvGrpSpPr/>
          <p:nvPr/>
        </p:nvGrpSpPr>
        <p:grpSpPr>
          <a:xfrm>
            <a:off x="4114116" y="22650"/>
            <a:ext cx="7806970" cy="1622777"/>
            <a:chOff x="4923641" y="136200"/>
            <a:chExt cx="7806970" cy="1622777"/>
          </a:xfrm>
        </p:grpSpPr>
        <p:sp>
          <p:nvSpPr>
            <p:cNvPr id="63" name="TextBox 62">
              <a:extLst>
                <a:ext uri="{FF2B5EF4-FFF2-40B4-BE49-F238E27FC236}">
                  <a16:creationId xmlns:a16="http://schemas.microsoft.com/office/drawing/2014/main" id="{5448EC15-2FA0-40C7-9C68-D4BFC741B8BD}"/>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Box 64">
              <a:extLst>
                <a:ext uri="{FF2B5EF4-FFF2-40B4-BE49-F238E27FC236}">
                  <a16:creationId xmlns:a16="http://schemas.microsoft.com/office/drawing/2014/main" id="{90D8A0B2-7F55-4107-B427-1FC655CE4490}"/>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Clay/V. Theodore F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P.     Zachary Taylor (dies)/V.  Millard Fillmore</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1860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6" name="Straight Connector 65">
              <a:extLst>
                <a:ext uri="{FF2B5EF4-FFF2-40B4-BE49-F238E27FC236}">
                  <a16:creationId xmlns:a16="http://schemas.microsoft.com/office/drawing/2014/main" id="{D3EC912C-1B7C-43D4-B7DA-F2417BC6B24B}"/>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6296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47</a:t>
            </a:fld>
            <a:endParaRPr lang="en-US"/>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1" name="Rectangle 2">
            <a:extLst>
              <a:ext uri="{FF2B5EF4-FFF2-40B4-BE49-F238E27FC236}">
                <a16:creationId xmlns:a16="http://schemas.microsoft.com/office/drawing/2014/main" id="{E09B36C9-6B35-4F7F-8BBF-B7244213D23F}"/>
              </a:ext>
            </a:extLst>
          </p:cNvPr>
          <p:cNvSpPr>
            <a:spLocks noChangeArrowheads="1"/>
          </p:cNvSpPr>
          <p:nvPr/>
        </p:nvSpPr>
        <p:spPr bwMode="auto">
          <a:xfrm>
            <a:off x="0" y="4572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3" name="Rectangle 3">
            <a:extLst>
              <a:ext uri="{FF2B5EF4-FFF2-40B4-BE49-F238E27FC236}">
                <a16:creationId xmlns:a16="http://schemas.microsoft.com/office/drawing/2014/main" id="{CF8A8A96-1D69-4420-9516-7DA2685A8814}"/>
              </a:ext>
            </a:extLst>
          </p:cNvPr>
          <p:cNvSpPr>
            <a:spLocks noChangeArrowheads="1"/>
          </p:cNvSpPr>
          <p:nvPr/>
        </p:nvSpPr>
        <p:spPr bwMode="auto">
          <a:xfrm>
            <a:off x="6096000" y="1784152"/>
            <a:ext cx="5164182"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93340"/>
                </a:solidFill>
                <a:effectLst/>
                <a:latin typeface="Arial Narrow" panose="020B0606020202030204" pitchFamily="34" charset="0"/>
              </a:rPr>
              <a:t>Often referred to as the first “dark horse” President, James K. Polk was the last of the Jacksonians to sit in the White House, and the last strong President until the Civil War.</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93340"/>
                </a:solidFill>
                <a:effectLst/>
                <a:latin typeface="Arial Narrow" panose="020B0606020202030204" pitchFamily="34" charset="0"/>
              </a:rPr>
              <a:t>He was born in Mecklenburg County, North Carolina, in 1795. Studious and industrious, Polk was graduated with honors in 1818 from the University of North Carolina. As a young lawyer he entered politics, served in the Tennessee legislature, and became a friend of Andrew Jackson.</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93340"/>
                </a:solidFill>
                <a:effectLst/>
                <a:latin typeface="Arial Narrow" panose="020B0606020202030204" pitchFamily="34" charset="0"/>
              </a:rPr>
              <a:t>In the House of Representatives, Polk was a chief lieutenant of Jackson in his Bank war. He served as Speaker between 1835 and 1839, leaving to become Governor of Tennessee.</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93340"/>
                </a:solidFill>
                <a:effectLst/>
                <a:latin typeface="Arial Narrow" panose="020B0606020202030204" pitchFamily="34" charset="0"/>
              </a:rPr>
              <a:t>Until circumstances raised Polk’s ambitions, he was a leading contender for the Democratic nomination for Vice President in 1844. Both Martin Van Buren, who had been expected to win the Democratic nomination for President, and Henry Clay, who was to be the Whig nominee, tried to take the expansionist issue out of the campaign by declaring themselves opposed to the annexation of Texas. Polk, however, publicly asserted that Texas should be “re-annexed” and all of Oregon “re-occupied.”</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93340"/>
                </a:solidFill>
                <a:effectLst/>
                <a:latin typeface="Arial Narrow" panose="020B0606020202030204" pitchFamily="34" charset="0"/>
              </a:rPr>
              <a:t>The aged Jackson, correctly sensing that the people favored expansion, urged the choice of a candidate committed to the Nation’s “Manifest Destiny.” This view prevailed at the Democratic Convention, where Polk was nominated on the ninth ballot.</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p:txBody>
      </p:sp>
      <p:sp>
        <p:nvSpPr>
          <p:cNvPr id="68" name="TextBox 67">
            <a:extLst>
              <a:ext uri="{FF2B5EF4-FFF2-40B4-BE49-F238E27FC236}">
                <a16:creationId xmlns:a16="http://schemas.microsoft.com/office/drawing/2014/main" id="{56C7DA13-1706-4C89-8845-F4821CF6538B}"/>
              </a:ext>
            </a:extLst>
          </p:cNvPr>
          <p:cNvSpPr txBox="1"/>
          <p:nvPr/>
        </p:nvSpPr>
        <p:spPr>
          <a:xfrm>
            <a:off x="5512527" y="666069"/>
            <a:ext cx="6449060" cy="923330"/>
          </a:xfrm>
          <a:prstGeom prst="rect">
            <a:avLst/>
          </a:prstGeom>
          <a:noFill/>
        </p:spPr>
        <p:txBody>
          <a:bodyPr wrap="square">
            <a:spAutoFit/>
          </a:bodyPr>
          <a:lstStyle/>
          <a:p>
            <a:pPr algn="l"/>
            <a:r>
              <a:rPr lang="en-US" b="1" i="0" dirty="0">
                <a:effectLst/>
                <a:latin typeface="Merriweather"/>
              </a:rPr>
              <a:t>Often referred to as the first “dark horse,” James K. Polk was the 11th President of the United States from 1845 to 1849, the last strong President until the Civil War.</a:t>
            </a:r>
          </a:p>
        </p:txBody>
      </p:sp>
      <p:pic>
        <p:nvPicPr>
          <p:cNvPr id="1031" name="Picture 7">
            <a:extLst>
              <a:ext uri="{FF2B5EF4-FFF2-40B4-BE49-F238E27FC236}">
                <a16:creationId xmlns:a16="http://schemas.microsoft.com/office/drawing/2014/main" id="{2BE76197-5B13-4EC6-8E06-66E55D5C5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4" y="584018"/>
            <a:ext cx="5029946" cy="6047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9524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48</a:t>
            </a:fld>
            <a:endParaRPr lang="en-US"/>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1" name="Rectangle 2">
            <a:extLst>
              <a:ext uri="{FF2B5EF4-FFF2-40B4-BE49-F238E27FC236}">
                <a16:creationId xmlns:a16="http://schemas.microsoft.com/office/drawing/2014/main" id="{E09B36C9-6B35-4F7F-8BBF-B7244213D23F}"/>
              </a:ext>
            </a:extLst>
          </p:cNvPr>
          <p:cNvSpPr>
            <a:spLocks noChangeArrowheads="1"/>
          </p:cNvSpPr>
          <p:nvPr/>
        </p:nvSpPr>
        <p:spPr bwMode="auto">
          <a:xfrm>
            <a:off x="0" y="4572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3" name="Rectangle 3">
            <a:extLst>
              <a:ext uri="{FF2B5EF4-FFF2-40B4-BE49-F238E27FC236}">
                <a16:creationId xmlns:a16="http://schemas.microsoft.com/office/drawing/2014/main" id="{CF8A8A96-1D69-4420-9516-7DA2685A8814}"/>
              </a:ext>
            </a:extLst>
          </p:cNvPr>
          <p:cNvSpPr>
            <a:spLocks noChangeArrowheads="1"/>
          </p:cNvSpPr>
          <p:nvPr/>
        </p:nvSpPr>
        <p:spPr bwMode="auto">
          <a:xfrm>
            <a:off x="1013189" y="1028655"/>
            <a:ext cx="8580664"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93340"/>
                </a:solidFill>
                <a:effectLst/>
                <a:latin typeface="Arial Narrow" panose="020B0606020202030204" pitchFamily="34" charset="0"/>
              </a:rPr>
              <a:t>“Who is James K. Polk?” Whigs jeered. Democrats replied Polk was the candidate who stood for expansion. He linked the Texas issue, popular in the South, with the Oregon question, attractive to the North. Polk also favored acquiring California.</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93340"/>
                </a:solidFill>
                <a:effectLst/>
                <a:latin typeface="Arial Narrow" panose="020B0606020202030204" pitchFamily="34" charset="0"/>
              </a:rPr>
              <a:t>Even before he could take office, Congress passed a joint resolution offering annexation to Texas. In so doing they bequeathed Polk the possibility of war with Mexico, which soon severed diplomatic relations.</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93340"/>
                </a:solidFill>
                <a:effectLst/>
                <a:latin typeface="Arial Narrow" panose="020B0606020202030204" pitchFamily="34" charset="0"/>
              </a:rPr>
              <a:t>In his stand on Oregon, the President seemed to be risking war with Great Britain also. The 1844 Democratic platform claimed the entire Oregon area, from the California boundary northward to a latitude of 54’40’, the southern boundary of Russian Alaska. Extremists proclaimed, “Fifty-four forty or fight,” but Polk, aware of diplomatic realities, knew that no course short of war was likely to get all of Oregon. Happily, neither he nor the British wanted a war.</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93340"/>
                </a:solidFill>
                <a:effectLst/>
                <a:latin typeface="Arial Narrow" panose="020B0606020202030204" pitchFamily="34" charset="0"/>
              </a:rPr>
              <a:t>He offered to settle by extending the Canadian boundary, along the 49th parallel, from the Rockies to the Pacific. When the British minister declined, Polk reasserted the American claim to the entire area. Finally, the British settled for the 49th parallel, except for the southern tip of Vancouver Island. The treaty was signed in 1846.</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93340"/>
                </a:solidFill>
                <a:effectLst/>
                <a:latin typeface="Arial Narrow" panose="020B0606020202030204" pitchFamily="34" charset="0"/>
              </a:rPr>
              <a:t>Acquisition of California proved far more difficult. Polk sent an envoy to offer Mexico up to $20,000,000, plus settlement of damage claims owed to Americans, in return for California and the New Mexico country. Since no Mexican leader could cede half his country and still stay in power, Polk’s envoy was not received. To bring pressure, Polk sent Gen. Zachary Taylor to the disputed area on the Rio Grande.</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93340"/>
                </a:solidFill>
                <a:effectLst/>
                <a:latin typeface="Arial Narrow" panose="020B0606020202030204" pitchFamily="34" charset="0"/>
              </a:rPr>
              <a:t>To Mexican troops this was aggression, and they attacked Taylor’s forces.</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93340"/>
                </a:solidFill>
                <a:effectLst/>
                <a:latin typeface="Arial Narrow" panose="020B0606020202030204" pitchFamily="34" charset="0"/>
              </a:rPr>
              <a:t>Congress declared war and, despite much Northern opposition, supported the military operations. American forces won repeated victories and occupied Mexico City. Finally, in 1848, Mexico ceded New Mexico and California in return for $15,000,000 and American assumption of the damage claims.</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93340"/>
                </a:solidFill>
                <a:effectLst/>
                <a:latin typeface="Arial Narrow" panose="020B0606020202030204" pitchFamily="34" charset="0"/>
              </a:rPr>
              <a:t>President Polk added a vast area to the United States, but its acquisition precipitated a bitter quarrel between the North and the South over expansion of slavery.</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93340"/>
                </a:solidFill>
                <a:effectLst/>
                <a:latin typeface="Arial Narrow" panose="020B0606020202030204" pitchFamily="34" charset="0"/>
              </a:rPr>
              <a:t>Polk, leaving office with his health undermined from hard work, died in June 1849.</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293340"/>
                </a:solidFill>
                <a:effectLst/>
                <a:latin typeface="Arial Narrow" panose="020B0606020202030204" pitchFamily="34" charset="0"/>
              </a:rPr>
              <a:t>The Presidential biographies on WhiteHouse.gov are from “The Presidents of the United States of America,” by Frank </a:t>
            </a:r>
            <a:r>
              <a:rPr kumimoji="0" lang="en-US" altLang="en-US" sz="1400" b="0" i="1" u="none" strike="noStrike" cap="none" normalizeH="0" baseline="0" dirty="0" err="1">
                <a:ln>
                  <a:noFill/>
                </a:ln>
                <a:solidFill>
                  <a:srgbClr val="293340"/>
                </a:solidFill>
                <a:effectLst/>
                <a:latin typeface="Arial Narrow" panose="020B0606020202030204" pitchFamily="34" charset="0"/>
              </a:rPr>
              <a:t>Freidel</a:t>
            </a:r>
            <a:r>
              <a:rPr kumimoji="0" lang="en-US" altLang="en-US" sz="1400" b="0" i="1" u="none" strike="noStrike" cap="none" normalizeH="0" baseline="0" dirty="0">
                <a:ln>
                  <a:noFill/>
                </a:ln>
                <a:solidFill>
                  <a:srgbClr val="293340"/>
                </a:solidFill>
                <a:effectLst/>
                <a:latin typeface="Arial Narrow" panose="020B0606020202030204" pitchFamily="34" charset="0"/>
              </a:rPr>
              <a:t>  and Hugh </a:t>
            </a:r>
            <a:r>
              <a:rPr kumimoji="0" lang="en-US" altLang="en-US" sz="1400" b="0" i="1" u="none" strike="noStrike" cap="none" normalizeH="0" baseline="0" dirty="0" err="1">
                <a:ln>
                  <a:noFill/>
                </a:ln>
                <a:solidFill>
                  <a:srgbClr val="293340"/>
                </a:solidFill>
                <a:effectLst/>
                <a:latin typeface="Arial Narrow" panose="020B0606020202030204" pitchFamily="34" charset="0"/>
              </a:rPr>
              <a:t>Sidey</a:t>
            </a:r>
            <a:r>
              <a:rPr kumimoji="0" lang="en-US" altLang="en-US" sz="1400" b="0" i="1" u="none" strike="noStrike" cap="none" normalizeH="0" baseline="0" dirty="0">
                <a:ln>
                  <a:noFill/>
                </a:ln>
                <a:solidFill>
                  <a:srgbClr val="293340"/>
                </a:solidFill>
                <a:effectLst/>
                <a:latin typeface="Arial Narrow" panose="020B0606020202030204" pitchFamily="34" charset="0"/>
              </a:rPr>
              <a:t>. Copyright 2006 by the White House Historical Association.</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p:txBody>
      </p:sp>
      <p:pic>
        <p:nvPicPr>
          <p:cNvPr id="2050" name="Picture 2" descr="Donald Trump, James K. Polk and presidential parallels | Star Tribune">
            <a:extLst>
              <a:ext uri="{FF2B5EF4-FFF2-40B4-BE49-F238E27FC236}">
                <a16:creationId xmlns:a16="http://schemas.microsoft.com/office/drawing/2014/main" id="{407D0608-4188-47DC-AE48-EA37B052EB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3853" y="2008967"/>
            <a:ext cx="2222045" cy="213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807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59FC46-3C7C-4738-9408-5A57CCBF5497}"/>
              </a:ext>
            </a:extLst>
          </p:cNvPr>
          <p:cNvSpPr>
            <a:spLocks noGrp="1"/>
          </p:cNvSpPr>
          <p:nvPr>
            <p:ph type="sldNum" sz="quarter" idx="12"/>
          </p:nvPr>
        </p:nvSpPr>
        <p:spPr/>
        <p:txBody>
          <a:bodyPr/>
          <a:lstStyle/>
          <a:p>
            <a:fld id="{AE400EEC-9B90-4137-8E08-0BFA747BE71B}" type="slidenum">
              <a:rPr lang="en-US" smtClean="0"/>
              <a:t>5</a:t>
            </a:fld>
            <a:endParaRPr lang="en-US"/>
          </a:p>
        </p:txBody>
      </p:sp>
      <p:pic>
        <p:nvPicPr>
          <p:cNvPr id="3" name="Picture 2">
            <a:extLst>
              <a:ext uri="{FF2B5EF4-FFF2-40B4-BE49-F238E27FC236}">
                <a16:creationId xmlns:a16="http://schemas.microsoft.com/office/drawing/2014/main" id="{DF38BDCF-CDF1-45E9-A957-36BE5342423E}"/>
              </a:ext>
            </a:extLst>
          </p:cNvPr>
          <p:cNvPicPr>
            <a:picLocks noChangeAspect="1"/>
          </p:cNvPicPr>
          <p:nvPr/>
        </p:nvPicPr>
        <p:blipFill>
          <a:blip r:embed="rId2"/>
          <a:stretch>
            <a:fillRect/>
          </a:stretch>
        </p:blipFill>
        <p:spPr>
          <a:xfrm>
            <a:off x="338481" y="1515436"/>
            <a:ext cx="3314286" cy="4057143"/>
          </a:xfrm>
          <a:prstGeom prst="rect">
            <a:avLst/>
          </a:prstGeom>
        </p:spPr>
      </p:pic>
      <p:sp>
        <p:nvSpPr>
          <p:cNvPr id="5" name="TextBox 4">
            <a:extLst>
              <a:ext uri="{FF2B5EF4-FFF2-40B4-BE49-F238E27FC236}">
                <a16:creationId xmlns:a16="http://schemas.microsoft.com/office/drawing/2014/main" id="{DA2566CF-F7C3-413D-B27D-0F3B9C261E3F}"/>
              </a:ext>
            </a:extLst>
          </p:cNvPr>
          <p:cNvSpPr txBox="1"/>
          <p:nvPr/>
        </p:nvSpPr>
        <p:spPr>
          <a:xfrm>
            <a:off x="4066903" y="905232"/>
            <a:ext cx="7654835" cy="5478423"/>
          </a:xfrm>
          <a:prstGeom prst="rect">
            <a:avLst/>
          </a:prstGeom>
          <a:noFill/>
        </p:spPr>
        <p:txBody>
          <a:bodyPr wrap="square">
            <a:spAutoFit/>
          </a:bodyPr>
          <a:lstStyle/>
          <a:p>
            <a:pPr algn="l"/>
            <a:r>
              <a:rPr lang="en-US" sz="1400" b="0" i="0" dirty="0">
                <a:solidFill>
                  <a:srgbClr val="202122"/>
                </a:solidFill>
                <a:effectLst/>
                <a:latin typeface="Arial Narrow" panose="020B0606020202030204" pitchFamily="34" charset="0"/>
              </a:rPr>
              <a:t>The </a:t>
            </a:r>
            <a:r>
              <a:rPr lang="en-US" sz="1400" b="1" i="0" dirty="0">
                <a:solidFill>
                  <a:srgbClr val="202122"/>
                </a:solidFill>
                <a:effectLst/>
                <a:latin typeface="Arial Narrow" panose="020B0606020202030204" pitchFamily="34" charset="0"/>
              </a:rPr>
              <a:t>Compromise of 1850</a:t>
            </a:r>
            <a:r>
              <a:rPr lang="en-US" sz="1400" b="0" i="0" dirty="0">
                <a:solidFill>
                  <a:srgbClr val="202122"/>
                </a:solidFill>
                <a:effectLst/>
                <a:latin typeface="Arial Narrow" panose="020B0606020202030204" pitchFamily="34" charset="0"/>
              </a:rPr>
              <a:t> was a package of five separate bills passed by the </a:t>
            </a:r>
            <a:r>
              <a:rPr lang="en-US" sz="1400" b="0" i="0" u="none" strike="noStrike" dirty="0">
                <a:solidFill>
                  <a:srgbClr val="0B0080"/>
                </a:solidFill>
                <a:effectLst/>
                <a:latin typeface="Arial Narrow" panose="020B0606020202030204" pitchFamily="34" charset="0"/>
                <a:hlinkClick r:id="rId3" tooltip="United States Congress"/>
              </a:rPr>
              <a:t>United States Congress</a:t>
            </a:r>
            <a:r>
              <a:rPr lang="en-US" sz="1400" b="0" i="0" dirty="0">
                <a:solidFill>
                  <a:srgbClr val="202122"/>
                </a:solidFill>
                <a:effectLst/>
                <a:latin typeface="Arial Narrow" panose="020B0606020202030204" pitchFamily="34" charset="0"/>
              </a:rPr>
              <a:t> in September 1850 that defused a political confrontation between </a:t>
            </a:r>
            <a:r>
              <a:rPr lang="en-US" sz="1400" b="0" i="0" u="none" strike="noStrike" dirty="0">
                <a:solidFill>
                  <a:srgbClr val="0B0080"/>
                </a:solidFill>
                <a:effectLst/>
                <a:latin typeface="Arial Narrow" panose="020B0606020202030204" pitchFamily="34" charset="0"/>
                <a:hlinkClick r:id="rId4" tooltip="Slave and free states"/>
              </a:rPr>
              <a:t>slave and free states</a:t>
            </a:r>
            <a:r>
              <a:rPr lang="en-US" sz="1400" b="0" i="0" dirty="0">
                <a:solidFill>
                  <a:srgbClr val="202122"/>
                </a:solidFill>
                <a:effectLst/>
                <a:latin typeface="Arial Narrow" panose="020B0606020202030204" pitchFamily="34" charset="0"/>
              </a:rPr>
              <a:t> on the status of </a:t>
            </a:r>
            <a:r>
              <a:rPr lang="en-US" sz="1400" b="0" i="0" u="none" strike="noStrike" dirty="0">
                <a:solidFill>
                  <a:srgbClr val="0B0080"/>
                </a:solidFill>
                <a:effectLst/>
                <a:latin typeface="Arial Narrow" panose="020B0606020202030204" pitchFamily="34" charset="0"/>
                <a:hlinkClick r:id="rId5" tooltip="Mexican Cession"/>
              </a:rPr>
              <a:t>territories acquired</a:t>
            </a:r>
            <a:r>
              <a:rPr lang="en-US" sz="1400" b="0" i="0" dirty="0">
                <a:solidFill>
                  <a:srgbClr val="202122"/>
                </a:solidFill>
                <a:effectLst/>
                <a:latin typeface="Arial Narrow" panose="020B0606020202030204" pitchFamily="34" charset="0"/>
              </a:rPr>
              <a:t> in the </a:t>
            </a:r>
            <a:r>
              <a:rPr lang="en-US" sz="1400" b="0" i="0" u="none" strike="noStrike" dirty="0">
                <a:solidFill>
                  <a:srgbClr val="0B0080"/>
                </a:solidFill>
                <a:effectLst/>
                <a:latin typeface="Arial Narrow" panose="020B0606020202030204" pitchFamily="34" charset="0"/>
                <a:hlinkClick r:id="rId6" tooltip="Mexican–American War"/>
              </a:rPr>
              <a:t>Mexican–American War</a:t>
            </a:r>
            <a:r>
              <a:rPr lang="en-US" sz="1400" b="0" i="0" dirty="0">
                <a:solidFill>
                  <a:srgbClr val="202122"/>
                </a:solidFill>
                <a:effectLst/>
                <a:latin typeface="Arial Narrow" panose="020B0606020202030204" pitchFamily="34" charset="0"/>
              </a:rPr>
              <a:t>. It also set </a:t>
            </a:r>
            <a:r>
              <a:rPr lang="en-US" sz="1400" b="0" i="0" u="none" strike="noStrike" dirty="0">
                <a:solidFill>
                  <a:srgbClr val="0B0080"/>
                </a:solidFill>
                <a:effectLst/>
                <a:latin typeface="Arial Narrow" panose="020B0606020202030204" pitchFamily="34" charset="0"/>
                <a:hlinkClick r:id="rId7" tooltip="Texas"/>
              </a:rPr>
              <a:t>Texas</a:t>
            </a:r>
            <a:r>
              <a:rPr lang="en-US" sz="1400" b="0" i="0" dirty="0">
                <a:solidFill>
                  <a:srgbClr val="202122"/>
                </a:solidFill>
                <a:effectLst/>
                <a:latin typeface="Arial Narrow" panose="020B0606020202030204" pitchFamily="34" charset="0"/>
              </a:rPr>
              <a:t>'s western and northern borders and included provisions addressing </a:t>
            </a:r>
            <a:r>
              <a:rPr lang="en-US" sz="1400" b="0" i="0" u="none" strike="noStrike" dirty="0">
                <a:solidFill>
                  <a:srgbClr val="0B0080"/>
                </a:solidFill>
                <a:effectLst/>
                <a:latin typeface="Arial Narrow" panose="020B0606020202030204" pitchFamily="34" charset="0"/>
                <a:hlinkClick r:id="rId8" tooltip="Fugitive slaves in the United States"/>
              </a:rPr>
              <a:t>fugitive slaves</a:t>
            </a:r>
            <a:r>
              <a:rPr lang="en-US" sz="1400" b="0" i="0" dirty="0">
                <a:solidFill>
                  <a:srgbClr val="202122"/>
                </a:solidFill>
                <a:effectLst/>
                <a:latin typeface="Arial Narrow" panose="020B0606020202030204" pitchFamily="34" charset="0"/>
              </a:rPr>
              <a:t> and the slave trade. The compromise was brokered by </a:t>
            </a:r>
            <a:r>
              <a:rPr lang="en-US" sz="1400" b="0" i="0" u="none" strike="noStrike" dirty="0">
                <a:solidFill>
                  <a:srgbClr val="0B0080"/>
                </a:solidFill>
                <a:effectLst/>
                <a:latin typeface="Arial Narrow" panose="020B0606020202030204" pitchFamily="34" charset="0"/>
                <a:hlinkClick r:id="rId9" tooltip="Whig Party (United States)"/>
              </a:rPr>
              <a:t>Whig</a:t>
            </a:r>
            <a:r>
              <a:rPr lang="en-US" sz="1400" b="0" i="0" dirty="0">
                <a:solidFill>
                  <a:srgbClr val="202122"/>
                </a:solidFill>
                <a:effectLst/>
                <a:latin typeface="Arial Narrow" panose="020B0606020202030204" pitchFamily="34" charset="0"/>
              </a:rPr>
              <a:t> senator </a:t>
            </a:r>
            <a:r>
              <a:rPr lang="en-US" sz="1400" b="0" i="0" u="none" strike="noStrike" dirty="0">
                <a:solidFill>
                  <a:srgbClr val="0B0080"/>
                </a:solidFill>
                <a:effectLst/>
                <a:latin typeface="Arial Narrow" panose="020B0606020202030204" pitchFamily="34" charset="0"/>
                <a:hlinkClick r:id="rId10" tooltip="Henry Clay"/>
              </a:rPr>
              <a:t>Henry Clay</a:t>
            </a:r>
            <a:r>
              <a:rPr lang="en-US" sz="1400" b="0" i="0" dirty="0">
                <a:solidFill>
                  <a:srgbClr val="202122"/>
                </a:solidFill>
                <a:effectLst/>
                <a:latin typeface="Arial Narrow" panose="020B0606020202030204" pitchFamily="34" charset="0"/>
              </a:rPr>
              <a:t> and </a:t>
            </a:r>
            <a:r>
              <a:rPr lang="en-US" sz="1400" b="0" i="0" u="none" strike="noStrike" dirty="0">
                <a:solidFill>
                  <a:srgbClr val="0B0080"/>
                </a:solidFill>
                <a:effectLst/>
                <a:latin typeface="Arial Narrow" panose="020B0606020202030204" pitchFamily="34" charset="0"/>
                <a:hlinkClick r:id="rId11" tooltip="Democratic Party (United States)"/>
              </a:rPr>
              <a:t>Democratic</a:t>
            </a:r>
            <a:r>
              <a:rPr lang="en-US" sz="1400" b="0" i="0" dirty="0">
                <a:solidFill>
                  <a:srgbClr val="202122"/>
                </a:solidFill>
                <a:effectLst/>
                <a:latin typeface="Arial Narrow" panose="020B0606020202030204" pitchFamily="34" charset="0"/>
              </a:rPr>
              <a:t> senator </a:t>
            </a:r>
            <a:r>
              <a:rPr lang="en-US" sz="1400" b="0" i="0" u="none" strike="noStrike" dirty="0">
                <a:solidFill>
                  <a:srgbClr val="0B0080"/>
                </a:solidFill>
                <a:effectLst/>
                <a:latin typeface="Arial Narrow" panose="020B0606020202030204" pitchFamily="34" charset="0"/>
                <a:hlinkClick r:id="rId12" tooltip="Stephen Douglas"/>
              </a:rPr>
              <a:t>Stephen Douglas</a:t>
            </a:r>
            <a:r>
              <a:rPr lang="en-US" sz="1400" b="0" i="0" dirty="0">
                <a:solidFill>
                  <a:srgbClr val="202122"/>
                </a:solidFill>
                <a:effectLst/>
                <a:latin typeface="Arial Narrow" panose="020B0606020202030204" pitchFamily="34" charset="0"/>
              </a:rPr>
              <a:t> with the support of President </a:t>
            </a:r>
            <a:r>
              <a:rPr lang="en-US" sz="1400" b="0" i="0" u="none" strike="noStrike" dirty="0">
                <a:solidFill>
                  <a:srgbClr val="0B0080"/>
                </a:solidFill>
                <a:effectLst/>
                <a:latin typeface="Arial Narrow" panose="020B0606020202030204" pitchFamily="34" charset="0"/>
                <a:hlinkClick r:id="rId13" tooltip="Millard Fillmore"/>
              </a:rPr>
              <a:t>Millard Fillmore</a:t>
            </a:r>
            <a:r>
              <a:rPr lang="en-US" sz="1400" b="0" i="0" dirty="0">
                <a:solidFill>
                  <a:srgbClr val="202122"/>
                </a:solidFill>
                <a:effectLst/>
                <a:latin typeface="Arial Narrow" panose="020B0606020202030204" pitchFamily="34" charset="0"/>
              </a:rPr>
              <a:t>.</a:t>
            </a:r>
          </a:p>
          <a:p>
            <a:pPr algn="l"/>
            <a:endParaRPr lang="en-US" sz="1400" b="0" i="0" dirty="0">
              <a:solidFill>
                <a:srgbClr val="202122"/>
              </a:solidFill>
              <a:effectLst/>
              <a:latin typeface="Arial Narrow" panose="020B0606020202030204" pitchFamily="34" charset="0"/>
            </a:endParaRPr>
          </a:p>
          <a:p>
            <a:pPr algn="l"/>
            <a:r>
              <a:rPr lang="en-US" sz="1400" b="0" i="0" dirty="0">
                <a:solidFill>
                  <a:srgbClr val="202122"/>
                </a:solidFill>
                <a:effectLst/>
                <a:latin typeface="Arial Narrow" panose="020B0606020202030204" pitchFamily="34" charset="0"/>
              </a:rPr>
              <a:t>A debate over slavery in the territories had erupted during the Mexican–American War, as many Southerners sought to expand slavery to the newly-acquired lands and many Northerners opposed any such expansion. The debate was further complicated by Texas's claim to all former Mexican territory north and east of the </a:t>
            </a:r>
            <a:r>
              <a:rPr lang="en-US" sz="1400" b="0" i="0" u="none" strike="noStrike" dirty="0">
                <a:solidFill>
                  <a:srgbClr val="0B0080"/>
                </a:solidFill>
                <a:effectLst/>
                <a:latin typeface="Arial Narrow" panose="020B0606020202030204" pitchFamily="34" charset="0"/>
                <a:hlinkClick r:id="rId14" tooltip="Rio Grande"/>
              </a:rPr>
              <a:t>Rio Grande</a:t>
            </a:r>
            <a:r>
              <a:rPr lang="en-US" sz="1400" b="0" i="0" dirty="0">
                <a:solidFill>
                  <a:srgbClr val="202122"/>
                </a:solidFill>
                <a:effectLst/>
                <a:latin typeface="Arial Narrow" panose="020B0606020202030204" pitchFamily="34" charset="0"/>
              </a:rPr>
              <a:t>, including areas it had never effectively controlled. These issues prevented the passage of </a:t>
            </a:r>
            <a:r>
              <a:rPr lang="en-US" sz="1400" b="0" i="0" u="none" strike="noStrike" dirty="0">
                <a:solidFill>
                  <a:srgbClr val="0B0080"/>
                </a:solidFill>
                <a:effectLst/>
                <a:latin typeface="Arial Narrow" panose="020B0606020202030204" pitchFamily="34" charset="0"/>
                <a:hlinkClick r:id="rId15" tooltip="Organic act"/>
              </a:rPr>
              <a:t>organic acts</a:t>
            </a:r>
            <a:r>
              <a:rPr lang="en-US" sz="1400" b="0" i="0" dirty="0">
                <a:solidFill>
                  <a:srgbClr val="202122"/>
                </a:solidFill>
                <a:effectLst/>
                <a:latin typeface="Arial Narrow" panose="020B0606020202030204" pitchFamily="34" charset="0"/>
              </a:rPr>
              <a:t> to create organized territorial governments for the land acquired in the Mexican–American War. In early 1850, Clay proposed a package of bills that would settle most of the pressing issues before Congress. Clay's proposal was opposed by President </a:t>
            </a:r>
            <a:r>
              <a:rPr lang="en-US" sz="1400" b="0" i="0" u="none" strike="noStrike" dirty="0">
                <a:solidFill>
                  <a:srgbClr val="0B0080"/>
                </a:solidFill>
                <a:effectLst/>
                <a:latin typeface="Arial Narrow" panose="020B0606020202030204" pitchFamily="34" charset="0"/>
                <a:hlinkClick r:id="rId16" tooltip="Zachary Taylor"/>
              </a:rPr>
              <a:t>Zachary Taylor</a:t>
            </a:r>
            <a:r>
              <a:rPr lang="en-US" sz="1400" b="0" i="0" dirty="0">
                <a:solidFill>
                  <a:srgbClr val="202122"/>
                </a:solidFill>
                <a:effectLst/>
                <a:latin typeface="Arial Narrow" panose="020B0606020202030204" pitchFamily="34" charset="0"/>
              </a:rPr>
              <a:t>, anti-slavery Whigs like </a:t>
            </a:r>
            <a:r>
              <a:rPr lang="en-US" sz="1400" b="0" i="0" u="none" strike="noStrike" dirty="0">
                <a:solidFill>
                  <a:srgbClr val="0B0080"/>
                </a:solidFill>
                <a:effectLst/>
                <a:latin typeface="Arial Narrow" panose="020B0606020202030204" pitchFamily="34" charset="0"/>
                <a:hlinkClick r:id="rId17" tooltip="William Seward"/>
              </a:rPr>
              <a:t>William Seward</a:t>
            </a:r>
            <a:r>
              <a:rPr lang="en-US" sz="1400" b="0" i="0" dirty="0">
                <a:solidFill>
                  <a:srgbClr val="202122"/>
                </a:solidFill>
                <a:effectLst/>
                <a:latin typeface="Arial Narrow" panose="020B0606020202030204" pitchFamily="34" charset="0"/>
              </a:rPr>
              <a:t>, and pro-slavery Democrats like </a:t>
            </a:r>
            <a:r>
              <a:rPr lang="en-US" sz="1400" b="0" i="0" u="none" strike="noStrike" dirty="0">
                <a:solidFill>
                  <a:srgbClr val="0B0080"/>
                </a:solidFill>
                <a:effectLst/>
                <a:latin typeface="Arial Narrow" panose="020B0606020202030204" pitchFamily="34" charset="0"/>
                <a:hlinkClick r:id="rId18" tooltip="John C. Calhoun"/>
              </a:rPr>
              <a:t>John C. Calhoun</a:t>
            </a:r>
            <a:r>
              <a:rPr lang="en-US" sz="1400" b="0" i="0" dirty="0">
                <a:solidFill>
                  <a:srgbClr val="202122"/>
                </a:solidFill>
                <a:effectLst/>
                <a:latin typeface="Arial Narrow" panose="020B0606020202030204" pitchFamily="34" charset="0"/>
              </a:rPr>
              <a:t>, and congressional debate over the territories continued.</a:t>
            </a:r>
          </a:p>
          <a:p>
            <a:pPr algn="l"/>
            <a:endParaRPr lang="en-US" sz="1400" b="0" i="0" dirty="0">
              <a:solidFill>
                <a:srgbClr val="202122"/>
              </a:solidFill>
              <a:effectLst/>
              <a:latin typeface="Arial Narrow" panose="020B0606020202030204" pitchFamily="34" charset="0"/>
            </a:endParaRPr>
          </a:p>
          <a:p>
            <a:pPr algn="l"/>
            <a:r>
              <a:rPr lang="en-US" sz="1400" b="0" i="0" dirty="0">
                <a:solidFill>
                  <a:srgbClr val="202122"/>
                </a:solidFill>
                <a:effectLst/>
                <a:latin typeface="Arial Narrow" panose="020B0606020202030204" pitchFamily="34" charset="0"/>
              </a:rPr>
              <a:t>After Taylor died and was succeeded by Fillmore, Douglas took the lead in passing Clay's compromise through Congress as five separate bills. Under the compromise, Texas surrendered its claims to present-day </a:t>
            </a:r>
            <a:r>
              <a:rPr lang="en-US" sz="1400" b="0" i="0" u="none" strike="noStrike" dirty="0">
                <a:solidFill>
                  <a:srgbClr val="0B0080"/>
                </a:solidFill>
                <a:effectLst/>
                <a:latin typeface="Arial Narrow" panose="020B0606020202030204" pitchFamily="34" charset="0"/>
                <a:hlinkClick r:id="rId19" tooltip="New Mexico"/>
              </a:rPr>
              <a:t>New Mexico</a:t>
            </a:r>
            <a:r>
              <a:rPr lang="en-US" sz="1400" b="0" i="0" dirty="0">
                <a:solidFill>
                  <a:srgbClr val="202122"/>
                </a:solidFill>
                <a:effectLst/>
                <a:latin typeface="Arial Narrow" panose="020B0606020202030204" pitchFamily="34" charset="0"/>
              </a:rPr>
              <a:t> and other states in return for federal assumption of Texas's public debt. </a:t>
            </a:r>
            <a:r>
              <a:rPr lang="en-US" sz="1400" b="0" i="0" u="none" strike="noStrike" dirty="0">
                <a:solidFill>
                  <a:srgbClr val="0B0080"/>
                </a:solidFill>
                <a:effectLst/>
                <a:latin typeface="Arial Narrow" panose="020B0606020202030204" pitchFamily="34" charset="0"/>
                <a:hlinkClick r:id="rId20" tooltip="California"/>
              </a:rPr>
              <a:t>California</a:t>
            </a:r>
            <a:r>
              <a:rPr lang="en-US" sz="1400" b="0" i="0" dirty="0">
                <a:solidFill>
                  <a:srgbClr val="202122"/>
                </a:solidFill>
                <a:effectLst/>
                <a:latin typeface="Arial Narrow" panose="020B0606020202030204" pitchFamily="34" charset="0"/>
              </a:rPr>
              <a:t> was admitted as a free state, while the remaining portions of the Mexican Cession were organized into </a:t>
            </a:r>
            <a:r>
              <a:rPr lang="en-US" sz="1400" b="0" i="0" u="none" strike="noStrike" dirty="0">
                <a:solidFill>
                  <a:srgbClr val="0B0080"/>
                </a:solidFill>
                <a:effectLst/>
                <a:latin typeface="Arial Narrow" panose="020B0606020202030204" pitchFamily="34" charset="0"/>
                <a:hlinkClick r:id="rId21" tooltip="New Mexico Territory"/>
              </a:rPr>
              <a:t>New Mexico Territory</a:t>
            </a:r>
            <a:r>
              <a:rPr lang="en-US" sz="1400" b="0" i="0" dirty="0">
                <a:solidFill>
                  <a:srgbClr val="202122"/>
                </a:solidFill>
                <a:effectLst/>
                <a:latin typeface="Arial Narrow" panose="020B0606020202030204" pitchFamily="34" charset="0"/>
              </a:rPr>
              <a:t> and </a:t>
            </a:r>
            <a:r>
              <a:rPr lang="en-US" sz="1400" b="0" i="0" u="none" strike="noStrike" dirty="0">
                <a:solidFill>
                  <a:srgbClr val="0B0080"/>
                </a:solidFill>
                <a:effectLst/>
                <a:latin typeface="Arial Narrow" panose="020B0606020202030204" pitchFamily="34" charset="0"/>
                <a:hlinkClick r:id="rId22" tooltip="Utah Territory"/>
              </a:rPr>
              <a:t>Utah Territory</a:t>
            </a:r>
            <a:r>
              <a:rPr lang="en-US" sz="1400" b="0" i="0" dirty="0">
                <a:solidFill>
                  <a:srgbClr val="202122"/>
                </a:solidFill>
                <a:effectLst/>
                <a:latin typeface="Arial Narrow" panose="020B0606020202030204" pitchFamily="34" charset="0"/>
              </a:rPr>
              <a:t>. Under the concept of </a:t>
            </a:r>
            <a:r>
              <a:rPr lang="en-US" sz="1400" b="0" i="0" u="none" strike="noStrike" dirty="0">
                <a:solidFill>
                  <a:srgbClr val="0B0080"/>
                </a:solidFill>
                <a:effectLst/>
                <a:latin typeface="Arial Narrow" panose="020B0606020202030204" pitchFamily="34" charset="0"/>
                <a:hlinkClick r:id="rId23" tooltip="Popular sovereignty in the United States"/>
              </a:rPr>
              <a:t>popular sovereignty</a:t>
            </a:r>
            <a:r>
              <a:rPr lang="en-US" sz="1400" b="0" i="0" dirty="0">
                <a:solidFill>
                  <a:srgbClr val="202122"/>
                </a:solidFill>
                <a:effectLst/>
                <a:latin typeface="Arial Narrow" panose="020B0606020202030204" pitchFamily="34" charset="0"/>
              </a:rPr>
              <a:t>, the people of each territory would decide whether or not slavery would be permitted. The compromise also included a more stringent </a:t>
            </a:r>
            <a:r>
              <a:rPr lang="en-US" sz="1400" b="0" i="0" u="none" strike="noStrike" dirty="0">
                <a:solidFill>
                  <a:srgbClr val="0B0080"/>
                </a:solidFill>
                <a:effectLst/>
                <a:latin typeface="Arial Narrow" panose="020B0606020202030204" pitchFamily="34" charset="0"/>
                <a:hlinkClick r:id="rId24" tooltip="Fugitive Slave Act of 1850"/>
              </a:rPr>
              <a:t>Fugitive Slave Law</a:t>
            </a:r>
            <a:r>
              <a:rPr lang="en-US" sz="1400" b="0" i="0" dirty="0">
                <a:solidFill>
                  <a:srgbClr val="202122"/>
                </a:solidFill>
                <a:effectLst/>
                <a:latin typeface="Arial Narrow" panose="020B0606020202030204" pitchFamily="34" charset="0"/>
              </a:rPr>
              <a:t> and banned the slave trade in </a:t>
            </a:r>
            <a:r>
              <a:rPr lang="en-US" sz="1400" b="0" i="0" u="none" strike="noStrike" dirty="0">
                <a:solidFill>
                  <a:srgbClr val="0B0080"/>
                </a:solidFill>
                <a:effectLst/>
                <a:latin typeface="Arial Narrow" panose="020B0606020202030204" pitchFamily="34" charset="0"/>
                <a:hlinkClick r:id="rId25" tooltip="Washington, D.C."/>
              </a:rPr>
              <a:t>Washington, D.C.</a:t>
            </a:r>
            <a:r>
              <a:rPr lang="en-US" sz="1400" b="0" i="0" dirty="0">
                <a:solidFill>
                  <a:srgbClr val="202122"/>
                </a:solidFill>
                <a:effectLst/>
                <a:latin typeface="Arial Narrow" panose="020B0606020202030204" pitchFamily="34" charset="0"/>
              </a:rPr>
              <a:t> The issue of slavery in the territories would be re-opened by the </a:t>
            </a:r>
            <a:r>
              <a:rPr lang="en-US" sz="1400" b="0" i="0" u="none" strike="noStrike" dirty="0">
                <a:solidFill>
                  <a:srgbClr val="0B0080"/>
                </a:solidFill>
                <a:effectLst/>
                <a:latin typeface="Arial Narrow" panose="020B0606020202030204" pitchFamily="34" charset="0"/>
                <a:hlinkClick r:id="rId26" tooltip="Kansas–Nebraska Act"/>
              </a:rPr>
              <a:t>Kansas–Nebraska Act</a:t>
            </a:r>
            <a:r>
              <a:rPr lang="en-US" sz="1400" b="0" i="0" dirty="0">
                <a:solidFill>
                  <a:srgbClr val="202122"/>
                </a:solidFill>
                <a:effectLst/>
                <a:latin typeface="Arial Narrow" panose="020B0606020202030204" pitchFamily="34" charset="0"/>
              </a:rPr>
              <a:t>, but many historians argue that the Compromise of 1850 played a major role in postponing the </a:t>
            </a:r>
            <a:r>
              <a:rPr lang="en-US" sz="1400" b="0" i="0" u="none" strike="noStrike" dirty="0">
                <a:solidFill>
                  <a:srgbClr val="0B0080"/>
                </a:solidFill>
                <a:effectLst/>
                <a:latin typeface="Arial Narrow" panose="020B0606020202030204" pitchFamily="34" charset="0"/>
                <a:hlinkClick r:id="rId27" tooltip="American Civil War"/>
              </a:rPr>
              <a:t>American Civil War</a:t>
            </a:r>
            <a:r>
              <a:rPr lang="en-US" sz="1400" b="0" i="0" dirty="0">
                <a:solidFill>
                  <a:srgbClr val="202122"/>
                </a:solidFill>
                <a:effectLst/>
                <a:latin typeface="Arial Narrow" panose="020B0606020202030204" pitchFamily="34" charset="0"/>
              </a:rPr>
              <a:t>.</a:t>
            </a:r>
          </a:p>
          <a:p>
            <a:pPr algn="l"/>
            <a:endParaRPr lang="en-US" sz="1400" dirty="0">
              <a:solidFill>
                <a:srgbClr val="202122"/>
              </a:solidFill>
              <a:latin typeface="Arial Narrow" panose="020B0606020202030204" pitchFamily="34" charset="0"/>
            </a:endParaRPr>
          </a:p>
          <a:p>
            <a:pPr algn="l"/>
            <a:r>
              <a:rPr lang="en-US" sz="1400" b="0" i="0" dirty="0">
                <a:solidFill>
                  <a:srgbClr val="202122"/>
                </a:solidFill>
                <a:effectLst/>
                <a:latin typeface="Arial Narrow" panose="020B0606020202030204" pitchFamily="34" charset="0"/>
                <a:hlinkClick r:id="rId28"/>
              </a:rPr>
              <a:t>https://en.wikipedia.org/wiki/Compromise_of_1850</a:t>
            </a:r>
            <a:r>
              <a:rPr lang="en-US" sz="1400" b="0" i="0" dirty="0">
                <a:solidFill>
                  <a:srgbClr val="202122"/>
                </a:solidFill>
                <a:effectLst/>
                <a:latin typeface="Arial Narrow" panose="020B0606020202030204" pitchFamily="34" charset="0"/>
              </a:rPr>
              <a:t> </a:t>
            </a:r>
          </a:p>
        </p:txBody>
      </p:sp>
      <p:sp>
        <p:nvSpPr>
          <p:cNvPr id="7" name="TextBox 6">
            <a:extLst>
              <a:ext uri="{FF2B5EF4-FFF2-40B4-BE49-F238E27FC236}">
                <a16:creationId xmlns:a16="http://schemas.microsoft.com/office/drawing/2014/main" id="{533F135B-44D7-4AFF-8F73-F9722DE78E4B}"/>
              </a:ext>
            </a:extLst>
          </p:cNvPr>
          <p:cNvSpPr txBox="1"/>
          <p:nvPr/>
        </p:nvSpPr>
        <p:spPr>
          <a:xfrm>
            <a:off x="338481" y="132318"/>
            <a:ext cx="6096000" cy="523220"/>
          </a:xfrm>
          <a:prstGeom prst="rect">
            <a:avLst/>
          </a:prstGeom>
          <a:noFill/>
        </p:spPr>
        <p:txBody>
          <a:bodyPr wrap="square">
            <a:spAutoFit/>
          </a:bodyPr>
          <a:lstStyle/>
          <a:p>
            <a:r>
              <a:rPr lang="en-US" sz="2800" b="1" i="0" dirty="0">
                <a:solidFill>
                  <a:srgbClr val="202122"/>
                </a:solidFill>
                <a:effectLst/>
                <a:latin typeface="Arial Narrow" panose="020B0606020202030204" pitchFamily="34" charset="0"/>
              </a:rPr>
              <a:t>Compromise of 1850</a:t>
            </a:r>
            <a:r>
              <a:rPr lang="en-US" sz="2800" b="0" i="0" dirty="0">
                <a:solidFill>
                  <a:srgbClr val="202122"/>
                </a:solidFill>
                <a:effectLst/>
                <a:latin typeface="Arial Narrow" panose="020B0606020202030204" pitchFamily="34" charset="0"/>
              </a:rPr>
              <a:t> </a:t>
            </a:r>
            <a:endParaRPr lang="en-US" sz="2800" dirty="0"/>
          </a:p>
        </p:txBody>
      </p:sp>
    </p:spTree>
    <p:extLst>
      <p:ext uri="{BB962C8B-B14F-4D97-AF65-F5344CB8AC3E}">
        <p14:creationId xmlns:p14="http://schemas.microsoft.com/office/powerpoint/2010/main" val="1814311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59FC46-3C7C-4738-9408-5A57CCBF5497}"/>
              </a:ext>
            </a:extLst>
          </p:cNvPr>
          <p:cNvSpPr>
            <a:spLocks noGrp="1"/>
          </p:cNvSpPr>
          <p:nvPr>
            <p:ph type="sldNum" sz="quarter" idx="12"/>
          </p:nvPr>
        </p:nvSpPr>
        <p:spPr/>
        <p:txBody>
          <a:bodyPr/>
          <a:lstStyle/>
          <a:p>
            <a:fld id="{AE400EEC-9B90-4137-8E08-0BFA747BE71B}" type="slidenum">
              <a:rPr lang="en-US" smtClean="0"/>
              <a:t>6</a:t>
            </a:fld>
            <a:endParaRPr lang="en-US"/>
          </a:p>
        </p:txBody>
      </p:sp>
      <p:pic>
        <p:nvPicPr>
          <p:cNvPr id="3" name="Picture 2">
            <a:extLst>
              <a:ext uri="{FF2B5EF4-FFF2-40B4-BE49-F238E27FC236}">
                <a16:creationId xmlns:a16="http://schemas.microsoft.com/office/drawing/2014/main" id="{DF38BDCF-CDF1-45E9-A957-36BE5342423E}"/>
              </a:ext>
            </a:extLst>
          </p:cNvPr>
          <p:cNvPicPr>
            <a:picLocks noChangeAspect="1"/>
          </p:cNvPicPr>
          <p:nvPr/>
        </p:nvPicPr>
        <p:blipFill>
          <a:blip r:embed="rId2"/>
          <a:stretch>
            <a:fillRect/>
          </a:stretch>
        </p:blipFill>
        <p:spPr>
          <a:xfrm>
            <a:off x="338481" y="1491025"/>
            <a:ext cx="3314286" cy="4057143"/>
          </a:xfrm>
          <a:prstGeom prst="rect">
            <a:avLst/>
          </a:prstGeom>
        </p:spPr>
      </p:pic>
      <p:sp>
        <p:nvSpPr>
          <p:cNvPr id="5" name="TextBox 4">
            <a:extLst>
              <a:ext uri="{FF2B5EF4-FFF2-40B4-BE49-F238E27FC236}">
                <a16:creationId xmlns:a16="http://schemas.microsoft.com/office/drawing/2014/main" id="{DA2566CF-F7C3-413D-B27D-0F3B9C261E3F}"/>
              </a:ext>
            </a:extLst>
          </p:cNvPr>
          <p:cNvSpPr txBox="1"/>
          <p:nvPr/>
        </p:nvSpPr>
        <p:spPr>
          <a:xfrm>
            <a:off x="3979817" y="474345"/>
            <a:ext cx="7654835" cy="5909310"/>
          </a:xfrm>
          <a:prstGeom prst="rect">
            <a:avLst/>
          </a:prstGeom>
          <a:noFill/>
        </p:spPr>
        <p:txBody>
          <a:bodyPr wrap="square">
            <a:spAutoFit/>
          </a:bodyPr>
          <a:lstStyle/>
          <a:p>
            <a:pPr algn="l"/>
            <a:r>
              <a:rPr lang="en-US" sz="1400" b="1" i="0" dirty="0">
                <a:solidFill>
                  <a:srgbClr val="000000"/>
                </a:solidFill>
                <a:effectLst/>
                <a:latin typeface="Arial Narrow" panose="020B0606020202030204" pitchFamily="34" charset="0"/>
              </a:rPr>
              <a:t>Fugitive Slave Law</a:t>
            </a:r>
          </a:p>
          <a:p>
            <a:pPr algn="l"/>
            <a:r>
              <a:rPr lang="en-US" sz="1400" b="0" i="1" dirty="0">
                <a:solidFill>
                  <a:srgbClr val="202122"/>
                </a:solidFill>
                <a:effectLst/>
                <a:latin typeface="Arial Narrow" panose="020B0606020202030204" pitchFamily="34" charset="0"/>
              </a:rPr>
              <a:t>Main article: </a:t>
            </a:r>
            <a:r>
              <a:rPr lang="en-US" sz="1400" b="0" i="1" u="none" strike="noStrike" dirty="0">
                <a:solidFill>
                  <a:srgbClr val="0B0080"/>
                </a:solidFill>
                <a:effectLst/>
                <a:latin typeface="Arial Narrow" panose="020B0606020202030204" pitchFamily="34" charset="0"/>
                <a:hlinkClick r:id="rId3" tooltip="Fugitive Slave Act of 1850"/>
              </a:rPr>
              <a:t>Fugitive Slave Act of 1850</a:t>
            </a:r>
            <a:endParaRPr lang="en-US" sz="1400" b="0" i="1" dirty="0">
              <a:solidFill>
                <a:srgbClr val="202122"/>
              </a:solidFill>
              <a:effectLst/>
              <a:latin typeface="Arial Narrow" panose="020B0606020202030204" pitchFamily="34" charset="0"/>
            </a:endParaRPr>
          </a:p>
          <a:p>
            <a:pPr algn="l"/>
            <a:r>
              <a:rPr lang="en-US" sz="1400" b="0" i="0" dirty="0">
                <a:solidFill>
                  <a:srgbClr val="202122"/>
                </a:solidFill>
                <a:effectLst/>
                <a:latin typeface="Arial Narrow" panose="020B0606020202030204" pitchFamily="34" charset="0"/>
              </a:rPr>
              <a:t>One statute of the Compromise of 1850, enacted September 18, 1850, is informally known as the Fugitive Slave Law, or the </a:t>
            </a:r>
            <a:r>
              <a:rPr lang="en-US" sz="1400" b="0" i="0" u="none" strike="noStrike" dirty="0">
                <a:solidFill>
                  <a:srgbClr val="0B0080"/>
                </a:solidFill>
                <a:effectLst/>
                <a:latin typeface="Arial Narrow" panose="020B0606020202030204" pitchFamily="34" charset="0"/>
                <a:hlinkClick r:id="rId3" tooltip="Fugitive Slave Act of 1850"/>
              </a:rPr>
              <a:t>Fugitive Slave Act</a:t>
            </a:r>
            <a:r>
              <a:rPr lang="en-US" sz="1400" b="0" i="0" dirty="0">
                <a:solidFill>
                  <a:srgbClr val="202122"/>
                </a:solidFill>
                <a:effectLst/>
                <a:latin typeface="Arial Narrow" panose="020B0606020202030204" pitchFamily="34" charset="0"/>
              </a:rPr>
              <a:t>. It bolstered the </a:t>
            </a:r>
            <a:r>
              <a:rPr lang="en-US" sz="1400" b="0" i="0" u="none" strike="noStrike" dirty="0">
                <a:solidFill>
                  <a:srgbClr val="0B0080"/>
                </a:solidFill>
                <a:effectLst/>
                <a:latin typeface="Arial Narrow" panose="020B0606020202030204" pitchFamily="34" charset="0"/>
                <a:hlinkClick r:id="rId4" tooltip="Fugitive Slave Act of 1793"/>
              </a:rPr>
              <a:t>Fugitive Slave Act of 1793</a:t>
            </a:r>
            <a:r>
              <a:rPr lang="en-US" sz="1400" b="0" i="0" dirty="0">
                <a:solidFill>
                  <a:srgbClr val="202122"/>
                </a:solidFill>
                <a:effectLst/>
                <a:latin typeface="Arial Narrow" panose="020B0606020202030204" pitchFamily="34" charset="0"/>
              </a:rPr>
              <a:t>. The new version of the Fugitive Slave Law required federal judicial officials in all states and federal territories, including in those states and territories in which slavery was prohibited, to assist with the return of escaped slaves to their masters actively in the states and territories permitting slavery. Any </a:t>
            </a:r>
            <a:r>
              <a:rPr lang="en-US" sz="1400" b="0" i="0" u="none" strike="noStrike" dirty="0">
                <a:solidFill>
                  <a:srgbClr val="0B0080"/>
                </a:solidFill>
                <a:effectLst/>
                <a:latin typeface="Arial Narrow" panose="020B0606020202030204" pitchFamily="34" charset="0"/>
                <a:hlinkClick r:id="rId5" tooltip="US Marshals Service"/>
              </a:rPr>
              <a:t>federal marshal</a:t>
            </a:r>
            <a:r>
              <a:rPr lang="en-US" sz="1400" b="0" i="0" dirty="0">
                <a:solidFill>
                  <a:srgbClr val="202122"/>
                </a:solidFill>
                <a:effectLst/>
                <a:latin typeface="Arial Narrow" panose="020B0606020202030204" pitchFamily="34" charset="0"/>
              </a:rPr>
              <a:t> or other official who did not arrest an alleged runaway slave was liable to a fine of $1000. Law enforcement everywhere in the US had a duty to arrest anyone suspected of being a </a:t>
            </a:r>
            <a:r>
              <a:rPr lang="en-US" sz="1400" b="0" i="0" u="none" strike="noStrike" dirty="0">
                <a:solidFill>
                  <a:srgbClr val="0B0080"/>
                </a:solidFill>
                <a:effectLst/>
                <a:latin typeface="Arial Narrow" panose="020B0606020202030204" pitchFamily="34" charset="0"/>
                <a:hlinkClick r:id="rId6" tooltip="Fugitive slave"/>
              </a:rPr>
              <a:t>fugitive slave</a:t>
            </a:r>
            <a:r>
              <a:rPr lang="en-US" sz="1400" b="0" i="0" dirty="0">
                <a:solidFill>
                  <a:srgbClr val="202122"/>
                </a:solidFill>
                <a:effectLst/>
                <a:latin typeface="Arial Narrow" panose="020B0606020202030204" pitchFamily="34" charset="0"/>
              </a:rPr>
              <a:t> on no more evidence than a claimant's sworn testimony of ownership. Suspected slaves could neither ask for a jury trial nor testify on their own behalf. Also, any person aiding a runaway slave by providing food or shelter was to be subject to six months' imprisonment and a $1000 fine. Officers capturing a fugitive slave were entitled to a fee for their work.</a:t>
            </a:r>
          </a:p>
          <a:p>
            <a:pPr algn="l"/>
            <a:endParaRPr lang="en-US" sz="1400" b="0" i="0" dirty="0">
              <a:solidFill>
                <a:srgbClr val="202122"/>
              </a:solidFill>
              <a:effectLst/>
              <a:latin typeface="Arial Narrow" panose="020B0606020202030204" pitchFamily="34" charset="0"/>
            </a:endParaRPr>
          </a:p>
          <a:p>
            <a:pPr algn="l"/>
            <a:r>
              <a:rPr lang="en-US" sz="1400" b="0" i="0" dirty="0">
                <a:solidFill>
                  <a:srgbClr val="202122"/>
                </a:solidFill>
                <a:effectLst/>
                <a:latin typeface="Arial Narrow" panose="020B0606020202030204" pitchFamily="34" charset="0"/>
              </a:rPr>
              <a:t>In addition to federal officials, the ordinary citizens of free states could be summoned to join a posse and be required to assist in the capture, custody, and/or transportation of the alleged escaped slave.</a:t>
            </a:r>
          </a:p>
          <a:p>
            <a:pPr algn="l"/>
            <a:r>
              <a:rPr lang="en-US" sz="1400" b="0" i="0" dirty="0">
                <a:solidFill>
                  <a:srgbClr val="202122"/>
                </a:solidFill>
                <a:effectLst/>
                <a:latin typeface="Arial Narrow" panose="020B0606020202030204" pitchFamily="34" charset="0"/>
              </a:rPr>
              <a:t>The law was so rigorously pro-slavery as to prohibit the admission of the testimony of a person accused of being an escaped slave into evidence at the judicial hearing to determine the status of the accused escaped slave. Thus, if a freedman were claimed to be an escaped slave, they could not resist their return to slavery by truthfully telling their actual history.</a:t>
            </a:r>
          </a:p>
          <a:p>
            <a:pPr algn="l"/>
            <a:endParaRPr lang="en-US" sz="1400" b="0" i="0" dirty="0">
              <a:solidFill>
                <a:srgbClr val="202122"/>
              </a:solidFill>
              <a:effectLst/>
              <a:latin typeface="Arial Narrow" panose="020B0606020202030204" pitchFamily="34" charset="0"/>
            </a:endParaRPr>
          </a:p>
          <a:p>
            <a:pPr algn="l"/>
            <a:r>
              <a:rPr lang="en-US" sz="1400" b="0" i="0" dirty="0">
                <a:solidFill>
                  <a:srgbClr val="202122"/>
                </a:solidFill>
                <a:effectLst/>
                <a:latin typeface="Arial Narrow" panose="020B0606020202030204" pitchFamily="34" charset="0"/>
              </a:rPr>
              <a:t>The Fugitive Slave Act was essential to meet Southern demands. In terms of public opinion in the North, the critical provision was that ordinary citizens were required to aid slave catchers. Many northerners deeply resented that requirement to help slavery personally. Resentment towards the Act continued to heighten tensions between the North and South, which were inflamed further by abolitionists such as </a:t>
            </a:r>
            <a:r>
              <a:rPr lang="en-US" sz="1400" b="0" i="0" u="none" strike="noStrike" dirty="0">
                <a:solidFill>
                  <a:srgbClr val="0B0080"/>
                </a:solidFill>
                <a:effectLst/>
                <a:latin typeface="Arial Narrow" panose="020B0606020202030204" pitchFamily="34" charset="0"/>
                <a:hlinkClick r:id="rId7" tooltip="Harriet Beecher Stowe"/>
              </a:rPr>
              <a:t>Harriet Beecher Stowe</a:t>
            </a:r>
            <a:r>
              <a:rPr lang="en-US" sz="1400" b="0" i="0" dirty="0">
                <a:solidFill>
                  <a:srgbClr val="202122"/>
                </a:solidFill>
                <a:effectLst/>
                <a:latin typeface="Arial Narrow" panose="020B0606020202030204" pitchFamily="34" charset="0"/>
              </a:rPr>
              <a:t>. Her book, </a:t>
            </a:r>
            <a:r>
              <a:rPr lang="en-US" sz="1400" b="0" i="1" u="none" strike="noStrike" dirty="0">
                <a:solidFill>
                  <a:srgbClr val="0B0080"/>
                </a:solidFill>
                <a:effectLst/>
                <a:latin typeface="Arial Narrow" panose="020B0606020202030204" pitchFamily="34" charset="0"/>
                <a:hlinkClick r:id="rId8" tooltip="Uncle Tom's Cabin"/>
              </a:rPr>
              <a:t>Uncle Tom's Cabin</a:t>
            </a:r>
            <a:r>
              <a:rPr lang="en-US" sz="1400" b="0" i="0" dirty="0">
                <a:solidFill>
                  <a:srgbClr val="202122"/>
                </a:solidFill>
                <a:effectLst/>
                <a:latin typeface="Arial Narrow" panose="020B0606020202030204" pitchFamily="34" charset="0"/>
              </a:rPr>
              <a:t>, stressed the horrors of recapturing escaped slaves and outraged Southerners.</a:t>
            </a:r>
            <a:r>
              <a:rPr lang="en-US" sz="1400" b="0" i="0" u="none" strike="noStrike" baseline="30000" dirty="0">
                <a:solidFill>
                  <a:srgbClr val="0B0080"/>
                </a:solidFill>
                <a:effectLst/>
                <a:latin typeface="Arial Narrow" panose="020B0606020202030204" pitchFamily="34" charset="0"/>
                <a:hlinkClick r:id="rId9"/>
              </a:rPr>
              <a:t>[49]</a:t>
            </a:r>
            <a:endParaRPr lang="en-US" sz="1400" b="0" i="0" dirty="0">
              <a:solidFill>
                <a:srgbClr val="202122"/>
              </a:solidFill>
              <a:effectLst/>
              <a:latin typeface="Arial Narrow" panose="020B0606020202030204" pitchFamily="34" charset="0"/>
            </a:endParaRPr>
          </a:p>
          <a:p>
            <a:pPr algn="l"/>
            <a:endParaRPr lang="en-US" sz="1400" dirty="0">
              <a:solidFill>
                <a:srgbClr val="202122"/>
              </a:solidFill>
              <a:latin typeface="Arial Narrow" panose="020B0606020202030204" pitchFamily="34" charset="0"/>
            </a:endParaRPr>
          </a:p>
          <a:p>
            <a:pPr algn="l"/>
            <a:r>
              <a:rPr lang="en-US" sz="1400" b="0" i="0" dirty="0">
                <a:solidFill>
                  <a:srgbClr val="202122"/>
                </a:solidFill>
                <a:effectLst/>
                <a:latin typeface="Arial Narrow" panose="020B0606020202030204" pitchFamily="34" charset="0"/>
                <a:hlinkClick r:id="rId10"/>
              </a:rPr>
              <a:t>https://en.wikipedia.org/wiki/Compromise_of_1850</a:t>
            </a:r>
            <a:r>
              <a:rPr lang="en-US" sz="1400" b="0" i="0" dirty="0">
                <a:solidFill>
                  <a:srgbClr val="202122"/>
                </a:solidFill>
                <a:effectLst/>
                <a:latin typeface="Arial Narrow" panose="020B0606020202030204" pitchFamily="34" charset="0"/>
              </a:rPr>
              <a:t> </a:t>
            </a:r>
          </a:p>
        </p:txBody>
      </p:sp>
      <p:sp>
        <p:nvSpPr>
          <p:cNvPr id="7" name="TextBox 6">
            <a:extLst>
              <a:ext uri="{FF2B5EF4-FFF2-40B4-BE49-F238E27FC236}">
                <a16:creationId xmlns:a16="http://schemas.microsoft.com/office/drawing/2014/main" id="{533F135B-44D7-4AFF-8F73-F9722DE78E4B}"/>
              </a:ext>
            </a:extLst>
          </p:cNvPr>
          <p:cNvSpPr txBox="1"/>
          <p:nvPr/>
        </p:nvSpPr>
        <p:spPr>
          <a:xfrm>
            <a:off x="338481" y="132318"/>
            <a:ext cx="6096000" cy="523220"/>
          </a:xfrm>
          <a:prstGeom prst="rect">
            <a:avLst/>
          </a:prstGeom>
          <a:noFill/>
        </p:spPr>
        <p:txBody>
          <a:bodyPr wrap="square">
            <a:spAutoFit/>
          </a:bodyPr>
          <a:lstStyle/>
          <a:p>
            <a:r>
              <a:rPr lang="en-US" sz="2800" b="1" i="0" dirty="0">
                <a:solidFill>
                  <a:srgbClr val="202122"/>
                </a:solidFill>
                <a:effectLst/>
                <a:latin typeface="Arial Narrow" panose="020B0606020202030204" pitchFamily="34" charset="0"/>
              </a:rPr>
              <a:t>Compromise of 1850</a:t>
            </a:r>
            <a:r>
              <a:rPr lang="en-US" sz="2800" b="0" i="0" dirty="0">
                <a:solidFill>
                  <a:srgbClr val="202122"/>
                </a:solidFill>
                <a:effectLst/>
                <a:latin typeface="Arial Narrow" panose="020B0606020202030204" pitchFamily="34" charset="0"/>
              </a:rPr>
              <a:t> </a:t>
            </a:r>
            <a:endParaRPr lang="en-US" sz="2800" dirty="0"/>
          </a:p>
        </p:txBody>
      </p:sp>
    </p:spTree>
    <p:extLst>
      <p:ext uri="{BB962C8B-B14F-4D97-AF65-F5344CB8AC3E}">
        <p14:creationId xmlns:p14="http://schemas.microsoft.com/office/powerpoint/2010/main" val="2660592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A9936B-DD9E-4703-BEDA-1BBEA65B8B5D}"/>
              </a:ext>
            </a:extLst>
          </p:cNvPr>
          <p:cNvSpPr>
            <a:spLocks noGrp="1"/>
          </p:cNvSpPr>
          <p:nvPr>
            <p:ph type="sldNum" sz="quarter" idx="12"/>
          </p:nvPr>
        </p:nvSpPr>
        <p:spPr/>
        <p:txBody>
          <a:bodyPr/>
          <a:lstStyle/>
          <a:p>
            <a:fld id="{AE400EEC-9B90-4137-8E08-0BFA747BE71B}" type="slidenum">
              <a:rPr lang="en-US" smtClean="0"/>
              <a:t>7</a:t>
            </a:fld>
            <a:endParaRPr lang="en-US"/>
          </a:p>
        </p:txBody>
      </p:sp>
      <p:pic>
        <p:nvPicPr>
          <p:cNvPr id="3" name="Picture 2">
            <a:extLst>
              <a:ext uri="{FF2B5EF4-FFF2-40B4-BE49-F238E27FC236}">
                <a16:creationId xmlns:a16="http://schemas.microsoft.com/office/drawing/2014/main" id="{F201C9CA-107E-4BA4-9B0E-9BB7F926F886}"/>
              </a:ext>
            </a:extLst>
          </p:cNvPr>
          <p:cNvPicPr>
            <a:picLocks noChangeAspect="1"/>
          </p:cNvPicPr>
          <p:nvPr/>
        </p:nvPicPr>
        <p:blipFill>
          <a:blip r:embed="rId2"/>
          <a:stretch>
            <a:fillRect/>
          </a:stretch>
        </p:blipFill>
        <p:spPr>
          <a:xfrm>
            <a:off x="4091093" y="1009649"/>
            <a:ext cx="7818807" cy="5267325"/>
          </a:xfrm>
          <a:prstGeom prst="rect">
            <a:avLst/>
          </a:prstGeom>
        </p:spPr>
      </p:pic>
      <p:pic>
        <p:nvPicPr>
          <p:cNvPr id="2050" name="Picture 2">
            <a:extLst>
              <a:ext uri="{FF2B5EF4-FFF2-40B4-BE49-F238E27FC236}">
                <a16:creationId xmlns:a16="http://schemas.microsoft.com/office/drawing/2014/main" id="{EF4C5670-92FF-481C-9DE6-31A495A23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814926"/>
            <a:ext cx="4575175" cy="28283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369C7F2-01D4-4778-A429-8D48C23C20CC}"/>
              </a:ext>
            </a:extLst>
          </p:cNvPr>
          <p:cNvSpPr txBox="1"/>
          <p:nvPr/>
        </p:nvSpPr>
        <p:spPr>
          <a:xfrm>
            <a:off x="435739" y="3643311"/>
            <a:ext cx="3655354" cy="972232"/>
          </a:xfrm>
          <a:prstGeom prst="rect">
            <a:avLst/>
          </a:prstGeom>
          <a:noFill/>
        </p:spPr>
        <p:txBody>
          <a:bodyPr wrap="square">
            <a:spAutoFit/>
          </a:bodyPr>
          <a:lstStyle/>
          <a:p>
            <a:pPr algn="l"/>
            <a:r>
              <a:rPr lang="en-US" sz="1400" b="0" i="0" dirty="0">
                <a:solidFill>
                  <a:srgbClr val="FFFFFF"/>
                </a:solidFill>
                <a:effectLst/>
                <a:latin typeface="Arial Narrow" panose="020B0606020202030204" pitchFamily="34" charset="0"/>
              </a:rPr>
              <a:t> </a:t>
            </a:r>
            <a:r>
              <a:rPr lang="en-US" sz="1400" b="0" i="0" dirty="0">
                <a:solidFill>
                  <a:srgbClr val="202122"/>
                </a:solidFill>
                <a:effectLst/>
                <a:latin typeface="Arial Narrow" panose="020B0606020202030204" pitchFamily="34" charset="0"/>
              </a:rPr>
              <a:t> Free states in early 1850</a:t>
            </a:r>
          </a:p>
          <a:p>
            <a:pPr algn="l"/>
            <a:r>
              <a:rPr lang="en-US" sz="1400" b="0" i="0" dirty="0">
                <a:solidFill>
                  <a:srgbClr val="FFFFFF"/>
                </a:solidFill>
                <a:effectLst/>
                <a:latin typeface="Arial Narrow" panose="020B0606020202030204" pitchFamily="34" charset="0"/>
              </a:rPr>
              <a:t> </a:t>
            </a:r>
            <a:r>
              <a:rPr lang="en-US" sz="1400" b="0" i="0" dirty="0">
                <a:solidFill>
                  <a:srgbClr val="202122"/>
                </a:solidFill>
                <a:effectLst/>
                <a:latin typeface="Arial Narrow" panose="020B0606020202030204" pitchFamily="34" charset="0"/>
              </a:rPr>
              <a:t> Slave states (without Texas's claims to New Mexico)</a:t>
            </a:r>
          </a:p>
          <a:p>
            <a:pPr algn="l"/>
            <a:r>
              <a:rPr lang="en-US" sz="1400" b="0" i="0" dirty="0">
                <a:solidFill>
                  <a:srgbClr val="000000"/>
                </a:solidFill>
                <a:effectLst/>
                <a:latin typeface="Arial Narrow" panose="020B0606020202030204" pitchFamily="34" charset="0"/>
              </a:rPr>
              <a:t> </a:t>
            </a:r>
            <a:r>
              <a:rPr lang="en-US" sz="1400" b="0" i="0" dirty="0">
                <a:solidFill>
                  <a:srgbClr val="202122"/>
                </a:solidFill>
                <a:effectLst/>
                <a:latin typeface="Arial Narrow" panose="020B0606020202030204" pitchFamily="34" charset="0"/>
              </a:rPr>
              <a:t> Territories (later state borders, </a:t>
            </a:r>
            <a:r>
              <a:rPr lang="en-US" sz="1400" b="0" i="0" u="none" strike="noStrike" dirty="0">
                <a:solidFill>
                  <a:srgbClr val="0B0080"/>
                </a:solidFill>
                <a:effectLst/>
                <a:latin typeface="Arial Narrow" panose="020B0606020202030204" pitchFamily="34" charset="0"/>
                <a:hlinkClick r:id="rId4" tooltip="Gadsden Purchase"/>
              </a:rPr>
              <a:t>Gadsden Purchase</a:t>
            </a:r>
            <a:r>
              <a:rPr lang="en-US" sz="1400" b="0" i="0" dirty="0">
                <a:solidFill>
                  <a:srgbClr val="202122"/>
                </a:solidFill>
                <a:effectLst/>
                <a:latin typeface="Arial Narrow" panose="020B0606020202030204" pitchFamily="34" charset="0"/>
              </a:rPr>
              <a:t>)</a:t>
            </a:r>
          </a:p>
          <a:p>
            <a:pPr algn="l"/>
            <a:r>
              <a:rPr lang="en-US" sz="1400" b="0" i="0" dirty="0">
                <a:solidFill>
                  <a:srgbClr val="FFFFFF"/>
                </a:solidFill>
                <a:effectLst/>
                <a:latin typeface="Arial Narrow" panose="020B0606020202030204" pitchFamily="34" charset="0"/>
              </a:rPr>
              <a:t> </a:t>
            </a:r>
            <a:r>
              <a:rPr lang="en-US" sz="1400" b="0" i="0" dirty="0">
                <a:solidFill>
                  <a:srgbClr val="202122"/>
                </a:solidFill>
                <a:effectLst/>
                <a:latin typeface="Arial Narrow" panose="020B0606020202030204" pitchFamily="34" charset="0"/>
              </a:rPr>
              <a:t> </a:t>
            </a:r>
            <a:r>
              <a:rPr lang="en-US" sz="1400" b="0" i="0" u="none" strike="noStrike" dirty="0">
                <a:solidFill>
                  <a:srgbClr val="0B0080"/>
                </a:solidFill>
                <a:effectLst/>
                <a:latin typeface="Arial Narrow" panose="020B0606020202030204" pitchFamily="34" charset="0"/>
                <a:hlinkClick r:id="rId5" tooltip="Parallel 36°30' north"/>
              </a:rPr>
              <a:t>Missouri Compromise Line</a:t>
            </a:r>
            <a:r>
              <a:rPr lang="en-US" sz="1400" b="0" i="0" dirty="0">
                <a:solidFill>
                  <a:srgbClr val="202122"/>
                </a:solidFill>
                <a:effectLst/>
                <a:latin typeface="Arial Narrow" panose="020B0606020202030204" pitchFamily="34" charset="0"/>
              </a:rPr>
              <a:t> 36°30'</a:t>
            </a:r>
          </a:p>
        </p:txBody>
      </p:sp>
      <p:sp>
        <p:nvSpPr>
          <p:cNvPr id="5" name="Hexagon 4">
            <a:extLst>
              <a:ext uri="{FF2B5EF4-FFF2-40B4-BE49-F238E27FC236}">
                <a16:creationId xmlns:a16="http://schemas.microsoft.com/office/drawing/2014/main" id="{676F080C-F32A-49F9-8F21-145F3C871499}"/>
              </a:ext>
            </a:extLst>
          </p:cNvPr>
          <p:cNvSpPr/>
          <p:nvPr/>
        </p:nvSpPr>
        <p:spPr>
          <a:xfrm>
            <a:off x="435739" y="3733800"/>
            <a:ext cx="117565" cy="109538"/>
          </a:xfrm>
          <a:prstGeom prst="hexagon">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374DDA84-1FD2-477B-A9A0-F5EEBAC9EEF4}"/>
              </a:ext>
            </a:extLst>
          </p:cNvPr>
          <p:cNvSpPr/>
          <p:nvPr/>
        </p:nvSpPr>
        <p:spPr>
          <a:xfrm>
            <a:off x="435739" y="3965120"/>
            <a:ext cx="117565" cy="109538"/>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Hexagon 8">
            <a:extLst>
              <a:ext uri="{FF2B5EF4-FFF2-40B4-BE49-F238E27FC236}">
                <a16:creationId xmlns:a16="http://schemas.microsoft.com/office/drawing/2014/main" id="{483733CF-79E6-4EDC-8B64-6E5605A8D498}"/>
              </a:ext>
            </a:extLst>
          </p:cNvPr>
          <p:cNvSpPr/>
          <p:nvPr/>
        </p:nvSpPr>
        <p:spPr>
          <a:xfrm>
            <a:off x="435738" y="4180793"/>
            <a:ext cx="117565" cy="109538"/>
          </a:xfrm>
          <a:prstGeom prst="hexag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 name="Hexagon 10">
            <a:extLst>
              <a:ext uri="{FF2B5EF4-FFF2-40B4-BE49-F238E27FC236}">
                <a16:creationId xmlns:a16="http://schemas.microsoft.com/office/drawing/2014/main" id="{E09E4528-86DD-4C1D-9D83-61F015806321}"/>
              </a:ext>
            </a:extLst>
          </p:cNvPr>
          <p:cNvSpPr/>
          <p:nvPr/>
        </p:nvSpPr>
        <p:spPr>
          <a:xfrm>
            <a:off x="435737" y="4396466"/>
            <a:ext cx="117565" cy="109538"/>
          </a:xfrm>
          <a:prstGeom prst="hexagon">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TextBox 12">
            <a:extLst>
              <a:ext uri="{FF2B5EF4-FFF2-40B4-BE49-F238E27FC236}">
                <a16:creationId xmlns:a16="http://schemas.microsoft.com/office/drawing/2014/main" id="{6C0BFBBF-7B33-42A9-A1E2-85DEDAFE9A9F}"/>
              </a:ext>
            </a:extLst>
          </p:cNvPr>
          <p:cNvSpPr txBox="1"/>
          <p:nvPr/>
        </p:nvSpPr>
        <p:spPr>
          <a:xfrm>
            <a:off x="338481" y="132318"/>
            <a:ext cx="6096000" cy="523220"/>
          </a:xfrm>
          <a:prstGeom prst="rect">
            <a:avLst/>
          </a:prstGeom>
          <a:noFill/>
        </p:spPr>
        <p:txBody>
          <a:bodyPr wrap="square">
            <a:spAutoFit/>
          </a:bodyPr>
          <a:lstStyle/>
          <a:p>
            <a:r>
              <a:rPr lang="en-US" sz="2800" b="1" i="0" dirty="0">
                <a:solidFill>
                  <a:srgbClr val="202122"/>
                </a:solidFill>
                <a:effectLst/>
                <a:latin typeface="Arial Narrow" panose="020B0606020202030204" pitchFamily="34" charset="0"/>
              </a:rPr>
              <a:t>Compromise of 1850</a:t>
            </a:r>
            <a:r>
              <a:rPr lang="en-US" sz="2800" b="0" i="0" dirty="0">
                <a:solidFill>
                  <a:srgbClr val="202122"/>
                </a:solidFill>
                <a:effectLst/>
                <a:latin typeface="Arial Narrow" panose="020B0606020202030204" pitchFamily="34" charset="0"/>
              </a:rPr>
              <a:t> </a:t>
            </a:r>
            <a:endParaRPr lang="en-US" sz="2800" dirty="0"/>
          </a:p>
        </p:txBody>
      </p:sp>
    </p:spTree>
    <p:extLst>
      <p:ext uri="{BB962C8B-B14F-4D97-AF65-F5344CB8AC3E}">
        <p14:creationId xmlns:p14="http://schemas.microsoft.com/office/powerpoint/2010/main" val="3973779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462EC1-77A6-4253-AB3A-F061B524B58D}"/>
              </a:ext>
            </a:extLst>
          </p:cNvPr>
          <p:cNvSpPr txBox="1"/>
          <p:nvPr/>
        </p:nvSpPr>
        <p:spPr>
          <a:xfrm>
            <a:off x="675322" y="383179"/>
            <a:ext cx="4514360" cy="5107937"/>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We're continuing on from our previous study and we'll first do a short review.  We'll include a couple of thoughts that weren't mentioned in the previous study. They're not new thoughts, this is just a reminder.</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 are set periods where they can see that there was a particular development in US politics in how political parties were structured and organized. We have the first party system, the second party system and the third-party system.  They are the three that overlap with our reform line. We're focusing mostly on the second party system which was predominantly the Whig party versus the Democrat party. The Whig party fell apart in the 1850s and a branch of that became the Republican party.</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E9FB0EC-5C92-4118-94C4-87A1C5F24362}"/>
              </a:ext>
            </a:extLst>
          </p:cNvPr>
          <p:cNvSpPr txBox="1"/>
          <p:nvPr/>
        </p:nvSpPr>
        <p:spPr>
          <a:xfrm>
            <a:off x="914401" y="5686355"/>
            <a:ext cx="3807712" cy="923793"/>
          </a:xfrm>
          <a:prstGeom prst="rect">
            <a:avLst/>
          </a:prstGeom>
          <a:noFill/>
          <a:ln>
            <a:solidFill>
              <a:schemeClr val="tx1"/>
            </a:solidFill>
          </a:ln>
        </p:spPr>
        <p:txBody>
          <a:bodyPr wrap="square" rtlCol="0">
            <a:spAutoFit/>
          </a:bodyPr>
          <a:lstStyle/>
          <a:p>
            <a:r>
              <a:rPr lang="en-US" dirty="0">
                <a:latin typeface="Arial Narrow" panose="020B0606020202030204" pitchFamily="34" charset="0"/>
              </a:rPr>
              <a:t>1</a:t>
            </a:r>
            <a:r>
              <a:rPr lang="en-US" baseline="30000" dirty="0">
                <a:latin typeface="Arial Narrow" panose="020B0606020202030204" pitchFamily="34" charset="0"/>
              </a:rPr>
              <a:t>st</a:t>
            </a:r>
            <a:r>
              <a:rPr lang="en-US" dirty="0">
                <a:latin typeface="Arial Narrow" panose="020B0606020202030204" pitchFamily="34" charset="0"/>
              </a:rPr>
              <a:t> Party system	      1792-1824</a:t>
            </a:r>
          </a:p>
          <a:p>
            <a:r>
              <a:rPr lang="en-US" b="1" dirty="0">
                <a:latin typeface="Arial Narrow" panose="020B0606020202030204" pitchFamily="34" charset="0"/>
              </a:rPr>
              <a:t>2</a:t>
            </a:r>
            <a:r>
              <a:rPr lang="en-US" b="1" baseline="30000" dirty="0">
                <a:latin typeface="Arial Narrow" panose="020B0606020202030204" pitchFamily="34" charset="0"/>
              </a:rPr>
              <a:t>nd</a:t>
            </a:r>
            <a:r>
              <a:rPr lang="en-US" b="1" dirty="0">
                <a:latin typeface="Arial Narrow" panose="020B0606020202030204" pitchFamily="34" charset="0"/>
              </a:rPr>
              <a:t> Party system             1828-1854</a:t>
            </a:r>
          </a:p>
          <a:p>
            <a:r>
              <a:rPr lang="en-US" dirty="0">
                <a:latin typeface="Arial Narrow" panose="020B0606020202030204" pitchFamily="34" charset="0"/>
              </a:rPr>
              <a:t>3</a:t>
            </a:r>
            <a:r>
              <a:rPr lang="en-US" baseline="30000" dirty="0">
                <a:latin typeface="Arial Narrow" panose="020B0606020202030204" pitchFamily="34" charset="0"/>
              </a:rPr>
              <a:t>rd</a:t>
            </a:r>
            <a:r>
              <a:rPr lang="en-US" dirty="0">
                <a:latin typeface="Arial Narrow" panose="020B0606020202030204" pitchFamily="34" charset="0"/>
              </a:rPr>
              <a:t> Party system	      1854-1890’s</a:t>
            </a:r>
          </a:p>
        </p:txBody>
      </p:sp>
      <p:sp>
        <p:nvSpPr>
          <p:cNvPr id="7" name="TextBox 6">
            <a:extLst>
              <a:ext uri="{FF2B5EF4-FFF2-40B4-BE49-F238E27FC236}">
                <a16:creationId xmlns:a16="http://schemas.microsoft.com/office/drawing/2014/main" id="{8622107E-8EB7-487A-BDE2-7C9AE25F5902}"/>
              </a:ext>
            </a:extLst>
          </p:cNvPr>
          <p:cNvSpPr txBox="1"/>
          <p:nvPr/>
        </p:nvSpPr>
        <p:spPr>
          <a:xfrm>
            <a:off x="5657251" y="474345"/>
            <a:ext cx="6096000" cy="5909310"/>
          </a:xfrm>
          <a:prstGeom prst="rect">
            <a:avLst/>
          </a:prstGeom>
          <a:solidFill>
            <a:srgbClr val="D9ECFF"/>
          </a:solidFill>
        </p:spPr>
        <p:txBody>
          <a:bodyPr wrap="square">
            <a:spAutoFit/>
          </a:bodyPr>
          <a:lstStyle/>
          <a:p>
            <a:pPr algn="l"/>
            <a:r>
              <a:rPr lang="en-US" sz="1400" b="0" i="0" dirty="0">
                <a:solidFill>
                  <a:srgbClr val="202122"/>
                </a:solidFill>
                <a:effectLst/>
                <a:latin typeface="Arial Narrow" panose="020B0606020202030204" pitchFamily="34" charset="0"/>
              </a:rPr>
              <a:t>Washington continues to advance his idea of the dangers of sectionalism and expands his warning to include the dangers of political parties to the country as a whole. These warnings are given in the context of the recent rise of two opposing parties within the government—the </a:t>
            </a:r>
            <a:r>
              <a:rPr lang="en-US" sz="1400" b="0" i="0" u="none" strike="noStrike" dirty="0">
                <a:solidFill>
                  <a:srgbClr val="0B0080"/>
                </a:solidFill>
                <a:effectLst/>
                <a:latin typeface="Arial Narrow" panose="020B0606020202030204" pitchFamily="34" charset="0"/>
                <a:hlinkClick r:id="rId2" tooltip="Democratic-Republican Party"/>
              </a:rPr>
              <a:t>Democratic-Republican Party</a:t>
            </a:r>
            <a:r>
              <a:rPr lang="en-US" sz="1400" b="0" i="0" dirty="0">
                <a:solidFill>
                  <a:srgbClr val="202122"/>
                </a:solidFill>
                <a:effectLst/>
                <a:latin typeface="Arial Narrow" panose="020B0606020202030204" pitchFamily="34" charset="0"/>
              </a:rPr>
              <a:t> led by Jefferson, and Hamilton's </a:t>
            </a:r>
            <a:r>
              <a:rPr lang="en-US" sz="1400" b="0" i="0" u="none" strike="noStrike" dirty="0">
                <a:solidFill>
                  <a:srgbClr val="0B0080"/>
                </a:solidFill>
                <a:effectLst/>
                <a:latin typeface="Arial Narrow" panose="020B0606020202030204" pitchFamily="34" charset="0"/>
                <a:hlinkClick r:id="rId3" tooltip="Federalist Party"/>
              </a:rPr>
              <a:t>Federalist Party</a:t>
            </a:r>
            <a:r>
              <a:rPr lang="en-US" sz="1400" b="0" i="0" dirty="0">
                <a:solidFill>
                  <a:srgbClr val="202122"/>
                </a:solidFill>
                <a:effectLst/>
                <a:latin typeface="Arial Narrow" panose="020B0606020202030204" pitchFamily="34" charset="0"/>
              </a:rPr>
              <a:t>. Washington had striven to remain neutral during a conflict between Britain and France brought about by the </a:t>
            </a:r>
            <a:r>
              <a:rPr lang="en-US" sz="1400" b="0" i="0" u="none" strike="noStrike" dirty="0">
                <a:solidFill>
                  <a:srgbClr val="0B0080"/>
                </a:solidFill>
                <a:effectLst/>
                <a:latin typeface="Arial Narrow" panose="020B0606020202030204" pitchFamily="34" charset="0"/>
                <a:hlinkClick r:id="rId4" tooltip="French Revolution"/>
              </a:rPr>
              <a:t>French Revolution</a:t>
            </a:r>
            <a:r>
              <a:rPr lang="en-US" sz="1400" b="0" i="0" dirty="0">
                <a:solidFill>
                  <a:srgbClr val="202122"/>
                </a:solidFill>
                <a:effectLst/>
                <a:latin typeface="Arial Narrow" panose="020B0606020202030204" pitchFamily="34" charset="0"/>
              </a:rPr>
              <a:t>, while the Democratic-Republicans had made efforts to align with France, and the Federalists had made efforts to ally with Great Britain.</a:t>
            </a:r>
          </a:p>
          <a:p>
            <a:pPr algn="l"/>
            <a:endParaRPr lang="en-US" sz="1400" b="0" i="0" dirty="0">
              <a:solidFill>
                <a:srgbClr val="202122"/>
              </a:solidFill>
              <a:effectLst/>
              <a:latin typeface="Arial Narrow" panose="020B0606020202030204" pitchFamily="34" charset="0"/>
            </a:endParaRPr>
          </a:p>
          <a:p>
            <a:pPr algn="l"/>
            <a:r>
              <a:rPr lang="en-US" sz="1400" b="0" i="0" dirty="0">
                <a:solidFill>
                  <a:srgbClr val="202122"/>
                </a:solidFill>
                <a:effectLst/>
                <a:latin typeface="Arial Narrow" panose="020B0606020202030204" pitchFamily="34" charset="0"/>
              </a:rPr>
              <a:t>Washington recognizes that it is natural for people to organize and operate within groups such as political parties, but he also argues that every government has recognized political parties as an enemy and has sought to repress them because of their tendency to seek more power than other groups and to take revenge on political opponents.</a:t>
            </a:r>
            <a:r>
              <a:rPr lang="en-US" sz="1400" b="0" i="0" u="none" strike="noStrike" baseline="30000" dirty="0">
                <a:solidFill>
                  <a:srgbClr val="0B0080"/>
                </a:solidFill>
                <a:effectLst/>
                <a:latin typeface="Arial Narrow" panose="020B0606020202030204" pitchFamily="34" charset="0"/>
                <a:hlinkClick r:id="rId5"/>
              </a:rPr>
              <a:t>[4]</a:t>
            </a:r>
            <a:r>
              <a:rPr lang="en-US" sz="1400" b="0" i="0" dirty="0">
                <a:solidFill>
                  <a:srgbClr val="202122"/>
                </a:solidFill>
                <a:effectLst/>
                <a:latin typeface="Arial Narrow" panose="020B0606020202030204" pitchFamily="34" charset="0"/>
              </a:rPr>
              <a:t> He feels that disagreements between political parties weakened the government.</a:t>
            </a:r>
          </a:p>
          <a:p>
            <a:pPr algn="l"/>
            <a:endParaRPr lang="en-US" sz="1400" b="0" i="0" dirty="0">
              <a:solidFill>
                <a:srgbClr val="202122"/>
              </a:solidFill>
              <a:effectLst/>
              <a:latin typeface="Arial Narrow" panose="020B0606020202030204" pitchFamily="34" charset="0"/>
            </a:endParaRPr>
          </a:p>
          <a:p>
            <a:pPr algn="l"/>
            <a:r>
              <a:rPr lang="en-US" sz="1400" b="0" i="0" dirty="0">
                <a:solidFill>
                  <a:srgbClr val="202122"/>
                </a:solidFill>
                <a:effectLst/>
                <a:latin typeface="Arial Narrow" panose="020B0606020202030204" pitchFamily="34" charset="0"/>
              </a:rPr>
              <a:t>Moreover, he makes the case that "the alternate domination" of one party over another and coinciding efforts to exact revenge upon their opponents have led to horrible atrocities, and "is itself a frightful despotism. But this leads at length to a more formal and permanent despotism." From Washington's perspective and judgment, political parties eventually and "gradually incline the minds of men to seek security… in the absolute power of an individual",</a:t>
            </a:r>
            <a:r>
              <a:rPr lang="en-US" sz="1400" b="0" i="0" u="none" strike="noStrike" baseline="30000" dirty="0">
                <a:solidFill>
                  <a:srgbClr val="0B0080"/>
                </a:solidFill>
                <a:effectLst/>
                <a:latin typeface="Arial Narrow" panose="020B0606020202030204" pitchFamily="34" charset="0"/>
                <a:hlinkClick r:id="rId6"/>
              </a:rPr>
              <a:t>[1]</a:t>
            </a:r>
            <a:r>
              <a:rPr lang="en-US" sz="1400" b="0" i="0" dirty="0">
                <a:solidFill>
                  <a:srgbClr val="202122"/>
                </a:solidFill>
                <a:effectLst/>
                <a:latin typeface="Arial Narrow" panose="020B0606020202030204" pitchFamily="34" charset="0"/>
              </a:rPr>
              <a:t> leading to despotism. He acknowledges the fact that parties are sometimes beneficial in promoting liberty in monarchies, but he argues that political parties must be restrained in a popularly elected government because of their tendency to distract the government from their duties, create unfounded jealousies among groups and regions, raise false alarms among the people, promote riots and insurrection, and provide foreign nations and interests access to the government where they can impose their will upon the country.</a:t>
            </a:r>
          </a:p>
        </p:txBody>
      </p:sp>
      <p:sp>
        <p:nvSpPr>
          <p:cNvPr id="8" name="Slide Number Placeholder 7">
            <a:extLst>
              <a:ext uri="{FF2B5EF4-FFF2-40B4-BE49-F238E27FC236}">
                <a16:creationId xmlns:a16="http://schemas.microsoft.com/office/drawing/2014/main" id="{22FCBF2F-C415-4EA4-ACDA-C40C3B4428AB}"/>
              </a:ext>
            </a:extLst>
          </p:cNvPr>
          <p:cNvSpPr>
            <a:spLocks noGrp="1"/>
          </p:cNvSpPr>
          <p:nvPr>
            <p:ph type="sldNum" sz="quarter" idx="12"/>
          </p:nvPr>
        </p:nvSpPr>
        <p:spPr/>
        <p:txBody>
          <a:bodyPr/>
          <a:lstStyle/>
          <a:p>
            <a:fld id="{AE400EEC-9B90-4137-8E08-0BFA747BE71B}" type="slidenum">
              <a:rPr lang="en-US" smtClean="0"/>
              <a:t>8</a:t>
            </a:fld>
            <a:endParaRPr lang="en-US"/>
          </a:p>
        </p:txBody>
      </p:sp>
      <p:cxnSp>
        <p:nvCxnSpPr>
          <p:cNvPr id="12" name="Straight Connector 11">
            <a:extLst>
              <a:ext uri="{FF2B5EF4-FFF2-40B4-BE49-F238E27FC236}">
                <a16:creationId xmlns:a16="http://schemas.microsoft.com/office/drawing/2014/main" id="{32CB7B1A-250E-4523-92D0-FEF5D9AA4E94}"/>
              </a:ext>
            </a:extLst>
          </p:cNvPr>
          <p:cNvCxnSpPr/>
          <p:nvPr/>
        </p:nvCxnSpPr>
        <p:spPr>
          <a:xfrm>
            <a:off x="5425440"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746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9</a:t>
            </a:fld>
            <a:endParaRPr lang="en-US"/>
          </a:p>
        </p:txBody>
      </p:sp>
      <p:sp>
        <p:nvSpPr>
          <p:cNvPr id="4" name="TextBox 3">
            <a:extLst>
              <a:ext uri="{FF2B5EF4-FFF2-40B4-BE49-F238E27FC236}">
                <a16:creationId xmlns:a16="http://schemas.microsoft.com/office/drawing/2014/main" id="{F795E58F-FA0E-4EF8-889C-2DED6049FCEA}"/>
              </a:ext>
            </a:extLst>
          </p:cNvPr>
          <p:cNvSpPr txBox="1"/>
          <p:nvPr/>
        </p:nvSpPr>
        <p:spPr>
          <a:xfrm>
            <a:off x="533401" y="194538"/>
            <a:ext cx="2709080" cy="630082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Then after about 1855 you had Democrats versus Republicans, but the predecessor of the Republicans was the Whig party.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parties switched platforms between the Civil War and the Civil Rights era.  So, in the  Millerite history the Democrats were more on southern interests and the Whigs and Republicans on northern interests. Particularly early on there was significant grey areas but those parties became more and more polarized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ust like today.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8535FEC7-FF48-4CEC-80E8-6B845C49A510}"/>
              </a:ext>
            </a:extLst>
          </p:cNvPr>
          <p:cNvCxnSpPr/>
          <p:nvPr/>
        </p:nvCxnSpPr>
        <p:spPr>
          <a:xfrm>
            <a:off x="230414" y="194537"/>
            <a:ext cx="0" cy="6468926"/>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B01456E0-F433-4AEC-9B20-FBB6E49F5A4A}"/>
              </a:ext>
            </a:extLst>
          </p:cNvPr>
          <p:cNvGrpSpPr/>
          <p:nvPr/>
        </p:nvGrpSpPr>
        <p:grpSpPr>
          <a:xfrm>
            <a:off x="3722708" y="136525"/>
            <a:ext cx="8238878" cy="4007579"/>
            <a:chOff x="4333461" y="136525"/>
            <a:chExt cx="7447196" cy="4007579"/>
          </a:xfrm>
        </p:grpSpPr>
        <p:sp>
          <p:nvSpPr>
            <p:cNvPr id="7" name="TextBox 6">
              <a:extLst>
                <a:ext uri="{FF2B5EF4-FFF2-40B4-BE49-F238E27FC236}">
                  <a16:creationId xmlns:a16="http://schemas.microsoft.com/office/drawing/2014/main" id="{A1D03CB7-67FD-4F4B-87FC-23D824E39277}"/>
                </a:ext>
              </a:extLst>
            </p:cNvPr>
            <p:cNvSpPr txBox="1"/>
            <p:nvPr/>
          </p:nvSpPr>
          <p:spPr>
            <a:xfrm>
              <a:off x="4333461" y="136525"/>
              <a:ext cx="1498748"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p:nvPr/>
          </p:nvCxnSpPr>
          <p:spPr>
            <a:xfrm>
              <a:off x="4574851" y="1664261"/>
              <a:ext cx="6989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EBC5CE-C76C-4F4E-90CF-B4B668CE6359}"/>
                </a:ext>
              </a:extLst>
            </p:cNvPr>
            <p:cNvCxnSpPr/>
            <p:nvPr/>
          </p:nvCxnSpPr>
          <p:spPr>
            <a:xfrm>
              <a:off x="4586375"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4437834" y="694255"/>
              <a:ext cx="549877"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1" name="Straight Connector 10">
              <a:extLst>
                <a:ext uri="{FF2B5EF4-FFF2-40B4-BE49-F238E27FC236}">
                  <a16:creationId xmlns:a16="http://schemas.microsoft.com/office/drawing/2014/main" id="{0F8EF630-FC68-4D97-BD15-ADC0E5FA33AF}"/>
                </a:ext>
              </a:extLst>
            </p:cNvPr>
            <p:cNvCxnSpPr/>
            <p:nvPr/>
          </p:nvCxnSpPr>
          <p:spPr>
            <a:xfrm>
              <a:off x="547737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B858F6-1CCA-43A9-A051-A9307B796C31}"/>
                </a:ext>
              </a:extLst>
            </p:cNvPr>
            <p:cNvSpPr txBox="1"/>
            <p:nvPr/>
          </p:nvSpPr>
          <p:spPr>
            <a:xfrm>
              <a:off x="5208628" y="675433"/>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3" name="Straight Connector 12">
              <a:extLst>
                <a:ext uri="{FF2B5EF4-FFF2-40B4-BE49-F238E27FC236}">
                  <a16:creationId xmlns:a16="http://schemas.microsoft.com/office/drawing/2014/main" id="{870FC09F-92DB-4CB6-AB76-070B47D7D352}"/>
                </a:ext>
              </a:extLst>
            </p:cNvPr>
            <p:cNvCxnSpPr/>
            <p:nvPr/>
          </p:nvCxnSpPr>
          <p:spPr>
            <a:xfrm>
              <a:off x="11564844"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2EA14-22B5-4438-95A2-91521F85A98D}"/>
                </a:ext>
              </a:extLst>
            </p:cNvPr>
            <p:cNvSpPr txBox="1"/>
            <p:nvPr/>
          </p:nvSpPr>
          <p:spPr>
            <a:xfrm>
              <a:off x="11266665" y="729150"/>
              <a:ext cx="51399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5" name="Straight Connector 14">
              <a:extLst>
                <a:ext uri="{FF2B5EF4-FFF2-40B4-BE49-F238E27FC236}">
                  <a16:creationId xmlns:a16="http://schemas.microsoft.com/office/drawing/2014/main" id="{35EB059F-C835-4824-9DCB-A285AFD12E52}"/>
                </a:ext>
              </a:extLst>
            </p:cNvPr>
            <p:cNvCxnSpPr/>
            <p:nvPr/>
          </p:nvCxnSpPr>
          <p:spPr>
            <a:xfrm>
              <a:off x="1064620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16DE61-D330-420D-9B7E-ACD3FA826CA7}"/>
                </a:ext>
              </a:extLst>
            </p:cNvPr>
            <p:cNvSpPr txBox="1"/>
            <p:nvPr/>
          </p:nvSpPr>
          <p:spPr>
            <a:xfrm>
              <a:off x="10349342" y="630938"/>
              <a:ext cx="529232"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7" name="Straight Connector 16">
              <a:extLst>
                <a:ext uri="{FF2B5EF4-FFF2-40B4-BE49-F238E27FC236}">
                  <a16:creationId xmlns:a16="http://schemas.microsoft.com/office/drawing/2014/main" id="{EE7CF563-7CD7-4A01-BDD2-A281D56411ED}"/>
                </a:ext>
              </a:extLst>
            </p:cNvPr>
            <p:cNvCxnSpPr/>
            <p:nvPr/>
          </p:nvCxnSpPr>
          <p:spPr>
            <a:xfrm>
              <a:off x="9727562"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F6939E-A2CA-47C5-8879-73DAE87E5EAF}"/>
                </a:ext>
              </a:extLst>
            </p:cNvPr>
            <p:cNvSpPr txBox="1"/>
            <p:nvPr/>
          </p:nvSpPr>
          <p:spPr>
            <a:xfrm>
              <a:off x="9432020" y="717367"/>
              <a:ext cx="529232"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flipV="1">
              <a:off x="4574851" y="2831978"/>
              <a:ext cx="5152711"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1EE92F-8D43-431D-8AEE-5340636ACE52}"/>
                </a:ext>
              </a:extLst>
            </p:cNvPr>
            <p:cNvCxnSpPr/>
            <p:nvPr/>
          </p:nvCxnSpPr>
          <p:spPr>
            <a:xfrm>
              <a:off x="458637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4403466" y="1887013"/>
              <a:ext cx="464773"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36463D08-93FF-47EF-98F0-075F3D333585}"/>
                </a:ext>
              </a:extLst>
            </p:cNvPr>
            <p:cNvCxnSpPr/>
            <p:nvPr/>
          </p:nvCxnSpPr>
          <p:spPr>
            <a:xfrm>
              <a:off x="5477376"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1BB4C-0D88-407A-9408-108742BAB455}"/>
                </a:ext>
              </a:extLst>
            </p:cNvPr>
            <p:cNvSpPr txBox="1"/>
            <p:nvPr/>
          </p:nvSpPr>
          <p:spPr>
            <a:xfrm>
              <a:off x="5224836" y="1890972"/>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38E32327-44A6-4ED3-A0C3-83CB7A569B84}"/>
                </a:ext>
              </a:extLst>
            </p:cNvPr>
            <p:cNvCxnSpPr/>
            <p:nvPr/>
          </p:nvCxnSpPr>
          <p:spPr>
            <a:xfrm>
              <a:off x="8557211"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CEE121-F34B-4E7E-8059-38D7B77407F3}"/>
                </a:ext>
              </a:extLst>
            </p:cNvPr>
            <p:cNvCxnSpPr/>
            <p:nvPr/>
          </p:nvCxnSpPr>
          <p:spPr>
            <a:xfrm>
              <a:off x="7424863"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C2B92F-6533-4595-BD3E-0546A77EEF46}"/>
                </a:ext>
              </a:extLst>
            </p:cNvPr>
            <p:cNvSpPr txBox="1"/>
            <p:nvPr/>
          </p:nvSpPr>
          <p:spPr>
            <a:xfrm>
              <a:off x="7137945" y="1860710"/>
              <a:ext cx="670265"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8269565" y="1851960"/>
              <a:ext cx="781483"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9706385" y="4139461"/>
              <a:ext cx="113943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9808C-28B2-4F2F-8FFD-79EF61C4BCAD}"/>
                </a:ext>
              </a:extLst>
            </p:cNvPr>
            <p:cNvCxnSpPr/>
            <p:nvPr/>
          </p:nvCxnSpPr>
          <p:spPr>
            <a:xfrm>
              <a:off x="10699894"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13287-B67A-4AE2-BED8-185D31196690}"/>
                </a:ext>
              </a:extLst>
            </p:cNvPr>
            <p:cNvCxnSpPr/>
            <p:nvPr/>
          </p:nvCxnSpPr>
          <p:spPr>
            <a:xfrm>
              <a:off x="9714056"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9479648" y="3199168"/>
              <a:ext cx="716287"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10809069" y="1308984"/>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3" name="Straight Connector 32">
              <a:extLst>
                <a:ext uri="{FF2B5EF4-FFF2-40B4-BE49-F238E27FC236}">
                  <a16:creationId xmlns:a16="http://schemas.microsoft.com/office/drawing/2014/main" id="{90FB515E-7A16-48F3-B684-970E563592C4}"/>
                </a:ext>
              </a:extLst>
            </p:cNvPr>
            <p:cNvCxnSpPr/>
            <p:nvPr/>
          </p:nvCxnSpPr>
          <p:spPr>
            <a:xfrm>
              <a:off x="9706385"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795D22-31EA-4903-B171-0E98F32FA885}"/>
                </a:ext>
              </a:extLst>
            </p:cNvPr>
            <p:cNvSpPr txBox="1"/>
            <p:nvPr/>
          </p:nvSpPr>
          <p:spPr>
            <a:xfrm>
              <a:off x="9512398" y="1839369"/>
              <a:ext cx="529220"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10513612" y="3199169"/>
              <a:ext cx="551953"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6" name="Straight Connector 35">
              <a:extLst>
                <a:ext uri="{FF2B5EF4-FFF2-40B4-BE49-F238E27FC236}">
                  <a16:creationId xmlns:a16="http://schemas.microsoft.com/office/drawing/2014/main" id="{5A20D25D-3F7D-456E-B5CF-7F9CFFDB91DF}"/>
                </a:ext>
              </a:extLst>
            </p:cNvPr>
            <p:cNvCxnSpPr>
              <a:cxnSpLocks/>
            </p:cNvCxnSpPr>
            <p:nvPr/>
          </p:nvCxnSpPr>
          <p:spPr>
            <a:xfrm>
              <a:off x="4868244"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B080D-3A9A-4AC0-85EA-954812F78A76}"/>
                </a:ext>
              </a:extLst>
            </p:cNvPr>
            <p:cNvCxnSpPr>
              <a:cxnSpLocks/>
            </p:cNvCxnSpPr>
            <p:nvPr/>
          </p:nvCxnSpPr>
          <p:spPr>
            <a:xfrm>
              <a:off x="5195277"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BAB2D9-CE80-4461-B3C9-663E1AAFD804}"/>
                </a:ext>
              </a:extLst>
            </p:cNvPr>
            <p:cNvSpPr txBox="1"/>
            <p:nvPr/>
          </p:nvSpPr>
          <p:spPr>
            <a:xfrm>
              <a:off x="4586375" y="2985291"/>
              <a:ext cx="445385"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39" name="TextBox 38">
              <a:extLst>
                <a:ext uri="{FF2B5EF4-FFF2-40B4-BE49-F238E27FC236}">
                  <a16:creationId xmlns:a16="http://schemas.microsoft.com/office/drawing/2014/main" id="{78A6704E-565F-4608-B5E7-C2A41AA3A088}"/>
                </a:ext>
              </a:extLst>
            </p:cNvPr>
            <p:cNvSpPr txBox="1"/>
            <p:nvPr/>
          </p:nvSpPr>
          <p:spPr>
            <a:xfrm>
              <a:off x="5000814" y="2985290"/>
              <a:ext cx="436257"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0" name="TextBox 39">
              <a:extLst>
                <a:ext uri="{FF2B5EF4-FFF2-40B4-BE49-F238E27FC236}">
                  <a16:creationId xmlns:a16="http://schemas.microsoft.com/office/drawing/2014/main" id="{880B3A79-2304-41B6-9E04-CE608DAE51B7}"/>
                </a:ext>
              </a:extLst>
            </p:cNvPr>
            <p:cNvSpPr txBox="1"/>
            <p:nvPr/>
          </p:nvSpPr>
          <p:spPr>
            <a:xfrm>
              <a:off x="8835707" y="2456700"/>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1" name="TextBox 40">
              <a:extLst>
                <a:ext uri="{FF2B5EF4-FFF2-40B4-BE49-F238E27FC236}">
                  <a16:creationId xmlns:a16="http://schemas.microsoft.com/office/drawing/2014/main" id="{7C907D46-C746-48E5-B956-DAF12D81F5B1}"/>
                </a:ext>
              </a:extLst>
            </p:cNvPr>
            <p:cNvSpPr txBox="1"/>
            <p:nvPr/>
          </p:nvSpPr>
          <p:spPr>
            <a:xfrm>
              <a:off x="9970172" y="3722619"/>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grpSp>
      <p:sp>
        <p:nvSpPr>
          <p:cNvPr id="42" name="TextBox 41">
            <a:extLst>
              <a:ext uri="{FF2B5EF4-FFF2-40B4-BE49-F238E27FC236}">
                <a16:creationId xmlns:a16="http://schemas.microsoft.com/office/drawing/2014/main" id="{35840CEC-27AF-44DA-842B-B2D3AC2AD6DE}"/>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69BEDE69-4F09-499B-A5FF-571D2848073D}"/>
              </a:ext>
            </a:extLst>
          </p:cNvPr>
          <p:cNvSpPr txBox="1"/>
          <p:nvPr/>
        </p:nvSpPr>
        <p:spPr>
          <a:xfrm>
            <a:off x="4061249" y="31699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3743F50D-2867-4CDC-A94F-FE800B4FBF9F}"/>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503ABC34-4EBE-47A2-9383-208F6B147FD0}"/>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261C70E-3D90-401B-A65D-01550FED3291}"/>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D08853F6-C6C8-4038-B4A3-580F1908E505}"/>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1B78AFFF-C218-48F3-86EB-7450BD1AB41A}"/>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0" name="TextBox 49">
            <a:extLst>
              <a:ext uri="{FF2B5EF4-FFF2-40B4-BE49-F238E27FC236}">
                <a16:creationId xmlns:a16="http://schemas.microsoft.com/office/drawing/2014/main" id="{AC347DCF-BC34-447F-B982-6426A6E436AC}"/>
              </a:ext>
            </a:extLst>
          </p:cNvPr>
          <p:cNvSpPr txBox="1"/>
          <p:nvPr/>
        </p:nvSpPr>
        <p:spPr>
          <a:xfrm>
            <a:off x="3716182" y="4786010"/>
            <a:ext cx="7170530" cy="126265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if you're William Miller, or Samuel Snow you're expecting the second Advent to be in 1844.  As we cover this history you see polarization rising in the 10-15 years prior to this history. Slavery is becoming more and more divisive and the future of the United States hinges on the 1844 US election.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1F0F8BA6-2961-42DF-A7B4-445A6F73F7FE}"/>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Tree>
    <p:extLst>
      <p:ext uri="{BB962C8B-B14F-4D97-AF65-F5344CB8AC3E}">
        <p14:creationId xmlns:p14="http://schemas.microsoft.com/office/powerpoint/2010/main" val="2286701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2123</TotalTime>
  <Words>9251</Words>
  <Application>Microsoft Office PowerPoint</Application>
  <PresentationFormat>Widescreen</PresentationFormat>
  <Paragraphs>1835</Paragraphs>
  <Slides>48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Aharoni</vt:lpstr>
      <vt:lpstr>Arial</vt:lpstr>
      <vt:lpstr>Arial Narrow</vt:lpstr>
      <vt:lpstr>Calibri</vt:lpstr>
      <vt:lpstr>Calibri Light</vt:lpstr>
      <vt:lpstr>Merriweather</vt:lpstr>
      <vt:lpstr>Roboto</vt:lpstr>
      <vt:lpstr>Symbol</vt:lpstr>
      <vt:lpstr>Office Theme</vt:lpstr>
      <vt:lpstr>Henry Clay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Henry Clay</dc:title>
  <dc:creator>Elaine Steiner</dc:creator>
  <cp:lastModifiedBy>Elaine Steiner</cp:lastModifiedBy>
  <cp:revision>54</cp:revision>
  <dcterms:created xsi:type="dcterms:W3CDTF">2020-10-31T23:02:52Z</dcterms:created>
  <dcterms:modified xsi:type="dcterms:W3CDTF">2020-12-05T22:07:05Z</dcterms:modified>
</cp:coreProperties>
</file>