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92"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5" r:id="rId39"/>
    <p:sldId id="291"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0000CC"/>
    <a:srgbClr val="FFFFFF"/>
    <a:srgbClr val="422100"/>
    <a:srgbClr val="000000"/>
    <a:srgbClr val="5F5F5F"/>
    <a:srgbClr val="8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114"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4DC2B8C-934C-48E0-B460-F01D661C9250}" type="datetimeFigureOut">
              <a:rPr lang="en-US" smtClean="0"/>
              <a:t>4/28/2021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59D34DE-B506-47EA-A1C1-A71DAF3B2476}" type="slidenum">
              <a:rPr lang="en-US" smtClean="0"/>
              <a:t>‹#›</a:t>
            </a:fld>
            <a:endParaRPr lang="en-US"/>
          </a:p>
        </p:txBody>
      </p:sp>
    </p:spTree>
    <p:extLst>
      <p:ext uri="{BB962C8B-B14F-4D97-AF65-F5344CB8AC3E}">
        <p14:creationId xmlns:p14="http://schemas.microsoft.com/office/powerpoint/2010/main" val="339126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870D-0B4E-463C-A842-E04BBC248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2CCB61-0071-4FF1-948D-A51534A72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1D3A0-6D20-4D56-96D5-1FC362B4C7A4}"/>
              </a:ext>
            </a:extLst>
          </p:cNvPr>
          <p:cNvSpPr>
            <a:spLocks noGrp="1"/>
          </p:cNvSpPr>
          <p:nvPr>
            <p:ph type="dt" sz="half" idx="10"/>
          </p:nvPr>
        </p:nvSpPr>
        <p:spPr/>
        <p:txBody>
          <a:bodyPr/>
          <a:lstStyle/>
          <a:p>
            <a:fld id="{38EB6331-3E7B-4EAF-8B40-577A57AC74A2}" type="datetime1">
              <a:rPr lang="en-US" smtClean="0"/>
              <a:t>4/28/2021</a:t>
            </a:fld>
            <a:endParaRPr lang="en-US"/>
          </a:p>
        </p:txBody>
      </p:sp>
      <p:sp>
        <p:nvSpPr>
          <p:cNvPr id="5" name="Footer Placeholder 4">
            <a:extLst>
              <a:ext uri="{FF2B5EF4-FFF2-40B4-BE49-F238E27FC236}">
                <a16:creationId xmlns:a16="http://schemas.microsoft.com/office/drawing/2014/main" id="{20ECE602-CF15-47F1-9FFD-4CFCD2A4D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563DC-1A9D-4E6B-A006-126A6A10B14F}"/>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300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BD13-BF1F-41E6-A53F-F54653B4C0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4D4F8-F456-4BA6-9490-3D0369FE3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FD32-24DE-4BA4-9E2D-BC00E04946C5}"/>
              </a:ext>
            </a:extLst>
          </p:cNvPr>
          <p:cNvSpPr>
            <a:spLocks noGrp="1"/>
          </p:cNvSpPr>
          <p:nvPr>
            <p:ph type="dt" sz="half" idx="10"/>
          </p:nvPr>
        </p:nvSpPr>
        <p:spPr/>
        <p:txBody>
          <a:bodyPr/>
          <a:lstStyle/>
          <a:p>
            <a:fld id="{49B5CD93-96BA-4596-8E07-20BAC7EDBB67}" type="datetime1">
              <a:rPr lang="en-US" smtClean="0"/>
              <a:t>4/28/2021</a:t>
            </a:fld>
            <a:endParaRPr lang="en-US"/>
          </a:p>
        </p:txBody>
      </p:sp>
      <p:sp>
        <p:nvSpPr>
          <p:cNvPr id="5" name="Footer Placeholder 4">
            <a:extLst>
              <a:ext uri="{FF2B5EF4-FFF2-40B4-BE49-F238E27FC236}">
                <a16:creationId xmlns:a16="http://schemas.microsoft.com/office/drawing/2014/main" id="{03A489E8-9F86-4943-B703-2D69A48F0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D9C20-CAEA-45EE-9A48-7188BFA5869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81734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86786-5E03-40F5-B823-99961165F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D62C71-541D-4124-9C4C-406E98006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078D3-D14F-40C7-8E7F-23F8971CC5B3}"/>
              </a:ext>
            </a:extLst>
          </p:cNvPr>
          <p:cNvSpPr>
            <a:spLocks noGrp="1"/>
          </p:cNvSpPr>
          <p:nvPr>
            <p:ph type="dt" sz="half" idx="10"/>
          </p:nvPr>
        </p:nvSpPr>
        <p:spPr/>
        <p:txBody>
          <a:bodyPr/>
          <a:lstStyle/>
          <a:p>
            <a:fld id="{65228478-8881-43A3-BB4C-287A48DE14A5}" type="datetime1">
              <a:rPr lang="en-US" smtClean="0"/>
              <a:t>4/28/2021</a:t>
            </a:fld>
            <a:endParaRPr lang="en-US"/>
          </a:p>
        </p:txBody>
      </p:sp>
      <p:sp>
        <p:nvSpPr>
          <p:cNvPr id="5" name="Footer Placeholder 4">
            <a:extLst>
              <a:ext uri="{FF2B5EF4-FFF2-40B4-BE49-F238E27FC236}">
                <a16:creationId xmlns:a16="http://schemas.microsoft.com/office/drawing/2014/main" id="{05CEF6E2-3D47-43BC-B70E-5B2D47A27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F3B26-8986-49DE-B6B3-6EA92E9A4F62}"/>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7872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0DA6-1B3A-48DA-A26C-BFD26530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908CC-712E-4A8C-9B5C-096FC44E7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B1186-C2C2-4340-BE9E-C9C580B50A15}"/>
              </a:ext>
            </a:extLst>
          </p:cNvPr>
          <p:cNvSpPr>
            <a:spLocks noGrp="1"/>
          </p:cNvSpPr>
          <p:nvPr>
            <p:ph type="dt" sz="half" idx="10"/>
          </p:nvPr>
        </p:nvSpPr>
        <p:spPr/>
        <p:txBody>
          <a:bodyPr/>
          <a:lstStyle/>
          <a:p>
            <a:fld id="{A36FA7E7-680E-4DCE-AF14-F57CB005EB09}" type="datetime1">
              <a:rPr lang="en-US" smtClean="0"/>
              <a:t>4/28/2021</a:t>
            </a:fld>
            <a:endParaRPr lang="en-US"/>
          </a:p>
        </p:txBody>
      </p:sp>
      <p:sp>
        <p:nvSpPr>
          <p:cNvPr id="5" name="Footer Placeholder 4">
            <a:extLst>
              <a:ext uri="{FF2B5EF4-FFF2-40B4-BE49-F238E27FC236}">
                <a16:creationId xmlns:a16="http://schemas.microsoft.com/office/drawing/2014/main" id="{213E8BC8-12F6-47F8-8BEA-9BF6EBF59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AB5EC-FF53-48B8-A08E-A4045CE0967A}"/>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46330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9A6C-FBC1-4530-9354-9033C903A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69A370-F2F4-4AF8-B15D-3F157D6CD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2C1BD-41D0-4EEF-AB2C-DA096E7E11A4}"/>
              </a:ext>
            </a:extLst>
          </p:cNvPr>
          <p:cNvSpPr>
            <a:spLocks noGrp="1"/>
          </p:cNvSpPr>
          <p:nvPr>
            <p:ph type="dt" sz="half" idx="10"/>
          </p:nvPr>
        </p:nvSpPr>
        <p:spPr/>
        <p:txBody>
          <a:bodyPr/>
          <a:lstStyle/>
          <a:p>
            <a:fld id="{A7829ECB-DA47-4C91-A376-988A258F0161}" type="datetime1">
              <a:rPr lang="en-US" smtClean="0"/>
              <a:t>4/28/2021</a:t>
            </a:fld>
            <a:endParaRPr lang="en-US"/>
          </a:p>
        </p:txBody>
      </p:sp>
      <p:sp>
        <p:nvSpPr>
          <p:cNvPr id="5" name="Footer Placeholder 4">
            <a:extLst>
              <a:ext uri="{FF2B5EF4-FFF2-40B4-BE49-F238E27FC236}">
                <a16:creationId xmlns:a16="http://schemas.microsoft.com/office/drawing/2014/main" id="{611AFF7E-B62E-4DEB-9582-97A5C34F0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3B0E2-E1CA-4935-B114-B455E3D09A9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71104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EB8A-8D94-4B16-ADA8-9575E06CC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10E8A-71A6-47A1-8B1D-CBB3EF6DE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9D90C-4B39-4240-9C9E-5B7671EBD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59766-4E83-45F6-B97F-D8D00212B143}"/>
              </a:ext>
            </a:extLst>
          </p:cNvPr>
          <p:cNvSpPr>
            <a:spLocks noGrp="1"/>
          </p:cNvSpPr>
          <p:nvPr>
            <p:ph type="dt" sz="half" idx="10"/>
          </p:nvPr>
        </p:nvSpPr>
        <p:spPr/>
        <p:txBody>
          <a:bodyPr/>
          <a:lstStyle/>
          <a:p>
            <a:fld id="{7F83A259-7747-49C0-BF2F-41E26F97816D}" type="datetime1">
              <a:rPr lang="en-US" smtClean="0"/>
              <a:t>4/28/2021</a:t>
            </a:fld>
            <a:endParaRPr lang="en-US"/>
          </a:p>
        </p:txBody>
      </p:sp>
      <p:sp>
        <p:nvSpPr>
          <p:cNvPr id="6" name="Footer Placeholder 5">
            <a:extLst>
              <a:ext uri="{FF2B5EF4-FFF2-40B4-BE49-F238E27FC236}">
                <a16:creationId xmlns:a16="http://schemas.microsoft.com/office/drawing/2014/main" id="{46A929E9-7D5C-411F-93A1-BE02CD663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2C1DD-AAF7-4DA3-AC85-924B1CF7A03D}"/>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15052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915-9D47-4117-AEA2-04426E2944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1EFD0-BFAA-49B5-B300-B06BB6E92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59343-97D8-43E2-9ABF-56A1BF028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F45498-5675-4449-A80A-DB83EC2CC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76258-E5B0-411E-AC05-96DCAB498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ACF9A-AC89-4404-8E06-01E49CF0B7B6}"/>
              </a:ext>
            </a:extLst>
          </p:cNvPr>
          <p:cNvSpPr>
            <a:spLocks noGrp="1"/>
          </p:cNvSpPr>
          <p:nvPr>
            <p:ph type="dt" sz="half" idx="10"/>
          </p:nvPr>
        </p:nvSpPr>
        <p:spPr/>
        <p:txBody>
          <a:bodyPr/>
          <a:lstStyle/>
          <a:p>
            <a:fld id="{CB3CE318-C794-43DA-BF52-ABF1922A8367}" type="datetime1">
              <a:rPr lang="en-US" smtClean="0"/>
              <a:t>4/28/2021</a:t>
            </a:fld>
            <a:endParaRPr lang="en-US"/>
          </a:p>
        </p:txBody>
      </p:sp>
      <p:sp>
        <p:nvSpPr>
          <p:cNvPr id="8" name="Footer Placeholder 7">
            <a:extLst>
              <a:ext uri="{FF2B5EF4-FFF2-40B4-BE49-F238E27FC236}">
                <a16:creationId xmlns:a16="http://schemas.microsoft.com/office/drawing/2014/main" id="{63296CC2-1BCD-4989-B8B8-2B26C1C91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7E2EC-2086-40CE-9D4C-980C83FBCC1A}"/>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19875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5F71-C2E1-4FA1-B3DF-DDEA9F070B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A67DF-AA9D-4465-B07B-20C0839FFC95}"/>
              </a:ext>
            </a:extLst>
          </p:cNvPr>
          <p:cNvSpPr>
            <a:spLocks noGrp="1"/>
          </p:cNvSpPr>
          <p:nvPr>
            <p:ph type="dt" sz="half" idx="10"/>
          </p:nvPr>
        </p:nvSpPr>
        <p:spPr/>
        <p:txBody>
          <a:bodyPr/>
          <a:lstStyle/>
          <a:p>
            <a:fld id="{00EE7148-38C3-46D6-A681-5F3627BBDACC}" type="datetime1">
              <a:rPr lang="en-US" smtClean="0"/>
              <a:t>4/28/2021</a:t>
            </a:fld>
            <a:endParaRPr lang="en-US"/>
          </a:p>
        </p:txBody>
      </p:sp>
      <p:sp>
        <p:nvSpPr>
          <p:cNvPr id="4" name="Footer Placeholder 3">
            <a:extLst>
              <a:ext uri="{FF2B5EF4-FFF2-40B4-BE49-F238E27FC236}">
                <a16:creationId xmlns:a16="http://schemas.microsoft.com/office/drawing/2014/main" id="{A9D8167B-DC93-46C0-9C3B-EF060A71D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F1844-DB48-454E-853B-17B0A5B71CE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93064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4DE80-6105-4DB9-8940-D69207CFD783}"/>
              </a:ext>
            </a:extLst>
          </p:cNvPr>
          <p:cNvSpPr>
            <a:spLocks noGrp="1"/>
          </p:cNvSpPr>
          <p:nvPr>
            <p:ph type="dt" sz="half" idx="10"/>
          </p:nvPr>
        </p:nvSpPr>
        <p:spPr/>
        <p:txBody>
          <a:bodyPr/>
          <a:lstStyle/>
          <a:p>
            <a:fld id="{D2B3FD73-5DF4-43B8-A8E0-5ED9CAEBB7BA}" type="datetime1">
              <a:rPr lang="en-US" smtClean="0"/>
              <a:t>4/28/2021</a:t>
            </a:fld>
            <a:endParaRPr lang="en-US"/>
          </a:p>
        </p:txBody>
      </p:sp>
      <p:sp>
        <p:nvSpPr>
          <p:cNvPr id="3" name="Footer Placeholder 2">
            <a:extLst>
              <a:ext uri="{FF2B5EF4-FFF2-40B4-BE49-F238E27FC236}">
                <a16:creationId xmlns:a16="http://schemas.microsoft.com/office/drawing/2014/main" id="{840B494E-1FB9-4F94-A442-1BCC75BC96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FA9AF-4FCB-4C07-8B8A-0B5FADFA031F}"/>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426981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FE0E-8A9F-4748-95D1-34A15E7EB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B2705-EAC9-4D53-B950-9174BB95C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09F5E-58FF-4DE9-8025-1CD88A979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4606C-AF12-429E-81CD-B1E17B8E51F0}"/>
              </a:ext>
            </a:extLst>
          </p:cNvPr>
          <p:cNvSpPr>
            <a:spLocks noGrp="1"/>
          </p:cNvSpPr>
          <p:nvPr>
            <p:ph type="dt" sz="half" idx="10"/>
          </p:nvPr>
        </p:nvSpPr>
        <p:spPr/>
        <p:txBody>
          <a:bodyPr/>
          <a:lstStyle/>
          <a:p>
            <a:fld id="{3D310175-ACC0-4B17-A9A9-D04730305EBB}" type="datetime1">
              <a:rPr lang="en-US" smtClean="0"/>
              <a:t>4/28/2021</a:t>
            </a:fld>
            <a:endParaRPr lang="en-US"/>
          </a:p>
        </p:txBody>
      </p:sp>
      <p:sp>
        <p:nvSpPr>
          <p:cNvPr id="6" name="Footer Placeholder 5">
            <a:extLst>
              <a:ext uri="{FF2B5EF4-FFF2-40B4-BE49-F238E27FC236}">
                <a16:creationId xmlns:a16="http://schemas.microsoft.com/office/drawing/2014/main" id="{D9965655-9F78-41E4-825C-421ABCF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04F0-AC54-4D8D-AD92-E9984EAF00D8}"/>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0135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BE94-2BFB-46A2-B0FD-962610DD6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9D07E-9A0C-4CE6-BBC8-ACB0B6897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FB5E4-3D2B-4D10-9D85-97AA5BB87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CFC24-6862-4956-B3C7-6F1427899EB3}"/>
              </a:ext>
            </a:extLst>
          </p:cNvPr>
          <p:cNvSpPr>
            <a:spLocks noGrp="1"/>
          </p:cNvSpPr>
          <p:nvPr>
            <p:ph type="dt" sz="half" idx="10"/>
          </p:nvPr>
        </p:nvSpPr>
        <p:spPr/>
        <p:txBody>
          <a:bodyPr/>
          <a:lstStyle/>
          <a:p>
            <a:fld id="{32FE40E1-4FB9-4014-A8B9-FC260F7E237F}" type="datetime1">
              <a:rPr lang="en-US" smtClean="0"/>
              <a:t>4/28/2021</a:t>
            </a:fld>
            <a:endParaRPr lang="en-US"/>
          </a:p>
        </p:txBody>
      </p:sp>
      <p:sp>
        <p:nvSpPr>
          <p:cNvPr id="6" name="Footer Placeholder 5">
            <a:extLst>
              <a:ext uri="{FF2B5EF4-FFF2-40B4-BE49-F238E27FC236}">
                <a16:creationId xmlns:a16="http://schemas.microsoft.com/office/drawing/2014/main" id="{5EEF8D88-44AA-4434-B113-EF320AEAE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73F03-4EAD-44C1-A703-887DCBB1A180}"/>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09868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78701-9E48-4E28-9266-DBB2CA6CA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E03E0-778C-4502-AA1B-0404063C0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29136-AF07-4F77-868F-DBF14BBB7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76D7F-45B8-4A31-9546-7B86D80000A4}" type="datetime1">
              <a:rPr lang="en-US" smtClean="0"/>
              <a:t>4/28/2021</a:t>
            </a:fld>
            <a:endParaRPr lang="en-US"/>
          </a:p>
        </p:txBody>
      </p:sp>
      <p:sp>
        <p:nvSpPr>
          <p:cNvPr id="5" name="Footer Placeholder 4">
            <a:extLst>
              <a:ext uri="{FF2B5EF4-FFF2-40B4-BE49-F238E27FC236}">
                <a16:creationId xmlns:a16="http://schemas.microsoft.com/office/drawing/2014/main" id="{91612223-B3F4-441A-AB3B-F219449E1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7DD8C-EF4E-4E82-8080-9A70BC867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1599-2FFE-45DD-A8D7-B18CEE5A716B}" type="slidenum">
              <a:rPr lang="en-US" smtClean="0"/>
              <a:t>‹#›</a:t>
            </a:fld>
            <a:endParaRPr lang="en-US"/>
          </a:p>
        </p:txBody>
      </p:sp>
    </p:spTree>
    <p:extLst>
      <p:ext uri="{BB962C8B-B14F-4D97-AF65-F5344CB8AC3E}">
        <p14:creationId xmlns:p14="http://schemas.microsoft.com/office/powerpoint/2010/main" val="216228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channel/UCmXvRbvcOLlLwgpdS9E-JB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4"/>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3050" y="4865138"/>
            <a:ext cx="12188950" cy="1631216"/>
          </a:xfrm>
          <a:prstGeom prst="rect">
            <a:avLst/>
          </a:prstGeom>
          <a:solidFill>
            <a:srgbClr val="FFFFFF">
              <a:alpha val="60000"/>
            </a:srgbClr>
          </a:solidFill>
        </p:spPr>
        <p:txBody>
          <a:bodyPr wrap="square" rtlCol="0">
            <a:spAutoFit/>
          </a:bodyPr>
          <a:lstStyle/>
          <a:p>
            <a:pPr algn="ctr"/>
            <a:r>
              <a:rPr lang="en-US" sz="2800" b="1" dirty="0">
                <a:solidFill>
                  <a:srgbClr val="0000CC"/>
                </a:solidFill>
                <a:effectLst>
                  <a:outerShdw blurRad="38100" dist="38100" dir="2700000" algn="tl">
                    <a:srgbClr val="000000">
                      <a:alpha val="43137"/>
                    </a:srgbClr>
                  </a:outerShdw>
                </a:effectLst>
                <a:latin typeface="Blacksword" pitchFamily="50" charset="0"/>
              </a:rPr>
              <a:t>“Look A Little Higher” Camp Meeting</a:t>
            </a:r>
          </a:p>
          <a:p>
            <a:pPr algn="ctr"/>
            <a:r>
              <a:rPr lang="en-US" dirty="0">
                <a:solidFill>
                  <a:srgbClr val="0000CC"/>
                </a:solidFill>
                <a:latin typeface="Tw Cen MT" panose="020B0602020104020603" pitchFamily="34" charset="0"/>
              </a:rPr>
              <a:t>Brazil February 2021</a:t>
            </a:r>
          </a:p>
          <a:p>
            <a:pPr algn="ctr"/>
            <a:endParaRPr lang="en-US" dirty="0">
              <a:solidFill>
                <a:srgbClr val="0000CC"/>
              </a:solidFill>
              <a:latin typeface="Tw Cen MT" panose="020B0602020104020603" pitchFamily="34" charset="0"/>
            </a:endParaRPr>
          </a:p>
          <a:p>
            <a:pPr algn="ctr"/>
            <a:r>
              <a:rPr lang="en-US" b="0" i="0" dirty="0">
                <a:solidFill>
                  <a:srgbClr val="0000CC"/>
                </a:solidFill>
                <a:effectLst/>
                <a:latin typeface="Tw Cen MT" panose="020B0602020104020603" pitchFamily="34" charset="0"/>
              </a:rPr>
              <a:t>Two Streams of Creation    Tess Lambert 10.02.2021</a:t>
            </a:r>
          </a:p>
          <a:p>
            <a:endParaRPr lang="en-US" dirty="0"/>
          </a:p>
        </p:txBody>
      </p:sp>
      <p:sp>
        <p:nvSpPr>
          <p:cNvPr id="18" name="TextBox 17">
            <a:extLst>
              <a:ext uri="{FF2B5EF4-FFF2-40B4-BE49-F238E27FC236}">
                <a16:creationId xmlns:a16="http://schemas.microsoft.com/office/drawing/2014/main" id="{BE58F365-66AB-44AE-879A-4D0A2E98D85E}"/>
              </a:ext>
            </a:extLst>
          </p:cNvPr>
          <p:cNvSpPr txBox="1"/>
          <p:nvPr/>
        </p:nvSpPr>
        <p:spPr>
          <a:xfrm>
            <a:off x="10836658" y="5791311"/>
            <a:ext cx="1355342" cy="369332"/>
          </a:xfrm>
          <a:prstGeom prst="rect">
            <a:avLst/>
          </a:prstGeom>
          <a:noFill/>
        </p:spPr>
        <p:txBody>
          <a:bodyPr wrap="square">
            <a:spAutoFit/>
          </a:bodyPr>
          <a:lstStyle/>
          <a:p>
            <a:r>
              <a:rPr lang="en-US" b="0" i="0" dirty="0">
                <a:effectLst/>
                <a:latin typeface="Century Gothic" panose="020B0502020202020204" pitchFamily="34" charset="0"/>
                <a:cs typeface="Posterama" panose="020B0504020200020000" pitchFamily="34" charset="0"/>
                <a:hlinkClick r:id="rId3">
                  <a:extLst>
                    <a:ext uri="{A12FA001-AC4F-418D-AE19-62706E023703}">
                      <ahyp:hlinkClr xmlns:ahyp="http://schemas.microsoft.com/office/drawing/2018/hyperlinkcolor" val="tx"/>
                    </a:ext>
                  </a:extLst>
                </a:hlinkClick>
              </a:rPr>
              <a:t>O Livrinho</a:t>
            </a:r>
            <a:endParaRPr lang="en-US" dirty="0">
              <a:latin typeface="Century Gothic" panose="020B0502020202020204" pitchFamily="34" charset="0"/>
              <a:cs typeface="Posterama" panose="020B0504020200020000" pitchFamily="34" charset="0"/>
            </a:endParaRPr>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706" y="5104585"/>
            <a:ext cx="631945" cy="6319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 y="4811534"/>
            <a:ext cx="1625453" cy="1625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5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13509" y="3890176"/>
            <a:ext cx="11556274" cy="2713435"/>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Conservatism in its most literal sense; it completely rejects any concept of progression or restoration.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reject what we teach about progression you have to agree with Hodge when he says the following, "and if Christ is Lord of lords and King of kings, if He is really the ruler among the Nations then all nations are in the highest sense one nation under one king, one law having one interest and one end.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cannot be two laws for Christians, one to govern the relations of individuals and the other the relations of Nations."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Application: you can't have one law that says a Christian keeps the Sabbath,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them Sunday</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not have that impact the national state law. You can't separate the two, one nation under one king, one law. Not separate laws for individuals and then state laws.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Summary: no separation between church and state, Calvinism, the doctrine of the Covenanters, old side, old school thinking, fed through Princeton seminary. </a:t>
            </a:r>
            <a:r>
              <a:rPr lang="en-US" sz="16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first and the Second Great awakenings were rebellions against that.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8AD07436-74FB-4A26-9149-12B11D6BC10D}"/>
              </a:ext>
            </a:extLst>
          </p:cNvPr>
          <p:cNvGrpSpPr/>
          <p:nvPr/>
        </p:nvGrpSpPr>
        <p:grpSpPr>
          <a:xfrm>
            <a:off x="4578" y="1365894"/>
            <a:ext cx="12187423" cy="2395614"/>
            <a:chOff x="-3050" y="1217915"/>
            <a:chExt cx="12187423" cy="2395614"/>
          </a:xfrm>
        </p:grpSpPr>
        <p:sp>
          <p:nvSpPr>
            <p:cNvPr id="45" name="TextBox 44">
              <a:extLst>
                <a:ext uri="{FF2B5EF4-FFF2-40B4-BE49-F238E27FC236}">
                  <a16:creationId xmlns:a16="http://schemas.microsoft.com/office/drawing/2014/main" id="{1A4009F7-058F-4F89-94FB-43CBDA7D8BBB}"/>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B2E319F4-2EE6-43E5-AC88-A2D679385651}"/>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18E6894-0A25-4EEC-82D3-A513A7A401F2}"/>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166421-CD1E-48FF-9EFA-B2DDD6F88440}"/>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A66F1CA-3CF2-4DA1-82FD-B7BD0D48C7FC}"/>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F9EA6B-7F2D-4AE3-A839-E84F7B64B5FE}"/>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3E237EA-CCB7-4B01-91EE-F69CA43130E0}"/>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1A1698E-0D05-47A4-A765-8DCCE5AB4D40}"/>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082B6BB-4E51-49FC-99DC-637E0482D44B}"/>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592B4F4-8345-4682-B9D1-FA2568FAD1F2}"/>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D3CE180-7445-456C-8148-1188C9A09091}"/>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2B84A4E-B1BA-4D5F-9AF4-A8CFB106B068}"/>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F96273D-AD31-4BA3-9A92-3F57FEB69FC4}"/>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7EE6497-6C74-4752-9960-7BEAE4AD4D5D}"/>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9D5EC22-037D-474A-905E-53DF60A867B3}"/>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2AD8689-34A2-4E44-8A1A-16790C446527}"/>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B15A17-7EE0-48E8-BB7B-FB710DAC5FD5}"/>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C0B25B1-2E2F-4756-AC5D-90F9FA7A0FC5}"/>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B43A283-BEE8-438C-8BF9-4FB29B842D57}"/>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4AB4713-CB7F-4BB6-A242-9FF966DA7A5F}"/>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E19CD9-DE27-46D3-AABD-C401CD4E5903}"/>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7465ECD-CB96-486C-918E-6F0E5E864CFE}"/>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9D0ED8D7-81EA-41A4-A3A2-CBE72AF3A93F}"/>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AA4651AC-0BAF-47AC-91D5-2BD9E7349A3A}"/>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89268FBE-3987-4BA5-8377-B108FA2EAC0A}"/>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0E1A8CF3-4EAF-409A-9262-45421D22C255}"/>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DE3F7EA5-97B8-4FA8-9664-57BB6F04A21B}"/>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AF34D365-9A99-4835-A605-84C37231785B}"/>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DD68D46D-15AD-4637-8D5E-1BD542E0E4F4}"/>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C88CB70A-B588-47EC-9C40-2CAD74333592}"/>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5BF09BEC-5ADD-461A-A25E-86AC9452F359}"/>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99329AD-9002-4509-B188-52C12638C8C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8A306201-43E8-49E8-B446-83F40FB2AF62}"/>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D6361707-010C-40F2-B386-DF755FF96D6C}"/>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4BE17556-346A-41C3-8450-82A3B037FE2E}"/>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4411C3A8-6093-45C9-B09B-1DA110F2B5DB}"/>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83A7EA39-5BCA-4762-9D98-9FE3F4E6898D}"/>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715688F7-0612-4670-A1C9-67280E201984}"/>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96A43DD4-E0D2-4B34-95DF-BDB14EEED8F9}"/>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407958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13509" y="3890176"/>
            <a:ext cx="11556274" cy="2744469"/>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 hierarchy hated these awakenings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ministers taught the people to free themselves from the hierarchy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Like a revolution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hierarchy started to lose power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became a fight over power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Awakenings started to pull away from more Orthodox Calvinism.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say it's 1840, a message comes that cuts away at Orthodox Calvinism, requires you to be willing to sever yourself from your denominational hierarchy, to listen and follow nobodies in the church system, to think and reason.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B0DA5572-93DD-4914-8945-11851C6EB5F3}"/>
              </a:ext>
            </a:extLst>
          </p:cNvPr>
          <p:cNvGrpSpPr/>
          <p:nvPr/>
        </p:nvGrpSpPr>
        <p:grpSpPr>
          <a:xfrm>
            <a:off x="7627" y="1365894"/>
            <a:ext cx="12187423" cy="2395614"/>
            <a:chOff x="-3050" y="1217915"/>
            <a:chExt cx="12187423" cy="2395614"/>
          </a:xfrm>
        </p:grpSpPr>
        <p:sp>
          <p:nvSpPr>
            <p:cNvPr id="45" name="TextBox 44">
              <a:extLst>
                <a:ext uri="{FF2B5EF4-FFF2-40B4-BE49-F238E27FC236}">
                  <a16:creationId xmlns:a16="http://schemas.microsoft.com/office/drawing/2014/main" id="{37C40DD9-6CB4-4F4A-86FB-C9BC33D69CCF}"/>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E6CBE5E3-F105-4726-952A-43277CF7995B}"/>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4DD47CC-A8EC-4679-B6C7-901084AE9349}"/>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224508C-A4C9-44FC-8FEB-E029C8D579C5}"/>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25AA6A-A1B3-4780-A248-A60E0306FFCB}"/>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126E5A-1FFC-4FEB-A9E6-742D09192DED}"/>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40C90B-3181-4ABC-A104-460F94910884}"/>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D2AA20-6887-4405-89B6-04D6BFDC0D86}"/>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A8E41D-2F4A-45FC-806C-BB81D3B18173}"/>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CD1EB0-EBCA-4A6F-A3AF-8A6DDBBFBA09}"/>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DD91FBB-903C-408F-AD92-2510B82A0605}"/>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A1D8B38-8BDF-4461-A877-4AD57406189F}"/>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2DD1FAF-76C5-4C45-B24D-E2BF958B8C40}"/>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9305A6A-AF51-41E0-93A9-375621DE0486}"/>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55FB12-5200-4FC8-B2ED-C19886620F77}"/>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0FB15FA-35FB-460A-B3E6-F296DDDF133D}"/>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7A779E6-9D8F-4538-8A81-FEBB89632DAE}"/>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29DA533-A53B-4DFF-9219-E2A4FFC4A830}"/>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B8E3B4-72D8-4AD2-ADC3-D93A5B04A1F9}"/>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B006FAB-4D02-4CB8-9C98-8D2B1A5BB707}"/>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CD90408-2699-4054-86B5-E33A9CC8E0B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D9E69E2-FCBF-4525-AD0F-A6B87DE52AFE}"/>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DA191B99-6C44-42B8-9EB4-FC82069A6F91}"/>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5E4C4DB1-C7AC-43B4-BA35-E3BF2F22DC2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A81CFAB1-DD38-49D3-951A-E179D7317087}"/>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452C4401-8F99-402A-8265-374A69264E01}"/>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9122FAFF-82D6-4965-9492-91FFCD8D233B}"/>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4266A7F1-F81E-4B65-BB6B-DC9B991A23D8}"/>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D1D65D09-A8FB-46DE-8C93-5E793AFE5367}"/>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8661D124-924B-4E8C-99F5-9EF222C36E36}"/>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FD44C9C-4785-49B7-9631-4E04BAC82A4B}"/>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29055BDE-B53C-43D2-9E1D-FD897D80D83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E152267B-AFCA-4F10-9C52-F8E25B249C65}"/>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7D39DE47-E521-44DD-8B0F-9459724D0F12}"/>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37EA77F7-0C71-498B-A376-7C6B09081799}"/>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4C84901D-D556-4A1F-BFF1-A2C507D68C14}"/>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A5823FC3-ECBE-4437-8C53-6F69752B1A53}"/>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BEC4A6A9-A5B2-400D-ABDC-E41B6A7267CD}"/>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C8AE7602-E457-4C74-A4EB-0A88C332A5F6}"/>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427353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13509" y="3890176"/>
            <a:ext cx="11556274" cy="2744469"/>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Can you do that if you sided with the old school in the Second Great Awakening?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the fight, separate to the Millerites, was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will you at all costs cling to your denominational leaders, those influential men or are you willing to think for yourself and sever from them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People who sided with Calvinism and the old school had already made their decision before they may have ever heard of William Miller.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Does that make sense?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Can you already see the parallels to today?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work being done separate to this movement, largely separate from religion. Protestants had already been divided into two streams.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62ED4AB3-7CB0-420C-976A-EF9BD55BCEA5}"/>
              </a:ext>
            </a:extLst>
          </p:cNvPr>
          <p:cNvGrpSpPr/>
          <p:nvPr/>
        </p:nvGrpSpPr>
        <p:grpSpPr>
          <a:xfrm>
            <a:off x="4578" y="1485450"/>
            <a:ext cx="12187423" cy="2395614"/>
            <a:chOff x="-3050" y="1217915"/>
            <a:chExt cx="12187423" cy="2395614"/>
          </a:xfrm>
        </p:grpSpPr>
        <p:sp>
          <p:nvSpPr>
            <p:cNvPr id="45" name="TextBox 44">
              <a:extLst>
                <a:ext uri="{FF2B5EF4-FFF2-40B4-BE49-F238E27FC236}">
                  <a16:creationId xmlns:a16="http://schemas.microsoft.com/office/drawing/2014/main" id="{9DDCD6C2-17E0-49ED-A7CD-E26054AAE9AF}"/>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9908B9F8-23FE-444B-8AC7-3B112557FFB5}"/>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0DF5AE-2AB6-43CF-90F2-7C08205773BE}"/>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9145BE-3B8D-41B3-8EE0-338BE23D4C84}"/>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1E9910A-126E-4167-9D8D-42C2E9DD2F80}"/>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78CDB8F-0189-4462-8AB5-ED8E1C6121D3}"/>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17827B-AB19-4C06-B117-D91799B97CAC}"/>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F6A17E4-1CA5-454D-8ACE-933DEFB3F2BC}"/>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87BF20-5624-4CF2-A130-0F51C88D792F}"/>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C80D47-79FF-4FD0-BECB-6D80BDAA85DE}"/>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20B3EC-A741-44A7-82EE-A082F54D20FC}"/>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05B2E4-55FC-484A-B214-D1FED597D535}"/>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09D171-B58A-42CC-BD76-39E6C0C64EC8}"/>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B84508-F474-4527-B092-C15456D733FA}"/>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4446E0-C8CB-4F06-9439-A6EC7114437C}"/>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A3C89B0-7930-4E64-9B4D-D462608AD73B}"/>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1B6B1A2-F009-4A39-9980-12E4ECB11B46}"/>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22F9D29-57F1-48B0-8ED8-95A0129E8B1D}"/>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041C188-7E1F-489F-B8C0-8AD8131CA098}"/>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F96001C-C23C-4175-AFBB-FAE2BCA5A430}"/>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65CFD6C-11DD-48FA-AA8C-3D8A0D3DD9DF}"/>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A4F5A14-2AB1-41C4-8E86-AEB56E267318}"/>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7C5A6E78-36D7-4ECB-AB7F-8F3D318645E8}"/>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C6423589-740A-4A77-B48A-C9085194DAA2}"/>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A07B08A9-E62F-4252-89CA-7301BA51C768}"/>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68C518D2-B825-47EF-8F07-1B450589FE92}"/>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B06BF9B2-647B-4DE3-A6C1-4CF7709461C8}"/>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CB7E69BA-00B9-4D53-B7D5-EE30B9FA91BE}"/>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05A00954-B6C0-429E-B920-839355CFE30E}"/>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3A8E5D1E-378F-41A4-AC28-6E9C84416E59}"/>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CD394106-845C-40C4-BC91-B8EDDAFFA039}"/>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29070A92-1338-47AE-8B9E-95F58A1E2BB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17E4E779-A846-4AB3-B759-A5694EE7CED4}"/>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1531DC4D-89A6-4C97-AE61-A45631E71164}"/>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E0FE1622-2D3F-49F4-A329-3D3D870C721D}"/>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E2BC4883-BEF6-4F4D-AB8B-54261F2EC766}"/>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5CB29D70-7830-4DFD-950D-6B12243F0E65}"/>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CC702124-EC4D-4955-98F4-223EA702EB4C}"/>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CBDB18B5-1C77-4EE6-A1D8-4ECA16136BB9}"/>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89075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09554"/>
            <a:ext cx="11556274" cy="1559017"/>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Those that sided with the Millerites felt compelled the message was the truth. In Spiritual Gifts, Ellen White covers that history, what are the Protestant ministers doing? People would try to break free from their companies and through vision she could see that these ministers had been binding them together again, so no one could pull away from their denominations, their fellowships. These ministers were attempting to hold on to the people and power. If you'd already sided with the old school in the Second Great Awakening, if you'd already submitted yourself to be bound by that hierarchy, it would be extremely difficult to separate yourself and join the Millerites.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C43A8750-8C67-4A0D-B23C-83C20BC58498}"/>
              </a:ext>
            </a:extLst>
          </p:cNvPr>
          <p:cNvGrpSpPr/>
          <p:nvPr/>
        </p:nvGrpSpPr>
        <p:grpSpPr>
          <a:xfrm>
            <a:off x="7627" y="1576251"/>
            <a:ext cx="12187423" cy="2395614"/>
            <a:chOff x="-3050" y="1217915"/>
            <a:chExt cx="12187423" cy="2395614"/>
          </a:xfrm>
        </p:grpSpPr>
        <p:sp>
          <p:nvSpPr>
            <p:cNvPr id="45" name="TextBox 44">
              <a:extLst>
                <a:ext uri="{FF2B5EF4-FFF2-40B4-BE49-F238E27FC236}">
                  <a16:creationId xmlns:a16="http://schemas.microsoft.com/office/drawing/2014/main" id="{439B945A-EA75-4F5D-A952-70B19703BBE1}"/>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83FB7500-F2B1-420A-BDAF-F9BBC66CE950}"/>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2812357-1347-4AE0-A04E-4EDCC025DE32}"/>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5778DC-F70C-4F43-9160-768845D1761D}"/>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2DF39F6-3C54-4A58-8A30-9379AB9EB045}"/>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CB7B7B-919B-4365-822F-F24DFC1C255B}"/>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E19E877-B63A-4B8C-B986-4585D9525FEA}"/>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7077E0A-0773-4916-8BBB-050F31EB8E08}"/>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08F7BC-527D-4CC4-8918-E6064E89C310}"/>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EF09F3-E1AE-4AB2-81AF-3737F98AFD8B}"/>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7EC5DA-DA3D-43BA-AA1E-0EE268CA1D56}"/>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79177E8-A813-4BD7-9EC4-91222BE8E24E}"/>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3D6043-9B9E-4CD6-9C87-503B25D0DC0D}"/>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AEAA76-0D0F-48B5-8660-493610A4918E}"/>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2CD213-02D2-46DF-A564-538D4A08D6EB}"/>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57E060-FD62-43EB-BCEA-D714B477A6CA}"/>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4D5C6D-AC00-409B-A8FE-66FAA0F83EB6}"/>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1F76F7-686E-488D-9AC6-5CEF1E389305}"/>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228CDC-BCE3-43B8-9E43-C1859E1EA7B1}"/>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7C645F-DBD1-4214-A3DA-EF58A6EE0065}"/>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56736C1-0D16-402A-A935-4E24B208368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43B5A84-4491-48C6-A776-F32858097F4A}"/>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C005AF9A-C5BE-4962-BC86-B51C4DA4985E}"/>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93252E71-5A80-4275-8BE6-46C3563729AD}"/>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64AC5346-CE38-42A4-9CCE-0127594719E2}"/>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6325FAC6-1433-48BB-810B-EB1C825C4AB2}"/>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9DFB26A2-9D0B-4825-9DBC-B74559CDD225}"/>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EE7D5362-58D4-4611-834B-3FA778789252}"/>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AE91C31B-95C4-4F81-8478-1F07F035EC9D}"/>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A8AB0816-7CD2-4F0A-9F57-48B430E34130}"/>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7AEC59CA-4CC7-49FC-B6F4-D58EBBF486F0}"/>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3F8E0AAC-F675-4908-A0C5-C49C88EF696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A3FC22CC-9A9D-49C4-B9D3-44A5A9E33B40}"/>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8727D661-4CCE-4CE9-9202-B9C2B55621CE}"/>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4DD98789-5C31-4154-80FE-5A4DC791344C}"/>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CBD7BB7C-65AA-46BE-A0FC-0B506993F67C}"/>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83DD1930-BCA0-4B46-9244-B194EBE32B0A}"/>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72654DD4-C8B8-47C8-8427-CEA7AB7AD7C8}"/>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0663CC12-05A7-4337-B918-525A821BF359}"/>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02865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09554"/>
            <a:ext cx="11556274" cy="126265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were not willing to question your ancient Calvinist traditions and teachings,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I've been taught from a young age, my grandparents were taught, we almost universally all believe in predestination, I won't question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message of William Miller could have none effect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You needed to be pulled from conservative Calvinism and be willing to be severed from your Protestant leadership. That work had already begun externally, really from the 1790s.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3A0EB8FF-A8D3-40D8-B5C4-FBE07B201EA5}"/>
              </a:ext>
            </a:extLst>
          </p:cNvPr>
          <p:cNvGrpSpPr/>
          <p:nvPr/>
        </p:nvGrpSpPr>
        <p:grpSpPr>
          <a:xfrm>
            <a:off x="7627" y="1576251"/>
            <a:ext cx="12187423" cy="2395614"/>
            <a:chOff x="-3050" y="1217915"/>
            <a:chExt cx="12187423" cy="2395614"/>
          </a:xfrm>
        </p:grpSpPr>
        <p:sp>
          <p:nvSpPr>
            <p:cNvPr id="45" name="TextBox 44">
              <a:extLst>
                <a:ext uri="{FF2B5EF4-FFF2-40B4-BE49-F238E27FC236}">
                  <a16:creationId xmlns:a16="http://schemas.microsoft.com/office/drawing/2014/main" id="{82E91523-E521-42C3-8381-5FE746FC7613}"/>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3616CB30-FFE2-4362-996C-DFB8282DDC86}"/>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7BAF7C-BB3E-4143-9782-7B7A6182DA26}"/>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ADE262C-9FAC-4112-B634-44A641993AD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D9FE87-BBC6-425F-BBAF-E5BAC223DDFF}"/>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FD9F1B6-B646-4C15-A8E6-6D0DB2D66357}"/>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5D8D75-09F1-41B5-AF61-D4270A356F19}"/>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F7FA42-664C-4B2E-82BA-4555DC7490EC}"/>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6F555F7-CAAD-48C3-ABDE-5FCFB0D30961}"/>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AC1009-F25D-4067-913D-617764824369}"/>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E2ECD4-6704-411A-8E5D-060BF18FF3CD}"/>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838F71-8636-4470-9A25-B2F28FD278BF}"/>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D7AD1AA-7484-40EC-A4AD-FFE282AFBECF}"/>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F6654C4-E855-4D1E-BEF8-AC675DEE7AE7}"/>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79D9C5-450B-4C8F-8D17-F610DEC54BD7}"/>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6433D26-52AA-419F-9350-5B36EC3F01EA}"/>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B55E46-322D-4EB1-82FF-22D108129E67}"/>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D827FDF-4EED-4FF9-A2CE-D6ADE4CB8311}"/>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B66ECCA-55DA-45C3-B82E-8065A83E3521}"/>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7450D9B-24E6-4834-8ADF-A1075946CDB2}"/>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4BD1252-F05B-43AB-9625-3740C3B4E902}"/>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6991A93-1E15-4A79-97B2-16F910F28D46}"/>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0A9C1B7D-BF15-4EFE-B278-7918B32A78EA}"/>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F51CD945-AA1F-4E24-B22C-A83BA623733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FB783E1F-1BB0-4AC0-B033-CF1810973360}"/>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F7F05B17-1837-4F0E-BCC2-0B42B1F075BC}"/>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EB293127-23D5-450A-95A9-60D444940249}"/>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735BD4B2-CF5A-496C-8925-6839169D8C35}"/>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E15C4147-55E7-4003-B0F1-91241584A401}"/>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453145A3-CEB1-4EF8-90C3-2C41A64321EB}"/>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E9F9E71-6600-45ED-ADA0-5537D3A61E38}"/>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EF5F5CA7-7729-446B-848C-348C6F305F6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55F44646-206E-4C83-9C8E-2381DEE15E8E}"/>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9143B8A8-4D70-482A-8C16-708AEA2E4AA2}"/>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2769E606-3E01-4FB2-AC62-DA322E51CDE8}"/>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0520AA42-95C9-492A-BD16-24604CBA19DF}"/>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23F9E3DA-E6F5-4E66-AB9B-74D347911143}"/>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8EB98E55-5533-4322-9C0B-F872C61A5CDB}"/>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12B444C1-EE28-4130-A95E-BF95D05DE754}"/>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74069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434057" y="4143447"/>
            <a:ext cx="11556274" cy="2153731"/>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Life sketches 80 chapter 5,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where were Ellen White's parents taking her?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meetings of the Second Great Awakening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had both positive effects and negative effects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they were on the right stream to join William Miller once they heard the message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they had it been in the wrong stream, old school, there would likely be no Ellen White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External streams, Ellen White and her family are in the correct stream</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78325258-863F-4A50-8CFC-9F924BEBC011}"/>
              </a:ext>
            </a:extLst>
          </p:cNvPr>
          <p:cNvGrpSpPr/>
          <p:nvPr/>
        </p:nvGrpSpPr>
        <p:grpSpPr>
          <a:xfrm>
            <a:off x="7627" y="1516746"/>
            <a:ext cx="12187423" cy="2395614"/>
            <a:chOff x="-3050" y="1217915"/>
            <a:chExt cx="12187423" cy="2395614"/>
          </a:xfrm>
        </p:grpSpPr>
        <p:sp>
          <p:nvSpPr>
            <p:cNvPr id="45" name="TextBox 44">
              <a:extLst>
                <a:ext uri="{FF2B5EF4-FFF2-40B4-BE49-F238E27FC236}">
                  <a16:creationId xmlns:a16="http://schemas.microsoft.com/office/drawing/2014/main" id="{C19CF0B3-CD84-4207-A8DB-B722786DD8BE}"/>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28FE1604-7B50-4FBD-AD38-09D6E40B87A4}"/>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DEBEFC-E70B-44E0-AE0C-09067AD70E99}"/>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00B1A31-A045-4695-8EF6-55EEBF17D293}"/>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3564E6-FF4B-41C4-8ED7-532D4FADE76F}"/>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456D23-71BE-45EA-A569-7D31E4006104}"/>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9BEA753-2CD7-4E9F-B645-798EA19A8338}"/>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C7F57C9-9D44-4DDA-8CDF-F54737677491}"/>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B9A6B8-0C60-4B64-8E1C-66F306D8F1B5}"/>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A36308-7059-4F1B-8D88-A594E7ABF0F0}"/>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19DA041-3A61-41FD-8D49-7A1A413EF85C}"/>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C82A661-E861-4FA1-BEA6-176F9775244C}"/>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1344184-C7CA-4B86-A2A1-5795A9898412}"/>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4D356F0-0BD0-476C-BA4C-B9A0C5D20694}"/>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C140BAA-121A-4377-95F9-51FEF71B1516}"/>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58E7C7E-6F50-4F8F-BE0B-5920C212890D}"/>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2AAF3A-4B48-4061-B5DB-F02D0FAD4BE0}"/>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15CF530-A0D9-4361-B042-90134162844B}"/>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3B769F1-0AB2-4F72-903E-73BF8EA95BA7}"/>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029601-7775-409D-BE89-96DB88042561}"/>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9EB186-7963-4B93-ABF3-BBACDAC0CD33}"/>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F313246-B115-45D7-A35B-DD686A7CE9F5}"/>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D074F45B-8D9B-4A75-B7BA-E10133A9D28C}"/>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79C508E6-C0FE-4E2B-8482-8AA193081276}"/>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1ECCD90B-52F2-497F-97F4-912E804DE152}"/>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0E58EF7C-3349-40AD-922B-57AB90585937}"/>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2A50BFE1-F8BF-4522-96FE-01F6A606A3D0}"/>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715A1AA7-A2ED-435A-8B73-A28A8461464F}"/>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A8D20DF4-E44E-41DC-A085-12C09610AE44}"/>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48EDAA06-5AE7-408C-9E08-D64AF377FECF}"/>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7614EFB7-905A-4729-88D1-4EE1A9836A73}"/>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2FC8ABD7-7E62-4548-937D-D5995D4B037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73A3E2C3-5FA9-4748-A3D7-49F89791A3DB}"/>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10A93966-BD83-48A8-B089-07F58B30710C}"/>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4858FEFC-BE9D-473A-AFFB-13695AFB6F37}"/>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F07DE4CD-E323-4859-99A6-543C9026E306}"/>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E2A89F33-13DD-4BB3-9B6D-F95D7C0ECF67}"/>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6FFA1005-A6F0-4752-A968-F49F356A3042}"/>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25B31F81-A1F8-4F79-9F1B-347976C0DA05}"/>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94298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434057" y="4143447"/>
            <a:ext cx="11556274" cy="2448106"/>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our last dispensation that would have been as far as we went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Life: new school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Death: old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were on the stream that would lead to life; the stories of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Hidekel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Ulai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the complication, what did Charles Finney say? People are lazy and distracted. How do you break down the laziness and the distraction?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tidal wave of emotionalism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AB9A6FD8-C61B-4779-A6A1-15D631DFCBD2}"/>
              </a:ext>
            </a:extLst>
          </p:cNvPr>
          <p:cNvGrpSpPr/>
          <p:nvPr/>
        </p:nvGrpSpPr>
        <p:grpSpPr>
          <a:xfrm>
            <a:off x="7627" y="1481386"/>
            <a:ext cx="12187423" cy="2395614"/>
            <a:chOff x="-3050" y="1217915"/>
            <a:chExt cx="12187423" cy="2395614"/>
          </a:xfrm>
        </p:grpSpPr>
        <p:sp>
          <p:nvSpPr>
            <p:cNvPr id="86" name="TextBox 85">
              <a:extLst>
                <a:ext uri="{FF2B5EF4-FFF2-40B4-BE49-F238E27FC236}">
                  <a16:creationId xmlns:a16="http://schemas.microsoft.com/office/drawing/2014/main" id="{0B98B523-C7BA-4DD4-9DBD-2456BAA76DF9}"/>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87" name="Straight Connector 86">
              <a:extLst>
                <a:ext uri="{FF2B5EF4-FFF2-40B4-BE49-F238E27FC236}">
                  <a16:creationId xmlns:a16="http://schemas.microsoft.com/office/drawing/2014/main" id="{3241B4A4-AB4D-4D8F-920E-9438F3C76949}"/>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F9CE958-220E-41B2-807C-A3E2CFC9637A}"/>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9AC66EA-62A0-422A-A39E-7EB5A22DAF88}"/>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77EB352-CE90-47ED-B176-9902A5D3F887}"/>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38B65D5-B2D9-4A16-A84A-6D390D907AF5}"/>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7DFDA32-9E49-44BC-B8EA-F52FDA02DC9F}"/>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1F8214D-CF22-4590-9B9D-C7D8EF243F2F}"/>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F4D8E57-8D72-43AB-8830-CBCD9AE13F8B}"/>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99D2F96-7DCF-4FED-B12B-FF9DE9002847}"/>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5AA6A02-115C-4E68-88AC-00EB93007ABB}"/>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CBFE95-F2C2-42F1-BE82-0760A373379C}"/>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0B0D654-A5F1-4573-9827-981E6E302771}"/>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364EA66-FF3C-4D07-8E68-60E78BDD19A6}"/>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090B465-16A7-4B5A-A018-25F9CBB9D319}"/>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227DED1-1A15-4080-8CA1-917B37C45702}"/>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D9B367A-EBF3-4A1D-8D88-80ABE2FCF5FF}"/>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5D53E5F-A830-48B2-93E5-BD74F3D7B7B5}"/>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50EFADE-E6F2-4D2E-B6EC-801657D0EDF3}"/>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6BEB436-A0F3-4183-B021-DC6760CD0ADE}"/>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D3B2640-CBE4-4014-8A35-FD904B54503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7F0D093F-88D0-4047-A22C-4FFB0DF2CEFB}"/>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108" name="TextBox 107">
              <a:extLst>
                <a:ext uri="{FF2B5EF4-FFF2-40B4-BE49-F238E27FC236}">
                  <a16:creationId xmlns:a16="http://schemas.microsoft.com/office/drawing/2014/main" id="{B7D47C59-F967-4A26-ADFE-137BED4C3D0C}"/>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109" name="TextBox 108">
              <a:extLst>
                <a:ext uri="{FF2B5EF4-FFF2-40B4-BE49-F238E27FC236}">
                  <a16:creationId xmlns:a16="http://schemas.microsoft.com/office/drawing/2014/main" id="{B0C95143-8641-42B3-8FC2-907F561C2D07}"/>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110" name="TextBox 109">
              <a:extLst>
                <a:ext uri="{FF2B5EF4-FFF2-40B4-BE49-F238E27FC236}">
                  <a16:creationId xmlns:a16="http://schemas.microsoft.com/office/drawing/2014/main" id="{3A986C3B-979A-4897-A925-5DDDC5558A5C}"/>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111" name="TextBox 110">
              <a:extLst>
                <a:ext uri="{FF2B5EF4-FFF2-40B4-BE49-F238E27FC236}">
                  <a16:creationId xmlns:a16="http://schemas.microsoft.com/office/drawing/2014/main" id="{23189B8F-A7A9-4808-8168-86C2DD2B9196}"/>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112" name="TextBox 111">
              <a:extLst>
                <a:ext uri="{FF2B5EF4-FFF2-40B4-BE49-F238E27FC236}">
                  <a16:creationId xmlns:a16="http://schemas.microsoft.com/office/drawing/2014/main" id="{88838577-8DA0-43F1-A257-C3CAF0255317}"/>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113" name="TextBox 112">
              <a:extLst>
                <a:ext uri="{FF2B5EF4-FFF2-40B4-BE49-F238E27FC236}">
                  <a16:creationId xmlns:a16="http://schemas.microsoft.com/office/drawing/2014/main" id="{A9F5D40D-2066-482A-8A45-933DEA924DC6}"/>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114" name="TextBox 113">
              <a:extLst>
                <a:ext uri="{FF2B5EF4-FFF2-40B4-BE49-F238E27FC236}">
                  <a16:creationId xmlns:a16="http://schemas.microsoft.com/office/drawing/2014/main" id="{23784A51-3DC7-4556-B1EC-277CF4378FD8}"/>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115" name="TextBox 114">
              <a:extLst>
                <a:ext uri="{FF2B5EF4-FFF2-40B4-BE49-F238E27FC236}">
                  <a16:creationId xmlns:a16="http://schemas.microsoft.com/office/drawing/2014/main" id="{11C3332B-F734-4DB2-95C9-2A17FBA43120}"/>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116" name="Straight Connector 115">
              <a:extLst>
                <a:ext uri="{FF2B5EF4-FFF2-40B4-BE49-F238E27FC236}">
                  <a16:creationId xmlns:a16="http://schemas.microsoft.com/office/drawing/2014/main" id="{6777F12B-E0EE-4D2C-8D96-AB61A5CF8334}"/>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7" name="Picture 116">
              <a:extLst>
                <a:ext uri="{FF2B5EF4-FFF2-40B4-BE49-F238E27FC236}">
                  <a16:creationId xmlns:a16="http://schemas.microsoft.com/office/drawing/2014/main" id="{8C89D0FF-31F4-4AB7-9F7C-6F529972E3A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118" name="TextBox 117">
              <a:extLst>
                <a:ext uri="{FF2B5EF4-FFF2-40B4-BE49-F238E27FC236}">
                  <a16:creationId xmlns:a16="http://schemas.microsoft.com/office/drawing/2014/main" id="{9042A1D0-EDF2-4FFD-925E-48C024D17C78}"/>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119" name="TextBox 118">
              <a:extLst>
                <a:ext uri="{FF2B5EF4-FFF2-40B4-BE49-F238E27FC236}">
                  <a16:creationId xmlns:a16="http://schemas.microsoft.com/office/drawing/2014/main" id="{3AF05FFE-012A-4B49-A061-F91812115640}"/>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120" name="TextBox 119">
              <a:extLst>
                <a:ext uri="{FF2B5EF4-FFF2-40B4-BE49-F238E27FC236}">
                  <a16:creationId xmlns:a16="http://schemas.microsoft.com/office/drawing/2014/main" id="{04A19B87-AA2B-45E4-BA75-55AC33CB7BA9}"/>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121" name="TextBox 120">
              <a:extLst>
                <a:ext uri="{FF2B5EF4-FFF2-40B4-BE49-F238E27FC236}">
                  <a16:creationId xmlns:a16="http://schemas.microsoft.com/office/drawing/2014/main" id="{504AEAA8-F0FC-4A26-9EE6-9FA9E4F72869}"/>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122" name="TextBox 121">
              <a:extLst>
                <a:ext uri="{FF2B5EF4-FFF2-40B4-BE49-F238E27FC236}">
                  <a16:creationId xmlns:a16="http://schemas.microsoft.com/office/drawing/2014/main" id="{5A27B2E4-A67F-458A-8565-29E124F4F3F8}"/>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123" name="TextBox 122">
              <a:extLst>
                <a:ext uri="{FF2B5EF4-FFF2-40B4-BE49-F238E27FC236}">
                  <a16:creationId xmlns:a16="http://schemas.microsoft.com/office/drawing/2014/main" id="{A8D158FC-885E-4805-9FBF-FED93BE6A834}"/>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124" name="TextBox 123">
              <a:extLst>
                <a:ext uri="{FF2B5EF4-FFF2-40B4-BE49-F238E27FC236}">
                  <a16:creationId xmlns:a16="http://schemas.microsoft.com/office/drawing/2014/main" id="{F7AC621A-B04F-4A2A-8134-E37A4DD3A75A}"/>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08224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434057" y="4143447"/>
            <a:ext cx="11556274" cy="215174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Life sketches 80 139.2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“My mind remained in this condition for months. I had usually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attended the Methodist meetings</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with my parents;</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but since becoming interested in the soon appearing of Christ, I had attended the meetings on Casco street. The following summer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my parents went to the Methodist camp-meeting</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Buxton, Me.,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taking me with them</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I was fully resolved to seek the Lord in earnest there</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and obtain, if possible, the pardon of my sins.</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There was a great longing in my heart for the Christian's hope and the peace that comes of believing.  {LS80 139.2}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3A84BE99-6AB6-4F3C-9393-D661203EDD94}"/>
              </a:ext>
            </a:extLst>
          </p:cNvPr>
          <p:cNvGrpSpPr/>
          <p:nvPr/>
        </p:nvGrpSpPr>
        <p:grpSpPr>
          <a:xfrm>
            <a:off x="7627" y="1453047"/>
            <a:ext cx="12187423" cy="2395614"/>
            <a:chOff x="-3050" y="1217915"/>
            <a:chExt cx="12187423" cy="2395614"/>
          </a:xfrm>
        </p:grpSpPr>
        <p:sp>
          <p:nvSpPr>
            <p:cNvPr id="45" name="TextBox 44">
              <a:extLst>
                <a:ext uri="{FF2B5EF4-FFF2-40B4-BE49-F238E27FC236}">
                  <a16:creationId xmlns:a16="http://schemas.microsoft.com/office/drawing/2014/main" id="{A6CD16D4-9F75-4634-945F-61433400294D}"/>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4D7965CB-0A58-45BB-99D0-DD9AFA9FF938}"/>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E9B48A-AF82-4CFC-8BEB-1F7656FF8CED}"/>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4812E04-5BF4-46FB-8774-2FC46A9B53AB}"/>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02E4918-A352-4473-8AE4-CA73ECB55DC3}"/>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1CF9633-61A6-4A7A-9A38-0CDDA33DE9F8}"/>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6DE25F6-9535-41CA-A03A-2266436BD2A9}"/>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A6A9D4-E152-4788-87D3-8F7F816D42C9}"/>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C9EDFD-2A97-413A-B978-9647D98517E5}"/>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4F2DF71-FA75-4813-AD28-5DF15AAF6C03}"/>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64374A-4C85-445D-A3AB-A4F2F8DFDC1B}"/>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36214BD-3864-4C52-ADB0-929D52D9BB64}"/>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87E3D84-88E1-47C4-8E42-11E3705B6E6E}"/>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89A22B-76A6-4E13-996F-7D5B4A7CB17E}"/>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8D74FF-4A8E-4E72-8EB0-EFCE3C41950E}"/>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76515D-81FD-4A88-8E8E-AF59E869091A}"/>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52C009-8B9F-47D6-878A-BD50899F2698}"/>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D138A3A-E33D-4079-AC32-24960C527FD2}"/>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01907E7-6DB7-4776-AEDC-5C62005B3339}"/>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9EE2F62-F36D-49EA-9530-6A0D4640079B}"/>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BC2ABD7-D41E-404B-9D44-83D3CA361E15}"/>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6775E97-D65B-4F65-9EDC-C4E7B9C8DD68}"/>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9EC6701F-1526-4ADB-B7EB-CEFD71B171D2}"/>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3091860E-31A6-4F09-8003-9412EFE9945F}"/>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78E9C2D9-E14F-4C2D-BF61-A1ADC7DC9B61}"/>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2E0AC471-A24D-4788-9854-27540051F3D7}"/>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9D1666F5-FE0B-440F-8008-FB86A203CD66}"/>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F8C9B014-8AF7-4A57-8DE3-CB73A33922FE}"/>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140E49DD-AA3F-4D67-AB5B-3ADDC439CC6C}"/>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7E32A414-D51B-40EC-A88E-BB6406F5BB7D}"/>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CF339F3E-12DC-4E2D-BAA8-9EE151A175D7}"/>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E2D0639-BB0C-41A4-8F6D-EEB3B6D5DCA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7A560B45-1853-485C-8894-733422C9AEF5}"/>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536AB93B-FCDF-4F6A-8EE9-49E622888156}"/>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574347FC-6EFB-4BBF-A877-F72715976BB7}"/>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B5366BC7-2D2F-4939-A1F3-2FD9A8A318F0}"/>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9855DE1A-17DE-41B0-8871-1F7C09738873}"/>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7B76AED4-D8B8-44A5-BCE2-51AE067A3127}"/>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F3E33E25-CF96-4A6E-807F-966C284755E2}"/>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26793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35687"/>
            <a:ext cx="11556274" cy="1559017"/>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“Some things at this camp-meeting perplexed me exceedingly. I could not understand the exercises of many persons during the conference meetings at the stand and in the tents. They shouted at the top of their voices, clapped their hands, and appeared greatly excited. Quite a number fell, through exhaustion it appeared to me, but those present said they were sanctified to God, and this wonderful manifestation was the power of the Almighty upon them after lying motionless for a time, these persons would rise and again talk and shout as before.  {LS80 139.3}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C19574EB-C71F-4145-A333-39DEE32AB49C}"/>
              </a:ext>
            </a:extLst>
          </p:cNvPr>
          <p:cNvGrpSpPr/>
          <p:nvPr/>
        </p:nvGrpSpPr>
        <p:grpSpPr>
          <a:xfrm>
            <a:off x="7627" y="1576251"/>
            <a:ext cx="12187423" cy="2395614"/>
            <a:chOff x="-3050" y="1217915"/>
            <a:chExt cx="12187423" cy="2395614"/>
          </a:xfrm>
        </p:grpSpPr>
        <p:sp>
          <p:nvSpPr>
            <p:cNvPr id="45" name="TextBox 44">
              <a:extLst>
                <a:ext uri="{FF2B5EF4-FFF2-40B4-BE49-F238E27FC236}">
                  <a16:creationId xmlns:a16="http://schemas.microsoft.com/office/drawing/2014/main" id="{18C59439-A641-4BDB-98D5-C735CB6B4E1F}"/>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9074D672-D51D-4A48-AAA9-02FE6711D3BE}"/>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90AD053-D6D9-4B72-909A-FC160DECDC1C}"/>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12C9AD-B390-445B-B13B-38E722071162}"/>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A7333A-816C-4A3C-9F83-CC404D3BD038}"/>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1167279-7516-48EF-953C-88F3A448B100}"/>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5990F2-E277-427F-A0D2-F1E2C4AB78B9}"/>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1084190-2725-4591-BBD7-106E04F3C486}"/>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6FD7C1A-E17B-4ACF-9652-AB92F05D5EEB}"/>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BBB83ED-7F05-4C20-B1D5-0718CDFBF229}"/>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AB7871F-4D06-4899-8C38-FAABCD8D79E6}"/>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5C9E4F3-323A-4B8F-8BBA-05218E67E163}"/>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07A8B86-D1E9-4AA5-967F-ACD86207EE60}"/>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3E3BDE5-BF83-48B6-B504-0242BC4CFF86}"/>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217C57-6759-4AD7-B0F1-FC0D3D080D1E}"/>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811BA16-2459-45EC-9AFA-E993404D4E9A}"/>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FC06A1F-D59C-441A-81F9-7E95E9A0DB17}"/>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D548131-80B0-44E1-A1BD-E3E8A8531734}"/>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2206F7B-CBAB-4D8F-8204-6B87E5E5413D}"/>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47B790A-18EC-497E-9CD7-9AECDC6FE851}"/>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5D9CC9C-C5D8-4147-8020-8A46799F1608}"/>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AD76C83-4538-4563-9DAA-B0F774A8EE5C}"/>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864266A4-9818-4DF0-8926-89E50F45AF35}"/>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39C05FAE-A419-4B9B-99E0-395D6448BC0D}"/>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DEFEC290-9D77-45ED-AAE8-A9C19FAEE8E6}"/>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69C74653-66C0-4B46-A224-871C8F82D971}"/>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A7C4D868-8D58-4AC1-A95C-D599EE521EDA}"/>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FEC2F717-26E6-4366-B587-507610D3F864}"/>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47034A98-7907-4475-8053-4FAE48C1A63F}"/>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E77A5C69-B870-4D27-89E7-9EF4FAD6CFC0}"/>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E4ADE249-A552-4C93-ACE9-C60BDAAF7A02}"/>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33B8D97E-CD7E-400D-B042-EC9E706E6AC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8A4DBED4-68A2-49F7-BC19-93BB9D58EDA6}"/>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7F144B58-FAD8-4D2F-BE9D-2839E1AC7F58}"/>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25D75B57-DE6B-494C-929C-6E49E707B77A}"/>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F30FDF4E-46EB-441D-9168-2D1D6773D425}"/>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457027EC-4B76-47FC-ACF4-3F170ADBEDA0}"/>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80BBC445-6282-468A-BBC6-D44826077341}"/>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4762B304-EF1A-409C-B655-4A32479B621E}"/>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697235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35687"/>
            <a:ext cx="11556274" cy="1855380"/>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 talks further down about the people who become sick from the excitement and loss of sleep. At another place she talks about the mental illnesses that developed from the emotionalism and the fear, especially the fear. These were tactics that these traveling ministers used in the Second Great Awakening. This caused her so much heartache as a young person; they gave her no relief but increased her discouragement. And this is one place where you see her fall into despair.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 accepts the message of the Millerites…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2950E401-4CD0-485D-AAEA-9BB1FF8EE960}"/>
              </a:ext>
            </a:extLst>
          </p:cNvPr>
          <p:cNvGrpSpPr/>
          <p:nvPr/>
        </p:nvGrpSpPr>
        <p:grpSpPr>
          <a:xfrm>
            <a:off x="-3050" y="1473140"/>
            <a:ext cx="12187423" cy="2395614"/>
            <a:chOff x="-3050" y="1217915"/>
            <a:chExt cx="12187423" cy="2395614"/>
          </a:xfrm>
        </p:grpSpPr>
        <p:sp>
          <p:nvSpPr>
            <p:cNvPr id="45" name="TextBox 44">
              <a:extLst>
                <a:ext uri="{FF2B5EF4-FFF2-40B4-BE49-F238E27FC236}">
                  <a16:creationId xmlns:a16="http://schemas.microsoft.com/office/drawing/2014/main" id="{28109749-6A16-4EC8-AD37-128B9338D7E2}"/>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43917CF8-6E1F-43D0-B35B-1D3CB84235E3}"/>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EF72C91-504F-4B9A-AEB3-B8AB107A0977}"/>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B2B48D-E289-4E7E-9E4F-952ECCC161E5}"/>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E371BB2-518C-44B5-B9EB-BE9848305B7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413B541-16BC-46F3-A832-831DBD0C8E58}"/>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2D50AA7-6F63-493C-A6A0-4AF7CF1AE574}"/>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5B2799B-4C20-4589-A0B8-C5A6EABA8D4F}"/>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147AD8-F994-40F6-ADD7-BA8E142454B2}"/>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1D353CB-86D5-4E47-8674-380478F17EDC}"/>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3D2A81-C5BC-4745-9999-8A07AF254887}"/>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875437-5440-4D12-9844-CFC276A6BC9D}"/>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0CCA2DE-FA36-4E2E-9034-0281A9CE04CD}"/>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CC68FD-CFE6-4C81-8535-2CEADCADF639}"/>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39F60DD-4EFD-47A1-B370-0DB0888F9CC8}"/>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CECA080-020F-46C6-9EED-98C71276FFC0}"/>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AB8F946-5C09-4D5D-84E6-5B4ACAC8223B}"/>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405457-85EF-4A23-9EF5-824D25F89691}"/>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9C04439-7DAD-4BD8-BA27-13DC619748E8}"/>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3CA31EB-EF19-4D96-8A4E-D56B358794D1}"/>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C35EAA-458C-41DE-BD14-1ED9B035689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0DBFDE6-E056-4D1F-A000-BEE71B888283}"/>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46BC3F77-3083-4117-A3E6-A392D4A13B77}"/>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18B188E8-71D6-411A-84EF-1A50CDD196F0}"/>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0B0F81F2-DA27-4979-B26C-C92F8D7EC24B}"/>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87F5FE3C-2318-41FE-AD95-AE62CA39B1E4}"/>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BD91844C-CBE1-4033-890D-08F796E3CC9E}"/>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AFFE640A-921C-426A-8EE8-F0BF32A27DE8}"/>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7A7F48FB-DB4C-42F8-9699-9B0AB43ECCE5}"/>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FCE9A23D-799A-4D4B-AC2D-DBB340321704}"/>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17EEBABC-6357-4D20-8B6F-41B4204A76F9}"/>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6A0163AE-73CA-4C16-AD56-25DC9B97559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DEDBA409-B08D-49A2-9D89-1AD0C19158CF}"/>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7FCE7AA0-AA87-47AE-B9FA-B9A9170D3D29}"/>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BBA17934-81CA-490A-8F6B-A33A9F668BB5}"/>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21BEDE39-F906-46BE-B3B4-BC87ABC94FAA}"/>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C05300E3-C518-4A52-B89F-B245B64CB44D}"/>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25D6544E-FD1A-4CE1-AB78-F66F33A4E6D2}"/>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72011330-AA26-4A10-AC73-5BBF49820BB3}"/>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91638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706188" y="2997719"/>
            <a:ext cx="10980715" cy="3470950"/>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the Constitution Became Christian is not our template. The Midnight Cry gave us three particular structures.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Alpha and Omega of Modern Israel, this was to teach us about ourselves, God's people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was the counterfeit that was designed to teach us about the papacy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Third was the study of In God We Trust designed to teach us about Protestantism </a:t>
            </a:r>
          </a:p>
          <a:p>
            <a:pPr marL="342900" marR="0" lvl="0" indent="-342900">
              <a:lnSpc>
                <a:spcPct val="107000"/>
              </a:lnSpc>
              <a:spcBef>
                <a:spcPts val="0"/>
              </a:spcBef>
              <a:spcAft>
                <a:spcPts val="0"/>
              </a:spcAft>
              <a:buFont typeface="Symbol" panose="05050102010706020507" pitchFamily="18" charset="2"/>
              <a:buChar char=""/>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Adventism, Catholicism, Protestantism; God is teaching us about all three through their structures.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Each one is covering the history from the time of the end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Two histories of failure with a final success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9775" marR="0" lvl="0" indent="-277813">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Their structures follow the same pattern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9775" marR="0" lvl="0" indent="-277813">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Protestantism that enacts the Sunday law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9775" marR="0" lvl="0" indent="-277813">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Increase of knowledge of the Sunday law is our template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9775" marR="0" lvl="0" indent="-277813">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Given to us in Feb.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163CCCA-4BAD-4DD0-A0B8-2A82E854D7DF}"/>
              </a:ext>
            </a:extLst>
          </p:cNvPr>
          <p:cNvPicPr>
            <a:picLocks noChangeAspect="1"/>
          </p:cNvPicPr>
          <p:nvPr/>
        </p:nvPicPr>
        <p:blipFill>
          <a:blip r:embed="rId5"/>
          <a:stretch>
            <a:fillRect/>
          </a:stretch>
        </p:blipFill>
        <p:spPr>
          <a:xfrm>
            <a:off x="4345577" y="626907"/>
            <a:ext cx="7341326" cy="2034062"/>
          </a:xfrm>
          <a:prstGeom prst="rect">
            <a:avLst/>
          </a:prstGeom>
        </p:spPr>
      </p:pic>
    </p:spTree>
    <p:extLst>
      <p:ext uri="{BB962C8B-B14F-4D97-AF65-F5344CB8AC3E}">
        <p14:creationId xmlns:p14="http://schemas.microsoft.com/office/powerpoint/2010/main" val="204779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35687"/>
            <a:ext cx="11556274" cy="1855380"/>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“Still,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I observed that some of those who pretended to be sanctified</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b="1" dirty="0">
                <a:effectLst/>
                <a:latin typeface="Arial Narrow" panose="020B0606020202030204" pitchFamily="34" charset="0"/>
                <a:ea typeface="Times New Roman" panose="02020603050405020304" pitchFamily="18" charset="0"/>
                <a:cs typeface="Times New Roman" panose="02020603050405020304" pitchFamily="18" charset="0"/>
              </a:rPr>
              <a:t>manifested a bitter spirit when the subject of the soon coming of Christ was introduced; this did not seem to me a manifestation of the holiness which they professed</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I could not understand why ministers from the pulpit should so oppose the doctrine that Christ's second coming was near at hand. Reformation had followed the preaching of this belief and many of the most devoted ministers and laymen had received it as the truth. It seemed to me that those who sincerely loved Jesus would be ready to accept the tidings of his coming, and rejoice that it was near at hand.  {LS80 150.3}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53410045-7690-4885-81F0-C3485E50FF70}"/>
              </a:ext>
            </a:extLst>
          </p:cNvPr>
          <p:cNvGrpSpPr/>
          <p:nvPr/>
        </p:nvGrpSpPr>
        <p:grpSpPr>
          <a:xfrm>
            <a:off x="-3050" y="1473140"/>
            <a:ext cx="12187423" cy="2395614"/>
            <a:chOff x="-3050" y="1217915"/>
            <a:chExt cx="12187423" cy="2395614"/>
          </a:xfrm>
        </p:grpSpPr>
        <p:sp>
          <p:nvSpPr>
            <p:cNvPr id="45" name="TextBox 44">
              <a:extLst>
                <a:ext uri="{FF2B5EF4-FFF2-40B4-BE49-F238E27FC236}">
                  <a16:creationId xmlns:a16="http://schemas.microsoft.com/office/drawing/2014/main" id="{56B96EAA-DFBD-469C-85A3-677086DD93C9}"/>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CDA61742-04B6-4597-94AA-06754701CC35}"/>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BC57C9-5A5C-436E-8956-D7765DA82A2D}"/>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DD82F3-1489-4C92-B971-3776B784CEF1}"/>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5E458F4-D6BE-4826-BDC9-75733B7439B3}"/>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4710BA-46C6-4529-93B8-596C20BB8685}"/>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DAF107E-6645-4483-A3E4-0B0D77A6F0EA}"/>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D241A97-D3DF-4D73-A928-854CEB06AA5C}"/>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55BA0D5-543B-459F-844C-E69D9B212B71}"/>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CE84105-B188-4738-9ECB-4865350D7C81}"/>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3160D37-63B5-4E93-A8E9-E3A796FB677F}"/>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64EB07A-62A9-4CD3-9E46-2591AA8A4AE4}"/>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81F5373-F0D5-48B0-B02A-FA37B7B9802E}"/>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B86B007-A490-46CC-9377-D0C0BEFC77E5}"/>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EBBD672-078B-4068-9C1A-A9AA763B764C}"/>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115D444-FF2B-4C12-86BD-C908BDD37735}"/>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0E88CC-2ABA-4845-943A-4F40DE692D95}"/>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02F9721-C1FF-4323-A91D-C3AF701E741E}"/>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49705B1-B510-4CE8-9445-EF57E9B7A457}"/>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ED9284-FB40-4D6C-8775-FB98A7311F47}"/>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4B3E08-5C9A-4500-BCA3-592822D3837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2EB6BC5-5820-4CCF-BC74-B535FB74E367}"/>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2569B0BF-C448-4728-991D-2C352AB91A66}"/>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936F2707-1314-45E2-B663-AB6538E46C18}"/>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9C60EFC1-7BF0-4B2B-8775-94B538C16EB1}"/>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5A007E35-7441-4236-A95C-352AE05EF702}"/>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4AD65914-5C8D-4CA8-A869-2D3D90DE4101}"/>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64BD708B-EEC5-4752-AB61-AEB114F61FE2}"/>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0509860B-801C-42A2-892F-41D84990E000}"/>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32C05E80-BBC0-47BB-8A00-5A7B7BB04D08}"/>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0B3E2D46-F2D1-48FF-8873-F0F9FE789397}"/>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3F9904E-C937-4418-8569-9535E75F3D4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7E88C601-9E2E-4D76-A119-09EE56416006}"/>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5619866C-FF42-44E6-A5AC-0F73CAA81059}"/>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7CFBF187-45A0-495A-9F2C-4D6F458B2CB4}"/>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22BB765D-43FB-4FD3-99F3-B49B46288BCA}"/>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4B45FA08-A4D4-42ED-96CC-CA28672047DB}"/>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FE068CF6-F410-43F2-BDF5-DCF3C041EC57}"/>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457D61EA-1A9F-4AF4-9C9E-D841AF41C128}"/>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21188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35687"/>
            <a:ext cx="11556274" cy="1559017"/>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She’s observing these people who have embraced the Second Great Awakening; they've given the physical manifestations of emotionalism that were required; they're crying, they're clapping they're claiming to have love Jesus, yet when they're presented with a message that says that same Jesus is about to return they manifest bitterness. Ellen White is confused. This did not seem to be the manifestation of the holiness which they professed and the majority of the people who embrace the Second Great Awakening did not embrace Millerism.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FA4CB8A7-67FC-4040-9334-6451A3EDCC63}"/>
              </a:ext>
            </a:extLst>
          </p:cNvPr>
          <p:cNvGrpSpPr/>
          <p:nvPr/>
        </p:nvGrpSpPr>
        <p:grpSpPr>
          <a:xfrm>
            <a:off x="-761" y="1576251"/>
            <a:ext cx="12187423" cy="2395614"/>
            <a:chOff x="-3050" y="1217915"/>
            <a:chExt cx="12187423" cy="2395614"/>
          </a:xfrm>
        </p:grpSpPr>
        <p:sp>
          <p:nvSpPr>
            <p:cNvPr id="45" name="TextBox 44">
              <a:extLst>
                <a:ext uri="{FF2B5EF4-FFF2-40B4-BE49-F238E27FC236}">
                  <a16:creationId xmlns:a16="http://schemas.microsoft.com/office/drawing/2014/main" id="{304B3F92-6088-432E-9D49-1833B0E4E003}"/>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FD524585-D3EC-47EB-A938-F6FF531BDE61}"/>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8ADCB1-5973-416A-A67F-6E1526A5F446}"/>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FAD179-E952-4261-A804-8A64019BE1A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46C51A0-26C9-4ADF-BD9E-36E2418E1A89}"/>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1118530-C656-4D73-8969-3966C2D8E05C}"/>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3C5F1EA-E199-45EC-80ED-03D4A8ED99BB}"/>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472824-6792-4FD7-905E-585E56BB76D4}"/>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414EA59-A610-403E-924D-E3F21AB2E8D8}"/>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124CC0-9163-4106-A9EC-196A346C36C5}"/>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C1AE4FB-84EE-4AF1-B827-FECEB8C10F5F}"/>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A630B4-F6ED-4984-9D97-E213DC714E8A}"/>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E6296C4-97CE-490D-9215-CA266C0D4468}"/>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579AF3-EAE1-43C7-A5CF-E06222D41B71}"/>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7767C1C-F18F-4BC6-AFBF-1A7404A35170}"/>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E85D13C-E7EB-4DF8-AF14-DF9BFE64918A}"/>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4AAC26-5CFD-47B2-9491-327AA3CBEC53}"/>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C9A2C1-6054-4ED7-9D02-C9033ED515BF}"/>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7F67AE4-2E28-42BB-9CD8-C3675B6A073B}"/>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55DFFB0-D044-42C1-9C71-F2363D443C81}"/>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4EB7695-2375-45AE-82C9-CEF96374E023}"/>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AB17823-E08F-4956-9866-16ACA81244A1}"/>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32D884B0-C5AD-4992-9067-49932679ECEE}"/>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38A6E363-B50F-4637-BD8D-7ACF45398D51}"/>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4141C5E1-2FF6-4AEF-AB67-C1F68F9B0976}"/>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91F12BF1-07C3-492C-B536-28D97BA65684}"/>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57F6BDC7-3926-4A62-8240-362D0FE869C3}"/>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174A68A1-2671-42AD-AA59-222DB6EC0D81}"/>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72416A25-411D-40E8-8822-9B0C38D05B1A}"/>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755A0B41-7000-4F7C-B8BF-C4019667A2CE}"/>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0CD823D-E3E9-40B2-BF89-CFDDF99A4F05}"/>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1295651-81D7-42E0-9E4B-4B876E5AFC2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BC7560C6-C002-4EFF-B704-05081F02E240}"/>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71A94760-4B5C-40F6-B1F4-FC97FC72B806}"/>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5D79CDE2-4336-4229-BEC4-2FC382348E61}"/>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587CAA28-82EF-4856-84EC-489E2D57E400}"/>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09078F39-9961-48A0-B16E-85E460E4EB70}"/>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1AAF29FE-C63F-439E-8E39-079F4BB43BE0}"/>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94EF6945-B3A7-4224-821C-3810C0B6CCC3}"/>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734805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20913" y="4066608"/>
            <a:ext cx="11556274" cy="2448106"/>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Two external streams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One will lead you to death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One will lead you to life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Old school to death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New school to life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needed to come from the new school stream and become a Millerite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they cry they love Jesus, they're going to be presented with the 2300 days and tested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8AF1FB59-323D-486F-AC92-0AFA6B5F6A09}"/>
              </a:ext>
            </a:extLst>
          </p:cNvPr>
          <p:cNvGrpSpPr/>
          <p:nvPr/>
        </p:nvGrpSpPr>
        <p:grpSpPr>
          <a:xfrm>
            <a:off x="-3050" y="1453047"/>
            <a:ext cx="12187423" cy="2395614"/>
            <a:chOff x="-3050" y="1217915"/>
            <a:chExt cx="12187423" cy="2395614"/>
          </a:xfrm>
        </p:grpSpPr>
        <p:sp>
          <p:nvSpPr>
            <p:cNvPr id="45" name="TextBox 44">
              <a:extLst>
                <a:ext uri="{FF2B5EF4-FFF2-40B4-BE49-F238E27FC236}">
                  <a16:creationId xmlns:a16="http://schemas.microsoft.com/office/drawing/2014/main" id="{6F3FF3CD-B42B-43AC-A094-A7D5BAA246E1}"/>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DEA5E615-C651-45D0-91FA-2DE659632362}"/>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E776790-C1C5-45A4-A981-E78621A2F25B}"/>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020E389-E90D-44A0-9E39-B13ACCE427FD}"/>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060095-FF10-4ECC-A5D8-D759668A1706}"/>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D049333-9E8F-40A1-8357-A4EDD5C4B77C}"/>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66A3F1E-26D1-4BD7-8D6D-7BC269B79D78}"/>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E44FFA2-9AB4-4555-927F-C2CC111D4808}"/>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19E8DE-DE5F-4A8A-B7E1-D39D671C78B2}"/>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6201300-3D34-477E-A029-1F45A62B84F3}"/>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48DB24-5C5D-4C7D-B132-DDA55D130241}"/>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17B6602-F8FF-4C06-B209-AA6DC5CC2F38}"/>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B97CD64-78F9-4E4E-B18F-835EBACDDF69}"/>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D506913-1BCE-48B4-BD9C-7243980826AC}"/>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F941C9-0A51-45C7-BEAC-FB6AB86D20C0}"/>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057DF29-A959-4C32-8D99-EEA3CCF7C9BF}"/>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14D6225-C1F9-40FB-8FA2-A1480E7B8387}"/>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45F6C90-9E01-4F9B-AC08-C9A0C01B6B1D}"/>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89B5F00-7B95-4FAD-8275-069C0E6097C4}"/>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F3A26FE-BBDF-41D6-B26F-4922F0B397FB}"/>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8EEF9F4-772A-4E4D-A9DD-D432E059CC4C}"/>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FB528FC-57FA-4CF4-AD55-A3B078BD64B0}"/>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5C16754C-B693-409C-B62B-690695BA9F96}"/>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94515241-33E7-4AB4-A55E-D9A4590B4F2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228BA81E-A12B-47B4-88EB-3267E1A7E6AB}"/>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6E70B2CE-ACA8-4E7F-9C08-D3D718A57D63}"/>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6ABFE7DB-ADAA-491D-BF4E-777BB7F97714}"/>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877EA434-E1C7-4AB0-A885-DA0D17998576}"/>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F3E35776-0200-4D6B-ABD1-C6B1F837165E}"/>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257ABEDF-2143-4E47-B3D0-636CD7FE3EBD}"/>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902A9878-EC61-4237-9732-276399BFEC23}"/>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2565DA71-7FF6-41F0-B791-57518B61C7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3E37846E-87A2-4933-8F6D-28884E0B8529}"/>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667A26E8-38D4-43E0-B8CE-04D1B468C29C}"/>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058D7DCC-1789-4EB6-8B67-67D889344BEE}"/>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AE3AFF74-C90A-421C-B397-DCD84AC956DD}"/>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FD7F4635-0ECA-4225-A392-652B83B86E27}"/>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B4A80151-127F-4609-9620-8737D898C5CD}"/>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3C6A9801-9630-4E18-988E-732A9A0170C1}"/>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80092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20913" y="4307998"/>
            <a:ext cx="11556274" cy="1855380"/>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Repeated today: two external streams, world divided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Those who cling to Donald Trump, Republicans and conservatism; racism, sexism, homophobia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cannot sever themselves from that to join us. But for the millions who wear Black Lives Matter t-shirts, who claim to believe in equality, who claim to love,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Second Great Awakening where everyone's Protestant we would just say love Jesus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but for the millions today who just claim to love, they will be tested and the test will be that they can't just stay, they have to join this movement, they need every part of this message.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39C4A672-596F-464C-8F1F-F47027FBC617}"/>
              </a:ext>
            </a:extLst>
          </p:cNvPr>
          <p:cNvGrpSpPr/>
          <p:nvPr/>
        </p:nvGrpSpPr>
        <p:grpSpPr>
          <a:xfrm>
            <a:off x="-3050" y="1470463"/>
            <a:ext cx="12187423" cy="2395614"/>
            <a:chOff x="-3050" y="1217915"/>
            <a:chExt cx="12187423" cy="2395614"/>
          </a:xfrm>
        </p:grpSpPr>
        <p:sp>
          <p:nvSpPr>
            <p:cNvPr id="45" name="TextBox 44">
              <a:extLst>
                <a:ext uri="{FF2B5EF4-FFF2-40B4-BE49-F238E27FC236}">
                  <a16:creationId xmlns:a16="http://schemas.microsoft.com/office/drawing/2014/main" id="{227F5D07-7264-4306-8AEF-C939F74C554D}"/>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515C1CA2-8235-4726-8567-69BB0C8F3202}"/>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636813-4A0B-48A1-9F52-84C4ACD15048}"/>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6CF24F-BB74-4220-93D6-892C5D45C6B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9BC663-73E8-4C41-8979-DBF7B1BA2F29}"/>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9FC98F1-DD18-496F-BDF2-CD1D0F3F762A}"/>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4F9677B-6A18-4CD2-AEDA-B535F4D698A6}"/>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46060A7-D956-480C-B442-95F635B625E6}"/>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21EFC40-76F9-4480-8389-73EBF78CE756}"/>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47CF58-4E09-4586-A203-DC75A488869C}"/>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EEABFAE-ED00-40A2-A38E-28BBAC7539C5}"/>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AEF60EB-7EA0-4D26-8F42-BCDA888DDFD1}"/>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8DC9F1-34F9-464A-939F-3257B4C902EB}"/>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6DF6039-450B-4023-B37D-EBA24A1F21BC}"/>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3FD839-9686-4D66-8154-4AB7A67BA23E}"/>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7677731-F1B7-4D52-9D84-99CDAECB6351}"/>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25EF556-1FDD-457B-96B3-52F7148E23EE}"/>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FFC4EE-FF1B-48A3-B8B0-DB817D72A01F}"/>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4ACEFF5-FA86-4E42-95D6-BC6E95151F48}"/>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481654-40E9-4565-9D3A-476D259A143D}"/>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C9840B7-6E0D-4E72-B8E4-1DF44857D420}"/>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391D838-5B32-4A26-8C02-339FD2C8CE87}"/>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CB8FC3A8-D473-46E9-A5A9-04F1B1C9B355}"/>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F1B2107D-9BA8-4D8D-8862-F96C7615D0D9}"/>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12EE2E1F-3F9D-4065-8DF7-17004F697FED}"/>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E077A001-4F66-4A33-9EFA-1A4008BC8ABB}"/>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53943A31-92D8-40F6-BC1A-FA9D11FD5F87}"/>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D7C5BBD3-09EE-4497-B4A7-61BC791EDEF0}"/>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1D6BA48F-EC32-4C44-9645-6792744EF204}"/>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40D163EE-6369-4B9E-9986-D465F2EED87B}"/>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971352A-0A9C-4510-85A6-EB230125217D}"/>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C785F156-3D73-4679-8F6F-6AB954FDEDE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25F24190-F257-4112-B2DA-9DA613DF80E8}"/>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D160B7B7-0A19-464B-886D-B3841570D4D8}"/>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2CB66821-AE60-4BAB-BEFC-B1397BF25C34}"/>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C4102532-89D9-4637-A0E9-A5316E34E0B6}"/>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9D057D9F-9B26-4F15-AD49-5339D6CD140A}"/>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63807947-1956-4078-94EC-8E00F6686835}"/>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A0AAB4F2-ACDF-487F-B19F-C4C9E9CB57F3}"/>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90170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3952199"/>
            <a:ext cx="11556274" cy="277768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shaking last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People did not see the transition from new school to Millerite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thought Michael Moore gets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thought Hollywood gets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though a liberal atheist world gets it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they claim to get it they join this movement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they needed to accept was every single thing on the chart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say you love Jesus, here's the 2300 day prophecy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People have thought the world is so much better than this movement. The world does not get equality, no matter what slogans they wear on their t-shirts.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00C08CC2-11AF-4E16-A5F5-F9CFFB8BB7BC}"/>
              </a:ext>
            </a:extLst>
          </p:cNvPr>
          <p:cNvGrpSpPr/>
          <p:nvPr/>
        </p:nvGrpSpPr>
        <p:grpSpPr>
          <a:xfrm>
            <a:off x="-3050" y="1427917"/>
            <a:ext cx="12187423" cy="2395614"/>
            <a:chOff x="-3050" y="1217915"/>
            <a:chExt cx="12187423" cy="2395614"/>
          </a:xfrm>
        </p:grpSpPr>
        <p:sp>
          <p:nvSpPr>
            <p:cNvPr id="45" name="TextBox 44">
              <a:extLst>
                <a:ext uri="{FF2B5EF4-FFF2-40B4-BE49-F238E27FC236}">
                  <a16:creationId xmlns:a16="http://schemas.microsoft.com/office/drawing/2014/main" id="{A77D7B2C-8D56-4C81-B53B-5BE276D6C9F3}"/>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8B184F86-093C-42F0-92A2-D8A8E074A415}"/>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A83FCFC-A147-4C4C-B162-F0BEB4AAAE32}"/>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E56ED0-D4D0-46C5-9795-89828EC569FB}"/>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577868-ED25-43F7-97EE-E01DD9419DC7}"/>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D9D6D6-8518-453A-BA52-22CEFC1E2351}"/>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7968CD-03B7-4591-8363-ACE0C70C9233}"/>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D32DCE-5BE0-4A0A-A44F-88922EA5A858}"/>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DCEC0E-C6ED-4B26-9C2C-566334C15844}"/>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3C41C7-7A6E-4DD4-ADFF-3B6FBC474668}"/>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9AB30D-1084-4791-8E16-EF566F7021A5}"/>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A1A9F5-94A5-403B-8396-BADA1E058616}"/>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119EB58-D8D9-4019-ACFB-615DF3E459B4}"/>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AE049CE-DD6F-4F0B-88E7-77E7F3CBB6E1}"/>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90BD2F4-E60B-45C3-B15C-31E24FF034C2}"/>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628F70C-F18D-409A-8FBD-4B614883E4A2}"/>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6D0C2B6-142F-4E88-836C-0E139E9BA63E}"/>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B1836A9-2E5B-45F1-9691-2442951EF3CC}"/>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704D395-5EBA-4EBB-800F-B953DA88BD0D}"/>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9EF0EFD-BE07-4B44-B6DC-C0FF0EBC4425}"/>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56E6C8-A3F8-48E0-9893-6F3B47579736}"/>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4C22A49-7367-46D1-B1A1-DF5AF506CD37}"/>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8127FA90-F287-4FFA-8EBA-D752AD4A3368}"/>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D3BD22C4-1A1E-4577-B758-E4E73D60BCB7}"/>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84819D94-ACFE-42DD-8A53-8831D8C21877}"/>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6EC31AA4-F8F7-4138-9607-FD5C2934930A}"/>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BAA231B8-3942-41C7-9FE0-D1E6B4CD7244}"/>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9F2965F2-5B6A-41D9-B60B-EAD6DA9D0FD8}"/>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6B940EF3-6ED8-4557-9951-206A2E62C044}"/>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8F6FF7C3-FA1E-4C64-B3F0-8DB63E69DD49}"/>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552148D1-E25D-4E76-9C56-B4F712D7E13B}"/>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2769B3A-5366-401C-93C7-FBBCCA84ED3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B062FA1F-B272-42F1-873F-4C1323B739A0}"/>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2D59D36C-5C41-46B9-92AD-330DB7D4C1FA}"/>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F8BCC889-4C76-4C95-86BA-4C95DF17E505}"/>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820F85ED-28AE-469A-B5D3-D4A933272E94}"/>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387D6B7D-2AFB-4339-A3DC-CA0692F14485}"/>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2C19CE8C-E8D5-4988-B672-D85AB627C9A6}"/>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E510F3CA-0D0F-45BA-A224-C2409EC5AC24}"/>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75916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3952199"/>
            <a:ext cx="11556274" cy="2713500"/>
          </a:xfrm>
          <a:prstGeom prst="rect">
            <a:avLst/>
          </a:prstGeom>
          <a:solidFill>
            <a:srgbClr val="FFFFFF">
              <a:alpha val="80000"/>
            </a:srgbClr>
          </a:solidFill>
          <a:ln w="38100">
            <a:solidFill>
              <a:srgbClr val="0000CC"/>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Millerite history, if someone said they loved, they were tested with the chart; they looked at the chart and didn’t see love in every part.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the love in the emotion or is the love in the accepting the 2300 day prophecy?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would say emotion and we would say prophecy.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are faced with the same issue: can people see the love in the vows of this movement? Many can't, but the love is there; just as the evidence of the love was found in the 1843 chart.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Old school death, new school life. But only if you make the transition to be a Millerite, because what they claimed had to be tested.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People externally who appear to be on the right side today, will be tested.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CC68EA42-1DF0-4F12-8829-8E7294D37CEB}"/>
              </a:ext>
            </a:extLst>
          </p:cNvPr>
          <p:cNvGrpSpPr/>
          <p:nvPr/>
        </p:nvGrpSpPr>
        <p:grpSpPr>
          <a:xfrm>
            <a:off x="4577" y="1427917"/>
            <a:ext cx="12187423" cy="2395614"/>
            <a:chOff x="-3050" y="1217915"/>
            <a:chExt cx="12187423" cy="2395614"/>
          </a:xfrm>
        </p:grpSpPr>
        <p:sp>
          <p:nvSpPr>
            <p:cNvPr id="45" name="TextBox 44">
              <a:extLst>
                <a:ext uri="{FF2B5EF4-FFF2-40B4-BE49-F238E27FC236}">
                  <a16:creationId xmlns:a16="http://schemas.microsoft.com/office/drawing/2014/main" id="{4419CC14-F351-4FF2-8025-C28D59E3D1E1}"/>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8A02D9F9-8335-4921-B1D4-B7C9E4DC50FA}"/>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BFA2254-8FFC-49B1-AF71-D4C83DB15638}"/>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83730C6-D666-4D41-A9D2-86B80A28D824}"/>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BE2948B-E6DA-4F17-96A1-87B0884CD92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B4E4B24-1F02-4660-A06E-E7584E6C73FC}"/>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D0EA97E-889C-44B9-BE7D-D132CBC82883}"/>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19E67FF-6CFC-4F16-87C1-2D29E772A2FA}"/>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9C58785-9301-4E88-88AD-68271A153D0F}"/>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C3AB666-D239-4B8F-920B-8E2ABCB27963}"/>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938B1D3-9E6F-46AC-985C-626A06453BEE}"/>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D36302F-B267-44F3-8FAC-434A45D13CBB}"/>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035CDA8-0250-46B1-A163-CB81BE2E52C2}"/>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5FBA274-CE02-4892-9BDB-C032BF126549}"/>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272333-BBC1-4AE3-AD69-EAFF5967F761}"/>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55FE785-B925-4452-A52E-07AE5801A946}"/>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61D349A-E323-454A-9D69-CE5FB1ACC19A}"/>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C04572-9EA4-43A3-8A8A-13EDCE0E9D64}"/>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E45A33-C38A-4574-91CF-F684FDF30FF4}"/>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43A3230-CE64-4DD1-B7C8-D8502808E423}"/>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3FAAC73-AC6F-41BD-91AE-25D639650081}"/>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9948512-905D-4892-8BF0-FE206A81721A}"/>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1BCDE625-20F8-4DF2-855F-214F438E9796}"/>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4F53959F-C1F9-4665-8ACF-610783C4EC38}"/>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9807039B-72A6-44D1-9C8A-A06E6A35399C}"/>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91D55A0E-9A3B-4A39-9640-B57C887741C4}"/>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ECC9D5A4-03A9-4DAE-95BD-3BA41F272359}"/>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4F47A782-4E63-4B08-8C08-2CCC2A53D8A2}"/>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4B438344-8978-41A4-AD7E-81C4F908D9EF}"/>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C929E065-BF3B-4530-ADB0-11F0A8206786}"/>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DA55C068-47AB-4C90-855D-2FDDFBD99EBE}"/>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687514A8-E85B-4152-90F9-AE3B0A427C1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580652DA-E783-4A6F-A278-2914075A4FDF}"/>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104C973E-CAD0-45C1-A1D4-20750399808A}"/>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CEB5DAF3-FCB2-484C-A656-4C5FFA770AD1}"/>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6E05F2D7-E450-467D-AEF1-1C45E07555A3}"/>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40002470-5572-4315-86FB-C4A3C7EA89F8}"/>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C496FEDC-0EDA-4550-ABA7-906B170DEE83}"/>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6F00D68A-CE3D-4DAB-990F-4610F83FBBF1}"/>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822534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435687"/>
            <a:ext cx="11556274" cy="1559017"/>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Lincoln project: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Republicans who now attack Trump and the Republican Party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would think they're in the new school, their methods and treatment of the people they disagree with is disgusting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claim to love, it is not enough to be anti-Trump or wear t-shirt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Coming to the Sunday law everyone will be tested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9BEE34D2-E309-40E0-B897-CE86F6FD9A07}"/>
              </a:ext>
            </a:extLst>
          </p:cNvPr>
          <p:cNvGrpSpPr/>
          <p:nvPr/>
        </p:nvGrpSpPr>
        <p:grpSpPr>
          <a:xfrm>
            <a:off x="-3050" y="1576251"/>
            <a:ext cx="12187423" cy="2395614"/>
            <a:chOff x="-3050" y="1217915"/>
            <a:chExt cx="12187423" cy="2395614"/>
          </a:xfrm>
        </p:grpSpPr>
        <p:sp>
          <p:nvSpPr>
            <p:cNvPr id="45" name="TextBox 44">
              <a:extLst>
                <a:ext uri="{FF2B5EF4-FFF2-40B4-BE49-F238E27FC236}">
                  <a16:creationId xmlns:a16="http://schemas.microsoft.com/office/drawing/2014/main" id="{8F2FB8A7-C7C2-41D1-A3EE-0ED41FFB4CE9}"/>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F02B7907-B736-4B18-8797-A62A283D8252}"/>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86E5E8-6111-43BA-BC81-157D4D501633}"/>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0043C4-9A91-4AEF-A8DB-AAF42DBFB6EF}"/>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CDA1969-6509-4BE9-BDE4-4B67A00FB7CF}"/>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92158F9-77B0-43F1-9965-23CDC08A6A05}"/>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9F48BDE-B1B7-46DB-BBD3-A45E3450B3C5}"/>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E60A555-215A-4F37-8F65-3E9BCD27EB40}"/>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CFBC33-AC82-4608-A226-757C06658F7D}"/>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BA2B71-8804-4168-B7DF-39B635B92541}"/>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6960520-B97A-4E06-B2D6-AD88A89D4475}"/>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FCC7241-2C20-4AFA-B9CB-8FD75C4F4E32}"/>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ABD325-445A-415B-9BD0-B71F5A4B862D}"/>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81D3C97-17C2-496A-BDEC-F3DD751D570F}"/>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7BB3BF-BD0A-4122-9281-30CA265D8A76}"/>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C56445B-D7ED-471B-9EC8-DDB843F0D07C}"/>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BC3ABB-F3CB-4AE3-8FC5-7F8242B1FFEC}"/>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CACE60-422A-4F21-B253-E8A7809A947C}"/>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FDC468D-7FA9-4E90-9468-BD8172A66406}"/>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C7C51E8-CD24-402A-87C8-35FB81CAA570}"/>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C83C15E-32C5-49AD-B78E-336E9C1E01FD}"/>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896767-4A3E-4718-BA59-784CDA54E960}"/>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2E24A8B0-147E-4894-BD21-99B649511D85}"/>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80264E57-42F2-49A7-8B9B-F8AB772510CF}"/>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3DDD452E-F9C7-455D-92EB-9B53C9034468}"/>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0BF32427-64FF-4DBC-9C33-33A33468EB32}"/>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430AE3FB-FF3E-412C-98E6-CA21D21183DE}"/>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43E10D85-168A-48E2-9961-3FE143E40339}"/>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0CFFA9DA-C8E0-427E-B86D-5E98D23C5E55}"/>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B40F2FF3-E9DD-4FA8-B2A1-E27477663F3B}"/>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AE0FA735-738D-4A99-BF66-458C30CE0F91}"/>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8DED2C86-48ED-4362-B164-6B9B781DF5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890DFEC9-63D1-481F-9E04-6FD9EEDEC40A}"/>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A13E03A4-0241-4E06-96D2-380A1FC98BA3}"/>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A2ACE006-0814-4884-81F2-E97076A35894}"/>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440B06F6-B3F5-479E-9FA0-2D4B99DF26A2}"/>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4CDB489E-518E-46D8-8299-B16A7E9D3C40}"/>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64FFB604-92A6-4E55-8613-58FDD21F249D}"/>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1E6D8504-E598-4C91-8DDE-780CBDD65122}"/>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00719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434671" y="3913362"/>
            <a:ext cx="11556274" cy="2846805"/>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the Constitution Became Christian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document begins with an introduction; Jared A. Goldstein says in the introduction that he is tracing the Constitution from being a godless document to be the highest expression of the nation's Christian identity; how that perception changed over three specific movements, how these three movements all follow the same pattern.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Movement 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group threat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prototypes start to panic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nationalistic response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they make demands based on the Constitution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true for all three movements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24F16EC2-747A-4427-A886-2D940596A300}"/>
              </a:ext>
            </a:extLst>
          </p:cNvPr>
          <p:cNvGrpSpPr/>
          <p:nvPr/>
        </p:nvGrpSpPr>
        <p:grpSpPr>
          <a:xfrm>
            <a:off x="-3050" y="1421773"/>
            <a:ext cx="12187423" cy="2395614"/>
            <a:chOff x="-3050" y="1217915"/>
            <a:chExt cx="12187423" cy="2395614"/>
          </a:xfrm>
        </p:grpSpPr>
        <p:sp>
          <p:nvSpPr>
            <p:cNvPr id="45" name="TextBox 44">
              <a:extLst>
                <a:ext uri="{FF2B5EF4-FFF2-40B4-BE49-F238E27FC236}">
                  <a16:creationId xmlns:a16="http://schemas.microsoft.com/office/drawing/2014/main" id="{6521407D-02A4-44D3-99DD-EA279987F443}"/>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0257CD7E-2DC1-4A8A-A234-63DF5EF2517D}"/>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2C22E7-10FE-4B89-B249-0BE2E0327BA2}"/>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562209-BF46-467E-A6B5-1BFB079F2AB3}"/>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683C21A-5688-4EF5-9217-B96DEA355056}"/>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B391C9-1A32-4F75-B6C3-F9B256F17025}"/>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91044EE-F9AB-4039-87D9-417488A1BB55}"/>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ECB16F-EB21-43A3-B634-1DBB352B7CF4}"/>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1847EE9-C9D0-40A3-89D3-B99DACB43DD7}"/>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BFE44A-BC41-43FC-B3FB-DA25558DCE32}"/>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2C23BCB-E315-4F02-A7AD-43A25E824149}"/>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2188D5-70F1-431B-8F4C-91B597975AB3}"/>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FCD3C60-0C82-4063-9915-8A4DAC5952AD}"/>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280572-DDDB-4271-BE97-A1DC24DD3AB4}"/>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048EE21-5561-4B3D-9EB2-FE00DB068C4F}"/>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1ECA3E6-B7F1-4866-9D2A-46F71E94495C}"/>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4DBEBD4-846D-44DD-B367-46037B210CAD}"/>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A3126FC-A7B4-4EB7-8FD0-57564A25BF0F}"/>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2BADDD5-9C1F-4E4F-8C6B-2DB1E1410053}"/>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06C2675-7369-47E5-81AB-48AEF6D48D37}"/>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61B8F19-EFA3-405C-A3A1-9093D1508622}"/>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BD9CBFF-394A-4AB7-8207-359DCF5B15AD}"/>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59D064F5-E5F6-45DB-A2BD-7FEFF79D4CC9}"/>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BB28B76C-6B19-43BC-9C45-86C58D84B70D}"/>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F21BC350-031B-4393-8975-BA833D091650}"/>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50FFBB17-FC66-49C2-AAB0-170C21A971AA}"/>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6D8C1A04-9D48-4BBB-9C52-9BC96869F636}"/>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D36F5709-6551-4D22-AC41-17AC324B1DAD}"/>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582DBFB2-BB5F-4636-8966-22BE891491BF}"/>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E92F5F52-C425-4B5D-924E-6994C4F4CB95}"/>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152BB14D-0679-4774-9E4B-630630579175}"/>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368A44A8-AA0B-4B35-A411-6FCA650853B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7941D326-79D3-4DE9-98CE-62D9C45AECA0}"/>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E7662493-2E77-4D07-B32B-265F18242E79}"/>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5C90DD8C-691C-4DE6-A4EA-DBF140BF347F}"/>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49B2505E-6735-4D14-B456-76666E2EE55C}"/>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C2AF8C91-821D-4E11-B1CE-93F47E9541A3}"/>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D3F38311-1C8E-4CCE-A8DB-C5C2FE1588CB}"/>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114E4247-CBF6-4F03-AD5C-DD611CBE8BC8}"/>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84227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213860"/>
            <a:ext cx="11556274" cy="215174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 page 267 he lays out who the threat was, so this is where Ellen White stands and the threat that Protestantism is responding to is from Catholics, Jews, Seventh-Day Adventists, and free thinkers. Now in 1888, would they have elected a Catholic president? No, they are not friends, it's important for us to understand that. Catholicism is a threat, coming through who they consider to be dirty Irish immigrants. But so many, especially Irish were coming into the country, people were afraid because the Catholics are saying we don't want to send our Catholic children to a state school, public school and have them taught your version of Protestantism. Jews, Adventists and free thinkers are all saying the same thing. So these four encapsulate a threat and they weren't hiding the fact that they felt threatened, the document will speak about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D9F5C561-CDF5-4D80-AFA3-EAB0BF767359}"/>
              </a:ext>
            </a:extLst>
          </p:cNvPr>
          <p:cNvGrpSpPr/>
          <p:nvPr/>
        </p:nvGrpSpPr>
        <p:grpSpPr>
          <a:xfrm>
            <a:off x="-9635" y="1514006"/>
            <a:ext cx="12187423" cy="2395614"/>
            <a:chOff x="-3050" y="1217915"/>
            <a:chExt cx="12187423" cy="2395614"/>
          </a:xfrm>
        </p:grpSpPr>
        <p:sp>
          <p:nvSpPr>
            <p:cNvPr id="45" name="TextBox 44">
              <a:extLst>
                <a:ext uri="{FF2B5EF4-FFF2-40B4-BE49-F238E27FC236}">
                  <a16:creationId xmlns:a16="http://schemas.microsoft.com/office/drawing/2014/main" id="{0BBEF8EC-BC75-43E2-B570-EA089D0B272C}"/>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B44BA1A1-521F-4052-9AEF-2E8A6ABA4425}"/>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4CE59E4-C0A7-4EC1-AA22-C55185D09BA0}"/>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5FA7A40-69F0-40AD-BB52-1E7D80853244}"/>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262CDD-897F-469A-985C-BE3C7316E983}"/>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A42D923-1AF0-4A56-B950-305C208DF4BB}"/>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06B5F8-7E4F-4127-8145-5D1FBB16D2CF}"/>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5C8036-BC3B-464C-92F9-627246B798E7}"/>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4FD3C3D-9EF1-4098-BBF8-6BDBF753E611}"/>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B2614BC-B97F-43AC-A415-814058118104}"/>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6F5A9D-9939-4574-B160-A5ACD8E5D512}"/>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788BA6-7E19-4E07-8C41-AEB0E513BE18}"/>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0F31F1-EA44-4274-8FF2-45497049870D}"/>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44C51A-AA55-47CC-8464-3C43756D3E13}"/>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B74FA47-1426-4961-9796-15EF91F8593A}"/>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0AA0ECA-6C78-4780-AD43-DC3FD5ADBE5D}"/>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35AFA4-2E40-4549-9870-8F299D0F394C}"/>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5E40720-1821-44BE-B1DC-11DC520DCA09}"/>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AA7E830-5631-485E-A9F7-CFFE7B570F57}"/>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EFB43A-5DCE-4494-A151-361196636B9E}"/>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D5E3CBD-8506-4E5A-9BF9-8CC5010B64A0}"/>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CECE366-5068-4FDF-9C12-902007291935}"/>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6BA6012F-3E10-4315-A67B-B21FB6E64ACD}"/>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78107CE5-6566-4BAE-AEA1-5B834A1BF2F1}"/>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E29835BA-D630-4D24-B6F9-776F921CB760}"/>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A1506617-8148-42B2-B25E-7FDA1F8D9B7D}"/>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8F44F2C4-8010-474C-AC82-664A1F2F69BA}"/>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796D5A51-8B7A-41FA-9BB0-A7CA39EA207B}"/>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0F5052FD-C980-47E7-93E0-DA3403449705}"/>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A9F6DC3A-BE1B-41D3-AC7A-8136C091995A}"/>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450E6DA2-633C-44B1-848D-08CC797A1D26}"/>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3B57A5AD-7777-4375-A26A-EC12E1F9F6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FA9BDB7A-A205-4700-B830-77D1699161F0}"/>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412A9426-50FB-4A46-AA36-EFC4A3042920}"/>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AB817B89-B2BB-4CA5-828F-EA8A6A4F6CF0}"/>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F5C84306-12B8-45D8-A821-4ADD3904EB62}"/>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D2A85F73-23F3-414F-AB97-3D2E7A6286A8}"/>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029A37F6-8645-4B33-884F-CE38B51E8710}"/>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9BA523DB-A8EA-4E0D-88CF-1218181C3775}"/>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544112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056960"/>
            <a:ext cx="11556274" cy="2448106"/>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us to spend a moment on free thinking, so we are about to end. I want to summarize this first history and make a final point. But I suspect many people aren't sure what free thinkers were. Two Wikipedia pages, if you just look up ‘free thought’ that will give you some information, but look up the ‘Golden Age of Free Thought’ and that will tell you that this golden age was the late 1800s, it really began to be more formalized movement in the 1870s. They had a couple of famous orators who led them, you may know of Robert G. Ingersoll. So they were becoming quite influential in the midst of this history of Protestantism feeling threatened. And what free thinkers thought was the following, up to now they all sound so positive, doesn't everyone want to be a free thinker. I would say anything that I believe cannot be because of an authority, tradition, revelation or dogma. It can only be based on logic, reason and studied evidence, empirical observation.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B2ABC461-72F2-4EFC-A9C8-0640D6DC97B9}"/>
              </a:ext>
            </a:extLst>
          </p:cNvPr>
          <p:cNvGrpSpPr/>
          <p:nvPr/>
        </p:nvGrpSpPr>
        <p:grpSpPr>
          <a:xfrm>
            <a:off x="-9635" y="1409504"/>
            <a:ext cx="12187423" cy="2395614"/>
            <a:chOff x="-3050" y="1217915"/>
            <a:chExt cx="12187423" cy="2395614"/>
          </a:xfrm>
        </p:grpSpPr>
        <p:sp>
          <p:nvSpPr>
            <p:cNvPr id="45" name="TextBox 44">
              <a:extLst>
                <a:ext uri="{FF2B5EF4-FFF2-40B4-BE49-F238E27FC236}">
                  <a16:creationId xmlns:a16="http://schemas.microsoft.com/office/drawing/2014/main" id="{68A29EC1-CCB3-4E24-8FFB-B087C7A7F475}"/>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8A9D38D2-0B92-43BB-A9DA-7FDBA81A96B7}"/>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21F94F3-E3DC-46EC-A9B5-01062509E755}"/>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C3FCFF-BFBC-4A85-93D6-3D5AC952F2D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B9F88A-EE91-4A09-85AE-B9E35899F5D9}"/>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C734EF2-5D27-4EB4-93E9-76A9C7F6A69C}"/>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3540837-D9A2-443D-8DBA-59C65B407A44}"/>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8AB21FF-1F8F-4063-B5AA-75C961E58FD3}"/>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7E3552F-0CBD-4F6D-8064-258A7F3AE320}"/>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2AA633A-0312-497D-B67D-009913BD004F}"/>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231866-7EAF-462C-942E-7B5655AB3F25}"/>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5AE9B-6063-4EAA-830C-23A88BFF43A1}"/>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1E4BCDF-07FD-40B3-852B-6D315C790D68}"/>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792A13C-0F56-4479-B19B-0AAEA49A12FF}"/>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3F797C7-5A6B-4847-AD60-2FB7F09D2B5B}"/>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B316242-90DE-445F-B291-1BF597FB13C3}"/>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7D18A8-B23C-427F-A8D5-73B10934C1EF}"/>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EAD644C-7736-4842-86A7-4E9A56AA216B}"/>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09A266-E63B-40FF-B590-4E6D29D186C8}"/>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EE3D7C9-BDAC-47CA-9456-DE40539702A5}"/>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A5D5862-9940-4A97-8BA3-735ACCDCE2A5}"/>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1DBFED1-4172-4DFA-91DE-33EB62BD29D2}"/>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CF4F59AA-6700-4289-B601-3EB8E411B1E4}"/>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3F336E6C-4D7E-45A3-92FD-3D764AFC28DE}"/>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69D05615-868B-434C-8B50-BBFB1EAC7884}"/>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4D2CF76D-9D23-4640-942B-28C70F85FA17}"/>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11844A21-DF4D-41F1-B517-6352BA17513C}"/>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31818397-8555-464D-B6F8-FFC8780421EB}"/>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323D6828-95A6-42AE-B282-25E63AC58A7E}"/>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8E7BEC16-408B-4242-B8F2-8135006F5D34}"/>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CBBF357-74FE-464C-A09E-3D143AEF4D96}"/>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6593FF9E-E116-42B3-9DC2-375BA90D4A2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269D6EEF-CBFA-432C-8D39-8B29C005B038}"/>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9BA5E730-E4D0-4CC3-9278-5009FBF2B78F}"/>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C3378622-DCA5-4897-9A93-C41E4CF98968}"/>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03727EC0-AB8E-4A77-98F6-A4B2FE3FC18F}"/>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9D459F10-75AF-47C7-9E47-4F834D005DC0}"/>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AF3A4ECB-8A2D-4E79-96E3-26C94DDBEEF8}"/>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07894BE2-D0CA-4326-9B69-C34FA0D0B3FB}"/>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82246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693751" y="4293808"/>
            <a:ext cx="10980715" cy="215174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RH December 24th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1889</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paragraph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 have been much burdened in regard to movements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are now in progress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for the enforcement of Sunday observance. It has been shown to me that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Satan has been working earnestly to carry out his designs to </a:t>
            </a: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restrict religious liberty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Plans of serious import to the people of God are advancing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an </a:t>
            </a: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underhand manner</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among the clergymen of various denominations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object of this secret maneuvering is </a:t>
            </a: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win popular favor</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for the enforcement of Sunday sacredness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If the people can be led to favor a Sunday law, then the clergy intend to exert their united influence to obtain a religious amendment to the Constitution, and compel the nation to keep Sunday.”  {RH, December 24, 1889 par.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10BE206-79A3-431D-A496-C197564F11B5}"/>
              </a:ext>
            </a:extLst>
          </p:cNvPr>
          <p:cNvSpPr txBox="1"/>
          <p:nvPr/>
        </p:nvSpPr>
        <p:spPr>
          <a:xfrm>
            <a:off x="3" y="1576251"/>
            <a:ext cx="12187423" cy="2031325"/>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cxnSp>
        <p:nvCxnSpPr>
          <p:cNvPr id="10" name="Straight Connector 9">
            <a:extLst>
              <a:ext uri="{FF2B5EF4-FFF2-40B4-BE49-F238E27FC236}">
                <a16:creationId xmlns:a16="http://schemas.microsoft.com/office/drawing/2014/main" id="{95F86514-D73F-4056-ACCA-18D034124AA0}"/>
              </a:ext>
            </a:extLst>
          </p:cNvPr>
          <p:cNvCxnSpPr>
            <a:cxnSpLocks/>
          </p:cNvCxnSpPr>
          <p:nvPr/>
        </p:nvCxnSpPr>
        <p:spPr>
          <a:xfrm flipV="1">
            <a:off x="3268767" y="2683426"/>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A0F7F3-3A32-4EE3-B800-E4B8A8424855}"/>
              </a:ext>
            </a:extLst>
          </p:cNvPr>
          <p:cNvCxnSpPr>
            <a:cxnSpLocks/>
          </p:cNvCxnSpPr>
          <p:nvPr/>
        </p:nvCxnSpPr>
        <p:spPr>
          <a:xfrm>
            <a:off x="678661" y="2683426"/>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1E8477-785B-4C59-B8CE-2E8D0448EDF9}"/>
              </a:ext>
            </a:extLst>
          </p:cNvPr>
          <p:cNvCxnSpPr>
            <a:cxnSpLocks/>
          </p:cNvCxnSpPr>
          <p:nvPr/>
        </p:nvCxnSpPr>
        <p:spPr>
          <a:xfrm flipV="1">
            <a:off x="1605761" y="2404026"/>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1C1476-ECC6-4F53-A379-CFD62F858A7E}"/>
              </a:ext>
            </a:extLst>
          </p:cNvPr>
          <p:cNvCxnSpPr>
            <a:cxnSpLocks/>
          </p:cNvCxnSpPr>
          <p:nvPr/>
        </p:nvCxnSpPr>
        <p:spPr>
          <a:xfrm>
            <a:off x="3268767" y="2618687"/>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CD2D6B-2563-4BBD-A593-37F7382C5701}"/>
              </a:ext>
            </a:extLst>
          </p:cNvPr>
          <p:cNvCxnSpPr>
            <a:cxnSpLocks/>
          </p:cNvCxnSpPr>
          <p:nvPr/>
        </p:nvCxnSpPr>
        <p:spPr>
          <a:xfrm>
            <a:off x="1389861" y="240402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6D0F66-B30E-482E-B2D2-22FBC917258B}"/>
              </a:ext>
            </a:extLst>
          </p:cNvPr>
          <p:cNvCxnSpPr>
            <a:cxnSpLocks/>
          </p:cNvCxnSpPr>
          <p:nvPr/>
        </p:nvCxnSpPr>
        <p:spPr>
          <a:xfrm flipV="1">
            <a:off x="4690097" y="2086526"/>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9CB591-3483-4751-9B03-B84EDE416C1F}"/>
              </a:ext>
            </a:extLst>
          </p:cNvPr>
          <p:cNvCxnSpPr>
            <a:cxnSpLocks/>
          </p:cNvCxnSpPr>
          <p:nvPr/>
        </p:nvCxnSpPr>
        <p:spPr>
          <a:xfrm flipV="1">
            <a:off x="3268767" y="21106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BAAD34-A9A4-409E-8F33-CEEF112AFCAE}"/>
              </a:ext>
            </a:extLst>
          </p:cNvPr>
          <p:cNvCxnSpPr>
            <a:cxnSpLocks/>
          </p:cNvCxnSpPr>
          <p:nvPr/>
        </p:nvCxnSpPr>
        <p:spPr>
          <a:xfrm flipV="1">
            <a:off x="678661" y="2404026"/>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EC266C-8A83-4908-910E-378CF95AFBB4}"/>
              </a:ext>
            </a:extLst>
          </p:cNvPr>
          <p:cNvCxnSpPr>
            <a:cxnSpLocks/>
          </p:cNvCxnSpPr>
          <p:nvPr/>
        </p:nvCxnSpPr>
        <p:spPr>
          <a:xfrm>
            <a:off x="6184109" y="2591330"/>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444F84-D2C4-4EC8-947B-DF381848F451}"/>
              </a:ext>
            </a:extLst>
          </p:cNvPr>
          <p:cNvCxnSpPr>
            <a:cxnSpLocks/>
          </p:cNvCxnSpPr>
          <p:nvPr/>
        </p:nvCxnSpPr>
        <p:spPr>
          <a:xfrm flipV="1">
            <a:off x="7391176" y="2099226"/>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D09977-86E8-497E-A2EB-C3757A66C0F0}"/>
              </a:ext>
            </a:extLst>
          </p:cNvPr>
          <p:cNvCxnSpPr>
            <a:cxnSpLocks/>
          </p:cNvCxnSpPr>
          <p:nvPr/>
        </p:nvCxnSpPr>
        <p:spPr>
          <a:xfrm flipV="1">
            <a:off x="6184109" y="208333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F5003C-7D34-40D1-8051-77B0791EC8D5}"/>
              </a:ext>
            </a:extLst>
          </p:cNvPr>
          <p:cNvCxnSpPr>
            <a:cxnSpLocks/>
          </p:cNvCxnSpPr>
          <p:nvPr/>
        </p:nvCxnSpPr>
        <p:spPr>
          <a:xfrm>
            <a:off x="9594061" y="2607226"/>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BA60E0-893B-4612-94D6-F8CB5B416515}"/>
              </a:ext>
            </a:extLst>
          </p:cNvPr>
          <p:cNvCxnSpPr>
            <a:cxnSpLocks/>
          </p:cNvCxnSpPr>
          <p:nvPr/>
        </p:nvCxnSpPr>
        <p:spPr>
          <a:xfrm flipV="1">
            <a:off x="11359361" y="2099226"/>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43BEA3-143D-42E8-B0A8-A043272B91CF}"/>
              </a:ext>
            </a:extLst>
          </p:cNvPr>
          <p:cNvCxnSpPr>
            <a:cxnSpLocks/>
          </p:cNvCxnSpPr>
          <p:nvPr/>
        </p:nvCxnSpPr>
        <p:spPr>
          <a:xfrm flipV="1">
            <a:off x="9594061" y="2111926"/>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925B81-C456-42F1-BB09-67DB6A54D627}"/>
              </a:ext>
            </a:extLst>
          </p:cNvPr>
          <p:cNvCxnSpPr>
            <a:cxnSpLocks/>
          </p:cNvCxnSpPr>
          <p:nvPr/>
        </p:nvCxnSpPr>
        <p:spPr>
          <a:xfrm>
            <a:off x="9378161" y="211192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AD84EF-0BFB-4E89-AA5C-FCD9A850839D}"/>
              </a:ext>
            </a:extLst>
          </p:cNvPr>
          <p:cNvCxnSpPr>
            <a:cxnSpLocks/>
          </p:cNvCxnSpPr>
          <p:nvPr/>
        </p:nvCxnSpPr>
        <p:spPr>
          <a:xfrm>
            <a:off x="7175276" y="208652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837866-A9DA-478B-A0AF-DFA418CD680C}"/>
              </a:ext>
            </a:extLst>
          </p:cNvPr>
          <p:cNvCxnSpPr>
            <a:cxnSpLocks/>
          </p:cNvCxnSpPr>
          <p:nvPr/>
        </p:nvCxnSpPr>
        <p:spPr>
          <a:xfrm>
            <a:off x="5968209" y="207063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0FC5F8-2D7E-4224-B865-93D9D759DA6B}"/>
              </a:ext>
            </a:extLst>
          </p:cNvPr>
          <p:cNvCxnSpPr>
            <a:cxnSpLocks/>
          </p:cNvCxnSpPr>
          <p:nvPr/>
        </p:nvCxnSpPr>
        <p:spPr>
          <a:xfrm>
            <a:off x="4474197" y="208652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684463-DE10-4AE9-898B-58FF894F8E79}"/>
              </a:ext>
            </a:extLst>
          </p:cNvPr>
          <p:cNvCxnSpPr>
            <a:cxnSpLocks/>
          </p:cNvCxnSpPr>
          <p:nvPr/>
        </p:nvCxnSpPr>
        <p:spPr>
          <a:xfrm>
            <a:off x="3052867" y="21233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0F427C-6EA6-49C7-8ABA-C9FD6F433DCD}"/>
              </a:ext>
            </a:extLst>
          </p:cNvPr>
          <p:cNvCxnSpPr>
            <a:cxnSpLocks/>
          </p:cNvCxnSpPr>
          <p:nvPr/>
        </p:nvCxnSpPr>
        <p:spPr>
          <a:xfrm>
            <a:off x="11143461" y="211192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DEED94-5690-4B5C-A91D-B46BCEC8C0B3}"/>
              </a:ext>
            </a:extLst>
          </p:cNvPr>
          <p:cNvSpPr txBox="1"/>
          <p:nvPr/>
        </p:nvSpPr>
        <p:spPr>
          <a:xfrm>
            <a:off x="412436" y="1743105"/>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33" name="TextBox 32">
            <a:extLst>
              <a:ext uri="{FF2B5EF4-FFF2-40B4-BE49-F238E27FC236}">
                <a16:creationId xmlns:a16="http://schemas.microsoft.com/office/drawing/2014/main" id="{F8EA2459-78F8-4B87-AB3F-FB9785A0385E}"/>
              </a:ext>
            </a:extLst>
          </p:cNvPr>
          <p:cNvSpPr txBox="1"/>
          <p:nvPr/>
        </p:nvSpPr>
        <p:spPr>
          <a:xfrm>
            <a:off x="7137175" y="1730405"/>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34" name="TextBox 33">
            <a:extLst>
              <a:ext uri="{FF2B5EF4-FFF2-40B4-BE49-F238E27FC236}">
                <a16:creationId xmlns:a16="http://schemas.microsoft.com/office/drawing/2014/main" id="{CD0080B5-182B-4DCD-BE6E-EDE18AFF9E07}"/>
              </a:ext>
            </a:extLst>
          </p:cNvPr>
          <p:cNvSpPr txBox="1"/>
          <p:nvPr/>
        </p:nvSpPr>
        <p:spPr>
          <a:xfrm>
            <a:off x="5974561" y="171450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35" name="TextBox 34">
            <a:extLst>
              <a:ext uri="{FF2B5EF4-FFF2-40B4-BE49-F238E27FC236}">
                <a16:creationId xmlns:a16="http://schemas.microsoft.com/office/drawing/2014/main" id="{BB9313C8-5F96-4CFC-95E9-B1FC6759A420}"/>
              </a:ext>
            </a:extLst>
          </p:cNvPr>
          <p:cNvSpPr txBox="1"/>
          <p:nvPr/>
        </p:nvSpPr>
        <p:spPr>
          <a:xfrm>
            <a:off x="4340848" y="1730405"/>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36" name="TextBox 35">
            <a:extLst>
              <a:ext uri="{FF2B5EF4-FFF2-40B4-BE49-F238E27FC236}">
                <a16:creationId xmlns:a16="http://schemas.microsoft.com/office/drawing/2014/main" id="{F1354384-6600-4E57-A86A-7E640AAD01EA}"/>
              </a:ext>
            </a:extLst>
          </p:cNvPr>
          <p:cNvSpPr txBox="1"/>
          <p:nvPr/>
        </p:nvSpPr>
        <p:spPr>
          <a:xfrm>
            <a:off x="2925868" y="1754566"/>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37" name="TextBox 36">
            <a:extLst>
              <a:ext uri="{FF2B5EF4-FFF2-40B4-BE49-F238E27FC236}">
                <a16:creationId xmlns:a16="http://schemas.microsoft.com/office/drawing/2014/main" id="{E99BF663-D365-4742-835F-363AFF53CF97}"/>
              </a:ext>
            </a:extLst>
          </p:cNvPr>
          <p:cNvSpPr txBox="1"/>
          <p:nvPr/>
        </p:nvSpPr>
        <p:spPr>
          <a:xfrm>
            <a:off x="1267420" y="1743105"/>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38" name="TextBox 37">
            <a:extLst>
              <a:ext uri="{FF2B5EF4-FFF2-40B4-BE49-F238E27FC236}">
                <a16:creationId xmlns:a16="http://schemas.microsoft.com/office/drawing/2014/main" id="{F604AD92-1578-4EFD-A352-980E706E0A67}"/>
              </a:ext>
            </a:extLst>
          </p:cNvPr>
          <p:cNvSpPr txBox="1"/>
          <p:nvPr/>
        </p:nvSpPr>
        <p:spPr>
          <a:xfrm>
            <a:off x="10952961" y="1527058"/>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39" name="TextBox 38">
            <a:extLst>
              <a:ext uri="{FF2B5EF4-FFF2-40B4-BE49-F238E27FC236}">
                <a16:creationId xmlns:a16="http://schemas.microsoft.com/office/drawing/2014/main" id="{11860701-5CC4-4058-A4FE-D3B9F7CB0FE2}"/>
              </a:ext>
            </a:extLst>
          </p:cNvPr>
          <p:cNvSpPr txBox="1"/>
          <p:nvPr/>
        </p:nvSpPr>
        <p:spPr>
          <a:xfrm>
            <a:off x="9251160" y="1743105"/>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0" name="TextBox 39">
            <a:extLst>
              <a:ext uri="{FF2B5EF4-FFF2-40B4-BE49-F238E27FC236}">
                <a16:creationId xmlns:a16="http://schemas.microsoft.com/office/drawing/2014/main" id="{8EAE543D-30A2-4B4A-86B7-6C93822ECFC5}"/>
              </a:ext>
            </a:extLst>
          </p:cNvPr>
          <p:cNvSpPr txBox="1"/>
          <p:nvPr/>
        </p:nvSpPr>
        <p:spPr>
          <a:xfrm>
            <a:off x="9911560" y="2262483"/>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41" name="Straight Connector 40">
            <a:extLst>
              <a:ext uri="{FF2B5EF4-FFF2-40B4-BE49-F238E27FC236}">
                <a16:creationId xmlns:a16="http://schemas.microsoft.com/office/drawing/2014/main" id="{C9E4C287-2264-42FF-A3A3-745A72AFE4AE}"/>
              </a:ext>
            </a:extLst>
          </p:cNvPr>
          <p:cNvCxnSpPr>
            <a:cxnSpLocks/>
          </p:cNvCxnSpPr>
          <p:nvPr/>
        </p:nvCxnSpPr>
        <p:spPr>
          <a:xfrm>
            <a:off x="463236" y="2391326"/>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62D5AD7-F3A5-4C02-A142-0C564EC6128E}"/>
              </a:ext>
            </a:extLst>
          </p:cNvPr>
          <p:cNvSpPr txBox="1"/>
          <p:nvPr/>
        </p:nvSpPr>
        <p:spPr>
          <a:xfrm>
            <a:off x="60339" y="2724272"/>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43" name="TextBox 42">
            <a:extLst>
              <a:ext uri="{FF2B5EF4-FFF2-40B4-BE49-F238E27FC236}">
                <a16:creationId xmlns:a16="http://schemas.microsoft.com/office/drawing/2014/main" id="{E757FEB0-65C6-4AA9-B77D-1E0B1E203221}"/>
              </a:ext>
            </a:extLst>
          </p:cNvPr>
          <p:cNvSpPr txBox="1"/>
          <p:nvPr/>
        </p:nvSpPr>
        <p:spPr>
          <a:xfrm>
            <a:off x="986309" y="2724271"/>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Tree>
    <p:extLst>
      <p:ext uri="{BB962C8B-B14F-4D97-AF65-F5344CB8AC3E}">
        <p14:creationId xmlns:p14="http://schemas.microsoft.com/office/powerpoint/2010/main" val="422003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056960"/>
            <a:ext cx="11556274" cy="2448106"/>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this particularly applies for religious teaching. This might seem awfully close to what Elder Parminder taught this morning, I would argue it's not the same thing. When they say you cannot believe something based on authority, or revelation they do away completely with the concept of inspiration. The bible, a man written document, might say something about history, if you can't prove a king existed then he didn't exist and it doesn't matter what the Bible says. And this had recently been empowered by a particular book written by Charles Darwin that seemed to give them logic, reason and empirical observation. So they transformed overtime, back then most freethinkers were agnostics. Today there are a few agnostics most just became atheists because they cannot trust in documents they believe are man written and it's particularly been influential through Charles Darwin. It's a rebellion against really any form of religious authority, so they are a threat.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C25F3963-F447-4628-8F7F-5B537A0C7B2B}"/>
              </a:ext>
            </a:extLst>
          </p:cNvPr>
          <p:cNvGrpSpPr/>
          <p:nvPr/>
        </p:nvGrpSpPr>
        <p:grpSpPr>
          <a:xfrm>
            <a:off x="4577" y="1470464"/>
            <a:ext cx="12187423" cy="2395614"/>
            <a:chOff x="-3050" y="1217915"/>
            <a:chExt cx="12187423" cy="2395614"/>
          </a:xfrm>
        </p:grpSpPr>
        <p:sp>
          <p:nvSpPr>
            <p:cNvPr id="45" name="TextBox 44">
              <a:extLst>
                <a:ext uri="{FF2B5EF4-FFF2-40B4-BE49-F238E27FC236}">
                  <a16:creationId xmlns:a16="http://schemas.microsoft.com/office/drawing/2014/main" id="{05E41713-44DA-4B6D-AE43-1C6B4AB2DD8E}"/>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B0EC0A1A-EE0A-4DA9-AC24-61B581954F8C}"/>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6E3689-6487-4AF9-8054-ADF2464DDAF5}"/>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4971D2-0F01-4845-BC4A-8E63CFF64D76}"/>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ED70FCB-A30B-4F86-98DF-85C5697E5738}"/>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EDE7990-EBC7-4500-B64F-4096FB4E7699}"/>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DB2E668-C144-42CA-ACDD-007580567396}"/>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0E6B1C8-D834-4EA2-858D-814782C97450}"/>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CE2E71-B378-40A9-A36A-4707779F0B3B}"/>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68217E-CCF7-46AA-8D4B-A95A3216E275}"/>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D88697-4A02-486E-BDE2-C104559E08EF}"/>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9EAC60D-F045-45B8-A36F-C13C43DCF8A2}"/>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A205A66-D679-4B17-8623-D74383E5454A}"/>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F4560B-DAAF-4125-9706-4F2D7154DBB6}"/>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A39F12B-D867-427C-B4EA-0ED892C27775}"/>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60848FA-DFC9-4A6E-AE5C-A97BA66CEFFC}"/>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24004FF-B282-49F0-9217-4AD4DE729BB8}"/>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F29FEAD-CBE9-4D66-ACA8-D92C1E30DAE1}"/>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F12CFA9-AA7E-444C-9A39-E85D7DBB2BC6}"/>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BC57EC-8D78-46BA-8765-61F7F1FA1E1D}"/>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954A0FD-31D2-42DF-8FC0-221FF3971523}"/>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3F578D7-858D-40DE-AE3C-846037B97D0B}"/>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3892E0A7-D1CD-42D7-9DA4-22950A3A3EDE}"/>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C44BCC45-EE5D-4C7C-8284-A820BE7A3C44}"/>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0CC9A762-A2BD-4083-9DB0-B4A6F0066C1A}"/>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81E8E445-BDAE-4AC8-B097-E66B517CE8AE}"/>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6ACEC20A-6621-4637-96AF-DBD2BC11A646}"/>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C12F7B72-89AB-4455-9FCF-7013C7613E14}"/>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E82109C9-438E-4A60-AD84-908671D65A6A}"/>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30B85834-4A95-437A-A5CF-66893E1F6EAB}"/>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79D4DF2-2011-4645-8635-D1335C425D74}"/>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CE5E307B-4EC9-48B3-80E7-C88A3F566D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3918015C-583A-42BB-92BD-C472951E6287}"/>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7D5DD2F1-5B43-4EB8-AF2B-266EE8E21367}"/>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39F80824-38AC-4D24-93DF-0BBE0867C513}"/>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594BD8CC-04EA-4844-88EC-32990A046B74}"/>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2A65E41D-0520-4C21-A32A-B09BB86F9A7C}"/>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19A0C4DE-72FC-49A0-9CEA-6CA603409D21}"/>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456F37E5-6247-459D-B6DE-01D534A5807B}"/>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2275035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50985" y="4453859"/>
            <a:ext cx="11556274" cy="126265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all begins with this issue of the Civil War, the Covenant is largely laid out in that whole enterprise, and they form the National Reform Association that we should know of well because we're Adventists. After the Civil War they restructure this organization, they go through a transformation. And between the end of the Civil War and 1888 they are seeing more and more of these four threats and they're mobilizing to oppose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4880D5AE-E218-4FE6-8ADD-0659FEE82913}"/>
              </a:ext>
            </a:extLst>
          </p:cNvPr>
          <p:cNvGrpSpPr/>
          <p:nvPr/>
        </p:nvGrpSpPr>
        <p:grpSpPr>
          <a:xfrm>
            <a:off x="-9635" y="1532678"/>
            <a:ext cx="12187423" cy="2395614"/>
            <a:chOff x="-3050" y="1217915"/>
            <a:chExt cx="12187423" cy="2395614"/>
          </a:xfrm>
        </p:grpSpPr>
        <p:sp>
          <p:nvSpPr>
            <p:cNvPr id="45" name="TextBox 44">
              <a:extLst>
                <a:ext uri="{FF2B5EF4-FFF2-40B4-BE49-F238E27FC236}">
                  <a16:creationId xmlns:a16="http://schemas.microsoft.com/office/drawing/2014/main" id="{10C3EF27-3864-430A-A180-7D5FAE193FEF}"/>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82268C4D-58D7-4FE3-8749-71A2597994C2}"/>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8315F6-5832-4B61-8B56-B6873EC8BB2F}"/>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DF677D3-34FA-4669-991B-9907236D8BD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D057CD6-EE86-45BA-BB1B-9290A5847DB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469D815-1E8D-4AD8-AFA8-63FBD1034416}"/>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0BE7C4-FBC2-4B07-A40E-42916E467A7C}"/>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1C08223-A4EB-4415-B3F9-041E4C01E201}"/>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0C43E44-3985-40A1-A321-67C6233ED5CE}"/>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31A7B66-BF84-4432-AF5E-3A2F0DF8F0C2}"/>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3EF9089-B9C7-449D-B2FF-75001BA88D5D}"/>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1543B86-2340-4BE9-9A6D-C5574E8F28CE}"/>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EA512B-8FEF-4ECE-8D32-48858B323FA0}"/>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B0A003-5187-478E-A980-D2D4CDD61223}"/>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DF31F5-8BF7-46DA-8D69-402F0AD734F4}"/>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ECEE70-99E7-4ED4-AFD5-4F264D131B6E}"/>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C2E60E-1791-4B37-8ED8-BD4D7AFAAABD}"/>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5ECC11-D6BE-4515-81EE-9B5BAF65735E}"/>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8777A5E-8118-4250-B2A1-2846B90D3C8C}"/>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4DC3620-9CB0-4848-917C-6EAAFCEC0E0A}"/>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F04C5F5-56D7-4930-8C2F-204B83029670}"/>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A2C5C79-A896-4176-A3C3-12D00268FAB7}"/>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5575562B-7EFF-41C5-99A4-41C33D7A5FE1}"/>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A1978CAB-F2E8-46F5-8B90-0C3878521EDA}"/>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3745222F-CB00-4424-B584-4AA60666DCE5}"/>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6CB8E0A8-288B-47B7-A74D-D942901D73AE}"/>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CFA93F8E-C504-4A15-BECD-C5A9A870B353}"/>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F569635F-7C39-48BB-857A-DCED3B7ADFAF}"/>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369C3D31-60EE-4CE5-8286-6B66D272F5CC}"/>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78F298C6-8A87-431D-AE96-D6390AF6FD2A}"/>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E2461246-9172-4A2B-AA1D-EE56B9C982B2}"/>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C1859129-3A67-4DBA-B5FC-23523B2FD84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4C80E3B8-D85C-4733-87E7-C5DDD67BF5B1}"/>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29244BF9-624E-4765-8842-1FF428DC8102}"/>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91535FB1-F426-4A2F-B9C8-BF2370D802F3}"/>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02AFA07F-D50E-4859-A4CF-18552B14718A}"/>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3683F891-E9A5-4399-808C-E90A16357757}"/>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552523FA-14C2-4360-9C57-752313FD5F25}"/>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8EB4DB49-01A8-4FD7-9829-FBF2B0F056A3}"/>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94339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255482"/>
            <a:ext cx="11556274" cy="1855380"/>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takes care of Adventists and seventh Day Baptists. It takes care of Jews but it doesn't take care of Catholics. So you also very much need the amendment to the Constitution because the Sunday law gives homage, obeisance, worship to Catholicism. You could have a Sunday law in a Catholic country. So they need to stipulate we are Protestant, not Catholic. Their response is not random; it is calculated to directly take down who they see is a threat. Three of the four are taken down by a Sunday law. The 4</a:t>
            </a:r>
            <a:r>
              <a:rPr lang="en-US" sz="1800" baseline="30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Catholicism is taken down by an amendment to the Constitution and if you have both, Protestantism is enshrined, the national identity protected, the prototype secured in the documents.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FE98D63B-0C7C-4F9B-A7EB-D00548631E86}"/>
              </a:ext>
            </a:extLst>
          </p:cNvPr>
          <p:cNvGrpSpPr/>
          <p:nvPr/>
        </p:nvGrpSpPr>
        <p:grpSpPr>
          <a:xfrm>
            <a:off x="-3050" y="1576251"/>
            <a:ext cx="12187423" cy="2395614"/>
            <a:chOff x="-3050" y="1217915"/>
            <a:chExt cx="12187423" cy="2395614"/>
          </a:xfrm>
        </p:grpSpPr>
        <p:sp>
          <p:nvSpPr>
            <p:cNvPr id="45" name="TextBox 44">
              <a:extLst>
                <a:ext uri="{FF2B5EF4-FFF2-40B4-BE49-F238E27FC236}">
                  <a16:creationId xmlns:a16="http://schemas.microsoft.com/office/drawing/2014/main" id="{60B65FF2-D36F-451A-8D90-DF5A4A833247}"/>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59CA2CD1-8107-4854-88BF-F4B4DC123298}"/>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A111A8-F2D6-4B7A-8582-F51EA2051FF9}"/>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051A32A-0143-4EA7-9197-9586E8B55A9D}"/>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D80769D-13AA-45B0-B0D1-B30AA7E81D28}"/>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AA3FC5-EDC7-43F7-A1E3-EC3EC9A03D89}"/>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E851479-938C-4309-BE4B-D2059ABAF306}"/>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39DD59-6757-4456-B694-B4924AF3286F}"/>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0DF0380-550D-449D-A0FA-36AAB941D7C9}"/>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3A729-37E7-4828-A285-F99649D96AB9}"/>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D52C13-7CF0-42D5-9C66-4D3686ED090C}"/>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9BBBDFD-7E61-4DCE-9F9F-49BE9E08CE4D}"/>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B9F44D6-FB04-47EB-9CBA-5149E56D29F9}"/>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3E5B48B-B761-4F4C-82B4-5FE97D9275AA}"/>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FE6546-A4E9-4761-989A-37CD97B0A9E1}"/>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CFD1834-6FB2-4B37-A4B0-24CAC0372507}"/>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3B70EF5-96E0-49A6-B670-96099362B28E}"/>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F5EFA4-265A-4A21-AD13-F1FBA4433C8C}"/>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50D96A-FDD6-4A1A-A363-EB11BACB58F7}"/>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2402707-F300-48B9-A3C9-A274C00C8D62}"/>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26972C-16BC-4C8F-954C-B3550603928F}"/>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6EB7E59-7BA5-400B-89FF-CC9956A5E3D1}"/>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D65B7549-2CDE-4E12-8EE3-4D5AC255C09B}"/>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B54BB133-DB71-4C9D-A4D3-7057FFD8A5CA}"/>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85DAEED3-467A-4649-A6E1-26F09135F05F}"/>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C1BE1FBC-D4BF-4948-83CF-4CC57408BF0D}"/>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875EBCB1-343B-4C4C-AEDD-FD1E3E7584BF}"/>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E4F25E06-7D19-4606-A1A4-DD0044B07F6C}"/>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ACC3C652-6E91-444C-B366-B1B688D2166E}"/>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B40C9F01-D4FF-40E8-BD46-54FDF4BAF61B}"/>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2C0AB11-140E-4847-9243-904C9B85AB70}"/>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D6FAB04-64A5-40BF-83B7-D2148D1608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07866589-ED62-4C74-9842-F318E2C2C1A4}"/>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19E7FC64-09BD-43DA-951F-66D1985DA0BA}"/>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4340F257-B504-4E4B-A34C-3D1730D10F63}"/>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D1E53833-3170-45F8-A25F-ACB7343A2FA1}"/>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3ED34516-2A61-45B2-94F1-5101C0BD3704}"/>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4CD231F7-F4E9-4C14-849F-E4D924E314A7}"/>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10FAFDF9-E9F3-478C-B83A-DD3A9B3E061D}"/>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2711413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255482"/>
            <a:ext cx="11556274" cy="215174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just want to make one point before we close because we're going to tackle the 1950s in more detail. But late 1940s is post Second World War, our first history the threats are Christianity, Protestantism is on the attack against these four. First World War, Second World War and many fascist organizations completely trashed the name Christian through their use of it; a Christian organization became associated with fascism. So they made another calculated move, Jews are no longer the threat because post-Second World War you would not dare. Now they embrace the title the Judeo-Christian West. They were arresting and imprisoning Jews here, they began to transform because the threat has changed. Can they have a Sunday law now that they're the Judeo-Christian West? The response has to be an attack on the threat; the minute you change who the threat is you have to change your methods of attack.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4ADDA093-5945-45A0-8FF4-A2137944BB12}"/>
              </a:ext>
            </a:extLst>
          </p:cNvPr>
          <p:cNvGrpSpPr/>
          <p:nvPr/>
        </p:nvGrpSpPr>
        <p:grpSpPr>
          <a:xfrm>
            <a:off x="14212" y="1576251"/>
            <a:ext cx="12187423" cy="2395614"/>
            <a:chOff x="-3050" y="1217915"/>
            <a:chExt cx="12187423" cy="2395614"/>
          </a:xfrm>
        </p:grpSpPr>
        <p:sp>
          <p:nvSpPr>
            <p:cNvPr id="45" name="TextBox 44">
              <a:extLst>
                <a:ext uri="{FF2B5EF4-FFF2-40B4-BE49-F238E27FC236}">
                  <a16:creationId xmlns:a16="http://schemas.microsoft.com/office/drawing/2014/main" id="{F79CEDD7-87DB-495B-A199-574FAF6A0635}"/>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54D35BA7-D183-4CE0-99B4-CCA411D976E9}"/>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2EE945-4A41-4587-B354-771B20F09D7F}"/>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DA1D98-72BB-44A1-AE8D-729CFB0B9607}"/>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A5F742-1BFF-4376-889C-E94A3D78C40C}"/>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500A4A4-592D-4483-BD9F-B0DE19E32FEC}"/>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4B4429-E6D4-44B6-8B6C-A21E79CE1A9E}"/>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4AE8929-27A5-43F8-B189-C9FF95BC9D90}"/>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394887E-52EC-489A-92B9-CFB26E6D4A42}"/>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5725D2-A9D5-4E81-9C3C-483073020394}"/>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648F9F-1BE6-40DA-B021-DC7F237177BA}"/>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4DE9DD-0C3D-46A5-B040-0C81A49E6515}"/>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3ADB5D-356C-43E6-BEAB-E025E935C68F}"/>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451846C-928F-44D2-AD90-E00B3850153B}"/>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2E68C0A-CF43-4DB8-AE31-D115374D9F89}"/>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C86BFE-8E4B-4068-A627-87A48F86B832}"/>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7DE1012-895D-471F-B262-241F19F895BE}"/>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ADFC7B-4131-426B-81A9-7CB78EB696B7}"/>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F03FDF-30B2-4083-A0F5-27695030CAC3}"/>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647E777-8220-4EE4-A333-8D35296611D3}"/>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04FB110-7F40-465D-AEEE-78EED1807E00}"/>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4C6066E-DCA4-4288-AA67-50A73E5A04A5}"/>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DB99679E-38B1-4099-A508-74EE821089EE}"/>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995ADF31-2528-486E-B47A-41D0D7F8BEC4}"/>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CCA9E63E-A38A-4DED-809F-D4D3DD0CB684}"/>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BB409DB1-AD9E-4F15-9096-98927CAC6F6F}"/>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D66CE58B-DB28-4C40-BF18-4CB2F398F768}"/>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9A3F640E-0660-40F0-940D-AA6D47258755}"/>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B8AFE40A-9B2A-44D9-BE7E-FCC141F02216}"/>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73191EA3-0F74-43CF-A374-40E0E6ABBB70}"/>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84294AE0-5C8D-41D3-AA2F-19CC6E16D98F}"/>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954BD25-A37A-4D65-8349-C3763787C18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B798DD8A-1FDD-46D3-BB2F-EEAF4C8AB891}"/>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7EFAD346-1CD4-498B-AF1E-236830EAA1EC}"/>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9E70BE02-07AF-4D62-8573-560363580D5F}"/>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0988539C-1C5D-4571-8116-D1A2552E964C}"/>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55632136-A44D-4E4A-9F6E-B304AC9226D5}"/>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6F9C74FE-658B-4C2B-893E-47F4C30DFC22}"/>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46E5CEAD-7C73-4E8B-A483-2598A761B8ED}"/>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23727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255482"/>
            <a:ext cx="11556274" cy="215174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threat is communism, so now you're going to have a Billy Graham who's going to link capitalism with Protestantism to protect the Judeo-Christian West. This is the McCarthy era. Jews are not the threat here therefore you cannot have a Sunday law response. In fact they've brought in the Jewish community as an ally. In the same history Adventism is no longer a threat. First of all there is no Sunday law now,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the Jews can keep Sabbath we can keep Sabbath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then in that same history we were so afraid of being called a cult because all of those people religiously following Calvin accused us of following Ellen White and we let go of our identity. We're heading into the second, the third generation's prophetically speaking. The fourth generation, the sins of our fathers. Judeo-Christian West Jews not a threat Adventist not a threat. Catholicism it's transforming, communism is the threat; different threat, different response.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291BBE80-609B-4AE1-A2F2-342A32716B48}"/>
              </a:ext>
            </a:extLst>
          </p:cNvPr>
          <p:cNvGrpSpPr/>
          <p:nvPr/>
        </p:nvGrpSpPr>
        <p:grpSpPr>
          <a:xfrm>
            <a:off x="4577" y="1576251"/>
            <a:ext cx="12187423" cy="2395614"/>
            <a:chOff x="-3050" y="1217915"/>
            <a:chExt cx="12187423" cy="2395614"/>
          </a:xfrm>
        </p:grpSpPr>
        <p:sp>
          <p:nvSpPr>
            <p:cNvPr id="45" name="TextBox 44">
              <a:extLst>
                <a:ext uri="{FF2B5EF4-FFF2-40B4-BE49-F238E27FC236}">
                  <a16:creationId xmlns:a16="http://schemas.microsoft.com/office/drawing/2014/main" id="{FDA9C746-DB0C-4198-BB77-E409D0B87BA6}"/>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FB33BED1-8BAF-4C7E-A908-95D675F2D9F0}"/>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83678A3-0A2A-442F-9FC4-A9DCECB9315B}"/>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420C441-1711-467E-A1F2-BA2D7123FF65}"/>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456280A-8A07-47C8-9379-A72223637BD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6F242E4-7156-4AC2-9048-C7051870C150}"/>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0B0993F-E6C8-47DD-933D-A05C8486FFB2}"/>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F225BF-9073-4352-A2FD-CDDC1A7048D2}"/>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92C74AF-CD6F-48BA-B1B5-79D79BA0882E}"/>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C6990B-221B-463C-B865-861768CCC5ED}"/>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E65E558-0A72-4658-83CA-2F2701729909}"/>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D9C9B5-5DFB-46EF-AE99-D90440EFFC7A}"/>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702C312-902F-40AE-BDBF-9DFACE843407}"/>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CB5CE1E-55B9-41AE-8CDF-F463184B440E}"/>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EA1509C-F864-42C9-BC94-238E18DE4FF8}"/>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0391925-E1BD-4982-9EA0-90A2F5BCC00E}"/>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55FD9D3-D45C-4667-8C6E-E7E97B833B9D}"/>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256C734-BBC6-4BE8-922B-361F0C2C6490}"/>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CDA055-0A05-40DB-9896-F6B677005C1E}"/>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13FE97-2647-4232-A918-6841AEC072DA}"/>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18D945D-353C-4CB2-AECC-5E3CE964DA62}"/>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BCAFB50-519D-4D76-B844-BE262346ABF4}"/>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1DBACCF5-9806-4B44-B55E-559E75B3B845}"/>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FF783329-924A-40FD-8FED-BA42B00A583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10BC0775-DB27-4543-8997-A786D700D232}"/>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09ECB056-0B99-4ED1-8526-06A7F8AAB6C3}"/>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5A5E35E5-10F6-406C-975E-A7FB45E1E054}"/>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A07E0D48-9FCC-4B0C-943A-245228F5A43F}"/>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C52F863B-9864-4FB2-9DAA-9C4CD5E2B774}"/>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34552305-6DEA-4CD4-8366-EC25E433D71D}"/>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603E00FE-1915-4384-B188-E0C356811725}"/>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9017C7F9-F418-42F9-B0A5-C7F770AA77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9CEA6CA3-621C-428C-9A73-A07CEFF2F440}"/>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829ACA83-EB90-485A-8B85-15E7718151EF}"/>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E74C7E51-2624-42B8-876F-86C13A09A3F3}"/>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94013248-0905-4B2F-8269-8F55D0891AFF}"/>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CBFF8185-70F2-417D-B6A1-1BCD06C111A0}"/>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81E68772-22B7-45D4-B1FD-AAC36D33F6B0}"/>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8E2F737A-9E95-487A-A43A-FC76672E828F}"/>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59286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189458"/>
            <a:ext cx="11556274" cy="2366417"/>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Between 1950 and 1979 there are three movements. We will go through those two histories in more detail next time, I just want to summarize.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Through this camp meeting we have discussed different subjects but they are completely linked. Externally these Protestants believe they are the prototype and it leads them into racism sexism and homophobia. Today the fight against sexism in this movement has faced opposition because of the concept of a prototype. So we discussed the nature of Heaven, the Godhead, Lucifer, the angels. 6,000 years of progression documented in the Bible, 66 books all written by men, documenting that sexism that has pervaded humanity for the last 6000 years. We should see transformation.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656DACB7-9A7E-4AD2-9214-32BE5DCA2C77}"/>
              </a:ext>
            </a:extLst>
          </p:cNvPr>
          <p:cNvGrpSpPr/>
          <p:nvPr/>
        </p:nvGrpSpPr>
        <p:grpSpPr>
          <a:xfrm>
            <a:off x="14212" y="1576251"/>
            <a:ext cx="12187423" cy="2395614"/>
            <a:chOff x="-3050" y="1217915"/>
            <a:chExt cx="12187423" cy="2395614"/>
          </a:xfrm>
        </p:grpSpPr>
        <p:sp>
          <p:nvSpPr>
            <p:cNvPr id="45" name="TextBox 44">
              <a:extLst>
                <a:ext uri="{FF2B5EF4-FFF2-40B4-BE49-F238E27FC236}">
                  <a16:creationId xmlns:a16="http://schemas.microsoft.com/office/drawing/2014/main" id="{73F83944-4271-472C-B9C8-901BD0C61C32}"/>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001F91AF-E64D-48A6-BBBA-83BBA36BCF89}"/>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ED051E-E3DF-41D1-B0C0-461EBD3FB3D3}"/>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D76B1D-1F4E-408C-9499-E91020EB9D75}"/>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F7D7E9-E519-4055-9EBA-C9E6298204C2}"/>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B6A670-AAD2-44A1-AD15-8C59E0DCFD8F}"/>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C859D9C-68B0-4183-8C56-ECD236F7E69E}"/>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081967-2A71-40AE-91DF-13F71BB9BD32}"/>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A627806-315F-49EC-AB31-7E8077558E92}"/>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E7E1F60-3631-4AEB-9D7D-C2A5B8B90B6A}"/>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E2B69A-4579-4393-8869-F75F7B5E49A9}"/>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2368436-14E8-43AF-B0B1-CF2CDC675FE3}"/>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C40012-7AC4-4E91-81B3-A1FF7A89457F}"/>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CB153E8-3312-45C9-B863-16FE5143FF54}"/>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E47BB7B-D39C-4918-9F63-BB15B2ABB5F8}"/>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D71AF3-AEA4-48AA-A354-1EBC2EF0AD59}"/>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A3BD059-3CA9-4CE3-839E-240D3C72D6D5}"/>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6D8B1AB-0742-4810-8522-12049A7264F0}"/>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37B91BD-2F87-4E24-9147-019325C9DC0B}"/>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0955FF7-7161-4DDA-94C6-B035D3E64E4C}"/>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954F9C6-C160-46A5-875A-DE78FD528E3C}"/>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81C1596-CC95-48BE-962D-CF5D145310C3}"/>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84B30BF4-1D59-4011-88B2-13B674A035F1}"/>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36525778-F105-4A9D-976F-7D0B4CE3E31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AE7B2862-8B07-4091-AA27-B7DB8D9270A0}"/>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DB780EB9-E08F-4AF5-BF0F-6C3B9D3D0999}"/>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87D0825C-749D-4A25-8DD1-A1CAA31122FD}"/>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8EC4CA69-7528-4BC2-888E-928F2AB8B22C}"/>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8106396E-80B1-4F82-8BE8-5CFD8D0EE01E}"/>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D9BB5C0E-FBF6-4997-8BEE-1BE5BDE5600E}"/>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96545376-EF08-4FB5-BF6D-FA93C4E1D307}"/>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5300EE95-7E3E-4566-8B16-E78070062DB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A0CC204E-F834-42AE-970B-A05E4E821B69}"/>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03E55231-32EF-488B-BEBD-8374374E4D68}"/>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E5465DA4-FF64-4DC6-A0AF-837FB20FD8F3}"/>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6A250888-4F71-4A26-8AB6-FBC1F482F9B1}"/>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94ADFDFB-DCC9-4771-A34A-2F48952BD2D1}"/>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07F4CF2D-1A98-4B5B-A8D0-21DD716A103C}"/>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534E71C9-4447-47A0-B30D-BE6421E8FE70}"/>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70630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189458"/>
            <a:ext cx="11556274" cy="1855251"/>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can see it clearly between the beginning and end of ancient Israel. But as our written inspiration ends here we have to be willing to see that our transformation had not ended here; we're still in that process. You can see externally it's the old school of Hodge and Princeton that reject that. That is why they are the stream that carries the danger, that is why it's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Falwells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not the liberal Clinton, Biden faction that enacts the Sunday law.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Adventism by and large falls into the wrong stream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God has given us structures at the end of the world that will teach us the history from 1798 to now; the history of Catholicism, Protestantism and Adventism.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focusing on Protestantism because we want to understand the Sunday law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AD2A7EF5-1CE0-43CE-8814-F434259DB8FA}"/>
              </a:ext>
            </a:extLst>
          </p:cNvPr>
          <p:cNvGrpSpPr/>
          <p:nvPr/>
        </p:nvGrpSpPr>
        <p:grpSpPr>
          <a:xfrm>
            <a:off x="7627" y="1576251"/>
            <a:ext cx="12187423" cy="2395614"/>
            <a:chOff x="-3050" y="1217915"/>
            <a:chExt cx="12187423" cy="2395614"/>
          </a:xfrm>
        </p:grpSpPr>
        <p:sp>
          <p:nvSpPr>
            <p:cNvPr id="45" name="TextBox 44">
              <a:extLst>
                <a:ext uri="{FF2B5EF4-FFF2-40B4-BE49-F238E27FC236}">
                  <a16:creationId xmlns:a16="http://schemas.microsoft.com/office/drawing/2014/main" id="{73B98EA6-BC64-4D33-9E65-0391601DA98C}"/>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A5E1D22A-B5A9-40F9-86D5-7B9A8A6D3883}"/>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50AE69-9A24-468A-BCA4-C9B6B78E8E87}"/>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D71FED0-AF5D-4BDE-87B0-9321E440DFB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C33206F-0371-41DF-B9A8-CF8CDFE6449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F855BB4-F456-40D6-95BC-F869A70A863E}"/>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03616A4-E36A-4F3F-846C-58CBE8A1238C}"/>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A098D8F-D156-4653-BE94-280B5C802B42}"/>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269B491-E3E5-4FF6-9DF6-776CE5609BCE}"/>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18E3E0-0811-48A2-AC70-7C8F4936EA27}"/>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C8AAAD-7365-4930-82E2-71744F4EAD49}"/>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7CA1A77-33E1-466C-BDEE-CD44107E2346}"/>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E5B4F7-F74E-47DA-99DE-D0534FF838FB}"/>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2B4AF9F-8A3E-458F-94FE-267943CDB780}"/>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D2CF163-B013-4581-990A-544241B69BCA}"/>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C5407EB-80A2-4560-BEDE-4473679FBE83}"/>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C1D525E-4451-4917-A3F3-9B76D3DAFB94}"/>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77AC3E2-4961-439D-8504-193D274AC05F}"/>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C990538-45C9-4E6D-BC2B-BFD28A92DAFD}"/>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CB0C8A-6BF9-42AF-A9C5-8CD03D13E134}"/>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7EE7E45-D191-432D-8D47-96FAC0E3BFC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47471FC-8ADD-4BF2-8CF6-ED2D30080E1A}"/>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7DFDBFD6-E390-4C15-B1F8-155EE81E6DB8}"/>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150DADAF-F9E4-4693-8196-18394027C486}"/>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0B7EBDAA-A9D2-4B02-9436-9A17978BCC2B}"/>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3A5AAEC5-4FE3-4FF8-BF7B-04A49835FED4}"/>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C4947291-3D0C-47D8-80BC-2E9AC043978E}"/>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7D751672-7BC0-4771-A0AF-5FAE7E5C8774}"/>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350F5F8D-BA7E-4729-866A-C91AA81277EB}"/>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E4FB5721-DD07-46F9-8393-0F5893BCD415}"/>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BCEE0DEB-FEBB-4482-996A-534F1508287E}"/>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4F8C9C11-EE93-49FE-B10F-E1D3FE6DC4A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EDD0B0F2-4653-4B78-B379-7B4630D81A6E}"/>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5E80A431-FE03-4A03-951F-159D003B08A3}"/>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F297FB80-D56A-4AEB-A8FA-38EC4947D2B0}"/>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1E051599-0AEF-4D1C-97E9-DE06B8E077E8}"/>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1D73A862-4C0E-45FF-8E9C-15F9AC8A9188}"/>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AF22CB67-8DC6-4962-81EC-EB86633A171E}"/>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A0CB615F-8FC6-4453-8915-F1DE11210529}"/>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212225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189458"/>
            <a:ext cx="11556274" cy="126265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we're tracing the fundamentalism and the liberalism, it’s not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enough to be an external liberal, that will be tested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There are three movements of Protestantism, each trying to force their identity onto the nation because they see their identity threatened. In the history of Ellen White these four were the threats. So she said that movement in progress would amend the Constitution and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act a Sunday law to destroy the threat. We focus on ourselves but we we’re one part of that. They had some successes but they largely failed.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9D2AC80B-D06C-465F-9BD0-9CA3E70D4F4B}"/>
              </a:ext>
            </a:extLst>
          </p:cNvPr>
          <p:cNvGrpSpPr/>
          <p:nvPr/>
        </p:nvGrpSpPr>
        <p:grpSpPr>
          <a:xfrm>
            <a:off x="25371" y="1470735"/>
            <a:ext cx="12187423" cy="2395614"/>
            <a:chOff x="-3050" y="1217915"/>
            <a:chExt cx="12187423" cy="2395614"/>
          </a:xfrm>
        </p:grpSpPr>
        <p:sp>
          <p:nvSpPr>
            <p:cNvPr id="45" name="TextBox 44">
              <a:extLst>
                <a:ext uri="{FF2B5EF4-FFF2-40B4-BE49-F238E27FC236}">
                  <a16:creationId xmlns:a16="http://schemas.microsoft.com/office/drawing/2014/main" id="{163B198C-A716-4B92-8102-E6FCD8E3B52C}"/>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189B279E-ABF4-43B7-9E36-14095BDD2DC6}"/>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844EE02-55F4-421F-BAB4-903CE0660C21}"/>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417CB08-CD10-44BF-B775-9E0CF8FCAEFA}"/>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2BAA9E-778E-4120-A80E-26FDB38CE59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15E8AA9-4D8B-448C-B2A4-1B2A700C655F}"/>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D484415-477A-4065-8E92-73752DA65F3A}"/>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575FA3-A6A5-47F0-BF0E-AEF984E91750}"/>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6F5C793-F88E-42FE-9F94-67ED165D65F2}"/>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639167E-7180-4373-92BD-ECB5464D19EE}"/>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F0FEFB-79E0-48D8-813F-89B16C3F622E}"/>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BCE423-E501-4C29-BF14-B183ACAFEFA6}"/>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6F7A87-78AE-4289-86E8-21F0C02B3325}"/>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B7DAD8-89B0-4C5C-88B9-53E93DEFBE71}"/>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8187083-1542-4423-B973-9D52E0C04710}"/>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4BDF1D-673D-4EA4-A31E-C1A78C316500}"/>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9964A5-DEBB-4933-8301-016F8950FF2A}"/>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52F28-91AE-4C50-BA85-CFC3EDEF7D70}"/>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23FAA06-9E54-47CA-BB44-5F63495A632C}"/>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938B70-4C73-4156-81AB-7D3AFC4E21FD}"/>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2BDBA8C-96D9-474D-BC3C-21F021DBEA5C}"/>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ED7EE5D-87BD-4396-9F7A-400666B3C67F}"/>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70EEF525-75FE-439B-8A4E-A62DD7A555BC}"/>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14EFBA5B-F2F1-4C32-969D-914A1706DD1E}"/>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5AAA693D-0336-43B5-9416-A87B5FE558CA}"/>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7162554C-E874-481C-A483-3E64F1BDD6ED}"/>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97A70503-563B-4C5B-AB83-4FA4DAB7C2BE}"/>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6050FA5C-7AA9-4B3E-A673-1020ACD51552}"/>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55D11BF0-9054-41A8-A2F2-8D9C35CF546A}"/>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DCF61DC2-9160-4A60-A612-171FEF394DE1}"/>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73468C19-6DD4-4777-8D61-7E9C5B1EFE4A}"/>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21B68B75-9DE3-420F-86FC-21F0FFEEAE6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DA0D5BDB-99E1-43F3-A964-2E8BE4009474}"/>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1B9BB810-89F9-47FC-B7C2-8E8DB667102F}"/>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5BCEF629-4725-45F8-A9EF-5BF67C24F4B5}"/>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78D969E1-F1B6-45D5-B630-A08A1E426D82}"/>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1075B293-79E2-4AD3-9AF1-9B63EF86DD5B}"/>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624298E3-CFCD-4C9C-B84E-14DF6D5CB5D1}"/>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60836FA5-782C-4222-9EAB-44808B5A0BB8}"/>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58842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 y="-2523"/>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380890" y="4189458"/>
            <a:ext cx="11556274" cy="2448106"/>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Post Second World War there's a new threat; they look at that threat and define it in nationalistic terms, the city on a hill against godless communism, the threat changes and the response changes. No longer are the Jews or Adventists the threat. It's a stepping stone between the first movement and the third. By the third we're practically part of them as an Adventist structure. That's why Adventism falls at the Sunday law, they gave up their identity in the 50s because they were accused of being a cult, because they followed a person, they stopped being a threat and no matter how many times the conservative Adventist preaches against the Sunday law they have joined and walked in step with the daughters of Babylon. They can't see that they're on the same side. Different threat now so there's a different response and we're in a history when we're starting to understand what that will be. But it all brings us back around to the subject of equality.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104776B6-35EF-41B5-BDAB-12CF05C0906E}"/>
              </a:ext>
            </a:extLst>
          </p:cNvPr>
          <p:cNvGrpSpPr/>
          <p:nvPr/>
        </p:nvGrpSpPr>
        <p:grpSpPr>
          <a:xfrm>
            <a:off x="-9635" y="1470735"/>
            <a:ext cx="12187423" cy="2395614"/>
            <a:chOff x="-3050" y="1217915"/>
            <a:chExt cx="12187423" cy="2395614"/>
          </a:xfrm>
        </p:grpSpPr>
        <p:sp>
          <p:nvSpPr>
            <p:cNvPr id="45" name="TextBox 44">
              <a:extLst>
                <a:ext uri="{FF2B5EF4-FFF2-40B4-BE49-F238E27FC236}">
                  <a16:creationId xmlns:a16="http://schemas.microsoft.com/office/drawing/2014/main" id="{94213BD5-1E31-4B33-8470-0789705DC6EB}"/>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42F90998-F50D-4118-9152-69140F2008ED}"/>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BE34149-337E-4CF9-B256-C55F870CD660}"/>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EC78C9E-E344-42D6-B715-44775BEC493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1FA5BEE-2541-4283-B5EE-C3E039879B0A}"/>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35B26A-5ACE-4082-9643-33325A9C88E4}"/>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1AC18F5-CB4E-4FC6-994A-E8D9E89AF187}"/>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97298F-72D6-4858-98F8-B824C26A7149}"/>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50C9D2-6D1F-4144-B097-49EDD94E1CB1}"/>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7B3A3F-2CEE-44C6-B6DA-BC266D76533A}"/>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445801E-3D46-4B39-A6F4-33A06DEA0AF2}"/>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CAD9C1-EEEF-4233-B427-42EF6041665D}"/>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7863E2-7119-4BFA-8883-491D1875E8CB}"/>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68F873E-3B5D-4017-B704-BFD8D79DDE6E}"/>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EB269CF-49F2-4DFE-A1B9-0DE43F8023E0}"/>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434E29-FB88-4DD8-920F-C410C9F14781}"/>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EB84FD9-AC11-4E87-904C-FE34D517A8D5}"/>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298B47B-D994-4A15-94C8-CE1E55D3AE4B}"/>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6D0B120-8A5E-4481-8B1B-D81F652BE25F}"/>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C9D076-748A-46FF-AFBB-5633437CCDC9}"/>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6D7BB1-265B-4A3C-AF3E-0DA0B0CAA149}"/>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DEAE8E5-B946-4181-B3A0-DD646F9F0110}"/>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3C017F68-0F05-40BD-8BD7-1EC7A42EF0DF}"/>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C2241B51-ADE8-4352-99BE-E216B83FE659}"/>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6A13D1CC-C5FE-4F1E-A37B-38E1147378A4}"/>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8BD437D6-B6B0-440E-BF98-2A9EEF49114C}"/>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84AC4E74-95FC-481A-96C3-2E627DF8EA12}"/>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338D7554-63C2-4135-9E23-11F588CB75BC}"/>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187B95D1-1F8A-4C6A-87EF-2A6559AC04E8}"/>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FB7BC70F-6227-4AE8-B0C1-88A406C2BDAC}"/>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938C8E96-36A1-4E7F-BD6B-7D9B55F7516F}"/>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209D67C1-7388-4335-A1BA-FDA0577552B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776A2FD7-3957-43F4-8CEC-61EBA021D32E}"/>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13B4230A-62B0-4D2E-BBD5-3E8A6CB59179}"/>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9E701FDE-490E-41D0-B53F-B6920624DA86}"/>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D506B2B6-C47A-4F49-9E25-A2663AF1993E}"/>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60BCDC7E-1989-42CA-B0CD-A650CB50A441}"/>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27797A81-24BD-42A6-86F5-4973B4ADBC93}"/>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6C8B693E-7156-4041-AD3E-F5B7522D8DC5}"/>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85489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3" name="Picture 42" descr="Image result for prayer images">
            <a:extLst>
              <a:ext uri="{FF2B5EF4-FFF2-40B4-BE49-F238E27FC236}">
                <a16:creationId xmlns:a16="http://schemas.microsoft.com/office/drawing/2014/main" id="{25265DAF-29A6-46F2-A4A5-5E9B0D6711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5" r="1" b="1"/>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
        <p:nvSpPr>
          <p:cNvPr id="78" name="Slide Number Placeholder 1">
            <a:extLst>
              <a:ext uri="{FF2B5EF4-FFF2-40B4-BE49-F238E27FC236}">
                <a16:creationId xmlns:a16="http://schemas.microsoft.com/office/drawing/2014/main" id="{CB4AEC2E-C0DA-49C5-9AB0-5B252DC51784}"/>
              </a:ext>
            </a:extLst>
          </p:cNvPr>
          <p:cNvSpPr>
            <a:spLocks noGrp="1"/>
          </p:cNvSpPr>
          <p:nvPr>
            <p:ph type="sldNum" sz="quarter" idx="12"/>
          </p:nvPr>
        </p:nvSpPr>
        <p:spPr>
          <a:xfrm>
            <a:off x="8610600" y="6356350"/>
            <a:ext cx="2743200" cy="365125"/>
          </a:xfrm>
        </p:spPr>
        <p:txBody>
          <a:bodyPr>
            <a:normAutofit/>
          </a:bodyPr>
          <a:lstStyle/>
          <a:p>
            <a:pPr>
              <a:spcAft>
                <a:spcPts val="600"/>
              </a:spcAft>
            </a:pPr>
            <a:fld id="{35D21599-2FFE-45DD-A8D7-B18CEE5A716B}" type="slidenum">
              <a:rPr lang="en-US">
                <a:solidFill>
                  <a:srgbClr val="FFFFFF"/>
                </a:solidFill>
              </a:rPr>
              <a:pPr>
                <a:spcAft>
                  <a:spcPts val="600"/>
                </a:spcAft>
              </a:pPr>
              <a:t>39</a:t>
            </a:fld>
            <a:endParaRPr lang="en-US">
              <a:solidFill>
                <a:srgbClr val="FFFFFF"/>
              </a:solidFill>
            </a:endParaRPr>
          </a:p>
        </p:txBody>
      </p:sp>
      <p:sp>
        <p:nvSpPr>
          <p:cNvPr id="79" name="TextBox 78">
            <a:extLst>
              <a:ext uri="{FF2B5EF4-FFF2-40B4-BE49-F238E27FC236}">
                <a16:creationId xmlns:a16="http://schemas.microsoft.com/office/drawing/2014/main" id="{47220609-590F-43FC-A364-D425557896F1}"/>
              </a:ext>
            </a:extLst>
          </p:cNvPr>
          <p:cNvSpPr txBox="1"/>
          <p:nvPr/>
        </p:nvSpPr>
        <p:spPr>
          <a:xfrm>
            <a:off x="559519" y="1169113"/>
            <a:ext cx="11072962" cy="4472122"/>
          </a:xfrm>
          <a:prstGeom prst="rect">
            <a:avLst/>
          </a:prstGeom>
          <a:solidFill>
            <a:srgbClr val="FFFFFF">
              <a:alpha val="69804"/>
            </a:srgbClr>
          </a:solidFill>
          <a:ln>
            <a:solidFill>
              <a:schemeClr val="tx1"/>
            </a:solidFill>
          </a:ln>
        </p:spPr>
        <p:txBody>
          <a:bodyPr wrap="square">
            <a:spAutoFit/>
          </a:bodyPr>
          <a:lstStyle/>
          <a:p>
            <a:pPr marL="0" marR="0">
              <a:lnSpc>
                <a:spcPct val="107000"/>
              </a:lnSpc>
              <a:spcBef>
                <a:spcPts val="0"/>
              </a:spcBef>
              <a:spcAft>
                <a:spcPts val="0"/>
              </a:spcAft>
            </a:pPr>
            <a:r>
              <a:rPr lang="en-US" sz="2800" dirty="0">
                <a:effectLst/>
                <a:latin typeface="Blacksword" pitchFamily="50" charset="0"/>
                <a:ea typeface="Times New Roman" panose="02020603050405020304" pitchFamily="18" charset="0"/>
                <a:cs typeface="Arial" panose="020B0604020202020204" pitchFamily="34" charset="0"/>
              </a:rPr>
              <a:t>If you kneel with me, we’ll close in prayer,</a:t>
            </a:r>
            <a:endParaRPr lang="en-US" sz="2800" dirty="0">
              <a:effectLst/>
              <a:latin typeface="Blacksword" pitchFamily="50" charset="0"/>
              <a:ea typeface="Calibri" panose="020F0502020204030204" pitchFamily="34" charset="0"/>
              <a:cs typeface="Times New Roman" panose="02020603050405020304" pitchFamily="18" charset="0"/>
            </a:endParaRPr>
          </a:p>
          <a:p>
            <a:pPr>
              <a:lnSpc>
                <a:spcPct val="107000"/>
              </a:lnSpc>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Blacksword" pitchFamily="50" charset="0"/>
                <a:ea typeface="Times New Roman" panose="02020603050405020304" pitchFamily="18" charset="0"/>
                <a:cs typeface="Arial" panose="020B0604020202020204" pitchFamily="34" charset="0"/>
              </a:rPr>
              <a:t>Dear Lord,</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Thank you for how you have led your people. We see so much love in what you have done, may we understand what love is. I pray that we will see it in the messages and in the vows of this movement even in what we might not have imagined is love. We've reached the end of this camp meeting; I pray that people will be blessed as they contemplate on what was taught, that you will help our thinking to transform. That we might think and see as you think and see and treat each other accordingly. You know the civil war that goes on in this movement for equality, there are so many vulnerable who are told what we teach incorrectly by those who misunderstand or oppose us. We pray that you give people a clear understanding of what is being taught, a clear understanding of the structures and the lines and that especially the vulnerable will be able to see and hear and accept. I pray that we will all see our personal need, make an effort to have that upper room experience of uniting with each other. We're looking out at the movement and see that only comes with equality, only that is causing unity. May people not just accept, may they practice. So we place each member in your hands. </a:t>
            </a:r>
            <a:r>
              <a:rPr lang="en-US" sz="2400" dirty="0">
                <a:solidFill>
                  <a:srgbClr val="000000"/>
                </a:solidFill>
                <a:effectLst/>
                <a:latin typeface="Blacksword" pitchFamily="50" charset="0"/>
                <a:ea typeface="Times New Roman" panose="02020603050405020304" pitchFamily="18" charset="0"/>
                <a:cs typeface="Arial" panose="020B0604020202020204" pitchFamily="34" charset="0"/>
              </a:rPr>
              <a:t>I pray in Jesus' name amen</a:t>
            </a:r>
          </a:p>
        </p:txBody>
      </p:sp>
    </p:spTree>
    <p:extLst>
      <p:ext uri="{BB962C8B-B14F-4D97-AF65-F5344CB8AC3E}">
        <p14:creationId xmlns:p14="http://schemas.microsoft.com/office/powerpoint/2010/main" val="294394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321957" cy="1321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701375" y="3851899"/>
            <a:ext cx="10980715" cy="2744341"/>
          </a:xfrm>
          <a:prstGeom prst="rect">
            <a:avLst/>
          </a:prstGeom>
          <a:solidFill>
            <a:srgbClr val="FFFFFF">
              <a:alpha val="80000"/>
            </a:srgbClr>
          </a:solidFill>
          <a:ln w="38100">
            <a:solidFill>
              <a:srgbClr val="0000CC"/>
            </a:solidFill>
          </a:ln>
        </p:spPr>
        <p:txBody>
          <a:bodyPr wrap="square" rtlCol="0">
            <a:spAutoFit/>
          </a:bodyPr>
          <a:lstStyle/>
          <a:p>
            <a:pPr marL="0" marR="0" indent="45720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Point made in 2019:  EGW 1889 standing in a history of failure for Adventism and Protestantism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first history of the first movement: work that is “then in progress” in 1889, 130 years ago she says will lead to the National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Satan is working earnestly to bring this about; plans are being advanced through various Protestant denominations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secrecy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can be easily misunderstood, these actions were not invisible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the people can be led to favor a Sunday law, then the clergy intend to exert their united influence to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obtain a religious </a:t>
            </a: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amendment to the Constitution and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compel the nation to keep Sunday.”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300F95FC-7B31-477D-B359-5F7B17C4B718}"/>
              </a:ext>
            </a:extLst>
          </p:cNvPr>
          <p:cNvGrpSpPr/>
          <p:nvPr/>
        </p:nvGrpSpPr>
        <p:grpSpPr>
          <a:xfrm>
            <a:off x="-3050" y="1217915"/>
            <a:ext cx="12187423" cy="2395614"/>
            <a:chOff x="-3050" y="1217915"/>
            <a:chExt cx="12187423" cy="2395614"/>
          </a:xfrm>
        </p:grpSpPr>
        <p:sp>
          <p:nvSpPr>
            <p:cNvPr id="9" name="TextBox 8">
              <a:extLst>
                <a:ext uri="{FF2B5EF4-FFF2-40B4-BE49-F238E27FC236}">
                  <a16:creationId xmlns:a16="http://schemas.microsoft.com/office/drawing/2014/main" id="{9993D2A3-DA30-4552-8EA7-56717E3F6C58}"/>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10" name="Straight Connector 9">
              <a:extLst>
                <a:ext uri="{FF2B5EF4-FFF2-40B4-BE49-F238E27FC236}">
                  <a16:creationId xmlns:a16="http://schemas.microsoft.com/office/drawing/2014/main" id="{DDCEAC2A-02CB-4FCC-B0E3-9E044B57DD2C}"/>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D691AB-9DA2-4B4B-B6EE-779E90F7233F}"/>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0A7975-53E0-4AEF-A894-FDB264F2319A}"/>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6668FA-978A-4773-A715-67ADBECCA4F9}"/>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8810D9-5AD7-4937-BCEB-C7718506E9F7}"/>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4E80FE-1168-468B-B1DF-A1577161F1B5}"/>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9CEAF-2027-4C0F-9A4B-2B31021E7E1B}"/>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E96AE1-9CD1-4677-8960-826C20CD8F8F}"/>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4255A5-B161-4A73-BCAF-EBCDD8A618BD}"/>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E44B9-760D-449F-A3BE-7A4B542E2AC9}"/>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3B5535-5D2E-48F7-91B9-5E300ED8438C}"/>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53C154-8A0D-4FA0-9E28-ACF22DFFEBA1}"/>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364B3B-09E0-48DA-BECA-1F0303A6B09F}"/>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FE316F-226C-4A7F-9F26-0292322E8162}"/>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E633BF-E1AB-46D0-9641-914F94F13B28}"/>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C67914-7BBA-412A-A644-4380E4C62891}"/>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BFA0F-FB27-404E-BC4F-E8AD1361B33C}"/>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F57A02-A65D-4927-9AFB-135C8708584A}"/>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686777-78AF-4A35-B383-D1FA693DE917}"/>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80AFC3-2EBD-4A71-9CC2-C2531C36477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AEC6F0A-B196-416A-B3EF-6EB35A8C8543}"/>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33" name="TextBox 32">
              <a:extLst>
                <a:ext uri="{FF2B5EF4-FFF2-40B4-BE49-F238E27FC236}">
                  <a16:creationId xmlns:a16="http://schemas.microsoft.com/office/drawing/2014/main" id="{5AF27874-6182-49E2-995B-1D6011E3ACAB}"/>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34" name="TextBox 33">
              <a:extLst>
                <a:ext uri="{FF2B5EF4-FFF2-40B4-BE49-F238E27FC236}">
                  <a16:creationId xmlns:a16="http://schemas.microsoft.com/office/drawing/2014/main" id="{987E4C3D-3D79-4E53-9BC4-09838C53292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35" name="TextBox 34">
              <a:extLst>
                <a:ext uri="{FF2B5EF4-FFF2-40B4-BE49-F238E27FC236}">
                  <a16:creationId xmlns:a16="http://schemas.microsoft.com/office/drawing/2014/main" id="{5BD6C734-801E-4D07-B079-8A91F9D5E7E9}"/>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36" name="TextBox 35">
              <a:extLst>
                <a:ext uri="{FF2B5EF4-FFF2-40B4-BE49-F238E27FC236}">
                  <a16:creationId xmlns:a16="http://schemas.microsoft.com/office/drawing/2014/main" id="{EA92B98E-B8EF-4684-88E9-7682787D2401}"/>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37" name="TextBox 36">
              <a:extLst>
                <a:ext uri="{FF2B5EF4-FFF2-40B4-BE49-F238E27FC236}">
                  <a16:creationId xmlns:a16="http://schemas.microsoft.com/office/drawing/2014/main" id="{D417F9A2-330E-426B-8EF8-D2416DED39AD}"/>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38" name="TextBox 37">
              <a:extLst>
                <a:ext uri="{FF2B5EF4-FFF2-40B4-BE49-F238E27FC236}">
                  <a16:creationId xmlns:a16="http://schemas.microsoft.com/office/drawing/2014/main" id="{D2D2014E-6AB2-4EAE-8BC5-108BF0799BEA}"/>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39" name="TextBox 38">
              <a:extLst>
                <a:ext uri="{FF2B5EF4-FFF2-40B4-BE49-F238E27FC236}">
                  <a16:creationId xmlns:a16="http://schemas.microsoft.com/office/drawing/2014/main" id="{366855E1-C016-4744-A5C7-789DA9D5D140}"/>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0" name="TextBox 39">
              <a:extLst>
                <a:ext uri="{FF2B5EF4-FFF2-40B4-BE49-F238E27FC236}">
                  <a16:creationId xmlns:a16="http://schemas.microsoft.com/office/drawing/2014/main" id="{D3141CEE-D076-4AD1-8F96-6D6AC11A51DD}"/>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41" name="Straight Connector 40">
              <a:extLst>
                <a:ext uri="{FF2B5EF4-FFF2-40B4-BE49-F238E27FC236}">
                  <a16:creationId xmlns:a16="http://schemas.microsoft.com/office/drawing/2014/main" id="{4E2DF3C6-487A-49EE-8B4E-C48D59B88E96}"/>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72E1E74-2210-49AA-962A-0FFFDC52775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43" name="TextBox 42">
              <a:extLst>
                <a:ext uri="{FF2B5EF4-FFF2-40B4-BE49-F238E27FC236}">
                  <a16:creationId xmlns:a16="http://schemas.microsoft.com/office/drawing/2014/main" id="{C95BF264-62C7-457A-9C4B-68C2F6079EA3}"/>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44" name="TextBox 43">
              <a:extLst>
                <a:ext uri="{FF2B5EF4-FFF2-40B4-BE49-F238E27FC236}">
                  <a16:creationId xmlns:a16="http://schemas.microsoft.com/office/drawing/2014/main" id="{AECB476D-4241-44A6-AE15-A8671AC1A6B3}"/>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45" name="TextBox 44">
              <a:extLst>
                <a:ext uri="{FF2B5EF4-FFF2-40B4-BE49-F238E27FC236}">
                  <a16:creationId xmlns:a16="http://schemas.microsoft.com/office/drawing/2014/main" id="{3707164E-8F1E-4DFC-9ABB-7953F29C0465}"/>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46" name="TextBox 45">
              <a:extLst>
                <a:ext uri="{FF2B5EF4-FFF2-40B4-BE49-F238E27FC236}">
                  <a16:creationId xmlns:a16="http://schemas.microsoft.com/office/drawing/2014/main" id="{4F13227F-61A7-4B1A-AE6D-40203BC3F10A}"/>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47" name="TextBox 46">
              <a:extLst>
                <a:ext uri="{FF2B5EF4-FFF2-40B4-BE49-F238E27FC236}">
                  <a16:creationId xmlns:a16="http://schemas.microsoft.com/office/drawing/2014/main" id="{D51CB6E1-823F-4324-8AB9-E07DA75F85C0}"/>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48" name="TextBox 47">
              <a:extLst>
                <a:ext uri="{FF2B5EF4-FFF2-40B4-BE49-F238E27FC236}">
                  <a16:creationId xmlns:a16="http://schemas.microsoft.com/office/drawing/2014/main" id="{3A003DF8-9334-46BF-958D-5B5CC6349CA1}"/>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49" name="TextBox 48">
              <a:extLst>
                <a:ext uri="{FF2B5EF4-FFF2-40B4-BE49-F238E27FC236}">
                  <a16:creationId xmlns:a16="http://schemas.microsoft.com/office/drawing/2014/main" id="{C1AB8E41-0FA5-44B9-9B32-2D2843F0ED1E}"/>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19348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871651" y="4519903"/>
            <a:ext cx="10980715" cy="1558953"/>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130 years ago, movements to ‘amend the Constitution’ now in progress (to enforce Sunday)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Movements are dead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Constitution was viewed as pagan document; needed to be amended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Now viewed as Christian document by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Protestanism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 amendment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How the Constitution </a:t>
            </a:r>
            <a:r>
              <a:rPr lang="en-US" sz="18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Became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Christian; trying to answer how that happened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2" name="Group 81">
            <a:extLst>
              <a:ext uri="{FF2B5EF4-FFF2-40B4-BE49-F238E27FC236}">
                <a16:creationId xmlns:a16="http://schemas.microsoft.com/office/drawing/2014/main" id="{8F4C13AA-A70F-4C0E-8CD9-7A63B20D849E}"/>
              </a:ext>
            </a:extLst>
          </p:cNvPr>
          <p:cNvGrpSpPr/>
          <p:nvPr/>
        </p:nvGrpSpPr>
        <p:grpSpPr>
          <a:xfrm>
            <a:off x="-3050" y="1496590"/>
            <a:ext cx="12187423" cy="2395614"/>
            <a:chOff x="-3050" y="1217915"/>
            <a:chExt cx="12187423" cy="2395614"/>
          </a:xfrm>
        </p:grpSpPr>
        <p:sp>
          <p:nvSpPr>
            <p:cNvPr id="83" name="TextBox 82">
              <a:extLst>
                <a:ext uri="{FF2B5EF4-FFF2-40B4-BE49-F238E27FC236}">
                  <a16:creationId xmlns:a16="http://schemas.microsoft.com/office/drawing/2014/main" id="{71057864-2AFE-4C30-98C2-4F3FF1B9ED1D}"/>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84" name="Straight Connector 83">
              <a:extLst>
                <a:ext uri="{FF2B5EF4-FFF2-40B4-BE49-F238E27FC236}">
                  <a16:creationId xmlns:a16="http://schemas.microsoft.com/office/drawing/2014/main" id="{5D873831-8FAF-40E9-8DF4-691A5DEDA8C1}"/>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0866B70-9B1E-41C0-A76E-33397E1147E9}"/>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D2C6DF3-AACD-432C-8F47-1E4EF3D9910C}"/>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92F5690-A87C-4B4F-B928-DEE481732A16}"/>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1898CDB-1F3C-413E-9643-E4869F6A2225}"/>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A3BEC2E-6D5F-484D-920C-1972E4F13B45}"/>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460D33-D9B6-4D06-9E4A-3C3AB7ECC3F7}"/>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FAD5E46-F5C3-420D-9142-1A0C90F9E019}"/>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C7E940F-A7F4-4C97-9A0B-C3FFBB5AD5F6}"/>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99E502B-6854-453D-A9BC-66114F2317EC}"/>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49D94BC-DD59-4A8D-84C5-F8948E2E34BE}"/>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10D7C86-6A65-4908-ACD8-33527709B560}"/>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E27F708-3D9D-42DB-AA7F-B550913DE394}"/>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D2435C3-AEFC-4E84-A62F-15CF1DDAB21A}"/>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ECD2169-57A1-4F40-B211-EE2F667657EF}"/>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87C816D-E59F-4615-8FCA-94507F23383A}"/>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AC5F29C-39B6-4D51-9E66-A4FFF549453B}"/>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1314C79-5CCB-4486-B12A-5FD8E8B2E932}"/>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D6194B2-417A-4C4F-979C-BD9B25C8C3BE}"/>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58CDD13-DFA6-4AED-9A77-CF40B2737934}"/>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9012E90-BFA3-4E2D-9980-D31609D8C959}"/>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105" name="TextBox 104">
              <a:extLst>
                <a:ext uri="{FF2B5EF4-FFF2-40B4-BE49-F238E27FC236}">
                  <a16:creationId xmlns:a16="http://schemas.microsoft.com/office/drawing/2014/main" id="{632E8368-710E-4EF1-BF07-2C71682AD7FC}"/>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106" name="TextBox 105">
              <a:extLst>
                <a:ext uri="{FF2B5EF4-FFF2-40B4-BE49-F238E27FC236}">
                  <a16:creationId xmlns:a16="http://schemas.microsoft.com/office/drawing/2014/main" id="{E81347E2-FE4B-47D3-9599-47BAA3A4A288}"/>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107" name="TextBox 106">
              <a:extLst>
                <a:ext uri="{FF2B5EF4-FFF2-40B4-BE49-F238E27FC236}">
                  <a16:creationId xmlns:a16="http://schemas.microsoft.com/office/drawing/2014/main" id="{3EDC0399-2293-4CEE-98ED-934555510BF8}"/>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108" name="TextBox 107">
              <a:extLst>
                <a:ext uri="{FF2B5EF4-FFF2-40B4-BE49-F238E27FC236}">
                  <a16:creationId xmlns:a16="http://schemas.microsoft.com/office/drawing/2014/main" id="{AB3FBC96-0AEF-41E6-A3CC-36937C280BFD}"/>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109" name="TextBox 108">
              <a:extLst>
                <a:ext uri="{FF2B5EF4-FFF2-40B4-BE49-F238E27FC236}">
                  <a16:creationId xmlns:a16="http://schemas.microsoft.com/office/drawing/2014/main" id="{AA46FF25-9D37-41BC-B044-5D329DE0A2FD}"/>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110" name="TextBox 109">
              <a:extLst>
                <a:ext uri="{FF2B5EF4-FFF2-40B4-BE49-F238E27FC236}">
                  <a16:creationId xmlns:a16="http://schemas.microsoft.com/office/drawing/2014/main" id="{F8013A79-436A-45BF-865A-353011DC2EE7}"/>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111" name="TextBox 110">
              <a:extLst>
                <a:ext uri="{FF2B5EF4-FFF2-40B4-BE49-F238E27FC236}">
                  <a16:creationId xmlns:a16="http://schemas.microsoft.com/office/drawing/2014/main" id="{456C9C20-F953-4789-8120-9623D6EA8C5A}"/>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112" name="TextBox 111">
              <a:extLst>
                <a:ext uri="{FF2B5EF4-FFF2-40B4-BE49-F238E27FC236}">
                  <a16:creationId xmlns:a16="http://schemas.microsoft.com/office/drawing/2014/main" id="{5B701AB6-3415-4B24-AF62-CAFF9851A129}"/>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113" name="Straight Connector 112">
              <a:extLst>
                <a:ext uri="{FF2B5EF4-FFF2-40B4-BE49-F238E27FC236}">
                  <a16:creationId xmlns:a16="http://schemas.microsoft.com/office/drawing/2014/main" id="{3172679F-99CD-4160-BA20-50225D5CBDB3}"/>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113">
              <a:extLst>
                <a:ext uri="{FF2B5EF4-FFF2-40B4-BE49-F238E27FC236}">
                  <a16:creationId xmlns:a16="http://schemas.microsoft.com/office/drawing/2014/main" id="{797C5F53-4B15-408D-80B9-A4A0F19CB8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115" name="TextBox 114">
              <a:extLst>
                <a:ext uri="{FF2B5EF4-FFF2-40B4-BE49-F238E27FC236}">
                  <a16:creationId xmlns:a16="http://schemas.microsoft.com/office/drawing/2014/main" id="{416C36B0-EA6E-4B83-A909-E057F47BCEDF}"/>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116" name="TextBox 115">
              <a:extLst>
                <a:ext uri="{FF2B5EF4-FFF2-40B4-BE49-F238E27FC236}">
                  <a16:creationId xmlns:a16="http://schemas.microsoft.com/office/drawing/2014/main" id="{86D47DE8-9D6E-4944-AAA8-657E10CBED08}"/>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117" name="TextBox 116">
              <a:extLst>
                <a:ext uri="{FF2B5EF4-FFF2-40B4-BE49-F238E27FC236}">
                  <a16:creationId xmlns:a16="http://schemas.microsoft.com/office/drawing/2014/main" id="{7312E8C1-4B87-4B50-A6ED-6C3DEF914C41}"/>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118" name="TextBox 117">
              <a:extLst>
                <a:ext uri="{FF2B5EF4-FFF2-40B4-BE49-F238E27FC236}">
                  <a16:creationId xmlns:a16="http://schemas.microsoft.com/office/drawing/2014/main" id="{A9458842-116F-4914-9CA1-D2D951168924}"/>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119" name="TextBox 118">
              <a:extLst>
                <a:ext uri="{FF2B5EF4-FFF2-40B4-BE49-F238E27FC236}">
                  <a16:creationId xmlns:a16="http://schemas.microsoft.com/office/drawing/2014/main" id="{E360D977-06F6-4F42-A048-B530F57A1EB4}"/>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120" name="TextBox 119">
              <a:extLst>
                <a:ext uri="{FF2B5EF4-FFF2-40B4-BE49-F238E27FC236}">
                  <a16:creationId xmlns:a16="http://schemas.microsoft.com/office/drawing/2014/main" id="{3C2C0F74-480A-4A5D-818C-0A3FA5843D14}"/>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121" name="TextBox 120">
              <a:extLst>
                <a:ext uri="{FF2B5EF4-FFF2-40B4-BE49-F238E27FC236}">
                  <a16:creationId xmlns:a16="http://schemas.microsoft.com/office/drawing/2014/main" id="{F10CE1FE-11C4-4D1A-9E65-FEAEA556AE1B}"/>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406174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7"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891983" y="3828908"/>
            <a:ext cx="10980715" cy="2846741"/>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do we do with EGW writings?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Reason together through strict, perfect methodology using structures God has given 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longer want to amend Constitution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change from where she stood and where we stand 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40s and 50s mixture between ‘amending’ and interpretation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Our history – all interpretation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she said no longer applies: </a:t>
            </a: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Constitution transformed; Sunday law transformed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movements then 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movements in 40s and 50s 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in progress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Tracking their course brings clarity on our history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2" name="Group 81">
            <a:extLst>
              <a:ext uri="{FF2B5EF4-FFF2-40B4-BE49-F238E27FC236}">
                <a16:creationId xmlns:a16="http://schemas.microsoft.com/office/drawing/2014/main" id="{D554F05B-0093-4401-805D-868467094879}"/>
              </a:ext>
            </a:extLst>
          </p:cNvPr>
          <p:cNvGrpSpPr/>
          <p:nvPr/>
        </p:nvGrpSpPr>
        <p:grpSpPr>
          <a:xfrm>
            <a:off x="-23278" y="1304626"/>
            <a:ext cx="12187423" cy="2395614"/>
            <a:chOff x="-3050" y="1217915"/>
            <a:chExt cx="12187423" cy="2395614"/>
          </a:xfrm>
        </p:grpSpPr>
        <p:sp>
          <p:nvSpPr>
            <p:cNvPr id="83" name="TextBox 82">
              <a:extLst>
                <a:ext uri="{FF2B5EF4-FFF2-40B4-BE49-F238E27FC236}">
                  <a16:creationId xmlns:a16="http://schemas.microsoft.com/office/drawing/2014/main" id="{2E94114F-4A54-444B-BC19-E5CE48EAFF97}"/>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84" name="Straight Connector 83">
              <a:extLst>
                <a:ext uri="{FF2B5EF4-FFF2-40B4-BE49-F238E27FC236}">
                  <a16:creationId xmlns:a16="http://schemas.microsoft.com/office/drawing/2014/main" id="{454C1166-DFD6-45EB-A66D-F2DFF3364E31}"/>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6BA5149-5DBD-4D4F-8571-7B8C8B845C67}"/>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56B9E6-28F4-4AA9-B1FE-F5B3D5EC56A1}"/>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60A4850-A516-481F-A1AE-686ED92E9250}"/>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77E97EA-3CE5-4AAB-B633-4CB67120F78F}"/>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9291DAE-AFB3-4F25-A401-7589C9E8325C}"/>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AFB8E72-7FB7-4BBD-AAD3-57B840E09265}"/>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1400293-5F7C-4EA3-9F5D-6DB98B211AA7}"/>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10BDEEA-E1C9-437E-958E-D96FC18CE76D}"/>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C533004-9101-46DA-AA74-A3BAE6DC60D7}"/>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C0DCE4F-BBD5-43B4-B09D-ACB7B004F392}"/>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79C5704-FFC8-4238-9FD0-878278A2A26E}"/>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9DD061A-D24D-4F5F-B81E-F542E4E059DF}"/>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F9EF080-8CA9-4E86-B198-BD340B57DAE9}"/>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56F25F-A20D-4B60-896D-882D22ABD915}"/>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B418B2F-657C-46E8-89B0-738F30D9EBE5}"/>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9E80506-ECC7-4B20-9CD8-A638AE68072A}"/>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220F78D-73F5-4704-942A-66C1EE428F11}"/>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625B35D-D004-48B9-A500-A9B2B1906BCD}"/>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BDAF394-FB14-4F3F-A4FF-3337C93C4E7F}"/>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84F7C73A-061E-489A-AA2E-59E1C016B77B}"/>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105" name="TextBox 104">
              <a:extLst>
                <a:ext uri="{FF2B5EF4-FFF2-40B4-BE49-F238E27FC236}">
                  <a16:creationId xmlns:a16="http://schemas.microsoft.com/office/drawing/2014/main" id="{77339313-6C3F-4C47-8A50-0A0EEFBA3A17}"/>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106" name="TextBox 105">
              <a:extLst>
                <a:ext uri="{FF2B5EF4-FFF2-40B4-BE49-F238E27FC236}">
                  <a16:creationId xmlns:a16="http://schemas.microsoft.com/office/drawing/2014/main" id="{3BD69A37-3578-4735-AD6D-11C8ED44519C}"/>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107" name="TextBox 106">
              <a:extLst>
                <a:ext uri="{FF2B5EF4-FFF2-40B4-BE49-F238E27FC236}">
                  <a16:creationId xmlns:a16="http://schemas.microsoft.com/office/drawing/2014/main" id="{D798A047-67B0-4141-933E-2C6D42C29B7F}"/>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108" name="TextBox 107">
              <a:extLst>
                <a:ext uri="{FF2B5EF4-FFF2-40B4-BE49-F238E27FC236}">
                  <a16:creationId xmlns:a16="http://schemas.microsoft.com/office/drawing/2014/main" id="{9237A098-0983-41CB-A6E2-73C833707E00}"/>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109" name="TextBox 108">
              <a:extLst>
                <a:ext uri="{FF2B5EF4-FFF2-40B4-BE49-F238E27FC236}">
                  <a16:creationId xmlns:a16="http://schemas.microsoft.com/office/drawing/2014/main" id="{942BC697-69D3-4226-B51A-F51547F55908}"/>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110" name="TextBox 109">
              <a:extLst>
                <a:ext uri="{FF2B5EF4-FFF2-40B4-BE49-F238E27FC236}">
                  <a16:creationId xmlns:a16="http://schemas.microsoft.com/office/drawing/2014/main" id="{5E5EFC8D-4D45-4FAB-AEFE-486812A5FE17}"/>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111" name="TextBox 110">
              <a:extLst>
                <a:ext uri="{FF2B5EF4-FFF2-40B4-BE49-F238E27FC236}">
                  <a16:creationId xmlns:a16="http://schemas.microsoft.com/office/drawing/2014/main" id="{99267150-27A9-45F5-8445-9B978C28C029}"/>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112" name="TextBox 111">
              <a:extLst>
                <a:ext uri="{FF2B5EF4-FFF2-40B4-BE49-F238E27FC236}">
                  <a16:creationId xmlns:a16="http://schemas.microsoft.com/office/drawing/2014/main" id="{D7941DA6-D18C-4F12-B095-5205F6365F83}"/>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113" name="Straight Connector 112">
              <a:extLst>
                <a:ext uri="{FF2B5EF4-FFF2-40B4-BE49-F238E27FC236}">
                  <a16:creationId xmlns:a16="http://schemas.microsoft.com/office/drawing/2014/main" id="{8DEFE2B3-A026-4D78-8E57-1F5208527D9A}"/>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113">
              <a:extLst>
                <a:ext uri="{FF2B5EF4-FFF2-40B4-BE49-F238E27FC236}">
                  <a16:creationId xmlns:a16="http://schemas.microsoft.com/office/drawing/2014/main" id="{F0E3BEBA-7000-45C6-A390-324AB4DD58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115" name="TextBox 114">
              <a:extLst>
                <a:ext uri="{FF2B5EF4-FFF2-40B4-BE49-F238E27FC236}">
                  <a16:creationId xmlns:a16="http://schemas.microsoft.com/office/drawing/2014/main" id="{48EF5463-4099-4909-B64D-E2A678100EAC}"/>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116" name="TextBox 115">
              <a:extLst>
                <a:ext uri="{FF2B5EF4-FFF2-40B4-BE49-F238E27FC236}">
                  <a16:creationId xmlns:a16="http://schemas.microsoft.com/office/drawing/2014/main" id="{D65A455F-97A7-40CC-B4E7-FD7A7F29867A}"/>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117" name="TextBox 116">
              <a:extLst>
                <a:ext uri="{FF2B5EF4-FFF2-40B4-BE49-F238E27FC236}">
                  <a16:creationId xmlns:a16="http://schemas.microsoft.com/office/drawing/2014/main" id="{2DC5C4CE-A5C0-499A-AA63-60CA888A5B88}"/>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118" name="TextBox 117">
              <a:extLst>
                <a:ext uri="{FF2B5EF4-FFF2-40B4-BE49-F238E27FC236}">
                  <a16:creationId xmlns:a16="http://schemas.microsoft.com/office/drawing/2014/main" id="{03AD434C-877C-4708-B8D8-54BF88685170}"/>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119" name="TextBox 118">
              <a:extLst>
                <a:ext uri="{FF2B5EF4-FFF2-40B4-BE49-F238E27FC236}">
                  <a16:creationId xmlns:a16="http://schemas.microsoft.com/office/drawing/2014/main" id="{83F20036-1976-44AB-818A-1188B95A078C}"/>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120" name="TextBox 119">
              <a:extLst>
                <a:ext uri="{FF2B5EF4-FFF2-40B4-BE49-F238E27FC236}">
                  <a16:creationId xmlns:a16="http://schemas.microsoft.com/office/drawing/2014/main" id="{2FAD9AE0-14C2-434C-8130-75A91F473577}"/>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121" name="TextBox 120">
              <a:extLst>
                <a:ext uri="{FF2B5EF4-FFF2-40B4-BE49-F238E27FC236}">
                  <a16:creationId xmlns:a16="http://schemas.microsoft.com/office/drawing/2014/main" id="{D580ACBC-2675-42AD-A440-8C837AC39CA7}"/>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111864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891983" y="3828908"/>
            <a:ext cx="10980715" cy="3040832"/>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First Great Awakening 1700s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Key figure George Whitfield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Old side versus new 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Fight between more strict and more liberal views of Calvinism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Conservatives called the liberals emotional, that they used emotionalism in their revivals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Second Great Awakening 1798-1844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Key figure Charles Finney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Old school versus new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Conservatives versus liberals; theological fight over Calvinism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6A24D69D-16D9-48CE-96AD-285E27D12918}"/>
              </a:ext>
            </a:extLst>
          </p:cNvPr>
          <p:cNvGrpSpPr/>
          <p:nvPr/>
        </p:nvGrpSpPr>
        <p:grpSpPr>
          <a:xfrm>
            <a:off x="-3050" y="1304626"/>
            <a:ext cx="12187423" cy="2395614"/>
            <a:chOff x="-3050" y="1217915"/>
            <a:chExt cx="12187423" cy="2395614"/>
          </a:xfrm>
        </p:grpSpPr>
        <p:sp>
          <p:nvSpPr>
            <p:cNvPr id="45" name="TextBox 44">
              <a:extLst>
                <a:ext uri="{FF2B5EF4-FFF2-40B4-BE49-F238E27FC236}">
                  <a16:creationId xmlns:a16="http://schemas.microsoft.com/office/drawing/2014/main" id="{5F3E24EC-8113-4651-A8FB-8D385C626C21}"/>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928B2ECB-A012-49CF-B1D1-55883C8ADE7B}"/>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D42D74-DB29-498A-BA7E-5E0E69F3EC7C}"/>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56FAEA-0672-48C2-9B71-2AB10EFFF2CE}"/>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FF3C363-42C6-4BC2-AF3B-6E15FC606322}"/>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8AE58A-8FA6-4D7D-8BC4-76CFDA3D2891}"/>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CE0714B-767C-4AA9-BADC-606CCCA90342}"/>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6A5B7E-E4E0-4133-80D5-2E70AAF76EA0}"/>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99D5024-D1DA-4DC5-BB8B-A61D347BE7CD}"/>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5ABC31-8C89-408E-BA75-725751EBEAA3}"/>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265164B-069B-40C8-8B91-F96A5B73D2EB}"/>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5C7AB0A-B112-4EC8-8E5B-EF3B807C601F}"/>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9247EF6-FDE4-4A5A-B39E-10BAF0F0F0F7}"/>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4936AC4-51CA-4931-9BEA-5DE9BB4A72E1}"/>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4B6FE6-1404-4429-824F-6CD938F8E678}"/>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E393D1-B8F4-4857-A47A-96B1E0897789}"/>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3762F3-AEE4-4A14-B5AE-EFFC0F9C9DE0}"/>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D9C6BF0-60C2-4880-A5B7-40C8341C62F8}"/>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E2F469-67D7-4AE6-AFA6-BA9CBF203FAB}"/>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4456311-E949-4A3D-A96C-330D5A63F282}"/>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21EC50-759D-4A7D-8CEE-31750579CAB1}"/>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ACE9DEC-558D-4623-A160-3459B0614E7C}"/>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A7649677-58C2-4996-889D-F17E2EC9B63E}"/>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64201663-D1E0-4B36-8CE7-6E57AAF3829F}"/>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DFB3AF61-E779-40B8-A7F5-AFB17E21F7EB}"/>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FC051BAB-9C58-478C-B4F1-5F9023A5EE65}"/>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08ACF25A-FB3E-41E3-BF9C-6180B42AEF10}"/>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0E537ADF-8A7C-49D5-974A-63B6CCED8FE4}"/>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FBA7995D-8716-4DB0-A7C2-ABBA38243460}"/>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BFDB2A04-8D5D-4E61-82A4-E9BB7F046E41}"/>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212D8D35-FD01-493C-BB98-ABBB3EFE53C4}"/>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450AE5AE-712D-44A9-91F3-B426272525B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79DD990F-CA70-4C35-B0A7-55F9B8821587}"/>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E72C96D4-3879-460F-A69E-DDC5B6E37684}"/>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6E8F9B33-2032-4E47-9BC7-C5F99171FC61}"/>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B7B4D220-DB32-4E28-B1B0-0B2B13DC31F1}"/>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2785CB7B-9830-48E2-BF27-C705F1664588}"/>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620B773B-DF98-40D5-AF58-107E7E440BB8}"/>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CA6C54C7-0E69-4629-892C-A560053DE354}"/>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263114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891983" y="4139264"/>
            <a:ext cx="10980715" cy="1855380"/>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was the same as the first Great Awakening especially when it comes to doctrines such as predestination that no longer fit their Republican view as an American citizen. The conservatives accuse liberal revivalists of using emotionalism. Two streams developed through Protestantism; they find their base in different universities. Yale switched from a conservative to a liberal University early on which is why you see many Republicans and conservatives today attack universities. They're breeding grounds of liberalism and sin. Adventism has had similar views but you can trace much of it back to how these Universities stood through the Great Awakenings. Princeton became a bulwark of conservatism, fundamentalist conservatism, Calvinism.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231E8097-20EE-485A-9DAD-69E58AEB4343}"/>
              </a:ext>
            </a:extLst>
          </p:cNvPr>
          <p:cNvGrpSpPr/>
          <p:nvPr/>
        </p:nvGrpSpPr>
        <p:grpSpPr>
          <a:xfrm>
            <a:off x="-3050" y="1453047"/>
            <a:ext cx="12187423" cy="2395614"/>
            <a:chOff x="-3050" y="1217915"/>
            <a:chExt cx="12187423" cy="2395614"/>
          </a:xfrm>
        </p:grpSpPr>
        <p:sp>
          <p:nvSpPr>
            <p:cNvPr id="45" name="TextBox 44">
              <a:extLst>
                <a:ext uri="{FF2B5EF4-FFF2-40B4-BE49-F238E27FC236}">
                  <a16:creationId xmlns:a16="http://schemas.microsoft.com/office/drawing/2014/main" id="{AF451AEF-F50F-4D17-B29C-0454AF417979}"/>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7DB63714-28AB-44D4-864F-EF2B7358DE4F}"/>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E72638-32FF-42F0-9257-EDF11BE406D3}"/>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660F168-2F36-4012-B31D-64D6C454F782}"/>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E1A913-5FFB-4FAE-919A-FA74578103AD}"/>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3C2BBA1-A5D7-424B-97F6-90F0F41A7C52}"/>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FCE2AB-F017-4256-ADAE-3BB6418B11E5}"/>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1D82C86-E8E5-494C-8E08-D91243A819C3}"/>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06EB12-28E4-442B-AC29-88D810CE031B}"/>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DAFCB4-6202-444B-B875-BE26B873D840}"/>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17ADF75-B455-429C-BBC1-2E4C80E26FA8}"/>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86C2074-9082-4882-A3CC-56B04602E9E8}"/>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FE4523-57E0-4EF8-B9D5-C11966C71F58}"/>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2E17D2A-60EA-49B0-A7F5-D5E90981F436}"/>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5CCA696-0ACD-46F1-B73D-8BDA3804C1DB}"/>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5B554E0-C1CC-4E6C-AF34-66ADB20E6917}"/>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D7E2A2B-D9B6-4B11-8781-9AF0308F3E29}"/>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0D7416-871F-4DCD-AEDC-A7BE18A09E2F}"/>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36427B8-5A4E-42BB-800B-B43201D579C1}"/>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FF5D41-5141-4679-BDA6-A68DBFD022AD}"/>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01E0404-C79C-4A6B-B255-B07C87685DA5}"/>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662E8A9-2C82-47A9-AC30-E1D8D6FBCF98}"/>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6D1B7294-30EF-4250-A909-D3C045812AF0}"/>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75BD61D1-3789-4A34-B98C-49C875509D59}"/>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E0D88779-4AED-4494-A243-42949A44B2F4}"/>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52FBB7B6-9BF2-474E-BABE-B78447948C20}"/>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03C7AF9C-F57F-4504-8190-5F15DA89B534}"/>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C25B1F67-1C71-4402-9CB9-996A7D4A65D3}"/>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B0AEF308-12CD-455F-A3FE-CB86FEF4D045}"/>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C53479DE-9C9A-4EE1-8FE2-F14D56E5924F}"/>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01A7A20E-7A40-4AF4-81D9-780DE4BF6D6D}"/>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D298B57E-B127-404A-AB53-82CA09ABE4D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35267DA5-0CC9-49D2-9156-802E30FFA172}"/>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B505A2AD-3D4F-4E3F-9324-893D25CEB824}"/>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43F2076C-D454-49CA-B067-6EB3BFF8226F}"/>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AD75BFFB-822B-49D0-809E-4BE2F1635B69}"/>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218138F3-2928-439B-93D8-81973A6E3103}"/>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1988805A-1933-49A4-9987-FC63362A7191}"/>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C0E4557A-0186-4261-AC48-6F9680D09CF9}"/>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07238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2" name="Picture 8" descr="It's Time to Look Up&quot; - Center Barnstead Christian Church">
            <a:extLst>
              <a:ext uri="{FF2B5EF4-FFF2-40B4-BE49-F238E27FC236}">
                <a16:creationId xmlns:a16="http://schemas.microsoft.com/office/drawing/2014/main" id="{20073C19-0BF1-4D27-9D67-1E79EB698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7" y="0"/>
            <a:ext cx="12188952" cy="6858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1210C0B-6FD4-42D7-B34E-3C50262A4803}"/>
              </a:ext>
            </a:extLst>
          </p:cNvPr>
          <p:cNvSpPr txBox="1"/>
          <p:nvPr/>
        </p:nvSpPr>
        <p:spPr>
          <a:xfrm>
            <a:off x="-1524" y="0"/>
            <a:ext cx="12188950" cy="369332"/>
          </a:xfrm>
          <a:prstGeom prst="rect">
            <a:avLst/>
          </a:prstGeom>
          <a:solidFill>
            <a:srgbClr val="FFFFFF">
              <a:alpha val="60000"/>
            </a:srgbClr>
          </a:solidFill>
        </p:spPr>
        <p:txBody>
          <a:bodyPr wrap="square" rtlCol="0">
            <a:spAutoFit/>
          </a:bodyPr>
          <a:lstStyle/>
          <a:p>
            <a:pPr algn="ctr"/>
            <a:r>
              <a:rPr lang="en-US" b="0" i="0" dirty="0">
                <a:solidFill>
                  <a:srgbClr val="0000CC"/>
                </a:solidFill>
                <a:effectLst/>
                <a:latin typeface="Tw Cen MT" panose="020B0602020104020603" pitchFamily="34" charset="0"/>
              </a:rPr>
              <a:t>Look a Little Higher                                        Identifying the Threat  Tess Lambert 11.02.2021</a:t>
            </a:r>
            <a:endParaRPr lang="en-US" dirty="0"/>
          </a:p>
        </p:txBody>
      </p:sp>
      <p:pic>
        <p:nvPicPr>
          <p:cNvPr id="20" name="Picture 4">
            <a:extLst>
              <a:ext uri="{FF2B5EF4-FFF2-40B4-BE49-F238E27FC236}">
                <a16:creationId xmlns:a16="http://schemas.microsoft.com/office/drawing/2014/main" id="{99A8C072-6688-4000-9198-F35D28C3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6903" y="-2523"/>
            <a:ext cx="500523" cy="500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oking Beyond The Suffering. |">
            <a:extLst>
              <a:ext uri="{FF2B5EF4-FFF2-40B4-BE49-F238E27FC236}">
                <a16:creationId xmlns:a16="http://schemas.microsoft.com/office/drawing/2014/main" id="{BA19241B-F683-4C01-9714-671438D97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0" y="-2523"/>
            <a:ext cx="1578774" cy="1578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2E6C0A-BDEA-4274-B067-CEB90F9BC40B}"/>
              </a:ext>
            </a:extLst>
          </p:cNvPr>
          <p:cNvSpPr txBox="1"/>
          <p:nvPr/>
        </p:nvSpPr>
        <p:spPr>
          <a:xfrm>
            <a:off x="891983" y="4139264"/>
            <a:ext cx="10980715" cy="2448106"/>
          </a:xfrm>
          <a:prstGeom prst="rect">
            <a:avLst/>
          </a:prstGeom>
          <a:solidFill>
            <a:srgbClr val="FFFFFF">
              <a:alpha val="80000"/>
            </a:srgbClr>
          </a:solidFill>
          <a:ln w="38100">
            <a:solidFill>
              <a:srgbClr val="0000CC"/>
            </a:solidFill>
          </a:ln>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AA Hodge led Princeton for some of their most significant years: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Princeton claimed that Calvinism of the Reformation had been preserved without flaw at Princeton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traced Calvinism through the Covenanters and they would say that that hadn't changed at all and that they hold on to all those Calvinist principles.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Hodge declared, "I'm not afraid to say that a new idea never originated in this seminary. How can you have a new idea when the old ideas are perfect?"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id="{D3FD68B2-3011-4B54-999C-F0AF32BEE2F4}"/>
              </a:ext>
            </a:extLst>
          </p:cNvPr>
          <p:cNvGrpSpPr/>
          <p:nvPr/>
        </p:nvGrpSpPr>
        <p:grpSpPr>
          <a:xfrm>
            <a:off x="-23278" y="1473020"/>
            <a:ext cx="12187423" cy="2395614"/>
            <a:chOff x="-3050" y="1217915"/>
            <a:chExt cx="12187423" cy="2395614"/>
          </a:xfrm>
        </p:grpSpPr>
        <p:sp>
          <p:nvSpPr>
            <p:cNvPr id="45" name="TextBox 44">
              <a:extLst>
                <a:ext uri="{FF2B5EF4-FFF2-40B4-BE49-F238E27FC236}">
                  <a16:creationId xmlns:a16="http://schemas.microsoft.com/office/drawing/2014/main" id="{0D99C427-1C3D-438B-9B01-6F76FC58F1FE}"/>
                </a:ext>
              </a:extLst>
            </p:cNvPr>
            <p:cNvSpPr txBox="1"/>
            <p:nvPr/>
          </p:nvSpPr>
          <p:spPr>
            <a:xfrm>
              <a:off x="-3050" y="1305205"/>
              <a:ext cx="12187423" cy="2308324"/>
            </a:xfrm>
            <a:prstGeom prst="rect">
              <a:avLst/>
            </a:prstGeom>
            <a:solidFill>
              <a:srgbClr val="FFFFFF">
                <a:alpha val="8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6" name="Straight Connector 45">
              <a:extLst>
                <a:ext uri="{FF2B5EF4-FFF2-40B4-BE49-F238E27FC236}">
                  <a16:creationId xmlns:a16="http://schemas.microsoft.com/office/drawing/2014/main" id="{B1AFE2F7-BF31-48B4-AD6D-F5FBED8A4EE6}"/>
                </a:ext>
              </a:extLst>
            </p:cNvPr>
            <p:cNvCxnSpPr>
              <a:cxnSpLocks/>
            </p:cNvCxnSpPr>
            <p:nvPr/>
          </p:nvCxnSpPr>
          <p:spPr>
            <a:xfrm flipV="1">
              <a:off x="3195524" y="2656087"/>
              <a:ext cx="8090594" cy="114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B2843C1-91A7-4B52-8ED2-E61C11AD253D}"/>
                </a:ext>
              </a:extLst>
            </p:cNvPr>
            <p:cNvCxnSpPr>
              <a:cxnSpLocks/>
            </p:cNvCxnSpPr>
            <p:nvPr/>
          </p:nvCxnSpPr>
          <p:spPr>
            <a:xfrm>
              <a:off x="605418" y="2656087"/>
              <a:ext cx="2590106" cy="11461"/>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D9E716-2EE4-475F-B57F-015B247BBBD8}"/>
                </a:ext>
              </a:extLst>
            </p:cNvPr>
            <p:cNvCxnSpPr>
              <a:cxnSpLocks/>
            </p:cNvCxnSpPr>
            <p:nvPr/>
          </p:nvCxnSpPr>
          <p:spPr>
            <a:xfrm flipV="1">
              <a:off x="15325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3C001F-5FCA-43D3-9703-D07D67FB5414}"/>
                </a:ext>
              </a:extLst>
            </p:cNvPr>
            <p:cNvCxnSpPr>
              <a:cxnSpLocks/>
            </p:cNvCxnSpPr>
            <p:nvPr/>
          </p:nvCxnSpPr>
          <p:spPr>
            <a:xfrm>
              <a:off x="3195524" y="2591348"/>
              <a:ext cx="14213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09D234F-2B69-4156-8544-AAD17CB0E553}"/>
                </a:ext>
              </a:extLst>
            </p:cNvPr>
            <p:cNvCxnSpPr>
              <a:cxnSpLocks/>
            </p:cNvCxnSpPr>
            <p:nvPr/>
          </p:nvCxnSpPr>
          <p:spPr>
            <a:xfrm>
              <a:off x="1316618" y="23766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F59B5CF-C5AD-44DF-BCF4-34E47CC6F5F3}"/>
                </a:ext>
              </a:extLst>
            </p:cNvPr>
            <p:cNvCxnSpPr>
              <a:cxnSpLocks/>
            </p:cNvCxnSpPr>
            <p:nvPr/>
          </p:nvCxnSpPr>
          <p:spPr>
            <a:xfrm flipV="1">
              <a:off x="4616854" y="20591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CE94AD0-4B2E-4205-BDA9-DC6D10B2A211}"/>
                </a:ext>
              </a:extLst>
            </p:cNvPr>
            <p:cNvCxnSpPr>
              <a:cxnSpLocks/>
            </p:cNvCxnSpPr>
            <p:nvPr/>
          </p:nvCxnSpPr>
          <p:spPr>
            <a:xfrm flipV="1">
              <a:off x="3195524" y="2083348"/>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C4C8B5-D5F0-4CFE-BC67-FFF7732A2001}"/>
                </a:ext>
              </a:extLst>
            </p:cNvPr>
            <p:cNvCxnSpPr>
              <a:cxnSpLocks/>
            </p:cNvCxnSpPr>
            <p:nvPr/>
          </p:nvCxnSpPr>
          <p:spPr>
            <a:xfrm flipV="1">
              <a:off x="605418" y="2376687"/>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B81220-39DF-4147-A7D0-62F197B63213}"/>
                </a:ext>
              </a:extLst>
            </p:cNvPr>
            <p:cNvCxnSpPr>
              <a:cxnSpLocks/>
            </p:cNvCxnSpPr>
            <p:nvPr/>
          </p:nvCxnSpPr>
          <p:spPr>
            <a:xfrm>
              <a:off x="6110866" y="2563991"/>
              <a:ext cx="120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75667-E640-4A26-9BD7-A7E81D370C92}"/>
                </a:ext>
              </a:extLst>
            </p:cNvPr>
            <p:cNvCxnSpPr>
              <a:cxnSpLocks/>
            </p:cNvCxnSpPr>
            <p:nvPr/>
          </p:nvCxnSpPr>
          <p:spPr>
            <a:xfrm flipV="1">
              <a:off x="7317933"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EB205F1-BC37-416C-8040-A37409285BCD}"/>
                </a:ext>
              </a:extLst>
            </p:cNvPr>
            <p:cNvCxnSpPr>
              <a:cxnSpLocks/>
            </p:cNvCxnSpPr>
            <p:nvPr/>
          </p:nvCxnSpPr>
          <p:spPr>
            <a:xfrm flipV="1">
              <a:off x="6110866" y="2055991"/>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664260-C34D-4D24-9E01-887FEC214216}"/>
                </a:ext>
              </a:extLst>
            </p:cNvPr>
            <p:cNvCxnSpPr>
              <a:cxnSpLocks/>
            </p:cNvCxnSpPr>
            <p:nvPr/>
          </p:nvCxnSpPr>
          <p:spPr>
            <a:xfrm>
              <a:off x="9520818" y="257988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9DF13D-AE7D-4A35-9CFF-6E08141F16D7}"/>
                </a:ext>
              </a:extLst>
            </p:cNvPr>
            <p:cNvCxnSpPr>
              <a:cxnSpLocks/>
            </p:cNvCxnSpPr>
            <p:nvPr/>
          </p:nvCxnSpPr>
          <p:spPr>
            <a:xfrm flipV="1">
              <a:off x="11286118" y="20718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B2E7808-F5FB-4EFA-B2E0-26F7586A4C77}"/>
                </a:ext>
              </a:extLst>
            </p:cNvPr>
            <p:cNvCxnSpPr>
              <a:cxnSpLocks/>
            </p:cNvCxnSpPr>
            <p:nvPr/>
          </p:nvCxnSpPr>
          <p:spPr>
            <a:xfrm flipV="1">
              <a:off x="9520818" y="2084587"/>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4B23D6-B85C-4CA2-943C-2A62A6099EB5}"/>
                </a:ext>
              </a:extLst>
            </p:cNvPr>
            <p:cNvCxnSpPr>
              <a:cxnSpLocks/>
            </p:cNvCxnSpPr>
            <p:nvPr/>
          </p:nvCxnSpPr>
          <p:spPr>
            <a:xfrm>
              <a:off x="93049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4D45715-4856-4086-A155-80A3421D7229}"/>
                </a:ext>
              </a:extLst>
            </p:cNvPr>
            <p:cNvCxnSpPr>
              <a:cxnSpLocks/>
            </p:cNvCxnSpPr>
            <p:nvPr/>
          </p:nvCxnSpPr>
          <p:spPr>
            <a:xfrm>
              <a:off x="7102033"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355E818-E219-4DB6-A94C-6B82F025A87A}"/>
                </a:ext>
              </a:extLst>
            </p:cNvPr>
            <p:cNvCxnSpPr>
              <a:cxnSpLocks/>
            </p:cNvCxnSpPr>
            <p:nvPr/>
          </p:nvCxnSpPr>
          <p:spPr>
            <a:xfrm>
              <a:off x="5894966" y="2043291"/>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2BC76BD-DD29-4E15-91DE-DB9F9BD53A96}"/>
                </a:ext>
              </a:extLst>
            </p:cNvPr>
            <p:cNvCxnSpPr>
              <a:cxnSpLocks/>
            </p:cNvCxnSpPr>
            <p:nvPr/>
          </p:nvCxnSpPr>
          <p:spPr>
            <a:xfrm>
              <a:off x="4400954" y="20591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D4BB683-4118-42E8-BD67-A8428B975463}"/>
                </a:ext>
              </a:extLst>
            </p:cNvPr>
            <p:cNvCxnSpPr>
              <a:cxnSpLocks/>
            </p:cNvCxnSpPr>
            <p:nvPr/>
          </p:nvCxnSpPr>
          <p:spPr>
            <a:xfrm>
              <a:off x="2979624" y="2096048"/>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A9845D4-696F-4750-B6D5-05AB775CBD47}"/>
                </a:ext>
              </a:extLst>
            </p:cNvPr>
            <p:cNvCxnSpPr>
              <a:cxnSpLocks/>
            </p:cNvCxnSpPr>
            <p:nvPr/>
          </p:nvCxnSpPr>
          <p:spPr>
            <a:xfrm>
              <a:off x="11070218" y="20845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5B99ECC-3D0A-4784-936F-DF988AC7033F}"/>
                </a:ext>
              </a:extLst>
            </p:cNvPr>
            <p:cNvSpPr txBox="1"/>
            <p:nvPr/>
          </p:nvSpPr>
          <p:spPr>
            <a:xfrm>
              <a:off x="339193" y="1715766"/>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67" name="TextBox 66">
              <a:extLst>
                <a:ext uri="{FF2B5EF4-FFF2-40B4-BE49-F238E27FC236}">
                  <a16:creationId xmlns:a16="http://schemas.microsoft.com/office/drawing/2014/main" id="{259CA3EF-AB7E-4B09-9EF8-65843C764AD4}"/>
                </a:ext>
              </a:extLst>
            </p:cNvPr>
            <p:cNvSpPr txBox="1"/>
            <p:nvPr/>
          </p:nvSpPr>
          <p:spPr>
            <a:xfrm>
              <a:off x="7097589" y="1572365"/>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50s</a:t>
              </a:r>
            </a:p>
          </p:txBody>
        </p:sp>
        <p:sp>
          <p:nvSpPr>
            <p:cNvPr id="68" name="TextBox 67">
              <a:extLst>
                <a:ext uri="{FF2B5EF4-FFF2-40B4-BE49-F238E27FC236}">
                  <a16:creationId xmlns:a16="http://schemas.microsoft.com/office/drawing/2014/main" id="{4FA0AEF8-507A-493E-80E1-BB473DD86CD4}"/>
                </a:ext>
              </a:extLst>
            </p:cNvPr>
            <p:cNvSpPr txBox="1"/>
            <p:nvPr/>
          </p:nvSpPr>
          <p:spPr>
            <a:xfrm>
              <a:off x="5894407" y="1575119"/>
              <a:ext cx="482600" cy="523220"/>
            </a:xfrm>
            <a:prstGeom prst="rect">
              <a:avLst/>
            </a:prstGeom>
            <a:noFill/>
          </p:spPr>
          <p:txBody>
            <a:bodyPr wrap="square" rtlCol="0">
              <a:spAutoFit/>
            </a:bodyPr>
            <a:lstStyle/>
            <a:p>
              <a:pPr algn="ctr"/>
              <a:r>
                <a:rPr lang="en-US" sz="1200" dirty="0">
                  <a:latin typeface="Arial Narrow" panose="020B0606020202030204" pitchFamily="34" charset="0"/>
                </a:rPr>
                <a:t>Late</a:t>
              </a:r>
            </a:p>
            <a:p>
              <a:pPr algn="ctr"/>
              <a:r>
                <a:rPr lang="en-US" sz="1600" dirty="0">
                  <a:latin typeface="Arial Narrow" panose="020B0606020202030204" pitchFamily="34" charset="0"/>
                </a:rPr>
                <a:t>40s</a:t>
              </a:r>
            </a:p>
          </p:txBody>
        </p:sp>
        <p:sp>
          <p:nvSpPr>
            <p:cNvPr id="69" name="TextBox 68">
              <a:extLst>
                <a:ext uri="{FF2B5EF4-FFF2-40B4-BE49-F238E27FC236}">
                  <a16:creationId xmlns:a16="http://schemas.microsoft.com/office/drawing/2014/main" id="{5EB93A40-FD59-418D-989B-7FE12BCE17DD}"/>
                </a:ext>
              </a:extLst>
            </p:cNvPr>
            <p:cNvSpPr txBox="1"/>
            <p:nvPr/>
          </p:nvSpPr>
          <p:spPr>
            <a:xfrm>
              <a:off x="4267605" y="1703066"/>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1900s</a:t>
              </a:r>
            </a:p>
          </p:txBody>
        </p:sp>
        <p:sp>
          <p:nvSpPr>
            <p:cNvPr id="70" name="TextBox 69">
              <a:extLst>
                <a:ext uri="{FF2B5EF4-FFF2-40B4-BE49-F238E27FC236}">
                  <a16:creationId xmlns:a16="http://schemas.microsoft.com/office/drawing/2014/main" id="{2E8723AA-E365-47B4-B78E-FA091F9D7101}"/>
                </a:ext>
              </a:extLst>
            </p:cNvPr>
            <p:cNvSpPr txBox="1"/>
            <p:nvPr/>
          </p:nvSpPr>
          <p:spPr>
            <a:xfrm>
              <a:off x="2852625" y="1727227"/>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72" name="TextBox 71">
              <a:extLst>
                <a:ext uri="{FF2B5EF4-FFF2-40B4-BE49-F238E27FC236}">
                  <a16:creationId xmlns:a16="http://schemas.microsoft.com/office/drawing/2014/main" id="{57171FC8-574E-439A-B2DB-3E0B1867A4E5}"/>
                </a:ext>
              </a:extLst>
            </p:cNvPr>
            <p:cNvSpPr txBox="1"/>
            <p:nvPr/>
          </p:nvSpPr>
          <p:spPr>
            <a:xfrm>
              <a:off x="1194177" y="1715766"/>
              <a:ext cx="673100" cy="584775"/>
            </a:xfrm>
            <a:prstGeom prst="rect">
              <a:avLst/>
            </a:prstGeom>
            <a:noFill/>
          </p:spPr>
          <p:txBody>
            <a:bodyPr wrap="square" rtlCol="0">
              <a:spAutoFit/>
            </a:bodyPr>
            <a:lstStyle/>
            <a:p>
              <a:pPr algn="ctr"/>
              <a:r>
                <a:rPr lang="en-US" sz="1600" dirty="0">
                  <a:latin typeface="Arial Narrow" panose="020B0606020202030204" pitchFamily="34" charset="0"/>
                </a:rPr>
                <a:t>2nd GA</a:t>
              </a:r>
            </a:p>
          </p:txBody>
        </p:sp>
        <p:sp>
          <p:nvSpPr>
            <p:cNvPr id="73" name="TextBox 72">
              <a:extLst>
                <a:ext uri="{FF2B5EF4-FFF2-40B4-BE49-F238E27FC236}">
                  <a16:creationId xmlns:a16="http://schemas.microsoft.com/office/drawing/2014/main" id="{606B9204-0ADB-4504-9EE1-D83B7988AFF7}"/>
                </a:ext>
              </a:extLst>
            </p:cNvPr>
            <p:cNvSpPr txBox="1"/>
            <p:nvPr/>
          </p:nvSpPr>
          <p:spPr>
            <a:xfrm>
              <a:off x="10879718" y="1499719"/>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74" name="TextBox 73">
              <a:extLst>
                <a:ext uri="{FF2B5EF4-FFF2-40B4-BE49-F238E27FC236}">
                  <a16:creationId xmlns:a16="http://schemas.microsoft.com/office/drawing/2014/main" id="{810DE822-E3DB-4CCD-A5FC-6C7AB878D46F}"/>
                </a:ext>
              </a:extLst>
            </p:cNvPr>
            <p:cNvSpPr txBox="1"/>
            <p:nvPr/>
          </p:nvSpPr>
          <p:spPr>
            <a:xfrm>
              <a:off x="9177917" y="1715766"/>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75" name="TextBox 74">
              <a:extLst>
                <a:ext uri="{FF2B5EF4-FFF2-40B4-BE49-F238E27FC236}">
                  <a16:creationId xmlns:a16="http://schemas.microsoft.com/office/drawing/2014/main" id="{65F3A5DA-3F1B-4CC7-99F9-CBB3161302E0}"/>
                </a:ext>
              </a:extLst>
            </p:cNvPr>
            <p:cNvSpPr txBox="1"/>
            <p:nvPr/>
          </p:nvSpPr>
          <p:spPr>
            <a:xfrm>
              <a:off x="9838317" y="2235144"/>
              <a:ext cx="1041397" cy="338554"/>
            </a:xfrm>
            <a:prstGeom prst="rect">
              <a:avLst/>
            </a:prstGeom>
            <a:noFill/>
          </p:spPr>
          <p:txBody>
            <a:bodyPr wrap="square" rtlCol="0">
              <a:spAutoFit/>
            </a:bodyPr>
            <a:lstStyle/>
            <a:p>
              <a:pPr algn="ctr"/>
              <a:r>
                <a:rPr lang="en-US" sz="1600" dirty="0">
                  <a:latin typeface="Arial Narrow" panose="020B0606020202030204" pitchFamily="34" charset="0"/>
                </a:rPr>
                <a:t>Now</a:t>
              </a:r>
            </a:p>
          </p:txBody>
        </p:sp>
        <p:cxnSp>
          <p:nvCxnSpPr>
            <p:cNvPr id="76" name="Straight Connector 75">
              <a:extLst>
                <a:ext uri="{FF2B5EF4-FFF2-40B4-BE49-F238E27FC236}">
                  <a16:creationId xmlns:a16="http://schemas.microsoft.com/office/drawing/2014/main" id="{1B03E9D0-4DEB-49F6-B113-605C7D1450F2}"/>
                </a:ext>
              </a:extLst>
            </p:cNvPr>
            <p:cNvCxnSpPr>
              <a:cxnSpLocks/>
            </p:cNvCxnSpPr>
            <p:nvPr/>
          </p:nvCxnSpPr>
          <p:spPr>
            <a:xfrm>
              <a:off x="389993" y="236398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030B5002-BA4B-4569-BD33-F7A8B14565D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23172" y="2151283"/>
              <a:ext cx="253347" cy="481717"/>
            </a:xfrm>
            <a:prstGeom prst="rect">
              <a:avLst/>
            </a:prstGeom>
          </p:spPr>
        </p:pic>
        <p:sp>
          <p:nvSpPr>
            <p:cNvPr id="78" name="TextBox 77">
              <a:extLst>
                <a:ext uri="{FF2B5EF4-FFF2-40B4-BE49-F238E27FC236}">
                  <a16:creationId xmlns:a16="http://schemas.microsoft.com/office/drawing/2014/main" id="{8DF08401-6094-4A67-8400-D0A4EFA80648}"/>
                </a:ext>
              </a:extLst>
            </p:cNvPr>
            <p:cNvSpPr txBox="1"/>
            <p:nvPr/>
          </p:nvSpPr>
          <p:spPr>
            <a:xfrm>
              <a:off x="4204146" y="2640399"/>
              <a:ext cx="445150" cy="338554"/>
            </a:xfrm>
            <a:prstGeom prst="rect">
              <a:avLst/>
            </a:prstGeom>
            <a:noFill/>
          </p:spPr>
          <p:txBody>
            <a:bodyPr wrap="square" rtlCol="0">
              <a:spAutoFit/>
            </a:bodyPr>
            <a:lstStyle/>
            <a:p>
              <a:pPr algn="ctr"/>
              <a:r>
                <a:rPr lang="en-US" sz="1600" dirty="0">
                  <a:latin typeface="Arial Narrow" panose="020B0606020202030204" pitchFamily="34" charset="0"/>
                </a:rPr>
                <a:t>‘88</a:t>
              </a:r>
            </a:p>
          </p:txBody>
        </p:sp>
        <p:sp>
          <p:nvSpPr>
            <p:cNvPr id="79" name="TextBox 78">
              <a:extLst>
                <a:ext uri="{FF2B5EF4-FFF2-40B4-BE49-F238E27FC236}">
                  <a16:creationId xmlns:a16="http://schemas.microsoft.com/office/drawing/2014/main" id="{E346C355-6BF7-4D3C-9899-7D8B87E8CBB1}"/>
                </a:ext>
              </a:extLst>
            </p:cNvPr>
            <p:cNvSpPr txBox="1"/>
            <p:nvPr/>
          </p:nvSpPr>
          <p:spPr>
            <a:xfrm>
              <a:off x="3500945" y="1232723"/>
              <a:ext cx="1533320" cy="584775"/>
            </a:xfrm>
            <a:prstGeom prst="rect">
              <a:avLst/>
            </a:prstGeom>
            <a:noFill/>
          </p:spPr>
          <p:txBody>
            <a:bodyPr wrap="square" rtlCol="0">
              <a:spAutoFit/>
            </a:bodyPr>
            <a:lstStyle/>
            <a:p>
              <a:pPr algn="ctr"/>
              <a:r>
                <a:rPr lang="en-US" sz="1600" dirty="0">
                  <a:latin typeface="Arial Narrow" panose="020B0606020202030204" pitchFamily="34" charset="0"/>
                </a:rPr>
                <a:t>“Free Religious Association”</a:t>
              </a:r>
            </a:p>
          </p:txBody>
        </p:sp>
        <p:sp>
          <p:nvSpPr>
            <p:cNvPr id="80" name="TextBox 79">
              <a:extLst>
                <a:ext uri="{FF2B5EF4-FFF2-40B4-BE49-F238E27FC236}">
                  <a16:creationId xmlns:a16="http://schemas.microsoft.com/office/drawing/2014/main" id="{030B0563-8497-48E2-AD9C-DC6B5087EEFB}"/>
                </a:ext>
              </a:extLst>
            </p:cNvPr>
            <p:cNvSpPr txBox="1"/>
            <p:nvPr/>
          </p:nvSpPr>
          <p:spPr>
            <a:xfrm>
              <a:off x="5947739" y="1217915"/>
              <a:ext cx="1533320" cy="338554"/>
            </a:xfrm>
            <a:prstGeom prst="rect">
              <a:avLst/>
            </a:prstGeom>
            <a:noFill/>
          </p:spPr>
          <p:txBody>
            <a:bodyPr wrap="square" rtlCol="0">
              <a:spAutoFit/>
            </a:bodyPr>
            <a:lstStyle/>
            <a:p>
              <a:pPr algn="ctr"/>
              <a:r>
                <a:rPr lang="en-US" sz="1600" dirty="0">
                  <a:latin typeface="Arial Narrow" panose="020B0606020202030204" pitchFamily="34" charset="0"/>
                </a:rPr>
                <a:t>“Judeo-Christian”</a:t>
              </a:r>
            </a:p>
          </p:txBody>
        </p:sp>
        <p:sp>
          <p:nvSpPr>
            <p:cNvPr id="81" name="TextBox 80">
              <a:extLst>
                <a:ext uri="{FF2B5EF4-FFF2-40B4-BE49-F238E27FC236}">
                  <a16:creationId xmlns:a16="http://schemas.microsoft.com/office/drawing/2014/main" id="{D2F612D6-996A-40CB-8DA7-40BF7DD0FE41}"/>
                </a:ext>
              </a:extLst>
            </p:cNvPr>
            <p:cNvSpPr txBox="1"/>
            <p:nvPr/>
          </p:nvSpPr>
          <p:spPr>
            <a:xfrm>
              <a:off x="4641995" y="2818678"/>
              <a:ext cx="1533320" cy="461665"/>
            </a:xfrm>
            <a:prstGeom prst="rect">
              <a:avLst/>
            </a:prstGeom>
            <a:noFill/>
          </p:spPr>
          <p:txBody>
            <a:bodyPr wrap="square" rtlCol="0">
              <a:spAutoFit/>
            </a:bodyPr>
            <a:lstStyle/>
            <a:p>
              <a:pPr marL="112713" indent="-112713">
                <a:buFont typeface="Arial" panose="020B0604020202020204" pitchFamily="34" charset="0"/>
                <a:buChar char="•"/>
              </a:pPr>
              <a:r>
                <a:rPr lang="en-US" sz="1200" dirty="0">
                  <a:latin typeface="Arial Narrow" panose="020B0606020202030204" pitchFamily="34" charset="0"/>
                </a:rPr>
                <a:t>Amend Const. “Prot.”</a:t>
              </a:r>
            </a:p>
            <a:p>
              <a:pPr marL="112713" indent="-112713">
                <a:buFont typeface="Arial" panose="020B0604020202020204" pitchFamily="34" charset="0"/>
                <a:buChar char="•"/>
              </a:pPr>
              <a:r>
                <a:rPr lang="en-US" sz="1200" dirty="0">
                  <a:latin typeface="Arial Narrow" panose="020B0606020202030204" pitchFamily="34" charset="0"/>
                </a:rPr>
                <a:t>S.L.</a:t>
              </a:r>
            </a:p>
          </p:txBody>
        </p:sp>
        <p:sp>
          <p:nvSpPr>
            <p:cNvPr id="82" name="TextBox 81">
              <a:extLst>
                <a:ext uri="{FF2B5EF4-FFF2-40B4-BE49-F238E27FC236}">
                  <a16:creationId xmlns:a16="http://schemas.microsoft.com/office/drawing/2014/main" id="{35F24220-E805-430A-ABC4-3CA0A1DB495D}"/>
                </a:ext>
              </a:extLst>
            </p:cNvPr>
            <p:cNvSpPr txBox="1"/>
            <p:nvPr/>
          </p:nvSpPr>
          <p:spPr>
            <a:xfrm>
              <a:off x="2990880" y="2667548"/>
              <a:ext cx="1533320" cy="830997"/>
            </a:xfrm>
            <a:prstGeom prst="rect">
              <a:avLst/>
            </a:prstGeom>
            <a:noFill/>
          </p:spPr>
          <p:txBody>
            <a:bodyPr wrap="square" rtlCol="0">
              <a:spAutoFit/>
            </a:bodyPr>
            <a:lstStyle/>
            <a:p>
              <a:r>
                <a:rPr lang="en-US" sz="1200" dirty="0">
                  <a:latin typeface="Arial Narrow" panose="020B0606020202030204" pitchFamily="34" charset="0"/>
                </a:rPr>
                <a:t>Catholics</a:t>
              </a:r>
            </a:p>
            <a:p>
              <a:r>
                <a:rPr lang="en-US" sz="1200" dirty="0">
                  <a:latin typeface="Arial Narrow" panose="020B0606020202030204" pitchFamily="34" charset="0"/>
                </a:rPr>
                <a:t>Jews</a:t>
              </a:r>
            </a:p>
            <a:p>
              <a:r>
                <a:rPr lang="en-US" sz="1200" dirty="0">
                  <a:latin typeface="Arial Narrow" panose="020B0606020202030204" pitchFamily="34" charset="0"/>
                </a:rPr>
                <a:t>Seventh-Day Adventists</a:t>
              </a:r>
            </a:p>
            <a:p>
              <a:r>
                <a:rPr lang="en-US" sz="1200" dirty="0">
                  <a:latin typeface="Arial Narrow" panose="020B0606020202030204" pitchFamily="34" charset="0"/>
                </a:rPr>
                <a:t>Free Thinkers</a:t>
              </a:r>
            </a:p>
          </p:txBody>
        </p:sp>
        <p:sp>
          <p:nvSpPr>
            <p:cNvPr id="83" name="TextBox 82">
              <a:extLst>
                <a:ext uri="{FF2B5EF4-FFF2-40B4-BE49-F238E27FC236}">
                  <a16:creationId xmlns:a16="http://schemas.microsoft.com/office/drawing/2014/main" id="{95748452-6B37-4FCE-ADCE-ED64824D558B}"/>
                </a:ext>
              </a:extLst>
            </p:cNvPr>
            <p:cNvSpPr txBox="1"/>
            <p:nvPr/>
          </p:nvSpPr>
          <p:spPr>
            <a:xfrm>
              <a:off x="13925" y="2742147"/>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sp>
          <p:nvSpPr>
            <p:cNvPr id="84" name="TextBox 83">
              <a:extLst>
                <a:ext uri="{FF2B5EF4-FFF2-40B4-BE49-F238E27FC236}">
                  <a16:creationId xmlns:a16="http://schemas.microsoft.com/office/drawing/2014/main" id="{5A3F699B-6933-4C74-8215-842F388D742A}"/>
                </a:ext>
              </a:extLst>
            </p:cNvPr>
            <p:cNvSpPr txBox="1"/>
            <p:nvPr/>
          </p:nvSpPr>
          <p:spPr>
            <a:xfrm>
              <a:off x="939895" y="2742146"/>
              <a:ext cx="1178829" cy="830997"/>
            </a:xfrm>
            <a:prstGeom prst="rect">
              <a:avLst/>
            </a:prstGeom>
            <a:noFill/>
          </p:spPr>
          <p:txBody>
            <a:bodyPr wrap="square" rtlCol="0">
              <a:spAutoFit/>
            </a:bodyPr>
            <a:lstStyle/>
            <a:p>
              <a:pPr algn="ctr"/>
              <a:r>
                <a:rPr lang="en-US" sz="1600" dirty="0">
                  <a:latin typeface="Arial Narrow" panose="020B0606020202030204" pitchFamily="34" charset="0"/>
                </a:rPr>
                <a:t>Old side</a:t>
              </a:r>
            </a:p>
            <a:p>
              <a:pPr algn="ctr"/>
              <a:r>
                <a:rPr lang="en-US" sz="1600" dirty="0">
                  <a:latin typeface="Arial Narrow" panose="020B0606020202030204" pitchFamily="34" charset="0"/>
                </a:rPr>
                <a:t>Vs.</a:t>
              </a:r>
            </a:p>
            <a:p>
              <a:pPr algn="ctr"/>
              <a:r>
                <a:rPr lang="en-US" sz="1600" dirty="0">
                  <a:latin typeface="Arial Narrow" panose="020B0606020202030204" pitchFamily="34" charset="0"/>
                </a:rPr>
                <a:t>New side</a:t>
              </a:r>
            </a:p>
          </p:txBody>
        </p:sp>
      </p:grpSp>
    </p:spTree>
    <p:extLst>
      <p:ext uri="{BB962C8B-B14F-4D97-AF65-F5344CB8AC3E}">
        <p14:creationId xmlns:p14="http://schemas.microsoft.com/office/powerpoint/2010/main" val="3661234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7915</TotalTime>
  <Words>6829</Words>
  <Application>Microsoft Office PowerPoint</Application>
  <PresentationFormat>Widescreen</PresentationFormat>
  <Paragraphs>1343</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Narrow</vt:lpstr>
      <vt:lpstr>Blacksword</vt:lpstr>
      <vt:lpstr>Calibri</vt:lpstr>
      <vt:lpstr>Calibri Light</vt:lpstr>
      <vt:lpstr>Century Gothic</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223</cp:revision>
  <cp:lastPrinted>2021-04-28T23:26:20Z</cp:lastPrinted>
  <dcterms:created xsi:type="dcterms:W3CDTF">2021-01-19T04:30:27Z</dcterms:created>
  <dcterms:modified xsi:type="dcterms:W3CDTF">2021-04-28T23:32:19Z</dcterms:modified>
</cp:coreProperties>
</file>