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35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D37CE-3D31-4380-916C-DEF427F4198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278BC8-9A7D-442E-B0E5-CAC462EEB09A}">
      <dgm:prSet phldrT="[Text]" custT="1"/>
      <dgm:spPr/>
      <dgm:t>
        <a:bodyPr/>
        <a:lstStyle/>
        <a:p>
          <a:r>
            <a:rPr lang="en-US" sz="2700" dirty="0" smtClean="0">
              <a:latin typeface="Copperplate Gothic Bold" pitchFamily="34" charset="0"/>
            </a:rPr>
            <a:t>Theme</a:t>
          </a:r>
        </a:p>
        <a:p>
          <a:r>
            <a:rPr lang="en-US" sz="1400" dirty="0" smtClean="0">
              <a:latin typeface="Copperplate Gothic Bold" pitchFamily="34" charset="0"/>
            </a:rPr>
            <a:t>The main idea or an underlying meaning or message</a:t>
          </a:r>
          <a:endParaRPr lang="en-US" sz="1400" dirty="0">
            <a:latin typeface="Copperplate Gothic Bold" pitchFamily="34" charset="0"/>
          </a:endParaRPr>
        </a:p>
      </dgm:t>
    </dgm:pt>
    <dgm:pt modelId="{AB68DA38-93FB-4D6C-9C38-2B556CA1B3C6}" type="parTrans" cxnId="{B77D0DF6-9C39-45A6-BEEC-C2757778FE95}">
      <dgm:prSet/>
      <dgm:spPr/>
      <dgm:t>
        <a:bodyPr/>
        <a:lstStyle/>
        <a:p>
          <a:endParaRPr lang="en-US"/>
        </a:p>
      </dgm:t>
    </dgm:pt>
    <dgm:pt modelId="{9C7E96FD-DDF8-4B4F-AAA4-9D18774F2B72}" type="sibTrans" cxnId="{B77D0DF6-9C39-45A6-BEEC-C2757778FE95}">
      <dgm:prSet/>
      <dgm:spPr/>
      <dgm:t>
        <a:bodyPr/>
        <a:lstStyle/>
        <a:p>
          <a:endParaRPr lang="en-US"/>
        </a:p>
      </dgm:t>
    </dgm:pt>
    <dgm:pt modelId="{ECE139B3-E512-424E-BBE0-D8666190E3EE}">
      <dgm:prSet phldrT="[Text]" custT="1"/>
      <dgm:spPr/>
      <dgm:t>
        <a:bodyPr/>
        <a:lstStyle/>
        <a:p>
          <a:pPr algn="ctr"/>
          <a:endParaRPr lang="en-US" sz="1400" dirty="0" smtClean="0"/>
        </a:p>
        <a:p>
          <a:pPr algn="ctr"/>
          <a:endParaRPr lang="en-US" sz="1400" dirty="0" smtClean="0"/>
        </a:p>
        <a:p>
          <a:pPr algn="ctr"/>
          <a:r>
            <a:rPr lang="en-US" sz="1400" dirty="0" smtClean="0"/>
            <a:t>It’s important not to confuse a theme of literary work with its subject. Subject is a topic that acts as a foundation for a literary work, while a theme is an opinion or fact expressed on the subject</a:t>
          </a:r>
          <a:r>
            <a:rPr lang="en-US" sz="1600" dirty="0" smtClean="0"/>
            <a:t>. </a:t>
          </a:r>
        </a:p>
        <a:p>
          <a:pPr algn="ctr"/>
          <a:r>
            <a:rPr lang="en-US" sz="1400" dirty="0" smtClean="0"/>
            <a:t>For example, a writer may choose a subject of war for his story, and the theme may be his personal opinion that war is a curse for humanity.</a:t>
          </a:r>
          <a:r>
            <a:rPr lang="en-US" sz="1600" dirty="0" smtClean="0"/>
            <a:t> </a:t>
          </a:r>
          <a:endParaRPr lang="en-US" sz="1600" dirty="0"/>
        </a:p>
      </dgm:t>
    </dgm:pt>
    <dgm:pt modelId="{B3D74A14-38AF-4365-9DAD-13C975F971CA}" type="parTrans" cxnId="{8825CBAF-AF10-4508-9A3E-9292410CEE93}">
      <dgm:prSet/>
      <dgm:spPr/>
      <dgm:t>
        <a:bodyPr/>
        <a:lstStyle/>
        <a:p>
          <a:endParaRPr lang="en-US"/>
        </a:p>
      </dgm:t>
    </dgm:pt>
    <dgm:pt modelId="{3DAB13A6-6D46-4B8C-BC65-242B2B63D160}" type="sibTrans" cxnId="{8825CBAF-AF10-4508-9A3E-9292410CEE93}">
      <dgm:prSet/>
      <dgm:spPr/>
      <dgm:t>
        <a:bodyPr/>
        <a:lstStyle/>
        <a:p>
          <a:endParaRPr lang="en-US"/>
        </a:p>
      </dgm:t>
    </dgm:pt>
    <dgm:pt modelId="{6387A947-8DC5-4930-9E9E-B1FCB163C59E}">
      <dgm:prSet phldrT="[Text]" custT="1"/>
      <dgm:spPr/>
      <dgm:t>
        <a:bodyPr/>
        <a:lstStyle/>
        <a:p>
          <a:endParaRPr lang="en-US" sz="1400" dirty="0" smtClean="0"/>
        </a:p>
        <a:p>
          <a:endParaRPr lang="en-US" sz="1400" dirty="0" smtClean="0"/>
        </a:p>
        <a:p>
          <a:r>
            <a:rPr lang="en-US" sz="1400" dirty="0" smtClean="0"/>
            <a:t>A writer has to figure out how to express a theme in a way that the reader can understand or figure out. There are four main ways to express a theme in a story:</a:t>
          </a:r>
        </a:p>
        <a:p>
          <a:r>
            <a:rPr lang="en-US" sz="1400" dirty="0" smtClean="0"/>
            <a:t>1. Thoughts and conversations of characters</a:t>
          </a:r>
        </a:p>
        <a:p>
          <a:r>
            <a:rPr lang="en-US" sz="1400" dirty="0" smtClean="0"/>
            <a:t>2. The feelings of characters in a story.</a:t>
          </a:r>
        </a:p>
        <a:p>
          <a:r>
            <a:rPr lang="en-US" sz="1400" dirty="0" smtClean="0"/>
            <a:t>3. The lesson the character(s) learn at the end of the story</a:t>
          </a:r>
        </a:p>
        <a:p>
          <a:r>
            <a:rPr lang="en-US" sz="1400" dirty="0" smtClean="0"/>
            <a:t>4. The actions going on in the story.</a:t>
          </a:r>
          <a:endParaRPr lang="en-US" sz="1400" dirty="0"/>
        </a:p>
      </dgm:t>
    </dgm:pt>
    <dgm:pt modelId="{714D278D-E0EC-42BF-B724-E84DD283C542}" type="parTrans" cxnId="{2178F6D0-5C68-4F2C-A460-175D596400A8}">
      <dgm:prSet/>
      <dgm:spPr/>
      <dgm:t>
        <a:bodyPr/>
        <a:lstStyle/>
        <a:p>
          <a:endParaRPr lang="en-US"/>
        </a:p>
      </dgm:t>
    </dgm:pt>
    <dgm:pt modelId="{6012F818-5DEC-4FAA-84BD-0B3D8DDAC4E2}" type="sibTrans" cxnId="{2178F6D0-5C68-4F2C-A460-175D596400A8}">
      <dgm:prSet/>
      <dgm:spPr/>
      <dgm:t>
        <a:bodyPr/>
        <a:lstStyle/>
        <a:p>
          <a:endParaRPr lang="en-US"/>
        </a:p>
      </dgm:t>
    </dgm:pt>
    <dgm:pt modelId="{E2B90BF9-9BB6-40E1-984E-5CFF38A2A5BD}">
      <dgm:prSet phldrT="[Text]" custT="1"/>
      <dgm:spPr/>
      <dgm:t>
        <a:bodyPr/>
        <a:lstStyle/>
        <a:p>
          <a:pPr algn="ctr"/>
          <a:r>
            <a:rPr lang="en-US" sz="1400" dirty="0" smtClean="0"/>
            <a:t>Theme is an element of a story that binds together various essential elements of a narrative. It is often a truth that exhibits universality and stands true for people of all cultures. It gives readers a better understanding of the main character’s conflicts, experiences, discoveries, and emotions as they are derived from them. Through themes a writer has to give his readers an insight into how the world works, or how he or she views human life.</a:t>
          </a:r>
          <a:endParaRPr lang="en-US" sz="1400" dirty="0"/>
        </a:p>
      </dgm:t>
    </dgm:pt>
    <dgm:pt modelId="{A1511790-320F-4541-952E-6B0752BC059D}" type="parTrans" cxnId="{70C5FAFC-24D4-48ED-9C49-EE292FE9A0BA}">
      <dgm:prSet/>
      <dgm:spPr/>
      <dgm:t>
        <a:bodyPr/>
        <a:lstStyle/>
        <a:p>
          <a:endParaRPr lang="en-US"/>
        </a:p>
      </dgm:t>
    </dgm:pt>
    <dgm:pt modelId="{9E70D049-4D4F-4D32-AB7D-580DC51943AF}" type="sibTrans" cxnId="{70C5FAFC-24D4-48ED-9C49-EE292FE9A0BA}">
      <dgm:prSet/>
      <dgm:spPr/>
      <dgm:t>
        <a:bodyPr/>
        <a:lstStyle/>
        <a:p>
          <a:endParaRPr lang="en-US"/>
        </a:p>
      </dgm:t>
    </dgm:pt>
    <dgm:pt modelId="{8AD9A5C1-1FBF-498A-8AC4-4D17C8C7869A}">
      <dgm:prSet phldrT="[Text]" custT="1"/>
      <dgm:spPr/>
      <dgm:t>
        <a:bodyPr/>
        <a:lstStyle/>
        <a:p>
          <a:r>
            <a:rPr lang="en-US" sz="1400" dirty="0" smtClean="0"/>
            <a:t>Themes are presented in thoughts and conversations of characters because each word is written by the author with good reason. Thoughts that are repeated throughout a story can contribute to feelings of the character, or character…</a:t>
          </a:r>
        </a:p>
        <a:p>
          <a:r>
            <a:rPr lang="en-US" sz="1400" dirty="0" smtClean="0"/>
            <a:t>An author knows that how a character acts or thinks can translate into a message for the audience. </a:t>
          </a:r>
        </a:p>
      </dgm:t>
    </dgm:pt>
    <dgm:pt modelId="{A9E7D471-3A0C-4BC6-B496-31C4C65C62DB}" type="parTrans" cxnId="{F01D1DEA-D078-4B47-BEF2-AE0FFA05AC29}">
      <dgm:prSet/>
      <dgm:spPr/>
      <dgm:t>
        <a:bodyPr/>
        <a:lstStyle/>
        <a:p>
          <a:endParaRPr lang="en-US"/>
        </a:p>
      </dgm:t>
    </dgm:pt>
    <dgm:pt modelId="{F2EFEEBD-EBBF-455D-B9BD-0BD3397F7C5F}" type="sibTrans" cxnId="{F01D1DEA-D078-4B47-BEF2-AE0FFA05AC29}">
      <dgm:prSet/>
      <dgm:spPr/>
      <dgm:t>
        <a:bodyPr/>
        <a:lstStyle/>
        <a:p>
          <a:endParaRPr lang="en-US"/>
        </a:p>
      </dgm:t>
    </dgm:pt>
    <dgm:pt modelId="{D5511033-4545-4252-8494-B705382BE285}" type="pres">
      <dgm:prSet presAssocID="{9C0D37CE-3D31-4380-916C-DEF427F4198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C0311-6E1B-4E85-9EA8-0BF59EF5AE37}" type="pres">
      <dgm:prSet presAssocID="{9C0D37CE-3D31-4380-916C-DEF427F4198B}" presName="matrix" presStyleCnt="0"/>
      <dgm:spPr/>
    </dgm:pt>
    <dgm:pt modelId="{E41F9B31-8C03-45AB-AF5D-2D1F8C1B19D4}" type="pres">
      <dgm:prSet presAssocID="{9C0D37CE-3D31-4380-916C-DEF427F4198B}" presName="tile1" presStyleLbl="node1" presStyleIdx="0" presStyleCnt="4"/>
      <dgm:spPr/>
      <dgm:t>
        <a:bodyPr/>
        <a:lstStyle/>
        <a:p>
          <a:endParaRPr lang="en-US"/>
        </a:p>
      </dgm:t>
    </dgm:pt>
    <dgm:pt modelId="{7392FA12-42DC-4899-B195-49473B02CC0E}" type="pres">
      <dgm:prSet presAssocID="{9C0D37CE-3D31-4380-916C-DEF427F419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95F9E-A75E-4E08-94EA-11DE3C577902}" type="pres">
      <dgm:prSet presAssocID="{9C0D37CE-3D31-4380-916C-DEF427F4198B}" presName="tile2" presStyleLbl="node1" presStyleIdx="1" presStyleCnt="4"/>
      <dgm:spPr/>
      <dgm:t>
        <a:bodyPr/>
        <a:lstStyle/>
        <a:p>
          <a:endParaRPr lang="en-US"/>
        </a:p>
      </dgm:t>
    </dgm:pt>
    <dgm:pt modelId="{A33FB6DA-A4B1-45D9-8C78-0026A1C41885}" type="pres">
      <dgm:prSet presAssocID="{9C0D37CE-3D31-4380-916C-DEF427F419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373D9-0D61-45A1-8366-D556602D5D61}" type="pres">
      <dgm:prSet presAssocID="{9C0D37CE-3D31-4380-916C-DEF427F4198B}" presName="tile3" presStyleLbl="node1" presStyleIdx="2" presStyleCnt="4"/>
      <dgm:spPr/>
      <dgm:t>
        <a:bodyPr/>
        <a:lstStyle/>
        <a:p>
          <a:endParaRPr lang="en-US"/>
        </a:p>
      </dgm:t>
    </dgm:pt>
    <dgm:pt modelId="{35084175-C4C5-4DB1-A6B3-53A6911A715E}" type="pres">
      <dgm:prSet presAssocID="{9C0D37CE-3D31-4380-916C-DEF427F419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BF42D-2C18-4E10-867F-48D78E47FEF5}" type="pres">
      <dgm:prSet presAssocID="{9C0D37CE-3D31-4380-916C-DEF427F4198B}" presName="tile4" presStyleLbl="node1" presStyleIdx="3" presStyleCnt="4"/>
      <dgm:spPr/>
      <dgm:t>
        <a:bodyPr/>
        <a:lstStyle/>
        <a:p>
          <a:endParaRPr lang="en-US"/>
        </a:p>
      </dgm:t>
    </dgm:pt>
    <dgm:pt modelId="{F68B547A-DAF9-41CC-A3B0-9C9010A54779}" type="pres">
      <dgm:prSet presAssocID="{9C0D37CE-3D31-4380-916C-DEF427F419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2835-2A85-4AC7-A655-53CF07F1105D}" type="pres">
      <dgm:prSet presAssocID="{9C0D37CE-3D31-4380-916C-DEF427F4198B}" presName="centerTile" presStyleLbl="fgShp" presStyleIdx="0" presStyleCnt="1" custScaleX="94444" custScaleY="99198" custLinFactNeighborX="-1486" custLinFactNeighborY="958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01D1DEA-D078-4B47-BEF2-AE0FFA05AC29}" srcId="{EA278BC8-9A7D-442E-B0E5-CAC462EEB09A}" destId="{8AD9A5C1-1FBF-498A-8AC4-4D17C8C7869A}" srcOrd="3" destOrd="0" parTransId="{A9E7D471-3A0C-4BC6-B496-31C4C65C62DB}" sibTransId="{F2EFEEBD-EBBF-455D-B9BD-0BD3397F7C5F}"/>
    <dgm:cxn modelId="{AB6FAC66-F8B2-45B0-9C65-CD733ED63F3E}" type="presOf" srcId="{8AD9A5C1-1FBF-498A-8AC4-4D17C8C7869A}" destId="{F68B547A-DAF9-41CC-A3B0-9C9010A54779}" srcOrd="1" destOrd="0" presId="urn:microsoft.com/office/officeart/2005/8/layout/matrix1"/>
    <dgm:cxn modelId="{70C5FAFC-24D4-48ED-9C49-EE292FE9A0BA}" srcId="{EA278BC8-9A7D-442E-B0E5-CAC462EEB09A}" destId="{E2B90BF9-9BB6-40E1-984E-5CFF38A2A5BD}" srcOrd="2" destOrd="0" parTransId="{A1511790-320F-4541-952E-6B0752BC059D}" sibTransId="{9E70D049-4D4F-4D32-AB7D-580DC51943AF}"/>
    <dgm:cxn modelId="{B77D0DF6-9C39-45A6-BEEC-C2757778FE95}" srcId="{9C0D37CE-3D31-4380-916C-DEF427F4198B}" destId="{EA278BC8-9A7D-442E-B0E5-CAC462EEB09A}" srcOrd="0" destOrd="0" parTransId="{AB68DA38-93FB-4D6C-9C38-2B556CA1B3C6}" sibTransId="{9C7E96FD-DDF8-4B4F-AAA4-9D18774F2B72}"/>
    <dgm:cxn modelId="{8825CBAF-AF10-4508-9A3E-9292410CEE93}" srcId="{EA278BC8-9A7D-442E-B0E5-CAC462EEB09A}" destId="{ECE139B3-E512-424E-BBE0-D8666190E3EE}" srcOrd="0" destOrd="0" parTransId="{B3D74A14-38AF-4365-9DAD-13C975F971CA}" sibTransId="{3DAB13A6-6D46-4B8C-BC65-242B2B63D160}"/>
    <dgm:cxn modelId="{C5EF886C-63F3-4E9D-A935-E94C9B4B6AB1}" type="presOf" srcId="{6387A947-8DC5-4930-9E9E-B1FCB163C59E}" destId="{A33FB6DA-A4B1-45D9-8C78-0026A1C41885}" srcOrd="1" destOrd="0" presId="urn:microsoft.com/office/officeart/2005/8/layout/matrix1"/>
    <dgm:cxn modelId="{7BD779E7-3A59-479C-A2EC-1F9B0B5412C3}" type="presOf" srcId="{9C0D37CE-3D31-4380-916C-DEF427F4198B}" destId="{D5511033-4545-4252-8494-B705382BE285}" srcOrd="0" destOrd="0" presId="urn:microsoft.com/office/officeart/2005/8/layout/matrix1"/>
    <dgm:cxn modelId="{11F245B3-4CC4-436B-93D8-2E453529C1C1}" type="presOf" srcId="{8AD9A5C1-1FBF-498A-8AC4-4D17C8C7869A}" destId="{03ABF42D-2C18-4E10-867F-48D78E47FEF5}" srcOrd="0" destOrd="0" presId="urn:microsoft.com/office/officeart/2005/8/layout/matrix1"/>
    <dgm:cxn modelId="{40624C30-6D07-4FF3-83E8-9422FEB5F899}" type="presOf" srcId="{ECE139B3-E512-424E-BBE0-D8666190E3EE}" destId="{7392FA12-42DC-4899-B195-49473B02CC0E}" srcOrd="1" destOrd="0" presId="urn:microsoft.com/office/officeart/2005/8/layout/matrix1"/>
    <dgm:cxn modelId="{B6EE00B2-E35A-4A2A-B654-CB6830BA6080}" type="presOf" srcId="{ECE139B3-E512-424E-BBE0-D8666190E3EE}" destId="{E41F9B31-8C03-45AB-AF5D-2D1F8C1B19D4}" srcOrd="0" destOrd="0" presId="urn:microsoft.com/office/officeart/2005/8/layout/matrix1"/>
    <dgm:cxn modelId="{7556F410-C706-444B-AF11-3030FE05EB2B}" type="presOf" srcId="{E2B90BF9-9BB6-40E1-984E-5CFF38A2A5BD}" destId="{35084175-C4C5-4DB1-A6B3-53A6911A715E}" srcOrd="1" destOrd="0" presId="urn:microsoft.com/office/officeart/2005/8/layout/matrix1"/>
    <dgm:cxn modelId="{FF105515-0C6B-4567-9454-BE8E2C8DE2D0}" type="presOf" srcId="{EA278BC8-9A7D-442E-B0E5-CAC462EEB09A}" destId="{5B3C2835-2A85-4AC7-A655-53CF07F1105D}" srcOrd="0" destOrd="0" presId="urn:microsoft.com/office/officeart/2005/8/layout/matrix1"/>
    <dgm:cxn modelId="{01BAF471-564D-4F46-A4CA-60904091F5D8}" type="presOf" srcId="{6387A947-8DC5-4930-9E9E-B1FCB163C59E}" destId="{01F95F9E-A75E-4E08-94EA-11DE3C577902}" srcOrd="0" destOrd="0" presId="urn:microsoft.com/office/officeart/2005/8/layout/matrix1"/>
    <dgm:cxn modelId="{2178F6D0-5C68-4F2C-A460-175D596400A8}" srcId="{EA278BC8-9A7D-442E-B0E5-CAC462EEB09A}" destId="{6387A947-8DC5-4930-9E9E-B1FCB163C59E}" srcOrd="1" destOrd="0" parTransId="{714D278D-E0EC-42BF-B724-E84DD283C542}" sibTransId="{6012F818-5DEC-4FAA-84BD-0B3D8DDAC4E2}"/>
    <dgm:cxn modelId="{1621C61E-1922-46AF-888D-59D79C4624BD}" type="presOf" srcId="{E2B90BF9-9BB6-40E1-984E-5CFF38A2A5BD}" destId="{CF2373D9-0D61-45A1-8366-D556602D5D61}" srcOrd="0" destOrd="0" presId="urn:microsoft.com/office/officeart/2005/8/layout/matrix1"/>
    <dgm:cxn modelId="{0ED1E898-CBD7-42F0-BCD5-9DE8C5336C90}" type="presParOf" srcId="{D5511033-4545-4252-8494-B705382BE285}" destId="{1C6C0311-6E1B-4E85-9EA8-0BF59EF5AE37}" srcOrd="0" destOrd="0" presId="urn:microsoft.com/office/officeart/2005/8/layout/matrix1"/>
    <dgm:cxn modelId="{39FCE184-8EF7-4E40-ACCC-B9AC92B82DEE}" type="presParOf" srcId="{1C6C0311-6E1B-4E85-9EA8-0BF59EF5AE37}" destId="{E41F9B31-8C03-45AB-AF5D-2D1F8C1B19D4}" srcOrd="0" destOrd="0" presId="urn:microsoft.com/office/officeart/2005/8/layout/matrix1"/>
    <dgm:cxn modelId="{7BF23CE9-2199-4C2A-8AF4-206E9C4CCB64}" type="presParOf" srcId="{1C6C0311-6E1B-4E85-9EA8-0BF59EF5AE37}" destId="{7392FA12-42DC-4899-B195-49473B02CC0E}" srcOrd="1" destOrd="0" presId="urn:microsoft.com/office/officeart/2005/8/layout/matrix1"/>
    <dgm:cxn modelId="{913C8794-5330-4898-B4AF-241404062A6F}" type="presParOf" srcId="{1C6C0311-6E1B-4E85-9EA8-0BF59EF5AE37}" destId="{01F95F9E-A75E-4E08-94EA-11DE3C577902}" srcOrd="2" destOrd="0" presId="urn:microsoft.com/office/officeart/2005/8/layout/matrix1"/>
    <dgm:cxn modelId="{6C9EDB8D-22E9-4707-B15A-A68E2A177B37}" type="presParOf" srcId="{1C6C0311-6E1B-4E85-9EA8-0BF59EF5AE37}" destId="{A33FB6DA-A4B1-45D9-8C78-0026A1C41885}" srcOrd="3" destOrd="0" presId="urn:microsoft.com/office/officeart/2005/8/layout/matrix1"/>
    <dgm:cxn modelId="{4CACEAD4-0398-4DB1-B78A-CC1182287DEC}" type="presParOf" srcId="{1C6C0311-6E1B-4E85-9EA8-0BF59EF5AE37}" destId="{CF2373D9-0D61-45A1-8366-D556602D5D61}" srcOrd="4" destOrd="0" presId="urn:microsoft.com/office/officeart/2005/8/layout/matrix1"/>
    <dgm:cxn modelId="{E19AE651-ABFA-4717-8776-FBADDBA44F3C}" type="presParOf" srcId="{1C6C0311-6E1B-4E85-9EA8-0BF59EF5AE37}" destId="{35084175-C4C5-4DB1-A6B3-53A6911A715E}" srcOrd="5" destOrd="0" presId="urn:microsoft.com/office/officeart/2005/8/layout/matrix1"/>
    <dgm:cxn modelId="{9875C1F6-44AA-45F1-9A77-E9066E06F251}" type="presParOf" srcId="{1C6C0311-6E1B-4E85-9EA8-0BF59EF5AE37}" destId="{03ABF42D-2C18-4E10-867F-48D78E47FEF5}" srcOrd="6" destOrd="0" presId="urn:microsoft.com/office/officeart/2005/8/layout/matrix1"/>
    <dgm:cxn modelId="{3B083271-382A-4CC1-9F15-117FC6E45E9A}" type="presParOf" srcId="{1C6C0311-6E1B-4E85-9EA8-0BF59EF5AE37}" destId="{F68B547A-DAF9-41CC-A3B0-9C9010A54779}" srcOrd="7" destOrd="0" presId="urn:microsoft.com/office/officeart/2005/8/layout/matrix1"/>
    <dgm:cxn modelId="{CF7BD222-5F6F-419E-B062-0A3894A17166}" type="presParOf" srcId="{D5511033-4545-4252-8494-B705382BE285}" destId="{5B3C2835-2A85-4AC7-A655-53CF07F1105D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5074" y="0"/>
            <a:ext cx="8633751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607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7988" y="533400"/>
            <a:ext cx="6805427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1425" y="3539864"/>
            <a:ext cx="681792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6260" y="6557946"/>
            <a:ext cx="2669257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8221" y="6557946"/>
            <a:ext cx="390261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5109" y="6556248"/>
            <a:ext cx="784244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5" y="274956"/>
            <a:ext cx="2031471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3"/>
            <a:ext cx="802431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5615" y="6557946"/>
            <a:ext cx="2669257" cy="226902"/>
          </a:xfrm>
        </p:spPr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1" y="6556248"/>
            <a:ext cx="487553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7156" y="6553200"/>
            <a:ext cx="78424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29" y="2821838"/>
            <a:ext cx="8338479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29" y="1905001"/>
            <a:ext cx="8338479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7343" y="6556810"/>
            <a:ext cx="2669257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208" y="6556810"/>
            <a:ext cx="3859795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6264" y="6555112"/>
            <a:ext cx="784244" cy="228600"/>
          </a:xfrm>
        </p:spPr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4692698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0293" y="1600201"/>
            <a:ext cx="4692698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5867400"/>
            <a:ext cx="4692698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0293" y="5867400"/>
            <a:ext cx="4692698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441" y="1711840"/>
            <a:ext cx="469269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0293" y="1711840"/>
            <a:ext cx="469269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53549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7861792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441" y="1497416"/>
            <a:ext cx="7861792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9649486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084" y="1004669"/>
            <a:ext cx="57578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402" y="998817"/>
            <a:ext cx="57578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593" y="1143000"/>
            <a:ext cx="4570809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3593" y="3283634"/>
            <a:ext cx="4570809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679" y="1041002"/>
            <a:ext cx="560686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68369" y="0"/>
            <a:ext cx="1320456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441" y="320040"/>
            <a:ext cx="9649486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441" y="1609416"/>
            <a:ext cx="9649486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59774" y="6557946"/>
            <a:ext cx="2669257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C6B6DD-BAD5-45DF-A840-D0E596AF481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441" y="6557946"/>
            <a:ext cx="487553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3093" y="6556248"/>
            <a:ext cx="784244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3DA0E9-3FC2-408D-AE58-A0E985EB17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867" y="415637"/>
            <a:ext cx="679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90% Written Word 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2148" y="147781"/>
            <a:ext cx="2815731" cy="1413164"/>
          </a:xfrm>
          <a:prstGeom prst="rect">
            <a:avLst/>
          </a:prstGeom>
          <a:noFill/>
        </p:spPr>
      </p:pic>
      <p:pic>
        <p:nvPicPr>
          <p:cNvPr id="10" name="Picture 2" descr="Image result for sentence 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354" y="1"/>
            <a:ext cx="2503846" cy="1727200"/>
          </a:xfrm>
          <a:prstGeom prst="rect">
            <a:avLst/>
          </a:prstGeom>
          <a:noFill/>
        </p:spPr>
      </p:pic>
      <p:pic>
        <p:nvPicPr>
          <p:cNvPr id="11" name="Picture 10" descr="Image result for punctu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160" y="4718858"/>
            <a:ext cx="2483934" cy="2139142"/>
          </a:xfrm>
          <a:prstGeom prst="rect">
            <a:avLst/>
          </a:prstGeom>
          <a:noFill/>
        </p:spPr>
      </p:pic>
      <p:pic>
        <p:nvPicPr>
          <p:cNvPr id="12" name="Picture 1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6732" y="1625601"/>
            <a:ext cx="2470623" cy="1847273"/>
          </a:xfrm>
          <a:prstGeom prst="rect">
            <a:avLst/>
          </a:prstGeom>
          <a:noFill/>
        </p:spPr>
      </p:pic>
      <p:pic>
        <p:nvPicPr>
          <p:cNvPr id="13" name="Picture 12" descr="Image result for sente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3528" y="1583460"/>
            <a:ext cx="2919374" cy="1416265"/>
          </a:xfrm>
          <a:prstGeom prst="rect">
            <a:avLst/>
          </a:prstGeom>
          <a:noFill/>
        </p:spPr>
      </p:pic>
      <p:pic>
        <p:nvPicPr>
          <p:cNvPr id="14" name="Picture 10" descr="Image result for understanding wor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8264" y="5273964"/>
            <a:ext cx="2511636" cy="1584036"/>
          </a:xfrm>
          <a:prstGeom prst="rect">
            <a:avLst/>
          </a:prstGeom>
          <a:noFill/>
        </p:spPr>
      </p:pic>
      <p:pic>
        <p:nvPicPr>
          <p:cNvPr id="15" name="Picture 16" descr="Image result for gramm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3528" y="3100101"/>
            <a:ext cx="2911501" cy="1527319"/>
          </a:xfrm>
          <a:prstGeom prst="rect">
            <a:avLst/>
          </a:prstGeom>
          <a:noFill/>
        </p:spPr>
      </p:pic>
      <p:pic>
        <p:nvPicPr>
          <p:cNvPr id="16" name="Picture 4" descr="Image result for sentence structur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9673" y="3458876"/>
            <a:ext cx="2460994" cy="184865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9317" y="1311565"/>
            <a:ext cx="512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Written word: Language expressed in writing… Formal writing as a way of expressing ideas, emotions, etc. opposed to speaking.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93912" y="2184402"/>
            <a:ext cx="517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Semantics: The meaning of word, phrase, sentence, or text. 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89298" y="2794001"/>
            <a:ext cx="512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Grammar: The set of structural rules governing the composition of clauses, phrases, and words in a natural  language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5447" y="3606802"/>
            <a:ext cx="523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Punctuation: is a set of marks that regulates and clarifies the meaning of different text.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6213" y="4179456"/>
            <a:ext cx="512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 Context: The circumstances that form the setting of an event , statement, or idea, and in terms of which can be fully understood and assessed.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3126" y="4992838"/>
            <a:ext cx="546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Subject and Theme: The Subject of the story is always about what the story is about. Theme of the story is how the meaning of the story is defined.</a:t>
            </a:r>
          </a:p>
          <a:p>
            <a:r>
              <a:rPr lang="en-US" sz="1600" dirty="0" smtClean="0"/>
              <a:t>EX. </a:t>
            </a:r>
            <a:br>
              <a:rPr lang="en-US" sz="1600" dirty="0" smtClean="0"/>
            </a:br>
            <a:r>
              <a:rPr lang="en-US" sz="1600" dirty="0" smtClean="0"/>
              <a:t>Subject is love </a:t>
            </a:r>
          </a:p>
          <a:p>
            <a:r>
              <a:rPr lang="en-US" sz="1600" dirty="0" smtClean="0"/>
              <a:t>Theme is love can overcome all obstacles</a:t>
            </a:r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815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867" y="415637"/>
            <a:ext cx="679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90% Written Word CONT’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931551575"/>
              </p:ext>
            </p:extLst>
          </p:nvPr>
        </p:nvGraphicFramePr>
        <p:xfrm>
          <a:off x="554036" y="979056"/>
          <a:ext cx="9926505" cy="5758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C2835-2A85-4AC7-A655-53CF07F11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graphicEl>
                                              <a:dgm id="{5B3C2835-2A85-4AC7-A655-53CF07F11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1F9B31-8C03-45AB-AF5D-2D1F8C1B1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">
                                            <p:graphicEl>
                                              <a:dgm id="{E41F9B31-8C03-45AB-AF5D-2D1F8C1B1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95F9E-A75E-4E08-94EA-11DE3C577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">
                                            <p:graphicEl>
                                              <a:dgm id="{01F95F9E-A75E-4E08-94EA-11DE3C577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373D9-0D61-45A1-8366-D556602D5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4">
                                            <p:graphicEl>
                                              <a:dgm id="{CF2373D9-0D61-45A1-8366-D556602D5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BF42D-2C18-4E10-867F-48D78E47F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4">
                                            <p:graphicEl>
                                              <a:dgm id="{03ABF42D-2C18-4E10-867F-48D78E47F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574" y="4365662"/>
            <a:ext cx="7144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latin typeface="Britannic Bold" panose="020B0903060703020204" pitchFamily="34" charset="0"/>
              </a:rPr>
              <a:t>2. What do you call a person who bears a message based on the hope God has given them through victory over trials and affliction?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7867" y="415637"/>
            <a:ext cx="240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Question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9241" y="3688554"/>
            <a:ext cx="42314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Romans 8:29-30 </a:t>
            </a:r>
            <a:endParaRPr lang="en-US" sz="1100" dirty="0" smtClean="0"/>
          </a:p>
          <a:p>
            <a:r>
              <a:rPr lang="en-US" sz="1100" b="1" baseline="30000" dirty="0" smtClean="0"/>
              <a:t>29</a:t>
            </a:r>
            <a:r>
              <a:rPr lang="en-US" sz="1100" b="1" baseline="30000" dirty="0"/>
              <a:t> </a:t>
            </a:r>
            <a:r>
              <a:rPr lang="en-US" sz="1100" dirty="0"/>
              <a:t>For whom he did foreknow, he also did predestinate to be conformed to the image of his Son, that he might be the firstborn among many brethren.</a:t>
            </a:r>
          </a:p>
          <a:p>
            <a:r>
              <a:rPr lang="en-US" sz="1100" b="1" baseline="30000" dirty="0"/>
              <a:t>30 </a:t>
            </a:r>
            <a:r>
              <a:rPr lang="en-US" sz="1100" dirty="0"/>
              <a:t>Moreover whom he did predestinate, them he also called: and whom he called, them he also justified: and whom he justified, them he also glorified.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9242" y="4965827"/>
            <a:ext cx="40981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Helvetica Neue"/>
              </a:rPr>
              <a:t>Psalm 139:13-14 </a:t>
            </a:r>
            <a:endParaRPr lang="en-US" sz="1100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US" sz="11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  <a:r>
              <a:rPr lang="en-US" sz="11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000000"/>
                </a:solidFill>
                <a:latin typeface="Helvetica Neue"/>
              </a:rPr>
              <a:t>For thou hast possessed my reins: thou hast covered me in my mother's womb.</a:t>
            </a:r>
          </a:p>
          <a:p>
            <a:r>
              <a:rPr lang="en-US" sz="11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14 </a:t>
            </a:r>
            <a:r>
              <a:rPr lang="en-US" sz="1100" dirty="0">
                <a:solidFill>
                  <a:srgbClr val="000000"/>
                </a:solidFill>
                <a:latin typeface="Helvetica Neue"/>
              </a:rPr>
              <a:t>I will praise thee; for I am fearfully and wonderfully made: marvellous are thy works; and that my soul knoweth right well.</a:t>
            </a:r>
            <a:endParaRPr lang="en-US" sz="11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9242" y="5904546"/>
            <a:ext cx="4359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Helvetica Neue"/>
              </a:rPr>
              <a:t>Psalm </a:t>
            </a:r>
            <a:r>
              <a:rPr lang="en-US" sz="1100" dirty="0" smtClean="0">
                <a:solidFill>
                  <a:srgbClr val="000000"/>
                </a:solidFill>
                <a:latin typeface="Helvetica Neue"/>
              </a:rPr>
              <a:t>71:6</a:t>
            </a:r>
          </a:p>
          <a:p>
            <a:r>
              <a:rPr lang="en-US" sz="11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z="11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000000"/>
                </a:solidFill>
                <a:latin typeface="Helvetica Neue"/>
              </a:rPr>
              <a:t>By thee have I been holden up from the womb: thou art he that took me out of my mother's bowels: my praise shall be continually of thee.</a:t>
            </a:r>
            <a:endParaRPr lang="en-US" sz="11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73" y="1194955"/>
            <a:ext cx="741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1. In </a:t>
            </a:r>
            <a:r>
              <a:rPr lang="en-US" dirty="0">
                <a:latin typeface="Britannic Bold" panose="020B0903060703020204" pitchFamily="34" charset="0"/>
              </a:rPr>
              <a:t>understanding the essence of a theme, why do you think God chose the main characters </a:t>
            </a:r>
            <a:r>
              <a:rPr lang="en-US" dirty="0" smtClean="0">
                <a:latin typeface="Britannic Bold" panose="020B0903060703020204" pitchFamily="34" charset="0"/>
              </a:rPr>
              <a:t>He </a:t>
            </a:r>
            <a:r>
              <a:rPr lang="en-US" dirty="0">
                <a:latin typeface="Britannic Bold" panose="020B0903060703020204" pitchFamily="34" charset="0"/>
              </a:rPr>
              <a:t>has in every </a:t>
            </a:r>
            <a:r>
              <a:rPr lang="en-US" dirty="0" smtClean="0">
                <a:latin typeface="Britannic Bold" panose="020B0903060703020204" pitchFamily="34" charset="0"/>
              </a:rPr>
              <a:t>generation/dispensation </a:t>
            </a:r>
            <a:r>
              <a:rPr lang="en-US" dirty="0">
                <a:latin typeface="Britannic Bold" panose="020B0903060703020204" pitchFamily="34" charset="0"/>
              </a:rPr>
              <a:t>to fulfill His specific purposes?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41617">
            <a:off x="8707448" y="238385"/>
            <a:ext cx="1814160" cy="2101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9531" y="5809740"/>
            <a:ext cx="38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A Living Parable</a:t>
            </a:r>
            <a:endParaRPr lang="en-US" sz="3600" i="1" dirty="0"/>
          </a:p>
        </p:txBody>
      </p:sp>
      <p:sp>
        <p:nvSpPr>
          <p:cNvPr id="11" name="Rectangle 10"/>
          <p:cNvSpPr/>
          <p:nvPr/>
        </p:nvSpPr>
        <p:spPr>
          <a:xfrm>
            <a:off x="1429533" y="2209113"/>
            <a:ext cx="5889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God </a:t>
            </a:r>
            <a:r>
              <a:rPr lang="en-US" sz="1600" dirty="0" smtClean="0"/>
              <a:t>chooses </a:t>
            </a:r>
            <a:r>
              <a:rPr lang="en-US" sz="1600" dirty="0"/>
              <a:t>men and women to express </a:t>
            </a:r>
            <a:r>
              <a:rPr lang="en-US" sz="1600" dirty="0" smtClean="0"/>
              <a:t>His messages (which includes His thoughts and feelings) about a particular subject or event to </a:t>
            </a:r>
            <a:r>
              <a:rPr lang="en-US" sz="1600" dirty="0"/>
              <a:t>others around </a:t>
            </a:r>
            <a:r>
              <a:rPr lang="en-US" sz="1600" dirty="0" smtClean="0"/>
              <a:t>them.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429532" y="3040109"/>
            <a:ext cx="60944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That </a:t>
            </a:r>
            <a:r>
              <a:rPr lang="en-US" sz="1600" dirty="0"/>
              <a:t>particular </a:t>
            </a:r>
            <a:r>
              <a:rPr lang="en-US" sz="1600" dirty="0" smtClean="0"/>
              <a:t>person is chosen because their life </a:t>
            </a:r>
            <a:r>
              <a:rPr lang="en-US" sz="1600" dirty="0"/>
              <a:t>experience, emotions, persona/character—all that has shaped them into the person they are—would best deliver that very message </a:t>
            </a:r>
            <a:r>
              <a:rPr lang="en-US" sz="1600" dirty="0" smtClean="0"/>
              <a:t>in a way others </a:t>
            </a:r>
            <a:r>
              <a:rPr lang="en-US" sz="1600" dirty="0"/>
              <a:t>can understand Him and His </a:t>
            </a:r>
            <a:r>
              <a:rPr lang="en-US" sz="1600" dirty="0" smtClean="0"/>
              <a:t>ways in His story.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1429532" y="4117328"/>
            <a:ext cx="60944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No other person would have </a:t>
            </a:r>
            <a:r>
              <a:rPr lang="en-US" sz="1600" dirty="0" smtClean="0"/>
              <a:t>the </a:t>
            </a:r>
            <a:r>
              <a:rPr lang="en-US" sz="1600" dirty="0"/>
              <a:t>same outcome He desires to </a:t>
            </a:r>
            <a:r>
              <a:rPr lang="en-US" sz="1600" dirty="0" smtClean="0"/>
              <a:t>express </a:t>
            </a:r>
            <a:r>
              <a:rPr lang="en-US" sz="1600" dirty="0"/>
              <a:t>His </a:t>
            </a:r>
            <a:r>
              <a:rPr lang="en-US" sz="1600" dirty="0" smtClean="0"/>
              <a:t>exact point.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2" grpId="0"/>
      <p:bldP spid="6" grpId="0"/>
      <p:bldP spid="7" grpId="0"/>
      <p:bldP spid="8" grpId="0"/>
      <p:bldP spid="12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821" y="452959"/>
            <a:ext cx="6796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10% Structure and pattern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2054" name="AutoShape 6" descr="Image result for sentence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sentence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sentence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punctuation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Image result for understanding words"/>
          <p:cNvSpPr>
            <a:spLocks noChangeAspect="1" noChangeArrowheads="1"/>
          </p:cNvSpPr>
          <p:nvPr/>
        </p:nvSpPr>
        <p:spPr bwMode="auto">
          <a:xfrm>
            <a:off x="155534" y="-1127125"/>
            <a:ext cx="3809008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understanding words"/>
          <p:cNvSpPr>
            <a:spLocks noChangeAspect="1" noChangeArrowheads="1"/>
          </p:cNvSpPr>
          <p:nvPr/>
        </p:nvSpPr>
        <p:spPr bwMode="auto">
          <a:xfrm>
            <a:off x="155534" y="-1127125"/>
            <a:ext cx="3809008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understanding words"/>
          <p:cNvSpPr>
            <a:spLocks noChangeAspect="1" noChangeArrowheads="1"/>
          </p:cNvSpPr>
          <p:nvPr/>
        </p:nvSpPr>
        <p:spPr bwMode="auto">
          <a:xfrm>
            <a:off x="155534" y="-1127125"/>
            <a:ext cx="3809008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understanding words"/>
          <p:cNvSpPr>
            <a:spLocks noChangeAspect="1" noChangeArrowheads="1"/>
          </p:cNvSpPr>
          <p:nvPr/>
        </p:nvSpPr>
        <p:spPr bwMode="auto">
          <a:xfrm>
            <a:off x="155534" y="-1127125"/>
            <a:ext cx="3809008" cy="236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Image result for 5 basic elements of a story"/>
          <p:cNvSpPr>
            <a:spLocks noChangeAspect="1" noChangeArrowheads="1"/>
          </p:cNvSpPr>
          <p:nvPr/>
        </p:nvSpPr>
        <p:spPr bwMode="auto">
          <a:xfrm>
            <a:off x="155534" y="-846138"/>
            <a:ext cx="4285134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data:image/png;base64,iVBORw0KGgoAAAANSUhEUgAAAV0AAACQCAMAAACcV0hbAAAA6lBMVEX///9WVlYZGRnz8/MAAAB4AAB1AAB8AAB6AAD++/v8/PxyAAB/AADaubn7+PiDAACkpKT48PDLn59cXFyFhYXw6OiHAACTKCh/f3/EoqKbUlKLExPElZXp6elpAADv5+fj1NSeXV00NDSbm5vRuLjbx8erd3eKLi7s29vizs5BQUFERETt7e2jZ2ewgIC7lJSOOTmsYmLburq7hIS+mZnMsLCmbW28g4PMqqqcTU2aQEC0cnKpV1eLHByHIyO/h4ePj4+TRUViAACgSkrYsLCpWlpbAACNNTVnZ2fGxsa0bGyPFBSJHx+cOzvf9aDGAAAKyElEQVR4nO2dDVuqSBuAn/MWIILDGXaxUgrcFWV21y80UcnI1D1nPfX//877DNp356QlWTr3dZlAow43w8M8MCKAQCAQfAKsnNnziU9Jr5cD8AOy6QptESQuhq6T6xs+RNoPgDM9t+kqbQ8kUkL+nEO7tnQAYLb8Tddpe7CVA4c/Z2dzu4RaKlBKQaUquqdJIUoxWmRxKcGHutH6firIODOeTwVOYtcbDnsQDqverBjS4Oy6h27NyWwaZOlsODTjg5az2Rp/JnxDObudSSLDUDaBybrNBnI0MY2hA628pWYMBnQmR3QijnnL4yvK9HZmblfidosORFIXrCuJQdRy/KI8wcJ5JRZyV4AObiIDPLRrwQztOsMMA1BN71yaJAWmIuquQpi5pjfTD9vurV1mmHCV2PWN5EmwLNZAsZMJjz5qu5FUAYvbHWgBGUrYCyaBnTmgL7yh4D7+1DB9y58EKoSyoRJDjiGnKQz6ckFlhnwKA2mQG8i26kcBNaRI6F0FwiaxjS0Xs7a47bN2bFOz3c7RdhxaQTs2wbEDwmyL2m0b/9sONl1hgUAgEAgEAoFAIBAIBAKBQCAQCAQCgeADcbzpCmwzx/t/broKW8zh/v7XTddha/l9/8vfQm9KXOx/gb2/hN5UQLl7AP/8JWLv+sle7P/2D584FnrXTvb3pOVyjkVwWDcoN3szvbpeMYjvl9yXi7H3D9F618hDuRgn/hCxd20c7v+293DJntC7Lp7KTYKD0LsG7vUW7nMsYu86QLnPLhcdszVw8RO5GBzEOYe3gnJ/+l2/PaH3bdykv88jkuK3gAe0X8kVet/E872F+4hD26v5WW/hPiIpfiWHS8gFIELva8AMbak7A4hzDq/gufT3ecQ5h1X5Sfr7PMdC70pkH59y/DWi57ASy/QW7nMssrbluVip5XJEUrw0F0sf0O74528Re5fhxfT3eURSvAxc7sotlyP0poq4WpEqe0JvmoikOFVEUpwqO3ghvlqtnncBut58ltWeFhk1bqZoB/zC6z9r95LiE8txCnWgixOK5OmYOa/StBaT5QpkrScFlmfnkuITfJQL0HCBjAoNcBvQOC0UsqDWCqf1pETnqMSw2Tb6RzAaNixc6I9GDrj1esFb9dN27UK81q1VFAYlD4a+2yizAnSrbv0KjmpuYTQvAS5Gg1rH1cqdkuM3wZJcV6JMK5cz7qoft2NJ8YnnydgE0a5WL2eBlaCGs5cgE3CavICrVUo6tXQAx8HI4DahUuYxwi1BMrUiu5W1YWSodxO76O6k7M7tnnC7fmJ3VC6XGw2q8+l7duvcbnd1u7ulF+1Sqcft1hctcm4XFXaSyHCJD3cEfQeajbldDwNFgbFX2t2ppPhffLAMwQOU++/lN/BGUCrzpVS77HK79aQ7NmLe5WUBHK3kn+Nx7vKykziunb7mI0VSDD2A02pK753deb0NRVbe0rX9JWT3srZHEJLibxmIrw2myu4lxe/K8V+rXVkWrMTx75uuwVaz4nX77eLPw687vf6pcrj/5RWX1gVLcbjCQDzBiiw3+FnwKoTcFElLblmWZe3bYuabU3IrT88CWSe3FzxOPah3UqnIJlll8PNKnFayd/l11So9d+Go1ju/meQXnLaNV48Ve5n5hbqsVzy/crhd1ijDVWfYBWDDZj1px2rBbVIAtzp0HUn3jk6BdoYlHxqNq2FqJ5XejxTlQlkfNasuKVi0U+d2XTR6ckQLdSh4jn7Ei/gjqJdhT3E82SmcQuMIGnXLa0K9SU8zKVXrHUG5qSURpzXfdQkQp1C9s4sNt+RUgYtEKplSpgmdBoDDr5fgQg2rU3D51aaTT5/dpCl3ERnIsOo37tv1ard2/YLL3Bo7avCbET22q312u8t/Veo1nFb43z0NoNm4b7eE+vbOuV2PDwVqdPbO91zNKZW53XqH+KPsNrTddOUu2i7UZM3rQ9Oq3dn1NKXL7Z4nv5t9AnUsAmXNQ7tWXWuy5Dq09rl/PHdj6a+FZptHG/nod+Nw5W/zrAtav7x8ZnjgNiHS3xQRclPk8Bf3uBG8jTQztJ1HyE0RlPtdyE0LlLvpKmwvy96GRfAKUk5/X8P2/OrKR7z6+/Vi0zVYE6vdhuWd+LolQ/g+Zoa2JaPTP6bcLbnZy2GaVyLexBZ8r+0jZ2io92LTdXgLHzz9PX43vWnsvh9cbqL3XYLD1y8p8Pf+9w8acxfsfd/f/y2NNV/w3/xjsof7/0uBj3pAu+PPVNZ7wW2nJLuXBh9eLjbfNNn0ygkEAoFg96Blj+OL8/tpQHNjqZqbhNfxWn+h0Xo8rj0bInEch6Hz4ot9k9eF97mI+dnHx9tSAVcjlM7WOPZcjezHixxbNnzHD5WXfc2kCf6d4GbwlPH6KrUR0K6KbfhAivmcygdCEvyrLkZEEjVZqs6X3i8B6s0cNjRyU4rP0zDzxC4EUp6ARVov2w0iLrbo4xtFkzWs4SaZ24VupmoBmURhAOq0H7GokMN90zLD0MMyo5FPp6OKCiTHS5DZqMai/gSC1ozbYnGEe7PZHzFzHFtg68r4SQTIcbsR39cppQQfKj5g8S0anJ4/AcFFuJWCoc4oUDX5N5blN8qjBNK8qUUqLOzWFd2D8Mpy8h4cycW4h6sHdBBBLx+AI2d8aMsFVY3zFjUC6MlDs3eVsXttaUzAy5tQCsE3MlGvJUcAB5L55HPQLlhTtEMHij6Jf8TWWSZvDos2LmJR3LKz4J+Fk4Hq5yWbhLqO0QVLoNY4jFo+4OLIzhefvvGH5tauFDCjANRAodI1VUdoyNRsYMpUtSTFhxgDNDMGAEmJbxT6GEyYoljqFINpo0j9YsYDU/rB7T6NDGjXbDV52yPjTOzjHmFKxsRpKSb4PyLwtB6EhmPhxhrgq33dwMgwkYoAkeGr42uCqgdeoPOA8Ym4sZsZOrZyNZu1QnQ3UBO7U9kEpuM639g19SGW4HabRO1LHW6XWkX9bNaaWmjXR2XFn9rNze3iNjJ4E0yK5jJjYsox+Nq1GmVaFgaUh3ad4TmFkjyBMykEy1jiqPiRmNtVW9I48cfhdgm3O0js5u/s2pnBokRit4F2deoYerLKL9rNUowMvKc1y0Tqwi5TDKuEO4Eva5YzkIaTx3bLmSralSpotw3OJ7QLyUoyCIyhD4TdtV1TQ7uZlupwuxGPDMUim5e4bbs6JWcK9jcYeWj38fFnflSjwO1MDMVb2PWUKo1425UNPIrFCm6oh3aZnti1P6fdUB4RYAcHWGvS0q7tyIeOfE1oU7aBjqdg/mCg9uWofS31VRJpBw0scSRXKRlgCS+TcSCn6GE7h0c1mYEt5/l79sPHfSnskWGXAxgud1ionKmLyID7u4femBYC9sR6uD0Tu4buE8rtquMrqvZ1J7FrLXaTT4IfdbvdSsVm865PLrJ9UGvdmufVuhXsH00qJu9aWXEt6NVq2IvIdbEEqdRqAcNialyrHWG7bUe8LdZqNonwtZhj1XKPvkHEQlkPGLPzk2xwzQJFiqgp5Zk/PfMha5+xeGzBOHTNqkWL2gxIpB+0aKhhC2ZjMxhMgBxoU8DXfbJOw7ugmjc41DSDACd8bLtqLuAdXdU1+bNneRMLE2HTJLgZcRKnsKlauQlGCYcv9kzzs+cX70USGQQpgf3dTVdheyHT6vnK9x4XCAQCwS/5Pz0TP26GJHuZAAAAAElFTkSuQmCC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data:image/png;base64,iVBORw0KGgoAAAANSUhEUgAAAV0AAACQCAMAAACcV0hbAAAA6lBMVEX///9WVlYZGRnz8/MAAAB4AAB1AAB8AAB6AAD++/v8/PxyAAB/AADaubn7+PiDAACkpKT48PDLn59cXFyFhYXw6OiHAACTKCh/f3/EoqKbUlKLExPElZXp6elpAADv5+fj1NSeXV00NDSbm5vRuLjbx8erd3eKLi7s29vizs5BQUFERETt7e2jZ2ewgIC7lJSOOTmsYmLburq7hIS+mZnMsLCmbW28g4PMqqqcTU2aQEC0cnKpV1eLHByHIyO/h4ePj4+TRUViAACgSkrYsLCpWlpbAACNNTVnZ2fGxsa0bGyPFBSJHx+cOzvf9aDGAAAKyElEQVR4nO2dDVuqSBuAn/MWIILDGXaxUgrcFWV21y80UcnI1D1nPfX//877DNp356QlWTr3dZlAow43w8M8MCKAQCAQfAKsnNnziU9Jr5cD8AOy6QptESQuhq6T6xs+RNoPgDM9t+kqbQ8kUkL+nEO7tnQAYLb8Tddpe7CVA4c/Z2dzu4RaKlBKQaUquqdJIUoxWmRxKcGHutH6firIODOeTwVOYtcbDnsQDqverBjS4Oy6h27NyWwaZOlsODTjg5az2Rp/JnxDObudSSLDUDaBybrNBnI0MY2hA628pWYMBnQmR3QijnnL4yvK9HZmblfidosORFIXrCuJQdRy/KI8wcJ5JRZyV4AObiIDPLRrwQztOsMMA1BN71yaJAWmIuquQpi5pjfTD9vurV1mmHCV2PWN5EmwLNZAsZMJjz5qu5FUAYvbHWgBGUrYCyaBnTmgL7yh4D7+1DB9y58EKoSyoRJDjiGnKQz6ckFlhnwKA2mQG8i26kcBNaRI6F0FwiaxjS0Xs7a47bN2bFOz3c7RdhxaQTs2wbEDwmyL2m0b/9sONl1hgUAgEAgEAoFAIBAIBAKBQCAQCAQCgeADcbzpCmwzx/t/broKW8zh/v7XTddha/l9/8vfQm9KXOx/gb2/hN5UQLl7AP/8JWLv+sle7P/2D584FnrXTvb3pOVyjkVwWDcoN3szvbpeMYjvl9yXi7H3D9F618hDuRgn/hCxd20c7v+293DJntC7Lp7KTYKD0LsG7vUW7nMsYu86QLnPLhcdszVw8RO5GBzEOYe3gnJ/+l2/PaH3bdykv88jkuK3gAe0X8kVet/E872F+4hD26v5WW/hPiIpfiWHS8gFIELva8AMbak7A4hzDq/gufT3ecQ5h1X5Sfr7PMdC70pkH59y/DWi57ASy/QW7nMssrbluVip5XJEUrw0F0sf0O74528Re5fhxfT3eURSvAxc7sotlyP0poq4WpEqe0JvmoikOFVEUpwqO3ghvlqtnncBut58ltWeFhk1bqZoB/zC6z9r95LiE8txCnWgixOK5OmYOa/StBaT5QpkrScFlmfnkuITfJQL0HCBjAoNcBvQOC0UsqDWCqf1pETnqMSw2Tb6RzAaNixc6I9GDrj1esFb9dN27UK81q1VFAYlD4a+2yizAnSrbv0KjmpuYTQvAS5Gg1rH1cqdkuM3wZJcV6JMK5cz7qoft2NJ8YnnydgE0a5WL2eBlaCGs5cgE3CavICrVUo6tXQAx8HI4DahUuYxwi1BMrUiu5W1YWSodxO76O6k7M7tnnC7fmJ3VC6XGw2q8+l7duvcbnd1u7ulF+1Sqcft1hctcm4XFXaSyHCJD3cEfQeajbldDwNFgbFX2t2ppPhffLAMwQOU++/lN/BGUCrzpVS77HK79aQ7NmLe5WUBHK3kn+Nx7vKykziunb7mI0VSDD2A02pK753deb0NRVbe0rX9JWT3srZHEJLibxmIrw2myu4lxe/K8V+rXVkWrMTx75uuwVaz4nX77eLPw687vf6pcrj/5RWX1gVLcbjCQDzBiiw3+FnwKoTcFElLblmWZe3bYuabU3IrT88CWSe3FzxOPah3UqnIJlll8PNKnFayd/l11So9d+Go1ju/meQXnLaNV48Ve5n5hbqsVzy/crhd1ijDVWfYBWDDZj1px2rBbVIAtzp0HUn3jk6BdoYlHxqNq2FqJ5XejxTlQlkfNasuKVi0U+d2XTR6ckQLdSh4jn7Ei/gjqJdhT3E82SmcQuMIGnXLa0K9SU8zKVXrHUG5qSURpzXfdQkQp1C9s4sNt+RUgYtEKplSpgmdBoDDr5fgQg2rU3D51aaTT5/dpCl3ERnIsOo37tv1ard2/YLL3Bo7avCbET22q312u8t/Veo1nFb43z0NoNm4b7eE+vbOuV2PDwVqdPbO91zNKZW53XqH+KPsNrTddOUu2i7UZM3rQ9Oq3dn1NKXL7Z4nv5t9AnUsAmXNQ7tWXWuy5Dq09rl/PHdj6a+FZptHG/nod+Nw5W/zrAtav7x8ZnjgNiHS3xQRclPk8Bf3uBG8jTQztJ1HyE0RlPtdyE0LlLvpKmwvy96GRfAKUk5/X8P2/OrKR7z6+/Vi0zVYE6vdhuWd+LolQ/g+Zoa2JaPTP6bcLbnZy2GaVyLexBZ8r+0jZ2io92LTdXgLHzz9PX43vWnsvh9cbqL3XYLD1y8p8Pf+9w8acxfsfd/f/y2NNV/w3/xjsof7/0uBj3pAu+PPVNZ7wW2nJLuXBh9eLjbfNNn0ygkEAoFg96Blj+OL8/tpQHNjqZqbhNfxWn+h0Xo8rj0bInEch6Hz4ot9k9eF97mI+dnHx9tSAVcjlM7WOPZcjezHixxbNnzHD5WXfc2kCf6d4GbwlPH6KrUR0K6KbfhAivmcygdCEvyrLkZEEjVZqs6X3i8B6s0cNjRyU4rP0zDzxC4EUp6ARVov2w0iLrbo4xtFkzWs4SaZ24VupmoBmURhAOq0H7GokMN90zLD0MMyo5FPp6OKCiTHS5DZqMai/gSC1ozbYnGEe7PZHzFzHFtg68r4SQTIcbsR39cppQQfKj5g8S0anJ4/AcFFuJWCoc4oUDX5N5blN8qjBNK8qUUqLOzWFd2D8Mpy8h4cycW4h6sHdBBBLx+AI2d8aMsFVY3zFjUC6MlDs3eVsXttaUzAy5tQCsE3MlGvJUcAB5L55HPQLlhTtEMHij6Jf8TWWSZvDos2LmJR3LKz4J+Fk4Hq5yWbhLqO0QVLoNY4jFo+4OLIzhefvvGH5tauFDCjANRAodI1VUdoyNRsYMpUtSTFhxgDNDMGAEmJbxT6GEyYoljqFINpo0j9YsYDU/rB7T6NDGjXbDV52yPjTOzjHmFKxsRpKSb4PyLwtB6EhmPhxhrgq33dwMgwkYoAkeGr42uCqgdeoPOA8Ym4sZsZOrZyNZu1QnQ3UBO7U9kEpuM639g19SGW4HabRO1LHW6XWkX9bNaaWmjXR2XFn9rNze3iNjJ4E0yK5jJjYsox+Nq1GmVaFgaUh3ad4TmFkjyBMykEy1jiqPiRmNtVW9I48cfhdgm3O0js5u/s2pnBokRit4F2deoYerLKL9rNUowMvKc1y0Tqwi5TDKuEO4Eva5YzkIaTx3bLmSralSpotw3OJ7QLyUoyCIyhD4TdtV1TQ7uZlupwuxGPDMUim5e4bbs6JWcK9jcYeWj38fFnflSjwO1MDMVb2PWUKo1425UNPIrFCm6oh3aZnti1P6fdUB4RYAcHWGvS0q7tyIeOfE1oU7aBjqdg/mCg9uWofS31VRJpBw0scSRXKRlgCS+TcSCn6GE7h0c1mYEt5/l79sPHfSnskWGXAxgud1ionKmLyID7u4femBYC9sR6uD0Tu4buE8rtquMrqvZ1J7FrLXaTT4IfdbvdSsVm865PLrJ9UGvdmufVuhXsH00qJu9aWXEt6NVq2IvIdbEEqdRqAcNialyrHWG7bUe8LdZqNonwtZhj1XKPvkHEQlkPGLPzk2xwzQJFiqgp5Zk/PfMha5+xeGzBOHTNqkWL2gxIpB+0aKhhC2ZjMxhMgBxoU8DXfbJOw7ugmjc41DSDACd8bLtqLuAdXdU1+bNneRMLE2HTJLgZcRKnsKlauQlGCYcv9kzzs+cX70USGQQpgf3dTVdheyHT6vnK9x4XCAQCwS/5Pz0TP26GJHuZAAAAAElFTkSuQmCC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data:image/png;base64,iVBORw0KGgoAAAANSUhEUgAAAV0AAACQCAMAAACcV0hbAAAA6lBMVEX///9WVlYZGRnz8/MAAAB4AAB1AAB8AAB6AAD++/v8/PxyAAB/AADaubn7+PiDAACkpKT48PDLn59cXFyFhYXw6OiHAACTKCh/f3/EoqKbUlKLExPElZXp6elpAADv5+fj1NSeXV00NDSbm5vRuLjbx8erd3eKLi7s29vizs5BQUFERETt7e2jZ2ewgIC7lJSOOTmsYmLburq7hIS+mZnMsLCmbW28g4PMqqqcTU2aQEC0cnKpV1eLHByHIyO/h4ePj4+TRUViAACgSkrYsLCpWlpbAACNNTVnZ2fGxsa0bGyPFBSJHx+cOzvf9aDGAAAKyElEQVR4nO2dDVuqSBuAn/MWIILDGXaxUgrcFWV21y80UcnI1D1nPfX//877DNp356QlWTr3dZlAow43w8M8MCKAQCAQfAKsnNnziU9Jr5cD8AOy6QptESQuhq6T6xs+RNoPgDM9t+kqbQ8kUkL+nEO7tnQAYLb8Tddpe7CVA4c/Z2dzu4RaKlBKQaUquqdJIUoxWmRxKcGHutH6firIODOeTwVOYtcbDnsQDqverBjS4Oy6h27NyWwaZOlsODTjg5az2Rp/JnxDObudSSLDUDaBybrNBnI0MY2hA628pWYMBnQmR3QijnnL4yvK9HZmblfidosORFIXrCuJQdRy/KI8wcJ5JRZyV4AObiIDPLRrwQztOsMMA1BN71yaJAWmIuquQpi5pjfTD9vurV1mmHCV2PWN5EmwLNZAsZMJjz5qu5FUAYvbHWgBGUrYCyaBnTmgL7yh4D7+1DB9y58EKoSyoRJDjiGnKQz6ckFlhnwKA2mQG8i26kcBNaRI6F0FwiaxjS0Xs7a47bN2bFOz3c7RdhxaQTs2wbEDwmyL2m0b/9sONl1hgUAgEAgEAoFAIBAIBAKBQCAQCAQCgeADcbzpCmwzx/t/broKW8zh/v7XTddha/l9/8vfQm9KXOx/gb2/hN5UQLl7AP/8JWLv+sle7P/2D584FnrXTvb3pOVyjkVwWDcoN3szvbpeMYjvl9yXi7H3D9F618hDuRgn/hCxd20c7v+293DJntC7Lp7KTYKD0LsG7vUW7nMsYu86QLnPLhcdszVw8RO5GBzEOYe3gnJ/+l2/PaH3bdykv88jkuK3gAe0X8kVet/E872F+4hD26v5WW/hPiIpfiWHS8gFIELva8AMbak7A4hzDq/gufT3ecQ5h1X5Sfr7PMdC70pkH59y/DWi57ASy/QW7nMssrbluVip5XJEUrw0F0sf0O74528Re5fhxfT3eURSvAxc7sotlyP0poq4WpEqe0JvmoikOFVEUpwqO3ghvlqtnncBut58ltWeFhk1bqZoB/zC6z9r95LiE8txCnWgixOK5OmYOa/StBaT5QpkrScFlmfnkuITfJQL0HCBjAoNcBvQOC0UsqDWCqf1pETnqMSw2Tb6RzAaNixc6I9GDrj1esFb9dN27UK81q1VFAYlD4a+2yizAnSrbv0KjmpuYTQvAS5Gg1rH1cqdkuM3wZJcV6JMK5cz7qoft2NJ8YnnydgE0a5WL2eBlaCGs5cgE3CavICrVUo6tXQAx8HI4DahUuYxwi1BMrUiu5W1YWSodxO76O6k7M7tnnC7fmJ3VC6XGw2q8+l7duvcbnd1u7ulF+1Sqcft1hctcm4XFXaSyHCJD3cEfQeajbldDwNFgbFX2t2ppPhffLAMwQOU++/lN/BGUCrzpVS77HK79aQ7NmLe5WUBHK3kn+Nx7vKykziunb7mI0VSDD2A02pK753deb0NRVbe0rX9JWT3srZHEJLibxmIrw2myu4lxe/K8V+rXVkWrMTx75uuwVaz4nX77eLPw687vf6pcrj/5RWX1gVLcbjCQDzBiiw3+FnwKoTcFElLblmWZe3bYuabU3IrT88CWSe3FzxOPah3UqnIJlll8PNKnFayd/l11So9d+Go1ju/meQXnLaNV48Ve5n5hbqsVzy/crhd1ijDVWfYBWDDZj1px2rBbVIAtzp0HUn3jk6BdoYlHxqNq2FqJ5XejxTlQlkfNasuKVi0U+d2XTR6ckQLdSh4jn7Ei/gjqJdhT3E82SmcQuMIGnXLa0K9SU8zKVXrHUG5qSURpzXfdQkQp1C9s4sNt+RUgYtEKplSpgmdBoDDr5fgQg2rU3D51aaTT5/dpCl3ERnIsOo37tv1ard2/YLL3Bo7avCbET22q312u8t/Veo1nFb43z0NoNm4b7eE+vbOuV2PDwVqdPbO91zNKZW53XqH+KPsNrTddOUu2i7UZM3rQ9Oq3dn1NKXL7Z4nv5t9AnUsAmXNQ7tWXWuy5Dq09rl/PHdj6a+FZptHG/nod+Nw5W/zrAtav7x8ZnjgNiHS3xQRclPk8Bf3uBG8jTQztJ1HyE0RlPtdyE0LlLvpKmwvy96GRfAKUk5/X8P2/OrKR7z6+/Vi0zVYE6vdhuWd+LolQ/g+Zoa2JaPTP6bcLbnZy2GaVyLexBZ8r+0jZ2io92LTdXgLHzz9PX43vWnsvh9cbqL3XYLD1y8p8Pf+9w8acxfsfd/f/y2NNV/w3/xjsof7/0uBj3pAu+PPVNZ7wW2nJLuXBh9eLjbfNNn0ygkEAoFg96Blj+OL8/tpQHNjqZqbhNfxWn+h0Xo8rj0bInEch6Hz4ot9k9eF97mI+dnHx9tSAVcjlM7WOPZcjezHixxbNnzHD5WXfc2kCf6d4GbwlPH6KrUR0K6KbfhAivmcygdCEvyrLkZEEjVZqs6X3i8B6s0cNjRyU4rP0zDzxC4EUp6ARVov2w0iLrbo4xtFkzWs4SaZ24VupmoBmURhAOq0H7GokMN90zLD0MMyo5FPp6OKCiTHS5DZqMai/gSC1ozbYnGEe7PZHzFzHFtg68r4SQTIcbsR39cppQQfKj5g8S0anJ4/AcFFuJWCoc4oUDX5N5blN8qjBNK8qUUqLOzWFd2D8Mpy8h4cycW4h6sHdBBBLx+AI2d8aMsFVY3zFjUC6MlDs3eVsXttaUzAy5tQCsE3MlGvJUcAB5L55HPQLlhTtEMHij6Jf8TWWSZvDos2LmJR3LKz4J+Fk4Hq5yWbhLqO0QVLoNY4jFo+4OLIzhefvvGH5tauFDCjANRAodI1VUdoyNRsYMpUtSTFhxgDNDMGAEmJbxT6GEyYoljqFINpo0j9YsYDU/rB7T6NDGjXbDV52yPjTOzjHmFKxsRpKSb4PyLwtB6EhmPhxhrgq33dwMgwkYoAkeGr42uCqgdeoPOA8Ym4sZsZOrZyNZu1QnQ3UBO7U9kEpuM639g19SGW4HabRO1LHW6XWkX9bNaaWmjXR2XFn9rNze3iNjJ4E0yK5jJjYsox+Nq1GmVaFgaUh3ad4TmFkjyBMykEy1jiqPiRmNtVW9I48cfhdgm3O0js5u/s2pnBokRit4F2deoYerLKL9rNUowMvKc1y0Tqwi5TDKuEO4Eva5YzkIaTx3bLmSralSpotw3OJ7QLyUoyCIyhD4TdtV1TQ7uZlupwuxGPDMUim5e4bbs6JWcK9jcYeWj38fFnflSjwO1MDMVb2PWUKo1425UNPIrFCm6oh3aZnti1P6fdUB4RYAcHWGvS0q7tyIeOfE1oU7aBjqdg/mCg9uWofS31VRJpBw0scSRXKRlgCS+TcSCn6GE7h0c1mYEt5/l79sPHfSnskWGXAxgud1ionKmLyID7u4femBYC9sR6uD0Tu4buE8rtquMrqvZ1J7FrLXaTT4IfdbvdSsVm865PLrJ9UGvdmufVuhXsH00qJu9aWXEt6NVq2IvIdbEEqdRqAcNialyrHWG7bUe8LdZqNonwtZhj1XKPvkHEQlkPGLPzk2xwzQJFiqgp5Zk/PfMha5+xeGzBOHTNqkWL2gxIpB+0aKhhC2ZjMxhMgBxoU8DXfbJOw7ugmjc41DSDACd8bLtqLuAdXdU1+bNneRMLE2HTJLgZcRKnsKlauQlGCYcv9kzzs+cX70USGQQpgf3dTVdheyHT6vnK9x4XCAQCwS/5Pz0TP26GJHuZAAAAAElFTkSuQmCC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data:image/png;base64,iVBORw0KGgoAAAANSUhEUgAAAV0AAACQCAMAAACcV0hbAAAA6lBMVEX///9WVlYZGRnz8/MAAAB4AAB1AAB8AAB6AAD++/v8/PxyAAB/AADaubn7+PiDAACkpKT48PDLn59cXFyFhYXw6OiHAACTKCh/f3/EoqKbUlKLExPElZXp6elpAADv5+fj1NSeXV00NDSbm5vRuLjbx8erd3eKLi7s29vizs5BQUFERETt7e2jZ2ewgIC7lJSOOTmsYmLburq7hIS+mZnMsLCmbW28g4PMqqqcTU2aQEC0cnKpV1eLHByHIyO/h4ePj4+TRUViAACgSkrYsLCpWlpbAACNNTVnZ2fGxsa0bGyPFBSJHx+cOzvf9aDGAAAKyElEQVR4nO2dDVuqSBuAn/MWIILDGXaxUgrcFWV21y80UcnI1D1nPfX//877DNp356QlWTr3dZlAow43w8M8MCKAQCAQfAKsnNnziU9Jr5cD8AOy6QptESQuhq6T6xs+RNoPgDM9t+kqbQ8kUkL+nEO7tnQAYLb8Tddpe7CVA4c/Z2dzu4RaKlBKQaUquqdJIUoxWmRxKcGHutH6firIODOeTwVOYtcbDnsQDqverBjS4Oy6h27NyWwaZOlsODTjg5az2Rp/JnxDObudSSLDUDaBybrNBnI0MY2hA628pWYMBnQmR3QijnnL4yvK9HZmblfidosORFIXrCuJQdRy/KI8wcJ5JRZyV4AObiIDPLRrwQztOsMMA1BN71yaJAWmIuquQpi5pjfTD9vurV1mmHCV2PWN5EmwLNZAsZMJjz5qu5FUAYvbHWgBGUrYCyaBnTmgL7yh4D7+1DB9y58EKoSyoRJDjiGnKQz6ckFlhnwKA2mQG8i26kcBNaRI6F0FwiaxjS0Xs7a47bN2bFOz3c7RdhxaQTs2wbEDwmyL2m0b/9sONl1hgUAgEAgEAoFAIBAIBAKBQCAQCAQCgeADcbzpCmwzx/t/broKW8zh/v7XTddha/l9/8vfQm9KXOx/gb2/hN5UQLl7AP/8JWLv+sle7P/2D584FnrXTvb3pOVyjkVwWDcoN3szvbpeMYjvl9yXi7H3D9F618hDuRgn/hCxd20c7v+293DJntC7Lp7KTYKD0LsG7vUW7nMsYu86QLnPLhcdszVw8RO5GBzEOYe3gnJ/+l2/PaH3bdykv88jkuK3gAe0X8kVet/E872F+4hD26v5WW/hPiIpfiWHS8gFIELva8AMbak7A4hzDq/gufT3ecQ5h1X5Sfr7PMdC70pkH59y/DWi57ASy/QW7nMssrbluVip5XJEUrw0F0sf0O74528Re5fhxfT3eURSvAxc7sotlyP0poq4WpEqe0JvmoikOFVEUpwqO3ghvlqtnncBut58ltWeFhk1bqZoB/zC6z9r95LiE8txCnWgixOK5OmYOa/StBaT5QpkrScFlmfnkuITfJQL0HCBjAoNcBvQOC0UsqDWCqf1pETnqMSw2Tb6RzAaNixc6I9GDrj1esFb9dN27UK81q1VFAYlD4a+2yizAnSrbv0KjmpuYTQvAS5Gg1rH1cqdkuM3wZJcV6JMK5cz7qoft2NJ8YnnydgE0a5WL2eBlaCGs5cgE3CavICrVUo6tXQAx8HI4DahUuYxwi1BMrUiu5W1YWSodxO76O6k7M7tnnC7fmJ3VC6XGw2q8+l7duvcbnd1u7ulF+1Sqcft1hctcm4XFXaSyHCJD3cEfQeajbldDwNFgbFX2t2ppPhffLAMwQOU++/lN/BGUCrzpVS77HK79aQ7NmLe5WUBHK3kn+Nx7vKykziunb7mI0VSDD2A02pK753deb0NRVbe0rX9JWT3srZHEJLibxmIrw2myu4lxe/K8V+rXVkWrMTx75uuwVaz4nX77eLPw687vf6pcrj/5RWX1gVLcbjCQDzBiiw3+FnwKoTcFElLblmWZe3bYuabU3IrT88CWSe3FzxOPah3UqnIJlll8PNKnFayd/l11So9d+Go1ju/meQXnLaNV48Ve5n5hbqsVzy/crhd1ijDVWfYBWDDZj1px2rBbVIAtzp0HUn3jk6BdoYlHxqNq2FqJ5XejxTlQlkfNasuKVi0U+d2XTR6ckQLdSh4jn7Ei/gjqJdhT3E82SmcQuMIGnXLa0K9SU8zKVXrHUG5qSURpzXfdQkQp1C9s4sNt+RUgYtEKplSpgmdBoDDr5fgQg2rU3D51aaTT5/dpCl3ERnIsOo37tv1ard2/YLL3Bo7avCbET22q312u8t/Veo1nFb43z0NoNm4b7eE+vbOuV2PDwVqdPbO91zNKZW53XqH+KPsNrTddOUu2i7UZM3rQ9Oq3dn1NKXL7Z4nv5t9AnUsAmXNQ7tWXWuy5Dq09rl/PHdj6a+FZptHG/nod+Nw5W/zrAtav7x8ZnjgNiHS3xQRclPk8Bf3uBG8jTQztJ1HyE0RlPtdyE0LlLvpKmwvy96GRfAKUk5/X8P2/OrKR7z6+/Vi0zVYE6vdhuWd+LolQ/g+Zoa2JaPTP6bcLbnZy2GaVyLexBZ8r+0jZ2io92LTdXgLHzz9PX43vWnsvh9cbqL3XYLD1y8p8Pf+9w8acxfsfd/f/y2NNV/w3/xjsof7/0uBj3pAu+PPVNZ7wW2nJLuXBh9eLjbfNNn0ygkEAoFg96Blj+OL8/tpQHNjqZqbhNfxWn+h0Xo8rj0bInEch6Hz4ot9k9eF97mI+dnHx9tSAVcjlM7WOPZcjezHixxbNnzHD5WXfc2kCf6d4GbwlPH6KrUR0K6KbfhAivmcygdCEvyrLkZEEjVZqs6X3i8B6s0cNjRyU4rP0zDzxC4EUp6ARVov2w0iLrbo4xtFkzWs4SaZ24VupmoBmURhAOq0H7GokMN90zLD0MMyo5FPp6OKCiTHS5DZqMai/gSC1ozbYnGEe7PZHzFzHFtg68r4SQTIcbsR39cppQQfKj5g8S0anJ4/AcFFuJWCoc4oUDX5N5blN8qjBNK8qUUqLOzWFd2D8Mpy8h4cycW4h6sHdBBBLx+AI2d8aMsFVY3zFjUC6MlDs3eVsXttaUzAy5tQCsE3MlGvJUcAB5L55HPQLlhTtEMHij6Jf8TWWSZvDos2LmJR3LKz4J+Fk4Hq5yWbhLqO0QVLoNY4jFo+4OLIzhefvvGH5tauFDCjANRAodI1VUdoyNRsYMpUtSTFhxgDNDMGAEmJbxT6GEyYoljqFINpo0j9YsYDU/rB7T6NDGjXbDV52yPjTOzjHmFKxsRpKSb4PyLwtB6EhmPhxhrgq33dwMgwkYoAkeGr42uCqgdeoPOA8Ym4sZsZOrZyNZu1QnQ3UBO7U9kEpuM639g19SGW4HabRO1LHW6XWkX9bNaaWmjXR2XFn9rNze3iNjJ4E0yK5jJjYsox+Nq1GmVaFgaUh3ad4TmFkjyBMykEy1jiqPiRmNtVW9I48cfhdgm3O0js5u/s2pnBokRit4F2deoYerLKL9rNUowMvKc1y0Tqwi5TDKuEO4Eva5YzkIaTx3bLmSralSpotw3OJ7QLyUoyCIyhD4TdtV1TQ7uZlupwuxGPDMUim5e4bbs6JWcK9jcYeWj38fFnflSjwO1MDMVb2PWUKo1425UNPIrFCm6oh3aZnti1P6fdUB4RYAcHWGvS0q7tyIeOfE1oU7aBjqdg/mCg9uWofS31VRJpBw0scSRXKRlgCS+TcSCn6GE7h0c1mYEt5/l79sPHfSnskWGXAxgud1ionKmLyID7u4femBYC9sR6uD0Tu4buE8rtquMrqvZ1J7FrLXaTT4IfdbvdSsVm865PLrJ9UGvdmufVuhXsH00qJu9aWXEt6NVq2IvIdbEEqdRqAcNialyrHWG7bUe8LdZqNonwtZhj1XKPvkHEQlkPGLPzk2xwzQJFiqgp5Zk/PfMha5+xeGzBOHTNqkWL2gxIpB+0aKhhC2ZjMxhMgBxoU8DXfbJOw7ugmjc41DSDACd8bLtqLuAdXdU1+bNneRMLE2HTJLgZcRKnsKlauQlGCYcv9kzzs+cX70USGQQpgf3dTVdheyHT6vnK9x4XCAQCwS/5Pz0TP26GJHuZAAAAAElFTkSuQmCC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data:image/png;base64,iVBORw0KGgoAAAANSUhEUgAAAV0AAACQCAMAAACcV0hbAAAA6lBMVEX///9WVlYZGRnz8/MAAAB4AAB1AAB8AAB6AAD++/v8/PxyAAB/AADaubn7+PiDAACkpKT48PDLn59cXFyFhYXw6OiHAACTKCh/f3/EoqKbUlKLExPElZXp6elpAADv5+fj1NSeXV00NDSbm5vRuLjbx8erd3eKLi7s29vizs5BQUFERETt7e2jZ2ewgIC7lJSOOTmsYmLburq7hIS+mZnMsLCmbW28g4PMqqqcTU2aQEC0cnKpV1eLHByHIyO/h4ePj4+TRUViAACgSkrYsLCpWlpbAACNNTVnZ2fGxsa0bGyPFBSJHx+cOzvf9aDGAAAKyElEQVR4nO2dDVuqSBuAn/MWIILDGXaxUgrcFWV21y80UcnI1D1nPfX//877DNp356QlWTr3dZlAow43w8M8MCKAQCAQfAKsnNnziU9Jr5cD8AOy6QptESQuhq6T6xs+RNoPgDM9t+kqbQ8kUkL+nEO7tnQAYLb8Tddpe7CVA4c/Z2dzu4RaKlBKQaUquqdJIUoxWmRxKcGHutH6firIODOeTwVOYtcbDnsQDqverBjS4Oy6h27NyWwaZOlsODTjg5az2Rp/JnxDObudSSLDUDaBybrNBnI0MY2hA628pWYMBnQmR3QijnnL4yvK9HZmblfidosORFIXrCuJQdRy/KI8wcJ5JRZyV4AObiIDPLRrwQztOsMMA1BN71yaJAWmIuquQpi5pjfTD9vurV1mmHCV2PWN5EmwLNZAsZMJjz5qu5FUAYvbHWgBGUrYCyaBnTmgL7yh4D7+1DB9y58EKoSyoRJDjiGnKQz6ckFlhnwKA2mQG8i26kcBNaRI6F0FwiaxjS0Xs7a47bN2bFOz3c7RdhxaQTs2wbEDwmyL2m0b/9sONl1hgUAgEAgEAoFAIBAIBAKBQCAQCAQCgeADcbzpCmwzx/t/broKW8zh/v7XTddha/l9/8vfQm9KXOx/gb2/hN5UQLl7AP/8JWLv+sle7P/2D584FnrXTvb3pOVyjkVwWDcoN3szvbpeMYjvl9yXi7H3D9F618hDuRgn/hCxd20c7v+293DJntC7Lp7KTYKD0LsG7vUW7nMsYu86QLnPLhcdszVw8RO5GBzEOYe3gnJ/+l2/PaH3bdykv88jkuK3gAe0X8kVet/E872F+4hD26v5WW/hPiIpfiWHS8gFIELva8AMbak7A4hzDq/gufT3ecQ5h1X5Sfr7PMdC70pkH59y/DWi57ASy/QW7nMssrbluVip5XJEUrw0F0sf0O74528Re5fhxfT3eURSvAxc7sotlyP0poq4WpEqe0JvmoikOFVEUpwqO3ghvlqtnncBut58ltWeFhk1bqZoB/zC6z9r95LiE8txCnWgixOK5OmYOa/StBaT5QpkrScFlmfnkuITfJQL0HCBjAoNcBvQOC0UsqDWCqf1pETnqMSw2Tb6RzAaNixc6I9GDrj1esFb9dN27UK81q1VFAYlD4a+2yizAnSrbv0KjmpuYTQvAS5Gg1rH1cqdkuM3wZJcV6JMK5cz7qoft2NJ8YnnydgE0a5WL2eBlaCGs5cgE3CavICrVUo6tXQAx8HI4DahUuYxwi1BMrUiu5W1YWSodxO76O6k7M7tnnC7fmJ3VC6XGw2q8+l7duvcbnd1u7ulF+1Sqcft1hctcm4XFXaSyHCJD3cEfQeajbldDwNFgbFX2t2ppPhffLAMwQOU++/lN/BGUCrzpVS77HK79aQ7NmLe5WUBHK3kn+Nx7vKykziunb7mI0VSDD2A02pK753deb0NRVbe0rX9JWT3srZHEJLibxmIrw2myu4lxe/K8V+rXVkWrMTx75uuwVaz4nX77eLPw687vf6pcrj/5RWX1gVLcbjCQDzBiiw3+FnwKoTcFElLblmWZe3bYuabU3IrT88CWSe3FzxOPah3UqnIJlll8PNKnFayd/l11So9d+Go1ju/meQXnLaNV48Ve5n5hbqsVzy/crhd1ijDVWfYBWDDZj1px2rBbVIAtzp0HUn3jk6BdoYlHxqNq2FqJ5XejxTlQlkfNasuKVi0U+d2XTR6ckQLdSh4jn7Ei/gjqJdhT3E82SmcQuMIGnXLa0K9SU8zKVXrHUG5qSURpzXfdQkQp1C9s4sNt+RUgYtEKplSpgmdBoDDr5fgQg2rU3D51aaTT5/dpCl3ERnIsOo37tv1ard2/YLL3Bo7avCbET22q312u8t/Veo1nFb43z0NoNm4b7eE+vbOuV2PDwVqdPbO91zNKZW53XqH+KPsNrTddOUu2i7UZM3rQ9Oq3dn1NKXL7Z4nv5t9AnUsAmXNQ7tWXWuy5Dq09rl/PHdj6a+FZptHG/nod+Nw5W/zrAtav7x8ZnjgNiHS3xQRclPk8Bf3uBG8jTQztJ1HyE0RlPtdyE0LlLvpKmwvy96GRfAKUk5/X8P2/OrKR7z6+/Vi0zVYE6vdhuWd+LolQ/g+Zoa2JaPTP6bcLbnZy2GaVyLexBZ8r+0jZ2io92LTdXgLHzz9PX43vWnsvh9cbqL3XYLD1y8p8Pf+9w8acxfsfd/f/y2NNV/w3/xjsof7/0uBj3pAu+PPVNZ7wW2nJLuXBh9eLjbfNNn0ygkEAoFg96Blj+OL8/tpQHNjqZqbhNfxWn+h0Xo8rj0bInEch6Hz4ot9k9eF97mI+dnHx9tSAVcjlM7WOPZcjezHixxbNnzHD5WXfc2kCf6d4GbwlPH6KrUR0K6KbfhAivmcygdCEvyrLkZEEjVZqs6X3i8B6s0cNjRyU4rP0zDzxC4EUp6ARVov2w0iLrbo4xtFkzWs4SaZ24VupmoBmURhAOq0H7GokMN90zLD0MMyo5FPp6OKCiTHS5DZqMai/gSC1ozbYnGEe7PZHzFzHFtg68r4SQTIcbsR39cppQQfKj5g8S0anJ4/AcFFuJWCoc4oUDX5N5blN8qjBNK8qUUqLOzWFd2D8Mpy8h4cycW4h6sHdBBBLx+AI2d8aMsFVY3zFjUC6MlDs3eVsXttaUzAy5tQCsE3MlGvJUcAB5L55HPQLlhTtEMHij6Jf8TWWSZvDos2LmJR3LKz4J+Fk4Hq5yWbhLqO0QVLoNY4jFo+4OLIzhefvvGH5tauFDCjANRAodI1VUdoyNRsYMpUtSTFhxgDNDMGAEmJbxT6GEyYoljqFINpo0j9YsYDU/rB7T6NDGjXbDV52yPjTOzjHmFKxsRpKSb4PyLwtB6EhmPhxhrgq33dwMgwkYoAkeGr42uCqgdeoPOA8Ym4sZsZOrZyNZu1QnQ3UBO7U9kEpuM639g19SGW4HabRO1LHW6XWkX9bNaaWmjXR2XFn9rNze3iNjJ4E0yK5jJjYsox+Nq1GmVaFgaUh3ad4TmFkjyBMykEy1jiqPiRmNtVW9I48cfhdgm3O0js5u/s2pnBokRit4F2deoYerLKL9rNUowMvKc1y0Tqwi5TDKuEO4Eva5YzkIaTx3bLmSralSpotw3OJ7QLyUoyCIyhD4TdtV1TQ7uZlupwuxGPDMUim5e4bbs6JWcK9jcYeWj38fFnflSjwO1MDMVb2PWUKo1425UNPIrFCm6oh3aZnti1P6fdUB4RYAcHWGvS0q7tyIeOfE1oU7aBjqdg/mCg9uWofS31VRJpBw0scSRXKRlgCS+TcSCn6GE7h0c1mYEt5/l79sPHfSnskWGXAxgud1ionKmLyID7u4femBYC9sR6uD0Tu4buE8rtquMrqvZ1J7FrLXaTT4IfdbvdSsVm865PLrJ9UGvdmufVuhXsH00qJu9aWXEt6NVq2IvIdbEEqdRqAcNialyrHWG7bUe8LdZqNonwtZhj1XKPvkHEQlkPGLPzk2xwzQJFiqgp5Zk/PfMha5+xeGzBOHTNqkWL2gxIpB+0aKhhC2ZjMxhMgBxoU8DXfbJOw7ugmjc41DSDACd8bLtqLuAdXdU1+bNneRMLE2HTJLgZcRKnsKlauQlGCYcv9kzzs+cX70USGQQpgf3dTVdheyHT6vnK9x4XCAQCwS/5Pz0TP26GJHuZAAAAAElFTkSuQmCC"/>
          <p:cNvSpPr>
            <a:spLocks noChangeAspect="1" noChangeArrowheads="1"/>
          </p:cNvSpPr>
          <p:nvPr/>
        </p:nvSpPr>
        <p:spPr bwMode="auto">
          <a:xfrm>
            <a:off x="155534" y="-144463"/>
            <a:ext cx="30472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2382" y="1311565"/>
            <a:ext cx="512484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Format: Basic beginning, middle, and end; Introduction, body, conclusion; Topic, explanation, summary/repeat.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13954" y="2526147"/>
            <a:ext cx="5383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200" dirty="0" smtClean="0"/>
              <a:t> Plot: the series of events that make up a story. These events relates to each other in a pattern or a sequence.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 smtClean="0"/>
              <a:t> Setting: is what establishes the time, place, and setting.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 smtClean="0"/>
              <a:t> Character: any person, animal, or figure represented in a literary work.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 smtClean="0"/>
              <a:t> Conflict: involves a struggle between two opposing forces, usually a protagonist and an antagonist.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 smtClean="0"/>
              <a:t> Climax: Turning point-- Point in the narrative at which the conflict or tension hits the highest peak.</a:t>
            </a:r>
          </a:p>
          <a:p>
            <a:pPr>
              <a:buFont typeface="Wingdings" pitchFamily="2" charset="2"/>
              <a:buChar char="q"/>
            </a:pPr>
            <a:r>
              <a:rPr lang="en-US" sz="1200" dirty="0" smtClean="0"/>
              <a:t> Resolution: The ending—part of the story’s plot where the main problem is resolved or worked out.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529" y="1925783"/>
            <a:ext cx="512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Narrative Structure: The content of the story and the form used to tell the story—The overall design or layout of a story.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20041" y="5163129"/>
            <a:ext cx="5974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Pattern Recognition: Allows readers to see the relationships between characters, actions, and ideas within the book and also allows readers to connect a particular literary work to works or ideas outside the story.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47740" y="4562766"/>
            <a:ext cx="550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/>
              <a:t> Symbolism: Helps to layer meaning within a narrative. Symbols are what readers hold onto long after the story is over.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21614" y="6022108"/>
            <a:ext cx="55311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Parable: Gives us extra information that we cannot see with just the word itself. </a:t>
            </a:r>
            <a:endParaRPr lang="en-US" sz="1700" b="1" dirty="0"/>
          </a:p>
        </p:txBody>
      </p:sp>
      <p:pic>
        <p:nvPicPr>
          <p:cNvPr id="3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015" y="411127"/>
            <a:ext cx="3534672" cy="20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ypes of confli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518" y="3199229"/>
            <a:ext cx="2267089" cy="34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essay for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238" y="3495643"/>
            <a:ext cx="2271554" cy="3131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7" grpId="0" build="p"/>
      <p:bldP spid="38" grpId="0"/>
      <p:bldP spid="39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701" y="743528"/>
            <a:ext cx="3570464" cy="2678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7288" y="544946"/>
            <a:ext cx="4386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stellar" pitchFamily="18" charset="0"/>
              </a:rPr>
              <a:t>SUMMARY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18" y="1533236"/>
            <a:ext cx="678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dirty="0" smtClean="0"/>
              <a:t>To understand the mind/thought/idea/view of the author expressed in literature determines that we have read and comprehended the message correctly.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9027" y="2803238"/>
            <a:ext cx="5738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In order for us to obtain the correct understanding, we need to be open to what the author is conveying and laying out before us to see and know.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2071" y="4294909"/>
            <a:ext cx="634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Properly using the tools—written word and parables—will help us obtain the correct interpretation of the particular literature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016" y="5481784"/>
            <a:ext cx="607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Parables gives us extra information that we cannot see with just the written word itself. They help us to understand the in-depth thought/idea behind what is stated.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959</Words>
  <Application>Microsoft Office PowerPoint</Application>
  <PresentationFormat>Custom</PresentationFormat>
  <Paragraphs>61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2019-09-07T02:45:58Z</dcterms:created>
  <dcterms:modified xsi:type="dcterms:W3CDTF">2019-09-07T02:49:37Z</dcterms:modified>
</cp:coreProperties>
</file>