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14630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68" y="-64"/>
      </p:cViewPr>
      <p:guideLst>
        <p:guide orient="horz" pos="2160"/>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F7D59-5EC3-48B2-A421-0F37095C70BF}" type="datetimeFigureOut">
              <a:rPr lang="en-US" smtClean="0"/>
              <a:t>10/10/2019</a:t>
            </a:fld>
            <a:endParaRPr lang="en-US"/>
          </a:p>
        </p:txBody>
      </p:sp>
      <p:sp>
        <p:nvSpPr>
          <p:cNvPr id="4" name="Slide Image Placeholder 3"/>
          <p:cNvSpPr>
            <a:spLocks noGrp="1" noRot="1" noChangeAspect="1"/>
          </p:cNvSpPr>
          <p:nvPr>
            <p:ph type="sldImg" idx="2"/>
          </p:nvPr>
        </p:nvSpPr>
        <p:spPr>
          <a:xfrm>
            <a:off x="-228600" y="685800"/>
            <a:ext cx="73152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F86D4-9C9C-415D-9C80-3093949E1B8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85800"/>
            <a:ext cx="7315200" cy="3429000"/>
          </a:xfrm>
        </p:spPr>
      </p:sp>
      <p:sp>
        <p:nvSpPr>
          <p:cNvPr id="3" name="Notes Placeholder 2"/>
          <p:cNvSpPr>
            <a:spLocks noGrp="1"/>
          </p:cNvSpPr>
          <p:nvPr>
            <p:ph type="body" idx="1"/>
          </p:nvPr>
        </p:nvSpPr>
        <p:spPr/>
        <p:txBody>
          <a:bodyPr>
            <a:normAutofit/>
          </a:bodyPr>
          <a:lstStyle/>
          <a:p>
            <a:r>
              <a:rPr lang="en-US" dirty="0" smtClean="0"/>
              <a:t>You begin to understand</a:t>
            </a:r>
            <a:r>
              <a:rPr lang="en-US" baseline="0" dirty="0" smtClean="0"/>
              <a:t> the truth relevant to the dispensation you are in. We are not living in the time of Christ, so we do not see the truth– word of God revealed in their dispensation as those who lived during that dispensation did. We understand that truth differently as it applies to our dispensation.</a:t>
            </a:r>
          </a:p>
          <a:p>
            <a:endParaRPr lang="en-US" baseline="0" dirty="0" smtClean="0"/>
          </a:p>
          <a:p>
            <a:r>
              <a:rPr lang="en-US" baseline="0" dirty="0" smtClean="0"/>
              <a:t>Dispensation: Literal and the spiritual; natural and the spiritual=Parable</a:t>
            </a:r>
          </a:p>
          <a:p>
            <a:endParaRPr lang="en-US" baseline="0" dirty="0" smtClean="0"/>
          </a:p>
          <a:p>
            <a:r>
              <a:rPr lang="en-US" baseline="0" dirty="0" smtClean="0"/>
              <a:t>History repeats. So what you see in one dispensation, it has to be a repeat from the previous dispensation.</a:t>
            </a:r>
          </a:p>
          <a:p>
            <a:r>
              <a:rPr lang="en-US" baseline="0" dirty="0" smtClean="0"/>
              <a:t>i.e. The seven churches</a:t>
            </a:r>
          </a:p>
          <a:p>
            <a:endParaRPr lang="en-US" baseline="0" dirty="0" smtClean="0"/>
          </a:p>
        </p:txBody>
      </p:sp>
      <p:sp>
        <p:nvSpPr>
          <p:cNvPr id="4" name="Slide Number Placeholder 3"/>
          <p:cNvSpPr>
            <a:spLocks noGrp="1"/>
          </p:cNvSpPr>
          <p:nvPr>
            <p:ph type="sldNum" sz="quarter" idx="10"/>
          </p:nvPr>
        </p:nvSpPr>
        <p:spPr/>
        <p:txBody>
          <a:bodyPr/>
          <a:lstStyle/>
          <a:p>
            <a:fld id="{79C92FD9-6469-41CD-A60B-E3629827CF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1" y="2130427"/>
            <a:ext cx="1243584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3886200"/>
            <a:ext cx="1024128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3D62AE-991A-414E-8D06-E9ACA6AC00E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D62AE-991A-414E-8D06-E9ACA6AC00E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140181" y="274640"/>
            <a:ext cx="43865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75361" y="274640"/>
            <a:ext cx="1292098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D62AE-991A-414E-8D06-E9ACA6AC00E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D62AE-991A-414E-8D06-E9ACA6AC00E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4406902"/>
            <a:ext cx="1243584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2906713"/>
            <a:ext cx="124358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3D62AE-991A-414E-8D06-E9ACA6AC00E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5361" y="1600202"/>
            <a:ext cx="865378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872981" y="1600202"/>
            <a:ext cx="86537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3D62AE-991A-414E-8D06-E9ACA6AC00ED}"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274638"/>
            <a:ext cx="13167361"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535113"/>
            <a:ext cx="64643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0" y="2174875"/>
            <a:ext cx="64643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0" y="1535113"/>
            <a:ext cx="646684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040" y="2174875"/>
            <a:ext cx="646684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3D62AE-991A-414E-8D06-E9ACA6AC00ED}"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3D62AE-991A-414E-8D06-E9ACA6AC00ED}" type="datetimeFigureOut">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D62AE-991A-414E-8D06-E9ACA6AC00ED}" type="datetimeFigureOut">
              <a:rPr lang="en-US" smtClean="0"/>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273050"/>
            <a:ext cx="481330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20080" y="273052"/>
            <a:ext cx="8178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435102"/>
            <a:ext cx="48133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D62AE-991A-414E-8D06-E9ACA6AC00ED}"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4800600"/>
            <a:ext cx="87782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661" y="612775"/>
            <a:ext cx="87782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661" y="5367338"/>
            <a:ext cx="87782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D62AE-991A-414E-8D06-E9ACA6AC00ED}"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DDB08-03EE-4786-AA45-1C929C7A40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274638"/>
            <a:ext cx="13167361"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600202"/>
            <a:ext cx="13167361"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6356352"/>
            <a:ext cx="34137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D62AE-991A-414E-8D06-E9ACA6AC00ED}" type="datetimeFigureOut">
              <a:rPr lang="en-US" smtClean="0"/>
              <a:t>10/10/2019</a:t>
            </a:fld>
            <a:endParaRPr lang="en-US"/>
          </a:p>
        </p:txBody>
      </p:sp>
      <p:sp>
        <p:nvSpPr>
          <p:cNvPr id="5" name="Footer Placeholder 4"/>
          <p:cNvSpPr>
            <a:spLocks noGrp="1"/>
          </p:cNvSpPr>
          <p:nvPr>
            <p:ph type="ftr" sz="quarter" idx="3"/>
          </p:nvPr>
        </p:nvSpPr>
        <p:spPr>
          <a:xfrm>
            <a:off x="4998720" y="6356352"/>
            <a:ext cx="463296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1" y="6356352"/>
            <a:ext cx="34137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DDB08-03EE-4786-AA45-1C929C7A40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Image result for cross"/>
          <p:cNvPicPr>
            <a:picLocks noChangeAspect="1" noChangeArrowheads="1"/>
          </p:cNvPicPr>
          <p:nvPr/>
        </p:nvPicPr>
        <p:blipFill>
          <a:blip r:embed="rId3" cstate="print"/>
          <a:srcRect/>
          <a:stretch>
            <a:fillRect/>
          </a:stretch>
        </p:blipFill>
        <p:spPr bwMode="auto">
          <a:xfrm>
            <a:off x="9753600" y="1143000"/>
            <a:ext cx="304800" cy="381000"/>
          </a:xfrm>
          <a:prstGeom prst="rect">
            <a:avLst/>
          </a:prstGeom>
          <a:noFill/>
        </p:spPr>
      </p:pic>
      <p:sp>
        <p:nvSpPr>
          <p:cNvPr id="2" name="Title 1"/>
          <p:cNvSpPr>
            <a:spLocks noGrp="1"/>
          </p:cNvSpPr>
          <p:nvPr>
            <p:ph type="title"/>
          </p:nvPr>
        </p:nvSpPr>
        <p:spPr>
          <a:xfrm>
            <a:off x="685801" y="0"/>
            <a:ext cx="13167362" cy="1143000"/>
          </a:xfrm>
        </p:spPr>
        <p:txBody>
          <a:bodyPr/>
          <a:lstStyle/>
          <a:p>
            <a:r>
              <a:rPr lang="en-US" u="sng" dirty="0" smtClean="0">
                <a:latin typeface="Bernard MT Condensed" pitchFamily="18" charset="0"/>
              </a:rPr>
              <a:t>Dispensationalism</a:t>
            </a:r>
            <a:endParaRPr lang="en-US" dirty="0"/>
          </a:p>
        </p:txBody>
      </p:sp>
      <p:sp>
        <p:nvSpPr>
          <p:cNvPr id="5" name="TextBox 4"/>
          <p:cNvSpPr txBox="1"/>
          <p:nvPr/>
        </p:nvSpPr>
        <p:spPr>
          <a:xfrm>
            <a:off x="381000" y="4724402"/>
            <a:ext cx="6248400" cy="2031325"/>
          </a:xfrm>
          <a:prstGeom prst="rect">
            <a:avLst/>
          </a:prstGeom>
          <a:noFill/>
        </p:spPr>
        <p:txBody>
          <a:bodyPr wrap="square" rtlCol="0">
            <a:spAutoFit/>
          </a:bodyPr>
          <a:lstStyle/>
          <a:p>
            <a:r>
              <a:rPr lang="en-US" u="sng" dirty="0" smtClean="0">
                <a:latin typeface="Ink Free" pitchFamily="66" charset="0"/>
              </a:rPr>
              <a:t>Dispensation: </a:t>
            </a:r>
          </a:p>
          <a:p>
            <a:pPr marL="342900" indent="-342900">
              <a:buFont typeface="+mj-lt"/>
              <a:buAutoNum type="arabicPeriod"/>
            </a:pPr>
            <a:r>
              <a:rPr lang="en-US" dirty="0" smtClean="0">
                <a:latin typeface="Ink Free" pitchFamily="66" charset="0"/>
              </a:rPr>
              <a:t>A general state or ordering of things; specifically, a system of revealed commands and promises regulating human affairs.</a:t>
            </a:r>
          </a:p>
          <a:p>
            <a:pPr marL="342900" indent="-342900">
              <a:buFont typeface="+mj-lt"/>
              <a:buAutoNum type="arabicPeriod"/>
            </a:pPr>
            <a:r>
              <a:rPr lang="en-US" dirty="0" smtClean="0">
                <a:latin typeface="Ink Free" pitchFamily="66" charset="0"/>
              </a:rPr>
              <a:t>In theology, one meaning of the term dispensation is as a distinctive arrangement or period in history that forms the framework through which God relates to mankind.</a:t>
            </a:r>
            <a:endParaRPr lang="en-US" dirty="0">
              <a:latin typeface="Ink Free" pitchFamily="66" charset="0"/>
            </a:endParaRPr>
          </a:p>
        </p:txBody>
      </p:sp>
      <p:sp>
        <p:nvSpPr>
          <p:cNvPr id="6" name="TextBox 5"/>
          <p:cNvSpPr txBox="1"/>
          <p:nvPr/>
        </p:nvSpPr>
        <p:spPr>
          <a:xfrm>
            <a:off x="7391400" y="4572001"/>
            <a:ext cx="5333999" cy="523220"/>
          </a:xfrm>
          <a:prstGeom prst="rect">
            <a:avLst/>
          </a:prstGeom>
          <a:noFill/>
        </p:spPr>
        <p:txBody>
          <a:bodyPr wrap="square" rtlCol="0">
            <a:spAutoFit/>
          </a:bodyPr>
          <a:lstStyle/>
          <a:p>
            <a:pPr algn="ctr"/>
            <a:r>
              <a:rPr lang="en-US" sz="2800" b="1" dirty="0" smtClean="0"/>
              <a:t>Parable = Dispensationalism </a:t>
            </a:r>
          </a:p>
        </p:txBody>
      </p:sp>
      <p:sp>
        <p:nvSpPr>
          <p:cNvPr id="7" name="TextBox 6"/>
          <p:cNvSpPr txBox="1"/>
          <p:nvPr/>
        </p:nvSpPr>
        <p:spPr>
          <a:xfrm>
            <a:off x="7391400" y="5105401"/>
            <a:ext cx="5486400" cy="646331"/>
          </a:xfrm>
          <a:prstGeom prst="rect">
            <a:avLst/>
          </a:prstGeom>
          <a:noFill/>
        </p:spPr>
        <p:txBody>
          <a:bodyPr wrap="square" rtlCol="0">
            <a:spAutoFit/>
          </a:bodyPr>
          <a:lstStyle/>
          <a:p>
            <a:pPr algn="ctr"/>
            <a:r>
              <a:rPr lang="en-US" dirty="0" smtClean="0">
                <a:latin typeface="Ink Free" pitchFamily="66" charset="0"/>
              </a:rPr>
              <a:t>When you start realizing the concept of dispensationalism, everything becomes clearer.</a:t>
            </a:r>
            <a:endParaRPr lang="en-US" dirty="0">
              <a:latin typeface="Ink Free" pitchFamily="66" charset="0"/>
            </a:endParaRPr>
          </a:p>
        </p:txBody>
      </p:sp>
      <p:cxnSp>
        <p:nvCxnSpPr>
          <p:cNvPr id="9" name="Straight Connector 8"/>
          <p:cNvCxnSpPr/>
          <p:nvPr/>
        </p:nvCxnSpPr>
        <p:spPr>
          <a:xfrm>
            <a:off x="8229602" y="2209800"/>
            <a:ext cx="3276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201402" y="3581403"/>
            <a:ext cx="3276600" cy="954107"/>
          </a:xfrm>
          <a:prstGeom prst="rect">
            <a:avLst/>
          </a:prstGeom>
          <a:noFill/>
        </p:spPr>
        <p:txBody>
          <a:bodyPr wrap="square" rtlCol="0">
            <a:spAutoFit/>
          </a:bodyPr>
          <a:lstStyle/>
          <a:p>
            <a:pPr algn="ctr"/>
            <a:r>
              <a:rPr lang="en-US" sz="1400" dirty="0" smtClean="0">
                <a:latin typeface="Bell MT" pitchFamily="18" charset="0"/>
              </a:rPr>
              <a:t>Some kind of system or order of religion that comes about in a certain history or time.</a:t>
            </a:r>
          </a:p>
          <a:p>
            <a:pPr algn="ctr"/>
            <a:r>
              <a:rPr lang="en-US" sz="1400" dirty="0" smtClean="0">
                <a:latin typeface="Bell MT" pitchFamily="18" charset="0"/>
              </a:rPr>
              <a:t>~Parminder Biant</a:t>
            </a:r>
            <a:endParaRPr lang="en-US" sz="1400" dirty="0">
              <a:latin typeface="Bell MT" pitchFamily="18" charset="0"/>
            </a:endParaRPr>
          </a:p>
        </p:txBody>
      </p:sp>
      <p:sp>
        <p:nvSpPr>
          <p:cNvPr id="15" name="TextBox 14"/>
          <p:cNvSpPr txBox="1"/>
          <p:nvPr/>
        </p:nvSpPr>
        <p:spPr>
          <a:xfrm>
            <a:off x="7467601" y="5791201"/>
            <a:ext cx="5562600" cy="923330"/>
          </a:xfrm>
          <a:prstGeom prst="rect">
            <a:avLst/>
          </a:prstGeom>
          <a:noFill/>
        </p:spPr>
        <p:txBody>
          <a:bodyPr wrap="square" rtlCol="0">
            <a:spAutoFit/>
          </a:bodyPr>
          <a:lstStyle/>
          <a:p>
            <a:pPr algn="ctr"/>
            <a:r>
              <a:rPr lang="en-US" dirty="0" smtClean="0">
                <a:latin typeface="Ink Free" pitchFamily="66" charset="0"/>
              </a:rPr>
              <a:t>It’s not because you read things differently. It’s because each of us understands it in a certain dispensation.</a:t>
            </a:r>
            <a:endParaRPr lang="en-US" dirty="0">
              <a:latin typeface="Ink Free" pitchFamily="66" charset="0"/>
            </a:endParaRPr>
          </a:p>
        </p:txBody>
      </p:sp>
      <p:sp>
        <p:nvSpPr>
          <p:cNvPr id="16" name="TextBox 15"/>
          <p:cNvSpPr txBox="1"/>
          <p:nvPr/>
        </p:nvSpPr>
        <p:spPr>
          <a:xfrm>
            <a:off x="381000" y="1066800"/>
            <a:ext cx="6705600" cy="3693319"/>
          </a:xfrm>
          <a:prstGeom prst="rect">
            <a:avLst/>
          </a:prstGeom>
          <a:noFill/>
        </p:spPr>
        <p:txBody>
          <a:bodyPr wrap="square" rtlCol="0">
            <a:spAutoFit/>
          </a:bodyPr>
          <a:lstStyle/>
          <a:p>
            <a:r>
              <a:rPr lang="en-US" u="sng" dirty="0" smtClean="0">
                <a:latin typeface="Ink Free" pitchFamily="66" charset="0"/>
              </a:rPr>
              <a:t>Dispensationalism:</a:t>
            </a:r>
          </a:p>
          <a:p>
            <a:pPr marL="342900" indent="-342900">
              <a:buFont typeface="+mj-lt"/>
              <a:buAutoNum type="arabicPeriod"/>
            </a:pPr>
            <a:r>
              <a:rPr lang="en-US" dirty="0" smtClean="0">
                <a:latin typeface="Ink Free" pitchFamily="66" charset="0"/>
              </a:rPr>
              <a:t>Is an approach to biblical interpretation which states that God uses different means of working with people during different periods of history. </a:t>
            </a:r>
          </a:p>
          <a:p>
            <a:pPr marL="342900" indent="-342900">
              <a:buFont typeface="+mj-lt"/>
              <a:buAutoNum type="arabicPeriod"/>
            </a:pPr>
            <a:r>
              <a:rPr lang="en-US" dirty="0" smtClean="0">
                <a:latin typeface="Ink Free" pitchFamily="66" charset="0"/>
              </a:rPr>
              <a:t>A belief in a system of historical progression, as revealed in the Bible, consisting of series of states in God’s self-revelation and plan of salvation.</a:t>
            </a:r>
          </a:p>
          <a:p>
            <a:pPr marL="342900" indent="-342900">
              <a:buFont typeface="+mj-lt"/>
              <a:buAutoNum type="arabicPeriod"/>
            </a:pPr>
            <a:r>
              <a:rPr lang="en-US" dirty="0" smtClean="0">
                <a:latin typeface="Ink Free" pitchFamily="66" charset="0"/>
              </a:rPr>
              <a:t>It considers biblical history as divided by God into dispensations, defined periods or ages to which God has allotted distinctive administrative principles. According to dispensationalism, each age of God’s plan is thus administered in a certain way, and humanity is held responsible as a steward during that time.</a:t>
            </a:r>
          </a:p>
          <a:p>
            <a:endParaRPr lang="en-US" dirty="0"/>
          </a:p>
        </p:txBody>
      </p:sp>
      <p:cxnSp>
        <p:nvCxnSpPr>
          <p:cNvPr id="28" name="Straight Connector 27"/>
          <p:cNvCxnSpPr/>
          <p:nvPr/>
        </p:nvCxnSpPr>
        <p:spPr>
          <a:xfrm rot="5400000">
            <a:off x="8153400" y="1905000"/>
            <a:ext cx="610394" cy="7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9601200" y="1905000"/>
            <a:ext cx="610394" cy="7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0972800" y="1905000"/>
            <a:ext cx="610394" cy="7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077201" y="1219201"/>
            <a:ext cx="838200" cy="369332"/>
          </a:xfrm>
          <a:prstGeom prst="rect">
            <a:avLst/>
          </a:prstGeom>
          <a:noFill/>
        </p:spPr>
        <p:txBody>
          <a:bodyPr wrap="square" rtlCol="0">
            <a:spAutoFit/>
          </a:bodyPr>
          <a:lstStyle/>
          <a:p>
            <a:pPr algn="ctr"/>
            <a:r>
              <a:rPr lang="en-US" dirty="0" smtClean="0"/>
              <a:t>Start</a:t>
            </a:r>
            <a:endParaRPr lang="en-US" dirty="0"/>
          </a:p>
        </p:txBody>
      </p:sp>
      <p:sp>
        <p:nvSpPr>
          <p:cNvPr id="32" name="TextBox 31"/>
          <p:cNvSpPr txBox="1"/>
          <p:nvPr/>
        </p:nvSpPr>
        <p:spPr>
          <a:xfrm>
            <a:off x="10896601" y="1219201"/>
            <a:ext cx="838200" cy="369332"/>
          </a:xfrm>
          <a:prstGeom prst="rect">
            <a:avLst/>
          </a:prstGeom>
          <a:noFill/>
        </p:spPr>
        <p:txBody>
          <a:bodyPr wrap="square" rtlCol="0">
            <a:spAutoFit/>
          </a:bodyPr>
          <a:lstStyle/>
          <a:p>
            <a:pPr algn="ctr"/>
            <a:r>
              <a:rPr lang="en-US" dirty="0" smtClean="0"/>
              <a:t>End</a:t>
            </a:r>
            <a:endParaRPr lang="en-US" dirty="0"/>
          </a:p>
        </p:txBody>
      </p:sp>
      <p:sp>
        <p:nvSpPr>
          <p:cNvPr id="33" name="TextBox 32"/>
          <p:cNvSpPr txBox="1"/>
          <p:nvPr/>
        </p:nvSpPr>
        <p:spPr>
          <a:xfrm>
            <a:off x="8915400" y="2286002"/>
            <a:ext cx="457200" cy="369332"/>
          </a:xfrm>
          <a:prstGeom prst="rect">
            <a:avLst/>
          </a:prstGeom>
          <a:noFill/>
        </p:spPr>
        <p:txBody>
          <a:bodyPr wrap="square" rtlCol="0">
            <a:spAutoFit/>
          </a:bodyPr>
          <a:lstStyle/>
          <a:p>
            <a:r>
              <a:rPr lang="en-US" dirty="0" smtClean="0"/>
              <a:t>OT</a:t>
            </a:r>
            <a:endParaRPr lang="en-US" dirty="0"/>
          </a:p>
        </p:txBody>
      </p:sp>
      <p:sp>
        <p:nvSpPr>
          <p:cNvPr id="34" name="TextBox 33"/>
          <p:cNvSpPr txBox="1"/>
          <p:nvPr/>
        </p:nvSpPr>
        <p:spPr>
          <a:xfrm>
            <a:off x="10363201" y="2286002"/>
            <a:ext cx="457200" cy="369332"/>
          </a:xfrm>
          <a:prstGeom prst="rect">
            <a:avLst/>
          </a:prstGeom>
          <a:noFill/>
        </p:spPr>
        <p:txBody>
          <a:bodyPr wrap="square" rtlCol="0">
            <a:spAutoFit/>
          </a:bodyPr>
          <a:lstStyle/>
          <a:p>
            <a:r>
              <a:rPr lang="en-US" dirty="0" smtClean="0"/>
              <a:t>NT</a:t>
            </a:r>
            <a:endParaRPr lang="en-US" dirty="0"/>
          </a:p>
        </p:txBody>
      </p:sp>
      <p:cxnSp>
        <p:nvCxnSpPr>
          <p:cNvPr id="36" name="Straight Arrow Connector 35"/>
          <p:cNvCxnSpPr/>
          <p:nvPr/>
        </p:nvCxnSpPr>
        <p:spPr>
          <a:xfrm>
            <a:off x="10058401" y="3048000"/>
            <a:ext cx="14478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9829801" y="2895600"/>
            <a:ext cx="1524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610601" y="3200401"/>
            <a:ext cx="838200" cy="369332"/>
          </a:xfrm>
          <a:prstGeom prst="rect">
            <a:avLst/>
          </a:prstGeom>
          <a:noFill/>
        </p:spPr>
        <p:txBody>
          <a:bodyPr wrap="square" rtlCol="0">
            <a:spAutoFit/>
          </a:bodyPr>
          <a:lstStyle/>
          <a:p>
            <a:pPr algn="ctr"/>
            <a:r>
              <a:rPr lang="en-US" dirty="0" smtClean="0">
                <a:latin typeface="Bell MT" pitchFamily="18" charset="0"/>
              </a:rPr>
              <a:t>Jews</a:t>
            </a:r>
            <a:endParaRPr lang="en-US" dirty="0">
              <a:latin typeface="Bell MT" pitchFamily="18" charset="0"/>
            </a:endParaRPr>
          </a:p>
        </p:txBody>
      </p:sp>
      <p:sp>
        <p:nvSpPr>
          <p:cNvPr id="39" name="TextBox 38"/>
          <p:cNvSpPr txBox="1"/>
          <p:nvPr/>
        </p:nvSpPr>
        <p:spPr>
          <a:xfrm>
            <a:off x="10134601" y="3200402"/>
            <a:ext cx="1219199" cy="369332"/>
          </a:xfrm>
          <a:prstGeom prst="rect">
            <a:avLst/>
          </a:prstGeom>
          <a:noFill/>
        </p:spPr>
        <p:txBody>
          <a:bodyPr wrap="square" rtlCol="0">
            <a:spAutoFit/>
          </a:bodyPr>
          <a:lstStyle/>
          <a:p>
            <a:pPr algn="ctr"/>
            <a:r>
              <a:rPr lang="en-US" dirty="0" smtClean="0">
                <a:latin typeface="Bell MT" pitchFamily="18" charset="0"/>
              </a:rPr>
              <a:t>Christians</a:t>
            </a:r>
            <a:endParaRPr lang="en-US" dirty="0">
              <a:latin typeface="Bell MT" pitchFamily="18" charset="0"/>
            </a:endParaRPr>
          </a:p>
        </p:txBody>
      </p:sp>
      <p:sp>
        <p:nvSpPr>
          <p:cNvPr id="40" name="TextBox 39"/>
          <p:cNvSpPr txBox="1"/>
          <p:nvPr/>
        </p:nvSpPr>
        <p:spPr>
          <a:xfrm>
            <a:off x="11430001" y="2895602"/>
            <a:ext cx="1219199" cy="307777"/>
          </a:xfrm>
          <a:prstGeom prst="rect">
            <a:avLst/>
          </a:prstGeom>
          <a:noFill/>
        </p:spPr>
        <p:txBody>
          <a:bodyPr wrap="square" rtlCol="0">
            <a:spAutoFit/>
          </a:bodyPr>
          <a:lstStyle/>
          <a:p>
            <a:pPr algn="ctr"/>
            <a:r>
              <a:rPr lang="en-US" sz="1400" dirty="0" smtClean="0">
                <a:latin typeface="Bell MT" pitchFamily="18" charset="0"/>
              </a:rPr>
              <a:t>2000 years</a:t>
            </a:r>
            <a:endParaRPr lang="en-US" sz="1400" dirty="0">
              <a:latin typeface="Bell MT" pitchFamily="18" charset="0"/>
            </a:endParaRPr>
          </a:p>
        </p:txBody>
      </p:sp>
      <p:sp>
        <p:nvSpPr>
          <p:cNvPr id="43" name="TextBox 42"/>
          <p:cNvSpPr txBox="1"/>
          <p:nvPr/>
        </p:nvSpPr>
        <p:spPr>
          <a:xfrm>
            <a:off x="8839201" y="3733800"/>
            <a:ext cx="457200" cy="338554"/>
          </a:xfrm>
          <a:prstGeom prst="rect">
            <a:avLst/>
          </a:prstGeom>
          <a:noFill/>
        </p:spPr>
        <p:txBody>
          <a:bodyPr wrap="square" rtlCol="0">
            <a:spAutoFit/>
          </a:bodyPr>
          <a:lstStyle/>
          <a:p>
            <a:r>
              <a:rPr lang="en-US" sz="1600" dirty="0" smtClean="0">
                <a:latin typeface="Ink Free" pitchFamily="66" charset="0"/>
              </a:rPr>
              <a:t>AI</a:t>
            </a:r>
            <a:endParaRPr lang="en-US" sz="1600" dirty="0">
              <a:latin typeface="Ink Free" pitchFamily="66" charset="0"/>
            </a:endParaRPr>
          </a:p>
        </p:txBody>
      </p:sp>
      <p:sp>
        <p:nvSpPr>
          <p:cNvPr id="44" name="TextBox 43"/>
          <p:cNvSpPr txBox="1"/>
          <p:nvPr/>
        </p:nvSpPr>
        <p:spPr>
          <a:xfrm>
            <a:off x="10591800" y="3733800"/>
            <a:ext cx="609600" cy="338554"/>
          </a:xfrm>
          <a:prstGeom prst="rect">
            <a:avLst/>
          </a:prstGeom>
          <a:noFill/>
        </p:spPr>
        <p:txBody>
          <a:bodyPr wrap="square" rtlCol="0">
            <a:spAutoFit/>
          </a:bodyPr>
          <a:lstStyle/>
          <a:p>
            <a:r>
              <a:rPr lang="en-US" sz="1600" dirty="0" smtClean="0">
                <a:latin typeface="Ink Free" pitchFamily="66" charset="0"/>
              </a:rPr>
              <a:t>MI</a:t>
            </a:r>
            <a:endParaRPr lang="en-US" sz="1600" dirty="0">
              <a:latin typeface="Ink Free" pitchFamily="66" charset="0"/>
            </a:endParaRPr>
          </a:p>
        </p:txBody>
      </p:sp>
      <p:sp>
        <p:nvSpPr>
          <p:cNvPr id="45" name="TextBox 44"/>
          <p:cNvSpPr txBox="1"/>
          <p:nvPr/>
        </p:nvSpPr>
        <p:spPr>
          <a:xfrm>
            <a:off x="10591800" y="3505200"/>
            <a:ext cx="457200" cy="338554"/>
          </a:xfrm>
          <a:prstGeom prst="rect">
            <a:avLst/>
          </a:prstGeom>
          <a:noFill/>
        </p:spPr>
        <p:txBody>
          <a:bodyPr wrap="square" rtlCol="0">
            <a:spAutoFit/>
          </a:bodyPr>
          <a:lstStyle/>
          <a:p>
            <a:r>
              <a:rPr lang="en-US" sz="1600" dirty="0" smtClean="0">
                <a:latin typeface="Ink Free" pitchFamily="66" charset="0"/>
              </a:rPr>
              <a:t>SI</a:t>
            </a:r>
            <a:endParaRPr lang="en-US" sz="1600" dirty="0">
              <a:latin typeface="Ink Free" pitchFamily="66" charset="0"/>
            </a:endParaRPr>
          </a:p>
        </p:txBody>
      </p:sp>
      <p:sp>
        <p:nvSpPr>
          <p:cNvPr id="46" name="TextBox 45"/>
          <p:cNvSpPr txBox="1"/>
          <p:nvPr/>
        </p:nvSpPr>
        <p:spPr>
          <a:xfrm>
            <a:off x="8839201" y="3505200"/>
            <a:ext cx="533400" cy="338554"/>
          </a:xfrm>
          <a:prstGeom prst="rect">
            <a:avLst/>
          </a:prstGeom>
          <a:noFill/>
        </p:spPr>
        <p:txBody>
          <a:bodyPr wrap="square" rtlCol="0">
            <a:spAutoFit/>
          </a:bodyPr>
          <a:lstStyle/>
          <a:p>
            <a:r>
              <a:rPr lang="en-US" sz="1600" dirty="0" smtClean="0">
                <a:latin typeface="Ink Free" pitchFamily="66" charset="0"/>
              </a:rPr>
              <a:t>LI</a:t>
            </a:r>
            <a:endParaRPr lang="en-US" sz="1600" dirty="0">
              <a:latin typeface="Ink Free" pitchFamily="66" charset="0"/>
            </a:endParaRPr>
          </a:p>
        </p:txBody>
      </p:sp>
      <p:sp>
        <p:nvSpPr>
          <p:cNvPr id="41" name="Oval 40"/>
          <p:cNvSpPr/>
          <p:nvPr/>
        </p:nvSpPr>
        <p:spPr>
          <a:xfrm>
            <a:off x="9753600" y="1066800"/>
            <a:ext cx="3048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rot="5400000">
            <a:off x="9677400" y="2590801"/>
            <a:ext cx="457200" cy="158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Curved Connector 107"/>
          <p:cNvCxnSpPr/>
          <p:nvPr/>
        </p:nvCxnSpPr>
        <p:spPr>
          <a:xfrm rot="3240000" flipH="1" flipV="1">
            <a:off x="12161520" y="2560321"/>
            <a:ext cx="1463040" cy="548640"/>
          </a:xfrm>
          <a:prstGeom prst="curvedConnector4">
            <a:avLst>
              <a:gd name="adj1" fmla="val 18165"/>
              <a:gd name="adj2" fmla="val 22323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2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20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20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20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 calcmode="lin" valueType="num">
                                      <p:cBhvr additive="base">
                                        <p:cTn id="2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 calcmode="lin" valueType="num">
                                      <p:cBhvr additive="base">
                                        <p:cTn id="3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 calcmode="lin" valueType="num">
                                      <p:cBhvr additive="base">
                                        <p:cTn id="3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Effect transition="in" filter="wipe(down)">
                                      <p:cBhvr>
                                        <p:cTn id="45" dur="500"/>
                                        <p:tgtEl>
                                          <p:spTgt spid="6">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7">
                                            <p:txEl>
                                              <p:pRg st="0" end="0"/>
                                            </p:txEl>
                                          </p:spTgt>
                                        </p:tgtEl>
                                        <p:attrNameLst>
                                          <p:attrName>style.visibility</p:attrName>
                                        </p:attrNameLst>
                                      </p:cBhvr>
                                      <p:to>
                                        <p:strVal val="visible"/>
                                      </p:to>
                                    </p:set>
                                    <p:animEffect transition="in" filter="fade">
                                      <p:cBhvr>
                                        <p:cTn id="50" dur="2000"/>
                                        <p:tgtEl>
                                          <p:spTgt spid="7">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5">
                                            <p:txEl>
                                              <p:pRg st="0" end="0"/>
                                            </p:txEl>
                                          </p:spTgt>
                                        </p:tgtEl>
                                        <p:attrNameLst>
                                          <p:attrName>style.visibility</p:attrName>
                                        </p:attrNameLst>
                                      </p:cBhvr>
                                      <p:to>
                                        <p:strVal val="visible"/>
                                      </p:to>
                                    </p:set>
                                    <p:animEffect transition="in" filter="fade">
                                      <p:cBhvr>
                                        <p:cTn id="55" dur="2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15" grpId="0" build="p"/>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Reform Lines are Prophetic</a:t>
            </a:r>
            <a:endParaRPr lang="en-US" dirty="0"/>
          </a:p>
        </p:txBody>
      </p:sp>
      <p:sp>
        <p:nvSpPr>
          <p:cNvPr id="3" name="TextBox 2"/>
          <p:cNvSpPr txBox="1"/>
          <p:nvPr/>
        </p:nvSpPr>
        <p:spPr>
          <a:xfrm>
            <a:off x="1066800" y="4572000"/>
            <a:ext cx="5334000" cy="923330"/>
          </a:xfrm>
          <a:prstGeom prst="rect">
            <a:avLst/>
          </a:prstGeom>
          <a:noFill/>
        </p:spPr>
        <p:txBody>
          <a:bodyPr wrap="square" rtlCol="0">
            <a:spAutoFit/>
          </a:bodyPr>
          <a:lstStyle/>
          <a:p>
            <a:r>
              <a:rPr lang="en-US" dirty="0" smtClean="0">
                <a:latin typeface="Ink Free" pitchFamily="66" charset="0"/>
              </a:rPr>
              <a:t>A Living parable: One’s life history can be used to explain a complex difficult situation for others to learn from. </a:t>
            </a:r>
            <a:endParaRPr lang="en-US" dirty="0">
              <a:latin typeface="Ink Free" pitchFamily="66" charset="0"/>
            </a:endParaRPr>
          </a:p>
        </p:txBody>
      </p:sp>
      <p:sp>
        <p:nvSpPr>
          <p:cNvPr id="4" name="TextBox 3"/>
          <p:cNvSpPr txBox="1"/>
          <p:nvPr/>
        </p:nvSpPr>
        <p:spPr>
          <a:xfrm>
            <a:off x="990600" y="1600200"/>
            <a:ext cx="6248400" cy="584775"/>
          </a:xfrm>
          <a:prstGeom prst="rect">
            <a:avLst/>
          </a:prstGeom>
          <a:noFill/>
        </p:spPr>
        <p:txBody>
          <a:bodyPr wrap="square" rtlCol="0">
            <a:spAutoFit/>
          </a:bodyPr>
          <a:lstStyle/>
          <a:p>
            <a:r>
              <a:rPr lang="en-US" sz="3200" dirty="0" smtClean="0">
                <a:latin typeface="Modern No. 20" pitchFamily="18" charset="0"/>
              </a:rPr>
              <a:t>How is a reform line prophetic?</a:t>
            </a:r>
            <a:endParaRPr lang="en-US" sz="3200" dirty="0">
              <a:latin typeface="Modern No. 20" pitchFamily="18" charset="0"/>
            </a:endParaRPr>
          </a:p>
        </p:txBody>
      </p:sp>
      <p:sp>
        <p:nvSpPr>
          <p:cNvPr id="5" name="TextBox 4"/>
          <p:cNvSpPr txBox="1"/>
          <p:nvPr/>
        </p:nvSpPr>
        <p:spPr>
          <a:xfrm>
            <a:off x="1066800" y="2438400"/>
            <a:ext cx="5867400" cy="923330"/>
          </a:xfrm>
          <a:prstGeom prst="rect">
            <a:avLst/>
          </a:prstGeom>
          <a:noFill/>
        </p:spPr>
        <p:txBody>
          <a:bodyPr wrap="square" rtlCol="0">
            <a:spAutoFit/>
          </a:bodyPr>
          <a:lstStyle/>
          <a:p>
            <a:r>
              <a:rPr lang="en-US" dirty="0" smtClean="0">
                <a:latin typeface="Ink Free" pitchFamily="66" charset="0"/>
              </a:rPr>
              <a:t>History repeats or history is repetitive. You can look at a particular history to predict/know what the future history will look like.</a:t>
            </a:r>
            <a:endParaRPr lang="en-US" dirty="0">
              <a:latin typeface="Ink Free" pitchFamily="66" charset="0"/>
            </a:endParaRPr>
          </a:p>
        </p:txBody>
      </p:sp>
      <p:sp>
        <p:nvSpPr>
          <p:cNvPr id="7" name="TextBox 6"/>
          <p:cNvSpPr txBox="1"/>
          <p:nvPr/>
        </p:nvSpPr>
        <p:spPr>
          <a:xfrm>
            <a:off x="1066800" y="3581400"/>
            <a:ext cx="5486400" cy="646331"/>
          </a:xfrm>
          <a:prstGeom prst="rect">
            <a:avLst/>
          </a:prstGeom>
          <a:noFill/>
        </p:spPr>
        <p:txBody>
          <a:bodyPr wrap="square" rtlCol="0">
            <a:spAutoFit/>
          </a:bodyPr>
          <a:lstStyle/>
          <a:p>
            <a:r>
              <a:rPr lang="en-US" dirty="0" smtClean="0">
                <a:latin typeface="Ink Free" pitchFamily="66" charset="0"/>
              </a:rPr>
              <a:t>The identifying of patterns, helps us to recognize similarities of various histories.</a:t>
            </a:r>
            <a:endParaRPr lang="en-US" dirty="0">
              <a:latin typeface="Ink Free" pitchFamily="66" charset="0"/>
            </a:endParaRPr>
          </a:p>
        </p:txBody>
      </p:sp>
      <p:sp>
        <p:nvSpPr>
          <p:cNvPr id="8" name="TextBox 7"/>
          <p:cNvSpPr txBox="1"/>
          <p:nvPr/>
        </p:nvSpPr>
        <p:spPr>
          <a:xfrm>
            <a:off x="9144000" y="2057400"/>
            <a:ext cx="4724400" cy="1754326"/>
          </a:xfrm>
          <a:prstGeom prst="rect">
            <a:avLst/>
          </a:prstGeom>
          <a:noFill/>
        </p:spPr>
        <p:txBody>
          <a:bodyPr wrap="square" rtlCol="0">
            <a:spAutoFit/>
          </a:bodyPr>
          <a:lstStyle/>
          <a:p>
            <a:r>
              <a:rPr lang="en-US" dirty="0" smtClean="0">
                <a:latin typeface="Modern No. 20" pitchFamily="18" charset="0"/>
              </a:rPr>
              <a:t>History: </a:t>
            </a:r>
          </a:p>
          <a:p>
            <a:pPr marL="342900" indent="-342900">
              <a:buFont typeface="+mj-lt"/>
              <a:buAutoNum type="arabicPeriod"/>
            </a:pPr>
            <a:r>
              <a:rPr lang="en-US" dirty="0" smtClean="0">
                <a:latin typeface="Modern No. 20" pitchFamily="18" charset="0"/>
              </a:rPr>
              <a:t>Tale, Story</a:t>
            </a:r>
          </a:p>
          <a:p>
            <a:pPr marL="342900" indent="-342900">
              <a:buFont typeface="+mj-lt"/>
              <a:buAutoNum type="arabicPeriod"/>
            </a:pPr>
            <a:r>
              <a:rPr lang="en-US" dirty="0" smtClean="0">
                <a:latin typeface="Modern No. 20" pitchFamily="18" charset="0"/>
              </a:rPr>
              <a:t>Chronological record of significant events (such as those affecting a nations or institution) often including an explanation of their causes.</a:t>
            </a:r>
            <a:endParaRPr lang="en-US" dirty="0">
              <a:latin typeface="Modern No. 20" pitchFamily="18" charset="0"/>
            </a:endParaRPr>
          </a:p>
        </p:txBody>
      </p:sp>
      <p:sp>
        <p:nvSpPr>
          <p:cNvPr id="10" name="TextBox 9"/>
          <p:cNvSpPr txBox="1"/>
          <p:nvPr/>
        </p:nvSpPr>
        <p:spPr>
          <a:xfrm>
            <a:off x="9525000" y="3962400"/>
            <a:ext cx="4876800" cy="646331"/>
          </a:xfrm>
          <a:prstGeom prst="rect">
            <a:avLst/>
          </a:prstGeom>
          <a:noFill/>
        </p:spPr>
        <p:txBody>
          <a:bodyPr wrap="square" rtlCol="0">
            <a:spAutoFit/>
          </a:bodyPr>
          <a:lstStyle/>
          <a:p>
            <a:pPr algn="ctr"/>
            <a:r>
              <a:rPr lang="en-US" sz="3600" dirty="0" smtClean="0">
                <a:latin typeface="Modern No. 20" pitchFamily="18" charset="0"/>
              </a:rPr>
              <a:t>History = Parable</a:t>
            </a:r>
            <a:endParaRPr lang="en-US" sz="3600" dirty="0">
              <a:latin typeface="Modern No. 20"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down)">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Progression VS Line Upon Line Cont’</a:t>
            </a:r>
            <a:endParaRPr lang="en-US" dirty="0"/>
          </a:p>
        </p:txBody>
      </p:sp>
      <p:sp>
        <p:nvSpPr>
          <p:cNvPr id="3" name="TextBox 2"/>
          <p:cNvSpPr txBox="1"/>
          <p:nvPr/>
        </p:nvSpPr>
        <p:spPr>
          <a:xfrm>
            <a:off x="152400" y="4648200"/>
            <a:ext cx="1371600" cy="307777"/>
          </a:xfrm>
          <a:prstGeom prst="rect">
            <a:avLst/>
          </a:prstGeom>
          <a:noFill/>
        </p:spPr>
        <p:txBody>
          <a:bodyPr wrap="square" rtlCol="0">
            <a:spAutoFit/>
          </a:bodyPr>
          <a:lstStyle/>
          <a:p>
            <a:r>
              <a:rPr lang="en-US" sz="1400" dirty="0" smtClean="0">
                <a:latin typeface="Ink Free" pitchFamily="66" charset="0"/>
              </a:rPr>
              <a:t>Reform Line</a:t>
            </a:r>
            <a:endParaRPr lang="en-US" sz="1400" dirty="0">
              <a:latin typeface="Ink Free" pitchFamily="66" charset="0"/>
            </a:endParaRPr>
          </a:p>
        </p:txBody>
      </p:sp>
      <p:cxnSp>
        <p:nvCxnSpPr>
          <p:cNvPr id="5" name="Straight Connector 4"/>
          <p:cNvCxnSpPr/>
          <p:nvPr/>
        </p:nvCxnSpPr>
        <p:spPr>
          <a:xfrm>
            <a:off x="1143000" y="4191000"/>
            <a:ext cx="2590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752600"/>
            <a:ext cx="5867400" cy="646331"/>
          </a:xfrm>
          <a:prstGeom prst="rect">
            <a:avLst/>
          </a:prstGeom>
          <a:noFill/>
        </p:spPr>
        <p:txBody>
          <a:bodyPr wrap="square" rtlCol="0">
            <a:spAutoFit/>
          </a:bodyPr>
          <a:lstStyle/>
          <a:p>
            <a:r>
              <a:rPr lang="en-US" b="1" dirty="0" smtClean="0">
                <a:latin typeface="Ink Free" pitchFamily="66" charset="0"/>
              </a:rPr>
              <a:t>Progression: </a:t>
            </a:r>
            <a:r>
              <a:rPr lang="en-US" dirty="0" smtClean="0">
                <a:latin typeface="Ink Free" pitchFamily="66" charset="0"/>
              </a:rPr>
              <a:t>The process of developing or moving gradually towards a more advanced state. </a:t>
            </a:r>
            <a:endParaRPr lang="en-US" dirty="0">
              <a:latin typeface="Ink Free" pitchFamily="66" charset="0"/>
            </a:endParaRPr>
          </a:p>
        </p:txBody>
      </p:sp>
      <p:sp>
        <p:nvSpPr>
          <p:cNvPr id="9" name="Rectangle 8"/>
          <p:cNvSpPr/>
          <p:nvPr/>
        </p:nvSpPr>
        <p:spPr>
          <a:xfrm>
            <a:off x="6096000" y="5257800"/>
            <a:ext cx="7761828" cy="954107"/>
          </a:xfrm>
          <a:prstGeom prst="rect">
            <a:avLst/>
          </a:prstGeom>
        </p:spPr>
        <p:txBody>
          <a:bodyPr wrap="square">
            <a:spAutoFit/>
          </a:bodyPr>
          <a:lstStyle/>
          <a:p>
            <a:pPr algn="ctr"/>
            <a:r>
              <a:rPr lang="en-US" sz="2800" b="1" dirty="0" smtClean="0">
                <a:latin typeface="Ink Free" pitchFamily="66" charset="0"/>
              </a:rPr>
              <a:t>You CANNOT have line upon line/repeat and enlarge in progression</a:t>
            </a:r>
            <a:endParaRPr lang="en-US" sz="2800" b="1" dirty="0">
              <a:latin typeface="Ink Free" pitchFamily="66" charset="0"/>
            </a:endParaRPr>
          </a:p>
        </p:txBody>
      </p:sp>
      <p:sp>
        <p:nvSpPr>
          <p:cNvPr id="11" name="TextBox 10"/>
          <p:cNvSpPr txBox="1"/>
          <p:nvPr/>
        </p:nvSpPr>
        <p:spPr>
          <a:xfrm>
            <a:off x="7315200" y="2133600"/>
            <a:ext cx="6477000" cy="1477328"/>
          </a:xfrm>
          <a:prstGeom prst="rect">
            <a:avLst/>
          </a:prstGeom>
          <a:noFill/>
        </p:spPr>
        <p:txBody>
          <a:bodyPr wrap="square" rtlCol="0">
            <a:spAutoFit/>
          </a:bodyPr>
          <a:lstStyle/>
          <a:p>
            <a:r>
              <a:rPr lang="en-US" dirty="0" smtClean="0">
                <a:latin typeface="Ink Free" pitchFamily="66" charset="0"/>
              </a:rPr>
              <a:t>In other words, progression means step-by-step (1,2,3). Knowing this, you cannot have individual waymarks; (they do not stand on their own) because there has to be a connection. Therefore, the story has to be threaded together, which is what a theme does.</a:t>
            </a:r>
            <a:endParaRPr lang="en-US" dirty="0">
              <a:latin typeface="Ink Free" pitchFamily="66" charset="0"/>
            </a:endParaRPr>
          </a:p>
        </p:txBody>
      </p:sp>
      <p:cxnSp>
        <p:nvCxnSpPr>
          <p:cNvPr id="14" name="Straight Connector 13"/>
          <p:cNvCxnSpPr/>
          <p:nvPr/>
        </p:nvCxnSpPr>
        <p:spPr>
          <a:xfrm rot="5400000">
            <a:off x="1143397" y="39620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591197" y="39620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76997" y="39620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143000" y="3429000"/>
            <a:ext cx="457200" cy="307777"/>
          </a:xfrm>
          <a:prstGeom prst="rect">
            <a:avLst/>
          </a:prstGeom>
          <a:noFill/>
        </p:spPr>
        <p:txBody>
          <a:bodyPr wrap="square" rtlCol="0">
            <a:spAutoFit/>
          </a:bodyPr>
          <a:lstStyle/>
          <a:p>
            <a:pPr algn="ctr"/>
            <a:r>
              <a:rPr lang="en-US" sz="1400" dirty="0" smtClean="0"/>
              <a:t>1</a:t>
            </a:r>
            <a:endParaRPr lang="en-US" sz="1400" dirty="0"/>
          </a:p>
        </p:txBody>
      </p:sp>
      <p:sp>
        <p:nvSpPr>
          <p:cNvPr id="19" name="TextBox 18"/>
          <p:cNvSpPr txBox="1"/>
          <p:nvPr/>
        </p:nvSpPr>
        <p:spPr>
          <a:xfrm>
            <a:off x="1752600" y="3429000"/>
            <a:ext cx="457200" cy="307777"/>
          </a:xfrm>
          <a:prstGeom prst="rect">
            <a:avLst/>
          </a:prstGeom>
          <a:noFill/>
        </p:spPr>
        <p:txBody>
          <a:bodyPr wrap="square" rtlCol="0">
            <a:spAutoFit/>
          </a:bodyPr>
          <a:lstStyle/>
          <a:p>
            <a:pPr algn="ctr"/>
            <a:r>
              <a:rPr lang="en-US" sz="1400" dirty="0" smtClean="0"/>
              <a:t>2</a:t>
            </a:r>
            <a:endParaRPr lang="en-US" sz="1400" dirty="0"/>
          </a:p>
        </p:txBody>
      </p:sp>
      <p:sp>
        <p:nvSpPr>
          <p:cNvPr id="20" name="TextBox 19"/>
          <p:cNvSpPr txBox="1"/>
          <p:nvPr/>
        </p:nvSpPr>
        <p:spPr>
          <a:xfrm>
            <a:off x="2590800" y="3429000"/>
            <a:ext cx="457200" cy="307777"/>
          </a:xfrm>
          <a:prstGeom prst="rect">
            <a:avLst/>
          </a:prstGeom>
          <a:noFill/>
        </p:spPr>
        <p:txBody>
          <a:bodyPr wrap="square" rtlCol="0">
            <a:spAutoFit/>
          </a:bodyPr>
          <a:lstStyle/>
          <a:p>
            <a:pPr algn="ctr"/>
            <a:r>
              <a:rPr lang="en-US" sz="1400" dirty="0" smtClean="0"/>
              <a:t>3</a:t>
            </a:r>
            <a:endParaRPr lang="en-US" sz="1400" dirty="0"/>
          </a:p>
        </p:txBody>
      </p:sp>
      <p:sp>
        <p:nvSpPr>
          <p:cNvPr id="21" name="Freeform 20"/>
          <p:cNvSpPr/>
          <p:nvPr/>
        </p:nvSpPr>
        <p:spPr>
          <a:xfrm>
            <a:off x="8991600" y="3886200"/>
            <a:ext cx="2895600" cy="304800"/>
          </a:xfrm>
          <a:custGeom>
            <a:avLst/>
            <a:gdLst>
              <a:gd name="connsiteX0" fmla="*/ 0 w 3587261"/>
              <a:gd name="connsiteY0" fmla="*/ 105508 h 522514"/>
              <a:gd name="connsiteX1" fmla="*/ 442127 w 3587261"/>
              <a:gd name="connsiteY1" fmla="*/ 145701 h 522514"/>
              <a:gd name="connsiteX2" fmla="*/ 1065125 w 3587261"/>
              <a:gd name="connsiteY2" fmla="*/ 5024 h 522514"/>
              <a:gd name="connsiteX3" fmla="*/ 1758461 w 3587261"/>
              <a:gd name="connsiteY3" fmla="*/ 175846 h 522514"/>
              <a:gd name="connsiteX4" fmla="*/ 2622619 w 3587261"/>
              <a:gd name="connsiteY4" fmla="*/ 75363 h 522514"/>
              <a:gd name="connsiteX5" fmla="*/ 3587261 w 3587261"/>
              <a:gd name="connsiteY5" fmla="*/ 175846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87261" h="522514">
                <a:moveTo>
                  <a:pt x="0" y="105508"/>
                </a:moveTo>
                <a:cubicBezTo>
                  <a:pt x="132303" y="133978"/>
                  <a:pt x="264606" y="162448"/>
                  <a:pt x="442127" y="145701"/>
                </a:cubicBezTo>
                <a:cubicBezTo>
                  <a:pt x="619648" y="128954"/>
                  <a:pt x="845736" y="0"/>
                  <a:pt x="1065125" y="5024"/>
                </a:cubicBezTo>
                <a:cubicBezTo>
                  <a:pt x="1284514" y="10048"/>
                  <a:pt x="1498879" y="164123"/>
                  <a:pt x="1758461" y="175846"/>
                </a:cubicBezTo>
                <a:cubicBezTo>
                  <a:pt x="2018043" y="187569"/>
                  <a:pt x="2317819" y="75363"/>
                  <a:pt x="2622619" y="75363"/>
                </a:cubicBezTo>
                <a:cubicBezTo>
                  <a:pt x="2927419" y="75363"/>
                  <a:pt x="2749898" y="522514"/>
                  <a:pt x="3587261" y="175846"/>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9525000" y="38100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5" name="Oval 24"/>
          <p:cNvSpPr/>
          <p:nvPr/>
        </p:nvSpPr>
        <p:spPr>
          <a:xfrm>
            <a:off x="11125200" y="38100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447800" y="510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rot="5400000">
            <a:off x="1752997" y="39620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0287000" y="38100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276600" y="3429000"/>
            <a:ext cx="457200" cy="307777"/>
          </a:xfrm>
          <a:prstGeom prst="rect">
            <a:avLst/>
          </a:prstGeom>
          <a:noFill/>
        </p:spPr>
        <p:txBody>
          <a:bodyPr wrap="square" rtlCol="0">
            <a:spAutoFit/>
          </a:bodyPr>
          <a:lstStyle/>
          <a:p>
            <a:pPr algn="ctr"/>
            <a:r>
              <a:rPr lang="en-US" sz="1400" dirty="0" smtClean="0"/>
              <a:t>4</a:t>
            </a:r>
            <a:endParaRPr lang="en-US" sz="1400" dirty="0"/>
          </a:p>
        </p:txBody>
      </p:sp>
      <p:sp>
        <p:nvSpPr>
          <p:cNvPr id="30" name="TextBox 29"/>
          <p:cNvSpPr txBox="1"/>
          <p:nvPr/>
        </p:nvSpPr>
        <p:spPr>
          <a:xfrm>
            <a:off x="152400" y="2590800"/>
            <a:ext cx="2362200" cy="369332"/>
          </a:xfrm>
          <a:prstGeom prst="rect">
            <a:avLst/>
          </a:prstGeom>
          <a:noFill/>
        </p:spPr>
        <p:txBody>
          <a:bodyPr wrap="square" rtlCol="0">
            <a:spAutoFit/>
          </a:bodyPr>
          <a:lstStyle/>
          <a:p>
            <a:r>
              <a:rPr lang="en-US" dirty="0" smtClean="0"/>
              <a:t>Rule: If you have a line, </a:t>
            </a:r>
            <a:endParaRPr lang="en-US" dirty="0"/>
          </a:p>
        </p:txBody>
      </p:sp>
      <p:sp>
        <p:nvSpPr>
          <p:cNvPr id="31" name="Left Bracket 30"/>
          <p:cNvSpPr/>
          <p:nvPr/>
        </p:nvSpPr>
        <p:spPr>
          <a:xfrm rot="16200000">
            <a:off x="2667000" y="2438400"/>
            <a:ext cx="304800" cy="762000"/>
          </a:xfrm>
          <a:prstGeom prst="leftBracket">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2438400" y="2438400"/>
            <a:ext cx="762000" cy="461665"/>
          </a:xfrm>
          <a:prstGeom prst="rect">
            <a:avLst/>
          </a:prstGeom>
          <a:noFill/>
        </p:spPr>
        <p:txBody>
          <a:bodyPr wrap="square" rtlCol="0">
            <a:spAutoFit/>
          </a:bodyPr>
          <a:lstStyle/>
          <a:p>
            <a:pPr algn="ctr"/>
            <a:r>
              <a:rPr lang="en-US" sz="1200" dirty="0" smtClean="0">
                <a:latin typeface="Ink Free" pitchFamily="66" charset="0"/>
              </a:rPr>
              <a:t>Any line; i.e. 144 </a:t>
            </a:r>
            <a:endParaRPr lang="en-US" sz="1200" dirty="0">
              <a:latin typeface="Ink Free" pitchFamily="66" charset="0"/>
            </a:endParaRPr>
          </a:p>
        </p:txBody>
      </p:sp>
      <p:sp>
        <p:nvSpPr>
          <p:cNvPr id="34" name="TextBox 33"/>
          <p:cNvSpPr txBox="1"/>
          <p:nvPr/>
        </p:nvSpPr>
        <p:spPr>
          <a:xfrm>
            <a:off x="3200400" y="2590800"/>
            <a:ext cx="2667000" cy="369332"/>
          </a:xfrm>
          <a:prstGeom prst="rect">
            <a:avLst/>
          </a:prstGeom>
          <a:noFill/>
        </p:spPr>
        <p:txBody>
          <a:bodyPr wrap="square" rtlCol="0">
            <a:spAutoFit/>
          </a:bodyPr>
          <a:lstStyle/>
          <a:p>
            <a:r>
              <a:rPr lang="en-US" dirty="0" smtClean="0"/>
              <a:t>You can have no typology</a:t>
            </a:r>
            <a:endParaRPr lang="en-US" dirty="0"/>
          </a:p>
        </p:txBody>
      </p:sp>
      <p:sp>
        <p:nvSpPr>
          <p:cNvPr id="35" name="TextBox 34"/>
          <p:cNvSpPr txBox="1"/>
          <p:nvPr/>
        </p:nvSpPr>
        <p:spPr>
          <a:xfrm>
            <a:off x="685800" y="3124200"/>
            <a:ext cx="3352800" cy="307777"/>
          </a:xfrm>
          <a:prstGeom prst="rect">
            <a:avLst/>
          </a:prstGeom>
          <a:noFill/>
        </p:spPr>
        <p:txBody>
          <a:bodyPr wrap="square" rtlCol="0">
            <a:spAutoFit/>
          </a:bodyPr>
          <a:lstStyle/>
          <a:p>
            <a:pPr algn="ctr"/>
            <a:r>
              <a:rPr lang="en-US" sz="1400" dirty="0" smtClean="0">
                <a:latin typeface="Modern No. 20" pitchFamily="18" charset="0"/>
              </a:rPr>
              <a:t>On a line there is no typology</a:t>
            </a:r>
            <a:endParaRPr lang="en-US" sz="1400" dirty="0">
              <a:latin typeface="Modern No. 20" pitchFamily="18" charset="0"/>
            </a:endParaRPr>
          </a:p>
        </p:txBody>
      </p:sp>
      <p:sp>
        <p:nvSpPr>
          <p:cNvPr id="37" name="TextBox 36"/>
          <p:cNvSpPr txBox="1"/>
          <p:nvPr/>
        </p:nvSpPr>
        <p:spPr>
          <a:xfrm>
            <a:off x="0" y="5334000"/>
            <a:ext cx="990600" cy="461665"/>
          </a:xfrm>
          <a:prstGeom prst="rect">
            <a:avLst/>
          </a:prstGeom>
          <a:noFill/>
        </p:spPr>
        <p:txBody>
          <a:bodyPr wrap="square" rtlCol="0">
            <a:spAutoFit/>
          </a:bodyPr>
          <a:lstStyle/>
          <a:p>
            <a:pPr algn="ctr"/>
            <a:r>
              <a:rPr lang="en-US" sz="1200" dirty="0" smtClean="0"/>
              <a:t>Stepping Stones</a:t>
            </a:r>
            <a:endParaRPr lang="en-US" sz="1200" dirty="0"/>
          </a:p>
        </p:txBody>
      </p:sp>
      <p:sp>
        <p:nvSpPr>
          <p:cNvPr id="38" name="TextBox 37"/>
          <p:cNvSpPr txBox="1"/>
          <p:nvPr/>
        </p:nvSpPr>
        <p:spPr>
          <a:xfrm>
            <a:off x="609600" y="4191000"/>
            <a:ext cx="3886200" cy="369332"/>
          </a:xfrm>
          <a:prstGeom prst="rect">
            <a:avLst/>
          </a:prstGeom>
          <a:noFill/>
        </p:spPr>
        <p:txBody>
          <a:bodyPr wrap="square" rtlCol="0">
            <a:spAutoFit/>
          </a:bodyPr>
          <a:lstStyle/>
          <a:p>
            <a:pPr algn="ctr"/>
            <a:r>
              <a:rPr lang="en-US" b="1" dirty="0" smtClean="0">
                <a:latin typeface="Modern No. 20" pitchFamily="18" charset="0"/>
                <a:cs typeface="Segoe UI Light" pitchFamily="34" charset="0"/>
              </a:rPr>
              <a:t>Step #2 is not a type of Step #4</a:t>
            </a:r>
            <a:r>
              <a:rPr lang="en-US" b="1" dirty="0" smtClean="0">
                <a:latin typeface="Segoe UI Light" pitchFamily="34" charset="0"/>
                <a:cs typeface="Segoe UI Light" pitchFamily="34" charset="0"/>
              </a:rPr>
              <a:t>. </a:t>
            </a:r>
            <a:endParaRPr lang="en-US" b="1" dirty="0">
              <a:latin typeface="Segoe UI Light" pitchFamily="34" charset="0"/>
              <a:cs typeface="Segoe UI Light" pitchFamily="34" charset="0"/>
            </a:endParaRPr>
          </a:p>
        </p:txBody>
      </p:sp>
      <p:sp>
        <p:nvSpPr>
          <p:cNvPr id="40" name="TextBox 39"/>
          <p:cNvSpPr txBox="1"/>
          <p:nvPr/>
        </p:nvSpPr>
        <p:spPr>
          <a:xfrm>
            <a:off x="609600" y="5715000"/>
            <a:ext cx="3886200" cy="646331"/>
          </a:xfrm>
          <a:prstGeom prst="rect">
            <a:avLst/>
          </a:prstGeom>
          <a:noFill/>
        </p:spPr>
        <p:txBody>
          <a:bodyPr wrap="square" rtlCol="0">
            <a:spAutoFit/>
          </a:bodyPr>
          <a:lstStyle/>
          <a:p>
            <a:pPr algn="ctr"/>
            <a:r>
              <a:rPr lang="en-US" b="1" dirty="0" smtClean="0">
                <a:latin typeface="Modern No. 20" pitchFamily="18" charset="0"/>
              </a:rPr>
              <a:t>9/11 cannot be a type of SL. 9/11 is just the 2</a:t>
            </a:r>
            <a:r>
              <a:rPr lang="en-US" b="1" baseline="30000" dirty="0" smtClean="0">
                <a:latin typeface="Modern No. 20" pitchFamily="18" charset="0"/>
              </a:rPr>
              <a:t>nd</a:t>
            </a:r>
            <a:r>
              <a:rPr lang="en-US" b="1" dirty="0" smtClean="0">
                <a:latin typeface="Modern No. 20" pitchFamily="18" charset="0"/>
              </a:rPr>
              <a:t> step to get to the COP</a:t>
            </a:r>
            <a:endParaRPr lang="en-US" b="1" dirty="0">
              <a:latin typeface="Modern No. 20" pitchFamily="18" charset="0"/>
            </a:endParaRPr>
          </a:p>
        </p:txBody>
      </p:sp>
      <p:sp>
        <p:nvSpPr>
          <p:cNvPr id="41" name="TextBox 40"/>
          <p:cNvSpPr txBox="1"/>
          <p:nvPr/>
        </p:nvSpPr>
        <p:spPr>
          <a:xfrm>
            <a:off x="3733800" y="5105400"/>
            <a:ext cx="1524000" cy="381000"/>
          </a:xfrm>
          <a:prstGeom prst="rect">
            <a:avLst/>
          </a:prstGeom>
          <a:noFill/>
        </p:spPr>
        <p:txBody>
          <a:bodyPr wrap="square" rtlCol="0">
            <a:spAutoFit/>
          </a:bodyPr>
          <a:lstStyle/>
          <a:p>
            <a:r>
              <a:rPr lang="en-US" dirty="0" smtClean="0"/>
              <a:t>= Progression</a:t>
            </a:r>
            <a:endParaRPr lang="en-US" dirty="0"/>
          </a:p>
        </p:txBody>
      </p:sp>
      <p:sp>
        <p:nvSpPr>
          <p:cNvPr id="42" name="TextBox 41"/>
          <p:cNvSpPr txBox="1"/>
          <p:nvPr/>
        </p:nvSpPr>
        <p:spPr>
          <a:xfrm>
            <a:off x="1143000" y="4800600"/>
            <a:ext cx="609600" cy="307777"/>
          </a:xfrm>
          <a:prstGeom prst="rect">
            <a:avLst/>
          </a:prstGeom>
          <a:noFill/>
        </p:spPr>
        <p:txBody>
          <a:bodyPr wrap="square" rtlCol="0">
            <a:spAutoFit/>
          </a:bodyPr>
          <a:lstStyle/>
          <a:p>
            <a:pPr algn="ctr"/>
            <a:r>
              <a:rPr lang="en-US" sz="1400" dirty="0" smtClean="0"/>
              <a:t>1989</a:t>
            </a:r>
            <a:endParaRPr lang="en-US" sz="1400" dirty="0"/>
          </a:p>
        </p:txBody>
      </p:sp>
      <p:sp>
        <p:nvSpPr>
          <p:cNvPr id="43" name="TextBox 42"/>
          <p:cNvSpPr txBox="1"/>
          <p:nvPr/>
        </p:nvSpPr>
        <p:spPr>
          <a:xfrm>
            <a:off x="1752600" y="4800600"/>
            <a:ext cx="609600" cy="307777"/>
          </a:xfrm>
          <a:prstGeom prst="rect">
            <a:avLst/>
          </a:prstGeom>
          <a:noFill/>
        </p:spPr>
        <p:txBody>
          <a:bodyPr wrap="square" rtlCol="0">
            <a:spAutoFit/>
          </a:bodyPr>
          <a:lstStyle/>
          <a:p>
            <a:pPr algn="ctr"/>
            <a:r>
              <a:rPr lang="en-US" sz="1400" dirty="0" smtClean="0"/>
              <a:t>9/11</a:t>
            </a:r>
            <a:endParaRPr lang="en-US" sz="1400" dirty="0"/>
          </a:p>
        </p:txBody>
      </p:sp>
      <p:sp>
        <p:nvSpPr>
          <p:cNvPr id="44" name="TextBox 43"/>
          <p:cNvSpPr txBox="1"/>
          <p:nvPr/>
        </p:nvSpPr>
        <p:spPr>
          <a:xfrm>
            <a:off x="3200400" y="4800600"/>
            <a:ext cx="609600" cy="307777"/>
          </a:xfrm>
          <a:prstGeom prst="rect">
            <a:avLst/>
          </a:prstGeom>
          <a:noFill/>
        </p:spPr>
        <p:txBody>
          <a:bodyPr wrap="square" rtlCol="0">
            <a:spAutoFit/>
          </a:bodyPr>
          <a:lstStyle/>
          <a:p>
            <a:pPr algn="ctr"/>
            <a:r>
              <a:rPr lang="en-US" sz="1400" dirty="0" smtClean="0"/>
              <a:t>COP</a:t>
            </a:r>
            <a:endParaRPr lang="en-US" sz="1400" dirty="0"/>
          </a:p>
        </p:txBody>
      </p:sp>
      <p:sp>
        <p:nvSpPr>
          <p:cNvPr id="45" name="TextBox 44"/>
          <p:cNvSpPr txBox="1"/>
          <p:nvPr/>
        </p:nvSpPr>
        <p:spPr>
          <a:xfrm>
            <a:off x="2514600" y="4800600"/>
            <a:ext cx="609600" cy="307777"/>
          </a:xfrm>
          <a:prstGeom prst="rect">
            <a:avLst/>
          </a:prstGeom>
          <a:noFill/>
        </p:spPr>
        <p:txBody>
          <a:bodyPr wrap="square" rtlCol="0">
            <a:spAutoFit/>
          </a:bodyPr>
          <a:lstStyle/>
          <a:p>
            <a:pPr algn="ctr"/>
            <a:r>
              <a:rPr lang="en-US" sz="1400" dirty="0" smtClean="0"/>
              <a:t>SL</a:t>
            </a:r>
            <a:endParaRPr lang="en-US" sz="1400" dirty="0"/>
          </a:p>
        </p:txBody>
      </p:sp>
      <p:cxnSp>
        <p:nvCxnSpPr>
          <p:cNvPr id="46" name="Straight Connector 45"/>
          <p:cNvCxnSpPr/>
          <p:nvPr/>
        </p:nvCxnSpPr>
        <p:spPr>
          <a:xfrm>
            <a:off x="1219200" y="5638800"/>
            <a:ext cx="2590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1180703" y="5372497"/>
            <a:ext cx="5341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791097" y="5371703"/>
            <a:ext cx="5341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552303" y="5372497"/>
            <a:ext cx="534988"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238897" y="5371703"/>
            <a:ext cx="5341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733800" y="3657600"/>
            <a:ext cx="1524000" cy="381000"/>
          </a:xfrm>
          <a:prstGeom prst="rect">
            <a:avLst/>
          </a:prstGeom>
          <a:noFill/>
        </p:spPr>
        <p:txBody>
          <a:bodyPr wrap="square" rtlCol="0">
            <a:spAutoFit/>
          </a:bodyPr>
          <a:lstStyle/>
          <a:p>
            <a:r>
              <a:rPr lang="en-US" dirty="0" smtClean="0"/>
              <a:t>= Progression</a:t>
            </a:r>
            <a:endParaRPr lang="en-US" dirty="0"/>
          </a:p>
        </p:txBody>
      </p:sp>
      <p:sp>
        <p:nvSpPr>
          <p:cNvPr id="62" name="Oval 61"/>
          <p:cNvSpPr/>
          <p:nvPr/>
        </p:nvSpPr>
        <p:spPr>
          <a:xfrm>
            <a:off x="2057400" y="510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819400" y="510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505200" y="5105400"/>
            <a:ext cx="228600" cy="228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1371600" y="5057001"/>
            <a:ext cx="457200" cy="276999"/>
          </a:xfrm>
          <a:prstGeom prst="rect">
            <a:avLst/>
          </a:prstGeom>
          <a:noFill/>
        </p:spPr>
        <p:txBody>
          <a:bodyPr wrap="square" rtlCol="0">
            <a:spAutoFit/>
          </a:bodyPr>
          <a:lstStyle/>
          <a:p>
            <a:pPr algn="ctr"/>
            <a:r>
              <a:rPr lang="en-US" sz="1200" dirty="0" smtClean="0"/>
              <a:t>1</a:t>
            </a:r>
            <a:endParaRPr lang="en-US" sz="1200" dirty="0"/>
          </a:p>
        </p:txBody>
      </p:sp>
      <p:sp>
        <p:nvSpPr>
          <p:cNvPr id="66" name="TextBox 65"/>
          <p:cNvSpPr txBox="1"/>
          <p:nvPr/>
        </p:nvSpPr>
        <p:spPr>
          <a:xfrm>
            <a:off x="1981200" y="5057001"/>
            <a:ext cx="457200" cy="276999"/>
          </a:xfrm>
          <a:prstGeom prst="rect">
            <a:avLst/>
          </a:prstGeom>
          <a:noFill/>
        </p:spPr>
        <p:txBody>
          <a:bodyPr wrap="square" rtlCol="0">
            <a:spAutoFit/>
          </a:bodyPr>
          <a:lstStyle/>
          <a:p>
            <a:pPr algn="ctr"/>
            <a:r>
              <a:rPr lang="en-US" sz="1200" dirty="0" smtClean="0"/>
              <a:t>2</a:t>
            </a:r>
            <a:endParaRPr lang="en-US" sz="1200" dirty="0"/>
          </a:p>
        </p:txBody>
      </p:sp>
      <p:sp>
        <p:nvSpPr>
          <p:cNvPr id="67" name="TextBox 66"/>
          <p:cNvSpPr txBox="1"/>
          <p:nvPr/>
        </p:nvSpPr>
        <p:spPr>
          <a:xfrm>
            <a:off x="2743200" y="5057001"/>
            <a:ext cx="457200" cy="276999"/>
          </a:xfrm>
          <a:prstGeom prst="rect">
            <a:avLst/>
          </a:prstGeom>
          <a:noFill/>
        </p:spPr>
        <p:txBody>
          <a:bodyPr wrap="square" rtlCol="0">
            <a:spAutoFit/>
          </a:bodyPr>
          <a:lstStyle/>
          <a:p>
            <a:pPr algn="ctr"/>
            <a:r>
              <a:rPr lang="en-US" sz="1200" dirty="0" smtClean="0"/>
              <a:t>3</a:t>
            </a:r>
            <a:endParaRPr lang="en-US" sz="1200" dirty="0"/>
          </a:p>
        </p:txBody>
      </p:sp>
      <p:sp>
        <p:nvSpPr>
          <p:cNvPr id="68" name="TextBox 67"/>
          <p:cNvSpPr txBox="1"/>
          <p:nvPr/>
        </p:nvSpPr>
        <p:spPr>
          <a:xfrm>
            <a:off x="3429000" y="5057001"/>
            <a:ext cx="457200" cy="276999"/>
          </a:xfrm>
          <a:prstGeom prst="rect">
            <a:avLst/>
          </a:prstGeom>
          <a:noFill/>
        </p:spPr>
        <p:txBody>
          <a:bodyPr wrap="square" rtlCol="0">
            <a:spAutoFit/>
          </a:bodyPr>
          <a:lstStyle/>
          <a:p>
            <a:pPr algn="ctr"/>
            <a:r>
              <a:rPr lang="en-US" sz="1200" dirty="0" smtClean="0"/>
              <a:t>4</a:t>
            </a:r>
            <a:endParaRPr lang="en-US" sz="1200" dirty="0"/>
          </a:p>
        </p:txBody>
      </p:sp>
      <p:cxnSp>
        <p:nvCxnSpPr>
          <p:cNvPr id="70" name="Straight Arrow Connector 69"/>
          <p:cNvCxnSpPr/>
          <p:nvPr/>
        </p:nvCxnSpPr>
        <p:spPr>
          <a:xfrm flipV="1">
            <a:off x="762000" y="5334000"/>
            <a:ext cx="6096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9220200" y="4495800"/>
            <a:ext cx="2590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9449197" y="42668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0211197" y="42668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11049397" y="4266803"/>
            <a:ext cx="4579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1887200" y="3810000"/>
            <a:ext cx="1066800" cy="307777"/>
          </a:xfrm>
          <a:prstGeom prst="rect">
            <a:avLst/>
          </a:prstGeom>
          <a:noFill/>
        </p:spPr>
        <p:txBody>
          <a:bodyPr wrap="square" rtlCol="0">
            <a:spAutoFit/>
          </a:bodyPr>
          <a:lstStyle/>
          <a:p>
            <a:r>
              <a:rPr lang="en-US" sz="1400" dirty="0" smtClean="0"/>
              <a:t>Theme:</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 calcmode="lin" valueType="num">
                                      <p:cBhvr additive="base">
                                        <p:cTn id="12"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3">
                                            <p:txEl>
                                              <p:pRg st="0" end="0"/>
                                            </p:txEl>
                                          </p:spTgt>
                                        </p:tgtEl>
                                        <p:attrNameLst>
                                          <p:attrName>style.visibility</p:attrName>
                                        </p:attrNameLst>
                                      </p:cBhvr>
                                      <p:to>
                                        <p:strVal val="visible"/>
                                      </p:to>
                                    </p:set>
                                    <p:animEffect transition="in" filter="wipe(down)">
                                      <p:cBhvr>
                                        <p:cTn id="18" dur="500"/>
                                        <p:tgtEl>
                                          <p:spTgt spid="3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4">
                                            <p:txEl>
                                              <p:pRg st="0" end="0"/>
                                            </p:txEl>
                                          </p:spTgt>
                                        </p:tgtEl>
                                        <p:attrNameLst>
                                          <p:attrName>style.visibility</p:attrName>
                                        </p:attrNameLst>
                                      </p:cBhvr>
                                      <p:to>
                                        <p:strVal val="visible"/>
                                      </p:to>
                                    </p:set>
                                    <p:animEffect transition="in" filter="wipe(down)">
                                      <p:cBhvr>
                                        <p:cTn id="23" dur="500"/>
                                        <p:tgtEl>
                                          <p:spTgt spid="3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fade">
                                      <p:cBhvr>
                                        <p:cTn id="28"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1" grpId="0" build="p"/>
      <p:bldP spid="30" grpId="0" build="p"/>
      <p:bldP spid="33" grpId="0" build="p"/>
      <p:bldP spid="3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595</Words>
  <Application>Microsoft Office PowerPoint</Application>
  <PresentationFormat>Custom</PresentationFormat>
  <Paragraphs>69</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Dispensationalism</vt:lpstr>
      <vt:lpstr>Reform Lines are Prophetic</vt:lpstr>
      <vt:lpstr>Progression VS Line Upon Line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Dispensationalism</dc:title>
  <dc:creator>User</dc:creator>
  <cp:lastModifiedBy>User</cp:lastModifiedBy>
  <cp:revision>2</cp:revision>
  <dcterms:created xsi:type="dcterms:W3CDTF">2019-10-10T22:16:34Z</dcterms:created>
  <dcterms:modified xsi:type="dcterms:W3CDTF">2019-10-10T22:26:39Z</dcterms:modified>
</cp:coreProperties>
</file>