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7" r:id="rId2"/>
    <p:sldId id="258" r:id="rId3"/>
  </p:sldIdLst>
  <p:sldSz cx="146304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168" y="-64"/>
      </p:cViewPr>
      <p:guideLst>
        <p:guide orient="horz" pos="2160"/>
        <p:guide pos="460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6813F7-9E30-41B4-AA9F-EC82F355AD71}" type="datetimeFigureOut">
              <a:rPr lang="en-US" smtClean="0"/>
              <a:t>10/19/2019</a:t>
            </a:fld>
            <a:endParaRPr lang="en-US"/>
          </a:p>
        </p:txBody>
      </p:sp>
      <p:sp>
        <p:nvSpPr>
          <p:cNvPr id="4" name="Slide Image Placeholder 3"/>
          <p:cNvSpPr>
            <a:spLocks noGrp="1" noRot="1" noChangeAspect="1"/>
          </p:cNvSpPr>
          <p:nvPr>
            <p:ph type="sldImg" idx="2"/>
          </p:nvPr>
        </p:nvSpPr>
        <p:spPr>
          <a:xfrm>
            <a:off x="-228600" y="685800"/>
            <a:ext cx="73152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937279-E0A7-40B7-AA37-4B18D60758C0}"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History 1 is the story of church 1. Break connection and bring church 2 down and you have a repeat and enlarge.</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This is the methodology of dispensationalism, which is also parable teaching.</a:t>
            </a:r>
          </a:p>
          <a:p>
            <a:endParaRPr lang="en-US" dirty="0" smtClean="0"/>
          </a:p>
          <a:p>
            <a:r>
              <a:rPr lang="en-US" dirty="0" smtClean="0"/>
              <a:t>Not every</a:t>
            </a:r>
            <a:r>
              <a:rPr lang="en-US" baseline="0" dirty="0" smtClean="0"/>
              <a:t> line can be cut. There are some subjects that can only be understood in progression.</a:t>
            </a:r>
            <a:endParaRPr lang="en-US" dirty="0"/>
          </a:p>
        </p:txBody>
      </p:sp>
      <p:sp>
        <p:nvSpPr>
          <p:cNvPr id="4" name="Slide Number Placeholder 3"/>
          <p:cNvSpPr>
            <a:spLocks noGrp="1"/>
          </p:cNvSpPr>
          <p:nvPr>
            <p:ph type="sldNum" sz="quarter" idx="10"/>
          </p:nvPr>
        </p:nvSpPr>
        <p:spPr/>
        <p:txBody>
          <a:bodyPr/>
          <a:lstStyle/>
          <a:p>
            <a:fld id="{79C92FD9-6469-41CD-A60B-E3629827CF6A}"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9C92FD9-6469-41CD-A60B-E3629827CF6A}"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130426"/>
            <a:ext cx="1243584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3886200"/>
            <a:ext cx="1024128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E2AF895-E8DB-4034-BEE2-457DBA96FFA7}" type="datetimeFigureOut">
              <a:rPr lang="en-US" smtClean="0"/>
              <a:t>10/19/2019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A848A4-C49E-4D0B-9C47-6044CCA4C5F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2AF895-E8DB-4034-BEE2-457DBA96FFA7}" type="datetimeFigureOut">
              <a:rPr lang="en-US" smtClean="0"/>
              <a:t>10/19/2019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A848A4-C49E-4D0B-9C47-6044CCA4C5F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6972280" y="274639"/>
            <a:ext cx="5265421"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70942" y="274639"/>
            <a:ext cx="15557499"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2AF895-E8DB-4034-BEE2-457DBA96FFA7}" type="datetimeFigureOut">
              <a:rPr lang="en-US" smtClean="0"/>
              <a:t>10/19/2019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A848A4-C49E-4D0B-9C47-6044CCA4C5F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2AF895-E8DB-4034-BEE2-457DBA96FFA7}" type="datetimeFigureOut">
              <a:rPr lang="en-US" smtClean="0"/>
              <a:t>10/19/2019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A848A4-C49E-4D0B-9C47-6044CCA4C5F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4406901"/>
            <a:ext cx="1243584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2906713"/>
            <a:ext cx="1243584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2AF895-E8DB-4034-BEE2-457DBA96FFA7}" type="datetimeFigureOut">
              <a:rPr lang="en-US" smtClean="0"/>
              <a:t>10/19/2019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A848A4-C49E-4D0B-9C47-6044CCA4C5F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70941" y="1600201"/>
            <a:ext cx="1041145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1826241" y="1600201"/>
            <a:ext cx="1041146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E2AF895-E8DB-4034-BEE2-457DBA96FFA7}" type="datetimeFigureOut">
              <a:rPr lang="en-US" smtClean="0"/>
              <a:t>10/19/2019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A848A4-C49E-4D0B-9C47-6044CCA4C5F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1520" y="274638"/>
            <a:ext cx="1316736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535113"/>
            <a:ext cx="646430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31520" y="2174875"/>
            <a:ext cx="646430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535113"/>
            <a:ext cx="646684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432041" y="2174875"/>
            <a:ext cx="646684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E2AF895-E8DB-4034-BEE2-457DBA96FFA7}" type="datetimeFigureOut">
              <a:rPr lang="en-US" smtClean="0"/>
              <a:t>10/19/2019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A848A4-C49E-4D0B-9C47-6044CCA4C5F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E2AF895-E8DB-4034-BEE2-457DBA96FFA7}" type="datetimeFigureOut">
              <a:rPr lang="en-US" smtClean="0"/>
              <a:t>10/19/2019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A848A4-C49E-4D0B-9C47-6044CCA4C5F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2AF895-E8DB-4034-BEE2-457DBA96FFA7}" type="datetimeFigureOut">
              <a:rPr lang="en-US" smtClean="0"/>
              <a:t>10/19/2019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A848A4-C49E-4D0B-9C47-6044CCA4C5F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273050"/>
            <a:ext cx="4813301"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720080" y="273051"/>
            <a:ext cx="81788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435101"/>
            <a:ext cx="4813301"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2AF895-E8DB-4034-BEE2-457DBA96FFA7}" type="datetimeFigureOut">
              <a:rPr lang="en-US" smtClean="0"/>
              <a:t>10/19/2019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A848A4-C49E-4D0B-9C47-6044CCA4C5F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4800600"/>
            <a:ext cx="877824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867661" y="612775"/>
            <a:ext cx="877824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867661" y="5367338"/>
            <a:ext cx="877824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2AF895-E8DB-4034-BEE2-457DBA96FFA7}" type="datetimeFigureOut">
              <a:rPr lang="en-US" smtClean="0"/>
              <a:t>10/19/2019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A848A4-C49E-4D0B-9C47-6044CCA4C5F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274638"/>
            <a:ext cx="1316736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600201"/>
            <a:ext cx="1316736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6356351"/>
            <a:ext cx="341376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2AF895-E8DB-4034-BEE2-457DBA96FFA7}" type="datetimeFigureOut">
              <a:rPr lang="en-US" smtClean="0"/>
              <a:t>10/19/2019</a:t>
            </a:fld>
            <a:endParaRPr lang="en-US"/>
          </a:p>
        </p:txBody>
      </p:sp>
      <p:sp>
        <p:nvSpPr>
          <p:cNvPr id="5" name="Footer Placeholder 4"/>
          <p:cNvSpPr>
            <a:spLocks noGrp="1"/>
          </p:cNvSpPr>
          <p:nvPr>
            <p:ph type="ftr" sz="quarter" idx="3"/>
          </p:nvPr>
        </p:nvSpPr>
        <p:spPr>
          <a:xfrm>
            <a:off x="4998720" y="6356351"/>
            <a:ext cx="463296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6356351"/>
            <a:ext cx="341376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A848A4-C49E-4D0B-9C47-6044CCA4C5F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latin typeface="Bernard MT Condensed" pitchFamily="18" charset="0"/>
              </a:rPr>
              <a:t>Line Upon Line: Breaking the Line</a:t>
            </a:r>
            <a:endParaRPr lang="en-US" dirty="0"/>
          </a:p>
        </p:txBody>
      </p:sp>
      <p:sp>
        <p:nvSpPr>
          <p:cNvPr id="3" name="TextBox 2"/>
          <p:cNvSpPr txBox="1"/>
          <p:nvPr/>
        </p:nvSpPr>
        <p:spPr>
          <a:xfrm>
            <a:off x="609600" y="2438400"/>
            <a:ext cx="4800600" cy="523220"/>
          </a:xfrm>
          <a:prstGeom prst="rect">
            <a:avLst/>
          </a:prstGeom>
          <a:noFill/>
        </p:spPr>
        <p:txBody>
          <a:bodyPr wrap="square" rtlCol="0">
            <a:spAutoFit/>
          </a:bodyPr>
          <a:lstStyle/>
          <a:p>
            <a:pPr algn="ctr"/>
            <a:r>
              <a:rPr lang="en-US" sz="2800" dirty="0" smtClean="0">
                <a:latin typeface="Bell MT" pitchFamily="18" charset="0"/>
              </a:rPr>
              <a:t>Line upon Line = Typology</a:t>
            </a:r>
            <a:endParaRPr lang="en-US" sz="2800" dirty="0">
              <a:latin typeface="Bell MT" pitchFamily="18" charset="0"/>
            </a:endParaRPr>
          </a:p>
        </p:txBody>
      </p:sp>
      <p:sp>
        <p:nvSpPr>
          <p:cNvPr id="4" name="TextBox 3"/>
          <p:cNvSpPr txBox="1"/>
          <p:nvPr/>
        </p:nvSpPr>
        <p:spPr>
          <a:xfrm>
            <a:off x="304800" y="1524000"/>
            <a:ext cx="5791200" cy="1200329"/>
          </a:xfrm>
          <a:prstGeom prst="rect">
            <a:avLst/>
          </a:prstGeom>
          <a:noFill/>
        </p:spPr>
        <p:txBody>
          <a:bodyPr wrap="square" rtlCol="0">
            <a:spAutoFit/>
          </a:bodyPr>
          <a:lstStyle/>
          <a:p>
            <a:r>
              <a:rPr lang="en-US" dirty="0" smtClean="0">
                <a:latin typeface="Segoe UI Light" pitchFamily="34" charset="0"/>
                <a:cs typeface="Segoe UI Light" pitchFamily="34" charset="0"/>
              </a:rPr>
              <a:t>Isaiah 28:10 For precept must be upon precept, precept upon precept; line upon line, line upon line; here a little, and there a little:</a:t>
            </a:r>
          </a:p>
          <a:p>
            <a:endParaRPr lang="en-US" dirty="0"/>
          </a:p>
        </p:txBody>
      </p:sp>
      <p:sp>
        <p:nvSpPr>
          <p:cNvPr id="5" name="TextBox 4"/>
          <p:cNvSpPr txBox="1"/>
          <p:nvPr/>
        </p:nvSpPr>
        <p:spPr>
          <a:xfrm>
            <a:off x="6629400" y="4419600"/>
            <a:ext cx="4191000" cy="584775"/>
          </a:xfrm>
          <a:prstGeom prst="rect">
            <a:avLst/>
          </a:prstGeom>
          <a:noFill/>
        </p:spPr>
        <p:txBody>
          <a:bodyPr wrap="square" rtlCol="0">
            <a:spAutoFit/>
          </a:bodyPr>
          <a:lstStyle/>
          <a:p>
            <a:pPr>
              <a:buFont typeface="Wingdings" pitchFamily="2" charset="2"/>
              <a:buChar char="v"/>
            </a:pPr>
            <a:r>
              <a:rPr lang="en-US" sz="1600" dirty="0" smtClean="0">
                <a:latin typeface="Bell MT" pitchFamily="18" charset="0"/>
              </a:rPr>
              <a:t>Rule/Instruction: Read a passage, check all the   words, then check if a parable.</a:t>
            </a:r>
            <a:endParaRPr lang="en-US" sz="1600" dirty="0">
              <a:latin typeface="Bell MT" pitchFamily="18" charset="0"/>
            </a:endParaRPr>
          </a:p>
        </p:txBody>
      </p:sp>
      <p:sp>
        <p:nvSpPr>
          <p:cNvPr id="6" name="TextBox 5"/>
          <p:cNvSpPr txBox="1"/>
          <p:nvPr/>
        </p:nvSpPr>
        <p:spPr>
          <a:xfrm>
            <a:off x="6629400" y="4953000"/>
            <a:ext cx="4648200" cy="1077218"/>
          </a:xfrm>
          <a:prstGeom prst="rect">
            <a:avLst/>
          </a:prstGeom>
          <a:noFill/>
        </p:spPr>
        <p:txBody>
          <a:bodyPr wrap="square" rtlCol="0">
            <a:spAutoFit/>
          </a:bodyPr>
          <a:lstStyle/>
          <a:p>
            <a:pPr>
              <a:buFont typeface="Wingdings" pitchFamily="2" charset="2"/>
              <a:buChar char="v"/>
            </a:pPr>
            <a:r>
              <a:rPr lang="en-US" sz="1600" dirty="0" smtClean="0">
                <a:latin typeface="Bell MT" pitchFamily="18" charset="0"/>
              </a:rPr>
              <a:t>When noting if a parable, think in terms, such as compare and contrast; natural or spiritual; juxta-positioning; alpha and omega; chiasm; or repeat and enlarge</a:t>
            </a:r>
            <a:endParaRPr lang="en-US" sz="1600" dirty="0">
              <a:latin typeface="Bell MT" pitchFamily="18" charset="0"/>
            </a:endParaRPr>
          </a:p>
        </p:txBody>
      </p:sp>
      <p:sp>
        <p:nvSpPr>
          <p:cNvPr id="7" name="TextBox 6"/>
          <p:cNvSpPr txBox="1"/>
          <p:nvPr/>
        </p:nvSpPr>
        <p:spPr>
          <a:xfrm>
            <a:off x="304800" y="4038600"/>
            <a:ext cx="4724400" cy="923330"/>
          </a:xfrm>
          <a:prstGeom prst="rect">
            <a:avLst/>
          </a:prstGeom>
          <a:noFill/>
        </p:spPr>
        <p:txBody>
          <a:bodyPr wrap="square" rtlCol="0">
            <a:spAutoFit/>
          </a:bodyPr>
          <a:lstStyle/>
          <a:p>
            <a:r>
              <a:rPr lang="en-US" dirty="0" smtClean="0">
                <a:latin typeface="Ink Free" pitchFamily="66" charset="0"/>
              </a:rPr>
              <a:t>When we divide lines and set them on top of one another, we are cutting them/breaking the line in order to get additional light. </a:t>
            </a:r>
            <a:endParaRPr lang="en-US" dirty="0">
              <a:latin typeface="Ink Free" pitchFamily="66" charset="0"/>
            </a:endParaRPr>
          </a:p>
        </p:txBody>
      </p:sp>
      <p:sp>
        <p:nvSpPr>
          <p:cNvPr id="8" name="TextBox 7"/>
          <p:cNvSpPr txBox="1"/>
          <p:nvPr/>
        </p:nvSpPr>
        <p:spPr>
          <a:xfrm>
            <a:off x="457200" y="3581400"/>
            <a:ext cx="4038600" cy="400110"/>
          </a:xfrm>
          <a:prstGeom prst="rect">
            <a:avLst/>
          </a:prstGeom>
          <a:noFill/>
        </p:spPr>
        <p:txBody>
          <a:bodyPr wrap="square" rtlCol="0">
            <a:spAutoFit/>
          </a:bodyPr>
          <a:lstStyle/>
          <a:p>
            <a:r>
              <a:rPr lang="en-US" sz="2000" dirty="0" smtClean="0">
                <a:latin typeface="Ink Free" pitchFamily="66" charset="0"/>
              </a:rPr>
              <a:t>How do we build upon a line?</a:t>
            </a:r>
            <a:endParaRPr lang="en-US" sz="2000" dirty="0">
              <a:latin typeface="Ink Free" pitchFamily="66" charset="0"/>
            </a:endParaRPr>
          </a:p>
        </p:txBody>
      </p:sp>
      <p:sp>
        <p:nvSpPr>
          <p:cNvPr id="9" name="TextBox 8"/>
          <p:cNvSpPr txBox="1"/>
          <p:nvPr/>
        </p:nvSpPr>
        <p:spPr>
          <a:xfrm>
            <a:off x="6629400" y="6027003"/>
            <a:ext cx="4572000" cy="830997"/>
          </a:xfrm>
          <a:prstGeom prst="rect">
            <a:avLst/>
          </a:prstGeom>
          <a:noFill/>
        </p:spPr>
        <p:txBody>
          <a:bodyPr wrap="square" rtlCol="0">
            <a:spAutoFit/>
          </a:bodyPr>
          <a:lstStyle/>
          <a:p>
            <a:pPr>
              <a:buFont typeface="Wingdings" pitchFamily="2" charset="2"/>
              <a:buChar char="v"/>
            </a:pPr>
            <a:r>
              <a:rPr lang="en-US" sz="1600" dirty="0" smtClean="0">
                <a:latin typeface="Bell MT" pitchFamily="18" charset="0"/>
              </a:rPr>
              <a:t>Depending on the kind of parable used to approach each line of thought gives you additional information. </a:t>
            </a:r>
            <a:endParaRPr lang="en-US" sz="1600" dirty="0">
              <a:latin typeface="Bell MT" pitchFamily="18" charset="0"/>
            </a:endParaRPr>
          </a:p>
        </p:txBody>
      </p:sp>
      <p:cxnSp>
        <p:nvCxnSpPr>
          <p:cNvPr id="11" name="Straight Connector 10"/>
          <p:cNvCxnSpPr/>
          <p:nvPr/>
        </p:nvCxnSpPr>
        <p:spPr>
          <a:xfrm>
            <a:off x="6705600" y="2438400"/>
            <a:ext cx="381000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7543800" y="3505200"/>
            <a:ext cx="2133600" cy="954107"/>
          </a:xfrm>
          <a:prstGeom prst="rect">
            <a:avLst/>
          </a:prstGeom>
          <a:noFill/>
        </p:spPr>
        <p:txBody>
          <a:bodyPr wrap="square" rtlCol="0">
            <a:spAutoFit/>
          </a:bodyPr>
          <a:lstStyle/>
          <a:p>
            <a:pPr algn="ctr"/>
            <a:r>
              <a:rPr lang="en-US" sz="1400" dirty="0" smtClean="0"/>
              <a:t>We break the line to create two different histories. Then place them underneath the other.</a:t>
            </a:r>
            <a:endParaRPr lang="en-US" sz="1400" dirty="0"/>
          </a:p>
        </p:txBody>
      </p:sp>
      <p:sp>
        <p:nvSpPr>
          <p:cNvPr id="15" name="TextBox 14"/>
          <p:cNvSpPr txBox="1"/>
          <p:nvPr/>
        </p:nvSpPr>
        <p:spPr>
          <a:xfrm>
            <a:off x="10515600" y="1981200"/>
            <a:ext cx="3276600" cy="923330"/>
          </a:xfrm>
          <a:prstGeom prst="rect">
            <a:avLst/>
          </a:prstGeom>
          <a:noFill/>
        </p:spPr>
        <p:txBody>
          <a:bodyPr wrap="square" rtlCol="0">
            <a:spAutoFit/>
          </a:bodyPr>
          <a:lstStyle/>
          <a:p>
            <a:pPr algn="ctr"/>
            <a:r>
              <a:rPr lang="en-US" dirty="0" smtClean="0"/>
              <a:t>You cannot say that 1989 is a type or antitype of 1798. It is a complete line. </a:t>
            </a:r>
            <a:endParaRPr lang="en-US" dirty="0"/>
          </a:p>
        </p:txBody>
      </p:sp>
      <p:sp>
        <p:nvSpPr>
          <p:cNvPr id="16" name="TextBox 15"/>
          <p:cNvSpPr txBox="1"/>
          <p:nvPr/>
        </p:nvSpPr>
        <p:spPr>
          <a:xfrm>
            <a:off x="457200" y="5257800"/>
            <a:ext cx="5410200" cy="1384995"/>
          </a:xfrm>
          <a:prstGeom prst="rect">
            <a:avLst/>
          </a:prstGeom>
          <a:noFill/>
        </p:spPr>
        <p:txBody>
          <a:bodyPr wrap="square" rtlCol="0">
            <a:spAutoFit/>
          </a:bodyPr>
          <a:lstStyle/>
          <a:p>
            <a:r>
              <a:rPr lang="en-US" sz="1400" dirty="0" smtClean="0"/>
              <a:t>EX. RUN ON SENTENCE</a:t>
            </a:r>
          </a:p>
          <a:p>
            <a:r>
              <a:rPr lang="en-US" sz="1400" b="1" dirty="0" smtClean="0"/>
              <a:t>I love to write papers I would write one every day if I had the time.</a:t>
            </a:r>
          </a:p>
          <a:p>
            <a:r>
              <a:rPr lang="en-US" sz="1400" dirty="0" smtClean="0"/>
              <a:t>One sentence is not the same as the other. Both sentences express two different thoughts. You can break up the sentence to better understand the thoughts expressed. However it is important to know where to place the punctuation to break up the sentences correctly.</a:t>
            </a:r>
            <a:endParaRPr lang="en-US" sz="1400" dirty="0"/>
          </a:p>
        </p:txBody>
      </p:sp>
      <p:sp>
        <p:nvSpPr>
          <p:cNvPr id="17" name="TextBox 16"/>
          <p:cNvSpPr txBox="1"/>
          <p:nvPr/>
        </p:nvSpPr>
        <p:spPr>
          <a:xfrm>
            <a:off x="1219200" y="2971800"/>
            <a:ext cx="3733800" cy="369332"/>
          </a:xfrm>
          <a:prstGeom prst="rect">
            <a:avLst/>
          </a:prstGeom>
          <a:noFill/>
        </p:spPr>
        <p:txBody>
          <a:bodyPr wrap="square" rtlCol="0">
            <a:spAutoFit/>
          </a:bodyPr>
          <a:lstStyle/>
          <a:p>
            <a:r>
              <a:rPr lang="en-US" dirty="0" smtClean="0">
                <a:latin typeface="Modern No. 20" pitchFamily="18" charset="0"/>
              </a:rPr>
              <a:t>Repeats are typology/line upon line.</a:t>
            </a:r>
            <a:endParaRPr lang="en-US" dirty="0">
              <a:latin typeface="Modern No. 20" pitchFamily="18" charset="0"/>
            </a:endParaRPr>
          </a:p>
        </p:txBody>
      </p:sp>
      <p:sp>
        <p:nvSpPr>
          <p:cNvPr id="19" name="Right Bracket 18"/>
          <p:cNvSpPr/>
          <p:nvPr/>
        </p:nvSpPr>
        <p:spPr>
          <a:xfrm rot="5400000">
            <a:off x="7315200" y="2667000"/>
            <a:ext cx="457200" cy="914400"/>
          </a:xfrm>
          <a:prstGeom prst="righ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Right Bracket 19"/>
          <p:cNvSpPr/>
          <p:nvPr/>
        </p:nvSpPr>
        <p:spPr>
          <a:xfrm rot="5400000">
            <a:off x="9448800" y="2667000"/>
            <a:ext cx="457200" cy="914400"/>
          </a:xfrm>
          <a:prstGeom prst="righ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22" name="Straight Connector 21"/>
          <p:cNvCxnSpPr/>
          <p:nvPr/>
        </p:nvCxnSpPr>
        <p:spPr>
          <a:xfrm>
            <a:off x="8077200" y="2590800"/>
            <a:ext cx="914400" cy="1588"/>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7391400" y="3429000"/>
            <a:ext cx="381000" cy="381000"/>
          </a:xfrm>
          <a:prstGeom prst="rect">
            <a:avLst/>
          </a:prstGeom>
          <a:noFill/>
        </p:spPr>
        <p:txBody>
          <a:bodyPr wrap="square" rtlCol="0">
            <a:spAutoFit/>
          </a:bodyPr>
          <a:lstStyle/>
          <a:p>
            <a:r>
              <a:rPr lang="en-US" dirty="0" smtClean="0"/>
              <a:t>T</a:t>
            </a:r>
            <a:endParaRPr lang="en-US" dirty="0"/>
          </a:p>
        </p:txBody>
      </p:sp>
      <p:sp>
        <p:nvSpPr>
          <p:cNvPr id="29" name="TextBox 28"/>
          <p:cNvSpPr txBox="1"/>
          <p:nvPr/>
        </p:nvSpPr>
        <p:spPr>
          <a:xfrm>
            <a:off x="9448800" y="3429000"/>
            <a:ext cx="533400" cy="369332"/>
          </a:xfrm>
          <a:prstGeom prst="rect">
            <a:avLst/>
          </a:prstGeom>
          <a:noFill/>
        </p:spPr>
        <p:txBody>
          <a:bodyPr wrap="square" rtlCol="0">
            <a:spAutoFit/>
          </a:bodyPr>
          <a:lstStyle/>
          <a:p>
            <a:r>
              <a:rPr lang="en-US" dirty="0" smtClean="0"/>
              <a:t>AT</a:t>
            </a:r>
            <a:endParaRPr lang="en-US" dirty="0"/>
          </a:p>
        </p:txBody>
      </p:sp>
      <p:sp>
        <p:nvSpPr>
          <p:cNvPr id="30" name="TextBox 29"/>
          <p:cNvSpPr txBox="1"/>
          <p:nvPr/>
        </p:nvSpPr>
        <p:spPr>
          <a:xfrm>
            <a:off x="7315200" y="2057400"/>
            <a:ext cx="533400" cy="381000"/>
          </a:xfrm>
          <a:prstGeom prst="rect">
            <a:avLst/>
          </a:prstGeom>
          <a:noFill/>
        </p:spPr>
        <p:txBody>
          <a:bodyPr wrap="square" rtlCol="0">
            <a:spAutoFit/>
          </a:bodyPr>
          <a:lstStyle/>
          <a:p>
            <a:r>
              <a:rPr lang="en-US" dirty="0" smtClean="0"/>
              <a:t>ML</a:t>
            </a:r>
            <a:endParaRPr lang="en-US" dirty="0"/>
          </a:p>
        </p:txBody>
      </p:sp>
      <p:sp>
        <p:nvSpPr>
          <p:cNvPr id="31" name="TextBox 30"/>
          <p:cNvSpPr txBox="1"/>
          <p:nvPr/>
        </p:nvSpPr>
        <p:spPr>
          <a:xfrm>
            <a:off x="9296400" y="2057400"/>
            <a:ext cx="762000" cy="369332"/>
          </a:xfrm>
          <a:prstGeom prst="rect">
            <a:avLst/>
          </a:prstGeom>
          <a:noFill/>
        </p:spPr>
        <p:txBody>
          <a:bodyPr wrap="square" rtlCol="0">
            <a:spAutoFit/>
          </a:bodyPr>
          <a:lstStyle/>
          <a:p>
            <a:r>
              <a:rPr lang="en-US" dirty="0" smtClean="0"/>
              <a:t>144K</a:t>
            </a:r>
            <a:endParaRPr lang="en-US" dirty="0"/>
          </a:p>
        </p:txBody>
      </p:sp>
      <p:sp>
        <p:nvSpPr>
          <p:cNvPr id="33" name="TextBox 32"/>
          <p:cNvSpPr txBox="1"/>
          <p:nvPr/>
        </p:nvSpPr>
        <p:spPr>
          <a:xfrm>
            <a:off x="6781800" y="2438400"/>
            <a:ext cx="685800" cy="276999"/>
          </a:xfrm>
          <a:prstGeom prst="rect">
            <a:avLst/>
          </a:prstGeom>
          <a:noFill/>
        </p:spPr>
        <p:txBody>
          <a:bodyPr wrap="square" rtlCol="0">
            <a:spAutoFit/>
          </a:bodyPr>
          <a:lstStyle/>
          <a:p>
            <a:pPr algn="ctr"/>
            <a:r>
              <a:rPr lang="en-US" sz="1200" dirty="0" smtClean="0"/>
              <a:t>TOE</a:t>
            </a:r>
            <a:endParaRPr lang="en-US" sz="1200" dirty="0"/>
          </a:p>
        </p:txBody>
      </p:sp>
      <p:sp>
        <p:nvSpPr>
          <p:cNvPr id="35" name="Oval 34"/>
          <p:cNvSpPr/>
          <p:nvPr/>
        </p:nvSpPr>
        <p:spPr>
          <a:xfrm>
            <a:off x="7391400" y="1752600"/>
            <a:ext cx="304800" cy="3048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a:off x="7391400" y="1752600"/>
            <a:ext cx="304800" cy="276999"/>
          </a:xfrm>
          <a:prstGeom prst="rect">
            <a:avLst/>
          </a:prstGeom>
          <a:noFill/>
        </p:spPr>
        <p:txBody>
          <a:bodyPr wrap="square" rtlCol="0">
            <a:spAutoFit/>
          </a:bodyPr>
          <a:lstStyle/>
          <a:p>
            <a:r>
              <a:rPr lang="en-US" sz="1200" dirty="0" smtClean="0"/>
              <a:t>1</a:t>
            </a:r>
            <a:endParaRPr lang="en-US" sz="1200" dirty="0"/>
          </a:p>
        </p:txBody>
      </p:sp>
      <p:sp>
        <p:nvSpPr>
          <p:cNvPr id="38" name="TextBox 37"/>
          <p:cNvSpPr txBox="1"/>
          <p:nvPr/>
        </p:nvSpPr>
        <p:spPr>
          <a:xfrm>
            <a:off x="9448800" y="1752600"/>
            <a:ext cx="304800" cy="276999"/>
          </a:xfrm>
          <a:prstGeom prst="rect">
            <a:avLst/>
          </a:prstGeom>
          <a:noFill/>
        </p:spPr>
        <p:txBody>
          <a:bodyPr wrap="square" rtlCol="0">
            <a:spAutoFit/>
          </a:bodyPr>
          <a:lstStyle/>
          <a:p>
            <a:r>
              <a:rPr lang="en-US" sz="1200" dirty="0" smtClean="0"/>
              <a:t>2</a:t>
            </a:r>
            <a:endParaRPr lang="en-US" sz="1200" dirty="0"/>
          </a:p>
        </p:txBody>
      </p:sp>
      <p:sp>
        <p:nvSpPr>
          <p:cNvPr id="39" name="TextBox 38"/>
          <p:cNvSpPr txBox="1"/>
          <p:nvPr/>
        </p:nvSpPr>
        <p:spPr>
          <a:xfrm>
            <a:off x="6781800" y="1524000"/>
            <a:ext cx="762000" cy="307777"/>
          </a:xfrm>
          <a:prstGeom prst="rect">
            <a:avLst/>
          </a:prstGeom>
          <a:noFill/>
        </p:spPr>
        <p:txBody>
          <a:bodyPr wrap="square" rtlCol="0">
            <a:spAutoFit/>
          </a:bodyPr>
          <a:lstStyle/>
          <a:p>
            <a:pPr algn="ctr"/>
            <a:r>
              <a:rPr lang="en-US" sz="1400" dirty="0" smtClean="0"/>
              <a:t>1798</a:t>
            </a:r>
            <a:endParaRPr lang="en-US" sz="1400" dirty="0"/>
          </a:p>
        </p:txBody>
      </p:sp>
      <p:sp>
        <p:nvSpPr>
          <p:cNvPr id="40" name="TextBox 39"/>
          <p:cNvSpPr txBox="1"/>
          <p:nvPr/>
        </p:nvSpPr>
        <p:spPr>
          <a:xfrm>
            <a:off x="6705600" y="2590800"/>
            <a:ext cx="762000" cy="307777"/>
          </a:xfrm>
          <a:prstGeom prst="rect">
            <a:avLst/>
          </a:prstGeom>
          <a:noFill/>
        </p:spPr>
        <p:txBody>
          <a:bodyPr wrap="square" rtlCol="0">
            <a:spAutoFit/>
          </a:bodyPr>
          <a:lstStyle/>
          <a:p>
            <a:pPr algn="ctr"/>
            <a:r>
              <a:rPr lang="en-US" sz="1400" dirty="0" smtClean="0"/>
              <a:t>1798</a:t>
            </a:r>
            <a:endParaRPr lang="en-US" sz="1400" dirty="0"/>
          </a:p>
        </p:txBody>
      </p:sp>
      <p:sp>
        <p:nvSpPr>
          <p:cNvPr id="41" name="TextBox 40"/>
          <p:cNvSpPr txBox="1"/>
          <p:nvPr/>
        </p:nvSpPr>
        <p:spPr>
          <a:xfrm>
            <a:off x="7543800" y="1524000"/>
            <a:ext cx="838200" cy="307777"/>
          </a:xfrm>
          <a:prstGeom prst="rect">
            <a:avLst/>
          </a:prstGeom>
          <a:noFill/>
        </p:spPr>
        <p:txBody>
          <a:bodyPr wrap="square" rtlCol="0">
            <a:spAutoFit/>
          </a:bodyPr>
          <a:lstStyle/>
          <a:p>
            <a:pPr algn="ctr"/>
            <a:r>
              <a:rPr lang="en-US" sz="1400" dirty="0" smtClean="0"/>
              <a:t>1844</a:t>
            </a:r>
            <a:endParaRPr lang="en-US" sz="1400" dirty="0"/>
          </a:p>
        </p:txBody>
      </p:sp>
      <p:sp>
        <p:nvSpPr>
          <p:cNvPr id="42" name="TextBox 41"/>
          <p:cNvSpPr txBox="1"/>
          <p:nvPr/>
        </p:nvSpPr>
        <p:spPr>
          <a:xfrm>
            <a:off x="7543800" y="2590800"/>
            <a:ext cx="838200" cy="307777"/>
          </a:xfrm>
          <a:prstGeom prst="rect">
            <a:avLst/>
          </a:prstGeom>
          <a:noFill/>
        </p:spPr>
        <p:txBody>
          <a:bodyPr wrap="square" rtlCol="0">
            <a:spAutoFit/>
          </a:bodyPr>
          <a:lstStyle/>
          <a:p>
            <a:pPr algn="ctr"/>
            <a:r>
              <a:rPr lang="en-US" sz="1400" dirty="0" smtClean="0"/>
              <a:t>1844</a:t>
            </a:r>
            <a:endParaRPr lang="en-US" sz="1400" dirty="0"/>
          </a:p>
        </p:txBody>
      </p:sp>
      <p:sp>
        <p:nvSpPr>
          <p:cNvPr id="43" name="TextBox 42"/>
          <p:cNvSpPr txBox="1"/>
          <p:nvPr/>
        </p:nvSpPr>
        <p:spPr>
          <a:xfrm>
            <a:off x="8839200" y="2590800"/>
            <a:ext cx="838200" cy="307777"/>
          </a:xfrm>
          <a:prstGeom prst="rect">
            <a:avLst/>
          </a:prstGeom>
          <a:noFill/>
        </p:spPr>
        <p:txBody>
          <a:bodyPr wrap="square" rtlCol="0">
            <a:spAutoFit/>
          </a:bodyPr>
          <a:lstStyle/>
          <a:p>
            <a:pPr algn="ctr"/>
            <a:r>
              <a:rPr lang="en-US" sz="1400" dirty="0" smtClean="0"/>
              <a:t>1989</a:t>
            </a:r>
            <a:endParaRPr lang="en-US" sz="1400" dirty="0"/>
          </a:p>
        </p:txBody>
      </p:sp>
      <p:sp>
        <p:nvSpPr>
          <p:cNvPr id="44" name="TextBox 43"/>
          <p:cNvSpPr txBox="1"/>
          <p:nvPr/>
        </p:nvSpPr>
        <p:spPr>
          <a:xfrm>
            <a:off x="8610600" y="1524000"/>
            <a:ext cx="838200" cy="307777"/>
          </a:xfrm>
          <a:prstGeom prst="rect">
            <a:avLst/>
          </a:prstGeom>
          <a:noFill/>
        </p:spPr>
        <p:txBody>
          <a:bodyPr wrap="square" rtlCol="0">
            <a:spAutoFit/>
          </a:bodyPr>
          <a:lstStyle/>
          <a:p>
            <a:pPr algn="ctr"/>
            <a:r>
              <a:rPr lang="en-US" sz="1400" dirty="0" smtClean="0"/>
              <a:t>1989</a:t>
            </a:r>
            <a:endParaRPr lang="en-US" sz="1400" dirty="0"/>
          </a:p>
        </p:txBody>
      </p:sp>
      <p:sp>
        <p:nvSpPr>
          <p:cNvPr id="45" name="TextBox 44"/>
          <p:cNvSpPr txBox="1"/>
          <p:nvPr/>
        </p:nvSpPr>
        <p:spPr>
          <a:xfrm>
            <a:off x="9829800" y="2590800"/>
            <a:ext cx="685800" cy="307777"/>
          </a:xfrm>
          <a:prstGeom prst="rect">
            <a:avLst/>
          </a:prstGeom>
          <a:noFill/>
        </p:spPr>
        <p:txBody>
          <a:bodyPr wrap="square" rtlCol="0">
            <a:spAutoFit/>
          </a:bodyPr>
          <a:lstStyle/>
          <a:p>
            <a:pPr algn="ctr"/>
            <a:r>
              <a:rPr lang="en-US" sz="1400" dirty="0" smtClean="0"/>
              <a:t>C0P</a:t>
            </a:r>
            <a:endParaRPr lang="en-US" sz="1400" dirty="0"/>
          </a:p>
        </p:txBody>
      </p:sp>
      <p:sp>
        <p:nvSpPr>
          <p:cNvPr id="46" name="TextBox 45"/>
          <p:cNvSpPr txBox="1"/>
          <p:nvPr/>
        </p:nvSpPr>
        <p:spPr>
          <a:xfrm>
            <a:off x="9753600" y="1524000"/>
            <a:ext cx="685800" cy="307777"/>
          </a:xfrm>
          <a:prstGeom prst="rect">
            <a:avLst/>
          </a:prstGeom>
          <a:noFill/>
        </p:spPr>
        <p:txBody>
          <a:bodyPr wrap="square" rtlCol="0">
            <a:spAutoFit/>
          </a:bodyPr>
          <a:lstStyle/>
          <a:p>
            <a:pPr algn="ctr"/>
            <a:r>
              <a:rPr lang="en-US" sz="1400" dirty="0" smtClean="0"/>
              <a:t>C0P</a:t>
            </a:r>
            <a:endParaRPr lang="en-US" sz="1400" dirty="0"/>
          </a:p>
        </p:txBody>
      </p:sp>
      <p:sp>
        <p:nvSpPr>
          <p:cNvPr id="47" name="TextBox 46"/>
          <p:cNvSpPr txBox="1"/>
          <p:nvPr/>
        </p:nvSpPr>
        <p:spPr>
          <a:xfrm>
            <a:off x="11658600" y="5105400"/>
            <a:ext cx="2590800" cy="1477328"/>
          </a:xfrm>
          <a:prstGeom prst="rect">
            <a:avLst/>
          </a:prstGeom>
          <a:noFill/>
        </p:spPr>
        <p:txBody>
          <a:bodyPr wrap="square" rtlCol="0">
            <a:spAutoFit/>
          </a:bodyPr>
          <a:lstStyle/>
          <a:p>
            <a:pPr algn="ctr"/>
            <a:r>
              <a:rPr lang="en-US" b="1" dirty="0" smtClean="0">
                <a:latin typeface="Bell MT" pitchFamily="18" charset="0"/>
              </a:rPr>
              <a:t>The whole purpose of doing line upon line is to show that they are the same and not different.</a:t>
            </a:r>
            <a:endParaRPr lang="en-US" b="1" dirty="0">
              <a:latin typeface="Bell MT" pitchFamily="18" charset="0"/>
            </a:endParaRPr>
          </a:p>
        </p:txBody>
      </p:sp>
      <p:cxnSp>
        <p:nvCxnSpPr>
          <p:cNvPr id="49" name="Straight Connector 48"/>
          <p:cNvCxnSpPr/>
          <p:nvPr/>
        </p:nvCxnSpPr>
        <p:spPr>
          <a:xfrm rot="5400000">
            <a:off x="6857603" y="2133997"/>
            <a:ext cx="610394"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a:off x="7696597" y="2133203"/>
            <a:ext cx="610394"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9753997" y="2133203"/>
            <a:ext cx="610394"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8763397" y="2133203"/>
            <a:ext cx="610394"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Rectangle 55"/>
          <p:cNvSpPr/>
          <p:nvPr/>
        </p:nvSpPr>
        <p:spPr>
          <a:xfrm>
            <a:off x="8991600" y="2438400"/>
            <a:ext cx="433580" cy="276999"/>
          </a:xfrm>
          <a:prstGeom prst="rect">
            <a:avLst/>
          </a:prstGeom>
        </p:spPr>
        <p:txBody>
          <a:bodyPr wrap="none">
            <a:spAutoFit/>
          </a:bodyPr>
          <a:lstStyle/>
          <a:p>
            <a:pPr lvl="0" algn="ctr"/>
            <a:r>
              <a:rPr lang="en-US" sz="1200" dirty="0" smtClean="0">
                <a:solidFill>
                  <a:prstClr val="black"/>
                </a:solidFill>
              </a:rPr>
              <a:t>TOE</a:t>
            </a:r>
            <a:endParaRPr lang="en-US" sz="1200" dirty="0">
              <a:solidFill>
                <a:prstClr val="black"/>
              </a:solidFill>
            </a:endParaRPr>
          </a:p>
        </p:txBody>
      </p:sp>
      <p:sp>
        <p:nvSpPr>
          <p:cNvPr id="57" name="Oval 56"/>
          <p:cNvSpPr/>
          <p:nvPr/>
        </p:nvSpPr>
        <p:spPr>
          <a:xfrm>
            <a:off x="9448800" y="1752600"/>
            <a:ext cx="304800" cy="3048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1" name="Straight Arrow Connector 60"/>
          <p:cNvCxnSpPr/>
          <p:nvPr/>
        </p:nvCxnSpPr>
        <p:spPr>
          <a:xfrm rot="5400000">
            <a:off x="8268494" y="3085306"/>
            <a:ext cx="6858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20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wipe(down)">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
                                            <p:txEl>
                                              <p:pRg st="0" end="0"/>
                                            </p:txEl>
                                          </p:spTgt>
                                        </p:tgtEl>
                                        <p:attrNameLst>
                                          <p:attrName>style.visibility</p:attrName>
                                        </p:attrNameLst>
                                      </p:cBhvr>
                                      <p:to>
                                        <p:strVal val="visible"/>
                                      </p:to>
                                    </p:set>
                                    <p:animEffect transition="in" filter="fade">
                                      <p:cBhvr>
                                        <p:cTn id="17" dur="2000"/>
                                        <p:tgtEl>
                                          <p:spTgt spid="1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6">
                                            <p:txEl>
                                              <p:pRg st="1" end="1"/>
                                            </p:txEl>
                                          </p:spTgt>
                                        </p:tgtEl>
                                        <p:attrNameLst>
                                          <p:attrName>style.visibility</p:attrName>
                                        </p:attrNameLst>
                                      </p:cBhvr>
                                      <p:to>
                                        <p:strVal val="visible"/>
                                      </p:to>
                                    </p:set>
                                    <p:animEffect transition="in" filter="fade">
                                      <p:cBhvr>
                                        <p:cTn id="22" dur="2000"/>
                                        <p:tgtEl>
                                          <p:spTgt spid="16">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6">
                                            <p:txEl>
                                              <p:pRg st="2" end="2"/>
                                            </p:txEl>
                                          </p:spTgt>
                                        </p:tgtEl>
                                        <p:attrNameLst>
                                          <p:attrName>style.visibility</p:attrName>
                                        </p:attrNameLst>
                                      </p:cBhvr>
                                      <p:to>
                                        <p:strVal val="visible"/>
                                      </p:to>
                                    </p:set>
                                    <p:animEffect transition="in" filter="fade">
                                      <p:cBhvr>
                                        <p:cTn id="27" dur="2000"/>
                                        <p:tgtEl>
                                          <p:spTgt spid="16">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5">
                                            <p:txEl>
                                              <p:pRg st="0" end="0"/>
                                            </p:txEl>
                                          </p:spTgt>
                                        </p:tgtEl>
                                        <p:attrNameLst>
                                          <p:attrName>style.visibility</p:attrName>
                                        </p:attrNameLst>
                                      </p:cBhvr>
                                      <p:to>
                                        <p:strVal val="visible"/>
                                      </p:to>
                                    </p:set>
                                    <p:animEffect transition="in" filter="wipe(down)">
                                      <p:cBhvr>
                                        <p:cTn id="32" dur="500"/>
                                        <p:tgtEl>
                                          <p:spTgt spid="5">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6">
                                            <p:txEl>
                                              <p:pRg st="0" end="0"/>
                                            </p:txEl>
                                          </p:spTgt>
                                        </p:tgtEl>
                                        <p:attrNameLst>
                                          <p:attrName>style.visibility</p:attrName>
                                        </p:attrNameLst>
                                      </p:cBhvr>
                                      <p:to>
                                        <p:strVal val="visible"/>
                                      </p:to>
                                    </p:set>
                                    <p:animEffect transition="in" filter="wipe(down)">
                                      <p:cBhvr>
                                        <p:cTn id="37" dur="500"/>
                                        <p:tgtEl>
                                          <p:spTgt spid="6">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9">
                                            <p:txEl>
                                              <p:pRg st="0" end="0"/>
                                            </p:txEl>
                                          </p:spTgt>
                                        </p:tgtEl>
                                        <p:attrNameLst>
                                          <p:attrName>style.visibility</p:attrName>
                                        </p:attrNameLst>
                                      </p:cBhvr>
                                      <p:to>
                                        <p:strVal val="visible"/>
                                      </p:to>
                                    </p:set>
                                    <p:animEffect transition="in" filter="wipe(down)">
                                      <p:cBhvr>
                                        <p:cTn id="42" dur="500"/>
                                        <p:tgtEl>
                                          <p:spTgt spid="9">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7">
                                            <p:txEl>
                                              <p:pRg st="0" end="0"/>
                                            </p:txEl>
                                          </p:spTgt>
                                        </p:tgtEl>
                                        <p:attrNameLst>
                                          <p:attrName>style.visibility</p:attrName>
                                        </p:attrNameLst>
                                      </p:cBhvr>
                                      <p:to>
                                        <p:strVal val="visible"/>
                                      </p:to>
                                    </p:set>
                                    <p:animEffect transition="in" filter="fade">
                                      <p:cBhvr>
                                        <p:cTn id="47" dur="2000"/>
                                        <p:tgtEl>
                                          <p:spTgt spid="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7" grpId="0" build="p"/>
      <p:bldP spid="8" grpId="0" build="p"/>
      <p:bldP spid="9" grpId="0" build="p"/>
      <p:bldP spid="16" grpId="0" build="p"/>
      <p:bldP spid="4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Image result for a curved arrow"/>
          <p:cNvPicPr>
            <a:picLocks noChangeAspect="1" noChangeArrowheads="1"/>
          </p:cNvPicPr>
          <p:nvPr/>
        </p:nvPicPr>
        <p:blipFill>
          <a:blip r:embed="rId3"/>
          <a:srcRect t="3600" r="3871"/>
          <a:stretch>
            <a:fillRect/>
          </a:stretch>
        </p:blipFill>
        <p:spPr bwMode="auto">
          <a:xfrm rot="7905259" flipH="1">
            <a:off x="3461888" y="3420282"/>
            <a:ext cx="2407906" cy="2596439"/>
          </a:xfrm>
          <a:prstGeom prst="rect">
            <a:avLst/>
          </a:prstGeom>
          <a:noFill/>
        </p:spPr>
      </p:pic>
      <p:sp>
        <p:nvSpPr>
          <p:cNvPr id="2" name="Title 1"/>
          <p:cNvSpPr>
            <a:spLocks noGrp="1"/>
          </p:cNvSpPr>
          <p:nvPr>
            <p:ph type="title"/>
          </p:nvPr>
        </p:nvSpPr>
        <p:spPr/>
        <p:txBody>
          <a:bodyPr/>
          <a:lstStyle/>
          <a:p>
            <a:r>
              <a:rPr lang="en-US" u="sng" dirty="0" smtClean="0">
                <a:latin typeface="Bernard MT Condensed" pitchFamily="18" charset="0"/>
              </a:rPr>
              <a:t>Progression and Typology</a:t>
            </a:r>
            <a:endParaRPr lang="en-US" dirty="0"/>
          </a:p>
        </p:txBody>
      </p:sp>
      <p:sp>
        <p:nvSpPr>
          <p:cNvPr id="3" name="TextBox 2"/>
          <p:cNvSpPr txBox="1"/>
          <p:nvPr/>
        </p:nvSpPr>
        <p:spPr>
          <a:xfrm>
            <a:off x="457200" y="1600200"/>
            <a:ext cx="6629400" cy="1200329"/>
          </a:xfrm>
          <a:prstGeom prst="rect">
            <a:avLst/>
          </a:prstGeom>
          <a:noFill/>
        </p:spPr>
        <p:txBody>
          <a:bodyPr wrap="square" rtlCol="0">
            <a:spAutoFit/>
          </a:bodyPr>
          <a:lstStyle/>
          <a:p>
            <a:r>
              <a:rPr lang="en-US" dirty="0" smtClean="0">
                <a:latin typeface="Ink Free" pitchFamily="66" charset="0"/>
              </a:rPr>
              <a:t>Ellen G. White, in her writings, mixes the concept of line upon line with the concept of progression. When she does a history and then a progression, the combination of these two opens up light for us to understand our own history.</a:t>
            </a:r>
            <a:endParaRPr lang="en-US" dirty="0">
              <a:latin typeface="Ink Free" pitchFamily="66" charset="0"/>
            </a:endParaRPr>
          </a:p>
        </p:txBody>
      </p:sp>
      <p:sp>
        <p:nvSpPr>
          <p:cNvPr id="5" name="TextBox 4"/>
          <p:cNvSpPr txBox="1"/>
          <p:nvPr/>
        </p:nvSpPr>
        <p:spPr>
          <a:xfrm>
            <a:off x="8305800" y="4800600"/>
            <a:ext cx="5562600" cy="1477328"/>
          </a:xfrm>
          <a:prstGeom prst="rect">
            <a:avLst/>
          </a:prstGeom>
          <a:noFill/>
        </p:spPr>
        <p:txBody>
          <a:bodyPr wrap="square" rtlCol="0">
            <a:spAutoFit/>
          </a:bodyPr>
          <a:lstStyle/>
          <a:p>
            <a:r>
              <a:rPr lang="en-US" dirty="0" smtClean="0">
                <a:latin typeface="Ink Free" pitchFamily="66" charset="0"/>
              </a:rPr>
              <a:t>Ellen G. White combines both typology and progression. We are required to, not through the words, but through: structure, patterns, or parables, identify similarities to procure information for our time/dispensation.</a:t>
            </a:r>
            <a:endParaRPr lang="en-US" dirty="0">
              <a:latin typeface="Ink Free" pitchFamily="66" charset="0"/>
            </a:endParaRPr>
          </a:p>
        </p:txBody>
      </p:sp>
      <p:cxnSp>
        <p:nvCxnSpPr>
          <p:cNvPr id="10" name="Straight Connector 9"/>
          <p:cNvCxnSpPr/>
          <p:nvPr/>
        </p:nvCxnSpPr>
        <p:spPr>
          <a:xfrm>
            <a:off x="2819400" y="4343400"/>
            <a:ext cx="411480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a:off x="2590800" y="3810000"/>
            <a:ext cx="106680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3733800" y="3810000"/>
            <a:ext cx="106680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4953000" y="3810000"/>
            <a:ext cx="106680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6019800" y="3810000"/>
            <a:ext cx="106680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Oval 24"/>
          <p:cNvSpPr/>
          <p:nvPr/>
        </p:nvSpPr>
        <p:spPr>
          <a:xfrm>
            <a:off x="3429000" y="44958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3505200" y="35052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5867400" y="3657600"/>
            <a:ext cx="304800" cy="304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3505200" y="3505200"/>
            <a:ext cx="304800" cy="338554"/>
          </a:xfrm>
          <a:prstGeom prst="rect">
            <a:avLst/>
          </a:prstGeom>
          <a:noFill/>
        </p:spPr>
        <p:txBody>
          <a:bodyPr wrap="square" rtlCol="0">
            <a:spAutoFit/>
          </a:bodyPr>
          <a:lstStyle/>
          <a:p>
            <a:pPr algn="ctr"/>
            <a:r>
              <a:rPr lang="en-US" sz="1600" dirty="0" smtClean="0"/>
              <a:t>1</a:t>
            </a:r>
            <a:endParaRPr lang="en-US" sz="1600" dirty="0"/>
          </a:p>
        </p:txBody>
      </p:sp>
      <p:sp>
        <p:nvSpPr>
          <p:cNvPr id="29" name="TextBox 28"/>
          <p:cNvSpPr txBox="1"/>
          <p:nvPr/>
        </p:nvSpPr>
        <p:spPr>
          <a:xfrm>
            <a:off x="3429000" y="4462046"/>
            <a:ext cx="304800" cy="338554"/>
          </a:xfrm>
          <a:prstGeom prst="rect">
            <a:avLst/>
          </a:prstGeom>
          <a:noFill/>
        </p:spPr>
        <p:txBody>
          <a:bodyPr wrap="square" rtlCol="0">
            <a:spAutoFit/>
          </a:bodyPr>
          <a:lstStyle/>
          <a:p>
            <a:r>
              <a:rPr lang="en-US" sz="1600" dirty="0" smtClean="0"/>
              <a:t>2</a:t>
            </a:r>
            <a:endParaRPr lang="en-US" sz="1600" dirty="0"/>
          </a:p>
        </p:txBody>
      </p:sp>
      <p:sp>
        <p:nvSpPr>
          <p:cNvPr id="30" name="TextBox 29"/>
          <p:cNvSpPr txBox="1"/>
          <p:nvPr/>
        </p:nvSpPr>
        <p:spPr>
          <a:xfrm>
            <a:off x="5867400" y="3657600"/>
            <a:ext cx="304800" cy="338554"/>
          </a:xfrm>
          <a:prstGeom prst="rect">
            <a:avLst/>
          </a:prstGeom>
          <a:noFill/>
        </p:spPr>
        <p:txBody>
          <a:bodyPr wrap="square" rtlCol="0">
            <a:spAutoFit/>
          </a:bodyPr>
          <a:lstStyle/>
          <a:p>
            <a:r>
              <a:rPr lang="en-US" sz="1600" dirty="0" smtClean="0"/>
              <a:t>3</a:t>
            </a:r>
            <a:endParaRPr lang="en-US" sz="1600" dirty="0"/>
          </a:p>
        </p:txBody>
      </p:sp>
      <p:cxnSp>
        <p:nvCxnSpPr>
          <p:cNvPr id="32" name="Straight Arrow Connector 31"/>
          <p:cNvCxnSpPr/>
          <p:nvPr/>
        </p:nvCxnSpPr>
        <p:spPr>
          <a:xfrm>
            <a:off x="6781800" y="3810000"/>
            <a:ext cx="12954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2" name="Arc 61"/>
          <p:cNvSpPr/>
          <p:nvPr/>
        </p:nvSpPr>
        <p:spPr>
          <a:xfrm rot="19431149">
            <a:off x="2930732" y="3276445"/>
            <a:ext cx="1412013" cy="1545919"/>
          </a:xfrm>
          <a:prstGeom prst="arc">
            <a:avLst>
              <a:gd name="adj1" fmla="val 16200000"/>
              <a:gd name="adj2" fmla="val 20596349"/>
            </a:avLst>
          </a:prstGeom>
          <a:ln w="28575">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 name="Left Brace 62"/>
          <p:cNvSpPr/>
          <p:nvPr/>
        </p:nvSpPr>
        <p:spPr>
          <a:xfrm rot="20589182">
            <a:off x="2386608" y="4240899"/>
            <a:ext cx="457200" cy="762000"/>
          </a:xfrm>
          <a:prstGeom prst="leftBrace">
            <a:avLst>
              <a:gd name="adj1" fmla="val 25743"/>
              <a:gd name="adj2" fmla="val 50000"/>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 name="TextBox 63"/>
          <p:cNvSpPr txBox="1"/>
          <p:nvPr/>
        </p:nvSpPr>
        <p:spPr>
          <a:xfrm>
            <a:off x="8077200" y="3657600"/>
            <a:ext cx="1752600" cy="369332"/>
          </a:xfrm>
          <a:prstGeom prst="rect">
            <a:avLst/>
          </a:prstGeom>
          <a:noFill/>
        </p:spPr>
        <p:txBody>
          <a:bodyPr wrap="square" rtlCol="0">
            <a:spAutoFit/>
          </a:bodyPr>
          <a:lstStyle/>
          <a:p>
            <a:r>
              <a:rPr lang="en-US" dirty="0" smtClean="0"/>
              <a:t>Our history</a:t>
            </a:r>
            <a:endParaRPr lang="en-US" dirty="0"/>
          </a:p>
        </p:txBody>
      </p:sp>
      <p:cxnSp>
        <p:nvCxnSpPr>
          <p:cNvPr id="70" name="Straight Arrow Connector 69"/>
          <p:cNvCxnSpPr/>
          <p:nvPr/>
        </p:nvCxnSpPr>
        <p:spPr>
          <a:xfrm rot="5400000">
            <a:off x="2362597" y="5333603"/>
            <a:ext cx="762000" cy="794"/>
          </a:xfrm>
          <a:prstGeom prst="straightConnector1">
            <a:avLst/>
          </a:prstGeom>
          <a:ln w="28575">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1447800" y="5715000"/>
            <a:ext cx="2667000" cy="830997"/>
          </a:xfrm>
          <a:prstGeom prst="rect">
            <a:avLst/>
          </a:prstGeom>
          <a:noFill/>
        </p:spPr>
        <p:txBody>
          <a:bodyPr wrap="square" rtlCol="0">
            <a:spAutoFit/>
          </a:bodyPr>
          <a:lstStyle/>
          <a:p>
            <a:pPr algn="ctr"/>
            <a:r>
              <a:rPr lang="en-US" sz="1200" dirty="0" smtClean="0"/>
              <a:t>Natural &amp; Spiritual</a:t>
            </a:r>
          </a:p>
          <a:p>
            <a:pPr algn="ctr"/>
            <a:r>
              <a:rPr lang="en-US" sz="1200" dirty="0" smtClean="0"/>
              <a:t>Compare &amp; Contrast </a:t>
            </a:r>
          </a:p>
          <a:p>
            <a:pPr algn="ctr"/>
            <a:r>
              <a:rPr lang="en-US" sz="1200" dirty="0" smtClean="0"/>
              <a:t>Repeat &amp; Enlarge</a:t>
            </a:r>
          </a:p>
          <a:p>
            <a:pPr algn="ctr"/>
            <a:r>
              <a:rPr lang="en-US" sz="1200" dirty="0" smtClean="0"/>
              <a:t>Alpha &amp; Omega </a:t>
            </a:r>
          </a:p>
        </p:txBody>
      </p:sp>
      <p:cxnSp>
        <p:nvCxnSpPr>
          <p:cNvPr id="73" name="Curved Connector 107"/>
          <p:cNvCxnSpPr/>
          <p:nvPr/>
        </p:nvCxnSpPr>
        <p:spPr>
          <a:xfrm rot="4320000" flipH="1" flipV="1">
            <a:off x="5284950" y="4424360"/>
            <a:ext cx="1920240" cy="640080"/>
          </a:xfrm>
          <a:prstGeom prst="curvedConnector4">
            <a:avLst>
              <a:gd name="adj1" fmla="val -7038"/>
              <a:gd name="adj2" fmla="val 239604"/>
            </a:avLst>
          </a:prstGeom>
          <a:ln w="28575">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92" name="TextBox 91"/>
          <p:cNvSpPr txBox="1"/>
          <p:nvPr/>
        </p:nvSpPr>
        <p:spPr>
          <a:xfrm>
            <a:off x="914400" y="4419600"/>
            <a:ext cx="1828800" cy="646331"/>
          </a:xfrm>
          <a:prstGeom prst="rect">
            <a:avLst/>
          </a:prstGeom>
          <a:noFill/>
        </p:spPr>
        <p:txBody>
          <a:bodyPr wrap="square" rtlCol="0">
            <a:spAutoFit/>
          </a:bodyPr>
          <a:lstStyle/>
          <a:p>
            <a:pPr algn="ctr"/>
            <a:r>
              <a:rPr lang="en-US" dirty="0" smtClean="0"/>
              <a:t>Upon the testimony of 2</a:t>
            </a:r>
            <a:endParaRPr lang="en-US" dirty="0"/>
          </a:p>
        </p:txBody>
      </p:sp>
      <p:sp>
        <p:nvSpPr>
          <p:cNvPr id="93" name="TextBox 92"/>
          <p:cNvSpPr txBox="1"/>
          <p:nvPr/>
        </p:nvSpPr>
        <p:spPr>
          <a:xfrm>
            <a:off x="3886200" y="5562600"/>
            <a:ext cx="2590800" cy="338554"/>
          </a:xfrm>
          <a:prstGeom prst="rect">
            <a:avLst/>
          </a:prstGeom>
          <a:noFill/>
        </p:spPr>
        <p:txBody>
          <a:bodyPr wrap="square" rtlCol="0">
            <a:spAutoFit/>
          </a:bodyPr>
          <a:lstStyle/>
          <a:p>
            <a:pPr algn="ctr"/>
            <a:r>
              <a:rPr lang="en-US" sz="1600" dirty="0" smtClean="0"/>
              <a:t>Something is established</a:t>
            </a:r>
            <a:endParaRPr lang="en-US" sz="1600" dirty="0"/>
          </a:p>
        </p:txBody>
      </p:sp>
      <p:sp>
        <p:nvSpPr>
          <p:cNvPr id="53" name="TextBox 52"/>
          <p:cNvSpPr txBox="1"/>
          <p:nvPr/>
        </p:nvSpPr>
        <p:spPr>
          <a:xfrm>
            <a:off x="3352800" y="3810000"/>
            <a:ext cx="762000" cy="276999"/>
          </a:xfrm>
          <a:prstGeom prst="rect">
            <a:avLst/>
          </a:prstGeom>
          <a:noFill/>
        </p:spPr>
        <p:txBody>
          <a:bodyPr wrap="square" rtlCol="0">
            <a:spAutoFit/>
          </a:bodyPr>
          <a:lstStyle/>
          <a:p>
            <a:r>
              <a:rPr lang="en-US" sz="1200" dirty="0" smtClean="0"/>
              <a:t>History</a:t>
            </a:r>
            <a:endParaRPr lang="en-US" sz="1200" dirty="0"/>
          </a:p>
        </p:txBody>
      </p:sp>
      <p:sp>
        <p:nvSpPr>
          <p:cNvPr id="54" name="TextBox 53"/>
          <p:cNvSpPr txBox="1"/>
          <p:nvPr/>
        </p:nvSpPr>
        <p:spPr>
          <a:xfrm>
            <a:off x="3733800" y="4572000"/>
            <a:ext cx="762000" cy="276999"/>
          </a:xfrm>
          <a:prstGeom prst="rect">
            <a:avLst/>
          </a:prstGeom>
          <a:noFill/>
        </p:spPr>
        <p:txBody>
          <a:bodyPr wrap="square" rtlCol="0">
            <a:spAutoFit/>
          </a:bodyPr>
          <a:lstStyle/>
          <a:p>
            <a:r>
              <a:rPr lang="en-US" sz="1200" dirty="0" smtClean="0"/>
              <a:t>History</a:t>
            </a:r>
            <a:endParaRPr lang="en-US" sz="12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466</Words>
  <Application>Microsoft Office PowerPoint</Application>
  <PresentationFormat>Custom</PresentationFormat>
  <Paragraphs>52</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Line Upon Line: Breaking the Line</vt:lpstr>
      <vt:lpstr>Progression and Typology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Line Upon Line: Breaking the Line</dc:title>
  <dc:creator>User</dc:creator>
  <cp:lastModifiedBy>User</cp:lastModifiedBy>
  <cp:revision>1</cp:revision>
  <dcterms:created xsi:type="dcterms:W3CDTF">2019-10-19T18:48:59Z</dcterms:created>
  <dcterms:modified xsi:type="dcterms:W3CDTF">2019-10-19T18:51:04Z</dcterms:modified>
</cp:coreProperties>
</file>