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4630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634" autoAdjust="0"/>
  </p:normalViewPr>
  <p:slideViewPr>
    <p:cSldViewPr>
      <p:cViewPr varScale="1">
        <p:scale>
          <a:sx n="63" d="100"/>
          <a:sy n="63" d="100"/>
        </p:scale>
        <p:origin x="-316" y="-60"/>
      </p:cViewPr>
      <p:guideLst>
        <p:guide orient="horz" pos="2160"/>
        <p:guide pos="4608"/>
      </p:guideLst>
    </p:cSldViewPr>
  </p:slideViewPr>
  <p:notesTextViewPr>
    <p:cViewPr>
      <p:scale>
        <a:sx n="100" d="100"/>
        <a:sy n="100" d="100"/>
      </p:scale>
      <p:origin x="0" y="636"/>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CC341-4085-4C1D-A3C4-6F1B01AA6BE2}" type="datetimeFigureOut">
              <a:rPr lang="en-US" smtClean="0"/>
              <a:pPr/>
              <a:t>11/14/2019</a:t>
            </a:fld>
            <a:endParaRPr lang="en-US"/>
          </a:p>
        </p:txBody>
      </p:sp>
      <p:sp>
        <p:nvSpPr>
          <p:cNvPr id="4" name="Slide Image Placeholder 3"/>
          <p:cNvSpPr>
            <a:spLocks noGrp="1" noRot="1" noChangeAspect="1"/>
          </p:cNvSpPr>
          <p:nvPr>
            <p:ph type="sldImg" idx="2"/>
          </p:nvPr>
        </p:nvSpPr>
        <p:spPr>
          <a:xfrm>
            <a:off x="-228600" y="685800"/>
            <a:ext cx="7315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C29123-8C34-4CD6-B66A-31CCBC24B9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85800"/>
            <a:ext cx="73152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a:t>
            </a:r>
            <a:r>
              <a:rPr lang="en-US" baseline="0" dirty="0" smtClean="0"/>
              <a:t> I think of rules, I think of </a:t>
            </a:r>
            <a:r>
              <a:rPr lang="en-US" dirty="0" smtClean="0"/>
              <a:t>Mathematics</a:t>
            </a:r>
            <a:r>
              <a:rPr lang="en-US" baseline="0" dirty="0" smtClean="0"/>
              <a:t>: Set formulas that equate to something… All one has to do is plug in the information to the equation to figure out the answer…. The more you practice, the more you get better at it.</a:t>
            </a:r>
            <a:endParaRPr lang="en-US" dirty="0" smtClean="0"/>
          </a:p>
          <a:p>
            <a:endParaRPr lang="en-US" sz="2400" dirty="0" smtClean="0"/>
          </a:p>
          <a:p>
            <a:r>
              <a:rPr lang="en-US" sz="2400" dirty="0" smtClean="0"/>
              <a:t>For my thoughts are not your thoughts, neither are your ways my ways, </a:t>
            </a:r>
            <a:r>
              <a:rPr lang="en-US" sz="2400" dirty="0" err="1" smtClean="0"/>
              <a:t>saith</a:t>
            </a:r>
            <a:r>
              <a:rPr lang="en-US" sz="2400" dirty="0" smtClean="0"/>
              <a:t> the </a:t>
            </a:r>
            <a:r>
              <a:rPr lang="en-US" sz="2400" cap="small" dirty="0" smtClean="0"/>
              <a:t>Lord</a:t>
            </a:r>
            <a:r>
              <a:rPr lang="en-US" sz="2400" dirty="0" smtClean="0"/>
              <a:t>.</a:t>
            </a:r>
          </a:p>
          <a:p>
            <a:r>
              <a:rPr lang="en-US" sz="2400" baseline="30000" dirty="0" smtClean="0"/>
              <a:t>9 </a:t>
            </a:r>
            <a:r>
              <a:rPr lang="en-US" sz="2400" dirty="0" smtClean="0"/>
              <a:t>For as the heavens are higher than the earth, so are my ways higher than your ways, and my thoughts than your thoughts.</a:t>
            </a:r>
          </a:p>
          <a:p>
            <a:r>
              <a:rPr lang="en-US" sz="2400" baseline="30000" dirty="0" smtClean="0"/>
              <a:t>10 </a:t>
            </a:r>
            <a:r>
              <a:rPr lang="en-US" sz="2400" dirty="0" smtClean="0"/>
              <a:t>For as the rain cometh down, and the snow from heaven, and </a:t>
            </a:r>
            <a:r>
              <a:rPr lang="en-US" sz="2400" dirty="0" err="1" smtClean="0"/>
              <a:t>returneth</a:t>
            </a:r>
            <a:r>
              <a:rPr lang="en-US" sz="2400" dirty="0" smtClean="0"/>
              <a:t> not thither, but </a:t>
            </a:r>
            <a:r>
              <a:rPr lang="en-US" sz="2400" dirty="0" err="1" smtClean="0"/>
              <a:t>watereth</a:t>
            </a:r>
            <a:r>
              <a:rPr lang="en-US" sz="2400" dirty="0" smtClean="0"/>
              <a:t> the earth, and </a:t>
            </a:r>
            <a:r>
              <a:rPr lang="en-US" sz="2400" dirty="0" err="1" smtClean="0"/>
              <a:t>maketh</a:t>
            </a:r>
            <a:r>
              <a:rPr lang="en-US" sz="2400" dirty="0" smtClean="0"/>
              <a:t> it bring forth and bud, that it may give seed to the </a:t>
            </a:r>
            <a:r>
              <a:rPr lang="en-US" sz="2400" dirty="0" err="1" smtClean="0"/>
              <a:t>sower</a:t>
            </a:r>
            <a:r>
              <a:rPr lang="en-US" sz="2400" dirty="0" smtClean="0"/>
              <a:t>, and bread to the eater:</a:t>
            </a:r>
          </a:p>
          <a:p>
            <a:r>
              <a:rPr lang="en-US" sz="2400" baseline="30000" dirty="0" smtClean="0"/>
              <a:t>11 </a:t>
            </a:r>
            <a:r>
              <a:rPr lang="en-US" sz="2400" dirty="0" smtClean="0"/>
              <a:t>So shall my word be that </a:t>
            </a:r>
            <a:r>
              <a:rPr lang="en-US" sz="2400" dirty="0" err="1" smtClean="0"/>
              <a:t>goeth</a:t>
            </a:r>
            <a:r>
              <a:rPr lang="en-US" sz="2400" dirty="0" smtClean="0"/>
              <a:t> forth out of my mouth: it shall not return unto me void, but it shall accomplish that which I please, and it shall prosper in the thing whereto I sent it.</a:t>
            </a:r>
          </a:p>
          <a:p>
            <a:endParaRPr lang="en-US" dirty="0" smtClean="0"/>
          </a:p>
          <a:p>
            <a:r>
              <a:rPr lang="en-US" b="1" u="sng" dirty="0" smtClean="0"/>
              <a:t>Notes:</a:t>
            </a:r>
          </a:p>
          <a:p>
            <a:endParaRPr lang="en-US" b="1" u="none" dirty="0" smtClean="0"/>
          </a:p>
          <a:p>
            <a:r>
              <a:rPr lang="en-US" u="none" dirty="0" smtClean="0"/>
              <a:t>An</a:t>
            </a:r>
            <a:r>
              <a:rPr lang="en-US" u="none" baseline="0" dirty="0" smtClean="0"/>
              <a:t> important pattern/structure (that we see in scripture…) for us to understand is the concept of balancing. The reason we want to see this is because sometimes a piece of information is not seen in scriptures. When you recognize a structure is out of balance, you can find important information, even if it is not in the words themselves. We can call this h</a:t>
            </a:r>
            <a:r>
              <a:rPr lang="en-US" u="none" dirty="0" smtClean="0"/>
              <a:t>idden information that can be seen from</a:t>
            </a:r>
            <a:r>
              <a:rPr lang="en-US" u="none" baseline="0" dirty="0" smtClean="0"/>
              <a:t> the structure itself.</a:t>
            </a:r>
          </a:p>
          <a:p>
            <a:endParaRPr lang="en-US" u="none" baseline="0" dirty="0" smtClean="0"/>
          </a:p>
          <a:p>
            <a:r>
              <a:rPr lang="en-US" u="none" baseline="0" dirty="0" smtClean="0"/>
              <a:t>In verse 17 of Numbers chapter 24, we see this repeat and enlarge or parable technique used three times repeatedly in the verse. </a:t>
            </a:r>
          </a:p>
          <a:p>
            <a:endParaRPr lang="en-US" u="none" baseline="0" dirty="0" smtClean="0"/>
          </a:p>
          <a:p>
            <a:r>
              <a:rPr lang="en-US" u="none" baseline="0" dirty="0" smtClean="0"/>
              <a:t>In the verse itself, it’s a line of progression. We have three repeats and enlarges in this verse.  So, the verse is broken up into three sections.  As you go through those three sections, it’s a line of progression. </a:t>
            </a:r>
          </a:p>
          <a:p>
            <a:endParaRPr lang="en-US" u="none" baseline="0" dirty="0" smtClean="0"/>
          </a:p>
          <a:p>
            <a:r>
              <a:rPr lang="en-US" u="none" baseline="0" dirty="0" smtClean="0"/>
              <a:t>The verse is a line of progression in three steps. Each step is a repeat and enlarge. This verse is combining two concepts. This line of progression is a line of sequence—an ordered sequence. </a:t>
            </a:r>
            <a:endParaRPr lang="en-US" u="sng" dirty="0" smtClean="0"/>
          </a:p>
          <a:p>
            <a:endParaRPr lang="en-US" dirty="0" smtClean="0"/>
          </a:p>
          <a:p>
            <a:r>
              <a:rPr lang="en-US" dirty="0" smtClean="0"/>
              <a:t>We</a:t>
            </a:r>
            <a:r>
              <a:rPr lang="en-US" baseline="0" dirty="0" smtClean="0"/>
              <a:t> have three steps: a person will rise up; when he comes, he’s going to come from Israel; his purpose will be to punish. Here we can see the three progressive steps. Combining these three progressive steps is the repeat and enlarge.  So, we can split this verse into three parts: a, b, c. Each part is in two parts (i.e. Now, nigh).  </a:t>
            </a:r>
          </a:p>
          <a:p>
            <a:endParaRPr lang="en-US" baseline="0" dirty="0"/>
          </a:p>
          <a:p>
            <a:r>
              <a:rPr lang="en-US" baseline="0" dirty="0" smtClean="0"/>
              <a:t>When you have something that you repeat and enlarge, that is by definition a parable. We’ve brought two things together that help to explain one another. Everything about it is a parable. </a:t>
            </a:r>
          </a:p>
          <a:p>
            <a:endParaRPr lang="en-US" baseline="0" dirty="0" smtClean="0"/>
          </a:p>
          <a:p>
            <a:r>
              <a:rPr lang="en-US" b="1" baseline="0" dirty="0" smtClean="0"/>
              <a:t>The rule of first mention is also the 5</a:t>
            </a:r>
            <a:r>
              <a:rPr lang="en-US" b="1" baseline="30000" dirty="0" smtClean="0"/>
              <a:t>th</a:t>
            </a:r>
            <a:r>
              <a:rPr lang="en-US" b="1" baseline="0" dirty="0" smtClean="0"/>
              <a:t> rule of WM Bible interpretation. </a:t>
            </a:r>
            <a:r>
              <a:rPr lang="en-US" b="0" baseline="0" dirty="0" smtClean="0"/>
              <a:t>This so because we are seeing how the context of the Bible is defining what a word means. This is what rule #5 says, the Bible should be it’s own expositor. If this rule is going to be used properly, what you should not do (when using this rule) is look at the word and apply the Hebrew definition to try to understand what the word means. This is a big NO </a:t>
            </a:r>
            <a:r>
              <a:rPr lang="en-US" b="0" baseline="0" dirty="0" err="1" smtClean="0"/>
              <a:t>NO</a:t>
            </a:r>
            <a:r>
              <a:rPr lang="en-US" b="0" baseline="0" dirty="0" smtClean="0"/>
              <a:t>. Because this coding would come from a man’s dictionary (in this case </a:t>
            </a:r>
            <a:r>
              <a:rPr lang="en-US" b="0" baseline="0" dirty="0" err="1" smtClean="0"/>
              <a:t>Strongs</a:t>
            </a:r>
            <a:r>
              <a:rPr lang="en-US" b="0" baseline="0" dirty="0" smtClean="0"/>
              <a:t>). </a:t>
            </a:r>
          </a:p>
          <a:p>
            <a:endParaRPr lang="en-US" b="0" baseline="0" dirty="0" smtClean="0"/>
          </a:p>
          <a:p>
            <a:r>
              <a:rPr lang="en-US" b="0" baseline="0" dirty="0" smtClean="0"/>
              <a:t>When using first mention, you don’t go to another language. You stay in the language you are reading and you see how that word is being use in that native language. You have to have faith that what you’re reading is a good translation. If you believe it to be a reliable Bible,  then you need to have faith that all of these verses are going to help explain contextually what that word in particular means. The Bible itself will define what the word means using the context. </a:t>
            </a:r>
          </a:p>
          <a:p>
            <a:endParaRPr lang="en-US" b="0" baseline="0" dirty="0" smtClean="0"/>
          </a:p>
          <a:p>
            <a:r>
              <a:rPr lang="en-US" b="0" baseline="0" dirty="0" smtClean="0"/>
              <a:t>It is good to use dictionaries. Nothing wrong with that. But, if you’re going to use the rule of first mention, you need to remain in the language of your study, you can’t jump languages. </a:t>
            </a:r>
          </a:p>
          <a:p>
            <a:endParaRPr lang="en-US" b="0" baseline="0" dirty="0" smtClean="0"/>
          </a:p>
          <a:p>
            <a:r>
              <a:rPr lang="en-US" b="0" baseline="0" dirty="0" smtClean="0"/>
              <a:t>Clarifying in summing it all up: </a:t>
            </a:r>
          </a:p>
          <a:p>
            <a:endParaRPr lang="en-US" b="0" baseline="0" dirty="0" smtClean="0"/>
          </a:p>
          <a:p>
            <a:r>
              <a:rPr lang="en-US" b="0" baseline="0" dirty="0" smtClean="0"/>
              <a:t>When using the rule of first mention, we need to make sure we stay in the same language. </a:t>
            </a:r>
          </a:p>
          <a:p>
            <a:r>
              <a:rPr lang="en-US" b="0" baseline="0" dirty="0" smtClean="0"/>
              <a:t>Numbers 24:17 is a neat verse that teaches how repeat and enlarge works because it works three times in one verse a, b, c. Each part is in two segments, so you have six parts in total. </a:t>
            </a:r>
          </a:p>
          <a:p>
            <a:r>
              <a:rPr lang="en-US" b="0" baseline="0" dirty="0" smtClean="0"/>
              <a:t>You take the six parts and you cut them up. </a:t>
            </a:r>
          </a:p>
          <a:p>
            <a:r>
              <a:rPr lang="en-US" b="0" baseline="0" dirty="0" smtClean="0"/>
              <a:t>The re-stitch them together by grouping all the 1’s with the 1’s and the 2’s with the 2’s. Line one becomes a symbol of geology and line two becomes a symbol of people—a repeat and enlarge.</a:t>
            </a:r>
          </a:p>
          <a:p>
            <a:endParaRPr lang="en-US" b="0"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9C92FD9-6469-41CD-A60B-E3629827CF6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30426"/>
            <a:ext cx="124358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3886200"/>
            <a:ext cx="102412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274639"/>
            <a:ext cx="329184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274639"/>
            <a:ext cx="9631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4406901"/>
            <a:ext cx="124358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2906713"/>
            <a:ext cx="124358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600201"/>
            <a:ext cx="64617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600201"/>
            <a:ext cx="64617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535113"/>
            <a:ext cx="64643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174875"/>
            <a:ext cx="64643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535113"/>
            <a:ext cx="6466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174875"/>
            <a:ext cx="6466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273050"/>
            <a:ext cx="481330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273051"/>
            <a:ext cx="8178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435101"/>
            <a:ext cx="481330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4800600"/>
            <a:ext cx="87782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612775"/>
            <a:ext cx="87782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5367338"/>
            <a:ext cx="87782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968B5-1D72-484F-8DA2-FEAFCB2E4F03}"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CA107-BA62-45FF-892B-C2F1FC0569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274638"/>
            <a:ext cx="1316736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600201"/>
            <a:ext cx="1316736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6356351"/>
            <a:ext cx="34137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968B5-1D72-484F-8DA2-FEAFCB2E4F03}" type="datetimeFigureOut">
              <a:rPr lang="en-US" smtClean="0"/>
              <a:pPr/>
              <a:t>11/14/2019</a:t>
            </a:fld>
            <a:endParaRPr lang="en-US"/>
          </a:p>
        </p:txBody>
      </p:sp>
      <p:sp>
        <p:nvSpPr>
          <p:cNvPr id="5" name="Footer Placeholder 4"/>
          <p:cNvSpPr>
            <a:spLocks noGrp="1"/>
          </p:cNvSpPr>
          <p:nvPr>
            <p:ph type="ftr" sz="quarter" idx="3"/>
          </p:nvPr>
        </p:nvSpPr>
        <p:spPr>
          <a:xfrm>
            <a:off x="4998720" y="6356351"/>
            <a:ext cx="46329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6356351"/>
            <a:ext cx="3413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CA107-BA62-45FF-892B-C2F1FC0569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ernard MT Condensed" pitchFamily="18" charset="0"/>
              </a:rPr>
              <a:t>Structure of Line Upon Line</a:t>
            </a:r>
            <a:endParaRPr lang="en-US" dirty="0"/>
          </a:p>
        </p:txBody>
      </p:sp>
      <p:sp>
        <p:nvSpPr>
          <p:cNvPr id="6" name="Left Bracket 5"/>
          <p:cNvSpPr/>
          <p:nvPr/>
        </p:nvSpPr>
        <p:spPr>
          <a:xfrm rot="16200000">
            <a:off x="3314700" y="1028700"/>
            <a:ext cx="762000" cy="63246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ket 8"/>
          <p:cNvSpPr/>
          <p:nvPr/>
        </p:nvSpPr>
        <p:spPr>
          <a:xfrm rot="16200000">
            <a:off x="3314700" y="2400300"/>
            <a:ext cx="762000" cy="6324600"/>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a:off x="7239000" y="4114800"/>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315200" y="5486400"/>
            <a:ext cx="2514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906000" y="3810000"/>
            <a:ext cx="1066800" cy="646331"/>
          </a:xfrm>
          <a:prstGeom prst="rect">
            <a:avLst/>
          </a:prstGeom>
          <a:noFill/>
        </p:spPr>
        <p:txBody>
          <a:bodyPr wrap="square" rtlCol="0">
            <a:spAutoFit/>
          </a:bodyPr>
          <a:lstStyle/>
          <a:p>
            <a:pPr algn="ctr"/>
            <a:r>
              <a:rPr lang="en-US" dirty="0" smtClean="0"/>
              <a:t>STORY </a:t>
            </a:r>
            <a:r>
              <a:rPr lang="en-US" dirty="0" smtClean="0"/>
              <a:t>1:</a:t>
            </a:r>
          </a:p>
          <a:p>
            <a:pPr algn="ctr"/>
            <a:r>
              <a:rPr lang="en-US" dirty="0" smtClean="0"/>
              <a:t>Geology</a:t>
            </a:r>
            <a:endParaRPr lang="en-US" dirty="0"/>
          </a:p>
        </p:txBody>
      </p:sp>
      <p:sp>
        <p:nvSpPr>
          <p:cNvPr id="16" name="TextBox 15"/>
          <p:cNvSpPr txBox="1"/>
          <p:nvPr/>
        </p:nvSpPr>
        <p:spPr>
          <a:xfrm>
            <a:off x="9906000" y="5181600"/>
            <a:ext cx="1143000" cy="646331"/>
          </a:xfrm>
          <a:prstGeom prst="rect">
            <a:avLst/>
          </a:prstGeom>
          <a:noFill/>
        </p:spPr>
        <p:txBody>
          <a:bodyPr wrap="square" rtlCol="0">
            <a:spAutoFit/>
          </a:bodyPr>
          <a:lstStyle/>
          <a:p>
            <a:pPr algn="ctr"/>
            <a:r>
              <a:rPr lang="en-US" dirty="0" smtClean="0"/>
              <a:t>STORY </a:t>
            </a:r>
            <a:r>
              <a:rPr lang="en-US" dirty="0" smtClean="0"/>
              <a:t>2:</a:t>
            </a:r>
          </a:p>
          <a:p>
            <a:pPr algn="ctr"/>
            <a:r>
              <a:rPr lang="en-US" dirty="0" smtClean="0"/>
              <a:t>People</a:t>
            </a:r>
            <a:endParaRPr lang="en-US" dirty="0"/>
          </a:p>
        </p:txBody>
      </p:sp>
      <p:sp>
        <p:nvSpPr>
          <p:cNvPr id="17" name="Left Brace 16"/>
          <p:cNvSpPr/>
          <p:nvPr/>
        </p:nvSpPr>
        <p:spPr>
          <a:xfrm flipH="1">
            <a:off x="11125200" y="4038600"/>
            <a:ext cx="1219200" cy="1524000"/>
          </a:xfrm>
          <a:prstGeom prst="leftBrace">
            <a:avLst>
              <a:gd name="adj1" fmla="val 2574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12573000" y="4114800"/>
            <a:ext cx="1524000" cy="1477328"/>
          </a:xfrm>
          <a:prstGeom prst="rect">
            <a:avLst/>
          </a:prstGeom>
          <a:noFill/>
        </p:spPr>
        <p:txBody>
          <a:bodyPr wrap="square" rtlCol="0">
            <a:spAutoFit/>
          </a:bodyPr>
          <a:lstStyle/>
          <a:p>
            <a:r>
              <a:rPr lang="en-US" dirty="0" smtClean="0"/>
              <a:t>Same story repeated. It becomes a perfect line upon line</a:t>
            </a:r>
            <a:endParaRPr lang="en-US" dirty="0"/>
          </a:p>
        </p:txBody>
      </p:sp>
      <p:sp>
        <p:nvSpPr>
          <p:cNvPr id="19" name="Oval 18"/>
          <p:cNvSpPr/>
          <p:nvPr/>
        </p:nvSpPr>
        <p:spPr>
          <a:xfrm>
            <a:off x="3048001" y="1752600"/>
            <a:ext cx="22098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05200" y="1905001"/>
            <a:ext cx="1371600" cy="369332"/>
          </a:xfrm>
          <a:prstGeom prst="rect">
            <a:avLst/>
          </a:prstGeom>
          <a:noFill/>
        </p:spPr>
        <p:txBody>
          <a:bodyPr wrap="square" rtlCol="0">
            <a:spAutoFit/>
          </a:bodyPr>
          <a:lstStyle/>
          <a:p>
            <a:r>
              <a:rPr lang="en-US" dirty="0" smtClean="0"/>
              <a:t> Bible Verse</a:t>
            </a:r>
            <a:endParaRPr lang="en-US" dirty="0"/>
          </a:p>
        </p:txBody>
      </p:sp>
      <p:cxnSp>
        <p:nvCxnSpPr>
          <p:cNvPr id="22" name="Straight Arrow Connector 21"/>
          <p:cNvCxnSpPr/>
          <p:nvPr/>
        </p:nvCxnSpPr>
        <p:spPr>
          <a:xfrm>
            <a:off x="5334001" y="2057400"/>
            <a:ext cx="1600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Table 25"/>
          <p:cNvGraphicFramePr>
            <a:graphicFrameLocks noGrp="1"/>
          </p:cNvGraphicFramePr>
          <p:nvPr/>
        </p:nvGraphicFramePr>
        <p:xfrm>
          <a:off x="7010400" y="1447800"/>
          <a:ext cx="6705600" cy="1447800"/>
        </p:xfrm>
        <a:graphic>
          <a:graphicData uri="http://schemas.openxmlformats.org/drawingml/2006/table">
            <a:tbl>
              <a:tblPr firstRow="1" bandRow="1">
                <a:tableStyleId>{5940675A-B579-460E-94D1-54222C63F5DA}</a:tableStyleId>
              </a:tblPr>
              <a:tblGrid>
                <a:gridCol w="609600"/>
                <a:gridCol w="2133600"/>
                <a:gridCol w="1981200"/>
                <a:gridCol w="1981200"/>
              </a:tblGrid>
              <a:tr h="48260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r>
              <a:tr h="482600">
                <a:tc>
                  <a:txBody>
                    <a:bodyPr/>
                    <a:lstStyle/>
                    <a:p>
                      <a:r>
                        <a:rPr lang="en-US" dirty="0" smtClean="0"/>
                        <a:t>1.</a:t>
                      </a:r>
                      <a:endParaRPr lang="en-US" dirty="0"/>
                    </a:p>
                  </a:txBody>
                  <a:tcPr/>
                </a:tc>
                <a:tc>
                  <a:txBody>
                    <a:bodyPr/>
                    <a:lstStyle/>
                    <a:p>
                      <a:r>
                        <a:rPr lang="en-US" dirty="0" smtClean="0"/>
                        <a:t>Says</a:t>
                      </a:r>
                      <a:r>
                        <a:rPr lang="en-US" baseline="0" dirty="0" smtClean="0"/>
                        <a:t> not now</a:t>
                      </a:r>
                      <a:endParaRPr lang="en-US" dirty="0"/>
                    </a:p>
                  </a:txBody>
                  <a:tcPr/>
                </a:tc>
                <a:tc>
                  <a:txBody>
                    <a:bodyPr/>
                    <a:lstStyle/>
                    <a:p>
                      <a:r>
                        <a:rPr lang="en-US" dirty="0" smtClean="0"/>
                        <a:t>Jacob</a:t>
                      </a:r>
                      <a:endParaRPr lang="en-US" dirty="0"/>
                    </a:p>
                  </a:txBody>
                  <a:tcPr/>
                </a:tc>
                <a:tc>
                  <a:txBody>
                    <a:bodyPr/>
                    <a:lstStyle/>
                    <a:p>
                      <a:r>
                        <a:rPr lang="en-US" dirty="0" smtClean="0"/>
                        <a:t>Corners</a:t>
                      </a:r>
                      <a:endParaRPr lang="en-US" dirty="0"/>
                    </a:p>
                  </a:txBody>
                  <a:tcPr/>
                </a:tc>
              </a:tr>
              <a:tr h="482600">
                <a:tc>
                  <a:txBody>
                    <a:bodyPr/>
                    <a:lstStyle/>
                    <a:p>
                      <a:r>
                        <a:rPr lang="en-US" dirty="0" smtClean="0"/>
                        <a:t>2.</a:t>
                      </a:r>
                      <a:endParaRPr lang="en-US" dirty="0"/>
                    </a:p>
                  </a:txBody>
                  <a:tcPr/>
                </a:tc>
                <a:tc>
                  <a:txBody>
                    <a:bodyPr/>
                    <a:lstStyle/>
                    <a:p>
                      <a:r>
                        <a:rPr lang="en-US" dirty="0" smtClean="0"/>
                        <a:t>Not night</a:t>
                      </a:r>
                      <a:endParaRPr lang="en-US" dirty="0"/>
                    </a:p>
                  </a:txBody>
                  <a:tcPr/>
                </a:tc>
                <a:tc>
                  <a:txBody>
                    <a:bodyPr/>
                    <a:lstStyle/>
                    <a:p>
                      <a:r>
                        <a:rPr lang="en-US" dirty="0" smtClean="0"/>
                        <a:t>Israel</a:t>
                      </a:r>
                      <a:endParaRPr lang="en-US" dirty="0"/>
                    </a:p>
                  </a:txBody>
                  <a:tcPr/>
                </a:tc>
                <a:tc>
                  <a:txBody>
                    <a:bodyPr/>
                    <a:lstStyle/>
                    <a:p>
                      <a:r>
                        <a:rPr lang="en-US" dirty="0" smtClean="0"/>
                        <a:t>Children</a:t>
                      </a:r>
                      <a:endParaRPr lang="en-US" dirty="0"/>
                    </a:p>
                  </a:txBody>
                  <a:tcPr/>
                </a:tc>
              </a:tr>
            </a:tbl>
          </a:graphicData>
        </a:graphic>
      </p:graphicFrame>
      <p:sp>
        <p:nvSpPr>
          <p:cNvPr id="28" name="TextBox 27"/>
          <p:cNvSpPr txBox="1"/>
          <p:nvPr/>
        </p:nvSpPr>
        <p:spPr>
          <a:xfrm>
            <a:off x="685800" y="3581400"/>
            <a:ext cx="762000" cy="369332"/>
          </a:xfrm>
          <a:prstGeom prst="rect">
            <a:avLst/>
          </a:prstGeom>
          <a:noFill/>
        </p:spPr>
        <p:txBody>
          <a:bodyPr wrap="square" rtlCol="0">
            <a:spAutoFit/>
          </a:bodyPr>
          <a:lstStyle/>
          <a:p>
            <a:r>
              <a:rPr lang="en-US" dirty="0" smtClean="0"/>
              <a:t>a 1</a:t>
            </a:r>
            <a:endParaRPr lang="en-US" dirty="0"/>
          </a:p>
        </p:txBody>
      </p:sp>
      <p:sp>
        <p:nvSpPr>
          <p:cNvPr id="29" name="TextBox 28"/>
          <p:cNvSpPr txBox="1"/>
          <p:nvPr/>
        </p:nvSpPr>
        <p:spPr>
          <a:xfrm>
            <a:off x="3276600" y="3581400"/>
            <a:ext cx="762000" cy="369332"/>
          </a:xfrm>
          <a:prstGeom prst="rect">
            <a:avLst/>
          </a:prstGeom>
          <a:noFill/>
        </p:spPr>
        <p:txBody>
          <a:bodyPr wrap="square" rtlCol="0">
            <a:spAutoFit/>
          </a:bodyPr>
          <a:lstStyle/>
          <a:p>
            <a:r>
              <a:rPr lang="en-US" dirty="0" smtClean="0"/>
              <a:t>b 1</a:t>
            </a:r>
            <a:endParaRPr lang="en-US" dirty="0"/>
          </a:p>
        </p:txBody>
      </p:sp>
      <p:sp>
        <p:nvSpPr>
          <p:cNvPr id="32" name="TextBox 31"/>
          <p:cNvSpPr txBox="1"/>
          <p:nvPr/>
        </p:nvSpPr>
        <p:spPr>
          <a:xfrm>
            <a:off x="5638800" y="5029200"/>
            <a:ext cx="762000" cy="369332"/>
          </a:xfrm>
          <a:prstGeom prst="rect">
            <a:avLst/>
          </a:prstGeom>
          <a:noFill/>
        </p:spPr>
        <p:txBody>
          <a:bodyPr wrap="square" rtlCol="0">
            <a:spAutoFit/>
          </a:bodyPr>
          <a:lstStyle/>
          <a:p>
            <a:r>
              <a:rPr lang="en-US" dirty="0" smtClean="0"/>
              <a:t>c 2</a:t>
            </a:r>
            <a:endParaRPr lang="en-US" dirty="0"/>
          </a:p>
        </p:txBody>
      </p:sp>
      <p:sp>
        <p:nvSpPr>
          <p:cNvPr id="33" name="TextBox 32"/>
          <p:cNvSpPr txBox="1"/>
          <p:nvPr/>
        </p:nvSpPr>
        <p:spPr>
          <a:xfrm>
            <a:off x="3352800" y="5029200"/>
            <a:ext cx="762000" cy="369332"/>
          </a:xfrm>
          <a:prstGeom prst="rect">
            <a:avLst/>
          </a:prstGeom>
          <a:noFill/>
        </p:spPr>
        <p:txBody>
          <a:bodyPr wrap="square" rtlCol="0">
            <a:spAutoFit/>
          </a:bodyPr>
          <a:lstStyle/>
          <a:p>
            <a:r>
              <a:rPr lang="en-US" dirty="0" smtClean="0"/>
              <a:t>b 2</a:t>
            </a:r>
            <a:endParaRPr lang="en-US" dirty="0"/>
          </a:p>
        </p:txBody>
      </p:sp>
      <p:sp>
        <p:nvSpPr>
          <p:cNvPr id="35" name="TextBox 34"/>
          <p:cNvSpPr txBox="1"/>
          <p:nvPr/>
        </p:nvSpPr>
        <p:spPr>
          <a:xfrm>
            <a:off x="685800" y="5029200"/>
            <a:ext cx="762000" cy="369332"/>
          </a:xfrm>
          <a:prstGeom prst="rect">
            <a:avLst/>
          </a:prstGeom>
          <a:noFill/>
        </p:spPr>
        <p:txBody>
          <a:bodyPr wrap="square" rtlCol="0">
            <a:spAutoFit/>
          </a:bodyPr>
          <a:lstStyle/>
          <a:p>
            <a:r>
              <a:rPr lang="en-US" dirty="0" smtClean="0"/>
              <a:t>a 2</a:t>
            </a:r>
            <a:endParaRPr lang="en-US" dirty="0"/>
          </a:p>
        </p:txBody>
      </p:sp>
      <p:sp>
        <p:nvSpPr>
          <p:cNvPr id="36" name="TextBox 35"/>
          <p:cNvSpPr txBox="1"/>
          <p:nvPr/>
        </p:nvSpPr>
        <p:spPr>
          <a:xfrm>
            <a:off x="5562600" y="3657600"/>
            <a:ext cx="762000" cy="369332"/>
          </a:xfrm>
          <a:prstGeom prst="rect">
            <a:avLst/>
          </a:prstGeom>
          <a:noFill/>
        </p:spPr>
        <p:txBody>
          <a:bodyPr wrap="square" rtlCol="0">
            <a:spAutoFit/>
          </a:bodyPr>
          <a:lstStyle/>
          <a:p>
            <a:r>
              <a:rPr lang="en-US" dirty="0" smtClean="0"/>
              <a:t>c 1</a:t>
            </a:r>
            <a:endParaRPr lang="en-US" dirty="0"/>
          </a:p>
        </p:txBody>
      </p:sp>
      <p:sp>
        <p:nvSpPr>
          <p:cNvPr id="38" name="TextBox 37"/>
          <p:cNvSpPr txBox="1"/>
          <p:nvPr/>
        </p:nvSpPr>
        <p:spPr>
          <a:xfrm>
            <a:off x="5257800" y="2209801"/>
            <a:ext cx="1828800" cy="307777"/>
          </a:xfrm>
          <a:prstGeom prst="rect">
            <a:avLst/>
          </a:prstGeom>
          <a:noFill/>
        </p:spPr>
        <p:txBody>
          <a:bodyPr wrap="square" rtlCol="0">
            <a:spAutoFit/>
          </a:bodyPr>
          <a:lstStyle/>
          <a:p>
            <a:r>
              <a:rPr lang="en-US" sz="1400" b="1" dirty="0" smtClean="0">
                <a:latin typeface="Ink Free" pitchFamily="66" charset="0"/>
              </a:rPr>
              <a:t>Ex. Numbers 24:17 </a:t>
            </a:r>
            <a:endParaRPr lang="en-US" sz="1400" b="1" dirty="0">
              <a:latin typeface="Ink Free" pitchFamily="66" charset="0"/>
            </a:endParaRPr>
          </a:p>
        </p:txBody>
      </p:sp>
      <p:cxnSp>
        <p:nvCxnSpPr>
          <p:cNvPr id="39" name="Straight Arrow Connector 38"/>
          <p:cNvCxnSpPr/>
          <p:nvPr/>
        </p:nvCxnSpPr>
        <p:spPr>
          <a:xfrm rot="10800000" flipV="1">
            <a:off x="1447800" y="2895600"/>
            <a:ext cx="5486400" cy="609600"/>
          </a:xfrm>
          <a:prstGeom prst="straightConnector1">
            <a:avLst/>
          </a:prstGeom>
          <a:ln w="1905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flipV="1">
            <a:off x="3810000" y="2895600"/>
            <a:ext cx="3124200" cy="762000"/>
          </a:xfrm>
          <a:prstGeom prst="straightConnector1">
            <a:avLst/>
          </a:prstGeom>
          <a:ln w="1905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flipV="1">
            <a:off x="5791200" y="2895600"/>
            <a:ext cx="1066800" cy="762000"/>
          </a:xfrm>
          <a:prstGeom prst="straightConnector1">
            <a:avLst/>
          </a:prstGeom>
          <a:ln w="1905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133</Words>
  <Application>Microsoft Office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Structure of Line Upon 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Line Upon Line</dc:title>
  <dc:creator>User</dc:creator>
  <cp:lastModifiedBy>User</cp:lastModifiedBy>
  <cp:revision>29</cp:revision>
  <dcterms:created xsi:type="dcterms:W3CDTF">2019-10-31T20:24:07Z</dcterms:created>
  <dcterms:modified xsi:type="dcterms:W3CDTF">2019-11-14T18:26:21Z</dcterms:modified>
</cp:coreProperties>
</file>