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146304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50450" autoAdjust="0"/>
  </p:normalViewPr>
  <p:slideViewPr>
    <p:cSldViewPr>
      <p:cViewPr varScale="1">
        <p:scale>
          <a:sx n="33" d="100"/>
          <a:sy n="33" d="100"/>
        </p:scale>
        <p:origin x="-1640" y="-64"/>
      </p:cViewPr>
      <p:guideLst>
        <p:guide orient="horz" pos="2160"/>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831AF-2857-46BC-A170-A166F093273A}" type="datetimeFigureOut">
              <a:rPr lang="en-US" smtClean="0"/>
              <a:t>11/28/2019</a:t>
            </a:fld>
            <a:endParaRPr lang="en-US"/>
          </a:p>
        </p:txBody>
      </p:sp>
      <p:sp>
        <p:nvSpPr>
          <p:cNvPr id="4" name="Slide Image Placeholder 3"/>
          <p:cNvSpPr>
            <a:spLocks noGrp="1" noRot="1" noChangeAspect="1"/>
          </p:cNvSpPr>
          <p:nvPr>
            <p:ph type="sldImg" idx="2"/>
          </p:nvPr>
        </p:nvSpPr>
        <p:spPr>
          <a:xfrm>
            <a:off x="-228600" y="685800"/>
            <a:ext cx="73152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74CB04-FE6F-48BB-9A0D-1182699E443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 y="685800"/>
            <a:ext cx="7315200" cy="3429000"/>
          </a:xfrm>
        </p:spPr>
      </p:sp>
      <p:sp>
        <p:nvSpPr>
          <p:cNvPr id="3" name="Notes Placeholder 2"/>
          <p:cNvSpPr>
            <a:spLocks noGrp="1"/>
          </p:cNvSpPr>
          <p:nvPr>
            <p:ph type="body" idx="1"/>
          </p:nvPr>
        </p:nvSpPr>
        <p:spPr/>
        <p:txBody>
          <a:bodyPr>
            <a:normAutofit lnSpcReduction="10000"/>
          </a:bodyPr>
          <a:lstStyle/>
          <a:p>
            <a:r>
              <a:rPr lang="en-US" dirty="0" smtClean="0"/>
              <a:t>Symbology can be understood</a:t>
            </a:r>
            <a:r>
              <a:rPr lang="en-US" baseline="0" dirty="0" smtClean="0"/>
              <a:t> in different ways. </a:t>
            </a:r>
            <a:r>
              <a:rPr lang="en-US" dirty="0" smtClean="0"/>
              <a:t>Not just words as symbols,</a:t>
            </a:r>
            <a:r>
              <a:rPr lang="en-US" baseline="0" dirty="0" smtClean="0"/>
              <a:t> but concept and ideas as symbols.</a:t>
            </a:r>
          </a:p>
          <a:p>
            <a:r>
              <a:rPr lang="en-US" baseline="0" dirty="0" smtClean="0"/>
              <a:t>When thinking of concepts and ideas as symbols, it was a relatively short step to begin to see numbers as symbols. Numbers being symbols is nothing new. The number 7. The number 12. All of us have an appreciation that they have some symbolic attachment to them. You can also look at dates as symbols. So we can go into scripture and look at dates and see that we could look at them as symbols that we could use in our prophetic studies. EX. 1</a:t>
            </a:r>
            <a:r>
              <a:rPr lang="en-US" baseline="30000" dirty="0" smtClean="0"/>
              <a:t>st</a:t>
            </a:r>
            <a:r>
              <a:rPr lang="en-US" baseline="0" dirty="0" smtClean="0"/>
              <a:t> day and 1</a:t>
            </a:r>
            <a:r>
              <a:rPr lang="en-US" baseline="30000" dirty="0" smtClean="0"/>
              <a:t>st</a:t>
            </a:r>
            <a:r>
              <a:rPr lang="en-US" baseline="0" dirty="0" smtClean="0"/>
              <a:t> month and just take that concept. We’d look at new years day and we’ll try to put that in a prophetic framework. 10</a:t>
            </a:r>
            <a:r>
              <a:rPr lang="en-US" baseline="30000" dirty="0" smtClean="0"/>
              <a:t>th</a:t>
            </a:r>
            <a:r>
              <a:rPr lang="en-US" baseline="0" dirty="0" smtClean="0"/>
              <a:t> day and the 7</a:t>
            </a:r>
            <a:r>
              <a:rPr lang="en-US" baseline="30000" dirty="0" smtClean="0"/>
              <a:t>th</a:t>
            </a:r>
            <a:r>
              <a:rPr lang="en-US" baseline="0" dirty="0" smtClean="0"/>
              <a:t> month, the day of atonement; we saw that this would be an example of Dan 8:13 &amp; 14. We can still take this much farther.  So instead of just considering the </a:t>
            </a:r>
            <a:r>
              <a:rPr lang="en-US" baseline="0" dirty="0" smtClean="0"/>
              <a:t> </a:t>
            </a:r>
            <a:r>
              <a:rPr lang="en-US" baseline="0" dirty="0" smtClean="0"/>
              <a:t>1</a:t>
            </a:r>
            <a:r>
              <a:rPr lang="en-US" baseline="30000" dirty="0" smtClean="0"/>
              <a:t>st</a:t>
            </a:r>
            <a:r>
              <a:rPr lang="en-US" baseline="0" dirty="0" smtClean="0"/>
              <a:t> day of the 1</a:t>
            </a:r>
            <a:r>
              <a:rPr lang="en-US" baseline="30000" dirty="0" smtClean="0"/>
              <a:t>st</a:t>
            </a:r>
            <a:r>
              <a:rPr lang="en-US" baseline="0" dirty="0" smtClean="0"/>
              <a:t> month would just be the beginning of the year and realizing that that would be applying to April 19</a:t>
            </a:r>
            <a:r>
              <a:rPr lang="en-US" baseline="30000" dirty="0" smtClean="0"/>
              <a:t>,</a:t>
            </a:r>
            <a:r>
              <a:rPr lang="en-US" baseline="0" dirty="0" smtClean="0"/>
              <a:t> 1844, we would begin to take this concept much further, we would use a well established methodology, line upon line, and we began to search the scriptures for every occurrence of the 1</a:t>
            </a:r>
            <a:r>
              <a:rPr lang="en-US" baseline="30000" dirty="0" smtClean="0"/>
              <a:t>st</a:t>
            </a:r>
            <a:r>
              <a:rPr lang="en-US" baseline="0" dirty="0" smtClean="0"/>
              <a:t> day and the 1</a:t>
            </a:r>
            <a:r>
              <a:rPr lang="en-US" baseline="30000" dirty="0" smtClean="0"/>
              <a:t>st</a:t>
            </a:r>
            <a:r>
              <a:rPr lang="en-US" baseline="0" dirty="0" smtClean="0"/>
              <a:t> month, and we would begin to line up those Bible verses one on top of the other. When that happened, we saw a creation of a lot of new light. Have the date April 19</a:t>
            </a:r>
            <a:r>
              <a:rPr lang="en-US" baseline="30000" dirty="0" smtClean="0"/>
              <a:t>th</a:t>
            </a:r>
            <a:r>
              <a:rPr lang="en-US" baseline="0" dirty="0" smtClean="0"/>
              <a:t> 1844, all you have to do is then calculate the 10</a:t>
            </a:r>
            <a:r>
              <a:rPr lang="en-US" baseline="30000" dirty="0" smtClean="0"/>
              <a:t>th</a:t>
            </a:r>
            <a:r>
              <a:rPr lang="en-US" baseline="0" dirty="0" smtClean="0"/>
              <a:t> day from the 7</a:t>
            </a:r>
            <a:r>
              <a:rPr lang="en-US" baseline="30000" dirty="0" smtClean="0"/>
              <a:t>th</a:t>
            </a:r>
            <a:r>
              <a:rPr lang="en-US" baseline="0" dirty="0" smtClean="0"/>
              <a:t> month and you get October 22, 1844. This as far this concept was taken. This has been refined. So then you go to all those characteristic in the Bible and line them up; and light began to unfold. Make a connection to the construction of the building or the temple. Time spans, not saying they’re prophecies, but they have some prophetic significance. Time spans become a symbol</a:t>
            </a:r>
            <a:r>
              <a:rPr lang="en-US" baseline="0" dirty="0" smtClean="0"/>
              <a:t>. So, </a:t>
            </a:r>
            <a:r>
              <a:rPr lang="en-US" baseline="0" dirty="0" smtClean="0"/>
              <a:t>1</a:t>
            </a:r>
            <a:r>
              <a:rPr lang="en-US" baseline="30000" dirty="0" smtClean="0"/>
              <a:t>st</a:t>
            </a:r>
            <a:r>
              <a:rPr lang="en-US" baseline="0" dirty="0" smtClean="0"/>
              <a:t> day of the 1</a:t>
            </a:r>
            <a:r>
              <a:rPr lang="en-US" baseline="30000" dirty="0" smtClean="0"/>
              <a:t>st</a:t>
            </a:r>
            <a:r>
              <a:rPr lang="en-US" baseline="0" dirty="0" smtClean="0"/>
              <a:t> month to the 30</a:t>
            </a:r>
            <a:r>
              <a:rPr lang="en-US" baseline="30000" dirty="0" smtClean="0"/>
              <a:t>th</a:t>
            </a:r>
            <a:r>
              <a:rPr lang="en-US" baseline="0" dirty="0" smtClean="0"/>
              <a:t> day of the 4</a:t>
            </a:r>
            <a:r>
              <a:rPr lang="en-US" baseline="30000" dirty="0" smtClean="0"/>
              <a:t>th</a:t>
            </a:r>
            <a:r>
              <a:rPr lang="en-US" baseline="0" dirty="0" smtClean="0"/>
              <a:t> month. If the 1</a:t>
            </a:r>
            <a:r>
              <a:rPr lang="en-US" baseline="30000" dirty="0" smtClean="0"/>
              <a:t>st</a:t>
            </a:r>
            <a:r>
              <a:rPr lang="en-US" baseline="0" dirty="0" smtClean="0"/>
              <a:t> is  (19</a:t>
            </a:r>
            <a:r>
              <a:rPr lang="en-US" baseline="30000" dirty="0" smtClean="0"/>
              <a:t>th</a:t>
            </a:r>
            <a:r>
              <a:rPr lang="en-US" baseline="0" dirty="0" smtClean="0"/>
              <a:t> ) April, the other would be (14</a:t>
            </a:r>
            <a:r>
              <a:rPr lang="en-US" baseline="30000" dirty="0" smtClean="0"/>
              <a:t>th</a:t>
            </a:r>
            <a:r>
              <a:rPr lang="en-US" baseline="0" dirty="0" smtClean="0"/>
              <a:t> )  August. The time span would equate to 120 days: (30X4) The number 120 became a symbol. You can then take this symbol and run it through the scriptures. When seeing the number 120 in relation to someone or something in scripture, we would use that symbol to create new light. To understand familiar passages in a new </a:t>
            </a:r>
            <a:r>
              <a:rPr lang="en-US" baseline="0" dirty="0" smtClean="0"/>
              <a:t>way. </a:t>
            </a:r>
            <a:r>
              <a:rPr lang="en-US" baseline="0" dirty="0" smtClean="0"/>
              <a:t>Which would bring us back to Dan 10 to better understand what the vision Dan was having would look like. We don’t have visions and we don’t have dreams. What we have is a clearer understanding of God’s word and this based upon a correct methodology or a refinement of a methodology that is already in place. How we </a:t>
            </a:r>
            <a:r>
              <a:rPr lang="en-US" baseline="0" dirty="0" smtClean="0"/>
              <a:t>begin to use </a:t>
            </a:r>
            <a:r>
              <a:rPr lang="en-US" baseline="0" dirty="0" smtClean="0"/>
              <a:t>the concept of symbology from a place of comfort, a lion is Jesus; or a lion is Satan, to the place of viewing numbers and time spans as </a:t>
            </a:r>
            <a:r>
              <a:rPr lang="en-US" baseline="0" dirty="0" smtClean="0"/>
              <a:t>symbols. Now we take the prophetic numbers that are not even found in the verses, but are actual structures of the Bible, chapters and verse numbers…</a:t>
            </a:r>
            <a:endParaRPr lang="en-US" dirty="0"/>
          </a:p>
        </p:txBody>
      </p:sp>
      <p:sp>
        <p:nvSpPr>
          <p:cNvPr id="4" name="Slide Number Placeholder 3"/>
          <p:cNvSpPr>
            <a:spLocks noGrp="1"/>
          </p:cNvSpPr>
          <p:nvPr>
            <p:ph type="sldNum" sz="quarter" idx="10"/>
          </p:nvPr>
        </p:nvSpPr>
        <p:spPr/>
        <p:txBody>
          <a:bodyPr/>
          <a:lstStyle/>
          <a:p>
            <a:fld id="{79C92FD9-6469-41CD-A60B-E3629827CF6A}"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130426"/>
            <a:ext cx="1243584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3886200"/>
            <a:ext cx="1024128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839195-9A5E-4A3C-8753-CE87291C1700}" type="datetimeFigureOut">
              <a:rPr lang="en-US" smtClean="0"/>
              <a:t>11/28/2019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81EB5-3C27-4FAE-AA58-93C3262DB68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839195-9A5E-4A3C-8753-CE87291C1700}" type="datetimeFigureOut">
              <a:rPr lang="en-US" smtClean="0"/>
              <a:t>11/28/2019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81EB5-3C27-4FAE-AA58-93C3262DB68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274639"/>
            <a:ext cx="329184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274639"/>
            <a:ext cx="963168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839195-9A5E-4A3C-8753-CE87291C1700}" type="datetimeFigureOut">
              <a:rPr lang="en-US" smtClean="0"/>
              <a:t>11/28/2019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81EB5-3C27-4FAE-AA58-93C3262DB68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839195-9A5E-4A3C-8753-CE87291C1700}" type="datetimeFigureOut">
              <a:rPr lang="en-US" smtClean="0"/>
              <a:t>11/28/2019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81EB5-3C27-4FAE-AA58-93C3262DB68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4406901"/>
            <a:ext cx="1243584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2906713"/>
            <a:ext cx="1243584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839195-9A5E-4A3C-8753-CE87291C1700}" type="datetimeFigureOut">
              <a:rPr lang="en-US" smtClean="0"/>
              <a:t>11/28/2019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581EB5-3C27-4FAE-AA58-93C3262DB68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600201"/>
            <a:ext cx="646176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600201"/>
            <a:ext cx="646176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839195-9A5E-4A3C-8753-CE87291C1700}" type="datetimeFigureOut">
              <a:rPr lang="en-US" smtClean="0"/>
              <a:t>11/28/2019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581EB5-3C27-4FAE-AA58-93C3262DB68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535113"/>
            <a:ext cx="646430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31520" y="2174875"/>
            <a:ext cx="646430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535113"/>
            <a:ext cx="646684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432041" y="2174875"/>
            <a:ext cx="646684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839195-9A5E-4A3C-8753-CE87291C1700}" type="datetimeFigureOut">
              <a:rPr lang="en-US" smtClean="0"/>
              <a:t>11/28/2019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581EB5-3C27-4FAE-AA58-93C3262DB68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839195-9A5E-4A3C-8753-CE87291C1700}" type="datetimeFigureOut">
              <a:rPr lang="en-US" smtClean="0"/>
              <a:t>11/28/2019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581EB5-3C27-4FAE-AA58-93C3262DB68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839195-9A5E-4A3C-8753-CE87291C1700}" type="datetimeFigureOut">
              <a:rPr lang="en-US" smtClean="0"/>
              <a:t>11/28/2019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581EB5-3C27-4FAE-AA58-93C3262DB68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273050"/>
            <a:ext cx="4813301"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720080" y="273051"/>
            <a:ext cx="81788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435101"/>
            <a:ext cx="481330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839195-9A5E-4A3C-8753-CE87291C1700}" type="datetimeFigureOut">
              <a:rPr lang="en-US" smtClean="0"/>
              <a:t>11/28/2019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581EB5-3C27-4FAE-AA58-93C3262DB68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4800600"/>
            <a:ext cx="877824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867661" y="612775"/>
            <a:ext cx="877824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867661" y="5367338"/>
            <a:ext cx="877824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839195-9A5E-4A3C-8753-CE87291C1700}" type="datetimeFigureOut">
              <a:rPr lang="en-US" smtClean="0"/>
              <a:t>11/28/2019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581EB5-3C27-4FAE-AA58-93C3262DB68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274638"/>
            <a:ext cx="1316736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600201"/>
            <a:ext cx="1316736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6356351"/>
            <a:ext cx="341376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839195-9A5E-4A3C-8753-CE87291C1700}" type="datetimeFigureOut">
              <a:rPr lang="en-US" smtClean="0"/>
              <a:t>11/28/2019</a:t>
            </a:fld>
            <a:endParaRPr lang="en-US"/>
          </a:p>
        </p:txBody>
      </p:sp>
      <p:sp>
        <p:nvSpPr>
          <p:cNvPr id="5" name="Footer Placeholder 4"/>
          <p:cNvSpPr>
            <a:spLocks noGrp="1"/>
          </p:cNvSpPr>
          <p:nvPr>
            <p:ph type="ftr" sz="quarter" idx="3"/>
          </p:nvPr>
        </p:nvSpPr>
        <p:spPr>
          <a:xfrm>
            <a:off x="4998720" y="6356351"/>
            <a:ext cx="463296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6356351"/>
            <a:ext cx="341376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581EB5-3C27-4FAE-AA58-93C3262DB68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Image result for stick figure"/>
          <p:cNvPicPr>
            <a:picLocks noChangeAspect="1" noChangeArrowheads="1"/>
          </p:cNvPicPr>
          <p:nvPr/>
        </p:nvPicPr>
        <p:blipFill>
          <a:blip r:embed="rId3" cstate="print"/>
          <a:srcRect/>
          <a:stretch>
            <a:fillRect/>
          </a:stretch>
        </p:blipFill>
        <p:spPr bwMode="auto">
          <a:xfrm>
            <a:off x="3429003" y="4038602"/>
            <a:ext cx="609598" cy="592449"/>
          </a:xfrm>
          <a:prstGeom prst="rect">
            <a:avLst/>
          </a:prstGeom>
          <a:noFill/>
        </p:spPr>
      </p:pic>
      <p:sp>
        <p:nvSpPr>
          <p:cNvPr id="2" name="Title 1"/>
          <p:cNvSpPr>
            <a:spLocks noGrp="1"/>
          </p:cNvSpPr>
          <p:nvPr>
            <p:ph type="title"/>
          </p:nvPr>
        </p:nvSpPr>
        <p:spPr/>
        <p:txBody>
          <a:bodyPr/>
          <a:lstStyle/>
          <a:p>
            <a:r>
              <a:rPr lang="en-US" u="sng" dirty="0" smtClean="0">
                <a:latin typeface="Bernard MT Condensed" pitchFamily="18" charset="0"/>
              </a:rPr>
              <a:t>The Z-rule and Symbology</a:t>
            </a:r>
            <a:endParaRPr lang="en-US" dirty="0"/>
          </a:p>
        </p:txBody>
      </p:sp>
      <p:sp>
        <p:nvSpPr>
          <p:cNvPr id="3" name="TextBox 2"/>
          <p:cNvSpPr txBox="1"/>
          <p:nvPr/>
        </p:nvSpPr>
        <p:spPr>
          <a:xfrm>
            <a:off x="6324600" y="2590801"/>
            <a:ext cx="4876800" cy="2308324"/>
          </a:xfrm>
          <a:prstGeom prst="rect">
            <a:avLst/>
          </a:prstGeom>
          <a:noFill/>
        </p:spPr>
        <p:txBody>
          <a:bodyPr wrap="square" rtlCol="0">
            <a:spAutoFit/>
          </a:bodyPr>
          <a:lstStyle/>
          <a:p>
            <a:r>
              <a:rPr lang="en-US" sz="1600" dirty="0" smtClean="0">
                <a:latin typeface="Ink Free" pitchFamily="66" charset="0"/>
              </a:rPr>
              <a:t>Harbinger: </a:t>
            </a:r>
          </a:p>
          <a:p>
            <a:pPr marL="342900" indent="-342900">
              <a:buFont typeface="+mj-lt"/>
              <a:buAutoNum type="arabicPeriod"/>
            </a:pPr>
            <a:r>
              <a:rPr lang="en-US" sz="1600" dirty="0" smtClean="0">
                <a:latin typeface="Ink Free" pitchFamily="66" charset="0"/>
              </a:rPr>
              <a:t>A person or thing that announces or signals the approach of another  </a:t>
            </a:r>
          </a:p>
          <a:p>
            <a:pPr marL="342900" indent="-342900">
              <a:buFont typeface="+mj-lt"/>
              <a:buAutoNum type="arabicPeriod"/>
            </a:pPr>
            <a:r>
              <a:rPr lang="en-US" sz="1600" dirty="0" smtClean="0">
                <a:latin typeface="Ink Free" pitchFamily="66" charset="0"/>
              </a:rPr>
              <a:t>Something that foreshadows a future event: Something that gives an anticipatory sign of what is to come.</a:t>
            </a:r>
          </a:p>
          <a:p>
            <a:pPr marL="342900" indent="-342900">
              <a:buFont typeface="+mj-lt"/>
              <a:buAutoNum type="arabicPeriod"/>
            </a:pPr>
            <a:r>
              <a:rPr lang="en-US" sz="1600" dirty="0" smtClean="0">
                <a:latin typeface="Ink Free" pitchFamily="66" charset="0"/>
              </a:rPr>
              <a:t>A forerunner of something</a:t>
            </a:r>
          </a:p>
          <a:p>
            <a:pPr marL="342900" indent="-342900">
              <a:buFont typeface="+mj-lt"/>
              <a:buAutoNum type="arabicPeriod"/>
            </a:pPr>
            <a:r>
              <a:rPr lang="en-US" sz="1600" dirty="0" smtClean="0">
                <a:latin typeface="Ink Free" pitchFamily="66" charset="0"/>
              </a:rPr>
              <a:t>Is something that comes before and that shows what will follow in the future.</a:t>
            </a:r>
            <a:endParaRPr lang="en-US" sz="1600" dirty="0">
              <a:latin typeface="Ink Free" pitchFamily="66" charset="0"/>
            </a:endParaRPr>
          </a:p>
        </p:txBody>
      </p:sp>
      <p:sp>
        <p:nvSpPr>
          <p:cNvPr id="5" name="TextBox 4"/>
          <p:cNvSpPr txBox="1"/>
          <p:nvPr/>
        </p:nvSpPr>
        <p:spPr>
          <a:xfrm>
            <a:off x="457200" y="1295402"/>
            <a:ext cx="5943600" cy="1015663"/>
          </a:xfrm>
          <a:prstGeom prst="rect">
            <a:avLst/>
          </a:prstGeom>
          <a:noFill/>
        </p:spPr>
        <p:txBody>
          <a:bodyPr wrap="square" rtlCol="0">
            <a:spAutoFit/>
          </a:bodyPr>
          <a:lstStyle/>
          <a:p>
            <a:r>
              <a:rPr lang="en-US" sz="2000" dirty="0" smtClean="0">
                <a:latin typeface="Ink Free" pitchFamily="66" charset="0"/>
              </a:rPr>
              <a:t> Z-Rule: </a:t>
            </a:r>
          </a:p>
          <a:p>
            <a:r>
              <a:rPr lang="en-US" sz="2000" dirty="0" smtClean="0">
                <a:latin typeface="Ink Free" pitchFamily="66" charset="0"/>
              </a:rPr>
              <a:t>Going from symbol to person, which then points to the ultimate spiritual manifestation.</a:t>
            </a:r>
            <a:endParaRPr lang="en-US" sz="2000" dirty="0">
              <a:latin typeface="Ink Free" pitchFamily="66" charset="0"/>
            </a:endParaRPr>
          </a:p>
        </p:txBody>
      </p:sp>
      <p:sp>
        <p:nvSpPr>
          <p:cNvPr id="6" name="TextBox 5"/>
          <p:cNvSpPr txBox="1"/>
          <p:nvPr/>
        </p:nvSpPr>
        <p:spPr>
          <a:xfrm>
            <a:off x="609601" y="6474024"/>
            <a:ext cx="2971800" cy="307777"/>
          </a:xfrm>
          <a:prstGeom prst="rect">
            <a:avLst/>
          </a:prstGeom>
          <a:noFill/>
        </p:spPr>
        <p:txBody>
          <a:bodyPr wrap="square" rtlCol="0">
            <a:spAutoFit/>
          </a:bodyPr>
          <a:lstStyle/>
          <a:p>
            <a:pPr algn="ctr"/>
            <a:r>
              <a:rPr lang="en-US" sz="1400" dirty="0" smtClean="0"/>
              <a:t>Symbol is identical to the spiritual</a:t>
            </a:r>
            <a:endParaRPr lang="en-US" sz="1400" dirty="0"/>
          </a:p>
        </p:txBody>
      </p:sp>
      <p:sp>
        <p:nvSpPr>
          <p:cNvPr id="7" name="TextBox 6"/>
          <p:cNvSpPr txBox="1"/>
          <p:nvPr/>
        </p:nvSpPr>
        <p:spPr>
          <a:xfrm>
            <a:off x="6629400" y="1676401"/>
            <a:ext cx="4419600" cy="923330"/>
          </a:xfrm>
          <a:prstGeom prst="rect">
            <a:avLst/>
          </a:prstGeom>
          <a:noFill/>
        </p:spPr>
        <p:txBody>
          <a:bodyPr wrap="square" rtlCol="0">
            <a:spAutoFit/>
          </a:bodyPr>
          <a:lstStyle/>
          <a:p>
            <a:r>
              <a:rPr lang="en-US" dirty="0" smtClean="0">
                <a:latin typeface="Bell MT" pitchFamily="18" charset="0"/>
              </a:rPr>
              <a:t>Note that this star is not a type of this star. It can’t be a typology, but it can be a sign/harbinger.</a:t>
            </a:r>
            <a:endParaRPr lang="en-US" dirty="0">
              <a:latin typeface="Bell MT" pitchFamily="18" charset="0"/>
            </a:endParaRPr>
          </a:p>
        </p:txBody>
      </p:sp>
      <p:sp>
        <p:nvSpPr>
          <p:cNvPr id="8" name="TextBox 7"/>
          <p:cNvSpPr txBox="1"/>
          <p:nvPr/>
        </p:nvSpPr>
        <p:spPr>
          <a:xfrm>
            <a:off x="7162801" y="5029201"/>
            <a:ext cx="3276600" cy="1200329"/>
          </a:xfrm>
          <a:prstGeom prst="rect">
            <a:avLst/>
          </a:prstGeom>
          <a:noFill/>
        </p:spPr>
        <p:txBody>
          <a:bodyPr wrap="square" rtlCol="0">
            <a:spAutoFit/>
          </a:bodyPr>
          <a:lstStyle/>
          <a:p>
            <a:pPr algn="ctr"/>
            <a:r>
              <a:rPr lang="en-US" dirty="0" smtClean="0"/>
              <a:t>What you have to see with your eyes is a harbinger/sign that looks identical to what you read in inspired statements.</a:t>
            </a:r>
            <a:endParaRPr lang="en-US" dirty="0"/>
          </a:p>
        </p:txBody>
      </p:sp>
      <p:sp>
        <p:nvSpPr>
          <p:cNvPr id="9" name="TextBox 8"/>
          <p:cNvSpPr txBox="1"/>
          <p:nvPr/>
        </p:nvSpPr>
        <p:spPr>
          <a:xfrm>
            <a:off x="11430000" y="4419601"/>
            <a:ext cx="3048000" cy="2308324"/>
          </a:xfrm>
          <a:prstGeom prst="rect">
            <a:avLst/>
          </a:prstGeom>
          <a:noFill/>
        </p:spPr>
        <p:txBody>
          <a:bodyPr wrap="square" rtlCol="0">
            <a:spAutoFit/>
          </a:bodyPr>
          <a:lstStyle/>
          <a:p>
            <a:pPr>
              <a:buFont typeface="Arial" pitchFamily="34" charset="0"/>
              <a:buChar char="•"/>
            </a:pPr>
            <a:r>
              <a:rPr lang="en-US" sz="1600" dirty="0" smtClean="0">
                <a:latin typeface="Segoe UI Light" pitchFamily="34" charset="0"/>
                <a:cs typeface="Segoe UI Light" pitchFamily="34" charset="0"/>
              </a:rPr>
              <a:t>Not the same star—They do not equal one another </a:t>
            </a:r>
          </a:p>
          <a:p>
            <a:pPr>
              <a:buFont typeface="Arial" pitchFamily="34" charset="0"/>
              <a:buChar char="•"/>
            </a:pPr>
            <a:r>
              <a:rPr lang="en-US" sz="1600" dirty="0" smtClean="0">
                <a:latin typeface="Segoe UI Light" pitchFamily="34" charset="0"/>
                <a:cs typeface="Segoe UI Light" pitchFamily="34" charset="0"/>
              </a:rPr>
              <a:t>One points to the other one; It tells you that this is about to come.</a:t>
            </a:r>
          </a:p>
          <a:p>
            <a:pPr>
              <a:buFont typeface="Arial" pitchFamily="34" charset="0"/>
              <a:buChar char="•"/>
            </a:pPr>
            <a:r>
              <a:rPr lang="en-US" sz="1600" dirty="0" smtClean="0">
                <a:latin typeface="Segoe UI Light" pitchFamily="34" charset="0"/>
                <a:cs typeface="Segoe UI Light" pitchFamily="34" charset="0"/>
              </a:rPr>
              <a:t>They look the same even though they are not the same thing.</a:t>
            </a:r>
          </a:p>
          <a:p>
            <a:pPr>
              <a:buFont typeface="Arial" pitchFamily="34" charset="0"/>
              <a:buChar char="•"/>
            </a:pPr>
            <a:r>
              <a:rPr lang="en-US" sz="1600" dirty="0" smtClean="0">
                <a:latin typeface="Segoe UI Light" pitchFamily="34" charset="0"/>
                <a:cs typeface="Segoe UI Light" pitchFamily="34" charset="0"/>
              </a:rPr>
              <a:t>What you see is what you read</a:t>
            </a:r>
            <a:endParaRPr lang="en-US" sz="1600" dirty="0">
              <a:latin typeface="Segoe UI Light" pitchFamily="34" charset="0"/>
              <a:cs typeface="Segoe UI Light" pitchFamily="34" charset="0"/>
            </a:endParaRPr>
          </a:p>
        </p:txBody>
      </p:sp>
      <p:sp>
        <p:nvSpPr>
          <p:cNvPr id="10" name="TextBox 9"/>
          <p:cNvSpPr txBox="1"/>
          <p:nvPr/>
        </p:nvSpPr>
        <p:spPr>
          <a:xfrm>
            <a:off x="3886201" y="5181601"/>
            <a:ext cx="2514600" cy="1323439"/>
          </a:xfrm>
          <a:prstGeom prst="rect">
            <a:avLst/>
          </a:prstGeom>
          <a:noFill/>
        </p:spPr>
        <p:txBody>
          <a:bodyPr wrap="square" rtlCol="0">
            <a:spAutoFit/>
          </a:bodyPr>
          <a:lstStyle/>
          <a:p>
            <a:r>
              <a:rPr lang="en-US" sz="1600" dirty="0" smtClean="0">
                <a:latin typeface="Segoe UI Light" pitchFamily="34" charset="0"/>
                <a:cs typeface="Segoe UI Light" pitchFamily="34" charset="0"/>
              </a:rPr>
              <a:t>We can’t just jump from the star to Christ. If you don’t do it properly, somewhere, sometime, you can make a mistake.</a:t>
            </a:r>
            <a:endParaRPr lang="en-US" sz="1600" dirty="0">
              <a:latin typeface="Segoe UI Light" pitchFamily="34" charset="0"/>
              <a:cs typeface="Segoe UI Light" pitchFamily="34" charset="0"/>
            </a:endParaRPr>
          </a:p>
        </p:txBody>
      </p:sp>
      <p:sp>
        <p:nvSpPr>
          <p:cNvPr id="11" name="5-Point Star 10"/>
          <p:cNvSpPr/>
          <p:nvPr/>
        </p:nvSpPr>
        <p:spPr>
          <a:xfrm>
            <a:off x="838201" y="4038600"/>
            <a:ext cx="381000" cy="381000"/>
          </a:xfrm>
          <a:prstGeom prst="star5">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4" descr="Image result for cross"/>
          <p:cNvPicPr>
            <a:picLocks noChangeAspect="1" noChangeArrowheads="1"/>
          </p:cNvPicPr>
          <p:nvPr/>
        </p:nvPicPr>
        <p:blipFill>
          <a:blip r:embed="rId4" cstate="print"/>
          <a:srcRect/>
          <a:stretch>
            <a:fillRect/>
          </a:stretch>
        </p:blipFill>
        <p:spPr bwMode="auto">
          <a:xfrm>
            <a:off x="3505201" y="5181600"/>
            <a:ext cx="381000" cy="381000"/>
          </a:xfrm>
          <a:prstGeom prst="rect">
            <a:avLst/>
          </a:prstGeom>
          <a:noFill/>
        </p:spPr>
      </p:pic>
      <p:sp>
        <p:nvSpPr>
          <p:cNvPr id="16" name="TextBox 15"/>
          <p:cNvSpPr txBox="1"/>
          <p:nvPr/>
        </p:nvSpPr>
        <p:spPr>
          <a:xfrm>
            <a:off x="3733800" y="3962401"/>
            <a:ext cx="609600" cy="307777"/>
          </a:xfrm>
          <a:prstGeom prst="rect">
            <a:avLst/>
          </a:prstGeom>
          <a:noFill/>
        </p:spPr>
        <p:txBody>
          <a:bodyPr wrap="square" rtlCol="0">
            <a:spAutoFit/>
          </a:bodyPr>
          <a:lstStyle/>
          <a:p>
            <a:pPr algn="ctr"/>
            <a:r>
              <a:rPr lang="en-US" sz="1400" dirty="0" smtClean="0"/>
              <a:t>David</a:t>
            </a:r>
            <a:endParaRPr lang="en-US" sz="1400" dirty="0"/>
          </a:p>
        </p:txBody>
      </p:sp>
      <p:sp>
        <p:nvSpPr>
          <p:cNvPr id="17" name="TextBox 16"/>
          <p:cNvSpPr txBox="1"/>
          <p:nvPr/>
        </p:nvSpPr>
        <p:spPr>
          <a:xfrm>
            <a:off x="1371600" y="4191001"/>
            <a:ext cx="1981200" cy="307777"/>
          </a:xfrm>
          <a:prstGeom prst="rect">
            <a:avLst/>
          </a:prstGeom>
          <a:noFill/>
        </p:spPr>
        <p:txBody>
          <a:bodyPr wrap="square" rtlCol="0">
            <a:spAutoFit/>
          </a:bodyPr>
          <a:lstStyle/>
          <a:p>
            <a:pPr algn="ctr"/>
            <a:r>
              <a:rPr lang="en-US" sz="1400" dirty="0" smtClean="0">
                <a:latin typeface="Ink Free" pitchFamily="66" charset="0"/>
              </a:rPr>
              <a:t>Is pointing to </a:t>
            </a:r>
            <a:endParaRPr lang="en-US" sz="1400" dirty="0">
              <a:latin typeface="Ink Free" pitchFamily="66" charset="0"/>
            </a:endParaRPr>
          </a:p>
        </p:txBody>
      </p:sp>
      <p:sp>
        <p:nvSpPr>
          <p:cNvPr id="18" name="TextBox 17"/>
          <p:cNvSpPr txBox="1"/>
          <p:nvPr/>
        </p:nvSpPr>
        <p:spPr>
          <a:xfrm>
            <a:off x="609601" y="3657601"/>
            <a:ext cx="990600" cy="369332"/>
          </a:xfrm>
          <a:prstGeom prst="rect">
            <a:avLst/>
          </a:prstGeom>
          <a:noFill/>
        </p:spPr>
        <p:txBody>
          <a:bodyPr wrap="square" rtlCol="0">
            <a:spAutoFit/>
          </a:bodyPr>
          <a:lstStyle/>
          <a:p>
            <a:r>
              <a:rPr lang="en-US" u="sng" dirty="0" smtClean="0"/>
              <a:t>Natural</a:t>
            </a:r>
            <a:endParaRPr lang="en-US" u="sng" dirty="0"/>
          </a:p>
        </p:txBody>
      </p:sp>
      <p:sp>
        <p:nvSpPr>
          <p:cNvPr id="19" name="TextBox 18"/>
          <p:cNvSpPr txBox="1"/>
          <p:nvPr/>
        </p:nvSpPr>
        <p:spPr>
          <a:xfrm>
            <a:off x="3200401" y="3657601"/>
            <a:ext cx="990600" cy="369332"/>
          </a:xfrm>
          <a:prstGeom prst="rect">
            <a:avLst/>
          </a:prstGeom>
          <a:noFill/>
        </p:spPr>
        <p:txBody>
          <a:bodyPr wrap="square" rtlCol="0">
            <a:spAutoFit/>
          </a:bodyPr>
          <a:lstStyle/>
          <a:p>
            <a:r>
              <a:rPr lang="en-US" u="sng" dirty="0" smtClean="0"/>
              <a:t>Spiritual</a:t>
            </a:r>
            <a:endParaRPr lang="en-US" u="sng" dirty="0"/>
          </a:p>
        </p:txBody>
      </p:sp>
      <p:cxnSp>
        <p:nvCxnSpPr>
          <p:cNvPr id="21" name="Straight Arrow Connector 20"/>
          <p:cNvCxnSpPr/>
          <p:nvPr/>
        </p:nvCxnSpPr>
        <p:spPr>
          <a:xfrm>
            <a:off x="1524001" y="4191000"/>
            <a:ext cx="17526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0800000" flipV="1">
            <a:off x="1524001" y="4267200"/>
            <a:ext cx="1766008" cy="105681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066800" y="4800601"/>
            <a:ext cx="914400" cy="338554"/>
          </a:xfrm>
          <a:prstGeom prst="rect">
            <a:avLst/>
          </a:prstGeom>
          <a:noFill/>
        </p:spPr>
        <p:txBody>
          <a:bodyPr wrap="square" rtlCol="0">
            <a:spAutoFit/>
          </a:bodyPr>
          <a:lstStyle/>
          <a:p>
            <a:r>
              <a:rPr lang="en-US" sz="1600" dirty="0" smtClean="0">
                <a:latin typeface="Modern No. 20" pitchFamily="18" charset="0"/>
              </a:rPr>
              <a:t>Step #2</a:t>
            </a:r>
            <a:endParaRPr lang="en-US" sz="1600" dirty="0">
              <a:latin typeface="Modern No. 20" pitchFamily="18" charset="0"/>
            </a:endParaRPr>
          </a:p>
        </p:txBody>
      </p:sp>
      <p:sp>
        <p:nvSpPr>
          <p:cNvPr id="25" name="TextBox 24"/>
          <p:cNvSpPr txBox="1"/>
          <p:nvPr/>
        </p:nvSpPr>
        <p:spPr>
          <a:xfrm>
            <a:off x="1905001" y="3810001"/>
            <a:ext cx="838200" cy="338554"/>
          </a:xfrm>
          <a:prstGeom prst="rect">
            <a:avLst/>
          </a:prstGeom>
          <a:noFill/>
        </p:spPr>
        <p:txBody>
          <a:bodyPr wrap="square" rtlCol="0">
            <a:spAutoFit/>
          </a:bodyPr>
          <a:lstStyle/>
          <a:p>
            <a:r>
              <a:rPr lang="en-US" sz="1600" dirty="0" smtClean="0">
                <a:latin typeface="Modern No. 20" pitchFamily="18" charset="0"/>
              </a:rPr>
              <a:t>Step #1</a:t>
            </a:r>
            <a:endParaRPr lang="en-US" sz="1600" dirty="0">
              <a:latin typeface="Modern No. 20" pitchFamily="18" charset="0"/>
            </a:endParaRPr>
          </a:p>
        </p:txBody>
      </p:sp>
      <p:sp>
        <p:nvSpPr>
          <p:cNvPr id="26" name="TextBox 25"/>
          <p:cNvSpPr txBox="1"/>
          <p:nvPr/>
        </p:nvSpPr>
        <p:spPr>
          <a:xfrm>
            <a:off x="1981200" y="5105401"/>
            <a:ext cx="914400" cy="338554"/>
          </a:xfrm>
          <a:prstGeom prst="rect">
            <a:avLst/>
          </a:prstGeom>
          <a:noFill/>
        </p:spPr>
        <p:txBody>
          <a:bodyPr wrap="square" rtlCol="0">
            <a:spAutoFit/>
          </a:bodyPr>
          <a:lstStyle/>
          <a:p>
            <a:r>
              <a:rPr lang="en-US" sz="1600" dirty="0" smtClean="0">
                <a:latin typeface="Modern No. 20" pitchFamily="18" charset="0"/>
              </a:rPr>
              <a:t>Step #3</a:t>
            </a:r>
            <a:endParaRPr lang="en-US" sz="1600" dirty="0">
              <a:latin typeface="Modern No. 20" pitchFamily="18" charset="0"/>
            </a:endParaRPr>
          </a:p>
        </p:txBody>
      </p:sp>
      <p:cxnSp>
        <p:nvCxnSpPr>
          <p:cNvPr id="27" name="Straight Arrow Connector 26"/>
          <p:cNvCxnSpPr/>
          <p:nvPr/>
        </p:nvCxnSpPr>
        <p:spPr>
          <a:xfrm>
            <a:off x="1600200" y="5410200"/>
            <a:ext cx="1828800" cy="15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685800" y="2819401"/>
            <a:ext cx="2438400" cy="369332"/>
          </a:xfrm>
          <a:prstGeom prst="rect">
            <a:avLst/>
          </a:prstGeom>
          <a:noFill/>
        </p:spPr>
        <p:txBody>
          <a:bodyPr wrap="square" rtlCol="0">
            <a:spAutoFit/>
          </a:bodyPr>
          <a:lstStyle/>
          <a:p>
            <a:r>
              <a:rPr lang="en-US" dirty="0" smtClean="0">
                <a:latin typeface="Modern No. 20" pitchFamily="18" charset="0"/>
              </a:rPr>
              <a:t>Ex. Word study on star</a:t>
            </a:r>
            <a:endParaRPr lang="en-US" dirty="0">
              <a:latin typeface="Modern No. 20" pitchFamily="18" charset="0"/>
            </a:endParaRPr>
          </a:p>
        </p:txBody>
      </p:sp>
      <p:sp>
        <p:nvSpPr>
          <p:cNvPr id="29" name="TextBox 28"/>
          <p:cNvSpPr txBox="1"/>
          <p:nvPr/>
        </p:nvSpPr>
        <p:spPr>
          <a:xfrm>
            <a:off x="762001" y="3124201"/>
            <a:ext cx="2362200" cy="338554"/>
          </a:xfrm>
          <a:prstGeom prst="rect">
            <a:avLst/>
          </a:prstGeom>
          <a:noFill/>
        </p:spPr>
        <p:txBody>
          <a:bodyPr wrap="square" rtlCol="0">
            <a:spAutoFit/>
          </a:bodyPr>
          <a:lstStyle/>
          <a:p>
            <a:r>
              <a:rPr lang="en-US" sz="1600" dirty="0" smtClean="0">
                <a:latin typeface="Ink Free" pitchFamily="66" charset="0"/>
              </a:rPr>
              <a:t>Numbers 24:17</a:t>
            </a:r>
            <a:endParaRPr lang="en-US" sz="1600" dirty="0">
              <a:latin typeface="Ink Free" pitchFamily="66" charset="0"/>
            </a:endParaRPr>
          </a:p>
        </p:txBody>
      </p:sp>
      <p:sp>
        <p:nvSpPr>
          <p:cNvPr id="33" name="TextBox 32"/>
          <p:cNvSpPr txBox="1"/>
          <p:nvPr/>
        </p:nvSpPr>
        <p:spPr>
          <a:xfrm>
            <a:off x="4038600" y="2438402"/>
            <a:ext cx="2133600" cy="1169551"/>
          </a:xfrm>
          <a:prstGeom prst="rect">
            <a:avLst/>
          </a:prstGeom>
          <a:noFill/>
        </p:spPr>
        <p:txBody>
          <a:bodyPr wrap="square" rtlCol="0">
            <a:spAutoFit/>
          </a:bodyPr>
          <a:lstStyle/>
          <a:p>
            <a:pPr algn="ctr"/>
            <a:r>
              <a:rPr lang="en-US" sz="1400" dirty="0" smtClean="0"/>
              <a:t>The wise men understood Balaam's prophecy. As we read the prophecy, we too could understand the prophecy</a:t>
            </a:r>
            <a:endParaRPr lang="en-US" sz="1400" dirty="0"/>
          </a:p>
        </p:txBody>
      </p:sp>
      <p:sp>
        <p:nvSpPr>
          <p:cNvPr id="34" name="TextBox 33"/>
          <p:cNvSpPr txBox="1"/>
          <p:nvPr/>
        </p:nvSpPr>
        <p:spPr>
          <a:xfrm>
            <a:off x="685800" y="5867401"/>
            <a:ext cx="2895600" cy="584775"/>
          </a:xfrm>
          <a:prstGeom prst="rect">
            <a:avLst/>
          </a:prstGeom>
          <a:noFill/>
        </p:spPr>
        <p:txBody>
          <a:bodyPr wrap="square" rtlCol="0">
            <a:spAutoFit/>
          </a:bodyPr>
          <a:lstStyle/>
          <a:p>
            <a:pPr algn="ctr"/>
            <a:r>
              <a:rPr lang="en-US" sz="1600" dirty="0" smtClean="0"/>
              <a:t>The sign has to be identical to the object it is pointing to.</a:t>
            </a:r>
            <a:endParaRPr lang="en-US" sz="1600" dirty="0"/>
          </a:p>
        </p:txBody>
      </p:sp>
      <p:pic>
        <p:nvPicPr>
          <p:cNvPr id="31" name="Picture 2" descr="Image result for stick figure"/>
          <p:cNvPicPr>
            <a:picLocks noChangeAspect="1" noChangeArrowheads="1"/>
          </p:cNvPicPr>
          <p:nvPr/>
        </p:nvPicPr>
        <p:blipFill>
          <a:blip r:embed="rId3" cstate="print"/>
          <a:srcRect/>
          <a:stretch>
            <a:fillRect/>
          </a:stretch>
        </p:blipFill>
        <p:spPr bwMode="auto">
          <a:xfrm>
            <a:off x="838203" y="5334002"/>
            <a:ext cx="609598" cy="592449"/>
          </a:xfrm>
          <a:prstGeom prst="rect">
            <a:avLst/>
          </a:prstGeom>
          <a:noFill/>
        </p:spPr>
      </p:pic>
      <p:sp>
        <p:nvSpPr>
          <p:cNvPr id="35" name="TextBox 34"/>
          <p:cNvSpPr txBox="1"/>
          <p:nvPr/>
        </p:nvSpPr>
        <p:spPr>
          <a:xfrm>
            <a:off x="762000" y="5105401"/>
            <a:ext cx="609600" cy="307777"/>
          </a:xfrm>
          <a:prstGeom prst="rect">
            <a:avLst/>
          </a:prstGeom>
          <a:noFill/>
        </p:spPr>
        <p:txBody>
          <a:bodyPr wrap="square" rtlCol="0">
            <a:spAutoFit/>
          </a:bodyPr>
          <a:lstStyle/>
          <a:p>
            <a:pPr algn="ctr"/>
            <a:r>
              <a:rPr lang="en-US" sz="1400" dirty="0" smtClean="0"/>
              <a:t>David</a:t>
            </a:r>
            <a:endParaRPr lang="en-US" sz="1400" dirty="0"/>
          </a:p>
        </p:txBody>
      </p:sp>
      <p:sp>
        <p:nvSpPr>
          <p:cNvPr id="38" name="TextBox 37"/>
          <p:cNvSpPr txBox="1"/>
          <p:nvPr/>
        </p:nvSpPr>
        <p:spPr>
          <a:xfrm>
            <a:off x="1447800" y="5410201"/>
            <a:ext cx="1981200" cy="307777"/>
          </a:xfrm>
          <a:prstGeom prst="rect">
            <a:avLst/>
          </a:prstGeom>
          <a:noFill/>
        </p:spPr>
        <p:txBody>
          <a:bodyPr wrap="square" rtlCol="0">
            <a:spAutoFit/>
          </a:bodyPr>
          <a:lstStyle/>
          <a:p>
            <a:pPr algn="ctr"/>
            <a:r>
              <a:rPr lang="en-US" sz="1400" dirty="0" smtClean="0">
                <a:latin typeface="Ink Free" pitchFamily="66" charset="0"/>
              </a:rPr>
              <a:t>Is pointing to </a:t>
            </a:r>
            <a:endParaRPr lang="en-US" sz="1400" dirty="0">
              <a:latin typeface="Ink Free" pitchFamily="66" charset="0"/>
            </a:endParaRPr>
          </a:p>
        </p:txBody>
      </p:sp>
      <p:cxnSp>
        <p:nvCxnSpPr>
          <p:cNvPr id="41" name="Straight Arrow Connector 40"/>
          <p:cNvCxnSpPr/>
          <p:nvPr/>
        </p:nvCxnSpPr>
        <p:spPr>
          <a:xfrm rot="5400000">
            <a:off x="3505201" y="2667001"/>
            <a:ext cx="533400" cy="533400"/>
          </a:xfrm>
          <a:prstGeom prst="straightConnector1">
            <a:avLst/>
          </a:prstGeom>
          <a:ln w="12700">
            <a:solidFill>
              <a:schemeClr val="tx1"/>
            </a:solidFill>
            <a:prstDash val="lgDash"/>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11734801" y="4038600"/>
            <a:ext cx="2514600" cy="369332"/>
          </a:xfrm>
          <a:prstGeom prst="rect">
            <a:avLst/>
          </a:prstGeom>
          <a:noFill/>
        </p:spPr>
        <p:txBody>
          <a:bodyPr wrap="square" rtlCol="0">
            <a:spAutoFit/>
          </a:bodyPr>
          <a:lstStyle/>
          <a:p>
            <a:pPr algn="ctr"/>
            <a:r>
              <a:rPr lang="en-US" b="1" dirty="0" smtClean="0"/>
              <a:t>KEY NOTE</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20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additive="base">
                                        <p:cTn id="2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 calcmode="lin" valueType="num">
                                      <p:cBhvr additive="base">
                                        <p:cTn id="2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additive="base">
                                        <p:cTn id="3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additive="base">
                                        <p:cTn id="4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additive="base">
                                        <p:cTn id="4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8">
                                            <p:txEl>
                                              <p:pRg st="0" end="0"/>
                                            </p:txEl>
                                          </p:spTgt>
                                        </p:tgtEl>
                                        <p:attrNameLst>
                                          <p:attrName>style.visibility</p:attrName>
                                        </p:attrNameLst>
                                      </p:cBhvr>
                                      <p:to>
                                        <p:strVal val="visible"/>
                                      </p:to>
                                    </p:set>
                                    <p:animEffect transition="in" filter="fade">
                                      <p:cBhvr>
                                        <p:cTn id="52" dur="2000"/>
                                        <p:tgtEl>
                                          <p:spTgt spid="8">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42">
                                            <p:txEl>
                                              <p:pRg st="0" end="0"/>
                                            </p:txEl>
                                          </p:spTgt>
                                        </p:tgtEl>
                                        <p:attrNameLst>
                                          <p:attrName>style.visibility</p:attrName>
                                        </p:attrNameLst>
                                      </p:cBhvr>
                                      <p:to>
                                        <p:strVal val="visible"/>
                                      </p:to>
                                    </p:set>
                                    <p:animEffect transition="in" filter="fade">
                                      <p:cBhvr>
                                        <p:cTn id="57" dur="2000"/>
                                        <p:tgtEl>
                                          <p:spTgt spid="42">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9">
                                            <p:txEl>
                                              <p:pRg st="0" end="0"/>
                                            </p:txEl>
                                          </p:spTgt>
                                        </p:tgtEl>
                                        <p:attrNameLst>
                                          <p:attrName>style.visibility</p:attrName>
                                        </p:attrNameLst>
                                      </p:cBhvr>
                                      <p:to>
                                        <p:strVal val="visible"/>
                                      </p:to>
                                    </p:set>
                                    <p:anim calcmode="lin" valueType="num">
                                      <p:cBhvr additive="base">
                                        <p:cTn id="62"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9">
                                            <p:txEl>
                                              <p:pRg st="1" end="1"/>
                                            </p:txEl>
                                          </p:spTgt>
                                        </p:tgtEl>
                                        <p:attrNameLst>
                                          <p:attrName>style.visibility</p:attrName>
                                        </p:attrNameLst>
                                      </p:cBhvr>
                                      <p:to>
                                        <p:strVal val="visible"/>
                                      </p:to>
                                    </p:set>
                                    <p:anim calcmode="lin" valueType="num">
                                      <p:cBhvr additive="base">
                                        <p:cTn id="68"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69"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9">
                                            <p:txEl>
                                              <p:pRg st="2" end="2"/>
                                            </p:txEl>
                                          </p:spTgt>
                                        </p:tgtEl>
                                        <p:attrNameLst>
                                          <p:attrName>style.visibility</p:attrName>
                                        </p:attrNameLst>
                                      </p:cBhvr>
                                      <p:to>
                                        <p:strVal val="visible"/>
                                      </p:to>
                                    </p:set>
                                    <p:anim calcmode="lin" valueType="num">
                                      <p:cBhvr additive="base">
                                        <p:cTn id="74"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75"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9">
                                            <p:txEl>
                                              <p:pRg st="3" end="3"/>
                                            </p:txEl>
                                          </p:spTgt>
                                        </p:tgtEl>
                                        <p:attrNameLst>
                                          <p:attrName>style.visibility</p:attrName>
                                        </p:attrNameLst>
                                      </p:cBhvr>
                                      <p:to>
                                        <p:strVal val="visible"/>
                                      </p:to>
                                    </p:set>
                                    <p:anim calcmode="lin" valueType="num">
                                      <p:cBhvr additive="base">
                                        <p:cTn id="80"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81"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P spid="7" grpId="0" build="p"/>
      <p:bldP spid="8" grpId="0" build="p"/>
      <p:bldP spid="9" grpId="0" build="p"/>
      <p:bldP spid="4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odern No. 20" pitchFamily="18" charset="0"/>
              </a:rPr>
              <a:t>Summary</a:t>
            </a:r>
            <a:endParaRPr lang="en-US" dirty="0"/>
          </a:p>
        </p:txBody>
      </p:sp>
      <p:sp>
        <p:nvSpPr>
          <p:cNvPr id="4" name="TextBox 3"/>
          <p:cNvSpPr txBox="1"/>
          <p:nvPr/>
        </p:nvSpPr>
        <p:spPr>
          <a:xfrm>
            <a:off x="914400" y="1524001"/>
            <a:ext cx="5791200" cy="584775"/>
          </a:xfrm>
          <a:prstGeom prst="rect">
            <a:avLst/>
          </a:prstGeom>
          <a:noFill/>
        </p:spPr>
        <p:txBody>
          <a:bodyPr wrap="square" rtlCol="0">
            <a:spAutoFit/>
          </a:bodyPr>
          <a:lstStyle/>
          <a:p>
            <a:r>
              <a:rPr lang="en-US" sz="3200" dirty="0" smtClean="0">
                <a:latin typeface="Modern No. 20" pitchFamily="18" charset="0"/>
              </a:rPr>
              <a:t>Does a line/reform line ever stop?</a:t>
            </a:r>
            <a:endParaRPr lang="en-US" sz="3200" dirty="0">
              <a:latin typeface="Modern No. 20" pitchFamily="18" charset="0"/>
            </a:endParaRPr>
          </a:p>
        </p:txBody>
      </p:sp>
      <p:sp>
        <p:nvSpPr>
          <p:cNvPr id="5" name="TextBox 4"/>
          <p:cNvSpPr txBox="1"/>
          <p:nvPr/>
        </p:nvSpPr>
        <p:spPr>
          <a:xfrm>
            <a:off x="914401" y="2209801"/>
            <a:ext cx="6477000" cy="1477328"/>
          </a:xfrm>
          <a:prstGeom prst="rect">
            <a:avLst/>
          </a:prstGeom>
          <a:noFill/>
        </p:spPr>
        <p:txBody>
          <a:bodyPr wrap="square" rtlCol="0">
            <a:spAutoFit/>
          </a:bodyPr>
          <a:lstStyle/>
          <a:p>
            <a:pPr>
              <a:buFont typeface="Wingdings" pitchFamily="2" charset="2"/>
              <a:buChar char="v"/>
            </a:pPr>
            <a:r>
              <a:rPr lang="en-US" dirty="0" smtClean="0">
                <a:latin typeface="Segoe UI Light" pitchFamily="34" charset="0"/>
                <a:cs typeface="Segoe UI Light" pitchFamily="34" charset="0"/>
              </a:rPr>
              <a:t> No.  A line does not stop because time (history) does not stop. It’s progressive. However, a line can be broken because there are set parts/dispensations in every line that tells something about a particular event(s) on a line (or in time), which in turn indicates a beginning and a end of various times on a line.</a:t>
            </a:r>
            <a:endParaRPr lang="en-US" dirty="0">
              <a:latin typeface="Segoe UI Light" pitchFamily="34" charset="0"/>
              <a:cs typeface="Segoe UI Light" pitchFamily="34" charset="0"/>
            </a:endParaRPr>
          </a:p>
        </p:txBody>
      </p:sp>
      <p:sp>
        <p:nvSpPr>
          <p:cNvPr id="7" name="TextBox 6"/>
          <p:cNvSpPr txBox="1"/>
          <p:nvPr/>
        </p:nvSpPr>
        <p:spPr>
          <a:xfrm>
            <a:off x="990600" y="3886200"/>
            <a:ext cx="6096000" cy="1477328"/>
          </a:xfrm>
          <a:prstGeom prst="rect">
            <a:avLst/>
          </a:prstGeom>
          <a:noFill/>
        </p:spPr>
        <p:txBody>
          <a:bodyPr wrap="square" rtlCol="0">
            <a:spAutoFit/>
          </a:bodyPr>
          <a:lstStyle/>
          <a:p>
            <a:pPr>
              <a:buFont typeface="Wingdings" pitchFamily="2" charset="2"/>
              <a:buChar char="v"/>
            </a:pPr>
            <a:r>
              <a:rPr lang="en-US" dirty="0" smtClean="0">
                <a:latin typeface="Segoe UI Light" pitchFamily="34" charset="0"/>
                <a:cs typeface="Segoe UI Light" pitchFamily="34" charset="0"/>
              </a:rPr>
              <a:t> In order to apply this concept correctly, we need to understand:</a:t>
            </a:r>
          </a:p>
          <a:p>
            <a:pPr marL="342900" indent="-342900">
              <a:buFont typeface="+mj-lt"/>
              <a:buAutoNum type="arabicPeriod"/>
            </a:pPr>
            <a:r>
              <a:rPr lang="en-US" dirty="0" smtClean="0">
                <a:latin typeface="Segoe UI Light" pitchFamily="34" charset="0"/>
                <a:cs typeface="Segoe UI Light" pitchFamily="34" charset="0"/>
              </a:rPr>
              <a:t>Progression and line upon line</a:t>
            </a:r>
          </a:p>
          <a:p>
            <a:pPr marL="342900" indent="-342900">
              <a:buFont typeface="+mj-lt"/>
              <a:buAutoNum type="arabicPeriod"/>
            </a:pPr>
            <a:r>
              <a:rPr lang="en-US" dirty="0" smtClean="0">
                <a:latin typeface="Segoe UI Light" pitchFamily="34" charset="0"/>
                <a:cs typeface="Segoe UI Light" pitchFamily="34" charset="0"/>
              </a:rPr>
              <a:t>The Z-rule</a:t>
            </a:r>
          </a:p>
          <a:p>
            <a:pPr marL="342900" indent="-342900">
              <a:buFont typeface="+mj-lt"/>
              <a:buAutoNum type="arabicPeriod"/>
            </a:pPr>
            <a:r>
              <a:rPr lang="en-US" dirty="0" smtClean="0">
                <a:latin typeface="Segoe UI Light" pitchFamily="34" charset="0"/>
                <a:cs typeface="Segoe UI Light" pitchFamily="34" charset="0"/>
              </a:rPr>
              <a:t>Harbinger/Sign </a:t>
            </a:r>
            <a:endParaRPr lang="en-US" dirty="0">
              <a:latin typeface="Segoe UI Light" pitchFamily="34" charset="0"/>
              <a:cs typeface="Segoe UI Light" pitchFamily="34" charset="0"/>
            </a:endParaRPr>
          </a:p>
        </p:txBody>
      </p:sp>
      <p:sp>
        <p:nvSpPr>
          <p:cNvPr id="9" name="TextBox 8"/>
          <p:cNvSpPr txBox="1"/>
          <p:nvPr/>
        </p:nvSpPr>
        <p:spPr>
          <a:xfrm>
            <a:off x="990600" y="5486401"/>
            <a:ext cx="6705600" cy="923330"/>
          </a:xfrm>
          <a:prstGeom prst="rect">
            <a:avLst/>
          </a:prstGeom>
          <a:noFill/>
        </p:spPr>
        <p:txBody>
          <a:bodyPr wrap="square" rtlCol="0">
            <a:spAutoFit/>
          </a:bodyPr>
          <a:lstStyle/>
          <a:p>
            <a:pPr>
              <a:buFont typeface="Wingdings" pitchFamily="2" charset="2"/>
              <a:buChar char="v"/>
            </a:pPr>
            <a:r>
              <a:rPr lang="en-US" dirty="0" smtClean="0">
                <a:latin typeface="Segoe UI Light" pitchFamily="34" charset="0"/>
                <a:cs typeface="Segoe UI Light" pitchFamily="34" charset="0"/>
              </a:rPr>
              <a:t> Those reform lines (histories) can be built perfectly one upon another to reveal information about future events to come pertaining to other lines (or history)</a:t>
            </a:r>
            <a:endParaRPr lang="en-US" dirty="0">
              <a:latin typeface="Segoe UI Light" pitchFamily="34" charset="0"/>
              <a:cs typeface="Segoe UI Light" pitchFamily="34" charset="0"/>
            </a:endParaRPr>
          </a:p>
        </p:txBody>
      </p:sp>
      <p:sp>
        <p:nvSpPr>
          <p:cNvPr id="10" name="TextBox 9"/>
          <p:cNvSpPr txBox="1"/>
          <p:nvPr/>
        </p:nvSpPr>
        <p:spPr>
          <a:xfrm>
            <a:off x="7620001" y="3810001"/>
            <a:ext cx="6019800" cy="1200329"/>
          </a:xfrm>
          <a:prstGeom prst="rect">
            <a:avLst/>
          </a:prstGeom>
          <a:noFill/>
        </p:spPr>
        <p:txBody>
          <a:bodyPr wrap="square" rtlCol="0">
            <a:spAutoFit/>
          </a:bodyPr>
          <a:lstStyle/>
          <a:p>
            <a:pPr>
              <a:buFont typeface="Wingdings" pitchFamily="2" charset="2"/>
              <a:buChar char="v"/>
            </a:pPr>
            <a:r>
              <a:rPr lang="en-US" dirty="0" smtClean="0">
                <a:latin typeface="Segoe UI Light" pitchFamily="34" charset="0"/>
                <a:cs typeface="Segoe UI Light" pitchFamily="34" charset="0"/>
              </a:rPr>
              <a:t> Parables, patterns, or structure provide addition information, depending on the kind of parable used, to help us see similarities of histories to identify what another or future history will look like.</a:t>
            </a:r>
            <a:endParaRPr lang="en-US" dirty="0">
              <a:latin typeface="Segoe UI Light" pitchFamily="34" charset="0"/>
              <a:cs typeface="Segoe UI Light" pitchFamily="34" charset="0"/>
            </a:endParaRPr>
          </a:p>
        </p:txBody>
      </p:sp>
      <p:sp>
        <p:nvSpPr>
          <p:cNvPr id="11" name="TextBox 10"/>
          <p:cNvSpPr txBox="1"/>
          <p:nvPr/>
        </p:nvSpPr>
        <p:spPr>
          <a:xfrm>
            <a:off x="7620001" y="2362202"/>
            <a:ext cx="6172200" cy="1200329"/>
          </a:xfrm>
          <a:prstGeom prst="rect">
            <a:avLst/>
          </a:prstGeom>
          <a:noFill/>
        </p:spPr>
        <p:txBody>
          <a:bodyPr wrap="square" rtlCol="0">
            <a:spAutoFit/>
          </a:bodyPr>
          <a:lstStyle/>
          <a:p>
            <a:pPr>
              <a:buFont typeface="Wingdings" pitchFamily="2" charset="2"/>
              <a:buChar char="v"/>
            </a:pPr>
            <a:r>
              <a:rPr lang="en-US" dirty="0" smtClean="0">
                <a:latin typeface="Segoe UI Light" pitchFamily="34" charset="0"/>
                <a:cs typeface="Segoe UI Light" pitchFamily="34" charset="0"/>
              </a:rPr>
              <a:t> Ellen G. White, in her writings, mixes the concept of line upon line with the concept of progression. When she does a history and then a progression, the combination of these two opens up light for us to understand our own history.</a:t>
            </a:r>
            <a:endParaRPr lang="en-US" dirty="0">
              <a:latin typeface="Segoe UI Light" pitchFamily="34" charset="0"/>
              <a:cs typeface="Segoe UI Ligh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fade">
                                      <p:cBhvr>
                                        <p:cTn id="17" dur="20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fade">
                                      <p:cBhvr>
                                        <p:cTn id="22" dur="20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fade">
                                      <p:cBhvr>
                                        <p:cTn id="27" dur="2000"/>
                                        <p:tgtEl>
                                          <p:spTgt spid="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Effect transition="in" filter="fade">
                                      <p:cBhvr>
                                        <p:cTn id="32" dur="2000"/>
                                        <p:tgtEl>
                                          <p:spTgt spid="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animEffect transition="in" filter="fade">
                                      <p:cBhvr>
                                        <p:cTn id="37" dur="2000"/>
                                        <p:tgtEl>
                                          <p:spTgt spid="11">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xEl>
                                              <p:pRg st="0" end="0"/>
                                            </p:txEl>
                                          </p:spTgt>
                                        </p:tgtEl>
                                        <p:attrNameLst>
                                          <p:attrName>style.visibility</p:attrName>
                                        </p:attrNameLst>
                                      </p:cBhvr>
                                      <p:to>
                                        <p:strVal val="visible"/>
                                      </p:to>
                                    </p:set>
                                    <p:animEffect transition="in" filter="fade">
                                      <p:cBhvr>
                                        <p:cTn id="42" dur="2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build="p"/>
      <p:bldP spid="9" grpId="0" build="p"/>
      <p:bldP spid="10" grpId="0" build="p"/>
      <p:bldP spid="11"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1083</Words>
  <Application>Microsoft Office PowerPoint</Application>
  <PresentationFormat>Custom</PresentationFormat>
  <Paragraphs>43</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The Z-rule and Symbology</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Z-rule and Symbology</dc:title>
  <dc:creator>User</dc:creator>
  <cp:lastModifiedBy>User</cp:lastModifiedBy>
  <cp:revision>7</cp:revision>
  <dcterms:created xsi:type="dcterms:W3CDTF">2019-11-28T16:48:45Z</dcterms:created>
  <dcterms:modified xsi:type="dcterms:W3CDTF">2019-11-28T17:49:45Z</dcterms:modified>
</cp:coreProperties>
</file>