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8"/>
  </p:notesMasterIdLst>
  <p:sldIdLst>
    <p:sldId id="256" r:id="rId2"/>
    <p:sldId id="257" r:id="rId3"/>
    <p:sldId id="258" r:id="rId4"/>
    <p:sldId id="286" r:id="rId5"/>
    <p:sldId id="287" r:id="rId6"/>
    <p:sldId id="291" r:id="rId7"/>
    <p:sldId id="292" r:id="rId8"/>
    <p:sldId id="29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9" r:id="rId27"/>
    <p:sldId id="283" r:id="rId28"/>
    <p:sldId id="282" r:id="rId29"/>
    <p:sldId id="280" r:id="rId30"/>
    <p:sldId id="281" r:id="rId31"/>
    <p:sldId id="284" r:id="rId32"/>
    <p:sldId id="276" r:id="rId33"/>
    <p:sldId id="277" r:id="rId34"/>
    <p:sldId id="278" r:id="rId35"/>
    <p:sldId id="285" r:id="rId36"/>
    <p:sldId id="289"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1417110-E61E-4103-8056-ECC25215AD57}" type="datetimeFigureOut">
              <a:rPr lang="en-US" smtClean="0"/>
              <a:t>8/11/2020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8754624-D509-4D6D-8606-214D05F0F551}" type="slidenum">
              <a:rPr lang="en-US" smtClean="0"/>
              <a:t>‹#›</a:t>
            </a:fld>
            <a:endParaRPr lang="en-US"/>
          </a:p>
        </p:txBody>
      </p:sp>
    </p:spTree>
    <p:extLst>
      <p:ext uri="{BB962C8B-B14F-4D97-AF65-F5344CB8AC3E}">
        <p14:creationId xmlns:p14="http://schemas.microsoft.com/office/powerpoint/2010/main" val="176105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D325D655-D46B-4782-B86F-EE0E420B312C}" type="datetime1">
              <a:rPr lang="en-US" smtClean="0"/>
              <a:t>8/11/2020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48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27468D15-B91F-4E8C-843E-D545C6ABF899}" type="datetime1">
              <a:rPr lang="en-US" smtClean="0"/>
              <a:t>8/11/2020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9841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65D4B953-92E8-484F-B8EA-203DCEDA1732}" type="datetime1">
              <a:rPr lang="en-US" smtClean="0"/>
              <a:t>8/11/2020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849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D406EBB-D19F-432D-BB78-C433DAE36861}" type="datetime1">
              <a:rPr lang="en-US" smtClean="0"/>
              <a:t>8/11/2020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676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5811426A-07C9-42DF-87D8-F381849BDACB}" type="datetime1">
              <a:rPr lang="en-US" smtClean="0"/>
              <a:t>8/11/2020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538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D38655F4-AB53-4813-8373-177D27D9F370}" type="datetime1">
              <a:rPr lang="en-US" smtClean="0"/>
              <a:t>8/11/2020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0908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C7149ADD-551A-4246-A8F6-D1F587DD3C66}" type="datetime1">
              <a:rPr lang="en-US" smtClean="0"/>
              <a:t>8/11/2020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2745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A1C36076-ED81-480C-813F-D9B4468D9826}" type="datetime1">
              <a:rPr lang="en-US" smtClean="0"/>
              <a:t>8/11/2020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7370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28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B4DB7F42-35EA-483B-B054-FC8D5C834A67}" type="datetime1">
              <a:rPr lang="en-US" smtClean="0"/>
              <a:t>8/11/2020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754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9EF40D50-85A0-4127-8F66-E4D2D12872CA}" type="datetime1">
              <a:rPr lang="en-US" smtClean="0"/>
              <a:t>8/11/2020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82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BF71B-9E14-41CE-9F2D-DF663034980F}" type="datetime1">
              <a:rPr lang="en-US" smtClean="0"/>
              <a:t>8/11/2020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524927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Iranian_Revolution#cite_note-66" TargetMode="External"/><Relationship Id="rId13" Type="http://schemas.openxmlformats.org/officeDocument/2006/relationships/hyperlink" Target="https://en.wikipedia.org/wiki/Diplomatic_immunity" TargetMode="External"/><Relationship Id="rId3" Type="http://schemas.openxmlformats.org/officeDocument/2006/relationships/hyperlink" Target="https://en.wikipedia.org/wiki/Ayatollah" TargetMode="External"/><Relationship Id="rId7" Type="http://schemas.openxmlformats.org/officeDocument/2006/relationships/hyperlink" Target="https://en.wikipedia.org/wiki/Iranian_Revolution#cite_note-65" TargetMode="External"/><Relationship Id="rId12" Type="http://schemas.openxmlformats.org/officeDocument/2006/relationships/hyperlink" Target="https://en.wikipedia.org/wiki/Capitulation_(treaty)" TargetMode="External"/><Relationship Id="rId2" Type="http://schemas.openxmlformats.org/officeDocument/2006/relationships/hyperlink" Target="https://en.wikipedia.org/wiki/Shia_Islam" TargetMode="Externa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en.wikipedia.org/wiki/Religious_minorities" TargetMode="External"/><Relationship Id="rId11" Type="http://schemas.openxmlformats.org/officeDocument/2006/relationships/hyperlink" Target="https://en.wikipedia.org/wiki/Israel" TargetMode="External"/><Relationship Id="rId5" Type="http://schemas.openxmlformats.org/officeDocument/2006/relationships/hyperlink" Target="https://en.wikipedia.org/wiki/White_Revolution" TargetMode="External"/><Relationship Id="rId15" Type="http://schemas.openxmlformats.org/officeDocument/2006/relationships/hyperlink" Target="https://en.wikipedia.org/wiki/Najaf,_Iraq" TargetMode="External"/><Relationship Id="rId10" Type="http://schemas.openxmlformats.org/officeDocument/2006/relationships/hyperlink" Target="https://en.wikipedia.org/wiki/Iranian_Revolution#cite_note-emadbaghi-67" TargetMode="External"/><Relationship Id="rId4" Type="http://schemas.openxmlformats.org/officeDocument/2006/relationships/hyperlink" Target="https://en.wikipedia.org/wiki/Ruhollah_Khomeini" TargetMode="External"/><Relationship Id="rId9" Type="http://schemas.openxmlformats.org/officeDocument/2006/relationships/hyperlink" Target="https://en.wikipedia.org/wiki/Counter-revolutionary" TargetMode="External"/><Relationship Id="rId14" Type="http://schemas.openxmlformats.org/officeDocument/2006/relationships/hyperlink" Target="https://en.wikipedia.org/wiki/Ruhollah_Khomeini%27s_return_to_Iran#Exil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Third_World" TargetMode="External"/><Relationship Id="rId13" Type="http://schemas.openxmlformats.org/officeDocument/2006/relationships/hyperlink" Target="https://en.wikipedia.org/wiki/Morteza_Motahhari" TargetMode="External"/><Relationship Id="rId18" Type="http://schemas.openxmlformats.org/officeDocument/2006/relationships/hyperlink" Target="https://en.wikipedia.org/wiki/Iranian_Revolution#cite_note-73" TargetMode="External"/><Relationship Id="rId26" Type="http://schemas.openxmlformats.org/officeDocument/2006/relationships/hyperlink" Target="https://en.wikipedia.org/wiki/Mohammad_Mofatteh" TargetMode="External"/><Relationship Id="rId3" Type="http://schemas.openxmlformats.org/officeDocument/2006/relationships/hyperlink" Target="https://en.wikipedia.org/wiki/Westernization" TargetMode="External"/><Relationship Id="rId21" Type="http://schemas.openxmlformats.org/officeDocument/2006/relationships/hyperlink" Target="https://en.wikipedia.org/wiki/Iranian_Revolution#cite_note-74" TargetMode="External"/><Relationship Id="rId7" Type="http://schemas.openxmlformats.org/officeDocument/2006/relationships/hyperlink" Target="https://en.wikipedia.org/wiki/Ali_Shariati" TargetMode="External"/><Relationship Id="rId12" Type="http://schemas.openxmlformats.org/officeDocument/2006/relationships/hyperlink" Target="https://en.wikipedia.org/wiki/Iranian_Revolution#cite_note-70" TargetMode="External"/><Relationship Id="rId17" Type="http://schemas.openxmlformats.org/officeDocument/2006/relationships/hyperlink" Target="https://en.wikipedia.org/wiki/Iranian_Revolution#cite_note-72" TargetMode="External"/><Relationship Id="rId25" Type="http://schemas.openxmlformats.org/officeDocument/2006/relationships/hyperlink" Target="https://en.wikipedia.org/wiki/Akbar_Hashemi_Rafsanjani" TargetMode="External"/><Relationship Id="rId2" Type="http://schemas.openxmlformats.org/officeDocument/2006/relationships/hyperlink" Target="https://en.wikipedia.org/wiki/Iranian_Revolution#cite_note-68" TargetMode="External"/><Relationship Id="rId16" Type="http://schemas.openxmlformats.org/officeDocument/2006/relationships/hyperlink" Target="https://en.wikipedia.org/wiki/Hokumat-e_Islami_:_Velayat-e_faqih_(book_by_Khomeini)" TargetMode="External"/><Relationship Id="rId20" Type="http://schemas.openxmlformats.org/officeDocument/2006/relationships/hyperlink" Target="https://en.wikipedia.org/wiki/Looting" TargetMode="External"/><Relationship Id="rId1" Type="http://schemas.openxmlformats.org/officeDocument/2006/relationships/slideLayout" Target="../slideLayouts/slideLayout7.xml"/><Relationship Id="rId6" Type="http://schemas.openxmlformats.org/officeDocument/2006/relationships/hyperlink" Target="https://en.wikipedia.org/wiki/Iranian_Revolution#cite_note-Mackay_1996_215,64-5-69" TargetMode="External"/><Relationship Id="rId11" Type="http://schemas.openxmlformats.org/officeDocument/2006/relationships/hyperlink" Target="https://en.wikipedia.org/wiki/Capitalism" TargetMode="External"/><Relationship Id="rId24" Type="http://schemas.openxmlformats.org/officeDocument/2006/relationships/hyperlink" Target="https://en.wikipedia.org/wiki/Mohammad-Javad_Bahonar" TargetMode="External"/><Relationship Id="rId5" Type="http://schemas.openxmlformats.org/officeDocument/2006/relationships/hyperlink" Target="https://en.wikipedia.org/wiki/Gharbzadegi" TargetMode="External"/><Relationship Id="rId15" Type="http://schemas.openxmlformats.org/officeDocument/2006/relationships/hyperlink" Target="https://en.wikipedia.org/wiki/Iranian_Revolution#cite_note-71" TargetMode="External"/><Relationship Id="rId23" Type="http://schemas.openxmlformats.org/officeDocument/2006/relationships/hyperlink" Target="https://en.wikipedia.org/wiki/Mohammad_Beheshti" TargetMode="External"/><Relationship Id="rId28" Type="http://schemas.openxmlformats.org/officeDocument/2006/relationships/image" Target="../media/image9.png"/><Relationship Id="rId10" Type="http://schemas.openxmlformats.org/officeDocument/2006/relationships/hyperlink" Target="https://en.wikipedia.org/wiki/Neo-colonialism" TargetMode="External"/><Relationship Id="rId19" Type="http://schemas.openxmlformats.org/officeDocument/2006/relationships/hyperlink" Target="https://en.wikipedia.org/wiki/Sharia" TargetMode="External"/><Relationship Id="rId4" Type="http://schemas.openxmlformats.org/officeDocument/2006/relationships/hyperlink" Target="https://en.wikipedia.org/wiki/Jalal_Al-e-Ahmad" TargetMode="External"/><Relationship Id="rId9" Type="http://schemas.openxmlformats.org/officeDocument/2006/relationships/hyperlink" Target="https://en.wikipedia.org/wiki/Colonialism" TargetMode="External"/><Relationship Id="rId14" Type="http://schemas.openxmlformats.org/officeDocument/2006/relationships/hyperlink" Target="https://en.wikipedia.org/wiki/Martyrdom" TargetMode="External"/><Relationship Id="rId22" Type="http://schemas.openxmlformats.org/officeDocument/2006/relationships/hyperlink" Target="https://en.wikipedia.org/wiki/Iranian_Revolution#cite_note-Taheri,_1985_p._196-75" TargetMode="External"/><Relationship Id="rId27" Type="http://schemas.openxmlformats.org/officeDocument/2006/relationships/hyperlink" Target="https://en.wikipedia.org/wiki/Bazaar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Iranian_Revolution#cite_note-77" TargetMode="External"/><Relationship Id="rId13" Type="http://schemas.openxmlformats.org/officeDocument/2006/relationships/hyperlink" Target="https://en.wikipedia.org/wiki/Iranian_Revolution#cite_note-79" TargetMode="External"/><Relationship Id="rId18" Type="http://schemas.openxmlformats.org/officeDocument/2006/relationships/hyperlink" Target="https://en.wikipedia.org/wiki/Mahmoud_Taleghani" TargetMode="External"/><Relationship Id="rId26" Type="http://schemas.openxmlformats.org/officeDocument/2006/relationships/hyperlink" Target="https://en.wikipedia.org/wiki/Iranian_Revolution#cite_note-86" TargetMode="External"/><Relationship Id="rId3" Type="http://schemas.openxmlformats.org/officeDocument/2006/relationships/hyperlink" Target="https://en.wikipedia.org/wiki/Freedom_Movement_of_Iran" TargetMode="External"/><Relationship Id="rId21" Type="http://schemas.openxmlformats.org/officeDocument/2006/relationships/hyperlink" Target="https://en.wikipedia.org/wiki/Atheism" TargetMode="External"/><Relationship Id="rId7" Type="http://schemas.openxmlformats.org/officeDocument/2006/relationships/hyperlink" Target="https://en.wikipedia.org/wiki/Iranian_Revolution#cite_note-76" TargetMode="External"/><Relationship Id="rId12" Type="http://schemas.openxmlformats.org/officeDocument/2006/relationships/hyperlink" Target="https://en.wikipedia.org/wiki/Organization_of_Iranian_People%27s_Fedaian_(Majority)" TargetMode="External"/><Relationship Id="rId17" Type="http://schemas.openxmlformats.org/officeDocument/2006/relationships/hyperlink" Target="https://en.wikipedia.org/wiki/People%27s_Mujahedin_of_Iran" TargetMode="External"/><Relationship Id="rId25" Type="http://schemas.openxmlformats.org/officeDocument/2006/relationships/hyperlink" Target="https://en.wikipedia.org/wiki/Iranian_Revolution#cite_note-85" TargetMode="External"/><Relationship Id="rId2" Type="http://schemas.openxmlformats.org/officeDocument/2006/relationships/hyperlink" Target="https://en.wikipedia.org/wiki/Constitutionalist" TargetMode="External"/><Relationship Id="rId16" Type="http://schemas.openxmlformats.org/officeDocument/2006/relationships/hyperlink" Target="https://en.wikipedia.org/wiki/Iranian_Revolution#cite_note-81" TargetMode="External"/><Relationship Id="rId20" Type="http://schemas.openxmlformats.org/officeDocument/2006/relationships/hyperlink" Target="https://en.wikipedia.org/wiki/Iranian_Revolution#cite_note-82" TargetMode="External"/><Relationship Id="rId29" Type="http://schemas.openxmlformats.org/officeDocument/2006/relationships/hyperlink" Target="https://en.wikipedia.org/wiki/Iranian_Revolution#cite_note-87" TargetMode="External"/><Relationship Id="rId1" Type="http://schemas.openxmlformats.org/officeDocument/2006/relationships/slideLayout" Target="../slideLayouts/slideLayout7.xml"/><Relationship Id="rId6" Type="http://schemas.openxmlformats.org/officeDocument/2006/relationships/hyperlink" Target="https://en.wikipedia.org/wiki/Iranian_Constitution_of_1906" TargetMode="External"/><Relationship Id="rId11" Type="http://schemas.openxmlformats.org/officeDocument/2006/relationships/hyperlink" Target="https://en.wikipedia.org/wiki/Tudeh_Party_of_Iran" TargetMode="External"/><Relationship Id="rId24" Type="http://schemas.openxmlformats.org/officeDocument/2006/relationships/hyperlink" Target="https://en.wikipedia.org/wiki/Socioeconomics" TargetMode="External"/><Relationship Id="rId32" Type="http://schemas.openxmlformats.org/officeDocument/2006/relationships/hyperlink" Target="https://en.wikipedia.org/wiki/Iranian_Revolution#cite_note-90" TargetMode="External"/><Relationship Id="rId5" Type="http://schemas.openxmlformats.org/officeDocument/2006/relationships/hyperlink" Target="https://en.wikipedia.org/wiki/National_Front_of_Iran" TargetMode="External"/><Relationship Id="rId15" Type="http://schemas.openxmlformats.org/officeDocument/2006/relationships/hyperlink" Target="https://en.wikipedia.org/wiki/Coup_de_gr%C3%A2ce" TargetMode="External"/><Relationship Id="rId23" Type="http://schemas.openxmlformats.org/officeDocument/2006/relationships/hyperlink" Target="https://en.wikipedia.org/wiki/Iranian_Revolution#cite_note-84" TargetMode="External"/><Relationship Id="rId28" Type="http://schemas.openxmlformats.org/officeDocument/2006/relationships/hyperlink" Target="https://en.wikipedia.org/wiki/Imperialist" TargetMode="External"/><Relationship Id="rId10" Type="http://schemas.openxmlformats.org/officeDocument/2006/relationships/hyperlink" Target="https://en.wikipedia.org/wiki/Communism" TargetMode="External"/><Relationship Id="rId19" Type="http://schemas.openxmlformats.org/officeDocument/2006/relationships/hyperlink" Target="https://en.wikipedia.org/wiki/Mohammad_Kazem_Shariatmadari" TargetMode="External"/><Relationship Id="rId31" Type="http://schemas.openxmlformats.org/officeDocument/2006/relationships/hyperlink" Target="https://en.wikipedia.org/wiki/Iranian_Revolution#cite_note-89" TargetMode="External"/><Relationship Id="rId4" Type="http://schemas.openxmlformats.org/officeDocument/2006/relationships/hyperlink" Target="https://en.wikipedia.org/wiki/Mehdi_Bazargan" TargetMode="External"/><Relationship Id="rId9" Type="http://schemas.openxmlformats.org/officeDocument/2006/relationships/hyperlink" Target="https://en.wikipedia.org/wiki/Marxism" TargetMode="External"/><Relationship Id="rId14" Type="http://schemas.openxmlformats.org/officeDocument/2006/relationships/hyperlink" Target="https://en.wikipedia.org/wiki/Iranian_Revolution#cite_note-80" TargetMode="External"/><Relationship Id="rId22" Type="http://schemas.openxmlformats.org/officeDocument/2006/relationships/hyperlink" Target="https://en.wikipedia.org/wiki/Iranian_Revolution#cite_note-Abrahamian,_1982_p.479-83" TargetMode="External"/><Relationship Id="rId27" Type="http://schemas.openxmlformats.org/officeDocument/2006/relationships/hyperlink" Target="https://en.wikipedia.org/wiki/Hokumat-e_Islami_:_Velayat-e_faqih_(book_by_Khomeini)" TargetMode="External"/><Relationship Id="rId30" Type="http://schemas.openxmlformats.org/officeDocument/2006/relationships/hyperlink" Target="https://en.wikipedia.org/wiki/Iranian_Revolution#cite_note-88"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Iranian_Revolution#cite_note-92" TargetMode="External"/><Relationship Id="rId13" Type="http://schemas.openxmlformats.org/officeDocument/2006/relationships/hyperlink" Target="https://en.wikipedia.org/wiki/Iranian_Revolution#cite_note-96" TargetMode="External"/><Relationship Id="rId18" Type="http://schemas.openxmlformats.org/officeDocument/2006/relationships/hyperlink" Target="https://en.wikipedia.org/wiki/Iranian_Revolution#cite_note-98" TargetMode="External"/><Relationship Id="rId3" Type="http://schemas.openxmlformats.org/officeDocument/2006/relationships/hyperlink" Target="https://en.wikipedia.org/wiki/Persepolis" TargetMode="External"/><Relationship Id="rId21" Type="http://schemas.openxmlformats.org/officeDocument/2006/relationships/hyperlink" Target="https://en.wikipedia.org/wiki/Alfred_Atherton" TargetMode="External"/><Relationship Id="rId7" Type="http://schemas.openxmlformats.org/officeDocument/2006/relationships/hyperlink" Target="https://en.wikipedia.org/wiki/Cyrus_the_Great" TargetMode="External"/><Relationship Id="rId12" Type="http://schemas.openxmlformats.org/officeDocument/2006/relationships/hyperlink" Target="https://en.wikipedia.org/wiki/Iranian_Revolution#cite_note-95" TargetMode="External"/><Relationship Id="rId17" Type="http://schemas.openxmlformats.org/officeDocument/2006/relationships/hyperlink" Target="https://en.wikipedia.org/wiki/Black_market" TargetMode="External"/><Relationship Id="rId25" Type="http://schemas.openxmlformats.org/officeDocument/2006/relationships/hyperlink" Target="https://en.wikipedia.org/wiki/Zbigniew_Brzezinski" TargetMode="External"/><Relationship Id="rId2" Type="http://schemas.openxmlformats.org/officeDocument/2006/relationships/hyperlink" Target="https://en.wikipedia.org/wiki/2,500_year_celebration_of_the_Persian_Empire" TargetMode="External"/><Relationship Id="rId16" Type="http://schemas.openxmlformats.org/officeDocument/2006/relationships/hyperlink" Target="https://en.wikipedia.org/wiki/Profiteering_(business)" TargetMode="External"/><Relationship Id="rId20"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en.wikipedia.org/wiki/Hijri_year" TargetMode="External"/><Relationship Id="rId11" Type="http://schemas.openxmlformats.org/officeDocument/2006/relationships/hyperlink" Target="https://en.wikipedia.org/wiki/Iranian_Revolution#cite_note-94" TargetMode="External"/><Relationship Id="rId24" Type="http://schemas.openxmlformats.org/officeDocument/2006/relationships/hyperlink" Target="https://en.wikipedia.org/wiki/Jimmy_Carter" TargetMode="External"/><Relationship Id="rId5" Type="http://schemas.openxmlformats.org/officeDocument/2006/relationships/hyperlink" Target="https://en.wikipedia.org/wiki/Piety" TargetMode="External"/><Relationship Id="rId15" Type="http://schemas.openxmlformats.org/officeDocument/2006/relationships/hyperlink" Target="https://en.wikipedia.org/wiki/Iranian_Revolution#cite_note-97" TargetMode="External"/><Relationship Id="rId23" Type="http://schemas.openxmlformats.org/officeDocument/2006/relationships/hyperlink" Target="https://en.wikipedia.org/wiki/Cyrus_Vance" TargetMode="External"/><Relationship Id="rId10" Type="http://schemas.openxmlformats.org/officeDocument/2006/relationships/hyperlink" Target="https://en.wikipedia.org/wiki/Iranian_Revolution#cite_note-93" TargetMode="External"/><Relationship Id="rId19" Type="http://schemas.openxmlformats.org/officeDocument/2006/relationships/hyperlink" Target="https://en.wikipedia.org/wiki/File:The_Shah_with_Atherton,_Sullivan,_Vance,_Carter_and_Brzezinski,_1977.jpg" TargetMode="External"/><Relationship Id="rId4" Type="http://schemas.openxmlformats.org/officeDocument/2006/relationships/hyperlink" Target="https://en.wikipedia.org/wiki/Iranian_Revolution#cite_note-91" TargetMode="External"/><Relationship Id="rId9" Type="http://schemas.openxmlformats.org/officeDocument/2006/relationships/hyperlink" Target="https://en.wikipedia.org/wiki/1973_oil_crisis" TargetMode="External"/><Relationship Id="rId14" Type="http://schemas.openxmlformats.org/officeDocument/2006/relationships/hyperlink" Target="https://en.wikipedia.org/wiki/%E1%B8%A4ezb-e_Rastakhiz" TargetMode="External"/><Relationship Id="rId22" Type="http://schemas.openxmlformats.org/officeDocument/2006/relationships/hyperlink" Target="https://en.wikipedia.org/wiki/William_H._Sulliva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SAVAK" TargetMode="External"/><Relationship Id="rId3" Type="http://schemas.openxmlformats.org/officeDocument/2006/relationships/hyperlink" Target="https://en.wikipedia.org/wiki/International_Red_Cross_and_Red_Crescent_Movement" TargetMode="External"/><Relationship Id="rId7" Type="http://schemas.openxmlformats.org/officeDocument/2006/relationships/hyperlink" Target="https://en.wikipedia.org/wiki/Ali_Shariati" TargetMode="External"/><Relationship Id="rId2" Type="http://schemas.openxmlformats.org/officeDocument/2006/relationships/hyperlink" Target="https://en.wikipedia.org/wiki/Jimmy_Carter" TargetMode="External"/><Relationship Id="rId1" Type="http://schemas.openxmlformats.org/officeDocument/2006/relationships/slideLayout" Target="../slideLayouts/slideLayout7.xml"/><Relationship Id="rId6" Type="http://schemas.openxmlformats.org/officeDocument/2006/relationships/hyperlink" Target="https://en.wikipedia.org/wiki/Iranian_Revolution#cite_note-100" TargetMode="External"/><Relationship Id="rId5" Type="http://schemas.openxmlformats.org/officeDocument/2006/relationships/hyperlink" Target="https://en.wikipedia.org/wiki/Goethe-Institut" TargetMode="External"/><Relationship Id="rId10" Type="http://schemas.openxmlformats.org/officeDocument/2006/relationships/hyperlink" Target="https://en.wikipedia.org/wiki/Iranian_Revolution#cite_note-Taheri_1985_182-3-102" TargetMode="External"/><Relationship Id="rId4" Type="http://schemas.openxmlformats.org/officeDocument/2006/relationships/hyperlink" Target="https://en.wikipedia.org/wiki/Iranian_Revolution#cite_note-99" TargetMode="External"/><Relationship Id="rId9" Type="http://schemas.openxmlformats.org/officeDocument/2006/relationships/hyperlink" Target="https://en.wikipedia.org/wiki/Iranian_Revolution#cite_note-10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ytimes.com/1978/12/01/archives/transcript-of-presidents-news-conference-on-foreign-and-domestic.htmlhttps:/www.nytimes.com/1978/12/01/archives/transcript-of-presidents-news-conference-on-foreign-and-domestic.html" TargetMode="External"/><Relationship Id="rId7" Type="http://schemas.openxmlformats.org/officeDocument/2006/relationships/hyperlink" Target="https://www.independent.co.uk/news/lifeinfocus/shapour-bakhtiar-exiled-assassinated-prime-minister-iran-pahlavi-era-a8474656.html" TargetMode="External"/><Relationship Id="rId2" Type="http://schemas.openxmlformats.org/officeDocument/2006/relationships/hyperlink" Target="https://youtu.be/PWwTshDIfuQ" TargetMode="External"/><Relationship Id="rId1" Type="http://schemas.openxmlformats.org/officeDocument/2006/relationships/slideLayout" Target="../slideLayouts/slideLayout7.xml"/><Relationship Id="rId6" Type="http://schemas.openxmlformats.org/officeDocument/2006/relationships/hyperlink" Target="https://www.magnumphotos.com/newsroom/politics/abbas-iranian-revolution/attachment/par59-3/" TargetMode="External"/><Relationship Id="rId5" Type="http://schemas.openxmlformats.org/officeDocument/2006/relationships/hyperlink" Target="https://d3f49glnpfzr7k.cloudfront.net/original/ece2cb2e-1907-41fc-ad4a-24e71b6c3dc2.jpg" TargetMode="External"/><Relationship Id="rId4" Type="http://schemas.openxmlformats.org/officeDocument/2006/relationships/hyperlink" Target="https://www.nytimes.com/1978/12/08/archives/excerpts-from-presidents-meeting-with-reporters-opening-statemen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dvwY5fFzQ0" TargetMode="External"/><Relationship Id="rId2" Type="http://schemas.openxmlformats.org/officeDocument/2006/relationships/hyperlink" Target="https://cdn.historycollection.co/wp-content/uploads/2017/07/his-is-Ayatollah-Khomeini-who-spebnt-15-years-in-rxile-and-had-retuned-to-Iran-to-take-control-of-the-Islamic-Revolutio-1979.-histclo.jpg"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nytimes.com/1979/01/23/archives/engineer-73-might-head-a-khomeini-rule-a-longtime-friend-of.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esignyoutrust.com/2018/10/rare-photographs-document-iranian-women-protest-against-the-hijab-law-in-march-1979/" TargetMode="External"/><Relationship Id="rId2" Type="http://schemas.openxmlformats.org/officeDocument/2006/relationships/hyperlink" Target="https://static01.nyt.com/images/2018/02/12/lens/12-lens-iran1/12-lens-iran1-superJumbo.jpg?quality=90&amp;auto=web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hyperlink" Target="https://en.wikipedia.org/wiki/Ruhollah_Khomeini" TargetMode="External"/><Relationship Id="rId18" Type="http://schemas.openxmlformats.org/officeDocument/2006/relationships/hyperlink" Target="https://en.wikipedia.org/wiki/Civil_resistance" TargetMode="External"/><Relationship Id="rId26" Type="http://schemas.openxmlformats.org/officeDocument/2006/relationships/hyperlink" Target="https://en.wikipedia.org/wiki/Iran" TargetMode="External"/><Relationship Id="rId39" Type="http://schemas.openxmlformats.org/officeDocument/2006/relationships/hyperlink" Target="https://en.wikipedia.org/wiki/Iranian_Revolution#cite_note-18" TargetMode="External"/><Relationship Id="rId21" Type="http://schemas.openxmlformats.org/officeDocument/2006/relationships/hyperlink" Target="https://en.wikipedia.org/wiki/Iranian_Revolution#cite_note-Afkhami-10" TargetMode="External"/><Relationship Id="rId34" Type="http://schemas.openxmlformats.org/officeDocument/2006/relationships/hyperlink" Target="https://en.wikipedia.org/wiki/Tehran" TargetMode="External"/><Relationship Id="rId42" Type="http://schemas.openxmlformats.org/officeDocument/2006/relationships/hyperlink" Target="https://en.wikipedia.org/wiki/Iranian_Revolution#cite_note-19" TargetMode="External"/><Relationship Id="rId7" Type="http://schemas.openxmlformats.org/officeDocument/2006/relationships/hyperlink" Target="https://en.wikipedia.org/wiki/Shah" TargetMode="External"/><Relationship Id="rId2" Type="http://schemas.openxmlformats.org/officeDocument/2006/relationships/hyperlink" Target="https://en.wikipedia.org/wiki/Persian_language" TargetMode="External"/><Relationship Id="rId16" Type="http://schemas.openxmlformats.org/officeDocument/2006/relationships/hyperlink" Target="https://en.wikipedia.org/wiki/Iranian_Revolution#cite_note-orsam-8" TargetMode="External"/><Relationship Id="rId29" Type="http://schemas.openxmlformats.org/officeDocument/2006/relationships/hyperlink" Target="https://en.wikipedia.org/wiki/Regency_Council_(Iran)" TargetMode="External"/><Relationship Id="rId1" Type="http://schemas.openxmlformats.org/officeDocument/2006/relationships/slideLayout" Target="../slideLayouts/slideLayout7.xml"/><Relationship Id="rId6" Type="http://schemas.openxmlformats.org/officeDocument/2006/relationships/hyperlink" Target="https://en.wikipedia.org/wiki/Pahlavi_dynasty" TargetMode="External"/><Relationship Id="rId11" Type="http://schemas.openxmlformats.org/officeDocument/2006/relationships/hyperlink" Target="https://en.wikipedia.org/wiki/Islamic_republic" TargetMode="External"/><Relationship Id="rId24" Type="http://schemas.openxmlformats.org/officeDocument/2006/relationships/hyperlink" Target="https://en.wikipedia.org/wiki/Iranian_Revolution#cite_note-mottahedeh-12" TargetMode="External"/><Relationship Id="rId32" Type="http://schemas.openxmlformats.org/officeDocument/2006/relationships/hyperlink" Target="https://en.wikipedia.org/wiki/Iranian_Revolution#cite_note-Milani_Shah-14" TargetMode="External"/><Relationship Id="rId37" Type="http://schemas.openxmlformats.org/officeDocument/2006/relationships/hyperlink" Target="https://en.wikipedia.org/wiki/Street_fighting" TargetMode="External"/><Relationship Id="rId40" Type="http://schemas.openxmlformats.org/officeDocument/2006/relationships/hyperlink" Target="https://en.wikipedia.org/wiki/March_1979_Iranian_Islamic_Republic_referendum" TargetMode="External"/><Relationship Id="rId45" Type="http://schemas.openxmlformats.org/officeDocument/2006/relationships/hyperlink" Target="https://en.wikipedia.org/wiki/Iranian_Revolution#cite_note-Amuzegar-21" TargetMode="External"/><Relationship Id="rId5" Type="http://schemas.openxmlformats.org/officeDocument/2006/relationships/hyperlink" Target="https://en.wikipedia.org/wiki/Iranian_Revolution#cite_note-5" TargetMode="External"/><Relationship Id="rId15" Type="http://schemas.openxmlformats.org/officeDocument/2006/relationships/hyperlink" Target="https://en.wikipedia.org/wiki/Background_and_causes_of_the_Iranian_Revolution#Opposition_groups_and_organizations" TargetMode="External"/><Relationship Id="rId23" Type="http://schemas.openxmlformats.org/officeDocument/2006/relationships/hyperlink" Target="https://en.wikipedia.org/wiki/Cinema_Rex_fire" TargetMode="External"/><Relationship Id="rId28" Type="http://schemas.openxmlformats.org/officeDocument/2006/relationships/hyperlink" Target="https://en.wikipedia.org/wiki/List_of_monarchs_of_Persia" TargetMode="External"/><Relationship Id="rId36" Type="http://schemas.openxmlformats.org/officeDocument/2006/relationships/hyperlink" Target="https://en.wikipedia.org/wiki/Guerrilla_warfare" TargetMode="External"/><Relationship Id="rId10" Type="http://schemas.openxmlformats.org/officeDocument/2006/relationships/hyperlink" Target="https://en.wikipedia.org/wiki/Iranian_Revolution#cite_note-mohammadreza-6" TargetMode="External"/><Relationship Id="rId19" Type="http://schemas.openxmlformats.org/officeDocument/2006/relationships/hyperlink" Target="https://en.wikipedia.org/wiki/Secularity" TargetMode="External"/><Relationship Id="rId31" Type="http://schemas.openxmlformats.org/officeDocument/2006/relationships/hyperlink" Target="https://en.wikipedia.org/wiki/Prime_Minister_of_Iran" TargetMode="External"/><Relationship Id="rId44" Type="http://schemas.openxmlformats.org/officeDocument/2006/relationships/hyperlink" Target="https://en.wikipedia.org/wiki/Iranian_Revolution#cite_note-Kurzman-20" TargetMode="External"/><Relationship Id="rId4" Type="http://schemas.openxmlformats.org/officeDocument/2006/relationships/hyperlink" Target="https://en.wikipedia.org/wiki/Help:IPA/Persian" TargetMode="External"/><Relationship Id="rId9" Type="http://schemas.openxmlformats.org/officeDocument/2006/relationships/hyperlink" Target="https://en.wikipedia.org/wiki/United_States" TargetMode="External"/><Relationship Id="rId14" Type="http://schemas.openxmlformats.org/officeDocument/2006/relationships/hyperlink" Target="https://en.wikipedia.org/wiki/Iranian_Revolution#cite_note-7" TargetMode="External"/><Relationship Id="rId22" Type="http://schemas.openxmlformats.org/officeDocument/2006/relationships/hyperlink" Target="https://en.wikipedia.org/wiki/Iranian_Revolution#cite_note-11" TargetMode="External"/><Relationship Id="rId27" Type="http://schemas.openxmlformats.org/officeDocument/2006/relationships/hyperlink" Target="https://en.wikipedia.org/wiki/Exile" TargetMode="External"/><Relationship Id="rId30" Type="http://schemas.openxmlformats.org/officeDocument/2006/relationships/hyperlink" Target="https://en.wikipedia.org/wiki/Shapour_Bakhtiar" TargetMode="External"/><Relationship Id="rId35" Type="http://schemas.openxmlformats.org/officeDocument/2006/relationships/hyperlink" Target="https://en.wikipedia.org/wiki/Iranian_Revolution#cite_note-16" TargetMode="External"/><Relationship Id="rId43" Type="http://schemas.openxmlformats.org/officeDocument/2006/relationships/hyperlink" Target="https://en.wikipedia.org/wiki/Constitution_of_the_Islamic_Republic_of_Iran" TargetMode="External"/><Relationship Id="rId8" Type="http://schemas.openxmlformats.org/officeDocument/2006/relationships/hyperlink" Target="https://en.wikipedia.org/wiki/Mohammad_Reza_Pahlavi" TargetMode="External"/><Relationship Id="rId3" Type="http://schemas.openxmlformats.org/officeDocument/2006/relationships/hyperlink" Target="https://en.wikipedia.org/wiki/Romanization_of_Persian" TargetMode="External"/><Relationship Id="rId12" Type="http://schemas.openxmlformats.org/officeDocument/2006/relationships/hyperlink" Target="https://en.wikipedia.org/wiki/Marja%27" TargetMode="External"/><Relationship Id="rId17" Type="http://schemas.openxmlformats.org/officeDocument/2006/relationships/hyperlink" Target="https://en.wikipedia.org/wiki/Student_activism" TargetMode="External"/><Relationship Id="rId25" Type="http://schemas.openxmlformats.org/officeDocument/2006/relationships/hyperlink" Target="https://en.wikipedia.org/wiki/Iranian_Revolution#cite_note-13" TargetMode="External"/><Relationship Id="rId33" Type="http://schemas.openxmlformats.org/officeDocument/2006/relationships/hyperlink" Target="https://en.wikipedia.org/wiki/Iranian_Revolution#cite_note-Milani-Persians-15" TargetMode="External"/><Relationship Id="rId38" Type="http://schemas.openxmlformats.org/officeDocument/2006/relationships/hyperlink" Target="https://en.wikipedia.org/wiki/Iranian_Revolution#cite_note-17" TargetMode="External"/><Relationship Id="rId46" Type="http://schemas.openxmlformats.org/officeDocument/2006/relationships/hyperlink" Target="https://en.wikipedia.org/wiki/Supreme_Leader_of_Iran" TargetMode="External"/><Relationship Id="rId20" Type="http://schemas.openxmlformats.org/officeDocument/2006/relationships/hyperlink" Target="https://en.wikipedia.org/wiki/Iranian_Revolution#cite_note-Abrahamian-9" TargetMode="External"/><Relationship Id="rId41" Type="http://schemas.openxmlformats.org/officeDocument/2006/relationships/hyperlink" Target="https://en.wikipedia.org/wiki/Iranian_Islamic_Republic_Da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llthatsinteresting.com/wordpress/wp-content/uploads/2017/08/iranian-blindfold.jpg" TargetMode="External"/><Relationship Id="rId2" Type="http://schemas.openxmlformats.org/officeDocument/2006/relationships/hyperlink" Target="https://allthatsinteresting.com/wordpress/wp-content/uploads/2017/08/iranian-revolution-fence.jpg"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hyperlink" Target="https://www.magnumphotos.com/newsroom/politics/abbas-iranian-revolution/"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Iran%E2%80%93Iraq_War#cite_note-74" TargetMode="External"/><Relationship Id="rId13" Type="http://schemas.openxmlformats.org/officeDocument/2006/relationships/hyperlink" Target="https://en.wikipedia.org/wiki/Persian_Gulf" TargetMode="External"/><Relationship Id="rId18" Type="http://schemas.openxmlformats.org/officeDocument/2006/relationships/hyperlink" Target="https://en.wikipedia.org/wiki/Khuzestan_Province" TargetMode="External"/><Relationship Id="rId26" Type="http://schemas.openxmlformats.org/officeDocument/2006/relationships/hyperlink" Target="https://en.wikipedia.org/wiki/People%27s_Mujahedin_of_Iran" TargetMode="External"/><Relationship Id="rId3" Type="http://schemas.openxmlformats.org/officeDocument/2006/relationships/hyperlink" Target="https://en.wikipedia.org/wiki/Arabic_language" TargetMode="External"/><Relationship Id="rId21" Type="http://schemas.openxmlformats.org/officeDocument/2006/relationships/hyperlink" Target="https://en.wikipedia.org/wiki/Consolidation_of_the_Iranian_Revolution" TargetMode="External"/><Relationship Id="rId7" Type="http://schemas.openxmlformats.org/officeDocument/2006/relationships/hyperlink" Target="https://en.wikipedia.org/wiki/Iran%E2%80%93Iraq_War#cite_note-73" TargetMode="External"/><Relationship Id="rId12" Type="http://schemas.openxmlformats.org/officeDocument/2006/relationships/hyperlink" Target="https://en.wikipedia.org/wiki/United_Nations" TargetMode="External"/><Relationship Id="rId17" Type="http://schemas.openxmlformats.org/officeDocument/2006/relationships/hyperlink" Target="https://en.wikipedia.org/wiki/Territorial_dispute" TargetMode="External"/><Relationship Id="rId25" Type="http://schemas.openxmlformats.org/officeDocument/2006/relationships/hyperlink" Target="https://en.wikipedia.org/wiki/Proxy_war" TargetMode="External"/><Relationship Id="rId2" Type="http://schemas.openxmlformats.org/officeDocument/2006/relationships/hyperlink" Target="https://en.wikipedia.org/wiki/Persian_language" TargetMode="External"/><Relationship Id="rId16" Type="http://schemas.openxmlformats.org/officeDocument/2006/relationships/hyperlink" Target="https://en.wikipedia.org/wiki/Ba%27ath_Party_(Iraqi-dominated_faction)" TargetMode="External"/><Relationship Id="rId20" Type="http://schemas.openxmlformats.org/officeDocument/2006/relationships/hyperlink" Target="https://en.wikipedia.org/wiki/Arvand_Rud" TargetMode="External"/><Relationship Id="rId29" Type="http://schemas.openxmlformats.org/officeDocument/2006/relationships/hyperlink" Target="https://en.wikipedia.org/wiki/United_States" TargetMode="External"/><Relationship Id="rId1" Type="http://schemas.openxmlformats.org/officeDocument/2006/relationships/slideLayout" Target="../slideLayouts/slideLayout7.xml"/><Relationship Id="rId6" Type="http://schemas.openxmlformats.org/officeDocument/2006/relationships/hyperlink" Target="https://en.wikipedia.org/wiki/Iran%E2%80%93Iraq_War#cite_note-72" TargetMode="External"/><Relationship Id="rId11" Type="http://schemas.openxmlformats.org/officeDocument/2006/relationships/hyperlink" Target="https://en.wikipedia.org/wiki/Ba%27athist_Iraq" TargetMode="External"/><Relationship Id="rId24" Type="http://schemas.openxmlformats.org/officeDocument/2006/relationships/hyperlink" Target="https://en.wikipedia.org/wiki/Iran%E2%80%93Iraq_War#cite_note-Karsh2002-63" TargetMode="External"/><Relationship Id="rId32" Type="http://schemas.openxmlformats.org/officeDocument/2006/relationships/hyperlink" Target="https://en.wikipedia.org/wiki/Arab_world" TargetMode="External"/><Relationship Id="rId5" Type="http://schemas.openxmlformats.org/officeDocument/2006/relationships/hyperlink" Target="https://en.wikipedia.org/wiki/Iran%E2%80%93Iraq_War#cite_note-71" TargetMode="External"/><Relationship Id="rId15" Type="http://schemas.openxmlformats.org/officeDocument/2006/relationships/hyperlink" Target="https://en.wikipedia.org/wiki/Shia_Islam" TargetMode="External"/><Relationship Id="rId23" Type="http://schemas.openxmlformats.org/officeDocument/2006/relationships/hyperlink" Target="https://en.wikipedia.org/wiki/Iran%E2%80%93Iraq_War#cite_note-77" TargetMode="External"/><Relationship Id="rId28" Type="http://schemas.openxmlformats.org/officeDocument/2006/relationships/hyperlink" Target="https://en.wikipedia.org/wiki/Patriotic_Union_of_Kurdistan" TargetMode="External"/><Relationship Id="rId10" Type="http://schemas.openxmlformats.org/officeDocument/2006/relationships/hyperlink" Target="https://en.wikipedia.org/wiki/Iran" TargetMode="External"/><Relationship Id="rId19" Type="http://schemas.openxmlformats.org/officeDocument/2006/relationships/hyperlink" Target="https://en.wikipedia.org/wiki/Shatt_al-Arab" TargetMode="External"/><Relationship Id="rId31" Type="http://schemas.openxmlformats.org/officeDocument/2006/relationships/hyperlink" Target="https://en.wikipedia.org/wiki/France" TargetMode="External"/><Relationship Id="rId4" Type="http://schemas.openxmlformats.org/officeDocument/2006/relationships/hyperlink" Target="https://en.wikipedia.org/wiki/Iran%E2%80%93Iraq_War#cite_note-70" TargetMode="External"/><Relationship Id="rId9" Type="http://schemas.openxmlformats.org/officeDocument/2006/relationships/hyperlink" Target="https://en.wikipedia.org/wiki/Iran%E2%80%93Iraq_War#cite_note-75" TargetMode="External"/><Relationship Id="rId14" Type="http://schemas.openxmlformats.org/officeDocument/2006/relationships/hyperlink" Target="https://en.wikipedia.org/wiki/Iranian_Revolution" TargetMode="External"/><Relationship Id="rId22" Type="http://schemas.openxmlformats.org/officeDocument/2006/relationships/hyperlink" Target="https://en.wikipedia.org/wiki/Iran%E2%80%93Iraq_War#cite_note-molavi05-76" TargetMode="External"/><Relationship Id="rId27" Type="http://schemas.openxmlformats.org/officeDocument/2006/relationships/hyperlink" Target="https://en.wikipedia.org/wiki/Kurdistan_Democratic_Party" TargetMode="External"/><Relationship Id="rId30" Type="http://schemas.openxmlformats.org/officeDocument/2006/relationships/hyperlink" Target="https://en.wikipedia.org/wiki/Soviet_Unio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en.wikipedia.org/wiki/Chemical_weapon" TargetMode="External"/><Relationship Id="rId3" Type="http://schemas.openxmlformats.org/officeDocument/2006/relationships/hyperlink" Target="https://en.wikipedia.org/wiki/United_Nations" TargetMode="External"/><Relationship Id="rId7" Type="http://schemas.openxmlformats.org/officeDocument/2006/relationships/hyperlink" Target="https://en.wikipedia.org/wiki/Human_wave" TargetMode="External"/><Relationship Id="rId12" Type="http://schemas.openxmlformats.org/officeDocument/2006/relationships/image" Target="../media/image19.png"/><Relationship Id="rId2" Type="http://schemas.openxmlformats.org/officeDocument/2006/relationships/hyperlink" Target="https://en.wikipedia.org/wiki/Weapons_of_mass_destruction" TargetMode="External"/><Relationship Id="rId1" Type="http://schemas.openxmlformats.org/officeDocument/2006/relationships/slideLayout" Target="../slideLayouts/slideLayout7.xml"/><Relationship Id="rId6" Type="http://schemas.openxmlformats.org/officeDocument/2006/relationships/hyperlink" Target="https://en.wikipedia.org/wiki/Machine_gun" TargetMode="External"/><Relationship Id="rId11" Type="http://schemas.openxmlformats.org/officeDocument/2006/relationships/hyperlink" Target="https://en.wikipedia.org/wiki/Reparations_(transitional_justice)" TargetMode="External"/><Relationship Id="rId5" Type="http://schemas.openxmlformats.org/officeDocument/2006/relationships/hyperlink" Target="https://en.wikipedia.org/wiki/Trench_warfare" TargetMode="External"/><Relationship Id="rId10" Type="http://schemas.openxmlformats.org/officeDocument/2006/relationships/hyperlink" Target="https://en.wikipedia.org/wiki/Iran%E2%80%93Iraq_War#cite_note-78" TargetMode="External"/><Relationship Id="rId4" Type="http://schemas.openxmlformats.org/officeDocument/2006/relationships/hyperlink" Target="https://en.wikipedia.org/wiki/World_War_I" TargetMode="External"/><Relationship Id="rId9" Type="http://schemas.openxmlformats.org/officeDocument/2006/relationships/hyperlink" Target="https://en.wikipedia.org/wiki/Shia"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Shatt_al-Arab#cite_note-FOOTNOTEMikaberidze2015xxxi-7" TargetMode="External"/><Relationship Id="rId13" Type="http://schemas.openxmlformats.org/officeDocument/2006/relationships/hyperlink" Target="https://en.wikipedia.org/wiki/Nader_Shah" TargetMode="External"/><Relationship Id="rId18" Type="http://schemas.openxmlformats.org/officeDocument/2006/relationships/hyperlink" Target="https://en.wikipedia.org/wiki/Shatt_al-Arab#cite_note-FOOTNOTEKia201721-11" TargetMode="External"/><Relationship Id="rId26" Type="http://schemas.openxmlformats.org/officeDocument/2006/relationships/hyperlink" Target="https://en.wikipedia.org/wiki/Istanbul" TargetMode="External"/><Relationship Id="rId3" Type="http://schemas.openxmlformats.org/officeDocument/2006/relationships/hyperlink" Target="https://en.wikipedia.org/wiki/Al-Faw" TargetMode="External"/><Relationship Id="rId21" Type="http://schemas.openxmlformats.org/officeDocument/2006/relationships/hyperlink" Target="https://en.wikipedia.org/wiki/Russian_Empire" TargetMode="External"/><Relationship Id="rId7" Type="http://schemas.openxmlformats.org/officeDocument/2006/relationships/hyperlink" Target="https://en.wikipedia.org/wiki/Ottoman_Empire" TargetMode="External"/><Relationship Id="rId12" Type="http://schemas.openxmlformats.org/officeDocument/2006/relationships/hyperlink" Target="https://en.wikipedia.org/wiki/Shatt_al-Arab#cite_note-FOOTNOTEDoughertyGhareeb2013681-8" TargetMode="External"/><Relationship Id="rId17" Type="http://schemas.openxmlformats.org/officeDocument/2006/relationships/hyperlink" Target="https://en.wikipedia.org/wiki/Treaties_of_Erzurum" TargetMode="External"/><Relationship Id="rId25" Type="http://schemas.openxmlformats.org/officeDocument/2006/relationships/hyperlink" Target="https://en.wikipedia.org/wiki/Protocol_(treaty)" TargetMode="External"/><Relationship Id="rId2" Type="http://schemas.openxmlformats.org/officeDocument/2006/relationships/hyperlink" Target="https://en.wikipedia.org/wiki/Al-Qurnah" TargetMode="External"/><Relationship Id="rId16" Type="http://schemas.openxmlformats.org/officeDocument/2006/relationships/hyperlink" Target="https://en.wikipedia.org/wiki/Shatt_al-Arab#cite_note-10" TargetMode="External"/><Relationship Id="rId20" Type="http://schemas.openxmlformats.org/officeDocument/2006/relationships/hyperlink" Target="https://en.wikipedia.org/wiki/United_Kingdom" TargetMode="External"/><Relationship Id="rId29"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https://en.wikipedia.org/wiki/Peace_of_Amasya" TargetMode="External"/><Relationship Id="rId11" Type="http://schemas.openxmlformats.org/officeDocument/2006/relationships/hyperlink" Target="https://en.wikipedia.org/wiki/Treaty_of_Zuhab" TargetMode="External"/><Relationship Id="rId24" Type="http://schemas.openxmlformats.org/officeDocument/2006/relationships/hyperlink" Target="https://en.wikipedia.org/wiki/Persia" TargetMode="External"/><Relationship Id="rId5" Type="http://schemas.openxmlformats.org/officeDocument/2006/relationships/hyperlink" Target="https://en.wikipedia.org/wiki/Safavid_dynasty" TargetMode="External"/><Relationship Id="rId15" Type="http://schemas.openxmlformats.org/officeDocument/2006/relationships/hyperlink" Target="https://en.wikipedia.org/wiki/Shatt_al-Arab#cite_note-FOOTNOTEShaw1991309-9" TargetMode="External"/><Relationship Id="rId23" Type="http://schemas.openxmlformats.org/officeDocument/2006/relationships/hyperlink" Target="https://en.wikipedia.org/wiki/Turkey" TargetMode="External"/><Relationship Id="rId28" Type="http://schemas.openxmlformats.org/officeDocument/2006/relationships/hyperlink" Target="https://en.wikipedia.org/wiki/World_War_I" TargetMode="External"/><Relationship Id="rId10" Type="http://schemas.openxmlformats.org/officeDocument/2006/relationships/hyperlink" Target="https://en.wikipedia.org/wiki/Abbas_I_of_Persia" TargetMode="External"/><Relationship Id="rId19" Type="http://schemas.openxmlformats.org/officeDocument/2006/relationships/hyperlink" Target="https://en.wikipedia.org/wiki/Shatt_al-Arab#cite_note-FOOTNOTEPotts2004-12" TargetMode="External"/><Relationship Id="rId4" Type="http://schemas.openxmlformats.org/officeDocument/2006/relationships/hyperlink" Target="https://en.wikipedia.org/wiki/Shatt_al-Arab#cite_note-6" TargetMode="External"/><Relationship Id="rId9" Type="http://schemas.openxmlformats.org/officeDocument/2006/relationships/hyperlink" Target="https://en.wikipedia.org/wiki/Shah" TargetMode="External"/><Relationship Id="rId14" Type="http://schemas.openxmlformats.org/officeDocument/2006/relationships/hyperlink" Target="https://en.wikipedia.org/wiki/Treaty_of_Kerden" TargetMode="External"/><Relationship Id="rId22" Type="http://schemas.openxmlformats.org/officeDocument/2006/relationships/hyperlink" Target="https://en.wikipedia.org/wiki/Henry_Temple,_3rd_Viscount_Palmerston" TargetMode="External"/><Relationship Id="rId27" Type="http://schemas.openxmlformats.org/officeDocument/2006/relationships/hyperlink" Target="https://en.wikipedia.org/wiki/Thalweg" TargetMode="External"/><Relationship Id="rId30"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Valley" TargetMode="External"/><Relationship Id="rId13" Type="http://schemas.openxmlformats.org/officeDocument/2006/relationships/hyperlink" Target="https://en.wikipedia.org/wiki/Boundary_(international)" TargetMode="External"/><Relationship Id="rId18" Type="http://schemas.openxmlformats.org/officeDocument/2006/relationships/hyperlink" Target="https://en.wiktionary.org/wiki/thalweg" TargetMode="External"/><Relationship Id="rId3" Type="http://schemas.openxmlformats.org/officeDocument/2006/relationships/hyperlink" Target="https://en.wikipedia.org/wiki/Geography" TargetMode="External"/><Relationship Id="rId21" Type="http://schemas.openxmlformats.org/officeDocument/2006/relationships/hyperlink" Target="https://en.wikipedia.org/wiki/Konrad_Duden" TargetMode="External"/><Relationship Id="rId7" Type="http://schemas.openxmlformats.org/officeDocument/2006/relationships/hyperlink" Target="https://en.wikipedia.org/wiki/Elevation" TargetMode="External"/><Relationship Id="rId12" Type="http://schemas.openxmlformats.org/officeDocument/2006/relationships/hyperlink" Target="https://en.wikipedia.org/wiki/Waterway" TargetMode="External"/><Relationship Id="rId17" Type="http://schemas.openxmlformats.org/officeDocument/2006/relationships/hyperlink" Target="https://en.wikipedia.org/wiki/International_law" TargetMode="External"/><Relationship Id="rId2" Type="http://schemas.openxmlformats.org/officeDocument/2006/relationships/image" Target="../media/image22.png"/><Relationship Id="rId16" Type="http://schemas.openxmlformats.org/officeDocument/2006/relationships/hyperlink" Target="https://en.wikipedia.org/wiki/Thalweg#cite_note-Merriam-Webster-3" TargetMode="External"/><Relationship Id="rId20" Type="http://schemas.openxmlformats.org/officeDocument/2006/relationships/hyperlink" Target="https://en.wikipedia.org/wiki/German_language" TargetMode="External"/><Relationship Id="rId1" Type="http://schemas.openxmlformats.org/officeDocument/2006/relationships/slideLayout" Target="../slideLayouts/slideLayout7.xml"/><Relationship Id="rId6" Type="http://schemas.openxmlformats.org/officeDocument/2006/relationships/hyperlink" Target="https://en.wikipedia.org/wiki/Help:IPA/English" TargetMode="External"/><Relationship Id="rId11" Type="http://schemas.openxmlformats.org/officeDocument/2006/relationships/hyperlink" Target="https://en.wikipedia.org/wiki/Navigable_channel" TargetMode="External"/><Relationship Id="rId5" Type="http://schemas.openxmlformats.org/officeDocument/2006/relationships/hyperlink" Target="https://en.wikipedia.org/wiki/Geomorphology" TargetMode="External"/><Relationship Id="rId15" Type="http://schemas.openxmlformats.org/officeDocument/2006/relationships/hyperlink" Target="https://en.wikipedia.org/wiki/Thalweg#cite_note-dictionary.com-2" TargetMode="External"/><Relationship Id="rId10" Type="http://schemas.openxmlformats.org/officeDocument/2006/relationships/hyperlink" Target="https://en.wikipedia.org/wiki/Thalweg#cite_note-1" TargetMode="External"/><Relationship Id="rId19" Type="http://schemas.openxmlformats.org/officeDocument/2006/relationships/hyperlink" Target="https://de.wikipedia.org/wiki/Talweg" TargetMode="External"/><Relationship Id="rId4" Type="http://schemas.openxmlformats.org/officeDocument/2006/relationships/hyperlink" Target="https://en.wikipedia.org/wiki/Fluvial" TargetMode="External"/><Relationship Id="rId9" Type="http://schemas.openxmlformats.org/officeDocument/2006/relationships/hyperlink" Target="https://en.wikipedia.org/wiki/Watercourse" TargetMode="External"/><Relationship Id="rId14" Type="http://schemas.openxmlformats.org/officeDocument/2006/relationships/hyperlink" Target="https://en.wikipedia.org/wiki/Country" TargetMode="External"/><Relationship Id="rId22" Type="http://schemas.openxmlformats.org/officeDocument/2006/relationships/hyperlink" Target="https://en.wikipedia.org/wiki/German_orthograph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Divide_and_rule" TargetMode="External"/><Relationship Id="rId3" Type="http://schemas.openxmlformats.org/officeDocument/2006/relationships/hyperlink" Target="https://en.wikipedia.org/wiki/Thalweg#Thalweg_principle" TargetMode="External"/><Relationship Id="rId7" Type="http://schemas.openxmlformats.org/officeDocument/2006/relationships/hyperlink" Target="https://en.wikipedia.org/wiki/Shatt_al-Arab#cite_note-Karsh,_Efraim_page_8-14" TargetMode="External"/><Relationship Id="rId2" Type="http://schemas.openxmlformats.org/officeDocument/2006/relationships/hyperlink" Target="https://en.wikipedia.org/wiki/British_Mandate_of_Mesopotamia" TargetMode="External"/><Relationship Id="rId1" Type="http://schemas.openxmlformats.org/officeDocument/2006/relationships/slideLayout" Target="../slideLayouts/slideLayout7.xml"/><Relationship Id="rId6" Type="http://schemas.openxmlformats.org/officeDocument/2006/relationships/hyperlink" Target="https://en.wikipedia.org/wiki/Khorramshahr" TargetMode="External"/><Relationship Id="rId11" Type="http://schemas.openxmlformats.org/officeDocument/2006/relationships/image" Target="../media/image25.jpeg"/><Relationship Id="rId5" Type="http://schemas.openxmlformats.org/officeDocument/2006/relationships/hyperlink" Target="https://en.wikipedia.org/wiki/Abadan" TargetMode="External"/><Relationship Id="rId10" Type="http://schemas.openxmlformats.org/officeDocument/2006/relationships/image" Target="../media/image24.png"/><Relationship Id="rId4" Type="http://schemas.openxmlformats.org/officeDocument/2006/relationships/hyperlink" Target="https://en.wikipedia.org/wiki/Shatt_al-Arab#cite_note-Karsh,_Efraim_page_7-13" TargetMode="External"/><Relationship Id="rId9" Type="http://schemas.openxmlformats.org/officeDocument/2006/relationships/hyperlink" Target="https://en.wikipedia.org/wiki/Kingdom_of_Iraq"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Iranian_Revolution#cite_note-Amuzegar-21" TargetMode="External"/><Relationship Id="rId13" Type="http://schemas.openxmlformats.org/officeDocument/2006/relationships/hyperlink" Target="https://en.wikipedia.org/wiki/Monarchy" TargetMode="External"/><Relationship Id="rId18" Type="http://schemas.openxmlformats.org/officeDocument/2006/relationships/hyperlink" Target="https://en.wikipedia.org/wiki/Guardianship_of_the_Islamic_Jurist" TargetMode="External"/><Relationship Id="rId3" Type="http://schemas.openxmlformats.org/officeDocument/2006/relationships/hyperlink" Target="https://en.wikipedia.org/wiki/Financial_crisis" TargetMode="External"/><Relationship Id="rId21" Type="http://schemas.openxmlformats.org/officeDocument/2006/relationships/image" Target="../media/image3.png"/><Relationship Id="rId7" Type="http://schemas.openxmlformats.org/officeDocument/2006/relationships/hyperlink" Target="https://en.wikipedia.org/wiki/Iranian_Revolution#cite_note-Milani_Shah-14" TargetMode="External"/><Relationship Id="rId12" Type="http://schemas.openxmlformats.org/officeDocument/2006/relationships/hyperlink" Target="https://en.wikipedia.org/wiki/Authoritarianism" TargetMode="External"/><Relationship Id="rId17" Type="http://schemas.openxmlformats.org/officeDocument/2006/relationships/hyperlink" Target="https://en.wikipedia.org/wiki/Iranian_Revolution#cite_note-Middle_East_Studies_1987,_p._261-26" TargetMode="External"/><Relationship Id="rId2" Type="http://schemas.openxmlformats.org/officeDocument/2006/relationships/hyperlink" Target="https://en.wikipedia.org/wiki/Iranian_Revolution#cite_note-22" TargetMode="External"/><Relationship Id="rId16" Type="http://schemas.openxmlformats.org/officeDocument/2006/relationships/hyperlink" Target="https://en.wikipedia.org/wiki/Iranian_Revolution#cite_note-Kurzman-20" TargetMode="External"/><Relationship Id="rId20" Type="http://schemas.openxmlformats.org/officeDocument/2006/relationships/hyperlink" Target="https://en.wikipedia.org/wiki/Iranian_Revolution#cite_note-Ritter-27" TargetMode="External"/><Relationship Id="rId1" Type="http://schemas.openxmlformats.org/officeDocument/2006/relationships/slideLayout" Target="../slideLayouts/slideLayout7.xml"/><Relationship Id="rId6" Type="http://schemas.openxmlformats.org/officeDocument/2006/relationships/hyperlink" Target="https://en.wikipedia.org/wiki/Prosperity" TargetMode="External"/><Relationship Id="rId11" Type="http://schemas.openxmlformats.org/officeDocument/2006/relationships/hyperlink" Target="https://en.wikipedia.org/wiki/Western_world" TargetMode="External"/><Relationship Id="rId5" Type="http://schemas.openxmlformats.org/officeDocument/2006/relationships/hyperlink" Target="https://en.wikipedia.org/wiki/Iranian_Revolution#cite_note-23" TargetMode="External"/><Relationship Id="rId15" Type="http://schemas.openxmlformats.org/officeDocument/2006/relationships/hyperlink" Target="https://en.wikipedia.org/wiki/Theocracy" TargetMode="External"/><Relationship Id="rId10" Type="http://schemas.openxmlformats.org/officeDocument/2006/relationships/hyperlink" Target="https://en.wikipedia.org/wiki/Iranian_Revolution#cite_note-Kurzman,_2004_p.121-25" TargetMode="External"/><Relationship Id="rId19" Type="http://schemas.openxmlformats.org/officeDocument/2006/relationships/hyperlink" Target="https://en.wikipedia.org/wiki/Nonviolent_revolution" TargetMode="External"/><Relationship Id="rId4" Type="http://schemas.openxmlformats.org/officeDocument/2006/relationships/hyperlink" Target="https://en.wikipedia.org/wiki/List_of_peasant_revolts" TargetMode="External"/><Relationship Id="rId9" Type="http://schemas.openxmlformats.org/officeDocument/2006/relationships/hyperlink" Target="https://en.wikipedia.org/wiki/Iranian_Revolution#cite_note-24" TargetMode="External"/><Relationship Id="rId14" Type="http://schemas.openxmlformats.org/officeDocument/2006/relationships/hyperlink" Target="https://en.wikipedia.org/wiki/Anti-Western_sentiment"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United_Nations" TargetMode="External"/><Relationship Id="rId13" Type="http://schemas.openxmlformats.org/officeDocument/2006/relationships/hyperlink" Target="https://en.wikipedia.org/wiki/Denunciation" TargetMode="External"/><Relationship Id="rId18" Type="http://schemas.openxmlformats.org/officeDocument/2006/relationships/image" Target="../media/image26.jpeg"/><Relationship Id="rId3" Type="http://schemas.openxmlformats.org/officeDocument/2006/relationships/hyperlink" Target="https://en.wikipedia.org/wiki/Shatt_al-Arab#cite_note-Karsh,_Efraim_page_7-13" TargetMode="External"/><Relationship Id="rId7" Type="http://schemas.openxmlformats.org/officeDocument/2006/relationships/hyperlink" Target="https://en.wikipedia.org/wiki/Shatt_al-Arab#cite_note-Karsh,_Efraim_page_8-14" TargetMode="External"/><Relationship Id="rId12" Type="http://schemas.openxmlformats.org/officeDocument/2006/relationships/hyperlink" Target="https://en.wikipedia.org/wiki/Shatt_al-Arab#cite_note-Abadan-17" TargetMode="External"/><Relationship Id="rId17" Type="http://schemas.openxmlformats.org/officeDocument/2006/relationships/hyperlink" Target="https://en.wikipedia.org/wiki/Iran%E2%80%93Iraq_War" TargetMode="External"/><Relationship Id="rId2" Type="http://schemas.openxmlformats.org/officeDocument/2006/relationships/hyperlink" Target="https://en.wikipedia.org/wiki/Mohammad_Reza_Pahlavi" TargetMode="External"/><Relationship Id="rId16" Type="http://schemas.openxmlformats.org/officeDocument/2006/relationships/hyperlink" Target="https://en.wikipedia.org/wiki/Jordan" TargetMode="External"/><Relationship Id="rId1" Type="http://schemas.openxmlformats.org/officeDocument/2006/relationships/slideLayout" Target="../slideLayouts/slideLayout7.xml"/><Relationship Id="rId6" Type="http://schemas.openxmlformats.org/officeDocument/2006/relationships/hyperlink" Target="https://en.wikipedia.org/wiki/Joint_Operation_Arvand" TargetMode="External"/><Relationship Id="rId11" Type="http://schemas.openxmlformats.org/officeDocument/2006/relationships/hyperlink" Target="https://en.wikipedia.org/wiki/Algiers_Agreement_(1975)" TargetMode="External"/><Relationship Id="rId5" Type="http://schemas.openxmlformats.org/officeDocument/2006/relationships/hyperlink" Target="https://en.wikipedia.org/wiki/Shatt_al-Arab#cite_note-16" TargetMode="External"/><Relationship Id="rId15" Type="http://schemas.openxmlformats.org/officeDocument/2006/relationships/hyperlink" Target="https://en.wikipedia.org/wiki/Aqaba" TargetMode="External"/><Relationship Id="rId10" Type="http://schemas.openxmlformats.org/officeDocument/2006/relationships/hyperlink" Target="https://en.wikipedia.org/wiki/Baathist_Iraq" TargetMode="External"/><Relationship Id="rId4" Type="http://schemas.openxmlformats.org/officeDocument/2006/relationships/hyperlink" Target="https://en.wikipedia.org/wiki/Shatt_al-Arab#cite_note-15" TargetMode="External"/><Relationship Id="rId9" Type="http://schemas.openxmlformats.org/officeDocument/2006/relationships/hyperlink" Target="https://en.wikipedia.org/wiki/Saddam_Hussein" TargetMode="External"/><Relationship Id="rId14" Type="http://schemas.openxmlformats.org/officeDocument/2006/relationships/hyperlink" Target="https://en.wikipedia.org/wiki/Al-Faw_peninsula"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upi.com/Archives/1988/05/14/Iraqi-jets-attacked-four-tankers-anchored-at-an-Iranian/9675579585600/" TargetMode="External"/><Relationship Id="rId2" Type="http://schemas.openxmlformats.org/officeDocument/2006/relationships/hyperlink" Target="http://www.usni.org/magazines/proceedings/1988-05/tanker-war" TargetMode="External"/><Relationship Id="rId1" Type="http://schemas.openxmlformats.org/officeDocument/2006/relationships/slideLayout" Target="../slideLayouts/slideLayout7.xml"/><Relationship Id="rId4" Type="http://schemas.openxmlformats.org/officeDocument/2006/relationships/hyperlink" Target="https://thediplomat.com/2016/11/iran-the-us-and-the-persian-gul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Pahlavi_dynasty" TargetMode="External"/><Relationship Id="rId13" Type="http://schemas.openxmlformats.org/officeDocument/2006/relationships/hyperlink" Target="https://en.wikipedia.org/wiki/Background_and_causes_of_the_Iranian_Revolution#cite_note-:0-4" TargetMode="External"/><Relationship Id="rId18" Type="http://schemas.openxmlformats.org/officeDocument/2006/relationships/hyperlink" Target="https://en.wikipedia.org/wiki/Hijab" TargetMode="External"/><Relationship Id="rId26" Type="http://schemas.openxmlformats.org/officeDocument/2006/relationships/image" Target="../media/image4.png"/><Relationship Id="rId3" Type="http://schemas.openxmlformats.org/officeDocument/2006/relationships/hyperlink" Target="https://en.wikipedia.org/wiki/Ulema" TargetMode="External"/><Relationship Id="rId21" Type="http://schemas.openxmlformats.org/officeDocument/2006/relationships/hyperlink" Target="https://en.wikipedia.org/wiki/Imam_Reza_shrine" TargetMode="External"/><Relationship Id="rId7" Type="http://schemas.openxmlformats.org/officeDocument/2006/relationships/hyperlink" Target="https://en.wikipedia.org/wiki/Background_and_causes_of_the_Iranian_Revolution#cite_note-3" TargetMode="External"/><Relationship Id="rId12" Type="http://schemas.openxmlformats.org/officeDocument/2006/relationships/hyperlink" Target="https://en.wikipedia.org/wiki/Iranian_Constitution_of_1906#The_supplementary_fundamental_laws_of_7_October_1907" TargetMode="External"/><Relationship Id="rId17" Type="http://schemas.openxmlformats.org/officeDocument/2006/relationships/hyperlink" Target="https://en.wikipedia.org/wiki/Sex_segregation_and_Islam" TargetMode="External"/><Relationship Id="rId25" Type="http://schemas.openxmlformats.org/officeDocument/2006/relationships/hyperlink" Target="https://en.wikipedia.org/wiki/Background_and_causes_of_the_Iranian_Revolution#cite_note-8" TargetMode="External"/><Relationship Id="rId2" Type="http://schemas.openxmlformats.org/officeDocument/2006/relationships/hyperlink" Target="https://en.wikipedia.org/wiki/Shia_Islam" TargetMode="External"/><Relationship Id="rId16" Type="http://schemas.openxmlformats.org/officeDocument/2006/relationships/hyperlink" Target="https://en.wikipedia.org/wiki/Fiqh" TargetMode="External"/><Relationship Id="rId20" Type="http://schemas.openxmlformats.org/officeDocument/2006/relationships/hyperlink" Target="https://en.wikipedia.org/wiki/Chador" TargetMode="External"/><Relationship Id="rId1" Type="http://schemas.openxmlformats.org/officeDocument/2006/relationships/slideLayout" Target="../slideLayouts/slideLayout7.xml"/><Relationship Id="rId6" Type="http://schemas.openxmlformats.org/officeDocument/2006/relationships/hyperlink" Target="https://en.wikipedia.org/wiki/Colonialism" TargetMode="External"/><Relationship Id="rId11" Type="http://schemas.openxmlformats.org/officeDocument/2006/relationships/hyperlink" Target="https://en.wikipedia.org/wiki/Westernization" TargetMode="External"/><Relationship Id="rId24" Type="http://schemas.openxmlformats.org/officeDocument/2006/relationships/hyperlink" Target="https://en.wikipedia.org/wiki/Background_and_causes_of_the_Iranian_Revolution#cite_note-7" TargetMode="External"/><Relationship Id="rId5" Type="http://schemas.openxmlformats.org/officeDocument/2006/relationships/hyperlink" Target="https://en.wikipedia.org/wiki/Concession_(contract)" TargetMode="External"/><Relationship Id="rId15" Type="http://schemas.openxmlformats.org/officeDocument/2006/relationships/hyperlink" Target="https://en.wikipedia.org/wiki/Reza_Shah" TargetMode="External"/><Relationship Id="rId23" Type="http://schemas.openxmlformats.org/officeDocument/2006/relationships/hyperlink" Target="https://en.wikipedia.org/wiki/Background_and_causes_of_the_Iranian_Revolution#cite_note-6" TargetMode="External"/><Relationship Id="rId10" Type="http://schemas.openxmlformats.org/officeDocument/2006/relationships/hyperlink" Target="https://en.wikipedia.org/wiki/Modernization" TargetMode="External"/><Relationship Id="rId19" Type="http://schemas.openxmlformats.org/officeDocument/2006/relationships/hyperlink" Target="https://en.wikipedia.org/wiki/Background_and_causes_of_the_Iranian_Revolution#cite_note-5" TargetMode="External"/><Relationship Id="rId4" Type="http://schemas.openxmlformats.org/officeDocument/2006/relationships/hyperlink" Target="https://en.wikipedia.org/wiki/Tobacco_Protest" TargetMode="External"/><Relationship Id="rId9" Type="http://schemas.openxmlformats.org/officeDocument/2006/relationships/hyperlink" Target="https://en.wikipedia.org/wiki/Autocracy" TargetMode="External"/><Relationship Id="rId14" Type="http://schemas.openxmlformats.org/officeDocument/2006/relationships/hyperlink" Target="https://en.wikipedia.org/wiki/Iranian_Constitution_of_1906" TargetMode="External"/><Relationship Id="rId22" Type="http://schemas.openxmlformats.org/officeDocument/2006/relationships/hyperlink" Target="https://en.wikipedia.org/wiki/Mashha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Oil_fields" TargetMode="External"/><Relationship Id="rId13" Type="http://schemas.openxmlformats.org/officeDocument/2006/relationships/hyperlink" Target="https://en.wikipedia.org/wiki/Political_corruption" TargetMode="External"/><Relationship Id="rId3" Type="http://schemas.openxmlformats.org/officeDocument/2006/relationships/hyperlink" Target="https://en.wikipedia.org/wiki/Background_and_causes_of_the_Iranian_Revolution#cite_note-9" TargetMode="External"/><Relationship Id="rId7" Type="http://schemas.openxmlformats.org/officeDocument/2006/relationships/hyperlink" Target="https://en.wikipedia.org/wiki/Nationalization_of_the_Iranian_oil_industry" TargetMode="External"/><Relationship Id="rId12" Type="http://schemas.openxmlformats.org/officeDocument/2006/relationships/hyperlink" Target="https://en.wikipedia.org/wiki/United_States" TargetMode="External"/><Relationship Id="rId2" Type="http://schemas.openxmlformats.org/officeDocument/2006/relationships/hyperlink" Target="https://en.wikipedia.org/wiki/Anglo-Soviet_invasion_of_Iran" TargetMode="External"/><Relationship Id="rId1" Type="http://schemas.openxmlformats.org/officeDocument/2006/relationships/slideLayout" Target="../slideLayouts/slideLayout7.xml"/><Relationship Id="rId6" Type="http://schemas.openxmlformats.org/officeDocument/2006/relationships/hyperlink" Target="https://en.wikipedia.org/wiki/Mohammad_Mossadegh" TargetMode="External"/><Relationship Id="rId11" Type="http://schemas.openxmlformats.org/officeDocument/2006/relationships/hyperlink" Target="https://en.wikipedia.org/wiki/MI6" TargetMode="External"/><Relationship Id="rId5" Type="http://schemas.openxmlformats.org/officeDocument/2006/relationships/hyperlink" Target="https://en.wikipedia.org/wiki/Prime_Minister" TargetMode="External"/><Relationship Id="rId15" Type="http://schemas.openxmlformats.org/officeDocument/2006/relationships/image" Target="../media/image5.png"/><Relationship Id="rId10" Type="http://schemas.openxmlformats.org/officeDocument/2006/relationships/hyperlink" Target="https://en.wikipedia.org/wiki/CIA" TargetMode="External"/><Relationship Id="rId4" Type="http://schemas.openxmlformats.org/officeDocument/2006/relationships/hyperlink" Target="https://en.wikipedia.org/wiki/Mohammad_Reza_Pahlavi" TargetMode="External"/><Relationship Id="rId9" Type="http://schemas.openxmlformats.org/officeDocument/2006/relationships/hyperlink" Target="https://en.wikipedia.org/wiki/1953_Iranian_coup_d%27%C3%A9tat" TargetMode="External"/><Relationship Id="rId14" Type="http://schemas.openxmlformats.org/officeDocument/2006/relationships/hyperlink" Target="https://en.wikipedia.org/wiki/SAVA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Anglo-Iraqi_War" TargetMode="External"/><Relationship Id="rId13" Type="http://schemas.openxmlformats.org/officeDocument/2006/relationships/hyperlink" Target="https://en.wikipedia.org/wiki/Allies_of_World_War_II" TargetMode="External"/><Relationship Id="rId18" Type="http://schemas.openxmlformats.org/officeDocument/2006/relationships/hyperlink" Target="https://en.wikipedia.org/wiki/Abadan_Refinery" TargetMode="External"/><Relationship Id="rId3" Type="http://schemas.openxmlformats.org/officeDocument/2006/relationships/image" Target="../media/image6.jpeg"/><Relationship Id="rId21" Type="http://schemas.openxmlformats.org/officeDocument/2006/relationships/hyperlink" Target="https://en.wikipedia.org/wiki/Pahlavi_dynasty#cite_note-Farrokh_03-15" TargetMode="External"/><Relationship Id="rId7" Type="http://schemas.openxmlformats.org/officeDocument/2006/relationships/hyperlink" Target="https://en.wikipedia.org/wiki/1941_Iraqi_coup_d%27%C3%A9tat" TargetMode="External"/><Relationship Id="rId12" Type="http://schemas.openxmlformats.org/officeDocument/2006/relationships/hyperlink" Target="https://en.wikipedia.org/wiki/Soviet_Union" TargetMode="External"/><Relationship Id="rId17" Type="http://schemas.openxmlformats.org/officeDocument/2006/relationships/hyperlink" Target="https://en.wikipedia.org/wiki/Persian_Corridor" TargetMode="External"/><Relationship Id="rId2" Type="http://schemas.openxmlformats.org/officeDocument/2006/relationships/hyperlink" Target="https://en.wikipedia.org/wiki/File:Teheran_conference-1943.jpg" TargetMode="External"/><Relationship Id="rId16" Type="http://schemas.openxmlformats.org/officeDocument/2006/relationships/hyperlink" Target="https://en.wikipedia.org/wiki/Supply_line" TargetMode="External"/><Relationship Id="rId20" Type="http://schemas.openxmlformats.org/officeDocument/2006/relationships/hyperlink" Target="https://en.wikipedia.org/wiki/Mohammad_Reza_Pahlavi" TargetMode="External"/><Relationship Id="rId1" Type="http://schemas.openxmlformats.org/officeDocument/2006/relationships/slideLayout" Target="../slideLayouts/slideLayout7.xml"/><Relationship Id="rId6" Type="http://schemas.openxmlformats.org/officeDocument/2006/relationships/hyperlink" Target="https://en.wikipedia.org/wiki/Kingdom_of_Italy" TargetMode="External"/><Relationship Id="rId11" Type="http://schemas.openxmlformats.org/officeDocument/2006/relationships/hyperlink" Target="https://en.wikipedia.org/wiki/Operation_Barbarossa" TargetMode="External"/><Relationship Id="rId5" Type="http://schemas.openxmlformats.org/officeDocument/2006/relationships/hyperlink" Target="https://en.wikipedia.org/wiki/Nazi_Germany" TargetMode="External"/><Relationship Id="rId15" Type="http://schemas.openxmlformats.org/officeDocument/2006/relationships/hyperlink" Target="https://en.wikipedia.org/wiki/Pahlavi_dynasty#cite_note-14" TargetMode="External"/><Relationship Id="rId23" Type="http://schemas.openxmlformats.org/officeDocument/2006/relationships/hyperlink" Target="https://en.wikipedia.org/wiki/Pahlavi_dynasty#cite_note-17" TargetMode="External"/><Relationship Id="rId10" Type="http://schemas.openxmlformats.org/officeDocument/2006/relationships/hyperlink" Target="https://en.wikipedia.org/wiki/Molotov%E2%80%93Ribbentrop_Pact" TargetMode="External"/><Relationship Id="rId19" Type="http://schemas.openxmlformats.org/officeDocument/2006/relationships/hyperlink" Target="https://en.wikipedia.org/wiki/Anglo-Iranian_Oil_Company" TargetMode="External"/><Relationship Id="rId4" Type="http://schemas.openxmlformats.org/officeDocument/2006/relationships/hyperlink" Target="https://en.wikipedia.org/wiki/Rashid_Ali_al-Gaylani" TargetMode="External"/><Relationship Id="rId9" Type="http://schemas.openxmlformats.org/officeDocument/2006/relationships/hyperlink" Target="https://en.wikipedia.org/wiki/Syria%E2%80%93Lebanon_campaign" TargetMode="External"/><Relationship Id="rId14" Type="http://schemas.openxmlformats.org/officeDocument/2006/relationships/hyperlink" Target="https://en.wikipedia.org/wiki/Anglo-Soviet_invasion_of_Iran" TargetMode="External"/><Relationship Id="rId22" Type="http://schemas.openxmlformats.org/officeDocument/2006/relationships/hyperlink" Target="https://en.wikipedia.org/wiki/Pahlavi_dynasty#cite_note-16" TargetMode="External"/></Relationships>
</file>

<file path=ppt/slides/_rels/slide7.xml.rels><?xml version="1.0" encoding="UTF-8" standalone="yes"?>
<Relationships xmlns="http://schemas.openxmlformats.org/package/2006/relationships"><Relationship Id="rId13" Type="http://schemas.openxmlformats.org/officeDocument/2006/relationships/hyperlink" Target="https://en.wikipedia.org/wiki/1953_Iranian_coup_d%27%C3%A9tat#cite_note-8" TargetMode="External"/><Relationship Id="rId18" Type="http://schemas.openxmlformats.org/officeDocument/2006/relationships/hyperlink" Target="https://en.wikipedia.org/wiki/Anglo-Persian_Oil_Company" TargetMode="External"/><Relationship Id="rId26" Type="http://schemas.openxmlformats.org/officeDocument/2006/relationships/hyperlink" Target="https://en.wikipedia.org/wiki/1953_Iranian_coup_d%27%C3%A9tat#cite_note-Milani_Shah-15" TargetMode="External"/><Relationship Id="rId21" Type="http://schemas.openxmlformats.org/officeDocument/2006/relationships/hyperlink" Target="https://en.wikipedia.org/wiki/1953_Iranian_coup_d%27%C3%A9tat#cite_note-kinzer-12" TargetMode="External"/><Relationship Id="rId34" Type="http://schemas.openxmlformats.org/officeDocument/2006/relationships/hyperlink" Target="https://en.wikipedia.org/wiki/Presidency_of_Harry_S._Truman" TargetMode="External"/><Relationship Id="rId7" Type="http://schemas.openxmlformats.org/officeDocument/2006/relationships/hyperlink" Target="https://en.wikipedia.org/wiki/Shah" TargetMode="External"/><Relationship Id="rId12" Type="http://schemas.openxmlformats.org/officeDocument/2006/relationships/hyperlink" Target="https://en.wikipedia.org/wiki/United_Kingdom" TargetMode="External"/><Relationship Id="rId17" Type="http://schemas.openxmlformats.org/officeDocument/2006/relationships/hyperlink" Target="https://en.wikipedia.org/wiki/Audit" TargetMode="External"/><Relationship Id="rId25" Type="http://schemas.openxmlformats.org/officeDocument/2006/relationships/hyperlink" Target="https://en.wikipedia.org/wiki/1953_Iranian_coup_d%27%C3%A9tat#cite_note-Milani_Persians-14" TargetMode="External"/><Relationship Id="rId33" Type="http://schemas.openxmlformats.org/officeDocument/2006/relationships/hyperlink" Target="https://en.wikipedia.org/wiki/Presidency_of_Dwight_D._Eisenhower" TargetMode="External"/><Relationship Id="rId38" Type="http://schemas.openxmlformats.org/officeDocument/2006/relationships/hyperlink" Target="https://en.wikipedia.org/wiki/1953_Iranian_coup_d%27%C3%A9tat#cite_note-NYTIntro-21" TargetMode="External"/><Relationship Id="rId2" Type="http://schemas.openxmlformats.org/officeDocument/2006/relationships/hyperlink" Target="https://en.wikipedia.org/wiki/Iran" TargetMode="External"/><Relationship Id="rId16" Type="http://schemas.openxmlformats.org/officeDocument/2006/relationships/hyperlink" Target="https://en.wikipedia.org/wiki/1953_Iranian_coup_d%27%C3%A9tat#cite_note-11" TargetMode="External"/><Relationship Id="rId20" Type="http://schemas.openxmlformats.org/officeDocument/2006/relationships/hyperlink" Target="https://en.wikipedia.org/wiki/Oil_reserves" TargetMode="External"/><Relationship Id="rId29" Type="http://schemas.openxmlformats.org/officeDocument/2006/relationships/hyperlink" Target="https://en.wikipedia.org/wiki/Clement_Attlee" TargetMode="External"/><Relationship Id="rId1" Type="http://schemas.openxmlformats.org/officeDocument/2006/relationships/slideLayout" Target="../slideLayouts/slideLayout7.xml"/><Relationship Id="rId6" Type="http://schemas.openxmlformats.org/officeDocument/2006/relationships/hyperlink" Target="https://en.wikipedia.org/wiki/Mohammad_Mosaddegh" TargetMode="External"/><Relationship Id="rId11" Type="http://schemas.openxmlformats.org/officeDocument/2006/relationships/hyperlink" Target="https://en.wikipedia.org/wiki/TP'_was_the_CIA_country_prefix_for_Iran,_while_'AJAX" TargetMode="External"/><Relationship Id="rId24" Type="http://schemas.openxmlformats.org/officeDocument/2006/relationships/hyperlink" Target="https://en.wikipedia.org/wiki/1953_Iranian_coup_d%27%C3%A9tat#cite_note-Kressin-13" TargetMode="External"/><Relationship Id="rId32" Type="http://schemas.openxmlformats.org/officeDocument/2006/relationships/hyperlink" Target="https://en.wikipedia.org/wiki/Winston_Churchill" TargetMode="External"/><Relationship Id="rId37" Type="http://schemas.openxmlformats.org/officeDocument/2006/relationships/hyperlink" Target="https://en.wikipedia.org/wiki/1953_Iranian_coup_d%27%C3%A9tat#cite_note-usdocconf2-20" TargetMode="External"/><Relationship Id="rId5" Type="http://schemas.openxmlformats.org/officeDocument/2006/relationships/hyperlink" Target="https://en.wikipedia.org/wiki/Prime_Minister_of_Iran" TargetMode="External"/><Relationship Id="rId15" Type="http://schemas.openxmlformats.org/officeDocument/2006/relationships/hyperlink" Target="https://en.wikipedia.org/wiki/1953_Iranian_coup_d%27%C3%A9tat#cite_note-FP_2013-10" TargetMode="External"/><Relationship Id="rId23" Type="http://schemas.openxmlformats.org/officeDocument/2006/relationships/hyperlink" Target="https://en.wikipedia.org/wiki/Nationalization" TargetMode="External"/><Relationship Id="rId28" Type="http://schemas.openxmlformats.org/officeDocument/2006/relationships/hyperlink" Target="https://en.wikipedia.org/wiki/Abadan_Refinery" TargetMode="External"/><Relationship Id="rId36" Type="http://schemas.openxmlformats.org/officeDocument/2006/relationships/hyperlink" Target="https://en.wikipedia.org/wiki/1953_Iranian_coup_d%27%C3%A9tat#cite_note-usdocconf1-19" TargetMode="External"/><Relationship Id="rId10" Type="http://schemas.openxmlformats.org/officeDocument/2006/relationships/hyperlink" Target="https://en.wikipedia.org/wiki/United_States" TargetMode="External"/><Relationship Id="rId19" Type="http://schemas.openxmlformats.org/officeDocument/2006/relationships/hyperlink" Target="https://en.wikipedia.org/wiki/BP" TargetMode="External"/><Relationship Id="rId31" Type="http://schemas.openxmlformats.org/officeDocument/2006/relationships/hyperlink" Target="https://en.wikipedia.org/wiki/1953_Iranian_coup_d%27%C3%A9tat#cite_note-Kinzer-18" TargetMode="External"/><Relationship Id="rId4" Type="http://schemas.openxmlformats.org/officeDocument/2006/relationships/hyperlink" Target="https://en.wikipedia.org/wiki/Coup_d%27%C3%A9tat" TargetMode="External"/><Relationship Id="rId9" Type="http://schemas.openxmlformats.org/officeDocument/2006/relationships/hyperlink" Target="https://en.wikipedia.org/wiki/1953_Iranian_coup_d%27%C3%A9tat#cite_note-crime-6" TargetMode="External"/><Relationship Id="rId14" Type="http://schemas.openxmlformats.org/officeDocument/2006/relationships/hyperlink" Target="https://en.wikipedia.org/wiki/1953_Iranian_coup_d%27%C3%A9tat#cite_note-CN-IC-01-9" TargetMode="External"/><Relationship Id="rId22" Type="http://schemas.openxmlformats.org/officeDocument/2006/relationships/hyperlink" Target="https://en.wikipedia.org/wiki/Majlis" TargetMode="External"/><Relationship Id="rId27" Type="http://schemas.openxmlformats.org/officeDocument/2006/relationships/hyperlink" Target="https://en.wikipedia.org/wiki/1953_Iranian_coup_d%27%C3%A9tat#cite_note-16" TargetMode="External"/><Relationship Id="rId30" Type="http://schemas.openxmlformats.org/officeDocument/2006/relationships/hyperlink" Target="https://en.wikipedia.org/wiki/1953_Iranian_coup_d%27%C3%A9tat#cite_note-17" TargetMode="External"/><Relationship Id="rId35" Type="http://schemas.openxmlformats.org/officeDocument/2006/relationships/hyperlink" Target="https://en.wikipedia.org/wiki/Central_Intelligence_Agency" TargetMode="External"/><Relationship Id="rId8" Type="http://schemas.openxmlformats.org/officeDocument/2006/relationships/hyperlink" Target="https://en.wikipedia.org/wiki/Mohammad_Reza_Pahlavi" TargetMode="External"/><Relationship Id="rId3" Type="http://schemas.openxmlformats.org/officeDocument/2006/relationships/hyperlink" Target="https://en.wikipedia.org/wiki/Persian_langua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1953_Iranian_coup_d%27%C3%A9tat#cite_note-Kressin-13" TargetMode="External"/><Relationship Id="rId13" Type="http://schemas.openxmlformats.org/officeDocument/2006/relationships/hyperlink" Target="https://en.wikipedia.org/wiki/1953_Iranian_coup_d%27%C3%A9tat#cite_note-crime-6" TargetMode="External"/><Relationship Id="rId18" Type="http://schemas.openxmlformats.org/officeDocument/2006/relationships/hyperlink" Target="https://en.wikipedia.org/wiki/1953_Iranian_coup_d%27%C3%A9tat#cite_note-26" TargetMode="External"/><Relationship Id="rId3" Type="http://schemas.openxmlformats.org/officeDocument/2006/relationships/hyperlink" Target="https://en.wikipedia.org/wiki/Mohammad_Reza_Pahlavi" TargetMode="External"/><Relationship Id="rId21" Type="http://schemas.openxmlformats.org/officeDocument/2006/relationships/hyperlink" Target="https://en.wikipedia.org/wiki/1953_Iranian_coup_d%27%C3%A9tat#cite_note-Kinzer-18" TargetMode="External"/><Relationship Id="rId7" Type="http://schemas.openxmlformats.org/officeDocument/2006/relationships/hyperlink" Target="https://en.wikipedia.org/wiki/Monarch" TargetMode="External"/><Relationship Id="rId12" Type="http://schemas.openxmlformats.org/officeDocument/2006/relationships/hyperlink" Target="https://en.wikipedia.org/wiki/Tehran" TargetMode="External"/><Relationship Id="rId17" Type="http://schemas.openxmlformats.org/officeDocument/2006/relationships/hyperlink" Target="https://en.wikipedia.org/wiki/1953_Iranian_coup_d%27%C3%A9tat#cite_note-iran-25" TargetMode="External"/><Relationship Id="rId2" Type="http://schemas.openxmlformats.org/officeDocument/2006/relationships/hyperlink" Target="https://en.wikipedia.org/wiki/Fazlollah_Zahedi" TargetMode="External"/><Relationship Id="rId16" Type="http://schemas.openxmlformats.org/officeDocument/2006/relationships/hyperlink" Target="https://en.wikipedia.org/wiki/1953_Iranian_coup_d%27%C3%A9tat#cite_note-Ward2009-5" TargetMode="External"/><Relationship Id="rId20" Type="http://schemas.openxmlformats.org/officeDocument/2006/relationships/hyperlink" Target="https://en.wikipedia.org/wiki/Iranian_Revolution" TargetMode="External"/><Relationship Id="rId1" Type="http://schemas.openxmlformats.org/officeDocument/2006/relationships/slideLayout" Target="../slideLayouts/slideLayout7.xml"/><Relationship Id="rId6" Type="http://schemas.openxmlformats.org/officeDocument/2006/relationships/hyperlink" Target="https://en.wikipedia.org/wiki/1953_Iranian_coup_d%27%C3%A9tat#cite_note-Afkhami2009-22" TargetMode="External"/><Relationship Id="rId11" Type="http://schemas.openxmlformats.org/officeDocument/2006/relationships/hyperlink" Target="https://en.wikipedia.org/wiki/1953_Iranian_coup_d%27%C3%A9tat#cite_note-23" TargetMode="External"/><Relationship Id="rId24" Type="http://schemas.openxmlformats.org/officeDocument/2006/relationships/hyperlink" Target="https://en.wikipedia.org/wiki/1953_Iranian_coup_d%27%C3%A9tat#cite_note-CIA19532013admission_cnn-30" TargetMode="External"/><Relationship Id="rId5" Type="http://schemas.openxmlformats.org/officeDocument/2006/relationships/hyperlink" Target="https://en.wikipedia.org/wiki/Persian_language" TargetMode="External"/><Relationship Id="rId15" Type="http://schemas.openxmlformats.org/officeDocument/2006/relationships/hyperlink" Target="https://en.wikipedia.org/wiki/1953_Iranian_coup_d%27%C3%A9tat#cite_note-FOOTNOTEWilford2013166-4" TargetMode="External"/><Relationship Id="rId23" Type="http://schemas.openxmlformats.org/officeDocument/2006/relationships/hyperlink" Target="https://en.wikipedia.org/wiki/1953_Iranian_coup_d%27%C3%A9tat#cite_note-Guardian_19.8.2013-29" TargetMode="External"/><Relationship Id="rId10" Type="http://schemas.openxmlformats.org/officeDocument/2006/relationships/hyperlink" Target="https://en.wikipedia.org/wiki/1953_Iranian_coup_d%27%C3%A9tat#cite_note-Milani_Shah-15" TargetMode="External"/><Relationship Id="rId19" Type="http://schemas.openxmlformats.org/officeDocument/2006/relationships/hyperlink" Target="https://en.wikipedia.org/wiki/1953_Iranian_coup_d%27%C3%A9tat#cite_note-persian-27" TargetMode="External"/><Relationship Id="rId4" Type="http://schemas.openxmlformats.org/officeDocument/2006/relationships/hyperlink" Target="https://en.wikipedia.org/wiki/Shah" TargetMode="External"/><Relationship Id="rId9" Type="http://schemas.openxmlformats.org/officeDocument/2006/relationships/hyperlink" Target="https://en.wikipedia.org/wiki/1953_Iranian_coup_d%27%C3%A9tat#cite_note-Milani_Persians-14" TargetMode="External"/><Relationship Id="rId14" Type="http://schemas.openxmlformats.org/officeDocument/2006/relationships/hyperlink" Target="https://en.wikipedia.org/wiki/1953_Iranian_coup_d%27%C3%A9tat#cite_note-24" TargetMode="External"/><Relationship Id="rId22" Type="http://schemas.openxmlformats.org/officeDocument/2006/relationships/hyperlink" Target="https://en.wikipedia.org/wiki/1953_Iranian_coup_d%27%C3%A9tat#cite_note-28"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Nationalization" TargetMode="External"/><Relationship Id="rId13" Type="http://schemas.openxmlformats.org/officeDocument/2006/relationships/hyperlink" Target="https://en.wikipedia.org/wiki/Iranian_Revolution#cite_note-60" TargetMode="External"/><Relationship Id="rId18" Type="http://schemas.openxmlformats.org/officeDocument/2006/relationships/hyperlink" Target="https://en.wikipedia.org/wiki/Peasant" TargetMode="External"/><Relationship Id="rId26" Type="http://schemas.openxmlformats.org/officeDocument/2006/relationships/hyperlink" Target="https://en.wikipedia.org/wiki/Iranian_Revolution#cite_note-63" TargetMode="External"/><Relationship Id="rId3" Type="http://schemas.openxmlformats.org/officeDocument/2006/relationships/hyperlink" Target="https://en.wikipedia.org/wiki/Shah" TargetMode="External"/><Relationship Id="rId21" Type="http://schemas.openxmlformats.org/officeDocument/2006/relationships/hyperlink" Target="https://en.wikipedia.org/wiki/Intelligentsia" TargetMode="External"/><Relationship Id="rId7" Type="http://schemas.openxmlformats.org/officeDocument/2006/relationships/hyperlink" Target="https://en.wikipedia.org/wiki/Women%27s_suffrage" TargetMode="External"/><Relationship Id="rId12" Type="http://schemas.openxmlformats.org/officeDocument/2006/relationships/hyperlink" Target="https://en.wikipedia.org/wiki/Westernization" TargetMode="External"/><Relationship Id="rId17" Type="http://schemas.openxmlformats.org/officeDocument/2006/relationships/hyperlink" Target="https://en.wikipedia.org/wiki/Iranian_Revolution#cite_note-62" TargetMode="External"/><Relationship Id="rId25" Type="http://schemas.openxmlformats.org/officeDocument/2006/relationships/hyperlink" Target="https://en.wikipedia.org/wiki/Red_revolution" TargetMode="External"/><Relationship Id="rId2" Type="http://schemas.openxmlformats.org/officeDocument/2006/relationships/hyperlink" Target="https://en.wikipedia.org/wiki/Iran" TargetMode="External"/><Relationship Id="rId16" Type="http://schemas.openxmlformats.org/officeDocument/2006/relationships/hyperlink" Target="https://en.wikipedia.org/wiki/Iranian_Revolution#cite_note-61" TargetMode="External"/><Relationship Id="rId20" Type="http://schemas.openxmlformats.org/officeDocument/2006/relationships/hyperlink" Target="https://en.wikipedia.org/wiki/Civil_disorder" TargetMode="External"/><Relationship Id="rId29"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en.wikipedia.org/wiki/State_ownership" TargetMode="External"/><Relationship Id="rId11" Type="http://schemas.openxmlformats.org/officeDocument/2006/relationships/hyperlink" Target="https://en.wikipedia.org/wiki/Iranian_Revolution#cite_note-59" TargetMode="External"/><Relationship Id="rId24" Type="http://schemas.openxmlformats.org/officeDocument/2006/relationships/hyperlink" Target="https://en.wikipedia.org/wiki/Ervand_Abrahamian" TargetMode="External"/><Relationship Id="rId5" Type="http://schemas.openxmlformats.org/officeDocument/2006/relationships/hyperlink" Target="https://en.wikipedia.org/wiki/Land_reform" TargetMode="External"/><Relationship Id="rId15" Type="http://schemas.openxmlformats.org/officeDocument/2006/relationships/hyperlink" Target="https://en.wikipedia.org/wiki/Pahlavi_dynasty" TargetMode="External"/><Relationship Id="rId23" Type="http://schemas.openxmlformats.org/officeDocument/2006/relationships/hyperlink" Target="https://en.wikipedia.org/wiki/Trade_union" TargetMode="External"/><Relationship Id="rId28" Type="http://schemas.openxmlformats.org/officeDocument/2006/relationships/hyperlink" Target="https://en.wikipedia.org/wiki/Iranian_Revolution#cite_note-64" TargetMode="External"/><Relationship Id="rId10" Type="http://schemas.openxmlformats.org/officeDocument/2006/relationships/hyperlink" Target="https://en.wikipedia.org/wiki/Profit_sharing" TargetMode="External"/><Relationship Id="rId19" Type="http://schemas.openxmlformats.org/officeDocument/2006/relationships/hyperlink" Target="https://en.wikipedia.org/wiki/Aristocracy" TargetMode="External"/><Relationship Id="rId4" Type="http://schemas.openxmlformats.org/officeDocument/2006/relationships/hyperlink" Target="https://en.wikipedia.org/wiki/Mohammad_Reza_Pahlavi" TargetMode="External"/><Relationship Id="rId9" Type="http://schemas.openxmlformats.org/officeDocument/2006/relationships/hyperlink" Target="https://en.wikipedia.org/wiki/Corps" TargetMode="External"/><Relationship Id="rId14" Type="http://schemas.openxmlformats.org/officeDocument/2006/relationships/hyperlink" Target="https://en.wikipedia.org/wiki/Legitimation" TargetMode="External"/><Relationship Id="rId22" Type="http://schemas.openxmlformats.org/officeDocument/2006/relationships/hyperlink" Target="https://en.wikipedia.org/wiki/Iranian_working_class" TargetMode="External"/><Relationship Id="rId27" Type="http://schemas.openxmlformats.org/officeDocument/2006/relationships/hyperlink" Target="https://en.wikipedia.org/wiki/Trickle-down_econom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572389D-33A7-44BC-95DA-D53C4B2D4FEA}"/>
              </a:ext>
            </a:extLst>
          </p:cNvPr>
          <p:cNvPicPr>
            <a:picLocks noChangeAspect="1"/>
          </p:cNvPicPr>
          <p:nvPr/>
        </p:nvPicPr>
        <p:blipFill rotWithShape="1">
          <a:blip r:embed="rId2"/>
          <a:srcRect r="35364" b="9091"/>
          <a:stretch/>
        </p:blipFill>
        <p:spPr>
          <a:xfrm>
            <a:off x="3523488" y="10"/>
            <a:ext cx="8668512" cy="6857990"/>
          </a:xfrm>
          <a:prstGeom prst="rect">
            <a:avLst/>
          </a:prstGeom>
        </p:spPr>
      </p:pic>
      <p:sp>
        <p:nvSpPr>
          <p:cNvPr id="31"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90AE3D-C63F-4713-AB18-2C268B3B16CC}"/>
              </a:ext>
            </a:extLst>
          </p:cNvPr>
          <p:cNvSpPr>
            <a:spLocks noGrp="1"/>
          </p:cNvSpPr>
          <p:nvPr>
            <p:ph type="ctrTitle"/>
          </p:nvPr>
        </p:nvSpPr>
        <p:spPr>
          <a:xfrm>
            <a:off x="477981" y="1122363"/>
            <a:ext cx="4023360" cy="3204134"/>
          </a:xfrm>
        </p:spPr>
        <p:txBody>
          <a:bodyPr anchor="b">
            <a:normAutofit/>
          </a:bodyPr>
          <a:lstStyle/>
          <a:p>
            <a:r>
              <a:rPr lang="en-US" sz="4800" dirty="0">
                <a:latin typeface="Abadi" panose="020B0604020104020204" pitchFamily="34" charset="0"/>
              </a:rPr>
              <a:t>Iranian Revolution</a:t>
            </a:r>
          </a:p>
        </p:txBody>
      </p:sp>
      <p:sp>
        <p:nvSpPr>
          <p:cNvPr id="3" name="Subtitle 2">
            <a:extLst>
              <a:ext uri="{FF2B5EF4-FFF2-40B4-BE49-F238E27FC236}">
                <a16:creationId xmlns:a16="http://schemas.microsoft.com/office/drawing/2014/main" id="{8982F8A3-8C80-4832-ACEA-04B222D10B14}"/>
              </a:ext>
            </a:extLst>
          </p:cNvPr>
          <p:cNvSpPr>
            <a:spLocks noGrp="1"/>
          </p:cNvSpPr>
          <p:nvPr>
            <p:ph type="subTitle" idx="1"/>
          </p:nvPr>
        </p:nvSpPr>
        <p:spPr>
          <a:xfrm>
            <a:off x="477980" y="4872922"/>
            <a:ext cx="4023359" cy="1208141"/>
          </a:xfrm>
        </p:spPr>
        <p:txBody>
          <a:bodyPr>
            <a:normAutofit/>
          </a:bodyPr>
          <a:lstStyle/>
          <a:p>
            <a:r>
              <a:rPr lang="en-US" sz="1800" dirty="0">
                <a:latin typeface="Abadi" panose="020B0604020104020204" pitchFamily="34" charset="0"/>
              </a:rPr>
              <a:t>7 January 1978 – 11 February 1979</a:t>
            </a:r>
          </a:p>
        </p:txBody>
      </p:sp>
      <p:sp>
        <p:nvSpPr>
          <p:cNvPr id="32"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EE9C9BA-45A2-4FE9-8E04-38E3B6206280}"/>
              </a:ext>
            </a:extLst>
          </p:cNvPr>
          <p:cNvSpPr>
            <a:spLocks noGrp="1"/>
          </p:cNvSpPr>
          <p:nvPr>
            <p:ph type="dt" sz="half" idx="10"/>
          </p:nvPr>
        </p:nvSpPr>
        <p:spPr/>
        <p:txBody>
          <a:bodyPr/>
          <a:lstStyle/>
          <a:p>
            <a:fld id="{91AD02EB-7D2A-4E56-9C86-4DF06E00EFE7}" type="datetime1">
              <a:rPr lang="en-US" smtClean="0"/>
              <a:t>8/11/2020</a:t>
            </a:fld>
            <a:endParaRPr lang="en-US" dirty="0"/>
          </a:p>
        </p:txBody>
      </p:sp>
      <p:sp>
        <p:nvSpPr>
          <p:cNvPr id="6" name="Slide Number Placeholder 5">
            <a:extLst>
              <a:ext uri="{FF2B5EF4-FFF2-40B4-BE49-F238E27FC236}">
                <a16:creationId xmlns:a16="http://schemas.microsoft.com/office/drawing/2014/main" id="{B9D5BEBC-8574-4BD3-BACF-10BBB7763CC6}"/>
              </a:ext>
            </a:extLst>
          </p:cNvPr>
          <p:cNvSpPr>
            <a:spLocks noGrp="1"/>
          </p:cNvSpPr>
          <p:nvPr>
            <p:ph type="sldNum" sz="quarter" idx="12"/>
          </p:nvPr>
        </p:nvSpPr>
        <p:spPr/>
        <p:txBody>
          <a:bodyPr/>
          <a:lstStyle/>
          <a:p>
            <a:fld id="{B2DC25EE-239B-4C5F-AAD1-255A7D5F1EE2}" type="slidenum">
              <a:rPr lang="en-US" smtClean="0"/>
              <a:t>1</a:t>
            </a:fld>
            <a:endParaRPr lang="en-US" dirty="0"/>
          </a:p>
        </p:txBody>
      </p:sp>
      <p:pic>
        <p:nvPicPr>
          <p:cNvPr id="7" name="Picture 6">
            <a:extLst>
              <a:ext uri="{FF2B5EF4-FFF2-40B4-BE49-F238E27FC236}">
                <a16:creationId xmlns:a16="http://schemas.microsoft.com/office/drawing/2014/main" id="{9A627D1F-CD0A-4B40-B124-C1968720ABE7}"/>
              </a:ext>
            </a:extLst>
          </p:cNvPr>
          <p:cNvPicPr>
            <a:picLocks noChangeAspect="1"/>
          </p:cNvPicPr>
          <p:nvPr/>
        </p:nvPicPr>
        <p:blipFill>
          <a:blip r:embed="rId3"/>
          <a:stretch>
            <a:fillRect/>
          </a:stretch>
        </p:blipFill>
        <p:spPr>
          <a:xfrm>
            <a:off x="4572" y="13063"/>
            <a:ext cx="12192000" cy="6844937"/>
          </a:xfrm>
          <a:prstGeom prst="rect">
            <a:avLst/>
          </a:prstGeom>
        </p:spPr>
      </p:pic>
    </p:spTree>
    <p:extLst>
      <p:ext uri="{BB962C8B-B14F-4D97-AF65-F5344CB8AC3E}">
        <p14:creationId xmlns:p14="http://schemas.microsoft.com/office/powerpoint/2010/main" val="173325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742E35-3802-43FC-8701-26D858650190}"/>
              </a:ext>
            </a:extLst>
          </p:cNvPr>
          <p:cNvSpPr/>
          <p:nvPr/>
        </p:nvSpPr>
        <p:spPr>
          <a:xfrm>
            <a:off x="653143" y="1643162"/>
            <a:ext cx="8386354" cy="3539430"/>
          </a:xfrm>
          <a:prstGeom prst="rect">
            <a:avLst/>
          </a:prstGeom>
        </p:spPr>
        <p:txBody>
          <a:bodyPr wrap="square">
            <a:spAutoFit/>
          </a:bodyPr>
          <a:lstStyle/>
          <a:p>
            <a:r>
              <a:rPr lang="en-US" sz="1600" dirty="0">
                <a:solidFill>
                  <a:srgbClr val="202122"/>
                </a:solidFill>
                <a:latin typeface="Arial Narrow" panose="020B0606020202030204" pitchFamily="34" charset="0"/>
              </a:rPr>
              <a:t>The post-revolutionary leader—</a:t>
            </a:r>
            <a:r>
              <a:rPr lang="en-US" sz="1600" dirty="0">
                <a:solidFill>
                  <a:srgbClr val="0B0080"/>
                </a:solidFill>
                <a:latin typeface="Arial Narrow" panose="020B0606020202030204" pitchFamily="34" charset="0"/>
                <a:hlinkClick r:id="rId2" tooltip="Shia Islam"/>
              </a:rPr>
              <a:t>Shia</a:t>
            </a:r>
            <a:r>
              <a:rPr lang="en-US" sz="1600" dirty="0">
                <a:solidFill>
                  <a:srgbClr val="202122"/>
                </a:solidFill>
                <a:latin typeface="Arial Narrow" panose="020B0606020202030204" pitchFamily="34" charset="0"/>
              </a:rPr>
              <a:t> cleric </a:t>
            </a:r>
            <a:r>
              <a:rPr lang="en-US" sz="1600" dirty="0">
                <a:solidFill>
                  <a:srgbClr val="0B0080"/>
                </a:solidFill>
                <a:latin typeface="Arial Narrow" panose="020B0606020202030204" pitchFamily="34" charset="0"/>
                <a:hlinkClick r:id="rId3" tooltip="Ayatollah"/>
              </a:rPr>
              <a:t>Ayatollah</a:t>
            </a:r>
            <a:r>
              <a:rPr lang="en-US" sz="1600" dirty="0">
                <a:solidFill>
                  <a:srgbClr val="202122"/>
                </a:solidFill>
                <a:latin typeface="Arial Narrow" panose="020B0606020202030204" pitchFamily="34" charset="0"/>
              </a:rPr>
              <a:t> </a:t>
            </a:r>
            <a:r>
              <a:rPr lang="en-US" sz="1600" dirty="0">
                <a:solidFill>
                  <a:srgbClr val="0B0080"/>
                </a:solidFill>
                <a:latin typeface="Arial Narrow" panose="020B0606020202030204" pitchFamily="34" charset="0"/>
                <a:hlinkClick r:id="rId4" tooltip="Ruhollah Khomeini"/>
              </a:rPr>
              <a:t>Ruhollah Khomeini</a:t>
            </a:r>
            <a:r>
              <a:rPr lang="en-US" sz="1600" dirty="0">
                <a:solidFill>
                  <a:srgbClr val="202122"/>
                </a:solidFill>
                <a:latin typeface="Arial Narrow" panose="020B0606020202030204" pitchFamily="34" charset="0"/>
              </a:rPr>
              <a:t>—first came to political prominence in 1963 when he led opposition to the Shah and his </a:t>
            </a:r>
            <a:r>
              <a:rPr lang="en-US" sz="1600" dirty="0">
                <a:solidFill>
                  <a:srgbClr val="0B0080"/>
                </a:solidFill>
                <a:latin typeface="Arial Narrow" panose="020B0606020202030204" pitchFamily="34" charset="0"/>
                <a:hlinkClick r:id="rId5" tooltip="White Revolution"/>
              </a:rPr>
              <a:t>White Revolution</a:t>
            </a:r>
            <a:r>
              <a:rPr lang="en-US" sz="1600" dirty="0">
                <a:solidFill>
                  <a:srgbClr val="0B0080"/>
                </a:solidFill>
                <a:latin typeface="Arial Narrow" panose="020B0606020202030204" pitchFamily="34" charset="0"/>
              </a:rPr>
              <a:t> </a:t>
            </a:r>
            <a:r>
              <a:rPr lang="en-US" sz="1600" b="1" i="0" dirty="0">
                <a:solidFill>
                  <a:srgbClr val="202122"/>
                </a:solidFill>
                <a:effectLst/>
                <a:latin typeface="Arial Narrow" panose="020B0606020202030204" pitchFamily="34" charset="0"/>
              </a:rPr>
              <a:t>which aimed to break up landholdings owned by some Shi’a clergy, allow women to vote and </a:t>
            </a:r>
            <a:r>
              <a:rPr lang="en-US" sz="1600" b="1" i="0" u="none" strike="noStrike" dirty="0">
                <a:solidFill>
                  <a:srgbClr val="0B0080"/>
                </a:solidFill>
                <a:effectLst/>
                <a:latin typeface="Arial Narrow" panose="020B0606020202030204" pitchFamily="34" charset="0"/>
                <a:hlinkClick r:id="rId6" tooltip="Religious minorities"/>
              </a:rPr>
              <a:t>religious minorities</a:t>
            </a:r>
            <a:r>
              <a:rPr lang="en-US" sz="1600" b="1" i="0" dirty="0">
                <a:solidFill>
                  <a:srgbClr val="202122"/>
                </a:solidFill>
                <a:effectLst/>
                <a:latin typeface="Arial Narrow" panose="020B0606020202030204" pitchFamily="34" charset="0"/>
              </a:rPr>
              <a:t> to hold office, and finally grant women legal equality in marital issues.</a:t>
            </a:r>
          </a:p>
          <a:p>
            <a:endParaRPr lang="en-US" sz="1600" b="0" i="0" dirty="0">
              <a:solidFill>
                <a:srgbClr val="202122"/>
              </a:solidFill>
              <a:effectLst/>
              <a:latin typeface="Arial Narrow" panose="020B0606020202030204" pitchFamily="34" charset="0"/>
            </a:endParaRPr>
          </a:p>
          <a:p>
            <a:r>
              <a:rPr lang="en-US" sz="1600" dirty="0">
                <a:solidFill>
                  <a:srgbClr val="202122"/>
                </a:solidFill>
                <a:latin typeface="Arial Narrow" panose="020B0606020202030204" pitchFamily="34" charset="0"/>
              </a:rPr>
              <a:t>K</a:t>
            </a:r>
            <a:r>
              <a:rPr lang="en-US" sz="1600" b="1" dirty="0">
                <a:solidFill>
                  <a:srgbClr val="202122"/>
                </a:solidFill>
                <a:latin typeface="Arial Narrow" panose="020B0606020202030204" pitchFamily="34" charset="0"/>
              </a:rPr>
              <a:t>homeini was arrested in 1963 after declaring the Shah a "wretched miserable man" who had "</a:t>
            </a:r>
            <a:r>
              <a:rPr lang="en-US" sz="1600" b="1" dirty="0">
                <a:solidFill>
                  <a:srgbClr val="202122"/>
                </a:solidFill>
                <a:highlight>
                  <a:srgbClr val="FFFF00"/>
                </a:highlight>
                <a:latin typeface="Arial Narrow" panose="020B0606020202030204" pitchFamily="34" charset="0"/>
              </a:rPr>
              <a:t>embarked on the [path toward] destruction of Islam in Iran</a:t>
            </a:r>
            <a:r>
              <a:rPr lang="en-US" sz="1600" b="1" dirty="0">
                <a:solidFill>
                  <a:srgbClr val="202122"/>
                </a:solidFill>
                <a:latin typeface="Arial Narrow" panose="020B0606020202030204" pitchFamily="34" charset="0"/>
              </a:rPr>
              <a:t>.</a:t>
            </a:r>
            <a:r>
              <a:rPr lang="en-US" sz="1600" dirty="0">
                <a:solidFill>
                  <a:srgbClr val="202122"/>
                </a:solidFill>
                <a:latin typeface="Arial Narrow" panose="020B0606020202030204" pitchFamily="34" charset="0"/>
              </a:rPr>
              <a:t>"</a:t>
            </a:r>
            <a:r>
              <a:rPr lang="en-US" sz="1600" baseline="30000" dirty="0">
                <a:solidFill>
                  <a:srgbClr val="0B0080"/>
                </a:solidFill>
                <a:latin typeface="Arial Narrow" panose="020B0606020202030204" pitchFamily="34" charset="0"/>
                <a:hlinkClick r:id="rId7"/>
              </a:rPr>
              <a:t>[60]</a:t>
            </a:r>
            <a:r>
              <a:rPr lang="en-US" sz="1600" dirty="0">
                <a:solidFill>
                  <a:srgbClr val="202122"/>
                </a:solidFill>
                <a:latin typeface="Arial Narrow" panose="020B0606020202030204" pitchFamily="34" charset="0"/>
              </a:rPr>
              <a:t> Three days of major riots throughout Iran followed, with 15,000 dead from police fire as reported by opposition sources.</a:t>
            </a:r>
            <a:r>
              <a:rPr lang="en-US" sz="1600" baseline="30000" dirty="0">
                <a:solidFill>
                  <a:srgbClr val="0B0080"/>
                </a:solidFill>
                <a:latin typeface="Arial Narrow" panose="020B0606020202030204" pitchFamily="34" charset="0"/>
                <a:hlinkClick r:id="rId8"/>
              </a:rPr>
              <a:t>[61]</a:t>
            </a:r>
            <a:r>
              <a:rPr lang="en-US" sz="1600" dirty="0">
                <a:solidFill>
                  <a:srgbClr val="202122"/>
                </a:solidFill>
                <a:latin typeface="Arial Narrow" panose="020B0606020202030204" pitchFamily="34" charset="0"/>
              </a:rPr>
              <a:t> However, </a:t>
            </a:r>
            <a:r>
              <a:rPr lang="en-US" sz="1600" dirty="0">
                <a:solidFill>
                  <a:srgbClr val="0B0080"/>
                </a:solidFill>
                <a:latin typeface="Arial Narrow" panose="020B0606020202030204" pitchFamily="34" charset="0"/>
                <a:hlinkClick r:id="rId9" tooltip="Counter-revolutionary"/>
              </a:rPr>
              <a:t>anti-revolutionary</a:t>
            </a:r>
            <a:r>
              <a:rPr lang="en-US" sz="1600" dirty="0">
                <a:solidFill>
                  <a:srgbClr val="202122"/>
                </a:solidFill>
                <a:latin typeface="Arial Narrow" panose="020B0606020202030204" pitchFamily="34" charset="0"/>
              </a:rPr>
              <a:t> sources conjectured that just 32 were killed.</a:t>
            </a:r>
            <a:r>
              <a:rPr lang="en-US" sz="1600" baseline="30000" dirty="0">
                <a:solidFill>
                  <a:srgbClr val="0B0080"/>
                </a:solidFill>
                <a:latin typeface="Arial Narrow" panose="020B0606020202030204" pitchFamily="34" charset="0"/>
                <a:hlinkClick r:id="rId10"/>
              </a:rPr>
              <a:t>[62]</a:t>
            </a:r>
            <a:endParaRPr lang="en-US" sz="1600" baseline="30000" dirty="0">
              <a:solidFill>
                <a:srgbClr val="0B0080"/>
              </a:solidFill>
              <a:latin typeface="Arial Narrow" panose="020B0606020202030204" pitchFamily="34" charset="0"/>
            </a:endParaRPr>
          </a:p>
          <a:p>
            <a:endParaRPr lang="en-US" sz="1600" dirty="0">
              <a:solidFill>
                <a:srgbClr val="202122"/>
              </a:solidFill>
              <a:latin typeface="Arial Narrow" panose="020B0606020202030204" pitchFamily="34" charset="0"/>
            </a:endParaRPr>
          </a:p>
          <a:p>
            <a:r>
              <a:rPr lang="en-US" sz="1600" dirty="0">
                <a:solidFill>
                  <a:srgbClr val="202122"/>
                </a:solidFill>
                <a:latin typeface="Arial Narrow" panose="020B0606020202030204" pitchFamily="34" charset="0"/>
              </a:rPr>
              <a:t>Khomeini was released after eight months of house arrest and continued his agitation, condemning Iran's close cooperation with </a:t>
            </a:r>
            <a:r>
              <a:rPr lang="en-US" sz="1600" dirty="0">
                <a:solidFill>
                  <a:srgbClr val="0B0080"/>
                </a:solidFill>
                <a:latin typeface="Arial Narrow" panose="020B0606020202030204" pitchFamily="34" charset="0"/>
                <a:hlinkClick r:id="rId11" tooltip="Israel"/>
              </a:rPr>
              <a:t>Israel</a:t>
            </a:r>
            <a:r>
              <a:rPr lang="en-US" sz="1600" dirty="0">
                <a:solidFill>
                  <a:srgbClr val="202122"/>
                </a:solidFill>
                <a:latin typeface="Arial Narrow" panose="020B0606020202030204" pitchFamily="34" charset="0"/>
              </a:rPr>
              <a:t> and its </a:t>
            </a:r>
            <a:r>
              <a:rPr lang="en-US" sz="1600" dirty="0">
                <a:solidFill>
                  <a:srgbClr val="0B0080"/>
                </a:solidFill>
                <a:latin typeface="Arial Narrow" panose="020B0606020202030204" pitchFamily="34" charset="0"/>
                <a:hlinkClick r:id="rId12" tooltip="Capitulation (treaty)"/>
              </a:rPr>
              <a:t>capitulations</a:t>
            </a:r>
            <a:r>
              <a:rPr lang="en-US" sz="1600" dirty="0">
                <a:solidFill>
                  <a:srgbClr val="202122"/>
                </a:solidFill>
                <a:latin typeface="Arial Narrow" panose="020B0606020202030204" pitchFamily="34" charset="0"/>
              </a:rPr>
              <a:t>, or extension of </a:t>
            </a:r>
            <a:r>
              <a:rPr lang="en-US" sz="1600" dirty="0">
                <a:solidFill>
                  <a:srgbClr val="0B0080"/>
                </a:solidFill>
                <a:latin typeface="Arial Narrow" panose="020B0606020202030204" pitchFamily="34" charset="0"/>
                <a:hlinkClick r:id="rId13" tooltip="Diplomatic immunity"/>
              </a:rPr>
              <a:t>diplomatic immunity</a:t>
            </a:r>
            <a:r>
              <a:rPr lang="en-US" sz="1600" dirty="0">
                <a:solidFill>
                  <a:srgbClr val="202122"/>
                </a:solidFill>
                <a:latin typeface="Arial Narrow" panose="020B0606020202030204" pitchFamily="34" charset="0"/>
              </a:rPr>
              <a:t>, to American government personnel in Iran. </a:t>
            </a:r>
            <a:r>
              <a:rPr lang="en-US" sz="1600" b="1" dirty="0">
                <a:solidFill>
                  <a:srgbClr val="202122"/>
                </a:solidFill>
                <a:latin typeface="Arial Narrow" panose="020B0606020202030204" pitchFamily="34" charset="0"/>
              </a:rPr>
              <a:t>In November 1964, Khomeini was re-arrested and </a:t>
            </a:r>
            <a:r>
              <a:rPr lang="en-US" sz="1600" b="1" dirty="0">
                <a:solidFill>
                  <a:srgbClr val="0B0080"/>
                </a:solidFill>
                <a:latin typeface="Arial Narrow" panose="020B0606020202030204" pitchFamily="34" charset="0"/>
                <a:hlinkClick r:id="rId14" tooltip="Ruhollah Khomeini's return to Iran"/>
              </a:rPr>
              <a:t>sent into exile</a:t>
            </a:r>
            <a:r>
              <a:rPr lang="en-US" sz="1600" b="1" dirty="0">
                <a:solidFill>
                  <a:srgbClr val="202122"/>
                </a:solidFill>
                <a:latin typeface="Arial Narrow" panose="020B0606020202030204" pitchFamily="34" charset="0"/>
              </a:rPr>
              <a:t> where he remained for 15 years (mostly in </a:t>
            </a:r>
            <a:r>
              <a:rPr lang="en-US" sz="1600" b="1" dirty="0">
                <a:solidFill>
                  <a:srgbClr val="0B0080"/>
                </a:solidFill>
                <a:latin typeface="Arial Narrow" panose="020B0606020202030204" pitchFamily="34" charset="0"/>
                <a:hlinkClick r:id="rId15" tooltip="Najaf, Iraq"/>
              </a:rPr>
              <a:t>Najaf, Iraq</a:t>
            </a:r>
            <a:r>
              <a:rPr lang="en-US" sz="1600" b="1" dirty="0">
                <a:solidFill>
                  <a:srgbClr val="202122"/>
                </a:solidFill>
                <a:latin typeface="Arial Narrow" panose="020B0606020202030204" pitchFamily="34" charset="0"/>
              </a:rPr>
              <a:t>), until the revolution.</a:t>
            </a:r>
            <a:endParaRPr lang="en-US" sz="1600" b="1" i="0" dirty="0">
              <a:solidFill>
                <a:srgbClr val="202122"/>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736D119D-5DD0-4ABF-8BA3-4C6CA5E2594F}"/>
              </a:ext>
            </a:extLst>
          </p:cNvPr>
          <p:cNvSpPr/>
          <p:nvPr/>
        </p:nvSpPr>
        <p:spPr>
          <a:xfrm>
            <a:off x="653143" y="1014940"/>
            <a:ext cx="4627357" cy="400110"/>
          </a:xfrm>
          <a:prstGeom prst="rect">
            <a:avLst/>
          </a:prstGeom>
        </p:spPr>
        <p:txBody>
          <a:bodyPr wrap="none">
            <a:spAutoFit/>
          </a:bodyPr>
          <a:lstStyle/>
          <a:p>
            <a:r>
              <a:rPr lang="en-US" sz="2000" b="1" dirty="0">
                <a:solidFill>
                  <a:srgbClr val="000000"/>
                </a:solidFill>
                <a:latin typeface="Arial Narrow" panose="020B0606020202030204" pitchFamily="34" charset="0"/>
              </a:rPr>
              <a:t>Rise and exile of Ayatollah Khomeini (1963–)</a:t>
            </a:r>
          </a:p>
        </p:txBody>
      </p:sp>
      <p:pic>
        <p:nvPicPr>
          <p:cNvPr id="4" name="Picture 3">
            <a:extLst>
              <a:ext uri="{FF2B5EF4-FFF2-40B4-BE49-F238E27FC236}">
                <a16:creationId xmlns:a16="http://schemas.microsoft.com/office/drawing/2014/main" id="{1875D080-5DAA-48B3-B061-87067F037845}"/>
              </a:ext>
            </a:extLst>
          </p:cNvPr>
          <p:cNvPicPr>
            <a:picLocks noChangeAspect="1"/>
          </p:cNvPicPr>
          <p:nvPr/>
        </p:nvPicPr>
        <p:blipFill>
          <a:blip r:embed="rId16"/>
          <a:stretch>
            <a:fillRect/>
          </a:stretch>
        </p:blipFill>
        <p:spPr>
          <a:xfrm>
            <a:off x="9587039" y="2233897"/>
            <a:ext cx="2047619" cy="2790476"/>
          </a:xfrm>
          <a:prstGeom prst="rect">
            <a:avLst/>
          </a:prstGeom>
        </p:spPr>
      </p:pic>
      <p:sp>
        <p:nvSpPr>
          <p:cNvPr id="5" name="Date Placeholder 4">
            <a:extLst>
              <a:ext uri="{FF2B5EF4-FFF2-40B4-BE49-F238E27FC236}">
                <a16:creationId xmlns:a16="http://schemas.microsoft.com/office/drawing/2014/main" id="{082F021E-2E3C-49D5-BC93-AAB2B6C04AB8}"/>
              </a:ext>
            </a:extLst>
          </p:cNvPr>
          <p:cNvSpPr>
            <a:spLocks noGrp="1"/>
          </p:cNvSpPr>
          <p:nvPr>
            <p:ph type="dt" sz="half" idx="10"/>
          </p:nvPr>
        </p:nvSpPr>
        <p:spPr/>
        <p:txBody>
          <a:bodyPr/>
          <a:lstStyle/>
          <a:p>
            <a:fld id="{2A966AD6-8CA3-4202-9382-AF1244E6BB11}" type="datetime1">
              <a:rPr lang="en-US" smtClean="0"/>
              <a:t>8/11/2020</a:t>
            </a:fld>
            <a:endParaRPr lang="en-US"/>
          </a:p>
        </p:txBody>
      </p:sp>
      <p:sp>
        <p:nvSpPr>
          <p:cNvPr id="6" name="Slide Number Placeholder 5">
            <a:extLst>
              <a:ext uri="{FF2B5EF4-FFF2-40B4-BE49-F238E27FC236}">
                <a16:creationId xmlns:a16="http://schemas.microsoft.com/office/drawing/2014/main" id="{820885FB-B863-400D-A2A6-B80A90701C36}"/>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124793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37EDC4-7E07-4627-AE55-FB384BC207BA}"/>
              </a:ext>
            </a:extLst>
          </p:cNvPr>
          <p:cNvSpPr/>
          <p:nvPr/>
        </p:nvSpPr>
        <p:spPr>
          <a:xfrm>
            <a:off x="548639" y="1314993"/>
            <a:ext cx="10798629" cy="5016758"/>
          </a:xfrm>
          <a:prstGeom prst="rect">
            <a:avLst/>
          </a:prstGeom>
        </p:spPr>
        <p:txBody>
          <a:bodyPr wrap="square">
            <a:spAutoFit/>
          </a:bodyPr>
          <a:lstStyle/>
          <a:p>
            <a:r>
              <a:rPr lang="en-US" sz="1600" dirty="0">
                <a:solidFill>
                  <a:srgbClr val="202122"/>
                </a:solidFill>
                <a:latin typeface="Arial Narrow" panose="020B0606020202030204" pitchFamily="34" charset="0"/>
              </a:rPr>
              <a:t>In this interim period of "disaffected calm,"</a:t>
            </a:r>
            <a:r>
              <a:rPr lang="en-US" sz="1600" baseline="30000" dirty="0">
                <a:solidFill>
                  <a:srgbClr val="0B0080"/>
                </a:solidFill>
                <a:latin typeface="Arial Narrow" panose="020B0606020202030204" pitchFamily="34" charset="0"/>
                <a:hlinkClick r:id="rId2"/>
              </a:rPr>
              <a:t>[63]</a:t>
            </a:r>
            <a:r>
              <a:rPr lang="en-US" sz="1600" dirty="0">
                <a:solidFill>
                  <a:srgbClr val="202122"/>
                </a:solidFill>
                <a:latin typeface="Arial Narrow" panose="020B0606020202030204" pitchFamily="34" charset="0"/>
              </a:rPr>
              <a:t> </a:t>
            </a:r>
            <a:r>
              <a:rPr lang="en-US" sz="1600" b="1" dirty="0">
                <a:solidFill>
                  <a:srgbClr val="202122"/>
                </a:solidFill>
                <a:latin typeface="Arial Narrow" panose="020B0606020202030204" pitchFamily="34" charset="0"/>
              </a:rPr>
              <a:t>the budding Iranian revival began to undermine the idea of </a:t>
            </a:r>
          </a:p>
          <a:p>
            <a:r>
              <a:rPr lang="en-US" sz="1600" b="1" dirty="0">
                <a:solidFill>
                  <a:srgbClr val="0B0080"/>
                </a:solidFill>
                <a:latin typeface="Arial Narrow" panose="020B0606020202030204" pitchFamily="34" charset="0"/>
                <a:hlinkClick r:id="rId3" tooltip="Westernization"/>
              </a:rPr>
              <a:t>Westernization</a:t>
            </a:r>
            <a:r>
              <a:rPr lang="en-US" sz="1600" b="1" dirty="0">
                <a:solidFill>
                  <a:srgbClr val="202122"/>
                </a:solidFill>
                <a:latin typeface="Arial Narrow" panose="020B0606020202030204" pitchFamily="34" charset="0"/>
              </a:rPr>
              <a:t> as progress that was the basis of the Shah's secular reign, and to form the ideology of </a:t>
            </a:r>
          </a:p>
          <a:p>
            <a:r>
              <a:rPr lang="en-US" sz="1600" b="1" dirty="0">
                <a:solidFill>
                  <a:srgbClr val="202122"/>
                </a:solidFill>
                <a:latin typeface="Arial Narrow" panose="020B0606020202030204" pitchFamily="34" charset="0"/>
              </a:rPr>
              <a:t>the 1979 revolution: </a:t>
            </a:r>
            <a:r>
              <a:rPr lang="en-US" sz="1600" b="1" dirty="0">
                <a:solidFill>
                  <a:srgbClr val="0B0080"/>
                </a:solidFill>
                <a:latin typeface="Arial Narrow" panose="020B0606020202030204" pitchFamily="34" charset="0"/>
                <a:hlinkClick r:id="rId4" tooltip="Jalal Al-e-Ahmad"/>
              </a:rPr>
              <a:t>Jalal Al-e-Ahmad</a:t>
            </a:r>
            <a:r>
              <a:rPr lang="en-US" sz="1600" b="1" dirty="0">
                <a:solidFill>
                  <a:srgbClr val="202122"/>
                </a:solidFill>
                <a:latin typeface="Arial Narrow" panose="020B0606020202030204" pitchFamily="34" charset="0"/>
              </a:rPr>
              <a:t>'s idea of </a:t>
            </a:r>
            <a:r>
              <a:rPr lang="en-US" sz="1600" b="1" i="1" dirty="0" err="1">
                <a:solidFill>
                  <a:srgbClr val="0B0080"/>
                </a:solidFill>
                <a:latin typeface="Arial Narrow" panose="020B0606020202030204" pitchFamily="34" charset="0"/>
                <a:hlinkClick r:id="rId5" tooltip="Gharbzadegi"/>
              </a:rPr>
              <a:t>Gharbzadegi</a:t>
            </a:r>
            <a:r>
              <a:rPr lang="en-US" sz="1600" b="1" dirty="0">
                <a:solidFill>
                  <a:srgbClr val="202122"/>
                </a:solidFill>
                <a:latin typeface="Arial Narrow" panose="020B0606020202030204" pitchFamily="34" charset="0"/>
              </a:rPr>
              <a:t>—that </a:t>
            </a:r>
            <a:r>
              <a:rPr lang="en-US" sz="1600" b="1" dirty="0">
                <a:solidFill>
                  <a:srgbClr val="202122"/>
                </a:solidFill>
                <a:highlight>
                  <a:srgbClr val="FFFF00"/>
                </a:highlight>
                <a:latin typeface="Arial Narrow" panose="020B0606020202030204" pitchFamily="34" charset="0"/>
              </a:rPr>
              <a:t>Western culture was a plague or an </a:t>
            </a:r>
          </a:p>
          <a:p>
            <a:r>
              <a:rPr lang="en-US" sz="1600" b="1" dirty="0">
                <a:solidFill>
                  <a:srgbClr val="202122"/>
                </a:solidFill>
                <a:highlight>
                  <a:srgbClr val="FFFF00"/>
                </a:highlight>
                <a:latin typeface="Arial Narrow" panose="020B0606020202030204" pitchFamily="34" charset="0"/>
              </a:rPr>
              <a:t>intoxication to be eliminated</a:t>
            </a:r>
            <a:r>
              <a:rPr lang="en-US" sz="1600" b="1" dirty="0">
                <a:solidFill>
                  <a:srgbClr val="202122"/>
                </a:solidFill>
                <a:latin typeface="Arial Narrow" panose="020B0606020202030204" pitchFamily="34" charset="0"/>
              </a:rPr>
              <a:t>;</a:t>
            </a:r>
            <a:r>
              <a:rPr lang="en-US" sz="1600" b="1" baseline="30000" dirty="0">
                <a:solidFill>
                  <a:srgbClr val="0B0080"/>
                </a:solidFill>
                <a:latin typeface="Arial Narrow" panose="020B0606020202030204" pitchFamily="34" charset="0"/>
                <a:hlinkClick r:id="rId6"/>
              </a:rPr>
              <a:t>[64]</a:t>
            </a:r>
            <a:r>
              <a:rPr lang="en-US" sz="1600" b="1" dirty="0">
                <a:solidFill>
                  <a:srgbClr val="202122"/>
                </a:solidFill>
                <a:latin typeface="Arial Narrow" panose="020B0606020202030204" pitchFamily="34" charset="0"/>
              </a:rPr>
              <a:t> </a:t>
            </a:r>
            <a:r>
              <a:rPr lang="en-US" sz="1600" b="1" dirty="0">
                <a:solidFill>
                  <a:srgbClr val="0B0080"/>
                </a:solidFill>
                <a:latin typeface="Arial Narrow" panose="020B0606020202030204" pitchFamily="34" charset="0"/>
                <a:hlinkClick r:id="rId7" tooltip="Ali Shariati"/>
              </a:rPr>
              <a:t>Ali Shariati</a:t>
            </a:r>
            <a:r>
              <a:rPr lang="en-US" sz="1600" b="1" dirty="0">
                <a:solidFill>
                  <a:srgbClr val="202122"/>
                </a:solidFill>
                <a:latin typeface="Arial Narrow" panose="020B0606020202030204" pitchFamily="34" charset="0"/>
              </a:rPr>
              <a:t>'s vision of Islam as the one true liberator of the </a:t>
            </a:r>
            <a:r>
              <a:rPr lang="en-US" sz="1600" b="1" dirty="0">
                <a:solidFill>
                  <a:srgbClr val="0B0080"/>
                </a:solidFill>
                <a:latin typeface="Arial Narrow" panose="020B0606020202030204" pitchFamily="34" charset="0"/>
                <a:hlinkClick r:id="rId8" tooltip="Third World"/>
              </a:rPr>
              <a:t>Third World</a:t>
            </a:r>
            <a:r>
              <a:rPr lang="en-US" sz="1600" b="1" dirty="0">
                <a:solidFill>
                  <a:srgbClr val="202122"/>
                </a:solidFill>
                <a:latin typeface="Arial Narrow" panose="020B0606020202030204" pitchFamily="34" charset="0"/>
              </a:rPr>
              <a:t> from oppressive </a:t>
            </a:r>
            <a:r>
              <a:rPr lang="en-US" sz="1600" b="1" dirty="0">
                <a:solidFill>
                  <a:srgbClr val="0B0080"/>
                </a:solidFill>
                <a:latin typeface="Arial Narrow" panose="020B0606020202030204" pitchFamily="34" charset="0"/>
                <a:hlinkClick r:id="rId9" tooltip="Colonialism"/>
              </a:rPr>
              <a:t>colonialism</a:t>
            </a:r>
            <a:r>
              <a:rPr lang="en-US" sz="1600" b="1" dirty="0">
                <a:solidFill>
                  <a:srgbClr val="202122"/>
                </a:solidFill>
                <a:latin typeface="Arial Narrow" panose="020B0606020202030204" pitchFamily="34" charset="0"/>
              </a:rPr>
              <a:t>, </a:t>
            </a:r>
            <a:r>
              <a:rPr lang="en-US" sz="1600" b="1" dirty="0">
                <a:solidFill>
                  <a:srgbClr val="0B0080"/>
                </a:solidFill>
                <a:latin typeface="Arial Narrow" panose="020B0606020202030204" pitchFamily="34" charset="0"/>
                <a:hlinkClick r:id="rId10" tooltip="Neo-colonialism"/>
              </a:rPr>
              <a:t>neo-colonialism</a:t>
            </a:r>
            <a:r>
              <a:rPr lang="en-US" sz="1600" b="1" dirty="0">
                <a:solidFill>
                  <a:srgbClr val="202122"/>
                </a:solidFill>
                <a:latin typeface="Arial Narrow" panose="020B0606020202030204" pitchFamily="34" charset="0"/>
              </a:rPr>
              <a:t>, and </a:t>
            </a:r>
            <a:r>
              <a:rPr lang="en-US" sz="1600" b="1" dirty="0">
                <a:solidFill>
                  <a:srgbClr val="0B0080"/>
                </a:solidFill>
                <a:latin typeface="Arial Narrow" panose="020B0606020202030204" pitchFamily="34" charset="0"/>
                <a:hlinkClick r:id="rId11" tooltip="Capitalism"/>
              </a:rPr>
              <a:t>capitalism</a:t>
            </a:r>
            <a:r>
              <a:rPr lang="en-US" sz="1600" b="1" dirty="0">
                <a:solidFill>
                  <a:srgbClr val="202122"/>
                </a:solidFill>
                <a:latin typeface="Arial Narrow" panose="020B0606020202030204" pitchFamily="34" charset="0"/>
              </a:rPr>
              <a:t>;</a:t>
            </a:r>
            <a:r>
              <a:rPr lang="en-US" sz="1600" b="1" baseline="30000" dirty="0">
                <a:solidFill>
                  <a:srgbClr val="0B0080"/>
                </a:solidFill>
                <a:latin typeface="Arial Narrow" panose="020B0606020202030204" pitchFamily="34" charset="0"/>
                <a:hlinkClick r:id="rId12"/>
              </a:rPr>
              <a:t>[65]</a:t>
            </a:r>
            <a:r>
              <a:rPr lang="en-US" sz="1600" b="1" dirty="0">
                <a:solidFill>
                  <a:srgbClr val="202122"/>
                </a:solidFill>
                <a:latin typeface="Arial Narrow" panose="020B0606020202030204" pitchFamily="34" charset="0"/>
              </a:rPr>
              <a:t> and </a:t>
            </a:r>
            <a:r>
              <a:rPr lang="en-US" sz="1600" b="1" dirty="0" err="1">
                <a:solidFill>
                  <a:srgbClr val="0B0080"/>
                </a:solidFill>
                <a:latin typeface="Arial Narrow" panose="020B0606020202030204" pitchFamily="34" charset="0"/>
                <a:hlinkClick r:id="rId13" tooltip="Morteza Motahhari"/>
              </a:rPr>
              <a:t>Morteza</a:t>
            </a:r>
            <a:r>
              <a:rPr lang="en-US" sz="1600" b="1" dirty="0">
                <a:solidFill>
                  <a:srgbClr val="0B0080"/>
                </a:solidFill>
                <a:latin typeface="Arial Narrow" panose="020B0606020202030204" pitchFamily="34" charset="0"/>
                <a:hlinkClick r:id="rId13" tooltip="Morteza Motahhari"/>
              </a:rPr>
              <a:t> </a:t>
            </a:r>
            <a:r>
              <a:rPr lang="en-US" sz="1600" b="1" dirty="0" err="1">
                <a:solidFill>
                  <a:srgbClr val="0B0080"/>
                </a:solidFill>
                <a:latin typeface="Arial Narrow" panose="020B0606020202030204" pitchFamily="34" charset="0"/>
                <a:hlinkClick r:id="rId13" tooltip="Morteza Motahhari"/>
              </a:rPr>
              <a:t>Motahhari</a:t>
            </a:r>
            <a:r>
              <a:rPr lang="en-US" sz="1600" b="1" dirty="0" err="1">
                <a:solidFill>
                  <a:srgbClr val="202122"/>
                </a:solidFill>
                <a:latin typeface="Arial Narrow" panose="020B0606020202030204" pitchFamily="34" charset="0"/>
              </a:rPr>
              <a:t>'s</a:t>
            </a:r>
            <a:r>
              <a:rPr lang="en-US" sz="1600" b="1" dirty="0">
                <a:solidFill>
                  <a:srgbClr val="202122"/>
                </a:solidFill>
                <a:latin typeface="Arial Narrow" panose="020B0606020202030204" pitchFamily="34" charset="0"/>
              </a:rPr>
              <a:t> popularized retellings</a:t>
            </a:r>
          </a:p>
          <a:p>
            <a:r>
              <a:rPr lang="en-US" sz="1600" b="1" dirty="0">
                <a:solidFill>
                  <a:srgbClr val="202122"/>
                </a:solidFill>
                <a:latin typeface="Arial Narrow" panose="020B0606020202030204" pitchFamily="34" charset="0"/>
              </a:rPr>
              <a:t>of the Shia faith all spread and gained listeners, readers and supporters</a:t>
            </a:r>
            <a:r>
              <a:rPr lang="en-US" sz="1600" dirty="0">
                <a:solidFill>
                  <a:srgbClr val="202122"/>
                </a:solidFill>
                <a:latin typeface="Arial Narrow" panose="020B0606020202030204" pitchFamily="34" charset="0"/>
              </a:rPr>
              <a:t>.</a:t>
            </a:r>
            <a:r>
              <a:rPr lang="en-US" sz="1600" baseline="30000" dirty="0">
                <a:solidFill>
                  <a:srgbClr val="0B0080"/>
                </a:solidFill>
                <a:latin typeface="Arial Narrow" panose="020B0606020202030204" pitchFamily="34" charset="0"/>
                <a:hlinkClick r:id="rId6"/>
              </a:rPr>
              <a:t>[64]</a:t>
            </a:r>
            <a:endParaRPr lang="en-US" sz="1600" baseline="30000" dirty="0">
              <a:solidFill>
                <a:srgbClr val="0B0080"/>
              </a:solidFill>
              <a:latin typeface="Arial Narrow" panose="020B0606020202030204" pitchFamily="34" charset="0"/>
            </a:endParaRPr>
          </a:p>
          <a:p>
            <a:endParaRPr lang="en-US" sz="1600" dirty="0">
              <a:solidFill>
                <a:srgbClr val="202122"/>
              </a:solidFill>
              <a:latin typeface="Arial Narrow" panose="020B0606020202030204" pitchFamily="34" charset="0"/>
            </a:endParaRPr>
          </a:p>
          <a:p>
            <a:r>
              <a:rPr lang="en-US" sz="1600" b="1" dirty="0">
                <a:solidFill>
                  <a:srgbClr val="202122"/>
                </a:solidFill>
                <a:latin typeface="Arial Narrow" panose="020B0606020202030204" pitchFamily="34" charset="0"/>
              </a:rPr>
              <a:t>Most importantly, Khomeini preached revolt, and especially </a:t>
            </a:r>
            <a:r>
              <a:rPr lang="en-US" sz="1600" b="1" dirty="0">
                <a:solidFill>
                  <a:srgbClr val="0B0080"/>
                </a:solidFill>
                <a:latin typeface="Arial Narrow" panose="020B0606020202030204" pitchFamily="34" charset="0"/>
                <a:hlinkClick r:id="rId14" tooltip="Martyrdom"/>
              </a:rPr>
              <a:t>martyrdom</a:t>
            </a:r>
            <a:r>
              <a:rPr lang="en-US" sz="1600" b="1" dirty="0">
                <a:solidFill>
                  <a:srgbClr val="202122"/>
                </a:solidFill>
                <a:latin typeface="Arial Narrow" panose="020B0606020202030204" pitchFamily="34" charset="0"/>
              </a:rPr>
              <a:t>, against injustice and tyranny was part of Shia Islam,</a:t>
            </a:r>
            <a:r>
              <a:rPr lang="en-US" sz="1600" b="1" baseline="30000" dirty="0">
                <a:solidFill>
                  <a:srgbClr val="0B0080"/>
                </a:solidFill>
                <a:latin typeface="Arial Narrow" panose="020B0606020202030204" pitchFamily="34" charset="0"/>
                <a:hlinkClick r:id="rId15"/>
              </a:rPr>
              <a:t>[66]</a:t>
            </a:r>
            <a:r>
              <a:rPr lang="en-US" sz="1600" b="1" dirty="0">
                <a:solidFill>
                  <a:srgbClr val="202122"/>
                </a:solidFill>
                <a:latin typeface="Arial Narrow" panose="020B0606020202030204" pitchFamily="34" charset="0"/>
              </a:rPr>
              <a:t> and that Muslims should reject the influence of both liberal capitalism and communism, ideas that inspired the revolutionary slogan "Neither East, nor West – Islamic Republic!“</a:t>
            </a:r>
          </a:p>
          <a:p>
            <a:endParaRPr lang="en-US" sz="1600" dirty="0">
              <a:solidFill>
                <a:srgbClr val="202122"/>
              </a:solidFill>
              <a:latin typeface="Arial Narrow" panose="020B0606020202030204" pitchFamily="34" charset="0"/>
            </a:endParaRPr>
          </a:p>
          <a:p>
            <a:r>
              <a:rPr lang="en-US" sz="1600" dirty="0">
                <a:solidFill>
                  <a:srgbClr val="202122"/>
                </a:solidFill>
                <a:latin typeface="Arial Narrow" panose="020B0606020202030204" pitchFamily="34" charset="0"/>
              </a:rPr>
              <a:t>Away from public view, Khomeini developed the ideology of </a:t>
            </a:r>
            <a:r>
              <a:rPr lang="en-US" sz="1600" i="1" dirty="0" err="1">
                <a:solidFill>
                  <a:srgbClr val="0B0080"/>
                </a:solidFill>
                <a:latin typeface="Arial Narrow" panose="020B0606020202030204" pitchFamily="34" charset="0"/>
                <a:hlinkClick r:id="rId16" tooltip="Hokumat-e Islami : Velayat-e faqih (book by Khomeini)"/>
              </a:rPr>
              <a:t>velayat</a:t>
            </a:r>
            <a:r>
              <a:rPr lang="en-US" sz="1600" i="1" dirty="0">
                <a:solidFill>
                  <a:srgbClr val="0B0080"/>
                </a:solidFill>
                <a:latin typeface="Arial Narrow" panose="020B0606020202030204" pitchFamily="34" charset="0"/>
                <a:hlinkClick r:id="rId16" tooltip="Hokumat-e Islami : Velayat-e faqih (book by Khomeini)"/>
              </a:rPr>
              <a:t>-e faqih</a:t>
            </a:r>
            <a:r>
              <a:rPr lang="en-US" sz="1600" dirty="0">
                <a:solidFill>
                  <a:srgbClr val="202122"/>
                </a:solidFill>
                <a:latin typeface="Arial Narrow" panose="020B0606020202030204" pitchFamily="34" charset="0"/>
              </a:rPr>
              <a:t> (guardianship of the jurist) as government, that Muslims—in fact everyone—required "guardianship," in the form of rule or supervision by the leading Islamic jurist or jurists.</a:t>
            </a:r>
            <a:r>
              <a:rPr lang="en-US" sz="1600" baseline="30000" dirty="0">
                <a:solidFill>
                  <a:srgbClr val="0B0080"/>
                </a:solidFill>
                <a:latin typeface="Arial Narrow" panose="020B0606020202030204" pitchFamily="34" charset="0"/>
                <a:hlinkClick r:id="rId17"/>
              </a:rPr>
              <a:t>[67]</a:t>
            </a:r>
            <a:r>
              <a:rPr lang="en-US" sz="1600" dirty="0">
                <a:solidFill>
                  <a:srgbClr val="202122"/>
                </a:solidFill>
                <a:latin typeface="Arial Narrow" panose="020B0606020202030204" pitchFamily="34" charset="0"/>
              </a:rPr>
              <a:t> Such rule was ultimately "more necessary even than prayer and fasting" in Islam,</a:t>
            </a:r>
            <a:r>
              <a:rPr lang="en-US" sz="1600" baseline="30000" dirty="0">
                <a:solidFill>
                  <a:srgbClr val="0B0080"/>
                </a:solidFill>
                <a:latin typeface="Arial Narrow" panose="020B0606020202030204" pitchFamily="34" charset="0"/>
                <a:hlinkClick r:id="rId18"/>
              </a:rPr>
              <a:t>[Note 2]</a:t>
            </a:r>
            <a:r>
              <a:rPr lang="en-US" sz="1600" dirty="0">
                <a:solidFill>
                  <a:srgbClr val="202122"/>
                </a:solidFill>
                <a:latin typeface="Arial Narrow" panose="020B0606020202030204" pitchFamily="34" charset="0"/>
              </a:rPr>
              <a:t> as it would protect Islam from deviation from traditional </a:t>
            </a:r>
            <a:r>
              <a:rPr lang="en-US" sz="1600" i="1" dirty="0">
                <a:solidFill>
                  <a:srgbClr val="0B0080"/>
                </a:solidFill>
                <a:latin typeface="Arial Narrow" panose="020B0606020202030204" pitchFamily="34" charset="0"/>
                <a:hlinkClick r:id="rId19" tooltip="Sharia"/>
              </a:rPr>
              <a:t>sharia</a:t>
            </a:r>
            <a:r>
              <a:rPr lang="en-US" sz="1600" dirty="0">
                <a:solidFill>
                  <a:srgbClr val="202122"/>
                </a:solidFill>
                <a:latin typeface="Arial Narrow" panose="020B0606020202030204" pitchFamily="34" charset="0"/>
              </a:rPr>
              <a:t> law and in so doing eliminate poverty, injustice, and the "</a:t>
            </a:r>
            <a:r>
              <a:rPr lang="en-US" sz="1600" dirty="0">
                <a:solidFill>
                  <a:srgbClr val="0B0080"/>
                </a:solidFill>
                <a:latin typeface="Arial Narrow" panose="020B0606020202030204" pitchFamily="34" charset="0"/>
                <a:hlinkClick r:id="rId20" tooltip="Looting"/>
              </a:rPr>
              <a:t>plundering</a:t>
            </a:r>
            <a:r>
              <a:rPr lang="en-US" sz="1600" dirty="0">
                <a:solidFill>
                  <a:srgbClr val="202122"/>
                </a:solidFill>
                <a:latin typeface="Arial Narrow" panose="020B0606020202030204" pitchFamily="34" charset="0"/>
              </a:rPr>
              <a:t>" of Muslim land by foreign non-believers.</a:t>
            </a:r>
            <a:r>
              <a:rPr lang="en-US" sz="1600" baseline="30000" dirty="0">
                <a:solidFill>
                  <a:srgbClr val="0B0080"/>
                </a:solidFill>
                <a:latin typeface="Arial Narrow" panose="020B0606020202030204" pitchFamily="34" charset="0"/>
                <a:hlinkClick r:id="rId21"/>
              </a:rPr>
              <a:t>[68]</a:t>
            </a:r>
            <a:endParaRPr lang="en-US" sz="1600" baseline="30000" dirty="0">
              <a:solidFill>
                <a:srgbClr val="0B0080"/>
              </a:solidFill>
              <a:latin typeface="Arial Narrow" panose="020B0606020202030204" pitchFamily="34" charset="0"/>
            </a:endParaRPr>
          </a:p>
          <a:p>
            <a:endParaRPr lang="en-US" sz="1600" dirty="0">
              <a:solidFill>
                <a:srgbClr val="202122"/>
              </a:solidFill>
              <a:latin typeface="Arial Narrow" panose="020B0606020202030204" pitchFamily="34" charset="0"/>
            </a:endParaRPr>
          </a:p>
          <a:p>
            <a:r>
              <a:rPr lang="en-US" sz="1600" dirty="0">
                <a:solidFill>
                  <a:srgbClr val="202122"/>
                </a:solidFill>
                <a:latin typeface="Arial Narrow" panose="020B0606020202030204" pitchFamily="34" charset="0"/>
              </a:rPr>
              <a:t>This idea of rule by Islamic jurists was spread through his book </a:t>
            </a:r>
            <a:r>
              <a:rPr lang="en-US" sz="1600" i="1" dirty="0">
                <a:solidFill>
                  <a:srgbClr val="0B0080"/>
                </a:solidFill>
                <a:latin typeface="Arial Narrow" panose="020B0606020202030204" pitchFamily="34" charset="0"/>
                <a:hlinkClick r:id="rId16" tooltip="Hokumat-e Islami : Velayat-e faqih (book by Khomeini)"/>
              </a:rPr>
              <a:t>Islamic Government</a:t>
            </a:r>
            <a:r>
              <a:rPr lang="en-US" sz="1600" dirty="0">
                <a:solidFill>
                  <a:srgbClr val="202122"/>
                </a:solidFill>
                <a:latin typeface="Arial Narrow" panose="020B0606020202030204" pitchFamily="34" charset="0"/>
              </a:rPr>
              <a:t>, mosque sermons, and smuggled cassette speeches by Khomeini</a:t>
            </a:r>
            <a:r>
              <a:rPr lang="en-US" sz="1600" baseline="30000" dirty="0">
                <a:solidFill>
                  <a:srgbClr val="0B0080"/>
                </a:solidFill>
                <a:latin typeface="Arial Narrow" panose="020B0606020202030204" pitchFamily="34" charset="0"/>
                <a:hlinkClick r:id="rId22"/>
              </a:rPr>
              <a:t>[69]</a:t>
            </a:r>
            <a:r>
              <a:rPr lang="en-US" sz="1600" dirty="0">
                <a:solidFill>
                  <a:srgbClr val="202122"/>
                </a:solidFill>
                <a:latin typeface="Arial Narrow" panose="020B0606020202030204" pitchFamily="34" charset="0"/>
              </a:rPr>
              <a:t> among his opposition network of students (</a:t>
            </a:r>
            <a:r>
              <a:rPr lang="en-US" sz="1600" i="1" dirty="0" err="1">
                <a:solidFill>
                  <a:srgbClr val="202122"/>
                </a:solidFill>
                <a:latin typeface="Arial Narrow" panose="020B0606020202030204" pitchFamily="34" charset="0"/>
              </a:rPr>
              <a:t>talabeh</a:t>
            </a:r>
            <a:r>
              <a:rPr lang="en-US" sz="1600" dirty="0">
                <a:solidFill>
                  <a:srgbClr val="202122"/>
                </a:solidFill>
                <a:latin typeface="Arial Narrow" panose="020B0606020202030204" pitchFamily="34" charset="0"/>
              </a:rPr>
              <a:t>), ex-students (able clerics such as </a:t>
            </a:r>
            <a:r>
              <a:rPr lang="en-US" sz="1600" dirty="0" err="1">
                <a:solidFill>
                  <a:srgbClr val="0B0080"/>
                </a:solidFill>
                <a:latin typeface="Arial Narrow" panose="020B0606020202030204" pitchFamily="34" charset="0"/>
                <a:hlinkClick r:id="rId13" tooltip="Morteza Motahhari"/>
              </a:rPr>
              <a:t>Morteza</a:t>
            </a:r>
            <a:r>
              <a:rPr lang="en-US" sz="1600" dirty="0">
                <a:solidFill>
                  <a:srgbClr val="0B0080"/>
                </a:solidFill>
                <a:latin typeface="Arial Narrow" panose="020B0606020202030204" pitchFamily="34" charset="0"/>
                <a:hlinkClick r:id="rId13" tooltip="Morteza Motahhari"/>
              </a:rPr>
              <a:t> </a:t>
            </a:r>
            <a:r>
              <a:rPr lang="en-US" sz="1600" dirty="0" err="1">
                <a:solidFill>
                  <a:srgbClr val="0B0080"/>
                </a:solidFill>
                <a:latin typeface="Arial Narrow" panose="020B0606020202030204" pitchFamily="34" charset="0"/>
                <a:hlinkClick r:id="rId13" tooltip="Morteza Motahhari"/>
              </a:rPr>
              <a:t>Motahhari</a:t>
            </a:r>
            <a:r>
              <a:rPr lang="en-US" sz="1600" dirty="0">
                <a:solidFill>
                  <a:srgbClr val="202122"/>
                </a:solidFill>
                <a:latin typeface="Arial Narrow" panose="020B0606020202030204" pitchFamily="34" charset="0"/>
              </a:rPr>
              <a:t>, </a:t>
            </a:r>
            <a:r>
              <a:rPr lang="en-US" sz="1600" dirty="0">
                <a:solidFill>
                  <a:srgbClr val="0B0080"/>
                </a:solidFill>
                <a:latin typeface="Arial Narrow" panose="020B0606020202030204" pitchFamily="34" charset="0"/>
                <a:hlinkClick r:id="rId23" tooltip="Mohammad Beheshti"/>
              </a:rPr>
              <a:t>Mohammad Beheshti</a:t>
            </a:r>
            <a:r>
              <a:rPr lang="en-US" sz="1600" dirty="0">
                <a:solidFill>
                  <a:srgbClr val="202122"/>
                </a:solidFill>
                <a:latin typeface="Arial Narrow" panose="020B0606020202030204" pitchFamily="34" charset="0"/>
              </a:rPr>
              <a:t>, </a:t>
            </a:r>
            <a:r>
              <a:rPr lang="en-US" sz="1600" dirty="0">
                <a:solidFill>
                  <a:srgbClr val="0B0080"/>
                </a:solidFill>
                <a:latin typeface="Arial Narrow" panose="020B0606020202030204" pitchFamily="34" charset="0"/>
                <a:hlinkClick r:id="rId24" tooltip="Mohammad-Javad Bahonar"/>
              </a:rPr>
              <a:t>Mohammad-</a:t>
            </a:r>
            <a:r>
              <a:rPr lang="en-US" sz="1600" dirty="0" err="1">
                <a:solidFill>
                  <a:srgbClr val="0B0080"/>
                </a:solidFill>
                <a:latin typeface="Arial Narrow" panose="020B0606020202030204" pitchFamily="34" charset="0"/>
                <a:hlinkClick r:id="rId24" tooltip="Mohammad-Javad Bahonar"/>
              </a:rPr>
              <a:t>Javad</a:t>
            </a:r>
            <a:r>
              <a:rPr lang="en-US" sz="1600" dirty="0">
                <a:solidFill>
                  <a:srgbClr val="0B0080"/>
                </a:solidFill>
                <a:latin typeface="Arial Narrow" panose="020B0606020202030204" pitchFamily="34" charset="0"/>
                <a:hlinkClick r:id="rId24" tooltip="Mohammad-Javad Bahonar"/>
              </a:rPr>
              <a:t> </a:t>
            </a:r>
            <a:r>
              <a:rPr lang="en-US" sz="1600" dirty="0" err="1">
                <a:solidFill>
                  <a:srgbClr val="0B0080"/>
                </a:solidFill>
                <a:latin typeface="Arial Narrow" panose="020B0606020202030204" pitchFamily="34" charset="0"/>
                <a:hlinkClick r:id="rId24" tooltip="Mohammad-Javad Bahonar"/>
              </a:rPr>
              <a:t>Bahonar</a:t>
            </a:r>
            <a:r>
              <a:rPr lang="en-US" sz="1600" dirty="0">
                <a:solidFill>
                  <a:srgbClr val="202122"/>
                </a:solidFill>
                <a:latin typeface="Arial Narrow" panose="020B0606020202030204" pitchFamily="34" charset="0"/>
              </a:rPr>
              <a:t>, </a:t>
            </a:r>
            <a:r>
              <a:rPr lang="en-US" sz="1600" dirty="0">
                <a:solidFill>
                  <a:srgbClr val="0B0080"/>
                </a:solidFill>
                <a:latin typeface="Arial Narrow" panose="020B0606020202030204" pitchFamily="34" charset="0"/>
                <a:hlinkClick r:id="rId25" tooltip="Akbar Hashemi Rafsanjani"/>
              </a:rPr>
              <a:t>Akbar Hashemi Rafsanjani</a:t>
            </a:r>
            <a:r>
              <a:rPr lang="en-US" sz="1600" dirty="0">
                <a:solidFill>
                  <a:srgbClr val="202122"/>
                </a:solidFill>
                <a:latin typeface="Arial Narrow" panose="020B0606020202030204" pitchFamily="34" charset="0"/>
              </a:rPr>
              <a:t>, and </a:t>
            </a:r>
            <a:r>
              <a:rPr lang="en-US" sz="1600" dirty="0">
                <a:solidFill>
                  <a:srgbClr val="0B0080"/>
                </a:solidFill>
                <a:latin typeface="Arial Narrow" panose="020B0606020202030204" pitchFamily="34" charset="0"/>
                <a:hlinkClick r:id="rId26" tooltip="Mohammad Mofatteh"/>
              </a:rPr>
              <a:t>Mohammad </a:t>
            </a:r>
            <a:r>
              <a:rPr lang="en-US" sz="1600" dirty="0" err="1">
                <a:solidFill>
                  <a:srgbClr val="0B0080"/>
                </a:solidFill>
                <a:latin typeface="Arial Narrow" panose="020B0606020202030204" pitchFamily="34" charset="0"/>
                <a:hlinkClick r:id="rId26" tooltip="Mohammad Mofatteh"/>
              </a:rPr>
              <a:t>Mofatteh</a:t>
            </a:r>
            <a:r>
              <a:rPr lang="en-US" sz="1600" dirty="0">
                <a:solidFill>
                  <a:srgbClr val="202122"/>
                </a:solidFill>
                <a:latin typeface="Arial Narrow" panose="020B0606020202030204" pitchFamily="34" charset="0"/>
              </a:rPr>
              <a:t>), and traditional businessmen (</a:t>
            </a:r>
            <a:r>
              <a:rPr lang="en-US" sz="1600" i="1" dirty="0" err="1">
                <a:solidFill>
                  <a:srgbClr val="0B0080"/>
                </a:solidFill>
                <a:latin typeface="Arial Narrow" panose="020B0606020202030204" pitchFamily="34" charset="0"/>
                <a:hlinkClick r:id="rId27" tooltip="Bazaari"/>
              </a:rPr>
              <a:t>bazaari</a:t>
            </a:r>
            <a:r>
              <a:rPr lang="en-US" sz="1600" dirty="0">
                <a:solidFill>
                  <a:srgbClr val="202122"/>
                </a:solidFill>
                <a:latin typeface="Arial Narrow" panose="020B0606020202030204" pitchFamily="34" charset="0"/>
              </a:rPr>
              <a:t>) inside Iran.</a:t>
            </a:r>
            <a:r>
              <a:rPr lang="en-US" sz="1600" baseline="30000" dirty="0">
                <a:solidFill>
                  <a:srgbClr val="0B0080"/>
                </a:solidFill>
                <a:latin typeface="Arial Narrow" panose="020B0606020202030204" pitchFamily="34" charset="0"/>
                <a:hlinkClick r:id="rId22"/>
              </a:rPr>
              <a:t>[69]</a:t>
            </a:r>
            <a:endParaRPr lang="en-US" sz="1600" b="0" i="0" dirty="0">
              <a:solidFill>
                <a:srgbClr val="202122"/>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46A739C9-10DE-4643-A901-A31B90945F8E}"/>
              </a:ext>
            </a:extLst>
          </p:cNvPr>
          <p:cNvSpPr/>
          <p:nvPr/>
        </p:nvSpPr>
        <p:spPr>
          <a:xfrm>
            <a:off x="548639" y="587804"/>
            <a:ext cx="3565400" cy="400110"/>
          </a:xfrm>
          <a:prstGeom prst="rect">
            <a:avLst/>
          </a:prstGeom>
        </p:spPr>
        <p:txBody>
          <a:bodyPr wrap="none">
            <a:spAutoFit/>
          </a:bodyPr>
          <a:lstStyle/>
          <a:p>
            <a:r>
              <a:rPr lang="en-US" sz="2000" b="1" dirty="0">
                <a:solidFill>
                  <a:srgbClr val="000000"/>
                </a:solidFill>
                <a:latin typeface="Arial Narrow" panose="020B0606020202030204" pitchFamily="34" charset="0"/>
              </a:rPr>
              <a:t>Ideology of the Iranian Revolution</a:t>
            </a:r>
          </a:p>
        </p:txBody>
      </p:sp>
      <p:pic>
        <p:nvPicPr>
          <p:cNvPr id="4" name="Picture 3">
            <a:extLst>
              <a:ext uri="{FF2B5EF4-FFF2-40B4-BE49-F238E27FC236}">
                <a16:creationId xmlns:a16="http://schemas.microsoft.com/office/drawing/2014/main" id="{A4A23232-62C5-415A-B7A1-ACAC8B6609BE}"/>
              </a:ext>
            </a:extLst>
          </p:cNvPr>
          <p:cNvPicPr>
            <a:picLocks noChangeAspect="1"/>
          </p:cNvPicPr>
          <p:nvPr/>
        </p:nvPicPr>
        <p:blipFill>
          <a:blip r:embed="rId28"/>
          <a:stretch>
            <a:fillRect/>
          </a:stretch>
        </p:blipFill>
        <p:spPr>
          <a:xfrm>
            <a:off x="9386218" y="526249"/>
            <a:ext cx="2257143" cy="2457143"/>
          </a:xfrm>
          <a:prstGeom prst="rect">
            <a:avLst/>
          </a:prstGeom>
        </p:spPr>
      </p:pic>
      <p:sp>
        <p:nvSpPr>
          <p:cNvPr id="5" name="Date Placeholder 4">
            <a:extLst>
              <a:ext uri="{FF2B5EF4-FFF2-40B4-BE49-F238E27FC236}">
                <a16:creationId xmlns:a16="http://schemas.microsoft.com/office/drawing/2014/main" id="{511A671C-00F6-4B56-A1FC-DC386ABEA62A}"/>
              </a:ext>
            </a:extLst>
          </p:cNvPr>
          <p:cNvSpPr>
            <a:spLocks noGrp="1"/>
          </p:cNvSpPr>
          <p:nvPr>
            <p:ph type="dt" sz="half" idx="10"/>
          </p:nvPr>
        </p:nvSpPr>
        <p:spPr/>
        <p:txBody>
          <a:bodyPr/>
          <a:lstStyle/>
          <a:p>
            <a:fld id="{32D5C2DD-39E7-4088-A420-E4683AAA4266}" type="datetime1">
              <a:rPr lang="en-US" smtClean="0"/>
              <a:t>8/11/2020</a:t>
            </a:fld>
            <a:endParaRPr lang="en-US"/>
          </a:p>
        </p:txBody>
      </p:sp>
      <p:sp>
        <p:nvSpPr>
          <p:cNvPr id="6" name="Slide Number Placeholder 5">
            <a:extLst>
              <a:ext uri="{FF2B5EF4-FFF2-40B4-BE49-F238E27FC236}">
                <a16:creationId xmlns:a16="http://schemas.microsoft.com/office/drawing/2014/main" id="{1DF7DECE-E2CF-4584-B0EB-C800FD740ED3}"/>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91796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22D861-A6A9-40D4-85F8-62B743D91DF7}"/>
              </a:ext>
            </a:extLst>
          </p:cNvPr>
          <p:cNvSpPr/>
          <p:nvPr/>
        </p:nvSpPr>
        <p:spPr>
          <a:xfrm>
            <a:off x="435429" y="1093371"/>
            <a:ext cx="11086011" cy="4524315"/>
          </a:xfrm>
          <a:prstGeom prst="rect">
            <a:avLst/>
          </a:prstGeom>
        </p:spPr>
        <p:txBody>
          <a:bodyPr wrap="square">
            <a:spAutoFit/>
          </a:bodyPr>
          <a:lstStyle/>
          <a:p>
            <a:r>
              <a:rPr lang="en-US" sz="1600" dirty="0">
                <a:solidFill>
                  <a:srgbClr val="202122"/>
                </a:solidFill>
                <a:latin typeface="Arial Narrow" panose="020B0606020202030204" pitchFamily="34" charset="0"/>
              </a:rPr>
              <a:t>Other opposition groups included </a:t>
            </a:r>
            <a:r>
              <a:rPr lang="en-US" sz="1600" dirty="0">
                <a:solidFill>
                  <a:srgbClr val="0B0080"/>
                </a:solidFill>
                <a:latin typeface="Arial Narrow" panose="020B0606020202030204" pitchFamily="34" charset="0"/>
                <a:hlinkClick r:id="rId2" tooltip="Constitutionalist"/>
              </a:rPr>
              <a:t>constitutionalist</a:t>
            </a:r>
            <a:r>
              <a:rPr lang="en-US" sz="1600" dirty="0">
                <a:solidFill>
                  <a:srgbClr val="202122"/>
                </a:solidFill>
                <a:latin typeface="Arial Narrow" panose="020B0606020202030204" pitchFamily="34" charset="0"/>
              </a:rPr>
              <a:t> liberals—the democratic, reformist Islamic </a:t>
            </a:r>
            <a:r>
              <a:rPr lang="en-US" sz="1600" dirty="0">
                <a:solidFill>
                  <a:srgbClr val="0B0080"/>
                </a:solidFill>
                <a:latin typeface="Arial Narrow" panose="020B0606020202030204" pitchFamily="34" charset="0"/>
                <a:hlinkClick r:id="rId3" tooltip="Freedom Movement of Iran"/>
              </a:rPr>
              <a:t>Freedom Movement of Iran</a:t>
            </a:r>
            <a:r>
              <a:rPr lang="en-US" sz="1600" dirty="0">
                <a:solidFill>
                  <a:srgbClr val="202122"/>
                </a:solidFill>
                <a:latin typeface="Arial Narrow" panose="020B0606020202030204" pitchFamily="34" charset="0"/>
              </a:rPr>
              <a:t>, headed by </a:t>
            </a:r>
            <a:r>
              <a:rPr lang="en-US" sz="1600" dirty="0">
                <a:solidFill>
                  <a:srgbClr val="0B0080"/>
                </a:solidFill>
                <a:latin typeface="Arial Narrow" panose="020B0606020202030204" pitchFamily="34" charset="0"/>
                <a:hlinkClick r:id="rId4" tooltip="Mehdi Bazargan"/>
              </a:rPr>
              <a:t>Mehdi </a:t>
            </a:r>
            <a:r>
              <a:rPr lang="en-US" sz="1600" dirty="0" err="1">
                <a:solidFill>
                  <a:srgbClr val="0B0080"/>
                </a:solidFill>
                <a:latin typeface="Arial Narrow" panose="020B0606020202030204" pitchFamily="34" charset="0"/>
                <a:hlinkClick r:id="rId4" tooltip="Mehdi Bazargan"/>
              </a:rPr>
              <a:t>Bazargan</a:t>
            </a:r>
            <a:r>
              <a:rPr lang="en-US" sz="1600" dirty="0">
                <a:solidFill>
                  <a:srgbClr val="202122"/>
                </a:solidFill>
                <a:latin typeface="Arial Narrow" panose="020B0606020202030204" pitchFamily="34" charset="0"/>
              </a:rPr>
              <a:t>, and the more secular </a:t>
            </a:r>
            <a:r>
              <a:rPr lang="en-US" sz="1600" dirty="0">
                <a:solidFill>
                  <a:srgbClr val="0B0080"/>
                </a:solidFill>
                <a:latin typeface="Arial Narrow" panose="020B0606020202030204" pitchFamily="34" charset="0"/>
                <a:hlinkClick r:id="rId5" tooltip="National Front of Iran"/>
              </a:rPr>
              <a:t>National Front</a:t>
            </a:r>
            <a:r>
              <a:rPr lang="en-US" sz="1600" dirty="0">
                <a:solidFill>
                  <a:srgbClr val="202122"/>
                </a:solidFill>
                <a:latin typeface="Arial Narrow" panose="020B0606020202030204" pitchFamily="34" charset="0"/>
              </a:rPr>
              <a:t>. They were based in the urban middle class, and wanted the Shah to adhere to the </a:t>
            </a:r>
            <a:r>
              <a:rPr lang="en-US" sz="1600" dirty="0">
                <a:solidFill>
                  <a:srgbClr val="0B0080"/>
                </a:solidFill>
                <a:latin typeface="Arial Narrow" panose="020B0606020202030204" pitchFamily="34" charset="0"/>
                <a:hlinkClick r:id="rId6" tooltip="Iranian Constitution of 1906"/>
              </a:rPr>
              <a:t>Iranian Constitution of 1906</a:t>
            </a:r>
            <a:r>
              <a:rPr lang="en-US" sz="1600" dirty="0">
                <a:solidFill>
                  <a:srgbClr val="202122"/>
                </a:solidFill>
                <a:latin typeface="Arial Narrow" panose="020B0606020202030204" pitchFamily="34" charset="0"/>
              </a:rPr>
              <a:t> rather than to replace him with a theocracy,</a:t>
            </a:r>
            <a:r>
              <a:rPr lang="en-US" sz="1600" baseline="30000" dirty="0">
                <a:solidFill>
                  <a:srgbClr val="0B0080"/>
                </a:solidFill>
                <a:latin typeface="Arial Narrow" panose="020B0606020202030204" pitchFamily="34" charset="0"/>
                <a:hlinkClick r:id="rId7"/>
              </a:rPr>
              <a:t>[70]</a:t>
            </a:r>
            <a:r>
              <a:rPr lang="en-US" sz="1600" dirty="0">
                <a:solidFill>
                  <a:srgbClr val="202122"/>
                </a:solidFill>
                <a:latin typeface="Arial Narrow" panose="020B0606020202030204" pitchFamily="34" charset="0"/>
              </a:rPr>
              <a:t> but lacked the cohesion and organization of Khomeini's forces.</a:t>
            </a:r>
            <a:r>
              <a:rPr lang="en-US" sz="1600" baseline="30000" dirty="0">
                <a:solidFill>
                  <a:srgbClr val="0B0080"/>
                </a:solidFill>
                <a:latin typeface="Arial Narrow" panose="020B0606020202030204" pitchFamily="34" charset="0"/>
                <a:hlinkClick r:id="rId8"/>
              </a:rPr>
              <a:t>[71]</a:t>
            </a:r>
            <a:endParaRPr lang="en-US" sz="1600" baseline="30000" dirty="0">
              <a:solidFill>
                <a:srgbClr val="0B0080"/>
              </a:solidFill>
              <a:latin typeface="Arial Narrow" panose="020B0606020202030204" pitchFamily="34" charset="0"/>
            </a:endParaRPr>
          </a:p>
          <a:p>
            <a:endParaRPr lang="en-US" sz="1600" dirty="0">
              <a:solidFill>
                <a:srgbClr val="202122"/>
              </a:solidFill>
              <a:latin typeface="Arial Narrow" panose="020B0606020202030204" pitchFamily="34" charset="0"/>
            </a:endParaRPr>
          </a:p>
          <a:p>
            <a:r>
              <a:rPr lang="en-US" sz="1600" dirty="0">
                <a:solidFill>
                  <a:srgbClr val="0B0080"/>
                </a:solidFill>
                <a:latin typeface="Arial Narrow" panose="020B0606020202030204" pitchFamily="34" charset="0"/>
                <a:hlinkClick r:id="rId9" tooltip="Marxism"/>
              </a:rPr>
              <a:t>Marxist</a:t>
            </a:r>
            <a:r>
              <a:rPr lang="en-US" sz="1600" dirty="0">
                <a:solidFill>
                  <a:srgbClr val="202122"/>
                </a:solidFill>
                <a:latin typeface="Arial Narrow" panose="020B0606020202030204" pitchFamily="34" charset="0"/>
              </a:rPr>
              <a:t> groups—primarily the </a:t>
            </a:r>
            <a:r>
              <a:rPr lang="en-US" sz="1600" dirty="0">
                <a:solidFill>
                  <a:srgbClr val="0B0080"/>
                </a:solidFill>
                <a:latin typeface="Arial Narrow" panose="020B0606020202030204" pitchFamily="34" charset="0"/>
                <a:hlinkClick r:id="rId10" tooltip="Communism"/>
              </a:rPr>
              <a:t>communist</a:t>
            </a:r>
            <a:r>
              <a:rPr lang="en-US" sz="1600" dirty="0">
                <a:solidFill>
                  <a:srgbClr val="202122"/>
                </a:solidFill>
                <a:latin typeface="Arial Narrow" panose="020B0606020202030204" pitchFamily="34" charset="0"/>
              </a:rPr>
              <a:t> </a:t>
            </a:r>
            <a:r>
              <a:rPr lang="en-US" sz="1600" dirty="0" err="1">
                <a:solidFill>
                  <a:srgbClr val="0B0080"/>
                </a:solidFill>
                <a:latin typeface="Arial Narrow" panose="020B0606020202030204" pitchFamily="34" charset="0"/>
                <a:hlinkClick r:id="rId11" tooltip="Tudeh Party of Iran"/>
              </a:rPr>
              <a:t>Tudeh</a:t>
            </a:r>
            <a:r>
              <a:rPr lang="en-US" sz="1600" dirty="0">
                <a:solidFill>
                  <a:srgbClr val="0B0080"/>
                </a:solidFill>
                <a:latin typeface="Arial Narrow" panose="020B0606020202030204" pitchFamily="34" charset="0"/>
                <a:hlinkClick r:id="rId11" tooltip="Tudeh Party of Iran"/>
              </a:rPr>
              <a:t> Party of Iran</a:t>
            </a:r>
            <a:r>
              <a:rPr lang="en-US" sz="1600" dirty="0">
                <a:solidFill>
                  <a:srgbClr val="202122"/>
                </a:solidFill>
                <a:latin typeface="Arial Narrow" panose="020B0606020202030204" pitchFamily="34" charset="0"/>
              </a:rPr>
              <a:t> and the </a:t>
            </a:r>
            <a:r>
              <a:rPr lang="en-US" sz="1600" dirty="0" err="1">
                <a:solidFill>
                  <a:srgbClr val="0B0080"/>
                </a:solidFill>
                <a:latin typeface="Arial Narrow" panose="020B0606020202030204" pitchFamily="34" charset="0"/>
                <a:hlinkClick r:id="rId12" tooltip="Organization of Iranian People's Fedaian (Majority)"/>
              </a:rPr>
              <a:t>Fedaian</a:t>
            </a:r>
            <a:r>
              <a:rPr lang="en-US" sz="1600" dirty="0">
                <a:solidFill>
                  <a:srgbClr val="0B0080"/>
                </a:solidFill>
                <a:latin typeface="Arial Narrow" panose="020B0606020202030204" pitchFamily="34" charset="0"/>
                <a:hlinkClick r:id="rId12" tooltip="Organization of Iranian People's Fedaian (Majority)"/>
              </a:rPr>
              <a:t> guerrillas</a:t>
            </a:r>
            <a:r>
              <a:rPr lang="en-US" sz="1600" baseline="30000" dirty="0">
                <a:solidFill>
                  <a:srgbClr val="0B0080"/>
                </a:solidFill>
                <a:latin typeface="Arial Narrow" panose="020B0606020202030204" pitchFamily="34" charset="0"/>
                <a:hlinkClick r:id="rId13"/>
              </a:rPr>
              <a:t>[Note 3]</a:t>
            </a:r>
            <a:r>
              <a:rPr lang="en-US" sz="1600" dirty="0">
                <a:solidFill>
                  <a:srgbClr val="202122"/>
                </a:solidFill>
                <a:latin typeface="Arial Narrow" panose="020B0606020202030204" pitchFamily="34" charset="0"/>
              </a:rPr>
              <a:t>—had been weakened considerably by government repression. Despite this the guerrillas did help play an important part in the final February 1979 overthrow</a:t>
            </a:r>
            <a:r>
              <a:rPr lang="en-US" sz="1600" baseline="30000" dirty="0">
                <a:solidFill>
                  <a:srgbClr val="0B0080"/>
                </a:solidFill>
                <a:latin typeface="Arial Narrow" panose="020B0606020202030204" pitchFamily="34" charset="0"/>
                <a:hlinkClick r:id="rId14"/>
              </a:rPr>
              <a:t>[73]</a:t>
            </a:r>
            <a:r>
              <a:rPr lang="en-US" sz="1600" dirty="0">
                <a:solidFill>
                  <a:srgbClr val="202122"/>
                </a:solidFill>
                <a:latin typeface="Arial Narrow" panose="020B0606020202030204" pitchFamily="34" charset="0"/>
              </a:rPr>
              <a:t> delivering "the regime its </a:t>
            </a:r>
            <a:r>
              <a:rPr lang="en-US" sz="1600" dirty="0">
                <a:solidFill>
                  <a:srgbClr val="0B0080"/>
                </a:solidFill>
                <a:latin typeface="Arial Narrow" panose="020B0606020202030204" pitchFamily="34" charset="0"/>
                <a:hlinkClick r:id="rId15" tooltip="Coup de grâce"/>
              </a:rPr>
              <a:t>coup de grace</a:t>
            </a:r>
            <a:r>
              <a:rPr lang="en-US" sz="1600" dirty="0">
                <a:solidFill>
                  <a:srgbClr val="202122"/>
                </a:solidFill>
                <a:latin typeface="Arial Narrow" panose="020B0606020202030204" pitchFamily="34" charset="0"/>
              </a:rPr>
              <a:t>."</a:t>
            </a:r>
            <a:r>
              <a:rPr lang="en-US" sz="1600" baseline="30000" dirty="0">
                <a:solidFill>
                  <a:srgbClr val="0B0080"/>
                </a:solidFill>
                <a:latin typeface="Arial Narrow" panose="020B0606020202030204" pitchFamily="34" charset="0"/>
                <a:hlinkClick r:id="rId16"/>
              </a:rPr>
              <a:t>[74]</a:t>
            </a:r>
            <a:r>
              <a:rPr lang="en-US" sz="1600" dirty="0">
                <a:solidFill>
                  <a:srgbClr val="202122"/>
                </a:solidFill>
                <a:latin typeface="Arial Narrow" panose="020B0606020202030204" pitchFamily="34" charset="0"/>
              </a:rPr>
              <a:t> The most powerful guerrilla group—the </a:t>
            </a:r>
            <a:r>
              <a:rPr lang="en-US" sz="1600" dirty="0">
                <a:solidFill>
                  <a:srgbClr val="0B0080"/>
                </a:solidFill>
                <a:latin typeface="Arial Narrow" panose="020B0606020202030204" pitchFamily="34" charset="0"/>
                <a:hlinkClick r:id="rId17" tooltip="People's Mujahedin of Iran"/>
              </a:rPr>
              <a:t>People's Mujahedin</a:t>
            </a:r>
            <a:r>
              <a:rPr lang="en-US" sz="1600" dirty="0">
                <a:solidFill>
                  <a:srgbClr val="202122"/>
                </a:solidFill>
                <a:latin typeface="Arial Narrow" panose="020B0606020202030204" pitchFamily="34" charset="0"/>
              </a:rPr>
              <a:t>—was leftist Islamist and opposed the influence of the clergy as reactionary.</a:t>
            </a:r>
          </a:p>
          <a:p>
            <a:r>
              <a:rPr lang="en-US" sz="1600" dirty="0">
                <a:solidFill>
                  <a:srgbClr val="202122"/>
                </a:solidFill>
                <a:latin typeface="Arial Narrow" panose="020B0606020202030204" pitchFamily="34" charset="0"/>
              </a:rPr>
              <a:t>Some important clergy did not follow Khomeini's lead. Popular ayatollah </a:t>
            </a:r>
            <a:r>
              <a:rPr lang="en-US" sz="1600" dirty="0">
                <a:solidFill>
                  <a:srgbClr val="0B0080"/>
                </a:solidFill>
                <a:latin typeface="Arial Narrow" panose="020B0606020202030204" pitchFamily="34" charset="0"/>
                <a:hlinkClick r:id="rId18" tooltip="Mahmoud Taleghani"/>
              </a:rPr>
              <a:t>Mahmoud </a:t>
            </a:r>
            <a:r>
              <a:rPr lang="en-US" sz="1600" dirty="0" err="1">
                <a:solidFill>
                  <a:srgbClr val="0B0080"/>
                </a:solidFill>
                <a:latin typeface="Arial Narrow" panose="020B0606020202030204" pitchFamily="34" charset="0"/>
                <a:hlinkClick r:id="rId18" tooltip="Mahmoud Taleghani"/>
              </a:rPr>
              <a:t>Taleghani</a:t>
            </a:r>
            <a:r>
              <a:rPr lang="en-US" sz="1600" dirty="0">
                <a:solidFill>
                  <a:srgbClr val="202122"/>
                </a:solidFill>
                <a:latin typeface="Arial Narrow" panose="020B0606020202030204" pitchFamily="34" charset="0"/>
              </a:rPr>
              <a:t> supported the left, while perhaps the most senior and influential ayatollah in Iran—</a:t>
            </a:r>
            <a:r>
              <a:rPr lang="en-US" sz="1600" dirty="0">
                <a:solidFill>
                  <a:srgbClr val="0B0080"/>
                </a:solidFill>
                <a:latin typeface="Arial Narrow" panose="020B0606020202030204" pitchFamily="34" charset="0"/>
                <a:hlinkClick r:id="rId19" tooltip="Mohammad Kazem Shariatmadari"/>
              </a:rPr>
              <a:t>Mohammad Kazem </a:t>
            </a:r>
            <a:r>
              <a:rPr lang="en-US" sz="1600" dirty="0" err="1">
                <a:solidFill>
                  <a:srgbClr val="0B0080"/>
                </a:solidFill>
                <a:latin typeface="Arial Narrow" panose="020B0606020202030204" pitchFamily="34" charset="0"/>
                <a:hlinkClick r:id="rId19" tooltip="Mohammad Kazem Shariatmadari"/>
              </a:rPr>
              <a:t>Shariatmadari</a:t>
            </a:r>
            <a:r>
              <a:rPr lang="en-US" sz="1600" dirty="0">
                <a:solidFill>
                  <a:srgbClr val="202122"/>
                </a:solidFill>
                <a:latin typeface="Arial Narrow" panose="020B0606020202030204" pitchFamily="34" charset="0"/>
              </a:rPr>
              <a:t>—first remained aloof from politics and then came out in support of a democratic revolution.</a:t>
            </a:r>
            <a:r>
              <a:rPr lang="en-US" sz="1600" baseline="30000" dirty="0">
                <a:solidFill>
                  <a:srgbClr val="0B0080"/>
                </a:solidFill>
                <a:latin typeface="Arial Narrow" panose="020B0606020202030204" pitchFamily="34" charset="0"/>
                <a:hlinkClick r:id="rId20"/>
              </a:rPr>
              <a:t>[75]</a:t>
            </a:r>
            <a:endParaRPr lang="en-US" sz="1600" baseline="30000" dirty="0">
              <a:solidFill>
                <a:srgbClr val="0B0080"/>
              </a:solidFill>
              <a:latin typeface="Arial Narrow" panose="020B0606020202030204" pitchFamily="34" charset="0"/>
            </a:endParaRPr>
          </a:p>
          <a:p>
            <a:endParaRPr lang="en-US" sz="1600" dirty="0">
              <a:solidFill>
                <a:srgbClr val="202122"/>
              </a:solidFill>
              <a:latin typeface="Arial Narrow" panose="020B0606020202030204" pitchFamily="34" charset="0"/>
            </a:endParaRPr>
          </a:p>
          <a:p>
            <a:r>
              <a:rPr lang="en-US" sz="1600" dirty="0">
                <a:solidFill>
                  <a:srgbClr val="202122"/>
                </a:solidFill>
                <a:latin typeface="Arial Narrow" panose="020B0606020202030204" pitchFamily="34" charset="0"/>
              </a:rPr>
              <a:t>Khomeini worked to unite this opposition behind him (except for the unwanted '</a:t>
            </a:r>
            <a:r>
              <a:rPr lang="en-US" sz="1600" dirty="0">
                <a:solidFill>
                  <a:srgbClr val="0B0080"/>
                </a:solidFill>
                <a:latin typeface="Arial Narrow" panose="020B0606020202030204" pitchFamily="34" charset="0"/>
                <a:hlinkClick r:id="rId21" tooltip="Atheism"/>
              </a:rPr>
              <a:t>atheistic</a:t>
            </a:r>
            <a:r>
              <a:rPr lang="en-US" sz="1600" dirty="0">
                <a:solidFill>
                  <a:srgbClr val="202122"/>
                </a:solidFill>
                <a:latin typeface="Arial Narrow" panose="020B0606020202030204" pitchFamily="34" charset="0"/>
              </a:rPr>
              <a:t> </a:t>
            </a:r>
            <a:r>
              <a:rPr lang="en-US" sz="1600" dirty="0">
                <a:solidFill>
                  <a:srgbClr val="0B0080"/>
                </a:solidFill>
                <a:latin typeface="Arial Narrow" panose="020B0606020202030204" pitchFamily="34" charset="0"/>
                <a:hlinkClick r:id="rId9" tooltip="Marxism"/>
              </a:rPr>
              <a:t>Marxists</a:t>
            </a:r>
            <a:r>
              <a:rPr lang="en-US" sz="1600" dirty="0">
                <a:solidFill>
                  <a:srgbClr val="202122"/>
                </a:solidFill>
                <a:latin typeface="Arial Narrow" panose="020B0606020202030204" pitchFamily="34" charset="0"/>
              </a:rPr>
              <a:t>'),</a:t>
            </a:r>
            <a:r>
              <a:rPr lang="en-US" sz="1600" baseline="30000" dirty="0">
                <a:solidFill>
                  <a:srgbClr val="0B0080"/>
                </a:solidFill>
                <a:latin typeface="Arial Narrow" panose="020B0606020202030204" pitchFamily="34" charset="0"/>
                <a:hlinkClick r:id="rId22"/>
              </a:rPr>
              <a:t>[76]</a:t>
            </a:r>
            <a:r>
              <a:rPr lang="en-US" sz="1600" baseline="30000" dirty="0">
                <a:solidFill>
                  <a:srgbClr val="0B0080"/>
                </a:solidFill>
                <a:latin typeface="Arial Narrow" panose="020B0606020202030204" pitchFamily="34" charset="0"/>
                <a:hlinkClick r:id="rId23"/>
              </a:rPr>
              <a:t>[77]</a:t>
            </a:r>
            <a:r>
              <a:rPr lang="en-US" sz="1600" dirty="0">
                <a:solidFill>
                  <a:srgbClr val="202122"/>
                </a:solidFill>
                <a:latin typeface="Arial Narrow" panose="020B0606020202030204" pitchFamily="34" charset="0"/>
              </a:rPr>
              <a:t> focusing on the </a:t>
            </a:r>
            <a:r>
              <a:rPr lang="en-US" sz="1600" dirty="0">
                <a:solidFill>
                  <a:srgbClr val="0B0080"/>
                </a:solidFill>
                <a:latin typeface="Arial Narrow" panose="020B0606020202030204" pitchFamily="34" charset="0"/>
                <a:hlinkClick r:id="rId24" tooltip="Socioeconomics"/>
              </a:rPr>
              <a:t>socio-economic</a:t>
            </a:r>
            <a:r>
              <a:rPr lang="en-US" sz="1600" dirty="0">
                <a:solidFill>
                  <a:srgbClr val="202122"/>
                </a:solidFill>
                <a:latin typeface="Arial Narrow" panose="020B0606020202030204" pitchFamily="34" charset="0"/>
              </a:rPr>
              <a:t> problems of the Shah's government (corruption and unequal income and development),</a:t>
            </a:r>
            <a:r>
              <a:rPr lang="en-US" sz="1600" baseline="30000" dirty="0">
                <a:solidFill>
                  <a:srgbClr val="0B0080"/>
                </a:solidFill>
                <a:latin typeface="Arial Narrow" panose="020B0606020202030204" pitchFamily="34" charset="0"/>
                <a:hlinkClick r:id="rId22"/>
              </a:rPr>
              <a:t>[76]</a:t>
            </a:r>
            <a:r>
              <a:rPr lang="en-US" sz="1600" baseline="30000" dirty="0">
                <a:solidFill>
                  <a:srgbClr val="0B0080"/>
                </a:solidFill>
                <a:latin typeface="Arial Narrow" panose="020B0606020202030204" pitchFamily="34" charset="0"/>
                <a:hlinkClick r:id="rId25"/>
              </a:rPr>
              <a:t>[78]</a:t>
            </a:r>
            <a:r>
              <a:rPr lang="en-US" sz="1600" dirty="0">
                <a:solidFill>
                  <a:srgbClr val="202122"/>
                </a:solidFill>
                <a:latin typeface="Arial Narrow" panose="020B0606020202030204" pitchFamily="34" charset="0"/>
              </a:rPr>
              <a:t> while avoiding specifics among the public that might divide the factions</a:t>
            </a:r>
            <a:r>
              <a:rPr lang="en-US" sz="1600" baseline="30000" dirty="0">
                <a:solidFill>
                  <a:srgbClr val="0B0080"/>
                </a:solidFill>
                <a:latin typeface="Arial Narrow" panose="020B0606020202030204" pitchFamily="34" charset="0"/>
                <a:hlinkClick r:id="rId26"/>
              </a:rPr>
              <a:t>[79]</a:t>
            </a:r>
            <a:r>
              <a:rPr lang="en-US" sz="1600" dirty="0">
                <a:solidFill>
                  <a:srgbClr val="202122"/>
                </a:solidFill>
                <a:latin typeface="Arial Narrow" panose="020B0606020202030204" pitchFamily="34" charset="0"/>
              </a:rPr>
              <a:t>—particularly his plan for </a:t>
            </a:r>
            <a:r>
              <a:rPr lang="en-US" sz="1600" dirty="0">
                <a:solidFill>
                  <a:srgbClr val="0B0080"/>
                </a:solidFill>
                <a:latin typeface="Arial Narrow" panose="020B0606020202030204" pitchFamily="34" charset="0"/>
                <a:hlinkClick r:id="rId27" tooltip="Hokumat-e Islami : Velayat-e faqih (book by Khomeini)"/>
              </a:rPr>
              <a:t>clerical rule</a:t>
            </a:r>
            <a:r>
              <a:rPr lang="en-US" sz="1600" dirty="0">
                <a:solidFill>
                  <a:srgbClr val="202122"/>
                </a:solidFill>
                <a:latin typeface="Arial Narrow" panose="020B0606020202030204" pitchFamily="34" charset="0"/>
              </a:rPr>
              <a:t>, which he believed most Iranians had become prejudiced against as a result of propaganda campaign by Western </a:t>
            </a:r>
            <a:r>
              <a:rPr lang="en-US" sz="1600" dirty="0">
                <a:solidFill>
                  <a:srgbClr val="0B0080"/>
                </a:solidFill>
                <a:latin typeface="Arial Narrow" panose="020B0606020202030204" pitchFamily="34" charset="0"/>
                <a:hlinkClick r:id="rId28" tooltip="Imperialist"/>
              </a:rPr>
              <a:t>imperialists</a:t>
            </a:r>
            <a:r>
              <a:rPr lang="en-US" sz="1600" dirty="0">
                <a:solidFill>
                  <a:srgbClr val="202122"/>
                </a:solidFill>
                <a:latin typeface="Arial Narrow" panose="020B0606020202030204" pitchFamily="34" charset="0"/>
              </a:rPr>
              <a:t>.</a:t>
            </a:r>
            <a:r>
              <a:rPr lang="en-US" sz="1600" baseline="30000" dirty="0">
                <a:solidFill>
                  <a:srgbClr val="0B0080"/>
                </a:solidFill>
                <a:latin typeface="Arial Narrow" panose="020B0606020202030204" pitchFamily="34" charset="0"/>
                <a:hlinkClick r:id="rId29"/>
              </a:rPr>
              <a:t>[Note 4]</a:t>
            </a:r>
            <a:r>
              <a:rPr lang="en-US" sz="1600" baseline="30000" dirty="0">
                <a:solidFill>
                  <a:srgbClr val="0B0080"/>
                </a:solidFill>
                <a:latin typeface="Arial Narrow" panose="020B0606020202030204" pitchFamily="34" charset="0"/>
                <a:hlinkClick r:id="rId30"/>
              </a:rPr>
              <a:t>[80]</a:t>
            </a:r>
            <a:endParaRPr lang="en-US" sz="1600" baseline="30000" dirty="0">
              <a:solidFill>
                <a:srgbClr val="0B0080"/>
              </a:solidFill>
              <a:latin typeface="Arial Narrow" panose="020B0606020202030204" pitchFamily="34" charset="0"/>
            </a:endParaRPr>
          </a:p>
          <a:p>
            <a:endParaRPr lang="en-US" sz="1600" dirty="0">
              <a:solidFill>
                <a:srgbClr val="202122"/>
              </a:solidFill>
              <a:latin typeface="Arial Narrow" panose="020B0606020202030204" pitchFamily="34" charset="0"/>
            </a:endParaRPr>
          </a:p>
          <a:p>
            <a:r>
              <a:rPr lang="en-US" sz="1600" dirty="0">
                <a:solidFill>
                  <a:srgbClr val="202122"/>
                </a:solidFill>
                <a:latin typeface="Arial Narrow" panose="020B0606020202030204" pitchFamily="34" charset="0"/>
              </a:rPr>
              <a:t>In the post-Shah era, some revolutionaries who clashed with his theocracy and were suppressed by his movement complained of deception,</a:t>
            </a:r>
            <a:r>
              <a:rPr lang="en-US" sz="1600" baseline="30000" dirty="0">
                <a:solidFill>
                  <a:srgbClr val="0B0080"/>
                </a:solidFill>
                <a:latin typeface="Arial Narrow" panose="020B0606020202030204" pitchFamily="34" charset="0"/>
                <a:hlinkClick r:id="rId31"/>
              </a:rPr>
              <a:t>[81]</a:t>
            </a:r>
            <a:r>
              <a:rPr lang="en-US" sz="1600" dirty="0">
                <a:solidFill>
                  <a:srgbClr val="202122"/>
                </a:solidFill>
                <a:latin typeface="Arial Narrow" panose="020B0606020202030204" pitchFamily="34" charset="0"/>
              </a:rPr>
              <a:t> but in the meantime anti-Shah unity was maintained.</a:t>
            </a:r>
            <a:r>
              <a:rPr lang="en-US" sz="1600" baseline="30000" dirty="0">
                <a:solidFill>
                  <a:srgbClr val="0B0080"/>
                </a:solidFill>
                <a:latin typeface="Arial Narrow" panose="020B0606020202030204" pitchFamily="34" charset="0"/>
                <a:hlinkClick r:id="rId32"/>
              </a:rPr>
              <a:t>[82]</a:t>
            </a:r>
            <a:endParaRPr lang="en-US" sz="1600" b="0" i="0" dirty="0">
              <a:solidFill>
                <a:srgbClr val="202122"/>
              </a:solidFill>
              <a:effectLst/>
              <a:latin typeface="Arial Narrow" panose="020B0606020202030204" pitchFamily="34" charset="0"/>
            </a:endParaRPr>
          </a:p>
        </p:txBody>
      </p:sp>
      <p:sp>
        <p:nvSpPr>
          <p:cNvPr id="4" name="Date Placeholder 3">
            <a:extLst>
              <a:ext uri="{FF2B5EF4-FFF2-40B4-BE49-F238E27FC236}">
                <a16:creationId xmlns:a16="http://schemas.microsoft.com/office/drawing/2014/main" id="{135D8442-D7C1-4206-B02A-7FA2A2324ABA}"/>
              </a:ext>
            </a:extLst>
          </p:cNvPr>
          <p:cNvSpPr>
            <a:spLocks noGrp="1"/>
          </p:cNvSpPr>
          <p:nvPr>
            <p:ph type="dt" sz="half" idx="10"/>
          </p:nvPr>
        </p:nvSpPr>
        <p:spPr/>
        <p:txBody>
          <a:bodyPr/>
          <a:lstStyle/>
          <a:p>
            <a:fld id="{44BF19BB-18E9-459A-A996-8074685CFC27}" type="datetime1">
              <a:rPr lang="en-US" smtClean="0"/>
              <a:t>8/11/2020</a:t>
            </a:fld>
            <a:endParaRPr lang="en-US"/>
          </a:p>
        </p:txBody>
      </p:sp>
      <p:sp>
        <p:nvSpPr>
          <p:cNvPr id="5" name="Slide Number Placeholder 4">
            <a:extLst>
              <a:ext uri="{FF2B5EF4-FFF2-40B4-BE49-F238E27FC236}">
                <a16:creationId xmlns:a16="http://schemas.microsoft.com/office/drawing/2014/main" id="{50DB7E86-CB6E-4376-AD5A-AC605C750D46}"/>
              </a:ext>
            </a:extLst>
          </p:cNvPr>
          <p:cNvSpPr>
            <a:spLocks noGrp="1"/>
          </p:cNvSpPr>
          <p:nvPr>
            <p:ph type="sldNum" sz="quarter" idx="12"/>
          </p:nvPr>
        </p:nvSpPr>
        <p:spPr/>
        <p:txBody>
          <a:bodyPr/>
          <a:lstStyle/>
          <a:p>
            <a:fld id="{B2DC25EE-239B-4C5F-AAD1-255A7D5F1EE2}" type="slidenum">
              <a:rPr lang="en-US" smtClean="0"/>
              <a:t>12</a:t>
            </a:fld>
            <a:endParaRPr lang="en-US"/>
          </a:p>
        </p:txBody>
      </p:sp>
      <p:sp>
        <p:nvSpPr>
          <p:cNvPr id="6" name="Rectangle 5">
            <a:extLst>
              <a:ext uri="{FF2B5EF4-FFF2-40B4-BE49-F238E27FC236}">
                <a16:creationId xmlns:a16="http://schemas.microsoft.com/office/drawing/2014/main" id="{2BE0ABB4-8574-4597-ABAF-BEF2B75A59A0}"/>
              </a:ext>
            </a:extLst>
          </p:cNvPr>
          <p:cNvSpPr/>
          <p:nvPr/>
        </p:nvSpPr>
        <p:spPr>
          <a:xfrm>
            <a:off x="435429" y="501650"/>
            <a:ext cx="3916457" cy="400110"/>
          </a:xfrm>
          <a:prstGeom prst="rect">
            <a:avLst/>
          </a:prstGeom>
        </p:spPr>
        <p:txBody>
          <a:bodyPr wrap="none">
            <a:spAutoFit/>
          </a:bodyPr>
          <a:lstStyle/>
          <a:p>
            <a:r>
              <a:rPr lang="en-US" sz="2000" b="1" dirty="0">
                <a:solidFill>
                  <a:srgbClr val="000000"/>
                </a:solidFill>
                <a:latin typeface="Arial Narrow" panose="020B0606020202030204" pitchFamily="34" charset="0"/>
              </a:rPr>
              <a:t>Opposition groups and organizations</a:t>
            </a:r>
          </a:p>
        </p:txBody>
      </p:sp>
    </p:spTree>
    <p:extLst>
      <p:ext uri="{BB962C8B-B14F-4D97-AF65-F5344CB8AC3E}">
        <p14:creationId xmlns:p14="http://schemas.microsoft.com/office/powerpoint/2010/main" val="292928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A51E7-4DB7-4CC7-B623-44FDA07A657F}"/>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00B23EE6-56FC-4844-864C-18F6B4FCDBE2}"/>
              </a:ext>
            </a:extLst>
          </p:cNvPr>
          <p:cNvSpPr>
            <a:spLocks noGrp="1"/>
          </p:cNvSpPr>
          <p:nvPr>
            <p:ph type="sldNum" sz="quarter" idx="12"/>
          </p:nvPr>
        </p:nvSpPr>
        <p:spPr/>
        <p:txBody>
          <a:bodyPr/>
          <a:lstStyle/>
          <a:p>
            <a:fld id="{B2DC25EE-239B-4C5F-AAD1-255A7D5F1EE2}" type="slidenum">
              <a:rPr lang="en-US" smtClean="0"/>
              <a:t>13</a:t>
            </a:fld>
            <a:endParaRPr lang="en-US"/>
          </a:p>
        </p:txBody>
      </p:sp>
      <p:sp>
        <p:nvSpPr>
          <p:cNvPr id="4" name="Rectangle 2">
            <a:extLst>
              <a:ext uri="{FF2B5EF4-FFF2-40B4-BE49-F238E27FC236}">
                <a16:creationId xmlns:a16="http://schemas.microsoft.com/office/drawing/2014/main" id="{D76EC30E-442F-4AAA-BF7D-CFACAB010CDC}"/>
              </a:ext>
            </a:extLst>
          </p:cNvPr>
          <p:cNvSpPr>
            <a:spLocks noChangeArrowheads="1"/>
          </p:cNvSpPr>
          <p:nvPr/>
        </p:nvSpPr>
        <p:spPr bwMode="auto">
          <a:xfrm>
            <a:off x="498756" y="628134"/>
            <a:ext cx="11443063"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202122"/>
                </a:solidFill>
                <a:effectLst/>
                <a:latin typeface="Arial Narrow" panose="020B0606020202030204" pitchFamily="34" charset="0"/>
              </a:rPr>
              <a:t>Several events in the 1970s set the stage for the 1979 revolution.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1971 </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 tooltip="2,500 year celebration of the Persian Empire"/>
              </a:rPr>
              <a:t>2,500-year celebration of the Persian Empire</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 tooltip="Persepolis"/>
              </a:rPr>
              <a:t>Persepolis</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organized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government, was attacked for its extravagance. "As the foreigners reveled on drink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forbidden by Islam, Iranians were not only excluded from the festivities, some were starving."</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4"/>
              </a:rPr>
              <a:t>[83]</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Five years later, the Shah angered </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5" tooltip="Piety"/>
              </a:rPr>
              <a:t>pious</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Iranian Muslims by changing the first year of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Iranian solar calendar from the Islamic </a:t>
            </a:r>
            <a:r>
              <a:rPr kumimoji="0" lang="en-US" altLang="en-US" sz="1600" b="0" i="1"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6" tooltip="Hijri year"/>
              </a:rPr>
              <a:t>hijri</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to the ascension to the throne by </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7" tooltip="Cyrus the Great"/>
              </a:rPr>
              <a:t>Cyrus the Great</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"Iran jumped overnight from the Muslim year 1355 to the royalist year 2535."</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8"/>
              </a:rPr>
              <a:t>[84]</a:t>
            </a:r>
            <a:endPar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9" tooltip="1973 oil crisis"/>
              </a:rPr>
              <a:t>oil boom of the 1970s</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produced an "alarming" increase in inflation, waste and an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"accelerating gap" between the rich and poor, the city and the country,</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0"/>
              </a:rPr>
              <a:t>[85]</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along with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presence of tens of thousands of unpopular skilled foreign workers. Many Iranians were also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angered by the fact that the Shah's family was the foremost beneficiary of the income generated by oil, and the line between state earnings and family earnings blurred. By 1976, the Shah had accumulated upward of $1 billion from oil revenue; his family – including 63 princes and princesses had accumulated between $5 and $20 billion; and the family foundation controlled approximately $3 billion.</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1"/>
              </a:rPr>
              <a:t>[86]</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By mid-1977 economic austerity measures to fight inflation disproportionately affected the thousands of poor and unskilled male migrants settling in the cities working in the construction industry. Culturally and religiously conservative,</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2"/>
              </a:rPr>
              <a:t>[87]</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many went on to form the core of the revolution's demonstrators and "martyrs".</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3"/>
              </a:rPr>
              <a:t>[88]</a:t>
            </a:r>
            <a:endPar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All Iranians were required to join and pay dues to a new political party, the </a:t>
            </a:r>
            <a:r>
              <a:rPr kumimoji="0" lang="en-US" altLang="en-US" sz="1600" b="0" i="1"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14" tooltip="Ḥezb-e Rastakhiz"/>
              </a:rPr>
              <a:t>Ḥezb</a:t>
            </a:r>
            <a:r>
              <a:rPr kumimoji="0" lang="en-US" altLang="en-US" sz="1600" b="0" i="1"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4" tooltip="Ḥezb-e Rastakhiz"/>
              </a:rPr>
              <a:t>-e </a:t>
            </a:r>
            <a:r>
              <a:rPr kumimoji="0" lang="en-US" altLang="en-US" sz="1600" b="0" i="1"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14" tooltip="Ḥezb-e Rastakhiz"/>
              </a:rPr>
              <a:t>Rastakhiz</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party—all other parties were banned.</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5"/>
              </a:rPr>
              <a:t>[89]</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That party's attempt to fight inflation with populist "anti-</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6" tooltip="Profiteering (business)"/>
              </a:rPr>
              <a:t>profiteering</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campaigns—fining and jailing merchants for high prices – angered and politicized merchants while fueling </a:t>
            </a:r>
            <a:r>
              <a:rPr kumimoji="0" lang="en-US" altLang="en-US" sz="1600"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7" tooltip="Black market"/>
              </a:rPr>
              <a:t>black markets</a:t>
            </a:r>
            <a:r>
              <a:rPr kumimoji="0" lang="en-US" altLang="en-US" sz="1600"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t>
            </a:r>
            <a:r>
              <a:rPr kumimoji="0" lang="en-US" altLang="en-US" sz="1600"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8"/>
              </a:rPr>
              <a:t>[90]</a:t>
            </a:r>
            <a:endParaRPr kumimoji="0" lang="en-US" altLang="en-US" sz="1600" b="0" i="0" u="none" strike="noStrike" cap="none" normalizeH="0" baseline="0" dirty="0">
              <a:ln>
                <a:noFill/>
              </a:ln>
              <a:solidFill>
                <a:schemeClr val="tx1"/>
              </a:solidFill>
              <a:effectLst/>
              <a:latin typeface="Arial Narrow" panose="020B0606020202030204" pitchFamily="34" charset="0"/>
            </a:endParaRPr>
          </a:p>
        </p:txBody>
      </p:sp>
      <p:pic>
        <p:nvPicPr>
          <p:cNvPr id="1027" name="Picture 3">
            <a:hlinkClick r:id="rId19"/>
            <a:extLst>
              <a:ext uri="{FF2B5EF4-FFF2-40B4-BE49-F238E27FC236}">
                <a16:creationId xmlns:a16="http://schemas.microsoft.com/office/drawing/2014/main" id="{39F7080B-32A8-4334-929C-9F89EE8F705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45429" y="628134"/>
            <a:ext cx="4034246" cy="15007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86EEFD7-4FD5-46BA-867C-BF742C2E275F}"/>
              </a:ext>
            </a:extLst>
          </p:cNvPr>
          <p:cNvSpPr/>
          <p:nvPr/>
        </p:nvSpPr>
        <p:spPr>
          <a:xfrm>
            <a:off x="7845429" y="2278750"/>
            <a:ext cx="4034246" cy="738664"/>
          </a:xfrm>
          <a:prstGeom prst="rect">
            <a:avLst/>
          </a:prstGeom>
        </p:spPr>
        <p:txBody>
          <a:bodyPr wrap="square">
            <a:spAutoFit/>
          </a:bodyPr>
          <a:lstStyle/>
          <a:p>
            <a:pPr lvl="0" eaLnBrk="0" fontAlgn="base" hangingPunct="0">
              <a:spcBef>
                <a:spcPct val="0"/>
              </a:spcBef>
              <a:spcAft>
                <a:spcPct val="0"/>
              </a:spcAft>
            </a:pPr>
            <a:r>
              <a:rPr lang="en-US" altLang="en-US" sz="1400" dirty="0">
                <a:solidFill>
                  <a:srgbClr val="202122"/>
                </a:solidFill>
                <a:latin typeface="Arial Narrow" panose="020B0606020202030204" pitchFamily="34" charset="0"/>
                <a:cs typeface="Arial" panose="020B0604020202020204" pitchFamily="34" charset="0"/>
              </a:rPr>
              <a:t>The Shah of Iran (left) meeting with members of the U.S. government: </a:t>
            </a:r>
            <a:r>
              <a:rPr lang="en-US" altLang="en-US" sz="1400" dirty="0">
                <a:solidFill>
                  <a:srgbClr val="0B0080"/>
                </a:solidFill>
                <a:latin typeface="Arial Narrow" panose="020B0606020202030204" pitchFamily="34" charset="0"/>
                <a:cs typeface="Arial" panose="020B0604020202020204" pitchFamily="34" charset="0"/>
                <a:hlinkClick r:id="rId21" tooltip="Alfred Atherton"/>
              </a:rPr>
              <a:t>Alfred Atherton</a:t>
            </a:r>
            <a:r>
              <a:rPr lang="en-US" altLang="en-US" sz="1400" dirty="0">
                <a:solidFill>
                  <a:srgbClr val="202122"/>
                </a:solidFill>
                <a:latin typeface="Arial Narrow" panose="020B0606020202030204" pitchFamily="34" charset="0"/>
                <a:cs typeface="Arial" panose="020B0604020202020204" pitchFamily="34" charset="0"/>
              </a:rPr>
              <a:t>, </a:t>
            </a:r>
            <a:r>
              <a:rPr lang="en-US" altLang="en-US" sz="1400" dirty="0">
                <a:solidFill>
                  <a:srgbClr val="0B0080"/>
                </a:solidFill>
                <a:latin typeface="Arial Narrow" panose="020B0606020202030204" pitchFamily="34" charset="0"/>
                <a:cs typeface="Arial" panose="020B0604020202020204" pitchFamily="34" charset="0"/>
                <a:hlinkClick r:id="rId22" tooltip="William H. Sullivan"/>
              </a:rPr>
              <a:t>William Sullivan</a:t>
            </a:r>
            <a:r>
              <a:rPr lang="en-US" altLang="en-US" sz="1400" dirty="0">
                <a:solidFill>
                  <a:srgbClr val="202122"/>
                </a:solidFill>
                <a:latin typeface="Arial Narrow" panose="020B0606020202030204" pitchFamily="34" charset="0"/>
                <a:cs typeface="Arial" panose="020B0604020202020204" pitchFamily="34" charset="0"/>
              </a:rPr>
              <a:t>, </a:t>
            </a:r>
            <a:r>
              <a:rPr lang="en-US" altLang="en-US" sz="1400" dirty="0">
                <a:solidFill>
                  <a:srgbClr val="0B0080"/>
                </a:solidFill>
                <a:latin typeface="Arial Narrow" panose="020B0606020202030204" pitchFamily="34" charset="0"/>
                <a:cs typeface="Arial" panose="020B0604020202020204" pitchFamily="34" charset="0"/>
                <a:hlinkClick r:id="rId23" tooltip="Cyrus Vance"/>
              </a:rPr>
              <a:t>Cyrus Vance</a:t>
            </a:r>
            <a:r>
              <a:rPr lang="en-US" altLang="en-US" sz="1400" dirty="0">
                <a:solidFill>
                  <a:srgbClr val="202122"/>
                </a:solidFill>
                <a:latin typeface="Arial Narrow" panose="020B0606020202030204" pitchFamily="34" charset="0"/>
                <a:cs typeface="Arial" panose="020B0604020202020204" pitchFamily="34" charset="0"/>
              </a:rPr>
              <a:t>, </a:t>
            </a:r>
            <a:r>
              <a:rPr lang="en-US" altLang="en-US" sz="1400" dirty="0">
                <a:solidFill>
                  <a:srgbClr val="0B0080"/>
                </a:solidFill>
                <a:latin typeface="Arial Narrow" panose="020B0606020202030204" pitchFamily="34" charset="0"/>
                <a:cs typeface="Arial" panose="020B0604020202020204" pitchFamily="34" charset="0"/>
                <a:hlinkClick r:id="rId24" tooltip="Jimmy Carter"/>
              </a:rPr>
              <a:t>Jimmy Carter</a:t>
            </a:r>
            <a:r>
              <a:rPr lang="en-US" altLang="en-US" sz="1400" dirty="0">
                <a:solidFill>
                  <a:srgbClr val="202122"/>
                </a:solidFill>
                <a:latin typeface="Arial Narrow" panose="020B0606020202030204" pitchFamily="34" charset="0"/>
                <a:cs typeface="Arial" panose="020B0604020202020204" pitchFamily="34" charset="0"/>
              </a:rPr>
              <a:t>, and </a:t>
            </a:r>
            <a:r>
              <a:rPr lang="en-US" altLang="en-US" sz="1400" dirty="0">
                <a:solidFill>
                  <a:srgbClr val="0B0080"/>
                </a:solidFill>
                <a:latin typeface="Arial Narrow" panose="020B0606020202030204" pitchFamily="34" charset="0"/>
                <a:cs typeface="Arial" panose="020B0604020202020204" pitchFamily="34" charset="0"/>
                <a:hlinkClick r:id="rId25" tooltip="Zbigniew Brzezinski"/>
              </a:rPr>
              <a:t>Zbigniew Brzezinski</a:t>
            </a:r>
            <a:r>
              <a:rPr lang="en-US" altLang="en-US" sz="1400" dirty="0">
                <a:solidFill>
                  <a:srgbClr val="202122"/>
                </a:solidFill>
                <a:latin typeface="Arial Narrow" panose="020B0606020202030204" pitchFamily="34" charset="0"/>
                <a:cs typeface="Arial" panose="020B0604020202020204" pitchFamily="34" charset="0"/>
              </a:rPr>
              <a:t>, 1977</a:t>
            </a:r>
            <a:endParaRPr lang="en-US" altLang="en-US" sz="1400" dirty="0">
              <a:latin typeface="Arial Narrow" panose="020B0606020202030204" pitchFamily="34" charset="0"/>
            </a:endParaRPr>
          </a:p>
        </p:txBody>
      </p:sp>
    </p:spTree>
    <p:extLst>
      <p:ext uri="{BB962C8B-B14F-4D97-AF65-F5344CB8AC3E}">
        <p14:creationId xmlns:p14="http://schemas.microsoft.com/office/powerpoint/2010/main" val="26466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A51E7-4DB7-4CC7-B623-44FDA07A657F}"/>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00B23EE6-56FC-4844-864C-18F6B4FCDBE2}"/>
              </a:ext>
            </a:extLst>
          </p:cNvPr>
          <p:cNvSpPr>
            <a:spLocks noGrp="1"/>
          </p:cNvSpPr>
          <p:nvPr>
            <p:ph type="sldNum" sz="quarter" idx="12"/>
          </p:nvPr>
        </p:nvSpPr>
        <p:spPr/>
        <p:txBody>
          <a:bodyPr/>
          <a:lstStyle/>
          <a:p>
            <a:fld id="{B2DC25EE-239B-4C5F-AAD1-255A7D5F1EE2}" type="slidenum">
              <a:rPr lang="en-US" smtClean="0"/>
              <a:t>14</a:t>
            </a:fld>
            <a:endParaRPr lang="en-US"/>
          </a:p>
        </p:txBody>
      </p:sp>
      <p:sp>
        <p:nvSpPr>
          <p:cNvPr id="4" name="Rectangle 2">
            <a:extLst>
              <a:ext uri="{FF2B5EF4-FFF2-40B4-BE49-F238E27FC236}">
                <a16:creationId xmlns:a16="http://schemas.microsoft.com/office/drawing/2014/main" id="{D76EC30E-442F-4AAA-BF7D-CFACAB010CDC}"/>
              </a:ext>
            </a:extLst>
          </p:cNvPr>
          <p:cNvSpPr>
            <a:spLocks noChangeArrowheads="1"/>
          </p:cNvSpPr>
          <p:nvPr/>
        </p:nvSpPr>
        <p:spPr bwMode="auto">
          <a:xfrm>
            <a:off x="1143191" y="1905505"/>
            <a:ext cx="10082158"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dirty="0">
                <a:latin typeface="Arial Narrow" panose="020B0606020202030204" pitchFamily="34" charset="0"/>
              </a:rPr>
              <a:t>In 1977 the Shah responded to the "polite reminder" of the importance of political rights by the new American president, </a:t>
            </a:r>
            <a:r>
              <a:rPr lang="en-US" sz="1600" dirty="0">
                <a:latin typeface="Arial Narrow" panose="020B0606020202030204" pitchFamily="34" charset="0"/>
                <a:hlinkClick r:id="rId2" tooltip="Jimmy Carter"/>
              </a:rPr>
              <a:t>Jimmy Carter</a:t>
            </a:r>
            <a:r>
              <a:rPr lang="en-US" sz="1600" dirty="0">
                <a:latin typeface="Arial Narrow" panose="020B0606020202030204" pitchFamily="34" charset="0"/>
              </a:rPr>
              <a:t>, by granting amnesty to some prisoners and allowing the </a:t>
            </a:r>
            <a:r>
              <a:rPr lang="en-US" sz="1600" dirty="0">
                <a:latin typeface="Arial Narrow" panose="020B0606020202030204" pitchFamily="34" charset="0"/>
                <a:hlinkClick r:id="rId3" tooltip="International Red Cross and Red Crescent Movement"/>
              </a:rPr>
              <a:t>Red Cross</a:t>
            </a:r>
            <a:r>
              <a:rPr lang="en-US" sz="1600" dirty="0">
                <a:latin typeface="Arial Narrow" panose="020B0606020202030204" pitchFamily="34" charset="0"/>
              </a:rPr>
              <a:t> to visit prisons. Through 1977 liberal opposition formed organizations and issued open letters denouncing the government.</a:t>
            </a:r>
            <a:r>
              <a:rPr lang="en-US" sz="1600" baseline="30000" dirty="0">
                <a:latin typeface="Arial Narrow" panose="020B0606020202030204" pitchFamily="34" charset="0"/>
                <a:hlinkClick r:id="rId4"/>
              </a:rPr>
              <a:t>[91]</a:t>
            </a:r>
            <a:r>
              <a:rPr lang="en-US" sz="1600" dirty="0">
                <a:latin typeface="Arial Narrow" panose="020B0606020202030204" pitchFamily="34" charset="0"/>
              </a:rPr>
              <a:t> Against this background a first crucial manifestation of public expression of social discontent and political protest against the regime took place in October 1977, when the German-Iranian Cultural Association in Teheran hosted a series of literature reading sessions, organized by the newly revived Iranian Writers Association and the German </a:t>
            </a:r>
            <a:r>
              <a:rPr lang="en-US" sz="1600" dirty="0">
                <a:latin typeface="Arial Narrow" panose="020B0606020202030204" pitchFamily="34" charset="0"/>
                <a:hlinkClick r:id="rId5" tooltip="Goethe-Institut"/>
              </a:rPr>
              <a:t>Goethe-Institute</a:t>
            </a:r>
            <a:r>
              <a:rPr lang="en-US" sz="1600" dirty="0">
                <a:latin typeface="Arial Narrow" panose="020B0606020202030204" pitchFamily="34" charset="0"/>
              </a:rPr>
              <a:t>. In these "Ten Nights" (Dah </a:t>
            </a:r>
            <a:r>
              <a:rPr lang="en-US" sz="1600" dirty="0" err="1">
                <a:latin typeface="Arial Narrow" panose="020B0606020202030204" pitchFamily="34" charset="0"/>
              </a:rPr>
              <a:t>Shab</a:t>
            </a:r>
            <a:r>
              <a:rPr lang="en-US" sz="1600" dirty="0">
                <a:latin typeface="Arial Narrow" panose="020B0606020202030204" pitchFamily="34" charset="0"/>
              </a:rPr>
              <a:t>) 57 of Iran's most prominent poets and writers read their works to thousands of listeners. They demanded the end of censorship and claimed the freedom of expression.</a:t>
            </a:r>
            <a:r>
              <a:rPr lang="en-US" sz="1600" baseline="30000" dirty="0">
                <a:latin typeface="Arial Narrow" panose="020B0606020202030204" pitchFamily="34" charset="0"/>
                <a:hlinkClick r:id="rId6"/>
              </a:rPr>
              <a:t>[92]</a:t>
            </a:r>
            <a:endParaRPr lang="en-US" sz="1600" baseline="300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Also in 1977, the popular and influential modernist Islamist theorist </a:t>
            </a:r>
            <a:r>
              <a:rPr lang="en-US" sz="1600" dirty="0">
                <a:latin typeface="Arial Narrow" panose="020B0606020202030204" pitchFamily="34" charset="0"/>
                <a:hlinkClick r:id="rId7" tooltip="Ali Shariati"/>
              </a:rPr>
              <a:t>Ali Shariati</a:t>
            </a:r>
            <a:r>
              <a:rPr lang="en-US" sz="1600" dirty="0">
                <a:latin typeface="Arial Narrow" panose="020B0606020202030204" pitchFamily="34" charset="0"/>
              </a:rPr>
              <a:t> died under mysterious circumstances. This both angered his followers, who considered him a martyr at the hands of </a:t>
            </a:r>
            <a:r>
              <a:rPr lang="en-US" sz="1600" dirty="0">
                <a:latin typeface="Arial Narrow" panose="020B0606020202030204" pitchFamily="34" charset="0"/>
                <a:hlinkClick r:id="rId8" tooltip="SAVAK"/>
              </a:rPr>
              <a:t>SAVAK</a:t>
            </a:r>
            <a:r>
              <a:rPr lang="en-US" sz="1600" dirty="0">
                <a:latin typeface="Arial Narrow" panose="020B0606020202030204" pitchFamily="34" charset="0"/>
              </a:rPr>
              <a:t>, and removed a potential revolutionary rival to Khomeini. Finally, in October Khomeini's son Mostafa died of an alleged heart attack, and his death was also blamed on SAVAK. A subsequent memorial service for Mostafa in Tehran put Khomeini back in the spotlight.</a:t>
            </a:r>
            <a:r>
              <a:rPr lang="en-US" sz="1600" baseline="30000" dirty="0">
                <a:latin typeface="Arial Narrow" panose="020B0606020202030204" pitchFamily="34" charset="0"/>
                <a:hlinkClick r:id="rId9"/>
              </a:rPr>
              <a:t>[93]</a:t>
            </a:r>
            <a:r>
              <a:rPr lang="en-US" sz="1600" baseline="30000" dirty="0">
                <a:latin typeface="Arial Narrow" panose="020B0606020202030204" pitchFamily="34" charset="0"/>
                <a:hlinkClick r:id="rId10"/>
              </a:rPr>
              <a:t>[94]</a:t>
            </a:r>
            <a:endParaRPr lang="en-US" sz="1600" dirty="0">
              <a:latin typeface="Arial Narrow" panose="020B0606020202030204" pitchFamily="34" charset="0"/>
            </a:endParaRPr>
          </a:p>
        </p:txBody>
      </p:sp>
    </p:spTree>
    <p:extLst>
      <p:ext uri="{BB962C8B-B14F-4D97-AF65-F5344CB8AC3E}">
        <p14:creationId xmlns:p14="http://schemas.microsoft.com/office/powerpoint/2010/main" val="94301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15</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2582773-4228-4793-9C30-903212ADD107}"/>
              </a:ext>
            </a:extLst>
          </p:cNvPr>
          <p:cNvSpPr/>
          <p:nvPr/>
        </p:nvSpPr>
        <p:spPr>
          <a:xfrm>
            <a:off x="838200" y="1078380"/>
            <a:ext cx="6096000" cy="4915513"/>
          </a:xfrm>
          <a:prstGeom prst="rect">
            <a:avLst/>
          </a:prstGeom>
        </p:spPr>
        <p:txBody>
          <a:bodyPr>
            <a:spAutoFit/>
          </a:bodyPr>
          <a:lstStyle/>
          <a:p>
            <a:pPr fontAlgn="base">
              <a:lnSpc>
                <a:spcPct val="107000"/>
              </a:lnSpc>
            </a:pPr>
            <a:r>
              <a:rPr lang="en-US" sz="1400" b="1" cap="all" dirty="0">
                <a:solidFill>
                  <a:srgbClr val="4C4C4C"/>
                </a:solidFill>
                <a:latin typeface="Arial Narrow" panose="020B0606020202030204" pitchFamily="34" charset="0"/>
                <a:ea typeface="Times New Roman" panose="02020603050405020304" pitchFamily="18" charset="0"/>
                <a:cs typeface="Helvetica" panose="020B0604020202020204" pitchFamily="34" charset="0"/>
              </a:rPr>
              <a:t>STORM CLOUDS GATHER</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algn="r" fontAlgn="base">
              <a:lnSpc>
                <a:spcPct val="107000"/>
              </a:lnSpc>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1977</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January – July</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Journalists, intellectuals, lawyers, and political activists publish a series of open letters criticizing the accumulation of power at the hands of the Shah.</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October</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 10-night poetry festival organized by the Iranian writers’ association at the Goethe Institute in Tehran attracts thousands of participants for lectures criticizing the government.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October 23</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Mostafa Khomeini, the eldest son of exiled cleric Ayatollah Ruhollah Khomeini, dies of unknown causes at age 47 in Najaf, Iraq. The elder Khomeini has lived in exile since 1963, when he was arrested for leading protests against the Shah’s modernization program.</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15-16</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During a visit to Washington, the Shah’s welcome at the White House is disrupted by protests by Iranian students (as well as the tear gas used by police to quash the protests.)</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December 31</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On a brief visit to Iran, President Jimmy Carter toasts the Shah, describing Iran as “an island of stability in one of the most troubled areas of the world.”</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2050" name="Picture 2" descr="President Jimmy Carter and Shah Mohammed Reza Pahlavi raise their glasses in a toast during the president's visit to Tehran. / National Archives">
            <a:extLst>
              <a:ext uri="{FF2B5EF4-FFF2-40B4-BE49-F238E27FC236}">
                <a16:creationId xmlns:a16="http://schemas.microsoft.com/office/drawing/2014/main" id="{E4B326FA-3624-41BB-9490-24739448C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968" y="2199916"/>
            <a:ext cx="3930063" cy="267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42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16</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0F3BB999-A1CE-4336-B335-BDC3328B9E5C}"/>
              </a:ext>
            </a:extLst>
          </p:cNvPr>
          <p:cNvSpPr>
            <a:spLocks noChangeArrowheads="1"/>
          </p:cNvSpPr>
          <p:nvPr/>
        </p:nvSpPr>
        <p:spPr bwMode="auto">
          <a:xfrm>
            <a:off x="583474" y="814020"/>
            <a:ext cx="7750630" cy="532453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4C4C4C"/>
                </a:solidFill>
                <a:effectLst/>
                <a:latin typeface="Arial Narrow" panose="020B0606020202030204" pitchFamily="34" charset="0"/>
                <a:ea typeface="Times New Roman" panose="02020603050405020304" pitchFamily="18" charset="0"/>
                <a:cs typeface="Helvetica" panose="020B0604020202020204" pitchFamily="34" charset="0"/>
              </a:rPr>
              <a:t>A SPARK IGNITES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1978</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January 6</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Iranian newspaper </a:t>
            </a:r>
            <a:r>
              <a:rPr kumimoji="0" lang="en-US" altLang="en-US" sz="1400" b="0" i="0" u="none" strike="noStrike" cap="none" normalizeH="0" baseline="0" dirty="0" err="1">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Ettela’at</a:t>
            </a:r>
            <a:r>
              <a:rPr kumimoji="0" lang="en-US" altLang="en-US" sz="1400" b="0"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 publishes a front-page editorial disparaging Ayatollah Ruhollah Khomeini, reportedly written by the royal court at the directive of the Shah.</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January 9</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The main bazaar in Qom, where Iran’s largest seminaries are based, closes to protest the defamation of Khomeini. Several thousand protestors attacks symbols of the monarchy; security forces kill at least five people.</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February 18</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Consistent with Shia tradition, mourning ceremonies are held in cities across Iran on the fortieth day following the death of the Qom protestors. A student protestor is killed in Tabriz, provoking riots and further violence.</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March – May</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287338" marR="0" lvl="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01010"/>
                </a:solidFill>
                <a:effectLst/>
                <a:latin typeface="Arial Narrow" panose="020B0606020202030204" pitchFamily="34" charset="0"/>
                <a:ea typeface="Times New Roman" panose="02020603050405020304" pitchFamily="18" charset="0"/>
                <a:cs typeface="Helvetica" panose="020B0604020202020204" pitchFamily="34" charset="0"/>
              </a:rPr>
              <a:t>The cycle of protests, repression, violence, and mourning continues in three dozen Iranian cities.</a:t>
            </a:r>
          </a:p>
          <a:p>
            <a:pPr marL="287338" lvl="0" eaLnBrk="0" fontAlgn="base" hangingPunct="0">
              <a:spcBef>
                <a:spcPct val="0"/>
              </a:spcBef>
              <a:spcAft>
                <a:spcPct val="0"/>
              </a:spcAft>
            </a:pPr>
            <a:r>
              <a:rPr lang="en-US" alt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June 7</a:t>
            </a:r>
            <a:endParaRPr lang="en-US" altLang="en-US" sz="1400" dirty="0">
              <a:latin typeface="Arial Narrow" panose="020B0606020202030204" pitchFamily="34" charset="0"/>
            </a:endParaRPr>
          </a:p>
          <a:p>
            <a:pPr marL="287338" lvl="0" eaLnBrk="0" fontAlgn="base" hangingPunct="0">
              <a:spcBef>
                <a:spcPct val="0"/>
              </a:spcBef>
              <a:spcAft>
                <a:spcPct val="0"/>
              </a:spcAft>
            </a:pPr>
            <a:r>
              <a:rPr lang="en-US" alt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Shah replaces General </a:t>
            </a:r>
            <a:r>
              <a:rPr lang="en-US" alt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Nematollah</a:t>
            </a:r>
            <a:r>
              <a:rPr lang="en-US" alt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t>
            </a:r>
            <a:r>
              <a:rPr lang="en-US" alt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Nassiri</a:t>
            </a:r>
            <a:r>
              <a:rPr lang="en-US" alt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the head of SAVAK; one of his successor’s first moves was to order the release of 300 detained clerics.</a:t>
            </a:r>
            <a:endParaRPr lang="en-US" altLang="en-US" sz="1400" dirty="0">
              <a:latin typeface="Arial Narrow" panose="020B0606020202030204" pitchFamily="34" charset="0"/>
            </a:endParaRPr>
          </a:p>
          <a:p>
            <a:pPr marL="287338" lvl="0" eaLnBrk="0" fontAlgn="base" hangingPunct="0">
              <a:spcBef>
                <a:spcPct val="0"/>
              </a:spcBef>
              <a:spcAft>
                <a:spcPct val="0"/>
              </a:spcAft>
            </a:pPr>
            <a:r>
              <a:rPr lang="en-US" alt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July 20</a:t>
            </a:r>
            <a:endParaRPr lang="en-US" altLang="en-US" sz="1400" dirty="0">
              <a:latin typeface="Arial Narrow" panose="020B0606020202030204" pitchFamily="34" charset="0"/>
            </a:endParaRPr>
          </a:p>
          <a:p>
            <a:pPr marL="287338" lvl="0" eaLnBrk="0" fontAlgn="base" hangingPunct="0">
              <a:spcBef>
                <a:spcPct val="0"/>
              </a:spcBef>
              <a:spcAft>
                <a:spcPct val="0"/>
              </a:spcAft>
            </a:pPr>
            <a:r>
              <a:rPr lang="en-US" alt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Protests erupt in Mashhad after the death of a cleric in a road accident; a number of people were killed in the upheaval there and elsewhere.</a:t>
            </a:r>
            <a:endParaRPr lang="en-US" altLang="en-US" sz="1400" dirty="0">
              <a:latin typeface="Arial Narrow" panose="020B0606020202030204" pitchFamily="34" charset="0"/>
            </a:endParaRPr>
          </a:p>
          <a:p>
            <a:pPr marL="287338" lvl="0" eaLnBrk="0" fontAlgn="base" hangingPunct="0">
              <a:spcBef>
                <a:spcPct val="0"/>
              </a:spcBef>
              <a:spcAft>
                <a:spcPct val="0"/>
              </a:spcAft>
            </a:pPr>
            <a:r>
              <a:rPr lang="en-US" alt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August 9-10</a:t>
            </a:r>
            <a:endParaRPr lang="en-US" altLang="en-US" sz="1400" dirty="0">
              <a:latin typeface="Arial Narrow" panose="020B0606020202030204" pitchFamily="34" charset="0"/>
            </a:endParaRPr>
          </a:p>
          <a:p>
            <a:pPr marL="287338" lvl="0" eaLnBrk="0" fontAlgn="base" hangingPunct="0">
              <a:spcBef>
                <a:spcPct val="0"/>
              </a:spcBef>
              <a:spcAft>
                <a:spcPct val="0"/>
              </a:spcAft>
            </a:pPr>
            <a:r>
              <a:rPr lang="en-US" alt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arrest of a cleric provokes riots in Isfahan, which quickly spread to Shiraz, Qazvin, Tabriz, Abadan, and Ahwaz. The Shiraz Art Festival is cancelled and an estimated 100 are killed. Martial law is declared in Isfahan.</a:t>
            </a:r>
            <a:endParaRPr lang="en-US" altLang="en-US" sz="1400" dirty="0">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62" descr="Street demonstration in 1978. / Wikimedia Commons">
            <a:extLst>
              <a:ext uri="{FF2B5EF4-FFF2-40B4-BE49-F238E27FC236}">
                <a16:creationId xmlns:a16="http://schemas.microsoft.com/office/drawing/2014/main" id="{29649205-B8AB-40BD-883A-42BB00C9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303" y="2549224"/>
            <a:ext cx="3402929" cy="22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3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17</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D4BA37-56FD-4876-9A53-FD2785E9D027}"/>
              </a:ext>
            </a:extLst>
          </p:cNvPr>
          <p:cNvSpPr/>
          <p:nvPr/>
        </p:nvSpPr>
        <p:spPr>
          <a:xfrm>
            <a:off x="473663" y="1089681"/>
            <a:ext cx="11244674" cy="5200911"/>
          </a:xfrm>
          <a:prstGeom prst="rect">
            <a:avLst/>
          </a:prstGeom>
        </p:spPr>
        <p:txBody>
          <a:bodyPr wrap="square">
            <a:spAutoFit/>
          </a:bodyPr>
          <a:lstStyle/>
          <a:p>
            <a:pPr fontAlgn="base">
              <a:lnSpc>
                <a:spcPct val="107000"/>
              </a:lnSpc>
            </a:pPr>
            <a:r>
              <a:rPr lang="en-US" sz="1400" b="1" cap="all" dirty="0">
                <a:solidFill>
                  <a:srgbClr val="4C4C4C"/>
                </a:solidFill>
                <a:latin typeface="Arial Narrow" panose="020B0606020202030204" pitchFamily="34" charset="0"/>
                <a:ea typeface="Times New Roman" panose="02020603050405020304" pitchFamily="18" charset="0"/>
                <a:cs typeface="Helvetica" panose="020B0604020202020204" pitchFamily="34" charset="0"/>
              </a:rPr>
              <a:t>A REVOLUTION ERUPTS</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August 19</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477 Iranians die in a deliberately set fire at Cinema Rex in Abadan. The opposition blames SAVAK; after the revolution, an Islamist confessed and was prosecuted for the arson.</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August 27</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Prime Minister Jamshid </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Amouzegar</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resigns; his successor, </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Jafar</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Sharif-</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Emami</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undertakes reforms intended to assuage.</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September 8</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On the morning after the Shah declared martial law, security forces fire on a large protest in Tehran’s Jaleh Square. At least 100 were killed and the event became known as “Black Friday.”</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October 3</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At the Shah’s behest, the Iraqi government deports Khomeini. After he is denied entry to Kuwait, Khomeini travels to France and settles in </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Neuphle</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-le-Chateau, a Parisian suburb, where he benefits from far greater media access and attention.</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6</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Days after protests swell in Tehran on a religious holiday, efforts to broker a national unity government with the opposition collapse, thanks to Khomeini’s defiance. Prime Minister Sharif-</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Emami</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resigns, succeeded by Gen. </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Gholamreza</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t>
            </a:r>
            <a:r>
              <a:rPr lang="en-US" sz="12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Azhari</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The </a:t>
            </a:r>
            <a:r>
              <a:rPr lang="en-US" sz="12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2"/>
              </a:rPr>
              <a:t>Shah broadcast on national television</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 promise not to repeat past mistakes and to make amends saying, “I heard the voice of your revolution…As Shah of Iran as well as an Iranian citizen, I cannot but approve your revolution.”</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December 6</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Only a week after he publicly reaffirmed U.S. </a:t>
            </a:r>
            <a:r>
              <a:rPr lang="en-US" sz="12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3"/>
              </a:rPr>
              <a:t>support for and “confidence in” the Shah</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President Jimmy Carter </a:t>
            </a:r>
            <a:r>
              <a:rPr lang="en-US" sz="12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4"/>
              </a:rPr>
              <a:t>publicly hedges</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in press statements, noting that “We personally prefer that the Shah maintain a major role, but that is a decision for the Iranian people to make.”</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December 10-11</a:t>
            </a:r>
            <a:endParaRPr lang="en-US" sz="12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2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5"/>
              </a:rPr>
              <a:t>Millions of Iranians</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protest all over the country demanding the </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hlinkClick r:id="rId6"/>
              </a:rPr>
              <a:t>removal of the Shah</a:t>
            </a:r>
            <a:r>
              <a:rPr lang="en-US" sz="12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and return of Ayatollah Ruhollah Khomeini.</a:t>
            </a:r>
          </a:p>
          <a:p>
            <a:pPr marL="461963" fontAlgn="base"/>
            <a:r>
              <a:rPr lang="en-US" sz="1200" b="1" dirty="0">
                <a:latin typeface="Arial Narrow" panose="020B0606020202030204" pitchFamily="34" charset="0"/>
              </a:rPr>
              <a:t>December 29</a:t>
            </a:r>
            <a:endParaRPr lang="en-US" sz="1200" dirty="0">
              <a:latin typeface="Arial Narrow" panose="020B0606020202030204" pitchFamily="34" charset="0"/>
            </a:endParaRPr>
          </a:p>
          <a:p>
            <a:pPr marL="461963" fontAlgn="base"/>
            <a:r>
              <a:rPr lang="en-US" sz="1200" dirty="0">
                <a:latin typeface="Arial Narrow" panose="020B0606020202030204" pitchFamily="34" charset="0"/>
              </a:rPr>
              <a:t>The Shah appoints </a:t>
            </a:r>
            <a:r>
              <a:rPr lang="en-US" sz="1200" dirty="0" err="1">
                <a:latin typeface="Arial Narrow" panose="020B0606020202030204" pitchFamily="34" charset="0"/>
                <a:hlinkClick r:id="rId7"/>
              </a:rPr>
              <a:t>Shapour</a:t>
            </a:r>
            <a:r>
              <a:rPr lang="en-US" sz="1200" dirty="0">
                <a:latin typeface="Arial Narrow" panose="020B0606020202030204" pitchFamily="34" charset="0"/>
                <a:hlinkClick r:id="rId7"/>
              </a:rPr>
              <a:t> </a:t>
            </a:r>
            <a:r>
              <a:rPr lang="en-US" sz="1200" dirty="0" err="1">
                <a:latin typeface="Arial Narrow" panose="020B0606020202030204" pitchFamily="34" charset="0"/>
                <a:hlinkClick r:id="rId7"/>
              </a:rPr>
              <a:t>Bakhtiar</a:t>
            </a:r>
            <a:r>
              <a:rPr lang="en-US" sz="1200" dirty="0">
                <a:latin typeface="Arial Narrow" panose="020B0606020202030204" pitchFamily="34" charset="0"/>
              </a:rPr>
              <a:t> as prime minister. A long-time nationalist politician and vocal critic of the Shah, he is confirmed by the parliament two weeks later.</a:t>
            </a:r>
          </a:p>
          <a:p>
            <a:pPr marL="461963" fontAlgn="base"/>
            <a:r>
              <a:rPr lang="en-US" sz="1200" b="1" dirty="0">
                <a:latin typeface="Arial Narrow" panose="020B0606020202030204" pitchFamily="34" charset="0"/>
              </a:rPr>
              <a:t>January 12</a:t>
            </a:r>
            <a:endParaRPr lang="en-US" sz="1200" dirty="0">
              <a:latin typeface="Arial Narrow" panose="020B0606020202030204" pitchFamily="34" charset="0"/>
            </a:endParaRPr>
          </a:p>
          <a:p>
            <a:pPr marL="461963" fontAlgn="base"/>
            <a:r>
              <a:rPr lang="en-US" sz="1200" dirty="0">
                <a:latin typeface="Arial Narrow" panose="020B0606020202030204" pitchFamily="34" charset="0"/>
              </a:rPr>
              <a:t>In Paris, Ayatollah Khomeini forms the Revolutionary Council to coordinate the transition.</a:t>
            </a:r>
          </a:p>
          <a:p>
            <a:pPr marL="461963" fontAlgn="base"/>
            <a:endParaRPr lang="en-US" sz="1200" dirty="0">
              <a:latin typeface="Arial Narrow" panose="020B0606020202030204" pitchFamily="34" charset="0"/>
            </a:endParaRPr>
          </a:p>
          <a:p>
            <a:pPr marL="457200" marR="0" fontAlgn="base">
              <a:lnSpc>
                <a:spcPct val="107000"/>
              </a:lnSpc>
              <a:spcBef>
                <a:spcPts val="0"/>
              </a:spcBef>
              <a:spcAft>
                <a:spcPts val="0"/>
              </a:spcAf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31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18</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B969616-280A-4BFF-A0FB-3FB3175840E2}"/>
              </a:ext>
            </a:extLst>
          </p:cNvPr>
          <p:cNvSpPr/>
          <p:nvPr/>
        </p:nvSpPr>
        <p:spPr>
          <a:xfrm>
            <a:off x="838200" y="1424148"/>
            <a:ext cx="6096000" cy="4223977"/>
          </a:xfrm>
          <a:prstGeom prst="rect">
            <a:avLst/>
          </a:prstGeom>
        </p:spPr>
        <p:txBody>
          <a:bodyPr>
            <a:spAutoFit/>
          </a:bodyPr>
          <a:lstStyle/>
          <a:p>
            <a:pPr fontAlgn="base">
              <a:lnSpc>
                <a:spcPct val="107000"/>
              </a:lnSpc>
            </a:pPr>
            <a:r>
              <a:rPr lang="en-US" sz="1400" b="1" cap="all" dirty="0">
                <a:solidFill>
                  <a:srgbClr val="4C4C4C"/>
                </a:solidFill>
                <a:latin typeface="Arial Narrow" panose="020B0606020202030204" pitchFamily="34" charset="0"/>
                <a:ea typeface="Times New Roman" panose="02020603050405020304" pitchFamily="18" charset="0"/>
                <a:cs typeface="Helvetica" panose="020B0604020202020204" pitchFamily="34" charset="0"/>
              </a:rPr>
              <a:t>THE INTERREGNUM</a:t>
            </a:r>
          </a:p>
          <a:p>
            <a:pPr algn="r" fontAlgn="base">
              <a:lnSpc>
                <a:spcPct val="107000"/>
              </a:lnSpc>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1979</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January 16</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Shah and his family leave Iran for Egypt, ostensibly for “vacation.” As he departs, the Shah tells Prime Minister </a:t>
            </a:r>
            <a:r>
              <a:rPr 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Bakhtiar</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“I give Iran into your care, yours and God’s.” </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February 1</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2"/>
              </a:rPr>
              <a:t>Khomeini returns</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to Iran and is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3"/>
              </a:rPr>
              <a:t>greeted by millions</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of people in the streets of Tehran.</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February 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Khomeini appoints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4"/>
              </a:rPr>
              <a:t>Mehdi </a:t>
            </a:r>
            <a:r>
              <a:rPr lang="en-US" sz="1400" dirty="0" err="1">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4"/>
              </a:rPr>
              <a:t>Bazargan</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as the prime minister of an interim government. </a:t>
            </a:r>
            <a:r>
              <a:rPr 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Bakhtiar</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insists that he remains the head of the only legitimate Iranian government.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February 10</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Bakhtiar</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announces country-wide curfew and martial law. Khomeini orders his followers to ignore the curfew and rise up in national revolution.</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February 11</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armed forces declare neutrality, and any remnants of the Shah’s government collapse. </a:t>
            </a:r>
            <a:r>
              <a:rPr 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Bakhtiar</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quickly fled Iran for France, where he was assassinated in 1991 by Iranian agents.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5122" name="Picture 2" descr="Mehdi Bazargan's inauguration in the Hall of Alavi Madrasi, February 4, 1979. / Wikimedia Commons">
            <a:extLst>
              <a:ext uri="{FF2B5EF4-FFF2-40B4-BE49-F238E27FC236}">
                <a16:creationId xmlns:a16="http://schemas.microsoft.com/office/drawing/2014/main" id="{1D7DCC78-CCDF-4F7B-92A2-F1B1CE646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954" y="1697062"/>
            <a:ext cx="3993134" cy="395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85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19</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91C843B-C6D2-492E-89AD-9C36FB8AB77D}"/>
              </a:ext>
            </a:extLst>
          </p:cNvPr>
          <p:cNvSpPr/>
          <p:nvPr/>
        </p:nvSpPr>
        <p:spPr>
          <a:xfrm>
            <a:off x="592183" y="1027614"/>
            <a:ext cx="10171611" cy="5146024"/>
          </a:xfrm>
          <a:prstGeom prst="rect">
            <a:avLst/>
          </a:prstGeom>
        </p:spPr>
        <p:txBody>
          <a:bodyPr wrap="square">
            <a:spAutoFit/>
          </a:bodyPr>
          <a:lstStyle/>
          <a:p>
            <a:pPr fontAlgn="base">
              <a:lnSpc>
                <a:spcPct val="107000"/>
              </a:lnSpc>
            </a:pPr>
            <a:r>
              <a:rPr lang="en-US" sz="1400" b="1" cap="all" dirty="0">
                <a:solidFill>
                  <a:srgbClr val="4C4C4C"/>
                </a:solidFill>
                <a:latin typeface="Arial Narrow" panose="020B0606020202030204" pitchFamily="34" charset="0"/>
                <a:ea typeface="Times New Roman" panose="02020603050405020304" pitchFamily="18" charset="0"/>
                <a:cs typeface="Helvetica" panose="020B0604020202020204" pitchFamily="34" charset="0"/>
              </a:rPr>
              <a:t>THE PROVISIONAL GOVERNMENT</a:t>
            </a:r>
          </a:p>
          <a:p>
            <a:pPr algn="r" fontAlgn="base">
              <a:lnSpc>
                <a:spcPct val="107000"/>
              </a:lnSpc>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1979</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February 14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U.S. Embassy in Tehran is attacked by crowds; embassy staff initially surrender, but the protestors were ousted on the order of Iran’s acting Foreign Minister Ibrahim </a:t>
            </a:r>
            <a:r>
              <a:rPr 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Yazdi</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March 8</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Tens of thousands of Iranian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2"/>
              </a:rPr>
              <a:t>women protest</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in Tehran on International Women’s Day to oppose mandatory veiling. (See also: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3"/>
              </a:rPr>
              <a:t>https://designyoutrust.com/2018/10/rare-photographs-document-iranian-women-protest-against-the-hijab-law-in-march-1979/</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March 30-31</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Iranians participate in a national referendum on whether Iran should become an “Islamic Republic;” the motion (which offered no alternatives) received near-unanimous support.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May 5</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Islamic Revolutionary Guard Corps is established by a decree issued by Khomeini.</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August 3</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Iranians vote in nation-wide elections for the Assembly of Experts, a clerical-dominated body empowered to finalize the draft constitution. Due to boycotts by leftist, nationalist, and some Islamist factions, voter turnout falls far below the March referendum.</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October 14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Assembly of Experts approves draft new constitution, enshrining Khomeini’s innovative doctrine of </a:t>
            </a:r>
            <a:r>
              <a:rPr lang="en-US" sz="1400" i="1"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velayat</a:t>
            </a:r>
            <a:r>
              <a:rPr lang="en-US" sz="1400" i="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-e faqih</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which accords ultimate authority to a religious leader.</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October 22</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Shah Mohammed Reza Pahlavi is allowed to enter the U.S. for medical treatment. Khomeini condemns the U.S. for allowing the deposed Shah entry into the country.</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40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E5143B-7302-41C4-B916-64CC0F1133FC}"/>
              </a:ext>
            </a:extLst>
          </p:cNvPr>
          <p:cNvSpPr>
            <a:spLocks noChangeArrowheads="1"/>
          </p:cNvSpPr>
          <p:nvPr/>
        </p:nvSpPr>
        <p:spPr bwMode="auto">
          <a:xfrm>
            <a:off x="764832" y="920540"/>
            <a:ext cx="10364722"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rPr>
              <a:t>The </a:t>
            </a:r>
            <a:r>
              <a:rPr kumimoji="0" lang="en-US" altLang="en-US" b="1" i="0" u="none" strike="noStrike" cap="none" normalizeH="0" baseline="0" dirty="0">
                <a:ln>
                  <a:noFill/>
                </a:ln>
                <a:solidFill>
                  <a:srgbClr val="202122"/>
                </a:solidFill>
                <a:effectLst/>
                <a:latin typeface="Arial Narrow" panose="020B0606020202030204" pitchFamily="34" charset="0"/>
              </a:rPr>
              <a:t>Iranian Revolution</a:t>
            </a:r>
            <a:r>
              <a:rPr kumimoji="0" lang="en-US" altLang="en-US" b="0" i="0" u="none" strike="noStrike" cap="none" normalizeH="0" baseline="0" dirty="0">
                <a:ln>
                  <a:noFill/>
                </a:ln>
                <a:solidFill>
                  <a:srgbClr val="202122"/>
                </a:solidFill>
                <a:effectLst/>
                <a:latin typeface="Arial Narrow" panose="020B060602020203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hlinkClick r:id="rId2" tooltip="Persian language"/>
              </a:rPr>
              <a:t>Persian</a:t>
            </a:r>
            <a:r>
              <a:rPr kumimoji="0" lang="en-US" altLang="en-US" b="0" i="0" u="none" strike="noStrike" cap="none" normalizeH="0" baseline="0" dirty="0">
                <a:ln>
                  <a:noFill/>
                </a:ln>
                <a:solidFill>
                  <a:srgbClr val="202122"/>
                </a:solidFill>
                <a:effectLst/>
                <a:latin typeface="Arial Narrow" panose="020B0606020202030204" pitchFamily="34" charset="0"/>
              </a:rPr>
              <a:t>: </a:t>
            </a:r>
            <a:r>
              <a:rPr kumimoji="0" lang="fa-IR"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انقلاب ایران</a:t>
            </a:r>
            <a:r>
              <a:rPr kumimoji="0" lang="en-US" altLang="en-US" b="0" i="0" u="none" strike="noStrike" cap="none" normalizeH="0" baseline="0" dirty="0">
                <a:ln>
                  <a:noFill/>
                </a:ln>
                <a:solidFill>
                  <a:srgbClr val="202122"/>
                </a:solidFill>
                <a:effectLst/>
                <a:latin typeface="Arial Narrow" panose="020B0606020202030204" pitchFamily="34" charset="0"/>
              </a:rPr>
              <a:t>‎, </a:t>
            </a:r>
            <a:r>
              <a:rPr kumimoji="0" lang="en-US" altLang="en-US" b="0" i="0" u="none" strike="noStrike" cap="none" normalizeH="0" baseline="0" dirty="0" err="1">
                <a:ln>
                  <a:noFill/>
                </a:ln>
                <a:solidFill>
                  <a:srgbClr val="0B0080"/>
                </a:solidFill>
                <a:effectLst/>
                <a:latin typeface="Arial Narrow" panose="020B0606020202030204" pitchFamily="34" charset="0"/>
                <a:hlinkClick r:id="rId3" tooltip="Romanization of Persian"/>
              </a:rPr>
              <a:t>romanized</a:t>
            </a:r>
            <a:r>
              <a:rPr kumimoji="0" lang="en-US" altLang="en-US" b="0" i="0" u="none" strike="noStrike" cap="none" normalizeH="0" baseline="0" dirty="0">
                <a:ln>
                  <a:noFill/>
                </a:ln>
                <a:solidFill>
                  <a:srgbClr val="202122"/>
                </a:solidFill>
                <a:effectLst/>
                <a:latin typeface="Arial Narrow" panose="020B0606020202030204" pitchFamily="34" charset="0"/>
              </a:rPr>
              <a:t>: </a:t>
            </a:r>
            <a:r>
              <a:rPr kumimoji="0" lang="en-US" altLang="en-US" b="0" i="1" u="none" strike="noStrike" cap="none" normalizeH="0" baseline="0" dirty="0" err="1">
                <a:ln>
                  <a:noFill/>
                </a:ln>
                <a:solidFill>
                  <a:srgbClr val="202122"/>
                </a:solidFill>
                <a:effectLst/>
                <a:latin typeface="Arial Narrow" panose="020B0606020202030204" pitchFamily="34" charset="0"/>
              </a:rPr>
              <a:t>Enqelâbe</a:t>
            </a:r>
            <a:r>
              <a:rPr kumimoji="0" lang="en-US" altLang="en-US" b="0" i="1" u="none" strike="noStrike" cap="none" normalizeH="0" baseline="0" dirty="0">
                <a:ln>
                  <a:noFill/>
                </a:ln>
                <a:solidFill>
                  <a:srgbClr val="202122"/>
                </a:solidFill>
                <a:effectLst/>
                <a:latin typeface="Arial Narrow" panose="020B0606020202030204" pitchFamily="34" charset="0"/>
              </a:rPr>
              <a:t> </a:t>
            </a:r>
            <a:r>
              <a:rPr kumimoji="0" lang="en-US" altLang="en-US" b="0" i="1" u="none" strike="noStrike" cap="none" normalizeH="0" baseline="0" dirty="0" err="1">
                <a:ln>
                  <a:noFill/>
                </a:ln>
                <a:solidFill>
                  <a:srgbClr val="202122"/>
                </a:solidFill>
                <a:effectLst/>
                <a:latin typeface="Arial Narrow" panose="020B0606020202030204" pitchFamily="34" charset="0"/>
              </a:rPr>
              <a:t>Irân</a:t>
            </a:r>
            <a:r>
              <a:rPr kumimoji="0" lang="en-US" altLang="en-US" b="0" i="0" u="none" strike="noStrike" cap="none" normalizeH="0" baseline="0" dirty="0">
                <a:ln>
                  <a:noFill/>
                </a:ln>
                <a:solidFill>
                  <a:srgbClr val="202122"/>
                </a:solidFill>
                <a:effectLst/>
                <a:latin typeface="Arial Narrow" panose="020B0606020202030204" pitchFamily="34" charset="0"/>
              </a:rPr>
              <a:t>, pronounced </a:t>
            </a:r>
            <a:r>
              <a:rPr kumimoji="0" lang="en-US" altLang="en-US" b="0" i="0" u="none" strike="noStrike" cap="none" normalizeH="0" baseline="0" dirty="0">
                <a:ln>
                  <a:noFill/>
                </a:ln>
                <a:solidFill>
                  <a:srgbClr val="0B0080"/>
                </a:solidFill>
                <a:effectLst/>
                <a:latin typeface="Arial Narrow" panose="020B0606020202030204" pitchFamily="34" charset="0"/>
                <a:hlinkClick r:id="rId4" tooltip="Help:IPA/Persian"/>
              </a:rPr>
              <a:t>[</a:t>
            </a:r>
            <a:r>
              <a:rPr kumimoji="0" lang="en-US" altLang="en-US" b="0" i="0" u="none" strike="noStrike" cap="none" normalizeH="0" baseline="0" dirty="0" err="1">
                <a:ln>
                  <a:noFill/>
                </a:ln>
                <a:solidFill>
                  <a:srgbClr val="0B0080"/>
                </a:solidFill>
                <a:effectLst/>
                <a:latin typeface="Arial Narrow" panose="020B0606020202030204" pitchFamily="34" charset="0"/>
                <a:hlinkClick r:id="rId4" tooltip="Help:IPA/Persian"/>
              </a:rPr>
              <a:t>ʔeɴɢeˌlɒːbe</a:t>
            </a:r>
            <a:r>
              <a:rPr kumimoji="0" lang="en-US" altLang="en-US" b="0" i="0" u="none" strike="noStrike" cap="none" normalizeH="0" baseline="0" dirty="0">
                <a:ln>
                  <a:noFill/>
                </a:ln>
                <a:solidFill>
                  <a:srgbClr val="0B0080"/>
                </a:solidFill>
                <a:effectLst/>
                <a:latin typeface="Arial Narrow" panose="020B0606020202030204" pitchFamily="34" charset="0"/>
                <a:hlinkClick r:id="rId4" tooltip="Help:IPA/Persian"/>
              </a:rPr>
              <a:t> </a:t>
            </a:r>
            <a:r>
              <a:rPr kumimoji="0" lang="en-US" altLang="en-US" b="0" i="0" u="none" strike="noStrike" cap="none" normalizeH="0" baseline="0" dirty="0" err="1">
                <a:ln>
                  <a:noFill/>
                </a:ln>
                <a:solidFill>
                  <a:srgbClr val="0B0080"/>
                </a:solidFill>
                <a:effectLst/>
                <a:latin typeface="Arial Narrow" panose="020B0606020202030204" pitchFamily="34" charset="0"/>
                <a:hlinkClick r:id="rId4" tooltip="Help:IPA/Persian"/>
              </a:rPr>
              <a:t>ʔiːɾɒːn</a:t>
            </a:r>
            <a:r>
              <a:rPr kumimoji="0" lang="en-US" altLang="en-US" b="0" i="0" u="none" strike="noStrike" cap="none" normalizeH="0" baseline="0" dirty="0">
                <a:ln>
                  <a:noFill/>
                </a:ln>
                <a:solidFill>
                  <a:srgbClr val="0B0080"/>
                </a:solidFill>
                <a:effectLst/>
                <a:latin typeface="Arial Narrow" panose="020B0606020202030204" pitchFamily="34" charset="0"/>
                <a:hlinkClick r:id="rId4" tooltip="Help:IPA/Persian"/>
              </a:rPr>
              <a:t>]</a:t>
            </a:r>
            <a:r>
              <a:rPr kumimoji="0" lang="en-US" altLang="en-US" b="0" i="0" u="none" strike="noStrike" cap="none" normalizeH="0" baseline="0" dirty="0">
                <a:ln>
                  <a:noFill/>
                </a:ln>
                <a:solidFill>
                  <a:srgbClr val="202122"/>
                </a:solidFill>
                <a:effectLst/>
                <a:latin typeface="Arial Narrow" panose="020B0606020202030204" pitchFamily="34" charset="0"/>
              </a:rPr>
              <a:t>; also known as the </a:t>
            </a:r>
            <a:r>
              <a:rPr kumimoji="0" lang="en-US" altLang="en-US" b="1" i="0" u="none" strike="noStrike" cap="none" normalizeH="0" baseline="0" dirty="0">
                <a:ln>
                  <a:noFill/>
                </a:ln>
                <a:solidFill>
                  <a:srgbClr val="202122"/>
                </a:solidFill>
                <a:effectLst/>
                <a:latin typeface="Arial Narrow" panose="020B0606020202030204" pitchFamily="34" charset="0"/>
              </a:rPr>
              <a:t>Islamic Revolution</a:t>
            </a:r>
            <a:r>
              <a:rPr kumimoji="0" lang="en-US" altLang="en-US" b="0" i="0" u="none" strike="noStrike" cap="none" normalizeH="0" baseline="0" dirty="0">
                <a:ln>
                  <a:noFill/>
                </a:ln>
                <a:solidFill>
                  <a:srgbClr val="202122"/>
                </a:solidFill>
                <a:effectLst/>
                <a:latin typeface="Arial Narrow" panose="020B0606020202030204" pitchFamily="34" charset="0"/>
              </a:rPr>
              <a:t> or the </a:t>
            </a:r>
            <a:r>
              <a:rPr kumimoji="0" lang="en-US" altLang="en-US" b="1" i="0" u="none" strike="noStrike" cap="none" normalizeH="0" baseline="0" dirty="0">
                <a:ln>
                  <a:noFill/>
                </a:ln>
                <a:solidFill>
                  <a:srgbClr val="202122"/>
                </a:solidFill>
                <a:effectLst/>
                <a:latin typeface="Arial Narrow" panose="020B0606020202030204" pitchFamily="34" charset="0"/>
              </a:rPr>
              <a:t>1979 Revolution</a:t>
            </a:r>
            <a:r>
              <a:rPr kumimoji="0" lang="en-US" altLang="en-US" b="0" i="0" u="none" strike="noStrike" cap="none" normalizeH="0" baseline="0" dirty="0">
                <a:ln>
                  <a:noFill/>
                </a:ln>
                <a:solidFill>
                  <a:srgbClr val="202122"/>
                </a:solidFill>
                <a:effectLst/>
                <a:latin typeface="Arial Narrow" panose="020B0606020202030204" pitchFamily="34" charset="0"/>
              </a:rPr>
              <a:t>)</a:t>
            </a:r>
            <a:r>
              <a:rPr kumimoji="0" lang="en-US" altLang="en-US" b="0" i="0" u="none" strike="noStrike" cap="none" normalizeH="0" baseline="30000" dirty="0">
                <a:ln>
                  <a:noFill/>
                </a:ln>
                <a:solidFill>
                  <a:srgbClr val="0B0080"/>
                </a:solidFill>
                <a:effectLst/>
                <a:latin typeface="Arial Narrow" panose="020B0606020202030204" pitchFamily="34" charset="0"/>
                <a:hlinkClick r:id="rId5"/>
              </a:rPr>
              <a:t>[1]</a:t>
            </a:r>
            <a:r>
              <a:rPr kumimoji="0" lang="en-US" altLang="en-US" b="0" i="0" u="none" strike="noStrike" cap="none" normalizeH="0" baseline="0" dirty="0">
                <a:ln>
                  <a:noFill/>
                </a:ln>
                <a:solidFill>
                  <a:srgbClr val="202122"/>
                </a:solidFill>
                <a:effectLst/>
                <a:latin typeface="Arial Narrow" panose="020B0606020202030204" pitchFamily="34" charset="0"/>
              </a:rPr>
              <a:t> was a series of events that culminated in the overthrow of the </a:t>
            </a:r>
            <a:r>
              <a:rPr kumimoji="0" lang="en-US" altLang="en-US" b="0" i="0" u="none" strike="noStrike" cap="none" normalizeH="0" baseline="0" dirty="0">
                <a:ln>
                  <a:noFill/>
                </a:ln>
                <a:solidFill>
                  <a:srgbClr val="0B0080"/>
                </a:solidFill>
                <a:effectLst/>
                <a:latin typeface="Arial Narrow" panose="020B0606020202030204" pitchFamily="34" charset="0"/>
                <a:hlinkClick r:id="rId6" tooltip="Pahlavi dynasty"/>
              </a:rPr>
              <a:t>Pahlavi dynasty</a:t>
            </a:r>
            <a:r>
              <a:rPr kumimoji="0" lang="en-US" altLang="en-US" b="0" i="0" u="none" strike="noStrike" cap="none" normalizeH="0" baseline="0" dirty="0">
                <a:ln>
                  <a:noFill/>
                </a:ln>
                <a:solidFill>
                  <a:srgbClr val="202122"/>
                </a:solidFill>
                <a:effectLst/>
                <a:latin typeface="Arial Narrow" panose="020B0606020202030204" pitchFamily="34" charset="0"/>
              </a:rPr>
              <a:t> under </a:t>
            </a:r>
            <a:r>
              <a:rPr kumimoji="0" lang="en-US" altLang="en-US" b="0" i="0" u="none" strike="noStrike" cap="none" normalizeH="0" baseline="0" dirty="0">
                <a:ln>
                  <a:noFill/>
                </a:ln>
                <a:solidFill>
                  <a:srgbClr val="0B0080"/>
                </a:solidFill>
                <a:effectLst/>
                <a:latin typeface="Arial Narrow" panose="020B0606020202030204" pitchFamily="34" charset="0"/>
                <a:hlinkClick r:id="rId7" tooltip="Shah"/>
              </a:rPr>
              <a:t>Shah</a:t>
            </a:r>
            <a:r>
              <a:rPr kumimoji="0" lang="en-US" altLang="en-US" b="0" i="0" u="none" strike="noStrike" cap="none" normalizeH="0" baseline="0" dirty="0">
                <a:ln>
                  <a:noFill/>
                </a:ln>
                <a:solidFill>
                  <a:srgbClr val="202122"/>
                </a:solidFill>
                <a:effectLst/>
                <a:latin typeface="Arial Narrow" panose="020B060602020203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hlinkClick r:id="rId8" tooltip="Mohammad Reza Pahlavi"/>
              </a:rPr>
              <a:t>Mohammad Reza Pahlavi</a:t>
            </a:r>
            <a:r>
              <a:rPr kumimoji="0" lang="en-US" altLang="en-US" b="0" i="0" u="none" strike="noStrike" cap="none" normalizeH="0" baseline="0" dirty="0">
                <a:ln>
                  <a:noFill/>
                </a:ln>
                <a:solidFill>
                  <a:srgbClr val="202122"/>
                </a:solidFill>
                <a:effectLst/>
                <a:latin typeface="Arial Narrow" panose="020B0606020202030204" pitchFamily="34" charset="0"/>
              </a:rPr>
              <a:t>—who was supported by the </a:t>
            </a:r>
            <a:r>
              <a:rPr kumimoji="0" lang="en-US" altLang="en-US" b="0" i="0" u="none" strike="noStrike" cap="none" normalizeH="0" baseline="0" dirty="0">
                <a:ln>
                  <a:noFill/>
                </a:ln>
                <a:solidFill>
                  <a:srgbClr val="0B0080"/>
                </a:solidFill>
                <a:effectLst/>
                <a:latin typeface="Arial Narrow" panose="020B0606020202030204" pitchFamily="34" charset="0"/>
                <a:hlinkClick r:id="rId9" tooltip="United States"/>
              </a:rPr>
              <a:t>United States</a:t>
            </a:r>
            <a:r>
              <a:rPr kumimoji="0" lang="en-US" altLang="en-US" b="0" i="0" u="none" strike="noStrike" cap="none" normalizeH="0" baseline="30000" dirty="0">
                <a:ln>
                  <a:noFill/>
                </a:ln>
                <a:solidFill>
                  <a:srgbClr val="0B0080"/>
                </a:solidFill>
                <a:effectLst/>
                <a:latin typeface="Arial Narrow" panose="020B0606020202030204" pitchFamily="34" charset="0"/>
                <a:hlinkClick r:id="rId10"/>
              </a:rPr>
              <a:t>[2]</a:t>
            </a:r>
            <a:r>
              <a:rPr kumimoji="0" lang="en-US" altLang="en-US" b="0" i="0" u="none" strike="noStrike" cap="none" normalizeH="0" baseline="0" dirty="0">
                <a:ln>
                  <a:noFill/>
                </a:ln>
                <a:solidFill>
                  <a:srgbClr val="202122"/>
                </a:solidFill>
                <a:effectLst/>
                <a:latin typeface="Arial Narrow" panose="020B0606020202030204" pitchFamily="34" charset="0"/>
              </a:rPr>
              <a:t>—and the replacement of his government with an </a:t>
            </a:r>
            <a:r>
              <a:rPr kumimoji="0" lang="en-US" altLang="en-US" b="0" i="0" u="none" strike="noStrike" cap="none" normalizeH="0" baseline="0" dirty="0">
                <a:ln>
                  <a:noFill/>
                </a:ln>
                <a:solidFill>
                  <a:srgbClr val="0B0080"/>
                </a:solidFill>
                <a:effectLst/>
                <a:latin typeface="Arial Narrow" panose="020B0606020202030204" pitchFamily="34" charset="0"/>
                <a:hlinkClick r:id="rId11" tooltip="Islamic republic"/>
              </a:rPr>
              <a:t>Islamic republic</a:t>
            </a:r>
            <a:r>
              <a:rPr kumimoji="0" lang="en-US" altLang="en-US" b="0" i="0" u="none" strike="noStrike" cap="none" normalizeH="0" baseline="0" dirty="0">
                <a:ln>
                  <a:noFill/>
                </a:ln>
                <a:solidFill>
                  <a:srgbClr val="202122"/>
                </a:solidFill>
                <a:effectLst/>
                <a:latin typeface="Arial Narrow" panose="020B0606020202030204" pitchFamily="34" charset="0"/>
              </a:rPr>
              <a:t> under the </a:t>
            </a:r>
            <a:r>
              <a:rPr kumimoji="0" lang="en-US" altLang="en-US" b="0" i="0" u="none" strike="noStrike" cap="none" normalizeH="0" baseline="0" dirty="0">
                <a:ln>
                  <a:noFill/>
                </a:ln>
                <a:solidFill>
                  <a:srgbClr val="0B0080"/>
                </a:solidFill>
                <a:effectLst/>
                <a:latin typeface="Arial Narrow" panose="020B0606020202030204" pitchFamily="34" charset="0"/>
                <a:hlinkClick r:id="rId12" tooltip="Marja'"/>
              </a:rPr>
              <a:t>Grand Ayatollah</a:t>
            </a:r>
            <a:r>
              <a:rPr kumimoji="0" lang="en-US" altLang="en-US" b="0" i="0" u="none" strike="noStrike" cap="none" normalizeH="0" baseline="0" dirty="0">
                <a:ln>
                  <a:noFill/>
                </a:ln>
                <a:solidFill>
                  <a:srgbClr val="202122"/>
                </a:solidFill>
                <a:effectLst/>
                <a:latin typeface="Arial Narrow" panose="020B060602020203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hlinkClick r:id="rId13" tooltip="Ruhollah Khomeini"/>
              </a:rPr>
              <a:t>Ruhollah Khomeini</a:t>
            </a:r>
            <a:r>
              <a:rPr kumimoji="0" lang="en-US" altLang="en-US" b="0" i="0" u="none" strike="noStrike" cap="none" normalizeH="0" baseline="0" dirty="0">
                <a:ln>
                  <a:noFill/>
                </a:ln>
                <a:solidFill>
                  <a:srgbClr val="202122"/>
                </a:solidFill>
                <a:effectLst/>
                <a:latin typeface="Arial Narrow" panose="020B0606020202030204" pitchFamily="34" charset="0"/>
              </a:rPr>
              <a:t>, a leader of one of the factions in the revolt.</a:t>
            </a:r>
            <a:r>
              <a:rPr kumimoji="0" lang="en-US" altLang="en-US" b="0" i="0" u="none" strike="noStrike" cap="none" normalizeH="0" baseline="30000" dirty="0">
                <a:ln>
                  <a:noFill/>
                </a:ln>
                <a:solidFill>
                  <a:srgbClr val="0B0080"/>
                </a:solidFill>
                <a:effectLst/>
                <a:latin typeface="Arial Narrow" panose="020B0606020202030204" pitchFamily="34" charset="0"/>
                <a:hlinkClick r:id="rId14"/>
              </a:rPr>
              <a:t>[3]</a:t>
            </a:r>
            <a:r>
              <a:rPr kumimoji="0" lang="en-US" altLang="en-US" b="0" i="0" u="none" strike="noStrike" cap="none" normalizeH="0" baseline="0" dirty="0">
                <a:ln>
                  <a:noFill/>
                </a:ln>
                <a:solidFill>
                  <a:srgbClr val="202122"/>
                </a:solidFill>
                <a:effectLst/>
                <a:latin typeface="Arial Narrow" panose="020B0606020202030204" pitchFamily="34" charset="0"/>
              </a:rPr>
              <a:t> The revolution was supported by various </a:t>
            </a:r>
            <a:r>
              <a:rPr kumimoji="0" lang="en-US" altLang="en-US" b="0" i="0" u="none" strike="noStrike" cap="none" normalizeH="0" baseline="0" dirty="0">
                <a:ln>
                  <a:noFill/>
                </a:ln>
                <a:solidFill>
                  <a:srgbClr val="0B0080"/>
                </a:solidFill>
                <a:effectLst/>
                <a:latin typeface="Arial Narrow" panose="020B0606020202030204" pitchFamily="34" charset="0"/>
                <a:hlinkClick r:id="rId15" tooltip="Background and causes of the Iranian Revolution"/>
              </a:rPr>
              <a:t>Islamist and leftist organizations</a:t>
            </a:r>
            <a:r>
              <a:rPr kumimoji="0" lang="en-US" altLang="en-US" b="0" i="0" u="none" strike="noStrike" cap="none" normalizeH="0" baseline="30000" dirty="0">
                <a:ln>
                  <a:noFill/>
                </a:ln>
                <a:solidFill>
                  <a:srgbClr val="0B0080"/>
                </a:solidFill>
                <a:effectLst/>
                <a:latin typeface="Arial Narrow" panose="020B0606020202030204" pitchFamily="34" charset="0"/>
                <a:hlinkClick r:id="rId16"/>
              </a:rPr>
              <a:t>[4]</a:t>
            </a:r>
            <a:r>
              <a:rPr kumimoji="0" lang="en-US" altLang="en-US" b="0" i="0" u="none" strike="noStrike" cap="none" normalizeH="0" baseline="0" dirty="0">
                <a:ln>
                  <a:noFill/>
                </a:ln>
                <a:solidFill>
                  <a:srgbClr val="202122"/>
                </a:solidFill>
                <a:effectLst/>
                <a:latin typeface="Arial Narrow" panose="020B0606020202030204" pitchFamily="34" charset="0"/>
              </a:rPr>
              <a:t> and </a:t>
            </a:r>
            <a:r>
              <a:rPr kumimoji="0" lang="en-US" altLang="en-US" b="0" i="0" u="none" strike="noStrike" cap="none" normalizeH="0" baseline="0" dirty="0">
                <a:ln>
                  <a:noFill/>
                </a:ln>
                <a:solidFill>
                  <a:srgbClr val="0B0080"/>
                </a:solidFill>
                <a:effectLst/>
                <a:latin typeface="Arial Narrow" panose="020B0606020202030204" pitchFamily="34" charset="0"/>
                <a:hlinkClick r:id="rId17" tooltip="Student activism"/>
              </a:rPr>
              <a:t>student movements</a:t>
            </a:r>
            <a:r>
              <a:rPr kumimoji="0" lang="en-US" altLang="en-US" b="0" i="0" u="none" strike="noStrike" cap="none" normalizeH="0" baseline="0" dirty="0">
                <a:ln>
                  <a:noFill/>
                </a:ln>
                <a:solidFill>
                  <a:srgbClr val="202122"/>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Demonstrations against the Shah commenced in October 1977, developing into a campaign of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8" tooltip="Civil resistance"/>
              </a:rPr>
              <a:t>civil resistance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that included both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9" tooltip="Secularity"/>
              </a:rPr>
              <a:t>secular</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religious elements.</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0"/>
              </a:rPr>
              <a:t>[5]</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1"/>
              </a:rPr>
              <a:t>[6]</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2"/>
              </a:rPr>
              <a:t>[7]</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protests rapidly intensified in 1978 as a result of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3" tooltip="Cinema Rex fire"/>
              </a:rPr>
              <a:t>burning of Rex Cinema</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which was seen as the main cause of the Revolution,</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4"/>
              </a:rPr>
              <a:t>[8]</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5"/>
              </a:rPr>
              <a:t>[9]</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between August and December that year, strikes and demonstrations paralyzed the country. The Shah left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6" tooltip="Iran"/>
              </a:rPr>
              <a:t>Iran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in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7" tooltip="Exile"/>
              </a:rPr>
              <a:t>exile</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on 16 January 1979, as the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8" tooltip="List of monarchs of Persia"/>
              </a:rPr>
              <a:t>last Persian monarch</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leaving his duties to a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29" tooltip="Regency Council (Iran)"/>
              </a:rPr>
              <a:t>regency council</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30" tooltip="Shapour Bakhtiar"/>
              </a:rPr>
              <a:t>Shapour</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0" tooltip="Shapour Bakhtiar"/>
              </a:rPr>
              <a:t> </a:t>
            </a:r>
            <a:r>
              <a:rPr kumimoji="0" lang="en-US" altLang="en-US" b="0" i="0" u="none" strike="noStrike" cap="none" normalizeH="0" baseline="0" dirty="0" err="1">
                <a:ln>
                  <a:noFill/>
                </a:ln>
                <a:solidFill>
                  <a:srgbClr val="0B0080"/>
                </a:solidFill>
                <a:effectLst/>
                <a:latin typeface="Arial Narrow" panose="020B0606020202030204" pitchFamily="34" charset="0"/>
                <a:cs typeface="Arial" panose="020B0604020202020204" pitchFamily="34" charset="0"/>
                <a:hlinkClick r:id="rId30" tooltip="Shapour Bakhtiar"/>
              </a:rPr>
              <a:t>Bakhtiar</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who was an opposition-based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1" tooltip="Prime Minister of Iran"/>
              </a:rPr>
              <a:t>prime minister</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Ayatollah Khomeini was invited back to Iran by the government,</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2"/>
              </a:rPr>
              <a:t>[10]</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3"/>
              </a:rPr>
              <a:t>[11]</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returned to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4" tooltip="Tehran"/>
              </a:rPr>
              <a:t>Tehran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to a greeting by several million Iranians.</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5"/>
              </a:rPr>
              <a:t>[12]</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The royal reign collapsed shortly after, on 11 February, when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6" tooltip="Guerrilla warfare"/>
              </a:rPr>
              <a:t>guerrillas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rebel troops overwhelmed troops loyal to the Shah in armed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7" tooltip="Street fighting"/>
              </a:rPr>
              <a:t>street fighting</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bringing Khomeini to official power.</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8"/>
              </a:rPr>
              <a:t>[13]</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39"/>
              </a:rPr>
              <a:t>[14]</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Iran voted by national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0" tooltip="March 1979 Iranian Islamic Republic referendum"/>
              </a:rPr>
              <a:t>referendum</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to become an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1" tooltip="Islamic republic"/>
              </a:rPr>
              <a:t>Islamic republic</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on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1" tooltip="Iranian Islamic Republic Day"/>
              </a:rPr>
              <a:t>1 April 1979</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42"/>
              </a:rPr>
              <a:t>[15]</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to formulate and approve a new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3" tooltip="Constitution of the Islamic Republic of Iran"/>
              </a:rPr>
              <a:t>theocratic-republican constitution</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0"/>
              </a:rPr>
              <a:t>[5]</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1"/>
              </a:rPr>
              <a:t>[6]</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44"/>
              </a:rPr>
              <a:t>[16]</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45"/>
              </a:rPr>
              <a:t>[17]</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whereby Khomeini became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6" tooltip="Supreme Leader of Iran"/>
              </a:rPr>
              <a:t>supreme leader</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of the country in December 1979.</a:t>
            </a:r>
            <a:endParaRPr kumimoji="0" lang="en-US" altLang="en-US" b="0" i="0" u="none" strike="noStrike" cap="none" normalizeH="0" baseline="0" dirty="0">
              <a:ln>
                <a:noFill/>
              </a:ln>
              <a:solidFill>
                <a:schemeClr val="tx1"/>
              </a:solidFill>
              <a:effectLst/>
              <a:latin typeface="Arial Narrow" panose="020B0606020202030204" pitchFamily="34" charset="0"/>
            </a:endParaRPr>
          </a:p>
        </p:txBody>
      </p:sp>
      <p:sp>
        <p:nvSpPr>
          <p:cNvPr id="3" name="Date Placeholder 2">
            <a:extLst>
              <a:ext uri="{FF2B5EF4-FFF2-40B4-BE49-F238E27FC236}">
                <a16:creationId xmlns:a16="http://schemas.microsoft.com/office/drawing/2014/main" id="{8EC4DB32-BF4C-4515-BB6E-006F43472882}"/>
              </a:ext>
            </a:extLst>
          </p:cNvPr>
          <p:cNvSpPr>
            <a:spLocks noGrp="1"/>
          </p:cNvSpPr>
          <p:nvPr>
            <p:ph type="dt" sz="half" idx="10"/>
          </p:nvPr>
        </p:nvSpPr>
        <p:spPr/>
        <p:txBody>
          <a:bodyPr/>
          <a:lstStyle/>
          <a:p>
            <a:fld id="{A86493EA-E5BE-405E-95EA-E62022861080}" type="datetime1">
              <a:rPr lang="en-US" smtClean="0"/>
              <a:t>8/11/2020</a:t>
            </a:fld>
            <a:endParaRPr lang="en-US"/>
          </a:p>
        </p:txBody>
      </p:sp>
      <p:sp>
        <p:nvSpPr>
          <p:cNvPr id="4" name="Slide Number Placeholder 3">
            <a:extLst>
              <a:ext uri="{FF2B5EF4-FFF2-40B4-BE49-F238E27FC236}">
                <a16:creationId xmlns:a16="http://schemas.microsoft.com/office/drawing/2014/main" id="{5170F2A0-9F73-4CF0-B2FB-1C728E2B2EE5}"/>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130957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20</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A879B52-C82D-4166-8700-AE01C745791F}"/>
              </a:ext>
            </a:extLst>
          </p:cNvPr>
          <p:cNvSpPr/>
          <p:nvPr/>
        </p:nvSpPr>
        <p:spPr>
          <a:xfrm>
            <a:off x="398685" y="1184364"/>
            <a:ext cx="7177771" cy="4915513"/>
          </a:xfrm>
          <a:prstGeom prst="rect">
            <a:avLst/>
          </a:prstGeom>
        </p:spPr>
        <p:txBody>
          <a:bodyPr wrap="square">
            <a:spAutoFit/>
          </a:bodyPr>
          <a:lstStyle/>
          <a:p>
            <a:pPr fontAlgn="base">
              <a:lnSpc>
                <a:spcPct val="107000"/>
              </a:lnSpc>
            </a:pPr>
            <a:r>
              <a:rPr lang="en-US" sz="1400" b="1" cap="all" dirty="0">
                <a:solidFill>
                  <a:srgbClr val="4C4C4C"/>
                </a:solidFill>
                <a:latin typeface="Arial Narrow" panose="020B0606020202030204" pitchFamily="34" charset="0"/>
                <a:ea typeface="Times New Roman" panose="02020603050405020304" pitchFamily="18" charset="0"/>
                <a:cs typeface="Helvetica" panose="020B0604020202020204" pitchFamily="34" charset="0"/>
              </a:rPr>
              <a:t>THE HOSTAGE CRISIS</a:t>
            </a:r>
          </a:p>
          <a:p>
            <a:pPr algn="r" fontAlgn="base">
              <a:lnSpc>
                <a:spcPct val="107000"/>
              </a:lnSpc>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1979</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Student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2"/>
              </a:rPr>
              <a:t>protestors overrun the U.S. Embassy</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in Tehran, seizing its personnel as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3"/>
              </a:rPr>
              <a:t>hostages</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6</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leaders of Iran’s provisional government resign in protest, ceding uncontested authority of the new state to Khomeini and the Revolutionary Council.</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7</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U.S. President Jimmy Carter sends emissaries with a personal note to Iran to negotiate the release of the hostages, but they are refused entry.</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14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U.S. freezes all the property and interests of the government of Iran and the Central Bank of Iran.</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November 19-20</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13 female and African-American hostages are released in a unilateral Iranian gesture.</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December 2-3</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Iran’s new constitution overwhelmingly approved in a popular referendum that drew participation from 75% of the electorate.</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December 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United Nations Security Council passes a resolution calling for Iran to release the hostages.</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December 15</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The Shah leaves the United States for Panama.</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7170" name="Picture 2" descr="Student protestors climb over the gate to the U.S. Embassy in Tehran on November 4, 1979. / Wikimedia Commons">
            <a:extLst>
              <a:ext uri="{FF2B5EF4-FFF2-40B4-BE49-F238E27FC236}">
                <a16:creationId xmlns:a16="http://schemas.microsoft.com/office/drawing/2014/main" id="{93D80739-ED38-4219-9D77-82E7AE899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847" y="2216092"/>
            <a:ext cx="4084844" cy="303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3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21</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BC87E2B-92D7-42EE-A694-D4D2F86A92DC}"/>
              </a:ext>
            </a:extLst>
          </p:cNvPr>
          <p:cNvSpPr/>
          <p:nvPr/>
        </p:nvSpPr>
        <p:spPr>
          <a:xfrm>
            <a:off x="550816" y="1092213"/>
            <a:ext cx="10802984" cy="5011693"/>
          </a:xfrm>
          <a:prstGeom prst="rect">
            <a:avLst/>
          </a:prstGeom>
        </p:spPr>
        <p:txBody>
          <a:bodyPr wrap="square">
            <a:spAutoFit/>
          </a:bodyPr>
          <a:lstStyle/>
          <a:p>
            <a:pPr fontAlgn="base">
              <a:lnSpc>
                <a:spcPct val="107000"/>
              </a:lnSpc>
            </a:pPr>
            <a:r>
              <a:rPr lang="en-US" sz="1400" b="1" cap="all" dirty="0">
                <a:solidFill>
                  <a:srgbClr val="4C4C4C"/>
                </a:solidFill>
                <a:latin typeface="Arial Narrow" panose="020B0606020202030204" pitchFamily="34" charset="0"/>
                <a:ea typeface="Times New Roman" panose="02020603050405020304" pitchFamily="18" charset="0"/>
                <a:cs typeface="Helvetica" panose="020B0604020202020204" pitchFamily="34" charset="0"/>
              </a:rPr>
              <a:t>THE HOSTAGE CRISIS</a:t>
            </a:r>
          </a:p>
          <a:p>
            <a:pPr algn="r" fontAlgn="base">
              <a:lnSpc>
                <a:spcPct val="107000"/>
              </a:lnSpc>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1979</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January 25</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err="1">
                <a:solidFill>
                  <a:srgbClr val="101010"/>
                </a:solidFill>
                <a:latin typeface="Arial Narrow" panose="020B0606020202030204" pitchFamily="34" charset="0"/>
                <a:ea typeface="Times New Roman" panose="02020603050405020304" pitchFamily="18" charset="0"/>
                <a:cs typeface="Helvetica" panose="020B0604020202020204" pitchFamily="34" charset="0"/>
              </a:rPr>
              <a:t>Abolhassan</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Bani Sadr is elected as the Islamic Republic’s first president; within 18 months, he would be impeached and flee the country.</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March 14</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Iranians vote in parliamentary elections, with a second round held in May.</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April 7</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U.S. formally severs diplomatic relations with Iran.</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April 25</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Operation Eagle Claw: Embassy hostage </a:t>
            </a:r>
            <a:r>
              <a:rPr lang="en-US" sz="1400" dirty="0">
                <a:solidFill>
                  <a:srgbClr val="DC2A2A"/>
                </a:solidFill>
                <a:latin typeface="Arial Narrow" panose="020B0606020202030204" pitchFamily="34" charset="0"/>
                <a:ea typeface="Times New Roman" panose="02020603050405020304" pitchFamily="18" charset="0"/>
                <a:cs typeface="Helvetica" panose="020B0604020202020204" pitchFamily="34" charset="0"/>
                <a:hlinkClick r:id="rId2"/>
              </a:rPr>
              <a:t>rescue mission fails</a:t>
            </a: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 after sandstorms cause the crash of one of the helicopters and the death of eight U.S. soldiers.</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April 28</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Secretary of State Cyrus Vance announces his resignation, submitted to President Carter four days before the rescue operation was launched.</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July 9</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Iranian authorities discover a coup plot and launch a new purge of the military.</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July 27</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Shah Mohammed Reza Pahlavi dies in Cairo, Egypt.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September 12</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400"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In a speech, Ayatollah Khomeini outlines the preconditions for an agreement.</a:t>
            </a:r>
            <a:endParaRPr lang="en-US" sz="14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Helvetica" panose="020B0604020202020204" pitchFamily="34" charset="0"/>
              </a:rPr>
              <a:t>September 22</a:t>
            </a:r>
            <a:endParaRPr lang="en-US"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sz="1600" b="1" dirty="0">
                <a:solidFill>
                  <a:srgbClr val="FF0000"/>
                </a:solidFill>
                <a:latin typeface="Arial Narrow" panose="020B0606020202030204" pitchFamily="34" charset="0"/>
                <a:ea typeface="Times New Roman" panose="02020603050405020304" pitchFamily="18" charset="0"/>
                <a:cs typeface="Helvetica" panose="020B0604020202020204" pitchFamily="34" charset="0"/>
              </a:rPr>
              <a:t>Iraq invades Iran, setting off an eight-year conflict that resulted in hundreds of thousands of casualties on both sides.</a:t>
            </a:r>
            <a:endParaRPr lang="en-US" sz="16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67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67CE8-CEAA-431F-A77C-4CB820A2019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05051B1-291B-48D7-815D-47E16A7EA698}"/>
              </a:ext>
            </a:extLst>
          </p:cNvPr>
          <p:cNvSpPr>
            <a:spLocks noGrp="1"/>
          </p:cNvSpPr>
          <p:nvPr>
            <p:ph type="sldNum" sz="quarter" idx="12"/>
          </p:nvPr>
        </p:nvSpPr>
        <p:spPr/>
        <p:txBody>
          <a:bodyPr/>
          <a:lstStyle/>
          <a:p>
            <a:fld id="{B2DC25EE-239B-4C5F-AAD1-255A7D5F1EE2}" type="slidenum">
              <a:rPr lang="en-US" smtClean="0"/>
              <a:t>22</a:t>
            </a:fld>
            <a:endParaRPr lang="en-US"/>
          </a:p>
        </p:txBody>
      </p:sp>
      <p:sp>
        <p:nvSpPr>
          <p:cNvPr id="4" name="Rectangle 3">
            <a:extLst>
              <a:ext uri="{FF2B5EF4-FFF2-40B4-BE49-F238E27FC236}">
                <a16:creationId xmlns:a16="http://schemas.microsoft.com/office/drawing/2014/main" id="{1E51903B-5454-4286-809E-E435683C0CF3}"/>
              </a:ext>
            </a:extLst>
          </p:cNvPr>
          <p:cNvSpPr/>
          <p:nvPr/>
        </p:nvSpPr>
        <p:spPr>
          <a:xfrm>
            <a:off x="398686" y="342167"/>
            <a:ext cx="6152069" cy="373757"/>
          </a:xfrm>
          <a:prstGeom prst="rect">
            <a:avLst/>
          </a:prstGeom>
        </p:spPr>
        <p:txBody>
          <a:bodyPr wrap="none">
            <a:spAutoFit/>
          </a:bodyPr>
          <a:lstStyle/>
          <a:p>
            <a:pPr algn="ctr" fontAlgn="base">
              <a:lnSpc>
                <a:spcPct val="107000"/>
              </a:lnSpc>
              <a:spcAft>
                <a:spcPts val="800"/>
              </a:spcAft>
            </a:pPr>
            <a:r>
              <a:rPr lang="en-US" b="1" cap="all" dirty="0">
                <a:solidFill>
                  <a:srgbClr val="0D73D6"/>
                </a:solidFill>
                <a:latin typeface="Helvetica" panose="020B0604020202020204" pitchFamily="34" charset="0"/>
                <a:ea typeface="Times New Roman" panose="02020603050405020304" pitchFamily="18" charset="0"/>
                <a:cs typeface="Times New Roman" panose="02020603050405020304" pitchFamily="18" charset="0"/>
              </a:rPr>
              <a:t>THE IRANIAN REVOLUTION—A TIMELINE OF EVENTS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97B7F565-A14E-42B2-B7A5-E39E945AB870}"/>
              </a:ext>
            </a:extLst>
          </p:cNvPr>
          <p:cNvCxnSpPr/>
          <p:nvPr/>
        </p:nvCxnSpPr>
        <p:spPr>
          <a:xfrm>
            <a:off x="0" y="715924"/>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624CC55-443C-4B55-99DE-7B870075F219}"/>
              </a:ext>
            </a:extLst>
          </p:cNvPr>
          <p:cNvSpPr/>
          <p:nvPr/>
        </p:nvSpPr>
        <p:spPr>
          <a:xfrm>
            <a:off x="994955" y="2227897"/>
            <a:ext cx="6096000" cy="1847942"/>
          </a:xfrm>
          <a:prstGeom prst="rect">
            <a:avLst/>
          </a:prstGeom>
        </p:spPr>
        <p:txBody>
          <a:bodyPr>
            <a:spAutoFit/>
          </a:bodyPr>
          <a:lstStyle/>
          <a:p>
            <a:pPr marL="457200" marR="0" fontAlgn="base">
              <a:lnSpc>
                <a:spcPct val="107000"/>
              </a:lnSpc>
              <a:spcBef>
                <a:spcPts val="0"/>
              </a:spcBef>
              <a:spcAft>
                <a:spcPts val="0"/>
              </a:spcAft>
            </a:pPr>
            <a:r>
              <a:rPr lang="en-US" b="1"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January 20, 1980</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0"/>
              </a:spcBef>
              <a:spcAft>
                <a:spcPts val="0"/>
              </a:spcAft>
            </a:pPr>
            <a:r>
              <a:rPr lang="en-US" dirty="0">
                <a:solidFill>
                  <a:srgbClr val="101010"/>
                </a:solidFill>
                <a:latin typeface="Arial Narrow" panose="020B0606020202030204" pitchFamily="34" charset="0"/>
                <a:ea typeface="Times New Roman" panose="02020603050405020304" pitchFamily="18" charset="0"/>
                <a:cs typeface="Helvetica" panose="020B0604020202020204" pitchFamily="34" charset="0"/>
              </a:rPr>
              <a:t>All remaining U.S. hostages are released after 444 days, after Tehran and Washington conclude the Algiers Accords. The agreement unfreezes Iranian assets, lifts other U.S. sanctions on Iran, and establishes a tribunal to adjudicate billions of dollars of financial claims between the two countries.</a:t>
            </a:r>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9218" name="Picture 2" descr="Former Iranian hostages and their families disembark their plane upon their arrival at Andrews Air Force Base. / National Archives">
            <a:extLst>
              <a:ext uri="{FF2B5EF4-FFF2-40B4-BE49-F238E27FC236}">
                <a16:creationId xmlns:a16="http://schemas.microsoft.com/office/drawing/2014/main" id="{C542621D-56B0-483A-878C-7F09E8C00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045" y="1243148"/>
            <a:ext cx="3191691" cy="478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8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6CA4C4F8-393B-440F-8C09-AFB9188DF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2" b="3599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7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BA8030-8C63-43CB-9D82-B722F3E54B40}"/>
              </a:ext>
            </a:extLst>
          </p:cNvPr>
          <p:cNvSpPr>
            <a:spLocks noGrp="1"/>
          </p:cNvSpPr>
          <p:nvPr>
            <p:ph type="ctrTitle"/>
          </p:nvPr>
        </p:nvSpPr>
        <p:spPr>
          <a:xfrm>
            <a:off x="477981" y="1122363"/>
            <a:ext cx="4023360" cy="3204134"/>
          </a:xfrm>
        </p:spPr>
        <p:txBody>
          <a:bodyPr anchor="b">
            <a:normAutofit/>
          </a:bodyPr>
          <a:lstStyle/>
          <a:p>
            <a:r>
              <a:rPr lang="en-US" sz="4800"/>
              <a:t>Iran Iraq War</a:t>
            </a:r>
          </a:p>
        </p:txBody>
      </p:sp>
      <p:sp>
        <p:nvSpPr>
          <p:cNvPr id="3" name="Subtitle 2">
            <a:extLst>
              <a:ext uri="{FF2B5EF4-FFF2-40B4-BE49-F238E27FC236}">
                <a16:creationId xmlns:a16="http://schemas.microsoft.com/office/drawing/2014/main" id="{9B54B812-9D42-4553-8914-2A864DA423F0}"/>
              </a:ext>
            </a:extLst>
          </p:cNvPr>
          <p:cNvSpPr>
            <a:spLocks noGrp="1"/>
          </p:cNvSpPr>
          <p:nvPr>
            <p:ph type="subTitle" idx="1"/>
          </p:nvPr>
        </p:nvSpPr>
        <p:spPr>
          <a:xfrm>
            <a:off x="477980" y="4872922"/>
            <a:ext cx="4023359" cy="1208141"/>
          </a:xfrm>
        </p:spPr>
        <p:txBody>
          <a:bodyPr>
            <a:normAutofit/>
          </a:bodyPr>
          <a:lstStyle/>
          <a:p>
            <a:r>
              <a:rPr lang="en-US" sz="2000"/>
              <a:t>22 September 1980 – </a:t>
            </a:r>
          </a:p>
          <a:p>
            <a:r>
              <a:rPr lang="en-US" sz="2000"/>
              <a:t>20 August 1988</a:t>
            </a:r>
          </a:p>
        </p:txBody>
      </p:sp>
      <p:sp>
        <p:nvSpPr>
          <p:cNvPr id="11270"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1"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6359072-7639-45C5-B94A-54ABA05A4925}"/>
              </a:ext>
            </a:extLst>
          </p:cNvPr>
          <p:cNvSpPr>
            <a:spLocks noGrp="1"/>
          </p:cNvSpPr>
          <p:nvPr>
            <p:ph type="dt" sz="half" idx="10"/>
          </p:nvPr>
        </p:nvSpPr>
        <p:spPr>
          <a:xfrm>
            <a:off x="477981" y="6356350"/>
            <a:ext cx="1214339" cy="365125"/>
          </a:xfrm>
        </p:spPr>
        <p:txBody>
          <a:bodyPr>
            <a:normAutofit/>
          </a:bodyPr>
          <a:lstStyle/>
          <a:p>
            <a:pPr>
              <a:spcAft>
                <a:spcPts val="600"/>
              </a:spcAft>
            </a:pPr>
            <a:fld id="{D325D655-D46B-4782-B86F-EE0E420B312C}" type="datetime1">
              <a:rPr lang="en-US">
                <a:solidFill>
                  <a:schemeClr val="tx1"/>
                </a:solidFill>
              </a:rPr>
              <a:pPr>
                <a:spcAft>
                  <a:spcPts val="600"/>
                </a:spcAft>
              </a:pPr>
              <a:t>8/11/2020</a:t>
            </a:fld>
            <a:endParaRPr lang="en-US">
              <a:solidFill>
                <a:schemeClr val="tx1"/>
              </a:solidFill>
            </a:endParaRPr>
          </a:p>
        </p:txBody>
      </p:sp>
      <p:sp>
        <p:nvSpPr>
          <p:cNvPr id="5" name="Slide Number Placeholder 4">
            <a:extLst>
              <a:ext uri="{FF2B5EF4-FFF2-40B4-BE49-F238E27FC236}">
                <a16:creationId xmlns:a16="http://schemas.microsoft.com/office/drawing/2014/main" id="{E92BF2C3-2EED-4501-9FFA-F770536F44A5}"/>
              </a:ext>
            </a:extLst>
          </p:cNvPr>
          <p:cNvSpPr>
            <a:spLocks noGrp="1"/>
          </p:cNvSpPr>
          <p:nvPr>
            <p:ph type="sldNum" sz="quarter" idx="12"/>
          </p:nvPr>
        </p:nvSpPr>
        <p:spPr>
          <a:xfrm>
            <a:off x="8970819" y="6356350"/>
            <a:ext cx="2743200" cy="365125"/>
          </a:xfrm>
        </p:spPr>
        <p:txBody>
          <a:bodyPr>
            <a:normAutofit/>
          </a:bodyPr>
          <a:lstStyle/>
          <a:p>
            <a:pPr>
              <a:spcAft>
                <a:spcPts val="600"/>
              </a:spcAft>
            </a:pPr>
            <a:fld id="{B2DC25EE-239B-4C5F-AAD1-255A7D5F1EE2}" type="slidenum">
              <a:rPr lang="en-US">
                <a:solidFill>
                  <a:srgbClr val="FFFFFF"/>
                </a:solidFill>
              </a:rPr>
              <a:pPr>
                <a:spcAft>
                  <a:spcPts val="600"/>
                </a:spcAft>
              </a:pPr>
              <a:t>23</a:t>
            </a:fld>
            <a:endParaRPr lang="en-US">
              <a:solidFill>
                <a:srgbClr val="FFFFFF"/>
              </a:solidFill>
            </a:endParaRPr>
          </a:p>
        </p:txBody>
      </p:sp>
      <p:pic>
        <p:nvPicPr>
          <p:cNvPr id="6" name="Picture 5">
            <a:extLst>
              <a:ext uri="{FF2B5EF4-FFF2-40B4-BE49-F238E27FC236}">
                <a16:creationId xmlns:a16="http://schemas.microsoft.com/office/drawing/2014/main" id="{CF07BFD7-E0AB-4B2B-99EE-239CB4A94AD9}"/>
              </a:ext>
            </a:extLst>
          </p:cNvPr>
          <p:cNvPicPr>
            <a:picLocks noChangeAspect="1"/>
          </p:cNvPicPr>
          <p:nvPr/>
        </p:nvPicPr>
        <p:blipFill>
          <a:blip r:embed="rId3"/>
          <a:stretch>
            <a:fillRect/>
          </a:stretch>
        </p:blipFill>
        <p:spPr>
          <a:xfrm>
            <a:off x="969" y="0"/>
            <a:ext cx="12191031" cy="6858000"/>
          </a:xfrm>
          <a:prstGeom prst="rect">
            <a:avLst/>
          </a:prstGeom>
        </p:spPr>
      </p:pic>
      <p:pic>
        <p:nvPicPr>
          <p:cNvPr id="7" name="Picture 6">
            <a:extLst>
              <a:ext uri="{FF2B5EF4-FFF2-40B4-BE49-F238E27FC236}">
                <a16:creationId xmlns:a16="http://schemas.microsoft.com/office/drawing/2014/main" id="{DE18BA49-CAB1-4D44-8710-4557166A7D96}"/>
              </a:ext>
            </a:extLst>
          </p:cNvPr>
          <p:cNvPicPr>
            <a:picLocks noChangeAspect="1"/>
          </p:cNvPicPr>
          <p:nvPr/>
        </p:nvPicPr>
        <p:blipFill>
          <a:blip r:embed="rId4"/>
          <a:stretch>
            <a:fillRect/>
          </a:stretch>
        </p:blipFill>
        <p:spPr>
          <a:xfrm>
            <a:off x="0" y="15240"/>
            <a:ext cx="12192000" cy="6827520"/>
          </a:xfrm>
          <a:prstGeom prst="rect">
            <a:avLst/>
          </a:prstGeom>
        </p:spPr>
      </p:pic>
    </p:spTree>
    <p:extLst>
      <p:ext uri="{BB962C8B-B14F-4D97-AF65-F5344CB8AC3E}">
        <p14:creationId xmlns:p14="http://schemas.microsoft.com/office/powerpoint/2010/main" val="312196120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3F78F-6722-407A-BCFF-28D07DE626D6}"/>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1CB94EB6-CC5E-4D32-B25F-C224194E8C7E}"/>
              </a:ext>
            </a:extLst>
          </p:cNvPr>
          <p:cNvSpPr>
            <a:spLocks noGrp="1"/>
          </p:cNvSpPr>
          <p:nvPr>
            <p:ph type="sldNum" sz="quarter" idx="12"/>
          </p:nvPr>
        </p:nvSpPr>
        <p:spPr/>
        <p:txBody>
          <a:bodyPr/>
          <a:lstStyle/>
          <a:p>
            <a:fld id="{B2DC25EE-239B-4C5F-AAD1-255A7D5F1EE2}" type="slidenum">
              <a:rPr lang="en-US" smtClean="0"/>
              <a:t>24</a:t>
            </a:fld>
            <a:endParaRPr lang="en-US"/>
          </a:p>
        </p:txBody>
      </p:sp>
      <p:sp>
        <p:nvSpPr>
          <p:cNvPr id="4" name="Rectangle 3">
            <a:extLst>
              <a:ext uri="{FF2B5EF4-FFF2-40B4-BE49-F238E27FC236}">
                <a16:creationId xmlns:a16="http://schemas.microsoft.com/office/drawing/2014/main" id="{64AAE155-DE0B-46D4-8BF8-34F04F04D142}"/>
              </a:ext>
            </a:extLst>
          </p:cNvPr>
          <p:cNvSpPr/>
          <p:nvPr/>
        </p:nvSpPr>
        <p:spPr>
          <a:xfrm>
            <a:off x="685800" y="1447800"/>
            <a:ext cx="10820400" cy="3693319"/>
          </a:xfrm>
          <a:prstGeom prst="rect">
            <a:avLst/>
          </a:prstGeom>
        </p:spPr>
        <p:txBody>
          <a:bodyPr wrap="square">
            <a:spAutoFit/>
          </a:bodyPr>
          <a:lstStyle/>
          <a:p>
            <a:r>
              <a:rPr lang="en-US" dirty="0">
                <a:solidFill>
                  <a:srgbClr val="202122"/>
                </a:solidFill>
                <a:latin typeface="Arial Narrow" panose="020B0606020202030204" pitchFamily="34" charset="0"/>
              </a:rPr>
              <a:t>The </a:t>
            </a:r>
            <a:r>
              <a:rPr lang="en-US" b="1" dirty="0">
                <a:solidFill>
                  <a:srgbClr val="202122"/>
                </a:solidFill>
                <a:latin typeface="Arial Narrow" panose="020B0606020202030204" pitchFamily="34" charset="0"/>
              </a:rPr>
              <a:t>Iran–Iraq War</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2" tooltip="Persian language"/>
              </a:rPr>
              <a:t>Persian</a:t>
            </a:r>
            <a:r>
              <a:rPr lang="en-US" dirty="0">
                <a:solidFill>
                  <a:srgbClr val="202122"/>
                </a:solidFill>
                <a:latin typeface="Arial Narrow" panose="020B0606020202030204" pitchFamily="34" charset="0"/>
              </a:rPr>
              <a:t>: </a:t>
            </a:r>
            <a:r>
              <a:rPr lang="ar-AE" dirty="0">
                <a:solidFill>
                  <a:srgbClr val="202122"/>
                </a:solidFill>
                <a:latin typeface="Arial Narrow" panose="020B0606020202030204" pitchFamily="34" charset="0"/>
              </a:rPr>
              <a:t>جنگ ایران و عراق‎; </a:t>
            </a:r>
            <a:r>
              <a:rPr lang="en-US" dirty="0">
                <a:solidFill>
                  <a:srgbClr val="0B0080"/>
                </a:solidFill>
                <a:latin typeface="Arial Narrow" panose="020B0606020202030204" pitchFamily="34" charset="0"/>
                <a:hlinkClick r:id="rId3" tooltip="Arabic language"/>
              </a:rPr>
              <a:t>Arabic</a:t>
            </a:r>
            <a:r>
              <a:rPr lang="en-US" dirty="0">
                <a:solidFill>
                  <a:srgbClr val="202122"/>
                </a:solidFill>
                <a:latin typeface="Arial Narrow" panose="020B0606020202030204" pitchFamily="34" charset="0"/>
              </a:rPr>
              <a:t>: </a:t>
            </a:r>
            <a:r>
              <a:rPr lang="ar-AE" dirty="0">
                <a:solidFill>
                  <a:srgbClr val="202122"/>
                </a:solidFill>
                <a:latin typeface="Arial Narrow" panose="020B0606020202030204" pitchFamily="34" charset="0"/>
              </a:rPr>
              <a:t>حرب الخليج الأولى‎ “</a:t>
            </a:r>
            <a:r>
              <a:rPr lang="en-US" dirty="0">
                <a:solidFill>
                  <a:srgbClr val="202122"/>
                </a:solidFill>
                <a:latin typeface="Arial Narrow" panose="020B0606020202030204" pitchFamily="34" charset="0"/>
              </a:rPr>
              <a:t>First Gulf War”)</a:t>
            </a:r>
            <a:r>
              <a:rPr lang="en-US" baseline="30000" dirty="0">
                <a:solidFill>
                  <a:srgbClr val="0B0080"/>
                </a:solidFill>
                <a:latin typeface="Arial Narrow" panose="020B0606020202030204" pitchFamily="34" charset="0"/>
                <a:hlinkClick r:id="rId4"/>
              </a:rPr>
              <a:t>[66]</a:t>
            </a:r>
            <a:r>
              <a:rPr lang="en-US" dirty="0">
                <a:solidFill>
                  <a:srgbClr val="202122"/>
                </a:solidFill>
                <a:latin typeface="Arial Narrow" panose="020B0606020202030204" pitchFamily="34" charset="0"/>
              </a:rPr>
              <a:t>, referred to as the </a:t>
            </a:r>
            <a:r>
              <a:rPr lang="en-US" b="1" dirty="0">
                <a:solidFill>
                  <a:srgbClr val="202122"/>
                </a:solidFill>
                <a:latin typeface="Arial Narrow" panose="020B0606020202030204" pitchFamily="34" charset="0"/>
              </a:rPr>
              <a:t>Imposed War</a:t>
            </a:r>
            <a:r>
              <a:rPr lang="en-US" baseline="30000" dirty="0">
                <a:solidFill>
                  <a:srgbClr val="0B0080"/>
                </a:solidFill>
                <a:latin typeface="Arial Narrow" panose="020B0606020202030204" pitchFamily="34" charset="0"/>
                <a:hlinkClick r:id="rId5"/>
              </a:rPr>
              <a:t>[67]</a:t>
            </a:r>
            <a:r>
              <a:rPr lang="en-US" baseline="30000" dirty="0">
                <a:solidFill>
                  <a:srgbClr val="0B0080"/>
                </a:solidFill>
                <a:latin typeface="Arial Narrow" panose="020B0606020202030204" pitchFamily="34" charset="0"/>
                <a:hlinkClick r:id="rId6"/>
              </a:rPr>
              <a:t>[68]</a:t>
            </a:r>
            <a:r>
              <a:rPr lang="en-US" dirty="0">
                <a:solidFill>
                  <a:srgbClr val="202122"/>
                </a:solidFill>
                <a:latin typeface="Arial Narrow" panose="020B0606020202030204" pitchFamily="34" charset="0"/>
              </a:rPr>
              <a:t> and </a:t>
            </a:r>
            <a:r>
              <a:rPr lang="en-US" b="1" dirty="0">
                <a:solidFill>
                  <a:srgbClr val="202122"/>
                </a:solidFill>
                <a:latin typeface="Arial Narrow" panose="020B0606020202030204" pitchFamily="34" charset="0"/>
              </a:rPr>
              <a:t>Holy Defense</a:t>
            </a:r>
            <a:r>
              <a:rPr lang="en-US" dirty="0">
                <a:solidFill>
                  <a:srgbClr val="202122"/>
                </a:solidFill>
                <a:latin typeface="Arial Narrow" panose="020B0606020202030204" pitchFamily="34" charset="0"/>
              </a:rPr>
              <a:t> or </a:t>
            </a:r>
            <a:r>
              <a:rPr lang="en-US" b="1" dirty="0">
                <a:solidFill>
                  <a:srgbClr val="202122"/>
                </a:solidFill>
                <a:latin typeface="Arial Narrow" panose="020B0606020202030204" pitchFamily="34" charset="0"/>
              </a:rPr>
              <a:t>Sacred Defense</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2" tooltip="Persian language"/>
              </a:rPr>
              <a:t>Persian</a:t>
            </a:r>
            <a:r>
              <a:rPr lang="en-US" dirty="0">
                <a:solidFill>
                  <a:srgbClr val="202122"/>
                </a:solidFill>
                <a:latin typeface="Arial Narrow" panose="020B0606020202030204" pitchFamily="34" charset="0"/>
              </a:rPr>
              <a:t>: </a:t>
            </a:r>
            <a:r>
              <a:rPr lang="ar-AE" dirty="0">
                <a:solidFill>
                  <a:srgbClr val="202122"/>
                </a:solidFill>
                <a:latin typeface="Arial Narrow" panose="020B0606020202030204" pitchFamily="34" charset="0"/>
              </a:rPr>
              <a:t>دفاع مقدس)</a:t>
            </a:r>
            <a:r>
              <a:rPr lang="ar-AE" baseline="30000" dirty="0">
                <a:solidFill>
                  <a:srgbClr val="0B0080"/>
                </a:solidFill>
                <a:latin typeface="Arial Narrow" panose="020B0606020202030204" pitchFamily="34" charset="0"/>
                <a:hlinkClick r:id="rId7"/>
              </a:rPr>
              <a:t>[69]</a:t>
            </a:r>
            <a:r>
              <a:rPr lang="ar-AE" baseline="30000" dirty="0">
                <a:solidFill>
                  <a:srgbClr val="0B0080"/>
                </a:solidFill>
                <a:latin typeface="Arial Narrow" panose="020B0606020202030204" pitchFamily="34" charset="0"/>
                <a:hlinkClick r:id="rId8"/>
              </a:rPr>
              <a:t>[70]</a:t>
            </a:r>
            <a:r>
              <a:rPr lang="ar-AE" baseline="30000" dirty="0">
                <a:solidFill>
                  <a:srgbClr val="0B0080"/>
                </a:solidFill>
                <a:latin typeface="Arial Narrow" panose="020B0606020202030204" pitchFamily="34" charset="0"/>
                <a:hlinkClick r:id="rId9"/>
              </a:rPr>
              <a:t>[71]</a:t>
            </a:r>
            <a:r>
              <a:rPr lang="ar-AE" dirty="0">
                <a:solidFill>
                  <a:srgbClr val="202122"/>
                </a:solidFill>
                <a:latin typeface="Arial Narrow" panose="020B0606020202030204" pitchFamily="34" charset="0"/>
              </a:rPr>
              <a:t> </a:t>
            </a:r>
            <a:r>
              <a:rPr lang="en-US" dirty="0">
                <a:solidFill>
                  <a:srgbClr val="202122"/>
                </a:solidFill>
                <a:latin typeface="Arial Narrow" panose="020B0606020202030204" pitchFamily="34" charset="0"/>
              </a:rPr>
              <a:t>in </a:t>
            </a:r>
            <a:r>
              <a:rPr lang="en-US" dirty="0">
                <a:solidFill>
                  <a:srgbClr val="0B0080"/>
                </a:solidFill>
                <a:latin typeface="Arial Narrow" panose="020B0606020202030204" pitchFamily="34" charset="0"/>
                <a:hlinkClick r:id="rId10" tooltip="Iran"/>
              </a:rPr>
              <a:t>Iran</a:t>
            </a:r>
            <a:r>
              <a:rPr lang="en-US" dirty="0">
                <a:solidFill>
                  <a:srgbClr val="202122"/>
                </a:solidFill>
                <a:latin typeface="Arial Narrow" panose="020B0606020202030204" pitchFamily="34" charset="0"/>
              </a:rPr>
              <a:t>, began on 22 September 1980 when </a:t>
            </a:r>
            <a:r>
              <a:rPr lang="en-US" dirty="0">
                <a:solidFill>
                  <a:srgbClr val="0B0080"/>
                </a:solidFill>
                <a:latin typeface="Arial Narrow" panose="020B0606020202030204" pitchFamily="34" charset="0"/>
                <a:hlinkClick r:id="rId11" tooltip="Ba'athist Iraq"/>
              </a:rPr>
              <a:t>Iraq</a:t>
            </a:r>
            <a:r>
              <a:rPr lang="en-US" dirty="0">
                <a:solidFill>
                  <a:srgbClr val="202122"/>
                </a:solidFill>
                <a:latin typeface="Arial Narrow" panose="020B0606020202030204" pitchFamily="34" charset="0"/>
              </a:rPr>
              <a:t> invaded </a:t>
            </a:r>
            <a:r>
              <a:rPr lang="en-US" dirty="0">
                <a:solidFill>
                  <a:srgbClr val="0B0080"/>
                </a:solidFill>
                <a:latin typeface="Arial Narrow" panose="020B0606020202030204" pitchFamily="34" charset="0"/>
                <a:hlinkClick r:id="rId10" tooltip="Iran"/>
              </a:rPr>
              <a:t>Iran</a:t>
            </a:r>
            <a:r>
              <a:rPr lang="en-US" dirty="0">
                <a:solidFill>
                  <a:srgbClr val="202122"/>
                </a:solidFill>
                <a:latin typeface="Arial Narrow" panose="020B0606020202030204" pitchFamily="34" charset="0"/>
              </a:rPr>
              <a:t>, and it ended on 20 August 1988, when Iran accepted the </a:t>
            </a:r>
            <a:r>
              <a:rPr lang="en-US" dirty="0">
                <a:solidFill>
                  <a:srgbClr val="0B0080"/>
                </a:solidFill>
                <a:latin typeface="Arial Narrow" panose="020B0606020202030204" pitchFamily="34" charset="0"/>
                <a:hlinkClick r:id="rId12" tooltip="United Nations"/>
              </a:rPr>
              <a:t>UN</a:t>
            </a:r>
            <a:r>
              <a:rPr lang="en-US" dirty="0">
                <a:solidFill>
                  <a:srgbClr val="202122"/>
                </a:solidFill>
                <a:latin typeface="Arial Narrow" panose="020B0606020202030204" pitchFamily="34" charset="0"/>
              </a:rPr>
              <a:t>-brokered ceasefire. </a:t>
            </a:r>
            <a:r>
              <a:rPr lang="en-US" b="1" dirty="0">
                <a:solidFill>
                  <a:srgbClr val="202122"/>
                </a:solidFill>
                <a:latin typeface="Arial Narrow" panose="020B0606020202030204" pitchFamily="34" charset="0"/>
              </a:rPr>
              <a:t>Iraq wanted to replace Iran as the dominant </a:t>
            </a:r>
            <a:r>
              <a:rPr lang="en-US" b="1" dirty="0">
                <a:solidFill>
                  <a:srgbClr val="0B0080"/>
                </a:solidFill>
                <a:latin typeface="Arial Narrow" panose="020B0606020202030204" pitchFamily="34" charset="0"/>
                <a:hlinkClick r:id="rId13" tooltip="Persian Gulf"/>
              </a:rPr>
              <a:t>Persian Gulf</a:t>
            </a:r>
            <a:r>
              <a:rPr lang="en-US" b="1" dirty="0">
                <a:solidFill>
                  <a:srgbClr val="202122"/>
                </a:solidFill>
                <a:latin typeface="Arial Narrow" panose="020B0606020202030204" pitchFamily="34" charset="0"/>
              </a:rPr>
              <a:t> state, and was worried the 1979 </a:t>
            </a:r>
            <a:r>
              <a:rPr lang="en-US" b="1" dirty="0">
                <a:solidFill>
                  <a:srgbClr val="0B0080"/>
                </a:solidFill>
                <a:latin typeface="Arial Narrow" panose="020B0606020202030204" pitchFamily="34" charset="0"/>
                <a:hlinkClick r:id="rId14" tooltip="Iranian Revolution"/>
              </a:rPr>
              <a:t>Iranian Revolution</a:t>
            </a:r>
            <a:r>
              <a:rPr lang="en-US" b="1" dirty="0">
                <a:solidFill>
                  <a:srgbClr val="202122"/>
                </a:solidFill>
                <a:latin typeface="Arial Narrow" panose="020B0606020202030204" pitchFamily="34" charset="0"/>
              </a:rPr>
              <a:t> would lead Iraq's </a:t>
            </a:r>
            <a:r>
              <a:rPr lang="en-US" b="1" dirty="0">
                <a:solidFill>
                  <a:srgbClr val="0B0080"/>
                </a:solidFill>
                <a:latin typeface="Arial Narrow" panose="020B0606020202030204" pitchFamily="34" charset="0"/>
                <a:hlinkClick r:id="rId15" tooltip="Shia Islam"/>
              </a:rPr>
              <a:t>Shia</a:t>
            </a:r>
            <a:r>
              <a:rPr lang="en-US" b="1" dirty="0">
                <a:solidFill>
                  <a:srgbClr val="202122"/>
                </a:solidFill>
                <a:latin typeface="Arial Narrow" panose="020B0606020202030204" pitchFamily="34" charset="0"/>
              </a:rPr>
              <a:t> majority to rebel against the </a:t>
            </a:r>
            <a:r>
              <a:rPr lang="en-US" b="1" dirty="0">
                <a:solidFill>
                  <a:srgbClr val="0B0080"/>
                </a:solidFill>
                <a:latin typeface="Arial Narrow" panose="020B0606020202030204" pitchFamily="34" charset="0"/>
                <a:hlinkClick r:id="rId16" tooltip="Ba'ath Party (Iraqi-dominated faction)"/>
              </a:rPr>
              <a:t>Ba'athist government</a:t>
            </a:r>
            <a:r>
              <a:rPr lang="en-US" b="1" dirty="0">
                <a:solidFill>
                  <a:srgbClr val="202122"/>
                </a:solidFill>
                <a:latin typeface="Arial Narrow" panose="020B0606020202030204" pitchFamily="34" charset="0"/>
              </a:rPr>
              <a:t>.</a:t>
            </a:r>
            <a:r>
              <a:rPr lang="en-US" dirty="0">
                <a:solidFill>
                  <a:srgbClr val="202122"/>
                </a:solidFill>
                <a:latin typeface="Arial Narrow" panose="020B0606020202030204" pitchFamily="34" charset="0"/>
              </a:rPr>
              <a:t> The war also followed a long history of </a:t>
            </a:r>
            <a:r>
              <a:rPr lang="en-US" dirty="0">
                <a:solidFill>
                  <a:srgbClr val="0B0080"/>
                </a:solidFill>
                <a:latin typeface="Arial Narrow" panose="020B0606020202030204" pitchFamily="34" charset="0"/>
                <a:hlinkClick r:id="rId17" tooltip="Territorial dispute"/>
              </a:rPr>
              <a:t>border disputes</a:t>
            </a:r>
            <a:r>
              <a:rPr lang="en-US" dirty="0">
                <a:solidFill>
                  <a:srgbClr val="202122"/>
                </a:solidFill>
                <a:latin typeface="Arial Narrow" panose="020B0606020202030204" pitchFamily="34" charset="0"/>
              </a:rPr>
              <a:t>, and Iraq planned to annex the oil-rich </a:t>
            </a:r>
            <a:r>
              <a:rPr lang="en-US" dirty="0">
                <a:solidFill>
                  <a:srgbClr val="0B0080"/>
                </a:solidFill>
                <a:latin typeface="Arial Narrow" panose="020B0606020202030204" pitchFamily="34" charset="0"/>
                <a:hlinkClick r:id="rId18" tooltip="Khuzestan Province"/>
              </a:rPr>
              <a:t>Khuzestan Province</a:t>
            </a:r>
            <a:r>
              <a:rPr lang="en-US" dirty="0">
                <a:solidFill>
                  <a:srgbClr val="202122"/>
                </a:solidFill>
                <a:latin typeface="Arial Narrow" panose="020B0606020202030204" pitchFamily="34" charset="0"/>
              </a:rPr>
              <a:t> and the east bank of the </a:t>
            </a:r>
            <a:r>
              <a:rPr lang="en-US" u="sng" dirty="0">
                <a:solidFill>
                  <a:srgbClr val="0B0080"/>
                </a:solidFill>
                <a:latin typeface="Arial Narrow" panose="020B0606020202030204" pitchFamily="34" charset="0"/>
                <a:hlinkClick r:id="rId19" tooltip="Shatt al-Arab"/>
              </a:rPr>
              <a:t>Shatt al-Arab</a:t>
            </a:r>
            <a:r>
              <a:rPr lang="en-US" dirty="0">
                <a:solidFill>
                  <a:srgbClr val="202122"/>
                </a:solidFill>
                <a:latin typeface="Arial Narrow" panose="020B0606020202030204" pitchFamily="34" charset="0"/>
              </a:rPr>
              <a:t> (</a:t>
            </a:r>
            <a:r>
              <a:rPr lang="en-US" dirty="0" err="1">
                <a:solidFill>
                  <a:srgbClr val="0B0080"/>
                </a:solidFill>
                <a:latin typeface="Arial Narrow" panose="020B0606020202030204" pitchFamily="34" charset="0"/>
                <a:hlinkClick r:id="rId20" tooltip="Arvand Rud"/>
              </a:rPr>
              <a:t>Arvand</a:t>
            </a:r>
            <a:r>
              <a:rPr lang="en-US" dirty="0">
                <a:solidFill>
                  <a:srgbClr val="0B0080"/>
                </a:solidFill>
                <a:latin typeface="Arial Narrow" panose="020B0606020202030204" pitchFamily="34" charset="0"/>
                <a:hlinkClick r:id="rId20" tooltip="Arvand Rud"/>
              </a:rPr>
              <a:t> </a:t>
            </a:r>
            <a:r>
              <a:rPr lang="en-US" dirty="0" err="1">
                <a:solidFill>
                  <a:srgbClr val="0B0080"/>
                </a:solidFill>
                <a:latin typeface="Arial Narrow" panose="020B0606020202030204" pitchFamily="34" charset="0"/>
                <a:hlinkClick r:id="rId20" tooltip="Arvand Rud"/>
              </a:rPr>
              <a:t>Rud</a:t>
            </a:r>
            <a:r>
              <a:rPr lang="en-US" dirty="0">
                <a:solidFill>
                  <a:srgbClr val="202122"/>
                </a:solidFill>
                <a:latin typeface="Arial Narrow" panose="020B0606020202030204" pitchFamily="34" charset="0"/>
              </a:rPr>
              <a:t>).</a:t>
            </a:r>
          </a:p>
          <a:p>
            <a:endParaRPr lang="en-US"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Although Iraq hoped to take advantage of Iran's </a:t>
            </a:r>
            <a:r>
              <a:rPr lang="en-US" dirty="0">
                <a:solidFill>
                  <a:srgbClr val="0B0080"/>
                </a:solidFill>
                <a:latin typeface="Arial Narrow" panose="020B0606020202030204" pitchFamily="34" charset="0"/>
                <a:hlinkClick r:id="rId21" tooltip="Consolidation of the Iranian Revolution"/>
              </a:rPr>
              <a:t>post-revolutionary chaos</a:t>
            </a:r>
            <a:r>
              <a:rPr lang="en-US" dirty="0">
                <a:solidFill>
                  <a:srgbClr val="202122"/>
                </a:solidFill>
                <a:latin typeface="Arial Narrow" panose="020B0606020202030204" pitchFamily="34" charset="0"/>
              </a:rPr>
              <a:t>, it made limited progress and was quickly repelled; Iran regained virtually all lost territory by June 1982. For the next five years, Iran was on the offensive</a:t>
            </a:r>
            <a:r>
              <a:rPr lang="en-US" baseline="30000" dirty="0">
                <a:solidFill>
                  <a:srgbClr val="0B0080"/>
                </a:solidFill>
                <a:latin typeface="Arial Narrow" panose="020B0606020202030204" pitchFamily="34" charset="0"/>
                <a:hlinkClick r:id="rId22"/>
              </a:rPr>
              <a:t>[72]</a:t>
            </a:r>
            <a:r>
              <a:rPr lang="en-US" dirty="0">
                <a:solidFill>
                  <a:srgbClr val="202122"/>
                </a:solidFill>
                <a:latin typeface="Arial Narrow" panose="020B0606020202030204" pitchFamily="34" charset="0"/>
              </a:rPr>
              <a:t> until Iraq took back the initiative in 1988, and whose major offensives led to the final conclusion of the war.</a:t>
            </a:r>
            <a:r>
              <a:rPr lang="en-US" baseline="30000" dirty="0">
                <a:solidFill>
                  <a:srgbClr val="0B0080"/>
                </a:solidFill>
                <a:latin typeface="Arial Narrow" panose="020B0606020202030204" pitchFamily="34" charset="0"/>
                <a:hlinkClick r:id="rId23"/>
              </a:rPr>
              <a:t>[73]</a:t>
            </a:r>
            <a:r>
              <a:rPr lang="en-US" baseline="30000" dirty="0">
                <a:solidFill>
                  <a:srgbClr val="0B0080"/>
                </a:solidFill>
                <a:latin typeface="Arial Narrow" panose="020B0606020202030204" pitchFamily="34" charset="0"/>
                <a:hlinkClick r:id="rId24"/>
              </a:rPr>
              <a:t>[61]</a:t>
            </a:r>
            <a:r>
              <a:rPr lang="en-US" dirty="0">
                <a:solidFill>
                  <a:srgbClr val="202122"/>
                </a:solidFill>
                <a:latin typeface="Arial Narrow" panose="020B0606020202030204" pitchFamily="34" charset="0"/>
              </a:rPr>
              <a:t> </a:t>
            </a:r>
            <a:r>
              <a:rPr lang="en-US" b="1" dirty="0">
                <a:solidFill>
                  <a:srgbClr val="202122"/>
                </a:solidFill>
                <a:latin typeface="Arial Narrow" panose="020B0606020202030204" pitchFamily="34" charset="0"/>
              </a:rPr>
              <a:t>There were a number of </a:t>
            </a:r>
            <a:r>
              <a:rPr lang="en-US" b="1" dirty="0">
                <a:solidFill>
                  <a:srgbClr val="0B0080"/>
                </a:solidFill>
                <a:latin typeface="Arial Narrow" panose="020B0606020202030204" pitchFamily="34" charset="0"/>
                <a:hlinkClick r:id="rId25" tooltip="Proxy war"/>
              </a:rPr>
              <a:t>proxy forces</a:t>
            </a:r>
            <a:r>
              <a:rPr lang="en-US" b="1" dirty="0">
                <a:solidFill>
                  <a:srgbClr val="202122"/>
                </a:solidFill>
                <a:latin typeface="Arial Narrow" panose="020B0606020202030204" pitchFamily="34" charset="0"/>
              </a:rPr>
              <a:t>—most notably the </a:t>
            </a:r>
            <a:r>
              <a:rPr lang="en-US" b="1" dirty="0">
                <a:solidFill>
                  <a:srgbClr val="0B0080"/>
                </a:solidFill>
                <a:latin typeface="Arial Narrow" panose="020B0606020202030204" pitchFamily="34" charset="0"/>
                <a:hlinkClick r:id="rId26" tooltip="People's Mujahedin of Iran"/>
              </a:rPr>
              <a:t>People's Mujahedin of Iran</a:t>
            </a:r>
            <a:r>
              <a:rPr lang="en-US" b="1" dirty="0">
                <a:solidFill>
                  <a:srgbClr val="202122"/>
                </a:solidFill>
                <a:latin typeface="Arial Narrow" panose="020B0606020202030204" pitchFamily="34" charset="0"/>
              </a:rPr>
              <a:t> siding with Iraq and the Iraqi Kurdish militias of the </a:t>
            </a:r>
            <a:r>
              <a:rPr lang="en-US" b="1" dirty="0">
                <a:solidFill>
                  <a:srgbClr val="0B0080"/>
                </a:solidFill>
                <a:latin typeface="Arial Narrow" panose="020B0606020202030204" pitchFamily="34" charset="0"/>
                <a:hlinkClick r:id="rId27" tooltip="Kurdistan Democratic Party"/>
              </a:rPr>
              <a:t>KDP</a:t>
            </a:r>
            <a:r>
              <a:rPr lang="en-US" b="1" dirty="0">
                <a:solidFill>
                  <a:srgbClr val="202122"/>
                </a:solidFill>
                <a:latin typeface="Arial Narrow" panose="020B0606020202030204" pitchFamily="34" charset="0"/>
              </a:rPr>
              <a:t> and </a:t>
            </a:r>
            <a:r>
              <a:rPr lang="en-US" b="1" dirty="0">
                <a:solidFill>
                  <a:srgbClr val="0B0080"/>
                </a:solidFill>
                <a:latin typeface="Arial Narrow" panose="020B0606020202030204" pitchFamily="34" charset="0"/>
                <a:hlinkClick r:id="rId28" tooltip="Patriotic Union of Kurdistan"/>
              </a:rPr>
              <a:t>PUK</a:t>
            </a:r>
            <a:r>
              <a:rPr lang="en-US" b="1" dirty="0">
                <a:solidFill>
                  <a:srgbClr val="202122"/>
                </a:solidFill>
                <a:latin typeface="Arial Narrow" panose="020B0606020202030204" pitchFamily="34" charset="0"/>
              </a:rPr>
              <a:t> siding with Iran. The </a:t>
            </a:r>
            <a:r>
              <a:rPr lang="en-US" b="1" dirty="0">
                <a:solidFill>
                  <a:srgbClr val="0B0080"/>
                </a:solidFill>
                <a:latin typeface="Arial Narrow" panose="020B0606020202030204" pitchFamily="34" charset="0"/>
                <a:hlinkClick r:id="rId29" tooltip="United States"/>
              </a:rPr>
              <a:t>United States</a:t>
            </a:r>
            <a:r>
              <a:rPr lang="en-US" b="1" dirty="0">
                <a:solidFill>
                  <a:srgbClr val="202122"/>
                </a:solidFill>
                <a:latin typeface="Arial Narrow" panose="020B0606020202030204" pitchFamily="34" charset="0"/>
              </a:rPr>
              <a:t>, Britain, the </a:t>
            </a:r>
            <a:r>
              <a:rPr lang="en-US" b="1" dirty="0">
                <a:solidFill>
                  <a:srgbClr val="0B0080"/>
                </a:solidFill>
                <a:latin typeface="Arial Narrow" panose="020B0606020202030204" pitchFamily="34" charset="0"/>
                <a:hlinkClick r:id="rId30" tooltip="Soviet Union"/>
              </a:rPr>
              <a:t>Soviet Union</a:t>
            </a:r>
            <a:r>
              <a:rPr lang="en-US" b="1" dirty="0">
                <a:solidFill>
                  <a:srgbClr val="202122"/>
                </a:solidFill>
                <a:latin typeface="Arial Narrow" panose="020B0606020202030204" pitchFamily="34" charset="0"/>
              </a:rPr>
              <a:t>, </a:t>
            </a:r>
            <a:r>
              <a:rPr lang="en-US" b="1" dirty="0">
                <a:solidFill>
                  <a:srgbClr val="0B0080"/>
                </a:solidFill>
                <a:latin typeface="Arial Narrow" panose="020B0606020202030204" pitchFamily="34" charset="0"/>
                <a:hlinkClick r:id="rId31" tooltip="France"/>
              </a:rPr>
              <a:t>France</a:t>
            </a:r>
            <a:r>
              <a:rPr lang="en-US" b="1" dirty="0">
                <a:solidFill>
                  <a:srgbClr val="202122"/>
                </a:solidFill>
                <a:latin typeface="Arial Narrow" panose="020B0606020202030204" pitchFamily="34" charset="0"/>
              </a:rPr>
              <a:t>, and most </a:t>
            </a:r>
            <a:r>
              <a:rPr lang="en-US" b="1" dirty="0">
                <a:solidFill>
                  <a:srgbClr val="0B0080"/>
                </a:solidFill>
                <a:latin typeface="Arial Narrow" panose="020B0606020202030204" pitchFamily="34" charset="0"/>
                <a:hlinkClick r:id="rId32" tooltip="Arab world"/>
              </a:rPr>
              <a:t>Arab countries</a:t>
            </a:r>
            <a:r>
              <a:rPr lang="en-US" b="1" dirty="0">
                <a:solidFill>
                  <a:srgbClr val="202122"/>
                </a:solidFill>
                <a:latin typeface="Arial Narrow" panose="020B0606020202030204" pitchFamily="34" charset="0"/>
              </a:rPr>
              <a:t> provided political and logistic support for Iraq, while Iran was largely isolated.</a:t>
            </a:r>
            <a:endParaRPr lang="en-US" b="1"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143703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71212-E6DE-4075-9286-404CC0660458}"/>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9B8CC4E4-6F4B-432E-9B29-27BA2D79BCF9}"/>
              </a:ext>
            </a:extLst>
          </p:cNvPr>
          <p:cNvSpPr>
            <a:spLocks noGrp="1"/>
          </p:cNvSpPr>
          <p:nvPr>
            <p:ph type="sldNum" sz="quarter" idx="12"/>
          </p:nvPr>
        </p:nvSpPr>
        <p:spPr/>
        <p:txBody>
          <a:bodyPr/>
          <a:lstStyle/>
          <a:p>
            <a:fld id="{B2DC25EE-239B-4C5F-AAD1-255A7D5F1EE2}" type="slidenum">
              <a:rPr lang="en-US" smtClean="0"/>
              <a:t>25</a:t>
            </a:fld>
            <a:endParaRPr lang="en-US"/>
          </a:p>
        </p:txBody>
      </p:sp>
      <p:sp>
        <p:nvSpPr>
          <p:cNvPr id="4" name="Rectangle 3">
            <a:extLst>
              <a:ext uri="{FF2B5EF4-FFF2-40B4-BE49-F238E27FC236}">
                <a16:creationId xmlns:a16="http://schemas.microsoft.com/office/drawing/2014/main" id="{8C0D6484-35B6-4446-9599-83A6174DA0B6}"/>
              </a:ext>
            </a:extLst>
          </p:cNvPr>
          <p:cNvSpPr/>
          <p:nvPr/>
        </p:nvSpPr>
        <p:spPr>
          <a:xfrm>
            <a:off x="762000" y="889843"/>
            <a:ext cx="7010400" cy="5078313"/>
          </a:xfrm>
          <a:prstGeom prst="rect">
            <a:avLst/>
          </a:prstGeom>
        </p:spPr>
        <p:txBody>
          <a:bodyPr wrap="square">
            <a:spAutoFit/>
          </a:bodyPr>
          <a:lstStyle/>
          <a:p>
            <a:r>
              <a:rPr lang="en-US" dirty="0">
                <a:solidFill>
                  <a:srgbClr val="202122"/>
                </a:solidFill>
                <a:latin typeface="Arial Narrow" panose="020B0606020202030204" pitchFamily="34" charset="0"/>
              </a:rPr>
              <a:t>After eight years of war, war-exhaustion, economic devastation, decreased morale, military stalemate, lack of international sympathy against the use of </a:t>
            </a:r>
            <a:r>
              <a:rPr lang="en-US" dirty="0">
                <a:solidFill>
                  <a:srgbClr val="0B0080"/>
                </a:solidFill>
                <a:latin typeface="Arial Narrow" panose="020B0606020202030204" pitchFamily="34" charset="0"/>
                <a:hlinkClick r:id="rId2" tooltip="Weapons of mass destruction"/>
              </a:rPr>
              <a:t>weapons of mass destruction</a:t>
            </a:r>
            <a:r>
              <a:rPr lang="en-US" dirty="0">
                <a:solidFill>
                  <a:srgbClr val="202122"/>
                </a:solidFill>
                <a:latin typeface="Arial Narrow" panose="020B0606020202030204" pitchFamily="34" charset="0"/>
              </a:rPr>
              <a:t> against civilians by Iraqi forces, and increased U.S.–Iran military tension all led to a ceasefire brokered by the </a:t>
            </a:r>
            <a:r>
              <a:rPr lang="en-US" dirty="0">
                <a:solidFill>
                  <a:srgbClr val="0B0080"/>
                </a:solidFill>
                <a:latin typeface="Arial Narrow" panose="020B0606020202030204" pitchFamily="34" charset="0"/>
                <a:hlinkClick r:id="rId3" tooltip="United Nations"/>
              </a:rPr>
              <a:t>United Nations</a:t>
            </a:r>
            <a:r>
              <a:rPr lang="en-US" dirty="0">
                <a:solidFill>
                  <a:srgbClr val="202122"/>
                </a:solidFill>
                <a:latin typeface="Arial Narrow" panose="020B0606020202030204" pitchFamily="34" charset="0"/>
              </a:rPr>
              <a:t>.</a:t>
            </a:r>
          </a:p>
          <a:p>
            <a:endParaRPr lang="en-US"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The conflict has been compared to </a:t>
            </a:r>
            <a:r>
              <a:rPr lang="en-US" dirty="0">
                <a:solidFill>
                  <a:srgbClr val="0B0080"/>
                </a:solidFill>
                <a:latin typeface="Arial Narrow" panose="020B0606020202030204" pitchFamily="34" charset="0"/>
                <a:hlinkClick r:id="rId4" tooltip="World War I"/>
              </a:rPr>
              <a:t>World War I</a:t>
            </a:r>
            <a:r>
              <a:rPr lang="en-US" dirty="0">
                <a:solidFill>
                  <a:srgbClr val="202122"/>
                </a:solidFill>
                <a:latin typeface="Arial Narrow" panose="020B0606020202030204" pitchFamily="34" charset="0"/>
              </a:rPr>
              <a:t> in terms of the tactics used, including large-scale </a:t>
            </a:r>
            <a:r>
              <a:rPr lang="en-US" dirty="0">
                <a:solidFill>
                  <a:srgbClr val="0B0080"/>
                </a:solidFill>
                <a:latin typeface="Arial Narrow" panose="020B0606020202030204" pitchFamily="34" charset="0"/>
                <a:hlinkClick r:id="rId5" tooltip="Trench warfare"/>
              </a:rPr>
              <a:t>trench warfare</a:t>
            </a:r>
            <a:r>
              <a:rPr lang="en-US" dirty="0">
                <a:solidFill>
                  <a:srgbClr val="202122"/>
                </a:solidFill>
                <a:latin typeface="Arial Narrow" panose="020B0606020202030204" pitchFamily="34" charset="0"/>
              </a:rPr>
              <a:t> with barbed wire stretched across fortified defensive lines, manned </a:t>
            </a:r>
            <a:r>
              <a:rPr lang="en-US" dirty="0">
                <a:solidFill>
                  <a:srgbClr val="0B0080"/>
                </a:solidFill>
                <a:latin typeface="Arial Narrow" panose="020B0606020202030204" pitchFamily="34" charset="0"/>
                <a:hlinkClick r:id="rId6" tooltip="Machine gun"/>
              </a:rPr>
              <a:t>machine gun</a:t>
            </a:r>
            <a:r>
              <a:rPr lang="en-US" dirty="0">
                <a:solidFill>
                  <a:srgbClr val="202122"/>
                </a:solidFill>
                <a:latin typeface="Arial Narrow" panose="020B0606020202030204" pitchFamily="34" charset="0"/>
              </a:rPr>
              <a:t> posts, bayonet charges, Iranian </a:t>
            </a:r>
            <a:r>
              <a:rPr lang="en-US" dirty="0">
                <a:solidFill>
                  <a:srgbClr val="0B0080"/>
                </a:solidFill>
                <a:latin typeface="Arial Narrow" panose="020B0606020202030204" pitchFamily="34" charset="0"/>
                <a:hlinkClick r:id="rId7" tooltip="Human wave"/>
              </a:rPr>
              <a:t>human wave</a:t>
            </a:r>
            <a:r>
              <a:rPr lang="en-US" dirty="0">
                <a:solidFill>
                  <a:srgbClr val="202122"/>
                </a:solidFill>
                <a:latin typeface="Arial Narrow" panose="020B0606020202030204" pitchFamily="34" charset="0"/>
              </a:rPr>
              <a:t> attacks, extensive use of </a:t>
            </a:r>
            <a:r>
              <a:rPr lang="en-US" dirty="0">
                <a:solidFill>
                  <a:srgbClr val="0B0080"/>
                </a:solidFill>
                <a:latin typeface="Arial Narrow" panose="020B0606020202030204" pitchFamily="34" charset="0"/>
                <a:hlinkClick r:id="rId8" tooltip="Chemical weapon"/>
              </a:rPr>
              <a:t>chemical weapons</a:t>
            </a:r>
            <a:r>
              <a:rPr lang="en-US" dirty="0">
                <a:solidFill>
                  <a:srgbClr val="202122"/>
                </a:solidFill>
                <a:latin typeface="Arial Narrow" panose="020B0606020202030204" pitchFamily="34" charset="0"/>
              </a:rPr>
              <a:t> by Iraq, and, later, deliberate attacks on civilian targets. A special feature of the war can be seen in the Iranian cult of the martyr which had been developed in the years before the revolution. The discourses on martyrdom formulated in the Iranian </a:t>
            </a:r>
            <a:r>
              <a:rPr lang="en-US" dirty="0">
                <a:solidFill>
                  <a:srgbClr val="0B0080"/>
                </a:solidFill>
                <a:latin typeface="Arial Narrow" panose="020B0606020202030204" pitchFamily="34" charset="0"/>
                <a:hlinkClick r:id="rId9" tooltip="Shia"/>
              </a:rPr>
              <a:t>Shia</a:t>
            </a:r>
            <a:r>
              <a:rPr lang="en-US" dirty="0">
                <a:solidFill>
                  <a:srgbClr val="202122"/>
                </a:solidFill>
                <a:latin typeface="Arial Narrow" panose="020B0606020202030204" pitchFamily="34" charset="0"/>
              </a:rPr>
              <a:t> context led to the tactics of "human wave attacks" and thus had a lasting impact on the dynamics of the war.</a:t>
            </a:r>
            <a:r>
              <a:rPr lang="en-US" baseline="30000" dirty="0">
                <a:solidFill>
                  <a:srgbClr val="0B0080"/>
                </a:solidFill>
                <a:latin typeface="Arial Narrow" panose="020B0606020202030204" pitchFamily="34" charset="0"/>
                <a:hlinkClick r:id="rId10"/>
              </a:rPr>
              <a:t>[74]</a:t>
            </a:r>
            <a:endParaRPr lang="en-US" baseline="30000" dirty="0">
              <a:solidFill>
                <a:srgbClr val="0B0080"/>
              </a:solidFill>
              <a:latin typeface="Arial Narrow" panose="020B0606020202030204" pitchFamily="34" charset="0"/>
            </a:endParaRPr>
          </a:p>
          <a:p>
            <a:endParaRPr lang="en-US"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An estimated 500,000 Iraqi and Iranian soldiers died, in addition to a smaller number of civilians. The end of the war resulted in neither </a:t>
            </a:r>
            <a:r>
              <a:rPr lang="en-US" dirty="0">
                <a:solidFill>
                  <a:srgbClr val="0B0080"/>
                </a:solidFill>
                <a:latin typeface="Arial Narrow" panose="020B0606020202030204" pitchFamily="34" charset="0"/>
                <a:hlinkClick r:id="rId11" tooltip="Reparations (transitional justice)"/>
              </a:rPr>
              <a:t>reparations</a:t>
            </a:r>
            <a:r>
              <a:rPr lang="en-US" dirty="0">
                <a:solidFill>
                  <a:srgbClr val="202122"/>
                </a:solidFill>
                <a:latin typeface="Arial Narrow" panose="020B0606020202030204" pitchFamily="34" charset="0"/>
              </a:rPr>
              <a:t> nor border changes.</a:t>
            </a:r>
            <a:endParaRPr lang="en-US" b="0" i="0" dirty="0">
              <a:solidFill>
                <a:srgbClr val="202122"/>
              </a:solidFill>
              <a:effectLst/>
              <a:latin typeface="Arial Narrow" panose="020B0606020202030204" pitchFamily="34" charset="0"/>
            </a:endParaRPr>
          </a:p>
        </p:txBody>
      </p:sp>
      <p:pic>
        <p:nvPicPr>
          <p:cNvPr id="5" name="Picture 4">
            <a:extLst>
              <a:ext uri="{FF2B5EF4-FFF2-40B4-BE49-F238E27FC236}">
                <a16:creationId xmlns:a16="http://schemas.microsoft.com/office/drawing/2014/main" id="{D2EA96FE-92A2-4A8A-AE43-05B1BF09A08B}"/>
              </a:ext>
            </a:extLst>
          </p:cNvPr>
          <p:cNvPicPr>
            <a:picLocks noChangeAspect="1"/>
          </p:cNvPicPr>
          <p:nvPr/>
        </p:nvPicPr>
        <p:blipFill>
          <a:blip r:embed="rId12"/>
          <a:stretch>
            <a:fillRect/>
          </a:stretch>
        </p:blipFill>
        <p:spPr>
          <a:xfrm>
            <a:off x="8277610" y="1467070"/>
            <a:ext cx="3076190" cy="3523809"/>
          </a:xfrm>
          <a:prstGeom prst="rect">
            <a:avLst/>
          </a:prstGeom>
        </p:spPr>
      </p:pic>
    </p:spTree>
    <p:extLst>
      <p:ext uri="{BB962C8B-B14F-4D97-AF65-F5344CB8AC3E}">
        <p14:creationId xmlns:p14="http://schemas.microsoft.com/office/powerpoint/2010/main" val="5035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E33BA-A015-46D3-B3D4-A6E4CA889E4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7EC609DF-2350-4C86-B103-287FD941C67E}"/>
              </a:ext>
            </a:extLst>
          </p:cNvPr>
          <p:cNvSpPr>
            <a:spLocks noGrp="1"/>
          </p:cNvSpPr>
          <p:nvPr>
            <p:ph type="sldNum" sz="quarter" idx="12"/>
          </p:nvPr>
        </p:nvSpPr>
        <p:spPr/>
        <p:txBody>
          <a:bodyPr/>
          <a:lstStyle/>
          <a:p>
            <a:fld id="{B2DC25EE-239B-4C5F-AAD1-255A7D5F1EE2}" type="slidenum">
              <a:rPr lang="en-US" smtClean="0"/>
              <a:t>26</a:t>
            </a:fld>
            <a:endParaRPr lang="en-US"/>
          </a:p>
        </p:txBody>
      </p:sp>
      <p:sp>
        <p:nvSpPr>
          <p:cNvPr id="4" name="Rectangle 3">
            <a:extLst>
              <a:ext uri="{FF2B5EF4-FFF2-40B4-BE49-F238E27FC236}">
                <a16:creationId xmlns:a16="http://schemas.microsoft.com/office/drawing/2014/main" id="{1C083F64-CBA7-4150-9323-B4AE29157E24}"/>
              </a:ext>
            </a:extLst>
          </p:cNvPr>
          <p:cNvSpPr/>
          <p:nvPr/>
        </p:nvSpPr>
        <p:spPr>
          <a:xfrm>
            <a:off x="740228" y="514869"/>
            <a:ext cx="6435636" cy="5964307"/>
          </a:xfrm>
          <a:prstGeom prst="rect">
            <a:avLst/>
          </a:prstGeom>
        </p:spPr>
        <p:txBody>
          <a:bodyPr wrap="square">
            <a:spAutoFit/>
          </a:bodyPr>
          <a:lstStyle/>
          <a:p>
            <a:r>
              <a:rPr lang="en-US" sz="1400" b="1" dirty="0">
                <a:solidFill>
                  <a:srgbClr val="202122"/>
                </a:solidFill>
                <a:latin typeface="Arial Narrow" panose="020B0606020202030204" pitchFamily="34" charset="0"/>
              </a:rPr>
              <a:t>Shatt al-Arab river </a:t>
            </a:r>
            <a:r>
              <a:rPr lang="en-US" sz="1400" dirty="0">
                <a:solidFill>
                  <a:srgbClr val="202122"/>
                </a:solidFill>
                <a:latin typeface="Arial Narrow" panose="020B0606020202030204" pitchFamily="34" charset="0"/>
              </a:rPr>
              <a:t>is made by the confluence of the Tigris and Euphrates river at </a:t>
            </a:r>
            <a:r>
              <a:rPr lang="en-US" sz="1400" dirty="0">
                <a:solidFill>
                  <a:srgbClr val="0B0080"/>
                </a:solidFill>
                <a:latin typeface="Arial Narrow" panose="020B0606020202030204" pitchFamily="34" charset="0"/>
                <a:hlinkClick r:id="rId2" tooltip="Al-Qurnah"/>
              </a:rPr>
              <a:t>Al-</a:t>
            </a:r>
            <a:r>
              <a:rPr lang="en-US" sz="1400" dirty="0" err="1">
                <a:solidFill>
                  <a:srgbClr val="0B0080"/>
                </a:solidFill>
                <a:latin typeface="Arial Narrow" panose="020B0606020202030204" pitchFamily="34" charset="0"/>
                <a:hlinkClick r:id="rId2" tooltip="Al-Qurnah"/>
              </a:rPr>
              <a:t>Qurnah</a:t>
            </a:r>
            <a:r>
              <a:rPr lang="en-US" sz="1400" dirty="0">
                <a:solidFill>
                  <a:srgbClr val="202122"/>
                </a:solidFill>
                <a:latin typeface="Arial Narrow" panose="020B0606020202030204" pitchFamily="34" charset="0"/>
              </a:rPr>
              <a:t> and continues to end up at the Persian gulf south of the city of </a:t>
            </a:r>
            <a:r>
              <a:rPr lang="en-US" sz="1400" dirty="0">
                <a:solidFill>
                  <a:srgbClr val="0B0080"/>
                </a:solidFill>
                <a:latin typeface="Arial Narrow" panose="020B0606020202030204" pitchFamily="34" charset="0"/>
                <a:hlinkClick r:id="rId3" tooltip="Al-Faw"/>
              </a:rPr>
              <a:t>Al-</a:t>
            </a:r>
            <a:r>
              <a:rPr lang="en-US" sz="1400" dirty="0" err="1">
                <a:solidFill>
                  <a:srgbClr val="0B0080"/>
                </a:solidFill>
                <a:latin typeface="Arial Narrow" panose="020B0606020202030204" pitchFamily="34" charset="0"/>
                <a:hlinkClick r:id="rId3" tooltip="Al-Faw"/>
              </a:rPr>
              <a:t>Faw</a:t>
            </a:r>
            <a:r>
              <a:rPr lang="en-US" sz="1400" dirty="0">
                <a:solidFill>
                  <a:srgbClr val="202122"/>
                </a:solidFill>
                <a:latin typeface="Arial Narrow" panose="020B0606020202030204" pitchFamily="34" charset="0"/>
              </a:rPr>
              <a:t>. …The river may have formed 2000–1600 years prior to the 21st century.</a:t>
            </a:r>
            <a:r>
              <a:rPr lang="en-US" sz="1400" baseline="30000" dirty="0">
                <a:solidFill>
                  <a:srgbClr val="0B0080"/>
                </a:solidFill>
                <a:latin typeface="Arial Narrow" panose="020B0606020202030204" pitchFamily="34" charset="0"/>
                <a:hlinkClick r:id="rId4"/>
              </a:rPr>
              <a:t>[6]</a:t>
            </a:r>
            <a:endParaRPr lang="en-US" sz="1400" baseline="30000" dirty="0">
              <a:solidFill>
                <a:srgbClr val="0B0080"/>
              </a:solidFill>
              <a:latin typeface="Arial Narrow" panose="020B0606020202030204" pitchFamily="34" charset="0"/>
            </a:endParaRPr>
          </a:p>
          <a:p>
            <a:endParaRPr lang="en-US" sz="1400" baseline="30000" dirty="0">
              <a:solidFill>
                <a:srgbClr val="0B0080"/>
              </a:solidFill>
              <a:latin typeface="Arial Narrow" panose="020B0606020202030204" pitchFamily="34" charset="0"/>
            </a:endParaRPr>
          </a:p>
          <a:p>
            <a:endParaRPr lang="en-US" sz="1400" baseline="30000" dirty="0">
              <a:solidFill>
                <a:srgbClr val="0B0080"/>
              </a:solidFill>
              <a:latin typeface="Arial Narrow" panose="020B0606020202030204" pitchFamily="34" charset="0"/>
            </a:endParaRPr>
          </a:p>
          <a:p>
            <a:r>
              <a:rPr lang="en-US" sz="1400" b="1" dirty="0">
                <a:latin typeface="Arial Narrow" panose="020B0606020202030204" pitchFamily="34" charset="0"/>
              </a:rPr>
              <a:t>History:</a:t>
            </a:r>
          </a:p>
          <a:p>
            <a:r>
              <a:rPr lang="en-US" sz="1400" dirty="0">
                <a:latin typeface="Arial Narrow" panose="020B0606020202030204" pitchFamily="34" charset="0"/>
              </a:rPr>
              <a:t>The background of the issue stretches mainly back to the Ottoman-Safavid era, prior to the establishment of an independent Iraq, which happened in the 20th century. In the early 16th century, the Iranian </a:t>
            </a:r>
            <a:r>
              <a:rPr lang="en-US" sz="1400" dirty="0">
                <a:latin typeface="Arial Narrow" panose="020B0606020202030204" pitchFamily="34" charset="0"/>
                <a:hlinkClick r:id="rId5" tooltip="Safavid dynasty"/>
              </a:rPr>
              <a:t>Safavids</a:t>
            </a:r>
            <a:r>
              <a:rPr lang="en-US" sz="1400" dirty="0">
                <a:latin typeface="Arial Narrow" panose="020B0606020202030204" pitchFamily="34" charset="0"/>
              </a:rPr>
              <a:t> gained most of what is present-day Iraq, but lost it later by the </a:t>
            </a:r>
            <a:r>
              <a:rPr lang="en-US" sz="1400" dirty="0">
                <a:latin typeface="Arial Narrow" panose="020B0606020202030204" pitchFamily="34" charset="0"/>
                <a:hlinkClick r:id="rId6" tooltip="Peace of Amasya"/>
              </a:rPr>
              <a:t>Peace of </a:t>
            </a:r>
            <a:r>
              <a:rPr lang="en-US" sz="1400" dirty="0" err="1">
                <a:latin typeface="Arial Narrow" panose="020B0606020202030204" pitchFamily="34" charset="0"/>
                <a:hlinkClick r:id="rId6" tooltip="Peace of Amasya"/>
              </a:rPr>
              <a:t>Amasya</a:t>
            </a:r>
            <a:r>
              <a:rPr lang="en-US" sz="1400" dirty="0">
                <a:latin typeface="Arial Narrow" panose="020B0606020202030204" pitchFamily="34" charset="0"/>
              </a:rPr>
              <a:t> (1555) to the expanding </a:t>
            </a:r>
            <a:r>
              <a:rPr lang="en-US" sz="1400" dirty="0">
                <a:latin typeface="Arial Narrow" panose="020B0606020202030204" pitchFamily="34" charset="0"/>
                <a:hlinkClick r:id="rId7" tooltip="Ottoman Empire"/>
              </a:rPr>
              <a:t>Ottomans</a:t>
            </a:r>
            <a:r>
              <a:rPr lang="en-US" sz="1400" dirty="0">
                <a:latin typeface="Arial Narrow" panose="020B0606020202030204" pitchFamily="34" charset="0"/>
              </a:rPr>
              <a:t>.</a:t>
            </a:r>
            <a:r>
              <a:rPr lang="en-US" sz="1400" baseline="30000" dirty="0">
                <a:latin typeface="Arial Narrow" panose="020B0606020202030204" pitchFamily="34" charset="0"/>
                <a:hlinkClick r:id="rId8"/>
              </a:rPr>
              <a:t>[7]</a:t>
            </a:r>
            <a:r>
              <a:rPr lang="en-US" sz="1400" dirty="0">
                <a:latin typeface="Arial Narrow" panose="020B0606020202030204" pitchFamily="34" charset="0"/>
              </a:rPr>
              <a:t> In the early 17th century, the Safavids under king (</a:t>
            </a:r>
            <a:r>
              <a:rPr lang="en-US" sz="1400" i="1" dirty="0">
                <a:latin typeface="Arial Narrow" panose="020B0606020202030204" pitchFamily="34" charset="0"/>
                <a:hlinkClick r:id="rId9" tooltip="Shah"/>
              </a:rPr>
              <a:t>shah</a:t>
            </a:r>
            <a:r>
              <a:rPr lang="en-US" sz="1400" dirty="0">
                <a:latin typeface="Arial Narrow" panose="020B0606020202030204" pitchFamily="34" charset="0"/>
              </a:rPr>
              <a:t>) </a:t>
            </a:r>
            <a:r>
              <a:rPr lang="en-US" sz="1400" dirty="0">
                <a:latin typeface="Arial Narrow" panose="020B0606020202030204" pitchFamily="34" charset="0"/>
                <a:hlinkClick r:id="rId10" tooltip="Abbas I of Persia"/>
              </a:rPr>
              <a:t>Abbas I</a:t>
            </a:r>
            <a:r>
              <a:rPr lang="en-US" sz="1400" dirty="0">
                <a:latin typeface="Arial Narrow" panose="020B0606020202030204" pitchFamily="34" charset="0"/>
              </a:rPr>
              <a:t> (r. 1588–1629) regained it, only to lose it permanently (along, temporarily, with control over the waterway), to the Ottomans by the </a:t>
            </a:r>
            <a:r>
              <a:rPr lang="en-US" sz="1400" dirty="0">
                <a:latin typeface="Arial Narrow" panose="020B0606020202030204" pitchFamily="34" charset="0"/>
                <a:hlinkClick r:id="rId11" tooltip="Treaty of Zuhab"/>
              </a:rPr>
              <a:t>Treaty of </a:t>
            </a:r>
            <a:r>
              <a:rPr lang="en-US" sz="1400" dirty="0" err="1">
                <a:latin typeface="Arial Narrow" panose="020B0606020202030204" pitchFamily="34" charset="0"/>
                <a:hlinkClick r:id="rId11" tooltip="Treaty of Zuhab"/>
              </a:rPr>
              <a:t>Zuhab</a:t>
            </a:r>
            <a:r>
              <a:rPr lang="en-US" sz="1400" dirty="0">
                <a:latin typeface="Arial Narrow" panose="020B0606020202030204" pitchFamily="34" charset="0"/>
              </a:rPr>
              <a:t> (1639).</a:t>
            </a:r>
            <a:r>
              <a:rPr lang="en-US" sz="1400" baseline="30000" dirty="0">
                <a:latin typeface="Arial Narrow" panose="020B0606020202030204" pitchFamily="34" charset="0"/>
                <a:hlinkClick r:id="rId12"/>
              </a:rPr>
              <a:t>[8]</a:t>
            </a:r>
            <a:r>
              <a:rPr lang="en-US" sz="1400" dirty="0">
                <a:latin typeface="Arial Narrow" panose="020B0606020202030204" pitchFamily="34" charset="0"/>
              </a:rPr>
              <a:t> This treaty, which roughly re-established the common borders of the Ottoman and Safavid Empires the way they had been in 1555, never demarcated a precise and fixed boundary regarding the frontier in the south. </a:t>
            </a:r>
            <a:r>
              <a:rPr lang="en-US" sz="1400" dirty="0">
                <a:latin typeface="Arial Narrow" panose="020B0606020202030204" pitchFamily="34" charset="0"/>
                <a:hlinkClick r:id="rId13" tooltip="Nader Shah"/>
              </a:rPr>
              <a:t>Nader Shah</a:t>
            </a:r>
            <a:r>
              <a:rPr lang="en-US" sz="1400" dirty="0">
                <a:latin typeface="Arial Narrow" panose="020B0606020202030204" pitchFamily="34" charset="0"/>
              </a:rPr>
              <a:t> (r. 1736–1747) restored Iranian control over the waterway, but the </a:t>
            </a:r>
            <a:r>
              <a:rPr lang="en-US" sz="1400" dirty="0">
                <a:latin typeface="Arial Narrow" panose="020B0606020202030204" pitchFamily="34" charset="0"/>
                <a:hlinkClick r:id="rId14" tooltip="Treaty of Kerden"/>
              </a:rPr>
              <a:t>Treaty of </a:t>
            </a:r>
            <a:r>
              <a:rPr lang="en-US" sz="1400" dirty="0" err="1">
                <a:latin typeface="Arial Narrow" panose="020B0606020202030204" pitchFamily="34" charset="0"/>
                <a:hlinkClick r:id="rId14" tooltip="Treaty of Kerden"/>
              </a:rPr>
              <a:t>Kerden</a:t>
            </a:r>
            <a:r>
              <a:rPr lang="en-US" sz="1400" dirty="0">
                <a:latin typeface="Arial Narrow" panose="020B0606020202030204" pitchFamily="34" charset="0"/>
              </a:rPr>
              <a:t> (1746) restored the </a:t>
            </a:r>
            <a:r>
              <a:rPr lang="en-US" sz="1400" dirty="0" err="1">
                <a:latin typeface="Arial Narrow" panose="020B0606020202030204" pitchFamily="34" charset="0"/>
              </a:rPr>
              <a:t>Zuhab</a:t>
            </a:r>
            <a:r>
              <a:rPr lang="en-US" sz="1400" dirty="0">
                <a:latin typeface="Arial Narrow" panose="020B0606020202030204" pitchFamily="34" charset="0"/>
              </a:rPr>
              <a:t> boundaries, and ceded it back to the Turks.</a:t>
            </a:r>
            <a:r>
              <a:rPr lang="en-US" sz="1400" baseline="30000" dirty="0">
                <a:latin typeface="Arial Narrow" panose="020B0606020202030204" pitchFamily="34" charset="0"/>
                <a:hlinkClick r:id="rId15"/>
              </a:rPr>
              <a:t>[9]</a:t>
            </a:r>
            <a:r>
              <a:rPr lang="en-US" sz="1400" baseline="30000" dirty="0">
                <a:latin typeface="Arial Narrow" panose="020B0606020202030204" pitchFamily="34" charset="0"/>
                <a:hlinkClick r:id="rId16"/>
              </a:rPr>
              <a:t>[10]</a:t>
            </a:r>
            <a:r>
              <a:rPr lang="en-US" sz="1400" dirty="0">
                <a:latin typeface="Arial Narrow" panose="020B0606020202030204" pitchFamily="34" charset="0"/>
              </a:rPr>
              <a:t> The </a:t>
            </a:r>
            <a:r>
              <a:rPr lang="en-US" sz="1400" dirty="0">
                <a:latin typeface="Arial Narrow" panose="020B0606020202030204" pitchFamily="34" charset="0"/>
                <a:hlinkClick r:id="rId17" tooltip="Treaties of Erzurum"/>
              </a:rPr>
              <a:t>First Treaty of Erzurum</a:t>
            </a:r>
            <a:r>
              <a:rPr lang="en-US" sz="1400" dirty="0">
                <a:latin typeface="Arial Narrow" panose="020B0606020202030204" pitchFamily="34" charset="0"/>
              </a:rPr>
              <a:t> (1823) concluded between Ottoman Turkey and Qajar Iran, resulted in the same.</a:t>
            </a:r>
            <a:r>
              <a:rPr lang="en-US" sz="1400" baseline="30000" dirty="0">
                <a:latin typeface="Arial Narrow" panose="020B0606020202030204" pitchFamily="34" charset="0"/>
                <a:hlinkClick r:id="rId18"/>
              </a:rPr>
              <a:t>[11]</a:t>
            </a:r>
            <a:r>
              <a:rPr lang="en-US" sz="1400" baseline="30000" dirty="0">
                <a:latin typeface="Arial Narrow" panose="020B0606020202030204" pitchFamily="34" charset="0"/>
                <a:hlinkClick r:id="rId19"/>
              </a:rPr>
              <a:t>[12]</a:t>
            </a:r>
            <a:endParaRPr lang="en-US" sz="1400" dirty="0">
              <a:latin typeface="Arial Narrow" panose="020B0606020202030204" pitchFamily="34" charset="0"/>
            </a:endParaRPr>
          </a:p>
          <a:p>
            <a:r>
              <a:rPr lang="en-US" sz="1400" dirty="0">
                <a:latin typeface="Arial Narrow" panose="020B0606020202030204" pitchFamily="34" charset="0"/>
              </a:rPr>
              <a:t>The </a:t>
            </a:r>
            <a:r>
              <a:rPr lang="en-US" sz="1400" dirty="0">
                <a:latin typeface="Arial Narrow" panose="020B0606020202030204" pitchFamily="34" charset="0"/>
                <a:hlinkClick r:id="rId17" tooltip="Treaties of Erzurum"/>
              </a:rPr>
              <a:t>Second Treaty of Erzurum</a:t>
            </a:r>
            <a:r>
              <a:rPr lang="en-US" sz="1400" dirty="0">
                <a:latin typeface="Arial Narrow" panose="020B0606020202030204" pitchFamily="34" charset="0"/>
              </a:rPr>
              <a:t> was signed by Ottoman Turkey and Qajar Iran in 1847 after protracted negotiations, which included </a:t>
            </a:r>
            <a:r>
              <a:rPr lang="en-US" sz="1400" dirty="0">
                <a:latin typeface="Arial Narrow" panose="020B0606020202030204" pitchFamily="34" charset="0"/>
                <a:hlinkClick r:id="rId20" tooltip="United Kingdom"/>
              </a:rPr>
              <a:t>British</a:t>
            </a:r>
            <a:r>
              <a:rPr lang="en-US" sz="1400" dirty="0">
                <a:latin typeface="Arial Narrow" panose="020B0606020202030204" pitchFamily="34" charset="0"/>
              </a:rPr>
              <a:t> and </a:t>
            </a:r>
            <a:r>
              <a:rPr lang="en-US" sz="1400" dirty="0">
                <a:latin typeface="Arial Narrow" panose="020B0606020202030204" pitchFamily="34" charset="0"/>
                <a:hlinkClick r:id="rId21" tooltip="Russian Empire"/>
              </a:rPr>
              <a:t>Russian</a:t>
            </a:r>
            <a:r>
              <a:rPr lang="en-US" sz="1400" dirty="0">
                <a:latin typeface="Arial Narrow" panose="020B0606020202030204" pitchFamily="34" charset="0"/>
              </a:rPr>
              <a:t> delegates. Even afterwards, backtracking and disagreements continued, until British Foreign Secretary, </a:t>
            </a:r>
            <a:r>
              <a:rPr lang="en-US" sz="1400" dirty="0">
                <a:latin typeface="Arial Narrow" panose="020B0606020202030204" pitchFamily="34" charset="0"/>
                <a:hlinkClick r:id="rId22" tooltip="Henry Temple, 3rd Viscount Palmerston"/>
              </a:rPr>
              <a:t>Lord Palmerston</a:t>
            </a:r>
            <a:r>
              <a:rPr lang="en-US" sz="1400" dirty="0">
                <a:latin typeface="Arial Narrow" panose="020B0606020202030204" pitchFamily="34" charset="0"/>
              </a:rPr>
              <a:t>, was moved to comment in 1851 that "the boundary line between </a:t>
            </a:r>
            <a:r>
              <a:rPr lang="en-US" sz="1400" dirty="0">
                <a:latin typeface="Arial Narrow" panose="020B0606020202030204" pitchFamily="34" charset="0"/>
                <a:hlinkClick r:id="rId23" tooltip="Turkey"/>
              </a:rPr>
              <a:t>Turkey</a:t>
            </a:r>
            <a:r>
              <a:rPr lang="en-US" sz="1400" dirty="0">
                <a:latin typeface="Arial Narrow" panose="020B0606020202030204" pitchFamily="34" charset="0"/>
              </a:rPr>
              <a:t> and </a:t>
            </a:r>
            <a:r>
              <a:rPr lang="en-US" sz="1400" dirty="0">
                <a:latin typeface="Arial Narrow" panose="020B0606020202030204" pitchFamily="34" charset="0"/>
                <a:hlinkClick r:id="rId24" tooltip="Persia"/>
              </a:rPr>
              <a:t>Persia</a:t>
            </a:r>
            <a:r>
              <a:rPr lang="en-US" sz="1400" dirty="0">
                <a:latin typeface="Arial Narrow" panose="020B0606020202030204" pitchFamily="34" charset="0"/>
              </a:rPr>
              <a:t> can never be finally settled except by an arbitrary decision on the part of Great Britain and Russia". A </a:t>
            </a:r>
            <a:r>
              <a:rPr lang="en-US" sz="1400" dirty="0">
                <a:latin typeface="Arial Narrow" panose="020B0606020202030204" pitchFamily="34" charset="0"/>
                <a:hlinkClick r:id="rId25" tooltip="Protocol (treaty)"/>
              </a:rPr>
              <a:t>protocol</a:t>
            </a:r>
            <a:r>
              <a:rPr lang="en-US" sz="1400" dirty="0">
                <a:latin typeface="Arial Narrow" panose="020B0606020202030204" pitchFamily="34" charset="0"/>
              </a:rPr>
              <a:t> between the Ottomans and the Persians was signed in </a:t>
            </a:r>
            <a:r>
              <a:rPr lang="en-US" sz="1400" dirty="0">
                <a:latin typeface="Arial Narrow" panose="020B0606020202030204" pitchFamily="34" charset="0"/>
                <a:hlinkClick r:id="rId26" tooltip="Istanbul"/>
              </a:rPr>
              <a:t>Istanbul</a:t>
            </a:r>
            <a:r>
              <a:rPr lang="en-US" sz="1400" dirty="0">
                <a:latin typeface="Arial Narrow" panose="020B0606020202030204" pitchFamily="34" charset="0"/>
              </a:rPr>
              <a:t> in 1913, which declared that the Ottoman-Persian frontier run along the </a:t>
            </a:r>
            <a:r>
              <a:rPr lang="en-US" sz="1400" i="1" dirty="0" err="1">
                <a:latin typeface="Arial Narrow" panose="020B0606020202030204" pitchFamily="34" charset="0"/>
                <a:hlinkClick r:id="rId27" tooltip="Thalweg"/>
              </a:rPr>
              <a:t>thalweg</a:t>
            </a:r>
            <a:r>
              <a:rPr lang="en-US" sz="1400" dirty="0">
                <a:latin typeface="Arial Narrow" panose="020B0606020202030204" pitchFamily="34" charset="0"/>
              </a:rPr>
              <a:t>, but </a:t>
            </a:r>
            <a:r>
              <a:rPr lang="en-US" sz="1400" dirty="0">
                <a:latin typeface="Arial Narrow" panose="020B0606020202030204" pitchFamily="34" charset="0"/>
                <a:hlinkClick r:id="rId28" tooltip="World War I"/>
              </a:rPr>
              <a:t>World War I</a:t>
            </a:r>
            <a:r>
              <a:rPr lang="en-US" sz="1400" dirty="0">
                <a:latin typeface="Arial Narrow" panose="020B0606020202030204" pitchFamily="34" charset="0"/>
              </a:rPr>
              <a:t> canceled all plans.</a:t>
            </a:r>
          </a:p>
          <a:p>
            <a:endParaRPr lang="en-US" sz="1400" dirty="0">
              <a:latin typeface="Arial Narrow" panose="020B0606020202030204" pitchFamily="34" charset="0"/>
            </a:endParaRPr>
          </a:p>
        </p:txBody>
      </p:sp>
      <p:pic>
        <p:nvPicPr>
          <p:cNvPr id="1026" name="Picture 2">
            <a:extLst>
              <a:ext uri="{FF2B5EF4-FFF2-40B4-BE49-F238E27FC236}">
                <a16:creationId xmlns:a16="http://schemas.microsoft.com/office/drawing/2014/main" id="{4D50E872-4C1C-4BFC-A3D7-B91C561E09F5}"/>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610600" y="150522"/>
            <a:ext cx="2381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att Al-Arab c. 1985">
            <a:extLst>
              <a:ext uri="{FF2B5EF4-FFF2-40B4-BE49-F238E27FC236}">
                <a16:creationId xmlns:a16="http://schemas.microsoft.com/office/drawing/2014/main" id="{F6E1FB39-118B-4E23-8BA6-3537DBADD61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73837" y="1941222"/>
            <a:ext cx="4918164" cy="451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1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A001B-2CEB-4A5E-96ED-25A11F8F2C23}"/>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360BE237-0502-44FE-8B3A-44C0542DA999}"/>
              </a:ext>
            </a:extLst>
          </p:cNvPr>
          <p:cNvSpPr>
            <a:spLocks noGrp="1"/>
          </p:cNvSpPr>
          <p:nvPr>
            <p:ph type="sldNum" sz="quarter" idx="12"/>
          </p:nvPr>
        </p:nvSpPr>
        <p:spPr/>
        <p:txBody>
          <a:bodyPr/>
          <a:lstStyle/>
          <a:p>
            <a:fld id="{B2DC25EE-239B-4C5F-AAD1-255A7D5F1EE2}" type="slidenum">
              <a:rPr lang="en-US" smtClean="0"/>
              <a:t>27</a:t>
            </a:fld>
            <a:endParaRPr lang="en-US"/>
          </a:p>
        </p:txBody>
      </p:sp>
      <p:pic>
        <p:nvPicPr>
          <p:cNvPr id="2050" name="Picture 2">
            <a:extLst>
              <a:ext uri="{FF2B5EF4-FFF2-40B4-BE49-F238E27FC236}">
                <a16:creationId xmlns:a16="http://schemas.microsoft.com/office/drawing/2014/main" id="{D69E2AF0-AEA0-4151-A167-B4E713111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248" y="2247899"/>
            <a:ext cx="4677457" cy="2619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1A1D42-1A20-4076-973A-74B8FCA437C5}"/>
              </a:ext>
            </a:extLst>
          </p:cNvPr>
          <p:cNvSpPr/>
          <p:nvPr/>
        </p:nvSpPr>
        <p:spPr>
          <a:xfrm>
            <a:off x="685800" y="889843"/>
            <a:ext cx="5791200" cy="5078313"/>
          </a:xfrm>
          <a:prstGeom prst="rect">
            <a:avLst/>
          </a:prstGeom>
        </p:spPr>
        <p:txBody>
          <a:bodyPr wrap="square">
            <a:spAutoFit/>
          </a:bodyPr>
          <a:lstStyle/>
          <a:p>
            <a:r>
              <a:rPr lang="en-US" dirty="0">
                <a:solidFill>
                  <a:srgbClr val="202122"/>
                </a:solidFill>
                <a:latin typeface="Arial Narrow" panose="020B0606020202030204" pitchFamily="34" charset="0"/>
              </a:rPr>
              <a:t>In </a:t>
            </a:r>
            <a:r>
              <a:rPr lang="en-US" dirty="0">
                <a:solidFill>
                  <a:srgbClr val="0B0080"/>
                </a:solidFill>
                <a:latin typeface="Arial Narrow" panose="020B0606020202030204" pitchFamily="34" charset="0"/>
                <a:hlinkClick r:id="rId3" tooltip="Geography"/>
              </a:rPr>
              <a:t>geography</a:t>
            </a:r>
            <a:r>
              <a:rPr lang="en-US" dirty="0">
                <a:solidFill>
                  <a:srgbClr val="202122"/>
                </a:solidFill>
                <a:latin typeface="Arial Narrow" panose="020B0606020202030204" pitchFamily="34" charset="0"/>
              </a:rPr>
              <a:t> and </a:t>
            </a:r>
            <a:r>
              <a:rPr lang="en-US" dirty="0">
                <a:solidFill>
                  <a:srgbClr val="0B0080"/>
                </a:solidFill>
                <a:latin typeface="Arial Narrow" panose="020B0606020202030204" pitchFamily="34" charset="0"/>
                <a:hlinkClick r:id="rId4" tooltip="Fluvial"/>
              </a:rPr>
              <a:t>fluvial</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5" tooltip="Geomorphology"/>
              </a:rPr>
              <a:t>geomorphology</a:t>
            </a:r>
            <a:r>
              <a:rPr lang="en-US" dirty="0">
                <a:solidFill>
                  <a:srgbClr val="202122"/>
                </a:solidFill>
                <a:latin typeface="Arial Narrow" panose="020B0606020202030204" pitchFamily="34" charset="0"/>
              </a:rPr>
              <a:t>, a </a:t>
            </a:r>
            <a:r>
              <a:rPr lang="en-US" b="1" dirty="0" err="1">
                <a:solidFill>
                  <a:srgbClr val="202122"/>
                </a:solidFill>
                <a:latin typeface="Arial Narrow" panose="020B0606020202030204" pitchFamily="34" charset="0"/>
              </a:rPr>
              <a:t>thalweg</a:t>
            </a:r>
            <a:r>
              <a:rPr lang="en-US" dirty="0">
                <a:solidFill>
                  <a:srgbClr val="202122"/>
                </a:solidFill>
                <a:latin typeface="Arial Narrow" panose="020B0606020202030204" pitchFamily="34" charset="0"/>
              </a:rPr>
              <a:t> or </a:t>
            </a:r>
            <a:r>
              <a:rPr lang="en-US" b="1" dirty="0" err="1">
                <a:solidFill>
                  <a:srgbClr val="202122"/>
                </a:solidFill>
                <a:latin typeface="Arial Narrow" panose="020B0606020202030204" pitchFamily="34" charset="0"/>
              </a:rPr>
              <a:t>talweg</a:t>
            </a:r>
            <a:r>
              <a:rPr lang="en-US" dirty="0">
                <a:solidFill>
                  <a:srgbClr val="202122"/>
                </a:solidFill>
                <a:latin typeface="Arial Narrow" panose="020B0606020202030204" pitchFamily="34" charset="0"/>
              </a:rPr>
              <a:t> (</a:t>
            </a:r>
            <a:r>
              <a:rPr lang="en-US" dirty="0">
                <a:solidFill>
                  <a:srgbClr val="0B0080"/>
                </a:solidFill>
                <a:latin typeface="Arial Narrow" panose="020B0606020202030204" pitchFamily="34" charset="0"/>
                <a:hlinkClick r:id="rId6" tooltip="Help:IPA/English"/>
              </a:rPr>
              <a:t>/ˈ</a:t>
            </a:r>
            <a:r>
              <a:rPr lang="en-US" dirty="0" err="1">
                <a:solidFill>
                  <a:srgbClr val="0B0080"/>
                </a:solidFill>
                <a:latin typeface="Arial Narrow" panose="020B0606020202030204" pitchFamily="34" charset="0"/>
                <a:hlinkClick r:id="rId6" tooltip="Help:IPA/English"/>
              </a:rPr>
              <a:t>tɑːlvɛɡ</a:t>
            </a:r>
            <a:r>
              <a:rPr lang="en-US" dirty="0">
                <a:solidFill>
                  <a:srgbClr val="0B0080"/>
                </a:solidFill>
                <a:latin typeface="Arial Narrow" panose="020B0606020202030204" pitchFamily="34" charset="0"/>
                <a:hlinkClick r:id="rId6" tooltip="Help:IPA/English"/>
              </a:rPr>
              <a:t>/</a:t>
            </a:r>
            <a:r>
              <a:rPr lang="en-US" dirty="0">
                <a:solidFill>
                  <a:srgbClr val="202122"/>
                </a:solidFill>
                <a:latin typeface="Arial Narrow" panose="020B0606020202030204" pitchFamily="34" charset="0"/>
              </a:rPr>
              <a:t>) is the line of lowest </a:t>
            </a:r>
            <a:r>
              <a:rPr lang="en-US" dirty="0">
                <a:solidFill>
                  <a:srgbClr val="0B0080"/>
                </a:solidFill>
                <a:latin typeface="Arial Narrow" panose="020B0606020202030204" pitchFamily="34" charset="0"/>
                <a:hlinkClick r:id="rId7" tooltip="Elevation"/>
              </a:rPr>
              <a:t>elevation</a:t>
            </a:r>
            <a:r>
              <a:rPr lang="en-US" dirty="0">
                <a:solidFill>
                  <a:srgbClr val="202122"/>
                </a:solidFill>
                <a:latin typeface="Arial Narrow" panose="020B0606020202030204" pitchFamily="34" charset="0"/>
              </a:rPr>
              <a:t> within a </a:t>
            </a:r>
            <a:r>
              <a:rPr lang="en-US" dirty="0">
                <a:solidFill>
                  <a:srgbClr val="0B0080"/>
                </a:solidFill>
                <a:latin typeface="Arial Narrow" panose="020B0606020202030204" pitchFamily="34" charset="0"/>
                <a:hlinkClick r:id="rId8" tooltip="Valley"/>
              </a:rPr>
              <a:t>valley</a:t>
            </a:r>
            <a:r>
              <a:rPr lang="en-US" dirty="0">
                <a:solidFill>
                  <a:srgbClr val="202122"/>
                </a:solidFill>
                <a:latin typeface="Arial Narrow" panose="020B0606020202030204" pitchFamily="34" charset="0"/>
              </a:rPr>
              <a:t> or </a:t>
            </a:r>
            <a:r>
              <a:rPr lang="en-US" dirty="0">
                <a:solidFill>
                  <a:srgbClr val="0B0080"/>
                </a:solidFill>
                <a:latin typeface="Arial Narrow" panose="020B0606020202030204" pitchFamily="34" charset="0"/>
                <a:hlinkClick r:id="rId9" tooltip="Watercourse"/>
              </a:rPr>
              <a:t>watercourse</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10"/>
              </a:rPr>
              <a:t>[1]</a:t>
            </a:r>
            <a:endParaRPr lang="en-US"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Under international law, a </a:t>
            </a:r>
            <a:r>
              <a:rPr lang="en-US" dirty="0" err="1">
                <a:solidFill>
                  <a:srgbClr val="202122"/>
                </a:solidFill>
                <a:latin typeface="Arial Narrow" panose="020B0606020202030204" pitchFamily="34" charset="0"/>
              </a:rPr>
              <a:t>thalweg</a:t>
            </a:r>
            <a:r>
              <a:rPr lang="en-US" dirty="0">
                <a:solidFill>
                  <a:srgbClr val="202122"/>
                </a:solidFill>
                <a:latin typeface="Arial Narrow" panose="020B0606020202030204" pitchFamily="34" charset="0"/>
              </a:rPr>
              <a:t> is the middle of the primary </a:t>
            </a:r>
            <a:r>
              <a:rPr lang="en-US" u="sng" dirty="0">
                <a:solidFill>
                  <a:srgbClr val="0B0080"/>
                </a:solidFill>
                <a:latin typeface="Arial Narrow" panose="020B0606020202030204" pitchFamily="34" charset="0"/>
                <a:hlinkClick r:id="rId11"/>
              </a:rPr>
              <a:t>navigable channel</a:t>
            </a:r>
            <a:r>
              <a:rPr lang="en-US" dirty="0">
                <a:solidFill>
                  <a:srgbClr val="202122"/>
                </a:solidFill>
                <a:latin typeface="Arial Narrow" panose="020B0606020202030204" pitchFamily="34" charset="0"/>
              </a:rPr>
              <a:t> of a </a:t>
            </a:r>
            <a:r>
              <a:rPr lang="en-US" dirty="0">
                <a:solidFill>
                  <a:srgbClr val="0B0080"/>
                </a:solidFill>
                <a:latin typeface="Arial Narrow" panose="020B0606020202030204" pitchFamily="34" charset="0"/>
                <a:hlinkClick r:id="rId12" tooltip="Waterway"/>
              </a:rPr>
              <a:t>waterway</a:t>
            </a:r>
            <a:r>
              <a:rPr lang="en-US" dirty="0">
                <a:solidFill>
                  <a:srgbClr val="202122"/>
                </a:solidFill>
                <a:latin typeface="Arial Narrow" panose="020B0606020202030204" pitchFamily="34" charset="0"/>
              </a:rPr>
              <a:t> that defines the </a:t>
            </a:r>
            <a:r>
              <a:rPr lang="en-US" dirty="0">
                <a:solidFill>
                  <a:srgbClr val="0B0080"/>
                </a:solidFill>
                <a:latin typeface="Arial Narrow" panose="020B0606020202030204" pitchFamily="34" charset="0"/>
                <a:hlinkClick r:id="rId13" tooltip="Boundary (international)"/>
              </a:rPr>
              <a:t>boundary</a:t>
            </a:r>
            <a:r>
              <a:rPr lang="en-US" dirty="0">
                <a:solidFill>
                  <a:srgbClr val="202122"/>
                </a:solidFill>
                <a:latin typeface="Arial Narrow" panose="020B0606020202030204" pitchFamily="34" charset="0"/>
              </a:rPr>
              <a:t> line between </a:t>
            </a:r>
            <a:r>
              <a:rPr lang="en-US" dirty="0">
                <a:solidFill>
                  <a:srgbClr val="0B0080"/>
                </a:solidFill>
                <a:latin typeface="Arial Narrow" panose="020B0606020202030204" pitchFamily="34" charset="0"/>
                <a:hlinkClick r:id="rId14" tooltip="Country"/>
              </a:rPr>
              <a:t>states</a:t>
            </a:r>
            <a:r>
              <a:rPr lang="en-US" dirty="0">
                <a:solidFill>
                  <a:srgbClr val="202122"/>
                </a:solidFill>
                <a:latin typeface="Arial Narrow" panose="020B0606020202030204" pitchFamily="34" charset="0"/>
              </a:rPr>
              <a:t>.</a:t>
            </a:r>
            <a:r>
              <a:rPr lang="en-US" baseline="30000" dirty="0">
                <a:solidFill>
                  <a:srgbClr val="0B0080"/>
                </a:solidFill>
                <a:latin typeface="Arial Narrow" panose="020B0606020202030204" pitchFamily="34" charset="0"/>
                <a:hlinkClick r:id="rId15"/>
              </a:rPr>
              <a:t>[2]</a:t>
            </a:r>
            <a:r>
              <a:rPr lang="en-US" baseline="30000" dirty="0">
                <a:solidFill>
                  <a:srgbClr val="0B0080"/>
                </a:solidFill>
                <a:latin typeface="Arial Narrow" panose="020B0606020202030204" pitchFamily="34" charset="0"/>
                <a:hlinkClick r:id="rId16"/>
              </a:rPr>
              <a:t>[3]</a:t>
            </a:r>
            <a:r>
              <a:rPr lang="en-US" dirty="0">
                <a:solidFill>
                  <a:srgbClr val="202122"/>
                </a:solidFill>
                <a:latin typeface="Arial Narrow" panose="020B0606020202030204" pitchFamily="34" charset="0"/>
              </a:rPr>
              <a:t> Also under </a:t>
            </a:r>
            <a:r>
              <a:rPr lang="en-US" dirty="0">
                <a:solidFill>
                  <a:srgbClr val="0B0080"/>
                </a:solidFill>
                <a:latin typeface="Arial Narrow" panose="020B0606020202030204" pitchFamily="34" charset="0"/>
                <a:hlinkClick r:id="rId17" tooltip="International law"/>
              </a:rPr>
              <a:t>international law</a:t>
            </a:r>
            <a:r>
              <a:rPr lang="en-US" dirty="0">
                <a:solidFill>
                  <a:srgbClr val="202122"/>
                </a:solidFill>
                <a:latin typeface="Arial Narrow" panose="020B0606020202030204" pitchFamily="34" charset="0"/>
              </a:rPr>
              <a:t>, </a:t>
            </a:r>
            <a:r>
              <a:rPr lang="en-US" dirty="0" err="1">
                <a:solidFill>
                  <a:srgbClr val="202122"/>
                </a:solidFill>
                <a:latin typeface="Arial Narrow" panose="020B0606020202030204" pitchFamily="34" charset="0"/>
              </a:rPr>
              <a:t>thalwegs</a:t>
            </a:r>
            <a:r>
              <a:rPr lang="en-US" dirty="0">
                <a:solidFill>
                  <a:srgbClr val="202122"/>
                </a:solidFill>
                <a:latin typeface="Arial Narrow" panose="020B0606020202030204" pitchFamily="34" charset="0"/>
              </a:rPr>
              <a:t> can acquire special significance because disputed river borders are often deemed to run along the river's </a:t>
            </a:r>
            <a:r>
              <a:rPr lang="en-US" dirty="0" err="1">
                <a:solidFill>
                  <a:srgbClr val="202122"/>
                </a:solidFill>
                <a:latin typeface="Arial Narrow" panose="020B0606020202030204" pitchFamily="34" charset="0"/>
              </a:rPr>
              <a:t>thalweg</a:t>
            </a:r>
            <a:r>
              <a:rPr lang="en-US" dirty="0">
                <a:solidFill>
                  <a:srgbClr val="202122"/>
                </a:solidFill>
                <a:latin typeface="Arial Narrow" panose="020B0606020202030204" pitchFamily="34" charset="0"/>
              </a:rPr>
              <a:t>.</a:t>
            </a:r>
          </a:p>
          <a:p>
            <a:endParaRPr lang="en-US" b="0" i="0" dirty="0">
              <a:solidFill>
                <a:srgbClr val="202122"/>
              </a:solidFill>
              <a:effectLst/>
              <a:latin typeface="Arial Narrow" panose="020B0606020202030204" pitchFamily="34" charset="0"/>
            </a:endParaRPr>
          </a:p>
          <a:p>
            <a:r>
              <a:rPr lang="en-US" dirty="0">
                <a:latin typeface="Arial Narrow" panose="020B0606020202030204" pitchFamily="34" charset="0"/>
              </a:rPr>
              <a:t>The word </a:t>
            </a:r>
            <a:r>
              <a:rPr lang="en-US" i="1" dirty="0" err="1">
                <a:latin typeface="Arial Narrow" panose="020B0606020202030204" pitchFamily="34" charset="0"/>
                <a:hlinkClick r:id="rId18" tooltip="wiktionary:thalweg"/>
              </a:rPr>
              <a:t>thalweg</a:t>
            </a:r>
            <a:r>
              <a:rPr lang="en-US" dirty="0">
                <a:latin typeface="Arial Narrow" panose="020B0606020202030204" pitchFamily="34" charset="0"/>
              </a:rPr>
              <a:t> is of 19th-century German origin. The German word </a:t>
            </a:r>
            <a:r>
              <a:rPr lang="en-US" i="1" dirty="0" err="1">
                <a:latin typeface="Arial Narrow" panose="020B0606020202030204" pitchFamily="34" charset="0"/>
              </a:rPr>
              <a:t>Thalweg</a:t>
            </a:r>
            <a:r>
              <a:rPr lang="en-US" dirty="0">
                <a:latin typeface="Arial Narrow" panose="020B0606020202030204" pitchFamily="34" charset="0"/>
              </a:rPr>
              <a:t> (modern spelling </a:t>
            </a:r>
            <a:r>
              <a:rPr lang="en-US" i="1" dirty="0" err="1">
                <a:latin typeface="Arial Narrow" panose="020B0606020202030204" pitchFamily="34" charset="0"/>
                <a:hlinkClick r:id="rId19" tooltip="de:Talweg"/>
              </a:rPr>
              <a:t>Talweg</a:t>
            </a:r>
            <a:r>
              <a:rPr lang="en-US" dirty="0">
                <a:latin typeface="Arial Narrow" panose="020B0606020202030204" pitchFamily="34" charset="0"/>
              </a:rPr>
              <a:t>) is a compound noun that is built from the </a:t>
            </a:r>
            <a:r>
              <a:rPr lang="en-US" dirty="0">
                <a:latin typeface="Arial Narrow" panose="020B0606020202030204" pitchFamily="34" charset="0"/>
                <a:hlinkClick r:id="rId20" tooltip="German language"/>
              </a:rPr>
              <a:t>German elements</a:t>
            </a:r>
            <a:r>
              <a:rPr lang="en-US" dirty="0">
                <a:latin typeface="Arial Narrow" panose="020B0606020202030204" pitchFamily="34" charset="0"/>
              </a:rPr>
              <a:t> </a:t>
            </a:r>
            <a:r>
              <a:rPr lang="en-US" i="1" dirty="0" err="1">
                <a:latin typeface="Arial Narrow" panose="020B0606020202030204" pitchFamily="34" charset="0"/>
              </a:rPr>
              <a:t>Thal</a:t>
            </a:r>
            <a:r>
              <a:rPr lang="en-US" dirty="0">
                <a:latin typeface="Arial Narrow" panose="020B0606020202030204" pitchFamily="34" charset="0"/>
              </a:rPr>
              <a:t> (since </a:t>
            </a:r>
            <a:r>
              <a:rPr lang="en-US" dirty="0" err="1">
                <a:latin typeface="Arial Narrow" panose="020B0606020202030204" pitchFamily="34" charset="0"/>
                <a:hlinkClick r:id="rId21" tooltip="Konrad Duden"/>
              </a:rPr>
              <a:t>Duden</a:t>
            </a:r>
            <a:r>
              <a:rPr lang="en-US" dirty="0" err="1">
                <a:latin typeface="Arial Narrow" panose="020B0606020202030204" pitchFamily="34" charset="0"/>
              </a:rPr>
              <a:t>'s</a:t>
            </a:r>
            <a:r>
              <a:rPr lang="en-US" dirty="0">
                <a:latin typeface="Arial Narrow" panose="020B0606020202030204" pitchFamily="34" charset="0"/>
              </a:rPr>
              <a:t> </a:t>
            </a:r>
            <a:r>
              <a:rPr lang="en-US" dirty="0">
                <a:latin typeface="Arial Narrow" panose="020B0606020202030204" pitchFamily="34" charset="0"/>
                <a:hlinkClick r:id="rId22" tooltip="German orthography"/>
              </a:rPr>
              <a:t>orthography reform of 1901</a:t>
            </a:r>
            <a:r>
              <a:rPr lang="en-US" dirty="0">
                <a:latin typeface="Arial Narrow" panose="020B0606020202030204" pitchFamily="34" charset="0"/>
              </a:rPr>
              <a:t> written </a:t>
            </a:r>
            <a:r>
              <a:rPr lang="en-US" i="1" dirty="0">
                <a:latin typeface="Arial Narrow" panose="020B0606020202030204" pitchFamily="34" charset="0"/>
              </a:rPr>
              <a:t>Tal</a:t>
            </a:r>
            <a:r>
              <a:rPr lang="en-US" dirty="0">
                <a:latin typeface="Arial Narrow" panose="020B0606020202030204" pitchFamily="34" charset="0"/>
              </a:rPr>
              <a:t>) meaning </a:t>
            </a:r>
            <a:r>
              <a:rPr lang="en-US" i="1" dirty="0">
                <a:latin typeface="Arial Narrow" panose="020B0606020202030204" pitchFamily="34" charset="0"/>
              </a:rPr>
              <a:t>valley</a:t>
            </a:r>
            <a:r>
              <a:rPr lang="en-US" dirty="0">
                <a:latin typeface="Arial Narrow" panose="020B0606020202030204" pitchFamily="34" charset="0"/>
              </a:rPr>
              <a:t> (cognate with </a:t>
            </a:r>
            <a:r>
              <a:rPr lang="en-US" i="1" dirty="0">
                <a:latin typeface="Arial Narrow" panose="020B0606020202030204" pitchFamily="34" charset="0"/>
              </a:rPr>
              <a:t>dale</a:t>
            </a:r>
            <a:r>
              <a:rPr lang="en-US" dirty="0">
                <a:latin typeface="Arial Narrow" panose="020B0606020202030204" pitchFamily="34" charset="0"/>
              </a:rPr>
              <a:t> in English), and </a:t>
            </a:r>
            <a:r>
              <a:rPr lang="en-US" i="1" dirty="0" err="1">
                <a:latin typeface="Arial Narrow" panose="020B0606020202030204" pitchFamily="34" charset="0"/>
              </a:rPr>
              <a:t>Weg</a:t>
            </a:r>
            <a:r>
              <a:rPr lang="en-US" dirty="0">
                <a:latin typeface="Arial Narrow" panose="020B0606020202030204" pitchFamily="34" charset="0"/>
              </a:rPr>
              <a:t>, meaning </a:t>
            </a:r>
            <a:r>
              <a:rPr lang="en-US" i="1" dirty="0">
                <a:latin typeface="Arial Narrow" panose="020B0606020202030204" pitchFamily="34" charset="0"/>
              </a:rPr>
              <a:t>way.</a:t>
            </a:r>
            <a:r>
              <a:rPr lang="en-US" dirty="0">
                <a:latin typeface="Arial Narrow" panose="020B0606020202030204" pitchFamily="34" charset="0"/>
              </a:rPr>
              <a:t> It literally means "valley way" and is used, with its modern spelling </a:t>
            </a:r>
            <a:r>
              <a:rPr lang="en-US" i="1" dirty="0" err="1">
                <a:latin typeface="Arial Narrow" panose="020B0606020202030204" pitchFamily="34" charset="0"/>
              </a:rPr>
              <a:t>Talweg</a:t>
            </a:r>
            <a:r>
              <a:rPr lang="en-US" dirty="0">
                <a:latin typeface="Arial Narrow" panose="020B0606020202030204" pitchFamily="34" charset="0"/>
              </a:rPr>
              <a:t>, in daily German to describe a path or road that follows the bottom of a valley, or in geography with the more technical meaning also adopted by English.</a:t>
            </a:r>
            <a:endParaRPr lang="en-US"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421689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DB9B5656-0E19-4329-B85C-1043B0C2E801}"/>
              </a:ext>
            </a:extLst>
          </p:cNvPr>
          <p:cNvSpPr>
            <a:spLocks noGrp="1"/>
          </p:cNvSpPr>
          <p:nvPr>
            <p:ph type="dt" sz="half" idx="10"/>
          </p:nvPr>
        </p:nvSpPr>
        <p:spPr>
          <a:xfrm>
            <a:off x="838200" y="6356350"/>
            <a:ext cx="2743200" cy="365125"/>
          </a:xfrm>
        </p:spPr>
        <p:txBody>
          <a:bodyPr>
            <a:normAutofit/>
          </a:bodyPr>
          <a:lstStyle/>
          <a:p>
            <a:pPr>
              <a:spcAft>
                <a:spcPts val="600"/>
              </a:spcAft>
            </a:pPr>
            <a:fld id="{CA02E293-0D2B-4964-B507-82717515F881}" type="datetime1">
              <a:rPr lang="en-US" smtClean="0"/>
              <a:pPr>
                <a:spcAft>
                  <a:spcPts val="600"/>
                </a:spcAft>
              </a:pPr>
              <a:t>8/11/2020</a:t>
            </a:fld>
            <a:endParaRPr lang="en-US"/>
          </a:p>
        </p:txBody>
      </p:sp>
      <p:sp>
        <p:nvSpPr>
          <p:cNvPr id="3" name="Slide Number Placeholder 2">
            <a:extLst>
              <a:ext uri="{FF2B5EF4-FFF2-40B4-BE49-F238E27FC236}">
                <a16:creationId xmlns:a16="http://schemas.microsoft.com/office/drawing/2014/main" id="{700007A8-5FF5-47C5-BD7A-DC3E8FC0B7EB}"/>
              </a:ext>
            </a:extLst>
          </p:cNvPr>
          <p:cNvSpPr>
            <a:spLocks noGrp="1"/>
          </p:cNvSpPr>
          <p:nvPr>
            <p:ph type="sldNum" sz="quarter" idx="12"/>
          </p:nvPr>
        </p:nvSpPr>
        <p:spPr>
          <a:xfrm>
            <a:off x="8610600" y="6356350"/>
            <a:ext cx="2743200" cy="365125"/>
          </a:xfrm>
        </p:spPr>
        <p:txBody>
          <a:bodyPr>
            <a:normAutofit/>
          </a:bodyPr>
          <a:lstStyle/>
          <a:p>
            <a:pPr>
              <a:spcAft>
                <a:spcPts val="600"/>
              </a:spcAft>
            </a:pPr>
            <a:fld id="{B2DC25EE-239B-4C5F-AAD1-255A7D5F1EE2}" type="slidenum">
              <a:rPr lang="en-US" smtClean="0"/>
              <a:pPr>
                <a:spcAft>
                  <a:spcPts val="600"/>
                </a:spcAft>
              </a:pPr>
              <a:t>28</a:t>
            </a:fld>
            <a:endParaRPr lang="en-US"/>
          </a:p>
        </p:txBody>
      </p:sp>
      <p:pic>
        <p:nvPicPr>
          <p:cNvPr id="1030" name="Picture 6" descr="The Safavid Empire The Mughal Empire The Ottoman Empire - ppt video online  download">
            <a:extLst>
              <a:ext uri="{FF2B5EF4-FFF2-40B4-BE49-F238E27FC236}">
                <a16:creationId xmlns:a16="http://schemas.microsoft.com/office/drawing/2014/main" id="{429CCA8C-5B19-4D62-A804-DBA4E528A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11734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44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E33BA-A015-46D3-B3D4-A6E4CA889E4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7EC609DF-2350-4C86-B103-287FD941C67E}"/>
              </a:ext>
            </a:extLst>
          </p:cNvPr>
          <p:cNvSpPr>
            <a:spLocks noGrp="1"/>
          </p:cNvSpPr>
          <p:nvPr>
            <p:ph type="sldNum" sz="quarter" idx="12"/>
          </p:nvPr>
        </p:nvSpPr>
        <p:spPr/>
        <p:txBody>
          <a:bodyPr/>
          <a:lstStyle/>
          <a:p>
            <a:fld id="{B2DC25EE-239B-4C5F-AAD1-255A7D5F1EE2}" type="slidenum">
              <a:rPr lang="en-US" smtClean="0"/>
              <a:t>29</a:t>
            </a:fld>
            <a:endParaRPr lang="en-US"/>
          </a:p>
        </p:txBody>
      </p:sp>
      <p:sp>
        <p:nvSpPr>
          <p:cNvPr id="5" name="Rectangle 4">
            <a:extLst>
              <a:ext uri="{FF2B5EF4-FFF2-40B4-BE49-F238E27FC236}">
                <a16:creationId xmlns:a16="http://schemas.microsoft.com/office/drawing/2014/main" id="{052E84B2-A7DC-4A18-8568-E4C7A81B1F02}"/>
              </a:ext>
            </a:extLst>
          </p:cNvPr>
          <p:cNvSpPr/>
          <p:nvPr/>
        </p:nvSpPr>
        <p:spPr>
          <a:xfrm>
            <a:off x="533400" y="850689"/>
            <a:ext cx="6096000" cy="3539430"/>
          </a:xfrm>
          <a:prstGeom prst="rect">
            <a:avLst/>
          </a:prstGeom>
        </p:spPr>
        <p:txBody>
          <a:bodyPr>
            <a:spAutoFit/>
          </a:bodyPr>
          <a:lstStyle/>
          <a:p>
            <a:r>
              <a:rPr lang="en-US" sz="1400" dirty="0">
                <a:solidFill>
                  <a:srgbClr val="202122"/>
                </a:solidFill>
                <a:latin typeface="Arial Narrow" panose="020B0606020202030204" pitchFamily="34" charset="0"/>
              </a:rPr>
              <a:t>During the </a:t>
            </a:r>
            <a:r>
              <a:rPr lang="en-US" sz="1400" dirty="0">
                <a:solidFill>
                  <a:srgbClr val="0B0080"/>
                </a:solidFill>
                <a:latin typeface="Arial Narrow" panose="020B0606020202030204" pitchFamily="34" charset="0"/>
                <a:hlinkClick r:id="rId2" tooltip="British Mandate of Mesopotamia"/>
              </a:rPr>
              <a:t>Mandate of Iraq</a:t>
            </a:r>
            <a:r>
              <a:rPr lang="en-US" sz="1400" dirty="0">
                <a:solidFill>
                  <a:srgbClr val="202122"/>
                </a:solidFill>
                <a:latin typeface="Arial Narrow" panose="020B0606020202030204" pitchFamily="34" charset="0"/>
              </a:rPr>
              <a:t> (1920–32), the British advisors in Iraq were able to keep the waterway binational under the </a:t>
            </a:r>
            <a:r>
              <a:rPr lang="en-US" sz="1400" dirty="0" err="1">
                <a:solidFill>
                  <a:srgbClr val="0B0080"/>
                </a:solidFill>
                <a:latin typeface="Arial Narrow" panose="020B0606020202030204" pitchFamily="34" charset="0"/>
                <a:hlinkClick r:id="rId3" tooltip="Thalweg"/>
              </a:rPr>
              <a:t>thalweg</a:t>
            </a:r>
            <a:r>
              <a:rPr lang="en-US" sz="1400" dirty="0">
                <a:solidFill>
                  <a:srgbClr val="0B0080"/>
                </a:solidFill>
                <a:latin typeface="Arial Narrow" panose="020B0606020202030204" pitchFamily="34" charset="0"/>
                <a:hlinkClick r:id="rId3" tooltip="Thalweg"/>
              </a:rPr>
              <a:t> principle</a:t>
            </a:r>
            <a:r>
              <a:rPr lang="en-US" sz="1400" dirty="0">
                <a:solidFill>
                  <a:srgbClr val="202122"/>
                </a:solidFill>
                <a:latin typeface="Arial Narrow" panose="020B0606020202030204" pitchFamily="34" charset="0"/>
              </a:rPr>
              <a:t> that worked in Europe: the dividing line was a line drawn between the deepest points along the stream bed. In 1937, Iran and Iraq signed a treaty that settled the dispute over control of the Shatt al-Arab.</a:t>
            </a:r>
            <a:r>
              <a:rPr lang="en-US" sz="1400" baseline="30000" dirty="0">
                <a:solidFill>
                  <a:srgbClr val="0B0080"/>
                </a:solidFill>
                <a:latin typeface="Arial Narrow" panose="020B0606020202030204" pitchFamily="34" charset="0"/>
                <a:hlinkClick r:id="rId4"/>
              </a:rPr>
              <a:t>[13]</a:t>
            </a:r>
            <a:r>
              <a:rPr lang="en-US" sz="1400" dirty="0">
                <a:solidFill>
                  <a:srgbClr val="202122"/>
                </a:solidFill>
                <a:latin typeface="Arial Narrow" panose="020B0606020202030204" pitchFamily="34" charset="0"/>
              </a:rPr>
              <a:t> The 1937 treaty recognized the Iranian-Iraqi border as along the low-water mark on the eastern side of the Shatt al-Arab except at </a:t>
            </a:r>
            <a:r>
              <a:rPr lang="en-US" sz="1400" dirty="0">
                <a:solidFill>
                  <a:srgbClr val="0B0080"/>
                </a:solidFill>
                <a:latin typeface="Arial Narrow" panose="020B0606020202030204" pitchFamily="34" charset="0"/>
                <a:hlinkClick r:id="rId5" tooltip="Abadan"/>
              </a:rPr>
              <a:t>Abadan</a:t>
            </a:r>
            <a:r>
              <a:rPr lang="en-US" sz="1400" dirty="0">
                <a:solidFill>
                  <a:srgbClr val="202122"/>
                </a:solidFill>
                <a:latin typeface="Arial Narrow" panose="020B0606020202030204" pitchFamily="34" charset="0"/>
              </a:rPr>
              <a:t> and </a:t>
            </a:r>
            <a:r>
              <a:rPr lang="en-US" sz="1400" dirty="0">
                <a:solidFill>
                  <a:srgbClr val="0B0080"/>
                </a:solidFill>
                <a:latin typeface="Arial Narrow" panose="020B0606020202030204" pitchFamily="34" charset="0"/>
                <a:hlinkClick r:id="rId6" tooltip="Khorramshahr"/>
              </a:rPr>
              <a:t>Khorramshahr</a:t>
            </a:r>
            <a:r>
              <a:rPr lang="en-US" sz="1400" dirty="0">
                <a:solidFill>
                  <a:srgbClr val="202122"/>
                </a:solidFill>
                <a:latin typeface="Arial Narrow" panose="020B0606020202030204" pitchFamily="34" charset="0"/>
              </a:rPr>
              <a:t> where the frontier ran along the </a:t>
            </a:r>
            <a:r>
              <a:rPr lang="en-US" sz="1400" i="1" dirty="0" err="1">
                <a:solidFill>
                  <a:srgbClr val="202122"/>
                </a:solidFill>
                <a:latin typeface="Arial Narrow" panose="020B0606020202030204" pitchFamily="34" charset="0"/>
              </a:rPr>
              <a:t>thalweg</a:t>
            </a:r>
            <a:r>
              <a:rPr lang="en-US" sz="1400" dirty="0">
                <a:solidFill>
                  <a:srgbClr val="202122"/>
                </a:solidFill>
                <a:latin typeface="Arial Narrow" panose="020B0606020202030204" pitchFamily="34" charset="0"/>
              </a:rPr>
              <a:t> (the deep water line) which gave Iraq control of almost the entire waterway; provided that all ships using the Shatt al-Arab fly the Iraqi flag and have an Iraqi pilot, and required Iran to pay tolls to Iraq whenever its ships used the Shatt al-Arab.</a:t>
            </a:r>
            <a:r>
              <a:rPr lang="en-US" sz="1400" baseline="30000" dirty="0">
                <a:solidFill>
                  <a:srgbClr val="0B0080"/>
                </a:solidFill>
                <a:latin typeface="Arial Narrow" panose="020B0606020202030204" pitchFamily="34" charset="0"/>
                <a:hlinkClick r:id="rId7"/>
              </a:rPr>
              <a:t>[14]</a:t>
            </a:r>
            <a:r>
              <a:rPr lang="en-US" sz="1400" dirty="0">
                <a:solidFill>
                  <a:srgbClr val="202122"/>
                </a:solidFill>
                <a:latin typeface="Arial Narrow" panose="020B0606020202030204" pitchFamily="34" charset="0"/>
              </a:rPr>
              <a:t> </a:t>
            </a:r>
            <a:r>
              <a:rPr lang="en-US" sz="1400" b="1" dirty="0">
                <a:solidFill>
                  <a:srgbClr val="202122"/>
                </a:solidFill>
                <a:latin typeface="Arial Narrow" panose="020B0606020202030204" pitchFamily="34" charset="0"/>
              </a:rPr>
              <a:t>The treaty of 1937 marked a familiar pattern by British empire of </a:t>
            </a:r>
            <a:r>
              <a:rPr lang="en-US" sz="1400" b="1" dirty="0">
                <a:solidFill>
                  <a:srgbClr val="0B0080"/>
                </a:solidFill>
                <a:latin typeface="Arial Narrow" panose="020B0606020202030204" pitchFamily="34" charset="0"/>
                <a:hlinkClick r:id="rId8" tooltip="Divide and rule"/>
              </a:rPr>
              <a:t>Divide and rule</a:t>
            </a:r>
            <a:r>
              <a:rPr lang="en-US" sz="1400" b="1" dirty="0">
                <a:solidFill>
                  <a:srgbClr val="202122"/>
                </a:solidFill>
                <a:latin typeface="Arial Narrow" panose="020B0606020202030204" pitchFamily="34" charset="0"/>
              </a:rPr>
              <a:t> that was routinely employed in the Indian subcontinent and other British colonial or influenced regions: it ensured long term if not permanent tension between Iran and Iraq</a:t>
            </a:r>
            <a:r>
              <a:rPr lang="en-US" sz="1400" dirty="0">
                <a:solidFill>
                  <a:srgbClr val="202122"/>
                </a:solidFill>
                <a:latin typeface="Arial Narrow" panose="020B0606020202030204" pitchFamily="34" charset="0"/>
              </a:rPr>
              <a:t>. As opposed to using the </a:t>
            </a:r>
            <a:r>
              <a:rPr lang="en-US" sz="1400" i="1" dirty="0" err="1">
                <a:solidFill>
                  <a:srgbClr val="202122"/>
                </a:solidFill>
                <a:latin typeface="Arial Narrow" panose="020B0606020202030204" pitchFamily="34" charset="0"/>
              </a:rPr>
              <a:t>thalweg</a:t>
            </a:r>
            <a:r>
              <a:rPr lang="en-US" sz="1400" dirty="0">
                <a:solidFill>
                  <a:srgbClr val="202122"/>
                </a:solidFill>
                <a:latin typeface="Arial Narrow" panose="020B0606020202030204" pitchFamily="34" charset="0"/>
              </a:rPr>
              <a:t> principle as advised during 1920–1932 period, which would have calmed down or ended the river border tensions between the two nations.</a:t>
            </a:r>
          </a:p>
          <a:p>
            <a:r>
              <a:rPr lang="en-US" sz="1400" dirty="0">
                <a:solidFill>
                  <a:srgbClr val="202122"/>
                </a:solidFill>
                <a:latin typeface="Arial Narrow" panose="020B0606020202030204" pitchFamily="34" charset="0"/>
              </a:rPr>
              <a:t>The Shatt al-Arab and the forest were depicted in the middle of the coat of arms of the </a:t>
            </a:r>
            <a:r>
              <a:rPr lang="en-US" sz="1400" dirty="0">
                <a:solidFill>
                  <a:srgbClr val="0B0080"/>
                </a:solidFill>
                <a:latin typeface="Arial Narrow" panose="020B0606020202030204" pitchFamily="34" charset="0"/>
                <a:hlinkClick r:id="rId9" tooltip="Kingdom of Iraq"/>
              </a:rPr>
              <a:t>Kingdom of Iraq</a:t>
            </a:r>
            <a:r>
              <a:rPr lang="en-US" sz="1400" dirty="0">
                <a:solidFill>
                  <a:srgbClr val="202122"/>
                </a:solidFill>
                <a:latin typeface="Arial Narrow" panose="020B0606020202030204" pitchFamily="34" charset="0"/>
              </a:rPr>
              <a:t>, from 1932–1959.</a:t>
            </a:r>
            <a:endParaRPr lang="en-US" sz="1400" b="0" i="0" dirty="0">
              <a:solidFill>
                <a:srgbClr val="202122"/>
              </a:solidFill>
              <a:effectLst/>
              <a:latin typeface="Arial Narrow" panose="020B0606020202030204" pitchFamily="34" charset="0"/>
            </a:endParaRPr>
          </a:p>
        </p:txBody>
      </p:sp>
      <p:pic>
        <p:nvPicPr>
          <p:cNvPr id="2050" name="Picture 2">
            <a:extLst>
              <a:ext uri="{FF2B5EF4-FFF2-40B4-BE49-F238E27FC236}">
                <a16:creationId xmlns:a16="http://schemas.microsoft.com/office/drawing/2014/main" id="{C50E0714-D026-4D2D-83A8-CF683C9D52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7861" y="4186237"/>
            <a:ext cx="20955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ran's Arvand River Key to Iraq's Integrity">
            <a:extLst>
              <a:ext uri="{FF2B5EF4-FFF2-40B4-BE49-F238E27FC236}">
                <a16:creationId xmlns:a16="http://schemas.microsoft.com/office/drawing/2014/main" id="{439CE9B0-EFF4-4DCA-992A-2A685AB32B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8938" y="1524000"/>
            <a:ext cx="50768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7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E5143B-7302-41C4-B916-64CC0F1133FC}"/>
              </a:ext>
            </a:extLst>
          </p:cNvPr>
          <p:cNvSpPr>
            <a:spLocks noChangeArrowheads="1"/>
          </p:cNvSpPr>
          <p:nvPr/>
        </p:nvSpPr>
        <p:spPr bwMode="auto">
          <a:xfrm>
            <a:off x="1149562" y="1028343"/>
            <a:ext cx="4328129"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The revolution was unusual for the surprise it created throughout the world.</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
              </a:rPr>
              <a:t>[18]</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It lacked many of the customary causes of revolution (defeat in war, a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3" tooltip="Financial crisis"/>
              </a:rPr>
              <a:t>financial crisis</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4" tooltip="List of peasant revolts"/>
              </a:rPr>
              <a:t>peasant rebellion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or disgruntled military);</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5"/>
              </a:rPr>
              <a:t>[19]</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occurred in a nation that was experiencing relative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6" tooltip="Prosperity"/>
              </a:rPr>
              <a:t>prosperity</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7"/>
              </a:rPr>
              <a:t>[10]</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8"/>
              </a:rPr>
              <a:t>[17]</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produced profound change at great speed;</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9"/>
              </a:rPr>
              <a:t>[20]</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was massively popular; </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resulted in the exile of many Iranians;</a:t>
            </a:r>
            <a:r>
              <a:rPr kumimoji="0" lang="en-US" altLang="en-US" b="1"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0"/>
              </a:rPr>
              <a:t>[21]</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replaced a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1" tooltip="Western world"/>
              </a:rPr>
              <a:t>pro-Western</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2" tooltip="Authoritarianism"/>
              </a:rPr>
              <a:t>authoritarian</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3" tooltip="Monarchy"/>
              </a:rPr>
              <a:t>monarchy</a:t>
            </a:r>
            <a:r>
              <a:rPr kumimoji="0" lang="en-US" altLang="en-US" b="1"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7"/>
              </a:rPr>
              <a:t>[10]</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with an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4" tooltip="Anti-Western sentiment"/>
              </a:rPr>
              <a:t>anti-Western</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5" tooltip="Theocracy"/>
              </a:rPr>
              <a:t>theocracy</a:t>
            </a:r>
            <a:r>
              <a:rPr kumimoji="0" lang="en-US" altLang="en-US" b="1"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7"/>
              </a:rPr>
              <a:t>[10]</a:t>
            </a:r>
            <a:r>
              <a:rPr kumimoji="0" lang="en-US" altLang="en-US" b="1"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6"/>
              </a:rPr>
              <a:t>[16]</a:t>
            </a:r>
            <a:r>
              <a:rPr kumimoji="0" lang="en-US" altLang="en-US" b="1"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8"/>
              </a:rPr>
              <a:t>[17]</a:t>
            </a:r>
            <a:r>
              <a:rPr kumimoji="0" lang="en-US" altLang="en-US" b="1"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17"/>
              </a:rPr>
              <a:t>[22]</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based on the concept of </a:t>
            </a:r>
            <a:r>
              <a:rPr kumimoji="0" lang="en-US" altLang="en-US" b="1" i="1" u="none" strike="noStrike" cap="none" normalizeH="0" baseline="0" dirty="0" err="1">
                <a:ln>
                  <a:noFill/>
                </a:ln>
                <a:solidFill>
                  <a:srgbClr val="202122"/>
                </a:solidFill>
                <a:effectLst/>
                <a:latin typeface="Arial Narrow" panose="020B0606020202030204" pitchFamily="34" charset="0"/>
                <a:cs typeface="Arial" panose="020B0604020202020204" pitchFamily="34" charset="0"/>
              </a:rPr>
              <a:t>velayat</a:t>
            </a:r>
            <a:r>
              <a:rPr kumimoji="0" lang="en-US" altLang="en-US" b="1" i="1"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-e faqih</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(or </a:t>
            </a:r>
            <a:r>
              <a:rPr kumimoji="0" lang="en-US" altLang="en-US" b="1"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8" tooltip="Guardianship of the Islamic Jurist"/>
              </a:rPr>
              <a:t>Guardianship of the Islamic Jurists</a:t>
            </a:r>
            <a:r>
              <a:rPr kumimoji="0" lang="en-US" altLang="en-US" b="1"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It was a relatively </a:t>
            </a:r>
            <a:r>
              <a:rPr kumimoji="0" lang="en-US" altLang="en-US" b="0" i="0" u="none" strike="noStrike" cap="none" normalizeH="0" baseline="0" dirty="0">
                <a:ln>
                  <a:noFill/>
                </a:ln>
                <a:solidFill>
                  <a:srgbClr val="0B0080"/>
                </a:solidFill>
                <a:effectLst/>
                <a:latin typeface="Arial Narrow" panose="020B0606020202030204" pitchFamily="34" charset="0"/>
                <a:cs typeface="Arial" panose="020B0604020202020204" pitchFamily="34" charset="0"/>
                <a:hlinkClick r:id="rId19" tooltip="Nonviolent revolution"/>
              </a:rPr>
              <a:t>nonviolent revolution</a:t>
            </a:r>
            <a:r>
              <a:rPr kumimoji="0" lang="en-US" altLang="en-US" b="0" i="0" u="none" strike="noStrike" cap="none" normalizeH="0" baseline="0" dirty="0">
                <a:ln>
                  <a:noFill/>
                </a:ln>
                <a:solidFill>
                  <a:srgbClr val="202122"/>
                </a:solidFill>
                <a:effectLst/>
                <a:latin typeface="Arial Narrow" panose="020B0606020202030204" pitchFamily="34" charset="0"/>
                <a:cs typeface="Arial" panose="020B0604020202020204" pitchFamily="34" charset="0"/>
              </a:rPr>
              <a:t>, and it helped to redefine the meaning and practice of modern revolutions (although there was violence in its aftermath).</a:t>
            </a:r>
            <a:r>
              <a:rPr kumimoji="0" lang="en-US" altLang="en-US" b="0" i="0" u="none" strike="noStrike" cap="none" normalizeH="0" baseline="30000" dirty="0">
                <a:ln>
                  <a:noFill/>
                </a:ln>
                <a:solidFill>
                  <a:srgbClr val="0B0080"/>
                </a:solidFill>
                <a:effectLst/>
                <a:latin typeface="Arial Narrow" panose="020B0606020202030204" pitchFamily="34" charset="0"/>
                <a:cs typeface="Arial" panose="020B0604020202020204" pitchFamily="34" charset="0"/>
                <a:hlinkClick r:id="rId20"/>
              </a:rPr>
              <a:t>[23]</a:t>
            </a:r>
            <a:endParaRPr kumimoji="0" lang="en-US" altLang="en-US" b="0" i="0" u="none" strike="noStrike" cap="none" normalizeH="0" baseline="0" dirty="0">
              <a:ln>
                <a:noFill/>
              </a:ln>
              <a:solidFill>
                <a:schemeClr val="tx1"/>
              </a:solidFill>
              <a:effectLst/>
              <a:latin typeface="Arial Narrow" panose="020B0606020202030204" pitchFamily="34" charset="0"/>
            </a:endParaRPr>
          </a:p>
        </p:txBody>
      </p:sp>
      <p:sp>
        <p:nvSpPr>
          <p:cNvPr id="3" name="Date Placeholder 2">
            <a:extLst>
              <a:ext uri="{FF2B5EF4-FFF2-40B4-BE49-F238E27FC236}">
                <a16:creationId xmlns:a16="http://schemas.microsoft.com/office/drawing/2014/main" id="{03099FC9-585F-4BD8-B573-FDD3B77786F7}"/>
              </a:ext>
            </a:extLst>
          </p:cNvPr>
          <p:cNvSpPr>
            <a:spLocks noGrp="1"/>
          </p:cNvSpPr>
          <p:nvPr>
            <p:ph type="dt" sz="half" idx="10"/>
          </p:nvPr>
        </p:nvSpPr>
        <p:spPr/>
        <p:txBody>
          <a:bodyPr/>
          <a:lstStyle/>
          <a:p>
            <a:fld id="{C02A3633-CA93-4792-ACC9-21AE8E31BB7E}" type="datetime1">
              <a:rPr lang="en-US" smtClean="0"/>
              <a:t>8/11/2020</a:t>
            </a:fld>
            <a:endParaRPr lang="en-US"/>
          </a:p>
        </p:txBody>
      </p:sp>
      <p:sp>
        <p:nvSpPr>
          <p:cNvPr id="4" name="Slide Number Placeholder 3">
            <a:extLst>
              <a:ext uri="{FF2B5EF4-FFF2-40B4-BE49-F238E27FC236}">
                <a16:creationId xmlns:a16="http://schemas.microsoft.com/office/drawing/2014/main" id="{1FF578D7-6C21-4A29-B6FE-A3F5250E88F1}"/>
              </a:ext>
            </a:extLst>
          </p:cNvPr>
          <p:cNvSpPr>
            <a:spLocks noGrp="1"/>
          </p:cNvSpPr>
          <p:nvPr>
            <p:ph type="sldNum" sz="quarter" idx="12"/>
          </p:nvPr>
        </p:nvSpPr>
        <p:spPr/>
        <p:txBody>
          <a:bodyPr/>
          <a:lstStyle/>
          <a:p>
            <a:fld id="{B2DC25EE-239B-4C5F-AAD1-255A7D5F1EE2}" type="slidenum">
              <a:rPr lang="en-US" smtClean="0"/>
              <a:t>3</a:t>
            </a:fld>
            <a:endParaRPr lang="en-US"/>
          </a:p>
        </p:txBody>
      </p:sp>
      <p:pic>
        <p:nvPicPr>
          <p:cNvPr id="5" name="Picture 4">
            <a:extLst>
              <a:ext uri="{FF2B5EF4-FFF2-40B4-BE49-F238E27FC236}">
                <a16:creationId xmlns:a16="http://schemas.microsoft.com/office/drawing/2014/main" id="{2EB81F0F-2ACA-46CA-BA09-6C8D202DF026}"/>
              </a:ext>
            </a:extLst>
          </p:cNvPr>
          <p:cNvPicPr>
            <a:picLocks noChangeAspect="1"/>
          </p:cNvPicPr>
          <p:nvPr/>
        </p:nvPicPr>
        <p:blipFill>
          <a:blip r:embed="rId21"/>
          <a:stretch>
            <a:fillRect/>
          </a:stretch>
        </p:blipFill>
        <p:spPr>
          <a:xfrm>
            <a:off x="5949102" y="1532708"/>
            <a:ext cx="5093336" cy="3566026"/>
          </a:xfrm>
          <a:prstGeom prst="rect">
            <a:avLst/>
          </a:prstGeom>
        </p:spPr>
      </p:pic>
    </p:spTree>
    <p:extLst>
      <p:ext uri="{BB962C8B-B14F-4D97-AF65-F5344CB8AC3E}">
        <p14:creationId xmlns:p14="http://schemas.microsoft.com/office/powerpoint/2010/main" val="3650643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E33BA-A015-46D3-B3D4-A6E4CA889E4D}"/>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7EC609DF-2350-4C86-B103-287FD941C67E}"/>
              </a:ext>
            </a:extLst>
          </p:cNvPr>
          <p:cNvSpPr>
            <a:spLocks noGrp="1"/>
          </p:cNvSpPr>
          <p:nvPr>
            <p:ph type="sldNum" sz="quarter" idx="12"/>
          </p:nvPr>
        </p:nvSpPr>
        <p:spPr/>
        <p:txBody>
          <a:bodyPr/>
          <a:lstStyle/>
          <a:p>
            <a:fld id="{B2DC25EE-239B-4C5F-AAD1-255A7D5F1EE2}" type="slidenum">
              <a:rPr lang="en-US" smtClean="0"/>
              <a:t>30</a:t>
            </a:fld>
            <a:endParaRPr lang="en-US"/>
          </a:p>
        </p:txBody>
      </p:sp>
      <p:sp>
        <p:nvSpPr>
          <p:cNvPr id="5" name="Rectangle 4">
            <a:extLst>
              <a:ext uri="{FF2B5EF4-FFF2-40B4-BE49-F238E27FC236}">
                <a16:creationId xmlns:a16="http://schemas.microsoft.com/office/drawing/2014/main" id="{052E84B2-A7DC-4A18-8568-E4C7A81B1F02}"/>
              </a:ext>
            </a:extLst>
          </p:cNvPr>
          <p:cNvSpPr/>
          <p:nvPr/>
        </p:nvSpPr>
        <p:spPr>
          <a:xfrm>
            <a:off x="533400" y="447040"/>
            <a:ext cx="6381206" cy="5909310"/>
          </a:xfrm>
          <a:prstGeom prst="rect">
            <a:avLst/>
          </a:prstGeom>
        </p:spPr>
        <p:txBody>
          <a:bodyPr wrap="square">
            <a:spAutoFit/>
          </a:bodyPr>
          <a:lstStyle/>
          <a:p>
            <a:r>
              <a:rPr lang="en-US" sz="1400" dirty="0">
                <a:latin typeface="Arial Narrow" panose="020B0606020202030204" pitchFamily="34" charset="0"/>
              </a:rPr>
              <a:t>Under Shah </a:t>
            </a:r>
            <a:r>
              <a:rPr lang="en-US" sz="1400" dirty="0">
                <a:latin typeface="Arial Narrow" panose="020B0606020202030204" pitchFamily="34" charset="0"/>
                <a:hlinkClick r:id="rId2" tooltip="Mohammad Reza Pahlavi"/>
              </a:rPr>
              <a:t>Mohammad Reza Pahlavi</a:t>
            </a:r>
            <a:r>
              <a:rPr lang="en-US" sz="1400" dirty="0">
                <a:latin typeface="Arial Narrow" panose="020B0606020202030204" pitchFamily="34" charset="0"/>
              </a:rPr>
              <a:t> in the late 60s, Iran developed a strong military and took a more assertive stance in the Near East.</a:t>
            </a:r>
            <a:r>
              <a:rPr lang="en-US" sz="1400" baseline="30000" dirty="0">
                <a:latin typeface="Arial Narrow" panose="020B0606020202030204" pitchFamily="34" charset="0"/>
                <a:hlinkClick r:id="rId3"/>
              </a:rPr>
              <a:t>[13]</a:t>
            </a:r>
            <a:r>
              <a:rPr lang="en-US" sz="1400" dirty="0">
                <a:latin typeface="Arial Narrow" panose="020B0606020202030204" pitchFamily="34" charset="0"/>
              </a:rPr>
              <a:t> </a:t>
            </a:r>
            <a:r>
              <a:rPr lang="en-US" sz="1400" b="1" dirty="0">
                <a:latin typeface="Arial Narrow" panose="020B0606020202030204" pitchFamily="34" charset="0"/>
              </a:rPr>
              <a:t>In April 1969, Iran abrogated the 1937 treaty over the Shatt al-Arab and Iranian ships stopped paying tolls to Iraq when they used the Shatt al-Arab.</a:t>
            </a:r>
            <a:r>
              <a:rPr lang="en-US" sz="1400" b="1" baseline="30000" dirty="0">
                <a:latin typeface="Arial Narrow" panose="020B0606020202030204" pitchFamily="34" charset="0"/>
                <a:hlinkClick r:id="rId4"/>
              </a:rPr>
              <a:t>[15]</a:t>
            </a:r>
            <a:r>
              <a:rPr lang="en-US" sz="1400" b="1" dirty="0">
                <a:latin typeface="Arial Narrow" panose="020B0606020202030204" pitchFamily="34" charset="0"/>
              </a:rPr>
              <a:t> The Shah argued that the 1937 treaty was unfair to Iran because almost all river borders around the world ran along the </a:t>
            </a:r>
            <a:r>
              <a:rPr lang="en-US" sz="1400" b="1" i="1" dirty="0" err="1">
                <a:latin typeface="Arial Narrow" panose="020B0606020202030204" pitchFamily="34" charset="0"/>
              </a:rPr>
              <a:t>thalweg</a:t>
            </a:r>
            <a:r>
              <a:rPr lang="en-US" sz="1400" b="1" dirty="0">
                <a:latin typeface="Arial Narrow" panose="020B0606020202030204" pitchFamily="34" charset="0"/>
              </a:rPr>
              <a:t>, and because most of the ships that used the Shatt al-Arab were Iranian.</a:t>
            </a:r>
            <a:r>
              <a:rPr lang="en-US" sz="1400" b="1" baseline="30000" dirty="0">
                <a:latin typeface="Arial Narrow" panose="020B0606020202030204" pitchFamily="34" charset="0"/>
                <a:hlinkClick r:id="rId5"/>
              </a:rPr>
              <a:t>[16]</a:t>
            </a:r>
            <a:r>
              <a:rPr lang="en-US" sz="1400" b="1" dirty="0">
                <a:latin typeface="Arial Narrow" panose="020B0606020202030204" pitchFamily="34" charset="0"/>
              </a:rPr>
              <a:t> Iraq threatened war over the Iranian move, but on 24 April 1969, an Iranian tanker escorted by Iranian warships (</a:t>
            </a:r>
            <a:r>
              <a:rPr lang="en-US" sz="1400" b="1" dirty="0">
                <a:latin typeface="Arial Narrow" panose="020B0606020202030204" pitchFamily="34" charset="0"/>
                <a:hlinkClick r:id="rId6" tooltip="Joint Operation Arvand"/>
              </a:rPr>
              <a:t>Joint Operation </a:t>
            </a:r>
            <a:r>
              <a:rPr lang="en-US" sz="1400" b="1" dirty="0" err="1">
                <a:latin typeface="Arial Narrow" panose="020B0606020202030204" pitchFamily="34" charset="0"/>
                <a:hlinkClick r:id="rId6" tooltip="Joint Operation Arvand"/>
              </a:rPr>
              <a:t>Arvand</a:t>
            </a:r>
            <a:r>
              <a:rPr lang="en-US" sz="1400" b="1" dirty="0">
                <a:latin typeface="Arial Narrow" panose="020B0606020202030204" pitchFamily="34" charset="0"/>
              </a:rPr>
              <a:t>) sailed down the Shatt al-Arab, and Iraq—being the militarily weaker state—did nothing.</a:t>
            </a:r>
            <a:r>
              <a:rPr lang="en-US" sz="1400" b="1" baseline="30000" dirty="0">
                <a:latin typeface="Arial Narrow" panose="020B0606020202030204" pitchFamily="34" charset="0"/>
                <a:hlinkClick r:id="rId7"/>
              </a:rPr>
              <a:t>[14]</a:t>
            </a:r>
            <a:r>
              <a:rPr lang="en-US" sz="1400" b="1" dirty="0">
                <a:latin typeface="Arial Narrow" panose="020B0606020202030204" pitchFamily="34" charset="0"/>
              </a:rPr>
              <a:t> The Iranian abrogation of the 1937 treaty marked the beginning of a period of acute Iraqi-Iranian tension that was to last until the Algiers Accords of 1975</a:t>
            </a:r>
            <a:r>
              <a:rPr lang="en-US" sz="1400" dirty="0">
                <a:latin typeface="Arial Narrow" panose="020B0606020202030204" pitchFamily="34" charset="0"/>
              </a:rPr>
              <a:t>.</a:t>
            </a:r>
            <a:r>
              <a:rPr lang="en-US" sz="1400" baseline="30000" dirty="0">
                <a:latin typeface="Arial Narrow" panose="020B0606020202030204" pitchFamily="34" charset="0"/>
                <a:hlinkClick r:id="rId7"/>
              </a:rPr>
              <a:t>[14]</a:t>
            </a:r>
            <a:endParaRPr lang="en-US" sz="1400" dirty="0">
              <a:latin typeface="Arial Narrow" panose="020B0606020202030204" pitchFamily="34" charset="0"/>
            </a:endParaRPr>
          </a:p>
          <a:p>
            <a:r>
              <a:rPr lang="en-US" sz="1400" dirty="0">
                <a:latin typeface="Arial Narrow" panose="020B0606020202030204" pitchFamily="34" charset="0"/>
              </a:rPr>
              <a:t>All </a:t>
            </a:r>
            <a:r>
              <a:rPr lang="en-US" sz="1400" dirty="0">
                <a:latin typeface="Arial Narrow" panose="020B0606020202030204" pitchFamily="34" charset="0"/>
                <a:hlinkClick r:id="rId8" tooltip="United Nations"/>
              </a:rPr>
              <a:t>United Nations</a:t>
            </a:r>
            <a:r>
              <a:rPr lang="en-US" sz="1400" dirty="0">
                <a:latin typeface="Arial Narrow" panose="020B0606020202030204" pitchFamily="34" charset="0"/>
              </a:rPr>
              <a:t> attempts to intervene and mediate the dispute were rebuffed. </a:t>
            </a:r>
            <a:r>
              <a:rPr lang="en-US" sz="1400" b="1" dirty="0">
                <a:latin typeface="Arial Narrow" panose="020B0606020202030204" pitchFamily="34" charset="0"/>
              </a:rPr>
              <a:t>Under </a:t>
            </a:r>
            <a:r>
              <a:rPr lang="en-US" sz="1400" b="1" dirty="0">
                <a:latin typeface="Arial Narrow" panose="020B0606020202030204" pitchFamily="34" charset="0"/>
                <a:hlinkClick r:id="rId9" tooltip="Saddam Hussein"/>
              </a:rPr>
              <a:t>Saddam Hussein</a:t>
            </a:r>
            <a:r>
              <a:rPr lang="en-US" sz="1400" b="1" dirty="0">
                <a:latin typeface="Arial Narrow" panose="020B0606020202030204" pitchFamily="34" charset="0"/>
              </a:rPr>
              <a:t>, </a:t>
            </a:r>
            <a:r>
              <a:rPr lang="en-US" sz="1400" b="1" dirty="0">
                <a:latin typeface="Arial Narrow" panose="020B0606020202030204" pitchFamily="34" charset="0"/>
                <a:hlinkClick r:id="rId10" tooltip="Baathist Iraq"/>
              </a:rPr>
              <a:t>Baathist Iraq</a:t>
            </a:r>
            <a:r>
              <a:rPr lang="en-US" sz="1400" b="1" dirty="0">
                <a:latin typeface="Arial Narrow" panose="020B0606020202030204" pitchFamily="34" charset="0"/>
              </a:rPr>
              <a:t> claimed the entire waterway up to the Iranian shore as its territory</a:t>
            </a:r>
            <a:r>
              <a:rPr lang="en-US" sz="1400" dirty="0">
                <a:latin typeface="Arial Narrow" panose="020B0606020202030204" pitchFamily="34" charset="0"/>
              </a:rPr>
              <a:t>. In response, Iran in the early 1970s became the main patron of Iraqi Kurdish groups fighting for independence from Iraq. </a:t>
            </a:r>
            <a:r>
              <a:rPr lang="en-US" sz="1400" b="1" dirty="0">
                <a:latin typeface="Arial Narrow" panose="020B0606020202030204" pitchFamily="34" charset="0"/>
              </a:rPr>
              <a:t>In March 1975, Iraq signed the </a:t>
            </a:r>
            <a:r>
              <a:rPr lang="en-US" sz="1400" b="1" dirty="0">
                <a:latin typeface="Arial Narrow" panose="020B0606020202030204" pitchFamily="34" charset="0"/>
                <a:hlinkClick r:id="rId11" tooltip="Algiers Agreement (1975)"/>
              </a:rPr>
              <a:t>Algiers Accord</a:t>
            </a:r>
            <a:r>
              <a:rPr lang="en-US" sz="1400" b="1" dirty="0">
                <a:latin typeface="Arial Narrow" panose="020B0606020202030204" pitchFamily="34" charset="0"/>
              </a:rPr>
              <a:t> in which it recognized a series of straight lines closely approximating the </a:t>
            </a:r>
            <a:r>
              <a:rPr lang="en-US" sz="1400" b="1" i="1" dirty="0" err="1">
                <a:latin typeface="Arial Narrow" panose="020B0606020202030204" pitchFamily="34" charset="0"/>
              </a:rPr>
              <a:t>thalweg</a:t>
            </a:r>
            <a:r>
              <a:rPr lang="en-US" sz="1400" b="1" dirty="0">
                <a:latin typeface="Arial Narrow" panose="020B0606020202030204" pitchFamily="34" charset="0"/>
              </a:rPr>
              <a:t> (deepest channel) of the waterway, as the official border, in exchange for which Iran ended its support of the Iraqi Kurds</a:t>
            </a:r>
            <a:r>
              <a:rPr lang="en-US" sz="1400" dirty="0">
                <a:latin typeface="Arial Narrow" panose="020B0606020202030204" pitchFamily="34" charset="0"/>
              </a:rPr>
              <a:t>.</a:t>
            </a:r>
            <a:r>
              <a:rPr lang="en-US" sz="1400" baseline="30000" dirty="0">
                <a:latin typeface="Arial Narrow" panose="020B0606020202030204" pitchFamily="34" charset="0"/>
                <a:hlinkClick r:id="rId12"/>
              </a:rPr>
              <a:t>[17]</a:t>
            </a:r>
            <a:endParaRPr lang="en-US" sz="1400" dirty="0">
              <a:latin typeface="Arial Narrow" panose="020B0606020202030204" pitchFamily="34" charset="0"/>
            </a:endParaRPr>
          </a:p>
          <a:p>
            <a:r>
              <a:rPr lang="en-US" sz="1400" b="1" dirty="0">
                <a:latin typeface="Arial Narrow" panose="020B0606020202030204" pitchFamily="34" charset="0"/>
              </a:rPr>
              <a:t>In 1980, Hussein released a statement claiming to </a:t>
            </a:r>
            <a:r>
              <a:rPr lang="en-US" sz="1400" b="1" dirty="0">
                <a:latin typeface="Arial Narrow" panose="020B0606020202030204" pitchFamily="34" charset="0"/>
                <a:hlinkClick r:id="rId13" tooltip="Denunciation"/>
              </a:rPr>
              <a:t>abrogate</a:t>
            </a:r>
            <a:r>
              <a:rPr lang="en-US" sz="1400" b="1" dirty="0">
                <a:latin typeface="Arial Narrow" panose="020B0606020202030204" pitchFamily="34" charset="0"/>
              </a:rPr>
              <a:t> the 1975 treaty and Iraq invaded Iran. International law, however, holds that in all cases no bilateral or multilateral treaty can be abrogated by one party only. The main thrust of the military movement on the ground was across the waterway which was the stage for most of the military battles between the two armies. The waterway was Iraq's only outlet to the Persian Gulf, and thus, its shipping lanes were greatly affected by continuous Iranian attacks</a:t>
            </a:r>
            <a:r>
              <a:rPr lang="en-US" sz="1400" dirty="0">
                <a:latin typeface="Arial Narrow" panose="020B0606020202030204" pitchFamily="34" charset="0"/>
              </a:rPr>
              <a:t>.</a:t>
            </a:r>
            <a:r>
              <a:rPr lang="en-US" sz="1400" baseline="30000" dirty="0">
                <a:latin typeface="Arial Narrow" panose="020B0606020202030204" pitchFamily="34" charset="0"/>
                <a:hlinkClick r:id="rId12"/>
              </a:rPr>
              <a:t>[17]</a:t>
            </a:r>
            <a:endParaRPr lang="en-US" sz="1400" dirty="0">
              <a:latin typeface="Arial Narrow" panose="020B0606020202030204" pitchFamily="34" charset="0"/>
            </a:endParaRPr>
          </a:p>
          <a:p>
            <a:r>
              <a:rPr lang="en-US" sz="1400" dirty="0">
                <a:latin typeface="Arial Narrow" panose="020B0606020202030204" pitchFamily="34" charset="0"/>
              </a:rPr>
              <a:t>When the </a:t>
            </a:r>
            <a:r>
              <a:rPr lang="en-US" sz="1400" dirty="0">
                <a:latin typeface="Arial Narrow" panose="020B0606020202030204" pitchFamily="34" charset="0"/>
                <a:hlinkClick r:id="rId14" tooltip="Al-Faw peninsula"/>
              </a:rPr>
              <a:t>Al-</a:t>
            </a:r>
            <a:r>
              <a:rPr lang="en-US" sz="1400" dirty="0" err="1">
                <a:latin typeface="Arial Narrow" panose="020B0606020202030204" pitchFamily="34" charset="0"/>
                <a:hlinkClick r:id="rId14" tooltip="Al-Faw peninsula"/>
              </a:rPr>
              <a:t>Faw</a:t>
            </a:r>
            <a:r>
              <a:rPr lang="en-US" sz="1400" dirty="0">
                <a:latin typeface="Arial Narrow" panose="020B0606020202030204" pitchFamily="34" charset="0"/>
                <a:hlinkClick r:id="rId14" tooltip="Al-Faw peninsula"/>
              </a:rPr>
              <a:t> peninsula</a:t>
            </a:r>
            <a:r>
              <a:rPr lang="en-US" sz="1400" dirty="0">
                <a:latin typeface="Arial Narrow" panose="020B0606020202030204" pitchFamily="34" charset="0"/>
              </a:rPr>
              <a:t> was captured by the Iranians in 1986, Iraq's shipping activities virtually came to a halt and had to be diverted to other Arab ports, such as Kuwait and even </a:t>
            </a:r>
            <a:r>
              <a:rPr lang="en-US" sz="1400" dirty="0">
                <a:latin typeface="Arial Narrow" panose="020B0606020202030204" pitchFamily="34" charset="0"/>
                <a:hlinkClick r:id="rId15" tooltip="Aqaba"/>
              </a:rPr>
              <a:t>Aqaba</a:t>
            </a:r>
            <a:r>
              <a:rPr lang="en-US" sz="1400" dirty="0">
                <a:latin typeface="Arial Narrow" panose="020B0606020202030204" pitchFamily="34" charset="0"/>
              </a:rPr>
              <a:t>, </a:t>
            </a:r>
            <a:r>
              <a:rPr lang="en-US" sz="1400" dirty="0">
                <a:latin typeface="Arial Narrow" panose="020B0606020202030204" pitchFamily="34" charset="0"/>
                <a:hlinkClick r:id="rId16" tooltip="Jordan"/>
              </a:rPr>
              <a:t>Jordan</a:t>
            </a:r>
            <a:r>
              <a:rPr lang="en-US" sz="1400" dirty="0">
                <a:latin typeface="Arial Narrow" panose="020B0606020202030204" pitchFamily="34" charset="0"/>
              </a:rPr>
              <a:t>. </a:t>
            </a:r>
            <a:r>
              <a:rPr lang="en-US" sz="1400" b="1" dirty="0">
                <a:latin typeface="Arial Narrow" panose="020B0606020202030204" pitchFamily="34" charset="0"/>
              </a:rPr>
              <a:t>At the end of the </a:t>
            </a:r>
            <a:r>
              <a:rPr lang="en-US" sz="1400" b="1" dirty="0">
                <a:latin typeface="Arial Narrow" panose="020B0606020202030204" pitchFamily="34" charset="0"/>
                <a:hlinkClick r:id="rId17" tooltip="Iran–Iraq War"/>
              </a:rPr>
              <a:t>Iran–Iraq War</a:t>
            </a:r>
            <a:r>
              <a:rPr lang="en-US" sz="1400" b="1" dirty="0">
                <a:latin typeface="Arial Narrow" panose="020B0606020202030204" pitchFamily="34" charset="0"/>
              </a:rPr>
              <a:t>, both sides agreed to once again treat the Algiers Accord as binding.</a:t>
            </a:r>
          </a:p>
        </p:txBody>
      </p:sp>
      <p:pic>
        <p:nvPicPr>
          <p:cNvPr id="4098" name="Picture 2" descr="Iraq &amp;amp; saddam Hussein">
            <a:extLst>
              <a:ext uri="{FF2B5EF4-FFF2-40B4-BE49-F238E27FC236}">
                <a16:creationId xmlns:a16="http://schemas.microsoft.com/office/drawing/2014/main" id="{CF6CA020-3577-470E-9501-6240B9C0D8B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14606" y="1389538"/>
            <a:ext cx="5055668" cy="402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2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KCL MUN 2012-03-06 Iran-Iraq War — Presentation">
            <a:extLst>
              <a:ext uri="{FF2B5EF4-FFF2-40B4-BE49-F238E27FC236}">
                <a16:creationId xmlns:a16="http://schemas.microsoft.com/office/drawing/2014/main" id="{4AE00CF1-3ADE-4B1E-9703-A1495E9AF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5" r="1" b="6017"/>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2AE4CDD-1228-4F20-B978-18C67D27643C}"/>
              </a:ext>
            </a:extLst>
          </p:cNvPr>
          <p:cNvSpPr>
            <a:spLocks noGrp="1"/>
          </p:cNvSpPr>
          <p:nvPr>
            <p:ph type="dt" sz="half" idx="10"/>
          </p:nvPr>
        </p:nvSpPr>
        <p:spPr>
          <a:xfrm>
            <a:off x="838200" y="6356350"/>
            <a:ext cx="1054261" cy="365125"/>
          </a:xfrm>
        </p:spPr>
        <p:txBody>
          <a:bodyPr>
            <a:normAutofit/>
          </a:bodyPr>
          <a:lstStyle/>
          <a:p>
            <a:pPr>
              <a:spcAft>
                <a:spcPts val="600"/>
              </a:spcAft>
            </a:pPr>
            <a:fld id="{CA02E293-0D2B-4964-B507-82717515F881}" type="datetime1">
              <a:rPr lang="en-US" smtClean="0"/>
              <a:pPr>
                <a:spcAft>
                  <a:spcPts val="600"/>
                </a:spcAft>
              </a:pPr>
              <a:t>8/11/2020</a:t>
            </a:fld>
            <a:endParaRPr lang="en-US"/>
          </a:p>
        </p:txBody>
      </p:sp>
      <p:sp>
        <p:nvSpPr>
          <p:cNvPr id="3" name="Slide Number Placeholder 2">
            <a:extLst>
              <a:ext uri="{FF2B5EF4-FFF2-40B4-BE49-F238E27FC236}">
                <a16:creationId xmlns:a16="http://schemas.microsoft.com/office/drawing/2014/main" id="{6E7B4A78-1BD4-4FB0-8C30-0B65B189DD98}"/>
              </a:ext>
            </a:extLst>
          </p:cNvPr>
          <p:cNvSpPr>
            <a:spLocks noGrp="1"/>
          </p:cNvSpPr>
          <p:nvPr>
            <p:ph type="sldNum" sz="quarter" idx="12"/>
          </p:nvPr>
        </p:nvSpPr>
        <p:spPr>
          <a:xfrm>
            <a:off x="10299538" y="6356350"/>
            <a:ext cx="1054261" cy="365125"/>
          </a:xfrm>
        </p:spPr>
        <p:txBody>
          <a:bodyPr>
            <a:normAutofit/>
          </a:bodyPr>
          <a:lstStyle/>
          <a:p>
            <a:pPr>
              <a:spcAft>
                <a:spcPts val="600"/>
              </a:spcAft>
            </a:pPr>
            <a:fld id="{B2DC25EE-239B-4C5F-AAD1-255A7D5F1EE2}" type="slidenum">
              <a:rPr lang="en-US" smtClean="0"/>
              <a:pPr>
                <a:spcAft>
                  <a:spcPts val="600"/>
                </a:spcAft>
              </a:pPr>
              <a:t>31</a:t>
            </a:fld>
            <a:endParaRPr lang="en-US"/>
          </a:p>
        </p:txBody>
      </p:sp>
    </p:spTree>
    <p:extLst>
      <p:ext uri="{BB962C8B-B14F-4D97-AF65-F5344CB8AC3E}">
        <p14:creationId xmlns:p14="http://schemas.microsoft.com/office/powerpoint/2010/main" val="1286970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857CA-E4F1-4F06-A168-D1D1AF746B03}"/>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4564A13E-B20E-4292-B6AE-61DC9F83D581}"/>
              </a:ext>
            </a:extLst>
          </p:cNvPr>
          <p:cNvSpPr>
            <a:spLocks noGrp="1"/>
          </p:cNvSpPr>
          <p:nvPr>
            <p:ph type="sldNum" sz="quarter" idx="12"/>
          </p:nvPr>
        </p:nvSpPr>
        <p:spPr/>
        <p:txBody>
          <a:bodyPr/>
          <a:lstStyle/>
          <a:p>
            <a:fld id="{B2DC25EE-239B-4C5F-AAD1-255A7D5F1EE2}" type="slidenum">
              <a:rPr lang="en-US" smtClean="0"/>
              <a:t>32</a:t>
            </a:fld>
            <a:endParaRPr lang="en-US"/>
          </a:p>
        </p:txBody>
      </p:sp>
      <p:sp>
        <p:nvSpPr>
          <p:cNvPr id="4" name="Rectangle 2">
            <a:extLst>
              <a:ext uri="{FF2B5EF4-FFF2-40B4-BE49-F238E27FC236}">
                <a16:creationId xmlns:a16="http://schemas.microsoft.com/office/drawing/2014/main" id="{798DF7EC-31A7-4407-9840-C646A81095B6}"/>
              </a:ext>
            </a:extLst>
          </p:cNvPr>
          <p:cNvSpPr>
            <a:spLocks noChangeArrowheads="1"/>
          </p:cNvSpPr>
          <p:nvPr/>
        </p:nvSpPr>
        <p:spPr bwMode="auto">
          <a:xfrm>
            <a:off x="609600" y="2761149"/>
            <a:ext cx="10515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Arial Narrow" panose="020B0606020202030204" pitchFamily="34" charset="0"/>
                <a:ea typeface="Times New Roman" panose="02020603050405020304" pitchFamily="18" charset="0"/>
              </a:rPr>
              <a:t>The major events of the Iran-Iraq War</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000" b="1" dirty="0">
              <a:latin typeface="Arial Narrow" panose="020B060602020203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Arial Narrow" panose="020B0606020202030204" pitchFamily="34" charset="0"/>
                <a:ea typeface="Times New Roman" panose="02020603050405020304" pitchFamily="18" charset="0"/>
              </a:rPr>
              <a:t>1980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effectLst/>
                <a:latin typeface="Arial Narrow" panose="020B0606020202030204" pitchFamily="34" charset="0"/>
                <a:ea typeface="Times New Roman" panose="02020603050405020304" pitchFamily="18" charset="0"/>
              </a:rPr>
              <a:t>September 1980:</a:t>
            </a:r>
            <a:r>
              <a:rPr kumimoji="0" lang="en-US" altLang="en-US" sz="1400" b="0" i="0" u="none" strike="noStrike" cap="none" normalizeH="0" baseline="0" dirty="0">
                <a:ln>
                  <a:noFill/>
                </a:ln>
                <a:effectLst/>
                <a:latin typeface="Arial Narrow" panose="020B0606020202030204" pitchFamily="34" charset="0"/>
                <a:ea typeface="Times New Roman" panose="02020603050405020304" pitchFamily="18" charset="0"/>
              </a:rPr>
              <a:t> Saddam Hussein, leader of Iraq, invaded Iran</a:t>
            </a:r>
            <a:r>
              <a:rPr kumimoji="0" lang="en-US" altLang="en-US" sz="1400" b="1" i="0" u="none" strike="noStrike" cap="none" normalizeH="0" baseline="0" dirty="0">
                <a:ln>
                  <a:noFill/>
                </a:ln>
                <a:effectLst/>
                <a:latin typeface="Arial Narrow" panose="020B0606020202030204" pitchFamily="34" charset="0"/>
                <a:ea typeface="Times New Roman" panose="02020603050405020304" pitchFamily="18" charset="0"/>
              </a:rPr>
              <a:t>. He believed Ayatollah Khomeini wanted to overthrow him because he wanted all of Iraq to be Shi'ite and Saddam Hussein, along with some of his colleagues, were Sunni. Saddam Hussein knew that Khomeini inspired a lot of people with the Islamic revolution, so he saw him as a threat. Thus, he invaded Iran</a:t>
            </a:r>
            <a:r>
              <a:rPr kumimoji="0" lang="en-US" altLang="en-US" sz="1400" b="0" i="0" u="none" strike="noStrike" cap="none" normalizeH="0" baseline="0" dirty="0">
                <a:ln>
                  <a:noFill/>
                </a:ln>
                <a:effectLst/>
                <a:latin typeface="Arial Narrow" panose="020B0606020202030204" pitchFamily="34" charset="0"/>
                <a:ea typeface="Times New Roman" panose="02020603050405020304" pitchFamily="18" charset="0"/>
              </a:rPr>
              <a:t>.</a:t>
            </a:r>
          </a:p>
          <a:p>
            <a:pPr algn="ctr" eaLnBrk="0" fontAlgn="base" hangingPunct="0">
              <a:spcBef>
                <a:spcPct val="0"/>
              </a:spcBef>
              <a:spcAft>
                <a:spcPct val="0"/>
              </a:spcAft>
            </a:pPr>
            <a:r>
              <a:rPr lang="en-US" altLang="en-US" sz="1400" b="1" u="sng" dirty="0">
                <a:latin typeface="Arial Narrow" panose="020B0606020202030204" pitchFamily="34" charset="0"/>
                <a:ea typeface="Times New Roman" panose="02020603050405020304" pitchFamily="18" charset="0"/>
              </a:rPr>
              <a:t>September 22, 1980:</a:t>
            </a:r>
            <a:r>
              <a:rPr lang="en-US" altLang="en-US" sz="1400" dirty="0">
                <a:latin typeface="Arial Narrow" panose="020B0606020202030204" pitchFamily="34" charset="0"/>
                <a:ea typeface="Times New Roman" panose="02020603050405020304" pitchFamily="18" charset="0"/>
              </a:rPr>
              <a:t> The Iraqi military launched two attacks on Iran.</a:t>
            </a:r>
          </a:p>
          <a:p>
            <a:pPr algn="ctr" eaLnBrk="0" fontAlgn="base" hangingPunct="0">
              <a:spcBef>
                <a:spcPct val="0"/>
              </a:spcBef>
              <a:spcAft>
                <a:spcPct val="0"/>
              </a:spcAft>
            </a:pPr>
            <a:r>
              <a:rPr lang="en-US" sz="1400" b="1" dirty="0">
                <a:latin typeface="Arial Narrow" panose="020B0606020202030204" pitchFamily="34" charset="0"/>
              </a:rPr>
              <a:t>November 7, 1980:</a:t>
            </a:r>
            <a:r>
              <a:rPr lang="en-US" sz="1400" dirty="0">
                <a:latin typeface="Arial Narrow" panose="020B0606020202030204" pitchFamily="34" charset="0"/>
              </a:rPr>
              <a:t> </a:t>
            </a:r>
            <a:r>
              <a:rPr lang="en-US" sz="1400" b="1" dirty="0">
                <a:latin typeface="Arial Narrow" panose="020B0606020202030204" pitchFamily="34" charset="0"/>
              </a:rPr>
              <a:t>Iranian commando units attack Iraqi oil export terminals at Mina al-Bakr and al-</a:t>
            </a:r>
            <a:r>
              <a:rPr lang="en-US" sz="1400" b="1" dirty="0" err="1">
                <a:latin typeface="Arial Narrow" panose="020B0606020202030204" pitchFamily="34" charset="0"/>
              </a:rPr>
              <a:t>Faw</a:t>
            </a:r>
            <a:endParaRPr lang="en-US" sz="1400" b="1" dirty="0">
              <a:latin typeface="Arial Narrow" panose="020B0606020202030204" pitchFamily="34" charset="0"/>
            </a:endParaRPr>
          </a:p>
          <a:p>
            <a:pPr algn="ctr" eaLnBrk="0" fontAlgn="base" hangingPunct="0">
              <a:spcBef>
                <a:spcPct val="0"/>
              </a:spcBef>
              <a:spcAft>
                <a:spcPct val="0"/>
              </a:spcAft>
            </a:pPr>
            <a:endParaRPr lang="en-US" sz="1400" dirty="0">
              <a:latin typeface="Arial Narrow" panose="020B0606020202030204" pitchFamily="34" charset="0"/>
            </a:endParaRPr>
          </a:p>
          <a:p>
            <a:pPr algn="ctr" eaLnBrk="0" fontAlgn="base" hangingPunct="0">
              <a:spcBef>
                <a:spcPct val="0"/>
              </a:spcBef>
              <a:spcAft>
                <a:spcPct val="0"/>
              </a:spcAft>
            </a:pPr>
            <a:endParaRPr lang="en-US" sz="1400" dirty="0">
              <a:latin typeface="Arial Narrow" panose="020B0606020202030204" pitchFamily="34" charset="0"/>
            </a:endParaRPr>
          </a:p>
          <a:p>
            <a:pPr algn="ctr" eaLnBrk="0" fontAlgn="base" hangingPunct="0">
              <a:spcBef>
                <a:spcPct val="0"/>
              </a:spcBef>
              <a:spcAft>
                <a:spcPct val="0"/>
              </a:spcAft>
            </a:pPr>
            <a:r>
              <a:rPr lang="en-US" b="1" dirty="0">
                <a:latin typeface="Arial Narrow" panose="020B0606020202030204" pitchFamily="34" charset="0"/>
              </a:rPr>
              <a:t>1981</a:t>
            </a:r>
          </a:p>
          <a:p>
            <a:pPr algn="ctr" eaLnBrk="0" fontAlgn="base" hangingPunct="0">
              <a:spcBef>
                <a:spcPct val="0"/>
              </a:spcBef>
              <a:spcAft>
                <a:spcPct val="0"/>
              </a:spcAft>
            </a:pPr>
            <a:r>
              <a:rPr lang="en-US" sz="1400" b="1" dirty="0">
                <a:latin typeface="Arial Narrow" panose="020B0606020202030204" pitchFamily="34" charset="0"/>
              </a:rPr>
              <a:t>January 18, 1981:</a:t>
            </a:r>
            <a:r>
              <a:rPr lang="en-US" sz="1400" dirty="0">
                <a:latin typeface="Arial Narrow" panose="020B0606020202030204" pitchFamily="34" charset="0"/>
              </a:rPr>
              <a:t> Saddam Hussein tells Iran that America has been giving Iraq arms.</a:t>
            </a:r>
          </a:p>
          <a:p>
            <a:pPr algn="ctr" eaLnBrk="0" fontAlgn="base" hangingPunct="0">
              <a:spcBef>
                <a:spcPct val="0"/>
              </a:spcBef>
              <a:spcAft>
                <a:spcPct val="0"/>
              </a:spcAft>
            </a:pPr>
            <a:r>
              <a:rPr lang="en-US" sz="1400" b="1" dirty="0">
                <a:latin typeface="Arial Narrow" panose="020B0606020202030204" pitchFamily="34" charset="0"/>
              </a:rPr>
              <a:t>February 9, 1981:</a:t>
            </a:r>
            <a:r>
              <a:rPr lang="en-US" sz="1400" dirty="0">
                <a:latin typeface="Arial Narrow" panose="020B0606020202030204" pitchFamily="34" charset="0"/>
              </a:rPr>
              <a:t> Both Iran and Iraq agree to a visit by Islamic leaders looking to bring a peaceful end to the Iran-Iraq war.</a:t>
            </a:r>
          </a:p>
          <a:p>
            <a:pPr algn="ctr" eaLnBrk="0" fontAlgn="base" hangingPunct="0">
              <a:spcBef>
                <a:spcPct val="0"/>
              </a:spcBef>
              <a:spcAft>
                <a:spcPct val="0"/>
              </a:spcAft>
            </a:pPr>
            <a:r>
              <a:rPr lang="en-US" sz="1400" b="1" dirty="0">
                <a:latin typeface="Arial Narrow" panose="020B0606020202030204" pitchFamily="34" charset="0"/>
              </a:rPr>
              <a:t>February 22, 1981:</a:t>
            </a:r>
            <a:r>
              <a:rPr lang="en-US" sz="1400" dirty="0">
                <a:latin typeface="Arial Narrow" panose="020B0606020202030204" pitchFamily="34" charset="0"/>
              </a:rPr>
              <a:t> Iranian leaders insist that there will be no cease-fire while Iraqi troops are on Iranian soil.</a:t>
            </a:r>
          </a:p>
          <a:p>
            <a:pPr algn="ctr" eaLnBrk="0" fontAlgn="base" hangingPunct="0">
              <a:spcBef>
                <a:spcPct val="0"/>
              </a:spcBef>
              <a:spcAft>
                <a:spcPct val="0"/>
              </a:spcAft>
            </a:pPr>
            <a:r>
              <a:rPr lang="en-US" sz="1400" b="1" dirty="0">
                <a:latin typeface="Arial Narrow" panose="020B0606020202030204" pitchFamily="34" charset="0"/>
              </a:rPr>
              <a:t>March 27, 1981:</a:t>
            </a:r>
            <a:r>
              <a:rPr lang="en-US" sz="1400" dirty="0">
                <a:latin typeface="Arial Narrow" panose="020B0606020202030204" pitchFamily="34" charset="0"/>
              </a:rPr>
              <a:t> The Islamic peace movement tries again for a peaceful resolution.  </a:t>
            </a:r>
            <a:endParaRPr kumimoji="0" lang="en-US" altLang="en-US" sz="1400" b="0" i="0" u="none" strike="noStrike" cap="none" normalizeH="0" baseline="0" dirty="0">
              <a:ln>
                <a:noFill/>
              </a:ln>
              <a:effectLst/>
              <a:latin typeface="Arial Narrow" panose="020B0606020202030204" pitchFamily="34" charset="0"/>
            </a:endParaRPr>
          </a:p>
        </p:txBody>
      </p:sp>
      <p:cxnSp>
        <p:nvCxnSpPr>
          <p:cNvPr id="6" name="Straight Connector 5">
            <a:extLst>
              <a:ext uri="{FF2B5EF4-FFF2-40B4-BE49-F238E27FC236}">
                <a16:creationId xmlns:a16="http://schemas.microsoft.com/office/drawing/2014/main" id="{043917EC-A7E6-4E2A-AE59-9781AAC54F23}"/>
              </a:ext>
            </a:extLst>
          </p:cNvPr>
          <p:cNvCxnSpPr/>
          <p:nvPr/>
        </p:nvCxnSpPr>
        <p:spPr>
          <a:xfrm>
            <a:off x="0" y="1316815"/>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5142F6-C26C-4F56-A338-E525CBE49558}"/>
              </a:ext>
            </a:extLst>
          </p:cNvPr>
          <p:cNvCxnSpPr>
            <a:cxnSpLocks/>
          </p:cNvCxnSpPr>
          <p:nvPr/>
        </p:nvCxnSpPr>
        <p:spPr>
          <a:xfrm>
            <a:off x="478473"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4F8DEB-D365-4C9B-B993-2AC0E617D951}"/>
              </a:ext>
            </a:extLst>
          </p:cNvPr>
          <p:cNvSpPr/>
          <p:nvPr/>
        </p:nvSpPr>
        <p:spPr>
          <a:xfrm>
            <a:off x="29235"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September 1980</a:t>
            </a:r>
            <a:endParaRPr lang="en-US" sz="1200" dirty="0"/>
          </a:p>
        </p:txBody>
      </p:sp>
      <p:sp>
        <p:nvSpPr>
          <p:cNvPr id="11" name="Rectangle 10">
            <a:extLst>
              <a:ext uri="{FF2B5EF4-FFF2-40B4-BE49-F238E27FC236}">
                <a16:creationId xmlns:a16="http://schemas.microsoft.com/office/drawing/2014/main" id="{324E5BA3-50F3-4382-AB4F-07DF87730EE9}"/>
              </a:ext>
            </a:extLst>
          </p:cNvPr>
          <p:cNvSpPr/>
          <p:nvPr/>
        </p:nvSpPr>
        <p:spPr>
          <a:xfrm>
            <a:off x="29235" y="1438818"/>
            <a:ext cx="898475" cy="600164"/>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Saddam Hussein invades Iran</a:t>
            </a:r>
            <a:endParaRPr lang="en-US" sz="1100" dirty="0"/>
          </a:p>
        </p:txBody>
      </p:sp>
      <p:cxnSp>
        <p:nvCxnSpPr>
          <p:cNvPr id="12" name="Straight Connector 11">
            <a:extLst>
              <a:ext uri="{FF2B5EF4-FFF2-40B4-BE49-F238E27FC236}">
                <a16:creationId xmlns:a16="http://schemas.microsoft.com/office/drawing/2014/main" id="{6D763AFA-4307-4AC5-A299-C3373D3245E9}"/>
              </a:ext>
            </a:extLst>
          </p:cNvPr>
          <p:cNvCxnSpPr>
            <a:cxnSpLocks/>
          </p:cNvCxnSpPr>
          <p:nvPr/>
        </p:nvCxnSpPr>
        <p:spPr>
          <a:xfrm>
            <a:off x="1256649"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8A66952-ED29-4771-91CF-69167023A959}"/>
              </a:ext>
            </a:extLst>
          </p:cNvPr>
          <p:cNvSpPr/>
          <p:nvPr/>
        </p:nvSpPr>
        <p:spPr>
          <a:xfrm>
            <a:off x="807412" y="328281"/>
            <a:ext cx="837454"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 22, 1980</a:t>
            </a:r>
            <a:endParaRPr lang="en-US" sz="1200" dirty="0"/>
          </a:p>
        </p:txBody>
      </p:sp>
      <p:sp>
        <p:nvSpPr>
          <p:cNvPr id="14" name="Rectangle 13">
            <a:extLst>
              <a:ext uri="{FF2B5EF4-FFF2-40B4-BE49-F238E27FC236}">
                <a16:creationId xmlns:a16="http://schemas.microsoft.com/office/drawing/2014/main" id="{CDA67E15-E82F-4690-861A-E901E22559B3}"/>
              </a:ext>
            </a:extLst>
          </p:cNvPr>
          <p:cNvSpPr/>
          <p:nvPr/>
        </p:nvSpPr>
        <p:spPr>
          <a:xfrm>
            <a:off x="807411"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Iraqi military launches two attacks on Iran</a:t>
            </a:r>
            <a:endParaRPr lang="en-US" sz="1100" dirty="0"/>
          </a:p>
        </p:txBody>
      </p:sp>
      <p:cxnSp>
        <p:nvCxnSpPr>
          <p:cNvPr id="18" name="Straight Connector 17">
            <a:extLst>
              <a:ext uri="{FF2B5EF4-FFF2-40B4-BE49-F238E27FC236}">
                <a16:creationId xmlns:a16="http://schemas.microsoft.com/office/drawing/2014/main" id="{03786C4A-A1B1-4CCD-B250-ABF1809E9FD3}"/>
              </a:ext>
            </a:extLst>
          </p:cNvPr>
          <p:cNvCxnSpPr>
            <a:cxnSpLocks/>
          </p:cNvCxnSpPr>
          <p:nvPr/>
        </p:nvCxnSpPr>
        <p:spPr>
          <a:xfrm>
            <a:off x="1980667"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3CD310E-EECD-452B-9E90-320DAA287359}"/>
              </a:ext>
            </a:extLst>
          </p:cNvPr>
          <p:cNvSpPr/>
          <p:nvPr/>
        </p:nvSpPr>
        <p:spPr>
          <a:xfrm>
            <a:off x="1531429"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Nov. 7</a:t>
            </a:r>
          </a:p>
          <a:p>
            <a:pPr algn="ctr"/>
            <a:r>
              <a:rPr lang="en-US" altLang="en-US" sz="1200" b="1" dirty="0">
                <a:latin typeface="Arial Narrow" panose="020B0606020202030204" pitchFamily="34" charset="0"/>
                <a:ea typeface="Times New Roman" panose="02020603050405020304" pitchFamily="18" charset="0"/>
              </a:rPr>
              <a:t> 1980</a:t>
            </a:r>
            <a:endParaRPr lang="en-US" sz="1200" dirty="0"/>
          </a:p>
        </p:txBody>
      </p:sp>
      <p:sp>
        <p:nvSpPr>
          <p:cNvPr id="20" name="Rectangle 19">
            <a:extLst>
              <a:ext uri="{FF2B5EF4-FFF2-40B4-BE49-F238E27FC236}">
                <a16:creationId xmlns:a16="http://schemas.microsoft.com/office/drawing/2014/main" id="{2F8635EE-4150-4E26-83D7-6E10C160B7E0}"/>
              </a:ext>
            </a:extLst>
          </p:cNvPr>
          <p:cNvSpPr/>
          <p:nvPr/>
        </p:nvSpPr>
        <p:spPr>
          <a:xfrm>
            <a:off x="1531429" y="1438818"/>
            <a:ext cx="898475" cy="769441"/>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attacks Iraqi oil export terminals</a:t>
            </a:r>
            <a:endParaRPr lang="en-US" sz="1100" dirty="0"/>
          </a:p>
        </p:txBody>
      </p:sp>
      <p:cxnSp>
        <p:nvCxnSpPr>
          <p:cNvPr id="21" name="Straight Connector 20">
            <a:extLst>
              <a:ext uri="{FF2B5EF4-FFF2-40B4-BE49-F238E27FC236}">
                <a16:creationId xmlns:a16="http://schemas.microsoft.com/office/drawing/2014/main" id="{93943769-81A3-441C-9166-95A257C9E1E6}"/>
              </a:ext>
            </a:extLst>
          </p:cNvPr>
          <p:cNvCxnSpPr>
            <a:cxnSpLocks/>
          </p:cNvCxnSpPr>
          <p:nvPr/>
        </p:nvCxnSpPr>
        <p:spPr>
          <a:xfrm>
            <a:off x="2725890"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9400264-07DC-4704-B956-03410C3A203C}"/>
              </a:ext>
            </a:extLst>
          </p:cNvPr>
          <p:cNvSpPr/>
          <p:nvPr/>
        </p:nvSpPr>
        <p:spPr>
          <a:xfrm>
            <a:off x="2276652"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Jan 18, 1981</a:t>
            </a:r>
            <a:endParaRPr lang="en-US" sz="1200" dirty="0"/>
          </a:p>
        </p:txBody>
      </p:sp>
      <p:sp>
        <p:nvSpPr>
          <p:cNvPr id="23" name="Rectangle 22">
            <a:extLst>
              <a:ext uri="{FF2B5EF4-FFF2-40B4-BE49-F238E27FC236}">
                <a16:creationId xmlns:a16="http://schemas.microsoft.com/office/drawing/2014/main" id="{90E23126-F793-40C2-81D1-7B76CFF97DE0}"/>
              </a:ext>
            </a:extLst>
          </p:cNvPr>
          <p:cNvSpPr/>
          <p:nvPr/>
        </p:nvSpPr>
        <p:spPr>
          <a:xfrm>
            <a:off x="2276652" y="1438818"/>
            <a:ext cx="898475" cy="769441"/>
          </a:xfrm>
          <a:prstGeom prst="rect">
            <a:avLst/>
          </a:prstGeom>
        </p:spPr>
        <p:txBody>
          <a:bodyPr wrap="square">
            <a:spAutoFit/>
          </a:bodyPr>
          <a:lstStyle/>
          <a:p>
            <a:pPr algn="ctr"/>
            <a:r>
              <a:rPr lang="en-US" sz="1100" b="1" dirty="0">
                <a:latin typeface="Arial Narrow" panose="020B0606020202030204" pitchFamily="34" charset="0"/>
              </a:rPr>
              <a:t>Saddam tells Iran USA is giving Iraq arms</a:t>
            </a:r>
            <a:endParaRPr lang="en-US" sz="1100" dirty="0"/>
          </a:p>
        </p:txBody>
      </p:sp>
      <p:cxnSp>
        <p:nvCxnSpPr>
          <p:cNvPr id="24" name="Straight Connector 23">
            <a:extLst>
              <a:ext uri="{FF2B5EF4-FFF2-40B4-BE49-F238E27FC236}">
                <a16:creationId xmlns:a16="http://schemas.microsoft.com/office/drawing/2014/main" id="{DF5632B4-FC9C-4244-A639-381BFE8B80DF}"/>
              </a:ext>
            </a:extLst>
          </p:cNvPr>
          <p:cNvCxnSpPr>
            <a:cxnSpLocks/>
          </p:cNvCxnSpPr>
          <p:nvPr/>
        </p:nvCxnSpPr>
        <p:spPr>
          <a:xfrm>
            <a:off x="3497516"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DCE3530-D5AE-46D0-B1D3-325E9A515E94}"/>
              </a:ext>
            </a:extLst>
          </p:cNvPr>
          <p:cNvSpPr/>
          <p:nvPr/>
        </p:nvSpPr>
        <p:spPr>
          <a:xfrm>
            <a:off x="3048278" y="328281"/>
            <a:ext cx="898475" cy="461665"/>
          </a:xfrm>
          <a:prstGeom prst="rect">
            <a:avLst/>
          </a:prstGeom>
        </p:spPr>
        <p:txBody>
          <a:bodyPr wrap="square">
            <a:spAutoFit/>
          </a:bodyPr>
          <a:lstStyle/>
          <a:p>
            <a:pPr algn="ctr"/>
            <a:r>
              <a:rPr lang="en-US" sz="1200" b="1" dirty="0">
                <a:latin typeface="Arial Narrow" panose="020B0606020202030204" pitchFamily="34" charset="0"/>
              </a:rPr>
              <a:t>Feb. 9, </a:t>
            </a:r>
          </a:p>
          <a:p>
            <a:pPr algn="ctr"/>
            <a:r>
              <a:rPr lang="en-US" sz="1200" b="1" dirty="0">
                <a:latin typeface="Arial Narrow" panose="020B0606020202030204" pitchFamily="34" charset="0"/>
              </a:rPr>
              <a:t>1981</a:t>
            </a:r>
            <a:endParaRPr lang="en-US" sz="1200" dirty="0"/>
          </a:p>
        </p:txBody>
      </p:sp>
      <p:sp>
        <p:nvSpPr>
          <p:cNvPr id="26" name="Rectangle 25">
            <a:extLst>
              <a:ext uri="{FF2B5EF4-FFF2-40B4-BE49-F238E27FC236}">
                <a16:creationId xmlns:a16="http://schemas.microsoft.com/office/drawing/2014/main" id="{8B320455-80A1-4625-88C8-A00A1ED60913}"/>
              </a:ext>
            </a:extLst>
          </p:cNvPr>
          <p:cNvSpPr/>
          <p:nvPr/>
        </p:nvSpPr>
        <p:spPr>
          <a:xfrm>
            <a:off x="3048278"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leaders seek to bring peaceful end</a:t>
            </a:r>
            <a:endParaRPr lang="en-US" sz="1100" dirty="0"/>
          </a:p>
        </p:txBody>
      </p:sp>
      <p:cxnSp>
        <p:nvCxnSpPr>
          <p:cNvPr id="27" name="Straight Connector 26">
            <a:extLst>
              <a:ext uri="{FF2B5EF4-FFF2-40B4-BE49-F238E27FC236}">
                <a16:creationId xmlns:a16="http://schemas.microsoft.com/office/drawing/2014/main" id="{B7C350CF-4F5D-47F4-A3CF-CBCB86711A2E}"/>
              </a:ext>
            </a:extLst>
          </p:cNvPr>
          <p:cNvCxnSpPr>
            <a:cxnSpLocks/>
          </p:cNvCxnSpPr>
          <p:nvPr/>
        </p:nvCxnSpPr>
        <p:spPr>
          <a:xfrm>
            <a:off x="4257966"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48FF722-23EE-4CCA-8E88-25A8C0D924CB}"/>
              </a:ext>
            </a:extLst>
          </p:cNvPr>
          <p:cNvSpPr/>
          <p:nvPr/>
        </p:nvSpPr>
        <p:spPr>
          <a:xfrm>
            <a:off x="3808728" y="328281"/>
            <a:ext cx="898475" cy="461665"/>
          </a:xfrm>
          <a:prstGeom prst="rect">
            <a:avLst/>
          </a:prstGeom>
        </p:spPr>
        <p:txBody>
          <a:bodyPr wrap="square">
            <a:spAutoFit/>
          </a:bodyPr>
          <a:lstStyle/>
          <a:p>
            <a:pPr algn="ctr"/>
            <a:r>
              <a:rPr lang="en-US" sz="1200" b="1" dirty="0">
                <a:latin typeface="Arial Narrow" panose="020B0606020202030204" pitchFamily="34" charset="0"/>
              </a:rPr>
              <a:t>Feb. 22, </a:t>
            </a:r>
          </a:p>
          <a:p>
            <a:pPr algn="ctr"/>
            <a:r>
              <a:rPr lang="en-US" sz="1200" b="1" dirty="0">
                <a:latin typeface="Arial Narrow" panose="020B0606020202030204" pitchFamily="34" charset="0"/>
              </a:rPr>
              <a:t>1981</a:t>
            </a:r>
            <a:endParaRPr lang="en-US" sz="1200" dirty="0"/>
          </a:p>
        </p:txBody>
      </p:sp>
      <p:sp>
        <p:nvSpPr>
          <p:cNvPr id="29" name="Rectangle 28">
            <a:extLst>
              <a:ext uri="{FF2B5EF4-FFF2-40B4-BE49-F238E27FC236}">
                <a16:creationId xmlns:a16="http://schemas.microsoft.com/office/drawing/2014/main" id="{10272824-BE6B-4514-9104-BAC027ED1C73}"/>
              </a:ext>
            </a:extLst>
          </p:cNvPr>
          <p:cNvSpPr/>
          <p:nvPr/>
        </p:nvSpPr>
        <p:spPr>
          <a:xfrm>
            <a:off x="3808728"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says no cease fire with Iraq troops in Iran</a:t>
            </a:r>
            <a:endParaRPr lang="en-US" sz="1100" dirty="0"/>
          </a:p>
        </p:txBody>
      </p:sp>
      <p:cxnSp>
        <p:nvCxnSpPr>
          <p:cNvPr id="30" name="Straight Connector 29">
            <a:extLst>
              <a:ext uri="{FF2B5EF4-FFF2-40B4-BE49-F238E27FC236}">
                <a16:creationId xmlns:a16="http://schemas.microsoft.com/office/drawing/2014/main" id="{D02D6EAC-57FD-4320-A1C9-A5FD42CB61B1}"/>
              </a:ext>
            </a:extLst>
          </p:cNvPr>
          <p:cNvCxnSpPr>
            <a:cxnSpLocks/>
          </p:cNvCxnSpPr>
          <p:nvPr/>
        </p:nvCxnSpPr>
        <p:spPr>
          <a:xfrm>
            <a:off x="5027777"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2B5C913-608D-4022-93BF-53848F7B1B59}"/>
              </a:ext>
            </a:extLst>
          </p:cNvPr>
          <p:cNvSpPr/>
          <p:nvPr/>
        </p:nvSpPr>
        <p:spPr>
          <a:xfrm>
            <a:off x="4578539" y="328281"/>
            <a:ext cx="898475" cy="461665"/>
          </a:xfrm>
          <a:prstGeom prst="rect">
            <a:avLst/>
          </a:prstGeom>
        </p:spPr>
        <p:txBody>
          <a:bodyPr wrap="square">
            <a:spAutoFit/>
          </a:bodyPr>
          <a:lstStyle/>
          <a:p>
            <a:pPr algn="ctr"/>
            <a:r>
              <a:rPr lang="en-US" sz="1200" b="1" dirty="0">
                <a:latin typeface="Arial Narrow" panose="020B0606020202030204" pitchFamily="34" charset="0"/>
              </a:rPr>
              <a:t>Mar. 27, </a:t>
            </a:r>
          </a:p>
          <a:p>
            <a:pPr algn="ctr"/>
            <a:r>
              <a:rPr lang="en-US" sz="1200" b="1" dirty="0">
                <a:latin typeface="Arial Narrow" panose="020B0606020202030204" pitchFamily="34" charset="0"/>
              </a:rPr>
              <a:t>1981</a:t>
            </a:r>
            <a:endParaRPr lang="en-US" sz="1200" dirty="0"/>
          </a:p>
        </p:txBody>
      </p:sp>
      <p:sp>
        <p:nvSpPr>
          <p:cNvPr id="32" name="Rectangle 31">
            <a:extLst>
              <a:ext uri="{FF2B5EF4-FFF2-40B4-BE49-F238E27FC236}">
                <a16:creationId xmlns:a16="http://schemas.microsoft.com/office/drawing/2014/main" id="{567C3369-6CC0-45A5-BC9F-A545B281DB6C}"/>
              </a:ext>
            </a:extLst>
          </p:cNvPr>
          <p:cNvSpPr/>
          <p:nvPr/>
        </p:nvSpPr>
        <p:spPr>
          <a:xfrm>
            <a:off x="4578539"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peace movement attempted again</a:t>
            </a:r>
            <a:endParaRPr lang="en-US" sz="1100" dirty="0"/>
          </a:p>
        </p:txBody>
      </p:sp>
    </p:spTree>
    <p:extLst>
      <p:ext uri="{BB962C8B-B14F-4D97-AF65-F5344CB8AC3E}">
        <p14:creationId xmlns:p14="http://schemas.microsoft.com/office/powerpoint/2010/main" val="1892566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958A4-C103-4F52-961C-19551A1FA595}"/>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B4C03BED-3D20-42AD-B7E8-9FC0B33CE974}"/>
              </a:ext>
            </a:extLst>
          </p:cNvPr>
          <p:cNvSpPr>
            <a:spLocks noGrp="1"/>
          </p:cNvSpPr>
          <p:nvPr>
            <p:ph type="sldNum" sz="quarter" idx="12"/>
          </p:nvPr>
        </p:nvSpPr>
        <p:spPr/>
        <p:txBody>
          <a:bodyPr/>
          <a:lstStyle/>
          <a:p>
            <a:fld id="{B2DC25EE-239B-4C5F-AAD1-255A7D5F1EE2}" type="slidenum">
              <a:rPr lang="en-US" smtClean="0"/>
              <a:t>33</a:t>
            </a:fld>
            <a:endParaRPr lang="en-US"/>
          </a:p>
        </p:txBody>
      </p:sp>
      <p:sp>
        <p:nvSpPr>
          <p:cNvPr id="4" name="Rectangle 3">
            <a:extLst>
              <a:ext uri="{FF2B5EF4-FFF2-40B4-BE49-F238E27FC236}">
                <a16:creationId xmlns:a16="http://schemas.microsoft.com/office/drawing/2014/main" id="{342F9DEA-E29A-40D7-B0F3-BCD156544EEB}"/>
              </a:ext>
            </a:extLst>
          </p:cNvPr>
          <p:cNvSpPr/>
          <p:nvPr/>
        </p:nvSpPr>
        <p:spPr>
          <a:xfrm>
            <a:off x="529046" y="3022079"/>
            <a:ext cx="10824754" cy="3631763"/>
          </a:xfrm>
          <a:prstGeom prst="rect">
            <a:avLst/>
          </a:prstGeom>
        </p:spPr>
        <p:txBody>
          <a:bodyPr wrap="square">
            <a:spAutoFit/>
          </a:bodyPr>
          <a:lstStyle/>
          <a:p>
            <a:pPr algn="ctr"/>
            <a:r>
              <a:rPr lang="en-US" b="1" spc="-25" dirty="0">
                <a:solidFill>
                  <a:srgbClr val="595D61"/>
                </a:solidFill>
                <a:latin typeface="Arial Narrow" panose="020B0606020202030204" pitchFamily="34" charset="0"/>
                <a:ea typeface="Times New Roman" panose="02020603050405020304" pitchFamily="18" charset="0"/>
              </a:rPr>
              <a:t>1982</a:t>
            </a:r>
          </a:p>
          <a:p>
            <a:pPr algn="ctr"/>
            <a:r>
              <a:rPr lang="en-US" sz="1400" b="1" dirty="0">
                <a:latin typeface="Arial Narrow" panose="020B0606020202030204" pitchFamily="34" charset="0"/>
              </a:rPr>
              <a:t>January 16, 1982:</a:t>
            </a:r>
            <a:r>
              <a:rPr lang="en-US" sz="1400" dirty="0">
                <a:latin typeface="Arial Narrow" panose="020B0606020202030204" pitchFamily="34" charset="0"/>
              </a:rPr>
              <a:t> </a:t>
            </a:r>
            <a:r>
              <a:rPr lang="en-US" sz="1400" i="1" dirty="0">
                <a:latin typeface="Arial Narrow" panose="020B0606020202030204" pitchFamily="34" charset="0"/>
              </a:rPr>
              <a:t>The Washington Post</a:t>
            </a:r>
            <a:r>
              <a:rPr lang="en-US" sz="1400" dirty="0">
                <a:latin typeface="Arial Narrow" panose="020B0606020202030204" pitchFamily="34" charset="0"/>
              </a:rPr>
              <a:t> reports that the Iranian military is turning the tide of the war and winning the battle against Iraq.</a:t>
            </a:r>
          </a:p>
          <a:p>
            <a:pPr algn="ctr"/>
            <a:r>
              <a:rPr lang="en-US" sz="1400" b="1" dirty="0">
                <a:latin typeface="Arial Narrow" panose="020B0606020202030204" pitchFamily="34" charset="0"/>
              </a:rPr>
              <a:t>April 30, 1982:</a:t>
            </a:r>
            <a:r>
              <a:rPr lang="en-US" sz="1400" dirty="0">
                <a:latin typeface="Arial Narrow" panose="020B0606020202030204" pitchFamily="34" charset="0"/>
              </a:rPr>
              <a:t> Iran launches a new offensive against Iraq aimed at finally driving the Iraqis out of Iranian territory.</a:t>
            </a:r>
          </a:p>
          <a:p>
            <a:pPr algn="ctr"/>
            <a:r>
              <a:rPr lang="en-US" sz="1400" b="1" dirty="0">
                <a:latin typeface="Arial Narrow" panose="020B0606020202030204" pitchFamily="34" charset="0"/>
              </a:rPr>
              <a:t>October 2, 1982:</a:t>
            </a:r>
            <a:r>
              <a:rPr lang="en-US" sz="1400" dirty="0">
                <a:latin typeface="Arial Narrow" panose="020B0606020202030204" pitchFamily="34" charset="0"/>
              </a:rPr>
              <a:t> Iranian forces attack Iraqi units inside Iraq and claim to have recaptured 90 square kilometers of territory.</a:t>
            </a:r>
          </a:p>
          <a:p>
            <a:pPr algn="ctr"/>
            <a:endParaRPr lang="en-US" b="1" dirty="0">
              <a:latin typeface="Arial Narrow" panose="020B0606020202030204" pitchFamily="34" charset="0"/>
              <a:ea typeface="Times New Roman" panose="02020603050405020304" pitchFamily="18" charset="0"/>
            </a:endParaRPr>
          </a:p>
          <a:p>
            <a:pPr algn="ctr"/>
            <a:r>
              <a:rPr lang="en-US" b="1" dirty="0">
                <a:latin typeface="Arial Narrow" panose="020B0606020202030204" pitchFamily="34" charset="0"/>
              </a:rPr>
              <a:t>1983</a:t>
            </a:r>
          </a:p>
          <a:p>
            <a:pPr algn="ctr"/>
            <a:r>
              <a:rPr lang="en-US" sz="1400" b="1" dirty="0">
                <a:latin typeface="Arial Narrow" panose="020B0606020202030204" pitchFamily="34" charset="0"/>
              </a:rPr>
              <a:t>September 20, 1983:</a:t>
            </a:r>
            <a:r>
              <a:rPr lang="en-US" sz="1400" dirty="0">
                <a:latin typeface="Arial Narrow" panose="020B0606020202030204" pitchFamily="34" charset="0"/>
              </a:rPr>
              <a:t> </a:t>
            </a:r>
            <a:r>
              <a:rPr lang="en-US" sz="1400" b="1" dirty="0">
                <a:latin typeface="Arial Narrow" panose="020B0606020202030204" pitchFamily="34" charset="0"/>
              </a:rPr>
              <a:t>Ayatollah Khomeini threatens to cut off oil supplies to the West by closing the Persian Gulf if Western countries step up military aid to Iraq</a:t>
            </a:r>
            <a:r>
              <a:rPr lang="en-US" sz="1400" dirty="0">
                <a:latin typeface="Arial Narrow" panose="020B0606020202030204" pitchFamily="34" charset="0"/>
              </a:rPr>
              <a:t>.</a:t>
            </a:r>
          </a:p>
          <a:p>
            <a:pPr algn="ctr"/>
            <a:endParaRPr lang="en-US" b="1" dirty="0">
              <a:latin typeface="Arial Narrow" panose="020B0606020202030204" pitchFamily="34" charset="0"/>
              <a:ea typeface="Times New Roman" panose="02020603050405020304" pitchFamily="18" charset="0"/>
            </a:endParaRPr>
          </a:p>
          <a:p>
            <a:pPr algn="ctr"/>
            <a:r>
              <a:rPr lang="en-US" b="1" dirty="0">
                <a:latin typeface="Arial Narrow" panose="020B0606020202030204" pitchFamily="34" charset="0"/>
              </a:rPr>
              <a:t>1984</a:t>
            </a:r>
          </a:p>
          <a:p>
            <a:pPr algn="ctr"/>
            <a:r>
              <a:rPr lang="en-US" sz="1400" b="1" dirty="0">
                <a:latin typeface="Arial Narrow" panose="020B0606020202030204" pitchFamily="34" charset="0"/>
              </a:rPr>
              <a:t>February 12, 1984:</a:t>
            </a:r>
            <a:r>
              <a:rPr lang="en-US" sz="1400" dirty="0">
                <a:latin typeface="Arial Narrow" panose="020B0606020202030204" pitchFamily="34" charset="0"/>
              </a:rPr>
              <a:t> </a:t>
            </a:r>
            <a:r>
              <a:rPr lang="en-US" sz="1400" b="1" dirty="0">
                <a:latin typeface="Arial Narrow" panose="020B0606020202030204" pitchFamily="34" charset="0"/>
              </a:rPr>
              <a:t>Marks the first time in the conflict that both sides are intentionally striking at civilian targets</a:t>
            </a:r>
            <a:r>
              <a:rPr lang="en-US" sz="1400" dirty="0">
                <a:latin typeface="Arial Narrow" panose="020B0606020202030204" pitchFamily="34" charset="0"/>
              </a:rPr>
              <a:t>.</a:t>
            </a:r>
          </a:p>
          <a:p>
            <a:pPr algn="ctr"/>
            <a:r>
              <a:rPr lang="en-US" sz="1400" b="1" dirty="0">
                <a:latin typeface="Arial Narrow" panose="020B0606020202030204" pitchFamily="34" charset="0"/>
              </a:rPr>
              <a:t> May 20-21, 1984:</a:t>
            </a:r>
            <a:r>
              <a:rPr lang="en-US" sz="1400" dirty="0">
                <a:latin typeface="Arial Narrow" panose="020B0606020202030204" pitchFamily="34" charset="0"/>
              </a:rPr>
              <a:t> </a:t>
            </a:r>
            <a:r>
              <a:rPr lang="en-US" sz="1400" b="1" dirty="0">
                <a:latin typeface="Arial Narrow" panose="020B0606020202030204" pitchFamily="34" charset="0"/>
              </a:rPr>
              <a:t>A ship registered in Panama becomes the first commercial carrier sunk in the Persian Gulf after an Iraqi air attack. // Officials from the State Department blame Iran for the continuation of the war.</a:t>
            </a:r>
          </a:p>
          <a:p>
            <a:pPr algn="ctr"/>
            <a:r>
              <a:rPr lang="en-US" sz="1400" b="1" dirty="0">
                <a:latin typeface="Arial Narrow" panose="020B0606020202030204" pitchFamily="34" charset="0"/>
              </a:rPr>
              <a:t> June 15, 1984:</a:t>
            </a:r>
            <a:r>
              <a:rPr lang="en-US" sz="1400" dirty="0">
                <a:latin typeface="Arial Narrow" panose="020B0606020202030204" pitchFamily="34" charset="0"/>
              </a:rPr>
              <a:t> United Nations Secretary brokers an agreement  between Iran and Iraq which both sides agree to halt attacks on civilian targets.</a:t>
            </a:r>
          </a:p>
          <a:p>
            <a:pPr algn="ctr"/>
            <a:r>
              <a:rPr lang="en-US" sz="1400" b="1" dirty="0">
                <a:latin typeface="Arial Narrow" panose="020B0606020202030204" pitchFamily="34" charset="0"/>
              </a:rPr>
              <a:t> November 26, 1984:</a:t>
            </a:r>
            <a:r>
              <a:rPr lang="en-US" sz="1400" dirty="0">
                <a:latin typeface="Arial Narrow" panose="020B0606020202030204" pitchFamily="34" charset="0"/>
              </a:rPr>
              <a:t> The United States and Iraq re-establish full diplomatic relations.</a:t>
            </a:r>
            <a:endParaRPr lang="en-US" b="1"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AE9B6906-6039-4C19-87A3-D3B6DC7D3F1F}"/>
              </a:ext>
            </a:extLst>
          </p:cNvPr>
          <p:cNvCxnSpPr/>
          <p:nvPr/>
        </p:nvCxnSpPr>
        <p:spPr>
          <a:xfrm>
            <a:off x="0" y="1316815"/>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3D6D2D-C379-4DB7-B893-9C419C27AEAD}"/>
              </a:ext>
            </a:extLst>
          </p:cNvPr>
          <p:cNvCxnSpPr>
            <a:cxnSpLocks/>
          </p:cNvCxnSpPr>
          <p:nvPr/>
        </p:nvCxnSpPr>
        <p:spPr>
          <a:xfrm>
            <a:off x="5765939"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2327CF9-4952-4286-94FE-0B6FB50136E6}"/>
              </a:ext>
            </a:extLst>
          </p:cNvPr>
          <p:cNvSpPr/>
          <p:nvPr/>
        </p:nvSpPr>
        <p:spPr>
          <a:xfrm>
            <a:off x="5316701"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Jan. 16, </a:t>
            </a:r>
          </a:p>
          <a:p>
            <a:pPr algn="ctr"/>
            <a:r>
              <a:rPr lang="en-US" sz="1200" b="1" dirty="0">
                <a:latin typeface="Arial Narrow" panose="020B0606020202030204" pitchFamily="34" charset="0"/>
              </a:rPr>
              <a:t>1982</a:t>
            </a:r>
            <a:endParaRPr lang="en-US" sz="1200" dirty="0"/>
          </a:p>
        </p:txBody>
      </p:sp>
      <p:sp>
        <p:nvSpPr>
          <p:cNvPr id="8" name="Rectangle 7">
            <a:extLst>
              <a:ext uri="{FF2B5EF4-FFF2-40B4-BE49-F238E27FC236}">
                <a16:creationId xmlns:a16="http://schemas.microsoft.com/office/drawing/2014/main" id="{01BF3D4E-1CB2-4C2A-B5BD-5190E6E273A5}"/>
              </a:ext>
            </a:extLst>
          </p:cNvPr>
          <p:cNvSpPr/>
          <p:nvPr/>
        </p:nvSpPr>
        <p:spPr>
          <a:xfrm>
            <a:off x="5316701" y="1438818"/>
            <a:ext cx="898475" cy="769441"/>
          </a:xfrm>
          <a:prstGeom prst="rect">
            <a:avLst/>
          </a:prstGeom>
        </p:spPr>
        <p:txBody>
          <a:bodyPr wrap="square">
            <a:spAutoFit/>
          </a:bodyPr>
          <a:lstStyle/>
          <a:p>
            <a:pPr algn="ctr"/>
            <a:r>
              <a:rPr lang="en-US" altLang="en-US" sz="1100" b="1" dirty="0" err="1">
                <a:latin typeface="Arial Narrow" panose="020B0606020202030204" pitchFamily="34" charset="0"/>
                <a:ea typeface="Times New Roman" panose="02020603050405020304" pitchFamily="18" charset="0"/>
              </a:rPr>
              <a:t>WaPo</a:t>
            </a:r>
            <a:r>
              <a:rPr lang="en-US" altLang="en-US" sz="1100" b="1" dirty="0">
                <a:latin typeface="Arial Narrow" panose="020B0606020202030204" pitchFamily="34" charset="0"/>
                <a:ea typeface="Times New Roman" panose="02020603050405020304" pitchFamily="18" charset="0"/>
              </a:rPr>
              <a:t> reports Iran winning against Iraq</a:t>
            </a:r>
            <a:endParaRPr lang="en-US" sz="1100" dirty="0"/>
          </a:p>
        </p:txBody>
      </p:sp>
      <p:cxnSp>
        <p:nvCxnSpPr>
          <p:cNvPr id="9" name="Straight Connector 8">
            <a:extLst>
              <a:ext uri="{FF2B5EF4-FFF2-40B4-BE49-F238E27FC236}">
                <a16:creationId xmlns:a16="http://schemas.microsoft.com/office/drawing/2014/main" id="{6BB02CA3-51A4-4305-9069-6D938EE4E9F2}"/>
              </a:ext>
            </a:extLst>
          </p:cNvPr>
          <p:cNvCxnSpPr>
            <a:cxnSpLocks/>
          </p:cNvCxnSpPr>
          <p:nvPr/>
        </p:nvCxnSpPr>
        <p:spPr>
          <a:xfrm>
            <a:off x="6509032"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218336E-A07B-4243-89D5-4611018091BF}"/>
              </a:ext>
            </a:extLst>
          </p:cNvPr>
          <p:cNvSpPr/>
          <p:nvPr/>
        </p:nvSpPr>
        <p:spPr>
          <a:xfrm>
            <a:off x="6059795" y="328281"/>
            <a:ext cx="837454"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April 30, </a:t>
            </a:r>
          </a:p>
          <a:p>
            <a:pPr algn="ctr"/>
            <a:r>
              <a:rPr lang="en-US" sz="1200" b="1" dirty="0">
                <a:latin typeface="Arial Narrow" panose="020B0606020202030204" pitchFamily="34" charset="0"/>
              </a:rPr>
              <a:t>1982</a:t>
            </a:r>
            <a:endParaRPr lang="en-US" sz="1200" dirty="0"/>
          </a:p>
        </p:txBody>
      </p:sp>
      <p:sp>
        <p:nvSpPr>
          <p:cNvPr id="11" name="Rectangle 10">
            <a:extLst>
              <a:ext uri="{FF2B5EF4-FFF2-40B4-BE49-F238E27FC236}">
                <a16:creationId xmlns:a16="http://schemas.microsoft.com/office/drawing/2014/main" id="{71695C52-66D0-430E-9B7D-F26974E5C961}"/>
              </a:ext>
            </a:extLst>
          </p:cNvPr>
          <p:cNvSpPr/>
          <p:nvPr/>
        </p:nvSpPr>
        <p:spPr>
          <a:xfrm>
            <a:off x="6059794"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new offensive, aims to drive Iraq out</a:t>
            </a:r>
            <a:endParaRPr lang="en-US" sz="1100" dirty="0"/>
          </a:p>
        </p:txBody>
      </p:sp>
      <p:cxnSp>
        <p:nvCxnSpPr>
          <p:cNvPr id="12" name="Straight Connector 11">
            <a:extLst>
              <a:ext uri="{FF2B5EF4-FFF2-40B4-BE49-F238E27FC236}">
                <a16:creationId xmlns:a16="http://schemas.microsoft.com/office/drawing/2014/main" id="{96E08135-7644-43FD-BC97-2AB2987A3E01}"/>
              </a:ext>
            </a:extLst>
          </p:cNvPr>
          <p:cNvCxnSpPr>
            <a:cxnSpLocks/>
          </p:cNvCxnSpPr>
          <p:nvPr/>
        </p:nvCxnSpPr>
        <p:spPr>
          <a:xfrm>
            <a:off x="7220953"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8824B50-B42A-4AF9-B73A-F58BB36A6E06}"/>
              </a:ext>
            </a:extLst>
          </p:cNvPr>
          <p:cNvSpPr/>
          <p:nvPr/>
        </p:nvSpPr>
        <p:spPr>
          <a:xfrm>
            <a:off x="6771715"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Oct., 2, 1982</a:t>
            </a:r>
            <a:endParaRPr lang="en-US" sz="1200" dirty="0"/>
          </a:p>
        </p:txBody>
      </p:sp>
      <p:sp>
        <p:nvSpPr>
          <p:cNvPr id="14" name="Rectangle 13">
            <a:extLst>
              <a:ext uri="{FF2B5EF4-FFF2-40B4-BE49-F238E27FC236}">
                <a16:creationId xmlns:a16="http://schemas.microsoft.com/office/drawing/2014/main" id="{813CF1C2-7747-449A-AF80-B18E2EDA178B}"/>
              </a:ext>
            </a:extLst>
          </p:cNvPr>
          <p:cNvSpPr/>
          <p:nvPr/>
        </p:nvSpPr>
        <p:spPr>
          <a:xfrm>
            <a:off x="6771715"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 inside Iraq, claim to recapture 90 </a:t>
            </a:r>
            <a:r>
              <a:rPr lang="en-US" altLang="en-US" sz="1100" b="1" dirty="0" err="1">
                <a:latin typeface="Arial Narrow" panose="020B0606020202030204" pitchFamily="34" charset="0"/>
                <a:ea typeface="Times New Roman" panose="02020603050405020304" pitchFamily="18" charset="0"/>
              </a:rPr>
              <a:t>sq</a:t>
            </a:r>
            <a:r>
              <a:rPr lang="en-US" altLang="en-US" sz="1100" b="1" dirty="0">
                <a:latin typeface="Arial Narrow" panose="020B0606020202030204" pitchFamily="34" charset="0"/>
                <a:ea typeface="Times New Roman" panose="02020603050405020304" pitchFamily="18" charset="0"/>
              </a:rPr>
              <a:t> km</a:t>
            </a:r>
            <a:endParaRPr lang="en-US" sz="1100" dirty="0"/>
          </a:p>
        </p:txBody>
      </p:sp>
      <p:cxnSp>
        <p:nvCxnSpPr>
          <p:cNvPr id="15" name="Straight Connector 14">
            <a:extLst>
              <a:ext uri="{FF2B5EF4-FFF2-40B4-BE49-F238E27FC236}">
                <a16:creationId xmlns:a16="http://schemas.microsoft.com/office/drawing/2014/main" id="{FC3BFE8C-B929-4521-B0BC-88583063DF9D}"/>
              </a:ext>
            </a:extLst>
          </p:cNvPr>
          <p:cNvCxnSpPr>
            <a:cxnSpLocks/>
          </p:cNvCxnSpPr>
          <p:nvPr/>
        </p:nvCxnSpPr>
        <p:spPr>
          <a:xfrm>
            <a:off x="7968584"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40ECC1-8DAA-466F-BA52-C82F3102CE21}"/>
              </a:ext>
            </a:extLst>
          </p:cNvPr>
          <p:cNvSpPr/>
          <p:nvPr/>
        </p:nvSpPr>
        <p:spPr>
          <a:xfrm>
            <a:off x="7519346"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 20, 1983</a:t>
            </a:r>
            <a:endParaRPr lang="en-US" sz="1200" dirty="0"/>
          </a:p>
        </p:txBody>
      </p:sp>
      <p:sp>
        <p:nvSpPr>
          <p:cNvPr id="17" name="Rectangle 16">
            <a:extLst>
              <a:ext uri="{FF2B5EF4-FFF2-40B4-BE49-F238E27FC236}">
                <a16:creationId xmlns:a16="http://schemas.microsoft.com/office/drawing/2014/main" id="{0ED2DEE6-0CEA-4EA6-BC3F-59C97203950C}"/>
              </a:ext>
            </a:extLst>
          </p:cNvPr>
          <p:cNvSpPr/>
          <p:nvPr/>
        </p:nvSpPr>
        <p:spPr>
          <a:xfrm>
            <a:off x="7519347" y="1438818"/>
            <a:ext cx="733624" cy="1277273"/>
          </a:xfrm>
          <a:prstGeom prst="rect">
            <a:avLst/>
          </a:prstGeom>
          <a:solidFill>
            <a:schemeClr val="accent1">
              <a:lumMod val="20000"/>
              <a:lumOff val="80000"/>
            </a:schemeClr>
          </a:solidFill>
        </p:spPr>
        <p:txBody>
          <a:bodyPr wrap="square">
            <a:spAutoFit/>
          </a:bodyPr>
          <a:lstStyle/>
          <a:p>
            <a:pPr algn="ctr"/>
            <a:r>
              <a:rPr lang="en-US" sz="1100" b="1" dirty="0">
                <a:latin typeface="Arial Narrow" panose="020B0606020202030204" pitchFamily="34" charset="0"/>
              </a:rPr>
              <a:t>Khomeini threat: to cut off oil to West if West steps up aid to Iraq</a:t>
            </a:r>
            <a:endParaRPr lang="en-US" sz="1100" dirty="0"/>
          </a:p>
        </p:txBody>
      </p:sp>
      <p:cxnSp>
        <p:nvCxnSpPr>
          <p:cNvPr id="18" name="Straight Connector 17">
            <a:extLst>
              <a:ext uri="{FF2B5EF4-FFF2-40B4-BE49-F238E27FC236}">
                <a16:creationId xmlns:a16="http://schemas.microsoft.com/office/drawing/2014/main" id="{589CB032-946D-4F42-9099-F8A1DDFD3C80}"/>
              </a:ext>
            </a:extLst>
          </p:cNvPr>
          <p:cNvCxnSpPr>
            <a:cxnSpLocks/>
          </p:cNvCxnSpPr>
          <p:nvPr/>
        </p:nvCxnSpPr>
        <p:spPr>
          <a:xfrm>
            <a:off x="8684054"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2A0655F-9199-4C7B-AFEF-B5FDB59E4BAF}"/>
              </a:ext>
            </a:extLst>
          </p:cNvPr>
          <p:cNvSpPr/>
          <p:nvPr/>
        </p:nvSpPr>
        <p:spPr>
          <a:xfrm>
            <a:off x="8234816" y="328281"/>
            <a:ext cx="898475" cy="461665"/>
          </a:xfrm>
          <a:prstGeom prst="rect">
            <a:avLst/>
          </a:prstGeom>
        </p:spPr>
        <p:txBody>
          <a:bodyPr wrap="square">
            <a:spAutoFit/>
          </a:bodyPr>
          <a:lstStyle/>
          <a:p>
            <a:pPr algn="ctr"/>
            <a:r>
              <a:rPr lang="en-US" sz="1200" b="1" dirty="0">
                <a:latin typeface="Arial Narrow" panose="020B0606020202030204" pitchFamily="34" charset="0"/>
              </a:rPr>
              <a:t>Feb. 12,</a:t>
            </a:r>
          </a:p>
          <a:p>
            <a:pPr algn="ctr"/>
            <a:r>
              <a:rPr lang="en-US" sz="1200" b="1" dirty="0">
                <a:latin typeface="Arial Narrow" panose="020B0606020202030204" pitchFamily="34" charset="0"/>
              </a:rPr>
              <a:t>1984</a:t>
            </a:r>
            <a:endParaRPr lang="en-US" sz="1200" dirty="0"/>
          </a:p>
        </p:txBody>
      </p:sp>
      <p:sp>
        <p:nvSpPr>
          <p:cNvPr id="20" name="Rectangle 19">
            <a:extLst>
              <a:ext uri="{FF2B5EF4-FFF2-40B4-BE49-F238E27FC236}">
                <a16:creationId xmlns:a16="http://schemas.microsoft.com/office/drawing/2014/main" id="{1988D0A6-245F-47FD-8514-A13CA2F36C2B}"/>
              </a:ext>
            </a:extLst>
          </p:cNvPr>
          <p:cNvSpPr/>
          <p:nvPr/>
        </p:nvSpPr>
        <p:spPr>
          <a:xfrm>
            <a:off x="8252970" y="1438818"/>
            <a:ext cx="828690" cy="1107996"/>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1</a:t>
            </a:r>
            <a:r>
              <a:rPr lang="en-US" altLang="en-US" sz="1100" b="1" baseline="30000" dirty="0">
                <a:latin typeface="Arial Narrow" panose="020B0606020202030204" pitchFamily="34" charset="0"/>
                <a:ea typeface="Times New Roman" panose="02020603050405020304" pitchFamily="18" charset="0"/>
              </a:rPr>
              <a:t>st</a:t>
            </a:r>
            <a:r>
              <a:rPr lang="en-US" altLang="en-US" sz="1100" b="1" dirty="0">
                <a:latin typeface="Arial Narrow" panose="020B0606020202030204" pitchFamily="34" charset="0"/>
                <a:ea typeface="Times New Roman" panose="02020603050405020304" pitchFamily="18" charset="0"/>
              </a:rPr>
              <a:t> time both sides are </a:t>
            </a:r>
            <a:r>
              <a:rPr lang="en-US" altLang="en-US" sz="1000" b="1" dirty="0">
                <a:latin typeface="Arial Narrow" panose="020B0606020202030204" pitchFamily="34" charset="0"/>
                <a:ea typeface="Times New Roman" panose="02020603050405020304" pitchFamily="18" charset="0"/>
              </a:rPr>
              <a:t>intentionally</a:t>
            </a:r>
            <a:r>
              <a:rPr lang="en-US" altLang="en-US" sz="1100" b="1" dirty="0">
                <a:latin typeface="Arial Narrow" panose="020B0606020202030204" pitchFamily="34" charset="0"/>
                <a:ea typeface="Times New Roman" panose="02020603050405020304" pitchFamily="18" charset="0"/>
              </a:rPr>
              <a:t> striking civilians</a:t>
            </a:r>
            <a:endParaRPr lang="en-US" sz="1100" dirty="0"/>
          </a:p>
        </p:txBody>
      </p:sp>
      <p:cxnSp>
        <p:nvCxnSpPr>
          <p:cNvPr id="21" name="Straight Connector 20">
            <a:extLst>
              <a:ext uri="{FF2B5EF4-FFF2-40B4-BE49-F238E27FC236}">
                <a16:creationId xmlns:a16="http://schemas.microsoft.com/office/drawing/2014/main" id="{2F828A40-0FAB-4268-992D-A5994F41C2EC}"/>
              </a:ext>
            </a:extLst>
          </p:cNvPr>
          <p:cNvCxnSpPr>
            <a:cxnSpLocks/>
          </p:cNvCxnSpPr>
          <p:nvPr/>
        </p:nvCxnSpPr>
        <p:spPr>
          <a:xfrm>
            <a:off x="9380055"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F97A97-67AE-47BF-A636-0B43DA8A1D96}"/>
              </a:ext>
            </a:extLst>
          </p:cNvPr>
          <p:cNvSpPr/>
          <p:nvPr/>
        </p:nvSpPr>
        <p:spPr>
          <a:xfrm>
            <a:off x="8930817" y="328281"/>
            <a:ext cx="898475" cy="461665"/>
          </a:xfrm>
          <a:prstGeom prst="rect">
            <a:avLst/>
          </a:prstGeom>
        </p:spPr>
        <p:txBody>
          <a:bodyPr wrap="square">
            <a:spAutoFit/>
          </a:bodyPr>
          <a:lstStyle/>
          <a:p>
            <a:pPr algn="ctr"/>
            <a:r>
              <a:rPr lang="en-US" sz="1200" b="1" dirty="0">
                <a:latin typeface="Arial Narrow" panose="020B0606020202030204" pitchFamily="34" charset="0"/>
              </a:rPr>
              <a:t>May 20-21,</a:t>
            </a:r>
          </a:p>
          <a:p>
            <a:pPr algn="ctr"/>
            <a:r>
              <a:rPr lang="en-US" sz="1200" b="1" dirty="0">
                <a:latin typeface="Arial Narrow" panose="020B0606020202030204" pitchFamily="34" charset="0"/>
              </a:rPr>
              <a:t>1984</a:t>
            </a:r>
            <a:endParaRPr lang="en-US" sz="1200" dirty="0"/>
          </a:p>
        </p:txBody>
      </p:sp>
      <p:sp>
        <p:nvSpPr>
          <p:cNvPr id="23" name="Rectangle 22">
            <a:extLst>
              <a:ext uri="{FF2B5EF4-FFF2-40B4-BE49-F238E27FC236}">
                <a16:creationId xmlns:a16="http://schemas.microsoft.com/office/drawing/2014/main" id="{43DD76B5-25EC-465B-831C-CA28D747CC9F}"/>
              </a:ext>
            </a:extLst>
          </p:cNvPr>
          <p:cNvSpPr/>
          <p:nvPr/>
        </p:nvSpPr>
        <p:spPr>
          <a:xfrm>
            <a:off x="9000602" y="1438818"/>
            <a:ext cx="828690" cy="1446550"/>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1</a:t>
            </a:r>
            <a:r>
              <a:rPr lang="en-US" altLang="en-US" sz="1100" b="1" baseline="30000" dirty="0">
                <a:latin typeface="Arial Narrow" panose="020B0606020202030204" pitchFamily="34" charset="0"/>
                <a:ea typeface="Times New Roman" panose="02020603050405020304" pitchFamily="18" charset="0"/>
              </a:rPr>
              <a:t>st</a:t>
            </a:r>
            <a:r>
              <a:rPr lang="en-US" altLang="en-US" sz="1100" b="1" dirty="0">
                <a:latin typeface="Arial Narrow" panose="020B0606020202030204" pitchFamily="34" charset="0"/>
                <a:ea typeface="Times New Roman" panose="02020603050405020304" pitchFamily="18" charset="0"/>
              </a:rPr>
              <a:t> commercial carrier sunk in Gulf after Iraqi air attack.  US blames Iran</a:t>
            </a:r>
            <a:endParaRPr lang="en-US" sz="1100" dirty="0"/>
          </a:p>
        </p:txBody>
      </p:sp>
      <p:cxnSp>
        <p:nvCxnSpPr>
          <p:cNvPr id="24" name="Straight Connector 23">
            <a:extLst>
              <a:ext uri="{FF2B5EF4-FFF2-40B4-BE49-F238E27FC236}">
                <a16:creationId xmlns:a16="http://schemas.microsoft.com/office/drawing/2014/main" id="{88BA445A-6EC6-4B16-BBA5-BBBDB7A171FB}"/>
              </a:ext>
            </a:extLst>
          </p:cNvPr>
          <p:cNvCxnSpPr>
            <a:cxnSpLocks/>
          </p:cNvCxnSpPr>
          <p:nvPr/>
        </p:nvCxnSpPr>
        <p:spPr>
          <a:xfrm>
            <a:off x="10110829"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344C561-F73F-43A5-B65E-9217F1ACEDE2}"/>
              </a:ext>
            </a:extLst>
          </p:cNvPr>
          <p:cNvSpPr/>
          <p:nvPr/>
        </p:nvSpPr>
        <p:spPr>
          <a:xfrm>
            <a:off x="9661591" y="328281"/>
            <a:ext cx="898475" cy="461665"/>
          </a:xfrm>
          <a:prstGeom prst="rect">
            <a:avLst/>
          </a:prstGeom>
        </p:spPr>
        <p:txBody>
          <a:bodyPr wrap="square">
            <a:spAutoFit/>
          </a:bodyPr>
          <a:lstStyle/>
          <a:p>
            <a:pPr algn="ctr"/>
            <a:r>
              <a:rPr lang="en-US" sz="1200" b="1" dirty="0">
                <a:latin typeface="Arial Narrow" panose="020B0606020202030204" pitchFamily="34" charset="0"/>
              </a:rPr>
              <a:t>June 15, 1984</a:t>
            </a:r>
            <a:endParaRPr lang="en-US" sz="1200" dirty="0"/>
          </a:p>
        </p:txBody>
      </p:sp>
      <p:sp>
        <p:nvSpPr>
          <p:cNvPr id="26" name="Rectangle 25">
            <a:extLst>
              <a:ext uri="{FF2B5EF4-FFF2-40B4-BE49-F238E27FC236}">
                <a16:creationId xmlns:a16="http://schemas.microsoft.com/office/drawing/2014/main" id="{02EDD4D1-F16E-4AAA-9BA6-CDF93F5DFCAA}"/>
              </a:ext>
            </a:extLst>
          </p:cNvPr>
          <p:cNvSpPr/>
          <p:nvPr/>
        </p:nvSpPr>
        <p:spPr>
          <a:xfrm>
            <a:off x="9661591" y="1438818"/>
            <a:ext cx="898475" cy="1107996"/>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UN brokers agreement: both agree to halt civilian attacks</a:t>
            </a:r>
            <a:endParaRPr lang="en-US" sz="1100" dirty="0"/>
          </a:p>
        </p:txBody>
      </p:sp>
      <p:cxnSp>
        <p:nvCxnSpPr>
          <p:cNvPr id="27" name="Straight Connector 26">
            <a:extLst>
              <a:ext uri="{FF2B5EF4-FFF2-40B4-BE49-F238E27FC236}">
                <a16:creationId xmlns:a16="http://schemas.microsoft.com/office/drawing/2014/main" id="{2EC7ACC2-2933-449C-BAA9-5570BF22F015}"/>
              </a:ext>
            </a:extLst>
          </p:cNvPr>
          <p:cNvCxnSpPr>
            <a:cxnSpLocks/>
          </p:cNvCxnSpPr>
          <p:nvPr/>
        </p:nvCxnSpPr>
        <p:spPr>
          <a:xfrm>
            <a:off x="478473"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B1A723C-981B-4BBB-B0E1-3D8C6609E2C2}"/>
              </a:ext>
            </a:extLst>
          </p:cNvPr>
          <p:cNvSpPr/>
          <p:nvPr/>
        </p:nvSpPr>
        <p:spPr>
          <a:xfrm>
            <a:off x="29235"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September 1980</a:t>
            </a:r>
            <a:endParaRPr lang="en-US" sz="1200" dirty="0"/>
          </a:p>
        </p:txBody>
      </p:sp>
      <p:sp>
        <p:nvSpPr>
          <p:cNvPr id="29" name="Rectangle 28">
            <a:extLst>
              <a:ext uri="{FF2B5EF4-FFF2-40B4-BE49-F238E27FC236}">
                <a16:creationId xmlns:a16="http://schemas.microsoft.com/office/drawing/2014/main" id="{7F30B1F6-6880-42F8-B7BF-DB87DA8D671B}"/>
              </a:ext>
            </a:extLst>
          </p:cNvPr>
          <p:cNvSpPr/>
          <p:nvPr/>
        </p:nvSpPr>
        <p:spPr>
          <a:xfrm>
            <a:off x="29235" y="1438818"/>
            <a:ext cx="898475" cy="600164"/>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Saddam Hussein invades Iran</a:t>
            </a:r>
            <a:endParaRPr lang="en-US" sz="1100" dirty="0"/>
          </a:p>
        </p:txBody>
      </p:sp>
      <p:cxnSp>
        <p:nvCxnSpPr>
          <p:cNvPr id="30" name="Straight Connector 29">
            <a:extLst>
              <a:ext uri="{FF2B5EF4-FFF2-40B4-BE49-F238E27FC236}">
                <a16:creationId xmlns:a16="http://schemas.microsoft.com/office/drawing/2014/main" id="{0838694D-B580-4EE8-82E6-55A7B4912EF6}"/>
              </a:ext>
            </a:extLst>
          </p:cNvPr>
          <p:cNvCxnSpPr>
            <a:cxnSpLocks/>
          </p:cNvCxnSpPr>
          <p:nvPr/>
        </p:nvCxnSpPr>
        <p:spPr>
          <a:xfrm>
            <a:off x="1256649"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5D5E16A-921D-4C5B-A469-62C6557C2D45}"/>
              </a:ext>
            </a:extLst>
          </p:cNvPr>
          <p:cNvSpPr/>
          <p:nvPr/>
        </p:nvSpPr>
        <p:spPr>
          <a:xfrm>
            <a:off x="807412" y="328281"/>
            <a:ext cx="837454"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 22, 1980</a:t>
            </a:r>
            <a:endParaRPr lang="en-US" sz="1200" dirty="0"/>
          </a:p>
        </p:txBody>
      </p:sp>
      <p:sp>
        <p:nvSpPr>
          <p:cNvPr id="32" name="Rectangle 31">
            <a:extLst>
              <a:ext uri="{FF2B5EF4-FFF2-40B4-BE49-F238E27FC236}">
                <a16:creationId xmlns:a16="http://schemas.microsoft.com/office/drawing/2014/main" id="{17D94B00-0893-4B24-AF93-D15761B12BC7}"/>
              </a:ext>
            </a:extLst>
          </p:cNvPr>
          <p:cNvSpPr/>
          <p:nvPr/>
        </p:nvSpPr>
        <p:spPr>
          <a:xfrm>
            <a:off x="807411"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Iraqi military launches two attacks on Iran</a:t>
            </a:r>
            <a:endParaRPr lang="en-US" sz="1100" dirty="0"/>
          </a:p>
        </p:txBody>
      </p:sp>
      <p:cxnSp>
        <p:nvCxnSpPr>
          <p:cNvPr id="33" name="Straight Connector 32">
            <a:extLst>
              <a:ext uri="{FF2B5EF4-FFF2-40B4-BE49-F238E27FC236}">
                <a16:creationId xmlns:a16="http://schemas.microsoft.com/office/drawing/2014/main" id="{97ECE3D0-8666-445D-B78C-9C138A38DD8A}"/>
              </a:ext>
            </a:extLst>
          </p:cNvPr>
          <p:cNvCxnSpPr>
            <a:cxnSpLocks/>
          </p:cNvCxnSpPr>
          <p:nvPr/>
        </p:nvCxnSpPr>
        <p:spPr>
          <a:xfrm>
            <a:off x="1980667"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C17EAA1-F70A-404C-AB5B-98EBFEF7D295}"/>
              </a:ext>
            </a:extLst>
          </p:cNvPr>
          <p:cNvSpPr/>
          <p:nvPr/>
        </p:nvSpPr>
        <p:spPr>
          <a:xfrm>
            <a:off x="1531429"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Nov. 7</a:t>
            </a:r>
          </a:p>
          <a:p>
            <a:pPr algn="ctr"/>
            <a:r>
              <a:rPr lang="en-US" altLang="en-US" sz="1200" b="1" dirty="0">
                <a:latin typeface="Arial Narrow" panose="020B0606020202030204" pitchFamily="34" charset="0"/>
                <a:ea typeface="Times New Roman" panose="02020603050405020304" pitchFamily="18" charset="0"/>
              </a:rPr>
              <a:t> 1980</a:t>
            </a:r>
            <a:endParaRPr lang="en-US" sz="1200" dirty="0"/>
          </a:p>
        </p:txBody>
      </p:sp>
      <p:sp>
        <p:nvSpPr>
          <p:cNvPr id="35" name="Rectangle 34">
            <a:extLst>
              <a:ext uri="{FF2B5EF4-FFF2-40B4-BE49-F238E27FC236}">
                <a16:creationId xmlns:a16="http://schemas.microsoft.com/office/drawing/2014/main" id="{A0C5D581-9E0B-440E-A2D1-7BB6427C8E88}"/>
              </a:ext>
            </a:extLst>
          </p:cNvPr>
          <p:cNvSpPr/>
          <p:nvPr/>
        </p:nvSpPr>
        <p:spPr>
          <a:xfrm>
            <a:off x="1531429" y="1438818"/>
            <a:ext cx="898475" cy="769441"/>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attacks Iraqi oil export terminals</a:t>
            </a:r>
            <a:endParaRPr lang="en-US" sz="1100" dirty="0"/>
          </a:p>
        </p:txBody>
      </p:sp>
      <p:cxnSp>
        <p:nvCxnSpPr>
          <p:cNvPr id="36" name="Straight Connector 35">
            <a:extLst>
              <a:ext uri="{FF2B5EF4-FFF2-40B4-BE49-F238E27FC236}">
                <a16:creationId xmlns:a16="http://schemas.microsoft.com/office/drawing/2014/main" id="{38C72D56-F2CF-4609-96F8-39C0BA843853}"/>
              </a:ext>
            </a:extLst>
          </p:cNvPr>
          <p:cNvCxnSpPr>
            <a:cxnSpLocks/>
          </p:cNvCxnSpPr>
          <p:nvPr/>
        </p:nvCxnSpPr>
        <p:spPr>
          <a:xfrm>
            <a:off x="2725890"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24955CE-0AFA-4BA7-855F-AFD3637CFA2C}"/>
              </a:ext>
            </a:extLst>
          </p:cNvPr>
          <p:cNvSpPr/>
          <p:nvPr/>
        </p:nvSpPr>
        <p:spPr>
          <a:xfrm>
            <a:off x="2276652"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Jan 18, 1981</a:t>
            </a:r>
            <a:endParaRPr lang="en-US" sz="1200" dirty="0"/>
          </a:p>
        </p:txBody>
      </p:sp>
      <p:sp>
        <p:nvSpPr>
          <p:cNvPr id="38" name="Rectangle 37">
            <a:extLst>
              <a:ext uri="{FF2B5EF4-FFF2-40B4-BE49-F238E27FC236}">
                <a16:creationId xmlns:a16="http://schemas.microsoft.com/office/drawing/2014/main" id="{0C37C0B5-3842-4952-9E83-6A8307B72E35}"/>
              </a:ext>
            </a:extLst>
          </p:cNvPr>
          <p:cNvSpPr/>
          <p:nvPr/>
        </p:nvSpPr>
        <p:spPr>
          <a:xfrm>
            <a:off x="2276652" y="1438818"/>
            <a:ext cx="898475" cy="769441"/>
          </a:xfrm>
          <a:prstGeom prst="rect">
            <a:avLst/>
          </a:prstGeom>
        </p:spPr>
        <p:txBody>
          <a:bodyPr wrap="square">
            <a:spAutoFit/>
          </a:bodyPr>
          <a:lstStyle/>
          <a:p>
            <a:pPr algn="ctr"/>
            <a:r>
              <a:rPr lang="en-US" sz="1100" b="1" dirty="0">
                <a:latin typeface="Arial Narrow" panose="020B0606020202030204" pitchFamily="34" charset="0"/>
              </a:rPr>
              <a:t>Saddam tells Iran USA is giving Iraq arms</a:t>
            </a:r>
            <a:endParaRPr lang="en-US" sz="1100" dirty="0"/>
          </a:p>
        </p:txBody>
      </p:sp>
      <p:cxnSp>
        <p:nvCxnSpPr>
          <p:cNvPr id="39" name="Straight Connector 38">
            <a:extLst>
              <a:ext uri="{FF2B5EF4-FFF2-40B4-BE49-F238E27FC236}">
                <a16:creationId xmlns:a16="http://schemas.microsoft.com/office/drawing/2014/main" id="{CD3ECA4A-2029-4DF2-88F7-50B46675E694}"/>
              </a:ext>
            </a:extLst>
          </p:cNvPr>
          <p:cNvCxnSpPr>
            <a:cxnSpLocks/>
          </p:cNvCxnSpPr>
          <p:nvPr/>
        </p:nvCxnSpPr>
        <p:spPr>
          <a:xfrm>
            <a:off x="3497516"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8609277-2563-46F0-A50B-233269E66320}"/>
              </a:ext>
            </a:extLst>
          </p:cNvPr>
          <p:cNvSpPr/>
          <p:nvPr/>
        </p:nvSpPr>
        <p:spPr>
          <a:xfrm>
            <a:off x="3048278" y="328281"/>
            <a:ext cx="898475" cy="461665"/>
          </a:xfrm>
          <a:prstGeom prst="rect">
            <a:avLst/>
          </a:prstGeom>
        </p:spPr>
        <p:txBody>
          <a:bodyPr wrap="square">
            <a:spAutoFit/>
          </a:bodyPr>
          <a:lstStyle/>
          <a:p>
            <a:pPr algn="ctr"/>
            <a:r>
              <a:rPr lang="en-US" sz="1200" b="1" dirty="0">
                <a:latin typeface="Arial Narrow" panose="020B0606020202030204" pitchFamily="34" charset="0"/>
              </a:rPr>
              <a:t>Feb. 9, </a:t>
            </a:r>
          </a:p>
          <a:p>
            <a:pPr algn="ctr"/>
            <a:r>
              <a:rPr lang="en-US" sz="1200" b="1" dirty="0">
                <a:latin typeface="Arial Narrow" panose="020B0606020202030204" pitchFamily="34" charset="0"/>
              </a:rPr>
              <a:t>1981</a:t>
            </a:r>
            <a:endParaRPr lang="en-US" sz="1200" dirty="0"/>
          </a:p>
        </p:txBody>
      </p:sp>
      <p:sp>
        <p:nvSpPr>
          <p:cNvPr id="41" name="Rectangle 40">
            <a:extLst>
              <a:ext uri="{FF2B5EF4-FFF2-40B4-BE49-F238E27FC236}">
                <a16:creationId xmlns:a16="http://schemas.microsoft.com/office/drawing/2014/main" id="{92A32260-88BB-49B0-A851-94B825CEDDBD}"/>
              </a:ext>
            </a:extLst>
          </p:cNvPr>
          <p:cNvSpPr/>
          <p:nvPr/>
        </p:nvSpPr>
        <p:spPr>
          <a:xfrm>
            <a:off x="3048278"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leaders seek to bring peaceful end</a:t>
            </a:r>
            <a:endParaRPr lang="en-US" sz="1100" dirty="0"/>
          </a:p>
        </p:txBody>
      </p:sp>
      <p:cxnSp>
        <p:nvCxnSpPr>
          <p:cNvPr id="42" name="Straight Connector 41">
            <a:extLst>
              <a:ext uri="{FF2B5EF4-FFF2-40B4-BE49-F238E27FC236}">
                <a16:creationId xmlns:a16="http://schemas.microsoft.com/office/drawing/2014/main" id="{E85351E0-F37B-48BE-A81E-40E37A6F6FC7}"/>
              </a:ext>
            </a:extLst>
          </p:cNvPr>
          <p:cNvCxnSpPr>
            <a:cxnSpLocks/>
          </p:cNvCxnSpPr>
          <p:nvPr/>
        </p:nvCxnSpPr>
        <p:spPr>
          <a:xfrm>
            <a:off x="4257966"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8A53145-C63F-47E9-B81D-053CCFCBA301}"/>
              </a:ext>
            </a:extLst>
          </p:cNvPr>
          <p:cNvSpPr/>
          <p:nvPr/>
        </p:nvSpPr>
        <p:spPr>
          <a:xfrm>
            <a:off x="3808728" y="328281"/>
            <a:ext cx="898475" cy="461665"/>
          </a:xfrm>
          <a:prstGeom prst="rect">
            <a:avLst/>
          </a:prstGeom>
        </p:spPr>
        <p:txBody>
          <a:bodyPr wrap="square">
            <a:spAutoFit/>
          </a:bodyPr>
          <a:lstStyle/>
          <a:p>
            <a:pPr algn="ctr"/>
            <a:r>
              <a:rPr lang="en-US" sz="1200" b="1" dirty="0">
                <a:latin typeface="Arial Narrow" panose="020B0606020202030204" pitchFamily="34" charset="0"/>
              </a:rPr>
              <a:t>Feb. 22, </a:t>
            </a:r>
          </a:p>
          <a:p>
            <a:pPr algn="ctr"/>
            <a:r>
              <a:rPr lang="en-US" sz="1200" b="1" dirty="0">
                <a:latin typeface="Arial Narrow" panose="020B0606020202030204" pitchFamily="34" charset="0"/>
              </a:rPr>
              <a:t>1981</a:t>
            </a:r>
            <a:endParaRPr lang="en-US" sz="1200" dirty="0"/>
          </a:p>
        </p:txBody>
      </p:sp>
      <p:sp>
        <p:nvSpPr>
          <p:cNvPr id="44" name="Rectangle 43">
            <a:extLst>
              <a:ext uri="{FF2B5EF4-FFF2-40B4-BE49-F238E27FC236}">
                <a16:creationId xmlns:a16="http://schemas.microsoft.com/office/drawing/2014/main" id="{DBDFD82F-B6FA-46BF-BCE7-6BF09E5C5E6B}"/>
              </a:ext>
            </a:extLst>
          </p:cNvPr>
          <p:cNvSpPr/>
          <p:nvPr/>
        </p:nvSpPr>
        <p:spPr>
          <a:xfrm>
            <a:off x="3808728"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says no cease fire with Iraq troops in Iran</a:t>
            </a:r>
            <a:endParaRPr lang="en-US" sz="1100" dirty="0"/>
          </a:p>
        </p:txBody>
      </p:sp>
      <p:cxnSp>
        <p:nvCxnSpPr>
          <p:cNvPr id="45" name="Straight Connector 44">
            <a:extLst>
              <a:ext uri="{FF2B5EF4-FFF2-40B4-BE49-F238E27FC236}">
                <a16:creationId xmlns:a16="http://schemas.microsoft.com/office/drawing/2014/main" id="{B52DF678-4FD4-4107-AF10-916EF9889BC8}"/>
              </a:ext>
            </a:extLst>
          </p:cNvPr>
          <p:cNvCxnSpPr>
            <a:cxnSpLocks/>
          </p:cNvCxnSpPr>
          <p:nvPr/>
        </p:nvCxnSpPr>
        <p:spPr>
          <a:xfrm>
            <a:off x="5027777"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B09C4DA-D514-4000-9C5F-9537543A8D77}"/>
              </a:ext>
            </a:extLst>
          </p:cNvPr>
          <p:cNvSpPr/>
          <p:nvPr/>
        </p:nvSpPr>
        <p:spPr>
          <a:xfrm>
            <a:off x="4578539" y="328281"/>
            <a:ext cx="898475" cy="461665"/>
          </a:xfrm>
          <a:prstGeom prst="rect">
            <a:avLst/>
          </a:prstGeom>
        </p:spPr>
        <p:txBody>
          <a:bodyPr wrap="square">
            <a:spAutoFit/>
          </a:bodyPr>
          <a:lstStyle/>
          <a:p>
            <a:pPr algn="ctr"/>
            <a:r>
              <a:rPr lang="en-US" sz="1200" b="1" dirty="0">
                <a:latin typeface="Arial Narrow" panose="020B0606020202030204" pitchFamily="34" charset="0"/>
              </a:rPr>
              <a:t>Mar. 27, </a:t>
            </a:r>
          </a:p>
          <a:p>
            <a:pPr algn="ctr"/>
            <a:r>
              <a:rPr lang="en-US" sz="1200" b="1" dirty="0">
                <a:latin typeface="Arial Narrow" panose="020B0606020202030204" pitchFamily="34" charset="0"/>
              </a:rPr>
              <a:t>1981</a:t>
            </a:r>
            <a:endParaRPr lang="en-US" sz="1200" dirty="0"/>
          </a:p>
        </p:txBody>
      </p:sp>
      <p:sp>
        <p:nvSpPr>
          <p:cNvPr id="47" name="Rectangle 46">
            <a:extLst>
              <a:ext uri="{FF2B5EF4-FFF2-40B4-BE49-F238E27FC236}">
                <a16:creationId xmlns:a16="http://schemas.microsoft.com/office/drawing/2014/main" id="{A33F90F1-003F-4FCB-ADF7-E748C4CD5ED7}"/>
              </a:ext>
            </a:extLst>
          </p:cNvPr>
          <p:cNvSpPr/>
          <p:nvPr/>
        </p:nvSpPr>
        <p:spPr>
          <a:xfrm>
            <a:off x="4578539"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peace movement attempted again</a:t>
            </a:r>
            <a:endParaRPr lang="en-US" sz="1100" dirty="0"/>
          </a:p>
        </p:txBody>
      </p:sp>
    </p:spTree>
    <p:extLst>
      <p:ext uri="{BB962C8B-B14F-4D97-AF65-F5344CB8AC3E}">
        <p14:creationId xmlns:p14="http://schemas.microsoft.com/office/powerpoint/2010/main" val="1370571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1001B-578C-43E0-A762-9A3B29284D4B}"/>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2CAA9B8F-D4D6-4AFF-AE2D-CD8EEAB935A3}"/>
              </a:ext>
            </a:extLst>
          </p:cNvPr>
          <p:cNvSpPr>
            <a:spLocks noGrp="1"/>
          </p:cNvSpPr>
          <p:nvPr>
            <p:ph type="sldNum" sz="quarter" idx="12"/>
          </p:nvPr>
        </p:nvSpPr>
        <p:spPr/>
        <p:txBody>
          <a:bodyPr/>
          <a:lstStyle/>
          <a:p>
            <a:fld id="{B2DC25EE-239B-4C5F-AAD1-255A7D5F1EE2}" type="slidenum">
              <a:rPr lang="en-US" smtClean="0"/>
              <a:t>34</a:t>
            </a:fld>
            <a:endParaRPr lang="en-US"/>
          </a:p>
        </p:txBody>
      </p:sp>
      <p:sp>
        <p:nvSpPr>
          <p:cNvPr id="4" name="Rectangle 3">
            <a:extLst>
              <a:ext uri="{FF2B5EF4-FFF2-40B4-BE49-F238E27FC236}">
                <a16:creationId xmlns:a16="http://schemas.microsoft.com/office/drawing/2014/main" id="{EC85020A-B4A6-4941-A645-12AAE52C520B}"/>
              </a:ext>
            </a:extLst>
          </p:cNvPr>
          <p:cNvSpPr/>
          <p:nvPr/>
        </p:nvSpPr>
        <p:spPr>
          <a:xfrm>
            <a:off x="568234" y="2964052"/>
            <a:ext cx="10230394" cy="3600986"/>
          </a:xfrm>
          <a:prstGeom prst="rect">
            <a:avLst/>
          </a:prstGeom>
        </p:spPr>
        <p:txBody>
          <a:bodyPr wrap="square">
            <a:spAutoFit/>
          </a:bodyPr>
          <a:lstStyle/>
          <a:p>
            <a:pPr algn="ctr"/>
            <a:r>
              <a:rPr lang="en-US" b="1" spc="-25" dirty="0">
                <a:latin typeface="Arial Narrow" panose="020B0606020202030204" pitchFamily="34" charset="0"/>
                <a:ea typeface="Times New Roman" panose="02020603050405020304" pitchFamily="18" charset="0"/>
              </a:rPr>
              <a:t>1985</a:t>
            </a:r>
          </a:p>
          <a:p>
            <a:pPr algn="ctr"/>
            <a:r>
              <a:rPr lang="en-US" sz="1400" b="1" dirty="0">
                <a:latin typeface="Arial Narrow" panose="020B0606020202030204" pitchFamily="34" charset="0"/>
              </a:rPr>
              <a:t>March 7, 1985:</a:t>
            </a:r>
            <a:r>
              <a:rPr lang="en-US" sz="1400" dirty="0">
                <a:latin typeface="Arial Narrow" panose="020B0606020202030204" pitchFamily="34" charset="0"/>
              </a:rPr>
              <a:t> </a:t>
            </a:r>
            <a:r>
              <a:rPr lang="en-US" sz="1400" b="1" dirty="0">
                <a:latin typeface="Arial Narrow" panose="020B0606020202030204" pitchFamily="34" charset="0"/>
              </a:rPr>
              <a:t>Both Iran and Iraq abrogate the June 1984 treaty that banned military attacks on civilians.</a:t>
            </a:r>
          </a:p>
          <a:p>
            <a:pPr algn="ctr"/>
            <a:endParaRPr lang="en-US" b="1" dirty="0">
              <a:latin typeface="Arial Narrow" panose="020B0606020202030204" pitchFamily="34" charset="0"/>
              <a:ea typeface="Times New Roman" panose="02020603050405020304" pitchFamily="18" charset="0"/>
            </a:endParaRPr>
          </a:p>
          <a:p>
            <a:pPr algn="ctr"/>
            <a:r>
              <a:rPr lang="en-US" b="1" dirty="0">
                <a:latin typeface="Arial Narrow" panose="020B0606020202030204" pitchFamily="34" charset="0"/>
              </a:rPr>
              <a:t>1986</a:t>
            </a:r>
          </a:p>
          <a:p>
            <a:pPr algn="ctr"/>
            <a:r>
              <a:rPr lang="en-US" sz="1400" b="1" dirty="0">
                <a:latin typeface="Arial Narrow" panose="020B0606020202030204" pitchFamily="34" charset="0"/>
              </a:rPr>
              <a:t>February 24, 1986:</a:t>
            </a:r>
            <a:r>
              <a:rPr lang="en-US" sz="1400" dirty="0">
                <a:latin typeface="Arial Narrow" panose="020B0606020202030204" pitchFamily="34" charset="0"/>
              </a:rPr>
              <a:t> The U.N. Security Council passes a resolution calling for an immediate cease-fire in the Iran-Iraq war.</a:t>
            </a:r>
          </a:p>
          <a:p>
            <a:pPr algn="ctr"/>
            <a:r>
              <a:rPr lang="en-US" sz="1400" b="1" dirty="0">
                <a:latin typeface="Arial Narrow" panose="020B0606020202030204" pitchFamily="34" charset="0"/>
              </a:rPr>
              <a:t>July 8, 1986:</a:t>
            </a:r>
            <a:r>
              <a:rPr lang="en-US" sz="1400" dirty="0">
                <a:latin typeface="Arial Narrow" panose="020B0606020202030204" pitchFamily="34" charset="0"/>
              </a:rPr>
              <a:t> Iran again attempts to cross the border into Iraq. Iran claimed to kill over 2,000 Iraqi soldiers. However, Iraq claims they "annihilated" the invading Iranian force.</a:t>
            </a:r>
          </a:p>
          <a:p>
            <a:pPr algn="ctr"/>
            <a:endParaRPr lang="en-US" b="1" dirty="0">
              <a:latin typeface="Arial Narrow" panose="020B0606020202030204" pitchFamily="34" charset="0"/>
              <a:ea typeface="Times New Roman" panose="02020603050405020304" pitchFamily="18" charset="0"/>
            </a:endParaRPr>
          </a:p>
          <a:p>
            <a:pPr algn="ctr"/>
            <a:r>
              <a:rPr lang="en-US" b="1" dirty="0">
                <a:latin typeface="Arial Narrow" panose="020B0606020202030204" pitchFamily="34" charset="0"/>
              </a:rPr>
              <a:t>1987</a:t>
            </a:r>
          </a:p>
          <a:p>
            <a:pPr algn="ctr"/>
            <a:r>
              <a:rPr lang="en-US" sz="1400" b="1" dirty="0">
                <a:latin typeface="Arial Narrow" panose="020B0606020202030204" pitchFamily="34" charset="0"/>
              </a:rPr>
              <a:t>June 21, 1987:</a:t>
            </a:r>
            <a:r>
              <a:rPr lang="en-US" sz="1400" dirty="0">
                <a:latin typeface="Arial Narrow" panose="020B0606020202030204" pitchFamily="34" charset="0"/>
              </a:rPr>
              <a:t> The U.N. Security Council agrees to a resolution calling for an immediate cease-fire in the Iran-Iraq War.</a:t>
            </a:r>
          </a:p>
          <a:p>
            <a:pPr algn="ctr"/>
            <a:endParaRPr lang="en-US" b="1" dirty="0">
              <a:latin typeface="Arial Narrow" panose="020B0606020202030204" pitchFamily="34" charset="0"/>
              <a:ea typeface="Times New Roman" panose="02020603050405020304" pitchFamily="18" charset="0"/>
            </a:endParaRPr>
          </a:p>
          <a:p>
            <a:pPr algn="ctr"/>
            <a:r>
              <a:rPr lang="en-US" b="1" dirty="0">
                <a:latin typeface="Arial Narrow" panose="020B0606020202030204" pitchFamily="34" charset="0"/>
              </a:rPr>
              <a:t>1988</a:t>
            </a:r>
          </a:p>
          <a:p>
            <a:pPr algn="ctr"/>
            <a:r>
              <a:rPr lang="en-US" sz="1400" b="1" dirty="0">
                <a:latin typeface="Arial Narrow" panose="020B0606020202030204" pitchFamily="34" charset="0"/>
              </a:rPr>
              <a:t>March 11, 1988:</a:t>
            </a:r>
            <a:r>
              <a:rPr lang="en-US" sz="1400" dirty="0">
                <a:latin typeface="Arial Narrow" panose="020B0606020202030204" pitchFamily="34" charset="0"/>
              </a:rPr>
              <a:t> </a:t>
            </a:r>
            <a:r>
              <a:rPr lang="en-US" sz="1400" b="1" dirty="0">
                <a:latin typeface="Arial Narrow" panose="020B0606020202030204" pitchFamily="34" charset="0"/>
              </a:rPr>
              <a:t>In a truce signed in Ankara, Iran and Iraq agree to halt attacks on each other's cities.</a:t>
            </a:r>
          </a:p>
          <a:p>
            <a:pPr algn="ctr"/>
            <a:endParaRPr lang="en-US" b="1"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8B7F2F1E-564B-485E-B1BC-38AFD4D1A3E8}"/>
              </a:ext>
            </a:extLst>
          </p:cNvPr>
          <p:cNvCxnSpPr/>
          <p:nvPr/>
        </p:nvCxnSpPr>
        <p:spPr>
          <a:xfrm>
            <a:off x="0" y="1316815"/>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195C60-44A5-4A8A-A8BD-CDC641EA237B}"/>
              </a:ext>
            </a:extLst>
          </p:cNvPr>
          <p:cNvCxnSpPr>
            <a:cxnSpLocks/>
          </p:cNvCxnSpPr>
          <p:nvPr/>
        </p:nvCxnSpPr>
        <p:spPr>
          <a:xfrm>
            <a:off x="4761862"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194A01-C251-4897-8F8E-AE65773DF808}"/>
              </a:ext>
            </a:extLst>
          </p:cNvPr>
          <p:cNvSpPr/>
          <p:nvPr/>
        </p:nvSpPr>
        <p:spPr>
          <a:xfrm>
            <a:off x="4312625" y="328281"/>
            <a:ext cx="837454"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April 30, </a:t>
            </a:r>
          </a:p>
          <a:p>
            <a:pPr algn="ctr"/>
            <a:r>
              <a:rPr lang="en-US" sz="1200" b="1" dirty="0">
                <a:latin typeface="Arial Narrow" panose="020B0606020202030204" pitchFamily="34" charset="0"/>
              </a:rPr>
              <a:t>1982</a:t>
            </a:r>
            <a:endParaRPr lang="en-US" sz="1200" dirty="0"/>
          </a:p>
        </p:txBody>
      </p:sp>
      <p:sp>
        <p:nvSpPr>
          <p:cNvPr id="11" name="Rectangle 10">
            <a:extLst>
              <a:ext uri="{FF2B5EF4-FFF2-40B4-BE49-F238E27FC236}">
                <a16:creationId xmlns:a16="http://schemas.microsoft.com/office/drawing/2014/main" id="{9195543A-E4B5-4885-B3A3-A49F2E1CA8F5}"/>
              </a:ext>
            </a:extLst>
          </p:cNvPr>
          <p:cNvSpPr/>
          <p:nvPr/>
        </p:nvSpPr>
        <p:spPr>
          <a:xfrm>
            <a:off x="4312624"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new offensive, aims to drive Iraq out</a:t>
            </a:r>
            <a:endParaRPr lang="en-US" sz="1100" dirty="0"/>
          </a:p>
        </p:txBody>
      </p:sp>
      <p:cxnSp>
        <p:nvCxnSpPr>
          <p:cNvPr id="12" name="Straight Connector 11">
            <a:extLst>
              <a:ext uri="{FF2B5EF4-FFF2-40B4-BE49-F238E27FC236}">
                <a16:creationId xmlns:a16="http://schemas.microsoft.com/office/drawing/2014/main" id="{4000CEDA-D9A8-4C6B-A89A-EDEF36DF8EB0}"/>
              </a:ext>
            </a:extLst>
          </p:cNvPr>
          <p:cNvCxnSpPr>
            <a:cxnSpLocks/>
          </p:cNvCxnSpPr>
          <p:nvPr/>
        </p:nvCxnSpPr>
        <p:spPr>
          <a:xfrm>
            <a:off x="5473783"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05ADB66-9CDE-4A30-9E31-FF8F27523A36}"/>
              </a:ext>
            </a:extLst>
          </p:cNvPr>
          <p:cNvSpPr/>
          <p:nvPr/>
        </p:nvSpPr>
        <p:spPr>
          <a:xfrm>
            <a:off x="5024545"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Oct., 2, 1982</a:t>
            </a:r>
            <a:endParaRPr lang="en-US" sz="1200" dirty="0"/>
          </a:p>
        </p:txBody>
      </p:sp>
      <p:sp>
        <p:nvSpPr>
          <p:cNvPr id="14" name="Rectangle 13">
            <a:extLst>
              <a:ext uri="{FF2B5EF4-FFF2-40B4-BE49-F238E27FC236}">
                <a16:creationId xmlns:a16="http://schemas.microsoft.com/office/drawing/2014/main" id="{23031E70-C545-49EA-B051-7F61CC4A142F}"/>
              </a:ext>
            </a:extLst>
          </p:cNvPr>
          <p:cNvSpPr/>
          <p:nvPr/>
        </p:nvSpPr>
        <p:spPr>
          <a:xfrm>
            <a:off x="5024545"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 inside Iraq, claim to recapture 90 </a:t>
            </a:r>
            <a:r>
              <a:rPr lang="en-US" altLang="en-US" sz="1100" b="1" dirty="0" err="1">
                <a:latin typeface="Arial Narrow" panose="020B0606020202030204" pitchFamily="34" charset="0"/>
                <a:ea typeface="Times New Roman" panose="02020603050405020304" pitchFamily="18" charset="0"/>
              </a:rPr>
              <a:t>sq</a:t>
            </a:r>
            <a:r>
              <a:rPr lang="en-US" altLang="en-US" sz="1100" b="1" dirty="0">
                <a:latin typeface="Arial Narrow" panose="020B0606020202030204" pitchFamily="34" charset="0"/>
                <a:ea typeface="Times New Roman" panose="02020603050405020304" pitchFamily="18" charset="0"/>
              </a:rPr>
              <a:t> km</a:t>
            </a:r>
            <a:endParaRPr lang="en-US" sz="1100" dirty="0"/>
          </a:p>
        </p:txBody>
      </p:sp>
      <p:cxnSp>
        <p:nvCxnSpPr>
          <p:cNvPr id="15" name="Straight Connector 14">
            <a:extLst>
              <a:ext uri="{FF2B5EF4-FFF2-40B4-BE49-F238E27FC236}">
                <a16:creationId xmlns:a16="http://schemas.microsoft.com/office/drawing/2014/main" id="{ECE67BEB-392C-4E68-9DF1-A4F567DA2C85}"/>
              </a:ext>
            </a:extLst>
          </p:cNvPr>
          <p:cNvCxnSpPr>
            <a:cxnSpLocks/>
          </p:cNvCxnSpPr>
          <p:nvPr/>
        </p:nvCxnSpPr>
        <p:spPr>
          <a:xfrm>
            <a:off x="6221414"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9CF4DF5-09B6-4416-AD73-58A60687ED46}"/>
              </a:ext>
            </a:extLst>
          </p:cNvPr>
          <p:cNvSpPr/>
          <p:nvPr/>
        </p:nvSpPr>
        <p:spPr>
          <a:xfrm>
            <a:off x="5772176"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 20, 1983</a:t>
            </a:r>
            <a:endParaRPr lang="en-US" sz="1200" dirty="0"/>
          </a:p>
        </p:txBody>
      </p:sp>
      <p:sp>
        <p:nvSpPr>
          <p:cNvPr id="17" name="Rectangle 16">
            <a:extLst>
              <a:ext uri="{FF2B5EF4-FFF2-40B4-BE49-F238E27FC236}">
                <a16:creationId xmlns:a16="http://schemas.microsoft.com/office/drawing/2014/main" id="{D718170E-4D84-4FF9-8202-75B905B29BE9}"/>
              </a:ext>
            </a:extLst>
          </p:cNvPr>
          <p:cNvSpPr/>
          <p:nvPr/>
        </p:nvSpPr>
        <p:spPr>
          <a:xfrm>
            <a:off x="5772176" y="1438818"/>
            <a:ext cx="784667" cy="1277273"/>
          </a:xfrm>
          <a:prstGeom prst="rect">
            <a:avLst/>
          </a:prstGeom>
          <a:solidFill>
            <a:schemeClr val="accent1">
              <a:lumMod val="20000"/>
              <a:lumOff val="80000"/>
            </a:schemeClr>
          </a:solidFill>
        </p:spPr>
        <p:txBody>
          <a:bodyPr wrap="square">
            <a:spAutoFit/>
          </a:bodyPr>
          <a:lstStyle/>
          <a:p>
            <a:pPr algn="ctr"/>
            <a:r>
              <a:rPr lang="en-US" sz="1100" b="1" dirty="0">
                <a:latin typeface="Arial Narrow" panose="020B0606020202030204" pitchFamily="34" charset="0"/>
              </a:rPr>
              <a:t>Khomeini threat: to cut off oil to West if West steps up aid to Iraq</a:t>
            </a:r>
            <a:endParaRPr lang="en-US" sz="1100" dirty="0"/>
          </a:p>
        </p:txBody>
      </p:sp>
      <p:cxnSp>
        <p:nvCxnSpPr>
          <p:cNvPr id="18" name="Straight Connector 17">
            <a:extLst>
              <a:ext uri="{FF2B5EF4-FFF2-40B4-BE49-F238E27FC236}">
                <a16:creationId xmlns:a16="http://schemas.microsoft.com/office/drawing/2014/main" id="{6FD113E6-CBBB-4501-A5FD-E22796E322FB}"/>
              </a:ext>
            </a:extLst>
          </p:cNvPr>
          <p:cNvCxnSpPr>
            <a:cxnSpLocks/>
          </p:cNvCxnSpPr>
          <p:nvPr/>
        </p:nvCxnSpPr>
        <p:spPr>
          <a:xfrm>
            <a:off x="6936884"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CF929E1-88A8-4F37-9FDF-BFF44A3A0DEA}"/>
              </a:ext>
            </a:extLst>
          </p:cNvPr>
          <p:cNvSpPr/>
          <p:nvPr/>
        </p:nvSpPr>
        <p:spPr>
          <a:xfrm>
            <a:off x="6487646" y="328281"/>
            <a:ext cx="898475" cy="461665"/>
          </a:xfrm>
          <a:prstGeom prst="rect">
            <a:avLst/>
          </a:prstGeom>
        </p:spPr>
        <p:txBody>
          <a:bodyPr wrap="square">
            <a:spAutoFit/>
          </a:bodyPr>
          <a:lstStyle/>
          <a:p>
            <a:pPr algn="ctr"/>
            <a:r>
              <a:rPr lang="en-US" sz="1200" b="1" dirty="0">
                <a:latin typeface="Arial Narrow" panose="020B0606020202030204" pitchFamily="34" charset="0"/>
              </a:rPr>
              <a:t>Feb. 12,</a:t>
            </a:r>
          </a:p>
          <a:p>
            <a:pPr algn="ctr"/>
            <a:r>
              <a:rPr lang="en-US" sz="1200" b="1" dirty="0">
                <a:latin typeface="Arial Narrow" panose="020B0606020202030204" pitchFamily="34" charset="0"/>
              </a:rPr>
              <a:t>1984</a:t>
            </a:r>
            <a:endParaRPr lang="en-US" sz="1200" dirty="0"/>
          </a:p>
        </p:txBody>
      </p:sp>
      <p:sp>
        <p:nvSpPr>
          <p:cNvPr id="20" name="Rectangle 19">
            <a:extLst>
              <a:ext uri="{FF2B5EF4-FFF2-40B4-BE49-F238E27FC236}">
                <a16:creationId xmlns:a16="http://schemas.microsoft.com/office/drawing/2014/main" id="{6E4DDCED-8D7B-4F51-8013-D4B176FB72C0}"/>
              </a:ext>
            </a:extLst>
          </p:cNvPr>
          <p:cNvSpPr/>
          <p:nvPr/>
        </p:nvSpPr>
        <p:spPr>
          <a:xfrm>
            <a:off x="6556843" y="1438818"/>
            <a:ext cx="829277" cy="1107996"/>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1</a:t>
            </a:r>
            <a:r>
              <a:rPr lang="en-US" altLang="en-US" sz="1100" b="1" baseline="30000" dirty="0">
                <a:latin typeface="Arial Narrow" panose="020B0606020202030204" pitchFamily="34" charset="0"/>
                <a:ea typeface="Times New Roman" panose="02020603050405020304" pitchFamily="18" charset="0"/>
              </a:rPr>
              <a:t>st</a:t>
            </a:r>
            <a:r>
              <a:rPr lang="en-US" altLang="en-US" sz="1100" b="1" dirty="0">
                <a:latin typeface="Arial Narrow" panose="020B0606020202030204" pitchFamily="34" charset="0"/>
                <a:ea typeface="Times New Roman" panose="02020603050405020304" pitchFamily="18" charset="0"/>
              </a:rPr>
              <a:t> time both sides are intentionally striking civilians</a:t>
            </a:r>
            <a:endParaRPr lang="en-US" sz="1100" dirty="0"/>
          </a:p>
        </p:txBody>
      </p:sp>
      <p:cxnSp>
        <p:nvCxnSpPr>
          <p:cNvPr id="21" name="Straight Connector 20">
            <a:extLst>
              <a:ext uri="{FF2B5EF4-FFF2-40B4-BE49-F238E27FC236}">
                <a16:creationId xmlns:a16="http://schemas.microsoft.com/office/drawing/2014/main" id="{2DE0BE7D-32AA-40BE-9617-6E97A4ADC49E}"/>
              </a:ext>
            </a:extLst>
          </p:cNvPr>
          <p:cNvCxnSpPr>
            <a:cxnSpLocks/>
          </p:cNvCxnSpPr>
          <p:nvPr/>
        </p:nvCxnSpPr>
        <p:spPr>
          <a:xfrm>
            <a:off x="7632885"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352F40E-9E71-4BB4-BA8B-7BEA4388A64E}"/>
              </a:ext>
            </a:extLst>
          </p:cNvPr>
          <p:cNvSpPr/>
          <p:nvPr/>
        </p:nvSpPr>
        <p:spPr>
          <a:xfrm>
            <a:off x="7183647" y="328281"/>
            <a:ext cx="898475" cy="461665"/>
          </a:xfrm>
          <a:prstGeom prst="rect">
            <a:avLst/>
          </a:prstGeom>
        </p:spPr>
        <p:txBody>
          <a:bodyPr wrap="square">
            <a:spAutoFit/>
          </a:bodyPr>
          <a:lstStyle/>
          <a:p>
            <a:pPr algn="ctr"/>
            <a:r>
              <a:rPr lang="en-US" sz="1200" b="1" dirty="0">
                <a:latin typeface="Arial Narrow" panose="020B0606020202030204" pitchFamily="34" charset="0"/>
              </a:rPr>
              <a:t>May 20-21,</a:t>
            </a:r>
          </a:p>
          <a:p>
            <a:pPr algn="ctr"/>
            <a:r>
              <a:rPr lang="en-US" sz="1200" b="1" dirty="0">
                <a:latin typeface="Arial Narrow" panose="020B0606020202030204" pitchFamily="34" charset="0"/>
              </a:rPr>
              <a:t>1984</a:t>
            </a:r>
            <a:endParaRPr lang="en-US" sz="1200" dirty="0"/>
          </a:p>
        </p:txBody>
      </p:sp>
      <p:sp>
        <p:nvSpPr>
          <p:cNvPr id="23" name="Rectangle 22">
            <a:extLst>
              <a:ext uri="{FF2B5EF4-FFF2-40B4-BE49-F238E27FC236}">
                <a16:creationId xmlns:a16="http://schemas.microsoft.com/office/drawing/2014/main" id="{2CC1DF49-5EFF-42EF-A2C3-009D734CBBB8}"/>
              </a:ext>
            </a:extLst>
          </p:cNvPr>
          <p:cNvSpPr/>
          <p:nvPr/>
        </p:nvSpPr>
        <p:spPr>
          <a:xfrm>
            <a:off x="7297456" y="1438818"/>
            <a:ext cx="784666" cy="1615827"/>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1</a:t>
            </a:r>
            <a:r>
              <a:rPr lang="en-US" altLang="en-US" sz="1100" b="1" baseline="30000" dirty="0">
                <a:latin typeface="Arial Narrow" panose="020B0606020202030204" pitchFamily="34" charset="0"/>
                <a:ea typeface="Times New Roman" panose="02020603050405020304" pitchFamily="18" charset="0"/>
              </a:rPr>
              <a:t>st</a:t>
            </a:r>
            <a:r>
              <a:rPr lang="en-US" altLang="en-US" sz="1100" b="1" dirty="0">
                <a:latin typeface="Arial Narrow" panose="020B0606020202030204" pitchFamily="34" charset="0"/>
                <a:ea typeface="Times New Roman" panose="02020603050405020304" pitchFamily="18" charset="0"/>
              </a:rPr>
              <a:t> commercial carrier sunk in Gulf after Iraqi air attack.  US blames Iran</a:t>
            </a:r>
            <a:endParaRPr lang="en-US" sz="1100" dirty="0"/>
          </a:p>
        </p:txBody>
      </p:sp>
      <p:cxnSp>
        <p:nvCxnSpPr>
          <p:cNvPr id="24" name="Straight Connector 23">
            <a:extLst>
              <a:ext uri="{FF2B5EF4-FFF2-40B4-BE49-F238E27FC236}">
                <a16:creationId xmlns:a16="http://schemas.microsoft.com/office/drawing/2014/main" id="{13FAB971-0387-45D8-9C81-3ABF96787270}"/>
              </a:ext>
            </a:extLst>
          </p:cNvPr>
          <p:cNvCxnSpPr>
            <a:cxnSpLocks/>
          </p:cNvCxnSpPr>
          <p:nvPr/>
        </p:nvCxnSpPr>
        <p:spPr>
          <a:xfrm>
            <a:off x="8363659"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444DE91-B1D1-4239-891D-1FB99660C26E}"/>
              </a:ext>
            </a:extLst>
          </p:cNvPr>
          <p:cNvSpPr/>
          <p:nvPr/>
        </p:nvSpPr>
        <p:spPr>
          <a:xfrm>
            <a:off x="7914421" y="328281"/>
            <a:ext cx="898475" cy="461665"/>
          </a:xfrm>
          <a:prstGeom prst="rect">
            <a:avLst/>
          </a:prstGeom>
        </p:spPr>
        <p:txBody>
          <a:bodyPr wrap="square">
            <a:spAutoFit/>
          </a:bodyPr>
          <a:lstStyle/>
          <a:p>
            <a:pPr algn="ctr"/>
            <a:r>
              <a:rPr lang="en-US" sz="1200" b="1" dirty="0">
                <a:latin typeface="Arial Narrow" panose="020B0606020202030204" pitchFamily="34" charset="0"/>
              </a:rPr>
              <a:t>June 15, 1984</a:t>
            </a:r>
            <a:endParaRPr lang="en-US" sz="1200" dirty="0"/>
          </a:p>
        </p:txBody>
      </p:sp>
      <p:sp>
        <p:nvSpPr>
          <p:cNvPr id="26" name="Rectangle 25">
            <a:extLst>
              <a:ext uri="{FF2B5EF4-FFF2-40B4-BE49-F238E27FC236}">
                <a16:creationId xmlns:a16="http://schemas.microsoft.com/office/drawing/2014/main" id="{82D1935E-11A8-4F11-B612-64E036C1C879}"/>
              </a:ext>
            </a:extLst>
          </p:cNvPr>
          <p:cNvSpPr/>
          <p:nvPr/>
        </p:nvSpPr>
        <p:spPr>
          <a:xfrm>
            <a:off x="7914421" y="1438818"/>
            <a:ext cx="898475" cy="1107996"/>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UN brokers agreement: both agree to halt civilian attacks</a:t>
            </a:r>
            <a:endParaRPr lang="en-US" sz="1100" dirty="0"/>
          </a:p>
        </p:txBody>
      </p:sp>
      <p:cxnSp>
        <p:nvCxnSpPr>
          <p:cNvPr id="27" name="Straight Connector 26">
            <a:extLst>
              <a:ext uri="{FF2B5EF4-FFF2-40B4-BE49-F238E27FC236}">
                <a16:creationId xmlns:a16="http://schemas.microsoft.com/office/drawing/2014/main" id="{1416CDE1-D0A7-4352-92EE-AA89293C5A9A}"/>
              </a:ext>
            </a:extLst>
          </p:cNvPr>
          <p:cNvCxnSpPr>
            <a:cxnSpLocks/>
          </p:cNvCxnSpPr>
          <p:nvPr/>
        </p:nvCxnSpPr>
        <p:spPr>
          <a:xfrm>
            <a:off x="478473"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B5FDB96-CF0E-4EBA-8A6D-74563E11A28B}"/>
              </a:ext>
            </a:extLst>
          </p:cNvPr>
          <p:cNvSpPr/>
          <p:nvPr/>
        </p:nvSpPr>
        <p:spPr>
          <a:xfrm>
            <a:off x="29235"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September 1980</a:t>
            </a:r>
            <a:endParaRPr lang="en-US" sz="1200" dirty="0"/>
          </a:p>
        </p:txBody>
      </p:sp>
      <p:sp>
        <p:nvSpPr>
          <p:cNvPr id="29" name="Rectangle 28">
            <a:extLst>
              <a:ext uri="{FF2B5EF4-FFF2-40B4-BE49-F238E27FC236}">
                <a16:creationId xmlns:a16="http://schemas.microsoft.com/office/drawing/2014/main" id="{453296E0-7FA0-42EF-974D-4ED82921C638}"/>
              </a:ext>
            </a:extLst>
          </p:cNvPr>
          <p:cNvSpPr/>
          <p:nvPr/>
        </p:nvSpPr>
        <p:spPr>
          <a:xfrm>
            <a:off x="29235" y="1438818"/>
            <a:ext cx="823671" cy="769441"/>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Saddam Hussein invades Iran</a:t>
            </a:r>
            <a:endParaRPr lang="en-US" sz="1100" dirty="0"/>
          </a:p>
        </p:txBody>
      </p:sp>
      <p:cxnSp>
        <p:nvCxnSpPr>
          <p:cNvPr id="33" name="Straight Connector 32">
            <a:extLst>
              <a:ext uri="{FF2B5EF4-FFF2-40B4-BE49-F238E27FC236}">
                <a16:creationId xmlns:a16="http://schemas.microsoft.com/office/drawing/2014/main" id="{4EBA34C8-A65B-468F-8860-FF36C040EBC3}"/>
              </a:ext>
            </a:extLst>
          </p:cNvPr>
          <p:cNvCxnSpPr>
            <a:cxnSpLocks/>
          </p:cNvCxnSpPr>
          <p:nvPr/>
        </p:nvCxnSpPr>
        <p:spPr>
          <a:xfrm>
            <a:off x="1145041"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C04F787-7442-48BB-9CDE-B084C065A6FC}"/>
              </a:ext>
            </a:extLst>
          </p:cNvPr>
          <p:cNvSpPr/>
          <p:nvPr/>
        </p:nvSpPr>
        <p:spPr>
          <a:xfrm>
            <a:off x="695803"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Nov. 7</a:t>
            </a:r>
          </a:p>
          <a:p>
            <a:pPr algn="ctr"/>
            <a:r>
              <a:rPr lang="en-US" altLang="en-US" sz="1200" b="1" dirty="0">
                <a:latin typeface="Arial Narrow" panose="020B0606020202030204" pitchFamily="34" charset="0"/>
                <a:ea typeface="Times New Roman" panose="02020603050405020304" pitchFamily="18" charset="0"/>
              </a:rPr>
              <a:t> 1980</a:t>
            </a:r>
            <a:endParaRPr lang="en-US" sz="1200" dirty="0"/>
          </a:p>
        </p:txBody>
      </p:sp>
      <p:sp>
        <p:nvSpPr>
          <p:cNvPr id="35" name="Rectangle 34">
            <a:extLst>
              <a:ext uri="{FF2B5EF4-FFF2-40B4-BE49-F238E27FC236}">
                <a16:creationId xmlns:a16="http://schemas.microsoft.com/office/drawing/2014/main" id="{F0FD55CF-6743-439D-A834-553BDEC418D3}"/>
              </a:ext>
            </a:extLst>
          </p:cNvPr>
          <p:cNvSpPr/>
          <p:nvPr/>
        </p:nvSpPr>
        <p:spPr>
          <a:xfrm>
            <a:off x="885684" y="1438818"/>
            <a:ext cx="691768" cy="938719"/>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attacks Iraqi oil export terminals</a:t>
            </a:r>
            <a:endParaRPr lang="en-US" sz="1100" dirty="0"/>
          </a:p>
        </p:txBody>
      </p:sp>
      <p:cxnSp>
        <p:nvCxnSpPr>
          <p:cNvPr id="36" name="Straight Connector 35">
            <a:extLst>
              <a:ext uri="{FF2B5EF4-FFF2-40B4-BE49-F238E27FC236}">
                <a16:creationId xmlns:a16="http://schemas.microsoft.com/office/drawing/2014/main" id="{E36087F6-A848-465B-9B14-42DB97A246AB}"/>
              </a:ext>
            </a:extLst>
          </p:cNvPr>
          <p:cNvCxnSpPr>
            <a:cxnSpLocks/>
          </p:cNvCxnSpPr>
          <p:nvPr/>
        </p:nvCxnSpPr>
        <p:spPr>
          <a:xfrm>
            <a:off x="1863221"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E5B747F-3CA1-46BE-831F-3A646FCA3172}"/>
              </a:ext>
            </a:extLst>
          </p:cNvPr>
          <p:cNvSpPr/>
          <p:nvPr/>
        </p:nvSpPr>
        <p:spPr>
          <a:xfrm>
            <a:off x="1413983" y="32828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Jan 18, 1981</a:t>
            </a:r>
            <a:endParaRPr lang="en-US" sz="1200" dirty="0"/>
          </a:p>
        </p:txBody>
      </p:sp>
      <p:sp>
        <p:nvSpPr>
          <p:cNvPr id="38" name="Rectangle 37">
            <a:extLst>
              <a:ext uri="{FF2B5EF4-FFF2-40B4-BE49-F238E27FC236}">
                <a16:creationId xmlns:a16="http://schemas.microsoft.com/office/drawing/2014/main" id="{6E341A45-C5FA-431B-8AFE-3959F940838E}"/>
              </a:ext>
            </a:extLst>
          </p:cNvPr>
          <p:cNvSpPr/>
          <p:nvPr/>
        </p:nvSpPr>
        <p:spPr>
          <a:xfrm>
            <a:off x="1413983" y="1438818"/>
            <a:ext cx="898475" cy="769441"/>
          </a:xfrm>
          <a:prstGeom prst="rect">
            <a:avLst/>
          </a:prstGeom>
        </p:spPr>
        <p:txBody>
          <a:bodyPr wrap="square">
            <a:spAutoFit/>
          </a:bodyPr>
          <a:lstStyle/>
          <a:p>
            <a:pPr algn="ctr"/>
            <a:r>
              <a:rPr lang="en-US" sz="1100" b="1" dirty="0">
                <a:latin typeface="Arial Narrow" panose="020B0606020202030204" pitchFamily="34" charset="0"/>
              </a:rPr>
              <a:t>Saddam tells Iran USA is giving Iraq arms</a:t>
            </a:r>
            <a:endParaRPr lang="en-US" sz="1100" dirty="0"/>
          </a:p>
        </p:txBody>
      </p:sp>
      <p:cxnSp>
        <p:nvCxnSpPr>
          <p:cNvPr id="39" name="Straight Connector 38">
            <a:extLst>
              <a:ext uri="{FF2B5EF4-FFF2-40B4-BE49-F238E27FC236}">
                <a16:creationId xmlns:a16="http://schemas.microsoft.com/office/drawing/2014/main" id="{755308D8-A6B4-4A08-8DC2-A39ABC937B7B}"/>
              </a:ext>
            </a:extLst>
          </p:cNvPr>
          <p:cNvCxnSpPr>
            <a:cxnSpLocks/>
          </p:cNvCxnSpPr>
          <p:nvPr/>
        </p:nvCxnSpPr>
        <p:spPr>
          <a:xfrm>
            <a:off x="2653495"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614DA0B-615C-4FED-9B42-D02A2F09CE29}"/>
              </a:ext>
            </a:extLst>
          </p:cNvPr>
          <p:cNvSpPr/>
          <p:nvPr/>
        </p:nvSpPr>
        <p:spPr>
          <a:xfrm>
            <a:off x="2204257" y="328281"/>
            <a:ext cx="898475" cy="461665"/>
          </a:xfrm>
          <a:prstGeom prst="rect">
            <a:avLst/>
          </a:prstGeom>
        </p:spPr>
        <p:txBody>
          <a:bodyPr wrap="square">
            <a:spAutoFit/>
          </a:bodyPr>
          <a:lstStyle/>
          <a:p>
            <a:pPr algn="ctr"/>
            <a:r>
              <a:rPr lang="en-US" sz="1200" b="1" dirty="0">
                <a:latin typeface="Arial Narrow" panose="020B0606020202030204" pitchFamily="34" charset="0"/>
              </a:rPr>
              <a:t>Feb. 9, </a:t>
            </a:r>
          </a:p>
          <a:p>
            <a:pPr algn="ctr"/>
            <a:r>
              <a:rPr lang="en-US" sz="1200" b="1" dirty="0">
                <a:latin typeface="Arial Narrow" panose="020B0606020202030204" pitchFamily="34" charset="0"/>
              </a:rPr>
              <a:t>1981</a:t>
            </a:r>
            <a:endParaRPr lang="en-US" sz="1200" dirty="0"/>
          </a:p>
        </p:txBody>
      </p:sp>
      <p:sp>
        <p:nvSpPr>
          <p:cNvPr id="41" name="Rectangle 40">
            <a:extLst>
              <a:ext uri="{FF2B5EF4-FFF2-40B4-BE49-F238E27FC236}">
                <a16:creationId xmlns:a16="http://schemas.microsoft.com/office/drawing/2014/main" id="{B8924240-1CE6-4208-935B-621FCE598F75}"/>
              </a:ext>
            </a:extLst>
          </p:cNvPr>
          <p:cNvSpPr/>
          <p:nvPr/>
        </p:nvSpPr>
        <p:spPr>
          <a:xfrm>
            <a:off x="2204257"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leaders seek to bring peaceful end</a:t>
            </a:r>
            <a:endParaRPr lang="en-US" sz="1100" dirty="0"/>
          </a:p>
        </p:txBody>
      </p:sp>
      <p:cxnSp>
        <p:nvCxnSpPr>
          <p:cNvPr id="42" name="Straight Connector 41">
            <a:extLst>
              <a:ext uri="{FF2B5EF4-FFF2-40B4-BE49-F238E27FC236}">
                <a16:creationId xmlns:a16="http://schemas.microsoft.com/office/drawing/2014/main" id="{B4BB7FBC-883C-4FF8-96D3-CB198B8DDD8F}"/>
              </a:ext>
            </a:extLst>
          </p:cNvPr>
          <p:cNvCxnSpPr>
            <a:cxnSpLocks/>
          </p:cNvCxnSpPr>
          <p:nvPr/>
        </p:nvCxnSpPr>
        <p:spPr>
          <a:xfrm>
            <a:off x="3388501" y="79004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D97B901-6DE2-4BE5-983A-BEF69B7D97B8}"/>
              </a:ext>
            </a:extLst>
          </p:cNvPr>
          <p:cNvSpPr/>
          <p:nvPr/>
        </p:nvSpPr>
        <p:spPr>
          <a:xfrm>
            <a:off x="2939263" y="328378"/>
            <a:ext cx="898475" cy="461665"/>
          </a:xfrm>
          <a:prstGeom prst="rect">
            <a:avLst/>
          </a:prstGeom>
        </p:spPr>
        <p:txBody>
          <a:bodyPr wrap="square">
            <a:spAutoFit/>
          </a:bodyPr>
          <a:lstStyle/>
          <a:p>
            <a:pPr algn="ctr"/>
            <a:r>
              <a:rPr lang="en-US" sz="1200" b="1" dirty="0">
                <a:latin typeface="Arial Narrow" panose="020B0606020202030204" pitchFamily="34" charset="0"/>
              </a:rPr>
              <a:t>Feb. 22, </a:t>
            </a:r>
          </a:p>
          <a:p>
            <a:pPr algn="ctr"/>
            <a:r>
              <a:rPr lang="en-US" sz="1200" b="1" dirty="0">
                <a:latin typeface="Arial Narrow" panose="020B0606020202030204" pitchFamily="34" charset="0"/>
              </a:rPr>
              <a:t>1981</a:t>
            </a:r>
            <a:endParaRPr lang="en-US" sz="1200" dirty="0"/>
          </a:p>
        </p:txBody>
      </p:sp>
      <p:sp>
        <p:nvSpPr>
          <p:cNvPr id="44" name="Rectangle 43">
            <a:extLst>
              <a:ext uri="{FF2B5EF4-FFF2-40B4-BE49-F238E27FC236}">
                <a16:creationId xmlns:a16="http://schemas.microsoft.com/office/drawing/2014/main" id="{556D0094-086F-454B-89B1-C5C0EA15CF35}"/>
              </a:ext>
            </a:extLst>
          </p:cNvPr>
          <p:cNvSpPr/>
          <p:nvPr/>
        </p:nvSpPr>
        <p:spPr>
          <a:xfrm>
            <a:off x="2939263" y="1438915"/>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says no cease fire with Iraq troops in Iran</a:t>
            </a:r>
            <a:endParaRPr lang="en-US" sz="1100" dirty="0"/>
          </a:p>
        </p:txBody>
      </p:sp>
      <p:cxnSp>
        <p:nvCxnSpPr>
          <p:cNvPr id="45" name="Straight Connector 44">
            <a:extLst>
              <a:ext uri="{FF2B5EF4-FFF2-40B4-BE49-F238E27FC236}">
                <a16:creationId xmlns:a16="http://schemas.microsoft.com/office/drawing/2014/main" id="{AE727037-CA58-4D63-BC43-5562FED22864}"/>
              </a:ext>
            </a:extLst>
          </p:cNvPr>
          <p:cNvCxnSpPr>
            <a:cxnSpLocks/>
          </p:cNvCxnSpPr>
          <p:nvPr/>
        </p:nvCxnSpPr>
        <p:spPr>
          <a:xfrm>
            <a:off x="4090389" y="79004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CE8F842-913D-44F4-9CA6-4AB6EE627FAF}"/>
              </a:ext>
            </a:extLst>
          </p:cNvPr>
          <p:cNvSpPr/>
          <p:nvPr/>
        </p:nvSpPr>
        <p:spPr>
          <a:xfrm>
            <a:off x="3641151" y="328378"/>
            <a:ext cx="898475" cy="461665"/>
          </a:xfrm>
          <a:prstGeom prst="rect">
            <a:avLst/>
          </a:prstGeom>
        </p:spPr>
        <p:txBody>
          <a:bodyPr wrap="square">
            <a:spAutoFit/>
          </a:bodyPr>
          <a:lstStyle/>
          <a:p>
            <a:pPr algn="ctr"/>
            <a:r>
              <a:rPr lang="en-US" sz="1200" b="1" dirty="0">
                <a:latin typeface="Arial Narrow" panose="020B0606020202030204" pitchFamily="34" charset="0"/>
              </a:rPr>
              <a:t>Mar. 27, </a:t>
            </a:r>
          </a:p>
          <a:p>
            <a:pPr algn="ctr"/>
            <a:r>
              <a:rPr lang="en-US" sz="1200" b="1" dirty="0">
                <a:latin typeface="Arial Narrow" panose="020B0606020202030204" pitchFamily="34" charset="0"/>
              </a:rPr>
              <a:t>1981</a:t>
            </a:r>
            <a:endParaRPr lang="en-US" sz="1200" dirty="0"/>
          </a:p>
        </p:txBody>
      </p:sp>
      <p:sp>
        <p:nvSpPr>
          <p:cNvPr id="47" name="Rectangle 46">
            <a:extLst>
              <a:ext uri="{FF2B5EF4-FFF2-40B4-BE49-F238E27FC236}">
                <a16:creationId xmlns:a16="http://schemas.microsoft.com/office/drawing/2014/main" id="{39DC50CB-3139-4388-8539-B14C9793CA31}"/>
              </a:ext>
            </a:extLst>
          </p:cNvPr>
          <p:cNvSpPr/>
          <p:nvPr/>
        </p:nvSpPr>
        <p:spPr>
          <a:xfrm>
            <a:off x="3641151" y="1438915"/>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peace movement attempted again</a:t>
            </a:r>
            <a:endParaRPr lang="en-US" sz="1100" dirty="0"/>
          </a:p>
        </p:txBody>
      </p:sp>
      <p:cxnSp>
        <p:nvCxnSpPr>
          <p:cNvPr id="48" name="Straight Connector 47">
            <a:extLst>
              <a:ext uri="{FF2B5EF4-FFF2-40B4-BE49-F238E27FC236}">
                <a16:creationId xmlns:a16="http://schemas.microsoft.com/office/drawing/2014/main" id="{89DA5990-F962-413D-B248-C37D71295393}"/>
              </a:ext>
            </a:extLst>
          </p:cNvPr>
          <p:cNvCxnSpPr>
            <a:cxnSpLocks/>
          </p:cNvCxnSpPr>
          <p:nvPr/>
        </p:nvCxnSpPr>
        <p:spPr>
          <a:xfrm>
            <a:off x="9023408"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0887612-B0E4-476A-A710-123254BD08F3}"/>
              </a:ext>
            </a:extLst>
          </p:cNvPr>
          <p:cNvSpPr/>
          <p:nvPr/>
        </p:nvSpPr>
        <p:spPr>
          <a:xfrm>
            <a:off x="8574170" y="328281"/>
            <a:ext cx="898475" cy="461665"/>
          </a:xfrm>
          <a:prstGeom prst="rect">
            <a:avLst/>
          </a:prstGeom>
        </p:spPr>
        <p:txBody>
          <a:bodyPr wrap="square">
            <a:spAutoFit/>
          </a:bodyPr>
          <a:lstStyle/>
          <a:p>
            <a:pPr algn="ctr"/>
            <a:r>
              <a:rPr lang="en-US" sz="1200" b="1" dirty="0">
                <a:latin typeface="Arial Narrow" panose="020B0606020202030204" pitchFamily="34" charset="0"/>
              </a:rPr>
              <a:t>Mar. 7, </a:t>
            </a:r>
          </a:p>
          <a:p>
            <a:pPr algn="ctr"/>
            <a:r>
              <a:rPr lang="en-US" sz="1200" b="1" dirty="0">
                <a:latin typeface="Arial Narrow" panose="020B0606020202030204" pitchFamily="34" charset="0"/>
              </a:rPr>
              <a:t>1985</a:t>
            </a:r>
            <a:endParaRPr lang="en-US" sz="1200" dirty="0"/>
          </a:p>
        </p:txBody>
      </p:sp>
      <p:sp>
        <p:nvSpPr>
          <p:cNvPr id="50" name="Rectangle 49">
            <a:extLst>
              <a:ext uri="{FF2B5EF4-FFF2-40B4-BE49-F238E27FC236}">
                <a16:creationId xmlns:a16="http://schemas.microsoft.com/office/drawing/2014/main" id="{20AF33C6-0AEE-4046-B58F-D10C2AA109AA}"/>
              </a:ext>
            </a:extLst>
          </p:cNvPr>
          <p:cNvSpPr/>
          <p:nvPr/>
        </p:nvSpPr>
        <p:spPr>
          <a:xfrm>
            <a:off x="8687979" y="1438818"/>
            <a:ext cx="717844" cy="1277273"/>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Both repeal treaty that banned civilian attacks</a:t>
            </a:r>
            <a:endParaRPr lang="en-US" sz="1100" dirty="0"/>
          </a:p>
        </p:txBody>
      </p:sp>
      <p:cxnSp>
        <p:nvCxnSpPr>
          <p:cNvPr id="51" name="Straight Connector 50">
            <a:extLst>
              <a:ext uri="{FF2B5EF4-FFF2-40B4-BE49-F238E27FC236}">
                <a16:creationId xmlns:a16="http://schemas.microsoft.com/office/drawing/2014/main" id="{B2C51CC3-557D-4DD2-8E0F-F766BCA2C053}"/>
              </a:ext>
            </a:extLst>
          </p:cNvPr>
          <p:cNvCxnSpPr>
            <a:cxnSpLocks/>
          </p:cNvCxnSpPr>
          <p:nvPr/>
        </p:nvCxnSpPr>
        <p:spPr>
          <a:xfrm>
            <a:off x="9719407"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3C15F82D-E815-40D8-901B-D0287A199EA8}"/>
              </a:ext>
            </a:extLst>
          </p:cNvPr>
          <p:cNvSpPr/>
          <p:nvPr/>
        </p:nvSpPr>
        <p:spPr>
          <a:xfrm>
            <a:off x="9270169" y="328281"/>
            <a:ext cx="898475" cy="461665"/>
          </a:xfrm>
          <a:prstGeom prst="rect">
            <a:avLst/>
          </a:prstGeom>
        </p:spPr>
        <p:txBody>
          <a:bodyPr wrap="square">
            <a:spAutoFit/>
          </a:bodyPr>
          <a:lstStyle/>
          <a:p>
            <a:pPr algn="ctr"/>
            <a:r>
              <a:rPr lang="en-US" sz="1200" b="1" dirty="0">
                <a:latin typeface="Arial Narrow" panose="020B0606020202030204" pitchFamily="34" charset="0"/>
              </a:rPr>
              <a:t>July 8, </a:t>
            </a:r>
          </a:p>
          <a:p>
            <a:pPr algn="ctr"/>
            <a:r>
              <a:rPr lang="en-US" sz="1200" b="1" dirty="0">
                <a:latin typeface="Arial Narrow" panose="020B0606020202030204" pitchFamily="34" charset="0"/>
              </a:rPr>
              <a:t>1986</a:t>
            </a:r>
            <a:endParaRPr lang="en-US" sz="1200" dirty="0"/>
          </a:p>
        </p:txBody>
      </p:sp>
      <p:sp>
        <p:nvSpPr>
          <p:cNvPr id="53" name="Rectangle 52">
            <a:extLst>
              <a:ext uri="{FF2B5EF4-FFF2-40B4-BE49-F238E27FC236}">
                <a16:creationId xmlns:a16="http://schemas.microsoft.com/office/drawing/2014/main" id="{6FBD59F9-4BB9-4927-9D30-4846D48F0B36}"/>
              </a:ext>
            </a:extLst>
          </p:cNvPr>
          <p:cNvSpPr/>
          <p:nvPr/>
        </p:nvSpPr>
        <p:spPr>
          <a:xfrm>
            <a:off x="9270169" y="1438818"/>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again tries to cross into Iraq</a:t>
            </a:r>
            <a:endParaRPr lang="en-US" sz="1100" dirty="0"/>
          </a:p>
        </p:txBody>
      </p:sp>
      <p:cxnSp>
        <p:nvCxnSpPr>
          <p:cNvPr id="54" name="Straight Connector 53">
            <a:extLst>
              <a:ext uri="{FF2B5EF4-FFF2-40B4-BE49-F238E27FC236}">
                <a16:creationId xmlns:a16="http://schemas.microsoft.com/office/drawing/2014/main" id="{7A809D6B-2F0E-454F-8A58-5C01D15F2282}"/>
              </a:ext>
            </a:extLst>
          </p:cNvPr>
          <p:cNvCxnSpPr>
            <a:cxnSpLocks/>
          </p:cNvCxnSpPr>
          <p:nvPr/>
        </p:nvCxnSpPr>
        <p:spPr>
          <a:xfrm>
            <a:off x="10371121"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1B57566-D219-40DE-9F12-298824E63257}"/>
              </a:ext>
            </a:extLst>
          </p:cNvPr>
          <p:cNvSpPr/>
          <p:nvPr/>
        </p:nvSpPr>
        <p:spPr>
          <a:xfrm>
            <a:off x="9921883" y="328281"/>
            <a:ext cx="898475" cy="461665"/>
          </a:xfrm>
          <a:prstGeom prst="rect">
            <a:avLst/>
          </a:prstGeom>
        </p:spPr>
        <p:txBody>
          <a:bodyPr wrap="square">
            <a:spAutoFit/>
          </a:bodyPr>
          <a:lstStyle/>
          <a:p>
            <a:pPr algn="ctr"/>
            <a:r>
              <a:rPr lang="en-US" sz="1200" b="1" dirty="0">
                <a:latin typeface="Arial Narrow" panose="020B0606020202030204" pitchFamily="34" charset="0"/>
              </a:rPr>
              <a:t>June 21, </a:t>
            </a:r>
          </a:p>
          <a:p>
            <a:pPr algn="ctr"/>
            <a:r>
              <a:rPr lang="en-US" sz="1200" b="1" dirty="0">
                <a:latin typeface="Arial Narrow" panose="020B0606020202030204" pitchFamily="34" charset="0"/>
              </a:rPr>
              <a:t>1987</a:t>
            </a:r>
            <a:endParaRPr lang="en-US" sz="1200" dirty="0"/>
          </a:p>
        </p:txBody>
      </p:sp>
      <p:sp>
        <p:nvSpPr>
          <p:cNvPr id="56" name="Rectangle 55">
            <a:extLst>
              <a:ext uri="{FF2B5EF4-FFF2-40B4-BE49-F238E27FC236}">
                <a16:creationId xmlns:a16="http://schemas.microsoft.com/office/drawing/2014/main" id="{382CFD69-010B-4D61-99D7-24896AA05C08}"/>
              </a:ext>
            </a:extLst>
          </p:cNvPr>
          <p:cNvSpPr/>
          <p:nvPr/>
        </p:nvSpPr>
        <p:spPr>
          <a:xfrm>
            <a:off x="9921883" y="1438818"/>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UN agrees to resolution calling for immediate cease fire</a:t>
            </a:r>
            <a:endParaRPr lang="en-US" sz="1100" dirty="0"/>
          </a:p>
        </p:txBody>
      </p:sp>
      <p:cxnSp>
        <p:nvCxnSpPr>
          <p:cNvPr id="57" name="Straight Connector 56">
            <a:extLst>
              <a:ext uri="{FF2B5EF4-FFF2-40B4-BE49-F238E27FC236}">
                <a16:creationId xmlns:a16="http://schemas.microsoft.com/office/drawing/2014/main" id="{1822448D-BBDE-4444-B73B-A16A425EC374}"/>
              </a:ext>
            </a:extLst>
          </p:cNvPr>
          <p:cNvCxnSpPr>
            <a:cxnSpLocks/>
          </p:cNvCxnSpPr>
          <p:nvPr/>
        </p:nvCxnSpPr>
        <p:spPr>
          <a:xfrm>
            <a:off x="11146062" y="789947"/>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935EEAF-B1FE-42A5-9C94-929227F375F1}"/>
              </a:ext>
            </a:extLst>
          </p:cNvPr>
          <p:cNvSpPr/>
          <p:nvPr/>
        </p:nvSpPr>
        <p:spPr>
          <a:xfrm>
            <a:off x="10696824" y="328281"/>
            <a:ext cx="898475" cy="461665"/>
          </a:xfrm>
          <a:prstGeom prst="rect">
            <a:avLst/>
          </a:prstGeom>
        </p:spPr>
        <p:txBody>
          <a:bodyPr wrap="square">
            <a:spAutoFit/>
          </a:bodyPr>
          <a:lstStyle/>
          <a:p>
            <a:pPr algn="ctr"/>
            <a:r>
              <a:rPr lang="en-US" sz="1200" b="1" dirty="0">
                <a:latin typeface="Arial Narrow" panose="020B0606020202030204" pitchFamily="34" charset="0"/>
              </a:rPr>
              <a:t>Mar. 11</a:t>
            </a:r>
          </a:p>
          <a:p>
            <a:pPr algn="ctr"/>
            <a:r>
              <a:rPr lang="en-US" sz="1200" b="1" dirty="0">
                <a:latin typeface="Arial Narrow" panose="020B0606020202030204" pitchFamily="34" charset="0"/>
              </a:rPr>
              <a:t>1988</a:t>
            </a:r>
            <a:endParaRPr lang="en-US" sz="1200" dirty="0"/>
          </a:p>
        </p:txBody>
      </p:sp>
      <p:sp>
        <p:nvSpPr>
          <p:cNvPr id="59" name="Rectangle 58">
            <a:extLst>
              <a:ext uri="{FF2B5EF4-FFF2-40B4-BE49-F238E27FC236}">
                <a16:creationId xmlns:a16="http://schemas.microsoft.com/office/drawing/2014/main" id="{7A693935-93A7-4F55-9EAD-36AB8576DEFA}"/>
              </a:ext>
            </a:extLst>
          </p:cNvPr>
          <p:cNvSpPr/>
          <p:nvPr/>
        </p:nvSpPr>
        <p:spPr>
          <a:xfrm>
            <a:off x="10820358" y="1438818"/>
            <a:ext cx="774941" cy="600164"/>
          </a:xfrm>
          <a:prstGeom prst="rect">
            <a:avLst/>
          </a:prstGeom>
          <a:solidFill>
            <a:schemeClr val="accent1">
              <a:lumMod val="20000"/>
              <a:lumOff val="80000"/>
            </a:schemeClr>
          </a:solidFill>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Truce signed in Ankara</a:t>
            </a:r>
            <a:endParaRPr lang="en-US" sz="1100" dirty="0"/>
          </a:p>
        </p:txBody>
      </p:sp>
    </p:spTree>
    <p:extLst>
      <p:ext uri="{BB962C8B-B14F-4D97-AF65-F5344CB8AC3E}">
        <p14:creationId xmlns:p14="http://schemas.microsoft.com/office/powerpoint/2010/main" val="557362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1001B-578C-43E0-A762-9A3B29284D4B}"/>
              </a:ext>
            </a:extLst>
          </p:cNvPr>
          <p:cNvSpPr>
            <a:spLocks noGrp="1"/>
          </p:cNvSpPr>
          <p:nvPr>
            <p:ph type="dt" sz="half" idx="10"/>
          </p:nvPr>
        </p:nvSpPr>
        <p:spPr>
          <a:xfrm>
            <a:off x="506995" y="6478927"/>
            <a:ext cx="2743200" cy="365125"/>
          </a:xfrm>
        </p:spPr>
        <p:txBody>
          <a:bodyPr/>
          <a:lstStyle/>
          <a:p>
            <a:fld id="{CA02E293-0D2B-4964-B507-82717515F881}" type="datetime1">
              <a:rPr lang="en-US" smtClean="0"/>
              <a:t>8/11/2020</a:t>
            </a:fld>
            <a:endParaRPr lang="en-US" dirty="0"/>
          </a:p>
        </p:txBody>
      </p:sp>
      <p:sp>
        <p:nvSpPr>
          <p:cNvPr id="3" name="Slide Number Placeholder 2">
            <a:extLst>
              <a:ext uri="{FF2B5EF4-FFF2-40B4-BE49-F238E27FC236}">
                <a16:creationId xmlns:a16="http://schemas.microsoft.com/office/drawing/2014/main" id="{2CAA9B8F-D4D6-4AFF-AE2D-CD8EEAB935A3}"/>
              </a:ext>
            </a:extLst>
          </p:cNvPr>
          <p:cNvSpPr>
            <a:spLocks noGrp="1"/>
          </p:cNvSpPr>
          <p:nvPr>
            <p:ph type="sldNum" sz="quarter" idx="12"/>
          </p:nvPr>
        </p:nvSpPr>
        <p:spPr>
          <a:xfrm>
            <a:off x="8930677" y="6248425"/>
            <a:ext cx="2743200" cy="365125"/>
          </a:xfrm>
        </p:spPr>
        <p:txBody>
          <a:bodyPr/>
          <a:lstStyle/>
          <a:p>
            <a:fld id="{B2DC25EE-239B-4C5F-AAD1-255A7D5F1EE2}" type="slidenum">
              <a:rPr lang="en-US" smtClean="0"/>
              <a:t>35</a:t>
            </a:fld>
            <a:endParaRPr lang="en-US"/>
          </a:p>
        </p:txBody>
      </p:sp>
      <p:cxnSp>
        <p:nvCxnSpPr>
          <p:cNvPr id="5" name="Straight Connector 4">
            <a:extLst>
              <a:ext uri="{FF2B5EF4-FFF2-40B4-BE49-F238E27FC236}">
                <a16:creationId xmlns:a16="http://schemas.microsoft.com/office/drawing/2014/main" id="{8B7F2F1E-564B-485E-B1BC-38AFD4D1A3E8}"/>
              </a:ext>
            </a:extLst>
          </p:cNvPr>
          <p:cNvCxnSpPr/>
          <p:nvPr/>
        </p:nvCxnSpPr>
        <p:spPr>
          <a:xfrm>
            <a:off x="0" y="1015313"/>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195C60-44A5-4A8A-A8BD-CDC641EA237B}"/>
              </a:ext>
            </a:extLst>
          </p:cNvPr>
          <p:cNvCxnSpPr>
            <a:cxnSpLocks/>
          </p:cNvCxnSpPr>
          <p:nvPr/>
        </p:nvCxnSpPr>
        <p:spPr>
          <a:xfrm>
            <a:off x="5358563"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8194A01-C251-4897-8F8E-AE65773DF808}"/>
              </a:ext>
            </a:extLst>
          </p:cNvPr>
          <p:cNvSpPr/>
          <p:nvPr/>
        </p:nvSpPr>
        <p:spPr>
          <a:xfrm>
            <a:off x="4909326" y="26708"/>
            <a:ext cx="837454"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April 30, </a:t>
            </a:r>
          </a:p>
          <a:p>
            <a:pPr algn="ctr"/>
            <a:r>
              <a:rPr lang="en-US" sz="1200" b="1" dirty="0">
                <a:latin typeface="Arial Narrow" panose="020B0606020202030204" pitchFamily="34" charset="0"/>
              </a:rPr>
              <a:t>1982</a:t>
            </a:r>
            <a:endParaRPr lang="en-US" sz="1200" dirty="0"/>
          </a:p>
        </p:txBody>
      </p:sp>
      <p:sp>
        <p:nvSpPr>
          <p:cNvPr id="11" name="Rectangle 10">
            <a:extLst>
              <a:ext uri="{FF2B5EF4-FFF2-40B4-BE49-F238E27FC236}">
                <a16:creationId xmlns:a16="http://schemas.microsoft.com/office/drawing/2014/main" id="{9195543A-E4B5-4885-B3A3-A49F2E1CA8F5}"/>
              </a:ext>
            </a:extLst>
          </p:cNvPr>
          <p:cNvSpPr/>
          <p:nvPr/>
        </p:nvSpPr>
        <p:spPr>
          <a:xfrm>
            <a:off x="4909325" y="1137245"/>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new offensive, aims to drive Iraq out</a:t>
            </a:r>
            <a:endParaRPr lang="en-US" sz="1100" dirty="0"/>
          </a:p>
        </p:txBody>
      </p:sp>
      <p:cxnSp>
        <p:nvCxnSpPr>
          <p:cNvPr id="12" name="Straight Connector 11">
            <a:extLst>
              <a:ext uri="{FF2B5EF4-FFF2-40B4-BE49-F238E27FC236}">
                <a16:creationId xmlns:a16="http://schemas.microsoft.com/office/drawing/2014/main" id="{4000CEDA-D9A8-4C6B-A89A-EDEF36DF8EB0}"/>
              </a:ext>
            </a:extLst>
          </p:cNvPr>
          <p:cNvCxnSpPr>
            <a:cxnSpLocks/>
          </p:cNvCxnSpPr>
          <p:nvPr/>
        </p:nvCxnSpPr>
        <p:spPr>
          <a:xfrm>
            <a:off x="6070484"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05ADB66-9CDE-4A30-9E31-FF8F27523A36}"/>
              </a:ext>
            </a:extLst>
          </p:cNvPr>
          <p:cNvSpPr/>
          <p:nvPr/>
        </p:nvSpPr>
        <p:spPr>
          <a:xfrm>
            <a:off x="5621246" y="26708"/>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Oct., 2, 1982</a:t>
            </a:r>
            <a:endParaRPr lang="en-US" sz="1200" dirty="0"/>
          </a:p>
        </p:txBody>
      </p:sp>
      <p:sp>
        <p:nvSpPr>
          <p:cNvPr id="14" name="Rectangle 13">
            <a:extLst>
              <a:ext uri="{FF2B5EF4-FFF2-40B4-BE49-F238E27FC236}">
                <a16:creationId xmlns:a16="http://schemas.microsoft.com/office/drawing/2014/main" id="{23031E70-C545-49EA-B051-7F61CC4A142F}"/>
              </a:ext>
            </a:extLst>
          </p:cNvPr>
          <p:cNvSpPr/>
          <p:nvPr/>
        </p:nvSpPr>
        <p:spPr>
          <a:xfrm>
            <a:off x="5621246" y="1137245"/>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 inside Iraq, claim to recapture 90 </a:t>
            </a:r>
            <a:r>
              <a:rPr lang="en-US" altLang="en-US" sz="1100" b="1" dirty="0" err="1">
                <a:latin typeface="Arial Narrow" panose="020B0606020202030204" pitchFamily="34" charset="0"/>
                <a:ea typeface="Times New Roman" panose="02020603050405020304" pitchFamily="18" charset="0"/>
              </a:rPr>
              <a:t>sq</a:t>
            </a:r>
            <a:r>
              <a:rPr lang="en-US" altLang="en-US" sz="1100" b="1" dirty="0">
                <a:latin typeface="Arial Narrow" panose="020B0606020202030204" pitchFamily="34" charset="0"/>
                <a:ea typeface="Times New Roman" panose="02020603050405020304" pitchFamily="18" charset="0"/>
              </a:rPr>
              <a:t> km</a:t>
            </a:r>
            <a:endParaRPr lang="en-US" sz="1100" dirty="0"/>
          </a:p>
        </p:txBody>
      </p:sp>
      <p:cxnSp>
        <p:nvCxnSpPr>
          <p:cNvPr id="15" name="Straight Connector 14">
            <a:extLst>
              <a:ext uri="{FF2B5EF4-FFF2-40B4-BE49-F238E27FC236}">
                <a16:creationId xmlns:a16="http://schemas.microsoft.com/office/drawing/2014/main" id="{ECE67BEB-392C-4E68-9DF1-A4F567DA2C85}"/>
              </a:ext>
            </a:extLst>
          </p:cNvPr>
          <p:cNvCxnSpPr>
            <a:cxnSpLocks/>
          </p:cNvCxnSpPr>
          <p:nvPr/>
        </p:nvCxnSpPr>
        <p:spPr>
          <a:xfrm>
            <a:off x="6818115"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9CF4DF5-09B6-4416-AD73-58A60687ED46}"/>
              </a:ext>
            </a:extLst>
          </p:cNvPr>
          <p:cNvSpPr/>
          <p:nvPr/>
        </p:nvSpPr>
        <p:spPr>
          <a:xfrm>
            <a:off x="6368877" y="26708"/>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 20, 1983</a:t>
            </a:r>
            <a:endParaRPr lang="en-US" sz="1200" dirty="0"/>
          </a:p>
        </p:txBody>
      </p:sp>
      <p:sp>
        <p:nvSpPr>
          <p:cNvPr id="17" name="Rectangle 16">
            <a:extLst>
              <a:ext uri="{FF2B5EF4-FFF2-40B4-BE49-F238E27FC236}">
                <a16:creationId xmlns:a16="http://schemas.microsoft.com/office/drawing/2014/main" id="{D718170E-4D84-4FF9-8202-75B905B29BE9}"/>
              </a:ext>
            </a:extLst>
          </p:cNvPr>
          <p:cNvSpPr/>
          <p:nvPr/>
        </p:nvSpPr>
        <p:spPr>
          <a:xfrm>
            <a:off x="6368877" y="1137245"/>
            <a:ext cx="898475" cy="1107996"/>
          </a:xfrm>
          <a:prstGeom prst="rect">
            <a:avLst/>
          </a:prstGeom>
        </p:spPr>
        <p:txBody>
          <a:bodyPr wrap="square">
            <a:spAutoFit/>
          </a:bodyPr>
          <a:lstStyle/>
          <a:p>
            <a:pPr algn="ctr"/>
            <a:r>
              <a:rPr lang="en-US" sz="1100" b="1" dirty="0">
                <a:latin typeface="Arial Narrow" panose="020B0606020202030204" pitchFamily="34" charset="0"/>
              </a:rPr>
              <a:t>Khomeini threat: to cut off oil to West if West steps up aid to Iraq</a:t>
            </a:r>
            <a:endParaRPr lang="en-US" sz="1100" dirty="0"/>
          </a:p>
        </p:txBody>
      </p:sp>
      <p:cxnSp>
        <p:nvCxnSpPr>
          <p:cNvPr id="18" name="Straight Connector 17">
            <a:extLst>
              <a:ext uri="{FF2B5EF4-FFF2-40B4-BE49-F238E27FC236}">
                <a16:creationId xmlns:a16="http://schemas.microsoft.com/office/drawing/2014/main" id="{6FD113E6-CBBB-4501-A5FD-E22796E322FB}"/>
              </a:ext>
            </a:extLst>
          </p:cNvPr>
          <p:cNvCxnSpPr>
            <a:cxnSpLocks/>
          </p:cNvCxnSpPr>
          <p:nvPr/>
        </p:nvCxnSpPr>
        <p:spPr>
          <a:xfrm>
            <a:off x="7533585"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CF929E1-88A8-4F37-9FDF-BFF44A3A0DEA}"/>
              </a:ext>
            </a:extLst>
          </p:cNvPr>
          <p:cNvSpPr/>
          <p:nvPr/>
        </p:nvSpPr>
        <p:spPr>
          <a:xfrm>
            <a:off x="7084347" y="26708"/>
            <a:ext cx="898475" cy="461665"/>
          </a:xfrm>
          <a:prstGeom prst="rect">
            <a:avLst/>
          </a:prstGeom>
        </p:spPr>
        <p:txBody>
          <a:bodyPr wrap="square">
            <a:spAutoFit/>
          </a:bodyPr>
          <a:lstStyle/>
          <a:p>
            <a:pPr algn="ctr"/>
            <a:r>
              <a:rPr lang="en-US" sz="1200" b="1" dirty="0">
                <a:latin typeface="Arial Narrow" panose="020B0606020202030204" pitchFamily="34" charset="0"/>
              </a:rPr>
              <a:t>Feb. 12,</a:t>
            </a:r>
          </a:p>
          <a:p>
            <a:pPr algn="ctr"/>
            <a:r>
              <a:rPr lang="en-US" sz="1200" b="1" dirty="0">
                <a:latin typeface="Arial Narrow" panose="020B0606020202030204" pitchFamily="34" charset="0"/>
              </a:rPr>
              <a:t>1984</a:t>
            </a:r>
            <a:endParaRPr lang="en-US" sz="1200" dirty="0"/>
          </a:p>
        </p:txBody>
      </p:sp>
      <p:sp>
        <p:nvSpPr>
          <p:cNvPr id="20" name="Rectangle 19">
            <a:extLst>
              <a:ext uri="{FF2B5EF4-FFF2-40B4-BE49-F238E27FC236}">
                <a16:creationId xmlns:a16="http://schemas.microsoft.com/office/drawing/2014/main" id="{6E4DDCED-8D7B-4F51-8013-D4B176FB72C0}"/>
              </a:ext>
            </a:extLst>
          </p:cNvPr>
          <p:cNvSpPr/>
          <p:nvPr/>
        </p:nvSpPr>
        <p:spPr>
          <a:xfrm>
            <a:off x="7040059" y="1137245"/>
            <a:ext cx="942764"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1</a:t>
            </a:r>
            <a:r>
              <a:rPr lang="en-US" altLang="en-US" sz="1100" b="1" baseline="30000" dirty="0">
                <a:latin typeface="Arial Narrow" panose="020B0606020202030204" pitchFamily="34" charset="0"/>
                <a:ea typeface="Times New Roman" panose="02020603050405020304" pitchFamily="18" charset="0"/>
              </a:rPr>
              <a:t>st</a:t>
            </a:r>
            <a:r>
              <a:rPr lang="en-US" altLang="en-US" sz="1100" b="1" dirty="0">
                <a:latin typeface="Arial Narrow" panose="020B0606020202030204" pitchFamily="34" charset="0"/>
                <a:ea typeface="Times New Roman" panose="02020603050405020304" pitchFamily="18" charset="0"/>
              </a:rPr>
              <a:t> time both sides are intentionally striking civilians</a:t>
            </a:r>
            <a:endParaRPr lang="en-US" sz="1100" dirty="0"/>
          </a:p>
        </p:txBody>
      </p:sp>
      <p:cxnSp>
        <p:nvCxnSpPr>
          <p:cNvPr id="21" name="Straight Connector 20">
            <a:extLst>
              <a:ext uri="{FF2B5EF4-FFF2-40B4-BE49-F238E27FC236}">
                <a16:creationId xmlns:a16="http://schemas.microsoft.com/office/drawing/2014/main" id="{2DE0BE7D-32AA-40BE-9617-6E97A4ADC49E}"/>
              </a:ext>
            </a:extLst>
          </p:cNvPr>
          <p:cNvCxnSpPr>
            <a:cxnSpLocks/>
          </p:cNvCxnSpPr>
          <p:nvPr/>
        </p:nvCxnSpPr>
        <p:spPr>
          <a:xfrm>
            <a:off x="8229586"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352F40E-9E71-4BB4-BA8B-7BEA4388A64E}"/>
              </a:ext>
            </a:extLst>
          </p:cNvPr>
          <p:cNvSpPr/>
          <p:nvPr/>
        </p:nvSpPr>
        <p:spPr>
          <a:xfrm>
            <a:off x="7780348" y="26708"/>
            <a:ext cx="898475" cy="461665"/>
          </a:xfrm>
          <a:prstGeom prst="rect">
            <a:avLst/>
          </a:prstGeom>
        </p:spPr>
        <p:txBody>
          <a:bodyPr wrap="square">
            <a:spAutoFit/>
          </a:bodyPr>
          <a:lstStyle/>
          <a:p>
            <a:pPr algn="ctr"/>
            <a:r>
              <a:rPr lang="en-US" sz="1200" b="1" dirty="0">
                <a:latin typeface="Arial Narrow" panose="020B0606020202030204" pitchFamily="34" charset="0"/>
              </a:rPr>
              <a:t>May 20-21,</a:t>
            </a:r>
          </a:p>
          <a:p>
            <a:pPr algn="ctr"/>
            <a:r>
              <a:rPr lang="en-US" sz="1200" b="1" dirty="0">
                <a:latin typeface="Arial Narrow" panose="020B0606020202030204" pitchFamily="34" charset="0"/>
              </a:rPr>
              <a:t>1984</a:t>
            </a:r>
            <a:endParaRPr lang="en-US" sz="1200" dirty="0"/>
          </a:p>
        </p:txBody>
      </p:sp>
      <p:sp>
        <p:nvSpPr>
          <p:cNvPr id="23" name="Rectangle 22">
            <a:extLst>
              <a:ext uri="{FF2B5EF4-FFF2-40B4-BE49-F238E27FC236}">
                <a16:creationId xmlns:a16="http://schemas.microsoft.com/office/drawing/2014/main" id="{2CC1DF49-5EFF-42EF-A2C3-009D734CBBB8}"/>
              </a:ext>
            </a:extLst>
          </p:cNvPr>
          <p:cNvSpPr/>
          <p:nvPr/>
        </p:nvSpPr>
        <p:spPr>
          <a:xfrm>
            <a:off x="7780348" y="1137245"/>
            <a:ext cx="898475" cy="1277273"/>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1</a:t>
            </a:r>
            <a:r>
              <a:rPr lang="en-US" altLang="en-US" sz="1100" b="1" baseline="30000" dirty="0">
                <a:latin typeface="Arial Narrow" panose="020B0606020202030204" pitchFamily="34" charset="0"/>
                <a:ea typeface="Times New Roman" panose="02020603050405020304" pitchFamily="18" charset="0"/>
              </a:rPr>
              <a:t>st</a:t>
            </a:r>
            <a:r>
              <a:rPr lang="en-US" altLang="en-US" sz="1100" b="1" dirty="0">
                <a:latin typeface="Arial Narrow" panose="020B0606020202030204" pitchFamily="34" charset="0"/>
                <a:ea typeface="Times New Roman" panose="02020603050405020304" pitchFamily="18" charset="0"/>
              </a:rPr>
              <a:t> commercial carrier sunk in Gulf after Iraqi air attack.  US blames Iran</a:t>
            </a:r>
            <a:endParaRPr lang="en-US" sz="1100" dirty="0"/>
          </a:p>
        </p:txBody>
      </p:sp>
      <p:cxnSp>
        <p:nvCxnSpPr>
          <p:cNvPr id="24" name="Straight Connector 23">
            <a:extLst>
              <a:ext uri="{FF2B5EF4-FFF2-40B4-BE49-F238E27FC236}">
                <a16:creationId xmlns:a16="http://schemas.microsoft.com/office/drawing/2014/main" id="{13FAB971-0387-45D8-9C81-3ABF96787270}"/>
              </a:ext>
            </a:extLst>
          </p:cNvPr>
          <p:cNvCxnSpPr>
            <a:cxnSpLocks/>
          </p:cNvCxnSpPr>
          <p:nvPr/>
        </p:nvCxnSpPr>
        <p:spPr>
          <a:xfrm>
            <a:off x="8960360"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444DE91-B1D1-4239-891D-1FB99660C26E}"/>
              </a:ext>
            </a:extLst>
          </p:cNvPr>
          <p:cNvSpPr/>
          <p:nvPr/>
        </p:nvSpPr>
        <p:spPr>
          <a:xfrm>
            <a:off x="8511122" y="26708"/>
            <a:ext cx="898475" cy="461665"/>
          </a:xfrm>
          <a:prstGeom prst="rect">
            <a:avLst/>
          </a:prstGeom>
        </p:spPr>
        <p:txBody>
          <a:bodyPr wrap="square">
            <a:spAutoFit/>
          </a:bodyPr>
          <a:lstStyle/>
          <a:p>
            <a:pPr algn="ctr"/>
            <a:r>
              <a:rPr lang="en-US" sz="1200" b="1" dirty="0">
                <a:latin typeface="Arial Narrow" panose="020B0606020202030204" pitchFamily="34" charset="0"/>
              </a:rPr>
              <a:t>June 15, 1984</a:t>
            </a:r>
            <a:endParaRPr lang="en-US" sz="1200" dirty="0"/>
          </a:p>
        </p:txBody>
      </p:sp>
      <p:sp>
        <p:nvSpPr>
          <p:cNvPr id="26" name="Rectangle 25">
            <a:extLst>
              <a:ext uri="{FF2B5EF4-FFF2-40B4-BE49-F238E27FC236}">
                <a16:creationId xmlns:a16="http://schemas.microsoft.com/office/drawing/2014/main" id="{82D1935E-11A8-4F11-B612-64E036C1C879}"/>
              </a:ext>
            </a:extLst>
          </p:cNvPr>
          <p:cNvSpPr/>
          <p:nvPr/>
        </p:nvSpPr>
        <p:spPr>
          <a:xfrm>
            <a:off x="8511122" y="1137245"/>
            <a:ext cx="898475" cy="1107996"/>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UN brokers agreement: both agree to halt civilian attacks</a:t>
            </a:r>
            <a:endParaRPr lang="en-US" sz="1100" dirty="0"/>
          </a:p>
        </p:txBody>
      </p:sp>
      <p:cxnSp>
        <p:nvCxnSpPr>
          <p:cNvPr id="27" name="Straight Connector 26">
            <a:extLst>
              <a:ext uri="{FF2B5EF4-FFF2-40B4-BE49-F238E27FC236}">
                <a16:creationId xmlns:a16="http://schemas.microsoft.com/office/drawing/2014/main" id="{1416CDE1-D0A7-4352-92EE-AA89293C5A9A}"/>
              </a:ext>
            </a:extLst>
          </p:cNvPr>
          <p:cNvCxnSpPr>
            <a:cxnSpLocks/>
          </p:cNvCxnSpPr>
          <p:nvPr/>
        </p:nvCxnSpPr>
        <p:spPr>
          <a:xfrm>
            <a:off x="1075174"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B5FDB96-CF0E-4EBA-8A6D-74563E11A28B}"/>
              </a:ext>
            </a:extLst>
          </p:cNvPr>
          <p:cNvSpPr/>
          <p:nvPr/>
        </p:nvSpPr>
        <p:spPr>
          <a:xfrm>
            <a:off x="629612" y="-2941"/>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September 1980</a:t>
            </a:r>
            <a:endParaRPr lang="en-US" sz="1200" dirty="0"/>
          </a:p>
        </p:txBody>
      </p:sp>
      <p:sp>
        <p:nvSpPr>
          <p:cNvPr id="29" name="Rectangle 28">
            <a:extLst>
              <a:ext uri="{FF2B5EF4-FFF2-40B4-BE49-F238E27FC236}">
                <a16:creationId xmlns:a16="http://schemas.microsoft.com/office/drawing/2014/main" id="{453296E0-7FA0-42EF-974D-4ED82921C638}"/>
              </a:ext>
            </a:extLst>
          </p:cNvPr>
          <p:cNvSpPr/>
          <p:nvPr/>
        </p:nvSpPr>
        <p:spPr>
          <a:xfrm>
            <a:off x="629612" y="1107596"/>
            <a:ext cx="898475" cy="600164"/>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Saddam Hussein invades Iran</a:t>
            </a:r>
            <a:endParaRPr lang="en-US" sz="1100" dirty="0"/>
          </a:p>
        </p:txBody>
      </p:sp>
      <p:cxnSp>
        <p:nvCxnSpPr>
          <p:cNvPr id="33" name="Straight Connector 32">
            <a:extLst>
              <a:ext uri="{FF2B5EF4-FFF2-40B4-BE49-F238E27FC236}">
                <a16:creationId xmlns:a16="http://schemas.microsoft.com/office/drawing/2014/main" id="{4EBA34C8-A65B-468F-8860-FF36C040EBC3}"/>
              </a:ext>
            </a:extLst>
          </p:cNvPr>
          <p:cNvCxnSpPr>
            <a:cxnSpLocks/>
          </p:cNvCxnSpPr>
          <p:nvPr/>
        </p:nvCxnSpPr>
        <p:spPr>
          <a:xfrm>
            <a:off x="1741742"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C04F787-7442-48BB-9CDE-B084C065A6FC}"/>
              </a:ext>
            </a:extLst>
          </p:cNvPr>
          <p:cNvSpPr/>
          <p:nvPr/>
        </p:nvSpPr>
        <p:spPr>
          <a:xfrm>
            <a:off x="1292504" y="26708"/>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Nov. 7</a:t>
            </a:r>
          </a:p>
          <a:p>
            <a:pPr algn="ctr"/>
            <a:r>
              <a:rPr lang="en-US" altLang="en-US" sz="1200" b="1" dirty="0">
                <a:latin typeface="Arial Narrow" panose="020B0606020202030204" pitchFamily="34" charset="0"/>
                <a:ea typeface="Times New Roman" panose="02020603050405020304" pitchFamily="18" charset="0"/>
              </a:rPr>
              <a:t> 1980</a:t>
            </a:r>
            <a:endParaRPr lang="en-US" sz="1200" dirty="0"/>
          </a:p>
        </p:txBody>
      </p:sp>
      <p:sp>
        <p:nvSpPr>
          <p:cNvPr id="35" name="Rectangle 34">
            <a:extLst>
              <a:ext uri="{FF2B5EF4-FFF2-40B4-BE49-F238E27FC236}">
                <a16:creationId xmlns:a16="http://schemas.microsoft.com/office/drawing/2014/main" id="{F0FD55CF-6743-439D-A834-553BDEC418D3}"/>
              </a:ext>
            </a:extLst>
          </p:cNvPr>
          <p:cNvSpPr/>
          <p:nvPr/>
        </p:nvSpPr>
        <p:spPr>
          <a:xfrm>
            <a:off x="1292504" y="1137245"/>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attacks Iraqi oil export terminals</a:t>
            </a:r>
            <a:endParaRPr lang="en-US" sz="1100" dirty="0"/>
          </a:p>
        </p:txBody>
      </p:sp>
      <p:cxnSp>
        <p:nvCxnSpPr>
          <p:cNvPr id="36" name="Straight Connector 35">
            <a:extLst>
              <a:ext uri="{FF2B5EF4-FFF2-40B4-BE49-F238E27FC236}">
                <a16:creationId xmlns:a16="http://schemas.microsoft.com/office/drawing/2014/main" id="{E36087F6-A848-465B-9B14-42DB97A246AB}"/>
              </a:ext>
            </a:extLst>
          </p:cNvPr>
          <p:cNvCxnSpPr>
            <a:cxnSpLocks/>
          </p:cNvCxnSpPr>
          <p:nvPr/>
        </p:nvCxnSpPr>
        <p:spPr>
          <a:xfrm>
            <a:off x="2459922"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2E5B747F-3CA1-46BE-831F-3A646FCA3172}"/>
              </a:ext>
            </a:extLst>
          </p:cNvPr>
          <p:cNvSpPr/>
          <p:nvPr/>
        </p:nvSpPr>
        <p:spPr>
          <a:xfrm>
            <a:off x="2010684" y="26708"/>
            <a:ext cx="898475" cy="461665"/>
          </a:xfrm>
          <a:prstGeom prst="rect">
            <a:avLst/>
          </a:prstGeom>
        </p:spPr>
        <p:txBody>
          <a:bodyPr wrap="square">
            <a:spAutoFit/>
          </a:bodyPr>
          <a:lstStyle/>
          <a:p>
            <a:pPr algn="ctr"/>
            <a:r>
              <a:rPr lang="en-US" altLang="en-US" sz="1200" b="1" dirty="0">
                <a:latin typeface="Arial Narrow" panose="020B0606020202030204" pitchFamily="34" charset="0"/>
                <a:ea typeface="Times New Roman" panose="02020603050405020304" pitchFamily="18" charset="0"/>
              </a:rPr>
              <a:t>Jan 18, 1981</a:t>
            </a:r>
            <a:endParaRPr lang="en-US" sz="1200" dirty="0"/>
          </a:p>
        </p:txBody>
      </p:sp>
      <p:sp>
        <p:nvSpPr>
          <p:cNvPr id="38" name="Rectangle 37">
            <a:extLst>
              <a:ext uri="{FF2B5EF4-FFF2-40B4-BE49-F238E27FC236}">
                <a16:creationId xmlns:a16="http://schemas.microsoft.com/office/drawing/2014/main" id="{6E341A45-C5FA-431B-8AFE-3959F940838E}"/>
              </a:ext>
            </a:extLst>
          </p:cNvPr>
          <p:cNvSpPr/>
          <p:nvPr/>
        </p:nvSpPr>
        <p:spPr>
          <a:xfrm>
            <a:off x="2010684" y="1137245"/>
            <a:ext cx="898475" cy="769441"/>
          </a:xfrm>
          <a:prstGeom prst="rect">
            <a:avLst/>
          </a:prstGeom>
        </p:spPr>
        <p:txBody>
          <a:bodyPr wrap="square">
            <a:spAutoFit/>
          </a:bodyPr>
          <a:lstStyle/>
          <a:p>
            <a:pPr algn="ctr"/>
            <a:r>
              <a:rPr lang="en-US" sz="1100" b="1" dirty="0">
                <a:latin typeface="Arial Narrow" panose="020B0606020202030204" pitchFamily="34" charset="0"/>
              </a:rPr>
              <a:t>Saddam tells Iran USA is giving Iraq arms</a:t>
            </a:r>
            <a:endParaRPr lang="en-US" sz="1100" dirty="0"/>
          </a:p>
        </p:txBody>
      </p:sp>
      <p:cxnSp>
        <p:nvCxnSpPr>
          <p:cNvPr id="39" name="Straight Connector 38">
            <a:extLst>
              <a:ext uri="{FF2B5EF4-FFF2-40B4-BE49-F238E27FC236}">
                <a16:creationId xmlns:a16="http://schemas.microsoft.com/office/drawing/2014/main" id="{755308D8-A6B4-4A08-8DC2-A39ABC937B7B}"/>
              </a:ext>
            </a:extLst>
          </p:cNvPr>
          <p:cNvCxnSpPr>
            <a:cxnSpLocks/>
          </p:cNvCxnSpPr>
          <p:nvPr/>
        </p:nvCxnSpPr>
        <p:spPr>
          <a:xfrm>
            <a:off x="3250196"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614DA0B-615C-4FED-9B42-D02A2F09CE29}"/>
              </a:ext>
            </a:extLst>
          </p:cNvPr>
          <p:cNvSpPr/>
          <p:nvPr/>
        </p:nvSpPr>
        <p:spPr>
          <a:xfrm>
            <a:off x="2800958" y="26708"/>
            <a:ext cx="898475" cy="461665"/>
          </a:xfrm>
          <a:prstGeom prst="rect">
            <a:avLst/>
          </a:prstGeom>
        </p:spPr>
        <p:txBody>
          <a:bodyPr wrap="square">
            <a:spAutoFit/>
          </a:bodyPr>
          <a:lstStyle/>
          <a:p>
            <a:pPr algn="ctr"/>
            <a:r>
              <a:rPr lang="en-US" sz="1200" b="1" dirty="0">
                <a:latin typeface="Arial Narrow" panose="020B0606020202030204" pitchFamily="34" charset="0"/>
              </a:rPr>
              <a:t>Feb. 9, </a:t>
            </a:r>
          </a:p>
          <a:p>
            <a:pPr algn="ctr"/>
            <a:r>
              <a:rPr lang="en-US" sz="1200" b="1" dirty="0">
                <a:latin typeface="Arial Narrow" panose="020B0606020202030204" pitchFamily="34" charset="0"/>
              </a:rPr>
              <a:t>1981</a:t>
            </a:r>
            <a:endParaRPr lang="en-US" sz="1200" dirty="0"/>
          </a:p>
        </p:txBody>
      </p:sp>
      <p:sp>
        <p:nvSpPr>
          <p:cNvPr id="41" name="Rectangle 40">
            <a:extLst>
              <a:ext uri="{FF2B5EF4-FFF2-40B4-BE49-F238E27FC236}">
                <a16:creationId xmlns:a16="http://schemas.microsoft.com/office/drawing/2014/main" id="{B8924240-1CE6-4208-935B-621FCE598F75}"/>
              </a:ext>
            </a:extLst>
          </p:cNvPr>
          <p:cNvSpPr/>
          <p:nvPr/>
        </p:nvSpPr>
        <p:spPr>
          <a:xfrm>
            <a:off x="2800958" y="1137245"/>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leaders seek to bring peaceful end</a:t>
            </a:r>
            <a:endParaRPr lang="en-US" sz="1100" dirty="0"/>
          </a:p>
        </p:txBody>
      </p:sp>
      <p:cxnSp>
        <p:nvCxnSpPr>
          <p:cNvPr id="42" name="Straight Connector 41">
            <a:extLst>
              <a:ext uri="{FF2B5EF4-FFF2-40B4-BE49-F238E27FC236}">
                <a16:creationId xmlns:a16="http://schemas.microsoft.com/office/drawing/2014/main" id="{B4BB7FBC-883C-4FF8-96D3-CB198B8DDD8F}"/>
              </a:ext>
            </a:extLst>
          </p:cNvPr>
          <p:cNvCxnSpPr>
            <a:cxnSpLocks/>
          </p:cNvCxnSpPr>
          <p:nvPr/>
        </p:nvCxnSpPr>
        <p:spPr>
          <a:xfrm>
            <a:off x="3985202" y="488471"/>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D97B901-6DE2-4BE5-983A-BEF69B7D97B8}"/>
              </a:ext>
            </a:extLst>
          </p:cNvPr>
          <p:cNvSpPr/>
          <p:nvPr/>
        </p:nvSpPr>
        <p:spPr>
          <a:xfrm>
            <a:off x="3535964" y="26805"/>
            <a:ext cx="898475" cy="461665"/>
          </a:xfrm>
          <a:prstGeom prst="rect">
            <a:avLst/>
          </a:prstGeom>
        </p:spPr>
        <p:txBody>
          <a:bodyPr wrap="square">
            <a:spAutoFit/>
          </a:bodyPr>
          <a:lstStyle/>
          <a:p>
            <a:pPr algn="ctr"/>
            <a:r>
              <a:rPr lang="en-US" sz="1200" b="1" dirty="0">
                <a:latin typeface="Arial Narrow" panose="020B0606020202030204" pitchFamily="34" charset="0"/>
              </a:rPr>
              <a:t>Feb. 22, </a:t>
            </a:r>
          </a:p>
          <a:p>
            <a:pPr algn="ctr"/>
            <a:r>
              <a:rPr lang="en-US" sz="1200" b="1" dirty="0">
                <a:latin typeface="Arial Narrow" panose="020B0606020202030204" pitchFamily="34" charset="0"/>
              </a:rPr>
              <a:t>1981</a:t>
            </a:r>
            <a:endParaRPr lang="en-US" sz="1200" dirty="0"/>
          </a:p>
        </p:txBody>
      </p:sp>
      <p:sp>
        <p:nvSpPr>
          <p:cNvPr id="44" name="Rectangle 43">
            <a:extLst>
              <a:ext uri="{FF2B5EF4-FFF2-40B4-BE49-F238E27FC236}">
                <a16:creationId xmlns:a16="http://schemas.microsoft.com/office/drawing/2014/main" id="{556D0094-086F-454B-89B1-C5C0EA15CF35}"/>
              </a:ext>
            </a:extLst>
          </p:cNvPr>
          <p:cNvSpPr/>
          <p:nvPr/>
        </p:nvSpPr>
        <p:spPr>
          <a:xfrm>
            <a:off x="3535964" y="1137342"/>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says no cease fire with Iraq troops in Iran</a:t>
            </a:r>
            <a:endParaRPr lang="en-US" sz="1100" dirty="0"/>
          </a:p>
        </p:txBody>
      </p:sp>
      <p:cxnSp>
        <p:nvCxnSpPr>
          <p:cNvPr id="45" name="Straight Connector 44">
            <a:extLst>
              <a:ext uri="{FF2B5EF4-FFF2-40B4-BE49-F238E27FC236}">
                <a16:creationId xmlns:a16="http://schemas.microsoft.com/office/drawing/2014/main" id="{AE727037-CA58-4D63-BC43-5562FED22864}"/>
              </a:ext>
            </a:extLst>
          </p:cNvPr>
          <p:cNvCxnSpPr>
            <a:cxnSpLocks/>
          </p:cNvCxnSpPr>
          <p:nvPr/>
        </p:nvCxnSpPr>
        <p:spPr>
          <a:xfrm>
            <a:off x="4687090" y="488471"/>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CE8F842-913D-44F4-9CA6-4AB6EE627FAF}"/>
              </a:ext>
            </a:extLst>
          </p:cNvPr>
          <p:cNvSpPr/>
          <p:nvPr/>
        </p:nvSpPr>
        <p:spPr>
          <a:xfrm>
            <a:off x="4237852" y="26805"/>
            <a:ext cx="898475" cy="461665"/>
          </a:xfrm>
          <a:prstGeom prst="rect">
            <a:avLst/>
          </a:prstGeom>
        </p:spPr>
        <p:txBody>
          <a:bodyPr wrap="square">
            <a:spAutoFit/>
          </a:bodyPr>
          <a:lstStyle/>
          <a:p>
            <a:pPr algn="ctr"/>
            <a:r>
              <a:rPr lang="en-US" sz="1200" b="1" dirty="0">
                <a:latin typeface="Arial Narrow" panose="020B0606020202030204" pitchFamily="34" charset="0"/>
              </a:rPr>
              <a:t>Mar. 27, </a:t>
            </a:r>
          </a:p>
          <a:p>
            <a:pPr algn="ctr"/>
            <a:r>
              <a:rPr lang="en-US" sz="1200" b="1" dirty="0">
                <a:latin typeface="Arial Narrow" panose="020B0606020202030204" pitchFamily="34" charset="0"/>
              </a:rPr>
              <a:t>1981</a:t>
            </a:r>
            <a:endParaRPr lang="en-US" sz="1200" dirty="0"/>
          </a:p>
        </p:txBody>
      </p:sp>
      <p:sp>
        <p:nvSpPr>
          <p:cNvPr id="47" name="Rectangle 46">
            <a:extLst>
              <a:ext uri="{FF2B5EF4-FFF2-40B4-BE49-F238E27FC236}">
                <a16:creationId xmlns:a16="http://schemas.microsoft.com/office/drawing/2014/main" id="{39DC50CB-3139-4388-8539-B14C9793CA31}"/>
              </a:ext>
            </a:extLst>
          </p:cNvPr>
          <p:cNvSpPr/>
          <p:nvPr/>
        </p:nvSpPr>
        <p:spPr>
          <a:xfrm>
            <a:off x="4237852" y="1137342"/>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Islamic peace movement attempted again</a:t>
            </a:r>
            <a:endParaRPr lang="en-US" sz="1100" dirty="0"/>
          </a:p>
        </p:txBody>
      </p:sp>
      <p:cxnSp>
        <p:nvCxnSpPr>
          <p:cNvPr id="48" name="Straight Connector 47">
            <a:extLst>
              <a:ext uri="{FF2B5EF4-FFF2-40B4-BE49-F238E27FC236}">
                <a16:creationId xmlns:a16="http://schemas.microsoft.com/office/drawing/2014/main" id="{89DA5990-F962-413D-B248-C37D71295393}"/>
              </a:ext>
            </a:extLst>
          </p:cNvPr>
          <p:cNvCxnSpPr>
            <a:cxnSpLocks/>
          </p:cNvCxnSpPr>
          <p:nvPr/>
        </p:nvCxnSpPr>
        <p:spPr>
          <a:xfrm>
            <a:off x="9620109"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0887612-B0E4-476A-A710-123254BD08F3}"/>
              </a:ext>
            </a:extLst>
          </p:cNvPr>
          <p:cNvSpPr/>
          <p:nvPr/>
        </p:nvSpPr>
        <p:spPr>
          <a:xfrm>
            <a:off x="9170871" y="26708"/>
            <a:ext cx="898475" cy="461665"/>
          </a:xfrm>
          <a:prstGeom prst="rect">
            <a:avLst/>
          </a:prstGeom>
        </p:spPr>
        <p:txBody>
          <a:bodyPr wrap="square">
            <a:spAutoFit/>
          </a:bodyPr>
          <a:lstStyle/>
          <a:p>
            <a:pPr algn="ctr"/>
            <a:r>
              <a:rPr lang="en-US" sz="1200" b="1" dirty="0">
                <a:latin typeface="Arial Narrow" panose="020B0606020202030204" pitchFamily="34" charset="0"/>
              </a:rPr>
              <a:t>Mar. 7, </a:t>
            </a:r>
          </a:p>
          <a:p>
            <a:pPr algn="ctr"/>
            <a:r>
              <a:rPr lang="en-US" sz="1200" b="1" dirty="0">
                <a:latin typeface="Arial Narrow" panose="020B0606020202030204" pitchFamily="34" charset="0"/>
              </a:rPr>
              <a:t>1985</a:t>
            </a:r>
            <a:endParaRPr lang="en-US" sz="1200" dirty="0"/>
          </a:p>
        </p:txBody>
      </p:sp>
      <p:sp>
        <p:nvSpPr>
          <p:cNvPr id="50" name="Rectangle 49">
            <a:extLst>
              <a:ext uri="{FF2B5EF4-FFF2-40B4-BE49-F238E27FC236}">
                <a16:creationId xmlns:a16="http://schemas.microsoft.com/office/drawing/2014/main" id="{20AF33C6-0AEE-4046-B58F-D10C2AA109AA}"/>
              </a:ext>
            </a:extLst>
          </p:cNvPr>
          <p:cNvSpPr/>
          <p:nvPr/>
        </p:nvSpPr>
        <p:spPr>
          <a:xfrm>
            <a:off x="9170871" y="1137245"/>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Both repeal treaty that banned civilian attacks</a:t>
            </a:r>
            <a:endParaRPr lang="en-US" sz="1100" dirty="0"/>
          </a:p>
        </p:txBody>
      </p:sp>
      <p:cxnSp>
        <p:nvCxnSpPr>
          <p:cNvPr id="51" name="Straight Connector 50">
            <a:extLst>
              <a:ext uri="{FF2B5EF4-FFF2-40B4-BE49-F238E27FC236}">
                <a16:creationId xmlns:a16="http://schemas.microsoft.com/office/drawing/2014/main" id="{B2C51CC3-557D-4DD2-8E0F-F766BCA2C053}"/>
              </a:ext>
            </a:extLst>
          </p:cNvPr>
          <p:cNvCxnSpPr>
            <a:cxnSpLocks/>
          </p:cNvCxnSpPr>
          <p:nvPr/>
        </p:nvCxnSpPr>
        <p:spPr>
          <a:xfrm>
            <a:off x="10316108"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3C15F82D-E815-40D8-901B-D0287A199EA8}"/>
              </a:ext>
            </a:extLst>
          </p:cNvPr>
          <p:cNvSpPr/>
          <p:nvPr/>
        </p:nvSpPr>
        <p:spPr>
          <a:xfrm>
            <a:off x="9866870" y="26708"/>
            <a:ext cx="898475" cy="461665"/>
          </a:xfrm>
          <a:prstGeom prst="rect">
            <a:avLst/>
          </a:prstGeom>
        </p:spPr>
        <p:txBody>
          <a:bodyPr wrap="square">
            <a:spAutoFit/>
          </a:bodyPr>
          <a:lstStyle/>
          <a:p>
            <a:pPr algn="ctr"/>
            <a:r>
              <a:rPr lang="en-US" sz="1200" b="1" dirty="0">
                <a:latin typeface="Arial Narrow" panose="020B0606020202030204" pitchFamily="34" charset="0"/>
              </a:rPr>
              <a:t>July 8, </a:t>
            </a:r>
          </a:p>
          <a:p>
            <a:pPr algn="ctr"/>
            <a:r>
              <a:rPr lang="en-US" sz="1200" b="1" dirty="0">
                <a:latin typeface="Arial Narrow" panose="020B0606020202030204" pitchFamily="34" charset="0"/>
              </a:rPr>
              <a:t>1986</a:t>
            </a:r>
            <a:endParaRPr lang="en-US" sz="1200" dirty="0"/>
          </a:p>
        </p:txBody>
      </p:sp>
      <p:sp>
        <p:nvSpPr>
          <p:cNvPr id="53" name="Rectangle 52">
            <a:extLst>
              <a:ext uri="{FF2B5EF4-FFF2-40B4-BE49-F238E27FC236}">
                <a16:creationId xmlns:a16="http://schemas.microsoft.com/office/drawing/2014/main" id="{6FBD59F9-4BB9-4927-9D30-4846D48F0B36}"/>
              </a:ext>
            </a:extLst>
          </p:cNvPr>
          <p:cNvSpPr/>
          <p:nvPr/>
        </p:nvSpPr>
        <p:spPr>
          <a:xfrm>
            <a:off x="9866870" y="1137245"/>
            <a:ext cx="898475" cy="769441"/>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 again tries to cross into Iraq</a:t>
            </a:r>
            <a:endParaRPr lang="en-US" sz="1100" dirty="0"/>
          </a:p>
        </p:txBody>
      </p:sp>
      <p:cxnSp>
        <p:nvCxnSpPr>
          <p:cNvPr id="54" name="Straight Connector 53">
            <a:extLst>
              <a:ext uri="{FF2B5EF4-FFF2-40B4-BE49-F238E27FC236}">
                <a16:creationId xmlns:a16="http://schemas.microsoft.com/office/drawing/2014/main" id="{7A809D6B-2F0E-454F-8A58-5C01D15F2282}"/>
              </a:ext>
            </a:extLst>
          </p:cNvPr>
          <p:cNvCxnSpPr>
            <a:cxnSpLocks/>
          </p:cNvCxnSpPr>
          <p:nvPr/>
        </p:nvCxnSpPr>
        <p:spPr>
          <a:xfrm>
            <a:off x="10967822"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1B57566-D219-40DE-9F12-298824E63257}"/>
              </a:ext>
            </a:extLst>
          </p:cNvPr>
          <p:cNvSpPr/>
          <p:nvPr/>
        </p:nvSpPr>
        <p:spPr>
          <a:xfrm>
            <a:off x="10518584" y="26708"/>
            <a:ext cx="898475" cy="461665"/>
          </a:xfrm>
          <a:prstGeom prst="rect">
            <a:avLst/>
          </a:prstGeom>
        </p:spPr>
        <p:txBody>
          <a:bodyPr wrap="square">
            <a:spAutoFit/>
          </a:bodyPr>
          <a:lstStyle/>
          <a:p>
            <a:pPr algn="ctr"/>
            <a:r>
              <a:rPr lang="en-US" sz="1200" b="1" dirty="0">
                <a:latin typeface="Arial Narrow" panose="020B0606020202030204" pitchFamily="34" charset="0"/>
              </a:rPr>
              <a:t>June 21, </a:t>
            </a:r>
          </a:p>
          <a:p>
            <a:pPr algn="ctr"/>
            <a:r>
              <a:rPr lang="en-US" sz="1200" b="1" dirty="0">
                <a:latin typeface="Arial Narrow" panose="020B0606020202030204" pitchFamily="34" charset="0"/>
              </a:rPr>
              <a:t>1987</a:t>
            </a:r>
            <a:endParaRPr lang="en-US" sz="1200" dirty="0"/>
          </a:p>
        </p:txBody>
      </p:sp>
      <p:sp>
        <p:nvSpPr>
          <p:cNvPr id="56" name="Rectangle 55">
            <a:extLst>
              <a:ext uri="{FF2B5EF4-FFF2-40B4-BE49-F238E27FC236}">
                <a16:creationId xmlns:a16="http://schemas.microsoft.com/office/drawing/2014/main" id="{382CFD69-010B-4D61-99D7-24896AA05C08}"/>
              </a:ext>
            </a:extLst>
          </p:cNvPr>
          <p:cNvSpPr/>
          <p:nvPr/>
        </p:nvSpPr>
        <p:spPr>
          <a:xfrm>
            <a:off x="10518584" y="1137245"/>
            <a:ext cx="898475" cy="938719"/>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UN agrees to resolution calling for immediate cease fire</a:t>
            </a:r>
            <a:endParaRPr lang="en-US" sz="1100" dirty="0"/>
          </a:p>
        </p:txBody>
      </p:sp>
      <p:cxnSp>
        <p:nvCxnSpPr>
          <p:cNvPr id="57" name="Straight Connector 56">
            <a:extLst>
              <a:ext uri="{FF2B5EF4-FFF2-40B4-BE49-F238E27FC236}">
                <a16:creationId xmlns:a16="http://schemas.microsoft.com/office/drawing/2014/main" id="{1822448D-BBDE-4444-B73B-A16A425EC374}"/>
              </a:ext>
            </a:extLst>
          </p:cNvPr>
          <p:cNvCxnSpPr>
            <a:cxnSpLocks/>
          </p:cNvCxnSpPr>
          <p:nvPr/>
        </p:nvCxnSpPr>
        <p:spPr>
          <a:xfrm>
            <a:off x="11742763" y="488374"/>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935EEAF-B1FE-42A5-9C94-929227F375F1}"/>
              </a:ext>
            </a:extLst>
          </p:cNvPr>
          <p:cNvSpPr/>
          <p:nvPr/>
        </p:nvSpPr>
        <p:spPr>
          <a:xfrm>
            <a:off x="11293525" y="26708"/>
            <a:ext cx="898475" cy="461665"/>
          </a:xfrm>
          <a:prstGeom prst="rect">
            <a:avLst/>
          </a:prstGeom>
        </p:spPr>
        <p:txBody>
          <a:bodyPr wrap="square">
            <a:spAutoFit/>
          </a:bodyPr>
          <a:lstStyle/>
          <a:p>
            <a:pPr algn="ctr"/>
            <a:r>
              <a:rPr lang="en-US" sz="1200" b="1" dirty="0">
                <a:latin typeface="Arial Narrow" panose="020B0606020202030204" pitchFamily="34" charset="0"/>
              </a:rPr>
              <a:t>Mar. 11</a:t>
            </a:r>
          </a:p>
          <a:p>
            <a:pPr algn="ctr"/>
            <a:r>
              <a:rPr lang="en-US" sz="1200" b="1" dirty="0">
                <a:latin typeface="Arial Narrow" panose="020B0606020202030204" pitchFamily="34" charset="0"/>
              </a:rPr>
              <a:t>1988</a:t>
            </a:r>
            <a:endParaRPr lang="en-US" sz="1200" dirty="0"/>
          </a:p>
        </p:txBody>
      </p:sp>
      <p:sp>
        <p:nvSpPr>
          <p:cNvPr id="59" name="Rectangle 58">
            <a:extLst>
              <a:ext uri="{FF2B5EF4-FFF2-40B4-BE49-F238E27FC236}">
                <a16:creationId xmlns:a16="http://schemas.microsoft.com/office/drawing/2014/main" id="{7A693935-93A7-4F55-9EAD-36AB8576DEFA}"/>
              </a:ext>
            </a:extLst>
          </p:cNvPr>
          <p:cNvSpPr/>
          <p:nvPr/>
        </p:nvSpPr>
        <p:spPr>
          <a:xfrm>
            <a:off x="11293525" y="1137245"/>
            <a:ext cx="898475" cy="430887"/>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Truce signed in Ankara</a:t>
            </a:r>
            <a:endParaRPr lang="en-US" sz="1100" dirty="0"/>
          </a:p>
        </p:txBody>
      </p:sp>
      <p:sp>
        <p:nvSpPr>
          <p:cNvPr id="107" name="Line 4">
            <a:extLst>
              <a:ext uri="{FF2B5EF4-FFF2-40B4-BE49-F238E27FC236}">
                <a16:creationId xmlns:a16="http://schemas.microsoft.com/office/drawing/2014/main" id="{BD457162-A5CF-4775-B774-AC226B4E65A7}"/>
              </a:ext>
            </a:extLst>
          </p:cNvPr>
          <p:cNvSpPr>
            <a:spLocks noChangeShapeType="1"/>
          </p:cNvSpPr>
          <p:nvPr/>
        </p:nvSpPr>
        <p:spPr bwMode="auto">
          <a:xfrm flipV="1">
            <a:off x="279209" y="3436910"/>
            <a:ext cx="11477827" cy="13652"/>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Line 5">
            <a:extLst>
              <a:ext uri="{FF2B5EF4-FFF2-40B4-BE49-F238E27FC236}">
                <a16:creationId xmlns:a16="http://schemas.microsoft.com/office/drawing/2014/main" id="{CFC212DF-ABC6-49DE-B527-47F2B2D95D1E}"/>
              </a:ext>
            </a:extLst>
          </p:cNvPr>
          <p:cNvSpPr>
            <a:spLocks noChangeShapeType="1"/>
          </p:cNvSpPr>
          <p:nvPr/>
        </p:nvSpPr>
        <p:spPr bwMode="auto">
          <a:xfrm>
            <a:off x="487128" y="2936041"/>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Text Box 6">
            <a:extLst>
              <a:ext uri="{FF2B5EF4-FFF2-40B4-BE49-F238E27FC236}">
                <a16:creationId xmlns:a16="http://schemas.microsoft.com/office/drawing/2014/main" id="{1F7A8C16-EAEA-4C2C-B739-C0AC909ED1EE}"/>
              </a:ext>
            </a:extLst>
          </p:cNvPr>
          <p:cNvSpPr txBox="1">
            <a:spLocks noChangeArrowheads="1"/>
          </p:cNvSpPr>
          <p:nvPr/>
        </p:nvSpPr>
        <p:spPr bwMode="auto">
          <a:xfrm>
            <a:off x="258528" y="2507235"/>
            <a:ext cx="457200"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Jan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6">
            <a:extLst>
              <a:ext uri="{FF2B5EF4-FFF2-40B4-BE49-F238E27FC236}">
                <a16:creationId xmlns:a16="http://schemas.microsoft.com/office/drawing/2014/main" id="{16A5B150-3D25-4B77-855F-3A5BAD2720C1}"/>
              </a:ext>
            </a:extLst>
          </p:cNvPr>
          <p:cNvSpPr txBox="1">
            <a:spLocks noChangeArrowheads="1"/>
          </p:cNvSpPr>
          <p:nvPr/>
        </p:nvSpPr>
        <p:spPr bwMode="auto">
          <a:xfrm>
            <a:off x="72517" y="3534125"/>
            <a:ext cx="829221" cy="7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Onset of anti-regime protests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5">
            <a:extLst>
              <a:ext uri="{FF2B5EF4-FFF2-40B4-BE49-F238E27FC236}">
                <a16:creationId xmlns:a16="http://schemas.microsoft.com/office/drawing/2014/main" id="{91C38F51-92C6-4733-AA34-0E29E31744ED}"/>
              </a:ext>
            </a:extLst>
          </p:cNvPr>
          <p:cNvSpPr>
            <a:spLocks noChangeShapeType="1"/>
          </p:cNvSpPr>
          <p:nvPr/>
        </p:nvSpPr>
        <p:spPr bwMode="auto">
          <a:xfrm>
            <a:off x="1153972" y="2926803"/>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Text Box 6">
            <a:extLst>
              <a:ext uri="{FF2B5EF4-FFF2-40B4-BE49-F238E27FC236}">
                <a16:creationId xmlns:a16="http://schemas.microsoft.com/office/drawing/2014/main" id="{C25A6A81-D3F8-4D34-9428-3279167D0D09}"/>
              </a:ext>
            </a:extLst>
          </p:cNvPr>
          <p:cNvSpPr txBox="1">
            <a:spLocks noChangeArrowheads="1"/>
          </p:cNvSpPr>
          <p:nvPr/>
        </p:nvSpPr>
        <p:spPr bwMode="auto">
          <a:xfrm>
            <a:off x="933003" y="2498840"/>
            <a:ext cx="457200"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March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6">
            <a:extLst>
              <a:ext uri="{FF2B5EF4-FFF2-40B4-BE49-F238E27FC236}">
                <a16:creationId xmlns:a16="http://schemas.microsoft.com/office/drawing/2014/main" id="{C87D320A-5320-4581-B653-E7750945E836}"/>
              </a:ext>
            </a:extLst>
          </p:cNvPr>
          <p:cNvSpPr txBox="1">
            <a:spLocks noChangeArrowheads="1"/>
          </p:cNvSpPr>
          <p:nvPr/>
        </p:nvSpPr>
        <p:spPr bwMode="auto">
          <a:xfrm>
            <a:off x="739361" y="3524887"/>
            <a:ext cx="829221" cy="7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a:t>
            </a:r>
            <a:r>
              <a:rPr kumimoji="0" lang="en-US" altLang="en-US" sz="1200" b="0" i="0" u="none" strike="noStrike" cap="none" normalizeH="0" baseline="30000" dirty="0">
                <a:ln>
                  <a:noFill/>
                </a:ln>
                <a:solidFill>
                  <a:srgbClr val="000000"/>
                </a:solidFill>
                <a:effectLst/>
                <a:latin typeface="Arial Narrow" panose="020B0606020202030204" pitchFamily="34" charset="0"/>
              </a:rPr>
              <a:t>st</a:t>
            </a:r>
            <a:r>
              <a:rPr kumimoji="0" lang="en-US" altLang="en-US" sz="1200" b="0" i="0" u="none" strike="noStrike" cap="none" normalizeH="0" baseline="0" dirty="0">
                <a:ln>
                  <a:noFill/>
                </a:ln>
                <a:solidFill>
                  <a:srgbClr val="000000"/>
                </a:solidFill>
                <a:effectLst/>
                <a:latin typeface="Arial Narrow" panose="020B0606020202030204" pitchFamily="34" charset="0"/>
              </a:rPr>
              <a:t> major protests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Line 5">
            <a:extLst>
              <a:ext uri="{FF2B5EF4-FFF2-40B4-BE49-F238E27FC236}">
                <a16:creationId xmlns:a16="http://schemas.microsoft.com/office/drawing/2014/main" id="{F77C5790-AE0B-49B1-BCFE-8138CE3F9B73}"/>
              </a:ext>
            </a:extLst>
          </p:cNvPr>
          <p:cNvSpPr>
            <a:spLocks noChangeShapeType="1"/>
          </p:cNvSpPr>
          <p:nvPr/>
        </p:nvSpPr>
        <p:spPr bwMode="auto">
          <a:xfrm>
            <a:off x="2517871" y="2936171"/>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Text Box 6">
            <a:extLst>
              <a:ext uri="{FF2B5EF4-FFF2-40B4-BE49-F238E27FC236}">
                <a16:creationId xmlns:a16="http://schemas.microsoft.com/office/drawing/2014/main" id="{4FF74D4E-B9CC-4CFC-8CEE-AD28626CD88C}"/>
              </a:ext>
            </a:extLst>
          </p:cNvPr>
          <p:cNvSpPr txBox="1">
            <a:spLocks noChangeArrowheads="1"/>
          </p:cNvSpPr>
          <p:nvPr/>
        </p:nvSpPr>
        <p:spPr bwMode="auto">
          <a:xfrm>
            <a:off x="2235876" y="2507364"/>
            <a:ext cx="573798"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Summer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6">
            <a:extLst>
              <a:ext uri="{FF2B5EF4-FFF2-40B4-BE49-F238E27FC236}">
                <a16:creationId xmlns:a16="http://schemas.microsoft.com/office/drawing/2014/main" id="{95F33AAB-5270-41E9-8588-4F93FC5EF082}"/>
              </a:ext>
            </a:extLst>
          </p:cNvPr>
          <p:cNvSpPr txBox="1">
            <a:spLocks noChangeArrowheads="1"/>
          </p:cNvSpPr>
          <p:nvPr/>
        </p:nvSpPr>
        <p:spPr bwMode="auto">
          <a:xfrm>
            <a:off x="2171008" y="3534255"/>
            <a:ext cx="761473" cy="1194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Regional neighbors and global powers begin to take sides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Line 5">
            <a:extLst>
              <a:ext uri="{FF2B5EF4-FFF2-40B4-BE49-F238E27FC236}">
                <a16:creationId xmlns:a16="http://schemas.microsoft.com/office/drawing/2014/main" id="{987CDBC0-0A00-49A6-9294-AE527003CB2E}"/>
              </a:ext>
            </a:extLst>
          </p:cNvPr>
          <p:cNvSpPr>
            <a:spLocks noChangeShapeType="1"/>
          </p:cNvSpPr>
          <p:nvPr/>
        </p:nvSpPr>
        <p:spPr bwMode="auto">
          <a:xfrm>
            <a:off x="3276460" y="2925628"/>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6">
            <a:extLst>
              <a:ext uri="{FF2B5EF4-FFF2-40B4-BE49-F238E27FC236}">
                <a16:creationId xmlns:a16="http://schemas.microsoft.com/office/drawing/2014/main" id="{06F6DB29-0C38-485F-97B9-930391800B94}"/>
              </a:ext>
            </a:extLst>
          </p:cNvPr>
          <p:cNvSpPr txBox="1">
            <a:spLocks noChangeArrowheads="1"/>
          </p:cNvSpPr>
          <p:nvPr/>
        </p:nvSpPr>
        <p:spPr bwMode="auto">
          <a:xfrm>
            <a:off x="3047858" y="2496822"/>
            <a:ext cx="481685"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Text Box 6">
            <a:extLst>
              <a:ext uri="{FF2B5EF4-FFF2-40B4-BE49-F238E27FC236}">
                <a16:creationId xmlns:a16="http://schemas.microsoft.com/office/drawing/2014/main" id="{8AFA12EC-5BAC-4FDE-B269-A31E71494772}"/>
              </a:ext>
            </a:extLst>
          </p:cNvPr>
          <p:cNvSpPr txBox="1">
            <a:spLocks noChangeArrowheads="1"/>
          </p:cNvSpPr>
          <p:nvPr/>
        </p:nvSpPr>
        <p:spPr bwMode="auto">
          <a:xfrm>
            <a:off x="2932481" y="3532675"/>
            <a:ext cx="761473" cy="1283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Rebel militias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Engage with Syrian government</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20" name="Line 5">
            <a:extLst>
              <a:ext uri="{FF2B5EF4-FFF2-40B4-BE49-F238E27FC236}">
                <a16:creationId xmlns:a16="http://schemas.microsoft.com/office/drawing/2014/main" id="{0D66374C-5241-456E-B3A0-5F7114C9F4C1}"/>
              </a:ext>
            </a:extLst>
          </p:cNvPr>
          <p:cNvSpPr>
            <a:spLocks noChangeShapeType="1"/>
          </p:cNvSpPr>
          <p:nvPr/>
        </p:nvSpPr>
        <p:spPr bwMode="auto">
          <a:xfrm>
            <a:off x="1805817" y="2926803"/>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Text Box 6">
            <a:extLst>
              <a:ext uri="{FF2B5EF4-FFF2-40B4-BE49-F238E27FC236}">
                <a16:creationId xmlns:a16="http://schemas.microsoft.com/office/drawing/2014/main" id="{A926B2C0-9456-40AC-87F5-D1644FAA8FD6}"/>
              </a:ext>
            </a:extLst>
          </p:cNvPr>
          <p:cNvSpPr txBox="1">
            <a:spLocks noChangeArrowheads="1"/>
          </p:cNvSpPr>
          <p:nvPr/>
        </p:nvSpPr>
        <p:spPr bwMode="auto">
          <a:xfrm>
            <a:off x="1577216" y="2497997"/>
            <a:ext cx="457200"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June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Text Box 6">
            <a:extLst>
              <a:ext uri="{FF2B5EF4-FFF2-40B4-BE49-F238E27FC236}">
                <a16:creationId xmlns:a16="http://schemas.microsoft.com/office/drawing/2014/main" id="{6E9C5062-6EB0-4FEF-B82B-B6D701CCD4A0}"/>
              </a:ext>
            </a:extLst>
          </p:cNvPr>
          <p:cNvSpPr txBox="1">
            <a:spLocks noChangeArrowheads="1"/>
          </p:cNvSpPr>
          <p:nvPr/>
        </p:nvSpPr>
        <p:spPr bwMode="auto">
          <a:xfrm>
            <a:off x="1391206" y="3524887"/>
            <a:ext cx="761473" cy="1012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Refugees flee to Turkey from Jisr al-</a:t>
            </a:r>
            <a:r>
              <a:rPr kumimoji="0" lang="en-US" altLang="en-US" sz="1200" b="0" i="0" u="none" strike="noStrike" cap="none" normalizeH="0" baseline="0" dirty="0" err="1">
                <a:ln>
                  <a:noFill/>
                </a:ln>
                <a:solidFill>
                  <a:srgbClr val="000000"/>
                </a:solidFill>
                <a:effectLst/>
                <a:latin typeface="Arial Narrow" panose="020B0606020202030204" pitchFamily="34" charset="0"/>
              </a:rPr>
              <a:t>Shugur</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5">
            <a:extLst>
              <a:ext uri="{FF2B5EF4-FFF2-40B4-BE49-F238E27FC236}">
                <a16:creationId xmlns:a16="http://schemas.microsoft.com/office/drawing/2014/main" id="{77810DB0-86CE-41C4-9205-12DCEB32194A}"/>
              </a:ext>
            </a:extLst>
          </p:cNvPr>
          <p:cNvSpPr>
            <a:spLocks noChangeShapeType="1"/>
          </p:cNvSpPr>
          <p:nvPr/>
        </p:nvSpPr>
        <p:spPr bwMode="auto">
          <a:xfrm>
            <a:off x="4008131" y="2932983"/>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4" name="Text Box 6">
            <a:extLst>
              <a:ext uri="{FF2B5EF4-FFF2-40B4-BE49-F238E27FC236}">
                <a16:creationId xmlns:a16="http://schemas.microsoft.com/office/drawing/2014/main" id="{00DAADCC-5115-4621-B3CD-0ABF9A6A72A4}"/>
              </a:ext>
            </a:extLst>
          </p:cNvPr>
          <p:cNvSpPr txBox="1">
            <a:spLocks noChangeArrowheads="1"/>
          </p:cNvSpPr>
          <p:nvPr/>
        </p:nvSpPr>
        <p:spPr bwMode="auto">
          <a:xfrm>
            <a:off x="3779529" y="2504177"/>
            <a:ext cx="481685"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Text Box 6">
            <a:extLst>
              <a:ext uri="{FF2B5EF4-FFF2-40B4-BE49-F238E27FC236}">
                <a16:creationId xmlns:a16="http://schemas.microsoft.com/office/drawing/2014/main" id="{ED04F432-CBF9-40D3-932A-50804664EBD5}"/>
              </a:ext>
            </a:extLst>
          </p:cNvPr>
          <p:cNvSpPr txBox="1">
            <a:spLocks noChangeArrowheads="1"/>
          </p:cNvSpPr>
          <p:nvPr/>
        </p:nvSpPr>
        <p:spPr bwMode="auto">
          <a:xfrm>
            <a:off x="3685775" y="3548588"/>
            <a:ext cx="690435" cy="7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Russia &amp; China cast first UN veto </a:t>
            </a:r>
          </a:p>
        </p:txBody>
      </p:sp>
      <p:sp>
        <p:nvSpPr>
          <p:cNvPr id="126" name="Line 5">
            <a:extLst>
              <a:ext uri="{FF2B5EF4-FFF2-40B4-BE49-F238E27FC236}">
                <a16:creationId xmlns:a16="http://schemas.microsoft.com/office/drawing/2014/main" id="{75B32FBD-1F94-49C0-8A44-76322CC9C9A5}"/>
              </a:ext>
            </a:extLst>
          </p:cNvPr>
          <p:cNvSpPr>
            <a:spLocks noChangeShapeType="1"/>
          </p:cNvSpPr>
          <p:nvPr/>
        </p:nvSpPr>
        <p:spPr bwMode="auto">
          <a:xfrm>
            <a:off x="4674625" y="2950504"/>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Text Box 6">
            <a:extLst>
              <a:ext uri="{FF2B5EF4-FFF2-40B4-BE49-F238E27FC236}">
                <a16:creationId xmlns:a16="http://schemas.microsoft.com/office/drawing/2014/main" id="{21507EB5-6EA9-4D42-A62D-2A6C2060290C}"/>
              </a:ext>
            </a:extLst>
          </p:cNvPr>
          <p:cNvSpPr txBox="1">
            <a:spLocks noChangeArrowheads="1"/>
          </p:cNvSpPr>
          <p:nvPr/>
        </p:nvSpPr>
        <p:spPr bwMode="auto">
          <a:xfrm>
            <a:off x="4446023" y="2521698"/>
            <a:ext cx="481685"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Apr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Text Box 6">
            <a:extLst>
              <a:ext uri="{FF2B5EF4-FFF2-40B4-BE49-F238E27FC236}">
                <a16:creationId xmlns:a16="http://schemas.microsoft.com/office/drawing/2014/main" id="{1DF3D7B0-64F8-4E82-BA78-4220EBDF0CAF}"/>
              </a:ext>
            </a:extLst>
          </p:cNvPr>
          <p:cNvSpPr txBox="1">
            <a:spLocks noChangeArrowheads="1"/>
          </p:cNvSpPr>
          <p:nvPr/>
        </p:nvSpPr>
        <p:spPr bwMode="auto">
          <a:xfrm>
            <a:off x="4352269" y="3566109"/>
            <a:ext cx="690435" cy="7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Short Partial cease fire</a:t>
            </a:r>
          </a:p>
        </p:txBody>
      </p:sp>
      <p:sp>
        <p:nvSpPr>
          <p:cNvPr id="7" name="Rectangle 6">
            <a:extLst>
              <a:ext uri="{FF2B5EF4-FFF2-40B4-BE49-F238E27FC236}">
                <a16:creationId xmlns:a16="http://schemas.microsoft.com/office/drawing/2014/main" id="{3178533C-E122-4A21-965C-08A322BC68ED}"/>
              </a:ext>
            </a:extLst>
          </p:cNvPr>
          <p:cNvSpPr/>
          <p:nvPr/>
        </p:nvSpPr>
        <p:spPr>
          <a:xfrm>
            <a:off x="7242217" y="5212704"/>
            <a:ext cx="1387367" cy="369332"/>
          </a:xfrm>
          <a:prstGeom prst="rect">
            <a:avLst/>
          </a:prstGeom>
        </p:spPr>
        <p:txBody>
          <a:bodyPr wrap="none">
            <a:spAutoFit/>
          </a:bodyPr>
          <a:lstStyle/>
          <a:p>
            <a:r>
              <a:rPr lang="en-US" b="1" dirty="0">
                <a:solidFill>
                  <a:srgbClr val="C00000"/>
                </a:solidFill>
              </a:rPr>
              <a:t>Syrian War</a:t>
            </a:r>
            <a:endParaRPr lang="en-US" dirty="0">
              <a:solidFill>
                <a:srgbClr val="C00000"/>
              </a:solidFill>
            </a:endParaRPr>
          </a:p>
        </p:txBody>
      </p:sp>
      <p:sp>
        <p:nvSpPr>
          <p:cNvPr id="129" name="Line 4">
            <a:extLst>
              <a:ext uri="{FF2B5EF4-FFF2-40B4-BE49-F238E27FC236}">
                <a16:creationId xmlns:a16="http://schemas.microsoft.com/office/drawing/2014/main" id="{DD366741-7581-4ACF-B853-53B5E941A9A2}"/>
              </a:ext>
            </a:extLst>
          </p:cNvPr>
          <p:cNvSpPr>
            <a:spLocks noChangeShapeType="1"/>
          </p:cNvSpPr>
          <p:nvPr/>
        </p:nvSpPr>
        <p:spPr bwMode="auto">
          <a:xfrm flipV="1">
            <a:off x="52615" y="5705825"/>
            <a:ext cx="12086769" cy="29524"/>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5">
            <a:extLst>
              <a:ext uri="{FF2B5EF4-FFF2-40B4-BE49-F238E27FC236}">
                <a16:creationId xmlns:a16="http://schemas.microsoft.com/office/drawing/2014/main" id="{0E0F4847-661A-4892-9C92-F7F35872CF00}"/>
              </a:ext>
            </a:extLst>
          </p:cNvPr>
          <p:cNvSpPr>
            <a:spLocks noChangeShapeType="1"/>
          </p:cNvSpPr>
          <p:nvPr/>
        </p:nvSpPr>
        <p:spPr bwMode="auto">
          <a:xfrm>
            <a:off x="5258306" y="2947114"/>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Text Box 6">
            <a:extLst>
              <a:ext uri="{FF2B5EF4-FFF2-40B4-BE49-F238E27FC236}">
                <a16:creationId xmlns:a16="http://schemas.microsoft.com/office/drawing/2014/main" id="{67A6D61B-1812-4B48-A9F0-09E91B67F5CB}"/>
              </a:ext>
            </a:extLst>
          </p:cNvPr>
          <p:cNvSpPr txBox="1">
            <a:spLocks noChangeArrowheads="1"/>
          </p:cNvSpPr>
          <p:nvPr/>
        </p:nvSpPr>
        <p:spPr bwMode="auto">
          <a:xfrm>
            <a:off x="5029704" y="2518308"/>
            <a:ext cx="481685"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June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Text Box 6">
            <a:extLst>
              <a:ext uri="{FF2B5EF4-FFF2-40B4-BE49-F238E27FC236}">
                <a16:creationId xmlns:a16="http://schemas.microsoft.com/office/drawing/2014/main" id="{0BFA672B-6128-4F4F-A070-2C0F44446B0D}"/>
              </a:ext>
            </a:extLst>
          </p:cNvPr>
          <p:cNvSpPr txBox="1">
            <a:spLocks noChangeArrowheads="1"/>
          </p:cNvSpPr>
          <p:nvPr/>
        </p:nvSpPr>
        <p:spPr bwMode="auto">
          <a:xfrm>
            <a:off x="4870183" y="3562719"/>
            <a:ext cx="857837" cy="7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Geneva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Communique</a:t>
            </a:r>
          </a:p>
        </p:txBody>
      </p:sp>
      <p:sp>
        <p:nvSpPr>
          <p:cNvPr id="136" name="Line 5">
            <a:extLst>
              <a:ext uri="{FF2B5EF4-FFF2-40B4-BE49-F238E27FC236}">
                <a16:creationId xmlns:a16="http://schemas.microsoft.com/office/drawing/2014/main" id="{59EF574C-D413-41F3-9118-84620A4B0568}"/>
              </a:ext>
            </a:extLst>
          </p:cNvPr>
          <p:cNvSpPr>
            <a:spLocks noChangeShapeType="1"/>
          </p:cNvSpPr>
          <p:nvPr/>
        </p:nvSpPr>
        <p:spPr bwMode="auto">
          <a:xfrm>
            <a:off x="6048770" y="2947114"/>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6">
            <a:extLst>
              <a:ext uri="{FF2B5EF4-FFF2-40B4-BE49-F238E27FC236}">
                <a16:creationId xmlns:a16="http://schemas.microsoft.com/office/drawing/2014/main" id="{CB999B86-A1E8-4B8B-9303-5AA65F2D6A30}"/>
              </a:ext>
            </a:extLst>
          </p:cNvPr>
          <p:cNvSpPr txBox="1">
            <a:spLocks noChangeArrowheads="1"/>
          </p:cNvSpPr>
          <p:nvPr/>
        </p:nvSpPr>
        <p:spPr bwMode="auto">
          <a:xfrm>
            <a:off x="5820168" y="2518308"/>
            <a:ext cx="481685"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6">
            <a:extLst>
              <a:ext uri="{FF2B5EF4-FFF2-40B4-BE49-F238E27FC236}">
                <a16:creationId xmlns:a16="http://schemas.microsoft.com/office/drawing/2014/main" id="{3FA2B1CD-6B67-4356-8EDB-78D14869D857}"/>
              </a:ext>
            </a:extLst>
          </p:cNvPr>
          <p:cNvSpPr txBox="1">
            <a:spLocks noChangeArrowheads="1"/>
          </p:cNvSpPr>
          <p:nvPr/>
        </p:nvSpPr>
        <p:spPr bwMode="auto">
          <a:xfrm>
            <a:off x="5660647" y="3562719"/>
            <a:ext cx="857837" cy="1066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National Coalition for Syrian Rev. and </a:t>
            </a:r>
            <a:r>
              <a:rPr lang="en-US" altLang="en-US" sz="1200" dirty="0" err="1">
                <a:latin typeface="Arial Narrow" panose="020B0606020202030204" pitchFamily="34" charset="0"/>
              </a:rPr>
              <a:t>Opp</a:t>
            </a:r>
            <a:r>
              <a:rPr lang="en-US" altLang="en-US" sz="1200" dirty="0">
                <a:latin typeface="Arial Narrow" panose="020B0606020202030204" pitchFamily="34" charset="0"/>
              </a:rPr>
              <a:t> forces</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39" name="Line 5">
            <a:extLst>
              <a:ext uri="{FF2B5EF4-FFF2-40B4-BE49-F238E27FC236}">
                <a16:creationId xmlns:a16="http://schemas.microsoft.com/office/drawing/2014/main" id="{577B3B70-FCD2-47EA-99D9-6E5EE0663979}"/>
              </a:ext>
            </a:extLst>
          </p:cNvPr>
          <p:cNvSpPr>
            <a:spLocks noChangeShapeType="1"/>
          </p:cNvSpPr>
          <p:nvPr/>
        </p:nvSpPr>
        <p:spPr bwMode="auto">
          <a:xfrm>
            <a:off x="6777228" y="2930729"/>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Text Box 6">
            <a:extLst>
              <a:ext uri="{FF2B5EF4-FFF2-40B4-BE49-F238E27FC236}">
                <a16:creationId xmlns:a16="http://schemas.microsoft.com/office/drawing/2014/main" id="{7B2EBB4C-AF86-4995-8A84-15F20DA60DA9}"/>
              </a:ext>
            </a:extLst>
          </p:cNvPr>
          <p:cNvSpPr txBox="1">
            <a:spLocks noChangeArrowheads="1"/>
          </p:cNvSpPr>
          <p:nvPr/>
        </p:nvSpPr>
        <p:spPr bwMode="auto">
          <a:xfrm>
            <a:off x="6548626" y="2330516"/>
            <a:ext cx="481685" cy="60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Late 2012-2013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Text Box 6">
            <a:extLst>
              <a:ext uri="{FF2B5EF4-FFF2-40B4-BE49-F238E27FC236}">
                <a16:creationId xmlns:a16="http://schemas.microsoft.com/office/drawing/2014/main" id="{C86721DF-CC1F-419A-AAC5-7F1474DEC20C}"/>
              </a:ext>
            </a:extLst>
          </p:cNvPr>
          <p:cNvSpPr txBox="1">
            <a:spLocks noChangeArrowheads="1"/>
          </p:cNvSpPr>
          <p:nvPr/>
        </p:nvSpPr>
        <p:spPr bwMode="auto">
          <a:xfrm>
            <a:off x="6389105" y="3546334"/>
            <a:ext cx="857837" cy="1257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International support more and more public</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Hezbollah sends fighters</a:t>
            </a:r>
          </a:p>
        </p:txBody>
      </p:sp>
      <p:sp>
        <p:nvSpPr>
          <p:cNvPr id="142" name="Line 5">
            <a:extLst>
              <a:ext uri="{FF2B5EF4-FFF2-40B4-BE49-F238E27FC236}">
                <a16:creationId xmlns:a16="http://schemas.microsoft.com/office/drawing/2014/main" id="{9991C784-0DB5-4DDC-A140-B4035E26C182}"/>
              </a:ext>
            </a:extLst>
          </p:cNvPr>
          <p:cNvSpPr>
            <a:spLocks noChangeShapeType="1"/>
          </p:cNvSpPr>
          <p:nvPr/>
        </p:nvSpPr>
        <p:spPr bwMode="auto">
          <a:xfrm>
            <a:off x="7591295" y="2924616"/>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6">
            <a:extLst>
              <a:ext uri="{FF2B5EF4-FFF2-40B4-BE49-F238E27FC236}">
                <a16:creationId xmlns:a16="http://schemas.microsoft.com/office/drawing/2014/main" id="{5F2C83E2-F4FF-4F49-9DA7-BDCC8A1D0C83}"/>
              </a:ext>
            </a:extLst>
          </p:cNvPr>
          <p:cNvSpPr txBox="1">
            <a:spLocks noChangeArrowheads="1"/>
          </p:cNvSpPr>
          <p:nvPr/>
        </p:nvSpPr>
        <p:spPr bwMode="auto">
          <a:xfrm>
            <a:off x="7362693" y="2495810"/>
            <a:ext cx="481685"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Aug 21 2013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Text Box 6">
            <a:extLst>
              <a:ext uri="{FF2B5EF4-FFF2-40B4-BE49-F238E27FC236}">
                <a16:creationId xmlns:a16="http://schemas.microsoft.com/office/drawing/2014/main" id="{77DE5B0F-80D5-4002-8715-3964EF8A1777}"/>
              </a:ext>
            </a:extLst>
          </p:cNvPr>
          <p:cNvSpPr txBox="1">
            <a:spLocks noChangeArrowheads="1"/>
          </p:cNvSpPr>
          <p:nvPr/>
        </p:nvSpPr>
        <p:spPr bwMode="auto">
          <a:xfrm>
            <a:off x="7203172" y="3540221"/>
            <a:ext cx="857837" cy="1066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Syria uses Chemical weapons, kill hundreds</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45" name="Line 5">
            <a:extLst>
              <a:ext uri="{FF2B5EF4-FFF2-40B4-BE49-F238E27FC236}">
                <a16:creationId xmlns:a16="http://schemas.microsoft.com/office/drawing/2014/main" id="{2878DF67-BAE4-4EDB-ABB4-D4F71EB3109A}"/>
              </a:ext>
            </a:extLst>
          </p:cNvPr>
          <p:cNvSpPr>
            <a:spLocks noChangeShapeType="1"/>
          </p:cNvSpPr>
          <p:nvPr/>
        </p:nvSpPr>
        <p:spPr bwMode="auto">
          <a:xfrm>
            <a:off x="8349971" y="2924616"/>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Text Box 6">
            <a:extLst>
              <a:ext uri="{FF2B5EF4-FFF2-40B4-BE49-F238E27FC236}">
                <a16:creationId xmlns:a16="http://schemas.microsoft.com/office/drawing/2014/main" id="{6145F3DF-8537-4AB7-9C04-E3251A2F69EC}"/>
              </a:ext>
            </a:extLst>
          </p:cNvPr>
          <p:cNvSpPr txBox="1">
            <a:spLocks noChangeArrowheads="1"/>
          </p:cNvSpPr>
          <p:nvPr/>
        </p:nvSpPr>
        <p:spPr bwMode="auto">
          <a:xfrm>
            <a:off x="8090107" y="2501923"/>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April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Text Box 6">
            <a:extLst>
              <a:ext uri="{FF2B5EF4-FFF2-40B4-BE49-F238E27FC236}">
                <a16:creationId xmlns:a16="http://schemas.microsoft.com/office/drawing/2014/main" id="{8EF17607-15A1-49F6-BB78-3AF91DD637E6}"/>
              </a:ext>
            </a:extLst>
          </p:cNvPr>
          <p:cNvSpPr txBox="1">
            <a:spLocks noChangeArrowheads="1"/>
          </p:cNvSpPr>
          <p:nvPr/>
        </p:nvSpPr>
        <p:spPr bwMode="auto">
          <a:xfrm>
            <a:off x="7961848" y="3540220"/>
            <a:ext cx="857837" cy="1393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Al-Baghdadi to combine forces Iraq and 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ISIL</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ISIS</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48" name="Line 5">
            <a:extLst>
              <a:ext uri="{FF2B5EF4-FFF2-40B4-BE49-F238E27FC236}">
                <a16:creationId xmlns:a16="http://schemas.microsoft.com/office/drawing/2014/main" id="{7006AC15-7778-4974-88AA-BDBEADF36A1E}"/>
              </a:ext>
            </a:extLst>
          </p:cNvPr>
          <p:cNvSpPr>
            <a:spLocks noChangeShapeType="1"/>
          </p:cNvSpPr>
          <p:nvPr/>
        </p:nvSpPr>
        <p:spPr bwMode="auto">
          <a:xfrm>
            <a:off x="9120653" y="2923414"/>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6">
            <a:extLst>
              <a:ext uri="{FF2B5EF4-FFF2-40B4-BE49-F238E27FC236}">
                <a16:creationId xmlns:a16="http://schemas.microsoft.com/office/drawing/2014/main" id="{A09A552E-4D5E-4618-BDD1-CA6B3B08661D}"/>
              </a:ext>
            </a:extLst>
          </p:cNvPr>
          <p:cNvSpPr txBox="1">
            <a:spLocks noChangeArrowheads="1"/>
          </p:cNvSpPr>
          <p:nvPr/>
        </p:nvSpPr>
        <p:spPr bwMode="auto">
          <a:xfrm>
            <a:off x="8860789" y="2500721"/>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Aug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6">
            <a:extLst>
              <a:ext uri="{FF2B5EF4-FFF2-40B4-BE49-F238E27FC236}">
                <a16:creationId xmlns:a16="http://schemas.microsoft.com/office/drawing/2014/main" id="{A1ED3C34-D566-4297-8260-38E9C6920579}"/>
              </a:ext>
            </a:extLst>
          </p:cNvPr>
          <p:cNvSpPr txBox="1">
            <a:spLocks noChangeArrowheads="1"/>
          </p:cNvSpPr>
          <p:nvPr/>
        </p:nvSpPr>
        <p:spPr bwMode="auto">
          <a:xfrm>
            <a:off x="8732530" y="3539019"/>
            <a:ext cx="857837" cy="74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US strikes in Iraq</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51" name="Line 5">
            <a:extLst>
              <a:ext uri="{FF2B5EF4-FFF2-40B4-BE49-F238E27FC236}">
                <a16:creationId xmlns:a16="http://schemas.microsoft.com/office/drawing/2014/main" id="{0F874EF5-E780-45CB-AC28-1719AAEDBFDB}"/>
              </a:ext>
            </a:extLst>
          </p:cNvPr>
          <p:cNvSpPr>
            <a:spLocks noChangeShapeType="1"/>
          </p:cNvSpPr>
          <p:nvPr/>
        </p:nvSpPr>
        <p:spPr bwMode="auto">
          <a:xfrm>
            <a:off x="9933759" y="2939799"/>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6">
            <a:extLst>
              <a:ext uri="{FF2B5EF4-FFF2-40B4-BE49-F238E27FC236}">
                <a16:creationId xmlns:a16="http://schemas.microsoft.com/office/drawing/2014/main" id="{4A650116-DE67-4613-92ED-28AA44A3E091}"/>
              </a:ext>
            </a:extLst>
          </p:cNvPr>
          <p:cNvSpPr txBox="1">
            <a:spLocks noChangeArrowheads="1"/>
          </p:cNvSpPr>
          <p:nvPr/>
        </p:nvSpPr>
        <p:spPr bwMode="auto">
          <a:xfrm>
            <a:off x="9673895" y="2517106"/>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Text Box 6">
            <a:extLst>
              <a:ext uri="{FF2B5EF4-FFF2-40B4-BE49-F238E27FC236}">
                <a16:creationId xmlns:a16="http://schemas.microsoft.com/office/drawing/2014/main" id="{F60C0883-D5A0-42E7-8A59-CA76FD870E89}"/>
              </a:ext>
            </a:extLst>
          </p:cNvPr>
          <p:cNvSpPr txBox="1">
            <a:spLocks noChangeArrowheads="1"/>
          </p:cNvSpPr>
          <p:nvPr/>
        </p:nvSpPr>
        <p:spPr bwMode="auto">
          <a:xfrm>
            <a:off x="9558150" y="3521497"/>
            <a:ext cx="857837" cy="1393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Russia, Syria, US agree to place chem. Weapons under international control</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54" name="Line 5">
            <a:extLst>
              <a:ext uri="{FF2B5EF4-FFF2-40B4-BE49-F238E27FC236}">
                <a16:creationId xmlns:a16="http://schemas.microsoft.com/office/drawing/2014/main" id="{D7E26AA8-DA6C-4A3F-A77C-333E3CB2727E}"/>
              </a:ext>
            </a:extLst>
          </p:cNvPr>
          <p:cNvSpPr>
            <a:spLocks noChangeShapeType="1"/>
          </p:cNvSpPr>
          <p:nvPr/>
        </p:nvSpPr>
        <p:spPr bwMode="auto">
          <a:xfrm>
            <a:off x="10674451" y="2916931"/>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Text Box 6">
            <a:extLst>
              <a:ext uri="{FF2B5EF4-FFF2-40B4-BE49-F238E27FC236}">
                <a16:creationId xmlns:a16="http://schemas.microsoft.com/office/drawing/2014/main" id="{03B9B6F2-C88F-48C7-A2E3-430FF6E08097}"/>
              </a:ext>
            </a:extLst>
          </p:cNvPr>
          <p:cNvSpPr txBox="1">
            <a:spLocks noChangeArrowheads="1"/>
          </p:cNvSpPr>
          <p:nvPr/>
        </p:nvSpPr>
        <p:spPr bwMode="auto">
          <a:xfrm>
            <a:off x="10414587" y="2494238"/>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6" name="Text Box 6">
            <a:extLst>
              <a:ext uri="{FF2B5EF4-FFF2-40B4-BE49-F238E27FC236}">
                <a16:creationId xmlns:a16="http://schemas.microsoft.com/office/drawing/2014/main" id="{90026A46-B43C-45E5-86CE-3DA7CB072D87}"/>
              </a:ext>
            </a:extLst>
          </p:cNvPr>
          <p:cNvSpPr txBox="1">
            <a:spLocks noChangeArrowheads="1"/>
          </p:cNvSpPr>
          <p:nvPr/>
        </p:nvSpPr>
        <p:spPr bwMode="auto">
          <a:xfrm>
            <a:off x="10286328" y="3532536"/>
            <a:ext cx="857837" cy="74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Russia launches 1</a:t>
            </a:r>
            <a:r>
              <a:rPr lang="en-US" altLang="en-US" sz="1200" baseline="30000" dirty="0">
                <a:latin typeface="Arial Narrow" panose="020B0606020202030204" pitchFamily="34" charset="0"/>
              </a:rPr>
              <a:t>st</a:t>
            </a:r>
            <a:r>
              <a:rPr lang="en-US" altLang="en-US" sz="1200" dirty="0">
                <a:latin typeface="Arial Narrow" panose="020B0606020202030204" pitchFamily="34" charset="0"/>
              </a:rPr>
              <a:t> air strikes against rebels</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57" name="Line 5">
            <a:extLst>
              <a:ext uri="{FF2B5EF4-FFF2-40B4-BE49-F238E27FC236}">
                <a16:creationId xmlns:a16="http://schemas.microsoft.com/office/drawing/2014/main" id="{74C527BA-16A5-497A-8D83-ACABACA0BBC7}"/>
              </a:ext>
            </a:extLst>
          </p:cNvPr>
          <p:cNvSpPr>
            <a:spLocks noChangeShapeType="1"/>
          </p:cNvSpPr>
          <p:nvPr/>
        </p:nvSpPr>
        <p:spPr bwMode="auto">
          <a:xfrm>
            <a:off x="11485472" y="2936706"/>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Text Box 6">
            <a:extLst>
              <a:ext uri="{FF2B5EF4-FFF2-40B4-BE49-F238E27FC236}">
                <a16:creationId xmlns:a16="http://schemas.microsoft.com/office/drawing/2014/main" id="{FB043F96-663D-48B5-B2C1-5CFC1A5A6DAD}"/>
              </a:ext>
            </a:extLst>
          </p:cNvPr>
          <p:cNvSpPr txBox="1">
            <a:spLocks noChangeArrowheads="1"/>
          </p:cNvSpPr>
          <p:nvPr/>
        </p:nvSpPr>
        <p:spPr bwMode="auto">
          <a:xfrm>
            <a:off x="11225608" y="2514013"/>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Text Box 6">
            <a:extLst>
              <a:ext uri="{FF2B5EF4-FFF2-40B4-BE49-F238E27FC236}">
                <a16:creationId xmlns:a16="http://schemas.microsoft.com/office/drawing/2014/main" id="{D1E3004E-E753-49BA-B41A-4DAED005703B}"/>
              </a:ext>
            </a:extLst>
          </p:cNvPr>
          <p:cNvSpPr txBox="1">
            <a:spLocks noChangeArrowheads="1"/>
          </p:cNvSpPr>
          <p:nvPr/>
        </p:nvSpPr>
        <p:spPr bwMode="auto">
          <a:xfrm>
            <a:off x="11097349" y="3552311"/>
            <a:ext cx="857837" cy="949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Russian/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Syrian bomb Aleppo, killing civilians </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60" name="Line 5">
            <a:extLst>
              <a:ext uri="{FF2B5EF4-FFF2-40B4-BE49-F238E27FC236}">
                <a16:creationId xmlns:a16="http://schemas.microsoft.com/office/drawing/2014/main" id="{434D4719-A1B5-4DE2-A1D2-7079F586CD27}"/>
              </a:ext>
            </a:extLst>
          </p:cNvPr>
          <p:cNvSpPr>
            <a:spLocks noChangeShapeType="1"/>
          </p:cNvSpPr>
          <p:nvPr/>
        </p:nvSpPr>
        <p:spPr bwMode="auto">
          <a:xfrm>
            <a:off x="741260" y="5213216"/>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1" name="Text Box 6">
            <a:extLst>
              <a:ext uri="{FF2B5EF4-FFF2-40B4-BE49-F238E27FC236}">
                <a16:creationId xmlns:a16="http://schemas.microsoft.com/office/drawing/2014/main" id="{8C9A6BBB-B4A2-432F-B3AD-B4B263DD2759}"/>
              </a:ext>
            </a:extLst>
          </p:cNvPr>
          <p:cNvSpPr txBox="1">
            <a:spLocks noChangeArrowheads="1"/>
          </p:cNvSpPr>
          <p:nvPr/>
        </p:nvSpPr>
        <p:spPr bwMode="auto">
          <a:xfrm>
            <a:off x="481396" y="4790523"/>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2" name="Text Box 6">
            <a:extLst>
              <a:ext uri="{FF2B5EF4-FFF2-40B4-BE49-F238E27FC236}">
                <a16:creationId xmlns:a16="http://schemas.microsoft.com/office/drawing/2014/main" id="{2FD6B0AF-404F-4951-94D1-5CFB7B392A28}"/>
              </a:ext>
            </a:extLst>
          </p:cNvPr>
          <p:cNvSpPr txBox="1">
            <a:spLocks noChangeArrowheads="1"/>
          </p:cNvSpPr>
          <p:nvPr/>
        </p:nvSpPr>
        <p:spPr bwMode="auto">
          <a:xfrm>
            <a:off x="353137" y="5828821"/>
            <a:ext cx="857837" cy="949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ISIL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Begins to</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collapse</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63" name="Line 5">
            <a:extLst>
              <a:ext uri="{FF2B5EF4-FFF2-40B4-BE49-F238E27FC236}">
                <a16:creationId xmlns:a16="http://schemas.microsoft.com/office/drawing/2014/main" id="{1F4C8546-A444-402F-A1F5-1585FAD8837E}"/>
              </a:ext>
            </a:extLst>
          </p:cNvPr>
          <p:cNvSpPr>
            <a:spLocks noChangeShapeType="1"/>
          </p:cNvSpPr>
          <p:nvPr/>
        </p:nvSpPr>
        <p:spPr bwMode="auto">
          <a:xfrm>
            <a:off x="2671152" y="5196392"/>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4" name="Text Box 6">
            <a:extLst>
              <a:ext uri="{FF2B5EF4-FFF2-40B4-BE49-F238E27FC236}">
                <a16:creationId xmlns:a16="http://schemas.microsoft.com/office/drawing/2014/main" id="{21CC06F3-04F6-4570-9F7E-F3F2F6EBA2B1}"/>
              </a:ext>
            </a:extLst>
          </p:cNvPr>
          <p:cNvSpPr txBox="1">
            <a:spLocks noChangeArrowheads="1"/>
          </p:cNvSpPr>
          <p:nvPr/>
        </p:nvSpPr>
        <p:spPr bwMode="auto">
          <a:xfrm>
            <a:off x="2392626" y="4770448"/>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June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5" name="Text Box 6">
            <a:extLst>
              <a:ext uri="{FF2B5EF4-FFF2-40B4-BE49-F238E27FC236}">
                <a16:creationId xmlns:a16="http://schemas.microsoft.com/office/drawing/2014/main" id="{575FC03D-8C3B-4A5B-A7ED-D946074E69FE}"/>
              </a:ext>
            </a:extLst>
          </p:cNvPr>
          <p:cNvSpPr txBox="1">
            <a:spLocks noChangeArrowheads="1"/>
          </p:cNvSpPr>
          <p:nvPr/>
        </p:nvSpPr>
        <p:spPr bwMode="auto">
          <a:xfrm>
            <a:off x="2242233" y="5773748"/>
            <a:ext cx="857837" cy="949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Kurdish SDF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Narrow" panose="020B0606020202030204" pitchFamily="34" charset="0"/>
              </a:rPr>
              <a:t>Lau</a:t>
            </a:r>
            <a:r>
              <a:rPr lang="en-US" altLang="en-US" sz="1200" dirty="0">
                <a:latin typeface="Arial Narrow" panose="020B0606020202030204" pitchFamily="34" charset="0"/>
              </a:rPr>
              <a:t>nch assault 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Al-Raqqah</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66" name="Line 5">
            <a:extLst>
              <a:ext uri="{FF2B5EF4-FFF2-40B4-BE49-F238E27FC236}">
                <a16:creationId xmlns:a16="http://schemas.microsoft.com/office/drawing/2014/main" id="{7B81FA16-F453-4554-AB3F-59DCD96C2CC1}"/>
              </a:ext>
            </a:extLst>
          </p:cNvPr>
          <p:cNvSpPr>
            <a:spLocks noChangeShapeType="1"/>
          </p:cNvSpPr>
          <p:nvPr/>
        </p:nvSpPr>
        <p:spPr bwMode="auto">
          <a:xfrm>
            <a:off x="3350447" y="5193141"/>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7" name="Text Box 6">
            <a:extLst>
              <a:ext uri="{FF2B5EF4-FFF2-40B4-BE49-F238E27FC236}">
                <a16:creationId xmlns:a16="http://schemas.microsoft.com/office/drawing/2014/main" id="{378D0AD0-561B-4AB4-885B-C0E562AD495E}"/>
              </a:ext>
            </a:extLst>
          </p:cNvPr>
          <p:cNvSpPr txBox="1">
            <a:spLocks noChangeArrowheads="1"/>
          </p:cNvSpPr>
          <p:nvPr/>
        </p:nvSpPr>
        <p:spPr bwMode="auto">
          <a:xfrm>
            <a:off x="3090583" y="4770448"/>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Nov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8" name="Text Box 6">
            <a:extLst>
              <a:ext uri="{FF2B5EF4-FFF2-40B4-BE49-F238E27FC236}">
                <a16:creationId xmlns:a16="http://schemas.microsoft.com/office/drawing/2014/main" id="{3A52D266-0461-41A9-8ED6-BD10AF813A9D}"/>
              </a:ext>
            </a:extLst>
          </p:cNvPr>
          <p:cNvSpPr txBox="1">
            <a:spLocks noChangeArrowheads="1"/>
          </p:cNvSpPr>
          <p:nvPr/>
        </p:nvSpPr>
        <p:spPr bwMode="auto">
          <a:xfrm>
            <a:off x="3037670" y="5772351"/>
            <a:ext cx="857837" cy="949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Assad’s forces push ISIL our of Dayr al-</a:t>
            </a:r>
            <a:r>
              <a:rPr lang="en-US" altLang="en-US" sz="1200" dirty="0" err="1">
                <a:latin typeface="Arial Narrow" panose="020B0606020202030204" pitchFamily="34" charset="0"/>
              </a:rPr>
              <a:t>Zawr</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69" name="Text Box 6">
            <a:extLst>
              <a:ext uri="{FF2B5EF4-FFF2-40B4-BE49-F238E27FC236}">
                <a16:creationId xmlns:a16="http://schemas.microsoft.com/office/drawing/2014/main" id="{F45C4EF6-8576-4B34-9FED-76B343DECFD5}"/>
              </a:ext>
            </a:extLst>
          </p:cNvPr>
          <p:cNvSpPr txBox="1">
            <a:spLocks noChangeArrowheads="1"/>
          </p:cNvSpPr>
          <p:nvPr/>
        </p:nvSpPr>
        <p:spPr bwMode="auto">
          <a:xfrm>
            <a:off x="1277683" y="4837501"/>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Apr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0" name="Text Box 6">
            <a:extLst>
              <a:ext uri="{FF2B5EF4-FFF2-40B4-BE49-F238E27FC236}">
                <a16:creationId xmlns:a16="http://schemas.microsoft.com/office/drawing/2014/main" id="{46037FA3-AE7D-445C-A697-5DC94E5E099E}"/>
              </a:ext>
            </a:extLst>
          </p:cNvPr>
          <p:cNvSpPr txBox="1">
            <a:spLocks noChangeArrowheads="1"/>
          </p:cNvSpPr>
          <p:nvPr/>
        </p:nvSpPr>
        <p:spPr bwMode="auto">
          <a:xfrm>
            <a:off x="1095648" y="5801189"/>
            <a:ext cx="1055992" cy="91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US bombs </a:t>
            </a:r>
            <a:r>
              <a:rPr lang="en-US" altLang="en-US" sz="1200" dirty="0" err="1">
                <a:latin typeface="Arial Narrow" panose="020B0606020202030204" pitchFamily="34" charset="0"/>
              </a:rPr>
              <a:t>Shayrat</a:t>
            </a:r>
            <a:r>
              <a:rPr lang="en-US" altLang="en-US" sz="1200" dirty="0">
                <a:latin typeface="Arial Narrow" panose="020B0606020202030204" pitchFamily="34" charset="0"/>
              </a:rPr>
              <a:t> air base after chemical weapons attack</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72" name="Line 5">
            <a:extLst>
              <a:ext uri="{FF2B5EF4-FFF2-40B4-BE49-F238E27FC236}">
                <a16:creationId xmlns:a16="http://schemas.microsoft.com/office/drawing/2014/main" id="{2A9BA0FB-6FE2-434B-A73A-272FF57E31FD}"/>
              </a:ext>
            </a:extLst>
          </p:cNvPr>
          <p:cNvSpPr>
            <a:spLocks noChangeShapeType="1"/>
          </p:cNvSpPr>
          <p:nvPr/>
        </p:nvSpPr>
        <p:spPr bwMode="auto">
          <a:xfrm>
            <a:off x="4379055" y="5193141"/>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6">
            <a:extLst>
              <a:ext uri="{FF2B5EF4-FFF2-40B4-BE49-F238E27FC236}">
                <a16:creationId xmlns:a16="http://schemas.microsoft.com/office/drawing/2014/main" id="{7BAFD906-54C1-46DE-831D-993A91E7127D}"/>
              </a:ext>
            </a:extLst>
          </p:cNvPr>
          <p:cNvSpPr txBox="1">
            <a:spLocks noChangeArrowheads="1"/>
          </p:cNvSpPr>
          <p:nvPr/>
        </p:nvSpPr>
        <p:spPr bwMode="auto">
          <a:xfrm>
            <a:off x="4119191" y="4770448"/>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June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Text Box 6">
            <a:extLst>
              <a:ext uri="{FF2B5EF4-FFF2-40B4-BE49-F238E27FC236}">
                <a16:creationId xmlns:a16="http://schemas.microsoft.com/office/drawing/2014/main" id="{BB63F4F9-B566-451C-9B93-1DE24CFA2EEB}"/>
              </a:ext>
            </a:extLst>
          </p:cNvPr>
          <p:cNvSpPr txBox="1">
            <a:spLocks noChangeArrowheads="1"/>
          </p:cNvSpPr>
          <p:nvPr/>
        </p:nvSpPr>
        <p:spPr bwMode="auto">
          <a:xfrm>
            <a:off x="3970744" y="5772351"/>
            <a:ext cx="953371" cy="949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Syrian campaign to recapture rebel-held territories</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75" name="Line 5">
            <a:extLst>
              <a:ext uri="{FF2B5EF4-FFF2-40B4-BE49-F238E27FC236}">
                <a16:creationId xmlns:a16="http://schemas.microsoft.com/office/drawing/2014/main" id="{8DD4632B-784C-47EB-8F89-B7C2B0C46412}"/>
              </a:ext>
            </a:extLst>
          </p:cNvPr>
          <p:cNvSpPr>
            <a:spLocks noChangeShapeType="1"/>
          </p:cNvSpPr>
          <p:nvPr/>
        </p:nvSpPr>
        <p:spPr bwMode="auto">
          <a:xfrm>
            <a:off x="5519668" y="5193141"/>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6">
            <a:extLst>
              <a:ext uri="{FF2B5EF4-FFF2-40B4-BE49-F238E27FC236}">
                <a16:creationId xmlns:a16="http://schemas.microsoft.com/office/drawing/2014/main" id="{770292E6-4253-462A-92EC-4F0F5C1D6AC8}"/>
              </a:ext>
            </a:extLst>
          </p:cNvPr>
          <p:cNvSpPr txBox="1">
            <a:spLocks noChangeArrowheads="1"/>
          </p:cNvSpPr>
          <p:nvPr/>
        </p:nvSpPr>
        <p:spPr bwMode="auto">
          <a:xfrm>
            <a:off x="5259804" y="4770448"/>
            <a:ext cx="548174" cy="428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Oct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7" name="Text Box 6">
            <a:extLst>
              <a:ext uri="{FF2B5EF4-FFF2-40B4-BE49-F238E27FC236}">
                <a16:creationId xmlns:a16="http://schemas.microsoft.com/office/drawing/2014/main" id="{13E4A903-BE6F-4C28-BD0A-B591045F71E5}"/>
              </a:ext>
            </a:extLst>
          </p:cNvPr>
          <p:cNvSpPr txBox="1">
            <a:spLocks noChangeArrowheads="1"/>
          </p:cNvSpPr>
          <p:nvPr/>
        </p:nvSpPr>
        <p:spPr bwMode="auto">
          <a:xfrm>
            <a:off x="5206891" y="5772351"/>
            <a:ext cx="857837" cy="949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Narrow" panose="020B0606020202030204" pitchFamily="34" charset="0"/>
              </a:rPr>
              <a:t>Trump orders withdrawal of US troops from N. Syria</a:t>
            </a:r>
            <a:endParaRPr kumimoji="0" lang="en-US" altLang="en-US" sz="1200" b="0" i="0" u="none" strike="noStrike" cap="none" normalizeH="0" baseline="0" dirty="0">
              <a:ln>
                <a:noFill/>
              </a:ln>
              <a:solidFill>
                <a:schemeClr val="tx1"/>
              </a:solidFill>
              <a:effectLst/>
              <a:latin typeface="Arial Narrow" panose="020B0606020202030204" pitchFamily="34" charset="0"/>
            </a:endParaRPr>
          </a:p>
        </p:txBody>
      </p:sp>
      <p:sp>
        <p:nvSpPr>
          <p:cNvPr id="178" name="Line 5">
            <a:extLst>
              <a:ext uri="{FF2B5EF4-FFF2-40B4-BE49-F238E27FC236}">
                <a16:creationId xmlns:a16="http://schemas.microsoft.com/office/drawing/2014/main" id="{80F5C7B9-33D0-4699-B7FE-4D084E152F07}"/>
              </a:ext>
            </a:extLst>
          </p:cNvPr>
          <p:cNvSpPr>
            <a:spLocks noChangeShapeType="1"/>
          </p:cNvSpPr>
          <p:nvPr/>
        </p:nvSpPr>
        <p:spPr bwMode="auto">
          <a:xfrm>
            <a:off x="1551770" y="5220999"/>
            <a:ext cx="0" cy="51435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79" name="Straight Connector 178">
            <a:extLst>
              <a:ext uri="{FF2B5EF4-FFF2-40B4-BE49-F238E27FC236}">
                <a16:creationId xmlns:a16="http://schemas.microsoft.com/office/drawing/2014/main" id="{77B9A175-C753-4760-B8CC-0DD6A535D289}"/>
              </a:ext>
            </a:extLst>
          </p:cNvPr>
          <p:cNvCxnSpPr>
            <a:cxnSpLocks/>
          </p:cNvCxnSpPr>
          <p:nvPr/>
        </p:nvCxnSpPr>
        <p:spPr>
          <a:xfrm>
            <a:off x="358111" y="493200"/>
            <a:ext cx="0" cy="52686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55249CF4-AFC9-431F-BD1E-9675D1B96016}"/>
              </a:ext>
            </a:extLst>
          </p:cNvPr>
          <p:cNvSpPr/>
          <p:nvPr/>
        </p:nvSpPr>
        <p:spPr>
          <a:xfrm>
            <a:off x="-87451" y="1885"/>
            <a:ext cx="898475" cy="276999"/>
          </a:xfrm>
          <a:prstGeom prst="rect">
            <a:avLst/>
          </a:prstGeom>
        </p:spPr>
        <p:txBody>
          <a:bodyPr wrap="square">
            <a:spAutoFit/>
          </a:bodyPr>
          <a:lstStyle/>
          <a:p>
            <a:pPr algn="ctr"/>
            <a:r>
              <a:rPr lang="en-US" altLang="en-US" sz="1200" b="1">
                <a:latin typeface="Arial Narrow" panose="020B0606020202030204" pitchFamily="34" charset="0"/>
                <a:ea typeface="Times New Roman" panose="02020603050405020304" pitchFamily="18" charset="0"/>
              </a:rPr>
              <a:t>1978-79</a:t>
            </a:r>
            <a:endParaRPr lang="en-US" sz="1200" dirty="0"/>
          </a:p>
        </p:txBody>
      </p:sp>
      <p:sp>
        <p:nvSpPr>
          <p:cNvPr id="181" name="Rectangle 180">
            <a:extLst>
              <a:ext uri="{FF2B5EF4-FFF2-40B4-BE49-F238E27FC236}">
                <a16:creationId xmlns:a16="http://schemas.microsoft.com/office/drawing/2014/main" id="{939BE28B-B3A1-43C7-8787-ED62BDD9151D}"/>
              </a:ext>
            </a:extLst>
          </p:cNvPr>
          <p:cNvSpPr/>
          <p:nvPr/>
        </p:nvSpPr>
        <p:spPr>
          <a:xfrm>
            <a:off x="-87451" y="1112422"/>
            <a:ext cx="898475" cy="430887"/>
          </a:xfrm>
          <a:prstGeom prst="rect">
            <a:avLst/>
          </a:prstGeom>
        </p:spPr>
        <p:txBody>
          <a:bodyPr wrap="square">
            <a:spAutoFit/>
          </a:bodyPr>
          <a:lstStyle/>
          <a:p>
            <a:pPr algn="ctr"/>
            <a:r>
              <a:rPr lang="en-US" altLang="en-US" sz="1100" b="1" dirty="0">
                <a:latin typeface="Arial Narrow" panose="020B0606020202030204" pitchFamily="34" charset="0"/>
                <a:ea typeface="Times New Roman" panose="02020603050405020304" pitchFamily="18" charset="0"/>
              </a:rPr>
              <a:t>Iranian</a:t>
            </a:r>
          </a:p>
          <a:p>
            <a:pPr algn="ctr"/>
            <a:r>
              <a:rPr lang="en-US" sz="1100" b="1" dirty="0">
                <a:latin typeface="Arial Narrow" panose="020B0606020202030204" pitchFamily="34" charset="0"/>
              </a:rPr>
              <a:t>Revolution</a:t>
            </a:r>
            <a:endParaRPr lang="en-US" sz="1100" dirty="0"/>
          </a:p>
        </p:txBody>
      </p:sp>
    </p:spTree>
    <p:extLst>
      <p:ext uri="{BB962C8B-B14F-4D97-AF65-F5344CB8AC3E}">
        <p14:creationId xmlns:p14="http://schemas.microsoft.com/office/powerpoint/2010/main" val="1509401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208BA-04A8-4FDF-9B96-D437F6423151}"/>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B78CA778-62BE-4666-9BCE-7671F68C9772}"/>
              </a:ext>
            </a:extLst>
          </p:cNvPr>
          <p:cNvSpPr>
            <a:spLocks noGrp="1"/>
          </p:cNvSpPr>
          <p:nvPr>
            <p:ph type="sldNum" sz="quarter" idx="12"/>
          </p:nvPr>
        </p:nvSpPr>
        <p:spPr/>
        <p:txBody>
          <a:bodyPr/>
          <a:lstStyle/>
          <a:p>
            <a:fld id="{B2DC25EE-239B-4C5F-AAD1-255A7D5F1EE2}" type="slidenum">
              <a:rPr lang="en-US" smtClean="0"/>
              <a:t>36</a:t>
            </a:fld>
            <a:endParaRPr lang="en-US"/>
          </a:p>
        </p:txBody>
      </p:sp>
      <p:sp>
        <p:nvSpPr>
          <p:cNvPr id="5" name="TextBox 4">
            <a:extLst>
              <a:ext uri="{FF2B5EF4-FFF2-40B4-BE49-F238E27FC236}">
                <a16:creationId xmlns:a16="http://schemas.microsoft.com/office/drawing/2014/main" id="{0B917E5D-4AAC-48F7-AE7C-67D8AB9D5114}"/>
              </a:ext>
            </a:extLst>
          </p:cNvPr>
          <p:cNvSpPr txBox="1"/>
          <p:nvPr/>
        </p:nvSpPr>
        <p:spPr>
          <a:xfrm>
            <a:off x="722812" y="1443841"/>
            <a:ext cx="10996749" cy="4247317"/>
          </a:xfrm>
          <a:prstGeom prst="rect">
            <a:avLst/>
          </a:prstGeom>
          <a:noFill/>
        </p:spPr>
        <p:txBody>
          <a:bodyPr wrap="square">
            <a:spAutoFit/>
          </a:bodyPr>
          <a:lstStyle/>
          <a:p>
            <a:pPr algn="l"/>
            <a:r>
              <a:rPr lang="en-US" b="0" i="0" dirty="0">
                <a:solidFill>
                  <a:srgbClr val="333333"/>
                </a:solidFill>
                <a:effectLst/>
                <a:latin typeface="Arial Narrow" panose="020B0606020202030204" pitchFamily="34" charset="0"/>
              </a:rPr>
              <a:t>The experience of Iran-Iraq war (1980-1988) has also encouraged Iran to focus its attention on securing the shipping routes in the Persian Gulf. </a:t>
            </a:r>
            <a:r>
              <a:rPr lang="en-US" b="1" i="0" dirty="0">
                <a:solidFill>
                  <a:srgbClr val="333333"/>
                </a:solidFill>
                <a:effectLst/>
                <a:latin typeface="Arial Narrow" panose="020B0606020202030204" pitchFamily="34" charset="0"/>
              </a:rPr>
              <a:t>During the so called “</a:t>
            </a:r>
            <a:r>
              <a:rPr lang="en-US" b="1" i="0" u="sng" dirty="0">
                <a:solidFill>
                  <a:srgbClr val="009688"/>
                </a:solidFill>
                <a:effectLst/>
                <a:latin typeface="Arial Narrow" panose="020B0606020202030204" pitchFamily="34" charset="0"/>
                <a:hlinkClick r:id="rId2"/>
              </a:rPr>
              <a:t>Tanker War</a:t>
            </a:r>
            <a:r>
              <a:rPr lang="en-US" b="1" i="0" dirty="0">
                <a:solidFill>
                  <a:srgbClr val="333333"/>
                </a:solidFill>
                <a:effectLst/>
                <a:latin typeface="Arial Narrow" panose="020B0606020202030204" pitchFamily="34" charset="0"/>
              </a:rPr>
              <a:t>,” Iranian and international </a:t>
            </a:r>
            <a:r>
              <a:rPr lang="en-US" b="1" i="0" u="sng" dirty="0">
                <a:solidFill>
                  <a:srgbClr val="009688"/>
                </a:solidFill>
                <a:effectLst/>
                <a:latin typeface="Arial Narrow" panose="020B0606020202030204" pitchFamily="34" charset="0"/>
                <a:hlinkClick r:id="rId3"/>
              </a:rPr>
              <a:t>tankers</a:t>
            </a:r>
            <a:r>
              <a:rPr lang="en-US" b="1" i="0" dirty="0">
                <a:solidFill>
                  <a:srgbClr val="333333"/>
                </a:solidFill>
                <a:effectLst/>
                <a:latin typeface="Arial Narrow" panose="020B0606020202030204" pitchFamily="34" charset="0"/>
              </a:rPr>
              <a:t> that carried petroleum to the energy markets were constantly attacked, resulting in fuel rations and economic hardships in Iran. The conflict in effect forced the United States, Soviet Union, and other major powers to intervene to ensure the free flow of oil through the Strait of Hormuz</a:t>
            </a:r>
            <a:r>
              <a:rPr lang="en-US" b="0" i="0" dirty="0">
                <a:solidFill>
                  <a:srgbClr val="333333"/>
                </a:solidFill>
                <a:effectLst/>
                <a:latin typeface="Arial Narrow" panose="020B0606020202030204" pitchFamily="34" charset="0"/>
              </a:rPr>
              <a:t>.</a:t>
            </a:r>
          </a:p>
          <a:p>
            <a:pPr algn="l"/>
            <a:endParaRPr lang="en-US" b="0" i="0" dirty="0">
              <a:solidFill>
                <a:srgbClr val="333333"/>
              </a:solidFill>
              <a:effectLst/>
              <a:latin typeface="Arial Narrow" panose="020B0606020202030204" pitchFamily="34" charset="0"/>
            </a:endParaRPr>
          </a:p>
          <a:p>
            <a:pPr algn="l"/>
            <a:r>
              <a:rPr lang="en-US" b="0" i="0" dirty="0">
                <a:solidFill>
                  <a:srgbClr val="333333"/>
                </a:solidFill>
                <a:effectLst/>
                <a:latin typeface="Arial Narrow" panose="020B0606020202030204" pitchFamily="34" charset="0"/>
              </a:rPr>
              <a:t>Ever since the establishment of the Islamic Republic in 1979, U.S.-Iranian relations have been locked in a geopolitical competition over power and influence in the Persian Gulf, effectively creating a zero-sum atmosphere. While some in both Tehran and Washington insist that a conflict between the United States and Iran is inevitable, I believe a tolerable coexistence, which guarantees the interests of both sides in the Persian Gulf is not out of reach. Iran and the United States are both interested in upholding the Persian Gulf’s maritime security, combating extremist groups, and ensuring the free flow of oil and energy; these areas of mutual interest can be the groundwork for coexistence. Iran strongly believes that the Persian Gulf is its own backyard, and that it should be given freedom of action to play its “natural” role as the hegemon. While this is not currently acceptable to any U.S. administration, Iran’s legitimate security concerns should not be dismissed. Iran too, should recognize the U.S. commitment to protect its interests and those of its allies, and refrain from actions that could antagonize the United States.</a:t>
            </a:r>
          </a:p>
        </p:txBody>
      </p:sp>
      <p:sp>
        <p:nvSpPr>
          <p:cNvPr id="7" name="TextBox 6">
            <a:extLst>
              <a:ext uri="{FF2B5EF4-FFF2-40B4-BE49-F238E27FC236}">
                <a16:creationId xmlns:a16="http://schemas.microsoft.com/office/drawing/2014/main" id="{1E8BF0DD-9AB2-48BA-938B-99CEC60E8BC0}"/>
              </a:ext>
            </a:extLst>
          </p:cNvPr>
          <p:cNvSpPr txBox="1"/>
          <p:nvPr/>
        </p:nvSpPr>
        <p:spPr>
          <a:xfrm>
            <a:off x="5562600" y="421259"/>
            <a:ext cx="6096000" cy="369332"/>
          </a:xfrm>
          <a:prstGeom prst="rect">
            <a:avLst/>
          </a:prstGeom>
          <a:noFill/>
        </p:spPr>
        <p:txBody>
          <a:bodyPr wrap="square">
            <a:spAutoFit/>
          </a:bodyPr>
          <a:lstStyle/>
          <a:p>
            <a:r>
              <a:rPr lang="en-US" dirty="0">
                <a:latin typeface="Arial Narrow" panose="020B0606020202030204" pitchFamily="34" charset="0"/>
                <a:hlinkClick r:id="rId4"/>
              </a:rPr>
              <a:t>https://thediplomat.com/2016/11/iran-the-us-and-the-persian-gulf/</a:t>
            </a:r>
            <a:endParaRPr lang="en-US" dirty="0">
              <a:latin typeface="Arial Narrow" panose="020B0606020202030204" pitchFamily="34" charset="0"/>
            </a:endParaRPr>
          </a:p>
        </p:txBody>
      </p:sp>
    </p:spTree>
    <p:extLst>
      <p:ext uri="{BB962C8B-B14F-4D97-AF65-F5344CB8AC3E}">
        <p14:creationId xmlns:p14="http://schemas.microsoft.com/office/powerpoint/2010/main" val="255765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A8094-C0FC-4571-B4C9-F4263338AB6C}"/>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5ACF44EB-9553-4A33-BFC9-0026C645D351}"/>
              </a:ext>
            </a:extLst>
          </p:cNvPr>
          <p:cNvSpPr>
            <a:spLocks noGrp="1"/>
          </p:cNvSpPr>
          <p:nvPr>
            <p:ph type="sldNum" sz="quarter" idx="12"/>
          </p:nvPr>
        </p:nvSpPr>
        <p:spPr/>
        <p:txBody>
          <a:bodyPr/>
          <a:lstStyle/>
          <a:p>
            <a:fld id="{B2DC25EE-239B-4C5F-AAD1-255A7D5F1EE2}" type="slidenum">
              <a:rPr lang="en-US" smtClean="0"/>
              <a:t>4</a:t>
            </a:fld>
            <a:endParaRPr lang="en-US"/>
          </a:p>
        </p:txBody>
      </p:sp>
      <p:sp>
        <p:nvSpPr>
          <p:cNvPr id="5" name="TextBox 4">
            <a:extLst>
              <a:ext uri="{FF2B5EF4-FFF2-40B4-BE49-F238E27FC236}">
                <a16:creationId xmlns:a16="http://schemas.microsoft.com/office/drawing/2014/main" id="{5DF6E08B-3ADE-47A8-AD20-AACF364753D5}"/>
              </a:ext>
            </a:extLst>
          </p:cNvPr>
          <p:cNvSpPr txBox="1"/>
          <p:nvPr/>
        </p:nvSpPr>
        <p:spPr>
          <a:xfrm>
            <a:off x="698863" y="1243786"/>
            <a:ext cx="8305800" cy="4370427"/>
          </a:xfrm>
          <a:prstGeom prst="rect">
            <a:avLst/>
          </a:prstGeom>
          <a:noFill/>
        </p:spPr>
        <p:txBody>
          <a:bodyPr wrap="square">
            <a:spAutoFit/>
          </a:bodyPr>
          <a:lstStyle/>
          <a:p>
            <a:pPr algn="l"/>
            <a:r>
              <a:rPr lang="en-US" b="1" i="0" dirty="0">
                <a:solidFill>
                  <a:srgbClr val="000000"/>
                </a:solidFill>
                <a:effectLst/>
                <a:latin typeface="Arial Narrow" panose="020B0606020202030204" pitchFamily="34" charset="0"/>
              </a:rPr>
              <a:t>Background (1906–1977)</a:t>
            </a:r>
            <a:endParaRPr lang="en-US" b="1" dirty="0">
              <a:solidFill>
                <a:srgbClr val="54595D"/>
              </a:solidFill>
              <a:latin typeface="Arial Narrow" panose="020B0606020202030204" pitchFamily="34" charset="0"/>
            </a:endParaRPr>
          </a:p>
          <a:p>
            <a:pPr algn="l"/>
            <a:r>
              <a:rPr lang="en-US" sz="1600" b="1" i="0" u="none" strike="noStrike" dirty="0">
                <a:solidFill>
                  <a:srgbClr val="0B0080"/>
                </a:solidFill>
                <a:effectLst/>
                <a:latin typeface="Arial Narrow" panose="020B0606020202030204" pitchFamily="34" charset="0"/>
                <a:hlinkClick r:id="rId2" tooltip="Shia Islam"/>
              </a:rPr>
              <a:t>Shi'a</a:t>
            </a:r>
            <a:r>
              <a:rPr lang="en-US" sz="1600" b="1" i="0" dirty="0">
                <a:solidFill>
                  <a:srgbClr val="202122"/>
                </a:solidFill>
                <a:effectLst/>
                <a:latin typeface="Arial Narrow" panose="020B0606020202030204" pitchFamily="34" charset="0"/>
              </a:rPr>
              <a:t> clergy (or </a:t>
            </a:r>
            <a:r>
              <a:rPr lang="en-US" sz="1600" b="1" i="1" u="none" strike="noStrike" dirty="0">
                <a:solidFill>
                  <a:srgbClr val="0B0080"/>
                </a:solidFill>
                <a:effectLst/>
                <a:latin typeface="Arial Narrow" panose="020B0606020202030204" pitchFamily="34" charset="0"/>
                <a:hlinkClick r:id="rId3" tooltip="Ulema"/>
              </a:rPr>
              <a:t>Ulama</a:t>
            </a:r>
            <a:r>
              <a:rPr lang="en-US" sz="1600" b="1" i="0" dirty="0">
                <a:solidFill>
                  <a:srgbClr val="202122"/>
                </a:solidFill>
                <a:effectLst/>
                <a:latin typeface="Arial Narrow" panose="020B0606020202030204" pitchFamily="34" charset="0"/>
              </a:rPr>
              <a:t>) have historically had a significant influence in Iran</a:t>
            </a:r>
            <a:r>
              <a:rPr lang="en-US" sz="1600" b="0" i="0" dirty="0">
                <a:solidFill>
                  <a:srgbClr val="202122"/>
                </a:solidFill>
                <a:effectLst/>
                <a:latin typeface="Arial Narrow" panose="020B0606020202030204" pitchFamily="34" charset="0"/>
              </a:rPr>
              <a:t>. The clergy first showed themselves to be a powerful political force in opposition to Iran's monarch with the 1891 </a:t>
            </a:r>
            <a:r>
              <a:rPr lang="en-US" sz="1600" b="0" i="0" u="none" strike="noStrike" dirty="0">
                <a:solidFill>
                  <a:srgbClr val="0B0080"/>
                </a:solidFill>
                <a:effectLst/>
                <a:latin typeface="Arial Narrow" panose="020B0606020202030204" pitchFamily="34" charset="0"/>
                <a:hlinkClick r:id="rId4" tooltip="Tobacco Protest"/>
              </a:rPr>
              <a:t>Tobacco Protest</a:t>
            </a:r>
            <a:r>
              <a:rPr lang="en-US" sz="1600" b="0" i="0" dirty="0">
                <a:solidFill>
                  <a:srgbClr val="202122"/>
                </a:solidFill>
                <a:effectLst/>
                <a:latin typeface="Arial Narrow" panose="020B0606020202030204" pitchFamily="34" charset="0"/>
              </a:rPr>
              <a:t> boycott that effectively destroyed an unpopular </a:t>
            </a:r>
            <a:r>
              <a:rPr lang="en-US" sz="1600" b="0" i="0" u="none" strike="noStrike" dirty="0">
                <a:solidFill>
                  <a:srgbClr val="0B0080"/>
                </a:solidFill>
                <a:effectLst/>
                <a:latin typeface="Arial Narrow" panose="020B0606020202030204" pitchFamily="34" charset="0"/>
                <a:hlinkClick r:id="rId5" tooltip="Concession (contract)"/>
              </a:rPr>
              <a:t>concession</a:t>
            </a:r>
            <a:r>
              <a:rPr lang="en-US" sz="1600" b="0" i="0" dirty="0">
                <a:solidFill>
                  <a:srgbClr val="202122"/>
                </a:solidFill>
                <a:effectLst/>
                <a:latin typeface="Arial Narrow" panose="020B0606020202030204" pitchFamily="34" charset="0"/>
              </a:rPr>
              <a:t> granted by the shah giving a British company a monopoly over buying and selling Tobacco in Iran. </a:t>
            </a:r>
            <a:r>
              <a:rPr lang="en-US" sz="1600" b="1" i="0" dirty="0">
                <a:solidFill>
                  <a:srgbClr val="202122"/>
                </a:solidFill>
                <a:effectLst/>
                <a:latin typeface="Arial Narrow" panose="020B0606020202030204" pitchFamily="34" charset="0"/>
              </a:rPr>
              <a:t>To some the incident demonstrated that the Shia ulama were "Iran's first line of defense" against </a:t>
            </a:r>
            <a:r>
              <a:rPr lang="en-US" sz="1600" b="1" i="0" u="none" strike="noStrike" dirty="0">
                <a:solidFill>
                  <a:srgbClr val="0B0080"/>
                </a:solidFill>
                <a:effectLst/>
                <a:latin typeface="Arial Narrow" panose="020B0606020202030204" pitchFamily="34" charset="0"/>
                <a:hlinkClick r:id="rId6" tooltip="Colonialism"/>
              </a:rPr>
              <a:t>colonialism</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7"/>
              </a:rPr>
              <a:t>[3]</a:t>
            </a:r>
            <a:endParaRPr lang="en-US" sz="1600" b="0" i="0" u="none" strike="noStrike" baseline="30000" dirty="0">
              <a:solidFill>
                <a:srgbClr val="0B0080"/>
              </a:solidFill>
              <a:effectLst/>
              <a:latin typeface="Arial Narrow" panose="020B0606020202030204" pitchFamily="34" charset="0"/>
            </a:endParaRPr>
          </a:p>
          <a:p>
            <a:pPr algn="l"/>
            <a:endParaRPr lang="en-US" b="0" i="0" dirty="0">
              <a:solidFill>
                <a:srgbClr val="202122"/>
              </a:solidFill>
              <a:effectLst/>
              <a:latin typeface="Arial Narrow" panose="020B0606020202030204" pitchFamily="34" charset="0"/>
            </a:endParaRPr>
          </a:p>
          <a:p>
            <a:pPr algn="l"/>
            <a:r>
              <a:rPr lang="en-US" b="1" i="0" dirty="0">
                <a:solidFill>
                  <a:srgbClr val="000000"/>
                </a:solidFill>
                <a:effectLst/>
                <a:latin typeface="Arial Narrow" panose="020B0606020202030204" pitchFamily="34" charset="0"/>
              </a:rPr>
              <a:t>Reza Shah</a:t>
            </a:r>
            <a:endParaRPr lang="en-US" dirty="0">
              <a:solidFill>
                <a:srgbClr val="54595D"/>
              </a:solidFill>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The dynasty that the revolution overthrew – the </a:t>
            </a:r>
            <a:r>
              <a:rPr lang="en-US" sz="1600" b="0" i="0" u="none" strike="noStrike" dirty="0">
                <a:solidFill>
                  <a:srgbClr val="0B0080"/>
                </a:solidFill>
                <a:effectLst/>
                <a:latin typeface="Arial Narrow" panose="020B0606020202030204" pitchFamily="34" charset="0"/>
                <a:hlinkClick r:id="rId8" tooltip="Pahlavi dynasty"/>
              </a:rPr>
              <a:t>Pahlavi dynasty</a:t>
            </a:r>
            <a:r>
              <a:rPr lang="en-US" sz="1600" b="0" i="0" dirty="0">
                <a:solidFill>
                  <a:srgbClr val="202122"/>
                </a:solidFill>
                <a:effectLst/>
                <a:latin typeface="Arial Narrow" panose="020B0606020202030204" pitchFamily="34" charset="0"/>
              </a:rPr>
              <a:t> – was known for its </a:t>
            </a:r>
            <a:r>
              <a:rPr lang="en-US" sz="1600" b="0" i="0" u="none" strike="noStrike" dirty="0">
                <a:solidFill>
                  <a:srgbClr val="0B0080"/>
                </a:solidFill>
                <a:effectLst/>
                <a:latin typeface="Arial Narrow" panose="020B0606020202030204" pitchFamily="34" charset="0"/>
                <a:hlinkClick r:id="rId9" tooltip="Autocracy"/>
              </a:rPr>
              <a:t>autocracy</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its focus on </a:t>
            </a:r>
            <a:r>
              <a:rPr lang="en-US" sz="1600" b="1" i="0" u="none" strike="noStrike" dirty="0">
                <a:solidFill>
                  <a:srgbClr val="0B0080"/>
                </a:solidFill>
                <a:effectLst/>
                <a:latin typeface="Arial Narrow" panose="020B0606020202030204" pitchFamily="34" charset="0"/>
                <a:hlinkClick r:id="rId10" tooltip="Modernization"/>
              </a:rPr>
              <a:t>modernization</a:t>
            </a:r>
            <a:r>
              <a:rPr lang="en-US" sz="1600" b="1" i="0" dirty="0">
                <a:solidFill>
                  <a:srgbClr val="202122"/>
                </a:solidFill>
                <a:effectLst/>
                <a:latin typeface="Arial Narrow" panose="020B0606020202030204" pitchFamily="34" charset="0"/>
              </a:rPr>
              <a:t> and </a:t>
            </a:r>
            <a:r>
              <a:rPr lang="en-US" sz="1600" b="1" i="0" u="none" strike="noStrike" dirty="0">
                <a:solidFill>
                  <a:srgbClr val="0B0080"/>
                </a:solidFill>
                <a:effectLst/>
                <a:latin typeface="Arial Narrow" panose="020B0606020202030204" pitchFamily="34" charset="0"/>
                <a:hlinkClick r:id="rId11" tooltip="Westernization"/>
              </a:rPr>
              <a:t>Westernization</a:t>
            </a:r>
            <a:r>
              <a:rPr lang="en-US" sz="1600" b="1" i="0" dirty="0">
                <a:solidFill>
                  <a:srgbClr val="202122"/>
                </a:solidFill>
                <a:effectLst/>
                <a:latin typeface="Arial Narrow" panose="020B0606020202030204" pitchFamily="34" charset="0"/>
              </a:rPr>
              <a:t> as well as its disregard for </a:t>
            </a:r>
            <a:r>
              <a:rPr lang="en-US" sz="1600" b="1" i="0" u="none" strike="noStrike" dirty="0">
                <a:solidFill>
                  <a:srgbClr val="0B0080"/>
                </a:solidFill>
                <a:effectLst/>
                <a:latin typeface="Arial Narrow" panose="020B0606020202030204" pitchFamily="34" charset="0"/>
                <a:hlinkClick r:id="rId12" tooltip="Iranian Constitution of 1906"/>
              </a:rPr>
              <a:t>religious</a:t>
            </a:r>
            <a:r>
              <a:rPr lang="en-US" sz="1600" b="1" i="0" u="none" strike="noStrike" baseline="30000" dirty="0">
                <a:solidFill>
                  <a:srgbClr val="0B0080"/>
                </a:solidFill>
                <a:effectLst/>
                <a:latin typeface="Arial Narrow" panose="020B0606020202030204" pitchFamily="34" charset="0"/>
                <a:hlinkClick r:id="rId13"/>
              </a:rPr>
              <a:t>[4]</a:t>
            </a:r>
            <a:r>
              <a:rPr lang="en-US" sz="1600" b="1" i="0" dirty="0">
                <a:solidFill>
                  <a:srgbClr val="202122"/>
                </a:solidFill>
                <a:effectLst/>
                <a:latin typeface="Arial Narrow" panose="020B0606020202030204" pitchFamily="34" charset="0"/>
              </a:rPr>
              <a:t> and democratic measures in </a:t>
            </a:r>
            <a:r>
              <a:rPr lang="en-US" sz="1600" b="1" i="0" u="none" strike="noStrike" dirty="0">
                <a:solidFill>
                  <a:srgbClr val="0B0080"/>
                </a:solidFill>
                <a:effectLst/>
                <a:latin typeface="Arial Narrow" panose="020B0606020202030204" pitchFamily="34" charset="0"/>
                <a:hlinkClick r:id="rId14" tooltip="Iranian Constitution of 1906"/>
              </a:rPr>
              <a:t>Iran's constitution</a:t>
            </a:r>
            <a:r>
              <a:rPr lang="en-US" sz="1600" b="1" i="0" dirty="0">
                <a:solidFill>
                  <a:srgbClr val="202122"/>
                </a:solidFill>
                <a:effectLst/>
                <a:latin typeface="Arial Narrow" panose="020B0606020202030204" pitchFamily="34" charset="0"/>
              </a:rPr>
              <a:t>.</a:t>
            </a: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The founder of the dynasty, army general </a:t>
            </a:r>
            <a:r>
              <a:rPr lang="en-US" sz="1600" b="0" i="0" u="none" strike="noStrike" dirty="0">
                <a:solidFill>
                  <a:srgbClr val="0B0080"/>
                </a:solidFill>
                <a:effectLst/>
                <a:latin typeface="Arial Narrow" panose="020B0606020202030204" pitchFamily="34" charset="0"/>
                <a:hlinkClick r:id="rId15" tooltip="Reza Shah"/>
              </a:rPr>
              <a:t>Reza Shah Pahlavi</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replaced </a:t>
            </a:r>
            <a:r>
              <a:rPr lang="en-US" sz="1600" b="1" i="0" u="none" strike="noStrike" dirty="0">
                <a:solidFill>
                  <a:srgbClr val="0B0080"/>
                </a:solidFill>
                <a:effectLst/>
                <a:latin typeface="Arial Narrow" panose="020B0606020202030204" pitchFamily="34" charset="0"/>
                <a:hlinkClick r:id="rId16" tooltip="Fiqh"/>
              </a:rPr>
              <a:t>Islamic laws</a:t>
            </a:r>
            <a:r>
              <a:rPr lang="en-US" sz="1600" b="1" i="0" dirty="0">
                <a:solidFill>
                  <a:srgbClr val="202122"/>
                </a:solidFill>
                <a:effectLst/>
                <a:latin typeface="Arial Narrow" panose="020B0606020202030204" pitchFamily="34" charset="0"/>
              </a:rPr>
              <a:t> with western ones, and forbade traditional Islamic clothing, </a:t>
            </a:r>
            <a:r>
              <a:rPr lang="en-US" sz="1600" b="1" i="0" u="none" strike="noStrike" dirty="0">
                <a:solidFill>
                  <a:srgbClr val="0B0080"/>
                </a:solidFill>
                <a:effectLst/>
                <a:latin typeface="Arial Narrow" panose="020B0606020202030204" pitchFamily="34" charset="0"/>
                <a:hlinkClick r:id="rId17" tooltip="Sex segregation and Islam"/>
              </a:rPr>
              <a:t>separation of the sexes</a:t>
            </a:r>
            <a:r>
              <a:rPr lang="en-US" sz="1600" b="1" i="0" dirty="0">
                <a:solidFill>
                  <a:srgbClr val="202122"/>
                </a:solidFill>
                <a:effectLst/>
                <a:latin typeface="Arial Narrow" panose="020B0606020202030204" pitchFamily="34" charset="0"/>
              </a:rPr>
              <a:t> and veiling of women (</a:t>
            </a:r>
            <a:r>
              <a:rPr lang="en-US" sz="1600" b="1" i="0" u="none" strike="noStrike" dirty="0">
                <a:solidFill>
                  <a:srgbClr val="0B0080"/>
                </a:solidFill>
                <a:effectLst/>
                <a:latin typeface="Arial Narrow" panose="020B0606020202030204" pitchFamily="34" charset="0"/>
                <a:hlinkClick r:id="rId18" tooltip="Hijab"/>
              </a:rPr>
              <a:t>hijab</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19"/>
              </a:rPr>
              <a:t>[5]</a:t>
            </a:r>
            <a:r>
              <a:rPr lang="en-US" sz="1600" b="0" i="0" dirty="0">
                <a:solidFill>
                  <a:srgbClr val="202122"/>
                </a:solidFill>
                <a:effectLst/>
                <a:latin typeface="Arial Narrow" panose="020B0606020202030204" pitchFamily="34" charset="0"/>
              </a:rPr>
              <a:t> Women who resisted his ban on public hijab had their </a:t>
            </a:r>
            <a:r>
              <a:rPr lang="en-US" sz="1600" b="0" i="0" u="none" strike="noStrike" dirty="0">
                <a:solidFill>
                  <a:srgbClr val="0B0080"/>
                </a:solidFill>
                <a:effectLst/>
                <a:latin typeface="Arial Narrow" panose="020B0606020202030204" pitchFamily="34" charset="0"/>
                <a:hlinkClick r:id="rId20" tooltip="Chador"/>
              </a:rPr>
              <a:t>chadors</a:t>
            </a:r>
            <a:r>
              <a:rPr lang="en-US" sz="1600" b="0" i="0" dirty="0">
                <a:solidFill>
                  <a:srgbClr val="202122"/>
                </a:solidFill>
                <a:effectLst/>
                <a:latin typeface="Arial Narrow" panose="020B0606020202030204" pitchFamily="34" charset="0"/>
              </a:rPr>
              <a:t> forcibly removed and torn. </a:t>
            </a:r>
            <a:r>
              <a:rPr lang="en-US" sz="1600" b="1" i="0" dirty="0">
                <a:solidFill>
                  <a:srgbClr val="202122"/>
                </a:solidFill>
                <a:effectLst/>
                <a:latin typeface="Arial Narrow" panose="020B0606020202030204" pitchFamily="34" charset="0"/>
              </a:rPr>
              <a:t>In 1935 a rebellion by pious Shi'a at the </a:t>
            </a:r>
            <a:r>
              <a:rPr lang="en-US" sz="1600" b="1" i="0" u="none" strike="noStrike" dirty="0">
                <a:solidFill>
                  <a:srgbClr val="0B0080"/>
                </a:solidFill>
                <a:effectLst/>
                <a:latin typeface="Arial Narrow" panose="020B0606020202030204" pitchFamily="34" charset="0"/>
                <a:hlinkClick r:id="rId21" tooltip="Imam Reza shrine"/>
              </a:rPr>
              <a:t>shrine of Imam Reza</a:t>
            </a:r>
            <a:r>
              <a:rPr lang="en-US" sz="1600" b="1" i="0" dirty="0">
                <a:solidFill>
                  <a:srgbClr val="202122"/>
                </a:solidFill>
                <a:effectLst/>
                <a:latin typeface="Arial Narrow" panose="020B0606020202030204" pitchFamily="34" charset="0"/>
              </a:rPr>
              <a:t> in </a:t>
            </a:r>
            <a:r>
              <a:rPr lang="en-US" sz="1600" b="1" i="0" u="none" strike="noStrike" dirty="0">
                <a:solidFill>
                  <a:srgbClr val="0B0080"/>
                </a:solidFill>
                <a:effectLst/>
                <a:latin typeface="Arial Narrow" panose="020B0606020202030204" pitchFamily="34" charset="0"/>
                <a:hlinkClick r:id="rId22" tooltip="Mashhad"/>
              </a:rPr>
              <a:t>Mashhad</a:t>
            </a:r>
            <a:r>
              <a:rPr lang="en-US" sz="1600" b="1" i="0" dirty="0">
                <a:solidFill>
                  <a:srgbClr val="202122"/>
                </a:solidFill>
                <a:effectLst/>
                <a:latin typeface="Arial Narrow" panose="020B0606020202030204" pitchFamily="34" charset="0"/>
              </a:rPr>
              <a:t> was crushed on his orders with dozens killed and hundreds injured,</a:t>
            </a:r>
            <a:r>
              <a:rPr lang="en-US" sz="1600" b="1" i="0" u="none" strike="noStrike" baseline="30000" dirty="0">
                <a:solidFill>
                  <a:srgbClr val="0B0080"/>
                </a:solidFill>
                <a:effectLst/>
                <a:latin typeface="Arial Narrow" panose="020B0606020202030204" pitchFamily="34" charset="0"/>
                <a:hlinkClick r:id="rId23"/>
              </a:rPr>
              <a:t>[6]</a:t>
            </a:r>
            <a:r>
              <a:rPr lang="en-US" sz="1600" b="1" i="0" dirty="0">
                <a:solidFill>
                  <a:srgbClr val="202122"/>
                </a:solidFill>
                <a:effectLst/>
                <a:latin typeface="Arial Narrow" panose="020B0606020202030204" pitchFamily="34" charset="0"/>
              </a:rPr>
              <a:t> rupturing relations between the Shah and pious Shia in Iran</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24"/>
              </a:rPr>
              <a:t>[7]</a:t>
            </a:r>
            <a:r>
              <a:rPr lang="en-US" sz="1600" b="0" i="0" u="none" strike="noStrike" baseline="30000" dirty="0">
                <a:solidFill>
                  <a:srgbClr val="0B0080"/>
                </a:solidFill>
                <a:effectLst/>
                <a:latin typeface="Arial Narrow" panose="020B0606020202030204" pitchFamily="34" charset="0"/>
                <a:hlinkClick r:id="rId25"/>
              </a:rPr>
              <a:t>[8]</a:t>
            </a:r>
            <a:endParaRPr lang="en-US" sz="1600" b="0" i="0" dirty="0">
              <a:solidFill>
                <a:srgbClr val="202122"/>
              </a:solidFill>
              <a:effectLst/>
              <a:latin typeface="Arial Narrow" panose="020B0606020202030204" pitchFamily="34" charset="0"/>
            </a:endParaRPr>
          </a:p>
        </p:txBody>
      </p:sp>
      <p:pic>
        <p:nvPicPr>
          <p:cNvPr id="7" name="Picture 6">
            <a:extLst>
              <a:ext uri="{FF2B5EF4-FFF2-40B4-BE49-F238E27FC236}">
                <a16:creationId xmlns:a16="http://schemas.microsoft.com/office/drawing/2014/main" id="{30BF6616-479A-4910-9623-D03A38F8384E}"/>
              </a:ext>
            </a:extLst>
          </p:cNvPr>
          <p:cNvPicPr>
            <a:picLocks noChangeAspect="1"/>
          </p:cNvPicPr>
          <p:nvPr/>
        </p:nvPicPr>
        <p:blipFill>
          <a:blip r:embed="rId26"/>
          <a:stretch>
            <a:fillRect/>
          </a:stretch>
        </p:blipFill>
        <p:spPr>
          <a:xfrm>
            <a:off x="9703382" y="2925441"/>
            <a:ext cx="1789755" cy="2156508"/>
          </a:xfrm>
          <a:prstGeom prst="rect">
            <a:avLst/>
          </a:prstGeom>
        </p:spPr>
      </p:pic>
    </p:spTree>
    <p:extLst>
      <p:ext uri="{BB962C8B-B14F-4D97-AF65-F5344CB8AC3E}">
        <p14:creationId xmlns:p14="http://schemas.microsoft.com/office/powerpoint/2010/main" val="45127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03DF7-1013-4FBC-B5BC-4662AF9C057F}"/>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7ABF8DE4-B1CD-43E0-B071-EA73518CDC74}"/>
              </a:ext>
            </a:extLst>
          </p:cNvPr>
          <p:cNvSpPr>
            <a:spLocks noGrp="1"/>
          </p:cNvSpPr>
          <p:nvPr>
            <p:ph type="sldNum" sz="quarter" idx="12"/>
          </p:nvPr>
        </p:nvSpPr>
        <p:spPr/>
        <p:txBody>
          <a:bodyPr/>
          <a:lstStyle/>
          <a:p>
            <a:fld id="{B2DC25EE-239B-4C5F-AAD1-255A7D5F1EE2}" type="slidenum">
              <a:rPr lang="en-US" smtClean="0"/>
              <a:t>5</a:t>
            </a:fld>
            <a:endParaRPr lang="en-US"/>
          </a:p>
        </p:txBody>
      </p:sp>
      <p:sp>
        <p:nvSpPr>
          <p:cNvPr id="5" name="TextBox 4">
            <a:extLst>
              <a:ext uri="{FF2B5EF4-FFF2-40B4-BE49-F238E27FC236}">
                <a16:creationId xmlns:a16="http://schemas.microsoft.com/office/drawing/2014/main" id="{9C303144-FF7B-46C9-9953-B4B9420E0E7E}"/>
              </a:ext>
            </a:extLst>
          </p:cNvPr>
          <p:cNvSpPr txBox="1"/>
          <p:nvPr/>
        </p:nvSpPr>
        <p:spPr>
          <a:xfrm>
            <a:off x="698376" y="1505948"/>
            <a:ext cx="8305800" cy="3570208"/>
          </a:xfrm>
          <a:prstGeom prst="rect">
            <a:avLst/>
          </a:prstGeom>
          <a:noFill/>
        </p:spPr>
        <p:txBody>
          <a:bodyPr wrap="square">
            <a:spAutoFit/>
          </a:bodyPr>
          <a:lstStyle/>
          <a:p>
            <a:pPr algn="l"/>
            <a:r>
              <a:rPr lang="en-US" b="1" i="0" dirty="0">
                <a:solidFill>
                  <a:srgbClr val="000000"/>
                </a:solidFill>
                <a:effectLst/>
                <a:latin typeface="Arial Narrow" panose="020B0606020202030204" pitchFamily="34" charset="0"/>
              </a:rPr>
              <a:t>The last Shah of Iran comes to power</a:t>
            </a:r>
            <a:endParaRPr lang="en-US" b="0" i="0" dirty="0">
              <a:solidFill>
                <a:srgbClr val="54595D"/>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Reza Shah was deposed in 1941 by an </a:t>
            </a:r>
            <a:r>
              <a:rPr lang="en-US" sz="1600" b="0" i="0" u="none" strike="noStrike" dirty="0">
                <a:solidFill>
                  <a:srgbClr val="0B0080"/>
                </a:solidFill>
                <a:effectLst/>
                <a:latin typeface="Arial Narrow" panose="020B0606020202030204" pitchFamily="34" charset="0"/>
                <a:hlinkClick r:id="rId2" tooltip="Anglo-Soviet invasion of Iran"/>
              </a:rPr>
              <a:t>invasion of allied British and Soviet troops</a:t>
            </a:r>
            <a:r>
              <a:rPr lang="en-US" sz="1600" b="0" i="0" u="none" strike="noStrike" baseline="30000" dirty="0">
                <a:solidFill>
                  <a:srgbClr val="0B0080"/>
                </a:solidFill>
                <a:effectLst/>
                <a:latin typeface="Arial Narrow" panose="020B0606020202030204" pitchFamily="34" charset="0"/>
                <a:hlinkClick r:id="rId3"/>
              </a:rPr>
              <a:t>[9]</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who believed him to be sympathetic with the allies' enemy Nazi Germany.</a:t>
            </a:r>
            <a:r>
              <a:rPr lang="en-US" sz="1600" b="0" i="0" dirty="0">
                <a:solidFill>
                  <a:srgbClr val="202122"/>
                </a:solidFill>
                <a:effectLst/>
                <a:latin typeface="Arial Narrow" panose="020B0606020202030204" pitchFamily="34" charset="0"/>
              </a:rPr>
              <a:t> His son, </a:t>
            </a:r>
            <a:r>
              <a:rPr lang="en-US" sz="1600" b="0" i="0" u="none" strike="noStrike" dirty="0">
                <a:solidFill>
                  <a:srgbClr val="0B0080"/>
                </a:solidFill>
                <a:effectLst/>
                <a:latin typeface="Arial Narrow" panose="020B0606020202030204" pitchFamily="34" charset="0"/>
                <a:hlinkClick r:id="rId4" tooltip="Mohammad Reza Pahlavi"/>
              </a:rPr>
              <a:t>Mohammad Reza Pahlavi</a:t>
            </a:r>
            <a:r>
              <a:rPr lang="en-US" sz="1600" b="0" i="0" dirty="0">
                <a:solidFill>
                  <a:srgbClr val="202122"/>
                </a:solidFill>
                <a:effectLst/>
                <a:latin typeface="Arial Narrow" panose="020B0606020202030204" pitchFamily="34" charset="0"/>
              </a:rPr>
              <a:t> was installed by the allies as monarch. Prince Pahlavi (later crowned shah) reigned until the 1979 revolution with one brief interruption. </a:t>
            </a:r>
            <a:r>
              <a:rPr lang="en-US" sz="1600" b="1" i="0" dirty="0">
                <a:solidFill>
                  <a:srgbClr val="202122"/>
                </a:solidFill>
                <a:effectLst/>
                <a:latin typeface="Arial Narrow" panose="020B0606020202030204" pitchFamily="34" charset="0"/>
              </a:rPr>
              <a:t>In 1953 he fled the country after a power-struggle with his </a:t>
            </a:r>
            <a:r>
              <a:rPr lang="en-US" sz="1600" b="1" i="0" u="none" strike="noStrike" dirty="0">
                <a:solidFill>
                  <a:srgbClr val="0B0080"/>
                </a:solidFill>
                <a:effectLst/>
                <a:latin typeface="Arial Narrow" panose="020B0606020202030204" pitchFamily="34" charset="0"/>
                <a:hlinkClick r:id="rId5" tooltip="Prime Minister"/>
              </a:rPr>
              <a:t>Prime Minister</a:t>
            </a:r>
            <a:r>
              <a:rPr lang="en-US" sz="1600" b="1" i="0" dirty="0">
                <a:solidFill>
                  <a:srgbClr val="202122"/>
                </a:solidFill>
                <a:effectLst/>
                <a:latin typeface="Arial Narrow" panose="020B0606020202030204" pitchFamily="34" charset="0"/>
              </a:rPr>
              <a:t> </a:t>
            </a:r>
            <a:r>
              <a:rPr lang="en-US" sz="1600" b="1" i="0" u="none" strike="noStrike" dirty="0">
                <a:solidFill>
                  <a:srgbClr val="0B0080"/>
                </a:solidFill>
                <a:effectLst/>
                <a:latin typeface="Arial Narrow" panose="020B0606020202030204" pitchFamily="34" charset="0"/>
                <a:hlinkClick r:id="rId6" tooltip="Mohammad Mossadegh"/>
              </a:rPr>
              <a:t>Mohammad Mossadegh</a:t>
            </a:r>
            <a:r>
              <a:rPr lang="en-US" sz="1600" b="1" i="0" dirty="0">
                <a:solidFill>
                  <a:srgbClr val="202122"/>
                </a:solidFill>
                <a:effectLst/>
                <a:latin typeface="Arial Narrow" panose="020B0606020202030204" pitchFamily="34" charset="0"/>
              </a:rPr>
              <a:t>. Mossadegh is remembered in Iran for having been voted into power through a democratic election, </a:t>
            </a:r>
            <a:r>
              <a:rPr lang="en-US" sz="1600" b="1" i="0" u="none" strike="noStrike" dirty="0">
                <a:solidFill>
                  <a:srgbClr val="0B0080"/>
                </a:solidFill>
                <a:effectLst/>
                <a:latin typeface="Arial Narrow" panose="020B0606020202030204" pitchFamily="34" charset="0"/>
                <a:hlinkClick r:id="rId7" tooltip="Nationalization of the Iranian oil industry"/>
              </a:rPr>
              <a:t>nationalizing</a:t>
            </a:r>
            <a:r>
              <a:rPr lang="en-US" sz="1600" b="1" i="0" dirty="0">
                <a:solidFill>
                  <a:srgbClr val="202122"/>
                </a:solidFill>
                <a:effectLst/>
                <a:latin typeface="Arial Narrow" panose="020B0606020202030204" pitchFamily="34" charset="0"/>
              </a:rPr>
              <a:t> Iran's British-owned </a:t>
            </a:r>
            <a:r>
              <a:rPr lang="en-US" sz="1600" b="1" i="0" u="none" strike="noStrike" dirty="0">
                <a:solidFill>
                  <a:srgbClr val="0B0080"/>
                </a:solidFill>
                <a:effectLst/>
                <a:latin typeface="Arial Narrow" panose="020B0606020202030204" pitchFamily="34" charset="0"/>
                <a:hlinkClick r:id="rId8" tooltip="Oil fields"/>
              </a:rPr>
              <a:t>oil fields</a:t>
            </a:r>
            <a:r>
              <a:rPr lang="en-US" sz="1600" b="1" i="0" dirty="0">
                <a:solidFill>
                  <a:srgbClr val="202122"/>
                </a:solidFill>
                <a:effectLst/>
                <a:latin typeface="Arial Narrow" panose="020B0606020202030204" pitchFamily="34" charset="0"/>
              </a:rPr>
              <a:t>, and being deposed in a </a:t>
            </a:r>
            <a:r>
              <a:rPr lang="en-US" sz="1600" b="1" i="0" u="none" strike="noStrike" dirty="0">
                <a:solidFill>
                  <a:srgbClr val="0B0080"/>
                </a:solidFill>
                <a:effectLst/>
                <a:latin typeface="Arial Narrow" panose="020B0606020202030204" pitchFamily="34" charset="0"/>
                <a:hlinkClick r:id="rId9" tooltip="1953 Iranian coup d'état"/>
              </a:rPr>
              <a:t>military coup d'état</a:t>
            </a:r>
            <a:r>
              <a:rPr lang="en-US" sz="1600" b="1" i="0" dirty="0">
                <a:solidFill>
                  <a:srgbClr val="202122"/>
                </a:solidFill>
                <a:effectLst/>
                <a:latin typeface="Arial Narrow" panose="020B0606020202030204" pitchFamily="34" charset="0"/>
              </a:rPr>
              <a:t> organized by an American </a:t>
            </a:r>
            <a:r>
              <a:rPr lang="en-US" sz="1600" b="1" i="0" u="none" strike="noStrike" dirty="0">
                <a:solidFill>
                  <a:srgbClr val="0B0080"/>
                </a:solidFill>
                <a:effectLst/>
                <a:latin typeface="Arial Narrow" panose="020B0606020202030204" pitchFamily="34" charset="0"/>
                <a:hlinkClick r:id="rId10" tooltip="CIA"/>
              </a:rPr>
              <a:t>CIA</a:t>
            </a:r>
            <a:r>
              <a:rPr lang="en-US" sz="1600" b="1" i="0" dirty="0">
                <a:solidFill>
                  <a:srgbClr val="202122"/>
                </a:solidFill>
                <a:effectLst/>
                <a:latin typeface="Arial Narrow" panose="020B0606020202030204" pitchFamily="34" charset="0"/>
              </a:rPr>
              <a:t> operative and aided by the British </a:t>
            </a:r>
            <a:r>
              <a:rPr lang="en-US" sz="1600" b="1" i="0" u="none" strike="noStrike" dirty="0">
                <a:solidFill>
                  <a:srgbClr val="0B0080"/>
                </a:solidFill>
                <a:effectLst/>
                <a:latin typeface="Arial Narrow" panose="020B0606020202030204" pitchFamily="34" charset="0"/>
                <a:hlinkClick r:id="rId11" tooltip="MI6"/>
              </a:rPr>
              <a:t>MI6</a:t>
            </a:r>
            <a:r>
              <a:rPr lang="en-US" sz="1600" b="1" i="0" dirty="0">
                <a:solidFill>
                  <a:srgbClr val="202122"/>
                </a:solidFill>
                <a:effectLst/>
                <a:latin typeface="Arial Narrow" panose="020B0606020202030204" pitchFamily="34" charset="0"/>
              </a:rPr>
              <a:t>. Thus foreign powers were involved in both the installation and restoration of Shah Mohammad Reza Pahlavi.</a:t>
            </a:r>
          </a:p>
          <a:p>
            <a:pPr algn="l"/>
            <a:endParaRPr lang="en-US" sz="1600" b="0" i="0" dirty="0">
              <a:solidFill>
                <a:srgbClr val="202122"/>
              </a:solidFill>
              <a:effectLst/>
              <a:latin typeface="Arial Narrow" panose="020B0606020202030204" pitchFamily="34" charset="0"/>
            </a:endParaRPr>
          </a:p>
          <a:p>
            <a:pPr algn="l"/>
            <a:r>
              <a:rPr lang="en-US" sz="1600" b="1" i="0" dirty="0">
                <a:solidFill>
                  <a:srgbClr val="202122"/>
                </a:solidFill>
                <a:effectLst/>
                <a:latin typeface="Arial Narrow" panose="020B0606020202030204" pitchFamily="34" charset="0"/>
              </a:rPr>
              <a:t>The shah maintained a close relationship with the </a:t>
            </a:r>
            <a:r>
              <a:rPr lang="en-US" sz="1600" b="1" i="0" u="none" strike="noStrike" dirty="0">
                <a:solidFill>
                  <a:srgbClr val="0B0080"/>
                </a:solidFill>
                <a:effectLst/>
                <a:latin typeface="Arial Narrow" panose="020B0606020202030204" pitchFamily="34" charset="0"/>
                <a:hlinkClick r:id="rId12" tooltip="United States"/>
              </a:rPr>
              <a:t>United States</a:t>
            </a:r>
            <a:r>
              <a:rPr lang="en-US" sz="1600" b="1" i="0" dirty="0">
                <a:solidFill>
                  <a:srgbClr val="202122"/>
                </a:solidFill>
                <a:effectLst/>
                <a:latin typeface="Arial Narrow" panose="020B0606020202030204" pitchFamily="34" charset="0"/>
              </a:rPr>
              <a:t>, </a:t>
            </a:r>
            <a:r>
              <a:rPr lang="en-US" sz="1600" b="1" i="0" u="sng" dirty="0">
                <a:solidFill>
                  <a:srgbClr val="202122"/>
                </a:solidFill>
                <a:effectLst/>
                <a:latin typeface="Arial Narrow" panose="020B0606020202030204" pitchFamily="34" charset="0"/>
              </a:rPr>
              <a:t>both regimes sharing a fear of the southward expansion of the Soviet state</a:t>
            </a:r>
            <a:r>
              <a:rPr lang="en-US" sz="1600" b="1" i="0" dirty="0">
                <a:solidFill>
                  <a:srgbClr val="202122"/>
                </a:solidFill>
                <a:effectLst/>
                <a:latin typeface="Arial Narrow" panose="020B0606020202030204" pitchFamily="34" charset="0"/>
              </a:rPr>
              <a:t>, Iran's powerful northern neighbor. Leftist and Islamist groups attacked his government (often from outside Iran as they were suppressed within) for violating the Iranian constitution, </a:t>
            </a:r>
            <a:r>
              <a:rPr lang="en-US" sz="1600" b="1" i="0" u="none" strike="noStrike" dirty="0">
                <a:solidFill>
                  <a:srgbClr val="0B0080"/>
                </a:solidFill>
                <a:effectLst/>
                <a:latin typeface="Arial Narrow" panose="020B0606020202030204" pitchFamily="34" charset="0"/>
                <a:hlinkClick r:id="rId13" tooltip="Political corruption"/>
              </a:rPr>
              <a:t>political corruption</a:t>
            </a:r>
            <a:r>
              <a:rPr lang="en-US" sz="1600" b="1" i="0" dirty="0">
                <a:solidFill>
                  <a:srgbClr val="202122"/>
                </a:solidFill>
                <a:effectLst/>
                <a:latin typeface="Arial Narrow" panose="020B0606020202030204" pitchFamily="34" charset="0"/>
              </a:rPr>
              <a:t>, and the political oppression by the </a:t>
            </a:r>
            <a:r>
              <a:rPr lang="en-US" sz="1600" b="1" i="0" u="none" strike="noStrike" dirty="0">
                <a:solidFill>
                  <a:srgbClr val="0B0080"/>
                </a:solidFill>
                <a:effectLst/>
                <a:latin typeface="Arial Narrow" panose="020B0606020202030204" pitchFamily="34" charset="0"/>
                <a:hlinkClick r:id="rId14" tooltip="SAVAK"/>
              </a:rPr>
              <a:t>SAVAK</a:t>
            </a:r>
            <a:r>
              <a:rPr lang="en-US" sz="1600" b="1" i="0" dirty="0">
                <a:solidFill>
                  <a:srgbClr val="202122"/>
                </a:solidFill>
                <a:effectLst/>
                <a:latin typeface="Arial Narrow" panose="020B0606020202030204" pitchFamily="34" charset="0"/>
              </a:rPr>
              <a:t> (secret police).</a:t>
            </a:r>
          </a:p>
        </p:txBody>
      </p:sp>
      <p:pic>
        <p:nvPicPr>
          <p:cNvPr id="7" name="Picture 6">
            <a:extLst>
              <a:ext uri="{FF2B5EF4-FFF2-40B4-BE49-F238E27FC236}">
                <a16:creationId xmlns:a16="http://schemas.microsoft.com/office/drawing/2014/main" id="{3D44CE9A-EB83-4BF4-B8D2-7E7CC2E06D66}"/>
              </a:ext>
            </a:extLst>
          </p:cNvPr>
          <p:cNvPicPr>
            <a:picLocks noChangeAspect="1"/>
          </p:cNvPicPr>
          <p:nvPr/>
        </p:nvPicPr>
        <p:blipFill>
          <a:blip r:embed="rId15"/>
          <a:stretch>
            <a:fillRect/>
          </a:stretch>
        </p:blipFill>
        <p:spPr>
          <a:xfrm>
            <a:off x="9625492" y="2401389"/>
            <a:ext cx="1789755" cy="2472288"/>
          </a:xfrm>
          <a:prstGeom prst="rect">
            <a:avLst/>
          </a:prstGeom>
        </p:spPr>
      </p:pic>
    </p:spTree>
    <p:extLst>
      <p:ext uri="{BB962C8B-B14F-4D97-AF65-F5344CB8AC3E}">
        <p14:creationId xmlns:p14="http://schemas.microsoft.com/office/powerpoint/2010/main" val="31247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7017D-F819-40A4-B69C-649BF4FD1170}"/>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F085D157-B2DB-42E8-A713-201BCF0FFA93}"/>
              </a:ext>
            </a:extLst>
          </p:cNvPr>
          <p:cNvSpPr>
            <a:spLocks noGrp="1"/>
          </p:cNvSpPr>
          <p:nvPr>
            <p:ph type="sldNum" sz="quarter" idx="12"/>
          </p:nvPr>
        </p:nvSpPr>
        <p:spPr/>
        <p:txBody>
          <a:bodyPr/>
          <a:lstStyle/>
          <a:p>
            <a:fld id="{B2DC25EE-239B-4C5F-AAD1-255A7D5F1EE2}" type="slidenum">
              <a:rPr lang="en-US" smtClean="0"/>
              <a:t>6</a:t>
            </a:fld>
            <a:endParaRPr lang="en-US"/>
          </a:p>
        </p:txBody>
      </p:sp>
      <p:pic>
        <p:nvPicPr>
          <p:cNvPr id="5" name="Picture 3">
            <a:hlinkClick r:id="rId2"/>
            <a:extLst>
              <a:ext uri="{FF2B5EF4-FFF2-40B4-BE49-F238E27FC236}">
                <a16:creationId xmlns:a16="http://schemas.microsoft.com/office/drawing/2014/main" id="{FBA4375B-B6BD-4294-8BE8-5C9316B4D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9822" y="2060344"/>
            <a:ext cx="3460969" cy="27373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319178-D109-4ADE-A351-6FE28202CCF7}"/>
              </a:ext>
            </a:extLst>
          </p:cNvPr>
          <p:cNvSpPr txBox="1"/>
          <p:nvPr/>
        </p:nvSpPr>
        <p:spPr>
          <a:xfrm>
            <a:off x="4604657" y="1289953"/>
            <a:ext cx="6574971" cy="4770537"/>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Iran claimed to be a neutral country during the opening years of World War II. In April, 1941, the war reached Iran's borders when </a:t>
            </a:r>
            <a:r>
              <a:rPr lang="en-US" sz="1600" b="0" i="0" u="none" strike="noStrike" dirty="0">
                <a:solidFill>
                  <a:srgbClr val="0B0080"/>
                </a:solidFill>
                <a:effectLst/>
                <a:latin typeface="Arial Narrow" panose="020B0606020202030204" pitchFamily="34" charset="0"/>
                <a:hlinkClick r:id="rId4" tooltip="Rashid Ali al-Gaylani"/>
              </a:rPr>
              <a:t>Rashid Ali</a:t>
            </a:r>
            <a:r>
              <a:rPr lang="en-US" sz="1600" b="0" i="0" dirty="0">
                <a:solidFill>
                  <a:srgbClr val="202122"/>
                </a:solidFill>
                <a:effectLst/>
                <a:latin typeface="Arial Narrow" panose="020B0606020202030204" pitchFamily="34" charset="0"/>
              </a:rPr>
              <a:t>, with assistance from </a:t>
            </a:r>
            <a:r>
              <a:rPr lang="en-US" sz="1600" b="0" i="0" u="none" strike="noStrike" dirty="0">
                <a:solidFill>
                  <a:srgbClr val="0B0080"/>
                </a:solidFill>
                <a:effectLst/>
                <a:latin typeface="Arial Narrow" panose="020B0606020202030204" pitchFamily="34" charset="0"/>
                <a:hlinkClick r:id="rId5" tooltip="Nazi Germany"/>
              </a:rPr>
              <a:t>Germany</a:t>
            </a:r>
            <a:r>
              <a:rPr lang="en-US" sz="1600" b="0" i="0" dirty="0">
                <a:solidFill>
                  <a:srgbClr val="202122"/>
                </a:solidFill>
                <a:effectLst/>
                <a:latin typeface="Arial Narrow" panose="020B0606020202030204" pitchFamily="34" charset="0"/>
              </a:rPr>
              <a:t> and </a:t>
            </a:r>
            <a:r>
              <a:rPr lang="en-US" sz="1600" b="0" i="0" u="none" strike="noStrike" dirty="0">
                <a:solidFill>
                  <a:srgbClr val="0B0080"/>
                </a:solidFill>
                <a:effectLst/>
                <a:latin typeface="Arial Narrow" panose="020B0606020202030204" pitchFamily="34" charset="0"/>
                <a:hlinkClick r:id="rId6" tooltip="Kingdom of Italy"/>
              </a:rPr>
              <a:t>Italy</a:t>
            </a:r>
            <a:r>
              <a:rPr lang="en-US" sz="1600" b="0" i="0" dirty="0">
                <a:solidFill>
                  <a:srgbClr val="202122"/>
                </a:solidFill>
                <a:effectLst/>
                <a:latin typeface="Arial Narrow" panose="020B0606020202030204" pitchFamily="34" charset="0"/>
              </a:rPr>
              <a:t>, launched the </a:t>
            </a:r>
            <a:r>
              <a:rPr lang="en-US" sz="1600" b="0" i="0" u="none" strike="noStrike" dirty="0">
                <a:solidFill>
                  <a:srgbClr val="0B0080"/>
                </a:solidFill>
                <a:effectLst/>
                <a:latin typeface="Arial Narrow" panose="020B0606020202030204" pitchFamily="34" charset="0"/>
                <a:hlinkClick r:id="rId7" tooltip="1941 Iraqi coup d'état"/>
              </a:rPr>
              <a:t>1941 Iraqi coup d'état</a:t>
            </a:r>
            <a:r>
              <a:rPr lang="en-US" sz="1600" b="0" i="0" dirty="0">
                <a:solidFill>
                  <a:srgbClr val="202122"/>
                </a:solidFill>
                <a:effectLst/>
                <a:latin typeface="Arial Narrow" panose="020B0606020202030204" pitchFamily="34" charset="0"/>
              </a:rPr>
              <a:t>, sparking the </a:t>
            </a:r>
            <a:r>
              <a:rPr lang="en-US" sz="1600" b="0" i="0" u="none" strike="noStrike" dirty="0">
                <a:solidFill>
                  <a:srgbClr val="0B0080"/>
                </a:solidFill>
                <a:effectLst/>
                <a:latin typeface="Arial Narrow" panose="020B0606020202030204" pitchFamily="34" charset="0"/>
                <a:hlinkClick r:id="rId8" tooltip="Anglo-Iraqi War"/>
              </a:rPr>
              <a:t>Anglo-Iraqi War</a:t>
            </a:r>
            <a:r>
              <a:rPr lang="en-US" sz="1600" b="0" i="0" dirty="0">
                <a:solidFill>
                  <a:srgbClr val="202122"/>
                </a:solidFill>
                <a:effectLst/>
                <a:latin typeface="Arial Narrow" panose="020B0606020202030204" pitchFamily="34" charset="0"/>
              </a:rPr>
              <a:t> of May, 1941. Germany and Italy quickly sent the pro-Axis forces in Iraq military aid from Syria but during the period from May to July the British and their allies defeated the pro-Axis forces in Iraq and later </a:t>
            </a:r>
            <a:r>
              <a:rPr lang="en-US" sz="1600" b="0" i="0" u="none" strike="noStrike" dirty="0">
                <a:solidFill>
                  <a:srgbClr val="0B0080"/>
                </a:solidFill>
                <a:effectLst/>
                <a:latin typeface="Arial Narrow" panose="020B0606020202030204" pitchFamily="34" charset="0"/>
                <a:hlinkClick r:id="rId9" tooltip="Syria–Lebanon campaign"/>
              </a:rPr>
              <a:t>Syria and Lebanon</a:t>
            </a:r>
            <a:r>
              <a:rPr lang="en-US" sz="1600" b="0" i="0" dirty="0">
                <a:solidFill>
                  <a:srgbClr val="202122"/>
                </a:solidFill>
                <a:effectLst/>
                <a:latin typeface="Arial Narrow" panose="020B0606020202030204" pitchFamily="34" charset="0"/>
              </a:rPr>
              <a:t>.</a:t>
            </a: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In June, 1941, </a:t>
            </a:r>
            <a:r>
              <a:rPr lang="en-US" sz="1600" b="0" i="0" u="none" strike="noStrike" dirty="0">
                <a:solidFill>
                  <a:srgbClr val="0B0080"/>
                </a:solidFill>
                <a:effectLst/>
                <a:latin typeface="Arial Narrow" panose="020B0606020202030204" pitchFamily="34" charset="0"/>
                <a:hlinkClick r:id="rId5" tooltip="Nazi Germany"/>
              </a:rPr>
              <a:t>Nazi Germany</a:t>
            </a:r>
            <a:r>
              <a:rPr lang="en-US" sz="1600" b="0" i="0" dirty="0">
                <a:solidFill>
                  <a:srgbClr val="202122"/>
                </a:solidFill>
                <a:effectLst/>
                <a:latin typeface="Arial Narrow" panose="020B0606020202030204" pitchFamily="34" charset="0"/>
              </a:rPr>
              <a:t> broke the </a:t>
            </a:r>
            <a:r>
              <a:rPr lang="en-US" sz="1600" b="0" i="0" u="none" strike="noStrike" dirty="0">
                <a:solidFill>
                  <a:srgbClr val="0B0080"/>
                </a:solidFill>
                <a:effectLst/>
                <a:latin typeface="Arial Narrow" panose="020B0606020202030204" pitchFamily="34" charset="0"/>
                <a:hlinkClick r:id="rId10" tooltip="Molotov–Ribbentrop Pact"/>
              </a:rPr>
              <a:t>Molotov–Ribbentrop Pact</a:t>
            </a:r>
            <a:r>
              <a:rPr lang="en-US" sz="1600" b="0" i="0" dirty="0">
                <a:solidFill>
                  <a:srgbClr val="202122"/>
                </a:solidFill>
                <a:effectLst/>
                <a:latin typeface="Arial Narrow" panose="020B0606020202030204" pitchFamily="34" charset="0"/>
              </a:rPr>
              <a:t> and </a:t>
            </a:r>
            <a:r>
              <a:rPr lang="en-US" sz="1600" b="0" i="0" u="none" strike="noStrike" dirty="0">
                <a:solidFill>
                  <a:srgbClr val="0B0080"/>
                </a:solidFill>
                <a:effectLst/>
                <a:latin typeface="Arial Narrow" panose="020B0606020202030204" pitchFamily="34" charset="0"/>
                <a:hlinkClick r:id="rId11" tooltip="Operation Barbarossa"/>
              </a:rPr>
              <a:t>invaded</a:t>
            </a:r>
            <a:r>
              <a:rPr lang="en-US" sz="1600" b="0" i="0" dirty="0">
                <a:solidFill>
                  <a:srgbClr val="202122"/>
                </a:solidFill>
                <a:effectLst/>
                <a:latin typeface="Arial Narrow" panose="020B0606020202030204" pitchFamily="34" charset="0"/>
              </a:rPr>
              <a:t> the </a:t>
            </a:r>
            <a:r>
              <a:rPr lang="en-US" sz="1600" b="0" i="0" u="none" strike="noStrike" dirty="0">
                <a:solidFill>
                  <a:srgbClr val="0B0080"/>
                </a:solidFill>
                <a:effectLst/>
                <a:latin typeface="Arial Narrow" panose="020B0606020202030204" pitchFamily="34" charset="0"/>
                <a:hlinkClick r:id="rId12" tooltip="Soviet Union"/>
              </a:rPr>
              <a:t>Soviet Union</a:t>
            </a:r>
            <a:r>
              <a:rPr lang="en-US" sz="1600" b="0" i="0" dirty="0">
                <a:solidFill>
                  <a:srgbClr val="202122"/>
                </a:solidFill>
                <a:effectLst/>
                <a:latin typeface="Arial Narrow" panose="020B0606020202030204" pitchFamily="34" charset="0"/>
              </a:rPr>
              <a:t>, Iran's northern neighbor. </a:t>
            </a:r>
            <a:r>
              <a:rPr lang="en-US" sz="1600" b="1" i="0" dirty="0">
                <a:solidFill>
                  <a:srgbClr val="202122"/>
                </a:solidFill>
                <a:effectLst/>
                <a:latin typeface="Arial Narrow" panose="020B0606020202030204" pitchFamily="34" charset="0"/>
              </a:rPr>
              <a:t>The Soviets quickly allied themselves with the </a:t>
            </a:r>
            <a:r>
              <a:rPr lang="en-US" sz="1600" b="1" i="0" u="none" strike="noStrike" dirty="0">
                <a:solidFill>
                  <a:srgbClr val="0B0080"/>
                </a:solidFill>
                <a:effectLst/>
                <a:latin typeface="Arial Narrow" panose="020B0606020202030204" pitchFamily="34" charset="0"/>
                <a:hlinkClick r:id="rId13" tooltip="Allies of World War II"/>
              </a:rPr>
              <a:t>Allied countries</a:t>
            </a:r>
            <a:r>
              <a:rPr lang="en-US" sz="1600" b="1" i="0" dirty="0">
                <a:solidFill>
                  <a:srgbClr val="202122"/>
                </a:solidFill>
                <a:effectLst/>
                <a:latin typeface="Arial Narrow" panose="020B0606020202030204" pitchFamily="34" charset="0"/>
              </a:rPr>
              <a:t> and in July and August, 1941 the British demanded that the Iranian government expel all Germans from Iran. </a:t>
            </a:r>
            <a:r>
              <a:rPr lang="en-US" sz="1600" b="1" i="0" u="sng" dirty="0">
                <a:solidFill>
                  <a:srgbClr val="202122"/>
                </a:solidFill>
                <a:effectLst/>
                <a:latin typeface="Arial Narrow" panose="020B0606020202030204" pitchFamily="34" charset="0"/>
              </a:rPr>
              <a:t>Reza Shah refused to expel the Germans</a:t>
            </a:r>
            <a:r>
              <a:rPr lang="en-US" sz="1600" b="1" i="0" dirty="0">
                <a:solidFill>
                  <a:srgbClr val="202122"/>
                </a:solidFill>
                <a:effectLst/>
                <a:latin typeface="Arial Narrow" panose="020B0606020202030204" pitchFamily="34" charset="0"/>
              </a:rPr>
              <a:t> </a:t>
            </a:r>
            <a:r>
              <a:rPr lang="en-US" sz="1600" b="0" i="0" dirty="0">
                <a:solidFill>
                  <a:srgbClr val="202122"/>
                </a:solidFill>
                <a:effectLst/>
                <a:latin typeface="Arial Narrow" panose="020B0606020202030204" pitchFamily="34" charset="0"/>
              </a:rPr>
              <a:t>and on 25 August, 1941, the British and Soviets launched a </a:t>
            </a:r>
            <a:r>
              <a:rPr lang="en-US" sz="1600" b="0" i="0" u="none" strike="noStrike" dirty="0">
                <a:solidFill>
                  <a:srgbClr val="0B0080"/>
                </a:solidFill>
                <a:effectLst/>
                <a:latin typeface="Arial Narrow" panose="020B0606020202030204" pitchFamily="34" charset="0"/>
                <a:hlinkClick r:id="rId14" tooltip="Anglo-Soviet invasion of Iran"/>
              </a:rPr>
              <a:t>surprise invasion</a:t>
            </a:r>
            <a:r>
              <a:rPr lang="en-US" sz="1600" b="0" i="0" dirty="0">
                <a:solidFill>
                  <a:srgbClr val="202122"/>
                </a:solidFill>
                <a:effectLst/>
                <a:latin typeface="Arial Narrow" panose="020B0606020202030204" pitchFamily="34" charset="0"/>
              </a:rPr>
              <a:t> and Reza Shah's government quickly surrendered after less than a week of fighting.</a:t>
            </a:r>
            <a:r>
              <a:rPr lang="en-US" sz="1600" b="0" i="0" u="none" strike="noStrike" baseline="30000" dirty="0">
                <a:solidFill>
                  <a:srgbClr val="0B0080"/>
                </a:solidFill>
                <a:effectLst/>
                <a:latin typeface="Arial Narrow" panose="020B0606020202030204" pitchFamily="34" charset="0"/>
                <a:hlinkClick r:id="rId15"/>
              </a:rPr>
              <a:t>[14]</a:t>
            </a:r>
            <a:r>
              <a:rPr lang="en-US" sz="1600" b="0" i="0" dirty="0">
                <a:solidFill>
                  <a:srgbClr val="202122"/>
                </a:solidFill>
                <a:effectLst/>
                <a:latin typeface="Arial Narrow" panose="020B0606020202030204" pitchFamily="34" charset="0"/>
              </a:rPr>
              <a:t> The invasion's strategic purpose was to secure a </a:t>
            </a:r>
            <a:r>
              <a:rPr lang="en-US" sz="1600" b="0" i="0" u="none" strike="noStrike" dirty="0">
                <a:solidFill>
                  <a:srgbClr val="0B0080"/>
                </a:solidFill>
                <a:effectLst/>
                <a:latin typeface="Arial Narrow" panose="020B0606020202030204" pitchFamily="34" charset="0"/>
                <a:hlinkClick r:id="rId16" tooltip="Supply line"/>
              </a:rPr>
              <a:t>supply line</a:t>
            </a:r>
            <a:r>
              <a:rPr lang="en-US" sz="1600" b="0" i="0" dirty="0">
                <a:solidFill>
                  <a:srgbClr val="202122"/>
                </a:solidFill>
                <a:effectLst/>
                <a:latin typeface="Arial Narrow" panose="020B0606020202030204" pitchFamily="34" charset="0"/>
              </a:rPr>
              <a:t> to the USSR (later named the </a:t>
            </a:r>
            <a:r>
              <a:rPr lang="en-US" sz="1600" b="0" i="0" u="none" strike="noStrike" dirty="0">
                <a:solidFill>
                  <a:srgbClr val="0B0080"/>
                </a:solidFill>
                <a:effectLst/>
                <a:latin typeface="Arial Narrow" panose="020B0606020202030204" pitchFamily="34" charset="0"/>
                <a:hlinkClick r:id="rId17" tooltip="Persian Corridor"/>
              </a:rPr>
              <a:t>Persian Corridor</a:t>
            </a:r>
            <a:r>
              <a:rPr lang="en-US" sz="1600" b="0" i="0" dirty="0">
                <a:solidFill>
                  <a:srgbClr val="202122"/>
                </a:solidFill>
                <a:effectLst/>
                <a:latin typeface="Arial Narrow" panose="020B0606020202030204" pitchFamily="34" charset="0"/>
              </a:rPr>
              <a:t>), secure the oil fields and </a:t>
            </a:r>
            <a:r>
              <a:rPr lang="en-US" sz="1600" b="0" i="0" u="none" strike="noStrike" dirty="0">
                <a:solidFill>
                  <a:srgbClr val="0B0080"/>
                </a:solidFill>
                <a:effectLst/>
                <a:latin typeface="Arial Narrow" panose="020B0606020202030204" pitchFamily="34" charset="0"/>
                <a:hlinkClick r:id="rId18" tooltip="Abadan Refinery"/>
              </a:rPr>
              <a:t>Abadan Refinery</a:t>
            </a:r>
            <a:r>
              <a:rPr lang="en-US" sz="1600" b="0" i="0" dirty="0">
                <a:solidFill>
                  <a:srgbClr val="202122"/>
                </a:solidFill>
                <a:effectLst/>
                <a:latin typeface="Arial Narrow" panose="020B0606020202030204" pitchFamily="34" charset="0"/>
              </a:rPr>
              <a:t> (of the UK-owned </a:t>
            </a:r>
            <a:r>
              <a:rPr lang="en-US" sz="1600" b="0" i="0" u="none" strike="noStrike" dirty="0">
                <a:solidFill>
                  <a:srgbClr val="0B0080"/>
                </a:solidFill>
                <a:effectLst/>
                <a:latin typeface="Arial Narrow" panose="020B0606020202030204" pitchFamily="34" charset="0"/>
                <a:hlinkClick r:id="rId19" tooltip="Anglo-Iranian Oil Company"/>
              </a:rPr>
              <a:t>Anglo-Iranian Oil Company</a:t>
            </a:r>
            <a:r>
              <a:rPr lang="en-US" sz="1600" b="0" i="0" dirty="0">
                <a:solidFill>
                  <a:srgbClr val="202122"/>
                </a:solidFill>
                <a:effectLst/>
                <a:latin typeface="Arial Narrow" panose="020B0606020202030204" pitchFamily="34" charset="0"/>
              </a:rPr>
              <a:t>), and limit German influence in Iran. </a:t>
            </a:r>
            <a:r>
              <a:rPr lang="en-US" sz="1600" b="1" i="0" dirty="0">
                <a:solidFill>
                  <a:srgbClr val="202122"/>
                </a:solidFill>
                <a:effectLst/>
                <a:latin typeface="Arial Narrow" panose="020B0606020202030204" pitchFamily="34" charset="0"/>
              </a:rPr>
              <a:t>Following the invasion, on 16 September, 1941 Reza Shah abdicated and was replaced by </a:t>
            </a:r>
            <a:r>
              <a:rPr lang="en-US" sz="1600" b="1" i="0" u="none" strike="noStrike" dirty="0">
                <a:solidFill>
                  <a:srgbClr val="0B0080"/>
                </a:solidFill>
                <a:effectLst/>
                <a:latin typeface="Arial Narrow" panose="020B0606020202030204" pitchFamily="34" charset="0"/>
                <a:hlinkClick r:id="rId20" tooltip="Mohammad Reza Pahlavi"/>
              </a:rPr>
              <a:t>Mohammad Reza Pahlavi</a:t>
            </a:r>
            <a:r>
              <a:rPr lang="en-US" sz="1600" b="1" i="0" dirty="0">
                <a:solidFill>
                  <a:srgbClr val="202122"/>
                </a:solidFill>
                <a:effectLst/>
                <a:latin typeface="Arial Narrow" panose="020B0606020202030204" pitchFamily="34" charset="0"/>
              </a:rPr>
              <a:t>, his 21 year old son</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21"/>
              </a:rPr>
              <a:t>[15]</a:t>
            </a:r>
            <a:r>
              <a:rPr lang="en-US" sz="1600" b="0" i="0" u="none" strike="noStrike" baseline="30000" dirty="0">
                <a:solidFill>
                  <a:srgbClr val="0B0080"/>
                </a:solidFill>
                <a:effectLst/>
                <a:latin typeface="Arial Narrow" panose="020B0606020202030204" pitchFamily="34" charset="0"/>
                <a:hlinkClick r:id="rId22"/>
              </a:rPr>
              <a:t>[16]</a:t>
            </a:r>
            <a:r>
              <a:rPr lang="en-US" sz="1600" b="0" i="0" u="none" strike="noStrike" baseline="30000" dirty="0">
                <a:solidFill>
                  <a:srgbClr val="0B0080"/>
                </a:solidFill>
                <a:effectLst/>
                <a:latin typeface="Arial Narrow" panose="020B0606020202030204" pitchFamily="34" charset="0"/>
                <a:hlinkClick r:id="rId23"/>
              </a:rPr>
              <a:t>[17]</a:t>
            </a:r>
            <a:endParaRPr lang="en-US" sz="1600" b="0" i="0" dirty="0">
              <a:solidFill>
                <a:srgbClr val="202122"/>
              </a:solidFill>
              <a:effectLst/>
              <a:latin typeface="Arial Narrow" panose="020B0606020202030204" pitchFamily="34" charset="0"/>
            </a:endParaRPr>
          </a:p>
        </p:txBody>
      </p:sp>
      <p:sp>
        <p:nvSpPr>
          <p:cNvPr id="9" name="TextBox 8">
            <a:extLst>
              <a:ext uri="{FF2B5EF4-FFF2-40B4-BE49-F238E27FC236}">
                <a16:creationId xmlns:a16="http://schemas.microsoft.com/office/drawing/2014/main" id="{AD1087A9-4159-447B-B3BB-8AF5972AFF48}"/>
              </a:ext>
            </a:extLst>
          </p:cNvPr>
          <p:cNvSpPr txBox="1"/>
          <p:nvPr/>
        </p:nvSpPr>
        <p:spPr>
          <a:xfrm>
            <a:off x="838200" y="441674"/>
            <a:ext cx="2227217" cy="369332"/>
          </a:xfrm>
          <a:prstGeom prst="rect">
            <a:avLst/>
          </a:prstGeom>
          <a:noFill/>
        </p:spPr>
        <p:txBody>
          <a:bodyPr wrap="square">
            <a:spAutoFit/>
          </a:bodyPr>
          <a:lstStyle/>
          <a:p>
            <a:r>
              <a:rPr lang="en-US" sz="1800" b="1" i="0" dirty="0">
                <a:solidFill>
                  <a:srgbClr val="202122"/>
                </a:solidFill>
                <a:effectLst/>
                <a:latin typeface="Arial Narrow" panose="020B0606020202030204" pitchFamily="34" charset="0"/>
              </a:rPr>
              <a:t>World War II</a:t>
            </a:r>
            <a:endParaRPr lang="en-US" b="1" dirty="0"/>
          </a:p>
        </p:txBody>
      </p:sp>
    </p:spTree>
    <p:extLst>
      <p:ext uri="{BB962C8B-B14F-4D97-AF65-F5344CB8AC3E}">
        <p14:creationId xmlns:p14="http://schemas.microsoft.com/office/powerpoint/2010/main" val="33131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6A6AF-A828-49AA-A11E-133632E97B6B}"/>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7F01AC5F-8144-4F45-BF78-E2B99B841556}"/>
              </a:ext>
            </a:extLst>
          </p:cNvPr>
          <p:cNvSpPr>
            <a:spLocks noGrp="1"/>
          </p:cNvSpPr>
          <p:nvPr>
            <p:ph type="sldNum" sz="quarter" idx="12"/>
          </p:nvPr>
        </p:nvSpPr>
        <p:spPr/>
        <p:txBody>
          <a:bodyPr/>
          <a:lstStyle/>
          <a:p>
            <a:fld id="{B2DC25EE-239B-4C5F-AAD1-255A7D5F1EE2}" type="slidenum">
              <a:rPr lang="en-US" smtClean="0"/>
              <a:t>7</a:t>
            </a:fld>
            <a:endParaRPr lang="en-US"/>
          </a:p>
        </p:txBody>
      </p:sp>
      <p:sp>
        <p:nvSpPr>
          <p:cNvPr id="5" name="TextBox 4">
            <a:extLst>
              <a:ext uri="{FF2B5EF4-FFF2-40B4-BE49-F238E27FC236}">
                <a16:creationId xmlns:a16="http://schemas.microsoft.com/office/drawing/2014/main" id="{F68E4088-D2DB-4BEB-833A-0578C98C6076}"/>
              </a:ext>
            </a:extLst>
          </p:cNvPr>
          <p:cNvSpPr txBox="1"/>
          <p:nvPr/>
        </p:nvSpPr>
        <p:spPr>
          <a:xfrm>
            <a:off x="435429" y="416225"/>
            <a:ext cx="6096000" cy="369332"/>
          </a:xfrm>
          <a:prstGeom prst="rect">
            <a:avLst/>
          </a:prstGeom>
          <a:noFill/>
        </p:spPr>
        <p:txBody>
          <a:bodyPr wrap="square">
            <a:spAutoFit/>
          </a:bodyPr>
          <a:lstStyle/>
          <a:p>
            <a:pPr algn="l"/>
            <a:r>
              <a:rPr lang="en-US" b="1" i="0" dirty="0">
                <a:solidFill>
                  <a:srgbClr val="000000"/>
                </a:solidFill>
                <a:effectLst/>
                <a:latin typeface="Arial Narrow" panose="020B0606020202030204" pitchFamily="34" charset="0"/>
              </a:rPr>
              <a:t>1953 Iranian coup d'état</a:t>
            </a:r>
          </a:p>
        </p:txBody>
      </p:sp>
      <p:sp>
        <p:nvSpPr>
          <p:cNvPr id="7" name="TextBox 6">
            <a:extLst>
              <a:ext uri="{FF2B5EF4-FFF2-40B4-BE49-F238E27FC236}">
                <a16:creationId xmlns:a16="http://schemas.microsoft.com/office/drawing/2014/main" id="{D03B5470-5299-4E40-815E-4CB10FA412C0}"/>
              </a:ext>
            </a:extLst>
          </p:cNvPr>
          <p:cNvSpPr txBox="1"/>
          <p:nvPr/>
        </p:nvSpPr>
        <p:spPr>
          <a:xfrm>
            <a:off x="775064" y="1413063"/>
            <a:ext cx="10241280" cy="4031873"/>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The </a:t>
            </a:r>
            <a:r>
              <a:rPr lang="en-US" sz="1600" b="1" i="0" dirty="0">
                <a:solidFill>
                  <a:srgbClr val="202122"/>
                </a:solidFill>
                <a:effectLst/>
                <a:latin typeface="Arial Narrow" panose="020B0606020202030204" pitchFamily="34" charset="0"/>
              </a:rPr>
              <a:t>1953 Iranian coup d'état</a:t>
            </a:r>
            <a:r>
              <a:rPr lang="en-US" sz="1600" b="0" i="0" dirty="0">
                <a:solidFill>
                  <a:srgbClr val="202122"/>
                </a:solidFill>
                <a:effectLst/>
                <a:latin typeface="Arial Narrow" panose="020B0606020202030204" pitchFamily="34" charset="0"/>
              </a:rPr>
              <a:t>, known in </a:t>
            </a:r>
            <a:r>
              <a:rPr lang="en-US" sz="1600" b="0" i="0" u="none" strike="noStrike" dirty="0">
                <a:solidFill>
                  <a:srgbClr val="0B0080"/>
                </a:solidFill>
                <a:effectLst/>
                <a:latin typeface="Arial Narrow" panose="020B0606020202030204" pitchFamily="34" charset="0"/>
                <a:hlinkClick r:id="rId2" tooltip="Iran"/>
              </a:rPr>
              <a:t>Iran</a:t>
            </a:r>
            <a:r>
              <a:rPr lang="en-US" sz="1600" b="0" i="0" dirty="0">
                <a:solidFill>
                  <a:srgbClr val="202122"/>
                </a:solidFill>
                <a:effectLst/>
                <a:latin typeface="Arial Narrow" panose="020B0606020202030204" pitchFamily="34" charset="0"/>
              </a:rPr>
              <a:t> as the </a:t>
            </a:r>
            <a:r>
              <a:rPr lang="en-US" sz="1600" b="1" i="0" dirty="0">
                <a:solidFill>
                  <a:srgbClr val="202122"/>
                </a:solidFill>
                <a:effectLst/>
                <a:latin typeface="Arial Narrow" panose="020B0606020202030204" pitchFamily="34" charset="0"/>
              </a:rPr>
              <a:t>28 Mordad coup d'état</a:t>
            </a:r>
            <a:r>
              <a:rPr lang="en-US" sz="1600" b="0" i="0" dirty="0">
                <a:solidFill>
                  <a:srgbClr val="202122"/>
                </a:solidFill>
                <a:effectLst/>
                <a:latin typeface="Arial Narrow" panose="020B0606020202030204" pitchFamily="34" charset="0"/>
              </a:rPr>
              <a:t> (</a:t>
            </a:r>
            <a:r>
              <a:rPr lang="en-US" sz="1600" b="0" i="0" u="none" strike="noStrike" dirty="0">
                <a:solidFill>
                  <a:srgbClr val="0B0080"/>
                </a:solidFill>
                <a:effectLst/>
                <a:latin typeface="Arial Narrow" panose="020B0606020202030204" pitchFamily="34" charset="0"/>
                <a:hlinkClick r:id="rId3" tooltip="Persian language"/>
              </a:rPr>
              <a:t>Persian</a:t>
            </a:r>
            <a:r>
              <a:rPr lang="en-US" sz="1600" b="0" i="0" dirty="0">
                <a:solidFill>
                  <a:srgbClr val="202122"/>
                </a:solidFill>
                <a:effectLst/>
                <a:latin typeface="Arial Narrow" panose="020B0606020202030204" pitchFamily="34" charset="0"/>
              </a:rPr>
              <a:t>: </a:t>
            </a:r>
            <a:r>
              <a:rPr lang="ar-AE" sz="1600" b="0" i="0" dirty="0">
                <a:solidFill>
                  <a:srgbClr val="202122"/>
                </a:solidFill>
                <a:effectLst/>
                <a:latin typeface="Arial Narrow" panose="020B0606020202030204" pitchFamily="34" charset="0"/>
              </a:rPr>
              <a:t>کودتای ۲۸ مرداد‎), </a:t>
            </a:r>
            <a:r>
              <a:rPr lang="en-US" sz="1600" b="0" i="0" dirty="0">
                <a:solidFill>
                  <a:srgbClr val="202122"/>
                </a:solidFill>
                <a:effectLst/>
                <a:latin typeface="Arial Narrow" panose="020B0606020202030204" pitchFamily="34" charset="0"/>
              </a:rPr>
              <a:t>was the </a:t>
            </a:r>
            <a:r>
              <a:rPr lang="en-US" sz="1600" b="0" i="0" u="none" strike="noStrike" dirty="0">
                <a:solidFill>
                  <a:srgbClr val="0B0080"/>
                </a:solidFill>
                <a:effectLst/>
                <a:latin typeface="Arial Narrow" panose="020B0606020202030204" pitchFamily="34" charset="0"/>
                <a:hlinkClick r:id="rId4" tooltip="Coup d'état"/>
              </a:rPr>
              <a:t>overthrow</a:t>
            </a:r>
            <a:r>
              <a:rPr lang="en-US" sz="1600" b="0" i="0" dirty="0">
                <a:solidFill>
                  <a:srgbClr val="202122"/>
                </a:solidFill>
                <a:effectLst/>
                <a:latin typeface="Arial Narrow" panose="020B0606020202030204" pitchFamily="34" charset="0"/>
              </a:rPr>
              <a:t> of the democratically elected </a:t>
            </a:r>
            <a:r>
              <a:rPr lang="en-US" sz="1600" b="0" i="0" u="none" strike="noStrike" dirty="0">
                <a:solidFill>
                  <a:srgbClr val="0B0080"/>
                </a:solidFill>
                <a:effectLst/>
                <a:latin typeface="Arial Narrow" panose="020B0606020202030204" pitchFamily="34" charset="0"/>
                <a:hlinkClick r:id="rId5" tooltip="Prime Minister of Iran"/>
              </a:rPr>
              <a:t>Prime Minister</a:t>
            </a:r>
            <a:r>
              <a:rPr lang="en-US" sz="1600" b="0" i="0" dirty="0">
                <a:solidFill>
                  <a:srgbClr val="202122"/>
                </a:solidFill>
                <a:effectLst/>
                <a:latin typeface="Arial Narrow" panose="020B0606020202030204" pitchFamily="34" charset="0"/>
              </a:rPr>
              <a:t> </a:t>
            </a:r>
            <a:r>
              <a:rPr lang="en-US" sz="1600" b="0" i="0" u="none" strike="noStrike" dirty="0">
                <a:solidFill>
                  <a:srgbClr val="0B0080"/>
                </a:solidFill>
                <a:effectLst/>
                <a:latin typeface="Arial Narrow" panose="020B0606020202030204" pitchFamily="34" charset="0"/>
                <a:hlinkClick r:id="rId6" tooltip="Mohammad Mosaddegh"/>
              </a:rPr>
              <a:t>Mohammad Mosaddegh</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in </a:t>
            </a:r>
            <a:r>
              <a:rPr lang="en-US" sz="1600" b="1" i="0" dirty="0" err="1">
                <a:solidFill>
                  <a:srgbClr val="202122"/>
                </a:solidFill>
                <a:effectLst/>
                <a:latin typeface="Arial Narrow" panose="020B0606020202030204" pitchFamily="34" charset="0"/>
              </a:rPr>
              <a:t>favour</a:t>
            </a:r>
            <a:r>
              <a:rPr lang="en-US" sz="1600" b="1" i="0" dirty="0">
                <a:solidFill>
                  <a:srgbClr val="202122"/>
                </a:solidFill>
                <a:effectLst/>
                <a:latin typeface="Arial Narrow" panose="020B0606020202030204" pitchFamily="34" charset="0"/>
              </a:rPr>
              <a:t> of strengthening the monarchical rule of the </a:t>
            </a:r>
            <a:r>
              <a:rPr lang="en-US" sz="1600" b="1" i="0" u="none" strike="noStrike" dirty="0">
                <a:solidFill>
                  <a:srgbClr val="0B0080"/>
                </a:solidFill>
                <a:effectLst/>
                <a:latin typeface="Arial Narrow" panose="020B0606020202030204" pitchFamily="34" charset="0"/>
                <a:hlinkClick r:id="rId7" tooltip="Shah"/>
              </a:rPr>
              <a:t>Shah</a:t>
            </a:r>
            <a:r>
              <a:rPr lang="en-US" sz="1600" b="1" i="0" dirty="0">
                <a:solidFill>
                  <a:srgbClr val="202122"/>
                </a:solidFill>
                <a:effectLst/>
                <a:latin typeface="Arial Narrow" panose="020B0606020202030204" pitchFamily="34" charset="0"/>
              </a:rPr>
              <a:t>, </a:t>
            </a:r>
            <a:r>
              <a:rPr lang="en-US" sz="1600" b="1" i="0" u="none" strike="noStrike" dirty="0">
                <a:solidFill>
                  <a:srgbClr val="0B0080"/>
                </a:solidFill>
                <a:effectLst/>
                <a:latin typeface="Arial Narrow" panose="020B0606020202030204" pitchFamily="34" charset="0"/>
                <a:hlinkClick r:id="rId8" tooltip="Mohammad Reza Pahlavi"/>
              </a:rPr>
              <a:t>Mohammad Reza Pahlavi</a:t>
            </a:r>
            <a:r>
              <a:rPr lang="en-US" sz="1600" b="1" i="0" dirty="0">
                <a:solidFill>
                  <a:srgbClr val="202122"/>
                </a:solidFill>
                <a:effectLst/>
                <a:latin typeface="Arial Narrow" panose="020B0606020202030204" pitchFamily="34" charset="0"/>
              </a:rPr>
              <a:t> </a:t>
            </a:r>
            <a:r>
              <a:rPr lang="en-US" sz="1600" b="0" i="0" dirty="0">
                <a:solidFill>
                  <a:srgbClr val="202122"/>
                </a:solidFill>
                <a:effectLst/>
                <a:latin typeface="Arial Narrow" panose="020B0606020202030204" pitchFamily="34" charset="0"/>
              </a:rPr>
              <a:t>on 19 August 1953,</a:t>
            </a:r>
            <a:r>
              <a:rPr lang="en-US" sz="1600" b="0" i="0" u="none" strike="noStrike" baseline="30000" dirty="0">
                <a:solidFill>
                  <a:srgbClr val="0B0080"/>
                </a:solidFill>
                <a:effectLst/>
                <a:latin typeface="Arial Narrow" panose="020B0606020202030204" pitchFamily="34" charset="0"/>
                <a:hlinkClick r:id="rId9"/>
              </a:rPr>
              <a:t>[5]</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orchestrated by the </a:t>
            </a:r>
            <a:r>
              <a:rPr lang="en-US" sz="1600" b="1" i="0" u="none" strike="noStrike" dirty="0">
                <a:solidFill>
                  <a:srgbClr val="0B0080"/>
                </a:solidFill>
                <a:effectLst/>
                <a:latin typeface="Arial Narrow" panose="020B0606020202030204" pitchFamily="34" charset="0"/>
                <a:hlinkClick r:id="rId10" tooltip="United States"/>
              </a:rPr>
              <a:t>United States</a:t>
            </a:r>
            <a:r>
              <a:rPr lang="en-US" sz="1600" b="1" i="0" dirty="0">
                <a:solidFill>
                  <a:srgbClr val="202122"/>
                </a:solidFill>
                <a:effectLst/>
                <a:latin typeface="Arial Narrow" panose="020B0606020202030204" pitchFamily="34" charset="0"/>
              </a:rPr>
              <a:t> </a:t>
            </a:r>
            <a:r>
              <a:rPr lang="en-US" sz="1600" b="0" i="0" dirty="0">
                <a:solidFill>
                  <a:srgbClr val="202122"/>
                </a:solidFill>
                <a:effectLst/>
                <a:latin typeface="Arial Narrow" panose="020B0606020202030204" pitchFamily="34" charset="0"/>
              </a:rPr>
              <a:t>(under the name </a:t>
            </a:r>
            <a:r>
              <a:rPr lang="en-US" sz="1600" b="1" i="1" dirty="0">
                <a:solidFill>
                  <a:srgbClr val="202122"/>
                </a:solidFill>
                <a:effectLst/>
                <a:latin typeface="Arial Narrow" panose="020B0606020202030204" pitchFamily="34" charset="0"/>
              </a:rPr>
              <a:t>TPAJAX</a:t>
            </a:r>
            <a:r>
              <a:rPr lang="en-US" sz="1600" b="1" i="0" dirty="0">
                <a:solidFill>
                  <a:srgbClr val="202122"/>
                </a:solidFill>
                <a:effectLst/>
                <a:latin typeface="Arial Narrow" panose="020B0606020202030204" pitchFamily="34" charset="0"/>
              </a:rPr>
              <a:t> Project</a:t>
            </a:r>
            <a:r>
              <a:rPr lang="en-US" sz="1600" b="0" i="0" u="none" strike="noStrike" baseline="30000" dirty="0">
                <a:solidFill>
                  <a:srgbClr val="0B0080"/>
                </a:solidFill>
                <a:effectLst/>
                <a:latin typeface="Arial Narrow" panose="020B0606020202030204" pitchFamily="34" charset="0"/>
                <a:hlinkClick r:id="rId11" action="ppaction://hlinkfile"/>
              </a:rPr>
              <a:t>[6]</a:t>
            </a:r>
            <a:r>
              <a:rPr lang="en-US" sz="1600" b="0" i="0" dirty="0">
                <a:solidFill>
                  <a:srgbClr val="202122"/>
                </a:solidFill>
                <a:effectLst/>
                <a:latin typeface="Arial Narrow" panose="020B0606020202030204" pitchFamily="34" charset="0"/>
              </a:rPr>
              <a:t> or "</a:t>
            </a:r>
            <a:r>
              <a:rPr lang="en-US" sz="1600" b="1" i="0" dirty="0">
                <a:solidFill>
                  <a:srgbClr val="202122"/>
                </a:solidFill>
                <a:effectLst/>
                <a:latin typeface="Arial Narrow" panose="020B0606020202030204" pitchFamily="34" charset="0"/>
              </a:rPr>
              <a:t>Operation Ajax</a:t>
            </a:r>
            <a:r>
              <a:rPr lang="en-US" sz="1600" b="0" i="0" dirty="0">
                <a:solidFill>
                  <a:srgbClr val="202122"/>
                </a:solidFill>
                <a:effectLst/>
                <a:latin typeface="Arial Narrow" panose="020B0606020202030204" pitchFamily="34" charset="0"/>
              </a:rPr>
              <a:t>") and the </a:t>
            </a:r>
            <a:r>
              <a:rPr lang="en-US" sz="1600" b="0" i="0" u="none" strike="noStrike" dirty="0">
                <a:solidFill>
                  <a:srgbClr val="0B0080"/>
                </a:solidFill>
                <a:effectLst/>
                <a:latin typeface="Arial Narrow" panose="020B0606020202030204" pitchFamily="34" charset="0"/>
                <a:hlinkClick r:id="rId12" tooltip="United Kingdom"/>
              </a:rPr>
              <a:t>United Kingdom</a:t>
            </a:r>
            <a:r>
              <a:rPr lang="en-US" sz="1600" b="0" i="0" dirty="0">
                <a:solidFill>
                  <a:srgbClr val="202122"/>
                </a:solidFill>
                <a:effectLst/>
                <a:latin typeface="Arial Narrow" panose="020B0606020202030204" pitchFamily="34" charset="0"/>
              </a:rPr>
              <a:t> (under the name "</a:t>
            </a:r>
            <a:r>
              <a:rPr lang="en-US" sz="1600" b="1" i="0" dirty="0">
                <a:solidFill>
                  <a:srgbClr val="202122"/>
                </a:solidFill>
                <a:effectLst/>
                <a:latin typeface="Arial Narrow" panose="020B0606020202030204" pitchFamily="34" charset="0"/>
              </a:rPr>
              <a:t>Operation Boot</a:t>
            </a:r>
            <a:r>
              <a:rPr lang="en-US" sz="1600" b="0" i="0" dirty="0">
                <a:solidFill>
                  <a:srgbClr val="202122"/>
                </a:solidFill>
                <a:effectLst/>
                <a:latin typeface="Arial Narrow" panose="020B0606020202030204" pitchFamily="34" charset="0"/>
              </a:rPr>
              <a:t>"), and carried out by the Iranian military.</a:t>
            </a:r>
            <a:r>
              <a:rPr lang="en-US" sz="1600" b="0" i="0" u="none" strike="noStrike" baseline="30000" dirty="0">
                <a:solidFill>
                  <a:srgbClr val="0B0080"/>
                </a:solidFill>
                <a:effectLst/>
                <a:latin typeface="Arial Narrow" panose="020B0606020202030204" pitchFamily="34" charset="0"/>
                <a:hlinkClick r:id="rId13"/>
              </a:rPr>
              <a:t>[7]</a:t>
            </a:r>
            <a:r>
              <a:rPr lang="en-US" sz="1600" b="0" i="0" u="none" strike="noStrike" baseline="30000" dirty="0">
                <a:solidFill>
                  <a:srgbClr val="0B0080"/>
                </a:solidFill>
                <a:effectLst/>
                <a:latin typeface="Arial Narrow" panose="020B0606020202030204" pitchFamily="34" charset="0"/>
                <a:hlinkClick r:id="rId14"/>
              </a:rPr>
              <a:t>[8]</a:t>
            </a:r>
            <a:r>
              <a:rPr lang="en-US" sz="1600" b="0" i="0" u="none" strike="noStrike" baseline="30000" dirty="0">
                <a:solidFill>
                  <a:srgbClr val="0B0080"/>
                </a:solidFill>
                <a:effectLst/>
                <a:latin typeface="Arial Narrow" panose="020B0606020202030204" pitchFamily="34" charset="0"/>
                <a:hlinkClick r:id="rId15"/>
              </a:rPr>
              <a:t>[9]</a:t>
            </a:r>
            <a:r>
              <a:rPr lang="en-US" sz="1600" b="0" i="0" u="none" strike="noStrike" baseline="30000" dirty="0">
                <a:solidFill>
                  <a:srgbClr val="0B0080"/>
                </a:solidFill>
                <a:effectLst/>
                <a:latin typeface="Arial Narrow" panose="020B0606020202030204" pitchFamily="34" charset="0"/>
                <a:hlinkClick r:id="rId16"/>
              </a:rPr>
              <a:t>[10]</a:t>
            </a:r>
            <a:endParaRPr lang="en-US" sz="1600" b="0" i="0" u="none" strike="noStrike" baseline="30000" dirty="0">
              <a:solidFill>
                <a:srgbClr val="0B0080"/>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Mosaddegh had sought to </a:t>
            </a:r>
            <a:r>
              <a:rPr lang="en-US" sz="1600" b="0" i="0" u="none" strike="noStrike" dirty="0">
                <a:solidFill>
                  <a:srgbClr val="0B0080"/>
                </a:solidFill>
                <a:effectLst/>
                <a:latin typeface="Arial Narrow" panose="020B0606020202030204" pitchFamily="34" charset="0"/>
                <a:hlinkClick r:id="rId17" tooltip="Audit"/>
              </a:rPr>
              <a:t>audit</a:t>
            </a:r>
            <a:r>
              <a:rPr lang="en-US" sz="1600" b="0" i="0" dirty="0">
                <a:solidFill>
                  <a:srgbClr val="202122"/>
                </a:solidFill>
                <a:effectLst/>
                <a:latin typeface="Arial Narrow" panose="020B0606020202030204" pitchFamily="34" charset="0"/>
              </a:rPr>
              <a:t> the documents of the </a:t>
            </a:r>
            <a:r>
              <a:rPr lang="en-US" sz="1600" b="0" i="0" u="none" strike="noStrike" dirty="0">
                <a:solidFill>
                  <a:srgbClr val="0B0080"/>
                </a:solidFill>
                <a:effectLst/>
                <a:latin typeface="Arial Narrow" panose="020B0606020202030204" pitchFamily="34" charset="0"/>
                <a:hlinkClick r:id="rId18" tooltip="Anglo-Persian Oil Company"/>
              </a:rPr>
              <a:t>Anglo-Iranian Oil Company</a:t>
            </a:r>
            <a:r>
              <a:rPr lang="en-US" sz="1600" b="0" i="0" dirty="0">
                <a:solidFill>
                  <a:srgbClr val="202122"/>
                </a:solidFill>
                <a:effectLst/>
                <a:latin typeface="Arial Narrow" panose="020B0606020202030204" pitchFamily="34" charset="0"/>
              </a:rPr>
              <a:t> (AIOC), a British corporation (now part of </a:t>
            </a:r>
            <a:r>
              <a:rPr lang="en-US" sz="1600" b="0" i="0" u="none" strike="noStrike" dirty="0">
                <a:solidFill>
                  <a:srgbClr val="0B0080"/>
                </a:solidFill>
                <a:effectLst/>
                <a:latin typeface="Arial Narrow" panose="020B0606020202030204" pitchFamily="34" charset="0"/>
                <a:hlinkClick r:id="rId19" tooltip="BP"/>
              </a:rPr>
              <a:t>BP</a:t>
            </a:r>
            <a:r>
              <a:rPr lang="en-US" sz="1600" b="0" i="0" dirty="0">
                <a:solidFill>
                  <a:srgbClr val="202122"/>
                </a:solidFill>
                <a:effectLst/>
                <a:latin typeface="Arial Narrow" panose="020B0606020202030204" pitchFamily="34" charset="0"/>
              </a:rPr>
              <a:t>) and to limit the company's control over Iranian </a:t>
            </a:r>
            <a:r>
              <a:rPr lang="en-US" sz="1600" b="0" i="0" u="none" strike="noStrike" dirty="0">
                <a:solidFill>
                  <a:srgbClr val="0B0080"/>
                </a:solidFill>
                <a:effectLst/>
                <a:latin typeface="Arial Narrow" panose="020B0606020202030204" pitchFamily="34" charset="0"/>
                <a:hlinkClick r:id="rId20" tooltip="Oil reserves"/>
              </a:rPr>
              <a:t>oil reserves</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21"/>
              </a:rPr>
              <a:t>[11]</a:t>
            </a:r>
            <a:r>
              <a:rPr lang="en-US" sz="1600" b="0" i="0" dirty="0">
                <a:solidFill>
                  <a:srgbClr val="202122"/>
                </a:solidFill>
                <a:effectLst/>
                <a:latin typeface="Arial Narrow" panose="020B0606020202030204" pitchFamily="34" charset="0"/>
              </a:rPr>
              <a:t> Upon the refusal of the AIOC to co-operate with the Iranian government, the parliament (</a:t>
            </a:r>
            <a:r>
              <a:rPr lang="en-US" sz="1600" b="0" i="0" u="none" strike="noStrike" dirty="0">
                <a:solidFill>
                  <a:srgbClr val="0B0080"/>
                </a:solidFill>
                <a:effectLst/>
                <a:latin typeface="Arial Narrow" panose="020B0606020202030204" pitchFamily="34" charset="0"/>
                <a:hlinkClick r:id="rId22" tooltip="Majlis"/>
              </a:rPr>
              <a:t>Majlis</a:t>
            </a:r>
            <a:r>
              <a:rPr lang="en-US" sz="1600" b="0" i="0" dirty="0">
                <a:solidFill>
                  <a:srgbClr val="202122"/>
                </a:solidFill>
                <a:effectLst/>
                <a:latin typeface="Arial Narrow" panose="020B0606020202030204" pitchFamily="34" charset="0"/>
              </a:rPr>
              <a:t>) voted to </a:t>
            </a:r>
            <a:r>
              <a:rPr lang="en-US" sz="1600" b="0" i="0" u="none" strike="noStrike" dirty="0">
                <a:solidFill>
                  <a:srgbClr val="0B0080"/>
                </a:solidFill>
                <a:effectLst/>
                <a:latin typeface="Arial Narrow" panose="020B0606020202030204" pitchFamily="34" charset="0"/>
                <a:hlinkClick r:id="rId23" tooltip="Nationalization"/>
              </a:rPr>
              <a:t>nationalize</a:t>
            </a:r>
            <a:r>
              <a:rPr lang="en-US" sz="1600" b="0" i="0" dirty="0">
                <a:solidFill>
                  <a:srgbClr val="202122"/>
                </a:solidFill>
                <a:effectLst/>
                <a:latin typeface="Arial Narrow" panose="020B0606020202030204" pitchFamily="34" charset="0"/>
              </a:rPr>
              <a:t> Iran's oil industry and to expel foreign corporate representatives from the country.</a:t>
            </a:r>
            <a:r>
              <a:rPr lang="en-US" sz="1600" b="0" i="0" u="none" strike="noStrike" baseline="30000" dirty="0">
                <a:solidFill>
                  <a:srgbClr val="0B0080"/>
                </a:solidFill>
                <a:effectLst/>
                <a:latin typeface="Arial Narrow" panose="020B0606020202030204" pitchFamily="34" charset="0"/>
                <a:hlinkClick r:id="rId24"/>
              </a:rPr>
              <a:t>[12]</a:t>
            </a:r>
            <a:r>
              <a:rPr lang="en-US" sz="1600" b="0" i="0" u="none" strike="noStrike" baseline="30000" dirty="0">
                <a:solidFill>
                  <a:srgbClr val="0B0080"/>
                </a:solidFill>
                <a:effectLst/>
                <a:latin typeface="Arial Narrow" panose="020B0606020202030204" pitchFamily="34" charset="0"/>
                <a:hlinkClick r:id="rId25"/>
              </a:rPr>
              <a:t>[13]</a:t>
            </a:r>
            <a:r>
              <a:rPr lang="en-US" sz="1600" b="0" i="0" u="none" strike="noStrike" baseline="30000" dirty="0">
                <a:solidFill>
                  <a:srgbClr val="0B0080"/>
                </a:solidFill>
                <a:effectLst/>
                <a:latin typeface="Arial Narrow" panose="020B0606020202030204" pitchFamily="34" charset="0"/>
                <a:hlinkClick r:id="rId26"/>
              </a:rPr>
              <a:t>[14]</a:t>
            </a:r>
            <a:r>
              <a:rPr lang="en-US" sz="1600" b="0" i="0" dirty="0">
                <a:solidFill>
                  <a:srgbClr val="202122"/>
                </a:solidFill>
                <a:effectLst/>
                <a:latin typeface="Arial Narrow" panose="020B0606020202030204" pitchFamily="34" charset="0"/>
              </a:rPr>
              <a:t> After this vote, Britain instigated a worldwide boycott of Iranian oil to pressure Iran economically.</a:t>
            </a:r>
            <a:r>
              <a:rPr lang="en-US" sz="1600" b="0" i="0" u="none" strike="noStrike" baseline="30000" dirty="0">
                <a:solidFill>
                  <a:srgbClr val="0B0080"/>
                </a:solidFill>
                <a:effectLst/>
                <a:latin typeface="Arial Narrow" panose="020B0606020202030204" pitchFamily="34" charset="0"/>
                <a:hlinkClick r:id="rId27"/>
              </a:rPr>
              <a:t>[15]</a:t>
            </a:r>
            <a:r>
              <a:rPr lang="en-US" sz="1600" b="0" i="0" dirty="0">
                <a:solidFill>
                  <a:srgbClr val="202122"/>
                </a:solidFill>
                <a:effectLst/>
                <a:latin typeface="Arial Narrow" panose="020B0606020202030204" pitchFamily="34" charset="0"/>
              </a:rPr>
              <a:t> Initially, Britain mobilized its military to seize control of the British-built </a:t>
            </a:r>
            <a:r>
              <a:rPr lang="en-US" sz="1600" b="0" i="0" u="none" strike="noStrike" dirty="0">
                <a:solidFill>
                  <a:srgbClr val="0B0080"/>
                </a:solidFill>
                <a:effectLst/>
                <a:latin typeface="Arial Narrow" panose="020B0606020202030204" pitchFamily="34" charset="0"/>
                <a:hlinkClick r:id="rId28" tooltip="Abadan Refinery"/>
              </a:rPr>
              <a:t>Abadan oil refinery</a:t>
            </a:r>
            <a:r>
              <a:rPr lang="en-US" sz="1600" b="0" i="0" dirty="0">
                <a:solidFill>
                  <a:srgbClr val="202122"/>
                </a:solidFill>
                <a:effectLst/>
                <a:latin typeface="Arial Narrow" panose="020B0606020202030204" pitchFamily="34" charset="0"/>
              </a:rPr>
              <a:t>, then the world's largest, but Prime Minister </a:t>
            </a:r>
            <a:r>
              <a:rPr lang="en-US" sz="1600" b="0" i="0" u="none" strike="noStrike" dirty="0">
                <a:solidFill>
                  <a:srgbClr val="0B0080"/>
                </a:solidFill>
                <a:effectLst/>
                <a:latin typeface="Arial Narrow" panose="020B0606020202030204" pitchFamily="34" charset="0"/>
                <a:hlinkClick r:id="rId29" tooltip="Clement Attlee"/>
              </a:rPr>
              <a:t>Clement Attlee</a:t>
            </a:r>
            <a:r>
              <a:rPr lang="en-US" sz="1600" b="0" i="0" dirty="0">
                <a:solidFill>
                  <a:srgbClr val="202122"/>
                </a:solidFill>
                <a:effectLst/>
                <a:latin typeface="Arial Narrow" panose="020B0606020202030204" pitchFamily="34" charset="0"/>
              </a:rPr>
              <a:t> opted instead to tighten the economic boycott</a:t>
            </a:r>
            <a:r>
              <a:rPr lang="en-US" sz="1600" b="0" i="0" u="none" strike="noStrike" baseline="30000" dirty="0">
                <a:solidFill>
                  <a:srgbClr val="0B0080"/>
                </a:solidFill>
                <a:effectLst/>
                <a:latin typeface="Arial Narrow" panose="020B0606020202030204" pitchFamily="34" charset="0"/>
                <a:hlinkClick r:id="rId30"/>
              </a:rPr>
              <a:t>[16]</a:t>
            </a:r>
            <a:r>
              <a:rPr lang="en-US" sz="1600" b="0" i="0" dirty="0">
                <a:solidFill>
                  <a:srgbClr val="202122"/>
                </a:solidFill>
                <a:effectLst/>
                <a:latin typeface="Arial Narrow" panose="020B0606020202030204" pitchFamily="34" charset="0"/>
              </a:rPr>
              <a:t> while using Iranian agents to undermine Mosaddegh's government.</a:t>
            </a:r>
            <a:r>
              <a:rPr lang="en-US" sz="1600" b="0" i="0" u="none" strike="noStrike" baseline="30000" dirty="0">
                <a:solidFill>
                  <a:srgbClr val="0B0080"/>
                </a:solidFill>
                <a:effectLst/>
                <a:latin typeface="Arial Narrow" panose="020B0606020202030204" pitchFamily="34" charset="0"/>
                <a:hlinkClick r:id="rId31"/>
              </a:rPr>
              <a:t>[17]</a:t>
            </a:r>
            <a:r>
              <a:rPr lang="en-US" sz="1600" b="0" i="0" baseline="30000" dirty="0">
                <a:solidFill>
                  <a:srgbClr val="202122"/>
                </a:solidFill>
                <a:effectLst/>
                <a:latin typeface="Arial Narrow" panose="020B0606020202030204" pitchFamily="34" charset="0"/>
              </a:rPr>
              <a:t>:3</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Judging Mosaddegh to be unreliable and fearing a Communist takeover in Iran, UK prime minister </a:t>
            </a:r>
            <a:r>
              <a:rPr lang="en-US" sz="1600" b="1" i="0" u="none" strike="noStrike" dirty="0">
                <a:solidFill>
                  <a:srgbClr val="0B0080"/>
                </a:solidFill>
                <a:effectLst/>
                <a:latin typeface="Arial Narrow" panose="020B0606020202030204" pitchFamily="34" charset="0"/>
                <a:hlinkClick r:id="rId32" tooltip="Winston Churchill"/>
              </a:rPr>
              <a:t>Winston Churchill</a:t>
            </a:r>
            <a:r>
              <a:rPr lang="en-US" sz="1600" b="1" i="0" dirty="0">
                <a:solidFill>
                  <a:srgbClr val="202122"/>
                </a:solidFill>
                <a:effectLst/>
                <a:latin typeface="Arial Narrow" panose="020B0606020202030204" pitchFamily="34" charset="0"/>
              </a:rPr>
              <a:t> and the </a:t>
            </a:r>
            <a:r>
              <a:rPr lang="en-US" sz="1600" b="1" i="0" u="none" strike="noStrike" dirty="0">
                <a:solidFill>
                  <a:srgbClr val="0B0080"/>
                </a:solidFill>
                <a:effectLst/>
                <a:latin typeface="Arial Narrow" panose="020B0606020202030204" pitchFamily="34" charset="0"/>
                <a:hlinkClick r:id="rId33" tooltip="Presidency of Dwight D. Eisenhower"/>
              </a:rPr>
              <a:t>Eisenhower administration</a:t>
            </a:r>
            <a:r>
              <a:rPr lang="en-US" sz="1600" b="1" i="0" dirty="0">
                <a:solidFill>
                  <a:srgbClr val="202122"/>
                </a:solidFill>
                <a:effectLst/>
                <a:latin typeface="Arial Narrow" panose="020B0606020202030204" pitchFamily="34" charset="0"/>
              </a:rPr>
              <a:t> decided to overthrow Iran's government, though the preceding </a:t>
            </a:r>
            <a:r>
              <a:rPr lang="en-US" sz="1600" b="1" i="0" u="none" strike="noStrike" dirty="0">
                <a:solidFill>
                  <a:srgbClr val="0B0080"/>
                </a:solidFill>
                <a:effectLst/>
                <a:latin typeface="Arial Narrow" panose="020B0606020202030204" pitchFamily="34" charset="0"/>
                <a:hlinkClick r:id="rId34" tooltip="Presidency of Harry S. Truman"/>
              </a:rPr>
              <a:t>Truman administration</a:t>
            </a:r>
            <a:r>
              <a:rPr lang="en-US" sz="1600" b="1" i="0" dirty="0">
                <a:solidFill>
                  <a:srgbClr val="202122"/>
                </a:solidFill>
                <a:effectLst/>
                <a:latin typeface="Arial Narrow" panose="020B0606020202030204" pitchFamily="34" charset="0"/>
              </a:rPr>
              <a:t> had opposed a coup, fearing the precedent that </a:t>
            </a:r>
            <a:r>
              <a:rPr lang="en-US" sz="1600" b="1" i="0" u="none" strike="noStrike" dirty="0">
                <a:solidFill>
                  <a:srgbClr val="0B0080"/>
                </a:solidFill>
                <a:effectLst/>
                <a:latin typeface="Arial Narrow" panose="020B0606020202030204" pitchFamily="34" charset="0"/>
                <a:hlinkClick r:id="rId35" tooltip="Central Intelligence Agency"/>
              </a:rPr>
              <a:t>Central Intelligence Agency</a:t>
            </a:r>
            <a:r>
              <a:rPr lang="en-US" sz="1600" b="1" i="0" dirty="0">
                <a:solidFill>
                  <a:srgbClr val="202122"/>
                </a:solidFill>
                <a:effectLst/>
                <a:latin typeface="Arial Narrow" panose="020B0606020202030204" pitchFamily="34" charset="0"/>
              </a:rPr>
              <a:t> (CIA) involvement would set</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31"/>
              </a:rPr>
              <a:t>[17]</a:t>
            </a:r>
            <a:r>
              <a:rPr lang="en-US" sz="1600" b="0" i="0" baseline="30000" dirty="0">
                <a:solidFill>
                  <a:srgbClr val="202122"/>
                </a:solidFill>
                <a:effectLst/>
                <a:latin typeface="Arial Narrow" panose="020B0606020202030204" pitchFamily="34" charset="0"/>
              </a:rPr>
              <a:t>:3</a:t>
            </a:r>
            <a:r>
              <a:rPr lang="en-US" sz="1600" b="0" i="0" dirty="0">
                <a:solidFill>
                  <a:srgbClr val="202122"/>
                </a:solidFill>
                <a:effectLst/>
                <a:latin typeface="Arial Narrow" panose="020B0606020202030204" pitchFamily="34" charset="0"/>
              </a:rPr>
              <a:t> British intelligence officials' conclusions and the UK government's solicitations were instrumental in initiating and planning the coup, despite the fact that the U.S. government in 1952 had been considering unilateral action (without UK support) to assist the Mosaddegh government.</a:t>
            </a:r>
            <a:r>
              <a:rPr lang="en-US" sz="1600" b="0" i="0" u="none" strike="noStrike" baseline="30000" dirty="0">
                <a:solidFill>
                  <a:srgbClr val="0B0080"/>
                </a:solidFill>
                <a:effectLst/>
                <a:latin typeface="Arial Narrow" panose="020B0606020202030204" pitchFamily="34" charset="0"/>
                <a:hlinkClick r:id="rId36"/>
              </a:rPr>
              <a:t>[18]</a:t>
            </a:r>
            <a:r>
              <a:rPr lang="en-US" sz="1600" b="0" i="0" u="none" strike="noStrike" baseline="30000" dirty="0">
                <a:solidFill>
                  <a:srgbClr val="0B0080"/>
                </a:solidFill>
                <a:effectLst/>
                <a:latin typeface="Arial Narrow" panose="020B0606020202030204" pitchFamily="34" charset="0"/>
                <a:hlinkClick r:id="rId37"/>
              </a:rPr>
              <a:t>[19]</a:t>
            </a:r>
            <a:r>
              <a:rPr lang="en-US" sz="1600" b="0" i="0" u="none" strike="noStrike" baseline="30000" dirty="0">
                <a:solidFill>
                  <a:srgbClr val="0B0080"/>
                </a:solidFill>
                <a:effectLst/>
                <a:latin typeface="Arial Narrow" panose="020B0606020202030204" pitchFamily="34" charset="0"/>
                <a:hlinkClick r:id="rId38"/>
              </a:rPr>
              <a:t>[20]</a:t>
            </a:r>
            <a:endParaRPr lang="en-US" sz="1600"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262657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6A6AF-A828-49AA-A11E-133632E97B6B}"/>
              </a:ext>
            </a:extLst>
          </p:cNvPr>
          <p:cNvSpPr>
            <a:spLocks noGrp="1"/>
          </p:cNvSpPr>
          <p:nvPr>
            <p:ph type="dt" sz="half" idx="10"/>
          </p:nvPr>
        </p:nvSpPr>
        <p:spPr/>
        <p:txBody>
          <a:bodyPr/>
          <a:lstStyle/>
          <a:p>
            <a:fld id="{CA02E293-0D2B-4964-B507-82717515F881}" type="datetime1">
              <a:rPr lang="en-US" smtClean="0"/>
              <a:t>8/11/2020</a:t>
            </a:fld>
            <a:endParaRPr lang="en-US"/>
          </a:p>
        </p:txBody>
      </p:sp>
      <p:sp>
        <p:nvSpPr>
          <p:cNvPr id="3" name="Slide Number Placeholder 2">
            <a:extLst>
              <a:ext uri="{FF2B5EF4-FFF2-40B4-BE49-F238E27FC236}">
                <a16:creationId xmlns:a16="http://schemas.microsoft.com/office/drawing/2014/main" id="{7F01AC5F-8144-4F45-BF78-E2B99B841556}"/>
              </a:ext>
            </a:extLst>
          </p:cNvPr>
          <p:cNvSpPr>
            <a:spLocks noGrp="1"/>
          </p:cNvSpPr>
          <p:nvPr>
            <p:ph type="sldNum" sz="quarter" idx="12"/>
          </p:nvPr>
        </p:nvSpPr>
        <p:spPr/>
        <p:txBody>
          <a:bodyPr/>
          <a:lstStyle/>
          <a:p>
            <a:fld id="{B2DC25EE-239B-4C5F-AAD1-255A7D5F1EE2}" type="slidenum">
              <a:rPr lang="en-US" smtClean="0"/>
              <a:t>8</a:t>
            </a:fld>
            <a:endParaRPr lang="en-US"/>
          </a:p>
        </p:txBody>
      </p:sp>
      <p:sp>
        <p:nvSpPr>
          <p:cNvPr id="5" name="TextBox 4">
            <a:extLst>
              <a:ext uri="{FF2B5EF4-FFF2-40B4-BE49-F238E27FC236}">
                <a16:creationId xmlns:a16="http://schemas.microsoft.com/office/drawing/2014/main" id="{F68E4088-D2DB-4BEB-833A-0578C98C6076}"/>
              </a:ext>
            </a:extLst>
          </p:cNvPr>
          <p:cNvSpPr txBox="1"/>
          <p:nvPr/>
        </p:nvSpPr>
        <p:spPr>
          <a:xfrm>
            <a:off x="435429" y="416225"/>
            <a:ext cx="6096000" cy="369332"/>
          </a:xfrm>
          <a:prstGeom prst="rect">
            <a:avLst/>
          </a:prstGeom>
          <a:noFill/>
        </p:spPr>
        <p:txBody>
          <a:bodyPr wrap="square">
            <a:spAutoFit/>
          </a:bodyPr>
          <a:lstStyle/>
          <a:p>
            <a:pPr algn="l"/>
            <a:r>
              <a:rPr lang="en-US" b="1" i="0" dirty="0">
                <a:solidFill>
                  <a:srgbClr val="000000"/>
                </a:solidFill>
                <a:effectLst/>
                <a:latin typeface="Arial Narrow" panose="020B0606020202030204" pitchFamily="34" charset="0"/>
              </a:rPr>
              <a:t>1953 Iranian coup d'état</a:t>
            </a:r>
          </a:p>
        </p:txBody>
      </p:sp>
      <p:sp>
        <p:nvSpPr>
          <p:cNvPr id="7" name="TextBox 6">
            <a:extLst>
              <a:ext uri="{FF2B5EF4-FFF2-40B4-BE49-F238E27FC236}">
                <a16:creationId xmlns:a16="http://schemas.microsoft.com/office/drawing/2014/main" id="{D03B5470-5299-4E40-815E-4CB10FA412C0}"/>
              </a:ext>
            </a:extLst>
          </p:cNvPr>
          <p:cNvSpPr txBox="1"/>
          <p:nvPr/>
        </p:nvSpPr>
        <p:spPr>
          <a:xfrm>
            <a:off x="775064" y="1536174"/>
            <a:ext cx="10241280" cy="3785652"/>
          </a:xfrm>
          <a:prstGeom prst="rect">
            <a:avLst/>
          </a:prstGeom>
          <a:noFill/>
        </p:spPr>
        <p:txBody>
          <a:bodyPr wrap="square">
            <a:spAutoFit/>
          </a:bodyPr>
          <a:lstStyle/>
          <a:p>
            <a:pPr algn="l"/>
            <a:r>
              <a:rPr lang="en-US" sz="1600" b="0" i="0" dirty="0">
                <a:solidFill>
                  <a:srgbClr val="202122"/>
                </a:solidFill>
                <a:effectLst/>
                <a:latin typeface="Arial Narrow" panose="020B0606020202030204" pitchFamily="34" charset="0"/>
              </a:rPr>
              <a:t>Following the coup in 1953, a government under General </a:t>
            </a:r>
            <a:r>
              <a:rPr lang="en-US" sz="1600" b="0" i="0" u="none" strike="noStrike" dirty="0" err="1">
                <a:solidFill>
                  <a:srgbClr val="0B0080"/>
                </a:solidFill>
                <a:effectLst/>
                <a:latin typeface="Arial Narrow" panose="020B0606020202030204" pitchFamily="34" charset="0"/>
                <a:hlinkClick r:id="rId2" tooltip="Fazlollah Zahedi"/>
              </a:rPr>
              <a:t>Fazlollah</a:t>
            </a:r>
            <a:r>
              <a:rPr lang="en-US" sz="1600" b="0" i="0" u="none" strike="noStrike" dirty="0">
                <a:solidFill>
                  <a:srgbClr val="0B0080"/>
                </a:solidFill>
                <a:effectLst/>
                <a:latin typeface="Arial Narrow" panose="020B0606020202030204" pitchFamily="34" charset="0"/>
                <a:hlinkClick r:id="rId2" tooltip="Fazlollah Zahedi"/>
              </a:rPr>
              <a:t> Zahedi</a:t>
            </a:r>
            <a:r>
              <a:rPr lang="en-US" sz="1600" b="0" i="0" dirty="0">
                <a:solidFill>
                  <a:srgbClr val="202122"/>
                </a:solidFill>
                <a:effectLst/>
                <a:latin typeface="Arial Narrow" panose="020B0606020202030204" pitchFamily="34" charset="0"/>
              </a:rPr>
              <a:t> was formed </a:t>
            </a:r>
            <a:r>
              <a:rPr lang="en-US" sz="1600" b="1" i="0" dirty="0">
                <a:solidFill>
                  <a:srgbClr val="202122"/>
                </a:solidFill>
                <a:effectLst/>
                <a:latin typeface="Arial Narrow" panose="020B0606020202030204" pitchFamily="34" charset="0"/>
              </a:rPr>
              <a:t>which allowed </a:t>
            </a:r>
            <a:r>
              <a:rPr lang="en-US" sz="1600" b="1" i="0" u="none" strike="noStrike" dirty="0">
                <a:solidFill>
                  <a:srgbClr val="0B0080"/>
                </a:solidFill>
                <a:effectLst/>
                <a:latin typeface="Arial Narrow" panose="020B0606020202030204" pitchFamily="34" charset="0"/>
                <a:hlinkClick r:id="rId3" tooltip="Mohammad Reza Pahlavi"/>
              </a:rPr>
              <a:t>Mohammad Reza Pahlavi</a:t>
            </a:r>
            <a:r>
              <a:rPr lang="en-US" sz="1600" b="1" i="0" dirty="0">
                <a:solidFill>
                  <a:srgbClr val="202122"/>
                </a:solidFill>
                <a:effectLst/>
                <a:latin typeface="Arial Narrow" panose="020B0606020202030204" pitchFamily="34" charset="0"/>
              </a:rPr>
              <a:t>, the last </a:t>
            </a:r>
            <a:r>
              <a:rPr lang="en-US" sz="1600" b="1" i="0" u="none" strike="noStrike" dirty="0">
                <a:solidFill>
                  <a:srgbClr val="0B0080"/>
                </a:solidFill>
                <a:effectLst/>
                <a:latin typeface="Arial Narrow" panose="020B0606020202030204" pitchFamily="34" charset="0"/>
                <a:hlinkClick r:id="rId4" tooltip="Shah"/>
              </a:rPr>
              <a:t>Shah</a:t>
            </a:r>
            <a:r>
              <a:rPr lang="en-US" sz="1600" b="1" i="0" dirty="0">
                <a:solidFill>
                  <a:srgbClr val="202122"/>
                </a:solidFill>
                <a:effectLst/>
                <a:latin typeface="Arial Narrow" panose="020B0606020202030204" pitchFamily="34" charset="0"/>
              </a:rPr>
              <a:t> of Iran (</a:t>
            </a:r>
            <a:r>
              <a:rPr lang="en-US" sz="1600" b="1" i="0" u="none" strike="noStrike" dirty="0">
                <a:solidFill>
                  <a:srgbClr val="0B0080"/>
                </a:solidFill>
                <a:effectLst/>
                <a:latin typeface="Arial Narrow" panose="020B0606020202030204" pitchFamily="34" charset="0"/>
                <a:hlinkClick r:id="rId5" tooltip="Persian language"/>
              </a:rPr>
              <a:t>Persian</a:t>
            </a:r>
            <a:r>
              <a:rPr lang="en-US" sz="1600" b="1" i="0" dirty="0">
                <a:solidFill>
                  <a:srgbClr val="202122"/>
                </a:solidFill>
                <a:effectLst/>
                <a:latin typeface="Arial Narrow" panose="020B0606020202030204" pitchFamily="34" charset="0"/>
              </a:rPr>
              <a:t> for an Iranian king),</a:t>
            </a:r>
            <a:r>
              <a:rPr lang="en-US" sz="1600" b="1" i="0" u="none" strike="noStrike" baseline="30000" dirty="0">
                <a:solidFill>
                  <a:srgbClr val="0B0080"/>
                </a:solidFill>
                <a:effectLst/>
                <a:latin typeface="Arial Narrow" panose="020B0606020202030204" pitchFamily="34" charset="0"/>
                <a:hlinkClick r:id="rId6"/>
              </a:rPr>
              <a:t>[21]</a:t>
            </a:r>
            <a:r>
              <a:rPr lang="en-US" sz="1600" b="1" i="0" dirty="0">
                <a:solidFill>
                  <a:srgbClr val="202122"/>
                </a:solidFill>
                <a:effectLst/>
                <a:latin typeface="Arial Narrow" panose="020B0606020202030204" pitchFamily="34" charset="0"/>
              </a:rPr>
              <a:t> to rule more firmly as </a:t>
            </a:r>
            <a:r>
              <a:rPr lang="en-US" sz="1600" b="1" i="0" u="none" strike="noStrike" dirty="0">
                <a:solidFill>
                  <a:srgbClr val="0B0080"/>
                </a:solidFill>
                <a:effectLst/>
                <a:latin typeface="Arial Narrow" panose="020B0606020202030204" pitchFamily="34" charset="0"/>
                <a:hlinkClick r:id="rId7" tooltip="Monarch"/>
              </a:rPr>
              <a:t>monarch</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He relied heavily on United States support to hold on to power.</a:t>
            </a:r>
            <a:r>
              <a:rPr lang="en-US" sz="1600" b="1" i="0" u="none" strike="noStrike" baseline="30000" dirty="0">
                <a:solidFill>
                  <a:srgbClr val="0B0080"/>
                </a:solidFill>
                <a:effectLst/>
                <a:latin typeface="Arial Narrow" panose="020B0606020202030204" pitchFamily="34" charset="0"/>
                <a:hlinkClick r:id="rId8"/>
              </a:rPr>
              <a:t>[12]</a:t>
            </a:r>
            <a:r>
              <a:rPr lang="en-US" sz="1600" b="1" i="0" u="none" strike="noStrike" baseline="30000" dirty="0">
                <a:solidFill>
                  <a:srgbClr val="0B0080"/>
                </a:solidFill>
                <a:effectLst/>
                <a:latin typeface="Arial Narrow" panose="020B0606020202030204" pitchFamily="34" charset="0"/>
                <a:hlinkClick r:id="rId9"/>
              </a:rPr>
              <a:t>[13]</a:t>
            </a:r>
            <a:r>
              <a:rPr lang="en-US" sz="1600" b="1" i="0" u="none" strike="noStrike" baseline="30000" dirty="0">
                <a:solidFill>
                  <a:srgbClr val="0B0080"/>
                </a:solidFill>
                <a:effectLst/>
                <a:latin typeface="Arial Narrow" panose="020B0606020202030204" pitchFamily="34" charset="0"/>
                <a:hlinkClick r:id="rId10"/>
              </a:rPr>
              <a:t>[14]</a:t>
            </a:r>
            <a:r>
              <a:rPr lang="en-US" sz="1600" b="1" i="0" u="none" strike="noStrike" baseline="30000" dirty="0">
                <a:solidFill>
                  <a:srgbClr val="0B0080"/>
                </a:solidFill>
                <a:effectLst/>
                <a:latin typeface="Arial Narrow" panose="020B0606020202030204" pitchFamily="34" charset="0"/>
                <a:hlinkClick r:id="rId11"/>
              </a:rPr>
              <a:t>[22]</a:t>
            </a:r>
            <a:r>
              <a:rPr lang="en-US" sz="1600" b="1" i="0" dirty="0">
                <a:solidFill>
                  <a:srgbClr val="202122"/>
                </a:solidFill>
                <a:effectLst/>
                <a:latin typeface="Arial Narrow" panose="020B0606020202030204" pitchFamily="34" charset="0"/>
              </a:rPr>
              <a:t> According to the CIA's declassified documents and records, some of the most feared mobsters in </a:t>
            </a:r>
            <a:r>
              <a:rPr lang="en-US" sz="1600" b="1" i="0" u="none" strike="noStrike" dirty="0">
                <a:solidFill>
                  <a:srgbClr val="0B0080"/>
                </a:solidFill>
                <a:effectLst/>
                <a:latin typeface="Arial Narrow" panose="020B0606020202030204" pitchFamily="34" charset="0"/>
                <a:hlinkClick r:id="rId12" tooltip="Tehran"/>
              </a:rPr>
              <a:t>Tehran</a:t>
            </a:r>
            <a:r>
              <a:rPr lang="en-US" sz="1600" b="1" i="0" dirty="0">
                <a:solidFill>
                  <a:srgbClr val="202122"/>
                </a:solidFill>
                <a:effectLst/>
                <a:latin typeface="Arial Narrow" panose="020B0606020202030204" pitchFamily="34" charset="0"/>
              </a:rPr>
              <a:t> were hired by the CIA to stage pro-Shah riots on 19 August.</a:t>
            </a:r>
            <a:r>
              <a:rPr lang="en-US" sz="1600" b="1" i="0" u="none" strike="noStrike" baseline="30000" dirty="0">
                <a:solidFill>
                  <a:srgbClr val="0B0080"/>
                </a:solidFill>
                <a:effectLst/>
                <a:latin typeface="Arial Narrow" panose="020B0606020202030204" pitchFamily="34" charset="0"/>
                <a:hlinkClick r:id="rId13"/>
              </a:rPr>
              <a:t>[5]</a:t>
            </a:r>
            <a:r>
              <a:rPr lang="en-US" sz="1600" b="1" i="0" dirty="0">
                <a:solidFill>
                  <a:srgbClr val="202122"/>
                </a:solidFill>
                <a:effectLst/>
                <a:latin typeface="Arial Narrow" panose="020B0606020202030204" pitchFamily="34" charset="0"/>
              </a:rPr>
              <a:t> Other men paid by the CIA were brought into Tehran in buses and trucks, and took over the streets of the city.</a:t>
            </a:r>
            <a:r>
              <a:rPr lang="en-US" sz="1600" b="0" i="0" u="none" strike="noStrike" baseline="30000" dirty="0">
                <a:solidFill>
                  <a:srgbClr val="0B0080"/>
                </a:solidFill>
                <a:effectLst/>
                <a:latin typeface="Arial Narrow" panose="020B0606020202030204" pitchFamily="34" charset="0"/>
                <a:hlinkClick r:id="rId14"/>
              </a:rPr>
              <a:t>[23]</a:t>
            </a:r>
            <a:r>
              <a:rPr lang="en-US" sz="1600" b="0" i="0" dirty="0">
                <a:solidFill>
                  <a:srgbClr val="202122"/>
                </a:solidFill>
                <a:effectLst/>
                <a:latin typeface="Arial Narrow" panose="020B0606020202030204" pitchFamily="34" charset="0"/>
              </a:rPr>
              <a:t> Between 200</a:t>
            </a:r>
            <a:r>
              <a:rPr lang="en-US" sz="1600" b="0" i="0" u="none" strike="noStrike" baseline="30000" dirty="0">
                <a:solidFill>
                  <a:srgbClr val="0B0080"/>
                </a:solidFill>
                <a:effectLst/>
                <a:latin typeface="Arial Narrow" panose="020B0606020202030204" pitchFamily="34" charset="0"/>
                <a:hlinkClick r:id="rId15"/>
              </a:rPr>
              <a:t>[3]</a:t>
            </a:r>
            <a:r>
              <a:rPr lang="en-US" sz="1600" b="0" i="0" dirty="0">
                <a:solidFill>
                  <a:srgbClr val="202122"/>
                </a:solidFill>
                <a:effectLst/>
                <a:latin typeface="Arial Narrow" panose="020B0606020202030204" pitchFamily="34" charset="0"/>
              </a:rPr>
              <a:t> and 300</a:t>
            </a:r>
            <a:r>
              <a:rPr lang="en-US" sz="1600" b="0" i="0" u="none" strike="noStrike" baseline="30000" dirty="0">
                <a:solidFill>
                  <a:srgbClr val="0B0080"/>
                </a:solidFill>
                <a:effectLst/>
                <a:latin typeface="Arial Narrow" panose="020B0606020202030204" pitchFamily="34" charset="0"/>
                <a:hlinkClick r:id="rId16"/>
              </a:rPr>
              <a:t>[4]</a:t>
            </a:r>
            <a:r>
              <a:rPr lang="en-US" sz="1600" b="0" i="0" dirty="0">
                <a:solidFill>
                  <a:srgbClr val="202122"/>
                </a:solidFill>
                <a:effectLst/>
                <a:latin typeface="Arial Narrow" panose="020B0606020202030204" pitchFamily="34" charset="0"/>
              </a:rPr>
              <a:t> people were killed because of the conflict. Mosaddegh was arrested, tried and convicted of treason by the Shah's military court. On 21 December 1953, he was sentenced to three years in jail, then placed under house arrest for the remainder of his life.</a:t>
            </a:r>
            <a:r>
              <a:rPr lang="en-US" sz="1600" b="0" i="0" u="none" strike="noStrike" baseline="30000" dirty="0">
                <a:solidFill>
                  <a:srgbClr val="0B0080"/>
                </a:solidFill>
                <a:effectLst/>
                <a:latin typeface="Arial Narrow" panose="020B0606020202030204" pitchFamily="34" charset="0"/>
                <a:hlinkClick r:id="rId17"/>
              </a:rPr>
              <a:t>[24]</a:t>
            </a:r>
            <a:r>
              <a:rPr lang="en-US" sz="1600" b="0" i="0" baseline="30000" dirty="0">
                <a:solidFill>
                  <a:srgbClr val="202122"/>
                </a:solidFill>
                <a:effectLst/>
                <a:latin typeface="Arial Narrow" panose="020B0606020202030204" pitchFamily="34" charset="0"/>
              </a:rPr>
              <a:t>:280</a:t>
            </a:r>
            <a:r>
              <a:rPr lang="en-US" sz="1600" b="0" i="0" u="none" strike="noStrike" baseline="30000" dirty="0">
                <a:solidFill>
                  <a:srgbClr val="0B0080"/>
                </a:solidFill>
                <a:effectLst/>
                <a:latin typeface="Arial Narrow" panose="020B0606020202030204" pitchFamily="34" charset="0"/>
                <a:hlinkClick r:id="rId18"/>
              </a:rPr>
              <a:t>[25]</a:t>
            </a:r>
            <a:r>
              <a:rPr lang="en-US" sz="1600" b="0" i="0" u="none" strike="noStrike" baseline="30000" dirty="0">
                <a:solidFill>
                  <a:srgbClr val="0B0080"/>
                </a:solidFill>
                <a:effectLst/>
                <a:latin typeface="Arial Narrow" panose="020B0606020202030204" pitchFamily="34" charset="0"/>
                <a:hlinkClick r:id="rId19"/>
              </a:rPr>
              <a:t>[26]</a:t>
            </a:r>
            <a:r>
              <a:rPr lang="en-US" sz="1600" b="0" i="0" dirty="0">
                <a:solidFill>
                  <a:srgbClr val="202122"/>
                </a:solidFill>
                <a:effectLst/>
                <a:latin typeface="Arial Narrow" panose="020B0606020202030204" pitchFamily="34" charset="0"/>
              </a:rPr>
              <a:t> Other Mosaddegh supporters were imprisoned, and several received the death penalty.</a:t>
            </a:r>
            <a:r>
              <a:rPr lang="en-US" sz="1600" b="0" i="0" u="none" strike="noStrike" baseline="30000" dirty="0">
                <a:solidFill>
                  <a:srgbClr val="0B0080"/>
                </a:solidFill>
                <a:effectLst/>
                <a:latin typeface="Arial Narrow" panose="020B0606020202030204" pitchFamily="34" charset="0"/>
                <a:hlinkClick r:id="rId10"/>
              </a:rPr>
              <a:t>[14]</a:t>
            </a:r>
            <a:r>
              <a:rPr lang="en-US" sz="1600" b="0" i="0" dirty="0">
                <a:solidFill>
                  <a:srgbClr val="202122"/>
                </a:solidFill>
                <a:effectLst/>
                <a:latin typeface="Arial Narrow" panose="020B0606020202030204" pitchFamily="34" charset="0"/>
              </a:rPr>
              <a:t> </a:t>
            </a:r>
            <a:r>
              <a:rPr lang="en-US" sz="1600" b="1" i="0" dirty="0">
                <a:solidFill>
                  <a:srgbClr val="202122"/>
                </a:solidFill>
                <a:effectLst/>
                <a:latin typeface="Arial Narrow" panose="020B0606020202030204" pitchFamily="34" charset="0"/>
              </a:rPr>
              <a:t>After the coup, the Shah continued his rule as monarch for the next 26 years</a:t>
            </a:r>
            <a:r>
              <a:rPr lang="en-US" sz="1600" b="1" i="0" u="none" strike="noStrike" baseline="30000" dirty="0">
                <a:solidFill>
                  <a:srgbClr val="0B0080"/>
                </a:solidFill>
                <a:effectLst/>
                <a:latin typeface="Arial Narrow" panose="020B0606020202030204" pitchFamily="34" charset="0"/>
                <a:hlinkClick r:id="rId9"/>
              </a:rPr>
              <a:t>[13]</a:t>
            </a:r>
            <a:r>
              <a:rPr lang="en-US" sz="1600" b="1" i="0" u="none" strike="noStrike" baseline="30000" dirty="0">
                <a:solidFill>
                  <a:srgbClr val="0B0080"/>
                </a:solidFill>
                <a:effectLst/>
                <a:latin typeface="Arial Narrow" panose="020B0606020202030204" pitchFamily="34" charset="0"/>
                <a:hlinkClick r:id="rId10"/>
              </a:rPr>
              <a:t>[14]</a:t>
            </a:r>
            <a:r>
              <a:rPr lang="en-US" sz="1600" b="1" i="0" dirty="0">
                <a:solidFill>
                  <a:srgbClr val="202122"/>
                </a:solidFill>
                <a:effectLst/>
                <a:latin typeface="Arial Narrow" panose="020B0606020202030204" pitchFamily="34" charset="0"/>
              </a:rPr>
              <a:t> until he was overthrown in the </a:t>
            </a:r>
            <a:r>
              <a:rPr lang="en-US" sz="1600" b="1" i="0" u="none" strike="noStrike" dirty="0">
                <a:solidFill>
                  <a:srgbClr val="0B0080"/>
                </a:solidFill>
                <a:effectLst/>
                <a:latin typeface="Arial Narrow" panose="020B0606020202030204" pitchFamily="34" charset="0"/>
                <a:hlinkClick r:id="rId20" tooltip="Iranian Revolution"/>
              </a:rPr>
              <a:t>Iranian Revolution</a:t>
            </a:r>
            <a:r>
              <a:rPr lang="en-US" sz="1600" b="1" i="0" dirty="0">
                <a:solidFill>
                  <a:srgbClr val="202122"/>
                </a:solidFill>
                <a:effectLst/>
                <a:latin typeface="Arial Narrow" panose="020B0606020202030204" pitchFamily="34" charset="0"/>
              </a:rPr>
              <a:t> in 1979</a:t>
            </a:r>
            <a:r>
              <a:rPr lang="en-US" sz="1600" b="0" i="0" dirty="0">
                <a:solidFill>
                  <a:srgbClr val="202122"/>
                </a:solidFill>
                <a:effectLst/>
                <a:latin typeface="Arial Narrow" panose="020B0606020202030204" pitchFamily="34" charset="0"/>
              </a:rPr>
              <a:t>.</a:t>
            </a:r>
            <a:r>
              <a:rPr lang="en-US" sz="1600" b="0" i="0" u="none" strike="noStrike" baseline="30000" dirty="0">
                <a:solidFill>
                  <a:srgbClr val="0B0080"/>
                </a:solidFill>
                <a:effectLst/>
                <a:latin typeface="Arial Narrow" panose="020B0606020202030204" pitchFamily="34" charset="0"/>
                <a:hlinkClick r:id="rId9"/>
              </a:rPr>
              <a:t>[13]</a:t>
            </a:r>
            <a:r>
              <a:rPr lang="en-US" sz="1600" b="0" i="0" u="none" strike="noStrike" baseline="30000" dirty="0">
                <a:solidFill>
                  <a:srgbClr val="0B0080"/>
                </a:solidFill>
                <a:effectLst/>
                <a:latin typeface="Arial Narrow" panose="020B0606020202030204" pitchFamily="34" charset="0"/>
                <a:hlinkClick r:id="rId10"/>
              </a:rPr>
              <a:t>[14]</a:t>
            </a:r>
            <a:r>
              <a:rPr lang="en-US" sz="1600" b="0" i="0" u="none" strike="noStrike" baseline="30000" dirty="0">
                <a:solidFill>
                  <a:srgbClr val="0B0080"/>
                </a:solidFill>
                <a:effectLst/>
                <a:latin typeface="Arial Narrow" panose="020B0606020202030204" pitchFamily="34" charset="0"/>
                <a:hlinkClick r:id="rId21"/>
              </a:rPr>
              <a:t>[17]</a:t>
            </a:r>
            <a:endParaRPr lang="en-US" sz="1600" b="0" i="0" u="none" strike="noStrike" baseline="30000" dirty="0">
              <a:solidFill>
                <a:srgbClr val="0B0080"/>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1" i="0" dirty="0">
                <a:solidFill>
                  <a:srgbClr val="202122"/>
                </a:solidFill>
                <a:effectLst/>
                <a:latin typeface="Arial Narrow" panose="020B0606020202030204" pitchFamily="34" charset="0"/>
              </a:rPr>
              <a:t>In August 2013, sixty years afterward, the U.S. government formally acknowledged the U.S. role in the coup by releasing a bulk of previously classified government documents that show it was in charge of both the planning and the execution of the coup, including the bribing of Iranian politicians, security and army high-ranking officials, as well as pro-coup propaganda.</a:t>
            </a:r>
            <a:r>
              <a:rPr lang="en-US" sz="1600" b="1" i="0" u="none" strike="noStrike" baseline="30000" dirty="0">
                <a:solidFill>
                  <a:srgbClr val="0B0080"/>
                </a:solidFill>
                <a:effectLst/>
                <a:latin typeface="Arial Narrow" panose="020B0606020202030204" pitchFamily="34" charset="0"/>
                <a:hlinkClick r:id="rId22"/>
              </a:rPr>
              <a:t>[27]</a:t>
            </a:r>
            <a:r>
              <a:rPr lang="en-US" sz="1600" b="1" i="0" u="none" strike="noStrike" baseline="30000" dirty="0">
                <a:solidFill>
                  <a:srgbClr val="0B0080"/>
                </a:solidFill>
                <a:effectLst/>
                <a:latin typeface="Arial Narrow" panose="020B0606020202030204" pitchFamily="34" charset="0"/>
                <a:hlinkClick r:id="rId23"/>
              </a:rPr>
              <a:t>[28]</a:t>
            </a:r>
            <a:r>
              <a:rPr lang="en-US" sz="1600" b="1" i="0" dirty="0">
                <a:solidFill>
                  <a:srgbClr val="202122"/>
                </a:solidFill>
                <a:effectLst/>
                <a:latin typeface="Arial Narrow" panose="020B0606020202030204" pitchFamily="34" charset="0"/>
              </a:rPr>
              <a:t> The CIA is quoted acknowledging the coup was carried out "under CIA direction" and "as an act of U.S. foreign policy, conceived and approved at the highest levels of government".</a:t>
            </a:r>
            <a:r>
              <a:rPr lang="en-US" sz="1600" b="1" i="0" u="none" strike="noStrike" baseline="30000" dirty="0">
                <a:solidFill>
                  <a:srgbClr val="0B0080"/>
                </a:solidFill>
                <a:effectLst/>
                <a:latin typeface="Arial Narrow" panose="020B0606020202030204" pitchFamily="34" charset="0"/>
                <a:hlinkClick r:id="rId24"/>
              </a:rPr>
              <a:t>[</a:t>
            </a:r>
            <a:r>
              <a:rPr lang="en-US" sz="1600" b="0" i="0" u="none" strike="noStrike" baseline="30000" dirty="0">
                <a:solidFill>
                  <a:srgbClr val="0B0080"/>
                </a:solidFill>
                <a:effectLst/>
                <a:latin typeface="Arial Narrow" panose="020B0606020202030204" pitchFamily="34" charset="0"/>
                <a:hlinkClick r:id="rId24"/>
              </a:rPr>
              <a:t>29]</a:t>
            </a:r>
            <a:endParaRPr lang="en-US" sz="1600" b="0" i="0" dirty="0">
              <a:solidFill>
                <a:srgbClr val="202122"/>
              </a:solidFill>
              <a:effectLst/>
              <a:latin typeface="Arial Narrow" panose="020B0606020202030204" pitchFamily="34" charset="0"/>
            </a:endParaRPr>
          </a:p>
        </p:txBody>
      </p:sp>
    </p:spTree>
    <p:extLst>
      <p:ext uri="{BB962C8B-B14F-4D97-AF65-F5344CB8AC3E}">
        <p14:creationId xmlns:p14="http://schemas.microsoft.com/office/powerpoint/2010/main" val="341972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E3F9F-9B9D-4BF1-BCAC-EC74407EE916}"/>
              </a:ext>
            </a:extLst>
          </p:cNvPr>
          <p:cNvSpPr/>
          <p:nvPr/>
        </p:nvSpPr>
        <p:spPr>
          <a:xfrm>
            <a:off x="322217" y="1071155"/>
            <a:ext cx="11344816" cy="4832092"/>
          </a:xfrm>
          <a:prstGeom prst="rect">
            <a:avLst/>
          </a:prstGeom>
        </p:spPr>
        <p:txBody>
          <a:bodyPr wrap="square">
            <a:spAutoFit/>
          </a:bodyPr>
          <a:lstStyle/>
          <a:p>
            <a:r>
              <a:rPr lang="en-US" sz="1400" dirty="0">
                <a:solidFill>
                  <a:srgbClr val="202122"/>
                </a:solidFill>
                <a:latin typeface="Arial Narrow" panose="020B0606020202030204" pitchFamily="34" charset="0"/>
              </a:rPr>
              <a:t>The White Revolution was a far-reaching series of reforms in </a:t>
            </a:r>
            <a:r>
              <a:rPr lang="en-US" sz="1400" dirty="0">
                <a:solidFill>
                  <a:srgbClr val="0B0080"/>
                </a:solidFill>
                <a:latin typeface="Arial Narrow" panose="020B0606020202030204" pitchFamily="34" charset="0"/>
                <a:hlinkClick r:id="rId2" tooltip="Iran"/>
              </a:rPr>
              <a:t>Iran</a:t>
            </a:r>
            <a:r>
              <a:rPr lang="en-US" sz="1400" dirty="0">
                <a:solidFill>
                  <a:srgbClr val="202122"/>
                </a:solidFill>
                <a:latin typeface="Arial Narrow" panose="020B0606020202030204" pitchFamily="34" charset="0"/>
              </a:rPr>
              <a:t> launched in 1963 by </a:t>
            </a:r>
            <a:r>
              <a:rPr lang="en-US" sz="1400" dirty="0">
                <a:solidFill>
                  <a:srgbClr val="0B0080"/>
                </a:solidFill>
                <a:latin typeface="Arial Narrow" panose="020B0606020202030204" pitchFamily="34" charset="0"/>
                <a:hlinkClick r:id="rId3" tooltip="Shah"/>
              </a:rPr>
              <a:t>Shah</a:t>
            </a:r>
            <a:r>
              <a:rPr lang="en-US" sz="1400" dirty="0">
                <a:solidFill>
                  <a:srgbClr val="202122"/>
                </a:solidFill>
                <a:latin typeface="Arial Narrow" panose="020B0606020202030204" pitchFamily="34" charset="0"/>
              </a:rPr>
              <a:t> </a:t>
            </a:r>
            <a:r>
              <a:rPr lang="en-US" sz="1400" dirty="0">
                <a:solidFill>
                  <a:srgbClr val="0B0080"/>
                </a:solidFill>
                <a:latin typeface="Arial Narrow" panose="020B0606020202030204" pitchFamily="34" charset="0"/>
                <a:hlinkClick r:id="rId4" tooltip="Mohammad Reza Pahlavi"/>
              </a:rPr>
              <a:t>Mohammad Reza Pahlavi</a:t>
            </a:r>
            <a:r>
              <a:rPr lang="en-US" sz="1400" dirty="0">
                <a:solidFill>
                  <a:srgbClr val="202122"/>
                </a:solidFill>
                <a:latin typeface="Arial Narrow" panose="020B0606020202030204" pitchFamily="34" charset="0"/>
              </a:rPr>
              <a:t> and lasted </a:t>
            </a:r>
          </a:p>
          <a:p>
            <a:r>
              <a:rPr lang="en-US" sz="1400" dirty="0">
                <a:solidFill>
                  <a:srgbClr val="202122"/>
                </a:solidFill>
                <a:latin typeface="Arial Narrow" panose="020B0606020202030204" pitchFamily="34" charset="0"/>
              </a:rPr>
              <a:t>until 1978. Mohammad Reza Shah's reform program was built especially to weaken those classes that supported the traditional system.</a:t>
            </a:r>
          </a:p>
          <a:p>
            <a:r>
              <a:rPr lang="en-US" sz="1400" dirty="0">
                <a:solidFill>
                  <a:srgbClr val="202122"/>
                </a:solidFill>
                <a:latin typeface="Arial Narrow" panose="020B0606020202030204" pitchFamily="34" charset="0"/>
              </a:rPr>
              <a:t> It consisted of several elements including </a:t>
            </a:r>
            <a:r>
              <a:rPr lang="en-US" sz="1400" dirty="0">
                <a:solidFill>
                  <a:srgbClr val="0B0080"/>
                </a:solidFill>
                <a:latin typeface="Arial Narrow" panose="020B0606020202030204" pitchFamily="34" charset="0"/>
                <a:hlinkClick r:id="rId5" tooltip="Land reform"/>
              </a:rPr>
              <a:t>land reform</a:t>
            </a:r>
            <a:r>
              <a:rPr lang="en-US" sz="1400" dirty="0">
                <a:solidFill>
                  <a:srgbClr val="202122"/>
                </a:solidFill>
                <a:latin typeface="Arial Narrow" panose="020B0606020202030204" pitchFamily="34" charset="0"/>
              </a:rPr>
              <a:t>; sales of some </a:t>
            </a:r>
            <a:r>
              <a:rPr lang="en-US" sz="1400" dirty="0">
                <a:solidFill>
                  <a:srgbClr val="0B0080"/>
                </a:solidFill>
                <a:latin typeface="Arial Narrow" panose="020B0606020202030204" pitchFamily="34" charset="0"/>
                <a:hlinkClick r:id="rId6" tooltip="State ownership"/>
              </a:rPr>
              <a:t>state-owned</a:t>
            </a:r>
            <a:r>
              <a:rPr lang="en-US" sz="1400" dirty="0">
                <a:solidFill>
                  <a:srgbClr val="202122"/>
                </a:solidFill>
                <a:latin typeface="Arial Narrow" panose="020B0606020202030204" pitchFamily="34" charset="0"/>
              </a:rPr>
              <a:t> factories to finance the land reform; the </a:t>
            </a:r>
          </a:p>
          <a:p>
            <a:r>
              <a:rPr lang="en-US" sz="1400" dirty="0">
                <a:solidFill>
                  <a:srgbClr val="0B0080"/>
                </a:solidFill>
                <a:latin typeface="Arial Narrow" panose="020B0606020202030204" pitchFamily="34" charset="0"/>
                <a:hlinkClick r:id="rId7" tooltip="Women's suffrage"/>
              </a:rPr>
              <a:t>enfranchisement of women</a:t>
            </a:r>
            <a:r>
              <a:rPr lang="en-US" sz="1400" dirty="0">
                <a:solidFill>
                  <a:srgbClr val="202122"/>
                </a:solidFill>
                <a:latin typeface="Arial Narrow" panose="020B0606020202030204" pitchFamily="34" charset="0"/>
              </a:rPr>
              <a:t>; </a:t>
            </a:r>
            <a:r>
              <a:rPr lang="en-US" sz="1400" dirty="0">
                <a:solidFill>
                  <a:srgbClr val="0B0080"/>
                </a:solidFill>
                <a:latin typeface="Arial Narrow" panose="020B0606020202030204" pitchFamily="34" charset="0"/>
                <a:hlinkClick r:id="rId8" tooltip="Nationalization"/>
              </a:rPr>
              <a:t>nationalization</a:t>
            </a:r>
            <a:r>
              <a:rPr lang="en-US" sz="1400" dirty="0">
                <a:solidFill>
                  <a:srgbClr val="202122"/>
                </a:solidFill>
                <a:latin typeface="Arial Narrow" panose="020B0606020202030204" pitchFamily="34" charset="0"/>
              </a:rPr>
              <a:t> of forests and pastures; formation of a literacy </a:t>
            </a:r>
            <a:r>
              <a:rPr lang="en-US" sz="1400" dirty="0">
                <a:solidFill>
                  <a:srgbClr val="0B0080"/>
                </a:solidFill>
                <a:latin typeface="Arial Narrow" panose="020B0606020202030204" pitchFamily="34" charset="0"/>
                <a:hlinkClick r:id="rId9" tooltip="Corps"/>
              </a:rPr>
              <a:t>corps</a:t>
            </a:r>
            <a:r>
              <a:rPr lang="en-US" sz="1400" dirty="0">
                <a:solidFill>
                  <a:srgbClr val="202122"/>
                </a:solidFill>
                <a:latin typeface="Arial Narrow" panose="020B0606020202030204" pitchFamily="34" charset="0"/>
              </a:rPr>
              <a:t>; and institution of </a:t>
            </a:r>
            <a:r>
              <a:rPr lang="en-US" sz="1400" dirty="0">
                <a:solidFill>
                  <a:srgbClr val="0B0080"/>
                </a:solidFill>
                <a:latin typeface="Arial Narrow" panose="020B0606020202030204" pitchFamily="34" charset="0"/>
                <a:hlinkClick r:id="rId10" tooltip="Profit sharing"/>
              </a:rPr>
              <a:t>profit-sharing</a:t>
            </a:r>
            <a:r>
              <a:rPr lang="en-US" sz="1400" dirty="0">
                <a:solidFill>
                  <a:srgbClr val="202122"/>
                </a:solidFill>
                <a:latin typeface="Arial Narrow" panose="020B0606020202030204" pitchFamily="34" charset="0"/>
              </a:rPr>
              <a:t> </a:t>
            </a:r>
          </a:p>
          <a:p>
            <a:r>
              <a:rPr lang="en-US" sz="1400" dirty="0">
                <a:solidFill>
                  <a:srgbClr val="202122"/>
                </a:solidFill>
                <a:latin typeface="Arial Narrow" panose="020B0606020202030204" pitchFamily="34" charset="0"/>
              </a:rPr>
              <a:t>schemes for workers in industry.</a:t>
            </a:r>
            <a:r>
              <a:rPr lang="en-US" sz="1400" baseline="30000" dirty="0">
                <a:solidFill>
                  <a:srgbClr val="0B0080"/>
                </a:solidFill>
                <a:latin typeface="Arial Narrow" panose="020B0606020202030204" pitchFamily="34" charset="0"/>
                <a:hlinkClick r:id="rId11"/>
              </a:rPr>
              <a:t>[54]</a:t>
            </a:r>
            <a:endParaRPr lang="en-US" sz="1400" baseline="30000" dirty="0">
              <a:solidFill>
                <a:srgbClr val="0B0080"/>
              </a:solidFill>
              <a:latin typeface="Arial Narrow" panose="020B0606020202030204" pitchFamily="34" charset="0"/>
            </a:endParaRPr>
          </a:p>
          <a:p>
            <a:endParaRPr lang="en-US" sz="1400" dirty="0">
              <a:solidFill>
                <a:srgbClr val="202122"/>
              </a:solidFill>
              <a:latin typeface="Arial Narrow" panose="020B0606020202030204" pitchFamily="34" charset="0"/>
            </a:endParaRPr>
          </a:p>
          <a:p>
            <a:r>
              <a:rPr lang="en-US" sz="1400" b="1" dirty="0">
                <a:solidFill>
                  <a:srgbClr val="202122"/>
                </a:solidFill>
                <a:latin typeface="Arial Narrow" panose="020B0606020202030204" pitchFamily="34" charset="0"/>
              </a:rPr>
              <a:t>The Shah advertised the White Revolution as a step towards </a:t>
            </a:r>
            <a:r>
              <a:rPr lang="en-US" sz="1400" b="1" dirty="0">
                <a:solidFill>
                  <a:srgbClr val="0B0080"/>
                </a:solidFill>
                <a:latin typeface="Arial Narrow" panose="020B0606020202030204" pitchFamily="34" charset="0"/>
                <a:hlinkClick r:id="rId12" tooltip="Westernization"/>
              </a:rPr>
              <a:t>westernization</a:t>
            </a:r>
            <a:r>
              <a:rPr lang="en-US" sz="1400" dirty="0">
                <a:solidFill>
                  <a:srgbClr val="202122"/>
                </a:solidFill>
                <a:latin typeface="Arial Narrow" panose="020B0606020202030204" pitchFamily="34" charset="0"/>
              </a:rPr>
              <a:t>,</a:t>
            </a:r>
            <a:r>
              <a:rPr lang="en-US" sz="1400" baseline="30000" dirty="0">
                <a:solidFill>
                  <a:srgbClr val="0B0080"/>
                </a:solidFill>
                <a:latin typeface="Arial Narrow" panose="020B0606020202030204" pitchFamily="34" charset="0"/>
                <a:hlinkClick r:id="rId13"/>
              </a:rPr>
              <a:t>[55]</a:t>
            </a:r>
            <a:r>
              <a:rPr lang="en-US" sz="1400" dirty="0">
                <a:solidFill>
                  <a:srgbClr val="202122"/>
                </a:solidFill>
                <a:latin typeface="Arial Narrow" panose="020B0606020202030204" pitchFamily="34" charset="0"/>
              </a:rPr>
              <a:t> and it was a way for him to </a:t>
            </a:r>
            <a:r>
              <a:rPr lang="en-US" sz="1400" dirty="0">
                <a:solidFill>
                  <a:srgbClr val="0B0080"/>
                </a:solidFill>
                <a:latin typeface="Arial Narrow" panose="020B0606020202030204" pitchFamily="34" charset="0"/>
                <a:hlinkClick r:id="rId14" tooltip="Legitimation"/>
              </a:rPr>
              <a:t>legitimize</a:t>
            </a:r>
            <a:r>
              <a:rPr lang="en-US" sz="1400" dirty="0">
                <a:solidFill>
                  <a:srgbClr val="202122"/>
                </a:solidFill>
                <a:latin typeface="Arial Narrow" panose="020B0606020202030204" pitchFamily="34" charset="0"/>
              </a:rPr>
              <a:t> the </a:t>
            </a:r>
            <a:r>
              <a:rPr lang="en-US" sz="1400" dirty="0">
                <a:solidFill>
                  <a:srgbClr val="0B0080"/>
                </a:solidFill>
                <a:latin typeface="Arial Narrow" panose="020B0606020202030204" pitchFamily="34" charset="0"/>
                <a:hlinkClick r:id="rId15" tooltip="Pahlavi dynasty"/>
              </a:rPr>
              <a:t>Pahlavi dynasty</a:t>
            </a:r>
            <a:r>
              <a:rPr lang="en-US" sz="1400" dirty="0">
                <a:solidFill>
                  <a:srgbClr val="202122"/>
                </a:solidFill>
                <a:latin typeface="Arial Narrow" panose="020B0606020202030204" pitchFamily="34" charset="0"/>
              </a:rPr>
              <a:t>. </a:t>
            </a:r>
          </a:p>
          <a:p>
            <a:r>
              <a:rPr lang="en-US" sz="1400" dirty="0">
                <a:solidFill>
                  <a:srgbClr val="202122"/>
                </a:solidFill>
                <a:latin typeface="Arial Narrow" panose="020B0606020202030204" pitchFamily="34" charset="0"/>
              </a:rPr>
              <a:t>Part of the reason for launching the White Revolution was that the Shah hoped to get rid of the influence of landlords and to create a </a:t>
            </a:r>
          </a:p>
          <a:p>
            <a:r>
              <a:rPr lang="en-US" sz="1400" dirty="0">
                <a:solidFill>
                  <a:srgbClr val="202122"/>
                </a:solidFill>
                <a:latin typeface="Arial Narrow" panose="020B0606020202030204" pitchFamily="34" charset="0"/>
              </a:rPr>
              <a:t>new base of support among the peasants and working class.</a:t>
            </a:r>
            <a:r>
              <a:rPr lang="en-US" sz="1400" baseline="30000" dirty="0">
                <a:solidFill>
                  <a:srgbClr val="0B0080"/>
                </a:solidFill>
                <a:latin typeface="Arial Narrow" panose="020B0606020202030204" pitchFamily="34" charset="0"/>
                <a:hlinkClick r:id="rId16"/>
              </a:rPr>
              <a:t>[56]</a:t>
            </a:r>
            <a:r>
              <a:rPr lang="en-US" sz="1400" baseline="30000" dirty="0">
                <a:solidFill>
                  <a:srgbClr val="0B0080"/>
                </a:solidFill>
                <a:latin typeface="Arial Narrow" panose="020B0606020202030204" pitchFamily="34" charset="0"/>
                <a:hlinkClick r:id="rId17"/>
              </a:rPr>
              <a:t>[57]</a:t>
            </a:r>
            <a:r>
              <a:rPr lang="en-US" sz="1400" dirty="0">
                <a:solidFill>
                  <a:srgbClr val="202122"/>
                </a:solidFill>
                <a:latin typeface="Arial Narrow" panose="020B0606020202030204" pitchFamily="34" charset="0"/>
              </a:rPr>
              <a:t> Thus, the White Revolution in Iran was an attempt to introduce </a:t>
            </a:r>
          </a:p>
          <a:p>
            <a:r>
              <a:rPr lang="en-US" sz="1400" dirty="0">
                <a:solidFill>
                  <a:srgbClr val="202122"/>
                </a:solidFill>
                <a:latin typeface="Arial Narrow" panose="020B0606020202030204" pitchFamily="34" charset="0"/>
              </a:rPr>
              <a:t>reform from above and preserve traditional power patterns. Through land reform, the essence of the White Revolution, the Shah hoped </a:t>
            </a:r>
          </a:p>
          <a:p>
            <a:r>
              <a:rPr lang="en-US" sz="1400" dirty="0">
                <a:solidFill>
                  <a:srgbClr val="202122"/>
                </a:solidFill>
                <a:latin typeface="Arial Narrow" panose="020B0606020202030204" pitchFamily="34" charset="0"/>
              </a:rPr>
              <a:t>to ally himself with the </a:t>
            </a:r>
            <a:r>
              <a:rPr lang="en-US" sz="1400" dirty="0">
                <a:solidFill>
                  <a:srgbClr val="0B0080"/>
                </a:solidFill>
                <a:latin typeface="Arial Narrow" panose="020B0606020202030204" pitchFamily="34" charset="0"/>
                <a:hlinkClick r:id="rId18" tooltip="Peasant"/>
              </a:rPr>
              <a:t>peasantry</a:t>
            </a:r>
            <a:r>
              <a:rPr lang="en-US" sz="1400" dirty="0">
                <a:solidFill>
                  <a:srgbClr val="202122"/>
                </a:solidFill>
                <a:latin typeface="Arial Narrow" panose="020B0606020202030204" pitchFamily="34" charset="0"/>
              </a:rPr>
              <a:t> in the countryside, and hoped to sever their ties with the </a:t>
            </a:r>
            <a:r>
              <a:rPr lang="en-US" sz="1400" dirty="0">
                <a:solidFill>
                  <a:srgbClr val="0B0080"/>
                </a:solidFill>
                <a:latin typeface="Arial Narrow" panose="020B0606020202030204" pitchFamily="34" charset="0"/>
                <a:hlinkClick r:id="rId19" tooltip="Aristocracy"/>
              </a:rPr>
              <a:t>aristocracy</a:t>
            </a:r>
            <a:r>
              <a:rPr lang="en-US" sz="1400" dirty="0">
                <a:solidFill>
                  <a:srgbClr val="202122"/>
                </a:solidFill>
                <a:latin typeface="Arial Narrow" panose="020B0606020202030204" pitchFamily="34" charset="0"/>
              </a:rPr>
              <a:t> in the city.</a:t>
            </a:r>
          </a:p>
          <a:p>
            <a:endParaRPr lang="en-US" sz="1400" dirty="0">
              <a:solidFill>
                <a:srgbClr val="202122"/>
              </a:solidFill>
              <a:latin typeface="Arial Narrow" panose="020B0606020202030204" pitchFamily="34" charset="0"/>
            </a:endParaRPr>
          </a:p>
          <a:p>
            <a:r>
              <a:rPr lang="en-US" sz="1400" dirty="0">
                <a:solidFill>
                  <a:srgbClr val="202122"/>
                </a:solidFill>
                <a:latin typeface="Arial Narrow" panose="020B0606020202030204" pitchFamily="34" charset="0"/>
              </a:rPr>
              <a:t>What the Shah did not expect, however, was that the White Revolution led to new </a:t>
            </a:r>
            <a:r>
              <a:rPr lang="en-US" sz="1400" dirty="0">
                <a:solidFill>
                  <a:srgbClr val="0B0080"/>
                </a:solidFill>
                <a:latin typeface="Arial Narrow" panose="020B0606020202030204" pitchFamily="34" charset="0"/>
                <a:hlinkClick r:id="rId20" tooltip="Civil disorder"/>
              </a:rPr>
              <a:t>social tensions</a:t>
            </a:r>
            <a:r>
              <a:rPr lang="en-US" sz="1400" dirty="0">
                <a:solidFill>
                  <a:srgbClr val="202122"/>
                </a:solidFill>
                <a:latin typeface="Arial Narrow" panose="020B0606020202030204" pitchFamily="34" charset="0"/>
              </a:rPr>
              <a:t> that helped create many of the problems the Shah had been trying to avoid. The Shah's reforms more than quadrupled the combined size of the two classes that had posed the most challenges to his monarchy in the past—the </a:t>
            </a:r>
            <a:r>
              <a:rPr lang="en-US" sz="1400" dirty="0">
                <a:solidFill>
                  <a:srgbClr val="0B0080"/>
                </a:solidFill>
                <a:latin typeface="Arial Narrow" panose="020B0606020202030204" pitchFamily="34" charset="0"/>
                <a:hlinkClick r:id="rId21" tooltip="Intelligentsia"/>
              </a:rPr>
              <a:t>intelligentsia</a:t>
            </a:r>
            <a:r>
              <a:rPr lang="en-US" sz="1400" dirty="0">
                <a:solidFill>
                  <a:srgbClr val="202122"/>
                </a:solidFill>
                <a:latin typeface="Arial Narrow" panose="020B0606020202030204" pitchFamily="34" charset="0"/>
              </a:rPr>
              <a:t> and the urban </a:t>
            </a:r>
            <a:r>
              <a:rPr lang="en-US" sz="1400" dirty="0">
                <a:solidFill>
                  <a:srgbClr val="0B0080"/>
                </a:solidFill>
                <a:latin typeface="Arial Narrow" panose="020B0606020202030204" pitchFamily="34" charset="0"/>
                <a:hlinkClick r:id="rId22" tooltip="Iranian working class"/>
              </a:rPr>
              <a:t>working class</a:t>
            </a:r>
            <a:r>
              <a:rPr lang="en-US" sz="1400" dirty="0">
                <a:solidFill>
                  <a:srgbClr val="202122"/>
                </a:solidFill>
                <a:latin typeface="Arial Narrow" panose="020B0606020202030204" pitchFamily="34" charset="0"/>
              </a:rPr>
              <a:t>. Their resentment towards the Shah also grew as they were now stripped of organizations that had represented them in the past, such as political parties, professional associations, </a:t>
            </a:r>
            <a:r>
              <a:rPr lang="en-US" sz="1400" dirty="0">
                <a:solidFill>
                  <a:srgbClr val="0B0080"/>
                </a:solidFill>
                <a:latin typeface="Arial Narrow" panose="020B0606020202030204" pitchFamily="34" charset="0"/>
                <a:hlinkClick r:id="rId23" tooltip="Trade union"/>
              </a:rPr>
              <a:t>trade unions</a:t>
            </a:r>
            <a:r>
              <a:rPr lang="en-US" sz="1400" dirty="0">
                <a:solidFill>
                  <a:srgbClr val="202122"/>
                </a:solidFill>
                <a:latin typeface="Arial Narrow" panose="020B0606020202030204" pitchFamily="34" charset="0"/>
              </a:rPr>
              <a:t>, and independent newspapers. </a:t>
            </a:r>
            <a:r>
              <a:rPr lang="en-US" sz="1400" b="1" dirty="0">
                <a:solidFill>
                  <a:srgbClr val="202122"/>
                </a:solidFill>
                <a:latin typeface="Arial Narrow" panose="020B0606020202030204" pitchFamily="34" charset="0"/>
              </a:rPr>
              <a:t>The land reform, instead of allying the peasants with the government, produced large numbers of independent farmers and landless laborers who became loose political cannons, with no feeling of loyalty to the Shah</a:t>
            </a:r>
            <a:r>
              <a:rPr lang="en-US" sz="1400" dirty="0">
                <a:solidFill>
                  <a:srgbClr val="202122"/>
                </a:solidFill>
                <a:latin typeface="Arial Narrow" panose="020B0606020202030204" pitchFamily="34" charset="0"/>
              </a:rPr>
              <a:t>. Many of the masses felt </a:t>
            </a:r>
            <a:r>
              <a:rPr lang="en-US" sz="1400" b="1" dirty="0">
                <a:solidFill>
                  <a:srgbClr val="202122"/>
                </a:solidFill>
                <a:highlight>
                  <a:srgbClr val="FFFF00"/>
                </a:highlight>
                <a:latin typeface="Arial Narrow" panose="020B0606020202030204" pitchFamily="34" charset="0"/>
              </a:rPr>
              <a:t>resentment towards the increasingly corrupt government</a:t>
            </a:r>
            <a:r>
              <a:rPr lang="en-US" sz="1400" dirty="0">
                <a:solidFill>
                  <a:srgbClr val="202122"/>
                </a:solidFill>
                <a:highlight>
                  <a:srgbClr val="FFFF00"/>
                </a:highlight>
                <a:latin typeface="Arial Narrow" panose="020B0606020202030204" pitchFamily="34" charset="0"/>
              </a:rPr>
              <a:t>; </a:t>
            </a:r>
            <a:r>
              <a:rPr lang="en-US" sz="1400" b="1" dirty="0">
                <a:solidFill>
                  <a:srgbClr val="202122"/>
                </a:solidFill>
                <a:highlight>
                  <a:srgbClr val="FFFF00"/>
                </a:highlight>
                <a:latin typeface="Arial Narrow" panose="020B0606020202030204" pitchFamily="34" charset="0"/>
              </a:rPr>
              <a:t>their loyalty to the clergy</a:t>
            </a:r>
            <a:r>
              <a:rPr lang="en-US" sz="1400" b="1" dirty="0">
                <a:solidFill>
                  <a:srgbClr val="202122"/>
                </a:solidFill>
                <a:latin typeface="Arial Narrow" panose="020B0606020202030204" pitchFamily="34" charset="0"/>
              </a:rPr>
              <a:t>, who were seen as more concerned with the fate of the populace, remained consistent or increased</a:t>
            </a:r>
            <a:r>
              <a:rPr lang="en-US" sz="1400" dirty="0">
                <a:solidFill>
                  <a:srgbClr val="202122"/>
                </a:solidFill>
                <a:latin typeface="Arial Narrow" panose="020B0606020202030204" pitchFamily="34" charset="0"/>
              </a:rPr>
              <a:t>. As </a:t>
            </a:r>
            <a:r>
              <a:rPr lang="en-US" sz="1400" dirty="0" err="1">
                <a:solidFill>
                  <a:srgbClr val="0B0080"/>
                </a:solidFill>
                <a:latin typeface="Arial Narrow" panose="020B0606020202030204" pitchFamily="34" charset="0"/>
                <a:hlinkClick r:id="rId24" tooltip="Ervand Abrahamian"/>
              </a:rPr>
              <a:t>Ervand</a:t>
            </a:r>
            <a:r>
              <a:rPr lang="en-US" sz="1400" dirty="0">
                <a:solidFill>
                  <a:srgbClr val="0B0080"/>
                </a:solidFill>
                <a:latin typeface="Arial Narrow" panose="020B0606020202030204" pitchFamily="34" charset="0"/>
                <a:hlinkClick r:id="rId24" tooltip="Ervand Abrahamian"/>
              </a:rPr>
              <a:t> Abrahamian</a:t>
            </a:r>
            <a:r>
              <a:rPr lang="en-US" sz="1400" dirty="0">
                <a:solidFill>
                  <a:srgbClr val="202122"/>
                </a:solidFill>
                <a:latin typeface="Arial Narrow" panose="020B0606020202030204" pitchFamily="34" charset="0"/>
              </a:rPr>
              <a:t> pointed out: "The White Revolution had been designed to preempt a </a:t>
            </a:r>
            <a:r>
              <a:rPr lang="en-US" sz="1400" dirty="0">
                <a:solidFill>
                  <a:srgbClr val="0B0080"/>
                </a:solidFill>
                <a:latin typeface="Arial Narrow" panose="020B0606020202030204" pitchFamily="34" charset="0"/>
                <a:hlinkClick r:id="rId25" tooltip="Red revolution"/>
              </a:rPr>
              <a:t>Red Revolution</a:t>
            </a:r>
            <a:r>
              <a:rPr lang="en-US" sz="1400" dirty="0">
                <a:solidFill>
                  <a:srgbClr val="202122"/>
                </a:solidFill>
                <a:latin typeface="Arial Narrow" panose="020B0606020202030204" pitchFamily="34" charset="0"/>
              </a:rPr>
              <a:t>. </a:t>
            </a:r>
            <a:r>
              <a:rPr lang="en-US" sz="1400" b="1" dirty="0">
                <a:solidFill>
                  <a:srgbClr val="202122"/>
                </a:solidFill>
                <a:latin typeface="Arial Narrow" panose="020B0606020202030204" pitchFamily="34" charset="0"/>
              </a:rPr>
              <a:t>Instead, it paved the way for an Islamic Revolution</a:t>
            </a:r>
            <a:r>
              <a:rPr lang="en-US" sz="1400" dirty="0">
                <a:solidFill>
                  <a:srgbClr val="202122"/>
                </a:solidFill>
                <a:latin typeface="Arial Narrow" panose="020B0606020202030204" pitchFamily="34" charset="0"/>
              </a:rPr>
              <a:t>."</a:t>
            </a:r>
            <a:r>
              <a:rPr lang="en-US" sz="1400" baseline="30000" dirty="0">
                <a:solidFill>
                  <a:srgbClr val="0B0080"/>
                </a:solidFill>
                <a:latin typeface="Arial Narrow" panose="020B0606020202030204" pitchFamily="34" charset="0"/>
                <a:hlinkClick r:id="rId26"/>
              </a:rPr>
              <a:t>[58]</a:t>
            </a:r>
            <a:r>
              <a:rPr lang="en-US" sz="1400" dirty="0">
                <a:solidFill>
                  <a:srgbClr val="202122"/>
                </a:solidFill>
                <a:latin typeface="Arial Narrow" panose="020B0606020202030204" pitchFamily="34" charset="0"/>
              </a:rPr>
              <a:t> The White Revolution's economic "</a:t>
            </a:r>
            <a:r>
              <a:rPr lang="en-US" sz="1400" dirty="0">
                <a:solidFill>
                  <a:srgbClr val="0B0080"/>
                </a:solidFill>
                <a:latin typeface="Arial Narrow" panose="020B0606020202030204" pitchFamily="34" charset="0"/>
                <a:hlinkClick r:id="rId27" tooltip="Trickle-down economics"/>
              </a:rPr>
              <a:t>trickle-down</a:t>
            </a:r>
            <a:r>
              <a:rPr lang="en-US" sz="1400" dirty="0">
                <a:solidFill>
                  <a:srgbClr val="202122"/>
                </a:solidFill>
                <a:latin typeface="Arial Narrow" panose="020B0606020202030204" pitchFamily="34" charset="0"/>
              </a:rPr>
              <a:t>" strategy also did not work as intended. </a:t>
            </a:r>
            <a:r>
              <a:rPr lang="en-US" sz="1400" b="1" dirty="0">
                <a:solidFill>
                  <a:srgbClr val="202122"/>
                </a:solidFill>
                <a:latin typeface="Arial Narrow" panose="020B0606020202030204" pitchFamily="34" charset="0"/>
              </a:rPr>
              <a:t>In theory, oil money funneled to the elite was supposed to be used to create jobs and factories, eventually distributing the money, but instead the wealth tended to get stuck at the top and concentrated in the hands of the very few</a:t>
            </a:r>
            <a:r>
              <a:rPr lang="en-US" sz="1400" dirty="0">
                <a:solidFill>
                  <a:srgbClr val="202122"/>
                </a:solidFill>
                <a:latin typeface="Arial Narrow" panose="020B0606020202030204" pitchFamily="34" charset="0"/>
              </a:rPr>
              <a:t>.</a:t>
            </a:r>
            <a:r>
              <a:rPr lang="en-US" sz="1400" baseline="30000" dirty="0">
                <a:solidFill>
                  <a:srgbClr val="0B0080"/>
                </a:solidFill>
                <a:latin typeface="Arial Narrow" panose="020B0606020202030204" pitchFamily="34" charset="0"/>
                <a:hlinkClick r:id="rId28"/>
              </a:rPr>
              <a:t>[59]</a:t>
            </a:r>
            <a:endParaRPr lang="en-US" sz="1400" b="0" i="0" dirty="0">
              <a:solidFill>
                <a:srgbClr val="202122"/>
              </a:solidFill>
              <a:effectLst/>
              <a:latin typeface="Arial Narrow" panose="020B0606020202030204" pitchFamily="34" charset="0"/>
            </a:endParaRPr>
          </a:p>
        </p:txBody>
      </p:sp>
      <p:sp>
        <p:nvSpPr>
          <p:cNvPr id="3" name="Rectangle 2">
            <a:extLst>
              <a:ext uri="{FF2B5EF4-FFF2-40B4-BE49-F238E27FC236}">
                <a16:creationId xmlns:a16="http://schemas.microsoft.com/office/drawing/2014/main" id="{B1FEE69F-7665-4F15-B9CD-FCF9FFC4C405}"/>
              </a:ext>
            </a:extLst>
          </p:cNvPr>
          <p:cNvSpPr/>
          <p:nvPr/>
        </p:nvSpPr>
        <p:spPr>
          <a:xfrm>
            <a:off x="322217" y="422758"/>
            <a:ext cx="3185487" cy="369332"/>
          </a:xfrm>
          <a:prstGeom prst="rect">
            <a:avLst/>
          </a:prstGeom>
        </p:spPr>
        <p:txBody>
          <a:bodyPr wrap="none">
            <a:spAutoFit/>
          </a:bodyPr>
          <a:lstStyle/>
          <a:p>
            <a:r>
              <a:rPr lang="en-US" b="1">
                <a:solidFill>
                  <a:srgbClr val="000000"/>
                </a:solidFill>
                <a:latin typeface="Arial" panose="020B0604020202020204" pitchFamily="34" charset="0"/>
              </a:rPr>
              <a:t>White Revolution (1963–78)</a:t>
            </a:r>
            <a:endParaRPr lang="en-US" b="1"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A8A08D44-46A1-4A1E-A0A1-174AC5339E5C}"/>
              </a:ext>
            </a:extLst>
          </p:cNvPr>
          <p:cNvPicPr>
            <a:picLocks noChangeAspect="1"/>
          </p:cNvPicPr>
          <p:nvPr/>
        </p:nvPicPr>
        <p:blipFill>
          <a:blip r:embed="rId29"/>
          <a:stretch>
            <a:fillRect/>
          </a:stretch>
        </p:blipFill>
        <p:spPr>
          <a:xfrm>
            <a:off x="9660259" y="422758"/>
            <a:ext cx="2209524" cy="2247619"/>
          </a:xfrm>
          <a:prstGeom prst="rect">
            <a:avLst/>
          </a:prstGeom>
        </p:spPr>
      </p:pic>
      <p:sp>
        <p:nvSpPr>
          <p:cNvPr id="5" name="Date Placeholder 4">
            <a:extLst>
              <a:ext uri="{FF2B5EF4-FFF2-40B4-BE49-F238E27FC236}">
                <a16:creationId xmlns:a16="http://schemas.microsoft.com/office/drawing/2014/main" id="{7962C981-3B27-4F08-8305-32768A0EBED1}"/>
              </a:ext>
            </a:extLst>
          </p:cNvPr>
          <p:cNvSpPr>
            <a:spLocks noGrp="1"/>
          </p:cNvSpPr>
          <p:nvPr>
            <p:ph type="dt" sz="half" idx="10"/>
          </p:nvPr>
        </p:nvSpPr>
        <p:spPr/>
        <p:txBody>
          <a:bodyPr/>
          <a:lstStyle/>
          <a:p>
            <a:fld id="{AC75BF5F-6844-43F9-9928-1E9A60859A60}" type="datetime1">
              <a:rPr lang="en-US" smtClean="0"/>
              <a:t>8/11/2020</a:t>
            </a:fld>
            <a:endParaRPr lang="en-US"/>
          </a:p>
        </p:txBody>
      </p:sp>
      <p:sp>
        <p:nvSpPr>
          <p:cNvPr id="6" name="Slide Number Placeholder 5">
            <a:extLst>
              <a:ext uri="{FF2B5EF4-FFF2-40B4-BE49-F238E27FC236}">
                <a16:creationId xmlns:a16="http://schemas.microsoft.com/office/drawing/2014/main" id="{6E01838E-3593-4320-BB77-EFFD048654E5}"/>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946412611"/>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412434"/>
      </a:dk2>
      <a:lt2>
        <a:srgbClr val="E2E8E7"/>
      </a:lt2>
      <a:accent1>
        <a:srgbClr val="C34D5D"/>
      </a:accent1>
      <a:accent2>
        <a:srgbClr val="B13B7D"/>
      </a:accent2>
      <a:accent3>
        <a:srgbClr val="C34DC0"/>
      </a:accent3>
      <a:accent4>
        <a:srgbClr val="833BB1"/>
      </a:accent4>
      <a:accent5>
        <a:srgbClr val="644DC3"/>
      </a:accent5>
      <a:accent6>
        <a:srgbClr val="3B55B1"/>
      </a:accent6>
      <a:hlink>
        <a:srgbClr val="8863CB"/>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9080</Words>
  <Application>Microsoft Office PowerPoint</Application>
  <PresentationFormat>Widescreen</PresentationFormat>
  <Paragraphs>571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Abadi</vt:lpstr>
      <vt:lpstr>Arial</vt:lpstr>
      <vt:lpstr>Arial Narrow</vt:lpstr>
      <vt:lpstr>Avenir Next LT Pro</vt:lpstr>
      <vt:lpstr>Calibri</vt:lpstr>
      <vt:lpstr>Helvetica</vt:lpstr>
      <vt:lpstr>Times New Roman</vt:lpstr>
      <vt:lpstr>AccentBoxVTI</vt:lpstr>
      <vt:lpstr>Iranian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Iran Iraq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Iranian Revolution</dc:title>
  <dc:creator>Elaine Steiner</dc:creator>
  <cp:lastModifiedBy>Elaine Steiner</cp:lastModifiedBy>
  <cp:revision>21</cp:revision>
  <cp:lastPrinted>2020-08-12T03:31:42Z</cp:lastPrinted>
  <dcterms:created xsi:type="dcterms:W3CDTF">2020-07-31T04:23:23Z</dcterms:created>
  <dcterms:modified xsi:type="dcterms:W3CDTF">2020-08-12T03:33:12Z</dcterms:modified>
</cp:coreProperties>
</file>