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Amatic SC"/>
      <p:regular r:id="rId27"/>
      <p:bold r:id="rId28"/>
    </p:embeddedFont>
    <p:embeddedFont>
      <p:font typeface="Source Code Pr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AmaticSC-bold.fntdata"/><Relationship Id="rId27" Type="http://schemas.openxmlformats.org/officeDocument/2006/relationships/font" Target="fonts/AmaticSC-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SourceCodePro-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SourceCodePro-italic.fntdata"/><Relationship Id="rId30" Type="http://schemas.openxmlformats.org/officeDocument/2006/relationships/font" Target="fonts/SourceCodePro-bold.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SourceCodePro-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6539bb42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539bb42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654c869a5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654c869a5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6f5c134b60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6f5c134b60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654c869a5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654c869a5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654c869a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654c869a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654c869a5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654c869a5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6f5c134b60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6f5c134b60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6f71fca4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6f71fca4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6f71fca45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6f71fca45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64d0d3915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64d0d3915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63f2d9f3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63f2d9f3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63f2d9f37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63f2d9f37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4d0d391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4d0d391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654c869a5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54c869a5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54c869a5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54c869a5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54c869a5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54c869a5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6f5c134b6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f5c134b6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654c869a5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654c869a5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654c869a5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654c869a5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57" name="Google Shape;57;p14"/>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9" name="Shape 59"/>
        <p:cNvGrpSpPr/>
        <p:nvPr/>
      </p:nvGrpSpPr>
      <p:grpSpPr>
        <a:xfrm>
          <a:off x="0" y="0"/>
          <a:ext cx="0" cy="0"/>
          <a:chOff x="0" y="0"/>
          <a:chExt cx="0" cy="0"/>
        </a:xfrm>
      </p:grpSpPr>
      <p:sp>
        <p:nvSpPr>
          <p:cNvPr id="60" name="Google Shape;60;p15"/>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2" name="Shape 62"/>
        <p:cNvGrpSpPr/>
        <p:nvPr/>
      </p:nvGrpSpPr>
      <p:grpSpPr>
        <a:xfrm>
          <a:off x="0" y="0"/>
          <a:ext cx="0" cy="0"/>
          <a:chOff x="0" y="0"/>
          <a:chExt cx="0" cy="0"/>
        </a:xfrm>
      </p:grpSpPr>
      <p:sp>
        <p:nvSpPr>
          <p:cNvPr id="63" name="Google Shape;63;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4" name="Google Shape;64;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5" name="Google Shape;6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6" name="Shape 66"/>
        <p:cNvGrpSpPr/>
        <p:nvPr/>
      </p:nvGrpSpPr>
      <p:grpSpPr>
        <a:xfrm>
          <a:off x="0" y="0"/>
          <a:ext cx="0" cy="0"/>
          <a:chOff x="0" y="0"/>
          <a:chExt cx="0" cy="0"/>
        </a:xfrm>
      </p:grpSpPr>
      <p:sp>
        <p:nvSpPr>
          <p:cNvPr id="67" name="Google Shape;67;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8" name="Google Shape;68;p17"/>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1" name="Shape 71"/>
        <p:cNvGrpSpPr/>
        <p:nvPr/>
      </p:nvGrpSpPr>
      <p:grpSpPr>
        <a:xfrm>
          <a:off x="0" y="0"/>
          <a:ext cx="0" cy="0"/>
          <a:chOff x="0" y="0"/>
          <a:chExt cx="0" cy="0"/>
        </a:xfrm>
      </p:grpSpPr>
      <p:sp>
        <p:nvSpPr>
          <p:cNvPr id="72" name="Google Shape;72;p18"/>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73" name="Google Shape;7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4" name="Shape 74"/>
        <p:cNvGrpSpPr/>
        <p:nvPr/>
      </p:nvGrpSpPr>
      <p:grpSpPr>
        <a:xfrm>
          <a:off x="0" y="0"/>
          <a:ext cx="0" cy="0"/>
          <a:chOff x="0" y="0"/>
          <a:chExt cx="0" cy="0"/>
        </a:xfrm>
      </p:grpSpPr>
      <p:sp>
        <p:nvSpPr>
          <p:cNvPr id="75" name="Google Shape;75;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76" name="Google Shape;76;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8" name="Shape 78"/>
        <p:cNvGrpSpPr/>
        <p:nvPr/>
      </p:nvGrpSpPr>
      <p:grpSpPr>
        <a:xfrm>
          <a:off x="0" y="0"/>
          <a:ext cx="0" cy="0"/>
          <a:chOff x="0" y="0"/>
          <a:chExt cx="0" cy="0"/>
        </a:xfrm>
      </p:grpSpPr>
      <p:sp>
        <p:nvSpPr>
          <p:cNvPr id="79" name="Google Shape;79;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80" name="Google Shape;8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2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 name="Google Shape;83;p21"/>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84" name="Google Shape;84;p21"/>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85" name="Google Shape;85;p21"/>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6" name="Google Shape;86;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87" name="Google Shape;8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90" name="Google Shape;9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93" name="Google Shape;93;p23"/>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94" name="Google Shape;94;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1" name="Shape 101"/>
        <p:cNvGrpSpPr/>
        <p:nvPr/>
      </p:nvGrpSpPr>
      <p:grpSpPr>
        <a:xfrm>
          <a:off x="0" y="0"/>
          <a:ext cx="0" cy="0"/>
          <a:chOff x="0" y="0"/>
          <a:chExt cx="0" cy="0"/>
        </a:xfrm>
      </p:grpSpPr>
      <p:sp>
        <p:nvSpPr>
          <p:cNvPr id="102" name="Google Shape;102;p26"/>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6"/>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04" name="Google Shape;104;p26"/>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05" name="Google Shape;105;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6" name="Shape 106"/>
        <p:cNvGrpSpPr/>
        <p:nvPr/>
      </p:nvGrpSpPr>
      <p:grpSpPr>
        <a:xfrm>
          <a:off x="0" y="0"/>
          <a:ext cx="0" cy="0"/>
          <a:chOff x="0" y="0"/>
          <a:chExt cx="0" cy="0"/>
        </a:xfrm>
      </p:grpSpPr>
      <p:sp>
        <p:nvSpPr>
          <p:cNvPr id="107" name="Google Shape;107;p27"/>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08" name="Google Shape;108;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9" name="Shape 109"/>
        <p:cNvGrpSpPr/>
        <p:nvPr/>
      </p:nvGrpSpPr>
      <p:grpSpPr>
        <a:xfrm>
          <a:off x="0" y="0"/>
          <a:ext cx="0" cy="0"/>
          <a:chOff x="0" y="0"/>
          <a:chExt cx="0" cy="0"/>
        </a:xfrm>
      </p:grpSpPr>
      <p:sp>
        <p:nvSpPr>
          <p:cNvPr id="110" name="Google Shape;110;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11" name="Google Shape;111;p2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2" name="Google Shape;112;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13" name="Shape 113"/>
        <p:cNvGrpSpPr/>
        <p:nvPr/>
      </p:nvGrpSpPr>
      <p:grpSpPr>
        <a:xfrm>
          <a:off x="0" y="0"/>
          <a:ext cx="0" cy="0"/>
          <a:chOff x="0" y="0"/>
          <a:chExt cx="0" cy="0"/>
        </a:xfrm>
      </p:grpSpPr>
      <p:sp>
        <p:nvSpPr>
          <p:cNvPr id="114" name="Google Shape;114;p2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15" name="Google Shape;115;p29"/>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6" name="Google Shape;116;p29"/>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7" name="Google Shape;117;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8" name="Shape 118"/>
        <p:cNvGrpSpPr/>
        <p:nvPr/>
      </p:nvGrpSpPr>
      <p:grpSpPr>
        <a:xfrm>
          <a:off x="0" y="0"/>
          <a:ext cx="0" cy="0"/>
          <a:chOff x="0" y="0"/>
          <a:chExt cx="0" cy="0"/>
        </a:xfrm>
      </p:grpSpPr>
      <p:sp>
        <p:nvSpPr>
          <p:cNvPr id="119" name="Google Shape;119;p30"/>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20" name="Google Shape;120;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21" name="Shape 121"/>
        <p:cNvGrpSpPr/>
        <p:nvPr/>
      </p:nvGrpSpPr>
      <p:grpSpPr>
        <a:xfrm>
          <a:off x="0" y="0"/>
          <a:ext cx="0" cy="0"/>
          <a:chOff x="0" y="0"/>
          <a:chExt cx="0" cy="0"/>
        </a:xfrm>
      </p:grpSpPr>
      <p:sp>
        <p:nvSpPr>
          <p:cNvPr id="122" name="Google Shape;122;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123" name="Google Shape;123;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4" name="Google Shape;124;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25" name="Shape 125"/>
        <p:cNvGrpSpPr/>
        <p:nvPr/>
      </p:nvGrpSpPr>
      <p:grpSpPr>
        <a:xfrm>
          <a:off x="0" y="0"/>
          <a:ext cx="0" cy="0"/>
          <a:chOff x="0" y="0"/>
          <a:chExt cx="0" cy="0"/>
        </a:xfrm>
      </p:grpSpPr>
      <p:sp>
        <p:nvSpPr>
          <p:cNvPr id="126" name="Google Shape;126;p32"/>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127" name="Google Shape;127;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8" name="Shape 128"/>
        <p:cNvGrpSpPr/>
        <p:nvPr/>
      </p:nvGrpSpPr>
      <p:grpSpPr>
        <a:xfrm>
          <a:off x="0" y="0"/>
          <a:ext cx="0" cy="0"/>
          <a:chOff x="0" y="0"/>
          <a:chExt cx="0" cy="0"/>
        </a:xfrm>
      </p:grpSpPr>
      <p:sp>
        <p:nvSpPr>
          <p:cNvPr id="129" name="Google Shape;129;p33"/>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0" name="Google Shape;130;p33"/>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131" name="Google Shape;131;p33"/>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32" name="Google Shape;132;p33"/>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33" name="Google Shape;133;p3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134" name="Google Shape;134;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sp>
        <p:nvSpPr>
          <p:cNvPr id="136" name="Google Shape;136;p34"/>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137" name="Google Shape;137;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38" name="Shape 138"/>
        <p:cNvGrpSpPr/>
        <p:nvPr/>
      </p:nvGrpSpPr>
      <p:grpSpPr>
        <a:xfrm>
          <a:off x="0" y="0"/>
          <a:ext cx="0" cy="0"/>
          <a:chOff x="0" y="0"/>
          <a:chExt cx="0" cy="0"/>
        </a:xfrm>
      </p:grpSpPr>
      <p:sp>
        <p:nvSpPr>
          <p:cNvPr id="139" name="Google Shape;139;p35"/>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140" name="Google Shape;140;p35"/>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141" name="Google Shape;141;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2" name="Shape 142"/>
        <p:cNvGrpSpPr/>
        <p:nvPr/>
      </p:nvGrpSpPr>
      <p:grpSpPr>
        <a:xfrm>
          <a:off x="0" y="0"/>
          <a:ext cx="0" cy="0"/>
          <a:chOff x="0" y="0"/>
          <a:chExt cx="0" cy="0"/>
        </a:xfrm>
      </p:grpSpPr>
      <p:sp>
        <p:nvSpPr>
          <p:cNvPr id="143" name="Google Shape;143;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6D9EE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rgbClr val="6D9EEB"/>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52" name="Google Shape;52;p13"/>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mc:Choice Requires="p14">
      <p:transition spd="slow" p14:dur="26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rgbClr val="6D9EEB"/>
        </a:solidFill>
      </p:bgPr>
    </p:bg>
    <p:spTree>
      <p:nvGrpSpPr>
        <p:cNvPr id="97" name="Shape 97"/>
        <p:cNvGrpSpPr/>
        <p:nvPr/>
      </p:nvGrpSpPr>
      <p:grpSpPr>
        <a:xfrm>
          <a:off x="0" y="0"/>
          <a:ext cx="0" cy="0"/>
          <a:chOff x="0" y="0"/>
          <a:chExt cx="0" cy="0"/>
        </a:xfrm>
      </p:grpSpPr>
      <p:sp>
        <p:nvSpPr>
          <p:cNvPr id="98" name="Google Shape;98;p25"/>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99" name="Google Shape;99;p25"/>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100" name="Google Shape;10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mc:Choice Requires="p14">
      <p:transition spd="slow" p14:dur="27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 Id="rId3" Type="http://schemas.openxmlformats.org/officeDocument/2006/relationships/hyperlink" Target="mailto:youthprophecygroup@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37"/>
          <p:cNvSpPr txBox="1"/>
          <p:nvPr/>
        </p:nvSpPr>
        <p:spPr>
          <a:xfrm>
            <a:off x="241725" y="0"/>
            <a:ext cx="8756100" cy="18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0">
                <a:solidFill>
                  <a:srgbClr val="FFFFFF"/>
                </a:solidFill>
                <a:latin typeface="Comic Sans MS"/>
                <a:ea typeface="Comic Sans MS"/>
                <a:cs typeface="Comic Sans MS"/>
                <a:sym typeface="Comic Sans MS"/>
              </a:rPr>
              <a:t>WELCOME</a:t>
            </a:r>
            <a:r>
              <a:rPr b="1" lang="en" sz="11000">
                <a:solidFill>
                  <a:srgbClr val="FFFFFF"/>
                </a:solidFill>
                <a:latin typeface="Comic Sans MS"/>
                <a:ea typeface="Comic Sans MS"/>
                <a:cs typeface="Comic Sans MS"/>
                <a:sym typeface="Comic Sans MS"/>
              </a:rPr>
              <a:t>!</a:t>
            </a:r>
            <a:endParaRPr b="1" sz="11000">
              <a:solidFill>
                <a:srgbClr val="FFFFFF"/>
              </a:solidFill>
              <a:latin typeface="Comic Sans MS"/>
              <a:ea typeface="Comic Sans MS"/>
              <a:cs typeface="Comic Sans MS"/>
              <a:sym typeface="Comic Sans MS"/>
            </a:endParaRPr>
          </a:p>
        </p:txBody>
      </p:sp>
      <p:sp>
        <p:nvSpPr>
          <p:cNvPr id="149" name="Google Shape;149;p37"/>
          <p:cNvSpPr txBox="1"/>
          <p:nvPr/>
        </p:nvSpPr>
        <p:spPr>
          <a:xfrm>
            <a:off x="361650" y="1628175"/>
            <a:ext cx="8420700" cy="314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Comic Sans MS"/>
                <a:ea typeface="Comic Sans MS"/>
                <a:cs typeface="Comic Sans MS"/>
                <a:sym typeface="Comic Sans MS"/>
              </a:rPr>
              <a:t>Youth Prophecy Group</a:t>
            </a:r>
            <a:endParaRPr b="1" sz="48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rPr b="1" lang="en" sz="3200">
                <a:solidFill>
                  <a:srgbClr val="FFFFFF"/>
                </a:solidFill>
                <a:latin typeface="Comic Sans MS"/>
                <a:ea typeface="Comic Sans MS"/>
                <a:cs typeface="Comic Sans MS"/>
                <a:sym typeface="Comic Sans MS"/>
              </a:rPr>
              <a:t>10:00am PST</a:t>
            </a:r>
            <a:endParaRPr b="1" sz="32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rPr b="1" lang="en" sz="3200">
                <a:solidFill>
                  <a:srgbClr val="FFFFFF"/>
                </a:solidFill>
                <a:latin typeface="Comic Sans MS"/>
                <a:ea typeface="Comic Sans MS"/>
                <a:cs typeface="Comic Sans MS"/>
                <a:sym typeface="Comic Sans MS"/>
              </a:rPr>
              <a:t>#3</a:t>
            </a:r>
            <a:endParaRPr b="1" sz="32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rPr b="1" lang="en" sz="3200">
                <a:solidFill>
                  <a:srgbClr val="FFFFFF"/>
                </a:solidFill>
                <a:latin typeface="Comic Sans MS"/>
                <a:ea typeface="Comic Sans MS"/>
                <a:cs typeface="Comic Sans MS"/>
                <a:sym typeface="Comic Sans MS"/>
              </a:rPr>
              <a:t>Contact:</a:t>
            </a:r>
            <a:endParaRPr b="1" sz="32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rPr b="1" lang="en" sz="4000">
                <a:solidFill>
                  <a:srgbClr val="FFFFFF"/>
                </a:solidFill>
                <a:latin typeface="Comic Sans MS"/>
                <a:ea typeface="Comic Sans MS"/>
                <a:cs typeface="Comic Sans MS"/>
                <a:sym typeface="Comic Sans MS"/>
              </a:rPr>
              <a:t>youthprophecygroup@gmail.com</a:t>
            </a:r>
            <a:endParaRPr b="1" sz="40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rPr b="1" lang="en" sz="2400">
                <a:solidFill>
                  <a:srgbClr val="FFFFFF"/>
                </a:solidFill>
                <a:latin typeface="Comic Sans MS"/>
                <a:ea typeface="Comic Sans MS"/>
                <a:cs typeface="Comic Sans MS"/>
                <a:sym typeface="Comic Sans MS"/>
              </a:rPr>
              <a:t>For notes, questions, updates, and recordings</a:t>
            </a:r>
            <a:endParaRPr b="1" sz="24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t/>
            </a:r>
            <a:endParaRPr b="1" sz="32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t/>
            </a:r>
            <a:endParaRPr sz="3200">
              <a:solidFill>
                <a:srgbClr val="FFFFFF"/>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id="219" name="Google Shape;219;p46"/>
          <p:cNvPicPr preferRelativeResize="0"/>
          <p:nvPr/>
        </p:nvPicPr>
        <p:blipFill>
          <a:blip r:embed="rId3">
            <a:alphaModFix/>
          </a:blip>
          <a:stretch>
            <a:fillRect/>
          </a:stretch>
        </p:blipFill>
        <p:spPr>
          <a:xfrm>
            <a:off x="1" y="0"/>
            <a:ext cx="9143998" cy="5143499"/>
          </a:xfrm>
          <a:prstGeom prst="rect">
            <a:avLst/>
          </a:prstGeom>
          <a:noFill/>
          <a:ln>
            <a:noFill/>
          </a:ln>
        </p:spPr>
      </p:pic>
      <p:sp>
        <p:nvSpPr>
          <p:cNvPr id="220" name="Google Shape;220;p46"/>
          <p:cNvSpPr txBox="1"/>
          <p:nvPr/>
        </p:nvSpPr>
        <p:spPr>
          <a:xfrm>
            <a:off x="0" y="1463975"/>
            <a:ext cx="3693000" cy="35721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9/11 attack by Al Qaeda</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President Barack Obama</a:t>
            </a:r>
            <a:endParaRPr sz="1800">
              <a:solidFill>
                <a:srgbClr val="FFFFFF"/>
              </a:solidFill>
              <a:latin typeface="Comic Sans MS"/>
              <a:ea typeface="Comic Sans MS"/>
              <a:cs typeface="Comic Sans MS"/>
              <a:sym typeface="Comic Sans MS"/>
            </a:endParaRPr>
          </a:p>
          <a:p>
            <a:pPr indent="0" lvl="0" marL="457200" rtl="0" algn="l">
              <a:spcBef>
                <a:spcPts val="0"/>
              </a:spcBef>
              <a:spcAft>
                <a:spcPts val="0"/>
              </a:spcAft>
              <a:buNone/>
            </a:pPr>
            <a:r>
              <a:t/>
            </a:r>
            <a:endParaRPr sz="1800">
              <a:solidFill>
                <a:srgbClr val="FFFFFF"/>
              </a:solidFill>
              <a:latin typeface="Comic Sans MS"/>
              <a:ea typeface="Comic Sans MS"/>
              <a:cs typeface="Comic Sans MS"/>
              <a:sym typeface="Comic Sans MS"/>
            </a:endParaRPr>
          </a:p>
        </p:txBody>
      </p:sp>
      <p:sp>
        <p:nvSpPr>
          <p:cNvPr id="221" name="Google Shape;221;p46"/>
          <p:cNvSpPr txBox="1"/>
          <p:nvPr/>
        </p:nvSpPr>
        <p:spPr>
          <a:xfrm>
            <a:off x="4673475" y="1463975"/>
            <a:ext cx="4364400" cy="35721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Comic Sans MS"/>
              <a:buChar char="●"/>
            </a:pPr>
            <a:r>
              <a:rPr lang="en" sz="1800">
                <a:latin typeface="Comic Sans MS"/>
                <a:ea typeface="Comic Sans MS"/>
                <a:cs typeface="Comic Sans MS"/>
                <a:sym typeface="Comic Sans MS"/>
              </a:rPr>
              <a:t>9/11 planned by Bush and the CIA</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Char char="●"/>
            </a:pPr>
            <a:r>
              <a:rPr lang="en" sz="1800">
                <a:latin typeface="Comic Sans MS"/>
                <a:ea typeface="Comic Sans MS"/>
                <a:cs typeface="Comic Sans MS"/>
                <a:sym typeface="Comic Sans MS"/>
              </a:rPr>
              <a:t>Missile hit the Pentagon</a:t>
            </a:r>
            <a:endParaRPr sz="1800">
              <a:latin typeface="Comic Sans MS"/>
              <a:ea typeface="Comic Sans MS"/>
              <a:cs typeface="Comic Sans MS"/>
              <a:sym typeface="Comic Sans MS"/>
            </a:endParaRPr>
          </a:p>
        </p:txBody>
      </p:sp>
      <p:sp>
        <p:nvSpPr>
          <p:cNvPr id="222" name="Google Shape;222;p46"/>
          <p:cNvSpPr txBox="1"/>
          <p:nvPr/>
        </p:nvSpPr>
        <p:spPr>
          <a:xfrm>
            <a:off x="3079900" y="0"/>
            <a:ext cx="3115800" cy="4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Comic Sans MS"/>
                <a:ea typeface="Comic Sans MS"/>
                <a:cs typeface="Comic Sans MS"/>
                <a:sym typeface="Comic Sans MS"/>
              </a:rPr>
              <a:t>External</a:t>
            </a:r>
            <a:endParaRPr b="1" sz="3000">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cxnSp>
        <p:nvCxnSpPr>
          <p:cNvPr id="227" name="Google Shape;227;p47"/>
          <p:cNvCxnSpPr/>
          <p:nvPr/>
        </p:nvCxnSpPr>
        <p:spPr>
          <a:xfrm>
            <a:off x="457275" y="2384825"/>
            <a:ext cx="0" cy="966900"/>
          </a:xfrm>
          <a:prstGeom prst="straightConnector1">
            <a:avLst/>
          </a:prstGeom>
          <a:noFill/>
          <a:ln cap="flat" cmpd="sng" w="76200">
            <a:solidFill>
              <a:srgbClr val="000000"/>
            </a:solidFill>
            <a:prstDash val="solid"/>
            <a:round/>
            <a:headEnd len="med" w="med" type="none"/>
            <a:tailEnd len="med" w="med" type="none"/>
          </a:ln>
        </p:spPr>
      </p:cxnSp>
      <p:cxnSp>
        <p:nvCxnSpPr>
          <p:cNvPr id="228" name="Google Shape;228;p47"/>
          <p:cNvCxnSpPr/>
          <p:nvPr/>
        </p:nvCxnSpPr>
        <p:spPr>
          <a:xfrm>
            <a:off x="2416025" y="2384825"/>
            <a:ext cx="0" cy="966900"/>
          </a:xfrm>
          <a:prstGeom prst="straightConnector1">
            <a:avLst/>
          </a:prstGeom>
          <a:noFill/>
          <a:ln cap="flat" cmpd="sng" w="76200">
            <a:solidFill>
              <a:srgbClr val="000000"/>
            </a:solidFill>
            <a:prstDash val="solid"/>
            <a:round/>
            <a:headEnd len="med" w="med" type="none"/>
            <a:tailEnd len="med" w="med" type="none"/>
          </a:ln>
        </p:spPr>
      </p:cxnSp>
      <p:cxnSp>
        <p:nvCxnSpPr>
          <p:cNvPr id="229" name="Google Shape;229;p47"/>
          <p:cNvCxnSpPr/>
          <p:nvPr/>
        </p:nvCxnSpPr>
        <p:spPr>
          <a:xfrm>
            <a:off x="3208925" y="3351725"/>
            <a:ext cx="0" cy="966900"/>
          </a:xfrm>
          <a:prstGeom prst="straightConnector1">
            <a:avLst/>
          </a:prstGeom>
          <a:noFill/>
          <a:ln cap="flat" cmpd="sng" w="76200">
            <a:solidFill>
              <a:srgbClr val="6D9EEB"/>
            </a:solidFill>
            <a:prstDash val="solid"/>
            <a:round/>
            <a:headEnd len="med" w="med" type="none"/>
            <a:tailEnd len="med" w="med" type="none"/>
          </a:ln>
        </p:spPr>
      </p:cxnSp>
      <p:cxnSp>
        <p:nvCxnSpPr>
          <p:cNvPr id="230" name="Google Shape;230;p47"/>
          <p:cNvCxnSpPr/>
          <p:nvPr/>
        </p:nvCxnSpPr>
        <p:spPr>
          <a:xfrm>
            <a:off x="6727975" y="2384825"/>
            <a:ext cx="0" cy="966900"/>
          </a:xfrm>
          <a:prstGeom prst="straightConnector1">
            <a:avLst/>
          </a:prstGeom>
          <a:noFill/>
          <a:ln cap="flat" cmpd="sng" w="76200">
            <a:solidFill>
              <a:srgbClr val="000000"/>
            </a:solidFill>
            <a:prstDash val="solid"/>
            <a:round/>
            <a:headEnd len="med" w="med" type="none"/>
            <a:tailEnd len="med" w="med" type="none"/>
          </a:ln>
        </p:spPr>
      </p:cxnSp>
      <p:cxnSp>
        <p:nvCxnSpPr>
          <p:cNvPr id="231" name="Google Shape;231;p47"/>
          <p:cNvCxnSpPr/>
          <p:nvPr/>
        </p:nvCxnSpPr>
        <p:spPr>
          <a:xfrm flipH="1" rot="10800000">
            <a:off x="83400" y="3351725"/>
            <a:ext cx="8792400" cy="8700"/>
          </a:xfrm>
          <a:prstGeom prst="straightConnector1">
            <a:avLst/>
          </a:prstGeom>
          <a:noFill/>
          <a:ln cap="flat" cmpd="sng" w="76200">
            <a:solidFill>
              <a:srgbClr val="000000"/>
            </a:solidFill>
            <a:prstDash val="solid"/>
            <a:round/>
            <a:headEnd len="med" w="med" type="none"/>
            <a:tailEnd len="med" w="med" type="none"/>
          </a:ln>
        </p:spPr>
      </p:cxnSp>
      <p:sp>
        <p:nvSpPr>
          <p:cNvPr id="232" name="Google Shape;232;p47"/>
          <p:cNvSpPr txBox="1"/>
          <p:nvPr/>
        </p:nvSpPr>
        <p:spPr>
          <a:xfrm>
            <a:off x="100175" y="2036950"/>
            <a:ext cx="747600" cy="526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latin typeface="Comic Sans MS"/>
                <a:ea typeface="Comic Sans MS"/>
                <a:cs typeface="Comic Sans MS"/>
                <a:sym typeface="Comic Sans MS"/>
              </a:rPr>
              <a:t>1989</a:t>
            </a:r>
            <a:endParaRPr b="1" sz="1800">
              <a:latin typeface="Comic Sans MS"/>
              <a:ea typeface="Comic Sans MS"/>
              <a:cs typeface="Comic Sans MS"/>
              <a:sym typeface="Comic Sans MS"/>
            </a:endParaRPr>
          </a:p>
        </p:txBody>
      </p:sp>
      <p:sp>
        <p:nvSpPr>
          <p:cNvPr id="233" name="Google Shape;233;p47"/>
          <p:cNvSpPr txBox="1"/>
          <p:nvPr/>
        </p:nvSpPr>
        <p:spPr>
          <a:xfrm>
            <a:off x="8296225" y="1968550"/>
            <a:ext cx="747600" cy="526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latin typeface="Comic Sans MS"/>
                <a:ea typeface="Comic Sans MS"/>
                <a:cs typeface="Comic Sans MS"/>
                <a:sym typeface="Comic Sans MS"/>
              </a:rPr>
              <a:t>2021</a:t>
            </a:r>
            <a:endParaRPr b="1" sz="1800">
              <a:latin typeface="Comic Sans MS"/>
              <a:ea typeface="Comic Sans MS"/>
              <a:cs typeface="Comic Sans MS"/>
              <a:sym typeface="Comic Sans MS"/>
            </a:endParaRPr>
          </a:p>
        </p:txBody>
      </p:sp>
      <p:sp>
        <p:nvSpPr>
          <p:cNvPr id="234" name="Google Shape;234;p47"/>
          <p:cNvSpPr txBox="1"/>
          <p:nvPr/>
        </p:nvSpPr>
        <p:spPr>
          <a:xfrm>
            <a:off x="2025450" y="2036950"/>
            <a:ext cx="747600" cy="389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latin typeface="Comic Sans MS"/>
                <a:ea typeface="Comic Sans MS"/>
                <a:cs typeface="Comic Sans MS"/>
                <a:sym typeface="Comic Sans MS"/>
              </a:rPr>
              <a:t>2001</a:t>
            </a:r>
            <a:endParaRPr b="1" sz="1800">
              <a:latin typeface="Comic Sans MS"/>
              <a:ea typeface="Comic Sans MS"/>
              <a:cs typeface="Comic Sans MS"/>
              <a:sym typeface="Comic Sans MS"/>
            </a:endParaRPr>
          </a:p>
        </p:txBody>
      </p:sp>
      <p:cxnSp>
        <p:nvCxnSpPr>
          <p:cNvPr id="235" name="Google Shape;235;p47"/>
          <p:cNvCxnSpPr/>
          <p:nvPr/>
        </p:nvCxnSpPr>
        <p:spPr>
          <a:xfrm>
            <a:off x="4572000" y="2357950"/>
            <a:ext cx="0" cy="966900"/>
          </a:xfrm>
          <a:prstGeom prst="straightConnector1">
            <a:avLst/>
          </a:prstGeom>
          <a:noFill/>
          <a:ln cap="flat" cmpd="sng" w="76200">
            <a:solidFill>
              <a:srgbClr val="000000"/>
            </a:solidFill>
            <a:prstDash val="solid"/>
            <a:round/>
            <a:headEnd len="med" w="med" type="none"/>
            <a:tailEnd len="med" w="med" type="none"/>
          </a:ln>
        </p:spPr>
      </p:cxnSp>
      <p:sp>
        <p:nvSpPr>
          <p:cNvPr id="236" name="Google Shape;236;p47"/>
          <p:cNvSpPr txBox="1"/>
          <p:nvPr/>
        </p:nvSpPr>
        <p:spPr>
          <a:xfrm>
            <a:off x="6354175" y="1995625"/>
            <a:ext cx="747600" cy="3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omic Sans MS"/>
                <a:ea typeface="Comic Sans MS"/>
                <a:cs typeface="Comic Sans MS"/>
                <a:sym typeface="Comic Sans MS"/>
              </a:rPr>
              <a:t>2019</a:t>
            </a:r>
            <a:endParaRPr/>
          </a:p>
        </p:txBody>
      </p:sp>
      <p:sp>
        <p:nvSpPr>
          <p:cNvPr id="237" name="Google Shape;237;p47"/>
          <p:cNvSpPr txBox="1"/>
          <p:nvPr/>
        </p:nvSpPr>
        <p:spPr>
          <a:xfrm>
            <a:off x="4145838" y="1941663"/>
            <a:ext cx="852300" cy="3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Comic Sans MS"/>
                <a:ea typeface="Comic Sans MS"/>
                <a:cs typeface="Comic Sans MS"/>
                <a:sym typeface="Comic Sans MS"/>
              </a:rPr>
              <a:t>2014</a:t>
            </a:r>
            <a:endParaRPr/>
          </a:p>
        </p:txBody>
      </p:sp>
      <p:cxnSp>
        <p:nvCxnSpPr>
          <p:cNvPr id="238" name="Google Shape;238;p47"/>
          <p:cNvCxnSpPr/>
          <p:nvPr/>
        </p:nvCxnSpPr>
        <p:spPr>
          <a:xfrm>
            <a:off x="8686725" y="2357950"/>
            <a:ext cx="0" cy="966900"/>
          </a:xfrm>
          <a:prstGeom prst="straightConnector1">
            <a:avLst/>
          </a:prstGeom>
          <a:noFill/>
          <a:ln cap="flat" cmpd="sng" w="76200">
            <a:solidFill>
              <a:srgbClr val="000000"/>
            </a:solidFill>
            <a:prstDash val="solid"/>
            <a:round/>
            <a:headEnd len="med" w="med" type="none"/>
            <a:tailEnd len="med" w="med" type="none"/>
          </a:ln>
        </p:spPr>
      </p:cxnSp>
      <p:sp>
        <p:nvSpPr>
          <p:cNvPr id="239" name="Google Shape;239;p47"/>
          <p:cNvSpPr/>
          <p:nvPr/>
        </p:nvSpPr>
        <p:spPr>
          <a:xfrm>
            <a:off x="2579013" y="2796325"/>
            <a:ext cx="1830000" cy="185400"/>
          </a:xfrm>
          <a:prstGeom prst="leftRightArrow">
            <a:avLst>
              <a:gd fmla="val 3603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7"/>
          <p:cNvSpPr txBox="1"/>
          <p:nvPr/>
        </p:nvSpPr>
        <p:spPr>
          <a:xfrm>
            <a:off x="2497900" y="3505100"/>
            <a:ext cx="1911000" cy="11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Time setting</a:t>
            </a:r>
            <a:endParaRPr b="1" sz="1800"/>
          </a:p>
          <a:p>
            <a:pPr indent="0" lvl="0" marL="0" rtl="0" algn="l">
              <a:spcBef>
                <a:spcPts val="0"/>
              </a:spcBef>
              <a:spcAft>
                <a:spcPts val="0"/>
              </a:spcAft>
              <a:buNone/>
            </a:pPr>
            <a:r>
              <a:rPr b="1" lang="en" sz="1800"/>
              <a:t>Leadership</a:t>
            </a:r>
            <a:endParaRPr b="1"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48"/>
          <p:cNvSpPr txBox="1"/>
          <p:nvPr/>
        </p:nvSpPr>
        <p:spPr>
          <a:xfrm>
            <a:off x="66850" y="526350"/>
            <a:ext cx="9011400" cy="40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Comic Sans MS"/>
                <a:ea typeface="Comic Sans MS"/>
                <a:cs typeface="Comic Sans MS"/>
                <a:sym typeface="Comic Sans MS"/>
              </a:rPr>
              <a:t>2014-2019</a:t>
            </a:r>
            <a:endParaRPr b="1" sz="9600">
              <a:solidFill>
                <a:srgbClr val="FFFFFF"/>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pic>
        <p:nvPicPr>
          <p:cNvPr id="250" name="Google Shape;250;p49"/>
          <p:cNvPicPr preferRelativeResize="0"/>
          <p:nvPr/>
        </p:nvPicPr>
        <p:blipFill>
          <a:blip r:embed="rId3">
            <a:alphaModFix/>
          </a:blip>
          <a:stretch>
            <a:fillRect/>
          </a:stretch>
        </p:blipFill>
        <p:spPr>
          <a:xfrm>
            <a:off x="1" y="0"/>
            <a:ext cx="9143998" cy="5143499"/>
          </a:xfrm>
          <a:prstGeom prst="rect">
            <a:avLst/>
          </a:prstGeom>
          <a:noFill/>
          <a:ln>
            <a:noFill/>
          </a:ln>
        </p:spPr>
      </p:pic>
      <p:sp>
        <p:nvSpPr>
          <p:cNvPr id="251" name="Google Shape;251;p49"/>
          <p:cNvSpPr txBox="1"/>
          <p:nvPr/>
        </p:nvSpPr>
        <p:spPr>
          <a:xfrm>
            <a:off x="308875" y="1571250"/>
            <a:ext cx="2376900" cy="3572100"/>
          </a:xfrm>
          <a:prstGeom prst="rect">
            <a:avLst/>
          </a:prstGeom>
          <a:no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Midnight Cry message</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New Leadership</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The movement</a:t>
            </a:r>
            <a:endParaRPr sz="1800">
              <a:solidFill>
                <a:srgbClr val="FFFFFF"/>
              </a:solidFill>
              <a:latin typeface="Comic Sans MS"/>
              <a:ea typeface="Comic Sans MS"/>
              <a:cs typeface="Comic Sans MS"/>
              <a:sym typeface="Comic Sans MS"/>
            </a:endParaRPr>
          </a:p>
          <a:p>
            <a:pPr indent="0" lvl="0" marL="457200" rtl="0" algn="ctr">
              <a:spcBef>
                <a:spcPts val="0"/>
              </a:spcBef>
              <a:spcAft>
                <a:spcPts val="0"/>
              </a:spcAft>
              <a:buNone/>
            </a:pPr>
            <a:r>
              <a:t/>
            </a:r>
            <a:endParaRPr sz="1800">
              <a:solidFill>
                <a:srgbClr val="FFFFFF"/>
              </a:solidFill>
              <a:latin typeface="Comic Sans MS"/>
              <a:ea typeface="Comic Sans MS"/>
              <a:cs typeface="Comic Sans MS"/>
              <a:sym typeface="Comic Sans MS"/>
            </a:endParaRPr>
          </a:p>
        </p:txBody>
      </p:sp>
      <p:sp>
        <p:nvSpPr>
          <p:cNvPr id="252" name="Google Shape;252;p49"/>
          <p:cNvSpPr txBox="1"/>
          <p:nvPr/>
        </p:nvSpPr>
        <p:spPr>
          <a:xfrm>
            <a:off x="5524225" y="1374500"/>
            <a:ext cx="3164700" cy="35721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Comic Sans MS"/>
              <a:buChar char="●"/>
            </a:pPr>
            <a:r>
              <a:rPr lang="en" sz="1800">
                <a:latin typeface="Comic Sans MS"/>
                <a:ea typeface="Comic Sans MS"/>
                <a:cs typeface="Comic Sans MS"/>
                <a:sym typeface="Comic Sans MS"/>
              </a:rPr>
              <a:t>Future for America</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Char char="●"/>
            </a:pPr>
            <a:r>
              <a:rPr lang="en" sz="1800">
                <a:latin typeface="Comic Sans MS"/>
                <a:ea typeface="Comic Sans MS"/>
                <a:cs typeface="Comic Sans MS"/>
                <a:sym typeface="Comic Sans MS"/>
              </a:rPr>
              <a:t>No new leadership</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Char char="●"/>
            </a:pPr>
            <a:r>
              <a:rPr lang="en" sz="1800">
                <a:latin typeface="Comic Sans MS"/>
                <a:ea typeface="Comic Sans MS"/>
                <a:cs typeface="Comic Sans MS"/>
                <a:sym typeface="Comic Sans MS"/>
              </a:rPr>
              <a:t>“Thus Saith the Lord”</a:t>
            </a:r>
            <a:endParaRPr sz="1800">
              <a:latin typeface="Comic Sans MS"/>
              <a:ea typeface="Comic Sans MS"/>
              <a:cs typeface="Comic Sans MS"/>
              <a:sym typeface="Comic Sans MS"/>
            </a:endParaRPr>
          </a:p>
        </p:txBody>
      </p:sp>
      <p:sp>
        <p:nvSpPr>
          <p:cNvPr id="253" name="Google Shape;253;p49"/>
          <p:cNvSpPr txBox="1"/>
          <p:nvPr/>
        </p:nvSpPr>
        <p:spPr>
          <a:xfrm>
            <a:off x="3079900" y="0"/>
            <a:ext cx="3115800" cy="4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Comic Sans MS"/>
                <a:ea typeface="Comic Sans MS"/>
                <a:cs typeface="Comic Sans MS"/>
                <a:sym typeface="Comic Sans MS"/>
              </a:rPr>
              <a:t>Internal</a:t>
            </a:r>
            <a:endParaRPr b="1" sz="3000">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id="258" name="Google Shape;258;p50"/>
          <p:cNvPicPr preferRelativeResize="0"/>
          <p:nvPr/>
        </p:nvPicPr>
        <p:blipFill>
          <a:blip r:embed="rId3">
            <a:alphaModFix/>
          </a:blip>
          <a:stretch>
            <a:fillRect/>
          </a:stretch>
        </p:blipFill>
        <p:spPr>
          <a:xfrm>
            <a:off x="1" y="0"/>
            <a:ext cx="9143998" cy="5143499"/>
          </a:xfrm>
          <a:prstGeom prst="rect">
            <a:avLst/>
          </a:prstGeom>
          <a:noFill/>
          <a:ln>
            <a:noFill/>
          </a:ln>
        </p:spPr>
      </p:pic>
      <p:sp>
        <p:nvSpPr>
          <p:cNvPr id="259" name="Google Shape;259;p50"/>
          <p:cNvSpPr txBox="1"/>
          <p:nvPr/>
        </p:nvSpPr>
        <p:spPr>
          <a:xfrm>
            <a:off x="308875" y="1571250"/>
            <a:ext cx="2376900" cy="3572100"/>
          </a:xfrm>
          <a:prstGeom prst="rect">
            <a:avLst/>
          </a:prstGeom>
          <a:no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Hillary Clinton</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Democrats</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Liberals</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CNN</a:t>
            </a:r>
            <a:endParaRPr sz="1800">
              <a:solidFill>
                <a:srgbClr val="FFFFFF"/>
              </a:solidFill>
              <a:latin typeface="Comic Sans MS"/>
              <a:ea typeface="Comic Sans MS"/>
              <a:cs typeface="Comic Sans MS"/>
              <a:sym typeface="Comic Sans MS"/>
            </a:endParaRPr>
          </a:p>
          <a:p>
            <a:pPr indent="0" lvl="0" marL="457200" rtl="0" algn="ctr">
              <a:spcBef>
                <a:spcPts val="0"/>
              </a:spcBef>
              <a:spcAft>
                <a:spcPts val="0"/>
              </a:spcAft>
              <a:buNone/>
            </a:pPr>
            <a:r>
              <a:t/>
            </a:r>
            <a:endParaRPr sz="1800">
              <a:solidFill>
                <a:srgbClr val="FFFFFF"/>
              </a:solidFill>
              <a:latin typeface="Comic Sans MS"/>
              <a:ea typeface="Comic Sans MS"/>
              <a:cs typeface="Comic Sans MS"/>
              <a:sym typeface="Comic Sans MS"/>
            </a:endParaRPr>
          </a:p>
        </p:txBody>
      </p:sp>
      <p:sp>
        <p:nvSpPr>
          <p:cNvPr id="260" name="Google Shape;260;p50"/>
          <p:cNvSpPr txBox="1"/>
          <p:nvPr/>
        </p:nvSpPr>
        <p:spPr>
          <a:xfrm>
            <a:off x="5725650" y="1374500"/>
            <a:ext cx="2869200" cy="35721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Comic Sans MS"/>
              <a:buChar char="●"/>
            </a:pPr>
            <a:r>
              <a:rPr lang="en" sz="1800">
                <a:latin typeface="Comic Sans MS"/>
                <a:ea typeface="Comic Sans MS"/>
                <a:cs typeface="Comic Sans MS"/>
                <a:sym typeface="Comic Sans MS"/>
              </a:rPr>
              <a:t>President </a:t>
            </a:r>
            <a:r>
              <a:rPr lang="en" sz="1800">
                <a:latin typeface="Comic Sans MS"/>
                <a:ea typeface="Comic Sans MS"/>
                <a:cs typeface="Comic Sans MS"/>
                <a:sym typeface="Comic Sans MS"/>
              </a:rPr>
              <a:t>Trump</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Char char="●"/>
            </a:pPr>
            <a:r>
              <a:rPr lang="en" sz="1800">
                <a:latin typeface="Comic Sans MS"/>
                <a:ea typeface="Comic Sans MS"/>
                <a:cs typeface="Comic Sans MS"/>
                <a:sym typeface="Comic Sans MS"/>
              </a:rPr>
              <a:t>Republicans</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Char char="●"/>
            </a:pPr>
            <a:r>
              <a:rPr lang="en" sz="1800">
                <a:latin typeface="Comic Sans MS"/>
                <a:ea typeface="Comic Sans MS"/>
                <a:cs typeface="Comic Sans MS"/>
                <a:sym typeface="Comic Sans MS"/>
              </a:rPr>
              <a:t>Conservatives</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Char char="●"/>
            </a:pPr>
            <a:r>
              <a:rPr lang="en" sz="1800">
                <a:latin typeface="Comic Sans MS"/>
                <a:ea typeface="Comic Sans MS"/>
                <a:cs typeface="Comic Sans MS"/>
                <a:sym typeface="Comic Sans MS"/>
              </a:rPr>
              <a:t>Fox News</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Char char="●"/>
            </a:pPr>
            <a:r>
              <a:rPr lang="en" sz="1800">
                <a:latin typeface="Comic Sans MS"/>
                <a:ea typeface="Comic Sans MS"/>
                <a:cs typeface="Comic Sans MS"/>
                <a:sym typeface="Comic Sans MS"/>
              </a:rPr>
              <a:t>Conspiracy theories</a:t>
            </a:r>
            <a:endParaRPr sz="1800">
              <a:latin typeface="Comic Sans MS"/>
              <a:ea typeface="Comic Sans MS"/>
              <a:cs typeface="Comic Sans MS"/>
              <a:sym typeface="Comic Sans MS"/>
            </a:endParaRPr>
          </a:p>
        </p:txBody>
      </p:sp>
      <p:sp>
        <p:nvSpPr>
          <p:cNvPr id="261" name="Google Shape;261;p50"/>
          <p:cNvSpPr txBox="1"/>
          <p:nvPr/>
        </p:nvSpPr>
        <p:spPr>
          <a:xfrm>
            <a:off x="3079900" y="0"/>
            <a:ext cx="3115800" cy="4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Comic Sans MS"/>
                <a:ea typeface="Comic Sans MS"/>
                <a:cs typeface="Comic Sans MS"/>
                <a:sym typeface="Comic Sans MS"/>
              </a:rPr>
              <a:t>External</a:t>
            </a:r>
            <a:endParaRPr b="1" sz="3000">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cxnSp>
        <p:nvCxnSpPr>
          <p:cNvPr id="266" name="Google Shape;266;p51"/>
          <p:cNvCxnSpPr/>
          <p:nvPr/>
        </p:nvCxnSpPr>
        <p:spPr>
          <a:xfrm>
            <a:off x="457275" y="2384825"/>
            <a:ext cx="0" cy="966900"/>
          </a:xfrm>
          <a:prstGeom prst="straightConnector1">
            <a:avLst/>
          </a:prstGeom>
          <a:noFill/>
          <a:ln cap="flat" cmpd="sng" w="76200">
            <a:solidFill>
              <a:srgbClr val="000000"/>
            </a:solidFill>
            <a:prstDash val="solid"/>
            <a:round/>
            <a:headEnd len="med" w="med" type="none"/>
            <a:tailEnd len="med" w="med" type="none"/>
          </a:ln>
        </p:spPr>
      </p:cxnSp>
      <p:cxnSp>
        <p:nvCxnSpPr>
          <p:cNvPr id="267" name="Google Shape;267;p51"/>
          <p:cNvCxnSpPr/>
          <p:nvPr/>
        </p:nvCxnSpPr>
        <p:spPr>
          <a:xfrm>
            <a:off x="2416025" y="2384825"/>
            <a:ext cx="0" cy="966900"/>
          </a:xfrm>
          <a:prstGeom prst="straightConnector1">
            <a:avLst/>
          </a:prstGeom>
          <a:noFill/>
          <a:ln cap="flat" cmpd="sng" w="76200">
            <a:solidFill>
              <a:srgbClr val="000000"/>
            </a:solidFill>
            <a:prstDash val="solid"/>
            <a:round/>
            <a:headEnd len="med" w="med" type="none"/>
            <a:tailEnd len="med" w="med" type="none"/>
          </a:ln>
        </p:spPr>
      </p:cxnSp>
      <p:cxnSp>
        <p:nvCxnSpPr>
          <p:cNvPr id="268" name="Google Shape;268;p51"/>
          <p:cNvCxnSpPr/>
          <p:nvPr/>
        </p:nvCxnSpPr>
        <p:spPr>
          <a:xfrm>
            <a:off x="3208925" y="3351725"/>
            <a:ext cx="0" cy="966900"/>
          </a:xfrm>
          <a:prstGeom prst="straightConnector1">
            <a:avLst/>
          </a:prstGeom>
          <a:noFill/>
          <a:ln cap="flat" cmpd="sng" w="76200">
            <a:solidFill>
              <a:srgbClr val="6D9EEB"/>
            </a:solidFill>
            <a:prstDash val="solid"/>
            <a:round/>
            <a:headEnd len="med" w="med" type="none"/>
            <a:tailEnd len="med" w="med" type="none"/>
          </a:ln>
        </p:spPr>
      </p:cxnSp>
      <p:cxnSp>
        <p:nvCxnSpPr>
          <p:cNvPr id="269" name="Google Shape;269;p51"/>
          <p:cNvCxnSpPr/>
          <p:nvPr/>
        </p:nvCxnSpPr>
        <p:spPr>
          <a:xfrm>
            <a:off x="6727975" y="2384825"/>
            <a:ext cx="0" cy="966900"/>
          </a:xfrm>
          <a:prstGeom prst="straightConnector1">
            <a:avLst/>
          </a:prstGeom>
          <a:noFill/>
          <a:ln cap="flat" cmpd="sng" w="76200">
            <a:solidFill>
              <a:srgbClr val="000000"/>
            </a:solidFill>
            <a:prstDash val="solid"/>
            <a:round/>
            <a:headEnd len="med" w="med" type="none"/>
            <a:tailEnd len="med" w="med" type="none"/>
          </a:ln>
        </p:spPr>
      </p:cxnSp>
      <p:cxnSp>
        <p:nvCxnSpPr>
          <p:cNvPr id="270" name="Google Shape;270;p51"/>
          <p:cNvCxnSpPr/>
          <p:nvPr/>
        </p:nvCxnSpPr>
        <p:spPr>
          <a:xfrm flipH="1" rot="10800000">
            <a:off x="83400" y="3351725"/>
            <a:ext cx="8792400" cy="8700"/>
          </a:xfrm>
          <a:prstGeom prst="straightConnector1">
            <a:avLst/>
          </a:prstGeom>
          <a:noFill/>
          <a:ln cap="flat" cmpd="sng" w="76200">
            <a:solidFill>
              <a:srgbClr val="000000"/>
            </a:solidFill>
            <a:prstDash val="solid"/>
            <a:round/>
            <a:headEnd len="med" w="med" type="none"/>
            <a:tailEnd len="med" w="med" type="none"/>
          </a:ln>
        </p:spPr>
      </p:cxnSp>
      <p:sp>
        <p:nvSpPr>
          <p:cNvPr id="271" name="Google Shape;271;p51"/>
          <p:cNvSpPr txBox="1"/>
          <p:nvPr/>
        </p:nvSpPr>
        <p:spPr>
          <a:xfrm>
            <a:off x="100175" y="2036950"/>
            <a:ext cx="747600" cy="526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latin typeface="Comic Sans MS"/>
                <a:ea typeface="Comic Sans MS"/>
                <a:cs typeface="Comic Sans MS"/>
                <a:sym typeface="Comic Sans MS"/>
              </a:rPr>
              <a:t>1989</a:t>
            </a:r>
            <a:endParaRPr b="1" sz="1800">
              <a:latin typeface="Comic Sans MS"/>
              <a:ea typeface="Comic Sans MS"/>
              <a:cs typeface="Comic Sans MS"/>
              <a:sym typeface="Comic Sans MS"/>
            </a:endParaRPr>
          </a:p>
        </p:txBody>
      </p:sp>
      <p:sp>
        <p:nvSpPr>
          <p:cNvPr id="272" name="Google Shape;272;p51"/>
          <p:cNvSpPr txBox="1"/>
          <p:nvPr/>
        </p:nvSpPr>
        <p:spPr>
          <a:xfrm>
            <a:off x="8296225" y="1968550"/>
            <a:ext cx="747600" cy="526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latin typeface="Comic Sans MS"/>
                <a:ea typeface="Comic Sans MS"/>
                <a:cs typeface="Comic Sans MS"/>
                <a:sym typeface="Comic Sans MS"/>
              </a:rPr>
              <a:t>2021</a:t>
            </a:r>
            <a:endParaRPr b="1" sz="1800">
              <a:latin typeface="Comic Sans MS"/>
              <a:ea typeface="Comic Sans MS"/>
              <a:cs typeface="Comic Sans MS"/>
              <a:sym typeface="Comic Sans MS"/>
            </a:endParaRPr>
          </a:p>
        </p:txBody>
      </p:sp>
      <p:sp>
        <p:nvSpPr>
          <p:cNvPr id="273" name="Google Shape;273;p51"/>
          <p:cNvSpPr txBox="1"/>
          <p:nvPr/>
        </p:nvSpPr>
        <p:spPr>
          <a:xfrm>
            <a:off x="2025450" y="2036950"/>
            <a:ext cx="747600" cy="389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latin typeface="Comic Sans MS"/>
                <a:ea typeface="Comic Sans MS"/>
                <a:cs typeface="Comic Sans MS"/>
                <a:sym typeface="Comic Sans MS"/>
              </a:rPr>
              <a:t>2001</a:t>
            </a:r>
            <a:endParaRPr b="1" sz="1800">
              <a:latin typeface="Comic Sans MS"/>
              <a:ea typeface="Comic Sans MS"/>
              <a:cs typeface="Comic Sans MS"/>
              <a:sym typeface="Comic Sans MS"/>
            </a:endParaRPr>
          </a:p>
        </p:txBody>
      </p:sp>
      <p:cxnSp>
        <p:nvCxnSpPr>
          <p:cNvPr id="274" name="Google Shape;274;p51"/>
          <p:cNvCxnSpPr/>
          <p:nvPr/>
        </p:nvCxnSpPr>
        <p:spPr>
          <a:xfrm>
            <a:off x="4572000" y="2357950"/>
            <a:ext cx="0" cy="966900"/>
          </a:xfrm>
          <a:prstGeom prst="straightConnector1">
            <a:avLst/>
          </a:prstGeom>
          <a:noFill/>
          <a:ln cap="flat" cmpd="sng" w="76200">
            <a:solidFill>
              <a:srgbClr val="000000"/>
            </a:solidFill>
            <a:prstDash val="solid"/>
            <a:round/>
            <a:headEnd len="med" w="med" type="none"/>
            <a:tailEnd len="med" w="med" type="none"/>
          </a:ln>
        </p:spPr>
      </p:cxnSp>
      <p:sp>
        <p:nvSpPr>
          <p:cNvPr id="275" name="Google Shape;275;p51"/>
          <p:cNvSpPr txBox="1"/>
          <p:nvPr/>
        </p:nvSpPr>
        <p:spPr>
          <a:xfrm>
            <a:off x="6354175" y="1995625"/>
            <a:ext cx="747600" cy="3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omic Sans MS"/>
                <a:ea typeface="Comic Sans MS"/>
                <a:cs typeface="Comic Sans MS"/>
                <a:sym typeface="Comic Sans MS"/>
              </a:rPr>
              <a:t>2019</a:t>
            </a:r>
            <a:endParaRPr/>
          </a:p>
        </p:txBody>
      </p:sp>
      <p:sp>
        <p:nvSpPr>
          <p:cNvPr id="276" name="Google Shape;276;p51"/>
          <p:cNvSpPr txBox="1"/>
          <p:nvPr/>
        </p:nvSpPr>
        <p:spPr>
          <a:xfrm>
            <a:off x="4145838" y="1941663"/>
            <a:ext cx="852300" cy="3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Comic Sans MS"/>
                <a:ea typeface="Comic Sans MS"/>
                <a:cs typeface="Comic Sans MS"/>
                <a:sym typeface="Comic Sans MS"/>
              </a:rPr>
              <a:t>2014</a:t>
            </a:r>
            <a:endParaRPr/>
          </a:p>
        </p:txBody>
      </p:sp>
      <p:cxnSp>
        <p:nvCxnSpPr>
          <p:cNvPr id="277" name="Google Shape;277;p51"/>
          <p:cNvCxnSpPr/>
          <p:nvPr/>
        </p:nvCxnSpPr>
        <p:spPr>
          <a:xfrm>
            <a:off x="8686725" y="2357950"/>
            <a:ext cx="0" cy="966900"/>
          </a:xfrm>
          <a:prstGeom prst="straightConnector1">
            <a:avLst/>
          </a:prstGeom>
          <a:noFill/>
          <a:ln cap="flat" cmpd="sng" w="76200">
            <a:solidFill>
              <a:srgbClr val="000000"/>
            </a:solidFill>
            <a:prstDash val="solid"/>
            <a:round/>
            <a:headEnd len="med" w="med" type="none"/>
            <a:tailEnd len="med" w="med" type="none"/>
          </a:ln>
        </p:spPr>
      </p:cxnSp>
      <p:sp>
        <p:nvSpPr>
          <p:cNvPr id="278" name="Google Shape;278;p51"/>
          <p:cNvSpPr/>
          <p:nvPr/>
        </p:nvSpPr>
        <p:spPr>
          <a:xfrm>
            <a:off x="4734988" y="2846288"/>
            <a:ext cx="1830000" cy="185400"/>
          </a:xfrm>
          <a:prstGeom prst="leftRightArrow">
            <a:avLst>
              <a:gd fmla="val 3603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1"/>
          <p:cNvSpPr txBox="1"/>
          <p:nvPr/>
        </p:nvSpPr>
        <p:spPr>
          <a:xfrm>
            <a:off x="4673475" y="3492975"/>
            <a:ext cx="2189100" cy="11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Racism</a:t>
            </a:r>
            <a:endParaRPr b="1"/>
          </a:p>
          <a:p>
            <a:pPr indent="0" lvl="0" marL="0" rtl="0" algn="l">
              <a:spcBef>
                <a:spcPts val="0"/>
              </a:spcBef>
              <a:spcAft>
                <a:spcPts val="0"/>
              </a:spcAft>
              <a:buNone/>
            </a:pPr>
            <a:r>
              <a:rPr b="1" lang="en"/>
              <a:t>Gender inequality</a:t>
            </a:r>
            <a:endParaRPr b="1"/>
          </a:p>
          <a:p>
            <a:pPr indent="0" lvl="0" marL="0" rtl="0" algn="l">
              <a:spcBef>
                <a:spcPts val="0"/>
              </a:spcBef>
              <a:spcAft>
                <a:spcPts val="0"/>
              </a:spcAft>
              <a:buNone/>
            </a:pPr>
            <a:r>
              <a:rPr b="1" lang="en"/>
              <a:t>Conspiracy theories</a:t>
            </a:r>
            <a:endParaRPr b="1"/>
          </a:p>
          <a:p>
            <a:pPr indent="0" lvl="0" marL="0" rtl="0" algn="l">
              <a:spcBef>
                <a:spcPts val="0"/>
              </a:spcBef>
              <a:spcAft>
                <a:spcPts val="0"/>
              </a:spcAft>
              <a:buNone/>
            </a:pPr>
            <a:r>
              <a:rPr b="1" lang="en"/>
              <a:t>Leadership</a:t>
            </a:r>
            <a:endParaRPr b="1" sz="1600"/>
          </a:p>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pic>
        <p:nvPicPr>
          <p:cNvPr id="284" name="Google Shape;284;p52"/>
          <p:cNvPicPr preferRelativeResize="0"/>
          <p:nvPr/>
        </p:nvPicPr>
        <p:blipFill>
          <a:blip r:embed="rId3">
            <a:alphaModFix/>
          </a:blip>
          <a:stretch>
            <a:fillRect/>
          </a:stretch>
        </p:blipFill>
        <p:spPr>
          <a:xfrm>
            <a:off x="5210650" y="0"/>
            <a:ext cx="3933350" cy="2229300"/>
          </a:xfrm>
          <a:prstGeom prst="rect">
            <a:avLst/>
          </a:prstGeom>
          <a:noFill/>
          <a:ln>
            <a:noFill/>
          </a:ln>
        </p:spPr>
      </p:pic>
      <p:pic>
        <p:nvPicPr>
          <p:cNvPr id="285" name="Google Shape;285;p52"/>
          <p:cNvPicPr preferRelativeResize="0"/>
          <p:nvPr/>
        </p:nvPicPr>
        <p:blipFill>
          <a:blip r:embed="rId4">
            <a:alphaModFix/>
          </a:blip>
          <a:stretch>
            <a:fillRect/>
          </a:stretch>
        </p:blipFill>
        <p:spPr>
          <a:xfrm>
            <a:off x="0" y="9525"/>
            <a:ext cx="2857500" cy="2649525"/>
          </a:xfrm>
          <a:prstGeom prst="rect">
            <a:avLst/>
          </a:prstGeom>
          <a:noFill/>
          <a:ln>
            <a:noFill/>
          </a:ln>
        </p:spPr>
      </p:pic>
      <p:pic>
        <p:nvPicPr>
          <p:cNvPr id="286" name="Google Shape;286;p52"/>
          <p:cNvPicPr preferRelativeResize="0"/>
          <p:nvPr/>
        </p:nvPicPr>
        <p:blipFill>
          <a:blip r:embed="rId5">
            <a:alphaModFix/>
          </a:blip>
          <a:stretch>
            <a:fillRect/>
          </a:stretch>
        </p:blipFill>
        <p:spPr>
          <a:xfrm>
            <a:off x="2600325" y="2229300"/>
            <a:ext cx="3571875" cy="2914200"/>
          </a:xfrm>
          <a:prstGeom prst="rect">
            <a:avLst/>
          </a:prstGeom>
          <a:noFill/>
          <a:ln>
            <a:noFill/>
          </a:ln>
        </p:spPr>
      </p:pic>
      <p:pic>
        <p:nvPicPr>
          <p:cNvPr id="287" name="Google Shape;287;p52"/>
          <p:cNvPicPr preferRelativeResize="0"/>
          <p:nvPr/>
        </p:nvPicPr>
        <p:blipFill>
          <a:blip r:embed="rId6">
            <a:alphaModFix/>
          </a:blip>
          <a:stretch>
            <a:fillRect/>
          </a:stretch>
        </p:blipFill>
        <p:spPr>
          <a:xfrm>
            <a:off x="6172200" y="2171700"/>
            <a:ext cx="2971800" cy="2971800"/>
          </a:xfrm>
          <a:prstGeom prst="rect">
            <a:avLst/>
          </a:prstGeom>
          <a:noFill/>
          <a:ln>
            <a:noFill/>
          </a:ln>
        </p:spPr>
      </p:pic>
      <p:pic>
        <p:nvPicPr>
          <p:cNvPr id="288" name="Google Shape;288;p52"/>
          <p:cNvPicPr preferRelativeResize="0"/>
          <p:nvPr/>
        </p:nvPicPr>
        <p:blipFill rotWithShape="1">
          <a:blip r:embed="rId7">
            <a:alphaModFix/>
          </a:blip>
          <a:srcRect b="0" l="0" r="0" t="0"/>
          <a:stretch/>
        </p:blipFill>
        <p:spPr>
          <a:xfrm>
            <a:off x="0" y="2659050"/>
            <a:ext cx="3314650" cy="2484450"/>
          </a:xfrm>
          <a:prstGeom prst="rect">
            <a:avLst/>
          </a:prstGeom>
          <a:noFill/>
          <a:ln>
            <a:noFill/>
          </a:ln>
        </p:spPr>
      </p:pic>
      <p:pic>
        <p:nvPicPr>
          <p:cNvPr id="289" name="Google Shape;289;p52"/>
          <p:cNvPicPr preferRelativeResize="0"/>
          <p:nvPr/>
        </p:nvPicPr>
        <p:blipFill>
          <a:blip r:embed="rId8">
            <a:alphaModFix/>
          </a:blip>
          <a:stretch>
            <a:fillRect/>
          </a:stretch>
        </p:blipFill>
        <p:spPr>
          <a:xfrm>
            <a:off x="2600325" y="0"/>
            <a:ext cx="2857500" cy="2229300"/>
          </a:xfrm>
          <a:prstGeom prst="rect">
            <a:avLst/>
          </a:prstGeom>
          <a:noFill/>
          <a:ln>
            <a:noFill/>
          </a:ln>
        </p:spPr>
      </p:pic>
      <p:sp>
        <p:nvSpPr>
          <p:cNvPr id="290" name="Google Shape;290;p52"/>
          <p:cNvSpPr txBox="1"/>
          <p:nvPr/>
        </p:nvSpPr>
        <p:spPr>
          <a:xfrm rot="251">
            <a:off x="510390" y="1719008"/>
            <a:ext cx="8218800" cy="100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0000"/>
                </a:solidFill>
                <a:latin typeface="Comic Sans MS"/>
                <a:ea typeface="Comic Sans MS"/>
                <a:cs typeface="Comic Sans MS"/>
                <a:sym typeface="Comic Sans MS"/>
              </a:rPr>
              <a:t>CONSPIRACY THEORIES</a:t>
            </a:r>
            <a:endParaRPr b="1" sz="4800">
              <a:solidFill>
                <a:srgbClr val="FF0000"/>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53"/>
          <p:cNvSpPr txBox="1"/>
          <p:nvPr/>
        </p:nvSpPr>
        <p:spPr>
          <a:xfrm>
            <a:off x="0" y="1368000"/>
            <a:ext cx="4572000" cy="37755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222222"/>
              </a:buClr>
              <a:buSzPts val="1200"/>
              <a:buFont typeface="Comic Sans MS"/>
              <a:buChar char="●"/>
            </a:pPr>
            <a:r>
              <a:rPr lang="en" sz="1200">
                <a:solidFill>
                  <a:srgbClr val="222222"/>
                </a:solidFill>
                <a:latin typeface="Comic Sans MS"/>
                <a:ea typeface="Comic Sans MS"/>
                <a:cs typeface="Comic Sans MS"/>
                <a:sym typeface="Comic Sans MS"/>
              </a:rPr>
              <a:t>CNN was founded on June 1, 1980</a:t>
            </a:r>
            <a:endParaRPr sz="1200">
              <a:solidFill>
                <a:srgbClr val="222222"/>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222222"/>
              </a:buClr>
              <a:buSzPts val="1200"/>
              <a:buFont typeface="Comic Sans MS"/>
              <a:buChar char="●"/>
            </a:pPr>
            <a:r>
              <a:rPr lang="en" sz="1200">
                <a:solidFill>
                  <a:srgbClr val="222222"/>
                </a:solidFill>
                <a:latin typeface="Comic Sans MS"/>
                <a:ea typeface="Comic Sans MS"/>
                <a:cs typeface="Comic Sans MS"/>
                <a:sym typeface="Comic Sans MS"/>
              </a:rPr>
              <a:t>CNN was the first TV channel to provide 24-hour news coverage</a:t>
            </a:r>
            <a:endParaRPr sz="1200">
              <a:solidFill>
                <a:srgbClr val="222222"/>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222222"/>
              </a:buClr>
              <a:buSzPts val="1200"/>
              <a:buFont typeface="Comic Sans MS"/>
              <a:buChar char="●"/>
            </a:pPr>
            <a:r>
              <a:rPr lang="en" sz="1200">
                <a:solidFill>
                  <a:srgbClr val="222222"/>
                </a:solidFill>
                <a:latin typeface="Comic Sans MS"/>
                <a:ea typeface="Comic Sans MS"/>
                <a:cs typeface="Comic Sans MS"/>
                <a:sym typeface="Comic Sans MS"/>
              </a:rPr>
              <a:t>CNN was the first ALL news channel in the USA</a:t>
            </a:r>
            <a:endParaRPr sz="1200">
              <a:solidFill>
                <a:srgbClr val="222222"/>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222222"/>
              </a:buClr>
              <a:buSzPts val="1200"/>
              <a:buFont typeface="Comic Sans MS"/>
              <a:buChar char="●"/>
            </a:pPr>
            <a:r>
              <a:rPr lang="en" sz="1200">
                <a:solidFill>
                  <a:srgbClr val="222222"/>
                </a:solidFill>
                <a:latin typeface="Comic Sans MS"/>
                <a:ea typeface="Comic Sans MS"/>
                <a:cs typeface="Comic Sans MS"/>
                <a:sym typeface="Comic Sans MS"/>
              </a:rPr>
              <a:t>The Persian Gulf war in 1991 was what pushed CNN past the “Big Three” (the major traditional commercial broadcast television networks in the USA- ABC, CBS, and NBC) because CNN was the only news outlet with the ability to communicate from inside Iraq during the initial hours of the Coalition bombing campaign.</a:t>
            </a:r>
            <a:endParaRPr sz="1200">
              <a:solidFill>
                <a:srgbClr val="222222"/>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222222"/>
              </a:buClr>
              <a:buSzPts val="1200"/>
              <a:buFont typeface="Comic Sans MS"/>
              <a:buChar char="●"/>
            </a:pPr>
            <a:r>
              <a:rPr lang="en" sz="1200">
                <a:solidFill>
                  <a:srgbClr val="222222"/>
                </a:solidFill>
                <a:latin typeface="Comic Sans MS"/>
                <a:ea typeface="Comic Sans MS"/>
                <a:cs typeface="Comic Sans MS"/>
                <a:sym typeface="Comic Sans MS"/>
              </a:rPr>
              <a:t>CNN was the first cable news channel to break the news about the September 11th attacks.</a:t>
            </a:r>
            <a:endParaRPr sz="1200">
              <a:solidFill>
                <a:srgbClr val="222222"/>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222222"/>
              </a:buClr>
              <a:buSzPts val="1200"/>
              <a:buFont typeface="Comic Sans MS"/>
              <a:buChar char="●"/>
            </a:pPr>
            <a:r>
              <a:rPr lang="en" sz="1200">
                <a:solidFill>
                  <a:srgbClr val="222222"/>
                </a:solidFill>
                <a:latin typeface="Comic Sans MS"/>
                <a:ea typeface="Comic Sans MS"/>
                <a:cs typeface="Comic Sans MS"/>
                <a:sym typeface="Comic Sans MS"/>
              </a:rPr>
              <a:t>2016 was CNN’s most watched year due to live coverage of the presidential election	</a:t>
            </a:r>
            <a:endParaRPr sz="1200">
              <a:solidFill>
                <a:srgbClr val="222222"/>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222222"/>
              </a:buClr>
              <a:buSzPts val="1200"/>
              <a:buFont typeface="Comic Sans MS"/>
              <a:buChar char="●"/>
            </a:pPr>
            <a:r>
              <a:rPr lang="en" sz="1200">
                <a:solidFill>
                  <a:srgbClr val="222222"/>
                </a:solidFill>
                <a:latin typeface="Comic Sans MS"/>
                <a:ea typeface="Comic Sans MS"/>
                <a:cs typeface="Comic Sans MS"/>
                <a:sym typeface="Comic Sans MS"/>
              </a:rPr>
              <a:t>To accommodate its worldwide audience, CNN banned words and phrases like “foreign” and “here at home”</a:t>
            </a:r>
            <a:endParaRPr sz="1200">
              <a:solidFill>
                <a:srgbClr val="222222"/>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222222"/>
              </a:buClr>
              <a:buSzPts val="1200"/>
              <a:buFont typeface="Comic Sans MS"/>
              <a:buChar char="●"/>
            </a:pPr>
            <a:r>
              <a:rPr lang="en" sz="1200">
                <a:solidFill>
                  <a:srgbClr val="222222"/>
                </a:solidFill>
                <a:latin typeface="Comic Sans MS"/>
                <a:ea typeface="Comic Sans MS"/>
                <a:cs typeface="Comic Sans MS"/>
                <a:sym typeface="Comic Sans MS"/>
              </a:rPr>
              <a:t>Time Warner brought CNN in 1996</a:t>
            </a:r>
            <a:endParaRPr sz="1200">
              <a:solidFill>
                <a:srgbClr val="222222"/>
              </a:solidFill>
              <a:latin typeface="Comic Sans MS"/>
              <a:ea typeface="Comic Sans MS"/>
              <a:cs typeface="Comic Sans MS"/>
              <a:sym typeface="Comic Sans MS"/>
            </a:endParaRPr>
          </a:p>
          <a:p>
            <a:pPr indent="0" lvl="0" marL="457200" rtl="0" algn="l">
              <a:lnSpc>
                <a:spcPct val="115000"/>
              </a:lnSpc>
              <a:spcBef>
                <a:spcPts val="0"/>
              </a:spcBef>
              <a:spcAft>
                <a:spcPts val="0"/>
              </a:spcAft>
              <a:buNone/>
            </a:pPr>
            <a:r>
              <a:t/>
            </a:r>
            <a:endParaRPr b="1" sz="1200">
              <a:solidFill>
                <a:srgbClr val="222222"/>
              </a:solidFill>
              <a:latin typeface="Comic Sans MS"/>
              <a:ea typeface="Comic Sans MS"/>
              <a:cs typeface="Comic Sans MS"/>
              <a:sym typeface="Comic Sans MS"/>
            </a:endParaRPr>
          </a:p>
        </p:txBody>
      </p:sp>
      <p:sp>
        <p:nvSpPr>
          <p:cNvPr id="296" name="Google Shape;296;p53"/>
          <p:cNvSpPr txBox="1"/>
          <p:nvPr/>
        </p:nvSpPr>
        <p:spPr>
          <a:xfrm>
            <a:off x="4572000" y="1922100"/>
            <a:ext cx="4572000" cy="3221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222222"/>
              </a:buClr>
              <a:buSzPts val="1200"/>
              <a:buFont typeface="Comic Sans MS"/>
              <a:buChar char="●"/>
            </a:pPr>
            <a:r>
              <a:rPr lang="en" sz="1200">
                <a:solidFill>
                  <a:srgbClr val="222222"/>
                </a:solidFill>
                <a:latin typeface="Comic Sans MS"/>
                <a:ea typeface="Comic Sans MS"/>
                <a:cs typeface="Comic Sans MS"/>
                <a:sym typeface="Comic Sans MS"/>
              </a:rPr>
              <a:t>Fox News was founded on October 7, 1996</a:t>
            </a:r>
            <a:endParaRPr sz="1200">
              <a:solidFill>
                <a:srgbClr val="222222"/>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222222"/>
              </a:buClr>
              <a:buSzPts val="1200"/>
              <a:buFont typeface="Comic Sans MS"/>
              <a:buChar char="●"/>
            </a:pPr>
            <a:r>
              <a:rPr lang="en" sz="1200">
                <a:solidFill>
                  <a:srgbClr val="222222"/>
                </a:solidFill>
                <a:latin typeface="Comic Sans MS"/>
                <a:ea typeface="Comic Sans MS"/>
                <a:cs typeface="Comic Sans MS"/>
                <a:sym typeface="Comic Sans MS"/>
              </a:rPr>
              <a:t>Fox News is conservative</a:t>
            </a:r>
            <a:endParaRPr sz="1200">
              <a:solidFill>
                <a:srgbClr val="222222"/>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222222"/>
              </a:buClr>
              <a:buSzPts val="1200"/>
              <a:buFont typeface="Comic Sans MS"/>
              <a:buChar char="●"/>
            </a:pPr>
            <a:r>
              <a:rPr lang="en" sz="1200">
                <a:solidFill>
                  <a:srgbClr val="222222"/>
                </a:solidFill>
                <a:latin typeface="Comic Sans MS"/>
                <a:ea typeface="Comic Sans MS"/>
                <a:cs typeface="Comic Sans MS"/>
                <a:sym typeface="Comic Sans MS"/>
              </a:rPr>
              <a:t>The creator of Fox News hired a Republican Party media consultant as the CEO, the position he held until 2016.</a:t>
            </a:r>
            <a:endParaRPr sz="1200">
              <a:solidFill>
                <a:srgbClr val="222222"/>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222222"/>
              </a:buClr>
              <a:buSzPts val="1200"/>
              <a:buFont typeface="Comic Sans MS"/>
              <a:buChar char="●"/>
            </a:pPr>
            <a:r>
              <a:rPr lang="en" sz="1200">
                <a:solidFill>
                  <a:srgbClr val="222222"/>
                </a:solidFill>
                <a:latin typeface="Comic Sans MS"/>
                <a:ea typeface="Comic Sans MS"/>
                <a:cs typeface="Comic Sans MS"/>
                <a:sym typeface="Comic Sans MS"/>
              </a:rPr>
              <a:t>Fox News is the dominant subscription news network in the USA</a:t>
            </a:r>
            <a:endParaRPr sz="1200">
              <a:solidFill>
                <a:srgbClr val="222222"/>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222222"/>
              </a:buClr>
              <a:buSzPts val="1200"/>
              <a:buFont typeface="Comic Sans MS"/>
              <a:buChar char="●"/>
            </a:pPr>
            <a:r>
              <a:rPr lang="en" sz="1200">
                <a:solidFill>
                  <a:srgbClr val="222222"/>
                </a:solidFill>
                <a:latin typeface="Comic Sans MS"/>
                <a:ea typeface="Comic Sans MS"/>
                <a:cs typeface="Comic Sans MS"/>
                <a:sym typeface="Comic Sans MS"/>
              </a:rPr>
              <a:t>“Fox News has been described as practicing biased reporting in favor of the Republican Party, George W. Bush and Donald Trump administrations, and conservative causes while slandering the Democratic Party and spreading harmful propaganda intended to negatively affect its members' electoral performances.”</a:t>
            </a:r>
            <a:endParaRPr sz="1200">
              <a:solidFill>
                <a:srgbClr val="222222"/>
              </a:solidFill>
              <a:latin typeface="Comic Sans MS"/>
              <a:ea typeface="Comic Sans MS"/>
              <a:cs typeface="Comic Sans MS"/>
              <a:sym typeface="Comic Sans MS"/>
            </a:endParaRPr>
          </a:p>
        </p:txBody>
      </p:sp>
      <p:pic>
        <p:nvPicPr>
          <p:cNvPr id="297" name="Google Shape;297;p53"/>
          <p:cNvPicPr preferRelativeResize="0"/>
          <p:nvPr/>
        </p:nvPicPr>
        <p:blipFill>
          <a:blip r:embed="rId3">
            <a:alphaModFix/>
          </a:blip>
          <a:stretch>
            <a:fillRect/>
          </a:stretch>
        </p:blipFill>
        <p:spPr>
          <a:xfrm>
            <a:off x="6143625" y="232975"/>
            <a:ext cx="1428750" cy="1428750"/>
          </a:xfrm>
          <a:prstGeom prst="rect">
            <a:avLst/>
          </a:prstGeom>
          <a:noFill/>
          <a:ln>
            <a:noFill/>
          </a:ln>
        </p:spPr>
      </p:pic>
      <p:pic>
        <p:nvPicPr>
          <p:cNvPr id="298" name="Google Shape;298;p53"/>
          <p:cNvPicPr preferRelativeResize="0"/>
          <p:nvPr/>
        </p:nvPicPr>
        <p:blipFill>
          <a:blip r:embed="rId4">
            <a:alphaModFix/>
          </a:blip>
          <a:stretch>
            <a:fillRect/>
          </a:stretch>
        </p:blipFill>
        <p:spPr>
          <a:xfrm>
            <a:off x="1224525" y="232975"/>
            <a:ext cx="2122959" cy="1054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55"/>
          <p:cNvSpPr txBox="1"/>
          <p:nvPr>
            <p:ph type="title"/>
          </p:nvPr>
        </p:nvSpPr>
        <p:spPr>
          <a:xfrm>
            <a:off x="201450" y="526350"/>
            <a:ext cx="87159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a:latin typeface="Comic Sans MS"/>
                <a:ea typeface="Comic Sans MS"/>
                <a:cs typeface="Comic Sans MS"/>
                <a:sym typeface="Comic Sans MS"/>
              </a:rPr>
              <a:t>Thank you for coming!</a:t>
            </a:r>
            <a:endParaRPr b="0">
              <a:latin typeface="Comic Sans MS"/>
              <a:ea typeface="Comic Sans MS"/>
              <a:cs typeface="Comic Sans MS"/>
              <a:sym typeface="Comic Sans MS"/>
            </a:endParaRPr>
          </a:p>
          <a:p>
            <a:pPr indent="0" lvl="0" marL="0" rtl="0" algn="ctr">
              <a:spcBef>
                <a:spcPts val="0"/>
              </a:spcBef>
              <a:spcAft>
                <a:spcPts val="0"/>
              </a:spcAft>
              <a:buNone/>
            </a:pPr>
            <a:r>
              <a:rPr b="0" lang="en" sz="3000">
                <a:latin typeface="Comic Sans MS"/>
                <a:ea typeface="Comic Sans MS"/>
                <a:cs typeface="Comic Sans MS"/>
                <a:sym typeface="Comic Sans MS"/>
              </a:rPr>
              <a:t>Contact us at:</a:t>
            </a:r>
            <a:endParaRPr b="0" sz="3000">
              <a:latin typeface="Comic Sans MS"/>
              <a:ea typeface="Comic Sans MS"/>
              <a:cs typeface="Comic Sans MS"/>
              <a:sym typeface="Comic Sans MS"/>
            </a:endParaRPr>
          </a:p>
          <a:p>
            <a:pPr indent="0" lvl="0" marL="0" rtl="0" algn="ctr">
              <a:spcBef>
                <a:spcPts val="0"/>
              </a:spcBef>
              <a:spcAft>
                <a:spcPts val="0"/>
              </a:spcAft>
              <a:buNone/>
            </a:pPr>
            <a:r>
              <a:rPr b="0" lang="en" sz="3000">
                <a:solidFill>
                  <a:srgbClr val="FFFFFF"/>
                </a:solidFill>
                <a:uFill>
                  <a:noFill/>
                </a:uFill>
                <a:latin typeface="Comic Sans MS"/>
                <a:ea typeface="Comic Sans MS"/>
                <a:cs typeface="Comic Sans MS"/>
                <a:sym typeface="Comic Sans MS"/>
                <a:hlinkClick r:id="rId3"/>
              </a:rPr>
              <a:t>youthprophecygroup@gmail.com</a:t>
            </a:r>
            <a:endParaRPr b="0" sz="30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rPr b="0" lang="en" sz="2800">
                <a:latin typeface="Comic Sans MS"/>
                <a:ea typeface="Comic Sans MS"/>
                <a:cs typeface="Comic Sans MS"/>
                <a:sym typeface="Comic Sans MS"/>
              </a:rPr>
              <a:t>if you want notes, questions,updates or recordings.</a:t>
            </a:r>
            <a:endParaRPr b="0" sz="2800">
              <a:latin typeface="Comic Sans MS"/>
              <a:ea typeface="Comic Sans MS"/>
              <a:cs typeface="Comic Sans MS"/>
              <a:sym typeface="Comic Sans MS"/>
            </a:endParaRPr>
          </a:p>
          <a:p>
            <a:pPr indent="0" lvl="0" marL="0" rtl="0" algn="ctr">
              <a:spcBef>
                <a:spcPts val="0"/>
              </a:spcBef>
              <a:spcAft>
                <a:spcPts val="0"/>
              </a:spcAft>
              <a:buNone/>
            </a:pPr>
            <a:r>
              <a:t/>
            </a:r>
            <a:endParaRPr b="0" sz="280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3" name="Shape 153"/>
        <p:cNvGrpSpPr/>
        <p:nvPr/>
      </p:nvGrpSpPr>
      <p:grpSpPr>
        <a:xfrm>
          <a:off x="0" y="0"/>
          <a:ext cx="0" cy="0"/>
          <a:chOff x="0" y="0"/>
          <a:chExt cx="0" cy="0"/>
        </a:xfrm>
      </p:grpSpPr>
      <p:pic>
        <p:nvPicPr>
          <p:cNvPr id="154" name="Google Shape;154;p38"/>
          <p:cNvPicPr preferRelativeResize="0"/>
          <p:nvPr/>
        </p:nvPicPr>
        <p:blipFill>
          <a:blip r:embed="rId3">
            <a:alphaModFix/>
          </a:blip>
          <a:stretch>
            <a:fillRect/>
          </a:stretch>
        </p:blipFill>
        <p:spPr>
          <a:xfrm>
            <a:off x="2712025" y="231075"/>
            <a:ext cx="3719950" cy="1991500"/>
          </a:xfrm>
          <a:prstGeom prst="rect">
            <a:avLst/>
          </a:prstGeom>
          <a:noFill/>
          <a:ln>
            <a:noFill/>
          </a:ln>
        </p:spPr>
      </p:pic>
      <p:sp>
        <p:nvSpPr>
          <p:cNvPr id="155" name="Google Shape;155;p38"/>
          <p:cNvSpPr txBox="1"/>
          <p:nvPr/>
        </p:nvSpPr>
        <p:spPr>
          <a:xfrm>
            <a:off x="-25" y="2743950"/>
            <a:ext cx="9144000" cy="194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Comic Sans MS"/>
                <a:ea typeface="Comic Sans MS"/>
                <a:cs typeface="Comic Sans MS"/>
                <a:sym typeface="Comic Sans MS"/>
              </a:rPr>
              <a:t>October 27</a:t>
            </a:r>
            <a:r>
              <a:rPr lang="en" sz="2400">
                <a:latin typeface="Comic Sans MS"/>
                <a:ea typeface="Comic Sans MS"/>
                <a:cs typeface="Comic Sans MS"/>
                <a:sym typeface="Comic Sans MS"/>
              </a:rPr>
              <a:t>, 2019</a:t>
            </a:r>
            <a:endParaRPr sz="2400">
              <a:latin typeface="Comic Sans MS"/>
              <a:ea typeface="Comic Sans MS"/>
              <a:cs typeface="Comic Sans MS"/>
              <a:sym typeface="Comic Sans MS"/>
            </a:endParaRPr>
          </a:p>
          <a:p>
            <a:pPr indent="0" lvl="0" marL="0" rtl="0" algn="ctr">
              <a:spcBef>
                <a:spcPts val="0"/>
              </a:spcBef>
              <a:spcAft>
                <a:spcPts val="0"/>
              </a:spcAft>
              <a:buNone/>
            </a:pPr>
            <a:r>
              <a:t/>
            </a:r>
            <a:endParaRPr sz="2400">
              <a:latin typeface="Comic Sans MS"/>
              <a:ea typeface="Comic Sans MS"/>
              <a:cs typeface="Comic Sans MS"/>
              <a:sym typeface="Comic Sans MS"/>
            </a:endParaRPr>
          </a:p>
          <a:p>
            <a:pPr indent="0" lvl="0" marL="0" rtl="0" algn="ctr">
              <a:spcBef>
                <a:spcPts val="0"/>
              </a:spcBef>
              <a:spcAft>
                <a:spcPts val="0"/>
              </a:spcAft>
              <a:buNone/>
            </a:pPr>
            <a:r>
              <a:rPr lang="en" sz="2400">
                <a:latin typeface="Comic Sans MS"/>
                <a:ea typeface="Comic Sans MS"/>
                <a:cs typeface="Comic Sans MS"/>
                <a:sym typeface="Comic Sans MS"/>
              </a:rPr>
              <a:t>Meeting Three</a:t>
            </a:r>
            <a:endParaRPr sz="2400">
              <a:latin typeface="Comic Sans MS"/>
              <a:ea typeface="Comic Sans MS"/>
              <a:cs typeface="Comic Sans MS"/>
              <a:sym typeface="Comic Sans MS"/>
            </a:endParaRPr>
          </a:p>
          <a:p>
            <a:pPr indent="0" lvl="0" marL="0" rtl="0" algn="ctr">
              <a:spcBef>
                <a:spcPts val="0"/>
              </a:spcBef>
              <a:spcAft>
                <a:spcPts val="0"/>
              </a:spcAft>
              <a:buNone/>
            </a:pPr>
            <a:r>
              <a:t/>
            </a:r>
            <a:endParaRPr sz="2400">
              <a:latin typeface="Comic Sans MS"/>
              <a:ea typeface="Comic Sans MS"/>
              <a:cs typeface="Comic Sans MS"/>
              <a:sym typeface="Comic Sans MS"/>
            </a:endParaRPr>
          </a:p>
          <a:p>
            <a:pPr indent="0" lvl="0" marL="0" rtl="0" algn="ctr">
              <a:spcBef>
                <a:spcPts val="0"/>
              </a:spcBef>
              <a:spcAft>
                <a:spcPts val="0"/>
              </a:spcAft>
              <a:buNone/>
            </a:pPr>
            <a:r>
              <a:rPr lang="en" sz="2000">
                <a:latin typeface="Comic Sans MS"/>
                <a:ea typeface="Comic Sans MS"/>
                <a:cs typeface="Comic Sans MS"/>
                <a:sym typeface="Comic Sans MS"/>
              </a:rPr>
              <a:t>We’re glad you’re here to share and discuss the Midnight Cry message.</a:t>
            </a:r>
            <a:endParaRPr sz="20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9"/>
          <p:cNvSpPr txBox="1"/>
          <p:nvPr>
            <p:ph type="ctrTitle"/>
          </p:nvPr>
        </p:nvSpPr>
        <p:spPr>
          <a:xfrm>
            <a:off x="0" y="2408400"/>
            <a:ext cx="9144000" cy="148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latin typeface="Comic Sans MS"/>
                <a:ea typeface="Comic Sans MS"/>
                <a:cs typeface="Comic Sans MS"/>
                <a:sym typeface="Comic Sans MS"/>
              </a:rPr>
              <a:t>Two Streams</a:t>
            </a:r>
            <a:endParaRPr sz="4800">
              <a:latin typeface="Comic Sans MS"/>
              <a:ea typeface="Comic Sans MS"/>
              <a:cs typeface="Comic Sans MS"/>
              <a:sym typeface="Comic Sans MS"/>
            </a:endParaRPr>
          </a:p>
        </p:txBody>
      </p:sp>
      <p:sp>
        <p:nvSpPr>
          <p:cNvPr id="161" name="Google Shape;161;p39"/>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Comic Sans MS"/>
                <a:ea typeface="Comic Sans MS"/>
                <a:cs typeface="Comic Sans MS"/>
                <a:sym typeface="Comic Sans MS"/>
              </a:rPr>
              <a:t>Lesson Three</a:t>
            </a:r>
            <a:endParaRPr sz="3600">
              <a:latin typeface="Comic Sans MS"/>
              <a:ea typeface="Comic Sans MS"/>
              <a:cs typeface="Comic Sans MS"/>
              <a:sym typeface="Comic Sans MS"/>
            </a:endParaRPr>
          </a:p>
        </p:txBody>
      </p:sp>
      <p:pic>
        <p:nvPicPr>
          <p:cNvPr id="162" name="Google Shape;162;p39"/>
          <p:cNvPicPr preferRelativeResize="0"/>
          <p:nvPr/>
        </p:nvPicPr>
        <p:blipFill>
          <a:blip r:embed="rId3">
            <a:alphaModFix/>
          </a:blip>
          <a:stretch>
            <a:fillRect/>
          </a:stretch>
        </p:blipFill>
        <p:spPr>
          <a:xfrm>
            <a:off x="2712025" y="231075"/>
            <a:ext cx="3719950" cy="199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40"/>
          <p:cNvSpPr txBox="1"/>
          <p:nvPr/>
        </p:nvSpPr>
        <p:spPr>
          <a:xfrm>
            <a:off x="66850" y="526350"/>
            <a:ext cx="9011400" cy="40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Comic Sans MS"/>
                <a:ea typeface="Comic Sans MS"/>
                <a:cs typeface="Comic Sans MS"/>
                <a:sym typeface="Comic Sans MS"/>
              </a:rPr>
              <a:t>1989-2001</a:t>
            </a:r>
            <a:endParaRPr b="1" sz="9600">
              <a:solidFill>
                <a:srgbClr val="FFFFFF"/>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pic>
        <p:nvPicPr>
          <p:cNvPr id="172" name="Google Shape;172;p41"/>
          <p:cNvPicPr preferRelativeResize="0"/>
          <p:nvPr/>
        </p:nvPicPr>
        <p:blipFill>
          <a:blip r:embed="rId3">
            <a:alphaModFix/>
          </a:blip>
          <a:stretch>
            <a:fillRect/>
          </a:stretch>
        </p:blipFill>
        <p:spPr>
          <a:xfrm>
            <a:off x="1" y="0"/>
            <a:ext cx="9143998" cy="5143499"/>
          </a:xfrm>
          <a:prstGeom prst="rect">
            <a:avLst/>
          </a:prstGeom>
          <a:noFill/>
          <a:ln>
            <a:noFill/>
          </a:ln>
        </p:spPr>
      </p:pic>
      <p:sp>
        <p:nvSpPr>
          <p:cNvPr id="173" name="Google Shape;173;p41"/>
          <p:cNvSpPr txBox="1"/>
          <p:nvPr/>
        </p:nvSpPr>
        <p:spPr>
          <a:xfrm>
            <a:off x="308875" y="1571250"/>
            <a:ext cx="2376900" cy="35721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Daniel 11:40-45</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Line upon line</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New leadership</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New movement</a:t>
            </a:r>
            <a:endParaRPr sz="1800">
              <a:solidFill>
                <a:srgbClr val="FFFFFF"/>
              </a:solidFill>
              <a:latin typeface="Comic Sans MS"/>
              <a:ea typeface="Comic Sans MS"/>
              <a:cs typeface="Comic Sans MS"/>
              <a:sym typeface="Comic Sans MS"/>
            </a:endParaRPr>
          </a:p>
        </p:txBody>
      </p:sp>
      <p:sp>
        <p:nvSpPr>
          <p:cNvPr id="174" name="Google Shape;174;p41"/>
          <p:cNvSpPr txBox="1"/>
          <p:nvPr/>
        </p:nvSpPr>
        <p:spPr>
          <a:xfrm>
            <a:off x="5725650" y="1374500"/>
            <a:ext cx="2869200" cy="35721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Comic Sans MS"/>
              <a:buChar char="●"/>
            </a:pPr>
            <a:r>
              <a:rPr lang="en" sz="1800">
                <a:latin typeface="Comic Sans MS"/>
                <a:ea typeface="Comic Sans MS"/>
                <a:cs typeface="Comic Sans MS"/>
                <a:sym typeface="Comic Sans MS"/>
              </a:rPr>
              <a:t>No n</a:t>
            </a:r>
            <a:r>
              <a:rPr lang="en" sz="1800">
                <a:latin typeface="Comic Sans MS"/>
                <a:ea typeface="Comic Sans MS"/>
                <a:cs typeface="Comic Sans MS"/>
                <a:sym typeface="Comic Sans MS"/>
              </a:rPr>
              <a:t>ew movement</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Char char="●"/>
            </a:pPr>
            <a:r>
              <a:rPr lang="en" sz="1800">
                <a:latin typeface="Comic Sans MS"/>
                <a:ea typeface="Comic Sans MS"/>
                <a:cs typeface="Comic Sans MS"/>
                <a:sym typeface="Comic Sans MS"/>
              </a:rPr>
              <a:t>No new leadership</a:t>
            </a:r>
            <a:endParaRPr sz="1800">
              <a:latin typeface="Comic Sans MS"/>
              <a:ea typeface="Comic Sans MS"/>
              <a:cs typeface="Comic Sans MS"/>
              <a:sym typeface="Comic Sans MS"/>
            </a:endParaRPr>
          </a:p>
        </p:txBody>
      </p:sp>
      <p:sp>
        <p:nvSpPr>
          <p:cNvPr id="175" name="Google Shape;175;p41"/>
          <p:cNvSpPr txBox="1"/>
          <p:nvPr/>
        </p:nvSpPr>
        <p:spPr>
          <a:xfrm>
            <a:off x="3079900" y="0"/>
            <a:ext cx="3115800" cy="4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Comic Sans MS"/>
                <a:ea typeface="Comic Sans MS"/>
                <a:cs typeface="Comic Sans MS"/>
                <a:sym typeface="Comic Sans MS"/>
              </a:rPr>
              <a:t>Internal</a:t>
            </a:r>
            <a:endParaRPr b="1" sz="3000">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Google Shape;180;p42"/>
          <p:cNvPicPr preferRelativeResize="0"/>
          <p:nvPr/>
        </p:nvPicPr>
        <p:blipFill>
          <a:blip r:embed="rId3">
            <a:alphaModFix/>
          </a:blip>
          <a:stretch>
            <a:fillRect/>
          </a:stretch>
        </p:blipFill>
        <p:spPr>
          <a:xfrm>
            <a:off x="1" y="0"/>
            <a:ext cx="9143998" cy="5143499"/>
          </a:xfrm>
          <a:prstGeom prst="rect">
            <a:avLst/>
          </a:prstGeom>
          <a:noFill/>
          <a:ln>
            <a:noFill/>
          </a:ln>
        </p:spPr>
      </p:pic>
      <p:sp>
        <p:nvSpPr>
          <p:cNvPr id="181" name="Google Shape;181;p42"/>
          <p:cNvSpPr txBox="1"/>
          <p:nvPr/>
        </p:nvSpPr>
        <p:spPr>
          <a:xfrm>
            <a:off x="308875" y="1374500"/>
            <a:ext cx="2376900" cy="3572100"/>
          </a:xfrm>
          <a:prstGeom prst="rect">
            <a:avLst/>
          </a:prstGeom>
          <a:no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t/>
            </a:r>
            <a:endParaRPr sz="1800">
              <a:latin typeface="Comic Sans MS"/>
              <a:ea typeface="Comic Sans MS"/>
              <a:cs typeface="Comic Sans MS"/>
              <a:sym typeface="Comic Sans MS"/>
            </a:endParaRPr>
          </a:p>
          <a:p>
            <a:pPr indent="-342900" lvl="0" marL="457200" rtl="0" algn="ctr">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USSR collapsed</a:t>
            </a:r>
            <a:endParaRPr sz="1800">
              <a:solidFill>
                <a:srgbClr val="FFFFFF"/>
              </a:solidFill>
              <a:latin typeface="Comic Sans MS"/>
              <a:ea typeface="Comic Sans MS"/>
              <a:cs typeface="Comic Sans MS"/>
              <a:sym typeface="Comic Sans MS"/>
            </a:endParaRPr>
          </a:p>
        </p:txBody>
      </p:sp>
      <p:sp>
        <p:nvSpPr>
          <p:cNvPr id="182" name="Google Shape;182;p42"/>
          <p:cNvSpPr txBox="1"/>
          <p:nvPr/>
        </p:nvSpPr>
        <p:spPr>
          <a:xfrm>
            <a:off x="4794325" y="1374500"/>
            <a:ext cx="4149600" cy="3572100"/>
          </a:xfrm>
          <a:prstGeom prst="rect">
            <a:avLst/>
          </a:prstGeom>
          <a:no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t/>
            </a:r>
            <a:endParaRPr sz="1800">
              <a:latin typeface="Comic Sans MS"/>
              <a:ea typeface="Comic Sans MS"/>
              <a:cs typeface="Comic Sans MS"/>
              <a:sym typeface="Comic Sans MS"/>
            </a:endParaRPr>
          </a:p>
          <a:p>
            <a:pPr indent="-342900" lvl="0" marL="457200" rtl="0" algn="ctr">
              <a:spcBef>
                <a:spcPts val="0"/>
              </a:spcBef>
              <a:spcAft>
                <a:spcPts val="0"/>
              </a:spcAft>
              <a:buSzPts val="1800"/>
              <a:buFont typeface="Comic Sans MS"/>
              <a:buChar char="●"/>
            </a:pPr>
            <a:r>
              <a:rPr lang="en" sz="1800">
                <a:latin typeface="Comic Sans MS"/>
                <a:ea typeface="Comic Sans MS"/>
                <a:cs typeface="Comic Sans MS"/>
                <a:sym typeface="Comic Sans MS"/>
              </a:rPr>
              <a:t>USSR organized a fake </a:t>
            </a:r>
            <a:r>
              <a:rPr lang="en" sz="1800">
                <a:latin typeface="Comic Sans MS"/>
                <a:ea typeface="Comic Sans MS"/>
                <a:cs typeface="Comic Sans MS"/>
                <a:sym typeface="Comic Sans MS"/>
              </a:rPr>
              <a:t>collapse</a:t>
            </a:r>
            <a:endParaRPr sz="1800">
              <a:latin typeface="Comic Sans MS"/>
              <a:ea typeface="Comic Sans MS"/>
              <a:cs typeface="Comic Sans MS"/>
              <a:sym typeface="Comic Sans MS"/>
            </a:endParaRPr>
          </a:p>
        </p:txBody>
      </p:sp>
      <p:sp>
        <p:nvSpPr>
          <p:cNvPr id="183" name="Google Shape;183;p42"/>
          <p:cNvSpPr txBox="1"/>
          <p:nvPr/>
        </p:nvSpPr>
        <p:spPr>
          <a:xfrm>
            <a:off x="3079900" y="0"/>
            <a:ext cx="3115800" cy="4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Comic Sans MS"/>
                <a:ea typeface="Comic Sans MS"/>
                <a:cs typeface="Comic Sans MS"/>
                <a:sym typeface="Comic Sans MS"/>
              </a:rPr>
              <a:t>External</a:t>
            </a:r>
            <a:endParaRPr b="1" sz="3000">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cxnSp>
        <p:nvCxnSpPr>
          <p:cNvPr id="188" name="Google Shape;188;p43"/>
          <p:cNvCxnSpPr/>
          <p:nvPr/>
        </p:nvCxnSpPr>
        <p:spPr>
          <a:xfrm>
            <a:off x="457275" y="2384825"/>
            <a:ext cx="0" cy="966900"/>
          </a:xfrm>
          <a:prstGeom prst="straightConnector1">
            <a:avLst/>
          </a:prstGeom>
          <a:noFill/>
          <a:ln cap="flat" cmpd="sng" w="76200">
            <a:solidFill>
              <a:srgbClr val="000000"/>
            </a:solidFill>
            <a:prstDash val="solid"/>
            <a:round/>
            <a:headEnd len="med" w="med" type="none"/>
            <a:tailEnd len="med" w="med" type="none"/>
          </a:ln>
        </p:spPr>
      </p:cxnSp>
      <p:cxnSp>
        <p:nvCxnSpPr>
          <p:cNvPr id="189" name="Google Shape;189;p43"/>
          <p:cNvCxnSpPr/>
          <p:nvPr/>
        </p:nvCxnSpPr>
        <p:spPr>
          <a:xfrm>
            <a:off x="2416025" y="2384825"/>
            <a:ext cx="0" cy="966900"/>
          </a:xfrm>
          <a:prstGeom prst="straightConnector1">
            <a:avLst/>
          </a:prstGeom>
          <a:noFill/>
          <a:ln cap="flat" cmpd="sng" w="76200">
            <a:solidFill>
              <a:srgbClr val="000000"/>
            </a:solidFill>
            <a:prstDash val="solid"/>
            <a:round/>
            <a:headEnd len="med" w="med" type="none"/>
            <a:tailEnd len="med" w="med" type="none"/>
          </a:ln>
        </p:spPr>
      </p:cxnSp>
      <p:cxnSp>
        <p:nvCxnSpPr>
          <p:cNvPr id="190" name="Google Shape;190;p43"/>
          <p:cNvCxnSpPr/>
          <p:nvPr/>
        </p:nvCxnSpPr>
        <p:spPr>
          <a:xfrm>
            <a:off x="3208925" y="3351725"/>
            <a:ext cx="0" cy="966900"/>
          </a:xfrm>
          <a:prstGeom prst="straightConnector1">
            <a:avLst/>
          </a:prstGeom>
          <a:noFill/>
          <a:ln cap="flat" cmpd="sng" w="76200">
            <a:solidFill>
              <a:srgbClr val="6D9EEB"/>
            </a:solidFill>
            <a:prstDash val="solid"/>
            <a:round/>
            <a:headEnd len="med" w="med" type="none"/>
            <a:tailEnd len="med" w="med" type="none"/>
          </a:ln>
        </p:spPr>
      </p:cxnSp>
      <p:cxnSp>
        <p:nvCxnSpPr>
          <p:cNvPr id="191" name="Google Shape;191;p43"/>
          <p:cNvCxnSpPr/>
          <p:nvPr/>
        </p:nvCxnSpPr>
        <p:spPr>
          <a:xfrm>
            <a:off x="6727975" y="2384825"/>
            <a:ext cx="0" cy="966900"/>
          </a:xfrm>
          <a:prstGeom prst="straightConnector1">
            <a:avLst/>
          </a:prstGeom>
          <a:noFill/>
          <a:ln cap="flat" cmpd="sng" w="76200">
            <a:solidFill>
              <a:srgbClr val="000000"/>
            </a:solidFill>
            <a:prstDash val="solid"/>
            <a:round/>
            <a:headEnd len="med" w="med" type="none"/>
            <a:tailEnd len="med" w="med" type="none"/>
          </a:ln>
        </p:spPr>
      </p:cxnSp>
      <p:cxnSp>
        <p:nvCxnSpPr>
          <p:cNvPr id="192" name="Google Shape;192;p43"/>
          <p:cNvCxnSpPr/>
          <p:nvPr/>
        </p:nvCxnSpPr>
        <p:spPr>
          <a:xfrm flipH="1" rot="10800000">
            <a:off x="83400" y="3351725"/>
            <a:ext cx="8792400" cy="8700"/>
          </a:xfrm>
          <a:prstGeom prst="straightConnector1">
            <a:avLst/>
          </a:prstGeom>
          <a:noFill/>
          <a:ln cap="flat" cmpd="sng" w="76200">
            <a:solidFill>
              <a:srgbClr val="000000"/>
            </a:solidFill>
            <a:prstDash val="solid"/>
            <a:round/>
            <a:headEnd len="med" w="med" type="none"/>
            <a:tailEnd len="med" w="med" type="none"/>
          </a:ln>
        </p:spPr>
      </p:cxnSp>
      <p:sp>
        <p:nvSpPr>
          <p:cNvPr id="193" name="Google Shape;193;p43"/>
          <p:cNvSpPr txBox="1"/>
          <p:nvPr/>
        </p:nvSpPr>
        <p:spPr>
          <a:xfrm>
            <a:off x="100175" y="2036950"/>
            <a:ext cx="747600" cy="526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latin typeface="Comic Sans MS"/>
                <a:ea typeface="Comic Sans MS"/>
                <a:cs typeface="Comic Sans MS"/>
                <a:sym typeface="Comic Sans MS"/>
              </a:rPr>
              <a:t>1989</a:t>
            </a:r>
            <a:endParaRPr b="1" sz="1800">
              <a:latin typeface="Comic Sans MS"/>
              <a:ea typeface="Comic Sans MS"/>
              <a:cs typeface="Comic Sans MS"/>
              <a:sym typeface="Comic Sans MS"/>
            </a:endParaRPr>
          </a:p>
        </p:txBody>
      </p:sp>
      <p:sp>
        <p:nvSpPr>
          <p:cNvPr id="194" name="Google Shape;194;p43"/>
          <p:cNvSpPr txBox="1"/>
          <p:nvPr/>
        </p:nvSpPr>
        <p:spPr>
          <a:xfrm>
            <a:off x="8296225" y="1968550"/>
            <a:ext cx="747600" cy="526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latin typeface="Comic Sans MS"/>
                <a:ea typeface="Comic Sans MS"/>
                <a:cs typeface="Comic Sans MS"/>
                <a:sym typeface="Comic Sans MS"/>
              </a:rPr>
              <a:t>2021</a:t>
            </a:r>
            <a:endParaRPr b="1" sz="1800">
              <a:latin typeface="Comic Sans MS"/>
              <a:ea typeface="Comic Sans MS"/>
              <a:cs typeface="Comic Sans MS"/>
              <a:sym typeface="Comic Sans MS"/>
            </a:endParaRPr>
          </a:p>
        </p:txBody>
      </p:sp>
      <p:sp>
        <p:nvSpPr>
          <p:cNvPr id="195" name="Google Shape;195;p43"/>
          <p:cNvSpPr txBox="1"/>
          <p:nvPr/>
        </p:nvSpPr>
        <p:spPr>
          <a:xfrm>
            <a:off x="2025450" y="2036950"/>
            <a:ext cx="747600" cy="389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latin typeface="Comic Sans MS"/>
                <a:ea typeface="Comic Sans MS"/>
                <a:cs typeface="Comic Sans MS"/>
                <a:sym typeface="Comic Sans MS"/>
              </a:rPr>
              <a:t>2001</a:t>
            </a:r>
            <a:endParaRPr b="1" sz="1800">
              <a:latin typeface="Comic Sans MS"/>
              <a:ea typeface="Comic Sans MS"/>
              <a:cs typeface="Comic Sans MS"/>
              <a:sym typeface="Comic Sans MS"/>
            </a:endParaRPr>
          </a:p>
        </p:txBody>
      </p:sp>
      <p:cxnSp>
        <p:nvCxnSpPr>
          <p:cNvPr id="196" name="Google Shape;196;p43"/>
          <p:cNvCxnSpPr/>
          <p:nvPr/>
        </p:nvCxnSpPr>
        <p:spPr>
          <a:xfrm>
            <a:off x="4572000" y="2357950"/>
            <a:ext cx="0" cy="966900"/>
          </a:xfrm>
          <a:prstGeom prst="straightConnector1">
            <a:avLst/>
          </a:prstGeom>
          <a:noFill/>
          <a:ln cap="flat" cmpd="sng" w="76200">
            <a:solidFill>
              <a:srgbClr val="000000"/>
            </a:solidFill>
            <a:prstDash val="solid"/>
            <a:round/>
            <a:headEnd len="med" w="med" type="none"/>
            <a:tailEnd len="med" w="med" type="none"/>
          </a:ln>
        </p:spPr>
      </p:cxnSp>
      <p:sp>
        <p:nvSpPr>
          <p:cNvPr id="197" name="Google Shape;197;p43"/>
          <p:cNvSpPr txBox="1"/>
          <p:nvPr/>
        </p:nvSpPr>
        <p:spPr>
          <a:xfrm>
            <a:off x="6354175" y="1995625"/>
            <a:ext cx="747600" cy="3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omic Sans MS"/>
                <a:ea typeface="Comic Sans MS"/>
                <a:cs typeface="Comic Sans MS"/>
                <a:sym typeface="Comic Sans MS"/>
              </a:rPr>
              <a:t>2019</a:t>
            </a:r>
            <a:endParaRPr/>
          </a:p>
        </p:txBody>
      </p:sp>
      <p:sp>
        <p:nvSpPr>
          <p:cNvPr id="198" name="Google Shape;198;p43"/>
          <p:cNvSpPr txBox="1"/>
          <p:nvPr/>
        </p:nvSpPr>
        <p:spPr>
          <a:xfrm>
            <a:off x="4145838" y="1941663"/>
            <a:ext cx="852300" cy="3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Comic Sans MS"/>
                <a:ea typeface="Comic Sans MS"/>
                <a:cs typeface="Comic Sans MS"/>
                <a:sym typeface="Comic Sans MS"/>
              </a:rPr>
              <a:t>2014</a:t>
            </a:r>
            <a:endParaRPr/>
          </a:p>
        </p:txBody>
      </p:sp>
      <p:cxnSp>
        <p:nvCxnSpPr>
          <p:cNvPr id="199" name="Google Shape;199;p43"/>
          <p:cNvCxnSpPr/>
          <p:nvPr/>
        </p:nvCxnSpPr>
        <p:spPr>
          <a:xfrm>
            <a:off x="8686725" y="2357950"/>
            <a:ext cx="0" cy="966900"/>
          </a:xfrm>
          <a:prstGeom prst="straightConnector1">
            <a:avLst/>
          </a:prstGeom>
          <a:noFill/>
          <a:ln cap="flat" cmpd="sng" w="76200">
            <a:solidFill>
              <a:srgbClr val="000000"/>
            </a:solidFill>
            <a:prstDash val="solid"/>
            <a:round/>
            <a:headEnd len="med" w="med" type="none"/>
            <a:tailEnd len="med" w="med" type="none"/>
          </a:ln>
        </p:spPr>
      </p:cxnSp>
      <p:sp>
        <p:nvSpPr>
          <p:cNvPr id="200" name="Google Shape;200;p43"/>
          <p:cNvSpPr/>
          <p:nvPr/>
        </p:nvSpPr>
        <p:spPr>
          <a:xfrm>
            <a:off x="521650" y="2796338"/>
            <a:ext cx="1830000" cy="185400"/>
          </a:xfrm>
          <a:prstGeom prst="leftRightArrow">
            <a:avLst>
              <a:gd fmla="val 3603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3"/>
          <p:cNvSpPr txBox="1"/>
          <p:nvPr/>
        </p:nvSpPr>
        <p:spPr>
          <a:xfrm>
            <a:off x="550600" y="3478250"/>
            <a:ext cx="1830000" cy="11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Daniel 11:40-45</a:t>
            </a:r>
            <a:endParaRPr b="1" sz="1600"/>
          </a:p>
          <a:p>
            <a:pPr indent="0" lvl="0" marL="0" rtl="0" algn="l">
              <a:spcBef>
                <a:spcPts val="0"/>
              </a:spcBef>
              <a:spcAft>
                <a:spcPts val="0"/>
              </a:spcAft>
              <a:buNone/>
            </a:pPr>
            <a:r>
              <a:rPr b="1" lang="en" sz="1600"/>
              <a:t>Line upon line</a:t>
            </a:r>
            <a:endParaRPr b="1" sz="1600"/>
          </a:p>
          <a:p>
            <a:pPr indent="0" lvl="0" marL="0" rtl="0" algn="l">
              <a:spcBef>
                <a:spcPts val="0"/>
              </a:spcBef>
              <a:spcAft>
                <a:spcPts val="0"/>
              </a:spcAft>
              <a:buNone/>
            </a:pPr>
            <a:r>
              <a:rPr b="1" lang="en" sz="1600"/>
              <a:t>New movement</a:t>
            </a:r>
            <a:endParaRPr b="1" sz="1600"/>
          </a:p>
          <a:p>
            <a:pPr indent="0" lvl="0" marL="0" rtl="0" algn="l">
              <a:spcBef>
                <a:spcPts val="0"/>
              </a:spcBef>
              <a:spcAft>
                <a:spcPts val="0"/>
              </a:spcAft>
              <a:buNone/>
            </a:pPr>
            <a:r>
              <a:rPr b="1" lang="en" sz="1600"/>
              <a:t>Leadership</a:t>
            </a:r>
            <a:endParaRPr b="1" sz="1600"/>
          </a:p>
          <a:p>
            <a:pPr indent="0" lvl="0" marL="0" rtl="0" algn="l">
              <a:spcBef>
                <a:spcPts val="0"/>
              </a:spcBef>
              <a:spcAft>
                <a:spcPts val="0"/>
              </a:spcAft>
              <a:buNone/>
            </a:pPr>
            <a:r>
              <a:t/>
            </a:r>
            <a:endParaRPr sz="1600">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44"/>
          <p:cNvSpPr txBox="1"/>
          <p:nvPr/>
        </p:nvSpPr>
        <p:spPr>
          <a:xfrm>
            <a:off x="66850" y="526350"/>
            <a:ext cx="9011400" cy="40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Comic Sans MS"/>
                <a:ea typeface="Comic Sans MS"/>
                <a:cs typeface="Comic Sans MS"/>
                <a:sym typeface="Comic Sans MS"/>
              </a:rPr>
              <a:t>200</a:t>
            </a:r>
            <a:r>
              <a:rPr b="1" lang="en" sz="9600">
                <a:solidFill>
                  <a:srgbClr val="FFFFFF"/>
                </a:solidFill>
                <a:latin typeface="Comic Sans MS"/>
                <a:ea typeface="Comic Sans MS"/>
                <a:cs typeface="Comic Sans MS"/>
                <a:sym typeface="Comic Sans MS"/>
              </a:rPr>
              <a:t>1-2014</a:t>
            </a:r>
            <a:endParaRPr b="1" sz="9600">
              <a:solidFill>
                <a:srgbClr val="FFFFFF"/>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pic>
        <p:nvPicPr>
          <p:cNvPr id="211" name="Google Shape;211;p45"/>
          <p:cNvPicPr preferRelativeResize="0"/>
          <p:nvPr/>
        </p:nvPicPr>
        <p:blipFill>
          <a:blip r:embed="rId3">
            <a:alphaModFix/>
          </a:blip>
          <a:stretch>
            <a:fillRect/>
          </a:stretch>
        </p:blipFill>
        <p:spPr>
          <a:xfrm>
            <a:off x="1" y="0"/>
            <a:ext cx="9143998" cy="5143499"/>
          </a:xfrm>
          <a:prstGeom prst="rect">
            <a:avLst/>
          </a:prstGeom>
          <a:noFill/>
          <a:ln>
            <a:noFill/>
          </a:ln>
        </p:spPr>
      </p:pic>
      <p:sp>
        <p:nvSpPr>
          <p:cNvPr id="212" name="Google Shape;212;p45"/>
          <p:cNvSpPr txBox="1"/>
          <p:nvPr/>
        </p:nvSpPr>
        <p:spPr>
          <a:xfrm>
            <a:off x="308875" y="1571250"/>
            <a:ext cx="2376900" cy="357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2520</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126</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Time</a:t>
            </a:r>
            <a:endParaRPr sz="1800">
              <a:solidFill>
                <a:srgbClr val="FFFFFF"/>
              </a:solidFill>
              <a:latin typeface="Comic Sans MS"/>
              <a:ea typeface="Comic Sans MS"/>
              <a:cs typeface="Comic Sans MS"/>
              <a:sym typeface="Comic Sans MS"/>
            </a:endParaRPr>
          </a:p>
          <a:p>
            <a:pPr indent="-342900" lvl="0" marL="457200" rtl="0" algn="l">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New messenger</a:t>
            </a:r>
            <a:endParaRPr sz="1800">
              <a:solidFill>
                <a:srgbClr val="FFFFFF"/>
              </a:solidFill>
              <a:latin typeface="Comic Sans MS"/>
              <a:ea typeface="Comic Sans MS"/>
              <a:cs typeface="Comic Sans MS"/>
              <a:sym typeface="Comic Sans MS"/>
            </a:endParaRPr>
          </a:p>
          <a:p>
            <a:pPr indent="0" lvl="0" marL="457200" rtl="0" algn="l">
              <a:spcBef>
                <a:spcPts val="0"/>
              </a:spcBef>
              <a:spcAft>
                <a:spcPts val="0"/>
              </a:spcAft>
              <a:buNone/>
            </a:pPr>
            <a:r>
              <a:t/>
            </a:r>
            <a:endParaRPr sz="1800">
              <a:solidFill>
                <a:srgbClr val="FFFFFF"/>
              </a:solidFill>
              <a:latin typeface="Comic Sans MS"/>
              <a:ea typeface="Comic Sans MS"/>
              <a:cs typeface="Comic Sans MS"/>
              <a:sym typeface="Comic Sans MS"/>
            </a:endParaRPr>
          </a:p>
        </p:txBody>
      </p:sp>
      <p:sp>
        <p:nvSpPr>
          <p:cNvPr id="213" name="Google Shape;213;p45"/>
          <p:cNvSpPr txBox="1"/>
          <p:nvPr/>
        </p:nvSpPr>
        <p:spPr>
          <a:xfrm>
            <a:off x="5725650" y="1374500"/>
            <a:ext cx="2869200" cy="35721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Comic Sans MS"/>
              <a:buChar char="●"/>
            </a:pPr>
            <a:r>
              <a:rPr lang="en" sz="1800">
                <a:latin typeface="Comic Sans MS"/>
                <a:ea typeface="Comic Sans MS"/>
                <a:cs typeface="Comic Sans MS"/>
                <a:sym typeface="Comic Sans MS"/>
              </a:rPr>
              <a:t>No 2520</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Char char="●"/>
            </a:pPr>
            <a:r>
              <a:rPr lang="en" sz="1800">
                <a:latin typeface="Comic Sans MS"/>
                <a:ea typeface="Comic Sans MS"/>
                <a:cs typeface="Comic Sans MS"/>
                <a:sym typeface="Comic Sans MS"/>
              </a:rPr>
              <a:t>No Time</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Char char="●"/>
            </a:pPr>
            <a:r>
              <a:rPr lang="en" sz="1800">
                <a:latin typeface="Comic Sans MS"/>
                <a:ea typeface="Comic Sans MS"/>
                <a:cs typeface="Comic Sans MS"/>
                <a:sym typeface="Comic Sans MS"/>
              </a:rPr>
              <a:t>No new messenger</a:t>
            </a:r>
            <a:endParaRPr sz="1800">
              <a:latin typeface="Comic Sans MS"/>
              <a:ea typeface="Comic Sans MS"/>
              <a:cs typeface="Comic Sans MS"/>
              <a:sym typeface="Comic Sans MS"/>
            </a:endParaRPr>
          </a:p>
        </p:txBody>
      </p:sp>
      <p:sp>
        <p:nvSpPr>
          <p:cNvPr id="214" name="Google Shape;214;p45"/>
          <p:cNvSpPr txBox="1"/>
          <p:nvPr/>
        </p:nvSpPr>
        <p:spPr>
          <a:xfrm>
            <a:off x="3079900" y="0"/>
            <a:ext cx="3115800" cy="4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Comic Sans MS"/>
                <a:ea typeface="Comic Sans MS"/>
                <a:cs typeface="Comic Sans MS"/>
                <a:sym typeface="Comic Sans MS"/>
              </a:rPr>
              <a:t>Internal</a:t>
            </a:r>
            <a:endParaRPr b="1" sz="300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