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Amatic SC"/>
      <p:regular r:id="rId35"/>
      <p:bold r:id="rId36"/>
    </p:embeddedFont>
    <p:embeddedFont>
      <p:font typeface="Source Code Pr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2C55267-7940-4277-B56A-F80C104F549D}">
  <a:tblStyle styleId="{92C55267-7940-4277-B56A-F80C104F549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AmaticSC-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SourceCodePro-regular.fntdata"/><Relationship Id="rId14" Type="http://schemas.openxmlformats.org/officeDocument/2006/relationships/slide" Target="slides/slide7.xml"/><Relationship Id="rId36" Type="http://schemas.openxmlformats.org/officeDocument/2006/relationships/font" Target="fonts/AmaticSC-bold.fntdata"/><Relationship Id="rId17" Type="http://schemas.openxmlformats.org/officeDocument/2006/relationships/slide" Target="slides/slide10.xml"/><Relationship Id="rId39" Type="http://schemas.openxmlformats.org/officeDocument/2006/relationships/font" Target="fonts/SourceCodePro-italic.fntdata"/><Relationship Id="rId16" Type="http://schemas.openxmlformats.org/officeDocument/2006/relationships/slide" Target="slides/slide9.xml"/><Relationship Id="rId38" Type="http://schemas.openxmlformats.org/officeDocument/2006/relationships/font" Target="fonts/SourceCodePr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b1e04d70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b1e04d70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6b1e04d70f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6b1e04d70f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6b1e04d70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6b1e04d70f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b1e04d70f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b1e04d70f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68ed17e3082176f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68ed17e3082176f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68ed17e3082176f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8ed17e3082176f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68ed17e3082176f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8ed17e3082176f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68ed17e3082176f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8ed17e3082176f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b1e04d70f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b1e04d70f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8ed17e3082176f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8ed17e3082176f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b1e04d70f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6b1e04d70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b1e04d70f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b1e04d70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6b1e04d70f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6b1e04d70f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b1e04d70f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b1e04d70f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6b1e04d70f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b1e04d70f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68ed17e3082176f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8ed17e3082176f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6b1e04d70f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6b1e04d70f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6b1e04d70f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6b1e04d70f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b1e04d70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b1e04d70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6b1e04d70f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6b1e04d70f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b1e04d70f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b1e04d70f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b1e04d70f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b1e04d70f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b1e04d70f_0_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b1e04d70f_0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b1e04d70f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b1e04d70f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b1e04d70f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b1e04d70f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b1e04d70f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b1e04d70f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b1e04d70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6b1e04d70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57" name="Google Shape;57;p14"/>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2" name="Shape 62"/>
        <p:cNvGrpSpPr/>
        <p:nvPr/>
      </p:nvGrpSpPr>
      <p:grpSpPr>
        <a:xfrm>
          <a:off x="0" y="0"/>
          <a:ext cx="0" cy="0"/>
          <a:chOff x="0" y="0"/>
          <a:chExt cx="0" cy="0"/>
        </a:xfrm>
      </p:grpSpPr>
      <p:sp>
        <p:nvSpPr>
          <p:cNvPr id="63" name="Google Shape;63;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4" name="Google Shape;64;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5" name="Google Shape;6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6" name="Shape 66"/>
        <p:cNvGrpSpPr/>
        <p:nvPr/>
      </p:nvGrpSpPr>
      <p:grpSpPr>
        <a:xfrm>
          <a:off x="0" y="0"/>
          <a:ext cx="0" cy="0"/>
          <a:chOff x="0" y="0"/>
          <a:chExt cx="0" cy="0"/>
        </a:xfrm>
      </p:grpSpPr>
      <p:sp>
        <p:nvSpPr>
          <p:cNvPr id="67" name="Google Shape;67;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8" name="Google Shape;68;p17"/>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1" name="Shape 71"/>
        <p:cNvGrpSpPr/>
        <p:nvPr/>
      </p:nvGrpSpPr>
      <p:grpSpPr>
        <a:xfrm>
          <a:off x="0" y="0"/>
          <a:ext cx="0" cy="0"/>
          <a:chOff x="0" y="0"/>
          <a:chExt cx="0" cy="0"/>
        </a:xfrm>
      </p:grpSpPr>
      <p:sp>
        <p:nvSpPr>
          <p:cNvPr id="72" name="Google Shape;72;p18"/>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73" name="Google Shape;7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4" name="Shape 74"/>
        <p:cNvGrpSpPr/>
        <p:nvPr/>
      </p:nvGrpSpPr>
      <p:grpSpPr>
        <a:xfrm>
          <a:off x="0" y="0"/>
          <a:ext cx="0" cy="0"/>
          <a:chOff x="0" y="0"/>
          <a:chExt cx="0" cy="0"/>
        </a:xfrm>
      </p:grpSpPr>
      <p:sp>
        <p:nvSpPr>
          <p:cNvPr id="75" name="Google Shape;75;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76" name="Google Shape;76;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8" name="Shape 78"/>
        <p:cNvGrpSpPr/>
        <p:nvPr/>
      </p:nvGrpSpPr>
      <p:grpSpPr>
        <a:xfrm>
          <a:off x="0" y="0"/>
          <a:ext cx="0" cy="0"/>
          <a:chOff x="0" y="0"/>
          <a:chExt cx="0" cy="0"/>
        </a:xfrm>
      </p:grpSpPr>
      <p:sp>
        <p:nvSpPr>
          <p:cNvPr id="79" name="Google Shape;79;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80" name="Google Shape;8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4" name="Google Shape;84;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85" name="Google Shape;85;p21"/>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6" name="Google Shape;86;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90" name="Google Shape;9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93" name="Google Shape;93;p23"/>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6D9EE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5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rgbClr val="6D9EEB"/>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52" name="Google Shape;52;p13"/>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25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2.jp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5.jpg"/><Relationship Id="rId6" Type="http://schemas.openxmlformats.org/officeDocument/2006/relationships/image" Target="../media/image11.jpg"/><Relationship Id="rId7"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hyperlink" Target="mailto:youthprophecygroup@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5"/>
          <p:cNvSpPr txBox="1"/>
          <p:nvPr/>
        </p:nvSpPr>
        <p:spPr>
          <a:xfrm>
            <a:off x="241725" y="0"/>
            <a:ext cx="8756100" cy="18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0">
                <a:solidFill>
                  <a:srgbClr val="FFFFFF"/>
                </a:solidFill>
                <a:latin typeface="Comic Sans MS"/>
                <a:ea typeface="Comic Sans MS"/>
                <a:cs typeface="Comic Sans MS"/>
                <a:sym typeface="Comic Sans MS"/>
              </a:rPr>
              <a:t>WELCOME</a:t>
            </a:r>
            <a:r>
              <a:rPr b="1" lang="en" sz="11000">
                <a:solidFill>
                  <a:srgbClr val="FFFFFF"/>
                </a:solidFill>
                <a:latin typeface="Comic Sans MS"/>
                <a:ea typeface="Comic Sans MS"/>
                <a:cs typeface="Comic Sans MS"/>
                <a:sym typeface="Comic Sans MS"/>
              </a:rPr>
              <a:t>!</a:t>
            </a:r>
            <a:endParaRPr b="1" sz="11000">
              <a:solidFill>
                <a:srgbClr val="FFFFFF"/>
              </a:solidFill>
              <a:latin typeface="Comic Sans MS"/>
              <a:ea typeface="Comic Sans MS"/>
              <a:cs typeface="Comic Sans MS"/>
              <a:sym typeface="Comic Sans MS"/>
            </a:endParaRPr>
          </a:p>
        </p:txBody>
      </p:sp>
      <p:sp>
        <p:nvSpPr>
          <p:cNvPr id="102" name="Google Shape;102;p25"/>
          <p:cNvSpPr txBox="1"/>
          <p:nvPr/>
        </p:nvSpPr>
        <p:spPr>
          <a:xfrm>
            <a:off x="361650" y="1628175"/>
            <a:ext cx="8420700" cy="314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Comic Sans MS"/>
                <a:ea typeface="Comic Sans MS"/>
                <a:cs typeface="Comic Sans MS"/>
                <a:sym typeface="Comic Sans MS"/>
              </a:rPr>
              <a:t>Youth Prophecy Group</a:t>
            </a:r>
            <a:endParaRPr b="1" sz="48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3200">
                <a:solidFill>
                  <a:srgbClr val="FFFFFF"/>
                </a:solidFill>
                <a:latin typeface="Comic Sans MS"/>
                <a:ea typeface="Comic Sans MS"/>
                <a:cs typeface="Comic Sans MS"/>
                <a:sym typeface="Comic Sans MS"/>
              </a:rPr>
              <a:t>10:00am PST</a:t>
            </a:r>
            <a:endParaRPr b="1" sz="32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3200">
                <a:solidFill>
                  <a:srgbClr val="FFFFFF"/>
                </a:solidFill>
                <a:latin typeface="Comic Sans MS"/>
                <a:ea typeface="Comic Sans MS"/>
                <a:cs typeface="Comic Sans MS"/>
                <a:sym typeface="Comic Sans MS"/>
              </a:rPr>
              <a:t>#6</a:t>
            </a:r>
            <a:endParaRPr b="1" sz="32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3200">
                <a:solidFill>
                  <a:srgbClr val="FFFFFF"/>
                </a:solidFill>
                <a:latin typeface="Comic Sans MS"/>
                <a:ea typeface="Comic Sans MS"/>
                <a:cs typeface="Comic Sans MS"/>
                <a:sym typeface="Comic Sans MS"/>
              </a:rPr>
              <a:t>Contact:</a:t>
            </a:r>
            <a:endParaRPr b="1" sz="32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4000">
                <a:solidFill>
                  <a:srgbClr val="FFFFFF"/>
                </a:solidFill>
                <a:latin typeface="Comic Sans MS"/>
                <a:ea typeface="Comic Sans MS"/>
                <a:cs typeface="Comic Sans MS"/>
                <a:sym typeface="Comic Sans MS"/>
              </a:rPr>
              <a:t>youthprophecygroup@gmail.com</a:t>
            </a:r>
            <a:endParaRPr b="1" sz="40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1" lang="en" sz="2400">
                <a:solidFill>
                  <a:srgbClr val="FFFFFF"/>
                </a:solidFill>
                <a:latin typeface="Comic Sans MS"/>
                <a:ea typeface="Comic Sans MS"/>
                <a:cs typeface="Comic Sans MS"/>
                <a:sym typeface="Comic Sans MS"/>
              </a:rPr>
              <a:t>For notes, questions, updates, and recordings</a:t>
            </a:r>
            <a:endParaRPr b="1" sz="24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t/>
            </a:r>
            <a:endParaRPr b="1" sz="32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t/>
            </a:r>
            <a:endParaRPr sz="3200">
              <a:solidFill>
                <a:srgbClr val="FFFFFF"/>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34"/>
          <p:cNvSpPr/>
          <p:nvPr/>
        </p:nvSpPr>
        <p:spPr>
          <a:xfrm>
            <a:off x="0" y="0"/>
            <a:ext cx="9144000" cy="5143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4"/>
          <p:cNvSpPr/>
          <p:nvPr/>
        </p:nvSpPr>
        <p:spPr>
          <a:xfrm>
            <a:off x="298900" y="328500"/>
            <a:ext cx="4099500" cy="4486500"/>
          </a:xfrm>
          <a:prstGeom prst="wedgeRectCallout">
            <a:avLst>
              <a:gd fmla="val 63788" name="adj1"/>
              <a:gd fmla="val 1243" name="adj2"/>
            </a:avLst>
          </a:prstGeom>
          <a:gradFill>
            <a:gsLst>
              <a:gs pos="0">
                <a:srgbClr val="FFFFFF"/>
              </a:gs>
              <a:gs pos="100000">
                <a:srgbClr val="B3B3B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We stand today at a unique and extraordinary moment. The crisis in the Persian Gulf, as grave as it is, also offers a rare opportunity to move toward an historic period of cooperation. Out of these troubled times, our fifth objective — </a:t>
            </a:r>
            <a:r>
              <a:rPr lang="en" sz="1800" u="sng">
                <a:latin typeface="Comic Sans MS"/>
                <a:ea typeface="Comic Sans MS"/>
                <a:cs typeface="Comic Sans MS"/>
                <a:sym typeface="Comic Sans MS"/>
              </a:rPr>
              <a:t>a new world order</a:t>
            </a:r>
            <a:r>
              <a:rPr lang="en" sz="1800">
                <a:latin typeface="Comic Sans MS"/>
                <a:ea typeface="Comic Sans MS"/>
                <a:cs typeface="Comic Sans MS"/>
                <a:sym typeface="Comic Sans MS"/>
              </a:rPr>
              <a:t> — can emerge: a new era — freer from the threat of terror, stronger in the pursuit of justice, and more secure in the quest for peace. An era in which the nations of the world, East and West, North and South, can prosper and live in harmony.</a:t>
            </a:r>
            <a:endParaRPr sz="1800">
              <a:latin typeface="Comic Sans MS"/>
              <a:ea typeface="Comic Sans MS"/>
              <a:cs typeface="Comic Sans MS"/>
              <a:sym typeface="Comic Sans MS"/>
            </a:endParaRPr>
          </a:p>
        </p:txBody>
      </p:sp>
      <p:pic>
        <p:nvPicPr>
          <p:cNvPr id="156" name="Google Shape;156;p34"/>
          <p:cNvPicPr preferRelativeResize="0"/>
          <p:nvPr/>
        </p:nvPicPr>
        <p:blipFill>
          <a:blip r:embed="rId3">
            <a:alphaModFix/>
          </a:blip>
          <a:stretch>
            <a:fillRect/>
          </a:stretch>
        </p:blipFill>
        <p:spPr>
          <a:xfrm>
            <a:off x="5061857" y="0"/>
            <a:ext cx="408214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5"/>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600">
                <a:latin typeface="Comic Sans MS"/>
                <a:ea typeface="Comic Sans MS"/>
                <a:cs typeface="Comic Sans MS"/>
                <a:sym typeface="Comic Sans MS"/>
              </a:rPr>
              <a:t>What did Bush mean by “a new world order”?</a:t>
            </a:r>
            <a:endParaRPr b="0" sz="3600">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36"/>
          <p:cNvPicPr preferRelativeResize="0"/>
          <p:nvPr/>
        </p:nvPicPr>
        <p:blipFill>
          <a:blip r:embed="rId3">
            <a:alphaModFix/>
          </a:blip>
          <a:stretch>
            <a:fillRect/>
          </a:stretch>
        </p:blipFill>
        <p:spPr>
          <a:xfrm>
            <a:off x="2882900" y="1663700"/>
            <a:ext cx="3378199" cy="3378199"/>
          </a:xfrm>
          <a:prstGeom prst="rect">
            <a:avLst/>
          </a:prstGeom>
          <a:noFill/>
          <a:ln>
            <a:noFill/>
          </a:ln>
        </p:spPr>
      </p:pic>
      <p:pic>
        <p:nvPicPr>
          <p:cNvPr id="167" name="Google Shape;167;p36"/>
          <p:cNvPicPr preferRelativeResize="0"/>
          <p:nvPr/>
        </p:nvPicPr>
        <p:blipFill>
          <a:blip r:embed="rId4">
            <a:alphaModFix/>
          </a:blip>
          <a:stretch>
            <a:fillRect/>
          </a:stretch>
        </p:blipFill>
        <p:spPr>
          <a:xfrm>
            <a:off x="1311625" y="1518837"/>
            <a:ext cx="6520749" cy="3667925"/>
          </a:xfrm>
          <a:prstGeom prst="rect">
            <a:avLst/>
          </a:prstGeom>
          <a:noFill/>
          <a:ln>
            <a:noFill/>
          </a:ln>
        </p:spPr>
      </p:pic>
      <p:pic>
        <p:nvPicPr>
          <p:cNvPr id="168" name="Google Shape;168;p36"/>
          <p:cNvPicPr preferRelativeResize="0"/>
          <p:nvPr/>
        </p:nvPicPr>
        <p:blipFill>
          <a:blip r:embed="rId5">
            <a:alphaModFix/>
          </a:blip>
          <a:stretch>
            <a:fillRect/>
          </a:stretch>
        </p:blipFill>
        <p:spPr>
          <a:xfrm>
            <a:off x="4031175" y="371825"/>
            <a:ext cx="1081650" cy="1362875"/>
          </a:xfrm>
          <a:prstGeom prst="rect">
            <a:avLst/>
          </a:prstGeom>
          <a:noFill/>
          <a:ln>
            <a:noFill/>
          </a:ln>
        </p:spPr>
      </p:pic>
      <p:pic>
        <p:nvPicPr>
          <p:cNvPr id="169" name="Google Shape;169;p36"/>
          <p:cNvPicPr preferRelativeResize="0"/>
          <p:nvPr/>
        </p:nvPicPr>
        <p:blipFill>
          <a:blip r:embed="rId6">
            <a:alphaModFix/>
          </a:blip>
          <a:stretch>
            <a:fillRect/>
          </a:stretch>
        </p:blipFill>
        <p:spPr>
          <a:xfrm>
            <a:off x="4243200" y="102475"/>
            <a:ext cx="676476" cy="536400"/>
          </a:xfrm>
          <a:prstGeom prst="rect">
            <a:avLst/>
          </a:prstGeom>
          <a:noFill/>
          <a:ln>
            <a:noFill/>
          </a:ln>
        </p:spPr>
      </p:pic>
      <p:sp>
        <p:nvSpPr>
          <p:cNvPr id="170" name="Google Shape;170;p36"/>
          <p:cNvSpPr txBox="1"/>
          <p:nvPr/>
        </p:nvSpPr>
        <p:spPr>
          <a:xfrm>
            <a:off x="266700" y="2044700"/>
            <a:ext cx="8788500" cy="11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highlight>
                  <a:schemeClr val="lt1"/>
                </a:highlight>
                <a:latin typeface="Comic Sans MS"/>
                <a:ea typeface="Comic Sans MS"/>
                <a:cs typeface="Comic Sans MS"/>
                <a:sym typeface="Comic Sans MS"/>
              </a:rPr>
              <a:t>UNI</a:t>
            </a:r>
            <a:r>
              <a:rPr b="1" lang="en" sz="6000">
                <a:highlight>
                  <a:schemeClr val="lt1"/>
                </a:highlight>
                <a:latin typeface="Comic Sans MS"/>
                <a:ea typeface="Comic Sans MS"/>
                <a:cs typeface="Comic Sans MS"/>
                <a:sym typeface="Comic Sans MS"/>
              </a:rPr>
              <a:t>LATERALISM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cxnSp>
        <p:nvCxnSpPr>
          <p:cNvPr id="175" name="Google Shape;175;p37"/>
          <p:cNvCxnSpPr/>
          <p:nvPr/>
        </p:nvCxnSpPr>
        <p:spPr>
          <a:xfrm>
            <a:off x="1164600" y="3365550"/>
            <a:ext cx="6814800" cy="12900"/>
          </a:xfrm>
          <a:prstGeom prst="straightConnector1">
            <a:avLst/>
          </a:prstGeom>
          <a:noFill/>
          <a:ln cap="flat" cmpd="sng" w="38100">
            <a:solidFill>
              <a:srgbClr val="000000"/>
            </a:solidFill>
            <a:prstDash val="solid"/>
            <a:round/>
            <a:headEnd len="med" w="med" type="none"/>
            <a:tailEnd len="med" w="med" type="none"/>
          </a:ln>
        </p:spPr>
      </p:cxnSp>
      <p:cxnSp>
        <p:nvCxnSpPr>
          <p:cNvPr id="176" name="Google Shape;176;p37"/>
          <p:cNvCxnSpPr/>
          <p:nvPr/>
        </p:nvCxnSpPr>
        <p:spPr>
          <a:xfrm rot="10800000">
            <a:off x="2396925" y="2743650"/>
            <a:ext cx="8400" cy="621900"/>
          </a:xfrm>
          <a:prstGeom prst="straightConnector1">
            <a:avLst/>
          </a:prstGeom>
          <a:noFill/>
          <a:ln cap="flat" cmpd="sng" w="38100">
            <a:solidFill>
              <a:srgbClr val="000000"/>
            </a:solidFill>
            <a:prstDash val="solid"/>
            <a:round/>
            <a:headEnd len="med" w="med" type="none"/>
            <a:tailEnd len="med" w="med" type="none"/>
          </a:ln>
        </p:spPr>
      </p:cxnSp>
      <p:cxnSp>
        <p:nvCxnSpPr>
          <p:cNvPr id="177" name="Google Shape;177;p37"/>
          <p:cNvCxnSpPr/>
          <p:nvPr/>
        </p:nvCxnSpPr>
        <p:spPr>
          <a:xfrm rot="10800000">
            <a:off x="6112200" y="2150850"/>
            <a:ext cx="8400" cy="1214700"/>
          </a:xfrm>
          <a:prstGeom prst="straightConnector1">
            <a:avLst/>
          </a:prstGeom>
          <a:noFill/>
          <a:ln cap="flat" cmpd="sng" w="38100">
            <a:solidFill>
              <a:srgbClr val="000000"/>
            </a:solidFill>
            <a:prstDash val="solid"/>
            <a:round/>
            <a:headEnd len="med" w="med" type="none"/>
            <a:tailEnd len="med" w="med" type="none"/>
          </a:ln>
        </p:spPr>
      </p:cxnSp>
      <p:cxnSp>
        <p:nvCxnSpPr>
          <p:cNvPr id="178" name="Google Shape;178;p37"/>
          <p:cNvCxnSpPr/>
          <p:nvPr/>
        </p:nvCxnSpPr>
        <p:spPr>
          <a:xfrm rot="10800000">
            <a:off x="3310625" y="2150850"/>
            <a:ext cx="8400" cy="1214700"/>
          </a:xfrm>
          <a:prstGeom prst="straightConnector1">
            <a:avLst/>
          </a:prstGeom>
          <a:noFill/>
          <a:ln cap="flat" cmpd="sng" w="38100">
            <a:solidFill>
              <a:srgbClr val="000000"/>
            </a:solidFill>
            <a:prstDash val="solid"/>
            <a:round/>
            <a:headEnd len="med" w="med" type="none"/>
            <a:tailEnd len="med" w="med" type="none"/>
          </a:ln>
        </p:spPr>
      </p:cxnSp>
      <p:sp>
        <p:nvSpPr>
          <p:cNvPr id="179" name="Google Shape;179;p37"/>
          <p:cNvSpPr txBox="1"/>
          <p:nvPr/>
        </p:nvSpPr>
        <p:spPr>
          <a:xfrm>
            <a:off x="2666975" y="1765050"/>
            <a:ext cx="1295700" cy="3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1989</a:t>
            </a:r>
            <a:endParaRPr sz="1800">
              <a:latin typeface="Comic Sans MS"/>
              <a:ea typeface="Comic Sans MS"/>
              <a:cs typeface="Comic Sans MS"/>
              <a:sym typeface="Comic Sans MS"/>
            </a:endParaRPr>
          </a:p>
        </p:txBody>
      </p:sp>
      <p:sp>
        <p:nvSpPr>
          <p:cNvPr id="180" name="Google Shape;180;p37"/>
          <p:cNvSpPr txBox="1"/>
          <p:nvPr/>
        </p:nvSpPr>
        <p:spPr>
          <a:xfrm>
            <a:off x="5468550" y="1765050"/>
            <a:ext cx="1295700" cy="3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1991</a:t>
            </a:r>
            <a:endParaRPr sz="1800">
              <a:latin typeface="Comic Sans MS"/>
              <a:ea typeface="Comic Sans MS"/>
              <a:cs typeface="Comic Sans MS"/>
              <a:sym typeface="Comic Sans MS"/>
            </a:endParaRPr>
          </a:p>
        </p:txBody>
      </p:sp>
      <p:sp>
        <p:nvSpPr>
          <p:cNvPr id="181" name="Google Shape;181;p37"/>
          <p:cNvSpPr txBox="1"/>
          <p:nvPr/>
        </p:nvSpPr>
        <p:spPr>
          <a:xfrm>
            <a:off x="1753275" y="2357850"/>
            <a:ext cx="1295700" cy="3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1988</a:t>
            </a:r>
            <a:endParaRPr sz="1800">
              <a:latin typeface="Comic Sans MS"/>
              <a:ea typeface="Comic Sans MS"/>
              <a:cs typeface="Comic Sans MS"/>
              <a:sym typeface="Comic Sans MS"/>
            </a:endParaRPr>
          </a:p>
        </p:txBody>
      </p:sp>
      <p:cxnSp>
        <p:nvCxnSpPr>
          <p:cNvPr id="182" name="Google Shape;182;p37"/>
          <p:cNvCxnSpPr/>
          <p:nvPr/>
        </p:nvCxnSpPr>
        <p:spPr>
          <a:xfrm>
            <a:off x="1386275" y="2357850"/>
            <a:ext cx="1817700" cy="3000"/>
          </a:xfrm>
          <a:prstGeom prst="straightConnector1">
            <a:avLst/>
          </a:prstGeom>
          <a:noFill/>
          <a:ln cap="flat" cmpd="sng" w="19050">
            <a:solidFill>
              <a:srgbClr val="000000"/>
            </a:solidFill>
            <a:prstDash val="solid"/>
            <a:round/>
            <a:headEnd len="med" w="med" type="stealth"/>
            <a:tailEnd len="med" w="med" type="stealth"/>
          </a:ln>
        </p:spPr>
      </p:cxnSp>
      <p:sp>
        <p:nvSpPr>
          <p:cNvPr id="183" name="Google Shape;183;p37"/>
          <p:cNvSpPr txBox="1"/>
          <p:nvPr/>
        </p:nvSpPr>
        <p:spPr>
          <a:xfrm>
            <a:off x="1476975" y="1975050"/>
            <a:ext cx="1511100" cy="3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Bilateralism</a:t>
            </a:r>
            <a:endParaRPr sz="1800">
              <a:latin typeface="Comic Sans MS"/>
              <a:ea typeface="Comic Sans MS"/>
              <a:cs typeface="Comic Sans MS"/>
              <a:sym typeface="Comic Sans MS"/>
            </a:endParaRPr>
          </a:p>
        </p:txBody>
      </p:sp>
      <p:cxnSp>
        <p:nvCxnSpPr>
          <p:cNvPr id="184" name="Google Shape;184;p37"/>
          <p:cNvCxnSpPr/>
          <p:nvPr/>
        </p:nvCxnSpPr>
        <p:spPr>
          <a:xfrm>
            <a:off x="6161700" y="2408875"/>
            <a:ext cx="1817700" cy="3000"/>
          </a:xfrm>
          <a:prstGeom prst="straightConnector1">
            <a:avLst/>
          </a:prstGeom>
          <a:noFill/>
          <a:ln cap="flat" cmpd="sng" w="19050">
            <a:solidFill>
              <a:srgbClr val="000000"/>
            </a:solidFill>
            <a:prstDash val="solid"/>
            <a:round/>
            <a:headEnd len="med" w="med" type="stealth"/>
            <a:tailEnd len="med" w="med" type="stealth"/>
          </a:ln>
        </p:spPr>
      </p:cxnSp>
      <p:sp>
        <p:nvSpPr>
          <p:cNvPr id="185" name="Google Shape;185;p37"/>
          <p:cNvSpPr txBox="1"/>
          <p:nvPr/>
        </p:nvSpPr>
        <p:spPr>
          <a:xfrm>
            <a:off x="6252400" y="2026075"/>
            <a:ext cx="1648500" cy="3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Uni</a:t>
            </a:r>
            <a:r>
              <a:rPr lang="en" sz="1800">
                <a:latin typeface="Comic Sans MS"/>
                <a:ea typeface="Comic Sans MS"/>
                <a:cs typeface="Comic Sans MS"/>
                <a:sym typeface="Comic Sans MS"/>
              </a:rPr>
              <a:t>lateralism</a:t>
            </a:r>
            <a:endParaRPr sz="1800">
              <a:latin typeface="Comic Sans MS"/>
              <a:ea typeface="Comic Sans MS"/>
              <a:cs typeface="Comic Sans MS"/>
              <a:sym typeface="Comic Sans MS"/>
            </a:endParaRPr>
          </a:p>
        </p:txBody>
      </p:sp>
      <p:cxnSp>
        <p:nvCxnSpPr>
          <p:cNvPr id="186" name="Google Shape;186;p37"/>
          <p:cNvCxnSpPr/>
          <p:nvPr/>
        </p:nvCxnSpPr>
        <p:spPr>
          <a:xfrm>
            <a:off x="3491150" y="2253000"/>
            <a:ext cx="2448900" cy="1010400"/>
          </a:xfrm>
          <a:prstGeom prst="straightConnector1">
            <a:avLst/>
          </a:prstGeom>
          <a:noFill/>
          <a:ln cap="flat" cmpd="sng" w="19050">
            <a:solidFill>
              <a:srgbClr val="000000"/>
            </a:solidFill>
            <a:prstDash val="solid"/>
            <a:round/>
            <a:headEnd len="med" w="med" type="none"/>
            <a:tailEnd len="med" w="med" type="stealth"/>
          </a:ln>
        </p:spPr>
      </p:cxnSp>
      <p:cxnSp>
        <p:nvCxnSpPr>
          <p:cNvPr id="187" name="Google Shape;187;p37"/>
          <p:cNvCxnSpPr/>
          <p:nvPr/>
        </p:nvCxnSpPr>
        <p:spPr>
          <a:xfrm flipH="1">
            <a:off x="3540513" y="2297550"/>
            <a:ext cx="2399700" cy="921300"/>
          </a:xfrm>
          <a:prstGeom prst="straightConnector1">
            <a:avLst/>
          </a:prstGeom>
          <a:noFill/>
          <a:ln cap="flat" cmpd="sng" w="19050">
            <a:solidFill>
              <a:srgbClr val="000000"/>
            </a:solidFill>
            <a:prstDash val="solid"/>
            <a:round/>
            <a:headEnd len="med" w="med" type="stealth"/>
            <a:tailEnd len="med" w="med" type="none"/>
          </a:ln>
        </p:spPr>
      </p:cxnSp>
      <p:sp>
        <p:nvSpPr>
          <p:cNvPr id="188" name="Google Shape;188;p37"/>
          <p:cNvSpPr txBox="1"/>
          <p:nvPr/>
        </p:nvSpPr>
        <p:spPr>
          <a:xfrm rot="1468943">
            <a:off x="3452506" y="2087633"/>
            <a:ext cx="1295808" cy="38570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USSR</a:t>
            </a:r>
            <a:endParaRPr sz="1800">
              <a:latin typeface="Comic Sans MS"/>
              <a:ea typeface="Comic Sans MS"/>
              <a:cs typeface="Comic Sans MS"/>
              <a:sym typeface="Comic Sans MS"/>
            </a:endParaRPr>
          </a:p>
        </p:txBody>
      </p:sp>
      <p:sp>
        <p:nvSpPr>
          <p:cNvPr id="189" name="Google Shape;189;p37"/>
          <p:cNvSpPr txBox="1"/>
          <p:nvPr/>
        </p:nvSpPr>
        <p:spPr>
          <a:xfrm rot="-1174571">
            <a:off x="3175118" y="2670256"/>
            <a:ext cx="1295589" cy="38590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USA</a:t>
            </a:r>
            <a:endParaRPr sz="180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cxnSp>
        <p:nvCxnSpPr>
          <p:cNvPr id="194" name="Google Shape;194;p38"/>
          <p:cNvCxnSpPr/>
          <p:nvPr/>
        </p:nvCxnSpPr>
        <p:spPr>
          <a:xfrm>
            <a:off x="1829875" y="3415744"/>
            <a:ext cx="4111500" cy="15900"/>
          </a:xfrm>
          <a:prstGeom prst="straightConnector1">
            <a:avLst/>
          </a:prstGeom>
          <a:noFill/>
          <a:ln cap="flat" cmpd="sng" w="38100">
            <a:solidFill>
              <a:srgbClr val="000000"/>
            </a:solidFill>
            <a:prstDash val="solid"/>
            <a:round/>
            <a:headEnd len="med" w="med" type="none"/>
            <a:tailEnd len="med" w="med" type="none"/>
          </a:ln>
        </p:spPr>
      </p:cxnSp>
      <p:cxnSp>
        <p:nvCxnSpPr>
          <p:cNvPr id="195" name="Google Shape;195;p38"/>
          <p:cNvCxnSpPr/>
          <p:nvPr/>
        </p:nvCxnSpPr>
        <p:spPr>
          <a:xfrm rot="10800000">
            <a:off x="5174022" y="1468339"/>
            <a:ext cx="10500" cy="1957800"/>
          </a:xfrm>
          <a:prstGeom prst="straightConnector1">
            <a:avLst/>
          </a:prstGeom>
          <a:noFill/>
          <a:ln cap="flat" cmpd="sng" w="38100">
            <a:solidFill>
              <a:srgbClr val="000000"/>
            </a:solidFill>
            <a:prstDash val="solid"/>
            <a:round/>
            <a:headEnd len="med" w="med" type="none"/>
            <a:tailEnd len="med" w="med" type="none"/>
          </a:ln>
        </p:spPr>
      </p:cxnSp>
      <p:cxnSp>
        <p:nvCxnSpPr>
          <p:cNvPr id="196" name="Google Shape;196;p38"/>
          <p:cNvCxnSpPr/>
          <p:nvPr/>
        </p:nvCxnSpPr>
        <p:spPr>
          <a:xfrm rot="10800000">
            <a:off x="2708528" y="1468339"/>
            <a:ext cx="10500" cy="1957800"/>
          </a:xfrm>
          <a:prstGeom prst="straightConnector1">
            <a:avLst/>
          </a:prstGeom>
          <a:noFill/>
          <a:ln cap="flat" cmpd="sng" w="38100">
            <a:solidFill>
              <a:srgbClr val="000000"/>
            </a:solidFill>
            <a:prstDash val="solid"/>
            <a:round/>
            <a:headEnd len="med" w="med" type="none"/>
            <a:tailEnd len="med" w="med" type="none"/>
          </a:ln>
        </p:spPr>
      </p:cxnSp>
      <p:sp>
        <p:nvSpPr>
          <p:cNvPr id="197" name="Google Shape;197;p38"/>
          <p:cNvSpPr txBox="1"/>
          <p:nvPr/>
        </p:nvSpPr>
        <p:spPr>
          <a:xfrm>
            <a:off x="1704888" y="603750"/>
            <a:ext cx="2017800" cy="8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Comic Sans MS"/>
                <a:ea typeface="Comic Sans MS"/>
                <a:cs typeface="Comic Sans MS"/>
                <a:sym typeface="Comic Sans MS"/>
              </a:rPr>
              <a:t>November 9,</a:t>
            </a:r>
            <a:endParaRPr sz="2100">
              <a:latin typeface="Comic Sans MS"/>
              <a:ea typeface="Comic Sans MS"/>
              <a:cs typeface="Comic Sans MS"/>
              <a:sym typeface="Comic Sans MS"/>
            </a:endParaRPr>
          </a:p>
          <a:p>
            <a:pPr indent="0" lvl="0" marL="0" rtl="0" algn="ctr">
              <a:spcBef>
                <a:spcPts val="0"/>
              </a:spcBef>
              <a:spcAft>
                <a:spcPts val="0"/>
              </a:spcAft>
              <a:buNone/>
            </a:pPr>
            <a:r>
              <a:rPr lang="en" sz="2100">
                <a:latin typeface="Comic Sans MS"/>
                <a:ea typeface="Comic Sans MS"/>
                <a:cs typeface="Comic Sans MS"/>
                <a:sym typeface="Comic Sans MS"/>
              </a:rPr>
              <a:t>1989</a:t>
            </a:r>
            <a:endParaRPr sz="2100">
              <a:latin typeface="Comic Sans MS"/>
              <a:ea typeface="Comic Sans MS"/>
              <a:cs typeface="Comic Sans MS"/>
              <a:sym typeface="Comic Sans MS"/>
            </a:endParaRPr>
          </a:p>
        </p:txBody>
      </p:sp>
      <p:cxnSp>
        <p:nvCxnSpPr>
          <p:cNvPr id="198" name="Google Shape;198;p38"/>
          <p:cNvCxnSpPr/>
          <p:nvPr/>
        </p:nvCxnSpPr>
        <p:spPr>
          <a:xfrm>
            <a:off x="2801417" y="2754328"/>
            <a:ext cx="4637700" cy="300"/>
          </a:xfrm>
          <a:prstGeom prst="straightConnector1">
            <a:avLst/>
          </a:prstGeom>
          <a:noFill/>
          <a:ln cap="flat" cmpd="sng" w="19050">
            <a:solidFill>
              <a:srgbClr val="000000"/>
            </a:solidFill>
            <a:prstDash val="solid"/>
            <a:round/>
            <a:headEnd len="med" w="med" type="none"/>
            <a:tailEnd len="med" w="med" type="stealth"/>
          </a:ln>
        </p:spPr>
      </p:cxnSp>
      <p:sp>
        <p:nvSpPr>
          <p:cNvPr id="199" name="Google Shape;199;p38"/>
          <p:cNvSpPr txBox="1"/>
          <p:nvPr/>
        </p:nvSpPr>
        <p:spPr>
          <a:xfrm>
            <a:off x="2752688" y="1893825"/>
            <a:ext cx="2265900" cy="77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George H.W. Bush’s</a:t>
            </a:r>
            <a:endParaRPr sz="1800">
              <a:latin typeface="Comic Sans MS"/>
              <a:ea typeface="Comic Sans MS"/>
              <a:cs typeface="Comic Sans MS"/>
              <a:sym typeface="Comic Sans MS"/>
            </a:endParaRPr>
          </a:p>
          <a:p>
            <a:pPr indent="0" lvl="0" marL="0" rtl="0" algn="ctr">
              <a:spcBef>
                <a:spcPts val="0"/>
              </a:spcBef>
              <a:spcAft>
                <a:spcPts val="0"/>
              </a:spcAft>
              <a:buNone/>
            </a:pPr>
            <a:r>
              <a:rPr lang="en" sz="1800">
                <a:latin typeface="Comic Sans MS"/>
                <a:ea typeface="Comic Sans MS"/>
                <a:cs typeface="Comic Sans MS"/>
                <a:sym typeface="Comic Sans MS"/>
              </a:rPr>
              <a:t>Unilateralism</a:t>
            </a:r>
            <a:endParaRPr sz="1800">
              <a:latin typeface="Comic Sans MS"/>
              <a:ea typeface="Comic Sans MS"/>
              <a:cs typeface="Comic Sans MS"/>
              <a:sym typeface="Comic Sans MS"/>
            </a:endParaRPr>
          </a:p>
        </p:txBody>
      </p:sp>
      <p:sp>
        <p:nvSpPr>
          <p:cNvPr id="200" name="Google Shape;200;p38"/>
          <p:cNvSpPr txBox="1"/>
          <p:nvPr/>
        </p:nvSpPr>
        <p:spPr>
          <a:xfrm>
            <a:off x="4170363" y="603750"/>
            <a:ext cx="2017800" cy="8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Comic Sans MS"/>
                <a:ea typeface="Comic Sans MS"/>
                <a:cs typeface="Comic Sans MS"/>
                <a:sym typeface="Comic Sans MS"/>
              </a:rPr>
              <a:t>January</a:t>
            </a:r>
            <a:r>
              <a:rPr lang="en" sz="2100">
                <a:latin typeface="Comic Sans MS"/>
                <a:ea typeface="Comic Sans MS"/>
                <a:cs typeface="Comic Sans MS"/>
                <a:sym typeface="Comic Sans MS"/>
              </a:rPr>
              <a:t> 17,</a:t>
            </a:r>
            <a:endParaRPr sz="2100">
              <a:latin typeface="Comic Sans MS"/>
              <a:ea typeface="Comic Sans MS"/>
              <a:cs typeface="Comic Sans MS"/>
              <a:sym typeface="Comic Sans MS"/>
            </a:endParaRPr>
          </a:p>
          <a:p>
            <a:pPr indent="0" lvl="0" marL="0" rtl="0" algn="ctr">
              <a:spcBef>
                <a:spcPts val="0"/>
              </a:spcBef>
              <a:spcAft>
                <a:spcPts val="0"/>
              </a:spcAft>
              <a:buNone/>
            </a:pPr>
            <a:r>
              <a:rPr lang="en" sz="2100">
                <a:latin typeface="Comic Sans MS"/>
                <a:ea typeface="Comic Sans MS"/>
                <a:cs typeface="Comic Sans MS"/>
                <a:sym typeface="Comic Sans MS"/>
              </a:rPr>
              <a:t>1991</a:t>
            </a:r>
            <a:endParaRPr sz="2100">
              <a:latin typeface="Comic Sans MS"/>
              <a:ea typeface="Comic Sans MS"/>
              <a:cs typeface="Comic Sans MS"/>
              <a:sym typeface="Comic Sans MS"/>
            </a:endParaRPr>
          </a:p>
        </p:txBody>
      </p:sp>
      <p:sp>
        <p:nvSpPr>
          <p:cNvPr id="201" name="Google Shape;201;p38"/>
          <p:cNvSpPr txBox="1"/>
          <p:nvPr/>
        </p:nvSpPr>
        <p:spPr>
          <a:xfrm>
            <a:off x="1704888" y="3426150"/>
            <a:ext cx="2017800" cy="11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Comic Sans MS"/>
                <a:ea typeface="Comic Sans MS"/>
                <a:cs typeface="Comic Sans MS"/>
                <a:sym typeface="Comic Sans MS"/>
              </a:rPr>
              <a:t>Fall of the Berlin Wall</a:t>
            </a:r>
            <a:endParaRPr sz="1600">
              <a:latin typeface="Comic Sans MS"/>
              <a:ea typeface="Comic Sans MS"/>
              <a:cs typeface="Comic Sans MS"/>
              <a:sym typeface="Comic Sans MS"/>
            </a:endParaRPr>
          </a:p>
          <a:p>
            <a:pPr indent="0" lvl="0" marL="0" rtl="0" algn="ctr">
              <a:spcBef>
                <a:spcPts val="0"/>
              </a:spcBef>
              <a:spcAft>
                <a:spcPts val="0"/>
              </a:spcAft>
              <a:buNone/>
            </a:pPr>
            <a:r>
              <a:rPr lang="en" sz="1600">
                <a:latin typeface="Comic Sans MS"/>
                <a:ea typeface="Comic Sans MS"/>
                <a:cs typeface="Comic Sans MS"/>
                <a:sym typeface="Comic Sans MS"/>
              </a:rPr>
              <a:t>KOS deadly wound</a:t>
            </a:r>
            <a:endParaRPr sz="1600">
              <a:latin typeface="Comic Sans MS"/>
              <a:ea typeface="Comic Sans MS"/>
              <a:cs typeface="Comic Sans MS"/>
              <a:sym typeface="Comic Sans MS"/>
            </a:endParaRPr>
          </a:p>
        </p:txBody>
      </p:sp>
      <p:sp>
        <p:nvSpPr>
          <p:cNvPr id="202" name="Google Shape;202;p38"/>
          <p:cNvSpPr txBox="1"/>
          <p:nvPr/>
        </p:nvSpPr>
        <p:spPr>
          <a:xfrm>
            <a:off x="4170363" y="3415750"/>
            <a:ext cx="2017800" cy="8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Comic Sans MS"/>
                <a:ea typeface="Comic Sans MS"/>
                <a:cs typeface="Comic Sans MS"/>
                <a:sym typeface="Comic Sans MS"/>
              </a:rPr>
              <a:t>Invasion of Iraq</a:t>
            </a:r>
            <a:endParaRPr sz="1600">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9"/>
          <p:cNvSpPr/>
          <p:nvPr/>
        </p:nvSpPr>
        <p:spPr>
          <a:xfrm>
            <a:off x="0" y="0"/>
            <a:ext cx="9144000" cy="5143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39"/>
          <p:cNvPicPr preferRelativeResize="0"/>
          <p:nvPr/>
        </p:nvPicPr>
        <p:blipFill>
          <a:blip r:embed="rId3">
            <a:alphaModFix/>
          </a:blip>
          <a:stretch>
            <a:fillRect/>
          </a:stretch>
        </p:blipFill>
        <p:spPr>
          <a:xfrm>
            <a:off x="3653550" y="0"/>
            <a:ext cx="4194850" cy="5143500"/>
          </a:xfrm>
          <a:prstGeom prst="rect">
            <a:avLst/>
          </a:prstGeom>
          <a:noFill/>
          <a:ln>
            <a:noFill/>
          </a:ln>
        </p:spPr>
      </p:pic>
      <p:sp>
        <p:nvSpPr>
          <p:cNvPr id="209" name="Google Shape;209;p39"/>
          <p:cNvSpPr txBox="1"/>
          <p:nvPr/>
        </p:nvSpPr>
        <p:spPr>
          <a:xfrm>
            <a:off x="634850" y="1638850"/>
            <a:ext cx="2643000" cy="261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Comic Sans MS"/>
                <a:ea typeface="Comic Sans MS"/>
                <a:cs typeface="Comic Sans MS"/>
                <a:sym typeface="Comic Sans MS"/>
              </a:rPr>
              <a:t>George W. Bush</a:t>
            </a:r>
            <a:endParaRPr sz="4800">
              <a:solidFill>
                <a:srgbClr val="FFFFFF"/>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40"/>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600">
                <a:latin typeface="Comic Sans MS"/>
                <a:ea typeface="Comic Sans MS"/>
                <a:cs typeface="Comic Sans MS"/>
                <a:sym typeface="Comic Sans MS"/>
              </a:rPr>
              <a:t>What did Bush mean by “a new world order”?</a:t>
            </a:r>
            <a:endParaRPr b="0" sz="3600">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41"/>
          <p:cNvPicPr preferRelativeResize="0"/>
          <p:nvPr/>
        </p:nvPicPr>
        <p:blipFill>
          <a:blip r:embed="rId3">
            <a:alphaModFix/>
          </a:blip>
          <a:stretch>
            <a:fillRect/>
          </a:stretch>
        </p:blipFill>
        <p:spPr>
          <a:xfrm>
            <a:off x="2882900" y="1663700"/>
            <a:ext cx="3378199" cy="3378199"/>
          </a:xfrm>
          <a:prstGeom prst="rect">
            <a:avLst/>
          </a:prstGeom>
          <a:noFill/>
          <a:ln>
            <a:noFill/>
          </a:ln>
        </p:spPr>
      </p:pic>
      <p:pic>
        <p:nvPicPr>
          <p:cNvPr id="220" name="Google Shape;220;p41"/>
          <p:cNvPicPr preferRelativeResize="0"/>
          <p:nvPr/>
        </p:nvPicPr>
        <p:blipFill>
          <a:blip r:embed="rId4">
            <a:alphaModFix/>
          </a:blip>
          <a:stretch>
            <a:fillRect/>
          </a:stretch>
        </p:blipFill>
        <p:spPr>
          <a:xfrm>
            <a:off x="1311625" y="1518837"/>
            <a:ext cx="6520749" cy="3667925"/>
          </a:xfrm>
          <a:prstGeom prst="rect">
            <a:avLst/>
          </a:prstGeom>
          <a:noFill/>
          <a:ln>
            <a:noFill/>
          </a:ln>
        </p:spPr>
      </p:pic>
      <p:pic>
        <p:nvPicPr>
          <p:cNvPr id="221" name="Google Shape;221;p41"/>
          <p:cNvPicPr preferRelativeResize="0"/>
          <p:nvPr/>
        </p:nvPicPr>
        <p:blipFill>
          <a:blip r:embed="rId5">
            <a:alphaModFix/>
          </a:blip>
          <a:stretch>
            <a:fillRect/>
          </a:stretch>
        </p:blipFill>
        <p:spPr>
          <a:xfrm>
            <a:off x="4088650" y="211800"/>
            <a:ext cx="1577775" cy="1526275"/>
          </a:xfrm>
          <a:prstGeom prst="rect">
            <a:avLst/>
          </a:prstGeom>
          <a:noFill/>
          <a:ln>
            <a:noFill/>
          </a:ln>
        </p:spPr>
      </p:pic>
      <p:sp>
        <p:nvSpPr>
          <p:cNvPr id="222" name="Google Shape;222;p41"/>
          <p:cNvSpPr txBox="1"/>
          <p:nvPr/>
        </p:nvSpPr>
        <p:spPr>
          <a:xfrm>
            <a:off x="266700" y="2044700"/>
            <a:ext cx="8788500" cy="11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highlight>
                  <a:schemeClr val="lt1"/>
                </a:highlight>
                <a:latin typeface="Comic Sans MS"/>
                <a:ea typeface="Comic Sans MS"/>
                <a:cs typeface="Comic Sans MS"/>
                <a:sym typeface="Comic Sans MS"/>
              </a:rPr>
              <a:t>UNILATERALISM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1000"/>
                                        <p:tgtEl>
                                          <p:spTgt spid="2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cxnSp>
        <p:nvCxnSpPr>
          <p:cNvPr id="227" name="Google Shape;227;p42"/>
          <p:cNvCxnSpPr/>
          <p:nvPr/>
        </p:nvCxnSpPr>
        <p:spPr>
          <a:xfrm>
            <a:off x="1829875" y="3415744"/>
            <a:ext cx="4111500" cy="15900"/>
          </a:xfrm>
          <a:prstGeom prst="straightConnector1">
            <a:avLst/>
          </a:prstGeom>
          <a:noFill/>
          <a:ln cap="flat" cmpd="sng" w="38100">
            <a:solidFill>
              <a:srgbClr val="000000"/>
            </a:solidFill>
            <a:prstDash val="solid"/>
            <a:round/>
            <a:headEnd len="med" w="med" type="none"/>
            <a:tailEnd len="med" w="med" type="none"/>
          </a:ln>
        </p:spPr>
      </p:cxnSp>
      <p:cxnSp>
        <p:nvCxnSpPr>
          <p:cNvPr id="228" name="Google Shape;228;p42"/>
          <p:cNvCxnSpPr/>
          <p:nvPr/>
        </p:nvCxnSpPr>
        <p:spPr>
          <a:xfrm rot="10800000">
            <a:off x="5174022" y="1468339"/>
            <a:ext cx="10500" cy="1957800"/>
          </a:xfrm>
          <a:prstGeom prst="straightConnector1">
            <a:avLst/>
          </a:prstGeom>
          <a:noFill/>
          <a:ln cap="flat" cmpd="sng" w="38100">
            <a:solidFill>
              <a:srgbClr val="000000"/>
            </a:solidFill>
            <a:prstDash val="solid"/>
            <a:round/>
            <a:headEnd len="med" w="med" type="none"/>
            <a:tailEnd len="med" w="med" type="none"/>
          </a:ln>
        </p:spPr>
      </p:cxnSp>
      <p:cxnSp>
        <p:nvCxnSpPr>
          <p:cNvPr id="229" name="Google Shape;229;p42"/>
          <p:cNvCxnSpPr/>
          <p:nvPr/>
        </p:nvCxnSpPr>
        <p:spPr>
          <a:xfrm rot="10800000">
            <a:off x="2708528" y="1468339"/>
            <a:ext cx="10500" cy="1957800"/>
          </a:xfrm>
          <a:prstGeom prst="straightConnector1">
            <a:avLst/>
          </a:prstGeom>
          <a:noFill/>
          <a:ln cap="flat" cmpd="sng" w="38100">
            <a:solidFill>
              <a:srgbClr val="000000"/>
            </a:solidFill>
            <a:prstDash val="solid"/>
            <a:round/>
            <a:headEnd len="med" w="med" type="none"/>
            <a:tailEnd len="med" w="med" type="none"/>
          </a:ln>
        </p:spPr>
      </p:cxnSp>
      <p:sp>
        <p:nvSpPr>
          <p:cNvPr id="230" name="Google Shape;230;p42"/>
          <p:cNvSpPr txBox="1"/>
          <p:nvPr/>
        </p:nvSpPr>
        <p:spPr>
          <a:xfrm>
            <a:off x="1704888" y="603750"/>
            <a:ext cx="2017800" cy="8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100">
              <a:latin typeface="Comic Sans MS"/>
              <a:ea typeface="Comic Sans MS"/>
              <a:cs typeface="Comic Sans MS"/>
              <a:sym typeface="Comic Sans MS"/>
            </a:endParaRPr>
          </a:p>
          <a:p>
            <a:pPr indent="0" lvl="0" marL="0" rtl="0" algn="ctr">
              <a:spcBef>
                <a:spcPts val="0"/>
              </a:spcBef>
              <a:spcAft>
                <a:spcPts val="0"/>
              </a:spcAft>
              <a:buNone/>
            </a:pPr>
            <a:r>
              <a:rPr lang="en" sz="2100">
                <a:latin typeface="Comic Sans MS"/>
                <a:ea typeface="Comic Sans MS"/>
                <a:cs typeface="Comic Sans MS"/>
                <a:sym typeface="Comic Sans MS"/>
              </a:rPr>
              <a:t>2001</a:t>
            </a:r>
            <a:endParaRPr sz="2100">
              <a:latin typeface="Comic Sans MS"/>
              <a:ea typeface="Comic Sans MS"/>
              <a:cs typeface="Comic Sans MS"/>
              <a:sym typeface="Comic Sans MS"/>
            </a:endParaRPr>
          </a:p>
        </p:txBody>
      </p:sp>
      <p:cxnSp>
        <p:nvCxnSpPr>
          <p:cNvPr id="231" name="Google Shape;231;p42"/>
          <p:cNvCxnSpPr/>
          <p:nvPr/>
        </p:nvCxnSpPr>
        <p:spPr>
          <a:xfrm>
            <a:off x="2801417" y="2754328"/>
            <a:ext cx="4637700" cy="300"/>
          </a:xfrm>
          <a:prstGeom prst="straightConnector1">
            <a:avLst/>
          </a:prstGeom>
          <a:noFill/>
          <a:ln cap="flat" cmpd="sng" w="19050">
            <a:solidFill>
              <a:srgbClr val="000000"/>
            </a:solidFill>
            <a:prstDash val="solid"/>
            <a:round/>
            <a:headEnd len="med" w="med" type="none"/>
            <a:tailEnd len="med" w="med" type="stealth"/>
          </a:ln>
        </p:spPr>
      </p:cxnSp>
      <p:sp>
        <p:nvSpPr>
          <p:cNvPr id="232" name="Google Shape;232;p42"/>
          <p:cNvSpPr txBox="1"/>
          <p:nvPr/>
        </p:nvSpPr>
        <p:spPr>
          <a:xfrm>
            <a:off x="2752688" y="1893825"/>
            <a:ext cx="2265900" cy="77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George W. Bush’s</a:t>
            </a:r>
            <a:endParaRPr sz="1800">
              <a:latin typeface="Comic Sans MS"/>
              <a:ea typeface="Comic Sans MS"/>
              <a:cs typeface="Comic Sans MS"/>
              <a:sym typeface="Comic Sans MS"/>
            </a:endParaRPr>
          </a:p>
          <a:p>
            <a:pPr indent="0" lvl="0" marL="0" rtl="0" algn="ctr">
              <a:spcBef>
                <a:spcPts val="0"/>
              </a:spcBef>
              <a:spcAft>
                <a:spcPts val="0"/>
              </a:spcAft>
              <a:buNone/>
            </a:pPr>
            <a:r>
              <a:rPr lang="en" sz="1800">
                <a:latin typeface="Comic Sans MS"/>
                <a:ea typeface="Comic Sans MS"/>
                <a:cs typeface="Comic Sans MS"/>
                <a:sym typeface="Comic Sans MS"/>
              </a:rPr>
              <a:t>Unilateralism</a:t>
            </a:r>
            <a:endParaRPr sz="1800">
              <a:latin typeface="Comic Sans MS"/>
              <a:ea typeface="Comic Sans MS"/>
              <a:cs typeface="Comic Sans MS"/>
              <a:sym typeface="Comic Sans MS"/>
            </a:endParaRPr>
          </a:p>
        </p:txBody>
      </p:sp>
      <p:sp>
        <p:nvSpPr>
          <p:cNvPr id="233" name="Google Shape;233;p42"/>
          <p:cNvSpPr txBox="1"/>
          <p:nvPr/>
        </p:nvSpPr>
        <p:spPr>
          <a:xfrm>
            <a:off x="4170363" y="603750"/>
            <a:ext cx="2017800" cy="8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100">
              <a:latin typeface="Comic Sans MS"/>
              <a:ea typeface="Comic Sans MS"/>
              <a:cs typeface="Comic Sans MS"/>
              <a:sym typeface="Comic Sans MS"/>
            </a:endParaRPr>
          </a:p>
          <a:p>
            <a:pPr indent="0" lvl="0" marL="0" rtl="0" algn="ctr">
              <a:spcBef>
                <a:spcPts val="0"/>
              </a:spcBef>
              <a:spcAft>
                <a:spcPts val="0"/>
              </a:spcAft>
              <a:buNone/>
            </a:pPr>
            <a:r>
              <a:rPr lang="en" sz="2100">
                <a:latin typeface="Comic Sans MS"/>
                <a:ea typeface="Comic Sans MS"/>
                <a:cs typeface="Comic Sans MS"/>
                <a:sym typeface="Comic Sans MS"/>
              </a:rPr>
              <a:t>2003</a:t>
            </a:r>
            <a:endParaRPr sz="2100">
              <a:latin typeface="Comic Sans MS"/>
              <a:ea typeface="Comic Sans MS"/>
              <a:cs typeface="Comic Sans MS"/>
              <a:sym typeface="Comic Sans MS"/>
            </a:endParaRPr>
          </a:p>
        </p:txBody>
      </p:sp>
      <p:sp>
        <p:nvSpPr>
          <p:cNvPr id="234" name="Google Shape;234;p42"/>
          <p:cNvSpPr txBox="1"/>
          <p:nvPr/>
        </p:nvSpPr>
        <p:spPr>
          <a:xfrm>
            <a:off x="1704888" y="3426150"/>
            <a:ext cx="2017800" cy="111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Comic Sans MS"/>
                <a:ea typeface="Comic Sans MS"/>
                <a:cs typeface="Comic Sans MS"/>
                <a:sym typeface="Comic Sans MS"/>
              </a:rPr>
              <a:t>Attack of Islam </a:t>
            </a:r>
            <a:endParaRPr sz="1600">
              <a:latin typeface="Comic Sans MS"/>
              <a:ea typeface="Comic Sans MS"/>
              <a:cs typeface="Comic Sans MS"/>
              <a:sym typeface="Comic Sans MS"/>
            </a:endParaRPr>
          </a:p>
        </p:txBody>
      </p:sp>
      <p:sp>
        <p:nvSpPr>
          <p:cNvPr id="235" name="Google Shape;235;p42"/>
          <p:cNvSpPr txBox="1"/>
          <p:nvPr/>
        </p:nvSpPr>
        <p:spPr>
          <a:xfrm>
            <a:off x="4170363" y="3415750"/>
            <a:ext cx="2017800" cy="8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Comic Sans MS"/>
                <a:ea typeface="Comic Sans MS"/>
                <a:cs typeface="Comic Sans MS"/>
                <a:sym typeface="Comic Sans MS"/>
              </a:rPr>
              <a:t>Invasion of Iraq</a:t>
            </a:r>
            <a:endParaRPr sz="1600">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3"/>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4800">
                <a:latin typeface="Comic Sans MS"/>
                <a:ea typeface="Comic Sans MS"/>
                <a:cs typeface="Comic Sans MS"/>
                <a:sym typeface="Comic Sans MS"/>
              </a:rPr>
              <a:t>A New World Order</a:t>
            </a:r>
            <a:endParaRPr b="0" sz="4800">
              <a:latin typeface="Comic Sans MS"/>
              <a:ea typeface="Comic Sans MS"/>
              <a:cs typeface="Comic Sans MS"/>
              <a:sym typeface="Comic Sans MS"/>
            </a:endParaRPr>
          </a:p>
          <a:p>
            <a:pPr indent="0" lvl="0" marL="0" rtl="0" algn="r">
              <a:spcBef>
                <a:spcPts val="0"/>
              </a:spcBef>
              <a:spcAft>
                <a:spcPts val="0"/>
              </a:spcAft>
              <a:buNone/>
            </a:pPr>
            <a:r>
              <a:rPr b="0" lang="en" sz="4800">
                <a:latin typeface="Comic Sans MS"/>
                <a:ea typeface="Comic Sans MS"/>
                <a:cs typeface="Comic Sans MS"/>
                <a:sym typeface="Comic Sans MS"/>
              </a:rPr>
              <a:t>-Donald J. Trump</a:t>
            </a:r>
            <a:endParaRPr b="0" sz="48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6" name="Shape 106"/>
        <p:cNvGrpSpPr/>
        <p:nvPr/>
      </p:nvGrpSpPr>
      <p:grpSpPr>
        <a:xfrm>
          <a:off x="0" y="0"/>
          <a:ext cx="0" cy="0"/>
          <a:chOff x="0" y="0"/>
          <a:chExt cx="0" cy="0"/>
        </a:xfrm>
      </p:grpSpPr>
      <p:pic>
        <p:nvPicPr>
          <p:cNvPr id="107" name="Google Shape;107;p26"/>
          <p:cNvPicPr preferRelativeResize="0"/>
          <p:nvPr/>
        </p:nvPicPr>
        <p:blipFill>
          <a:blip r:embed="rId3">
            <a:alphaModFix/>
          </a:blip>
          <a:stretch>
            <a:fillRect/>
          </a:stretch>
        </p:blipFill>
        <p:spPr>
          <a:xfrm>
            <a:off x="2712025" y="231075"/>
            <a:ext cx="3719950" cy="1991500"/>
          </a:xfrm>
          <a:prstGeom prst="rect">
            <a:avLst/>
          </a:prstGeom>
          <a:noFill/>
          <a:ln>
            <a:noFill/>
          </a:ln>
        </p:spPr>
      </p:pic>
      <p:sp>
        <p:nvSpPr>
          <p:cNvPr id="108" name="Google Shape;108;p26"/>
          <p:cNvSpPr txBox="1"/>
          <p:nvPr/>
        </p:nvSpPr>
        <p:spPr>
          <a:xfrm>
            <a:off x="-25" y="2743950"/>
            <a:ext cx="9144000" cy="194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omic Sans MS"/>
                <a:ea typeface="Comic Sans MS"/>
                <a:cs typeface="Comic Sans MS"/>
                <a:sym typeface="Comic Sans MS"/>
              </a:rPr>
              <a:t>November 17,2019</a:t>
            </a:r>
            <a:endParaRPr sz="2400">
              <a:latin typeface="Comic Sans MS"/>
              <a:ea typeface="Comic Sans MS"/>
              <a:cs typeface="Comic Sans MS"/>
              <a:sym typeface="Comic Sans MS"/>
            </a:endParaRPr>
          </a:p>
          <a:p>
            <a:pPr indent="0" lvl="0" marL="0" rtl="0" algn="ctr">
              <a:spcBef>
                <a:spcPts val="0"/>
              </a:spcBef>
              <a:spcAft>
                <a:spcPts val="0"/>
              </a:spcAft>
              <a:buNone/>
            </a:pPr>
            <a:r>
              <a:t/>
            </a:r>
            <a:endParaRPr sz="2400">
              <a:latin typeface="Comic Sans MS"/>
              <a:ea typeface="Comic Sans MS"/>
              <a:cs typeface="Comic Sans MS"/>
              <a:sym typeface="Comic Sans MS"/>
            </a:endParaRPr>
          </a:p>
          <a:p>
            <a:pPr indent="0" lvl="0" marL="0" rtl="0" algn="ctr">
              <a:spcBef>
                <a:spcPts val="0"/>
              </a:spcBef>
              <a:spcAft>
                <a:spcPts val="0"/>
              </a:spcAft>
              <a:buNone/>
            </a:pPr>
            <a:r>
              <a:rPr lang="en" sz="2400">
                <a:latin typeface="Comic Sans MS"/>
                <a:ea typeface="Comic Sans MS"/>
                <a:cs typeface="Comic Sans MS"/>
                <a:sym typeface="Comic Sans MS"/>
              </a:rPr>
              <a:t>Meeting Six</a:t>
            </a:r>
            <a:endParaRPr sz="2400">
              <a:latin typeface="Comic Sans MS"/>
              <a:ea typeface="Comic Sans MS"/>
              <a:cs typeface="Comic Sans MS"/>
              <a:sym typeface="Comic Sans MS"/>
            </a:endParaRPr>
          </a:p>
          <a:p>
            <a:pPr indent="0" lvl="0" marL="0" rtl="0" algn="ctr">
              <a:spcBef>
                <a:spcPts val="0"/>
              </a:spcBef>
              <a:spcAft>
                <a:spcPts val="0"/>
              </a:spcAft>
              <a:buNone/>
            </a:pPr>
            <a:r>
              <a:t/>
            </a:r>
            <a:endParaRPr sz="2400">
              <a:latin typeface="Comic Sans MS"/>
              <a:ea typeface="Comic Sans MS"/>
              <a:cs typeface="Comic Sans MS"/>
              <a:sym typeface="Comic Sans MS"/>
            </a:endParaRPr>
          </a:p>
          <a:p>
            <a:pPr indent="0" lvl="0" marL="0" rtl="0" algn="ctr">
              <a:spcBef>
                <a:spcPts val="0"/>
              </a:spcBef>
              <a:spcAft>
                <a:spcPts val="0"/>
              </a:spcAft>
              <a:buNone/>
            </a:pPr>
            <a:r>
              <a:rPr lang="en" sz="2000">
                <a:latin typeface="Comic Sans MS"/>
                <a:ea typeface="Comic Sans MS"/>
                <a:cs typeface="Comic Sans MS"/>
                <a:sym typeface="Comic Sans MS"/>
              </a:rPr>
              <a:t>We’re glad you’re here to share and discuss the Midnight Cry message.</a:t>
            </a:r>
            <a:endParaRPr sz="2000">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4"/>
          <p:cNvSpPr/>
          <p:nvPr/>
        </p:nvSpPr>
        <p:spPr>
          <a:xfrm>
            <a:off x="0" y="0"/>
            <a:ext cx="9144000" cy="5143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4"/>
          <p:cNvSpPr/>
          <p:nvPr/>
        </p:nvSpPr>
        <p:spPr>
          <a:xfrm>
            <a:off x="165100" y="216950"/>
            <a:ext cx="3345000" cy="4486500"/>
          </a:xfrm>
          <a:prstGeom prst="wedgeRectCallout">
            <a:avLst>
              <a:gd fmla="val 63788" name="adj1"/>
              <a:gd fmla="val 1243" name="adj2"/>
            </a:avLst>
          </a:prstGeom>
          <a:gradFill>
            <a:gsLst>
              <a:gs pos="0">
                <a:srgbClr val="FFFFFF"/>
              </a:gs>
              <a:gs pos="100000">
                <a:srgbClr val="B3B3B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Comic Sans MS"/>
                <a:ea typeface="Comic Sans MS"/>
                <a:cs typeface="Comic Sans MS"/>
                <a:sym typeface="Comic Sans MS"/>
              </a:rPr>
              <a:t>MAKE AMERICA</a:t>
            </a:r>
            <a:r>
              <a:rPr lang="en" sz="3600">
                <a:latin typeface="Comic Sans MS"/>
                <a:ea typeface="Comic Sans MS"/>
                <a:cs typeface="Comic Sans MS"/>
                <a:sym typeface="Comic Sans MS"/>
              </a:rPr>
              <a:t> </a:t>
            </a:r>
            <a:r>
              <a:rPr lang="en" sz="3600">
                <a:latin typeface="Comic Sans MS"/>
                <a:ea typeface="Comic Sans MS"/>
                <a:cs typeface="Comic Sans MS"/>
                <a:sym typeface="Comic Sans MS"/>
              </a:rPr>
              <a:t>GREAT AGAIN!!!</a:t>
            </a:r>
            <a:endParaRPr sz="3600">
              <a:latin typeface="Comic Sans MS"/>
              <a:ea typeface="Comic Sans MS"/>
              <a:cs typeface="Comic Sans MS"/>
              <a:sym typeface="Comic Sans MS"/>
            </a:endParaRPr>
          </a:p>
        </p:txBody>
      </p:sp>
      <p:pic>
        <p:nvPicPr>
          <p:cNvPr id="247" name="Google Shape;247;p44"/>
          <p:cNvPicPr preferRelativeResize="0"/>
          <p:nvPr/>
        </p:nvPicPr>
        <p:blipFill rotWithShape="1">
          <a:blip r:embed="rId3">
            <a:alphaModFix/>
          </a:blip>
          <a:srcRect b="0" l="22472" r="27344" t="0"/>
          <a:stretch/>
        </p:blipFill>
        <p:spPr>
          <a:xfrm>
            <a:off x="4076700" y="0"/>
            <a:ext cx="50673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5"/>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600">
                <a:latin typeface="Comic Sans MS"/>
                <a:ea typeface="Comic Sans MS"/>
                <a:cs typeface="Comic Sans MS"/>
                <a:sym typeface="Comic Sans MS"/>
              </a:rPr>
              <a:t>What does Trump’s New World Order look like</a:t>
            </a:r>
            <a:r>
              <a:rPr b="0" lang="en" sz="3600">
                <a:latin typeface="Comic Sans MS"/>
                <a:ea typeface="Comic Sans MS"/>
                <a:cs typeface="Comic Sans MS"/>
                <a:sym typeface="Comic Sans MS"/>
              </a:rPr>
              <a:t>?</a:t>
            </a:r>
            <a:endParaRPr b="0" sz="3600">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46"/>
          <p:cNvPicPr preferRelativeResize="0"/>
          <p:nvPr/>
        </p:nvPicPr>
        <p:blipFill>
          <a:blip r:embed="rId3">
            <a:alphaModFix/>
          </a:blip>
          <a:stretch>
            <a:fillRect/>
          </a:stretch>
        </p:blipFill>
        <p:spPr>
          <a:xfrm>
            <a:off x="2882900" y="1663700"/>
            <a:ext cx="3378199" cy="3378199"/>
          </a:xfrm>
          <a:prstGeom prst="rect">
            <a:avLst/>
          </a:prstGeom>
          <a:noFill/>
          <a:ln>
            <a:noFill/>
          </a:ln>
        </p:spPr>
      </p:pic>
      <p:pic>
        <p:nvPicPr>
          <p:cNvPr id="258" name="Google Shape;258;p46"/>
          <p:cNvPicPr preferRelativeResize="0"/>
          <p:nvPr/>
        </p:nvPicPr>
        <p:blipFill>
          <a:blip r:embed="rId4">
            <a:alphaModFix/>
          </a:blip>
          <a:stretch>
            <a:fillRect/>
          </a:stretch>
        </p:blipFill>
        <p:spPr>
          <a:xfrm>
            <a:off x="1311625" y="1518837"/>
            <a:ext cx="6520749" cy="3667925"/>
          </a:xfrm>
          <a:prstGeom prst="rect">
            <a:avLst/>
          </a:prstGeom>
          <a:noFill/>
          <a:ln>
            <a:noFill/>
          </a:ln>
        </p:spPr>
      </p:pic>
      <p:pic>
        <p:nvPicPr>
          <p:cNvPr id="259" name="Google Shape;259;p46"/>
          <p:cNvPicPr preferRelativeResize="0"/>
          <p:nvPr/>
        </p:nvPicPr>
        <p:blipFill>
          <a:blip r:embed="rId5">
            <a:alphaModFix/>
          </a:blip>
          <a:stretch>
            <a:fillRect/>
          </a:stretch>
        </p:blipFill>
        <p:spPr>
          <a:xfrm>
            <a:off x="3856248" y="409000"/>
            <a:ext cx="1266425" cy="1570375"/>
          </a:xfrm>
          <a:prstGeom prst="rect">
            <a:avLst/>
          </a:prstGeom>
          <a:noFill/>
          <a:ln>
            <a:noFill/>
          </a:ln>
        </p:spPr>
      </p:pic>
      <p:sp>
        <p:nvSpPr>
          <p:cNvPr id="260" name="Google Shape;260;p46"/>
          <p:cNvSpPr txBox="1"/>
          <p:nvPr/>
        </p:nvSpPr>
        <p:spPr>
          <a:xfrm>
            <a:off x="266700" y="2044700"/>
            <a:ext cx="8788500" cy="11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highlight>
                  <a:schemeClr val="lt1"/>
                </a:highlight>
                <a:latin typeface="Comic Sans MS"/>
                <a:ea typeface="Comic Sans MS"/>
                <a:cs typeface="Comic Sans MS"/>
                <a:sym typeface="Comic Sans MS"/>
              </a:rPr>
              <a:t>UNILATERALISM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cxnSp>
        <p:nvCxnSpPr>
          <p:cNvPr id="265" name="Google Shape;265;p47"/>
          <p:cNvCxnSpPr/>
          <p:nvPr/>
        </p:nvCxnSpPr>
        <p:spPr>
          <a:xfrm>
            <a:off x="1164600" y="3365550"/>
            <a:ext cx="6814800" cy="12900"/>
          </a:xfrm>
          <a:prstGeom prst="straightConnector1">
            <a:avLst/>
          </a:prstGeom>
          <a:noFill/>
          <a:ln cap="flat" cmpd="sng" w="38100">
            <a:solidFill>
              <a:srgbClr val="000000"/>
            </a:solidFill>
            <a:prstDash val="solid"/>
            <a:round/>
            <a:headEnd len="med" w="med" type="none"/>
            <a:tailEnd len="med" w="med" type="none"/>
          </a:ln>
        </p:spPr>
      </p:cxnSp>
      <p:cxnSp>
        <p:nvCxnSpPr>
          <p:cNvPr id="266" name="Google Shape;266;p47"/>
          <p:cNvCxnSpPr/>
          <p:nvPr/>
        </p:nvCxnSpPr>
        <p:spPr>
          <a:xfrm rot="10800000">
            <a:off x="6112200" y="2150850"/>
            <a:ext cx="8400" cy="1214700"/>
          </a:xfrm>
          <a:prstGeom prst="straightConnector1">
            <a:avLst/>
          </a:prstGeom>
          <a:noFill/>
          <a:ln cap="flat" cmpd="sng" w="38100">
            <a:solidFill>
              <a:srgbClr val="000000"/>
            </a:solidFill>
            <a:prstDash val="solid"/>
            <a:round/>
            <a:headEnd len="med" w="med" type="none"/>
            <a:tailEnd len="med" w="med" type="none"/>
          </a:ln>
        </p:spPr>
      </p:cxnSp>
      <p:cxnSp>
        <p:nvCxnSpPr>
          <p:cNvPr id="267" name="Google Shape;267;p47"/>
          <p:cNvCxnSpPr/>
          <p:nvPr/>
        </p:nvCxnSpPr>
        <p:spPr>
          <a:xfrm rot="10800000">
            <a:off x="3310625" y="2150850"/>
            <a:ext cx="8400" cy="1214700"/>
          </a:xfrm>
          <a:prstGeom prst="straightConnector1">
            <a:avLst/>
          </a:prstGeom>
          <a:noFill/>
          <a:ln cap="flat" cmpd="sng" w="38100">
            <a:solidFill>
              <a:srgbClr val="000000"/>
            </a:solidFill>
            <a:prstDash val="solid"/>
            <a:round/>
            <a:headEnd len="med" w="med" type="none"/>
            <a:tailEnd len="med" w="med" type="none"/>
          </a:ln>
        </p:spPr>
      </p:cxnSp>
      <p:sp>
        <p:nvSpPr>
          <p:cNvPr id="268" name="Google Shape;268;p47"/>
          <p:cNvSpPr txBox="1"/>
          <p:nvPr/>
        </p:nvSpPr>
        <p:spPr>
          <a:xfrm>
            <a:off x="2666975" y="1765050"/>
            <a:ext cx="1295700" cy="3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2021</a:t>
            </a:r>
            <a:endParaRPr sz="1800">
              <a:latin typeface="Comic Sans MS"/>
              <a:ea typeface="Comic Sans MS"/>
              <a:cs typeface="Comic Sans MS"/>
              <a:sym typeface="Comic Sans MS"/>
            </a:endParaRPr>
          </a:p>
        </p:txBody>
      </p:sp>
      <p:sp>
        <p:nvSpPr>
          <p:cNvPr id="269" name="Google Shape;269;p47"/>
          <p:cNvSpPr txBox="1"/>
          <p:nvPr/>
        </p:nvSpPr>
        <p:spPr>
          <a:xfrm>
            <a:off x="5468550" y="1765050"/>
            <a:ext cx="1295700" cy="3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S/L</a:t>
            </a:r>
            <a:endParaRPr sz="1800">
              <a:latin typeface="Comic Sans MS"/>
              <a:ea typeface="Comic Sans MS"/>
              <a:cs typeface="Comic Sans MS"/>
              <a:sym typeface="Comic Sans MS"/>
            </a:endParaRPr>
          </a:p>
        </p:txBody>
      </p:sp>
      <p:cxnSp>
        <p:nvCxnSpPr>
          <p:cNvPr id="270" name="Google Shape;270;p47"/>
          <p:cNvCxnSpPr/>
          <p:nvPr/>
        </p:nvCxnSpPr>
        <p:spPr>
          <a:xfrm>
            <a:off x="1386275" y="2357850"/>
            <a:ext cx="1817700" cy="3000"/>
          </a:xfrm>
          <a:prstGeom prst="straightConnector1">
            <a:avLst/>
          </a:prstGeom>
          <a:noFill/>
          <a:ln cap="flat" cmpd="sng" w="19050">
            <a:solidFill>
              <a:srgbClr val="000000"/>
            </a:solidFill>
            <a:prstDash val="solid"/>
            <a:round/>
            <a:headEnd len="med" w="med" type="stealth"/>
            <a:tailEnd len="med" w="med" type="stealth"/>
          </a:ln>
        </p:spPr>
      </p:cxnSp>
      <p:sp>
        <p:nvSpPr>
          <p:cNvPr id="271" name="Google Shape;271;p47"/>
          <p:cNvSpPr txBox="1"/>
          <p:nvPr/>
        </p:nvSpPr>
        <p:spPr>
          <a:xfrm>
            <a:off x="1476975" y="1975050"/>
            <a:ext cx="1511100" cy="3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Bilateralism</a:t>
            </a:r>
            <a:endParaRPr sz="1800">
              <a:latin typeface="Comic Sans MS"/>
              <a:ea typeface="Comic Sans MS"/>
              <a:cs typeface="Comic Sans MS"/>
              <a:sym typeface="Comic Sans MS"/>
            </a:endParaRPr>
          </a:p>
        </p:txBody>
      </p:sp>
      <p:cxnSp>
        <p:nvCxnSpPr>
          <p:cNvPr id="272" name="Google Shape;272;p47"/>
          <p:cNvCxnSpPr/>
          <p:nvPr/>
        </p:nvCxnSpPr>
        <p:spPr>
          <a:xfrm>
            <a:off x="6161700" y="2408875"/>
            <a:ext cx="1817700" cy="3000"/>
          </a:xfrm>
          <a:prstGeom prst="straightConnector1">
            <a:avLst/>
          </a:prstGeom>
          <a:noFill/>
          <a:ln cap="flat" cmpd="sng" w="19050">
            <a:solidFill>
              <a:srgbClr val="000000"/>
            </a:solidFill>
            <a:prstDash val="solid"/>
            <a:round/>
            <a:headEnd len="med" w="med" type="stealth"/>
            <a:tailEnd len="med" w="med" type="stealth"/>
          </a:ln>
        </p:spPr>
      </p:cxnSp>
      <p:sp>
        <p:nvSpPr>
          <p:cNvPr id="273" name="Google Shape;273;p47"/>
          <p:cNvSpPr txBox="1"/>
          <p:nvPr/>
        </p:nvSpPr>
        <p:spPr>
          <a:xfrm>
            <a:off x="6252400" y="2026075"/>
            <a:ext cx="1648500" cy="38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Unilateralism</a:t>
            </a:r>
            <a:endParaRPr sz="1800">
              <a:latin typeface="Comic Sans MS"/>
              <a:ea typeface="Comic Sans MS"/>
              <a:cs typeface="Comic Sans MS"/>
              <a:sym typeface="Comic Sans MS"/>
            </a:endParaRPr>
          </a:p>
        </p:txBody>
      </p:sp>
      <p:cxnSp>
        <p:nvCxnSpPr>
          <p:cNvPr id="274" name="Google Shape;274;p47"/>
          <p:cNvCxnSpPr/>
          <p:nvPr/>
        </p:nvCxnSpPr>
        <p:spPr>
          <a:xfrm>
            <a:off x="3491150" y="2253000"/>
            <a:ext cx="2448900" cy="1010400"/>
          </a:xfrm>
          <a:prstGeom prst="straightConnector1">
            <a:avLst/>
          </a:prstGeom>
          <a:noFill/>
          <a:ln cap="flat" cmpd="sng" w="19050">
            <a:solidFill>
              <a:srgbClr val="000000"/>
            </a:solidFill>
            <a:prstDash val="solid"/>
            <a:round/>
            <a:headEnd len="med" w="med" type="none"/>
            <a:tailEnd len="med" w="med" type="stealth"/>
          </a:ln>
        </p:spPr>
      </p:cxnSp>
      <p:cxnSp>
        <p:nvCxnSpPr>
          <p:cNvPr id="275" name="Google Shape;275;p47"/>
          <p:cNvCxnSpPr/>
          <p:nvPr/>
        </p:nvCxnSpPr>
        <p:spPr>
          <a:xfrm flipH="1">
            <a:off x="3540513" y="2297550"/>
            <a:ext cx="2399700" cy="921300"/>
          </a:xfrm>
          <a:prstGeom prst="straightConnector1">
            <a:avLst/>
          </a:prstGeom>
          <a:noFill/>
          <a:ln cap="flat" cmpd="sng" w="19050">
            <a:solidFill>
              <a:srgbClr val="000000"/>
            </a:solidFill>
            <a:prstDash val="solid"/>
            <a:round/>
            <a:headEnd len="med" w="med" type="stealth"/>
            <a:tailEnd len="med" w="med" type="none"/>
          </a:ln>
        </p:spPr>
      </p:cxnSp>
      <p:sp>
        <p:nvSpPr>
          <p:cNvPr id="276" name="Google Shape;276;p47"/>
          <p:cNvSpPr txBox="1"/>
          <p:nvPr/>
        </p:nvSpPr>
        <p:spPr>
          <a:xfrm rot="1468943">
            <a:off x="3452506" y="2087633"/>
            <a:ext cx="1295808" cy="38570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Russia</a:t>
            </a:r>
            <a:endParaRPr sz="1800">
              <a:latin typeface="Comic Sans MS"/>
              <a:ea typeface="Comic Sans MS"/>
              <a:cs typeface="Comic Sans MS"/>
              <a:sym typeface="Comic Sans MS"/>
            </a:endParaRPr>
          </a:p>
        </p:txBody>
      </p:sp>
      <p:sp>
        <p:nvSpPr>
          <p:cNvPr id="277" name="Google Shape;277;p47"/>
          <p:cNvSpPr txBox="1"/>
          <p:nvPr/>
        </p:nvSpPr>
        <p:spPr>
          <a:xfrm rot="-1174571">
            <a:off x="3175118" y="2670256"/>
            <a:ext cx="1295589" cy="38590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Comic Sans MS"/>
                <a:ea typeface="Comic Sans MS"/>
                <a:cs typeface="Comic Sans MS"/>
                <a:sym typeface="Comic Sans MS"/>
              </a:rPr>
              <a:t>USA</a:t>
            </a:r>
            <a:endParaRPr sz="1800">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8"/>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600">
                <a:latin typeface="Comic Sans MS"/>
                <a:ea typeface="Comic Sans MS"/>
                <a:cs typeface="Comic Sans MS"/>
                <a:sym typeface="Comic Sans MS"/>
              </a:rPr>
              <a:t>What type of lateral world are we living in today, as in November 17, 2019?</a:t>
            </a:r>
            <a:endParaRPr b="0" sz="3600">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49"/>
          <p:cNvPicPr preferRelativeResize="0"/>
          <p:nvPr/>
        </p:nvPicPr>
        <p:blipFill>
          <a:blip r:embed="rId3">
            <a:alphaModFix/>
          </a:blip>
          <a:stretch>
            <a:fillRect/>
          </a:stretch>
        </p:blipFill>
        <p:spPr>
          <a:xfrm>
            <a:off x="2882900" y="1663700"/>
            <a:ext cx="3378199" cy="3378199"/>
          </a:xfrm>
          <a:prstGeom prst="rect">
            <a:avLst/>
          </a:prstGeom>
          <a:noFill/>
          <a:ln>
            <a:noFill/>
          </a:ln>
        </p:spPr>
      </p:pic>
      <p:pic>
        <p:nvPicPr>
          <p:cNvPr id="288" name="Google Shape;288;p49"/>
          <p:cNvPicPr preferRelativeResize="0"/>
          <p:nvPr/>
        </p:nvPicPr>
        <p:blipFill>
          <a:blip r:embed="rId4">
            <a:alphaModFix/>
          </a:blip>
          <a:stretch>
            <a:fillRect/>
          </a:stretch>
        </p:blipFill>
        <p:spPr>
          <a:xfrm>
            <a:off x="1311625" y="1518837"/>
            <a:ext cx="6520749" cy="3667925"/>
          </a:xfrm>
          <a:prstGeom prst="rect">
            <a:avLst/>
          </a:prstGeom>
          <a:noFill/>
          <a:ln>
            <a:noFill/>
          </a:ln>
        </p:spPr>
      </p:pic>
      <p:pic>
        <p:nvPicPr>
          <p:cNvPr id="289" name="Google Shape;289;p49"/>
          <p:cNvPicPr preferRelativeResize="0"/>
          <p:nvPr/>
        </p:nvPicPr>
        <p:blipFill>
          <a:blip r:embed="rId5">
            <a:alphaModFix/>
          </a:blip>
          <a:stretch>
            <a:fillRect/>
          </a:stretch>
        </p:blipFill>
        <p:spPr>
          <a:xfrm rot="-710057">
            <a:off x="3313498" y="471700"/>
            <a:ext cx="1266425" cy="1570375"/>
          </a:xfrm>
          <a:prstGeom prst="rect">
            <a:avLst/>
          </a:prstGeom>
          <a:noFill/>
          <a:ln>
            <a:noFill/>
          </a:ln>
        </p:spPr>
      </p:pic>
      <p:sp>
        <p:nvSpPr>
          <p:cNvPr id="290" name="Google Shape;290;p49"/>
          <p:cNvSpPr txBox="1"/>
          <p:nvPr/>
        </p:nvSpPr>
        <p:spPr>
          <a:xfrm rot="117">
            <a:off x="125925" y="2229117"/>
            <a:ext cx="8788500" cy="11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highlight>
                  <a:schemeClr val="lt1"/>
                </a:highlight>
                <a:latin typeface="Comic Sans MS"/>
                <a:ea typeface="Comic Sans MS"/>
                <a:cs typeface="Comic Sans MS"/>
                <a:sym typeface="Comic Sans MS"/>
              </a:rPr>
              <a:t>B</a:t>
            </a:r>
            <a:r>
              <a:rPr b="1" lang="en" sz="6000">
                <a:highlight>
                  <a:schemeClr val="lt1"/>
                </a:highlight>
                <a:latin typeface="Comic Sans MS"/>
                <a:ea typeface="Comic Sans MS"/>
                <a:cs typeface="Comic Sans MS"/>
                <a:sym typeface="Comic Sans MS"/>
              </a:rPr>
              <a:t>ILATERALISM</a:t>
            </a:r>
            <a:endParaRPr/>
          </a:p>
        </p:txBody>
      </p:sp>
      <p:pic>
        <p:nvPicPr>
          <p:cNvPr id="291" name="Google Shape;291;p49"/>
          <p:cNvPicPr preferRelativeResize="0"/>
          <p:nvPr/>
        </p:nvPicPr>
        <p:blipFill rotWithShape="1">
          <a:blip r:embed="rId6">
            <a:alphaModFix/>
          </a:blip>
          <a:srcRect b="0" l="35379" r="5644" t="0"/>
          <a:stretch/>
        </p:blipFill>
        <p:spPr>
          <a:xfrm rot="1330076">
            <a:off x="4875396" y="837717"/>
            <a:ext cx="1165050" cy="1054174"/>
          </a:xfrm>
          <a:prstGeom prst="rect">
            <a:avLst/>
          </a:prstGeom>
          <a:noFill/>
          <a:ln>
            <a:noFill/>
          </a:ln>
        </p:spPr>
      </p:pic>
      <p:pic>
        <p:nvPicPr>
          <p:cNvPr id="292" name="Google Shape;292;p49"/>
          <p:cNvPicPr preferRelativeResize="0"/>
          <p:nvPr/>
        </p:nvPicPr>
        <p:blipFill>
          <a:blip r:embed="rId7">
            <a:alphaModFix/>
          </a:blip>
          <a:stretch>
            <a:fillRect/>
          </a:stretch>
        </p:blipFill>
        <p:spPr>
          <a:xfrm rot="1330083">
            <a:off x="5309325" y="443971"/>
            <a:ext cx="812000" cy="6729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0"/>
          <p:cNvSpPr/>
          <p:nvPr/>
        </p:nvSpPr>
        <p:spPr>
          <a:xfrm>
            <a:off x="0" y="0"/>
            <a:ext cx="9144000" cy="51435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51"/>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latin typeface="Comic Sans MS"/>
                <a:ea typeface="Comic Sans MS"/>
                <a:cs typeface="Comic Sans MS"/>
                <a:sym typeface="Comic Sans MS"/>
              </a:rPr>
              <a:t>Thank you for coming!</a:t>
            </a:r>
            <a:endParaRPr b="0">
              <a:latin typeface="Comic Sans MS"/>
              <a:ea typeface="Comic Sans MS"/>
              <a:cs typeface="Comic Sans MS"/>
              <a:sym typeface="Comic Sans MS"/>
            </a:endParaRPr>
          </a:p>
          <a:p>
            <a:pPr indent="0" lvl="0" marL="0" rtl="0" algn="ctr">
              <a:spcBef>
                <a:spcPts val="0"/>
              </a:spcBef>
              <a:spcAft>
                <a:spcPts val="0"/>
              </a:spcAft>
              <a:buNone/>
            </a:pPr>
            <a:r>
              <a:rPr b="0" lang="en" sz="3000">
                <a:latin typeface="Comic Sans MS"/>
                <a:ea typeface="Comic Sans MS"/>
                <a:cs typeface="Comic Sans MS"/>
                <a:sym typeface="Comic Sans MS"/>
              </a:rPr>
              <a:t>Contact us at:</a:t>
            </a:r>
            <a:endParaRPr b="0" sz="3000">
              <a:latin typeface="Comic Sans MS"/>
              <a:ea typeface="Comic Sans MS"/>
              <a:cs typeface="Comic Sans MS"/>
              <a:sym typeface="Comic Sans MS"/>
            </a:endParaRPr>
          </a:p>
          <a:p>
            <a:pPr indent="0" lvl="0" marL="0" rtl="0" algn="ctr">
              <a:spcBef>
                <a:spcPts val="0"/>
              </a:spcBef>
              <a:spcAft>
                <a:spcPts val="0"/>
              </a:spcAft>
              <a:buNone/>
            </a:pPr>
            <a:r>
              <a:rPr b="0" lang="en" sz="3000">
                <a:solidFill>
                  <a:srgbClr val="FFFFFF"/>
                </a:solidFill>
                <a:uFill>
                  <a:noFill/>
                </a:uFill>
                <a:latin typeface="Comic Sans MS"/>
                <a:ea typeface="Comic Sans MS"/>
                <a:cs typeface="Comic Sans MS"/>
                <a:sym typeface="Comic Sans MS"/>
                <a:hlinkClick r:id="rId3"/>
              </a:rPr>
              <a:t>youthprophecygroup@gmail.com</a:t>
            </a:r>
            <a:endParaRPr b="0" sz="3000">
              <a:solidFill>
                <a:srgbClr val="FFFFFF"/>
              </a:solidFill>
              <a:latin typeface="Comic Sans MS"/>
              <a:ea typeface="Comic Sans MS"/>
              <a:cs typeface="Comic Sans MS"/>
              <a:sym typeface="Comic Sans MS"/>
            </a:endParaRPr>
          </a:p>
          <a:p>
            <a:pPr indent="0" lvl="0" marL="0" rtl="0" algn="ctr">
              <a:spcBef>
                <a:spcPts val="0"/>
              </a:spcBef>
              <a:spcAft>
                <a:spcPts val="0"/>
              </a:spcAft>
              <a:buNone/>
            </a:pPr>
            <a:r>
              <a:rPr b="0" lang="en" sz="3000">
                <a:latin typeface="Comic Sans MS"/>
                <a:ea typeface="Comic Sans MS"/>
                <a:cs typeface="Comic Sans MS"/>
                <a:sym typeface="Comic Sans MS"/>
              </a:rPr>
              <a:t>if you want notifications, notes, or recordings.</a:t>
            </a:r>
            <a:endParaRPr b="0" sz="3000">
              <a:latin typeface="Comic Sans MS"/>
              <a:ea typeface="Comic Sans MS"/>
              <a:cs typeface="Comic Sans MS"/>
              <a:sym typeface="Comic Sans MS"/>
            </a:endParaRPr>
          </a:p>
          <a:p>
            <a:pPr indent="0" lvl="0" marL="0" rtl="0" algn="ctr">
              <a:spcBef>
                <a:spcPts val="0"/>
              </a:spcBef>
              <a:spcAft>
                <a:spcPts val="0"/>
              </a:spcAft>
              <a:buNone/>
            </a:pPr>
            <a:r>
              <a:t/>
            </a:r>
            <a:endParaRPr b="0" sz="30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7"/>
          <p:cNvSpPr txBox="1"/>
          <p:nvPr>
            <p:ph type="ctrTitle"/>
          </p:nvPr>
        </p:nvSpPr>
        <p:spPr>
          <a:xfrm>
            <a:off x="0" y="2408400"/>
            <a:ext cx="9144000" cy="148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latin typeface="Comic Sans MS"/>
                <a:ea typeface="Comic Sans MS"/>
                <a:cs typeface="Comic Sans MS"/>
                <a:sym typeface="Comic Sans MS"/>
              </a:rPr>
              <a:t>The New World Order</a:t>
            </a:r>
            <a:endParaRPr sz="4800">
              <a:latin typeface="Comic Sans MS"/>
              <a:ea typeface="Comic Sans MS"/>
              <a:cs typeface="Comic Sans MS"/>
              <a:sym typeface="Comic Sans MS"/>
            </a:endParaRPr>
          </a:p>
        </p:txBody>
      </p:sp>
      <p:sp>
        <p:nvSpPr>
          <p:cNvPr id="114" name="Google Shape;114;p27"/>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Comic Sans MS"/>
                <a:ea typeface="Comic Sans MS"/>
                <a:cs typeface="Comic Sans MS"/>
                <a:sym typeface="Comic Sans MS"/>
              </a:rPr>
              <a:t>Lesson Six</a:t>
            </a:r>
            <a:endParaRPr sz="3600">
              <a:latin typeface="Comic Sans MS"/>
              <a:ea typeface="Comic Sans MS"/>
              <a:cs typeface="Comic Sans MS"/>
              <a:sym typeface="Comic Sans MS"/>
            </a:endParaRPr>
          </a:p>
        </p:txBody>
      </p:sp>
      <p:pic>
        <p:nvPicPr>
          <p:cNvPr id="115" name="Google Shape;115;p27"/>
          <p:cNvPicPr preferRelativeResize="0"/>
          <p:nvPr/>
        </p:nvPicPr>
        <p:blipFill>
          <a:blip r:embed="rId3">
            <a:alphaModFix/>
          </a:blip>
          <a:stretch>
            <a:fillRect/>
          </a:stretch>
        </p:blipFill>
        <p:spPr>
          <a:xfrm>
            <a:off x="2712025" y="231075"/>
            <a:ext cx="3719950" cy="199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graphicFrame>
        <p:nvGraphicFramePr>
          <p:cNvPr id="120" name="Google Shape;120;p28"/>
          <p:cNvGraphicFramePr/>
          <p:nvPr/>
        </p:nvGraphicFramePr>
        <p:xfrm>
          <a:off x="952500" y="1716675"/>
          <a:ext cx="3000000" cy="3000000"/>
        </p:xfrm>
        <a:graphic>
          <a:graphicData uri="http://schemas.openxmlformats.org/drawingml/2006/table">
            <a:tbl>
              <a:tblPr>
                <a:noFill/>
                <a:tableStyleId>{92C55267-7940-4277-B56A-F80C104F549D}</a:tableStyleId>
              </a:tblPr>
              <a:tblGrid>
                <a:gridCol w="2413000"/>
                <a:gridCol w="2413000"/>
                <a:gridCol w="2413000"/>
              </a:tblGrid>
              <a:tr h="855075">
                <a:tc>
                  <a:txBody>
                    <a:bodyPr/>
                    <a:lstStyle/>
                    <a:p>
                      <a:pPr indent="0" lvl="0" marL="0" rtl="0" algn="ctr">
                        <a:spcBef>
                          <a:spcPts val="0"/>
                        </a:spcBef>
                        <a:spcAft>
                          <a:spcPts val="0"/>
                        </a:spcAft>
                        <a:buNone/>
                      </a:pPr>
                      <a:r>
                        <a:rPr lang="en" sz="1800">
                          <a:latin typeface="Comic Sans MS"/>
                          <a:ea typeface="Comic Sans MS"/>
                          <a:cs typeface="Comic Sans MS"/>
                          <a:sym typeface="Comic Sans MS"/>
                        </a:rPr>
                        <a:t>Multilateralism/</a:t>
                      </a:r>
                      <a:endParaRPr sz="1800">
                        <a:latin typeface="Comic Sans MS"/>
                        <a:ea typeface="Comic Sans MS"/>
                        <a:cs typeface="Comic Sans MS"/>
                        <a:sym typeface="Comic Sans MS"/>
                      </a:endParaRPr>
                    </a:p>
                    <a:p>
                      <a:pPr indent="0" lvl="0" marL="0" rtl="0" algn="ctr">
                        <a:spcBef>
                          <a:spcPts val="0"/>
                        </a:spcBef>
                        <a:spcAft>
                          <a:spcPts val="0"/>
                        </a:spcAft>
                        <a:buNone/>
                      </a:pPr>
                      <a:r>
                        <a:rPr lang="en" sz="1800">
                          <a:latin typeface="Comic Sans MS"/>
                          <a:ea typeface="Comic Sans MS"/>
                          <a:cs typeface="Comic Sans MS"/>
                          <a:sym typeface="Comic Sans MS"/>
                        </a:rPr>
                        <a:t>Globalism</a:t>
                      </a:r>
                      <a:endParaRPr sz="18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Comic Sans MS"/>
                          <a:ea typeface="Comic Sans MS"/>
                          <a:cs typeface="Comic Sans MS"/>
                          <a:sym typeface="Comic Sans MS"/>
                        </a:rPr>
                        <a:t>Bilateralism</a:t>
                      </a:r>
                      <a:endParaRPr sz="18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Comic Sans MS"/>
                          <a:ea typeface="Comic Sans MS"/>
                          <a:cs typeface="Comic Sans MS"/>
                          <a:sym typeface="Comic Sans MS"/>
                        </a:rPr>
                        <a:t>Unilateralism</a:t>
                      </a:r>
                      <a:endParaRPr sz="1800">
                        <a:latin typeface="Comic Sans MS"/>
                        <a:ea typeface="Comic Sans MS"/>
                        <a:cs typeface="Comic Sans MS"/>
                        <a:sym typeface="Comic Sans MS"/>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55075">
                <a:tc>
                  <a:txBody>
                    <a:bodyPr/>
                    <a:lstStyle/>
                    <a:p>
                      <a:pPr indent="0" lvl="0" marL="0" rtl="0" algn="l">
                        <a:spcBef>
                          <a:spcPts val="0"/>
                        </a:spcBef>
                        <a:spcAft>
                          <a:spcPts val="0"/>
                        </a:spcAft>
                        <a:buNone/>
                      </a:pPr>
                      <a:r>
                        <a:rPr lang="en">
                          <a:latin typeface="Comic Sans MS"/>
                          <a:ea typeface="Comic Sans MS"/>
                          <a:cs typeface="Comic Sans MS"/>
                          <a:sym typeface="Comic Sans MS"/>
                        </a:rPr>
                        <a:t>When every country has an equal share of power on the world stage.</a:t>
                      </a:r>
                      <a:endParaRPr>
                        <a:latin typeface="Comic Sans MS"/>
                        <a:ea typeface="Comic Sans MS"/>
                        <a:cs typeface="Comic Sans MS"/>
                        <a:sym typeface="Comic Sans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Comic Sans MS"/>
                          <a:ea typeface="Comic Sans MS"/>
                          <a:cs typeface="Comic Sans MS"/>
                          <a:sym typeface="Comic Sans MS"/>
                        </a:rPr>
                        <a:t>When only two countries have ALL the power.</a:t>
                      </a:r>
                      <a:endParaRPr>
                        <a:latin typeface="Comic Sans MS"/>
                        <a:ea typeface="Comic Sans MS"/>
                        <a:cs typeface="Comic Sans MS"/>
                        <a:sym typeface="Comic Sans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latin typeface="Comic Sans MS"/>
                          <a:ea typeface="Comic Sans MS"/>
                          <a:cs typeface="Comic Sans MS"/>
                          <a:sym typeface="Comic Sans MS"/>
                        </a:rPr>
                        <a:t>When one country has ALL the power.</a:t>
                      </a:r>
                      <a:endParaRPr>
                        <a:latin typeface="Comic Sans MS"/>
                        <a:ea typeface="Comic Sans MS"/>
                        <a:cs typeface="Comic Sans MS"/>
                        <a:sym typeface="Comic Sans M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21" name="Google Shape;121;p28"/>
          <p:cNvSpPr txBox="1"/>
          <p:nvPr/>
        </p:nvSpPr>
        <p:spPr>
          <a:xfrm>
            <a:off x="780825" y="768425"/>
            <a:ext cx="76347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omic Sans MS"/>
                <a:ea typeface="Comic Sans MS"/>
                <a:cs typeface="Comic Sans MS"/>
                <a:sym typeface="Comic Sans MS"/>
              </a:rPr>
              <a:t> </a:t>
            </a:r>
            <a:r>
              <a:rPr lang="en" sz="3000">
                <a:solidFill>
                  <a:srgbClr val="FFFFFF"/>
                </a:solidFill>
                <a:latin typeface="Comic Sans MS"/>
                <a:ea typeface="Comic Sans MS"/>
                <a:cs typeface="Comic Sans MS"/>
                <a:sym typeface="Comic Sans MS"/>
              </a:rPr>
              <a:t>The </a:t>
            </a:r>
            <a:r>
              <a:rPr lang="en" sz="3000">
                <a:solidFill>
                  <a:srgbClr val="FFFFFF"/>
                </a:solidFill>
                <a:latin typeface="Comic Sans MS"/>
                <a:ea typeface="Comic Sans MS"/>
                <a:cs typeface="Comic Sans MS"/>
                <a:sym typeface="Comic Sans MS"/>
              </a:rPr>
              <a:t>World Power Systems</a:t>
            </a:r>
            <a:endParaRPr sz="3000" u="sng">
              <a:solidFill>
                <a:srgbClr val="FFFFFF"/>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9"/>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4800">
                <a:latin typeface="Comic Sans MS"/>
                <a:ea typeface="Comic Sans MS"/>
                <a:cs typeface="Comic Sans MS"/>
                <a:sym typeface="Comic Sans MS"/>
              </a:rPr>
              <a:t>“A New World Order”</a:t>
            </a:r>
            <a:endParaRPr b="0" sz="4800">
              <a:latin typeface="Comic Sans MS"/>
              <a:ea typeface="Comic Sans MS"/>
              <a:cs typeface="Comic Sans MS"/>
              <a:sym typeface="Comic Sans MS"/>
            </a:endParaRPr>
          </a:p>
          <a:p>
            <a:pPr indent="0" lvl="0" marL="0" rtl="0" algn="r">
              <a:spcBef>
                <a:spcPts val="0"/>
              </a:spcBef>
              <a:spcAft>
                <a:spcPts val="0"/>
              </a:spcAft>
              <a:buNone/>
            </a:pPr>
            <a:r>
              <a:rPr b="0" lang="en" sz="4800">
                <a:latin typeface="Comic Sans MS"/>
                <a:ea typeface="Comic Sans MS"/>
                <a:cs typeface="Comic Sans MS"/>
                <a:sym typeface="Comic Sans MS"/>
              </a:rPr>
              <a:t>-Mikhail S. Gorbachev </a:t>
            </a:r>
            <a:endParaRPr b="0" sz="480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30"/>
          <p:cNvSpPr txBox="1"/>
          <p:nvPr>
            <p:ph type="title"/>
          </p:nvPr>
        </p:nvSpPr>
        <p:spPr>
          <a:xfrm>
            <a:off x="290050" y="526350"/>
            <a:ext cx="25584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0" sz="3000">
              <a:latin typeface="Comic Sans MS"/>
              <a:ea typeface="Comic Sans MS"/>
              <a:cs typeface="Comic Sans MS"/>
              <a:sym typeface="Comic Sans MS"/>
            </a:endParaRPr>
          </a:p>
        </p:txBody>
      </p:sp>
      <p:pic>
        <p:nvPicPr>
          <p:cNvPr id="132" name="Google Shape;132;p30"/>
          <p:cNvPicPr preferRelativeResize="0"/>
          <p:nvPr/>
        </p:nvPicPr>
        <p:blipFill rotWithShape="1">
          <a:blip r:embed="rId3">
            <a:alphaModFix/>
          </a:blip>
          <a:srcRect b="0" l="28236" r="27823" t="0"/>
          <a:stretch/>
        </p:blipFill>
        <p:spPr>
          <a:xfrm>
            <a:off x="5116650" y="0"/>
            <a:ext cx="4027350" cy="5143500"/>
          </a:xfrm>
          <a:prstGeom prst="rect">
            <a:avLst/>
          </a:prstGeom>
          <a:noFill/>
          <a:ln>
            <a:noFill/>
          </a:ln>
        </p:spPr>
      </p:pic>
      <p:sp>
        <p:nvSpPr>
          <p:cNvPr id="133" name="Google Shape;133;p30"/>
          <p:cNvSpPr/>
          <p:nvPr/>
        </p:nvSpPr>
        <p:spPr>
          <a:xfrm>
            <a:off x="196025" y="175350"/>
            <a:ext cx="4598400" cy="4792800"/>
          </a:xfrm>
          <a:prstGeom prst="wedgeRectCallout">
            <a:avLst>
              <a:gd fmla="val 56245" name="adj1"/>
              <a:gd fmla="val 5259" name="adj2"/>
            </a:avLst>
          </a:prstGeom>
          <a:gradFill>
            <a:gsLst>
              <a:gs pos="0">
                <a:srgbClr val="FFFFFF"/>
              </a:gs>
              <a:gs pos="100000">
                <a:srgbClr val="B3B3B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mic Sans MS"/>
                <a:ea typeface="Comic Sans MS"/>
                <a:cs typeface="Comic Sans MS"/>
                <a:sym typeface="Comic Sans MS"/>
              </a:rPr>
              <a:t>Further world progress is now possible only through the search for a consensus of all mankind, in movement toward </a:t>
            </a:r>
            <a:r>
              <a:rPr lang="en" sz="1700" u="sng">
                <a:latin typeface="Comic Sans MS"/>
                <a:ea typeface="Comic Sans MS"/>
                <a:cs typeface="Comic Sans MS"/>
                <a:sym typeface="Comic Sans MS"/>
              </a:rPr>
              <a:t>a new world order</a:t>
            </a:r>
            <a:r>
              <a:rPr lang="en" sz="1700">
                <a:latin typeface="Comic Sans MS"/>
                <a:ea typeface="Comic Sans MS"/>
                <a:cs typeface="Comic Sans MS"/>
                <a:sym typeface="Comic Sans MS"/>
              </a:rPr>
              <a:t>. We have arrived at a frontier at which controlled spontaneity leads to a dead end. The world community must learn to shape and direct the process in such a way as to preserve civilization, to make it safe for all and more pleasant for normal life. It is a question of cooperation that could be more accurately called "co-creation" and "co-development." The formula of development "at another's expense" is becoming outdated. In light of present realities, genuine progress by infringing upon the rights and liberties of man and peoples, or at the expense of nature, is impossible.</a:t>
            </a:r>
            <a:endParaRPr sz="17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31"/>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600">
                <a:latin typeface="Comic Sans MS"/>
                <a:ea typeface="Comic Sans MS"/>
                <a:cs typeface="Comic Sans MS"/>
                <a:sym typeface="Comic Sans MS"/>
              </a:rPr>
              <a:t>What did Gorbachev mean by “a new world order”?</a:t>
            </a:r>
            <a:endParaRPr b="0" sz="36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142" name="Shape 142"/>
        <p:cNvGrpSpPr/>
        <p:nvPr/>
      </p:nvGrpSpPr>
      <p:grpSpPr>
        <a:xfrm>
          <a:off x="0" y="0"/>
          <a:ext cx="0" cy="0"/>
          <a:chOff x="0" y="0"/>
          <a:chExt cx="0" cy="0"/>
        </a:xfrm>
      </p:grpSpPr>
      <p:pic>
        <p:nvPicPr>
          <p:cNvPr id="143" name="Google Shape;143;p32"/>
          <p:cNvPicPr preferRelativeResize="0"/>
          <p:nvPr/>
        </p:nvPicPr>
        <p:blipFill rotWithShape="1">
          <a:blip r:embed="rId3">
            <a:alphaModFix/>
          </a:blip>
          <a:srcRect b="10511" l="16513" r="13335" t="15926"/>
          <a:stretch/>
        </p:blipFill>
        <p:spPr>
          <a:xfrm>
            <a:off x="2046838" y="186588"/>
            <a:ext cx="5050325" cy="4770325"/>
          </a:xfrm>
          <a:prstGeom prst="rect">
            <a:avLst/>
          </a:prstGeom>
          <a:noFill/>
          <a:ln>
            <a:noFill/>
          </a:ln>
        </p:spPr>
      </p:pic>
      <p:sp>
        <p:nvSpPr>
          <p:cNvPr id="144" name="Google Shape;144;p32"/>
          <p:cNvSpPr txBox="1"/>
          <p:nvPr/>
        </p:nvSpPr>
        <p:spPr>
          <a:xfrm>
            <a:off x="266700" y="2044700"/>
            <a:ext cx="8788500" cy="11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highlight>
                  <a:srgbClr val="6D9EEB"/>
                </a:highlight>
                <a:latin typeface="Comic Sans MS"/>
                <a:ea typeface="Comic Sans MS"/>
                <a:cs typeface="Comic Sans MS"/>
                <a:sym typeface="Comic Sans MS"/>
              </a:rPr>
              <a:t>MULTILATERALISM</a:t>
            </a:r>
            <a:endParaRPr>
              <a:highlight>
                <a:srgbClr val="6D9EEB"/>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3"/>
          <p:cNvSpPr txBox="1"/>
          <p:nvPr>
            <p:ph type="title"/>
          </p:nvPr>
        </p:nvSpPr>
        <p:spPr>
          <a:xfrm>
            <a:off x="201450" y="526350"/>
            <a:ext cx="87159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4800">
                <a:latin typeface="Comic Sans MS"/>
                <a:ea typeface="Comic Sans MS"/>
                <a:cs typeface="Comic Sans MS"/>
                <a:sym typeface="Comic Sans MS"/>
              </a:rPr>
              <a:t>“A New World Order”</a:t>
            </a:r>
            <a:endParaRPr b="0" sz="4800">
              <a:latin typeface="Comic Sans MS"/>
              <a:ea typeface="Comic Sans MS"/>
              <a:cs typeface="Comic Sans MS"/>
              <a:sym typeface="Comic Sans MS"/>
            </a:endParaRPr>
          </a:p>
          <a:p>
            <a:pPr indent="0" lvl="0" marL="0" rtl="0" algn="r">
              <a:spcBef>
                <a:spcPts val="0"/>
              </a:spcBef>
              <a:spcAft>
                <a:spcPts val="0"/>
              </a:spcAft>
              <a:buNone/>
            </a:pPr>
            <a:r>
              <a:rPr b="0" lang="en" sz="4800">
                <a:latin typeface="Comic Sans MS"/>
                <a:ea typeface="Comic Sans MS"/>
                <a:cs typeface="Comic Sans MS"/>
                <a:sym typeface="Comic Sans MS"/>
              </a:rPr>
              <a:t>-George H. W. Bush</a:t>
            </a:r>
            <a:endParaRPr b="0" sz="48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