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4C888-75AE-4A87-AFB0-40A16DBB91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2B3B50-C632-47EF-9A7E-D369FE66CF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E38F28-D0D7-407C-A8B0-C7E60B04E7F0}"/>
              </a:ext>
            </a:extLst>
          </p:cNvPr>
          <p:cNvSpPr>
            <a:spLocks noGrp="1"/>
          </p:cNvSpPr>
          <p:nvPr>
            <p:ph type="dt" sz="half" idx="10"/>
          </p:nvPr>
        </p:nvSpPr>
        <p:spPr/>
        <p:txBody>
          <a:bodyPr/>
          <a:lstStyle/>
          <a:p>
            <a:fld id="{0459EB69-40AE-41C7-9559-273BC0B2C68C}" type="datetimeFigureOut">
              <a:rPr lang="en-US" smtClean="0"/>
              <a:t>8/18/2020</a:t>
            </a:fld>
            <a:endParaRPr lang="en-US"/>
          </a:p>
        </p:txBody>
      </p:sp>
      <p:sp>
        <p:nvSpPr>
          <p:cNvPr id="5" name="Footer Placeholder 4">
            <a:extLst>
              <a:ext uri="{FF2B5EF4-FFF2-40B4-BE49-F238E27FC236}">
                <a16:creationId xmlns:a16="http://schemas.microsoft.com/office/drawing/2014/main" id="{2AD0631E-4D59-46B2-B83D-8F2B9EAF1C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724226-B623-4787-B81F-3DEA55FB80A0}"/>
              </a:ext>
            </a:extLst>
          </p:cNvPr>
          <p:cNvSpPr>
            <a:spLocks noGrp="1"/>
          </p:cNvSpPr>
          <p:nvPr>
            <p:ph type="sldNum" sz="quarter" idx="12"/>
          </p:nvPr>
        </p:nvSpPr>
        <p:spPr/>
        <p:txBody>
          <a:bodyPr/>
          <a:lstStyle/>
          <a:p>
            <a:fld id="{2B259883-00BE-4BB2-BA02-0C253C31EA84}" type="slidenum">
              <a:rPr lang="en-US" smtClean="0"/>
              <a:t>‹#›</a:t>
            </a:fld>
            <a:endParaRPr lang="en-US"/>
          </a:p>
        </p:txBody>
      </p:sp>
    </p:spTree>
    <p:extLst>
      <p:ext uri="{BB962C8B-B14F-4D97-AF65-F5344CB8AC3E}">
        <p14:creationId xmlns:p14="http://schemas.microsoft.com/office/powerpoint/2010/main" val="1168059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C79C-B133-46DA-8993-A408880B035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C494B1-0661-4225-AF55-7BA7562B6F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306423-09F0-48B0-A21C-9A046B9211A2}"/>
              </a:ext>
            </a:extLst>
          </p:cNvPr>
          <p:cNvSpPr>
            <a:spLocks noGrp="1"/>
          </p:cNvSpPr>
          <p:nvPr>
            <p:ph type="dt" sz="half" idx="10"/>
          </p:nvPr>
        </p:nvSpPr>
        <p:spPr/>
        <p:txBody>
          <a:bodyPr/>
          <a:lstStyle/>
          <a:p>
            <a:fld id="{0459EB69-40AE-41C7-9559-273BC0B2C68C}" type="datetimeFigureOut">
              <a:rPr lang="en-US" smtClean="0"/>
              <a:t>8/18/2020</a:t>
            </a:fld>
            <a:endParaRPr lang="en-US"/>
          </a:p>
        </p:txBody>
      </p:sp>
      <p:sp>
        <p:nvSpPr>
          <p:cNvPr id="5" name="Footer Placeholder 4">
            <a:extLst>
              <a:ext uri="{FF2B5EF4-FFF2-40B4-BE49-F238E27FC236}">
                <a16:creationId xmlns:a16="http://schemas.microsoft.com/office/drawing/2014/main" id="{15D571DC-2CA8-4720-9817-A3B6B1AC88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49CFB9-A1B8-457E-A83A-A9AA7B37F9A0}"/>
              </a:ext>
            </a:extLst>
          </p:cNvPr>
          <p:cNvSpPr>
            <a:spLocks noGrp="1"/>
          </p:cNvSpPr>
          <p:nvPr>
            <p:ph type="sldNum" sz="quarter" idx="12"/>
          </p:nvPr>
        </p:nvSpPr>
        <p:spPr/>
        <p:txBody>
          <a:bodyPr/>
          <a:lstStyle/>
          <a:p>
            <a:fld id="{2B259883-00BE-4BB2-BA02-0C253C31EA84}" type="slidenum">
              <a:rPr lang="en-US" smtClean="0"/>
              <a:t>‹#›</a:t>
            </a:fld>
            <a:endParaRPr lang="en-US"/>
          </a:p>
        </p:txBody>
      </p:sp>
    </p:spTree>
    <p:extLst>
      <p:ext uri="{BB962C8B-B14F-4D97-AF65-F5344CB8AC3E}">
        <p14:creationId xmlns:p14="http://schemas.microsoft.com/office/powerpoint/2010/main" val="4008843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DA6810-BBB5-46EA-9AE2-0F5CC4E7F46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0943A0-7C69-4CCA-938A-7D23DD02BE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292E46-DFC6-4B3A-AC22-EB9B958E3933}"/>
              </a:ext>
            </a:extLst>
          </p:cNvPr>
          <p:cNvSpPr>
            <a:spLocks noGrp="1"/>
          </p:cNvSpPr>
          <p:nvPr>
            <p:ph type="dt" sz="half" idx="10"/>
          </p:nvPr>
        </p:nvSpPr>
        <p:spPr/>
        <p:txBody>
          <a:bodyPr/>
          <a:lstStyle/>
          <a:p>
            <a:fld id="{0459EB69-40AE-41C7-9559-273BC0B2C68C}" type="datetimeFigureOut">
              <a:rPr lang="en-US" smtClean="0"/>
              <a:t>8/18/2020</a:t>
            </a:fld>
            <a:endParaRPr lang="en-US"/>
          </a:p>
        </p:txBody>
      </p:sp>
      <p:sp>
        <p:nvSpPr>
          <p:cNvPr id="5" name="Footer Placeholder 4">
            <a:extLst>
              <a:ext uri="{FF2B5EF4-FFF2-40B4-BE49-F238E27FC236}">
                <a16:creationId xmlns:a16="http://schemas.microsoft.com/office/drawing/2014/main" id="{8BEC3A6E-D260-4B25-869C-1E06EAE64F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EF0F69-6C60-4A79-871A-4B64996C2444}"/>
              </a:ext>
            </a:extLst>
          </p:cNvPr>
          <p:cNvSpPr>
            <a:spLocks noGrp="1"/>
          </p:cNvSpPr>
          <p:nvPr>
            <p:ph type="sldNum" sz="quarter" idx="12"/>
          </p:nvPr>
        </p:nvSpPr>
        <p:spPr/>
        <p:txBody>
          <a:bodyPr/>
          <a:lstStyle/>
          <a:p>
            <a:fld id="{2B259883-00BE-4BB2-BA02-0C253C31EA84}" type="slidenum">
              <a:rPr lang="en-US" smtClean="0"/>
              <a:t>‹#›</a:t>
            </a:fld>
            <a:endParaRPr lang="en-US"/>
          </a:p>
        </p:txBody>
      </p:sp>
    </p:spTree>
    <p:extLst>
      <p:ext uri="{BB962C8B-B14F-4D97-AF65-F5344CB8AC3E}">
        <p14:creationId xmlns:p14="http://schemas.microsoft.com/office/powerpoint/2010/main" val="459555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31D78-6ECF-42C6-B09D-5C6CFB667E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68FE86-A9EA-40BA-AA66-A672DE09F1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EC4F79-9330-4B04-A05A-AEC6EF558337}"/>
              </a:ext>
            </a:extLst>
          </p:cNvPr>
          <p:cNvSpPr>
            <a:spLocks noGrp="1"/>
          </p:cNvSpPr>
          <p:nvPr>
            <p:ph type="dt" sz="half" idx="10"/>
          </p:nvPr>
        </p:nvSpPr>
        <p:spPr/>
        <p:txBody>
          <a:bodyPr/>
          <a:lstStyle/>
          <a:p>
            <a:fld id="{0459EB69-40AE-41C7-9559-273BC0B2C68C}" type="datetimeFigureOut">
              <a:rPr lang="en-US" smtClean="0"/>
              <a:t>8/18/2020</a:t>
            </a:fld>
            <a:endParaRPr lang="en-US"/>
          </a:p>
        </p:txBody>
      </p:sp>
      <p:sp>
        <p:nvSpPr>
          <p:cNvPr id="5" name="Footer Placeholder 4">
            <a:extLst>
              <a:ext uri="{FF2B5EF4-FFF2-40B4-BE49-F238E27FC236}">
                <a16:creationId xmlns:a16="http://schemas.microsoft.com/office/drawing/2014/main" id="{89AE18E9-56B7-46C3-8071-78D0176304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111FA-8ED1-4087-BDBE-B501BDF15C4A}"/>
              </a:ext>
            </a:extLst>
          </p:cNvPr>
          <p:cNvSpPr>
            <a:spLocks noGrp="1"/>
          </p:cNvSpPr>
          <p:nvPr>
            <p:ph type="sldNum" sz="quarter" idx="12"/>
          </p:nvPr>
        </p:nvSpPr>
        <p:spPr/>
        <p:txBody>
          <a:bodyPr/>
          <a:lstStyle/>
          <a:p>
            <a:fld id="{2B259883-00BE-4BB2-BA02-0C253C31EA84}" type="slidenum">
              <a:rPr lang="en-US" smtClean="0"/>
              <a:t>‹#›</a:t>
            </a:fld>
            <a:endParaRPr lang="en-US"/>
          </a:p>
        </p:txBody>
      </p:sp>
    </p:spTree>
    <p:extLst>
      <p:ext uri="{BB962C8B-B14F-4D97-AF65-F5344CB8AC3E}">
        <p14:creationId xmlns:p14="http://schemas.microsoft.com/office/powerpoint/2010/main" val="856214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A67AC-8DD4-448B-A338-1EF3385FC0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40B6C3-BE30-4ECD-887A-A92D5DC7B9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CFBD71-2ACA-4682-B7B2-C82766428C30}"/>
              </a:ext>
            </a:extLst>
          </p:cNvPr>
          <p:cNvSpPr>
            <a:spLocks noGrp="1"/>
          </p:cNvSpPr>
          <p:nvPr>
            <p:ph type="dt" sz="half" idx="10"/>
          </p:nvPr>
        </p:nvSpPr>
        <p:spPr/>
        <p:txBody>
          <a:bodyPr/>
          <a:lstStyle/>
          <a:p>
            <a:fld id="{0459EB69-40AE-41C7-9559-273BC0B2C68C}" type="datetimeFigureOut">
              <a:rPr lang="en-US" smtClean="0"/>
              <a:t>8/18/2020</a:t>
            </a:fld>
            <a:endParaRPr lang="en-US"/>
          </a:p>
        </p:txBody>
      </p:sp>
      <p:sp>
        <p:nvSpPr>
          <p:cNvPr id="5" name="Footer Placeholder 4">
            <a:extLst>
              <a:ext uri="{FF2B5EF4-FFF2-40B4-BE49-F238E27FC236}">
                <a16:creationId xmlns:a16="http://schemas.microsoft.com/office/drawing/2014/main" id="{1BB68B4F-2E70-4781-8827-8661451910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F30207-C604-47B5-95EC-7C0D0E309024}"/>
              </a:ext>
            </a:extLst>
          </p:cNvPr>
          <p:cNvSpPr>
            <a:spLocks noGrp="1"/>
          </p:cNvSpPr>
          <p:nvPr>
            <p:ph type="sldNum" sz="quarter" idx="12"/>
          </p:nvPr>
        </p:nvSpPr>
        <p:spPr/>
        <p:txBody>
          <a:bodyPr/>
          <a:lstStyle/>
          <a:p>
            <a:fld id="{2B259883-00BE-4BB2-BA02-0C253C31EA84}" type="slidenum">
              <a:rPr lang="en-US" smtClean="0"/>
              <a:t>‹#›</a:t>
            </a:fld>
            <a:endParaRPr lang="en-US"/>
          </a:p>
        </p:txBody>
      </p:sp>
    </p:spTree>
    <p:extLst>
      <p:ext uri="{BB962C8B-B14F-4D97-AF65-F5344CB8AC3E}">
        <p14:creationId xmlns:p14="http://schemas.microsoft.com/office/powerpoint/2010/main" val="1355728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992DE-A41E-49CC-839E-49751B9FA1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0326F-3364-47E8-9BEE-A59EF1F0E8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98F9F2-D17B-42E1-9E15-5C9BFFF345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656CAE-3774-4AD8-B3C7-2D9BF7124664}"/>
              </a:ext>
            </a:extLst>
          </p:cNvPr>
          <p:cNvSpPr>
            <a:spLocks noGrp="1"/>
          </p:cNvSpPr>
          <p:nvPr>
            <p:ph type="dt" sz="half" idx="10"/>
          </p:nvPr>
        </p:nvSpPr>
        <p:spPr/>
        <p:txBody>
          <a:bodyPr/>
          <a:lstStyle/>
          <a:p>
            <a:fld id="{0459EB69-40AE-41C7-9559-273BC0B2C68C}" type="datetimeFigureOut">
              <a:rPr lang="en-US" smtClean="0"/>
              <a:t>8/18/2020</a:t>
            </a:fld>
            <a:endParaRPr lang="en-US"/>
          </a:p>
        </p:txBody>
      </p:sp>
      <p:sp>
        <p:nvSpPr>
          <p:cNvPr id="6" name="Footer Placeholder 5">
            <a:extLst>
              <a:ext uri="{FF2B5EF4-FFF2-40B4-BE49-F238E27FC236}">
                <a16:creationId xmlns:a16="http://schemas.microsoft.com/office/drawing/2014/main" id="{CA5D74F2-37AF-42E8-A5B5-2EBB28DD1B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BCD697-ED26-4FEC-9206-131DBA110E85}"/>
              </a:ext>
            </a:extLst>
          </p:cNvPr>
          <p:cNvSpPr>
            <a:spLocks noGrp="1"/>
          </p:cNvSpPr>
          <p:nvPr>
            <p:ph type="sldNum" sz="quarter" idx="12"/>
          </p:nvPr>
        </p:nvSpPr>
        <p:spPr/>
        <p:txBody>
          <a:bodyPr/>
          <a:lstStyle/>
          <a:p>
            <a:fld id="{2B259883-00BE-4BB2-BA02-0C253C31EA84}" type="slidenum">
              <a:rPr lang="en-US" smtClean="0"/>
              <a:t>‹#›</a:t>
            </a:fld>
            <a:endParaRPr lang="en-US"/>
          </a:p>
        </p:txBody>
      </p:sp>
    </p:spTree>
    <p:extLst>
      <p:ext uri="{BB962C8B-B14F-4D97-AF65-F5344CB8AC3E}">
        <p14:creationId xmlns:p14="http://schemas.microsoft.com/office/powerpoint/2010/main" val="580324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6EC47-8637-4AA0-A8C2-879EC2CF0B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670C64B-D751-4296-969F-D050AFF19F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292B0B-F7DF-4C66-96B2-4B8DCA3133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962D4CE-0B50-4BF6-951C-779C40E842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E91884-6B3B-4D24-9FD1-098F7F59D6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602391-6C68-4121-B030-58609993C836}"/>
              </a:ext>
            </a:extLst>
          </p:cNvPr>
          <p:cNvSpPr>
            <a:spLocks noGrp="1"/>
          </p:cNvSpPr>
          <p:nvPr>
            <p:ph type="dt" sz="half" idx="10"/>
          </p:nvPr>
        </p:nvSpPr>
        <p:spPr/>
        <p:txBody>
          <a:bodyPr/>
          <a:lstStyle/>
          <a:p>
            <a:fld id="{0459EB69-40AE-41C7-9559-273BC0B2C68C}" type="datetimeFigureOut">
              <a:rPr lang="en-US" smtClean="0"/>
              <a:t>8/18/2020</a:t>
            </a:fld>
            <a:endParaRPr lang="en-US"/>
          </a:p>
        </p:txBody>
      </p:sp>
      <p:sp>
        <p:nvSpPr>
          <p:cNvPr id="8" name="Footer Placeholder 7">
            <a:extLst>
              <a:ext uri="{FF2B5EF4-FFF2-40B4-BE49-F238E27FC236}">
                <a16:creationId xmlns:a16="http://schemas.microsoft.com/office/drawing/2014/main" id="{8AD17307-5B74-44D4-987C-B61BB5C00E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B0BF2F1-BF2A-4918-9755-E8253091A892}"/>
              </a:ext>
            </a:extLst>
          </p:cNvPr>
          <p:cNvSpPr>
            <a:spLocks noGrp="1"/>
          </p:cNvSpPr>
          <p:nvPr>
            <p:ph type="sldNum" sz="quarter" idx="12"/>
          </p:nvPr>
        </p:nvSpPr>
        <p:spPr/>
        <p:txBody>
          <a:bodyPr/>
          <a:lstStyle/>
          <a:p>
            <a:fld id="{2B259883-00BE-4BB2-BA02-0C253C31EA84}" type="slidenum">
              <a:rPr lang="en-US" smtClean="0"/>
              <a:t>‹#›</a:t>
            </a:fld>
            <a:endParaRPr lang="en-US"/>
          </a:p>
        </p:txBody>
      </p:sp>
    </p:spTree>
    <p:extLst>
      <p:ext uri="{BB962C8B-B14F-4D97-AF65-F5344CB8AC3E}">
        <p14:creationId xmlns:p14="http://schemas.microsoft.com/office/powerpoint/2010/main" val="2437351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33F6-8E47-4ED4-A108-5A53A3D15D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9A9D563-9A99-441F-AEA6-703E7B7F0136}"/>
              </a:ext>
            </a:extLst>
          </p:cNvPr>
          <p:cNvSpPr>
            <a:spLocks noGrp="1"/>
          </p:cNvSpPr>
          <p:nvPr>
            <p:ph type="dt" sz="half" idx="10"/>
          </p:nvPr>
        </p:nvSpPr>
        <p:spPr/>
        <p:txBody>
          <a:bodyPr/>
          <a:lstStyle/>
          <a:p>
            <a:fld id="{0459EB69-40AE-41C7-9559-273BC0B2C68C}" type="datetimeFigureOut">
              <a:rPr lang="en-US" smtClean="0"/>
              <a:t>8/18/2020</a:t>
            </a:fld>
            <a:endParaRPr lang="en-US"/>
          </a:p>
        </p:txBody>
      </p:sp>
      <p:sp>
        <p:nvSpPr>
          <p:cNvPr id="4" name="Footer Placeholder 3">
            <a:extLst>
              <a:ext uri="{FF2B5EF4-FFF2-40B4-BE49-F238E27FC236}">
                <a16:creationId xmlns:a16="http://schemas.microsoft.com/office/drawing/2014/main" id="{DB9A0686-06C4-414B-A74C-8E6A3887E5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34F940-D893-4EB0-8915-DE43D78C196F}"/>
              </a:ext>
            </a:extLst>
          </p:cNvPr>
          <p:cNvSpPr>
            <a:spLocks noGrp="1"/>
          </p:cNvSpPr>
          <p:nvPr>
            <p:ph type="sldNum" sz="quarter" idx="12"/>
          </p:nvPr>
        </p:nvSpPr>
        <p:spPr/>
        <p:txBody>
          <a:bodyPr/>
          <a:lstStyle/>
          <a:p>
            <a:fld id="{2B259883-00BE-4BB2-BA02-0C253C31EA84}" type="slidenum">
              <a:rPr lang="en-US" smtClean="0"/>
              <a:t>‹#›</a:t>
            </a:fld>
            <a:endParaRPr lang="en-US"/>
          </a:p>
        </p:txBody>
      </p:sp>
    </p:spTree>
    <p:extLst>
      <p:ext uri="{BB962C8B-B14F-4D97-AF65-F5344CB8AC3E}">
        <p14:creationId xmlns:p14="http://schemas.microsoft.com/office/powerpoint/2010/main" val="1129901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A43C08-CA02-480F-9638-0485EA0E6411}"/>
              </a:ext>
            </a:extLst>
          </p:cNvPr>
          <p:cNvSpPr>
            <a:spLocks noGrp="1"/>
          </p:cNvSpPr>
          <p:nvPr>
            <p:ph type="dt" sz="half" idx="10"/>
          </p:nvPr>
        </p:nvSpPr>
        <p:spPr/>
        <p:txBody>
          <a:bodyPr/>
          <a:lstStyle/>
          <a:p>
            <a:fld id="{0459EB69-40AE-41C7-9559-273BC0B2C68C}" type="datetimeFigureOut">
              <a:rPr lang="en-US" smtClean="0"/>
              <a:t>8/18/2020</a:t>
            </a:fld>
            <a:endParaRPr lang="en-US"/>
          </a:p>
        </p:txBody>
      </p:sp>
      <p:sp>
        <p:nvSpPr>
          <p:cNvPr id="3" name="Footer Placeholder 2">
            <a:extLst>
              <a:ext uri="{FF2B5EF4-FFF2-40B4-BE49-F238E27FC236}">
                <a16:creationId xmlns:a16="http://schemas.microsoft.com/office/drawing/2014/main" id="{0915C15B-301A-4A5A-A406-AE045EDCC3A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6658514-1D2E-475E-B928-2746730E595D}"/>
              </a:ext>
            </a:extLst>
          </p:cNvPr>
          <p:cNvSpPr>
            <a:spLocks noGrp="1"/>
          </p:cNvSpPr>
          <p:nvPr>
            <p:ph type="sldNum" sz="quarter" idx="12"/>
          </p:nvPr>
        </p:nvSpPr>
        <p:spPr/>
        <p:txBody>
          <a:bodyPr/>
          <a:lstStyle/>
          <a:p>
            <a:fld id="{2B259883-00BE-4BB2-BA02-0C253C31EA84}" type="slidenum">
              <a:rPr lang="en-US" smtClean="0"/>
              <a:t>‹#›</a:t>
            </a:fld>
            <a:endParaRPr lang="en-US"/>
          </a:p>
        </p:txBody>
      </p:sp>
    </p:spTree>
    <p:extLst>
      <p:ext uri="{BB962C8B-B14F-4D97-AF65-F5344CB8AC3E}">
        <p14:creationId xmlns:p14="http://schemas.microsoft.com/office/powerpoint/2010/main" val="433245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567B8-624C-458D-A0D5-DC6F45C3F9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5ACA42-F7ED-4A74-8022-DDC78C1515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0268204-6AB0-446B-8BA7-8EF60E280C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970ED8-45FF-4473-B50F-23B7ECB095E2}"/>
              </a:ext>
            </a:extLst>
          </p:cNvPr>
          <p:cNvSpPr>
            <a:spLocks noGrp="1"/>
          </p:cNvSpPr>
          <p:nvPr>
            <p:ph type="dt" sz="half" idx="10"/>
          </p:nvPr>
        </p:nvSpPr>
        <p:spPr/>
        <p:txBody>
          <a:bodyPr/>
          <a:lstStyle/>
          <a:p>
            <a:fld id="{0459EB69-40AE-41C7-9559-273BC0B2C68C}" type="datetimeFigureOut">
              <a:rPr lang="en-US" smtClean="0"/>
              <a:t>8/18/2020</a:t>
            </a:fld>
            <a:endParaRPr lang="en-US"/>
          </a:p>
        </p:txBody>
      </p:sp>
      <p:sp>
        <p:nvSpPr>
          <p:cNvPr id="6" name="Footer Placeholder 5">
            <a:extLst>
              <a:ext uri="{FF2B5EF4-FFF2-40B4-BE49-F238E27FC236}">
                <a16:creationId xmlns:a16="http://schemas.microsoft.com/office/drawing/2014/main" id="{EBCF7C31-8F01-4C7D-95DA-3B68D160FD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398F23-3EFE-46D4-8CBF-E223024357A1}"/>
              </a:ext>
            </a:extLst>
          </p:cNvPr>
          <p:cNvSpPr>
            <a:spLocks noGrp="1"/>
          </p:cNvSpPr>
          <p:nvPr>
            <p:ph type="sldNum" sz="quarter" idx="12"/>
          </p:nvPr>
        </p:nvSpPr>
        <p:spPr/>
        <p:txBody>
          <a:bodyPr/>
          <a:lstStyle/>
          <a:p>
            <a:fld id="{2B259883-00BE-4BB2-BA02-0C253C31EA84}" type="slidenum">
              <a:rPr lang="en-US" smtClean="0"/>
              <a:t>‹#›</a:t>
            </a:fld>
            <a:endParaRPr lang="en-US"/>
          </a:p>
        </p:txBody>
      </p:sp>
    </p:spTree>
    <p:extLst>
      <p:ext uri="{BB962C8B-B14F-4D97-AF65-F5344CB8AC3E}">
        <p14:creationId xmlns:p14="http://schemas.microsoft.com/office/powerpoint/2010/main" val="4156789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B679D-A3B8-4670-A227-563D652594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1388830-FEC7-496C-968A-DA159E8974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8741A3-68AA-4699-802F-77815FF703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8B7901-57D1-47DA-91B1-DB88623CA784}"/>
              </a:ext>
            </a:extLst>
          </p:cNvPr>
          <p:cNvSpPr>
            <a:spLocks noGrp="1"/>
          </p:cNvSpPr>
          <p:nvPr>
            <p:ph type="dt" sz="half" idx="10"/>
          </p:nvPr>
        </p:nvSpPr>
        <p:spPr/>
        <p:txBody>
          <a:bodyPr/>
          <a:lstStyle/>
          <a:p>
            <a:fld id="{0459EB69-40AE-41C7-9559-273BC0B2C68C}" type="datetimeFigureOut">
              <a:rPr lang="en-US" smtClean="0"/>
              <a:t>8/18/2020</a:t>
            </a:fld>
            <a:endParaRPr lang="en-US"/>
          </a:p>
        </p:txBody>
      </p:sp>
      <p:sp>
        <p:nvSpPr>
          <p:cNvPr id="6" name="Footer Placeholder 5">
            <a:extLst>
              <a:ext uri="{FF2B5EF4-FFF2-40B4-BE49-F238E27FC236}">
                <a16:creationId xmlns:a16="http://schemas.microsoft.com/office/drawing/2014/main" id="{0FDFB0A2-5392-458E-BF59-6A66EAC621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366F43-3467-4057-9146-623885682615}"/>
              </a:ext>
            </a:extLst>
          </p:cNvPr>
          <p:cNvSpPr>
            <a:spLocks noGrp="1"/>
          </p:cNvSpPr>
          <p:nvPr>
            <p:ph type="sldNum" sz="quarter" idx="12"/>
          </p:nvPr>
        </p:nvSpPr>
        <p:spPr/>
        <p:txBody>
          <a:bodyPr/>
          <a:lstStyle/>
          <a:p>
            <a:fld id="{2B259883-00BE-4BB2-BA02-0C253C31EA84}" type="slidenum">
              <a:rPr lang="en-US" smtClean="0"/>
              <a:t>‹#›</a:t>
            </a:fld>
            <a:endParaRPr lang="en-US"/>
          </a:p>
        </p:txBody>
      </p:sp>
    </p:spTree>
    <p:extLst>
      <p:ext uri="{BB962C8B-B14F-4D97-AF65-F5344CB8AC3E}">
        <p14:creationId xmlns:p14="http://schemas.microsoft.com/office/powerpoint/2010/main" val="2985260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519362-3048-4D92-AF63-6349416C08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6C32063-FD7A-4241-AFC5-114B36F69C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0B2327-0DAF-4796-8E5A-4AAB2254B1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59EB69-40AE-41C7-9559-273BC0B2C68C}" type="datetimeFigureOut">
              <a:rPr lang="en-US" smtClean="0"/>
              <a:t>8/18/2020</a:t>
            </a:fld>
            <a:endParaRPr lang="en-US"/>
          </a:p>
        </p:txBody>
      </p:sp>
      <p:sp>
        <p:nvSpPr>
          <p:cNvPr id="5" name="Footer Placeholder 4">
            <a:extLst>
              <a:ext uri="{FF2B5EF4-FFF2-40B4-BE49-F238E27FC236}">
                <a16:creationId xmlns:a16="http://schemas.microsoft.com/office/drawing/2014/main" id="{B1BEADFD-8A22-4A3F-BBAD-1DFDB15D98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0D07FC-9EDE-406B-BD61-0220C67B15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59883-00BE-4BB2-BA02-0C253C31EA84}" type="slidenum">
              <a:rPr lang="en-US" smtClean="0"/>
              <a:t>‹#›</a:t>
            </a:fld>
            <a:endParaRPr lang="en-US"/>
          </a:p>
        </p:txBody>
      </p:sp>
    </p:spTree>
    <p:extLst>
      <p:ext uri="{BB962C8B-B14F-4D97-AF65-F5344CB8AC3E}">
        <p14:creationId xmlns:p14="http://schemas.microsoft.com/office/powerpoint/2010/main" val="3609964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n.wikipedia.org/wiki/Soviet%E2%80%93Afghan_War#cite_note-78" TargetMode="External"/><Relationship Id="rId13" Type="http://schemas.openxmlformats.org/officeDocument/2006/relationships/hyperlink" Target="https://en.wikipedia.org/wiki/Soviet%E2%80%93Afghan_War#cite_note-britannica1978-10" TargetMode="External"/><Relationship Id="rId18" Type="http://schemas.openxmlformats.org/officeDocument/2006/relationships/hyperlink" Target="https://en.wikipedia.org/wiki/Soviet%E2%80%93Afghan_War#cite_note-bear-79" TargetMode="External"/><Relationship Id="rId3" Type="http://schemas.openxmlformats.org/officeDocument/2006/relationships/hyperlink" Target="https://en.wikipedia.org/wiki/1980_Summer_Olympics_boycott" TargetMode="External"/><Relationship Id="rId21" Type="http://schemas.openxmlformats.org/officeDocument/2006/relationships/hyperlink" Target="https://en.wikipedia.org/wiki/Soviet%E2%80%93Afghan_War#cite_note-82" TargetMode="External"/><Relationship Id="rId7" Type="http://schemas.openxmlformats.org/officeDocument/2006/relationships/hyperlink" Target="https://en.wikipedia.org/wiki/Soviet%E2%80%93Afghan_War#cite_note-77" TargetMode="External"/><Relationship Id="rId12" Type="http://schemas.openxmlformats.org/officeDocument/2006/relationships/hyperlink" Target="https://en.wikipedia.org/wiki/Soviet%E2%80%93Afghan_War#cite_note-britannica2001-9" TargetMode="External"/><Relationship Id="rId17" Type="http://schemas.openxmlformats.org/officeDocument/2006/relationships/hyperlink" Target="https://en.wikipedia.org/wiki/Russian_Bear" TargetMode="External"/><Relationship Id="rId2" Type="http://schemas.openxmlformats.org/officeDocument/2006/relationships/hyperlink" Target="https://en.wikipedia.org/wiki/Economic_sanctions" TargetMode="External"/><Relationship Id="rId16" Type="http://schemas.openxmlformats.org/officeDocument/2006/relationships/hyperlink" Target="https://en.wikipedia.org/wiki/Vietnam_War" TargetMode="External"/><Relationship Id="rId20" Type="http://schemas.openxmlformats.org/officeDocument/2006/relationships/hyperlink" Target="https://en.wikipedia.org/wiki/Soviet%E2%80%93Afghan_War#cite_note-81" TargetMode="External"/><Relationship Id="rId1" Type="http://schemas.openxmlformats.org/officeDocument/2006/relationships/slideLayout" Target="../slideLayouts/slideLayout7.xml"/><Relationship Id="rId6" Type="http://schemas.openxmlformats.org/officeDocument/2006/relationships/hyperlink" Target="https://en.wikipedia.org/wiki/Soviet%E2%80%93Afghan_War#cite_note-76" TargetMode="External"/><Relationship Id="rId11" Type="http://schemas.openxmlformats.org/officeDocument/2006/relationships/hyperlink" Target="https://en.wikipedia.org/wiki/National_Reconciliation" TargetMode="External"/><Relationship Id="rId24" Type="http://schemas.openxmlformats.org/officeDocument/2006/relationships/image" Target="../media/image1.png"/><Relationship Id="rId5" Type="http://schemas.openxmlformats.org/officeDocument/2006/relationships/hyperlink" Target="https://en.wikipedia.org/wiki/Soviet%E2%80%93Afghan_War#cite_note-75" TargetMode="External"/><Relationship Id="rId15" Type="http://schemas.openxmlformats.org/officeDocument/2006/relationships/hyperlink" Target="https://en.wikipedia.org/wiki/Afghan_Civil_War_(1989-1992)" TargetMode="External"/><Relationship Id="rId23" Type="http://schemas.openxmlformats.org/officeDocument/2006/relationships/hyperlink" Target="https://en.wikipedia.org/wiki/Soviet%E2%80%93Afghan_War#cite_note-REUVENY-1999-83" TargetMode="External"/><Relationship Id="rId10" Type="http://schemas.openxmlformats.org/officeDocument/2006/relationships/hyperlink" Target="https://en.wikipedia.org/wiki/Mikhail_Gorbachev" TargetMode="External"/><Relationship Id="rId19" Type="http://schemas.openxmlformats.org/officeDocument/2006/relationships/hyperlink" Target="https://en.wikipedia.org/wiki/Soviet%E2%80%93Afghan_War#cite_note-80" TargetMode="External"/><Relationship Id="rId4" Type="http://schemas.openxmlformats.org/officeDocument/2006/relationships/hyperlink" Target="https://en.wikipedia.org/wiki/1984_Summer_Olympics_boycott" TargetMode="External"/><Relationship Id="rId9" Type="http://schemas.openxmlformats.org/officeDocument/2006/relationships/hyperlink" Target="https://en.wikipedia.org/wiki/Soviet%E2%80%93Afghan_War#cite_note-crile1-15" TargetMode="External"/><Relationship Id="rId14" Type="http://schemas.openxmlformats.org/officeDocument/2006/relationships/hyperlink" Target="https://en.wikipedia.org/wiki/Soviet_troop_withdrawal_from_Afghanistan" TargetMode="External"/><Relationship Id="rId22" Type="http://schemas.openxmlformats.org/officeDocument/2006/relationships/hyperlink" Target="https://en.wikipedia.org/wiki/Dissolution_of_the_Soviet_Un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8" name="Straight Connector 57">
            <a:extLst>
              <a:ext uri="{FF2B5EF4-FFF2-40B4-BE49-F238E27FC236}">
                <a16:creationId xmlns:a16="http://schemas.microsoft.com/office/drawing/2014/main" id="{36F3040E-46FB-4A6F-BF00-6A9C3900748A}"/>
              </a:ext>
            </a:extLst>
          </p:cNvPr>
          <p:cNvCxnSpPr/>
          <p:nvPr/>
        </p:nvCxnSpPr>
        <p:spPr>
          <a:xfrm>
            <a:off x="0" y="3639201"/>
            <a:ext cx="12192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80585733-BFCF-4EB0-AEC8-32B4EE69EFED}"/>
              </a:ext>
            </a:extLst>
          </p:cNvPr>
          <p:cNvCxnSpPr>
            <a:cxnSpLocks/>
          </p:cNvCxnSpPr>
          <p:nvPr/>
        </p:nvCxnSpPr>
        <p:spPr>
          <a:xfrm>
            <a:off x="1741742" y="3112262"/>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65" name="Rectangle 64">
            <a:extLst>
              <a:ext uri="{FF2B5EF4-FFF2-40B4-BE49-F238E27FC236}">
                <a16:creationId xmlns:a16="http://schemas.microsoft.com/office/drawing/2014/main" id="{BD0E0A03-E0BE-4DE1-B5C4-3D017C9BF28D}"/>
              </a:ext>
            </a:extLst>
          </p:cNvPr>
          <p:cNvSpPr/>
          <p:nvPr/>
        </p:nvSpPr>
        <p:spPr>
          <a:xfrm>
            <a:off x="1569403" y="2657900"/>
            <a:ext cx="498453" cy="276999"/>
          </a:xfrm>
          <a:prstGeom prst="rect">
            <a:avLst/>
          </a:prstGeom>
        </p:spPr>
        <p:txBody>
          <a:bodyPr wrap="square">
            <a:spAutoFit/>
          </a:bodyPr>
          <a:lstStyle/>
          <a:p>
            <a:pPr algn="ctr"/>
            <a:r>
              <a:rPr lang="en-US" altLang="en-US" sz="1200" b="1" dirty="0">
                <a:latin typeface="Arial Narrow" panose="020B0606020202030204" pitchFamily="34" charset="0"/>
                <a:ea typeface="Times New Roman" panose="02020603050405020304" pitchFamily="18" charset="0"/>
              </a:rPr>
              <a:t>1989</a:t>
            </a:r>
            <a:endParaRPr lang="en-US" sz="1200" dirty="0"/>
          </a:p>
        </p:txBody>
      </p:sp>
      <p:cxnSp>
        <p:nvCxnSpPr>
          <p:cNvPr id="66" name="Straight Connector 65">
            <a:extLst>
              <a:ext uri="{FF2B5EF4-FFF2-40B4-BE49-F238E27FC236}">
                <a16:creationId xmlns:a16="http://schemas.microsoft.com/office/drawing/2014/main" id="{404B5467-3CF6-47EF-907C-B097031F7E72}"/>
              </a:ext>
            </a:extLst>
          </p:cNvPr>
          <p:cNvCxnSpPr>
            <a:cxnSpLocks/>
          </p:cNvCxnSpPr>
          <p:nvPr/>
        </p:nvCxnSpPr>
        <p:spPr>
          <a:xfrm>
            <a:off x="3646016" y="3107482"/>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CAB69CEE-6678-4B47-B2BA-57EF522DF9A9}"/>
              </a:ext>
            </a:extLst>
          </p:cNvPr>
          <p:cNvSpPr/>
          <p:nvPr/>
        </p:nvSpPr>
        <p:spPr>
          <a:xfrm>
            <a:off x="3438603" y="2644944"/>
            <a:ext cx="471200" cy="276999"/>
          </a:xfrm>
          <a:prstGeom prst="rect">
            <a:avLst/>
          </a:prstGeom>
        </p:spPr>
        <p:txBody>
          <a:bodyPr wrap="square">
            <a:spAutoFit/>
          </a:bodyPr>
          <a:lstStyle/>
          <a:p>
            <a:pPr algn="ctr"/>
            <a:r>
              <a:rPr lang="en-US" sz="1200" b="1" dirty="0">
                <a:latin typeface="Arial Narrow" panose="020B0606020202030204" pitchFamily="34" charset="0"/>
              </a:rPr>
              <a:t>2011</a:t>
            </a:r>
            <a:endParaRPr lang="en-US" sz="1200" dirty="0"/>
          </a:p>
        </p:txBody>
      </p:sp>
      <p:cxnSp>
        <p:nvCxnSpPr>
          <p:cNvPr id="68" name="Straight Connector 67">
            <a:extLst>
              <a:ext uri="{FF2B5EF4-FFF2-40B4-BE49-F238E27FC236}">
                <a16:creationId xmlns:a16="http://schemas.microsoft.com/office/drawing/2014/main" id="{56A044A8-64F7-4E6A-AA35-90B32BA8D180}"/>
              </a:ext>
            </a:extLst>
          </p:cNvPr>
          <p:cNvCxnSpPr>
            <a:cxnSpLocks/>
          </p:cNvCxnSpPr>
          <p:nvPr/>
        </p:nvCxnSpPr>
        <p:spPr>
          <a:xfrm>
            <a:off x="6669226" y="3084801"/>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69" name="Rectangle 68">
            <a:extLst>
              <a:ext uri="{FF2B5EF4-FFF2-40B4-BE49-F238E27FC236}">
                <a16:creationId xmlns:a16="http://schemas.microsoft.com/office/drawing/2014/main" id="{8B78A127-5A3F-4646-9466-68B282412576}"/>
              </a:ext>
            </a:extLst>
          </p:cNvPr>
          <p:cNvSpPr/>
          <p:nvPr/>
        </p:nvSpPr>
        <p:spPr>
          <a:xfrm>
            <a:off x="6219988" y="2623135"/>
            <a:ext cx="898475" cy="276999"/>
          </a:xfrm>
          <a:prstGeom prst="rect">
            <a:avLst/>
          </a:prstGeom>
        </p:spPr>
        <p:txBody>
          <a:bodyPr wrap="square">
            <a:spAutoFit/>
          </a:bodyPr>
          <a:lstStyle/>
          <a:p>
            <a:pPr algn="ctr"/>
            <a:r>
              <a:rPr lang="en-US" sz="1200" b="1" dirty="0">
                <a:latin typeface="Arial Narrow" panose="020B0606020202030204" pitchFamily="34" charset="0"/>
              </a:rPr>
              <a:t>2021</a:t>
            </a:r>
            <a:endParaRPr lang="en-US" sz="1200" dirty="0"/>
          </a:p>
        </p:txBody>
      </p:sp>
      <p:cxnSp>
        <p:nvCxnSpPr>
          <p:cNvPr id="72" name="Straight Connector 71">
            <a:extLst>
              <a:ext uri="{FF2B5EF4-FFF2-40B4-BE49-F238E27FC236}">
                <a16:creationId xmlns:a16="http://schemas.microsoft.com/office/drawing/2014/main" id="{30F36B83-6C19-40EA-9E63-79C8E9AB46A3}"/>
              </a:ext>
            </a:extLst>
          </p:cNvPr>
          <p:cNvCxnSpPr>
            <a:cxnSpLocks/>
          </p:cNvCxnSpPr>
          <p:nvPr/>
        </p:nvCxnSpPr>
        <p:spPr>
          <a:xfrm>
            <a:off x="11742763" y="3112262"/>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16EB6C40-63DF-40CD-9C0C-9C0C4F3F9942}"/>
              </a:ext>
            </a:extLst>
          </p:cNvPr>
          <p:cNvCxnSpPr>
            <a:cxnSpLocks/>
          </p:cNvCxnSpPr>
          <p:nvPr/>
        </p:nvCxnSpPr>
        <p:spPr>
          <a:xfrm>
            <a:off x="358111" y="3117088"/>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74" name="Rectangle 73">
            <a:extLst>
              <a:ext uri="{FF2B5EF4-FFF2-40B4-BE49-F238E27FC236}">
                <a16:creationId xmlns:a16="http://schemas.microsoft.com/office/drawing/2014/main" id="{AAA80A03-5406-4C86-BB24-1B172982F494}"/>
              </a:ext>
            </a:extLst>
          </p:cNvPr>
          <p:cNvSpPr/>
          <p:nvPr/>
        </p:nvSpPr>
        <p:spPr>
          <a:xfrm>
            <a:off x="11293525" y="2606584"/>
            <a:ext cx="898475" cy="276999"/>
          </a:xfrm>
          <a:prstGeom prst="rect">
            <a:avLst/>
          </a:prstGeom>
        </p:spPr>
        <p:txBody>
          <a:bodyPr wrap="square">
            <a:spAutoFit/>
          </a:bodyPr>
          <a:lstStyle/>
          <a:p>
            <a:pPr algn="ctr"/>
            <a:r>
              <a:rPr lang="en-US" sz="1200" b="1" dirty="0">
                <a:latin typeface="Arial Narrow" panose="020B0606020202030204" pitchFamily="34" charset="0"/>
              </a:rPr>
              <a:t>2 Ad</a:t>
            </a:r>
            <a:endParaRPr lang="en-US" sz="1200" dirty="0"/>
          </a:p>
        </p:txBody>
      </p:sp>
      <p:sp>
        <p:nvSpPr>
          <p:cNvPr id="75" name="Text Box 13">
            <a:extLst>
              <a:ext uri="{FF2B5EF4-FFF2-40B4-BE49-F238E27FC236}">
                <a16:creationId xmlns:a16="http://schemas.microsoft.com/office/drawing/2014/main" id="{1CBCAACF-37EE-49E7-A128-BD45A4CAF528}"/>
              </a:ext>
            </a:extLst>
          </p:cNvPr>
          <p:cNvSpPr txBox="1">
            <a:spLocks noChangeArrowheads="1"/>
          </p:cNvSpPr>
          <p:nvPr/>
        </p:nvSpPr>
        <p:spPr bwMode="auto">
          <a:xfrm>
            <a:off x="4152716" y="2313632"/>
            <a:ext cx="1542812" cy="9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10 year Proxy War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Syria</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cxnSp>
        <p:nvCxnSpPr>
          <p:cNvPr id="78" name="Straight Connector 77">
            <a:extLst>
              <a:ext uri="{FF2B5EF4-FFF2-40B4-BE49-F238E27FC236}">
                <a16:creationId xmlns:a16="http://schemas.microsoft.com/office/drawing/2014/main" id="{154E4328-390A-4649-98A8-46FA427E5B8B}"/>
              </a:ext>
            </a:extLst>
          </p:cNvPr>
          <p:cNvCxnSpPr>
            <a:cxnSpLocks/>
          </p:cNvCxnSpPr>
          <p:nvPr/>
        </p:nvCxnSpPr>
        <p:spPr>
          <a:xfrm>
            <a:off x="8668217" y="3102307"/>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79" name="Rectangle 78">
            <a:extLst>
              <a:ext uri="{FF2B5EF4-FFF2-40B4-BE49-F238E27FC236}">
                <a16:creationId xmlns:a16="http://schemas.microsoft.com/office/drawing/2014/main" id="{2B580A87-14F9-486D-A981-874E2600ED9D}"/>
              </a:ext>
            </a:extLst>
          </p:cNvPr>
          <p:cNvSpPr/>
          <p:nvPr/>
        </p:nvSpPr>
        <p:spPr>
          <a:xfrm>
            <a:off x="8218979" y="2640641"/>
            <a:ext cx="898475" cy="276999"/>
          </a:xfrm>
          <a:prstGeom prst="rect">
            <a:avLst/>
          </a:prstGeom>
        </p:spPr>
        <p:txBody>
          <a:bodyPr wrap="square">
            <a:spAutoFit/>
          </a:bodyPr>
          <a:lstStyle/>
          <a:p>
            <a:pPr algn="ctr"/>
            <a:r>
              <a:rPr lang="en-US" altLang="en-US" sz="1200" b="1" dirty="0">
                <a:latin typeface="Arial Narrow" panose="020B0606020202030204" pitchFamily="34" charset="0"/>
                <a:ea typeface="Times New Roman" panose="02020603050405020304" pitchFamily="18" charset="0"/>
              </a:rPr>
              <a:t>SL</a:t>
            </a:r>
            <a:endParaRPr lang="en-US" sz="1200" dirty="0"/>
          </a:p>
        </p:txBody>
      </p:sp>
      <p:cxnSp>
        <p:nvCxnSpPr>
          <p:cNvPr id="80" name="Straight Connector 79">
            <a:extLst>
              <a:ext uri="{FF2B5EF4-FFF2-40B4-BE49-F238E27FC236}">
                <a16:creationId xmlns:a16="http://schemas.microsoft.com/office/drawing/2014/main" id="{7CFE019B-AD63-4E85-82D3-286C6C80D5AA}"/>
              </a:ext>
            </a:extLst>
          </p:cNvPr>
          <p:cNvCxnSpPr>
            <a:cxnSpLocks/>
          </p:cNvCxnSpPr>
          <p:nvPr/>
        </p:nvCxnSpPr>
        <p:spPr>
          <a:xfrm>
            <a:off x="10252211" y="3096081"/>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81" name="Rectangle 80">
            <a:extLst>
              <a:ext uri="{FF2B5EF4-FFF2-40B4-BE49-F238E27FC236}">
                <a16:creationId xmlns:a16="http://schemas.microsoft.com/office/drawing/2014/main" id="{5597E3C9-2B50-4956-82A3-2CB92C7F120F}"/>
              </a:ext>
            </a:extLst>
          </p:cNvPr>
          <p:cNvSpPr/>
          <p:nvPr/>
        </p:nvSpPr>
        <p:spPr>
          <a:xfrm>
            <a:off x="9802973" y="2634415"/>
            <a:ext cx="898475" cy="276999"/>
          </a:xfrm>
          <a:prstGeom prst="rect">
            <a:avLst/>
          </a:prstGeom>
        </p:spPr>
        <p:txBody>
          <a:bodyPr wrap="square">
            <a:spAutoFit/>
          </a:bodyPr>
          <a:lstStyle/>
          <a:p>
            <a:pPr algn="ctr"/>
            <a:r>
              <a:rPr lang="en-US" sz="1200" b="1" dirty="0">
                <a:latin typeface="Arial Narrow" panose="020B0606020202030204" pitchFamily="34" charset="0"/>
              </a:rPr>
              <a:t>COP</a:t>
            </a:r>
            <a:endParaRPr lang="en-US" sz="1200" dirty="0"/>
          </a:p>
        </p:txBody>
      </p:sp>
      <p:cxnSp>
        <p:nvCxnSpPr>
          <p:cNvPr id="83" name="Straight Connector 82">
            <a:extLst>
              <a:ext uri="{FF2B5EF4-FFF2-40B4-BE49-F238E27FC236}">
                <a16:creationId xmlns:a16="http://schemas.microsoft.com/office/drawing/2014/main" id="{03B5844F-19F6-409C-9FB8-FD0749DE1DB0}"/>
              </a:ext>
            </a:extLst>
          </p:cNvPr>
          <p:cNvCxnSpPr>
            <a:cxnSpLocks/>
          </p:cNvCxnSpPr>
          <p:nvPr/>
        </p:nvCxnSpPr>
        <p:spPr>
          <a:xfrm>
            <a:off x="6353587" y="3308371"/>
            <a:ext cx="0" cy="32333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53CE4051-07C5-40BB-B41B-B95D764723CB}"/>
              </a:ext>
            </a:extLst>
          </p:cNvPr>
          <p:cNvCxnSpPr>
            <a:cxnSpLocks/>
          </p:cNvCxnSpPr>
          <p:nvPr/>
        </p:nvCxnSpPr>
        <p:spPr>
          <a:xfrm flipH="1" flipV="1">
            <a:off x="6737204" y="3201189"/>
            <a:ext cx="1758687" cy="293472"/>
          </a:xfrm>
          <a:prstGeom prst="line">
            <a:avLst/>
          </a:prstGeom>
          <a:ln w="28575">
            <a:solidFill>
              <a:srgbClr val="0070C0"/>
            </a:solidFill>
            <a:prstDash val="dash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4A0D0303-484F-4EE9-B65B-999521F19BFE}"/>
              </a:ext>
            </a:extLst>
          </p:cNvPr>
          <p:cNvCxnSpPr>
            <a:cxnSpLocks/>
            <a:endCxn id="9" idx="3"/>
          </p:cNvCxnSpPr>
          <p:nvPr/>
        </p:nvCxnSpPr>
        <p:spPr>
          <a:xfrm flipH="1">
            <a:off x="6737204" y="3112262"/>
            <a:ext cx="1758686" cy="489103"/>
          </a:xfrm>
          <a:prstGeom prst="line">
            <a:avLst/>
          </a:prstGeom>
          <a:ln w="28575">
            <a:solidFill>
              <a:srgbClr val="0070C0"/>
            </a:solidFill>
            <a:prstDash val="dashDot"/>
          </a:ln>
        </p:spPr>
        <p:style>
          <a:lnRef idx="1">
            <a:schemeClr val="accent1"/>
          </a:lnRef>
          <a:fillRef idx="0">
            <a:schemeClr val="accent1"/>
          </a:fillRef>
          <a:effectRef idx="0">
            <a:schemeClr val="accent1"/>
          </a:effectRef>
          <a:fontRef idx="minor">
            <a:schemeClr val="tx1"/>
          </a:fontRef>
        </p:style>
      </p:cxnSp>
      <p:sp>
        <p:nvSpPr>
          <p:cNvPr id="90" name="Rectangle 89">
            <a:extLst>
              <a:ext uri="{FF2B5EF4-FFF2-40B4-BE49-F238E27FC236}">
                <a16:creationId xmlns:a16="http://schemas.microsoft.com/office/drawing/2014/main" id="{D3F1FC04-1809-42FB-BA5C-3F1F6ECF47A4}"/>
              </a:ext>
            </a:extLst>
          </p:cNvPr>
          <p:cNvSpPr/>
          <p:nvPr/>
        </p:nvSpPr>
        <p:spPr>
          <a:xfrm>
            <a:off x="6455347" y="2225724"/>
            <a:ext cx="545006" cy="461665"/>
          </a:xfrm>
          <a:prstGeom prst="rect">
            <a:avLst/>
          </a:prstGeom>
        </p:spPr>
        <p:txBody>
          <a:bodyPr wrap="square">
            <a:spAutoFit/>
          </a:bodyPr>
          <a:lstStyle/>
          <a:p>
            <a:pPr algn="ctr"/>
            <a:r>
              <a:rPr lang="en-US" altLang="en-US" sz="1200" b="1" dirty="0">
                <a:latin typeface="Arial Narrow" panose="020B0606020202030204" pitchFamily="34" charset="0"/>
                <a:ea typeface="Times New Roman" panose="02020603050405020304" pitchFamily="18" charset="0"/>
              </a:rPr>
              <a:t>KN </a:t>
            </a:r>
            <a:r>
              <a:rPr lang="en-US" altLang="en-US" sz="1200" b="1" dirty="0">
                <a:latin typeface="Arial Narrow" panose="020B0606020202030204" pitchFamily="34" charset="0"/>
                <a:ea typeface="Times New Roman" panose="02020603050405020304" pitchFamily="18" charset="0"/>
                <a:sym typeface="Wingdings" panose="05000000000000000000" pitchFamily="2" charset="2"/>
              </a:rPr>
              <a:t></a:t>
            </a:r>
          </a:p>
          <a:p>
            <a:pPr algn="ctr"/>
            <a:r>
              <a:rPr lang="en-US" sz="1200" b="1" dirty="0">
                <a:latin typeface="Arial Narrow" panose="020B0606020202030204" pitchFamily="34" charset="0"/>
                <a:sym typeface="Wingdings" panose="05000000000000000000" pitchFamily="2" charset="2"/>
              </a:rPr>
              <a:t>KS  </a:t>
            </a:r>
            <a:endParaRPr lang="en-US" sz="1200" dirty="0"/>
          </a:p>
        </p:txBody>
      </p:sp>
      <p:sp>
        <p:nvSpPr>
          <p:cNvPr id="94" name="Rectangle 93">
            <a:extLst>
              <a:ext uri="{FF2B5EF4-FFF2-40B4-BE49-F238E27FC236}">
                <a16:creationId xmlns:a16="http://schemas.microsoft.com/office/drawing/2014/main" id="{1B4D0E15-A041-4483-8E1A-1FEEE0FD09E8}"/>
              </a:ext>
            </a:extLst>
          </p:cNvPr>
          <p:cNvSpPr/>
          <p:nvPr/>
        </p:nvSpPr>
        <p:spPr>
          <a:xfrm>
            <a:off x="-91127" y="2629320"/>
            <a:ext cx="898475" cy="276999"/>
          </a:xfrm>
          <a:prstGeom prst="rect">
            <a:avLst/>
          </a:prstGeom>
        </p:spPr>
        <p:txBody>
          <a:bodyPr wrap="square">
            <a:spAutoFit/>
          </a:bodyPr>
          <a:lstStyle/>
          <a:p>
            <a:pPr algn="ctr"/>
            <a:r>
              <a:rPr lang="en-US" altLang="en-US" sz="1200" b="1" dirty="0">
                <a:latin typeface="Arial Narrow" panose="020B0606020202030204" pitchFamily="34" charset="0"/>
                <a:ea typeface="Times New Roman" panose="02020603050405020304" pitchFamily="18" charset="0"/>
              </a:rPr>
              <a:t>1979</a:t>
            </a:r>
            <a:endParaRPr lang="en-US" sz="1200" dirty="0"/>
          </a:p>
        </p:txBody>
      </p:sp>
      <p:sp>
        <p:nvSpPr>
          <p:cNvPr id="96" name="Rectangle 95">
            <a:extLst>
              <a:ext uri="{FF2B5EF4-FFF2-40B4-BE49-F238E27FC236}">
                <a16:creationId xmlns:a16="http://schemas.microsoft.com/office/drawing/2014/main" id="{F23AEA4B-F593-4752-BC7C-E7CFEE76246C}"/>
              </a:ext>
            </a:extLst>
          </p:cNvPr>
          <p:cNvSpPr/>
          <p:nvPr/>
        </p:nvSpPr>
        <p:spPr>
          <a:xfrm>
            <a:off x="214162" y="1896388"/>
            <a:ext cx="1811383" cy="461665"/>
          </a:xfrm>
          <a:prstGeom prst="rect">
            <a:avLst/>
          </a:prstGeom>
        </p:spPr>
        <p:txBody>
          <a:bodyPr wrap="square">
            <a:spAutoFit/>
          </a:bodyPr>
          <a:lstStyle/>
          <a:p>
            <a:r>
              <a:rPr lang="en-US" altLang="en-US" sz="1200" b="1" dirty="0">
                <a:latin typeface="Arial Narrow" panose="020B0606020202030204" pitchFamily="34" charset="0"/>
                <a:ea typeface="Times New Roman" panose="02020603050405020304" pitchFamily="18" charset="0"/>
              </a:rPr>
              <a:t>KN – capitalism</a:t>
            </a:r>
          </a:p>
          <a:p>
            <a:r>
              <a:rPr lang="en-US" sz="1200" b="1" dirty="0">
                <a:latin typeface="Arial Narrow" panose="020B0606020202030204" pitchFamily="34" charset="0"/>
              </a:rPr>
              <a:t>KS - communism</a:t>
            </a:r>
            <a:endParaRPr lang="en-US" sz="1200" dirty="0"/>
          </a:p>
        </p:txBody>
      </p:sp>
      <p:sp>
        <p:nvSpPr>
          <p:cNvPr id="98" name="Rectangle 97">
            <a:extLst>
              <a:ext uri="{FF2B5EF4-FFF2-40B4-BE49-F238E27FC236}">
                <a16:creationId xmlns:a16="http://schemas.microsoft.com/office/drawing/2014/main" id="{01840B84-449C-421F-A0DC-09E2537322F3}"/>
              </a:ext>
            </a:extLst>
          </p:cNvPr>
          <p:cNvSpPr/>
          <p:nvPr/>
        </p:nvSpPr>
        <p:spPr>
          <a:xfrm>
            <a:off x="3475386" y="1896388"/>
            <a:ext cx="1811383" cy="461665"/>
          </a:xfrm>
          <a:prstGeom prst="rect">
            <a:avLst/>
          </a:prstGeom>
        </p:spPr>
        <p:txBody>
          <a:bodyPr wrap="square">
            <a:spAutoFit/>
          </a:bodyPr>
          <a:lstStyle/>
          <a:p>
            <a:r>
              <a:rPr lang="en-US" altLang="en-US" sz="1200" b="1" dirty="0">
                <a:latin typeface="Arial Narrow" panose="020B0606020202030204" pitchFamily="34" charset="0"/>
                <a:ea typeface="Times New Roman" panose="02020603050405020304" pitchFamily="18" charset="0"/>
              </a:rPr>
              <a:t>KN – democratization</a:t>
            </a:r>
          </a:p>
          <a:p>
            <a:r>
              <a:rPr lang="en-US" sz="1200" b="1" dirty="0">
                <a:latin typeface="Arial Narrow" panose="020B0606020202030204" pitchFamily="34" charset="0"/>
              </a:rPr>
              <a:t>KS - Islamization</a:t>
            </a:r>
            <a:endParaRPr lang="en-US" sz="1200" dirty="0"/>
          </a:p>
        </p:txBody>
      </p:sp>
      <p:cxnSp>
        <p:nvCxnSpPr>
          <p:cNvPr id="99" name="Straight Connector 98">
            <a:extLst>
              <a:ext uri="{FF2B5EF4-FFF2-40B4-BE49-F238E27FC236}">
                <a16:creationId xmlns:a16="http://schemas.microsoft.com/office/drawing/2014/main" id="{5758C189-CCE2-46D9-A706-A7F1E32A5F00}"/>
              </a:ext>
            </a:extLst>
          </p:cNvPr>
          <p:cNvCxnSpPr>
            <a:cxnSpLocks/>
          </p:cNvCxnSpPr>
          <p:nvPr/>
        </p:nvCxnSpPr>
        <p:spPr>
          <a:xfrm>
            <a:off x="6007504" y="3283917"/>
            <a:ext cx="0" cy="350433"/>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508A4AEB-AFF9-49B7-8449-64988850CBDA}"/>
              </a:ext>
            </a:extLst>
          </p:cNvPr>
          <p:cNvCxnSpPr>
            <a:cxnSpLocks/>
          </p:cNvCxnSpPr>
          <p:nvPr/>
        </p:nvCxnSpPr>
        <p:spPr>
          <a:xfrm>
            <a:off x="4228270" y="3293523"/>
            <a:ext cx="0" cy="350433"/>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02" name="Rectangle 101">
            <a:extLst>
              <a:ext uri="{FF2B5EF4-FFF2-40B4-BE49-F238E27FC236}">
                <a16:creationId xmlns:a16="http://schemas.microsoft.com/office/drawing/2014/main" id="{0E066FDA-0F22-4D9C-910A-A093D8365F48}"/>
              </a:ext>
            </a:extLst>
          </p:cNvPr>
          <p:cNvSpPr/>
          <p:nvPr/>
        </p:nvSpPr>
        <p:spPr>
          <a:xfrm>
            <a:off x="3846168" y="3634350"/>
            <a:ext cx="749435" cy="646331"/>
          </a:xfrm>
          <a:prstGeom prst="rect">
            <a:avLst/>
          </a:prstGeom>
        </p:spPr>
        <p:txBody>
          <a:bodyPr wrap="square">
            <a:spAutoFit/>
          </a:bodyPr>
          <a:lstStyle/>
          <a:p>
            <a:pPr algn="ctr"/>
            <a:r>
              <a:rPr lang="en-US" sz="1200" b="1" dirty="0">
                <a:latin typeface="Arial Narrow" panose="020B0606020202030204" pitchFamily="34" charset="0"/>
              </a:rPr>
              <a:t>2014</a:t>
            </a:r>
          </a:p>
          <a:p>
            <a:pPr algn="ctr"/>
            <a:r>
              <a:rPr lang="en-US" sz="1200" b="1" dirty="0">
                <a:latin typeface="Arial Narrow" panose="020B0606020202030204" pitchFamily="34" charset="0"/>
              </a:rPr>
              <a:t>Caliphate</a:t>
            </a:r>
          </a:p>
          <a:p>
            <a:pPr algn="ctr"/>
            <a:r>
              <a:rPr lang="en-US" sz="1200" b="1" dirty="0">
                <a:latin typeface="Arial Narrow" panose="020B0606020202030204" pitchFamily="34" charset="0"/>
              </a:rPr>
              <a:t>declared</a:t>
            </a:r>
            <a:endParaRPr lang="en-US" sz="1200" dirty="0"/>
          </a:p>
        </p:txBody>
      </p:sp>
      <p:sp>
        <p:nvSpPr>
          <p:cNvPr id="104" name="Rectangle 103">
            <a:extLst>
              <a:ext uri="{FF2B5EF4-FFF2-40B4-BE49-F238E27FC236}">
                <a16:creationId xmlns:a16="http://schemas.microsoft.com/office/drawing/2014/main" id="{D0406D72-A858-4375-A274-94248105EC91}"/>
              </a:ext>
            </a:extLst>
          </p:cNvPr>
          <p:cNvSpPr/>
          <p:nvPr/>
        </p:nvSpPr>
        <p:spPr>
          <a:xfrm>
            <a:off x="5645007" y="3629217"/>
            <a:ext cx="749435" cy="1015663"/>
          </a:xfrm>
          <a:prstGeom prst="rect">
            <a:avLst/>
          </a:prstGeom>
        </p:spPr>
        <p:txBody>
          <a:bodyPr wrap="square">
            <a:spAutoFit/>
          </a:bodyPr>
          <a:lstStyle/>
          <a:p>
            <a:pPr algn="ctr"/>
            <a:r>
              <a:rPr lang="en-US" sz="1200" b="1" dirty="0">
                <a:latin typeface="Arial Narrow" panose="020B0606020202030204" pitchFamily="34" charset="0"/>
              </a:rPr>
              <a:t>2019</a:t>
            </a:r>
          </a:p>
          <a:p>
            <a:pPr algn="ctr"/>
            <a:r>
              <a:rPr lang="en-US" sz="1200" b="1" dirty="0">
                <a:latin typeface="Arial Narrow" panose="020B0606020202030204" pitchFamily="34" charset="0"/>
              </a:rPr>
              <a:t>Caliphate</a:t>
            </a:r>
          </a:p>
          <a:p>
            <a:pPr algn="ctr"/>
            <a:r>
              <a:rPr lang="en-US" sz="1200" b="1" dirty="0">
                <a:latin typeface="Arial Narrow" panose="020B0606020202030204" pitchFamily="34" charset="0"/>
              </a:rPr>
              <a:t>Defeated</a:t>
            </a:r>
          </a:p>
          <a:p>
            <a:pPr algn="ctr"/>
            <a:r>
              <a:rPr lang="en-US" sz="1200" dirty="0">
                <a:latin typeface="Arial Narrow" panose="020B0606020202030204" pitchFamily="34" charset="0"/>
              </a:rPr>
              <a:t>Islam restrained</a:t>
            </a:r>
            <a:endParaRPr lang="en-US" sz="1200" dirty="0"/>
          </a:p>
        </p:txBody>
      </p:sp>
      <p:sp>
        <p:nvSpPr>
          <p:cNvPr id="108" name="Rectangle 107">
            <a:extLst>
              <a:ext uri="{FF2B5EF4-FFF2-40B4-BE49-F238E27FC236}">
                <a16:creationId xmlns:a16="http://schemas.microsoft.com/office/drawing/2014/main" id="{042654F3-F1E4-48E3-A4EF-15B189CAD9AF}"/>
              </a:ext>
            </a:extLst>
          </p:cNvPr>
          <p:cNvSpPr/>
          <p:nvPr/>
        </p:nvSpPr>
        <p:spPr>
          <a:xfrm>
            <a:off x="6117936" y="3098650"/>
            <a:ext cx="449237" cy="261610"/>
          </a:xfrm>
          <a:prstGeom prst="rect">
            <a:avLst/>
          </a:prstGeom>
        </p:spPr>
        <p:txBody>
          <a:bodyPr wrap="square">
            <a:spAutoFit/>
          </a:bodyPr>
          <a:lstStyle/>
          <a:p>
            <a:pPr algn="ctr"/>
            <a:r>
              <a:rPr lang="en-US" sz="1100" b="1" dirty="0">
                <a:latin typeface="Arial Narrow" panose="020B0606020202030204" pitchFamily="34" charset="0"/>
              </a:rPr>
              <a:t>2020</a:t>
            </a:r>
            <a:endParaRPr lang="en-US" sz="1100" dirty="0"/>
          </a:p>
        </p:txBody>
      </p:sp>
      <p:cxnSp>
        <p:nvCxnSpPr>
          <p:cNvPr id="2" name="Straight Connector 1">
            <a:extLst>
              <a:ext uri="{FF2B5EF4-FFF2-40B4-BE49-F238E27FC236}">
                <a16:creationId xmlns:a16="http://schemas.microsoft.com/office/drawing/2014/main" id="{CD368281-AE93-4BB4-B8F6-505B5A0F6F6C}"/>
              </a:ext>
            </a:extLst>
          </p:cNvPr>
          <p:cNvCxnSpPr/>
          <p:nvPr/>
        </p:nvCxnSpPr>
        <p:spPr>
          <a:xfrm>
            <a:off x="0" y="1254102"/>
            <a:ext cx="12192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3836E94-7CC2-4BD7-A528-78FD2BEAA72E}"/>
              </a:ext>
            </a:extLst>
          </p:cNvPr>
          <p:cNvCxnSpPr>
            <a:cxnSpLocks/>
          </p:cNvCxnSpPr>
          <p:nvPr/>
        </p:nvCxnSpPr>
        <p:spPr>
          <a:xfrm>
            <a:off x="8668217" y="731989"/>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3FB8DCF4-FBFD-455E-A52A-942A4CDE6DEC}"/>
              </a:ext>
            </a:extLst>
          </p:cNvPr>
          <p:cNvSpPr/>
          <p:nvPr/>
        </p:nvSpPr>
        <p:spPr>
          <a:xfrm>
            <a:off x="8221025" y="453593"/>
            <a:ext cx="898475" cy="276999"/>
          </a:xfrm>
          <a:prstGeom prst="rect">
            <a:avLst/>
          </a:prstGeom>
        </p:spPr>
        <p:txBody>
          <a:bodyPr wrap="square">
            <a:spAutoFit/>
          </a:bodyPr>
          <a:lstStyle/>
          <a:p>
            <a:pPr algn="ctr"/>
            <a:r>
              <a:rPr lang="en-US" sz="1200" b="1" dirty="0">
                <a:latin typeface="Arial Narrow" panose="020B0606020202030204" pitchFamily="34" charset="0"/>
              </a:rPr>
              <a:t>1850</a:t>
            </a:r>
            <a:endParaRPr lang="en-US" sz="1200" dirty="0"/>
          </a:p>
        </p:txBody>
      </p:sp>
      <p:cxnSp>
        <p:nvCxnSpPr>
          <p:cNvPr id="24" name="Straight Connector 23">
            <a:extLst>
              <a:ext uri="{FF2B5EF4-FFF2-40B4-BE49-F238E27FC236}">
                <a16:creationId xmlns:a16="http://schemas.microsoft.com/office/drawing/2014/main" id="{A3D3C15F-BA52-42FA-ACD8-59205C002C9D}"/>
              </a:ext>
            </a:extLst>
          </p:cNvPr>
          <p:cNvCxnSpPr>
            <a:cxnSpLocks/>
          </p:cNvCxnSpPr>
          <p:nvPr/>
        </p:nvCxnSpPr>
        <p:spPr>
          <a:xfrm>
            <a:off x="1741742" y="727163"/>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3DBCE801-A15B-4345-B5AB-273AC4750997}"/>
              </a:ext>
            </a:extLst>
          </p:cNvPr>
          <p:cNvSpPr/>
          <p:nvPr/>
        </p:nvSpPr>
        <p:spPr>
          <a:xfrm>
            <a:off x="1493471" y="440282"/>
            <a:ext cx="512512" cy="276999"/>
          </a:xfrm>
          <a:prstGeom prst="rect">
            <a:avLst/>
          </a:prstGeom>
        </p:spPr>
        <p:txBody>
          <a:bodyPr wrap="square">
            <a:spAutoFit/>
          </a:bodyPr>
          <a:lstStyle/>
          <a:p>
            <a:pPr algn="ctr"/>
            <a:r>
              <a:rPr lang="en-US" altLang="en-US" sz="1200" b="1" dirty="0">
                <a:latin typeface="Arial Narrow" panose="020B0606020202030204" pitchFamily="34" charset="0"/>
                <a:ea typeface="Times New Roman" panose="02020603050405020304" pitchFamily="18" charset="0"/>
              </a:rPr>
              <a:t>1798</a:t>
            </a:r>
            <a:endParaRPr lang="en-US" sz="1200" dirty="0"/>
          </a:p>
        </p:txBody>
      </p:sp>
      <p:cxnSp>
        <p:nvCxnSpPr>
          <p:cNvPr id="30" name="Straight Connector 29">
            <a:extLst>
              <a:ext uri="{FF2B5EF4-FFF2-40B4-BE49-F238E27FC236}">
                <a16:creationId xmlns:a16="http://schemas.microsoft.com/office/drawing/2014/main" id="{4EF78D09-3204-4AC8-903B-2559E9698B1F}"/>
              </a:ext>
            </a:extLst>
          </p:cNvPr>
          <p:cNvCxnSpPr>
            <a:cxnSpLocks/>
          </p:cNvCxnSpPr>
          <p:nvPr/>
        </p:nvCxnSpPr>
        <p:spPr>
          <a:xfrm>
            <a:off x="3646016" y="722383"/>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CDE24A51-7036-4AF0-AA3E-894A38A7DA91}"/>
              </a:ext>
            </a:extLst>
          </p:cNvPr>
          <p:cNvSpPr/>
          <p:nvPr/>
        </p:nvSpPr>
        <p:spPr>
          <a:xfrm>
            <a:off x="3361870" y="442912"/>
            <a:ext cx="559775" cy="276999"/>
          </a:xfrm>
          <a:prstGeom prst="rect">
            <a:avLst/>
          </a:prstGeom>
        </p:spPr>
        <p:txBody>
          <a:bodyPr wrap="square">
            <a:spAutoFit/>
          </a:bodyPr>
          <a:lstStyle/>
          <a:p>
            <a:pPr algn="ctr"/>
            <a:r>
              <a:rPr lang="en-US" sz="1200" b="1" dirty="0">
                <a:latin typeface="Arial Narrow" panose="020B0606020202030204" pitchFamily="34" charset="0"/>
              </a:rPr>
              <a:t>1831</a:t>
            </a:r>
            <a:endParaRPr lang="en-US" sz="1200" dirty="0"/>
          </a:p>
        </p:txBody>
      </p:sp>
      <p:cxnSp>
        <p:nvCxnSpPr>
          <p:cNvPr id="36" name="Straight Connector 35">
            <a:extLst>
              <a:ext uri="{FF2B5EF4-FFF2-40B4-BE49-F238E27FC236}">
                <a16:creationId xmlns:a16="http://schemas.microsoft.com/office/drawing/2014/main" id="{9C4B034A-370B-4588-96FF-17E92A2F03F1}"/>
              </a:ext>
            </a:extLst>
          </p:cNvPr>
          <p:cNvCxnSpPr>
            <a:cxnSpLocks/>
          </p:cNvCxnSpPr>
          <p:nvPr/>
        </p:nvCxnSpPr>
        <p:spPr>
          <a:xfrm>
            <a:off x="6669226" y="699702"/>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2E67DC8B-A8F7-4705-9DA1-0C4A919E3F1A}"/>
              </a:ext>
            </a:extLst>
          </p:cNvPr>
          <p:cNvSpPr/>
          <p:nvPr/>
        </p:nvSpPr>
        <p:spPr>
          <a:xfrm>
            <a:off x="6222034" y="421306"/>
            <a:ext cx="898475" cy="276999"/>
          </a:xfrm>
          <a:prstGeom prst="rect">
            <a:avLst/>
          </a:prstGeom>
        </p:spPr>
        <p:txBody>
          <a:bodyPr wrap="square">
            <a:spAutoFit/>
          </a:bodyPr>
          <a:lstStyle/>
          <a:p>
            <a:pPr algn="ctr"/>
            <a:r>
              <a:rPr lang="en-US" sz="1200" b="1" dirty="0">
                <a:latin typeface="Arial Narrow" panose="020B0606020202030204" pitchFamily="34" charset="0"/>
              </a:rPr>
              <a:t>1841</a:t>
            </a:r>
            <a:endParaRPr lang="en-US" sz="1200" dirty="0"/>
          </a:p>
        </p:txBody>
      </p:sp>
      <p:cxnSp>
        <p:nvCxnSpPr>
          <p:cNvPr id="48" name="Straight Connector 47">
            <a:extLst>
              <a:ext uri="{FF2B5EF4-FFF2-40B4-BE49-F238E27FC236}">
                <a16:creationId xmlns:a16="http://schemas.microsoft.com/office/drawing/2014/main" id="{B3249FB5-C10C-4D11-A5B3-2EBE25675AED}"/>
              </a:ext>
            </a:extLst>
          </p:cNvPr>
          <p:cNvCxnSpPr>
            <a:cxnSpLocks/>
          </p:cNvCxnSpPr>
          <p:nvPr/>
        </p:nvCxnSpPr>
        <p:spPr>
          <a:xfrm>
            <a:off x="11742763" y="727163"/>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C85063D-8490-4F7B-B823-0CEFB2899130}"/>
              </a:ext>
            </a:extLst>
          </p:cNvPr>
          <p:cNvCxnSpPr>
            <a:cxnSpLocks/>
          </p:cNvCxnSpPr>
          <p:nvPr/>
        </p:nvCxnSpPr>
        <p:spPr>
          <a:xfrm>
            <a:off x="358111" y="731989"/>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5FEC37F1-4C69-49C6-A100-2D908BA9DDC8}"/>
              </a:ext>
            </a:extLst>
          </p:cNvPr>
          <p:cNvSpPr/>
          <p:nvPr/>
        </p:nvSpPr>
        <p:spPr>
          <a:xfrm>
            <a:off x="11276280" y="340252"/>
            <a:ext cx="898475" cy="461665"/>
          </a:xfrm>
          <a:prstGeom prst="rect">
            <a:avLst/>
          </a:prstGeom>
        </p:spPr>
        <p:txBody>
          <a:bodyPr wrap="square">
            <a:spAutoFit/>
          </a:bodyPr>
          <a:lstStyle/>
          <a:p>
            <a:pPr algn="ctr"/>
            <a:r>
              <a:rPr lang="en-US" sz="1200" b="1" dirty="0">
                <a:latin typeface="Arial Narrow" panose="020B0606020202030204" pitchFamily="34" charset="0"/>
              </a:rPr>
              <a:t>2 Ad</a:t>
            </a:r>
          </a:p>
          <a:p>
            <a:pPr algn="ctr"/>
            <a:r>
              <a:rPr lang="en-US" sz="1200" b="1" dirty="0">
                <a:latin typeface="Arial Narrow" panose="020B0606020202030204" pitchFamily="34" charset="0"/>
              </a:rPr>
              <a:t>1863</a:t>
            </a:r>
            <a:endParaRPr lang="en-US" sz="1200" dirty="0"/>
          </a:p>
        </p:txBody>
      </p:sp>
      <p:sp>
        <p:nvSpPr>
          <p:cNvPr id="57" name="Text Box 13">
            <a:extLst>
              <a:ext uri="{FF2B5EF4-FFF2-40B4-BE49-F238E27FC236}">
                <a16:creationId xmlns:a16="http://schemas.microsoft.com/office/drawing/2014/main" id="{37ED1391-E8C7-4EE1-8F34-EA99DBF0E98D}"/>
              </a:ext>
            </a:extLst>
          </p:cNvPr>
          <p:cNvSpPr txBox="1">
            <a:spLocks noChangeArrowheads="1"/>
          </p:cNvSpPr>
          <p:nvPr/>
        </p:nvSpPr>
        <p:spPr bwMode="auto">
          <a:xfrm>
            <a:off x="4189969" y="-21871"/>
            <a:ext cx="1509008" cy="96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10 year Proxy War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Syria</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cxnSp>
        <p:nvCxnSpPr>
          <p:cNvPr id="76" name="Straight Connector 75">
            <a:extLst>
              <a:ext uri="{FF2B5EF4-FFF2-40B4-BE49-F238E27FC236}">
                <a16:creationId xmlns:a16="http://schemas.microsoft.com/office/drawing/2014/main" id="{83A00D78-5073-4C02-935E-115E77276B37}"/>
              </a:ext>
            </a:extLst>
          </p:cNvPr>
          <p:cNvCxnSpPr>
            <a:cxnSpLocks/>
          </p:cNvCxnSpPr>
          <p:nvPr/>
        </p:nvCxnSpPr>
        <p:spPr>
          <a:xfrm>
            <a:off x="10252211" y="719520"/>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0FEE8213-6803-49E9-A31C-CFD6E0C041DA}"/>
              </a:ext>
            </a:extLst>
          </p:cNvPr>
          <p:cNvSpPr/>
          <p:nvPr/>
        </p:nvSpPr>
        <p:spPr>
          <a:xfrm>
            <a:off x="9805019" y="340252"/>
            <a:ext cx="898475" cy="461665"/>
          </a:xfrm>
          <a:prstGeom prst="rect">
            <a:avLst/>
          </a:prstGeom>
        </p:spPr>
        <p:txBody>
          <a:bodyPr wrap="square">
            <a:spAutoFit/>
          </a:bodyPr>
          <a:lstStyle/>
          <a:p>
            <a:pPr algn="ctr"/>
            <a:r>
              <a:rPr lang="en-US" sz="1200" b="1" dirty="0">
                <a:latin typeface="Arial Narrow" panose="020B0606020202030204" pitchFamily="34" charset="0"/>
              </a:rPr>
              <a:t>COP</a:t>
            </a:r>
          </a:p>
          <a:p>
            <a:pPr algn="ctr"/>
            <a:r>
              <a:rPr lang="en-US" sz="1200" b="1" dirty="0">
                <a:latin typeface="Arial Narrow" panose="020B0606020202030204" pitchFamily="34" charset="0"/>
              </a:rPr>
              <a:t>1861</a:t>
            </a:r>
            <a:endParaRPr lang="en-US" sz="1200" dirty="0"/>
          </a:p>
        </p:txBody>
      </p:sp>
      <p:cxnSp>
        <p:nvCxnSpPr>
          <p:cNvPr id="110" name="Straight Connector 109">
            <a:extLst>
              <a:ext uri="{FF2B5EF4-FFF2-40B4-BE49-F238E27FC236}">
                <a16:creationId xmlns:a16="http://schemas.microsoft.com/office/drawing/2014/main" id="{0D627CD6-125A-4707-9756-C265B2FD888B}"/>
              </a:ext>
            </a:extLst>
          </p:cNvPr>
          <p:cNvCxnSpPr>
            <a:cxnSpLocks/>
          </p:cNvCxnSpPr>
          <p:nvPr/>
        </p:nvCxnSpPr>
        <p:spPr>
          <a:xfrm>
            <a:off x="6359524" y="923493"/>
            <a:ext cx="0" cy="32333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59C4894E-11D5-4025-A653-6712C1B462DB}"/>
              </a:ext>
            </a:extLst>
          </p:cNvPr>
          <p:cNvCxnSpPr>
            <a:cxnSpLocks/>
          </p:cNvCxnSpPr>
          <p:nvPr/>
        </p:nvCxnSpPr>
        <p:spPr>
          <a:xfrm>
            <a:off x="6013441" y="899039"/>
            <a:ext cx="0" cy="350433"/>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5BED5293-B455-4FD4-A5FC-2B123EFEAA4E}"/>
              </a:ext>
            </a:extLst>
          </p:cNvPr>
          <p:cNvCxnSpPr>
            <a:cxnSpLocks/>
          </p:cNvCxnSpPr>
          <p:nvPr/>
        </p:nvCxnSpPr>
        <p:spPr>
          <a:xfrm>
            <a:off x="4234207" y="908645"/>
            <a:ext cx="0" cy="350433"/>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13" name="Rectangle 112">
            <a:extLst>
              <a:ext uri="{FF2B5EF4-FFF2-40B4-BE49-F238E27FC236}">
                <a16:creationId xmlns:a16="http://schemas.microsoft.com/office/drawing/2014/main" id="{9D6F2063-5C15-4205-986D-A827DFA9D22E}"/>
              </a:ext>
            </a:extLst>
          </p:cNvPr>
          <p:cNvSpPr/>
          <p:nvPr/>
        </p:nvSpPr>
        <p:spPr>
          <a:xfrm>
            <a:off x="3852105" y="1249472"/>
            <a:ext cx="749435" cy="276999"/>
          </a:xfrm>
          <a:prstGeom prst="rect">
            <a:avLst/>
          </a:prstGeom>
        </p:spPr>
        <p:txBody>
          <a:bodyPr wrap="square">
            <a:spAutoFit/>
          </a:bodyPr>
          <a:lstStyle/>
          <a:p>
            <a:pPr algn="ctr"/>
            <a:r>
              <a:rPr lang="en-US" sz="1200" b="1" dirty="0">
                <a:latin typeface="Arial Narrow" panose="020B0606020202030204" pitchFamily="34" charset="0"/>
              </a:rPr>
              <a:t>1833</a:t>
            </a:r>
            <a:endParaRPr lang="en-US" sz="1200" dirty="0"/>
          </a:p>
        </p:txBody>
      </p:sp>
      <p:sp>
        <p:nvSpPr>
          <p:cNvPr id="114" name="Rectangle 113">
            <a:extLst>
              <a:ext uri="{FF2B5EF4-FFF2-40B4-BE49-F238E27FC236}">
                <a16:creationId xmlns:a16="http://schemas.microsoft.com/office/drawing/2014/main" id="{4A3AD3A4-F7C8-4052-9A82-EDFDF55EDCBA}"/>
              </a:ext>
            </a:extLst>
          </p:cNvPr>
          <p:cNvSpPr/>
          <p:nvPr/>
        </p:nvSpPr>
        <p:spPr>
          <a:xfrm>
            <a:off x="5633814" y="1253392"/>
            <a:ext cx="749435" cy="276999"/>
          </a:xfrm>
          <a:prstGeom prst="rect">
            <a:avLst/>
          </a:prstGeom>
        </p:spPr>
        <p:txBody>
          <a:bodyPr wrap="square">
            <a:spAutoFit/>
          </a:bodyPr>
          <a:lstStyle/>
          <a:p>
            <a:pPr algn="ctr"/>
            <a:r>
              <a:rPr lang="en-US" sz="1200" b="1" dirty="0">
                <a:latin typeface="Arial Narrow" panose="020B0606020202030204" pitchFamily="34" charset="0"/>
              </a:rPr>
              <a:t>1839</a:t>
            </a:r>
            <a:endParaRPr lang="en-US" sz="1200" dirty="0"/>
          </a:p>
        </p:txBody>
      </p:sp>
      <p:sp>
        <p:nvSpPr>
          <p:cNvPr id="116" name="Rectangle 115">
            <a:extLst>
              <a:ext uri="{FF2B5EF4-FFF2-40B4-BE49-F238E27FC236}">
                <a16:creationId xmlns:a16="http://schemas.microsoft.com/office/drawing/2014/main" id="{36DF7435-7136-4C99-B0A8-A2629C2A730A}"/>
              </a:ext>
            </a:extLst>
          </p:cNvPr>
          <p:cNvSpPr/>
          <p:nvPr/>
        </p:nvSpPr>
        <p:spPr>
          <a:xfrm>
            <a:off x="6124908" y="714542"/>
            <a:ext cx="449237" cy="261610"/>
          </a:xfrm>
          <a:prstGeom prst="rect">
            <a:avLst/>
          </a:prstGeom>
        </p:spPr>
        <p:txBody>
          <a:bodyPr wrap="square">
            <a:spAutoFit/>
          </a:bodyPr>
          <a:lstStyle/>
          <a:p>
            <a:pPr algn="ctr"/>
            <a:r>
              <a:rPr lang="en-US" sz="1100" b="1" dirty="0">
                <a:latin typeface="Arial Narrow" panose="020B0606020202030204" pitchFamily="34" charset="0"/>
              </a:rPr>
              <a:t>1840</a:t>
            </a:r>
            <a:endParaRPr lang="en-US" sz="1100" dirty="0"/>
          </a:p>
        </p:txBody>
      </p:sp>
      <p:sp>
        <p:nvSpPr>
          <p:cNvPr id="3" name="Text Box 13">
            <a:extLst>
              <a:ext uri="{FF2B5EF4-FFF2-40B4-BE49-F238E27FC236}">
                <a16:creationId xmlns:a16="http://schemas.microsoft.com/office/drawing/2014/main" id="{0970E3C3-CD45-45D6-82B9-9B54C67F0CAC}"/>
              </a:ext>
            </a:extLst>
          </p:cNvPr>
          <p:cNvSpPr txBox="1">
            <a:spLocks noChangeArrowheads="1"/>
          </p:cNvSpPr>
          <p:nvPr/>
        </p:nvSpPr>
        <p:spPr bwMode="auto">
          <a:xfrm>
            <a:off x="400239" y="2912755"/>
            <a:ext cx="1314450" cy="6638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Iranian Revolution</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b="1" dirty="0">
                <a:solidFill>
                  <a:srgbClr val="000000"/>
                </a:solidFill>
                <a:latin typeface="Arial Narrow" panose="020B0606020202030204" pitchFamily="34" charset="0"/>
              </a:rPr>
              <a:t>Iran/Iraq War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Soviet Afghan War</a:t>
            </a:r>
            <a:endParaRPr kumimoji="0" lang="en-US" altLang="en-US" sz="1200" b="1"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2B66DFFE-F86F-4CDE-9E3B-23F254EE9BE1}"/>
              </a:ext>
            </a:extLst>
          </p:cNvPr>
          <p:cNvSpPr/>
          <p:nvPr/>
        </p:nvSpPr>
        <p:spPr>
          <a:xfrm>
            <a:off x="1524533" y="2224632"/>
            <a:ext cx="545006" cy="461665"/>
          </a:xfrm>
          <a:prstGeom prst="rect">
            <a:avLst/>
          </a:prstGeom>
        </p:spPr>
        <p:txBody>
          <a:bodyPr wrap="square">
            <a:spAutoFit/>
          </a:bodyPr>
          <a:lstStyle/>
          <a:p>
            <a:pPr algn="ctr"/>
            <a:r>
              <a:rPr lang="en-US" altLang="en-US" sz="1200" b="1" dirty="0">
                <a:latin typeface="Arial Narrow" panose="020B0606020202030204" pitchFamily="34" charset="0"/>
                <a:ea typeface="Times New Roman" panose="02020603050405020304" pitchFamily="18" charset="0"/>
              </a:rPr>
              <a:t>KN </a:t>
            </a:r>
            <a:r>
              <a:rPr lang="en-US" altLang="en-US" sz="1200" b="1" dirty="0">
                <a:latin typeface="Arial Narrow" panose="020B0606020202030204" pitchFamily="34" charset="0"/>
                <a:ea typeface="Times New Roman" panose="02020603050405020304" pitchFamily="18" charset="0"/>
                <a:sym typeface="Wingdings" panose="05000000000000000000" pitchFamily="2" charset="2"/>
              </a:rPr>
              <a:t></a:t>
            </a:r>
          </a:p>
          <a:p>
            <a:pPr algn="ctr"/>
            <a:r>
              <a:rPr lang="en-US" sz="1200" b="1" dirty="0">
                <a:latin typeface="Arial Narrow" panose="020B0606020202030204" pitchFamily="34" charset="0"/>
                <a:sym typeface="Wingdings" panose="05000000000000000000" pitchFamily="2" charset="2"/>
              </a:rPr>
              <a:t>KS  </a:t>
            </a:r>
            <a:endParaRPr lang="en-US" sz="1200" dirty="0"/>
          </a:p>
        </p:txBody>
      </p:sp>
      <p:cxnSp>
        <p:nvCxnSpPr>
          <p:cNvPr id="115" name="Straight Connector 114">
            <a:extLst>
              <a:ext uri="{FF2B5EF4-FFF2-40B4-BE49-F238E27FC236}">
                <a16:creationId xmlns:a16="http://schemas.microsoft.com/office/drawing/2014/main" id="{BE02573E-9F93-4C8B-BB28-1B3AE427D6C0}"/>
              </a:ext>
            </a:extLst>
          </p:cNvPr>
          <p:cNvCxnSpPr>
            <a:cxnSpLocks/>
          </p:cNvCxnSpPr>
          <p:nvPr/>
        </p:nvCxnSpPr>
        <p:spPr>
          <a:xfrm>
            <a:off x="2002081" y="3447732"/>
            <a:ext cx="0" cy="204069"/>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D2BE7047-E640-43DB-90BC-428BFAD9303A}"/>
              </a:ext>
            </a:extLst>
          </p:cNvPr>
          <p:cNvSpPr/>
          <p:nvPr/>
        </p:nvSpPr>
        <p:spPr>
          <a:xfrm>
            <a:off x="1750353" y="3151433"/>
            <a:ext cx="545007" cy="276999"/>
          </a:xfrm>
          <a:prstGeom prst="rect">
            <a:avLst/>
          </a:prstGeom>
        </p:spPr>
        <p:txBody>
          <a:bodyPr wrap="square">
            <a:spAutoFit/>
          </a:bodyPr>
          <a:lstStyle/>
          <a:p>
            <a:pPr algn="ctr"/>
            <a:r>
              <a:rPr lang="en-US" altLang="en-US" sz="1200" b="1" dirty="0">
                <a:latin typeface="Arial Narrow" panose="020B0606020202030204" pitchFamily="34" charset="0"/>
                <a:ea typeface="Times New Roman" panose="02020603050405020304" pitchFamily="18" charset="0"/>
              </a:rPr>
              <a:t>1991</a:t>
            </a:r>
            <a:endParaRPr lang="en-US" sz="1200" dirty="0"/>
          </a:p>
        </p:txBody>
      </p:sp>
      <p:cxnSp>
        <p:nvCxnSpPr>
          <p:cNvPr id="118" name="Straight Connector 117">
            <a:extLst>
              <a:ext uri="{FF2B5EF4-FFF2-40B4-BE49-F238E27FC236}">
                <a16:creationId xmlns:a16="http://schemas.microsoft.com/office/drawing/2014/main" id="{0BD823F1-1DC1-401D-B19C-8EB02061D88E}"/>
              </a:ext>
            </a:extLst>
          </p:cNvPr>
          <p:cNvCxnSpPr>
            <a:cxnSpLocks/>
          </p:cNvCxnSpPr>
          <p:nvPr/>
        </p:nvCxnSpPr>
        <p:spPr>
          <a:xfrm>
            <a:off x="2659758" y="3112012"/>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19" name="Rectangle 118">
            <a:extLst>
              <a:ext uri="{FF2B5EF4-FFF2-40B4-BE49-F238E27FC236}">
                <a16:creationId xmlns:a16="http://schemas.microsoft.com/office/drawing/2014/main" id="{D5A24549-C4A7-40E8-A499-EE23E04EAFFC}"/>
              </a:ext>
            </a:extLst>
          </p:cNvPr>
          <p:cNvSpPr/>
          <p:nvPr/>
        </p:nvSpPr>
        <p:spPr>
          <a:xfrm>
            <a:off x="2452345" y="2649474"/>
            <a:ext cx="471200" cy="276999"/>
          </a:xfrm>
          <a:prstGeom prst="rect">
            <a:avLst/>
          </a:prstGeom>
        </p:spPr>
        <p:txBody>
          <a:bodyPr wrap="square">
            <a:spAutoFit/>
          </a:bodyPr>
          <a:lstStyle/>
          <a:p>
            <a:pPr algn="ctr"/>
            <a:r>
              <a:rPr lang="en-US" sz="1200" b="1" dirty="0">
                <a:latin typeface="Arial Narrow" panose="020B0606020202030204" pitchFamily="34" charset="0"/>
              </a:rPr>
              <a:t>2001</a:t>
            </a:r>
            <a:endParaRPr lang="en-US" sz="1200" dirty="0"/>
          </a:p>
        </p:txBody>
      </p:sp>
      <p:sp>
        <p:nvSpPr>
          <p:cNvPr id="7" name="Rectangle 6">
            <a:extLst>
              <a:ext uri="{FF2B5EF4-FFF2-40B4-BE49-F238E27FC236}">
                <a16:creationId xmlns:a16="http://schemas.microsoft.com/office/drawing/2014/main" id="{D1E806DD-D71B-4373-AD4E-35F1C2CC4B55}"/>
              </a:ext>
            </a:extLst>
          </p:cNvPr>
          <p:cNvSpPr/>
          <p:nvPr/>
        </p:nvSpPr>
        <p:spPr>
          <a:xfrm rot="16200000">
            <a:off x="1308312" y="3817467"/>
            <a:ext cx="850704" cy="461665"/>
          </a:xfrm>
          <a:prstGeom prst="rect">
            <a:avLst/>
          </a:prstGeom>
        </p:spPr>
        <p:txBody>
          <a:bodyPr wrap="square">
            <a:spAutoFit/>
          </a:bodyPr>
          <a:lstStyle/>
          <a:p>
            <a:pPr algn="ctr"/>
            <a:r>
              <a:rPr lang="en-US" sz="1200" b="1" dirty="0">
                <a:latin typeface="Arial Narrow" panose="020B0606020202030204" pitchFamily="34" charset="0"/>
              </a:rPr>
              <a:t>KS Deadly wound</a:t>
            </a:r>
            <a:endParaRPr lang="en-US" sz="1200" dirty="0"/>
          </a:p>
        </p:txBody>
      </p:sp>
      <p:sp>
        <p:nvSpPr>
          <p:cNvPr id="8" name="Rectangle 7">
            <a:extLst>
              <a:ext uri="{FF2B5EF4-FFF2-40B4-BE49-F238E27FC236}">
                <a16:creationId xmlns:a16="http://schemas.microsoft.com/office/drawing/2014/main" id="{4C01DF0F-EDFF-4ACF-86FC-C80D7D80B458}"/>
              </a:ext>
            </a:extLst>
          </p:cNvPr>
          <p:cNvSpPr/>
          <p:nvPr/>
        </p:nvSpPr>
        <p:spPr>
          <a:xfrm rot="16200000">
            <a:off x="1595585" y="3927071"/>
            <a:ext cx="777150" cy="276999"/>
          </a:xfrm>
          <a:prstGeom prst="rect">
            <a:avLst/>
          </a:prstGeom>
        </p:spPr>
        <p:txBody>
          <a:bodyPr wrap="square">
            <a:spAutoFit/>
          </a:bodyPr>
          <a:lstStyle/>
          <a:p>
            <a:pPr algn="ctr"/>
            <a:r>
              <a:rPr lang="en-US" sz="1200" b="1" dirty="0">
                <a:latin typeface="Arial Narrow" panose="020B0606020202030204" pitchFamily="34" charset="0"/>
              </a:rPr>
              <a:t>KS Death</a:t>
            </a:r>
            <a:endParaRPr lang="en-US" sz="1200" dirty="0"/>
          </a:p>
        </p:txBody>
      </p:sp>
      <p:sp>
        <p:nvSpPr>
          <p:cNvPr id="9" name="Rectangle 8">
            <a:extLst>
              <a:ext uri="{FF2B5EF4-FFF2-40B4-BE49-F238E27FC236}">
                <a16:creationId xmlns:a16="http://schemas.microsoft.com/office/drawing/2014/main" id="{75E120A8-9D11-48C2-864D-3DCBF8FC231D}"/>
              </a:ext>
            </a:extLst>
          </p:cNvPr>
          <p:cNvSpPr/>
          <p:nvPr/>
        </p:nvSpPr>
        <p:spPr>
          <a:xfrm rot="16200000">
            <a:off x="6301059" y="3806677"/>
            <a:ext cx="872289" cy="461665"/>
          </a:xfrm>
          <a:prstGeom prst="rect">
            <a:avLst/>
          </a:prstGeom>
        </p:spPr>
        <p:txBody>
          <a:bodyPr wrap="square">
            <a:spAutoFit/>
          </a:bodyPr>
          <a:lstStyle/>
          <a:p>
            <a:pPr algn="ctr"/>
            <a:r>
              <a:rPr lang="en-US" sz="1200" b="1" dirty="0">
                <a:latin typeface="Arial Narrow" panose="020B0606020202030204" pitchFamily="34" charset="0"/>
              </a:rPr>
              <a:t>KS Deadly wound</a:t>
            </a:r>
            <a:endParaRPr lang="en-US" sz="1200" dirty="0"/>
          </a:p>
        </p:txBody>
      </p:sp>
      <p:sp>
        <p:nvSpPr>
          <p:cNvPr id="10" name="Rectangle 9">
            <a:extLst>
              <a:ext uri="{FF2B5EF4-FFF2-40B4-BE49-F238E27FC236}">
                <a16:creationId xmlns:a16="http://schemas.microsoft.com/office/drawing/2014/main" id="{D58CE08C-434C-4410-95A2-045DCC55E39C}"/>
              </a:ext>
            </a:extLst>
          </p:cNvPr>
          <p:cNvSpPr/>
          <p:nvPr/>
        </p:nvSpPr>
        <p:spPr>
          <a:xfrm rot="16200000">
            <a:off x="8222366" y="3868938"/>
            <a:ext cx="893431" cy="276999"/>
          </a:xfrm>
          <a:prstGeom prst="rect">
            <a:avLst/>
          </a:prstGeom>
        </p:spPr>
        <p:txBody>
          <a:bodyPr wrap="square">
            <a:spAutoFit/>
          </a:bodyPr>
          <a:lstStyle/>
          <a:p>
            <a:pPr algn="ctr"/>
            <a:r>
              <a:rPr lang="en-US" sz="1200" b="1" dirty="0">
                <a:latin typeface="Arial Narrow" panose="020B0606020202030204" pitchFamily="34" charset="0"/>
              </a:rPr>
              <a:t>KS Death</a:t>
            </a:r>
            <a:endParaRPr lang="en-US" sz="1200" dirty="0"/>
          </a:p>
        </p:txBody>
      </p:sp>
      <p:cxnSp>
        <p:nvCxnSpPr>
          <p:cNvPr id="128" name="Straight Connector 127">
            <a:extLst>
              <a:ext uri="{FF2B5EF4-FFF2-40B4-BE49-F238E27FC236}">
                <a16:creationId xmlns:a16="http://schemas.microsoft.com/office/drawing/2014/main" id="{282CBECF-4631-4A1E-9D14-DA24B2132C00}"/>
              </a:ext>
            </a:extLst>
          </p:cNvPr>
          <p:cNvCxnSpPr>
            <a:cxnSpLocks/>
          </p:cNvCxnSpPr>
          <p:nvPr/>
        </p:nvCxnSpPr>
        <p:spPr>
          <a:xfrm>
            <a:off x="2006355" y="1005075"/>
            <a:ext cx="0" cy="204069"/>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29" name="Rectangle 128">
            <a:extLst>
              <a:ext uri="{FF2B5EF4-FFF2-40B4-BE49-F238E27FC236}">
                <a16:creationId xmlns:a16="http://schemas.microsoft.com/office/drawing/2014/main" id="{0E8C436C-0CD8-4A71-8828-977AA2403BA9}"/>
              </a:ext>
            </a:extLst>
          </p:cNvPr>
          <p:cNvSpPr/>
          <p:nvPr/>
        </p:nvSpPr>
        <p:spPr>
          <a:xfrm>
            <a:off x="1853208" y="707628"/>
            <a:ext cx="471793" cy="276999"/>
          </a:xfrm>
          <a:prstGeom prst="rect">
            <a:avLst/>
          </a:prstGeom>
        </p:spPr>
        <p:txBody>
          <a:bodyPr wrap="square">
            <a:spAutoFit/>
          </a:bodyPr>
          <a:lstStyle/>
          <a:p>
            <a:pPr algn="ctr"/>
            <a:r>
              <a:rPr lang="en-US" altLang="en-US" sz="1200" b="1" dirty="0">
                <a:latin typeface="Arial Narrow" panose="020B0606020202030204" pitchFamily="34" charset="0"/>
                <a:ea typeface="Times New Roman" panose="02020603050405020304" pitchFamily="18" charset="0"/>
              </a:rPr>
              <a:t>1799</a:t>
            </a:r>
            <a:endParaRPr lang="en-US" sz="1200" dirty="0"/>
          </a:p>
        </p:txBody>
      </p:sp>
      <p:sp>
        <p:nvSpPr>
          <p:cNvPr id="130" name="Rectangle 129">
            <a:extLst>
              <a:ext uri="{FF2B5EF4-FFF2-40B4-BE49-F238E27FC236}">
                <a16:creationId xmlns:a16="http://schemas.microsoft.com/office/drawing/2014/main" id="{F543F761-07EC-4926-8A9E-D92058E04F26}"/>
              </a:ext>
            </a:extLst>
          </p:cNvPr>
          <p:cNvSpPr/>
          <p:nvPr/>
        </p:nvSpPr>
        <p:spPr>
          <a:xfrm rot="16200000">
            <a:off x="1305454" y="1408794"/>
            <a:ext cx="831379" cy="461665"/>
          </a:xfrm>
          <a:prstGeom prst="rect">
            <a:avLst/>
          </a:prstGeom>
        </p:spPr>
        <p:txBody>
          <a:bodyPr wrap="square">
            <a:spAutoFit/>
          </a:bodyPr>
          <a:lstStyle/>
          <a:p>
            <a:pPr algn="ctr"/>
            <a:r>
              <a:rPr lang="en-US" sz="1200" b="1" dirty="0">
                <a:latin typeface="Arial Narrow" panose="020B0606020202030204" pitchFamily="34" charset="0"/>
              </a:rPr>
              <a:t>KN Deadly wound</a:t>
            </a:r>
            <a:endParaRPr lang="en-US" sz="1200" dirty="0"/>
          </a:p>
        </p:txBody>
      </p:sp>
      <p:sp>
        <p:nvSpPr>
          <p:cNvPr id="131" name="Rectangle 130">
            <a:extLst>
              <a:ext uri="{FF2B5EF4-FFF2-40B4-BE49-F238E27FC236}">
                <a16:creationId xmlns:a16="http://schemas.microsoft.com/office/drawing/2014/main" id="{7CA212DC-D657-4848-BDF2-E7A7B390E3CD}"/>
              </a:ext>
            </a:extLst>
          </p:cNvPr>
          <p:cNvSpPr/>
          <p:nvPr/>
        </p:nvSpPr>
        <p:spPr>
          <a:xfrm rot="16200000">
            <a:off x="1572743" y="1511529"/>
            <a:ext cx="831379" cy="276999"/>
          </a:xfrm>
          <a:prstGeom prst="rect">
            <a:avLst/>
          </a:prstGeom>
        </p:spPr>
        <p:txBody>
          <a:bodyPr wrap="square">
            <a:spAutoFit/>
          </a:bodyPr>
          <a:lstStyle/>
          <a:p>
            <a:pPr algn="ctr"/>
            <a:r>
              <a:rPr lang="en-US" sz="1200" b="1" dirty="0">
                <a:latin typeface="Arial Narrow" panose="020B0606020202030204" pitchFamily="34" charset="0"/>
              </a:rPr>
              <a:t>KN Death</a:t>
            </a:r>
            <a:endParaRPr lang="en-US" sz="1200" dirty="0"/>
          </a:p>
        </p:txBody>
      </p:sp>
      <p:sp>
        <p:nvSpPr>
          <p:cNvPr id="17" name="Text Box 13">
            <a:extLst>
              <a:ext uri="{FF2B5EF4-FFF2-40B4-BE49-F238E27FC236}">
                <a16:creationId xmlns:a16="http://schemas.microsoft.com/office/drawing/2014/main" id="{DB81B28A-1F22-4E01-BC0A-6ABF52CC0302}"/>
              </a:ext>
            </a:extLst>
          </p:cNvPr>
          <p:cNvSpPr txBox="1">
            <a:spLocks noChangeArrowheads="1"/>
          </p:cNvSpPr>
          <p:nvPr/>
        </p:nvSpPr>
        <p:spPr bwMode="auto">
          <a:xfrm>
            <a:off x="708343" y="2613910"/>
            <a:ext cx="742950" cy="3451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10 years</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8" name="Text Box 13">
            <a:extLst>
              <a:ext uri="{FF2B5EF4-FFF2-40B4-BE49-F238E27FC236}">
                <a16:creationId xmlns:a16="http://schemas.microsoft.com/office/drawing/2014/main" id="{3C231D3A-1591-4A83-A3DC-1970BC0F984E}"/>
              </a:ext>
            </a:extLst>
          </p:cNvPr>
          <p:cNvSpPr txBox="1">
            <a:spLocks noChangeArrowheads="1"/>
          </p:cNvSpPr>
          <p:nvPr/>
        </p:nvSpPr>
        <p:spPr bwMode="auto">
          <a:xfrm>
            <a:off x="697076" y="406814"/>
            <a:ext cx="742950" cy="3451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Arial Narrow" panose="020B0606020202030204" pitchFamily="34" charset="0"/>
              </a:rPr>
              <a:t>10 years</a:t>
            </a:r>
            <a:endParaRPr kumimoji="0" lang="en-US" altLang="en-US" sz="1600" b="1" i="0" u="none" strike="noStrike" cap="none" normalizeH="0" baseline="0" dirty="0">
              <a:ln>
                <a:noFill/>
              </a:ln>
              <a:solidFill>
                <a:schemeClr val="tx1"/>
              </a:solidFill>
              <a:effectLst/>
              <a:latin typeface="Arial" panose="020B0604020202020204" pitchFamily="34" charset="0"/>
            </a:endParaRPr>
          </a:p>
        </p:txBody>
      </p:sp>
      <p:sp>
        <p:nvSpPr>
          <p:cNvPr id="19" name="Text Box 13">
            <a:extLst>
              <a:ext uri="{FF2B5EF4-FFF2-40B4-BE49-F238E27FC236}">
                <a16:creationId xmlns:a16="http://schemas.microsoft.com/office/drawing/2014/main" id="{05740FE9-9DAD-4DA9-A639-F1EE300D96E3}"/>
              </a:ext>
            </a:extLst>
          </p:cNvPr>
          <p:cNvSpPr txBox="1">
            <a:spLocks noChangeArrowheads="1"/>
          </p:cNvSpPr>
          <p:nvPr/>
        </p:nvSpPr>
        <p:spPr bwMode="auto">
          <a:xfrm>
            <a:off x="422362" y="859205"/>
            <a:ext cx="1314450" cy="2917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Narrow" panose="020B0606020202030204" pitchFamily="34" charset="0"/>
              </a:rPr>
              <a:t>French Revolution</a:t>
            </a:r>
            <a:endParaRPr kumimoji="0" lang="en-US" altLang="en-US" sz="1200" b="1" i="0" u="none" strike="noStrike" cap="none" normalizeH="0" baseline="0" dirty="0">
              <a:ln>
                <a:noFill/>
              </a:ln>
              <a:solidFill>
                <a:schemeClr val="tx1"/>
              </a:solidFill>
              <a:effectLst/>
              <a:latin typeface="Arial" panose="020B0604020202020204" pitchFamily="34" charset="0"/>
            </a:endParaRPr>
          </a:p>
        </p:txBody>
      </p:sp>
      <p:sp>
        <p:nvSpPr>
          <p:cNvPr id="20" name="TextBox 19">
            <a:extLst>
              <a:ext uri="{FF2B5EF4-FFF2-40B4-BE49-F238E27FC236}">
                <a16:creationId xmlns:a16="http://schemas.microsoft.com/office/drawing/2014/main" id="{B4362533-F573-461E-BE61-173820A1DE64}"/>
              </a:ext>
            </a:extLst>
          </p:cNvPr>
          <p:cNvSpPr txBox="1"/>
          <p:nvPr/>
        </p:nvSpPr>
        <p:spPr>
          <a:xfrm>
            <a:off x="214162" y="5341864"/>
            <a:ext cx="11458837" cy="1477328"/>
          </a:xfrm>
          <a:prstGeom prst="rect">
            <a:avLst/>
          </a:prstGeom>
          <a:noFill/>
        </p:spPr>
        <p:txBody>
          <a:bodyPr wrap="square" rtlCol="0">
            <a:spAutoFit/>
          </a:bodyPr>
          <a:lstStyle/>
          <a:p>
            <a:r>
              <a:rPr lang="en-US" sz="1100" b="0" i="0" dirty="0">
                <a:solidFill>
                  <a:srgbClr val="202122"/>
                </a:solidFill>
                <a:effectLst/>
                <a:latin typeface="Arial Narrow" panose="020B0606020202030204" pitchFamily="34" charset="0"/>
              </a:rPr>
              <a:t>The international community imposed numerous </a:t>
            </a:r>
            <a:r>
              <a:rPr lang="en-US" sz="1100" b="0" i="0" u="none" strike="noStrike" dirty="0">
                <a:solidFill>
                  <a:srgbClr val="0B0080"/>
                </a:solidFill>
                <a:effectLst/>
                <a:latin typeface="Arial Narrow" panose="020B0606020202030204" pitchFamily="34" charset="0"/>
                <a:hlinkClick r:id="rId2" tooltip="Economic sanctions"/>
              </a:rPr>
              <a:t>sanctions</a:t>
            </a:r>
            <a:r>
              <a:rPr lang="en-US" sz="1100" b="0" i="0" dirty="0">
                <a:solidFill>
                  <a:srgbClr val="202122"/>
                </a:solidFill>
                <a:effectLst/>
                <a:latin typeface="Arial Narrow" panose="020B0606020202030204" pitchFamily="34" charset="0"/>
              </a:rPr>
              <a:t> and embargoes against the Soviet Union, and the U.S. led a </a:t>
            </a:r>
            <a:r>
              <a:rPr lang="en-US" sz="1100" b="0" i="0" u="none" strike="noStrike" dirty="0">
                <a:solidFill>
                  <a:srgbClr val="0B0080"/>
                </a:solidFill>
                <a:effectLst/>
                <a:latin typeface="Arial Narrow" panose="020B0606020202030204" pitchFamily="34" charset="0"/>
                <a:hlinkClick r:id="rId3" tooltip="1980 Summer Olympics boycott"/>
              </a:rPr>
              <a:t>boycott of the 1980 Summer Olympics</a:t>
            </a:r>
            <a:r>
              <a:rPr lang="en-US" sz="1100" b="0" i="0" dirty="0">
                <a:solidFill>
                  <a:srgbClr val="202122"/>
                </a:solidFill>
                <a:effectLst/>
                <a:latin typeface="Arial Narrow" panose="020B0606020202030204" pitchFamily="34" charset="0"/>
              </a:rPr>
              <a:t> held in Moscow. The boycott and sanctions exacerbated Cold War tensions and enraged the Soviet government, which later led a </a:t>
            </a:r>
            <a:r>
              <a:rPr lang="en-US" sz="1100" b="0" i="0" u="none" strike="noStrike" dirty="0">
                <a:solidFill>
                  <a:srgbClr val="0B0080"/>
                </a:solidFill>
                <a:effectLst/>
                <a:latin typeface="Arial Narrow" panose="020B0606020202030204" pitchFamily="34" charset="0"/>
                <a:hlinkClick r:id="rId4" tooltip="1984 Summer Olympics boycott"/>
              </a:rPr>
              <a:t>revenge boycott</a:t>
            </a:r>
            <a:r>
              <a:rPr lang="en-US" sz="1100" b="0" i="0" dirty="0">
                <a:solidFill>
                  <a:srgbClr val="202122"/>
                </a:solidFill>
                <a:effectLst/>
                <a:latin typeface="Arial Narrow" panose="020B0606020202030204" pitchFamily="34" charset="0"/>
              </a:rPr>
              <a:t> of the 1984 Olympics held in Los Angeles.</a:t>
            </a:r>
            <a:r>
              <a:rPr lang="en-US" sz="1100" b="0" i="0" u="none" strike="noStrike" baseline="30000" dirty="0">
                <a:solidFill>
                  <a:srgbClr val="0B0080"/>
                </a:solidFill>
                <a:effectLst/>
                <a:latin typeface="Arial Narrow" panose="020B0606020202030204" pitchFamily="34" charset="0"/>
                <a:hlinkClick r:id="rId5"/>
              </a:rPr>
              <a:t>[75]</a:t>
            </a:r>
            <a:r>
              <a:rPr lang="en-US" sz="1100" b="0" i="0" dirty="0">
                <a:solidFill>
                  <a:srgbClr val="202122"/>
                </a:solidFill>
                <a:effectLst/>
                <a:latin typeface="Arial Narrow" panose="020B0606020202030204" pitchFamily="34" charset="0"/>
              </a:rPr>
              <a:t> </a:t>
            </a:r>
            <a:r>
              <a:rPr lang="en-US" sz="1100" b="1" i="0" dirty="0">
                <a:solidFill>
                  <a:srgbClr val="202122"/>
                </a:solidFill>
                <a:effectLst/>
                <a:latin typeface="Arial Narrow" panose="020B0606020202030204" pitchFamily="34" charset="0"/>
              </a:rPr>
              <a:t>The Soviets initially planned to secure towns and roads, stabilize the government under new leader </a:t>
            </a:r>
            <a:r>
              <a:rPr lang="en-US" sz="1100" b="1" i="0" dirty="0" err="1">
                <a:solidFill>
                  <a:srgbClr val="202122"/>
                </a:solidFill>
                <a:effectLst/>
                <a:latin typeface="Arial Narrow" panose="020B0606020202030204" pitchFamily="34" charset="0"/>
              </a:rPr>
              <a:t>Karmal</a:t>
            </a:r>
            <a:r>
              <a:rPr lang="en-US" sz="1100" b="1" i="0" dirty="0">
                <a:solidFill>
                  <a:srgbClr val="202122"/>
                </a:solidFill>
                <a:effectLst/>
                <a:latin typeface="Arial Narrow" panose="020B0606020202030204" pitchFamily="34" charset="0"/>
              </a:rPr>
              <a:t>, and withdraw within six months or a year. But they were met with fierce resistance from the guerillas</a:t>
            </a:r>
            <a:r>
              <a:rPr lang="en-US" sz="1100" b="1" i="0" u="none" strike="noStrike" baseline="30000" dirty="0">
                <a:solidFill>
                  <a:srgbClr val="0B0080"/>
                </a:solidFill>
                <a:effectLst/>
                <a:latin typeface="Arial Narrow" panose="020B0606020202030204" pitchFamily="34" charset="0"/>
                <a:hlinkClick r:id="rId6"/>
              </a:rPr>
              <a:t>[76]</a:t>
            </a:r>
            <a:r>
              <a:rPr lang="en-US" sz="1100" b="1" i="0" dirty="0">
                <a:solidFill>
                  <a:srgbClr val="202122"/>
                </a:solidFill>
                <a:effectLst/>
                <a:latin typeface="Arial Narrow" panose="020B0606020202030204" pitchFamily="34" charset="0"/>
              </a:rPr>
              <a:t> and had difficulties on the harsh cold Afghan terrain,</a:t>
            </a:r>
            <a:r>
              <a:rPr lang="en-US" sz="1100" b="1" i="0" u="none" strike="noStrike" baseline="30000" dirty="0">
                <a:solidFill>
                  <a:srgbClr val="0B0080"/>
                </a:solidFill>
                <a:effectLst/>
                <a:latin typeface="Arial Narrow" panose="020B0606020202030204" pitchFamily="34" charset="0"/>
                <a:hlinkClick r:id="rId7"/>
              </a:rPr>
              <a:t>[77]</a:t>
            </a:r>
            <a:r>
              <a:rPr lang="en-US" sz="1100" b="1" i="0" dirty="0">
                <a:solidFill>
                  <a:srgbClr val="202122"/>
                </a:solidFill>
                <a:effectLst/>
                <a:latin typeface="Arial Narrow" panose="020B0606020202030204" pitchFamily="34" charset="0"/>
              </a:rPr>
              <a:t> resulting in them being stuck in a bloody war that lasted nine years.</a:t>
            </a:r>
            <a:r>
              <a:rPr lang="en-US" sz="1100" b="1" i="0" u="none" strike="noStrike" baseline="30000" dirty="0">
                <a:solidFill>
                  <a:srgbClr val="0B0080"/>
                </a:solidFill>
                <a:effectLst/>
                <a:latin typeface="Arial Narrow" panose="020B0606020202030204" pitchFamily="34" charset="0"/>
                <a:hlinkClick r:id="rId8"/>
              </a:rPr>
              <a:t>[78]</a:t>
            </a:r>
            <a:r>
              <a:rPr lang="en-US" sz="1100" b="1" i="0" dirty="0">
                <a:solidFill>
                  <a:srgbClr val="202122"/>
                </a:solidFill>
                <a:effectLst/>
                <a:latin typeface="Arial Narrow" panose="020B0606020202030204" pitchFamily="34" charset="0"/>
              </a:rPr>
              <a:t> By the mid-1980s, the Soviet contingent was increased to 108,800 and fighting increased, but the military and diplomatic cost of the war to the USSR was high</a:t>
            </a:r>
            <a:r>
              <a:rPr lang="en-US" sz="1100" b="0" i="0" dirty="0">
                <a:solidFill>
                  <a:srgbClr val="202122"/>
                </a:solidFill>
                <a:effectLst/>
                <a:latin typeface="Arial Narrow" panose="020B0606020202030204" pitchFamily="34" charset="0"/>
              </a:rPr>
              <a:t>.</a:t>
            </a:r>
            <a:r>
              <a:rPr lang="en-US" sz="1100" b="0" i="0" u="none" strike="noStrike" baseline="30000" dirty="0">
                <a:solidFill>
                  <a:srgbClr val="0B0080"/>
                </a:solidFill>
                <a:effectLst/>
                <a:latin typeface="Arial Narrow" panose="020B0606020202030204" pitchFamily="34" charset="0"/>
                <a:hlinkClick r:id="rId9"/>
              </a:rPr>
              <a:t>[15]</a:t>
            </a:r>
            <a:r>
              <a:rPr lang="en-US" sz="1100" b="0" i="0" dirty="0">
                <a:solidFill>
                  <a:srgbClr val="202122"/>
                </a:solidFill>
                <a:effectLst/>
                <a:latin typeface="Arial Narrow" panose="020B0606020202030204" pitchFamily="34" charset="0"/>
              </a:rPr>
              <a:t> By mid-1987 the Soviet Union, now under reformist leader </a:t>
            </a:r>
            <a:r>
              <a:rPr lang="en-US" sz="1100" b="0" i="0" u="none" strike="noStrike" dirty="0">
                <a:solidFill>
                  <a:srgbClr val="0B0080"/>
                </a:solidFill>
                <a:effectLst/>
                <a:latin typeface="Arial Narrow" panose="020B0606020202030204" pitchFamily="34" charset="0"/>
                <a:hlinkClick r:id="rId10" tooltip="Mikhail Gorbachev"/>
              </a:rPr>
              <a:t>Mikhail Gorbachev</a:t>
            </a:r>
            <a:r>
              <a:rPr lang="en-US" sz="1100" b="0" i="0" dirty="0">
                <a:solidFill>
                  <a:srgbClr val="202122"/>
                </a:solidFill>
                <a:effectLst/>
                <a:latin typeface="Arial Narrow" panose="020B0606020202030204" pitchFamily="34" charset="0"/>
              </a:rPr>
              <a:t>, announced it would start withdrawing its forces after </a:t>
            </a:r>
            <a:r>
              <a:rPr lang="en-US" sz="1100" b="0" i="0" u="none" strike="noStrike" dirty="0">
                <a:solidFill>
                  <a:srgbClr val="0B0080"/>
                </a:solidFill>
                <a:effectLst/>
                <a:latin typeface="Arial Narrow" panose="020B0606020202030204" pitchFamily="34" charset="0"/>
                <a:hlinkClick r:id="rId11" tooltip="National Reconciliation"/>
              </a:rPr>
              <a:t>meetings</a:t>
            </a:r>
            <a:r>
              <a:rPr lang="en-US" sz="1100" b="0" i="0" dirty="0">
                <a:solidFill>
                  <a:srgbClr val="202122"/>
                </a:solidFill>
                <a:effectLst/>
                <a:latin typeface="Arial Narrow" panose="020B0606020202030204" pitchFamily="34" charset="0"/>
              </a:rPr>
              <a:t> with the Afghan government.</a:t>
            </a:r>
            <a:r>
              <a:rPr lang="en-US" sz="1100" b="0" i="0" u="none" strike="noStrike" baseline="30000" dirty="0">
                <a:solidFill>
                  <a:srgbClr val="0B0080"/>
                </a:solidFill>
                <a:effectLst/>
                <a:latin typeface="Arial Narrow" panose="020B0606020202030204" pitchFamily="34" charset="0"/>
                <a:hlinkClick r:id="rId12"/>
              </a:rPr>
              <a:t>[9]</a:t>
            </a:r>
            <a:r>
              <a:rPr lang="en-US" sz="1100" b="0" i="0" u="none" strike="noStrike" baseline="30000" dirty="0">
                <a:solidFill>
                  <a:srgbClr val="0B0080"/>
                </a:solidFill>
                <a:effectLst/>
                <a:latin typeface="Arial Narrow" panose="020B0606020202030204" pitchFamily="34" charset="0"/>
                <a:hlinkClick r:id="rId13"/>
              </a:rPr>
              <a:t>[10]</a:t>
            </a:r>
            <a:r>
              <a:rPr lang="en-US" sz="1100" b="0" i="0" dirty="0">
                <a:solidFill>
                  <a:srgbClr val="202122"/>
                </a:solidFill>
                <a:effectLst/>
                <a:latin typeface="Arial Narrow" panose="020B0606020202030204" pitchFamily="34" charset="0"/>
              </a:rPr>
              <a:t> The final </a:t>
            </a:r>
            <a:r>
              <a:rPr lang="en-US" sz="1100" b="0" i="0" u="none" strike="noStrike" dirty="0">
                <a:solidFill>
                  <a:srgbClr val="0B0080"/>
                </a:solidFill>
                <a:effectLst/>
                <a:latin typeface="Arial Narrow" panose="020B0606020202030204" pitchFamily="34" charset="0"/>
                <a:hlinkClick r:id="rId14" tooltip="Soviet troop withdrawal from Afghanistan"/>
              </a:rPr>
              <a:t>troop withdrawal</a:t>
            </a:r>
            <a:r>
              <a:rPr lang="en-US" sz="1100" b="0" i="0" dirty="0">
                <a:solidFill>
                  <a:srgbClr val="202122"/>
                </a:solidFill>
                <a:effectLst/>
                <a:latin typeface="Arial Narrow" panose="020B0606020202030204" pitchFamily="34" charset="0"/>
              </a:rPr>
              <a:t> started on May 15, 1988, and ended on February 15, 1989, leaving the government forces alone in the battle against the insurgents, which </a:t>
            </a:r>
            <a:r>
              <a:rPr lang="en-US" sz="1100" b="0" i="0" u="none" strike="noStrike" dirty="0">
                <a:solidFill>
                  <a:srgbClr val="0B0080"/>
                </a:solidFill>
                <a:effectLst/>
                <a:latin typeface="Arial Narrow" panose="020B0606020202030204" pitchFamily="34" charset="0"/>
                <a:hlinkClick r:id="rId15" tooltip="Afghan Civil War (1989-1992)"/>
              </a:rPr>
              <a:t>continued</a:t>
            </a:r>
            <a:r>
              <a:rPr lang="en-US" sz="1100" b="0" i="0" dirty="0">
                <a:solidFill>
                  <a:srgbClr val="202122"/>
                </a:solidFill>
                <a:effectLst/>
                <a:latin typeface="Arial Narrow" panose="020B0606020202030204" pitchFamily="34" charset="0"/>
              </a:rPr>
              <a:t> until 1992, when the former Soviet-backed government collapsed. Due to its length, it has sometimes been referred to as the "Soviet Union's </a:t>
            </a:r>
            <a:r>
              <a:rPr lang="en-US" sz="1100" b="0" i="0" u="none" strike="noStrike" dirty="0">
                <a:solidFill>
                  <a:srgbClr val="0B0080"/>
                </a:solidFill>
                <a:effectLst/>
                <a:latin typeface="Arial Narrow" panose="020B0606020202030204" pitchFamily="34" charset="0"/>
                <a:hlinkClick r:id="rId16" tooltip="Vietnam War"/>
              </a:rPr>
              <a:t>Vietnam War</a:t>
            </a:r>
            <a:r>
              <a:rPr lang="en-US" sz="1100" b="0" i="0" dirty="0">
                <a:solidFill>
                  <a:srgbClr val="202122"/>
                </a:solidFill>
                <a:effectLst/>
                <a:latin typeface="Arial Narrow" panose="020B0606020202030204" pitchFamily="34" charset="0"/>
              </a:rPr>
              <a:t>" or the "</a:t>
            </a:r>
            <a:r>
              <a:rPr lang="en-US" sz="1100" b="0" i="0" u="none" strike="noStrike" dirty="0">
                <a:solidFill>
                  <a:srgbClr val="0B0080"/>
                </a:solidFill>
                <a:effectLst/>
                <a:latin typeface="Arial Narrow" panose="020B0606020202030204" pitchFamily="34" charset="0"/>
                <a:hlinkClick r:id="rId17" tooltip="Russian Bear"/>
              </a:rPr>
              <a:t>Bear</a:t>
            </a:r>
            <a:r>
              <a:rPr lang="en-US" sz="1100" b="0" i="0" dirty="0">
                <a:solidFill>
                  <a:srgbClr val="202122"/>
                </a:solidFill>
                <a:effectLst/>
                <a:latin typeface="Arial Narrow" panose="020B0606020202030204" pitchFamily="34" charset="0"/>
              </a:rPr>
              <a:t> Trap" by the Western media.</a:t>
            </a:r>
            <a:r>
              <a:rPr lang="en-US" sz="1100" b="0" i="0" u="none" strike="noStrike" baseline="30000" dirty="0">
                <a:solidFill>
                  <a:srgbClr val="0B0080"/>
                </a:solidFill>
                <a:effectLst/>
                <a:latin typeface="Arial Narrow" panose="020B0606020202030204" pitchFamily="34" charset="0"/>
                <a:hlinkClick r:id="rId18"/>
              </a:rPr>
              <a:t>[79]</a:t>
            </a:r>
            <a:r>
              <a:rPr lang="en-US" sz="1100" b="0" i="0" u="none" strike="noStrike" baseline="30000" dirty="0">
                <a:solidFill>
                  <a:srgbClr val="0B0080"/>
                </a:solidFill>
                <a:effectLst/>
                <a:latin typeface="Arial Narrow" panose="020B0606020202030204" pitchFamily="34" charset="0"/>
                <a:hlinkClick r:id="rId19"/>
              </a:rPr>
              <a:t>[80]</a:t>
            </a:r>
            <a:r>
              <a:rPr lang="en-US" sz="1100" b="0" i="0" u="none" strike="noStrike" baseline="30000" dirty="0">
                <a:solidFill>
                  <a:srgbClr val="0B0080"/>
                </a:solidFill>
                <a:effectLst/>
                <a:latin typeface="Arial Narrow" panose="020B0606020202030204" pitchFamily="34" charset="0"/>
                <a:hlinkClick r:id="rId20"/>
              </a:rPr>
              <a:t>[81]</a:t>
            </a:r>
            <a:r>
              <a:rPr lang="en-US" sz="1100" b="0" i="0" dirty="0">
                <a:solidFill>
                  <a:srgbClr val="202122"/>
                </a:solidFill>
                <a:effectLst/>
                <a:latin typeface="Arial Narrow" panose="020B0606020202030204" pitchFamily="34" charset="0"/>
              </a:rPr>
              <a:t> </a:t>
            </a:r>
            <a:r>
              <a:rPr lang="en-US" sz="1200" b="1" i="0" dirty="0">
                <a:solidFill>
                  <a:srgbClr val="202122"/>
                </a:solidFill>
                <a:effectLst/>
                <a:latin typeface="Arial Narrow" panose="020B0606020202030204" pitchFamily="34" charset="0"/>
              </a:rPr>
              <a:t>The Soviets' failure in the war</a:t>
            </a:r>
            <a:r>
              <a:rPr lang="en-US" sz="1200" b="1" i="0" u="none" strike="noStrike" baseline="30000" dirty="0">
                <a:solidFill>
                  <a:srgbClr val="0B0080"/>
                </a:solidFill>
                <a:effectLst/>
                <a:latin typeface="Arial Narrow" panose="020B0606020202030204" pitchFamily="34" charset="0"/>
                <a:hlinkClick r:id="rId21"/>
              </a:rPr>
              <a:t>[82]</a:t>
            </a:r>
            <a:r>
              <a:rPr lang="en-US" sz="1200" b="1" i="0" dirty="0">
                <a:solidFill>
                  <a:srgbClr val="202122"/>
                </a:solidFill>
                <a:effectLst/>
                <a:latin typeface="Arial Narrow" panose="020B0606020202030204" pitchFamily="34" charset="0"/>
              </a:rPr>
              <a:t> is thought to be a contributing factor to the </a:t>
            </a:r>
            <a:r>
              <a:rPr lang="en-US" sz="1200" b="1" i="0" u="none" strike="noStrike" dirty="0">
                <a:solidFill>
                  <a:srgbClr val="0B0080"/>
                </a:solidFill>
                <a:effectLst/>
                <a:latin typeface="Arial Narrow" panose="020B0606020202030204" pitchFamily="34" charset="0"/>
                <a:hlinkClick r:id="rId22" tooltip="Dissolution of the Soviet Union"/>
              </a:rPr>
              <a:t>fall of the Soviet Union</a:t>
            </a:r>
            <a:r>
              <a:rPr lang="en-US" sz="1200" b="1" i="0" dirty="0">
                <a:solidFill>
                  <a:srgbClr val="202122"/>
                </a:solidFill>
                <a:effectLst/>
                <a:latin typeface="Arial Narrow" panose="020B0606020202030204" pitchFamily="34" charset="0"/>
              </a:rPr>
              <a:t>.</a:t>
            </a:r>
            <a:r>
              <a:rPr lang="en-US" sz="1200" b="1" i="0" u="none" strike="noStrike" baseline="30000" dirty="0">
                <a:solidFill>
                  <a:srgbClr val="0B0080"/>
                </a:solidFill>
                <a:effectLst/>
                <a:latin typeface="Arial Narrow" panose="020B0606020202030204" pitchFamily="34" charset="0"/>
                <a:hlinkClick r:id="rId23"/>
              </a:rPr>
              <a:t>[83]</a:t>
            </a:r>
            <a:endParaRPr lang="en-US" sz="1200" b="1" dirty="0">
              <a:latin typeface="Arial Narrow" panose="020B0606020202030204" pitchFamily="34" charset="0"/>
            </a:endParaRPr>
          </a:p>
        </p:txBody>
      </p:sp>
      <p:cxnSp>
        <p:nvCxnSpPr>
          <p:cNvPr id="23" name="Straight Arrow Connector 22">
            <a:extLst>
              <a:ext uri="{FF2B5EF4-FFF2-40B4-BE49-F238E27FC236}">
                <a16:creationId xmlns:a16="http://schemas.microsoft.com/office/drawing/2014/main" id="{C62152BE-3906-4621-BBB2-17BF849D6721}"/>
              </a:ext>
            </a:extLst>
          </p:cNvPr>
          <p:cNvCxnSpPr/>
          <p:nvPr/>
        </p:nvCxnSpPr>
        <p:spPr>
          <a:xfrm flipV="1">
            <a:off x="908640" y="4261246"/>
            <a:ext cx="0" cy="101019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6" name="Text Box 79">
            <a:extLst>
              <a:ext uri="{FF2B5EF4-FFF2-40B4-BE49-F238E27FC236}">
                <a16:creationId xmlns:a16="http://schemas.microsoft.com/office/drawing/2014/main" id="{1926A798-4A65-4754-8F64-139A79A86FCB}"/>
              </a:ext>
            </a:extLst>
          </p:cNvPr>
          <p:cNvSpPr txBox="1">
            <a:spLocks noChangeArrowheads="1"/>
          </p:cNvSpPr>
          <p:nvPr/>
        </p:nvSpPr>
        <p:spPr bwMode="auto">
          <a:xfrm>
            <a:off x="1500741" y="4384683"/>
            <a:ext cx="800100" cy="402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000" b="0" i="0" u="none" strike="noStrike" cap="none" normalizeH="0" baseline="0" dirty="0">
                <a:ln>
                  <a:noFill/>
                </a:ln>
                <a:solidFill>
                  <a:srgbClr val="000000"/>
                </a:solidFill>
                <a:effectLst/>
                <a:latin typeface="Arial Narrow" panose="020B0606020202030204" pitchFamily="34" charset="0"/>
              </a:rPr>
              <a:t>Mujahedeen</a:t>
            </a:r>
          </a:p>
        </p:txBody>
      </p:sp>
      <p:sp>
        <p:nvSpPr>
          <p:cNvPr id="28" name="Text Box 84">
            <a:extLst>
              <a:ext uri="{FF2B5EF4-FFF2-40B4-BE49-F238E27FC236}">
                <a16:creationId xmlns:a16="http://schemas.microsoft.com/office/drawing/2014/main" id="{7EB358E7-8F2F-4B62-8F0C-70A713EADF4E}"/>
              </a:ext>
            </a:extLst>
          </p:cNvPr>
          <p:cNvSpPr txBox="1">
            <a:spLocks noChangeArrowheads="1"/>
          </p:cNvSpPr>
          <p:nvPr/>
        </p:nvSpPr>
        <p:spPr bwMode="auto">
          <a:xfrm>
            <a:off x="1638385" y="4629408"/>
            <a:ext cx="800100" cy="514350"/>
          </a:xfrm>
          <a:prstGeom prst="rect">
            <a:avLst/>
          </a:prstGeom>
          <a:noFill/>
          <a:ln w="3175"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Gulf War</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Arial Narrow" panose="020B0606020202030204" pitchFamily="34" charset="0"/>
              </a:rPr>
              <a:t>1990-1991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9" name="Text Box 90">
            <a:extLst>
              <a:ext uri="{FF2B5EF4-FFF2-40B4-BE49-F238E27FC236}">
                <a16:creationId xmlns:a16="http://schemas.microsoft.com/office/drawing/2014/main" id="{54A16321-8C64-4C9B-95C5-16FA08BEF0FA}"/>
              </a:ext>
            </a:extLst>
          </p:cNvPr>
          <p:cNvSpPr txBox="1">
            <a:spLocks noChangeArrowheads="1"/>
          </p:cNvSpPr>
          <p:nvPr/>
        </p:nvSpPr>
        <p:spPr bwMode="auto">
          <a:xfrm>
            <a:off x="2117448" y="3717929"/>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Taliban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95">
            <a:extLst>
              <a:ext uri="{FF2B5EF4-FFF2-40B4-BE49-F238E27FC236}">
                <a16:creationId xmlns:a16="http://schemas.microsoft.com/office/drawing/2014/main" id="{13E9084D-9EFB-4429-8D3F-35EC81FFC2A3}"/>
              </a:ext>
            </a:extLst>
          </p:cNvPr>
          <p:cNvSpPr txBox="1">
            <a:spLocks noChangeArrowheads="1"/>
          </p:cNvSpPr>
          <p:nvPr/>
        </p:nvSpPr>
        <p:spPr bwMode="auto">
          <a:xfrm>
            <a:off x="2379421" y="4046948"/>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Afghanistan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96">
            <a:extLst>
              <a:ext uri="{FF2B5EF4-FFF2-40B4-BE49-F238E27FC236}">
                <a16:creationId xmlns:a16="http://schemas.microsoft.com/office/drawing/2014/main" id="{BB02E478-13B5-474A-9A75-8E9188B9AAED}"/>
              </a:ext>
            </a:extLst>
          </p:cNvPr>
          <p:cNvSpPr>
            <a:spLocks noChangeShapeType="1"/>
          </p:cNvSpPr>
          <p:nvPr/>
        </p:nvSpPr>
        <p:spPr bwMode="auto">
          <a:xfrm>
            <a:off x="2667085" y="3722066"/>
            <a:ext cx="0" cy="3429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69">
            <a:extLst>
              <a:ext uri="{FF2B5EF4-FFF2-40B4-BE49-F238E27FC236}">
                <a16:creationId xmlns:a16="http://schemas.microsoft.com/office/drawing/2014/main" id="{62CFB614-777A-4EA8-B2B2-CCBDFE836FCA}"/>
              </a:ext>
            </a:extLst>
          </p:cNvPr>
          <p:cNvSpPr txBox="1">
            <a:spLocks noChangeArrowheads="1"/>
          </p:cNvSpPr>
          <p:nvPr/>
        </p:nvSpPr>
        <p:spPr bwMode="auto">
          <a:xfrm>
            <a:off x="8514" y="3650370"/>
            <a:ext cx="647397"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USSR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 name="Text Box 88">
            <a:extLst>
              <a:ext uri="{FF2B5EF4-FFF2-40B4-BE49-F238E27FC236}">
                <a16:creationId xmlns:a16="http://schemas.microsoft.com/office/drawing/2014/main" id="{0FF6535B-3DD5-4DA2-8F39-6DC543273AE5}"/>
              </a:ext>
            </a:extLst>
          </p:cNvPr>
          <p:cNvSpPr txBox="1">
            <a:spLocks noChangeArrowheads="1"/>
          </p:cNvSpPr>
          <p:nvPr/>
        </p:nvSpPr>
        <p:spPr bwMode="auto">
          <a:xfrm>
            <a:off x="2209885" y="3169617"/>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Arial Narrow" panose="020B0606020202030204" pitchFamily="34" charset="0"/>
              </a:rPr>
              <a:t>Al-Qaeda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8" name="Line 92">
            <a:extLst>
              <a:ext uri="{FF2B5EF4-FFF2-40B4-BE49-F238E27FC236}">
                <a16:creationId xmlns:a16="http://schemas.microsoft.com/office/drawing/2014/main" id="{A0ADE0BD-EF43-406A-A8FD-A0BE258FF9B9}"/>
              </a:ext>
            </a:extLst>
          </p:cNvPr>
          <p:cNvSpPr>
            <a:spLocks noChangeShapeType="1"/>
          </p:cNvSpPr>
          <p:nvPr/>
        </p:nvSpPr>
        <p:spPr bwMode="auto">
          <a:xfrm flipV="1">
            <a:off x="2427256" y="3320174"/>
            <a:ext cx="171450" cy="342900"/>
          </a:xfrm>
          <a:prstGeom prst="line">
            <a:avLst/>
          </a:prstGeom>
          <a:noFill/>
          <a:ln w="25400" algn="ctr">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Box 159">
            <a:extLst>
              <a:ext uri="{FF2B5EF4-FFF2-40B4-BE49-F238E27FC236}">
                <a16:creationId xmlns:a16="http://schemas.microsoft.com/office/drawing/2014/main" id="{636C4EE9-3250-4689-ADC8-8FDEC0E9EA37}"/>
              </a:ext>
            </a:extLst>
          </p:cNvPr>
          <p:cNvSpPr txBox="1"/>
          <p:nvPr/>
        </p:nvSpPr>
        <p:spPr>
          <a:xfrm>
            <a:off x="3382242" y="3669305"/>
            <a:ext cx="603298" cy="938719"/>
          </a:xfrm>
          <a:prstGeom prst="rect">
            <a:avLst/>
          </a:prstGeom>
          <a:noFill/>
        </p:spPr>
        <p:txBody>
          <a:bodyPr wrap="square">
            <a:spAutoFit/>
          </a:bodyPr>
          <a:lstStyle/>
          <a:p>
            <a:r>
              <a:rPr lang="en-US" sz="1100" b="0" i="0" dirty="0">
                <a:solidFill>
                  <a:srgbClr val="202122"/>
                </a:solidFill>
                <a:effectLst/>
                <a:latin typeface="Arial Narrow" panose="020B0606020202030204" pitchFamily="34" charset="0"/>
              </a:rPr>
              <a:t>Gaddafi killed</a:t>
            </a:r>
          </a:p>
          <a:p>
            <a:endParaRPr lang="en-US" sz="1100" dirty="0">
              <a:solidFill>
                <a:srgbClr val="202122"/>
              </a:solidFill>
              <a:latin typeface="Arial Narrow" panose="020B0606020202030204" pitchFamily="34" charset="0"/>
            </a:endParaRPr>
          </a:p>
          <a:p>
            <a:r>
              <a:rPr lang="en-US" sz="1100" dirty="0">
                <a:solidFill>
                  <a:srgbClr val="202122"/>
                </a:solidFill>
                <a:latin typeface="Arial Narrow" panose="020B0606020202030204" pitchFamily="34" charset="0"/>
              </a:rPr>
              <a:t>Arab Spring</a:t>
            </a:r>
            <a:endParaRPr lang="en-US" sz="1100" dirty="0">
              <a:latin typeface="Arial Narrow" panose="020B0606020202030204" pitchFamily="34" charset="0"/>
            </a:endParaRPr>
          </a:p>
        </p:txBody>
      </p:sp>
      <p:sp>
        <p:nvSpPr>
          <p:cNvPr id="41" name="TextBox 40">
            <a:extLst>
              <a:ext uri="{FF2B5EF4-FFF2-40B4-BE49-F238E27FC236}">
                <a16:creationId xmlns:a16="http://schemas.microsoft.com/office/drawing/2014/main" id="{07C4B96A-BF2D-4113-B989-92D0E8A7AEC1}"/>
              </a:ext>
            </a:extLst>
          </p:cNvPr>
          <p:cNvSpPr txBox="1"/>
          <p:nvPr/>
        </p:nvSpPr>
        <p:spPr>
          <a:xfrm>
            <a:off x="2960137" y="3365066"/>
            <a:ext cx="651187" cy="261610"/>
          </a:xfrm>
          <a:prstGeom prst="rect">
            <a:avLst/>
          </a:prstGeom>
          <a:noFill/>
        </p:spPr>
        <p:txBody>
          <a:bodyPr wrap="square">
            <a:spAutoFit/>
          </a:bodyPr>
          <a:lstStyle/>
          <a:p>
            <a:r>
              <a:rPr lang="en-US" sz="1100" b="0" i="0" dirty="0">
                <a:solidFill>
                  <a:srgbClr val="202122"/>
                </a:solidFill>
                <a:effectLst/>
                <a:latin typeface="Arial Narrow" panose="020B0606020202030204" pitchFamily="34" charset="0"/>
              </a:rPr>
              <a:t>Iraq War</a:t>
            </a:r>
            <a:endParaRPr lang="en-US" sz="1100" dirty="0">
              <a:latin typeface="Arial Narrow" panose="020B0606020202030204" pitchFamily="34" charset="0"/>
            </a:endParaRPr>
          </a:p>
        </p:txBody>
      </p:sp>
      <p:cxnSp>
        <p:nvCxnSpPr>
          <p:cNvPr id="165" name="Straight Connector 164">
            <a:extLst>
              <a:ext uri="{FF2B5EF4-FFF2-40B4-BE49-F238E27FC236}">
                <a16:creationId xmlns:a16="http://schemas.microsoft.com/office/drawing/2014/main" id="{EEF13372-D2E4-4D41-A5EB-C8B010AE123A}"/>
              </a:ext>
            </a:extLst>
          </p:cNvPr>
          <p:cNvCxnSpPr>
            <a:cxnSpLocks/>
          </p:cNvCxnSpPr>
          <p:nvPr/>
        </p:nvCxnSpPr>
        <p:spPr>
          <a:xfrm>
            <a:off x="2908039" y="3457572"/>
            <a:ext cx="0" cy="204069"/>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66" name="Rectangle 165">
            <a:extLst>
              <a:ext uri="{FF2B5EF4-FFF2-40B4-BE49-F238E27FC236}">
                <a16:creationId xmlns:a16="http://schemas.microsoft.com/office/drawing/2014/main" id="{7097B1B7-074A-4919-9928-21678EAB9038}"/>
              </a:ext>
            </a:extLst>
          </p:cNvPr>
          <p:cNvSpPr/>
          <p:nvPr/>
        </p:nvSpPr>
        <p:spPr>
          <a:xfrm>
            <a:off x="2754892" y="3160125"/>
            <a:ext cx="471793" cy="276999"/>
          </a:xfrm>
          <a:prstGeom prst="rect">
            <a:avLst/>
          </a:prstGeom>
        </p:spPr>
        <p:txBody>
          <a:bodyPr wrap="square">
            <a:spAutoFit/>
          </a:bodyPr>
          <a:lstStyle/>
          <a:p>
            <a:pPr algn="ctr"/>
            <a:r>
              <a:rPr lang="en-US" altLang="en-US" sz="1200" b="1" dirty="0">
                <a:latin typeface="Arial Narrow" panose="020B0606020202030204" pitchFamily="34" charset="0"/>
                <a:ea typeface="Times New Roman" panose="02020603050405020304" pitchFamily="18" charset="0"/>
              </a:rPr>
              <a:t>2003</a:t>
            </a:r>
            <a:endParaRPr lang="en-US" sz="1200" dirty="0"/>
          </a:p>
        </p:txBody>
      </p:sp>
      <p:cxnSp>
        <p:nvCxnSpPr>
          <p:cNvPr id="49" name="Straight Arrow Connector 48">
            <a:extLst>
              <a:ext uri="{FF2B5EF4-FFF2-40B4-BE49-F238E27FC236}">
                <a16:creationId xmlns:a16="http://schemas.microsoft.com/office/drawing/2014/main" id="{EAAE21F2-65A7-4A82-8C66-C6BA8E514593}"/>
              </a:ext>
            </a:extLst>
          </p:cNvPr>
          <p:cNvCxnSpPr/>
          <p:nvPr/>
        </p:nvCxnSpPr>
        <p:spPr>
          <a:xfrm>
            <a:off x="2915465" y="3400021"/>
            <a:ext cx="70328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4C135BCC-BF35-48E9-8297-DE71C715E7BA}"/>
              </a:ext>
            </a:extLst>
          </p:cNvPr>
          <p:cNvSpPr/>
          <p:nvPr/>
        </p:nvSpPr>
        <p:spPr>
          <a:xfrm>
            <a:off x="5773188" y="2786392"/>
            <a:ext cx="545006" cy="461665"/>
          </a:xfrm>
          <a:prstGeom prst="rect">
            <a:avLst/>
          </a:prstGeom>
        </p:spPr>
        <p:txBody>
          <a:bodyPr wrap="square">
            <a:spAutoFit/>
          </a:bodyPr>
          <a:lstStyle/>
          <a:p>
            <a:pPr algn="ctr"/>
            <a:r>
              <a:rPr lang="en-US" altLang="en-US" sz="1200" b="1" dirty="0">
                <a:latin typeface="Arial Narrow" panose="020B0606020202030204" pitchFamily="34" charset="0"/>
                <a:ea typeface="Times New Roman" panose="02020603050405020304" pitchFamily="18" charset="0"/>
              </a:rPr>
              <a:t>KS </a:t>
            </a:r>
            <a:r>
              <a:rPr lang="en-US" altLang="en-US" sz="1200" b="1" dirty="0">
                <a:latin typeface="Arial Narrow" panose="020B0606020202030204" pitchFamily="34" charset="0"/>
                <a:ea typeface="Times New Roman" panose="02020603050405020304" pitchFamily="18" charset="0"/>
                <a:sym typeface="Wingdings" panose="05000000000000000000" pitchFamily="2" charset="2"/>
              </a:rPr>
              <a:t></a:t>
            </a:r>
          </a:p>
          <a:p>
            <a:pPr algn="ctr"/>
            <a:r>
              <a:rPr lang="en-US" sz="1200" b="1" dirty="0">
                <a:latin typeface="Arial Narrow" panose="020B0606020202030204" pitchFamily="34" charset="0"/>
                <a:sym typeface="Wingdings" panose="05000000000000000000" pitchFamily="2" charset="2"/>
              </a:rPr>
              <a:t>KN  </a:t>
            </a:r>
            <a:endParaRPr lang="en-US" sz="1200" dirty="0"/>
          </a:p>
        </p:txBody>
      </p:sp>
      <p:pic>
        <p:nvPicPr>
          <p:cNvPr id="52" name="Picture 51">
            <a:extLst>
              <a:ext uri="{FF2B5EF4-FFF2-40B4-BE49-F238E27FC236}">
                <a16:creationId xmlns:a16="http://schemas.microsoft.com/office/drawing/2014/main" id="{16FAF920-E0D1-4993-9178-ADB1C2474BED}"/>
              </a:ext>
            </a:extLst>
          </p:cNvPr>
          <p:cNvPicPr>
            <a:picLocks noChangeAspect="1"/>
          </p:cNvPicPr>
          <p:nvPr/>
        </p:nvPicPr>
        <p:blipFill>
          <a:blip r:embed="rId24"/>
          <a:stretch>
            <a:fillRect/>
          </a:stretch>
        </p:blipFill>
        <p:spPr>
          <a:xfrm>
            <a:off x="2467615" y="4517846"/>
            <a:ext cx="574553" cy="834792"/>
          </a:xfrm>
          <a:prstGeom prst="rect">
            <a:avLst/>
          </a:prstGeom>
        </p:spPr>
      </p:pic>
      <p:pic>
        <p:nvPicPr>
          <p:cNvPr id="53" name="Picture 52">
            <a:extLst>
              <a:ext uri="{FF2B5EF4-FFF2-40B4-BE49-F238E27FC236}">
                <a16:creationId xmlns:a16="http://schemas.microsoft.com/office/drawing/2014/main" id="{54E1CA56-8221-4D1D-8EE1-E5F1F55BF17E}"/>
              </a:ext>
            </a:extLst>
          </p:cNvPr>
          <p:cNvPicPr>
            <a:picLocks noChangeAspect="1"/>
          </p:cNvPicPr>
          <p:nvPr/>
        </p:nvPicPr>
        <p:blipFill>
          <a:blip r:embed="rId24"/>
          <a:stretch>
            <a:fillRect/>
          </a:stretch>
        </p:blipFill>
        <p:spPr>
          <a:xfrm>
            <a:off x="6729545" y="4517846"/>
            <a:ext cx="574553" cy="834792"/>
          </a:xfrm>
          <a:prstGeom prst="rect">
            <a:avLst/>
          </a:prstGeom>
        </p:spPr>
      </p:pic>
      <p:sp>
        <p:nvSpPr>
          <p:cNvPr id="5" name="Rectangle 4">
            <a:extLst>
              <a:ext uri="{FF2B5EF4-FFF2-40B4-BE49-F238E27FC236}">
                <a16:creationId xmlns:a16="http://schemas.microsoft.com/office/drawing/2014/main" id="{38D893E7-C286-4AE3-A3FD-D1CCB4901AC4}"/>
              </a:ext>
            </a:extLst>
          </p:cNvPr>
          <p:cNvSpPr/>
          <p:nvPr/>
        </p:nvSpPr>
        <p:spPr>
          <a:xfrm>
            <a:off x="5974808" y="1387501"/>
            <a:ext cx="749435" cy="461665"/>
          </a:xfrm>
          <a:prstGeom prst="rect">
            <a:avLst/>
          </a:prstGeom>
        </p:spPr>
        <p:txBody>
          <a:bodyPr wrap="square">
            <a:spAutoFit/>
          </a:bodyPr>
          <a:lstStyle/>
          <a:p>
            <a:pPr algn="ctr"/>
            <a:r>
              <a:rPr lang="en-US" sz="1200" dirty="0">
                <a:latin typeface="Arial Narrow" panose="020B0606020202030204" pitchFamily="34" charset="0"/>
              </a:rPr>
              <a:t>Islam restrained</a:t>
            </a:r>
            <a:endParaRPr lang="en-US" sz="1200" dirty="0"/>
          </a:p>
        </p:txBody>
      </p:sp>
      <p:sp>
        <p:nvSpPr>
          <p:cNvPr id="11" name="Rectangle 10">
            <a:extLst>
              <a:ext uri="{FF2B5EF4-FFF2-40B4-BE49-F238E27FC236}">
                <a16:creationId xmlns:a16="http://schemas.microsoft.com/office/drawing/2014/main" id="{07CB6020-27A6-4CA6-A621-989EBF158DD8}"/>
              </a:ext>
            </a:extLst>
          </p:cNvPr>
          <p:cNvSpPr/>
          <p:nvPr/>
        </p:nvSpPr>
        <p:spPr>
          <a:xfrm>
            <a:off x="4498893" y="535229"/>
            <a:ext cx="943172" cy="461665"/>
          </a:xfrm>
          <a:prstGeom prst="rect">
            <a:avLst/>
          </a:prstGeom>
        </p:spPr>
        <p:txBody>
          <a:bodyPr wrap="square">
            <a:spAutoFit/>
          </a:bodyPr>
          <a:lstStyle/>
          <a:p>
            <a:pPr algn="ctr"/>
            <a:r>
              <a:rPr lang="en-US" sz="1200" dirty="0">
                <a:latin typeface="Arial Narrow" panose="020B0606020202030204" pitchFamily="34" charset="0"/>
              </a:rPr>
              <a:t>Egyptian KS</a:t>
            </a:r>
          </a:p>
          <a:p>
            <a:pPr algn="ctr"/>
            <a:r>
              <a:rPr lang="en-US" sz="1200" dirty="0">
                <a:latin typeface="Arial Narrow" panose="020B0606020202030204" pitchFamily="34" charset="0"/>
              </a:rPr>
              <a:t>Turkey KN</a:t>
            </a:r>
            <a:endParaRPr lang="en-US" sz="1200" dirty="0"/>
          </a:p>
        </p:txBody>
      </p:sp>
      <p:sp>
        <p:nvSpPr>
          <p:cNvPr id="14" name="Rectangle 13">
            <a:extLst>
              <a:ext uri="{FF2B5EF4-FFF2-40B4-BE49-F238E27FC236}">
                <a16:creationId xmlns:a16="http://schemas.microsoft.com/office/drawing/2014/main" id="{6EEB894A-2F88-46A7-9EDA-6633C83195B0}"/>
              </a:ext>
            </a:extLst>
          </p:cNvPr>
          <p:cNvSpPr/>
          <p:nvPr/>
        </p:nvSpPr>
        <p:spPr>
          <a:xfrm>
            <a:off x="2452345" y="1277103"/>
            <a:ext cx="749435" cy="461665"/>
          </a:xfrm>
          <a:prstGeom prst="rect">
            <a:avLst/>
          </a:prstGeom>
        </p:spPr>
        <p:txBody>
          <a:bodyPr wrap="square">
            <a:spAutoFit/>
          </a:bodyPr>
          <a:lstStyle/>
          <a:p>
            <a:pPr algn="ctr"/>
            <a:r>
              <a:rPr lang="en-US" sz="1200" dirty="0">
                <a:latin typeface="Arial Narrow" panose="020B0606020202030204" pitchFamily="34" charset="0"/>
              </a:rPr>
              <a:t>Ottoman</a:t>
            </a:r>
          </a:p>
          <a:p>
            <a:pPr algn="ctr"/>
            <a:r>
              <a:rPr lang="en-US" sz="1200" dirty="0" err="1">
                <a:latin typeface="Arial Narrow" panose="020B0606020202030204" pitchFamily="34" charset="0"/>
              </a:rPr>
              <a:t>Wahabbi</a:t>
            </a:r>
            <a:endParaRPr lang="en-US" sz="1200" dirty="0"/>
          </a:p>
        </p:txBody>
      </p:sp>
      <p:cxnSp>
        <p:nvCxnSpPr>
          <p:cNvPr id="91" name="Straight Connector 90">
            <a:extLst>
              <a:ext uri="{FF2B5EF4-FFF2-40B4-BE49-F238E27FC236}">
                <a16:creationId xmlns:a16="http://schemas.microsoft.com/office/drawing/2014/main" id="{2E0FDEEA-1A6F-4283-8382-E1F072E04C34}"/>
              </a:ext>
            </a:extLst>
          </p:cNvPr>
          <p:cNvCxnSpPr>
            <a:cxnSpLocks/>
          </p:cNvCxnSpPr>
          <p:nvPr/>
        </p:nvCxnSpPr>
        <p:spPr>
          <a:xfrm>
            <a:off x="2629399" y="735343"/>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92" name="Rectangle 91">
            <a:extLst>
              <a:ext uri="{FF2B5EF4-FFF2-40B4-BE49-F238E27FC236}">
                <a16:creationId xmlns:a16="http://schemas.microsoft.com/office/drawing/2014/main" id="{D18C05D7-86A8-4434-8CE9-C8BD0EDD1B0F}"/>
              </a:ext>
            </a:extLst>
          </p:cNvPr>
          <p:cNvSpPr/>
          <p:nvPr/>
        </p:nvSpPr>
        <p:spPr>
          <a:xfrm>
            <a:off x="2345253" y="455872"/>
            <a:ext cx="559775" cy="276999"/>
          </a:xfrm>
          <a:prstGeom prst="rect">
            <a:avLst/>
          </a:prstGeom>
        </p:spPr>
        <p:txBody>
          <a:bodyPr wrap="square">
            <a:spAutoFit/>
          </a:bodyPr>
          <a:lstStyle/>
          <a:p>
            <a:pPr algn="ctr"/>
            <a:r>
              <a:rPr lang="en-US" sz="1200" b="1" dirty="0">
                <a:latin typeface="Arial Narrow" panose="020B0606020202030204" pitchFamily="34" charset="0"/>
              </a:rPr>
              <a:t>1814</a:t>
            </a:r>
            <a:endParaRPr lang="en-US" sz="1200" dirty="0"/>
          </a:p>
        </p:txBody>
      </p:sp>
      <p:cxnSp>
        <p:nvCxnSpPr>
          <p:cNvPr id="93" name="Straight Connector 92">
            <a:extLst>
              <a:ext uri="{FF2B5EF4-FFF2-40B4-BE49-F238E27FC236}">
                <a16:creationId xmlns:a16="http://schemas.microsoft.com/office/drawing/2014/main" id="{4C5BEE4A-403E-46A1-9A94-ADEB79A30121}"/>
              </a:ext>
            </a:extLst>
          </p:cNvPr>
          <p:cNvCxnSpPr>
            <a:cxnSpLocks/>
          </p:cNvCxnSpPr>
          <p:nvPr/>
        </p:nvCxnSpPr>
        <p:spPr>
          <a:xfrm>
            <a:off x="2953649" y="725837"/>
            <a:ext cx="0" cy="52686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95" name="Rectangle 94">
            <a:extLst>
              <a:ext uri="{FF2B5EF4-FFF2-40B4-BE49-F238E27FC236}">
                <a16:creationId xmlns:a16="http://schemas.microsoft.com/office/drawing/2014/main" id="{8960A7BE-7550-4626-8AE3-36048B403973}"/>
              </a:ext>
            </a:extLst>
          </p:cNvPr>
          <p:cNvSpPr/>
          <p:nvPr/>
        </p:nvSpPr>
        <p:spPr>
          <a:xfrm>
            <a:off x="2689991" y="462687"/>
            <a:ext cx="559775" cy="276999"/>
          </a:xfrm>
          <a:prstGeom prst="rect">
            <a:avLst/>
          </a:prstGeom>
        </p:spPr>
        <p:txBody>
          <a:bodyPr wrap="square">
            <a:spAutoFit/>
          </a:bodyPr>
          <a:lstStyle/>
          <a:p>
            <a:pPr algn="ctr"/>
            <a:r>
              <a:rPr lang="en-US" sz="1200" b="1" dirty="0">
                <a:latin typeface="Arial Narrow" panose="020B0606020202030204" pitchFamily="34" charset="0"/>
              </a:rPr>
              <a:t>1818</a:t>
            </a:r>
            <a:endParaRPr lang="en-US" sz="1200" dirty="0"/>
          </a:p>
        </p:txBody>
      </p:sp>
      <p:sp>
        <p:nvSpPr>
          <p:cNvPr id="15" name="Rectangle 14">
            <a:extLst>
              <a:ext uri="{FF2B5EF4-FFF2-40B4-BE49-F238E27FC236}">
                <a16:creationId xmlns:a16="http://schemas.microsoft.com/office/drawing/2014/main" id="{F829EDEC-7BCA-4C47-922A-2AFC6D5A5DB8}"/>
              </a:ext>
            </a:extLst>
          </p:cNvPr>
          <p:cNvSpPr/>
          <p:nvPr/>
        </p:nvSpPr>
        <p:spPr>
          <a:xfrm>
            <a:off x="1172026" y="-25240"/>
            <a:ext cx="1207395" cy="461665"/>
          </a:xfrm>
          <a:prstGeom prst="rect">
            <a:avLst/>
          </a:prstGeom>
        </p:spPr>
        <p:txBody>
          <a:bodyPr wrap="square">
            <a:spAutoFit/>
          </a:bodyPr>
          <a:lstStyle/>
          <a:p>
            <a:pPr algn="ctr"/>
            <a:r>
              <a:rPr lang="en-US" sz="1200" dirty="0">
                <a:latin typeface="Arial Narrow" panose="020B0606020202030204" pitchFamily="34" charset="0"/>
              </a:rPr>
              <a:t>Napoleon</a:t>
            </a:r>
          </a:p>
          <a:p>
            <a:pPr algn="ctr"/>
            <a:r>
              <a:rPr lang="en-US" sz="1200" dirty="0">
                <a:latin typeface="Arial Narrow" panose="020B0606020202030204" pitchFamily="34" charset="0"/>
              </a:rPr>
              <a:t>Egypt Expedition</a:t>
            </a:r>
            <a:endParaRPr lang="en-US" sz="1200" dirty="0"/>
          </a:p>
        </p:txBody>
      </p:sp>
      <p:sp>
        <p:nvSpPr>
          <p:cNvPr id="16" name="Rectangle 15">
            <a:extLst>
              <a:ext uri="{FF2B5EF4-FFF2-40B4-BE49-F238E27FC236}">
                <a16:creationId xmlns:a16="http://schemas.microsoft.com/office/drawing/2014/main" id="{C9149DAC-DC00-4AD8-9B8B-9C5AE9F23BD3}"/>
              </a:ext>
            </a:extLst>
          </p:cNvPr>
          <p:cNvSpPr/>
          <p:nvPr/>
        </p:nvSpPr>
        <p:spPr>
          <a:xfrm>
            <a:off x="4469138" y="2935590"/>
            <a:ext cx="943172" cy="461665"/>
          </a:xfrm>
          <a:prstGeom prst="rect">
            <a:avLst/>
          </a:prstGeom>
        </p:spPr>
        <p:txBody>
          <a:bodyPr wrap="square">
            <a:spAutoFit/>
          </a:bodyPr>
          <a:lstStyle/>
          <a:p>
            <a:pPr algn="ctr"/>
            <a:r>
              <a:rPr lang="en-US" sz="1200" dirty="0">
                <a:latin typeface="Arial Narrow" panose="020B0606020202030204" pitchFamily="34" charset="0"/>
              </a:rPr>
              <a:t>Russia KS</a:t>
            </a:r>
          </a:p>
          <a:p>
            <a:pPr algn="ctr"/>
            <a:r>
              <a:rPr lang="en-US" sz="1200" dirty="0">
                <a:latin typeface="Arial Narrow" panose="020B0606020202030204" pitchFamily="34" charset="0"/>
              </a:rPr>
              <a:t>US KN</a:t>
            </a:r>
            <a:endParaRPr lang="en-US" sz="1200" dirty="0"/>
          </a:p>
        </p:txBody>
      </p:sp>
    </p:spTree>
    <p:extLst>
      <p:ext uri="{BB962C8B-B14F-4D97-AF65-F5344CB8AC3E}">
        <p14:creationId xmlns:p14="http://schemas.microsoft.com/office/powerpoint/2010/main" val="1436831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DB3602E8-1B96-4F62-9E52-7805CC8E9B51}"/>
              </a:ext>
            </a:extLst>
          </p:cNvPr>
          <p:cNvGrpSpPr/>
          <p:nvPr/>
        </p:nvGrpSpPr>
        <p:grpSpPr>
          <a:xfrm>
            <a:off x="1208182" y="1621112"/>
            <a:ext cx="9775636" cy="3615775"/>
            <a:chOff x="2820524" y="4304890"/>
            <a:chExt cx="6858000" cy="2514600"/>
          </a:xfrm>
        </p:grpSpPr>
        <p:sp>
          <p:nvSpPr>
            <p:cNvPr id="49" name="Line 66">
              <a:extLst>
                <a:ext uri="{FF2B5EF4-FFF2-40B4-BE49-F238E27FC236}">
                  <a16:creationId xmlns:a16="http://schemas.microsoft.com/office/drawing/2014/main" id="{D10B30B8-4C50-4FF4-AAFE-A9B007C6C73D}"/>
                </a:ext>
              </a:extLst>
            </p:cNvPr>
            <p:cNvSpPr>
              <a:spLocks noChangeShapeType="1"/>
            </p:cNvSpPr>
            <p:nvPr/>
          </p:nvSpPr>
          <p:spPr bwMode="auto">
            <a:xfrm>
              <a:off x="4249274" y="5676490"/>
              <a:ext cx="54292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67">
              <a:extLst>
                <a:ext uri="{FF2B5EF4-FFF2-40B4-BE49-F238E27FC236}">
                  <a16:creationId xmlns:a16="http://schemas.microsoft.com/office/drawing/2014/main" id="{159B6767-9B7A-4757-94B0-B255AE314366}"/>
                </a:ext>
              </a:extLst>
            </p:cNvPr>
            <p:cNvSpPr txBox="1">
              <a:spLocks noChangeArrowheads="1"/>
            </p:cNvSpPr>
            <p:nvPr/>
          </p:nvSpPr>
          <p:spPr bwMode="auto">
            <a:xfrm>
              <a:off x="6535274" y="5047840"/>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Text Box 68">
              <a:extLst>
                <a:ext uri="{FF2B5EF4-FFF2-40B4-BE49-F238E27FC236}">
                  <a16:creationId xmlns:a16="http://schemas.microsoft.com/office/drawing/2014/main" id="{37F637E4-DB40-4DE0-AC2A-47BC1DF636B0}"/>
                </a:ext>
              </a:extLst>
            </p:cNvPr>
            <p:cNvSpPr txBox="1">
              <a:spLocks noChangeArrowheads="1"/>
            </p:cNvSpPr>
            <p:nvPr/>
          </p:nvSpPr>
          <p:spPr bwMode="auto">
            <a:xfrm>
              <a:off x="7563974" y="4933540"/>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Battle of Raphia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69">
              <a:extLst>
                <a:ext uri="{FF2B5EF4-FFF2-40B4-BE49-F238E27FC236}">
                  <a16:creationId xmlns:a16="http://schemas.microsoft.com/office/drawing/2014/main" id="{34DBB1E5-E418-4E5C-A897-6D9766BAC753}"/>
                </a:ext>
              </a:extLst>
            </p:cNvPr>
            <p:cNvSpPr txBox="1">
              <a:spLocks noChangeArrowheads="1"/>
            </p:cNvSpPr>
            <p:nvPr/>
          </p:nvSpPr>
          <p:spPr bwMode="auto">
            <a:xfrm>
              <a:off x="2820524" y="5733640"/>
              <a:ext cx="8572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USSR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70">
              <a:extLst>
                <a:ext uri="{FF2B5EF4-FFF2-40B4-BE49-F238E27FC236}">
                  <a16:creationId xmlns:a16="http://schemas.microsoft.com/office/drawing/2014/main" id="{F102F6E5-19B8-4F68-A988-F858DD61A817}"/>
                </a:ext>
              </a:extLst>
            </p:cNvPr>
            <p:cNvSpPr txBox="1">
              <a:spLocks noChangeArrowheads="1"/>
            </p:cNvSpPr>
            <p:nvPr/>
          </p:nvSpPr>
          <p:spPr bwMode="auto">
            <a:xfrm>
              <a:off x="4134974" y="4990690"/>
              <a:ext cx="4000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71">
              <a:extLst>
                <a:ext uri="{FF2B5EF4-FFF2-40B4-BE49-F238E27FC236}">
                  <a16:creationId xmlns:a16="http://schemas.microsoft.com/office/drawing/2014/main" id="{E0E28F11-1FCD-4EC9-8017-EF802C5F3DD3}"/>
                </a:ext>
              </a:extLst>
            </p:cNvPr>
            <p:cNvSpPr txBox="1">
              <a:spLocks noChangeArrowheads="1"/>
            </p:cNvSpPr>
            <p:nvPr/>
          </p:nvSpPr>
          <p:spPr bwMode="auto">
            <a:xfrm>
              <a:off x="5049374" y="4990690"/>
              <a:ext cx="4000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72">
              <a:extLst>
                <a:ext uri="{FF2B5EF4-FFF2-40B4-BE49-F238E27FC236}">
                  <a16:creationId xmlns:a16="http://schemas.microsoft.com/office/drawing/2014/main" id="{5B6E20D9-88EE-4DF4-8ADD-8D5F7D38A0FB}"/>
                </a:ext>
              </a:extLst>
            </p:cNvPr>
            <p:cNvSpPr>
              <a:spLocks noChangeShapeType="1"/>
            </p:cNvSpPr>
            <p:nvPr/>
          </p:nvSpPr>
          <p:spPr bwMode="auto">
            <a:xfrm>
              <a:off x="6763874" y="544789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73">
              <a:extLst>
                <a:ext uri="{FF2B5EF4-FFF2-40B4-BE49-F238E27FC236}">
                  <a16:creationId xmlns:a16="http://schemas.microsoft.com/office/drawing/2014/main" id="{FB080B17-8B70-48B8-96A6-C61D0E77970F}"/>
                </a:ext>
              </a:extLst>
            </p:cNvPr>
            <p:cNvSpPr>
              <a:spLocks noChangeShapeType="1"/>
            </p:cNvSpPr>
            <p:nvPr/>
          </p:nvSpPr>
          <p:spPr bwMode="auto">
            <a:xfrm>
              <a:off x="7849724" y="544789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74">
              <a:extLst>
                <a:ext uri="{FF2B5EF4-FFF2-40B4-BE49-F238E27FC236}">
                  <a16:creationId xmlns:a16="http://schemas.microsoft.com/office/drawing/2014/main" id="{00FB741A-0597-4931-AAEC-8C0477510DD0}"/>
                </a:ext>
              </a:extLst>
            </p:cNvPr>
            <p:cNvSpPr>
              <a:spLocks noChangeShapeType="1"/>
            </p:cNvSpPr>
            <p:nvPr/>
          </p:nvSpPr>
          <p:spPr bwMode="auto">
            <a:xfrm>
              <a:off x="4306424" y="5219290"/>
              <a:ext cx="0"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75">
              <a:extLst>
                <a:ext uri="{FF2B5EF4-FFF2-40B4-BE49-F238E27FC236}">
                  <a16:creationId xmlns:a16="http://schemas.microsoft.com/office/drawing/2014/main" id="{93FA07D9-CFC4-43E2-80D7-3988C36431E2}"/>
                </a:ext>
              </a:extLst>
            </p:cNvPr>
            <p:cNvSpPr>
              <a:spLocks noChangeShapeType="1"/>
            </p:cNvSpPr>
            <p:nvPr/>
          </p:nvSpPr>
          <p:spPr bwMode="auto">
            <a:xfrm>
              <a:off x="5220824" y="544789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76">
              <a:extLst>
                <a:ext uri="{FF2B5EF4-FFF2-40B4-BE49-F238E27FC236}">
                  <a16:creationId xmlns:a16="http://schemas.microsoft.com/office/drawing/2014/main" id="{AB3EDA4C-2B5D-475E-B617-79C0E015143F}"/>
                </a:ext>
              </a:extLst>
            </p:cNvPr>
            <p:cNvSpPr>
              <a:spLocks noChangeShapeType="1"/>
            </p:cNvSpPr>
            <p:nvPr/>
          </p:nvSpPr>
          <p:spPr bwMode="auto">
            <a:xfrm>
              <a:off x="5963774" y="5554253"/>
              <a:ext cx="0" cy="122237"/>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77">
              <a:extLst>
                <a:ext uri="{FF2B5EF4-FFF2-40B4-BE49-F238E27FC236}">
                  <a16:creationId xmlns:a16="http://schemas.microsoft.com/office/drawing/2014/main" id="{2775B4A4-1370-45B1-9E9F-4A99DED0DD62}"/>
                </a:ext>
              </a:extLst>
            </p:cNvPr>
            <p:cNvSpPr>
              <a:spLocks noChangeShapeType="1"/>
            </p:cNvSpPr>
            <p:nvPr/>
          </p:nvSpPr>
          <p:spPr bwMode="auto">
            <a:xfrm flipH="1">
              <a:off x="3277724" y="5676490"/>
              <a:ext cx="971550" cy="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78">
              <a:extLst>
                <a:ext uri="{FF2B5EF4-FFF2-40B4-BE49-F238E27FC236}">
                  <a16:creationId xmlns:a16="http://schemas.microsoft.com/office/drawing/2014/main" id="{09DC3A9B-B972-429C-93FF-F3F607F0EAB5}"/>
                </a:ext>
              </a:extLst>
            </p:cNvPr>
            <p:cNvSpPr>
              <a:spLocks noChangeShapeType="1"/>
            </p:cNvSpPr>
            <p:nvPr/>
          </p:nvSpPr>
          <p:spPr bwMode="auto">
            <a:xfrm>
              <a:off x="3220574" y="5562190"/>
              <a:ext cx="0" cy="12223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79">
              <a:extLst>
                <a:ext uri="{FF2B5EF4-FFF2-40B4-BE49-F238E27FC236}">
                  <a16:creationId xmlns:a16="http://schemas.microsoft.com/office/drawing/2014/main" id="{75D1220C-9F46-4C76-82B7-9FCF7B1936DB}"/>
                </a:ext>
              </a:extLst>
            </p:cNvPr>
            <p:cNvSpPr txBox="1">
              <a:spLocks noChangeArrowheads="1"/>
            </p:cNvSpPr>
            <p:nvPr/>
          </p:nvSpPr>
          <p:spPr bwMode="auto">
            <a:xfrm>
              <a:off x="3849224" y="5733640"/>
              <a:ext cx="8001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USSR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000" b="0" i="0" u="none" strike="noStrike" cap="none" normalizeH="0" baseline="0">
                  <a:ln>
                    <a:noFill/>
                  </a:ln>
                  <a:solidFill>
                    <a:srgbClr val="000000"/>
                  </a:solidFill>
                  <a:effectLst/>
                  <a:latin typeface="Arial Narrow" panose="020B0606020202030204" pitchFamily="34" charset="0"/>
                </a:rPr>
                <a:t>Mujahedeen</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000" b="0" i="0" u="none" strike="noStrike" cap="none" normalizeH="0" baseline="0">
                  <a:ln>
                    <a:noFill/>
                  </a:ln>
                  <a:solidFill>
                    <a:srgbClr val="000000"/>
                  </a:solidFill>
                  <a:effectLst/>
                  <a:latin typeface="Arial Narrow" panose="020B0606020202030204" pitchFamily="34" charset="0"/>
                </a:rPr>
                <a:t>Papacy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80">
              <a:extLst>
                <a:ext uri="{FF2B5EF4-FFF2-40B4-BE49-F238E27FC236}">
                  <a16:creationId xmlns:a16="http://schemas.microsoft.com/office/drawing/2014/main" id="{43E8AD46-055E-43EA-B76A-50C1672B0BB1}"/>
                </a:ext>
              </a:extLst>
            </p:cNvPr>
            <p:cNvSpPr>
              <a:spLocks noChangeShapeType="1"/>
            </p:cNvSpPr>
            <p:nvPr/>
          </p:nvSpPr>
          <p:spPr bwMode="auto">
            <a:xfrm>
              <a:off x="3963524" y="5847940"/>
              <a:ext cx="628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Text Box 81">
              <a:extLst>
                <a:ext uri="{FF2B5EF4-FFF2-40B4-BE49-F238E27FC236}">
                  <a16:creationId xmlns:a16="http://schemas.microsoft.com/office/drawing/2014/main" id="{7A858E3C-B2C6-437F-BB34-6A68ABD585E6}"/>
                </a:ext>
              </a:extLst>
            </p:cNvPr>
            <p:cNvSpPr txBox="1">
              <a:spLocks noChangeArrowheads="1"/>
            </p:cNvSpPr>
            <p:nvPr/>
          </p:nvSpPr>
          <p:spPr bwMode="auto">
            <a:xfrm>
              <a:off x="2877674" y="5219290"/>
              <a:ext cx="7429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1979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Line 82">
              <a:extLst>
                <a:ext uri="{FF2B5EF4-FFF2-40B4-BE49-F238E27FC236}">
                  <a16:creationId xmlns:a16="http://schemas.microsoft.com/office/drawing/2014/main" id="{0BB5AFBB-D5DF-4815-91DA-DCEC47D0F462}"/>
                </a:ext>
              </a:extLst>
            </p:cNvPr>
            <p:cNvSpPr>
              <a:spLocks noChangeShapeType="1"/>
            </p:cNvSpPr>
            <p:nvPr/>
          </p:nvSpPr>
          <p:spPr bwMode="auto">
            <a:xfrm>
              <a:off x="3220574" y="5104990"/>
              <a:ext cx="9715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83">
              <a:extLst>
                <a:ext uri="{FF2B5EF4-FFF2-40B4-BE49-F238E27FC236}">
                  <a16:creationId xmlns:a16="http://schemas.microsoft.com/office/drawing/2014/main" id="{FC0F43CB-8847-4F7C-83A8-411503E93826}"/>
                </a:ext>
              </a:extLst>
            </p:cNvPr>
            <p:cNvSpPr txBox="1">
              <a:spLocks noChangeArrowheads="1"/>
            </p:cNvSpPr>
            <p:nvPr/>
          </p:nvSpPr>
          <p:spPr bwMode="auto">
            <a:xfrm>
              <a:off x="3563474" y="4876390"/>
              <a:ext cx="25717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Text Box 84">
              <a:extLst>
                <a:ext uri="{FF2B5EF4-FFF2-40B4-BE49-F238E27FC236}">
                  <a16:creationId xmlns:a16="http://schemas.microsoft.com/office/drawing/2014/main" id="{BB32DD63-EC0C-4406-BD19-7D4CED4D3C13}"/>
                </a:ext>
              </a:extLst>
            </p:cNvPr>
            <p:cNvSpPr txBox="1">
              <a:spLocks noChangeArrowheads="1"/>
            </p:cNvSpPr>
            <p:nvPr/>
          </p:nvSpPr>
          <p:spPr bwMode="auto">
            <a:xfrm>
              <a:off x="3849224" y="6305140"/>
              <a:ext cx="800100" cy="5143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Iraq</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  Kuwait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USA    USSR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Line 85">
              <a:extLst>
                <a:ext uri="{FF2B5EF4-FFF2-40B4-BE49-F238E27FC236}">
                  <a16:creationId xmlns:a16="http://schemas.microsoft.com/office/drawing/2014/main" id="{C384732C-069D-49C5-9588-077B68F08B51}"/>
                </a:ext>
              </a:extLst>
            </p:cNvPr>
            <p:cNvSpPr>
              <a:spLocks noChangeShapeType="1"/>
            </p:cNvSpPr>
            <p:nvPr/>
          </p:nvSpPr>
          <p:spPr bwMode="auto">
            <a:xfrm>
              <a:off x="8535524" y="5276440"/>
              <a:ext cx="0" cy="3810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Text Box 86">
              <a:extLst>
                <a:ext uri="{FF2B5EF4-FFF2-40B4-BE49-F238E27FC236}">
                  <a16:creationId xmlns:a16="http://schemas.microsoft.com/office/drawing/2014/main" id="{B69AAE23-A8B9-4431-A8B0-6B8BD8E6C549}"/>
                </a:ext>
              </a:extLst>
            </p:cNvPr>
            <p:cNvSpPr txBox="1">
              <a:spLocks noChangeArrowheads="1"/>
            </p:cNvSpPr>
            <p:nvPr/>
          </p:nvSpPr>
          <p:spPr bwMode="auto">
            <a:xfrm>
              <a:off x="9107024" y="4847815"/>
              <a:ext cx="5715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Line 87">
              <a:extLst>
                <a:ext uri="{FF2B5EF4-FFF2-40B4-BE49-F238E27FC236}">
                  <a16:creationId xmlns:a16="http://schemas.microsoft.com/office/drawing/2014/main" id="{612CC11E-CC5E-4C6B-AACA-820F5116B6F4}"/>
                </a:ext>
              </a:extLst>
            </p:cNvPr>
            <p:cNvSpPr>
              <a:spLocks noChangeShapeType="1"/>
            </p:cNvSpPr>
            <p:nvPr/>
          </p:nvSpPr>
          <p:spPr bwMode="auto">
            <a:xfrm>
              <a:off x="9335624" y="5276440"/>
              <a:ext cx="0" cy="3810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88">
              <a:extLst>
                <a:ext uri="{FF2B5EF4-FFF2-40B4-BE49-F238E27FC236}">
                  <a16:creationId xmlns:a16="http://schemas.microsoft.com/office/drawing/2014/main" id="{706639F5-C4C8-46EA-9857-DD5A55474432}"/>
                </a:ext>
              </a:extLst>
            </p:cNvPr>
            <p:cNvSpPr txBox="1">
              <a:spLocks noChangeArrowheads="1"/>
            </p:cNvSpPr>
            <p:nvPr/>
          </p:nvSpPr>
          <p:spPr bwMode="auto">
            <a:xfrm>
              <a:off x="4706474" y="5390740"/>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Narrow" panose="020B0606020202030204" pitchFamily="34" charset="0"/>
                </a:rPr>
                <a:t>Al-Qaeda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Line 89">
              <a:extLst>
                <a:ext uri="{FF2B5EF4-FFF2-40B4-BE49-F238E27FC236}">
                  <a16:creationId xmlns:a16="http://schemas.microsoft.com/office/drawing/2014/main" id="{D650A450-4A74-4C35-BC2A-4315339C0219}"/>
                </a:ext>
              </a:extLst>
            </p:cNvPr>
            <p:cNvSpPr>
              <a:spLocks noChangeShapeType="1"/>
            </p:cNvSpPr>
            <p:nvPr/>
          </p:nvSpPr>
          <p:spPr bwMode="auto">
            <a:xfrm>
              <a:off x="4477874" y="5562190"/>
              <a:ext cx="0" cy="12223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90">
              <a:extLst>
                <a:ext uri="{FF2B5EF4-FFF2-40B4-BE49-F238E27FC236}">
                  <a16:creationId xmlns:a16="http://schemas.microsoft.com/office/drawing/2014/main" id="{2D1A3F49-73F9-4174-8F90-CC66464F84BD}"/>
                </a:ext>
              </a:extLst>
            </p:cNvPr>
            <p:cNvSpPr txBox="1">
              <a:spLocks noChangeArrowheads="1"/>
            </p:cNvSpPr>
            <p:nvPr/>
          </p:nvSpPr>
          <p:spPr bwMode="auto">
            <a:xfrm>
              <a:off x="4706474" y="5733640"/>
              <a:ext cx="457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Taliban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91">
              <a:extLst>
                <a:ext uri="{FF2B5EF4-FFF2-40B4-BE49-F238E27FC236}">
                  <a16:creationId xmlns:a16="http://schemas.microsoft.com/office/drawing/2014/main" id="{89AC1100-7523-4BB5-9183-4E584F65CBB4}"/>
                </a:ext>
              </a:extLst>
            </p:cNvPr>
            <p:cNvSpPr txBox="1">
              <a:spLocks noChangeArrowheads="1"/>
            </p:cNvSpPr>
            <p:nvPr/>
          </p:nvSpPr>
          <p:spPr bwMode="auto">
            <a:xfrm>
              <a:off x="4306424" y="5276440"/>
              <a:ext cx="3524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1990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92">
              <a:extLst>
                <a:ext uri="{FF2B5EF4-FFF2-40B4-BE49-F238E27FC236}">
                  <a16:creationId xmlns:a16="http://schemas.microsoft.com/office/drawing/2014/main" id="{331850E3-2F21-4541-843D-CF8ABA0CF42C}"/>
                </a:ext>
              </a:extLst>
            </p:cNvPr>
            <p:cNvSpPr>
              <a:spLocks noChangeShapeType="1"/>
            </p:cNvSpPr>
            <p:nvPr/>
          </p:nvSpPr>
          <p:spPr bwMode="auto">
            <a:xfrm flipV="1">
              <a:off x="4992224" y="5390740"/>
              <a:ext cx="171450" cy="342900"/>
            </a:xfrm>
            <a:prstGeom prst="line">
              <a:avLst/>
            </a:prstGeom>
            <a:noFill/>
            <a:ln w="25400" algn="ctr">
              <a:solidFill>
                <a:srgbClr val="00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93">
              <a:extLst>
                <a:ext uri="{FF2B5EF4-FFF2-40B4-BE49-F238E27FC236}">
                  <a16:creationId xmlns:a16="http://schemas.microsoft.com/office/drawing/2014/main" id="{53FB1EA4-9110-41C4-8765-9453D98BCD05}"/>
                </a:ext>
              </a:extLst>
            </p:cNvPr>
            <p:cNvSpPr txBox="1">
              <a:spLocks noChangeArrowheads="1"/>
            </p:cNvSpPr>
            <p:nvPr/>
          </p:nvSpPr>
          <p:spPr bwMode="auto">
            <a:xfrm>
              <a:off x="5620874" y="5276440"/>
              <a:ext cx="685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ultimatum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94">
              <a:extLst>
                <a:ext uri="{FF2B5EF4-FFF2-40B4-BE49-F238E27FC236}">
                  <a16:creationId xmlns:a16="http://schemas.microsoft.com/office/drawing/2014/main" id="{31B4D423-B0A0-4FBE-9207-2A0ED3B43246}"/>
                </a:ext>
              </a:extLst>
            </p:cNvPr>
            <p:cNvSpPr txBox="1">
              <a:spLocks noChangeArrowheads="1"/>
            </p:cNvSpPr>
            <p:nvPr/>
          </p:nvSpPr>
          <p:spPr bwMode="auto">
            <a:xfrm>
              <a:off x="5620874" y="5733640"/>
              <a:ext cx="7429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Iraq “give up sovereignty’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95">
              <a:extLst>
                <a:ext uri="{FF2B5EF4-FFF2-40B4-BE49-F238E27FC236}">
                  <a16:creationId xmlns:a16="http://schemas.microsoft.com/office/drawing/2014/main" id="{0B8F3F2B-DE7C-4364-8BED-12C1A2A2FB12}"/>
                </a:ext>
              </a:extLst>
            </p:cNvPr>
            <p:cNvSpPr txBox="1">
              <a:spLocks noChangeArrowheads="1"/>
            </p:cNvSpPr>
            <p:nvPr/>
          </p:nvSpPr>
          <p:spPr bwMode="auto">
            <a:xfrm>
              <a:off x="4935074" y="6019390"/>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Afghanistan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Line 96">
              <a:extLst>
                <a:ext uri="{FF2B5EF4-FFF2-40B4-BE49-F238E27FC236}">
                  <a16:creationId xmlns:a16="http://schemas.microsoft.com/office/drawing/2014/main" id="{ED7B0FB7-3FE9-48B6-9FCF-8A411DA043E9}"/>
                </a:ext>
              </a:extLst>
            </p:cNvPr>
            <p:cNvSpPr>
              <a:spLocks noChangeShapeType="1"/>
            </p:cNvSpPr>
            <p:nvPr/>
          </p:nvSpPr>
          <p:spPr bwMode="auto">
            <a:xfrm>
              <a:off x="5220824" y="5676490"/>
              <a:ext cx="0" cy="3429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97">
              <a:extLst>
                <a:ext uri="{FF2B5EF4-FFF2-40B4-BE49-F238E27FC236}">
                  <a16:creationId xmlns:a16="http://schemas.microsoft.com/office/drawing/2014/main" id="{D7BABAC5-8D6E-4BE5-A1D6-56598E40676E}"/>
                </a:ext>
              </a:extLst>
            </p:cNvPr>
            <p:cNvSpPr txBox="1">
              <a:spLocks noChangeArrowheads="1"/>
            </p:cNvSpPr>
            <p:nvPr/>
          </p:nvSpPr>
          <p:spPr bwMode="auto">
            <a:xfrm>
              <a:off x="6535274" y="5733640"/>
              <a:ext cx="4000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Iraq</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War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1" name="Text Box 98">
              <a:extLst>
                <a:ext uri="{FF2B5EF4-FFF2-40B4-BE49-F238E27FC236}">
                  <a16:creationId xmlns:a16="http://schemas.microsoft.com/office/drawing/2014/main" id="{DBC57871-A328-4054-A4F0-533ABC061AFA}"/>
                </a:ext>
              </a:extLst>
            </p:cNvPr>
            <p:cNvSpPr txBox="1">
              <a:spLocks noChangeArrowheads="1"/>
            </p:cNvSpPr>
            <p:nvPr/>
          </p:nvSpPr>
          <p:spPr bwMode="auto">
            <a:xfrm>
              <a:off x="6821024" y="5276440"/>
              <a:ext cx="2857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noProof="1">
                  <a:ln>
                    <a:noFill/>
                  </a:ln>
                  <a:solidFill>
                    <a:srgbClr val="000000"/>
                  </a:solidFill>
                  <a:effectLst/>
                  <a:latin typeface="Arial Narrow" panose="020B0606020202030204" pitchFamily="34" charset="0"/>
                </a:rPr>
                <a:t>→</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Line 99">
              <a:extLst>
                <a:ext uri="{FF2B5EF4-FFF2-40B4-BE49-F238E27FC236}">
                  <a16:creationId xmlns:a16="http://schemas.microsoft.com/office/drawing/2014/main" id="{8495CE35-46CF-497D-94FA-DF49F4B1E4A7}"/>
                </a:ext>
              </a:extLst>
            </p:cNvPr>
            <p:cNvSpPr>
              <a:spLocks noChangeShapeType="1"/>
            </p:cNvSpPr>
            <p:nvPr/>
          </p:nvSpPr>
          <p:spPr bwMode="auto">
            <a:xfrm>
              <a:off x="6763874" y="5790790"/>
              <a:ext cx="1085850" cy="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100">
              <a:extLst>
                <a:ext uri="{FF2B5EF4-FFF2-40B4-BE49-F238E27FC236}">
                  <a16:creationId xmlns:a16="http://schemas.microsoft.com/office/drawing/2014/main" id="{4C6315E6-B556-4A83-AC21-F1FDBEC279F0}"/>
                </a:ext>
              </a:extLst>
            </p:cNvPr>
            <p:cNvSpPr txBox="1">
              <a:spLocks noChangeArrowheads="1"/>
            </p:cNvSpPr>
            <p:nvPr/>
          </p:nvSpPr>
          <p:spPr bwMode="auto">
            <a:xfrm>
              <a:off x="7049624" y="5790790"/>
              <a:ext cx="5715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E front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Line 101">
              <a:extLst>
                <a:ext uri="{FF2B5EF4-FFF2-40B4-BE49-F238E27FC236}">
                  <a16:creationId xmlns:a16="http://schemas.microsoft.com/office/drawing/2014/main" id="{2BCBB0B7-4048-4570-BC13-CD25A119D366}"/>
                </a:ext>
              </a:extLst>
            </p:cNvPr>
            <p:cNvSpPr>
              <a:spLocks noChangeShapeType="1"/>
            </p:cNvSpPr>
            <p:nvPr/>
          </p:nvSpPr>
          <p:spPr bwMode="auto">
            <a:xfrm>
              <a:off x="7278224" y="5562190"/>
              <a:ext cx="0" cy="122238"/>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102">
              <a:extLst>
                <a:ext uri="{FF2B5EF4-FFF2-40B4-BE49-F238E27FC236}">
                  <a16:creationId xmlns:a16="http://schemas.microsoft.com/office/drawing/2014/main" id="{AA18F9EE-19B8-4819-B4E7-899C93E5D496}"/>
                </a:ext>
              </a:extLst>
            </p:cNvPr>
            <p:cNvSpPr txBox="1">
              <a:spLocks noChangeArrowheads="1"/>
            </p:cNvSpPr>
            <p:nvPr/>
          </p:nvSpPr>
          <p:spPr bwMode="auto">
            <a:xfrm>
              <a:off x="7106774" y="4990690"/>
              <a:ext cx="3429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Nov. 8, 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103">
              <a:extLst>
                <a:ext uri="{FF2B5EF4-FFF2-40B4-BE49-F238E27FC236}">
                  <a16:creationId xmlns:a16="http://schemas.microsoft.com/office/drawing/2014/main" id="{A4772577-232C-421E-B819-1CC008BC377B}"/>
                </a:ext>
              </a:extLst>
            </p:cNvPr>
            <p:cNvSpPr txBox="1">
              <a:spLocks noChangeArrowheads="1"/>
            </p:cNvSpPr>
            <p:nvPr/>
          </p:nvSpPr>
          <p:spPr bwMode="auto">
            <a:xfrm>
              <a:off x="8249774" y="4647790"/>
              <a:ext cx="657225"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2021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‘to the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borders’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104">
              <a:extLst>
                <a:ext uri="{FF2B5EF4-FFF2-40B4-BE49-F238E27FC236}">
                  <a16:creationId xmlns:a16="http://schemas.microsoft.com/office/drawing/2014/main" id="{D979EDD4-DE0F-492F-B7EC-22747121295A}"/>
                </a:ext>
              </a:extLst>
            </p:cNvPr>
            <p:cNvSpPr txBox="1">
              <a:spLocks noChangeArrowheads="1"/>
            </p:cNvSpPr>
            <p:nvPr/>
          </p:nvSpPr>
          <p:spPr bwMode="auto">
            <a:xfrm>
              <a:off x="7563974" y="5847940"/>
              <a:ext cx="657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Loss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to USA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105">
              <a:extLst>
                <a:ext uri="{FF2B5EF4-FFF2-40B4-BE49-F238E27FC236}">
                  <a16:creationId xmlns:a16="http://schemas.microsoft.com/office/drawing/2014/main" id="{AFF55EA8-FE56-43C9-8D52-CAA19EFDA11F}"/>
                </a:ext>
              </a:extLst>
            </p:cNvPr>
            <p:cNvSpPr>
              <a:spLocks noChangeShapeType="1"/>
            </p:cNvSpPr>
            <p:nvPr/>
          </p:nvSpPr>
          <p:spPr bwMode="auto">
            <a:xfrm>
              <a:off x="8592674" y="5276440"/>
              <a:ext cx="742950" cy="3429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108">
              <a:extLst>
                <a:ext uri="{FF2B5EF4-FFF2-40B4-BE49-F238E27FC236}">
                  <a16:creationId xmlns:a16="http://schemas.microsoft.com/office/drawing/2014/main" id="{2F89E5C7-E255-454E-B2E7-C065705D60D8}"/>
                </a:ext>
              </a:extLst>
            </p:cNvPr>
            <p:cNvSpPr>
              <a:spLocks noChangeShapeType="1"/>
            </p:cNvSpPr>
            <p:nvPr/>
          </p:nvSpPr>
          <p:spPr bwMode="auto">
            <a:xfrm>
              <a:off x="6763874" y="4304890"/>
              <a:ext cx="0" cy="74295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Line 109">
              <a:extLst>
                <a:ext uri="{FF2B5EF4-FFF2-40B4-BE49-F238E27FC236}">
                  <a16:creationId xmlns:a16="http://schemas.microsoft.com/office/drawing/2014/main" id="{0AD85B0E-A0D1-4DEE-9D7B-9C2274F099FD}"/>
                </a:ext>
              </a:extLst>
            </p:cNvPr>
            <p:cNvSpPr>
              <a:spLocks noChangeShapeType="1"/>
            </p:cNvSpPr>
            <p:nvPr/>
          </p:nvSpPr>
          <p:spPr bwMode="auto">
            <a:xfrm>
              <a:off x="6763874" y="4590640"/>
              <a:ext cx="102870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Text Box 110">
              <a:extLst>
                <a:ext uri="{FF2B5EF4-FFF2-40B4-BE49-F238E27FC236}">
                  <a16:creationId xmlns:a16="http://schemas.microsoft.com/office/drawing/2014/main" id="{5F411B83-162C-48A5-8B9E-D0AFD6BEB3C5}"/>
                </a:ext>
              </a:extLst>
            </p:cNvPr>
            <p:cNvSpPr txBox="1">
              <a:spLocks noChangeArrowheads="1"/>
            </p:cNvSpPr>
            <p:nvPr/>
          </p:nvSpPr>
          <p:spPr bwMode="auto">
            <a:xfrm>
              <a:off x="6763874" y="4362040"/>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0000"/>
                  </a:solidFill>
                  <a:effectLst/>
                  <a:latin typeface="Arial Narrow" panose="020B0606020202030204" pitchFamily="34" charset="0"/>
                </a:rPr>
                <a:t>E front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0000"/>
                  </a:solidFill>
                  <a:effectLst/>
                  <a:latin typeface="Arial Narrow" panose="020B0606020202030204" pitchFamily="34" charset="0"/>
                </a:rPr>
                <a:t>WW1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Line 111">
              <a:extLst>
                <a:ext uri="{FF2B5EF4-FFF2-40B4-BE49-F238E27FC236}">
                  <a16:creationId xmlns:a16="http://schemas.microsoft.com/office/drawing/2014/main" id="{C9B1B576-F1AB-4EF3-BB83-4A5E17C437D0}"/>
                </a:ext>
              </a:extLst>
            </p:cNvPr>
            <p:cNvSpPr>
              <a:spLocks noChangeShapeType="1"/>
            </p:cNvSpPr>
            <p:nvPr/>
          </p:nvSpPr>
          <p:spPr bwMode="auto">
            <a:xfrm>
              <a:off x="7792574" y="4476340"/>
              <a:ext cx="0" cy="22860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112">
              <a:extLst>
                <a:ext uri="{FF2B5EF4-FFF2-40B4-BE49-F238E27FC236}">
                  <a16:creationId xmlns:a16="http://schemas.microsoft.com/office/drawing/2014/main" id="{1C9DDA5C-51B4-4A0D-9B2B-7D1099D57A5C}"/>
                </a:ext>
              </a:extLst>
            </p:cNvPr>
            <p:cNvSpPr>
              <a:spLocks noChangeShapeType="1"/>
            </p:cNvSpPr>
            <p:nvPr/>
          </p:nvSpPr>
          <p:spPr bwMode="auto">
            <a:xfrm>
              <a:off x="7792574" y="4647790"/>
              <a:ext cx="742950" cy="0"/>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Text Box 113">
              <a:extLst>
                <a:ext uri="{FF2B5EF4-FFF2-40B4-BE49-F238E27FC236}">
                  <a16:creationId xmlns:a16="http://schemas.microsoft.com/office/drawing/2014/main" id="{49750727-5BE1-49C0-ABCF-2DF37F0FFA0F}"/>
                </a:ext>
              </a:extLst>
            </p:cNvPr>
            <p:cNvSpPr txBox="1">
              <a:spLocks noChangeArrowheads="1"/>
            </p:cNvSpPr>
            <p:nvPr/>
          </p:nvSpPr>
          <p:spPr bwMode="auto">
            <a:xfrm>
              <a:off x="7849724" y="4362040"/>
              <a:ext cx="4572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0000"/>
                  </a:solidFill>
                  <a:effectLst/>
                  <a:latin typeface="Arial Narrow" panose="020B0606020202030204" pitchFamily="34" charset="0"/>
                </a:rPr>
                <a:t>E front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a:ln>
                  <a:noFill/>
                </a:ln>
                <a:solidFill>
                  <a:srgbClr val="FF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0000"/>
                  </a:solidFill>
                  <a:effectLst/>
                  <a:latin typeface="Arial Narrow" panose="020B0606020202030204" pitchFamily="34" charset="0"/>
                </a:rPr>
                <a:t>WW2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AutoShape 114">
              <a:extLst>
                <a:ext uri="{FF2B5EF4-FFF2-40B4-BE49-F238E27FC236}">
                  <a16:creationId xmlns:a16="http://schemas.microsoft.com/office/drawing/2014/main" id="{FD3D4BAE-931F-4182-8B46-E8A2565F9173}"/>
                </a:ext>
              </a:extLst>
            </p:cNvPr>
            <p:cNvSpPr>
              <a:spLocks/>
            </p:cNvSpPr>
            <p:nvPr/>
          </p:nvSpPr>
          <p:spPr bwMode="auto">
            <a:xfrm>
              <a:off x="6535274" y="4362040"/>
              <a:ext cx="171450" cy="514350"/>
            </a:xfrm>
            <a:prstGeom prst="leftBracket">
              <a:avLst>
                <a:gd name="adj" fmla="val 25000"/>
              </a:avLst>
            </a:prstGeom>
            <a:noFill/>
            <a:ln w="25400" algn="ctr">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115">
              <a:extLst>
                <a:ext uri="{FF2B5EF4-FFF2-40B4-BE49-F238E27FC236}">
                  <a16:creationId xmlns:a16="http://schemas.microsoft.com/office/drawing/2014/main" id="{577B29D8-1650-432F-ADDC-FF8F6BBC96ED}"/>
                </a:ext>
              </a:extLst>
            </p:cNvPr>
            <p:cNvSpPr txBox="1">
              <a:spLocks noChangeArrowheads="1"/>
            </p:cNvSpPr>
            <p:nvPr/>
          </p:nvSpPr>
          <p:spPr bwMode="auto">
            <a:xfrm>
              <a:off x="6135224" y="4476340"/>
              <a:ext cx="400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WW3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Text Box 116">
              <a:extLst>
                <a:ext uri="{FF2B5EF4-FFF2-40B4-BE49-F238E27FC236}">
                  <a16:creationId xmlns:a16="http://schemas.microsoft.com/office/drawing/2014/main" id="{7CCCBC7B-06FD-4657-9219-C60D4BD48724}"/>
                </a:ext>
              </a:extLst>
            </p:cNvPr>
            <p:cNvSpPr txBox="1">
              <a:spLocks noChangeArrowheads="1"/>
            </p:cNvSpPr>
            <p:nvPr/>
          </p:nvSpPr>
          <p:spPr bwMode="auto">
            <a:xfrm>
              <a:off x="7563974" y="6305140"/>
              <a:ext cx="657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000" b="0" i="0" u="none" strike="noStrike" cap="none" normalizeH="0" baseline="0">
                  <a:ln>
                    <a:noFill/>
                  </a:ln>
                  <a:solidFill>
                    <a:srgbClr val="000000"/>
                  </a:solidFill>
                  <a:effectLst/>
                  <a:latin typeface="Arial Narrow" panose="020B0606020202030204" pitchFamily="34" charset="0"/>
                </a:rPr>
                <a:t>War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000" b="0" i="0" u="none" strike="noStrike" cap="none" normalizeH="0" baseline="0">
                  <a:ln>
                    <a:noFill/>
                  </a:ln>
                  <a:solidFill>
                    <a:srgbClr val="000000"/>
                  </a:solidFill>
                  <a:effectLst/>
                  <a:latin typeface="Arial Narrow" panose="020B0606020202030204" pitchFamily="34" charset="0"/>
                </a:rPr>
                <a:t>Peace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Text Box 118">
              <a:extLst>
                <a:ext uri="{FF2B5EF4-FFF2-40B4-BE49-F238E27FC236}">
                  <a16:creationId xmlns:a16="http://schemas.microsoft.com/office/drawing/2014/main" id="{5D8B55E0-3726-4F4E-B4D1-F1DFFB4F09BB}"/>
                </a:ext>
              </a:extLst>
            </p:cNvPr>
            <p:cNvSpPr txBox="1">
              <a:spLocks noChangeArrowheads="1"/>
            </p:cNvSpPr>
            <p:nvPr/>
          </p:nvSpPr>
          <p:spPr bwMode="auto">
            <a:xfrm>
              <a:off x="7849724" y="5447890"/>
              <a:ext cx="68580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FF0000"/>
                  </a:solidFill>
                  <a:effectLst/>
                  <a:latin typeface="Arial Narrow" panose="020B0606020202030204" pitchFamily="34" charset="0"/>
                </a:rPr>
                <a:t>COVID-19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Line 119">
              <a:extLst>
                <a:ext uri="{FF2B5EF4-FFF2-40B4-BE49-F238E27FC236}">
                  <a16:creationId xmlns:a16="http://schemas.microsoft.com/office/drawing/2014/main" id="{4CEFB99F-4DE6-4DDF-84BB-F2E3CB4E2497}"/>
                </a:ext>
              </a:extLst>
            </p:cNvPr>
            <p:cNvSpPr>
              <a:spLocks noChangeShapeType="1"/>
            </p:cNvSpPr>
            <p:nvPr/>
          </p:nvSpPr>
          <p:spPr bwMode="auto">
            <a:xfrm>
              <a:off x="7906874" y="5447890"/>
              <a:ext cx="571500" cy="0"/>
            </a:xfrm>
            <a:prstGeom prst="line">
              <a:avLst/>
            </a:prstGeom>
            <a:noFill/>
            <a:ln w="25400">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120">
              <a:extLst>
                <a:ext uri="{FF2B5EF4-FFF2-40B4-BE49-F238E27FC236}">
                  <a16:creationId xmlns:a16="http://schemas.microsoft.com/office/drawing/2014/main" id="{3BD82201-9C9E-4569-B22E-FDCC91ABA506}"/>
                </a:ext>
              </a:extLst>
            </p:cNvPr>
            <p:cNvSpPr txBox="1">
              <a:spLocks noChangeArrowheads="1"/>
            </p:cNvSpPr>
            <p:nvPr/>
          </p:nvSpPr>
          <p:spPr bwMode="auto">
            <a:xfrm>
              <a:off x="8377760" y="6074637"/>
              <a:ext cx="742950" cy="6946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effectLst/>
                  <a:latin typeface="Arial Narrow" panose="020B0606020202030204" pitchFamily="34" charset="0"/>
                </a:rPr>
                <a:t>Time of trouble</a:t>
              </a:r>
              <a:endParaRPr kumimoji="0" lang="en-US" altLang="en-US" sz="1400" b="1" i="0" u="none" strike="noStrike" cap="none" normalizeH="0" baseline="0" dirty="0">
                <a:ln>
                  <a:noFill/>
                </a:ln>
                <a:effectLst/>
                <a:latin typeface="Arial" panose="020B0604020202020204" pitchFamily="34" charset="0"/>
              </a:endParaRPr>
            </a:p>
          </p:txBody>
        </p:sp>
        <p:sp>
          <p:nvSpPr>
            <p:cNvPr id="101" name="Line 121">
              <a:extLst>
                <a:ext uri="{FF2B5EF4-FFF2-40B4-BE49-F238E27FC236}">
                  <a16:creationId xmlns:a16="http://schemas.microsoft.com/office/drawing/2014/main" id="{0CFD877A-EA35-45FC-9262-DBE92E38C957}"/>
                </a:ext>
              </a:extLst>
            </p:cNvPr>
            <p:cNvSpPr>
              <a:spLocks noChangeShapeType="1"/>
            </p:cNvSpPr>
            <p:nvPr/>
          </p:nvSpPr>
          <p:spPr bwMode="auto">
            <a:xfrm>
              <a:off x="8319870" y="5687808"/>
              <a:ext cx="158504" cy="386826"/>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149500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02ED19-241D-4487-A6BA-C9F7D56E811B}"/>
              </a:ext>
            </a:extLst>
          </p:cNvPr>
          <p:cNvSpPr txBox="1"/>
          <p:nvPr/>
        </p:nvSpPr>
        <p:spPr>
          <a:xfrm>
            <a:off x="879566" y="737955"/>
            <a:ext cx="7759337" cy="5047536"/>
          </a:xfrm>
          <a:prstGeom prst="rect">
            <a:avLst/>
          </a:prstGeom>
          <a:noFill/>
        </p:spPr>
        <p:txBody>
          <a:bodyPr wrap="square">
            <a:spAutoFit/>
          </a:bodyPr>
          <a:lstStyle/>
          <a:p>
            <a:r>
              <a:rPr lang="en-US" sz="1400" dirty="0">
                <a:latin typeface="Arial Narrow" panose="020B0606020202030204" pitchFamily="34" charset="0"/>
              </a:rPr>
              <a:t>"The Kremlin’s response to the Arab Spring must be understood in the context of the tumultuous nature </a:t>
            </a:r>
          </a:p>
          <a:p>
            <a:r>
              <a:rPr lang="en-US" sz="1400" dirty="0">
                <a:latin typeface="Arial Narrow" panose="020B0606020202030204" pitchFamily="34" charset="0"/>
              </a:rPr>
              <a:t>of Russian domestic politics at the time. The 2011-2012 parliamentary and presidential elections elicited widespread public protests and police crackdowns in major Russian cities. Newly-elected President Putin was quick to blame the unrest on U.S. and Western interference, accusing then Secretary of State Hillary </a:t>
            </a:r>
          </a:p>
          <a:p>
            <a:r>
              <a:rPr lang="en-US" sz="1400" dirty="0">
                <a:latin typeface="Arial Narrow" panose="020B0606020202030204" pitchFamily="34" charset="0"/>
              </a:rPr>
              <a:t>Clinton of inciting the protests. These events in the domestic arena created a sensitive parallel to the Arab Spring protests, and as Putin regained Presidential power, solidifying central control and maintaining domestic stability was a top priority of his administration. This informed the development of a foreign policy emanating from the Kremlin that was profoundly anti-Western and intent on defending the value of state-led governance rather than liberal democracy.</a:t>
            </a:r>
          </a:p>
          <a:p>
            <a:r>
              <a:rPr lang="en-US" sz="1400" dirty="0">
                <a:latin typeface="Arial Narrow" panose="020B0606020202030204" pitchFamily="34" charset="0"/>
              </a:rPr>
              <a:t>The Arab Spring emphasized the divergence of the Russian position from those of Western nations, and set the stage for increasingly different foreign policies. While the U.S. viewed the protests as a shift towards Western-style democratic reform, Russian analysts at the time saw it as “a return to the traditional values of Middle Eastern societies, incorporating more Islamic identity.”  In short, the Russian interpretation of the Arab Spring emphasized Islamization over democratization as the primary motivator. In an interview in 2012,Minister of Foreign Affairs Sergei Lavrov criticized a global view of democratization, saying that “the attempt to ‘transplant’ models of state structure and development on the soil of other countries and export values, ignoring the traditions, values and cultures of others, as a rule, does not bring </a:t>
            </a:r>
            <a:r>
              <a:rPr lang="en-US" sz="1400" dirty="0" err="1">
                <a:latin typeface="Arial Narrow" panose="020B0606020202030204" pitchFamily="34" charset="0"/>
              </a:rPr>
              <a:t>success."I</a:t>
            </a:r>
            <a:r>
              <a:rPr lang="en-US" sz="1400" dirty="0">
                <a:latin typeface="Arial Narrow" panose="020B0606020202030204" pitchFamily="34" charset="0"/>
              </a:rPr>
              <a:t> believe the mentioned ideologies sits well with annexation of spheres of influence that began in 2014 till it's culmination in 2019 (Battle of Raphia) when Russia won  it's sphere of influence </a:t>
            </a:r>
            <a:r>
              <a:rPr lang="en-US" sz="1400" dirty="0" err="1">
                <a:latin typeface="Arial Narrow" panose="020B0606020202030204" pitchFamily="34" charset="0"/>
              </a:rPr>
              <a:t>i.e</a:t>
            </a:r>
            <a:r>
              <a:rPr lang="en-US" sz="1400" dirty="0">
                <a:latin typeface="Arial Narrow" panose="020B0606020202030204" pitchFamily="34" charset="0"/>
              </a:rPr>
              <a:t> </a:t>
            </a:r>
            <a:r>
              <a:rPr lang="en-US" sz="1400" dirty="0" err="1">
                <a:latin typeface="Arial Narrow" panose="020B0606020202030204" pitchFamily="34" charset="0"/>
              </a:rPr>
              <a:t>Venezuela.For</a:t>
            </a:r>
            <a:r>
              <a:rPr lang="en-US" sz="1400" dirty="0">
                <a:latin typeface="Arial Narrow" panose="020B0606020202030204" pitchFamily="34" charset="0"/>
              </a:rPr>
              <a:t> example, Putin leans to the idea that Syria under Assad, should be left to deal with their own internal </a:t>
            </a:r>
            <a:r>
              <a:rPr lang="en-US" sz="1400" dirty="0" err="1">
                <a:latin typeface="Arial Narrow" panose="020B0606020202030204" pitchFamily="34" charset="0"/>
              </a:rPr>
              <a:t>problem..no</a:t>
            </a:r>
            <a:r>
              <a:rPr lang="en-US" sz="1400" dirty="0">
                <a:latin typeface="Arial Narrow" panose="020B0606020202030204" pitchFamily="34" charset="0"/>
              </a:rPr>
              <a:t> need of US Interference....this idea is widely supported by </a:t>
            </a:r>
            <a:r>
              <a:rPr lang="en-US" sz="1400" dirty="0" err="1">
                <a:latin typeface="Arial Narrow" panose="020B0606020202030204" pitchFamily="34" charset="0"/>
              </a:rPr>
              <a:t>Assad.The</a:t>
            </a:r>
            <a:r>
              <a:rPr lang="en-US" sz="1400" dirty="0">
                <a:latin typeface="Arial Narrow" panose="020B0606020202030204" pitchFamily="34" charset="0"/>
              </a:rPr>
              <a:t> rebels or anti-Assad like Free Syrian forces are on the side of US while The Assad government leans towards Russia. It's a proxy </a:t>
            </a:r>
            <a:r>
              <a:rPr lang="en-US" sz="1400" dirty="0" err="1">
                <a:latin typeface="Arial Narrow" panose="020B0606020202030204" pitchFamily="34" charset="0"/>
              </a:rPr>
              <a:t>war.When</a:t>
            </a:r>
            <a:r>
              <a:rPr lang="en-US" sz="1400" dirty="0">
                <a:latin typeface="Arial Narrow" panose="020B0606020202030204" pitchFamily="34" charset="0"/>
              </a:rPr>
              <a:t> we bring in the issue of ISIS from 2011 to 2021, it begins to be more critical because the latter </a:t>
            </a:r>
            <a:r>
              <a:rPr lang="en-US" sz="1400" dirty="0" err="1">
                <a:latin typeface="Arial Narrow" panose="020B0606020202030204" pitchFamily="34" charset="0"/>
              </a:rPr>
              <a:t>deosn't</a:t>
            </a:r>
            <a:r>
              <a:rPr lang="en-US" sz="1400" dirty="0">
                <a:latin typeface="Arial Narrow" panose="020B0606020202030204" pitchFamily="34" charset="0"/>
              </a:rPr>
              <a:t> support Syrian government or westernization...its too deep but we can try figure out</a:t>
            </a:r>
          </a:p>
        </p:txBody>
      </p:sp>
    </p:spTree>
    <p:extLst>
      <p:ext uri="{BB962C8B-B14F-4D97-AF65-F5344CB8AC3E}">
        <p14:creationId xmlns:p14="http://schemas.microsoft.com/office/powerpoint/2010/main" val="5332503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1224</TotalTime>
  <Words>932</Words>
  <Application>Microsoft Office PowerPoint</Application>
  <PresentationFormat>Widescreen</PresentationFormat>
  <Paragraphs>134</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Narrow</vt:lpstr>
      <vt:lpstr>Calibri</vt:lpstr>
      <vt:lpstr>Calibri Light</vt:lpstr>
      <vt:lpstr>Symbol</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Elaine Steiner</cp:lastModifiedBy>
  <cp:revision>25</cp:revision>
  <dcterms:created xsi:type="dcterms:W3CDTF">2020-08-15T14:35:09Z</dcterms:created>
  <dcterms:modified xsi:type="dcterms:W3CDTF">2020-08-19T03:36:54Z</dcterms:modified>
</cp:coreProperties>
</file>