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72" y="-64"/>
      </p:cViewPr>
      <p:guideLst>
        <p:guide orient="horz" pos="2160"/>
        <p:guide pos="3839"/>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97692C-93A4-4B75-9D31-BED3E36A0052}" type="datetimeFigureOut">
              <a:rPr lang="en-US" smtClean="0"/>
              <a:t>1/3/2020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DBC19E-5655-4D6F-BD25-34C7C10DB53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C92FD9-6469-41CD-A60B-E3629827CF6A}"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219399" y="146304"/>
            <a:ext cx="11750027"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618817" y="381001"/>
            <a:ext cx="10969943"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844059" y="2819400"/>
            <a:ext cx="8744701"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7414868" y="6509004"/>
            <a:ext cx="4001998" cy="274320"/>
          </a:xfrm>
        </p:spPr>
        <p:txBody>
          <a:bodyPr vert="horz" rtlCol="0"/>
          <a:lstStyle>
            <a:extLst/>
          </a:lstStyle>
          <a:p>
            <a:fld id="{6A356BF2-FA70-4375-A660-C2D3B79C0CAE}" type="datetimeFigureOut">
              <a:rPr lang="en-US" smtClean="0"/>
              <a:t>1/3/2020</a:t>
            </a:fld>
            <a:endParaRPr lang="en-US"/>
          </a:p>
        </p:txBody>
      </p:sp>
      <p:sp>
        <p:nvSpPr>
          <p:cNvPr id="11" name="Slide Number Placeholder 10"/>
          <p:cNvSpPr>
            <a:spLocks noGrp="1"/>
          </p:cNvSpPr>
          <p:nvPr>
            <p:ph type="sldNum" sz="quarter" idx="11"/>
          </p:nvPr>
        </p:nvSpPr>
        <p:spPr>
          <a:xfrm>
            <a:off x="11515603" y="6509004"/>
            <a:ext cx="618889" cy="274320"/>
          </a:xfrm>
        </p:spPr>
        <p:txBody>
          <a:bodyPr vert="horz" rtlCol="0"/>
          <a:lstStyle>
            <a:lvl1pPr>
              <a:defRPr>
                <a:solidFill>
                  <a:schemeClr val="tx2">
                    <a:shade val="90000"/>
                  </a:schemeClr>
                </a:solidFill>
              </a:defRPr>
            </a:lvl1pPr>
            <a:extLst/>
          </a:lstStyle>
          <a:p>
            <a:fld id="{4A3142A0-DE6F-4124-ACA8-C73E6065F7B3}" type="slidenum">
              <a:rPr lang="en-US" smtClean="0"/>
              <a:t>‹#›</a:t>
            </a:fld>
            <a:endParaRPr lang="en-US"/>
          </a:p>
        </p:txBody>
      </p:sp>
      <p:sp>
        <p:nvSpPr>
          <p:cNvPr id="12" name="Footer Placeholder 11"/>
          <p:cNvSpPr>
            <a:spLocks noGrp="1"/>
          </p:cNvSpPr>
          <p:nvPr>
            <p:ph type="ftr" sz="quarter" idx="12"/>
          </p:nvPr>
        </p:nvSpPr>
        <p:spPr>
          <a:xfrm>
            <a:off x="2133044" y="6509004"/>
            <a:ext cx="5208595"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356BF2-FA70-4375-A660-C2D3B79C0CAE}" type="datetimeFigureOut">
              <a:rPr lang="en-US" smtClean="0"/>
              <a:t>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3142A0-DE6F-4124-ACA8-C73E6065F7B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441" y="274639"/>
            <a:ext cx="802431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356BF2-FA70-4375-A660-C2D3B79C0CAE}" type="datetimeFigureOut">
              <a:rPr lang="en-US" smtClean="0"/>
              <a:t>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3142A0-DE6F-4124-ACA8-C73E6065F7B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84318" y="1424588"/>
            <a:ext cx="10665222"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356BF2-FA70-4375-A660-C2D3B79C0CAE}" type="datetimeFigureOut">
              <a:rPr lang="en-US" smtClean="0"/>
              <a:t>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3142A0-DE6F-4124-ACA8-C73E6065F7B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333157" y="3267456"/>
            <a:ext cx="987294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962917" y="498230"/>
            <a:ext cx="10360501"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62833" y="3287713"/>
            <a:ext cx="10360501"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7414868" y="6513670"/>
            <a:ext cx="4001998" cy="274320"/>
          </a:xfrm>
        </p:spPr>
        <p:txBody>
          <a:bodyPr vert="horz" rtlCol="0"/>
          <a:lstStyle>
            <a:extLst/>
          </a:lstStyle>
          <a:p>
            <a:fld id="{6A356BF2-FA70-4375-A660-C2D3B79C0CAE}" type="datetimeFigureOut">
              <a:rPr lang="en-US" smtClean="0"/>
              <a:t>1/3/2020</a:t>
            </a:fld>
            <a:endParaRPr lang="en-US"/>
          </a:p>
        </p:txBody>
      </p:sp>
      <p:sp>
        <p:nvSpPr>
          <p:cNvPr id="9" name="Slide Number Placeholder 8"/>
          <p:cNvSpPr>
            <a:spLocks noGrp="1"/>
          </p:cNvSpPr>
          <p:nvPr>
            <p:ph type="sldNum" sz="quarter" idx="11"/>
          </p:nvPr>
        </p:nvSpPr>
        <p:spPr>
          <a:xfrm>
            <a:off x="11515603" y="6513670"/>
            <a:ext cx="618889" cy="274320"/>
          </a:xfrm>
        </p:spPr>
        <p:txBody>
          <a:bodyPr vert="horz" rtlCol="0"/>
          <a:lstStyle>
            <a:lvl1pPr>
              <a:defRPr>
                <a:solidFill>
                  <a:schemeClr val="tx2">
                    <a:shade val="90000"/>
                  </a:schemeClr>
                </a:solidFill>
              </a:defRPr>
            </a:lvl1pPr>
            <a:extLst/>
          </a:lstStyle>
          <a:p>
            <a:fld id="{4A3142A0-DE6F-4124-ACA8-C73E6065F7B3}" type="slidenum">
              <a:rPr lang="en-US" smtClean="0"/>
              <a:t>‹#›</a:t>
            </a:fld>
            <a:endParaRPr lang="en-US"/>
          </a:p>
        </p:txBody>
      </p:sp>
      <p:sp>
        <p:nvSpPr>
          <p:cNvPr id="10" name="Footer Placeholder 9"/>
          <p:cNvSpPr>
            <a:spLocks noGrp="1"/>
          </p:cNvSpPr>
          <p:nvPr>
            <p:ph type="ftr" sz="quarter" idx="12"/>
          </p:nvPr>
        </p:nvSpPr>
        <p:spPr>
          <a:xfrm>
            <a:off x="2133044" y="6513670"/>
            <a:ext cx="5208595"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441" y="1645920"/>
            <a:ext cx="5383398"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5986" y="1645920"/>
            <a:ext cx="5383398"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356BF2-FA70-4375-A660-C2D3B79C0CAE}" type="datetimeFigureOut">
              <a:rPr lang="en-US" smtClean="0"/>
              <a:t>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11518440" y="6514568"/>
            <a:ext cx="618889" cy="274320"/>
          </a:xfrm>
        </p:spPr>
        <p:txBody>
          <a:bodyPr/>
          <a:lstStyle>
            <a:extLst/>
          </a:lstStyle>
          <a:p>
            <a:fld id="{4A3142A0-DE6F-4124-ACA8-C73E6065F7B3}" type="slidenum">
              <a:rPr lang="en-US" smtClean="0"/>
              <a:t>‹#›</a:t>
            </a:fld>
            <a:endParaRPr lang="en-US"/>
          </a:p>
        </p:txBody>
      </p:sp>
      <p:sp>
        <p:nvSpPr>
          <p:cNvPr id="10" name="Rectangle 9"/>
          <p:cNvSpPr/>
          <p:nvPr/>
        </p:nvSpPr>
        <p:spPr>
          <a:xfrm>
            <a:off x="784318" y="1424588"/>
            <a:ext cx="10665222"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22111" y="2165216"/>
            <a:ext cx="499741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6399133" y="2165216"/>
            <a:ext cx="499741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609441" y="251948"/>
            <a:ext cx="10969943"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441" y="1535113"/>
            <a:ext cx="5385514"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1754" y="1535113"/>
            <a:ext cx="5387630"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441" y="2362201"/>
            <a:ext cx="5385514"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1754" y="2362201"/>
            <a:ext cx="5387630"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A356BF2-FA70-4375-A660-C2D3B79C0CAE}" type="datetimeFigureOut">
              <a:rPr lang="en-US" smtClean="0"/>
              <a:t>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11518440" y="6514568"/>
            <a:ext cx="618889" cy="274320"/>
          </a:xfrm>
        </p:spPr>
        <p:txBody>
          <a:bodyPr/>
          <a:lstStyle>
            <a:extLst/>
          </a:lstStyle>
          <a:p>
            <a:fld id="{4A3142A0-DE6F-4124-ACA8-C73E6065F7B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441" y="253218"/>
            <a:ext cx="10969943"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A356BF2-FA70-4375-A660-C2D3B79C0CAE}" type="datetimeFigureOut">
              <a:rPr lang="en-US" smtClean="0"/>
              <a:t>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A3142A0-DE6F-4124-ACA8-C73E6065F7B3}" type="slidenum">
              <a:rPr lang="en-US" smtClean="0"/>
              <a:t>‹#›</a:t>
            </a:fld>
            <a:endParaRPr lang="en-US"/>
          </a:p>
        </p:txBody>
      </p:sp>
      <p:sp>
        <p:nvSpPr>
          <p:cNvPr id="7" name="Rectangle 6"/>
          <p:cNvSpPr/>
          <p:nvPr/>
        </p:nvSpPr>
        <p:spPr>
          <a:xfrm>
            <a:off x="784318" y="1424588"/>
            <a:ext cx="10665222"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A356BF2-FA70-4375-A660-C2D3B79C0CAE}" type="datetimeFigureOut">
              <a:rPr lang="en-US" smtClean="0"/>
              <a:t>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A3142A0-DE6F-4124-ACA8-C73E6065F7B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6741647" y="1057656"/>
            <a:ext cx="499741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615791" y="304800"/>
            <a:ext cx="5241195"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615791" y="1107560"/>
            <a:ext cx="5241195"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04721" y="2209800"/>
            <a:ext cx="1155226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7414868" y="6513670"/>
            <a:ext cx="4001998" cy="274320"/>
          </a:xfrm>
        </p:spPr>
        <p:txBody>
          <a:bodyPr vert="horz" rtlCol="0"/>
          <a:lstStyle>
            <a:extLst/>
          </a:lstStyle>
          <a:p>
            <a:fld id="{6A356BF2-FA70-4375-A660-C2D3B79C0CAE}" type="datetimeFigureOut">
              <a:rPr lang="en-US" smtClean="0"/>
              <a:t>1/3/2020</a:t>
            </a:fld>
            <a:endParaRPr lang="en-US"/>
          </a:p>
        </p:txBody>
      </p:sp>
      <p:sp>
        <p:nvSpPr>
          <p:cNvPr id="10" name="Slide Number Placeholder 9"/>
          <p:cNvSpPr>
            <a:spLocks noGrp="1"/>
          </p:cNvSpPr>
          <p:nvPr>
            <p:ph type="sldNum" sz="quarter" idx="11"/>
          </p:nvPr>
        </p:nvSpPr>
        <p:spPr>
          <a:xfrm>
            <a:off x="11515603" y="6513670"/>
            <a:ext cx="618889" cy="274320"/>
          </a:xfrm>
        </p:spPr>
        <p:txBody>
          <a:bodyPr vert="horz" rtlCol="0"/>
          <a:lstStyle>
            <a:lvl1pPr>
              <a:defRPr>
                <a:solidFill>
                  <a:schemeClr val="tx2">
                    <a:shade val="90000"/>
                  </a:schemeClr>
                </a:solidFill>
              </a:defRPr>
            </a:lvl1pPr>
            <a:extLst/>
          </a:lstStyle>
          <a:p>
            <a:fld id="{4A3142A0-DE6F-4124-ACA8-C73E6065F7B3}" type="slidenum">
              <a:rPr lang="en-US" smtClean="0"/>
              <a:t>‹#›</a:t>
            </a:fld>
            <a:endParaRPr lang="en-US"/>
          </a:p>
        </p:txBody>
      </p:sp>
      <p:sp>
        <p:nvSpPr>
          <p:cNvPr id="11" name="Footer Placeholder 10"/>
          <p:cNvSpPr>
            <a:spLocks noGrp="1"/>
          </p:cNvSpPr>
          <p:nvPr>
            <p:ph type="ftr" sz="quarter" idx="12"/>
          </p:nvPr>
        </p:nvSpPr>
        <p:spPr>
          <a:xfrm>
            <a:off x="2133044" y="6513670"/>
            <a:ext cx="5208595"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52868" y="4724400"/>
            <a:ext cx="7313295"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052868" y="5388937"/>
            <a:ext cx="7313295"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406294" y="249864"/>
            <a:ext cx="11376237"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7414868" y="6509004"/>
            <a:ext cx="4001998" cy="274320"/>
          </a:xfrm>
        </p:spPr>
        <p:txBody>
          <a:bodyPr vert="horz" rtlCol="0"/>
          <a:lstStyle>
            <a:extLst/>
          </a:lstStyle>
          <a:p>
            <a:fld id="{6A356BF2-FA70-4375-A660-C2D3B79C0CAE}" type="datetimeFigureOut">
              <a:rPr lang="en-US" smtClean="0"/>
              <a:t>1/3/2020</a:t>
            </a:fld>
            <a:endParaRPr lang="en-US"/>
          </a:p>
        </p:txBody>
      </p:sp>
      <p:sp>
        <p:nvSpPr>
          <p:cNvPr id="9" name="Slide Number Placeholder 8"/>
          <p:cNvSpPr>
            <a:spLocks noGrp="1"/>
          </p:cNvSpPr>
          <p:nvPr>
            <p:ph type="sldNum" sz="quarter" idx="11"/>
          </p:nvPr>
        </p:nvSpPr>
        <p:spPr>
          <a:xfrm>
            <a:off x="11515603" y="6509004"/>
            <a:ext cx="618889" cy="274320"/>
          </a:xfrm>
        </p:spPr>
        <p:txBody>
          <a:bodyPr vert="horz" rtlCol="0"/>
          <a:lstStyle>
            <a:lvl1pPr>
              <a:defRPr>
                <a:solidFill>
                  <a:schemeClr val="tx2">
                    <a:shade val="90000"/>
                  </a:schemeClr>
                </a:solidFill>
              </a:defRPr>
            </a:lvl1pPr>
            <a:extLst/>
          </a:lstStyle>
          <a:p>
            <a:fld id="{4A3142A0-DE6F-4124-ACA8-C73E6065F7B3}" type="slidenum">
              <a:rPr lang="en-US" smtClean="0"/>
              <a:t>‹#›</a:t>
            </a:fld>
            <a:endParaRPr lang="en-US"/>
          </a:p>
        </p:txBody>
      </p:sp>
      <p:sp>
        <p:nvSpPr>
          <p:cNvPr id="10" name="Footer Placeholder 9"/>
          <p:cNvSpPr>
            <a:spLocks noGrp="1"/>
          </p:cNvSpPr>
          <p:nvPr>
            <p:ph type="ftr" sz="quarter" idx="12"/>
          </p:nvPr>
        </p:nvSpPr>
        <p:spPr>
          <a:xfrm>
            <a:off x="2133044" y="6509004"/>
            <a:ext cx="5208595"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219399" y="147085"/>
            <a:ext cx="1174473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726750" y="6400800"/>
            <a:ext cx="5614889"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7414868" y="6400800"/>
            <a:ext cx="4001998"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A356BF2-FA70-4375-A660-C2D3B79C0CAE}" type="datetimeFigureOut">
              <a:rPr lang="en-US" smtClean="0"/>
              <a:t>1/3/2020</a:t>
            </a:fld>
            <a:endParaRPr lang="en-US"/>
          </a:p>
        </p:txBody>
      </p:sp>
      <p:sp>
        <p:nvSpPr>
          <p:cNvPr id="23" name="Slide Number Placeholder 22"/>
          <p:cNvSpPr>
            <a:spLocks noGrp="1"/>
          </p:cNvSpPr>
          <p:nvPr>
            <p:ph type="sldNum" sz="quarter" idx="4"/>
          </p:nvPr>
        </p:nvSpPr>
        <p:spPr>
          <a:xfrm>
            <a:off x="11515603" y="6514568"/>
            <a:ext cx="618889"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A3142A0-DE6F-4124-ACA8-C73E6065F7B3}" type="slidenum">
              <a:rPr lang="en-US" smtClean="0"/>
              <a:t>‹#›</a:t>
            </a:fld>
            <a:endParaRPr lang="en-US"/>
          </a:p>
        </p:txBody>
      </p:sp>
      <p:sp>
        <p:nvSpPr>
          <p:cNvPr id="22" name="Title Placeholder 21"/>
          <p:cNvSpPr>
            <a:spLocks noGrp="1"/>
          </p:cNvSpPr>
          <p:nvPr>
            <p:ph type="title"/>
          </p:nvPr>
        </p:nvSpPr>
        <p:spPr>
          <a:xfrm>
            <a:off x="609441" y="253536"/>
            <a:ext cx="10969943"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609441" y="1646237"/>
            <a:ext cx="10969943"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0"/>
            <a:ext cx="10969943" cy="1143000"/>
          </a:xfrm>
        </p:spPr>
        <p:txBody>
          <a:bodyPr/>
          <a:lstStyle/>
          <a:p>
            <a:r>
              <a:rPr lang="en-US" dirty="0" smtClean="0">
                <a:latin typeface="Bernard MT Condensed" pitchFamily="18" charset="0"/>
              </a:rPr>
              <a:t>Rule #6 For Bible Study</a:t>
            </a:r>
            <a:endParaRPr lang="en-US" dirty="0">
              <a:latin typeface="Bernard MT Condensed" pitchFamily="18" charset="0"/>
            </a:endParaRPr>
          </a:p>
        </p:txBody>
      </p:sp>
      <p:sp>
        <p:nvSpPr>
          <p:cNvPr id="3" name="TextBox 2"/>
          <p:cNvSpPr txBox="1"/>
          <p:nvPr/>
        </p:nvSpPr>
        <p:spPr>
          <a:xfrm>
            <a:off x="303211" y="1066801"/>
            <a:ext cx="10515600" cy="2092881"/>
          </a:xfrm>
          <a:prstGeom prst="rect">
            <a:avLst/>
          </a:prstGeom>
          <a:noFill/>
        </p:spPr>
        <p:txBody>
          <a:bodyPr wrap="square" rtlCol="0">
            <a:spAutoFit/>
          </a:bodyPr>
          <a:lstStyle/>
          <a:p>
            <a:r>
              <a:rPr lang="en-US" sz="2600" dirty="0" smtClean="0">
                <a:latin typeface="MV Boli" pitchFamily="2" charset="0"/>
                <a:cs typeface="MV Boli" pitchFamily="2" charset="0"/>
              </a:rPr>
              <a:t>God has revealed things to come by visions, in figures and parables, and in this way the same things are oftentimes revealed again and again, by different visions, or in different figures and parables. If you wish to understand them, you must combine them all in one.</a:t>
            </a:r>
            <a:endParaRPr lang="en-US" sz="2600" dirty="0">
              <a:latin typeface="MV Boli" pitchFamily="2" charset="0"/>
              <a:cs typeface="MV Boli" pitchFamily="2" charset="0"/>
            </a:endParaRPr>
          </a:p>
        </p:txBody>
      </p:sp>
      <p:sp>
        <p:nvSpPr>
          <p:cNvPr id="4" name="TextBox 3"/>
          <p:cNvSpPr txBox="1"/>
          <p:nvPr/>
        </p:nvSpPr>
        <p:spPr>
          <a:xfrm>
            <a:off x="0" y="6400801"/>
            <a:ext cx="12342812" cy="369332"/>
          </a:xfrm>
          <a:prstGeom prst="rect">
            <a:avLst/>
          </a:prstGeom>
          <a:noFill/>
        </p:spPr>
        <p:txBody>
          <a:bodyPr wrap="square" rtlCol="0">
            <a:spAutoFit/>
          </a:bodyPr>
          <a:lstStyle/>
          <a:p>
            <a:r>
              <a:rPr lang="en-US" dirty="0" smtClean="0"/>
              <a:t>Ps. 89:19; Hos. 12:10; Hab. 2:2; Acts 2:17; 1 Cor. 10:6; Heb9:9, 24; Ps 78:2; Matt 13:13, 34; Gen 41:1-32; Dan 2; 7; 8; Acts 10:9-16</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0"/>
            <a:ext cx="10969943" cy="1143000"/>
          </a:xfrm>
        </p:spPr>
        <p:txBody>
          <a:bodyPr/>
          <a:lstStyle/>
          <a:p>
            <a:r>
              <a:rPr lang="en-US" dirty="0" smtClean="0">
                <a:latin typeface="Bernard MT Condensed" pitchFamily="18" charset="0"/>
              </a:rPr>
              <a:t>Rule #7 For Bible Study</a:t>
            </a:r>
            <a:endParaRPr lang="en-US" dirty="0">
              <a:latin typeface="Bernard MT Condensed" pitchFamily="18" charset="0"/>
            </a:endParaRPr>
          </a:p>
        </p:txBody>
      </p:sp>
      <p:sp>
        <p:nvSpPr>
          <p:cNvPr id="4" name="TextBox 3"/>
          <p:cNvSpPr txBox="1"/>
          <p:nvPr/>
        </p:nvSpPr>
        <p:spPr>
          <a:xfrm>
            <a:off x="227012" y="1066800"/>
            <a:ext cx="7391400" cy="492443"/>
          </a:xfrm>
          <a:prstGeom prst="rect">
            <a:avLst/>
          </a:prstGeom>
          <a:noFill/>
        </p:spPr>
        <p:txBody>
          <a:bodyPr wrap="square" rtlCol="0">
            <a:spAutoFit/>
          </a:bodyPr>
          <a:lstStyle/>
          <a:p>
            <a:r>
              <a:rPr lang="en-US" sz="2600" dirty="0" smtClean="0">
                <a:latin typeface="MV Boli" pitchFamily="2" charset="0"/>
                <a:cs typeface="MV Boli" pitchFamily="2" charset="0"/>
              </a:rPr>
              <a:t>Visions are always mentioned as such.</a:t>
            </a:r>
            <a:endParaRPr lang="en-US" sz="2600" dirty="0">
              <a:latin typeface="MV Boli" pitchFamily="2" charset="0"/>
              <a:cs typeface="MV Boli" pitchFamily="2" charset="0"/>
            </a:endParaRPr>
          </a:p>
        </p:txBody>
      </p:sp>
      <p:sp>
        <p:nvSpPr>
          <p:cNvPr id="5" name="TextBox 4"/>
          <p:cNvSpPr txBox="1"/>
          <p:nvPr/>
        </p:nvSpPr>
        <p:spPr>
          <a:xfrm>
            <a:off x="11196638" y="6400800"/>
            <a:ext cx="992187" cy="307777"/>
          </a:xfrm>
          <a:prstGeom prst="rect">
            <a:avLst/>
          </a:prstGeom>
          <a:noFill/>
        </p:spPr>
        <p:txBody>
          <a:bodyPr wrap="square" rtlCol="0">
            <a:spAutoFit/>
          </a:bodyPr>
          <a:lstStyle/>
          <a:p>
            <a:r>
              <a:rPr lang="en-US" sz="1400" dirty="0" smtClean="0"/>
              <a:t>2 Cor. 12:1</a:t>
            </a: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0"/>
            <a:ext cx="10969943" cy="1143000"/>
          </a:xfrm>
        </p:spPr>
        <p:txBody>
          <a:bodyPr/>
          <a:lstStyle/>
          <a:p>
            <a:r>
              <a:rPr lang="en-US" dirty="0" smtClean="0">
                <a:latin typeface="Bernard MT Condensed" pitchFamily="18" charset="0"/>
              </a:rPr>
              <a:t>Rule #8 For Bible Study</a:t>
            </a:r>
            <a:endParaRPr lang="en-US" dirty="0">
              <a:latin typeface="Bernard MT Condensed" pitchFamily="18" charset="0"/>
            </a:endParaRPr>
          </a:p>
        </p:txBody>
      </p:sp>
      <p:sp>
        <p:nvSpPr>
          <p:cNvPr id="3" name="TextBox 2"/>
          <p:cNvSpPr txBox="1"/>
          <p:nvPr/>
        </p:nvSpPr>
        <p:spPr>
          <a:xfrm>
            <a:off x="303212" y="990600"/>
            <a:ext cx="10439400" cy="2092881"/>
          </a:xfrm>
          <a:prstGeom prst="rect">
            <a:avLst/>
          </a:prstGeom>
          <a:noFill/>
        </p:spPr>
        <p:txBody>
          <a:bodyPr wrap="square" rtlCol="0">
            <a:spAutoFit/>
          </a:bodyPr>
          <a:lstStyle/>
          <a:p>
            <a:r>
              <a:rPr lang="en-US" sz="2600" dirty="0" smtClean="0">
                <a:latin typeface="MV Boli" pitchFamily="2" charset="0"/>
                <a:cs typeface="MV Boli" pitchFamily="2" charset="0"/>
              </a:rPr>
              <a:t>Figures always have a figurative meaning, and are used much in prophecy to represent future things, times and events; such as mountains, meaning governments; beasts, meaning kingdoms; waters, meaning people; lamps, meaning Word of God; day, meaning year. </a:t>
            </a:r>
            <a:endParaRPr lang="en-US" sz="2600" dirty="0">
              <a:latin typeface="MV Boli" pitchFamily="2" charset="0"/>
              <a:cs typeface="MV Boli" pitchFamily="2" charset="0"/>
            </a:endParaRPr>
          </a:p>
        </p:txBody>
      </p:sp>
      <p:sp>
        <p:nvSpPr>
          <p:cNvPr id="4" name="TextBox 3"/>
          <p:cNvSpPr txBox="1"/>
          <p:nvPr/>
        </p:nvSpPr>
        <p:spPr>
          <a:xfrm>
            <a:off x="8074025" y="6400800"/>
            <a:ext cx="4114800" cy="307777"/>
          </a:xfrm>
          <a:prstGeom prst="rect">
            <a:avLst/>
          </a:prstGeom>
          <a:noFill/>
        </p:spPr>
        <p:txBody>
          <a:bodyPr wrap="square" rtlCol="0">
            <a:spAutoFit/>
          </a:bodyPr>
          <a:lstStyle/>
          <a:p>
            <a:r>
              <a:rPr lang="en-US" sz="1400" dirty="0" smtClean="0"/>
              <a:t>Dan 2:35,44; 7:3,17; Rev 17:1,15; Ps 119:105; Ezek 4:6</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0"/>
            <a:ext cx="10969943" cy="1143000"/>
          </a:xfrm>
        </p:spPr>
        <p:txBody>
          <a:bodyPr/>
          <a:lstStyle/>
          <a:p>
            <a:r>
              <a:rPr lang="en-US" dirty="0" smtClean="0">
                <a:latin typeface="Bernard MT Condensed" pitchFamily="18" charset="0"/>
              </a:rPr>
              <a:t>Rule #9 For Bible Study</a:t>
            </a:r>
            <a:endParaRPr lang="en-US" dirty="0">
              <a:latin typeface="Bernard MT Condensed" pitchFamily="18" charset="0"/>
            </a:endParaRPr>
          </a:p>
        </p:txBody>
      </p:sp>
      <p:sp>
        <p:nvSpPr>
          <p:cNvPr id="3" name="TextBox 2"/>
          <p:cNvSpPr txBox="1"/>
          <p:nvPr/>
        </p:nvSpPr>
        <p:spPr>
          <a:xfrm>
            <a:off x="379412" y="990600"/>
            <a:ext cx="10058400" cy="1292662"/>
          </a:xfrm>
          <a:prstGeom prst="rect">
            <a:avLst/>
          </a:prstGeom>
          <a:noFill/>
        </p:spPr>
        <p:txBody>
          <a:bodyPr wrap="square" rtlCol="0">
            <a:spAutoFit/>
          </a:bodyPr>
          <a:lstStyle/>
          <a:p>
            <a:r>
              <a:rPr lang="en-US" sz="2600" dirty="0" smtClean="0">
                <a:latin typeface="MV Boli" pitchFamily="2" charset="0"/>
                <a:cs typeface="MV Boli" pitchFamily="2" charset="0"/>
              </a:rPr>
              <a:t>Parables are used as comparison to illustrate subjects, and must be explained in the same way as figures, by the subject and Bible. </a:t>
            </a:r>
            <a:endParaRPr lang="en-US" sz="2600" dirty="0">
              <a:latin typeface="MV Boli" pitchFamily="2" charset="0"/>
              <a:cs typeface="MV Boli" pitchFamily="2" charset="0"/>
            </a:endParaRPr>
          </a:p>
        </p:txBody>
      </p:sp>
      <p:sp>
        <p:nvSpPr>
          <p:cNvPr id="5" name="TextBox 4"/>
          <p:cNvSpPr txBox="1"/>
          <p:nvPr/>
        </p:nvSpPr>
        <p:spPr>
          <a:xfrm>
            <a:off x="11120438" y="6400800"/>
            <a:ext cx="1068387" cy="307777"/>
          </a:xfrm>
          <a:prstGeom prst="rect">
            <a:avLst/>
          </a:prstGeom>
          <a:noFill/>
        </p:spPr>
        <p:txBody>
          <a:bodyPr wrap="square" rtlCol="0">
            <a:spAutoFit/>
          </a:bodyPr>
          <a:lstStyle/>
          <a:p>
            <a:r>
              <a:rPr lang="en-US" sz="1400" dirty="0" smtClean="0"/>
              <a:t>Mark 4:13</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812" y="0"/>
            <a:ext cx="10969943" cy="1143000"/>
          </a:xfrm>
        </p:spPr>
        <p:txBody>
          <a:bodyPr/>
          <a:lstStyle/>
          <a:p>
            <a:r>
              <a:rPr lang="en-US" dirty="0" smtClean="0">
                <a:latin typeface="Bernard MT Condensed" pitchFamily="18" charset="0"/>
              </a:rPr>
              <a:t>Rule #10 For Bible Study</a:t>
            </a:r>
            <a:endParaRPr lang="en-US" dirty="0">
              <a:latin typeface="Bernard MT Condensed" pitchFamily="18" charset="0"/>
            </a:endParaRPr>
          </a:p>
        </p:txBody>
      </p:sp>
      <p:sp>
        <p:nvSpPr>
          <p:cNvPr id="3" name="TextBox 2"/>
          <p:cNvSpPr txBox="1"/>
          <p:nvPr/>
        </p:nvSpPr>
        <p:spPr>
          <a:xfrm>
            <a:off x="303212" y="990600"/>
            <a:ext cx="10972800" cy="3293209"/>
          </a:xfrm>
          <a:prstGeom prst="rect">
            <a:avLst/>
          </a:prstGeom>
          <a:noFill/>
        </p:spPr>
        <p:txBody>
          <a:bodyPr wrap="square" rtlCol="0">
            <a:spAutoFit/>
          </a:bodyPr>
          <a:lstStyle/>
          <a:p>
            <a:r>
              <a:rPr lang="en-US" sz="2600" dirty="0" smtClean="0">
                <a:latin typeface="MV Boli" pitchFamily="2" charset="0"/>
                <a:cs typeface="MV Boli" pitchFamily="2" charset="0"/>
              </a:rPr>
              <a:t>Figures sometimes have two or more different significations; as “day” is used in a figurative sense to represent three different periods of time:</a:t>
            </a:r>
          </a:p>
          <a:p>
            <a:r>
              <a:rPr lang="en-US" sz="2600" dirty="0" smtClean="0">
                <a:latin typeface="MV Boli" pitchFamily="2" charset="0"/>
                <a:cs typeface="MV Boli" pitchFamily="2" charset="0"/>
              </a:rPr>
              <a:t>Indefinite.</a:t>
            </a:r>
          </a:p>
          <a:p>
            <a:r>
              <a:rPr lang="en-US" sz="2600" dirty="0" smtClean="0">
                <a:latin typeface="MV Boli" pitchFamily="2" charset="0"/>
                <a:cs typeface="MV Boli" pitchFamily="2" charset="0"/>
              </a:rPr>
              <a:t>Definite, a day for a year.</a:t>
            </a:r>
          </a:p>
          <a:p>
            <a:r>
              <a:rPr lang="en-US" sz="2600" dirty="0" smtClean="0">
                <a:latin typeface="MV Boli" pitchFamily="2" charset="0"/>
                <a:cs typeface="MV Boli" pitchFamily="2" charset="0"/>
              </a:rPr>
              <a:t>Day for a thousand years</a:t>
            </a:r>
          </a:p>
          <a:p>
            <a:r>
              <a:rPr lang="en-US" sz="2600" dirty="0" smtClean="0">
                <a:latin typeface="MV Boli" pitchFamily="2" charset="0"/>
                <a:cs typeface="MV Boli" pitchFamily="2" charset="0"/>
              </a:rPr>
              <a:t>If you put on the right construction it will harmonize with the Bible and make good sense, otherwise it will not.</a:t>
            </a:r>
            <a:endParaRPr lang="en-US" sz="2600" dirty="0">
              <a:latin typeface="MV Boli" pitchFamily="2" charset="0"/>
              <a:cs typeface="MV Boli" pitchFamily="2" charset="0"/>
            </a:endParaRPr>
          </a:p>
        </p:txBody>
      </p:sp>
      <p:sp>
        <p:nvSpPr>
          <p:cNvPr id="4" name="TextBox 3"/>
          <p:cNvSpPr txBox="1"/>
          <p:nvPr/>
        </p:nvSpPr>
        <p:spPr>
          <a:xfrm>
            <a:off x="9904412" y="6400800"/>
            <a:ext cx="2438399" cy="307777"/>
          </a:xfrm>
          <a:prstGeom prst="rect">
            <a:avLst/>
          </a:prstGeom>
          <a:noFill/>
        </p:spPr>
        <p:txBody>
          <a:bodyPr wrap="square" rtlCol="0">
            <a:spAutoFit/>
          </a:bodyPr>
          <a:lstStyle/>
          <a:p>
            <a:r>
              <a:rPr lang="en-US" sz="1400" dirty="0" smtClean="0"/>
              <a:t>Ecc. 7:14; Ezek 4:6; 2 Pet 3:8</a:t>
            </a:r>
            <a:endParaRPr lang="en-US" sz="1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TotalTime>
  <Words>307</Words>
  <Application>Microsoft Office PowerPoint</Application>
  <PresentationFormat>Custom</PresentationFormat>
  <Paragraphs>20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Foundry</vt:lpstr>
      <vt:lpstr>Rule #6 For Bible Study</vt:lpstr>
      <vt:lpstr>Rule #7 For Bible Study</vt:lpstr>
      <vt:lpstr>Rule #8 For Bible Study</vt:lpstr>
      <vt:lpstr>Rule #9 For Bible Study</vt:lpstr>
      <vt:lpstr>Rule #10 For Bible Study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 #6 For Bible Study</dc:title>
  <dc:creator>User</dc:creator>
  <cp:lastModifiedBy>User</cp:lastModifiedBy>
  <cp:revision>1</cp:revision>
  <dcterms:created xsi:type="dcterms:W3CDTF">2020-01-04T01:29:28Z</dcterms:created>
  <dcterms:modified xsi:type="dcterms:W3CDTF">2020-01-04T01:32:48Z</dcterms:modified>
</cp:coreProperties>
</file>