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B0D980-6598-4F0C-8526-6374A86F6998}">
          <p14:sldIdLst>
            <p14:sldId id="256"/>
            <p14:sldId id="257"/>
            <p14:sldId id="258"/>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Lst>
        </p14:section>
        <p14:section name="Untitled Section" id="{B9A3155A-75A8-4E67-B08B-F3BCA87F36A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6"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5E692-458B-4069-B6DF-477123505EDA}"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B67F5-3EE9-48D2-AB67-2CFE07A10D9E}" type="slidenum">
              <a:rPr lang="en-US" smtClean="0"/>
              <a:t>‹#›</a:t>
            </a:fld>
            <a:endParaRPr lang="en-US"/>
          </a:p>
        </p:txBody>
      </p:sp>
    </p:spTree>
    <p:extLst>
      <p:ext uri="{BB962C8B-B14F-4D97-AF65-F5344CB8AC3E}">
        <p14:creationId xmlns:p14="http://schemas.microsoft.com/office/powerpoint/2010/main" val="200428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F3B1-8EDC-44EC-9CEA-36A8C9F86B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42B58E-ECB8-4673-928C-1B19C8DC71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DE67B1-D5C3-498B-87F6-1F4D06F9461B}"/>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5" name="Footer Placeholder 4">
            <a:extLst>
              <a:ext uri="{FF2B5EF4-FFF2-40B4-BE49-F238E27FC236}">
                <a16:creationId xmlns:a16="http://schemas.microsoft.com/office/drawing/2014/main" id="{832C71CE-B970-4EC5-94C1-DBC963DEE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19A08-489B-4914-8FE4-5492FAAF116C}"/>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420707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D817-388D-4BCC-9E9A-B3F3FFDA0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140F4B-A082-4BB1-947E-F8456E1109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5DC68-8D44-4619-8827-3D950E182928}"/>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5" name="Footer Placeholder 4">
            <a:extLst>
              <a:ext uri="{FF2B5EF4-FFF2-40B4-BE49-F238E27FC236}">
                <a16:creationId xmlns:a16="http://schemas.microsoft.com/office/drawing/2014/main" id="{EC2148A7-5D36-45A1-951E-C0DF2B792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28B43-1A97-4492-A79E-2B2B03855197}"/>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27988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68FAC-5D04-448B-865E-3F58ADC27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B39E54-54FA-4778-A44B-C6BFAFAC0D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A8359-8B53-4E51-88E0-8B569EC7F095}"/>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5" name="Footer Placeholder 4">
            <a:extLst>
              <a:ext uri="{FF2B5EF4-FFF2-40B4-BE49-F238E27FC236}">
                <a16:creationId xmlns:a16="http://schemas.microsoft.com/office/drawing/2014/main" id="{F58912B8-EDC8-4F27-BFED-7DDA6E235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DEAA0-6EB1-475B-A9CB-8EFF84DE7254}"/>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134914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06DD-D564-44FE-AC3C-2579FFD1C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1B70C0-668C-40FE-8FC0-4E8710602E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4402B-D62F-4B9F-AAE6-EE8C6984976A}"/>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5" name="Footer Placeholder 4">
            <a:extLst>
              <a:ext uri="{FF2B5EF4-FFF2-40B4-BE49-F238E27FC236}">
                <a16:creationId xmlns:a16="http://schemas.microsoft.com/office/drawing/2014/main" id="{8107F88D-0AC1-43C2-BBE3-23498F6A3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0C1CA-757D-4DBE-AED9-8B9E2B434923}"/>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251622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8FDA-B46E-418C-99C1-3EB4DCB6B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AE0114-24D9-4C30-8518-17ABF3F7E3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D53A02-ABE8-4279-B60B-02261156F36E}"/>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5" name="Footer Placeholder 4">
            <a:extLst>
              <a:ext uri="{FF2B5EF4-FFF2-40B4-BE49-F238E27FC236}">
                <a16:creationId xmlns:a16="http://schemas.microsoft.com/office/drawing/2014/main" id="{F3A4FB70-C90A-4F19-8EFF-48BDCF9D2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69FE4-4AAC-4DD1-B8E6-E44DED92E5FA}"/>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277356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1FCA6-D7A5-4268-9037-117AB698F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C05285-3D34-4F41-A8A1-73696FE6CB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CD118-BCFA-49BA-AB66-28312D7737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58B9F5-500D-45F1-A615-15008ADD90DE}"/>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6" name="Footer Placeholder 5">
            <a:extLst>
              <a:ext uri="{FF2B5EF4-FFF2-40B4-BE49-F238E27FC236}">
                <a16:creationId xmlns:a16="http://schemas.microsoft.com/office/drawing/2014/main" id="{BDBEA708-72C7-4685-8D87-3E0735C7E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EF2C5-DC44-4219-ACAD-E6EBB9AA3FAD}"/>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133714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FB33-1647-432C-8FFA-7A159ACFD1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0AC921-0A46-4185-9E3B-7A2395DD9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806087-37C7-4B59-ABC2-76AF89A2E5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FAB70-26E4-4E7E-82AF-4C449F3DC5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6A03C4-FA53-43B2-88C1-6AE28202A3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AC71E8-54DB-4903-A004-5957FF6000AB}"/>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8" name="Footer Placeholder 7">
            <a:extLst>
              <a:ext uri="{FF2B5EF4-FFF2-40B4-BE49-F238E27FC236}">
                <a16:creationId xmlns:a16="http://schemas.microsoft.com/office/drawing/2014/main" id="{67E6813C-3B06-4B5F-865C-64973A78AF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CC6D6C-8510-41C0-9E85-34B4F4E4096C}"/>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69026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7717-F9A3-4403-B3D9-D86D0F1232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AEC585-6034-47F3-B87C-53C391B4EA79}"/>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4" name="Footer Placeholder 3">
            <a:extLst>
              <a:ext uri="{FF2B5EF4-FFF2-40B4-BE49-F238E27FC236}">
                <a16:creationId xmlns:a16="http://schemas.microsoft.com/office/drawing/2014/main" id="{19FD05CB-2277-416F-9AA5-81275FA148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84AE98-56FF-41C0-9A7C-2230D9C2F456}"/>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7086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47838-FA99-416A-81DE-9C351B18D4F2}"/>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3" name="Footer Placeholder 2">
            <a:extLst>
              <a:ext uri="{FF2B5EF4-FFF2-40B4-BE49-F238E27FC236}">
                <a16:creationId xmlns:a16="http://schemas.microsoft.com/office/drawing/2014/main" id="{98965033-9474-47CD-A2CE-B5A037BA91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707C67-AC75-4E52-9619-12E67A7329BD}"/>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353404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3C38-8BD1-481E-8930-B71EA627D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3DA5DF-E55B-4527-A7F2-BC5F019CF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C6DA59-3735-41F1-9D6E-77E47B5C3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B277A9-2F82-4B64-9EF9-C06418425755}"/>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6" name="Footer Placeholder 5">
            <a:extLst>
              <a:ext uri="{FF2B5EF4-FFF2-40B4-BE49-F238E27FC236}">
                <a16:creationId xmlns:a16="http://schemas.microsoft.com/office/drawing/2014/main" id="{2E06F454-406D-45E3-B4AD-727531DE6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E0C8C-B441-4851-A8BA-84BEA7B131C0}"/>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352962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AA35-70CF-465D-A0FE-85F20CF1DD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249B72-0C7E-4EDD-B0AD-A29325F26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F3241C-96A5-4C1C-84E4-156D0B115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86BEDF-24A9-4707-AD8C-FC5997A44863}"/>
              </a:ext>
            </a:extLst>
          </p:cNvPr>
          <p:cNvSpPr>
            <a:spLocks noGrp="1"/>
          </p:cNvSpPr>
          <p:nvPr>
            <p:ph type="dt" sz="half" idx="10"/>
          </p:nvPr>
        </p:nvSpPr>
        <p:spPr/>
        <p:txBody>
          <a:bodyPr/>
          <a:lstStyle/>
          <a:p>
            <a:fld id="{DC98E3E6-C989-4798-A65D-E717D5DA91E5}" type="datetimeFigureOut">
              <a:rPr lang="en-US" smtClean="0"/>
              <a:t>8/11/2019</a:t>
            </a:fld>
            <a:endParaRPr lang="en-US"/>
          </a:p>
        </p:txBody>
      </p:sp>
      <p:sp>
        <p:nvSpPr>
          <p:cNvPr id="6" name="Footer Placeholder 5">
            <a:extLst>
              <a:ext uri="{FF2B5EF4-FFF2-40B4-BE49-F238E27FC236}">
                <a16:creationId xmlns:a16="http://schemas.microsoft.com/office/drawing/2014/main" id="{6F89F9A5-D703-4BF9-BB1E-626F6CE3D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65500-3D9A-4966-B17D-2F9CA3402AC7}"/>
              </a:ext>
            </a:extLst>
          </p:cNvPr>
          <p:cNvSpPr>
            <a:spLocks noGrp="1"/>
          </p:cNvSpPr>
          <p:nvPr>
            <p:ph type="sldNum" sz="quarter" idx="12"/>
          </p:nvPr>
        </p:nvSpPr>
        <p:spPr/>
        <p:txBody>
          <a:bodyPr/>
          <a:lstStyle/>
          <a:p>
            <a:fld id="{DE333B7C-7DCC-4B75-AF31-D413B1CB3F3A}" type="slidenum">
              <a:rPr lang="en-US" smtClean="0"/>
              <a:t>‹#›</a:t>
            </a:fld>
            <a:endParaRPr lang="en-US"/>
          </a:p>
        </p:txBody>
      </p:sp>
    </p:spTree>
    <p:extLst>
      <p:ext uri="{BB962C8B-B14F-4D97-AF65-F5344CB8AC3E}">
        <p14:creationId xmlns:p14="http://schemas.microsoft.com/office/powerpoint/2010/main" val="170092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47FD85-E759-4E39-9F3C-35D51478F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3637D0-F830-424F-962A-ECE2BFDB4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80740-D249-47C6-9324-EC0B41C0B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8E3E6-C989-4798-A65D-E717D5DA91E5}" type="datetimeFigureOut">
              <a:rPr lang="en-US" smtClean="0"/>
              <a:t>8/11/2019</a:t>
            </a:fld>
            <a:endParaRPr lang="en-US"/>
          </a:p>
        </p:txBody>
      </p:sp>
      <p:sp>
        <p:nvSpPr>
          <p:cNvPr id="5" name="Footer Placeholder 4">
            <a:extLst>
              <a:ext uri="{FF2B5EF4-FFF2-40B4-BE49-F238E27FC236}">
                <a16:creationId xmlns:a16="http://schemas.microsoft.com/office/drawing/2014/main" id="{D1357B08-FC76-43D7-BB98-50CA627B7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D4432C-F52E-4138-BC6C-9C6F02800A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33B7C-7DCC-4B75-AF31-D413B1CB3F3A}" type="slidenum">
              <a:rPr lang="en-US" smtClean="0"/>
              <a:t>‹#›</a:t>
            </a:fld>
            <a:endParaRPr lang="en-US"/>
          </a:p>
        </p:txBody>
      </p:sp>
    </p:spTree>
    <p:extLst>
      <p:ext uri="{BB962C8B-B14F-4D97-AF65-F5344CB8AC3E}">
        <p14:creationId xmlns:p14="http://schemas.microsoft.com/office/powerpoint/2010/main" val="807565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3F8C-0E7E-4456-9558-6F0173F8D80B}"/>
              </a:ext>
            </a:extLst>
          </p:cNvPr>
          <p:cNvSpPr>
            <a:spLocks noGrp="1"/>
          </p:cNvSpPr>
          <p:nvPr>
            <p:ph type="ctrTitle"/>
          </p:nvPr>
        </p:nvSpPr>
        <p:spPr/>
        <p:txBody>
          <a:bodyPr>
            <a:normAutofit fontScale="90000"/>
          </a:bodyPr>
          <a:lstStyle/>
          <a:p>
            <a:r>
              <a:rPr lang="en-US" dirty="0"/>
              <a:t>Modern Israel and Modern Babylon Compared and Contrasted</a:t>
            </a:r>
          </a:p>
        </p:txBody>
      </p:sp>
      <p:sp>
        <p:nvSpPr>
          <p:cNvPr id="3" name="Subtitle 2">
            <a:extLst>
              <a:ext uri="{FF2B5EF4-FFF2-40B4-BE49-F238E27FC236}">
                <a16:creationId xmlns:a16="http://schemas.microsoft.com/office/drawing/2014/main" id="{3ADFECB9-BC8B-4C89-B312-97664634E92A}"/>
              </a:ext>
            </a:extLst>
          </p:cNvPr>
          <p:cNvSpPr>
            <a:spLocks noGrp="1"/>
          </p:cNvSpPr>
          <p:nvPr>
            <p:ph type="subTitle" idx="1"/>
          </p:nvPr>
        </p:nvSpPr>
        <p:spPr/>
        <p:txBody>
          <a:bodyPr/>
          <a:lstStyle/>
          <a:p>
            <a:r>
              <a:rPr lang="en-US" dirty="0"/>
              <a:t>Alberta Prophecy School 2019</a:t>
            </a:r>
          </a:p>
          <a:p>
            <a:r>
              <a:rPr lang="en-US" dirty="0"/>
              <a:t>Tess Lambert</a:t>
            </a:r>
          </a:p>
          <a:p>
            <a:r>
              <a:rPr lang="en-US" dirty="0"/>
              <a:t>(notes taken by Lana Segizbayeva)</a:t>
            </a:r>
          </a:p>
        </p:txBody>
      </p:sp>
    </p:spTree>
    <p:extLst>
      <p:ext uri="{BB962C8B-B14F-4D97-AF65-F5344CB8AC3E}">
        <p14:creationId xmlns:p14="http://schemas.microsoft.com/office/powerpoint/2010/main" val="1190440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583F-A23E-4D0C-96D2-97F4F28E7084}"/>
              </a:ext>
            </a:extLst>
          </p:cNvPr>
          <p:cNvSpPr>
            <a:spLocks noGrp="1"/>
          </p:cNvSpPr>
          <p:nvPr>
            <p:ph type="title"/>
          </p:nvPr>
        </p:nvSpPr>
        <p:spPr/>
        <p:txBody>
          <a:bodyPr>
            <a:normAutofit/>
          </a:bodyPr>
          <a:lstStyle/>
          <a:p>
            <a:r>
              <a:rPr lang="en-US" sz="3600" dirty="0"/>
              <a:t>What is the problem with church?</a:t>
            </a:r>
          </a:p>
        </p:txBody>
      </p:sp>
      <p:pic>
        <p:nvPicPr>
          <p:cNvPr id="14" name="Content Placeholder 4">
            <a:extLst>
              <a:ext uri="{FF2B5EF4-FFF2-40B4-BE49-F238E27FC236}">
                <a16:creationId xmlns:a16="http://schemas.microsoft.com/office/drawing/2014/main" id="{9C2E5B87-7BEC-4556-97D4-5C1653FE66FF}"/>
              </a:ext>
            </a:extLst>
          </p:cNvPr>
          <p:cNvPicPr>
            <a:picLocks noChangeAspect="1"/>
          </p:cNvPicPr>
          <p:nvPr/>
        </p:nvPicPr>
        <p:blipFill>
          <a:blip r:embed="rId2"/>
          <a:stretch>
            <a:fillRect/>
          </a:stretch>
        </p:blipFill>
        <p:spPr>
          <a:xfrm>
            <a:off x="403633" y="1239126"/>
            <a:ext cx="10515600" cy="2482371"/>
          </a:xfrm>
          <a:prstGeom prst="rect">
            <a:avLst/>
          </a:prstGeom>
        </p:spPr>
      </p:pic>
      <p:sp>
        <p:nvSpPr>
          <p:cNvPr id="15" name="TextBox 14">
            <a:extLst>
              <a:ext uri="{FF2B5EF4-FFF2-40B4-BE49-F238E27FC236}">
                <a16:creationId xmlns:a16="http://schemas.microsoft.com/office/drawing/2014/main" id="{CD5C9F86-0F6D-4BF4-A65F-5F8BE9145455}"/>
              </a:ext>
            </a:extLst>
          </p:cNvPr>
          <p:cNvSpPr txBox="1"/>
          <p:nvPr/>
        </p:nvSpPr>
        <p:spPr>
          <a:xfrm>
            <a:off x="6262396" y="3904614"/>
            <a:ext cx="5257800" cy="2708434"/>
          </a:xfrm>
          <a:prstGeom prst="rect">
            <a:avLst/>
          </a:prstGeom>
          <a:noFill/>
        </p:spPr>
        <p:txBody>
          <a:bodyPr wrap="square" rtlCol="0">
            <a:spAutoFit/>
          </a:bodyPr>
          <a:lstStyle/>
          <a:p>
            <a:r>
              <a:rPr lang="en-US" dirty="0"/>
              <a:t>In 1888 who is the leadership? – Butler</a:t>
            </a:r>
          </a:p>
          <a:p>
            <a:r>
              <a:rPr lang="en-US" dirty="0" err="1"/>
              <a:t>Waggonner</a:t>
            </a:r>
            <a:r>
              <a:rPr lang="en-US" dirty="0"/>
              <a:t> is a newcomer.</a:t>
            </a:r>
          </a:p>
          <a:p>
            <a:r>
              <a:rPr lang="en-US" dirty="0"/>
              <a:t>Butler opposes the Waggoner’s message.</a:t>
            </a:r>
          </a:p>
          <a:p>
            <a:r>
              <a:rPr lang="en-US" dirty="0"/>
              <a:t>Who is right and who is wrong?</a:t>
            </a:r>
          </a:p>
          <a:p>
            <a:r>
              <a:rPr lang="en-US" dirty="0"/>
              <a:t>It is 50/50 – They are both right and they are both wrong.</a:t>
            </a:r>
          </a:p>
          <a:p>
            <a:r>
              <a:rPr lang="en-US" dirty="0"/>
              <a:t>9MR 2018.1: </a:t>
            </a:r>
            <a:r>
              <a:rPr lang="en-US" sz="1100" dirty="0"/>
              <a:t>“He [Ellen White's angelic guide] stretched out his arms toward Dr. Waggoner and to you, Elder Butler, and said in substance as follows: “Neither have all the light upon the law, neither position is perfect. ‘Light is sown for the righteous, and gladness for the upright in heart’ (Psalm 97:11). There are hundreds that know not why they believe the doctrines they do.”</a:t>
            </a:r>
          </a:p>
        </p:txBody>
      </p:sp>
      <p:sp>
        <p:nvSpPr>
          <p:cNvPr id="4" name="Rectangle: Rounded Corners 3">
            <a:extLst>
              <a:ext uri="{FF2B5EF4-FFF2-40B4-BE49-F238E27FC236}">
                <a16:creationId xmlns:a16="http://schemas.microsoft.com/office/drawing/2014/main" id="{17F4097B-757E-4AA0-A1D7-9891755C4AF4}"/>
              </a:ext>
            </a:extLst>
          </p:cNvPr>
          <p:cNvSpPr/>
          <p:nvPr/>
        </p:nvSpPr>
        <p:spPr>
          <a:xfrm>
            <a:off x="7251192" y="1239126"/>
            <a:ext cx="731520" cy="2574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F552BA-F598-4B6E-ABC1-535A0B425E1F}"/>
              </a:ext>
            </a:extLst>
          </p:cNvPr>
          <p:cNvSpPr txBox="1"/>
          <p:nvPr/>
        </p:nvSpPr>
        <p:spPr>
          <a:xfrm>
            <a:off x="621792" y="3904614"/>
            <a:ext cx="3657600" cy="923330"/>
          </a:xfrm>
          <a:prstGeom prst="rect">
            <a:avLst/>
          </a:prstGeom>
          <a:noFill/>
        </p:spPr>
        <p:txBody>
          <a:bodyPr wrap="square" rtlCol="0">
            <a:spAutoFit/>
          </a:bodyPr>
          <a:lstStyle/>
          <a:p>
            <a:r>
              <a:rPr lang="en-US" dirty="0"/>
              <a:t>In 1886 Butler writes a pamphlet attacking Waggoner’s position on Galatians</a:t>
            </a:r>
          </a:p>
        </p:txBody>
      </p:sp>
    </p:spTree>
    <p:extLst>
      <p:ext uri="{BB962C8B-B14F-4D97-AF65-F5344CB8AC3E}">
        <p14:creationId xmlns:p14="http://schemas.microsoft.com/office/powerpoint/2010/main" val="62415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subTnLst>
                                    <p:animClr clrSpc="rgb" dir="cw">
                                      <p:cBhvr override="childStyle">
                                        <p:cTn dur="1" fill="hold" display="0" masterRel="nextClick" afterEffect="1"/>
                                        <p:tgtEl>
                                          <p:spTgt spid="15">
                                            <p:txEl>
                                              <p:pRg st="1" end="1"/>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subTnLst>
                                    <p:animClr clrSpc="rgb" dir="cw">
                                      <p:cBhvr override="childStyle">
                                        <p:cTn dur="1" fill="hold" display="0" masterRel="nextClick" afterEffect="1"/>
                                        <p:tgtEl>
                                          <p:spTgt spid="15">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subTnLst>
                                    <p:animClr clrSpc="rgb" dir="cw">
                                      <p:cBhvr override="childStyle">
                                        <p:cTn dur="1" fill="hold" display="0" masterRel="nextClick" afterEffect="1"/>
                                        <p:tgtEl>
                                          <p:spTgt spid="15">
                                            <p:txEl>
                                              <p:pRg st="3" end="3"/>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subTnLst>
                                    <p:animClr clrSpc="rgb" dir="cw">
                                      <p:cBhvr override="childStyle">
                                        <p:cTn dur="1" fill="hold" display="0" masterRel="nextClick" afterEffect="1"/>
                                        <p:tgtEl>
                                          <p:spTgt spid="15">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fade">
                                      <p:cBhvr>
                                        <p:cTn id="37" dur="500"/>
                                        <p:tgtEl>
                                          <p:spTgt spid="15">
                                            <p:txEl>
                                              <p:pRg st="5" end="5"/>
                                            </p:txEl>
                                          </p:spTgt>
                                        </p:tgtEl>
                                      </p:cBhvr>
                                    </p:animEffect>
                                  </p:childTnLst>
                                  <p:subTnLst>
                                    <p:animClr clrSpc="rgb" dir="cw">
                                      <p:cBhvr override="childStyle">
                                        <p:cTn dur="1" fill="hold" display="0" masterRel="nextClick" afterEffect="1"/>
                                        <p:tgtEl>
                                          <p:spTgt spid="1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0DBB-0FDA-43B7-A2DB-4B73A15EA2BD}"/>
              </a:ext>
            </a:extLst>
          </p:cNvPr>
          <p:cNvSpPr>
            <a:spLocks noGrp="1"/>
          </p:cNvSpPr>
          <p:nvPr>
            <p:ph type="title"/>
          </p:nvPr>
        </p:nvSpPr>
        <p:spPr/>
        <p:txBody>
          <a:bodyPr/>
          <a:lstStyle/>
          <a:p>
            <a:r>
              <a:rPr lang="en-US" dirty="0"/>
              <a:t>Omega history of the modern Israel</a:t>
            </a:r>
          </a:p>
        </p:txBody>
      </p:sp>
      <p:pic>
        <p:nvPicPr>
          <p:cNvPr id="4" name="Content Placeholder 4">
            <a:extLst>
              <a:ext uri="{FF2B5EF4-FFF2-40B4-BE49-F238E27FC236}">
                <a16:creationId xmlns:a16="http://schemas.microsoft.com/office/drawing/2014/main" id="{72F7A5BF-D398-49D5-9015-E13A05E3B941}"/>
              </a:ext>
            </a:extLst>
          </p:cNvPr>
          <p:cNvPicPr>
            <a:picLocks noGrp="1" noChangeAspect="1"/>
          </p:cNvPicPr>
          <p:nvPr>
            <p:ph idx="1"/>
          </p:nvPr>
        </p:nvPicPr>
        <p:blipFill>
          <a:blip r:embed="rId2"/>
          <a:stretch>
            <a:fillRect/>
          </a:stretch>
        </p:blipFill>
        <p:spPr>
          <a:xfrm>
            <a:off x="474785" y="1690688"/>
            <a:ext cx="10515600" cy="2482371"/>
          </a:xfrm>
          <a:prstGeom prst="rect">
            <a:avLst/>
          </a:prstGeom>
        </p:spPr>
      </p:pic>
      <p:sp>
        <p:nvSpPr>
          <p:cNvPr id="6" name="Rectangle: Rounded Corners 5">
            <a:extLst>
              <a:ext uri="{FF2B5EF4-FFF2-40B4-BE49-F238E27FC236}">
                <a16:creationId xmlns:a16="http://schemas.microsoft.com/office/drawing/2014/main" id="{D0BE671D-C241-4C48-B4D8-DAC56F906027}"/>
              </a:ext>
            </a:extLst>
          </p:cNvPr>
          <p:cNvSpPr/>
          <p:nvPr/>
        </p:nvSpPr>
        <p:spPr>
          <a:xfrm>
            <a:off x="9290304" y="1599011"/>
            <a:ext cx="731520" cy="2574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E338F61-DCD8-4E51-92B8-200B8280CB95}"/>
              </a:ext>
            </a:extLst>
          </p:cNvPr>
          <p:cNvSpPr/>
          <p:nvPr/>
        </p:nvSpPr>
        <p:spPr>
          <a:xfrm>
            <a:off x="3383280" y="1901952"/>
            <a:ext cx="356616" cy="2468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7E0C34A-3EF6-48A2-A6BA-AE1BEF9DB57B}"/>
              </a:ext>
            </a:extLst>
          </p:cNvPr>
          <p:cNvSpPr/>
          <p:nvPr/>
        </p:nvSpPr>
        <p:spPr>
          <a:xfrm>
            <a:off x="10250424" y="2029968"/>
            <a:ext cx="164592" cy="2011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DCD167-2365-43F7-91D6-D06CC8614C28}"/>
              </a:ext>
            </a:extLst>
          </p:cNvPr>
          <p:cNvSpPr txBox="1"/>
          <p:nvPr/>
        </p:nvSpPr>
        <p:spPr>
          <a:xfrm>
            <a:off x="838200" y="3840480"/>
            <a:ext cx="4556760" cy="2585323"/>
          </a:xfrm>
          <a:prstGeom prst="rect">
            <a:avLst/>
          </a:prstGeom>
          <a:noFill/>
        </p:spPr>
        <p:txBody>
          <a:bodyPr wrap="square" rtlCol="0">
            <a:spAutoFit/>
          </a:bodyPr>
          <a:lstStyle/>
          <a:p>
            <a:r>
              <a:rPr lang="en-US" dirty="0"/>
              <a:t>In general history of modern Israel has 2 parts:</a:t>
            </a:r>
          </a:p>
          <a:p>
            <a:r>
              <a:rPr lang="en-US" dirty="0"/>
              <a:t>They come out of the scattering time of captivity into gathering in 1798 – Alpha history</a:t>
            </a:r>
          </a:p>
          <a:p>
            <a:r>
              <a:rPr lang="en-US" dirty="0"/>
              <a:t>Ends in Great Disappointment</a:t>
            </a:r>
          </a:p>
          <a:p>
            <a:r>
              <a:rPr lang="en-US" dirty="0"/>
              <a:t>In 1850 Failed attempt to gather</a:t>
            </a:r>
          </a:p>
          <a:p>
            <a:r>
              <a:rPr lang="en-US" dirty="0"/>
              <a:t>In 1863 they organize, but reject prophetic message</a:t>
            </a:r>
          </a:p>
          <a:p>
            <a:r>
              <a:rPr lang="en-US" dirty="0"/>
              <a:t>1888 another attempt in the middle of the scattering time: Butler and Waggoner</a:t>
            </a:r>
          </a:p>
        </p:txBody>
      </p:sp>
      <p:sp>
        <p:nvSpPr>
          <p:cNvPr id="10" name="TextBox 9">
            <a:extLst>
              <a:ext uri="{FF2B5EF4-FFF2-40B4-BE49-F238E27FC236}">
                <a16:creationId xmlns:a16="http://schemas.microsoft.com/office/drawing/2014/main" id="{1EABC40F-F4E0-4AC1-87C6-E721CD1F9DCB}"/>
              </a:ext>
            </a:extLst>
          </p:cNvPr>
          <p:cNvSpPr txBox="1"/>
          <p:nvPr/>
        </p:nvSpPr>
        <p:spPr>
          <a:xfrm>
            <a:off x="5641849" y="4246448"/>
            <a:ext cx="6400800" cy="1754326"/>
          </a:xfrm>
          <a:prstGeom prst="rect">
            <a:avLst/>
          </a:prstGeom>
          <a:noFill/>
        </p:spPr>
        <p:txBody>
          <a:bodyPr wrap="square" rtlCol="0">
            <a:spAutoFit/>
          </a:bodyPr>
          <a:lstStyle/>
          <a:p>
            <a:r>
              <a:rPr lang="en-US" dirty="0"/>
              <a:t>They are ½ right and ½ wrong</a:t>
            </a:r>
          </a:p>
          <a:p>
            <a:r>
              <a:rPr lang="en-US" dirty="0"/>
              <a:t>1989 </a:t>
            </a:r>
            <a:r>
              <a:rPr lang="en-US" dirty="0" err="1"/>
              <a:t>markes</a:t>
            </a:r>
            <a:r>
              <a:rPr lang="en-US" dirty="0"/>
              <a:t> the beginning of the Omega history: Dan 11:40 part B</a:t>
            </a:r>
          </a:p>
          <a:p>
            <a:r>
              <a:rPr lang="en-US" dirty="0"/>
              <a:t>Omega: starts 1989 with bypassing of the Adventist leadership and the beginning of the increase of knowledge of the Dan 11 by Elder Jeff laid out in the Time of The End magazine (This corresponds to the 1833 in Alpha)</a:t>
            </a:r>
          </a:p>
        </p:txBody>
      </p:sp>
    </p:spTree>
    <p:extLst>
      <p:ext uri="{BB962C8B-B14F-4D97-AF65-F5344CB8AC3E}">
        <p14:creationId xmlns:p14="http://schemas.microsoft.com/office/powerpoint/2010/main" val="34976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subTnLst>
                                    <p:animClr clrSpc="rgb" dir="cw">
                                      <p:cBhvr override="childStyle">
                                        <p:cTn dur="1" fill="hold" display="0" masterRel="nextClick" afterEffect="1"/>
                                        <p:tgtEl>
                                          <p:spTgt spid="9">
                                            <p:txEl>
                                              <p:pRg st="5" end="5"/>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fade">
                                      <p:cBhvr>
                                        <p:cTn id="5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Counterfeit. Never Perfect.</a:t>
            </a:r>
          </a:p>
        </p:txBody>
      </p:sp>
      <p:pic>
        <p:nvPicPr>
          <p:cNvPr id="8" name="Content Placeholder 7">
            <a:extLst>
              <a:ext uri="{FF2B5EF4-FFF2-40B4-BE49-F238E27FC236}">
                <a16:creationId xmlns:a16="http://schemas.microsoft.com/office/drawing/2014/main" id="{F6C30D00-6150-4DBD-8105-AE3C239C9895}"/>
              </a:ext>
            </a:extLst>
          </p:cNvPr>
          <p:cNvPicPr>
            <a:picLocks noGrp="1" noChangeAspect="1"/>
          </p:cNvPicPr>
          <p:nvPr>
            <p:ph idx="1"/>
          </p:nvPr>
        </p:nvPicPr>
        <p:blipFill>
          <a:blip r:embed="rId2"/>
          <a:stretch>
            <a:fillRect/>
          </a:stretch>
        </p:blipFill>
        <p:spPr>
          <a:xfrm>
            <a:off x="456460" y="1440302"/>
            <a:ext cx="10515600" cy="2832809"/>
          </a:xfrm>
          <a:prstGeom prst="rect">
            <a:avLst/>
          </a:prstGeom>
        </p:spPr>
      </p:pic>
      <p:sp>
        <p:nvSpPr>
          <p:cNvPr id="9" name="TextBox 8">
            <a:extLst>
              <a:ext uri="{FF2B5EF4-FFF2-40B4-BE49-F238E27FC236}">
                <a16:creationId xmlns:a16="http://schemas.microsoft.com/office/drawing/2014/main" id="{9F87E69A-BE15-4488-88DC-E8672E2010EF}"/>
              </a:ext>
            </a:extLst>
          </p:cNvPr>
          <p:cNvSpPr txBox="1"/>
          <p:nvPr/>
        </p:nvSpPr>
        <p:spPr>
          <a:xfrm>
            <a:off x="577049" y="4003829"/>
            <a:ext cx="4261281" cy="2585323"/>
          </a:xfrm>
          <a:prstGeom prst="rect">
            <a:avLst/>
          </a:prstGeom>
          <a:noFill/>
        </p:spPr>
        <p:txBody>
          <a:bodyPr wrap="square" rtlCol="0">
            <a:spAutoFit/>
          </a:bodyPr>
          <a:lstStyle/>
          <a:p>
            <a:r>
              <a:rPr lang="en-US" dirty="0"/>
              <a:t>Consider modern Babylon.</a:t>
            </a:r>
          </a:p>
          <a:p>
            <a:r>
              <a:rPr lang="en-US" dirty="0"/>
              <a:t>It has 2 parts: A and B, Alpha and Omega.</a:t>
            </a:r>
          </a:p>
          <a:p>
            <a:pPr marL="342900" indent="-342900">
              <a:buAutoNum type="arabicPeriod"/>
            </a:pPr>
            <a:r>
              <a:rPr lang="en-US" dirty="0"/>
              <a:t>1798 they go into captivity</a:t>
            </a:r>
          </a:p>
          <a:p>
            <a:pPr marL="342900" indent="-342900">
              <a:buAutoNum type="arabicPeriod"/>
            </a:pPr>
            <a:r>
              <a:rPr lang="en-US" dirty="0"/>
              <a:t>In True WM does not have an open vision. EW does.                                    WM should be Lucia, but it is EW = Never perfect counterfeit. Not the same value</a:t>
            </a:r>
          </a:p>
          <a:p>
            <a:endParaRPr lang="en-US" dirty="0"/>
          </a:p>
        </p:txBody>
      </p:sp>
      <p:sp>
        <p:nvSpPr>
          <p:cNvPr id="10" name="TextBox 9">
            <a:extLst>
              <a:ext uri="{FF2B5EF4-FFF2-40B4-BE49-F238E27FC236}">
                <a16:creationId xmlns:a16="http://schemas.microsoft.com/office/drawing/2014/main" id="{BE02B087-F2A1-461B-9DF3-82AE3EBACB16}"/>
              </a:ext>
            </a:extLst>
          </p:cNvPr>
          <p:cNvSpPr txBox="1"/>
          <p:nvPr/>
        </p:nvSpPr>
        <p:spPr>
          <a:xfrm>
            <a:off x="5166804" y="4006781"/>
            <a:ext cx="6303145" cy="2585323"/>
          </a:xfrm>
          <a:prstGeom prst="rect">
            <a:avLst/>
          </a:prstGeom>
          <a:noFill/>
        </p:spPr>
        <p:txBody>
          <a:bodyPr wrap="square" rtlCol="0">
            <a:spAutoFit/>
          </a:bodyPr>
          <a:lstStyle/>
          <a:p>
            <a:r>
              <a:rPr lang="en-US" dirty="0"/>
              <a:t>1850-s influential Italian family of catholic lawyers see that the Catholic church is in captivity.</a:t>
            </a:r>
          </a:p>
          <a:p>
            <a:r>
              <a:rPr lang="en-US" dirty="0"/>
              <a:t>By living in voluntary poverty they illustrate that the church is in captivity. Family has 2 grandsons.</a:t>
            </a:r>
          </a:p>
          <a:p>
            <a:r>
              <a:rPr lang="en-US" dirty="0"/>
              <a:t>A cardinal of 1900s cardinal </a:t>
            </a:r>
            <a:r>
              <a:rPr lang="en-US" dirty="0" err="1"/>
              <a:t>Gaspari</a:t>
            </a:r>
            <a:r>
              <a:rPr lang="en-US" dirty="0"/>
              <a:t> begins to work with 2 grandsons of the Pacelli family: Francesco and Eugenio</a:t>
            </a:r>
          </a:p>
          <a:p>
            <a:r>
              <a:rPr lang="en-US" dirty="0"/>
              <a:t>They believed that the Catholic church will come to power, but needs restructuring and needs introduction of new code of canon law.</a:t>
            </a:r>
          </a:p>
        </p:txBody>
      </p:sp>
    </p:spTree>
    <p:extLst>
      <p:ext uri="{BB962C8B-B14F-4D97-AF65-F5344CB8AC3E}">
        <p14:creationId xmlns:p14="http://schemas.microsoft.com/office/powerpoint/2010/main" val="253497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chemeClr val="bg2"/>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bg2"/>
                                      </p:to>
                                    </p:animClr>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fade">
                                      <p:cBhvr>
                                        <p:cTn id="40"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Counterfeit. Never Perfect.</a:t>
            </a:r>
          </a:p>
        </p:txBody>
      </p:sp>
      <p:pic>
        <p:nvPicPr>
          <p:cNvPr id="8" name="Content Placeholder 7">
            <a:extLst>
              <a:ext uri="{FF2B5EF4-FFF2-40B4-BE49-F238E27FC236}">
                <a16:creationId xmlns:a16="http://schemas.microsoft.com/office/drawing/2014/main" id="{F6C30D00-6150-4DBD-8105-AE3C239C9895}"/>
              </a:ext>
            </a:extLst>
          </p:cNvPr>
          <p:cNvPicPr>
            <a:picLocks noGrp="1" noChangeAspect="1"/>
          </p:cNvPicPr>
          <p:nvPr>
            <p:ph idx="1"/>
          </p:nvPr>
        </p:nvPicPr>
        <p:blipFill>
          <a:blip r:embed="rId2"/>
          <a:stretch>
            <a:fillRect/>
          </a:stretch>
        </p:blipFill>
        <p:spPr>
          <a:xfrm>
            <a:off x="456460" y="1440302"/>
            <a:ext cx="10515600" cy="2832809"/>
          </a:xfrm>
          <a:prstGeom prst="rect">
            <a:avLst/>
          </a:prstGeom>
        </p:spPr>
      </p:pic>
      <p:sp>
        <p:nvSpPr>
          <p:cNvPr id="10" name="TextBox 9">
            <a:extLst>
              <a:ext uri="{FF2B5EF4-FFF2-40B4-BE49-F238E27FC236}">
                <a16:creationId xmlns:a16="http://schemas.microsoft.com/office/drawing/2014/main" id="{BE02B087-F2A1-461B-9DF3-82AE3EBACB16}"/>
              </a:ext>
            </a:extLst>
          </p:cNvPr>
          <p:cNvSpPr txBox="1"/>
          <p:nvPr/>
        </p:nvSpPr>
        <p:spPr>
          <a:xfrm>
            <a:off x="456460" y="4055626"/>
            <a:ext cx="6303145" cy="2862322"/>
          </a:xfrm>
          <a:prstGeom prst="rect">
            <a:avLst/>
          </a:prstGeom>
          <a:noFill/>
        </p:spPr>
        <p:txBody>
          <a:bodyPr wrap="square" rtlCol="0">
            <a:spAutoFit/>
          </a:bodyPr>
          <a:lstStyle/>
          <a:p>
            <a:r>
              <a:rPr lang="en-US" dirty="0"/>
              <a:t>Francesco </a:t>
            </a:r>
            <a:r>
              <a:rPr lang="en-US" dirty="0" err="1"/>
              <a:t>Pacello</a:t>
            </a:r>
            <a:r>
              <a:rPr lang="en-US" dirty="0"/>
              <a:t> writes Lateran treaty and later organizes negotiations with Mussolini.</a:t>
            </a:r>
          </a:p>
          <a:p>
            <a:r>
              <a:rPr lang="en-US" dirty="0"/>
              <a:t>Eugenio Pacelli works on Code of Canon law. And later introduces it to Germany. </a:t>
            </a:r>
          </a:p>
          <a:p>
            <a:r>
              <a:rPr lang="en-US" dirty="0"/>
              <a:t>Francesco’s job take Italy, and Eugenio’s job to take Germany. </a:t>
            </a:r>
          </a:p>
          <a:p>
            <a:r>
              <a:rPr lang="en-US" dirty="0" err="1"/>
              <a:t>Eugeio</a:t>
            </a:r>
            <a:r>
              <a:rPr lang="en-US" dirty="0"/>
              <a:t> later negotiates the Code with Hitler.</a:t>
            </a:r>
          </a:p>
          <a:p>
            <a:r>
              <a:rPr lang="en-US" dirty="0"/>
              <a:t>Becomes Pope Pius XII. The 1</a:t>
            </a:r>
            <a:r>
              <a:rPr lang="en-US" baseline="30000" dirty="0"/>
              <a:t>st</a:t>
            </a:r>
            <a:r>
              <a:rPr lang="en-US" dirty="0"/>
              <a:t> pope to accept Fatima. Before than they were all in rebellion and did not accept messages of Fatima</a:t>
            </a:r>
          </a:p>
          <a:p>
            <a:endParaRPr lang="en-US" dirty="0"/>
          </a:p>
        </p:txBody>
      </p:sp>
      <p:sp>
        <p:nvSpPr>
          <p:cNvPr id="3" name="TextBox 2">
            <a:extLst>
              <a:ext uri="{FF2B5EF4-FFF2-40B4-BE49-F238E27FC236}">
                <a16:creationId xmlns:a16="http://schemas.microsoft.com/office/drawing/2014/main" id="{F00306E2-BAA3-48B4-82D1-D92B95E7F2A5}"/>
              </a:ext>
            </a:extLst>
          </p:cNvPr>
          <p:cNvSpPr txBox="1"/>
          <p:nvPr/>
        </p:nvSpPr>
        <p:spPr>
          <a:xfrm>
            <a:off x="6949440" y="4055626"/>
            <a:ext cx="3630168" cy="2585323"/>
          </a:xfrm>
          <a:prstGeom prst="rect">
            <a:avLst/>
          </a:prstGeom>
          <a:noFill/>
        </p:spPr>
        <p:txBody>
          <a:bodyPr wrap="square" rtlCol="0">
            <a:spAutoFit/>
          </a:bodyPr>
          <a:lstStyle/>
          <a:p>
            <a:r>
              <a:rPr lang="en-US" dirty="0"/>
              <a:t>1899 Eugenio Pacelli is made priest, begins to have an Increase of Knowledge: once he becomes priest and dedicates his time to study the code of canon law with </a:t>
            </a:r>
            <a:r>
              <a:rPr lang="en-US" dirty="0" err="1"/>
              <a:t>Gaspari</a:t>
            </a:r>
            <a:r>
              <a:rPr lang="en-US" dirty="0"/>
              <a:t>.</a:t>
            </a:r>
          </a:p>
          <a:p>
            <a:r>
              <a:rPr lang="en-US" dirty="0"/>
              <a:t>The work finished in 1917</a:t>
            </a:r>
          </a:p>
          <a:p>
            <a:r>
              <a:rPr lang="en-US" dirty="0"/>
              <a:t>In the same year 1</a:t>
            </a:r>
            <a:r>
              <a:rPr lang="en-US" baseline="30000" dirty="0"/>
              <a:t>st</a:t>
            </a:r>
            <a:r>
              <a:rPr lang="en-US" dirty="0"/>
              <a:t> vision of Fatima</a:t>
            </a:r>
          </a:p>
          <a:p>
            <a:r>
              <a:rPr lang="en-US" dirty="0">
                <a:sym typeface="Wingdings" panose="05000000000000000000" pitchFamily="2" charset="2"/>
              </a:rPr>
              <a:t> 2 messages: Vision of Fatima, restructuring of the Church</a:t>
            </a:r>
            <a:endParaRPr lang="en-US" dirty="0"/>
          </a:p>
        </p:txBody>
      </p:sp>
    </p:spTree>
    <p:extLst>
      <p:ext uri="{BB962C8B-B14F-4D97-AF65-F5344CB8AC3E}">
        <p14:creationId xmlns:p14="http://schemas.microsoft.com/office/powerpoint/2010/main" val="41735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38" presetID="10" presetClass="entr" presetSubtype="0" fill="hold"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41" presetID="10"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Counterfeit. Never Perfect.</a:t>
            </a:r>
          </a:p>
        </p:txBody>
      </p:sp>
      <p:pic>
        <p:nvPicPr>
          <p:cNvPr id="8" name="Content Placeholder 7">
            <a:extLst>
              <a:ext uri="{FF2B5EF4-FFF2-40B4-BE49-F238E27FC236}">
                <a16:creationId xmlns:a16="http://schemas.microsoft.com/office/drawing/2014/main" id="{F6C30D00-6150-4DBD-8105-AE3C239C9895}"/>
              </a:ext>
            </a:extLst>
          </p:cNvPr>
          <p:cNvPicPr>
            <a:picLocks noGrp="1" noChangeAspect="1"/>
          </p:cNvPicPr>
          <p:nvPr>
            <p:ph idx="1"/>
          </p:nvPr>
        </p:nvPicPr>
        <p:blipFill>
          <a:blip r:embed="rId2"/>
          <a:stretch>
            <a:fillRect/>
          </a:stretch>
        </p:blipFill>
        <p:spPr>
          <a:xfrm>
            <a:off x="456460" y="1440302"/>
            <a:ext cx="10515600" cy="2832809"/>
          </a:xfrm>
          <a:prstGeom prst="rect">
            <a:avLst/>
          </a:prstGeom>
        </p:spPr>
      </p:pic>
      <p:sp>
        <p:nvSpPr>
          <p:cNvPr id="10" name="TextBox 9">
            <a:extLst>
              <a:ext uri="{FF2B5EF4-FFF2-40B4-BE49-F238E27FC236}">
                <a16:creationId xmlns:a16="http://schemas.microsoft.com/office/drawing/2014/main" id="{BE02B087-F2A1-461B-9DF3-82AE3EBACB16}"/>
              </a:ext>
            </a:extLst>
          </p:cNvPr>
          <p:cNvSpPr txBox="1"/>
          <p:nvPr/>
        </p:nvSpPr>
        <p:spPr>
          <a:xfrm>
            <a:off x="456460" y="4055626"/>
            <a:ext cx="6303145" cy="2585323"/>
          </a:xfrm>
          <a:prstGeom prst="rect">
            <a:avLst/>
          </a:prstGeom>
          <a:noFill/>
        </p:spPr>
        <p:txBody>
          <a:bodyPr wrap="square" rtlCol="0">
            <a:spAutoFit/>
          </a:bodyPr>
          <a:lstStyle/>
          <a:p>
            <a:r>
              <a:rPr lang="en-US" dirty="0"/>
              <a:t>On May 13 1917 Eugenio Pacelli was promoted to archbishop for the </a:t>
            </a:r>
            <a:r>
              <a:rPr lang="en-US" dirty="0" err="1"/>
              <a:t>specifi</a:t>
            </a:r>
            <a:r>
              <a:rPr lang="en-US" dirty="0"/>
              <a:t> purpose – to send on a mission to Germany to restructure the Church’s relationship with the German government.</a:t>
            </a:r>
          </a:p>
          <a:p>
            <a:r>
              <a:rPr lang="en-US" dirty="0"/>
              <a:t>On the same day May 13 1917 Lucia had the 1</a:t>
            </a:r>
            <a:r>
              <a:rPr lang="en-US" baseline="30000" dirty="0"/>
              <a:t>st</a:t>
            </a:r>
            <a:r>
              <a:rPr lang="en-US" dirty="0"/>
              <a:t> vision of Fatima</a:t>
            </a:r>
          </a:p>
          <a:p>
            <a:r>
              <a:rPr lang="en-US" dirty="0"/>
              <a:t>From that day on Eugenio saw himself connected to Fatima.</a:t>
            </a:r>
          </a:p>
          <a:p>
            <a:r>
              <a:rPr lang="en-US" dirty="0"/>
              <a:t>His negotiations are without much success. He needs a leader that he can work with.</a:t>
            </a:r>
          </a:p>
          <a:p>
            <a:r>
              <a:rPr lang="en-US" dirty="0"/>
              <a:t>He finds that leader in Adolf Hitler.</a:t>
            </a:r>
          </a:p>
        </p:txBody>
      </p:sp>
      <p:sp>
        <p:nvSpPr>
          <p:cNvPr id="3" name="TextBox 2">
            <a:extLst>
              <a:ext uri="{FF2B5EF4-FFF2-40B4-BE49-F238E27FC236}">
                <a16:creationId xmlns:a16="http://schemas.microsoft.com/office/drawing/2014/main" id="{F00306E2-BAA3-48B4-82D1-D92B95E7F2A5}"/>
              </a:ext>
            </a:extLst>
          </p:cNvPr>
          <p:cNvSpPr txBox="1"/>
          <p:nvPr/>
        </p:nvSpPr>
        <p:spPr>
          <a:xfrm>
            <a:off x="6949440" y="4055626"/>
            <a:ext cx="3630168" cy="2031325"/>
          </a:xfrm>
          <a:prstGeom prst="rect">
            <a:avLst/>
          </a:prstGeom>
          <a:noFill/>
        </p:spPr>
        <p:txBody>
          <a:bodyPr wrap="square" rtlCol="0">
            <a:spAutoFit/>
          </a:bodyPr>
          <a:lstStyle/>
          <a:p>
            <a:r>
              <a:rPr lang="en-US" dirty="0"/>
              <a:t>When Adolf Hitler is coming to power there is one democratic party left that is standing in Hitler’s way to absolute control of the government. That is the Catholic </a:t>
            </a:r>
            <a:r>
              <a:rPr lang="en-US" dirty="0" err="1"/>
              <a:t>centre</a:t>
            </a:r>
            <a:r>
              <a:rPr lang="en-US" dirty="0"/>
              <a:t> party. </a:t>
            </a:r>
          </a:p>
          <a:p>
            <a:r>
              <a:rPr lang="en-US" dirty="0"/>
              <a:t>They are the last party restraining the Nazi party.</a:t>
            </a:r>
          </a:p>
        </p:txBody>
      </p:sp>
    </p:spTree>
    <p:extLst>
      <p:ext uri="{BB962C8B-B14F-4D97-AF65-F5344CB8AC3E}">
        <p14:creationId xmlns:p14="http://schemas.microsoft.com/office/powerpoint/2010/main" val="41080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Counterfeit. Never Perfect.</a:t>
            </a:r>
          </a:p>
        </p:txBody>
      </p:sp>
      <p:pic>
        <p:nvPicPr>
          <p:cNvPr id="8" name="Content Placeholder 7">
            <a:extLst>
              <a:ext uri="{FF2B5EF4-FFF2-40B4-BE49-F238E27FC236}">
                <a16:creationId xmlns:a16="http://schemas.microsoft.com/office/drawing/2014/main" id="{F6C30D00-6150-4DBD-8105-AE3C239C9895}"/>
              </a:ext>
            </a:extLst>
          </p:cNvPr>
          <p:cNvPicPr>
            <a:picLocks noGrp="1" noChangeAspect="1"/>
          </p:cNvPicPr>
          <p:nvPr>
            <p:ph idx="1"/>
          </p:nvPr>
        </p:nvPicPr>
        <p:blipFill>
          <a:blip r:embed="rId2"/>
          <a:stretch>
            <a:fillRect/>
          </a:stretch>
        </p:blipFill>
        <p:spPr>
          <a:xfrm>
            <a:off x="456460" y="1440302"/>
            <a:ext cx="10515600" cy="2832809"/>
          </a:xfrm>
          <a:prstGeom prst="rect">
            <a:avLst/>
          </a:prstGeom>
        </p:spPr>
      </p:pic>
      <p:sp>
        <p:nvSpPr>
          <p:cNvPr id="10" name="TextBox 9">
            <a:extLst>
              <a:ext uri="{FF2B5EF4-FFF2-40B4-BE49-F238E27FC236}">
                <a16:creationId xmlns:a16="http://schemas.microsoft.com/office/drawing/2014/main" id="{BE02B087-F2A1-461B-9DF3-82AE3EBACB16}"/>
              </a:ext>
            </a:extLst>
          </p:cNvPr>
          <p:cNvSpPr txBox="1"/>
          <p:nvPr/>
        </p:nvSpPr>
        <p:spPr>
          <a:xfrm>
            <a:off x="456460" y="4055626"/>
            <a:ext cx="6303145" cy="2585323"/>
          </a:xfrm>
          <a:prstGeom prst="rect">
            <a:avLst/>
          </a:prstGeom>
          <a:noFill/>
        </p:spPr>
        <p:txBody>
          <a:bodyPr wrap="square" rtlCol="0">
            <a:spAutoFit/>
          </a:bodyPr>
          <a:lstStyle/>
          <a:p>
            <a:r>
              <a:rPr lang="en-US" dirty="0"/>
              <a:t>Adolf Hitler says to Eugenio Pacelli: “ I’ll sign your  Code of Canon law if you remove the Catholic antibody and give me total control of the government. In January 1933 Eugenio does that.  This marks Hitler taking control of the government</a:t>
            </a:r>
          </a:p>
          <a:p>
            <a:r>
              <a:rPr lang="en-US" dirty="0"/>
              <a:t>In 1945 it ends in Failure = Counterfeit of the great disappointment. What was Eugenio Pacelli’s problem? </a:t>
            </a:r>
          </a:p>
          <a:p>
            <a:pPr marL="285750" indent="-285750">
              <a:buFontTx/>
              <a:buChar char="-"/>
            </a:pPr>
            <a:r>
              <a:rPr lang="en-US" dirty="0"/>
              <a:t>He chose the wrong beast. Hitler won’t be worked with.</a:t>
            </a:r>
          </a:p>
          <a:p>
            <a:r>
              <a:rPr lang="en-US" dirty="0"/>
              <a:t>They were trying to work with the U.S. but it was too slow. They became inpatient. (“Hitler’s Pope”). That history is also 46 years.</a:t>
            </a:r>
          </a:p>
        </p:txBody>
      </p:sp>
      <p:sp>
        <p:nvSpPr>
          <p:cNvPr id="3" name="TextBox 2">
            <a:extLst>
              <a:ext uri="{FF2B5EF4-FFF2-40B4-BE49-F238E27FC236}">
                <a16:creationId xmlns:a16="http://schemas.microsoft.com/office/drawing/2014/main" id="{F00306E2-BAA3-48B4-82D1-D92B95E7F2A5}"/>
              </a:ext>
            </a:extLst>
          </p:cNvPr>
          <p:cNvSpPr txBox="1"/>
          <p:nvPr/>
        </p:nvSpPr>
        <p:spPr>
          <a:xfrm>
            <a:off x="6949440" y="4055626"/>
            <a:ext cx="3630168" cy="1754326"/>
          </a:xfrm>
          <a:prstGeom prst="rect">
            <a:avLst/>
          </a:prstGeom>
          <a:noFill/>
        </p:spPr>
        <p:txBody>
          <a:bodyPr wrap="square" rtlCol="0">
            <a:spAutoFit/>
          </a:bodyPr>
          <a:lstStyle/>
          <a:p>
            <a:r>
              <a:rPr lang="en-US" dirty="0"/>
              <a:t>The code of Canon law brought all the catholic churches under the Pope. It unified the church under him. He had to fight his own church to do that as they saw it as a dictatorship.</a:t>
            </a:r>
          </a:p>
        </p:txBody>
      </p:sp>
    </p:spTree>
    <p:extLst>
      <p:ext uri="{BB962C8B-B14F-4D97-AF65-F5344CB8AC3E}">
        <p14:creationId xmlns:p14="http://schemas.microsoft.com/office/powerpoint/2010/main" val="107944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Counterfeit. Never Perfect.</a:t>
            </a:r>
          </a:p>
        </p:txBody>
      </p:sp>
      <p:pic>
        <p:nvPicPr>
          <p:cNvPr id="8" name="Content Placeholder 7">
            <a:extLst>
              <a:ext uri="{FF2B5EF4-FFF2-40B4-BE49-F238E27FC236}">
                <a16:creationId xmlns:a16="http://schemas.microsoft.com/office/drawing/2014/main" id="{F6C30D00-6150-4DBD-8105-AE3C239C9895}"/>
              </a:ext>
            </a:extLst>
          </p:cNvPr>
          <p:cNvPicPr>
            <a:picLocks noGrp="1" noChangeAspect="1"/>
          </p:cNvPicPr>
          <p:nvPr>
            <p:ph idx="1"/>
          </p:nvPr>
        </p:nvPicPr>
        <p:blipFill rotWithShape="1">
          <a:blip r:embed="rId2"/>
          <a:srcRect b="4934"/>
          <a:stretch/>
        </p:blipFill>
        <p:spPr>
          <a:xfrm>
            <a:off x="456460" y="3066209"/>
            <a:ext cx="6394907" cy="1637732"/>
          </a:xfrm>
          <a:prstGeom prst="rect">
            <a:avLst/>
          </a:prstGeom>
        </p:spPr>
      </p:pic>
      <p:sp>
        <p:nvSpPr>
          <p:cNvPr id="10" name="TextBox 9">
            <a:extLst>
              <a:ext uri="{FF2B5EF4-FFF2-40B4-BE49-F238E27FC236}">
                <a16:creationId xmlns:a16="http://schemas.microsoft.com/office/drawing/2014/main" id="{BE02B087-F2A1-461B-9DF3-82AE3EBACB16}"/>
              </a:ext>
            </a:extLst>
          </p:cNvPr>
          <p:cNvSpPr txBox="1"/>
          <p:nvPr/>
        </p:nvSpPr>
        <p:spPr>
          <a:xfrm>
            <a:off x="456460" y="4684160"/>
            <a:ext cx="11577044" cy="1477328"/>
          </a:xfrm>
          <a:prstGeom prst="rect">
            <a:avLst/>
          </a:prstGeom>
          <a:noFill/>
        </p:spPr>
        <p:txBody>
          <a:bodyPr wrap="square" rtlCol="0">
            <a:spAutoFit/>
          </a:bodyPr>
          <a:lstStyle/>
          <a:p>
            <a:r>
              <a:rPr lang="en-US" dirty="0"/>
              <a:t>EW RH 1850 Nov1: “God showed me the necessity to draw another chart”</a:t>
            </a:r>
          </a:p>
          <a:p>
            <a:r>
              <a:rPr lang="en-US" dirty="0"/>
              <a:t>1950 is a Catholic Jubilee year. Pacelli uses the messages of Fatima and the message of Mary to unify/gather the church. </a:t>
            </a:r>
          </a:p>
          <a:p>
            <a:r>
              <a:rPr lang="en-US" dirty="0"/>
              <a:t>Uses Papal infallibility to make Dogma of the </a:t>
            </a:r>
            <a:r>
              <a:rPr lang="en-US" dirty="0" err="1"/>
              <a:t>Assumpation</a:t>
            </a:r>
            <a:r>
              <a:rPr lang="en-US" dirty="0"/>
              <a:t> “official Catholic teaching and irrefutable by the decree” on Nov 1 1950 </a:t>
            </a:r>
            <a:r>
              <a:rPr lang="en-US" dirty="0">
                <a:sym typeface="Wingdings" panose="05000000000000000000" pitchFamily="2" charset="2"/>
              </a:rPr>
              <a:t> counterfeit of Nov 1 1850</a:t>
            </a:r>
            <a:endParaRPr lang="en-US" dirty="0"/>
          </a:p>
          <a:p>
            <a:r>
              <a:rPr lang="en-US" dirty="0"/>
              <a:t> New Pope comes in and attempts to reorganize the Church – 2</a:t>
            </a:r>
            <a:r>
              <a:rPr lang="en-US" baseline="30000" dirty="0"/>
              <a:t>nd</a:t>
            </a:r>
            <a:r>
              <a:rPr lang="en-US" dirty="0"/>
              <a:t> Vatican Council.</a:t>
            </a:r>
          </a:p>
        </p:txBody>
      </p:sp>
      <p:pic>
        <p:nvPicPr>
          <p:cNvPr id="6" name="Content Placeholder 4">
            <a:extLst>
              <a:ext uri="{FF2B5EF4-FFF2-40B4-BE49-F238E27FC236}">
                <a16:creationId xmlns:a16="http://schemas.microsoft.com/office/drawing/2014/main" id="{4ED8F4A3-D456-4B62-87F3-BE9F2E90DD4B}"/>
              </a:ext>
            </a:extLst>
          </p:cNvPr>
          <p:cNvPicPr>
            <a:picLocks noChangeAspect="1"/>
          </p:cNvPicPr>
          <p:nvPr/>
        </p:nvPicPr>
        <p:blipFill>
          <a:blip r:embed="rId3"/>
          <a:stretch>
            <a:fillRect/>
          </a:stretch>
        </p:blipFill>
        <p:spPr>
          <a:xfrm>
            <a:off x="456460" y="1523128"/>
            <a:ext cx="6536662" cy="1543081"/>
          </a:xfrm>
          <a:prstGeom prst="rect">
            <a:avLst/>
          </a:prstGeom>
        </p:spPr>
      </p:pic>
      <p:sp>
        <p:nvSpPr>
          <p:cNvPr id="5" name="Rectangle 4">
            <a:extLst>
              <a:ext uri="{FF2B5EF4-FFF2-40B4-BE49-F238E27FC236}">
                <a16:creationId xmlns:a16="http://schemas.microsoft.com/office/drawing/2014/main" id="{0D0B9F93-B723-4664-8CE4-8B2355CF2535}"/>
              </a:ext>
            </a:extLst>
          </p:cNvPr>
          <p:cNvSpPr/>
          <p:nvPr/>
        </p:nvSpPr>
        <p:spPr>
          <a:xfrm>
            <a:off x="7315200" y="1544839"/>
            <a:ext cx="4718304" cy="3139321"/>
          </a:xfrm>
          <a:prstGeom prst="rect">
            <a:avLst/>
          </a:prstGeom>
        </p:spPr>
        <p:txBody>
          <a:bodyPr wrap="square">
            <a:spAutoFit/>
          </a:bodyPr>
          <a:lstStyle/>
          <a:p>
            <a:r>
              <a:rPr lang="en-US" dirty="0"/>
              <a:t>At the 2</a:t>
            </a:r>
            <a:r>
              <a:rPr lang="en-US" baseline="30000" dirty="0"/>
              <a:t>nd</a:t>
            </a:r>
            <a:r>
              <a:rPr lang="en-US" dirty="0"/>
              <a:t> VC pope specifically wants Russian orthodox church to be present but the R. Orthodox church doesn’t do anything without the government’s approval. 2 months before the 2</a:t>
            </a:r>
            <a:r>
              <a:rPr lang="en-US" baseline="30000" dirty="0"/>
              <a:t>nd</a:t>
            </a:r>
            <a:r>
              <a:rPr lang="en-US" dirty="0"/>
              <a:t> VC in a secret meeting the Catholics negotiated with the Russians that if they were to allow the orthodox church the pope had to promise that there would be no loud condemnation of the Soviet Union or communism. They agreed, thus rejecting the prophetic message of Fatima.</a:t>
            </a:r>
          </a:p>
        </p:txBody>
      </p:sp>
    </p:spTree>
    <p:extLst>
      <p:ext uri="{BB962C8B-B14F-4D97-AF65-F5344CB8AC3E}">
        <p14:creationId xmlns:p14="http://schemas.microsoft.com/office/powerpoint/2010/main" val="375414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Counterfeit. Never Perfect.</a:t>
            </a:r>
          </a:p>
        </p:txBody>
      </p:sp>
      <p:pic>
        <p:nvPicPr>
          <p:cNvPr id="8" name="Content Placeholder 7">
            <a:extLst>
              <a:ext uri="{FF2B5EF4-FFF2-40B4-BE49-F238E27FC236}">
                <a16:creationId xmlns:a16="http://schemas.microsoft.com/office/drawing/2014/main" id="{F6C30D00-6150-4DBD-8105-AE3C239C9895}"/>
              </a:ext>
            </a:extLst>
          </p:cNvPr>
          <p:cNvPicPr>
            <a:picLocks noGrp="1" noChangeAspect="1"/>
          </p:cNvPicPr>
          <p:nvPr>
            <p:ph idx="1"/>
          </p:nvPr>
        </p:nvPicPr>
        <p:blipFill rotWithShape="1">
          <a:blip r:embed="rId2"/>
          <a:srcRect b="4934"/>
          <a:stretch/>
        </p:blipFill>
        <p:spPr>
          <a:xfrm>
            <a:off x="456460" y="3066209"/>
            <a:ext cx="6394907" cy="1637732"/>
          </a:xfrm>
          <a:prstGeom prst="rect">
            <a:avLst/>
          </a:prstGeom>
        </p:spPr>
      </p:pic>
      <p:pic>
        <p:nvPicPr>
          <p:cNvPr id="6" name="Content Placeholder 4">
            <a:extLst>
              <a:ext uri="{FF2B5EF4-FFF2-40B4-BE49-F238E27FC236}">
                <a16:creationId xmlns:a16="http://schemas.microsoft.com/office/drawing/2014/main" id="{4ED8F4A3-D456-4B62-87F3-BE9F2E90DD4B}"/>
              </a:ext>
            </a:extLst>
          </p:cNvPr>
          <p:cNvPicPr>
            <a:picLocks noChangeAspect="1"/>
          </p:cNvPicPr>
          <p:nvPr/>
        </p:nvPicPr>
        <p:blipFill>
          <a:blip r:embed="rId3"/>
          <a:stretch>
            <a:fillRect/>
          </a:stretch>
        </p:blipFill>
        <p:spPr>
          <a:xfrm>
            <a:off x="456460" y="1523128"/>
            <a:ext cx="6536662" cy="1543081"/>
          </a:xfrm>
          <a:prstGeom prst="rect">
            <a:avLst/>
          </a:prstGeom>
        </p:spPr>
      </p:pic>
      <p:sp>
        <p:nvSpPr>
          <p:cNvPr id="5" name="Rectangle 4">
            <a:extLst>
              <a:ext uri="{FF2B5EF4-FFF2-40B4-BE49-F238E27FC236}">
                <a16:creationId xmlns:a16="http://schemas.microsoft.com/office/drawing/2014/main" id="{0D0B9F93-B723-4664-8CE4-8B2355CF2535}"/>
              </a:ext>
            </a:extLst>
          </p:cNvPr>
          <p:cNvSpPr/>
          <p:nvPr/>
        </p:nvSpPr>
        <p:spPr>
          <a:xfrm>
            <a:off x="7315200" y="1544839"/>
            <a:ext cx="4718304" cy="2862322"/>
          </a:xfrm>
          <a:prstGeom prst="rect">
            <a:avLst/>
          </a:prstGeom>
        </p:spPr>
        <p:txBody>
          <a:bodyPr wrap="square">
            <a:spAutoFit/>
          </a:bodyPr>
          <a:lstStyle/>
          <a:p>
            <a:r>
              <a:rPr lang="en-US" dirty="0"/>
              <a:t>In that history the Pope Pius XIII is dismissive of Lucia</a:t>
            </a:r>
          </a:p>
          <a:p>
            <a:r>
              <a:rPr lang="en-US" dirty="0"/>
              <a:t>In 1960 the 3</a:t>
            </a:r>
            <a:r>
              <a:rPr lang="en-US" baseline="30000" dirty="0"/>
              <a:t>rd</a:t>
            </a:r>
            <a:r>
              <a:rPr lang="en-US" dirty="0"/>
              <a:t> secret of Fatima is to be made public. </a:t>
            </a:r>
          </a:p>
          <a:p>
            <a:r>
              <a:rPr lang="en-US" dirty="0"/>
              <a:t>Lucia says Mary told me that the 3</a:t>
            </a:r>
            <a:r>
              <a:rPr lang="en-US" baseline="30000" dirty="0"/>
              <a:t>rd</a:t>
            </a:r>
            <a:r>
              <a:rPr lang="en-US" dirty="0"/>
              <a:t> secret to be made public. He read the secret, and locked it away </a:t>
            </a:r>
            <a:r>
              <a:rPr lang="en-US" dirty="0">
                <a:sym typeface="Wingdings" panose="05000000000000000000" pitchFamily="2" charset="2"/>
              </a:rPr>
              <a:t> open rebellion to the instructions of Lucia.</a:t>
            </a:r>
          </a:p>
          <a:p>
            <a:r>
              <a:rPr lang="en-US" dirty="0">
                <a:sym typeface="Wingdings" panose="05000000000000000000" pitchFamily="2" charset="2"/>
              </a:rPr>
              <a:t>All the popes in the successive history rejected the messages of Fatima.</a:t>
            </a:r>
          </a:p>
        </p:txBody>
      </p:sp>
      <p:sp>
        <p:nvSpPr>
          <p:cNvPr id="3" name="TextBox 2">
            <a:extLst>
              <a:ext uri="{FF2B5EF4-FFF2-40B4-BE49-F238E27FC236}">
                <a16:creationId xmlns:a16="http://schemas.microsoft.com/office/drawing/2014/main" id="{4396CC83-040F-4A5C-9D4D-49DD78D738CF}"/>
              </a:ext>
            </a:extLst>
          </p:cNvPr>
          <p:cNvSpPr txBox="1"/>
          <p:nvPr/>
        </p:nvSpPr>
        <p:spPr>
          <a:xfrm>
            <a:off x="713232" y="4809744"/>
            <a:ext cx="11320272" cy="2031325"/>
          </a:xfrm>
          <a:prstGeom prst="rect">
            <a:avLst/>
          </a:prstGeom>
          <a:noFill/>
        </p:spPr>
        <p:txBody>
          <a:bodyPr wrap="square" rtlCol="0">
            <a:spAutoFit/>
          </a:bodyPr>
          <a:lstStyle/>
          <a:p>
            <a:r>
              <a:rPr lang="en-US" dirty="0"/>
              <a:t>Counterfeit of 1888 = 1989: Pope John Paul II accepts message of Lucia and Fatima (was shot on May 13 1981, almost dies, after operation asks for the 3</a:t>
            </a:r>
            <a:r>
              <a:rPr lang="en-US" baseline="30000" dirty="0"/>
              <a:t>rd</a:t>
            </a:r>
            <a:r>
              <a:rPr lang="en-US" dirty="0"/>
              <a:t> secret of Fatima). He read about the judgement, and he applied that judgement to the failure to dedicate Russia.</a:t>
            </a:r>
          </a:p>
          <a:p>
            <a:r>
              <a:rPr lang="en-US" dirty="0"/>
              <a:t>He unites with Raegan in attempts </a:t>
            </a:r>
            <a:r>
              <a:rPr lang="en-US" dirty="0" err="1"/>
              <a:t>totake</a:t>
            </a:r>
            <a:r>
              <a:rPr lang="en-US" dirty="0"/>
              <a:t> down SU.</a:t>
            </a:r>
          </a:p>
          <a:p>
            <a:r>
              <a:rPr lang="en-US" dirty="0"/>
              <a:t>Consecrates Russia but makes mistake 1</a:t>
            </a:r>
            <a:r>
              <a:rPr lang="en-US" baseline="30000" dirty="0"/>
              <a:t>st</a:t>
            </a:r>
            <a:r>
              <a:rPr lang="en-US" dirty="0"/>
              <a:t> time. Lucia tells him of his mistake and tells him repeat it with all the bishops.</a:t>
            </a:r>
          </a:p>
          <a:p>
            <a:r>
              <a:rPr lang="en-US" dirty="0"/>
              <a:t>What does JPII wants to do? – For Russia to become Catholic. But upon fall of the SU Russia chooses capitalism.</a:t>
            </a:r>
          </a:p>
          <a:p>
            <a:endParaRPr lang="en-US" dirty="0"/>
          </a:p>
        </p:txBody>
      </p:sp>
    </p:spTree>
    <p:extLst>
      <p:ext uri="{BB962C8B-B14F-4D97-AF65-F5344CB8AC3E}">
        <p14:creationId xmlns:p14="http://schemas.microsoft.com/office/powerpoint/2010/main" val="241761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Counterfeit. Never Perfect.</a:t>
            </a:r>
          </a:p>
        </p:txBody>
      </p:sp>
      <p:pic>
        <p:nvPicPr>
          <p:cNvPr id="8" name="Content Placeholder 7">
            <a:extLst>
              <a:ext uri="{FF2B5EF4-FFF2-40B4-BE49-F238E27FC236}">
                <a16:creationId xmlns:a16="http://schemas.microsoft.com/office/drawing/2014/main" id="{F6C30D00-6150-4DBD-8105-AE3C239C9895}"/>
              </a:ext>
            </a:extLst>
          </p:cNvPr>
          <p:cNvPicPr>
            <a:picLocks noGrp="1" noChangeAspect="1"/>
          </p:cNvPicPr>
          <p:nvPr>
            <p:ph idx="1"/>
          </p:nvPr>
        </p:nvPicPr>
        <p:blipFill rotWithShape="1">
          <a:blip r:embed="rId2"/>
          <a:srcRect b="4934"/>
          <a:stretch/>
        </p:blipFill>
        <p:spPr>
          <a:xfrm>
            <a:off x="456460" y="3066209"/>
            <a:ext cx="6394907" cy="1637732"/>
          </a:xfrm>
          <a:prstGeom prst="rect">
            <a:avLst/>
          </a:prstGeom>
        </p:spPr>
      </p:pic>
      <p:pic>
        <p:nvPicPr>
          <p:cNvPr id="6" name="Content Placeholder 4">
            <a:extLst>
              <a:ext uri="{FF2B5EF4-FFF2-40B4-BE49-F238E27FC236}">
                <a16:creationId xmlns:a16="http://schemas.microsoft.com/office/drawing/2014/main" id="{4ED8F4A3-D456-4B62-87F3-BE9F2E90DD4B}"/>
              </a:ext>
            </a:extLst>
          </p:cNvPr>
          <p:cNvPicPr>
            <a:picLocks noChangeAspect="1"/>
          </p:cNvPicPr>
          <p:nvPr/>
        </p:nvPicPr>
        <p:blipFill>
          <a:blip r:embed="rId3"/>
          <a:stretch>
            <a:fillRect/>
          </a:stretch>
        </p:blipFill>
        <p:spPr>
          <a:xfrm>
            <a:off x="456460" y="1523128"/>
            <a:ext cx="6536662" cy="1543081"/>
          </a:xfrm>
          <a:prstGeom prst="rect">
            <a:avLst/>
          </a:prstGeom>
        </p:spPr>
      </p:pic>
      <p:sp>
        <p:nvSpPr>
          <p:cNvPr id="5" name="Rectangle 4">
            <a:extLst>
              <a:ext uri="{FF2B5EF4-FFF2-40B4-BE49-F238E27FC236}">
                <a16:creationId xmlns:a16="http://schemas.microsoft.com/office/drawing/2014/main" id="{0D0B9F93-B723-4664-8CE4-8B2355CF2535}"/>
              </a:ext>
            </a:extLst>
          </p:cNvPr>
          <p:cNvSpPr/>
          <p:nvPr/>
        </p:nvSpPr>
        <p:spPr>
          <a:xfrm>
            <a:off x="7315200" y="1544839"/>
            <a:ext cx="4718304" cy="3416320"/>
          </a:xfrm>
          <a:prstGeom prst="rect">
            <a:avLst/>
          </a:prstGeom>
        </p:spPr>
        <p:txBody>
          <a:bodyPr wrap="square">
            <a:spAutoFit/>
          </a:bodyPr>
          <a:lstStyle/>
          <a:p>
            <a:r>
              <a:rPr lang="en-US" dirty="0"/>
              <a:t>Angry Pope. He would tear people apart for turning to capitalism. His speeches were vile. He was angry.</a:t>
            </a:r>
          </a:p>
          <a:p>
            <a:r>
              <a:rPr lang="en-US" dirty="0">
                <a:sym typeface="Wingdings" panose="05000000000000000000" pitchFamily="2" charset="2"/>
              </a:rPr>
              <a:t>After the Fall of the Berlin Wall Raegan wants to go to war with Iraq. – Pope tells him not to.</a:t>
            </a:r>
          </a:p>
          <a:p>
            <a:r>
              <a:rPr lang="en-US" dirty="0">
                <a:sym typeface="Wingdings" panose="05000000000000000000" pitchFamily="2" charset="2"/>
              </a:rPr>
              <a:t>Bush senior and junior neither of them listen to JPII.</a:t>
            </a:r>
          </a:p>
          <a:p>
            <a:r>
              <a:rPr lang="en-US" dirty="0">
                <a:sym typeface="Wingdings" panose="05000000000000000000" pitchFamily="2" charset="2"/>
              </a:rPr>
              <a:t>JPII has another problem – Jesuits.</a:t>
            </a:r>
          </a:p>
          <a:p>
            <a:r>
              <a:rPr lang="en-US" dirty="0" err="1">
                <a:sym typeface="Wingdings" panose="05000000000000000000" pitchFamily="2" charset="2"/>
              </a:rPr>
              <a:t>Jesuts</a:t>
            </a:r>
            <a:r>
              <a:rPr lang="en-US" dirty="0">
                <a:sym typeface="Wingdings" panose="05000000000000000000" pitchFamily="2" charset="2"/>
              </a:rPr>
              <a:t> are liberal (woman’s role in the church, contraceptive </a:t>
            </a:r>
            <a:r>
              <a:rPr lang="en-US" dirty="0" err="1">
                <a:sym typeface="Wingdings" panose="05000000000000000000" pitchFamily="2" charset="2"/>
              </a:rPr>
              <a:t>etc</a:t>
            </a:r>
            <a:r>
              <a:rPr lang="en-US" dirty="0">
                <a:sym typeface="Wingdings" panose="05000000000000000000" pitchFamily="2" charset="2"/>
              </a:rPr>
              <a:t>) and JPII conservative.</a:t>
            </a:r>
          </a:p>
          <a:p>
            <a:r>
              <a:rPr lang="en-US" dirty="0">
                <a:sym typeface="Wingdings" panose="05000000000000000000" pitchFamily="2" charset="2"/>
              </a:rPr>
              <a:t>JPII has a close ally Malachi Martin who writes against the Jesuits.</a:t>
            </a:r>
          </a:p>
        </p:txBody>
      </p:sp>
      <p:sp>
        <p:nvSpPr>
          <p:cNvPr id="3" name="TextBox 2">
            <a:extLst>
              <a:ext uri="{FF2B5EF4-FFF2-40B4-BE49-F238E27FC236}">
                <a16:creationId xmlns:a16="http://schemas.microsoft.com/office/drawing/2014/main" id="{4396CC83-040F-4A5C-9D4D-49DD78D738CF}"/>
              </a:ext>
            </a:extLst>
          </p:cNvPr>
          <p:cNvSpPr txBox="1"/>
          <p:nvPr/>
        </p:nvSpPr>
        <p:spPr>
          <a:xfrm>
            <a:off x="713232" y="4943829"/>
            <a:ext cx="11320272" cy="1477328"/>
          </a:xfrm>
          <a:prstGeom prst="rect">
            <a:avLst/>
          </a:prstGeom>
          <a:noFill/>
        </p:spPr>
        <p:txBody>
          <a:bodyPr wrap="square" rtlCol="0">
            <a:spAutoFit/>
          </a:bodyPr>
          <a:lstStyle/>
          <a:p>
            <a:r>
              <a:rPr lang="en-US" dirty="0"/>
              <a:t>The same problem as in Butler/Waggoner case. </a:t>
            </a:r>
            <a:r>
              <a:rPr lang="en-US" dirty="0" err="1"/>
              <a:t>JPII|Jesuits</a:t>
            </a:r>
            <a:r>
              <a:rPr lang="en-US" dirty="0"/>
              <a:t> are ½ right and ½ wrong.</a:t>
            </a:r>
          </a:p>
          <a:p>
            <a:r>
              <a:rPr lang="en-US" dirty="0"/>
              <a:t>1996 St Galen’s group formed against JPII – powerful cardinals a.k.a. St Galen Mafia. Their goals is to install liberal Jesuit pope. They are meeting from 1996-2001.</a:t>
            </a:r>
          </a:p>
          <a:p>
            <a:r>
              <a:rPr lang="en-US" dirty="0"/>
              <a:t>In 2001 cardinal Bergoglio from Argentina made a cardinal. St Galen group meet him, and they know they have their man. </a:t>
            </a:r>
          </a:p>
        </p:txBody>
      </p:sp>
    </p:spTree>
    <p:extLst>
      <p:ext uri="{BB962C8B-B14F-4D97-AF65-F5344CB8AC3E}">
        <p14:creationId xmlns:p14="http://schemas.microsoft.com/office/powerpoint/2010/main" val="285268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Counterfeit. Never Perfect.</a:t>
            </a:r>
          </a:p>
        </p:txBody>
      </p:sp>
      <p:pic>
        <p:nvPicPr>
          <p:cNvPr id="8" name="Content Placeholder 7">
            <a:extLst>
              <a:ext uri="{FF2B5EF4-FFF2-40B4-BE49-F238E27FC236}">
                <a16:creationId xmlns:a16="http://schemas.microsoft.com/office/drawing/2014/main" id="{F6C30D00-6150-4DBD-8105-AE3C239C9895}"/>
              </a:ext>
            </a:extLst>
          </p:cNvPr>
          <p:cNvPicPr>
            <a:picLocks noGrp="1" noChangeAspect="1"/>
          </p:cNvPicPr>
          <p:nvPr>
            <p:ph idx="1"/>
          </p:nvPr>
        </p:nvPicPr>
        <p:blipFill rotWithShape="1">
          <a:blip r:embed="rId2"/>
          <a:srcRect b="4934"/>
          <a:stretch/>
        </p:blipFill>
        <p:spPr>
          <a:xfrm>
            <a:off x="456460" y="3066209"/>
            <a:ext cx="6394907" cy="1637732"/>
          </a:xfrm>
          <a:prstGeom prst="rect">
            <a:avLst/>
          </a:prstGeom>
        </p:spPr>
      </p:pic>
      <p:pic>
        <p:nvPicPr>
          <p:cNvPr id="6" name="Content Placeholder 4">
            <a:extLst>
              <a:ext uri="{FF2B5EF4-FFF2-40B4-BE49-F238E27FC236}">
                <a16:creationId xmlns:a16="http://schemas.microsoft.com/office/drawing/2014/main" id="{4ED8F4A3-D456-4B62-87F3-BE9F2E90DD4B}"/>
              </a:ext>
            </a:extLst>
          </p:cNvPr>
          <p:cNvPicPr>
            <a:picLocks noChangeAspect="1"/>
          </p:cNvPicPr>
          <p:nvPr/>
        </p:nvPicPr>
        <p:blipFill>
          <a:blip r:embed="rId3"/>
          <a:stretch>
            <a:fillRect/>
          </a:stretch>
        </p:blipFill>
        <p:spPr>
          <a:xfrm>
            <a:off x="456460" y="1523128"/>
            <a:ext cx="6536662" cy="1543081"/>
          </a:xfrm>
          <a:prstGeom prst="rect">
            <a:avLst/>
          </a:prstGeom>
        </p:spPr>
      </p:pic>
      <p:sp>
        <p:nvSpPr>
          <p:cNvPr id="5" name="Rectangle 4">
            <a:extLst>
              <a:ext uri="{FF2B5EF4-FFF2-40B4-BE49-F238E27FC236}">
                <a16:creationId xmlns:a16="http://schemas.microsoft.com/office/drawing/2014/main" id="{0D0B9F93-B723-4664-8CE4-8B2355CF2535}"/>
              </a:ext>
            </a:extLst>
          </p:cNvPr>
          <p:cNvSpPr/>
          <p:nvPr/>
        </p:nvSpPr>
        <p:spPr>
          <a:xfrm>
            <a:off x="7315200" y="1544839"/>
            <a:ext cx="4718304" cy="2308324"/>
          </a:xfrm>
          <a:prstGeom prst="rect">
            <a:avLst/>
          </a:prstGeom>
        </p:spPr>
        <p:txBody>
          <a:bodyPr wrap="square">
            <a:spAutoFit/>
          </a:bodyPr>
          <a:lstStyle/>
          <a:p>
            <a:r>
              <a:rPr lang="en-US" dirty="0"/>
              <a:t>2005 JPII and Lucia die.</a:t>
            </a:r>
          </a:p>
          <a:p>
            <a:r>
              <a:rPr lang="en-US" dirty="0">
                <a:sym typeface="Wingdings" panose="05000000000000000000" pitchFamily="2" charset="2"/>
              </a:rPr>
              <a:t>Mafia wanted to get Bergoglio in but Ratzinger who was trained by JPII was picked a pope.</a:t>
            </a:r>
          </a:p>
          <a:p>
            <a:r>
              <a:rPr lang="en-US" dirty="0">
                <a:sym typeface="Wingdings" panose="05000000000000000000" pitchFamily="2" charset="2"/>
              </a:rPr>
              <a:t>2013 Pope Benedict steps aside and Mafia has their 2</a:t>
            </a:r>
            <a:r>
              <a:rPr lang="en-US" baseline="30000" dirty="0">
                <a:sym typeface="Wingdings" panose="05000000000000000000" pitchFamily="2" charset="2"/>
              </a:rPr>
              <a:t>nd</a:t>
            </a:r>
            <a:r>
              <a:rPr lang="en-US" dirty="0">
                <a:sym typeface="Wingdings" panose="05000000000000000000" pitchFamily="2" charset="2"/>
              </a:rPr>
              <a:t> chance  Bergoglio becomes Pope Francis  open Civil war in the Catholic church: split in the church between liberal and conservatives.</a:t>
            </a:r>
          </a:p>
        </p:txBody>
      </p:sp>
    </p:spTree>
    <p:extLst>
      <p:ext uri="{BB962C8B-B14F-4D97-AF65-F5344CB8AC3E}">
        <p14:creationId xmlns:p14="http://schemas.microsoft.com/office/powerpoint/2010/main" val="403403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FC85-1AD8-45AC-922F-6B056AC9F2A9}"/>
              </a:ext>
            </a:extLst>
          </p:cNvPr>
          <p:cNvSpPr>
            <a:spLocks noGrp="1"/>
          </p:cNvSpPr>
          <p:nvPr>
            <p:ph type="title"/>
          </p:nvPr>
        </p:nvSpPr>
        <p:spPr>
          <a:xfrm>
            <a:off x="838200" y="365125"/>
            <a:ext cx="10931554" cy="1325563"/>
          </a:xfrm>
        </p:spPr>
        <p:txBody>
          <a:bodyPr>
            <a:normAutofit/>
          </a:bodyPr>
          <a:lstStyle/>
          <a:p>
            <a:r>
              <a:rPr lang="en-US" sz="2400" b="1" dirty="0">
                <a:latin typeface="Arial Nova" panose="020B0604020202020204" pitchFamily="34" charset="0"/>
              </a:rPr>
              <a:t>Dan 11:40 part A: Papacy rules for 1260 y, dies, resurrected.</a:t>
            </a:r>
          </a:p>
        </p:txBody>
      </p:sp>
      <p:grpSp>
        <p:nvGrpSpPr>
          <p:cNvPr id="13" name="Group 12">
            <a:extLst>
              <a:ext uri="{FF2B5EF4-FFF2-40B4-BE49-F238E27FC236}">
                <a16:creationId xmlns:a16="http://schemas.microsoft.com/office/drawing/2014/main" id="{BCC17BFE-F44F-41ED-8C20-79AB77E163D6}"/>
              </a:ext>
            </a:extLst>
          </p:cNvPr>
          <p:cNvGrpSpPr/>
          <p:nvPr/>
        </p:nvGrpSpPr>
        <p:grpSpPr>
          <a:xfrm>
            <a:off x="4057140" y="3873895"/>
            <a:ext cx="7460569" cy="1077218"/>
            <a:chOff x="4057140" y="3873895"/>
            <a:chExt cx="7460569" cy="1077218"/>
          </a:xfrm>
        </p:grpSpPr>
        <p:sp>
          <p:nvSpPr>
            <p:cNvPr id="6" name="TextBox 5">
              <a:extLst>
                <a:ext uri="{FF2B5EF4-FFF2-40B4-BE49-F238E27FC236}">
                  <a16:creationId xmlns:a16="http://schemas.microsoft.com/office/drawing/2014/main" id="{0B7B2796-DA05-4EF6-8F9D-AE40C8783CD6}"/>
                </a:ext>
              </a:extLst>
            </p:cNvPr>
            <p:cNvSpPr txBox="1"/>
            <p:nvPr/>
          </p:nvSpPr>
          <p:spPr>
            <a:xfrm>
              <a:off x="4057140" y="3933667"/>
              <a:ext cx="1283515" cy="830997"/>
            </a:xfrm>
            <a:prstGeom prst="rect">
              <a:avLst/>
            </a:prstGeom>
            <a:noFill/>
          </p:spPr>
          <p:txBody>
            <a:bodyPr wrap="square" rtlCol="0">
              <a:spAutoFit/>
            </a:bodyPr>
            <a:lstStyle/>
            <a:p>
              <a:r>
                <a:rPr lang="en-US" sz="1600" b="1" dirty="0"/>
                <a:t>Pope was lead into captivity </a:t>
              </a:r>
            </a:p>
          </p:txBody>
        </p:sp>
        <p:sp>
          <p:nvSpPr>
            <p:cNvPr id="7" name="TextBox 6">
              <a:extLst>
                <a:ext uri="{FF2B5EF4-FFF2-40B4-BE49-F238E27FC236}">
                  <a16:creationId xmlns:a16="http://schemas.microsoft.com/office/drawing/2014/main" id="{629B82A0-BA97-4F0B-84EF-2F8B8EB7E76A}"/>
                </a:ext>
              </a:extLst>
            </p:cNvPr>
            <p:cNvSpPr txBox="1"/>
            <p:nvPr/>
          </p:nvSpPr>
          <p:spPr>
            <a:xfrm>
              <a:off x="8653568" y="3873895"/>
              <a:ext cx="2864141" cy="1077218"/>
            </a:xfrm>
            <a:prstGeom prst="rect">
              <a:avLst/>
            </a:prstGeom>
            <a:noFill/>
          </p:spPr>
          <p:txBody>
            <a:bodyPr wrap="square" rtlCol="0">
              <a:spAutoFit/>
            </a:bodyPr>
            <a:lstStyle/>
            <a:p>
              <a:r>
                <a:rPr lang="en-US" sz="1600" dirty="0" err="1"/>
                <a:t>KoN</a:t>
              </a:r>
              <a:r>
                <a:rPr lang="en-US" sz="1600" dirty="0"/>
                <a:t> is coming out of the bottomless pit. Who do you put in a pit? – a dead man</a:t>
              </a:r>
            </a:p>
            <a:p>
              <a:r>
                <a:rPr lang="en-US" sz="1600" dirty="0"/>
                <a:t>         </a:t>
              </a:r>
              <a:r>
                <a:rPr lang="en-US" sz="1600" b="1" dirty="0"/>
                <a:t>pit = grave</a:t>
              </a:r>
            </a:p>
          </p:txBody>
        </p:sp>
        <p:sp>
          <p:nvSpPr>
            <p:cNvPr id="8" name="Arrow: Right 7">
              <a:extLst>
                <a:ext uri="{FF2B5EF4-FFF2-40B4-BE49-F238E27FC236}">
                  <a16:creationId xmlns:a16="http://schemas.microsoft.com/office/drawing/2014/main" id="{03CE54E1-5C47-4F34-B76F-650BB07AF22F}"/>
                </a:ext>
              </a:extLst>
            </p:cNvPr>
            <p:cNvSpPr/>
            <p:nvPr/>
          </p:nvSpPr>
          <p:spPr>
            <a:xfrm flipV="1">
              <a:off x="8806002" y="4752884"/>
              <a:ext cx="33214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Content Placeholder 10">
            <a:extLst>
              <a:ext uri="{FF2B5EF4-FFF2-40B4-BE49-F238E27FC236}">
                <a16:creationId xmlns:a16="http://schemas.microsoft.com/office/drawing/2014/main" id="{7D75CAD2-970D-43B0-8D29-C2F642B52CF0}"/>
              </a:ext>
            </a:extLst>
          </p:cNvPr>
          <p:cNvPicPr>
            <a:picLocks noGrp="1" noChangeAspect="1"/>
          </p:cNvPicPr>
          <p:nvPr>
            <p:ph idx="1"/>
          </p:nvPr>
        </p:nvPicPr>
        <p:blipFill>
          <a:blip r:embed="rId2"/>
          <a:stretch>
            <a:fillRect/>
          </a:stretch>
        </p:blipFill>
        <p:spPr>
          <a:xfrm>
            <a:off x="750065" y="1355205"/>
            <a:ext cx="10515600" cy="2616200"/>
          </a:xfrm>
          <a:prstGeom prst="rect">
            <a:avLst/>
          </a:prstGeom>
        </p:spPr>
      </p:pic>
    </p:spTree>
    <p:extLst>
      <p:ext uri="{BB962C8B-B14F-4D97-AF65-F5344CB8AC3E}">
        <p14:creationId xmlns:p14="http://schemas.microsoft.com/office/powerpoint/2010/main" val="422839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Counterfeit. Never Perfect.</a:t>
            </a:r>
          </a:p>
        </p:txBody>
      </p:sp>
      <p:pic>
        <p:nvPicPr>
          <p:cNvPr id="9" name="Content Placeholder 7">
            <a:extLst>
              <a:ext uri="{FF2B5EF4-FFF2-40B4-BE49-F238E27FC236}">
                <a16:creationId xmlns:a16="http://schemas.microsoft.com/office/drawing/2014/main" id="{6EC72D4B-3080-43EC-A96C-55BE87D31CD5}"/>
              </a:ext>
            </a:extLst>
          </p:cNvPr>
          <p:cNvPicPr>
            <a:picLocks noGrp="1" noChangeAspect="1"/>
          </p:cNvPicPr>
          <p:nvPr>
            <p:ph idx="1"/>
          </p:nvPr>
        </p:nvPicPr>
        <p:blipFill>
          <a:blip r:embed="rId2"/>
          <a:stretch>
            <a:fillRect/>
          </a:stretch>
        </p:blipFill>
        <p:spPr>
          <a:xfrm>
            <a:off x="838200" y="1600150"/>
            <a:ext cx="10515600" cy="2832809"/>
          </a:xfrm>
          <a:prstGeom prst="rect">
            <a:avLst/>
          </a:prstGeom>
        </p:spPr>
      </p:pic>
      <p:pic>
        <p:nvPicPr>
          <p:cNvPr id="10" name="Content Placeholder 4">
            <a:extLst>
              <a:ext uri="{FF2B5EF4-FFF2-40B4-BE49-F238E27FC236}">
                <a16:creationId xmlns:a16="http://schemas.microsoft.com/office/drawing/2014/main" id="{B809CEFC-2CD4-4B09-8145-2824DD29C390}"/>
              </a:ext>
            </a:extLst>
          </p:cNvPr>
          <p:cNvPicPr>
            <a:picLocks noChangeAspect="1"/>
          </p:cNvPicPr>
          <p:nvPr/>
        </p:nvPicPr>
        <p:blipFill>
          <a:blip r:embed="rId3"/>
          <a:stretch>
            <a:fillRect/>
          </a:stretch>
        </p:blipFill>
        <p:spPr>
          <a:xfrm>
            <a:off x="966341" y="4291858"/>
            <a:ext cx="10515600" cy="2482371"/>
          </a:xfrm>
          <a:prstGeom prst="rect">
            <a:avLst/>
          </a:prstGeom>
        </p:spPr>
      </p:pic>
    </p:spTree>
    <p:extLst>
      <p:ext uri="{BB962C8B-B14F-4D97-AF65-F5344CB8AC3E}">
        <p14:creationId xmlns:p14="http://schemas.microsoft.com/office/powerpoint/2010/main" val="283294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What is the conclusion of this comparison? </a:t>
            </a:r>
          </a:p>
        </p:txBody>
      </p:sp>
      <p:pic>
        <p:nvPicPr>
          <p:cNvPr id="9" name="Content Placeholder 7">
            <a:extLst>
              <a:ext uri="{FF2B5EF4-FFF2-40B4-BE49-F238E27FC236}">
                <a16:creationId xmlns:a16="http://schemas.microsoft.com/office/drawing/2014/main" id="{6EC72D4B-3080-43EC-A96C-55BE87D31CD5}"/>
              </a:ext>
            </a:extLst>
          </p:cNvPr>
          <p:cNvPicPr>
            <a:picLocks noGrp="1" noChangeAspect="1"/>
          </p:cNvPicPr>
          <p:nvPr>
            <p:ph idx="1"/>
          </p:nvPr>
        </p:nvPicPr>
        <p:blipFill>
          <a:blip r:embed="rId2"/>
          <a:stretch>
            <a:fillRect/>
          </a:stretch>
        </p:blipFill>
        <p:spPr>
          <a:xfrm>
            <a:off x="838201" y="1600151"/>
            <a:ext cx="7501636" cy="2020874"/>
          </a:xfrm>
          <a:prstGeom prst="rect">
            <a:avLst/>
          </a:prstGeom>
        </p:spPr>
      </p:pic>
      <p:pic>
        <p:nvPicPr>
          <p:cNvPr id="10" name="Content Placeholder 4">
            <a:extLst>
              <a:ext uri="{FF2B5EF4-FFF2-40B4-BE49-F238E27FC236}">
                <a16:creationId xmlns:a16="http://schemas.microsoft.com/office/drawing/2014/main" id="{B809CEFC-2CD4-4B09-8145-2824DD29C390}"/>
              </a:ext>
            </a:extLst>
          </p:cNvPr>
          <p:cNvPicPr>
            <a:picLocks noChangeAspect="1"/>
          </p:cNvPicPr>
          <p:nvPr/>
        </p:nvPicPr>
        <p:blipFill>
          <a:blip r:embed="rId3"/>
          <a:stretch>
            <a:fillRect/>
          </a:stretch>
        </p:blipFill>
        <p:spPr>
          <a:xfrm>
            <a:off x="966341" y="4291858"/>
            <a:ext cx="7501637" cy="1770878"/>
          </a:xfrm>
          <a:prstGeom prst="rect">
            <a:avLst/>
          </a:prstGeom>
        </p:spPr>
      </p:pic>
      <p:sp>
        <p:nvSpPr>
          <p:cNvPr id="3" name="TextBox 2">
            <a:extLst>
              <a:ext uri="{FF2B5EF4-FFF2-40B4-BE49-F238E27FC236}">
                <a16:creationId xmlns:a16="http://schemas.microsoft.com/office/drawing/2014/main" id="{1B7A739A-52B0-439F-A5A2-0DA7D33B1742}"/>
              </a:ext>
            </a:extLst>
          </p:cNvPr>
          <p:cNvSpPr txBox="1"/>
          <p:nvPr/>
        </p:nvSpPr>
        <p:spPr>
          <a:xfrm>
            <a:off x="9053262" y="1686360"/>
            <a:ext cx="2145324" cy="646331"/>
          </a:xfrm>
          <a:prstGeom prst="rect">
            <a:avLst/>
          </a:prstGeom>
          <a:noFill/>
        </p:spPr>
        <p:txBody>
          <a:bodyPr wrap="square" rtlCol="0">
            <a:spAutoFit/>
          </a:bodyPr>
          <a:lstStyle/>
          <a:p>
            <a:r>
              <a:rPr lang="en-US" dirty="0">
                <a:highlight>
                  <a:srgbClr val="FFFF00"/>
                </a:highlight>
                <a:latin typeface="Aharoni" panose="02010803020104030203" pitchFamily="2" charset="-79"/>
                <a:cs typeface="Aharoni" panose="02010803020104030203" pitchFamily="2" charset="-79"/>
              </a:rPr>
              <a:t>Alpha is failure</a:t>
            </a:r>
          </a:p>
          <a:p>
            <a:r>
              <a:rPr lang="en-US" dirty="0">
                <a:highlight>
                  <a:srgbClr val="FFFF00"/>
                </a:highlight>
                <a:latin typeface="Aharoni" panose="02010803020104030203" pitchFamily="2" charset="-79"/>
                <a:cs typeface="Aharoni" panose="02010803020104030203" pitchFamily="2" charset="-79"/>
              </a:rPr>
              <a:t>Omega is success.</a:t>
            </a:r>
          </a:p>
        </p:txBody>
      </p:sp>
    </p:spTree>
    <p:extLst>
      <p:ext uri="{BB962C8B-B14F-4D97-AF65-F5344CB8AC3E}">
        <p14:creationId xmlns:p14="http://schemas.microsoft.com/office/powerpoint/2010/main" val="54996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b="1" dirty="0">
                <a:latin typeface="+mn-lt"/>
              </a:rPr>
              <a:t>What is the conclusion of this comparison? </a:t>
            </a:r>
          </a:p>
        </p:txBody>
      </p:sp>
      <p:sp>
        <p:nvSpPr>
          <p:cNvPr id="3" name="TextBox 2">
            <a:extLst>
              <a:ext uri="{FF2B5EF4-FFF2-40B4-BE49-F238E27FC236}">
                <a16:creationId xmlns:a16="http://schemas.microsoft.com/office/drawing/2014/main" id="{1B7A739A-52B0-439F-A5A2-0DA7D33B1742}"/>
              </a:ext>
            </a:extLst>
          </p:cNvPr>
          <p:cNvSpPr txBox="1"/>
          <p:nvPr/>
        </p:nvSpPr>
        <p:spPr>
          <a:xfrm>
            <a:off x="8531352" y="1686360"/>
            <a:ext cx="2667234" cy="2308324"/>
          </a:xfrm>
          <a:prstGeom prst="rect">
            <a:avLst/>
          </a:prstGeom>
          <a:noFill/>
        </p:spPr>
        <p:txBody>
          <a:bodyPr wrap="square" rtlCol="0">
            <a:spAutoFit/>
          </a:bodyPr>
          <a:lstStyle/>
          <a:p>
            <a:r>
              <a:rPr lang="en-US" dirty="0">
                <a:highlight>
                  <a:srgbClr val="FFFF00"/>
                </a:highlight>
                <a:latin typeface="Aharoni" panose="02010803020104030203" pitchFamily="2" charset="-79"/>
                <a:cs typeface="Aharoni" panose="02010803020104030203" pitchFamily="2" charset="-79"/>
              </a:rPr>
              <a:t>Alpha is failure</a:t>
            </a:r>
          </a:p>
          <a:p>
            <a:r>
              <a:rPr lang="en-US" dirty="0">
                <a:highlight>
                  <a:srgbClr val="FFFF00"/>
                </a:highlight>
                <a:latin typeface="Aharoni" panose="02010803020104030203" pitchFamily="2" charset="-79"/>
                <a:cs typeface="Aharoni" panose="02010803020104030203" pitchFamily="2" charset="-79"/>
              </a:rPr>
              <a:t>Omega is success.</a:t>
            </a:r>
          </a:p>
          <a:p>
            <a:endParaRPr lang="en-US" dirty="0">
              <a:highlight>
                <a:srgbClr val="FFFF00"/>
              </a:highlight>
              <a:latin typeface="Aharoni" panose="02010803020104030203" pitchFamily="2" charset="-79"/>
              <a:cs typeface="Aharoni" panose="02010803020104030203" pitchFamily="2" charset="-79"/>
            </a:endParaRPr>
          </a:p>
          <a:p>
            <a:r>
              <a:rPr lang="en-US" dirty="0">
                <a:highlight>
                  <a:srgbClr val="FFFF00"/>
                </a:highlight>
                <a:latin typeface="Aharoni" panose="02010803020104030203" pitchFamily="2" charset="-79"/>
                <a:cs typeface="Aharoni" panose="02010803020104030203" pitchFamily="2" charset="-79"/>
              </a:rPr>
              <a:t>Omega – Success doesn’t look like what they expect it to look like, but it is total and complete success.</a:t>
            </a:r>
          </a:p>
        </p:txBody>
      </p:sp>
      <p:pic>
        <p:nvPicPr>
          <p:cNvPr id="7" name="Content Placeholder 6">
            <a:extLst>
              <a:ext uri="{FF2B5EF4-FFF2-40B4-BE49-F238E27FC236}">
                <a16:creationId xmlns:a16="http://schemas.microsoft.com/office/drawing/2014/main" id="{47F7E1ED-710C-4D09-8F5B-EC875334F56F}"/>
              </a:ext>
            </a:extLst>
          </p:cNvPr>
          <p:cNvPicPr>
            <a:picLocks noGrp="1" noChangeAspect="1"/>
          </p:cNvPicPr>
          <p:nvPr>
            <p:ph idx="1"/>
          </p:nvPr>
        </p:nvPicPr>
        <p:blipFill>
          <a:blip r:embed="rId2"/>
          <a:stretch>
            <a:fillRect/>
          </a:stretch>
        </p:blipFill>
        <p:spPr>
          <a:xfrm>
            <a:off x="664861" y="1479779"/>
            <a:ext cx="6238859" cy="2809355"/>
          </a:xfrm>
          <a:prstGeom prst="rect">
            <a:avLst/>
          </a:prstGeom>
        </p:spPr>
      </p:pic>
      <p:sp>
        <p:nvSpPr>
          <p:cNvPr id="8" name="TextBox 7">
            <a:extLst>
              <a:ext uri="{FF2B5EF4-FFF2-40B4-BE49-F238E27FC236}">
                <a16:creationId xmlns:a16="http://schemas.microsoft.com/office/drawing/2014/main" id="{ACB20C9D-F901-4634-8682-ED74003E8360}"/>
              </a:ext>
            </a:extLst>
          </p:cNvPr>
          <p:cNvSpPr txBox="1"/>
          <p:nvPr/>
        </p:nvSpPr>
        <p:spPr>
          <a:xfrm>
            <a:off x="594360" y="4599432"/>
            <a:ext cx="10287000" cy="2031325"/>
          </a:xfrm>
          <a:prstGeom prst="rect">
            <a:avLst/>
          </a:prstGeom>
          <a:noFill/>
        </p:spPr>
        <p:txBody>
          <a:bodyPr wrap="square" rtlCol="0">
            <a:spAutoFit/>
          </a:bodyPr>
          <a:lstStyle/>
          <a:p>
            <a:r>
              <a:rPr lang="en-US" dirty="0"/>
              <a:t>We can’t take history of failure and lay it over the history of success, and make it a direct application.</a:t>
            </a:r>
          </a:p>
          <a:p>
            <a:r>
              <a:rPr lang="en-US" dirty="0"/>
              <a:t>Elder Jeff took history of 1844 and 1888 and said Miller &amp; Snow were half right and half wrong and Butler/Waggoner were half right and half wrong, therefore Parminder and Jeff were half right and half wrong.  </a:t>
            </a:r>
          </a:p>
          <a:p>
            <a:r>
              <a:rPr lang="en-US" dirty="0"/>
              <a:t>This is mistake. Can’t take Failure and use it in Success.</a:t>
            </a:r>
          </a:p>
          <a:p>
            <a:endParaRPr lang="en-US" dirty="0"/>
          </a:p>
          <a:p>
            <a:endParaRPr lang="en-US" dirty="0"/>
          </a:p>
        </p:txBody>
      </p:sp>
    </p:spTree>
    <p:extLst>
      <p:ext uri="{BB962C8B-B14F-4D97-AF65-F5344CB8AC3E}">
        <p14:creationId xmlns:p14="http://schemas.microsoft.com/office/powerpoint/2010/main" val="3953734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Why is it mistake to assume that Parminder and Jeff repeated the WM/SS and B/W case?</a:t>
            </a:r>
          </a:p>
        </p:txBody>
      </p:sp>
      <p:pic>
        <p:nvPicPr>
          <p:cNvPr id="9" name="Content Placeholder 7">
            <a:extLst>
              <a:ext uri="{FF2B5EF4-FFF2-40B4-BE49-F238E27FC236}">
                <a16:creationId xmlns:a16="http://schemas.microsoft.com/office/drawing/2014/main" id="{6EC72D4B-3080-43EC-A96C-55BE87D31CD5}"/>
              </a:ext>
            </a:extLst>
          </p:cNvPr>
          <p:cNvPicPr>
            <a:picLocks noGrp="1" noChangeAspect="1"/>
          </p:cNvPicPr>
          <p:nvPr>
            <p:ph idx="1"/>
          </p:nvPr>
        </p:nvPicPr>
        <p:blipFill>
          <a:blip r:embed="rId2"/>
          <a:stretch>
            <a:fillRect/>
          </a:stretch>
        </p:blipFill>
        <p:spPr>
          <a:xfrm>
            <a:off x="838201" y="1600151"/>
            <a:ext cx="7501636" cy="2020874"/>
          </a:xfrm>
          <a:prstGeom prst="rect">
            <a:avLst/>
          </a:prstGeom>
        </p:spPr>
      </p:pic>
      <p:sp>
        <p:nvSpPr>
          <p:cNvPr id="4" name="TextBox 3">
            <a:extLst>
              <a:ext uri="{FF2B5EF4-FFF2-40B4-BE49-F238E27FC236}">
                <a16:creationId xmlns:a16="http://schemas.microsoft.com/office/drawing/2014/main" id="{BE043BBE-5170-40AB-92AC-2E4EE48804CC}"/>
              </a:ext>
            </a:extLst>
          </p:cNvPr>
          <p:cNvSpPr txBox="1"/>
          <p:nvPr/>
        </p:nvSpPr>
        <p:spPr>
          <a:xfrm>
            <a:off x="8586216" y="2002536"/>
            <a:ext cx="3209544" cy="1200329"/>
          </a:xfrm>
          <a:prstGeom prst="rect">
            <a:avLst/>
          </a:prstGeom>
          <a:noFill/>
        </p:spPr>
        <p:txBody>
          <a:bodyPr wrap="square" rtlCol="0">
            <a:spAutoFit/>
          </a:bodyPr>
          <a:lstStyle/>
          <a:p>
            <a:r>
              <a:rPr lang="en-US" dirty="0"/>
              <a:t>What is 1945 in our line?</a:t>
            </a:r>
          </a:p>
          <a:p>
            <a:r>
              <a:rPr lang="en-US" dirty="0" err="1"/>
              <a:t>Panium</a:t>
            </a:r>
            <a:r>
              <a:rPr lang="en-US" dirty="0"/>
              <a:t>. It’s victory in our line as KN defeated</a:t>
            </a:r>
          </a:p>
          <a:p>
            <a:endParaRPr lang="en-US" dirty="0"/>
          </a:p>
        </p:txBody>
      </p:sp>
      <p:pic>
        <p:nvPicPr>
          <p:cNvPr id="5" name="Picture 4">
            <a:extLst>
              <a:ext uri="{FF2B5EF4-FFF2-40B4-BE49-F238E27FC236}">
                <a16:creationId xmlns:a16="http://schemas.microsoft.com/office/drawing/2014/main" id="{D4077E76-5BC4-4A7B-BDD0-BD2CF52351FA}"/>
              </a:ext>
            </a:extLst>
          </p:cNvPr>
          <p:cNvPicPr>
            <a:picLocks noChangeAspect="1"/>
          </p:cNvPicPr>
          <p:nvPr/>
        </p:nvPicPr>
        <p:blipFill>
          <a:blip r:embed="rId3"/>
          <a:stretch>
            <a:fillRect/>
          </a:stretch>
        </p:blipFill>
        <p:spPr>
          <a:xfrm>
            <a:off x="1214983" y="3863713"/>
            <a:ext cx="5716170" cy="1137450"/>
          </a:xfrm>
          <a:prstGeom prst="rect">
            <a:avLst/>
          </a:prstGeom>
        </p:spPr>
      </p:pic>
      <p:sp>
        <p:nvSpPr>
          <p:cNvPr id="6" name="TextBox 5">
            <a:extLst>
              <a:ext uri="{FF2B5EF4-FFF2-40B4-BE49-F238E27FC236}">
                <a16:creationId xmlns:a16="http://schemas.microsoft.com/office/drawing/2014/main" id="{5C09BC6F-192B-4BE2-82F5-27234F3D179B}"/>
              </a:ext>
            </a:extLst>
          </p:cNvPr>
          <p:cNvSpPr txBox="1"/>
          <p:nvPr/>
        </p:nvSpPr>
        <p:spPr>
          <a:xfrm>
            <a:off x="6858000" y="3502152"/>
            <a:ext cx="5093208" cy="3139321"/>
          </a:xfrm>
          <a:prstGeom prst="rect">
            <a:avLst/>
          </a:prstGeom>
          <a:noFill/>
        </p:spPr>
        <p:txBody>
          <a:bodyPr wrap="square" rtlCol="0">
            <a:spAutoFit/>
          </a:bodyPr>
          <a:lstStyle/>
          <a:p>
            <a:r>
              <a:rPr lang="en-US" dirty="0"/>
              <a:t>In the </a:t>
            </a:r>
            <a:r>
              <a:rPr lang="en-US" dirty="0" err="1"/>
              <a:t>Millerite</a:t>
            </a:r>
            <a:r>
              <a:rPr lang="en-US" dirty="0"/>
              <a:t> history if you say that Oct 22 is the 2</a:t>
            </a:r>
            <a:r>
              <a:rPr lang="en-US" baseline="30000" dirty="0"/>
              <a:t>nd</a:t>
            </a:r>
            <a:r>
              <a:rPr lang="en-US" dirty="0"/>
              <a:t> Advent are you right or are you wrong?</a:t>
            </a:r>
          </a:p>
          <a:p>
            <a:r>
              <a:rPr lang="en-US" dirty="0"/>
              <a:t>Wrong, because these two aren’t equal, in Mill. History this is what failure looks like.</a:t>
            </a:r>
          </a:p>
          <a:p>
            <a:r>
              <a:rPr lang="en-US" dirty="0"/>
              <a:t>To say that 2012 was failure because it didn’t include light that had not yet opened up would be to say that 1996 is a failed message – ½ right ½ wrong polluted message.</a:t>
            </a:r>
          </a:p>
          <a:p>
            <a:r>
              <a:rPr lang="en-US" dirty="0"/>
              <a:t>It was not. All it needed was expanding upon. Not correction. (Russia was the head of the KS = Russia still KS)</a:t>
            </a:r>
          </a:p>
        </p:txBody>
      </p:sp>
    </p:spTree>
    <p:extLst>
      <p:ext uri="{BB962C8B-B14F-4D97-AF65-F5344CB8AC3E}">
        <p14:creationId xmlns:p14="http://schemas.microsoft.com/office/powerpoint/2010/main" val="177155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par>
                                <p:cTn id="24" presetID="10"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Why is it mistake to assume that Parminder and Jeff repeated the WM/SS and B/W case?</a:t>
            </a:r>
          </a:p>
        </p:txBody>
      </p:sp>
      <p:pic>
        <p:nvPicPr>
          <p:cNvPr id="5" name="Picture 4">
            <a:extLst>
              <a:ext uri="{FF2B5EF4-FFF2-40B4-BE49-F238E27FC236}">
                <a16:creationId xmlns:a16="http://schemas.microsoft.com/office/drawing/2014/main" id="{D4077E76-5BC4-4A7B-BDD0-BD2CF52351FA}"/>
              </a:ext>
            </a:extLst>
          </p:cNvPr>
          <p:cNvPicPr>
            <a:picLocks noChangeAspect="1"/>
          </p:cNvPicPr>
          <p:nvPr/>
        </p:nvPicPr>
        <p:blipFill>
          <a:blip r:embed="rId2"/>
          <a:stretch>
            <a:fillRect/>
          </a:stretch>
        </p:blipFill>
        <p:spPr>
          <a:xfrm>
            <a:off x="747700" y="2027695"/>
            <a:ext cx="5716170" cy="1137450"/>
          </a:xfrm>
          <a:prstGeom prst="rect">
            <a:avLst/>
          </a:prstGeom>
        </p:spPr>
      </p:pic>
      <p:sp>
        <p:nvSpPr>
          <p:cNvPr id="6" name="TextBox 5">
            <a:extLst>
              <a:ext uri="{FF2B5EF4-FFF2-40B4-BE49-F238E27FC236}">
                <a16:creationId xmlns:a16="http://schemas.microsoft.com/office/drawing/2014/main" id="{5C09BC6F-192B-4BE2-82F5-27234F3D179B}"/>
              </a:ext>
            </a:extLst>
          </p:cNvPr>
          <p:cNvSpPr txBox="1"/>
          <p:nvPr/>
        </p:nvSpPr>
        <p:spPr>
          <a:xfrm>
            <a:off x="747700" y="3165145"/>
            <a:ext cx="11113008" cy="1477328"/>
          </a:xfrm>
          <a:prstGeom prst="rect">
            <a:avLst/>
          </a:prstGeom>
          <a:noFill/>
        </p:spPr>
        <p:txBody>
          <a:bodyPr wrap="square" rtlCol="0">
            <a:spAutoFit/>
          </a:bodyPr>
          <a:lstStyle/>
          <a:p>
            <a:r>
              <a:rPr lang="en-US" dirty="0"/>
              <a:t>If we take the concept in the history of success that the message is ½ right ½ wrong, then we have to assume that the MC message is also ½ right ½ wrong. We cannot do that. </a:t>
            </a:r>
          </a:p>
          <a:p>
            <a:r>
              <a:rPr lang="en-US" dirty="0"/>
              <a:t>We have to know firmly why we believe that it is truth, that there are no built in mistakes.</a:t>
            </a:r>
          </a:p>
          <a:p>
            <a:r>
              <a:rPr lang="en-US" dirty="0"/>
              <a:t>If we accept that (MC is ½ right ½ wrong), then we are repeating the history of failure.</a:t>
            </a:r>
          </a:p>
          <a:p>
            <a:r>
              <a:rPr lang="en-US" dirty="0"/>
              <a:t>In the history of Christ what methodology are the disciples using?</a:t>
            </a:r>
          </a:p>
        </p:txBody>
      </p:sp>
      <p:sp>
        <p:nvSpPr>
          <p:cNvPr id="11" name="Content Placeholder 10">
            <a:extLst>
              <a:ext uri="{FF2B5EF4-FFF2-40B4-BE49-F238E27FC236}">
                <a16:creationId xmlns:a16="http://schemas.microsoft.com/office/drawing/2014/main" id="{59EAA378-D6C5-488F-B88A-9A507E6158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69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BE2-4FC7-4F72-96D7-26EA115D2B00}"/>
              </a:ext>
            </a:extLst>
          </p:cNvPr>
          <p:cNvSpPr>
            <a:spLocks noGrp="1"/>
          </p:cNvSpPr>
          <p:nvPr>
            <p:ph type="title"/>
          </p:nvPr>
        </p:nvSpPr>
        <p:spPr/>
        <p:txBody>
          <a:bodyPr/>
          <a:lstStyle/>
          <a:p>
            <a:r>
              <a:rPr lang="en-US" dirty="0"/>
              <a:t>Why is it mistake to assume that Parminder and Jeff repeated the WM/SS and B/W case?</a:t>
            </a:r>
          </a:p>
        </p:txBody>
      </p:sp>
      <p:pic>
        <p:nvPicPr>
          <p:cNvPr id="7" name="Content Placeholder 6">
            <a:extLst>
              <a:ext uri="{FF2B5EF4-FFF2-40B4-BE49-F238E27FC236}">
                <a16:creationId xmlns:a16="http://schemas.microsoft.com/office/drawing/2014/main" id="{39C84CF8-C6A4-49C6-BBA9-57A70F01664F}"/>
              </a:ext>
            </a:extLst>
          </p:cNvPr>
          <p:cNvPicPr>
            <a:picLocks noGrp="1" noChangeAspect="1"/>
          </p:cNvPicPr>
          <p:nvPr>
            <p:ph idx="1"/>
          </p:nvPr>
        </p:nvPicPr>
        <p:blipFill>
          <a:blip r:embed="rId2"/>
          <a:stretch>
            <a:fillRect/>
          </a:stretch>
        </p:blipFill>
        <p:spPr>
          <a:xfrm>
            <a:off x="628285" y="1499616"/>
            <a:ext cx="4476515" cy="2015772"/>
          </a:xfrm>
          <a:prstGeom prst="rect">
            <a:avLst/>
          </a:prstGeom>
        </p:spPr>
      </p:pic>
      <p:sp>
        <p:nvSpPr>
          <p:cNvPr id="3" name="TextBox 2">
            <a:extLst>
              <a:ext uri="{FF2B5EF4-FFF2-40B4-BE49-F238E27FC236}">
                <a16:creationId xmlns:a16="http://schemas.microsoft.com/office/drawing/2014/main" id="{54A8DA1A-EB40-4500-A963-B062840F4C60}"/>
              </a:ext>
            </a:extLst>
          </p:cNvPr>
          <p:cNvSpPr txBox="1"/>
          <p:nvPr/>
        </p:nvSpPr>
        <p:spPr>
          <a:xfrm>
            <a:off x="5532120" y="1792224"/>
            <a:ext cx="5586984" cy="3139321"/>
          </a:xfrm>
          <a:prstGeom prst="rect">
            <a:avLst/>
          </a:prstGeom>
          <a:noFill/>
        </p:spPr>
        <p:txBody>
          <a:bodyPr wrap="square" rtlCol="0">
            <a:spAutoFit/>
          </a:bodyPr>
          <a:lstStyle/>
          <a:p>
            <a:r>
              <a:rPr lang="en-US" dirty="0"/>
              <a:t>They’re </a:t>
            </a:r>
            <a:r>
              <a:rPr lang="en-US" dirty="0">
                <a:highlight>
                  <a:srgbClr val="FFFF00"/>
                </a:highlight>
              </a:rPr>
              <a:t>combining the history of Moses and history of Babylon to see how their deliverance is going to look like</a:t>
            </a:r>
            <a:r>
              <a:rPr lang="en-US" dirty="0"/>
              <a:t>.</a:t>
            </a:r>
          </a:p>
          <a:p>
            <a:r>
              <a:rPr lang="en-US" dirty="0"/>
              <a:t>They thought that a “Moses” is going to kill all the Romans and they are going to walk out of Babylon and rebuild their nation. </a:t>
            </a:r>
          </a:p>
          <a:p>
            <a:r>
              <a:rPr lang="en-US" dirty="0"/>
              <a:t>They were </a:t>
            </a:r>
            <a:r>
              <a:rPr lang="en-US" dirty="0">
                <a:highlight>
                  <a:srgbClr val="FFFF00"/>
                </a:highlight>
              </a:rPr>
              <a:t>making the same mistake as elder Jeff </a:t>
            </a:r>
            <a:r>
              <a:rPr lang="en-US" dirty="0"/>
              <a:t>– combining 2 histories of failure to see the history of success, because that is how John the </a:t>
            </a:r>
            <a:r>
              <a:rPr lang="en-US" dirty="0" err="1"/>
              <a:t>Bpatist</a:t>
            </a:r>
            <a:r>
              <a:rPr lang="en-US" dirty="0"/>
              <a:t> taught them.</a:t>
            </a:r>
          </a:p>
          <a:p>
            <a:r>
              <a:rPr lang="en-US" dirty="0"/>
              <a:t>But in the history of Christ you need to follow not John the Baptist </a:t>
            </a:r>
            <a:r>
              <a:rPr lang="en-US" dirty="0">
                <a:highlight>
                  <a:srgbClr val="FFFF00"/>
                </a:highlight>
              </a:rPr>
              <a:t>but Christ</a:t>
            </a:r>
            <a:r>
              <a:rPr lang="en-US" dirty="0"/>
              <a:t>.</a:t>
            </a:r>
          </a:p>
        </p:txBody>
      </p:sp>
    </p:spTree>
    <p:extLst>
      <p:ext uri="{BB962C8B-B14F-4D97-AF65-F5344CB8AC3E}">
        <p14:creationId xmlns:p14="http://schemas.microsoft.com/office/powerpoint/2010/main" val="328174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2A184-B636-4A9D-8E80-7E4C058B6897}"/>
              </a:ext>
            </a:extLst>
          </p:cNvPr>
          <p:cNvSpPr>
            <a:spLocks noGrp="1"/>
          </p:cNvSpPr>
          <p:nvPr>
            <p:ph idx="1"/>
          </p:nvPr>
        </p:nvSpPr>
        <p:spPr/>
        <p:txBody>
          <a:bodyPr>
            <a:normAutofit lnSpcReduction="10000"/>
          </a:bodyPr>
          <a:lstStyle/>
          <a:p>
            <a:pPr marL="0" indent="0">
              <a:buNone/>
            </a:pPr>
            <a:r>
              <a:rPr lang="en-US" sz="2000" dirty="0"/>
              <a:t>John the Baptist greatest prophet that ever lived but he had some misconceptions about what it meant to be delivered and he taught the disciples that. </a:t>
            </a:r>
          </a:p>
          <a:p>
            <a:pPr marL="0" indent="0">
              <a:buNone/>
            </a:pPr>
            <a:r>
              <a:rPr lang="en-US" sz="2000" dirty="0"/>
              <a:t>So, when they come to the history of the Cross what's the problem </a:t>
            </a:r>
            <a:r>
              <a:rPr lang="en-US" sz="2000" b="1" dirty="0"/>
              <a:t>why do the disciples believe that?</a:t>
            </a:r>
          </a:p>
          <a:p>
            <a:pPr marL="0" indent="0">
              <a:buNone/>
            </a:pPr>
            <a:r>
              <a:rPr lang="en-US" sz="2000" dirty="0"/>
              <a:t>GC 594.1: “Before His crucifixion the </a:t>
            </a:r>
            <a:r>
              <a:rPr lang="en-US" sz="2000" dirty="0" err="1"/>
              <a:t>Saviour</a:t>
            </a:r>
            <a:r>
              <a:rPr lang="en-US" sz="2000" dirty="0"/>
              <a:t> explained to His disciples that He was to be put to death and to rise again from the tomb, and angels were present to impress His words on minds and hearts. </a:t>
            </a:r>
            <a:r>
              <a:rPr lang="en-US" sz="2000" b="1" dirty="0">
                <a:highlight>
                  <a:srgbClr val="FFFF00"/>
                </a:highlight>
              </a:rPr>
              <a:t>But the disciples were looking for temporal deliverance from the Roman yoke</a:t>
            </a:r>
            <a:r>
              <a:rPr lang="en-US" sz="2000" dirty="0"/>
              <a:t>, and they could not tolerate the thought that He in whom all their hopes centered should suffer an ignominious death. The words which they needed to remember were banished from their minds; and when the time of trial came, it found them unprepared. The death of Jesus as fully destroyed their hopes as if He had not forewarned them. So in the prophecies the future is opened before us as plainly as it was opened to the disciples by the words of Christ. The events connected with the close of probation and the work of preparation for the time of trouble, are clearly presented. But multitudes have no more understanding of these important truths than if they had never been revealed. </a:t>
            </a:r>
            <a:r>
              <a:rPr lang="en-US" sz="2000" dirty="0">
                <a:highlight>
                  <a:srgbClr val="FFFF00"/>
                </a:highlight>
              </a:rPr>
              <a:t>Satan watches to catch away every impression that would make them wise unto salvation, and the time of trouble will find them unready.”</a:t>
            </a:r>
          </a:p>
        </p:txBody>
      </p:sp>
      <p:sp>
        <p:nvSpPr>
          <p:cNvPr id="4" name="Title 1">
            <a:extLst>
              <a:ext uri="{FF2B5EF4-FFF2-40B4-BE49-F238E27FC236}">
                <a16:creationId xmlns:a16="http://schemas.microsoft.com/office/drawing/2014/main" id="{2CF473BB-21BD-4AE7-8E02-E5F762575104}"/>
              </a:ext>
            </a:extLst>
          </p:cNvPr>
          <p:cNvSpPr>
            <a:spLocks noGrp="1"/>
          </p:cNvSpPr>
          <p:nvPr>
            <p:ph type="title"/>
          </p:nvPr>
        </p:nvSpPr>
        <p:spPr>
          <a:xfrm>
            <a:off x="838200" y="365125"/>
            <a:ext cx="10515600" cy="1325563"/>
          </a:xfrm>
        </p:spPr>
        <p:txBody>
          <a:bodyPr/>
          <a:lstStyle/>
          <a:p>
            <a:r>
              <a:rPr lang="en-US" dirty="0"/>
              <a:t>Why is it mistake to assume that Parminder and Jeff repeated the WM/SS and B/W case?</a:t>
            </a:r>
          </a:p>
        </p:txBody>
      </p:sp>
    </p:spTree>
    <p:extLst>
      <p:ext uri="{BB962C8B-B14F-4D97-AF65-F5344CB8AC3E}">
        <p14:creationId xmlns:p14="http://schemas.microsoft.com/office/powerpoint/2010/main" val="2321670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435C-E2C4-469F-8FB9-DF934B37D019}"/>
              </a:ext>
            </a:extLst>
          </p:cNvPr>
          <p:cNvSpPr>
            <a:spLocks noGrp="1"/>
          </p:cNvSpPr>
          <p:nvPr>
            <p:ph type="title"/>
          </p:nvPr>
        </p:nvSpPr>
        <p:spPr/>
        <p:txBody>
          <a:bodyPr/>
          <a:lstStyle/>
          <a:p>
            <a:r>
              <a:rPr lang="en-US" dirty="0"/>
              <a:t>How to not fail in history of success?</a:t>
            </a:r>
          </a:p>
        </p:txBody>
      </p:sp>
      <p:sp>
        <p:nvSpPr>
          <p:cNvPr id="3" name="Content Placeholder 2">
            <a:extLst>
              <a:ext uri="{FF2B5EF4-FFF2-40B4-BE49-F238E27FC236}">
                <a16:creationId xmlns:a16="http://schemas.microsoft.com/office/drawing/2014/main" id="{8F1A432E-7F5A-4BCD-9B94-EB3F7D068C1E}"/>
              </a:ext>
            </a:extLst>
          </p:cNvPr>
          <p:cNvSpPr>
            <a:spLocks noGrp="1"/>
          </p:cNvSpPr>
          <p:nvPr>
            <p:ph idx="1"/>
          </p:nvPr>
        </p:nvSpPr>
        <p:spPr/>
        <p:txBody>
          <a:bodyPr/>
          <a:lstStyle/>
          <a:p>
            <a:r>
              <a:rPr lang="en-US" dirty="0"/>
              <a:t>You can fail the history of success individually if you:</a:t>
            </a:r>
          </a:p>
          <a:p>
            <a:pPr lvl="1"/>
            <a:r>
              <a:rPr lang="en-US" dirty="0">
                <a:highlight>
                  <a:srgbClr val="FFFF00"/>
                </a:highlight>
              </a:rPr>
              <a:t>Don’t listen to the message</a:t>
            </a:r>
          </a:p>
          <a:p>
            <a:pPr lvl="1"/>
            <a:r>
              <a:rPr lang="en-US" dirty="0">
                <a:highlight>
                  <a:srgbClr val="FFFF00"/>
                </a:highlight>
              </a:rPr>
              <a:t>Know who you follow </a:t>
            </a:r>
          </a:p>
          <a:p>
            <a:pPr lvl="1"/>
            <a:r>
              <a:rPr lang="en-US" dirty="0">
                <a:highlight>
                  <a:srgbClr val="FFFF00"/>
                </a:highlight>
              </a:rPr>
              <a:t>Use correct methodology</a:t>
            </a:r>
          </a:p>
        </p:txBody>
      </p:sp>
    </p:spTree>
    <p:extLst>
      <p:ext uri="{BB962C8B-B14F-4D97-AF65-F5344CB8AC3E}">
        <p14:creationId xmlns:p14="http://schemas.microsoft.com/office/powerpoint/2010/main" val="1202847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E5C0-F2C8-438E-AFB8-6362183F3A0A}"/>
              </a:ext>
            </a:extLst>
          </p:cNvPr>
          <p:cNvSpPr>
            <a:spLocks noGrp="1"/>
          </p:cNvSpPr>
          <p:nvPr>
            <p:ph type="title"/>
          </p:nvPr>
        </p:nvSpPr>
        <p:spPr/>
        <p:txBody>
          <a:bodyPr/>
          <a:lstStyle/>
          <a:p>
            <a:r>
              <a:rPr lang="en-US" dirty="0"/>
              <a:t>One more point</a:t>
            </a:r>
          </a:p>
        </p:txBody>
      </p:sp>
      <p:pic>
        <p:nvPicPr>
          <p:cNvPr id="8" name="Content Placeholder 7">
            <a:extLst>
              <a:ext uri="{FF2B5EF4-FFF2-40B4-BE49-F238E27FC236}">
                <a16:creationId xmlns:a16="http://schemas.microsoft.com/office/drawing/2014/main" id="{7BC7BA15-296F-47E2-8F1F-9CF657C67BD9}"/>
              </a:ext>
            </a:extLst>
          </p:cNvPr>
          <p:cNvPicPr>
            <a:picLocks noGrp="1" noChangeAspect="1"/>
          </p:cNvPicPr>
          <p:nvPr>
            <p:ph idx="1"/>
          </p:nvPr>
        </p:nvPicPr>
        <p:blipFill>
          <a:blip r:embed="rId2"/>
          <a:stretch>
            <a:fillRect/>
          </a:stretch>
        </p:blipFill>
        <p:spPr>
          <a:xfrm>
            <a:off x="688188" y="2012384"/>
            <a:ext cx="4210638" cy="2486372"/>
          </a:xfrm>
          <a:prstGeom prst="rect">
            <a:avLst/>
          </a:prstGeom>
        </p:spPr>
      </p:pic>
      <p:sp>
        <p:nvSpPr>
          <p:cNvPr id="9" name="TextBox 8">
            <a:extLst>
              <a:ext uri="{FF2B5EF4-FFF2-40B4-BE49-F238E27FC236}">
                <a16:creationId xmlns:a16="http://schemas.microsoft.com/office/drawing/2014/main" id="{8E71DE89-6FEA-40E7-90DD-0307E45FBD3A}"/>
              </a:ext>
            </a:extLst>
          </p:cNvPr>
          <p:cNvSpPr txBox="1"/>
          <p:nvPr/>
        </p:nvSpPr>
        <p:spPr>
          <a:xfrm>
            <a:off x="5069149" y="1137563"/>
            <a:ext cx="6684885" cy="5355312"/>
          </a:xfrm>
          <a:prstGeom prst="rect">
            <a:avLst/>
          </a:prstGeom>
          <a:noFill/>
        </p:spPr>
        <p:txBody>
          <a:bodyPr wrap="square" rtlCol="0">
            <a:spAutoFit/>
          </a:bodyPr>
          <a:lstStyle/>
          <a:p>
            <a:r>
              <a:rPr lang="en-US" dirty="0"/>
              <a:t>This is the cross and you're a faithful disciple you’re following Christ. </a:t>
            </a:r>
          </a:p>
          <a:p>
            <a:endParaRPr lang="en-US" dirty="0"/>
          </a:p>
          <a:p>
            <a:r>
              <a:rPr lang="en-US" dirty="0"/>
              <a:t>You've identified those two messengers there always is there’s Moses and Joshua Elijah and Elijah John the Baptist Christ </a:t>
            </a:r>
          </a:p>
          <a:p>
            <a:endParaRPr lang="en-US" dirty="0"/>
          </a:p>
          <a:p>
            <a:r>
              <a:rPr lang="en-US" dirty="0"/>
              <a:t>there's a new leadership </a:t>
            </a:r>
          </a:p>
          <a:p>
            <a:endParaRPr lang="en-US" dirty="0"/>
          </a:p>
          <a:p>
            <a:r>
              <a:rPr lang="en-US" dirty="0">
                <a:highlight>
                  <a:srgbClr val="FFFF00"/>
                </a:highlight>
              </a:rPr>
              <a:t>can you be safe in that history if you're going to go to the Pharisees and the structure for information? </a:t>
            </a:r>
          </a:p>
          <a:p>
            <a:endParaRPr lang="en-US" dirty="0">
              <a:highlight>
                <a:srgbClr val="FFFF00"/>
              </a:highlight>
            </a:endParaRPr>
          </a:p>
          <a:p>
            <a:r>
              <a:rPr lang="en-US" dirty="0">
                <a:highlight>
                  <a:srgbClr val="FFFF00"/>
                </a:highlight>
              </a:rPr>
              <a:t>is there anything you have to gain from this?</a:t>
            </a:r>
          </a:p>
          <a:p>
            <a:endParaRPr lang="en-US" dirty="0"/>
          </a:p>
          <a:p>
            <a:r>
              <a:rPr lang="en-US" b="1" u="sng" dirty="0">
                <a:highlight>
                  <a:srgbClr val="FFFF00"/>
                </a:highlight>
              </a:rPr>
              <a:t>nothing </a:t>
            </a:r>
          </a:p>
          <a:p>
            <a:endParaRPr lang="en-US" dirty="0"/>
          </a:p>
          <a:p>
            <a:r>
              <a:rPr lang="en-US" dirty="0"/>
              <a:t>let's bring that internal you’re a disciple </a:t>
            </a:r>
          </a:p>
          <a:p>
            <a:r>
              <a:rPr lang="en-US" dirty="0"/>
              <a:t>you're trying to know what to believe are there two messages internal you have the message of Christ and you have the internal Judas. </a:t>
            </a:r>
          </a:p>
          <a:p>
            <a:r>
              <a:rPr lang="en-US" b="1" u="sng" dirty="0">
                <a:highlight>
                  <a:srgbClr val="FFFF00"/>
                </a:highlight>
              </a:rPr>
              <a:t>do you have anything to learn from him?  No</a:t>
            </a:r>
          </a:p>
        </p:txBody>
      </p:sp>
    </p:spTree>
    <p:extLst>
      <p:ext uri="{BB962C8B-B14F-4D97-AF65-F5344CB8AC3E}">
        <p14:creationId xmlns:p14="http://schemas.microsoft.com/office/powerpoint/2010/main" val="20761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E35F-234F-4F1B-94D8-088A24C7D39A}"/>
              </a:ext>
            </a:extLst>
          </p:cNvPr>
          <p:cNvSpPr>
            <a:spLocks noGrp="1"/>
          </p:cNvSpPr>
          <p:nvPr>
            <p:ph type="title"/>
          </p:nvPr>
        </p:nvSpPr>
        <p:spPr/>
        <p:txBody>
          <a:bodyPr/>
          <a:lstStyle/>
          <a:p>
            <a:r>
              <a:rPr lang="en-US" dirty="0"/>
              <a:t>There is no safe information in the false stream</a:t>
            </a:r>
          </a:p>
        </p:txBody>
      </p:sp>
      <p:sp>
        <p:nvSpPr>
          <p:cNvPr id="3" name="Content Placeholder 2">
            <a:extLst>
              <a:ext uri="{FF2B5EF4-FFF2-40B4-BE49-F238E27FC236}">
                <a16:creationId xmlns:a16="http://schemas.microsoft.com/office/drawing/2014/main" id="{749625BF-2970-42C7-A208-3002DC9C68D8}"/>
              </a:ext>
            </a:extLst>
          </p:cNvPr>
          <p:cNvSpPr>
            <a:spLocks noGrp="1"/>
          </p:cNvSpPr>
          <p:nvPr>
            <p:ph idx="1"/>
          </p:nvPr>
        </p:nvSpPr>
        <p:spPr/>
        <p:txBody>
          <a:bodyPr/>
          <a:lstStyle/>
          <a:p>
            <a:r>
              <a:rPr lang="en-US" dirty="0"/>
              <a:t>Not everything in the false stream of information is false. Let us not be fooled by the human sophistry. That does not make it safe. We have to decide </a:t>
            </a:r>
            <a:r>
              <a:rPr lang="en-US" dirty="0" err="1"/>
              <a:t>wether</a:t>
            </a:r>
            <a:r>
              <a:rPr lang="en-US" dirty="0"/>
              <a:t> to follow </a:t>
            </a:r>
            <a:r>
              <a:rPr lang="en-US" dirty="0" err="1"/>
              <a:t>Ulai</a:t>
            </a:r>
            <a:r>
              <a:rPr lang="en-US" dirty="0"/>
              <a:t> or </a:t>
            </a:r>
            <a:r>
              <a:rPr lang="en-US" dirty="0" err="1"/>
              <a:t>Hiddekel</a:t>
            </a:r>
            <a:r>
              <a:rPr lang="en-US" dirty="0"/>
              <a:t>.</a:t>
            </a:r>
          </a:p>
          <a:p>
            <a:r>
              <a:rPr lang="en-US" dirty="0"/>
              <a:t>Some of the items that one can hold onto (the goodly Babylonish garment) are:</a:t>
            </a:r>
          </a:p>
          <a:p>
            <a:pPr lvl="1"/>
            <a:r>
              <a:rPr lang="en-US" dirty="0"/>
              <a:t>Gun control</a:t>
            </a:r>
          </a:p>
          <a:p>
            <a:pPr lvl="1"/>
            <a:r>
              <a:rPr lang="en-US" dirty="0"/>
              <a:t>Capitalism etc.</a:t>
            </a:r>
          </a:p>
          <a:p>
            <a:pPr lvl="1"/>
            <a:endParaRPr lang="en-US" dirty="0"/>
          </a:p>
        </p:txBody>
      </p:sp>
    </p:spTree>
    <p:extLst>
      <p:ext uri="{BB962C8B-B14F-4D97-AF65-F5344CB8AC3E}">
        <p14:creationId xmlns:p14="http://schemas.microsoft.com/office/powerpoint/2010/main" val="223968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F63E-7171-4E97-93EB-C9BD40778B59}"/>
              </a:ext>
            </a:extLst>
          </p:cNvPr>
          <p:cNvSpPr>
            <a:spLocks noGrp="1"/>
          </p:cNvSpPr>
          <p:nvPr>
            <p:ph type="title"/>
          </p:nvPr>
        </p:nvSpPr>
        <p:spPr/>
        <p:txBody>
          <a:bodyPr/>
          <a:lstStyle/>
          <a:p>
            <a:r>
              <a:rPr lang="en-US" sz="2400" b="1" dirty="0">
                <a:solidFill>
                  <a:prstClr val="black"/>
                </a:solidFill>
                <a:latin typeface="Arial Nova" panose="020B0604020202020204" pitchFamily="34" charset="0"/>
              </a:rPr>
              <a:t>Dan 11:40 part B: Death and resurrection of </a:t>
            </a:r>
            <a:r>
              <a:rPr lang="en-US" sz="2400" b="1" dirty="0" err="1">
                <a:solidFill>
                  <a:prstClr val="black"/>
                </a:solidFill>
                <a:latin typeface="Arial Nova" panose="020B0604020202020204" pitchFamily="34" charset="0"/>
              </a:rPr>
              <a:t>KoS</a:t>
            </a:r>
            <a:r>
              <a:rPr lang="en-US" sz="2400" b="1" dirty="0">
                <a:solidFill>
                  <a:prstClr val="black"/>
                </a:solidFill>
                <a:latin typeface="Arial Nova" panose="020B0604020202020204" pitchFamily="34" charset="0"/>
              </a:rPr>
              <a:t>. SU died, but head is still there </a:t>
            </a:r>
            <a:r>
              <a:rPr lang="en-US" sz="2400" b="1" dirty="0">
                <a:solidFill>
                  <a:prstClr val="black"/>
                </a:solidFill>
                <a:latin typeface="Arial Nova" panose="020B0604020202020204" pitchFamily="34" charset="0"/>
                <a:sym typeface="Wingdings" panose="05000000000000000000" pitchFamily="2" charset="2"/>
              </a:rPr>
              <a:t> </a:t>
            </a:r>
            <a:r>
              <a:rPr lang="en-US" sz="2400" b="1" dirty="0">
                <a:solidFill>
                  <a:srgbClr val="FF0000"/>
                </a:solidFill>
                <a:latin typeface="Arial Nova" panose="020B0604020202020204" pitchFamily="34" charset="0"/>
                <a:sym typeface="Wingdings" panose="05000000000000000000" pitchFamily="2" charset="2"/>
              </a:rPr>
              <a:t>Russia = </a:t>
            </a:r>
            <a:r>
              <a:rPr lang="en-US" sz="2400" b="1" dirty="0" err="1">
                <a:solidFill>
                  <a:srgbClr val="FF0000"/>
                </a:solidFill>
                <a:latin typeface="Arial Nova" panose="020B0604020202020204" pitchFamily="34" charset="0"/>
                <a:sym typeface="Wingdings" panose="05000000000000000000" pitchFamily="2" charset="2"/>
              </a:rPr>
              <a:t>KoS</a:t>
            </a:r>
            <a:endParaRPr lang="en-US" dirty="0">
              <a:solidFill>
                <a:srgbClr val="FF0000"/>
              </a:solidFill>
            </a:endParaRPr>
          </a:p>
        </p:txBody>
      </p:sp>
      <p:pic>
        <p:nvPicPr>
          <p:cNvPr id="4" name="Content Placeholder 3">
            <a:extLst>
              <a:ext uri="{FF2B5EF4-FFF2-40B4-BE49-F238E27FC236}">
                <a16:creationId xmlns:a16="http://schemas.microsoft.com/office/drawing/2014/main" id="{9B572C63-28C7-47EC-8915-B747CB763CA9}"/>
              </a:ext>
            </a:extLst>
          </p:cNvPr>
          <p:cNvPicPr>
            <a:picLocks noGrp="1" noChangeAspect="1"/>
          </p:cNvPicPr>
          <p:nvPr>
            <p:ph idx="1"/>
          </p:nvPr>
        </p:nvPicPr>
        <p:blipFill>
          <a:blip r:embed="rId2"/>
          <a:stretch>
            <a:fillRect/>
          </a:stretch>
        </p:blipFill>
        <p:spPr>
          <a:xfrm>
            <a:off x="584812" y="1690688"/>
            <a:ext cx="10515600" cy="4124432"/>
          </a:xfrm>
          <a:prstGeom prst="rect">
            <a:avLst/>
          </a:prstGeom>
        </p:spPr>
      </p:pic>
    </p:spTree>
    <p:extLst>
      <p:ext uri="{BB962C8B-B14F-4D97-AF65-F5344CB8AC3E}">
        <p14:creationId xmlns:p14="http://schemas.microsoft.com/office/powerpoint/2010/main" val="2245470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730E-75DF-41AD-9DE7-6A947D0B3A69}"/>
              </a:ext>
            </a:extLst>
          </p:cNvPr>
          <p:cNvSpPr>
            <a:spLocks noGrp="1"/>
          </p:cNvSpPr>
          <p:nvPr>
            <p:ph type="title"/>
          </p:nvPr>
        </p:nvSpPr>
        <p:spPr/>
        <p:txBody>
          <a:bodyPr/>
          <a:lstStyle/>
          <a:p>
            <a:r>
              <a:rPr lang="en-US" dirty="0"/>
              <a:t>What we have learnt?</a:t>
            </a:r>
          </a:p>
        </p:txBody>
      </p:sp>
      <p:pic>
        <p:nvPicPr>
          <p:cNvPr id="4" name="Content Placeholder 7">
            <a:extLst>
              <a:ext uri="{FF2B5EF4-FFF2-40B4-BE49-F238E27FC236}">
                <a16:creationId xmlns:a16="http://schemas.microsoft.com/office/drawing/2014/main" id="{598799E6-CF6D-4DD6-B58F-5F32092ADEB8}"/>
              </a:ext>
            </a:extLst>
          </p:cNvPr>
          <p:cNvPicPr>
            <a:picLocks noGrp="1" noChangeAspect="1"/>
          </p:cNvPicPr>
          <p:nvPr>
            <p:ph idx="1"/>
          </p:nvPr>
        </p:nvPicPr>
        <p:blipFill>
          <a:blip r:embed="rId2"/>
          <a:stretch>
            <a:fillRect/>
          </a:stretch>
        </p:blipFill>
        <p:spPr>
          <a:xfrm>
            <a:off x="705035" y="2348143"/>
            <a:ext cx="7176225" cy="1933211"/>
          </a:xfrm>
          <a:prstGeom prst="rect">
            <a:avLst/>
          </a:prstGeom>
        </p:spPr>
      </p:pic>
      <p:pic>
        <p:nvPicPr>
          <p:cNvPr id="5" name="Content Placeholder 4">
            <a:extLst>
              <a:ext uri="{FF2B5EF4-FFF2-40B4-BE49-F238E27FC236}">
                <a16:creationId xmlns:a16="http://schemas.microsoft.com/office/drawing/2014/main" id="{610E48F2-2AC3-43F4-BD1A-802FD4A033ED}"/>
              </a:ext>
            </a:extLst>
          </p:cNvPr>
          <p:cNvPicPr>
            <a:picLocks noChangeAspect="1"/>
          </p:cNvPicPr>
          <p:nvPr/>
        </p:nvPicPr>
        <p:blipFill>
          <a:blip r:embed="rId3"/>
          <a:stretch>
            <a:fillRect/>
          </a:stretch>
        </p:blipFill>
        <p:spPr>
          <a:xfrm>
            <a:off x="838200" y="4678532"/>
            <a:ext cx="7110084" cy="1678446"/>
          </a:xfrm>
          <a:prstGeom prst="rect">
            <a:avLst/>
          </a:prstGeom>
        </p:spPr>
      </p:pic>
      <p:sp>
        <p:nvSpPr>
          <p:cNvPr id="6" name="TextBox 5">
            <a:extLst>
              <a:ext uri="{FF2B5EF4-FFF2-40B4-BE49-F238E27FC236}">
                <a16:creationId xmlns:a16="http://schemas.microsoft.com/office/drawing/2014/main" id="{BB9935CD-2374-40F5-8B61-4C9801CC693B}"/>
              </a:ext>
            </a:extLst>
          </p:cNvPr>
          <p:cNvSpPr txBox="1"/>
          <p:nvPr/>
        </p:nvSpPr>
        <p:spPr>
          <a:xfrm>
            <a:off x="8025414" y="1189608"/>
            <a:ext cx="3710866" cy="3970318"/>
          </a:xfrm>
          <a:prstGeom prst="rect">
            <a:avLst/>
          </a:prstGeom>
          <a:noFill/>
        </p:spPr>
        <p:txBody>
          <a:bodyPr wrap="square" rtlCol="0">
            <a:spAutoFit/>
          </a:bodyPr>
          <a:lstStyle/>
          <a:p>
            <a:r>
              <a:rPr lang="en-US" dirty="0"/>
              <a:t>True and Counterfeit:</a:t>
            </a:r>
          </a:p>
          <a:p>
            <a:pPr marL="342900" indent="-342900">
              <a:buFont typeface="+mj-lt"/>
              <a:buAutoNum type="arabicPeriod"/>
            </a:pPr>
            <a:r>
              <a:rPr lang="en-US" dirty="0"/>
              <a:t>Both have Alpha and Omega</a:t>
            </a:r>
          </a:p>
          <a:p>
            <a:pPr marL="342900" indent="-342900">
              <a:buFont typeface="+mj-lt"/>
              <a:buAutoNum type="arabicPeriod"/>
            </a:pPr>
            <a:r>
              <a:rPr lang="en-US" dirty="0"/>
              <a:t>Cross is our Raphia</a:t>
            </a:r>
          </a:p>
          <a:p>
            <a:pPr marL="342900" indent="-342900">
              <a:buFont typeface="+mj-lt"/>
              <a:buAutoNum type="arabicPeriod"/>
            </a:pPr>
            <a:r>
              <a:rPr lang="en-US" dirty="0"/>
              <a:t>It will be a complete success</a:t>
            </a:r>
          </a:p>
          <a:p>
            <a:pPr marL="342900" indent="-342900">
              <a:buFont typeface="+mj-lt"/>
              <a:buAutoNum type="arabicPeriod"/>
            </a:pPr>
            <a:r>
              <a:rPr lang="en-US" dirty="0"/>
              <a:t>In both histories of failure they had preconceived ideas that were a stumbling block for them.</a:t>
            </a:r>
          </a:p>
          <a:p>
            <a:pPr marL="342900" indent="-342900">
              <a:buFont typeface="+mj-lt"/>
              <a:buAutoNum type="arabicPeriod"/>
            </a:pPr>
            <a:r>
              <a:rPr lang="en-US" dirty="0"/>
              <a:t>To not fail a history of success one has to put aside </a:t>
            </a:r>
            <a:r>
              <a:rPr lang="en-US" dirty="0" err="1"/>
              <a:t>Consp</a:t>
            </a:r>
            <a:r>
              <a:rPr lang="en-US" dirty="0"/>
              <a:t>. Theories, old ideas and traditional beliefs about what the end of the world is going to look like</a:t>
            </a:r>
          </a:p>
          <a:p>
            <a:pPr marL="342900" indent="-342900">
              <a:buFont typeface="+mj-lt"/>
              <a:buAutoNum type="arabicPeriod"/>
            </a:pPr>
            <a:r>
              <a:rPr lang="en-US" dirty="0"/>
              <a:t>Be ready to learn and unlearn much.</a:t>
            </a:r>
          </a:p>
        </p:txBody>
      </p:sp>
    </p:spTree>
    <p:extLst>
      <p:ext uri="{BB962C8B-B14F-4D97-AF65-F5344CB8AC3E}">
        <p14:creationId xmlns:p14="http://schemas.microsoft.com/office/powerpoint/2010/main" val="51361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1B489-5951-4A5B-9A4D-B063128AD555}"/>
              </a:ext>
            </a:extLst>
          </p:cNvPr>
          <p:cNvSpPr>
            <a:spLocks noGrp="1"/>
          </p:cNvSpPr>
          <p:nvPr>
            <p:ph type="title"/>
          </p:nvPr>
        </p:nvSpPr>
        <p:spPr/>
        <p:txBody>
          <a:bodyPr>
            <a:normAutofit/>
          </a:bodyPr>
          <a:lstStyle/>
          <a:p>
            <a:r>
              <a:rPr lang="en-US" sz="3200" b="1" dirty="0">
                <a:latin typeface="Arial Nova" panose="020B0504020202020204" pitchFamily="34" charset="0"/>
              </a:rPr>
              <a:t>Comparing and contrasting </a:t>
            </a:r>
            <a:r>
              <a:rPr lang="en-US" sz="3200" b="1" dirty="0" err="1">
                <a:latin typeface="Arial Nova" panose="020B0504020202020204" pitchFamily="34" charset="0"/>
              </a:rPr>
              <a:t>KoN</a:t>
            </a:r>
            <a:r>
              <a:rPr lang="en-US" sz="3200" b="1" dirty="0">
                <a:latin typeface="Arial Nova" panose="020B0504020202020204" pitchFamily="34" charset="0"/>
              </a:rPr>
              <a:t> and </a:t>
            </a:r>
            <a:r>
              <a:rPr lang="en-US" sz="3200" b="1" dirty="0" err="1">
                <a:latin typeface="Arial Nova" panose="020B0504020202020204" pitchFamily="34" charset="0"/>
              </a:rPr>
              <a:t>KoS</a:t>
            </a:r>
            <a:endParaRPr lang="en-US" sz="3200" b="1" dirty="0">
              <a:latin typeface="Arial Nova" panose="020B0504020202020204" pitchFamily="34" charset="0"/>
            </a:endParaRPr>
          </a:p>
        </p:txBody>
      </p:sp>
      <p:pic>
        <p:nvPicPr>
          <p:cNvPr id="10" name="Content Placeholder 9">
            <a:extLst>
              <a:ext uri="{FF2B5EF4-FFF2-40B4-BE49-F238E27FC236}">
                <a16:creationId xmlns:a16="http://schemas.microsoft.com/office/drawing/2014/main" id="{0035FED5-C383-434E-97F5-B4D37F98239E}"/>
              </a:ext>
            </a:extLst>
          </p:cNvPr>
          <p:cNvPicPr>
            <a:picLocks noGrp="1" noChangeAspect="1"/>
          </p:cNvPicPr>
          <p:nvPr>
            <p:ph sz="half" idx="1"/>
          </p:nvPr>
        </p:nvPicPr>
        <p:blipFill>
          <a:blip r:embed="rId2"/>
          <a:stretch>
            <a:fillRect/>
          </a:stretch>
        </p:blipFill>
        <p:spPr>
          <a:xfrm>
            <a:off x="914400" y="1865173"/>
            <a:ext cx="5181600" cy="1760396"/>
          </a:xfrm>
          <a:prstGeom prst="rect">
            <a:avLst/>
          </a:prstGeom>
        </p:spPr>
      </p:pic>
      <p:pic>
        <p:nvPicPr>
          <p:cNvPr id="11" name="Content Placeholder 10">
            <a:extLst>
              <a:ext uri="{FF2B5EF4-FFF2-40B4-BE49-F238E27FC236}">
                <a16:creationId xmlns:a16="http://schemas.microsoft.com/office/drawing/2014/main" id="{A63CF9C5-2C6F-4BB0-950F-06257A7715C0}"/>
              </a:ext>
            </a:extLst>
          </p:cNvPr>
          <p:cNvPicPr>
            <a:picLocks noGrp="1" noChangeAspect="1"/>
          </p:cNvPicPr>
          <p:nvPr>
            <p:ph sz="half" idx="2"/>
          </p:nvPr>
        </p:nvPicPr>
        <p:blipFill>
          <a:blip r:embed="rId3"/>
          <a:stretch>
            <a:fillRect/>
          </a:stretch>
        </p:blipFill>
        <p:spPr>
          <a:xfrm>
            <a:off x="914400" y="3800054"/>
            <a:ext cx="5181600" cy="2033590"/>
          </a:xfrm>
          <a:prstGeom prst="rect">
            <a:avLst/>
          </a:prstGeom>
        </p:spPr>
      </p:pic>
      <p:sp>
        <p:nvSpPr>
          <p:cNvPr id="12" name="TextBox 11">
            <a:extLst>
              <a:ext uri="{FF2B5EF4-FFF2-40B4-BE49-F238E27FC236}">
                <a16:creationId xmlns:a16="http://schemas.microsoft.com/office/drawing/2014/main" id="{C9031EC9-8AA6-448D-BE2B-2FF9E968CE40}"/>
              </a:ext>
            </a:extLst>
          </p:cNvPr>
          <p:cNvSpPr txBox="1"/>
          <p:nvPr/>
        </p:nvSpPr>
        <p:spPr>
          <a:xfrm>
            <a:off x="6477918" y="1865173"/>
            <a:ext cx="5181600" cy="1015663"/>
          </a:xfrm>
          <a:prstGeom prst="rect">
            <a:avLst/>
          </a:prstGeom>
          <a:noFill/>
        </p:spPr>
        <p:txBody>
          <a:bodyPr wrap="square" rtlCol="0">
            <a:spAutoFit/>
          </a:bodyPr>
          <a:lstStyle/>
          <a:p>
            <a:r>
              <a:rPr lang="en-US" sz="1200" dirty="0"/>
              <a:t>In terms of </a:t>
            </a:r>
            <a:r>
              <a:rPr lang="en-US" sz="1200" b="1" dirty="0"/>
              <a:t>apostasy</a:t>
            </a:r>
            <a:r>
              <a:rPr lang="en-US" sz="1200" dirty="0"/>
              <a:t> and </a:t>
            </a:r>
            <a:r>
              <a:rPr lang="en-US" sz="1200" b="1" dirty="0"/>
              <a:t>captivity</a:t>
            </a:r>
            <a:r>
              <a:rPr lang="en-US" sz="1200" dirty="0"/>
              <a:t> </a:t>
            </a:r>
            <a:r>
              <a:rPr lang="en-US" sz="1200" dirty="0" err="1"/>
              <a:t>KoS</a:t>
            </a:r>
            <a:r>
              <a:rPr lang="en-US" sz="1200" dirty="0"/>
              <a:t> cannot be compared to the </a:t>
            </a:r>
            <a:r>
              <a:rPr lang="en-US" sz="1200" dirty="0" err="1"/>
              <a:t>KoS</a:t>
            </a:r>
            <a:r>
              <a:rPr lang="en-US" sz="1200" dirty="0"/>
              <a:t>, because </a:t>
            </a:r>
            <a:r>
              <a:rPr lang="en-US" sz="1200" dirty="0" err="1"/>
              <a:t>KoS</a:t>
            </a:r>
            <a:r>
              <a:rPr lang="en-US" sz="1200" dirty="0"/>
              <a:t> cannot be in apostasy to a boss they don’t have. They are rebellious to religion no matter whether it’s Satan’s or God’s</a:t>
            </a:r>
          </a:p>
          <a:p>
            <a:r>
              <a:rPr lang="en-US" sz="1200" dirty="0"/>
              <a:t>That’s why in Dan 2 statues is the </a:t>
            </a:r>
            <a:r>
              <a:rPr lang="en-US" sz="1200" dirty="0" err="1"/>
              <a:t>KoN</a:t>
            </a:r>
            <a:r>
              <a:rPr lang="en-US" sz="1200" dirty="0"/>
              <a:t> as opposed to the mountain which is the true </a:t>
            </a:r>
            <a:r>
              <a:rPr lang="en-US" sz="1200" dirty="0" err="1"/>
              <a:t>KoN</a:t>
            </a:r>
            <a:r>
              <a:rPr lang="en-US" sz="1200" dirty="0"/>
              <a:t>:</a:t>
            </a:r>
          </a:p>
        </p:txBody>
      </p:sp>
      <p:pic>
        <p:nvPicPr>
          <p:cNvPr id="15" name="Picture 14">
            <a:extLst>
              <a:ext uri="{FF2B5EF4-FFF2-40B4-BE49-F238E27FC236}">
                <a16:creationId xmlns:a16="http://schemas.microsoft.com/office/drawing/2014/main" id="{A8836BEB-3028-4375-8EC3-7E630E297393}"/>
              </a:ext>
            </a:extLst>
          </p:cNvPr>
          <p:cNvPicPr>
            <a:picLocks noChangeAspect="1"/>
          </p:cNvPicPr>
          <p:nvPr/>
        </p:nvPicPr>
        <p:blipFill>
          <a:blip r:embed="rId4"/>
          <a:stretch>
            <a:fillRect/>
          </a:stretch>
        </p:blipFill>
        <p:spPr>
          <a:xfrm>
            <a:off x="8739108" y="2808361"/>
            <a:ext cx="2920410" cy="2920410"/>
          </a:xfrm>
          <a:prstGeom prst="rect">
            <a:avLst/>
          </a:prstGeom>
        </p:spPr>
      </p:pic>
      <p:grpSp>
        <p:nvGrpSpPr>
          <p:cNvPr id="18" name="Group 17">
            <a:extLst>
              <a:ext uri="{FF2B5EF4-FFF2-40B4-BE49-F238E27FC236}">
                <a16:creationId xmlns:a16="http://schemas.microsoft.com/office/drawing/2014/main" id="{A80481F7-25F0-432B-9265-15234C6F3497}"/>
              </a:ext>
            </a:extLst>
          </p:cNvPr>
          <p:cNvGrpSpPr/>
          <p:nvPr/>
        </p:nvGrpSpPr>
        <p:grpSpPr>
          <a:xfrm>
            <a:off x="6477918" y="3055321"/>
            <a:ext cx="4428781" cy="3158192"/>
            <a:chOff x="6477918" y="3055321"/>
            <a:chExt cx="4428781" cy="3158192"/>
          </a:xfrm>
        </p:grpSpPr>
        <p:pic>
          <p:nvPicPr>
            <p:cNvPr id="14" name="Picture 13">
              <a:extLst>
                <a:ext uri="{FF2B5EF4-FFF2-40B4-BE49-F238E27FC236}">
                  <a16:creationId xmlns:a16="http://schemas.microsoft.com/office/drawing/2014/main" id="{E1565EA3-59C8-410C-9C81-BC00B4588D54}"/>
                </a:ext>
              </a:extLst>
            </p:cNvPr>
            <p:cNvPicPr>
              <a:picLocks noChangeAspect="1"/>
            </p:cNvPicPr>
            <p:nvPr/>
          </p:nvPicPr>
          <p:blipFill rotWithShape="1">
            <a:blip r:embed="rId5">
              <a:extLst>
                <a:ext uri="{28A0092B-C50C-407E-A947-70E740481C1C}">
                  <a14:useLocalDpi xmlns:a14="http://schemas.microsoft.com/office/drawing/2010/main" val="0"/>
                </a:ext>
              </a:extLst>
            </a:blip>
            <a:srcRect l="30474" t="9968"/>
            <a:stretch/>
          </p:blipFill>
          <p:spPr>
            <a:xfrm>
              <a:off x="6477918" y="3055321"/>
              <a:ext cx="2052924" cy="2572650"/>
            </a:xfrm>
            <a:prstGeom prst="rect">
              <a:avLst/>
            </a:prstGeom>
          </p:spPr>
        </p:pic>
        <p:sp>
          <p:nvSpPr>
            <p:cNvPr id="16" name="TextBox 15">
              <a:extLst>
                <a:ext uri="{FF2B5EF4-FFF2-40B4-BE49-F238E27FC236}">
                  <a16:creationId xmlns:a16="http://schemas.microsoft.com/office/drawing/2014/main" id="{3EB28118-D539-4F74-B322-2EB70D28A267}"/>
                </a:ext>
              </a:extLst>
            </p:cNvPr>
            <p:cNvSpPr txBox="1"/>
            <p:nvPr/>
          </p:nvSpPr>
          <p:spPr>
            <a:xfrm>
              <a:off x="7050795" y="5833644"/>
              <a:ext cx="3855904" cy="379869"/>
            </a:xfrm>
            <a:prstGeom prst="rect">
              <a:avLst/>
            </a:prstGeom>
            <a:noFill/>
          </p:spPr>
          <p:txBody>
            <a:bodyPr wrap="square" rtlCol="0">
              <a:spAutoFit/>
            </a:bodyPr>
            <a:lstStyle/>
            <a:p>
              <a:r>
                <a:rPr lang="en-US" dirty="0"/>
                <a:t>   </a:t>
              </a:r>
              <a:r>
                <a:rPr lang="en-US" dirty="0" err="1"/>
                <a:t>KoN</a:t>
              </a:r>
              <a:r>
                <a:rPr lang="en-US" dirty="0"/>
                <a:t>                    vs        true </a:t>
              </a:r>
              <a:r>
                <a:rPr lang="en-US" dirty="0" err="1"/>
                <a:t>KoN</a:t>
              </a:r>
              <a:r>
                <a:rPr lang="en-US" dirty="0"/>
                <a:t>=God</a:t>
              </a:r>
            </a:p>
          </p:txBody>
        </p:sp>
      </p:grpSp>
    </p:spTree>
    <p:extLst>
      <p:ext uri="{BB962C8B-B14F-4D97-AF65-F5344CB8AC3E}">
        <p14:creationId xmlns:p14="http://schemas.microsoft.com/office/powerpoint/2010/main" val="420976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46B8-C6B4-4736-8E67-6158AE628F56}"/>
              </a:ext>
            </a:extLst>
          </p:cNvPr>
          <p:cNvSpPr>
            <a:spLocks noGrp="1"/>
          </p:cNvSpPr>
          <p:nvPr>
            <p:ph type="title"/>
          </p:nvPr>
        </p:nvSpPr>
        <p:spPr/>
        <p:txBody>
          <a:bodyPr>
            <a:normAutofit/>
          </a:bodyPr>
          <a:lstStyle/>
          <a:p>
            <a:r>
              <a:rPr lang="en-US" sz="3200" b="1" dirty="0">
                <a:latin typeface="Abadi" panose="020B0604020104020204" pitchFamily="34" charset="0"/>
              </a:rPr>
              <a:t>Since we can’t compare and contrast in terms of apostasy and captivity, we have to compare Israel and Babylon</a:t>
            </a:r>
          </a:p>
        </p:txBody>
      </p:sp>
      <p:pic>
        <p:nvPicPr>
          <p:cNvPr id="10" name="Content Placeholder 9">
            <a:extLst>
              <a:ext uri="{FF2B5EF4-FFF2-40B4-BE49-F238E27FC236}">
                <a16:creationId xmlns:a16="http://schemas.microsoft.com/office/drawing/2014/main" id="{84DFCC9D-6CED-40F8-B697-736B370A8CB3}"/>
              </a:ext>
            </a:extLst>
          </p:cNvPr>
          <p:cNvPicPr>
            <a:picLocks noGrp="1" noChangeAspect="1"/>
          </p:cNvPicPr>
          <p:nvPr>
            <p:ph idx="1"/>
          </p:nvPr>
        </p:nvPicPr>
        <p:blipFill>
          <a:blip r:embed="rId2"/>
          <a:stretch>
            <a:fillRect/>
          </a:stretch>
        </p:blipFill>
        <p:spPr>
          <a:xfrm>
            <a:off x="624407" y="1373934"/>
            <a:ext cx="9224554" cy="4351338"/>
          </a:xfrm>
          <a:prstGeom prst="rect">
            <a:avLst/>
          </a:prstGeom>
        </p:spPr>
      </p:pic>
      <p:pic>
        <p:nvPicPr>
          <p:cNvPr id="11" name="Picture 10">
            <a:extLst>
              <a:ext uri="{FF2B5EF4-FFF2-40B4-BE49-F238E27FC236}">
                <a16:creationId xmlns:a16="http://schemas.microsoft.com/office/drawing/2014/main" id="{23270AC7-8537-424C-95AF-A978570813AE}"/>
              </a:ext>
            </a:extLst>
          </p:cNvPr>
          <p:cNvPicPr>
            <a:picLocks noChangeAspect="1"/>
          </p:cNvPicPr>
          <p:nvPr/>
        </p:nvPicPr>
        <p:blipFill>
          <a:blip r:embed="rId3"/>
          <a:stretch>
            <a:fillRect/>
          </a:stretch>
        </p:blipFill>
        <p:spPr>
          <a:xfrm>
            <a:off x="9624957" y="1481368"/>
            <a:ext cx="2363751" cy="2993612"/>
          </a:xfrm>
          <a:prstGeom prst="rect">
            <a:avLst/>
          </a:prstGeom>
        </p:spPr>
      </p:pic>
      <p:pic>
        <p:nvPicPr>
          <p:cNvPr id="12" name="Picture 11">
            <a:extLst>
              <a:ext uri="{FF2B5EF4-FFF2-40B4-BE49-F238E27FC236}">
                <a16:creationId xmlns:a16="http://schemas.microsoft.com/office/drawing/2014/main" id="{F59F8A14-6882-469A-AFF3-A6F53CAE99AF}"/>
              </a:ext>
            </a:extLst>
          </p:cNvPr>
          <p:cNvPicPr>
            <a:picLocks noChangeAspect="1"/>
          </p:cNvPicPr>
          <p:nvPr/>
        </p:nvPicPr>
        <p:blipFill>
          <a:blip r:embed="rId4"/>
          <a:stretch>
            <a:fillRect/>
          </a:stretch>
        </p:blipFill>
        <p:spPr>
          <a:xfrm>
            <a:off x="9823255" y="4516713"/>
            <a:ext cx="2191159" cy="1288917"/>
          </a:xfrm>
          <a:prstGeom prst="rect">
            <a:avLst/>
          </a:prstGeom>
        </p:spPr>
      </p:pic>
    </p:spTree>
    <p:extLst>
      <p:ext uri="{BB962C8B-B14F-4D97-AF65-F5344CB8AC3E}">
        <p14:creationId xmlns:p14="http://schemas.microsoft.com/office/powerpoint/2010/main" val="318399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89D2-A1D6-4AFC-87E4-D9A1912D2B5C}"/>
              </a:ext>
            </a:extLst>
          </p:cNvPr>
          <p:cNvSpPr>
            <a:spLocks noGrp="1"/>
          </p:cNvSpPr>
          <p:nvPr>
            <p:ph type="title"/>
          </p:nvPr>
        </p:nvSpPr>
        <p:spPr/>
        <p:txBody>
          <a:bodyPr/>
          <a:lstStyle/>
          <a:p>
            <a:r>
              <a:rPr lang="en-US" dirty="0"/>
              <a:t>Modern Israel</a:t>
            </a:r>
            <a:br>
              <a:rPr lang="en-US" dirty="0"/>
            </a:br>
            <a:endParaRPr lang="en-US" dirty="0"/>
          </a:p>
        </p:txBody>
      </p:sp>
      <p:pic>
        <p:nvPicPr>
          <p:cNvPr id="5" name="Content Placeholder 4">
            <a:extLst>
              <a:ext uri="{FF2B5EF4-FFF2-40B4-BE49-F238E27FC236}">
                <a16:creationId xmlns:a16="http://schemas.microsoft.com/office/drawing/2014/main" id="{2215CEAD-A102-4D65-9E7B-BDF8345A2E7C}"/>
              </a:ext>
            </a:extLst>
          </p:cNvPr>
          <p:cNvPicPr>
            <a:picLocks noGrp="1" noChangeAspect="1"/>
          </p:cNvPicPr>
          <p:nvPr>
            <p:ph idx="1"/>
          </p:nvPr>
        </p:nvPicPr>
        <p:blipFill>
          <a:blip r:embed="rId2"/>
          <a:stretch>
            <a:fillRect/>
          </a:stretch>
        </p:blipFill>
        <p:spPr>
          <a:xfrm>
            <a:off x="403633" y="1239126"/>
            <a:ext cx="10515600" cy="2482371"/>
          </a:xfrm>
          <a:prstGeom prst="rect">
            <a:avLst/>
          </a:prstGeom>
        </p:spPr>
      </p:pic>
      <p:sp>
        <p:nvSpPr>
          <p:cNvPr id="7" name="TextBox 6">
            <a:extLst>
              <a:ext uri="{FF2B5EF4-FFF2-40B4-BE49-F238E27FC236}">
                <a16:creationId xmlns:a16="http://schemas.microsoft.com/office/drawing/2014/main" id="{ED9C3D10-D09D-4F57-A6E6-AD721A93CB69}"/>
              </a:ext>
            </a:extLst>
          </p:cNvPr>
          <p:cNvSpPr txBox="1"/>
          <p:nvPr/>
        </p:nvSpPr>
        <p:spPr>
          <a:xfrm>
            <a:off x="2046084" y="3223034"/>
            <a:ext cx="942214" cy="646331"/>
          </a:xfrm>
          <a:prstGeom prst="rect">
            <a:avLst/>
          </a:prstGeom>
          <a:noFill/>
        </p:spPr>
        <p:txBody>
          <a:bodyPr wrap="square" rtlCol="0">
            <a:spAutoFit/>
          </a:bodyPr>
          <a:lstStyle/>
          <a:p>
            <a:r>
              <a:rPr lang="en-US" sz="900" dirty="0"/>
              <a:t>1</a:t>
            </a:r>
            <a:r>
              <a:rPr lang="en-US" sz="900" baseline="30000" dirty="0"/>
              <a:t>AM </a:t>
            </a:r>
            <a:r>
              <a:rPr lang="en-US" sz="900" dirty="0"/>
              <a:t>Raising up of a messenger – an honest hearted farmer</a:t>
            </a:r>
          </a:p>
        </p:txBody>
      </p:sp>
      <p:sp>
        <p:nvSpPr>
          <p:cNvPr id="8" name="TextBox 7">
            <a:extLst>
              <a:ext uri="{FF2B5EF4-FFF2-40B4-BE49-F238E27FC236}">
                <a16:creationId xmlns:a16="http://schemas.microsoft.com/office/drawing/2014/main" id="{DEB890F3-3277-436B-9872-7DBDA1439F82}"/>
              </a:ext>
            </a:extLst>
          </p:cNvPr>
          <p:cNvSpPr txBox="1"/>
          <p:nvPr/>
        </p:nvSpPr>
        <p:spPr>
          <a:xfrm>
            <a:off x="2894029" y="3129699"/>
            <a:ext cx="650449" cy="830997"/>
          </a:xfrm>
          <a:prstGeom prst="rect">
            <a:avLst/>
          </a:prstGeom>
          <a:noFill/>
        </p:spPr>
        <p:txBody>
          <a:bodyPr wrap="square" rtlCol="0">
            <a:spAutoFit/>
          </a:bodyPr>
          <a:lstStyle/>
          <a:p>
            <a:r>
              <a:rPr lang="en-US" sz="800" dirty="0"/>
              <a:t>16-starts studying Bible with concordance for 2 years</a:t>
            </a:r>
          </a:p>
        </p:txBody>
      </p:sp>
      <p:sp>
        <p:nvSpPr>
          <p:cNvPr id="9" name="TextBox 8">
            <a:extLst>
              <a:ext uri="{FF2B5EF4-FFF2-40B4-BE49-F238E27FC236}">
                <a16:creationId xmlns:a16="http://schemas.microsoft.com/office/drawing/2014/main" id="{95058E7C-CABA-4F79-BD72-E531D52CB996}"/>
              </a:ext>
            </a:extLst>
          </p:cNvPr>
          <p:cNvSpPr txBox="1"/>
          <p:nvPr/>
        </p:nvSpPr>
        <p:spPr>
          <a:xfrm>
            <a:off x="3629320" y="3429000"/>
            <a:ext cx="650449" cy="584775"/>
          </a:xfrm>
          <a:prstGeom prst="rect">
            <a:avLst/>
          </a:prstGeom>
          <a:noFill/>
        </p:spPr>
        <p:txBody>
          <a:bodyPr wrap="square" rtlCol="0">
            <a:spAutoFit/>
          </a:bodyPr>
          <a:lstStyle/>
          <a:p>
            <a:r>
              <a:rPr lang="en-US" sz="800" dirty="0"/>
              <a:t>31-begins to preach, 33-get his credentials</a:t>
            </a:r>
          </a:p>
        </p:txBody>
      </p:sp>
      <p:sp>
        <p:nvSpPr>
          <p:cNvPr id="10" name="TextBox 9">
            <a:extLst>
              <a:ext uri="{FF2B5EF4-FFF2-40B4-BE49-F238E27FC236}">
                <a16:creationId xmlns:a16="http://schemas.microsoft.com/office/drawing/2014/main" id="{0B2DFF46-5B9F-4A6F-A623-73636A56F642}"/>
              </a:ext>
            </a:extLst>
          </p:cNvPr>
          <p:cNvSpPr txBox="1"/>
          <p:nvPr/>
        </p:nvSpPr>
        <p:spPr>
          <a:xfrm>
            <a:off x="4213781" y="3429000"/>
            <a:ext cx="565609" cy="584775"/>
          </a:xfrm>
          <a:prstGeom prst="rect">
            <a:avLst/>
          </a:prstGeom>
          <a:noFill/>
        </p:spPr>
        <p:txBody>
          <a:bodyPr wrap="square" rtlCol="0">
            <a:spAutoFit/>
          </a:bodyPr>
          <a:lstStyle/>
          <a:p>
            <a:r>
              <a:rPr lang="en-US" sz="800" dirty="0"/>
              <a:t>WM’s message ends in GD</a:t>
            </a:r>
          </a:p>
        </p:txBody>
      </p:sp>
    </p:spTree>
    <p:extLst>
      <p:ext uri="{BB962C8B-B14F-4D97-AF65-F5344CB8AC3E}">
        <p14:creationId xmlns:p14="http://schemas.microsoft.com/office/powerpoint/2010/main" val="7005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583F-A23E-4D0C-96D2-97F4F28E7084}"/>
              </a:ext>
            </a:extLst>
          </p:cNvPr>
          <p:cNvSpPr>
            <a:spLocks noGrp="1"/>
          </p:cNvSpPr>
          <p:nvPr>
            <p:ph type="title"/>
          </p:nvPr>
        </p:nvSpPr>
        <p:spPr/>
        <p:txBody>
          <a:bodyPr>
            <a:normAutofit/>
          </a:bodyPr>
          <a:lstStyle/>
          <a:p>
            <a:r>
              <a:rPr lang="en-US" sz="3600" dirty="0">
                <a:latin typeface="Abadi" panose="020B0604020104020204" pitchFamily="34" charset="0"/>
              </a:rPr>
              <a:t>True Israel</a:t>
            </a:r>
          </a:p>
        </p:txBody>
      </p:sp>
      <p:pic>
        <p:nvPicPr>
          <p:cNvPr id="4" name="Content Placeholder 4">
            <a:extLst>
              <a:ext uri="{FF2B5EF4-FFF2-40B4-BE49-F238E27FC236}">
                <a16:creationId xmlns:a16="http://schemas.microsoft.com/office/drawing/2014/main" id="{8A14DC5F-C0CB-405B-9978-DBF20A5D0C49}"/>
              </a:ext>
            </a:extLst>
          </p:cNvPr>
          <p:cNvPicPr>
            <a:picLocks noGrp="1" noChangeAspect="1"/>
          </p:cNvPicPr>
          <p:nvPr>
            <p:ph idx="1"/>
          </p:nvPr>
        </p:nvPicPr>
        <p:blipFill rotWithShape="1">
          <a:blip r:embed="rId2"/>
          <a:srcRect r="43180"/>
          <a:stretch/>
        </p:blipFill>
        <p:spPr>
          <a:xfrm>
            <a:off x="241697" y="1472234"/>
            <a:ext cx="5974997" cy="2482371"/>
          </a:xfrm>
          <a:prstGeom prst="rect">
            <a:avLst/>
          </a:prstGeom>
        </p:spPr>
      </p:pic>
      <p:sp>
        <p:nvSpPr>
          <p:cNvPr id="7" name="TextBox 6">
            <a:extLst>
              <a:ext uri="{FF2B5EF4-FFF2-40B4-BE49-F238E27FC236}">
                <a16:creationId xmlns:a16="http://schemas.microsoft.com/office/drawing/2014/main" id="{0FC33B3C-60A5-492C-8EA1-AEC2BDEF1B4D}"/>
              </a:ext>
            </a:extLst>
          </p:cNvPr>
          <p:cNvSpPr txBox="1"/>
          <p:nvPr/>
        </p:nvSpPr>
        <p:spPr>
          <a:xfrm>
            <a:off x="552599" y="3736151"/>
            <a:ext cx="5608320" cy="2862322"/>
          </a:xfrm>
          <a:prstGeom prst="rect">
            <a:avLst/>
          </a:prstGeom>
          <a:noFill/>
        </p:spPr>
        <p:txBody>
          <a:bodyPr wrap="square" rtlCol="0">
            <a:spAutoFit/>
          </a:bodyPr>
          <a:lstStyle/>
          <a:p>
            <a:pPr marL="342900" indent="-342900">
              <a:buFont typeface="+mj-lt"/>
              <a:buAutoNum type="arabicPeriod"/>
            </a:pPr>
            <a:r>
              <a:rPr lang="en-US" dirty="0"/>
              <a:t>1AM: WM an honest hearted farmer</a:t>
            </a:r>
          </a:p>
          <a:p>
            <a:pPr marL="342900" indent="-342900">
              <a:buFont typeface="+mj-lt"/>
              <a:buAutoNum type="arabicPeriod"/>
            </a:pPr>
            <a:r>
              <a:rPr lang="en-US" dirty="0"/>
              <a:t>1816 bought concordance to study Bible</a:t>
            </a:r>
          </a:p>
          <a:p>
            <a:pPr marL="342900" indent="-342900">
              <a:buFont typeface="+mj-lt"/>
              <a:buAutoNum type="arabicPeriod"/>
            </a:pPr>
            <a:r>
              <a:rPr lang="en-US" dirty="0"/>
              <a:t>Studied for 2 years and by 1818 message is formalized. 1816-1818 = Inc. Kn. &amp; Formalization of the message</a:t>
            </a:r>
          </a:p>
          <a:p>
            <a:pPr marL="342900" indent="-342900">
              <a:buFont typeface="+mj-lt"/>
              <a:buAutoNum type="arabicPeriod"/>
            </a:pPr>
            <a:r>
              <a:rPr lang="en-US" dirty="0"/>
              <a:t>1831 begins to preach and 1833 gets credentials </a:t>
            </a:r>
          </a:p>
          <a:p>
            <a:pPr marL="342900" indent="-342900">
              <a:buFont typeface="+mj-lt"/>
              <a:buAutoNum type="arabicPeriod"/>
            </a:pPr>
            <a:r>
              <a:rPr lang="en-US" dirty="0"/>
              <a:t>SS joins: Oct 22 1844 = 2</a:t>
            </a:r>
            <a:r>
              <a:rPr lang="en-US" baseline="30000" dirty="0"/>
              <a:t>nd</a:t>
            </a:r>
            <a:r>
              <a:rPr lang="en-US" dirty="0"/>
              <a:t> Advent. WM doesn’t accept exact date, vague about date. Both are half right, half wrong.</a:t>
            </a:r>
          </a:p>
          <a:p>
            <a:pPr marL="342900" indent="-342900">
              <a:buFont typeface="+mj-lt"/>
              <a:buAutoNum type="arabicPeriod"/>
            </a:pPr>
            <a:r>
              <a:rPr lang="en-US" dirty="0"/>
              <a:t>Ends in Great Disappointment. </a:t>
            </a:r>
            <a:r>
              <a:rPr lang="en-US" dirty="0" err="1"/>
              <a:t>Millerite</a:t>
            </a:r>
            <a:r>
              <a:rPr lang="en-US" dirty="0"/>
              <a:t> history=history of failure.</a:t>
            </a:r>
          </a:p>
        </p:txBody>
      </p:sp>
      <p:sp>
        <p:nvSpPr>
          <p:cNvPr id="8" name="TextBox 7">
            <a:extLst>
              <a:ext uri="{FF2B5EF4-FFF2-40B4-BE49-F238E27FC236}">
                <a16:creationId xmlns:a16="http://schemas.microsoft.com/office/drawing/2014/main" id="{0403BD65-25C3-4397-85CA-EACCC02DB868}"/>
              </a:ext>
            </a:extLst>
          </p:cNvPr>
          <p:cNvSpPr txBox="1"/>
          <p:nvPr/>
        </p:nvSpPr>
        <p:spPr>
          <a:xfrm>
            <a:off x="6216694" y="4226879"/>
            <a:ext cx="5608320" cy="646331"/>
          </a:xfrm>
          <a:prstGeom prst="rect">
            <a:avLst/>
          </a:prstGeom>
          <a:noFill/>
        </p:spPr>
        <p:txBody>
          <a:bodyPr wrap="square" rtlCol="0">
            <a:spAutoFit/>
          </a:bodyPr>
          <a:lstStyle/>
          <a:p>
            <a:r>
              <a:rPr lang="en-US" dirty="0"/>
              <a:t>1798 to 1844 is a gathering time = 46 y. </a:t>
            </a:r>
          </a:p>
          <a:p>
            <a:r>
              <a:rPr lang="en-US" dirty="0"/>
              <a:t>1844 to 1850 = scattered.</a:t>
            </a:r>
          </a:p>
        </p:txBody>
      </p:sp>
    </p:spTree>
    <p:extLst>
      <p:ext uri="{BB962C8B-B14F-4D97-AF65-F5344CB8AC3E}">
        <p14:creationId xmlns:p14="http://schemas.microsoft.com/office/powerpoint/2010/main" val="36066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par>
                                <p:cTn id="31" presetID="1"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583F-A23E-4D0C-96D2-97F4F28E7084}"/>
              </a:ext>
            </a:extLst>
          </p:cNvPr>
          <p:cNvSpPr>
            <a:spLocks noGrp="1"/>
          </p:cNvSpPr>
          <p:nvPr>
            <p:ph type="title"/>
          </p:nvPr>
        </p:nvSpPr>
        <p:spPr/>
        <p:txBody>
          <a:bodyPr>
            <a:normAutofit/>
          </a:bodyPr>
          <a:lstStyle/>
          <a:p>
            <a:r>
              <a:rPr lang="en-US" sz="3600" dirty="0">
                <a:latin typeface="Abadi" panose="020B0604020104020204" pitchFamily="34" charset="0"/>
              </a:rPr>
              <a:t>True Israel</a:t>
            </a:r>
          </a:p>
        </p:txBody>
      </p:sp>
      <p:pic>
        <p:nvPicPr>
          <p:cNvPr id="4" name="Content Placeholder 4">
            <a:extLst>
              <a:ext uri="{FF2B5EF4-FFF2-40B4-BE49-F238E27FC236}">
                <a16:creationId xmlns:a16="http://schemas.microsoft.com/office/drawing/2014/main" id="{8A14DC5F-C0CB-405B-9978-DBF20A5D0C49}"/>
              </a:ext>
            </a:extLst>
          </p:cNvPr>
          <p:cNvPicPr>
            <a:picLocks noGrp="1" noChangeAspect="1"/>
          </p:cNvPicPr>
          <p:nvPr>
            <p:ph idx="1"/>
          </p:nvPr>
        </p:nvPicPr>
        <p:blipFill rotWithShape="1">
          <a:blip r:embed="rId2"/>
          <a:srcRect r="43180"/>
          <a:stretch/>
        </p:blipFill>
        <p:spPr>
          <a:xfrm>
            <a:off x="241697" y="1472234"/>
            <a:ext cx="5974997" cy="2482371"/>
          </a:xfrm>
          <a:prstGeom prst="rect">
            <a:avLst/>
          </a:prstGeom>
        </p:spPr>
      </p:pic>
      <p:sp>
        <p:nvSpPr>
          <p:cNvPr id="8" name="TextBox 7">
            <a:extLst>
              <a:ext uri="{FF2B5EF4-FFF2-40B4-BE49-F238E27FC236}">
                <a16:creationId xmlns:a16="http://schemas.microsoft.com/office/drawing/2014/main" id="{0403BD65-25C3-4397-85CA-EACCC02DB868}"/>
              </a:ext>
            </a:extLst>
          </p:cNvPr>
          <p:cNvSpPr txBox="1"/>
          <p:nvPr/>
        </p:nvSpPr>
        <p:spPr>
          <a:xfrm>
            <a:off x="608374" y="3954605"/>
            <a:ext cx="5608320" cy="1477328"/>
          </a:xfrm>
          <a:prstGeom prst="rect">
            <a:avLst/>
          </a:prstGeom>
          <a:noFill/>
        </p:spPr>
        <p:txBody>
          <a:bodyPr wrap="square" rtlCol="0">
            <a:spAutoFit/>
          </a:bodyPr>
          <a:lstStyle/>
          <a:p>
            <a:r>
              <a:rPr lang="en-US" dirty="0"/>
              <a:t>1798 to 1844 is a gathering time = 46 y. </a:t>
            </a:r>
          </a:p>
          <a:p>
            <a:r>
              <a:rPr lang="en-US" dirty="0"/>
              <a:t>1844 to 1850 = scattered. In RH Nov 1 1850 par 9:</a:t>
            </a:r>
          </a:p>
          <a:p>
            <a:r>
              <a:rPr lang="en-US" dirty="0"/>
              <a:t>When was the 1</a:t>
            </a:r>
            <a:r>
              <a:rPr lang="en-US" baseline="30000" dirty="0"/>
              <a:t>st</a:t>
            </a:r>
            <a:r>
              <a:rPr lang="en-US" dirty="0"/>
              <a:t> time he recovered His remnant?-</a:t>
            </a:r>
            <a:r>
              <a:rPr lang="en-US" dirty="0" err="1"/>
              <a:t>Millerite</a:t>
            </a:r>
            <a:r>
              <a:rPr lang="en-US" dirty="0"/>
              <a:t> history of 46 years.</a:t>
            </a:r>
          </a:p>
          <a:p>
            <a:endParaRPr lang="en-US" dirty="0"/>
          </a:p>
        </p:txBody>
      </p:sp>
      <p:sp>
        <p:nvSpPr>
          <p:cNvPr id="3" name="TextBox 2">
            <a:extLst>
              <a:ext uri="{FF2B5EF4-FFF2-40B4-BE49-F238E27FC236}">
                <a16:creationId xmlns:a16="http://schemas.microsoft.com/office/drawing/2014/main" id="{BD39C3C5-F105-4717-B471-0179206084B1}"/>
              </a:ext>
            </a:extLst>
          </p:cNvPr>
          <p:cNvSpPr txBox="1"/>
          <p:nvPr/>
        </p:nvSpPr>
        <p:spPr>
          <a:xfrm>
            <a:off x="6471822" y="834501"/>
            <a:ext cx="4881978" cy="2862322"/>
          </a:xfrm>
          <a:prstGeom prst="rect">
            <a:avLst/>
          </a:prstGeom>
          <a:noFill/>
        </p:spPr>
        <p:txBody>
          <a:bodyPr wrap="square" rtlCol="0">
            <a:spAutoFit/>
          </a:bodyPr>
          <a:lstStyle/>
          <a:p>
            <a:r>
              <a:rPr lang="en-US" sz="1200" dirty="0"/>
              <a:t>September 23, the Lord showed me that He had stretched out His hand the second time to recover the remnant of His people, and that efforts must be redoubled in this gathering time. In the scattering, Israel was smitten and torn, but now in the gathering time God will heal and bind up His people. In the scattering, efforts made to spread the truth had but little effect, accomplished but little or nothing; but in the gathering, when God has set His hand to gather His people, efforts to spread the truth will have their designed effect. All should be united and zealous in the work. I saw that it was wrong for any to refer to the scattering for examples to govern us now in the gathering; for if God should do no more for us now than He did then, Israel would never be gathered.</a:t>
            </a:r>
          </a:p>
          <a:p>
            <a:r>
              <a:rPr lang="en-US" sz="1200" dirty="0"/>
              <a:t> I have seen that the 1843 chart was directed by the hand of the Lord, and that it should not be altered; that the figures were as He wanted them; that His hand was over and hid a mistake in some of the figures, so that none could see it, until His hand was removed. </a:t>
            </a:r>
          </a:p>
        </p:txBody>
      </p:sp>
      <p:sp>
        <p:nvSpPr>
          <p:cNvPr id="5" name="TextBox 4">
            <a:extLst>
              <a:ext uri="{FF2B5EF4-FFF2-40B4-BE49-F238E27FC236}">
                <a16:creationId xmlns:a16="http://schemas.microsoft.com/office/drawing/2014/main" id="{B66E0624-EC83-4785-956E-62482FE93D4D}"/>
              </a:ext>
            </a:extLst>
          </p:cNvPr>
          <p:cNvSpPr txBox="1"/>
          <p:nvPr/>
        </p:nvSpPr>
        <p:spPr>
          <a:xfrm>
            <a:off x="6471822" y="3696823"/>
            <a:ext cx="481169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1</a:t>
            </a:r>
            <a:r>
              <a:rPr lang="en-US" baseline="30000" dirty="0"/>
              <a:t>st</a:t>
            </a:r>
            <a:r>
              <a:rPr lang="en-US" dirty="0"/>
              <a:t> attempt to gather His people 1798-1844</a:t>
            </a:r>
          </a:p>
          <a:p>
            <a:pPr marL="285750" indent="-285750">
              <a:buFont typeface="Arial" panose="020B0604020202020204" pitchFamily="34" charset="0"/>
              <a:buChar char="•"/>
            </a:pPr>
            <a:r>
              <a:rPr lang="en-US" dirty="0"/>
              <a:t>1844-1850 scattering</a:t>
            </a:r>
          </a:p>
          <a:p>
            <a:pPr marL="285750" indent="-285750">
              <a:buFont typeface="Arial" panose="020B0604020202020204" pitchFamily="34" charset="0"/>
              <a:buChar char="•"/>
            </a:pPr>
            <a:r>
              <a:rPr lang="en-US" dirty="0"/>
              <a:t>1850 onward another attempt to gather</a:t>
            </a:r>
          </a:p>
          <a:p>
            <a:pPr marL="285750" indent="-285750">
              <a:buFont typeface="Arial" panose="020B0604020202020204" pitchFamily="34" charset="0"/>
              <a:buChar char="•"/>
            </a:pPr>
            <a:r>
              <a:rPr lang="en-US" dirty="0"/>
              <a:t>God lead the designing of the 1843 chart</a:t>
            </a:r>
          </a:p>
          <a:p>
            <a:pPr marL="285750" indent="-285750">
              <a:buFont typeface="Arial" panose="020B0604020202020204" pitchFamily="34" charset="0"/>
              <a:buChar char="•"/>
            </a:pPr>
            <a:r>
              <a:rPr lang="en-US" dirty="0"/>
              <a:t>They are to construct another chart</a:t>
            </a:r>
          </a:p>
        </p:txBody>
      </p:sp>
    </p:spTree>
    <p:extLst>
      <p:ext uri="{BB962C8B-B14F-4D97-AF65-F5344CB8AC3E}">
        <p14:creationId xmlns:p14="http://schemas.microsoft.com/office/powerpoint/2010/main" val="21036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583F-A23E-4D0C-96D2-97F4F28E7084}"/>
              </a:ext>
            </a:extLst>
          </p:cNvPr>
          <p:cNvSpPr>
            <a:spLocks noGrp="1"/>
          </p:cNvSpPr>
          <p:nvPr>
            <p:ph type="title"/>
          </p:nvPr>
        </p:nvSpPr>
        <p:spPr/>
        <p:txBody>
          <a:bodyPr>
            <a:normAutofit/>
          </a:bodyPr>
          <a:lstStyle/>
          <a:p>
            <a:r>
              <a:rPr lang="en-US" sz="3600" dirty="0">
                <a:latin typeface="Abadi" panose="020B0604020104020204" pitchFamily="34" charset="0"/>
              </a:rPr>
              <a:t>True Israel</a:t>
            </a:r>
          </a:p>
        </p:txBody>
      </p:sp>
      <p:sp>
        <p:nvSpPr>
          <p:cNvPr id="11" name="TextBox 10">
            <a:extLst>
              <a:ext uri="{FF2B5EF4-FFF2-40B4-BE49-F238E27FC236}">
                <a16:creationId xmlns:a16="http://schemas.microsoft.com/office/drawing/2014/main" id="{703F8C2A-1221-41D4-A1FD-D87AFFE6BEA2}"/>
              </a:ext>
            </a:extLst>
          </p:cNvPr>
          <p:cNvSpPr txBox="1"/>
          <p:nvPr/>
        </p:nvSpPr>
        <p:spPr>
          <a:xfrm>
            <a:off x="465339" y="3813174"/>
            <a:ext cx="5257800" cy="2308324"/>
          </a:xfrm>
          <a:prstGeom prst="rect">
            <a:avLst/>
          </a:prstGeom>
          <a:noFill/>
        </p:spPr>
        <p:txBody>
          <a:bodyPr wrap="square" rtlCol="0">
            <a:spAutoFit/>
          </a:bodyPr>
          <a:lstStyle/>
          <a:p>
            <a:r>
              <a:rPr lang="en-US" dirty="0"/>
              <a:t>Outcome: </a:t>
            </a:r>
          </a:p>
          <a:p>
            <a:pPr marL="285750" indent="-285750">
              <a:buFont typeface="Arial" panose="020B0604020202020204" pitchFamily="34" charset="0"/>
              <a:buChar char="•"/>
            </a:pPr>
            <a:r>
              <a:rPr lang="en-US" dirty="0"/>
              <a:t>Chart was created</a:t>
            </a:r>
          </a:p>
          <a:p>
            <a:pPr marL="285750" indent="-285750">
              <a:buFont typeface="Arial" panose="020B0604020202020204" pitchFamily="34" charset="0"/>
              <a:buChar char="•"/>
            </a:pPr>
            <a:r>
              <a:rPr lang="en-US" dirty="0"/>
              <a:t>People fell in Laodicean condition and instead of work taking off like it should have, it brought them to 1863</a:t>
            </a:r>
          </a:p>
          <a:p>
            <a:r>
              <a:rPr lang="en-US" dirty="0"/>
              <a:t>What is happening in 1863? – 2 things:</a:t>
            </a:r>
          </a:p>
          <a:p>
            <a:pPr marL="285750" indent="-285750">
              <a:buFont typeface="Arial" panose="020B0604020202020204" pitchFamily="34" charset="0"/>
              <a:buChar char="•"/>
            </a:pPr>
            <a:r>
              <a:rPr lang="en-US" dirty="0">
                <a:highlight>
                  <a:srgbClr val="00FFFF"/>
                </a:highlight>
              </a:rPr>
              <a:t>Organization of the church </a:t>
            </a:r>
          </a:p>
          <a:p>
            <a:pPr marL="285750" indent="-285750">
              <a:buFont typeface="Arial" panose="020B0604020202020204" pitchFamily="34" charset="0"/>
              <a:buChar char="•"/>
            </a:pPr>
            <a:r>
              <a:rPr lang="en-US" dirty="0">
                <a:highlight>
                  <a:srgbClr val="FF0000"/>
                </a:highlight>
              </a:rPr>
              <a:t>Prophetic message rejected</a:t>
            </a:r>
          </a:p>
        </p:txBody>
      </p:sp>
      <p:pic>
        <p:nvPicPr>
          <p:cNvPr id="14" name="Content Placeholder 4">
            <a:extLst>
              <a:ext uri="{FF2B5EF4-FFF2-40B4-BE49-F238E27FC236}">
                <a16:creationId xmlns:a16="http://schemas.microsoft.com/office/drawing/2014/main" id="{9C2E5B87-7BEC-4556-97D4-5C1653FE66FF}"/>
              </a:ext>
            </a:extLst>
          </p:cNvPr>
          <p:cNvPicPr>
            <a:picLocks noChangeAspect="1"/>
          </p:cNvPicPr>
          <p:nvPr/>
        </p:nvPicPr>
        <p:blipFill>
          <a:blip r:embed="rId2"/>
          <a:stretch>
            <a:fillRect/>
          </a:stretch>
        </p:blipFill>
        <p:spPr>
          <a:xfrm>
            <a:off x="403633" y="1239126"/>
            <a:ext cx="10515600" cy="2482371"/>
          </a:xfrm>
          <a:prstGeom prst="rect">
            <a:avLst/>
          </a:prstGeom>
        </p:spPr>
      </p:pic>
      <p:sp>
        <p:nvSpPr>
          <p:cNvPr id="15" name="TextBox 14">
            <a:extLst>
              <a:ext uri="{FF2B5EF4-FFF2-40B4-BE49-F238E27FC236}">
                <a16:creationId xmlns:a16="http://schemas.microsoft.com/office/drawing/2014/main" id="{CD5C9F86-0F6D-4BF4-A65F-5F8BE9145455}"/>
              </a:ext>
            </a:extLst>
          </p:cNvPr>
          <p:cNvSpPr txBox="1"/>
          <p:nvPr/>
        </p:nvSpPr>
        <p:spPr>
          <a:xfrm>
            <a:off x="5832628" y="3813174"/>
            <a:ext cx="5257800" cy="1754326"/>
          </a:xfrm>
          <a:prstGeom prst="rect">
            <a:avLst/>
          </a:prstGeom>
          <a:noFill/>
        </p:spPr>
        <p:txBody>
          <a:bodyPr wrap="square" rtlCol="0">
            <a:spAutoFit/>
          </a:bodyPr>
          <a:lstStyle/>
          <a:p>
            <a:r>
              <a:rPr lang="en-US" dirty="0"/>
              <a:t>Between 1863 and 1989 there is a second attempt to finish the work:</a:t>
            </a:r>
          </a:p>
          <a:p>
            <a:pPr marL="285750" indent="-285750">
              <a:buFont typeface="Arial" panose="020B0604020202020204" pitchFamily="34" charset="0"/>
              <a:buChar char="•"/>
            </a:pPr>
            <a:r>
              <a:rPr lang="en-US" dirty="0"/>
              <a:t>In 1888 message was brought to sort out the problems of the church</a:t>
            </a:r>
          </a:p>
          <a:p>
            <a:pPr marL="285750" indent="-285750">
              <a:buFont typeface="Arial" panose="020B0604020202020204" pitchFamily="34" charset="0"/>
              <a:buChar char="•"/>
            </a:pPr>
            <a:r>
              <a:rPr lang="en-US" dirty="0"/>
              <a:t>1888 message rejected due to internal dynamics of the church</a:t>
            </a:r>
          </a:p>
        </p:txBody>
      </p:sp>
      <p:sp>
        <p:nvSpPr>
          <p:cNvPr id="17" name="TextBox 16">
            <a:extLst>
              <a:ext uri="{FF2B5EF4-FFF2-40B4-BE49-F238E27FC236}">
                <a16:creationId xmlns:a16="http://schemas.microsoft.com/office/drawing/2014/main" id="{664A6E42-AED8-4BAF-823A-2400D3CF8B79}"/>
              </a:ext>
            </a:extLst>
          </p:cNvPr>
          <p:cNvSpPr txBox="1"/>
          <p:nvPr/>
        </p:nvSpPr>
        <p:spPr>
          <a:xfrm>
            <a:off x="3648722" y="5956917"/>
            <a:ext cx="1189608" cy="954107"/>
          </a:xfrm>
          <a:prstGeom prst="rect">
            <a:avLst/>
          </a:prstGeom>
          <a:noFill/>
        </p:spPr>
        <p:txBody>
          <a:bodyPr wrap="square" rtlCol="0">
            <a:spAutoFit/>
          </a:bodyPr>
          <a:lstStyle/>
          <a:p>
            <a:r>
              <a:rPr lang="en-US" sz="800" dirty="0"/>
              <a:t>NB (on one level): in our history, it is the other way around, the church that was organized is dissolved, but the prophetic message accepted </a:t>
            </a:r>
          </a:p>
        </p:txBody>
      </p:sp>
    </p:spTree>
    <p:extLst>
      <p:ext uri="{BB962C8B-B14F-4D97-AF65-F5344CB8AC3E}">
        <p14:creationId xmlns:p14="http://schemas.microsoft.com/office/powerpoint/2010/main" val="101489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subTnLst>
                                    <p:animClr clrSpc="rgb" dir="cw">
                                      <p:cBhvr override="childStyle">
                                        <p:cTn dur="1" fill="hold" display="0" masterRel="nextClick" afterEffect="1"/>
                                        <p:tgtEl>
                                          <p:spTgt spid="11">
                                            <p:txEl>
                                              <p:pRg st="1" end="1"/>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subTnLst>
                                    <p:animClr clrSpc="rgb" dir="cw">
                                      <p:cBhvr override="childStyle">
                                        <p:cTn dur="1" fill="hold" display="0" masterRel="nextClick" afterEffect="1"/>
                                        <p:tgtEl>
                                          <p:spTgt spid="11">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subTnLst>
                                    <p:animClr clrSpc="rgb" dir="cw">
                                      <p:cBhvr override="childStyle">
                                        <p:cTn dur="1" fill="hold" display="0" masterRel="nextClick" afterEffect="1"/>
                                        <p:tgtEl>
                                          <p:spTgt spid="11">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subTnLst>
                                    <p:animClr clrSpc="rgb" dir="cw">
                                      <p:cBhvr override="childStyle">
                                        <p:cTn dur="1" fill="hold" display="0" masterRel="nextClick" afterEffect="1"/>
                                        <p:tgtEl>
                                          <p:spTgt spid="11">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subTnLst>
                                    <p:animClr clrSpc="rgb" dir="cw">
                                      <p:cBhvr override="childStyle">
                                        <p:cTn dur="1" fill="hold" display="0" masterRel="nextClick" afterEffect="1"/>
                                        <p:tgtEl>
                                          <p:spTgt spid="17">
                                            <p:txEl>
                                              <p:pRg st="0" end="0"/>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subTnLst>
                                    <p:animClr clrSpc="rgb" dir="cw">
                                      <p:cBhvr override="childStyle">
                                        <p:cTn dur="1" fill="hold" display="0" masterRel="nextClick" afterEffect="1"/>
                                        <p:tgtEl>
                                          <p:spTgt spid="15">
                                            <p:txEl>
                                              <p:pRg st="1" end="1"/>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fade">
                                      <p:cBhvr>
                                        <p:cTn id="42" dur="500"/>
                                        <p:tgtEl>
                                          <p:spTgt spid="15">
                                            <p:txEl>
                                              <p:pRg st="2" end="2"/>
                                            </p:txEl>
                                          </p:spTgt>
                                        </p:tgtEl>
                                      </p:cBhvr>
                                    </p:animEffect>
                                  </p:childTnLst>
                                  <p:subTnLst>
                                    <p:animClr clrSpc="rgb" dir="cw">
                                      <p:cBhvr override="childStyle">
                                        <p:cTn dur="1" fill="hold" display="0" masterRel="nextClick" afterEffect="1"/>
                                        <p:tgtEl>
                                          <p:spTgt spid="1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3235</Words>
  <Application>Microsoft Office PowerPoint</Application>
  <PresentationFormat>Widescreen</PresentationFormat>
  <Paragraphs>197</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Abadi</vt:lpstr>
      <vt:lpstr>Aharoni</vt:lpstr>
      <vt:lpstr>Arial</vt:lpstr>
      <vt:lpstr>Arial Nova</vt:lpstr>
      <vt:lpstr>Calibri</vt:lpstr>
      <vt:lpstr>Calibri Light</vt:lpstr>
      <vt:lpstr>Office Theme</vt:lpstr>
      <vt:lpstr>Modern Israel and Modern Babylon Compared and Contrasted</vt:lpstr>
      <vt:lpstr>Dan 11:40 part A: Papacy rules for 1260 y, dies, resurrected.</vt:lpstr>
      <vt:lpstr>Dan 11:40 part B: Death and resurrection of KoS. SU died, but head is still there  Russia = KoS</vt:lpstr>
      <vt:lpstr>Comparing and contrasting KoN and KoS</vt:lpstr>
      <vt:lpstr>Since we can’t compare and contrast in terms of apostasy and captivity, we have to compare Israel and Babylon</vt:lpstr>
      <vt:lpstr>Modern Israel </vt:lpstr>
      <vt:lpstr>True Israel</vt:lpstr>
      <vt:lpstr>True Israel</vt:lpstr>
      <vt:lpstr>True Israel</vt:lpstr>
      <vt:lpstr>What is the problem with church?</vt:lpstr>
      <vt:lpstr>Omega history of the modern Israel</vt:lpstr>
      <vt:lpstr>Counterfeit. Never Perfect.</vt:lpstr>
      <vt:lpstr>Counterfeit. Never Perfect.</vt:lpstr>
      <vt:lpstr>Counterfeit. Never Perfect.</vt:lpstr>
      <vt:lpstr>Counterfeit. Never Perfect.</vt:lpstr>
      <vt:lpstr>Counterfeit. Never Perfect.</vt:lpstr>
      <vt:lpstr>Counterfeit. Never Perfect.</vt:lpstr>
      <vt:lpstr>Counterfeit. Never Perfect.</vt:lpstr>
      <vt:lpstr>Counterfeit. Never Perfect.</vt:lpstr>
      <vt:lpstr>Counterfeit. Never Perfect.</vt:lpstr>
      <vt:lpstr>What is the conclusion of this comparison? </vt:lpstr>
      <vt:lpstr>What is the conclusion of this comparison? </vt:lpstr>
      <vt:lpstr>Why is it mistake to assume that Parminder and Jeff repeated the WM/SS and B/W case?</vt:lpstr>
      <vt:lpstr>Why is it mistake to assume that Parminder and Jeff repeated the WM/SS and B/W case?</vt:lpstr>
      <vt:lpstr>Why is it mistake to assume that Parminder and Jeff repeated the WM/SS and B/W case?</vt:lpstr>
      <vt:lpstr>Why is it mistake to assume that Parminder and Jeff repeated the WM/SS and B/W case?</vt:lpstr>
      <vt:lpstr>How to not fail in history of success?</vt:lpstr>
      <vt:lpstr>One more point</vt:lpstr>
      <vt:lpstr>There is no safe information in the false stream</vt:lpstr>
      <vt:lpstr>What we have learnt?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Israel and Modern Babylon Compared and Contrasted</dc:title>
  <dc:creator>Lana Segizbayeva</dc:creator>
  <cp:lastModifiedBy>Lana Segizbayeva</cp:lastModifiedBy>
  <cp:revision>62</cp:revision>
  <dcterms:created xsi:type="dcterms:W3CDTF">2019-08-08T12:02:23Z</dcterms:created>
  <dcterms:modified xsi:type="dcterms:W3CDTF">2019-08-12T04:45:17Z</dcterms:modified>
</cp:coreProperties>
</file>