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752" y="-56"/>
      </p:cViewPr>
      <p:guideLst>
        <p:guide orient="horz" pos="2160"/>
        <p:guide pos="3839"/>
      </p:guideLst>
    </p:cSldViewPr>
  </p:slideViewPr>
  <p:notesTextViewPr>
    <p:cViewPr>
      <p:scale>
        <a:sx n="100" d="100"/>
        <a:sy n="100" d="100"/>
      </p:scale>
      <p:origin x="0" y="4"/>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98D76A-63EE-4051-9AA6-6B37713A0A7F}" type="datetimeFigureOut">
              <a:rPr lang="en-US" smtClean="0"/>
              <a:pPr/>
              <a:t>1/2/2020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385DB-7061-4D18-A812-01C2D19AC9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6385DB-7061-4D18-A812-01C2D19AC98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AB5CF7-905A-43AF-AE1F-55D4EFAC0086}" type="datetimeFigureOut">
              <a:rPr lang="en-US" smtClean="0"/>
              <a:pPr/>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B5CF7-905A-43AF-AE1F-55D4EFAC0086}" type="datetimeFigureOut">
              <a:rPr lang="en-US" smtClean="0"/>
              <a:pPr/>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0415" y="274639"/>
            <a:ext cx="365453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589" y="274639"/>
            <a:ext cx="1076468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B5CF7-905A-43AF-AE1F-55D4EFAC0086}" type="datetimeFigureOut">
              <a:rPr lang="en-US" smtClean="0"/>
              <a:pPr/>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B5CF7-905A-43AF-AE1F-55D4EFAC0086}" type="datetimeFigureOut">
              <a:rPr lang="en-US" smtClean="0"/>
              <a:pPr/>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AB5CF7-905A-43AF-AE1F-55D4EFAC0086}" type="datetimeFigureOut">
              <a:rPr lang="en-US" smtClean="0"/>
              <a:pPr/>
              <a:t>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589" y="1600201"/>
            <a:ext cx="720960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5341" y="1600201"/>
            <a:ext cx="720960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AB5CF7-905A-43AF-AE1F-55D4EFAC0086}" type="datetimeFigureOut">
              <a:rPr lang="en-US" smtClean="0"/>
              <a:pPr/>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AB5CF7-905A-43AF-AE1F-55D4EFAC0086}" type="datetimeFigureOut">
              <a:rPr lang="en-US" smtClean="0"/>
              <a:pPr/>
              <a:t>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AB5CF7-905A-43AF-AE1F-55D4EFAC0086}" type="datetimeFigureOut">
              <a:rPr lang="en-US" smtClean="0"/>
              <a:pPr/>
              <a:t>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B5CF7-905A-43AF-AE1F-55D4EFAC0086}" type="datetimeFigureOut">
              <a:rPr lang="en-US" smtClean="0"/>
              <a:pPr/>
              <a:t>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B5CF7-905A-43AF-AE1F-55D4EFAC0086}" type="datetimeFigureOut">
              <a:rPr lang="en-US" smtClean="0"/>
              <a:pPr/>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B5CF7-905A-43AF-AE1F-55D4EFAC0086}" type="datetimeFigureOut">
              <a:rPr lang="en-US" smtClean="0"/>
              <a:pPr/>
              <a:t>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A35683-5DF6-4CA0-A071-A71311D765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B5CF7-905A-43AF-AE1F-55D4EFAC0086}" type="datetimeFigureOut">
              <a:rPr lang="en-US" smtClean="0"/>
              <a:pPr/>
              <a:t>1/2/2020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35683-5DF6-4CA0-A071-A71311D765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erriam-webster.com/dictionary/implemented" TargetMode="External"/><Relationship Id="rId3" Type="http://schemas.openxmlformats.org/officeDocument/2006/relationships/image" Target="../media/image1.png"/><Relationship Id="rId7" Type="http://schemas.openxmlformats.org/officeDocument/2006/relationships/hyperlink" Target="https://www.merriam-webster.com/dictionary/integrit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britannica.com/topic/political-system" TargetMode="External"/><Relationship Id="rId5" Type="http://schemas.openxmlformats.org/officeDocument/2006/relationships/hyperlink" Target="https://www.docsoffreedom.org/readings/state-and-local-government"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0" name="Picture 8" descr="Image result for government"/>
          <p:cNvPicPr>
            <a:picLocks noChangeAspect="1" noChangeArrowheads="1"/>
          </p:cNvPicPr>
          <p:nvPr/>
        </p:nvPicPr>
        <p:blipFill>
          <a:blip r:embed="rId3"/>
          <a:srcRect/>
          <a:stretch>
            <a:fillRect/>
          </a:stretch>
        </p:blipFill>
        <p:spPr bwMode="auto">
          <a:xfrm>
            <a:off x="6018212" y="2819400"/>
            <a:ext cx="6170613" cy="4038600"/>
          </a:xfrm>
          <a:prstGeom prst="rect">
            <a:avLst/>
          </a:prstGeom>
          <a:noFill/>
        </p:spPr>
      </p:pic>
      <p:pic>
        <p:nvPicPr>
          <p:cNvPr id="3076" name="Picture 4" descr="Image result for local and state"/>
          <p:cNvPicPr>
            <a:picLocks noChangeAspect="1" noChangeArrowheads="1"/>
          </p:cNvPicPr>
          <p:nvPr/>
        </p:nvPicPr>
        <p:blipFill>
          <a:blip r:embed="rId4"/>
          <a:srcRect l="4138" r="6437" b="49535"/>
          <a:stretch>
            <a:fillRect/>
          </a:stretch>
        </p:blipFill>
        <p:spPr bwMode="auto">
          <a:xfrm>
            <a:off x="5635625" y="4419600"/>
            <a:ext cx="6553200" cy="2438400"/>
          </a:xfrm>
          <a:prstGeom prst="rect">
            <a:avLst/>
          </a:prstGeom>
          <a:noFill/>
        </p:spPr>
      </p:pic>
      <p:sp>
        <p:nvSpPr>
          <p:cNvPr id="2" name="Title 1"/>
          <p:cNvSpPr>
            <a:spLocks noGrp="1"/>
          </p:cNvSpPr>
          <p:nvPr>
            <p:ph type="ctrTitle"/>
          </p:nvPr>
        </p:nvSpPr>
        <p:spPr>
          <a:xfrm>
            <a:off x="1525909" y="0"/>
            <a:ext cx="9141619" cy="2387600"/>
          </a:xfrm>
        </p:spPr>
        <p:txBody>
          <a:bodyPr/>
          <a:lstStyle/>
          <a:p>
            <a:r>
              <a:rPr lang="en-US" sz="5400" dirty="0" smtClean="0">
                <a:latin typeface="Britannic Bold" panose="020B0903060703020204" pitchFamily="34" charset="0"/>
              </a:rPr>
              <a:t>Freedom In America Part 3</a:t>
            </a:r>
            <a:r>
              <a:rPr lang="en-US" dirty="0" smtClean="0"/>
              <a:t/>
            </a:r>
            <a:br>
              <a:rPr lang="en-US" dirty="0" smtClean="0"/>
            </a:br>
            <a:endParaRPr lang="en-US" dirty="0"/>
          </a:p>
        </p:txBody>
      </p:sp>
      <p:sp>
        <p:nvSpPr>
          <p:cNvPr id="4" name="Subtitle 3"/>
          <p:cNvSpPr>
            <a:spLocks noGrp="1"/>
          </p:cNvSpPr>
          <p:nvPr>
            <p:ph type="subTitle" idx="1"/>
          </p:nvPr>
        </p:nvSpPr>
        <p:spPr>
          <a:xfrm>
            <a:off x="2284412" y="1447800"/>
            <a:ext cx="7532637" cy="1371599"/>
          </a:xfrm>
        </p:spPr>
        <p:txBody>
          <a:bodyPr>
            <a:normAutofit/>
          </a:bodyPr>
          <a:lstStyle/>
          <a:p>
            <a:r>
              <a:rPr lang="en-US" sz="1700" dirty="0" smtClean="0">
                <a:solidFill>
                  <a:schemeClr val="tx1"/>
                </a:solidFill>
              </a:rPr>
              <a:t>The  Purpose of Government</a:t>
            </a:r>
          </a:p>
          <a:p>
            <a:r>
              <a:rPr lang="en-US" sz="1700" dirty="0" smtClean="0">
                <a:solidFill>
                  <a:schemeClr val="tx1"/>
                </a:solidFill>
              </a:rPr>
              <a:t>Part </a:t>
            </a:r>
            <a:r>
              <a:rPr lang="en-US" sz="1700" dirty="0">
                <a:solidFill>
                  <a:schemeClr val="tx1"/>
                </a:solidFill>
              </a:rPr>
              <a:t>8</a:t>
            </a:r>
            <a:r>
              <a:rPr lang="en-US" sz="1700" dirty="0" smtClean="0">
                <a:solidFill>
                  <a:schemeClr val="tx1"/>
                </a:solidFill>
              </a:rPr>
              <a:t>: State and Local Government</a:t>
            </a:r>
          </a:p>
          <a:p>
            <a:r>
              <a:rPr lang="en-US" sz="1800" dirty="0" smtClean="0">
                <a:hlinkClick r:id="rId5"/>
              </a:rPr>
              <a:t>https://www.docsoffreedom.org/readings/state-and-local-government</a:t>
            </a:r>
            <a:endParaRPr lang="en-US" sz="1500" dirty="0"/>
          </a:p>
        </p:txBody>
      </p:sp>
      <p:sp>
        <p:nvSpPr>
          <p:cNvPr id="7" name="TextBox 6"/>
          <p:cNvSpPr txBox="1"/>
          <p:nvPr/>
        </p:nvSpPr>
        <p:spPr>
          <a:xfrm>
            <a:off x="9636125" y="1066800"/>
            <a:ext cx="5105400" cy="369332"/>
          </a:xfrm>
          <a:prstGeom prst="rect">
            <a:avLst/>
          </a:prstGeom>
          <a:noFill/>
        </p:spPr>
        <p:txBody>
          <a:bodyPr wrap="square" rtlCol="0">
            <a:spAutoFit/>
          </a:bodyPr>
          <a:lstStyle/>
          <a:p>
            <a:r>
              <a:rPr lang="en-US" dirty="0" smtClean="0">
                <a:latin typeface="Arial Rounded MT Bold" pitchFamily="34" charset="0"/>
              </a:rPr>
              <a:t>Side Notes: </a:t>
            </a:r>
            <a:endParaRPr lang="en-US" dirty="0">
              <a:latin typeface="Arial Rounded MT Bold" pitchFamily="34" charset="0"/>
            </a:endParaRPr>
          </a:p>
        </p:txBody>
      </p:sp>
      <p:sp>
        <p:nvSpPr>
          <p:cNvPr id="23" name="Rectangle 22"/>
          <p:cNvSpPr/>
          <p:nvPr/>
        </p:nvSpPr>
        <p:spPr>
          <a:xfrm>
            <a:off x="150812" y="3276600"/>
            <a:ext cx="5410199" cy="3416320"/>
          </a:xfrm>
          <a:prstGeom prst="rect">
            <a:avLst/>
          </a:prstGeom>
        </p:spPr>
        <p:txBody>
          <a:bodyPr wrap="square">
            <a:spAutoFit/>
          </a:bodyPr>
          <a:lstStyle/>
          <a:p>
            <a:r>
              <a:rPr lang="en-US" b="1" dirty="0" smtClean="0"/>
              <a:t>Federalism</a:t>
            </a:r>
            <a:r>
              <a:rPr lang="en-US" dirty="0" smtClean="0"/>
              <a:t>, mode of political organization that unites separate states or other polities within an overarching </a:t>
            </a:r>
            <a:r>
              <a:rPr lang="en-US" u="sng" dirty="0" smtClean="0">
                <a:hlinkClick r:id="rId6"/>
              </a:rPr>
              <a:t>political system</a:t>
            </a:r>
            <a:r>
              <a:rPr lang="en-US" dirty="0" smtClean="0"/>
              <a:t> in a way that allows each to maintain its own </a:t>
            </a:r>
            <a:r>
              <a:rPr lang="en-US" dirty="0" smtClean="0">
                <a:hlinkClick r:id="rId7"/>
              </a:rPr>
              <a:t>integrity</a:t>
            </a:r>
            <a:r>
              <a:rPr lang="en-US" dirty="0" smtClean="0"/>
              <a:t>. Federal systems do this by requiring that basic policies be made and </a:t>
            </a:r>
            <a:r>
              <a:rPr lang="en-US" dirty="0" smtClean="0">
                <a:hlinkClick r:id="rId8"/>
              </a:rPr>
              <a:t>implemented</a:t>
            </a:r>
            <a:r>
              <a:rPr lang="en-US" dirty="0" smtClean="0"/>
              <a:t> through negotiation in some form, so that all the members can share in making and executing decisions. The political principles that animate federal systems emphasize the primacy of bargaining and negotiated coordination among several power </a:t>
            </a:r>
            <a:r>
              <a:rPr lang="en-US" dirty="0" err="1" smtClean="0"/>
              <a:t>centres</a:t>
            </a:r>
            <a:r>
              <a:rPr lang="en-US" dirty="0" smtClean="0"/>
              <a:t>; they stress the virtues of dispersed power </a:t>
            </a:r>
            <a:r>
              <a:rPr lang="en-US" dirty="0" err="1" smtClean="0"/>
              <a:t>centres</a:t>
            </a:r>
            <a:r>
              <a:rPr lang="en-US" dirty="0" smtClean="0"/>
              <a:t> as a means for safeguarding individual and local liberties.</a:t>
            </a:r>
            <a:endParaRPr lang="en-US" dirty="0"/>
          </a:p>
        </p:txBody>
      </p:sp>
      <p:sp>
        <p:nvSpPr>
          <p:cNvPr id="24" name="TextBox 23"/>
          <p:cNvSpPr txBox="1"/>
          <p:nvPr/>
        </p:nvSpPr>
        <p:spPr>
          <a:xfrm>
            <a:off x="227012" y="2819400"/>
            <a:ext cx="5105400" cy="369332"/>
          </a:xfrm>
          <a:prstGeom prst="rect">
            <a:avLst/>
          </a:prstGeom>
          <a:noFill/>
        </p:spPr>
        <p:txBody>
          <a:bodyPr wrap="square" rtlCol="0">
            <a:spAutoFit/>
          </a:bodyPr>
          <a:lstStyle/>
          <a:p>
            <a:r>
              <a:rPr lang="en-US" dirty="0" smtClean="0">
                <a:latin typeface="Arial Rounded MT Bold" pitchFamily="34" charset="0"/>
              </a:rPr>
              <a:t>Side Notes: </a:t>
            </a:r>
            <a:endParaRPr lang="en-US" dirty="0">
              <a:latin typeface="Arial Rounded MT Bold" pitchFamily="34" charset="0"/>
            </a:endParaRPr>
          </a:p>
        </p:txBody>
      </p:sp>
    </p:spTree>
    <p:extLst>
      <p:ext uri="{BB962C8B-B14F-4D97-AF65-F5344CB8AC3E}">
        <p14:creationId xmlns="" xmlns:p14="http://schemas.microsoft.com/office/powerpoint/2010/main" val="182310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42</Words>
  <Application>Microsoft Office PowerPoint</Application>
  <PresentationFormat>Custom</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Freedom In America Part 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In America Part 3 </dc:title>
  <dc:creator>User</dc:creator>
  <cp:lastModifiedBy>User</cp:lastModifiedBy>
  <cp:revision>39</cp:revision>
  <dcterms:created xsi:type="dcterms:W3CDTF">2019-12-31T21:59:49Z</dcterms:created>
  <dcterms:modified xsi:type="dcterms:W3CDTF">2020-01-02T16:51:18Z</dcterms:modified>
</cp:coreProperties>
</file>