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8" r:id="rId6"/>
    <p:sldId id="261" r:id="rId7"/>
    <p:sldId id="271" r:id="rId8"/>
    <p:sldId id="263" r:id="rId9"/>
    <p:sldId id="269" r:id="rId10"/>
    <p:sldId id="270" r:id="rId11"/>
    <p:sldId id="272" r:id="rId12"/>
    <p:sldId id="273" r:id="rId13"/>
    <p:sldId id="274" r:id="rId14"/>
    <p:sldId id="275" r:id="rId15"/>
    <p:sldId id="279" r:id="rId16"/>
    <p:sldId id="280" r:id="rId17"/>
    <p:sldId id="283" r:id="rId18"/>
    <p:sldId id="284" r:id="rId19"/>
    <p:sldId id="285" r:id="rId20"/>
    <p:sldId id="286" r:id="rId21"/>
    <p:sldId id="287" r:id="rId22"/>
    <p:sldId id="289" r:id="rId23"/>
    <p:sldId id="281" r:id="rId24"/>
    <p:sldId id="290" r:id="rId25"/>
    <p:sldId id="291" r:id="rId26"/>
    <p:sldId id="292" r:id="rId27"/>
    <p:sldId id="293" r:id="rId28"/>
    <p:sldId id="297" r:id="rId29"/>
    <p:sldId id="298" r:id="rId30"/>
    <p:sldId id="299" r:id="rId31"/>
    <p:sldId id="301" r:id="rId32"/>
    <p:sldId id="300" r:id="rId33"/>
    <p:sldId id="303" r:id="rId34"/>
    <p:sldId id="302" r:id="rId35"/>
    <p:sldId id="305" r:id="rId36"/>
    <p:sldId id="306" r:id="rId37"/>
    <p:sldId id="307" r:id="rId38"/>
    <p:sldId id="308" r:id="rId39"/>
    <p:sldId id="309" r:id="rId40"/>
    <p:sldId id="311"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99"/>
    <a:srgbClr val="6CDA08"/>
    <a:srgbClr val="009200"/>
    <a:srgbClr val="00AC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654" autoAdjust="0"/>
  </p:normalViewPr>
  <p:slideViewPr>
    <p:cSldViewPr>
      <p:cViewPr varScale="1">
        <p:scale>
          <a:sx n="66" d="100"/>
          <a:sy n="66" d="100"/>
        </p:scale>
        <p:origin x="-644" y="-76"/>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6E584-6430-4CD1-8FD0-E26DD3DD2C7F}" type="datetimeFigureOut">
              <a:rPr lang="en-US" smtClean="0"/>
              <a:pPr/>
              <a:t>11/26/2020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12D6D-97B2-4417-9846-72C7B7E916E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created by Victoria Thomas based from Elder Tess’s presentation</a:t>
            </a:r>
            <a:r>
              <a:rPr lang="en-US" baseline="0" dirty="0" smtClean="0"/>
              <a:t> on the reform lines (Feb. 2020).</a:t>
            </a:r>
            <a:endParaRPr lang="en-US" dirty="0" smtClean="0"/>
          </a:p>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Dispensation—a gap;</a:t>
            </a:r>
            <a:r>
              <a:rPr lang="en-US" baseline="0" dirty="0" smtClean="0"/>
              <a:t> a space</a:t>
            </a:r>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Side note: There</a:t>
            </a:r>
            <a:r>
              <a:rPr lang="en-US" baseline="0" dirty="0" smtClean="0"/>
              <a:t> are two glorious lands: Ancient Israel and USA.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In the alpha history, they don’t complete their job function. In the omega history, they do. That is the difference between failure and success. You can see that in the blessings and the </a:t>
            </a:r>
            <a:r>
              <a:rPr lang="en-US" b="1" dirty="0" err="1" smtClean="0"/>
              <a:t>cursings</a:t>
            </a:r>
            <a:r>
              <a:rPr lang="en-US" b="1" dirty="0" smtClean="0"/>
              <a:t>.</a:t>
            </a:r>
          </a:p>
          <a:p>
            <a:endParaRPr lang="en-US" b="1"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12D6D-97B2-4417-9846-72C7B7E916EE}"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4AB86-2517-4F54-AF3A-649FADB85134}" type="datetimeFigureOut">
              <a:rPr lang="en-US" smtClean="0"/>
              <a:pPr/>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B69940-DA08-494C-9349-AD2EB393A65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4AB86-2517-4F54-AF3A-649FADB85134}" type="datetimeFigureOut">
              <a:rPr lang="en-US" smtClean="0"/>
              <a:pPr/>
              <a:t>11/26/2020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69940-DA08-494C-9349-AD2EB393A6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ktgyhMpIag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52400"/>
            <a:ext cx="10360501" cy="1470025"/>
          </a:xfrm>
        </p:spPr>
        <p:txBody>
          <a:bodyPr>
            <a:normAutofit/>
          </a:bodyPr>
          <a:lstStyle/>
          <a:p>
            <a:r>
              <a:rPr lang="en-US" sz="5400" dirty="0" smtClean="0">
                <a:latin typeface="Comic Sans MS" pitchFamily="66" charset="0"/>
              </a:rPr>
              <a:t>Reform Lines</a:t>
            </a:r>
            <a:endParaRPr lang="en-US" sz="5400" dirty="0">
              <a:latin typeface="Comic Sans MS" pitchFamily="66" charset="0"/>
            </a:endParaRPr>
          </a:p>
        </p:txBody>
      </p:sp>
      <p:sp>
        <p:nvSpPr>
          <p:cNvPr id="3" name="Subtitle 2"/>
          <p:cNvSpPr>
            <a:spLocks noGrp="1"/>
          </p:cNvSpPr>
          <p:nvPr>
            <p:ph type="subTitle" idx="1"/>
          </p:nvPr>
        </p:nvSpPr>
        <p:spPr>
          <a:xfrm>
            <a:off x="2055812" y="6096000"/>
            <a:ext cx="7924800" cy="762000"/>
          </a:xfrm>
        </p:spPr>
        <p:txBody>
          <a:bodyPr>
            <a:normAutofit/>
          </a:bodyPr>
          <a:lstStyle/>
          <a:p>
            <a:r>
              <a:rPr lang="en-US" sz="2400" dirty="0" smtClean="0">
                <a:hlinkClick r:id="rId3"/>
              </a:rPr>
              <a:t>https://youtu.be/ktgyhMpIagI</a:t>
            </a:r>
            <a:endParaRPr lang="en-US" sz="2400" dirty="0" smtClean="0"/>
          </a:p>
          <a:p>
            <a:endParaRPr lang="en-US" sz="2600" dirty="0"/>
          </a:p>
        </p:txBody>
      </p:sp>
      <p:pic>
        <p:nvPicPr>
          <p:cNvPr id="14338" name="Picture 2" descr="Reaping a Harvest of Promise (Newsletter 2-8 Blog) | Apostolic ..."/>
          <p:cNvPicPr>
            <a:picLocks noChangeAspect="1" noChangeArrowheads="1"/>
          </p:cNvPicPr>
          <p:nvPr/>
        </p:nvPicPr>
        <p:blipFill>
          <a:blip r:embed="rId4"/>
          <a:srcRect/>
          <a:stretch>
            <a:fillRect/>
          </a:stretch>
        </p:blipFill>
        <p:spPr bwMode="auto">
          <a:xfrm>
            <a:off x="2208212" y="1676400"/>
            <a:ext cx="7696200" cy="41241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Reform Line: (2) Modern Israel</a:t>
            </a:r>
            <a:endParaRPr lang="en-US" dirty="0">
              <a:latin typeface="Bernard MT Condensed" pitchFamily="18" charset="0"/>
            </a:endParaRPr>
          </a:p>
        </p:txBody>
      </p:sp>
      <p:sp>
        <p:nvSpPr>
          <p:cNvPr id="8" name="TextBox 7"/>
          <p:cNvSpPr txBox="1"/>
          <p:nvPr/>
        </p:nvSpPr>
        <p:spPr>
          <a:xfrm>
            <a:off x="150812" y="2286000"/>
            <a:ext cx="2971800" cy="400110"/>
          </a:xfrm>
          <a:prstGeom prst="rect">
            <a:avLst/>
          </a:prstGeom>
          <a:noFill/>
        </p:spPr>
        <p:txBody>
          <a:bodyPr wrap="square" rtlCol="0">
            <a:spAutoFit/>
          </a:bodyPr>
          <a:lstStyle/>
          <a:p>
            <a:r>
              <a:rPr lang="en-US" sz="2000" b="1" dirty="0" smtClean="0">
                <a:latin typeface="Candara" pitchFamily="34" charset="0"/>
              </a:rPr>
              <a:t>Modern Israel</a:t>
            </a:r>
            <a:r>
              <a:rPr lang="en-US" b="1" dirty="0" smtClean="0">
                <a:latin typeface="Candara" pitchFamily="34" charset="0"/>
              </a:rPr>
              <a:t>: </a:t>
            </a:r>
            <a:endParaRPr lang="en-US" dirty="0">
              <a:latin typeface="Candara" pitchFamily="34" charset="0"/>
            </a:endParaRPr>
          </a:p>
        </p:txBody>
      </p:sp>
      <p:sp>
        <p:nvSpPr>
          <p:cNvPr id="12" name="Left Bracket 11"/>
          <p:cNvSpPr/>
          <p:nvPr/>
        </p:nvSpPr>
        <p:spPr>
          <a:xfrm rot="16200000">
            <a:off x="4684712" y="24765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p:cNvSpPr/>
          <p:nvPr/>
        </p:nvSpPr>
        <p:spPr>
          <a:xfrm rot="16200000">
            <a:off x="9485312" y="24765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7" name="Picture 3" descr="C:\Users\User\AppData\Local\Microsoft\Windows\INetCache\IE\AOE6MOYD\972px-Alpha_lowercase.svg[1].png"/>
          <p:cNvPicPr>
            <a:picLocks noChangeAspect="1" noChangeArrowheads="1"/>
          </p:cNvPicPr>
          <p:nvPr/>
        </p:nvPicPr>
        <p:blipFill>
          <a:blip r:embed="rId3" cstate="print"/>
          <a:srcRect/>
          <a:stretch>
            <a:fillRect/>
          </a:stretch>
        </p:blipFill>
        <p:spPr bwMode="auto">
          <a:xfrm>
            <a:off x="4799012" y="2590800"/>
            <a:ext cx="339016" cy="152400"/>
          </a:xfrm>
          <a:prstGeom prst="rect">
            <a:avLst/>
          </a:prstGeom>
          <a:noFill/>
        </p:spPr>
      </p:pic>
      <p:pic>
        <p:nvPicPr>
          <p:cNvPr id="20" name="Picture 5" descr="C:\Users\User\AppData\Local\Microsoft\Windows\INetCache\IE\8CHUBLFK\1200px-Greek_uc_Omega.svg[1].png"/>
          <p:cNvPicPr>
            <a:picLocks noChangeAspect="1" noChangeArrowheads="1"/>
          </p:cNvPicPr>
          <p:nvPr/>
        </p:nvPicPr>
        <p:blipFill>
          <a:blip r:embed="rId4" cstate="print"/>
          <a:srcRect/>
          <a:stretch>
            <a:fillRect/>
          </a:stretch>
        </p:blipFill>
        <p:spPr bwMode="auto">
          <a:xfrm>
            <a:off x="9752012" y="2590800"/>
            <a:ext cx="381000" cy="381000"/>
          </a:xfrm>
          <a:prstGeom prst="rect">
            <a:avLst/>
          </a:prstGeom>
          <a:noFill/>
        </p:spPr>
      </p:pic>
      <p:sp>
        <p:nvSpPr>
          <p:cNvPr id="25" name="TextBox 24"/>
          <p:cNvSpPr txBox="1"/>
          <p:nvPr/>
        </p:nvSpPr>
        <p:spPr>
          <a:xfrm>
            <a:off x="4418012" y="21336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6" name="TextBox 25"/>
          <p:cNvSpPr txBox="1"/>
          <p:nvPr/>
        </p:nvSpPr>
        <p:spPr>
          <a:xfrm>
            <a:off x="9371012" y="22098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7" name="TextBox 26"/>
          <p:cNvSpPr txBox="1"/>
          <p:nvPr/>
        </p:nvSpPr>
        <p:spPr>
          <a:xfrm>
            <a:off x="4037012" y="3581400"/>
            <a:ext cx="1981200" cy="553998"/>
          </a:xfrm>
          <a:prstGeom prst="rect">
            <a:avLst/>
          </a:prstGeom>
          <a:noFill/>
        </p:spPr>
        <p:txBody>
          <a:bodyPr wrap="square" rtlCol="0">
            <a:spAutoFit/>
          </a:bodyPr>
          <a:lstStyle/>
          <a:p>
            <a:pPr algn="ctr"/>
            <a:r>
              <a:rPr lang="en-US" dirty="0" smtClean="0"/>
              <a:t> Millerites</a:t>
            </a:r>
          </a:p>
          <a:p>
            <a:pPr algn="ctr"/>
            <a:r>
              <a:rPr lang="en-US" sz="1200" dirty="0" smtClean="0"/>
              <a:t>Beginning of Modern Israel</a:t>
            </a:r>
            <a:endParaRPr lang="en-US" sz="1200" dirty="0"/>
          </a:p>
        </p:txBody>
      </p:sp>
      <p:sp>
        <p:nvSpPr>
          <p:cNvPr id="29" name="TextBox 28"/>
          <p:cNvSpPr txBox="1"/>
          <p:nvPr/>
        </p:nvSpPr>
        <p:spPr>
          <a:xfrm>
            <a:off x="9066212" y="3581400"/>
            <a:ext cx="1600200" cy="553998"/>
          </a:xfrm>
          <a:prstGeom prst="rect">
            <a:avLst/>
          </a:prstGeom>
          <a:noFill/>
        </p:spPr>
        <p:txBody>
          <a:bodyPr wrap="square" rtlCol="0">
            <a:spAutoFit/>
          </a:bodyPr>
          <a:lstStyle/>
          <a:p>
            <a:pPr algn="ctr"/>
            <a:r>
              <a:rPr lang="en-US" dirty="0" smtClean="0"/>
              <a:t>144K</a:t>
            </a:r>
          </a:p>
          <a:p>
            <a:pPr algn="ctr"/>
            <a:r>
              <a:rPr lang="en-US" sz="1200" dirty="0" smtClean="0"/>
              <a:t>End of Modern Israel</a:t>
            </a:r>
            <a:endParaRPr lang="en-US" sz="1200" dirty="0"/>
          </a:p>
        </p:txBody>
      </p:sp>
      <p:sp>
        <p:nvSpPr>
          <p:cNvPr id="31" name="TextBox 30"/>
          <p:cNvSpPr txBox="1"/>
          <p:nvPr/>
        </p:nvSpPr>
        <p:spPr>
          <a:xfrm>
            <a:off x="3427412" y="2971800"/>
            <a:ext cx="838200" cy="369332"/>
          </a:xfrm>
          <a:prstGeom prst="rect">
            <a:avLst/>
          </a:prstGeom>
          <a:noFill/>
        </p:spPr>
        <p:txBody>
          <a:bodyPr wrap="square" rtlCol="0">
            <a:spAutoFit/>
          </a:bodyPr>
          <a:lstStyle/>
          <a:p>
            <a:pPr algn="ctr"/>
            <a:r>
              <a:rPr lang="en-US" u="sng" dirty="0" smtClean="0"/>
              <a:t>1798</a:t>
            </a:r>
            <a:endParaRPr lang="en-US" u="sng" dirty="0"/>
          </a:p>
        </p:txBody>
      </p:sp>
      <p:sp>
        <p:nvSpPr>
          <p:cNvPr id="33" name="TextBox 32"/>
          <p:cNvSpPr txBox="1"/>
          <p:nvPr/>
        </p:nvSpPr>
        <p:spPr>
          <a:xfrm>
            <a:off x="5865812" y="2971800"/>
            <a:ext cx="838200" cy="369332"/>
          </a:xfrm>
          <a:prstGeom prst="rect">
            <a:avLst/>
          </a:prstGeom>
          <a:noFill/>
        </p:spPr>
        <p:txBody>
          <a:bodyPr wrap="square" rtlCol="0">
            <a:spAutoFit/>
          </a:bodyPr>
          <a:lstStyle/>
          <a:p>
            <a:pPr algn="ctr"/>
            <a:r>
              <a:rPr lang="en-US" u="sng" dirty="0" smtClean="0"/>
              <a:t>1863</a:t>
            </a:r>
            <a:endParaRPr lang="en-US" u="sng" dirty="0"/>
          </a:p>
        </p:txBody>
      </p:sp>
      <p:sp>
        <p:nvSpPr>
          <p:cNvPr id="34" name="TextBox 33"/>
          <p:cNvSpPr txBox="1"/>
          <p:nvPr/>
        </p:nvSpPr>
        <p:spPr>
          <a:xfrm>
            <a:off x="10590212" y="2971800"/>
            <a:ext cx="1066800" cy="369332"/>
          </a:xfrm>
          <a:prstGeom prst="rect">
            <a:avLst/>
          </a:prstGeom>
          <a:noFill/>
        </p:spPr>
        <p:txBody>
          <a:bodyPr wrap="square" rtlCol="0">
            <a:spAutoFit/>
          </a:bodyPr>
          <a:lstStyle/>
          <a:p>
            <a:pPr algn="ctr"/>
            <a:r>
              <a:rPr lang="en-US" u="sng" dirty="0" smtClean="0"/>
              <a:t>2</a:t>
            </a:r>
            <a:r>
              <a:rPr lang="en-US" u="sng" baseline="30000" dirty="0" smtClean="0"/>
              <a:t>nd</a:t>
            </a:r>
            <a:r>
              <a:rPr lang="en-US" u="sng" dirty="0" smtClean="0"/>
              <a:t> Adv</a:t>
            </a:r>
            <a:endParaRPr lang="en-US" u="sng" dirty="0"/>
          </a:p>
        </p:txBody>
      </p:sp>
      <p:sp>
        <p:nvSpPr>
          <p:cNvPr id="35" name="TextBox 34"/>
          <p:cNvSpPr txBox="1"/>
          <p:nvPr/>
        </p:nvSpPr>
        <p:spPr>
          <a:xfrm>
            <a:off x="8151812" y="2971800"/>
            <a:ext cx="838200" cy="369332"/>
          </a:xfrm>
          <a:prstGeom prst="rect">
            <a:avLst/>
          </a:prstGeom>
          <a:noFill/>
        </p:spPr>
        <p:txBody>
          <a:bodyPr wrap="square" rtlCol="0">
            <a:spAutoFit/>
          </a:bodyPr>
          <a:lstStyle/>
          <a:p>
            <a:pPr algn="ctr"/>
            <a:r>
              <a:rPr lang="en-US" u="sng" dirty="0" smtClean="0"/>
              <a:t>1989</a:t>
            </a:r>
            <a:endParaRPr lang="en-US" u="sng" dirty="0"/>
          </a:p>
        </p:txBody>
      </p:sp>
      <p:sp>
        <p:nvSpPr>
          <p:cNvPr id="36" name="Arc 35"/>
          <p:cNvSpPr/>
          <p:nvPr/>
        </p:nvSpPr>
        <p:spPr>
          <a:xfrm rot="18074752">
            <a:off x="5922317" y="2887214"/>
            <a:ext cx="2656783" cy="2236563"/>
          </a:xfrm>
          <a:prstGeom prst="arc">
            <a:avLst>
              <a:gd name="adj1" fmla="val 17699112"/>
              <a:gd name="adj2" fmla="val 93293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p:cNvSpPr txBox="1"/>
          <p:nvPr/>
        </p:nvSpPr>
        <p:spPr>
          <a:xfrm>
            <a:off x="7085012" y="2971800"/>
            <a:ext cx="609600" cy="369332"/>
          </a:xfrm>
          <a:prstGeom prst="rect">
            <a:avLst/>
          </a:prstGeom>
          <a:noFill/>
        </p:spPr>
        <p:txBody>
          <a:bodyPr wrap="square" rtlCol="0">
            <a:spAutoFit/>
          </a:bodyPr>
          <a:lstStyle/>
          <a:p>
            <a:pPr algn="ctr"/>
            <a:r>
              <a:rPr lang="en-US" dirty="0" smtClean="0">
                <a:latin typeface="Ink Free" pitchFamily="66" charset="0"/>
              </a:rPr>
              <a:t>126</a:t>
            </a:r>
            <a:endParaRPr lang="en-US" dirty="0">
              <a:latin typeface="Ink Free" pitchFamily="66" charset="0"/>
            </a:endParaRPr>
          </a:p>
        </p:txBody>
      </p:sp>
      <p:sp>
        <p:nvSpPr>
          <p:cNvPr id="38" name="TextBox 37"/>
          <p:cNvSpPr txBox="1"/>
          <p:nvPr/>
        </p:nvSpPr>
        <p:spPr>
          <a:xfrm>
            <a:off x="2513012" y="3733800"/>
            <a:ext cx="914400" cy="338554"/>
          </a:xfrm>
          <a:prstGeom prst="rect">
            <a:avLst/>
          </a:prstGeom>
          <a:noFill/>
        </p:spPr>
        <p:txBody>
          <a:bodyPr wrap="square" rtlCol="0">
            <a:spAutoFit/>
          </a:bodyPr>
          <a:lstStyle/>
          <a:p>
            <a:r>
              <a:rPr lang="en-US" sz="1600" dirty="0" smtClean="0">
                <a:latin typeface="Ink Free" pitchFamily="66" charset="0"/>
              </a:rPr>
              <a:t>1260</a:t>
            </a:r>
            <a:endParaRPr lang="en-US" sz="1600" dirty="0">
              <a:latin typeface="Ink Free" pitchFamily="66" charset="0"/>
            </a:endParaRPr>
          </a:p>
        </p:txBody>
      </p:sp>
      <p:sp>
        <p:nvSpPr>
          <p:cNvPr id="32" name="TextBox 31"/>
          <p:cNvSpPr txBox="1"/>
          <p:nvPr/>
        </p:nvSpPr>
        <p:spPr>
          <a:xfrm>
            <a:off x="303212" y="4876800"/>
            <a:ext cx="6096000" cy="1754326"/>
          </a:xfrm>
          <a:prstGeom prst="rect">
            <a:avLst/>
          </a:prstGeom>
          <a:noFill/>
          <a:ln>
            <a:solidFill>
              <a:schemeClr val="tx1"/>
            </a:solidFill>
          </a:ln>
        </p:spPr>
        <p:txBody>
          <a:bodyPr wrap="square" rtlCol="0">
            <a:spAutoFit/>
          </a:bodyPr>
          <a:lstStyle/>
          <a:p>
            <a:pPr algn="just"/>
            <a:r>
              <a:rPr lang="en-US" dirty="0" smtClean="0">
                <a:latin typeface="Candara" pitchFamily="34" charset="0"/>
              </a:rPr>
              <a:t>Again God’s people are held in captivity. Here, it is the 1260. And God is going to restore them. This restoration begins in 1798.  Christ was supposed to come back in this history, but He didn’t. It ended in failure. They did not complete their mission. They fall into the Laodicean condition.  Again God finds His people in captivity 126 years from 1863. </a:t>
            </a:r>
            <a:endParaRPr lang="en-US" dirty="0">
              <a:latin typeface="Candara" pitchFamily="34" charset="0"/>
            </a:endParaRPr>
          </a:p>
        </p:txBody>
      </p:sp>
      <p:sp>
        <p:nvSpPr>
          <p:cNvPr id="40" name="TextBox 39"/>
          <p:cNvSpPr txBox="1"/>
          <p:nvPr/>
        </p:nvSpPr>
        <p:spPr>
          <a:xfrm>
            <a:off x="2132012" y="3429000"/>
            <a:ext cx="1447800" cy="369332"/>
          </a:xfrm>
          <a:prstGeom prst="rect">
            <a:avLst/>
          </a:prstGeom>
          <a:noFill/>
        </p:spPr>
        <p:txBody>
          <a:bodyPr wrap="square" rtlCol="0">
            <a:spAutoFit/>
          </a:bodyPr>
          <a:lstStyle/>
          <a:p>
            <a:pPr algn="ctr"/>
            <a:r>
              <a:rPr lang="en-US" dirty="0" smtClean="0"/>
              <a:t>Captivity </a:t>
            </a:r>
            <a:endParaRPr lang="en-US" dirty="0"/>
          </a:p>
        </p:txBody>
      </p:sp>
      <p:sp>
        <p:nvSpPr>
          <p:cNvPr id="42" name="TextBox 41"/>
          <p:cNvSpPr txBox="1"/>
          <p:nvPr/>
        </p:nvSpPr>
        <p:spPr>
          <a:xfrm>
            <a:off x="6704012" y="3581400"/>
            <a:ext cx="1447800" cy="369332"/>
          </a:xfrm>
          <a:prstGeom prst="rect">
            <a:avLst/>
          </a:prstGeom>
          <a:noFill/>
        </p:spPr>
        <p:txBody>
          <a:bodyPr wrap="square" rtlCol="0">
            <a:spAutoFit/>
          </a:bodyPr>
          <a:lstStyle/>
          <a:p>
            <a:pPr algn="ctr"/>
            <a:r>
              <a:rPr lang="en-US" dirty="0" smtClean="0"/>
              <a:t>Captivity </a:t>
            </a:r>
            <a:endParaRPr lang="en-US" dirty="0"/>
          </a:p>
        </p:txBody>
      </p:sp>
      <p:sp>
        <p:nvSpPr>
          <p:cNvPr id="43" name="TextBox 42"/>
          <p:cNvSpPr txBox="1"/>
          <p:nvPr/>
        </p:nvSpPr>
        <p:spPr>
          <a:xfrm>
            <a:off x="7770812" y="4953000"/>
            <a:ext cx="4038600" cy="1477328"/>
          </a:xfrm>
          <a:prstGeom prst="rect">
            <a:avLst/>
          </a:prstGeom>
          <a:noFill/>
          <a:ln>
            <a:solidFill>
              <a:schemeClr val="tx1"/>
            </a:solidFill>
          </a:ln>
        </p:spPr>
        <p:txBody>
          <a:bodyPr wrap="square" rtlCol="0">
            <a:spAutoFit/>
          </a:bodyPr>
          <a:lstStyle/>
          <a:p>
            <a:pPr algn="just"/>
            <a:r>
              <a:rPr lang="en-US" dirty="0" smtClean="0">
                <a:latin typeface="Candara" pitchFamily="34" charset="0"/>
              </a:rPr>
              <a:t>We come to a new line of reformation, the end of modern Israel, the final generation. Our message is to take this Movement to the world; and in our history we succeed</a:t>
            </a:r>
            <a:r>
              <a:rPr lang="en-US" dirty="0" smtClean="0"/>
              <a:t>. </a:t>
            </a:r>
            <a:endParaRPr lang="en-US" dirty="0"/>
          </a:p>
        </p:txBody>
      </p:sp>
      <p:cxnSp>
        <p:nvCxnSpPr>
          <p:cNvPr id="46" name="Straight Arrow Connector 45"/>
          <p:cNvCxnSpPr/>
          <p:nvPr/>
        </p:nvCxnSpPr>
        <p:spPr>
          <a:xfrm rot="5400000">
            <a:off x="10399712" y="4305300"/>
            <a:ext cx="685800" cy="4572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637212" y="4343400"/>
            <a:ext cx="533400" cy="3810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Take Note</a:t>
            </a:r>
            <a:endParaRPr lang="en-US" dirty="0"/>
          </a:p>
        </p:txBody>
      </p:sp>
      <p:sp>
        <p:nvSpPr>
          <p:cNvPr id="3" name="TextBox 2"/>
          <p:cNvSpPr txBox="1"/>
          <p:nvPr/>
        </p:nvSpPr>
        <p:spPr>
          <a:xfrm>
            <a:off x="150812" y="1981200"/>
            <a:ext cx="6477000" cy="1261884"/>
          </a:xfrm>
          <a:prstGeom prst="rect">
            <a:avLst/>
          </a:prstGeom>
          <a:noFill/>
        </p:spPr>
        <p:txBody>
          <a:bodyPr wrap="square" rtlCol="0">
            <a:spAutoFit/>
          </a:bodyPr>
          <a:lstStyle/>
          <a:p>
            <a:pPr algn="just">
              <a:buFont typeface="Wingdings" pitchFamily="2" charset="2"/>
              <a:buChar char="v"/>
            </a:pPr>
            <a:r>
              <a:rPr lang="en-US" sz="1900" dirty="0" smtClean="0">
                <a:latin typeface="Candara" pitchFamily="34" charset="0"/>
              </a:rPr>
              <a:t> </a:t>
            </a:r>
            <a:r>
              <a:rPr lang="en-US" sz="1900" dirty="0" smtClean="0">
                <a:latin typeface="Candara" pitchFamily="34" charset="0"/>
                <a:cs typeface="Times New Roman" pitchFamily="18" charset="0"/>
              </a:rPr>
              <a:t>In the line of Christ (or the end of ancient Israel), they are going to complete the work. It is a history of success. So, it is going to give us a much more complete understanding  of our reform line (144K).</a:t>
            </a:r>
            <a:endParaRPr lang="en-US" sz="1900" dirty="0">
              <a:latin typeface="Candara" pitchFamily="34" charset="0"/>
              <a:cs typeface="Times New Roman" pitchFamily="18" charset="0"/>
            </a:endParaRPr>
          </a:p>
        </p:txBody>
      </p:sp>
      <p:sp>
        <p:nvSpPr>
          <p:cNvPr id="5" name="TextBox 4"/>
          <p:cNvSpPr txBox="1"/>
          <p:nvPr/>
        </p:nvSpPr>
        <p:spPr>
          <a:xfrm>
            <a:off x="150812" y="3429000"/>
            <a:ext cx="6477000" cy="969496"/>
          </a:xfrm>
          <a:prstGeom prst="rect">
            <a:avLst/>
          </a:prstGeom>
          <a:noFill/>
        </p:spPr>
        <p:txBody>
          <a:bodyPr wrap="square" rtlCol="0">
            <a:spAutoFit/>
          </a:bodyPr>
          <a:lstStyle/>
          <a:p>
            <a:pPr algn="just">
              <a:buFont typeface="Wingdings" pitchFamily="2" charset="2"/>
              <a:buChar char="v"/>
            </a:pPr>
            <a:r>
              <a:rPr lang="en-US" sz="1900" dirty="0" smtClean="0">
                <a:latin typeface="Candara" pitchFamily="34" charset="0"/>
              </a:rPr>
              <a:t> There are some differences between the history of failure and the history of success. A few structural differences and also in the message. </a:t>
            </a:r>
            <a:endParaRPr lang="en-US" sz="1900" dirty="0">
              <a:latin typeface="Candara" pitchFamily="34" charset="0"/>
            </a:endParaRPr>
          </a:p>
        </p:txBody>
      </p:sp>
      <p:sp>
        <p:nvSpPr>
          <p:cNvPr id="6" name="TextBox 5"/>
          <p:cNvSpPr txBox="1"/>
          <p:nvPr/>
        </p:nvSpPr>
        <p:spPr>
          <a:xfrm>
            <a:off x="150812" y="4572000"/>
            <a:ext cx="6553200" cy="2139047"/>
          </a:xfrm>
          <a:prstGeom prst="rect">
            <a:avLst/>
          </a:prstGeom>
          <a:noFill/>
        </p:spPr>
        <p:txBody>
          <a:bodyPr wrap="square" rtlCol="0">
            <a:spAutoFit/>
          </a:bodyPr>
          <a:lstStyle/>
          <a:p>
            <a:pPr algn="just">
              <a:buFont typeface="Wingdings" pitchFamily="2" charset="2"/>
              <a:buChar char="v"/>
            </a:pPr>
            <a:r>
              <a:rPr lang="en-US" sz="1900" dirty="0" smtClean="0">
                <a:latin typeface="Candara" pitchFamily="34" charset="0"/>
              </a:rPr>
              <a:t> The key reform line is the line of Christ (or end of ancient Israel). It is our number 1 witness. The key line that unlocks our own because it is the story of God reforming His people and then they successfully do a work. We wouldn’t find that complete story in the line of the Millerites (or the beginning of modern Israel) because it is a history of failure. They go off course.</a:t>
            </a:r>
            <a:endParaRPr lang="en-US" sz="1900" dirty="0">
              <a:latin typeface="Candara" pitchFamily="34" charset="0"/>
            </a:endParaRPr>
          </a:p>
        </p:txBody>
      </p:sp>
      <p:pic>
        <p:nvPicPr>
          <p:cNvPr id="4098" name="Picture 2" descr="BFM: The Business Station - Podcast Raise Your Game: History of Success  Series #1 “History of Personal Success”"/>
          <p:cNvPicPr>
            <a:picLocks noChangeAspect="1" noChangeArrowheads="1"/>
          </p:cNvPicPr>
          <p:nvPr/>
        </p:nvPicPr>
        <p:blipFill>
          <a:blip r:embed="rId2"/>
          <a:srcRect/>
          <a:stretch>
            <a:fillRect/>
          </a:stretch>
        </p:blipFill>
        <p:spPr bwMode="auto">
          <a:xfrm>
            <a:off x="6856412" y="1905000"/>
            <a:ext cx="5181600" cy="44196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rnard MT Condensed" pitchFamily="18" charset="0"/>
              </a:rPr>
              <a:t>End of Ancient Israel Over the Priest Line</a:t>
            </a:r>
            <a:endParaRPr lang="en-US" dirty="0">
              <a:latin typeface="Bernard MT Condensed" pitchFamily="18" charset="0"/>
            </a:endParaRPr>
          </a:p>
        </p:txBody>
      </p:sp>
      <p:cxnSp>
        <p:nvCxnSpPr>
          <p:cNvPr id="6" name="Straight Connector 5"/>
          <p:cNvCxnSpPr/>
          <p:nvPr/>
        </p:nvCxnSpPr>
        <p:spPr>
          <a:xfrm>
            <a:off x="1217612" y="30480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7612" y="50292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836215" y="2667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98415" y="2667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999015" y="2667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437415" y="2667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636815" y="2667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9990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6368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1222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362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4374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6612" y="1905000"/>
            <a:ext cx="762000" cy="369332"/>
          </a:xfrm>
          <a:prstGeom prst="rect">
            <a:avLst/>
          </a:prstGeom>
          <a:noFill/>
        </p:spPr>
        <p:txBody>
          <a:bodyPr wrap="square" rtlCol="0">
            <a:spAutoFit/>
          </a:bodyPr>
          <a:lstStyle/>
          <a:p>
            <a:pPr algn="ctr"/>
            <a:r>
              <a:rPr lang="en-US" b="1" dirty="0" smtClean="0"/>
              <a:t>1989</a:t>
            </a:r>
            <a:endParaRPr lang="en-US" sz="1600" b="1" dirty="0"/>
          </a:p>
        </p:txBody>
      </p:sp>
      <p:sp>
        <p:nvSpPr>
          <p:cNvPr id="25" name="TextBox 24"/>
          <p:cNvSpPr txBox="1"/>
          <p:nvPr/>
        </p:nvSpPr>
        <p:spPr>
          <a:xfrm>
            <a:off x="5637212" y="1905000"/>
            <a:ext cx="762000" cy="369332"/>
          </a:xfrm>
          <a:prstGeom prst="rect">
            <a:avLst/>
          </a:prstGeom>
          <a:noFill/>
        </p:spPr>
        <p:txBody>
          <a:bodyPr wrap="square" rtlCol="0">
            <a:spAutoFit/>
          </a:bodyPr>
          <a:lstStyle/>
          <a:p>
            <a:pPr algn="ctr"/>
            <a:r>
              <a:rPr lang="en-US" b="1" dirty="0" smtClean="0"/>
              <a:t>2014</a:t>
            </a:r>
            <a:endParaRPr lang="en-US" sz="1600" b="1" dirty="0"/>
          </a:p>
        </p:txBody>
      </p:sp>
      <p:sp>
        <p:nvSpPr>
          <p:cNvPr id="26" name="TextBox 25"/>
          <p:cNvSpPr txBox="1"/>
          <p:nvPr/>
        </p:nvSpPr>
        <p:spPr>
          <a:xfrm>
            <a:off x="7999412" y="1905000"/>
            <a:ext cx="762000" cy="369332"/>
          </a:xfrm>
          <a:prstGeom prst="rect">
            <a:avLst/>
          </a:prstGeom>
          <a:noFill/>
        </p:spPr>
        <p:txBody>
          <a:bodyPr wrap="square" rtlCol="0">
            <a:spAutoFit/>
          </a:bodyPr>
          <a:lstStyle/>
          <a:p>
            <a:pPr algn="ctr"/>
            <a:r>
              <a:rPr lang="en-US" b="1" dirty="0" smtClean="0"/>
              <a:t>2019</a:t>
            </a:r>
            <a:endParaRPr lang="en-US" sz="1600" b="1" dirty="0"/>
          </a:p>
        </p:txBody>
      </p:sp>
      <p:sp>
        <p:nvSpPr>
          <p:cNvPr id="27" name="TextBox 26"/>
          <p:cNvSpPr txBox="1"/>
          <p:nvPr/>
        </p:nvSpPr>
        <p:spPr>
          <a:xfrm>
            <a:off x="10437812" y="1905000"/>
            <a:ext cx="762000" cy="369332"/>
          </a:xfrm>
          <a:prstGeom prst="rect">
            <a:avLst/>
          </a:prstGeom>
          <a:noFill/>
        </p:spPr>
        <p:txBody>
          <a:bodyPr wrap="square" rtlCol="0">
            <a:spAutoFit/>
          </a:bodyPr>
          <a:lstStyle/>
          <a:p>
            <a:pPr algn="ctr"/>
            <a:r>
              <a:rPr lang="en-US" b="1" dirty="0" smtClean="0"/>
              <a:t>2021</a:t>
            </a:r>
            <a:endParaRPr lang="en-US" sz="1600" b="1" dirty="0"/>
          </a:p>
        </p:txBody>
      </p:sp>
      <p:sp>
        <p:nvSpPr>
          <p:cNvPr id="28" name="TextBox 27"/>
          <p:cNvSpPr txBox="1"/>
          <p:nvPr/>
        </p:nvSpPr>
        <p:spPr>
          <a:xfrm>
            <a:off x="3198812" y="1905000"/>
            <a:ext cx="762000" cy="369332"/>
          </a:xfrm>
          <a:prstGeom prst="rect">
            <a:avLst/>
          </a:prstGeom>
          <a:noFill/>
        </p:spPr>
        <p:txBody>
          <a:bodyPr wrap="square" rtlCol="0">
            <a:spAutoFit/>
          </a:bodyPr>
          <a:lstStyle/>
          <a:p>
            <a:pPr algn="ctr"/>
            <a:r>
              <a:rPr lang="en-US" b="1" dirty="0" smtClean="0"/>
              <a:t>9/11</a:t>
            </a:r>
            <a:endParaRPr lang="en-US" sz="1600" b="1" dirty="0"/>
          </a:p>
        </p:txBody>
      </p:sp>
      <p:sp>
        <p:nvSpPr>
          <p:cNvPr id="29" name="TextBox 28"/>
          <p:cNvSpPr txBox="1"/>
          <p:nvPr/>
        </p:nvSpPr>
        <p:spPr>
          <a:xfrm>
            <a:off x="3122612" y="3733800"/>
            <a:ext cx="762000" cy="369332"/>
          </a:xfrm>
          <a:prstGeom prst="rect">
            <a:avLst/>
          </a:prstGeom>
          <a:noFill/>
        </p:spPr>
        <p:txBody>
          <a:bodyPr wrap="square" rtlCol="0">
            <a:spAutoFit/>
          </a:bodyPr>
          <a:lstStyle/>
          <a:p>
            <a:pPr algn="ctr"/>
            <a:r>
              <a:rPr lang="en-US" b="1" dirty="0" smtClean="0"/>
              <a:t>AD27</a:t>
            </a:r>
            <a:endParaRPr lang="en-US" sz="1600" b="1" dirty="0"/>
          </a:p>
        </p:txBody>
      </p:sp>
      <p:sp>
        <p:nvSpPr>
          <p:cNvPr id="30" name="TextBox 29"/>
          <p:cNvSpPr txBox="1"/>
          <p:nvPr/>
        </p:nvSpPr>
        <p:spPr>
          <a:xfrm>
            <a:off x="836612" y="3886200"/>
            <a:ext cx="762000" cy="369332"/>
          </a:xfrm>
          <a:prstGeom prst="rect">
            <a:avLst/>
          </a:prstGeom>
          <a:noFill/>
        </p:spPr>
        <p:txBody>
          <a:bodyPr wrap="square" rtlCol="0">
            <a:spAutoFit/>
          </a:bodyPr>
          <a:lstStyle/>
          <a:p>
            <a:pPr algn="ctr"/>
            <a:r>
              <a:rPr lang="en-US" b="1" dirty="0" smtClean="0"/>
              <a:t>-4BC</a:t>
            </a:r>
            <a:endParaRPr lang="en-US" sz="1600" b="1" dirty="0"/>
          </a:p>
        </p:txBody>
      </p:sp>
      <p:sp>
        <p:nvSpPr>
          <p:cNvPr id="31" name="TextBox 30"/>
          <p:cNvSpPr txBox="1"/>
          <p:nvPr/>
        </p:nvSpPr>
        <p:spPr>
          <a:xfrm>
            <a:off x="5637212" y="3886200"/>
            <a:ext cx="762000" cy="369332"/>
          </a:xfrm>
          <a:prstGeom prst="rect">
            <a:avLst/>
          </a:prstGeom>
          <a:noFill/>
        </p:spPr>
        <p:txBody>
          <a:bodyPr wrap="square" rtlCol="0">
            <a:spAutoFit/>
          </a:bodyPr>
          <a:lstStyle/>
          <a:p>
            <a:pPr algn="ctr"/>
            <a:r>
              <a:rPr lang="en-US" b="1" dirty="0" smtClean="0"/>
              <a:t>1</a:t>
            </a:r>
            <a:r>
              <a:rPr lang="en-US" b="1" baseline="30000" dirty="0" smtClean="0"/>
              <a:t>st</a:t>
            </a:r>
            <a:r>
              <a:rPr lang="en-US" b="1" dirty="0" smtClean="0"/>
              <a:t> TC</a:t>
            </a:r>
            <a:endParaRPr lang="en-US" sz="1600" b="1" dirty="0"/>
          </a:p>
        </p:txBody>
      </p:sp>
      <p:sp>
        <p:nvSpPr>
          <p:cNvPr id="33" name="TextBox 32"/>
          <p:cNvSpPr txBox="1"/>
          <p:nvPr/>
        </p:nvSpPr>
        <p:spPr>
          <a:xfrm>
            <a:off x="10133012" y="3886200"/>
            <a:ext cx="1371600" cy="369332"/>
          </a:xfrm>
          <a:prstGeom prst="rect">
            <a:avLst/>
          </a:prstGeom>
          <a:noFill/>
        </p:spPr>
        <p:txBody>
          <a:bodyPr wrap="square" rtlCol="0">
            <a:spAutoFit/>
          </a:bodyPr>
          <a:lstStyle/>
          <a:p>
            <a:pPr algn="ctr"/>
            <a:r>
              <a:rPr lang="en-US" b="1" dirty="0" smtClean="0"/>
              <a:t>Pentecost</a:t>
            </a:r>
            <a:endParaRPr lang="en-US" sz="1600" b="1" dirty="0"/>
          </a:p>
        </p:txBody>
      </p:sp>
      <p:cxnSp>
        <p:nvCxnSpPr>
          <p:cNvPr id="36" name="Straight Connector 35"/>
          <p:cNvCxnSpPr/>
          <p:nvPr/>
        </p:nvCxnSpPr>
        <p:spPr>
          <a:xfrm rot="5400000">
            <a:off x="16744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98278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132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512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1128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12615" y="2819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2370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750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8748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4364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6744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22412" y="2286000"/>
            <a:ext cx="762000" cy="338554"/>
          </a:xfrm>
          <a:prstGeom prst="rect">
            <a:avLst/>
          </a:prstGeom>
          <a:noFill/>
        </p:spPr>
        <p:txBody>
          <a:bodyPr wrap="square" rtlCol="0">
            <a:spAutoFit/>
          </a:bodyPr>
          <a:lstStyle/>
          <a:p>
            <a:pPr algn="ctr"/>
            <a:r>
              <a:rPr lang="en-US" sz="1600" b="1" dirty="0" smtClean="0"/>
              <a:t>‘91</a:t>
            </a:r>
            <a:endParaRPr lang="en-US" sz="1600" b="1" dirty="0"/>
          </a:p>
        </p:txBody>
      </p:sp>
      <p:sp>
        <p:nvSpPr>
          <p:cNvPr id="56" name="TextBox 55"/>
          <p:cNvSpPr txBox="1"/>
          <p:nvPr/>
        </p:nvSpPr>
        <p:spPr>
          <a:xfrm>
            <a:off x="2360612" y="2286000"/>
            <a:ext cx="762000" cy="369332"/>
          </a:xfrm>
          <a:prstGeom prst="rect">
            <a:avLst/>
          </a:prstGeom>
          <a:noFill/>
        </p:spPr>
        <p:txBody>
          <a:bodyPr wrap="square" rtlCol="0">
            <a:spAutoFit/>
          </a:bodyPr>
          <a:lstStyle/>
          <a:p>
            <a:pPr algn="ctr"/>
            <a:r>
              <a:rPr lang="en-US" b="1" dirty="0" smtClean="0"/>
              <a:t>‘96</a:t>
            </a:r>
            <a:endParaRPr lang="en-US" sz="1600" b="1" dirty="0"/>
          </a:p>
        </p:txBody>
      </p:sp>
      <p:sp>
        <p:nvSpPr>
          <p:cNvPr id="57" name="TextBox 56"/>
          <p:cNvSpPr txBox="1"/>
          <p:nvPr/>
        </p:nvSpPr>
        <p:spPr>
          <a:xfrm>
            <a:off x="3960812" y="2286000"/>
            <a:ext cx="762000" cy="369332"/>
          </a:xfrm>
          <a:prstGeom prst="rect">
            <a:avLst/>
          </a:prstGeom>
          <a:noFill/>
        </p:spPr>
        <p:txBody>
          <a:bodyPr wrap="square" rtlCol="0">
            <a:spAutoFit/>
          </a:bodyPr>
          <a:lstStyle/>
          <a:p>
            <a:pPr algn="ctr"/>
            <a:r>
              <a:rPr lang="en-US" b="1" dirty="0" smtClean="0"/>
              <a:t>2009</a:t>
            </a:r>
            <a:endParaRPr lang="en-US" sz="1600" b="1" dirty="0"/>
          </a:p>
        </p:txBody>
      </p:sp>
      <p:sp>
        <p:nvSpPr>
          <p:cNvPr id="58" name="TextBox 57"/>
          <p:cNvSpPr txBox="1"/>
          <p:nvPr/>
        </p:nvSpPr>
        <p:spPr>
          <a:xfrm>
            <a:off x="4799012" y="2286000"/>
            <a:ext cx="762000" cy="369332"/>
          </a:xfrm>
          <a:prstGeom prst="rect">
            <a:avLst/>
          </a:prstGeom>
          <a:noFill/>
        </p:spPr>
        <p:txBody>
          <a:bodyPr wrap="square" rtlCol="0">
            <a:spAutoFit/>
          </a:bodyPr>
          <a:lstStyle/>
          <a:p>
            <a:pPr algn="ctr"/>
            <a:r>
              <a:rPr lang="en-US" b="1" dirty="0" smtClean="0"/>
              <a:t>2012</a:t>
            </a:r>
            <a:endParaRPr lang="en-US" sz="1600" b="1" dirty="0"/>
          </a:p>
        </p:txBody>
      </p:sp>
      <p:sp>
        <p:nvSpPr>
          <p:cNvPr id="59" name="TextBox 58"/>
          <p:cNvSpPr txBox="1"/>
          <p:nvPr/>
        </p:nvSpPr>
        <p:spPr>
          <a:xfrm>
            <a:off x="7161212" y="2286000"/>
            <a:ext cx="762000" cy="369332"/>
          </a:xfrm>
          <a:prstGeom prst="rect">
            <a:avLst/>
          </a:prstGeom>
          <a:noFill/>
        </p:spPr>
        <p:txBody>
          <a:bodyPr wrap="square" rtlCol="0">
            <a:spAutoFit/>
          </a:bodyPr>
          <a:lstStyle/>
          <a:p>
            <a:pPr algn="ctr"/>
            <a:r>
              <a:rPr lang="en-US" b="1" dirty="0" smtClean="0"/>
              <a:t>2018</a:t>
            </a:r>
            <a:endParaRPr lang="en-US" sz="1600" b="1" dirty="0"/>
          </a:p>
        </p:txBody>
      </p:sp>
      <p:sp>
        <p:nvSpPr>
          <p:cNvPr id="60" name="TextBox 59"/>
          <p:cNvSpPr txBox="1"/>
          <p:nvPr/>
        </p:nvSpPr>
        <p:spPr>
          <a:xfrm>
            <a:off x="6399212" y="2286000"/>
            <a:ext cx="762000" cy="369332"/>
          </a:xfrm>
          <a:prstGeom prst="rect">
            <a:avLst/>
          </a:prstGeom>
          <a:noFill/>
        </p:spPr>
        <p:txBody>
          <a:bodyPr wrap="square" rtlCol="0">
            <a:spAutoFit/>
          </a:bodyPr>
          <a:lstStyle/>
          <a:p>
            <a:pPr algn="ctr"/>
            <a:r>
              <a:rPr lang="en-US" b="1" dirty="0" smtClean="0"/>
              <a:t>2016</a:t>
            </a:r>
            <a:endParaRPr lang="en-US" sz="1600" b="1" dirty="0"/>
          </a:p>
        </p:txBody>
      </p:sp>
      <p:sp>
        <p:nvSpPr>
          <p:cNvPr id="61" name="TextBox 60"/>
          <p:cNvSpPr txBox="1"/>
          <p:nvPr/>
        </p:nvSpPr>
        <p:spPr>
          <a:xfrm>
            <a:off x="8761412" y="2286000"/>
            <a:ext cx="762000" cy="369332"/>
          </a:xfrm>
          <a:prstGeom prst="rect">
            <a:avLst/>
          </a:prstGeom>
          <a:noFill/>
        </p:spPr>
        <p:txBody>
          <a:bodyPr wrap="square" rtlCol="0">
            <a:spAutoFit/>
          </a:bodyPr>
          <a:lstStyle/>
          <a:p>
            <a:pPr algn="ctr"/>
            <a:r>
              <a:rPr lang="en-US" b="1" dirty="0" smtClean="0"/>
              <a:t>2020</a:t>
            </a:r>
            <a:endParaRPr lang="en-US" sz="1600" b="1" dirty="0"/>
          </a:p>
        </p:txBody>
      </p:sp>
      <p:sp>
        <p:nvSpPr>
          <p:cNvPr id="63" name="TextBox 62"/>
          <p:cNvSpPr txBox="1"/>
          <p:nvPr/>
        </p:nvSpPr>
        <p:spPr>
          <a:xfrm>
            <a:off x="1217612" y="4267200"/>
            <a:ext cx="609600" cy="769441"/>
          </a:xfrm>
          <a:prstGeom prst="rect">
            <a:avLst/>
          </a:prstGeom>
          <a:noFill/>
        </p:spPr>
        <p:txBody>
          <a:bodyPr wrap="square" rtlCol="0">
            <a:spAutoFit/>
          </a:bodyPr>
          <a:lstStyle/>
          <a:p>
            <a:r>
              <a:rPr lang="en-US" sz="1100" dirty="0" smtClean="0">
                <a:latin typeface="Ink Free" pitchFamily="66" charset="0"/>
              </a:rPr>
              <a:t>BO Christ</a:t>
            </a:r>
          </a:p>
          <a:p>
            <a:r>
              <a:rPr lang="en-US" sz="1100" dirty="0" smtClean="0">
                <a:latin typeface="Ink Free" pitchFamily="66" charset="0"/>
              </a:rPr>
              <a:t>BO Jn. Bapt.</a:t>
            </a:r>
            <a:endParaRPr lang="en-US" sz="1100" dirty="0">
              <a:latin typeface="Ink Free" pitchFamily="66" charset="0"/>
            </a:endParaRPr>
          </a:p>
        </p:txBody>
      </p:sp>
      <p:sp>
        <p:nvSpPr>
          <p:cNvPr id="64" name="TextBox 63"/>
          <p:cNvSpPr txBox="1"/>
          <p:nvPr/>
        </p:nvSpPr>
        <p:spPr>
          <a:xfrm>
            <a:off x="1446212" y="4267200"/>
            <a:ext cx="914400" cy="307777"/>
          </a:xfrm>
          <a:prstGeom prst="rect">
            <a:avLst/>
          </a:prstGeom>
          <a:noFill/>
        </p:spPr>
        <p:txBody>
          <a:bodyPr wrap="square" rtlCol="0">
            <a:spAutoFit/>
          </a:bodyPr>
          <a:lstStyle/>
          <a:p>
            <a:pPr algn="ctr"/>
            <a:r>
              <a:rPr lang="en-US" sz="1400" b="1" dirty="0" smtClean="0"/>
              <a:t>Age 12</a:t>
            </a:r>
            <a:endParaRPr lang="en-US" sz="1400" b="1" dirty="0"/>
          </a:p>
        </p:txBody>
      </p:sp>
      <p:sp>
        <p:nvSpPr>
          <p:cNvPr id="65" name="TextBox 64"/>
          <p:cNvSpPr txBox="1"/>
          <p:nvPr/>
        </p:nvSpPr>
        <p:spPr>
          <a:xfrm>
            <a:off x="2436812" y="4191000"/>
            <a:ext cx="609600" cy="369332"/>
          </a:xfrm>
          <a:prstGeom prst="rect">
            <a:avLst/>
          </a:prstGeom>
          <a:noFill/>
        </p:spPr>
        <p:txBody>
          <a:bodyPr wrap="square" rtlCol="0">
            <a:spAutoFit/>
          </a:bodyPr>
          <a:lstStyle/>
          <a:p>
            <a:endParaRPr lang="en-US" dirty="0"/>
          </a:p>
        </p:txBody>
      </p:sp>
      <p:sp>
        <p:nvSpPr>
          <p:cNvPr id="66" name="TextBox 65"/>
          <p:cNvSpPr txBox="1"/>
          <p:nvPr/>
        </p:nvSpPr>
        <p:spPr>
          <a:xfrm>
            <a:off x="2208212" y="3886200"/>
            <a:ext cx="990600" cy="738664"/>
          </a:xfrm>
          <a:prstGeom prst="rect">
            <a:avLst/>
          </a:prstGeom>
          <a:noFill/>
        </p:spPr>
        <p:txBody>
          <a:bodyPr wrap="square" rtlCol="0">
            <a:spAutoFit/>
          </a:bodyPr>
          <a:lstStyle/>
          <a:p>
            <a:pPr algn="ctr"/>
            <a:r>
              <a:rPr lang="en-US" sz="1400" b="1" dirty="0" smtClean="0"/>
              <a:t>Ministry of Jn. Bapt.</a:t>
            </a:r>
            <a:endParaRPr lang="en-US" sz="1400" b="1" dirty="0"/>
          </a:p>
        </p:txBody>
      </p:sp>
      <p:sp>
        <p:nvSpPr>
          <p:cNvPr id="67" name="TextBox 66"/>
          <p:cNvSpPr txBox="1"/>
          <p:nvPr/>
        </p:nvSpPr>
        <p:spPr>
          <a:xfrm>
            <a:off x="3808412" y="4267200"/>
            <a:ext cx="1143000" cy="307777"/>
          </a:xfrm>
          <a:prstGeom prst="rect">
            <a:avLst/>
          </a:prstGeom>
          <a:noFill/>
        </p:spPr>
        <p:txBody>
          <a:bodyPr wrap="square" rtlCol="0">
            <a:spAutoFit/>
          </a:bodyPr>
          <a:lstStyle/>
          <a:p>
            <a:pPr algn="ctr"/>
            <a:r>
              <a:rPr lang="en-US" sz="1400" b="1" dirty="0" smtClean="0"/>
              <a:t>Wilderness</a:t>
            </a:r>
            <a:endParaRPr lang="en-US" sz="1400" b="1" dirty="0"/>
          </a:p>
        </p:txBody>
      </p:sp>
      <p:sp>
        <p:nvSpPr>
          <p:cNvPr id="68" name="TextBox 67"/>
          <p:cNvSpPr txBox="1"/>
          <p:nvPr/>
        </p:nvSpPr>
        <p:spPr>
          <a:xfrm>
            <a:off x="4646612" y="4267200"/>
            <a:ext cx="914400" cy="307777"/>
          </a:xfrm>
          <a:prstGeom prst="rect">
            <a:avLst/>
          </a:prstGeom>
          <a:noFill/>
        </p:spPr>
        <p:txBody>
          <a:bodyPr wrap="square" rtlCol="0">
            <a:spAutoFit/>
          </a:bodyPr>
          <a:lstStyle/>
          <a:p>
            <a:pPr algn="ctr"/>
            <a:r>
              <a:rPr lang="en-US" sz="1400" b="1" dirty="0" smtClean="0"/>
              <a:t>Cana</a:t>
            </a:r>
            <a:endParaRPr lang="en-US" sz="1400" b="1" dirty="0"/>
          </a:p>
        </p:txBody>
      </p:sp>
      <p:pic>
        <p:nvPicPr>
          <p:cNvPr id="1027" name="Picture 3" descr="C:\Users\User\AppData\Local\Microsoft\Windows\INetCache\IE\0WCAAP1C\1200px-Christian_cross_trans.svg[1].png"/>
          <p:cNvPicPr>
            <a:picLocks noChangeAspect="1" noChangeArrowheads="1"/>
          </p:cNvPicPr>
          <p:nvPr/>
        </p:nvPicPr>
        <p:blipFill>
          <a:blip r:embed="rId2" cstate="print"/>
          <a:srcRect/>
          <a:stretch>
            <a:fillRect/>
          </a:stretch>
        </p:blipFill>
        <p:spPr bwMode="auto">
          <a:xfrm>
            <a:off x="8228012" y="3733800"/>
            <a:ext cx="272161" cy="488473"/>
          </a:xfrm>
          <a:prstGeom prst="rect">
            <a:avLst/>
          </a:prstGeom>
          <a:noFill/>
        </p:spPr>
      </p:pic>
      <p:sp>
        <p:nvSpPr>
          <p:cNvPr id="73" name="TextBox 72"/>
          <p:cNvSpPr txBox="1"/>
          <p:nvPr/>
        </p:nvSpPr>
        <p:spPr>
          <a:xfrm>
            <a:off x="3656012" y="4724400"/>
            <a:ext cx="457200" cy="307777"/>
          </a:xfrm>
          <a:prstGeom prst="rect">
            <a:avLst/>
          </a:prstGeom>
          <a:noFill/>
        </p:spPr>
        <p:txBody>
          <a:bodyPr wrap="square" rtlCol="0">
            <a:spAutoFit/>
          </a:bodyPr>
          <a:lstStyle/>
          <a:p>
            <a:r>
              <a:rPr lang="en-US" sz="1400" dirty="0" smtClean="0">
                <a:latin typeface="Ink Free" pitchFamily="66" charset="0"/>
              </a:rPr>
              <a:t>40</a:t>
            </a:r>
            <a:endParaRPr lang="en-US" sz="1400" dirty="0">
              <a:latin typeface="Ink Free" pitchFamily="66" charset="0"/>
            </a:endParaRPr>
          </a:p>
        </p:txBody>
      </p:sp>
      <p:sp>
        <p:nvSpPr>
          <p:cNvPr id="74" name="TextBox 73"/>
          <p:cNvSpPr txBox="1"/>
          <p:nvPr/>
        </p:nvSpPr>
        <p:spPr>
          <a:xfrm>
            <a:off x="3503612" y="41910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75" name="TextBox 74"/>
          <p:cNvSpPr txBox="1"/>
          <p:nvPr/>
        </p:nvSpPr>
        <p:spPr>
          <a:xfrm>
            <a:off x="2970212" y="3962400"/>
            <a:ext cx="1219199" cy="338554"/>
          </a:xfrm>
          <a:prstGeom prst="rect">
            <a:avLst/>
          </a:prstGeom>
          <a:noFill/>
        </p:spPr>
        <p:txBody>
          <a:bodyPr wrap="square" rtlCol="0">
            <a:spAutoFit/>
          </a:bodyPr>
          <a:lstStyle/>
          <a:p>
            <a:r>
              <a:rPr lang="en-US" sz="1600" dirty="0" smtClean="0"/>
              <a:t>(Baptized)</a:t>
            </a:r>
            <a:endParaRPr lang="en-US" sz="1600" dirty="0"/>
          </a:p>
        </p:txBody>
      </p:sp>
      <p:sp>
        <p:nvSpPr>
          <p:cNvPr id="76" name="TextBox 75"/>
          <p:cNvSpPr txBox="1"/>
          <p:nvPr/>
        </p:nvSpPr>
        <p:spPr>
          <a:xfrm>
            <a:off x="5332412" y="3429000"/>
            <a:ext cx="1600200" cy="523220"/>
          </a:xfrm>
          <a:prstGeom prst="rect">
            <a:avLst/>
          </a:prstGeom>
          <a:noFill/>
        </p:spPr>
        <p:txBody>
          <a:bodyPr wrap="square" rtlCol="0">
            <a:spAutoFit/>
          </a:bodyPr>
          <a:lstStyle/>
          <a:p>
            <a:pPr algn="ctr"/>
            <a:r>
              <a:rPr lang="en-US" sz="1400" dirty="0" smtClean="0">
                <a:latin typeface="Ink Free" pitchFamily="66" charset="0"/>
              </a:rPr>
              <a:t>Christ Ministry begins</a:t>
            </a:r>
            <a:endParaRPr lang="en-US" sz="1400" dirty="0">
              <a:latin typeface="Ink Free" pitchFamily="66" charset="0"/>
            </a:endParaRPr>
          </a:p>
        </p:txBody>
      </p:sp>
      <p:cxnSp>
        <p:nvCxnSpPr>
          <p:cNvPr id="80" name="Straight Arrow Connector 79"/>
          <p:cNvCxnSpPr/>
          <p:nvPr/>
        </p:nvCxnSpPr>
        <p:spPr>
          <a:xfrm rot="10800000" flipV="1">
            <a:off x="1903412" y="4419600"/>
            <a:ext cx="1752600" cy="14478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50812" y="5943600"/>
            <a:ext cx="2133600" cy="738664"/>
          </a:xfrm>
          <a:prstGeom prst="rect">
            <a:avLst/>
          </a:prstGeom>
          <a:noFill/>
          <a:ln>
            <a:solidFill>
              <a:schemeClr val="tx1"/>
            </a:solidFill>
          </a:ln>
        </p:spPr>
        <p:txBody>
          <a:bodyPr wrap="square" rtlCol="0">
            <a:spAutoFit/>
          </a:bodyPr>
          <a:lstStyle/>
          <a:p>
            <a:pPr algn="ctr"/>
            <a:r>
              <a:rPr lang="en-US" sz="1400" dirty="0" smtClean="0">
                <a:latin typeface="Ink Free" pitchFamily="66" charset="0"/>
              </a:rPr>
              <a:t>Christ introduced to the Movement, but He doesn’t begin to work</a:t>
            </a:r>
            <a:r>
              <a:rPr lang="en-US" sz="1200" dirty="0" smtClean="0">
                <a:latin typeface="Ink Free" pitchFamily="66" charset="0"/>
              </a:rPr>
              <a:t>.</a:t>
            </a:r>
            <a:endParaRPr lang="en-US" sz="1200" dirty="0">
              <a:latin typeface="Ink Free" pitchFamily="66" charset="0"/>
            </a:endParaRPr>
          </a:p>
        </p:txBody>
      </p:sp>
      <p:sp>
        <p:nvSpPr>
          <p:cNvPr id="62" name="TextBox 61"/>
          <p:cNvSpPr txBox="1"/>
          <p:nvPr/>
        </p:nvSpPr>
        <p:spPr>
          <a:xfrm rot="19792190">
            <a:off x="25142" y="1673822"/>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sp>
        <p:nvSpPr>
          <p:cNvPr id="70" name="TextBox 69"/>
          <p:cNvSpPr txBox="1"/>
          <p:nvPr/>
        </p:nvSpPr>
        <p:spPr>
          <a:xfrm rot="19586734">
            <a:off x="101124" y="3621699"/>
            <a:ext cx="1617224" cy="307777"/>
          </a:xfrm>
          <a:prstGeom prst="rect">
            <a:avLst/>
          </a:prstGeom>
          <a:noFill/>
        </p:spPr>
        <p:txBody>
          <a:bodyPr wrap="square" rtlCol="0">
            <a:spAutoFit/>
          </a:bodyPr>
          <a:lstStyle/>
          <a:p>
            <a:pPr algn="ctr"/>
            <a:r>
              <a:rPr lang="en-US" sz="1400" dirty="0" smtClean="0">
                <a:latin typeface="Lucida Calligraphy" pitchFamily="66" charset="0"/>
              </a:rPr>
              <a:t>Ancient </a:t>
            </a:r>
            <a:r>
              <a:rPr lang="en-US" sz="1400" u="sng" dirty="0" smtClean="0">
                <a:latin typeface="Lucida Calligraphy" pitchFamily="66" charset="0"/>
              </a:rPr>
              <a:t>Israel</a:t>
            </a:r>
            <a:endParaRPr lang="en-US" sz="1400" u="sng" dirty="0">
              <a:latin typeface="Lucida Calligraphy" pitchFamily="66" charset="0"/>
            </a:endParaRPr>
          </a:p>
        </p:txBody>
      </p:sp>
      <p:cxnSp>
        <p:nvCxnSpPr>
          <p:cNvPr id="79" name="Straight Arrow Connector 78"/>
          <p:cNvCxnSpPr/>
          <p:nvPr/>
        </p:nvCxnSpPr>
        <p:spPr>
          <a:xfrm rot="5400000">
            <a:off x="3656012" y="5181600"/>
            <a:ext cx="685800" cy="5334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200000" flipH="1">
            <a:off x="5027612" y="5181600"/>
            <a:ext cx="762000" cy="6096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018212" y="5029200"/>
            <a:ext cx="2209800" cy="6096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65412" y="5867400"/>
            <a:ext cx="1447800" cy="523220"/>
          </a:xfrm>
          <a:prstGeom prst="rect">
            <a:avLst/>
          </a:prstGeom>
          <a:noFill/>
          <a:ln w="3175">
            <a:solidFill>
              <a:schemeClr val="tx1"/>
            </a:solidFill>
          </a:ln>
        </p:spPr>
        <p:txBody>
          <a:bodyPr wrap="square" rtlCol="0">
            <a:spAutoFit/>
          </a:bodyPr>
          <a:lstStyle/>
          <a:p>
            <a:pPr algn="ctr"/>
            <a:r>
              <a:rPr lang="en-US" sz="1400" dirty="0" smtClean="0">
                <a:latin typeface="Ink Free" pitchFamily="66" charset="0"/>
              </a:rPr>
              <a:t>To be tempted of Satan (x3)</a:t>
            </a:r>
          </a:p>
        </p:txBody>
      </p:sp>
      <p:sp>
        <p:nvSpPr>
          <p:cNvPr id="92" name="TextBox 91"/>
          <p:cNvSpPr txBox="1"/>
          <p:nvPr/>
        </p:nvSpPr>
        <p:spPr>
          <a:xfrm>
            <a:off x="4265612" y="5943600"/>
            <a:ext cx="3810000" cy="738664"/>
          </a:xfrm>
          <a:prstGeom prst="rect">
            <a:avLst/>
          </a:prstGeom>
          <a:noFill/>
          <a:ln w="6350">
            <a:solidFill>
              <a:schemeClr val="tx1"/>
            </a:solidFill>
          </a:ln>
        </p:spPr>
        <p:txBody>
          <a:bodyPr wrap="square" rtlCol="0">
            <a:spAutoFit/>
          </a:bodyPr>
          <a:lstStyle/>
          <a:p>
            <a:r>
              <a:rPr lang="en-US" sz="1400" dirty="0" smtClean="0">
                <a:latin typeface="Ink Free" pitchFamily="66" charset="0"/>
              </a:rPr>
              <a:t>He goes to the marriage of Cana. His mother comes to Him and asks Him to do something for her. Christ replies, “My time has not yet come.” </a:t>
            </a:r>
            <a:endParaRPr lang="en-US" sz="1400" dirty="0">
              <a:latin typeface="Ink Free" pitchFamily="66" charset="0"/>
            </a:endParaRPr>
          </a:p>
        </p:txBody>
      </p:sp>
      <p:sp>
        <p:nvSpPr>
          <p:cNvPr id="95" name="TextBox 94"/>
          <p:cNvSpPr txBox="1"/>
          <p:nvPr/>
        </p:nvSpPr>
        <p:spPr>
          <a:xfrm>
            <a:off x="8304212" y="5181600"/>
            <a:ext cx="3733800" cy="1600438"/>
          </a:xfrm>
          <a:prstGeom prst="rect">
            <a:avLst/>
          </a:prstGeom>
          <a:noFill/>
          <a:ln>
            <a:solidFill>
              <a:schemeClr val="tx1"/>
            </a:solidFill>
          </a:ln>
        </p:spPr>
        <p:txBody>
          <a:bodyPr wrap="square" rtlCol="0">
            <a:spAutoFit/>
          </a:bodyPr>
          <a:lstStyle/>
          <a:p>
            <a:r>
              <a:rPr lang="en-US" sz="1400" dirty="0" smtClean="0">
                <a:latin typeface="Ink Free" pitchFamily="66" charset="0"/>
              </a:rPr>
              <a:t>Here forward Christ takes leadership. Disciples must stop following John. Calling of the 1</a:t>
            </a:r>
            <a:r>
              <a:rPr lang="en-US" sz="1400" baseline="30000" dirty="0" smtClean="0">
                <a:latin typeface="Ink Free" pitchFamily="66" charset="0"/>
              </a:rPr>
              <a:t>st</a:t>
            </a:r>
            <a:r>
              <a:rPr lang="en-US" sz="1400" dirty="0" smtClean="0">
                <a:latin typeface="Ink Free" pitchFamily="66" charset="0"/>
              </a:rPr>
              <a:t> group. Those disciples are trained of John. Many are baptized by him, not all. Then they learn to follow Christ. They change their allegiance from the 1</a:t>
            </a:r>
            <a:r>
              <a:rPr lang="en-US" sz="1400" baseline="30000" dirty="0" smtClean="0">
                <a:latin typeface="Ink Free" pitchFamily="66" charset="0"/>
              </a:rPr>
              <a:t>st</a:t>
            </a:r>
            <a:r>
              <a:rPr lang="en-US" sz="1400" dirty="0" smtClean="0">
                <a:latin typeface="Ink Free" pitchFamily="66" charset="0"/>
              </a:rPr>
              <a:t> angel, John to the 2</a:t>
            </a:r>
            <a:r>
              <a:rPr lang="en-US" sz="1400" baseline="30000" dirty="0" smtClean="0">
                <a:latin typeface="Ink Free" pitchFamily="66" charset="0"/>
              </a:rPr>
              <a:t>nd</a:t>
            </a:r>
            <a:r>
              <a:rPr lang="en-US" sz="1400" dirty="0" smtClean="0">
                <a:latin typeface="Ink Free" pitchFamily="66" charset="0"/>
              </a:rPr>
              <a:t> angel, Christ.</a:t>
            </a:r>
            <a:endParaRPr lang="en-US" sz="1400" dirty="0">
              <a:latin typeface="Ink Free" pitchFamily="66" charset="0"/>
            </a:endParaRPr>
          </a:p>
        </p:txBody>
      </p:sp>
      <p:sp>
        <p:nvSpPr>
          <p:cNvPr id="97" name="TextBox 96"/>
          <p:cNvSpPr txBox="1"/>
          <p:nvPr/>
        </p:nvSpPr>
        <p:spPr>
          <a:xfrm>
            <a:off x="8761412" y="3810000"/>
            <a:ext cx="457200" cy="307777"/>
          </a:xfrm>
          <a:prstGeom prst="rect">
            <a:avLst/>
          </a:prstGeom>
          <a:noFill/>
        </p:spPr>
        <p:txBody>
          <a:bodyPr wrap="square" rtlCol="0">
            <a:spAutoFit/>
          </a:bodyPr>
          <a:lstStyle/>
          <a:p>
            <a:endParaRPr lang="en-US" sz="1400" b="1" dirty="0">
              <a:latin typeface="Ink Free" pitchFamily="66" charset="0"/>
            </a:endParaRPr>
          </a:p>
        </p:txBody>
      </p:sp>
      <p:sp>
        <p:nvSpPr>
          <p:cNvPr id="99" name="TextBox 98"/>
          <p:cNvSpPr txBox="1"/>
          <p:nvPr/>
        </p:nvSpPr>
        <p:spPr>
          <a:xfrm>
            <a:off x="8913812" y="38862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 Disciples</a:t>
            </a:r>
            <a:endParaRPr lang="en-US" sz="1400" b="1" dirty="0">
              <a:latin typeface="Ink Free" pitchFamily="66" charset="0"/>
            </a:endParaRPr>
          </a:p>
        </p:txBody>
      </p:sp>
      <p:pic>
        <p:nvPicPr>
          <p:cNvPr id="71"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rot="19507210">
            <a:off x="667786" y="3412574"/>
            <a:ext cx="304800" cy="304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228600"/>
            <a:ext cx="10969943" cy="1143000"/>
          </a:xfrm>
        </p:spPr>
        <p:txBody>
          <a:bodyPr/>
          <a:lstStyle/>
          <a:p>
            <a:r>
              <a:rPr lang="en-US" dirty="0" smtClean="0">
                <a:latin typeface="Bernard MT Condensed" pitchFamily="18" charset="0"/>
              </a:rPr>
              <a:t>One Problem</a:t>
            </a:r>
            <a:endParaRPr lang="en-US" dirty="0">
              <a:latin typeface="Bernard MT Condensed" pitchFamily="18" charset="0"/>
            </a:endParaRPr>
          </a:p>
        </p:txBody>
      </p:sp>
      <p:sp>
        <p:nvSpPr>
          <p:cNvPr id="4" name="TextBox 3"/>
          <p:cNvSpPr txBox="1"/>
          <p:nvPr/>
        </p:nvSpPr>
        <p:spPr>
          <a:xfrm>
            <a:off x="150812" y="2971800"/>
            <a:ext cx="8991600" cy="2554545"/>
          </a:xfrm>
          <a:prstGeom prst="rect">
            <a:avLst/>
          </a:prstGeom>
          <a:noFill/>
        </p:spPr>
        <p:txBody>
          <a:bodyPr wrap="square" rtlCol="0">
            <a:spAutoFit/>
          </a:bodyPr>
          <a:lstStyle/>
          <a:p>
            <a:pPr algn="just">
              <a:buFont typeface="Wingdings" pitchFamily="2" charset="2"/>
              <a:buChar char="Ø"/>
            </a:pPr>
            <a:r>
              <a:rPr lang="en-US" sz="1600" dirty="0" smtClean="0">
                <a:latin typeface="Century Gothic" pitchFamily="34" charset="0"/>
              </a:rPr>
              <a:t> John the Baptist has one problem. He is raised up. He doesn’t get trained up by the Pharisees, but he still takes on much of their ideas. In application to our time, they take on the ideas of the leadership—the leadership of the church. They bring into the Movement those misunderstandings. For instance, John the Baptist talks about the generation of vipers, [referring] to the Pharisees and the church leaders. He condemns them. But, John the Baptist spreads the message that the Messiah has come, looking like an earthly king, which is exactly  the message of the Pharisees. So He takes elements of the message of that time—the Laodicean message  of the Pharisees—and blends it with his own. Thereby, his own message is half-truth—half what God has given him and the other half is the Laodicean message he has blended it with. </a:t>
            </a:r>
          </a:p>
        </p:txBody>
      </p:sp>
      <p:sp>
        <p:nvSpPr>
          <p:cNvPr id="8" name="TextBox 7"/>
          <p:cNvSpPr txBox="1"/>
          <p:nvPr/>
        </p:nvSpPr>
        <p:spPr>
          <a:xfrm>
            <a:off x="150812" y="5534561"/>
            <a:ext cx="8915400" cy="1323439"/>
          </a:xfrm>
          <a:prstGeom prst="rect">
            <a:avLst/>
          </a:prstGeom>
          <a:noFill/>
        </p:spPr>
        <p:txBody>
          <a:bodyPr wrap="square" rtlCol="0">
            <a:spAutoFit/>
          </a:bodyPr>
          <a:lstStyle/>
          <a:p>
            <a:pPr algn="just">
              <a:buFont typeface="Wingdings" pitchFamily="2" charset="2"/>
              <a:buChar char="Ø"/>
            </a:pPr>
            <a:r>
              <a:rPr lang="en-US" sz="1600" dirty="0" smtClean="0">
                <a:latin typeface="Century Gothic" pitchFamily="34" charset="0"/>
              </a:rPr>
              <a:t> The message John the Baptist taught saying, “The time is come. The Messiah is here. He will restore truth, but he is going to be an earthly king, defeat the Romans, restore the Jewish nation as church and state is wrong. [It is a mixture of truth and error]. And he took this from the Laodicean church of his time. So, there are problems with John’s message.</a:t>
            </a:r>
            <a:endParaRPr lang="en-US" sz="1600" dirty="0">
              <a:latin typeface="Century Gothic" pitchFamily="34" charset="0"/>
            </a:endParaRPr>
          </a:p>
        </p:txBody>
      </p:sp>
      <p:cxnSp>
        <p:nvCxnSpPr>
          <p:cNvPr id="10" name="Straight Connector 9"/>
          <p:cNvCxnSpPr/>
          <p:nvPr/>
        </p:nvCxnSpPr>
        <p:spPr>
          <a:xfrm>
            <a:off x="455612" y="2667000"/>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descr="Precious Seed | View or print articles from the Precious Seed magazine"/>
          <p:cNvPicPr>
            <a:picLocks noChangeAspect="1" noChangeArrowheads="1"/>
          </p:cNvPicPr>
          <p:nvPr/>
        </p:nvPicPr>
        <p:blipFill>
          <a:blip r:embed="rId3"/>
          <a:srcRect/>
          <a:stretch>
            <a:fillRect/>
          </a:stretch>
        </p:blipFill>
        <p:spPr bwMode="auto">
          <a:xfrm>
            <a:off x="9294812" y="2971800"/>
            <a:ext cx="2638552" cy="3733800"/>
          </a:xfrm>
          <a:prstGeom prst="rect">
            <a:avLst/>
          </a:prstGeom>
          <a:noFill/>
        </p:spPr>
      </p:pic>
      <p:cxnSp>
        <p:nvCxnSpPr>
          <p:cNvPr id="32" name="Straight Connector 31"/>
          <p:cNvCxnSpPr/>
          <p:nvPr/>
        </p:nvCxnSpPr>
        <p:spPr>
          <a:xfrm rot="5400000">
            <a:off x="-40482" y="21717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256506" y="2323306"/>
            <a:ext cx="685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551906" y="2323306"/>
            <a:ext cx="685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617118" y="21717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0812" y="1295400"/>
            <a:ext cx="762000" cy="338554"/>
          </a:xfrm>
          <a:prstGeom prst="rect">
            <a:avLst/>
          </a:prstGeom>
          <a:noFill/>
        </p:spPr>
        <p:txBody>
          <a:bodyPr wrap="square" rtlCol="0">
            <a:spAutoFit/>
          </a:bodyPr>
          <a:lstStyle/>
          <a:p>
            <a:r>
              <a:rPr lang="en-US" sz="1600" b="1" dirty="0" smtClean="0"/>
              <a:t>-4BC</a:t>
            </a:r>
            <a:endParaRPr lang="en-US" sz="1400" b="1" dirty="0"/>
          </a:p>
        </p:txBody>
      </p:sp>
      <p:sp>
        <p:nvSpPr>
          <p:cNvPr id="47" name="TextBox 46"/>
          <p:cNvSpPr txBox="1"/>
          <p:nvPr/>
        </p:nvSpPr>
        <p:spPr>
          <a:xfrm>
            <a:off x="1141412" y="1676400"/>
            <a:ext cx="914400" cy="307777"/>
          </a:xfrm>
          <a:prstGeom prst="rect">
            <a:avLst/>
          </a:prstGeom>
          <a:noFill/>
        </p:spPr>
        <p:txBody>
          <a:bodyPr wrap="square" rtlCol="0">
            <a:spAutoFit/>
          </a:bodyPr>
          <a:lstStyle/>
          <a:p>
            <a:pPr algn="ctr"/>
            <a:r>
              <a:rPr lang="en-US" sz="1400" b="1" dirty="0" smtClean="0"/>
              <a:t>Age 12</a:t>
            </a:r>
            <a:endParaRPr lang="en-US" sz="1400" b="1" dirty="0"/>
          </a:p>
        </p:txBody>
      </p:sp>
      <p:sp>
        <p:nvSpPr>
          <p:cNvPr id="48" name="TextBox 47"/>
          <p:cNvSpPr txBox="1"/>
          <p:nvPr/>
        </p:nvSpPr>
        <p:spPr>
          <a:xfrm>
            <a:off x="2436812" y="1219200"/>
            <a:ext cx="990600" cy="738664"/>
          </a:xfrm>
          <a:prstGeom prst="rect">
            <a:avLst/>
          </a:prstGeom>
          <a:noFill/>
        </p:spPr>
        <p:txBody>
          <a:bodyPr wrap="square" rtlCol="0">
            <a:spAutoFit/>
          </a:bodyPr>
          <a:lstStyle/>
          <a:p>
            <a:pPr algn="ctr"/>
            <a:r>
              <a:rPr lang="en-US" sz="1400" b="1" dirty="0" smtClean="0"/>
              <a:t>Ministry of Jn. Bapt.</a:t>
            </a:r>
            <a:endParaRPr lang="en-US" sz="1400" b="1" dirty="0"/>
          </a:p>
        </p:txBody>
      </p:sp>
      <p:sp>
        <p:nvSpPr>
          <p:cNvPr id="49" name="TextBox 48"/>
          <p:cNvSpPr txBox="1"/>
          <p:nvPr/>
        </p:nvSpPr>
        <p:spPr>
          <a:xfrm>
            <a:off x="3732212" y="1143000"/>
            <a:ext cx="762000" cy="338554"/>
          </a:xfrm>
          <a:prstGeom prst="rect">
            <a:avLst/>
          </a:prstGeom>
          <a:noFill/>
        </p:spPr>
        <p:txBody>
          <a:bodyPr wrap="square" rtlCol="0">
            <a:spAutoFit/>
          </a:bodyPr>
          <a:lstStyle/>
          <a:p>
            <a:pPr algn="ctr"/>
            <a:r>
              <a:rPr lang="en-US" sz="1600" b="1" dirty="0" smtClean="0"/>
              <a:t>AD27</a:t>
            </a:r>
            <a:endParaRPr lang="en-US" sz="1600" b="1" dirty="0"/>
          </a:p>
        </p:txBody>
      </p:sp>
      <p:sp>
        <p:nvSpPr>
          <p:cNvPr id="50" name="TextBox 49"/>
          <p:cNvSpPr txBox="1"/>
          <p:nvPr/>
        </p:nvSpPr>
        <p:spPr>
          <a:xfrm>
            <a:off x="455612" y="1828800"/>
            <a:ext cx="609600" cy="769441"/>
          </a:xfrm>
          <a:prstGeom prst="rect">
            <a:avLst/>
          </a:prstGeom>
          <a:noFill/>
        </p:spPr>
        <p:txBody>
          <a:bodyPr wrap="square" rtlCol="0">
            <a:spAutoFit/>
          </a:bodyPr>
          <a:lstStyle/>
          <a:p>
            <a:r>
              <a:rPr lang="en-US" sz="1100" dirty="0" smtClean="0">
                <a:latin typeface="Ink Free" pitchFamily="66" charset="0"/>
              </a:rPr>
              <a:t>BO Christ</a:t>
            </a:r>
          </a:p>
          <a:p>
            <a:r>
              <a:rPr lang="en-US" sz="1100" dirty="0" smtClean="0">
                <a:latin typeface="Ink Free" pitchFamily="66" charset="0"/>
              </a:rPr>
              <a:t>BO Jn. Bapt.</a:t>
            </a:r>
            <a:endParaRPr lang="en-US" sz="1100" dirty="0">
              <a:latin typeface="Ink Free" pitchFamily="66" charset="0"/>
            </a:endParaRPr>
          </a:p>
        </p:txBody>
      </p:sp>
      <p:sp>
        <p:nvSpPr>
          <p:cNvPr id="51" name="TextBox 50"/>
          <p:cNvSpPr txBox="1"/>
          <p:nvPr/>
        </p:nvSpPr>
        <p:spPr>
          <a:xfrm>
            <a:off x="3656012" y="1371600"/>
            <a:ext cx="1219199" cy="307777"/>
          </a:xfrm>
          <a:prstGeom prst="rect">
            <a:avLst/>
          </a:prstGeom>
          <a:noFill/>
        </p:spPr>
        <p:txBody>
          <a:bodyPr wrap="square" rtlCol="0">
            <a:spAutoFit/>
          </a:bodyPr>
          <a:lstStyle/>
          <a:p>
            <a:r>
              <a:rPr lang="en-US" sz="1400" dirty="0" smtClean="0"/>
              <a:t>(Baptized)</a:t>
            </a:r>
            <a:endParaRPr lang="en-US" sz="1400" dirty="0"/>
          </a:p>
        </p:txBody>
      </p:sp>
      <p:sp>
        <p:nvSpPr>
          <p:cNvPr id="52" name="TextBox 51"/>
          <p:cNvSpPr txBox="1"/>
          <p:nvPr/>
        </p:nvSpPr>
        <p:spPr>
          <a:xfrm>
            <a:off x="4113212" y="16764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53" name="TextBox 52"/>
          <p:cNvSpPr txBox="1"/>
          <p:nvPr/>
        </p:nvSpPr>
        <p:spPr>
          <a:xfrm>
            <a:off x="150812" y="1066800"/>
            <a:ext cx="762000" cy="307777"/>
          </a:xfrm>
          <a:prstGeom prst="rect">
            <a:avLst/>
          </a:prstGeom>
          <a:noFill/>
        </p:spPr>
        <p:txBody>
          <a:bodyPr wrap="square" rtlCol="0">
            <a:spAutoFit/>
          </a:bodyPr>
          <a:lstStyle/>
          <a:p>
            <a:r>
              <a:rPr lang="en-US" sz="1400" dirty="0" smtClean="0">
                <a:solidFill>
                  <a:srgbClr val="FF0000"/>
                </a:solidFill>
              </a:rPr>
              <a:t>(1989)</a:t>
            </a:r>
            <a:endParaRPr lang="en-US" sz="1400" dirty="0">
              <a:solidFill>
                <a:srgbClr val="FF0000"/>
              </a:solidFill>
            </a:endParaRPr>
          </a:p>
        </p:txBody>
      </p:sp>
      <p:sp>
        <p:nvSpPr>
          <p:cNvPr id="54" name="TextBox 53"/>
          <p:cNvSpPr txBox="1"/>
          <p:nvPr/>
        </p:nvSpPr>
        <p:spPr>
          <a:xfrm>
            <a:off x="3808412" y="914400"/>
            <a:ext cx="685800" cy="307777"/>
          </a:xfrm>
          <a:prstGeom prst="rect">
            <a:avLst/>
          </a:prstGeom>
          <a:noFill/>
        </p:spPr>
        <p:txBody>
          <a:bodyPr wrap="square" rtlCol="0">
            <a:spAutoFit/>
          </a:bodyPr>
          <a:lstStyle/>
          <a:p>
            <a:pPr algn="ctr"/>
            <a:r>
              <a:rPr lang="en-US" sz="1400" dirty="0" smtClean="0">
                <a:solidFill>
                  <a:srgbClr val="FF0000"/>
                </a:solidFill>
              </a:rPr>
              <a:t>(9/11)</a:t>
            </a:r>
            <a:endParaRPr lang="en-US" sz="1400" dirty="0">
              <a:solidFill>
                <a:srgbClr val="FF0000"/>
              </a:solidFill>
            </a:endParaRPr>
          </a:p>
        </p:txBody>
      </p:sp>
      <p:sp>
        <p:nvSpPr>
          <p:cNvPr id="55" name="TextBox 54"/>
          <p:cNvSpPr txBox="1"/>
          <p:nvPr/>
        </p:nvSpPr>
        <p:spPr>
          <a:xfrm>
            <a:off x="1217612" y="1447800"/>
            <a:ext cx="762000" cy="307777"/>
          </a:xfrm>
          <a:prstGeom prst="rect">
            <a:avLst/>
          </a:prstGeom>
          <a:noFill/>
        </p:spPr>
        <p:txBody>
          <a:bodyPr wrap="square" rtlCol="0">
            <a:spAutoFit/>
          </a:bodyPr>
          <a:lstStyle/>
          <a:p>
            <a:pPr algn="ctr"/>
            <a:r>
              <a:rPr lang="en-US" sz="1400" dirty="0" smtClean="0">
                <a:solidFill>
                  <a:srgbClr val="FF0000"/>
                </a:solidFill>
              </a:rPr>
              <a:t>(’91)</a:t>
            </a:r>
            <a:endParaRPr lang="en-US" sz="1400" dirty="0">
              <a:solidFill>
                <a:srgbClr val="FF0000"/>
              </a:solidFill>
            </a:endParaRPr>
          </a:p>
        </p:txBody>
      </p:sp>
      <p:sp>
        <p:nvSpPr>
          <p:cNvPr id="56" name="Rectangle 55"/>
          <p:cNvSpPr/>
          <p:nvPr/>
        </p:nvSpPr>
        <p:spPr>
          <a:xfrm>
            <a:off x="2665412" y="990600"/>
            <a:ext cx="526106" cy="307777"/>
          </a:xfrm>
          <a:prstGeom prst="rect">
            <a:avLst/>
          </a:prstGeom>
        </p:spPr>
        <p:txBody>
          <a:bodyPr wrap="none">
            <a:spAutoFit/>
          </a:bodyPr>
          <a:lstStyle/>
          <a:p>
            <a:pPr algn="ctr"/>
            <a:r>
              <a:rPr lang="en-US" sz="1400" dirty="0" smtClean="0">
                <a:solidFill>
                  <a:srgbClr val="FF0000"/>
                </a:solidFill>
              </a:rPr>
              <a:t>(‘96)</a:t>
            </a:r>
            <a:endParaRPr lang="en-US" sz="1200" dirty="0">
              <a:solidFill>
                <a:srgbClr val="FF0000"/>
              </a:solidFill>
            </a:endParaRPr>
          </a:p>
        </p:txBody>
      </p:sp>
      <p:sp>
        <p:nvSpPr>
          <p:cNvPr id="22" name="TextBox 21"/>
          <p:cNvSpPr txBox="1"/>
          <p:nvPr/>
        </p:nvSpPr>
        <p:spPr>
          <a:xfrm>
            <a:off x="0" y="609600"/>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388" y="152400"/>
            <a:ext cx="10969943" cy="1143000"/>
          </a:xfrm>
        </p:spPr>
        <p:txBody>
          <a:bodyPr/>
          <a:lstStyle/>
          <a:p>
            <a:r>
              <a:rPr lang="en-US" dirty="0" smtClean="0">
                <a:latin typeface="Bernard MT Condensed" pitchFamily="18" charset="0"/>
              </a:rPr>
              <a:t>Correction is Demonstrated</a:t>
            </a:r>
            <a:endParaRPr lang="en-US" dirty="0">
              <a:latin typeface="Bernard MT Condensed" pitchFamily="18" charset="0"/>
            </a:endParaRPr>
          </a:p>
        </p:txBody>
      </p:sp>
      <p:sp>
        <p:nvSpPr>
          <p:cNvPr id="4" name="TextBox 3"/>
          <p:cNvSpPr txBox="1"/>
          <p:nvPr/>
        </p:nvSpPr>
        <p:spPr>
          <a:xfrm>
            <a:off x="150812" y="1524000"/>
            <a:ext cx="7620000" cy="1569660"/>
          </a:xfrm>
          <a:prstGeom prst="rect">
            <a:avLst/>
          </a:prstGeom>
          <a:noFill/>
        </p:spPr>
        <p:txBody>
          <a:bodyPr wrap="square" rtlCol="0">
            <a:spAutoFit/>
          </a:bodyPr>
          <a:lstStyle/>
          <a:p>
            <a:pPr algn="just">
              <a:buFont typeface="Wingdings" pitchFamily="2" charset="2"/>
              <a:buChar char="Ø"/>
            </a:pPr>
            <a:r>
              <a:rPr lang="en-US" sz="1600" dirty="0" smtClean="0">
                <a:latin typeface="Century Gothic" pitchFamily="34" charset="0"/>
              </a:rPr>
              <a:t> The disciples trained under John are told, “I must decrease and He must increase.” And they learn they must follow the 2A, Christ. What does Jesus then tell them? “I’ve got nowhere to lay my head. I have no glory to give you. There is no greatest position. I am here to serve. I am going to die on a tree.” He is telling His disciples who He is and what His mission is. Most of them (you can say all of them to different degrees) are not listening.</a:t>
            </a:r>
            <a:endParaRPr lang="en-US" sz="1600" dirty="0">
              <a:latin typeface="Century Gothic" pitchFamily="34" charset="0"/>
            </a:endParaRPr>
          </a:p>
        </p:txBody>
      </p:sp>
      <p:sp>
        <p:nvSpPr>
          <p:cNvPr id="5" name="TextBox 4"/>
          <p:cNvSpPr txBox="1"/>
          <p:nvPr/>
        </p:nvSpPr>
        <p:spPr>
          <a:xfrm>
            <a:off x="150812" y="3200400"/>
            <a:ext cx="7620000" cy="3539430"/>
          </a:xfrm>
          <a:prstGeom prst="rect">
            <a:avLst/>
          </a:prstGeom>
          <a:noFill/>
        </p:spPr>
        <p:txBody>
          <a:bodyPr wrap="square" rtlCol="0">
            <a:spAutoFit/>
          </a:bodyPr>
          <a:lstStyle/>
          <a:p>
            <a:pPr algn="just">
              <a:buFont typeface="Wingdings" pitchFamily="2" charset="2"/>
              <a:buChar char="Ø"/>
            </a:pPr>
            <a:r>
              <a:rPr lang="en-US" sz="1600" dirty="0" smtClean="0">
                <a:latin typeface="Century Gothic" pitchFamily="34" charset="0"/>
              </a:rPr>
              <a:t> At the upper room, just before the cross, there is a problem. The disciples have dirty feet. There is supposed to be a servant who comes and humiliates himself; kneel and wash the feet of the guest. But no servant has come. So Jesus gives them one final lesson before the cross. They’ve held onto the kingdom of John. Christ has tried to tell them, “My kingdom is not what John led you to believe it was.” But they are not listening. And so Christ is going to demonstrate it. And Christ, who was meant to be this earthly monarch, kneels down and washes their feet. He is demonstrating to them what His kingdom is going to be like. 11 of the disciples struggle with this, but it begins to register and they start to get the message. One of them understands perfectly, but rejects the message. Judas responds, “If that is the kingdom you are giving me, then I don’t accept it. I want earthly glory. I want the kingdom that the 1</a:t>
            </a:r>
            <a:r>
              <a:rPr lang="en-US" sz="1600" baseline="30000" dirty="0" smtClean="0">
                <a:latin typeface="Century Gothic" pitchFamily="34" charset="0"/>
              </a:rPr>
              <a:t>st</a:t>
            </a:r>
            <a:r>
              <a:rPr lang="en-US" sz="1600" dirty="0" smtClean="0">
                <a:latin typeface="Century Gothic" pitchFamily="34" charset="0"/>
              </a:rPr>
              <a:t> Angel promised me.” He leaves the table. He falls away before the cross.</a:t>
            </a:r>
            <a:endParaRPr lang="en-US" sz="1600" dirty="0">
              <a:latin typeface="Century Gothic" pitchFamily="34" charset="0"/>
            </a:endParaRPr>
          </a:p>
        </p:txBody>
      </p:sp>
      <p:cxnSp>
        <p:nvCxnSpPr>
          <p:cNvPr id="11" name="Straight Connector 10"/>
          <p:cNvCxnSpPr/>
          <p:nvPr/>
        </p:nvCxnSpPr>
        <p:spPr>
          <a:xfrm>
            <a:off x="7770812" y="2590800"/>
            <a:ext cx="403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733109" y="21713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389518" y="2172494"/>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028906" y="23233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0324306" y="23233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descr="Nanetry Tena i Jesosy ka Modely ho Antsika | Fianarana"/>
          <p:cNvPicPr>
            <a:picLocks noChangeAspect="1" noChangeArrowheads="1"/>
          </p:cNvPicPr>
          <p:nvPr/>
        </p:nvPicPr>
        <p:blipFill>
          <a:blip r:embed="rId2"/>
          <a:srcRect/>
          <a:stretch>
            <a:fillRect/>
          </a:stretch>
        </p:blipFill>
        <p:spPr bwMode="auto">
          <a:xfrm>
            <a:off x="7770812" y="3733800"/>
            <a:ext cx="4267200" cy="2971800"/>
          </a:xfrm>
          <a:prstGeom prst="rect">
            <a:avLst/>
          </a:prstGeom>
          <a:noFill/>
          <a:effectLst>
            <a:softEdge rad="127000"/>
          </a:effectLst>
        </p:spPr>
      </p:pic>
      <p:sp>
        <p:nvSpPr>
          <p:cNvPr id="21" name="TextBox 20"/>
          <p:cNvSpPr txBox="1"/>
          <p:nvPr/>
        </p:nvSpPr>
        <p:spPr>
          <a:xfrm>
            <a:off x="7847012" y="1447800"/>
            <a:ext cx="762000" cy="338554"/>
          </a:xfrm>
          <a:prstGeom prst="rect">
            <a:avLst/>
          </a:prstGeom>
          <a:noFill/>
        </p:spPr>
        <p:txBody>
          <a:bodyPr wrap="square" rtlCol="0">
            <a:spAutoFit/>
          </a:bodyPr>
          <a:lstStyle/>
          <a:p>
            <a:r>
              <a:rPr lang="en-US" sz="1600" b="1" dirty="0" smtClean="0"/>
              <a:t>1</a:t>
            </a:r>
            <a:r>
              <a:rPr lang="en-US" sz="1600" b="1" baseline="30000" dirty="0" smtClean="0"/>
              <a:t>st</a:t>
            </a:r>
            <a:r>
              <a:rPr lang="en-US" sz="1600" b="1" dirty="0" smtClean="0"/>
              <a:t> TC</a:t>
            </a:r>
            <a:endParaRPr lang="en-US" sz="1600" b="1" dirty="0"/>
          </a:p>
        </p:txBody>
      </p:sp>
      <p:pic>
        <p:nvPicPr>
          <p:cNvPr id="23" name="Picture 3" descr="C:\Users\User\AppData\Local\Microsoft\Windows\INetCache\IE\0WCAAP1C\1200px-Christian_cross_trans.svg[1].png"/>
          <p:cNvPicPr>
            <a:picLocks noChangeAspect="1" noChangeArrowheads="1"/>
          </p:cNvPicPr>
          <p:nvPr/>
        </p:nvPicPr>
        <p:blipFill>
          <a:blip r:embed="rId3" cstate="print"/>
          <a:srcRect/>
          <a:stretch>
            <a:fillRect/>
          </a:stretch>
        </p:blipFill>
        <p:spPr bwMode="auto">
          <a:xfrm>
            <a:off x="11733212" y="1371600"/>
            <a:ext cx="186144" cy="334090"/>
          </a:xfrm>
          <a:prstGeom prst="rect">
            <a:avLst/>
          </a:prstGeom>
          <a:noFill/>
        </p:spPr>
      </p:pic>
      <p:sp>
        <p:nvSpPr>
          <p:cNvPr id="34" name="TextBox 33"/>
          <p:cNvSpPr txBox="1"/>
          <p:nvPr/>
        </p:nvSpPr>
        <p:spPr>
          <a:xfrm>
            <a:off x="7847012" y="1219200"/>
            <a:ext cx="762000" cy="307777"/>
          </a:xfrm>
          <a:prstGeom prst="rect">
            <a:avLst/>
          </a:prstGeom>
          <a:noFill/>
        </p:spPr>
        <p:txBody>
          <a:bodyPr wrap="square" rtlCol="0">
            <a:spAutoFit/>
          </a:bodyPr>
          <a:lstStyle/>
          <a:p>
            <a:r>
              <a:rPr lang="en-US" sz="1400" dirty="0" smtClean="0">
                <a:solidFill>
                  <a:srgbClr val="FF0000"/>
                </a:solidFill>
              </a:rPr>
              <a:t>(2014)</a:t>
            </a:r>
            <a:endParaRPr lang="en-US" sz="1400" dirty="0">
              <a:solidFill>
                <a:srgbClr val="FF0000"/>
              </a:solidFill>
            </a:endParaRPr>
          </a:p>
        </p:txBody>
      </p:sp>
      <p:sp>
        <p:nvSpPr>
          <p:cNvPr id="35" name="TextBox 34"/>
          <p:cNvSpPr txBox="1"/>
          <p:nvPr/>
        </p:nvSpPr>
        <p:spPr>
          <a:xfrm>
            <a:off x="8990012" y="1447800"/>
            <a:ext cx="762000" cy="307777"/>
          </a:xfrm>
          <a:prstGeom prst="rect">
            <a:avLst/>
          </a:prstGeom>
          <a:noFill/>
        </p:spPr>
        <p:txBody>
          <a:bodyPr wrap="square" rtlCol="0">
            <a:spAutoFit/>
          </a:bodyPr>
          <a:lstStyle/>
          <a:p>
            <a:r>
              <a:rPr lang="en-US" sz="1400" dirty="0" smtClean="0">
                <a:solidFill>
                  <a:srgbClr val="FF0000"/>
                </a:solidFill>
              </a:rPr>
              <a:t>(2016)</a:t>
            </a:r>
            <a:endParaRPr lang="en-US" sz="1400" dirty="0">
              <a:solidFill>
                <a:srgbClr val="FF0000"/>
              </a:solidFill>
            </a:endParaRPr>
          </a:p>
        </p:txBody>
      </p:sp>
      <p:sp>
        <p:nvSpPr>
          <p:cNvPr id="36" name="TextBox 35"/>
          <p:cNvSpPr txBox="1"/>
          <p:nvPr/>
        </p:nvSpPr>
        <p:spPr>
          <a:xfrm>
            <a:off x="10285412" y="1447800"/>
            <a:ext cx="762000" cy="307777"/>
          </a:xfrm>
          <a:prstGeom prst="rect">
            <a:avLst/>
          </a:prstGeom>
          <a:noFill/>
        </p:spPr>
        <p:txBody>
          <a:bodyPr wrap="square" rtlCol="0">
            <a:spAutoFit/>
          </a:bodyPr>
          <a:lstStyle/>
          <a:p>
            <a:r>
              <a:rPr lang="en-US" sz="1400" dirty="0" smtClean="0">
                <a:solidFill>
                  <a:srgbClr val="FF0000"/>
                </a:solidFill>
              </a:rPr>
              <a:t>(2018)</a:t>
            </a:r>
            <a:endParaRPr lang="en-US" sz="1400" dirty="0">
              <a:solidFill>
                <a:srgbClr val="FF0000"/>
              </a:solidFill>
            </a:endParaRPr>
          </a:p>
        </p:txBody>
      </p:sp>
      <p:sp>
        <p:nvSpPr>
          <p:cNvPr id="37" name="TextBox 36"/>
          <p:cNvSpPr txBox="1"/>
          <p:nvPr/>
        </p:nvSpPr>
        <p:spPr>
          <a:xfrm>
            <a:off x="11426825" y="1066800"/>
            <a:ext cx="762000" cy="307777"/>
          </a:xfrm>
          <a:prstGeom prst="rect">
            <a:avLst/>
          </a:prstGeom>
          <a:noFill/>
        </p:spPr>
        <p:txBody>
          <a:bodyPr wrap="square" rtlCol="0">
            <a:spAutoFit/>
          </a:bodyPr>
          <a:lstStyle/>
          <a:p>
            <a:pPr algn="ctr"/>
            <a:r>
              <a:rPr lang="en-US" sz="1400" dirty="0" smtClean="0">
                <a:solidFill>
                  <a:srgbClr val="FF0000"/>
                </a:solidFill>
              </a:rPr>
              <a:t>(2019)</a:t>
            </a:r>
            <a:endParaRPr lang="en-US" sz="1400" dirty="0">
              <a:solidFill>
                <a:srgbClr val="FF0000"/>
              </a:solidFill>
            </a:endParaRPr>
          </a:p>
        </p:txBody>
      </p:sp>
      <p:sp>
        <p:nvSpPr>
          <p:cNvPr id="38" name="TextBox 37"/>
          <p:cNvSpPr txBox="1"/>
          <p:nvPr/>
        </p:nvSpPr>
        <p:spPr>
          <a:xfrm>
            <a:off x="8151812" y="1676400"/>
            <a:ext cx="7620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sp>
        <p:nvSpPr>
          <p:cNvPr id="20" name="TextBox 19"/>
          <p:cNvSpPr txBox="1"/>
          <p:nvPr/>
        </p:nvSpPr>
        <p:spPr>
          <a:xfrm rot="19792190">
            <a:off x="7414955" y="835621"/>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51000"/>
          </a:blip>
          <a:srcRect/>
          <a:stretch>
            <a:fillRect/>
          </a:stretch>
        </p:blipFill>
        <p:spPr bwMode="auto">
          <a:xfrm>
            <a:off x="11428412" y="4648200"/>
            <a:ext cx="486697" cy="838200"/>
          </a:xfrm>
          <a:prstGeom prst="rect">
            <a:avLst/>
          </a:prstGeom>
          <a:noFill/>
        </p:spPr>
      </p:pic>
      <p:sp>
        <p:nvSpPr>
          <p:cNvPr id="2" name="Title 1"/>
          <p:cNvSpPr>
            <a:spLocks noGrp="1"/>
          </p:cNvSpPr>
          <p:nvPr>
            <p:ph type="title"/>
          </p:nvPr>
        </p:nvSpPr>
        <p:spPr/>
        <p:txBody>
          <a:bodyPr/>
          <a:lstStyle/>
          <a:p>
            <a:r>
              <a:rPr lang="en-US" dirty="0" smtClean="0">
                <a:latin typeface="Britannic Bold" pitchFamily="34" charset="0"/>
              </a:rPr>
              <a:t>Departure Happens Before the Closed Door</a:t>
            </a:r>
            <a:endParaRPr lang="en-US" dirty="0">
              <a:latin typeface="Britannic Bold" pitchFamily="34" charset="0"/>
            </a:endParaRPr>
          </a:p>
        </p:txBody>
      </p:sp>
      <p:cxnSp>
        <p:nvCxnSpPr>
          <p:cNvPr id="4" name="Straight Connector 3"/>
          <p:cNvCxnSpPr/>
          <p:nvPr/>
        </p:nvCxnSpPr>
        <p:spPr>
          <a:xfrm>
            <a:off x="608012" y="2819400"/>
            <a:ext cx="10820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0755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7504112" y="24003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2951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5143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9412" y="1600200"/>
            <a:ext cx="762000" cy="338554"/>
          </a:xfrm>
          <a:prstGeom prst="rect">
            <a:avLst/>
          </a:prstGeom>
          <a:noFill/>
        </p:spPr>
        <p:txBody>
          <a:bodyPr wrap="square" rtlCol="0">
            <a:spAutoFit/>
          </a:bodyPr>
          <a:lstStyle/>
          <a:p>
            <a:r>
              <a:rPr lang="en-US" sz="1600" dirty="0" smtClean="0"/>
              <a:t>1</a:t>
            </a:r>
            <a:r>
              <a:rPr lang="en-US" sz="1600" baseline="30000" dirty="0" smtClean="0"/>
              <a:t>st</a:t>
            </a:r>
            <a:r>
              <a:rPr lang="en-US" sz="1600" dirty="0" smtClean="0"/>
              <a:t> TC</a:t>
            </a:r>
            <a:endParaRPr lang="en-US" sz="1600" dirty="0"/>
          </a:p>
        </p:txBody>
      </p:sp>
      <p:sp>
        <p:nvSpPr>
          <p:cNvPr id="11" name="TextBox 10"/>
          <p:cNvSpPr txBox="1"/>
          <p:nvPr/>
        </p:nvSpPr>
        <p:spPr>
          <a:xfrm>
            <a:off x="4494212" y="2209800"/>
            <a:ext cx="7620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pic>
        <p:nvPicPr>
          <p:cNvPr id="13" name="Picture 3" descr="C:\Users\User\AppData\Local\Microsoft\Windows\INetCache\IE\0WCAAP1C\1200px-Christian_cross_trans.svg[1].png"/>
          <p:cNvPicPr>
            <a:picLocks noChangeAspect="1" noChangeArrowheads="1"/>
          </p:cNvPicPr>
          <p:nvPr/>
        </p:nvPicPr>
        <p:blipFill>
          <a:blip r:embed="rId3" cstate="print"/>
          <a:srcRect/>
          <a:stretch>
            <a:fillRect/>
          </a:stretch>
        </p:blipFill>
        <p:spPr bwMode="auto">
          <a:xfrm>
            <a:off x="7847012" y="1600200"/>
            <a:ext cx="186144" cy="334090"/>
          </a:xfrm>
          <a:prstGeom prst="rect">
            <a:avLst/>
          </a:prstGeom>
          <a:noFill/>
        </p:spPr>
      </p:pic>
      <p:sp>
        <p:nvSpPr>
          <p:cNvPr id="14" name="TextBox 13"/>
          <p:cNvSpPr txBox="1"/>
          <p:nvPr/>
        </p:nvSpPr>
        <p:spPr>
          <a:xfrm>
            <a:off x="4189412" y="1371600"/>
            <a:ext cx="762000" cy="307777"/>
          </a:xfrm>
          <a:prstGeom prst="rect">
            <a:avLst/>
          </a:prstGeom>
          <a:noFill/>
        </p:spPr>
        <p:txBody>
          <a:bodyPr wrap="square" rtlCol="0">
            <a:spAutoFit/>
          </a:bodyPr>
          <a:lstStyle/>
          <a:p>
            <a:r>
              <a:rPr lang="en-US" sz="1400" dirty="0" smtClean="0">
                <a:solidFill>
                  <a:srgbClr val="FF0000"/>
                </a:solidFill>
              </a:rPr>
              <a:t>(2014)</a:t>
            </a:r>
            <a:endParaRPr lang="en-US" sz="1400" dirty="0">
              <a:solidFill>
                <a:srgbClr val="FF0000"/>
              </a:solidFill>
            </a:endParaRPr>
          </a:p>
        </p:txBody>
      </p:sp>
      <p:sp>
        <p:nvSpPr>
          <p:cNvPr id="15" name="TextBox 14"/>
          <p:cNvSpPr txBox="1"/>
          <p:nvPr/>
        </p:nvSpPr>
        <p:spPr>
          <a:xfrm>
            <a:off x="5256212" y="1676400"/>
            <a:ext cx="762000" cy="307777"/>
          </a:xfrm>
          <a:prstGeom prst="rect">
            <a:avLst/>
          </a:prstGeom>
          <a:noFill/>
        </p:spPr>
        <p:txBody>
          <a:bodyPr wrap="square" rtlCol="0">
            <a:spAutoFit/>
          </a:bodyPr>
          <a:lstStyle/>
          <a:p>
            <a:r>
              <a:rPr lang="en-US" sz="1400" dirty="0" smtClean="0">
                <a:solidFill>
                  <a:srgbClr val="FF0000"/>
                </a:solidFill>
              </a:rPr>
              <a:t>(2016)</a:t>
            </a:r>
            <a:endParaRPr lang="en-US" sz="1400" dirty="0">
              <a:solidFill>
                <a:srgbClr val="FF0000"/>
              </a:solidFill>
            </a:endParaRPr>
          </a:p>
        </p:txBody>
      </p:sp>
      <p:sp>
        <p:nvSpPr>
          <p:cNvPr id="16" name="TextBox 15"/>
          <p:cNvSpPr txBox="1"/>
          <p:nvPr/>
        </p:nvSpPr>
        <p:spPr>
          <a:xfrm>
            <a:off x="6399212" y="1676400"/>
            <a:ext cx="762000" cy="307777"/>
          </a:xfrm>
          <a:prstGeom prst="rect">
            <a:avLst/>
          </a:prstGeom>
          <a:noFill/>
        </p:spPr>
        <p:txBody>
          <a:bodyPr wrap="square" rtlCol="0">
            <a:spAutoFit/>
          </a:bodyPr>
          <a:lstStyle/>
          <a:p>
            <a:r>
              <a:rPr lang="en-US" sz="1400" dirty="0" smtClean="0">
                <a:solidFill>
                  <a:srgbClr val="FF0000"/>
                </a:solidFill>
              </a:rPr>
              <a:t>(2018)</a:t>
            </a:r>
            <a:endParaRPr lang="en-US" sz="1400" dirty="0">
              <a:solidFill>
                <a:srgbClr val="FF0000"/>
              </a:solidFill>
            </a:endParaRPr>
          </a:p>
        </p:txBody>
      </p:sp>
      <p:sp>
        <p:nvSpPr>
          <p:cNvPr id="17" name="TextBox 16"/>
          <p:cNvSpPr txBox="1"/>
          <p:nvPr/>
        </p:nvSpPr>
        <p:spPr>
          <a:xfrm>
            <a:off x="7542212" y="1295400"/>
            <a:ext cx="762000" cy="307777"/>
          </a:xfrm>
          <a:prstGeom prst="rect">
            <a:avLst/>
          </a:prstGeom>
          <a:noFill/>
        </p:spPr>
        <p:txBody>
          <a:bodyPr wrap="square" rtlCol="0">
            <a:spAutoFit/>
          </a:bodyPr>
          <a:lstStyle/>
          <a:p>
            <a:pPr algn="ctr"/>
            <a:r>
              <a:rPr lang="en-US" sz="1400" dirty="0" smtClean="0">
                <a:solidFill>
                  <a:srgbClr val="FF0000"/>
                </a:solidFill>
              </a:rPr>
              <a:t>(2019)</a:t>
            </a:r>
            <a:endParaRPr lang="en-US" sz="1400" dirty="0">
              <a:solidFill>
                <a:srgbClr val="FF0000"/>
              </a:solidFill>
            </a:endParaRPr>
          </a:p>
        </p:txBody>
      </p:sp>
      <p:pic>
        <p:nvPicPr>
          <p:cNvPr id="1031"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7923212" y="1981200"/>
            <a:ext cx="486697" cy="838200"/>
          </a:xfrm>
          <a:prstGeom prst="rect">
            <a:avLst/>
          </a:prstGeom>
          <a:noFill/>
        </p:spPr>
      </p:pic>
      <p:sp>
        <p:nvSpPr>
          <p:cNvPr id="25" name="TextBox 24"/>
          <p:cNvSpPr txBox="1"/>
          <p:nvPr/>
        </p:nvSpPr>
        <p:spPr>
          <a:xfrm>
            <a:off x="8380412" y="2362200"/>
            <a:ext cx="990600" cy="430887"/>
          </a:xfrm>
          <a:prstGeom prst="rect">
            <a:avLst/>
          </a:prstGeom>
          <a:noFill/>
        </p:spPr>
        <p:txBody>
          <a:bodyPr wrap="square" rtlCol="0">
            <a:spAutoFit/>
          </a:bodyPr>
          <a:lstStyle/>
          <a:p>
            <a:pPr marL="228600" indent="-228600"/>
            <a:r>
              <a:rPr lang="en-US" sz="1100" dirty="0" smtClean="0">
                <a:solidFill>
                  <a:srgbClr val="3333CC"/>
                </a:solidFill>
              </a:rPr>
              <a:t>1. Disciples</a:t>
            </a:r>
          </a:p>
          <a:p>
            <a:pPr marL="342900" indent="-342900"/>
            <a:r>
              <a:rPr lang="en-US" sz="1100" dirty="0" smtClean="0">
                <a:solidFill>
                  <a:srgbClr val="FF0000"/>
                </a:solidFill>
              </a:rPr>
              <a:t>1.  Priest  </a:t>
            </a:r>
            <a:endParaRPr lang="en-US" sz="1100" dirty="0">
              <a:solidFill>
                <a:srgbClr val="FF0000"/>
              </a:solidFill>
            </a:endParaRPr>
          </a:p>
        </p:txBody>
      </p:sp>
      <p:sp>
        <p:nvSpPr>
          <p:cNvPr id="26" name="TextBox 25"/>
          <p:cNvSpPr txBox="1"/>
          <p:nvPr/>
        </p:nvSpPr>
        <p:spPr>
          <a:xfrm>
            <a:off x="7923212" y="2895600"/>
            <a:ext cx="3657600" cy="307777"/>
          </a:xfrm>
          <a:prstGeom prst="rect">
            <a:avLst/>
          </a:prstGeom>
          <a:noFill/>
        </p:spPr>
        <p:txBody>
          <a:bodyPr wrap="square" rtlCol="0">
            <a:spAutoFit/>
          </a:bodyPr>
          <a:lstStyle/>
          <a:p>
            <a:pPr algn="ctr"/>
            <a:r>
              <a:rPr lang="en-US" sz="1400" b="1" dirty="0" smtClean="0">
                <a:latin typeface="Ink Free" pitchFamily="66" charset="0"/>
              </a:rPr>
              <a:t>Harvest of the 1</a:t>
            </a:r>
            <a:r>
              <a:rPr lang="en-US" sz="1400" b="1" baseline="30000" dirty="0" smtClean="0">
                <a:latin typeface="Ink Free" pitchFamily="66" charset="0"/>
              </a:rPr>
              <a:t>st</a:t>
            </a:r>
            <a:r>
              <a:rPr lang="en-US" sz="1400" b="1" dirty="0" smtClean="0">
                <a:latin typeface="Ink Free" pitchFamily="66" charset="0"/>
              </a:rPr>
              <a:t> group</a:t>
            </a:r>
            <a:endParaRPr lang="en-US" sz="1400" b="1" dirty="0">
              <a:latin typeface="Ink Free" pitchFamily="66" charset="0"/>
            </a:endParaRPr>
          </a:p>
        </p:txBody>
      </p:sp>
      <p:sp>
        <p:nvSpPr>
          <p:cNvPr id="27" name="TextBox 26"/>
          <p:cNvSpPr txBox="1"/>
          <p:nvPr/>
        </p:nvSpPr>
        <p:spPr>
          <a:xfrm>
            <a:off x="7542212" y="1066800"/>
            <a:ext cx="762000" cy="307777"/>
          </a:xfrm>
          <a:prstGeom prst="rect">
            <a:avLst/>
          </a:prstGeom>
          <a:noFill/>
        </p:spPr>
        <p:txBody>
          <a:bodyPr wrap="square" rtlCol="0">
            <a:spAutoFit/>
          </a:bodyPr>
          <a:lstStyle/>
          <a:p>
            <a:pPr algn="ctr"/>
            <a:r>
              <a:rPr lang="en-US" sz="1400" b="1" dirty="0" smtClean="0">
                <a:solidFill>
                  <a:srgbClr val="3333CC"/>
                </a:solidFill>
              </a:rPr>
              <a:t>1</a:t>
            </a:r>
            <a:r>
              <a:rPr lang="en-US" sz="1400" b="1" baseline="30000" dirty="0" smtClean="0">
                <a:solidFill>
                  <a:srgbClr val="3333CC"/>
                </a:solidFill>
              </a:rPr>
              <a:t>st</a:t>
            </a:r>
            <a:r>
              <a:rPr lang="en-US" sz="1400" b="1" dirty="0" smtClean="0">
                <a:solidFill>
                  <a:srgbClr val="3333CC"/>
                </a:solidFill>
              </a:rPr>
              <a:t> Test</a:t>
            </a:r>
            <a:endParaRPr lang="en-US" sz="1400" b="1" dirty="0">
              <a:solidFill>
                <a:srgbClr val="3333CC"/>
              </a:solidFill>
            </a:endParaRPr>
          </a:p>
        </p:txBody>
      </p:sp>
      <p:cxnSp>
        <p:nvCxnSpPr>
          <p:cNvPr id="36" name="Straight Connector 35"/>
          <p:cNvCxnSpPr/>
          <p:nvPr/>
        </p:nvCxnSpPr>
        <p:spPr>
          <a:xfrm>
            <a:off x="7923212" y="5486400"/>
            <a:ext cx="3505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18412" y="40386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38" name="TextBox 37"/>
          <p:cNvSpPr txBox="1"/>
          <p:nvPr/>
        </p:nvSpPr>
        <p:spPr>
          <a:xfrm>
            <a:off x="11047412" y="4038600"/>
            <a:ext cx="762000" cy="307777"/>
          </a:xfrm>
          <a:prstGeom prst="rect">
            <a:avLst/>
          </a:prstGeom>
          <a:noFill/>
        </p:spPr>
        <p:txBody>
          <a:bodyPr wrap="square" rtlCol="0">
            <a:spAutoFit/>
          </a:bodyPr>
          <a:lstStyle/>
          <a:p>
            <a:pPr algn="ctr"/>
            <a:r>
              <a:rPr lang="en-US" sz="1400" dirty="0" smtClean="0">
                <a:solidFill>
                  <a:srgbClr val="FF0000"/>
                </a:solidFill>
              </a:rPr>
              <a:t>(SL)</a:t>
            </a:r>
            <a:endParaRPr lang="en-US" sz="1400" dirty="0">
              <a:solidFill>
                <a:srgbClr val="FF0000"/>
              </a:solidFill>
            </a:endParaRPr>
          </a:p>
        </p:txBody>
      </p:sp>
      <p:sp>
        <p:nvSpPr>
          <p:cNvPr id="28" name="TextBox 27"/>
          <p:cNvSpPr txBox="1"/>
          <p:nvPr/>
        </p:nvSpPr>
        <p:spPr>
          <a:xfrm>
            <a:off x="1674812" y="4495800"/>
            <a:ext cx="5105400" cy="1077218"/>
          </a:xfrm>
          <a:prstGeom prst="rect">
            <a:avLst/>
          </a:prstGeom>
          <a:noFill/>
          <a:ln>
            <a:solidFill>
              <a:schemeClr val="tx1"/>
            </a:solidFill>
          </a:ln>
        </p:spPr>
        <p:txBody>
          <a:bodyPr wrap="square" rtlCol="0">
            <a:spAutoFit/>
          </a:bodyPr>
          <a:lstStyle/>
          <a:p>
            <a:pPr algn="ctr"/>
            <a:r>
              <a:rPr lang="en-US" sz="1600" dirty="0" smtClean="0">
                <a:latin typeface="Book Antiqua" pitchFamily="18" charset="0"/>
              </a:rPr>
              <a:t>People leave in the SL history before the shut door. And that is Judas—all those who through their loyalty to the 1</a:t>
            </a:r>
            <a:r>
              <a:rPr lang="en-US" sz="1600" baseline="30000" dirty="0" smtClean="0">
                <a:latin typeface="Book Antiqua" pitchFamily="18" charset="0"/>
              </a:rPr>
              <a:t>st</a:t>
            </a:r>
            <a:r>
              <a:rPr lang="en-US" sz="1600" dirty="0" smtClean="0">
                <a:latin typeface="Book Antiqua" pitchFamily="18" charset="0"/>
              </a:rPr>
              <a:t> angel, their love for the kingdom he promised, do not learn to accept the 2</a:t>
            </a:r>
            <a:r>
              <a:rPr lang="en-US" sz="1600" baseline="30000" dirty="0" smtClean="0">
                <a:latin typeface="Book Antiqua" pitchFamily="18" charset="0"/>
              </a:rPr>
              <a:t>nd</a:t>
            </a:r>
            <a:r>
              <a:rPr lang="en-US" sz="1600" dirty="0" smtClean="0">
                <a:latin typeface="Book Antiqua" pitchFamily="18" charset="0"/>
              </a:rPr>
              <a:t> angel. </a:t>
            </a:r>
            <a:endParaRPr lang="en-US" sz="1600" dirty="0">
              <a:latin typeface="Book Antiqua" pitchFamily="18" charset="0"/>
            </a:endParaRPr>
          </a:p>
        </p:txBody>
      </p:sp>
      <p:cxnSp>
        <p:nvCxnSpPr>
          <p:cNvPr id="32" name="Straight Connector 31"/>
          <p:cNvCxnSpPr/>
          <p:nvPr/>
        </p:nvCxnSpPr>
        <p:spPr>
          <a:xfrm rot="5400000">
            <a:off x="90289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0957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9792190">
            <a:off x="3223955" y="1369022"/>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cxnSp>
        <p:nvCxnSpPr>
          <p:cNvPr id="40" name="Straight Connector 39"/>
          <p:cNvCxnSpPr/>
          <p:nvPr/>
        </p:nvCxnSpPr>
        <p:spPr>
          <a:xfrm rot="5400000">
            <a:off x="110097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913812" y="1905000"/>
            <a:ext cx="762000" cy="307777"/>
          </a:xfrm>
          <a:prstGeom prst="rect">
            <a:avLst/>
          </a:prstGeom>
          <a:noFill/>
        </p:spPr>
        <p:txBody>
          <a:bodyPr wrap="square" rtlCol="0">
            <a:spAutoFit/>
          </a:bodyPr>
          <a:lstStyle/>
          <a:p>
            <a:pPr algn="ctr"/>
            <a:r>
              <a:rPr lang="en-US" sz="1400" dirty="0" smtClean="0">
                <a:solidFill>
                  <a:srgbClr val="FF0000"/>
                </a:solidFill>
              </a:rPr>
              <a:t>(2020)</a:t>
            </a:r>
            <a:endParaRPr lang="en-US" sz="1400" dirty="0">
              <a:solidFill>
                <a:srgbClr val="FF0000"/>
              </a:solidFill>
            </a:endParaRPr>
          </a:p>
        </p:txBody>
      </p:sp>
      <p:sp>
        <p:nvSpPr>
          <p:cNvPr id="47" name="TextBox 46"/>
          <p:cNvSpPr txBox="1"/>
          <p:nvPr/>
        </p:nvSpPr>
        <p:spPr>
          <a:xfrm>
            <a:off x="10971212" y="13716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48" name="TextBox 47"/>
          <p:cNvSpPr txBox="1"/>
          <p:nvPr/>
        </p:nvSpPr>
        <p:spPr>
          <a:xfrm>
            <a:off x="10818812" y="16002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50" name="TextBox 49"/>
          <p:cNvSpPr txBox="1"/>
          <p:nvPr/>
        </p:nvSpPr>
        <p:spPr>
          <a:xfrm>
            <a:off x="11428412" y="1981200"/>
            <a:ext cx="760413" cy="938719"/>
          </a:xfrm>
          <a:prstGeom prst="rect">
            <a:avLst/>
          </a:prstGeom>
          <a:noFill/>
        </p:spPr>
        <p:txBody>
          <a:bodyPr wrap="square" rtlCol="0">
            <a:spAutoFit/>
          </a:bodyPr>
          <a:lstStyle/>
          <a:p>
            <a:r>
              <a:rPr lang="en-US" sz="1100" b="1" dirty="0" smtClean="0">
                <a:latin typeface="Ink Free" pitchFamily="66" charset="0"/>
              </a:rPr>
              <a:t>Take message back to the church.</a:t>
            </a:r>
            <a:endParaRPr lang="en-US" sz="1100" b="1" dirty="0">
              <a:latin typeface="Ink Free" pitchFamily="66" charset="0"/>
            </a:endParaRPr>
          </a:p>
        </p:txBody>
      </p:sp>
      <p:sp>
        <p:nvSpPr>
          <p:cNvPr id="54" name="Rectangle 53"/>
          <p:cNvSpPr/>
          <p:nvPr/>
        </p:nvSpPr>
        <p:spPr>
          <a:xfrm>
            <a:off x="6780212" y="2895600"/>
            <a:ext cx="1143000" cy="738664"/>
          </a:xfrm>
          <a:prstGeom prst="rect">
            <a:avLst/>
          </a:prstGeom>
        </p:spPr>
        <p:txBody>
          <a:bodyPr wrap="square">
            <a:spAutoFit/>
          </a:bodyPr>
          <a:lstStyle/>
          <a:p>
            <a:pPr algn="ctr"/>
            <a:r>
              <a:rPr lang="en-US" sz="1400" dirty="0" smtClean="0">
                <a:latin typeface="Ink Free" pitchFamily="66" charset="0"/>
              </a:rPr>
              <a:t>People leave before the cross. </a:t>
            </a:r>
            <a:endParaRPr lang="en-US" sz="1400" dirty="0">
              <a:latin typeface="Ink Free" pitchFamily="66" charset="0"/>
            </a:endParaRPr>
          </a:p>
        </p:txBody>
      </p:sp>
      <p:cxnSp>
        <p:nvCxnSpPr>
          <p:cNvPr id="56" name="Straight Arrow Connector 55"/>
          <p:cNvCxnSpPr/>
          <p:nvPr/>
        </p:nvCxnSpPr>
        <p:spPr>
          <a:xfrm rot="5400000">
            <a:off x="7199312" y="2019300"/>
            <a:ext cx="838200" cy="4572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7" name="Left Brace 56"/>
          <p:cNvSpPr/>
          <p:nvPr/>
        </p:nvSpPr>
        <p:spPr>
          <a:xfrm rot="16200000">
            <a:off x="5675312" y="2171700"/>
            <a:ext cx="1066800" cy="3429000"/>
          </a:xfrm>
          <a:prstGeom prst="leftBrace">
            <a:avLst>
              <a:gd name="adj1" fmla="val 8035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2055812" y="5867400"/>
            <a:ext cx="9906000" cy="830997"/>
          </a:xfrm>
          <a:prstGeom prst="rect">
            <a:avLst/>
          </a:prstGeom>
        </p:spPr>
        <p:txBody>
          <a:bodyPr wrap="square">
            <a:spAutoFit/>
          </a:bodyPr>
          <a:lstStyle/>
          <a:p>
            <a:pPr algn="just"/>
            <a:r>
              <a:rPr lang="en-US" sz="1600" dirty="0" smtClean="0">
                <a:latin typeface="Century Gothic" pitchFamily="34" charset="0"/>
              </a:rPr>
              <a:t>So you have the first test to the first church. The first test is for the disciples. They are the ones tested at the cross. The disciples are scattered. Once the disciples get their act together, they take the message back to the church. This happens at Pentecost—the harvest of the 2</a:t>
            </a:r>
            <a:r>
              <a:rPr lang="en-US" sz="1600" baseline="30000" dirty="0" smtClean="0">
                <a:latin typeface="Century Gothic" pitchFamily="34" charset="0"/>
              </a:rPr>
              <a:t>nd</a:t>
            </a:r>
            <a:r>
              <a:rPr lang="en-US" sz="1600" dirty="0" smtClean="0">
                <a:latin typeface="Century Gothic" pitchFamily="34" charset="0"/>
              </a:rPr>
              <a:t> group. </a:t>
            </a:r>
          </a:p>
        </p:txBody>
      </p:sp>
      <p:cxnSp>
        <p:nvCxnSpPr>
          <p:cNvPr id="59" name="Straight Connector 58"/>
          <p:cNvCxnSpPr/>
          <p:nvPr/>
        </p:nvCxnSpPr>
        <p:spPr>
          <a:xfrm rot="5400000">
            <a:off x="7504112" y="50673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1009312" y="50673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847012" y="5486400"/>
            <a:ext cx="3657600" cy="307777"/>
          </a:xfrm>
          <a:prstGeom prst="rect">
            <a:avLst/>
          </a:prstGeom>
          <a:noFill/>
        </p:spPr>
        <p:txBody>
          <a:bodyPr wrap="square" rtlCol="0">
            <a:spAutoFit/>
          </a:bodyPr>
          <a:lstStyle/>
          <a:p>
            <a:pPr algn="ctr"/>
            <a:r>
              <a:rPr lang="en-US" sz="1400" b="1" dirty="0" smtClean="0">
                <a:latin typeface="Ink Free" pitchFamily="66" charset="0"/>
              </a:rPr>
              <a:t>Harvest of the 2</a:t>
            </a:r>
            <a:r>
              <a:rPr lang="en-US" sz="1400" b="1" baseline="30000" dirty="0" smtClean="0">
                <a:latin typeface="Ink Free" pitchFamily="66" charset="0"/>
              </a:rPr>
              <a:t>nd</a:t>
            </a:r>
            <a:r>
              <a:rPr lang="en-US" sz="1400" b="1" dirty="0" smtClean="0">
                <a:latin typeface="Ink Free" pitchFamily="66" charset="0"/>
              </a:rPr>
              <a:t> group</a:t>
            </a:r>
            <a:endParaRPr lang="en-US" sz="1400" b="1" dirty="0">
              <a:latin typeface="Ink Free" pitchFamily="66" charset="0"/>
            </a:endParaRPr>
          </a:p>
        </p:txBody>
      </p:sp>
      <p:sp>
        <p:nvSpPr>
          <p:cNvPr id="66" name="TextBox 65"/>
          <p:cNvSpPr txBox="1"/>
          <p:nvPr/>
        </p:nvSpPr>
        <p:spPr>
          <a:xfrm>
            <a:off x="8380412" y="5029200"/>
            <a:ext cx="762000" cy="430887"/>
          </a:xfrm>
          <a:prstGeom prst="rect">
            <a:avLst/>
          </a:prstGeom>
          <a:noFill/>
        </p:spPr>
        <p:txBody>
          <a:bodyPr wrap="square" rtlCol="0">
            <a:spAutoFit/>
          </a:bodyPr>
          <a:lstStyle/>
          <a:p>
            <a:pPr marL="228600" indent="-228600"/>
            <a:r>
              <a:rPr lang="en-US" sz="1100" dirty="0" smtClean="0">
                <a:solidFill>
                  <a:srgbClr val="3333CC"/>
                </a:solidFill>
              </a:rPr>
              <a:t>2. Jews</a:t>
            </a:r>
          </a:p>
          <a:p>
            <a:pPr marL="342900" indent="-342900"/>
            <a:r>
              <a:rPr lang="en-US" sz="1100" dirty="0" smtClean="0">
                <a:solidFill>
                  <a:srgbClr val="FF0000"/>
                </a:solidFill>
              </a:rPr>
              <a:t>2.  Levites  </a:t>
            </a:r>
            <a:endParaRPr lang="en-US" sz="1100" dirty="0">
              <a:solidFill>
                <a:srgbClr val="FF0000"/>
              </a:solidFill>
            </a:endParaRPr>
          </a:p>
        </p:txBody>
      </p:sp>
      <p:sp>
        <p:nvSpPr>
          <p:cNvPr id="67" name="TextBox 66"/>
          <p:cNvSpPr txBox="1"/>
          <p:nvPr/>
        </p:nvSpPr>
        <p:spPr>
          <a:xfrm rot="19792190">
            <a:off x="6805354" y="4112222"/>
            <a:ext cx="999959" cy="369332"/>
          </a:xfrm>
          <a:prstGeom prst="rect">
            <a:avLst/>
          </a:prstGeom>
          <a:noFill/>
        </p:spPr>
        <p:txBody>
          <a:bodyPr wrap="square" rtlCol="0">
            <a:spAutoFit/>
          </a:bodyPr>
          <a:lstStyle/>
          <a:p>
            <a:pPr algn="ctr"/>
            <a:r>
              <a:rPr lang="en-US" sz="1400" u="sng" dirty="0" smtClean="0">
                <a:latin typeface="Lucida Calligraphy" pitchFamily="66" charset="0"/>
              </a:rPr>
              <a:t>Levites</a:t>
            </a:r>
            <a:r>
              <a:rPr lang="en-US" dirty="0" smtClean="0"/>
              <a:t> </a:t>
            </a:r>
            <a:endParaRPr lang="en-US" dirty="0"/>
          </a:p>
        </p:txBody>
      </p:sp>
      <p:sp>
        <p:nvSpPr>
          <p:cNvPr id="68" name="TextBox 67"/>
          <p:cNvSpPr txBox="1"/>
          <p:nvPr/>
        </p:nvSpPr>
        <p:spPr>
          <a:xfrm>
            <a:off x="7389812" y="42672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69" name="TextBox 68"/>
          <p:cNvSpPr txBox="1"/>
          <p:nvPr/>
        </p:nvSpPr>
        <p:spPr>
          <a:xfrm>
            <a:off x="10895012" y="4267200"/>
            <a:ext cx="1143000" cy="338554"/>
          </a:xfrm>
          <a:prstGeom prst="rect">
            <a:avLst/>
          </a:prstGeom>
          <a:noFill/>
        </p:spPr>
        <p:txBody>
          <a:bodyPr wrap="square" rtlCol="0">
            <a:spAutoFit/>
          </a:bodyPr>
          <a:lstStyle/>
          <a:p>
            <a:pPr algn="ctr"/>
            <a:r>
              <a:rPr lang="en-US" sz="1600" dirty="0" smtClean="0"/>
              <a:t>34AD</a:t>
            </a:r>
            <a:endParaRPr lang="en-US" sz="1600" dirty="0"/>
          </a:p>
        </p:txBody>
      </p:sp>
      <p:sp>
        <p:nvSpPr>
          <p:cNvPr id="71" name="TextBox 70"/>
          <p:cNvSpPr txBox="1"/>
          <p:nvPr/>
        </p:nvSpPr>
        <p:spPr>
          <a:xfrm>
            <a:off x="7618412" y="3810000"/>
            <a:ext cx="762000" cy="307777"/>
          </a:xfrm>
          <a:prstGeom prst="rect">
            <a:avLst/>
          </a:prstGeom>
          <a:noFill/>
        </p:spPr>
        <p:txBody>
          <a:bodyPr wrap="square" rtlCol="0">
            <a:spAutoFit/>
          </a:bodyPr>
          <a:lstStyle/>
          <a:p>
            <a:pPr algn="ctr"/>
            <a:r>
              <a:rPr lang="en-US" sz="1400" b="1" dirty="0" smtClean="0">
                <a:solidFill>
                  <a:srgbClr val="3333CC"/>
                </a:solidFill>
              </a:rPr>
              <a:t>2</a:t>
            </a:r>
            <a:r>
              <a:rPr lang="en-US" sz="1400" b="1" baseline="30000" dirty="0" smtClean="0">
                <a:solidFill>
                  <a:srgbClr val="3333CC"/>
                </a:solidFill>
              </a:rPr>
              <a:t>nd</a:t>
            </a:r>
            <a:r>
              <a:rPr lang="en-US" sz="1400" b="1" dirty="0" smtClean="0">
                <a:solidFill>
                  <a:srgbClr val="3333CC"/>
                </a:solidFill>
              </a:rPr>
              <a:t> Test</a:t>
            </a:r>
            <a:endParaRPr lang="en-US" sz="1400" b="1" dirty="0">
              <a:solidFill>
                <a:srgbClr val="3333CC"/>
              </a:solidFill>
            </a:endParaRPr>
          </a:p>
        </p:txBody>
      </p:sp>
      <p:cxnSp>
        <p:nvCxnSpPr>
          <p:cNvPr id="72" name="Straight Connector 71"/>
          <p:cNvCxnSpPr/>
          <p:nvPr/>
        </p:nvCxnSpPr>
        <p:spPr>
          <a:xfrm rot="5400000">
            <a:off x="8876506" y="5218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10019506" y="5218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1428412" y="4724400"/>
            <a:ext cx="760413" cy="769441"/>
          </a:xfrm>
          <a:prstGeom prst="rect">
            <a:avLst/>
          </a:prstGeom>
          <a:noFill/>
        </p:spPr>
        <p:txBody>
          <a:bodyPr wrap="square" rtlCol="0">
            <a:spAutoFit/>
          </a:bodyPr>
          <a:lstStyle/>
          <a:p>
            <a:r>
              <a:rPr lang="en-US" sz="1100" b="1" dirty="0" smtClean="0">
                <a:latin typeface="Ink Free" pitchFamily="66" charset="0"/>
              </a:rPr>
              <a:t>Take message to the World</a:t>
            </a:r>
            <a:endParaRPr lang="en-US" sz="1100" b="1" dirty="0">
              <a:latin typeface="Ink Free" pitchFamily="66" charset="0"/>
            </a:endParaRPr>
          </a:p>
        </p:txBody>
      </p:sp>
      <p:cxnSp>
        <p:nvCxnSpPr>
          <p:cNvPr id="76" name="Straight Arrow Connector 75"/>
          <p:cNvCxnSpPr/>
          <p:nvPr/>
        </p:nvCxnSpPr>
        <p:spPr>
          <a:xfrm rot="10800000" flipV="1">
            <a:off x="8609012" y="2971800"/>
            <a:ext cx="2743200" cy="14478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51000"/>
          </a:blip>
          <a:srcRect/>
          <a:stretch>
            <a:fillRect/>
          </a:stretch>
        </p:blipFill>
        <p:spPr bwMode="auto">
          <a:xfrm>
            <a:off x="11428412" y="4648200"/>
            <a:ext cx="486697" cy="838200"/>
          </a:xfrm>
          <a:prstGeom prst="rect">
            <a:avLst/>
          </a:prstGeom>
          <a:noFill/>
        </p:spPr>
      </p:pic>
      <p:sp>
        <p:nvSpPr>
          <p:cNvPr id="2" name="Title 1"/>
          <p:cNvSpPr>
            <a:spLocks noGrp="1"/>
          </p:cNvSpPr>
          <p:nvPr>
            <p:ph type="title"/>
          </p:nvPr>
        </p:nvSpPr>
        <p:spPr>
          <a:xfrm>
            <a:off x="303212" y="0"/>
            <a:ext cx="10969943" cy="1371600"/>
          </a:xfrm>
        </p:spPr>
        <p:txBody>
          <a:bodyPr/>
          <a:lstStyle/>
          <a:p>
            <a:pPr algn="l"/>
            <a:r>
              <a:rPr lang="en-US" dirty="0" smtClean="0">
                <a:latin typeface="Britannic Bold" pitchFamily="34" charset="0"/>
              </a:rPr>
              <a:t>     Two Testing Times</a:t>
            </a:r>
            <a:endParaRPr lang="en-US" dirty="0">
              <a:latin typeface="Britannic Bold" pitchFamily="34" charset="0"/>
            </a:endParaRPr>
          </a:p>
        </p:txBody>
      </p:sp>
      <p:cxnSp>
        <p:nvCxnSpPr>
          <p:cNvPr id="4" name="Straight Connector 3"/>
          <p:cNvCxnSpPr/>
          <p:nvPr/>
        </p:nvCxnSpPr>
        <p:spPr>
          <a:xfrm>
            <a:off x="4494212" y="2819400"/>
            <a:ext cx="6934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0755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7504112" y="24003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2951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5143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9412" y="1600200"/>
            <a:ext cx="762000" cy="338554"/>
          </a:xfrm>
          <a:prstGeom prst="rect">
            <a:avLst/>
          </a:prstGeom>
          <a:noFill/>
        </p:spPr>
        <p:txBody>
          <a:bodyPr wrap="square" rtlCol="0">
            <a:spAutoFit/>
          </a:bodyPr>
          <a:lstStyle/>
          <a:p>
            <a:r>
              <a:rPr lang="en-US" sz="1600" dirty="0" smtClean="0"/>
              <a:t>1</a:t>
            </a:r>
            <a:r>
              <a:rPr lang="en-US" sz="1600" baseline="30000" dirty="0" smtClean="0"/>
              <a:t>st</a:t>
            </a:r>
            <a:r>
              <a:rPr lang="en-US" sz="1600" dirty="0" smtClean="0"/>
              <a:t> TC</a:t>
            </a:r>
            <a:endParaRPr lang="en-US" sz="1600" dirty="0"/>
          </a:p>
        </p:txBody>
      </p:sp>
      <p:sp>
        <p:nvSpPr>
          <p:cNvPr id="11" name="TextBox 10"/>
          <p:cNvSpPr txBox="1"/>
          <p:nvPr/>
        </p:nvSpPr>
        <p:spPr>
          <a:xfrm>
            <a:off x="4494212" y="2209800"/>
            <a:ext cx="7620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pic>
        <p:nvPicPr>
          <p:cNvPr id="13" name="Picture 3" descr="C:\Users\User\AppData\Local\Microsoft\Windows\INetCache\IE\0WCAAP1C\1200px-Christian_cross_trans.svg[1].png"/>
          <p:cNvPicPr>
            <a:picLocks noChangeAspect="1" noChangeArrowheads="1"/>
          </p:cNvPicPr>
          <p:nvPr/>
        </p:nvPicPr>
        <p:blipFill>
          <a:blip r:embed="rId4" cstate="print"/>
          <a:srcRect/>
          <a:stretch>
            <a:fillRect/>
          </a:stretch>
        </p:blipFill>
        <p:spPr bwMode="auto">
          <a:xfrm>
            <a:off x="7847012" y="1600200"/>
            <a:ext cx="186144" cy="334090"/>
          </a:xfrm>
          <a:prstGeom prst="rect">
            <a:avLst/>
          </a:prstGeom>
          <a:noFill/>
        </p:spPr>
      </p:pic>
      <p:sp>
        <p:nvSpPr>
          <p:cNvPr id="14" name="TextBox 13"/>
          <p:cNvSpPr txBox="1"/>
          <p:nvPr/>
        </p:nvSpPr>
        <p:spPr>
          <a:xfrm>
            <a:off x="4189412" y="1371600"/>
            <a:ext cx="762000" cy="307777"/>
          </a:xfrm>
          <a:prstGeom prst="rect">
            <a:avLst/>
          </a:prstGeom>
          <a:noFill/>
        </p:spPr>
        <p:txBody>
          <a:bodyPr wrap="square" rtlCol="0">
            <a:spAutoFit/>
          </a:bodyPr>
          <a:lstStyle/>
          <a:p>
            <a:r>
              <a:rPr lang="en-US" sz="1400" dirty="0" smtClean="0">
                <a:solidFill>
                  <a:srgbClr val="FF0000"/>
                </a:solidFill>
              </a:rPr>
              <a:t>(2014)</a:t>
            </a:r>
            <a:endParaRPr lang="en-US" sz="1400" dirty="0">
              <a:solidFill>
                <a:srgbClr val="FF0000"/>
              </a:solidFill>
            </a:endParaRPr>
          </a:p>
        </p:txBody>
      </p:sp>
      <p:sp>
        <p:nvSpPr>
          <p:cNvPr id="15" name="TextBox 14"/>
          <p:cNvSpPr txBox="1"/>
          <p:nvPr/>
        </p:nvSpPr>
        <p:spPr>
          <a:xfrm>
            <a:off x="5256212" y="1676400"/>
            <a:ext cx="762000" cy="307777"/>
          </a:xfrm>
          <a:prstGeom prst="rect">
            <a:avLst/>
          </a:prstGeom>
          <a:noFill/>
        </p:spPr>
        <p:txBody>
          <a:bodyPr wrap="square" rtlCol="0">
            <a:spAutoFit/>
          </a:bodyPr>
          <a:lstStyle/>
          <a:p>
            <a:r>
              <a:rPr lang="en-US" sz="1400" dirty="0" smtClean="0">
                <a:solidFill>
                  <a:srgbClr val="FF0000"/>
                </a:solidFill>
              </a:rPr>
              <a:t>(2016)</a:t>
            </a:r>
            <a:endParaRPr lang="en-US" sz="1400" dirty="0">
              <a:solidFill>
                <a:srgbClr val="FF0000"/>
              </a:solidFill>
            </a:endParaRPr>
          </a:p>
        </p:txBody>
      </p:sp>
      <p:sp>
        <p:nvSpPr>
          <p:cNvPr id="16" name="TextBox 15"/>
          <p:cNvSpPr txBox="1"/>
          <p:nvPr/>
        </p:nvSpPr>
        <p:spPr>
          <a:xfrm>
            <a:off x="6475412" y="1676400"/>
            <a:ext cx="762000" cy="307777"/>
          </a:xfrm>
          <a:prstGeom prst="rect">
            <a:avLst/>
          </a:prstGeom>
          <a:noFill/>
        </p:spPr>
        <p:txBody>
          <a:bodyPr wrap="square" rtlCol="0">
            <a:spAutoFit/>
          </a:bodyPr>
          <a:lstStyle/>
          <a:p>
            <a:r>
              <a:rPr lang="en-US" sz="1400" dirty="0" smtClean="0">
                <a:solidFill>
                  <a:srgbClr val="FF0000"/>
                </a:solidFill>
              </a:rPr>
              <a:t>(2018)</a:t>
            </a:r>
            <a:endParaRPr lang="en-US" sz="1400" dirty="0">
              <a:solidFill>
                <a:srgbClr val="FF0000"/>
              </a:solidFill>
            </a:endParaRPr>
          </a:p>
        </p:txBody>
      </p:sp>
      <p:sp>
        <p:nvSpPr>
          <p:cNvPr id="17" name="TextBox 16"/>
          <p:cNvSpPr txBox="1"/>
          <p:nvPr/>
        </p:nvSpPr>
        <p:spPr>
          <a:xfrm>
            <a:off x="7542212" y="1295400"/>
            <a:ext cx="762000" cy="307777"/>
          </a:xfrm>
          <a:prstGeom prst="rect">
            <a:avLst/>
          </a:prstGeom>
          <a:noFill/>
        </p:spPr>
        <p:txBody>
          <a:bodyPr wrap="square" rtlCol="0">
            <a:spAutoFit/>
          </a:bodyPr>
          <a:lstStyle/>
          <a:p>
            <a:pPr algn="ctr"/>
            <a:r>
              <a:rPr lang="en-US" sz="1400" dirty="0" smtClean="0">
                <a:solidFill>
                  <a:srgbClr val="FF0000"/>
                </a:solidFill>
              </a:rPr>
              <a:t>(2019)</a:t>
            </a:r>
            <a:endParaRPr lang="en-US" sz="1400" dirty="0">
              <a:solidFill>
                <a:srgbClr val="FF0000"/>
              </a:solidFill>
            </a:endParaRPr>
          </a:p>
        </p:txBody>
      </p:sp>
      <p:pic>
        <p:nvPicPr>
          <p:cNvPr id="1031"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7923212" y="1981200"/>
            <a:ext cx="486697" cy="838200"/>
          </a:xfrm>
          <a:prstGeom prst="rect">
            <a:avLst/>
          </a:prstGeom>
          <a:noFill/>
        </p:spPr>
      </p:pic>
      <p:sp>
        <p:nvSpPr>
          <p:cNvPr id="25" name="TextBox 24"/>
          <p:cNvSpPr txBox="1"/>
          <p:nvPr/>
        </p:nvSpPr>
        <p:spPr>
          <a:xfrm>
            <a:off x="8380412" y="2362200"/>
            <a:ext cx="990600" cy="430887"/>
          </a:xfrm>
          <a:prstGeom prst="rect">
            <a:avLst/>
          </a:prstGeom>
          <a:noFill/>
        </p:spPr>
        <p:txBody>
          <a:bodyPr wrap="square" rtlCol="0">
            <a:spAutoFit/>
          </a:bodyPr>
          <a:lstStyle/>
          <a:p>
            <a:pPr marL="228600" indent="-228600"/>
            <a:r>
              <a:rPr lang="en-US" sz="1100" dirty="0" smtClean="0">
                <a:solidFill>
                  <a:srgbClr val="3333CC"/>
                </a:solidFill>
              </a:rPr>
              <a:t>1. Disciples</a:t>
            </a:r>
          </a:p>
          <a:p>
            <a:pPr marL="342900" indent="-342900"/>
            <a:r>
              <a:rPr lang="en-US" sz="1100" dirty="0" smtClean="0">
                <a:solidFill>
                  <a:srgbClr val="FF0000"/>
                </a:solidFill>
              </a:rPr>
              <a:t>1.  Priest  </a:t>
            </a:r>
            <a:endParaRPr lang="en-US" sz="1100" dirty="0">
              <a:solidFill>
                <a:srgbClr val="FF0000"/>
              </a:solidFill>
            </a:endParaRPr>
          </a:p>
        </p:txBody>
      </p:sp>
      <p:sp>
        <p:nvSpPr>
          <p:cNvPr id="26" name="TextBox 25"/>
          <p:cNvSpPr txBox="1"/>
          <p:nvPr/>
        </p:nvSpPr>
        <p:spPr>
          <a:xfrm>
            <a:off x="7923212" y="2895600"/>
            <a:ext cx="3657600" cy="307777"/>
          </a:xfrm>
          <a:prstGeom prst="rect">
            <a:avLst/>
          </a:prstGeom>
          <a:noFill/>
        </p:spPr>
        <p:txBody>
          <a:bodyPr wrap="square" rtlCol="0">
            <a:spAutoFit/>
          </a:bodyPr>
          <a:lstStyle/>
          <a:p>
            <a:pPr algn="ctr"/>
            <a:r>
              <a:rPr lang="en-US" sz="1400" b="1" dirty="0" smtClean="0">
                <a:latin typeface="Ink Free" pitchFamily="66" charset="0"/>
              </a:rPr>
              <a:t>Harvest of the 1</a:t>
            </a:r>
            <a:r>
              <a:rPr lang="en-US" sz="1400" b="1" baseline="30000" dirty="0" smtClean="0">
                <a:latin typeface="Ink Free" pitchFamily="66" charset="0"/>
              </a:rPr>
              <a:t>st</a:t>
            </a:r>
            <a:r>
              <a:rPr lang="en-US" sz="1400" b="1" dirty="0" smtClean="0">
                <a:latin typeface="Ink Free" pitchFamily="66" charset="0"/>
              </a:rPr>
              <a:t> group</a:t>
            </a:r>
            <a:endParaRPr lang="en-US" sz="1400" b="1" dirty="0">
              <a:latin typeface="Ink Free" pitchFamily="66" charset="0"/>
            </a:endParaRPr>
          </a:p>
        </p:txBody>
      </p:sp>
      <p:sp>
        <p:nvSpPr>
          <p:cNvPr id="27" name="TextBox 26"/>
          <p:cNvSpPr txBox="1"/>
          <p:nvPr/>
        </p:nvSpPr>
        <p:spPr>
          <a:xfrm>
            <a:off x="7542212" y="1066800"/>
            <a:ext cx="762000" cy="307777"/>
          </a:xfrm>
          <a:prstGeom prst="rect">
            <a:avLst/>
          </a:prstGeom>
          <a:noFill/>
        </p:spPr>
        <p:txBody>
          <a:bodyPr wrap="square" rtlCol="0">
            <a:spAutoFit/>
          </a:bodyPr>
          <a:lstStyle/>
          <a:p>
            <a:pPr algn="ctr"/>
            <a:r>
              <a:rPr lang="en-US" sz="1400" b="1" dirty="0" smtClean="0">
                <a:solidFill>
                  <a:srgbClr val="3333CC"/>
                </a:solidFill>
              </a:rPr>
              <a:t>1</a:t>
            </a:r>
            <a:r>
              <a:rPr lang="en-US" sz="1400" b="1" baseline="30000" dirty="0" smtClean="0">
                <a:solidFill>
                  <a:srgbClr val="3333CC"/>
                </a:solidFill>
              </a:rPr>
              <a:t>st</a:t>
            </a:r>
            <a:r>
              <a:rPr lang="en-US" sz="1400" b="1" dirty="0" smtClean="0">
                <a:solidFill>
                  <a:srgbClr val="3333CC"/>
                </a:solidFill>
              </a:rPr>
              <a:t> Test</a:t>
            </a:r>
            <a:endParaRPr lang="en-US" sz="1400" b="1" dirty="0">
              <a:solidFill>
                <a:srgbClr val="3333CC"/>
              </a:solidFill>
            </a:endParaRPr>
          </a:p>
        </p:txBody>
      </p:sp>
      <p:cxnSp>
        <p:nvCxnSpPr>
          <p:cNvPr id="36" name="Straight Connector 35"/>
          <p:cNvCxnSpPr/>
          <p:nvPr/>
        </p:nvCxnSpPr>
        <p:spPr>
          <a:xfrm>
            <a:off x="7923212" y="5486400"/>
            <a:ext cx="3505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18412" y="40386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38" name="TextBox 37"/>
          <p:cNvSpPr txBox="1"/>
          <p:nvPr/>
        </p:nvSpPr>
        <p:spPr>
          <a:xfrm>
            <a:off x="11047412" y="4038600"/>
            <a:ext cx="762000" cy="307777"/>
          </a:xfrm>
          <a:prstGeom prst="rect">
            <a:avLst/>
          </a:prstGeom>
          <a:noFill/>
        </p:spPr>
        <p:txBody>
          <a:bodyPr wrap="square" rtlCol="0">
            <a:spAutoFit/>
          </a:bodyPr>
          <a:lstStyle/>
          <a:p>
            <a:pPr algn="ctr"/>
            <a:r>
              <a:rPr lang="en-US" sz="1400" b="1" dirty="0" smtClean="0">
                <a:solidFill>
                  <a:srgbClr val="FF0000"/>
                </a:solidFill>
              </a:rPr>
              <a:t>(SL)</a:t>
            </a:r>
            <a:endParaRPr lang="en-US" sz="1400" b="1" dirty="0">
              <a:solidFill>
                <a:srgbClr val="FF0000"/>
              </a:solidFill>
            </a:endParaRPr>
          </a:p>
        </p:txBody>
      </p:sp>
      <p:cxnSp>
        <p:nvCxnSpPr>
          <p:cNvPr id="32" name="Straight Connector 31"/>
          <p:cNvCxnSpPr/>
          <p:nvPr/>
        </p:nvCxnSpPr>
        <p:spPr>
          <a:xfrm rot="5400000">
            <a:off x="90289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0957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9792190">
            <a:off x="3223955" y="1369022"/>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cxnSp>
        <p:nvCxnSpPr>
          <p:cNvPr id="40" name="Straight Connector 39"/>
          <p:cNvCxnSpPr/>
          <p:nvPr/>
        </p:nvCxnSpPr>
        <p:spPr>
          <a:xfrm rot="5400000">
            <a:off x="110097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913812" y="1905000"/>
            <a:ext cx="762000" cy="307777"/>
          </a:xfrm>
          <a:prstGeom prst="rect">
            <a:avLst/>
          </a:prstGeom>
          <a:noFill/>
        </p:spPr>
        <p:txBody>
          <a:bodyPr wrap="square" rtlCol="0">
            <a:spAutoFit/>
          </a:bodyPr>
          <a:lstStyle/>
          <a:p>
            <a:pPr algn="ctr"/>
            <a:r>
              <a:rPr lang="en-US" sz="1400" dirty="0" smtClean="0">
                <a:solidFill>
                  <a:srgbClr val="FF0000"/>
                </a:solidFill>
              </a:rPr>
              <a:t>(2020)</a:t>
            </a:r>
            <a:endParaRPr lang="en-US" sz="1400" dirty="0">
              <a:solidFill>
                <a:srgbClr val="FF0000"/>
              </a:solidFill>
            </a:endParaRPr>
          </a:p>
        </p:txBody>
      </p:sp>
      <p:sp>
        <p:nvSpPr>
          <p:cNvPr id="47" name="TextBox 46"/>
          <p:cNvSpPr txBox="1"/>
          <p:nvPr/>
        </p:nvSpPr>
        <p:spPr>
          <a:xfrm>
            <a:off x="10971212" y="13716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48" name="TextBox 47"/>
          <p:cNvSpPr txBox="1"/>
          <p:nvPr/>
        </p:nvSpPr>
        <p:spPr>
          <a:xfrm>
            <a:off x="10818812" y="16002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50" name="TextBox 49"/>
          <p:cNvSpPr txBox="1"/>
          <p:nvPr/>
        </p:nvSpPr>
        <p:spPr>
          <a:xfrm>
            <a:off x="11428412" y="1981200"/>
            <a:ext cx="760413" cy="938719"/>
          </a:xfrm>
          <a:prstGeom prst="rect">
            <a:avLst/>
          </a:prstGeom>
          <a:noFill/>
        </p:spPr>
        <p:txBody>
          <a:bodyPr wrap="square" rtlCol="0">
            <a:spAutoFit/>
          </a:bodyPr>
          <a:lstStyle/>
          <a:p>
            <a:r>
              <a:rPr lang="en-US" sz="1100" b="1" dirty="0" smtClean="0">
                <a:latin typeface="Ink Free" pitchFamily="66" charset="0"/>
              </a:rPr>
              <a:t>Take message back to the church.</a:t>
            </a:r>
            <a:endParaRPr lang="en-US" sz="1100" b="1" dirty="0">
              <a:latin typeface="Ink Free" pitchFamily="66" charset="0"/>
            </a:endParaRPr>
          </a:p>
        </p:txBody>
      </p:sp>
      <p:sp>
        <p:nvSpPr>
          <p:cNvPr id="54" name="Rectangle 53"/>
          <p:cNvSpPr/>
          <p:nvPr/>
        </p:nvSpPr>
        <p:spPr>
          <a:xfrm>
            <a:off x="6780212" y="2895600"/>
            <a:ext cx="1143000" cy="738664"/>
          </a:xfrm>
          <a:prstGeom prst="rect">
            <a:avLst/>
          </a:prstGeom>
        </p:spPr>
        <p:txBody>
          <a:bodyPr wrap="square">
            <a:spAutoFit/>
          </a:bodyPr>
          <a:lstStyle/>
          <a:p>
            <a:pPr algn="ctr"/>
            <a:r>
              <a:rPr lang="en-US" sz="1400" dirty="0" smtClean="0">
                <a:latin typeface="Ink Free" pitchFamily="66" charset="0"/>
              </a:rPr>
              <a:t>People leave before the cross. </a:t>
            </a:r>
            <a:endParaRPr lang="en-US" sz="1400" dirty="0">
              <a:latin typeface="Ink Free" pitchFamily="66" charset="0"/>
            </a:endParaRPr>
          </a:p>
        </p:txBody>
      </p:sp>
      <p:cxnSp>
        <p:nvCxnSpPr>
          <p:cNvPr id="56" name="Straight Arrow Connector 55"/>
          <p:cNvCxnSpPr/>
          <p:nvPr/>
        </p:nvCxnSpPr>
        <p:spPr>
          <a:xfrm rot="5400000">
            <a:off x="7199312" y="2019300"/>
            <a:ext cx="838200" cy="4572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504112" y="50673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1009312" y="50673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847012" y="5486400"/>
            <a:ext cx="3657600" cy="307777"/>
          </a:xfrm>
          <a:prstGeom prst="rect">
            <a:avLst/>
          </a:prstGeom>
          <a:noFill/>
        </p:spPr>
        <p:txBody>
          <a:bodyPr wrap="square" rtlCol="0">
            <a:spAutoFit/>
          </a:bodyPr>
          <a:lstStyle/>
          <a:p>
            <a:pPr algn="ctr"/>
            <a:r>
              <a:rPr lang="en-US" sz="1400" b="1" dirty="0" smtClean="0">
                <a:latin typeface="Ink Free" pitchFamily="66" charset="0"/>
              </a:rPr>
              <a:t>Harvest of the 2</a:t>
            </a:r>
            <a:r>
              <a:rPr lang="en-US" sz="1400" b="1" baseline="30000" dirty="0" smtClean="0">
                <a:latin typeface="Ink Free" pitchFamily="66" charset="0"/>
              </a:rPr>
              <a:t>nd</a:t>
            </a:r>
            <a:r>
              <a:rPr lang="en-US" sz="1400" b="1" dirty="0" smtClean="0">
                <a:latin typeface="Ink Free" pitchFamily="66" charset="0"/>
              </a:rPr>
              <a:t> group</a:t>
            </a:r>
            <a:endParaRPr lang="en-US" sz="1400" b="1" dirty="0">
              <a:latin typeface="Ink Free" pitchFamily="66" charset="0"/>
            </a:endParaRPr>
          </a:p>
        </p:txBody>
      </p:sp>
      <p:sp>
        <p:nvSpPr>
          <p:cNvPr id="66" name="TextBox 65"/>
          <p:cNvSpPr txBox="1"/>
          <p:nvPr/>
        </p:nvSpPr>
        <p:spPr>
          <a:xfrm>
            <a:off x="7923212" y="5029200"/>
            <a:ext cx="762000" cy="430887"/>
          </a:xfrm>
          <a:prstGeom prst="rect">
            <a:avLst/>
          </a:prstGeom>
          <a:noFill/>
        </p:spPr>
        <p:txBody>
          <a:bodyPr wrap="square" rtlCol="0">
            <a:spAutoFit/>
          </a:bodyPr>
          <a:lstStyle/>
          <a:p>
            <a:pPr marL="228600" indent="-228600"/>
            <a:r>
              <a:rPr lang="en-US" sz="1100" dirty="0" smtClean="0">
                <a:solidFill>
                  <a:srgbClr val="3333CC"/>
                </a:solidFill>
              </a:rPr>
              <a:t>2. Jews</a:t>
            </a:r>
          </a:p>
          <a:p>
            <a:pPr marL="342900" indent="-342900"/>
            <a:r>
              <a:rPr lang="en-US" sz="1100" dirty="0" smtClean="0">
                <a:solidFill>
                  <a:srgbClr val="FF0000"/>
                </a:solidFill>
              </a:rPr>
              <a:t>2.  Levites  </a:t>
            </a:r>
            <a:endParaRPr lang="en-US" sz="1100" dirty="0">
              <a:solidFill>
                <a:srgbClr val="FF0000"/>
              </a:solidFill>
            </a:endParaRPr>
          </a:p>
        </p:txBody>
      </p:sp>
      <p:sp>
        <p:nvSpPr>
          <p:cNvPr id="67" name="TextBox 66"/>
          <p:cNvSpPr txBox="1"/>
          <p:nvPr/>
        </p:nvSpPr>
        <p:spPr>
          <a:xfrm rot="19792190">
            <a:off x="6805354" y="4112222"/>
            <a:ext cx="999959" cy="369332"/>
          </a:xfrm>
          <a:prstGeom prst="rect">
            <a:avLst/>
          </a:prstGeom>
          <a:noFill/>
        </p:spPr>
        <p:txBody>
          <a:bodyPr wrap="square" rtlCol="0">
            <a:spAutoFit/>
          </a:bodyPr>
          <a:lstStyle/>
          <a:p>
            <a:pPr algn="ctr"/>
            <a:r>
              <a:rPr lang="en-US" sz="1400" u="sng" dirty="0" smtClean="0">
                <a:latin typeface="Lucida Calligraphy" pitchFamily="66" charset="0"/>
              </a:rPr>
              <a:t>Levites</a:t>
            </a:r>
            <a:r>
              <a:rPr lang="en-US" dirty="0" smtClean="0"/>
              <a:t> </a:t>
            </a:r>
            <a:endParaRPr lang="en-US" dirty="0"/>
          </a:p>
        </p:txBody>
      </p:sp>
      <p:sp>
        <p:nvSpPr>
          <p:cNvPr id="68" name="TextBox 67"/>
          <p:cNvSpPr txBox="1"/>
          <p:nvPr/>
        </p:nvSpPr>
        <p:spPr>
          <a:xfrm>
            <a:off x="7389812" y="42672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69" name="TextBox 68"/>
          <p:cNvSpPr txBox="1"/>
          <p:nvPr/>
        </p:nvSpPr>
        <p:spPr>
          <a:xfrm>
            <a:off x="10895012" y="4267200"/>
            <a:ext cx="1143000" cy="338554"/>
          </a:xfrm>
          <a:prstGeom prst="rect">
            <a:avLst/>
          </a:prstGeom>
          <a:noFill/>
        </p:spPr>
        <p:txBody>
          <a:bodyPr wrap="square" rtlCol="0">
            <a:spAutoFit/>
          </a:bodyPr>
          <a:lstStyle/>
          <a:p>
            <a:pPr algn="ctr"/>
            <a:r>
              <a:rPr lang="en-US" sz="1600" b="1" dirty="0" smtClean="0"/>
              <a:t>34AD</a:t>
            </a:r>
            <a:endParaRPr lang="en-US" sz="1600" b="1" dirty="0"/>
          </a:p>
        </p:txBody>
      </p:sp>
      <p:sp>
        <p:nvSpPr>
          <p:cNvPr id="70" name="TextBox 69"/>
          <p:cNvSpPr txBox="1"/>
          <p:nvPr/>
        </p:nvSpPr>
        <p:spPr>
          <a:xfrm>
            <a:off x="11428412" y="4724400"/>
            <a:ext cx="760413" cy="769441"/>
          </a:xfrm>
          <a:prstGeom prst="rect">
            <a:avLst/>
          </a:prstGeom>
          <a:noFill/>
        </p:spPr>
        <p:txBody>
          <a:bodyPr wrap="square" rtlCol="0">
            <a:spAutoFit/>
          </a:bodyPr>
          <a:lstStyle/>
          <a:p>
            <a:r>
              <a:rPr lang="en-US" sz="1100" b="1" dirty="0" smtClean="0">
                <a:latin typeface="Ink Free" pitchFamily="66" charset="0"/>
              </a:rPr>
              <a:t>Take message to the World</a:t>
            </a:r>
            <a:endParaRPr lang="en-US" sz="1100" b="1" dirty="0">
              <a:latin typeface="Ink Free" pitchFamily="66" charset="0"/>
            </a:endParaRPr>
          </a:p>
        </p:txBody>
      </p:sp>
      <p:sp>
        <p:nvSpPr>
          <p:cNvPr id="71" name="TextBox 70"/>
          <p:cNvSpPr txBox="1"/>
          <p:nvPr/>
        </p:nvSpPr>
        <p:spPr>
          <a:xfrm>
            <a:off x="7618412" y="3810000"/>
            <a:ext cx="762000" cy="307777"/>
          </a:xfrm>
          <a:prstGeom prst="rect">
            <a:avLst/>
          </a:prstGeom>
          <a:noFill/>
        </p:spPr>
        <p:txBody>
          <a:bodyPr wrap="square" rtlCol="0">
            <a:spAutoFit/>
          </a:bodyPr>
          <a:lstStyle/>
          <a:p>
            <a:pPr algn="ctr"/>
            <a:r>
              <a:rPr lang="en-US" sz="1400" b="1" dirty="0" smtClean="0">
                <a:solidFill>
                  <a:srgbClr val="3333CC"/>
                </a:solidFill>
              </a:rPr>
              <a:t>2</a:t>
            </a:r>
            <a:r>
              <a:rPr lang="en-US" sz="1400" b="1" baseline="30000" dirty="0" smtClean="0">
                <a:solidFill>
                  <a:srgbClr val="3333CC"/>
                </a:solidFill>
              </a:rPr>
              <a:t>nd</a:t>
            </a:r>
            <a:r>
              <a:rPr lang="en-US" sz="1400" b="1" dirty="0" smtClean="0">
                <a:solidFill>
                  <a:srgbClr val="3333CC"/>
                </a:solidFill>
              </a:rPr>
              <a:t> Test</a:t>
            </a:r>
            <a:endParaRPr lang="en-US" sz="1400" b="1" dirty="0">
              <a:solidFill>
                <a:srgbClr val="3333CC"/>
              </a:solidFill>
            </a:endParaRPr>
          </a:p>
        </p:txBody>
      </p:sp>
      <p:cxnSp>
        <p:nvCxnSpPr>
          <p:cNvPr id="72" name="Straight Connector 71"/>
          <p:cNvCxnSpPr/>
          <p:nvPr/>
        </p:nvCxnSpPr>
        <p:spPr>
          <a:xfrm rot="5400000">
            <a:off x="8876506" y="5218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10019506" y="5218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0812" y="3200400"/>
            <a:ext cx="5715000" cy="1323439"/>
          </a:xfrm>
          <a:prstGeom prst="rect">
            <a:avLst/>
          </a:prstGeom>
        </p:spPr>
        <p:txBody>
          <a:bodyPr wrap="square">
            <a:spAutoFit/>
          </a:bodyPr>
          <a:lstStyle/>
          <a:p>
            <a:pPr algn="just"/>
            <a:r>
              <a:rPr lang="en-US" sz="1600" dirty="0" smtClean="0">
                <a:latin typeface="Century Gothic" pitchFamily="34" charset="0"/>
              </a:rPr>
              <a:t>The Jewish nation had a second opportunity to hear the gospel. Those called a Pentecost were all the Jews. This was not a call for the Gentiles. These were Jews who had been scattered in foreign lands. Many of them had not had the opportunity to meet with Christ.</a:t>
            </a:r>
            <a:endParaRPr lang="en-US" sz="1600" dirty="0">
              <a:latin typeface="Century Gothic" pitchFamily="34" charset="0"/>
            </a:endParaRPr>
          </a:p>
        </p:txBody>
      </p:sp>
      <p:sp>
        <p:nvSpPr>
          <p:cNvPr id="51" name="TextBox 50"/>
          <p:cNvSpPr txBox="1"/>
          <p:nvPr/>
        </p:nvSpPr>
        <p:spPr>
          <a:xfrm>
            <a:off x="150812" y="4549676"/>
            <a:ext cx="6553200" cy="2308324"/>
          </a:xfrm>
          <a:prstGeom prst="rect">
            <a:avLst/>
          </a:prstGeom>
          <a:noFill/>
        </p:spPr>
        <p:txBody>
          <a:bodyPr wrap="square" rtlCol="0">
            <a:spAutoFit/>
          </a:bodyPr>
          <a:lstStyle/>
          <a:p>
            <a:pPr algn="just"/>
            <a:r>
              <a:rPr lang="en-US" sz="1600" dirty="0" smtClean="0">
                <a:latin typeface="Century Gothic" pitchFamily="34" charset="0"/>
              </a:rPr>
              <a:t>So there’s two testing times. These two harvests for the Jewish nation. First, the disciples. They join the Movement prior to the shut door. Then at the cross they are tested. They get their act together, become fit for purpose. When they have done that, they go back to the church at Pentecost. There’s a few years where the church—the Jewish nation—has an opportunity . And then in 34AD the gospel is no longer restricted to Jewish nation, and it goes to the Gentiles. 3AD lines up with SL. At SL we take the message to the world. The disciples went to the Gentiles.</a:t>
            </a:r>
            <a:endParaRPr lang="en-US" sz="1600" dirty="0">
              <a:latin typeface="Century Gothic" pitchFamily="34" charset="0"/>
            </a:endParaRPr>
          </a:p>
        </p:txBody>
      </p:sp>
      <p:sp>
        <p:nvSpPr>
          <p:cNvPr id="53" name="TextBox 52"/>
          <p:cNvSpPr txBox="1"/>
          <p:nvPr/>
        </p:nvSpPr>
        <p:spPr>
          <a:xfrm>
            <a:off x="10664825" y="5715000"/>
            <a:ext cx="1524000" cy="600164"/>
          </a:xfrm>
          <a:prstGeom prst="rect">
            <a:avLst/>
          </a:prstGeom>
          <a:noFill/>
        </p:spPr>
        <p:txBody>
          <a:bodyPr wrap="square" rtlCol="0">
            <a:spAutoFit/>
          </a:bodyPr>
          <a:lstStyle/>
          <a:p>
            <a:pPr algn="ctr"/>
            <a:r>
              <a:rPr lang="en-US" sz="1100" b="1" dirty="0" smtClean="0">
                <a:latin typeface="Candara" pitchFamily="34" charset="0"/>
              </a:rPr>
              <a:t>The gospel is no longer restricted to Adventism.</a:t>
            </a:r>
            <a:endParaRPr lang="en-US" sz="1100" b="1" dirty="0">
              <a:latin typeface="Candara" pitchFamily="34" charset="0"/>
            </a:endParaRPr>
          </a:p>
        </p:txBody>
      </p:sp>
      <p:cxnSp>
        <p:nvCxnSpPr>
          <p:cNvPr id="61" name="Straight Arrow Connector 60"/>
          <p:cNvCxnSpPr/>
          <p:nvPr/>
        </p:nvCxnSpPr>
        <p:spPr>
          <a:xfrm rot="10800000" flipV="1">
            <a:off x="8609012" y="2971800"/>
            <a:ext cx="2743200" cy="14478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51000"/>
          </a:blip>
          <a:srcRect/>
          <a:stretch>
            <a:fillRect/>
          </a:stretch>
        </p:blipFill>
        <p:spPr bwMode="auto">
          <a:xfrm>
            <a:off x="8228012" y="3962400"/>
            <a:ext cx="486697" cy="838200"/>
          </a:xfrm>
          <a:prstGeom prst="rect">
            <a:avLst/>
          </a:prstGeom>
          <a:noFill/>
        </p:spPr>
      </p:pic>
      <p:sp>
        <p:nvSpPr>
          <p:cNvPr id="2" name="Title 1"/>
          <p:cNvSpPr>
            <a:spLocks noGrp="1"/>
          </p:cNvSpPr>
          <p:nvPr>
            <p:ph type="title"/>
          </p:nvPr>
        </p:nvSpPr>
        <p:spPr>
          <a:xfrm>
            <a:off x="303212" y="0"/>
            <a:ext cx="10969943" cy="1143000"/>
          </a:xfrm>
        </p:spPr>
        <p:txBody>
          <a:bodyPr/>
          <a:lstStyle/>
          <a:p>
            <a:r>
              <a:rPr lang="en-US" dirty="0" smtClean="0">
                <a:latin typeface="Britannic Bold" pitchFamily="34" charset="0"/>
              </a:rPr>
              <a:t>Gospel is No Longer Restricted</a:t>
            </a:r>
            <a:endParaRPr lang="en-US" dirty="0">
              <a:latin typeface="Britannic Bold" pitchFamily="34" charset="0"/>
            </a:endParaRPr>
          </a:p>
        </p:txBody>
      </p:sp>
      <p:cxnSp>
        <p:nvCxnSpPr>
          <p:cNvPr id="4" name="Straight Connector 3"/>
          <p:cNvCxnSpPr/>
          <p:nvPr/>
        </p:nvCxnSpPr>
        <p:spPr>
          <a:xfrm>
            <a:off x="455612" y="2819400"/>
            <a:ext cx="403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69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151312" y="43815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6375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853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3" descr="C:\Users\User\AppData\Local\Microsoft\Windows\INetCache\IE\0WCAAP1C\1200px-Christian_cross_trans.svg[1].png"/>
          <p:cNvPicPr>
            <a:picLocks noChangeAspect="1" noChangeArrowheads="1"/>
          </p:cNvPicPr>
          <p:nvPr/>
        </p:nvPicPr>
        <p:blipFill>
          <a:blip r:embed="rId4" cstate="print"/>
          <a:srcRect/>
          <a:stretch>
            <a:fillRect/>
          </a:stretch>
        </p:blipFill>
        <p:spPr bwMode="auto">
          <a:xfrm>
            <a:off x="379412" y="1660764"/>
            <a:ext cx="152400" cy="273526"/>
          </a:xfrm>
          <a:prstGeom prst="rect">
            <a:avLst/>
          </a:prstGeom>
          <a:noFill/>
        </p:spPr>
      </p:pic>
      <p:sp>
        <p:nvSpPr>
          <p:cNvPr id="17" name="TextBox 16"/>
          <p:cNvSpPr txBox="1"/>
          <p:nvPr/>
        </p:nvSpPr>
        <p:spPr>
          <a:xfrm>
            <a:off x="150812" y="1371600"/>
            <a:ext cx="762000" cy="307777"/>
          </a:xfrm>
          <a:prstGeom prst="rect">
            <a:avLst/>
          </a:prstGeom>
          <a:noFill/>
        </p:spPr>
        <p:txBody>
          <a:bodyPr wrap="square" rtlCol="0">
            <a:spAutoFit/>
          </a:bodyPr>
          <a:lstStyle/>
          <a:p>
            <a:r>
              <a:rPr lang="en-US" sz="1400" dirty="0" smtClean="0">
                <a:solidFill>
                  <a:srgbClr val="FF0000"/>
                </a:solidFill>
              </a:rPr>
              <a:t>(2019)</a:t>
            </a:r>
            <a:endParaRPr lang="en-US" sz="1400" dirty="0">
              <a:solidFill>
                <a:srgbClr val="FF0000"/>
              </a:solidFill>
            </a:endParaRPr>
          </a:p>
        </p:txBody>
      </p:sp>
      <p:pic>
        <p:nvPicPr>
          <p:cNvPr id="1031"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455612" y="1981200"/>
            <a:ext cx="486697" cy="838200"/>
          </a:xfrm>
          <a:prstGeom prst="rect">
            <a:avLst/>
          </a:prstGeom>
          <a:noFill/>
        </p:spPr>
      </p:pic>
      <p:sp>
        <p:nvSpPr>
          <p:cNvPr id="25" name="TextBox 24"/>
          <p:cNvSpPr txBox="1"/>
          <p:nvPr/>
        </p:nvSpPr>
        <p:spPr>
          <a:xfrm>
            <a:off x="912812" y="2362200"/>
            <a:ext cx="990600" cy="430887"/>
          </a:xfrm>
          <a:prstGeom prst="rect">
            <a:avLst/>
          </a:prstGeom>
          <a:noFill/>
        </p:spPr>
        <p:txBody>
          <a:bodyPr wrap="square" rtlCol="0">
            <a:spAutoFit/>
          </a:bodyPr>
          <a:lstStyle/>
          <a:p>
            <a:pPr marL="228600" indent="-228600"/>
            <a:r>
              <a:rPr lang="en-US" sz="1100" dirty="0" smtClean="0">
                <a:solidFill>
                  <a:srgbClr val="3333CC"/>
                </a:solidFill>
              </a:rPr>
              <a:t>1. Disciples</a:t>
            </a:r>
          </a:p>
          <a:p>
            <a:pPr marL="342900" indent="-342900"/>
            <a:r>
              <a:rPr lang="en-US" sz="1100" dirty="0" smtClean="0">
                <a:solidFill>
                  <a:srgbClr val="FF0000"/>
                </a:solidFill>
              </a:rPr>
              <a:t>1.  Priest  </a:t>
            </a:r>
            <a:endParaRPr lang="en-US" sz="1100" dirty="0">
              <a:solidFill>
                <a:srgbClr val="FF0000"/>
              </a:solidFill>
            </a:endParaRPr>
          </a:p>
        </p:txBody>
      </p:sp>
      <p:sp>
        <p:nvSpPr>
          <p:cNvPr id="26" name="TextBox 25"/>
          <p:cNvSpPr txBox="1"/>
          <p:nvPr/>
        </p:nvSpPr>
        <p:spPr>
          <a:xfrm>
            <a:off x="1065212" y="2819400"/>
            <a:ext cx="3429000" cy="307777"/>
          </a:xfrm>
          <a:prstGeom prst="rect">
            <a:avLst/>
          </a:prstGeom>
          <a:noFill/>
        </p:spPr>
        <p:txBody>
          <a:bodyPr wrap="square" rtlCol="0">
            <a:spAutoFit/>
          </a:bodyPr>
          <a:lstStyle/>
          <a:p>
            <a:pPr algn="ctr"/>
            <a:r>
              <a:rPr lang="en-US" sz="1400" b="1" dirty="0" smtClean="0">
                <a:latin typeface="Ink Free" pitchFamily="66" charset="0"/>
              </a:rPr>
              <a:t>Harvest of the 1</a:t>
            </a:r>
            <a:r>
              <a:rPr lang="en-US" sz="1400" b="1" baseline="30000" dirty="0" smtClean="0">
                <a:latin typeface="Ink Free" pitchFamily="66" charset="0"/>
              </a:rPr>
              <a:t>st</a:t>
            </a:r>
            <a:r>
              <a:rPr lang="en-US" sz="1400" b="1" dirty="0" smtClean="0">
                <a:latin typeface="Ink Free" pitchFamily="66" charset="0"/>
              </a:rPr>
              <a:t> group</a:t>
            </a:r>
            <a:endParaRPr lang="en-US" sz="1400" b="1" dirty="0">
              <a:latin typeface="Ink Free" pitchFamily="66" charset="0"/>
            </a:endParaRPr>
          </a:p>
        </p:txBody>
      </p:sp>
      <p:sp>
        <p:nvSpPr>
          <p:cNvPr id="27" name="TextBox 26"/>
          <p:cNvSpPr txBox="1"/>
          <p:nvPr/>
        </p:nvSpPr>
        <p:spPr>
          <a:xfrm>
            <a:off x="150812" y="1143000"/>
            <a:ext cx="762000" cy="307777"/>
          </a:xfrm>
          <a:prstGeom prst="rect">
            <a:avLst/>
          </a:prstGeom>
          <a:noFill/>
        </p:spPr>
        <p:txBody>
          <a:bodyPr wrap="square" rtlCol="0">
            <a:spAutoFit/>
          </a:bodyPr>
          <a:lstStyle/>
          <a:p>
            <a:r>
              <a:rPr lang="en-US" sz="1400" b="1" dirty="0" smtClean="0">
                <a:solidFill>
                  <a:srgbClr val="3333CC"/>
                </a:solidFill>
              </a:rPr>
              <a:t>1</a:t>
            </a:r>
            <a:r>
              <a:rPr lang="en-US" sz="1400" b="1" baseline="30000" dirty="0" smtClean="0">
                <a:solidFill>
                  <a:srgbClr val="3333CC"/>
                </a:solidFill>
              </a:rPr>
              <a:t>st</a:t>
            </a:r>
            <a:r>
              <a:rPr lang="en-US" sz="1400" b="1" dirty="0" smtClean="0">
                <a:solidFill>
                  <a:srgbClr val="3333CC"/>
                </a:solidFill>
              </a:rPr>
              <a:t> Test</a:t>
            </a:r>
            <a:endParaRPr lang="en-US" sz="1400" b="1" dirty="0">
              <a:solidFill>
                <a:srgbClr val="3333CC"/>
              </a:solidFill>
            </a:endParaRPr>
          </a:p>
        </p:txBody>
      </p:sp>
      <p:cxnSp>
        <p:nvCxnSpPr>
          <p:cNvPr id="36" name="Straight Connector 35"/>
          <p:cNvCxnSpPr/>
          <p:nvPr/>
        </p:nvCxnSpPr>
        <p:spPr>
          <a:xfrm>
            <a:off x="4570412" y="4800600"/>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189412" y="33528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38" name="TextBox 37"/>
          <p:cNvSpPr txBox="1"/>
          <p:nvPr/>
        </p:nvSpPr>
        <p:spPr>
          <a:xfrm>
            <a:off x="7847012" y="3276600"/>
            <a:ext cx="762000" cy="307777"/>
          </a:xfrm>
          <a:prstGeom prst="rect">
            <a:avLst/>
          </a:prstGeom>
          <a:noFill/>
        </p:spPr>
        <p:txBody>
          <a:bodyPr wrap="square" rtlCol="0">
            <a:spAutoFit/>
          </a:bodyPr>
          <a:lstStyle/>
          <a:p>
            <a:pPr algn="ctr"/>
            <a:r>
              <a:rPr lang="en-US" sz="1400" dirty="0" smtClean="0">
                <a:solidFill>
                  <a:srgbClr val="FF0000"/>
                </a:solidFill>
              </a:rPr>
              <a:t>(SL)</a:t>
            </a:r>
            <a:endParaRPr lang="en-US" sz="1400" dirty="0">
              <a:solidFill>
                <a:srgbClr val="FF0000"/>
              </a:solidFill>
            </a:endParaRPr>
          </a:p>
        </p:txBody>
      </p:sp>
      <p:cxnSp>
        <p:nvCxnSpPr>
          <p:cNvPr id="32" name="Straight Connector 31"/>
          <p:cNvCxnSpPr/>
          <p:nvPr/>
        </p:nvCxnSpPr>
        <p:spPr>
          <a:xfrm rot="5400000">
            <a:off x="10171906" y="62857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99906" y="45331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21161532">
            <a:off x="19428" y="747897"/>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cxnSp>
        <p:nvCxnSpPr>
          <p:cNvPr id="40" name="Straight Connector 39"/>
          <p:cNvCxnSpPr/>
          <p:nvPr/>
        </p:nvCxnSpPr>
        <p:spPr>
          <a:xfrm rot="5400000">
            <a:off x="40755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22412" y="1981200"/>
            <a:ext cx="762000" cy="307777"/>
          </a:xfrm>
          <a:prstGeom prst="rect">
            <a:avLst/>
          </a:prstGeom>
          <a:noFill/>
        </p:spPr>
        <p:txBody>
          <a:bodyPr wrap="square" rtlCol="0">
            <a:spAutoFit/>
          </a:bodyPr>
          <a:lstStyle/>
          <a:p>
            <a:pPr algn="ctr"/>
            <a:r>
              <a:rPr lang="en-US" sz="1400" dirty="0" smtClean="0">
                <a:solidFill>
                  <a:srgbClr val="FF0000"/>
                </a:solidFill>
              </a:rPr>
              <a:t>(2020)</a:t>
            </a:r>
            <a:endParaRPr lang="en-US" sz="1400" dirty="0">
              <a:solidFill>
                <a:srgbClr val="FF0000"/>
              </a:solidFill>
            </a:endParaRPr>
          </a:p>
        </p:txBody>
      </p:sp>
      <p:sp>
        <p:nvSpPr>
          <p:cNvPr id="47" name="TextBox 46"/>
          <p:cNvSpPr txBox="1"/>
          <p:nvPr/>
        </p:nvSpPr>
        <p:spPr>
          <a:xfrm>
            <a:off x="4189412" y="13716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48" name="TextBox 47"/>
          <p:cNvSpPr txBox="1"/>
          <p:nvPr/>
        </p:nvSpPr>
        <p:spPr>
          <a:xfrm>
            <a:off x="3960812" y="16002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50" name="TextBox 49"/>
          <p:cNvSpPr txBox="1"/>
          <p:nvPr/>
        </p:nvSpPr>
        <p:spPr>
          <a:xfrm>
            <a:off x="4494212" y="1905000"/>
            <a:ext cx="760413" cy="938719"/>
          </a:xfrm>
          <a:prstGeom prst="rect">
            <a:avLst/>
          </a:prstGeom>
          <a:noFill/>
        </p:spPr>
        <p:txBody>
          <a:bodyPr wrap="square" rtlCol="0">
            <a:spAutoFit/>
          </a:bodyPr>
          <a:lstStyle/>
          <a:p>
            <a:r>
              <a:rPr lang="en-US" sz="1100" b="1" dirty="0" smtClean="0">
                <a:latin typeface="Ink Free" pitchFamily="66" charset="0"/>
              </a:rPr>
              <a:t>Take message back to the church.</a:t>
            </a:r>
            <a:endParaRPr lang="en-US" sz="1100" b="1" dirty="0">
              <a:latin typeface="Ink Free" pitchFamily="66" charset="0"/>
            </a:endParaRPr>
          </a:p>
        </p:txBody>
      </p:sp>
      <p:cxnSp>
        <p:nvCxnSpPr>
          <p:cNvPr id="59" name="Straight Connector 58"/>
          <p:cNvCxnSpPr/>
          <p:nvPr/>
        </p:nvCxnSpPr>
        <p:spPr>
          <a:xfrm rot="5400000">
            <a:off x="7808912" y="43815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808912" y="61341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646612" y="4800600"/>
            <a:ext cx="3657600" cy="307777"/>
          </a:xfrm>
          <a:prstGeom prst="rect">
            <a:avLst/>
          </a:prstGeom>
          <a:noFill/>
        </p:spPr>
        <p:txBody>
          <a:bodyPr wrap="square" rtlCol="0">
            <a:spAutoFit/>
          </a:bodyPr>
          <a:lstStyle/>
          <a:p>
            <a:pPr algn="ctr"/>
            <a:r>
              <a:rPr lang="en-US" sz="1400" b="1" dirty="0" smtClean="0">
                <a:latin typeface="Ink Free" pitchFamily="66" charset="0"/>
              </a:rPr>
              <a:t>Harvest of the 2</a:t>
            </a:r>
            <a:r>
              <a:rPr lang="en-US" sz="1400" b="1" baseline="30000" dirty="0" smtClean="0">
                <a:latin typeface="Ink Free" pitchFamily="66" charset="0"/>
              </a:rPr>
              <a:t>nd</a:t>
            </a:r>
            <a:r>
              <a:rPr lang="en-US" sz="1400" b="1" dirty="0" smtClean="0">
                <a:latin typeface="Ink Free" pitchFamily="66" charset="0"/>
              </a:rPr>
              <a:t> group</a:t>
            </a:r>
            <a:endParaRPr lang="en-US" sz="1400" b="1" dirty="0">
              <a:latin typeface="Ink Free" pitchFamily="66" charset="0"/>
            </a:endParaRPr>
          </a:p>
        </p:txBody>
      </p:sp>
      <p:sp>
        <p:nvSpPr>
          <p:cNvPr id="66" name="TextBox 65"/>
          <p:cNvSpPr txBox="1"/>
          <p:nvPr/>
        </p:nvSpPr>
        <p:spPr>
          <a:xfrm>
            <a:off x="4570412" y="4343400"/>
            <a:ext cx="762000" cy="430887"/>
          </a:xfrm>
          <a:prstGeom prst="rect">
            <a:avLst/>
          </a:prstGeom>
          <a:noFill/>
        </p:spPr>
        <p:txBody>
          <a:bodyPr wrap="square" rtlCol="0">
            <a:spAutoFit/>
          </a:bodyPr>
          <a:lstStyle/>
          <a:p>
            <a:pPr marL="228600" indent="-228600"/>
            <a:r>
              <a:rPr lang="en-US" sz="1100" dirty="0" smtClean="0">
                <a:solidFill>
                  <a:srgbClr val="3333CC"/>
                </a:solidFill>
              </a:rPr>
              <a:t>2. Jews</a:t>
            </a:r>
          </a:p>
          <a:p>
            <a:pPr marL="342900" indent="-342900"/>
            <a:r>
              <a:rPr lang="en-US" sz="1100" dirty="0" smtClean="0">
                <a:solidFill>
                  <a:srgbClr val="FF0000"/>
                </a:solidFill>
              </a:rPr>
              <a:t>2.  Levites  </a:t>
            </a:r>
            <a:endParaRPr lang="en-US" sz="1100" dirty="0">
              <a:solidFill>
                <a:srgbClr val="FF0000"/>
              </a:solidFill>
            </a:endParaRPr>
          </a:p>
        </p:txBody>
      </p:sp>
      <p:sp>
        <p:nvSpPr>
          <p:cNvPr id="67" name="TextBox 66"/>
          <p:cNvSpPr txBox="1"/>
          <p:nvPr/>
        </p:nvSpPr>
        <p:spPr>
          <a:xfrm rot="19792190">
            <a:off x="3147755" y="3350222"/>
            <a:ext cx="999959" cy="369332"/>
          </a:xfrm>
          <a:prstGeom prst="rect">
            <a:avLst/>
          </a:prstGeom>
          <a:noFill/>
        </p:spPr>
        <p:txBody>
          <a:bodyPr wrap="square" rtlCol="0">
            <a:spAutoFit/>
          </a:bodyPr>
          <a:lstStyle/>
          <a:p>
            <a:pPr algn="ctr"/>
            <a:r>
              <a:rPr lang="en-US" sz="1400" u="sng" dirty="0" smtClean="0">
                <a:latin typeface="Lucida Calligraphy" pitchFamily="66" charset="0"/>
              </a:rPr>
              <a:t>Levites</a:t>
            </a:r>
            <a:r>
              <a:rPr lang="en-US" dirty="0" smtClean="0"/>
              <a:t> </a:t>
            </a:r>
            <a:endParaRPr lang="en-US" dirty="0"/>
          </a:p>
        </p:txBody>
      </p:sp>
      <p:sp>
        <p:nvSpPr>
          <p:cNvPr id="68" name="TextBox 67"/>
          <p:cNvSpPr txBox="1"/>
          <p:nvPr/>
        </p:nvSpPr>
        <p:spPr>
          <a:xfrm>
            <a:off x="4037012" y="35814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69" name="TextBox 68"/>
          <p:cNvSpPr txBox="1"/>
          <p:nvPr/>
        </p:nvSpPr>
        <p:spPr>
          <a:xfrm>
            <a:off x="7694612" y="3581400"/>
            <a:ext cx="1143000" cy="338554"/>
          </a:xfrm>
          <a:prstGeom prst="rect">
            <a:avLst/>
          </a:prstGeom>
          <a:noFill/>
        </p:spPr>
        <p:txBody>
          <a:bodyPr wrap="square" rtlCol="0">
            <a:spAutoFit/>
          </a:bodyPr>
          <a:lstStyle/>
          <a:p>
            <a:pPr algn="ctr"/>
            <a:r>
              <a:rPr lang="en-US" sz="1600" dirty="0" smtClean="0"/>
              <a:t>34AD</a:t>
            </a:r>
            <a:endParaRPr lang="en-US" sz="1600" dirty="0"/>
          </a:p>
        </p:txBody>
      </p:sp>
      <p:sp>
        <p:nvSpPr>
          <p:cNvPr id="71" name="TextBox 70"/>
          <p:cNvSpPr txBox="1"/>
          <p:nvPr/>
        </p:nvSpPr>
        <p:spPr>
          <a:xfrm>
            <a:off x="4189412" y="3124200"/>
            <a:ext cx="762000" cy="307777"/>
          </a:xfrm>
          <a:prstGeom prst="rect">
            <a:avLst/>
          </a:prstGeom>
          <a:noFill/>
        </p:spPr>
        <p:txBody>
          <a:bodyPr wrap="square" rtlCol="0">
            <a:spAutoFit/>
          </a:bodyPr>
          <a:lstStyle/>
          <a:p>
            <a:pPr algn="ctr"/>
            <a:r>
              <a:rPr lang="en-US" sz="1400" b="1" dirty="0" smtClean="0">
                <a:solidFill>
                  <a:srgbClr val="3333CC"/>
                </a:solidFill>
              </a:rPr>
              <a:t>2</a:t>
            </a:r>
            <a:r>
              <a:rPr lang="en-US" sz="1400" b="1" baseline="30000" dirty="0" smtClean="0">
                <a:solidFill>
                  <a:srgbClr val="3333CC"/>
                </a:solidFill>
              </a:rPr>
              <a:t>nd</a:t>
            </a:r>
            <a:r>
              <a:rPr lang="en-US" sz="1400" b="1" dirty="0" smtClean="0">
                <a:solidFill>
                  <a:srgbClr val="3333CC"/>
                </a:solidFill>
              </a:rPr>
              <a:t> Test</a:t>
            </a:r>
            <a:endParaRPr lang="en-US" sz="1400" b="1" dirty="0">
              <a:solidFill>
                <a:srgbClr val="3333CC"/>
              </a:solidFill>
            </a:endParaRPr>
          </a:p>
        </p:txBody>
      </p:sp>
      <p:cxnSp>
        <p:nvCxnSpPr>
          <p:cNvPr id="72" name="Straight Connector 71"/>
          <p:cNvCxnSpPr/>
          <p:nvPr/>
        </p:nvCxnSpPr>
        <p:spPr>
          <a:xfrm rot="5400000">
            <a:off x="6742906" y="45331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9105106" y="62857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94612" y="4876800"/>
            <a:ext cx="2057400" cy="430887"/>
          </a:xfrm>
          <a:prstGeom prst="rect">
            <a:avLst/>
          </a:prstGeom>
          <a:noFill/>
        </p:spPr>
        <p:txBody>
          <a:bodyPr wrap="square" rtlCol="0">
            <a:spAutoFit/>
          </a:bodyPr>
          <a:lstStyle/>
          <a:p>
            <a:pPr algn="ctr"/>
            <a:r>
              <a:rPr lang="en-US" sz="1100" b="1" dirty="0" smtClean="0">
                <a:latin typeface="Candara" pitchFamily="34" charset="0"/>
              </a:rPr>
              <a:t>The gospel is no longer restricted to Adventism.</a:t>
            </a:r>
            <a:endParaRPr lang="en-US" sz="1100" b="1" dirty="0">
              <a:latin typeface="Candara" pitchFamily="34" charset="0"/>
            </a:endParaRPr>
          </a:p>
        </p:txBody>
      </p:sp>
      <p:cxnSp>
        <p:nvCxnSpPr>
          <p:cNvPr id="84" name="Straight Connector 83"/>
          <p:cNvCxnSpPr/>
          <p:nvPr/>
        </p:nvCxnSpPr>
        <p:spPr>
          <a:xfrm rot="5400000">
            <a:off x="11161712" y="61341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28012" y="6553200"/>
            <a:ext cx="3352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228012" y="4038600"/>
            <a:ext cx="760413" cy="769441"/>
          </a:xfrm>
          <a:prstGeom prst="rect">
            <a:avLst/>
          </a:prstGeom>
          <a:noFill/>
        </p:spPr>
        <p:txBody>
          <a:bodyPr wrap="square" rtlCol="0">
            <a:spAutoFit/>
          </a:bodyPr>
          <a:lstStyle/>
          <a:p>
            <a:r>
              <a:rPr lang="en-US" sz="1100" b="1" dirty="0" smtClean="0">
                <a:latin typeface="Ink Free" pitchFamily="66" charset="0"/>
              </a:rPr>
              <a:t>Take message to the World</a:t>
            </a:r>
            <a:endParaRPr lang="en-US" sz="1100" b="1" dirty="0">
              <a:latin typeface="Ink Free" pitchFamily="66" charset="0"/>
            </a:endParaRPr>
          </a:p>
        </p:txBody>
      </p:sp>
      <p:sp>
        <p:nvSpPr>
          <p:cNvPr id="91" name="TextBox 90"/>
          <p:cNvSpPr txBox="1"/>
          <p:nvPr/>
        </p:nvSpPr>
        <p:spPr>
          <a:xfrm>
            <a:off x="8151812" y="6550223"/>
            <a:ext cx="3657600" cy="307777"/>
          </a:xfrm>
          <a:prstGeom prst="rect">
            <a:avLst/>
          </a:prstGeom>
          <a:noFill/>
        </p:spPr>
        <p:txBody>
          <a:bodyPr wrap="square" rtlCol="0">
            <a:spAutoFit/>
          </a:bodyPr>
          <a:lstStyle/>
          <a:p>
            <a:pPr algn="ctr"/>
            <a:r>
              <a:rPr lang="en-US" sz="1400" b="1" dirty="0" smtClean="0">
                <a:latin typeface="Ink Free" pitchFamily="66" charset="0"/>
              </a:rPr>
              <a:t>Harvest of the 3</a:t>
            </a:r>
            <a:r>
              <a:rPr lang="en-US" sz="1400" b="1" baseline="30000" dirty="0" smtClean="0">
                <a:latin typeface="Ink Free" pitchFamily="66" charset="0"/>
              </a:rPr>
              <a:t>rd</a:t>
            </a:r>
            <a:r>
              <a:rPr lang="en-US" sz="1400" b="1" dirty="0" smtClean="0">
                <a:latin typeface="Ink Free" pitchFamily="66" charset="0"/>
              </a:rPr>
              <a:t> group</a:t>
            </a:r>
            <a:endParaRPr lang="en-US" sz="1400" b="1" dirty="0">
              <a:latin typeface="Ink Free" pitchFamily="66" charset="0"/>
            </a:endParaRPr>
          </a:p>
        </p:txBody>
      </p:sp>
      <p:sp>
        <p:nvSpPr>
          <p:cNvPr id="92" name="TextBox 91"/>
          <p:cNvSpPr txBox="1"/>
          <p:nvPr/>
        </p:nvSpPr>
        <p:spPr>
          <a:xfrm>
            <a:off x="7694612" y="5410200"/>
            <a:ext cx="1143000" cy="338554"/>
          </a:xfrm>
          <a:prstGeom prst="rect">
            <a:avLst/>
          </a:prstGeom>
          <a:noFill/>
        </p:spPr>
        <p:txBody>
          <a:bodyPr wrap="square" rtlCol="0">
            <a:spAutoFit/>
          </a:bodyPr>
          <a:lstStyle/>
          <a:p>
            <a:pPr algn="ctr"/>
            <a:r>
              <a:rPr lang="en-US" sz="1600" b="1" dirty="0" smtClean="0"/>
              <a:t>34AD</a:t>
            </a:r>
            <a:endParaRPr lang="en-US" sz="1600" b="1" dirty="0"/>
          </a:p>
        </p:txBody>
      </p:sp>
      <p:sp>
        <p:nvSpPr>
          <p:cNvPr id="93" name="TextBox 92"/>
          <p:cNvSpPr txBox="1"/>
          <p:nvPr/>
        </p:nvSpPr>
        <p:spPr>
          <a:xfrm>
            <a:off x="11045825" y="5410200"/>
            <a:ext cx="1143000" cy="338554"/>
          </a:xfrm>
          <a:prstGeom prst="rect">
            <a:avLst/>
          </a:prstGeom>
          <a:noFill/>
        </p:spPr>
        <p:txBody>
          <a:bodyPr wrap="square" rtlCol="0">
            <a:spAutoFit/>
          </a:bodyPr>
          <a:lstStyle/>
          <a:p>
            <a:pPr algn="ctr"/>
            <a:r>
              <a:rPr lang="en-US" sz="1600" dirty="0" smtClean="0"/>
              <a:t>70AD</a:t>
            </a:r>
            <a:endParaRPr lang="en-US" sz="1600" dirty="0"/>
          </a:p>
        </p:txBody>
      </p:sp>
      <p:sp>
        <p:nvSpPr>
          <p:cNvPr id="94" name="TextBox 93"/>
          <p:cNvSpPr txBox="1"/>
          <p:nvPr/>
        </p:nvSpPr>
        <p:spPr>
          <a:xfrm>
            <a:off x="11199812" y="5181600"/>
            <a:ext cx="762000" cy="307777"/>
          </a:xfrm>
          <a:prstGeom prst="rect">
            <a:avLst/>
          </a:prstGeom>
          <a:noFill/>
        </p:spPr>
        <p:txBody>
          <a:bodyPr wrap="square" rtlCol="0">
            <a:spAutoFit/>
          </a:bodyPr>
          <a:lstStyle/>
          <a:p>
            <a:pPr algn="ctr"/>
            <a:r>
              <a:rPr lang="en-US" sz="1400" dirty="0" smtClean="0">
                <a:solidFill>
                  <a:srgbClr val="FF0000"/>
                </a:solidFill>
              </a:rPr>
              <a:t>(COP)</a:t>
            </a:r>
            <a:endParaRPr lang="en-US" sz="1400" dirty="0">
              <a:solidFill>
                <a:srgbClr val="FF0000"/>
              </a:solidFill>
            </a:endParaRPr>
          </a:p>
        </p:txBody>
      </p:sp>
      <p:sp>
        <p:nvSpPr>
          <p:cNvPr id="97" name="TextBox 96"/>
          <p:cNvSpPr txBox="1"/>
          <p:nvPr/>
        </p:nvSpPr>
        <p:spPr>
          <a:xfrm>
            <a:off x="8228012" y="6096000"/>
            <a:ext cx="914400" cy="430887"/>
          </a:xfrm>
          <a:prstGeom prst="rect">
            <a:avLst/>
          </a:prstGeom>
          <a:noFill/>
        </p:spPr>
        <p:txBody>
          <a:bodyPr wrap="square" rtlCol="0">
            <a:spAutoFit/>
          </a:bodyPr>
          <a:lstStyle/>
          <a:p>
            <a:pPr marL="228600" indent="-228600"/>
            <a:r>
              <a:rPr lang="en-US" sz="1100" dirty="0" smtClean="0">
                <a:solidFill>
                  <a:srgbClr val="3333CC"/>
                </a:solidFill>
              </a:rPr>
              <a:t>3.Gentiles</a:t>
            </a:r>
          </a:p>
          <a:p>
            <a:pPr marL="342900" indent="-342900"/>
            <a:r>
              <a:rPr lang="en-US" sz="1100" dirty="0" smtClean="0">
                <a:solidFill>
                  <a:srgbClr val="FF0000"/>
                </a:solidFill>
              </a:rPr>
              <a:t>3. Nethinims</a:t>
            </a:r>
            <a:endParaRPr lang="en-US" sz="1100" dirty="0">
              <a:solidFill>
                <a:srgbClr val="FF0000"/>
              </a:solidFill>
            </a:endParaRPr>
          </a:p>
        </p:txBody>
      </p:sp>
      <p:pic>
        <p:nvPicPr>
          <p:cNvPr id="98"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11580812" y="5715000"/>
            <a:ext cx="486697" cy="838200"/>
          </a:xfrm>
          <a:prstGeom prst="rect">
            <a:avLst/>
          </a:prstGeom>
          <a:noFill/>
        </p:spPr>
      </p:pic>
      <p:sp>
        <p:nvSpPr>
          <p:cNvPr id="99" name="TextBox 98"/>
          <p:cNvSpPr txBox="1"/>
          <p:nvPr/>
        </p:nvSpPr>
        <p:spPr>
          <a:xfrm rot="19792190">
            <a:off x="6710716" y="5552326"/>
            <a:ext cx="1272901" cy="369332"/>
          </a:xfrm>
          <a:prstGeom prst="rect">
            <a:avLst/>
          </a:prstGeom>
          <a:noFill/>
        </p:spPr>
        <p:txBody>
          <a:bodyPr wrap="square" rtlCol="0">
            <a:spAutoFit/>
          </a:bodyPr>
          <a:lstStyle/>
          <a:p>
            <a:pPr algn="ctr"/>
            <a:r>
              <a:rPr lang="en-US" sz="1400" u="sng" dirty="0" smtClean="0">
                <a:latin typeface="Lucida Calligraphy" pitchFamily="66" charset="0"/>
              </a:rPr>
              <a:t>Nethinims</a:t>
            </a:r>
            <a:r>
              <a:rPr lang="en-US" dirty="0" smtClean="0"/>
              <a:t> </a:t>
            </a:r>
            <a:endParaRPr lang="en-US" dirty="0"/>
          </a:p>
        </p:txBody>
      </p:sp>
      <p:sp>
        <p:nvSpPr>
          <p:cNvPr id="100" name="TextBox 99"/>
          <p:cNvSpPr txBox="1"/>
          <p:nvPr/>
        </p:nvSpPr>
        <p:spPr>
          <a:xfrm>
            <a:off x="5789612" y="1219201"/>
            <a:ext cx="6096000" cy="1754326"/>
          </a:xfrm>
          <a:prstGeom prst="rect">
            <a:avLst/>
          </a:prstGeom>
          <a:noFill/>
          <a:ln w="38100">
            <a:solidFill>
              <a:schemeClr val="tx1"/>
            </a:solidFill>
          </a:ln>
        </p:spPr>
        <p:txBody>
          <a:bodyPr wrap="square" rtlCol="0">
            <a:spAutoFit/>
          </a:bodyPr>
          <a:lstStyle/>
          <a:p>
            <a:pPr algn="just">
              <a:buFont typeface="Wingdings" pitchFamily="2" charset="2"/>
              <a:buChar char="v"/>
            </a:pPr>
            <a:r>
              <a:rPr lang="en-US" dirty="0" smtClean="0">
                <a:latin typeface="Century Gothic" pitchFamily="34" charset="0"/>
              </a:rPr>
              <a:t> The gospel was no longer restricted to the Jewish nation/Adventism. So in these three steps (or three harvests) you can see how the success in the history of the end of ancient Israel perfectly models our reform line (144K).  They finish the work that they are designed to do in that history. </a:t>
            </a:r>
            <a:endParaRPr lang="en-US" dirty="0">
              <a:latin typeface="Century Gothic"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It was for a Reason</a:t>
            </a:r>
            <a:endParaRPr lang="en-US" dirty="0">
              <a:latin typeface="Bernard MT Condensed" pitchFamily="18" charset="0"/>
            </a:endParaRPr>
          </a:p>
        </p:txBody>
      </p:sp>
      <p:sp>
        <p:nvSpPr>
          <p:cNvPr id="10" name="Left Bracket 9"/>
          <p:cNvSpPr/>
          <p:nvPr/>
        </p:nvSpPr>
        <p:spPr>
          <a:xfrm rot="16200000">
            <a:off x="6437312" y="1638300"/>
            <a:ext cx="762000" cy="2057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ket 10"/>
          <p:cNvSpPr/>
          <p:nvPr/>
        </p:nvSpPr>
        <p:spPr>
          <a:xfrm rot="16200000">
            <a:off x="10399712" y="1638300"/>
            <a:ext cx="762000" cy="2057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Left Bracket 11"/>
          <p:cNvSpPr/>
          <p:nvPr/>
        </p:nvSpPr>
        <p:spPr>
          <a:xfrm rot="16200000">
            <a:off x="6437312" y="3162300"/>
            <a:ext cx="762000" cy="2057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p:cNvSpPr/>
          <p:nvPr/>
        </p:nvSpPr>
        <p:spPr>
          <a:xfrm rot="16200000">
            <a:off x="10437812" y="3200400"/>
            <a:ext cx="762000" cy="19812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7" name="Picture 3" descr="C:\Users\User\AppData\Local\Microsoft\Windows\INetCache\IE\AOE6MOYD\972px-Alpha_lowercase.svg[1].png"/>
          <p:cNvPicPr>
            <a:picLocks noChangeAspect="1" noChangeArrowheads="1"/>
          </p:cNvPicPr>
          <p:nvPr/>
        </p:nvPicPr>
        <p:blipFill>
          <a:blip r:embed="rId2" cstate="print"/>
          <a:srcRect/>
          <a:stretch>
            <a:fillRect/>
          </a:stretch>
        </p:blipFill>
        <p:spPr bwMode="auto">
          <a:xfrm>
            <a:off x="6170612" y="2133600"/>
            <a:ext cx="304800" cy="137019"/>
          </a:xfrm>
          <a:prstGeom prst="rect">
            <a:avLst/>
          </a:prstGeom>
          <a:noFill/>
        </p:spPr>
      </p:pic>
      <p:pic>
        <p:nvPicPr>
          <p:cNvPr id="1029"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a:off x="10209212" y="2133600"/>
            <a:ext cx="228600" cy="228600"/>
          </a:xfrm>
          <a:prstGeom prst="rect">
            <a:avLst/>
          </a:prstGeom>
          <a:noFill/>
        </p:spPr>
      </p:pic>
      <p:sp>
        <p:nvSpPr>
          <p:cNvPr id="21" name="TextBox 20"/>
          <p:cNvSpPr txBox="1"/>
          <p:nvPr/>
        </p:nvSpPr>
        <p:spPr>
          <a:xfrm>
            <a:off x="6323012" y="2057400"/>
            <a:ext cx="1066800" cy="338554"/>
          </a:xfrm>
          <a:prstGeom prst="rect">
            <a:avLst/>
          </a:prstGeom>
          <a:noFill/>
        </p:spPr>
        <p:txBody>
          <a:bodyPr wrap="square" rtlCol="0">
            <a:spAutoFit/>
          </a:bodyPr>
          <a:lstStyle/>
          <a:p>
            <a:pPr algn="ctr"/>
            <a:r>
              <a:rPr lang="en-US" sz="1600" dirty="0" smtClean="0"/>
              <a:t>History</a:t>
            </a:r>
            <a:endParaRPr lang="en-US" sz="1600" dirty="0"/>
          </a:p>
        </p:txBody>
      </p:sp>
      <p:sp>
        <p:nvSpPr>
          <p:cNvPr id="22" name="TextBox 21"/>
          <p:cNvSpPr txBox="1"/>
          <p:nvPr/>
        </p:nvSpPr>
        <p:spPr>
          <a:xfrm>
            <a:off x="10285412" y="2057400"/>
            <a:ext cx="1066800" cy="338554"/>
          </a:xfrm>
          <a:prstGeom prst="rect">
            <a:avLst/>
          </a:prstGeom>
          <a:noFill/>
        </p:spPr>
        <p:txBody>
          <a:bodyPr wrap="square" rtlCol="0">
            <a:spAutoFit/>
          </a:bodyPr>
          <a:lstStyle/>
          <a:p>
            <a:pPr algn="ctr"/>
            <a:r>
              <a:rPr lang="en-US" sz="1600" dirty="0" smtClean="0"/>
              <a:t>History</a:t>
            </a:r>
            <a:endParaRPr lang="en-US" sz="1600" dirty="0"/>
          </a:p>
        </p:txBody>
      </p:sp>
      <p:sp>
        <p:nvSpPr>
          <p:cNvPr id="23" name="TextBox 22"/>
          <p:cNvSpPr txBox="1"/>
          <p:nvPr/>
        </p:nvSpPr>
        <p:spPr>
          <a:xfrm>
            <a:off x="6170612" y="17526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4" name="TextBox 23"/>
          <p:cNvSpPr txBox="1"/>
          <p:nvPr/>
        </p:nvSpPr>
        <p:spPr>
          <a:xfrm>
            <a:off x="10209212" y="17526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5" name="TextBox 24"/>
          <p:cNvSpPr txBox="1"/>
          <p:nvPr/>
        </p:nvSpPr>
        <p:spPr>
          <a:xfrm>
            <a:off x="6246812" y="32766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6" name="TextBox 25"/>
          <p:cNvSpPr txBox="1"/>
          <p:nvPr/>
        </p:nvSpPr>
        <p:spPr>
          <a:xfrm>
            <a:off x="10209212" y="34290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7" name="TextBox 26"/>
          <p:cNvSpPr txBox="1"/>
          <p:nvPr/>
        </p:nvSpPr>
        <p:spPr>
          <a:xfrm>
            <a:off x="5865812" y="3962400"/>
            <a:ext cx="1905000" cy="553998"/>
          </a:xfrm>
          <a:prstGeom prst="rect">
            <a:avLst/>
          </a:prstGeom>
          <a:solidFill>
            <a:srgbClr val="FFFF00"/>
          </a:solidFill>
        </p:spPr>
        <p:txBody>
          <a:bodyPr wrap="square" rtlCol="0">
            <a:spAutoFit/>
          </a:bodyPr>
          <a:lstStyle/>
          <a:p>
            <a:pPr algn="ctr"/>
            <a:r>
              <a:rPr lang="en-US" dirty="0" smtClean="0"/>
              <a:t> Millerites</a:t>
            </a:r>
          </a:p>
          <a:p>
            <a:pPr algn="ctr"/>
            <a:r>
              <a:rPr lang="en-US" sz="1200" dirty="0" smtClean="0"/>
              <a:t>Beginning of Modern Israel</a:t>
            </a:r>
            <a:endParaRPr lang="en-US" sz="1200" dirty="0"/>
          </a:p>
        </p:txBody>
      </p:sp>
      <p:sp>
        <p:nvSpPr>
          <p:cNvPr id="28" name="TextBox 27"/>
          <p:cNvSpPr txBox="1"/>
          <p:nvPr/>
        </p:nvSpPr>
        <p:spPr>
          <a:xfrm>
            <a:off x="9980612" y="2438400"/>
            <a:ext cx="1600200" cy="553998"/>
          </a:xfrm>
          <a:prstGeom prst="rect">
            <a:avLst/>
          </a:prstGeom>
          <a:solidFill>
            <a:srgbClr val="FFFF00"/>
          </a:solidFill>
        </p:spPr>
        <p:txBody>
          <a:bodyPr wrap="square" rtlCol="0">
            <a:spAutoFit/>
          </a:bodyPr>
          <a:lstStyle/>
          <a:p>
            <a:pPr algn="ctr"/>
            <a:r>
              <a:rPr lang="en-US" dirty="0" smtClean="0"/>
              <a:t>Christ</a:t>
            </a:r>
          </a:p>
          <a:p>
            <a:pPr algn="ctr"/>
            <a:r>
              <a:rPr lang="en-US" sz="1200" dirty="0" smtClean="0"/>
              <a:t>End of Ancient Israel</a:t>
            </a:r>
            <a:endParaRPr lang="en-US" sz="1200" dirty="0"/>
          </a:p>
        </p:txBody>
      </p:sp>
      <p:sp>
        <p:nvSpPr>
          <p:cNvPr id="29" name="TextBox 28"/>
          <p:cNvSpPr txBox="1"/>
          <p:nvPr/>
        </p:nvSpPr>
        <p:spPr>
          <a:xfrm>
            <a:off x="10056812" y="3962400"/>
            <a:ext cx="1600200" cy="553998"/>
          </a:xfrm>
          <a:prstGeom prst="rect">
            <a:avLst/>
          </a:prstGeom>
          <a:solidFill>
            <a:srgbClr val="6CDA08"/>
          </a:solidFill>
        </p:spPr>
        <p:txBody>
          <a:bodyPr wrap="square" rtlCol="0">
            <a:spAutoFit/>
          </a:bodyPr>
          <a:lstStyle/>
          <a:p>
            <a:pPr algn="ctr"/>
            <a:r>
              <a:rPr lang="en-US" dirty="0" smtClean="0"/>
              <a:t>144K</a:t>
            </a:r>
          </a:p>
          <a:p>
            <a:pPr algn="ctr"/>
            <a:r>
              <a:rPr lang="en-US" sz="1200" dirty="0" smtClean="0"/>
              <a:t>End of Modern Israel</a:t>
            </a:r>
            <a:endParaRPr lang="en-US" sz="1200" dirty="0"/>
          </a:p>
        </p:txBody>
      </p:sp>
      <p:sp>
        <p:nvSpPr>
          <p:cNvPr id="30" name="TextBox 29"/>
          <p:cNvSpPr txBox="1"/>
          <p:nvPr/>
        </p:nvSpPr>
        <p:spPr>
          <a:xfrm>
            <a:off x="5865812" y="2438400"/>
            <a:ext cx="1905000" cy="553998"/>
          </a:xfrm>
          <a:prstGeom prst="rect">
            <a:avLst/>
          </a:prstGeom>
          <a:solidFill>
            <a:srgbClr val="FFFF00"/>
          </a:solidFill>
        </p:spPr>
        <p:txBody>
          <a:bodyPr wrap="square" rtlCol="0">
            <a:spAutoFit/>
          </a:bodyPr>
          <a:lstStyle/>
          <a:p>
            <a:pPr algn="ctr"/>
            <a:r>
              <a:rPr lang="en-US" dirty="0" smtClean="0"/>
              <a:t>Moses</a:t>
            </a:r>
          </a:p>
          <a:p>
            <a:pPr algn="ctr"/>
            <a:r>
              <a:rPr lang="en-US" sz="1200" dirty="0" smtClean="0"/>
              <a:t>Beginning of Ancient Israel</a:t>
            </a:r>
            <a:endParaRPr lang="en-US" sz="1200" dirty="0"/>
          </a:p>
        </p:txBody>
      </p:sp>
      <p:sp>
        <p:nvSpPr>
          <p:cNvPr id="31" name="TextBox 30"/>
          <p:cNvSpPr txBox="1"/>
          <p:nvPr/>
        </p:nvSpPr>
        <p:spPr>
          <a:xfrm>
            <a:off x="5332412" y="3429000"/>
            <a:ext cx="838200" cy="338554"/>
          </a:xfrm>
          <a:prstGeom prst="rect">
            <a:avLst/>
          </a:prstGeom>
          <a:noFill/>
        </p:spPr>
        <p:txBody>
          <a:bodyPr wrap="square" rtlCol="0">
            <a:spAutoFit/>
          </a:bodyPr>
          <a:lstStyle/>
          <a:p>
            <a:pPr algn="ctr"/>
            <a:r>
              <a:rPr lang="en-US" sz="1600" u="sng" dirty="0" smtClean="0"/>
              <a:t>1798</a:t>
            </a:r>
            <a:endParaRPr lang="en-US" sz="1600" u="sng" dirty="0"/>
          </a:p>
        </p:txBody>
      </p:sp>
      <p:sp>
        <p:nvSpPr>
          <p:cNvPr id="33" name="TextBox 32"/>
          <p:cNvSpPr txBox="1"/>
          <p:nvPr/>
        </p:nvSpPr>
        <p:spPr>
          <a:xfrm>
            <a:off x="7389812" y="3429000"/>
            <a:ext cx="838200" cy="338554"/>
          </a:xfrm>
          <a:prstGeom prst="rect">
            <a:avLst/>
          </a:prstGeom>
          <a:noFill/>
        </p:spPr>
        <p:txBody>
          <a:bodyPr wrap="square" rtlCol="0">
            <a:spAutoFit/>
          </a:bodyPr>
          <a:lstStyle/>
          <a:p>
            <a:pPr algn="ctr"/>
            <a:r>
              <a:rPr lang="en-US" sz="1600" u="sng" dirty="0" smtClean="0"/>
              <a:t>1863</a:t>
            </a:r>
            <a:endParaRPr lang="en-US" sz="1600" u="sng" dirty="0"/>
          </a:p>
        </p:txBody>
      </p:sp>
      <p:sp>
        <p:nvSpPr>
          <p:cNvPr id="34" name="TextBox 33"/>
          <p:cNvSpPr txBox="1"/>
          <p:nvPr/>
        </p:nvSpPr>
        <p:spPr>
          <a:xfrm>
            <a:off x="11122025" y="3429000"/>
            <a:ext cx="1066800" cy="338554"/>
          </a:xfrm>
          <a:prstGeom prst="rect">
            <a:avLst/>
          </a:prstGeom>
          <a:noFill/>
        </p:spPr>
        <p:txBody>
          <a:bodyPr wrap="square" rtlCol="0">
            <a:spAutoFit/>
          </a:bodyPr>
          <a:lstStyle/>
          <a:p>
            <a:pPr algn="r"/>
            <a:r>
              <a:rPr lang="en-US" sz="1600" u="sng" dirty="0" smtClean="0"/>
              <a:t>2</a:t>
            </a:r>
            <a:r>
              <a:rPr lang="en-US" sz="1600" u="sng" baseline="30000" dirty="0" smtClean="0"/>
              <a:t>nd</a:t>
            </a:r>
            <a:r>
              <a:rPr lang="en-US" sz="1600" u="sng" dirty="0" smtClean="0"/>
              <a:t> Adv</a:t>
            </a:r>
            <a:endParaRPr lang="en-US" sz="1600" u="sng" dirty="0"/>
          </a:p>
        </p:txBody>
      </p:sp>
      <p:sp>
        <p:nvSpPr>
          <p:cNvPr id="35" name="TextBox 34"/>
          <p:cNvSpPr txBox="1"/>
          <p:nvPr/>
        </p:nvSpPr>
        <p:spPr>
          <a:xfrm>
            <a:off x="9447212" y="3429000"/>
            <a:ext cx="838200" cy="338554"/>
          </a:xfrm>
          <a:prstGeom prst="rect">
            <a:avLst/>
          </a:prstGeom>
          <a:noFill/>
        </p:spPr>
        <p:txBody>
          <a:bodyPr wrap="square" rtlCol="0">
            <a:spAutoFit/>
          </a:bodyPr>
          <a:lstStyle/>
          <a:p>
            <a:pPr algn="ctr"/>
            <a:r>
              <a:rPr lang="en-US" sz="1600" u="sng" dirty="0" smtClean="0"/>
              <a:t>1989</a:t>
            </a:r>
            <a:endParaRPr lang="en-US" sz="1600" u="sng" dirty="0"/>
          </a:p>
        </p:txBody>
      </p:sp>
      <p:sp>
        <p:nvSpPr>
          <p:cNvPr id="36" name="Arc 35"/>
          <p:cNvSpPr/>
          <p:nvPr/>
        </p:nvSpPr>
        <p:spPr>
          <a:xfrm rot="18395559">
            <a:off x="7381686" y="3402196"/>
            <a:ext cx="2569018" cy="2221111"/>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p:cNvSpPr txBox="1"/>
          <p:nvPr/>
        </p:nvSpPr>
        <p:spPr>
          <a:xfrm>
            <a:off x="8532812" y="3505200"/>
            <a:ext cx="609600" cy="369332"/>
          </a:xfrm>
          <a:prstGeom prst="rect">
            <a:avLst/>
          </a:prstGeom>
          <a:noFill/>
        </p:spPr>
        <p:txBody>
          <a:bodyPr wrap="square" rtlCol="0">
            <a:spAutoFit/>
          </a:bodyPr>
          <a:lstStyle/>
          <a:p>
            <a:pPr algn="ctr"/>
            <a:r>
              <a:rPr lang="en-US" dirty="0" smtClean="0"/>
              <a:t>126</a:t>
            </a:r>
            <a:endParaRPr lang="en-US" dirty="0"/>
          </a:p>
        </p:txBody>
      </p:sp>
      <p:sp>
        <p:nvSpPr>
          <p:cNvPr id="41" name="TextBox 40"/>
          <p:cNvSpPr txBox="1"/>
          <p:nvPr/>
        </p:nvSpPr>
        <p:spPr>
          <a:xfrm>
            <a:off x="8228012" y="2514600"/>
            <a:ext cx="1066800" cy="381000"/>
          </a:xfrm>
          <a:prstGeom prst="rect">
            <a:avLst/>
          </a:prstGeom>
          <a:noFill/>
        </p:spPr>
        <p:txBody>
          <a:bodyPr wrap="square" rtlCol="0">
            <a:spAutoFit/>
          </a:bodyPr>
          <a:lstStyle/>
          <a:p>
            <a:r>
              <a:rPr lang="en-US" dirty="0" smtClean="0"/>
              <a:t>Captivity</a:t>
            </a:r>
            <a:endParaRPr lang="en-US" dirty="0"/>
          </a:p>
        </p:txBody>
      </p:sp>
      <p:sp>
        <p:nvSpPr>
          <p:cNvPr id="40" name="Rectangle 39"/>
          <p:cNvSpPr/>
          <p:nvPr/>
        </p:nvSpPr>
        <p:spPr>
          <a:xfrm>
            <a:off x="3656012" y="2438400"/>
            <a:ext cx="1593706" cy="369332"/>
          </a:xfrm>
          <a:prstGeom prst="rect">
            <a:avLst/>
          </a:prstGeom>
        </p:spPr>
        <p:txBody>
          <a:bodyPr wrap="none">
            <a:spAutoFit/>
          </a:bodyPr>
          <a:lstStyle/>
          <a:p>
            <a:r>
              <a:rPr lang="en-US" b="1" dirty="0" smtClean="0">
                <a:latin typeface="Candara" pitchFamily="34" charset="0"/>
              </a:rPr>
              <a:t>Ancient Israel</a:t>
            </a:r>
            <a:r>
              <a:rPr lang="en-US" dirty="0" smtClean="0">
                <a:latin typeface="Candara" pitchFamily="34" charset="0"/>
              </a:rPr>
              <a:t>:</a:t>
            </a:r>
            <a:endParaRPr lang="en-US" dirty="0"/>
          </a:p>
        </p:txBody>
      </p:sp>
      <p:sp>
        <p:nvSpPr>
          <p:cNvPr id="42" name="Rectangle 41"/>
          <p:cNvSpPr/>
          <p:nvPr/>
        </p:nvSpPr>
        <p:spPr>
          <a:xfrm>
            <a:off x="3656012" y="4038600"/>
            <a:ext cx="1619354" cy="369332"/>
          </a:xfrm>
          <a:prstGeom prst="rect">
            <a:avLst/>
          </a:prstGeom>
        </p:spPr>
        <p:txBody>
          <a:bodyPr wrap="none">
            <a:spAutoFit/>
          </a:bodyPr>
          <a:lstStyle/>
          <a:p>
            <a:r>
              <a:rPr lang="en-US" b="1" dirty="0" smtClean="0">
                <a:latin typeface="Candara" pitchFamily="34" charset="0"/>
              </a:rPr>
              <a:t>Modern Israel:</a:t>
            </a:r>
            <a:endParaRPr lang="en-US" dirty="0"/>
          </a:p>
        </p:txBody>
      </p:sp>
      <p:pic>
        <p:nvPicPr>
          <p:cNvPr id="43"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a:off x="10666412" y="3733800"/>
            <a:ext cx="228600" cy="228600"/>
          </a:xfrm>
          <a:prstGeom prst="rect">
            <a:avLst/>
          </a:prstGeom>
          <a:noFill/>
        </p:spPr>
      </p:pic>
      <p:pic>
        <p:nvPicPr>
          <p:cNvPr id="44" name="Picture 3" descr="C:\Users\User\AppData\Local\Microsoft\Windows\INetCache\IE\AOE6MOYD\972px-Alpha_lowercase.svg[1].png"/>
          <p:cNvPicPr>
            <a:picLocks noChangeAspect="1" noChangeArrowheads="1"/>
          </p:cNvPicPr>
          <p:nvPr/>
        </p:nvPicPr>
        <p:blipFill>
          <a:blip r:embed="rId2" cstate="print"/>
          <a:srcRect/>
          <a:stretch>
            <a:fillRect/>
          </a:stretch>
        </p:blipFill>
        <p:spPr bwMode="auto">
          <a:xfrm>
            <a:off x="6627812" y="3657600"/>
            <a:ext cx="304800" cy="137019"/>
          </a:xfrm>
          <a:prstGeom prst="rect">
            <a:avLst/>
          </a:prstGeom>
          <a:noFill/>
        </p:spPr>
      </p:pic>
      <p:sp>
        <p:nvSpPr>
          <p:cNvPr id="45" name="TextBox 44"/>
          <p:cNvSpPr txBox="1"/>
          <p:nvPr/>
        </p:nvSpPr>
        <p:spPr>
          <a:xfrm>
            <a:off x="531812" y="1524000"/>
            <a:ext cx="2667000" cy="5062924"/>
          </a:xfrm>
          <a:prstGeom prst="rect">
            <a:avLst/>
          </a:prstGeom>
          <a:noFill/>
          <a:ln>
            <a:solidFill>
              <a:schemeClr val="tx1"/>
            </a:solidFill>
          </a:ln>
        </p:spPr>
        <p:txBody>
          <a:bodyPr wrap="square" rtlCol="0">
            <a:spAutoFit/>
          </a:bodyPr>
          <a:lstStyle/>
          <a:p>
            <a:pPr algn="ctr"/>
            <a:r>
              <a:rPr lang="en-US" sz="1900" dirty="0" smtClean="0">
                <a:latin typeface="Book Antiqua" pitchFamily="18" charset="0"/>
              </a:rPr>
              <a:t>These reform lines, specifically these 4 key lines—the  three and then our application of the three—began to open in 1989 for a specific reason. And that reason is that they undergird everything else in this Movement. It’s all built on these reform lines. Everything else just becomes another layer giving more info, but it’s built on this concept.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One is Key!</a:t>
            </a:r>
            <a:endParaRPr lang="en-US" dirty="0">
              <a:latin typeface="Bernard MT Condensed" pitchFamily="18" charset="0"/>
            </a:endParaRPr>
          </a:p>
        </p:txBody>
      </p:sp>
      <p:sp>
        <p:nvSpPr>
          <p:cNvPr id="10" name="Left Bracket 9"/>
          <p:cNvSpPr/>
          <p:nvPr/>
        </p:nvSpPr>
        <p:spPr>
          <a:xfrm rot="16200000">
            <a:off x="6437312" y="1638300"/>
            <a:ext cx="762000" cy="2057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ket 10"/>
          <p:cNvSpPr/>
          <p:nvPr/>
        </p:nvSpPr>
        <p:spPr>
          <a:xfrm rot="16200000">
            <a:off x="10399712" y="1638300"/>
            <a:ext cx="762000" cy="2057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Left Bracket 11"/>
          <p:cNvSpPr/>
          <p:nvPr/>
        </p:nvSpPr>
        <p:spPr>
          <a:xfrm rot="16200000">
            <a:off x="6437312" y="3162300"/>
            <a:ext cx="762000" cy="2057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p:cNvSpPr/>
          <p:nvPr/>
        </p:nvSpPr>
        <p:spPr>
          <a:xfrm rot="16200000">
            <a:off x="10437812" y="3200400"/>
            <a:ext cx="762000" cy="19812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7" name="Picture 3" descr="C:\Users\User\AppData\Local\Microsoft\Windows\INetCache\IE\AOE6MOYD\972px-Alpha_lowercase.svg[1].png"/>
          <p:cNvPicPr>
            <a:picLocks noChangeAspect="1" noChangeArrowheads="1"/>
          </p:cNvPicPr>
          <p:nvPr/>
        </p:nvPicPr>
        <p:blipFill>
          <a:blip r:embed="rId2" cstate="print"/>
          <a:srcRect/>
          <a:stretch>
            <a:fillRect/>
          </a:stretch>
        </p:blipFill>
        <p:spPr bwMode="auto">
          <a:xfrm>
            <a:off x="6170612" y="2133600"/>
            <a:ext cx="304800" cy="137019"/>
          </a:xfrm>
          <a:prstGeom prst="rect">
            <a:avLst/>
          </a:prstGeom>
          <a:noFill/>
        </p:spPr>
      </p:pic>
      <p:pic>
        <p:nvPicPr>
          <p:cNvPr id="1029"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a:off x="10209212" y="2133600"/>
            <a:ext cx="228600" cy="228600"/>
          </a:xfrm>
          <a:prstGeom prst="rect">
            <a:avLst/>
          </a:prstGeom>
          <a:noFill/>
        </p:spPr>
      </p:pic>
      <p:sp>
        <p:nvSpPr>
          <p:cNvPr id="21" name="TextBox 20"/>
          <p:cNvSpPr txBox="1"/>
          <p:nvPr/>
        </p:nvSpPr>
        <p:spPr>
          <a:xfrm>
            <a:off x="6323012" y="2057400"/>
            <a:ext cx="1066800" cy="338554"/>
          </a:xfrm>
          <a:prstGeom prst="rect">
            <a:avLst/>
          </a:prstGeom>
          <a:noFill/>
        </p:spPr>
        <p:txBody>
          <a:bodyPr wrap="square" rtlCol="0">
            <a:spAutoFit/>
          </a:bodyPr>
          <a:lstStyle/>
          <a:p>
            <a:pPr algn="ctr"/>
            <a:r>
              <a:rPr lang="en-US" sz="1600" dirty="0" smtClean="0"/>
              <a:t>History</a:t>
            </a:r>
            <a:endParaRPr lang="en-US" sz="1600" dirty="0"/>
          </a:p>
        </p:txBody>
      </p:sp>
      <p:sp>
        <p:nvSpPr>
          <p:cNvPr id="22" name="TextBox 21"/>
          <p:cNvSpPr txBox="1"/>
          <p:nvPr/>
        </p:nvSpPr>
        <p:spPr>
          <a:xfrm>
            <a:off x="10285412" y="2057400"/>
            <a:ext cx="1066800" cy="338554"/>
          </a:xfrm>
          <a:prstGeom prst="rect">
            <a:avLst/>
          </a:prstGeom>
          <a:noFill/>
        </p:spPr>
        <p:txBody>
          <a:bodyPr wrap="square" rtlCol="0">
            <a:spAutoFit/>
          </a:bodyPr>
          <a:lstStyle/>
          <a:p>
            <a:pPr algn="ctr"/>
            <a:r>
              <a:rPr lang="en-US" sz="1600" dirty="0" smtClean="0"/>
              <a:t>History</a:t>
            </a:r>
            <a:endParaRPr lang="en-US" sz="1600" dirty="0"/>
          </a:p>
        </p:txBody>
      </p:sp>
      <p:sp>
        <p:nvSpPr>
          <p:cNvPr id="23" name="TextBox 22"/>
          <p:cNvSpPr txBox="1"/>
          <p:nvPr/>
        </p:nvSpPr>
        <p:spPr>
          <a:xfrm>
            <a:off x="6170612" y="17526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4" name="TextBox 23"/>
          <p:cNvSpPr txBox="1"/>
          <p:nvPr/>
        </p:nvSpPr>
        <p:spPr>
          <a:xfrm>
            <a:off x="10209212" y="17526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5" name="TextBox 24"/>
          <p:cNvSpPr txBox="1"/>
          <p:nvPr/>
        </p:nvSpPr>
        <p:spPr>
          <a:xfrm>
            <a:off x="6246812" y="32766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6" name="TextBox 25"/>
          <p:cNvSpPr txBox="1"/>
          <p:nvPr/>
        </p:nvSpPr>
        <p:spPr>
          <a:xfrm>
            <a:off x="10209212" y="34290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7" name="TextBox 26"/>
          <p:cNvSpPr txBox="1"/>
          <p:nvPr/>
        </p:nvSpPr>
        <p:spPr>
          <a:xfrm>
            <a:off x="5865812" y="3962400"/>
            <a:ext cx="1905000" cy="553998"/>
          </a:xfrm>
          <a:prstGeom prst="rect">
            <a:avLst/>
          </a:prstGeom>
          <a:solidFill>
            <a:srgbClr val="FFFF00"/>
          </a:solidFill>
        </p:spPr>
        <p:txBody>
          <a:bodyPr wrap="square" rtlCol="0">
            <a:spAutoFit/>
          </a:bodyPr>
          <a:lstStyle/>
          <a:p>
            <a:pPr algn="ctr"/>
            <a:r>
              <a:rPr lang="en-US" dirty="0" smtClean="0"/>
              <a:t> Millerites</a:t>
            </a:r>
          </a:p>
          <a:p>
            <a:pPr algn="ctr"/>
            <a:r>
              <a:rPr lang="en-US" sz="1200" dirty="0" smtClean="0"/>
              <a:t>Beginning of Modern Israel</a:t>
            </a:r>
            <a:endParaRPr lang="en-US" sz="1200" dirty="0"/>
          </a:p>
        </p:txBody>
      </p:sp>
      <p:sp>
        <p:nvSpPr>
          <p:cNvPr id="28" name="TextBox 27"/>
          <p:cNvSpPr txBox="1"/>
          <p:nvPr/>
        </p:nvSpPr>
        <p:spPr>
          <a:xfrm>
            <a:off x="9980612" y="2438400"/>
            <a:ext cx="1600200" cy="553998"/>
          </a:xfrm>
          <a:prstGeom prst="rect">
            <a:avLst/>
          </a:prstGeom>
          <a:solidFill>
            <a:srgbClr val="FFFF00"/>
          </a:solidFill>
        </p:spPr>
        <p:txBody>
          <a:bodyPr wrap="square" rtlCol="0">
            <a:spAutoFit/>
          </a:bodyPr>
          <a:lstStyle/>
          <a:p>
            <a:pPr algn="ctr"/>
            <a:r>
              <a:rPr lang="en-US" dirty="0" smtClean="0"/>
              <a:t>Christ</a:t>
            </a:r>
          </a:p>
          <a:p>
            <a:pPr algn="ctr"/>
            <a:r>
              <a:rPr lang="en-US" sz="1200" dirty="0" smtClean="0"/>
              <a:t>End of Ancient Israel</a:t>
            </a:r>
            <a:endParaRPr lang="en-US" sz="1200" dirty="0"/>
          </a:p>
        </p:txBody>
      </p:sp>
      <p:sp>
        <p:nvSpPr>
          <p:cNvPr id="29" name="TextBox 28"/>
          <p:cNvSpPr txBox="1"/>
          <p:nvPr/>
        </p:nvSpPr>
        <p:spPr>
          <a:xfrm>
            <a:off x="10056812" y="3962400"/>
            <a:ext cx="1600200" cy="553998"/>
          </a:xfrm>
          <a:prstGeom prst="rect">
            <a:avLst/>
          </a:prstGeom>
          <a:solidFill>
            <a:srgbClr val="6CDA08"/>
          </a:solidFill>
        </p:spPr>
        <p:txBody>
          <a:bodyPr wrap="square" rtlCol="0">
            <a:spAutoFit/>
          </a:bodyPr>
          <a:lstStyle/>
          <a:p>
            <a:pPr algn="ctr"/>
            <a:r>
              <a:rPr lang="en-US" dirty="0" smtClean="0"/>
              <a:t>144K</a:t>
            </a:r>
          </a:p>
          <a:p>
            <a:pPr algn="ctr"/>
            <a:r>
              <a:rPr lang="en-US" sz="1200" dirty="0" smtClean="0"/>
              <a:t>End of Modern Israel</a:t>
            </a:r>
            <a:endParaRPr lang="en-US" sz="1200" dirty="0"/>
          </a:p>
        </p:txBody>
      </p:sp>
      <p:sp>
        <p:nvSpPr>
          <p:cNvPr id="30" name="TextBox 29"/>
          <p:cNvSpPr txBox="1"/>
          <p:nvPr/>
        </p:nvSpPr>
        <p:spPr>
          <a:xfrm>
            <a:off x="5865812" y="2438400"/>
            <a:ext cx="1905000" cy="553998"/>
          </a:xfrm>
          <a:prstGeom prst="rect">
            <a:avLst/>
          </a:prstGeom>
          <a:solidFill>
            <a:srgbClr val="FFFF00"/>
          </a:solidFill>
        </p:spPr>
        <p:txBody>
          <a:bodyPr wrap="square" rtlCol="0">
            <a:spAutoFit/>
          </a:bodyPr>
          <a:lstStyle/>
          <a:p>
            <a:pPr algn="ctr"/>
            <a:r>
              <a:rPr lang="en-US" dirty="0" smtClean="0"/>
              <a:t>Moses</a:t>
            </a:r>
          </a:p>
          <a:p>
            <a:pPr algn="ctr"/>
            <a:r>
              <a:rPr lang="en-US" sz="1200" dirty="0" smtClean="0"/>
              <a:t>Beginning of Ancient Israel</a:t>
            </a:r>
            <a:endParaRPr lang="en-US" sz="1200" dirty="0"/>
          </a:p>
        </p:txBody>
      </p:sp>
      <p:sp>
        <p:nvSpPr>
          <p:cNvPr id="31" name="TextBox 30"/>
          <p:cNvSpPr txBox="1"/>
          <p:nvPr/>
        </p:nvSpPr>
        <p:spPr>
          <a:xfrm>
            <a:off x="5332412" y="3429000"/>
            <a:ext cx="838200" cy="338554"/>
          </a:xfrm>
          <a:prstGeom prst="rect">
            <a:avLst/>
          </a:prstGeom>
          <a:noFill/>
        </p:spPr>
        <p:txBody>
          <a:bodyPr wrap="square" rtlCol="0">
            <a:spAutoFit/>
          </a:bodyPr>
          <a:lstStyle/>
          <a:p>
            <a:pPr algn="ctr"/>
            <a:r>
              <a:rPr lang="en-US" sz="1600" u="sng" dirty="0" smtClean="0"/>
              <a:t>1798</a:t>
            </a:r>
            <a:endParaRPr lang="en-US" sz="1600" u="sng" dirty="0"/>
          </a:p>
        </p:txBody>
      </p:sp>
      <p:sp>
        <p:nvSpPr>
          <p:cNvPr id="33" name="TextBox 32"/>
          <p:cNvSpPr txBox="1"/>
          <p:nvPr/>
        </p:nvSpPr>
        <p:spPr>
          <a:xfrm>
            <a:off x="7389812" y="3429000"/>
            <a:ext cx="838200" cy="338554"/>
          </a:xfrm>
          <a:prstGeom prst="rect">
            <a:avLst/>
          </a:prstGeom>
          <a:noFill/>
        </p:spPr>
        <p:txBody>
          <a:bodyPr wrap="square" rtlCol="0">
            <a:spAutoFit/>
          </a:bodyPr>
          <a:lstStyle/>
          <a:p>
            <a:pPr algn="ctr"/>
            <a:r>
              <a:rPr lang="en-US" sz="1600" u="sng" dirty="0" smtClean="0"/>
              <a:t>1863</a:t>
            </a:r>
            <a:endParaRPr lang="en-US" sz="1600" u="sng" dirty="0"/>
          </a:p>
        </p:txBody>
      </p:sp>
      <p:sp>
        <p:nvSpPr>
          <p:cNvPr id="34" name="TextBox 33"/>
          <p:cNvSpPr txBox="1"/>
          <p:nvPr/>
        </p:nvSpPr>
        <p:spPr>
          <a:xfrm>
            <a:off x="11122025" y="3429000"/>
            <a:ext cx="1066800" cy="338554"/>
          </a:xfrm>
          <a:prstGeom prst="rect">
            <a:avLst/>
          </a:prstGeom>
          <a:noFill/>
        </p:spPr>
        <p:txBody>
          <a:bodyPr wrap="square" rtlCol="0">
            <a:spAutoFit/>
          </a:bodyPr>
          <a:lstStyle/>
          <a:p>
            <a:pPr algn="r"/>
            <a:r>
              <a:rPr lang="en-US" sz="1600" u="sng" dirty="0" smtClean="0"/>
              <a:t>2</a:t>
            </a:r>
            <a:r>
              <a:rPr lang="en-US" sz="1600" u="sng" baseline="30000" dirty="0" smtClean="0"/>
              <a:t>nd</a:t>
            </a:r>
            <a:r>
              <a:rPr lang="en-US" sz="1600" u="sng" dirty="0" smtClean="0"/>
              <a:t> Adv</a:t>
            </a:r>
            <a:endParaRPr lang="en-US" sz="1600" u="sng" dirty="0"/>
          </a:p>
        </p:txBody>
      </p:sp>
      <p:sp>
        <p:nvSpPr>
          <p:cNvPr id="35" name="TextBox 34"/>
          <p:cNvSpPr txBox="1"/>
          <p:nvPr/>
        </p:nvSpPr>
        <p:spPr>
          <a:xfrm>
            <a:off x="9447212" y="3429000"/>
            <a:ext cx="838200" cy="338554"/>
          </a:xfrm>
          <a:prstGeom prst="rect">
            <a:avLst/>
          </a:prstGeom>
          <a:noFill/>
        </p:spPr>
        <p:txBody>
          <a:bodyPr wrap="square" rtlCol="0">
            <a:spAutoFit/>
          </a:bodyPr>
          <a:lstStyle/>
          <a:p>
            <a:pPr algn="ctr"/>
            <a:r>
              <a:rPr lang="en-US" sz="1600" u="sng" dirty="0" smtClean="0"/>
              <a:t>1989</a:t>
            </a:r>
            <a:endParaRPr lang="en-US" sz="1600" u="sng" dirty="0"/>
          </a:p>
        </p:txBody>
      </p:sp>
      <p:sp>
        <p:nvSpPr>
          <p:cNvPr id="36" name="Arc 35"/>
          <p:cNvSpPr/>
          <p:nvPr/>
        </p:nvSpPr>
        <p:spPr>
          <a:xfrm rot="18395559">
            <a:off x="7381686" y="3402196"/>
            <a:ext cx="2569018" cy="2221111"/>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p:cNvSpPr txBox="1"/>
          <p:nvPr/>
        </p:nvSpPr>
        <p:spPr>
          <a:xfrm>
            <a:off x="8532812" y="3505200"/>
            <a:ext cx="609600" cy="369332"/>
          </a:xfrm>
          <a:prstGeom prst="rect">
            <a:avLst/>
          </a:prstGeom>
          <a:noFill/>
        </p:spPr>
        <p:txBody>
          <a:bodyPr wrap="square" rtlCol="0">
            <a:spAutoFit/>
          </a:bodyPr>
          <a:lstStyle/>
          <a:p>
            <a:pPr algn="ctr"/>
            <a:r>
              <a:rPr lang="en-US" dirty="0" smtClean="0"/>
              <a:t>126</a:t>
            </a:r>
            <a:endParaRPr lang="en-US" dirty="0"/>
          </a:p>
        </p:txBody>
      </p:sp>
      <p:sp>
        <p:nvSpPr>
          <p:cNvPr id="41" name="TextBox 40"/>
          <p:cNvSpPr txBox="1"/>
          <p:nvPr/>
        </p:nvSpPr>
        <p:spPr>
          <a:xfrm>
            <a:off x="8228012" y="2514600"/>
            <a:ext cx="1066800" cy="381000"/>
          </a:xfrm>
          <a:prstGeom prst="rect">
            <a:avLst/>
          </a:prstGeom>
          <a:noFill/>
        </p:spPr>
        <p:txBody>
          <a:bodyPr wrap="square" rtlCol="0">
            <a:spAutoFit/>
          </a:bodyPr>
          <a:lstStyle/>
          <a:p>
            <a:r>
              <a:rPr lang="en-US" dirty="0" smtClean="0"/>
              <a:t>Captivity</a:t>
            </a:r>
            <a:endParaRPr lang="en-US" dirty="0"/>
          </a:p>
        </p:txBody>
      </p:sp>
      <p:sp>
        <p:nvSpPr>
          <p:cNvPr id="40" name="Rectangle 39"/>
          <p:cNvSpPr/>
          <p:nvPr/>
        </p:nvSpPr>
        <p:spPr>
          <a:xfrm>
            <a:off x="3656012" y="2438400"/>
            <a:ext cx="1593706" cy="369332"/>
          </a:xfrm>
          <a:prstGeom prst="rect">
            <a:avLst/>
          </a:prstGeom>
        </p:spPr>
        <p:txBody>
          <a:bodyPr wrap="none">
            <a:spAutoFit/>
          </a:bodyPr>
          <a:lstStyle/>
          <a:p>
            <a:r>
              <a:rPr lang="en-US" b="1" dirty="0" smtClean="0">
                <a:latin typeface="Candara" pitchFamily="34" charset="0"/>
              </a:rPr>
              <a:t>Ancient Israel</a:t>
            </a:r>
            <a:r>
              <a:rPr lang="en-US" dirty="0" smtClean="0">
                <a:latin typeface="Candara" pitchFamily="34" charset="0"/>
              </a:rPr>
              <a:t>:</a:t>
            </a:r>
            <a:endParaRPr lang="en-US" dirty="0"/>
          </a:p>
        </p:txBody>
      </p:sp>
      <p:sp>
        <p:nvSpPr>
          <p:cNvPr id="42" name="Rectangle 41"/>
          <p:cNvSpPr/>
          <p:nvPr/>
        </p:nvSpPr>
        <p:spPr>
          <a:xfrm>
            <a:off x="3656012" y="4038600"/>
            <a:ext cx="1619354" cy="369332"/>
          </a:xfrm>
          <a:prstGeom prst="rect">
            <a:avLst/>
          </a:prstGeom>
        </p:spPr>
        <p:txBody>
          <a:bodyPr wrap="none">
            <a:spAutoFit/>
          </a:bodyPr>
          <a:lstStyle/>
          <a:p>
            <a:r>
              <a:rPr lang="en-US" b="1" dirty="0" smtClean="0">
                <a:latin typeface="Candara" pitchFamily="34" charset="0"/>
              </a:rPr>
              <a:t>Modern Israel:</a:t>
            </a:r>
            <a:endParaRPr lang="en-US" dirty="0"/>
          </a:p>
        </p:txBody>
      </p:sp>
      <p:pic>
        <p:nvPicPr>
          <p:cNvPr id="43"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a:off x="10666412" y="3733800"/>
            <a:ext cx="228600" cy="228600"/>
          </a:xfrm>
          <a:prstGeom prst="rect">
            <a:avLst/>
          </a:prstGeom>
          <a:noFill/>
        </p:spPr>
      </p:pic>
      <p:pic>
        <p:nvPicPr>
          <p:cNvPr id="44" name="Picture 3" descr="C:\Users\User\AppData\Local\Microsoft\Windows\INetCache\IE\AOE6MOYD\972px-Alpha_lowercase.svg[1].png"/>
          <p:cNvPicPr>
            <a:picLocks noChangeAspect="1" noChangeArrowheads="1"/>
          </p:cNvPicPr>
          <p:nvPr/>
        </p:nvPicPr>
        <p:blipFill>
          <a:blip r:embed="rId2" cstate="print"/>
          <a:srcRect/>
          <a:stretch>
            <a:fillRect/>
          </a:stretch>
        </p:blipFill>
        <p:spPr bwMode="auto">
          <a:xfrm>
            <a:off x="6627812" y="3657600"/>
            <a:ext cx="304800" cy="137019"/>
          </a:xfrm>
          <a:prstGeom prst="rect">
            <a:avLst/>
          </a:prstGeom>
          <a:noFill/>
        </p:spPr>
      </p:pic>
      <p:sp>
        <p:nvSpPr>
          <p:cNvPr id="32" name="TextBox 31"/>
          <p:cNvSpPr txBox="1"/>
          <p:nvPr/>
        </p:nvSpPr>
        <p:spPr>
          <a:xfrm>
            <a:off x="379412" y="1295400"/>
            <a:ext cx="2743200" cy="5355312"/>
          </a:xfrm>
          <a:prstGeom prst="rect">
            <a:avLst/>
          </a:prstGeom>
          <a:noFill/>
          <a:ln w="9525">
            <a:solidFill>
              <a:schemeClr val="tx1"/>
            </a:solidFill>
          </a:ln>
        </p:spPr>
        <p:txBody>
          <a:bodyPr wrap="square" rtlCol="0">
            <a:spAutoFit/>
          </a:bodyPr>
          <a:lstStyle/>
          <a:p>
            <a:pPr algn="ctr"/>
            <a:r>
              <a:rPr lang="en-US" sz="1900" dirty="0" smtClean="0">
                <a:latin typeface="Book Antiqua" pitchFamily="18" charset="0"/>
              </a:rPr>
              <a:t>Of these three reform lines, there is one that is key— the omega history of ancient Israel. This is because that history is successful and as a history of success it tells us more about our history as it is also a history of success.  When we construct that whole history, the job that they are designed to do is to take the gospel to the Gentile world. And the disciples do that.  </a:t>
            </a:r>
            <a:endParaRPr lang="en-US" sz="1900" dirty="0">
              <a:latin typeface="Book Antiqua" pitchFamily="18" charset="0"/>
            </a:endParaRPr>
          </a:p>
        </p:txBody>
      </p:sp>
      <p:pic>
        <p:nvPicPr>
          <p:cNvPr id="3078" name="Picture 6" descr="C:\Users\User\AppData\Local\Microsoft\Windows\INetCache\IE\AOE6MOYD\768px-Gold_Star.svg[1].png"/>
          <p:cNvPicPr>
            <a:picLocks noChangeAspect="1" noChangeArrowheads="1"/>
          </p:cNvPicPr>
          <p:nvPr/>
        </p:nvPicPr>
        <p:blipFill>
          <a:blip r:embed="rId4" cstate="print">
            <a:duotone>
              <a:prstClr val="black"/>
              <a:schemeClr val="accent1">
                <a:tint val="45000"/>
                <a:satMod val="400000"/>
              </a:schemeClr>
            </a:duotone>
            <a:lum bright="-11000" contrast="41000"/>
          </a:blip>
          <a:srcRect/>
          <a:stretch>
            <a:fillRect/>
          </a:stretch>
        </p:blipFill>
        <p:spPr bwMode="auto">
          <a:xfrm>
            <a:off x="11199812" y="2209800"/>
            <a:ext cx="457200" cy="457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Structure of the 144K Line</a:t>
            </a:r>
            <a:endParaRPr lang="en-US" dirty="0">
              <a:latin typeface="Bernard MT Condensed" pitchFamily="18" charset="0"/>
            </a:endParaRPr>
          </a:p>
        </p:txBody>
      </p:sp>
      <p:cxnSp>
        <p:nvCxnSpPr>
          <p:cNvPr id="9" name="Straight Connector 8"/>
          <p:cNvCxnSpPr/>
          <p:nvPr/>
        </p:nvCxnSpPr>
        <p:spPr>
          <a:xfrm>
            <a:off x="1598612" y="4724400"/>
            <a:ext cx="838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033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4853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131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4467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5803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17612" y="3352800"/>
            <a:ext cx="762000" cy="377026"/>
          </a:xfrm>
          <a:prstGeom prst="rect">
            <a:avLst/>
          </a:prstGeom>
          <a:noFill/>
        </p:spPr>
        <p:txBody>
          <a:bodyPr wrap="square" rtlCol="0">
            <a:spAutoFit/>
          </a:bodyPr>
          <a:lstStyle/>
          <a:p>
            <a:pPr algn="ctr"/>
            <a:r>
              <a:rPr lang="en-US" sz="1850" b="1" dirty="0" smtClean="0"/>
              <a:t>1989</a:t>
            </a:r>
            <a:endParaRPr lang="en-US" sz="1850" b="1" dirty="0"/>
          </a:p>
        </p:txBody>
      </p:sp>
      <p:sp>
        <p:nvSpPr>
          <p:cNvPr id="29" name="TextBox 28"/>
          <p:cNvSpPr txBox="1"/>
          <p:nvPr/>
        </p:nvSpPr>
        <p:spPr>
          <a:xfrm>
            <a:off x="3427412" y="3352800"/>
            <a:ext cx="762000" cy="377026"/>
          </a:xfrm>
          <a:prstGeom prst="rect">
            <a:avLst/>
          </a:prstGeom>
          <a:noFill/>
        </p:spPr>
        <p:txBody>
          <a:bodyPr wrap="square" rtlCol="0">
            <a:spAutoFit/>
          </a:bodyPr>
          <a:lstStyle/>
          <a:p>
            <a:pPr algn="ctr"/>
            <a:r>
              <a:rPr lang="en-US" sz="1850" b="1" dirty="0" smtClean="0"/>
              <a:t>9/11</a:t>
            </a:r>
            <a:endParaRPr lang="en-US" sz="1850" b="1" dirty="0"/>
          </a:p>
        </p:txBody>
      </p:sp>
      <p:sp>
        <p:nvSpPr>
          <p:cNvPr id="30" name="TextBox 29"/>
          <p:cNvSpPr txBox="1"/>
          <p:nvPr/>
        </p:nvSpPr>
        <p:spPr>
          <a:xfrm>
            <a:off x="5561012" y="3352800"/>
            <a:ext cx="762000" cy="377026"/>
          </a:xfrm>
          <a:prstGeom prst="rect">
            <a:avLst/>
          </a:prstGeom>
          <a:noFill/>
        </p:spPr>
        <p:txBody>
          <a:bodyPr wrap="square" rtlCol="0">
            <a:spAutoFit/>
          </a:bodyPr>
          <a:lstStyle/>
          <a:p>
            <a:pPr algn="ctr"/>
            <a:r>
              <a:rPr lang="en-US" sz="1850" b="1" dirty="0" smtClean="0"/>
              <a:t>SL</a:t>
            </a:r>
            <a:endParaRPr lang="en-US" sz="1850" b="1" dirty="0"/>
          </a:p>
        </p:txBody>
      </p:sp>
      <p:sp>
        <p:nvSpPr>
          <p:cNvPr id="31" name="TextBox 30"/>
          <p:cNvSpPr txBox="1"/>
          <p:nvPr/>
        </p:nvSpPr>
        <p:spPr>
          <a:xfrm>
            <a:off x="7694612" y="3352800"/>
            <a:ext cx="762000" cy="377026"/>
          </a:xfrm>
          <a:prstGeom prst="rect">
            <a:avLst/>
          </a:prstGeom>
          <a:noFill/>
        </p:spPr>
        <p:txBody>
          <a:bodyPr wrap="square" rtlCol="0">
            <a:spAutoFit/>
          </a:bodyPr>
          <a:lstStyle/>
          <a:p>
            <a:pPr algn="ctr"/>
            <a:r>
              <a:rPr lang="en-US" sz="1850" b="1" dirty="0" smtClean="0"/>
              <a:t>COP</a:t>
            </a:r>
            <a:endParaRPr lang="en-US" sz="1850" b="1" dirty="0"/>
          </a:p>
        </p:txBody>
      </p:sp>
      <p:sp>
        <p:nvSpPr>
          <p:cNvPr id="32" name="TextBox 31"/>
          <p:cNvSpPr txBox="1"/>
          <p:nvPr/>
        </p:nvSpPr>
        <p:spPr>
          <a:xfrm>
            <a:off x="9523412" y="3352800"/>
            <a:ext cx="990600" cy="377026"/>
          </a:xfrm>
          <a:prstGeom prst="rect">
            <a:avLst/>
          </a:prstGeom>
          <a:noFill/>
        </p:spPr>
        <p:txBody>
          <a:bodyPr wrap="square" rtlCol="0">
            <a:spAutoFit/>
          </a:bodyPr>
          <a:lstStyle/>
          <a:p>
            <a:pPr algn="ctr"/>
            <a:r>
              <a:rPr lang="en-US" sz="1850" b="1" dirty="0" smtClean="0"/>
              <a:t>2</a:t>
            </a:r>
            <a:r>
              <a:rPr lang="en-US" sz="1850" b="1" baseline="30000" dirty="0" smtClean="0"/>
              <a:t>nd</a:t>
            </a:r>
            <a:r>
              <a:rPr lang="en-US" sz="1850" b="1" dirty="0" smtClean="0"/>
              <a:t> Adv</a:t>
            </a:r>
            <a:endParaRPr lang="en-US" sz="1850" b="1" dirty="0"/>
          </a:p>
        </p:txBody>
      </p:sp>
      <p:sp>
        <p:nvSpPr>
          <p:cNvPr id="33" name="TextBox 32"/>
          <p:cNvSpPr txBox="1"/>
          <p:nvPr/>
        </p:nvSpPr>
        <p:spPr>
          <a:xfrm rot="19269006">
            <a:off x="-51992" y="2239897"/>
            <a:ext cx="1430110" cy="338554"/>
          </a:xfrm>
          <a:prstGeom prst="rect">
            <a:avLst/>
          </a:prstGeom>
          <a:noFill/>
        </p:spPr>
        <p:txBody>
          <a:bodyPr wrap="square" rtlCol="0">
            <a:spAutoFit/>
          </a:bodyPr>
          <a:lstStyle/>
          <a:p>
            <a:r>
              <a:rPr lang="en-US" sz="1600" b="1" u="sng" dirty="0" smtClean="0">
                <a:latin typeface="Lucida Handwriting" pitchFamily="66" charset="0"/>
              </a:rPr>
              <a:t>144K Line</a:t>
            </a:r>
            <a:endParaRPr lang="en-US" sz="1600" b="1" u="sng" dirty="0">
              <a:latin typeface="Lucida Handwriting" pitchFamily="66" charset="0"/>
            </a:endParaRPr>
          </a:p>
        </p:txBody>
      </p:sp>
      <p:cxnSp>
        <p:nvCxnSpPr>
          <p:cNvPr id="70" name="Straight Arrow Connector 69"/>
          <p:cNvCxnSpPr>
            <a:stCxn id="31" idx="0"/>
          </p:cNvCxnSpPr>
          <p:nvPr/>
        </p:nvCxnSpPr>
        <p:spPr>
          <a:xfrm rot="5400000" flipH="1" flipV="1">
            <a:off x="8304212" y="1752600"/>
            <a:ext cx="1371600" cy="1828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094412" y="2362200"/>
            <a:ext cx="3276600" cy="1066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2" idx="0"/>
          </p:cNvCxnSpPr>
          <p:nvPr/>
        </p:nvCxnSpPr>
        <p:spPr>
          <a:xfrm rot="16200000" flipV="1">
            <a:off x="9199562" y="2533650"/>
            <a:ext cx="990600" cy="647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9980612" y="1676400"/>
            <a:ext cx="1905000" cy="923330"/>
          </a:xfrm>
          <a:prstGeom prst="rect">
            <a:avLst/>
          </a:prstGeom>
          <a:noFill/>
          <a:ln w="19050">
            <a:solidFill>
              <a:schemeClr val="tx1"/>
            </a:solidFill>
          </a:ln>
        </p:spPr>
        <p:txBody>
          <a:bodyPr wrap="square" rtlCol="0">
            <a:spAutoFit/>
          </a:bodyPr>
          <a:lstStyle/>
          <a:p>
            <a:pPr algn="just"/>
            <a:r>
              <a:rPr lang="en-US" dirty="0" smtClean="0">
                <a:latin typeface="Ink Free" pitchFamily="66" charset="0"/>
              </a:rPr>
              <a:t>EW gives us the SL, COP, and 2</a:t>
            </a:r>
            <a:r>
              <a:rPr lang="en-US" baseline="30000" dirty="0" smtClean="0">
                <a:latin typeface="Ink Free" pitchFamily="66" charset="0"/>
              </a:rPr>
              <a:t>nd</a:t>
            </a:r>
            <a:r>
              <a:rPr lang="en-US" dirty="0" smtClean="0">
                <a:latin typeface="Ink Free" pitchFamily="66" charset="0"/>
              </a:rPr>
              <a:t> Adv.</a:t>
            </a:r>
            <a:endParaRPr lang="en-US" dirty="0">
              <a:latin typeface="Ink Free" pitchFamily="66" charset="0"/>
            </a:endParaRPr>
          </a:p>
        </p:txBody>
      </p:sp>
      <p:sp>
        <p:nvSpPr>
          <p:cNvPr id="133" name="Right Brace 132"/>
          <p:cNvSpPr/>
          <p:nvPr/>
        </p:nvSpPr>
        <p:spPr>
          <a:xfrm rot="16200000">
            <a:off x="2284412" y="1752600"/>
            <a:ext cx="838200" cy="2362200"/>
          </a:xfrm>
          <a:prstGeom prst="rightBrace">
            <a:avLst>
              <a:gd name="adj1" fmla="val 5769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4" name="TextBox 133"/>
          <p:cNvSpPr txBox="1"/>
          <p:nvPr/>
        </p:nvSpPr>
        <p:spPr>
          <a:xfrm>
            <a:off x="1827212" y="1752600"/>
            <a:ext cx="1752600" cy="646331"/>
          </a:xfrm>
          <a:prstGeom prst="rect">
            <a:avLst/>
          </a:prstGeom>
          <a:noFill/>
          <a:ln w="19050">
            <a:solidFill>
              <a:schemeClr val="tx1"/>
            </a:solidFill>
          </a:ln>
        </p:spPr>
        <p:txBody>
          <a:bodyPr wrap="square" rtlCol="0">
            <a:spAutoFit/>
          </a:bodyPr>
          <a:lstStyle/>
          <a:p>
            <a:pPr algn="ctr"/>
            <a:r>
              <a:rPr lang="en-US" dirty="0" smtClean="0">
                <a:latin typeface="Ink Free" pitchFamily="66" charset="0"/>
              </a:rPr>
              <a:t>We construct 1989 and 9/11.</a:t>
            </a:r>
            <a:endParaRPr lang="en-US" dirty="0">
              <a:latin typeface="Ink Free"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51000"/>
          </a:blip>
          <a:srcRect/>
          <a:stretch>
            <a:fillRect/>
          </a:stretch>
        </p:blipFill>
        <p:spPr bwMode="auto">
          <a:xfrm>
            <a:off x="8228012" y="3962400"/>
            <a:ext cx="486697" cy="838200"/>
          </a:xfrm>
          <a:prstGeom prst="rect">
            <a:avLst/>
          </a:prstGeom>
          <a:noFill/>
        </p:spPr>
      </p:pic>
      <p:sp>
        <p:nvSpPr>
          <p:cNvPr id="2" name="Title 1"/>
          <p:cNvSpPr>
            <a:spLocks noGrp="1"/>
          </p:cNvSpPr>
          <p:nvPr>
            <p:ph type="title"/>
          </p:nvPr>
        </p:nvSpPr>
        <p:spPr>
          <a:xfrm>
            <a:off x="303212" y="0"/>
            <a:ext cx="10969943" cy="1143000"/>
          </a:xfrm>
        </p:spPr>
        <p:txBody>
          <a:bodyPr/>
          <a:lstStyle/>
          <a:p>
            <a:r>
              <a:rPr lang="en-US" dirty="0" smtClean="0">
                <a:latin typeface="Britannic Bold" pitchFamily="34" charset="0"/>
              </a:rPr>
              <a:t>Twice to the Church</a:t>
            </a:r>
            <a:endParaRPr lang="en-US" dirty="0">
              <a:latin typeface="Britannic Bold" pitchFamily="34" charset="0"/>
            </a:endParaRPr>
          </a:p>
        </p:txBody>
      </p:sp>
      <p:cxnSp>
        <p:nvCxnSpPr>
          <p:cNvPr id="4" name="Straight Connector 3"/>
          <p:cNvCxnSpPr/>
          <p:nvPr/>
        </p:nvCxnSpPr>
        <p:spPr>
          <a:xfrm>
            <a:off x="455612" y="2819400"/>
            <a:ext cx="403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69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151312" y="43815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6375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85306" y="25519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3" descr="C:\Users\User\AppData\Local\Microsoft\Windows\INetCache\IE\0WCAAP1C\1200px-Christian_cross_trans.svg[1].png"/>
          <p:cNvPicPr>
            <a:picLocks noChangeAspect="1" noChangeArrowheads="1"/>
          </p:cNvPicPr>
          <p:nvPr/>
        </p:nvPicPr>
        <p:blipFill>
          <a:blip r:embed="rId4" cstate="print"/>
          <a:srcRect/>
          <a:stretch>
            <a:fillRect/>
          </a:stretch>
        </p:blipFill>
        <p:spPr bwMode="auto">
          <a:xfrm>
            <a:off x="379412" y="1660764"/>
            <a:ext cx="152400" cy="273526"/>
          </a:xfrm>
          <a:prstGeom prst="rect">
            <a:avLst/>
          </a:prstGeom>
          <a:noFill/>
        </p:spPr>
      </p:pic>
      <p:sp>
        <p:nvSpPr>
          <p:cNvPr id="17" name="TextBox 16"/>
          <p:cNvSpPr txBox="1"/>
          <p:nvPr/>
        </p:nvSpPr>
        <p:spPr>
          <a:xfrm>
            <a:off x="150812" y="1371600"/>
            <a:ext cx="762000" cy="307777"/>
          </a:xfrm>
          <a:prstGeom prst="rect">
            <a:avLst/>
          </a:prstGeom>
          <a:noFill/>
        </p:spPr>
        <p:txBody>
          <a:bodyPr wrap="square" rtlCol="0">
            <a:spAutoFit/>
          </a:bodyPr>
          <a:lstStyle/>
          <a:p>
            <a:r>
              <a:rPr lang="en-US" sz="1400" dirty="0" smtClean="0">
                <a:solidFill>
                  <a:srgbClr val="FF0000"/>
                </a:solidFill>
              </a:rPr>
              <a:t>(2019)</a:t>
            </a:r>
            <a:endParaRPr lang="en-US" sz="1400" dirty="0">
              <a:solidFill>
                <a:srgbClr val="FF0000"/>
              </a:solidFill>
            </a:endParaRPr>
          </a:p>
        </p:txBody>
      </p:sp>
      <p:pic>
        <p:nvPicPr>
          <p:cNvPr id="1031"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455612" y="1981200"/>
            <a:ext cx="486697" cy="838200"/>
          </a:xfrm>
          <a:prstGeom prst="rect">
            <a:avLst/>
          </a:prstGeom>
          <a:noFill/>
        </p:spPr>
      </p:pic>
      <p:sp>
        <p:nvSpPr>
          <p:cNvPr id="25" name="TextBox 24"/>
          <p:cNvSpPr txBox="1"/>
          <p:nvPr/>
        </p:nvSpPr>
        <p:spPr>
          <a:xfrm>
            <a:off x="912812" y="2362200"/>
            <a:ext cx="990600" cy="430887"/>
          </a:xfrm>
          <a:prstGeom prst="rect">
            <a:avLst/>
          </a:prstGeom>
          <a:noFill/>
        </p:spPr>
        <p:txBody>
          <a:bodyPr wrap="square" rtlCol="0">
            <a:spAutoFit/>
          </a:bodyPr>
          <a:lstStyle/>
          <a:p>
            <a:pPr marL="228600" indent="-228600"/>
            <a:r>
              <a:rPr lang="en-US" sz="1100" dirty="0" smtClean="0">
                <a:solidFill>
                  <a:srgbClr val="3333CC"/>
                </a:solidFill>
              </a:rPr>
              <a:t>1. Disciples</a:t>
            </a:r>
          </a:p>
          <a:p>
            <a:pPr marL="342900" indent="-342900"/>
            <a:r>
              <a:rPr lang="en-US" sz="1100" dirty="0" smtClean="0">
                <a:solidFill>
                  <a:srgbClr val="FF0000"/>
                </a:solidFill>
              </a:rPr>
              <a:t>1.  Priest  </a:t>
            </a:r>
            <a:endParaRPr lang="en-US" sz="1100" dirty="0">
              <a:solidFill>
                <a:srgbClr val="FF0000"/>
              </a:solidFill>
            </a:endParaRPr>
          </a:p>
        </p:txBody>
      </p:sp>
      <p:sp>
        <p:nvSpPr>
          <p:cNvPr id="26" name="TextBox 25"/>
          <p:cNvSpPr txBox="1"/>
          <p:nvPr/>
        </p:nvSpPr>
        <p:spPr>
          <a:xfrm>
            <a:off x="1065212" y="2819400"/>
            <a:ext cx="3429000" cy="307777"/>
          </a:xfrm>
          <a:prstGeom prst="rect">
            <a:avLst/>
          </a:prstGeom>
          <a:noFill/>
        </p:spPr>
        <p:txBody>
          <a:bodyPr wrap="square" rtlCol="0">
            <a:spAutoFit/>
          </a:bodyPr>
          <a:lstStyle/>
          <a:p>
            <a:pPr algn="ctr"/>
            <a:r>
              <a:rPr lang="en-US" sz="1400" b="1" dirty="0" smtClean="0">
                <a:latin typeface="Ink Free" pitchFamily="66" charset="0"/>
              </a:rPr>
              <a:t>Harvest of the 1</a:t>
            </a:r>
            <a:r>
              <a:rPr lang="en-US" sz="1400" b="1" baseline="30000" dirty="0" smtClean="0">
                <a:latin typeface="Ink Free" pitchFamily="66" charset="0"/>
              </a:rPr>
              <a:t>st</a:t>
            </a:r>
            <a:r>
              <a:rPr lang="en-US" sz="1400" b="1" dirty="0" smtClean="0">
                <a:latin typeface="Ink Free" pitchFamily="66" charset="0"/>
              </a:rPr>
              <a:t> group</a:t>
            </a:r>
            <a:endParaRPr lang="en-US" sz="1400" b="1" dirty="0">
              <a:latin typeface="Ink Free" pitchFamily="66" charset="0"/>
            </a:endParaRPr>
          </a:p>
        </p:txBody>
      </p:sp>
      <p:sp>
        <p:nvSpPr>
          <p:cNvPr id="27" name="TextBox 26"/>
          <p:cNvSpPr txBox="1"/>
          <p:nvPr/>
        </p:nvSpPr>
        <p:spPr>
          <a:xfrm>
            <a:off x="150812" y="1143000"/>
            <a:ext cx="762000" cy="307777"/>
          </a:xfrm>
          <a:prstGeom prst="rect">
            <a:avLst/>
          </a:prstGeom>
          <a:noFill/>
        </p:spPr>
        <p:txBody>
          <a:bodyPr wrap="square" rtlCol="0">
            <a:spAutoFit/>
          </a:bodyPr>
          <a:lstStyle/>
          <a:p>
            <a:r>
              <a:rPr lang="en-US" sz="1400" b="1" dirty="0" smtClean="0">
                <a:solidFill>
                  <a:srgbClr val="3333CC"/>
                </a:solidFill>
              </a:rPr>
              <a:t>1</a:t>
            </a:r>
            <a:r>
              <a:rPr lang="en-US" sz="1400" b="1" baseline="30000" dirty="0" smtClean="0">
                <a:solidFill>
                  <a:srgbClr val="3333CC"/>
                </a:solidFill>
              </a:rPr>
              <a:t>st</a:t>
            </a:r>
            <a:r>
              <a:rPr lang="en-US" sz="1400" b="1" dirty="0" smtClean="0">
                <a:solidFill>
                  <a:srgbClr val="3333CC"/>
                </a:solidFill>
              </a:rPr>
              <a:t> Test</a:t>
            </a:r>
            <a:endParaRPr lang="en-US" sz="1400" b="1" dirty="0">
              <a:solidFill>
                <a:srgbClr val="3333CC"/>
              </a:solidFill>
            </a:endParaRPr>
          </a:p>
        </p:txBody>
      </p:sp>
      <p:cxnSp>
        <p:nvCxnSpPr>
          <p:cNvPr id="36" name="Straight Connector 35"/>
          <p:cNvCxnSpPr/>
          <p:nvPr/>
        </p:nvCxnSpPr>
        <p:spPr>
          <a:xfrm>
            <a:off x="4570412" y="4800600"/>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189412" y="33528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38" name="TextBox 37"/>
          <p:cNvSpPr txBox="1"/>
          <p:nvPr/>
        </p:nvSpPr>
        <p:spPr>
          <a:xfrm>
            <a:off x="7847012" y="3276600"/>
            <a:ext cx="762000" cy="307777"/>
          </a:xfrm>
          <a:prstGeom prst="rect">
            <a:avLst/>
          </a:prstGeom>
          <a:noFill/>
        </p:spPr>
        <p:txBody>
          <a:bodyPr wrap="square" rtlCol="0">
            <a:spAutoFit/>
          </a:bodyPr>
          <a:lstStyle/>
          <a:p>
            <a:pPr algn="ctr"/>
            <a:r>
              <a:rPr lang="en-US" sz="1400" dirty="0" smtClean="0">
                <a:solidFill>
                  <a:srgbClr val="FF0000"/>
                </a:solidFill>
              </a:rPr>
              <a:t>(SL)</a:t>
            </a:r>
            <a:endParaRPr lang="en-US" sz="1400" dirty="0">
              <a:solidFill>
                <a:srgbClr val="FF0000"/>
              </a:solidFill>
            </a:endParaRPr>
          </a:p>
        </p:txBody>
      </p:sp>
      <p:cxnSp>
        <p:nvCxnSpPr>
          <p:cNvPr id="33" name="Straight Connector 32"/>
          <p:cNvCxnSpPr/>
          <p:nvPr/>
        </p:nvCxnSpPr>
        <p:spPr>
          <a:xfrm rot="5400000">
            <a:off x="5599906" y="45331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21161532">
            <a:off x="19428" y="747897"/>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cxnSp>
        <p:nvCxnSpPr>
          <p:cNvPr id="40" name="Straight Connector 39"/>
          <p:cNvCxnSpPr/>
          <p:nvPr/>
        </p:nvCxnSpPr>
        <p:spPr>
          <a:xfrm rot="5400000">
            <a:off x="4075509" y="2399903"/>
            <a:ext cx="838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22412" y="1981200"/>
            <a:ext cx="762000" cy="307777"/>
          </a:xfrm>
          <a:prstGeom prst="rect">
            <a:avLst/>
          </a:prstGeom>
          <a:noFill/>
        </p:spPr>
        <p:txBody>
          <a:bodyPr wrap="square" rtlCol="0">
            <a:spAutoFit/>
          </a:bodyPr>
          <a:lstStyle/>
          <a:p>
            <a:pPr algn="ctr"/>
            <a:r>
              <a:rPr lang="en-US" sz="1400" dirty="0" smtClean="0">
                <a:solidFill>
                  <a:srgbClr val="FF0000"/>
                </a:solidFill>
              </a:rPr>
              <a:t>(2020)</a:t>
            </a:r>
            <a:endParaRPr lang="en-US" sz="1400" dirty="0">
              <a:solidFill>
                <a:srgbClr val="FF0000"/>
              </a:solidFill>
            </a:endParaRPr>
          </a:p>
        </p:txBody>
      </p:sp>
      <p:sp>
        <p:nvSpPr>
          <p:cNvPr id="47" name="TextBox 46"/>
          <p:cNvSpPr txBox="1"/>
          <p:nvPr/>
        </p:nvSpPr>
        <p:spPr>
          <a:xfrm>
            <a:off x="4189412" y="1371600"/>
            <a:ext cx="762000" cy="307777"/>
          </a:xfrm>
          <a:prstGeom prst="rect">
            <a:avLst/>
          </a:prstGeom>
          <a:noFill/>
        </p:spPr>
        <p:txBody>
          <a:bodyPr wrap="square" rtlCol="0">
            <a:spAutoFit/>
          </a:bodyPr>
          <a:lstStyle/>
          <a:p>
            <a:pPr algn="ctr"/>
            <a:r>
              <a:rPr lang="en-US" sz="1400" dirty="0" smtClean="0">
                <a:solidFill>
                  <a:srgbClr val="FF0000"/>
                </a:solidFill>
              </a:rPr>
              <a:t>(2021)</a:t>
            </a:r>
            <a:endParaRPr lang="en-US" sz="1400" dirty="0">
              <a:solidFill>
                <a:srgbClr val="FF0000"/>
              </a:solidFill>
            </a:endParaRPr>
          </a:p>
        </p:txBody>
      </p:sp>
      <p:sp>
        <p:nvSpPr>
          <p:cNvPr id="48" name="TextBox 47"/>
          <p:cNvSpPr txBox="1"/>
          <p:nvPr/>
        </p:nvSpPr>
        <p:spPr>
          <a:xfrm>
            <a:off x="3960812" y="16002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50" name="TextBox 49"/>
          <p:cNvSpPr txBox="1"/>
          <p:nvPr/>
        </p:nvSpPr>
        <p:spPr>
          <a:xfrm>
            <a:off x="4494212" y="1905000"/>
            <a:ext cx="760413" cy="938719"/>
          </a:xfrm>
          <a:prstGeom prst="rect">
            <a:avLst/>
          </a:prstGeom>
          <a:noFill/>
        </p:spPr>
        <p:txBody>
          <a:bodyPr wrap="square" rtlCol="0">
            <a:spAutoFit/>
          </a:bodyPr>
          <a:lstStyle/>
          <a:p>
            <a:r>
              <a:rPr lang="en-US" sz="1100" b="1" dirty="0" smtClean="0">
                <a:latin typeface="Ink Free" pitchFamily="66" charset="0"/>
              </a:rPr>
              <a:t>Take message back to the church.</a:t>
            </a:r>
            <a:endParaRPr lang="en-US" sz="1100" b="1" dirty="0">
              <a:latin typeface="Ink Free" pitchFamily="66" charset="0"/>
            </a:endParaRPr>
          </a:p>
        </p:txBody>
      </p:sp>
      <p:cxnSp>
        <p:nvCxnSpPr>
          <p:cNvPr id="59" name="Straight Connector 58"/>
          <p:cNvCxnSpPr/>
          <p:nvPr/>
        </p:nvCxnSpPr>
        <p:spPr>
          <a:xfrm rot="5400000">
            <a:off x="7808912" y="4381500"/>
            <a:ext cx="83978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646612" y="4800600"/>
            <a:ext cx="3657600" cy="307777"/>
          </a:xfrm>
          <a:prstGeom prst="rect">
            <a:avLst/>
          </a:prstGeom>
          <a:noFill/>
        </p:spPr>
        <p:txBody>
          <a:bodyPr wrap="square" rtlCol="0">
            <a:spAutoFit/>
          </a:bodyPr>
          <a:lstStyle/>
          <a:p>
            <a:pPr algn="ctr"/>
            <a:r>
              <a:rPr lang="en-US" sz="1400" b="1" dirty="0" smtClean="0">
                <a:latin typeface="Ink Free" pitchFamily="66" charset="0"/>
              </a:rPr>
              <a:t>Harvest of the 2</a:t>
            </a:r>
            <a:r>
              <a:rPr lang="en-US" sz="1400" b="1" baseline="30000" dirty="0" smtClean="0">
                <a:latin typeface="Ink Free" pitchFamily="66" charset="0"/>
              </a:rPr>
              <a:t>nd</a:t>
            </a:r>
            <a:r>
              <a:rPr lang="en-US" sz="1400" b="1" dirty="0" smtClean="0">
                <a:latin typeface="Ink Free" pitchFamily="66" charset="0"/>
              </a:rPr>
              <a:t> group</a:t>
            </a:r>
            <a:endParaRPr lang="en-US" sz="1400" b="1" dirty="0">
              <a:latin typeface="Ink Free" pitchFamily="66" charset="0"/>
            </a:endParaRPr>
          </a:p>
        </p:txBody>
      </p:sp>
      <p:sp>
        <p:nvSpPr>
          <p:cNvPr id="66" name="TextBox 65"/>
          <p:cNvSpPr txBox="1"/>
          <p:nvPr/>
        </p:nvSpPr>
        <p:spPr>
          <a:xfrm>
            <a:off x="4570412" y="4343400"/>
            <a:ext cx="762000" cy="430887"/>
          </a:xfrm>
          <a:prstGeom prst="rect">
            <a:avLst/>
          </a:prstGeom>
          <a:noFill/>
        </p:spPr>
        <p:txBody>
          <a:bodyPr wrap="square" rtlCol="0">
            <a:spAutoFit/>
          </a:bodyPr>
          <a:lstStyle/>
          <a:p>
            <a:pPr marL="228600" indent="-228600"/>
            <a:r>
              <a:rPr lang="en-US" sz="1100" dirty="0" smtClean="0">
                <a:solidFill>
                  <a:srgbClr val="3333CC"/>
                </a:solidFill>
              </a:rPr>
              <a:t>2. Jews</a:t>
            </a:r>
          </a:p>
          <a:p>
            <a:pPr marL="342900" indent="-342900"/>
            <a:r>
              <a:rPr lang="en-US" sz="1100" dirty="0" smtClean="0">
                <a:solidFill>
                  <a:srgbClr val="FF0000"/>
                </a:solidFill>
              </a:rPr>
              <a:t>2.  Levites  </a:t>
            </a:r>
            <a:endParaRPr lang="en-US" sz="1100" dirty="0">
              <a:solidFill>
                <a:srgbClr val="FF0000"/>
              </a:solidFill>
            </a:endParaRPr>
          </a:p>
        </p:txBody>
      </p:sp>
      <p:sp>
        <p:nvSpPr>
          <p:cNvPr id="67" name="TextBox 66"/>
          <p:cNvSpPr txBox="1"/>
          <p:nvPr/>
        </p:nvSpPr>
        <p:spPr>
          <a:xfrm rot="19792190">
            <a:off x="3147755" y="3350222"/>
            <a:ext cx="999959" cy="369332"/>
          </a:xfrm>
          <a:prstGeom prst="rect">
            <a:avLst/>
          </a:prstGeom>
          <a:noFill/>
        </p:spPr>
        <p:txBody>
          <a:bodyPr wrap="square" rtlCol="0">
            <a:spAutoFit/>
          </a:bodyPr>
          <a:lstStyle/>
          <a:p>
            <a:pPr algn="ctr"/>
            <a:r>
              <a:rPr lang="en-US" sz="1400" u="sng" dirty="0" smtClean="0">
                <a:latin typeface="Lucida Calligraphy" pitchFamily="66" charset="0"/>
              </a:rPr>
              <a:t>Levites</a:t>
            </a:r>
            <a:r>
              <a:rPr lang="en-US" dirty="0" smtClean="0"/>
              <a:t> </a:t>
            </a:r>
            <a:endParaRPr lang="en-US" dirty="0"/>
          </a:p>
        </p:txBody>
      </p:sp>
      <p:sp>
        <p:nvSpPr>
          <p:cNvPr id="68" name="TextBox 67"/>
          <p:cNvSpPr txBox="1"/>
          <p:nvPr/>
        </p:nvSpPr>
        <p:spPr>
          <a:xfrm>
            <a:off x="4037012" y="3581400"/>
            <a:ext cx="1143000" cy="338554"/>
          </a:xfrm>
          <a:prstGeom prst="rect">
            <a:avLst/>
          </a:prstGeom>
          <a:noFill/>
        </p:spPr>
        <p:txBody>
          <a:bodyPr wrap="square" rtlCol="0">
            <a:spAutoFit/>
          </a:bodyPr>
          <a:lstStyle/>
          <a:p>
            <a:pPr algn="ctr"/>
            <a:r>
              <a:rPr lang="en-US" sz="1600" dirty="0" smtClean="0"/>
              <a:t>Pentecost</a:t>
            </a:r>
            <a:endParaRPr lang="en-US" sz="1600" dirty="0"/>
          </a:p>
        </p:txBody>
      </p:sp>
      <p:sp>
        <p:nvSpPr>
          <p:cNvPr id="69" name="TextBox 68"/>
          <p:cNvSpPr txBox="1"/>
          <p:nvPr/>
        </p:nvSpPr>
        <p:spPr>
          <a:xfrm>
            <a:off x="7694612" y="3581400"/>
            <a:ext cx="1143000" cy="338554"/>
          </a:xfrm>
          <a:prstGeom prst="rect">
            <a:avLst/>
          </a:prstGeom>
          <a:noFill/>
        </p:spPr>
        <p:txBody>
          <a:bodyPr wrap="square" rtlCol="0">
            <a:spAutoFit/>
          </a:bodyPr>
          <a:lstStyle/>
          <a:p>
            <a:pPr algn="ctr"/>
            <a:r>
              <a:rPr lang="en-US" sz="1600" dirty="0" smtClean="0"/>
              <a:t>34AD</a:t>
            </a:r>
            <a:endParaRPr lang="en-US" sz="1600" dirty="0"/>
          </a:p>
        </p:txBody>
      </p:sp>
      <p:sp>
        <p:nvSpPr>
          <p:cNvPr id="71" name="TextBox 70"/>
          <p:cNvSpPr txBox="1"/>
          <p:nvPr/>
        </p:nvSpPr>
        <p:spPr>
          <a:xfrm>
            <a:off x="4189412" y="3124200"/>
            <a:ext cx="762000" cy="307777"/>
          </a:xfrm>
          <a:prstGeom prst="rect">
            <a:avLst/>
          </a:prstGeom>
          <a:noFill/>
        </p:spPr>
        <p:txBody>
          <a:bodyPr wrap="square" rtlCol="0">
            <a:spAutoFit/>
          </a:bodyPr>
          <a:lstStyle/>
          <a:p>
            <a:pPr algn="ctr"/>
            <a:r>
              <a:rPr lang="en-US" sz="1400" b="1" dirty="0" smtClean="0">
                <a:solidFill>
                  <a:srgbClr val="3333CC"/>
                </a:solidFill>
              </a:rPr>
              <a:t>2</a:t>
            </a:r>
            <a:r>
              <a:rPr lang="en-US" sz="1400" b="1" baseline="30000" dirty="0" smtClean="0">
                <a:solidFill>
                  <a:srgbClr val="3333CC"/>
                </a:solidFill>
              </a:rPr>
              <a:t>nd</a:t>
            </a:r>
            <a:r>
              <a:rPr lang="en-US" sz="1400" b="1" dirty="0" smtClean="0">
                <a:solidFill>
                  <a:srgbClr val="3333CC"/>
                </a:solidFill>
              </a:rPr>
              <a:t> Test</a:t>
            </a:r>
            <a:endParaRPr lang="en-US" sz="1400" b="1" dirty="0">
              <a:solidFill>
                <a:srgbClr val="3333CC"/>
              </a:solidFill>
            </a:endParaRPr>
          </a:p>
        </p:txBody>
      </p:sp>
      <p:cxnSp>
        <p:nvCxnSpPr>
          <p:cNvPr id="72" name="Straight Connector 71"/>
          <p:cNvCxnSpPr/>
          <p:nvPr/>
        </p:nvCxnSpPr>
        <p:spPr>
          <a:xfrm rot="5400000">
            <a:off x="6742906" y="4533106"/>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94612" y="4876800"/>
            <a:ext cx="2057400" cy="430887"/>
          </a:xfrm>
          <a:prstGeom prst="rect">
            <a:avLst/>
          </a:prstGeom>
          <a:noFill/>
        </p:spPr>
        <p:txBody>
          <a:bodyPr wrap="square" rtlCol="0">
            <a:spAutoFit/>
          </a:bodyPr>
          <a:lstStyle/>
          <a:p>
            <a:pPr algn="ctr"/>
            <a:r>
              <a:rPr lang="en-US" sz="1100" b="1" dirty="0" smtClean="0">
                <a:latin typeface="Candara" pitchFamily="34" charset="0"/>
              </a:rPr>
              <a:t>The gospel is no longer restricted to Adventism.</a:t>
            </a:r>
            <a:endParaRPr lang="en-US" sz="1100" b="1" dirty="0">
              <a:latin typeface="Candara" pitchFamily="34" charset="0"/>
            </a:endParaRPr>
          </a:p>
        </p:txBody>
      </p:sp>
      <p:sp>
        <p:nvSpPr>
          <p:cNvPr id="89" name="TextBox 88"/>
          <p:cNvSpPr txBox="1"/>
          <p:nvPr/>
        </p:nvSpPr>
        <p:spPr>
          <a:xfrm>
            <a:off x="8228012" y="4038600"/>
            <a:ext cx="760413" cy="769441"/>
          </a:xfrm>
          <a:prstGeom prst="rect">
            <a:avLst/>
          </a:prstGeom>
          <a:noFill/>
        </p:spPr>
        <p:txBody>
          <a:bodyPr wrap="square" rtlCol="0">
            <a:spAutoFit/>
          </a:bodyPr>
          <a:lstStyle/>
          <a:p>
            <a:r>
              <a:rPr lang="en-US" sz="1100" b="1" dirty="0" smtClean="0">
                <a:latin typeface="Ink Free" pitchFamily="66" charset="0"/>
              </a:rPr>
              <a:t>Take message to the World</a:t>
            </a:r>
            <a:endParaRPr lang="en-US" sz="1100" b="1" dirty="0">
              <a:latin typeface="Ink Free" pitchFamily="66" charset="0"/>
            </a:endParaRPr>
          </a:p>
        </p:txBody>
      </p:sp>
      <p:pic>
        <p:nvPicPr>
          <p:cNvPr id="5122" name="Picture 2" descr="Seventh-Day Adventist Church Logo Vector (.PDF) Free Download"/>
          <p:cNvPicPr>
            <a:picLocks noChangeAspect="1" noChangeArrowheads="1"/>
          </p:cNvPicPr>
          <p:nvPr/>
        </p:nvPicPr>
        <p:blipFill>
          <a:blip r:embed="rId5">
            <a:duotone>
              <a:prstClr val="black"/>
              <a:schemeClr val="accent2">
                <a:tint val="45000"/>
                <a:satMod val="400000"/>
              </a:schemeClr>
            </a:duotone>
            <a:lum bright="-18000" contrast="72000"/>
          </a:blip>
          <a:srcRect t="57500" r="-2000"/>
          <a:stretch>
            <a:fillRect/>
          </a:stretch>
        </p:blipFill>
        <p:spPr bwMode="auto">
          <a:xfrm>
            <a:off x="6170612" y="1352550"/>
            <a:ext cx="4572000" cy="1143000"/>
          </a:xfrm>
          <a:prstGeom prst="rect">
            <a:avLst/>
          </a:prstGeom>
          <a:noFill/>
          <a:ln>
            <a:noFill/>
          </a:ln>
          <a:effectLst>
            <a:outerShdw blurRad="520700" dir="6660000" sx="99000" sy="99000" rotWithShape="0">
              <a:srgbClr val="7030A0">
                <a:alpha val="79000"/>
              </a:srgbClr>
            </a:outerShdw>
          </a:effectLst>
        </p:spPr>
      </p:pic>
      <p:sp>
        <p:nvSpPr>
          <p:cNvPr id="51" name="TextBox 50"/>
          <p:cNvSpPr txBox="1"/>
          <p:nvPr/>
        </p:nvSpPr>
        <p:spPr>
          <a:xfrm>
            <a:off x="150812" y="4038600"/>
            <a:ext cx="4191000" cy="2308324"/>
          </a:xfrm>
          <a:prstGeom prst="rect">
            <a:avLst/>
          </a:prstGeom>
          <a:noFill/>
          <a:ln w="28575">
            <a:solidFill>
              <a:schemeClr val="tx1"/>
            </a:solidFill>
          </a:ln>
        </p:spPr>
        <p:txBody>
          <a:bodyPr wrap="square" rtlCol="0">
            <a:spAutoFit/>
          </a:bodyPr>
          <a:lstStyle/>
          <a:p>
            <a:r>
              <a:rPr lang="en-US" dirty="0" smtClean="0">
                <a:latin typeface="Century Gothic" pitchFamily="34" charset="0"/>
              </a:rPr>
              <a:t>Before the disciples complete the work of taking the message to the Gentiles, the Jewish nation is given an opportunity twice: 1</a:t>
            </a:r>
            <a:r>
              <a:rPr lang="en-US" baseline="30000" dirty="0" smtClean="0">
                <a:latin typeface="Century Gothic" pitchFamily="34" charset="0"/>
              </a:rPr>
              <a:t>st</a:t>
            </a:r>
            <a:r>
              <a:rPr lang="en-US" dirty="0" smtClean="0">
                <a:latin typeface="Century Gothic" pitchFamily="34" charset="0"/>
              </a:rPr>
              <a:t> ) in the history of Christ—the calling of the disciples; and 2</a:t>
            </a:r>
            <a:r>
              <a:rPr lang="en-US" baseline="30000" dirty="0" smtClean="0">
                <a:latin typeface="Century Gothic" pitchFamily="34" charset="0"/>
              </a:rPr>
              <a:t>nd</a:t>
            </a:r>
            <a:r>
              <a:rPr lang="en-US" dirty="0" smtClean="0">
                <a:latin typeface="Century Gothic" pitchFamily="34" charset="0"/>
              </a:rPr>
              <a:t> ) in the history of Pentecost—all those who hadn’t had sufficient opportunity.</a:t>
            </a:r>
            <a:endParaRPr lang="en-US" dirty="0">
              <a:latin typeface="Century Gothic" pitchFamily="34" charset="0"/>
            </a:endParaRPr>
          </a:p>
        </p:txBody>
      </p:sp>
      <p:sp>
        <p:nvSpPr>
          <p:cNvPr id="52" name="TextBox 51"/>
          <p:cNvSpPr txBox="1"/>
          <p:nvPr/>
        </p:nvSpPr>
        <p:spPr>
          <a:xfrm>
            <a:off x="6094412" y="2590800"/>
            <a:ext cx="4953000" cy="523220"/>
          </a:xfrm>
          <a:prstGeom prst="rect">
            <a:avLst/>
          </a:prstGeom>
          <a:noFill/>
        </p:spPr>
        <p:txBody>
          <a:bodyPr wrap="square" rtlCol="0">
            <a:spAutoFit/>
          </a:bodyPr>
          <a:lstStyle/>
          <a:p>
            <a:pPr algn="ctr"/>
            <a:r>
              <a:rPr lang="en-US" sz="1400" dirty="0" smtClean="0">
                <a:latin typeface="Candara" pitchFamily="34" charset="0"/>
              </a:rPr>
              <a:t>The Jewish nation composes of two groups of Jews. The church composes of two groups of SDAs.</a:t>
            </a:r>
            <a:endParaRPr lang="en-US" sz="1400" dirty="0">
              <a:latin typeface="Candara" pitchFamily="34" charset="0"/>
            </a:endParaRPr>
          </a:p>
        </p:txBody>
      </p:sp>
      <p:sp>
        <p:nvSpPr>
          <p:cNvPr id="54" name="TextBox 53"/>
          <p:cNvSpPr txBox="1"/>
          <p:nvPr/>
        </p:nvSpPr>
        <p:spPr>
          <a:xfrm>
            <a:off x="4875212" y="5791200"/>
            <a:ext cx="6705600" cy="830997"/>
          </a:xfrm>
          <a:prstGeom prst="rect">
            <a:avLst/>
          </a:prstGeom>
          <a:noFill/>
        </p:spPr>
        <p:txBody>
          <a:bodyPr wrap="square" rtlCol="0">
            <a:spAutoFit/>
          </a:bodyPr>
          <a:lstStyle/>
          <a:p>
            <a:r>
              <a:rPr lang="en-US" sz="2400" b="1" dirty="0" smtClean="0">
                <a:latin typeface="Book Antiqua" pitchFamily="18" charset="0"/>
              </a:rPr>
              <a:t>So twice to the church and once to the world.</a:t>
            </a:r>
          </a:p>
          <a:p>
            <a:r>
              <a:rPr lang="en-US" sz="2400" b="1" dirty="0" smtClean="0">
                <a:latin typeface="Book Antiqua" pitchFamily="18" charset="0"/>
              </a:rPr>
              <a:t>This model is watertight. It cannot be moved</a:t>
            </a:r>
            <a:r>
              <a:rPr lang="en-US" sz="2000" b="1" dirty="0" smtClean="0">
                <a:latin typeface="Candara" pitchFamily="34" charset="0"/>
              </a:rPr>
              <a:t>.</a:t>
            </a:r>
            <a:endParaRPr lang="en-US" sz="2000" b="1" dirty="0">
              <a:latin typeface="Candar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ritannic Bold" pitchFamily="34" charset="0"/>
              </a:rPr>
              <a:t>A Transition in Leadership</a:t>
            </a:r>
            <a:endParaRPr lang="en-US" dirty="0">
              <a:latin typeface="Bernard MT Condensed" pitchFamily="18" charset="0"/>
            </a:endParaRPr>
          </a:p>
        </p:txBody>
      </p:sp>
      <p:cxnSp>
        <p:nvCxnSpPr>
          <p:cNvPr id="6" name="Straight Connector 5"/>
          <p:cNvCxnSpPr/>
          <p:nvPr/>
        </p:nvCxnSpPr>
        <p:spPr>
          <a:xfrm>
            <a:off x="1217612" y="32004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7612" y="50292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836215" y="28197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98415" y="28197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999015" y="28197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437415" y="28197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636815" y="28197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9990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6368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1222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362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437415" y="4648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6612" y="2057400"/>
            <a:ext cx="762000" cy="369332"/>
          </a:xfrm>
          <a:prstGeom prst="rect">
            <a:avLst/>
          </a:prstGeom>
          <a:noFill/>
        </p:spPr>
        <p:txBody>
          <a:bodyPr wrap="square" rtlCol="0">
            <a:spAutoFit/>
          </a:bodyPr>
          <a:lstStyle/>
          <a:p>
            <a:pPr algn="ctr"/>
            <a:r>
              <a:rPr lang="en-US" b="1" dirty="0" smtClean="0"/>
              <a:t>1989</a:t>
            </a:r>
            <a:endParaRPr lang="en-US" sz="1600" b="1" dirty="0"/>
          </a:p>
        </p:txBody>
      </p:sp>
      <p:sp>
        <p:nvSpPr>
          <p:cNvPr id="25" name="TextBox 24"/>
          <p:cNvSpPr txBox="1"/>
          <p:nvPr/>
        </p:nvSpPr>
        <p:spPr>
          <a:xfrm>
            <a:off x="5637212" y="2057400"/>
            <a:ext cx="762000" cy="369332"/>
          </a:xfrm>
          <a:prstGeom prst="rect">
            <a:avLst/>
          </a:prstGeom>
          <a:noFill/>
        </p:spPr>
        <p:txBody>
          <a:bodyPr wrap="square" rtlCol="0">
            <a:spAutoFit/>
          </a:bodyPr>
          <a:lstStyle/>
          <a:p>
            <a:pPr algn="ctr"/>
            <a:r>
              <a:rPr lang="en-US" b="1" dirty="0" smtClean="0"/>
              <a:t>2014</a:t>
            </a:r>
            <a:endParaRPr lang="en-US" sz="1600" b="1" dirty="0"/>
          </a:p>
        </p:txBody>
      </p:sp>
      <p:sp>
        <p:nvSpPr>
          <p:cNvPr id="26" name="TextBox 25"/>
          <p:cNvSpPr txBox="1"/>
          <p:nvPr/>
        </p:nvSpPr>
        <p:spPr>
          <a:xfrm>
            <a:off x="7999412" y="2057400"/>
            <a:ext cx="762000" cy="369332"/>
          </a:xfrm>
          <a:prstGeom prst="rect">
            <a:avLst/>
          </a:prstGeom>
          <a:noFill/>
        </p:spPr>
        <p:txBody>
          <a:bodyPr wrap="square" rtlCol="0">
            <a:spAutoFit/>
          </a:bodyPr>
          <a:lstStyle/>
          <a:p>
            <a:pPr algn="ctr"/>
            <a:r>
              <a:rPr lang="en-US" b="1" dirty="0" smtClean="0"/>
              <a:t>2019</a:t>
            </a:r>
            <a:endParaRPr lang="en-US" sz="1600" b="1" dirty="0"/>
          </a:p>
        </p:txBody>
      </p:sp>
      <p:sp>
        <p:nvSpPr>
          <p:cNvPr id="27" name="TextBox 26"/>
          <p:cNvSpPr txBox="1"/>
          <p:nvPr/>
        </p:nvSpPr>
        <p:spPr>
          <a:xfrm>
            <a:off x="10437812" y="2057400"/>
            <a:ext cx="762000" cy="369332"/>
          </a:xfrm>
          <a:prstGeom prst="rect">
            <a:avLst/>
          </a:prstGeom>
          <a:noFill/>
        </p:spPr>
        <p:txBody>
          <a:bodyPr wrap="square" rtlCol="0">
            <a:spAutoFit/>
          </a:bodyPr>
          <a:lstStyle/>
          <a:p>
            <a:pPr algn="ctr"/>
            <a:r>
              <a:rPr lang="en-US" b="1" dirty="0" smtClean="0"/>
              <a:t>2021</a:t>
            </a:r>
            <a:endParaRPr lang="en-US" sz="1600" b="1" dirty="0"/>
          </a:p>
        </p:txBody>
      </p:sp>
      <p:sp>
        <p:nvSpPr>
          <p:cNvPr id="28" name="TextBox 27"/>
          <p:cNvSpPr txBox="1"/>
          <p:nvPr/>
        </p:nvSpPr>
        <p:spPr>
          <a:xfrm>
            <a:off x="3198812" y="2057400"/>
            <a:ext cx="762000" cy="369332"/>
          </a:xfrm>
          <a:prstGeom prst="rect">
            <a:avLst/>
          </a:prstGeom>
          <a:noFill/>
        </p:spPr>
        <p:txBody>
          <a:bodyPr wrap="square" rtlCol="0">
            <a:spAutoFit/>
          </a:bodyPr>
          <a:lstStyle/>
          <a:p>
            <a:pPr algn="ctr"/>
            <a:r>
              <a:rPr lang="en-US" b="1" dirty="0" smtClean="0"/>
              <a:t>9/11</a:t>
            </a:r>
            <a:endParaRPr lang="en-US" sz="1600" b="1" dirty="0"/>
          </a:p>
        </p:txBody>
      </p:sp>
      <p:sp>
        <p:nvSpPr>
          <p:cNvPr id="29" name="TextBox 28"/>
          <p:cNvSpPr txBox="1"/>
          <p:nvPr/>
        </p:nvSpPr>
        <p:spPr>
          <a:xfrm>
            <a:off x="3122612" y="3733800"/>
            <a:ext cx="762000" cy="369332"/>
          </a:xfrm>
          <a:prstGeom prst="rect">
            <a:avLst/>
          </a:prstGeom>
          <a:noFill/>
        </p:spPr>
        <p:txBody>
          <a:bodyPr wrap="square" rtlCol="0">
            <a:spAutoFit/>
          </a:bodyPr>
          <a:lstStyle/>
          <a:p>
            <a:pPr algn="ctr"/>
            <a:r>
              <a:rPr lang="en-US" b="1" dirty="0" smtClean="0"/>
              <a:t>AD27</a:t>
            </a:r>
            <a:endParaRPr lang="en-US" sz="1600" b="1" dirty="0"/>
          </a:p>
        </p:txBody>
      </p:sp>
      <p:sp>
        <p:nvSpPr>
          <p:cNvPr id="30" name="TextBox 29"/>
          <p:cNvSpPr txBox="1"/>
          <p:nvPr/>
        </p:nvSpPr>
        <p:spPr>
          <a:xfrm>
            <a:off x="836612" y="3886200"/>
            <a:ext cx="762000" cy="369332"/>
          </a:xfrm>
          <a:prstGeom prst="rect">
            <a:avLst/>
          </a:prstGeom>
          <a:noFill/>
        </p:spPr>
        <p:txBody>
          <a:bodyPr wrap="square" rtlCol="0">
            <a:spAutoFit/>
          </a:bodyPr>
          <a:lstStyle/>
          <a:p>
            <a:pPr algn="ctr"/>
            <a:r>
              <a:rPr lang="en-US" b="1" dirty="0" smtClean="0"/>
              <a:t>-4BC</a:t>
            </a:r>
            <a:endParaRPr lang="en-US" sz="1600" b="1" dirty="0"/>
          </a:p>
        </p:txBody>
      </p:sp>
      <p:sp>
        <p:nvSpPr>
          <p:cNvPr id="31" name="TextBox 30"/>
          <p:cNvSpPr txBox="1"/>
          <p:nvPr/>
        </p:nvSpPr>
        <p:spPr>
          <a:xfrm>
            <a:off x="5637212" y="3886200"/>
            <a:ext cx="762000" cy="369332"/>
          </a:xfrm>
          <a:prstGeom prst="rect">
            <a:avLst/>
          </a:prstGeom>
          <a:noFill/>
        </p:spPr>
        <p:txBody>
          <a:bodyPr wrap="square" rtlCol="0">
            <a:spAutoFit/>
          </a:bodyPr>
          <a:lstStyle/>
          <a:p>
            <a:pPr algn="ctr"/>
            <a:r>
              <a:rPr lang="en-US" b="1" dirty="0" smtClean="0"/>
              <a:t>1</a:t>
            </a:r>
            <a:r>
              <a:rPr lang="en-US" b="1" baseline="30000" dirty="0" smtClean="0"/>
              <a:t>st</a:t>
            </a:r>
            <a:r>
              <a:rPr lang="en-US" b="1" dirty="0" smtClean="0"/>
              <a:t> TC</a:t>
            </a:r>
            <a:endParaRPr lang="en-US" sz="1600" b="1" dirty="0"/>
          </a:p>
        </p:txBody>
      </p:sp>
      <p:sp>
        <p:nvSpPr>
          <p:cNvPr id="33" name="TextBox 32"/>
          <p:cNvSpPr txBox="1"/>
          <p:nvPr/>
        </p:nvSpPr>
        <p:spPr>
          <a:xfrm>
            <a:off x="10133012" y="3886200"/>
            <a:ext cx="1371600" cy="369332"/>
          </a:xfrm>
          <a:prstGeom prst="rect">
            <a:avLst/>
          </a:prstGeom>
          <a:noFill/>
        </p:spPr>
        <p:txBody>
          <a:bodyPr wrap="square" rtlCol="0">
            <a:spAutoFit/>
          </a:bodyPr>
          <a:lstStyle/>
          <a:p>
            <a:pPr algn="ctr"/>
            <a:r>
              <a:rPr lang="en-US" b="1" dirty="0" smtClean="0"/>
              <a:t>Pentecost</a:t>
            </a:r>
            <a:endParaRPr lang="en-US" sz="1600" b="1" dirty="0"/>
          </a:p>
        </p:txBody>
      </p:sp>
      <p:cxnSp>
        <p:nvCxnSpPr>
          <p:cNvPr id="36" name="Straight Connector 35"/>
          <p:cNvCxnSpPr/>
          <p:nvPr/>
        </p:nvCxnSpPr>
        <p:spPr>
          <a:xfrm rot="5400000">
            <a:off x="16744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97516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132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512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1128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12615" y="29721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2370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750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8748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4364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6744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4800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22412" y="2362200"/>
            <a:ext cx="762000" cy="369332"/>
          </a:xfrm>
          <a:prstGeom prst="rect">
            <a:avLst/>
          </a:prstGeom>
          <a:noFill/>
        </p:spPr>
        <p:txBody>
          <a:bodyPr wrap="square" rtlCol="0">
            <a:spAutoFit/>
          </a:bodyPr>
          <a:lstStyle/>
          <a:p>
            <a:pPr algn="ctr"/>
            <a:r>
              <a:rPr lang="en-US" b="1" dirty="0" smtClean="0"/>
              <a:t>‘91</a:t>
            </a:r>
            <a:endParaRPr lang="en-US" b="1" dirty="0"/>
          </a:p>
        </p:txBody>
      </p:sp>
      <p:sp>
        <p:nvSpPr>
          <p:cNvPr id="56" name="TextBox 55"/>
          <p:cNvSpPr txBox="1"/>
          <p:nvPr/>
        </p:nvSpPr>
        <p:spPr>
          <a:xfrm>
            <a:off x="2360612" y="2362200"/>
            <a:ext cx="762000" cy="369332"/>
          </a:xfrm>
          <a:prstGeom prst="rect">
            <a:avLst/>
          </a:prstGeom>
          <a:noFill/>
        </p:spPr>
        <p:txBody>
          <a:bodyPr wrap="square" rtlCol="0">
            <a:spAutoFit/>
          </a:bodyPr>
          <a:lstStyle/>
          <a:p>
            <a:pPr algn="ctr"/>
            <a:r>
              <a:rPr lang="en-US" b="1" dirty="0" smtClean="0"/>
              <a:t>‘96</a:t>
            </a:r>
            <a:endParaRPr lang="en-US" sz="1600" b="1" dirty="0"/>
          </a:p>
        </p:txBody>
      </p:sp>
      <p:sp>
        <p:nvSpPr>
          <p:cNvPr id="57" name="TextBox 56"/>
          <p:cNvSpPr txBox="1"/>
          <p:nvPr/>
        </p:nvSpPr>
        <p:spPr>
          <a:xfrm>
            <a:off x="3960812" y="2362200"/>
            <a:ext cx="762000" cy="369332"/>
          </a:xfrm>
          <a:prstGeom prst="rect">
            <a:avLst/>
          </a:prstGeom>
          <a:noFill/>
        </p:spPr>
        <p:txBody>
          <a:bodyPr wrap="square" rtlCol="0">
            <a:spAutoFit/>
          </a:bodyPr>
          <a:lstStyle/>
          <a:p>
            <a:pPr algn="ctr"/>
            <a:r>
              <a:rPr lang="en-US" b="1" dirty="0" smtClean="0"/>
              <a:t>2009</a:t>
            </a:r>
            <a:endParaRPr lang="en-US" sz="1600" b="1" dirty="0"/>
          </a:p>
        </p:txBody>
      </p:sp>
      <p:sp>
        <p:nvSpPr>
          <p:cNvPr id="58" name="TextBox 57"/>
          <p:cNvSpPr txBox="1"/>
          <p:nvPr/>
        </p:nvSpPr>
        <p:spPr>
          <a:xfrm>
            <a:off x="4799012" y="2362200"/>
            <a:ext cx="762000" cy="369332"/>
          </a:xfrm>
          <a:prstGeom prst="rect">
            <a:avLst/>
          </a:prstGeom>
          <a:noFill/>
        </p:spPr>
        <p:txBody>
          <a:bodyPr wrap="square" rtlCol="0">
            <a:spAutoFit/>
          </a:bodyPr>
          <a:lstStyle/>
          <a:p>
            <a:pPr algn="ctr"/>
            <a:r>
              <a:rPr lang="en-US" b="1" dirty="0" smtClean="0"/>
              <a:t>2012</a:t>
            </a:r>
            <a:endParaRPr lang="en-US" sz="1600" b="1" dirty="0"/>
          </a:p>
        </p:txBody>
      </p:sp>
      <p:sp>
        <p:nvSpPr>
          <p:cNvPr id="59" name="TextBox 58"/>
          <p:cNvSpPr txBox="1"/>
          <p:nvPr/>
        </p:nvSpPr>
        <p:spPr>
          <a:xfrm>
            <a:off x="7161212" y="2362200"/>
            <a:ext cx="762000" cy="369332"/>
          </a:xfrm>
          <a:prstGeom prst="rect">
            <a:avLst/>
          </a:prstGeom>
          <a:noFill/>
        </p:spPr>
        <p:txBody>
          <a:bodyPr wrap="square" rtlCol="0">
            <a:spAutoFit/>
          </a:bodyPr>
          <a:lstStyle/>
          <a:p>
            <a:pPr algn="ctr"/>
            <a:r>
              <a:rPr lang="en-US" b="1" dirty="0" smtClean="0"/>
              <a:t>2018</a:t>
            </a:r>
            <a:endParaRPr lang="en-US" sz="1600" b="1" dirty="0"/>
          </a:p>
        </p:txBody>
      </p:sp>
      <p:sp>
        <p:nvSpPr>
          <p:cNvPr id="60" name="TextBox 59"/>
          <p:cNvSpPr txBox="1"/>
          <p:nvPr/>
        </p:nvSpPr>
        <p:spPr>
          <a:xfrm>
            <a:off x="6399212" y="2362200"/>
            <a:ext cx="762000" cy="369332"/>
          </a:xfrm>
          <a:prstGeom prst="rect">
            <a:avLst/>
          </a:prstGeom>
          <a:noFill/>
        </p:spPr>
        <p:txBody>
          <a:bodyPr wrap="square" rtlCol="0">
            <a:spAutoFit/>
          </a:bodyPr>
          <a:lstStyle/>
          <a:p>
            <a:pPr algn="ctr"/>
            <a:r>
              <a:rPr lang="en-US" b="1" dirty="0" smtClean="0"/>
              <a:t>2016</a:t>
            </a:r>
            <a:endParaRPr lang="en-US" sz="1600" b="1" dirty="0"/>
          </a:p>
        </p:txBody>
      </p:sp>
      <p:sp>
        <p:nvSpPr>
          <p:cNvPr id="61" name="TextBox 60"/>
          <p:cNvSpPr txBox="1"/>
          <p:nvPr/>
        </p:nvSpPr>
        <p:spPr>
          <a:xfrm>
            <a:off x="8761412" y="2362200"/>
            <a:ext cx="762000" cy="369332"/>
          </a:xfrm>
          <a:prstGeom prst="rect">
            <a:avLst/>
          </a:prstGeom>
          <a:noFill/>
        </p:spPr>
        <p:txBody>
          <a:bodyPr wrap="square" rtlCol="0">
            <a:spAutoFit/>
          </a:bodyPr>
          <a:lstStyle/>
          <a:p>
            <a:pPr algn="ctr"/>
            <a:r>
              <a:rPr lang="en-US" b="1" dirty="0" smtClean="0"/>
              <a:t>2020</a:t>
            </a:r>
            <a:endParaRPr lang="en-US" sz="1600" b="1" dirty="0"/>
          </a:p>
        </p:txBody>
      </p:sp>
      <p:sp>
        <p:nvSpPr>
          <p:cNvPr id="63" name="TextBox 62"/>
          <p:cNvSpPr txBox="1"/>
          <p:nvPr/>
        </p:nvSpPr>
        <p:spPr>
          <a:xfrm>
            <a:off x="1217612" y="4267200"/>
            <a:ext cx="609600" cy="769441"/>
          </a:xfrm>
          <a:prstGeom prst="rect">
            <a:avLst/>
          </a:prstGeom>
          <a:noFill/>
        </p:spPr>
        <p:txBody>
          <a:bodyPr wrap="square" rtlCol="0">
            <a:spAutoFit/>
          </a:bodyPr>
          <a:lstStyle/>
          <a:p>
            <a:r>
              <a:rPr lang="en-US" sz="1100" dirty="0" smtClean="0">
                <a:latin typeface="Ink Free" pitchFamily="66" charset="0"/>
              </a:rPr>
              <a:t>BO Christ</a:t>
            </a:r>
          </a:p>
          <a:p>
            <a:r>
              <a:rPr lang="en-US" sz="1100" dirty="0" smtClean="0">
                <a:latin typeface="Ink Free" pitchFamily="66" charset="0"/>
              </a:rPr>
              <a:t>BO Jn. Bapt.</a:t>
            </a:r>
            <a:endParaRPr lang="en-US" sz="1100" dirty="0">
              <a:latin typeface="Ink Free" pitchFamily="66" charset="0"/>
            </a:endParaRPr>
          </a:p>
        </p:txBody>
      </p:sp>
      <p:sp>
        <p:nvSpPr>
          <p:cNvPr id="64" name="TextBox 63"/>
          <p:cNvSpPr txBox="1"/>
          <p:nvPr/>
        </p:nvSpPr>
        <p:spPr>
          <a:xfrm>
            <a:off x="1446212" y="4267200"/>
            <a:ext cx="914400" cy="307777"/>
          </a:xfrm>
          <a:prstGeom prst="rect">
            <a:avLst/>
          </a:prstGeom>
          <a:noFill/>
        </p:spPr>
        <p:txBody>
          <a:bodyPr wrap="square" rtlCol="0">
            <a:spAutoFit/>
          </a:bodyPr>
          <a:lstStyle/>
          <a:p>
            <a:pPr algn="ctr"/>
            <a:r>
              <a:rPr lang="en-US" sz="1400" b="1" dirty="0" smtClean="0"/>
              <a:t>Age 12</a:t>
            </a:r>
            <a:endParaRPr lang="en-US" sz="1400" b="1" dirty="0"/>
          </a:p>
        </p:txBody>
      </p:sp>
      <p:sp>
        <p:nvSpPr>
          <p:cNvPr id="65" name="TextBox 64"/>
          <p:cNvSpPr txBox="1"/>
          <p:nvPr/>
        </p:nvSpPr>
        <p:spPr>
          <a:xfrm>
            <a:off x="2436812" y="4191000"/>
            <a:ext cx="609600" cy="369332"/>
          </a:xfrm>
          <a:prstGeom prst="rect">
            <a:avLst/>
          </a:prstGeom>
          <a:noFill/>
        </p:spPr>
        <p:txBody>
          <a:bodyPr wrap="square" rtlCol="0">
            <a:spAutoFit/>
          </a:bodyPr>
          <a:lstStyle/>
          <a:p>
            <a:endParaRPr lang="en-US" dirty="0"/>
          </a:p>
        </p:txBody>
      </p:sp>
      <p:sp>
        <p:nvSpPr>
          <p:cNvPr id="66" name="TextBox 65"/>
          <p:cNvSpPr txBox="1"/>
          <p:nvPr/>
        </p:nvSpPr>
        <p:spPr>
          <a:xfrm>
            <a:off x="2208212" y="3886200"/>
            <a:ext cx="990600" cy="738664"/>
          </a:xfrm>
          <a:prstGeom prst="rect">
            <a:avLst/>
          </a:prstGeom>
          <a:noFill/>
        </p:spPr>
        <p:txBody>
          <a:bodyPr wrap="square" rtlCol="0">
            <a:spAutoFit/>
          </a:bodyPr>
          <a:lstStyle/>
          <a:p>
            <a:pPr algn="ctr"/>
            <a:r>
              <a:rPr lang="en-US" sz="1400" b="1" dirty="0" smtClean="0"/>
              <a:t>Ministry of Jn. Bapt.</a:t>
            </a:r>
            <a:endParaRPr lang="en-US" sz="1400" b="1" dirty="0"/>
          </a:p>
        </p:txBody>
      </p:sp>
      <p:sp>
        <p:nvSpPr>
          <p:cNvPr id="67" name="TextBox 66"/>
          <p:cNvSpPr txBox="1"/>
          <p:nvPr/>
        </p:nvSpPr>
        <p:spPr>
          <a:xfrm>
            <a:off x="3808412" y="4267200"/>
            <a:ext cx="1143000" cy="307777"/>
          </a:xfrm>
          <a:prstGeom prst="rect">
            <a:avLst/>
          </a:prstGeom>
          <a:noFill/>
        </p:spPr>
        <p:txBody>
          <a:bodyPr wrap="square" rtlCol="0">
            <a:spAutoFit/>
          </a:bodyPr>
          <a:lstStyle/>
          <a:p>
            <a:pPr algn="ctr"/>
            <a:r>
              <a:rPr lang="en-US" sz="1400" b="1" dirty="0" smtClean="0"/>
              <a:t>Wilderness</a:t>
            </a:r>
            <a:endParaRPr lang="en-US" sz="1400" b="1" dirty="0"/>
          </a:p>
        </p:txBody>
      </p:sp>
      <p:sp>
        <p:nvSpPr>
          <p:cNvPr id="68" name="TextBox 67"/>
          <p:cNvSpPr txBox="1"/>
          <p:nvPr/>
        </p:nvSpPr>
        <p:spPr>
          <a:xfrm>
            <a:off x="4646612" y="4267200"/>
            <a:ext cx="914400" cy="307777"/>
          </a:xfrm>
          <a:prstGeom prst="rect">
            <a:avLst/>
          </a:prstGeom>
          <a:noFill/>
        </p:spPr>
        <p:txBody>
          <a:bodyPr wrap="square" rtlCol="0">
            <a:spAutoFit/>
          </a:bodyPr>
          <a:lstStyle/>
          <a:p>
            <a:pPr algn="ctr"/>
            <a:r>
              <a:rPr lang="en-US" sz="1400" b="1" dirty="0" smtClean="0"/>
              <a:t>Cana</a:t>
            </a:r>
            <a:endParaRPr lang="en-US" sz="1400" b="1" dirty="0"/>
          </a:p>
        </p:txBody>
      </p:sp>
      <p:sp>
        <p:nvSpPr>
          <p:cNvPr id="69" name="TextBox 68"/>
          <p:cNvSpPr txBox="1"/>
          <p:nvPr/>
        </p:nvSpPr>
        <p:spPr>
          <a:xfrm>
            <a:off x="7085012" y="4038600"/>
            <a:ext cx="762000" cy="523220"/>
          </a:xfrm>
          <a:prstGeom prst="rect">
            <a:avLst/>
          </a:prstGeom>
          <a:noFill/>
        </p:spPr>
        <p:txBody>
          <a:bodyPr wrap="square" rtlCol="0">
            <a:spAutoFit/>
          </a:bodyPr>
          <a:lstStyle/>
          <a:p>
            <a:pPr algn="ctr"/>
            <a:r>
              <a:rPr lang="en-US" sz="1400" b="1" dirty="0" smtClean="0"/>
              <a:t>Upper Room</a:t>
            </a:r>
            <a:endParaRPr lang="en-US" sz="1400" b="1" dirty="0"/>
          </a:p>
        </p:txBody>
      </p:sp>
      <p:pic>
        <p:nvPicPr>
          <p:cNvPr id="1027" name="Picture 3" descr="C:\Users\User\AppData\Local\Microsoft\Windows\INetCache\IE\0WCAAP1C\1200px-Christian_cross_trans.svg[1].png"/>
          <p:cNvPicPr>
            <a:picLocks noChangeAspect="1" noChangeArrowheads="1"/>
          </p:cNvPicPr>
          <p:nvPr/>
        </p:nvPicPr>
        <p:blipFill>
          <a:blip r:embed="rId2" cstate="print"/>
          <a:srcRect/>
          <a:stretch>
            <a:fillRect/>
          </a:stretch>
        </p:blipFill>
        <p:spPr bwMode="auto">
          <a:xfrm>
            <a:off x="8228012" y="3733800"/>
            <a:ext cx="272161" cy="488473"/>
          </a:xfrm>
          <a:prstGeom prst="rect">
            <a:avLst/>
          </a:prstGeom>
          <a:noFill/>
        </p:spPr>
      </p:pic>
      <p:sp>
        <p:nvSpPr>
          <p:cNvPr id="73" name="TextBox 72"/>
          <p:cNvSpPr txBox="1"/>
          <p:nvPr/>
        </p:nvSpPr>
        <p:spPr>
          <a:xfrm>
            <a:off x="3656012" y="4724400"/>
            <a:ext cx="457200" cy="307777"/>
          </a:xfrm>
          <a:prstGeom prst="rect">
            <a:avLst/>
          </a:prstGeom>
          <a:noFill/>
        </p:spPr>
        <p:txBody>
          <a:bodyPr wrap="square" rtlCol="0">
            <a:spAutoFit/>
          </a:bodyPr>
          <a:lstStyle/>
          <a:p>
            <a:r>
              <a:rPr lang="en-US" sz="1400" dirty="0" smtClean="0">
                <a:latin typeface="Ink Free" pitchFamily="66" charset="0"/>
              </a:rPr>
              <a:t>40</a:t>
            </a:r>
            <a:endParaRPr lang="en-US" sz="1400" dirty="0">
              <a:latin typeface="Ink Free" pitchFamily="66" charset="0"/>
            </a:endParaRPr>
          </a:p>
        </p:txBody>
      </p:sp>
      <p:sp>
        <p:nvSpPr>
          <p:cNvPr id="74" name="TextBox 73"/>
          <p:cNvSpPr txBox="1"/>
          <p:nvPr/>
        </p:nvSpPr>
        <p:spPr>
          <a:xfrm>
            <a:off x="3503612" y="41910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75" name="TextBox 74"/>
          <p:cNvSpPr txBox="1"/>
          <p:nvPr/>
        </p:nvSpPr>
        <p:spPr>
          <a:xfrm>
            <a:off x="2970212" y="3962400"/>
            <a:ext cx="1219199" cy="338554"/>
          </a:xfrm>
          <a:prstGeom prst="rect">
            <a:avLst/>
          </a:prstGeom>
          <a:noFill/>
        </p:spPr>
        <p:txBody>
          <a:bodyPr wrap="square" rtlCol="0">
            <a:spAutoFit/>
          </a:bodyPr>
          <a:lstStyle/>
          <a:p>
            <a:r>
              <a:rPr lang="en-US" sz="1600" dirty="0" smtClean="0"/>
              <a:t>(Baptized)</a:t>
            </a:r>
            <a:endParaRPr lang="en-US" sz="1600" dirty="0"/>
          </a:p>
        </p:txBody>
      </p:sp>
      <p:sp>
        <p:nvSpPr>
          <p:cNvPr id="76" name="TextBox 75"/>
          <p:cNvSpPr txBox="1"/>
          <p:nvPr/>
        </p:nvSpPr>
        <p:spPr>
          <a:xfrm>
            <a:off x="6018212" y="4419600"/>
            <a:ext cx="6858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sp>
        <p:nvSpPr>
          <p:cNvPr id="62" name="TextBox 61"/>
          <p:cNvSpPr txBox="1"/>
          <p:nvPr/>
        </p:nvSpPr>
        <p:spPr>
          <a:xfrm rot="19792190">
            <a:off x="25142" y="1673822"/>
            <a:ext cx="999959" cy="369332"/>
          </a:xfrm>
          <a:prstGeom prst="rect">
            <a:avLst/>
          </a:prstGeom>
          <a:noFill/>
        </p:spPr>
        <p:txBody>
          <a:bodyPr wrap="square" rtlCol="0">
            <a:spAutoFit/>
          </a:bodyPr>
          <a:lstStyle/>
          <a:p>
            <a:pPr algn="ctr"/>
            <a:r>
              <a:rPr lang="en-US" sz="1400" u="sng" dirty="0" smtClean="0">
                <a:latin typeface="Lucida Calligraphy" pitchFamily="66" charset="0"/>
              </a:rPr>
              <a:t>Priest</a:t>
            </a:r>
            <a:r>
              <a:rPr lang="en-US" dirty="0" smtClean="0"/>
              <a:t> </a:t>
            </a:r>
            <a:endParaRPr lang="en-US" dirty="0"/>
          </a:p>
        </p:txBody>
      </p:sp>
      <p:sp>
        <p:nvSpPr>
          <p:cNvPr id="70" name="TextBox 69"/>
          <p:cNvSpPr txBox="1"/>
          <p:nvPr/>
        </p:nvSpPr>
        <p:spPr>
          <a:xfrm rot="19586734">
            <a:off x="-49688" y="3774099"/>
            <a:ext cx="1617224" cy="307777"/>
          </a:xfrm>
          <a:prstGeom prst="rect">
            <a:avLst/>
          </a:prstGeom>
          <a:noFill/>
        </p:spPr>
        <p:txBody>
          <a:bodyPr wrap="square" rtlCol="0">
            <a:spAutoFit/>
          </a:bodyPr>
          <a:lstStyle/>
          <a:p>
            <a:pPr algn="ctr"/>
            <a:r>
              <a:rPr lang="en-US" sz="1400" dirty="0" smtClean="0">
                <a:latin typeface="Lucida Calligraphy" pitchFamily="66" charset="0"/>
              </a:rPr>
              <a:t>Ancient </a:t>
            </a:r>
            <a:r>
              <a:rPr lang="en-US" sz="1400" u="sng" dirty="0" smtClean="0">
                <a:latin typeface="Lucida Calligraphy" pitchFamily="66" charset="0"/>
              </a:rPr>
              <a:t>Israel</a:t>
            </a:r>
            <a:endParaRPr lang="en-US" sz="1400" u="sng" dirty="0">
              <a:latin typeface="Lucida Calligraphy" pitchFamily="66" charset="0"/>
            </a:endParaRPr>
          </a:p>
        </p:txBody>
      </p:sp>
      <p:sp>
        <p:nvSpPr>
          <p:cNvPr id="97" name="TextBox 96"/>
          <p:cNvSpPr txBox="1"/>
          <p:nvPr/>
        </p:nvSpPr>
        <p:spPr>
          <a:xfrm>
            <a:off x="8761412" y="3810000"/>
            <a:ext cx="457200" cy="307777"/>
          </a:xfrm>
          <a:prstGeom prst="rect">
            <a:avLst/>
          </a:prstGeom>
          <a:noFill/>
        </p:spPr>
        <p:txBody>
          <a:bodyPr wrap="square" rtlCol="0">
            <a:spAutoFit/>
          </a:bodyPr>
          <a:lstStyle/>
          <a:p>
            <a:endParaRPr lang="en-US" sz="1400" b="1" dirty="0">
              <a:latin typeface="Ink Free" pitchFamily="66" charset="0"/>
            </a:endParaRPr>
          </a:p>
        </p:txBody>
      </p:sp>
      <p:sp>
        <p:nvSpPr>
          <p:cNvPr id="99" name="TextBox 98"/>
          <p:cNvSpPr txBox="1"/>
          <p:nvPr/>
        </p:nvSpPr>
        <p:spPr>
          <a:xfrm>
            <a:off x="8913812" y="50292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 Disciples</a:t>
            </a:r>
            <a:endParaRPr lang="en-US" sz="1400" b="1" dirty="0">
              <a:latin typeface="Ink Free" pitchFamily="66" charset="0"/>
            </a:endParaRPr>
          </a:p>
        </p:txBody>
      </p:sp>
      <p:pic>
        <p:nvPicPr>
          <p:cNvPr id="71"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8380412" y="2514600"/>
            <a:ext cx="381000" cy="656166"/>
          </a:xfrm>
          <a:prstGeom prst="rect">
            <a:avLst/>
          </a:prstGeom>
          <a:noFill/>
        </p:spPr>
      </p:pic>
      <p:sp>
        <p:nvSpPr>
          <p:cNvPr id="72" name="TextBox 71"/>
          <p:cNvSpPr txBox="1"/>
          <p:nvPr/>
        </p:nvSpPr>
        <p:spPr>
          <a:xfrm>
            <a:off x="8837612" y="32004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46626" y="1499009"/>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752600"/>
            <a:ext cx="1066800" cy="307777"/>
          </a:xfrm>
          <a:prstGeom prst="rect">
            <a:avLst/>
          </a:prstGeom>
          <a:noFill/>
        </p:spPr>
        <p:txBody>
          <a:bodyPr wrap="square" rtlCol="0">
            <a:spAutoFit/>
          </a:bodyPr>
          <a:lstStyle/>
          <a:p>
            <a:pPr algn="ctr"/>
            <a:r>
              <a:rPr lang="en-US" sz="1400" b="1" dirty="0" smtClean="0">
                <a:solidFill>
                  <a:srgbClr val="FF0000"/>
                </a:solidFill>
                <a:latin typeface="Candara" pitchFamily="34" charset="0"/>
              </a:rPr>
              <a:t>Harvest</a:t>
            </a:r>
            <a:endParaRPr lang="en-US" b="1" dirty="0">
              <a:solidFill>
                <a:srgbClr val="FF0000"/>
              </a:solidFill>
              <a:latin typeface="Candara" pitchFamily="34" charset="0"/>
            </a:endParaRPr>
          </a:p>
        </p:txBody>
      </p:sp>
      <p:sp>
        <p:nvSpPr>
          <p:cNvPr id="113" name="TextBox 112"/>
          <p:cNvSpPr txBox="1"/>
          <p:nvPr/>
        </p:nvSpPr>
        <p:spPr>
          <a:xfrm>
            <a:off x="1903412" y="5105400"/>
            <a:ext cx="1600200" cy="307777"/>
          </a:xfrm>
          <a:prstGeom prst="rect">
            <a:avLst/>
          </a:prstGeom>
          <a:solidFill>
            <a:schemeClr val="tx2">
              <a:lumMod val="40000"/>
              <a:lumOff val="60000"/>
            </a:schemeClr>
          </a:solidFill>
        </p:spPr>
        <p:txBody>
          <a:bodyPr wrap="square" rtlCol="0">
            <a:spAutoFit/>
          </a:bodyPr>
          <a:lstStyle/>
          <a:p>
            <a:pPr algn="ctr"/>
            <a:r>
              <a:rPr lang="en-US" sz="1400" b="1" dirty="0" smtClean="0">
                <a:latin typeface="MV Boli" pitchFamily="2" charset="0"/>
                <a:cs typeface="MV Boli" pitchFamily="2" charset="0"/>
              </a:rPr>
              <a:t>John = 1</a:t>
            </a:r>
            <a:r>
              <a:rPr lang="en-US" sz="1400" b="1" baseline="30000" dirty="0" smtClean="0">
                <a:latin typeface="MV Boli" pitchFamily="2" charset="0"/>
                <a:cs typeface="MV Boli" pitchFamily="2" charset="0"/>
              </a:rPr>
              <a:t>st</a:t>
            </a:r>
            <a:r>
              <a:rPr lang="en-US" sz="1400" b="1" dirty="0" smtClean="0">
                <a:latin typeface="MV Boli" pitchFamily="2" charset="0"/>
                <a:cs typeface="MV Boli" pitchFamily="2" charset="0"/>
              </a:rPr>
              <a:t> Angel</a:t>
            </a:r>
            <a:endParaRPr lang="en-US" sz="1400" b="1" dirty="0">
              <a:latin typeface="MV Boli" pitchFamily="2" charset="0"/>
              <a:cs typeface="MV Boli" pitchFamily="2" charset="0"/>
            </a:endParaRPr>
          </a:p>
        </p:txBody>
      </p:sp>
      <p:sp>
        <p:nvSpPr>
          <p:cNvPr id="114" name="TextBox 113"/>
          <p:cNvSpPr txBox="1"/>
          <p:nvPr/>
        </p:nvSpPr>
        <p:spPr>
          <a:xfrm>
            <a:off x="5942012" y="5105400"/>
            <a:ext cx="1981200" cy="307777"/>
          </a:xfrm>
          <a:prstGeom prst="rect">
            <a:avLst/>
          </a:prstGeom>
          <a:solidFill>
            <a:schemeClr val="tx2">
              <a:lumMod val="40000"/>
              <a:lumOff val="60000"/>
            </a:schemeClr>
          </a:solidFill>
        </p:spPr>
        <p:txBody>
          <a:bodyPr wrap="square" rtlCol="0">
            <a:spAutoFit/>
          </a:bodyPr>
          <a:lstStyle/>
          <a:p>
            <a:pPr algn="ctr"/>
            <a:r>
              <a:rPr lang="en-US" sz="1400" b="1" dirty="0" smtClean="0">
                <a:latin typeface="MV Boli" pitchFamily="2" charset="0"/>
                <a:cs typeface="MV Boli" pitchFamily="2" charset="0"/>
              </a:rPr>
              <a:t>Christ = 2</a:t>
            </a:r>
            <a:r>
              <a:rPr lang="en-US" sz="1400" b="1" baseline="30000" dirty="0" smtClean="0">
                <a:latin typeface="MV Boli" pitchFamily="2" charset="0"/>
                <a:cs typeface="MV Boli" pitchFamily="2" charset="0"/>
              </a:rPr>
              <a:t>nd</a:t>
            </a:r>
            <a:r>
              <a:rPr lang="en-US" sz="1400" b="1" dirty="0" smtClean="0">
                <a:latin typeface="MV Boli" pitchFamily="2" charset="0"/>
                <a:cs typeface="MV Boli" pitchFamily="2" charset="0"/>
              </a:rPr>
              <a:t> Angel</a:t>
            </a:r>
            <a:endParaRPr lang="en-US" sz="1400" b="1" dirty="0">
              <a:latin typeface="MV Boli" pitchFamily="2" charset="0"/>
              <a:cs typeface="MV Boli" pitchFamily="2" charset="0"/>
            </a:endParaRPr>
          </a:p>
        </p:txBody>
      </p:sp>
      <p:pic>
        <p:nvPicPr>
          <p:cNvPr id="117" name="Picture 5" descr="C:\Users\User\AppData\Local\Microsoft\Windows\INetCache\IE\8CHUBLFK\1200px-Greek_uc_Omega.svg[1].png"/>
          <p:cNvPicPr>
            <a:picLocks noChangeAspect="1" noChangeArrowheads="1"/>
          </p:cNvPicPr>
          <p:nvPr/>
        </p:nvPicPr>
        <p:blipFill>
          <a:blip r:embed="rId4" cstate="print"/>
          <a:srcRect/>
          <a:stretch>
            <a:fillRect/>
          </a:stretch>
        </p:blipFill>
        <p:spPr bwMode="auto">
          <a:xfrm rot="19507210">
            <a:off x="515385" y="3488773"/>
            <a:ext cx="304800" cy="304800"/>
          </a:xfrm>
          <a:prstGeom prst="rect">
            <a:avLst/>
          </a:prstGeom>
          <a:noFill/>
        </p:spPr>
      </p:pic>
      <p:sp>
        <p:nvSpPr>
          <p:cNvPr id="118" name="TextBox 117"/>
          <p:cNvSpPr txBox="1"/>
          <p:nvPr/>
        </p:nvSpPr>
        <p:spPr>
          <a:xfrm>
            <a:off x="227012" y="5791200"/>
            <a:ext cx="5256212" cy="923330"/>
          </a:xfrm>
          <a:prstGeom prst="rect">
            <a:avLst/>
          </a:prstGeom>
          <a:noFill/>
          <a:ln>
            <a:solidFill>
              <a:schemeClr val="tx1"/>
            </a:solidFill>
          </a:ln>
        </p:spPr>
        <p:txBody>
          <a:bodyPr wrap="square" rtlCol="0">
            <a:spAutoFit/>
          </a:bodyPr>
          <a:lstStyle/>
          <a:p>
            <a:pPr>
              <a:buFont typeface="Wingdings" pitchFamily="2" charset="2"/>
              <a:buChar char="v"/>
            </a:pPr>
            <a:r>
              <a:rPr lang="en-US" b="1" dirty="0" smtClean="0">
                <a:latin typeface="Candara" pitchFamily="34" charset="0"/>
              </a:rPr>
              <a:t> Ellen G. White tells us John led the Movement. People who did not listen to John did not listen to Christ because there is a transition in leadership.</a:t>
            </a:r>
            <a:endParaRPr lang="en-US" b="1" dirty="0">
              <a:latin typeface="Candar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0"/>
            <a:ext cx="10969943" cy="1143000"/>
          </a:xfrm>
        </p:spPr>
        <p:txBody>
          <a:bodyPr>
            <a:normAutofit/>
          </a:bodyPr>
          <a:lstStyle/>
          <a:p>
            <a:r>
              <a:rPr lang="en-US" dirty="0" smtClean="0">
                <a:latin typeface="Britannic Bold" pitchFamily="34" charset="0"/>
              </a:rPr>
              <a:t>A Transition in Leadership Cont'</a:t>
            </a:r>
            <a:endParaRPr lang="en-US" dirty="0">
              <a:latin typeface="Bernard MT Condensed" pitchFamily="18" charset="0"/>
            </a:endParaRPr>
          </a:p>
        </p:txBody>
      </p:sp>
      <p:cxnSp>
        <p:nvCxnSpPr>
          <p:cNvPr id="8" name="Straight Connector 7"/>
          <p:cNvCxnSpPr/>
          <p:nvPr/>
        </p:nvCxnSpPr>
        <p:spPr>
          <a:xfrm>
            <a:off x="1293812" y="38862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12415" y="22863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61109" y="2247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266509" y="2247503"/>
            <a:ext cx="3810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513615" y="24387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60615" y="23625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074818" y="3505994"/>
            <a:ext cx="7635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60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460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124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513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2812" y="1524000"/>
            <a:ext cx="762000" cy="369332"/>
          </a:xfrm>
          <a:prstGeom prst="rect">
            <a:avLst/>
          </a:prstGeom>
          <a:noFill/>
        </p:spPr>
        <p:txBody>
          <a:bodyPr wrap="square" rtlCol="0">
            <a:spAutoFit/>
          </a:bodyPr>
          <a:lstStyle/>
          <a:p>
            <a:pPr algn="ctr"/>
            <a:r>
              <a:rPr lang="en-US" b="1" dirty="0" smtClean="0">
                <a:solidFill>
                  <a:srgbClr val="FF0000"/>
                </a:solidFill>
              </a:rPr>
              <a:t>1989</a:t>
            </a:r>
            <a:endParaRPr lang="en-US" sz="1600" b="1" dirty="0">
              <a:solidFill>
                <a:srgbClr val="FF0000"/>
              </a:solidFill>
            </a:endParaRPr>
          </a:p>
        </p:txBody>
      </p:sp>
      <p:sp>
        <p:nvSpPr>
          <p:cNvPr id="25" name="TextBox 24"/>
          <p:cNvSpPr txBox="1"/>
          <p:nvPr/>
        </p:nvSpPr>
        <p:spPr>
          <a:xfrm>
            <a:off x="5561012" y="1600200"/>
            <a:ext cx="762000" cy="369332"/>
          </a:xfrm>
          <a:prstGeom prst="rect">
            <a:avLst/>
          </a:prstGeom>
          <a:no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sp>
        <p:nvSpPr>
          <p:cNvPr id="26" name="TextBox 25"/>
          <p:cNvSpPr txBox="1"/>
          <p:nvPr/>
        </p:nvSpPr>
        <p:spPr>
          <a:xfrm>
            <a:off x="8075612" y="1676400"/>
            <a:ext cx="762000" cy="369332"/>
          </a:xfrm>
          <a:prstGeom prst="rect">
            <a:avLst/>
          </a:prstGeom>
          <a:noFill/>
        </p:spPr>
        <p:txBody>
          <a:bodyPr wrap="square" rtlCol="0">
            <a:spAutoFit/>
          </a:bodyPr>
          <a:lstStyle/>
          <a:p>
            <a:pPr algn="ctr"/>
            <a:r>
              <a:rPr lang="en-US" b="1" dirty="0" smtClean="0">
                <a:solidFill>
                  <a:srgbClr val="FF0000"/>
                </a:solidFill>
              </a:rPr>
              <a:t>2019</a:t>
            </a:r>
            <a:endParaRPr lang="en-US" sz="1600" b="1" dirty="0">
              <a:solidFill>
                <a:srgbClr val="FF0000"/>
              </a:solidFill>
            </a:endParaRPr>
          </a:p>
        </p:txBody>
      </p:sp>
      <p:sp>
        <p:nvSpPr>
          <p:cNvPr id="27" name="TextBox 26"/>
          <p:cNvSpPr txBox="1"/>
          <p:nvPr/>
        </p:nvSpPr>
        <p:spPr>
          <a:xfrm>
            <a:off x="10437812" y="1676400"/>
            <a:ext cx="762000" cy="369332"/>
          </a:xfrm>
          <a:prstGeom prst="rect">
            <a:avLst/>
          </a:prstGeom>
          <a:noFill/>
        </p:spPr>
        <p:txBody>
          <a:bodyPr wrap="square" rtlCol="0">
            <a:spAutoFit/>
          </a:bodyPr>
          <a:lstStyle/>
          <a:p>
            <a:pPr algn="ctr"/>
            <a:r>
              <a:rPr lang="en-US" b="1" dirty="0" smtClean="0">
                <a:solidFill>
                  <a:srgbClr val="FF0000"/>
                </a:solidFill>
              </a:rPr>
              <a:t>2021</a:t>
            </a:r>
            <a:endParaRPr lang="en-US" sz="1600" b="1" dirty="0">
              <a:solidFill>
                <a:srgbClr val="FF0000"/>
              </a:solidFill>
            </a:endParaRPr>
          </a:p>
        </p:txBody>
      </p:sp>
      <p:sp>
        <p:nvSpPr>
          <p:cNvPr id="28" name="TextBox 27"/>
          <p:cNvSpPr txBox="1"/>
          <p:nvPr/>
        </p:nvSpPr>
        <p:spPr>
          <a:xfrm>
            <a:off x="3046412" y="1600200"/>
            <a:ext cx="762000" cy="369332"/>
          </a:xfrm>
          <a:prstGeom prst="rect">
            <a:avLst/>
          </a:prstGeom>
          <a:noFill/>
        </p:spPr>
        <p:txBody>
          <a:bodyPr wrap="square" rtlCol="0">
            <a:spAutoFit/>
          </a:bodyPr>
          <a:lstStyle/>
          <a:p>
            <a:pPr algn="ctr"/>
            <a:r>
              <a:rPr lang="en-US" b="1" dirty="0" smtClean="0">
                <a:solidFill>
                  <a:srgbClr val="FF0000"/>
                </a:solidFill>
              </a:rPr>
              <a:t>9/11</a:t>
            </a:r>
            <a:endParaRPr lang="en-US" sz="1600" b="1" dirty="0">
              <a:solidFill>
                <a:srgbClr val="FF0000"/>
              </a:solidFill>
            </a:endParaRPr>
          </a:p>
        </p:txBody>
      </p:sp>
      <p:sp>
        <p:nvSpPr>
          <p:cNvPr id="29" name="TextBox 28"/>
          <p:cNvSpPr txBox="1"/>
          <p:nvPr/>
        </p:nvSpPr>
        <p:spPr>
          <a:xfrm>
            <a:off x="3046412" y="2514600"/>
            <a:ext cx="762000" cy="369332"/>
          </a:xfrm>
          <a:prstGeom prst="rect">
            <a:avLst/>
          </a:prstGeom>
          <a:noFill/>
        </p:spPr>
        <p:txBody>
          <a:bodyPr wrap="square" rtlCol="0">
            <a:spAutoFit/>
          </a:bodyPr>
          <a:lstStyle/>
          <a:p>
            <a:pPr algn="ctr"/>
            <a:r>
              <a:rPr lang="en-US" b="1" dirty="0" smtClean="0"/>
              <a:t>AD27</a:t>
            </a:r>
            <a:endParaRPr lang="en-US" sz="1600" b="1" dirty="0"/>
          </a:p>
        </p:txBody>
      </p:sp>
      <p:sp>
        <p:nvSpPr>
          <p:cNvPr id="30" name="TextBox 29"/>
          <p:cNvSpPr txBox="1"/>
          <p:nvPr/>
        </p:nvSpPr>
        <p:spPr>
          <a:xfrm>
            <a:off x="912812" y="2743200"/>
            <a:ext cx="762000" cy="369332"/>
          </a:xfrm>
          <a:prstGeom prst="rect">
            <a:avLst/>
          </a:prstGeom>
          <a:noFill/>
        </p:spPr>
        <p:txBody>
          <a:bodyPr wrap="square" rtlCol="0">
            <a:spAutoFit/>
          </a:bodyPr>
          <a:lstStyle/>
          <a:p>
            <a:pPr algn="ctr"/>
            <a:r>
              <a:rPr lang="en-US" b="1" dirty="0" smtClean="0"/>
              <a:t>-4BC</a:t>
            </a:r>
            <a:endParaRPr lang="en-US" sz="1600" b="1" dirty="0"/>
          </a:p>
        </p:txBody>
      </p:sp>
      <p:sp>
        <p:nvSpPr>
          <p:cNvPr id="31" name="TextBox 30"/>
          <p:cNvSpPr txBox="1"/>
          <p:nvPr/>
        </p:nvSpPr>
        <p:spPr>
          <a:xfrm>
            <a:off x="5561012" y="2743200"/>
            <a:ext cx="762000" cy="369332"/>
          </a:xfrm>
          <a:prstGeom prst="rect">
            <a:avLst/>
          </a:prstGeom>
          <a:noFill/>
        </p:spPr>
        <p:txBody>
          <a:bodyPr wrap="square" rtlCol="0">
            <a:spAutoFit/>
          </a:bodyPr>
          <a:lstStyle/>
          <a:p>
            <a:pPr algn="ctr"/>
            <a:r>
              <a:rPr lang="en-US" b="1" dirty="0" smtClean="0"/>
              <a:t>1</a:t>
            </a:r>
            <a:r>
              <a:rPr lang="en-US" b="1" baseline="30000" dirty="0" smtClean="0"/>
              <a:t>st</a:t>
            </a:r>
            <a:r>
              <a:rPr lang="en-US" b="1" dirty="0" smtClean="0"/>
              <a:t> TC</a:t>
            </a:r>
            <a:endParaRPr lang="en-US" sz="1600" b="1" dirty="0"/>
          </a:p>
        </p:txBody>
      </p:sp>
      <p:sp>
        <p:nvSpPr>
          <p:cNvPr id="33" name="TextBox 32"/>
          <p:cNvSpPr txBox="1"/>
          <p:nvPr/>
        </p:nvSpPr>
        <p:spPr>
          <a:xfrm>
            <a:off x="10133012" y="2819400"/>
            <a:ext cx="1371600" cy="369332"/>
          </a:xfrm>
          <a:prstGeom prst="rect">
            <a:avLst/>
          </a:prstGeom>
          <a:noFill/>
        </p:spPr>
        <p:txBody>
          <a:bodyPr wrap="square" rtlCol="0">
            <a:spAutoFit/>
          </a:bodyPr>
          <a:lstStyle/>
          <a:p>
            <a:pPr algn="ctr"/>
            <a:r>
              <a:rPr lang="en-US" b="1" dirty="0" smtClean="0"/>
              <a:t>Pentecost</a:t>
            </a:r>
            <a:endParaRPr lang="en-US" sz="1600" b="1" dirty="0"/>
          </a:p>
        </p:txBody>
      </p:sp>
      <p:cxnSp>
        <p:nvCxnSpPr>
          <p:cNvPr id="36" name="Straight Connector 35"/>
          <p:cNvCxnSpPr/>
          <p:nvPr/>
        </p:nvCxnSpPr>
        <p:spPr>
          <a:xfrm rot="5400000">
            <a:off x="1750615" y="25911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9751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132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475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36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13806" y="2513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313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75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51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322909" y="36191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750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22412" y="1981200"/>
            <a:ext cx="762000" cy="369332"/>
          </a:xfrm>
          <a:prstGeom prst="rect">
            <a:avLst/>
          </a:prstGeom>
          <a:noFill/>
        </p:spPr>
        <p:txBody>
          <a:bodyPr wrap="square" rtlCol="0">
            <a:spAutoFit/>
          </a:bodyPr>
          <a:lstStyle/>
          <a:p>
            <a:pPr algn="ctr"/>
            <a:r>
              <a:rPr lang="en-US" b="1" dirty="0" smtClean="0">
                <a:solidFill>
                  <a:srgbClr val="FF0000"/>
                </a:solidFill>
              </a:rPr>
              <a:t>‘91</a:t>
            </a:r>
            <a:endParaRPr lang="en-US" b="1" dirty="0">
              <a:solidFill>
                <a:srgbClr val="FF0000"/>
              </a:solidFill>
            </a:endParaRPr>
          </a:p>
        </p:txBody>
      </p:sp>
      <p:sp>
        <p:nvSpPr>
          <p:cNvPr id="56" name="TextBox 55"/>
          <p:cNvSpPr txBox="1"/>
          <p:nvPr/>
        </p:nvSpPr>
        <p:spPr>
          <a:xfrm>
            <a:off x="2284412" y="1981200"/>
            <a:ext cx="762000" cy="369332"/>
          </a:xfrm>
          <a:prstGeom prst="rect">
            <a:avLst/>
          </a:prstGeom>
          <a:noFill/>
        </p:spPr>
        <p:txBody>
          <a:bodyPr wrap="square" rtlCol="0">
            <a:spAutoFit/>
          </a:bodyPr>
          <a:lstStyle/>
          <a:p>
            <a:pPr algn="ctr"/>
            <a:r>
              <a:rPr lang="en-US" b="1" dirty="0" smtClean="0">
                <a:solidFill>
                  <a:srgbClr val="FF0000"/>
                </a:solidFill>
              </a:rPr>
              <a:t>‘96</a:t>
            </a:r>
            <a:endParaRPr lang="en-US" sz="1600" b="1" dirty="0">
              <a:solidFill>
                <a:srgbClr val="FF0000"/>
              </a:solidFill>
            </a:endParaRPr>
          </a:p>
        </p:txBody>
      </p:sp>
      <p:sp>
        <p:nvSpPr>
          <p:cNvPr id="57" name="TextBox 56"/>
          <p:cNvSpPr txBox="1"/>
          <p:nvPr/>
        </p:nvSpPr>
        <p:spPr>
          <a:xfrm>
            <a:off x="3884612" y="2057400"/>
            <a:ext cx="762000" cy="369332"/>
          </a:xfrm>
          <a:prstGeom prst="rect">
            <a:avLst/>
          </a:prstGeom>
          <a:noFill/>
        </p:spPr>
        <p:txBody>
          <a:bodyPr wrap="square" rtlCol="0">
            <a:spAutoFit/>
          </a:bodyPr>
          <a:lstStyle/>
          <a:p>
            <a:pPr algn="ctr"/>
            <a:r>
              <a:rPr lang="en-US" b="1" dirty="0" smtClean="0">
                <a:solidFill>
                  <a:srgbClr val="FF0000"/>
                </a:solidFill>
              </a:rPr>
              <a:t>2009</a:t>
            </a:r>
            <a:endParaRPr lang="en-US" sz="1600" b="1" dirty="0">
              <a:solidFill>
                <a:srgbClr val="FF0000"/>
              </a:solidFill>
            </a:endParaRPr>
          </a:p>
        </p:txBody>
      </p:sp>
      <p:sp>
        <p:nvSpPr>
          <p:cNvPr id="58" name="TextBox 57"/>
          <p:cNvSpPr txBox="1"/>
          <p:nvPr/>
        </p:nvSpPr>
        <p:spPr>
          <a:xfrm>
            <a:off x="4799012" y="2057400"/>
            <a:ext cx="762000" cy="369332"/>
          </a:xfrm>
          <a:prstGeom prst="rect">
            <a:avLst/>
          </a:prstGeom>
          <a:noFill/>
        </p:spPr>
        <p:txBody>
          <a:bodyPr wrap="square" rtlCol="0">
            <a:spAutoFit/>
          </a:bodyPr>
          <a:lstStyle/>
          <a:p>
            <a:pPr algn="ctr"/>
            <a:r>
              <a:rPr lang="en-US" b="1" dirty="0" smtClean="0">
                <a:solidFill>
                  <a:srgbClr val="FF0000"/>
                </a:solidFill>
              </a:rPr>
              <a:t>2012</a:t>
            </a:r>
            <a:endParaRPr lang="en-US" sz="1600" b="1" dirty="0">
              <a:solidFill>
                <a:srgbClr val="FF0000"/>
              </a:solidFill>
            </a:endParaRPr>
          </a:p>
        </p:txBody>
      </p:sp>
      <p:sp>
        <p:nvSpPr>
          <p:cNvPr id="59" name="TextBox 58"/>
          <p:cNvSpPr txBox="1"/>
          <p:nvPr/>
        </p:nvSpPr>
        <p:spPr>
          <a:xfrm>
            <a:off x="7161212" y="2057400"/>
            <a:ext cx="762000" cy="369332"/>
          </a:xfrm>
          <a:prstGeom prst="rect">
            <a:avLst/>
          </a:prstGeom>
          <a:noFill/>
        </p:spPr>
        <p:txBody>
          <a:bodyPr wrap="square" rtlCol="0">
            <a:spAutoFit/>
          </a:bodyPr>
          <a:lstStyle/>
          <a:p>
            <a:pPr algn="ctr"/>
            <a:r>
              <a:rPr lang="en-US" b="1" dirty="0" smtClean="0">
                <a:solidFill>
                  <a:srgbClr val="FF0000"/>
                </a:solidFill>
              </a:rPr>
              <a:t>2018</a:t>
            </a:r>
            <a:endParaRPr lang="en-US" sz="1600" b="1" dirty="0">
              <a:solidFill>
                <a:srgbClr val="FF0000"/>
              </a:solidFill>
            </a:endParaRPr>
          </a:p>
        </p:txBody>
      </p:sp>
      <p:sp>
        <p:nvSpPr>
          <p:cNvPr id="60" name="TextBox 59"/>
          <p:cNvSpPr txBox="1"/>
          <p:nvPr/>
        </p:nvSpPr>
        <p:spPr>
          <a:xfrm>
            <a:off x="6323012" y="2057400"/>
            <a:ext cx="762000" cy="369332"/>
          </a:xfrm>
          <a:prstGeom prst="rect">
            <a:avLst/>
          </a:prstGeom>
          <a:noFill/>
        </p:spPr>
        <p:txBody>
          <a:bodyPr wrap="square" rtlCol="0">
            <a:spAutoFit/>
          </a:bodyPr>
          <a:lstStyle/>
          <a:p>
            <a:pPr algn="ctr"/>
            <a:r>
              <a:rPr lang="en-US" b="1" dirty="0" smtClean="0">
                <a:solidFill>
                  <a:srgbClr val="FF0000"/>
                </a:solidFill>
              </a:rPr>
              <a:t>2016</a:t>
            </a:r>
            <a:endParaRPr lang="en-US" sz="1600" b="1" dirty="0">
              <a:solidFill>
                <a:srgbClr val="FF0000"/>
              </a:solidFill>
            </a:endParaRPr>
          </a:p>
        </p:txBody>
      </p:sp>
      <p:sp>
        <p:nvSpPr>
          <p:cNvPr id="61" name="TextBox 60"/>
          <p:cNvSpPr txBox="1"/>
          <p:nvPr/>
        </p:nvSpPr>
        <p:spPr>
          <a:xfrm>
            <a:off x="8761412" y="2057400"/>
            <a:ext cx="762000" cy="369332"/>
          </a:xfrm>
          <a:prstGeom prst="rect">
            <a:avLst/>
          </a:prstGeom>
          <a:noFill/>
        </p:spPr>
        <p:txBody>
          <a:bodyPr wrap="square" rtlCol="0">
            <a:spAutoFit/>
          </a:bodyPr>
          <a:lstStyle/>
          <a:p>
            <a:pPr algn="ctr"/>
            <a:r>
              <a:rPr lang="en-US" b="1" dirty="0" smtClean="0">
                <a:solidFill>
                  <a:srgbClr val="FF0000"/>
                </a:solidFill>
              </a:rPr>
              <a:t>2020</a:t>
            </a:r>
            <a:endParaRPr lang="en-US" sz="1600" b="1" dirty="0">
              <a:solidFill>
                <a:srgbClr val="FF0000"/>
              </a:solidFill>
            </a:endParaRPr>
          </a:p>
        </p:txBody>
      </p:sp>
      <p:sp>
        <p:nvSpPr>
          <p:cNvPr id="63" name="TextBox 62"/>
          <p:cNvSpPr txBox="1"/>
          <p:nvPr/>
        </p:nvSpPr>
        <p:spPr>
          <a:xfrm>
            <a:off x="1293812" y="3124200"/>
            <a:ext cx="609600" cy="769441"/>
          </a:xfrm>
          <a:prstGeom prst="rect">
            <a:avLst/>
          </a:prstGeom>
          <a:noFill/>
        </p:spPr>
        <p:txBody>
          <a:bodyPr wrap="square" rtlCol="0">
            <a:spAutoFit/>
          </a:bodyPr>
          <a:lstStyle/>
          <a:p>
            <a:r>
              <a:rPr lang="en-US" sz="1100" dirty="0" smtClean="0">
                <a:latin typeface="Ink Free" pitchFamily="66" charset="0"/>
              </a:rPr>
              <a:t>BO Christ</a:t>
            </a:r>
          </a:p>
          <a:p>
            <a:r>
              <a:rPr lang="en-US" sz="1100" dirty="0" smtClean="0">
                <a:latin typeface="Ink Free" pitchFamily="66" charset="0"/>
              </a:rPr>
              <a:t>BO Jn. Bapt.</a:t>
            </a:r>
            <a:endParaRPr lang="en-US" sz="1100" dirty="0">
              <a:latin typeface="Ink Free" pitchFamily="66" charset="0"/>
            </a:endParaRPr>
          </a:p>
        </p:txBody>
      </p:sp>
      <p:sp>
        <p:nvSpPr>
          <p:cNvPr id="64" name="TextBox 63"/>
          <p:cNvSpPr txBox="1"/>
          <p:nvPr/>
        </p:nvSpPr>
        <p:spPr>
          <a:xfrm>
            <a:off x="1522412" y="2895600"/>
            <a:ext cx="914400" cy="307777"/>
          </a:xfrm>
          <a:prstGeom prst="rect">
            <a:avLst/>
          </a:prstGeom>
          <a:noFill/>
        </p:spPr>
        <p:txBody>
          <a:bodyPr wrap="square" rtlCol="0">
            <a:spAutoFit/>
          </a:bodyPr>
          <a:lstStyle/>
          <a:p>
            <a:pPr algn="ctr"/>
            <a:r>
              <a:rPr lang="en-US" sz="1400" b="1" dirty="0" smtClean="0"/>
              <a:t>Age 12</a:t>
            </a:r>
            <a:endParaRPr lang="en-US" sz="1400" b="1" dirty="0"/>
          </a:p>
        </p:txBody>
      </p:sp>
      <p:sp>
        <p:nvSpPr>
          <p:cNvPr id="66" name="TextBox 65"/>
          <p:cNvSpPr txBox="1"/>
          <p:nvPr/>
        </p:nvSpPr>
        <p:spPr>
          <a:xfrm>
            <a:off x="2132012" y="2667000"/>
            <a:ext cx="990600" cy="738664"/>
          </a:xfrm>
          <a:prstGeom prst="rect">
            <a:avLst/>
          </a:prstGeom>
          <a:noFill/>
        </p:spPr>
        <p:txBody>
          <a:bodyPr wrap="square" rtlCol="0">
            <a:spAutoFit/>
          </a:bodyPr>
          <a:lstStyle/>
          <a:p>
            <a:pPr algn="ctr"/>
            <a:r>
              <a:rPr lang="en-US" sz="1400" b="1" dirty="0" smtClean="0"/>
              <a:t>Ministry of Jn. Bapt.</a:t>
            </a:r>
            <a:endParaRPr lang="en-US" sz="1400" b="1" dirty="0"/>
          </a:p>
        </p:txBody>
      </p:sp>
      <p:sp>
        <p:nvSpPr>
          <p:cNvPr id="67" name="TextBox 66"/>
          <p:cNvSpPr txBox="1"/>
          <p:nvPr/>
        </p:nvSpPr>
        <p:spPr>
          <a:xfrm>
            <a:off x="3808412" y="2971800"/>
            <a:ext cx="1143000" cy="307777"/>
          </a:xfrm>
          <a:prstGeom prst="rect">
            <a:avLst/>
          </a:prstGeom>
          <a:noFill/>
        </p:spPr>
        <p:txBody>
          <a:bodyPr wrap="square" rtlCol="0">
            <a:spAutoFit/>
          </a:bodyPr>
          <a:lstStyle/>
          <a:p>
            <a:pPr algn="ctr"/>
            <a:r>
              <a:rPr lang="en-US" sz="1400" b="1" dirty="0" smtClean="0"/>
              <a:t>Wilderness</a:t>
            </a:r>
            <a:endParaRPr lang="en-US" sz="1400" b="1" dirty="0"/>
          </a:p>
        </p:txBody>
      </p:sp>
      <p:sp>
        <p:nvSpPr>
          <p:cNvPr id="68" name="TextBox 67"/>
          <p:cNvSpPr txBox="1"/>
          <p:nvPr/>
        </p:nvSpPr>
        <p:spPr>
          <a:xfrm>
            <a:off x="4722812" y="2971800"/>
            <a:ext cx="914400" cy="307777"/>
          </a:xfrm>
          <a:prstGeom prst="rect">
            <a:avLst/>
          </a:prstGeom>
          <a:noFill/>
        </p:spPr>
        <p:txBody>
          <a:bodyPr wrap="square" rtlCol="0">
            <a:spAutoFit/>
          </a:bodyPr>
          <a:lstStyle/>
          <a:p>
            <a:pPr algn="ctr"/>
            <a:r>
              <a:rPr lang="en-US" sz="1400" b="1" dirty="0" smtClean="0"/>
              <a:t>Cana</a:t>
            </a:r>
            <a:endParaRPr lang="en-US" sz="1400" b="1" dirty="0"/>
          </a:p>
        </p:txBody>
      </p:sp>
      <p:pic>
        <p:nvPicPr>
          <p:cNvPr id="1027" name="Picture 3" descr="C:\Users\User\AppData\Local\Microsoft\Windows\INetCache\IE\0WCAAP1C\1200px-Christian_cross_trans.svg[1].png"/>
          <p:cNvPicPr>
            <a:picLocks noChangeAspect="1" noChangeArrowheads="1"/>
          </p:cNvPicPr>
          <p:nvPr/>
        </p:nvPicPr>
        <p:blipFill>
          <a:blip r:embed="rId2" cstate="print"/>
          <a:srcRect/>
          <a:stretch>
            <a:fillRect/>
          </a:stretch>
        </p:blipFill>
        <p:spPr bwMode="auto">
          <a:xfrm>
            <a:off x="8304212" y="2514600"/>
            <a:ext cx="272161" cy="488473"/>
          </a:xfrm>
          <a:prstGeom prst="rect">
            <a:avLst/>
          </a:prstGeom>
          <a:noFill/>
        </p:spPr>
      </p:pic>
      <p:sp>
        <p:nvSpPr>
          <p:cNvPr id="73" name="TextBox 72"/>
          <p:cNvSpPr txBox="1"/>
          <p:nvPr/>
        </p:nvSpPr>
        <p:spPr>
          <a:xfrm>
            <a:off x="3579812" y="3581400"/>
            <a:ext cx="457200" cy="307777"/>
          </a:xfrm>
          <a:prstGeom prst="rect">
            <a:avLst/>
          </a:prstGeom>
          <a:noFill/>
        </p:spPr>
        <p:txBody>
          <a:bodyPr wrap="square" rtlCol="0">
            <a:spAutoFit/>
          </a:bodyPr>
          <a:lstStyle/>
          <a:p>
            <a:r>
              <a:rPr lang="en-US" sz="1400" dirty="0" smtClean="0">
                <a:latin typeface="Ink Free" pitchFamily="66" charset="0"/>
              </a:rPr>
              <a:t>40</a:t>
            </a:r>
            <a:endParaRPr lang="en-US" sz="1400" dirty="0">
              <a:latin typeface="Ink Free" pitchFamily="66" charset="0"/>
            </a:endParaRPr>
          </a:p>
        </p:txBody>
      </p:sp>
      <p:sp>
        <p:nvSpPr>
          <p:cNvPr id="74" name="TextBox 73"/>
          <p:cNvSpPr txBox="1"/>
          <p:nvPr/>
        </p:nvSpPr>
        <p:spPr>
          <a:xfrm>
            <a:off x="3427412" y="30480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75" name="TextBox 74"/>
          <p:cNvSpPr txBox="1"/>
          <p:nvPr/>
        </p:nvSpPr>
        <p:spPr>
          <a:xfrm>
            <a:off x="2894012" y="2743200"/>
            <a:ext cx="1219199" cy="338554"/>
          </a:xfrm>
          <a:prstGeom prst="rect">
            <a:avLst/>
          </a:prstGeom>
          <a:noFill/>
        </p:spPr>
        <p:txBody>
          <a:bodyPr wrap="square" rtlCol="0">
            <a:spAutoFit/>
          </a:bodyPr>
          <a:lstStyle/>
          <a:p>
            <a:r>
              <a:rPr lang="en-US" sz="1600" dirty="0" smtClean="0"/>
              <a:t>(Baptized)</a:t>
            </a:r>
            <a:endParaRPr lang="en-US" sz="1600" dirty="0"/>
          </a:p>
        </p:txBody>
      </p:sp>
      <p:sp>
        <p:nvSpPr>
          <p:cNvPr id="76" name="TextBox 75"/>
          <p:cNvSpPr txBox="1"/>
          <p:nvPr/>
        </p:nvSpPr>
        <p:spPr>
          <a:xfrm>
            <a:off x="5942012" y="3276600"/>
            <a:ext cx="6858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sp>
        <p:nvSpPr>
          <p:cNvPr id="62" name="TextBox 61"/>
          <p:cNvSpPr txBox="1"/>
          <p:nvPr/>
        </p:nvSpPr>
        <p:spPr>
          <a:xfrm rot="19792190">
            <a:off x="252155" y="1369022"/>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sp>
        <p:nvSpPr>
          <p:cNvPr id="99" name="TextBox 98"/>
          <p:cNvSpPr txBox="1"/>
          <p:nvPr/>
        </p:nvSpPr>
        <p:spPr>
          <a:xfrm>
            <a:off x="8990012" y="39624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 Disciples</a:t>
            </a:r>
            <a:endParaRPr lang="en-US" sz="1400" b="1" dirty="0">
              <a:latin typeface="Ink Free" pitchFamily="66" charset="0"/>
            </a:endParaRPr>
          </a:p>
        </p:txBody>
      </p:sp>
      <p:pic>
        <p:nvPicPr>
          <p:cNvPr id="71"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8304212" y="3886200"/>
            <a:ext cx="381000" cy="656166"/>
          </a:xfrm>
          <a:prstGeom prst="rect">
            <a:avLst/>
          </a:prstGeom>
          <a:noFill/>
        </p:spPr>
      </p:pic>
      <p:sp>
        <p:nvSpPr>
          <p:cNvPr id="72" name="TextBox 71"/>
          <p:cNvSpPr txBox="1"/>
          <p:nvPr/>
        </p:nvSpPr>
        <p:spPr>
          <a:xfrm>
            <a:off x="8913812" y="16764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08279" y="1113474"/>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371600"/>
            <a:ext cx="1066800" cy="307777"/>
          </a:xfrm>
          <a:prstGeom prst="rect">
            <a:avLst/>
          </a:prstGeom>
          <a:noFill/>
        </p:spPr>
        <p:txBody>
          <a:bodyPr wrap="square" rtlCol="0">
            <a:spAutoFit/>
          </a:bodyPr>
          <a:lstStyle/>
          <a:p>
            <a:pPr algn="ctr"/>
            <a:r>
              <a:rPr lang="en-US" sz="1400" b="1" dirty="0" smtClean="0">
                <a:solidFill>
                  <a:schemeClr val="tx2"/>
                </a:solidFill>
                <a:latin typeface="Candara" pitchFamily="34" charset="0"/>
              </a:rPr>
              <a:t>Harvest</a:t>
            </a:r>
            <a:endParaRPr lang="en-US" b="1" dirty="0">
              <a:solidFill>
                <a:schemeClr val="tx2"/>
              </a:solidFill>
              <a:latin typeface="Candara" pitchFamily="34" charset="0"/>
            </a:endParaRPr>
          </a:p>
        </p:txBody>
      </p:sp>
      <p:sp>
        <p:nvSpPr>
          <p:cNvPr id="113" name="TextBox 112"/>
          <p:cNvSpPr txBox="1"/>
          <p:nvPr/>
        </p:nvSpPr>
        <p:spPr>
          <a:xfrm>
            <a:off x="1827212" y="3962400"/>
            <a:ext cx="1600200" cy="307777"/>
          </a:xfrm>
          <a:prstGeom prst="rect">
            <a:avLst/>
          </a:prstGeom>
          <a:solidFill>
            <a:schemeClr val="tx2">
              <a:lumMod val="40000"/>
              <a:lumOff val="60000"/>
            </a:schemeClr>
          </a:solidFill>
        </p:spPr>
        <p:txBody>
          <a:bodyPr wrap="square" rtlCol="0">
            <a:spAutoFit/>
          </a:bodyPr>
          <a:lstStyle/>
          <a:p>
            <a:pPr algn="ctr"/>
            <a:r>
              <a:rPr lang="en-US" sz="1400" b="1" dirty="0" smtClean="0">
                <a:latin typeface="MV Boli" pitchFamily="2" charset="0"/>
                <a:cs typeface="MV Boli" pitchFamily="2" charset="0"/>
              </a:rPr>
              <a:t>John = 1</a:t>
            </a:r>
            <a:r>
              <a:rPr lang="en-US" sz="1400" b="1" baseline="30000" dirty="0" smtClean="0">
                <a:latin typeface="MV Boli" pitchFamily="2" charset="0"/>
                <a:cs typeface="MV Boli" pitchFamily="2" charset="0"/>
              </a:rPr>
              <a:t>st</a:t>
            </a:r>
            <a:r>
              <a:rPr lang="en-US" sz="1400" b="1" dirty="0" smtClean="0">
                <a:latin typeface="MV Boli" pitchFamily="2" charset="0"/>
                <a:cs typeface="MV Boli" pitchFamily="2" charset="0"/>
              </a:rPr>
              <a:t> Angel</a:t>
            </a:r>
            <a:endParaRPr lang="en-US" sz="1400" b="1" dirty="0">
              <a:latin typeface="MV Boli" pitchFamily="2" charset="0"/>
              <a:cs typeface="MV Boli" pitchFamily="2" charset="0"/>
            </a:endParaRPr>
          </a:p>
        </p:txBody>
      </p:sp>
      <p:sp>
        <p:nvSpPr>
          <p:cNvPr id="114" name="TextBox 113"/>
          <p:cNvSpPr txBox="1"/>
          <p:nvPr/>
        </p:nvSpPr>
        <p:spPr>
          <a:xfrm>
            <a:off x="5865812" y="3962400"/>
            <a:ext cx="1981200" cy="307777"/>
          </a:xfrm>
          <a:prstGeom prst="rect">
            <a:avLst/>
          </a:prstGeom>
          <a:solidFill>
            <a:schemeClr val="tx2">
              <a:lumMod val="40000"/>
              <a:lumOff val="60000"/>
            </a:schemeClr>
          </a:solidFill>
        </p:spPr>
        <p:txBody>
          <a:bodyPr wrap="square" rtlCol="0">
            <a:spAutoFit/>
          </a:bodyPr>
          <a:lstStyle/>
          <a:p>
            <a:pPr algn="ctr"/>
            <a:r>
              <a:rPr lang="en-US" sz="1400" b="1" dirty="0" smtClean="0">
                <a:latin typeface="MV Boli" pitchFamily="2" charset="0"/>
                <a:cs typeface="MV Boli" pitchFamily="2" charset="0"/>
              </a:rPr>
              <a:t>Christ = 2</a:t>
            </a:r>
            <a:r>
              <a:rPr lang="en-US" sz="1400" b="1" baseline="30000" dirty="0" smtClean="0">
                <a:latin typeface="MV Boli" pitchFamily="2" charset="0"/>
                <a:cs typeface="MV Boli" pitchFamily="2" charset="0"/>
              </a:rPr>
              <a:t>nd</a:t>
            </a:r>
            <a:r>
              <a:rPr lang="en-US" sz="1400" b="1" dirty="0" smtClean="0">
                <a:latin typeface="MV Boli" pitchFamily="2" charset="0"/>
                <a:cs typeface="MV Boli" pitchFamily="2" charset="0"/>
              </a:rPr>
              <a:t> Angel</a:t>
            </a:r>
            <a:endParaRPr lang="en-US" sz="1400" b="1" dirty="0">
              <a:latin typeface="MV Boli" pitchFamily="2" charset="0"/>
              <a:cs typeface="MV Boli" pitchFamily="2" charset="0"/>
            </a:endParaRPr>
          </a:p>
        </p:txBody>
      </p:sp>
      <p:sp>
        <p:nvSpPr>
          <p:cNvPr id="103" name="TextBox 102"/>
          <p:cNvSpPr txBox="1"/>
          <p:nvPr/>
        </p:nvSpPr>
        <p:spPr>
          <a:xfrm rot="19586734">
            <a:off x="31909" y="2692388"/>
            <a:ext cx="1352497" cy="523220"/>
          </a:xfrm>
          <a:prstGeom prst="rect">
            <a:avLst/>
          </a:prstGeom>
          <a:noFill/>
        </p:spPr>
        <p:txBody>
          <a:bodyPr wrap="square" rtlCol="0">
            <a:spAutoFit/>
          </a:bodyPr>
          <a:lstStyle/>
          <a:p>
            <a:pPr algn="ctr"/>
            <a:r>
              <a:rPr lang="en-US" sz="1400" dirty="0" smtClean="0">
                <a:latin typeface="Lucida Calligraphy" pitchFamily="66" charset="0"/>
              </a:rPr>
              <a:t>Ancient </a:t>
            </a:r>
            <a:r>
              <a:rPr lang="en-US" sz="1400" u="sng" dirty="0" smtClean="0">
                <a:latin typeface="Lucida Calligraphy" pitchFamily="66" charset="0"/>
              </a:rPr>
              <a:t>Israel</a:t>
            </a:r>
            <a:endParaRPr lang="en-US" sz="1400" u="sng" dirty="0">
              <a:latin typeface="Lucida Calligraphy" pitchFamily="66" charset="0"/>
            </a:endParaRPr>
          </a:p>
        </p:txBody>
      </p:sp>
      <p:pic>
        <p:nvPicPr>
          <p:cNvPr id="104" name="Picture 5" descr="C:\Users\User\AppData\Local\Microsoft\Windows\INetCache\IE\8CHUBLFK\1200px-Greek_uc_Omega.svg[1].png"/>
          <p:cNvPicPr>
            <a:picLocks noChangeAspect="1" noChangeArrowheads="1"/>
          </p:cNvPicPr>
          <p:nvPr/>
        </p:nvPicPr>
        <p:blipFill>
          <a:blip r:embed="rId4" cstate="print"/>
          <a:srcRect/>
          <a:stretch>
            <a:fillRect/>
          </a:stretch>
        </p:blipFill>
        <p:spPr bwMode="auto">
          <a:xfrm rot="19507210">
            <a:off x="439186" y="2498173"/>
            <a:ext cx="304800" cy="304800"/>
          </a:xfrm>
          <a:prstGeom prst="rect">
            <a:avLst/>
          </a:prstGeom>
          <a:noFill/>
        </p:spPr>
      </p:pic>
      <p:sp>
        <p:nvSpPr>
          <p:cNvPr id="105" name="TextBox 104"/>
          <p:cNvSpPr txBox="1"/>
          <p:nvPr/>
        </p:nvSpPr>
        <p:spPr>
          <a:xfrm>
            <a:off x="1674812" y="4267200"/>
            <a:ext cx="1828800" cy="646331"/>
          </a:xfrm>
          <a:prstGeom prst="rect">
            <a:avLst/>
          </a:prstGeom>
          <a:noFill/>
        </p:spPr>
        <p:txBody>
          <a:bodyPr wrap="square" rtlCol="0">
            <a:spAutoFit/>
          </a:bodyPr>
          <a:lstStyle/>
          <a:p>
            <a:pPr algn="ctr">
              <a:buFont typeface="Wingdings" pitchFamily="2" charset="2"/>
              <a:buChar char="v"/>
            </a:pPr>
            <a:r>
              <a:rPr lang="en-US" sz="1200" b="1" dirty="0" smtClean="0">
                <a:latin typeface="Ink Free" pitchFamily="66" charset="0"/>
              </a:rPr>
              <a:t> Has problems in his message that is taken from the Jewish nation.</a:t>
            </a:r>
            <a:endParaRPr lang="en-US" sz="1200" b="1" dirty="0">
              <a:latin typeface="Ink Free" pitchFamily="66" charset="0"/>
            </a:endParaRPr>
          </a:p>
        </p:txBody>
      </p:sp>
      <p:graphicFrame>
        <p:nvGraphicFramePr>
          <p:cNvPr id="107" name="Table 106"/>
          <p:cNvGraphicFramePr>
            <a:graphicFrameLocks noGrp="1"/>
          </p:cNvGraphicFramePr>
          <p:nvPr/>
        </p:nvGraphicFramePr>
        <p:xfrm>
          <a:off x="2665412" y="4953000"/>
          <a:ext cx="6477000" cy="1744774"/>
        </p:xfrm>
        <a:graphic>
          <a:graphicData uri="http://schemas.openxmlformats.org/drawingml/2006/table">
            <a:tbl>
              <a:tblPr firstRow="1" bandRow="1">
                <a:tableStyleId>{5940675A-B579-460E-94D1-54222C63F5DA}</a:tableStyleId>
              </a:tblPr>
              <a:tblGrid>
                <a:gridCol w="3238500"/>
                <a:gridCol w="3238500"/>
              </a:tblGrid>
              <a:tr h="464614">
                <a:tc>
                  <a:txBody>
                    <a:bodyPr/>
                    <a:lstStyle/>
                    <a:p>
                      <a:pPr algn="ctr"/>
                      <a:r>
                        <a:rPr lang="en-US" dirty="0" smtClean="0"/>
                        <a:t>1</a:t>
                      </a:r>
                      <a:r>
                        <a:rPr lang="en-US" baseline="30000" dirty="0" smtClean="0"/>
                        <a:t>st</a:t>
                      </a:r>
                      <a:r>
                        <a:rPr lang="en-US" baseline="0" dirty="0" smtClean="0"/>
                        <a:t> Angel</a:t>
                      </a:r>
                      <a:endParaRPr lang="en-US" dirty="0"/>
                    </a:p>
                  </a:txBody>
                  <a:tcPr>
                    <a:lnL w="285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dirty="0" smtClean="0"/>
                        <a:t>2</a:t>
                      </a:r>
                      <a:r>
                        <a:rPr lang="en-US" baseline="30000" dirty="0" smtClean="0"/>
                        <a:t>nd</a:t>
                      </a:r>
                      <a:r>
                        <a:rPr lang="en-US" baseline="0" dirty="0" smtClean="0"/>
                        <a:t> Angel</a:t>
                      </a:r>
                      <a:endParaRPr lang="en-US" dirty="0"/>
                    </a:p>
                  </a:txBody>
                  <a:tcPr>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32809">
                <a:tc>
                  <a:txBody>
                    <a:bodyPr/>
                    <a:lstStyle/>
                    <a:p>
                      <a:pPr algn="ctr"/>
                      <a:r>
                        <a:rPr lang="en-US" dirty="0" smtClean="0"/>
                        <a:t>Mistakes in the message</a:t>
                      </a:r>
                      <a:endParaRPr lang="en-US" dirty="0"/>
                    </a:p>
                  </a:txBody>
                  <a:tcPr>
                    <a:lnL w="285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t>Mistakes are</a:t>
                      </a:r>
                      <a:r>
                        <a:rPr lang="en-US" baseline="0" dirty="0" smtClean="0"/>
                        <a:t> corrected</a:t>
                      </a:r>
                      <a:endParaRPr lang="en-US" dirty="0"/>
                    </a:p>
                  </a:txBody>
                  <a:tcPr>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32809">
                <a:tc>
                  <a:txBody>
                    <a:bodyPr/>
                    <a:lstStyle/>
                    <a:p>
                      <a:pPr algn="ctr"/>
                      <a:r>
                        <a:rPr lang="en-US" dirty="0" smtClean="0"/>
                        <a:t>A half wrong understanding of the nature of the</a:t>
                      </a:r>
                      <a:r>
                        <a:rPr lang="en-US" baseline="0" dirty="0" smtClean="0"/>
                        <a:t> kingdom.</a:t>
                      </a:r>
                      <a:endParaRPr lang="en-US" dirty="0"/>
                    </a:p>
                  </a:txBody>
                  <a:tcPr>
                    <a:lnL w="285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t>A complete accurate</a:t>
                      </a:r>
                      <a:r>
                        <a:rPr lang="en-US" baseline="0" dirty="0" smtClean="0"/>
                        <a:t> understanding of the nature of the kingdom.</a:t>
                      </a:r>
                      <a:endParaRPr lang="en-US" dirty="0"/>
                    </a:p>
                  </a:txBody>
                  <a:tcPr>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126" name="TextBox 125"/>
          <p:cNvSpPr txBox="1"/>
          <p:nvPr/>
        </p:nvSpPr>
        <p:spPr>
          <a:xfrm>
            <a:off x="5713412" y="4267200"/>
            <a:ext cx="2362200" cy="646331"/>
          </a:xfrm>
          <a:prstGeom prst="rect">
            <a:avLst/>
          </a:prstGeom>
          <a:noFill/>
        </p:spPr>
        <p:txBody>
          <a:bodyPr wrap="square" rtlCol="0">
            <a:spAutoFit/>
          </a:bodyPr>
          <a:lstStyle/>
          <a:p>
            <a:pPr algn="ctr">
              <a:buFont typeface="Wingdings" pitchFamily="2" charset="2"/>
              <a:buChar char="v"/>
            </a:pPr>
            <a:r>
              <a:rPr lang="en-US" sz="1200" b="1" dirty="0" smtClean="0">
                <a:latin typeface="Ink Free" pitchFamily="66" charset="0"/>
              </a:rPr>
              <a:t>Has NO mistakes in message, but has to correct the mistakes of the message of the 1</a:t>
            </a:r>
            <a:r>
              <a:rPr lang="en-US" sz="1200" b="1" baseline="30000" dirty="0" smtClean="0">
                <a:latin typeface="Ink Free" pitchFamily="66" charset="0"/>
              </a:rPr>
              <a:t>st</a:t>
            </a:r>
            <a:r>
              <a:rPr lang="en-US" sz="1200" b="1" dirty="0" smtClean="0">
                <a:latin typeface="Ink Free" pitchFamily="66" charset="0"/>
              </a:rPr>
              <a:t> angel.</a:t>
            </a:r>
            <a:endParaRPr lang="en-US" sz="1200" b="1" dirty="0">
              <a:latin typeface="Ink Free" pitchFamily="66" charset="0"/>
            </a:endParaRPr>
          </a:p>
        </p:txBody>
      </p:sp>
      <p:cxnSp>
        <p:nvCxnSpPr>
          <p:cNvPr id="128" name="Straight Arrow Connector 127"/>
          <p:cNvCxnSpPr/>
          <p:nvPr/>
        </p:nvCxnSpPr>
        <p:spPr>
          <a:xfrm>
            <a:off x="8151812" y="4572000"/>
            <a:ext cx="1524000" cy="4572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9752012" y="4953000"/>
            <a:ext cx="2286000" cy="1754326"/>
          </a:xfrm>
          <a:prstGeom prst="rect">
            <a:avLst/>
          </a:prstGeom>
          <a:noFill/>
          <a:ln>
            <a:solidFill>
              <a:schemeClr val="tx1"/>
            </a:solidFill>
            <a:prstDash val="lgDash"/>
          </a:ln>
        </p:spPr>
        <p:txBody>
          <a:bodyPr wrap="square" rtlCol="0">
            <a:spAutoFit/>
          </a:bodyPr>
          <a:lstStyle/>
          <a:p>
            <a:pPr algn="ctr"/>
            <a:r>
              <a:rPr lang="en-US" dirty="0" smtClean="0">
                <a:latin typeface="Century Gothic" pitchFamily="34" charset="0"/>
              </a:rPr>
              <a:t>And this transition of leadership occurs before the 1</a:t>
            </a:r>
            <a:r>
              <a:rPr lang="en-US" baseline="30000" dirty="0" smtClean="0">
                <a:latin typeface="Century Gothic" pitchFamily="34" charset="0"/>
              </a:rPr>
              <a:t>st</a:t>
            </a:r>
            <a:r>
              <a:rPr lang="en-US" dirty="0" smtClean="0">
                <a:latin typeface="Century Gothic" pitchFamily="34" charset="0"/>
              </a:rPr>
              <a:t> group face their test. It happens before 2019.</a:t>
            </a:r>
            <a:endParaRPr lang="en-US" dirty="0">
              <a:latin typeface="Century Gothic" pitchFamily="34" charset="0"/>
            </a:endParaRPr>
          </a:p>
        </p:txBody>
      </p:sp>
      <p:sp>
        <p:nvSpPr>
          <p:cNvPr id="79" name="TextBox 78"/>
          <p:cNvSpPr txBox="1"/>
          <p:nvPr/>
        </p:nvSpPr>
        <p:spPr>
          <a:xfrm>
            <a:off x="9599612" y="2895600"/>
            <a:ext cx="762000" cy="523220"/>
          </a:xfrm>
          <a:prstGeom prst="rect">
            <a:avLst/>
          </a:prstGeom>
          <a:noFill/>
        </p:spPr>
        <p:txBody>
          <a:bodyPr wrap="square" rtlCol="0">
            <a:spAutoFit/>
          </a:bodyPr>
          <a:lstStyle/>
          <a:p>
            <a:pPr algn="ctr"/>
            <a:r>
              <a:rPr lang="en-US" sz="1400" b="1" dirty="0" smtClean="0"/>
              <a:t>Upper Room</a:t>
            </a:r>
            <a:endParaRPr lang="en-US" sz="1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itannic Bold" pitchFamily="34" charset="0"/>
              </a:rPr>
              <a:t>Those who leave 1</a:t>
            </a:r>
            <a:r>
              <a:rPr lang="en-US" baseline="30000" dirty="0" smtClean="0">
                <a:latin typeface="Britannic Bold" pitchFamily="34" charset="0"/>
              </a:rPr>
              <a:t>st</a:t>
            </a:r>
            <a:r>
              <a:rPr lang="en-US" dirty="0" smtClean="0">
                <a:latin typeface="Britannic Bold" pitchFamily="34" charset="0"/>
              </a:rPr>
              <a:t> attack the Reform Lines</a:t>
            </a:r>
            <a:endParaRPr lang="en-US" dirty="0">
              <a:latin typeface="Britannic Bold" pitchFamily="34" charset="0"/>
            </a:endParaRPr>
          </a:p>
        </p:txBody>
      </p:sp>
      <p:sp>
        <p:nvSpPr>
          <p:cNvPr id="11" name="TextBox 10"/>
          <p:cNvSpPr txBox="1"/>
          <p:nvPr/>
        </p:nvSpPr>
        <p:spPr>
          <a:xfrm>
            <a:off x="227012" y="1447800"/>
            <a:ext cx="7162800" cy="1200329"/>
          </a:xfrm>
          <a:prstGeom prst="rect">
            <a:avLst/>
          </a:prstGeom>
          <a:noFill/>
        </p:spPr>
        <p:txBody>
          <a:bodyPr wrap="square" rtlCol="0">
            <a:spAutoFit/>
          </a:bodyPr>
          <a:lstStyle/>
          <a:p>
            <a:pPr algn="just"/>
            <a:r>
              <a:rPr lang="en-US" dirty="0" smtClean="0">
                <a:latin typeface="Century Gothic" pitchFamily="34" charset="0"/>
              </a:rPr>
              <a:t>What Elder Jeff now teaches is that the change of leadership will happen at Pentecost. You cannot justify this on any reform line. Everyone who leaves this Movement; the first message they must attack is the subject of reform lines. </a:t>
            </a:r>
            <a:endParaRPr lang="en-US" dirty="0">
              <a:latin typeface="Century Gothic" pitchFamily="34" charset="0"/>
            </a:endParaRPr>
          </a:p>
        </p:txBody>
      </p:sp>
      <p:sp>
        <p:nvSpPr>
          <p:cNvPr id="12" name="TextBox 11"/>
          <p:cNvSpPr txBox="1"/>
          <p:nvPr/>
        </p:nvSpPr>
        <p:spPr>
          <a:xfrm>
            <a:off x="227012" y="2743200"/>
            <a:ext cx="7239000" cy="3970318"/>
          </a:xfrm>
          <a:prstGeom prst="rect">
            <a:avLst/>
          </a:prstGeom>
          <a:noFill/>
        </p:spPr>
        <p:txBody>
          <a:bodyPr wrap="square" rtlCol="0">
            <a:spAutoFit/>
          </a:bodyPr>
          <a:lstStyle/>
          <a:p>
            <a:pPr algn="just"/>
            <a:r>
              <a:rPr lang="en-US" dirty="0" smtClean="0">
                <a:latin typeface="Century Gothic" pitchFamily="34" charset="0"/>
              </a:rPr>
              <a:t>So when Elder Jeff separated from this Movement and he started to attack particularly Elder Parminder and Elder Tess, he would go into Inspiration and he would take a story of apostasy in the wilderness of a man and woman that brings sin into the camp and how Moses had to take action and they had to die. He makes application to Elder Parminder and Elder Tess as that man and woman who brought apostasy into the Movement and now he must stand up as the leader and have them killed. Wipe out that apostasy. He would indicate that to cleanse apostasy any tactic is acceptable. If in ancient times, those persons should be killed, then there is no restraint in what he will say or do to destroy the trust of the people in Elder Parminder or Elder Tess, Not to kill them literally, but to destroy their character and reputation.</a:t>
            </a:r>
            <a:endParaRPr lang="en-US" dirty="0">
              <a:latin typeface="Century Gothic" pitchFamily="34" charset="0"/>
            </a:endParaRPr>
          </a:p>
        </p:txBody>
      </p:sp>
      <p:pic>
        <p:nvPicPr>
          <p:cNvPr id="1031" name="Picture 7" descr="C:\Users\User\AppData\Local\Microsoft\Windows\INetCache\IE\8CHUBLFK\Exit-Free-Download-PNG[1].png"/>
          <p:cNvPicPr>
            <a:picLocks noChangeAspect="1" noChangeArrowheads="1"/>
          </p:cNvPicPr>
          <p:nvPr/>
        </p:nvPicPr>
        <p:blipFill>
          <a:blip r:embed="rId2"/>
          <a:srcRect/>
          <a:stretch>
            <a:fillRect/>
          </a:stretch>
        </p:blipFill>
        <p:spPr bwMode="auto">
          <a:xfrm>
            <a:off x="7694612" y="2590800"/>
            <a:ext cx="4267200" cy="4267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0"/>
            <a:ext cx="10969943" cy="1143000"/>
          </a:xfrm>
        </p:spPr>
        <p:txBody>
          <a:bodyPr>
            <a:normAutofit/>
          </a:bodyPr>
          <a:lstStyle/>
          <a:p>
            <a:r>
              <a:rPr lang="en-US" dirty="0" smtClean="0">
                <a:latin typeface="Britannic Bold" pitchFamily="34" charset="0"/>
              </a:rPr>
              <a:t>A Transition in Leadership Cont'</a:t>
            </a:r>
            <a:endParaRPr lang="en-US" dirty="0">
              <a:latin typeface="Bernard MT Condensed" pitchFamily="18" charset="0"/>
            </a:endParaRPr>
          </a:p>
        </p:txBody>
      </p:sp>
      <p:cxnSp>
        <p:nvCxnSpPr>
          <p:cNvPr id="8" name="Straight Connector 7"/>
          <p:cNvCxnSpPr/>
          <p:nvPr/>
        </p:nvCxnSpPr>
        <p:spPr>
          <a:xfrm>
            <a:off x="1293812" y="38862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12415" y="22863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61109" y="2247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266509" y="2247503"/>
            <a:ext cx="3810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3" idx="0"/>
          </p:cNvCxnSpPr>
          <p:nvPr/>
        </p:nvCxnSpPr>
        <p:spPr>
          <a:xfrm rot="5400000">
            <a:off x="10666809" y="2285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60615" y="23625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074818" y="3505994"/>
            <a:ext cx="7635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60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460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124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513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2812" y="1524000"/>
            <a:ext cx="762000" cy="369332"/>
          </a:xfrm>
          <a:prstGeom prst="rect">
            <a:avLst/>
          </a:prstGeom>
          <a:noFill/>
        </p:spPr>
        <p:txBody>
          <a:bodyPr wrap="square" rtlCol="0">
            <a:spAutoFit/>
          </a:bodyPr>
          <a:lstStyle/>
          <a:p>
            <a:pPr algn="ctr"/>
            <a:r>
              <a:rPr lang="en-US" b="1" dirty="0" smtClean="0">
                <a:solidFill>
                  <a:srgbClr val="FF0000"/>
                </a:solidFill>
              </a:rPr>
              <a:t>1989</a:t>
            </a:r>
            <a:endParaRPr lang="en-US" sz="1600" b="1" dirty="0">
              <a:solidFill>
                <a:srgbClr val="FF0000"/>
              </a:solidFill>
            </a:endParaRPr>
          </a:p>
        </p:txBody>
      </p:sp>
      <p:sp>
        <p:nvSpPr>
          <p:cNvPr id="25" name="TextBox 24"/>
          <p:cNvSpPr txBox="1"/>
          <p:nvPr/>
        </p:nvSpPr>
        <p:spPr>
          <a:xfrm>
            <a:off x="5561012" y="1600200"/>
            <a:ext cx="762000" cy="369332"/>
          </a:xfrm>
          <a:prstGeom prst="rect">
            <a:avLst/>
          </a:prstGeom>
          <a:solidFill>
            <a:srgbClr val="FFFF99"/>
          </a:solid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sp>
        <p:nvSpPr>
          <p:cNvPr id="26" name="TextBox 25"/>
          <p:cNvSpPr txBox="1"/>
          <p:nvPr/>
        </p:nvSpPr>
        <p:spPr>
          <a:xfrm>
            <a:off x="8075612" y="1676400"/>
            <a:ext cx="762000" cy="369332"/>
          </a:xfrm>
          <a:prstGeom prst="rect">
            <a:avLst/>
          </a:prstGeom>
          <a:noFill/>
        </p:spPr>
        <p:txBody>
          <a:bodyPr wrap="square" rtlCol="0">
            <a:spAutoFit/>
          </a:bodyPr>
          <a:lstStyle/>
          <a:p>
            <a:pPr algn="ctr"/>
            <a:r>
              <a:rPr lang="en-US" b="1" dirty="0" smtClean="0">
                <a:solidFill>
                  <a:srgbClr val="FF0000"/>
                </a:solidFill>
              </a:rPr>
              <a:t>2019</a:t>
            </a:r>
            <a:endParaRPr lang="en-US" sz="1600" b="1" dirty="0">
              <a:solidFill>
                <a:srgbClr val="FF0000"/>
              </a:solidFill>
            </a:endParaRPr>
          </a:p>
        </p:txBody>
      </p:sp>
      <p:sp>
        <p:nvSpPr>
          <p:cNvPr id="27" name="TextBox 26"/>
          <p:cNvSpPr txBox="1"/>
          <p:nvPr/>
        </p:nvSpPr>
        <p:spPr>
          <a:xfrm>
            <a:off x="10437812" y="1676400"/>
            <a:ext cx="762000" cy="369332"/>
          </a:xfrm>
          <a:prstGeom prst="rect">
            <a:avLst/>
          </a:prstGeom>
          <a:noFill/>
        </p:spPr>
        <p:txBody>
          <a:bodyPr wrap="square" rtlCol="0">
            <a:spAutoFit/>
          </a:bodyPr>
          <a:lstStyle/>
          <a:p>
            <a:pPr algn="ctr"/>
            <a:r>
              <a:rPr lang="en-US" b="1" dirty="0" smtClean="0">
                <a:solidFill>
                  <a:srgbClr val="FF0000"/>
                </a:solidFill>
              </a:rPr>
              <a:t>2021</a:t>
            </a:r>
            <a:endParaRPr lang="en-US" sz="1600" b="1" dirty="0">
              <a:solidFill>
                <a:srgbClr val="FF0000"/>
              </a:solidFill>
            </a:endParaRPr>
          </a:p>
        </p:txBody>
      </p:sp>
      <p:sp>
        <p:nvSpPr>
          <p:cNvPr id="28" name="TextBox 27"/>
          <p:cNvSpPr txBox="1"/>
          <p:nvPr/>
        </p:nvSpPr>
        <p:spPr>
          <a:xfrm>
            <a:off x="3046412" y="1600200"/>
            <a:ext cx="762000" cy="369332"/>
          </a:xfrm>
          <a:prstGeom prst="rect">
            <a:avLst/>
          </a:prstGeom>
          <a:noFill/>
        </p:spPr>
        <p:txBody>
          <a:bodyPr wrap="square" rtlCol="0">
            <a:spAutoFit/>
          </a:bodyPr>
          <a:lstStyle/>
          <a:p>
            <a:pPr algn="ctr"/>
            <a:r>
              <a:rPr lang="en-US" b="1" dirty="0" smtClean="0">
                <a:solidFill>
                  <a:srgbClr val="FF0000"/>
                </a:solidFill>
              </a:rPr>
              <a:t>9/11</a:t>
            </a:r>
            <a:endParaRPr lang="en-US" sz="1600" b="1" dirty="0">
              <a:solidFill>
                <a:srgbClr val="FF0000"/>
              </a:solidFill>
            </a:endParaRPr>
          </a:p>
        </p:txBody>
      </p:sp>
      <p:sp>
        <p:nvSpPr>
          <p:cNvPr id="29" name="TextBox 28"/>
          <p:cNvSpPr txBox="1"/>
          <p:nvPr/>
        </p:nvSpPr>
        <p:spPr>
          <a:xfrm>
            <a:off x="3046412" y="2514600"/>
            <a:ext cx="762000" cy="369332"/>
          </a:xfrm>
          <a:prstGeom prst="rect">
            <a:avLst/>
          </a:prstGeom>
          <a:noFill/>
        </p:spPr>
        <p:txBody>
          <a:bodyPr wrap="square" rtlCol="0">
            <a:spAutoFit/>
          </a:bodyPr>
          <a:lstStyle/>
          <a:p>
            <a:pPr algn="ctr"/>
            <a:r>
              <a:rPr lang="en-US" b="1" dirty="0" smtClean="0"/>
              <a:t>AD27</a:t>
            </a:r>
            <a:endParaRPr lang="en-US" sz="1600" b="1" dirty="0"/>
          </a:p>
        </p:txBody>
      </p:sp>
      <p:sp>
        <p:nvSpPr>
          <p:cNvPr id="30" name="TextBox 29"/>
          <p:cNvSpPr txBox="1"/>
          <p:nvPr/>
        </p:nvSpPr>
        <p:spPr>
          <a:xfrm>
            <a:off x="912812" y="2743200"/>
            <a:ext cx="762000" cy="369332"/>
          </a:xfrm>
          <a:prstGeom prst="rect">
            <a:avLst/>
          </a:prstGeom>
          <a:noFill/>
        </p:spPr>
        <p:txBody>
          <a:bodyPr wrap="square" rtlCol="0">
            <a:spAutoFit/>
          </a:bodyPr>
          <a:lstStyle/>
          <a:p>
            <a:pPr algn="ctr"/>
            <a:r>
              <a:rPr lang="en-US" b="1" dirty="0" smtClean="0"/>
              <a:t>-4BC</a:t>
            </a:r>
            <a:endParaRPr lang="en-US" sz="1600" b="1" dirty="0"/>
          </a:p>
        </p:txBody>
      </p:sp>
      <p:sp>
        <p:nvSpPr>
          <p:cNvPr id="31" name="TextBox 30"/>
          <p:cNvSpPr txBox="1"/>
          <p:nvPr/>
        </p:nvSpPr>
        <p:spPr>
          <a:xfrm>
            <a:off x="5561012" y="2743200"/>
            <a:ext cx="762000" cy="369332"/>
          </a:xfrm>
          <a:prstGeom prst="rect">
            <a:avLst/>
          </a:prstGeom>
          <a:noFill/>
        </p:spPr>
        <p:txBody>
          <a:bodyPr wrap="square" rtlCol="0">
            <a:spAutoFit/>
          </a:bodyPr>
          <a:lstStyle/>
          <a:p>
            <a:pPr algn="ctr"/>
            <a:r>
              <a:rPr lang="en-US" b="1" dirty="0" smtClean="0"/>
              <a:t>1</a:t>
            </a:r>
            <a:r>
              <a:rPr lang="en-US" b="1" baseline="30000" dirty="0" smtClean="0"/>
              <a:t>st</a:t>
            </a:r>
            <a:r>
              <a:rPr lang="en-US" b="1" dirty="0" smtClean="0"/>
              <a:t> TC</a:t>
            </a:r>
            <a:endParaRPr lang="en-US" sz="1600" b="1" dirty="0"/>
          </a:p>
        </p:txBody>
      </p:sp>
      <p:sp>
        <p:nvSpPr>
          <p:cNvPr id="33" name="TextBox 32"/>
          <p:cNvSpPr txBox="1"/>
          <p:nvPr/>
        </p:nvSpPr>
        <p:spPr>
          <a:xfrm>
            <a:off x="10209212" y="2514600"/>
            <a:ext cx="1371600" cy="553998"/>
          </a:xfrm>
          <a:prstGeom prst="rect">
            <a:avLst/>
          </a:prstGeom>
          <a:noFill/>
        </p:spPr>
        <p:txBody>
          <a:bodyPr wrap="square" rtlCol="0">
            <a:spAutoFit/>
          </a:bodyPr>
          <a:lstStyle/>
          <a:p>
            <a:pPr algn="ctr"/>
            <a:r>
              <a:rPr lang="en-US" b="1" dirty="0" smtClean="0"/>
              <a:t>Pentecost</a:t>
            </a:r>
          </a:p>
          <a:p>
            <a:pPr algn="ctr"/>
            <a:r>
              <a:rPr lang="en-US" sz="1200" b="1" dirty="0" smtClean="0"/>
              <a:t>“Work”</a:t>
            </a:r>
            <a:endParaRPr lang="en-US" sz="1200" b="1" dirty="0"/>
          </a:p>
        </p:txBody>
      </p:sp>
      <p:cxnSp>
        <p:nvCxnSpPr>
          <p:cNvPr id="36" name="Straight Connector 35"/>
          <p:cNvCxnSpPr/>
          <p:nvPr/>
        </p:nvCxnSpPr>
        <p:spPr>
          <a:xfrm rot="5400000">
            <a:off x="1750615" y="25911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9751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132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512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36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13806" y="2513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313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75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51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322909" y="36191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750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22412" y="1981200"/>
            <a:ext cx="762000" cy="369332"/>
          </a:xfrm>
          <a:prstGeom prst="rect">
            <a:avLst/>
          </a:prstGeom>
          <a:noFill/>
        </p:spPr>
        <p:txBody>
          <a:bodyPr wrap="square" rtlCol="0">
            <a:spAutoFit/>
          </a:bodyPr>
          <a:lstStyle/>
          <a:p>
            <a:pPr algn="ctr"/>
            <a:r>
              <a:rPr lang="en-US" b="1" dirty="0" smtClean="0">
                <a:solidFill>
                  <a:srgbClr val="FF0000"/>
                </a:solidFill>
              </a:rPr>
              <a:t>‘91</a:t>
            </a:r>
            <a:endParaRPr lang="en-US" b="1" dirty="0">
              <a:solidFill>
                <a:srgbClr val="FF0000"/>
              </a:solidFill>
            </a:endParaRPr>
          </a:p>
        </p:txBody>
      </p:sp>
      <p:sp>
        <p:nvSpPr>
          <p:cNvPr id="56" name="TextBox 55"/>
          <p:cNvSpPr txBox="1"/>
          <p:nvPr/>
        </p:nvSpPr>
        <p:spPr>
          <a:xfrm>
            <a:off x="2284412" y="1981200"/>
            <a:ext cx="762000" cy="369332"/>
          </a:xfrm>
          <a:prstGeom prst="rect">
            <a:avLst/>
          </a:prstGeom>
          <a:noFill/>
        </p:spPr>
        <p:txBody>
          <a:bodyPr wrap="square" rtlCol="0">
            <a:spAutoFit/>
          </a:bodyPr>
          <a:lstStyle/>
          <a:p>
            <a:pPr algn="ctr"/>
            <a:r>
              <a:rPr lang="en-US" b="1" dirty="0" smtClean="0">
                <a:solidFill>
                  <a:srgbClr val="FF0000"/>
                </a:solidFill>
              </a:rPr>
              <a:t>‘96</a:t>
            </a:r>
            <a:endParaRPr lang="en-US" sz="1600" b="1" dirty="0">
              <a:solidFill>
                <a:srgbClr val="FF0000"/>
              </a:solidFill>
            </a:endParaRPr>
          </a:p>
        </p:txBody>
      </p:sp>
      <p:sp>
        <p:nvSpPr>
          <p:cNvPr id="57" name="TextBox 56"/>
          <p:cNvSpPr txBox="1"/>
          <p:nvPr/>
        </p:nvSpPr>
        <p:spPr>
          <a:xfrm>
            <a:off x="3884612" y="2057400"/>
            <a:ext cx="762000" cy="369332"/>
          </a:xfrm>
          <a:prstGeom prst="rect">
            <a:avLst/>
          </a:prstGeom>
          <a:noFill/>
        </p:spPr>
        <p:txBody>
          <a:bodyPr wrap="square" rtlCol="0">
            <a:spAutoFit/>
          </a:bodyPr>
          <a:lstStyle/>
          <a:p>
            <a:pPr algn="ctr"/>
            <a:r>
              <a:rPr lang="en-US" b="1" dirty="0" smtClean="0">
                <a:solidFill>
                  <a:srgbClr val="FF0000"/>
                </a:solidFill>
              </a:rPr>
              <a:t>2009</a:t>
            </a:r>
            <a:endParaRPr lang="en-US" sz="1600" b="1" dirty="0">
              <a:solidFill>
                <a:srgbClr val="FF0000"/>
              </a:solidFill>
            </a:endParaRPr>
          </a:p>
        </p:txBody>
      </p:sp>
      <p:sp>
        <p:nvSpPr>
          <p:cNvPr id="58" name="TextBox 57"/>
          <p:cNvSpPr txBox="1"/>
          <p:nvPr/>
        </p:nvSpPr>
        <p:spPr>
          <a:xfrm>
            <a:off x="4799012" y="2057400"/>
            <a:ext cx="762000" cy="369332"/>
          </a:xfrm>
          <a:prstGeom prst="rect">
            <a:avLst/>
          </a:prstGeom>
          <a:noFill/>
        </p:spPr>
        <p:txBody>
          <a:bodyPr wrap="square" rtlCol="0">
            <a:spAutoFit/>
          </a:bodyPr>
          <a:lstStyle/>
          <a:p>
            <a:pPr algn="ctr"/>
            <a:r>
              <a:rPr lang="en-US" b="1" dirty="0" smtClean="0">
                <a:solidFill>
                  <a:srgbClr val="FF0000"/>
                </a:solidFill>
              </a:rPr>
              <a:t>2012</a:t>
            </a:r>
            <a:endParaRPr lang="en-US" sz="1600" b="1" dirty="0">
              <a:solidFill>
                <a:srgbClr val="FF0000"/>
              </a:solidFill>
            </a:endParaRPr>
          </a:p>
        </p:txBody>
      </p:sp>
      <p:sp>
        <p:nvSpPr>
          <p:cNvPr id="59" name="TextBox 58"/>
          <p:cNvSpPr txBox="1"/>
          <p:nvPr/>
        </p:nvSpPr>
        <p:spPr>
          <a:xfrm>
            <a:off x="7161212" y="2057400"/>
            <a:ext cx="762000" cy="369332"/>
          </a:xfrm>
          <a:prstGeom prst="rect">
            <a:avLst/>
          </a:prstGeom>
          <a:noFill/>
        </p:spPr>
        <p:txBody>
          <a:bodyPr wrap="square" rtlCol="0">
            <a:spAutoFit/>
          </a:bodyPr>
          <a:lstStyle/>
          <a:p>
            <a:pPr algn="ctr"/>
            <a:r>
              <a:rPr lang="en-US" b="1" dirty="0" smtClean="0">
                <a:solidFill>
                  <a:srgbClr val="FF0000"/>
                </a:solidFill>
              </a:rPr>
              <a:t>2018</a:t>
            </a:r>
            <a:endParaRPr lang="en-US" sz="1600" b="1" dirty="0">
              <a:solidFill>
                <a:srgbClr val="FF0000"/>
              </a:solidFill>
            </a:endParaRPr>
          </a:p>
        </p:txBody>
      </p:sp>
      <p:sp>
        <p:nvSpPr>
          <p:cNvPr id="60" name="TextBox 59"/>
          <p:cNvSpPr txBox="1"/>
          <p:nvPr/>
        </p:nvSpPr>
        <p:spPr>
          <a:xfrm>
            <a:off x="6323012" y="2057400"/>
            <a:ext cx="762000" cy="369332"/>
          </a:xfrm>
          <a:prstGeom prst="rect">
            <a:avLst/>
          </a:prstGeom>
          <a:noFill/>
        </p:spPr>
        <p:txBody>
          <a:bodyPr wrap="square" rtlCol="0">
            <a:spAutoFit/>
          </a:bodyPr>
          <a:lstStyle/>
          <a:p>
            <a:pPr algn="ctr"/>
            <a:r>
              <a:rPr lang="en-US" b="1" dirty="0" smtClean="0">
                <a:solidFill>
                  <a:srgbClr val="FF0000"/>
                </a:solidFill>
              </a:rPr>
              <a:t>2016</a:t>
            </a:r>
            <a:endParaRPr lang="en-US" sz="1600" b="1" dirty="0">
              <a:solidFill>
                <a:srgbClr val="FF0000"/>
              </a:solidFill>
            </a:endParaRPr>
          </a:p>
        </p:txBody>
      </p:sp>
      <p:sp>
        <p:nvSpPr>
          <p:cNvPr id="61" name="TextBox 60"/>
          <p:cNvSpPr txBox="1"/>
          <p:nvPr/>
        </p:nvSpPr>
        <p:spPr>
          <a:xfrm>
            <a:off x="8761412" y="2057400"/>
            <a:ext cx="762000" cy="369332"/>
          </a:xfrm>
          <a:prstGeom prst="rect">
            <a:avLst/>
          </a:prstGeom>
          <a:noFill/>
        </p:spPr>
        <p:txBody>
          <a:bodyPr wrap="square" rtlCol="0">
            <a:spAutoFit/>
          </a:bodyPr>
          <a:lstStyle/>
          <a:p>
            <a:pPr algn="ctr"/>
            <a:r>
              <a:rPr lang="en-US" b="1" dirty="0" smtClean="0">
                <a:solidFill>
                  <a:srgbClr val="FF0000"/>
                </a:solidFill>
              </a:rPr>
              <a:t>2020</a:t>
            </a:r>
            <a:endParaRPr lang="en-US" sz="1600" b="1" dirty="0">
              <a:solidFill>
                <a:srgbClr val="FF0000"/>
              </a:solidFill>
            </a:endParaRPr>
          </a:p>
        </p:txBody>
      </p:sp>
      <p:sp>
        <p:nvSpPr>
          <p:cNvPr id="63" name="TextBox 62"/>
          <p:cNvSpPr txBox="1"/>
          <p:nvPr/>
        </p:nvSpPr>
        <p:spPr>
          <a:xfrm>
            <a:off x="1293812" y="3124200"/>
            <a:ext cx="609600" cy="769441"/>
          </a:xfrm>
          <a:prstGeom prst="rect">
            <a:avLst/>
          </a:prstGeom>
          <a:noFill/>
        </p:spPr>
        <p:txBody>
          <a:bodyPr wrap="square" rtlCol="0">
            <a:spAutoFit/>
          </a:bodyPr>
          <a:lstStyle/>
          <a:p>
            <a:r>
              <a:rPr lang="en-US" sz="1100" dirty="0" smtClean="0">
                <a:latin typeface="Ink Free" pitchFamily="66" charset="0"/>
              </a:rPr>
              <a:t>BO Christ</a:t>
            </a:r>
          </a:p>
          <a:p>
            <a:r>
              <a:rPr lang="en-US" sz="1100" dirty="0" smtClean="0">
                <a:latin typeface="Ink Free" pitchFamily="66" charset="0"/>
              </a:rPr>
              <a:t>BO Jn. Bapt.</a:t>
            </a:r>
            <a:endParaRPr lang="en-US" sz="1100" dirty="0">
              <a:latin typeface="Ink Free" pitchFamily="66" charset="0"/>
            </a:endParaRPr>
          </a:p>
        </p:txBody>
      </p:sp>
      <p:sp>
        <p:nvSpPr>
          <p:cNvPr id="64" name="TextBox 63"/>
          <p:cNvSpPr txBox="1"/>
          <p:nvPr/>
        </p:nvSpPr>
        <p:spPr>
          <a:xfrm>
            <a:off x="1522412" y="2895600"/>
            <a:ext cx="914400" cy="307777"/>
          </a:xfrm>
          <a:prstGeom prst="rect">
            <a:avLst/>
          </a:prstGeom>
          <a:noFill/>
        </p:spPr>
        <p:txBody>
          <a:bodyPr wrap="square" rtlCol="0">
            <a:spAutoFit/>
          </a:bodyPr>
          <a:lstStyle/>
          <a:p>
            <a:pPr algn="ctr"/>
            <a:r>
              <a:rPr lang="en-US" sz="1400" b="1" dirty="0" smtClean="0"/>
              <a:t>Age 12</a:t>
            </a:r>
            <a:endParaRPr lang="en-US" sz="1400" b="1" dirty="0"/>
          </a:p>
        </p:txBody>
      </p:sp>
      <p:sp>
        <p:nvSpPr>
          <p:cNvPr id="66" name="TextBox 65"/>
          <p:cNvSpPr txBox="1"/>
          <p:nvPr/>
        </p:nvSpPr>
        <p:spPr>
          <a:xfrm>
            <a:off x="2132012" y="2667000"/>
            <a:ext cx="990600" cy="738664"/>
          </a:xfrm>
          <a:prstGeom prst="rect">
            <a:avLst/>
          </a:prstGeom>
          <a:noFill/>
        </p:spPr>
        <p:txBody>
          <a:bodyPr wrap="square" rtlCol="0">
            <a:spAutoFit/>
          </a:bodyPr>
          <a:lstStyle/>
          <a:p>
            <a:pPr algn="ctr"/>
            <a:r>
              <a:rPr lang="en-US" sz="1400" b="1" dirty="0" smtClean="0"/>
              <a:t>Ministry of Jn. Bapt.</a:t>
            </a:r>
            <a:endParaRPr lang="en-US" sz="1400" b="1" dirty="0"/>
          </a:p>
        </p:txBody>
      </p:sp>
      <p:sp>
        <p:nvSpPr>
          <p:cNvPr id="67" name="TextBox 66"/>
          <p:cNvSpPr txBox="1"/>
          <p:nvPr/>
        </p:nvSpPr>
        <p:spPr>
          <a:xfrm>
            <a:off x="3808412" y="2971800"/>
            <a:ext cx="1143000" cy="307777"/>
          </a:xfrm>
          <a:prstGeom prst="rect">
            <a:avLst/>
          </a:prstGeom>
          <a:noFill/>
        </p:spPr>
        <p:txBody>
          <a:bodyPr wrap="square" rtlCol="0">
            <a:spAutoFit/>
          </a:bodyPr>
          <a:lstStyle/>
          <a:p>
            <a:pPr algn="ctr"/>
            <a:r>
              <a:rPr lang="en-US" sz="1400" b="1" dirty="0" smtClean="0"/>
              <a:t>Wilderness</a:t>
            </a:r>
            <a:endParaRPr lang="en-US" sz="1400" b="1" dirty="0"/>
          </a:p>
        </p:txBody>
      </p:sp>
      <p:sp>
        <p:nvSpPr>
          <p:cNvPr id="68" name="TextBox 67"/>
          <p:cNvSpPr txBox="1"/>
          <p:nvPr/>
        </p:nvSpPr>
        <p:spPr>
          <a:xfrm>
            <a:off x="4722812" y="2971800"/>
            <a:ext cx="914400" cy="307777"/>
          </a:xfrm>
          <a:prstGeom prst="rect">
            <a:avLst/>
          </a:prstGeom>
          <a:noFill/>
        </p:spPr>
        <p:txBody>
          <a:bodyPr wrap="square" rtlCol="0">
            <a:spAutoFit/>
          </a:bodyPr>
          <a:lstStyle/>
          <a:p>
            <a:pPr algn="ctr"/>
            <a:r>
              <a:rPr lang="en-US" sz="1400" b="1" dirty="0" smtClean="0"/>
              <a:t>Cana</a:t>
            </a:r>
            <a:endParaRPr lang="en-US" sz="1400" b="1" dirty="0"/>
          </a:p>
        </p:txBody>
      </p:sp>
      <p:pic>
        <p:nvPicPr>
          <p:cNvPr id="1027" name="Picture 3" descr="C:\Users\User\AppData\Local\Microsoft\Windows\INetCache\IE\0WCAAP1C\1200px-Christian_cross_trans.svg[1].png"/>
          <p:cNvPicPr>
            <a:picLocks noChangeAspect="1" noChangeArrowheads="1"/>
          </p:cNvPicPr>
          <p:nvPr/>
        </p:nvPicPr>
        <p:blipFill>
          <a:blip r:embed="rId2" cstate="print"/>
          <a:srcRect/>
          <a:stretch>
            <a:fillRect/>
          </a:stretch>
        </p:blipFill>
        <p:spPr bwMode="auto">
          <a:xfrm>
            <a:off x="8304212" y="2514600"/>
            <a:ext cx="272161" cy="488473"/>
          </a:xfrm>
          <a:prstGeom prst="rect">
            <a:avLst/>
          </a:prstGeom>
          <a:noFill/>
        </p:spPr>
      </p:pic>
      <p:sp>
        <p:nvSpPr>
          <p:cNvPr id="73" name="TextBox 72"/>
          <p:cNvSpPr txBox="1"/>
          <p:nvPr/>
        </p:nvSpPr>
        <p:spPr>
          <a:xfrm>
            <a:off x="3579812" y="3581400"/>
            <a:ext cx="457200" cy="307777"/>
          </a:xfrm>
          <a:prstGeom prst="rect">
            <a:avLst/>
          </a:prstGeom>
          <a:noFill/>
        </p:spPr>
        <p:txBody>
          <a:bodyPr wrap="square" rtlCol="0">
            <a:spAutoFit/>
          </a:bodyPr>
          <a:lstStyle/>
          <a:p>
            <a:r>
              <a:rPr lang="en-US" sz="1400" dirty="0" smtClean="0">
                <a:latin typeface="Ink Free" pitchFamily="66" charset="0"/>
              </a:rPr>
              <a:t>40</a:t>
            </a:r>
            <a:endParaRPr lang="en-US" sz="1400" dirty="0">
              <a:latin typeface="Ink Free" pitchFamily="66" charset="0"/>
            </a:endParaRPr>
          </a:p>
        </p:txBody>
      </p:sp>
      <p:sp>
        <p:nvSpPr>
          <p:cNvPr id="74" name="TextBox 73"/>
          <p:cNvSpPr txBox="1"/>
          <p:nvPr/>
        </p:nvSpPr>
        <p:spPr>
          <a:xfrm>
            <a:off x="3427412" y="30480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75" name="TextBox 74"/>
          <p:cNvSpPr txBox="1"/>
          <p:nvPr/>
        </p:nvSpPr>
        <p:spPr>
          <a:xfrm>
            <a:off x="2894012" y="2743200"/>
            <a:ext cx="1219199" cy="338554"/>
          </a:xfrm>
          <a:prstGeom prst="rect">
            <a:avLst/>
          </a:prstGeom>
          <a:noFill/>
        </p:spPr>
        <p:txBody>
          <a:bodyPr wrap="square" rtlCol="0">
            <a:spAutoFit/>
          </a:bodyPr>
          <a:lstStyle/>
          <a:p>
            <a:r>
              <a:rPr lang="en-US" sz="1600" dirty="0" smtClean="0"/>
              <a:t>(Baptized)</a:t>
            </a:r>
            <a:endParaRPr lang="en-US" sz="1600" dirty="0"/>
          </a:p>
        </p:txBody>
      </p:sp>
      <p:sp>
        <p:nvSpPr>
          <p:cNvPr id="76" name="TextBox 75"/>
          <p:cNvSpPr txBox="1"/>
          <p:nvPr/>
        </p:nvSpPr>
        <p:spPr>
          <a:xfrm>
            <a:off x="5942012" y="3276600"/>
            <a:ext cx="6858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sp>
        <p:nvSpPr>
          <p:cNvPr id="62" name="TextBox 61"/>
          <p:cNvSpPr txBox="1"/>
          <p:nvPr/>
        </p:nvSpPr>
        <p:spPr>
          <a:xfrm rot="19792190">
            <a:off x="252155" y="1369022"/>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sp>
        <p:nvSpPr>
          <p:cNvPr id="99" name="TextBox 98"/>
          <p:cNvSpPr txBox="1"/>
          <p:nvPr/>
        </p:nvSpPr>
        <p:spPr>
          <a:xfrm>
            <a:off x="8990012" y="39624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 Disciples</a:t>
            </a:r>
            <a:endParaRPr lang="en-US" sz="1400" b="1" dirty="0">
              <a:latin typeface="Ink Free" pitchFamily="66" charset="0"/>
            </a:endParaRPr>
          </a:p>
        </p:txBody>
      </p:sp>
      <p:pic>
        <p:nvPicPr>
          <p:cNvPr id="71"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8304212" y="3886200"/>
            <a:ext cx="381000" cy="656166"/>
          </a:xfrm>
          <a:prstGeom prst="rect">
            <a:avLst/>
          </a:prstGeom>
          <a:noFill/>
        </p:spPr>
      </p:pic>
      <p:sp>
        <p:nvSpPr>
          <p:cNvPr id="72" name="TextBox 71"/>
          <p:cNvSpPr txBox="1"/>
          <p:nvPr/>
        </p:nvSpPr>
        <p:spPr>
          <a:xfrm>
            <a:off x="8913812" y="15240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08281" y="884872"/>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219200"/>
            <a:ext cx="1066800" cy="307777"/>
          </a:xfrm>
          <a:prstGeom prst="rect">
            <a:avLst/>
          </a:prstGeom>
          <a:noFill/>
        </p:spPr>
        <p:txBody>
          <a:bodyPr wrap="square" rtlCol="0">
            <a:spAutoFit/>
          </a:bodyPr>
          <a:lstStyle/>
          <a:p>
            <a:pPr algn="ctr"/>
            <a:r>
              <a:rPr lang="en-US" sz="1400" b="1" dirty="0" smtClean="0">
                <a:solidFill>
                  <a:schemeClr val="tx2"/>
                </a:solidFill>
                <a:latin typeface="Candara" pitchFamily="34" charset="0"/>
              </a:rPr>
              <a:t>Harvest</a:t>
            </a:r>
            <a:endParaRPr lang="en-US" b="1" dirty="0">
              <a:solidFill>
                <a:schemeClr val="tx2"/>
              </a:solidFill>
              <a:latin typeface="Candara" pitchFamily="34" charset="0"/>
            </a:endParaRPr>
          </a:p>
        </p:txBody>
      </p:sp>
      <p:sp>
        <p:nvSpPr>
          <p:cNvPr id="103" name="TextBox 102"/>
          <p:cNvSpPr txBox="1"/>
          <p:nvPr/>
        </p:nvSpPr>
        <p:spPr>
          <a:xfrm rot="19586734">
            <a:off x="31909" y="2692388"/>
            <a:ext cx="1352497" cy="523220"/>
          </a:xfrm>
          <a:prstGeom prst="rect">
            <a:avLst/>
          </a:prstGeom>
          <a:noFill/>
        </p:spPr>
        <p:txBody>
          <a:bodyPr wrap="square" rtlCol="0">
            <a:spAutoFit/>
          </a:bodyPr>
          <a:lstStyle/>
          <a:p>
            <a:pPr algn="ctr"/>
            <a:r>
              <a:rPr lang="en-US" sz="1400" dirty="0" smtClean="0">
                <a:latin typeface="Lucida Calligraphy" pitchFamily="66" charset="0"/>
              </a:rPr>
              <a:t>Ancient </a:t>
            </a:r>
            <a:r>
              <a:rPr lang="en-US" sz="1400" u="sng" dirty="0" smtClean="0">
                <a:latin typeface="Lucida Calligraphy" pitchFamily="66" charset="0"/>
              </a:rPr>
              <a:t>Israel</a:t>
            </a:r>
            <a:endParaRPr lang="en-US" sz="1400" u="sng" dirty="0">
              <a:latin typeface="Lucida Calligraphy" pitchFamily="66" charset="0"/>
            </a:endParaRPr>
          </a:p>
        </p:txBody>
      </p:sp>
      <p:pic>
        <p:nvPicPr>
          <p:cNvPr id="104" name="Picture 5" descr="C:\Users\User\AppData\Local\Microsoft\Windows\INetCache\IE\8CHUBLFK\1200px-Greek_uc_Omega.svg[1].png"/>
          <p:cNvPicPr>
            <a:picLocks noChangeAspect="1" noChangeArrowheads="1"/>
          </p:cNvPicPr>
          <p:nvPr/>
        </p:nvPicPr>
        <p:blipFill>
          <a:blip r:embed="rId4" cstate="print"/>
          <a:srcRect/>
          <a:stretch>
            <a:fillRect/>
          </a:stretch>
        </p:blipFill>
        <p:spPr bwMode="auto">
          <a:xfrm rot="19507210">
            <a:off x="439186" y="2498173"/>
            <a:ext cx="304800" cy="304800"/>
          </a:xfrm>
          <a:prstGeom prst="rect">
            <a:avLst/>
          </a:prstGeom>
          <a:noFill/>
        </p:spPr>
      </p:pic>
      <p:cxnSp>
        <p:nvCxnSpPr>
          <p:cNvPr id="80" name="Straight Arrow Connector 79"/>
          <p:cNvCxnSpPr/>
          <p:nvPr/>
        </p:nvCxnSpPr>
        <p:spPr>
          <a:xfrm rot="10800000" flipV="1">
            <a:off x="4646612" y="3962400"/>
            <a:ext cx="1219200" cy="914400"/>
          </a:xfrm>
          <a:prstGeom prst="straightConnector1">
            <a:avLst/>
          </a:prstGeom>
          <a:ln w="285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5256609" y="4647803"/>
            <a:ext cx="1371600" cy="79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713412" y="1219200"/>
            <a:ext cx="457200" cy="369332"/>
          </a:xfrm>
          <a:prstGeom prst="rect">
            <a:avLst/>
          </a:prstGeom>
          <a:solidFill>
            <a:srgbClr val="FFFF99"/>
          </a:solidFill>
        </p:spPr>
        <p:txBody>
          <a:bodyPr wrap="square" rtlCol="0">
            <a:spAutoFit/>
          </a:bodyPr>
          <a:lstStyle/>
          <a:p>
            <a:pPr algn="ctr"/>
            <a:r>
              <a:rPr lang="en-US" b="1" dirty="0" smtClean="0">
                <a:solidFill>
                  <a:schemeClr val="tx2"/>
                </a:solidFill>
              </a:rPr>
              <a:t>SL</a:t>
            </a:r>
            <a:endParaRPr lang="en-US" b="1" dirty="0">
              <a:solidFill>
                <a:schemeClr val="tx2"/>
              </a:solidFill>
            </a:endParaRPr>
          </a:p>
        </p:txBody>
      </p:sp>
      <p:sp>
        <p:nvSpPr>
          <p:cNvPr id="96" name="TextBox 95"/>
          <p:cNvSpPr txBox="1"/>
          <p:nvPr/>
        </p:nvSpPr>
        <p:spPr>
          <a:xfrm>
            <a:off x="5408612" y="46482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97" name="TextBox 96"/>
          <p:cNvSpPr txBox="1"/>
          <p:nvPr/>
        </p:nvSpPr>
        <p:spPr>
          <a:xfrm>
            <a:off x="6170612" y="4648200"/>
            <a:ext cx="457200" cy="369332"/>
          </a:xfrm>
          <a:prstGeom prst="rect">
            <a:avLst/>
          </a:prstGeom>
          <a:noFill/>
        </p:spPr>
        <p:txBody>
          <a:bodyPr wrap="square" rtlCol="0">
            <a:spAutoFit/>
          </a:bodyPr>
          <a:lstStyle/>
          <a:p>
            <a:r>
              <a:rPr lang="en-US" b="1" dirty="0" smtClean="0">
                <a:latin typeface="Algerian" pitchFamily="82" charset="0"/>
              </a:rPr>
              <a:t>C</a:t>
            </a:r>
            <a:endParaRPr lang="en-US" b="1" dirty="0">
              <a:latin typeface="Algerian" pitchFamily="82" charset="0"/>
            </a:endParaRPr>
          </a:p>
        </p:txBody>
      </p:sp>
      <p:sp>
        <p:nvSpPr>
          <p:cNvPr id="98" name="TextBox 97"/>
          <p:cNvSpPr txBox="1"/>
          <p:nvPr/>
        </p:nvSpPr>
        <p:spPr>
          <a:xfrm>
            <a:off x="8075612" y="1447800"/>
            <a:ext cx="762000" cy="307777"/>
          </a:xfrm>
          <a:prstGeom prst="rect">
            <a:avLst/>
          </a:prstGeom>
          <a:noFill/>
        </p:spPr>
        <p:txBody>
          <a:bodyPr wrap="square" rtlCol="0">
            <a:spAutoFit/>
          </a:bodyPr>
          <a:lstStyle/>
          <a:p>
            <a:pPr algn="ctr"/>
            <a:r>
              <a:rPr lang="en-US" sz="1400" b="1" dirty="0" smtClean="0">
                <a:solidFill>
                  <a:srgbClr val="3333CC"/>
                </a:solidFill>
              </a:rPr>
              <a:t>1</a:t>
            </a:r>
            <a:r>
              <a:rPr lang="en-US" sz="1400" b="1" baseline="30000" dirty="0" smtClean="0">
                <a:solidFill>
                  <a:srgbClr val="3333CC"/>
                </a:solidFill>
              </a:rPr>
              <a:t>st</a:t>
            </a:r>
            <a:r>
              <a:rPr lang="en-US" sz="1400" b="1" dirty="0" smtClean="0">
                <a:solidFill>
                  <a:srgbClr val="3333CC"/>
                </a:solidFill>
              </a:rPr>
              <a:t> Test</a:t>
            </a:r>
            <a:endParaRPr lang="en-US" sz="1400" b="1" dirty="0">
              <a:solidFill>
                <a:srgbClr val="3333CC"/>
              </a:solidFill>
            </a:endParaRPr>
          </a:p>
        </p:txBody>
      </p:sp>
      <p:sp>
        <p:nvSpPr>
          <p:cNvPr id="100" name="TextBox 99"/>
          <p:cNvSpPr txBox="1"/>
          <p:nvPr/>
        </p:nvSpPr>
        <p:spPr>
          <a:xfrm>
            <a:off x="227012" y="4648200"/>
            <a:ext cx="4343400" cy="2031325"/>
          </a:xfrm>
          <a:prstGeom prst="rect">
            <a:avLst/>
          </a:prstGeom>
          <a:noFill/>
          <a:ln>
            <a:solidFill>
              <a:schemeClr val="tx1"/>
            </a:solidFill>
          </a:ln>
        </p:spPr>
        <p:txBody>
          <a:bodyPr wrap="square" rtlCol="0">
            <a:spAutoFit/>
          </a:bodyPr>
          <a:lstStyle/>
          <a:p>
            <a:pPr algn="just"/>
            <a:r>
              <a:rPr lang="en-US" dirty="0" smtClean="0">
                <a:latin typeface="Candara" pitchFamily="34" charset="0"/>
              </a:rPr>
              <a:t>At this waymark (2014)—the SL, there is a transition in leadership from the 1</a:t>
            </a:r>
            <a:r>
              <a:rPr lang="en-US" baseline="30000" dirty="0" smtClean="0">
                <a:latin typeface="Candara" pitchFamily="34" charset="0"/>
              </a:rPr>
              <a:t>st</a:t>
            </a:r>
            <a:r>
              <a:rPr lang="en-US" dirty="0" smtClean="0">
                <a:latin typeface="Candara" pitchFamily="34" charset="0"/>
              </a:rPr>
              <a:t> to the 2</a:t>
            </a:r>
            <a:r>
              <a:rPr lang="en-US" baseline="30000" dirty="0" smtClean="0">
                <a:latin typeface="Candara" pitchFamily="34" charset="0"/>
              </a:rPr>
              <a:t>nd.</a:t>
            </a:r>
            <a:r>
              <a:rPr lang="en-US" dirty="0" smtClean="0">
                <a:latin typeface="Candara" pitchFamily="34" charset="0"/>
              </a:rPr>
              <a:t> And there is NO justifiable argument to apply a transition in leadership at Pentecost. The transition happens well before the test of the 1</a:t>
            </a:r>
            <a:r>
              <a:rPr lang="en-US" baseline="30000" dirty="0" smtClean="0">
                <a:latin typeface="Candara" pitchFamily="34" charset="0"/>
              </a:rPr>
              <a:t>st</a:t>
            </a:r>
            <a:r>
              <a:rPr lang="en-US" dirty="0" smtClean="0">
                <a:latin typeface="Candara" pitchFamily="34" charset="0"/>
              </a:rPr>
              <a:t> group, which lines up perfectly with NOV. 9</a:t>
            </a:r>
            <a:r>
              <a:rPr lang="en-US" baseline="30000" dirty="0" smtClean="0">
                <a:latin typeface="Candara" pitchFamily="34" charset="0"/>
              </a:rPr>
              <a:t>th</a:t>
            </a:r>
            <a:r>
              <a:rPr lang="en-US" dirty="0" smtClean="0">
                <a:latin typeface="Candara" pitchFamily="34" charset="0"/>
              </a:rPr>
              <a:t> 2019. </a:t>
            </a:r>
            <a:endParaRPr lang="en-US" dirty="0">
              <a:latin typeface="Candara" pitchFamily="34" charset="0"/>
            </a:endParaRPr>
          </a:p>
        </p:txBody>
      </p:sp>
      <p:sp>
        <p:nvSpPr>
          <p:cNvPr id="111" name="TextBox 110"/>
          <p:cNvSpPr txBox="1"/>
          <p:nvPr/>
        </p:nvSpPr>
        <p:spPr>
          <a:xfrm>
            <a:off x="5942012" y="3962400"/>
            <a:ext cx="609600" cy="600164"/>
          </a:xfrm>
          <a:prstGeom prst="rect">
            <a:avLst/>
          </a:prstGeom>
          <a:noFill/>
        </p:spPr>
        <p:txBody>
          <a:bodyPr wrap="square" rtlCol="0">
            <a:spAutoFit/>
          </a:bodyPr>
          <a:lstStyle/>
          <a:p>
            <a:pPr algn="ctr"/>
            <a:r>
              <a:rPr lang="en-US" sz="1100" dirty="0" smtClean="0">
                <a:latin typeface="Ink Free" pitchFamily="66" charset="0"/>
              </a:rPr>
              <a:t>John is put in prison</a:t>
            </a:r>
            <a:endParaRPr lang="en-US" sz="1100" dirty="0">
              <a:latin typeface="Ink Free" pitchFamily="66" charset="0"/>
            </a:endParaRPr>
          </a:p>
        </p:txBody>
      </p:sp>
      <p:sp>
        <p:nvSpPr>
          <p:cNvPr id="118" name="TextBox 117"/>
          <p:cNvSpPr txBox="1"/>
          <p:nvPr/>
        </p:nvSpPr>
        <p:spPr>
          <a:xfrm>
            <a:off x="7618412" y="3962400"/>
            <a:ext cx="609600" cy="430887"/>
          </a:xfrm>
          <a:prstGeom prst="rect">
            <a:avLst/>
          </a:prstGeom>
          <a:noFill/>
        </p:spPr>
        <p:txBody>
          <a:bodyPr wrap="square" rtlCol="0">
            <a:spAutoFit/>
          </a:bodyPr>
          <a:lstStyle/>
          <a:p>
            <a:pPr algn="ctr"/>
            <a:r>
              <a:rPr lang="en-US" sz="1100" dirty="0" smtClean="0">
                <a:latin typeface="Ink Free" pitchFamily="66" charset="0"/>
              </a:rPr>
              <a:t>Judas </a:t>
            </a:r>
          </a:p>
          <a:p>
            <a:pPr algn="ctr"/>
            <a:r>
              <a:rPr lang="en-US" sz="1100" dirty="0" smtClean="0">
                <a:latin typeface="Ink Free" pitchFamily="66" charset="0"/>
              </a:rPr>
              <a:t>leaves</a:t>
            </a:r>
            <a:endParaRPr lang="en-US" sz="1100" dirty="0">
              <a:latin typeface="Ink Free" pitchFamily="66" charset="0"/>
            </a:endParaRPr>
          </a:p>
        </p:txBody>
      </p:sp>
      <p:sp>
        <p:nvSpPr>
          <p:cNvPr id="79" name="TextBox 78"/>
          <p:cNvSpPr txBox="1"/>
          <p:nvPr/>
        </p:nvSpPr>
        <p:spPr>
          <a:xfrm>
            <a:off x="9523412" y="2895600"/>
            <a:ext cx="914400" cy="523220"/>
          </a:xfrm>
          <a:prstGeom prst="rect">
            <a:avLst/>
          </a:prstGeom>
          <a:noFill/>
        </p:spPr>
        <p:txBody>
          <a:bodyPr wrap="square" rtlCol="0">
            <a:spAutoFit/>
          </a:bodyPr>
          <a:lstStyle/>
          <a:p>
            <a:pPr algn="ctr"/>
            <a:r>
              <a:rPr lang="en-US" sz="1400" b="1" dirty="0" smtClean="0"/>
              <a:t>Upper Room</a:t>
            </a:r>
            <a:endParaRPr lang="en-US" sz="1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A Transition in Leadership Cont'</a:t>
            </a:r>
            <a:endParaRPr lang="en-US" dirty="0"/>
          </a:p>
        </p:txBody>
      </p:sp>
      <p:cxnSp>
        <p:nvCxnSpPr>
          <p:cNvPr id="4" name="Straight Connector 3"/>
          <p:cNvCxnSpPr/>
          <p:nvPr/>
        </p:nvCxnSpPr>
        <p:spPr>
          <a:xfrm>
            <a:off x="1293812" y="3429000"/>
            <a:ext cx="3733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912415" y="3048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646215" y="3048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2812" y="2209800"/>
            <a:ext cx="762000" cy="369332"/>
          </a:xfrm>
          <a:prstGeom prst="rect">
            <a:avLst/>
          </a:prstGeom>
          <a:noFill/>
        </p:spPr>
        <p:txBody>
          <a:bodyPr wrap="square" rtlCol="0">
            <a:spAutoFit/>
          </a:bodyPr>
          <a:lstStyle/>
          <a:p>
            <a:pPr algn="ctr"/>
            <a:r>
              <a:rPr lang="en-US" b="1" dirty="0" smtClean="0"/>
              <a:t>1</a:t>
            </a:r>
            <a:r>
              <a:rPr lang="en-US" b="1" baseline="30000" dirty="0" smtClean="0"/>
              <a:t>st</a:t>
            </a:r>
            <a:r>
              <a:rPr lang="en-US" b="1" dirty="0" smtClean="0"/>
              <a:t> TC</a:t>
            </a:r>
            <a:endParaRPr lang="en-US" sz="1600" b="1" dirty="0"/>
          </a:p>
        </p:txBody>
      </p:sp>
      <p:pic>
        <p:nvPicPr>
          <p:cNvPr id="12" name="Picture 3" descr="C:\Users\User\AppData\Local\Microsoft\Windows\INetCache\IE\0WCAAP1C\1200px-Christian_cross_trans.svg[1].png"/>
          <p:cNvPicPr>
            <a:picLocks noChangeAspect="1" noChangeArrowheads="1"/>
          </p:cNvPicPr>
          <p:nvPr/>
        </p:nvPicPr>
        <p:blipFill>
          <a:blip r:embed="rId2" cstate="print"/>
          <a:srcRect/>
          <a:stretch>
            <a:fillRect/>
          </a:stretch>
        </p:blipFill>
        <p:spPr bwMode="auto">
          <a:xfrm>
            <a:off x="4875212" y="2133600"/>
            <a:ext cx="272161" cy="488473"/>
          </a:xfrm>
          <a:prstGeom prst="rect">
            <a:avLst/>
          </a:prstGeom>
          <a:noFill/>
        </p:spPr>
      </p:pic>
      <p:pic>
        <p:nvPicPr>
          <p:cNvPr id="13" name="Picture 7" descr="C:\Users\User\AppData\Local\Microsoft\Windows\INetCache\IE\AOE6MOYD\Door-Transparent[1].png"/>
          <p:cNvPicPr>
            <a:picLocks noChangeAspect="1" noChangeArrowheads="1"/>
          </p:cNvPicPr>
          <p:nvPr/>
        </p:nvPicPr>
        <p:blipFill>
          <a:blip r:embed="rId3" cstate="print">
            <a:duotone>
              <a:prstClr val="black"/>
              <a:srgbClr val="D9C3A5">
                <a:tint val="50000"/>
                <a:satMod val="180000"/>
              </a:srgbClr>
            </a:duotone>
            <a:lum bright="39000"/>
          </a:blip>
          <a:srcRect/>
          <a:stretch>
            <a:fillRect/>
          </a:stretch>
        </p:blipFill>
        <p:spPr bwMode="auto">
          <a:xfrm>
            <a:off x="4799012" y="3429000"/>
            <a:ext cx="381000" cy="656166"/>
          </a:xfrm>
          <a:prstGeom prst="rect">
            <a:avLst/>
          </a:prstGeom>
          <a:noFill/>
        </p:spPr>
      </p:pic>
      <p:sp>
        <p:nvSpPr>
          <p:cNvPr id="14" name="TextBox 13"/>
          <p:cNvSpPr txBox="1"/>
          <p:nvPr/>
        </p:nvSpPr>
        <p:spPr>
          <a:xfrm>
            <a:off x="912812" y="1371600"/>
            <a:ext cx="762000" cy="369332"/>
          </a:xfrm>
          <a:prstGeom prst="rect">
            <a:avLst/>
          </a:prstGeom>
          <a:no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cxnSp>
        <p:nvCxnSpPr>
          <p:cNvPr id="18" name="Straight Connector 17"/>
          <p:cNvCxnSpPr/>
          <p:nvPr/>
        </p:nvCxnSpPr>
        <p:spPr>
          <a:xfrm rot="5400000">
            <a:off x="1064418" y="1981994"/>
            <a:ext cx="45878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876006" y="19042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46612" y="1371600"/>
            <a:ext cx="762000" cy="369332"/>
          </a:xfrm>
          <a:prstGeom prst="rect">
            <a:avLst/>
          </a:prstGeom>
          <a:noFill/>
        </p:spPr>
        <p:txBody>
          <a:bodyPr wrap="square" rtlCol="0">
            <a:spAutoFit/>
          </a:bodyPr>
          <a:lstStyle/>
          <a:p>
            <a:pPr algn="ctr"/>
            <a:r>
              <a:rPr lang="en-US" b="1" dirty="0" smtClean="0">
                <a:solidFill>
                  <a:srgbClr val="FF0000"/>
                </a:solidFill>
              </a:rPr>
              <a:t>2019</a:t>
            </a:r>
            <a:endParaRPr lang="en-US" sz="1600" b="1" dirty="0">
              <a:solidFill>
                <a:srgbClr val="FF0000"/>
              </a:solidFill>
            </a:endParaRPr>
          </a:p>
        </p:txBody>
      </p:sp>
      <p:sp>
        <p:nvSpPr>
          <p:cNvPr id="27" name="TextBox 26"/>
          <p:cNvSpPr txBox="1"/>
          <p:nvPr/>
        </p:nvSpPr>
        <p:spPr>
          <a:xfrm rot="20807675">
            <a:off x="28964" y="1099934"/>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sp>
        <p:nvSpPr>
          <p:cNvPr id="28" name="TextBox 27"/>
          <p:cNvSpPr txBox="1"/>
          <p:nvPr/>
        </p:nvSpPr>
        <p:spPr>
          <a:xfrm rot="20471478">
            <a:off x="-105754" y="2490059"/>
            <a:ext cx="1352497" cy="523220"/>
          </a:xfrm>
          <a:prstGeom prst="rect">
            <a:avLst/>
          </a:prstGeom>
          <a:noFill/>
        </p:spPr>
        <p:txBody>
          <a:bodyPr wrap="square" rtlCol="0">
            <a:spAutoFit/>
          </a:bodyPr>
          <a:lstStyle/>
          <a:p>
            <a:pPr algn="ctr"/>
            <a:r>
              <a:rPr lang="en-US" sz="1400" dirty="0" smtClean="0">
                <a:latin typeface="Lucida Calligraphy" pitchFamily="66" charset="0"/>
              </a:rPr>
              <a:t>Ancient </a:t>
            </a:r>
            <a:r>
              <a:rPr lang="en-US" sz="1400" u="sng" dirty="0" smtClean="0">
                <a:latin typeface="Lucida Calligraphy" pitchFamily="66" charset="0"/>
              </a:rPr>
              <a:t>Israel</a:t>
            </a:r>
            <a:endParaRPr lang="en-US" sz="1400" u="sng" dirty="0">
              <a:latin typeface="Lucida Calligraphy" pitchFamily="66" charset="0"/>
            </a:endParaRPr>
          </a:p>
        </p:txBody>
      </p:sp>
      <p:pic>
        <p:nvPicPr>
          <p:cNvPr id="29" name="Picture 5" descr="C:\Users\User\AppData\Local\Microsoft\Windows\INetCache\IE\8CHUBLFK\1200px-Greek_uc_Omega.svg[1].png"/>
          <p:cNvPicPr>
            <a:picLocks noChangeAspect="1" noChangeArrowheads="1"/>
          </p:cNvPicPr>
          <p:nvPr/>
        </p:nvPicPr>
        <p:blipFill>
          <a:blip r:embed="rId4" cstate="print"/>
          <a:srcRect/>
          <a:stretch>
            <a:fillRect/>
          </a:stretch>
        </p:blipFill>
        <p:spPr bwMode="auto">
          <a:xfrm rot="20528346">
            <a:off x="342608" y="2249196"/>
            <a:ext cx="304800" cy="304800"/>
          </a:xfrm>
          <a:prstGeom prst="rect">
            <a:avLst/>
          </a:prstGeom>
          <a:noFill/>
        </p:spPr>
      </p:pic>
      <p:cxnSp>
        <p:nvCxnSpPr>
          <p:cNvPr id="30" name="Straight Connector 29"/>
          <p:cNvCxnSpPr/>
          <p:nvPr/>
        </p:nvCxnSpPr>
        <p:spPr>
          <a:xfrm rot="5400000">
            <a:off x="837009" y="4038203"/>
            <a:ext cx="914400" cy="79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12812" y="41148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33" name="TextBox 32"/>
          <p:cNvSpPr txBox="1"/>
          <p:nvPr/>
        </p:nvSpPr>
        <p:spPr>
          <a:xfrm>
            <a:off x="1370012" y="4114800"/>
            <a:ext cx="457200" cy="369332"/>
          </a:xfrm>
          <a:prstGeom prst="rect">
            <a:avLst/>
          </a:prstGeom>
          <a:noFill/>
        </p:spPr>
        <p:txBody>
          <a:bodyPr wrap="square" rtlCol="0">
            <a:spAutoFit/>
          </a:bodyPr>
          <a:lstStyle/>
          <a:p>
            <a:r>
              <a:rPr lang="en-US" b="1" dirty="0" smtClean="0">
                <a:latin typeface="Algerian" pitchFamily="82" charset="0"/>
              </a:rPr>
              <a:t>C</a:t>
            </a:r>
            <a:endParaRPr lang="en-US" b="1" dirty="0">
              <a:latin typeface="Algerian" pitchFamily="82" charset="0"/>
            </a:endParaRPr>
          </a:p>
        </p:txBody>
      </p:sp>
      <p:sp>
        <p:nvSpPr>
          <p:cNvPr id="34" name="TextBox 33"/>
          <p:cNvSpPr txBox="1"/>
          <p:nvPr/>
        </p:nvSpPr>
        <p:spPr>
          <a:xfrm>
            <a:off x="684212" y="4572000"/>
            <a:ext cx="1219200" cy="523220"/>
          </a:xfrm>
          <a:prstGeom prst="rect">
            <a:avLst/>
          </a:prstGeom>
          <a:noFill/>
        </p:spPr>
        <p:txBody>
          <a:bodyPr wrap="square" rtlCol="0">
            <a:spAutoFit/>
          </a:bodyPr>
          <a:lstStyle/>
          <a:p>
            <a:pPr algn="ctr"/>
            <a:r>
              <a:rPr lang="en-US" sz="1400" b="1" dirty="0" smtClean="0">
                <a:latin typeface="Century Gothic" pitchFamily="34" charset="0"/>
              </a:rPr>
              <a:t>Mark 1: 14</a:t>
            </a:r>
          </a:p>
          <a:p>
            <a:pPr algn="ctr"/>
            <a:r>
              <a:rPr lang="en-US" sz="1400" b="1" dirty="0" smtClean="0">
                <a:latin typeface="Century Gothic" pitchFamily="34" charset="0"/>
              </a:rPr>
              <a:t>EW 154.1</a:t>
            </a:r>
            <a:endParaRPr lang="en-US" sz="1400" b="1" dirty="0">
              <a:latin typeface="Century Gothic" pitchFamily="34" charset="0"/>
            </a:endParaRPr>
          </a:p>
        </p:txBody>
      </p:sp>
      <p:sp>
        <p:nvSpPr>
          <p:cNvPr id="37" name="TextBox 36"/>
          <p:cNvSpPr txBox="1"/>
          <p:nvPr/>
        </p:nvSpPr>
        <p:spPr>
          <a:xfrm>
            <a:off x="2589212" y="3581400"/>
            <a:ext cx="1143000" cy="338554"/>
          </a:xfrm>
          <a:prstGeom prst="rect">
            <a:avLst/>
          </a:prstGeom>
          <a:noFill/>
        </p:spPr>
        <p:txBody>
          <a:bodyPr wrap="square" rtlCol="0">
            <a:spAutoFit/>
          </a:bodyPr>
          <a:lstStyle/>
          <a:p>
            <a:pPr algn="ctr"/>
            <a:r>
              <a:rPr lang="en-US" sz="1600" dirty="0" smtClean="0">
                <a:latin typeface="Ink Free" pitchFamily="66" charset="0"/>
              </a:rPr>
              <a:t>John dies</a:t>
            </a:r>
            <a:endParaRPr lang="en-US" sz="1600" dirty="0">
              <a:latin typeface="Ink Free" pitchFamily="66" charset="0"/>
            </a:endParaRPr>
          </a:p>
        </p:txBody>
      </p:sp>
      <p:sp>
        <p:nvSpPr>
          <p:cNvPr id="38" name="Right Arrow 37"/>
          <p:cNvSpPr/>
          <p:nvPr/>
        </p:nvSpPr>
        <p:spPr>
          <a:xfrm>
            <a:off x="2055812" y="4648200"/>
            <a:ext cx="4343400" cy="304800"/>
          </a:xfrm>
          <a:prstGeom prst="rightArrow">
            <a:avLst/>
          </a:prstGeom>
          <a:solidFill>
            <a:schemeClr val="bg1">
              <a:lumMod val="85000"/>
            </a:schemeClr>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5400000" flipH="1" flipV="1">
            <a:off x="6246812" y="3810000"/>
            <a:ext cx="990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93812" y="3505200"/>
            <a:ext cx="609600" cy="600164"/>
          </a:xfrm>
          <a:prstGeom prst="rect">
            <a:avLst/>
          </a:prstGeom>
          <a:noFill/>
        </p:spPr>
        <p:txBody>
          <a:bodyPr wrap="square" rtlCol="0">
            <a:spAutoFit/>
          </a:bodyPr>
          <a:lstStyle/>
          <a:p>
            <a:pPr algn="ctr"/>
            <a:r>
              <a:rPr lang="en-US" sz="1100" dirty="0" smtClean="0">
                <a:latin typeface="Ink Free" pitchFamily="66" charset="0"/>
              </a:rPr>
              <a:t>John is put in prison</a:t>
            </a:r>
            <a:endParaRPr lang="en-US" sz="1100" dirty="0">
              <a:latin typeface="Ink Free" pitchFamily="66" charset="0"/>
            </a:endParaRPr>
          </a:p>
        </p:txBody>
      </p:sp>
      <p:sp>
        <p:nvSpPr>
          <p:cNvPr id="44" name="Rectangle 43"/>
          <p:cNvSpPr/>
          <p:nvPr/>
        </p:nvSpPr>
        <p:spPr>
          <a:xfrm>
            <a:off x="5713413" y="1600200"/>
            <a:ext cx="4038600" cy="1815882"/>
          </a:xfrm>
          <a:prstGeom prst="rect">
            <a:avLst/>
          </a:prstGeom>
        </p:spPr>
        <p:txBody>
          <a:bodyPr wrap="square">
            <a:spAutoFit/>
          </a:bodyPr>
          <a:lstStyle/>
          <a:p>
            <a:pPr algn="just"/>
            <a:r>
              <a:rPr lang="en-US" sz="1400" b="1" dirty="0" smtClean="0">
                <a:latin typeface="Lucida Fax" pitchFamily="18" charset="0"/>
              </a:rPr>
              <a:t>Mark 1:13-14 KJV</a:t>
            </a:r>
          </a:p>
          <a:p>
            <a:pPr algn="just"/>
            <a:r>
              <a:rPr lang="en-US" sz="1400" baseline="30000" dirty="0" smtClean="0">
                <a:latin typeface="Lucida Fax" pitchFamily="18" charset="0"/>
              </a:rPr>
              <a:t>13 </a:t>
            </a:r>
            <a:r>
              <a:rPr lang="en-US" sz="1400" dirty="0" smtClean="0">
                <a:latin typeface="Lucida Fax" pitchFamily="18" charset="0"/>
              </a:rPr>
              <a:t>And he was there in the wilderness forty days, tempted of Satan; and was with the wild beasts; and the angels ministered unto him.</a:t>
            </a:r>
          </a:p>
          <a:p>
            <a:pPr algn="just"/>
            <a:r>
              <a:rPr lang="en-US" sz="1400" b="1" baseline="30000" dirty="0" smtClean="0">
                <a:latin typeface="Lucida Fax" pitchFamily="18" charset="0"/>
              </a:rPr>
              <a:t>14 </a:t>
            </a:r>
            <a:r>
              <a:rPr lang="en-US" sz="1400" b="1" dirty="0" smtClean="0">
                <a:latin typeface="Lucida Fax" pitchFamily="18" charset="0"/>
              </a:rPr>
              <a:t>Now after that John was put in prison, Jesus came into Galilee, preaching the gospel of the kingdom of God,</a:t>
            </a:r>
            <a:endParaRPr lang="en-US" sz="1400" b="1" dirty="0">
              <a:latin typeface="Lucida Fax" pitchFamily="18" charset="0"/>
            </a:endParaRPr>
          </a:p>
        </p:txBody>
      </p:sp>
      <p:sp>
        <p:nvSpPr>
          <p:cNvPr id="46" name="Isosceles Triangle 45"/>
          <p:cNvSpPr/>
          <p:nvPr/>
        </p:nvSpPr>
        <p:spPr>
          <a:xfrm rot="5400000">
            <a:off x="9485312" y="2095500"/>
            <a:ext cx="1524000" cy="990600"/>
          </a:xfrm>
          <a:prstGeom prst="triangle">
            <a:avLst/>
          </a:prstGeom>
          <a:solidFill>
            <a:schemeClr val="accent4">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0590212" y="1905000"/>
            <a:ext cx="1446214" cy="1546577"/>
          </a:xfrm>
          <a:prstGeom prst="rect">
            <a:avLst/>
          </a:prstGeom>
          <a:noFill/>
        </p:spPr>
        <p:txBody>
          <a:bodyPr wrap="square" rtlCol="0">
            <a:spAutoFit/>
          </a:bodyPr>
          <a:lstStyle/>
          <a:p>
            <a:pPr algn="ctr"/>
            <a:r>
              <a:rPr lang="en-US" sz="1350" b="1" dirty="0" smtClean="0">
                <a:latin typeface="Century Gothic" pitchFamily="34" charset="0"/>
              </a:rPr>
              <a:t>This is marking a transition—change. As Jesus begins His work and John becomes silent.</a:t>
            </a:r>
            <a:endParaRPr lang="en-US" sz="1350" b="1" dirty="0">
              <a:latin typeface="Century Gothic" pitchFamily="34" charset="0"/>
            </a:endParaRPr>
          </a:p>
        </p:txBody>
      </p:sp>
      <p:sp>
        <p:nvSpPr>
          <p:cNvPr id="48" name="TextBox 47"/>
          <p:cNvSpPr txBox="1"/>
          <p:nvPr/>
        </p:nvSpPr>
        <p:spPr>
          <a:xfrm>
            <a:off x="4875212" y="3429000"/>
            <a:ext cx="1219200" cy="276999"/>
          </a:xfrm>
          <a:prstGeom prst="rect">
            <a:avLst/>
          </a:prstGeom>
          <a:noFill/>
          <a:ln w="6350">
            <a:noFill/>
          </a:ln>
        </p:spPr>
        <p:txBody>
          <a:bodyPr wrap="square" rtlCol="0">
            <a:spAutoFit/>
          </a:bodyPr>
          <a:lstStyle/>
          <a:p>
            <a:pPr algn="ctr"/>
            <a:r>
              <a:rPr lang="en-US" sz="1200" dirty="0" smtClean="0">
                <a:latin typeface="Ink Free" pitchFamily="66" charset="0"/>
              </a:rPr>
              <a:t>1.Church</a:t>
            </a:r>
            <a:endParaRPr lang="en-US" sz="1200" dirty="0">
              <a:latin typeface="Ink Free" pitchFamily="66" charset="0"/>
            </a:endParaRPr>
          </a:p>
        </p:txBody>
      </p:sp>
      <p:sp>
        <p:nvSpPr>
          <p:cNvPr id="49" name="Rectangle 48"/>
          <p:cNvSpPr/>
          <p:nvPr/>
        </p:nvSpPr>
        <p:spPr>
          <a:xfrm>
            <a:off x="5256212" y="5181600"/>
            <a:ext cx="6781800" cy="1384995"/>
          </a:xfrm>
          <a:prstGeom prst="rect">
            <a:avLst/>
          </a:prstGeom>
        </p:spPr>
        <p:txBody>
          <a:bodyPr wrap="square">
            <a:spAutoFit/>
          </a:bodyPr>
          <a:lstStyle/>
          <a:p>
            <a:pPr algn="just"/>
            <a:r>
              <a:rPr lang="en-US" sz="1400" dirty="0" smtClean="0">
                <a:latin typeface="Lucida Fax" pitchFamily="18" charset="0"/>
              </a:rPr>
              <a:t>… As his work was closing, he taught his disciples to look to Jesus, and follow Him as the Great Teacher. John's life was sorrowful and self-denying. He heralded the first advent of Christ, but was not permitted to witness His miracles, and enjoy the power manifested by Him</a:t>
            </a:r>
            <a:r>
              <a:rPr lang="en-US" sz="1400" b="1" dirty="0" smtClean="0">
                <a:latin typeface="Lucida Fax" pitchFamily="18" charset="0"/>
              </a:rPr>
              <a:t>. When Jesus should establish Himself as a teacher, John knew that he himself must die</a:t>
            </a:r>
            <a:r>
              <a:rPr lang="en-US" sz="1400" dirty="0" smtClean="0">
                <a:latin typeface="Lucida Fax" pitchFamily="18" charset="0"/>
              </a:rPr>
              <a:t>…  {EW 154.1} </a:t>
            </a:r>
            <a:endParaRPr lang="en-US" sz="1400" dirty="0">
              <a:latin typeface="Lucida Fax" pitchFamily="18" charset="0"/>
            </a:endParaRPr>
          </a:p>
        </p:txBody>
      </p:sp>
      <p:cxnSp>
        <p:nvCxnSpPr>
          <p:cNvPr id="51" name="Straight Arrow Connector 50"/>
          <p:cNvCxnSpPr/>
          <p:nvPr/>
        </p:nvCxnSpPr>
        <p:spPr>
          <a:xfrm>
            <a:off x="2284412" y="4953000"/>
            <a:ext cx="29718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50812" y="5334000"/>
            <a:ext cx="2667000" cy="1292662"/>
          </a:xfrm>
          <a:prstGeom prst="rect">
            <a:avLst/>
          </a:prstGeom>
          <a:solidFill>
            <a:schemeClr val="accent4">
              <a:lumMod val="40000"/>
              <a:lumOff val="60000"/>
            </a:schemeClr>
          </a:solidFill>
        </p:spPr>
        <p:txBody>
          <a:bodyPr wrap="square" rtlCol="0">
            <a:spAutoFit/>
          </a:bodyPr>
          <a:lstStyle/>
          <a:p>
            <a:pPr algn="just"/>
            <a:r>
              <a:rPr lang="en-US" sz="1300" dirty="0" smtClean="0">
                <a:latin typeface="Century Gothic" pitchFamily="34" charset="0"/>
              </a:rPr>
              <a:t>You mark a transition from the 1</a:t>
            </a:r>
            <a:r>
              <a:rPr lang="en-US" sz="1300" baseline="30000" dirty="0" smtClean="0">
                <a:latin typeface="Century Gothic" pitchFamily="34" charset="0"/>
              </a:rPr>
              <a:t>st</a:t>
            </a:r>
            <a:r>
              <a:rPr lang="en-US" sz="1300" dirty="0" smtClean="0">
                <a:latin typeface="Century Gothic" pitchFamily="34" charset="0"/>
              </a:rPr>
              <a:t> leader to the 2</a:t>
            </a:r>
            <a:r>
              <a:rPr lang="en-US" sz="1300" baseline="30000" dirty="0" smtClean="0">
                <a:latin typeface="Century Gothic" pitchFamily="34" charset="0"/>
              </a:rPr>
              <a:t>nd</a:t>
            </a:r>
            <a:r>
              <a:rPr lang="en-US" sz="1300" dirty="0" smtClean="0">
                <a:latin typeface="Century Gothic" pitchFamily="34" charset="0"/>
              </a:rPr>
              <a:t> leader. There is John to Christ. At this point John is imprisoned. And, then he dies all before the shut door of the 1</a:t>
            </a:r>
            <a:r>
              <a:rPr lang="en-US" sz="1300" baseline="30000" dirty="0" smtClean="0">
                <a:latin typeface="Century Gothic" pitchFamily="34" charset="0"/>
              </a:rPr>
              <a:t>st</a:t>
            </a:r>
            <a:r>
              <a:rPr lang="en-US" sz="1300" dirty="0" smtClean="0">
                <a:latin typeface="Century Gothic" pitchFamily="34" charset="0"/>
              </a:rPr>
              <a:t> group.</a:t>
            </a:r>
            <a:endParaRPr lang="en-US" sz="1300" dirty="0">
              <a:latin typeface="Century Gothic" pitchFamily="34" charset="0"/>
            </a:endParaRPr>
          </a:p>
        </p:txBody>
      </p:sp>
      <p:sp>
        <p:nvSpPr>
          <p:cNvPr id="31" name="TextBox 30"/>
          <p:cNvSpPr txBox="1"/>
          <p:nvPr/>
        </p:nvSpPr>
        <p:spPr>
          <a:xfrm>
            <a:off x="1293812" y="2743200"/>
            <a:ext cx="6858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Passionists"/>
          <p:cNvPicPr>
            <a:picLocks noChangeAspect="1" noChangeArrowheads="1"/>
          </p:cNvPicPr>
          <p:nvPr/>
        </p:nvPicPr>
        <p:blipFill>
          <a:blip r:embed="rId2"/>
          <a:srcRect/>
          <a:stretch>
            <a:fillRect/>
          </a:stretch>
        </p:blipFill>
        <p:spPr bwMode="auto">
          <a:xfrm>
            <a:off x="150812" y="1066800"/>
            <a:ext cx="4267200" cy="5651275"/>
          </a:xfrm>
          <a:prstGeom prst="rect">
            <a:avLst/>
          </a:prstGeom>
          <a:noFill/>
          <a:effectLst>
            <a:softEdge rad="317500"/>
          </a:effectLst>
        </p:spPr>
      </p:pic>
      <p:sp>
        <p:nvSpPr>
          <p:cNvPr id="2" name="Title 1"/>
          <p:cNvSpPr>
            <a:spLocks noGrp="1"/>
          </p:cNvSpPr>
          <p:nvPr>
            <p:ph type="title"/>
          </p:nvPr>
        </p:nvSpPr>
        <p:spPr/>
        <p:txBody>
          <a:bodyPr/>
          <a:lstStyle/>
          <a:p>
            <a:r>
              <a:rPr lang="en-US" dirty="0" smtClean="0">
                <a:latin typeface="Britannic Bold" pitchFamily="34" charset="0"/>
              </a:rPr>
              <a:t>Reference to John the Baptist’s Problem</a:t>
            </a:r>
            <a:endParaRPr lang="en-US" dirty="0"/>
          </a:p>
        </p:txBody>
      </p:sp>
      <p:sp>
        <p:nvSpPr>
          <p:cNvPr id="4" name="Rectangle 3"/>
          <p:cNvSpPr/>
          <p:nvPr/>
        </p:nvSpPr>
        <p:spPr>
          <a:xfrm>
            <a:off x="4265612" y="1295400"/>
            <a:ext cx="7772400" cy="3693319"/>
          </a:xfrm>
          <a:prstGeom prst="rect">
            <a:avLst/>
          </a:prstGeom>
        </p:spPr>
        <p:txBody>
          <a:bodyPr wrap="square">
            <a:spAutoFit/>
          </a:bodyPr>
          <a:lstStyle/>
          <a:p>
            <a:pPr algn="just"/>
            <a:r>
              <a:rPr lang="en-US" dirty="0" smtClean="0">
                <a:latin typeface="Book Antiqua" pitchFamily="18" charset="0"/>
              </a:rPr>
              <a:t> Like the </a:t>
            </a:r>
            <a:r>
              <a:rPr lang="en-US" dirty="0" err="1" smtClean="0">
                <a:latin typeface="Book Antiqua" pitchFamily="18" charset="0"/>
              </a:rPr>
              <a:t>Saviour's</a:t>
            </a:r>
            <a:r>
              <a:rPr lang="en-US" dirty="0" smtClean="0">
                <a:latin typeface="Book Antiqua" pitchFamily="18" charset="0"/>
              </a:rPr>
              <a:t> disciples, </a:t>
            </a:r>
            <a:r>
              <a:rPr lang="en-US" b="1" u="sng" dirty="0" smtClean="0">
                <a:latin typeface="Book Antiqua" pitchFamily="18" charset="0"/>
              </a:rPr>
              <a:t>John the Baptist did not understand the nature of Christ's kingdom. </a:t>
            </a:r>
            <a:r>
              <a:rPr lang="en-US" dirty="0" smtClean="0">
                <a:latin typeface="Book Antiqua" pitchFamily="18" charset="0"/>
              </a:rPr>
              <a:t>He expected Jesus to take the throne of David; and as time passed, and the </a:t>
            </a:r>
            <a:r>
              <a:rPr lang="en-US" dirty="0" err="1" smtClean="0">
                <a:latin typeface="Book Antiqua" pitchFamily="18" charset="0"/>
              </a:rPr>
              <a:t>Saviour</a:t>
            </a:r>
            <a:r>
              <a:rPr lang="en-US" dirty="0" smtClean="0">
                <a:latin typeface="Book Antiqua" pitchFamily="18" charset="0"/>
              </a:rPr>
              <a:t> made no claim to kingly authority, John became perplexed and troubled. He had declared to the people that in order for the way to be prepared before the Lord, the prophecy of Isaiah must be fulfilled; the mountains and hills must be brought low, the crooked made straight, and the rough places plain. He had looked for the high places of human pride and power to be cast down. He had pointed to the Messiah as the One whose fan was in His hand, and who would thoroughly purge His floor, who would gather the wheat into His garner, and burn up the chaff with unquenchable fire. Like the prophet Elijah, in whose spirit and power he had come to Israel, he looked for the Lord to reveal Himself as a God that </a:t>
            </a:r>
            <a:r>
              <a:rPr lang="en-US" dirty="0" err="1" smtClean="0">
                <a:latin typeface="Book Antiqua" pitchFamily="18" charset="0"/>
              </a:rPr>
              <a:t>answereth</a:t>
            </a:r>
            <a:r>
              <a:rPr lang="en-US" dirty="0" smtClean="0">
                <a:latin typeface="Book Antiqua" pitchFamily="18" charset="0"/>
              </a:rPr>
              <a:t> by fire.  {DA 215.2} </a:t>
            </a:r>
            <a:endParaRPr lang="en-US" dirty="0">
              <a:latin typeface="Book Antiqua" pitchFamily="18" charset="0"/>
            </a:endParaRPr>
          </a:p>
        </p:txBody>
      </p:sp>
      <p:sp>
        <p:nvSpPr>
          <p:cNvPr id="8" name="TextBox 7"/>
          <p:cNvSpPr txBox="1"/>
          <p:nvPr/>
        </p:nvSpPr>
        <p:spPr>
          <a:xfrm>
            <a:off x="5027612" y="5334000"/>
            <a:ext cx="6324600" cy="1200329"/>
          </a:xfrm>
          <a:prstGeom prst="rect">
            <a:avLst/>
          </a:prstGeom>
          <a:noFill/>
        </p:spPr>
        <p:txBody>
          <a:bodyPr wrap="square" rtlCol="0">
            <a:spAutoFit/>
          </a:bodyPr>
          <a:lstStyle/>
          <a:p>
            <a:pPr algn="ctr"/>
            <a:r>
              <a:rPr lang="en-US" sz="2400" b="1" dirty="0" smtClean="0">
                <a:latin typeface="Century" pitchFamily="18" charset="0"/>
              </a:rPr>
              <a:t>John’s problem was that he did not understand the nature of Christ nor His kingdom.</a:t>
            </a:r>
            <a:endParaRPr lang="en-US" sz="2400" b="1" dirty="0">
              <a:latin typeface="Century"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netry Tena i Jesosy ka Modely ho Antsika | Fianarana"/>
          <p:cNvPicPr>
            <a:picLocks noChangeAspect="1" noChangeArrowheads="1"/>
          </p:cNvPicPr>
          <p:nvPr/>
        </p:nvPicPr>
        <p:blipFill>
          <a:blip r:embed="rId2"/>
          <a:srcRect/>
          <a:stretch>
            <a:fillRect/>
          </a:stretch>
        </p:blipFill>
        <p:spPr bwMode="auto">
          <a:xfrm>
            <a:off x="7313612" y="1295399"/>
            <a:ext cx="4665785" cy="3936027"/>
          </a:xfrm>
          <a:prstGeom prst="rect">
            <a:avLst/>
          </a:prstGeom>
          <a:noFill/>
          <a:effectLst>
            <a:softEdge rad="317500"/>
          </a:effectLst>
        </p:spPr>
      </p:pic>
      <p:sp>
        <p:nvSpPr>
          <p:cNvPr id="2" name="Title 1"/>
          <p:cNvSpPr>
            <a:spLocks noGrp="1"/>
          </p:cNvSpPr>
          <p:nvPr>
            <p:ph type="title"/>
          </p:nvPr>
        </p:nvSpPr>
        <p:spPr/>
        <p:txBody>
          <a:bodyPr>
            <a:normAutofit fontScale="90000"/>
          </a:bodyPr>
          <a:lstStyle/>
          <a:p>
            <a:r>
              <a:rPr lang="en-US" dirty="0" smtClean="0">
                <a:latin typeface="Britannic Bold" pitchFamily="34" charset="0"/>
              </a:rPr>
              <a:t>Reference to Judas’ Rejection of Christ Kingdom</a:t>
            </a:r>
            <a:endParaRPr lang="en-US" dirty="0"/>
          </a:p>
        </p:txBody>
      </p:sp>
      <p:sp>
        <p:nvSpPr>
          <p:cNvPr id="4" name="Rectangle 3"/>
          <p:cNvSpPr/>
          <p:nvPr/>
        </p:nvSpPr>
        <p:spPr>
          <a:xfrm>
            <a:off x="150812" y="2133600"/>
            <a:ext cx="7086600" cy="4524315"/>
          </a:xfrm>
          <a:prstGeom prst="rect">
            <a:avLst/>
          </a:prstGeom>
        </p:spPr>
        <p:txBody>
          <a:bodyPr wrap="square">
            <a:spAutoFit/>
          </a:bodyPr>
          <a:lstStyle/>
          <a:p>
            <a:pPr algn="just"/>
            <a:r>
              <a:rPr lang="en-US" dirty="0" smtClean="0">
                <a:latin typeface="Book Antiqua" pitchFamily="18" charset="0"/>
              </a:rPr>
              <a:t> The disciples knew nothing of the purpose of Judas. Jesus alone could read his secret. Yet He did not expose him. Jesus hungered for his soul. . . . His heart was crying, How can I give thee up? The constraining power of that love was felt by Judas. When the </a:t>
            </a:r>
            <a:r>
              <a:rPr lang="en-US" dirty="0" err="1" smtClean="0">
                <a:latin typeface="Book Antiqua" pitchFamily="18" charset="0"/>
              </a:rPr>
              <a:t>Saviour's</a:t>
            </a:r>
            <a:r>
              <a:rPr lang="en-US" dirty="0" smtClean="0">
                <a:latin typeface="Book Antiqua" pitchFamily="18" charset="0"/>
              </a:rPr>
              <a:t> hands were bathing those soiled feet, and wiping them with the towel, the heart of Judas thrilled through and through with the impulse then and there to confess his sin. But he would not humble himself. He hardened his heart against repentance; and the old impulses, for the moment put aside, again controlled him.</a:t>
            </a:r>
            <a:r>
              <a:rPr lang="en-US" b="1" dirty="0" smtClean="0">
                <a:latin typeface="Book Antiqua" pitchFamily="18" charset="0"/>
              </a:rPr>
              <a:t> </a:t>
            </a:r>
            <a:r>
              <a:rPr lang="en-US" b="1" u="sng" dirty="0" smtClean="0">
                <a:latin typeface="Book Antiqua" pitchFamily="18" charset="0"/>
              </a:rPr>
              <a:t>Judas was now offended at Christ's act in washing the feet of His disciples. If Jesus could so humble Himself, he thought, He could not be Israel's king. All hope of worldly honor in a temporal kingdom was destroyed. Judas was satisfied that there was nothing to be gained by following Christ</a:t>
            </a:r>
            <a:r>
              <a:rPr lang="en-US" u="sng" dirty="0" smtClean="0">
                <a:latin typeface="Book Antiqua" pitchFamily="18" charset="0"/>
              </a:rPr>
              <a:t>. . . . </a:t>
            </a:r>
            <a:r>
              <a:rPr lang="en-US" dirty="0" smtClean="0">
                <a:latin typeface="Book Antiqua" pitchFamily="18" charset="0"/>
              </a:rPr>
              <a:t>He was possessed by a demon, and he resolved to complete the work he had agreed to do in betraying his Lord.  {CC 319.2} </a:t>
            </a:r>
            <a:endParaRPr lang="en-US" dirty="0">
              <a:latin typeface="Book Antiqua" pitchFamily="18" charset="0"/>
            </a:endParaRPr>
          </a:p>
        </p:txBody>
      </p:sp>
      <p:sp>
        <p:nvSpPr>
          <p:cNvPr id="6" name="TextBox 5"/>
          <p:cNvSpPr txBox="1"/>
          <p:nvPr/>
        </p:nvSpPr>
        <p:spPr>
          <a:xfrm>
            <a:off x="7694612" y="5181600"/>
            <a:ext cx="3810000" cy="1384995"/>
          </a:xfrm>
          <a:prstGeom prst="rect">
            <a:avLst/>
          </a:prstGeom>
          <a:noFill/>
        </p:spPr>
        <p:txBody>
          <a:bodyPr wrap="square" rtlCol="0">
            <a:spAutoFit/>
          </a:bodyPr>
          <a:lstStyle/>
          <a:p>
            <a:pPr algn="ctr"/>
            <a:r>
              <a:rPr lang="en-US" sz="2100" b="1" dirty="0" smtClean="0">
                <a:latin typeface="Century" pitchFamily="18" charset="0"/>
              </a:rPr>
              <a:t>Judas was offended when Christ demonstrated in the foot washing the nature of His kingdom.</a:t>
            </a:r>
            <a:endParaRPr lang="en-US" sz="2100" b="1" dirty="0">
              <a:latin typeface="Century"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0"/>
            <a:ext cx="10969943" cy="1143000"/>
          </a:xfrm>
        </p:spPr>
        <p:txBody>
          <a:bodyPr>
            <a:normAutofit/>
          </a:bodyPr>
          <a:lstStyle/>
          <a:p>
            <a:r>
              <a:rPr lang="en-US" dirty="0" smtClean="0">
                <a:latin typeface="Bernard MT Condensed" pitchFamily="18" charset="0"/>
              </a:rPr>
              <a:t>Beginning of Modern Israel</a:t>
            </a:r>
            <a:endParaRPr lang="en-US" dirty="0">
              <a:latin typeface="Bernard MT Condensed" pitchFamily="18" charset="0"/>
            </a:endParaRPr>
          </a:p>
        </p:txBody>
      </p:sp>
      <p:cxnSp>
        <p:nvCxnSpPr>
          <p:cNvPr id="8" name="Straight Connector 7"/>
          <p:cNvCxnSpPr/>
          <p:nvPr/>
        </p:nvCxnSpPr>
        <p:spPr>
          <a:xfrm>
            <a:off x="1293812" y="38862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12415" y="22863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61109" y="2247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266509" y="2247503"/>
            <a:ext cx="3810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3" idx="0"/>
          </p:cNvCxnSpPr>
          <p:nvPr/>
        </p:nvCxnSpPr>
        <p:spPr>
          <a:xfrm rot="5400000">
            <a:off x="10666809" y="2285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60615" y="23625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074818" y="3505994"/>
            <a:ext cx="7635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60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460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124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513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2812" y="1524000"/>
            <a:ext cx="762000" cy="369332"/>
          </a:xfrm>
          <a:prstGeom prst="rect">
            <a:avLst/>
          </a:prstGeom>
          <a:noFill/>
        </p:spPr>
        <p:txBody>
          <a:bodyPr wrap="square" rtlCol="0">
            <a:spAutoFit/>
          </a:bodyPr>
          <a:lstStyle/>
          <a:p>
            <a:pPr algn="ctr"/>
            <a:r>
              <a:rPr lang="en-US" b="1" dirty="0" smtClean="0">
                <a:solidFill>
                  <a:srgbClr val="FF0000"/>
                </a:solidFill>
              </a:rPr>
              <a:t>1989</a:t>
            </a:r>
            <a:endParaRPr lang="en-US" sz="1600" b="1" dirty="0">
              <a:solidFill>
                <a:srgbClr val="FF0000"/>
              </a:solidFill>
            </a:endParaRPr>
          </a:p>
        </p:txBody>
      </p:sp>
      <p:sp>
        <p:nvSpPr>
          <p:cNvPr id="25" name="TextBox 24"/>
          <p:cNvSpPr txBox="1"/>
          <p:nvPr/>
        </p:nvSpPr>
        <p:spPr>
          <a:xfrm>
            <a:off x="5561012" y="1600200"/>
            <a:ext cx="762000" cy="369332"/>
          </a:xfrm>
          <a:prstGeom prst="rect">
            <a:avLst/>
          </a:prstGeom>
          <a:no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sp>
        <p:nvSpPr>
          <p:cNvPr id="27" name="TextBox 26"/>
          <p:cNvSpPr txBox="1"/>
          <p:nvPr/>
        </p:nvSpPr>
        <p:spPr>
          <a:xfrm>
            <a:off x="10437812" y="1676400"/>
            <a:ext cx="762000" cy="369332"/>
          </a:xfrm>
          <a:prstGeom prst="rect">
            <a:avLst/>
          </a:prstGeom>
          <a:noFill/>
        </p:spPr>
        <p:txBody>
          <a:bodyPr wrap="square" rtlCol="0">
            <a:spAutoFit/>
          </a:bodyPr>
          <a:lstStyle/>
          <a:p>
            <a:pPr algn="ctr"/>
            <a:r>
              <a:rPr lang="en-US" b="1" dirty="0" smtClean="0">
                <a:solidFill>
                  <a:srgbClr val="FF0000"/>
                </a:solidFill>
              </a:rPr>
              <a:t>2021</a:t>
            </a:r>
            <a:endParaRPr lang="en-US" sz="1600" b="1" dirty="0">
              <a:solidFill>
                <a:srgbClr val="FF0000"/>
              </a:solidFill>
            </a:endParaRPr>
          </a:p>
        </p:txBody>
      </p:sp>
      <p:sp>
        <p:nvSpPr>
          <p:cNvPr id="28" name="TextBox 27"/>
          <p:cNvSpPr txBox="1"/>
          <p:nvPr/>
        </p:nvSpPr>
        <p:spPr>
          <a:xfrm>
            <a:off x="3046412" y="1600200"/>
            <a:ext cx="762000" cy="369332"/>
          </a:xfrm>
          <a:prstGeom prst="rect">
            <a:avLst/>
          </a:prstGeom>
          <a:noFill/>
        </p:spPr>
        <p:txBody>
          <a:bodyPr wrap="square" rtlCol="0">
            <a:spAutoFit/>
          </a:bodyPr>
          <a:lstStyle/>
          <a:p>
            <a:pPr algn="ctr"/>
            <a:r>
              <a:rPr lang="en-US" b="1" dirty="0" smtClean="0">
                <a:solidFill>
                  <a:srgbClr val="FF0000"/>
                </a:solidFill>
              </a:rPr>
              <a:t>9/11</a:t>
            </a:r>
            <a:endParaRPr lang="en-US" sz="1600" b="1" dirty="0">
              <a:solidFill>
                <a:srgbClr val="FF0000"/>
              </a:solidFill>
            </a:endParaRPr>
          </a:p>
        </p:txBody>
      </p:sp>
      <p:sp>
        <p:nvSpPr>
          <p:cNvPr id="29" name="TextBox 28"/>
          <p:cNvSpPr txBox="1"/>
          <p:nvPr/>
        </p:nvSpPr>
        <p:spPr>
          <a:xfrm>
            <a:off x="3046412" y="2514600"/>
            <a:ext cx="762000" cy="369332"/>
          </a:xfrm>
          <a:prstGeom prst="rect">
            <a:avLst/>
          </a:prstGeom>
          <a:noFill/>
        </p:spPr>
        <p:txBody>
          <a:bodyPr wrap="square" rtlCol="0">
            <a:spAutoFit/>
          </a:bodyPr>
          <a:lstStyle/>
          <a:p>
            <a:pPr algn="ctr"/>
            <a:r>
              <a:rPr lang="en-US" b="1" dirty="0" smtClean="0"/>
              <a:t>AD27</a:t>
            </a:r>
            <a:endParaRPr lang="en-US" sz="1600" b="1" dirty="0"/>
          </a:p>
        </p:txBody>
      </p:sp>
      <p:sp>
        <p:nvSpPr>
          <p:cNvPr id="30" name="TextBox 29"/>
          <p:cNvSpPr txBox="1"/>
          <p:nvPr/>
        </p:nvSpPr>
        <p:spPr>
          <a:xfrm>
            <a:off x="912812" y="2743200"/>
            <a:ext cx="762000" cy="369332"/>
          </a:xfrm>
          <a:prstGeom prst="rect">
            <a:avLst/>
          </a:prstGeom>
          <a:noFill/>
        </p:spPr>
        <p:txBody>
          <a:bodyPr wrap="square" rtlCol="0">
            <a:spAutoFit/>
          </a:bodyPr>
          <a:lstStyle/>
          <a:p>
            <a:pPr algn="ctr"/>
            <a:r>
              <a:rPr lang="en-US" b="1" dirty="0" smtClean="0"/>
              <a:t>-4BC</a:t>
            </a:r>
            <a:endParaRPr lang="en-US" sz="1600" b="1" dirty="0"/>
          </a:p>
        </p:txBody>
      </p:sp>
      <p:sp>
        <p:nvSpPr>
          <p:cNvPr id="31" name="TextBox 30"/>
          <p:cNvSpPr txBox="1"/>
          <p:nvPr/>
        </p:nvSpPr>
        <p:spPr>
          <a:xfrm>
            <a:off x="5561012" y="2743200"/>
            <a:ext cx="762000" cy="369332"/>
          </a:xfrm>
          <a:prstGeom prst="rect">
            <a:avLst/>
          </a:prstGeom>
          <a:noFill/>
        </p:spPr>
        <p:txBody>
          <a:bodyPr wrap="square" rtlCol="0">
            <a:spAutoFit/>
          </a:bodyPr>
          <a:lstStyle/>
          <a:p>
            <a:pPr algn="ctr"/>
            <a:r>
              <a:rPr lang="en-US" b="1" dirty="0" smtClean="0"/>
              <a:t>1</a:t>
            </a:r>
            <a:r>
              <a:rPr lang="en-US" b="1" baseline="30000" dirty="0" smtClean="0"/>
              <a:t>st</a:t>
            </a:r>
            <a:r>
              <a:rPr lang="en-US" b="1" dirty="0" smtClean="0"/>
              <a:t> TC</a:t>
            </a:r>
            <a:endParaRPr lang="en-US" sz="1600" b="1" dirty="0"/>
          </a:p>
        </p:txBody>
      </p:sp>
      <p:sp>
        <p:nvSpPr>
          <p:cNvPr id="33" name="TextBox 32"/>
          <p:cNvSpPr txBox="1"/>
          <p:nvPr/>
        </p:nvSpPr>
        <p:spPr>
          <a:xfrm>
            <a:off x="10209212" y="2514600"/>
            <a:ext cx="1371600" cy="553998"/>
          </a:xfrm>
          <a:prstGeom prst="rect">
            <a:avLst/>
          </a:prstGeom>
          <a:noFill/>
        </p:spPr>
        <p:txBody>
          <a:bodyPr wrap="square" rtlCol="0">
            <a:spAutoFit/>
          </a:bodyPr>
          <a:lstStyle/>
          <a:p>
            <a:pPr algn="ctr"/>
            <a:r>
              <a:rPr lang="en-US" b="1" dirty="0" smtClean="0"/>
              <a:t>Pentecost</a:t>
            </a:r>
          </a:p>
          <a:p>
            <a:pPr algn="ctr"/>
            <a:r>
              <a:rPr lang="en-US" sz="1200" b="1" dirty="0" smtClean="0"/>
              <a:t>“Work”</a:t>
            </a:r>
            <a:endParaRPr lang="en-US" sz="1200" b="1" dirty="0"/>
          </a:p>
        </p:txBody>
      </p:sp>
      <p:cxnSp>
        <p:nvCxnSpPr>
          <p:cNvPr id="36" name="Straight Connector 35"/>
          <p:cNvCxnSpPr/>
          <p:nvPr/>
        </p:nvCxnSpPr>
        <p:spPr>
          <a:xfrm rot="5400000">
            <a:off x="1750615" y="25911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9751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132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512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36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13806" y="2513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313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75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51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322909" y="36191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750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22412" y="1981200"/>
            <a:ext cx="762000" cy="369332"/>
          </a:xfrm>
          <a:prstGeom prst="rect">
            <a:avLst/>
          </a:prstGeom>
          <a:noFill/>
        </p:spPr>
        <p:txBody>
          <a:bodyPr wrap="square" rtlCol="0">
            <a:spAutoFit/>
          </a:bodyPr>
          <a:lstStyle/>
          <a:p>
            <a:pPr algn="ctr"/>
            <a:r>
              <a:rPr lang="en-US" b="1" dirty="0" smtClean="0">
                <a:solidFill>
                  <a:srgbClr val="FF0000"/>
                </a:solidFill>
              </a:rPr>
              <a:t>‘91</a:t>
            </a:r>
            <a:endParaRPr lang="en-US" b="1" dirty="0">
              <a:solidFill>
                <a:srgbClr val="FF0000"/>
              </a:solidFill>
            </a:endParaRPr>
          </a:p>
        </p:txBody>
      </p:sp>
      <p:sp>
        <p:nvSpPr>
          <p:cNvPr id="56" name="TextBox 55"/>
          <p:cNvSpPr txBox="1"/>
          <p:nvPr/>
        </p:nvSpPr>
        <p:spPr>
          <a:xfrm>
            <a:off x="2284412" y="1981200"/>
            <a:ext cx="762000" cy="369332"/>
          </a:xfrm>
          <a:prstGeom prst="rect">
            <a:avLst/>
          </a:prstGeom>
          <a:noFill/>
        </p:spPr>
        <p:txBody>
          <a:bodyPr wrap="square" rtlCol="0">
            <a:spAutoFit/>
          </a:bodyPr>
          <a:lstStyle/>
          <a:p>
            <a:pPr algn="ctr"/>
            <a:r>
              <a:rPr lang="en-US" b="1" dirty="0" smtClean="0">
                <a:solidFill>
                  <a:srgbClr val="FF0000"/>
                </a:solidFill>
              </a:rPr>
              <a:t>‘96</a:t>
            </a:r>
            <a:endParaRPr lang="en-US" sz="1600" b="1" dirty="0">
              <a:solidFill>
                <a:srgbClr val="FF0000"/>
              </a:solidFill>
            </a:endParaRPr>
          </a:p>
        </p:txBody>
      </p:sp>
      <p:sp>
        <p:nvSpPr>
          <p:cNvPr id="57" name="TextBox 56"/>
          <p:cNvSpPr txBox="1"/>
          <p:nvPr/>
        </p:nvSpPr>
        <p:spPr>
          <a:xfrm>
            <a:off x="3884612" y="2057400"/>
            <a:ext cx="762000" cy="369332"/>
          </a:xfrm>
          <a:prstGeom prst="rect">
            <a:avLst/>
          </a:prstGeom>
          <a:noFill/>
        </p:spPr>
        <p:txBody>
          <a:bodyPr wrap="square" rtlCol="0">
            <a:spAutoFit/>
          </a:bodyPr>
          <a:lstStyle/>
          <a:p>
            <a:pPr algn="ctr"/>
            <a:r>
              <a:rPr lang="en-US" b="1" dirty="0" smtClean="0">
                <a:solidFill>
                  <a:srgbClr val="FF0000"/>
                </a:solidFill>
              </a:rPr>
              <a:t>2009</a:t>
            </a:r>
            <a:endParaRPr lang="en-US" sz="1600" b="1" dirty="0">
              <a:solidFill>
                <a:srgbClr val="FF0000"/>
              </a:solidFill>
            </a:endParaRPr>
          </a:p>
        </p:txBody>
      </p:sp>
      <p:sp>
        <p:nvSpPr>
          <p:cNvPr id="58" name="TextBox 57"/>
          <p:cNvSpPr txBox="1"/>
          <p:nvPr/>
        </p:nvSpPr>
        <p:spPr>
          <a:xfrm>
            <a:off x="4799012" y="2057400"/>
            <a:ext cx="762000" cy="369332"/>
          </a:xfrm>
          <a:prstGeom prst="rect">
            <a:avLst/>
          </a:prstGeom>
          <a:noFill/>
        </p:spPr>
        <p:txBody>
          <a:bodyPr wrap="square" rtlCol="0">
            <a:spAutoFit/>
          </a:bodyPr>
          <a:lstStyle/>
          <a:p>
            <a:pPr algn="ctr"/>
            <a:r>
              <a:rPr lang="en-US" b="1" dirty="0" smtClean="0">
                <a:solidFill>
                  <a:srgbClr val="FF0000"/>
                </a:solidFill>
              </a:rPr>
              <a:t>2012</a:t>
            </a:r>
            <a:endParaRPr lang="en-US" sz="1600" b="1" dirty="0">
              <a:solidFill>
                <a:srgbClr val="FF0000"/>
              </a:solidFill>
            </a:endParaRPr>
          </a:p>
        </p:txBody>
      </p:sp>
      <p:sp>
        <p:nvSpPr>
          <p:cNvPr id="59" name="TextBox 58"/>
          <p:cNvSpPr txBox="1"/>
          <p:nvPr/>
        </p:nvSpPr>
        <p:spPr>
          <a:xfrm>
            <a:off x="7161212" y="2057400"/>
            <a:ext cx="762000" cy="369332"/>
          </a:xfrm>
          <a:prstGeom prst="rect">
            <a:avLst/>
          </a:prstGeom>
          <a:noFill/>
        </p:spPr>
        <p:txBody>
          <a:bodyPr wrap="square" rtlCol="0">
            <a:spAutoFit/>
          </a:bodyPr>
          <a:lstStyle/>
          <a:p>
            <a:pPr algn="ctr"/>
            <a:r>
              <a:rPr lang="en-US" b="1" dirty="0" smtClean="0">
                <a:solidFill>
                  <a:srgbClr val="FF0000"/>
                </a:solidFill>
              </a:rPr>
              <a:t>2018</a:t>
            </a:r>
            <a:endParaRPr lang="en-US" sz="1600" b="1" dirty="0">
              <a:solidFill>
                <a:srgbClr val="FF0000"/>
              </a:solidFill>
            </a:endParaRPr>
          </a:p>
        </p:txBody>
      </p:sp>
      <p:sp>
        <p:nvSpPr>
          <p:cNvPr id="60" name="TextBox 59"/>
          <p:cNvSpPr txBox="1"/>
          <p:nvPr/>
        </p:nvSpPr>
        <p:spPr>
          <a:xfrm>
            <a:off x="6323012" y="2057400"/>
            <a:ext cx="762000" cy="369332"/>
          </a:xfrm>
          <a:prstGeom prst="rect">
            <a:avLst/>
          </a:prstGeom>
          <a:noFill/>
        </p:spPr>
        <p:txBody>
          <a:bodyPr wrap="square" rtlCol="0">
            <a:spAutoFit/>
          </a:bodyPr>
          <a:lstStyle/>
          <a:p>
            <a:pPr algn="ctr"/>
            <a:r>
              <a:rPr lang="en-US" b="1" dirty="0" smtClean="0">
                <a:solidFill>
                  <a:srgbClr val="FF0000"/>
                </a:solidFill>
              </a:rPr>
              <a:t>2016</a:t>
            </a:r>
            <a:endParaRPr lang="en-US" sz="1600" b="1" dirty="0">
              <a:solidFill>
                <a:srgbClr val="FF0000"/>
              </a:solidFill>
            </a:endParaRPr>
          </a:p>
        </p:txBody>
      </p:sp>
      <p:sp>
        <p:nvSpPr>
          <p:cNvPr id="61" name="TextBox 60"/>
          <p:cNvSpPr txBox="1"/>
          <p:nvPr/>
        </p:nvSpPr>
        <p:spPr>
          <a:xfrm>
            <a:off x="8761412" y="2057400"/>
            <a:ext cx="762000" cy="369332"/>
          </a:xfrm>
          <a:prstGeom prst="rect">
            <a:avLst/>
          </a:prstGeom>
          <a:noFill/>
        </p:spPr>
        <p:txBody>
          <a:bodyPr wrap="square" rtlCol="0">
            <a:spAutoFit/>
          </a:bodyPr>
          <a:lstStyle/>
          <a:p>
            <a:pPr algn="ctr"/>
            <a:r>
              <a:rPr lang="en-US" b="1" dirty="0" smtClean="0">
                <a:solidFill>
                  <a:srgbClr val="FF0000"/>
                </a:solidFill>
              </a:rPr>
              <a:t>2020</a:t>
            </a:r>
            <a:endParaRPr lang="en-US" sz="1600" b="1" dirty="0">
              <a:solidFill>
                <a:srgbClr val="FF0000"/>
              </a:solidFill>
            </a:endParaRPr>
          </a:p>
        </p:txBody>
      </p:sp>
      <p:sp>
        <p:nvSpPr>
          <p:cNvPr id="63" name="TextBox 62"/>
          <p:cNvSpPr txBox="1"/>
          <p:nvPr/>
        </p:nvSpPr>
        <p:spPr>
          <a:xfrm>
            <a:off x="1293812" y="3124200"/>
            <a:ext cx="609600" cy="769441"/>
          </a:xfrm>
          <a:prstGeom prst="rect">
            <a:avLst/>
          </a:prstGeom>
          <a:noFill/>
        </p:spPr>
        <p:txBody>
          <a:bodyPr wrap="square" rtlCol="0">
            <a:spAutoFit/>
          </a:bodyPr>
          <a:lstStyle/>
          <a:p>
            <a:r>
              <a:rPr lang="en-US" sz="1100" dirty="0" smtClean="0">
                <a:latin typeface="Ink Free" pitchFamily="66" charset="0"/>
              </a:rPr>
              <a:t>BO Christ</a:t>
            </a:r>
          </a:p>
          <a:p>
            <a:r>
              <a:rPr lang="en-US" sz="1100" dirty="0" smtClean="0">
                <a:latin typeface="Ink Free" pitchFamily="66" charset="0"/>
              </a:rPr>
              <a:t>BO Jn. Bapt.</a:t>
            </a:r>
            <a:endParaRPr lang="en-US" sz="1100" dirty="0">
              <a:latin typeface="Ink Free" pitchFamily="66" charset="0"/>
            </a:endParaRPr>
          </a:p>
        </p:txBody>
      </p:sp>
      <p:sp>
        <p:nvSpPr>
          <p:cNvPr id="64" name="TextBox 63"/>
          <p:cNvSpPr txBox="1"/>
          <p:nvPr/>
        </p:nvSpPr>
        <p:spPr>
          <a:xfrm>
            <a:off x="1522412" y="2895600"/>
            <a:ext cx="914400" cy="307777"/>
          </a:xfrm>
          <a:prstGeom prst="rect">
            <a:avLst/>
          </a:prstGeom>
          <a:noFill/>
        </p:spPr>
        <p:txBody>
          <a:bodyPr wrap="square" rtlCol="0">
            <a:spAutoFit/>
          </a:bodyPr>
          <a:lstStyle/>
          <a:p>
            <a:pPr algn="ctr"/>
            <a:r>
              <a:rPr lang="en-US" sz="1400" b="1" dirty="0" smtClean="0"/>
              <a:t>Age 12</a:t>
            </a:r>
            <a:endParaRPr lang="en-US" sz="1400" b="1" dirty="0"/>
          </a:p>
        </p:txBody>
      </p:sp>
      <p:sp>
        <p:nvSpPr>
          <p:cNvPr id="66" name="TextBox 65"/>
          <p:cNvSpPr txBox="1"/>
          <p:nvPr/>
        </p:nvSpPr>
        <p:spPr>
          <a:xfrm>
            <a:off x="2132012" y="2667000"/>
            <a:ext cx="990600" cy="738664"/>
          </a:xfrm>
          <a:prstGeom prst="rect">
            <a:avLst/>
          </a:prstGeom>
          <a:noFill/>
        </p:spPr>
        <p:txBody>
          <a:bodyPr wrap="square" rtlCol="0">
            <a:spAutoFit/>
          </a:bodyPr>
          <a:lstStyle/>
          <a:p>
            <a:pPr algn="ctr"/>
            <a:r>
              <a:rPr lang="en-US" sz="1400" b="1" dirty="0" smtClean="0"/>
              <a:t>Ministry of Jn. Bapt.</a:t>
            </a:r>
            <a:endParaRPr lang="en-US" sz="1400" b="1" dirty="0"/>
          </a:p>
        </p:txBody>
      </p:sp>
      <p:sp>
        <p:nvSpPr>
          <p:cNvPr id="67" name="TextBox 66"/>
          <p:cNvSpPr txBox="1"/>
          <p:nvPr/>
        </p:nvSpPr>
        <p:spPr>
          <a:xfrm>
            <a:off x="3808412" y="2971800"/>
            <a:ext cx="1143000" cy="307777"/>
          </a:xfrm>
          <a:prstGeom prst="rect">
            <a:avLst/>
          </a:prstGeom>
          <a:noFill/>
        </p:spPr>
        <p:txBody>
          <a:bodyPr wrap="square" rtlCol="0">
            <a:spAutoFit/>
          </a:bodyPr>
          <a:lstStyle/>
          <a:p>
            <a:pPr algn="ctr"/>
            <a:r>
              <a:rPr lang="en-US" sz="1400" b="1" dirty="0" smtClean="0"/>
              <a:t>Wilderness</a:t>
            </a:r>
            <a:endParaRPr lang="en-US" sz="1400" b="1" dirty="0"/>
          </a:p>
        </p:txBody>
      </p:sp>
      <p:sp>
        <p:nvSpPr>
          <p:cNvPr id="68" name="TextBox 67"/>
          <p:cNvSpPr txBox="1"/>
          <p:nvPr/>
        </p:nvSpPr>
        <p:spPr>
          <a:xfrm>
            <a:off x="4722812" y="2971800"/>
            <a:ext cx="914400" cy="307777"/>
          </a:xfrm>
          <a:prstGeom prst="rect">
            <a:avLst/>
          </a:prstGeom>
          <a:noFill/>
        </p:spPr>
        <p:txBody>
          <a:bodyPr wrap="square" rtlCol="0">
            <a:spAutoFit/>
          </a:bodyPr>
          <a:lstStyle/>
          <a:p>
            <a:pPr algn="ctr"/>
            <a:r>
              <a:rPr lang="en-US" sz="1400" b="1" dirty="0" smtClean="0"/>
              <a:t>Cana</a:t>
            </a:r>
            <a:endParaRPr lang="en-US" sz="1400" b="1" dirty="0"/>
          </a:p>
        </p:txBody>
      </p:sp>
      <p:pic>
        <p:nvPicPr>
          <p:cNvPr id="1027" name="Picture 3" descr="C:\Users\User\AppData\Local\Microsoft\Windows\INetCache\IE\0WCAAP1C\1200px-Christian_cross_trans.svg[1].png"/>
          <p:cNvPicPr>
            <a:picLocks noChangeAspect="1" noChangeArrowheads="1"/>
          </p:cNvPicPr>
          <p:nvPr/>
        </p:nvPicPr>
        <p:blipFill>
          <a:blip r:embed="rId3" cstate="print"/>
          <a:srcRect/>
          <a:stretch>
            <a:fillRect/>
          </a:stretch>
        </p:blipFill>
        <p:spPr bwMode="auto">
          <a:xfrm>
            <a:off x="8304212" y="2514600"/>
            <a:ext cx="272161" cy="488473"/>
          </a:xfrm>
          <a:prstGeom prst="rect">
            <a:avLst/>
          </a:prstGeom>
          <a:noFill/>
        </p:spPr>
      </p:pic>
      <p:sp>
        <p:nvSpPr>
          <p:cNvPr id="73" name="TextBox 72"/>
          <p:cNvSpPr txBox="1"/>
          <p:nvPr/>
        </p:nvSpPr>
        <p:spPr>
          <a:xfrm>
            <a:off x="3579812" y="3581400"/>
            <a:ext cx="457200" cy="307777"/>
          </a:xfrm>
          <a:prstGeom prst="rect">
            <a:avLst/>
          </a:prstGeom>
          <a:noFill/>
        </p:spPr>
        <p:txBody>
          <a:bodyPr wrap="square" rtlCol="0">
            <a:spAutoFit/>
          </a:bodyPr>
          <a:lstStyle/>
          <a:p>
            <a:r>
              <a:rPr lang="en-US" sz="1400" dirty="0" smtClean="0">
                <a:latin typeface="Ink Free" pitchFamily="66" charset="0"/>
              </a:rPr>
              <a:t>40</a:t>
            </a:r>
            <a:endParaRPr lang="en-US" sz="1400" dirty="0">
              <a:latin typeface="Ink Free" pitchFamily="66" charset="0"/>
            </a:endParaRPr>
          </a:p>
        </p:txBody>
      </p:sp>
      <p:sp>
        <p:nvSpPr>
          <p:cNvPr id="74" name="TextBox 73"/>
          <p:cNvSpPr txBox="1"/>
          <p:nvPr/>
        </p:nvSpPr>
        <p:spPr>
          <a:xfrm>
            <a:off x="3427412" y="30480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75" name="TextBox 74"/>
          <p:cNvSpPr txBox="1"/>
          <p:nvPr/>
        </p:nvSpPr>
        <p:spPr>
          <a:xfrm>
            <a:off x="2894012" y="2743200"/>
            <a:ext cx="1219199" cy="338554"/>
          </a:xfrm>
          <a:prstGeom prst="rect">
            <a:avLst/>
          </a:prstGeom>
          <a:noFill/>
        </p:spPr>
        <p:txBody>
          <a:bodyPr wrap="square" rtlCol="0">
            <a:spAutoFit/>
          </a:bodyPr>
          <a:lstStyle/>
          <a:p>
            <a:r>
              <a:rPr lang="en-US" sz="1600" dirty="0" smtClean="0"/>
              <a:t>(Baptized)</a:t>
            </a:r>
            <a:endParaRPr lang="en-US" sz="1600" dirty="0"/>
          </a:p>
        </p:txBody>
      </p:sp>
      <p:sp>
        <p:nvSpPr>
          <p:cNvPr id="76" name="TextBox 75"/>
          <p:cNvSpPr txBox="1"/>
          <p:nvPr/>
        </p:nvSpPr>
        <p:spPr>
          <a:xfrm>
            <a:off x="5942012" y="3276600"/>
            <a:ext cx="6858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sp>
        <p:nvSpPr>
          <p:cNvPr id="62" name="TextBox 61"/>
          <p:cNvSpPr txBox="1"/>
          <p:nvPr/>
        </p:nvSpPr>
        <p:spPr>
          <a:xfrm rot="19792190">
            <a:off x="252155" y="1369022"/>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pic>
        <p:nvPicPr>
          <p:cNvPr id="71" name="Picture 7" descr="C:\Users\User\AppData\Local\Microsoft\Windows\INetCache\IE\AOE6MOYD\Door-Transparent[1].png"/>
          <p:cNvPicPr>
            <a:picLocks noChangeAspect="1" noChangeArrowheads="1"/>
          </p:cNvPicPr>
          <p:nvPr/>
        </p:nvPicPr>
        <p:blipFill>
          <a:blip r:embed="rId4" cstate="print">
            <a:duotone>
              <a:prstClr val="black"/>
              <a:srgbClr val="D9C3A5">
                <a:tint val="50000"/>
                <a:satMod val="180000"/>
              </a:srgbClr>
            </a:duotone>
            <a:lum bright="39000"/>
          </a:blip>
          <a:srcRect/>
          <a:stretch>
            <a:fillRect/>
          </a:stretch>
        </p:blipFill>
        <p:spPr bwMode="auto">
          <a:xfrm>
            <a:off x="8456612" y="3276600"/>
            <a:ext cx="381000" cy="656166"/>
          </a:xfrm>
          <a:prstGeom prst="rect">
            <a:avLst/>
          </a:prstGeom>
          <a:noFill/>
        </p:spPr>
      </p:pic>
      <p:sp>
        <p:nvSpPr>
          <p:cNvPr id="72" name="TextBox 71"/>
          <p:cNvSpPr txBox="1"/>
          <p:nvPr/>
        </p:nvSpPr>
        <p:spPr>
          <a:xfrm>
            <a:off x="8913812" y="15240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08281" y="884872"/>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219200"/>
            <a:ext cx="1066800" cy="307777"/>
          </a:xfrm>
          <a:prstGeom prst="rect">
            <a:avLst/>
          </a:prstGeom>
          <a:noFill/>
        </p:spPr>
        <p:txBody>
          <a:bodyPr wrap="square" rtlCol="0">
            <a:spAutoFit/>
          </a:bodyPr>
          <a:lstStyle/>
          <a:p>
            <a:pPr algn="ctr"/>
            <a:r>
              <a:rPr lang="en-US" sz="1400" b="1" dirty="0" smtClean="0">
                <a:solidFill>
                  <a:schemeClr val="tx2"/>
                </a:solidFill>
                <a:latin typeface="Candara" pitchFamily="34" charset="0"/>
              </a:rPr>
              <a:t>Harvest</a:t>
            </a:r>
            <a:endParaRPr lang="en-US" b="1" dirty="0">
              <a:solidFill>
                <a:schemeClr val="tx2"/>
              </a:solidFill>
              <a:latin typeface="Candara" pitchFamily="34" charset="0"/>
            </a:endParaRPr>
          </a:p>
        </p:txBody>
      </p:sp>
      <p:sp>
        <p:nvSpPr>
          <p:cNvPr id="103" name="TextBox 102"/>
          <p:cNvSpPr txBox="1"/>
          <p:nvPr/>
        </p:nvSpPr>
        <p:spPr>
          <a:xfrm rot="19586734">
            <a:off x="31909" y="2692388"/>
            <a:ext cx="1352497" cy="523220"/>
          </a:xfrm>
          <a:prstGeom prst="rect">
            <a:avLst/>
          </a:prstGeom>
          <a:noFill/>
        </p:spPr>
        <p:txBody>
          <a:bodyPr wrap="square" rtlCol="0">
            <a:spAutoFit/>
          </a:bodyPr>
          <a:lstStyle/>
          <a:p>
            <a:pPr algn="ctr"/>
            <a:r>
              <a:rPr lang="en-US" sz="1400" dirty="0" smtClean="0">
                <a:latin typeface="Lucida Calligraphy" pitchFamily="66" charset="0"/>
              </a:rPr>
              <a:t>Ancient </a:t>
            </a:r>
            <a:r>
              <a:rPr lang="en-US" sz="1400" u="sng" dirty="0" smtClean="0">
                <a:latin typeface="Lucida Calligraphy" pitchFamily="66" charset="0"/>
              </a:rPr>
              <a:t>Israel</a:t>
            </a:r>
            <a:endParaRPr lang="en-US" sz="1400" u="sng" dirty="0">
              <a:latin typeface="Lucida Calligraphy" pitchFamily="66" charset="0"/>
            </a:endParaRPr>
          </a:p>
        </p:txBody>
      </p:sp>
      <p:pic>
        <p:nvPicPr>
          <p:cNvPr id="104" name="Picture 5" descr="C:\Users\User\AppData\Local\Microsoft\Windows\INetCache\IE\8CHUBLFK\1200px-Greek_uc_Omega.svg[1].png"/>
          <p:cNvPicPr>
            <a:picLocks noChangeAspect="1" noChangeArrowheads="1"/>
          </p:cNvPicPr>
          <p:nvPr/>
        </p:nvPicPr>
        <p:blipFill>
          <a:blip r:embed="rId5" cstate="print"/>
          <a:srcRect/>
          <a:stretch>
            <a:fillRect/>
          </a:stretch>
        </p:blipFill>
        <p:spPr bwMode="auto">
          <a:xfrm rot="19507210">
            <a:off x="439186" y="2498173"/>
            <a:ext cx="304800" cy="304800"/>
          </a:xfrm>
          <a:prstGeom prst="rect">
            <a:avLst/>
          </a:prstGeom>
          <a:noFill/>
        </p:spPr>
      </p:pic>
      <p:sp>
        <p:nvSpPr>
          <p:cNvPr id="95" name="TextBox 94"/>
          <p:cNvSpPr txBox="1"/>
          <p:nvPr/>
        </p:nvSpPr>
        <p:spPr>
          <a:xfrm>
            <a:off x="5713412" y="1219200"/>
            <a:ext cx="457200" cy="369332"/>
          </a:xfrm>
          <a:prstGeom prst="rect">
            <a:avLst/>
          </a:prstGeom>
          <a:noFill/>
        </p:spPr>
        <p:txBody>
          <a:bodyPr wrap="square" rtlCol="0">
            <a:spAutoFit/>
          </a:bodyPr>
          <a:lstStyle/>
          <a:p>
            <a:pPr algn="ctr"/>
            <a:r>
              <a:rPr lang="en-US" b="1" dirty="0" smtClean="0">
                <a:solidFill>
                  <a:schemeClr val="tx2"/>
                </a:solidFill>
              </a:rPr>
              <a:t>SL</a:t>
            </a:r>
            <a:endParaRPr lang="en-US" b="1" dirty="0">
              <a:solidFill>
                <a:schemeClr val="tx2"/>
              </a:solidFill>
            </a:endParaRPr>
          </a:p>
        </p:txBody>
      </p:sp>
      <p:cxnSp>
        <p:nvCxnSpPr>
          <p:cNvPr id="83" name="Straight Connector 82"/>
          <p:cNvCxnSpPr/>
          <p:nvPr/>
        </p:nvCxnSpPr>
        <p:spPr>
          <a:xfrm rot="5400000">
            <a:off x="1065609" y="4190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7506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275806" y="41140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0366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510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790406" y="41140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64750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3132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113" idx="0"/>
          </p:cNvCxnSpPr>
          <p:nvPr/>
        </p:nvCxnSpPr>
        <p:spPr>
          <a:xfrm rot="5400000">
            <a:off x="8343106" y="4075906"/>
            <a:ext cx="2286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89134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97516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06660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2360215" y="4191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rot="19586734">
            <a:off x="182721" y="3987788"/>
            <a:ext cx="1352497" cy="523220"/>
          </a:xfrm>
          <a:prstGeom prst="rect">
            <a:avLst/>
          </a:prstGeom>
          <a:noFill/>
        </p:spPr>
        <p:txBody>
          <a:bodyPr wrap="square" rtlCol="0">
            <a:spAutoFit/>
          </a:bodyPr>
          <a:lstStyle/>
          <a:p>
            <a:pPr algn="ctr"/>
            <a:r>
              <a:rPr lang="en-US" sz="1400" dirty="0" smtClean="0">
                <a:latin typeface="Lucida Calligraphy" pitchFamily="66" charset="0"/>
              </a:rPr>
              <a:t>Modern </a:t>
            </a:r>
            <a:r>
              <a:rPr lang="en-US" sz="1400" u="sng" dirty="0" smtClean="0">
                <a:latin typeface="Lucida Calligraphy" pitchFamily="66" charset="0"/>
              </a:rPr>
              <a:t>Israel</a:t>
            </a:r>
            <a:endParaRPr lang="en-US" sz="1400" u="sng" dirty="0">
              <a:latin typeface="Lucida Calligraphy" pitchFamily="66" charset="0"/>
            </a:endParaRPr>
          </a:p>
        </p:txBody>
      </p:sp>
      <p:sp>
        <p:nvSpPr>
          <p:cNvPr id="109" name="TextBox 108"/>
          <p:cNvSpPr txBox="1"/>
          <p:nvPr/>
        </p:nvSpPr>
        <p:spPr>
          <a:xfrm>
            <a:off x="989012" y="4419600"/>
            <a:ext cx="762000" cy="338554"/>
          </a:xfrm>
          <a:prstGeom prst="rect">
            <a:avLst/>
          </a:prstGeom>
          <a:noFill/>
        </p:spPr>
        <p:txBody>
          <a:bodyPr wrap="square" rtlCol="0">
            <a:spAutoFit/>
          </a:bodyPr>
          <a:lstStyle/>
          <a:p>
            <a:pPr algn="ctr"/>
            <a:r>
              <a:rPr lang="en-US" sz="1600" b="1" dirty="0" smtClean="0">
                <a:solidFill>
                  <a:schemeClr val="tx2"/>
                </a:solidFill>
              </a:rPr>
              <a:t>1798</a:t>
            </a:r>
            <a:endParaRPr lang="en-US" sz="1400" b="1" dirty="0">
              <a:solidFill>
                <a:schemeClr val="tx2"/>
              </a:solidFill>
            </a:endParaRPr>
          </a:p>
        </p:txBody>
      </p:sp>
      <p:sp>
        <p:nvSpPr>
          <p:cNvPr id="110" name="TextBox 109"/>
          <p:cNvSpPr txBox="1"/>
          <p:nvPr/>
        </p:nvSpPr>
        <p:spPr>
          <a:xfrm>
            <a:off x="3046412" y="4267200"/>
            <a:ext cx="762000" cy="553998"/>
          </a:xfrm>
          <a:prstGeom prst="rect">
            <a:avLst/>
          </a:prstGeom>
          <a:noFill/>
        </p:spPr>
        <p:txBody>
          <a:bodyPr wrap="square" rtlCol="0">
            <a:spAutoFit/>
          </a:bodyPr>
          <a:lstStyle/>
          <a:p>
            <a:pPr algn="ctr"/>
            <a:r>
              <a:rPr lang="en-US" sz="1400" b="1" dirty="0" smtClean="0">
                <a:solidFill>
                  <a:schemeClr val="tx2"/>
                </a:solidFill>
              </a:rPr>
              <a:t>4/19</a:t>
            </a:r>
          </a:p>
          <a:p>
            <a:pPr algn="ctr"/>
            <a:r>
              <a:rPr lang="en-US" sz="1600" b="1" dirty="0" smtClean="0">
                <a:solidFill>
                  <a:schemeClr val="tx2"/>
                </a:solidFill>
              </a:rPr>
              <a:t>1844</a:t>
            </a:r>
            <a:endParaRPr lang="en-US" sz="1600" b="1" dirty="0">
              <a:solidFill>
                <a:schemeClr val="tx2"/>
              </a:solidFill>
            </a:endParaRPr>
          </a:p>
        </p:txBody>
      </p:sp>
      <p:sp>
        <p:nvSpPr>
          <p:cNvPr id="112" name="TextBox 111"/>
          <p:cNvSpPr txBox="1"/>
          <p:nvPr/>
        </p:nvSpPr>
        <p:spPr>
          <a:xfrm>
            <a:off x="5561012" y="4267200"/>
            <a:ext cx="762000" cy="553998"/>
          </a:xfrm>
          <a:prstGeom prst="rect">
            <a:avLst/>
          </a:prstGeom>
          <a:noFill/>
        </p:spPr>
        <p:txBody>
          <a:bodyPr wrap="square" rtlCol="0">
            <a:spAutoFit/>
          </a:bodyPr>
          <a:lstStyle/>
          <a:p>
            <a:pPr algn="ctr"/>
            <a:r>
              <a:rPr lang="en-US" sz="1400" b="1" dirty="0" smtClean="0">
                <a:solidFill>
                  <a:schemeClr val="tx2"/>
                </a:solidFill>
              </a:rPr>
              <a:t>7/21</a:t>
            </a:r>
          </a:p>
          <a:p>
            <a:pPr algn="ctr"/>
            <a:r>
              <a:rPr lang="en-US" sz="1600" b="1" dirty="0" smtClean="0">
                <a:solidFill>
                  <a:schemeClr val="tx2"/>
                </a:solidFill>
              </a:rPr>
              <a:t>1844</a:t>
            </a:r>
            <a:endParaRPr lang="en-US" sz="1400" b="1" dirty="0">
              <a:solidFill>
                <a:schemeClr val="tx2"/>
              </a:solidFill>
            </a:endParaRPr>
          </a:p>
        </p:txBody>
      </p:sp>
      <p:sp>
        <p:nvSpPr>
          <p:cNvPr id="113" name="TextBox 112"/>
          <p:cNvSpPr txBox="1"/>
          <p:nvPr/>
        </p:nvSpPr>
        <p:spPr>
          <a:xfrm>
            <a:off x="8075612" y="4191000"/>
            <a:ext cx="762000" cy="553998"/>
          </a:xfrm>
          <a:prstGeom prst="rect">
            <a:avLst/>
          </a:prstGeom>
          <a:noFill/>
        </p:spPr>
        <p:txBody>
          <a:bodyPr wrap="square" rtlCol="0">
            <a:spAutoFit/>
          </a:bodyPr>
          <a:lstStyle/>
          <a:p>
            <a:pPr algn="ctr"/>
            <a:r>
              <a:rPr lang="en-US" sz="1400" b="1" dirty="0" smtClean="0">
                <a:solidFill>
                  <a:schemeClr val="tx2"/>
                </a:solidFill>
              </a:rPr>
              <a:t>10/22</a:t>
            </a:r>
          </a:p>
          <a:p>
            <a:pPr algn="ctr"/>
            <a:r>
              <a:rPr lang="en-US" sz="1600" b="1" dirty="0" smtClean="0">
                <a:solidFill>
                  <a:schemeClr val="tx2"/>
                </a:solidFill>
              </a:rPr>
              <a:t>1844</a:t>
            </a:r>
            <a:endParaRPr lang="en-US" sz="1400" b="1" dirty="0">
              <a:solidFill>
                <a:schemeClr val="tx2"/>
              </a:solidFill>
            </a:endParaRPr>
          </a:p>
        </p:txBody>
      </p:sp>
      <p:sp>
        <p:nvSpPr>
          <p:cNvPr id="114" name="TextBox 113"/>
          <p:cNvSpPr txBox="1"/>
          <p:nvPr/>
        </p:nvSpPr>
        <p:spPr>
          <a:xfrm>
            <a:off x="10514012" y="4419600"/>
            <a:ext cx="762000" cy="338554"/>
          </a:xfrm>
          <a:prstGeom prst="rect">
            <a:avLst/>
          </a:prstGeom>
          <a:noFill/>
        </p:spPr>
        <p:txBody>
          <a:bodyPr wrap="square" rtlCol="0">
            <a:spAutoFit/>
          </a:bodyPr>
          <a:lstStyle/>
          <a:p>
            <a:pPr algn="ctr"/>
            <a:r>
              <a:rPr lang="en-US" sz="1600" b="1" dirty="0" smtClean="0">
                <a:solidFill>
                  <a:schemeClr val="tx2"/>
                </a:solidFill>
              </a:rPr>
              <a:t>1863</a:t>
            </a:r>
            <a:endParaRPr lang="en-US" sz="1400" b="1" dirty="0">
              <a:solidFill>
                <a:schemeClr val="tx2"/>
              </a:solidFill>
            </a:endParaRPr>
          </a:p>
        </p:txBody>
      </p:sp>
      <p:cxnSp>
        <p:nvCxnSpPr>
          <p:cNvPr id="115" name="Straight Connector 114"/>
          <p:cNvCxnSpPr/>
          <p:nvPr/>
        </p:nvCxnSpPr>
        <p:spPr>
          <a:xfrm rot="5400000">
            <a:off x="1027509" y="50669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670272" y="5072340"/>
            <a:ext cx="54506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3161109" y="50669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8152209" y="5028803"/>
            <a:ext cx="6096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10590609" y="5028803"/>
            <a:ext cx="6096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293812" y="53340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17506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23602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40366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48748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64750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3132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89896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9751615" y="51057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7" name="Picture 3" descr="C:\Users\User\AppData\Local\Microsoft\Windows\INetCache\IE\AOE6MOYD\972px-Alpha_lowercase.svg[1].png"/>
          <p:cNvPicPr>
            <a:picLocks noChangeAspect="1" noChangeArrowheads="1"/>
          </p:cNvPicPr>
          <p:nvPr/>
        </p:nvPicPr>
        <p:blipFill>
          <a:blip r:embed="rId6" cstate="print"/>
          <a:srcRect/>
          <a:stretch>
            <a:fillRect/>
          </a:stretch>
        </p:blipFill>
        <p:spPr bwMode="auto">
          <a:xfrm rot="19349258">
            <a:off x="542017" y="3888635"/>
            <a:ext cx="304800" cy="137019"/>
          </a:xfrm>
          <a:prstGeom prst="rect">
            <a:avLst/>
          </a:prstGeom>
          <a:noFill/>
        </p:spPr>
      </p:pic>
      <p:sp>
        <p:nvSpPr>
          <p:cNvPr id="138" name="TextBox 137"/>
          <p:cNvSpPr txBox="1"/>
          <p:nvPr/>
        </p:nvSpPr>
        <p:spPr>
          <a:xfrm>
            <a:off x="1293812" y="4876800"/>
            <a:ext cx="609600" cy="430887"/>
          </a:xfrm>
          <a:prstGeom prst="rect">
            <a:avLst/>
          </a:prstGeom>
          <a:noFill/>
        </p:spPr>
        <p:txBody>
          <a:bodyPr wrap="square" rtlCol="0">
            <a:spAutoFit/>
          </a:bodyPr>
          <a:lstStyle/>
          <a:p>
            <a:r>
              <a:rPr lang="en-US" sz="1100" dirty="0" smtClean="0">
                <a:latin typeface="Ink Free" pitchFamily="66" charset="0"/>
              </a:rPr>
              <a:t>William</a:t>
            </a:r>
          </a:p>
          <a:p>
            <a:r>
              <a:rPr lang="en-US" sz="1100" dirty="0" smtClean="0">
                <a:latin typeface="Ink Free" pitchFamily="66" charset="0"/>
              </a:rPr>
              <a:t>Miller</a:t>
            </a:r>
            <a:endParaRPr lang="en-US" sz="1100" dirty="0">
              <a:latin typeface="Ink Free" pitchFamily="66" charset="0"/>
            </a:endParaRPr>
          </a:p>
        </p:txBody>
      </p:sp>
      <p:sp>
        <p:nvSpPr>
          <p:cNvPr id="139" name="TextBox 138"/>
          <p:cNvSpPr txBox="1"/>
          <p:nvPr/>
        </p:nvSpPr>
        <p:spPr>
          <a:xfrm>
            <a:off x="150812" y="5780782"/>
            <a:ext cx="6324600" cy="830997"/>
          </a:xfrm>
          <a:prstGeom prst="rect">
            <a:avLst/>
          </a:prstGeom>
          <a:noFill/>
        </p:spPr>
        <p:txBody>
          <a:bodyPr wrap="square" rtlCol="0">
            <a:spAutoFit/>
          </a:bodyPr>
          <a:lstStyle/>
          <a:p>
            <a:pPr>
              <a:buFont typeface="Wingdings" pitchFamily="2" charset="2"/>
              <a:buChar char="v"/>
            </a:pPr>
            <a:r>
              <a:rPr lang="en-US" sz="1600" dirty="0" smtClean="0">
                <a:latin typeface="Arial Narrow" pitchFamily="34" charset="0"/>
              </a:rPr>
              <a:t> This work of reformation in the beginning of modern Israel began in 1798. This is the work of WM. He represents the 1</a:t>
            </a:r>
            <a:r>
              <a:rPr lang="en-US" sz="1600" baseline="30000" dirty="0" smtClean="0">
                <a:latin typeface="Arial Narrow" pitchFamily="34" charset="0"/>
              </a:rPr>
              <a:t>st</a:t>
            </a:r>
            <a:r>
              <a:rPr lang="en-US" sz="1600" dirty="0" smtClean="0">
                <a:latin typeface="Arial Narrow" pitchFamily="34" charset="0"/>
              </a:rPr>
              <a:t> angel. He gives a message. It’s  an increase of knowledge; It is formalized; and then it’s tested (at the 9/11 waymark).</a:t>
            </a:r>
            <a:endParaRPr lang="en-US" sz="1600" dirty="0">
              <a:latin typeface="Arial Narrow" pitchFamily="34" charset="0"/>
            </a:endParaRPr>
          </a:p>
        </p:txBody>
      </p:sp>
      <p:cxnSp>
        <p:nvCxnSpPr>
          <p:cNvPr id="146" name="Straight Connector 145"/>
          <p:cNvCxnSpPr/>
          <p:nvPr/>
        </p:nvCxnSpPr>
        <p:spPr>
          <a:xfrm flipV="1">
            <a:off x="1293812" y="4953000"/>
            <a:ext cx="1143000" cy="38100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427412" y="5029200"/>
            <a:ext cx="1676400" cy="307777"/>
          </a:xfrm>
          <a:prstGeom prst="rect">
            <a:avLst/>
          </a:prstGeom>
          <a:noFill/>
        </p:spPr>
        <p:txBody>
          <a:bodyPr wrap="square" rtlCol="0">
            <a:spAutoFit/>
          </a:bodyPr>
          <a:lstStyle/>
          <a:p>
            <a:r>
              <a:rPr lang="en-US" sz="1400" b="1" dirty="0" smtClean="0">
                <a:latin typeface="Arial Narrow" pitchFamily="34" charset="0"/>
              </a:rPr>
              <a:t>Tarrying time</a:t>
            </a:r>
            <a:endParaRPr lang="en-US" sz="1400" b="1" dirty="0">
              <a:latin typeface="Arial Narrow" pitchFamily="34" charset="0"/>
            </a:endParaRPr>
          </a:p>
        </p:txBody>
      </p:sp>
      <p:sp>
        <p:nvSpPr>
          <p:cNvPr id="159" name="TextBox 158"/>
          <p:cNvSpPr txBox="1"/>
          <p:nvPr/>
        </p:nvSpPr>
        <p:spPr>
          <a:xfrm>
            <a:off x="8075612" y="14478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sp>
        <p:nvSpPr>
          <p:cNvPr id="107" name="TextBox 106"/>
          <p:cNvSpPr txBox="1"/>
          <p:nvPr/>
        </p:nvSpPr>
        <p:spPr>
          <a:xfrm>
            <a:off x="3046412" y="5334000"/>
            <a:ext cx="762000" cy="553998"/>
          </a:xfrm>
          <a:prstGeom prst="rect">
            <a:avLst/>
          </a:prstGeom>
          <a:noFill/>
        </p:spPr>
        <p:txBody>
          <a:bodyPr wrap="square" rtlCol="0">
            <a:spAutoFit/>
          </a:bodyPr>
          <a:lstStyle/>
          <a:p>
            <a:pPr algn="ctr"/>
            <a:r>
              <a:rPr lang="en-US" sz="1400" dirty="0" smtClean="0">
                <a:solidFill>
                  <a:schemeClr val="tx2"/>
                </a:solidFill>
              </a:rPr>
              <a:t>8/11</a:t>
            </a:r>
          </a:p>
          <a:p>
            <a:pPr algn="ctr"/>
            <a:r>
              <a:rPr lang="en-US" sz="1600" dirty="0" smtClean="0">
                <a:solidFill>
                  <a:schemeClr val="tx2"/>
                </a:solidFill>
              </a:rPr>
              <a:t>1840</a:t>
            </a:r>
            <a:endParaRPr lang="en-US" sz="1600" dirty="0">
              <a:solidFill>
                <a:schemeClr val="tx2"/>
              </a:solidFill>
            </a:endParaRPr>
          </a:p>
        </p:txBody>
      </p:sp>
      <p:sp>
        <p:nvSpPr>
          <p:cNvPr id="108" name="TextBox 107"/>
          <p:cNvSpPr txBox="1"/>
          <p:nvPr/>
        </p:nvSpPr>
        <p:spPr>
          <a:xfrm>
            <a:off x="3579812" y="4419600"/>
            <a:ext cx="692818" cy="253916"/>
          </a:xfrm>
          <a:prstGeom prst="rect">
            <a:avLst/>
          </a:prstGeom>
          <a:noFill/>
        </p:spPr>
        <p:txBody>
          <a:bodyPr wrap="none" rtlCol="0">
            <a:spAutoFit/>
          </a:bodyPr>
          <a:lstStyle/>
          <a:p>
            <a:r>
              <a:rPr lang="en-US" sz="1050" b="1" dirty="0" smtClean="0"/>
              <a:t>*Internal</a:t>
            </a:r>
            <a:endParaRPr lang="en-US" sz="1050" b="1" dirty="0"/>
          </a:p>
        </p:txBody>
      </p:sp>
      <p:sp>
        <p:nvSpPr>
          <p:cNvPr id="111" name="TextBox 110"/>
          <p:cNvSpPr txBox="1"/>
          <p:nvPr/>
        </p:nvSpPr>
        <p:spPr>
          <a:xfrm>
            <a:off x="3579812" y="5486400"/>
            <a:ext cx="713657" cy="253916"/>
          </a:xfrm>
          <a:prstGeom prst="rect">
            <a:avLst/>
          </a:prstGeom>
          <a:noFill/>
        </p:spPr>
        <p:txBody>
          <a:bodyPr wrap="none" rtlCol="0">
            <a:spAutoFit/>
          </a:bodyPr>
          <a:lstStyle/>
          <a:p>
            <a:r>
              <a:rPr lang="en-US" sz="1050" b="1" dirty="0" smtClean="0"/>
              <a:t>*External</a:t>
            </a:r>
            <a:endParaRPr lang="en-US" sz="1050" b="1" dirty="0"/>
          </a:p>
        </p:txBody>
      </p:sp>
      <p:cxnSp>
        <p:nvCxnSpPr>
          <p:cNvPr id="120" name="Straight Connector 119"/>
          <p:cNvCxnSpPr>
            <a:stCxn id="108" idx="3"/>
          </p:cNvCxnSpPr>
          <p:nvPr/>
        </p:nvCxnSpPr>
        <p:spPr>
          <a:xfrm>
            <a:off x="4272630" y="4546558"/>
            <a:ext cx="2812382" cy="11684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1" idx="3"/>
          </p:cNvCxnSpPr>
          <p:nvPr/>
        </p:nvCxnSpPr>
        <p:spPr>
          <a:xfrm>
            <a:off x="4293469" y="5613358"/>
            <a:ext cx="2791543" cy="1016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161211" y="5562600"/>
            <a:ext cx="4800601" cy="1246495"/>
          </a:xfrm>
          <a:prstGeom prst="rect">
            <a:avLst/>
          </a:prstGeom>
          <a:noFill/>
          <a:ln>
            <a:solidFill>
              <a:schemeClr val="tx1"/>
            </a:solidFill>
          </a:ln>
        </p:spPr>
        <p:txBody>
          <a:bodyPr wrap="square" rtlCol="0">
            <a:spAutoFit/>
          </a:bodyPr>
          <a:lstStyle/>
          <a:p>
            <a:r>
              <a:rPr lang="en-US" sz="1500" dirty="0" smtClean="0"/>
              <a:t>4/19/1844—1</a:t>
            </a:r>
            <a:r>
              <a:rPr lang="en-US" sz="1500" baseline="30000" dirty="0" smtClean="0"/>
              <a:t>st</a:t>
            </a:r>
            <a:r>
              <a:rPr lang="en-US" sz="1500" dirty="0" smtClean="0"/>
              <a:t> Disappointment </a:t>
            </a:r>
          </a:p>
          <a:p>
            <a:r>
              <a:rPr lang="en-US" sz="1500" dirty="0" smtClean="0"/>
              <a:t>(Miller’s prediction in 1843, Tested, Tarrying time begins.)</a:t>
            </a:r>
          </a:p>
          <a:p>
            <a:endParaRPr lang="en-US" sz="1500" dirty="0" smtClean="0"/>
          </a:p>
          <a:p>
            <a:r>
              <a:rPr lang="en-US" sz="1500" dirty="0" smtClean="0"/>
              <a:t>8/11/1844— (</a:t>
            </a:r>
            <a:r>
              <a:rPr lang="en-US" sz="1500" dirty="0" err="1" smtClean="0"/>
              <a:t>Litch’s</a:t>
            </a:r>
            <a:r>
              <a:rPr lang="en-US" sz="1500" dirty="0" smtClean="0"/>
              <a:t> Prediction 1838 Fall of Ottoman Empire or be restrained.)</a:t>
            </a:r>
            <a:endParaRPr lang="en-US" sz="1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descr="Samuel Snow | Adventist, Preacher, Takoma park"/>
          <p:cNvPicPr>
            <a:picLocks noChangeAspect="1" noChangeArrowheads="1"/>
          </p:cNvPicPr>
          <p:nvPr/>
        </p:nvPicPr>
        <p:blipFill>
          <a:blip r:embed="rId2"/>
          <a:srcRect/>
          <a:stretch>
            <a:fillRect/>
          </a:stretch>
        </p:blipFill>
        <p:spPr bwMode="auto">
          <a:xfrm>
            <a:off x="6399212" y="5029200"/>
            <a:ext cx="533400" cy="917448"/>
          </a:xfrm>
          <a:prstGeom prst="rect">
            <a:avLst/>
          </a:prstGeom>
          <a:noFill/>
        </p:spPr>
      </p:pic>
      <p:sp>
        <p:nvSpPr>
          <p:cNvPr id="2" name="Title 1"/>
          <p:cNvSpPr>
            <a:spLocks noGrp="1"/>
          </p:cNvSpPr>
          <p:nvPr>
            <p:ph type="title"/>
          </p:nvPr>
        </p:nvSpPr>
        <p:spPr>
          <a:xfrm>
            <a:off x="989012" y="0"/>
            <a:ext cx="10969943" cy="1143000"/>
          </a:xfrm>
        </p:spPr>
        <p:txBody>
          <a:bodyPr>
            <a:normAutofit/>
          </a:bodyPr>
          <a:lstStyle/>
          <a:p>
            <a:r>
              <a:rPr lang="en-US" dirty="0" smtClean="0">
                <a:latin typeface="Bernard MT Condensed" pitchFamily="18" charset="0"/>
              </a:rPr>
              <a:t>Beginning of Modern Israel Cont’</a:t>
            </a:r>
            <a:endParaRPr lang="en-US" dirty="0">
              <a:latin typeface="Bernard MT Condensed" pitchFamily="18" charset="0"/>
            </a:endParaRPr>
          </a:p>
        </p:txBody>
      </p:sp>
      <p:cxnSp>
        <p:nvCxnSpPr>
          <p:cNvPr id="8" name="Straight Connector 7"/>
          <p:cNvCxnSpPr/>
          <p:nvPr/>
        </p:nvCxnSpPr>
        <p:spPr>
          <a:xfrm>
            <a:off x="1293812" y="3886200"/>
            <a:ext cx="9601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12415" y="22863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61109" y="2247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266509" y="2247503"/>
            <a:ext cx="3810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3" idx="0"/>
          </p:cNvCxnSpPr>
          <p:nvPr/>
        </p:nvCxnSpPr>
        <p:spPr>
          <a:xfrm rot="5400000">
            <a:off x="10666809" y="2285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60615" y="23625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074818" y="3505994"/>
            <a:ext cx="7635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60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460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124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513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2812" y="1524000"/>
            <a:ext cx="762000" cy="369332"/>
          </a:xfrm>
          <a:prstGeom prst="rect">
            <a:avLst/>
          </a:prstGeom>
          <a:noFill/>
        </p:spPr>
        <p:txBody>
          <a:bodyPr wrap="square" rtlCol="0">
            <a:spAutoFit/>
          </a:bodyPr>
          <a:lstStyle/>
          <a:p>
            <a:pPr algn="ctr"/>
            <a:r>
              <a:rPr lang="en-US" b="1" dirty="0" smtClean="0">
                <a:solidFill>
                  <a:srgbClr val="FF0000"/>
                </a:solidFill>
              </a:rPr>
              <a:t>1989</a:t>
            </a:r>
            <a:endParaRPr lang="en-US" sz="1600" b="1" dirty="0">
              <a:solidFill>
                <a:srgbClr val="FF0000"/>
              </a:solidFill>
            </a:endParaRPr>
          </a:p>
        </p:txBody>
      </p:sp>
      <p:sp>
        <p:nvSpPr>
          <p:cNvPr id="25" name="TextBox 24"/>
          <p:cNvSpPr txBox="1"/>
          <p:nvPr/>
        </p:nvSpPr>
        <p:spPr>
          <a:xfrm>
            <a:off x="5561012" y="1600200"/>
            <a:ext cx="762000" cy="369332"/>
          </a:xfrm>
          <a:prstGeom prst="rect">
            <a:avLst/>
          </a:prstGeom>
          <a:no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sp>
        <p:nvSpPr>
          <p:cNvPr id="27" name="TextBox 26"/>
          <p:cNvSpPr txBox="1"/>
          <p:nvPr/>
        </p:nvSpPr>
        <p:spPr>
          <a:xfrm>
            <a:off x="10437812" y="1676400"/>
            <a:ext cx="762000" cy="369332"/>
          </a:xfrm>
          <a:prstGeom prst="rect">
            <a:avLst/>
          </a:prstGeom>
          <a:noFill/>
        </p:spPr>
        <p:txBody>
          <a:bodyPr wrap="square" rtlCol="0">
            <a:spAutoFit/>
          </a:bodyPr>
          <a:lstStyle/>
          <a:p>
            <a:pPr algn="ctr"/>
            <a:r>
              <a:rPr lang="en-US" b="1" dirty="0" smtClean="0">
                <a:solidFill>
                  <a:srgbClr val="FF0000"/>
                </a:solidFill>
              </a:rPr>
              <a:t>2021</a:t>
            </a:r>
            <a:endParaRPr lang="en-US" sz="1600" b="1" dirty="0">
              <a:solidFill>
                <a:srgbClr val="FF0000"/>
              </a:solidFill>
            </a:endParaRPr>
          </a:p>
        </p:txBody>
      </p:sp>
      <p:sp>
        <p:nvSpPr>
          <p:cNvPr id="28" name="TextBox 27"/>
          <p:cNvSpPr txBox="1"/>
          <p:nvPr/>
        </p:nvSpPr>
        <p:spPr>
          <a:xfrm>
            <a:off x="3046412" y="1600200"/>
            <a:ext cx="762000" cy="369332"/>
          </a:xfrm>
          <a:prstGeom prst="rect">
            <a:avLst/>
          </a:prstGeom>
          <a:noFill/>
        </p:spPr>
        <p:txBody>
          <a:bodyPr wrap="square" rtlCol="0">
            <a:spAutoFit/>
          </a:bodyPr>
          <a:lstStyle/>
          <a:p>
            <a:pPr algn="ctr"/>
            <a:r>
              <a:rPr lang="en-US" b="1" dirty="0" smtClean="0">
                <a:solidFill>
                  <a:srgbClr val="FF0000"/>
                </a:solidFill>
              </a:rPr>
              <a:t>9/11</a:t>
            </a:r>
            <a:endParaRPr lang="en-US" sz="1600" b="1" dirty="0">
              <a:solidFill>
                <a:srgbClr val="FF0000"/>
              </a:solidFill>
            </a:endParaRPr>
          </a:p>
        </p:txBody>
      </p:sp>
      <p:sp>
        <p:nvSpPr>
          <p:cNvPr id="29" name="TextBox 28"/>
          <p:cNvSpPr txBox="1"/>
          <p:nvPr/>
        </p:nvSpPr>
        <p:spPr>
          <a:xfrm>
            <a:off x="3046412" y="2514600"/>
            <a:ext cx="762000" cy="369332"/>
          </a:xfrm>
          <a:prstGeom prst="rect">
            <a:avLst/>
          </a:prstGeom>
          <a:noFill/>
        </p:spPr>
        <p:txBody>
          <a:bodyPr wrap="square" rtlCol="0">
            <a:spAutoFit/>
          </a:bodyPr>
          <a:lstStyle/>
          <a:p>
            <a:pPr algn="ctr"/>
            <a:r>
              <a:rPr lang="en-US" b="1" dirty="0" smtClean="0"/>
              <a:t>AD27</a:t>
            </a:r>
            <a:endParaRPr lang="en-US" sz="1600" b="1" dirty="0"/>
          </a:p>
        </p:txBody>
      </p:sp>
      <p:sp>
        <p:nvSpPr>
          <p:cNvPr id="30" name="TextBox 29"/>
          <p:cNvSpPr txBox="1"/>
          <p:nvPr/>
        </p:nvSpPr>
        <p:spPr>
          <a:xfrm>
            <a:off x="912812" y="2743200"/>
            <a:ext cx="762000" cy="369332"/>
          </a:xfrm>
          <a:prstGeom prst="rect">
            <a:avLst/>
          </a:prstGeom>
          <a:noFill/>
        </p:spPr>
        <p:txBody>
          <a:bodyPr wrap="square" rtlCol="0">
            <a:spAutoFit/>
          </a:bodyPr>
          <a:lstStyle/>
          <a:p>
            <a:pPr algn="ctr"/>
            <a:r>
              <a:rPr lang="en-US" b="1" dirty="0" smtClean="0"/>
              <a:t>-4BC</a:t>
            </a:r>
            <a:endParaRPr lang="en-US" sz="1600" b="1" dirty="0"/>
          </a:p>
        </p:txBody>
      </p:sp>
      <p:sp>
        <p:nvSpPr>
          <p:cNvPr id="31" name="TextBox 30"/>
          <p:cNvSpPr txBox="1"/>
          <p:nvPr/>
        </p:nvSpPr>
        <p:spPr>
          <a:xfrm>
            <a:off x="5561012" y="2743200"/>
            <a:ext cx="762000" cy="369332"/>
          </a:xfrm>
          <a:prstGeom prst="rect">
            <a:avLst/>
          </a:prstGeom>
          <a:noFill/>
        </p:spPr>
        <p:txBody>
          <a:bodyPr wrap="square" rtlCol="0">
            <a:spAutoFit/>
          </a:bodyPr>
          <a:lstStyle/>
          <a:p>
            <a:pPr algn="ctr"/>
            <a:r>
              <a:rPr lang="en-US" b="1" dirty="0" smtClean="0"/>
              <a:t>1</a:t>
            </a:r>
            <a:r>
              <a:rPr lang="en-US" b="1" baseline="30000" dirty="0" smtClean="0"/>
              <a:t>st</a:t>
            </a:r>
            <a:r>
              <a:rPr lang="en-US" b="1" dirty="0" smtClean="0"/>
              <a:t> TC</a:t>
            </a:r>
            <a:endParaRPr lang="en-US" sz="1600" b="1" dirty="0"/>
          </a:p>
        </p:txBody>
      </p:sp>
      <p:sp>
        <p:nvSpPr>
          <p:cNvPr id="33" name="TextBox 32"/>
          <p:cNvSpPr txBox="1"/>
          <p:nvPr/>
        </p:nvSpPr>
        <p:spPr>
          <a:xfrm>
            <a:off x="10209212" y="2514600"/>
            <a:ext cx="1371600" cy="553998"/>
          </a:xfrm>
          <a:prstGeom prst="rect">
            <a:avLst/>
          </a:prstGeom>
          <a:noFill/>
        </p:spPr>
        <p:txBody>
          <a:bodyPr wrap="square" rtlCol="0">
            <a:spAutoFit/>
          </a:bodyPr>
          <a:lstStyle/>
          <a:p>
            <a:pPr algn="ctr"/>
            <a:r>
              <a:rPr lang="en-US" b="1" dirty="0" smtClean="0"/>
              <a:t>Pentecost</a:t>
            </a:r>
          </a:p>
          <a:p>
            <a:pPr algn="ctr"/>
            <a:r>
              <a:rPr lang="en-US" sz="1200" b="1" dirty="0" smtClean="0"/>
              <a:t>“Work”</a:t>
            </a:r>
            <a:endParaRPr lang="en-US" sz="1200" b="1" dirty="0"/>
          </a:p>
        </p:txBody>
      </p:sp>
      <p:cxnSp>
        <p:nvCxnSpPr>
          <p:cNvPr id="36" name="Straight Connector 35"/>
          <p:cNvCxnSpPr/>
          <p:nvPr/>
        </p:nvCxnSpPr>
        <p:spPr>
          <a:xfrm rot="5400000">
            <a:off x="1750615" y="25911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9751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132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512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36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13806" y="2513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313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75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51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322909" y="36191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750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22412" y="1981200"/>
            <a:ext cx="762000" cy="369332"/>
          </a:xfrm>
          <a:prstGeom prst="rect">
            <a:avLst/>
          </a:prstGeom>
          <a:noFill/>
        </p:spPr>
        <p:txBody>
          <a:bodyPr wrap="square" rtlCol="0">
            <a:spAutoFit/>
          </a:bodyPr>
          <a:lstStyle/>
          <a:p>
            <a:pPr algn="ctr"/>
            <a:r>
              <a:rPr lang="en-US" b="1" dirty="0" smtClean="0">
                <a:solidFill>
                  <a:srgbClr val="FF0000"/>
                </a:solidFill>
              </a:rPr>
              <a:t>‘91</a:t>
            </a:r>
            <a:endParaRPr lang="en-US" b="1" dirty="0">
              <a:solidFill>
                <a:srgbClr val="FF0000"/>
              </a:solidFill>
            </a:endParaRPr>
          </a:p>
        </p:txBody>
      </p:sp>
      <p:sp>
        <p:nvSpPr>
          <p:cNvPr id="56" name="TextBox 55"/>
          <p:cNvSpPr txBox="1"/>
          <p:nvPr/>
        </p:nvSpPr>
        <p:spPr>
          <a:xfrm>
            <a:off x="2284412" y="1981200"/>
            <a:ext cx="762000" cy="369332"/>
          </a:xfrm>
          <a:prstGeom prst="rect">
            <a:avLst/>
          </a:prstGeom>
          <a:noFill/>
        </p:spPr>
        <p:txBody>
          <a:bodyPr wrap="square" rtlCol="0">
            <a:spAutoFit/>
          </a:bodyPr>
          <a:lstStyle/>
          <a:p>
            <a:pPr algn="ctr"/>
            <a:r>
              <a:rPr lang="en-US" b="1" dirty="0" smtClean="0">
                <a:solidFill>
                  <a:srgbClr val="FF0000"/>
                </a:solidFill>
              </a:rPr>
              <a:t>‘96</a:t>
            </a:r>
            <a:endParaRPr lang="en-US" sz="1600" b="1" dirty="0">
              <a:solidFill>
                <a:srgbClr val="FF0000"/>
              </a:solidFill>
            </a:endParaRPr>
          </a:p>
        </p:txBody>
      </p:sp>
      <p:sp>
        <p:nvSpPr>
          <p:cNvPr id="57" name="TextBox 56"/>
          <p:cNvSpPr txBox="1"/>
          <p:nvPr/>
        </p:nvSpPr>
        <p:spPr>
          <a:xfrm>
            <a:off x="3884612" y="2057400"/>
            <a:ext cx="762000" cy="369332"/>
          </a:xfrm>
          <a:prstGeom prst="rect">
            <a:avLst/>
          </a:prstGeom>
          <a:noFill/>
        </p:spPr>
        <p:txBody>
          <a:bodyPr wrap="square" rtlCol="0">
            <a:spAutoFit/>
          </a:bodyPr>
          <a:lstStyle/>
          <a:p>
            <a:pPr algn="ctr"/>
            <a:r>
              <a:rPr lang="en-US" b="1" dirty="0" smtClean="0">
                <a:solidFill>
                  <a:srgbClr val="FF0000"/>
                </a:solidFill>
              </a:rPr>
              <a:t>2009</a:t>
            </a:r>
            <a:endParaRPr lang="en-US" sz="1600" b="1" dirty="0">
              <a:solidFill>
                <a:srgbClr val="FF0000"/>
              </a:solidFill>
            </a:endParaRPr>
          </a:p>
        </p:txBody>
      </p:sp>
      <p:sp>
        <p:nvSpPr>
          <p:cNvPr id="58" name="TextBox 57"/>
          <p:cNvSpPr txBox="1"/>
          <p:nvPr/>
        </p:nvSpPr>
        <p:spPr>
          <a:xfrm>
            <a:off x="4799012" y="2057400"/>
            <a:ext cx="762000" cy="369332"/>
          </a:xfrm>
          <a:prstGeom prst="rect">
            <a:avLst/>
          </a:prstGeom>
          <a:noFill/>
        </p:spPr>
        <p:txBody>
          <a:bodyPr wrap="square" rtlCol="0">
            <a:spAutoFit/>
          </a:bodyPr>
          <a:lstStyle/>
          <a:p>
            <a:pPr algn="ctr"/>
            <a:r>
              <a:rPr lang="en-US" b="1" dirty="0" smtClean="0">
                <a:solidFill>
                  <a:srgbClr val="FF0000"/>
                </a:solidFill>
              </a:rPr>
              <a:t>2012</a:t>
            </a:r>
            <a:endParaRPr lang="en-US" sz="1600" b="1" dirty="0">
              <a:solidFill>
                <a:srgbClr val="FF0000"/>
              </a:solidFill>
            </a:endParaRPr>
          </a:p>
        </p:txBody>
      </p:sp>
      <p:sp>
        <p:nvSpPr>
          <p:cNvPr id="59" name="TextBox 58"/>
          <p:cNvSpPr txBox="1"/>
          <p:nvPr/>
        </p:nvSpPr>
        <p:spPr>
          <a:xfrm>
            <a:off x="7161212" y="2057400"/>
            <a:ext cx="762000" cy="369332"/>
          </a:xfrm>
          <a:prstGeom prst="rect">
            <a:avLst/>
          </a:prstGeom>
          <a:noFill/>
        </p:spPr>
        <p:txBody>
          <a:bodyPr wrap="square" rtlCol="0">
            <a:spAutoFit/>
          </a:bodyPr>
          <a:lstStyle/>
          <a:p>
            <a:pPr algn="ctr"/>
            <a:r>
              <a:rPr lang="en-US" b="1" dirty="0" smtClean="0">
                <a:solidFill>
                  <a:srgbClr val="FF0000"/>
                </a:solidFill>
              </a:rPr>
              <a:t>2018</a:t>
            </a:r>
            <a:endParaRPr lang="en-US" sz="1600" b="1" dirty="0">
              <a:solidFill>
                <a:srgbClr val="FF0000"/>
              </a:solidFill>
            </a:endParaRPr>
          </a:p>
        </p:txBody>
      </p:sp>
      <p:sp>
        <p:nvSpPr>
          <p:cNvPr id="60" name="TextBox 59"/>
          <p:cNvSpPr txBox="1"/>
          <p:nvPr/>
        </p:nvSpPr>
        <p:spPr>
          <a:xfrm>
            <a:off x="6323012" y="2057400"/>
            <a:ext cx="762000" cy="369332"/>
          </a:xfrm>
          <a:prstGeom prst="rect">
            <a:avLst/>
          </a:prstGeom>
          <a:noFill/>
        </p:spPr>
        <p:txBody>
          <a:bodyPr wrap="square" rtlCol="0">
            <a:spAutoFit/>
          </a:bodyPr>
          <a:lstStyle/>
          <a:p>
            <a:pPr algn="ctr"/>
            <a:r>
              <a:rPr lang="en-US" b="1" dirty="0" smtClean="0">
                <a:solidFill>
                  <a:srgbClr val="FF0000"/>
                </a:solidFill>
              </a:rPr>
              <a:t>2016</a:t>
            </a:r>
            <a:endParaRPr lang="en-US" sz="1600" b="1" dirty="0">
              <a:solidFill>
                <a:srgbClr val="FF0000"/>
              </a:solidFill>
            </a:endParaRPr>
          </a:p>
        </p:txBody>
      </p:sp>
      <p:sp>
        <p:nvSpPr>
          <p:cNvPr id="61" name="TextBox 60"/>
          <p:cNvSpPr txBox="1"/>
          <p:nvPr/>
        </p:nvSpPr>
        <p:spPr>
          <a:xfrm>
            <a:off x="8761412" y="2057400"/>
            <a:ext cx="762000" cy="369332"/>
          </a:xfrm>
          <a:prstGeom prst="rect">
            <a:avLst/>
          </a:prstGeom>
          <a:noFill/>
        </p:spPr>
        <p:txBody>
          <a:bodyPr wrap="square" rtlCol="0">
            <a:spAutoFit/>
          </a:bodyPr>
          <a:lstStyle/>
          <a:p>
            <a:pPr algn="ctr"/>
            <a:r>
              <a:rPr lang="en-US" b="1" dirty="0" smtClean="0">
                <a:solidFill>
                  <a:srgbClr val="FF0000"/>
                </a:solidFill>
              </a:rPr>
              <a:t>2020</a:t>
            </a:r>
            <a:endParaRPr lang="en-US" sz="1600" b="1" dirty="0">
              <a:solidFill>
                <a:srgbClr val="FF0000"/>
              </a:solidFill>
            </a:endParaRPr>
          </a:p>
        </p:txBody>
      </p:sp>
      <p:sp>
        <p:nvSpPr>
          <p:cNvPr id="63" name="TextBox 62"/>
          <p:cNvSpPr txBox="1"/>
          <p:nvPr/>
        </p:nvSpPr>
        <p:spPr>
          <a:xfrm>
            <a:off x="1293812" y="3124200"/>
            <a:ext cx="609600" cy="769441"/>
          </a:xfrm>
          <a:prstGeom prst="rect">
            <a:avLst/>
          </a:prstGeom>
          <a:noFill/>
        </p:spPr>
        <p:txBody>
          <a:bodyPr wrap="square" rtlCol="0">
            <a:spAutoFit/>
          </a:bodyPr>
          <a:lstStyle/>
          <a:p>
            <a:r>
              <a:rPr lang="en-US" sz="1100" dirty="0" smtClean="0">
                <a:latin typeface="Ink Free" pitchFamily="66" charset="0"/>
              </a:rPr>
              <a:t>BO Christ</a:t>
            </a:r>
          </a:p>
          <a:p>
            <a:r>
              <a:rPr lang="en-US" sz="1100" dirty="0" smtClean="0">
                <a:latin typeface="Ink Free" pitchFamily="66" charset="0"/>
              </a:rPr>
              <a:t>BO Jn. Bapt.</a:t>
            </a:r>
            <a:endParaRPr lang="en-US" sz="1100" dirty="0">
              <a:latin typeface="Ink Free" pitchFamily="66" charset="0"/>
            </a:endParaRPr>
          </a:p>
        </p:txBody>
      </p:sp>
      <p:sp>
        <p:nvSpPr>
          <p:cNvPr id="64" name="TextBox 63"/>
          <p:cNvSpPr txBox="1"/>
          <p:nvPr/>
        </p:nvSpPr>
        <p:spPr>
          <a:xfrm>
            <a:off x="1522412" y="2895600"/>
            <a:ext cx="914400" cy="307777"/>
          </a:xfrm>
          <a:prstGeom prst="rect">
            <a:avLst/>
          </a:prstGeom>
          <a:noFill/>
        </p:spPr>
        <p:txBody>
          <a:bodyPr wrap="square" rtlCol="0">
            <a:spAutoFit/>
          </a:bodyPr>
          <a:lstStyle/>
          <a:p>
            <a:pPr algn="ctr"/>
            <a:r>
              <a:rPr lang="en-US" sz="1400" b="1" dirty="0" smtClean="0"/>
              <a:t>Age 12</a:t>
            </a:r>
            <a:endParaRPr lang="en-US" sz="1400" b="1" dirty="0"/>
          </a:p>
        </p:txBody>
      </p:sp>
      <p:sp>
        <p:nvSpPr>
          <p:cNvPr id="66" name="TextBox 65"/>
          <p:cNvSpPr txBox="1"/>
          <p:nvPr/>
        </p:nvSpPr>
        <p:spPr>
          <a:xfrm>
            <a:off x="2132012" y="2667000"/>
            <a:ext cx="990600" cy="738664"/>
          </a:xfrm>
          <a:prstGeom prst="rect">
            <a:avLst/>
          </a:prstGeom>
          <a:noFill/>
        </p:spPr>
        <p:txBody>
          <a:bodyPr wrap="square" rtlCol="0">
            <a:spAutoFit/>
          </a:bodyPr>
          <a:lstStyle/>
          <a:p>
            <a:pPr algn="ctr"/>
            <a:r>
              <a:rPr lang="en-US" sz="1400" b="1" dirty="0" smtClean="0"/>
              <a:t>Ministry of Jn. Bapt.</a:t>
            </a:r>
            <a:endParaRPr lang="en-US" sz="1400" b="1" dirty="0"/>
          </a:p>
        </p:txBody>
      </p:sp>
      <p:sp>
        <p:nvSpPr>
          <p:cNvPr id="67" name="TextBox 66"/>
          <p:cNvSpPr txBox="1"/>
          <p:nvPr/>
        </p:nvSpPr>
        <p:spPr>
          <a:xfrm>
            <a:off x="3808412" y="2971800"/>
            <a:ext cx="1143000" cy="307777"/>
          </a:xfrm>
          <a:prstGeom prst="rect">
            <a:avLst/>
          </a:prstGeom>
          <a:noFill/>
        </p:spPr>
        <p:txBody>
          <a:bodyPr wrap="square" rtlCol="0">
            <a:spAutoFit/>
          </a:bodyPr>
          <a:lstStyle/>
          <a:p>
            <a:pPr algn="ctr"/>
            <a:r>
              <a:rPr lang="en-US" sz="1400" b="1" dirty="0" smtClean="0"/>
              <a:t>Wilderness</a:t>
            </a:r>
            <a:endParaRPr lang="en-US" sz="1400" b="1" dirty="0"/>
          </a:p>
        </p:txBody>
      </p:sp>
      <p:sp>
        <p:nvSpPr>
          <p:cNvPr id="68" name="TextBox 67"/>
          <p:cNvSpPr txBox="1"/>
          <p:nvPr/>
        </p:nvSpPr>
        <p:spPr>
          <a:xfrm>
            <a:off x="4722812" y="2971800"/>
            <a:ext cx="914400" cy="307777"/>
          </a:xfrm>
          <a:prstGeom prst="rect">
            <a:avLst/>
          </a:prstGeom>
          <a:noFill/>
        </p:spPr>
        <p:txBody>
          <a:bodyPr wrap="square" rtlCol="0">
            <a:spAutoFit/>
          </a:bodyPr>
          <a:lstStyle/>
          <a:p>
            <a:pPr algn="ctr"/>
            <a:r>
              <a:rPr lang="en-US" sz="1400" b="1" dirty="0" smtClean="0"/>
              <a:t>Cana</a:t>
            </a:r>
            <a:endParaRPr lang="en-US" sz="1400" b="1" dirty="0"/>
          </a:p>
        </p:txBody>
      </p:sp>
      <p:pic>
        <p:nvPicPr>
          <p:cNvPr id="1027" name="Picture 3" descr="C:\Users\User\AppData\Local\Microsoft\Windows\INetCache\IE\0WCAAP1C\1200px-Christian_cross_trans.svg[1].png"/>
          <p:cNvPicPr>
            <a:picLocks noChangeAspect="1" noChangeArrowheads="1"/>
          </p:cNvPicPr>
          <p:nvPr/>
        </p:nvPicPr>
        <p:blipFill>
          <a:blip r:embed="rId3" cstate="print"/>
          <a:srcRect/>
          <a:stretch>
            <a:fillRect/>
          </a:stretch>
        </p:blipFill>
        <p:spPr bwMode="auto">
          <a:xfrm>
            <a:off x="8304212" y="2514600"/>
            <a:ext cx="272161" cy="488473"/>
          </a:xfrm>
          <a:prstGeom prst="rect">
            <a:avLst/>
          </a:prstGeom>
          <a:noFill/>
        </p:spPr>
      </p:pic>
      <p:sp>
        <p:nvSpPr>
          <p:cNvPr id="73" name="TextBox 72"/>
          <p:cNvSpPr txBox="1"/>
          <p:nvPr/>
        </p:nvSpPr>
        <p:spPr>
          <a:xfrm>
            <a:off x="3579812" y="3581400"/>
            <a:ext cx="457200" cy="307777"/>
          </a:xfrm>
          <a:prstGeom prst="rect">
            <a:avLst/>
          </a:prstGeom>
          <a:noFill/>
        </p:spPr>
        <p:txBody>
          <a:bodyPr wrap="square" rtlCol="0">
            <a:spAutoFit/>
          </a:bodyPr>
          <a:lstStyle/>
          <a:p>
            <a:r>
              <a:rPr lang="en-US" sz="1400" dirty="0" smtClean="0">
                <a:latin typeface="Ink Free" pitchFamily="66" charset="0"/>
              </a:rPr>
              <a:t>40</a:t>
            </a:r>
            <a:endParaRPr lang="en-US" sz="1400" dirty="0">
              <a:latin typeface="Ink Free" pitchFamily="66" charset="0"/>
            </a:endParaRPr>
          </a:p>
        </p:txBody>
      </p:sp>
      <p:sp>
        <p:nvSpPr>
          <p:cNvPr id="74" name="TextBox 73"/>
          <p:cNvSpPr txBox="1"/>
          <p:nvPr/>
        </p:nvSpPr>
        <p:spPr>
          <a:xfrm>
            <a:off x="3427412" y="30480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75" name="TextBox 74"/>
          <p:cNvSpPr txBox="1"/>
          <p:nvPr/>
        </p:nvSpPr>
        <p:spPr>
          <a:xfrm>
            <a:off x="2894012" y="2743200"/>
            <a:ext cx="1219199" cy="338554"/>
          </a:xfrm>
          <a:prstGeom prst="rect">
            <a:avLst/>
          </a:prstGeom>
          <a:noFill/>
        </p:spPr>
        <p:txBody>
          <a:bodyPr wrap="square" rtlCol="0">
            <a:spAutoFit/>
          </a:bodyPr>
          <a:lstStyle/>
          <a:p>
            <a:r>
              <a:rPr lang="en-US" sz="1600" dirty="0" smtClean="0"/>
              <a:t>(Baptized)</a:t>
            </a:r>
            <a:endParaRPr lang="en-US" sz="1600" dirty="0"/>
          </a:p>
        </p:txBody>
      </p:sp>
      <p:sp>
        <p:nvSpPr>
          <p:cNvPr id="76" name="TextBox 75"/>
          <p:cNvSpPr txBox="1"/>
          <p:nvPr/>
        </p:nvSpPr>
        <p:spPr>
          <a:xfrm>
            <a:off x="5942012" y="3276600"/>
            <a:ext cx="685800" cy="600164"/>
          </a:xfrm>
          <a:prstGeom prst="rect">
            <a:avLst/>
          </a:prstGeom>
          <a:noFill/>
        </p:spPr>
        <p:txBody>
          <a:bodyPr wrap="square" rtlCol="0">
            <a:spAutoFit/>
          </a:bodyPr>
          <a:lstStyle/>
          <a:p>
            <a:r>
              <a:rPr lang="en-US" sz="1100" dirty="0" smtClean="0">
                <a:latin typeface="Ink Free" pitchFamily="66" charset="0"/>
              </a:rPr>
              <a:t>Christ Ministry begins</a:t>
            </a:r>
            <a:endParaRPr lang="en-US" sz="1100" dirty="0">
              <a:latin typeface="Ink Free" pitchFamily="66" charset="0"/>
            </a:endParaRPr>
          </a:p>
        </p:txBody>
      </p:sp>
      <p:sp>
        <p:nvSpPr>
          <p:cNvPr id="62" name="TextBox 61"/>
          <p:cNvSpPr txBox="1"/>
          <p:nvPr/>
        </p:nvSpPr>
        <p:spPr>
          <a:xfrm rot="19792190">
            <a:off x="252155" y="1369022"/>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pic>
        <p:nvPicPr>
          <p:cNvPr id="71" name="Picture 7" descr="C:\Users\User\AppData\Local\Microsoft\Windows\INetCache\IE\AOE6MOYD\Door-Transparent[1].png"/>
          <p:cNvPicPr>
            <a:picLocks noChangeAspect="1" noChangeArrowheads="1"/>
          </p:cNvPicPr>
          <p:nvPr/>
        </p:nvPicPr>
        <p:blipFill>
          <a:blip r:embed="rId4" cstate="print">
            <a:duotone>
              <a:prstClr val="black"/>
              <a:srgbClr val="D9C3A5">
                <a:tint val="50000"/>
                <a:satMod val="180000"/>
              </a:srgbClr>
            </a:duotone>
            <a:lum bright="39000"/>
          </a:blip>
          <a:srcRect/>
          <a:stretch>
            <a:fillRect/>
          </a:stretch>
        </p:blipFill>
        <p:spPr bwMode="auto">
          <a:xfrm>
            <a:off x="8456612" y="3200400"/>
            <a:ext cx="381000" cy="656166"/>
          </a:xfrm>
          <a:prstGeom prst="rect">
            <a:avLst/>
          </a:prstGeom>
          <a:noFill/>
        </p:spPr>
      </p:pic>
      <p:sp>
        <p:nvSpPr>
          <p:cNvPr id="72" name="TextBox 71"/>
          <p:cNvSpPr txBox="1"/>
          <p:nvPr/>
        </p:nvSpPr>
        <p:spPr>
          <a:xfrm>
            <a:off x="8913812" y="15240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08281" y="884872"/>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219200"/>
            <a:ext cx="1066800" cy="307777"/>
          </a:xfrm>
          <a:prstGeom prst="rect">
            <a:avLst/>
          </a:prstGeom>
          <a:noFill/>
        </p:spPr>
        <p:txBody>
          <a:bodyPr wrap="square" rtlCol="0">
            <a:spAutoFit/>
          </a:bodyPr>
          <a:lstStyle/>
          <a:p>
            <a:pPr algn="ctr"/>
            <a:r>
              <a:rPr lang="en-US" sz="1400" b="1" dirty="0" smtClean="0">
                <a:solidFill>
                  <a:schemeClr val="tx2"/>
                </a:solidFill>
                <a:latin typeface="Candara" pitchFamily="34" charset="0"/>
              </a:rPr>
              <a:t>Harvest</a:t>
            </a:r>
            <a:endParaRPr lang="en-US" b="1" dirty="0">
              <a:solidFill>
                <a:schemeClr val="tx2"/>
              </a:solidFill>
              <a:latin typeface="Candara" pitchFamily="34" charset="0"/>
            </a:endParaRPr>
          </a:p>
        </p:txBody>
      </p:sp>
      <p:sp>
        <p:nvSpPr>
          <p:cNvPr id="103" name="TextBox 102"/>
          <p:cNvSpPr txBox="1"/>
          <p:nvPr/>
        </p:nvSpPr>
        <p:spPr>
          <a:xfrm rot="19586734">
            <a:off x="31909" y="2692388"/>
            <a:ext cx="1352497" cy="523220"/>
          </a:xfrm>
          <a:prstGeom prst="rect">
            <a:avLst/>
          </a:prstGeom>
          <a:noFill/>
        </p:spPr>
        <p:txBody>
          <a:bodyPr wrap="square" rtlCol="0">
            <a:spAutoFit/>
          </a:bodyPr>
          <a:lstStyle/>
          <a:p>
            <a:pPr algn="ctr"/>
            <a:r>
              <a:rPr lang="en-US" sz="1400" dirty="0" smtClean="0">
                <a:latin typeface="Lucida Calligraphy" pitchFamily="66" charset="0"/>
              </a:rPr>
              <a:t>Ancient </a:t>
            </a:r>
            <a:r>
              <a:rPr lang="en-US" sz="1400" u="sng" dirty="0" smtClean="0">
                <a:latin typeface="Lucida Calligraphy" pitchFamily="66" charset="0"/>
              </a:rPr>
              <a:t>Israel</a:t>
            </a:r>
            <a:endParaRPr lang="en-US" sz="1400" u="sng" dirty="0">
              <a:latin typeface="Lucida Calligraphy" pitchFamily="66" charset="0"/>
            </a:endParaRPr>
          </a:p>
        </p:txBody>
      </p:sp>
      <p:pic>
        <p:nvPicPr>
          <p:cNvPr id="104" name="Picture 5" descr="C:\Users\User\AppData\Local\Microsoft\Windows\INetCache\IE\8CHUBLFK\1200px-Greek_uc_Omega.svg[1].png"/>
          <p:cNvPicPr>
            <a:picLocks noChangeAspect="1" noChangeArrowheads="1"/>
          </p:cNvPicPr>
          <p:nvPr/>
        </p:nvPicPr>
        <p:blipFill>
          <a:blip r:embed="rId5" cstate="print"/>
          <a:srcRect/>
          <a:stretch>
            <a:fillRect/>
          </a:stretch>
        </p:blipFill>
        <p:spPr bwMode="auto">
          <a:xfrm rot="19507210">
            <a:off x="439186" y="2498173"/>
            <a:ext cx="304800" cy="304800"/>
          </a:xfrm>
          <a:prstGeom prst="rect">
            <a:avLst/>
          </a:prstGeom>
          <a:noFill/>
        </p:spPr>
      </p:pic>
      <p:cxnSp>
        <p:nvCxnSpPr>
          <p:cNvPr id="91" name="Straight Connector 90"/>
          <p:cNvCxnSpPr/>
          <p:nvPr/>
        </p:nvCxnSpPr>
        <p:spPr>
          <a:xfrm rot="5400000">
            <a:off x="5675709" y="4228703"/>
            <a:ext cx="533400" cy="79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713412" y="1219200"/>
            <a:ext cx="457200" cy="369332"/>
          </a:xfrm>
          <a:prstGeom prst="rect">
            <a:avLst/>
          </a:prstGeom>
          <a:noFill/>
        </p:spPr>
        <p:txBody>
          <a:bodyPr wrap="square" rtlCol="0">
            <a:spAutoFit/>
          </a:bodyPr>
          <a:lstStyle/>
          <a:p>
            <a:pPr algn="ctr"/>
            <a:r>
              <a:rPr lang="en-US" b="1" dirty="0" smtClean="0">
                <a:solidFill>
                  <a:schemeClr val="tx2"/>
                </a:solidFill>
              </a:rPr>
              <a:t>SL</a:t>
            </a:r>
            <a:endParaRPr lang="en-US" b="1" dirty="0">
              <a:solidFill>
                <a:schemeClr val="tx2"/>
              </a:solidFill>
            </a:endParaRPr>
          </a:p>
        </p:txBody>
      </p:sp>
      <p:sp>
        <p:nvSpPr>
          <p:cNvPr id="96" name="TextBox 95"/>
          <p:cNvSpPr txBox="1"/>
          <p:nvPr/>
        </p:nvSpPr>
        <p:spPr>
          <a:xfrm>
            <a:off x="5637212" y="23622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97" name="TextBox 96"/>
          <p:cNvSpPr txBox="1"/>
          <p:nvPr/>
        </p:nvSpPr>
        <p:spPr>
          <a:xfrm>
            <a:off x="5942012" y="2362200"/>
            <a:ext cx="457200" cy="369332"/>
          </a:xfrm>
          <a:prstGeom prst="rect">
            <a:avLst/>
          </a:prstGeom>
          <a:noFill/>
        </p:spPr>
        <p:txBody>
          <a:bodyPr wrap="square" rtlCol="0">
            <a:spAutoFit/>
          </a:bodyPr>
          <a:lstStyle/>
          <a:p>
            <a:r>
              <a:rPr lang="en-US" b="1" dirty="0" smtClean="0">
                <a:latin typeface="Algerian" pitchFamily="82" charset="0"/>
              </a:rPr>
              <a:t>C</a:t>
            </a:r>
            <a:endParaRPr lang="en-US" b="1" dirty="0">
              <a:latin typeface="Algerian" pitchFamily="82" charset="0"/>
            </a:endParaRPr>
          </a:p>
        </p:txBody>
      </p:sp>
      <p:sp>
        <p:nvSpPr>
          <p:cNvPr id="84" name="TextBox 83"/>
          <p:cNvSpPr txBox="1"/>
          <p:nvPr/>
        </p:nvSpPr>
        <p:spPr>
          <a:xfrm>
            <a:off x="8075612" y="14478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cxnSp>
        <p:nvCxnSpPr>
          <p:cNvPr id="85" name="Straight Connector 84"/>
          <p:cNvCxnSpPr/>
          <p:nvPr/>
        </p:nvCxnSpPr>
        <p:spPr>
          <a:xfrm rot="5400000">
            <a:off x="1065609" y="4190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637212" y="19812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88" name="TextBox 87"/>
          <p:cNvSpPr txBox="1"/>
          <p:nvPr/>
        </p:nvSpPr>
        <p:spPr>
          <a:xfrm>
            <a:off x="5942012" y="1981200"/>
            <a:ext cx="457200" cy="369332"/>
          </a:xfrm>
          <a:prstGeom prst="rect">
            <a:avLst/>
          </a:prstGeom>
          <a:noFill/>
        </p:spPr>
        <p:txBody>
          <a:bodyPr wrap="square" rtlCol="0">
            <a:spAutoFit/>
          </a:bodyPr>
          <a:lstStyle/>
          <a:p>
            <a:r>
              <a:rPr lang="en-US" b="1" dirty="0" smtClean="0">
                <a:latin typeface="Algerian" pitchFamily="82" charset="0"/>
              </a:rPr>
              <a:t>P</a:t>
            </a:r>
            <a:endParaRPr lang="en-US" b="1" dirty="0">
              <a:latin typeface="Algerian" pitchFamily="82" charset="0"/>
            </a:endParaRPr>
          </a:p>
        </p:txBody>
      </p:sp>
      <p:sp>
        <p:nvSpPr>
          <p:cNvPr id="80" name="TextBox 79"/>
          <p:cNvSpPr txBox="1"/>
          <p:nvPr/>
        </p:nvSpPr>
        <p:spPr>
          <a:xfrm>
            <a:off x="5561012" y="3962400"/>
            <a:ext cx="457200" cy="369332"/>
          </a:xfrm>
          <a:prstGeom prst="rect">
            <a:avLst/>
          </a:prstGeom>
          <a:noFill/>
        </p:spPr>
        <p:txBody>
          <a:bodyPr wrap="square" rtlCol="0">
            <a:spAutoFit/>
          </a:bodyPr>
          <a:lstStyle/>
          <a:p>
            <a:r>
              <a:rPr lang="en-US" b="1" dirty="0" smtClean="0">
                <a:latin typeface="Algerian" pitchFamily="82" charset="0"/>
              </a:rPr>
              <a:t>M</a:t>
            </a:r>
            <a:endParaRPr lang="en-US" b="1" dirty="0">
              <a:latin typeface="Algerian" pitchFamily="82" charset="0"/>
            </a:endParaRPr>
          </a:p>
        </p:txBody>
      </p:sp>
      <p:sp>
        <p:nvSpPr>
          <p:cNvPr id="83" name="TextBox 82"/>
          <p:cNvSpPr txBox="1"/>
          <p:nvPr/>
        </p:nvSpPr>
        <p:spPr>
          <a:xfrm>
            <a:off x="6018212" y="3962400"/>
            <a:ext cx="304800" cy="381000"/>
          </a:xfrm>
          <a:prstGeom prst="rect">
            <a:avLst/>
          </a:prstGeom>
          <a:solidFill>
            <a:srgbClr val="FFFF00"/>
          </a:solidFill>
        </p:spPr>
        <p:txBody>
          <a:bodyPr wrap="square" rtlCol="0">
            <a:spAutoFit/>
          </a:bodyPr>
          <a:lstStyle/>
          <a:p>
            <a:r>
              <a:rPr lang="en-US" b="1" dirty="0" smtClean="0">
                <a:latin typeface="Algerian" pitchFamily="82" charset="0"/>
              </a:rPr>
              <a:t>s</a:t>
            </a:r>
            <a:endParaRPr lang="en-US" b="1" dirty="0">
              <a:latin typeface="Algerian" pitchFamily="82" charset="0"/>
            </a:endParaRPr>
          </a:p>
        </p:txBody>
      </p:sp>
      <p:sp>
        <p:nvSpPr>
          <p:cNvPr id="86" name="TextBox 85"/>
          <p:cNvSpPr txBox="1"/>
          <p:nvPr/>
        </p:nvSpPr>
        <p:spPr>
          <a:xfrm rot="19586734">
            <a:off x="182721" y="3987788"/>
            <a:ext cx="1352497" cy="523220"/>
          </a:xfrm>
          <a:prstGeom prst="rect">
            <a:avLst/>
          </a:prstGeom>
          <a:noFill/>
        </p:spPr>
        <p:txBody>
          <a:bodyPr wrap="square" rtlCol="0">
            <a:spAutoFit/>
          </a:bodyPr>
          <a:lstStyle/>
          <a:p>
            <a:pPr algn="ctr"/>
            <a:r>
              <a:rPr lang="en-US" sz="1400" dirty="0" smtClean="0">
                <a:latin typeface="Lucida Calligraphy" pitchFamily="66" charset="0"/>
              </a:rPr>
              <a:t>Modern </a:t>
            </a:r>
            <a:r>
              <a:rPr lang="en-US" sz="1400" u="sng" dirty="0" smtClean="0">
                <a:latin typeface="Lucida Calligraphy" pitchFamily="66" charset="0"/>
              </a:rPr>
              <a:t>Israel</a:t>
            </a:r>
            <a:endParaRPr lang="en-US" sz="1400" u="sng" dirty="0">
              <a:latin typeface="Lucida Calligraphy" pitchFamily="66" charset="0"/>
            </a:endParaRPr>
          </a:p>
        </p:txBody>
      </p:sp>
      <p:pic>
        <p:nvPicPr>
          <p:cNvPr id="89" name="Picture 3" descr="C:\Users\User\AppData\Local\Microsoft\Windows\INetCache\IE\AOE6MOYD\972px-Alpha_lowercase.svg[1].png"/>
          <p:cNvPicPr>
            <a:picLocks noChangeAspect="1" noChangeArrowheads="1"/>
          </p:cNvPicPr>
          <p:nvPr/>
        </p:nvPicPr>
        <p:blipFill>
          <a:blip r:embed="rId6" cstate="print"/>
          <a:srcRect/>
          <a:stretch>
            <a:fillRect/>
          </a:stretch>
        </p:blipFill>
        <p:spPr bwMode="auto">
          <a:xfrm rot="19349258">
            <a:off x="542017" y="3888635"/>
            <a:ext cx="304800" cy="137019"/>
          </a:xfrm>
          <a:prstGeom prst="rect">
            <a:avLst/>
          </a:prstGeom>
          <a:noFill/>
        </p:spPr>
      </p:pic>
      <p:sp>
        <p:nvSpPr>
          <p:cNvPr id="92" name="TextBox 91"/>
          <p:cNvSpPr txBox="1"/>
          <p:nvPr/>
        </p:nvSpPr>
        <p:spPr>
          <a:xfrm>
            <a:off x="912812" y="4495800"/>
            <a:ext cx="762000" cy="369332"/>
          </a:xfrm>
          <a:prstGeom prst="rect">
            <a:avLst/>
          </a:prstGeom>
          <a:noFill/>
        </p:spPr>
        <p:txBody>
          <a:bodyPr wrap="square" rtlCol="0">
            <a:spAutoFit/>
          </a:bodyPr>
          <a:lstStyle/>
          <a:p>
            <a:pPr algn="ctr"/>
            <a:r>
              <a:rPr lang="en-US" b="1" dirty="0" smtClean="0">
                <a:solidFill>
                  <a:srgbClr val="3333CC"/>
                </a:solidFill>
              </a:rPr>
              <a:t>1798</a:t>
            </a:r>
            <a:endParaRPr lang="en-US" sz="1600" b="1" dirty="0">
              <a:solidFill>
                <a:srgbClr val="3333CC"/>
              </a:solidFill>
            </a:endParaRPr>
          </a:p>
        </p:txBody>
      </p:sp>
      <p:sp>
        <p:nvSpPr>
          <p:cNvPr id="93" name="TextBox 92"/>
          <p:cNvSpPr txBox="1"/>
          <p:nvPr/>
        </p:nvSpPr>
        <p:spPr>
          <a:xfrm>
            <a:off x="1522412" y="4191000"/>
            <a:ext cx="762000" cy="338554"/>
          </a:xfrm>
          <a:prstGeom prst="rect">
            <a:avLst/>
          </a:prstGeom>
          <a:noFill/>
        </p:spPr>
        <p:txBody>
          <a:bodyPr wrap="square" rtlCol="0">
            <a:spAutoFit/>
          </a:bodyPr>
          <a:lstStyle/>
          <a:p>
            <a:pPr algn="ctr"/>
            <a:r>
              <a:rPr lang="en-US" sz="1600" b="1" dirty="0" smtClean="0">
                <a:solidFill>
                  <a:srgbClr val="3333CC"/>
                </a:solidFill>
              </a:rPr>
              <a:t>1818</a:t>
            </a:r>
            <a:endParaRPr lang="en-US" sz="1400" b="1" dirty="0">
              <a:solidFill>
                <a:srgbClr val="3333CC"/>
              </a:solidFill>
            </a:endParaRPr>
          </a:p>
        </p:txBody>
      </p:sp>
      <p:sp>
        <p:nvSpPr>
          <p:cNvPr id="98" name="TextBox 97"/>
          <p:cNvSpPr txBox="1"/>
          <p:nvPr/>
        </p:nvSpPr>
        <p:spPr>
          <a:xfrm>
            <a:off x="3046412" y="4495800"/>
            <a:ext cx="762000" cy="615553"/>
          </a:xfrm>
          <a:prstGeom prst="rect">
            <a:avLst/>
          </a:prstGeom>
          <a:noFill/>
        </p:spPr>
        <p:txBody>
          <a:bodyPr wrap="square" rtlCol="0">
            <a:spAutoFit/>
          </a:bodyPr>
          <a:lstStyle/>
          <a:p>
            <a:pPr algn="ctr"/>
            <a:r>
              <a:rPr lang="en-US" b="1" dirty="0" smtClean="0">
                <a:solidFill>
                  <a:srgbClr val="3333CC"/>
                </a:solidFill>
              </a:rPr>
              <a:t>4/19</a:t>
            </a:r>
          </a:p>
          <a:p>
            <a:pPr algn="ctr"/>
            <a:r>
              <a:rPr lang="en-US" sz="1600" b="1" dirty="0" smtClean="0">
                <a:solidFill>
                  <a:srgbClr val="3333CC"/>
                </a:solidFill>
              </a:rPr>
              <a:t>1844</a:t>
            </a:r>
            <a:endParaRPr lang="en-US" sz="1600" b="1" dirty="0">
              <a:solidFill>
                <a:srgbClr val="3333CC"/>
              </a:solidFill>
            </a:endParaRPr>
          </a:p>
        </p:txBody>
      </p:sp>
      <p:sp>
        <p:nvSpPr>
          <p:cNvPr id="100" name="TextBox 99"/>
          <p:cNvSpPr txBox="1"/>
          <p:nvPr/>
        </p:nvSpPr>
        <p:spPr>
          <a:xfrm>
            <a:off x="5561012" y="4495800"/>
            <a:ext cx="762000" cy="615553"/>
          </a:xfrm>
          <a:prstGeom prst="rect">
            <a:avLst/>
          </a:prstGeom>
          <a:noFill/>
        </p:spPr>
        <p:txBody>
          <a:bodyPr wrap="square" rtlCol="0">
            <a:spAutoFit/>
          </a:bodyPr>
          <a:lstStyle/>
          <a:p>
            <a:pPr algn="ctr"/>
            <a:r>
              <a:rPr lang="en-US" b="1" dirty="0" smtClean="0">
                <a:solidFill>
                  <a:srgbClr val="3333CC"/>
                </a:solidFill>
              </a:rPr>
              <a:t>7/21</a:t>
            </a:r>
          </a:p>
          <a:p>
            <a:pPr algn="ctr"/>
            <a:r>
              <a:rPr lang="en-US" sz="1600" b="1" dirty="0" smtClean="0">
                <a:solidFill>
                  <a:srgbClr val="3333CC"/>
                </a:solidFill>
              </a:rPr>
              <a:t>1844</a:t>
            </a:r>
            <a:endParaRPr lang="en-US" sz="1400" b="1" dirty="0">
              <a:solidFill>
                <a:srgbClr val="3333CC"/>
              </a:solidFill>
            </a:endParaRPr>
          </a:p>
        </p:txBody>
      </p:sp>
      <p:sp>
        <p:nvSpPr>
          <p:cNvPr id="101" name="TextBox 100"/>
          <p:cNvSpPr txBox="1"/>
          <p:nvPr/>
        </p:nvSpPr>
        <p:spPr>
          <a:xfrm>
            <a:off x="8075612" y="4495800"/>
            <a:ext cx="762000" cy="615553"/>
          </a:xfrm>
          <a:prstGeom prst="rect">
            <a:avLst/>
          </a:prstGeom>
          <a:noFill/>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sp>
        <p:nvSpPr>
          <p:cNvPr id="102" name="TextBox 101"/>
          <p:cNvSpPr txBox="1"/>
          <p:nvPr/>
        </p:nvSpPr>
        <p:spPr>
          <a:xfrm>
            <a:off x="10514012" y="4495800"/>
            <a:ext cx="762000" cy="369332"/>
          </a:xfrm>
          <a:prstGeom prst="rect">
            <a:avLst/>
          </a:prstGeom>
          <a:noFill/>
        </p:spPr>
        <p:txBody>
          <a:bodyPr wrap="square" rtlCol="0">
            <a:spAutoFit/>
          </a:bodyPr>
          <a:lstStyle/>
          <a:p>
            <a:pPr algn="ctr"/>
            <a:r>
              <a:rPr lang="en-US" b="1" dirty="0" smtClean="0">
                <a:solidFill>
                  <a:srgbClr val="3333CC"/>
                </a:solidFill>
              </a:rPr>
              <a:t>1863</a:t>
            </a:r>
            <a:endParaRPr lang="en-US" sz="1600" b="1" dirty="0">
              <a:solidFill>
                <a:srgbClr val="3333CC"/>
              </a:solidFill>
            </a:endParaRPr>
          </a:p>
        </p:txBody>
      </p:sp>
      <p:sp>
        <p:nvSpPr>
          <p:cNvPr id="106" name="TextBox 105"/>
          <p:cNvSpPr txBox="1"/>
          <p:nvPr/>
        </p:nvSpPr>
        <p:spPr>
          <a:xfrm>
            <a:off x="6323012" y="4191000"/>
            <a:ext cx="762000" cy="584775"/>
          </a:xfrm>
          <a:prstGeom prst="rect">
            <a:avLst/>
          </a:prstGeom>
          <a:noFill/>
        </p:spPr>
        <p:txBody>
          <a:bodyPr wrap="square" rtlCol="0">
            <a:spAutoFit/>
          </a:bodyPr>
          <a:lstStyle/>
          <a:p>
            <a:pPr algn="ctr"/>
            <a:r>
              <a:rPr lang="en-US" sz="1600" b="1" dirty="0" smtClean="0">
                <a:solidFill>
                  <a:srgbClr val="3333CC"/>
                </a:solidFill>
              </a:rPr>
              <a:t>8/1</a:t>
            </a:r>
          </a:p>
          <a:p>
            <a:pPr algn="ctr"/>
            <a:r>
              <a:rPr lang="en-US" sz="1600" b="1" dirty="0" smtClean="0">
                <a:solidFill>
                  <a:srgbClr val="3333CC"/>
                </a:solidFill>
              </a:rPr>
              <a:t>1844</a:t>
            </a:r>
            <a:endParaRPr lang="en-US" sz="1400" b="1" dirty="0">
              <a:solidFill>
                <a:srgbClr val="3333CC"/>
              </a:solidFill>
            </a:endParaRPr>
          </a:p>
        </p:txBody>
      </p:sp>
      <p:sp>
        <p:nvSpPr>
          <p:cNvPr id="107" name="TextBox 106"/>
          <p:cNvSpPr txBox="1"/>
          <p:nvPr/>
        </p:nvSpPr>
        <p:spPr>
          <a:xfrm>
            <a:off x="7161212" y="4191000"/>
            <a:ext cx="762000" cy="584775"/>
          </a:xfrm>
          <a:prstGeom prst="rect">
            <a:avLst/>
          </a:prstGeom>
          <a:noFill/>
        </p:spPr>
        <p:txBody>
          <a:bodyPr wrap="square" rtlCol="0">
            <a:spAutoFit/>
          </a:bodyPr>
          <a:lstStyle/>
          <a:p>
            <a:pPr algn="ctr"/>
            <a:r>
              <a:rPr lang="en-US" sz="1600" b="1" dirty="0" smtClean="0">
                <a:solidFill>
                  <a:srgbClr val="3333CC"/>
                </a:solidFill>
              </a:rPr>
              <a:t>8/12</a:t>
            </a:r>
          </a:p>
          <a:p>
            <a:pPr algn="ctr"/>
            <a:r>
              <a:rPr lang="en-US" sz="1600" b="1" dirty="0" smtClean="0">
                <a:solidFill>
                  <a:srgbClr val="3333CC"/>
                </a:solidFill>
              </a:rPr>
              <a:t>1844</a:t>
            </a:r>
            <a:endParaRPr lang="en-US" sz="1400" b="1" dirty="0">
              <a:solidFill>
                <a:srgbClr val="3333CC"/>
              </a:solidFill>
            </a:endParaRPr>
          </a:p>
        </p:txBody>
      </p:sp>
      <p:cxnSp>
        <p:nvCxnSpPr>
          <p:cNvPr id="110" name="Straight Connector 109"/>
          <p:cNvCxnSpPr/>
          <p:nvPr/>
        </p:nvCxnSpPr>
        <p:spPr>
          <a:xfrm rot="5400000">
            <a:off x="3199209" y="4190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8228409" y="4190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10666809" y="4190603"/>
            <a:ext cx="4572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828006" y="4037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2437606" y="4037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6552406" y="4037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7390606" y="4037806"/>
            <a:ext cx="304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16200000" flipH="1">
            <a:off x="6056312" y="4610100"/>
            <a:ext cx="609600" cy="2286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932612" y="5042118"/>
            <a:ext cx="5029200" cy="1815882"/>
          </a:xfrm>
          <a:prstGeom prst="rect">
            <a:avLst/>
          </a:prstGeom>
          <a:noFill/>
          <a:ln>
            <a:solidFill>
              <a:schemeClr val="tx1"/>
            </a:solidFill>
          </a:ln>
        </p:spPr>
        <p:txBody>
          <a:bodyPr wrap="square" rtlCol="0">
            <a:spAutoFit/>
          </a:bodyPr>
          <a:lstStyle/>
          <a:p>
            <a:pPr algn="just"/>
            <a:r>
              <a:rPr lang="en-US" sz="1600" dirty="0" smtClean="0">
                <a:latin typeface="Ink Free" pitchFamily="66" charset="0"/>
              </a:rPr>
              <a:t>There is a relative nobody who starts studying the autumn feasts. His name is Samuel Snow. And he starts to write about His studies sharing his understanding that Christ would come in the history of October. He writes them down known as the Samuel Snow’s letters before the Boston camp meeting where the midnight cry 1</a:t>
            </a:r>
            <a:r>
              <a:rPr lang="en-US" sz="1600" baseline="30000" dirty="0" smtClean="0">
                <a:latin typeface="Ink Free" pitchFamily="66" charset="0"/>
              </a:rPr>
              <a:t>st</a:t>
            </a:r>
            <a:r>
              <a:rPr lang="en-US" sz="1600" dirty="0" smtClean="0">
                <a:latin typeface="Ink Free" pitchFamily="66" charset="0"/>
              </a:rPr>
              <a:t> begins. He writes about them in his letters.</a:t>
            </a:r>
            <a:endParaRPr lang="en-US" sz="1600" dirty="0">
              <a:latin typeface="Ink Free" pitchFamily="66" charset="0"/>
            </a:endParaRPr>
          </a:p>
        </p:txBody>
      </p:sp>
      <p:sp>
        <p:nvSpPr>
          <p:cNvPr id="128" name="TextBox 127"/>
          <p:cNvSpPr txBox="1"/>
          <p:nvPr/>
        </p:nvSpPr>
        <p:spPr>
          <a:xfrm>
            <a:off x="3427412" y="3886200"/>
            <a:ext cx="2133600" cy="276999"/>
          </a:xfrm>
          <a:prstGeom prst="rect">
            <a:avLst/>
          </a:prstGeom>
          <a:noFill/>
        </p:spPr>
        <p:txBody>
          <a:bodyPr wrap="square" rtlCol="0">
            <a:spAutoFit/>
          </a:bodyPr>
          <a:lstStyle/>
          <a:p>
            <a:r>
              <a:rPr lang="en-US" sz="1200" dirty="0" smtClean="0">
                <a:latin typeface="Ink Free" pitchFamily="66" charset="0"/>
              </a:rPr>
              <a:t>Tarrying time begins</a:t>
            </a:r>
            <a:endParaRPr lang="en-US" sz="1200" dirty="0">
              <a:latin typeface="Ink Free" pitchFamily="66" charset="0"/>
            </a:endParaRPr>
          </a:p>
        </p:txBody>
      </p:sp>
      <p:cxnSp>
        <p:nvCxnSpPr>
          <p:cNvPr id="130" name="Straight Arrow Connector 129"/>
          <p:cNvCxnSpPr/>
          <p:nvPr/>
        </p:nvCxnSpPr>
        <p:spPr>
          <a:xfrm rot="16200000" flipH="1">
            <a:off x="3846512" y="4457700"/>
            <a:ext cx="914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656012" y="5105400"/>
            <a:ext cx="1905000" cy="923330"/>
          </a:xfrm>
          <a:prstGeom prst="rect">
            <a:avLst/>
          </a:prstGeom>
          <a:noFill/>
        </p:spPr>
        <p:txBody>
          <a:bodyPr wrap="square" rtlCol="0">
            <a:spAutoFit/>
          </a:bodyPr>
          <a:lstStyle/>
          <a:p>
            <a:pPr algn="ctr"/>
            <a:r>
              <a:rPr lang="en-US" b="1" dirty="0" smtClean="0">
                <a:latin typeface="Candara" pitchFamily="34" charset="0"/>
              </a:rPr>
              <a:t>What takes them out of the tarrying time?</a:t>
            </a:r>
            <a:endParaRPr lang="en-US" b="1" dirty="0">
              <a:latin typeface="Candara" pitchFamily="34" charset="0"/>
            </a:endParaRPr>
          </a:p>
        </p:txBody>
      </p:sp>
      <p:sp>
        <p:nvSpPr>
          <p:cNvPr id="99" name="TextBox 98"/>
          <p:cNvSpPr txBox="1"/>
          <p:nvPr/>
        </p:nvSpPr>
        <p:spPr>
          <a:xfrm>
            <a:off x="3046412" y="5029200"/>
            <a:ext cx="762000" cy="553998"/>
          </a:xfrm>
          <a:prstGeom prst="rect">
            <a:avLst/>
          </a:prstGeom>
          <a:noFill/>
        </p:spPr>
        <p:txBody>
          <a:bodyPr wrap="square" rtlCol="0">
            <a:spAutoFit/>
          </a:bodyPr>
          <a:lstStyle/>
          <a:p>
            <a:pPr algn="ctr"/>
            <a:r>
              <a:rPr lang="en-US" sz="1400" dirty="0" smtClean="0">
                <a:solidFill>
                  <a:schemeClr val="tx2"/>
                </a:solidFill>
              </a:rPr>
              <a:t>8/11</a:t>
            </a:r>
          </a:p>
          <a:p>
            <a:pPr algn="ctr"/>
            <a:r>
              <a:rPr lang="en-US" sz="1600" dirty="0" smtClean="0">
                <a:solidFill>
                  <a:schemeClr val="tx2"/>
                </a:solidFill>
              </a:rPr>
              <a:t>1840</a:t>
            </a:r>
            <a:endParaRPr lang="en-US" sz="1600" dirty="0">
              <a:solidFill>
                <a:schemeClr val="tx2"/>
              </a:solidFill>
            </a:endParaRPr>
          </a:p>
        </p:txBody>
      </p:sp>
      <p:sp>
        <p:nvSpPr>
          <p:cNvPr id="105" name="TextBox 104"/>
          <p:cNvSpPr txBox="1"/>
          <p:nvPr/>
        </p:nvSpPr>
        <p:spPr>
          <a:xfrm>
            <a:off x="2208212" y="4191000"/>
            <a:ext cx="762000" cy="338554"/>
          </a:xfrm>
          <a:prstGeom prst="rect">
            <a:avLst/>
          </a:prstGeom>
          <a:noFill/>
        </p:spPr>
        <p:txBody>
          <a:bodyPr wrap="square" rtlCol="0">
            <a:spAutoFit/>
          </a:bodyPr>
          <a:lstStyle/>
          <a:p>
            <a:pPr algn="ctr"/>
            <a:r>
              <a:rPr lang="en-US" sz="1600" b="1" dirty="0" smtClean="0">
                <a:solidFill>
                  <a:srgbClr val="3333CC"/>
                </a:solidFill>
              </a:rPr>
              <a:t>1833</a:t>
            </a:r>
            <a:endParaRPr lang="en-US" sz="1400" b="1" dirty="0">
              <a:solidFill>
                <a:srgbClr val="33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Agriculture, A Common Theme</a:t>
            </a:r>
            <a:endParaRPr lang="en-US" dirty="0">
              <a:latin typeface="Bernard MT Condensed" pitchFamily="18" charset="0"/>
            </a:endParaRPr>
          </a:p>
        </p:txBody>
      </p:sp>
      <p:cxnSp>
        <p:nvCxnSpPr>
          <p:cNvPr id="4" name="Straight Connector 3"/>
          <p:cNvCxnSpPr/>
          <p:nvPr/>
        </p:nvCxnSpPr>
        <p:spPr>
          <a:xfrm>
            <a:off x="2436812" y="4724400"/>
            <a:ext cx="838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9415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0751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0563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1899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0323512" y="4229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55812" y="3352800"/>
            <a:ext cx="762000" cy="377026"/>
          </a:xfrm>
          <a:prstGeom prst="rect">
            <a:avLst/>
          </a:prstGeom>
          <a:noFill/>
        </p:spPr>
        <p:txBody>
          <a:bodyPr wrap="square" rtlCol="0">
            <a:spAutoFit/>
          </a:bodyPr>
          <a:lstStyle/>
          <a:p>
            <a:pPr algn="ctr"/>
            <a:r>
              <a:rPr lang="en-US" sz="1850" b="1" dirty="0" smtClean="0"/>
              <a:t>1989</a:t>
            </a:r>
            <a:endParaRPr lang="en-US" sz="1850" b="1" dirty="0"/>
          </a:p>
        </p:txBody>
      </p:sp>
      <p:sp>
        <p:nvSpPr>
          <p:cNvPr id="11" name="TextBox 10"/>
          <p:cNvSpPr txBox="1"/>
          <p:nvPr/>
        </p:nvSpPr>
        <p:spPr>
          <a:xfrm>
            <a:off x="4189412" y="3352800"/>
            <a:ext cx="762000" cy="377026"/>
          </a:xfrm>
          <a:prstGeom prst="rect">
            <a:avLst/>
          </a:prstGeom>
          <a:noFill/>
        </p:spPr>
        <p:txBody>
          <a:bodyPr wrap="square" rtlCol="0">
            <a:spAutoFit/>
          </a:bodyPr>
          <a:lstStyle/>
          <a:p>
            <a:pPr algn="ctr"/>
            <a:r>
              <a:rPr lang="en-US" sz="1850" b="1" dirty="0" smtClean="0"/>
              <a:t>9/11</a:t>
            </a:r>
            <a:endParaRPr lang="en-US" sz="1850" b="1" dirty="0"/>
          </a:p>
        </p:txBody>
      </p:sp>
      <p:sp>
        <p:nvSpPr>
          <p:cNvPr id="12" name="TextBox 11"/>
          <p:cNvSpPr txBox="1"/>
          <p:nvPr/>
        </p:nvSpPr>
        <p:spPr>
          <a:xfrm>
            <a:off x="6170612" y="3352800"/>
            <a:ext cx="762000" cy="377026"/>
          </a:xfrm>
          <a:prstGeom prst="rect">
            <a:avLst/>
          </a:prstGeom>
          <a:noFill/>
        </p:spPr>
        <p:txBody>
          <a:bodyPr wrap="square" rtlCol="0">
            <a:spAutoFit/>
          </a:bodyPr>
          <a:lstStyle/>
          <a:p>
            <a:pPr algn="ctr"/>
            <a:r>
              <a:rPr lang="en-US" sz="1850" b="1" dirty="0" smtClean="0"/>
              <a:t>SL</a:t>
            </a:r>
            <a:endParaRPr lang="en-US" sz="1850" b="1" dirty="0"/>
          </a:p>
        </p:txBody>
      </p:sp>
      <p:sp>
        <p:nvSpPr>
          <p:cNvPr id="13" name="TextBox 12"/>
          <p:cNvSpPr txBox="1"/>
          <p:nvPr/>
        </p:nvSpPr>
        <p:spPr>
          <a:xfrm>
            <a:off x="8304212" y="3352800"/>
            <a:ext cx="762000" cy="377026"/>
          </a:xfrm>
          <a:prstGeom prst="rect">
            <a:avLst/>
          </a:prstGeom>
          <a:noFill/>
        </p:spPr>
        <p:txBody>
          <a:bodyPr wrap="square" rtlCol="0">
            <a:spAutoFit/>
          </a:bodyPr>
          <a:lstStyle/>
          <a:p>
            <a:pPr algn="ctr"/>
            <a:r>
              <a:rPr lang="en-US" sz="1850" b="1" dirty="0" smtClean="0"/>
              <a:t>COP</a:t>
            </a:r>
            <a:endParaRPr lang="en-US" sz="1850" b="1" dirty="0"/>
          </a:p>
        </p:txBody>
      </p:sp>
      <p:sp>
        <p:nvSpPr>
          <p:cNvPr id="14" name="TextBox 13"/>
          <p:cNvSpPr txBox="1"/>
          <p:nvPr/>
        </p:nvSpPr>
        <p:spPr>
          <a:xfrm>
            <a:off x="10285412" y="3352800"/>
            <a:ext cx="990600" cy="377026"/>
          </a:xfrm>
          <a:prstGeom prst="rect">
            <a:avLst/>
          </a:prstGeom>
          <a:noFill/>
        </p:spPr>
        <p:txBody>
          <a:bodyPr wrap="square" rtlCol="0">
            <a:spAutoFit/>
          </a:bodyPr>
          <a:lstStyle/>
          <a:p>
            <a:pPr algn="ctr"/>
            <a:r>
              <a:rPr lang="en-US" sz="1850" b="1" dirty="0" smtClean="0"/>
              <a:t>2</a:t>
            </a:r>
            <a:r>
              <a:rPr lang="en-US" sz="1850" b="1" baseline="30000" dirty="0" smtClean="0"/>
              <a:t>nd</a:t>
            </a:r>
            <a:r>
              <a:rPr lang="en-US" sz="1850" b="1" dirty="0" smtClean="0"/>
              <a:t> Adv</a:t>
            </a:r>
            <a:endParaRPr lang="en-US" sz="1850" b="1" dirty="0"/>
          </a:p>
        </p:txBody>
      </p:sp>
      <p:sp>
        <p:nvSpPr>
          <p:cNvPr id="15" name="TextBox 14"/>
          <p:cNvSpPr txBox="1"/>
          <p:nvPr/>
        </p:nvSpPr>
        <p:spPr>
          <a:xfrm rot="20271856">
            <a:off x="542893" y="1628557"/>
            <a:ext cx="1430110" cy="338554"/>
          </a:xfrm>
          <a:prstGeom prst="rect">
            <a:avLst/>
          </a:prstGeom>
          <a:noFill/>
        </p:spPr>
        <p:txBody>
          <a:bodyPr wrap="square" rtlCol="0">
            <a:spAutoFit/>
          </a:bodyPr>
          <a:lstStyle/>
          <a:p>
            <a:r>
              <a:rPr lang="en-US" sz="1600" b="1" u="sng" dirty="0" smtClean="0">
                <a:latin typeface="Lucida Handwriting" pitchFamily="66" charset="0"/>
              </a:rPr>
              <a:t>144K Line</a:t>
            </a:r>
            <a:endParaRPr lang="en-US" sz="1600" b="1" u="sng" dirty="0">
              <a:latin typeface="Lucida Handwriting" pitchFamily="66" charset="0"/>
            </a:endParaRPr>
          </a:p>
        </p:txBody>
      </p:sp>
      <p:sp>
        <p:nvSpPr>
          <p:cNvPr id="16" name="TextBox 15"/>
          <p:cNvSpPr txBox="1"/>
          <p:nvPr/>
        </p:nvSpPr>
        <p:spPr>
          <a:xfrm>
            <a:off x="1141412" y="5181600"/>
            <a:ext cx="10439400" cy="1477328"/>
          </a:xfrm>
          <a:prstGeom prst="rect">
            <a:avLst/>
          </a:prstGeom>
          <a:noFill/>
        </p:spPr>
        <p:txBody>
          <a:bodyPr wrap="square" rtlCol="0">
            <a:spAutoFit/>
          </a:bodyPr>
          <a:lstStyle/>
          <a:p>
            <a:pPr algn="ctr">
              <a:buFont typeface="Wingdings" pitchFamily="2" charset="2"/>
              <a:buChar char="Ø"/>
            </a:pPr>
            <a:r>
              <a:rPr lang="en-US" dirty="0" smtClean="0">
                <a:latin typeface="Candara" pitchFamily="34" charset="0"/>
              </a:rPr>
              <a:t> The reform line of the 144K is composed of 5 major waymarks. These 5 major waymarks divide up the four stages of the agriculture process: Ploughing, early rain, latter rain, harvest.</a:t>
            </a:r>
          </a:p>
          <a:p>
            <a:pPr algn="ctr"/>
            <a:endParaRPr lang="en-US" dirty="0" smtClean="0">
              <a:latin typeface="Candara" pitchFamily="34" charset="0"/>
            </a:endParaRPr>
          </a:p>
          <a:p>
            <a:pPr algn="ctr">
              <a:buFont typeface="Wingdings" pitchFamily="2" charset="2"/>
              <a:buChar char="Ø"/>
            </a:pPr>
            <a:r>
              <a:rPr lang="en-US" dirty="0" smtClean="0">
                <a:latin typeface="Candara" pitchFamily="34" charset="0"/>
              </a:rPr>
              <a:t>Every  step is leading us to the harvest. There is no harvest without rain. There is no point raining on a crop that has not been planted. You don’t plant unless you’ve ploughed. All are necessary steps.</a:t>
            </a:r>
          </a:p>
        </p:txBody>
      </p:sp>
      <p:sp>
        <p:nvSpPr>
          <p:cNvPr id="17" name="TextBox 16"/>
          <p:cNvSpPr txBox="1"/>
          <p:nvPr/>
        </p:nvSpPr>
        <p:spPr>
          <a:xfrm>
            <a:off x="150812" y="2438400"/>
            <a:ext cx="1981200" cy="338554"/>
          </a:xfrm>
          <a:prstGeom prst="rect">
            <a:avLst/>
          </a:prstGeom>
          <a:noFill/>
        </p:spPr>
        <p:txBody>
          <a:bodyPr wrap="square" rtlCol="0">
            <a:spAutoFit/>
          </a:bodyPr>
          <a:lstStyle/>
          <a:p>
            <a:r>
              <a:rPr lang="en-US" sz="1600" dirty="0" smtClean="0">
                <a:latin typeface="Kristen ITC" pitchFamily="66" charset="0"/>
              </a:rPr>
              <a:t>Common Theme</a:t>
            </a:r>
            <a:r>
              <a:rPr lang="en-US" sz="1600" dirty="0" smtClean="0">
                <a:latin typeface="Book Antiqua" pitchFamily="18" charset="0"/>
              </a:rPr>
              <a:t>:</a:t>
            </a:r>
            <a:endParaRPr lang="en-US" sz="1600" dirty="0">
              <a:latin typeface="Book Antiqua" pitchFamily="18" charset="0"/>
            </a:endParaRPr>
          </a:p>
        </p:txBody>
      </p:sp>
      <p:sp>
        <p:nvSpPr>
          <p:cNvPr id="18" name="Arc 17"/>
          <p:cNvSpPr/>
          <p:nvPr/>
        </p:nvSpPr>
        <p:spPr>
          <a:xfrm rot="16200000">
            <a:off x="3122612" y="2286000"/>
            <a:ext cx="685800" cy="2057400"/>
          </a:xfrm>
          <a:prstGeom prst="arc">
            <a:avLst>
              <a:gd name="adj1" fmla="val 16339179"/>
              <a:gd name="adj2" fmla="val 50600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c 18"/>
          <p:cNvSpPr/>
          <p:nvPr/>
        </p:nvSpPr>
        <p:spPr>
          <a:xfrm rot="16200000">
            <a:off x="5218112" y="2324100"/>
            <a:ext cx="609600" cy="1905000"/>
          </a:xfrm>
          <a:prstGeom prst="arc">
            <a:avLst>
              <a:gd name="adj1" fmla="val 16339179"/>
              <a:gd name="adj2" fmla="val 528219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Arc 19"/>
          <p:cNvSpPr/>
          <p:nvPr/>
        </p:nvSpPr>
        <p:spPr>
          <a:xfrm rot="16200000">
            <a:off x="7313612" y="2209800"/>
            <a:ext cx="609600" cy="2133600"/>
          </a:xfrm>
          <a:prstGeom prst="arc">
            <a:avLst>
              <a:gd name="adj1" fmla="val 16339179"/>
              <a:gd name="adj2" fmla="val 528219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Arc 20"/>
          <p:cNvSpPr/>
          <p:nvPr/>
        </p:nvSpPr>
        <p:spPr>
          <a:xfrm rot="16200000">
            <a:off x="9485312" y="2247900"/>
            <a:ext cx="609600" cy="2057400"/>
          </a:xfrm>
          <a:prstGeom prst="arc">
            <a:avLst>
              <a:gd name="adj1" fmla="val 16339179"/>
              <a:gd name="adj2" fmla="val 528219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2665412" y="2438400"/>
            <a:ext cx="1524000" cy="338554"/>
          </a:xfrm>
          <a:prstGeom prst="rect">
            <a:avLst/>
          </a:prstGeom>
          <a:noFill/>
        </p:spPr>
        <p:txBody>
          <a:bodyPr wrap="square" rtlCol="0">
            <a:spAutoFit/>
          </a:bodyPr>
          <a:lstStyle/>
          <a:p>
            <a:pPr algn="ctr"/>
            <a:r>
              <a:rPr lang="en-US" sz="1600" dirty="0" smtClean="0">
                <a:latin typeface="Kristen ITC" pitchFamily="66" charset="0"/>
              </a:rPr>
              <a:t>Ploughing</a:t>
            </a:r>
            <a:endParaRPr lang="en-US" sz="1600" dirty="0">
              <a:latin typeface="Kristen ITC" pitchFamily="66" charset="0"/>
            </a:endParaRPr>
          </a:p>
        </p:txBody>
      </p:sp>
      <p:sp>
        <p:nvSpPr>
          <p:cNvPr id="23" name="TextBox 22"/>
          <p:cNvSpPr txBox="1"/>
          <p:nvPr/>
        </p:nvSpPr>
        <p:spPr>
          <a:xfrm>
            <a:off x="4722812" y="2438400"/>
            <a:ext cx="1524000" cy="338554"/>
          </a:xfrm>
          <a:prstGeom prst="rect">
            <a:avLst/>
          </a:prstGeom>
          <a:noFill/>
        </p:spPr>
        <p:txBody>
          <a:bodyPr wrap="square" rtlCol="0">
            <a:spAutoFit/>
          </a:bodyPr>
          <a:lstStyle/>
          <a:p>
            <a:pPr algn="ctr"/>
            <a:r>
              <a:rPr lang="en-US" sz="1600" dirty="0" smtClean="0">
                <a:latin typeface="Kristen ITC" pitchFamily="66" charset="0"/>
              </a:rPr>
              <a:t>Early Rain</a:t>
            </a:r>
            <a:endParaRPr lang="en-US" sz="1600" dirty="0">
              <a:latin typeface="Kristen ITC" pitchFamily="66" charset="0"/>
            </a:endParaRPr>
          </a:p>
        </p:txBody>
      </p:sp>
      <p:sp>
        <p:nvSpPr>
          <p:cNvPr id="24" name="TextBox 23"/>
          <p:cNvSpPr txBox="1"/>
          <p:nvPr/>
        </p:nvSpPr>
        <p:spPr>
          <a:xfrm>
            <a:off x="6856412" y="2438400"/>
            <a:ext cx="1524000" cy="338554"/>
          </a:xfrm>
          <a:prstGeom prst="rect">
            <a:avLst/>
          </a:prstGeom>
          <a:noFill/>
        </p:spPr>
        <p:txBody>
          <a:bodyPr wrap="square" rtlCol="0">
            <a:spAutoFit/>
          </a:bodyPr>
          <a:lstStyle/>
          <a:p>
            <a:pPr algn="ctr"/>
            <a:r>
              <a:rPr lang="en-US" sz="1600" dirty="0" smtClean="0">
                <a:latin typeface="Kristen ITC" pitchFamily="66" charset="0"/>
              </a:rPr>
              <a:t>Latter Rain</a:t>
            </a:r>
            <a:endParaRPr lang="en-US" sz="1600" dirty="0">
              <a:latin typeface="Kristen ITC" pitchFamily="66" charset="0"/>
            </a:endParaRPr>
          </a:p>
        </p:txBody>
      </p:sp>
      <p:sp>
        <p:nvSpPr>
          <p:cNvPr id="25" name="TextBox 24"/>
          <p:cNvSpPr txBox="1"/>
          <p:nvPr/>
        </p:nvSpPr>
        <p:spPr>
          <a:xfrm>
            <a:off x="8990012" y="2438400"/>
            <a:ext cx="1524000" cy="338554"/>
          </a:xfrm>
          <a:prstGeom prst="rect">
            <a:avLst/>
          </a:prstGeom>
          <a:solidFill>
            <a:srgbClr val="FFFF00"/>
          </a:solidFill>
        </p:spPr>
        <p:txBody>
          <a:bodyPr wrap="square" rtlCol="0">
            <a:spAutoFit/>
          </a:bodyPr>
          <a:lstStyle/>
          <a:p>
            <a:pPr algn="ctr"/>
            <a:r>
              <a:rPr lang="en-US" sz="1600" dirty="0" smtClean="0">
                <a:latin typeface="Kristen ITC" pitchFamily="66" charset="0"/>
              </a:rPr>
              <a:t>Harvest</a:t>
            </a:r>
            <a:endParaRPr lang="en-US" sz="1600" dirty="0">
              <a:latin typeface="Kristen ITC" pitchFamily="66" charset="0"/>
            </a:endParaRPr>
          </a:p>
        </p:txBody>
      </p:sp>
      <p:pic>
        <p:nvPicPr>
          <p:cNvPr id="4100" name="Picture 4" descr="Vector Clipart Tractor - Disc Harrow Clip Art - Png Download - Full Size  Clipart (#82574) - PinClipart"/>
          <p:cNvPicPr>
            <a:picLocks noChangeAspect="1" noChangeArrowheads="1"/>
          </p:cNvPicPr>
          <p:nvPr/>
        </p:nvPicPr>
        <p:blipFill>
          <a:blip r:embed="rId3" cstate="print"/>
          <a:srcRect/>
          <a:stretch>
            <a:fillRect/>
          </a:stretch>
        </p:blipFill>
        <p:spPr bwMode="auto">
          <a:xfrm>
            <a:off x="2589212" y="3581400"/>
            <a:ext cx="1856976" cy="1104901"/>
          </a:xfrm>
          <a:prstGeom prst="rect">
            <a:avLst/>
          </a:prstGeom>
          <a:noFill/>
        </p:spPr>
      </p:pic>
      <p:pic>
        <p:nvPicPr>
          <p:cNvPr id="4115" name="Picture 19" descr="C:\Users\User\AppData\Local\Microsoft\Windows\INetCache\IE\0WCAAP1C\768px-Heavy_rain.svg[1].png"/>
          <p:cNvPicPr>
            <a:picLocks noChangeAspect="1" noChangeArrowheads="1"/>
          </p:cNvPicPr>
          <p:nvPr/>
        </p:nvPicPr>
        <p:blipFill>
          <a:blip r:embed="rId4" cstate="print">
            <a:lum bright="-32000"/>
          </a:blip>
          <a:srcRect/>
          <a:stretch>
            <a:fillRect/>
          </a:stretch>
        </p:blipFill>
        <p:spPr bwMode="auto">
          <a:xfrm>
            <a:off x="6932612" y="3352800"/>
            <a:ext cx="1295400" cy="1219200"/>
          </a:xfrm>
          <a:prstGeom prst="rect">
            <a:avLst/>
          </a:prstGeom>
          <a:noFill/>
        </p:spPr>
      </p:pic>
      <p:pic>
        <p:nvPicPr>
          <p:cNvPr id="4118" name="Picture 22" descr="C:\Users\User\AppData\Local\Microsoft\Windows\INetCache\IE\AOE6MOYD\1024px-Emoji_u1f327.svg[1].png"/>
          <p:cNvPicPr>
            <a:picLocks noChangeAspect="1" noChangeArrowheads="1"/>
          </p:cNvPicPr>
          <p:nvPr/>
        </p:nvPicPr>
        <p:blipFill>
          <a:blip r:embed="rId5" cstate="print">
            <a:lum bright="-50000"/>
          </a:blip>
          <a:srcRect/>
          <a:stretch>
            <a:fillRect/>
          </a:stretch>
        </p:blipFill>
        <p:spPr bwMode="auto">
          <a:xfrm>
            <a:off x="4951412" y="3429000"/>
            <a:ext cx="1143000" cy="1143000"/>
          </a:xfrm>
          <a:prstGeom prst="rect">
            <a:avLst/>
          </a:prstGeom>
          <a:noFill/>
        </p:spPr>
      </p:pic>
      <p:pic>
        <p:nvPicPr>
          <p:cNvPr id="4122" name="Picture 26" descr="C:\Users\User\AppData\Local\Microsoft\Windows\INetCache\IE\ZQS0L068\wheat-867612_960_720[1].jpg"/>
          <p:cNvPicPr>
            <a:picLocks noChangeAspect="1" noChangeArrowheads="1"/>
          </p:cNvPicPr>
          <p:nvPr/>
        </p:nvPicPr>
        <p:blipFill>
          <a:blip r:embed="rId6" cstate="print">
            <a:grayscl/>
            <a:lum bright="-19000"/>
          </a:blip>
          <a:srcRect/>
          <a:stretch>
            <a:fillRect/>
          </a:stretch>
        </p:blipFill>
        <p:spPr bwMode="auto">
          <a:xfrm>
            <a:off x="9066212" y="3843337"/>
            <a:ext cx="1371600" cy="7715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p:nvPr/>
        </p:nvCxnSpPr>
        <p:spPr>
          <a:xfrm>
            <a:off x="1370012" y="3886200"/>
            <a:ext cx="20574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6200000" flipH="1">
            <a:off x="5637212" y="5029200"/>
            <a:ext cx="1219200" cy="3048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89012" y="0"/>
            <a:ext cx="10969943" cy="1143000"/>
          </a:xfrm>
        </p:spPr>
        <p:txBody>
          <a:bodyPr>
            <a:normAutofit/>
          </a:bodyPr>
          <a:lstStyle/>
          <a:p>
            <a:r>
              <a:rPr lang="en-US" dirty="0" smtClean="0">
                <a:latin typeface="Bernard MT Condensed" pitchFamily="18" charset="0"/>
              </a:rPr>
              <a:t>Beginning of Modern Israel Cont’</a:t>
            </a:r>
            <a:endParaRPr lang="en-US" dirty="0">
              <a:latin typeface="Bernard MT Condensed" pitchFamily="18" charset="0"/>
            </a:endParaRPr>
          </a:p>
        </p:txBody>
      </p:sp>
      <p:cxnSp>
        <p:nvCxnSpPr>
          <p:cNvPr id="8" name="Straight Connector 7"/>
          <p:cNvCxnSpPr/>
          <p:nvPr/>
        </p:nvCxnSpPr>
        <p:spPr>
          <a:xfrm>
            <a:off x="3427412" y="3886200"/>
            <a:ext cx="746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61109" y="2247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266509" y="2399903"/>
            <a:ext cx="3810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476309" y="2323703"/>
            <a:ext cx="6858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60615" y="23625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112124" y="3544094"/>
            <a:ext cx="6881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83718" y="3544094"/>
            <a:ext cx="6873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513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1012" y="1600200"/>
            <a:ext cx="762000" cy="369332"/>
          </a:xfrm>
          <a:prstGeom prst="rect">
            <a:avLst/>
          </a:prstGeom>
          <a:no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sp>
        <p:nvSpPr>
          <p:cNvPr id="27" name="TextBox 26"/>
          <p:cNvSpPr txBox="1"/>
          <p:nvPr/>
        </p:nvSpPr>
        <p:spPr>
          <a:xfrm>
            <a:off x="10437812" y="1600200"/>
            <a:ext cx="762000" cy="369332"/>
          </a:xfrm>
          <a:prstGeom prst="rect">
            <a:avLst/>
          </a:prstGeom>
          <a:noFill/>
        </p:spPr>
        <p:txBody>
          <a:bodyPr wrap="square" rtlCol="0">
            <a:spAutoFit/>
          </a:bodyPr>
          <a:lstStyle/>
          <a:p>
            <a:pPr algn="ctr"/>
            <a:r>
              <a:rPr lang="en-US" b="1" dirty="0" smtClean="0">
                <a:solidFill>
                  <a:srgbClr val="FF0000"/>
                </a:solidFill>
              </a:rPr>
              <a:t>2021</a:t>
            </a:r>
            <a:endParaRPr lang="en-US" sz="1600" b="1" dirty="0">
              <a:solidFill>
                <a:srgbClr val="FF0000"/>
              </a:solidFill>
            </a:endParaRPr>
          </a:p>
        </p:txBody>
      </p:sp>
      <p:sp>
        <p:nvSpPr>
          <p:cNvPr id="28" name="TextBox 27"/>
          <p:cNvSpPr txBox="1"/>
          <p:nvPr/>
        </p:nvSpPr>
        <p:spPr>
          <a:xfrm>
            <a:off x="3046412" y="1600200"/>
            <a:ext cx="762000" cy="369332"/>
          </a:xfrm>
          <a:prstGeom prst="rect">
            <a:avLst/>
          </a:prstGeom>
          <a:noFill/>
        </p:spPr>
        <p:txBody>
          <a:bodyPr wrap="square" rtlCol="0">
            <a:spAutoFit/>
          </a:bodyPr>
          <a:lstStyle/>
          <a:p>
            <a:pPr algn="ctr"/>
            <a:r>
              <a:rPr lang="en-US" b="1" dirty="0" smtClean="0">
                <a:solidFill>
                  <a:srgbClr val="FF0000"/>
                </a:solidFill>
              </a:rPr>
              <a:t>9/11</a:t>
            </a:r>
            <a:endParaRPr lang="en-US" sz="1600" b="1" dirty="0">
              <a:solidFill>
                <a:srgbClr val="FF0000"/>
              </a:solidFill>
            </a:endParaRPr>
          </a:p>
        </p:txBody>
      </p:sp>
      <p:cxnSp>
        <p:nvCxnSpPr>
          <p:cNvPr id="39" name="Straight Connector 38"/>
          <p:cNvCxnSpPr/>
          <p:nvPr/>
        </p:nvCxnSpPr>
        <p:spPr>
          <a:xfrm rot="5400000">
            <a:off x="9751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52506" y="2628106"/>
            <a:ext cx="3810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14306" y="2628106"/>
            <a:ext cx="3810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36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313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512321" y="3696891"/>
            <a:ext cx="3833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51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84612" y="2057400"/>
            <a:ext cx="762000" cy="369332"/>
          </a:xfrm>
          <a:prstGeom prst="rect">
            <a:avLst/>
          </a:prstGeom>
          <a:noFill/>
        </p:spPr>
        <p:txBody>
          <a:bodyPr wrap="square" rtlCol="0">
            <a:spAutoFit/>
          </a:bodyPr>
          <a:lstStyle/>
          <a:p>
            <a:pPr algn="ctr"/>
            <a:r>
              <a:rPr lang="en-US" b="1" dirty="0" smtClean="0">
                <a:solidFill>
                  <a:srgbClr val="FF0000"/>
                </a:solidFill>
              </a:rPr>
              <a:t>2009</a:t>
            </a:r>
            <a:endParaRPr lang="en-US" sz="1600" b="1" dirty="0">
              <a:solidFill>
                <a:srgbClr val="FF0000"/>
              </a:solidFill>
            </a:endParaRPr>
          </a:p>
        </p:txBody>
      </p:sp>
      <p:sp>
        <p:nvSpPr>
          <p:cNvPr id="58" name="TextBox 57"/>
          <p:cNvSpPr txBox="1"/>
          <p:nvPr/>
        </p:nvSpPr>
        <p:spPr>
          <a:xfrm>
            <a:off x="4799012" y="2057400"/>
            <a:ext cx="762000" cy="369332"/>
          </a:xfrm>
          <a:prstGeom prst="rect">
            <a:avLst/>
          </a:prstGeom>
          <a:noFill/>
        </p:spPr>
        <p:txBody>
          <a:bodyPr wrap="square" rtlCol="0">
            <a:spAutoFit/>
          </a:bodyPr>
          <a:lstStyle/>
          <a:p>
            <a:pPr algn="ctr"/>
            <a:r>
              <a:rPr lang="en-US" b="1" dirty="0" smtClean="0">
                <a:solidFill>
                  <a:srgbClr val="FF0000"/>
                </a:solidFill>
              </a:rPr>
              <a:t>2012</a:t>
            </a:r>
            <a:endParaRPr lang="en-US" sz="1600" b="1" dirty="0">
              <a:solidFill>
                <a:srgbClr val="FF0000"/>
              </a:solidFill>
            </a:endParaRPr>
          </a:p>
        </p:txBody>
      </p:sp>
      <p:sp>
        <p:nvSpPr>
          <p:cNvPr id="59" name="TextBox 58"/>
          <p:cNvSpPr txBox="1"/>
          <p:nvPr/>
        </p:nvSpPr>
        <p:spPr>
          <a:xfrm>
            <a:off x="7161212" y="2057400"/>
            <a:ext cx="762000" cy="369332"/>
          </a:xfrm>
          <a:prstGeom prst="rect">
            <a:avLst/>
          </a:prstGeom>
          <a:noFill/>
        </p:spPr>
        <p:txBody>
          <a:bodyPr wrap="square" rtlCol="0">
            <a:spAutoFit/>
          </a:bodyPr>
          <a:lstStyle/>
          <a:p>
            <a:pPr algn="ctr"/>
            <a:r>
              <a:rPr lang="en-US" b="1" dirty="0" smtClean="0">
                <a:solidFill>
                  <a:srgbClr val="FF0000"/>
                </a:solidFill>
              </a:rPr>
              <a:t>2018</a:t>
            </a:r>
            <a:endParaRPr lang="en-US" sz="1600" b="1" dirty="0">
              <a:solidFill>
                <a:srgbClr val="FF0000"/>
              </a:solidFill>
            </a:endParaRPr>
          </a:p>
        </p:txBody>
      </p:sp>
      <p:sp>
        <p:nvSpPr>
          <p:cNvPr id="60" name="TextBox 59"/>
          <p:cNvSpPr txBox="1"/>
          <p:nvPr/>
        </p:nvSpPr>
        <p:spPr>
          <a:xfrm>
            <a:off x="6323012" y="2057400"/>
            <a:ext cx="762000" cy="369332"/>
          </a:xfrm>
          <a:prstGeom prst="rect">
            <a:avLst/>
          </a:prstGeom>
          <a:noFill/>
        </p:spPr>
        <p:txBody>
          <a:bodyPr wrap="square" rtlCol="0">
            <a:spAutoFit/>
          </a:bodyPr>
          <a:lstStyle/>
          <a:p>
            <a:pPr algn="ctr"/>
            <a:r>
              <a:rPr lang="en-US" b="1" dirty="0" smtClean="0">
                <a:solidFill>
                  <a:srgbClr val="FF0000"/>
                </a:solidFill>
              </a:rPr>
              <a:t>2016</a:t>
            </a:r>
            <a:endParaRPr lang="en-US" sz="1600" b="1" dirty="0">
              <a:solidFill>
                <a:srgbClr val="FF0000"/>
              </a:solidFill>
            </a:endParaRPr>
          </a:p>
        </p:txBody>
      </p:sp>
      <p:sp>
        <p:nvSpPr>
          <p:cNvPr id="61" name="TextBox 60"/>
          <p:cNvSpPr txBox="1"/>
          <p:nvPr/>
        </p:nvSpPr>
        <p:spPr>
          <a:xfrm>
            <a:off x="8761412" y="2057400"/>
            <a:ext cx="762000" cy="369332"/>
          </a:xfrm>
          <a:prstGeom prst="rect">
            <a:avLst/>
          </a:prstGeom>
          <a:noFill/>
        </p:spPr>
        <p:txBody>
          <a:bodyPr wrap="square" rtlCol="0">
            <a:spAutoFit/>
          </a:bodyPr>
          <a:lstStyle/>
          <a:p>
            <a:pPr algn="ctr"/>
            <a:r>
              <a:rPr lang="en-US" b="1" dirty="0" smtClean="0">
                <a:solidFill>
                  <a:srgbClr val="FF0000"/>
                </a:solidFill>
              </a:rPr>
              <a:t>2020</a:t>
            </a:r>
            <a:endParaRPr lang="en-US" sz="1600" b="1" dirty="0">
              <a:solidFill>
                <a:srgbClr val="FF0000"/>
              </a:solidFill>
            </a:endParaRPr>
          </a:p>
        </p:txBody>
      </p:sp>
      <p:sp>
        <p:nvSpPr>
          <p:cNvPr id="62" name="TextBox 61"/>
          <p:cNvSpPr txBox="1"/>
          <p:nvPr/>
        </p:nvSpPr>
        <p:spPr>
          <a:xfrm rot="19792190">
            <a:off x="252154" y="1597622"/>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pic>
        <p:nvPicPr>
          <p:cNvPr id="71"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8456612" y="3200400"/>
            <a:ext cx="381000" cy="656166"/>
          </a:xfrm>
          <a:prstGeom prst="rect">
            <a:avLst/>
          </a:prstGeom>
          <a:noFill/>
        </p:spPr>
      </p:pic>
      <p:sp>
        <p:nvSpPr>
          <p:cNvPr id="72" name="TextBox 71"/>
          <p:cNvSpPr txBox="1"/>
          <p:nvPr/>
        </p:nvSpPr>
        <p:spPr>
          <a:xfrm>
            <a:off x="8913812" y="15240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08281" y="884872"/>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219200"/>
            <a:ext cx="1066800" cy="307777"/>
          </a:xfrm>
          <a:prstGeom prst="rect">
            <a:avLst/>
          </a:prstGeom>
          <a:noFill/>
        </p:spPr>
        <p:txBody>
          <a:bodyPr wrap="square" rtlCol="0">
            <a:spAutoFit/>
          </a:bodyPr>
          <a:lstStyle/>
          <a:p>
            <a:pPr algn="ctr"/>
            <a:r>
              <a:rPr lang="en-US" sz="1400" b="1" dirty="0" smtClean="0">
                <a:solidFill>
                  <a:schemeClr val="tx2"/>
                </a:solidFill>
                <a:latin typeface="Candara" pitchFamily="34" charset="0"/>
              </a:rPr>
              <a:t>Harvest</a:t>
            </a:r>
            <a:endParaRPr lang="en-US" b="1" dirty="0">
              <a:solidFill>
                <a:schemeClr val="tx2"/>
              </a:solidFill>
              <a:latin typeface="Candara" pitchFamily="34" charset="0"/>
            </a:endParaRPr>
          </a:p>
        </p:txBody>
      </p:sp>
      <p:sp>
        <p:nvSpPr>
          <p:cNvPr id="95" name="TextBox 94"/>
          <p:cNvSpPr txBox="1"/>
          <p:nvPr/>
        </p:nvSpPr>
        <p:spPr>
          <a:xfrm>
            <a:off x="5713412" y="1219200"/>
            <a:ext cx="457200" cy="369332"/>
          </a:xfrm>
          <a:prstGeom prst="rect">
            <a:avLst/>
          </a:prstGeom>
          <a:solidFill>
            <a:srgbClr val="FFFF00"/>
          </a:solidFill>
        </p:spPr>
        <p:txBody>
          <a:bodyPr wrap="square" rtlCol="0">
            <a:spAutoFit/>
          </a:bodyPr>
          <a:lstStyle/>
          <a:p>
            <a:pPr algn="ctr"/>
            <a:r>
              <a:rPr lang="en-US" b="1" dirty="0" smtClean="0">
                <a:solidFill>
                  <a:schemeClr val="tx2"/>
                </a:solidFill>
              </a:rPr>
              <a:t>SL</a:t>
            </a:r>
            <a:endParaRPr lang="en-US" b="1" dirty="0">
              <a:solidFill>
                <a:schemeClr val="tx2"/>
              </a:solidFill>
            </a:endParaRPr>
          </a:p>
        </p:txBody>
      </p:sp>
      <p:sp>
        <p:nvSpPr>
          <p:cNvPr id="84" name="TextBox 83"/>
          <p:cNvSpPr txBox="1"/>
          <p:nvPr/>
        </p:nvSpPr>
        <p:spPr>
          <a:xfrm>
            <a:off x="8075612" y="15240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sp>
        <p:nvSpPr>
          <p:cNvPr id="87" name="TextBox 86"/>
          <p:cNvSpPr txBox="1"/>
          <p:nvPr/>
        </p:nvSpPr>
        <p:spPr>
          <a:xfrm>
            <a:off x="5637212" y="19812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88" name="TextBox 87"/>
          <p:cNvSpPr txBox="1"/>
          <p:nvPr/>
        </p:nvSpPr>
        <p:spPr>
          <a:xfrm>
            <a:off x="5942012" y="1981200"/>
            <a:ext cx="457200" cy="369332"/>
          </a:xfrm>
          <a:prstGeom prst="rect">
            <a:avLst/>
          </a:prstGeom>
          <a:noFill/>
        </p:spPr>
        <p:txBody>
          <a:bodyPr wrap="square" rtlCol="0">
            <a:spAutoFit/>
          </a:bodyPr>
          <a:lstStyle/>
          <a:p>
            <a:r>
              <a:rPr lang="en-US" b="1" dirty="0" smtClean="0">
                <a:latin typeface="Algerian" pitchFamily="82" charset="0"/>
              </a:rPr>
              <a:t>P</a:t>
            </a:r>
            <a:endParaRPr lang="en-US" b="1" dirty="0">
              <a:latin typeface="Algerian" pitchFamily="82" charset="0"/>
            </a:endParaRPr>
          </a:p>
        </p:txBody>
      </p:sp>
      <p:sp>
        <p:nvSpPr>
          <p:cNvPr id="80" name="TextBox 79"/>
          <p:cNvSpPr txBox="1"/>
          <p:nvPr/>
        </p:nvSpPr>
        <p:spPr>
          <a:xfrm>
            <a:off x="5484812" y="2362200"/>
            <a:ext cx="457200" cy="381000"/>
          </a:xfrm>
          <a:prstGeom prst="rect">
            <a:avLst/>
          </a:prstGeom>
          <a:noFill/>
        </p:spPr>
        <p:txBody>
          <a:bodyPr wrap="square" rtlCol="0">
            <a:spAutoFit/>
          </a:bodyPr>
          <a:lstStyle/>
          <a:p>
            <a:pPr algn="r"/>
            <a:r>
              <a:rPr lang="en-US" b="1" dirty="0" smtClean="0">
                <a:latin typeface="Algerian" pitchFamily="82" charset="0"/>
              </a:rPr>
              <a:t>M</a:t>
            </a:r>
            <a:endParaRPr lang="en-US" b="1" dirty="0">
              <a:latin typeface="Algerian" pitchFamily="82" charset="0"/>
            </a:endParaRPr>
          </a:p>
        </p:txBody>
      </p:sp>
      <p:sp>
        <p:nvSpPr>
          <p:cNvPr id="83" name="TextBox 82"/>
          <p:cNvSpPr txBox="1"/>
          <p:nvPr/>
        </p:nvSpPr>
        <p:spPr>
          <a:xfrm>
            <a:off x="5942012" y="2362200"/>
            <a:ext cx="304800" cy="369332"/>
          </a:xfrm>
          <a:prstGeom prst="rect">
            <a:avLst/>
          </a:prstGeom>
          <a:noFill/>
        </p:spPr>
        <p:txBody>
          <a:bodyPr wrap="square" rtlCol="0">
            <a:spAutoFit/>
          </a:bodyPr>
          <a:lstStyle/>
          <a:p>
            <a:r>
              <a:rPr lang="en-US" b="1" dirty="0" smtClean="0">
                <a:latin typeface="Algerian" pitchFamily="82" charset="0"/>
              </a:rPr>
              <a:t>s</a:t>
            </a:r>
            <a:endParaRPr lang="en-US" b="1" dirty="0">
              <a:latin typeface="Algerian" pitchFamily="82" charset="0"/>
            </a:endParaRPr>
          </a:p>
        </p:txBody>
      </p:sp>
      <p:sp>
        <p:nvSpPr>
          <p:cNvPr id="86" name="TextBox 85"/>
          <p:cNvSpPr txBox="1"/>
          <p:nvPr/>
        </p:nvSpPr>
        <p:spPr>
          <a:xfrm rot="19586734">
            <a:off x="335122" y="2539988"/>
            <a:ext cx="1352497" cy="523220"/>
          </a:xfrm>
          <a:prstGeom prst="rect">
            <a:avLst/>
          </a:prstGeom>
          <a:noFill/>
        </p:spPr>
        <p:txBody>
          <a:bodyPr wrap="square" rtlCol="0">
            <a:spAutoFit/>
          </a:bodyPr>
          <a:lstStyle/>
          <a:p>
            <a:pPr algn="ctr"/>
            <a:r>
              <a:rPr lang="en-US" sz="1400" dirty="0" smtClean="0">
                <a:latin typeface="Lucida Calligraphy" pitchFamily="66" charset="0"/>
              </a:rPr>
              <a:t>Modern </a:t>
            </a:r>
            <a:r>
              <a:rPr lang="en-US" sz="1400" u="sng" dirty="0" smtClean="0">
                <a:latin typeface="Lucida Calligraphy" pitchFamily="66" charset="0"/>
              </a:rPr>
              <a:t>Israel</a:t>
            </a:r>
            <a:endParaRPr lang="en-US" sz="1400" u="sng" dirty="0">
              <a:latin typeface="Lucida Calligraphy" pitchFamily="66" charset="0"/>
            </a:endParaRPr>
          </a:p>
        </p:txBody>
      </p:sp>
      <p:pic>
        <p:nvPicPr>
          <p:cNvPr id="89" name="Picture 3" descr="C:\Users\User\AppData\Local\Microsoft\Windows\INetCache\IE\AOE6MOYD\972px-Alpha_lowercase.svg[1].png"/>
          <p:cNvPicPr>
            <a:picLocks noChangeAspect="1" noChangeArrowheads="1"/>
          </p:cNvPicPr>
          <p:nvPr/>
        </p:nvPicPr>
        <p:blipFill>
          <a:blip r:embed="rId3" cstate="print"/>
          <a:srcRect/>
          <a:stretch>
            <a:fillRect/>
          </a:stretch>
        </p:blipFill>
        <p:spPr bwMode="auto">
          <a:xfrm rot="19349258">
            <a:off x="694416" y="2440835"/>
            <a:ext cx="304800" cy="137019"/>
          </a:xfrm>
          <a:prstGeom prst="rect">
            <a:avLst/>
          </a:prstGeom>
          <a:noFill/>
        </p:spPr>
      </p:pic>
      <p:sp>
        <p:nvSpPr>
          <p:cNvPr id="98" name="TextBox 97"/>
          <p:cNvSpPr txBox="1"/>
          <p:nvPr/>
        </p:nvSpPr>
        <p:spPr>
          <a:xfrm>
            <a:off x="3046412" y="2590800"/>
            <a:ext cx="762000" cy="615553"/>
          </a:xfrm>
          <a:prstGeom prst="rect">
            <a:avLst/>
          </a:prstGeom>
          <a:noFill/>
        </p:spPr>
        <p:txBody>
          <a:bodyPr wrap="square" rtlCol="0">
            <a:spAutoFit/>
          </a:bodyPr>
          <a:lstStyle/>
          <a:p>
            <a:pPr algn="ctr"/>
            <a:r>
              <a:rPr lang="en-US" b="1" dirty="0" smtClean="0">
                <a:solidFill>
                  <a:srgbClr val="3333CC"/>
                </a:solidFill>
              </a:rPr>
              <a:t>4/19</a:t>
            </a:r>
          </a:p>
          <a:p>
            <a:pPr algn="ctr"/>
            <a:r>
              <a:rPr lang="en-US" sz="1600" b="1" dirty="0" smtClean="0">
                <a:solidFill>
                  <a:srgbClr val="3333CC"/>
                </a:solidFill>
              </a:rPr>
              <a:t>1844</a:t>
            </a:r>
            <a:endParaRPr lang="en-US" sz="1600" b="1" dirty="0">
              <a:solidFill>
                <a:srgbClr val="3333CC"/>
              </a:solidFill>
            </a:endParaRPr>
          </a:p>
        </p:txBody>
      </p:sp>
      <p:sp>
        <p:nvSpPr>
          <p:cNvPr id="100" name="TextBox 99"/>
          <p:cNvSpPr txBox="1"/>
          <p:nvPr/>
        </p:nvSpPr>
        <p:spPr>
          <a:xfrm>
            <a:off x="5561012" y="2743200"/>
            <a:ext cx="838200" cy="615553"/>
          </a:xfrm>
          <a:prstGeom prst="rect">
            <a:avLst/>
          </a:prstGeom>
          <a:noFill/>
        </p:spPr>
        <p:txBody>
          <a:bodyPr wrap="square" rtlCol="0">
            <a:spAutoFit/>
          </a:bodyPr>
          <a:lstStyle/>
          <a:p>
            <a:pPr algn="ctr"/>
            <a:r>
              <a:rPr lang="en-US" b="1" dirty="0" smtClean="0">
                <a:solidFill>
                  <a:srgbClr val="3333CC"/>
                </a:solidFill>
              </a:rPr>
              <a:t>7/21</a:t>
            </a:r>
          </a:p>
          <a:p>
            <a:pPr algn="ctr"/>
            <a:r>
              <a:rPr lang="en-US" sz="1600" b="1" dirty="0" smtClean="0">
                <a:solidFill>
                  <a:srgbClr val="3333CC"/>
                </a:solidFill>
              </a:rPr>
              <a:t>1844</a:t>
            </a:r>
            <a:endParaRPr lang="en-US" sz="1400" b="1" dirty="0">
              <a:solidFill>
                <a:srgbClr val="3333CC"/>
              </a:solidFill>
            </a:endParaRPr>
          </a:p>
        </p:txBody>
      </p:sp>
      <p:sp>
        <p:nvSpPr>
          <p:cNvPr id="101" name="TextBox 100"/>
          <p:cNvSpPr txBox="1"/>
          <p:nvPr/>
        </p:nvSpPr>
        <p:spPr>
          <a:xfrm>
            <a:off x="8075612" y="2590800"/>
            <a:ext cx="762000" cy="615553"/>
          </a:xfrm>
          <a:prstGeom prst="rect">
            <a:avLst/>
          </a:prstGeom>
          <a:noFill/>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sp>
        <p:nvSpPr>
          <p:cNvPr id="102" name="TextBox 101"/>
          <p:cNvSpPr txBox="1"/>
          <p:nvPr/>
        </p:nvSpPr>
        <p:spPr>
          <a:xfrm>
            <a:off x="10437812" y="2667000"/>
            <a:ext cx="762000" cy="369332"/>
          </a:xfrm>
          <a:prstGeom prst="rect">
            <a:avLst/>
          </a:prstGeom>
          <a:noFill/>
        </p:spPr>
        <p:txBody>
          <a:bodyPr wrap="square" rtlCol="0">
            <a:spAutoFit/>
          </a:bodyPr>
          <a:lstStyle/>
          <a:p>
            <a:pPr algn="ctr"/>
            <a:r>
              <a:rPr lang="en-US" b="1" dirty="0" smtClean="0">
                <a:solidFill>
                  <a:srgbClr val="3333CC"/>
                </a:solidFill>
              </a:rPr>
              <a:t>1863</a:t>
            </a:r>
            <a:endParaRPr lang="en-US" sz="1600" b="1" dirty="0">
              <a:solidFill>
                <a:srgbClr val="3333CC"/>
              </a:solidFill>
            </a:endParaRPr>
          </a:p>
        </p:txBody>
      </p:sp>
      <p:sp>
        <p:nvSpPr>
          <p:cNvPr id="106" name="TextBox 105"/>
          <p:cNvSpPr txBox="1"/>
          <p:nvPr/>
        </p:nvSpPr>
        <p:spPr>
          <a:xfrm>
            <a:off x="6323012" y="2895600"/>
            <a:ext cx="762000" cy="584775"/>
          </a:xfrm>
          <a:prstGeom prst="rect">
            <a:avLst/>
          </a:prstGeom>
          <a:noFill/>
        </p:spPr>
        <p:txBody>
          <a:bodyPr wrap="square" rtlCol="0">
            <a:spAutoFit/>
          </a:bodyPr>
          <a:lstStyle/>
          <a:p>
            <a:pPr algn="ctr"/>
            <a:r>
              <a:rPr lang="en-US" sz="1600" b="1" dirty="0" smtClean="0">
                <a:solidFill>
                  <a:srgbClr val="3333CC"/>
                </a:solidFill>
              </a:rPr>
              <a:t>8/1</a:t>
            </a:r>
          </a:p>
          <a:p>
            <a:pPr algn="ctr"/>
            <a:r>
              <a:rPr lang="en-US" sz="1600" b="1" dirty="0" smtClean="0">
                <a:solidFill>
                  <a:srgbClr val="3333CC"/>
                </a:solidFill>
              </a:rPr>
              <a:t>1844</a:t>
            </a:r>
            <a:endParaRPr lang="en-US" sz="1400" b="1" dirty="0">
              <a:solidFill>
                <a:srgbClr val="3333CC"/>
              </a:solidFill>
            </a:endParaRPr>
          </a:p>
        </p:txBody>
      </p:sp>
      <p:sp>
        <p:nvSpPr>
          <p:cNvPr id="107" name="TextBox 106"/>
          <p:cNvSpPr txBox="1"/>
          <p:nvPr/>
        </p:nvSpPr>
        <p:spPr>
          <a:xfrm>
            <a:off x="7161212" y="2895600"/>
            <a:ext cx="762000" cy="584775"/>
          </a:xfrm>
          <a:prstGeom prst="rect">
            <a:avLst/>
          </a:prstGeom>
          <a:noFill/>
        </p:spPr>
        <p:txBody>
          <a:bodyPr wrap="square" rtlCol="0">
            <a:spAutoFit/>
          </a:bodyPr>
          <a:lstStyle/>
          <a:p>
            <a:pPr algn="ctr"/>
            <a:r>
              <a:rPr lang="en-US" sz="1600" b="1" dirty="0" smtClean="0">
                <a:solidFill>
                  <a:srgbClr val="3333CC"/>
                </a:solidFill>
              </a:rPr>
              <a:t>8/12</a:t>
            </a:r>
          </a:p>
          <a:p>
            <a:pPr algn="ctr"/>
            <a:r>
              <a:rPr lang="en-US" sz="1600" b="1" dirty="0" smtClean="0">
                <a:solidFill>
                  <a:srgbClr val="3333CC"/>
                </a:solidFill>
              </a:rPr>
              <a:t>1844</a:t>
            </a:r>
            <a:endParaRPr lang="en-US" sz="1400" b="1" dirty="0">
              <a:solidFill>
                <a:srgbClr val="3333CC"/>
              </a:solidFill>
            </a:endParaRPr>
          </a:p>
        </p:txBody>
      </p:sp>
      <p:cxnSp>
        <p:nvCxnSpPr>
          <p:cNvPr id="122" name="Straight Connector 121"/>
          <p:cNvCxnSpPr/>
          <p:nvPr/>
        </p:nvCxnSpPr>
        <p:spPr>
          <a:xfrm rot="5400000">
            <a:off x="5675709" y="36191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5713412" y="4114800"/>
            <a:ext cx="457200" cy="381000"/>
          </a:xfrm>
          <a:prstGeom prst="rect">
            <a:avLst/>
          </a:prstGeom>
          <a:solidFill>
            <a:srgbClr val="FFFF00"/>
          </a:solidFill>
        </p:spPr>
        <p:txBody>
          <a:bodyPr wrap="square" rtlCol="0">
            <a:spAutoFit/>
          </a:bodyPr>
          <a:lstStyle/>
          <a:p>
            <a:pPr algn="ctr"/>
            <a:r>
              <a:rPr lang="en-US" b="1" dirty="0" smtClean="0">
                <a:solidFill>
                  <a:srgbClr val="0070C0"/>
                </a:solidFill>
                <a:latin typeface="Algerian" pitchFamily="82" charset="0"/>
              </a:rPr>
              <a:t>B</a:t>
            </a:r>
            <a:endParaRPr lang="en-US" b="1" dirty="0">
              <a:solidFill>
                <a:srgbClr val="0070C0"/>
              </a:solidFill>
              <a:latin typeface="Algerian" pitchFamily="82" charset="0"/>
            </a:endParaRPr>
          </a:p>
        </p:txBody>
      </p:sp>
      <p:sp>
        <p:nvSpPr>
          <p:cNvPr id="145" name="TextBox 144"/>
          <p:cNvSpPr txBox="1"/>
          <p:nvPr/>
        </p:nvSpPr>
        <p:spPr>
          <a:xfrm>
            <a:off x="64754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C</a:t>
            </a:r>
            <a:endParaRPr lang="en-US" b="1" dirty="0">
              <a:solidFill>
                <a:srgbClr val="0070C0"/>
              </a:solidFill>
              <a:latin typeface="Algerian" pitchFamily="82" charset="0"/>
            </a:endParaRPr>
          </a:p>
        </p:txBody>
      </p:sp>
      <p:sp>
        <p:nvSpPr>
          <p:cNvPr id="146" name="TextBox 145"/>
          <p:cNvSpPr txBox="1"/>
          <p:nvPr/>
        </p:nvSpPr>
        <p:spPr>
          <a:xfrm>
            <a:off x="73898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e</a:t>
            </a:r>
            <a:endParaRPr lang="en-US" b="1" dirty="0">
              <a:solidFill>
                <a:srgbClr val="0070C0"/>
              </a:solidFill>
              <a:latin typeface="Algerian" pitchFamily="82" charset="0"/>
            </a:endParaRPr>
          </a:p>
        </p:txBody>
      </p:sp>
      <p:cxnSp>
        <p:nvCxnSpPr>
          <p:cNvPr id="150" name="Straight Connector 149"/>
          <p:cNvCxnSpPr/>
          <p:nvPr/>
        </p:nvCxnSpPr>
        <p:spPr>
          <a:xfrm flipV="1">
            <a:off x="5942012" y="3429000"/>
            <a:ext cx="2286000" cy="457200"/>
          </a:xfrm>
          <a:prstGeom prst="line">
            <a:avLst/>
          </a:prstGeom>
          <a:ln>
            <a:solidFill>
              <a:schemeClr val="tx1"/>
            </a:solidFill>
            <a:prstDash val="lgDash"/>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52" name="Picture 2" descr="Samuel Snow | Adventist, Preacher, Takoma park"/>
          <p:cNvPicPr>
            <a:picLocks noChangeAspect="1" noChangeArrowheads="1"/>
          </p:cNvPicPr>
          <p:nvPr/>
        </p:nvPicPr>
        <p:blipFill>
          <a:blip r:embed="rId4"/>
          <a:srcRect/>
          <a:stretch>
            <a:fillRect/>
          </a:stretch>
        </p:blipFill>
        <p:spPr bwMode="auto">
          <a:xfrm>
            <a:off x="5637212" y="4724400"/>
            <a:ext cx="533400" cy="765048"/>
          </a:xfrm>
          <a:prstGeom prst="rect">
            <a:avLst/>
          </a:prstGeom>
          <a:noFill/>
        </p:spPr>
      </p:pic>
      <p:sp>
        <p:nvSpPr>
          <p:cNvPr id="153" name="TextBox 152"/>
          <p:cNvSpPr txBox="1"/>
          <p:nvPr/>
        </p:nvSpPr>
        <p:spPr>
          <a:xfrm>
            <a:off x="5637212" y="4343400"/>
            <a:ext cx="609600" cy="261610"/>
          </a:xfrm>
          <a:prstGeom prst="rect">
            <a:avLst/>
          </a:prstGeom>
          <a:noFill/>
        </p:spPr>
        <p:txBody>
          <a:bodyPr wrap="square" rtlCol="0">
            <a:spAutoFit/>
          </a:bodyPr>
          <a:lstStyle/>
          <a:p>
            <a:r>
              <a:rPr lang="en-US" sz="1100" b="1" dirty="0" smtClean="0">
                <a:solidFill>
                  <a:schemeClr val="bg2">
                    <a:lumMod val="25000"/>
                  </a:schemeClr>
                </a:solidFill>
              </a:rPr>
              <a:t>Boston</a:t>
            </a:r>
            <a:endParaRPr lang="en-US" sz="1100" b="1" dirty="0">
              <a:solidFill>
                <a:schemeClr val="bg2">
                  <a:lumMod val="25000"/>
                </a:schemeClr>
              </a:solidFill>
            </a:endParaRPr>
          </a:p>
        </p:txBody>
      </p:sp>
      <p:sp>
        <p:nvSpPr>
          <p:cNvPr id="154" name="TextBox 153"/>
          <p:cNvSpPr txBox="1"/>
          <p:nvPr/>
        </p:nvSpPr>
        <p:spPr>
          <a:xfrm>
            <a:off x="6399212" y="4343400"/>
            <a:ext cx="762000" cy="261610"/>
          </a:xfrm>
          <a:prstGeom prst="rect">
            <a:avLst/>
          </a:prstGeom>
          <a:noFill/>
        </p:spPr>
        <p:txBody>
          <a:bodyPr wrap="square" rtlCol="0">
            <a:spAutoFit/>
          </a:bodyPr>
          <a:lstStyle/>
          <a:p>
            <a:r>
              <a:rPr lang="en-US" sz="1100" b="1" dirty="0" smtClean="0">
                <a:solidFill>
                  <a:schemeClr val="bg2">
                    <a:lumMod val="25000"/>
                  </a:schemeClr>
                </a:solidFill>
              </a:rPr>
              <a:t>Concord</a:t>
            </a:r>
            <a:endParaRPr lang="en-US" sz="1100" b="1" dirty="0">
              <a:solidFill>
                <a:schemeClr val="bg2">
                  <a:lumMod val="25000"/>
                </a:schemeClr>
              </a:solidFill>
            </a:endParaRPr>
          </a:p>
        </p:txBody>
      </p:sp>
      <p:sp>
        <p:nvSpPr>
          <p:cNvPr id="155" name="TextBox 154"/>
          <p:cNvSpPr txBox="1"/>
          <p:nvPr/>
        </p:nvSpPr>
        <p:spPr>
          <a:xfrm>
            <a:off x="7237412" y="4343400"/>
            <a:ext cx="762000" cy="261610"/>
          </a:xfrm>
          <a:prstGeom prst="rect">
            <a:avLst/>
          </a:prstGeom>
          <a:noFill/>
        </p:spPr>
        <p:txBody>
          <a:bodyPr wrap="square" rtlCol="0">
            <a:spAutoFit/>
          </a:bodyPr>
          <a:lstStyle/>
          <a:p>
            <a:pPr algn="ctr"/>
            <a:r>
              <a:rPr lang="en-US" sz="1100" b="1" dirty="0" smtClean="0">
                <a:solidFill>
                  <a:schemeClr val="bg2">
                    <a:lumMod val="25000"/>
                  </a:schemeClr>
                </a:solidFill>
              </a:rPr>
              <a:t>Exeter</a:t>
            </a:r>
            <a:endParaRPr lang="en-US" sz="1100" b="1" dirty="0">
              <a:solidFill>
                <a:schemeClr val="bg2">
                  <a:lumMod val="25000"/>
                </a:schemeClr>
              </a:solidFill>
            </a:endParaRPr>
          </a:p>
        </p:txBody>
      </p:sp>
      <p:sp>
        <p:nvSpPr>
          <p:cNvPr id="156" name="TextBox 155"/>
          <p:cNvSpPr txBox="1"/>
          <p:nvPr/>
        </p:nvSpPr>
        <p:spPr>
          <a:xfrm>
            <a:off x="6246812" y="4724400"/>
            <a:ext cx="5181600" cy="830997"/>
          </a:xfrm>
          <a:prstGeom prst="rect">
            <a:avLst/>
          </a:prstGeom>
          <a:noFill/>
        </p:spPr>
        <p:txBody>
          <a:bodyPr wrap="square" rtlCol="0">
            <a:spAutoFit/>
          </a:bodyPr>
          <a:lstStyle/>
          <a:p>
            <a:r>
              <a:rPr lang="en-US" sz="1600" dirty="0" smtClean="0">
                <a:latin typeface="Book Antiqua" pitchFamily="18" charset="0"/>
              </a:rPr>
              <a:t>1.  You have Samuel Snow speaking before the midnight cry begins to swell, which we line up at 2014, which is the beginning of the swelling of the LC.</a:t>
            </a:r>
            <a:endParaRPr lang="en-US" sz="1600" dirty="0">
              <a:latin typeface="Book Antiqua" pitchFamily="18" charset="0"/>
            </a:endParaRPr>
          </a:p>
        </p:txBody>
      </p:sp>
      <p:sp>
        <p:nvSpPr>
          <p:cNvPr id="157" name="TextBox 156"/>
          <p:cNvSpPr txBox="1"/>
          <p:nvPr/>
        </p:nvSpPr>
        <p:spPr>
          <a:xfrm>
            <a:off x="150812" y="4419600"/>
            <a:ext cx="4953000" cy="830997"/>
          </a:xfrm>
          <a:prstGeom prst="rect">
            <a:avLst/>
          </a:prstGeom>
          <a:noFill/>
        </p:spPr>
        <p:txBody>
          <a:bodyPr wrap="square" rtlCol="0">
            <a:spAutoFit/>
          </a:bodyPr>
          <a:lstStyle/>
          <a:p>
            <a:pPr algn="just"/>
            <a:r>
              <a:rPr lang="en-US" sz="1600" dirty="0" smtClean="0">
                <a:latin typeface="Book Antiqua" pitchFamily="18" charset="0"/>
              </a:rPr>
              <a:t>2.  E. Parminder began to have controversy with this Movement, with the leadership in 2012. But, he already introduced time-setting; and it was rejected .</a:t>
            </a:r>
          </a:p>
        </p:txBody>
      </p:sp>
      <p:cxnSp>
        <p:nvCxnSpPr>
          <p:cNvPr id="159" name="Straight Arrow Connector 158"/>
          <p:cNvCxnSpPr/>
          <p:nvPr/>
        </p:nvCxnSpPr>
        <p:spPr>
          <a:xfrm rot="10800000" flipV="1">
            <a:off x="2665412" y="2438400"/>
            <a:ext cx="2514600" cy="12192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57348" name="Picture 4" descr="109 A wrong eschatology Parminder Biant 01 05 2020 2 - YouTube"/>
          <p:cNvPicPr>
            <a:picLocks noChangeAspect="1" noChangeArrowheads="1"/>
          </p:cNvPicPr>
          <p:nvPr/>
        </p:nvPicPr>
        <p:blipFill>
          <a:blip r:embed="rId5" cstate="print"/>
          <a:srcRect l="23911" r="38074" b="3380"/>
          <a:stretch>
            <a:fillRect/>
          </a:stretch>
        </p:blipFill>
        <p:spPr bwMode="auto">
          <a:xfrm>
            <a:off x="1827212" y="3429000"/>
            <a:ext cx="685800" cy="980480"/>
          </a:xfrm>
          <a:prstGeom prst="rect">
            <a:avLst/>
          </a:prstGeom>
          <a:noFill/>
        </p:spPr>
      </p:pic>
      <p:sp>
        <p:nvSpPr>
          <p:cNvPr id="160" name="TextBox 159"/>
          <p:cNvSpPr txBox="1"/>
          <p:nvPr/>
        </p:nvSpPr>
        <p:spPr>
          <a:xfrm>
            <a:off x="0" y="5638800"/>
            <a:ext cx="5713412" cy="646331"/>
          </a:xfrm>
          <a:prstGeom prst="rect">
            <a:avLst/>
          </a:prstGeom>
          <a:noFill/>
        </p:spPr>
        <p:txBody>
          <a:bodyPr wrap="square" rtlCol="0">
            <a:spAutoFit/>
          </a:bodyPr>
          <a:lstStyle/>
          <a:p>
            <a:pPr>
              <a:buFont typeface="Wingdings" pitchFamily="2" charset="2"/>
              <a:buChar char="v"/>
            </a:pPr>
            <a:r>
              <a:rPr lang="en-US" b="1" dirty="0" smtClean="0"/>
              <a:t> Samuel snow spoke before Boston. The leadership was already either rejecting or ignoring him. </a:t>
            </a:r>
            <a:endParaRPr lang="en-US" b="1" dirty="0"/>
          </a:p>
        </p:txBody>
      </p:sp>
      <p:sp>
        <p:nvSpPr>
          <p:cNvPr id="161" name="TextBox 160"/>
          <p:cNvSpPr txBox="1"/>
          <p:nvPr/>
        </p:nvSpPr>
        <p:spPr>
          <a:xfrm>
            <a:off x="5942012" y="3886200"/>
            <a:ext cx="2514600" cy="261610"/>
          </a:xfrm>
          <a:prstGeom prst="rect">
            <a:avLst/>
          </a:prstGeom>
          <a:noFill/>
          <a:ln>
            <a:solidFill>
              <a:schemeClr val="tx1"/>
            </a:solidFill>
          </a:ln>
        </p:spPr>
        <p:txBody>
          <a:bodyPr wrap="square" rtlCol="0">
            <a:spAutoFit/>
          </a:bodyPr>
          <a:lstStyle/>
          <a:p>
            <a:pPr algn="ctr"/>
            <a:r>
              <a:rPr lang="en-US" sz="1100" dirty="0" smtClean="0">
                <a:latin typeface="Ink Free" pitchFamily="66" charset="0"/>
              </a:rPr>
              <a:t>Midnight Cry Message</a:t>
            </a:r>
            <a:endParaRPr lang="en-US" sz="1100" dirty="0">
              <a:latin typeface="Ink Free" pitchFamily="66" charset="0"/>
            </a:endParaRPr>
          </a:p>
        </p:txBody>
      </p:sp>
      <p:sp>
        <p:nvSpPr>
          <p:cNvPr id="162" name="TextBox 161"/>
          <p:cNvSpPr txBox="1"/>
          <p:nvPr/>
        </p:nvSpPr>
        <p:spPr>
          <a:xfrm>
            <a:off x="8075612" y="4114800"/>
            <a:ext cx="685800" cy="338554"/>
          </a:xfrm>
          <a:prstGeom prst="rect">
            <a:avLst/>
          </a:prstGeom>
          <a:noFill/>
        </p:spPr>
        <p:txBody>
          <a:bodyPr wrap="square" rtlCol="0">
            <a:spAutoFit/>
          </a:bodyPr>
          <a:lstStyle/>
          <a:p>
            <a:pPr algn="ctr"/>
            <a:r>
              <a:rPr lang="en-US" sz="1600" b="1" dirty="0" smtClean="0">
                <a:solidFill>
                  <a:srgbClr val="0070C0"/>
                </a:solidFill>
                <a:latin typeface="Algerian" pitchFamily="82" charset="0"/>
              </a:rPr>
              <a:t>TEST</a:t>
            </a:r>
            <a:endParaRPr lang="en-US" sz="1600" b="1" dirty="0">
              <a:solidFill>
                <a:srgbClr val="0070C0"/>
              </a:solidFill>
              <a:latin typeface="Algerian" pitchFamily="82" charset="0"/>
            </a:endParaRPr>
          </a:p>
        </p:txBody>
      </p:sp>
      <p:sp>
        <p:nvSpPr>
          <p:cNvPr id="165" name="TextBox 164"/>
          <p:cNvSpPr txBox="1"/>
          <p:nvPr/>
        </p:nvSpPr>
        <p:spPr>
          <a:xfrm>
            <a:off x="6323012" y="5867400"/>
            <a:ext cx="5257800" cy="923330"/>
          </a:xfrm>
          <a:prstGeom prst="rect">
            <a:avLst/>
          </a:prstGeom>
          <a:noFill/>
          <a:ln w="3175">
            <a:solidFill>
              <a:schemeClr val="tx1"/>
            </a:solidFill>
          </a:ln>
        </p:spPr>
        <p:txBody>
          <a:bodyPr wrap="square" rtlCol="0">
            <a:spAutoFit/>
          </a:bodyPr>
          <a:lstStyle/>
          <a:p>
            <a:r>
              <a:rPr lang="en-US" dirty="0" smtClean="0"/>
              <a:t>But here, we mark Boston and it is going to swell to Concord and then finally to Exeter, which is their MC. All before their shut door of Oct 22, 1844.</a:t>
            </a:r>
            <a:endParaRPr lang="en-US" dirty="0"/>
          </a:p>
        </p:txBody>
      </p:sp>
      <p:sp>
        <p:nvSpPr>
          <p:cNvPr id="70" name="TextBox 69"/>
          <p:cNvSpPr txBox="1"/>
          <p:nvPr/>
        </p:nvSpPr>
        <p:spPr>
          <a:xfrm>
            <a:off x="3046412" y="3886200"/>
            <a:ext cx="762000" cy="553998"/>
          </a:xfrm>
          <a:prstGeom prst="rect">
            <a:avLst/>
          </a:prstGeom>
          <a:noFill/>
        </p:spPr>
        <p:txBody>
          <a:bodyPr wrap="square" rtlCol="0">
            <a:spAutoFit/>
          </a:bodyPr>
          <a:lstStyle/>
          <a:p>
            <a:pPr algn="ctr"/>
            <a:r>
              <a:rPr lang="en-US" sz="1400" dirty="0" smtClean="0">
                <a:solidFill>
                  <a:schemeClr val="tx2"/>
                </a:solidFill>
              </a:rPr>
              <a:t>8/11</a:t>
            </a:r>
          </a:p>
          <a:p>
            <a:pPr algn="ctr"/>
            <a:r>
              <a:rPr lang="en-US" sz="1600" dirty="0" smtClean="0">
                <a:solidFill>
                  <a:schemeClr val="tx2"/>
                </a:solidFill>
              </a:rPr>
              <a:t>1840</a:t>
            </a:r>
            <a:endParaRPr lang="en-US" sz="1600" dirty="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412" y="0"/>
            <a:ext cx="7772400" cy="1143000"/>
          </a:xfrm>
        </p:spPr>
        <p:txBody>
          <a:bodyPr>
            <a:normAutofit/>
          </a:bodyPr>
          <a:lstStyle/>
          <a:p>
            <a:r>
              <a:rPr lang="en-US" dirty="0" smtClean="0">
                <a:latin typeface="Bernard MT Condensed" pitchFamily="18" charset="0"/>
              </a:rPr>
              <a:t>Beginning of Modern Israel Cont’</a:t>
            </a:r>
            <a:endParaRPr lang="en-US" dirty="0">
              <a:latin typeface="Bernard MT Condensed" pitchFamily="18" charset="0"/>
            </a:endParaRPr>
          </a:p>
        </p:txBody>
      </p:sp>
      <p:cxnSp>
        <p:nvCxnSpPr>
          <p:cNvPr id="8" name="Straight Connector 7"/>
          <p:cNvCxnSpPr/>
          <p:nvPr/>
        </p:nvCxnSpPr>
        <p:spPr>
          <a:xfrm>
            <a:off x="3427412" y="3886200"/>
            <a:ext cx="746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61109" y="2247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266509" y="2399903"/>
            <a:ext cx="3810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476309" y="2323703"/>
            <a:ext cx="6858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60615" y="23625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112124" y="3544094"/>
            <a:ext cx="6881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83718" y="3544094"/>
            <a:ext cx="6873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513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1012" y="1600200"/>
            <a:ext cx="762000" cy="369332"/>
          </a:xfrm>
          <a:prstGeom prst="rect">
            <a:avLst/>
          </a:prstGeom>
          <a:no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sp>
        <p:nvSpPr>
          <p:cNvPr id="27" name="TextBox 26"/>
          <p:cNvSpPr txBox="1"/>
          <p:nvPr/>
        </p:nvSpPr>
        <p:spPr>
          <a:xfrm>
            <a:off x="10437812" y="1600200"/>
            <a:ext cx="762000" cy="369332"/>
          </a:xfrm>
          <a:prstGeom prst="rect">
            <a:avLst/>
          </a:prstGeom>
          <a:noFill/>
        </p:spPr>
        <p:txBody>
          <a:bodyPr wrap="square" rtlCol="0">
            <a:spAutoFit/>
          </a:bodyPr>
          <a:lstStyle/>
          <a:p>
            <a:pPr algn="ctr"/>
            <a:r>
              <a:rPr lang="en-US" b="1" dirty="0" smtClean="0">
                <a:solidFill>
                  <a:srgbClr val="FF0000"/>
                </a:solidFill>
              </a:rPr>
              <a:t>2021</a:t>
            </a:r>
            <a:endParaRPr lang="en-US" sz="1600" b="1" dirty="0">
              <a:solidFill>
                <a:srgbClr val="FF0000"/>
              </a:solidFill>
            </a:endParaRPr>
          </a:p>
        </p:txBody>
      </p:sp>
      <p:sp>
        <p:nvSpPr>
          <p:cNvPr id="28" name="TextBox 27"/>
          <p:cNvSpPr txBox="1"/>
          <p:nvPr/>
        </p:nvSpPr>
        <p:spPr>
          <a:xfrm>
            <a:off x="3046412" y="1600200"/>
            <a:ext cx="762000" cy="369332"/>
          </a:xfrm>
          <a:prstGeom prst="rect">
            <a:avLst/>
          </a:prstGeom>
          <a:noFill/>
        </p:spPr>
        <p:txBody>
          <a:bodyPr wrap="square" rtlCol="0">
            <a:spAutoFit/>
          </a:bodyPr>
          <a:lstStyle/>
          <a:p>
            <a:pPr algn="ctr"/>
            <a:r>
              <a:rPr lang="en-US" b="1" dirty="0" smtClean="0">
                <a:solidFill>
                  <a:srgbClr val="FF0000"/>
                </a:solidFill>
              </a:rPr>
              <a:t>9/11</a:t>
            </a:r>
            <a:endParaRPr lang="en-US" sz="1600" b="1" dirty="0">
              <a:solidFill>
                <a:srgbClr val="FF0000"/>
              </a:solidFill>
            </a:endParaRPr>
          </a:p>
        </p:txBody>
      </p:sp>
      <p:cxnSp>
        <p:nvCxnSpPr>
          <p:cNvPr id="39" name="Straight Connector 38"/>
          <p:cNvCxnSpPr/>
          <p:nvPr/>
        </p:nvCxnSpPr>
        <p:spPr>
          <a:xfrm rot="5400000">
            <a:off x="9751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52506" y="2628106"/>
            <a:ext cx="3810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14306" y="2628106"/>
            <a:ext cx="3810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36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313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512321" y="3696891"/>
            <a:ext cx="3833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51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84612" y="2057400"/>
            <a:ext cx="762000" cy="369332"/>
          </a:xfrm>
          <a:prstGeom prst="rect">
            <a:avLst/>
          </a:prstGeom>
          <a:noFill/>
        </p:spPr>
        <p:txBody>
          <a:bodyPr wrap="square" rtlCol="0">
            <a:spAutoFit/>
          </a:bodyPr>
          <a:lstStyle/>
          <a:p>
            <a:pPr algn="ctr"/>
            <a:r>
              <a:rPr lang="en-US" b="1" dirty="0" smtClean="0">
                <a:solidFill>
                  <a:srgbClr val="FF0000"/>
                </a:solidFill>
              </a:rPr>
              <a:t>2009</a:t>
            </a:r>
            <a:endParaRPr lang="en-US" sz="1600" b="1" dirty="0">
              <a:solidFill>
                <a:srgbClr val="FF0000"/>
              </a:solidFill>
            </a:endParaRPr>
          </a:p>
        </p:txBody>
      </p:sp>
      <p:sp>
        <p:nvSpPr>
          <p:cNvPr id="58" name="TextBox 57"/>
          <p:cNvSpPr txBox="1"/>
          <p:nvPr/>
        </p:nvSpPr>
        <p:spPr>
          <a:xfrm>
            <a:off x="4799012" y="2057400"/>
            <a:ext cx="762000" cy="369332"/>
          </a:xfrm>
          <a:prstGeom prst="rect">
            <a:avLst/>
          </a:prstGeom>
          <a:noFill/>
        </p:spPr>
        <p:txBody>
          <a:bodyPr wrap="square" rtlCol="0">
            <a:spAutoFit/>
          </a:bodyPr>
          <a:lstStyle/>
          <a:p>
            <a:pPr algn="ctr"/>
            <a:r>
              <a:rPr lang="en-US" b="1" dirty="0" smtClean="0">
                <a:solidFill>
                  <a:srgbClr val="FF0000"/>
                </a:solidFill>
              </a:rPr>
              <a:t>2012</a:t>
            </a:r>
            <a:endParaRPr lang="en-US" sz="1600" b="1" dirty="0">
              <a:solidFill>
                <a:srgbClr val="FF0000"/>
              </a:solidFill>
            </a:endParaRPr>
          </a:p>
        </p:txBody>
      </p:sp>
      <p:sp>
        <p:nvSpPr>
          <p:cNvPr id="59" name="TextBox 58"/>
          <p:cNvSpPr txBox="1"/>
          <p:nvPr/>
        </p:nvSpPr>
        <p:spPr>
          <a:xfrm>
            <a:off x="7161212" y="2057400"/>
            <a:ext cx="762000" cy="369332"/>
          </a:xfrm>
          <a:prstGeom prst="rect">
            <a:avLst/>
          </a:prstGeom>
          <a:noFill/>
        </p:spPr>
        <p:txBody>
          <a:bodyPr wrap="square" rtlCol="0">
            <a:spAutoFit/>
          </a:bodyPr>
          <a:lstStyle/>
          <a:p>
            <a:pPr algn="ctr"/>
            <a:r>
              <a:rPr lang="en-US" b="1" dirty="0" smtClean="0">
                <a:solidFill>
                  <a:srgbClr val="FF0000"/>
                </a:solidFill>
              </a:rPr>
              <a:t>2018</a:t>
            </a:r>
            <a:endParaRPr lang="en-US" sz="1600" b="1" dirty="0">
              <a:solidFill>
                <a:srgbClr val="FF0000"/>
              </a:solidFill>
            </a:endParaRPr>
          </a:p>
        </p:txBody>
      </p:sp>
      <p:sp>
        <p:nvSpPr>
          <p:cNvPr id="60" name="TextBox 59"/>
          <p:cNvSpPr txBox="1"/>
          <p:nvPr/>
        </p:nvSpPr>
        <p:spPr>
          <a:xfrm>
            <a:off x="6323012" y="2057400"/>
            <a:ext cx="762000" cy="369332"/>
          </a:xfrm>
          <a:prstGeom prst="rect">
            <a:avLst/>
          </a:prstGeom>
          <a:noFill/>
        </p:spPr>
        <p:txBody>
          <a:bodyPr wrap="square" rtlCol="0">
            <a:spAutoFit/>
          </a:bodyPr>
          <a:lstStyle/>
          <a:p>
            <a:pPr algn="ctr"/>
            <a:r>
              <a:rPr lang="en-US" b="1" dirty="0" smtClean="0">
                <a:solidFill>
                  <a:srgbClr val="FF0000"/>
                </a:solidFill>
              </a:rPr>
              <a:t>2016</a:t>
            </a:r>
            <a:endParaRPr lang="en-US" sz="1600" b="1" dirty="0">
              <a:solidFill>
                <a:srgbClr val="FF0000"/>
              </a:solidFill>
            </a:endParaRPr>
          </a:p>
        </p:txBody>
      </p:sp>
      <p:sp>
        <p:nvSpPr>
          <p:cNvPr id="61" name="TextBox 60"/>
          <p:cNvSpPr txBox="1"/>
          <p:nvPr/>
        </p:nvSpPr>
        <p:spPr>
          <a:xfrm>
            <a:off x="8761412" y="2057400"/>
            <a:ext cx="762000" cy="369332"/>
          </a:xfrm>
          <a:prstGeom prst="rect">
            <a:avLst/>
          </a:prstGeom>
          <a:noFill/>
        </p:spPr>
        <p:txBody>
          <a:bodyPr wrap="square" rtlCol="0">
            <a:spAutoFit/>
          </a:bodyPr>
          <a:lstStyle/>
          <a:p>
            <a:pPr algn="ctr"/>
            <a:r>
              <a:rPr lang="en-US" b="1" dirty="0" smtClean="0">
                <a:solidFill>
                  <a:srgbClr val="FF0000"/>
                </a:solidFill>
              </a:rPr>
              <a:t>2020</a:t>
            </a:r>
            <a:endParaRPr lang="en-US" sz="1600" b="1" dirty="0">
              <a:solidFill>
                <a:srgbClr val="FF0000"/>
              </a:solidFill>
            </a:endParaRPr>
          </a:p>
        </p:txBody>
      </p:sp>
      <p:sp>
        <p:nvSpPr>
          <p:cNvPr id="62" name="TextBox 61"/>
          <p:cNvSpPr txBox="1"/>
          <p:nvPr/>
        </p:nvSpPr>
        <p:spPr>
          <a:xfrm rot="19792190">
            <a:off x="-128845" y="1673823"/>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pic>
        <p:nvPicPr>
          <p:cNvPr id="71"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8456612" y="3200400"/>
            <a:ext cx="381000" cy="656166"/>
          </a:xfrm>
          <a:prstGeom prst="rect">
            <a:avLst/>
          </a:prstGeom>
          <a:noFill/>
        </p:spPr>
      </p:pic>
      <p:sp>
        <p:nvSpPr>
          <p:cNvPr id="72" name="TextBox 71"/>
          <p:cNvSpPr txBox="1"/>
          <p:nvPr/>
        </p:nvSpPr>
        <p:spPr>
          <a:xfrm>
            <a:off x="8913812" y="15240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08281" y="884872"/>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219200"/>
            <a:ext cx="1066800" cy="307777"/>
          </a:xfrm>
          <a:prstGeom prst="rect">
            <a:avLst/>
          </a:prstGeom>
          <a:noFill/>
        </p:spPr>
        <p:txBody>
          <a:bodyPr wrap="square" rtlCol="0">
            <a:spAutoFit/>
          </a:bodyPr>
          <a:lstStyle/>
          <a:p>
            <a:pPr algn="ctr"/>
            <a:r>
              <a:rPr lang="en-US" sz="1400" b="1" dirty="0" smtClean="0">
                <a:solidFill>
                  <a:schemeClr val="tx2"/>
                </a:solidFill>
                <a:latin typeface="Candara" pitchFamily="34" charset="0"/>
              </a:rPr>
              <a:t>Harvest</a:t>
            </a:r>
            <a:endParaRPr lang="en-US" b="1" dirty="0">
              <a:solidFill>
                <a:schemeClr val="tx2"/>
              </a:solidFill>
              <a:latin typeface="Candara" pitchFamily="34" charset="0"/>
            </a:endParaRPr>
          </a:p>
        </p:txBody>
      </p:sp>
      <p:sp>
        <p:nvSpPr>
          <p:cNvPr id="95" name="TextBox 94"/>
          <p:cNvSpPr txBox="1"/>
          <p:nvPr/>
        </p:nvSpPr>
        <p:spPr>
          <a:xfrm>
            <a:off x="5713412" y="1219200"/>
            <a:ext cx="457200" cy="369332"/>
          </a:xfrm>
          <a:prstGeom prst="rect">
            <a:avLst/>
          </a:prstGeom>
          <a:solidFill>
            <a:srgbClr val="FFFF00"/>
          </a:solidFill>
        </p:spPr>
        <p:txBody>
          <a:bodyPr wrap="square" rtlCol="0">
            <a:spAutoFit/>
          </a:bodyPr>
          <a:lstStyle/>
          <a:p>
            <a:pPr algn="ctr"/>
            <a:r>
              <a:rPr lang="en-US" b="1" dirty="0" smtClean="0">
                <a:solidFill>
                  <a:schemeClr val="tx2"/>
                </a:solidFill>
              </a:rPr>
              <a:t>SL</a:t>
            </a:r>
            <a:endParaRPr lang="en-US" b="1" dirty="0">
              <a:solidFill>
                <a:schemeClr val="tx2"/>
              </a:solidFill>
            </a:endParaRPr>
          </a:p>
        </p:txBody>
      </p:sp>
      <p:sp>
        <p:nvSpPr>
          <p:cNvPr id="84" name="TextBox 83"/>
          <p:cNvSpPr txBox="1"/>
          <p:nvPr/>
        </p:nvSpPr>
        <p:spPr>
          <a:xfrm>
            <a:off x="8075612" y="15240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sp>
        <p:nvSpPr>
          <p:cNvPr id="87" name="TextBox 86"/>
          <p:cNvSpPr txBox="1"/>
          <p:nvPr/>
        </p:nvSpPr>
        <p:spPr>
          <a:xfrm>
            <a:off x="5637212" y="19812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88" name="TextBox 87"/>
          <p:cNvSpPr txBox="1"/>
          <p:nvPr/>
        </p:nvSpPr>
        <p:spPr>
          <a:xfrm>
            <a:off x="5942012" y="1981200"/>
            <a:ext cx="457200" cy="369332"/>
          </a:xfrm>
          <a:prstGeom prst="rect">
            <a:avLst/>
          </a:prstGeom>
          <a:noFill/>
        </p:spPr>
        <p:txBody>
          <a:bodyPr wrap="square" rtlCol="0">
            <a:spAutoFit/>
          </a:bodyPr>
          <a:lstStyle/>
          <a:p>
            <a:r>
              <a:rPr lang="en-US" b="1" dirty="0" smtClean="0">
                <a:latin typeface="Algerian" pitchFamily="82" charset="0"/>
              </a:rPr>
              <a:t>P</a:t>
            </a:r>
            <a:endParaRPr lang="en-US" b="1" dirty="0">
              <a:latin typeface="Algerian" pitchFamily="82" charset="0"/>
            </a:endParaRPr>
          </a:p>
        </p:txBody>
      </p:sp>
      <p:sp>
        <p:nvSpPr>
          <p:cNvPr id="80" name="TextBox 79"/>
          <p:cNvSpPr txBox="1"/>
          <p:nvPr/>
        </p:nvSpPr>
        <p:spPr>
          <a:xfrm>
            <a:off x="5484812" y="2362200"/>
            <a:ext cx="457200" cy="381000"/>
          </a:xfrm>
          <a:prstGeom prst="rect">
            <a:avLst/>
          </a:prstGeom>
          <a:noFill/>
        </p:spPr>
        <p:txBody>
          <a:bodyPr wrap="square" rtlCol="0">
            <a:spAutoFit/>
          </a:bodyPr>
          <a:lstStyle/>
          <a:p>
            <a:pPr algn="r"/>
            <a:r>
              <a:rPr lang="en-US" b="1" dirty="0" smtClean="0">
                <a:latin typeface="Algerian" pitchFamily="82" charset="0"/>
              </a:rPr>
              <a:t>M</a:t>
            </a:r>
            <a:endParaRPr lang="en-US" b="1" dirty="0">
              <a:latin typeface="Algerian" pitchFamily="82" charset="0"/>
            </a:endParaRPr>
          </a:p>
        </p:txBody>
      </p:sp>
      <p:sp>
        <p:nvSpPr>
          <p:cNvPr id="83" name="TextBox 82"/>
          <p:cNvSpPr txBox="1"/>
          <p:nvPr/>
        </p:nvSpPr>
        <p:spPr>
          <a:xfrm>
            <a:off x="5942012" y="2362200"/>
            <a:ext cx="304800" cy="369332"/>
          </a:xfrm>
          <a:prstGeom prst="rect">
            <a:avLst/>
          </a:prstGeom>
          <a:noFill/>
        </p:spPr>
        <p:txBody>
          <a:bodyPr wrap="square" rtlCol="0">
            <a:spAutoFit/>
          </a:bodyPr>
          <a:lstStyle/>
          <a:p>
            <a:r>
              <a:rPr lang="en-US" b="1" dirty="0" smtClean="0">
                <a:latin typeface="Algerian" pitchFamily="82" charset="0"/>
              </a:rPr>
              <a:t>s</a:t>
            </a:r>
            <a:endParaRPr lang="en-US" b="1" dirty="0">
              <a:latin typeface="Algerian" pitchFamily="82" charset="0"/>
            </a:endParaRPr>
          </a:p>
        </p:txBody>
      </p:sp>
      <p:sp>
        <p:nvSpPr>
          <p:cNvPr id="86" name="TextBox 85"/>
          <p:cNvSpPr txBox="1"/>
          <p:nvPr/>
        </p:nvSpPr>
        <p:spPr>
          <a:xfrm rot="19586734">
            <a:off x="-122079" y="2692388"/>
            <a:ext cx="1352497" cy="523220"/>
          </a:xfrm>
          <a:prstGeom prst="rect">
            <a:avLst/>
          </a:prstGeom>
          <a:noFill/>
        </p:spPr>
        <p:txBody>
          <a:bodyPr wrap="square" rtlCol="0">
            <a:spAutoFit/>
          </a:bodyPr>
          <a:lstStyle/>
          <a:p>
            <a:pPr algn="ctr"/>
            <a:r>
              <a:rPr lang="en-US" sz="1400" dirty="0" smtClean="0">
                <a:latin typeface="Lucida Calligraphy" pitchFamily="66" charset="0"/>
              </a:rPr>
              <a:t>Modern </a:t>
            </a:r>
            <a:r>
              <a:rPr lang="en-US" sz="1400" u="sng" dirty="0" smtClean="0">
                <a:latin typeface="Lucida Calligraphy" pitchFamily="66" charset="0"/>
              </a:rPr>
              <a:t>Israel</a:t>
            </a:r>
            <a:endParaRPr lang="en-US" sz="1400" u="sng" dirty="0">
              <a:latin typeface="Lucida Calligraphy" pitchFamily="66" charset="0"/>
            </a:endParaRPr>
          </a:p>
        </p:txBody>
      </p:sp>
      <p:pic>
        <p:nvPicPr>
          <p:cNvPr id="89" name="Picture 3" descr="C:\Users\User\AppData\Local\Microsoft\Windows\INetCache\IE\AOE6MOYD\972px-Alpha_lowercase.svg[1].png"/>
          <p:cNvPicPr>
            <a:picLocks noChangeAspect="1" noChangeArrowheads="1"/>
          </p:cNvPicPr>
          <p:nvPr/>
        </p:nvPicPr>
        <p:blipFill>
          <a:blip r:embed="rId3" cstate="print"/>
          <a:srcRect/>
          <a:stretch>
            <a:fillRect/>
          </a:stretch>
        </p:blipFill>
        <p:spPr bwMode="auto">
          <a:xfrm rot="19349258">
            <a:off x="237217" y="2593235"/>
            <a:ext cx="304800" cy="137019"/>
          </a:xfrm>
          <a:prstGeom prst="rect">
            <a:avLst/>
          </a:prstGeom>
          <a:noFill/>
        </p:spPr>
      </p:pic>
      <p:sp>
        <p:nvSpPr>
          <p:cNvPr id="98" name="TextBox 97"/>
          <p:cNvSpPr txBox="1"/>
          <p:nvPr/>
        </p:nvSpPr>
        <p:spPr>
          <a:xfrm>
            <a:off x="3046412" y="2590800"/>
            <a:ext cx="762000" cy="615553"/>
          </a:xfrm>
          <a:prstGeom prst="rect">
            <a:avLst/>
          </a:prstGeom>
          <a:noFill/>
        </p:spPr>
        <p:txBody>
          <a:bodyPr wrap="square" rtlCol="0">
            <a:spAutoFit/>
          </a:bodyPr>
          <a:lstStyle/>
          <a:p>
            <a:pPr algn="ctr"/>
            <a:r>
              <a:rPr lang="en-US" b="1" dirty="0" smtClean="0">
                <a:solidFill>
                  <a:srgbClr val="3333CC"/>
                </a:solidFill>
              </a:rPr>
              <a:t>4/19</a:t>
            </a:r>
          </a:p>
          <a:p>
            <a:pPr algn="ctr"/>
            <a:r>
              <a:rPr lang="en-US" sz="1600" b="1" dirty="0" smtClean="0">
                <a:solidFill>
                  <a:srgbClr val="3333CC"/>
                </a:solidFill>
              </a:rPr>
              <a:t>1844</a:t>
            </a:r>
            <a:endParaRPr lang="en-US" sz="1600" b="1" dirty="0">
              <a:solidFill>
                <a:srgbClr val="3333CC"/>
              </a:solidFill>
            </a:endParaRPr>
          </a:p>
        </p:txBody>
      </p:sp>
      <p:sp>
        <p:nvSpPr>
          <p:cNvPr id="100" name="TextBox 99"/>
          <p:cNvSpPr txBox="1"/>
          <p:nvPr/>
        </p:nvSpPr>
        <p:spPr>
          <a:xfrm>
            <a:off x="5561012" y="2743200"/>
            <a:ext cx="838200" cy="615553"/>
          </a:xfrm>
          <a:prstGeom prst="rect">
            <a:avLst/>
          </a:prstGeom>
          <a:noFill/>
        </p:spPr>
        <p:txBody>
          <a:bodyPr wrap="square" rtlCol="0">
            <a:spAutoFit/>
          </a:bodyPr>
          <a:lstStyle/>
          <a:p>
            <a:pPr algn="ctr"/>
            <a:r>
              <a:rPr lang="en-US" b="1" dirty="0" smtClean="0">
                <a:solidFill>
                  <a:srgbClr val="3333CC"/>
                </a:solidFill>
              </a:rPr>
              <a:t>7/21</a:t>
            </a:r>
          </a:p>
          <a:p>
            <a:pPr algn="ctr"/>
            <a:r>
              <a:rPr lang="en-US" sz="1600" b="1" dirty="0" smtClean="0">
                <a:solidFill>
                  <a:srgbClr val="3333CC"/>
                </a:solidFill>
              </a:rPr>
              <a:t>1844</a:t>
            </a:r>
            <a:endParaRPr lang="en-US" sz="1400" b="1" dirty="0">
              <a:solidFill>
                <a:srgbClr val="3333CC"/>
              </a:solidFill>
            </a:endParaRPr>
          </a:p>
        </p:txBody>
      </p:sp>
      <p:sp>
        <p:nvSpPr>
          <p:cNvPr id="101" name="TextBox 100"/>
          <p:cNvSpPr txBox="1"/>
          <p:nvPr/>
        </p:nvSpPr>
        <p:spPr>
          <a:xfrm>
            <a:off x="8075612" y="2590800"/>
            <a:ext cx="762000" cy="615553"/>
          </a:xfrm>
          <a:prstGeom prst="rect">
            <a:avLst/>
          </a:prstGeom>
          <a:noFill/>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sp>
        <p:nvSpPr>
          <p:cNvPr id="102" name="TextBox 101"/>
          <p:cNvSpPr txBox="1"/>
          <p:nvPr/>
        </p:nvSpPr>
        <p:spPr>
          <a:xfrm>
            <a:off x="10437812" y="2667000"/>
            <a:ext cx="762000" cy="369332"/>
          </a:xfrm>
          <a:prstGeom prst="rect">
            <a:avLst/>
          </a:prstGeom>
          <a:noFill/>
        </p:spPr>
        <p:txBody>
          <a:bodyPr wrap="square" rtlCol="0">
            <a:spAutoFit/>
          </a:bodyPr>
          <a:lstStyle/>
          <a:p>
            <a:pPr algn="ctr"/>
            <a:r>
              <a:rPr lang="en-US" b="1" dirty="0" smtClean="0">
                <a:solidFill>
                  <a:srgbClr val="3333CC"/>
                </a:solidFill>
              </a:rPr>
              <a:t>1863</a:t>
            </a:r>
            <a:endParaRPr lang="en-US" sz="1600" b="1" dirty="0">
              <a:solidFill>
                <a:srgbClr val="3333CC"/>
              </a:solidFill>
            </a:endParaRPr>
          </a:p>
        </p:txBody>
      </p:sp>
      <p:sp>
        <p:nvSpPr>
          <p:cNvPr id="106" name="TextBox 105"/>
          <p:cNvSpPr txBox="1"/>
          <p:nvPr/>
        </p:nvSpPr>
        <p:spPr>
          <a:xfrm>
            <a:off x="6323012" y="2895600"/>
            <a:ext cx="762000" cy="584775"/>
          </a:xfrm>
          <a:prstGeom prst="rect">
            <a:avLst/>
          </a:prstGeom>
          <a:noFill/>
        </p:spPr>
        <p:txBody>
          <a:bodyPr wrap="square" rtlCol="0">
            <a:spAutoFit/>
          </a:bodyPr>
          <a:lstStyle/>
          <a:p>
            <a:pPr algn="ctr"/>
            <a:r>
              <a:rPr lang="en-US" sz="1600" b="1" dirty="0" smtClean="0">
                <a:solidFill>
                  <a:srgbClr val="3333CC"/>
                </a:solidFill>
              </a:rPr>
              <a:t>8/1</a:t>
            </a:r>
          </a:p>
          <a:p>
            <a:pPr algn="ctr"/>
            <a:r>
              <a:rPr lang="en-US" sz="1600" b="1" dirty="0" smtClean="0">
                <a:solidFill>
                  <a:srgbClr val="3333CC"/>
                </a:solidFill>
              </a:rPr>
              <a:t>1844</a:t>
            </a:r>
            <a:endParaRPr lang="en-US" sz="1400" b="1" dirty="0">
              <a:solidFill>
                <a:srgbClr val="3333CC"/>
              </a:solidFill>
            </a:endParaRPr>
          </a:p>
        </p:txBody>
      </p:sp>
      <p:sp>
        <p:nvSpPr>
          <p:cNvPr id="107" name="TextBox 106"/>
          <p:cNvSpPr txBox="1"/>
          <p:nvPr/>
        </p:nvSpPr>
        <p:spPr>
          <a:xfrm>
            <a:off x="7161212" y="2895600"/>
            <a:ext cx="762000" cy="584775"/>
          </a:xfrm>
          <a:prstGeom prst="rect">
            <a:avLst/>
          </a:prstGeom>
          <a:noFill/>
        </p:spPr>
        <p:txBody>
          <a:bodyPr wrap="square" rtlCol="0">
            <a:spAutoFit/>
          </a:bodyPr>
          <a:lstStyle/>
          <a:p>
            <a:pPr algn="ctr"/>
            <a:r>
              <a:rPr lang="en-US" sz="1600" b="1" dirty="0" smtClean="0">
                <a:solidFill>
                  <a:srgbClr val="3333CC"/>
                </a:solidFill>
              </a:rPr>
              <a:t>8/12</a:t>
            </a:r>
          </a:p>
          <a:p>
            <a:pPr algn="ctr"/>
            <a:r>
              <a:rPr lang="en-US" sz="1600" b="1" dirty="0" smtClean="0">
                <a:solidFill>
                  <a:srgbClr val="3333CC"/>
                </a:solidFill>
              </a:rPr>
              <a:t>1844</a:t>
            </a:r>
            <a:endParaRPr lang="en-US" sz="1400" b="1" dirty="0">
              <a:solidFill>
                <a:srgbClr val="3333CC"/>
              </a:solidFill>
            </a:endParaRPr>
          </a:p>
        </p:txBody>
      </p:sp>
      <p:cxnSp>
        <p:nvCxnSpPr>
          <p:cNvPr id="122" name="Straight Connector 121"/>
          <p:cNvCxnSpPr/>
          <p:nvPr/>
        </p:nvCxnSpPr>
        <p:spPr>
          <a:xfrm rot="5400000">
            <a:off x="5675709" y="36191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57134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B</a:t>
            </a:r>
            <a:endParaRPr lang="en-US" b="1" dirty="0">
              <a:solidFill>
                <a:srgbClr val="0070C0"/>
              </a:solidFill>
              <a:latin typeface="Algerian" pitchFamily="82" charset="0"/>
            </a:endParaRPr>
          </a:p>
        </p:txBody>
      </p:sp>
      <p:sp>
        <p:nvSpPr>
          <p:cNvPr id="145" name="TextBox 144"/>
          <p:cNvSpPr txBox="1"/>
          <p:nvPr/>
        </p:nvSpPr>
        <p:spPr>
          <a:xfrm>
            <a:off x="64754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C</a:t>
            </a:r>
            <a:endParaRPr lang="en-US" b="1" dirty="0">
              <a:solidFill>
                <a:srgbClr val="0070C0"/>
              </a:solidFill>
              <a:latin typeface="Algerian" pitchFamily="82" charset="0"/>
            </a:endParaRPr>
          </a:p>
        </p:txBody>
      </p:sp>
      <p:sp>
        <p:nvSpPr>
          <p:cNvPr id="146" name="TextBox 145"/>
          <p:cNvSpPr txBox="1"/>
          <p:nvPr/>
        </p:nvSpPr>
        <p:spPr>
          <a:xfrm>
            <a:off x="73898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e</a:t>
            </a:r>
            <a:endParaRPr lang="en-US" b="1" dirty="0">
              <a:solidFill>
                <a:srgbClr val="0070C0"/>
              </a:solidFill>
              <a:latin typeface="Algerian" pitchFamily="82" charset="0"/>
            </a:endParaRPr>
          </a:p>
        </p:txBody>
      </p:sp>
      <p:cxnSp>
        <p:nvCxnSpPr>
          <p:cNvPr id="150" name="Straight Connector 149"/>
          <p:cNvCxnSpPr/>
          <p:nvPr/>
        </p:nvCxnSpPr>
        <p:spPr>
          <a:xfrm flipV="1">
            <a:off x="5942012" y="3429000"/>
            <a:ext cx="2286000" cy="457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637212" y="4343400"/>
            <a:ext cx="609600" cy="261610"/>
          </a:xfrm>
          <a:prstGeom prst="rect">
            <a:avLst/>
          </a:prstGeom>
          <a:noFill/>
        </p:spPr>
        <p:txBody>
          <a:bodyPr wrap="square" rtlCol="0">
            <a:spAutoFit/>
          </a:bodyPr>
          <a:lstStyle/>
          <a:p>
            <a:r>
              <a:rPr lang="en-US" sz="1100" b="1" dirty="0" smtClean="0">
                <a:solidFill>
                  <a:schemeClr val="bg2">
                    <a:lumMod val="25000"/>
                  </a:schemeClr>
                </a:solidFill>
              </a:rPr>
              <a:t>Boston</a:t>
            </a:r>
            <a:endParaRPr lang="en-US" sz="1100" b="1" dirty="0">
              <a:solidFill>
                <a:schemeClr val="bg2">
                  <a:lumMod val="25000"/>
                </a:schemeClr>
              </a:solidFill>
            </a:endParaRPr>
          </a:p>
        </p:txBody>
      </p:sp>
      <p:sp>
        <p:nvSpPr>
          <p:cNvPr id="154" name="TextBox 153"/>
          <p:cNvSpPr txBox="1"/>
          <p:nvPr/>
        </p:nvSpPr>
        <p:spPr>
          <a:xfrm>
            <a:off x="6399212" y="4343400"/>
            <a:ext cx="762000" cy="261610"/>
          </a:xfrm>
          <a:prstGeom prst="rect">
            <a:avLst/>
          </a:prstGeom>
          <a:noFill/>
        </p:spPr>
        <p:txBody>
          <a:bodyPr wrap="square" rtlCol="0">
            <a:spAutoFit/>
          </a:bodyPr>
          <a:lstStyle/>
          <a:p>
            <a:r>
              <a:rPr lang="en-US" sz="1100" b="1" dirty="0" smtClean="0">
                <a:solidFill>
                  <a:schemeClr val="bg2">
                    <a:lumMod val="25000"/>
                  </a:schemeClr>
                </a:solidFill>
              </a:rPr>
              <a:t>Concord</a:t>
            </a:r>
            <a:endParaRPr lang="en-US" sz="1100" b="1" dirty="0">
              <a:solidFill>
                <a:schemeClr val="bg2">
                  <a:lumMod val="25000"/>
                </a:schemeClr>
              </a:solidFill>
            </a:endParaRPr>
          </a:p>
        </p:txBody>
      </p:sp>
      <p:sp>
        <p:nvSpPr>
          <p:cNvPr id="155" name="TextBox 154"/>
          <p:cNvSpPr txBox="1"/>
          <p:nvPr/>
        </p:nvSpPr>
        <p:spPr>
          <a:xfrm>
            <a:off x="7237412" y="4343400"/>
            <a:ext cx="762000" cy="261610"/>
          </a:xfrm>
          <a:prstGeom prst="rect">
            <a:avLst/>
          </a:prstGeom>
          <a:noFill/>
        </p:spPr>
        <p:txBody>
          <a:bodyPr wrap="square" rtlCol="0">
            <a:spAutoFit/>
          </a:bodyPr>
          <a:lstStyle/>
          <a:p>
            <a:pPr algn="ctr"/>
            <a:r>
              <a:rPr lang="en-US" sz="1100" b="1" dirty="0" smtClean="0">
                <a:solidFill>
                  <a:schemeClr val="bg2">
                    <a:lumMod val="25000"/>
                  </a:schemeClr>
                </a:solidFill>
              </a:rPr>
              <a:t>Exeter</a:t>
            </a:r>
            <a:endParaRPr lang="en-US" sz="1100" b="1" dirty="0">
              <a:solidFill>
                <a:schemeClr val="bg2">
                  <a:lumMod val="25000"/>
                </a:schemeClr>
              </a:solidFill>
            </a:endParaRPr>
          </a:p>
        </p:txBody>
      </p:sp>
      <p:sp>
        <p:nvSpPr>
          <p:cNvPr id="161" name="TextBox 160"/>
          <p:cNvSpPr txBox="1"/>
          <p:nvPr/>
        </p:nvSpPr>
        <p:spPr>
          <a:xfrm>
            <a:off x="5942012" y="3886200"/>
            <a:ext cx="2514600" cy="261610"/>
          </a:xfrm>
          <a:prstGeom prst="rect">
            <a:avLst/>
          </a:prstGeom>
          <a:noFill/>
          <a:ln>
            <a:solidFill>
              <a:schemeClr val="tx1"/>
            </a:solidFill>
          </a:ln>
        </p:spPr>
        <p:txBody>
          <a:bodyPr wrap="square" rtlCol="0">
            <a:spAutoFit/>
          </a:bodyPr>
          <a:lstStyle/>
          <a:p>
            <a:pPr algn="ctr"/>
            <a:r>
              <a:rPr lang="en-US" sz="1100" dirty="0" smtClean="0">
                <a:latin typeface="Ink Free" pitchFamily="66" charset="0"/>
              </a:rPr>
              <a:t>Midnight Cry Message</a:t>
            </a:r>
            <a:endParaRPr lang="en-US" sz="1100" dirty="0">
              <a:latin typeface="Ink Free" pitchFamily="66" charset="0"/>
            </a:endParaRPr>
          </a:p>
        </p:txBody>
      </p:sp>
      <p:sp>
        <p:nvSpPr>
          <p:cNvPr id="69" name="TextBox 68"/>
          <p:cNvSpPr txBox="1"/>
          <p:nvPr/>
        </p:nvSpPr>
        <p:spPr>
          <a:xfrm>
            <a:off x="8075612" y="4114800"/>
            <a:ext cx="685800" cy="338554"/>
          </a:xfrm>
          <a:prstGeom prst="rect">
            <a:avLst/>
          </a:prstGeom>
          <a:noFill/>
        </p:spPr>
        <p:txBody>
          <a:bodyPr wrap="square" rtlCol="0">
            <a:spAutoFit/>
          </a:bodyPr>
          <a:lstStyle/>
          <a:p>
            <a:pPr algn="ctr"/>
            <a:r>
              <a:rPr lang="en-US" sz="1600" b="1" dirty="0" smtClean="0">
                <a:solidFill>
                  <a:srgbClr val="0070C0"/>
                </a:solidFill>
                <a:latin typeface="Algerian" pitchFamily="82" charset="0"/>
              </a:rPr>
              <a:t>TEST</a:t>
            </a:r>
            <a:endParaRPr lang="en-US" sz="1600" b="1" dirty="0">
              <a:solidFill>
                <a:srgbClr val="0070C0"/>
              </a:solidFill>
              <a:latin typeface="Algerian" pitchFamily="82" charset="0"/>
            </a:endParaRPr>
          </a:p>
        </p:txBody>
      </p:sp>
      <p:pic>
        <p:nvPicPr>
          <p:cNvPr id="70" name="Picture 2" descr="Heretic, Rebel, a Thing to Flout: The Great Disappointment—1844 End of  World Fail"/>
          <p:cNvPicPr>
            <a:picLocks noChangeAspect="1" noChangeArrowheads="1"/>
          </p:cNvPicPr>
          <p:nvPr/>
        </p:nvPicPr>
        <p:blipFill>
          <a:blip r:embed="rId4" cstate="print"/>
          <a:srcRect/>
          <a:stretch>
            <a:fillRect/>
          </a:stretch>
        </p:blipFill>
        <p:spPr bwMode="auto">
          <a:xfrm>
            <a:off x="5408612" y="4572000"/>
            <a:ext cx="457200" cy="780704"/>
          </a:xfrm>
          <a:prstGeom prst="rect">
            <a:avLst/>
          </a:prstGeom>
          <a:noFill/>
        </p:spPr>
      </p:pic>
      <p:pic>
        <p:nvPicPr>
          <p:cNvPr id="73" name="Picture 2" descr="Samuel Snow | Adventist, Preacher, Takoma park"/>
          <p:cNvPicPr>
            <a:picLocks noChangeAspect="1" noChangeArrowheads="1"/>
          </p:cNvPicPr>
          <p:nvPr/>
        </p:nvPicPr>
        <p:blipFill>
          <a:blip r:embed="rId5"/>
          <a:srcRect/>
          <a:stretch>
            <a:fillRect/>
          </a:stretch>
        </p:blipFill>
        <p:spPr bwMode="auto">
          <a:xfrm>
            <a:off x="6018212" y="4572000"/>
            <a:ext cx="457200" cy="762000"/>
          </a:xfrm>
          <a:prstGeom prst="rect">
            <a:avLst/>
          </a:prstGeom>
          <a:noFill/>
        </p:spPr>
      </p:pic>
      <p:cxnSp>
        <p:nvCxnSpPr>
          <p:cNvPr id="74" name="Straight Connector 73"/>
          <p:cNvCxnSpPr/>
          <p:nvPr/>
        </p:nvCxnSpPr>
        <p:spPr>
          <a:xfrm rot="5400000">
            <a:off x="5540211" y="4973801"/>
            <a:ext cx="80519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627812" y="4648200"/>
            <a:ext cx="5027612" cy="1815882"/>
          </a:xfrm>
          <a:prstGeom prst="rect">
            <a:avLst/>
          </a:prstGeom>
          <a:noFill/>
        </p:spPr>
        <p:txBody>
          <a:bodyPr wrap="square" rtlCol="0">
            <a:spAutoFit/>
          </a:bodyPr>
          <a:lstStyle/>
          <a:p>
            <a:pPr algn="just"/>
            <a:r>
              <a:rPr lang="en-US" sz="1600" dirty="0" smtClean="0">
                <a:latin typeface="Century Gothic" pitchFamily="34" charset="0"/>
              </a:rPr>
              <a:t>This is all one group of people. One group called and trained under Miller, who tarry, listen to Samuel Snow, and are there for the swelling of the MC, and face the shut door. That’s one group. You don’t find a second group in that history. So this all relates to the 1</a:t>
            </a:r>
            <a:r>
              <a:rPr lang="en-US" sz="1600" baseline="30000" dirty="0" smtClean="0">
                <a:latin typeface="Century Gothic" pitchFamily="34" charset="0"/>
              </a:rPr>
              <a:t>st</a:t>
            </a:r>
            <a:r>
              <a:rPr lang="en-US" sz="1600" dirty="0" smtClean="0">
                <a:latin typeface="Century Gothic" pitchFamily="34" charset="0"/>
              </a:rPr>
              <a:t>- 10 virgins, just as the disciples. </a:t>
            </a:r>
            <a:endParaRPr lang="en-US" sz="1600" dirty="0">
              <a:latin typeface="Century Gothic" pitchFamily="34" charset="0"/>
            </a:endParaRPr>
          </a:p>
        </p:txBody>
      </p:sp>
      <p:sp>
        <p:nvSpPr>
          <p:cNvPr id="66" name="TextBox 65"/>
          <p:cNvSpPr txBox="1"/>
          <p:nvPr/>
        </p:nvSpPr>
        <p:spPr>
          <a:xfrm>
            <a:off x="3046412" y="3886200"/>
            <a:ext cx="762000" cy="553998"/>
          </a:xfrm>
          <a:prstGeom prst="rect">
            <a:avLst/>
          </a:prstGeom>
          <a:noFill/>
        </p:spPr>
        <p:txBody>
          <a:bodyPr wrap="square" rtlCol="0">
            <a:spAutoFit/>
          </a:bodyPr>
          <a:lstStyle/>
          <a:p>
            <a:pPr algn="ctr"/>
            <a:r>
              <a:rPr lang="en-US" sz="1400" dirty="0" smtClean="0">
                <a:solidFill>
                  <a:schemeClr val="tx2"/>
                </a:solidFill>
              </a:rPr>
              <a:t>8/11</a:t>
            </a:r>
          </a:p>
          <a:p>
            <a:pPr algn="ctr"/>
            <a:r>
              <a:rPr lang="en-US" sz="1600" dirty="0" smtClean="0">
                <a:solidFill>
                  <a:schemeClr val="tx2"/>
                </a:solidFill>
              </a:rPr>
              <a:t>1840</a:t>
            </a:r>
            <a:endParaRPr lang="en-US" sz="1600" dirty="0">
              <a:solidFill>
                <a:schemeClr val="tx2"/>
              </a:solidFill>
            </a:endParaRPr>
          </a:p>
        </p:txBody>
      </p:sp>
      <p:cxnSp>
        <p:nvCxnSpPr>
          <p:cNvPr id="68" name="Straight Connector 67"/>
          <p:cNvCxnSpPr/>
          <p:nvPr/>
        </p:nvCxnSpPr>
        <p:spPr>
          <a:xfrm>
            <a:off x="1217612" y="3886200"/>
            <a:ext cx="22098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874712" y="3543300"/>
            <a:ext cx="6873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1674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2360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36612" y="2743200"/>
            <a:ext cx="762000" cy="369332"/>
          </a:xfrm>
          <a:prstGeom prst="rect">
            <a:avLst/>
          </a:prstGeom>
          <a:noFill/>
        </p:spPr>
        <p:txBody>
          <a:bodyPr wrap="square" rtlCol="0">
            <a:spAutoFit/>
          </a:bodyPr>
          <a:lstStyle/>
          <a:p>
            <a:pPr algn="ctr"/>
            <a:r>
              <a:rPr lang="en-US" b="1" dirty="0" smtClean="0">
                <a:solidFill>
                  <a:srgbClr val="3333CC"/>
                </a:solidFill>
              </a:rPr>
              <a:t>1798</a:t>
            </a:r>
            <a:endParaRPr lang="en-US" sz="1600" b="1" dirty="0">
              <a:solidFill>
                <a:srgbClr val="3333CC"/>
              </a:solidFill>
            </a:endParaRPr>
          </a:p>
        </p:txBody>
      </p:sp>
      <p:sp>
        <p:nvSpPr>
          <p:cNvPr id="79" name="TextBox 78"/>
          <p:cNvSpPr txBox="1"/>
          <p:nvPr/>
        </p:nvSpPr>
        <p:spPr>
          <a:xfrm>
            <a:off x="1522412" y="2971800"/>
            <a:ext cx="762000" cy="338554"/>
          </a:xfrm>
          <a:prstGeom prst="rect">
            <a:avLst/>
          </a:prstGeom>
          <a:noFill/>
        </p:spPr>
        <p:txBody>
          <a:bodyPr wrap="square" rtlCol="0">
            <a:spAutoFit/>
          </a:bodyPr>
          <a:lstStyle/>
          <a:p>
            <a:pPr algn="ctr"/>
            <a:r>
              <a:rPr lang="en-US" sz="1600" b="1" dirty="0" smtClean="0">
                <a:solidFill>
                  <a:srgbClr val="3333CC"/>
                </a:solidFill>
              </a:rPr>
              <a:t>1818</a:t>
            </a:r>
            <a:endParaRPr lang="en-US" sz="1400" b="1" dirty="0">
              <a:solidFill>
                <a:srgbClr val="3333CC"/>
              </a:solidFill>
            </a:endParaRPr>
          </a:p>
        </p:txBody>
      </p:sp>
      <p:sp>
        <p:nvSpPr>
          <p:cNvPr id="90" name="TextBox 89"/>
          <p:cNvSpPr txBox="1"/>
          <p:nvPr/>
        </p:nvSpPr>
        <p:spPr>
          <a:xfrm>
            <a:off x="912812" y="1524000"/>
            <a:ext cx="762000" cy="369332"/>
          </a:xfrm>
          <a:prstGeom prst="rect">
            <a:avLst/>
          </a:prstGeom>
          <a:noFill/>
        </p:spPr>
        <p:txBody>
          <a:bodyPr wrap="square" rtlCol="0">
            <a:spAutoFit/>
          </a:bodyPr>
          <a:lstStyle/>
          <a:p>
            <a:pPr algn="ctr"/>
            <a:r>
              <a:rPr lang="en-US" b="1" dirty="0" smtClean="0">
                <a:solidFill>
                  <a:srgbClr val="FF0000"/>
                </a:solidFill>
              </a:rPr>
              <a:t>1989</a:t>
            </a:r>
            <a:endParaRPr lang="en-US" sz="1600" b="1" dirty="0">
              <a:solidFill>
                <a:srgbClr val="FF0000"/>
              </a:solidFill>
            </a:endParaRPr>
          </a:p>
        </p:txBody>
      </p:sp>
      <p:sp>
        <p:nvSpPr>
          <p:cNvPr id="91" name="TextBox 90"/>
          <p:cNvSpPr txBox="1"/>
          <p:nvPr/>
        </p:nvSpPr>
        <p:spPr>
          <a:xfrm>
            <a:off x="1598612" y="1981200"/>
            <a:ext cx="762000" cy="369332"/>
          </a:xfrm>
          <a:prstGeom prst="rect">
            <a:avLst/>
          </a:prstGeom>
          <a:noFill/>
        </p:spPr>
        <p:txBody>
          <a:bodyPr wrap="square" rtlCol="0">
            <a:spAutoFit/>
          </a:bodyPr>
          <a:lstStyle/>
          <a:p>
            <a:pPr algn="ctr"/>
            <a:r>
              <a:rPr lang="en-US" b="1" dirty="0" smtClean="0">
                <a:solidFill>
                  <a:srgbClr val="FF0000"/>
                </a:solidFill>
              </a:rPr>
              <a:t>‘91</a:t>
            </a:r>
            <a:endParaRPr lang="en-US" b="1" dirty="0">
              <a:solidFill>
                <a:srgbClr val="FF0000"/>
              </a:solidFill>
            </a:endParaRPr>
          </a:p>
        </p:txBody>
      </p:sp>
      <p:sp>
        <p:nvSpPr>
          <p:cNvPr id="92" name="TextBox 91"/>
          <p:cNvSpPr txBox="1"/>
          <p:nvPr/>
        </p:nvSpPr>
        <p:spPr>
          <a:xfrm>
            <a:off x="2284412" y="1981200"/>
            <a:ext cx="762000" cy="369332"/>
          </a:xfrm>
          <a:prstGeom prst="rect">
            <a:avLst/>
          </a:prstGeom>
          <a:noFill/>
        </p:spPr>
        <p:txBody>
          <a:bodyPr wrap="square" rtlCol="0">
            <a:spAutoFit/>
          </a:bodyPr>
          <a:lstStyle/>
          <a:p>
            <a:pPr algn="ctr"/>
            <a:r>
              <a:rPr lang="en-US" b="1" dirty="0" smtClean="0">
                <a:solidFill>
                  <a:srgbClr val="FF0000"/>
                </a:solidFill>
              </a:rPr>
              <a:t>‘96</a:t>
            </a:r>
            <a:endParaRPr lang="en-US" sz="1600" b="1" dirty="0">
              <a:solidFill>
                <a:srgbClr val="FF0000"/>
              </a:solidFill>
            </a:endParaRPr>
          </a:p>
        </p:txBody>
      </p:sp>
      <p:cxnSp>
        <p:nvCxnSpPr>
          <p:cNvPr id="93" name="Straight Connector 92"/>
          <p:cNvCxnSpPr/>
          <p:nvPr/>
        </p:nvCxnSpPr>
        <p:spPr>
          <a:xfrm rot="5400000">
            <a:off x="912415" y="22863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750615" y="25911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2436415" y="25911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208212" y="2971800"/>
            <a:ext cx="762000" cy="338554"/>
          </a:xfrm>
          <a:prstGeom prst="rect">
            <a:avLst/>
          </a:prstGeom>
          <a:noFill/>
        </p:spPr>
        <p:txBody>
          <a:bodyPr wrap="square" rtlCol="0">
            <a:spAutoFit/>
          </a:bodyPr>
          <a:lstStyle/>
          <a:p>
            <a:pPr algn="ctr"/>
            <a:r>
              <a:rPr lang="en-US" sz="1600" b="1" dirty="0" smtClean="0">
                <a:solidFill>
                  <a:srgbClr val="3333CC"/>
                </a:solidFill>
              </a:rPr>
              <a:t>1833</a:t>
            </a:r>
            <a:endParaRPr lang="en-US" sz="1400" b="1" dirty="0">
              <a:solidFill>
                <a:srgbClr val="3333C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0"/>
            <a:ext cx="6397624" cy="1143000"/>
          </a:xfrm>
        </p:spPr>
        <p:txBody>
          <a:bodyPr>
            <a:normAutofit/>
          </a:bodyPr>
          <a:lstStyle/>
          <a:p>
            <a:r>
              <a:rPr lang="en-US" dirty="0" smtClean="0">
                <a:latin typeface="Bernard MT Condensed" pitchFamily="18" charset="0"/>
              </a:rPr>
              <a:t>Change of Leadership</a:t>
            </a:r>
            <a:endParaRPr lang="en-US" dirty="0">
              <a:latin typeface="Bernard MT Condensed" pitchFamily="18" charset="0"/>
            </a:endParaRPr>
          </a:p>
        </p:txBody>
      </p:sp>
      <p:cxnSp>
        <p:nvCxnSpPr>
          <p:cNvPr id="8" name="Straight Connector 7"/>
          <p:cNvCxnSpPr/>
          <p:nvPr/>
        </p:nvCxnSpPr>
        <p:spPr>
          <a:xfrm>
            <a:off x="3427412" y="3886200"/>
            <a:ext cx="746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61109" y="2247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266509" y="2399903"/>
            <a:ext cx="3810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476309" y="2323703"/>
            <a:ext cx="6858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560615" y="2362597"/>
            <a:ext cx="763588"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112124" y="3544094"/>
            <a:ext cx="6881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83718" y="3544094"/>
            <a:ext cx="6873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513615" y="3505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1012" y="1600200"/>
            <a:ext cx="762000" cy="369332"/>
          </a:xfrm>
          <a:prstGeom prst="rect">
            <a:avLst/>
          </a:prstGeom>
          <a:noFill/>
        </p:spPr>
        <p:txBody>
          <a:bodyPr wrap="square" rtlCol="0">
            <a:spAutoFit/>
          </a:bodyPr>
          <a:lstStyle/>
          <a:p>
            <a:pPr algn="ctr"/>
            <a:r>
              <a:rPr lang="en-US" b="1" dirty="0" smtClean="0">
                <a:solidFill>
                  <a:srgbClr val="FF0000"/>
                </a:solidFill>
              </a:rPr>
              <a:t>2014</a:t>
            </a:r>
            <a:endParaRPr lang="en-US" sz="1600" b="1" dirty="0">
              <a:solidFill>
                <a:srgbClr val="FF0000"/>
              </a:solidFill>
            </a:endParaRPr>
          </a:p>
        </p:txBody>
      </p:sp>
      <p:sp>
        <p:nvSpPr>
          <p:cNvPr id="27" name="TextBox 26"/>
          <p:cNvSpPr txBox="1"/>
          <p:nvPr/>
        </p:nvSpPr>
        <p:spPr>
          <a:xfrm>
            <a:off x="10437812" y="1600200"/>
            <a:ext cx="762000" cy="369332"/>
          </a:xfrm>
          <a:prstGeom prst="rect">
            <a:avLst/>
          </a:prstGeom>
          <a:noFill/>
        </p:spPr>
        <p:txBody>
          <a:bodyPr wrap="square" rtlCol="0">
            <a:spAutoFit/>
          </a:bodyPr>
          <a:lstStyle/>
          <a:p>
            <a:pPr algn="ctr"/>
            <a:r>
              <a:rPr lang="en-US" b="1" dirty="0" smtClean="0">
                <a:solidFill>
                  <a:srgbClr val="FF0000"/>
                </a:solidFill>
              </a:rPr>
              <a:t>2021</a:t>
            </a:r>
            <a:endParaRPr lang="en-US" sz="1600" b="1" dirty="0">
              <a:solidFill>
                <a:srgbClr val="FF0000"/>
              </a:solidFill>
            </a:endParaRPr>
          </a:p>
        </p:txBody>
      </p:sp>
      <p:sp>
        <p:nvSpPr>
          <p:cNvPr id="28" name="TextBox 27"/>
          <p:cNvSpPr txBox="1"/>
          <p:nvPr/>
        </p:nvSpPr>
        <p:spPr>
          <a:xfrm>
            <a:off x="3046412" y="1600200"/>
            <a:ext cx="762000" cy="369332"/>
          </a:xfrm>
          <a:prstGeom prst="rect">
            <a:avLst/>
          </a:prstGeom>
          <a:noFill/>
        </p:spPr>
        <p:txBody>
          <a:bodyPr wrap="square" rtlCol="0">
            <a:spAutoFit/>
          </a:bodyPr>
          <a:lstStyle/>
          <a:p>
            <a:pPr algn="ctr"/>
            <a:r>
              <a:rPr lang="en-US" b="1" dirty="0" smtClean="0">
                <a:solidFill>
                  <a:srgbClr val="FF0000"/>
                </a:solidFill>
              </a:rPr>
              <a:t>9/11</a:t>
            </a:r>
            <a:endParaRPr lang="en-US" sz="1600" b="1" dirty="0">
              <a:solidFill>
                <a:srgbClr val="FF0000"/>
              </a:solidFill>
            </a:endParaRPr>
          </a:p>
        </p:txBody>
      </p:sp>
      <p:cxnSp>
        <p:nvCxnSpPr>
          <p:cNvPr id="39" name="Straight Connector 38"/>
          <p:cNvCxnSpPr/>
          <p:nvPr/>
        </p:nvCxnSpPr>
        <p:spPr>
          <a:xfrm rot="5400000">
            <a:off x="9751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9134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352506" y="2628106"/>
            <a:ext cx="3810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14306" y="2628106"/>
            <a:ext cx="3810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9510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36615" y="2667397"/>
            <a:ext cx="459582"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3132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512321" y="3696891"/>
            <a:ext cx="3833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9510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36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97516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913415" y="3657997"/>
            <a:ext cx="45958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84612" y="2057400"/>
            <a:ext cx="762000" cy="369332"/>
          </a:xfrm>
          <a:prstGeom prst="rect">
            <a:avLst/>
          </a:prstGeom>
          <a:noFill/>
        </p:spPr>
        <p:txBody>
          <a:bodyPr wrap="square" rtlCol="0">
            <a:spAutoFit/>
          </a:bodyPr>
          <a:lstStyle/>
          <a:p>
            <a:pPr algn="ctr"/>
            <a:r>
              <a:rPr lang="en-US" b="1" dirty="0" smtClean="0">
                <a:solidFill>
                  <a:srgbClr val="FF0000"/>
                </a:solidFill>
              </a:rPr>
              <a:t>2009</a:t>
            </a:r>
            <a:endParaRPr lang="en-US" sz="1600" b="1" dirty="0">
              <a:solidFill>
                <a:srgbClr val="FF0000"/>
              </a:solidFill>
            </a:endParaRPr>
          </a:p>
        </p:txBody>
      </p:sp>
      <p:sp>
        <p:nvSpPr>
          <p:cNvPr id="58" name="TextBox 57"/>
          <p:cNvSpPr txBox="1"/>
          <p:nvPr/>
        </p:nvSpPr>
        <p:spPr>
          <a:xfrm>
            <a:off x="4799012" y="2057400"/>
            <a:ext cx="762000" cy="369332"/>
          </a:xfrm>
          <a:prstGeom prst="rect">
            <a:avLst/>
          </a:prstGeom>
          <a:noFill/>
        </p:spPr>
        <p:txBody>
          <a:bodyPr wrap="square" rtlCol="0">
            <a:spAutoFit/>
          </a:bodyPr>
          <a:lstStyle/>
          <a:p>
            <a:pPr algn="ctr"/>
            <a:r>
              <a:rPr lang="en-US" b="1" dirty="0" smtClean="0">
                <a:solidFill>
                  <a:srgbClr val="FF0000"/>
                </a:solidFill>
              </a:rPr>
              <a:t>2012</a:t>
            </a:r>
            <a:endParaRPr lang="en-US" sz="1600" b="1" dirty="0">
              <a:solidFill>
                <a:srgbClr val="FF0000"/>
              </a:solidFill>
            </a:endParaRPr>
          </a:p>
        </p:txBody>
      </p:sp>
      <p:sp>
        <p:nvSpPr>
          <p:cNvPr id="59" name="TextBox 58"/>
          <p:cNvSpPr txBox="1"/>
          <p:nvPr/>
        </p:nvSpPr>
        <p:spPr>
          <a:xfrm>
            <a:off x="7161212" y="2057400"/>
            <a:ext cx="762000" cy="369332"/>
          </a:xfrm>
          <a:prstGeom prst="rect">
            <a:avLst/>
          </a:prstGeom>
          <a:noFill/>
        </p:spPr>
        <p:txBody>
          <a:bodyPr wrap="square" rtlCol="0">
            <a:spAutoFit/>
          </a:bodyPr>
          <a:lstStyle/>
          <a:p>
            <a:pPr algn="ctr"/>
            <a:r>
              <a:rPr lang="en-US" b="1" dirty="0" smtClean="0">
                <a:solidFill>
                  <a:srgbClr val="FF0000"/>
                </a:solidFill>
              </a:rPr>
              <a:t>2018</a:t>
            </a:r>
            <a:endParaRPr lang="en-US" sz="1600" b="1" dirty="0">
              <a:solidFill>
                <a:srgbClr val="FF0000"/>
              </a:solidFill>
            </a:endParaRPr>
          </a:p>
        </p:txBody>
      </p:sp>
      <p:sp>
        <p:nvSpPr>
          <p:cNvPr id="60" name="TextBox 59"/>
          <p:cNvSpPr txBox="1"/>
          <p:nvPr/>
        </p:nvSpPr>
        <p:spPr>
          <a:xfrm>
            <a:off x="6323012" y="2057400"/>
            <a:ext cx="762000" cy="369332"/>
          </a:xfrm>
          <a:prstGeom prst="rect">
            <a:avLst/>
          </a:prstGeom>
          <a:noFill/>
        </p:spPr>
        <p:txBody>
          <a:bodyPr wrap="square" rtlCol="0">
            <a:spAutoFit/>
          </a:bodyPr>
          <a:lstStyle/>
          <a:p>
            <a:pPr algn="ctr"/>
            <a:r>
              <a:rPr lang="en-US" b="1" dirty="0" smtClean="0">
                <a:solidFill>
                  <a:srgbClr val="FF0000"/>
                </a:solidFill>
              </a:rPr>
              <a:t>2016</a:t>
            </a:r>
            <a:endParaRPr lang="en-US" sz="1600" b="1" dirty="0">
              <a:solidFill>
                <a:srgbClr val="FF0000"/>
              </a:solidFill>
            </a:endParaRPr>
          </a:p>
        </p:txBody>
      </p:sp>
      <p:sp>
        <p:nvSpPr>
          <p:cNvPr id="61" name="TextBox 60"/>
          <p:cNvSpPr txBox="1"/>
          <p:nvPr/>
        </p:nvSpPr>
        <p:spPr>
          <a:xfrm>
            <a:off x="8761412" y="2057400"/>
            <a:ext cx="762000" cy="369332"/>
          </a:xfrm>
          <a:prstGeom prst="rect">
            <a:avLst/>
          </a:prstGeom>
          <a:noFill/>
        </p:spPr>
        <p:txBody>
          <a:bodyPr wrap="square" rtlCol="0">
            <a:spAutoFit/>
          </a:bodyPr>
          <a:lstStyle/>
          <a:p>
            <a:pPr algn="ctr"/>
            <a:r>
              <a:rPr lang="en-US" b="1" dirty="0" smtClean="0">
                <a:solidFill>
                  <a:srgbClr val="FF0000"/>
                </a:solidFill>
              </a:rPr>
              <a:t>2020</a:t>
            </a:r>
            <a:endParaRPr lang="en-US" sz="1600" b="1" dirty="0">
              <a:solidFill>
                <a:srgbClr val="FF0000"/>
              </a:solidFill>
            </a:endParaRPr>
          </a:p>
        </p:txBody>
      </p:sp>
      <p:sp>
        <p:nvSpPr>
          <p:cNvPr id="62" name="TextBox 61"/>
          <p:cNvSpPr txBox="1"/>
          <p:nvPr/>
        </p:nvSpPr>
        <p:spPr>
          <a:xfrm rot="19792190">
            <a:off x="2080955" y="1597621"/>
            <a:ext cx="999959" cy="369332"/>
          </a:xfrm>
          <a:prstGeom prst="rect">
            <a:avLst/>
          </a:prstGeom>
          <a:noFill/>
        </p:spPr>
        <p:txBody>
          <a:bodyPr wrap="square" rtlCol="0">
            <a:spAutoFit/>
          </a:bodyPr>
          <a:lstStyle/>
          <a:p>
            <a:pPr algn="ctr"/>
            <a:r>
              <a:rPr lang="en-US" sz="1400" b="1" u="sng" dirty="0" smtClean="0">
                <a:latin typeface="Lucida Calligraphy" pitchFamily="66" charset="0"/>
              </a:rPr>
              <a:t>Priest</a:t>
            </a:r>
            <a:r>
              <a:rPr lang="en-US" dirty="0" smtClean="0"/>
              <a:t> </a:t>
            </a:r>
            <a:endParaRPr lang="en-US" dirty="0"/>
          </a:p>
        </p:txBody>
      </p:sp>
      <p:pic>
        <p:nvPicPr>
          <p:cNvPr id="71"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8456612" y="3200400"/>
            <a:ext cx="381000" cy="656166"/>
          </a:xfrm>
          <a:prstGeom prst="rect">
            <a:avLst/>
          </a:prstGeom>
          <a:noFill/>
        </p:spPr>
      </p:pic>
      <p:sp>
        <p:nvSpPr>
          <p:cNvPr id="72" name="TextBox 71"/>
          <p:cNvSpPr txBox="1"/>
          <p:nvPr/>
        </p:nvSpPr>
        <p:spPr>
          <a:xfrm>
            <a:off x="8913812" y="15240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78" name="Arc 77"/>
          <p:cNvSpPr/>
          <p:nvPr/>
        </p:nvSpPr>
        <p:spPr>
          <a:xfrm rot="17702762">
            <a:off x="8008281" y="884872"/>
            <a:ext cx="3409186" cy="3872806"/>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TextBox 80"/>
          <p:cNvSpPr txBox="1"/>
          <p:nvPr/>
        </p:nvSpPr>
        <p:spPr>
          <a:xfrm>
            <a:off x="8990012" y="1219200"/>
            <a:ext cx="1066800" cy="307777"/>
          </a:xfrm>
          <a:prstGeom prst="rect">
            <a:avLst/>
          </a:prstGeom>
          <a:noFill/>
        </p:spPr>
        <p:txBody>
          <a:bodyPr wrap="square" rtlCol="0">
            <a:spAutoFit/>
          </a:bodyPr>
          <a:lstStyle/>
          <a:p>
            <a:pPr algn="ctr"/>
            <a:r>
              <a:rPr lang="en-US" sz="1400" b="1" dirty="0" smtClean="0">
                <a:solidFill>
                  <a:schemeClr val="tx2"/>
                </a:solidFill>
                <a:latin typeface="Candara" pitchFamily="34" charset="0"/>
              </a:rPr>
              <a:t>Harvest</a:t>
            </a:r>
            <a:endParaRPr lang="en-US" b="1" dirty="0">
              <a:solidFill>
                <a:schemeClr val="tx2"/>
              </a:solidFill>
              <a:latin typeface="Candara" pitchFamily="34" charset="0"/>
            </a:endParaRPr>
          </a:p>
        </p:txBody>
      </p:sp>
      <p:sp>
        <p:nvSpPr>
          <p:cNvPr id="95" name="TextBox 94"/>
          <p:cNvSpPr txBox="1"/>
          <p:nvPr/>
        </p:nvSpPr>
        <p:spPr>
          <a:xfrm>
            <a:off x="5713412" y="1219200"/>
            <a:ext cx="457200" cy="369332"/>
          </a:xfrm>
          <a:prstGeom prst="rect">
            <a:avLst/>
          </a:prstGeom>
          <a:noFill/>
        </p:spPr>
        <p:txBody>
          <a:bodyPr wrap="square" rtlCol="0">
            <a:spAutoFit/>
          </a:bodyPr>
          <a:lstStyle/>
          <a:p>
            <a:pPr algn="ctr"/>
            <a:r>
              <a:rPr lang="en-US" b="1" dirty="0" smtClean="0">
                <a:solidFill>
                  <a:schemeClr val="tx2"/>
                </a:solidFill>
              </a:rPr>
              <a:t>SL</a:t>
            </a:r>
            <a:endParaRPr lang="en-US" b="1" dirty="0">
              <a:solidFill>
                <a:schemeClr val="tx2"/>
              </a:solidFill>
            </a:endParaRPr>
          </a:p>
        </p:txBody>
      </p:sp>
      <p:sp>
        <p:nvSpPr>
          <p:cNvPr id="84" name="TextBox 83"/>
          <p:cNvSpPr txBox="1"/>
          <p:nvPr/>
        </p:nvSpPr>
        <p:spPr>
          <a:xfrm>
            <a:off x="8075612" y="1524000"/>
            <a:ext cx="762000" cy="584775"/>
          </a:xfrm>
          <a:prstGeom prst="rect">
            <a:avLst/>
          </a:prstGeom>
          <a:solidFill>
            <a:srgbClr val="FFFF00"/>
          </a:solid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sp>
        <p:nvSpPr>
          <p:cNvPr id="87" name="TextBox 86"/>
          <p:cNvSpPr txBox="1"/>
          <p:nvPr/>
        </p:nvSpPr>
        <p:spPr>
          <a:xfrm>
            <a:off x="5637212" y="19812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88" name="TextBox 87"/>
          <p:cNvSpPr txBox="1"/>
          <p:nvPr/>
        </p:nvSpPr>
        <p:spPr>
          <a:xfrm>
            <a:off x="5942012" y="1981200"/>
            <a:ext cx="457200" cy="369332"/>
          </a:xfrm>
          <a:prstGeom prst="rect">
            <a:avLst/>
          </a:prstGeom>
          <a:noFill/>
        </p:spPr>
        <p:txBody>
          <a:bodyPr wrap="square" rtlCol="0">
            <a:spAutoFit/>
          </a:bodyPr>
          <a:lstStyle/>
          <a:p>
            <a:r>
              <a:rPr lang="en-US" b="1" dirty="0" smtClean="0">
                <a:latin typeface="Algerian" pitchFamily="82" charset="0"/>
              </a:rPr>
              <a:t>P</a:t>
            </a:r>
            <a:endParaRPr lang="en-US" b="1" dirty="0">
              <a:latin typeface="Algerian" pitchFamily="82" charset="0"/>
            </a:endParaRPr>
          </a:p>
        </p:txBody>
      </p:sp>
      <p:sp>
        <p:nvSpPr>
          <p:cNvPr id="80" name="TextBox 79"/>
          <p:cNvSpPr txBox="1"/>
          <p:nvPr/>
        </p:nvSpPr>
        <p:spPr>
          <a:xfrm>
            <a:off x="5484812" y="2362200"/>
            <a:ext cx="457200" cy="381000"/>
          </a:xfrm>
          <a:prstGeom prst="rect">
            <a:avLst/>
          </a:prstGeom>
          <a:noFill/>
        </p:spPr>
        <p:txBody>
          <a:bodyPr wrap="square" rtlCol="0">
            <a:spAutoFit/>
          </a:bodyPr>
          <a:lstStyle/>
          <a:p>
            <a:pPr algn="r"/>
            <a:r>
              <a:rPr lang="en-US" b="1" dirty="0" smtClean="0">
                <a:latin typeface="Algerian" pitchFamily="82" charset="0"/>
              </a:rPr>
              <a:t>M</a:t>
            </a:r>
            <a:endParaRPr lang="en-US" b="1" dirty="0">
              <a:latin typeface="Algerian" pitchFamily="82" charset="0"/>
            </a:endParaRPr>
          </a:p>
        </p:txBody>
      </p:sp>
      <p:sp>
        <p:nvSpPr>
          <p:cNvPr id="83" name="TextBox 82"/>
          <p:cNvSpPr txBox="1"/>
          <p:nvPr/>
        </p:nvSpPr>
        <p:spPr>
          <a:xfrm>
            <a:off x="5942012" y="2362200"/>
            <a:ext cx="304800" cy="369332"/>
          </a:xfrm>
          <a:prstGeom prst="rect">
            <a:avLst/>
          </a:prstGeom>
          <a:noFill/>
        </p:spPr>
        <p:txBody>
          <a:bodyPr wrap="square" rtlCol="0">
            <a:spAutoFit/>
          </a:bodyPr>
          <a:lstStyle/>
          <a:p>
            <a:r>
              <a:rPr lang="en-US" b="1" dirty="0" smtClean="0">
                <a:latin typeface="Algerian" pitchFamily="82" charset="0"/>
              </a:rPr>
              <a:t>s</a:t>
            </a:r>
            <a:endParaRPr lang="en-US" b="1" dirty="0">
              <a:latin typeface="Algerian" pitchFamily="82" charset="0"/>
            </a:endParaRPr>
          </a:p>
        </p:txBody>
      </p:sp>
      <p:sp>
        <p:nvSpPr>
          <p:cNvPr id="86" name="TextBox 85"/>
          <p:cNvSpPr txBox="1"/>
          <p:nvPr/>
        </p:nvSpPr>
        <p:spPr>
          <a:xfrm rot="19586734">
            <a:off x="2087721" y="2463789"/>
            <a:ext cx="1352497" cy="523220"/>
          </a:xfrm>
          <a:prstGeom prst="rect">
            <a:avLst/>
          </a:prstGeom>
          <a:noFill/>
        </p:spPr>
        <p:txBody>
          <a:bodyPr wrap="square" rtlCol="0">
            <a:spAutoFit/>
          </a:bodyPr>
          <a:lstStyle/>
          <a:p>
            <a:pPr algn="ctr"/>
            <a:r>
              <a:rPr lang="en-US" sz="1400" dirty="0" smtClean="0">
                <a:latin typeface="Lucida Calligraphy" pitchFamily="66" charset="0"/>
              </a:rPr>
              <a:t>Modern </a:t>
            </a:r>
            <a:r>
              <a:rPr lang="en-US" sz="1400" u="sng" dirty="0" smtClean="0">
                <a:latin typeface="Lucida Calligraphy" pitchFamily="66" charset="0"/>
              </a:rPr>
              <a:t>Israel</a:t>
            </a:r>
            <a:endParaRPr lang="en-US" sz="1400" u="sng" dirty="0">
              <a:latin typeface="Lucida Calligraphy" pitchFamily="66" charset="0"/>
            </a:endParaRPr>
          </a:p>
        </p:txBody>
      </p:sp>
      <p:pic>
        <p:nvPicPr>
          <p:cNvPr id="89" name="Picture 3" descr="C:\Users\User\AppData\Local\Microsoft\Windows\INetCache\IE\AOE6MOYD\972px-Alpha_lowercase.svg[1].png"/>
          <p:cNvPicPr>
            <a:picLocks noChangeAspect="1" noChangeArrowheads="1"/>
          </p:cNvPicPr>
          <p:nvPr/>
        </p:nvPicPr>
        <p:blipFill>
          <a:blip r:embed="rId3" cstate="print"/>
          <a:srcRect/>
          <a:stretch>
            <a:fillRect/>
          </a:stretch>
        </p:blipFill>
        <p:spPr bwMode="auto">
          <a:xfrm rot="19349258">
            <a:off x="2447018" y="2364635"/>
            <a:ext cx="304800" cy="137019"/>
          </a:xfrm>
          <a:prstGeom prst="rect">
            <a:avLst/>
          </a:prstGeom>
          <a:noFill/>
        </p:spPr>
      </p:pic>
      <p:sp>
        <p:nvSpPr>
          <p:cNvPr id="98" name="TextBox 97"/>
          <p:cNvSpPr txBox="1"/>
          <p:nvPr/>
        </p:nvSpPr>
        <p:spPr>
          <a:xfrm>
            <a:off x="3046412" y="2590800"/>
            <a:ext cx="762000" cy="615553"/>
          </a:xfrm>
          <a:prstGeom prst="rect">
            <a:avLst/>
          </a:prstGeom>
          <a:noFill/>
        </p:spPr>
        <p:txBody>
          <a:bodyPr wrap="square" rtlCol="0">
            <a:spAutoFit/>
          </a:bodyPr>
          <a:lstStyle/>
          <a:p>
            <a:pPr algn="ctr"/>
            <a:r>
              <a:rPr lang="en-US" b="1" dirty="0" smtClean="0">
                <a:solidFill>
                  <a:srgbClr val="3333CC"/>
                </a:solidFill>
              </a:rPr>
              <a:t>4/19</a:t>
            </a:r>
          </a:p>
          <a:p>
            <a:pPr algn="ctr"/>
            <a:r>
              <a:rPr lang="en-US" sz="1600" b="1" dirty="0" smtClean="0">
                <a:solidFill>
                  <a:srgbClr val="3333CC"/>
                </a:solidFill>
              </a:rPr>
              <a:t>1844</a:t>
            </a:r>
            <a:endParaRPr lang="en-US" sz="1600" b="1" dirty="0">
              <a:solidFill>
                <a:srgbClr val="3333CC"/>
              </a:solidFill>
            </a:endParaRPr>
          </a:p>
        </p:txBody>
      </p:sp>
      <p:sp>
        <p:nvSpPr>
          <p:cNvPr id="100" name="TextBox 99"/>
          <p:cNvSpPr txBox="1"/>
          <p:nvPr/>
        </p:nvSpPr>
        <p:spPr>
          <a:xfrm>
            <a:off x="5561012" y="2743200"/>
            <a:ext cx="838200" cy="615553"/>
          </a:xfrm>
          <a:prstGeom prst="rect">
            <a:avLst/>
          </a:prstGeom>
          <a:noFill/>
        </p:spPr>
        <p:txBody>
          <a:bodyPr wrap="square" rtlCol="0">
            <a:spAutoFit/>
          </a:bodyPr>
          <a:lstStyle/>
          <a:p>
            <a:pPr algn="ctr"/>
            <a:r>
              <a:rPr lang="en-US" b="1" dirty="0" smtClean="0">
                <a:solidFill>
                  <a:srgbClr val="3333CC"/>
                </a:solidFill>
              </a:rPr>
              <a:t>7/21</a:t>
            </a:r>
          </a:p>
          <a:p>
            <a:pPr algn="ctr"/>
            <a:r>
              <a:rPr lang="en-US" sz="1600" b="1" dirty="0" smtClean="0">
                <a:solidFill>
                  <a:srgbClr val="3333CC"/>
                </a:solidFill>
              </a:rPr>
              <a:t>1844</a:t>
            </a:r>
            <a:endParaRPr lang="en-US" sz="1400" b="1" dirty="0">
              <a:solidFill>
                <a:srgbClr val="3333CC"/>
              </a:solidFill>
            </a:endParaRPr>
          </a:p>
        </p:txBody>
      </p:sp>
      <p:sp>
        <p:nvSpPr>
          <p:cNvPr id="101" name="TextBox 100"/>
          <p:cNvSpPr txBox="1"/>
          <p:nvPr/>
        </p:nvSpPr>
        <p:spPr>
          <a:xfrm>
            <a:off x="8075612" y="2590800"/>
            <a:ext cx="762000" cy="615553"/>
          </a:xfrm>
          <a:prstGeom prst="rect">
            <a:avLst/>
          </a:prstGeom>
          <a:solidFill>
            <a:srgbClr val="FFFF00"/>
          </a:solidFill>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sp>
        <p:nvSpPr>
          <p:cNvPr id="102" name="TextBox 101"/>
          <p:cNvSpPr txBox="1"/>
          <p:nvPr/>
        </p:nvSpPr>
        <p:spPr>
          <a:xfrm>
            <a:off x="10437812" y="2667000"/>
            <a:ext cx="762000" cy="369332"/>
          </a:xfrm>
          <a:prstGeom prst="rect">
            <a:avLst/>
          </a:prstGeom>
          <a:noFill/>
        </p:spPr>
        <p:txBody>
          <a:bodyPr wrap="square" rtlCol="0">
            <a:spAutoFit/>
          </a:bodyPr>
          <a:lstStyle/>
          <a:p>
            <a:pPr algn="ctr"/>
            <a:r>
              <a:rPr lang="en-US" b="1" dirty="0" smtClean="0">
                <a:solidFill>
                  <a:srgbClr val="3333CC"/>
                </a:solidFill>
              </a:rPr>
              <a:t>1863</a:t>
            </a:r>
            <a:endParaRPr lang="en-US" sz="1600" b="1" dirty="0">
              <a:solidFill>
                <a:srgbClr val="3333CC"/>
              </a:solidFill>
            </a:endParaRPr>
          </a:p>
        </p:txBody>
      </p:sp>
      <p:sp>
        <p:nvSpPr>
          <p:cNvPr id="106" name="TextBox 105"/>
          <p:cNvSpPr txBox="1"/>
          <p:nvPr/>
        </p:nvSpPr>
        <p:spPr>
          <a:xfrm>
            <a:off x="6323012" y="2895600"/>
            <a:ext cx="762000" cy="584775"/>
          </a:xfrm>
          <a:prstGeom prst="rect">
            <a:avLst/>
          </a:prstGeom>
          <a:noFill/>
        </p:spPr>
        <p:txBody>
          <a:bodyPr wrap="square" rtlCol="0">
            <a:spAutoFit/>
          </a:bodyPr>
          <a:lstStyle/>
          <a:p>
            <a:pPr algn="ctr"/>
            <a:r>
              <a:rPr lang="en-US" sz="1600" b="1" dirty="0" smtClean="0">
                <a:solidFill>
                  <a:srgbClr val="3333CC"/>
                </a:solidFill>
              </a:rPr>
              <a:t>8/1</a:t>
            </a:r>
          </a:p>
          <a:p>
            <a:pPr algn="ctr"/>
            <a:r>
              <a:rPr lang="en-US" sz="1600" b="1" dirty="0" smtClean="0">
                <a:solidFill>
                  <a:srgbClr val="3333CC"/>
                </a:solidFill>
              </a:rPr>
              <a:t>1844</a:t>
            </a:r>
            <a:endParaRPr lang="en-US" sz="1400" b="1" dirty="0">
              <a:solidFill>
                <a:srgbClr val="3333CC"/>
              </a:solidFill>
            </a:endParaRPr>
          </a:p>
        </p:txBody>
      </p:sp>
      <p:sp>
        <p:nvSpPr>
          <p:cNvPr id="107" name="TextBox 106"/>
          <p:cNvSpPr txBox="1"/>
          <p:nvPr/>
        </p:nvSpPr>
        <p:spPr>
          <a:xfrm>
            <a:off x="7161212" y="2895600"/>
            <a:ext cx="762000" cy="584775"/>
          </a:xfrm>
          <a:prstGeom prst="rect">
            <a:avLst/>
          </a:prstGeom>
          <a:noFill/>
        </p:spPr>
        <p:txBody>
          <a:bodyPr wrap="square" rtlCol="0">
            <a:spAutoFit/>
          </a:bodyPr>
          <a:lstStyle/>
          <a:p>
            <a:pPr algn="ctr"/>
            <a:r>
              <a:rPr lang="en-US" sz="1600" b="1" dirty="0" smtClean="0">
                <a:solidFill>
                  <a:srgbClr val="3333CC"/>
                </a:solidFill>
              </a:rPr>
              <a:t>8/12</a:t>
            </a:r>
          </a:p>
          <a:p>
            <a:pPr algn="ctr"/>
            <a:r>
              <a:rPr lang="en-US" sz="1600" b="1" dirty="0" smtClean="0">
                <a:solidFill>
                  <a:srgbClr val="3333CC"/>
                </a:solidFill>
              </a:rPr>
              <a:t>1844</a:t>
            </a:r>
            <a:endParaRPr lang="en-US" sz="1400" b="1" dirty="0">
              <a:solidFill>
                <a:srgbClr val="3333CC"/>
              </a:solidFill>
            </a:endParaRPr>
          </a:p>
        </p:txBody>
      </p:sp>
      <p:cxnSp>
        <p:nvCxnSpPr>
          <p:cNvPr id="122" name="Straight Connector 121"/>
          <p:cNvCxnSpPr/>
          <p:nvPr/>
        </p:nvCxnSpPr>
        <p:spPr>
          <a:xfrm rot="5400000">
            <a:off x="5675709" y="3619103"/>
            <a:ext cx="5334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57134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B</a:t>
            </a:r>
            <a:endParaRPr lang="en-US" b="1" dirty="0">
              <a:solidFill>
                <a:srgbClr val="0070C0"/>
              </a:solidFill>
              <a:latin typeface="Algerian" pitchFamily="82" charset="0"/>
            </a:endParaRPr>
          </a:p>
        </p:txBody>
      </p:sp>
      <p:sp>
        <p:nvSpPr>
          <p:cNvPr id="145" name="TextBox 144"/>
          <p:cNvSpPr txBox="1"/>
          <p:nvPr/>
        </p:nvSpPr>
        <p:spPr>
          <a:xfrm>
            <a:off x="64754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C</a:t>
            </a:r>
            <a:endParaRPr lang="en-US" b="1" dirty="0">
              <a:solidFill>
                <a:srgbClr val="0070C0"/>
              </a:solidFill>
              <a:latin typeface="Algerian" pitchFamily="82" charset="0"/>
            </a:endParaRPr>
          </a:p>
        </p:txBody>
      </p:sp>
      <p:sp>
        <p:nvSpPr>
          <p:cNvPr id="146" name="TextBox 145"/>
          <p:cNvSpPr txBox="1"/>
          <p:nvPr/>
        </p:nvSpPr>
        <p:spPr>
          <a:xfrm>
            <a:off x="7389812" y="4114800"/>
            <a:ext cx="457200" cy="381000"/>
          </a:xfrm>
          <a:prstGeom prst="rect">
            <a:avLst/>
          </a:prstGeom>
          <a:noFill/>
        </p:spPr>
        <p:txBody>
          <a:bodyPr wrap="square" rtlCol="0">
            <a:spAutoFit/>
          </a:bodyPr>
          <a:lstStyle/>
          <a:p>
            <a:pPr algn="ctr"/>
            <a:r>
              <a:rPr lang="en-US" b="1" dirty="0" smtClean="0">
                <a:solidFill>
                  <a:srgbClr val="0070C0"/>
                </a:solidFill>
                <a:latin typeface="Algerian" pitchFamily="82" charset="0"/>
              </a:rPr>
              <a:t>e</a:t>
            </a:r>
            <a:endParaRPr lang="en-US" b="1" dirty="0">
              <a:solidFill>
                <a:srgbClr val="0070C0"/>
              </a:solidFill>
              <a:latin typeface="Algerian" pitchFamily="82" charset="0"/>
            </a:endParaRPr>
          </a:p>
        </p:txBody>
      </p:sp>
      <p:cxnSp>
        <p:nvCxnSpPr>
          <p:cNvPr id="150" name="Straight Connector 149"/>
          <p:cNvCxnSpPr/>
          <p:nvPr/>
        </p:nvCxnSpPr>
        <p:spPr>
          <a:xfrm flipV="1">
            <a:off x="5942012" y="3429000"/>
            <a:ext cx="2286000" cy="457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637212" y="4343400"/>
            <a:ext cx="609600" cy="261610"/>
          </a:xfrm>
          <a:prstGeom prst="rect">
            <a:avLst/>
          </a:prstGeom>
          <a:noFill/>
        </p:spPr>
        <p:txBody>
          <a:bodyPr wrap="square" rtlCol="0">
            <a:spAutoFit/>
          </a:bodyPr>
          <a:lstStyle/>
          <a:p>
            <a:r>
              <a:rPr lang="en-US" sz="1100" b="1" dirty="0" smtClean="0">
                <a:solidFill>
                  <a:schemeClr val="bg2">
                    <a:lumMod val="25000"/>
                  </a:schemeClr>
                </a:solidFill>
              </a:rPr>
              <a:t>Boston</a:t>
            </a:r>
            <a:endParaRPr lang="en-US" sz="1100" b="1" dirty="0">
              <a:solidFill>
                <a:schemeClr val="bg2">
                  <a:lumMod val="25000"/>
                </a:schemeClr>
              </a:solidFill>
            </a:endParaRPr>
          </a:p>
        </p:txBody>
      </p:sp>
      <p:sp>
        <p:nvSpPr>
          <p:cNvPr id="154" name="TextBox 153"/>
          <p:cNvSpPr txBox="1"/>
          <p:nvPr/>
        </p:nvSpPr>
        <p:spPr>
          <a:xfrm>
            <a:off x="6399212" y="4343400"/>
            <a:ext cx="762000" cy="261610"/>
          </a:xfrm>
          <a:prstGeom prst="rect">
            <a:avLst/>
          </a:prstGeom>
          <a:noFill/>
        </p:spPr>
        <p:txBody>
          <a:bodyPr wrap="square" rtlCol="0">
            <a:spAutoFit/>
          </a:bodyPr>
          <a:lstStyle/>
          <a:p>
            <a:r>
              <a:rPr lang="en-US" sz="1100" b="1" dirty="0" smtClean="0">
                <a:solidFill>
                  <a:schemeClr val="bg2">
                    <a:lumMod val="25000"/>
                  </a:schemeClr>
                </a:solidFill>
              </a:rPr>
              <a:t>Concord</a:t>
            </a:r>
            <a:endParaRPr lang="en-US" sz="1100" b="1" dirty="0">
              <a:solidFill>
                <a:schemeClr val="bg2">
                  <a:lumMod val="25000"/>
                </a:schemeClr>
              </a:solidFill>
            </a:endParaRPr>
          </a:p>
        </p:txBody>
      </p:sp>
      <p:sp>
        <p:nvSpPr>
          <p:cNvPr id="155" name="TextBox 154"/>
          <p:cNvSpPr txBox="1"/>
          <p:nvPr/>
        </p:nvSpPr>
        <p:spPr>
          <a:xfrm>
            <a:off x="7237412" y="4343400"/>
            <a:ext cx="762000" cy="261610"/>
          </a:xfrm>
          <a:prstGeom prst="rect">
            <a:avLst/>
          </a:prstGeom>
          <a:noFill/>
        </p:spPr>
        <p:txBody>
          <a:bodyPr wrap="square" rtlCol="0">
            <a:spAutoFit/>
          </a:bodyPr>
          <a:lstStyle/>
          <a:p>
            <a:pPr algn="ctr"/>
            <a:r>
              <a:rPr lang="en-US" sz="1100" b="1" dirty="0" smtClean="0">
                <a:solidFill>
                  <a:schemeClr val="bg2">
                    <a:lumMod val="25000"/>
                  </a:schemeClr>
                </a:solidFill>
              </a:rPr>
              <a:t>Exeter</a:t>
            </a:r>
            <a:endParaRPr lang="en-US" sz="1100" b="1" dirty="0">
              <a:solidFill>
                <a:schemeClr val="bg2">
                  <a:lumMod val="25000"/>
                </a:schemeClr>
              </a:solidFill>
            </a:endParaRPr>
          </a:p>
        </p:txBody>
      </p:sp>
      <p:sp>
        <p:nvSpPr>
          <p:cNvPr id="161" name="TextBox 160"/>
          <p:cNvSpPr txBox="1"/>
          <p:nvPr/>
        </p:nvSpPr>
        <p:spPr>
          <a:xfrm>
            <a:off x="5942012" y="3886200"/>
            <a:ext cx="2514600" cy="261610"/>
          </a:xfrm>
          <a:prstGeom prst="rect">
            <a:avLst/>
          </a:prstGeom>
          <a:noFill/>
          <a:ln>
            <a:solidFill>
              <a:schemeClr val="tx1"/>
            </a:solidFill>
          </a:ln>
        </p:spPr>
        <p:txBody>
          <a:bodyPr wrap="square" rtlCol="0">
            <a:spAutoFit/>
          </a:bodyPr>
          <a:lstStyle/>
          <a:p>
            <a:pPr algn="ctr"/>
            <a:r>
              <a:rPr lang="en-US" sz="1100" dirty="0" smtClean="0">
                <a:latin typeface="Ink Free" pitchFamily="66" charset="0"/>
              </a:rPr>
              <a:t>Midnight Cry Message</a:t>
            </a:r>
            <a:endParaRPr lang="en-US" sz="1100" dirty="0">
              <a:latin typeface="Ink Free" pitchFamily="66" charset="0"/>
            </a:endParaRPr>
          </a:p>
        </p:txBody>
      </p:sp>
      <p:sp>
        <p:nvSpPr>
          <p:cNvPr id="68" name="TextBox 67"/>
          <p:cNvSpPr txBox="1"/>
          <p:nvPr/>
        </p:nvSpPr>
        <p:spPr>
          <a:xfrm>
            <a:off x="4799012" y="914400"/>
            <a:ext cx="2362200" cy="307777"/>
          </a:xfrm>
          <a:prstGeom prst="rect">
            <a:avLst/>
          </a:prstGeom>
          <a:noFill/>
          <a:ln w="3175">
            <a:solidFill>
              <a:schemeClr val="tx1"/>
            </a:solidFill>
          </a:ln>
          <a:effectLst>
            <a:glow rad="63500">
              <a:schemeClr val="accent4">
                <a:satMod val="175000"/>
                <a:alpha val="40000"/>
              </a:schemeClr>
            </a:glow>
          </a:effectLst>
        </p:spPr>
        <p:txBody>
          <a:bodyPr wrap="square" rtlCol="0">
            <a:spAutoFit/>
          </a:bodyPr>
          <a:lstStyle/>
          <a:p>
            <a:pPr algn="ctr"/>
            <a:r>
              <a:rPr lang="en-US" sz="1400" b="1" dirty="0" smtClean="0">
                <a:latin typeface="Bradley Hand ITC" pitchFamily="66" charset="0"/>
              </a:rPr>
              <a:t>Change of Leadership</a:t>
            </a:r>
            <a:endParaRPr lang="en-US" sz="1400" b="1" dirty="0">
              <a:latin typeface="Bradley Hand ITC" pitchFamily="66" charset="0"/>
            </a:endParaRPr>
          </a:p>
        </p:txBody>
      </p:sp>
      <p:sp>
        <p:nvSpPr>
          <p:cNvPr id="69" name="TextBox 68"/>
          <p:cNvSpPr txBox="1"/>
          <p:nvPr/>
        </p:nvSpPr>
        <p:spPr>
          <a:xfrm>
            <a:off x="8075612" y="4114800"/>
            <a:ext cx="685800" cy="338554"/>
          </a:xfrm>
          <a:prstGeom prst="rect">
            <a:avLst/>
          </a:prstGeom>
          <a:noFill/>
        </p:spPr>
        <p:txBody>
          <a:bodyPr wrap="square" rtlCol="0">
            <a:spAutoFit/>
          </a:bodyPr>
          <a:lstStyle/>
          <a:p>
            <a:pPr algn="ctr"/>
            <a:r>
              <a:rPr lang="en-US" sz="1600" b="1" dirty="0" smtClean="0">
                <a:solidFill>
                  <a:srgbClr val="0070C0"/>
                </a:solidFill>
                <a:latin typeface="Algerian" pitchFamily="82" charset="0"/>
              </a:rPr>
              <a:t>TEST</a:t>
            </a:r>
            <a:endParaRPr lang="en-US" sz="1600" b="1" dirty="0">
              <a:solidFill>
                <a:srgbClr val="0070C0"/>
              </a:solidFill>
              <a:latin typeface="Algerian" pitchFamily="82" charset="0"/>
            </a:endParaRPr>
          </a:p>
        </p:txBody>
      </p:sp>
      <p:pic>
        <p:nvPicPr>
          <p:cNvPr id="70" name="Picture 2" descr="Heretic, Rebel, a Thing to Flout: The Great Disappointment—1844 End of  World Fail"/>
          <p:cNvPicPr>
            <a:picLocks noChangeAspect="1" noChangeArrowheads="1"/>
          </p:cNvPicPr>
          <p:nvPr/>
        </p:nvPicPr>
        <p:blipFill>
          <a:blip r:embed="rId4" cstate="print"/>
          <a:srcRect/>
          <a:stretch>
            <a:fillRect/>
          </a:stretch>
        </p:blipFill>
        <p:spPr bwMode="auto">
          <a:xfrm>
            <a:off x="5408612" y="4572000"/>
            <a:ext cx="457200" cy="780704"/>
          </a:xfrm>
          <a:prstGeom prst="rect">
            <a:avLst/>
          </a:prstGeom>
          <a:noFill/>
        </p:spPr>
      </p:pic>
      <p:pic>
        <p:nvPicPr>
          <p:cNvPr id="73" name="Picture 2" descr="Samuel Snow | Adventist, Preacher, Takoma park"/>
          <p:cNvPicPr>
            <a:picLocks noChangeAspect="1" noChangeArrowheads="1"/>
          </p:cNvPicPr>
          <p:nvPr/>
        </p:nvPicPr>
        <p:blipFill>
          <a:blip r:embed="rId5"/>
          <a:srcRect/>
          <a:stretch>
            <a:fillRect/>
          </a:stretch>
        </p:blipFill>
        <p:spPr bwMode="auto">
          <a:xfrm>
            <a:off x="6018212" y="4572000"/>
            <a:ext cx="457200" cy="762000"/>
          </a:xfrm>
          <a:prstGeom prst="rect">
            <a:avLst/>
          </a:prstGeom>
          <a:noFill/>
        </p:spPr>
      </p:pic>
      <p:cxnSp>
        <p:nvCxnSpPr>
          <p:cNvPr id="74" name="Straight Connector 73"/>
          <p:cNvCxnSpPr/>
          <p:nvPr/>
        </p:nvCxnSpPr>
        <p:spPr>
          <a:xfrm rot="5400000">
            <a:off x="5540211" y="4973801"/>
            <a:ext cx="80519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27012" y="1295400"/>
            <a:ext cx="1981200" cy="2862322"/>
          </a:xfrm>
          <a:prstGeom prst="rect">
            <a:avLst/>
          </a:prstGeom>
          <a:noFill/>
        </p:spPr>
        <p:txBody>
          <a:bodyPr wrap="square" rtlCol="0">
            <a:spAutoFit/>
          </a:bodyPr>
          <a:lstStyle/>
          <a:p>
            <a:pPr algn="ctr"/>
            <a:r>
              <a:rPr lang="en-US" sz="2000" b="1" dirty="0" smtClean="0">
                <a:latin typeface="Candara" pitchFamily="34" charset="0"/>
              </a:rPr>
              <a:t>So where is the change of leadership?</a:t>
            </a:r>
          </a:p>
          <a:p>
            <a:pPr algn="ctr"/>
            <a:r>
              <a:rPr lang="en-US" sz="2000" b="1" dirty="0" smtClean="0">
                <a:latin typeface="Candara" pitchFamily="34" charset="0"/>
              </a:rPr>
              <a:t>Is it safe for people to be following William Miller in the history of Aug to Oct.? No. </a:t>
            </a:r>
            <a:endParaRPr lang="en-US" sz="2000" b="1" dirty="0">
              <a:latin typeface="Candara" pitchFamily="34" charset="0"/>
            </a:endParaRPr>
          </a:p>
        </p:txBody>
      </p:sp>
      <p:sp>
        <p:nvSpPr>
          <p:cNvPr id="76" name="TextBox 75"/>
          <p:cNvSpPr txBox="1"/>
          <p:nvPr/>
        </p:nvSpPr>
        <p:spPr>
          <a:xfrm>
            <a:off x="150812" y="4572000"/>
            <a:ext cx="4800600" cy="1631216"/>
          </a:xfrm>
          <a:prstGeom prst="rect">
            <a:avLst/>
          </a:prstGeom>
          <a:noFill/>
        </p:spPr>
        <p:txBody>
          <a:bodyPr wrap="square" rtlCol="0">
            <a:spAutoFit/>
          </a:bodyPr>
          <a:lstStyle/>
          <a:p>
            <a:pPr algn="just"/>
            <a:r>
              <a:rPr lang="en-US" sz="2000" dirty="0" smtClean="0">
                <a:latin typeface="Book Antiqua" pitchFamily="18" charset="0"/>
              </a:rPr>
              <a:t>There is a change of leadership to Miller to Snow. Then the 2</a:t>
            </a:r>
            <a:r>
              <a:rPr lang="en-US" sz="2000" baseline="30000" dirty="0" smtClean="0">
                <a:latin typeface="Book Antiqua" pitchFamily="18" charset="0"/>
              </a:rPr>
              <a:t>nd</a:t>
            </a:r>
            <a:r>
              <a:rPr lang="en-US" sz="2000" dirty="0" smtClean="0">
                <a:latin typeface="Book Antiqua" pitchFamily="18" charset="0"/>
              </a:rPr>
              <a:t> Angel speaks. Then the people are tested. And this is all just one group. All lining up with our shut door. </a:t>
            </a:r>
          </a:p>
        </p:txBody>
      </p:sp>
      <p:sp>
        <p:nvSpPr>
          <p:cNvPr id="79" name="TextBox 78"/>
          <p:cNvSpPr txBox="1"/>
          <p:nvPr/>
        </p:nvSpPr>
        <p:spPr>
          <a:xfrm>
            <a:off x="7008812" y="4876800"/>
            <a:ext cx="5029200" cy="1754326"/>
          </a:xfrm>
          <a:prstGeom prst="rect">
            <a:avLst/>
          </a:prstGeom>
          <a:noFill/>
        </p:spPr>
        <p:txBody>
          <a:bodyPr wrap="square" rtlCol="0">
            <a:spAutoFit/>
          </a:bodyPr>
          <a:lstStyle/>
          <a:p>
            <a:pPr algn="just"/>
            <a:r>
              <a:rPr lang="en-US" dirty="0" smtClean="0">
                <a:latin typeface="Book Antiqua" pitchFamily="18" charset="0"/>
              </a:rPr>
              <a:t>So the cross in its primary application is Nov. 9</a:t>
            </a:r>
            <a:r>
              <a:rPr lang="en-US" baseline="30000" dirty="0" smtClean="0">
                <a:latin typeface="Book Antiqua" pitchFamily="18" charset="0"/>
              </a:rPr>
              <a:t>th</a:t>
            </a:r>
            <a:r>
              <a:rPr lang="en-US" dirty="0" smtClean="0">
                <a:latin typeface="Book Antiqua" pitchFamily="18" charset="0"/>
              </a:rPr>
              <a:t> 2019. That symbol enough explains so much of our experience. October 22</a:t>
            </a:r>
            <a:r>
              <a:rPr lang="en-US" baseline="30000" dirty="0" smtClean="0">
                <a:latin typeface="Book Antiqua" pitchFamily="18" charset="0"/>
              </a:rPr>
              <a:t>nd</a:t>
            </a:r>
            <a:r>
              <a:rPr lang="en-US" dirty="0" smtClean="0">
                <a:latin typeface="Book Antiqua" pitchFamily="18" charset="0"/>
              </a:rPr>
              <a:t> is that 1</a:t>
            </a:r>
            <a:r>
              <a:rPr lang="en-US" baseline="30000" dirty="0" smtClean="0">
                <a:latin typeface="Book Antiqua" pitchFamily="18" charset="0"/>
              </a:rPr>
              <a:t>st</a:t>
            </a:r>
            <a:r>
              <a:rPr lang="en-US" dirty="0" smtClean="0">
                <a:latin typeface="Book Antiqua" pitchFamily="18" charset="0"/>
              </a:rPr>
              <a:t> shut door. It also explains much of our experience. But we must acknowledge that it is a history of failure.</a:t>
            </a:r>
            <a:endParaRPr lang="en-US" dirty="0">
              <a:latin typeface="Book Antiqua" pitchFamily="18" charset="0"/>
            </a:endParaRPr>
          </a:p>
        </p:txBody>
      </p:sp>
      <p:cxnSp>
        <p:nvCxnSpPr>
          <p:cNvPr id="82" name="Straight Connector 81"/>
          <p:cNvCxnSpPr/>
          <p:nvPr/>
        </p:nvCxnSpPr>
        <p:spPr>
          <a:xfrm>
            <a:off x="2132012" y="3886200"/>
            <a:ext cx="12954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046412" y="3886200"/>
            <a:ext cx="762000" cy="553998"/>
          </a:xfrm>
          <a:prstGeom prst="rect">
            <a:avLst/>
          </a:prstGeom>
          <a:noFill/>
        </p:spPr>
        <p:txBody>
          <a:bodyPr wrap="square" rtlCol="0">
            <a:spAutoFit/>
          </a:bodyPr>
          <a:lstStyle/>
          <a:p>
            <a:pPr algn="ctr"/>
            <a:r>
              <a:rPr lang="en-US" sz="1400" dirty="0" smtClean="0">
                <a:solidFill>
                  <a:schemeClr val="tx2"/>
                </a:solidFill>
              </a:rPr>
              <a:t>8/11</a:t>
            </a:r>
          </a:p>
          <a:p>
            <a:pPr algn="ctr"/>
            <a:r>
              <a:rPr lang="en-US" sz="1600" dirty="0" smtClean="0">
                <a:solidFill>
                  <a:schemeClr val="tx2"/>
                </a:solidFill>
              </a:rPr>
              <a:t>1840</a:t>
            </a:r>
            <a:endParaRPr lang="en-US" sz="1600" dirty="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A Shut Door Experience</a:t>
            </a:r>
            <a:endParaRPr lang="en-US" dirty="0"/>
          </a:p>
        </p:txBody>
      </p:sp>
      <p:cxnSp>
        <p:nvCxnSpPr>
          <p:cNvPr id="4" name="Straight Connector 3"/>
          <p:cNvCxnSpPr/>
          <p:nvPr/>
        </p:nvCxnSpPr>
        <p:spPr>
          <a:xfrm>
            <a:off x="2284412" y="3276600"/>
            <a:ext cx="83820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817415" y="28959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7812" y="1905000"/>
            <a:ext cx="762000" cy="615553"/>
          </a:xfrm>
          <a:prstGeom prst="rect">
            <a:avLst/>
          </a:prstGeom>
          <a:noFill/>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cxnSp>
        <p:nvCxnSpPr>
          <p:cNvPr id="9" name="Straight Connector 8"/>
          <p:cNvCxnSpPr/>
          <p:nvPr/>
        </p:nvCxnSpPr>
        <p:spPr>
          <a:xfrm rot="5400000">
            <a:off x="2932509" y="35429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17812" y="38100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pic>
        <p:nvPicPr>
          <p:cNvPr id="15"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3198812" y="2590800"/>
            <a:ext cx="381000" cy="656166"/>
          </a:xfrm>
          <a:prstGeom prst="rect">
            <a:avLst/>
          </a:prstGeom>
          <a:noFill/>
        </p:spPr>
      </p:pic>
      <p:sp>
        <p:nvSpPr>
          <p:cNvPr id="16" name="TextBox 15"/>
          <p:cNvSpPr txBox="1"/>
          <p:nvPr/>
        </p:nvSpPr>
        <p:spPr>
          <a:xfrm>
            <a:off x="227012" y="1828800"/>
            <a:ext cx="1981200" cy="1477328"/>
          </a:xfrm>
          <a:prstGeom prst="rect">
            <a:avLst/>
          </a:prstGeom>
          <a:noFill/>
          <a:ln>
            <a:solidFill>
              <a:schemeClr val="tx1"/>
            </a:solidFill>
          </a:ln>
        </p:spPr>
        <p:txBody>
          <a:bodyPr wrap="square" rtlCol="0">
            <a:spAutoFit/>
          </a:bodyPr>
          <a:lstStyle/>
          <a:p>
            <a:r>
              <a:rPr lang="en-US" dirty="0" smtClean="0">
                <a:latin typeface="Bell MT" pitchFamily="18" charset="0"/>
              </a:rPr>
              <a:t>Oct 22 Lines up with Nov 9, 2019. We have identified Oct 22 to be a shut door experience.</a:t>
            </a:r>
            <a:endParaRPr lang="en-US" dirty="0">
              <a:latin typeface="Bell MT" pitchFamily="18" charset="0"/>
            </a:endParaRPr>
          </a:p>
        </p:txBody>
      </p:sp>
      <p:cxnSp>
        <p:nvCxnSpPr>
          <p:cNvPr id="17" name="Straight Connector 16"/>
          <p:cNvCxnSpPr/>
          <p:nvPr/>
        </p:nvCxnSpPr>
        <p:spPr>
          <a:xfrm rot="5400000">
            <a:off x="4189015" y="28959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89412" y="2057400"/>
            <a:ext cx="762000" cy="369332"/>
          </a:xfrm>
          <a:prstGeom prst="rect">
            <a:avLst/>
          </a:prstGeom>
          <a:noFill/>
        </p:spPr>
        <p:txBody>
          <a:bodyPr wrap="square" rtlCol="0">
            <a:spAutoFit/>
          </a:bodyPr>
          <a:lstStyle/>
          <a:p>
            <a:pPr algn="ctr"/>
            <a:r>
              <a:rPr lang="en-US" b="1" dirty="0" smtClean="0">
                <a:solidFill>
                  <a:srgbClr val="3333CC"/>
                </a:solidFill>
              </a:rPr>
              <a:t>1850</a:t>
            </a:r>
            <a:endParaRPr lang="en-US" sz="1600" b="1" dirty="0">
              <a:solidFill>
                <a:srgbClr val="3333CC"/>
              </a:solidFill>
            </a:endParaRPr>
          </a:p>
        </p:txBody>
      </p:sp>
      <p:sp>
        <p:nvSpPr>
          <p:cNvPr id="19" name="TextBox 18"/>
          <p:cNvSpPr txBox="1"/>
          <p:nvPr/>
        </p:nvSpPr>
        <p:spPr>
          <a:xfrm>
            <a:off x="5865812" y="1447800"/>
            <a:ext cx="3048000" cy="1477328"/>
          </a:xfrm>
          <a:prstGeom prst="rect">
            <a:avLst/>
          </a:prstGeom>
          <a:noFill/>
          <a:ln>
            <a:solidFill>
              <a:schemeClr val="tx1"/>
            </a:solidFill>
          </a:ln>
        </p:spPr>
        <p:txBody>
          <a:bodyPr wrap="square" rtlCol="0">
            <a:spAutoFit/>
          </a:bodyPr>
          <a:lstStyle/>
          <a:p>
            <a:r>
              <a:rPr lang="en-US" dirty="0" smtClean="0">
                <a:latin typeface="Bell MT" pitchFamily="18" charset="0"/>
              </a:rPr>
              <a:t>We also know that in 1850 they are taking their message to the world. So can Oct 22 be Dan 12:1 on their reform line? No, it can’t be.</a:t>
            </a:r>
            <a:endParaRPr lang="en-US" dirty="0">
              <a:latin typeface="Bell MT" pitchFamily="18" charset="0"/>
            </a:endParaRPr>
          </a:p>
        </p:txBody>
      </p:sp>
      <p:sp>
        <p:nvSpPr>
          <p:cNvPr id="20" name="TextBox 19"/>
          <p:cNvSpPr txBox="1"/>
          <p:nvPr/>
        </p:nvSpPr>
        <p:spPr>
          <a:xfrm>
            <a:off x="5408612" y="3505200"/>
            <a:ext cx="5181600" cy="923330"/>
          </a:xfrm>
          <a:prstGeom prst="rect">
            <a:avLst/>
          </a:prstGeom>
          <a:noFill/>
        </p:spPr>
        <p:txBody>
          <a:bodyPr wrap="square" rtlCol="0">
            <a:spAutoFit/>
          </a:bodyPr>
          <a:lstStyle/>
          <a:p>
            <a:pPr>
              <a:buFont typeface="Wingdings" pitchFamily="2" charset="2"/>
              <a:buChar char="Ø"/>
            </a:pPr>
            <a:r>
              <a:rPr lang="en-US" dirty="0" smtClean="0">
                <a:latin typeface="Ink Free" pitchFamily="66" charset="0"/>
              </a:rPr>
              <a:t> After Dan 12:1, you do not take the gospel message to the world. It’s all done by then. So, Oct 22 cannot be the final shut door for their history.</a:t>
            </a:r>
            <a:endParaRPr lang="en-US" dirty="0">
              <a:latin typeface="Ink Free" pitchFamily="66" charset="0"/>
            </a:endParaRPr>
          </a:p>
        </p:txBody>
      </p:sp>
      <p:sp>
        <p:nvSpPr>
          <p:cNvPr id="21" name="TextBox 20"/>
          <p:cNvSpPr txBox="1"/>
          <p:nvPr/>
        </p:nvSpPr>
        <p:spPr>
          <a:xfrm>
            <a:off x="5408612" y="4495800"/>
            <a:ext cx="4953000" cy="646331"/>
          </a:xfrm>
          <a:prstGeom prst="rect">
            <a:avLst/>
          </a:prstGeom>
          <a:noFill/>
        </p:spPr>
        <p:txBody>
          <a:bodyPr wrap="square" rtlCol="0">
            <a:spAutoFit/>
          </a:bodyPr>
          <a:lstStyle/>
          <a:p>
            <a:pPr>
              <a:buFont typeface="Wingdings" pitchFamily="2" charset="2"/>
              <a:buChar char="Ø"/>
            </a:pPr>
            <a:r>
              <a:rPr lang="en-US" dirty="0" smtClean="0">
                <a:latin typeface="Ink Free" pitchFamily="66" charset="0"/>
              </a:rPr>
              <a:t> We must identify that there is a fractal in their history. That you have two groups. </a:t>
            </a:r>
            <a:endParaRPr lang="en-US" dirty="0">
              <a:latin typeface="Ink Free" pitchFamily="66" charset="0"/>
            </a:endParaRPr>
          </a:p>
        </p:txBody>
      </p:sp>
      <p:cxnSp>
        <p:nvCxnSpPr>
          <p:cNvPr id="25" name="Straight Arrow Connector 24"/>
          <p:cNvCxnSpPr/>
          <p:nvPr/>
        </p:nvCxnSpPr>
        <p:spPr>
          <a:xfrm flipV="1">
            <a:off x="4875212" y="19050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1"/>
          </p:cNvCxnSpPr>
          <p:nvPr/>
        </p:nvCxnSpPr>
        <p:spPr>
          <a:xfrm rot="10800000" flipV="1">
            <a:off x="2284412" y="2212776"/>
            <a:ext cx="533400" cy="73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08612" y="5181600"/>
            <a:ext cx="5715000" cy="1477328"/>
          </a:xfrm>
          <a:prstGeom prst="rect">
            <a:avLst/>
          </a:prstGeom>
          <a:noFill/>
        </p:spPr>
        <p:txBody>
          <a:bodyPr wrap="square" rtlCol="0">
            <a:spAutoFit/>
          </a:bodyPr>
          <a:lstStyle/>
          <a:p>
            <a:pPr>
              <a:buFont typeface="Wingdings" pitchFamily="2" charset="2"/>
              <a:buChar char="Ø"/>
            </a:pPr>
            <a:r>
              <a:rPr lang="en-US" dirty="0" smtClean="0">
                <a:latin typeface="Ink Free" pitchFamily="66" charset="0"/>
              </a:rPr>
              <a:t> There is a difference between an alpha and omega history. In an alpha history, you do not have three groups, you can only identify two. That is one of the few structural differences between an alpha history and an omega history.</a:t>
            </a:r>
            <a:endParaRPr lang="en-US" dirty="0">
              <a:latin typeface="Ink Free"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A Shut Door Experience Cont’</a:t>
            </a:r>
            <a:endParaRPr lang="en-US" dirty="0"/>
          </a:p>
        </p:txBody>
      </p:sp>
      <p:cxnSp>
        <p:nvCxnSpPr>
          <p:cNvPr id="4" name="Straight Connector 3"/>
          <p:cNvCxnSpPr/>
          <p:nvPr/>
        </p:nvCxnSpPr>
        <p:spPr>
          <a:xfrm>
            <a:off x="2284412" y="3276600"/>
            <a:ext cx="37338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932509" y="35429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3198812" y="2590800"/>
            <a:ext cx="381000" cy="656166"/>
          </a:xfrm>
          <a:prstGeom prst="rect">
            <a:avLst/>
          </a:prstGeom>
          <a:noFill/>
        </p:spPr>
      </p:pic>
      <p:cxnSp>
        <p:nvCxnSpPr>
          <p:cNvPr id="7" name="Straight Connector 6"/>
          <p:cNvCxnSpPr/>
          <p:nvPr/>
        </p:nvCxnSpPr>
        <p:spPr>
          <a:xfrm rot="5400000">
            <a:off x="2817415" y="28959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7812" y="1905000"/>
            <a:ext cx="762000" cy="615553"/>
          </a:xfrm>
          <a:prstGeom prst="rect">
            <a:avLst/>
          </a:prstGeom>
          <a:noFill/>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sp>
        <p:nvSpPr>
          <p:cNvPr id="9" name="TextBox 8"/>
          <p:cNvSpPr txBox="1"/>
          <p:nvPr/>
        </p:nvSpPr>
        <p:spPr>
          <a:xfrm>
            <a:off x="2817812" y="38100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cxnSp>
        <p:nvCxnSpPr>
          <p:cNvPr id="10" name="Straight Connector 9"/>
          <p:cNvCxnSpPr/>
          <p:nvPr/>
        </p:nvCxnSpPr>
        <p:spPr>
          <a:xfrm rot="5400000">
            <a:off x="4189015" y="28959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89412" y="2057400"/>
            <a:ext cx="762000" cy="369332"/>
          </a:xfrm>
          <a:prstGeom prst="rect">
            <a:avLst/>
          </a:prstGeom>
          <a:noFill/>
          <a:ln>
            <a:solidFill>
              <a:schemeClr val="tx1"/>
            </a:solidFill>
          </a:ln>
          <a:effectLst>
            <a:glow rad="63500">
              <a:schemeClr val="accent5">
                <a:satMod val="175000"/>
                <a:alpha val="40000"/>
              </a:schemeClr>
            </a:glow>
          </a:effectLst>
        </p:spPr>
        <p:txBody>
          <a:bodyPr wrap="square" rtlCol="0">
            <a:spAutoFit/>
          </a:bodyPr>
          <a:lstStyle/>
          <a:p>
            <a:pPr algn="ctr"/>
            <a:r>
              <a:rPr lang="en-US" b="1" dirty="0" smtClean="0">
                <a:solidFill>
                  <a:srgbClr val="3333CC"/>
                </a:solidFill>
              </a:rPr>
              <a:t>1850</a:t>
            </a:r>
            <a:endParaRPr lang="en-US" sz="1600" b="1" dirty="0">
              <a:solidFill>
                <a:srgbClr val="3333CC"/>
              </a:solidFill>
            </a:endParaRPr>
          </a:p>
        </p:txBody>
      </p:sp>
      <p:pic>
        <p:nvPicPr>
          <p:cNvPr id="2050" name="Picture 2" descr="1850 Prophetic Chart | Adventist Heritage Ministries"/>
          <p:cNvPicPr>
            <a:picLocks noChangeAspect="1" noChangeArrowheads="1"/>
          </p:cNvPicPr>
          <p:nvPr/>
        </p:nvPicPr>
        <p:blipFill>
          <a:blip r:embed="rId3" cstate="print"/>
          <a:srcRect/>
          <a:stretch>
            <a:fillRect/>
          </a:stretch>
        </p:blipFill>
        <p:spPr bwMode="auto">
          <a:xfrm>
            <a:off x="4113212" y="3352800"/>
            <a:ext cx="889116" cy="1219200"/>
          </a:xfrm>
          <a:prstGeom prst="rect">
            <a:avLst/>
          </a:prstGeom>
          <a:noFill/>
          <a:effectLst>
            <a:glow rad="63500">
              <a:schemeClr val="accent5">
                <a:satMod val="175000"/>
                <a:alpha val="40000"/>
              </a:schemeClr>
            </a:glow>
          </a:effectLst>
        </p:spPr>
      </p:pic>
      <p:sp>
        <p:nvSpPr>
          <p:cNvPr id="13" name="TextBox 12"/>
          <p:cNvSpPr txBox="1"/>
          <p:nvPr/>
        </p:nvSpPr>
        <p:spPr>
          <a:xfrm>
            <a:off x="303212" y="1828800"/>
            <a:ext cx="1676400" cy="2308324"/>
          </a:xfrm>
          <a:prstGeom prst="rect">
            <a:avLst/>
          </a:prstGeom>
          <a:noFill/>
        </p:spPr>
        <p:txBody>
          <a:bodyPr wrap="square" rtlCol="0">
            <a:spAutoFit/>
          </a:bodyPr>
          <a:lstStyle/>
          <a:p>
            <a:pPr algn="ctr"/>
            <a:r>
              <a:rPr lang="en-US" b="1" dirty="0" smtClean="0">
                <a:latin typeface="Bell MT" pitchFamily="18" charset="0"/>
              </a:rPr>
              <a:t>There is a shut door in Oct 22, but in 1850 they print the 1850 chart and take the gospel to the world.  </a:t>
            </a:r>
            <a:endParaRPr lang="en-US" b="1" dirty="0">
              <a:latin typeface="Bell MT" pitchFamily="18" charset="0"/>
            </a:endParaRPr>
          </a:p>
        </p:txBody>
      </p:sp>
      <p:cxnSp>
        <p:nvCxnSpPr>
          <p:cNvPr id="14" name="Straight Connector 13"/>
          <p:cNvCxnSpPr/>
          <p:nvPr/>
        </p:nvCxnSpPr>
        <p:spPr>
          <a:xfrm rot="5400000">
            <a:off x="5636815" y="28959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7612" y="35814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51412" y="3657600"/>
            <a:ext cx="914400" cy="461665"/>
          </a:xfrm>
          <a:prstGeom prst="rect">
            <a:avLst/>
          </a:prstGeom>
          <a:noFill/>
        </p:spPr>
        <p:txBody>
          <a:bodyPr wrap="square" rtlCol="0">
            <a:spAutoFit/>
          </a:bodyPr>
          <a:lstStyle/>
          <a:p>
            <a:r>
              <a:rPr lang="en-US" sz="1200" dirty="0" smtClean="0">
                <a:latin typeface="Ink Free" pitchFamily="66" charset="0"/>
              </a:rPr>
              <a:t>Gospel to the world.</a:t>
            </a:r>
            <a:endParaRPr lang="en-US" sz="1200" dirty="0">
              <a:latin typeface="Ink Free" pitchFamily="66" charset="0"/>
            </a:endParaRPr>
          </a:p>
        </p:txBody>
      </p:sp>
      <p:sp>
        <p:nvSpPr>
          <p:cNvPr id="21" name="TextBox 20"/>
          <p:cNvSpPr txBox="1"/>
          <p:nvPr/>
        </p:nvSpPr>
        <p:spPr>
          <a:xfrm>
            <a:off x="5637212" y="2057400"/>
            <a:ext cx="762000" cy="369332"/>
          </a:xfrm>
          <a:prstGeom prst="rect">
            <a:avLst/>
          </a:prstGeom>
          <a:noFill/>
        </p:spPr>
        <p:txBody>
          <a:bodyPr wrap="square" rtlCol="0">
            <a:spAutoFit/>
          </a:bodyPr>
          <a:lstStyle/>
          <a:p>
            <a:pPr algn="ctr"/>
            <a:r>
              <a:rPr lang="en-US" b="1" dirty="0" smtClean="0">
                <a:solidFill>
                  <a:srgbClr val="3333CC"/>
                </a:solidFill>
              </a:rPr>
              <a:t>1861</a:t>
            </a:r>
            <a:endParaRPr lang="en-US" sz="1600" b="1" dirty="0">
              <a:solidFill>
                <a:srgbClr val="3333CC"/>
              </a:solidFill>
            </a:endParaRPr>
          </a:p>
        </p:txBody>
      </p:sp>
      <p:sp>
        <p:nvSpPr>
          <p:cNvPr id="24" name="TextBox 23"/>
          <p:cNvSpPr txBox="1"/>
          <p:nvPr/>
        </p:nvSpPr>
        <p:spPr>
          <a:xfrm>
            <a:off x="6094412" y="2895600"/>
            <a:ext cx="990600" cy="369332"/>
          </a:xfrm>
          <a:prstGeom prst="rect">
            <a:avLst/>
          </a:prstGeom>
          <a:noFill/>
        </p:spPr>
        <p:txBody>
          <a:bodyPr wrap="square" rtlCol="0">
            <a:spAutoFit/>
          </a:bodyPr>
          <a:lstStyle/>
          <a:p>
            <a:r>
              <a:rPr lang="en-US" dirty="0" smtClean="0">
                <a:latin typeface="Algerian" pitchFamily="82" charset="0"/>
              </a:rPr>
              <a:t>J. T. T.</a:t>
            </a:r>
            <a:endParaRPr lang="en-US" dirty="0">
              <a:latin typeface="Algerian" pitchFamily="82" charset="0"/>
            </a:endParaRPr>
          </a:p>
        </p:txBody>
      </p:sp>
      <p:sp>
        <p:nvSpPr>
          <p:cNvPr id="25" name="TextBox 24"/>
          <p:cNvSpPr txBox="1"/>
          <p:nvPr/>
        </p:nvSpPr>
        <p:spPr>
          <a:xfrm>
            <a:off x="6780212" y="1905000"/>
            <a:ext cx="3124200" cy="954107"/>
          </a:xfrm>
          <a:prstGeom prst="rect">
            <a:avLst/>
          </a:prstGeom>
          <a:noFill/>
          <a:ln>
            <a:solidFill>
              <a:schemeClr val="tx1"/>
            </a:solidFill>
          </a:ln>
        </p:spPr>
        <p:txBody>
          <a:bodyPr wrap="square" rtlCol="0">
            <a:spAutoFit/>
          </a:bodyPr>
          <a:lstStyle/>
          <a:p>
            <a:r>
              <a:rPr lang="en-US" sz="1400" dirty="0" smtClean="0">
                <a:latin typeface="Ink Free" pitchFamily="66" charset="0"/>
              </a:rPr>
              <a:t>The beginning of the civil war—the judgment of God. I would suggest you start seeing the activities of the plagues.</a:t>
            </a:r>
            <a:endParaRPr lang="en-US" sz="1400" dirty="0">
              <a:latin typeface="Ink Free" pitchFamily="66" charset="0"/>
            </a:endParaRPr>
          </a:p>
        </p:txBody>
      </p:sp>
      <p:cxnSp>
        <p:nvCxnSpPr>
          <p:cNvPr id="31" name="Straight Arrow Connector 30"/>
          <p:cNvCxnSpPr/>
          <p:nvPr/>
        </p:nvCxnSpPr>
        <p:spPr>
          <a:xfrm>
            <a:off x="6323012" y="2286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Left Bracket 32"/>
          <p:cNvSpPr/>
          <p:nvPr/>
        </p:nvSpPr>
        <p:spPr>
          <a:xfrm rot="16200000">
            <a:off x="4418012" y="3962400"/>
            <a:ext cx="304800" cy="1371600"/>
          </a:xfrm>
          <a:prstGeom prst="leftBracket">
            <a:avLst/>
          </a:prstGeom>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a:off x="4722812" y="5029200"/>
            <a:ext cx="685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84812" y="5257800"/>
            <a:ext cx="2590800" cy="861774"/>
          </a:xfrm>
          <a:prstGeom prst="rect">
            <a:avLst/>
          </a:prstGeom>
          <a:noFill/>
          <a:ln>
            <a:solidFill>
              <a:schemeClr val="tx1"/>
            </a:solidFill>
          </a:ln>
        </p:spPr>
        <p:txBody>
          <a:bodyPr wrap="square" rtlCol="0">
            <a:spAutoFit/>
          </a:bodyPr>
          <a:lstStyle/>
          <a:p>
            <a:r>
              <a:rPr lang="en-US" sz="1600" dirty="0" smtClean="0">
                <a:latin typeface="Candara" pitchFamily="34" charset="0"/>
              </a:rPr>
              <a:t>We can see here that they are doing a work for the world with the 1850 chart</a:t>
            </a:r>
            <a:r>
              <a:rPr lang="en-US" dirty="0" smtClean="0">
                <a:latin typeface="Candara" pitchFamily="34" charset="0"/>
              </a:rPr>
              <a:t>.  </a:t>
            </a:r>
            <a:endParaRPr lang="en-US" dirty="0">
              <a:latin typeface="Candara" pitchFamily="34" charset="0"/>
            </a:endParaRPr>
          </a:p>
        </p:txBody>
      </p:sp>
      <p:sp>
        <p:nvSpPr>
          <p:cNvPr id="37" name="Left Bracket 36"/>
          <p:cNvSpPr/>
          <p:nvPr/>
        </p:nvSpPr>
        <p:spPr>
          <a:xfrm rot="16200000">
            <a:off x="3160712" y="3924300"/>
            <a:ext cx="152400" cy="838200"/>
          </a:xfrm>
          <a:prstGeom prst="leftBracket">
            <a:avLst/>
          </a:prstGeom>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rot="5400000">
            <a:off x="2741612" y="4572000"/>
            <a:ext cx="381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9412" y="5105400"/>
            <a:ext cx="2743200" cy="830997"/>
          </a:xfrm>
          <a:prstGeom prst="rect">
            <a:avLst/>
          </a:prstGeom>
          <a:noFill/>
          <a:ln>
            <a:solidFill>
              <a:schemeClr val="tx1"/>
            </a:solidFill>
          </a:ln>
        </p:spPr>
        <p:txBody>
          <a:bodyPr wrap="square" rtlCol="0">
            <a:spAutoFit/>
          </a:bodyPr>
          <a:lstStyle/>
          <a:p>
            <a:r>
              <a:rPr lang="en-US" sz="1600" dirty="0" smtClean="0">
                <a:latin typeface="Candara" pitchFamily="34" charset="0"/>
              </a:rPr>
              <a:t>So this shut door is a fractal. It is the first group of people and it lines up with Oct 22.</a:t>
            </a:r>
            <a:endParaRPr lang="en-US" sz="1600" dirty="0">
              <a:latin typeface="Candara" pitchFamily="34" charset="0"/>
            </a:endParaRPr>
          </a:p>
        </p:txBody>
      </p:sp>
      <p:sp>
        <p:nvSpPr>
          <p:cNvPr id="44" name="TextBox 43"/>
          <p:cNvSpPr txBox="1"/>
          <p:nvPr/>
        </p:nvSpPr>
        <p:spPr>
          <a:xfrm>
            <a:off x="8990012" y="4495800"/>
            <a:ext cx="2971800" cy="1938992"/>
          </a:xfrm>
          <a:prstGeom prst="rect">
            <a:avLst/>
          </a:prstGeom>
          <a:noFill/>
        </p:spPr>
        <p:txBody>
          <a:bodyPr wrap="square" rtlCol="0">
            <a:spAutoFit/>
          </a:bodyPr>
          <a:lstStyle/>
          <a:p>
            <a:pPr>
              <a:buFont typeface="Wingdings" pitchFamily="2" charset="2"/>
              <a:buChar char="v"/>
            </a:pPr>
            <a:r>
              <a:rPr lang="en-US" sz="2000" dirty="0" smtClean="0"/>
              <a:t> These reform lines—at each point in so many ways—shows us that what FFA is teaching and their chosen teachers is utter foolishness.</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Intercession Doesn’t Stop at Nov 9, 2019</a:t>
            </a:r>
            <a:endParaRPr lang="en-US" dirty="0"/>
          </a:p>
        </p:txBody>
      </p:sp>
      <p:cxnSp>
        <p:nvCxnSpPr>
          <p:cNvPr id="4" name="Straight Connector 3"/>
          <p:cNvCxnSpPr/>
          <p:nvPr/>
        </p:nvCxnSpPr>
        <p:spPr>
          <a:xfrm>
            <a:off x="2284412" y="3276600"/>
            <a:ext cx="18288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932509" y="35429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3198812" y="2590800"/>
            <a:ext cx="381000" cy="656166"/>
          </a:xfrm>
          <a:prstGeom prst="rect">
            <a:avLst/>
          </a:prstGeom>
          <a:noFill/>
        </p:spPr>
      </p:pic>
      <p:cxnSp>
        <p:nvCxnSpPr>
          <p:cNvPr id="7" name="Straight Connector 6"/>
          <p:cNvCxnSpPr/>
          <p:nvPr/>
        </p:nvCxnSpPr>
        <p:spPr>
          <a:xfrm rot="5400000">
            <a:off x="2817415" y="28959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7812" y="1905000"/>
            <a:ext cx="762000" cy="615553"/>
          </a:xfrm>
          <a:prstGeom prst="rect">
            <a:avLst/>
          </a:prstGeom>
          <a:noFill/>
          <a:ln>
            <a:solidFill>
              <a:schemeClr val="tx1"/>
            </a:solidFill>
          </a:ln>
          <a:effectLst>
            <a:glow rad="63500">
              <a:schemeClr val="accent4">
                <a:satMod val="175000"/>
                <a:alpha val="40000"/>
              </a:schemeClr>
            </a:glow>
          </a:effectLst>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sp>
        <p:nvSpPr>
          <p:cNvPr id="9" name="TextBox 8"/>
          <p:cNvSpPr txBox="1"/>
          <p:nvPr/>
        </p:nvSpPr>
        <p:spPr>
          <a:xfrm>
            <a:off x="2817812" y="38100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sp>
        <p:nvSpPr>
          <p:cNvPr id="37" name="Left Bracket 36"/>
          <p:cNvSpPr/>
          <p:nvPr/>
        </p:nvSpPr>
        <p:spPr>
          <a:xfrm rot="16200000">
            <a:off x="3160712" y="3924300"/>
            <a:ext cx="152400" cy="838200"/>
          </a:xfrm>
          <a:prstGeom prst="leftBracket">
            <a:avLst/>
          </a:prstGeom>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303212" y="1371600"/>
            <a:ext cx="2362200" cy="400110"/>
          </a:xfrm>
          <a:prstGeom prst="rect">
            <a:avLst/>
          </a:prstGeom>
          <a:noFill/>
        </p:spPr>
        <p:txBody>
          <a:bodyPr wrap="square" rtlCol="0">
            <a:spAutoFit/>
          </a:bodyPr>
          <a:lstStyle/>
          <a:p>
            <a:r>
              <a:rPr lang="en-US" sz="2000" dirty="0" smtClean="0">
                <a:latin typeface="Bookman Old Style" pitchFamily="18" charset="0"/>
              </a:rPr>
              <a:t>For Example … </a:t>
            </a:r>
            <a:endParaRPr lang="en-US" sz="2000" dirty="0">
              <a:latin typeface="Bookman Old Style" pitchFamily="18" charset="0"/>
            </a:endParaRPr>
          </a:p>
        </p:txBody>
      </p:sp>
      <p:sp>
        <p:nvSpPr>
          <p:cNvPr id="29" name="TextBox 28"/>
          <p:cNvSpPr txBox="1"/>
          <p:nvPr/>
        </p:nvSpPr>
        <p:spPr>
          <a:xfrm>
            <a:off x="0" y="2362200"/>
            <a:ext cx="2589212" cy="338554"/>
          </a:xfrm>
          <a:prstGeom prst="rect">
            <a:avLst/>
          </a:prstGeom>
          <a:noFill/>
        </p:spPr>
        <p:txBody>
          <a:bodyPr wrap="square" rtlCol="0">
            <a:spAutoFit/>
          </a:bodyPr>
          <a:lstStyle/>
          <a:p>
            <a:pPr algn="ctr"/>
            <a:r>
              <a:rPr lang="en-US" sz="1600" dirty="0" smtClean="0">
                <a:latin typeface="Bookman Old Style" pitchFamily="18" charset="0"/>
              </a:rPr>
              <a:t>Oct 22 is Nov 9. 2019</a:t>
            </a:r>
            <a:r>
              <a:rPr lang="en-US" sz="1600" dirty="0" smtClean="0"/>
              <a:t>.</a:t>
            </a:r>
            <a:endParaRPr lang="en-US" sz="1600" dirty="0"/>
          </a:p>
        </p:txBody>
      </p:sp>
      <p:sp>
        <p:nvSpPr>
          <p:cNvPr id="30" name="TextBox 29"/>
          <p:cNvSpPr txBox="1"/>
          <p:nvPr/>
        </p:nvSpPr>
        <p:spPr>
          <a:xfrm>
            <a:off x="4799012" y="2057400"/>
            <a:ext cx="7010400" cy="4524315"/>
          </a:xfrm>
          <a:prstGeom prst="rect">
            <a:avLst/>
          </a:prstGeom>
          <a:noFill/>
        </p:spPr>
        <p:txBody>
          <a:bodyPr wrap="square" rtlCol="0">
            <a:spAutoFit/>
          </a:bodyPr>
          <a:lstStyle/>
          <a:p>
            <a:pPr algn="just"/>
            <a:r>
              <a:rPr lang="en-US" dirty="0" smtClean="0">
                <a:latin typeface="Century Gothic" pitchFamily="34" charset="0"/>
              </a:rPr>
              <a:t>FFA teaches that Nov 9, 2019 Christ stood up and stopped intercession for that first group. If you are going to apply that at Nov 9, 2019, you have to apply it to them. So lets start lining up our pioneers: James and Ellen White, Joseph Bates, Smith, etc. All of these people face their shut door. </a:t>
            </a:r>
          </a:p>
          <a:p>
            <a:pPr algn="just"/>
            <a:endParaRPr lang="en-US" dirty="0" smtClean="0">
              <a:latin typeface="Century Gothic" pitchFamily="34" charset="0"/>
            </a:endParaRPr>
          </a:p>
          <a:p>
            <a:pPr algn="just"/>
            <a:r>
              <a:rPr lang="en-US" dirty="0" smtClean="0">
                <a:latin typeface="Century Gothic" pitchFamily="34" charset="0"/>
              </a:rPr>
              <a:t>To be consistent, we would have to teach that their probation closed here and intercession stopped. And we hope that Ellen White never did another wrong thing in her life.  That In the next 70 years of her life, she never once asked God’s forgiveness because she couldn’t; because from this day forward, when you have  shut door and it’s a hard close of probation, there is no intercession. So our pioneers never required God’s forgiveness after Oct 22. Can you see the problem? FFA teaches that this Nov 9, 2019 is a hard close of probation—the ceasing of all intercession. </a:t>
            </a:r>
            <a:endParaRPr lang="en-US" dirty="0">
              <a:latin typeface="Century Gothic"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Intercession Doesn’t Stop at Nov 9, 2019 Cont’</a:t>
            </a:r>
            <a:endParaRPr lang="en-US" dirty="0"/>
          </a:p>
        </p:txBody>
      </p:sp>
      <p:cxnSp>
        <p:nvCxnSpPr>
          <p:cNvPr id="4" name="Straight Connector 3"/>
          <p:cNvCxnSpPr/>
          <p:nvPr/>
        </p:nvCxnSpPr>
        <p:spPr>
          <a:xfrm>
            <a:off x="2284412" y="3276600"/>
            <a:ext cx="18288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932509" y="35429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3198812" y="2590800"/>
            <a:ext cx="381000" cy="656166"/>
          </a:xfrm>
          <a:prstGeom prst="rect">
            <a:avLst/>
          </a:prstGeom>
          <a:noFill/>
        </p:spPr>
      </p:pic>
      <p:cxnSp>
        <p:nvCxnSpPr>
          <p:cNvPr id="7" name="Straight Connector 6"/>
          <p:cNvCxnSpPr/>
          <p:nvPr/>
        </p:nvCxnSpPr>
        <p:spPr>
          <a:xfrm rot="5400000">
            <a:off x="2817415" y="28959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7812" y="1905000"/>
            <a:ext cx="762000" cy="615553"/>
          </a:xfrm>
          <a:prstGeom prst="rect">
            <a:avLst/>
          </a:prstGeom>
          <a:noFill/>
          <a:ln>
            <a:solidFill>
              <a:schemeClr val="tx1"/>
            </a:solidFill>
          </a:ln>
          <a:effectLst>
            <a:glow rad="63500">
              <a:schemeClr val="accent4">
                <a:satMod val="175000"/>
                <a:alpha val="40000"/>
              </a:schemeClr>
            </a:glow>
          </a:effectLst>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sp>
        <p:nvSpPr>
          <p:cNvPr id="9" name="TextBox 8"/>
          <p:cNvSpPr txBox="1"/>
          <p:nvPr/>
        </p:nvSpPr>
        <p:spPr>
          <a:xfrm>
            <a:off x="2817812" y="3810000"/>
            <a:ext cx="762000" cy="584775"/>
          </a:xfrm>
          <a:prstGeom prst="rect">
            <a:avLst/>
          </a:prstGeom>
          <a:noFill/>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sp>
        <p:nvSpPr>
          <p:cNvPr id="37" name="Left Bracket 36"/>
          <p:cNvSpPr/>
          <p:nvPr/>
        </p:nvSpPr>
        <p:spPr>
          <a:xfrm rot="16200000">
            <a:off x="3160712" y="3924300"/>
            <a:ext cx="152400" cy="838200"/>
          </a:xfrm>
          <a:prstGeom prst="leftBracket">
            <a:avLst/>
          </a:prstGeom>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303212" y="1371600"/>
            <a:ext cx="2362200" cy="400110"/>
          </a:xfrm>
          <a:prstGeom prst="rect">
            <a:avLst/>
          </a:prstGeom>
          <a:noFill/>
        </p:spPr>
        <p:txBody>
          <a:bodyPr wrap="square" rtlCol="0">
            <a:spAutoFit/>
          </a:bodyPr>
          <a:lstStyle/>
          <a:p>
            <a:r>
              <a:rPr lang="en-US" sz="2000" dirty="0" smtClean="0">
                <a:latin typeface="Bookman Old Style" pitchFamily="18" charset="0"/>
              </a:rPr>
              <a:t>For Example … </a:t>
            </a:r>
            <a:endParaRPr lang="en-US" sz="2000" dirty="0">
              <a:latin typeface="Bookman Old Style" pitchFamily="18" charset="0"/>
            </a:endParaRPr>
          </a:p>
        </p:txBody>
      </p:sp>
      <p:sp>
        <p:nvSpPr>
          <p:cNvPr id="29" name="TextBox 28"/>
          <p:cNvSpPr txBox="1"/>
          <p:nvPr/>
        </p:nvSpPr>
        <p:spPr>
          <a:xfrm>
            <a:off x="0" y="2362200"/>
            <a:ext cx="2589212" cy="338554"/>
          </a:xfrm>
          <a:prstGeom prst="rect">
            <a:avLst/>
          </a:prstGeom>
          <a:noFill/>
        </p:spPr>
        <p:txBody>
          <a:bodyPr wrap="square" rtlCol="0">
            <a:spAutoFit/>
          </a:bodyPr>
          <a:lstStyle/>
          <a:p>
            <a:pPr algn="ctr"/>
            <a:r>
              <a:rPr lang="en-US" sz="1600" dirty="0" smtClean="0">
                <a:latin typeface="Bookman Old Style" pitchFamily="18" charset="0"/>
              </a:rPr>
              <a:t>Oct 22 is Nov 9. 2019</a:t>
            </a:r>
            <a:r>
              <a:rPr lang="en-US" sz="1600" dirty="0" smtClean="0"/>
              <a:t>.</a:t>
            </a:r>
            <a:endParaRPr lang="en-US" sz="1600" dirty="0"/>
          </a:p>
        </p:txBody>
      </p:sp>
      <p:sp>
        <p:nvSpPr>
          <p:cNvPr id="14" name="TextBox 13"/>
          <p:cNvSpPr txBox="1"/>
          <p:nvPr/>
        </p:nvSpPr>
        <p:spPr>
          <a:xfrm>
            <a:off x="5027612" y="1828800"/>
            <a:ext cx="6553200" cy="3139321"/>
          </a:xfrm>
          <a:prstGeom prst="rect">
            <a:avLst/>
          </a:prstGeom>
          <a:noFill/>
        </p:spPr>
        <p:txBody>
          <a:bodyPr wrap="square" rtlCol="0">
            <a:spAutoFit/>
          </a:bodyPr>
          <a:lstStyle/>
          <a:p>
            <a:pPr algn="just"/>
            <a:r>
              <a:rPr lang="en-US" dirty="0" smtClean="0">
                <a:latin typeface="Century Gothic" pitchFamily="34" charset="0"/>
              </a:rPr>
              <a:t>Both Oct 22 &amp; Nov 9, 2019 is a shut door for the 1</a:t>
            </a:r>
            <a:r>
              <a:rPr lang="en-US" baseline="30000" dirty="0" smtClean="0">
                <a:latin typeface="Century Gothic" pitchFamily="34" charset="0"/>
              </a:rPr>
              <a:t>st</a:t>
            </a:r>
            <a:r>
              <a:rPr lang="en-US" dirty="0" smtClean="0">
                <a:latin typeface="Century Gothic" pitchFamily="34" charset="0"/>
              </a:rPr>
              <a:t> group. Both relate to a fractal. If you are going to say that Nov. 9. 2019 is a hard close of probation, then Oct 22, 1844 must also be a hard close of probation for the first group. </a:t>
            </a:r>
          </a:p>
          <a:p>
            <a:pPr algn="just"/>
            <a:endParaRPr lang="en-US" dirty="0" smtClean="0">
              <a:latin typeface="Century Gothic" pitchFamily="34" charset="0"/>
            </a:endParaRPr>
          </a:p>
          <a:p>
            <a:pPr algn="just"/>
            <a:r>
              <a:rPr lang="en-US" dirty="0" smtClean="0">
                <a:latin typeface="Century Gothic" pitchFamily="34" charset="0"/>
              </a:rPr>
              <a:t>If we believe this, then all our pioneers had no intercessor from Oct 22 to the day they died. For Ellen White that would be 71 years where she never once had any sin. Not just her, but every single pioneer that went through that history. </a:t>
            </a:r>
          </a:p>
          <a:p>
            <a:endParaRPr lang="en-US" dirty="0" smtClean="0"/>
          </a:p>
        </p:txBody>
      </p:sp>
      <p:sp>
        <p:nvSpPr>
          <p:cNvPr id="15" name="Rectangle 14"/>
          <p:cNvSpPr/>
          <p:nvPr/>
        </p:nvSpPr>
        <p:spPr>
          <a:xfrm>
            <a:off x="5103812" y="5181600"/>
            <a:ext cx="6092825" cy="1200329"/>
          </a:xfrm>
          <a:prstGeom prst="rect">
            <a:avLst/>
          </a:prstGeom>
        </p:spPr>
        <p:txBody>
          <a:bodyPr>
            <a:spAutoFit/>
          </a:bodyPr>
          <a:lstStyle/>
          <a:p>
            <a:pPr algn="ctr"/>
            <a:r>
              <a:rPr lang="en-US" sz="2400" b="1" dirty="0" smtClean="0">
                <a:latin typeface="Cambria" pitchFamily="18" charset="0"/>
                <a:ea typeface="Cambria" pitchFamily="18" charset="0"/>
              </a:rPr>
              <a:t>Their argument is not defendable on a reform line, which is why reform lines keep us safe.</a:t>
            </a:r>
            <a:endParaRPr lang="en-US" sz="2400" b="1" dirty="0">
              <a:latin typeface="Cambria" pitchFamily="18" charset="0"/>
              <a:ea typeface="Cambria"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969943" cy="1143000"/>
          </a:xfrm>
        </p:spPr>
        <p:txBody>
          <a:bodyPr/>
          <a:lstStyle/>
          <a:p>
            <a:r>
              <a:rPr lang="en-US" dirty="0" smtClean="0">
                <a:latin typeface="Bernard MT Condensed" pitchFamily="18" charset="0"/>
              </a:rPr>
              <a:t>Rejection of Prophesy</a:t>
            </a:r>
            <a:endParaRPr lang="en-US" dirty="0"/>
          </a:p>
        </p:txBody>
      </p:sp>
      <p:sp>
        <p:nvSpPr>
          <p:cNvPr id="6" name="TextBox 5"/>
          <p:cNvSpPr txBox="1"/>
          <p:nvPr/>
        </p:nvSpPr>
        <p:spPr>
          <a:xfrm>
            <a:off x="3884612" y="2438400"/>
            <a:ext cx="7772400" cy="3139321"/>
          </a:xfrm>
          <a:prstGeom prst="rect">
            <a:avLst/>
          </a:prstGeom>
          <a:noFill/>
        </p:spPr>
        <p:txBody>
          <a:bodyPr wrap="square" rtlCol="0">
            <a:spAutoFit/>
          </a:bodyPr>
          <a:lstStyle/>
          <a:p>
            <a:pPr algn="just"/>
            <a:r>
              <a:rPr lang="en-US" dirty="0" smtClean="0">
                <a:latin typeface="Century Gothic" pitchFamily="34" charset="0"/>
              </a:rPr>
              <a:t>In Early Writings page 260, paragraph 1, Ellen White talks about the Protestants rejection of the prophesies. </a:t>
            </a:r>
            <a:r>
              <a:rPr lang="en-US" u="sng" dirty="0" smtClean="0">
                <a:latin typeface="Century Gothic" pitchFamily="34" charset="0"/>
              </a:rPr>
              <a:t>And, she lines up that Protestant rejection up to Oct 22 and the crucifixion of Christ. </a:t>
            </a:r>
            <a:r>
              <a:rPr lang="en-US" dirty="0" smtClean="0">
                <a:latin typeface="Century Gothic" pitchFamily="34" charset="0"/>
              </a:rPr>
              <a:t>She is going to compare and contrast the rejection of Christ with particularly the 2300 days. So she’ll say the rejection of Christ—the crucifixion—is  equal to rejecting the 2300 days and the time prophesies. She says, paraphrasing, “As the Jews crucified Jesus, so the protestant churches crucified the Millerite message. They claimed to love Jesus, but Jesus decided He would test them. If you don’t think you would crucify me, lets see how you respond to the 2,300 day prophecy. They are equal. ”</a:t>
            </a:r>
            <a:endParaRPr lang="en-US" dirty="0">
              <a:latin typeface="Century Gothic" pitchFamily="34" charset="0"/>
            </a:endParaRPr>
          </a:p>
        </p:txBody>
      </p:sp>
      <p:cxnSp>
        <p:nvCxnSpPr>
          <p:cNvPr id="7" name="Straight Connector 6"/>
          <p:cNvCxnSpPr/>
          <p:nvPr/>
        </p:nvCxnSpPr>
        <p:spPr>
          <a:xfrm>
            <a:off x="303212" y="3048000"/>
            <a:ext cx="1828800" cy="158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60015" y="26673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0412" y="4876800"/>
            <a:ext cx="762000" cy="615553"/>
          </a:xfrm>
          <a:prstGeom prst="rect">
            <a:avLst/>
          </a:prstGeom>
          <a:noFill/>
          <a:ln>
            <a:solidFill>
              <a:schemeClr val="tx1"/>
            </a:solidFill>
          </a:ln>
          <a:effectLst>
            <a:glow rad="63500">
              <a:schemeClr val="accent4">
                <a:satMod val="175000"/>
                <a:alpha val="40000"/>
              </a:schemeClr>
            </a:glow>
          </a:effectLst>
        </p:spPr>
        <p:txBody>
          <a:bodyPr wrap="square" rtlCol="0">
            <a:spAutoFit/>
          </a:bodyPr>
          <a:lstStyle/>
          <a:p>
            <a:pPr algn="ctr"/>
            <a:r>
              <a:rPr lang="en-US" b="1" dirty="0" smtClean="0">
                <a:solidFill>
                  <a:srgbClr val="3333CC"/>
                </a:solidFill>
              </a:rPr>
              <a:t>10/22</a:t>
            </a:r>
          </a:p>
          <a:p>
            <a:pPr algn="ctr"/>
            <a:r>
              <a:rPr lang="en-US" sz="1600" b="1" dirty="0" smtClean="0">
                <a:solidFill>
                  <a:srgbClr val="3333CC"/>
                </a:solidFill>
              </a:rPr>
              <a:t>1844</a:t>
            </a:r>
            <a:endParaRPr lang="en-US" sz="1600" b="1" dirty="0">
              <a:solidFill>
                <a:srgbClr val="3333CC"/>
              </a:solidFill>
            </a:endParaRPr>
          </a:p>
        </p:txBody>
      </p:sp>
      <p:pic>
        <p:nvPicPr>
          <p:cNvPr id="10" name="Picture 7" descr="C:\Users\User\AppData\Local\Microsoft\Windows\INetCache\IE\AOE6MOYD\Door-Transparent[1].png"/>
          <p:cNvPicPr>
            <a:picLocks noChangeAspect="1" noChangeArrowheads="1"/>
          </p:cNvPicPr>
          <p:nvPr/>
        </p:nvPicPr>
        <p:blipFill>
          <a:blip r:embed="rId2" cstate="print">
            <a:duotone>
              <a:prstClr val="black"/>
              <a:srgbClr val="D9C3A5">
                <a:tint val="50000"/>
                <a:satMod val="180000"/>
              </a:srgbClr>
            </a:duotone>
            <a:lum bright="39000"/>
          </a:blip>
          <a:srcRect/>
          <a:stretch>
            <a:fillRect/>
          </a:stretch>
        </p:blipFill>
        <p:spPr bwMode="auto">
          <a:xfrm>
            <a:off x="1141412" y="2362200"/>
            <a:ext cx="381000" cy="656166"/>
          </a:xfrm>
          <a:prstGeom prst="rect">
            <a:avLst/>
          </a:prstGeom>
          <a:noFill/>
        </p:spPr>
      </p:pic>
      <p:cxnSp>
        <p:nvCxnSpPr>
          <p:cNvPr id="11" name="Straight Connector 10"/>
          <p:cNvCxnSpPr/>
          <p:nvPr/>
        </p:nvCxnSpPr>
        <p:spPr>
          <a:xfrm rot="5400000">
            <a:off x="875109" y="33143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0412" y="1600200"/>
            <a:ext cx="762000" cy="584775"/>
          </a:xfrm>
          <a:prstGeom prst="rect">
            <a:avLst/>
          </a:prstGeom>
          <a:noFill/>
          <a:ln>
            <a:solidFill>
              <a:schemeClr val="tx1"/>
            </a:solidFill>
          </a:ln>
          <a:effectLst>
            <a:glow rad="63500">
              <a:schemeClr val="accent4">
                <a:satMod val="175000"/>
                <a:alpha val="40000"/>
              </a:schemeClr>
            </a:glow>
          </a:effectLst>
        </p:spPr>
        <p:txBody>
          <a:bodyPr wrap="square" rtlCol="0">
            <a:spAutoFit/>
          </a:bodyPr>
          <a:lstStyle/>
          <a:p>
            <a:pPr algn="ctr"/>
            <a:r>
              <a:rPr lang="en-US" sz="1400" b="1" dirty="0" smtClean="0">
                <a:solidFill>
                  <a:srgbClr val="FF0000"/>
                </a:solidFill>
              </a:rPr>
              <a:t>11/9</a:t>
            </a:r>
          </a:p>
          <a:p>
            <a:pPr algn="ctr"/>
            <a:r>
              <a:rPr lang="en-US" b="1" dirty="0" smtClean="0">
                <a:solidFill>
                  <a:srgbClr val="FF0000"/>
                </a:solidFill>
              </a:rPr>
              <a:t>2019</a:t>
            </a:r>
            <a:endParaRPr lang="en-US" sz="1600" b="1" dirty="0">
              <a:solidFill>
                <a:srgbClr val="FF0000"/>
              </a:solidFill>
            </a:endParaRPr>
          </a:p>
        </p:txBody>
      </p:sp>
      <p:pic>
        <p:nvPicPr>
          <p:cNvPr id="14" name="Picture 3" descr="C:\Users\User\AppData\Local\Microsoft\Windows\INetCache\IE\0WCAAP1C\1200px-Christian_cross_trans.svg[1].png"/>
          <p:cNvPicPr>
            <a:picLocks noChangeAspect="1" noChangeArrowheads="1"/>
          </p:cNvPicPr>
          <p:nvPr/>
        </p:nvPicPr>
        <p:blipFill>
          <a:blip r:embed="rId3" cstate="print"/>
          <a:srcRect/>
          <a:stretch>
            <a:fillRect/>
          </a:stretch>
        </p:blipFill>
        <p:spPr bwMode="auto">
          <a:xfrm>
            <a:off x="1065212" y="3733800"/>
            <a:ext cx="212281" cy="381000"/>
          </a:xfrm>
          <a:prstGeom prst="rect">
            <a:avLst/>
          </a:prstGeom>
          <a:noFill/>
        </p:spPr>
      </p:pic>
      <p:cxnSp>
        <p:nvCxnSpPr>
          <p:cNvPr id="15" name="Straight Connector 14"/>
          <p:cNvCxnSpPr/>
          <p:nvPr/>
        </p:nvCxnSpPr>
        <p:spPr>
          <a:xfrm rot="5400000">
            <a:off x="875109" y="4533503"/>
            <a:ext cx="533400" cy="7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89012" y="3581400"/>
            <a:ext cx="381000" cy="685800"/>
          </a:xfrm>
          <a:prstGeom prst="ellipse">
            <a:avLst/>
          </a:prstGeom>
          <a:noFill/>
          <a:ln w="19050">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0800000" flipV="1">
            <a:off x="1522412" y="3352800"/>
            <a:ext cx="2286000" cy="5334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1674812" y="3352800"/>
            <a:ext cx="2133600" cy="17526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808412" y="2209800"/>
            <a:ext cx="1676400" cy="1143000"/>
          </a:xfrm>
          <a:prstGeom prst="straightConnector1">
            <a:avLst/>
          </a:prstGeom>
          <a:ln>
            <a:no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612" y="1143000"/>
            <a:ext cx="609600" cy="307777"/>
          </a:xfrm>
          <a:prstGeom prst="rect">
            <a:avLst/>
          </a:prstGeom>
          <a:noFill/>
        </p:spPr>
        <p:txBody>
          <a:bodyPr wrap="square" rtlCol="0">
            <a:spAutoFit/>
          </a:bodyPr>
          <a:lstStyle/>
          <a:p>
            <a:pPr algn="ctr"/>
            <a:r>
              <a:rPr lang="en-US" sz="1400" b="1" dirty="0" smtClean="0">
                <a:solidFill>
                  <a:schemeClr val="tx2"/>
                </a:solidFill>
                <a:latin typeface="Ink Free" pitchFamily="66" charset="0"/>
              </a:rPr>
              <a:t>Test</a:t>
            </a:r>
            <a:endParaRPr lang="en-US" sz="1400" b="1" dirty="0">
              <a:solidFill>
                <a:schemeClr val="tx2"/>
              </a:solidFill>
              <a:latin typeface="Ink Free" pitchFamily="66"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0"/>
            <a:ext cx="10969943" cy="1143000"/>
          </a:xfrm>
        </p:spPr>
        <p:txBody>
          <a:bodyPr/>
          <a:lstStyle/>
          <a:p>
            <a:r>
              <a:rPr lang="en-US" dirty="0" smtClean="0">
                <a:latin typeface="Bernard MT Condensed" pitchFamily="18" charset="0"/>
              </a:rPr>
              <a:t>Rejection of </a:t>
            </a:r>
            <a:r>
              <a:rPr lang="en-US" dirty="0" smtClean="0">
                <a:latin typeface="Bernard MT Condensed" pitchFamily="18" charset="0"/>
              </a:rPr>
              <a:t>Prophesy Cont’</a:t>
            </a:r>
            <a:endParaRPr lang="en-US" dirty="0"/>
          </a:p>
        </p:txBody>
      </p:sp>
      <p:sp>
        <p:nvSpPr>
          <p:cNvPr id="4" name="TextBox 3"/>
          <p:cNvSpPr txBox="1"/>
          <p:nvPr/>
        </p:nvSpPr>
        <p:spPr>
          <a:xfrm>
            <a:off x="227012" y="990600"/>
            <a:ext cx="11733213" cy="5724644"/>
          </a:xfrm>
          <a:prstGeom prst="rect">
            <a:avLst/>
          </a:prstGeom>
          <a:noFill/>
          <a:ln w="12700">
            <a:solidFill>
              <a:schemeClr val="tx1"/>
            </a:solidFill>
          </a:ln>
        </p:spPr>
        <p:txBody>
          <a:bodyPr wrap="square" rtlCol="0">
            <a:spAutoFit/>
          </a:bodyPr>
          <a:lstStyle/>
          <a:p>
            <a:pPr algn="just"/>
            <a:r>
              <a:rPr lang="en-US" sz="1830" b="1" dirty="0" smtClean="0">
                <a:latin typeface="Californian FB" pitchFamily="18" charset="0"/>
              </a:rPr>
              <a:t>Many look with horror at the course of the Jews in rejecting and crucifying Christ; and as they read the history of His shameful abuse, they think they love Him, and would not have denied Him as did Peter, or crucified Him as did the Jews. But God who reads the hearts of all, has brought to the test that love for Jesus which they professed to feel</a:t>
            </a:r>
            <a:r>
              <a:rPr lang="en-US" sz="1830" dirty="0" smtClean="0">
                <a:latin typeface="Californian FB" pitchFamily="18" charset="0"/>
              </a:rPr>
              <a:t>. All heaven watched with the deepest interest the reception of the first angel's message. But many who professed to love Jesus, and who shed tears as they read the story of the cross, derided the good news of His coming. Instead of receiving the message with gladness, they declared it to be a delusion. They hated those who loved His appearing and shut them out of the churches. </a:t>
            </a:r>
            <a:r>
              <a:rPr lang="en-US" sz="1830" b="1" dirty="0" smtClean="0">
                <a:latin typeface="Californian FB" pitchFamily="18" charset="0"/>
              </a:rPr>
              <a:t>Those who rejected the first message could not be benefited by the second; neither were they benefited by the midnight cry, which was to prepare them to enter with Jesus by faith into the most holy place of the heavenly sanctuary. And by rejecting the two former messages, they have so darkened their understanding that they can see no light in the third angel's </a:t>
            </a:r>
            <a:r>
              <a:rPr lang="en-US" sz="1830" b="1" dirty="0" smtClean="0">
                <a:latin typeface="Californian FB" pitchFamily="18" charset="0"/>
              </a:rPr>
              <a:t>message</a:t>
            </a:r>
            <a:r>
              <a:rPr lang="en-US" sz="1830" b="1" dirty="0" smtClean="0">
                <a:latin typeface="Californian FB" pitchFamily="18" charset="0"/>
              </a:rPr>
              <a:t>, which shows the way into the most holy place</a:t>
            </a:r>
            <a:r>
              <a:rPr lang="en-US" sz="1830" u="sng" dirty="0" smtClean="0">
                <a:latin typeface="Californian FB" pitchFamily="18" charset="0"/>
              </a:rPr>
              <a:t>.</a:t>
            </a:r>
            <a:r>
              <a:rPr lang="en-US" sz="1830" b="1" u="sng" dirty="0" smtClean="0">
                <a:latin typeface="Californian FB" pitchFamily="18" charset="0"/>
              </a:rPr>
              <a:t> I saw that as the Jews crucified Jesus, so the nominal churches had crucified these messages, and therefore they have no knowledge of the way into the most holy, and they cannot be benefited by the intercession of Jesus there. </a:t>
            </a:r>
            <a:r>
              <a:rPr lang="en-US" sz="1830" dirty="0" smtClean="0">
                <a:latin typeface="Californian FB" pitchFamily="18" charset="0"/>
              </a:rPr>
              <a:t>Like the Jews, who offered their useless sacrifices, they offer up their useless prayers to the apartment which Jesus has left; and Satan, pleased with the deception, assumes a religious character, and leads the minds of these professed Christians to himself, working with his power, his signs and lying wonders, to fasten them in his snare. Some he deceives in one way, and some in another. He has different delusions prepared to affect different minds. Some look with horror upon one deception, while they readily receive another. Satan deceives some with Spiritualism. He also comes as an angel of light and spreads his influence over the land by means of false reformations. The churches are elated, and consider that God is working marvelously for them, when it is the work of another spirit. The excitement will die away and leave the world and the church in a worse condition than before.  {EW 260.1} </a:t>
            </a:r>
            <a:endParaRPr lang="en-US" sz="1830" dirty="0">
              <a:latin typeface="Californian FB"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A Word of Counsel</a:t>
            </a:r>
            <a:endParaRPr lang="en-US" dirty="0"/>
          </a:p>
        </p:txBody>
      </p:sp>
      <p:sp>
        <p:nvSpPr>
          <p:cNvPr id="4" name="TextBox 3"/>
          <p:cNvSpPr txBox="1"/>
          <p:nvPr/>
        </p:nvSpPr>
        <p:spPr>
          <a:xfrm>
            <a:off x="150812" y="1524000"/>
            <a:ext cx="8991600" cy="5078313"/>
          </a:xfrm>
          <a:prstGeom prst="rect">
            <a:avLst/>
          </a:prstGeom>
          <a:noFill/>
        </p:spPr>
        <p:txBody>
          <a:bodyPr wrap="square" rtlCol="0">
            <a:spAutoFit/>
          </a:bodyPr>
          <a:lstStyle/>
          <a:p>
            <a:pPr algn="just"/>
            <a:r>
              <a:rPr lang="en-US" dirty="0" smtClean="0">
                <a:latin typeface="Californian FB" pitchFamily="18" charset="0"/>
              </a:rPr>
              <a:t>People today struggle with the message, particularly what Elder Tess teaches, because they suggest there is not enough of Jesus in it. To make the point, lots of people claim to love Christ; claim to trust Him; claim that they would not have crucified Him. I would suggest that for thousands of years, whether you want to look at the 1260, the persecutions, the crusades, the American South, go through 6,000 years and see how many awful actions: murder, abuse, genocide have been done in the name of God. That’s the reason there are so many Atheist today. So many people who hate God is because they see what people have done in the name of God. </a:t>
            </a:r>
          </a:p>
          <a:p>
            <a:pPr algn="just"/>
            <a:endParaRPr lang="en-US" dirty="0" smtClean="0">
              <a:latin typeface="Californian FB" pitchFamily="18" charset="0"/>
            </a:endParaRPr>
          </a:p>
          <a:p>
            <a:pPr algn="just"/>
            <a:r>
              <a:rPr lang="en-US" dirty="0" smtClean="0">
                <a:latin typeface="Californian FB" pitchFamily="18" charset="0"/>
              </a:rPr>
              <a:t>It’s easy to say that we wouldn’t crucify Him. That we would love Him. But when we don’t know what He looks like, we make Him in our own image. So, for instance, the American South thinks God is this white man. They make Him this western white person. That does not agree with history. We make God into our own image when we do not accept His nature, His character. </a:t>
            </a:r>
          </a:p>
          <a:p>
            <a:pPr algn="just"/>
            <a:endParaRPr lang="en-US" dirty="0" smtClean="0">
              <a:latin typeface="Californian FB" pitchFamily="18" charset="0"/>
            </a:endParaRPr>
          </a:p>
          <a:p>
            <a:pPr algn="just"/>
            <a:r>
              <a:rPr lang="en-US" dirty="0" smtClean="0">
                <a:latin typeface="Californian FB" pitchFamily="18" charset="0"/>
              </a:rPr>
              <a:t>We can say we love God all we like. He will test us to see if we know Him. He tested them with the 2300 days. And people could argue where is Christ in the 2300 day prophecy. The answer is if you knew what God looked like, you would see Him. But you don’t  know what He looks like.  </a:t>
            </a:r>
            <a:endParaRPr lang="en-US" dirty="0">
              <a:latin typeface="Californian FB"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2400"/>
            <a:ext cx="10969943" cy="1143000"/>
          </a:xfrm>
        </p:spPr>
        <p:txBody>
          <a:bodyPr/>
          <a:lstStyle/>
          <a:p>
            <a:r>
              <a:rPr lang="en-US" dirty="0" smtClean="0">
                <a:latin typeface="Bernard MT Condensed" pitchFamily="18" charset="0"/>
              </a:rPr>
              <a:t>A Handy Reminder</a:t>
            </a:r>
            <a:endParaRPr lang="en-US" dirty="0">
              <a:latin typeface="Bernard MT Condensed" pitchFamily="18" charset="0"/>
            </a:endParaRPr>
          </a:p>
        </p:txBody>
      </p:sp>
      <p:pic>
        <p:nvPicPr>
          <p:cNvPr id="3079" name="Picture 7" descr="Clip Art Hand Washing | Clipart Panda - Free Clipart Images"/>
          <p:cNvPicPr>
            <a:picLocks noChangeAspect="1" noChangeArrowheads="1"/>
          </p:cNvPicPr>
          <p:nvPr/>
        </p:nvPicPr>
        <p:blipFill>
          <a:blip r:embed="rId2"/>
          <a:srcRect/>
          <a:stretch>
            <a:fillRect/>
          </a:stretch>
        </p:blipFill>
        <p:spPr bwMode="auto">
          <a:xfrm>
            <a:off x="3732212" y="1752600"/>
            <a:ext cx="4572000" cy="5105400"/>
          </a:xfrm>
          <a:prstGeom prst="rect">
            <a:avLst/>
          </a:prstGeom>
          <a:noFill/>
          <a:effectLst>
            <a:glow rad="101600">
              <a:schemeClr val="accent1">
                <a:satMod val="175000"/>
                <a:alpha val="40000"/>
              </a:schemeClr>
            </a:glow>
          </a:effectLst>
        </p:spPr>
      </p:pic>
      <p:sp>
        <p:nvSpPr>
          <p:cNvPr id="10" name="TextBox 9"/>
          <p:cNvSpPr txBox="1"/>
          <p:nvPr/>
        </p:nvSpPr>
        <p:spPr>
          <a:xfrm rot="20338915">
            <a:off x="4323953" y="1545506"/>
            <a:ext cx="1066800" cy="523220"/>
          </a:xfrm>
          <a:prstGeom prst="rect">
            <a:avLst/>
          </a:prstGeom>
          <a:noFill/>
        </p:spPr>
        <p:txBody>
          <a:bodyPr wrap="square" rtlCol="0">
            <a:spAutoFit/>
          </a:bodyPr>
          <a:lstStyle/>
          <a:p>
            <a:pPr algn="ctr"/>
            <a:r>
              <a:rPr lang="en-US" sz="2800" dirty="0" smtClean="0">
                <a:latin typeface="Bernard MT Condensed" pitchFamily="18" charset="0"/>
              </a:rPr>
              <a:t>9/11</a:t>
            </a:r>
            <a:endParaRPr lang="en-US" sz="2800" dirty="0">
              <a:latin typeface="Bernard MT Condensed" pitchFamily="18" charset="0"/>
            </a:endParaRPr>
          </a:p>
        </p:txBody>
      </p:sp>
      <p:sp>
        <p:nvSpPr>
          <p:cNvPr id="11" name="TextBox 10"/>
          <p:cNvSpPr txBox="1"/>
          <p:nvPr/>
        </p:nvSpPr>
        <p:spPr>
          <a:xfrm>
            <a:off x="5789612" y="1219200"/>
            <a:ext cx="1066800" cy="523220"/>
          </a:xfrm>
          <a:prstGeom prst="rect">
            <a:avLst/>
          </a:prstGeom>
          <a:noFill/>
        </p:spPr>
        <p:txBody>
          <a:bodyPr wrap="square" rtlCol="0">
            <a:spAutoFit/>
          </a:bodyPr>
          <a:lstStyle/>
          <a:p>
            <a:pPr algn="ctr"/>
            <a:r>
              <a:rPr lang="en-US" sz="2800" dirty="0" smtClean="0">
                <a:latin typeface="Bernard MT Condensed" pitchFamily="18" charset="0"/>
              </a:rPr>
              <a:t>SL</a:t>
            </a:r>
            <a:endParaRPr lang="en-US" sz="2800" dirty="0">
              <a:latin typeface="Bernard MT Condensed" pitchFamily="18" charset="0"/>
            </a:endParaRPr>
          </a:p>
        </p:txBody>
      </p:sp>
      <p:sp>
        <p:nvSpPr>
          <p:cNvPr id="12" name="TextBox 11"/>
          <p:cNvSpPr txBox="1"/>
          <p:nvPr/>
        </p:nvSpPr>
        <p:spPr>
          <a:xfrm rot="962491">
            <a:off x="6984134" y="1432609"/>
            <a:ext cx="1066800" cy="523220"/>
          </a:xfrm>
          <a:prstGeom prst="rect">
            <a:avLst/>
          </a:prstGeom>
          <a:noFill/>
        </p:spPr>
        <p:txBody>
          <a:bodyPr wrap="square" rtlCol="0">
            <a:spAutoFit/>
          </a:bodyPr>
          <a:lstStyle/>
          <a:p>
            <a:pPr algn="ctr"/>
            <a:r>
              <a:rPr lang="en-US" sz="2800" dirty="0" smtClean="0">
                <a:latin typeface="Bernard MT Condensed" pitchFamily="18" charset="0"/>
              </a:rPr>
              <a:t>COP</a:t>
            </a:r>
            <a:endParaRPr lang="en-US" sz="2800" dirty="0">
              <a:latin typeface="Bernard MT Condensed" pitchFamily="18" charset="0"/>
            </a:endParaRPr>
          </a:p>
        </p:txBody>
      </p:sp>
      <p:sp>
        <p:nvSpPr>
          <p:cNvPr id="13" name="TextBox 12"/>
          <p:cNvSpPr txBox="1"/>
          <p:nvPr/>
        </p:nvSpPr>
        <p:spPr>
          <a:xfrm rot="18870822">
            <a:off x="3073517" y="3578758"/>
            <a:ext cx="1066800" cy="523220"/>
          </a:xfrm>
          <a:prstGeom prst="rect">
            <a:avLst/>
          </a:prstGeom>
          <a:noFill/>
        </p:spPr>
        <p:txBody>
          <a:bodyPr wrap="square" rtlCol="0">
            <a:spAutoFit/>
          </a:bodyPr>
          <a:lstStyle/>
          <a:p>
            <a:pPr algn="ctr"/>
            <a:r>
              <a:rPr lang="en-US" sz="2800" dirty="0" smtClean="0">
                <a:latin typeface="Bernard MT Condensed" pitchFamily="18" charset="0"/>
              </a:rPr>
              <a:t>1989</a:t>
            </a:r>
            <a:endParaRPr lang="en-US" sz="2800" dirty="0">
              <a:latin typeface="Bernard MT Condensed" pitchFamily="18" charset="0"/>
            </a:endParaRPr>
          </a:p>
        </p:txBody>
      </p:sp>
      <p:sp>
        <p:nvSpPr>
          <p:cNvPr id="14" name="TextBox 13"/>
          <p:cNvSpPr txBox="1"/>
          <p:nvPr/>
        </p:nvSpPr>
        <p:spPr>
          <a:xfrm rot="1825598">
            <a:off x="7893611" y="2337210"/>
            <a:ext cx="1247301" cy="523220"/>
          </a:xfrm>
          <a:prstGeom prst="rect">
            <a:avLst/>
          </a:prstGeom>
          <a:noFill/>
        </p:spPr>
        <p:txBody>
          <a:bodyPr wrap="square" rtlCol="0">
            <a:spAutoFit/>
          </a:bodyPr>
          <a:lstStyle/>
          <a:p>
            <a:pPr algn="ctr"/>
            <a:r>
              <a:rPr lang="en-US" sz="2800" dirty="0" smtClean="0">
                <a:latin typeface="Bernard MT Condensed" pitchFamily="18" charset="0"/>
              </a:rPr>
              <a:t>2</a:t>
            </a:r>
            <a:r>
              <a:rPr lang="en-US" sz="2800" baseline="30000" dirty="0" smtClean="0">
                <a:latin typeface="Bernard MT Condensed" pitchFamily="18" charset="0"/>
              </a:rPr>
              <a:t>nd</a:t>
            </a:r>
            <a:r>
              <a:rPr lang="en-US" sz="2800" dirty="0" smtClean="0">
                <a:latin typeface="Bernard MT Condensed" pitchFamily="18" charset="0"/>
              </a:rPr>
              <a:t> Adv</a:t>
            </a:r>
            <a:endParaRPr lang="en-US" sz="2800" dirty="0">
              <a:latin typeface="Bernard MT Condensed" pitchFamily="18" charset="0"/>
            </a:endParaRPr>
          </a:p>
        </p:txBody>
      </p:sp>
      <p:sp>
        <p:nvSpPr>
          <p:cNvPr id="15" name="TextBox 14"/>
          <p:cNvSpPr txBox="1"/>
          <p:nvPr/>
        </p:nvSpPr>
        <p:spPr>
          <a:xfrm rot="14089136">
            <a:off x="3360277" y="2972450"/>
            <a:ext cx="2141372" cy="369332"/>
          </a:xfrm>
          <a:prstGeom prst="rect">
            <a:avLst/>
          </a:prstGeom>
          <a:noFill/>
        </p:spPr>
        <p:txBody>
          <a:bodyPr wrap="square" rtlCol="0">
            <a:spAutoFit/>
          </a:bodyPr>
          <a:lstStyle/>
          <a:p>
            <a:r>
              <a:rPr lang="en-US" b="1" dirty="0" smtClean="0">
                <a:latin typeface="Lucida Handwriting" pitchFamily="66" charset="0"/>
              </a:rPr>
              <a:t>Ploughing</a:t>
            </a:r>
            <a:endParaRPr lang="en-US" sz="2400" b="1" dirty="0">
              <a:latin typeface="Lucida Handwriting" pitchFamily="66" charset="0"/>
            </a:endParaRPr>
          </a:p>
        </p:txBody>
      </p:sp>
      <p:sp>
        <p:nvSpPr>
          <p:cNvPr id="16" name="TextBox 15"/>
          <p:cNvSpPr txBox="1"/>
          <p:nvPr/>
        </p:nvSpPr>
        <p:spPr>
          <a:xfrm rot="15909622">
            <a:off x="4933033" y="2003230"/>
            <a:ext cx="1607164" cy="369332"/>
          </a:xfrm>
          <a:prstGeom prst="rect">
            <a:avLst/>
          </a:prstGeom>
          <a:noFill/>
        </p:spPr>
        <p:txBody>
          <a:bodyPr wrap="square" rtlCol="0">
            <a:spAutoFit/>
          </a:bodyPr>
          <a:lstStyle/>
          <a:p>
            <a:r>
              <a:rPr lang="en-US" b="1" dirty="0" smtClean="0">
                <a:latin typeface="Lucida Handwriting" pitchFamily="66" charset="0"/>
              </a:rPr>
              <a:t>Early Rain</a:t>
            </a:r>
          </a:p>
        </p:txBody>
      </p:sp>
      <p:sp>
        <p:nvSpPr>
          <p:cNvPr id="17" name="TextBox 16"/>
          <p:cNvSpPr txBox="1"/>
          <p:nvPr/>
        </p:nvSpPr>
        <p:spPr>
          <a:xfrm rot="16611458">
            <a:off x="5955215" y="1859520"/>
            <a:ext cx="1770940" cy="369332"/>
          </a:xfrm>
          <a:prstGeom prst="rect">
            <a:avLst/>
          </a:prstGeom>
          <a:noFill/>
        </p:spPr>
        <p:txBody>
          <a:bodyPr wrap="square" rtlCol="0">
            <a:spAutoFit/>
          </a:bodyPr>
          <a:lstStyle/>
          <a:p>
            <a:r>
              <a:rPr lang="en-US" b="1" dirty="0" smtClean="0">
                <a:latin typeface="Lucida Handwriting" pitchFamily="66" charset="0"/>
              </a:rPr>
              <a:t>Latter Rain</a:t>
            </a:r>
          </a:p>
        </p:txBody>
      </p:sp>
      <p:sp>
        <p:nvSpPr>
          <p:cNvPr id="18" name="TextBox 17"/>
          <p:cNvSpPr txBox="1"/>
          <p:nvPr/>
        </p:nvSpPr>
        <p:spPr>
          <a:xfrm rot="17416813">
            <a:off x="7072982" y="2544055"/>
            <a:ext cx="1266777" cy="369332"/>
          </a:xfrm>
          <a:prstGeom prst="rect">
            <a:avLst/>
          </a:prstGeom>
          <a:noFill/>
        </p:spPr>
        <p:txBody>
          <a:bodyPr wrap="square" rtlCol="0">
            <a:spAutoFit/>
          </a:bodyPr>
          <a:lstStyle/>
          <a:p>
            <a:r>
              <a:rPr lang="en-US" b="1" dirty="0" smtClean="0">
                <a:latin typeface="Lucida Handwriting" pitchFamily="66" charset="0"/>
              </a:rPr>
              <a:t>Harvest</a:t>
            </a:r>
          </a:p>
        </p:txBody>
      </p:sp>
      <p:sp>
        <p:nvSpPr>
          <p:cNvPr id="21" name="TextBox 20"/>
          <p:cNvSpPr txBox="1"/>
          <p:nvPr/>
        </p:nvSpPr>
        <p:spPr>
          <a:xfrm>
            <a:off x="7770812" y="5715000"/>
            <a:ext cx="3962400" cy="923330"/>
          </a:xfrm>
          <a:prstGeom prst="rect">
            <a:avLst/>
          </a:prstGeom>
          <a:noFill/>
        </p:spPr>
        <p:txBody>
          <a:bodyPr wrap="square" rtlCol="0">
            <a:spAutoFit/>
          </a:bodyPr>
          <a:lstStyle/>
          <a:p>
            <a:pPr algn="ctr">
              <a:buFont typeface="Wingdings" pitchFamily="2" charset="2"/>
              <a:buChar char="v"/>
            </a:pPr>
            <a:r>
              <a:rPr lang="en-US" b="1" dirty="0" smtClean="0">
                <a:latin typeface="Book Antiqua" pitchFamily="18" charset="0"/>
              </a:rPr>
              <a:t> 5 major waymarks cut up our line into the 4 stages of the agricultural process.</a:t>
            </a:r>
            <a:endParaRPr lang="en-US" b="1" dirty="0">
              <a:latin typeface="Book Antiqua" pitchFamily="18" charset="0"/>
            </a:endParaRPr>
          </a:p>
        </p:txBody>
      </p:sp>
      <p:sp>
        <p:nvSpPr>
          <p:cNvPr id="22" name="TextBox 21"/>
          <p:cNvSpPr txBox="1"/>
          <p:nvPr/>
        </p:nvSpPr>
        <p:spPr>
          <a:xfrm rot="20016193">
            <a:off x="236361" y="1930195"/>
            <a:ext cx="3757796" cy="923330"/>
          </a:xfrm>
          <a:prstGeom prst="rect">
            <a:avLst/>
          </a:prstGeom>
          <a:noFill/>
        </p:spPr>
        <p:txBody>
          <a:bodyPr wrap="square" rtlCol="0">
            <a:spAutoFit/>
          </a:bodyPr>
          <a:lstStyle/>
          <a:p>
            <a:pPr algn="ctr">
              <a:buFont typeface="Wingdings" pitchFamily="2" charset="2"/>
              <a:buChar char="v"/>
            </a:pPr>
            <a:r>
              <a:rPr lang="en-US" b="1" dirty="0" smtClean="0">
                <a:latin typeface="Book Antiqua" pitchFamily="18" charset="0"/>
              </a:rPr>
              <a:t> We could use our hand as a tool to help us remember the 5 major waymarks and 4 stages.</a:t>
            </a:r>
            <a:endParaRPr lang="en-US" b="1" dirty="0">
              <a:latin typeface="Book Antiqu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A Word of </a:t>
            </a:r>
            <a:r>
              <a:rPr lang="en-US" dirty="0" smtClean="0">
                <a:latin typeface="Bernard MT Condensed" pitchFamily="18" charset="0"/>
              </a:rPr>
              <a:t>Counsel Cont’</a:t>
            </a:r>
            <a:endParaRPr lang="en-US" dirty="0"/>
          </a:p>
        </p:txBody>
      </p:sp>
      <p:sp>
        <p:nvSpPr>
          <p:cNvPr id="4" name="TextBox 3"/>
          <p:cNvSpPr txBox="1"/>
          <p:nvPr/>
        </p:nvSpPr>
        <p:spPr>
          <a:xfrm>
            <a:off x="150812" y="1676400"/>
            <a:ext cx="8534400" cy="3693319"/>
          </a:xfrm>
          <a:prstGeom prst="rect">
            <a:avLst/>
          </a:prstGeom>
          <a:noFill/>
        </p:spPr>
        <p:txBody>
          <a:bodyPr wrap="square" rtlCol="0">
            <a:spAutoFit/>
          </a:bodyPr>
          <a:lstStyle/>
          <a:p>
            <a:pPr algn="just"/>
            <a:r>
              <a:rPr lang="en-US" dirty="0" smtClean="0">
                <a:latin typeface="Californian FB" pitchFamily="18" charset="0"/>
              </a:rPr>
              <a:t>That (2,300 day) prophesy lines up with the crucifixion and lines with the test of equality. It equals rejecting equality. And people argue where is Jesus in these prophesies; </a:t>
            </a:r>
            <a:r>
              <a:rPr lang="en-US" dirty="0" smtClean="0">
                <a:latin typeface="Californian FB" pitchFamily="18" charset="0"/>
              </a:rPr>
              <a:t>w</a:t>
            </a:r>
            <a:r>
              <a:rPr lang="en-US" dirty="0" smtClean="0">
                <a:latin typeface="Californian FB" pitchFamily="18" charset="0"/>
              </a:rPr>
              <a:t>here is Jesus in the message of equality; </a:t>
            </a:r>
            <a:r>
              <a:rPr lang="en-US" dirty="0" smtClean="0">
                <a:latin typeface="Californian FB" pitchFamily="18" charset="0"/>
              </a:rPr>
              <a:t>i</a:t>
            </a:r>
            <a:r>
              <a:rPr lang="en-US" dirty="0" smtClean="0">
                <a:latin typeface="Californian FB" pitchFamily="18" charset="0"/>
              </a:rPr>
              <a:t>n race and gender.  I would give the same answer. If you knew what He looked like, you wouldn’t ask that question. But our problem is we claim to love Him as did one church for 1260 years, but we don’t know what He looks like; so He tests us. Do we know Him? When we see what He is like, can we still love Him? Or when He comes in a form we cannot recognize like He did for the Jews, for the Protestants, like He did for FFA; can we still love Him? Or do we say, “This is not the Christ I expected.” Can we not recognize His character? There is no point claiming to love someone when all we are loving is the reflection of ourselves that we have placed upon Him. When we make Him in our own image, that is called loving our self, not loving God because He doesn’t look like what He thought He looked like. He gives us a revelation of His character. And, that tests whether or not we love His character. </a:t>
            </a:r>
            <a:endParaRPr lang="en-US" dirty="0" smtClean="0">
              <a:latin typeface="Californian FB"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Fractals of the 144K Line Cont’</a:t>
            </a:r>
            <a:endParaRPr lang="en-US" dirty="0">
              <a:latin typeface="Bernard MT Condensed" pitchFamily="18" charset="0"/>
            </a:endParaRPr>
          </a:p>
        </p:txBody>
      </p:sp>
      <p:cxnSp>
        <p:nvCxnSpPr>
          <p:cNvPr id="5" name="Straight Connector 4"/>
          <p:cNvCxnSpPr/>
          <p:nvPr/>
        </p:nvCxnSpPr>
        <p:spPr>
          <a:xfrm>
            <a:off x="684212" y="2743200"/>
            <a:ext cx="10744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8012" y="4343400"/>
            <a:ext cx="533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5812" y="5410200"/>
            <a:ext cx="167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42212" y="6324600"/>
            <a:ext cx="1828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2021" y="2362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207418" y="23629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160418" y="24391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989218" y="24391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1047809" y="2438003"/>
            <a:ext cx="7620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02418" y="4039394"/>
            <a:ext cx="6111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521618" y="40393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93218" y="40393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636418" y="40393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264818" y="40393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560218" y="51061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236618" y="51061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236618" y="60205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065418" y="60205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03212" y="1600200"/>
            <a:ext cx="762000" cy="369332"/>
          </a:xfrm>
          <a:prstGeom prst="rect">
            <a:avLst/>
          </a:prstGeom>
          <a:noFill/>
        </p:spPr>
        <p:txBody>
          <a:bodyPr wrap="square" rtlCol="0">
            <a:spAutoFit/>
          </a:bodyPr>
          <a:lstStyle/>
          <a:p>
            <a:pPr algn="ctr"/>
            <a:r>
              <a:rPr lang="en-US" b="1" dirty="0" smtClean="0"/>
              <a:t>1989</a:t>
            </a:r>
            <a:endParaRPr lang="en-US" sz="1600" b="1" dirty="0"/>
          </a:p>
        </p:txBody>
      </p:sp>
      <p:sp>
        <p:nvSpPr>
          <p:cNvPr id="50" name="TextBox 49"/>
          <p:cNvSpPr txBox="1"/>
          <p:nvPr/>
        </p:nvSpPr>
        <p:spPr>
          <a:xfrm>
            <a:off x="8990012" y="1676400"/>
            <a:ext cx="762000" cy="377026"/>
          </a:xfrm>
          <a:prstGeom prst="rect">
            <a:avLst/>
          </a:prstGeom>
          <a:noFill/>
        </p:spPr>
        <p:txBody>
          <a:bodyPr wrap="square" rtlCol="0">
            <a:spAutoFit/>
          </a:bodyPr>
          <a:lstStyle/>
          <a:p>
            <a:pPr algn="ctr"/>
            <a:r>
              <a:rPr lang="en-US" sz="1850" b="1" dirty="0" smtClean="0"/>
              <a:t>COP</a:t>
            </a:r>
            <a:endParaRPr lang="en-US" sz="1850" b="1" dirty="0"/>
          </a:p>
        </p:txBody>
      </p:sp>
      <p:sp>
        <p:nvSpPr>
          <p:cNvPr id="51" name="TextBox 50"/>
          <p:cNvSpPr txBox="1"/>
          <p:nvPr/>
        </p:nvSpPr>
        <p:spPr>
          <a:xfrm>
            <a:off x="7161212" y="1676400"/>
            <a:ext cx="762000" cy="377026"/>
          </a:xfrm>
          <a:prstGeom prst="rect">
            <a:avLst/>
          </a:prstGeom>
          <a:noFill/>
        </p:spPr>
        <p:txBody>
          <a:bodyPr wrap="square" rtlCol="0">
            <a:spAutoFit/>
          </a:bodyPr>
          <a:lstStyle/>
          <a:p>
            <a:pPr algn="ctr"/>
            <a:r>
              <a:rPr lang="en-US" sz="1850" b="1" dirty="0" smtClean="0"/>
              <a:t>SL</a:t>
            </a:r>
            <a:endParaRPr lang="en-US" sz="1850" b="1" dirty="0"/>
          </a:p>
        </p:txBody>
      </p:sp>
      <p:sp>
        <p:nvSpPr>
          <p:cNvPr id="52" name="TextBox 51"/>
          <p:cNvSpPr txBox="1"/>
          <p:nvPr/>
        </p:nvSpPr>
        <p:spPr>
          <a:xfrm>
            <a:off x="2208212" y="1600200"/>
            <a:ext cx="762000" cy="377026"/>
          </a:xfrm>
          <a:prstGeom prst="rect">
            <a:avLst/>
          </a:prstGeom>
          <a:noFill/>
        </p:spPr>
        <p:txBody>
          <a:bodyPr wrap="square" rtlCol="0">
            <a:spAutoFit/>
          </a:bodyPr>
          <a:lstStyle/>
          <a:p>
            <a:pPr algn="ctr"/>
            <a:r>
              <a:rPr lang="en-US" sz="1850" b="1" dirty="0" smtClean="0"/>
              <a:t>9/11</a:t>
            </a:r>
            <a:endParaRPr lang="en-US" sz="1850" b="1" dirty="0"/>
          </a:p>
        </p:txBody>
      </p:sp>
      <p:sp>
        <p:nvSpPr>
          <p:cNvPr id="53" name="TextBox 52"/>
          <p:cNvSpPr txBox="1"/>
          <p:nvPr/>
        </p:nvSpPr>
        <p:spPr>
          <a:xfrm>
            <a:off x="10895012" y="1676400"/>
            <a:ext cx="990600" cy="377026"/>
          </a:xfrm>
          <a:prstGeom prst="rect">
            <a:avLst/>
          </a:prstGeom>
          <a:noFill/>
        </p:spPr>
        <p:txBody>
          <a:bodyPr wrap="square" rtlCol="0">
            <a:spAutoFit/>
          </a:bodyPr>
          <a:lstStyle/>
          <a:p>
            <a:pPr algn="ctr"/>
            <a:r>
              <a:rPr lang="en-US" sz="1850" b="1" dirty="0" smtClean="0"/>
              <a:t>2</a:t>
            </a:r>
            <a:r>
              <a:rPr lang="en-US" sz="1850" b="1" baseline="30000" dirty="0" smtClean="0"/>
              <a:t>nd</a:t>
            </a:r>
            <a:r>
              <a:rPr lang="en-US" sz="1850" b="1" dirty="0" smtClean="0"/>
              <a:t> Adv</a:t>
            </a:r>
            <a:endParaRPr lang="en-US" sz="1850" b="1" dirty="0"/>
          </a:p>
        </p:txBody>
      </p:sp>
      <p:cxnSp>
        <p:nvCxnSpPr>
          <p:cNvPr id="55" name="Straight Connector 54"/>
          <p:cNvCxnSpPr/>
          <p:nvPr/>
        </p:nvCxnSpPr>
        <p:spPr>
          <a:xfrm flipV="1">
            <a:off x="7542212" y="2209800"/>
            <a:ext cx="1676400" cy="533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189412" y="3429000"/>
            <a:ext cx="762000" cy="338554"/>
          </a:xfrm>
          <a:prstGeom prst="rect">
            <a:avLst/>
          </a:prstGeom>
          <a:noFill/>
        </p:spPr>
        <p:txBody>
          <a:bodyPr wrap="square" rtlCol="0">
            <a:spAutoFit/>
          </a:bodyPr>
          <a:lstStyle/>
          <a:p>
            <a:pPr algn="ctr"/>
            <a:r>
              <a:rPr lang="en-US" sz="1600" b="1" dirty="0" smtClean="0"/>
              <a:t>2019</a:t>
            </a:r>
            <a:endParaRPr lang="en-US" sz="1400" b="1" dirty="0"/>
          </a:p>
        </p:txBody>
      </p:sp>
      <p:sp>
        <p:nvSpPr>
          <p:cNvPr id="58" name="TextBox 57"/>
          <p:cNvSpPr txBox="1"/>
          <p:nvPr/>
        </p:nvSpPr>
        <p:spPr>
          <a:xfrm>
            <a:off x="1446212" y="3429000"/>
            <a:ext cx="762000" cy="338554"/>
          </a:xfrm>
          <a:prstGeom prst="rect">
            <a:avLst/>
          </a:prstGeom>
          <a:noFill/>
        </p:spPr>
        <p:txBody>
          <a:bodyPr wrap="square" rtlCol="0">
            <a:spAutoFit/>
          </a:bodyPr>
          <a:lstStyle/>
          <a:p>
            <a:pPr algn="ctr"/>
            <a:r>
              <a:rPr lang="en-US" sz="1600" b="1" dirty="0" smtClean="0"/>
              <a:t>9/11</a:t>
            </a:r>
            <a:endParaRPr lang="en-US" sz="1400" b="1" dirty="0"/>
          </a:p>
        </p:txBody>
      </p:sp>
      <p:sp>
        <p:nvSpPr>
          <p:cNvPr id="59" name="TextBox 58"/>
          <p:cNvSpPr txBox="1"/>
          <p:nvPr/>
        </p:nvSpPr>
        <p:spPr>
          <a:xfrm>
            <a:off x="2817812" y="3429000"/>
            <a:ext cx="762000" cy="338554"/>
          </a:xfrm>
          <a:prstGeom prst="rect">
            <a:avLst/>
          </a:prstGeom>
          <a:noFill/>
        </p:spPr>
        <p:txBody>
          <a:bodyPr wrap="square" rtlCol="0">
            <a:spAutoFit/>
          </a:bodyPr>
          <a:lstStyle/>
          <a:p>
            <a:pPr algn="ctr"/>
            <a:r>
              <a:rPr lang="en-US" sz="1600" b="1" dirty="0" smtClean="0"/>
              <a:t>2014</a:t>
            </a:r>
            <a:endParaRPr lang="en-US" sz="1400" b="1" dirty="0"/>
          </a:p>
        </p:txBody>
      </p:sp>
      <p:sp>
        <p:nvSpPr>
          <p:cNvPr id="60" name="TextBox 59"/>
          <p:cNvSpPr txBox="1"/>
          <p:nvPr/>
        </p:nvSpPr>
        <p:spPr>
          <a:xfrm>
            <a:off x="227012" y="3429000"/>
            <a:ext cx="762000" cy="338554"/>
          </a:xfrm>
          <a:prstGeom prst="rect">
            <a:avLst/>
          </a:prstGeom>
          <a:noFill/>
        </p:spPr>
        <p:txBody>
          <a:bodyPr wrap="square" rtlCol="0">
            <a:spAutoFit/>
          </a:bodyPr>
          <a:lstStyle/>
          <a:p>
            <a:pPr algn="ctr"/>
            <a:r>
              <a:rPr lang="en-US" sz="1600" b="1" dirty="0" smtClean="0"/>
              <a:t>1989</a:t>
            </a:r>
            <a:endParaRPr lang="en-US" sz="1400" b="1" dirty="0"/>
          </a:p>
        </p:txBody>
      </p:sp>
      <p:sp>
        <p:nvSpPr>
          <p:cNvPr id="61" name="TextBox 60"/>
          <p:cNvSpPr txBox="1"/>
          <p:nvPr/>
        </p:nvSpPr>
        <p:spPr>
          <a:xfrm>
            <a:off x="5561012" y="3429000"/>
            <a:ext cx="762000" cy="338554"/>
          </a:xfrm>
          <a:prstGeom prst="rect">
            <a:avLst/>
          </a:prstGeom>
          <a:noFill/>
        </p:spPr>
        <p:txBody>
          <a:bodyPr wrap="square" rtlCol="0">
            <a:spAutoFit/>
          </a:bodyPr>
          <a:lstStyle/>
          <a:p>
            <a:pPr algn="ctr"/>
            <a:r>
              <a:rPr lang="en-US" sz="1600" b="1" dirty="0" smtClean="0"/>
              <a:t>2021</a:t>
            </a:r>
            <a:endParaRPr lang="en-US" sz="1400" b="1" dirty="0"/>
          </a:p>
        </p:txBody>
      </p:sp>
      <p:sp>
        <p:nvSpPr>
          <p:cNvPr id="62" name="TextBox 61"/>
          <p:cNvSpPr txBox="1"/>
          <p:nvPr/>
        </p:nvSpPr>
        <p:spPr>
          <a:xfrm>
            <a:off x="5561012" y="4495800"/>
            <a:ext cx="762000" cy="338554"/>
          </a:xfrm>
          <a:prstGeom prst="rect">
            <a:avLst/>
          </a:prstGeom>
          <a:noFill/>
        </p:spPr>
        <p:txBody>
          <a:bodyPr wrap="square" rtlCol="0">
            <a:spAutoFit/>
          </a:bodyPr>
          <a:lstStyle/>
          <a:p>
            <a:pPr algn="ctr"/>
            <a:r>
              <a:rPr lang="en-US" sz="1600" b="1" dirty="0" smtClean="0"/>
              <a:t>2021</a:t>
            </a:r>
            <a:endParaRPr lang="en-US" sz="1400" b="1" dirty="0"/>
          </a:p>
        </p:txBody>
      </p:sp>
      <p:sp>
        <p:nvSpPr>
          <p:cNvPr id="63" name="TextBox 62"/>
          <p:cNvSpPr txBox="1"/>
          <p:nvPr/>
        </p:nvSpPr>
        <p:spPr>
          <a:xfrm>
            <a:off x="7161212" y="4495800"/>
            <a:ext cx="762000" cy="338554"/>
          </a:xfrm>
          <a:prstGeom prst="rect">
            <a:avLst/>
          </a:prstGeom>
          <a:noFill/>
        </p:spPr>
        <p:txBody>
          <a:bodyPr wrap="square" rtlCol="0">
            <a:spAutoFit/>
          </a:bodyPr>
          <a:lstStyle/>
          <a:p>
            <a:pPr algn="ctr"/>
            <a:r>
              <a:rPr lang="en-US" sz="1600" b="1" dirty="0" smtClean="0"/>
              <a:t>SL</a:t>
            </a:r>
            <a:endParaRPr lang="en-US" sz="1400" b="1" dirty="0"/>
          </a:p>
        </p:txBody>
      </p:sp>
      <p:sp>
        <p:nvSpPr>
          <p:cNvPr id="64" name="TextBox 63"/>
          <p:cNvSpPr txBox="1"/>
          <p:nvPr/>
        </p:nvSpPr>
        <p:spPr>
          <a:xfrm>
            <a:off x="7161212" y="5410200"/>
            <a:ext cx="762000" cy="338554"/>
          </a:xfrm>
          <a:prstGeom prst="rect">
            <a:avLst/>
          </a:prstGeom>
          <a:noFill/>
        </p:spPr>
        <p:txBody>
          <a:bodyPr wrap="square" rtlCol="0">
            <a:spAutoFit/>
          </a:bodyPr>
          <a:lstStyle/>
          <a:p>
            <a:pPr algn="ctr"/>
            <a:r>
              <a:rPr lang="en-US" sz="1600" b="1" dirty="0" smtClean="0"/>
              <a:t>SL</a:t>
            </a:r>
            <a:endParaRPr lang="en-US" sz="1400" b="1" dirty="0"/>
          </a:p>
        </p:txBody>
      </p:sp>
      <p:sp>
        <p:nvSpPr>
          <p:cNvPr id="65" name="TextBox 64"/>
          <p:cNvSpPr txBox="1"/>
          <p:nvPr/>
        </p:nvSpPr>
        <p:spPr>
          <a:xfrm>
            <a:off x="8990012" y="5410200"/>
            <a:ext cx="762000" cy="338554"/>
          </a:xfrm>
          <a:prstGeom prst="rect">
            <a:avLst/>
          </a:prstGeom>
          <a:noFill/>
        </p:spPr>
        <p:txBody>
          <a:bodyPr wrap="square" rtlCol="0">
            <a:spAutoFit/>
          </a:bodyPr>
          <a:lstStyle/>
          <a:p>
            <a:pPr algn="ctr"/>
            <a:r>
              <a:rPr lang="en-US" sz="1600" b="1" dirty="0" smtClean="0"/>
              <a:t>COP</a:t>
            </a:r>
            <a:endParaRPr lang="en-US" sz="1400" b="1" dirty="0"/>
          </a:p>
        </p:txBody>
      </p:sp>
      <p:cxnSp>
        <p:nvCxnSpPr>
          <p:cNvPr id="67" name="Straight Arrow Connector 66"/>
          <p:cNvCxnSpPr/>
          <p:nvPr/>
        </p:nvCxnSpPr>
        <p:spPr>
          <a:xfrm>
            <a:off x="9828212" y="24384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828212" y="2286000"/>
            <a:ext cx="1295400" cy="369332"/>
          </a:xfrm>
          <a:prstGeom prst="rect">
            <a:avLst/>
          </a:prstGeom>
          <a:solidFill>
            <a:srgbClr val="FFFF00"/>
          </a:solidFill>
        </p:spPr>
        <p:txBody>
          <a:bodyPr wrap="square" rtlCol="0">
            <a:spAutoFit/>
          </a:bodyPr>
          <a:lstStyle/>
          <a:p>
            <a:pPr algn="ctr"/>
            <a:r>
              <a:rPr lang="en-US" b="1" dirty="0" smtClean="0">
                <a:latin typeface="Candara" pitchFamily="34" charset="0"/>
              </a:rPr>
              <a:t>Harvest</a:t>
            </a:r>
            <a:endParaRPr lang="en-US" b="1" dirty="0">
              <a:latin typeface="Candara" pitchFamily="34" charset="0"/>
            </a:endParaRPr>
          </a:p>
        </p:txBody>
      </p:sp>
      <p:sp>
        <p:nvSpPr>
          <p:cNvPr id="82" name="TextBox 81"/>
          <p:cNvSpPr txBox="1"/>
          <p:nvPr/>
        </p:nvSpPr>
        <p:spPr>
          <a:xfrm>
            <a:off x="4722812" y="3886200"/>
            <a:ext cx="1066800" cy="338554"/>
          </a:xfrm>
          <a:prstGeom prst="rect">
            <a:avLst/>
          </a:prstGeom>
          <a:solidFill>
            <a:srgbClr val="FFFF00"/>
          </a:solidFill>
        </p:spPr>
        <p:txBody>
          <a:bodyPr wrap="square" rtlCol="0">
            <a:spAutoFit/>
          </a:bodyPr>
          <a:lstStyle/>
          <a:p>
            <a:pPr algn="ctr"/>
            <a:r>
              <a:rPr lang="en-US" sz="1600" b="1" dirty="0" smtClean="0">
                <a:latin typeface="Candara" pitchFamily="34" charset="0"/>
              </a:rPr>
              <a:t>Harvest</a:t>
            </a:r>
            <a:endParaRPr lang="en-US" sz="1600" b="1" dirty="0">
              <a:latin typeface="Candara" pitchFamily="34" charset="0"/>
            </a:endParaRPr>
          </a:p>
        </p:txBody>
      </p:sp>
      <p:sp>
        <p:nvSpPr>
          <p:cNvPr id="83" name="TextBox 82"/>
          <p:cNvSpPr txBox="1"/>
          <p:nvPr/>
        </p:nvSpPr>
        <p:spPr>
          <a:xfrm>
            <a:off x="6170612" y="4953000"/>
            <a:ext cx="1066800" cy="338554"/>
          </a:xfrm>
          <a:prstGeom prst="rect">
            <a:avLst/>
          </a:prstGeom>
          <a:solidFill>
            <a:srgbClr val="FFFF00"/>
          </a:solidFill>
        </p:spPr>
        <p:txBody>
          <a:bodyPr wrap="square" rtlCol="0">
            <a:spAutoFit/>
          </a:bodyPr>
          <a:lstStyle/>
          <a:p>
            <a:pPr algn="ctr"/>
            <a:r>
              <a:rPr lang="en-US" sz="1600" b="1" dirty="0" smtClean="0">
                <a:latin typeface="Candara" pitchFamily="34" charset="0"/>
              </a:rPr>
              <a:t>Harvest</a:t>
            </a:r>
            <a:endParaRPr lang="en-US" sz="1600" b="1" dirty="0">
              <a:latin typeface="Candara" pitchFamily="34" charset="0"/>
            </a:endParaRPr>
          </a:p>
        </p:txBody>
      </p:sp>
      <p:sp>
        <p:nvSpPr>
          <p:cNvPr id="84" name="TextBox 83"/>
          <p:cNvSpPr txBox="1"/>
          <p:nvPr/>
        </p:nvSpPr>
        <p:spPr>
          <a:xfrm>
            <a:off x="7923212" y="5867400"/>
            <a:ext cx="1066800" cy="338554"/>
          </a:xfrm>
          <a:prstGeom prst="rect">
            <a:avLst/>
          </a:prstGeom>
          <a:solidFill>
            <a:srgbClr val="FFFF00"/>
          </a:solidFill>
        </p:spPr>
        <p:txBody>
          <a:bodyPr wrap="square" rtlCol="0">
            <a:spAutoFit/>
          </a:bodyPr>
          <a:lstStyle/>
          <a:p>
            <a:pPr algn="ctr"/>
            <a:r>
              <a:rPr lang="en-US" sz="1600" b="1" dirty="0" smtClean="0">
                <a:latin typeface="Candara" pitchFamily="34" charset="0"/>
              </a:rPr>
              <a:t>Harvest</a:t>
            </a:r>
            <a:endParaRPr lang="en-US" sz="1600" b="1" dirty="0">
              <a:latin typeface="Candara" pitchFamily="34" charset="0"/>
            </a:endParaRPr>
          </a:p>
        </p:txBody>
      </p:sp>
      <p:sp>
        <p:nvSpPr>
          <p:cNvPr id="86" name="TextBox 85"/>
          <p:cNvSpPr txBox="1"/>
          <p:nvPr/>
        </p:nvSpPr>
        <p:spPr>
          <a:xfrm>
            <a:off x="10133012" y="2895600"/>
            <a:ext cx="762000" cy="381000"/>
          </a:xfrm>
          <a:prstGeom prst="rect">
            <a:avLst/>
          </a:prstGeom>
          <a:noFill/>
        </p:spPr>
        <p:txBody>
          <a:bodyPr wrap="square" rtlCol="0">
            <a:spAutoFit/>
          </a:bodyPr>
          <a:lstStyle/>
          <a:p>
            <a:r>
              <a:rPr lang="en-US" b="1" dirty="0" smtClean="0">
                <a:latin typeface="Ink Free" pitchFamily="66" charset="0"/>
              </a:rPr>
              <a:t>144K</a:t>
            </a:r>
            <a:endParaRPr lang="en-US" b="1" dirty="0">
              <a:latin typeface="Ink Free" pitchFamily="66" charset="0"/>
            </a:endParaRPr>
          </a:p>
        </p:txBody>
      </p:sp>
      <p:sp>
        <p:nvSpPr>
          <p:cNvPr id="87" name="TextBox 86"/>
          <p:cNvSpPr txBox="1"/>
          <p:nvPr/>
        </p:nvSpPr>
        <p:spPr>
          <a:xfrm>
            <a:off x="4799012" y="4343400"/>
            <a:ext cx="762000" cy="338554"/>
          </a:xfrm>
          <a:prstGeom prst="rect">
            <a:avLst/>
          </a:prstGeom>
          <a:noFill/>
        </p:spPr>
        <p:txBody>
          <a:bodyPr wrap="square" rtlCol="0">
            <a:spAutoFit/>
          </a:bodyPr>
          <a:lstStyle/>
          <a:p>
            <a:r>
              <a:rPr lang="en-US" sz="1600" b="1" dirty="0" smtClean="0">
                <a:latin typeface="Ink Free" pitchFamily="66" charset="0"/>
              </a:rPr>
              <a:t>Priest</a:t>
            </a:r>
            <a:endParaRPr lang="en-US" sz="1600" b="1" dirty="0">
              <a:latin typeface="Ink Free" pitchFamily="66" charset="0"/>
            </a:endParaRPr>
          </a:p>
        </p:txBody>
      </p:sp>
      <p:sp>
        <p:nvSpPr>
          <p:cNvPr id="88" name="TextBox 87"/>
          <p:cNvSpPr txBox="1"/>
          <p:nvPr/>
        </p:nvSpPr>
        <p:spPr>
          <a:xfrm>
            <a:off x="6246812" y="5410200"/>
            <a:ext cx="838200" cy="338554"/>
          </a:xfrm>
          <a:prstGeom prst="rect">
            <a:avLst/>
          </a:prstGeom>
          <a:noFill/>
        </p:spPr>
        <p:txBody>
          <a:bodyPr wrap="square" rtlCol="0">
            <a:spAutoFit/>
          </a:bodyPr>
          <a:lstStyle/>
          <a:p>
            <a:r>
              <a:rPr lang="en-US" sz="1600" b="1" dirty="0" smtClean="0">
                <a:latin typeface="Ink Free" pitchFamily="66" charset="0"/>
              </a:rPr>
              <a:t>Levites</a:t>
            </a:r>
            <a:endParaRPr lang="en-US" sz="1600" b="1" dirty="0">
              <a:latin typeface="Ink Free" pitchFamily="66" charset="0"/>
            </a:endParaRPr>
          </a:p>
        </p:txBody>
      </p:sp>
      <p:sp>
        <p:nvSpPr>
          <p:cNvPr id="89" name="TextBox 88"/>
          <p:cNvSpPr txBox="1"/>
          <p:nvPr/>
        </p:nvSpPr>
        <p:spPr>
          <a:xfrm>
            <a:off x="7923212" y="6324600"/>
            <a:ext cx="1066800" cy="338554"/>
          </a:xfrm>
          <a:prstGeom prst="rect">
            <a:avLst/>
          </a:prstGeom>
          <a:noFill/>
        </p:spPr>
        <p:txBody>
          <a:bodyPr wrap="square" rtlCol="0">
            <a:spAutoFit/>
          </a:bodyPr>
          <a:lstStyle/>
          <a:p>
            <a:r>
              <a:rPr lang="en-US" sz="1600" b="1" dirty="0" smtClean="0">
                <a:latin typeface="Ink Free" pitchFamily="66" charset="0"/>
              </a:rPr>
              <a:t>Nethinims</a:t>
            </a:r>
            <a:endParaRPr lang="en-US" sz="1600" b="1" dirty="0">
              <a:latin typeface="Ink Free" pitchFamily="66" charset="0"/>
            </a:endParaRPr>
          </a:p>
        </p:txBody>
      </p:sp>
      <p:sp>
        <p:nvSpPr>
          <p:cNvPr id="90" name="TextBox 89"/>
          <p:cNvSpPr txBox="1"/>
          <p:nvPr/>
        </p:nvSpPr>
        <p:spPr>
          <a:xfrm>
            <a:off x="4570412" y="3886200"/>
            <a:ext cx="381000" cy="381000"/>
          </a:xfrm>
          <a:prstGeom prst="rect">
            <a:avLst/>
          </a:prstGeom>
          <a:noFill/>
        </p:spPr>
        <p:txBody>
          <a:bodyPr wrap="square" rtlCol="0">
            <a:spAutoFit/>
          </a:bodyPr>
          <a:lstStyle/>
          <a:p>
            <a:pPr algn="ctr"/>
            <a:r>
              <a:rPr lang="en-US" dirty="0" smtClean="0"/>
              <a:t>1</a:t>
            </a:r>
            <a:endParaRPr lang="en-US" dirty="0"/>
          </a:p>
        </p:txBody>
      </p:sp>
      <p:sp>
        <p:nvSpPr>
          <p:cNvPr id="91" name="Oval 90"/>
          <p:cNvSpPr/>
          <p:nvPr/>
        </p:nvSpPr>
        <p:spPr>
          <a:xfrm>
            <a:off x="4646612" y="3886200"/>
            <a:ext cx="2286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9675812" y="2286000"/>
            <a:ext cx="381000" cy="369332"/>
          </a:xfrm>
          <a:prstGeom prst="rect">
            <a:avLst/>
          </a:prstGeom>
          <a:noFill/>
        </p:spPr>
        <p:txBody>
          <a:bodyPr wrap="square" rtlCol="0">
            <a:spAutoFit/>
          </a:bodyPr>
          <a:lstStyle/>
          <a:p>
            <a:pPr algn="ctr"/>
            <a:r>
              <a:rPr lang="en-US" dirty="0" smtClean="0"/>
              <a:t>4</a:t>
            </a:r>
            <a:endParaRPr lang="en-US" dirty="0"/>
          </a:p>
        </p:txBody>
      </p:sp>
      <p:sp>
        <p:nvSpPr>
          <p:cNvPr id="94" name="TextBox 93"/>
          <p:cNvSpPr txBox="1"/>
          <p:nvPr/>
        </p:nvSpPr>
        <p:spPr>
          <a:xfrm>
            <a:off x="7770812" y="5867400"/>
            <a:ext cx="381000" cy="369332"/>
          </a:xfrm>
          <a:prstGeom prst="rect">
            <a:avLst/>
          </a:prstGeom>
          <a:noFill/>
        </p:spPr>
        <p:txBody>
          <a:bodyPr wrap="square" rtlCol="0">
            <a:spAutoFit/>
          </a:bodyPr>
          <a:lstStyle/>
          <a:p>
            <a:pPr algn="ctr"/>
            <a:r>
              <a:rPr lang="en-US" dirty="0" smtClean="0"/>
              <a:t>3</a:t>
            </a:r>
            <a:endParaRPr lang="en-US" dirty="0"/>
          </a:p>
        </p:txBody>
      </p:sp>
      <p:sp>
        <p:nvSpPr>
          <p:cNvPr id="95" name="TextBox 94"/>
          <p:cNvSpPr txBox="1"/>
          <p:nvPr/>
        </p:nvSpPr>
        <p:spPr>
          <a:xfrm>
            <a:off x="6018212" y="4953000"/>
            <a:ext cx="381000" cy="369332"/>
          </a:xfrm>
          <a:prstGeom prst="rect">
            <a:avLst/>
          </a:prstGeom>
          <a:noFill/>
        </p:spPr>
        <p:txBody>
          <a:bodyPr wrap="square" rtlCol="0">
            <a:spAutoFit/>
          </a:bodyPr>
          <a:lstStyle/>
          <a:p>
            <a:pPr algn="ctr"/>
            <a:r>
              <a:rPr lang="en-US" dirty="0" smtClean="0"/>
              <a:t>2</a:t>
            </a:r>
            <a:endParaRPr lang="en-US" dirty="0"/>
          </a:p>
        </p:txBody>
      </p:sp>
      <p:sp>
        <p:nvSpPr>
          <p:cNvPr id="96" name="Oval 95"/>
          <p:cNvSpPr/>
          <p:nvPr/>
        </p:nvSpPr>
        <p:spPr>
          <a:xfrm>
            <a:off x="6094412" y="4953000"/>
            <a:ext cx="228600" cy="381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7847012" y="5867400"/>
            <a:ext cx="228600" cy="381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9752012" y="2286000"/>
            <a:ext cx="228600" cy="381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rot="20505498">
            <a:off x="7702621" y="2194391"/>
            <a:ext cx="1406601" cy="276999"/>
          </a:xfrm>
          <a:prstGeom prst="rect">
            <a:avLst/>
          </a:prstGeom>
          <a:noFill/>
        </p:spPr>
        <p:txBody>
          <a:bodyPr wrap="square" rtlCol="0">
            <a:spAutoFit/>
          </a:bodyPr>
          <a:lstStyle/>
          <a:p>
            <a:r>
              <a:rPr lang="en-US" sz="1200" dirty="0" smtClean="0">
                <a:latin typeface="Candara" pitchFamily="34" charset="0"/>
              </a:rPr>
              <a:t>Swelling of the LC</a:t>
            </a:r>
            <a:endParaRPr lang="en-US" sz="1200" dirty="0">
              <a:latin typeface="Candara" pitchFamily="34" charset="0"/>
            </a:endParaRPr>
          </a:p>
        </p:txBody>
      </p:sp>
      <p:sp>
        <p:nvSpPr>
          <p:cNvPr id="71" name="Right Arrow 70"/>
          <p:cNvSpPr/>
          <p:nvPr/>
        </p:nvSpPr>
        <p:spPr>
          <a:xfrm>
            <a:off x="7542212" y="2895600"/>
            <a:ext cx="2286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7770812" y="2819400"/>
            <a:ext cx="1600200" cy="523220"/>
          </a:xfrm>
          <a:prstGeom prst="rect">
            <a:avLst/>
          </a:prstGeom>
          <a:noFill/>
        </p:spPr>
        <p:txBody>
          <a:bodyPr wrap="square" rtlCol="0">
            <a:spAutoFit/>
          </a:bodyPr>
          <a:lstStyle/>
          <a:p>
            <a:r>
              <a:rPr lang="en-US" sz="1400" b="1" dirty="0" smtClean="0">
                <a:latin typeface="Candara" pitchFamily="34" charset="0"/>
              </a:rPr>
              <a:t>Take a message to the world</a:t>
            </a:r>
            <a:endParaRPr lang="en-US" sz="1400" b="1" dirty="0">
              <a:latin typeface="Candara" pitchFamily="34" charset="0"/>
            </a:endParaRPr>
          </a:p>
        </p:txBody>
      </p:sp>
      <p:cxnSp>
        <p:nvCxnSpPr>
          <p:cNvPr id="78" name="Straight Connector 77"/>
          <p:cNvCxnSpPr>
            <a:endCxn id="63" idx="0"/>
          </p:cNvCxnSpPr>
          <p:nvPr/>
        </p:nvCxnSpPr>
        <p:spPr>
          <a:xfrm rot="5400000">
            <a:off x="6856412" y="3810000"/>
            <a:ext cx="1371600" cy="1588"/>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9180512" y="3086100"/>
            <a:ext cx="381000" cy="1588"/>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770812" y="3352800"/>
            <a:ext cx="3962400" cy="2031325"/>
          </a:xfrm>
          <a:prstGeom prst="rect">
            <a:avLst/>
          </a:prstGeom>
          <a:noFill/>
          <a:ln w="28575">
            <a:solidFill>
              <a:schemeClr val="tx1"/>
            </a:solidFill>
          </a:ln>
        </p:spPr>
        <p:txBody>
          <a:bodyPr wrap="square" rtlCol="0">
            <a:spAutoFit/>
          </a:bodyPr>
          <a:lstStyle/>
          <a:p>
            <a:pPr>
              <a:buFont typeface="Wingdings" pitchFamily="2" charset="2"/>
              <a:buChar char="Ø"/>
            </a:pPr>
            <a:r>
              <a:rPr lang="en-US" b="1" dirty="0" smtClean="0">
                <a:latin typeface="Candara" pitchFamily="34" charset="0"/>
              </a:rPr>
              <a:t> We construct fractals from the 144K line. What we mean by this is that we have identified that God deals with His church first and then the world. Two callings for the church and one for the world. Before we go to the world, God must deal with His church.</a:t>
            </a:r>
            <a:endParaRPr lang="en-US" b="1" dirty="0">
              <a:latin typeface="Candara" pitchFamily="34" charset="0"/>
            </a:endParaRPr>
          </a:p>
        </p:txBody>
      </p:sp>
      <p:sp>
        <p:nvSpPr>
          <p:cNvPr id="70" name="TextBox 69"/>
          <p:cNvSpPr txBox="1"/>
          <p:nvPr/>
        </p:nvSpPr>
        <p:spPr>
          <a:xfrm>
            <a:off x="379412" y="4953000"/>
            <a:ext cx="4800600" cy="1477328"/>
          </a:xfrm>
          <a:prstGeom prst="rect">
            <a:avLst/>
          </a:prstGeom>
          <a:noFill/>
          <a:ln w="28575">
            <a:solidFill>
              <a:schemeClr val="tx1"/>
            </a:solidFill>
          </a:ln>
        </p:spPr>
        <p:txBody>
          <a:bodyPr wrap="square" rtlCol="0">
            <a:spAutoFit/>
          </a:bodyPr>
          <a:lstStyle/>
          <a:p>
            <a:pPr>
              <a:buFont typeface="Wingdings" pitchFamily="2" charset="2"/>
              <a:buChar char="Ø"/>
            </a:pPr>
            <a:r>
              <a:rPr lang="en-US" dirty="0" smtClean="0">
                <a:latin typeface="Candara" pitchFamily="34" charset="0"/>
              </a:rPr>
              <a:t> Here you have 4 harvests : 1 harvest for the church; 2</a:t>
            </a:r>
            <a:r>
              <a:rPr lang="en-US" baseline="30000" dirty="0" smtClean="0">
                <a:latin typeface="Candara" pitchFamily="34" charset="0"/>
              </a:rPr>
              <a:t>nd</a:t>
            </a:r>
            <a:r>
              <a:rPr lang="en-US" dirty="0" smtClean="0">
                <a:latin typeface="Candara" pitchFamily="34" charset="0"/>
              </a:rPr>
              <a:t> harvest for the church; a harvest for the world and a harvest for the 144K.</a:t>
            </a:r>
          </a:p>
          <a:p>
            <a:pPr>
              <a:buFont typeface="Wingdings" pitchFamily="2" charset="2"/>
              <a:buChar char="Ø"/>
            </a:pPr>
            <a:r>
              <a:rPr lang="en-US" dirty="0" smtClean="0">
                <a:latin typeface="Candara" pitchFamily="34" charset="0"/>
              </a:rPr>
              <a:t> There are 4 harvests one after another.</a:t>
            </a:r>
          </a:p>
          <a:p>
            <a:pPr>
              <a:buFont typeface="Wingdings" pitchFamily="2" charset="2"/>
              <a:buChar char="Ø"/>
            </a:pPr>
            <a:r>
              <a:rPr lang="en-US" dirty="0" smtClean="0">
                <a:latin typeface="Candara" pitchFamily="34" charset="0"/>
              </a:rPr>
              <a:t> Each group has it’s own agricultural process</a:t>
            </a:r>
            <a:endParaRPr lang="en-US" dirty="0">
              <a:latin typeface="Candara" pitchFamily="34" charset="0"/>
            </a:endParaRPr>
          </a:p>
        </p:txBody>
      </p:sp>
      <p:sp>
        <p:nvSpPr>
          <p:cNvPr id="74" name="TextBox 73"/>
          <p:cNvSpPr txBox="1"/>
          <p:nvPr/>
        </p:nvSpPr>
        <p:spPr>
          <a:xfrm>
            <a:off x="4646612" y="4572000"/>
            <a:ext cx="1066800" cy="276999"/>
          </a:xfrm>
          <a:prstGeom prst="rect">
            <a:avLst/>
          </a:prstGeom>
          <a:noFill/>
        </p:spPr>
        <p:txBody>
          <a:bodyPr wrap="square" rtlCol="0">
            <a:spAutoFit/>
          </a:bodyPr>
          <a:lstStyle/>
          <a:p>
            <a:pPr algn="ctr"/>
            <a:r>
              <a:rPr lang="en-US" sz="1200" dirty="0" smtClean="0">
                <a:solidFill>
                  <a:srgbClr val="C00000"/>
                </a:solidFill>
                <a:latin typeface="Candara" pitchFamily="34" charset="0"/>
              </a:rPr>
              <a:t>Church</a:t>
            </a:r>
            <a:endParaRPr lang="en-US" sz="1200" dirty="0">
              <a:solidFill>
                <a:srgbClr val="C00000"/>
              </a:solidFill>
              <a:latin typeface="Candara" pitchFamily="34" charset="0"/>
            </a:endParaRPr>
          </a:p>
        </p:txBody>
      </p:sp>
      <p:sp>
        <p:nvSpPr>
          <p:cNvPr id="75" name="TextBox 74"/>
          <p:cNvSpPr txBox="1"/>
          <p:nvPr/>
        </p:nvSpPr>
        <p:spPr>
          <a:xfrm>
            <a:off x="6170612" y="5638800"/>
            <a:ext cx="1066800" cy="276999"/>
          </a:xfrm>
          <a:prstGeom prst="rect">
            <a:avLst/>
          </a:prstGeom>
          <a:noFill/>
        </p:spPr>
        <p:txBody>
          <a:bodyPr wrap="square" rtlCol="0">
            <a:spAutoFit/>
          </a:bodyPr>
          <a:lstStyle/>
          <a:p>
            <a:pPr algn="ctr"/>
            <a:r>
              <a:rPr lang="en-US" sz="1200" dirty="0" smtClean="0">
                <a:solidFill>
                  <a:srgbClr val="C00000"/>
                </a:solidFill>
                <a:latin typeface="Candara" pitchFamily="34" charset="0"/>
              </a:rPr>
              <a:t>Church</a:t>
            </a:r>
            <a:endParaRPr lang="en-US" sz="1200" dirty="0">
              <a:solidFill>
                <a:srgbClr val="C00000"/>
              </a:solidFill>
              <a:latin typeface="Candara" pitchFamily="34" charset="0"/>
            </a:endParaRPr>
          </a:p>
        </p:txBody>
      </p:sp>
      <p:sp>
        <p:nvSpPr>
          <p:cNvPr id="76" name="TextBox 75"/>
          <p:cNvSpPr txBox="1"/>
          <p:nvPr/>
        </p:nvSpPr>
        <p:spPr>
          <a:xfrm>
            <a:off x="7923212" y="6581001"/>
            <a:ext cx="1066800" cy="276999"/>
          </a:xfrm>
          <a:prstGeom prst="rect">
            <a:avLst/>
          </a:prstGeom>
          <a:noFill/>
        </p:spPr>
        <p:txBody>
          <a:bodyPr wrap="square" rtlCol="0">
            <a:spAutoFit/>
          </a:bodyPr>
          <a:lstStyle/>
          <a:p>
            <a:pPr algn="ctr"/>
            <a:r>
              <a:rPr lang="en-US" sz="1200" dirty="0" smtClean="0">
                <a:solidFill>
                  <a:srgbClr val="C00000"/>
                </a:solidFill>
                <a:latin typeface="Candara" pitchFamily="34" charset="0"/>
              </a:rPr>
              <a:t>World</a:t>
            </a:r>
            <a:endParaRPr lang="en-US" sz="1200" dirty="0">
              <a:solidFill>
                <a:srgbClr val="C00000"/>
              </a:solidFill>
              <a:latin typeface="Candar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Fractals of the 144K Line Cont’</a:t>
            </a:r>
            <a:endParaRPr lang="en-US" dirty="0">
              <a:latin typeface="Bernard MT Condensed" pitchFamily="18" charset="0"/>
            </a:endParaRPr>
          </a:p>
        </p:txBody>
      </p:sp>
      <p:cxnSp>
        <p:nvCxnSpPr>
          <p:cNvPr id="5" name="Straight Connector 4"/>
          <p:cNvCxnSpPr/>
          <p:nvPr/>
        </p:nvCxnSpPr>
        <p:spPr>
          <a:xfrm>
            <a:off x="684212" y="2743200"/>
            <a:ext cx="10744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8012" y="4114800"/>
            <a:ext cx="533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5812" y="5410200"/>
            <a:ext cx="167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42212" y="6477000"/>
            <a:ext cx="1828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2021" y="23625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207418" y="23629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160418" y="24391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989218" y="24391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1047809" y="2438003"/>
            <a:ext cx="7620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03212" y="3810000"/>
            <a:ext cx="6111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521618" y="38107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93218" y="38107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636418" y="38107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264818" y="38107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560218" y="51061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236618" y="51061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236618" y="61729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9065418" y="6172994"/>
            <a:ext cx="6119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03212" y="1600200"/>
            <a:ext cx="762000" cy="369332"/>
          </a:xfrm>
          <a:prstGeom prst="rect">
            <a:avLst/>
          </a:prstGeom>
          <a:noFill/>
        </p:spPr>
        <p:txBody>
          <a:bodyPr wrap="square" rtlCol="0">
            <a:spAutoFit/>
          </a:bodyPr>
          <a:lstStyle/>
          <a:p>
            <a:pPr algn="ctr"/>
            <a:r>
              <a:rPr lang="en-US" b="1" dirty="0" smtClean="0"/>
              <a:t>1989</a:t>
            </a:r>
            <a:endParaRPr lang="en-US" sz="1600" b="1" dirty="0"/>
          </a:p>
        </p:txBody>
      </p:sp>
      <p:sp>
        <p:nvSpPr>
          <p:cNvPr id="50" name="TextBox 49"/>
          <p:cNvSpPr txBox="1"/>
          <p:nvPr/>
        </p:nvSpPr>
        <p:spPr>
          <a:xfrm>
            <a:off x="8990012" y="1676400"/>
            <a:ext cx="762000" cy="377026"/>
          </a:xfrm>
          <a:prstGeom prst="rect">
            <a:avLst/>
          </a:prstGeom>
          <a:noFill/>
        </p:spPr>
        <p:txBody>
          <a:bodyPr wrap="square" rtlCol="0">
            <a:spAutoFit/>
          </a:bodyPr>
          <a:lstStyle/>
          <a:p>
            <a:pPr algn="ctr"/>
            <a:r>
              <a:rPr lang="en-US" sz="1850" b="1" dirty="0" smtClean="0"/>
              <a:t>COP</a:t>
            </a:r>
            <a:endParaRPr lang="en-US" sz="1850" b="1" dirty="0"/>
          </a:p>
        </p:txBody>
      </p:sp>
      <p:sp>
        <p:nvSpPr>
          <p:cNvPr id="51" name="TextBox 50"/>
          <p:cNvSpPr txBox="1"/>
          <p:nvPr/>
        </p:nvSpPr>
        <p:spPr>
          <a:xfrm>
            <a:off x="7161212" y="1676400"/>
            <a:ext cx="762000" cy="377026"/>
          </a:xfrm>
          <a:prstGeom prst="rect">
            <a:avLst/>
          </a:prstGeom>
          <a:noFill/>
        </p:spPr>
        <p:txBody>
          <a:bodyPr wrap="square" rtlCol="0">
            <a:spAutoFit/>
          </a:bodyPr>
          <a:lstStyle/>
          <a:p>
            <a:pPr algn="ctr"/>
            <a:r>
              <a:rPr lang="en-US" sz="1850" b="1" dirty="0" smtClean="0"/>
              <a:t>SL</a:t>
            </a:r>
            <a:endParaRPr lang="en-US" sz="1850" b="1" dirty="0"/>
          </a:p>
        </p:txBody>
      </p:sp>
      <p:sp>
        <p:nvSpPr>
          <p:cNvPr id="52" name="TextBox 51"/>
          <p:cNvSpPr txBox="1"/>
          <p:nvPr/>
        </p:nvSpPr>
        <p:spPr>
          <a:xfrm>
            <a:off x="2208212" y="1600200"/>
            <a:ext cx="762000" cy="377026"/>
          </a:xfrm>
          <a:prstGeom prst="rect">
            <a:avLst/>
          </a:prstGeom>
          <a:noFill/>
        </p:spPr>
        <p:txBody>
          <a:bodyPr wrap="square" rtlCol="0">
            <a:spAutoFit/>
          </a:bodyPr>
          <a:lstStyle/>
          <a:p>
            <a:pPr algn="ctr"/>
            <a:r>
              <a:rPr lang="en-US" sz="1850" b="1" dirty="0" smtClean="0"/>
              <a:t>9/11</a:t>
            </a:r>
            <a:endParaRPr lang="en-US" sz="1850" b="1" dirty="0"/>
          </a:p>
        </p:txBody>
      </p:sp>
      <p:sp>
        <p:nvSpPr>
          <p:cNvPr id="53" name="TextBox 52"/>
          <p:cNvSpPr txBox="1"/>
          <p:nvPr/>
        </p:nvSpPr>
        <p:spPr>
          <a:xfrm>
            <a:off x="10895012" y="1676400"/>
            <a:ext cx="990600" cy="377026"/>
          </a:xfrm>
          <a:prstGeom prst="rect">
            <a:avLst/>
          </a:prstGeom>
          <a:noFill/>
        </p:spPr>
        <p:txBody>
          <a:bodyPr wrap="square" rtlCol="0">
            <a:spAutoFit/>
          </a:bodyPr>
          <a:lstStyle/>
          <a:p>
            <a:pPr algn="ctr"/>
            <a:r>
              <a:rPr lang="en-US" sz="1850" b="1" dirty="0" smtClean="0"/>
              <a:t>2</a:t>
            </a:r>
            <a:r>
              <a:rPr lang="en-US" sz="1850" b="1" baseline="30000" dirty="0" smtClean="0"/>
              <a:t>nd</a:t>
            </a:r>
            <a:r>
              <a:rPr lang="en-US" sz="1850" b="1" dirty="0" smtClean="0"/>
              <a:t> Adv</a:t>
            </a:r>
            <a:endParaRPr lang="en-US" sz="1850" b="1" dirty="0"/>
          </a:p>
        </p:txBody>
      </p:sp>
      <p:cxnSp>
        <p:nvCxnSpPr>
          <p:cNvPr id="55" name="Straight Connector 54"/>
          <p:cNvCxnSpPr/>
          <p:nvPr/>
        </p:nvCxnSpPr>
        <p:spPr>
          <a:xfrm flipV="1">
            <a:off x="7542212" y="2209800"/>
            <a:ext cx="1676400" cy="533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189412" y="3200400"/>
            <a:ext cx="762000" cy="338554"/>
          </a:xfrm>
          <a:prstGeom prst="rect">
            <a:avLst/>
          </a:prstGeom>
          <a:noFill/>
        </p:spPr>
        <p:txBody>
          <a:bodyPr wrap="square" rtlCol="0">
            <a:spAutoFit/>
          </a:bodyPr>
          <a:lstStyle/>
          <a:p>
            <a:pPr algn="ctr"/>
            <a:r>
              <a:rPr lang="en-US" sz="1600" b="1" dirty="0" smtClean="0"/>
              <a:t>2019</a:t>
            </a:r>
            <a:endParaRPr lang="en-US" sz="1400" b="1" dirty="0"/>
          </a:p>
        </p:txBody>
      </p:sp>
      <p:sp>
        <p:nvSpPr>
          <p:cNvPr id="58" name="TextBox 57"/>
          <p:cNvSpPr txBox="1"/>
          <p:nvPr/>
        </p:nvSpPr>
        <p:spPr>
          <a:xfrm>
            <a:off x="1446212" y="3200400"/>
            <a:ext cx="762000" cy="338554"/>
          </a:xfrm>
          <a:prstGeom prst="rect">
            <a:avLst/>
          </a:prstGeom>
          <a:noFill/>
        </p:spPr>
        <p:txBody>
          <a:bodyPr wrap="square" rtlCol="0">
            <a:spAutoFit/>
          </a:bodyPr>
          <a:lstStyle/>
          <a:p>
            <a:pPr algn="ctr"/>
            <a:r>
              <a:rPr lang="en-US" sz="1600" b="1" dirty="0" smtClean="0"/>
              <a:t>9/11</a:t>
            </a:r>
            <a:endParaRPr lang="en-US" sz="1400" b="1" dirty="0"/>
          </a:p>
        </p:txBody>
      </p:sp>
      <p:sp>
        <p:nvSpPr>
          <p:cNvPr id="59" name="TextBox 58"/>
          <p:cNvSpPr txBox="1"/>
          <p:nvPr/>
        </p:nvSpPr>
        <p:spPr>
          <a:xfrm>
            <a:off x="2817812" y="3200400"/>
            <a:ext cx="762000" cy="338554"/>
          </a:xfrm>
          <a:prstGeom prst="rect">
            <a:avLst/>
          </a:prstGeom>
          <a:noFill/>
        </p:spPr>
        <p:txBody>
          <a:bodyPr wrap="square" rtlCol="0">
            <a:spAutoFit/>
          </a:bodyPr>
          <a:lstStyle/>
          <a:p>
            <a:pPr algn="ctr"/>
            <a:r>
              <a:rPr lang="en-US" sz="1600" b="1" dirty="0" smtClean="0"/>
              <a:t>2014</a:t>
            </a:r>
            <a:endParaRPr lang="en-US" sz="1400" b="1" dirty="0"/>
          </a:p>
        </p:txBody>
      </p:sp>
      <p:sp>
        <p:nvSpPr>
          <p:cNvPr id="60" name="TextBox 59"/>
          <p:cNvSpPr txBox="1"/>
          <p:nvPr/>
        </p:nvSpPr>
        <p:spPr>
          <a:xfrm>
            <a:off x="227012" y="3200400"/>
            <a:ext cx="762000" cy="338554"/>
          </a:xfrm>
          <a:prstGeom prst="rect">
            <a:avLst/>
          </a:prstGeom>
          <a:noFill/>
        </p:spPr>
        <p:txBody>
          <a:bodyPr wrap="square" rtlCol="0">
            <a:spAutoFit/>
          </a:bodyPr>
          <a:lstStyle/>
          <a:p>
            <a:pPr algn="ctr"/>
            <a:r>
              <a:rPr lang="en-US" sz="1600" b="1" dirty="0" smtClean="0"/>
              <a:t>1989</a:t>
            </a:r>
            <a:endParaRPr lang="en-US" sz="1400" b="1" dirty="0"/>
          </a:p>
        </p:txBody>
      </p:sp>
      <p:sp>
        <p:nvSpPr>
          <p:cNvPr id="61" name="TextBox 60"/>
          <p:cNvSpPr txBox="1"/>
          <p:nvPr/>
        </p:nvSpPr>
        <p:spPr>
          <a:xfrm>
            <a:off x="5561012" y="3200400"/>
            <a:ext cx="762000" cy="338554"/>
          </a:xfrm>
          <a:prstGeom prst="rect">
            <a:avLst/>
          </a:prstGeom>
          <a:noFill/>
        </p:spPr>
        <p:txBody>
          <a:bodyPr wrap="square" rtlCol="0">
            <a:spAutoFit/>
          </a:bodyPr>
          <a:lstStyle/>
          <a:p>
            <a:pPr algn="ctr"/>
            <a:r>
              <a:rPr lang="en-US" sz="1600" b="1" dirty="0" smtClean="0"/>
              <a:t>2021</a:t>
            </a:r>
            <a:endParaRPr lang="en-US" sz="1400" b="1" dirty="0"/>
          </a:p>
        </p:txBody>
      </p:sp>
      <p:sp>
        <p:nvSpPr>
          <p:cNvPr id="62" name="TextBox 61"/>
          <p:cNvSpPr txBox="1"/>
          <p:nvPr/>
        </p:nvSpPr>
        <p:spPr>
          <a:xfrm>
            <a:off x="5561012" y="4495800"/>
            <a:ext cx="762000" cy="338554"/>
          </a:xfrm>
          <a:prstGeom prst="rect">
            <a:avLst/>
          </a:prstGeom>
          <a:noFill/>
        </p:spPr>
        <p:txBody>
          <a:bodyPr wrap="square" rtlCol="0">
            <a:spAutoFit/>
          </a:bodyPr>
          <a:lstStyle/>
          <a:p>
            <a:pPr algn="ctr"/>
            <a:r>
              <a:rPr lang="en-US" sz="1600" b="1" dirty="0" smtClean="0"/>
              <a:t>2021</a:t>
            </a:r>
            <a:endParaRPr lang="en-US" sz="1400" b="1" dirty="0"/>
          </a:p>
        </p:txBody>
      </p:sp>
      <p:sp>
        <p:nvSpPr>
          <p:cNvPr id="63" name="TextBox 62"/>
          <p:cNvSpPr txBox="1"/>
          <p:nvPr/>
        </p:nvSpPr>
        <p:spPr>
          <a:xfrm>
            <a:off x="7161212" y="4495800"/>
            <a:ext cx="762000" cy="338554"/>
          </a:xfrm>
          <a:prstGeom prst="rect">
            <a:avLst/>
          </a:prstGeom>
          <a:noFill/>
        </p:spPr>
        <p:txBody>
          <a:bodyPr wrap="square" rtlCol="0">
            <a:spAutoFit/>
          </a:bodyPr>
          <a:lstStyle/>
          <a:p>
            <a:pPr algn="ctr"/>
            <a:r>
              <a:rPr lang="en-US" sz="1600" b="1" dirty="0" smtClean="0"/>
              <a:t>SL</a:t>
            </a:r>
            <a:endParaRPr lang="en-US" sz="1400" b="1" dirty="0"/>
          </a:p>
        </p:txBody>
      </p:sp>
      <p:sp>
        <p:nvSpPr>
          <p:cNvPr id="64" name="TextBox 63"/>
          <p:cNvSpPr txBox="1"/>
          <p:nvPr/>
        </p:nvSpPr>
        <p:spPr>
          <a:xfrm>
            <a:off x="7161212" y="5562600"/>
            <a:ext cx="762000" cy="338554"/>
          </a:xfrm>
          <a:prstGeom prst="rect">
            <a:avLst/>
          </a:prstGeom>
          <a:noFill/>
        </p:spPr>
        <p:txBody>
          <a:bodyPr wrap="square" rtlCol="0">
            <a:spAutoFit/>
          </a:bodyPr>
          <a:lstStyle/>
          <a:p>
            <a:pPr algn="ctr"/>
            <a:r>
              <a:rPr lang="en-US" sz="1600" b="1" dirty="0" smtClean="0"/>
              <a:t>SL</a:t>
            </a:r>
            <a:endParaRPr lang="en-US" sz="1400" b="1" dirty="0"/>
          </a:p>
        </p:txBody>
      </p:sp>
      <p:sp>
        <p:nvSpPr>
          <p:cNvPr id="65" name="TextBox 64"/>
          <p:cNvSpPr txBox="1"/>
          <p:nvPr/>
        </p:nvSpPr>
        <p:spPr>
          <a:xfrm>
            <a:off x="8990012" y="5562600"/>
            <a:ext cx="762000" cy="338554"/>
          </a:xfrm>
          <a:prstGeom prst="rect">
            <a:avLst/>
          </a:prstGeom>
          <a:noFill/>
        </p:spPr>
        <p:txBody>
          <a:bodyPr wrap="square" rtlCol="0">
            <a:spAutoFit/>
          </a:bodyPr>
          <a:lstStyle/>
          <a:p>
            <a:pPr algn="ctr"/>
            <a:r>
              <a:rPr lang="en-US" sz="1600" b="1" dirty="0" smtClean="0"/>
              <a:t>COP</a:t>
            </a:r>
            <a:endParaRPr lang="en-US" sz="1400" b="1" dirty="0"/>
          </a:p>
        </p:txBody>
      </p:sp>
      <p:cxnSp>
        <p:nvCxnSpPr>
          <p:cNvPr id="67" name="Straight Arrow Connector 66"/>
          <p:cNvCxnSpPr/>
          <p:nvPr/>
        </p:nvCxnSpPr>
        <p:spPr>
          <a:xfrm>
            <a:off x="9828212" y="24384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828212" y="2286000"/>
            <a:ext cx="1295400" cy="369332"/>
          </a:xfrm>
          <a:prstGeom prst="rect">
            <a:avLst/>
          </a:prstGeom>
          <a:solidFill>
            <a:srgbClr val="FFFF00"/>
          </a:solidFill>
        </p:spPr>
        <p:txBody>
          <a:bodyPr wrap="square" rtlCol="0">
            <a:spAutoFit/>
          </a:bodyPr>
          <a:lstStyle/>
          <a:p>
            <a:pPr algn="ctr"/>
            <a:r>
              <a:rPr lang="en-US" b="1" dirty="0" smtClean="0">
                <a:latin typeface="Candara" pitchFamily="34" charset="0"/>
              </a:rPr>
              <a:t>Harvest</a:t>
            </a:r>
            <a:endParaRPr lang="en-US" b="1" dirty="0">
              <a:latin typeface="Candara" pitchFamily="34" charset="0"/>
            </a:endParaRPr>
          </a:p>
        </p:txBody>
      </p:sp>
      <p:sp>
        <p:nvSpPr>
          <p:cNvPr id="82" name="TextBox 81"/>
          <p:cNvSpPr txBox="1"/>
          <p:nvPr/>
        </p:nvSpPr>
        <p:spPr>
          <a:xfrm>
            <a:off x="4722812" y="3657600"/>
            <a:ext cx="1066800" cy="338554"/>
          </a:xfrm>
          <a:prstGeom prst="rect">
            <a:avLst/>
          </a:prstGeom>
          <a:solidFill>
            <a:srgbClr val="FFFF00"/>
          </a:solidFill>
        </p:spPr>
        <p:txBody>
          <a:bodyPr wrap="square" rtlCol="0">
            <a:spAutoFit/>
          </a:bodyPr>
          <a:lstStyle/>
          <a:p>
            <a:pPr algn="ctr"/>
            <a:r>
              <a:rPr lang="en-US" sz="1600" b="1" dirty="0" smtClean="0">
                <a:latin typeface="Candara" pitchFamily="34" charset="0"/>
              </a:rPr>
              <a:t>Harvest</a:t>
            </a:r>
            <a:endParaRPr lang="en-US" sz="1600" b="1" dirty="0">
              <a:latin typeface="Candara" pitchFamily="34" charset="0"/>
            </a:endParaRPr>
          </a:p>
        </p:txBody>
      </p:sp>
      <p:sp>
        <p:nvSpPr>
          <p:cNvPr id="83" name="TextBox 82"/>
          <p:cNvSpPr txBox="1"/>
          <p:nvPr/>
        </p:nvSpPr>
        <p:spPr>
          <a:xfrm>
            <a:off x="6170612" y="4953000"/>
            <a:ext cx="1066800" cy="338554"/>
          </a:xfrm>
          <a:prstGeom prst="rect">
            <a:avLst/>
          </a:prstGeom>
          <a:solidFill>
            <a:srgbClr val="FFFF00"/>
          </a:solidFill>
        </p:spPr>
        <p:txBody>
          <a:bodyPr wrap="square" rtlCol="0">
            <a:spAutoFit/>
          </a:bodyPr>
          <a:lstStyle/>
          <a:p>
            <a:pPr algn="ctr"/>
            <a:r>
              <a:rPr lang="en-US" sz="1600" b="1" dirty="0" smtClean="0">
                <a:latin typeface="Candara" pitchFamily="34" charset="0"/>
              </a:rPr>
              <a:t>Harvest</a:t>
            </a:r>
            <a:endParaRPr lang="en-US" sz="1600" b="1" dirty="0">
              <a:latin typeface="Candara" pitchFamily="34" charset="0"/>
            </a:endParaRPr>
          </a:p>
        </p:txBody>
      </p:sp>
      <p:sp>
        <p:nvSpPr>
          <p:cNvPr id="84" name="TextBox 83"/>
          <p:cNvSpPr txBox="1"/>
          <p:nvPr/>
        </p:nvSpPr>
        <p:spPr>
          <a:xfrm>
            <a:off x="7923212" y="6019800"/>
            <a:ext cx="1066800" cy="338554"/>
          </a:xfrm>
          <a:prstGeom prst="rect">
            <a:avLst/>
          </a:prstGeom>
          <a:solidFill>
            <a:srgbClr val="FFFF00"/>
          </a:solidFill>
        </p:spPr>
        <p:txBody>
          <a:bodyPr wrap="square" rtlCol="0">
            <a:spAutoFit/>
          </a:bodyPr>
          <a:lstStyle/>
          <a:p>
            <a:pPr algn="ctr"/>
            <a:r>
              <a:rPr lang="en-US" sz="1600" b="1" dirty="0" smtClean="0">
                <a:latin typeface="Candara" pitchFamily="34" charset="0"/>
              </a:rPr>
              <a:t>Harvest</a:t>
            </a:r>
            <a:endParaRPr lang="en-US" sz="1600" b="1" dirty="0">
              <a:latin typeface="Candara" pitchFamily="34" charset="0"/>
            </a:endParaRPr>
          </a:p>
        </p:txBody>
      </p:sp>
      <p:sp>
        <p:nvSpPr>
          <p:cNvPr id="86" name="TextBox 85"/>
          <p:cNvSpPr txBox="1"/>
          <p:nvPr/>
        </p:nvSpPr>
        <p:spPr>
          <a:xfrm>
            <a:off x="10133012" y="2895600"/>
            <a:ext cx="762000" cy="381000"/>
          </a:xfrm>
          <a:prstGeom prst="rect">
            <a:avLst/>
          </a:prstGeom>
          <a:noFill/>
        </p:spPr>
        <p:txBody>
          <a:bodyPr wrap="square" rtlCol="0">
            <a:spAutoFit/>
          </a:bodyPr>
          <a:lstStyle/>
          <a:p>
            <a:r>
              <a:rPr lang="en-US" b="1" dirty="0" smtClean="0">
                <a:latin typeface="Ink Free" pitchFamily="66" charset="0"/>
              </a:rPr>
              <a:t>144K</a:t>
            </a:r>
            <a:endParaRPr lang="en-US" b="1" dirty="0">
              <a:latin typeface="Ink Free" pitchFamily="66" charset="0"/>
            </a:endParaRPr>
          </a:p>
        </p:txBody>
      </p:sp>
      <p:sp>
        <p:nvSpPr>
          <p:cNvPr id="87" name="TextBox 86"/>
          <p:cNvSpPr txBox="1"/>
          <p:nvPr/>
        </p:nvSpPr>
        <p:spPr>
          <a:xfrm>
            <a:off x="4875212" y="4114800"/>
            <a:ext cx="762000" cy="338554"/>
          </a:xfrm>
          <a:prstGeom prst="rect">
            <a:avLst/>
          </a:prstGeom>
          <a:noFill/>
        </p:spPr>
        <p:txBody>
          <a:bodyPr wrap="square" rtlCol="0">
            <a:spAutoFit/>
          </a:bodyPr>
          <a:lstStyle/>
          <a:p>
            <a:r>
              <a:rPr lang="en-US" sz="1600" b="1" dirty="0" smtClean="0">
                <a:latin typeface="Ink Free" pitchFamily="66" charset="0"/>
              </a:rPr>
              <a:t>Priest</a:t>
            </a:r>
            <a:endParaRPr lang="en-US" sz="1600" b="1" dirty="0">
              <a:latin typeface="Ink Free" pitchFamily="66" charset="0"/>
            </a:endParaRPr>
          </a:p>
        </p:txBody>
      </p:sp>
      <p:sp>
        <p:nvSpPr>
          <p:cNvPr id="88" name="TextBox 87"/>
          <p:cNvSpPr txBox="1"/>
          <p:nvPr/>
        </p:nvSpPr>
        <p:spPr>
          <a:xfrm>
            <a:off x="6246812" y="5410200"/>
            <a:ext cx="838200" cy="338554"/>
          </a:xfrm>
          <a:prstGeom prst="rect">
            <a:avLst/>
          </a:prstGeom>
          <a:noFill/>
        </p:spPr>
        <p:txBody>
          <a:bodyPr wrap="square" rtlCol="0">
            <a:spAutoFit/>
          </a:bodyPr>
          <a:lstStyle/>
          <a:p>
            <a:r>
              <a:rPr lang="en-US" sz="1600" b="1" dirty="0" smtClean="0">
                <a:latin typeface="Ink Free" pitchFamily="66" charset="0"/>
              </a:rPr>
              <a:t>Levites</a:t>
            </a:r>
            <a:endParaRPr lang="en-US" sz="1600" b="1" dirty="0">
              <a:latin typeface="Ink Free" pitchFamily="66" charset="0"/>
            </a:endParaRPr>
          </a:p>
        </p:txBody>
      </p:sp>
      <p:sp>
        <p:nvSpPr>
          <p:cNvPr id="89" name="TextBox 88"/>
          <p:cNvSpPr txBox="1"/>
          <p:nvPr/>
        </p:nvSpPr>
        <p:spPr>
          <a:xfrm>
            <a:off x="7923212" y="6519446"/>
            <a:ext cx="1066800" cy="338554"/>
          </a:xfrm>
          <a:prstGeom prst="rect">
            <a:avLst/>
          </a:prstGeom>
          <a:noFill/>
        </p:spPr>
        <p:txBody>
          <a:bodyPr wrap="square" rtlCol="0">
            <a:spAutoFit/>
          </a:bodyPr>
          <a:lstStyle/>
          <a:p>
            <a:r>
              <a:rPr lang="en-US" sz="1600" b="1" dirty="0" smtClean="0">
                <a:latin typeface="Ink Free" pitchFamily="66" charset="0"/>
              </a:rPr>
              <a:t>Nethinims</a:t>
            </a:r>
            <a:endParaRPr lang="en-US" sz="1600" b="1" dirty="0">
              <a:latin typeface="Ink Free" pitchFamily="66" charset="0"/>
            </a:endParaRPr>
          </a:p>
        </p:txBody>
      </p:sp>
      <p:sp>
        <p:nvSpPr>
          <p:cNvPr id="90" name="TextBox 89"/>
          <p:cNvSpPr txBox="1"/>
          <p:nvPr/>
        </p:nvSpPr>
        <p:spPr>
          <a:xfrm>
            <a:off x="4570412" y="3657600"/>
            <a:ext cx="381000" cy="381000"/>
          </a:xfrm>
          <a:prstGeom prst="rect">
            <a:avLst/>
          </a:prstGeom>
          <a:noFill/>
        </p:spPr>
        <p:txBody>
          <a:bodyPr wrap="square" rtlCol="0">
            <a:spAutoFit/>
          </a:bodyPr>
          <a:lstStyle/>
          <a:p>
            <a:pPr algn="ctr"/>
            <a:r>
              <a:rPr lang="en-US" dirty="0" smtClean="0"/>
              <a:t>1</a:t>
            </a:r>
            <a:endParaRPr lang="en-US" dirty="0"/>
          </a:p>
        </p:txBody>
      </p:sp>
      <p:sp>
        <p:nvSpPr>
          <p:cNvPr id="91" name="Oval 90"/>
          <p:cNvSpPr/>
          <p:nvPr/>
        </p:nvSpPr>
        <p:spPr>
          <a:xfrm>
            <a:off x="4646612" y="3657600"/>
            <a:ext cx="228600" cy="304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9675812" y="2286000"/>
            <a:ext cx="381000" cy="369332"/>
          </a:xfrm>
          <a:prstGeom prst="rect">
            <a:avLst/>
          </a:prstGeom>
          <a:noFill/>
        </p:spPr>
        <p:txBody>
          <a:bodyPr wrap="square" rtlCol="0">
            <a:spAutoFit/>
          </a:bodyPr>
          <a:lstStyle/>
          <a:p>
            <a:pPr algn="ctr"/>
            <a:r>
              <a:rPr lang="en-US" dirty="0" smtClean="0"/>
              <a:t>4</a:t>
            </a:r>
            <a:endParaRPr lang="en-US" dirty="0"/>
          </a:p>
        </p:txBody>
      </p:sp>
      <p:sp>
        <p:nvSpPr>
          <p:cNvPr id="94" name="TextBox 93"/>
          <p:cNvSpPr txBox="1"/>
          <p:nvPr/>
        </p:nvSpPr>
        <p:spPr>
          <a:xfrm>
            <a:off x="7770812" y="6019800"/>
            <a:ext cx="381000" cy="369332"/>
          </a:xfrm>
          <a:prstGeom prst="rect">
            <a:avLst/>
          </a:prstGeom>
          <a:noFill/>
        </p:spPr>
        <p:txBody>
          <a:bodyPr wrap="square" rtlCol="0">
            <a:spAutoFit/>
          </a:bodyPr>
          <a:lstStyle/>
          <a:p>
            <a:pPr algn="ctr"/>
            <a:r>
              <a:rPr lang="en-US" dirty="0" smtClean="0"/>
              <a:t>3</a:t>
            </a:r>
            <a:endParaRPr lang="en-US" dirty="0"/>
          </a:p>
        </p:txBody>
      </p:sp>
      <p:sp>
        <p:nvSpPr>
          <p:cNvPr id="95" name="TextBox 94"/>
          <p:cNvSpPr txBox="1"/>
          <p:nvPr/>
        </p:nvSpPr>
        <p:spPr>
          <a:xfrm>
            <a:off x="6018212" y="4953000"/>
            <a:ext cx="381000" cy="369332"/>
          </a:xfrm>
          <a:prstGeom prst="rect">
            <a:avLst/>
          </a:prstGeom>
          <a:noFill/>
        </p:spPr>
        <p:txBody>
          <a:bodyPr wrap="square" rtlCol="0">
            <a:spAutoFit/>
          </a:bodyPr>
          <a:lstStyle/>
          <a:p>
            <a:pPr algn="ctr"/>
            <a:r>
              <a:rPr lang="en-US" dirty="0" smtClean="0"/>
              <a:t>2</a:t>
            </a:r>
            <a:endParaRPr lang="en-US" dirty="0"/>
          </a:p>
        </p:txBody>
      </p:sp>
      <p:sp>
        <p:nvSpPr>
          <p:cNvPr id="96" name="Oval 95"/>
          <p:cNvSpPr/>
          <p:nvPr/>
        </p:nvSpPr>
        <p:spPr>
          <a:xfrm>
            <a:off x="6094412" y="4953000"/>
            <a:ext cx="228600" cy="381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7847012" y="6019800"/>
            <a:ext cx="228600" cy="381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9752012" y="2286000"/>
            <a:ext cx="228600" cy="381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rot="20505498">
            <a:off x="7702621" y="2194391"/>
            <a:ext cx="1406601" cy="276999"/>
          </a:xfrm>
          <a:prstGeom prst="rect">
            <a:avLst/>
          </a:prstGeom>
          <a:noFill/>
        </p:spPr>
        <p:txBody>
          <a:bodyPr wrap="square" rtlCol="0">
            <a:spAutoFit/>
          </a:bodyPr>
          <a:lstStyle/>
          <a:p>
            <a:r>
              <a:rPr lang="en-US" sz="1200" dirty="0" smtClean="0">
                <a:latin typeface="Candara" pitchFamily="34" charset="0"/>
              </a:rPr>
              <a:t>Swelling of the LC</a:t>
            </a:r>
            <a:endParaRPr lang="en-US" sz="1200" dirty="0">
              <a:latin typeface="Candara" pitchFamily="34" charset="0"/>
            </a:endParaRPr>
          </a:p>
        </p:txBody>
      </p:sp>
      <p:sp>
        <p:nvSpPr>
          <p:cNvPr id="71" name="Right Arrow 70"/>
          <p:cNvSpPr/>
          <p:nvPr/>
        </p:nvSpPr>
        <p:spPr>
          <a:xfrm>
            <a:off x="7542212" y="2895600"/>
            <a:ext cx="2286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7770812" y="2819400"/>
            <a:ext cx="1600200" cy="523220"/>
          </a:xfrm>
          <a:prstGeom prst="rect">
            <a:avLst/>
          </a:prstGeom>
          <a:noFill/>
        </p:spPr>
        <p:txBody>
          <a:bodyPr wrap="square" rtlCol="0">
            <a:spAutoFit/>
          </a:bodyPr>
          <a:lstStyle/>
          <a:p>
            <a:r>
              <a:rPr lang="en-US" sz="1400" b="1" dirty="0" smtClean="0">
                <a:latin typeface="Candara" pitchFamily="34" charset="0"/>
              </a:rPr>
              <a:t>Take a message to the world</a:t>
            </a:r>
            <a:endParaRPr lang="en-US" sz="1400" b="1" dirty="0">
              <a:latin typeface="Candara" pitchFamily="34" charset="0"/>
            </a:endParaRPr>
          </a:p>
        </p:txBody>
      </p:sp>
      <p:sp>
        <p:nvSpPr>
          <p:cNvPr id="73" name="TextBox 72"/>
          <p:cNvSpPr txBox="1"/>
          <p:nvPr/>
        </p:nvSpPr>
        <p:spPr>
          <a:xfrm>
            <a:off x="227012" y="4572000"/>
            <a:ext cx="5334000" cy="2185214"/>
          </a:xfrm>
          <a:prstGeom prst="rect">
            <a:avLst/>
          </a:prstGeom>
          <a:noFill/>
          <a:ln w="28575">
            <a:solidFill>
              <a:schemeClr val="tx1"/>
            </a:solidFill>
          </a:ln>
        </p:spPr>
        <p:txBody>
          <a:bodyPr wrap="square" rtlCol="0">
            <a:spAutoFit/>
          </a:bodyPr>
          <a:lstStyle/>
          <a:p>
            <a:pPr algn="just">
              <a:buFont typeface="Wingdings" pitchFamily="2" charset="2"/>
              <a:buChar char="v"/>
            </a:pPr>
            <a:r>
              <a:rPr lang="en-US" sz="1700" dirty="0" smtClean="0">
                <a:latin typeface="Candara" pitchFamily="34" charset="0"/>
              </a:rPr>
              <a:t> But if we can just conceptualize this; we have four harvests. The Priests are the first to be harvested, which make up one segment of the church. Then, we will see the harvest of the Levites. They join us. That completes the work of the church by the SL. Then follows the harvest of the Nethinims. They complete their harvest by Dan 12:1. Lastly, there is a fourth harvest, specifically for the 144K.</a:t>
            </a:r>
            <a:endParaRPr lang="en-US" sz="1700" dirty="0">
              <a:latin typeface="Candara" pitchFamily="34" charset="0"/>
            </a:endParaRPr>
          </a:p>
        </p:txBody>
      </p:sp>
      <p:cxnSp>
        <p:nvCxnSpPr>
          <p:cNvPr id="78" name="Straight Connector 77"/>
          <p:cNvCxnSpPr>
            <a:endCxn id="63" idx="0"/>
          </p:cNvCxnSpPr>
          <p:nvPr/>
        </p:nvCxnSpPr>
        <p:spPr>
          <a:xfrm rot="5400000">
            <a:off x="6856412" y="3810000"/>
            <a:ext cx="1371600" cy="1588"/>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371012" y="3048000"/>
            <a:ext cx="1588" cy="248159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10969943" cy="1143000"/>
          </a:xfrm>
        </p:spPr>
        <p:txBody>
          <a:bodyPr/>
          <a:lstStyle/>
          <a:p>
            <a:r>
              <a:rPr lang="en-US" dirty="0" smtClean="0">
                <a:latin typeface="Bernard MT Condensed" pitchFamily="18" charset="0"/>
              </a:rPr>
              <a:t>The Opening Up of Reform Lines</a:t>
            </a:r>
            <a:endParaRPr lang="en-US" dirty="0">
              <a:latin typeface="Bernard MT Condensed" pitchFamily="18" charset="0"/>
            </a:endParaRPr>
          </a:p>
        </p:txBody>
      </p:sp>
      <p:cxnSp>
        <p:nvCxnSpPr>
          <p:cNvPr id="5" name="Straight Connector 4"/>
          <p:cNvCxnSpPr/>
          <p:nvPr/>
        </p:nvCxnSpPr>
        <p:spPr>
          <a:xfrm>
            <a:off x="684212" y="3200400"/>
            <a:ext cx="10744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2815" y="2819797"/>
            <a:ext cx="763588"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207418" y="28201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084218" y="2820194"/>
            <a:ext cx="76438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952309" y="2857103"/>
            <a:ext cx="838200"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1009312" y="2857500"/>
            <a:ext cx="838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03212" y="2057400"/>
            <a:ext cx="762000" cy="369332"/>
          </a:xfrm>
          <a:prstGeom prst="rect">
            <a:avLst/>
          </a:prstGeom>
          <a:noFill/>
        </p:spPr>
        <p:txBody>
          <a:bodyPr wrap="square" rtlCol="0">
            <a:spAutoFit/>
          </a:bodyPr>
          <a:lstStyle/>
          <a:p>
            <a:pPr algn="ctr"/>
            <a:r>
              <a:rPr lang="en-US" b="1" dirty="0" smtClean="0"/>
              <a:t>1989</a:t>
            </a:r>
            <a:endParaRPr lang="en-US" sz="1600" b="1" dirty="0"/>
          </a:p>
        </p:txBody>
      </p:sp>
      <p:sp>
        <p:nvSpPr>
          <p:cNvPr id="50" name="TextBox 49"/>
          <p:cNvSpPr txBox="1"/>
          <p:nvPr/>
        </p:nvSpPr>
        <p:spPr>
          <a:xfrm>
            <a:off x="8990012" y="2057400"/>
            <a:ext cx="762000" cy="377026"/>
          </a:xfrm>
          <a:prstGeom prst="rect">
            <a:avLst/>
          </a:prstGeom>
          <a:noFill/>
        </p:spPr>
        <p:txBody>
          <a:bodyPr wrap="square" rtlCol="0">
            <a:spAutoFit/>
          </a:bodyPr>
          <a:lstStyle/>
          <a:p>
            <a:pPr algn="ctr"/>
            <a:r>
              <a:rPr lang="en-US" sz="1850" b="1" dirty="0" smtClean="0"/>
              <a:t>COP</a:t>
            </a:r>
            <a:endParaRPr lang="en-US" sz="1850" b="1" dirty="0"/>
          </a:p>
        </p:txBody>
      </p:sp>
      <p:sp>
        <p:nvSpPr>
          <p:cNvPr id="51" name="TextBox 50"/>
          <p:cNvSpPr txBox="1"/>
          <p:nvPr/>
        </p:nvSpPr>
        <p:spPr>
          <a:xfrm>
            <a:off x="7085012" y="2057400"/>
            <a:ext cx="762000" cy="377026"/>
          </a:xfrm>
          <a:prstGeom prst="rect">
            <a:avLst/>
          </a:prstGeom>
          <a:noFill/>
        </p:spPr>
        <p:txBody>
          <a:bodyPr wrap="square" rtlCol="0">
            <a:spAutoFit/>
          </a:bodyPr>
          <a:lstStyle/>
          <a:p>
            <a:pPr algn="ctr"/>
            <a:r>
              <a:rPr lang="en-US" sz="1850" b="1" dirty="0" smtClean="0"/>
              <a:t>SL</a:t>
            </a:r>
            <a:endParaRPr lang="en-US" sz="1850" b="1" dirty="0"/>
          </a:p>
        </p:txBody>
      </p:sp>
      <p:sp>
        <p:nvSpPr>
          <p:cNvPr id="52" name="TextBox 51"/>
          <p:cNvSpPr txBox="1"/>
          <p:nvPr/>
        </p:nvSpPr>
        <p:spPr>
          <a:xfrm>
            <a:off x="2208212" y="2057400"/>
            <a:ext cx="762000" cy="377026"/>
          </a:xfrm>
          <a:prstGeom prst="rect">
            <a:avLst/>
          </a:prstGeom>
          <a:noFill/>
        </p:spPr>
        <p:txBody>
          <a:bodyPr wrap="square" rtlCol="0">
            <a:spAutoFit/>
          </a:bodyPr>
          <a:lstStyle/>
          <a:p>
            <a:pPr algn="ctr"/>
            <a:r>
              <a:rPr lang="en-US" sz="1850" b="1" dirty="0" smtClean="0"/>
              <a:t>9/11</a:t>
            </a:r>
            <a:endParaRPr lang="en-US" sz="1850" b="1" dirty="0"/>
          </a:p>
        </p:txBody>
      </p:sp>
      <p:sp>
        <p:nvSpPr>
          <p:cNvPr id="53" name="TextBox 52"/>
          <p:cNvSpPr txBox="1"/>
          <p:nvPr/>
        </p:nvSpPr>
        <p:spPr>
          <a:xfrm>
            <a:off x="10895012" y="2057400"/>
            <a:ext cx="990600" cy="377026"/>
          </a:xfrm>
          <a:prstGeom prst="rect">
            <a:avLst/>
          </a:prstGeom>
          <a:noFill/>
        </p:spPr>
        <p:txBody>
          <a:bodyPr wrap="square" rtlCol="0">
            <a:spAutoFit/>
          </a:bodyPr>
          <a:lstStyle/>
          <a:p>
            <a:pPr algn="ctr"/>
            <a:r>
              <a:rPr lang="en-US" sz="1850" b="1" dirty="0" smtClean="0"/>
              <a:t>2</a:t>
            </a:r>
            <a:r>
              <a:rPr lang="en-US" sz="1850" b="1" baseline="30000" dirty="0" smtClean="0"/>
              <a:t>nd</a:t>
            </a:r>
            <a:r>
              <a:rPr lang="en-US" sz="1850" b="1" dirty="0" smtClean="0"/>
              <a:t> Adv</a:t>
            </a:r>
            <a:endParaRPr lang="en-US" sz="1850" b="1" dirty="0"/>
          </a:p>
        </p:txBody>
      </p:sp>
      <p:sp>
        <p:nvSpPr>
          <p:cNvPr id="86" name="TextBox 85"/>
          <p:cNvSpPr txBox="1"/>
          <p:nvPr/>
        </p:nvSpPr>
        <p:spPr>
          <a:xfrm>
            <a:off x="150812" y="990600"/>
            <a:ext cx="762000" cy="338554"/>
          </a:xfrm>
          <a:prstGeom prst="rect">
            <a:avLst/>
          </a:prstGeom>
          <a:solidFill>
            <a:srgbClr val="00B0F0"/>
          </a:solidFill>
        </p:spPr>
        <p:txBody>
          <a:bodyPr wrap="square" rtlCol="0">
            <a:spAutoFit/>
          </a:bodyPr>
          <a:lstStyle/>
          <a:p>
            <a:r>
              <a:rPr lang="en-US" sz="1600" b="1" dirty="0" smtClean="0">
                <a:latin typeface="Ink Free" pitchFamily="66" charset="0"/>
              </a:rPr>
              <a:t>144K</a:t>
            </a:r>
            <a:endParaRPr lang="en-US" sz="1600" b="1" dirty="0">
              <a:latin typeface="Ink Free" pitchFamily="66" charset="0"/>
            </a:endParaRPr>
          </a:p>
        </p:txBody>
      </p:sp>
      <p:sp>
        <p:nvSpPr>
          <p:cNvPr id="70" name="Arc 69"/>
          <p:cNvSpPr/>
          <p:nvPr/>
        </p:nvSpPr>
        <p:spPr>
          <a:xfrm rot="16200000">
            <a:off x="1255712" y="1028700"/>
            <a:ext cx="762000" cy="2057400"/>
          </a:xfrm>
          <a:prstGeom prst="arc">
            <a:avLst>
              <a:gd name="adj1" fmla="val 16339179"/>
              <a:gd name="adj2" fmla="val 506002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Arc 73"/>
          <p:cNvSpPr/>
          <p:nvPr/>
        </p:nvSpPr>
        <p:spPr>
          <a:xfrm rot="16200000">
            <a:off x="4494212" y="-304800"/>
            <a:ext cx="1143000" cy="4800600"/>
          </a:xfrm>
          <a:prstGeom prst="arc">
            <a:avLst>
              <a:gd name="adj1" fmla="val 16331844"/>
              <a:gd name="adj2" fmla="val 524075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Arc 74"/>
          <p:cNvSpPr/>
          <p:nvPr/>
        </p:nvSpPr>
        <p:spPr>
          <a:xfrm rot="16200000">
            <a:off x="8075612" y="1143000"/>
            <a:ext cx="609600" cy="1828800"/>
          </a:xfrm>
          <a:prstGeom prst="arc">
            <a:avLst>
              <a:gd name="adj1" fmla="val 16339179"/>
              <a:gd name="adj2" fmla="val 5288799"/>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Arc 75"/>
          <p:cNvSpPr/>
          <p:nvPr/>
        </p:nvSpPr>
        <p:spPr>
          <a:xfrm rot="16200000">
            <a:off x="10056812" y="1066800"/>
            <a:ext cx="609600" cy="1981200"/>
          </a:xfrm>
          <a:prstGeom prst="arc">
            <a:avLst>
              <a:gd name="adj1" fmla="val 16339179"/>
              <a:gd name="adj2" fmla="val 530503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TextBox 76"/>
          <p:cNvSpPr txBox="1"/>
          <p:nvPr/>
        </p:nvSpPr>
        <p:spPr>
          <a:xfrm>
            <a:off x="836612" y="1371600"/>
            <a:ext cx="1524000" cy="276999"/>
          </a:xfrm>
          <a:prstGeom prst="rect">
            <a:avLst/>
          </a:prstGeom>
          <a:noFill/>
        </p:spPr>
        <p:txBody>
          <a:bodyPr wrap="square" rtlCol="0">
            <a:spAutoFit/>
          </a:bodyPr>
          <a:lstStyle/>
          <a:p>
            <a:pPr algn="ctr"/>
            <a:r>
              <a:rPr lang="en-US" sz="1200" dirty="0" smtClean="0">
                <a:latin typeface="Kristen ITC" pitchFamily="66" charset="0"/>
              </a:rPr>
              <a:t>Plough</a:t>
            </a:r>
            <a:endParaRPr lang="en-US" sz="1200" dirty="0">
              <a:latin typeface="Kristen ITC" pitchFamily="66" charset="0"/>
            </a:endParaRPr>
          </a:p>
        </p:txBody>
      </p:sp>
      <p:sp>
        <p:nvSpPr>
          <p:cNvPr id="79" name="TextBox 78"/>
          <p:cNvSpPr txBox="1"/>
          <p:nvPr/>
        </p:nvSpPr>
        <p:spPr>
          <a:xfrm>
            <a:off x="4265612" y="1219200"/>
            <a:ext cx="1524000" cy="276999"/>
          </a:xfrm>
          <a:prstGeom prst="rect">
            <a:avLst/>
          </a:prstGeom>
          <a:noFill/>
        </p:spPr>
        <p:txBody>
          <a:bodyPr wrap="square" rtlCol="0">
            <a:spAutoFit/>
          </a:bodyPr>
          <a:lstStyle/>
          <a:p>
            <a:pPr algn="ctr"/>
            <a:r>
              <a:rPr lang="en-US" sz="1200" dirty="0" smtClean="0">
                <a:latin typeface="Kristen ITC" pitchFamily="66" charset="0"/>
              </a:rPr>
              <a:t>Early Rain</a:t>
            </a:r>
            <a:endParaRPr lang="en-US" sz="1200" dirty="0">
              <a:latin typeface="Kristen ITC" pitchFamily="66" charset="0"/>
            </a:endParaRPr>
          </a:p>
        </p:txBody>
      </p:sp>
      <p:sp>
        <p:nvSpPr>
          <p:cNvPr id="85" name="TextBox 84"/>
          <p:cNvSpPr txBox="1"/>
          <p:nvPr/>
        </p:nvSpPr>
        <p:spPr>
          <a:xfrm>
            <a:off x="7618412" y="1447800"/>
            <a:ext cx="1524000" cy="276999"/>
          </a:xfrm>
          <a:prstGeom prst="rect">
            <a:avLst/>
          </a:prstGeom>
          <a:noFill/>
        </p:spPr>
        <p:txBody>
          <a:bodyPr wrap="square" rtlCol="0">
            <a:spAutoFit/>
          </a:bodyPr>
          <a:lstStyle/>
          <a:p>
            <a:pPr algn="ctr"/>
            <a:r>
              <a:rPr lang="en-US" sz="1200" dirty="0" smtClean="0">
                <a:latin typeface="Kristen ITC" pitchFamily="66" charset="0"/>
              </a:rPr>
              <a:t>Latter Rain</a:t>
            </a:r>
            <a:endParaRPr lang="en-US" sz="1200" dirty="0">
              <a:latin typeface="Kristen ITC" pitchFamily="66" charset="0"/>
            </a:endParaRPr>
          </a:p>
        </p:txBody>
      </p:sp>
      <p:sp>
        <p:nvSpPr>
          <p:cNvPr id="92" name="TextBox 91"/>
          <p:cNvSpPr txBox="1"/>
          <p:nvPr/>
        </p:nvSpPr>
        <p:spPr>
          <a:xfrm>
            <a:off x="9599612" y="1447800"/>
            <a:ext cx="1524000" cy="276999"/>
          </a:xfrm>
          <a:prstGeom prst="rect">
            <a:avLst/>
          </a:prstGeom>
          <a:noFill/>
        </p:spPr>
        <p:txBody>
          <a:bodyPr wrap="square" rtlCol="0">
            <a:spAutoFit/>
          </a:bodyPr>
          <a:lstStyle/>
          <a:p>
            <a:pPr algn="ctr"/>
            <a:r>
              <a:rPr lang="en-US" sz="1200" dirty="0" smtClean="0">
                <a:latin typeface="Kristen ITC" pitchFamily="66" charset="0"/>
              </a:rPr>
              <a:t>Harvest</a:t>
            </a:r>
            <a:endParaRPr lang="en-US" sz="1200" dirty="0">
              <a:latin typeface="Kristen ITC" pitchFamily="66" charset="0"/>
            </a:endParaRPr>
          </a:p>
        </p:txBody>
      </p:sp>
      <p:sp>
        <p:nvSpPr>
          <p:cNvPr id="97" name="TextBox 96"/>
          <p:cNvSpPr txBox="1"/>
          <p:nvPr/>
        </p:nvSpPr>
        <p:spPr>
          <a:xfrm>
            <a:off x="150812" y="3962400"/>
            <a:ext cx="5791200" cy="1015663"/>
          </a:xfrm>
          <a:prstGeom prst="rect">
            <a:avLst/>
          </a:prstGeom>
          <a:noFill/>
        </p:spPr>
        <p:txBody>
          <a:bodyPr wrap="square" rtlCol="0">
            <a:spAutoFit/>
          </a:bodyPr>
          <a:lstStyle/>
          <a:p>
            <a:pPr algn="just"/>
            <a:r>
              <a:rPr lang="en-US" sz="2000" dirty="0" smtClean="0">
                <a:latin typeface="Book Antiqua" pitchFamily="18" charset="0"/>
              </a:rPr>
              <a:t>What was the very first study that opened up that became the foundation for increasing light that followed?</a:t>
            </a:r>
            <a:endParaRPr lang="en-US" sz="2000" dirty="0">
              <a:latin typeface="Book Antiqua" pitchFamily="18" charset="0"/>
            </a:endParaRPr>
          </a:p>
        </p:txBody>
      </p:sp>
      <p:sp>
        <p:nvSpPr>
          <p:cNvPr id="100" name="TextBox 99"/>
          <p:cNvSpPr txBox="1"/>
          <p:nvPr/>
        </p:nvSpPr>
        <p:spPr>
          <a:xfrm>
            <a:off x="303212" y="3276600"/>
            <a:ext cx="990600" cy="523220"/>
          </a:xfrm>
          <a:prstGeom prst="rect">
            <a:avLst/>
          </a:prstGeom>
          <a:noFill/>
        </p:spPr>
        <p:txBody>
          <a:bodyPr wrap="square" rtlCol="0">
            <a:spAutoFit/>
          </a:bodyPr>
          <a:lstStyle/>
          <a:p>
            <a:pPr algn="ctr"/>
            <a:r>
              <a:rPr lang="en-US" sz="1400" b="1" dirty="0" smtClean="0">
                <a:latin typeface="Ink Free" pitchFamily="66" charset="0"/>
              </a:rPr>
              <a:t>Reform Lines</a:t>
            </a:r>
            <a:endParaRPr lang="en-US" sz="1400" b="1" dirty="0">
              <a:latin typeface="Ink Free" pitchFamily="66" charset="0"/>
            </a:endParaRPr>
          </a:p>
        </p:txBody>
      </p:sp>
      <p:sp>
        <p:nvSpPr>
          <p:cNvPr id="101" name="TextBox 100"/>
          <p:cNvSpPr txBox="1"/>
          <p:nvPr/>
        </p:nvSpPr>
        <p:spPr>
          <a:xfrm>
            <a:off x="150812" y="5105400"/>
            <a:ext cx="5638800" cy="646331"/>
          </a:xfrm>
          <a:prstGeom prst="rect">
            <a:avLst/>
          </a:prstGeom>
          <a:noFill/>
        </p:spPr>
        <p:txBody>
          <a:bodyPr wrap="square" rtlCol="0">
            <a:spAutoFit/>
          </a:bodyPr>
          <a:lstStyle/>
          <a:p>
            <a:r>
              <a:rPr lang="en-US" dirty="0" smtClean="0">
                <a:latin typeface="Arial" pitchFamily="34" charset="0"/>
                <a:cs typeface="Arial" pitchFamily="34" charset="0"/>
              </a:rPr>
              <a:t>Reform Lines</a:t>
            </a:r>
            <a:endParaRPr lang="en-US" dirty="0" smtClean="0"/>
          </a:p>
          <a:p>
            <a:pPr>
              <a:buFont typeface="Wingdings" pitchFamily="2" charset="2"/>
              <a:buChar char="Ø"/>
            </a:pPr>
            <a:r>
              <a:rPr lang="en-US" dirty="0" smtClean="0"/>
              <a:t> </a:t>
            </a:r>
            <a:r>
              <a:rPr lang="en-US" dirty="0" smtClean="0">
                <a:latin typeface="Candara" pitchFamily="34" charset="0"/>
              </a:rPr>
              <a:t>Reform lines opened up to God’s people in 1989.</a:t>
            </a:r>
          </a:p>
        </p:txBody>
      </p:sp>
      <p:sp>
        <p:nvSpPr>
          <p:cNvPr id="103" name="TextBox 102"/>
          <p:cNvSpPr txBox="1"/>
          <p:nvPr/>
        </p:nvSpPr>
        <p:spPr>
          <a:xfrm>
            <a:off x="8228012" y="4876800"/>
            <a:ext cx="3733800" cy="830997"/>
          </a:xfrm>
          <a:prstGeom prst="rect">
            <a:avLst/>
          </a:prstGeom>
          <a:noFill/>
        </p:spPr>
        <p:txBody>
          <a:bodyPr wrap="square" rtlCol="0">
            <a:spAutoFit/>
          </a:bodyPr>
          <a:lstStyle/>
          <a:p>
            <a:pPr algn="just">
              <a:buFont typeface="Wingdings" pitchFamily="2" charset="2"/>
              <a:buChar char="Ø"/>
            </a:pPr>
            <a:r>
              <a:rPr lang="en-US" sz="1600" dirty="0" smtClean="0">
                <a:latin typeface="Ink Free" pitchFamily="66" charset="0"/>
              </a:rPr>
              <a:t> God’s people are in captivity. They’re scattered; and God needs to bring about a reformation</a:t>
            </a:r>
            <a:r>
              <a:rPr lang="en-US" sz="1600" dirty="0" smtClean="0"/>
              <a:t>. </a:t>
            </a:r>
            <a:endParaRPr lang="en-US" sz="1600" dirty="0"/>
          </a:p>
        </p:txBody>
      </p:sp>
      <p:sp>
        <p:nvSpPr>
          <p:cNvPr id="104" name="TextBox 103"/>
          <p:cNvSpPr txBox="1"/>
          <p:nvPr/>
        </p:nvSpPr>
        <p:spPr>
          <a:xfrm>
            <a:off x="6246812" y="5842337"/>
            <a:ext cx="5791200" cy="1015663"/>
          </a:xfrm>
          <a:prstGeom prst="rect">
            <a:avLst/>
          </a:prstGeom>
          <a:noFill/>
        </p:spPr>
        <p:txBody>
          <a:bodyPr wrap="square" rtlCol="0">
            <a:spAutoFit/>
          </a:bodyPr>
          <a:lstStyle/>
          <a:p>
            <a:pPr algn="just"/>
            <a:r>
              <a:rPr lang="en-US" sz="2000" dirty="0" smtClean="0">
                <a:latin typeface="Candara" pitchFamily="34" charset="0"/>
              </a:rPr>
              <a:t>So, in 1989, God gave this Movement reform lines. They were very specific and there are four of them. What are those lines?  </a:t>
            </a:r>
            <a:endParaRPr lang="en-US" sz="2000" dirty="0">
              <a:latin typeface="Candara" pitchFamily="34" charset="0"/>
            </a:endParaRPr>
          </a:p>
        </p:txBody>
      </p:sp>
      <p:pic>
        <p:nvPicPr>
          <p:cNvPr id="2050" name="Picture 2" descr="C:\Users\User\AppData\Local\Microsoft\Windows\INetCache\IE\AOE6MOYD\768px-Astronomical_symbol_for_star.svg[1].png"/>
          <p:cNvPicPr>
            <a:picLocks noChangeAspect="1" noChangeArrowheads="1"/>
          </p:cNvPicPr>
          <p:nvPr/>
        </p:nvPicPr>
        <p:blipFill>
          <a:blip r:embed="rId3" cstate="print"/>
          <a:srcRect/>
          <a:stretch>
            <a:fillRect/>
          </a:stretch>
        </p:blipFill>
        <p:spPr bwMode="auto">
          <a:xfrm rot="4356755">
            <a:off x="189390" y="3391378"/>
            <a:ext cx="304800" cy="304800"/>
          </a:xfrm>
          <a:prstGeom prst="rect">
            <a:avLst/>
          </a:prstGeom>
          <a:noFill/>
        </p:spPr>
      </p:pic>
      <p:sp>
        <p:nvSpPr>
          <p:cNvPr id="106" name="Rectangle 105"/>
          <p:cNvSpPr/>
          <p:nvPr/>
        </p:nvSpPr>
        <p:spPr>
          <a:xfrm>
            <a:off x="531812" y="6019800"/>
            <a:ext cx="3657600" cy="461665"/>
          </a:xfrm>
          <a:prstGeom prst="rect">
            <a:avLst/>
          </a:prstGeom>
        </p:spPr>
        <p:txBody>
          <a:bodyPr wrap="square">
            <a:spAutoFit/>
          </a:bodyPr>
          <a:lstStyle/>
          <a:p>
            <a:pPr algn="ctr"/>
            <a:r>
              <a:rPr lang="en-US" sz="2400" dirty="0" smtClean="0">
                <a:latin typeface="Century Gothic" pitchFamily="34" charset="0"/>
              </a:rPr>
              <a:t>What is a reform line?</a:t>
            </a:r>
          </a:p>
        </p:txBody>
      </p:sp>
      <p:sp>
        <p:nvSpPr>
          <p:cNvPr id="107" name="Rectangle 106"/>
          <p:cNvSpPr/>
          <p:nvPr/>
        </p:nvSpPr>
        <p:spPr>
          <a:xfrm>
            <a:off x="6780212" y="3810000"/>
            <a:ext cx="5181600" cy="1015663"/>
          </a:xfrm>
          <a:prstGeom prst="rect">
            <a:avLst/>
          </a:prstGeom>
        </p:spPr>
        <p:txBody>
          <a:bodyPr wrap="square">
            <a:spAutoFit/>
          </a:bodyPr>
          <a:lstStyle/>
          <a:p>
            <a:pPr algn="ctr">
              <a:buFont typeface="Wingdings" pitchFamily="2" charset="2"/>
              <a:buChar char="v"/>
            </a:pPr>
            <a:r>
              <a:rPr lang="en-US" sz="2000" dirty="0" smtClean="0">
                <a:latin typeface="Candara" pitchFamily="34" charset="0"/>
              </a:rPr>
              <a:t> A reform line is not any kind of line. It is a specific type of line. </a:t>
            </a:r>
            <a:r>
              <a:rPr lang="en-US" sz="2000" b="1" dirty="0" smtClean="0">
                <a:latin typeface="Candara" pitchFamily="34" charset="0"/>
              </a:rPr>
              <a:t>It is a line that shows how God brings reformation to His church.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4 Lines of Reform</a:t>
            </a:r>
            <a:endParaRPr lang="en-US" dirty="0">
              <a:latin typeface="Bernard MT Condensed" pitchFamily="18" charset="0"/>
            </a:endParaRPr>
          </a:p>
        </p:txBody>
      </p:sp>
      <p:sp>
        <p:nvSpPr>
          <p:cNvPr id="5" name="TextBox 4"/>
          <p:cNvSpPr txBox="1"/>
          <p:nvPr/>
        </p:nvSpPr>
        <p:spPr>
          <a:xfrm>
            <a:off x="227012" y="1600200"/>
            <a:ext cx="3962400" cy="400110"/>
          </a:xfrm>
          <a:prstGeom prst="rect">
            <a:avLst/>
          </a:prstGeom>
          <a:noFill/>
        </p:spPr>
        <p:txBody>
          <a:bodyPr wrap="square" rtlCol="0">
            <a:spAutoFit/>
          </a:bodyPr>
          <a:lstStyle/>
          <a:p>
            <a:r>
              <a:rPr lang="en-US" sz="2000" dirty="0" smtClean="0">
                <a:latin typeface="Century Gothic" pitchFamily="34" charset="0"/>
              </a:rPr>
              <a:t>Of the 4 lines of reform: </a:t>
            </a:r>
            <a:endParaRPr lang="en-US" sz="2000" dirty="0">
              <a:latin typeface="Century Gothic" pitchFamily="34" charset="0"/>
            </a:endParaRPr>
          </a:p>
        </p:txBody>
      </p:sp>
      <p:sp>
        <p:nvSpPr>
          <p:cNvPr id="8" name="TextBox 7"/>
          <p:cNvSpPr txBox="1"/>
          <p:nvPr/>
        </p:nvSpPr>
        <p:spPr>
          <a:xfrm>
            <a:off x="227012" y="2514600"/>
            <a:ext cx="2971800" cy="369332"/>
          </a:xfrm>
          <a:prstGeom prst="rect">
            <a:avLst/>
          </a:prstGeom>
          <a:noFill/>
        </p:spPr>
        <p:txBody>
          <a:bodyPr wrap="square" rtlCol="0">
            <a:spAutoFit/>
          </a:bodyPr>
          <a:lstStyle/>
          <a:p>
            <a:r>
              <a:rPr lang="en-US" b="1" dirty="0" smtClean="0">
                <a:latin typeface="Candara" pitchFamily="34" charset="0"/>
              </a:rPr>
              <a:t>Two relate to ancient Israel</a:t>
            </a:r>
            <a:r>
              <a:rPr lang="en-US" dirty="0" smtClean="0">
                <a:latin typeface="Candara" pitchFamily="34" charset="0"/>
              </a:rPr>
              <a:t>:</a:t>
            </a:r>
            <a:endParaRPr lang="en-US" dirty="0">
              <a:latin typeface="Candara" pitchFamily="34" charset="0"/>
            </a:endParaRPr>
          </a:p>
        </p:txBody>
      </p:sp>
      <p:sp>
        <p:nvSpPr>
          <p:cNvPr id="9" name="TextBox 8"/>
          <p:cNvSpPr txBox="1"/>
          <p:nvPr/>
        </p:nvSpPr>
        <p:spPr>
          <a:xfrm>
            <a:off x="150812" y="4953000"/>
            <a:ext cx="3200400" cy="369332"/>
          </a:xfrm>
          <a:prstGeom prst="rect">
            <a:avLst/>
          </a:prstGeom>
          <a:noFill/>
        </p:spPr>
        <p:txBody>
          <a:bodyPr wrap="square" rtlCol="0">
            <a:spAutoFit/>
          </a:bodyPr>
          <a:lstStyle/>
          <a:p>
            <a:r>
              <a:rPr lang="en-US" b="1" dirty="0" smtClean="0">
                <a:latin typeface="Candara" pitchFamily="34" charset="0"/>
              </a:rPr>
              <a:t>Two relate to modern Israel:</a:t>
            </a:r>
            <a:endParaRPr lang="en-US" b="1" dirty="0">
              <a:latin typeface="Candara" pitchFamily="34" charset="0"/>
            </a:endParaRPr>
          </a:p>
        </p:txBody>
      </p:sp>
      <p:sp>
        <p:nvSpPr>
          <p:cNvPr id="10" name="Left Bracket 9"/>
          <p:cNvSpPr/>
          <p:nvPr/>
        </p:nvSpPr>
        <p:spPr>
          <a:xfrm rot="16200000">
            <a:off x="4837112" y="27051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ket 10"/>
          <p:cNvSpPr/>
          <p:nvPr/>
        </p:nvSpPr>
        <p:spPr>
          <a:xfrm rot="16200000">
            <a:off x="9256712" y="27051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Left Bracket 11"/>
          <p:cNvSpPr/>
          <p:nvPr/>
        </p:nvSpPr>
        <p:spPr>
          <a:xfrm rot="16200000">
            <a:off x="4837112" y="49911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p:cNvSpPr/>
          <p:nvPr/>
        </p:nvSpPr>
        <p:spPr>
          <a:xfrm rot="16200000">
            <a:off x="9332912" y="49911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7" name="Picture 3" descr="C:\Users\User\AppData\Local\Microsoft\Windows\INetCache\IE\AOE6MOYD\972px-Alpha_lowercase.svg[1].png"/>
          <p:cNvPicPr>
            <a:picLocks noChangeAspect="1" noChangeArrowheads="1"/>
          </p:cNvPicPr>
          <p:nvPr/>
        </p:nvPicPr>
        <p:blipFill>
          <a:blip r:embed="rId2" cstate="print"/>
          <a:srcRect/>
          <a:stretch>
            <a:fillRect/>
          </a:stretch>
        </p:blipFill>
        <p:spPr bwMode="auto">
          <a:xfrm>
            <a:off x="4418012" y="2971800"/>
            <a:ext cx="339016" cy="152400"/>
          </a:xfrm>
          <a:prstGeom prst="rect">
            <a:avLst/>
          </a:prstGeom>
          <a:noFill/>
        </p:spPr>
      </p:pic>
      <p:pic>
        <p:nvPicPr>
          <p:cNvPr id="17" name="Picture 3" descr="C:\Users\User\AppData\Local\Microsoft\Windows\INetCache\IE\AOE6MOYD\972px-Alpha_lowercase.svg[1].png"/>
          <p:cNvPicPr>
            <a:picLocks noChangeAspect="1" noChangeArrowheads="1"/>
          </p:cNvPicPr>
          <p:nvPr/>
        </p:nvPicPr>
        <p:blipFill>
          <a:blip r:embed="rId2" cstate="print"/>
          <a:srcRect/>
          <a:stretch>
            <a:fillRect/>
          </a:stretch>
        </p:blipFill>
        <p:spPr bwMode="auto">
          <a:xfrm>
            <a:off x="4951412" y="5334000"/>
            <a:ext cx="339016" cy="152400"/>
          </a:xfrm>
          <a:prstGeom prst="rect">
            <a:avLst/>
          </a:prstGeom>
          <a:noFill/>
        </p:spPr>
      </p:pic>
      <p:pic>
        <p:nvPicPr>
          <p:cNvPr id="1029"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a:off x="8913812" y="2971800"/>
            <a:ext cx="381000" cy="381000"/>
          </a:xfrm>
          <a:prstGeom prst="rect">
            <a:avLst/>
          </a:prstGeom>
          <a:noFill/>
        </p:spPr>
      </p:pic>
      <p:pic>
        <p:nvPicPr>
          <p:cNvPr id="20"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a:off x="9447212" y="5334000"/>
            <a:ext cx="381000" cy="381000"/>
          </a:xfrm>
          <a:prstGeom prst="rect">
            <a:avLst/>
          </a:prstGeom>
          <a:noFill/>
        </p:spPr>
      </p:pic>
      <p:sp>
        <p:nvSpPr>
          <p:cNvPr id="21" name="TextBox 20"/>
          <p:cNvSpPr txBox="1"/>
          <p:nvPr/>
        </p:nvSpPr>
        <p:spPr>
          <a:xfrm>
            <a:off x="4722812" y="2819400"/>
            <a:ext cx="1066800" cy="369332"/>
          </a:xfrm>
          <a:prstGeom prst="rect">
            <a:avLst/>
          </a:prstGeom>
          <a:noFill/>
        </p:spPr>
        <p:txBody>
          <a:bodyPr wrap="square" rtlCol="0">
            <a:spAutoFit/>
          </a:bodyPr>
          <a:lstStyle/>
          <a:p>
            <a:pPr algn="ctr"/>
            <a:r>
              <a:rPr lang="en-US" dirty="0" smtClean="0"/>
              <a:t>History</a:t>
            </a:r>
            <a:endParaRPr lang="en-US" dirty="0"/>
          </a:p>
        </p:txBody>
      </p:sp>
      <p:sp>
        <p:nvSpPr>
          <p:cNvPr id="22" name="TextBox 21"/>
          <p:cNvSpPr txBox="1"/>
          <p:nvPr/>
        </p:nvSpPr>
        <p:spPr>
          <a:xfrm>
            <a:off x="9142412" y="2971800"/>
            <a:ext cx="1066800" cy="369332"/>
          </a:xfrm>
          <a:prstGeom prst="rect">
            <a:avLst/>
          </a:prstGeom>
          <a:noFill/>
        </p:spPr>
        <p:txBody>
          <a:bodyPr wrap="square" rtlCol="0">
            <a:spAutoFit/>
          </a:bodyPr>
          <a:lstStyle/>
          <a:p>
            <a:pPr algn="ctr"/>
            <a:r>
              <a:rPr lang="en-US" dirty="0" smtClean="0"/>
              <a:t>History</a:t>
            </a:r>
            <a:endParaRPr lang="en-US" dirty="0"/>
          </a:p>
        </p:txBody>
      </p:sp>
      <p:sp>
        <p:nvSpPr>
          <p:cNvPr id="23" name="TextBox 22"/>
          <p:cNvSpPr txBox="1"/>
          <p:nvPr/>
        </p:nvSpPr>
        <p:spPr>
          <a:xfrm>
            <a:off x="4494212" y="25146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4" name="TextBox 23"/>
          <p:cNvSpPr txBox="1"/>
          <p:nvPr/>
        </p:nvSpPr>
        <p:spPr>
          <a:xfrm>
            <a:off x="8990012" y="25908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5" name="TextBox 24"/>
          <p:cNvSpPr txBox="1"/>
          <p:nvPr/>
        </p:nvSpPr>
        <p:spPr>
          <a:xfrm>
            <a:off x="4570412" y="48768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6" name="TextBox 25"/>
          <p:cNvSpPr txBox="1"/>
          <p:nvPr/>
        </p:nvSpPr>
        <p:spPr>
          <a:xfrm>
            <a:off x="9066212" y="49530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7" name="TextBox 26"/>
          <p:cNvSpPr txBox="1"/>
          <p:nvPr/>
        </p:nvSpPr>
        <p:spPr>
          <a:xfrm>
            <a:off x="4189412" y="6096000"/>
            <a:ext cx="1981200" cy="553998"/>
          </a:xfrm>
          <a:prstGeom prst="rect">
            <a:avLst/>
          </a:prstGeom>
          <a:noFill/>
        </p:spPr>
        <p:txBody>
          <a:bodyPr wrap="square" rtlCol="0">
            <a:spAutoFit/>
          </a:bodyPr>
          <a:lstStyle/>
          <a:p>
            <a:pPr algn="ctr"/>
            <a:r>
              <a:rPr lang="en-US" dirty="0" smtClean="0"/>
              <a:t> Millerites</a:t>
            </a:r>
          </a:p>
          <a:p>
            <a:pPr algn="ctr"/>
            <a:r>
              <a:rPr lang="en-US" sz="1200" dirty="0" smtClean="0"/>
              <a:t>Beginning of Modern Israel</a:t>
            </a:r>
            <a:endParaRPr lang="en-US" sz="1200" dirty="0"/>
          </a:p>
        </p:txBody>
      </p:sp>
      <p:sp>
        <p:nvSpPr>
          <p:cNvPr id="28" name="TextBox 27"/>
          <p:cNvSpPr txBox="1"/>
          <p:nvPr/>
        </p:nvSpPr>
        <p:spPr>
          <a:xfrm>
            <a:off x="8913812" y="3810000"/>
            <a:ext cx="1600200" cy="553998"/>
          </a:xfrm>
          <a:prstGeom prst="rect">
            <a:avLst/>
          </a:prstGeom>
          <a:noFill/>
        </p:spPr>
        <p:txBody>
          <a:bodyPr wrap="square" rtlCol="0">
            <a:spAutoFit/>
          </a:bodyPr>
          <a:lstStyle/>
          <a:p>
            <a:pPr algn="ctr"/>
            <a:r>
              <a:rPr lang="en-US" dirty="0" smtClean="0"/>
              <a:t>Christ</a:t>
            </a:r>
          </a:p>
          <a:p>
            <a:pPr algn="ctr"/>
            <a:r>
              <a:rPr lang="en-US" sz="1200" dirty="0" smtClean="0"/>
              <a:t>End of Ancient Israel</a:t>
            </a:r>
            <a:endParaRPr lang="en-US" sz="1200" dirty="0"/>
          </a:p>
        </p:txBody>
      </p:sp>
      <p:sp>
        <p:nvSpPr>
          <p:cNvPr id="29" name="TextBox 28"/>
          <p:cNvSpPr txBox="1"/>
          <p:nvPr/>
        </p:nvSpPr>
        <p:spPr>
          <a:xfrm>
            <a:off x="8990012" y="6096000"/>
            <a:ext cx="1600200" cy="553998"/>
          </a:xfrm>
          <a:prstGeom prst="rect">
            <a:avLst/>
          </a:prstGeom>
          <a:noFill/>
        </p:spPr>
        <p:txBody>
          <a:bodyPr wrap="square" rtlCol="0">
            <a:spAutoFit/>
          </a:bodyPr>
          <a:lstStyle/>
          <a:p>
            <a:pPr algn="ctr"/>
            <a:r>
              <a:rPr lang="en-US" dirty="0" smtClean="0"/>
              <a:t>144K</a:t>
            </a:r>
          </a:p>
          <a:p>
            <a:pPr algn="ctr"/>
            <a:r>
              <a:rPr lang="en-US" sz="1200" dirty="0" smtClean="0"/>
              <a:t>End of Modern Israel</a:t>
            </a:r>
            <a:endParaRPr lang="en-US" sz="1200" dirty="0"/>
          </a:p>
        </p:txBody>
      </p:sp>
      <p:sp>
        <p:nvSpPr>
          <p:cNvPr id="30" name="TextBox 29"/>
          <p:cNvSpPr txBox="1"/>
          <p:nvPr/>
        </p:nvSpPr>
        <p:spPr>
          <a:xfrm>
            <a:off x="4265612" y="3810000"/>
            <a:ext cx="1905000" cy="553998"/>
          </a:xfrm>
          <a:prstGeom prst="rect">
            <a:avLst/>
          </a:prstGeom>
          <a:noFill/>
        </p:spPr>
        <p:txBody>
          <a:bodyPr wrap="square" rtlCol="0">
            <a:spAutoFit/>
          </a:bodyPr>
          <a:lstStyle/>
          <a:p>
            <a:pPr algn="ctr"/>
            <a:r>
              <a:rPr lang="en-US" dirty="0" smtClean="0"/>
              <a:t>Moses</a:t>
            </a:r>
          </a:p>
          <a:p>
            <a:pPr algn="ctr"/>
            <a:r>
              <a:rPr lang="en-US" sz="1200" dirty="0" smtClean="0"/>
              <a:t>Beginning of Ancient Israel</a:t>
            </a:r>
            <a:endParaRPr lang="en-US" sz="1200" dirty="0"/>
          </a:p>
        </p:txBody>
      </p:sp>
      <p:sp>
        <p:nvSpPr>
          <p:cNvPr id="31" name="TextBox 30"/>
          <p:cNvSpPr txBox="1"/>
          <p:nvPr/>
        </p:nvSpPr>
        <p:spPr>
          <a:xfrm>
            <a:off x="3579812" y="5486400"/>
            <a:ext cx="838200" cy="369332"/>
          </a:xfrm>
          <a:prstGeom prst="rect">
            <a:avLst/>
          </a:prstGeom>
          <a:noFill/>
        </p:spPr>
        <p:txBody>
          <a:bodyPr wrap="square" rtlCol="0">
            <a:spAutoFit/>
          </a:bodyPr>
          <a:lstStyle/>
          <a:p>
            <a:pPr algn="ctr"/>
            <a:r>
              <a:rPr lang="en-US" u="sng" dirty="0" smtClean="0"/>
              <a:t>1798</a:t>
            </a:r>
            <a:endParaRPr lang="en-US" u="sng" dirty="0"/>
          </a:p>
        </p:txBody>
      </p:sp>
      <p:sp>
        <p:nvSpPr>
          <p:cNvPr id="33" name="TextBox 32"/>
          <p:cNvSpPr txBox="1"/>
          <p:nvPr/>
        </p:nvSpPr>
        <p:spPr>
          <a:xfrm>
            <a:off x="6018212" y="5486400"/>
            <a:ext cx="838200" cy="369332"/>
          </a:xfrm>
          <a:prstGeom prst="rect">
            <a:avLst/>
          </a:prstGeom>
          <a:noFill/>
        </p:spPr>
        <p:txBody>
          <a:bodyPr wrap="square" rtlCol="0">
            <a:spAutoFit/>
          </a:bodyPr>
          <a:lstStyle/>
          <a:p>
            <a:pPr algn="ctr"/>
            <a:r>
              <a:rPr lang="en-US" u="sng" dirty="0" smtClean="0"/>
              <a:t>1863</a:t>
            </a:r>
            <a:endParaRPr lang="en-US" u="sng" dirty="0"/>
          </a:p>
        </p:txBody>
      </p:sp>
      <p:sp>
        <p:nvSpPr>
          <p:cNvPr id="34" name="TextBox 33"/>
          <p:cNvSpPr txBox="1"/>
          <p:nvPr/>
        </p:nvSpPr>
        <p:spPr>
          <a:xfrm>
            <a:off x="10514012" y="5486400"/>
            <a:ext cx="1066800" cy="369332"/>
          </a:xfrm>
          <a:prstGeom prst="rect">
            <a:avLst/>
          </a:prstGeom>
          <a:noFill/>
        </p:spPr>
        <p:txBody>
          <a:bodyPr wrap="square" rtlCol="0">
            <a:spAutoFit/>
          </a:bodyPr>
          <a:lstStyle/>
          <a:p>
            <a:pPr algn="ctr"/>
            <a:r>
              <a:rPr lang="en-US" u="sng" dirty="0" smtClean="0"/>
              <a:t>2</a:t>
            </a:r>
            <a:r>
              <a:rPr lang="en-US" u="sng" baseline="30000" dirty="0" smtClean="0"/>
              <a:t>nd</a:t>
            </a:r>
            <a:r>
              <a:rPr lang="en-US" u="sng" dirty="0" smtClean="0"/>
              <a:t> Adv</a:t>
            </a:r>
            <a:endParaRPr lang="en-US" u="sng" dirty="0"/>
          </a:p>
        </p:txBody>
      </p:sp>
      <p:sp>
        <p:nvSpPr>
          <p:cNvPr id="35" name="TextBox 34"/>
          <p:cNvSpPr txBox="1"/>
          <p:nvPr/>
        </p:nvSpPr>
        <p:spPr>
          <a:xfrm>
            <a:off x="8075612" y="5486400"/>
            <a:ext cx="838200" cy="369332"/>
          </a:xfrm>
          <a:prstGeom prst="rect">
            <a:avLst/>
          </a:prstGeom>
          <a:noFill/>
        </p:spPr>
        <p:txBody>
          <a:bodyPr wrap="square" rtlCol="0">
            <a:spAutoFit/>
          </a:bodyPr>
          <a:lstStyle/>
          <a:p>
            <a:pPr algn="ctr"/>
            <a:r>
              <a:rPr lang="en-US" u="sng" dirty="0" smtClean="0"/>
              <a:t>1989</a:t>
            </a:r>
            <a:endParaRPr lang="en-US" u="sng" dirty="0"/>
          </a:p>
        </p:txBody>
      </p:sp>
      <p:sp>
        <p:nvSpPr>
          <p:cNvPr id="36" name="Arc 35"/>
          <p:cNvSpPr/>
          <p:nvPr/>
        </p:nvSpPr>
        <p:spPr>
          <a:xfrm rot="18395559">
            <a:off x="6010086" y="5459595"/>
            <a:ext cx="2569018" cy="2221111"/>
          </a:xfrm>
          <a:prstGeom prst="arc">
            <a:avLst>
              <a:gd name="adj1" fmla="val 17699112"/>
              <a:gd name="adj2" fmla="val 4188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p:cNvSpPr txBox="1"/>
          <p:nvPr/>
        </p:nvSpPr>
        <p:spPr>
          <a:xfrm>
            <a:off x="7161212" y="5486400"/>
            <a:ext cx="609600" cy="369332"/>
          </a:xfrm>
          <a:prstGeom prst="rect">
            <a:avLst/>
          </a:prstGeom>
          <a:noFill/>
        </p:spPr>
        <p:txBody>
          <a:bodyPr wrap="square" rtlCol="0">
            <a:spAutoFit/>
          </a:bodyPr>
          <a:lstStyle/>
          <a:p>
            <a:pPr algn="ctr"/>
            <a:r>
              <a:rPr lang="en-US" dirty="0" smtClean="0"/>
              <a:t>126</a:t>
            </a:r>
            <a:endParaRPr lang="en-US" dirty="0"/>
          </a:p>
        </p:txBody>
      </p:sp>
      <p:sp>
        <p:nvSpPr>
          <p:cNvPr id="38" name="TextBox 37"/>
          <p:cNvSpPr txBox="1"/>
          <p:nvPr/>
        </p:nvSpPr>
        <p:spPr>
          <a:xfrm>
            <a:off x="2894012" y="6019800"/>
            <a:ext cx="685800" cy="369332"/>
          </a:xfrm>
          <a:prstGeom prst="rect">
            <a:avLst/>
          </a:prstGeom>
          <a:noFill/>
        </p:spPr>
        <p:txBody>
          <a:bodyPr wrap="square" rtlCol="0">
            <a:spAutoFit/>
          </a:bodyPr>
          <a:lstStyle/>
          <a:p>
            <a:r>
              <a:rPr lang="en-US" dirty="0" smtClean="0"/>
              <a:t>1260</a:t>
            </a:r>
            <a:endParaRPr lang="en-US" dirty="0"/>
          </a:p>
        </p:txBody>
      </p:sp>
      <p:sp>
        <p:nvSpPr>
          <p:cNvPr id="39" name="TextBox 38"/>
          <p:cNvSpPr txBox="1"/>
          <p:nvPr/>
        </p:nvSpPr>
        <p:spPr>
          <a:xfrm>
            <a:off x="2436812" y="3810000"/>
            <a:ext cx="1447800" cy="369332"/>
          </a:xfrm>
          <a:prstGeom prst="rect">
            <a:avLst/>
          </a:prstGeom>
          <a:noFill/>
        </p:spPr>
        <p:txBody>
          <a:bodyPr wrap="square" rtlCol="0">
            <a:spAutoFit/>
          </a:bodyPr>
          <a:lstStyle/>
          <a:p>
            <a:pPr algn="ctr"/>
            <a:r>
              <a:rPr lang="en-US" dirty="0" smtClean="0"/>
              <a:t>Captivity </a:t>
            </a:r>
            <a:endParaRPr lang="en-US" dirty="0"/>
          </a:p>
        </p:txBody>
      </p:sp>
      <p:sp>
        <p:nvSpPr>
          <p:cNvPr id="41" name="TextBox 40"/>
          <p:cNvSpPr txBox="1"/>
          <p:nvPr/>
        </p:nvSpPr>
        <p:spPr>
          <a:xfrm>
            <a:off x="6932612" y="3733800"/>
            <a:ext cx="1066800" cy="381000"/>
          </a:xfrm>
          <a:prstGeom prst="rect">
            <a:avLst/>
          </a:prstGeom>
          <a:noFill/>
        </p:spPr>
        <p:txBody>
          <a:bodyPr wrap="square" rtlCol="0">
            <a:spAutoFit/>
          </a:bodyPr>
          <a:lstStyle/>
          <a:p>
            <a:r>
              <a:rPr lang="en-US" dirty="0" smtClean="0"/>
              <a:t>Captivity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Reform Line: (2) Ancient Israel </a:t>
            </a:r>
            <a:endParaRPr lang="en-US" dirty="0">
              <a:latin typeface="Bernard MT Condensed" pitchFamily="18" charset="0"/>
            </a:endParaRPr>
          </a:p>
        </p:txBody>
      </p:sp>
      <p:sp>
        <p:nvSpPr>
          <p:cNvPr id="8" name="TextBox 7"/>
          <p:cNvSpPr txBox="1"/>
          <p:nvPr/>
        </p:nvSpPr>
        <p:spPr>
          <a:xfrm>
            <a:off x="150812" y="2057400"/>
            <a:ext cx="2971800" cy="400110"/>
          </a:xfrm>
          <a:prstGeom prst="rect">
            <a:avLst/>
          </a:prstGeom>
          <a:noFill/>
        </p:spPr>
        <p:txBody>
          <a:bodyPr wrap="square" rtlCol="0">
            <a:spAutoFit/>
          </a:bodyPr>
          <a:lstStyle/>
          <a:p>
            <a:r>
              <a:rPr lang="en-US" sz="2000" b="1" dirty="0" smtClean="0">
                <a:latin typeface="Candara" pitchFamily="34" charset="0"/>
              </a:rPr>
              <a:t>Ancient Israel</a:t>
            </a:r>
            <a:r>
              <a:rPr lang="en-US" dirty="0" smtClean="0">
                <a:latin typeface="Candara" pitchFamily="34" charset="0"/>
              </a:rPr>
              <a:t>:</a:t>
            </a:r>
            <a:endParaRPr lang="en-US" dirty="0">
              <a:latin typeface="Candara" pitchFamily="34" charset="0"/>
            </a:endParaRPr>
          </a:p>
        </p:txBody>
      </p:sp>
      <p:sp>
        <p:nvSpPr>
          <p:cNvPr id="10" name="Left Bracket 9"/>
          <p:cNvSpPr/>
          <p:nvPr/>
        </p:nvSpPr>
        <p:spPr>
          <a:xfrm rot="16200000">
            <a:off x="4760912" y="18669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ket 10"/>
          <p:cNvSpPr/>
          <p:nvPr/>
        </p:nvSpPr>
        <p:spPr>
          <a:xfrm rot="16200000">
            <a:off x="9104312" y="18669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7" name="Picture 3" descr="C:\Users\User\AppData\Local\Microsoft\Windows\INetCache\IE\AOE6MOYD\972px-Alpha_lowercase.svg[1].png"/>
          <p:cNvPicPr>
            <a:picLocks noChangeAspect="1" noChangeArrowheads="1"/>
          </p:cNvPicPr>
          <p:nvPr/>
        </p:nvPicPr>
        <p:blipFill>
          <a:blip r:embed="rId2" cstate="print"/>
          <a:srcRect/>
          <a:stretch>
            <a:fillRect/>
          </a:stretch>
        </p:blipFill>
        <p:spPr bwMode="auto">
          <a:xfrm>
            <a:off x="4418012" y="2286000"/>
            <a:ext cx="339016" cy="228600"/>
          </a:xfrm>
          <a:prstGeom prst="rect">
            <a:avLst/>
          </a:prstGeom>
          <a:noFill/>
        </p:spPr>
      </p:pic>
      <p:pic>
        <p:nvPicPr>
          <p:cNvPr id="1029" name="Picture 5" descr="C:\Users\User\AppData\Local\Microsoft\Windows\INetCache\IE\8CHUBLFK\1200px-Greek_uc_Omega.svg[1].png"/>
          <p:cNvPicPr>
            <a:picLocks noChangeAspect="1" noChangeArrowheads="1"/>
          </p:cNvPicPr>
          <p:nvPr/>
        </p:nvPicPr>
        <p:blipFill>
          <a:blip r:embed="rId3" cstate="print"/>
          <a:srcRect/>
          <a:stretch>
            <a:fillRect/>
          </a:stretch>
        </p:blipFill>
        <p:spPr bwMode="auto">
          <a:xfrm>
            <a:off x="8761412" y="2286000"/>
            <a:ext cx="381000" cy="381000"/>
          </a:xfrm>
          <a:prstGeom prst="rect">
            <a:avLst/>
          </a:prstGeom>
          <a:noFill/>
        </p:spPr>
      </p:pic>
      <p:sp>
        <p:nvSpPr>
          <p:cNvPr id="21" name="TextBox 20"/>
          <p:cNvSpPr txBox="1"/>
          <p:nvPr/>
        </p:nvSpPr>
        <p:spPr>
          <a:xfrm>
            <a:off x="4646612" y="2209800"/>
            <a:ext cx="1066800" cy="369332"/>
          </a:xfrm>
          <a:prstGeom prst="rect">
            <a:avLst/>
          </a:prstGeom>
          <a:noFill/>
        </p:spPr>
        <p:txBody>
          <a:bodyPr wrap="square" rtlCol="0">
            <a:spAutoFit/>
          </a:bodyPr>
          <a:lstStyle/>
          <a:p>
            <a:pPr algn="ctr"/>
            <a:r>
              <a:rPr lang="en-US" dirty="0" smtClean="0"/>
              <a:t>History</a:t>
            </a:r>
            <a:endParaRPr lang="en-US" dirty="0"/>
          </a:p>
        </p:txBody>
      </p:sp>
      <p:sp>
        <p:nvSpPr>
          <p:cNvPr id="22" name="TextBox 21"/>
          <p:cNvSpPr txBox="1"/>
          <p:nvPr/>
        </p:nvSpPr>
        <p:spPr>
          <a:xfrm>
            <a:off x="8990012" y="2286000"/>
            <a:ext cx="1066800" cy="369332"/>
          </a:xfrm>
          <a:prstGeom prst="rect">
            <a:avLst/>
          </a:prstGeom>
          <a:noFill/>
        </p:spPr>
        <p:txBody>
          <a:bodyPr wrap="square" rtlCol="0">
            <a:spAutoFit/>
          </a:bodyPr>
          <a:lstStyle/>
          <a:p>
            <a:pPr algn="ctr"/>
            <a:r>
              <a:rPr lang="en-US" dirty="0" smtClean="0"/>
              <a:t>History</a:t>
            </a:r>
            <a:endParaRPr lang="en-US" dirty="0"/>
          </a:p>
        </p:txBody>
      </p:sp>
      <p:sp>
        <p:nvSpPr>
          <p:cNvPr id="23" name="TextBox 22"/>
          <p:cNvSpPr txBox="1"/>
          <p:nvPr/>
        </p:nvSpPr>
        <p:spPr>
          <a:xfrm>
            <a:off x="4494212" y="19050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24" name="TextBox 23"/>
          <p:cNvSpPr txBox="1"/>
          <p:nvPr/>
        </p:nvSpPr>
        <p:spPr>
          <a:xfrm>
            <a:off x="8837612" y="1981200"/>
            <a:ext cx="1066800" cy="369332"/>
          </a:xfrm>
          <a:prstGeom prst="rect">
            <a:avLst/>
          </a:prstGeom>
          <a:noFill/>
        </p:spPr>
        <p:txBody>
          <a:bodyPr wrap="square" rtlCol="0">
            <a:spAutoFit/>
          </a:bodyPr>
          <a:lstStyle/>
          <a:p>
            <a:pPr algn="ctr"/>
            <a:r>
              <a:rPr lang="en-US" dirty="0" smtClean="0">
                <a:solidFill>
                  <a:srgbClr val="009200"/>
                </a:solidFill>
              </a:rPr>
              <a:t>Success</a:t>
            </a:r>
            <a:endParaRPr lang="en-US" dirty="0">
              <a:solidFill>
                <a:srgbClr val="009200"/>
              </a:solidFill>
            </a:endParaRPr>
          </a:p>
        </p:txBody>
      </p:sp>
      <p:sp>
        <p:nvSpPr>
          <p:cNvPr id="28" name="TextBox 27"/>
          <p:cNvSpPr txBox="1"/>
          <p:nvPr/>
        </p:nvSpPr>
        <p:spPr>
          <a:xfrm>
            <a:off x="8685212" y="2895600"/>
            <a:ext cx="1600200" cy="553998"/>
          </a:xfrm>
          <a:prstGeom prst="rect">
            <a:avLst/>
          </a:prstGeom>
          <a:noFill/>
        </p:spPr>
        <p:txBody>
          <a:bodyPr wrap="square" rtlCol="0">
            <a:spAutoFit/>
          </a:bodyPr>
          <a:lstStyle/>
          <a:p>
            <a:pPr algn="ctr"/>
            <a:r>
              <a:rPr lang="en-US" dirty="0" smtClean="0"/>
              <a:t>Christ</a:t>
            </a:r>
          </a:p>
          <a:p>
            <a:pPr algn="ctr"/>
            <a:r>
              <a:rPr lang="en-US" sz="1200" dirty="0" smtClean="0"/>
              <a:t>End of Ancient Israel</a:t>
            </a:r>
            <a:endParaRPr lang="en-US" sz="1200" dirty="0"/>
          </a:p>
        </p:txBody>
      </p:sp>
      <p:sp>
        <p:nvSpPr>
          <p:cNvPr id="30" name="TextBox 29"/>
          <p:cNvSpPr txBox="1"/>
          <p:nvPr/>
        </p:nvSpPr>
        <p:spPr>
          <a:xfrm>
            <a:off x="4189412" y="2895600"/>
            <a:ext cx="1905000" cy="553998"/>
          </a:xfrm>
          <a:prstGeom prst="rect">
            <a:avLst/>
          </a:prstGeom>
          <a:noFill/>
        </p:spPr>
        <p:txBody>
          <a:bodyPr wrap="square" rtlCol="0">
            <a:spAutoFit/>
          </a:bodyPr>
          <a:lstStyle/>
          <a:p>
            <a:pPr algn="ctr"/>
            <a:r>
              <a:rPr lang="en-US" dirty="0" smtClean="0"/>
              <a:t>Moses</a:t>
            </a:r>
          </a:p>
          <a:p>
            <a:pPr algn="ctr"/>
            <a:r>
              <a:rPr lang="en-US" sz="1200" dirty="0" smtClean="0"/>
              <a:t>Beginning of Ancient Israel</a:t>
            </a:r>
            <a:endParaRPr lang="en-US" sz="1200" dirty="0"/>
          </a:p>
        </p:txBody>
      </p:sp>
      <p:sp>
        <p:nvSpPr>
          <p:cNvPr id="39" name="TextBox 38"/>
          <p:cNvSpPr txBox="1"/>
          <p:nvPr/>
        </p:nvSpPr>
        <p:spPr>
          <a:xfrm>
            <a:off x="2284412" y="2971800"/>
            <a:ext cx="1447800" cy="369332"/>
          </a:xfrm>
          <a:prstGeom prst="rect">
            <a:avLst/>
          </a:prstGeom>
          <a:noFill/>
        </p:spPr>
        <p:txBody>
          <a:bodyPr wrap="square" rtlCol="0">
            <a:spAutoFit/>
          </a:bodyPr>
          <a:lstStyle/>
          <a:p>
            <a:pPr algn="ctr"/>
            <a:r>
              <a:rPr lang="en-US" dirty="0" smtClean="0"/>
              <a:t>Captivity </a:t>
            </a:r>
            <a:endParaRPr lang="en-US" dirty="0"/>
          </a:p>
        </p:txBody>
      </p:sp>
      <p:sp>
        <p:nvSpPr>
          <p:cNvPr id="41" name="TextBox 40"/>
          <p:cNvSpPr txBox="1"/>
          <p:nvPr/>
        </p:nvSpPr>
        <p:spPr>
          <a:xfrm>
            <a:off x="6780212" y="2971800"/>
            <a:ext cx="1066800" cy="381000"/>
          </a:xfrm>
          <a:prstGeom prst="rect">
            <a:avLst/>
          </a:prstGeom>
          <a:noFill/>
        </p:spPr>
        <p:txBody>
          <a:bodyPr wrap="square" rtlCol="0">
            <a:spAutoFit/>
          </a:bodyPr>
          <a:lstStyle/>
          <a:p>
            <a:r>
              <a:rPr lang="en-US" dirty="0" smtClean="0"/>
              <a:t>Captivity</a:t>
            </a:r>
            <a:endParaRPr lang="en-US" dirty="0"/>
          </a:p>
        </p:txBody>
      </p:sp>
      <p:sp>
        <p:nvSpPr>
          <p:cNvPr id="40" name="TextBox 39"/>
          <p:cNvSpPr txBox="1"/>
          <p:nvPr/>
        </p:nvSpPr>
        <p:spPr>
          <a:xfrm>
            <a:off x="2513012" y="3276600"/>
            <a:ext cx="914400" cy="307777"/>
          </a:xfrm>
          <a:prstGeom prst="rect">
            <a:avLst/>
          </a:prstGeom>
          <a:noFill/>
        </p:spPr>
        <p:txBody>
          <a:bodyPr wrap="square" rtlCol="0">
            <a:spAutoFit/>
          </a:bodyPr>
          <a:lstStyle/>
          <a:p>
            <a:pPr algn="ctr"/>
            <a:r>
              <a:rPr lang="en-US" sz="1400" dirty="0" smtClean="0">
                <a:latin typeface="Ink Free" pitchFamily="66" charset="0"/>
              </a:rPr>
              <a:t>Egypt</a:t>
            </a:r>
            <a:endParaRPr lang="en-US" sz="1400" dirty="0">
              <a:latin typeface="Ink Free" pitchFamily="66" charset="0"/>
            </a:endParaRPr>
          </a:p>
        </p:txBody>
      </p:sp>
      <p:sp>
        <p:nvSpPr>
          <p:cNvPr id="42" name="TextBox 41"/>
          <p:cNvSpPr txBox="1"/>
          <p:nvPr/>
        </p:nvSpPr>
        <p:spPr>
          <a:xfrm>
            <a:off x="3351212" y="3581400"/>
            <a:ext cx="2743200" cy="523220"/>
          </a:xfrm>
          <a:prstGeom prst="rect">
            <a:avLst/>
          </a:prstGeom>
          <a:noFill/>
        </p:spPr>
        <p:txBody>
          <a:bodyPr wrap="square" rtlCol="0">
            <a:spAutoFit/>
          </a:bodyPr>
          <a:lstStyle/>
          <a:p>
            <a:r>
              <a:rPr lang="en-US" sz="1400" dirty="0" smtClean="0">
                <a:latin typeface="Ink Free" pitchFamily="66" charset="0"/>
              </a:rPr>
              <a:t>God’s people come out of Egypt and enter the land of Canaan.</a:t>
            </a:r>
            <a:endParaRPr lang="en-US" sz="1400" dirty="0">
              <a:latin typeface="Ink Free" pitchFamily="66" charset="0"/>
            </a:endParaRPr>
          </a:p>
        </p:txBody>
      </p:sp>
      <p:cxnSp>
        <p:nvCxnSpPr>
          <p:cNvPr id="44" name="Straight Arrow Connector 43"/>
          <p:cNvCxnSpPr/>
          <p:nvPr/>
        </p:nvCxnSpPr>
        <p:spPr>
          <a:xfrm>
            <a:off x="2284412" y="3810000"/>
            <a:ext cx="990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0812" y="4343400"/>
            <a:ext cx="5791200" cy="2308324"/>
          </a:xfrm>
          <a:prstGeom prst="rect">
            <a:avLst/>
          </a:prstGeom>
          <a:noFill/>
          <a:ln>
            <a:solidFill>
              <a:schemeClr val="tx1"/>
            </a:solidFill>
          </a:ln>
        </p:spPr>
        <p:txBody>
          <a:bodyPr wrap="square" rtlCol="0">
            <a:spAutoFit/>
          </a:bodyPr>
          <a:lstStyle/>
          <a:p>
            <a:pPr algn="just"/>
            <a:r>
              <a:rPr lang="en-US" dirty="0" smtClean="0">
                <a:latin typeface="Candara" pitchFamily="34" charset="0"/>
              </a:rPr>
              <a:t>God’s people come out of Egypt. They go into the promise land. They’re meant to be this peculiar people and fail. They end up with the curse and not the blessing. God reforms His people, but this does not end in success. They don’t complete the work they are supposed to do. So you must have another line of reformation. God is again going to find His people in captivity; and again is going to attempt to reform. </a:t>
            </a:r>
            <a:endParaRPr lang="en-US" dirty="0">
              <a:latin typeface="Candara" pitchFamily="34" charset="0"/>
            </a:endParaRPr>
          </a:p>
        </p:txBody>
      </p:sp>
      <p:sp>
        <p:nvSpPr>
          <p:cNvPr id="46" name="TextBox 45"/>
          <p:cNvSpPr txBox="1"/>
          <p:nvPr/>
        </p:nvSpPr>
        <p:spPr>
          <a:xfrm>
            <a:off x="6475412" y="4419600"/>
            <a:ext cx="5408613" cy="2107525"/>
          </a:xfrm>
          <a:prstGeom prst="rect">
            <a:avLst/>
          </a:prstGeom>
          <a:noFill/>
          <a:ln>
            <a:solidFill>
              <a:schemeClr val="tx1"/>
            </a:solidFill>
          </a:ln>
        </p:spPr>
        <p:txBody>
          <a:bodyPr wrap="square" rtlCol="0">
            <a:spAutoFit/>
          </a:bodyPr>
          <a:lstStyle/>
          <a:p>
            <a:pPr algn="just"/>
            <a:r>
              <a:rPr lang="en-US" dirty="0" smtClean="0">
                <a:latin typeface="Candara" pitchFamily="34" charset="0"/>
              </a:rPr>
              <a:t>In this history, it ends in success. God’s people fulfill their job function.  Christ could not return in this history. Paul tells us the Papacy has to show himself. Christ was meant to come, die, and have complete victory over Satan. And the message was to be taken to the Gentiles. That was the job function of the dispensation and they succeed to do that.</a:t>
            </a:r>
            <a:endParaRPr lang="en-US" dirty="0">
              <a:latin typeface="Candara" pitchFamily="34" charset="0"/>
            </a:endParaRPr>
          </a:p>
        </p:txBody>
      </p:sp>
      <p:cxnSp>
        <p:nvCxnSpPr>
          <p:cNvPr id="48" name="Straight Arrow Connector 47"/>
          <p:cNvCxnSpPr/>
          <p:nvPr/>
        </p:nvCxnSpPr>
        <p:spPr>
          <a:xfrm rot="5400000">
            <a:off x="5713412" y="3657600"/>
            <a:ext cx="533400" cy="5334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9980612" y="3733800"/>
            <a:ext cx="685800" cy="53340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475412" y="3505200"/>
            <a:ext cx="1676400" cy="523220"/>
          </a:xfrm>
          <a:prstGeom prst="rect">
            <a:avLst/>
          </a:prstGeom>
        </p:spPr>
        <p:txBody>
          <a:bodyPr wrap="square">
            <a:spAutoFit/>
          </a:bodyPr>
          <a:lstStyle/>
          <a:p>
            <a:pPr algn="ctr"/>
            <a:r>
              <a:rPr lang="en-US" sz="1400" dirty="0" smtClean="0">
                <a:latin typeface="Ink Free" pitchFamily="66" charset="0"/>
              </a:rPr>
              <a:t>God’s people in captivity again</a:t>
            </a:r>
            <a:endParaRPr lang="en-US" sz="1400" dirty="0">
              <a:latin typeface="Ink Free"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36000</TotalTime>
  <Words>6868</Words>
  <Application>Microsoft Office PowerPoint</Application>
  <PresentationFormat>Custom</PresentationFormat>
  <Paragraphs>894</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Reform Lines</vt:lpstr>
      <vt:lpstr>Structure of the 144K Line</vt:lpstr>
      <vt:lpstr>Agriculture, A Common Theme</vt:lpstr>
      <vt:lpstr>A Handy Reminder</vt:lpstr>
      <vt:lpstr>Fractals of the 144K Line Cont’</vt:lpstr>
      <vt:lpstr>Fractals of the 144K Line Cont’</vt:lpstr>
      <vt:lpstr>The Opening Up of Reform Lines</vt:lpstr>
      <vt:lpstr>4 Lines of Reform</vt:lpstr>
      <vt:lpstr>Reform Line: (2) Ancient Israel </vt:lpstr>
      <vt:lpstr>Reform Line: (2) Modern Israel</vt:lpstr>
      <vt:lpstr>Take Note</vt:lpstr>
      <vt:lpstr>End of Ancient Israel Over the Priest Line</vt:lpstr>
      <vt:lpstr>One Problem</vt:lpstr>
      <vt:lpstr>Correction is Demonstrated</vt:lpstr>
      <vt:lpstr>Departure Happens Before the Closed Door</vt:lpstr>
      <vt:lpstr>     Two Testing Times</vt:lpstr>
      <vt:lpstr>Gospel is No Longer Restricted</vt:lpstr>
      <vt:lpstr>It was for a Reason</vt:lpstr>
      <vt:lpstr>One is Key!</vt:lpstr>
      <vt:lpstr>Twice to the Church</vt:lpstr>
      <vt:lpstr>A Transition in Leadership</vt:lpstr>
      <vt:lpstr>A Transition in Leadership Cont'</vt:lpstr>
      <vt:lpstr>Those who leave 1st attack the Reform Lines</vt:lpstr>
      <vt:lpstr>A Transition in Leadership Cont'</vt:lpstr>
      <vt:lpstr>A Transition in Leadership Cont'</vt:lpstr>
      <vt:lpstr>Reference to John the Baptist’s Problem</vt:lpstr>
      <vt:lpstr>Reference to Judas’ Rejection of Christ Kingdom</vt:lpstr>
      <vt:lpstr>Beginning of Modern Israel</vt:lpstr>
      <vt:lpstr>Beginning of Modern Israel Cont’</vt:lpstr>
      <vt:lpstr>Beginning of Modern Israel Cont’</vt:lpstr>
      <vt:lpstr>Beginning of Modern Israel Cont’</vt:lpstr>
      <vt:lpstr>Change of Leadership</vt:lpstr>
      <vt:lpstr>A Shut Door Experience</vt:lpstr>
      <vt:lpstr>A Shut Door Experience Cont’</vt:lpstr>
      <vt:lpstr>Intercession Doesn’t Stop at Nov 9, 2019</vt:lpstr>
      <vt:lpstr>Intercession Doesn’t Stop at Nov 9, 2019 Cont’</vt:lpstr>
      <vt:lpstr>Rejection of Prophesy</vt:lpstr>
      <vt:lpstr>Rejection of Prophesy Cont’</vt:lpstr>
      <vt:lpstr>A Word of Counsel</vt:lpstr>
      <vt:lpstr>A Word of Counsel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 Lines</dc:title>
  <dc:creator>User</dc:creator>
  <cp:lastModifiedBy>User</cp:lastModifiedBy>
  <cp:revision>119</cp:revision>
  <dcterms:created xsi:type="dcterms:W3CDTF">2020-08-20T00:23:02Z</dcterms:created>
  <dcterms:modified xsi:type="dcterms:W3CDTF">2020-11-27T03:40:00Z</dcterms:modified>
</cp:coreProperties>
</file>