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1" r:id="rId1"/>
  </p:sldMasterIdLst>
  <p:notesMasterIdLst>
    <p:notesMasterId r:id="rId18"/>
  </p:notesMasterIdLst>
  <p:sldIdLst>
    <p:sldId id="256" r:id="rId2"/>
    <p:sldId id="257" r:id="rId3"/>
    <p:sldId id="258" r:id="rId4"/>
    <p:sldId id="260" r:id="rId5"/>
    <p:sldId id="259" r:id="rId6"/>
    <p:sldId id="269" r:id="rId7"/>
    <p:sldId id="270" r:id="rId8"/>
    <p:sldId id="271" r:id="rId9"/>
    <p:sldId id="261" r:id="rId10"/>
    <p:sldId id="262" r:id="rId11"/>
    <p:sldId id="263" r:id="rId12"/>
    <p:sldId id="264" r:id="rId13"/>
    <p:sldId id="265" r:id="rId14"/>
    <p:sldId id="266" r:id="rId15"/>
    <p:sldId id="267" r:id="rId16"/>
    <p:sldId id="268" r:id="rId17"/>
  </p:sldIdLst>
  <p:sldSz cx="12192000" cy="6858000"/>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01" d="100"/>
          <a:sy n="101" d="100"/>
        </p:scale>
        <p:origin x="126" y="31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1727"/>
          </a:xfrm>
          <a:prstGeom prst="rect">
            <a:avLst/>
          </a:prstGeom>
        </p:spPr>
        <p:txBody>
          <a:bodyPr vert="horz" lIns="96661" tIns="48331" rIns="96661" bIns="48331" rtlCol="0"/>
          <a:lstStyle>
            <a:lvl1pPr algn="r">
              <a:defRPr sz="1300"/>
            </a:lvl1pPr>
          </a:lstStyle>
          <a:p>
            <a:fld id="{A1417110-E61E-4103-8056-ECC25215AD57}" type="datetimeFigureOut">
              <a:rPr lang="en-US" smtClean="0"/>
              <a:t>8/11/2020</a:t>
            </a:fld>
            <a:endParaRPr lang="en-US"/>
          </a:p>
        </p:txBody>
      </p:sp>
      <p:sp>
        <p:nvSpPr>
          <p:cNvPr id="4" name="Slide Image Placeholder 3"/>
          <p:cNvSpPr>
            <a:spLocks noGrp="1" noRot="1" noChangeAspect="1"/>
          </p:cNvSpPr>
          <p:nvPr>
            <p:ph type="sldImg" idx="2"/>
          </p:nvPr>
        </p:nvSpPr>
        <p:spPr>
          <a:xfrm>
            <a:off x="777875" y="1200150"/>
            <a:ext cx="5759450" cy="3240088"/>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620577"/>
            <a:ext cx="5852160" cy="3780473"/>
          </a:xfrm>
          <a:prstGeom prst="rect">
            <a:avLst/>
          </a:prstGeom>
        </p:spPr>
        <p:txBody>
          <a:bodyPr vert="horz" lIns="96661" tIns="48331" rIns="96661" bIns="4833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1726"/>
          </a:xfrm>
          <a:prstGeom prst="rect">
            <a:avLst/>
          </a:prstGeom>
        </p:spPr>
        <p:txBody>
          <a:bodyPr vert="horz" lIns="96661" tIns="48331" rIns="96661" bIns="48331" rtlCol="0" anchor="b"/>
          <a:lstStyle>
            <a:lvl1pPr algn="r">
              <a:defRPr sz="1300"/>
            </a:lvl1pPr>
          </a:lstStyle>
          <a:p>
            <a:fld id="{78754624-D509-4D6D-8606-214D05F0F551}" type="slidenum">
              <a:rPr lang="en-US" smtClean="0"/>
              <a:t>‹#›</a:t>
            </a:fld>
            <a:endParaRPr lang="en-US"/>
          </a:p>
        </p:txBody>
      </p:sp>
    </p:spTree>
    <p:extLst>
      <p:ext uri="{BB962C8B-B14F-4D97-AF65-F5344CB8AC3E}">
        <p14:creationId xmlns:p14="http://schemas.microsoft.com/office/powerpoint/2010/main" val="17610510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EB8136-4330-4480-80D9-0F6FD970617C}"/>
              </a:ext>
            </a:extLst>
          </p:cNvPr>
          <p:cNvSpPr>
            <a:spLocks noGrp="1"/>
          </p:cNvSpPr>
          <p:nvPr>
            <p:ph type="ctrTitle"/>
          </p:nvPr>
        </p:nvSpPr>
        <p:spPr>
          <a:xfrm>
            <a:off x="576072" y="1124712"/>
            <a:ext cx="11036808" cy="3172968"/>
          </a:xfrm>
        </p:spPr>
        <p:txBody>
          <a:bodyPr anchor="b">
            <a:normAutofit/>
          </a:bodyPr>
          <a:lstStyle>
            <a:lvl1pPr algn="l">
              <a:defRPr sz="8000"/>
            </a:lvl1pPr>
          </a:lstStyle>
          <a:p>
            <a:r>
              <a:rPr lang="en-US" dirty="0"/>
              <a:t>Click to edit Master title style</a:t>
            </a:r>
          </a:p>
        </p:txBody>
      </p:sp>
      <p:sp>
        <p:nvSpPr>
          <p:cNvPr id="3" name="Subtitle 2">
            <a:extLst>
              <a:ext uri="{FF2B5EF4-FFF2-40B4-BE49-F238E27FC236}">
                <a16:creationId xmlns:a16="http://schemas.microsoft.com/office/drawing/2014/main" id="{566E5739-DD96-45FB-B609-3E3447A52FED}"/>
              </a:ext>
            </a:extLst>
          </p:cNvPr>
          <p:cNvSpPr>
            <a:spLocks noGrp="1"/>
          </p:cNvSpPr>
          <p:nvPr>
            <p:ph type="subTitle" idx="1"/>
          </p:nvPr>
        </p:nvSpPr>
        <p:spPr>
          <a:xfrm>
            <a:off x="576072" y="4727448"/>
            <a:ext cx="11036808" cy="1481328"/>
          </a:xfrm>
        </p:spPr>
        <p:txBody>
          <a:bodyPr>
            <a:normAutofit/>
          </a:bodyPr>
          <a:lstStyle>
            <a:lvl1pPr marL="0" indent="0" algn="l">
              <a:buNone/>
              <a:defRPr sz="2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1B9FF558-51F9-42A2-9944-DBE23DA8B224}"/>
              </a:ext>
            </a:extLst>
          </p:cNvPr>
          <p:cNvSpPr>
            <a:spLocks noGrp="1"/>
          </p:cNvSpPr>
          <p:nvPr>
            <p:ph type="dt" sz="half" idx="10"/>
          </p:nvPr>
        </p:nvSpPr>
        <p:spPr>
          <a:xfrm>
            <a:off x="576072" y="6356350"/>
            <a:ext cx="2743200" cy="365125"/>
          </a:xfrm>
        </p:spPr>
        <p:txBody>
          <a:bodyPr/>
          <a:lstStyle/>
          <a:p>
            <a:fld id="{D325D655-D46B-4782-B86F-EE0E420B312C}" type="datetime1">
              <a:rPr lang="en-US" smtClean="0"/>
              <a:t>8/11/2020</a:t>
            </a:fld>
            <a:endParaRPr lang="en-US" dirty="0"/>
          </a:p>
        </p:txBody>
      </p:sp>
      <p:sp>
        <p:nvSpPr>
          <p:cNvPr id="5" name="Footer Placeholder 4">
            <a:extLst>
              <a:ext uri="{FF2B5EF4-FFF2-40B4-BE49-F238E27FC236}">
                <a16:creationId xmlns:a16="http://schemas.microsoft.com/office/drawing/2014/main" id="{8B8C0E86-A7F7-4BDC-A637-254E5252DED5}"/>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C3D10ADE-E9DA-4E57-BF57-1CCB65219839}"/>
              </a:ext>
            </a:extLst>
          </p:cNvPr>
          <p:cNvSpPr>
            <a:spLocks noGrp="1"/>
          </p:cNvSpPr>
          <p:nvPr>
            <p:ph type="sldNum" sz="quarter" idx="12"/>
          </p:nvPr>
        </p:nvSpPr>
        <p:spPr>
          <a:xfrm>
            <a:off x="8869680" y="6356350"/>
            <a:ext cx="2743200" cy="365125"/>
          </a:xfrm>
        </p:spPr>
        <p:txBody>
          <a:bodyPr/>
          <a:lstStyle/>
          <a:p>
            <a:fld id="{B2DC25EE-239B-4C5F-AAD1-255A7D5F1EE2}" type="slidenum">
              <a:rPr lang="en-US" smtClean="0"/>
              <a:t>‹#›</a:t>
            </a:fld>
            <a:endParaRPr lang="en-US" dirty="0"/>
          </a:p>
        </p:txBody>
      </p:sp>
      <p:sp>
        <p:nvSpPr>
          <p:cNvPr id="8" name="Rectangle 7">
            <a:extLst>
              <a:ext uri="{FF2B5EF4-FFF2-40B4-BE49-F238E27FC236}">
                <a16:creationId xmlns:a16="http://schemas.microsoft.com/office/drawing/2014/main" id="{8D06CE56-3881-4ADA-8CEF-D18B02C242A3}"/>
              </a:ext>
            </a:extLst>
          </p:cNvPr>
          <p:cNvSpPr/>
          <p:nvPr/>
        </p:nvSpPr>
        <p:spPr>
          <a:xfrm rot="5400000">
            <a:off x="857544" y="346791"/>
            <a:ext cx="146304"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79F3C543-62EC-4433-9C93-A2CD8764E9B4}"/>
              </a:ext>
            </a:extLst>
          </p:cNvPr>
          <p:cNvSpPr/>
          <p:nvPr/>
        </p:nvSpPr>
        <p:spPr>
          <a:xfrm flipV="1">
            <a:off x="578652" y="4501201"/>
            <a:ext cx="11034696" cy="18288"/>
          </a:xfrm>
          <a:prstGeom prst="rect">
            <a:avLst/>
          </a:prstGeom>
          <a:solidFill>
            <a:schemeClr val="tx2">
              <a:lumMod val="25000"/>
              <a:lumOff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4774817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B32C18-E430-4EC7-BD7C-99D86D012231}"/>
              </a:ext>
            </a:extLst>
          </p:cNvPr>
          <p:cNvSpPr>
            <a:spLocks noGrp="1"/>
          </p:cNvSpPr>
          <p:nvPr>
            <p:ph type="title"/>
          </p:nvPr>
        </p:nvSpPr>
        <p:spPr/>
        <p:txBody>
          <a:bodyPr/>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8FC5012F-7119-4D94-9717-3862E1C9384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9ED9A4A-D287-4207-9037-70DB007A1707}"/>
              </a:ext>
            </a:extLst>
          </p:cNvPr>
          <p:cNvSpPr>
            <a:spLocks noGrp="1"/>
          </p:cNvSpPr>
          <p:nvPr>
            <p:ph type="dt" sz="half" idx="10"/>
          </p:nvPr>
        </p:nvSpPr>
        <p:spPr/>
        <p:txBody>
          <a:bodyPr/>
          <a:lstStyle/>
          <a:p>
            <a:fld id="{27468D15-B91F-4E8C-843E-D545C6ABF899}" type="datetime1">
              <a:rPr lang="en-US" smtClean="0"/>
              <a:t>8/11/2020</a:t>
            </a:fld>
            <a:endParaRPr lang="en-US"/>
          </a:p>
        </p:txBody>
      </p:sp>
      <p:sp>
        <p:nvSpPr>
          <p:cNvPr id="5" name="Footer Placeholder 4">
            <a:extLst>
              <a:ext uri="{FF2B5EF4-FFF2-40B4-BE49-F238E27FC236}">
                <a16:creationId xmlns:a16="http://schemas.microsoft.com/office/drawing/2014/main" id="{61ECFCAC-80DB-43BB-B3F1-AC22BACEE36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7679730-3487-4D94-A0DC-C21684963AB3}"/>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39984178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543C89D-929E-4CD1-BCCC-72A14C0335D6}"/>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FED450EA-A577-4B76-A12F-650BEB20FD8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1D2603B-9ACE-4FA9-805B-9B91EB63DF7D}"/>
              </a:ext>
            </a:extLst>
          </p:cNvPr>
          <p:cNvSpPr>
            <a:spLocks noGrp="1"/>
          </p:cNvSpPr>
          <p:nvPr>
            <p:ph type="dt" sz="half" idx="10"/>
          </p:nvPr>
        </p:nvSpPr>
        <p:spPr/>
        <p:txBody>
          <a:bodyPr/>
          <a:lstStyle/>
          <a:p>
            <a:fld id="{65D4B953-92E8-484F-B8EA-203DCEDA1732}" type="datetime1">
              <a:rPr lang="en-US" smtClean="0"/>
              <a:t>8/11/2020</a:t>
            </a:fld>
            <a:endParaRPr lang="en-US"/>
          </a:p>
        </p:txBody>
      </p:sp>
      <p:sp>
        <p:nvSpPr>
          <p:cNvPr id="5" name="Footer Placeholder 4">
            <a:extLst>
              <a:ext uri="{FF2B5EF4-FFF2-40B4-BE49-F238E27FC236}">
                <a16:creationId xmlns:a16="http://schemas.microsoft.com/office/drawing/2014/main" id="{7ECE18AC-D6A9-4A61-885D-68E2B684A43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5197AE4-AA47-4E14-8FFE-171FAE47F49E}"/>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13584904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2D6FBB9D-1CAA-4D05-AB33-BABDFE17B843}"/>
              </a:ext>
            </a:extLst>
          </p:cNvPr>
          <p:cNvSpPr/>
          <p:nvPr/>
        </p:nvSpPr>
        <p:spPr>
          <a:xfrm>
            <a:off x="558209" y="0"/>
            <a:ext cx="11167447" cy="2018806"/>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0" name="Rectangle 9">
            <a:extLst>
              <a:ext uri="{FF2B5EF4-FFF2-40B4-BE49-F238E27FC236}">
                <a16:creationId xmlns:a16="http://schemas.microsoft.com/office/drawing/2014/main" id="{04727B71-B4B6-4823-80A1-68C40B475118}"/>
              </a:ext>
            </a:extLst>
          </p:cNvPr>
          <p:cNvSpPr/>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79A6DB05-9FB5-4B07-8675-74C23D4FD89D}"/>
              </a:ext>
            </a:extLst>
          </p:cNvPr>
          <p:cNvSpPr/>
          <p:nvPr/>
        </p:nvSpPr>
        <p:spPr>
          <a:xfrm>
            <a:off x="498834" y="787352"/>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8D358CF-0758-490A-A084-C46443B9ABE8}"/>
              </a:ext>
            </a:extLst>
          </p:cNvPr>
          <p:cNvSpPr>
            <a:spLocks noGrp="1"/>
          </p:cNvSpPr>
          <p:nvPr>
            <p:ph type="title"/>
          </p:nvPr>
        </p:nvSpPr>
        <p:spPr>
          <a:xfrm>
            <a:off x="1115568" y="548640"/>
            <a:ext cx="10168128" cy="1179576"/>
          </a:xfrm>
        </p:spPr>
        <p:txBody>
          <a:bodyPr>
            <a:normAutofit/>
          </a:bodyPr>
          <a:lstStyle>
            <a:lvl1pPr>
              <a:defRPr sz="4000"/>
            </a:lvl1pPr>
          </a:lstStyle>
          <a:p>
            <a:r>
              <a:rPr lang="en-US" dirty="0"/>
              <a:t>Click to edit Master title style</a:t>
            </a:r>
          </a:p>
        </p:txBody>
      </p:sp>
      <p:sp>
        <p:nvSpPr>
          <p:cNvPr id="3" name="Content Placeholder 2">
            <a:extLst>
              <a:ext uri="{FF2B5EF4-FFF2-40B4-BE49-F238E27FC236}">
                <a16:creationId xmlns:a16="http://schemas.microsoft.com/office/drawing/2014/main" id="{21671183-B3CE-4F45-92FB-98290CA0E2CA}"/>
              </a:ext>
            </a:extLst>
          </p:cNvPr>
          <p:cNvSpPr>
            <a:spLocks noGrp="1"/>
          </p:cNvSpPr>
          <p:nvPr>
            <p:ph idx="1"/>
          </p:nvPr>
        </p:nvSpPr>
        <p:spPr>
          <a:xfrm>
            <a:off x="1115568" y="2478024"/>
            <a:ext cx="10168128" cy="369417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3D7DED67-27EC-4D43-A21C-093C1DB04813}"/>
              </a:ext>
            </a:extLst>
          </p:cNvPr>
          <p:cNvSpPr>
            <a:spLocks noGrp="1"/>
          </p:cNvSpPr>
          <p:nvPr>
            <p:ph type="dt" sz="half" idx="10"/>
          </p:nvPr>
        </p:nvSpPr>
        <p:spPr>
          <a:xfrm>
            <a:off x="1115568" y="6356350"/>
            <a:ext cx="2743200" cy="365125"/>
          </a:xfrm>
        </p:spPr>
        <p:txBody>
          <a:bodyPr/>
          <a:lstStyle/>
          <a:p>
            <a:fld id="{5D406EBB-D19F-432D-BB78-C433DAE36861}" type="datetime1">
              <a:rPr lang="en-US" smtClean="0"/>
              <a:t>8/11/2020</a:t>
            </a:fld>
            <a:endParaRPr lang="en-US"/>
          </a:p>
        </p:txBody>
      </p:sp>
      <p:sp>
        <p:nvSpPr>
          <p:cNvPr id="5" name="Footer Placeholder 4">
            <a:extLst>
              <a:ext uri="{FF2B5EF4-FFF2-40B4-BE49-F238E27FC236}">
                <a16:creationId xmlns:a16="http://schemas.microsoft.com/office/drawing/2014/main" id="{36747CE3-4890-4BC1-94DB-5D49D02C993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93C5AD3-D79A-4D46-B25B-822FE0252511}"/>
              </a:ext>
            </a:extLst>
          </p:cNvPr>
          <p:cNvSpPr>
            <a:spLocks noGrp="1"/>
          </p:cNvSpPr>
          <p:nvPr>
            <p:ph type="sldNum" sz="quarter" idx="12"/>
          </p:nvPr>
        </p:nvSpPr>
        <p:spPr>
          <a:xfrm>
            <a:off x="8540496" y="6356350"/>
            <a:ext cx="2743200" cy="365125"/>
          </a:xfrm>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17267606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5AEDC5C-2E87-49C6-AB07-A95E5F39ED8E}"/>
              </a:ext>
            </a:extLst>
          </p:cNvPr>
          <p:cNvSpPr/>
          <p:nvPr/>
        </p:nvSpPr>
        <p:spPr>
          <a:xfrm>
            <a:off x="558210" y="4981421"/>
            <a:ext cx="11134956" cy="822960"/>
          </a:xfrm>
          <a:prstGeom prst="rect">
            <a:avLst/>
          </a:prstGeom>
          <a:ln w="12700">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A57D88DE-E462-4C8A-BF99-609390DFB781}"/>
              </a:ext>
            </a:extLst>
          </p:cNvPr>
          <p:cNvSpPr/>
          <p:nvPr/>
        </p:nvSpPr>
        <p:spPr>
          <a:xfrm>
            <a:off x="498834" y="5118581"/>
            <a:ext cx="146304" cy="5486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B8E44900-E8BF-4B12-8BCB-41076E2B68C7}"/>
              </a:ext>
            </a:extLst>
          </p:cNvPr>
          <p:cNvSpPr>
            <a:spLocks noGrp="1"/>
          </p:cNvSpPr>
          <p:nvPr>
            <p:ph type="title"/>
          </p:nvPr>
        </p:nvSpPr>
        <p:spPr>
          <a:xfrm>
            <a:off x="557784" y="640080"/>
            <a:ext cx="10890504" cy="4114800"/>
          </a:xfrm>
        </p:spPr>
        <p:txBody>
          <a:bodyPr anchor="b">
            <a:normAutofit/>
          </a:bodyPr>
          <a:lstStyle>
            <a:lvl1pPr>
              <a:defRPr sz="6600"/>
            </a:lvl1pPr>
          </a:lstStyle>
          <a:p>
            <a:r>
              <a:rPr lang="en-US" dirty="0"/>
              <a:t>Click to edit Master title style</a:t>
            </a:r>
          </a:p>
        </p:txBody>
      </p:sp>
      <p:sp>
        <p:nvSpPr>
          <p:cNvPr id="3" name="Text Placeholder 2">
            <a:extLst>
              <a:ext uri="{FF2B5EF4-FFF2-40B4-BE49-F238E27FC236}">
                <a16:creationId xmlns:a16="http://schemas.microsoft.com/office/drawing/2014/main" id="{917741F9-B00F-4463-A257-6B66DABD9B4E}"/>
              </a:ext>
            </a:extLst>
          </p:cNvPr>
          <p:cNvSpPr>
            <a:spLocks noGrp="1"/>
          </p:cNvSpPr>
          <p:nvPr>
            <p:ph type="body" idx="1"/>
          </p:nvPr>
        </p:nvSpPr>
        <p:spPr>
          <a:xfrm>
            <a:off x="841248" y="5102352"/>
            <a:ext cx="10607040" cy="585216"/>
          </a:xfrm>
        </p:spPr>
        <p:txBody>
          <a:bodyPr anchor="ctr">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a:extLst>
              <a:ext uri="{FF2B5EF4-FFF2-40B4-BE49-F238E27FC236}">
                <a16:creationId xmlns:a16="http://schemas.microsoft.com/office/drawing/2014/main" id="{D48BFA7D-4401-4285-802B-1579165F0D6D}"/>
              </a:ext>
            </a:extLst>
          </p:cNvPr>
          <p:cNvSpPr>
            <a:spLocks noGrp="1"/>
          </p:cNvSpPr>
          <p:nvPr>
            <p:ph type="dt" sz="half" idx="10"/>
          </p:nvPr>
        </p:nvSpPr>
        <p:spPr/>
        <p:txBody>
          <a:bodyPr/>
          <a:lstStyle/>
          <a:p>
            <a:fld id="{5811426A-07C9-42DF-87D8-F381849BDACB}" type="datetime1">
              <a:rPr lang="en-US" smtClean="0"/>
              <a:t>8/11/2020</a:t>
            </a:fld>
            <a:endParaRPr lang="en-US"/>
          </a:p>
        </p:txBody>
      </p:sp>
      <p:sp>
        <p:nvSpPr>
          <p:cNvPr id="5" name="Footer Placeholder 4">
            <a:extLst>
              <a:ext uri="{FF2B5EF4-FFF2-40B4-BE49-F238E27FC236}">
                <a16:creationId xmlns:a16="http://schemas.microsoft.com/office/drawing/2014/main" id="{49A909C5-AA19-4195-8376-9002D5DF465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3AC3F32-46E0-47C8-8565-5969A475FDB0}"/>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19553820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2076262E-36A0-40C6-ADE6-90CD9FB9B9EA}"/>
              </a:ext>
            </a:extLst>
          </p:cNvPr>
          <p:cNvSpPr/>
          <p:nvPr/>
        </p:nvSpPr>
        <p:spPr>
          <a:xfrm>
            <a:off x="558209" y="0"/>
            <a:ext cx="11167447" cy="2018806"/>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1" name="Rectangle 10">
            <a:extLst>
              <a:ext uri="{FF2B5EF4-FFF2-40B4-BE49-F238E27FC236}">
                <a16:creationId xmlns:a16="http://schemas.microsoft.com/office/drawing/2014/main" id="{42677A9B-4D1D-4D80-912C-24570140A650}"/>
              </a:ext>
            </a:extLst>
          </p:cNvPr>
          <p:cNvSpPr/>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Rectangle 12">
            <a:extLst>
              <a:ext uri="{FF2B5EF4-FFF2-40B4-BE49-F238E27FC236}">
                <a16:creationId xmlns:a16="http://schemas.microsoft.com/office/drawing/2014/main" id="{03DC8C98-510F-48C9-82B2-9E4F760A68DF}"/>
              </a:ext>
            </a:extLst>
          </p:cNvPr>
          <p:cNvSpPr/>
          <p:nvPr/>
        </p:nvSpPr>
        <p:spPr>
          <a:xfrm>
            <a:off x="498834" y="787352"/>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17A078AE-0BC3-48F9-87EC-2DB0CCE7E2AE}"/>
              </a:ext>
            </a:extLst>
          </p:cNvPr>
          <p:cNvSpPr>
            <a:spLocks noGrp="1"/>
          </p:cNvSpPr>
          <p:nvPr>
            <p:ph type="title"/>
          </p:nvPr>
        </p:nvSpPr>
        <p:spPr>
          <a:xfrm>
            <a:off x="1115568" y="548640"/>
            <a:ext cx="10168128" cy="1179576"/>
          </a:xfrm>
        </p:spPr>
        <p:txBody>
          <a:bodyPr>
            <a:normAutofit/>
          </a:bodyPr>
          <a:lstStyle>
            <a:lvl1pPr>
              <a:defRPr sz="4000"/>
            </a:lvl1pPr>
          </a:lstStyle>
          <a:p>
            <a:r>
              <a:rPr lang="en-US" dirty="0"/>
              <a:t>Click to edit Master title style</a:t>
            </a:r>
          </a:p>
        </p:txBody>
      </p:sp>
      <p:sp>
        <p:nvSpPr>
          <p:cNvPr id="3" name="Content Placeholder 2">
            <a:extLst>
              <a:ext uri="{FF2B5EF4-FFF2-40B4-BE49-F238E27FC236}">
                <a16:creationId xmlns:a16="http://schemas.microsoft.com/office/drawing/2014/main" id="{292A20DF-0829-4336-B59F-FF9D7AA9D8B6}"/>
              </a:ext>
            </a:extLst>
          </p:cNvPr>
          <p:cNvSpPr>
            <a:spLocks noGrp="1"/>
          </p:cNvSpPr>
          <p:nvPr>
            <p:ph sz="half" idx="1"/>
          </p:nvPr>
        </p:nvSpPr>
        <p:spPr>
          <a:xfrm>
            <a:off x="1115568" y="2478024"/>
            <a:ext cx="4937760" cy="369417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7935D01C-CF67-4DF6-B96C-FFC9D5BF847B}"/>
              </a:ext>
            </a:extLst>
          </p:cNvPr>
          <p:cNvSpPr>
            <a:spLocks noGrp="1"/>
          </p:cNvSpPr>
          <p:nvPr>
            <p:ph sz="half" idx="2"/>
          </p:nvPr>
        </p:nvSpPr>
        <p:spPr>
          <a:xfrm>
            <a:off x="6345936" y="2478024"/>
            <a:ext cx="4937760" cy="369417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a:extLst>
              <a:ext uri="{FF2B5EF4-FFF2-40B4-BE49-F238E27FC236}">
                <a16:creationId xmlns:a16="http://schemas.microsoft.com/office/drawing/2014/main" id="{29BBD797-6031-4F82-8726-EAB757027FF5}"/>
              </a:ext>
            </a:extLst>
          </p:cNvPr>
          <p:cNvSpPr>
            <a:spLocks noGrp="1"/>
          </p:cNvSpPr>
          <p:nvPr>
            <p:ph type="dt" sz="half" idx="10"/>
          </p:nvPr>
        </p:nvSpPr>
        <p:spPr>
          <a:xfrm>
            <a:off x="1115568" y="6356350"/>
            <a:ext cx="2743200" cy="365125"/>
          </a:xfrm>
        </p:spPr>
        <p:txBody>
          <a:bodyPr/>
          <a:lstStyle/>
          <a:p>
            <a:fld id="{D38655F4-AB53-4813-8373-177D27D9F370}" type="datetime1">
              <a:rPr lang="en-US" smtClean="0"/>
              <a:t>8/11/2020</a:t>
            </a:fld>
            <a:endParaRPr lang="en-US"/>
          </a:p>
        </p:txBody>
      </p:sp>
      <p:sp>
        <p:nvSpPr>
          <p:cNvPr id="6" name="Footer Placeholder 5">
            <a:extLst>
              <a:ext uri="{FF2B5EF4-FFF2-40B4-BE49-F238E27FC236}">
                <a16:creationId xmlns:a16="http://schemas.microsoft.com/office/drawing/2014/main" id="{76B3F71C-B897-4909-A75E-8716AD49C15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F78BC14-5BB1-405F-A6F3-C07230F085C8}"/>
              </a:ext>
            </a:extLst>
          </p:cNvPr>
          <p:cNvSpPr>
            <a:spLocks noGrp="1"/>
          </p:cNvSpPr>
          <p:nvPr>
            <p:ph type="sldNum" sz="quarter" idx="12"/>
          </p:nvPr>
        </p:nvSpPr>
        <p:spPr>
          <a:xfrm>
            <a:off x="8540496" y="6356350"/>
            <a:ext cx="2743200" cy="365125"/>
          </a:xfrm>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30090815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6B671BDE-E45C-41A1-9B98-4A607D703855}"/>
              </a:ext>
            </a:extLst>
          </p:cNvPr>
          <p:cNvSpPr/>
          <p:nvPr/>
        </p:nvSpPr>
        <p:spPr>
          <a:xfrm>
            <a:off x="558209" y="0"/>
            <a:ext cx="11167447" cy="2018806"/>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3" name="Rectangle 12">
            <a:extLst>
              <a:ext uri="{FF2B5EF4-FFF2-40B4-BE49-F238E27FC236}">
                <a16:creationId xmlns:a16="http://schemas.microsoft.com/office/drawing/2014/main" id="{299500CE-917A-4D03-A7DF-71D8EBBC1537}"/>
              </a:ext>
            </a:extLst>
          </p:cNvPr>
          <p:cNvSpPr/>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5" name="Rectangle 14">
            <a:extLst>
              <a:ext uri="{FF2B5EF4-FFF2-40B4-BE49-F238E27FC236}">
                <a16:creationId xmlns:a16="http://schemas.microsoft.com/office/drawing/2014/main" id="{C3D0D377-28B0-417D-886B-9483AF064975}"/>
              </a:ext>
            </a:extLst>
          </p:cNvPr>
          <p:cNvSpPr/>
          <p:nvPr/>
        </p:nvSpPr>
        <p:spPr>
          <a:xfrm>
            <a:off x="498834" y="787352"/>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0F8F91F8-0767-40B5-A3AA-72931FC192EA}"/>
              </a:ext>
            </a:extLst>
          </p:cNvPr>
          <p:cNvSpPr>
            <a:spLocks noGrp="1"/>
          </p:cNvSpPr>
          <p:nvPr>
            <p:ph type="title"/>
          </p:nvPr>
        </p:nvSpPr>
        <p:spPr>
          <a:xfrm>
            <a:off x="1115568" y="548640"/>
            <a:ext cx="10168128" cy="1179576"/>
          </a:xfrm>
        </p:spPr>
        <p:txBody>
          <a:bodyPr>
            <a:normAutofit/>
          </a:bodyPr>
          <a:lstStyle>
            <a:lvl1pPr>
              <a:defRPr sz="4000"/>
            </a:lvl1pPr>
          </a:lstStyle>
          <a:p>
            <a:r>
              <a:rPr lang="en-US" dirty="0"/>
              <a:t>Click to edit Master title style</a:t>
            </a:r>
          </a:p>
        </p:txBody>
      </p:sp>
      <p:sp>
        <p:nvSpPr>
          <p:cNvPr id="3" name="Text Placeholder 2">
            <a:extLst>
              <a:ext uri="{FF2B5EF4-FFF2-40B4-BE49-F238E27FC236}">
                <a16:creationId xmlns:a16="http://schemas.microsoft.com/office/drawing/2014/main" id="{AAAE0554-8BEE-4BF6-9519-51B8475D35E1}"/>
              </a:ext>
            </a:extLst>
          </p:cNvPr>
          <p:cNvSpPr>
            <a:spLocks noGrp="1"/>
          </p:cNvSpPr>
          <p:nvPr>
            <p:ph type="body" idx="1"/>
          </p:nvPr>
        </p:nvSpPr>
        <p:spPr>
          <a:xfrm>
            <a:off x="1115568" y="2372650"/>
            <a:ext cx="4937760" cy="823912"/>
          </a:xfrm>
        </p:spPr>
        <p:txBody>
          <a:bodyPr anchor="b"/>
          <a:lstStyle>
            <a:lvl1pPr marL="0" indent="0">
              <a:buNone/>
              <a:defRPr sz="2400" b="1" cap="none"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FD4A358D-C930-48E0-B372-06A826B74C47}"/>
              </a:ext>
            </a:extLst>
          </p:cNvPr>
          <p:cNvSpPr>
            <a:spLocks noGrp="1"/>
          </p:cNvSpPr>
          <p:nvPr>
            <p:ph sz="half" idx="2"/>
          </p:nvPr>
        </p:nvSpPr>
        <p:spPr>
          <a:xfrm>
            <a:off x="1115568" y="3203688"/>
            <a:ext cx="4937760" cy="2968512"/>
          </a:xfrm>
        </p:spPr>
        <p:txBody>
          <a:bodyPr/>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83B6615E-4966-4150-83B6-C47591B36383}"/>
              </a:ext>
            </a:extLst>
          </p:cNvPr>
          <p:cNvSpPr>
            <a:spLocks noGrp="1"/>
          </p:cNvSpPr>
          <p:nvPr>
            <p:ph type="body" sz="quarter" idx="3"/>
          </p:nvPr>
        </p:nvSpPr>
        <p:spPr>
          <a:xfrm>
            <a:off x="6345936" y="2372650"/>
            <a:ext cx="4937760" cy="823912"/>
          </a:xfrm>
        </p:spPr>
        <p:txBody>
          <a:bodyPr anchor="b"/>
          <a:lstStyle>
            <a:lvl1pPr marL="0" indent="0">
              <a:buNone/>
              <a:defRPr sz="2400" b="1" cap="none"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BD409F6B-C17B-4B4F-9F35-5068BDC4E2FD}"/>
              </a:ext>
            </a:extLst>
          </p:cNvPr>
          <p:cNvSpPr>
            <a:spLocks noGrp="1"/>
          </p:cNvSpPr>
          <p:nvPr>
            <p:ph sz="quarter" idx="4"/>
          </p:nvPr>
        </p:nvSpPr>
        <p:spPr>
          <a:xfrm>
            <a:off x="6345936" y="3203687"/>
            <a:ext cx="4937760" cy="2968511"/>
          </a:xfrm>
        </p:spPr>
        <p:txBody>
          <a:bodyPr/>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a:extLst>
              <a:ext uri="{FF2B5EF4-FFF2-40B4-BE49-F238E27FC236}">
                <a16:creationId xmlns:a16="http://schemas.microsoft.com/office/drawing/2014/main" id="{C8BC356D-052B-4A9B-8B2F-6665FD325AB3}"/>
              </a:ext>
            </a:extLst>
          </p:cNvPr>
          <p:cNvSpPr>
            <a:spLocks noGrp="1"/>
          </p:cNvSpPr>
          <p:nvPr>
            <p:ph type="dt" sz="half" idx="10"/>
          </p:nvPr>
        </p:nvSpPr>
        <p:spPr>
          <a:xfrm>
            <a:off x="1115568" y="6356350"/>
            <a:ext cx="2743200" cy="365125"/>
          </a:xfrm>
        </p:spPr>
        <p:txBody>
          <a:bodyPr/>
          <a:lstStyle/>
          <a:p>
            <a:fld id="{C7149ADD-551A-4246-A8F6-D1F587DD3C66}" type="datetime1">
              <a:rPr lang="en-US" smtClean="0"/>
              <a:t>8/11/2020</a:t>
            </a:fld>
            <a:endParaRPr lang="en-US"/>
          </a:p>
        </p:txBody>
      </p:sp>
      <p:sp>
        <p:nvSpPr>
          <p:cNvPr id="8" name="Footer Placeholder 7">
            <a:extLst>
              <a:ext uri="{FF2B5EF4-FFF2-40B4-BE49-F238E27FC236}">
                <a16:creationId xmlns:a16="http://schemas.microsoft.com/office/drawing/2014/main" id="{69C5E5FA-26A9-467C-93E3-8476142D1D4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279E50C-1E40-4B48-871B-E392428D20A3}"/>
              </a:ext>
            </a:extLst>
          </p:cNvPr>
          <p:cNvSpPr>
            <a:spLocks noGrp="1"/>
          </p:cNvSpPr>
          <p:nvPr>
            <p:ph type="sldNum" sz="quarter" idx="12"/>
          </p:nvPr>
        </p:nvSpPr>
        <p:spPr>
          <a:xfrm>
            <a:off x="8540496" y="6356350"/>
            <a:ext cx="2743200" cy="365125"/>
          </a:xfrm>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35274566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id="{8C0689C4-0DB3-408B-A956-40326B4AE4C4}"/>
              </a:ext>
            </a:extLst>
          </p:cNvPr>
          <p:cNvSpPr/>
          <p:nvPr/>
        </p:nvSpPr>
        <p:spPr>
          <a:xfrm>
            <a:off x="665853" y="1533525"/>
            <a:ext cx="10917063" cy="3790950"/>
          </a:xfrm>
          <a:prstGeom prst="rect">
            <a:avLst/>
          </a:prstGeom>
          <a:ln w="12700">
            <a:solidFill>
              <a:schemeClr val="tx2">
                <a:lumMod val="10000"/>
                <a:lumOff val="90000"/>
              </a:schemeClr>
            </a:solidFill>
          </a:ln>
          <a:effectLst>
            <a:outerShdw blurRad="50800" dist="38100" dir="2700000" algn="tl" rotWithShape="0">
              <a:schemeClr val="bg2">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 name="Rectangle 8">
            <a:extLst>
              <a:ext uri="{FF2B5EF4-FFF2-40B4-BE49-F238E27FC236}">
                <a16:creationId xmlns:a16="http://schemas.microsoft.com/office/drawing/2014/main" id="{56E1D10E-1C30-41BF-8C3B-C460C9B5597B}"/>
              </a:ext>
            </a:extLst>
          </p:cNvPr>
          <p:cNvSpPr/>
          <p:nvPr/>
        </p:nvSpPr>
        <p:spPr>
          <a:xfrm>
            <a:off x="609084" y="2971798"/>
            <a:ext cx="128016" cy="9144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779454F2-0EE5-4888-AF4C-82F825E6226E}"/>
              </a:ext>
            </a:extLst>
          </p:cNvPr>
          <p:cNvSpPr>
            <a:spLocks noGrp="1"/>
          </p:cNvSpPr>
          <p:nvPr>
            <p:ph type="title"/>
          </p:nvPr>
        </p:nvSpPr>
        <p:spPr>
          <a:xfrm>
            <a:off x="1078992" y="1938528"/>
            <a:ext cx="10177272" cy="2990088"/>
          </a:xfrm>
        </p:spPr>
        <p:txBody>
          <a:bodyPr>
            <a:normAutofit/>
          </a:bodyPr>
          <a:lstStyle>
            <a:lvl1pPr>
              <a:defRPr sz="5400"/>
            </a:lvl1pPr>
          </a:lstStyle>
          <a:p>
            <a:r>
              <a:rPr lang="en-US" dirty="0"/>
              <a:t>Click to edit Master title style</a:t>
            </a:r>
          </a:p>
        </p:txBody>
      </p:sp>
      <p:sp>
        <p:nvSpPr>
          <p:cNvPr id="3" name="Date Placeholder 2">
            <a:extLst>
              <a:ext uri="{FF2B5EF4-FFF2-40B4-BE49-F238E27FC236}">
                <a16:creationId xmlns:a16="http://schemas.microsoft.com/office/drawing/2014/main" id="{67C91241-A315-4643-91E5-CF2C25CC903A}"/>
              </a:ext>
            </a:extLst>
          </p:cNvPr>
          <p:cNvSpPr>
            <a:spLocks noGrp="1"/>
          </p:cNvSpPr>
          <p:nvPr>
            <p:ph type="dt" sz="half" idx="10"/>
          </p:nvPr>
        </p:nvSpPr>
        <p:spPr/>
        <p:txBody>
          <a:bodyPr/>
          <a:lstStyle/>
          <a:p>
            <a:fld id="{A1C36076-ED81-480C-813F-D9B4468D9826}" type="datetime1">
              <a:rPr lang="en-US" smtClean="0"/>
              <a:t>8/11/2020</a:t>
            </a:fld>
            <a:endParaRPr lang="en-US"/>
          </a:p>
        </p:txBody>
      </p:sp>
      <p:sp>
        <p:nvSpPr>
          <p:cNvPr id="4" name="Footer Placeholder 3">
            <a:extLst>
              <a:ext uri="{FF2B5EF4-FFF2-40B4-BE49-F238E27FC236}">
                <a16:creationId xmlns:a16="http://schemas.microsoft.com/office/drawing/2014/main" id="{22706D86-5479-487D-94C8-76093D84F37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7739411-CED6-43D4-868D-A65C4161A72B}"/>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32737060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AC447E0-1D4D-4EF2-B81B-4B2400EE3EDB}"/>
              </a:ext>
            </a:extLst>
          </p:cNvPr>
          <p:cNvSpPr>
            <a:spLocks noGrp="1"/>
          </p:cNvSpPr>
          <p:nvPr>
            <p:ph type="dt" sz="half" idx="10"/>
          </p:nvPr>
        </p:nvSpPr>
        <p:spPr/>
        <p:txBody>
          <a:bodyPr/>
          <a:lstStyle/>
          <a:p>
            <a:fld id="{CA02E293-0D2B-4964-B507-82717515F881}" type="datetime1">
              <a:rPr lang="en-US" smtClean="0"/>
              <a:t>8/11/2020</a:t>
            </a:fld>
            <a:endParaRPr lang="en-US"/>
          </a:p>
        </p:txBody>
      </p:sp>
      <p:sp>
        <p:nvSpPr>
          <p:cNvPr id="3" name="Footer Placeholder 2">
            <a:extLst>
              <a:ext uri="{FF2B5EF4-FFF2-40B4-BE49-F238E27FC236}">
                <a16:creationId xmlns:a16="http://schemas.microsoft.com/office/drawing/2014/main" id="{C9984CA0-2A78-4600-9F3D-19B09E790FE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8440955-B18E-49D3-AE7B-B331200E34C5}"/>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3742829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FA417FE-CD1A-486F-A4AC-E4000A2FB18E}"/>
              </a:ext>
            </a:extLst>
          </p:cNvPr>
          <p:cNvSpPr/>
          <p:nvPr/>
        </p:nvSpPr>
        <p:spPr>
          <a:xfrm>
            <a:off x="558210" y="1162033"/>
            <a:ext cx="3740740" cy="4643344"/>
          </a:xfrm>
          <a:prstGeom prst="rect">
            <a:avLst/>
          </a:prstGeom>
          <a:ln w="12700">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Rectangle 10">
            <a:extLst>
              <a:ext uri="{FF2B5EF4-FFF2-40B4-BE49-F238E27FC236}">
                <a16:creationId xmlns:a16="http://schemas.microsoft.com/office/drawing/2014/main" id="{1318F0F5-812B-472C-9408-B80F2553F5E0}"/>
              </a:ext>
            </a:extLst>
          </p:cNvPr>
          <p:cNvSpPr/>
          <p:nvPr/>
        </p:nvSpPr>
        <p:spPr>
          <a:xfrm>
            <a:off x="498834" y="1618375"/>
            <a:ext cx="146304" cy="8229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7F7751B-CD8F-4F5B-A903-1DCE5D1E8306}"/>
              </a:ext>
            </a:extLst>
          </p:cNvPr>
          <p:cNvSpPr>
            <a:spLocks noGrp="1"/>
          </p:cNvSpPr>
          <p:nvPr>
            <p:ph type="title"/>
          </p:nvPr>
        </p:nvSpPr>
        <p:spPr>
          <a:xfrm>
            <a:off x="868680" y="1709928"/>
            <a:ext cx="3099816" cy="1709928"/>
          </a:xfrm>
        </p:spPr>
        <p:txBody>
          <a:bodyPr tIns="45720" anchor="t">
            <a:normAutofit/>
          </a:bodyPr>
          <a:lstStyle>
            <a:lvl1pPr>
              <a:lnSpc>
                <a:spcPct val="100000"/>
              </a:lnSpc>
              <a:defRPr sz="3400"/>
            </a:lvl1pPr>
          </a:lstStyle>
          <a:p>
            <a:r>
              <a:rPr lang="en-US" dirty="0"/>
              <a:t>Click to edit Master title style</a:t>
            </a:r>
          </a:p>
        </p:txBody>
      </p:sp>
      <p:sp>
        <p:nvSpPr>
          <p:cNvPr id="3" name="Content Placeholder 2">
            <a:extLst>
              <a:ext uri="{FF2B5EF4-FFF2-40B4-BE49-F238E27FC236}">
                <a16:creationId xmlns:a16="http://schemas.microsoft.com/office/drawing/2014/main" id="{EFA55C8A-A0BB-441D-976F-EB56D4382DB6}"/>
              </a:ext>
            </a:extLst>
          </p:cNvPr>
          <p:cNvSpPr>
            <a:spLocks noGrp="1"/>
          </p:cNvSpPr>
          <p:nvPr>
            <p:ph idx="1"/>
          </p:nvPr>
        </p:nvSpPr>
        <p:spPr>
          <a:xfrm>
            <a:off x="4965192" y="1709928"/>
            <a:ext cx="6729984" cy="4096512"/>
          </a:xfrm>
        </p:spPr>
        <p:txBody>
          <a:bodyPr/>
          <a:lstStyle>
            <a:lvl1pPr>
              <a:defRPr sz="2800"/>
            </a:lvl1pPr>
            <a:lvl2pPr>
              <a:defRPr sz="2400"/>
            </a:lvl2pPr>
            <a:lvl3pPr>
              <a:defRPr sz="20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37DE6A51-A2E5-4BFA-B571-9FDFE1BBFB44}"/>
              </a:ext>
            </a:extLst>
          </p:cNvPr>
          <p:cNvSpPr>
            <a:spLocks noGrp="1"/>
          </p:cNvSpPr>
          <p:nvPr>
            <p:ph type="body" sz="half" idx="2"/>
          </p:nvPr>
        </p:nvSpPr>
        <p:spPr>
          <a:xfrm>
            <a:off x="868680" y="3429000"/>
            <a:ext cx="3099816" cy="2066544"/>
          </a:xfrm>
        </p:spPr>
        <p:txBody>
          <a:bodyP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3D92778A-DD4C-4651-9C53-8B0C44CD8805}"/>
              </a:ext>
            </a:extLst>
          </p:cNvPr>
          <p:cNvSpPr>
            <a:spLocks noGrp="1"/>
          </p:cNvSpPr>
          <p:nvPr>
            <p:ph type="dt" sz="half" idx="10"/>
          </p:nvPr>
        </p:nvSpPr>
        <p:spPr>
          <a:xfrm>
            <a:off x="868680" y="6356350"/>
            <a:ext cx="2743200" cy="365125"/>
          </a:xfrm>
        </p:spPr>
        <p:txBody>
          <a:bodyPr/>
          <a:lstStyle/>
          <a:p>
            <a:fld id="{B4DB7F42-35EA-483B-B054-FC8D5C834A67}" type="datetime1">
              <a:rPr lang="en-US" smtClean="0"/>
              <a:t>8/11/2020</a:t>
            </a:fld>
            <a:endParaRPr lang="en-US" dirty="0"/>
          </a:p>
        </p:txBody>
      </p:sp>
      <p:sp>
        <p:nvSpPr>
          <p:cNvPr id="6" name="Footer Placeholder 5">
            <a:extLst>
              <a:ext uri="{FF2B5EF4-FFF2-40B4-BE49-F238E27FC236}">
                <a16:creationId xmlns:a16="http://schemas.microsoft.com/office/drawing/2014/main" id="{9D6C7F66-2DFA-4146-BE1A-CE2890FE45E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285D185-B1B6-4D62-81BE-BE82C80ACA6C}"/>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16975424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68B77B5-211C-456E-B79F-306CC3619347}"/>
              </a:ext>
            </a:extLst>
          </p:cNvPr>
          <p:cNvSpPr/>
          <p:nvPr/>
        </p:nvSpPr>
        <p:spPr>
          <a:xfrm>
            <a:off x="558210" y="1162033"/>
            <a:ext cx="3740740" cy="4643344"/>
          </a:xfrm>
          <a:prstGeom prst="rect">
            <a:avLst/>
          </a:prstGeom>
          <a:ln w="12700">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Rectangle 10">
            <a:extLst>
              <a:ext uri="{FF2B5EF4-FFF2-40B4-BE49-F238E27FC236}">
                <a16:creationId xmlns:a16="http://schemas.microsoft.com/office/drawing/2014/main" id="{3B63C338-194D-4F23-ABEC-60A7EA96F302}"/>
              </a:ext>
            </a:extLst>
          </p:cNvPr>
          <p:cNvSpPr/>
          <p:nvPr/>
        </p:nvSpPr>
        <p:spPr>
          <a:xfrm>
            <a:off x="498834" y="1618375"/>
            <a:ext cx="146304" cy="8229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A0C04DCC-0E3E-4F05-9FAC-9FA6CA4B2BAE}"/>
              </a:ext>
            </a:extLst>
          </p:cNvPr>
          <p:cNvSpPr>
            <a:spLocks noGrp="1"/>
          </p:cNvSpPr>
          <p:nvPr>
            <p:ph type="title"/>
          </p:nvPr>
        </p:nvSpPr>
        <p:spPr>
          <a:xfrm>
            <a:off x="868680" y="1709928"/>
            <a:ext cx="3099816" cy="1709928"/>
          </a:xfrm>
        </p:spPr>
        <p:txBody>
          <a:bodyPr tIns="45720" anchor="t">
            <a:normAutofit/>
          </a:bodyPr>
          <a:lstStyle>
            <a:lvl1pPr>
              <a:lnSpc>
                <a:spcPct val="100000"/>
              </a:lnSpc>
              <a:defRPr sz="3400"/>
            </a:lvl1pPr>
          </a:lstStyle>
          <a:p>
            <a:r>
              <a:rPr lang="en-US" dirty="0"/>
              <a:t>Click to edit Master title style</a:t>
            </a:r>
          </a:p>
        </p:txBody>
      </p:sp>
      <p:sp>
        <p:nvSpPr>
          <p:cNvPr id="3" name="Picture Placeholder 2">
            <a:extLst>
              <a:ext uri="{FF2B5EF4-FFF2-40B4-BE49-F238E27FC236}">
                <a16:creationId xmlns:a16="http://schemas.microsoft.com/office/drawing/2014/main" id="{EBA29649-B19F-499E-8E9A-3577EAC8F031}"/>
              </a:ext>
            </a:extLst>
          </p:cNvPr>
          <p:cNvSpPr>
            <a:spLocks noGrp="1"/>
          </p:cNvSpPr>
          <p:nvPr>
            <p:ph type="pic" idx="1"/>
          </p:nvPr>
        </p:nvSpPr>
        <p:spPr>
          <a:xfrm>
            <a:off x="4965192" y="1161288"/>
            <a:ext cx="6729984" cy="4645152"/>
          </a:xfrm>
        </p:spPr>
        <p:txBody>
          <a:bodyPr>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a:extLst>
              <a:ext uri="{FF2B5EF4-FFF2-40B4-BE49-F238E27FC236}">
                <a16:creationId xmlns:a16="http://schemas.microsoft.com/office/drawing/2014/main" id="{1BC9EF2E-A8CD-41A1-B11A-0D8842797A98}"/>
              </a:ext>
            </a:extLst>
          </p:cNvPr>
          <p:cNvSpPr>
            <a:spLocks noGrp="1"/>
          </p:cNvSpPr>
          <p:nvPr>
            <p:ph type="body" sz="half" idx="2"/>
          </p:nvPr>
        </p:nvSpPr>
        <p:spPr>
          <a:xfrm>
            <a:off x="868680" y="3438144"/>
            <a:ext cx="3099816" cy="2057400"/>
          </a:xfrm>
        </p:spPr>
        <p:txBody>
          <a:bodyP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B44257B5-0DE0-401F-9171-E8687A97DBA7}"/>
              </a:ext>
            </a:extLst>
          </p:cNvPr>
          <p:cNvSpPr>
            <a:spLocks noGrp="1"/>
          </p:cNvSpPr>
          <p:nvPr>
            <p:ph type="dt" sz="half" idx="10"/>
          </p:nvPr>
        </p:nvSpPr>
        <p:spPr>
          <a:xfrm>
            <a:off x="868680" y="6356350"/>
            <a:ext cx="2743200" cy="365125"/>
          </a:xfrm>
        </p:spPr>
        <p:txBody>
          <a:bodyPr/>
          <a:lstStyle/>
          <a:p>
            <a:fld id="{9EF40D50-85A0-4127-8F66-E4D2D12872CA}" type="datetime1">
              <a:rPr lang="en-US" smtClean="0"/>
              <a:t>8/11/2020</a:t>
            </a:fld>
            <a:endParaRPr lang="en-US"/>
          </a:p>
        </p:txBody>
      </p:sp>
      <p:sp>
        <p:nvSpPr>
          <p:cNvPr id="6" name="Footer Placeholder 5">
            <a:extLst>
              <a:ext uri="{FF2B5EF4-FFF2-40B4-BE49-F238E27FC236}">
                <a16:creationId xmlns:a16="http://schemas.microsoft.com/office/drawing/2014/main" id="{788CD9AD-D667-4FD4-AA34-428AA0BCD09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8770FB6-F273-4BA6-8B97-9835AC537871}"/>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3968234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B325BDE-35A4-4AAD-960B-C1415864ADD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BE459C78-0CC4-4552-93DD-49B4194D005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06744A3C-9C54-46A6-B3EF-5B36362423E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95BF71B-9E14-41CE-9F2D-DF663034980F}" type="datetime1">
              <a:rPr lang="en-US" smtClean="0"/>
              <a:t>8/11/2020</a:t>
            </a:fld>
            <a:endParaRPr lang="en-US"/>
          </a:p>
        </p:txBody>
      </p:sp>
      <p:sp>
        <p:nvSpPr>
          <p:cNvPr id="5" name="Footer Placeholder 4">
            <a:extLst>
              <a:ext uri="{FF2B5EF4-FFF2-40B4-BE49-F238E27FC236}">
                <a16:creationId xmlns:a16="http://schemas.microsoft.com/office/drawing/2014/main" id="{07D5A696-7B4B-4181-A961-7D66556D507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3038CB5-8F4A-401D-A3A9-B27DC15B7A8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DC25EE-239B-4C5F-AAD1-255A7D5F1EE2}" type="slidenum">
              <a:rPr lang="en-US" smtClean="0"/>
              <a:t>‹#›</a:t>
            </a:fld>
            <a:endParaRPr lang="en-US"/>
          </a:p>
        </p:txBody>
      </p:sp>
    </p:spTree>
    <p:extLst>
      <p:ext uri="{BB962C8B-B14F-4D97-AF65-F5344CB8AC3E}">
        <p14:creationId xmlns:p14="http://schemas.microsoft.com/office/powerpoint/2010/main" val="2752492744"/>
      </p:ext>
    </p:extLst>
  </p:cSld>
  <p:clrMap bg1="lt1" tx1="dk1" bg2="lt2" tx2="dk2" accent1="accent1" accent2="accent2" accent3="accent3" accent4="accent4" accent5="accent5" accent6="accent6" hlink="hlink" folHlink="folHlink"/>
  <p:sldLayoutIdLst>
    <p:sldLayoutId id="2147483746" r:id="rId1"/>
    <p:sldLayoutId id="2147483747" r:id="rId2"/>
    <p:sldLayoutId id="2147483748" r:id="rId3"/>
    <p:sldLayoutId id="2147483749" r:id="rId4"/>
    <p:sldLayoutId id="2147483750" r:id="rId5"/>
    <p:sldLayoutId id="2147483744" r:id="rId6"/>
    <p:sldLayoutId id="2147483740" r:id="rId7"/>
    <p:sldLayoutId id="2147483741" r:id="rId8"/>
    <p:sldLayoutId id="2147483742" r:id="rId9"/>
    <p:sldLayoutId id="2147483743" r:id="rId10"/>
    <p:sldLayoutId id="2147483745" r:id="rId11"/>
  </p:sldLayoutIdLst>
  <p:hf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11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11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11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11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1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upi.com/" TargetMode="External"/><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8" Type="http://schemas.openxmlformats.org/officeDocument/2006/relationships/hyperlink" Target="https://en.wikipedia.org/wiki/Tahir_Yahya" TargetMode="External"/><Relationship Id="rId13" Type="http://schemas.openxmlformats.org/officeDocument/2006/relationships/hyperlink" Target="https://en.wikipedia.org/wiki/De_facto" TargetMode="External"/><Relationship Id="rId18" Type="http://schemas.openxmlformats.org/officeDocument/2006/relationships/hyperlink" Target="https://www.google.com/search?q=baath+party+saddam+hussein&amp;sxsrf=ALeKk03a2Qm5p0gwDD_JOdYJyWI-zaRI9Q:1596772366008&amp;tbm=isch&amp;source=iu&amp;ictx=1&amp;fir=vKjAkwkX1geiKM%252CO_VxSuKQFV68cM%252C%252Fm%252F0169d2&amp;vet=1&amp;usg=AI4_-kSy8pVjgUNpAcMPr11c1FaMofSfTw&amp;sa=X&amp;ved=2ahUKEwiRxabNmIjrAhVFO30KHTdHC7IQ_B16BAgPEAM#imgrc=vKjAkwkX1geiKM" TargetMode="External"/><Relationship Id="rId3" Type="http://schemas.openxmlformats.org/officeDocument/2006/relationships/hyperlink" Target="https://en.wikipedia.org/wiki/Iraq" TargetMode="External"/><Relationship Id="rId21" Type="http://schemas.openxmlformats.org/officeDocument/2006/relationships/hyperlink" Target="https://en.wikipedia.org/wiki/Socialism" TargetMode="External"/><Relationship Id="rId7" Type="http://schemas.openxmlformats.org/officeDocument/2006/relationships/hyperlink" Target="https://en.wikipedia.org/wiki/Prime_Minister_of_Iraq" TargetMode="External"/><Relationship Id="rId12" Type="http://schemas.openxmlformats.org/officeDocument/2006/relationships/hyperlink" Target="https://en.wikipedia.org/wiki/Ba%27athist_Iraq#cite_note-Saddamname-2" TargetMode="External"/><Relationship Id="rId17" Type="http://schemas.openxmlformats.org/officeDocument/2006/relationships/hyperlink" Target="https://en.wikipedia.org/wiki/Iran" TargetMode="External"/><Relationship Id="rId2" Type="http://schemas.openxmlformats.org/officeDocument/2006/relationships/hyperlink" Target="https://en.wikipedia.org/wiki/History_of_Iraq" TargetMode="External"/><Relationship Id="rId16" Type="http://schemas.openxmlformats.org/officeDocument/2006/relationships/hyperlink" Target="https://en.wikipedia.org/wiki/Shia" TargetMode="External"/><Relationship Id="rId20" Type="http://schemas.openxmlformats.org/officeDocument/2006/relationships/hyperlink" Target="https://en.wikipedia.org/wiki/Liberty" TargetMode="External"/><Relationship Id="rId1" Type="http://schemas.openxmlformats.org/officeDocument/2006/relationships/slideLayout" Target="../slideLayouts/slideLayout7.xml"/><Relationship Id="rId6" Type="http://schemas.openxmlformats.org/officeDocument/2006/relationships/hyperlink" Target="https://en.wikipedia.org/wiki/Abdul_Rahman_Arif" TargetMode="External"/><Relationship Id="rId11" Type="http://schemas.openxmlformats.org/officeDocument/2006/relationships/hyperlink" Target="https://en.wikipedia.org/wiki/Saddam_Hussein" TargetMode="External"/><Relationship Id="rId5" Type="http://schemas.openxmlformats.org/officeDocument/2006/relationships/hyperlink" Target="https://en.wikipedia.org/wiki/President_of_Iraq" TargetMode="External"/><Relationship Id="rId15" Type="http://schemas.openxmlformats.org/officeDocument/2006/relationships/hyperlink" Target="https://en.wikipedia.org/wiki/Arab_world" TargetMode="External"/><Relationship Id="rId10" Type="http://schemas.openxmlformats.org/officeDocument/2006/relationships/hyperlink" Target="https://en.wikipedia.org/wiki/Ahmed_Hassan_al-Bakr" TargetMode="External"/><Relationship Id="rId19" Type="http://schemas.openxmlformats.org/officeDocument/2006/relationships/image" Target="../media/image4.jpeg"/><Relationship Id="rId4" Type="http://schemas.openxmlformats.org/officeDocument/2006/relationships/hyperlink" Target="https://en.wikipedia.org/wiki/Ba%27ath_Party_(Iraqi-dominated_faction)" TargetMode="External"/><Relationship Id="rId9" Type="http://schemas.openxmlformats.org/officeDocument/2006/relationships/hyperlink" Target="https://en.wikipedia.org/wiki/17_July_Revolution" TargetMode="External"/><Relationship Id="rId14" Type="http://schemas.openxmlformats.org/officeDocument/2006/relationships/hyperlink" Target="https://en.wikipedia.org/wiki/De_jure" TargetMode="External"/></Relationships>
</file>

<file path=ppt/slides/_rels/slide4.xml.rels><?xml version="1.0" encoding="UTF-8" standalone="yes"?>
<Relationships xmlns="http://schemas.openxmlformats.org/package/2006/relationships"><Relationship Id="rId8" Type="http://schemas.openxmlformats.org/officeDocument/2006/relationships/hyperlink" Target="https://en.wikipedia.org/wiki/Kuwait" TargetMode="External"/><Relationship Id="rId13" Type="http://schemas.openxmlformats.org/officeDocument/2006/relationships/hyperlink" Target="https://en.wikipedia.org/wiki/War_on_Terror" TargetMode="External"/><Relationship Id="rId3" Type="http://schemas.openxmlformats.org/officeDocument/2006/relationships/hyperlink" Target="https://en.wikipedia.org/wiki/Arab_Socialist_Ba%27ath_Party_%E2%80%93_Iraq_Region" TargetMode="External"/><Relationship Id="rId7" Type="http://schemas.openxmlformats.org/officeDocument/2006/relationships/hyperlink" Target="https://en.wikipedia.org/wiki/Status_quo_ante_bellum" TargetMode="External"/><Relationship Id="rId12" Type="http://schemas.openxmlformats.org/officeDocument/2006/relationships/hyperlink" Target="https://en.wikipedia.org/wiki/September_11_attacks" TargetMode="External"/><Relationship Id="rId17" Type="http://schemas.openxmlformats.org/officeDocument/2006/relationships/image" Target="../media/image4.jpeg"/><Relationship Id="rId2" Type="http://schemas.openxmlformats.org/officeDocument/2006/relationships/hyperlink" Target="https://en.wikipedia.org/wiki/Iraqi_Revolutionary_Command_Council" TargetMode="External"/><Relationship Id="rId16" Type="http://schemas.openxmlformats.org/officeDocument/2006/relationships/hyperlink" Target="https://www.google.com/search?q=baath+party+saddam+hussein&amp;sxsrf=ALeKk03a2Qm5p0gwDD_JOdYJyWI-zaRI9Q:1596772366008&amp;tbm=isch&amp;source=iu&amp;ictx=1&amp;fir=vKjAkwkX1geiKM%252CO_VxSuKQFV68cM%252C%252Fm%252F0169d2&amp;vet=1&amp;usg=AI4_-kSy8pVjgUNpAcMPr11c1FaMofSfTw&amp;sa=X&amp;ved=2ahUKEwiRxabNmIjrAhVFO30KHTdHC7IQ_B16BAgPEAM#imgrc=vKjAkwkX1geiKM" TargetMode="External"/><Relationship Id="rId1" Type="http://schemas.openxmlformats.org/officeDocument/2006/relationships/slideLayout" Target="../slideLayouts/slideLayout7.xml"/><Relationship Id="rId6" Type="http://schemas.openxmlformats.org/officeDocument/2006/relationships/hyperlink" Target="https://en.wikipedia.org/wiki/Economy_of_Iraq" TargetMode="External"/><Relationship Id="rId11" Type="http://schemas.openxmlformats.org/officeDocument/2006/relationships/hyperlink" Target="https://en.wikipedia.org/wiki/United_Nations" TargetMode="External"/><Relationship Id="rId5" Type="http://schemas.openxmlformats.org/officeDocument/2006/relationships/hyperlink" Target="https://en.wikipedia.org/wiki/Iranian_Revolution" TargetMode="External"/><Relationship Id="rId15" Type="http://schemas.openxmlformats.org/officeDocument/2006/relationships/hyperlink" Target="https://en.wikipedia.org/wiki/2003_invasion_of_Iraq" TargetMode="External"/><Relationship Id="rId10" Type="http://schemas.openxmlformats.org/officeDocument/2006/relationships/hyperlink" Target="https://en.wikipedia.org/wiki/Persian_Gulf_War" TargetMode="External"/><Relationship Id="rId4" Type="http://schemas.openxmlformats.org/officeDocument/2006/relationships/hyperlink" Target="https://en.wikipedia.org/wiki/Iran%E2%80%93Iraq_War" TargetMode="External"/><Relationship Id="rId9" Type="http://schemas.openxmlformats.org/officeDocument/2006/relationships/hyperlink" Target="https://en.wikipedia.org/wiki/Invasion_of_Kuwait" TargetMode="External"/><Relationship Id="rId14" Type="http://schemas.openxmlformats.org/officeDocument/2006/relationships/hyperlink" Target="https://en.wikipedia.org/wiki/Axis_of_Evil" TargetMode="Externa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8" Type="http://schemas.openxmlformats.org/officeDocument/2006/relationships/hyperlink" Target="https://en.wikipedia.org/wiki/United_Kingdom" TargetMode="External"/><Relationship Id="rId13" Type="http://schemas.openxmlformats.org/officeDocument/2006/relationships/hyperlink" Target="https://en.wikipedia.org/wiki/Israel_lobby_in_the_United_States" TargetMode="External"/><Relationship Id="rId18" Type="http://schemas.openxmlformats.org/officeDocument/2006/relationships/hyperlink" Target="https://en.wikipedia.org/wiki/Iraq" TargetMode="External"/><Relationship Id="rId3" Type="http://schemas.openxmlformats.org/officeDocument/2006/relationships/hyperlink" Target="https://en.wikipedia.org/wiki/Cold_War" TargetMode="External"/><Relationship Id="rId21" Type="http://schemas.openxmlformats.org/officeDocument/2006/relationships/hyperlink" Target="https://en.wikipedia.org/wiki/Middle_East" TargetMode="External"/><Relationship Id="rId7" Type="http://schemas.openxmlformats.org/officeDocument/2006/relationships/hyperlink" Target="https://en.wikipedia.org/wiki/Turkey" TargetMode="External"/><Relationship Id="rId12" Type="http://schemas.openxmlformats.org/officeDocument/2006/relationships/hyperlink" Target="https://en.wikipedia.org/wiki/Dwight_D._Eisenhower" TargetMode="External"/><Relationship Id="rId17" Type="http://schemas.openxmlformats.org/officeDocument/2006/relationships/hyperlink" Target="https://en.wikipedia.org/wiki/Baghdad" TargetMode="External"/><Relationship Id="rId25" Type="http://schemas.openxmlformats.org/officeDocument/2006/relationships/hyperlink" Target="https://en.wikipedia.org/wiki/Baghdad_Pact" TargetMode="External"/><Relationship Id="rId2" Type="http://schemas.openxmlformats.org/officeDocument/2006/relationships/hyperlink" Target="https://en.wikipedia.org/wiki/Military_alliance" TargetMode="External"/><Relationship Id="rId16" Type="http://schemas.openxmlformats.org/officeDocument/2006/relationships/hyperlink" Target="https://en.wikipedia.org/wiki/Baghdad_Pact#cite_note-3" TargetMode="External"/><Relationship Id="rId20" Type="http://schemas.openxmlformats.org/officeDocument/2006/relationships/hyperlink" Target="https://en.wikipedia.org/wiki/Cyprus" TargetMode="External"/><Relationship Id="rId1" Type="http://schemas.openxmlformats.org/officeDocument/2006/relationships/slideLayout" Target="../slideLayouts/slideLayout7.xml"/><Relationship Id="rId6" Type="http://schemas.openxmlformats.org/officeDocument/2006/relationships/hyperlink" Target="https://en.wikipedia.org/wiki/Pakistan" TargetMode="External"/><Relationship Id="rId11" Type="http://schemas.openxmlformats.org/officeDocument/2006/relationships/hyperlink" Target="https://en.wikipedia.org/wiki/U.S._Secretary_of_State" TargetMode="External"/><Relationship Id="rId24" Type="http://schemas.openxmlformats.org/officeDocument/2006/relationships/image" Target="../media/image6.png"/><Relationship Id="rId5" Type="http://schemas.openxmlformats.org/officeDocument/2006/relationships/hyperlink" Target="https://en.wikipedia.org/wiki/Kingdom_of_Iraq" TargetMode="External"/><Relationship Id="rId15" Type="http://schemas.openxmlformats.org/officeDocument/2006/relationships/hyperlink" Target="https://en.wikipedia.org/wiki/Baghdad_Pact#cite_note-2" TargetMode="External"/><Relationship Id="rId23" Type="http://schemas.openxmlformats.org/officeDocument/2006/relationships/hyperlink" Target="https://en.wikipedia.org/wiki/Baghdad_Pact#cite_note-4" TargetMode="External"/><Relationship Id="rId10" Type="http://schemas.openxmlformats.org/officeDocument/2006/relationships/hyperlink" Target="https://en.wikipedia.org/wiki/John_Foster_Dulles" TargetMode="External"/><Relationship Id="rId19" Type="http://schemas.openxmlformats.org/officeDocument/2006/relationships/hyperlink" Target="https://en.wikipedia.org/wiki/Ankara" TargetMode="External"/><Relationship Id="rId4" Type="http://schemas.openxmlformats.org/officeDocument/2006/relationships/hyperlink" Target="https://en.wikipedia.org/wiki/Pahlavi_dynasty" TargetMode="External"/><Relationship Id="rId9" Type="http://schemas.openxmlformats.org/officeDocument/2006/relationships/hyperlink" Target="https://en.wikipedia.org/wiki/United_States" TargetMode="External"/><Relationship Id="rId14" Type="http://schemas.openxmlformats.org/officeDocument/2006/relationships/hyperlink" Target="https://en.wikipedia.org/wiki/Baghdad_Pact#cite_note-1" TargetMode="External"/><Relationship Id="rId22" Type="http://schemas.openxmlformats.org/officeDocument/2006/relationships/hyperlink" Target="https://en.wikipedia.org/wiki/British_Sovereign_Base_Areas"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https://en.wikipedia.org/wiki/Lockheed_U-2" TargetMode="External"/><Relationship Id="rId13" Type="http://schemas.openxmlformats.org/officeDocument/2006/relationships/hyperlink" Target="https://en.wikipedia.org/wiki/Indo-Pakistani_Wars" TargetMode="External"/><Relationship Id="rId3" Type="http://schemas.openxmlformats.org/officeDocument/2006/relationships/hyperlink" Target="https://en.wikipedia.org/wiki/Containment" TargetMode="External"/><Relationship Id="rId7" Type="http://schemas.openxmlformats.org/officeDocument/2006/relationships/hyperlink" Target="https://en.wikipedia.org/wiki/Military_bases" TargetMode="External"/><Relationship Id="rId12" Type="http://schemas.openxmlformats.org/officeDocument/2006/relationships/hyperlink" Target="https://en.wikipedia.org/wiki/Arab%E2%80%93Israeli_Conflict" TargetMode="External"/><Relationship Id="rId2" Type="http://schemas.openxmlformats.org/officeDocument/2006/relationships/hyperlink" Target="https://en.wikipedia.org/wiki/North_Atlantic_Treaty_Organization" TargetMode="External"/><Relationship Id="rId16" Type="http://schemas.openxmlformats.org/officeDocument/2006/relationships/hyperlink" Target="https://en.wikipedia.org/wiki/Baghdad_Pact" TargetMode="External"/><Relationship Id="rId1" Type="http://schemas.openxmlformats.org/officeDocument/2006/relationships/slideLayout" Target="../slideLayouts/slideLayout7.xml"/><Relationship Id="rId6" Type="http://schemas.openxmlformats.org/officeDocument/2006/relationships/hyperlink" Target="https://en.wikipedia.org/wiki/Baghdad_Pact#cite_note-LenczAmerPres-5" TargetMode="External"/><Relationship Id="rId11" Type="http://schemas.openxmlformats.org/officeDocument/2006/relationships/hyperlink" Target="https://en.wikipedia.org/wiki/South_Asia" TargetMode="External"/><Relationship Id="rId5" Type="http://schemas.openxmlformats.org/officeDocument/2006/relationships/hyperlink" Target="https://en.wikipedia.org/wiki/USSR" TargetMode="External"/><Relationship Id="rId15" Type="http://schemas.openxmlformats.org/officeDocument/2006/relationships/image" Target="../media/image6.png"/><Relationship Id="rId10" Type="http://schemas.openxmlformats.org/officeDocument/2006/relationships/hyperlink" Target="https://en.wikipedia.org/wiki/Middle_East" TargetMode="External"/><Relationship Id="rId4" Type="http://schemas.openxmlformats.org/officeDocument/2006/relationships/hyperlink" Target="https://en.wikipedia.org/wiki/Soviet_Union" TargetMode="External"/><Relationship Id="rId9" Type="http://schemas.openxmlformats.org/officeDocument/2006/relationships/hyperlink" Target="https://en.wikipedia.org/wiki/Abdul_Karim_Qasim" TargetMode="External"/><Relationship Id="rId14" Type="http://schemas.openxmlformats.org/officeDocument/2006/relationships/hyperlink" Target="https://en.wikipedia.org/wiki/India" TargetMode="External"/></Relationships>
</file>

<file path=ppt/slides/_rels/slide8.xml.rels><?xml version="1.0" encoding="UTF-8" standalone="yes"?>
<Relationships xmlns="http://schemas.openxmlformats.org/package/2006/relationships"><Relationship Id="rId8" Type="http://schemas.openxmlformats.org/officeDocument/2006/relationships/hyperlink" Target="https://en.wikipedia.org/wiki/Iranian_revolution" TargetMode="External"/><Relationship Id="rId13" Type="http://schemas.openxmlformats.org/officeDocument/2006/relationships/hyperlink" Target="https://en.wikipedia.org/wiki/United_States_Congress" TargetMode="External"/><Relationship Id="rId3" Type="http://schemas.openxmlformats.org/officeDocument/2006/relationships/hyperlink" Target="https://en.wikipedia.org/wiki/Syria" TargetMode="External"/><Relationship Id="rId7" Type="http://schemas.openxmlformats.org/officeDocument/2006/relationships/hyperlink" Target="https://en.wikipedia.org/wiki/Libya" TargetMode="External"/><Relationship Id="rId12" Type="http://schemas.openxmlformats.org/officeDocument/2006/relationships/hyperlink" Target="https://en.wikipedia.org/wiki/Wikipedia:Citation_needed" TargetMode="External"/><Relationship Id="rId17" Type="http://schemas.openxmlformats.org/officeDocument/2006/relationships/hyperlink" Target="https://2001-2009.state.gov/r/pa/ho/time/lw/98683.htm" TargetMode="External"/><Relationship Id="rId2" Type="http://schemas.openxmlformats.org/officeDocument/2006/relationships/hyperlink" Target="https://en.wikipedia.org/wiki/Egypt" TargetMode="External"/><Relationship Id="rId16" Type="http://schemas.openxmlformats.org/officeDocument/2006/relationships/hyperlink" Target="https://en.wikipedia.org/wiki/Baghdad_Pact" TargetMode="External"/><Relationship Id="rId1" Type="http://schemas.openxmlformats.org/officeDocument/2006/relationships/slideLayout" Target="../slideLayouts/slideLayout7.xml"/><Relationship Id="rId6" Type="http://schemas.openxmlformats.org/officeDocument/2006/relationships/hyperlink" Target="https://en.wikipedia.org/wiki/Somalia" TargetMode="External"/><Relationship Id="rId11" Type="http://schemas.openxmlformats.org/officeDocument/2006/relationships/hyperlink" Target="https://en.wikipedia.org/wiki/Cyprus" TargetMode="External"/><Relationship Id="rId5" Type="http://schemas.openxmlformats.org/officeDocument/2006/relationships/hyperlink" Target="https://en.wikipedia.org/wiki/People%27s_Democratic_Republic_of_Yemen" TargetMode="External"/><Relationship Id="rId15" Type="http://schemas.openxmlformats.org/officeDocument/2006/relationships/image" Target="../media/image6.png"/><Relationship Id="rId10" Type="http://schemas.openxmlformats.org/officeDocument/2006/relationships/hyperlink" Target="https://en.wikipedia.org/wiki/Turkish_invasion_of_Cyprus" TargetMode="External"/><Relationship Id="rId4" Type="http://schemas.openxmlformats.org/officeDocument/2006/relationships/hyperlink" Target="https://en.wikipedia.org/wiki/Iraq" TargetMode="External"/><Relationship Id="rId9" Type="http://schemas.openxmlformats.org/officeDocument/2006/relationships/hyperlink" Target="https://en.wikipedia.org/wiki/Turkey" TargetMode="External"/><Relationship Id="rId14" Type="http://schemas.openxmlformats.org/officeDocument/2006/relationships/hyperlink" Target="https://en.wikipedia.org/wiki/Baghdad_Pact#cite_note-LenczAmerPres-5"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en.wikipedia.org/wiki/Abd_al-Karim_Qasim#:~:text=Abd%20al%2DKarim%20Qasim%20Muhammad,during%20the%2014%20July%20Revolution." TargetMode="External"/><Relationship Id="rId2" Type="http://schemas.openxmlformats.org/officeDocument/2006/relationships/hyperlink" Target="https://en.wikipedia.org/wiki/United_States"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28" name="Rectangle 134">
            <a:extLst>
              <a:ext uri="{FF2B5EF4-FFF2-40B4-BE49-F238E27FC236}">
                <a16:creationId xmlns:a16="http://schemas.microsoft.com/office/drawing/2014/main" id="{2D6FBB9D-1CAA-4D05-AB33-BABDFE17B8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8209" y="0"/>
            <a:ext cx="11167447" cy="2018806"/>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029" name="Rectangle 136">
            <a:extLst>
              <a:ext uri="{FF2B5EF4-FFF2-40B4-BE49-F238E27FC236}">
                <a16:creationId xmlns:a16="http://schemas.microsoft.com/office/drawing/2014/main" id="{04727B71-B4B6-4823-80A1-68C40B4751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30" name="Rectangle 138">
            <a:extLst>
              <a:ext uri="{FF2B5EF4-FFF2-40B4-BE49-F238E27FC236}">
                <a16:creationId xmlns:a16="http://schemas.microsoft.com/office/drawing/2014/main" id="{79A6DB05-9FB5-4B07-8675-74C23D4FD8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8834" y="787352"/>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031" name="Rectangle 140">
            <a:extLst>
              <a:ext uri="{FF2B5EF4-FFF2-40B4-BE49-F238E27FC236}">
                <a16:creationId xmlns:a16="http://schemas.microsoft.com/office/drawing/2014/main" id="{8FC9BE17-9A7B-462D-AE50-3D87773873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Donald Rumsfeld and Sadam Hussein (From the series: PEOPLE HANGING OUT WITH  THE WRONG KIND OF PEOPLE by Joseph Ernst) | Donald, Saddam hussein, Gop">
            <a:extLst>
              <a:ext uri="{FF2B5EF4-FFF2-40B4-BE49-F238E27FC236}">
                <a16:creationId xmlns:a16="http://schemas.microsoft.com/office/drawing/2014/main" id="{E15F43BA-8A5A-46E1-A0CB-909E678AAEC4}"/>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r="6778" b="-2"/>
          <a:stretch/>
        </p:blipFill>
        <p:spPr bwMode="auto">
          <a:xfrm>
            <a:off x="3523488" y="10"/>
            <a:ext cx="8668512" cy="6857990"/>
          </a:xfrm>
          <a:prstGeom prst="rect">
            <a:avLst/>
          </a:prstGeom>
          <a:noFill/>
          <a:extLst>
            <a:ext uri="{909E8E84-426E-40DD-AFC4-6F175D3DCCD1}">
              <a14:hiddenFill xmlns:a14="http://schemas.microsoft.com/office/drawing/2010/main">
                <a:solidFill>
                  <a:srgbClr val="FFFFFF"/>
                </a:solidFill>
              </a14:hiddenFill>
            </a:ext>
          </a:extLst>
        </p:spPr>
      </p:pic>
      <p:sp>
        <p:nvSpPr>
          <p:cNvPr id="143" name="Rectangle 142">
            <a:extLst>
              <a:ext uri="{FF2B5EF4-FFF2-40B4-BE49-F238E27FC236}">
                <a16:creationId xmlns:a16="http://schemas.microsoft.com/office/drawing/2014/main" id="{3EBE8569-6AEC-4B8C-8D53-2DE337CDBA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9756601" cy="6858000"/>
          </a:xfrm>
          <a:prstGeom prst="rect">
            <a:avLst/>
          </a:prstGeom>
          <a:gradFill>
            <a:gsLst>
              <a:gs pos="58000">
                <a:schemeClr val="bg1"/>
              </a:gs>
              <a:gs pos="35000">
                <a:schemeClr val="bg1">
                  <a:alpha val="78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4C90AE3D-C63F-4713-AB18-2C268B3B16CC}"/>
              </a:ext>
            </a:extLst>
          </p:cNvPr>
          <p:cNvSpPr>
            <a:spLocks noGrp="1"/>
          </p:cNvSpPr>
          <p:nvPr>
            <p:ph type="ctrTitle"/>
          </p:nvPr>
        </p:nvSpPr>
        <p:spPr>
          <a:xfrm>
            <a:off x="371094" y="1161288"/>
            <a:ext cx="3438144" cy="1124712"/>
          </a:xfrm>
        </p:spPr>
        <p:txBody>
          <a:bodyPr vert="horz" lIns="91440" tIns="45720" rIns="91440" bIns="45720" rtlCol="0" anchor="b">
            <a:normAutofit/>
          </a:bodyPr>
          <a:lstStyle/>
          <a:p>
            <a:r>
              <a:rPr lang="en-US" sz="2800"/>
              <a:t>Saddam Hussein and the USA</a:t>
            </a:r>
          </a:p>
        </p:txBody>
      </p:sp>
      <p:sp>
        <p:nvSpPr>
          <p:cNvPr id="145" name="Rectangle 144">
            <a:extLst>
              <a:ext uri="{FF2B5EF4-FFF2-40B4-BE49-F238E27FC236}">
                <a16:creationId xmlns:a16="http://schemas.microsoft.com/office/drawing/2014/main" id="{55D4142C-5077-457F-A6AD-3FECFDB396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662559" y="605790"/>
            <a:ext cx="73152" cy="5486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7" name="Rectangle 146">
            <a:extLst>
              <a:ext uri="{FF2B5EF4-FFF2-40B4-BE49-F238E27FC236}">
                <a16:creationId xmlns:a16="http://schemas.microsoft.com/office/drawing/2014/main" id="{7A5F0580-5EE9-419F-96EE-B6529EF6E7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8244" y="2443480"/>
            <a:ext cx="3300984" cy="9144"/>
          </a:xfrm>
          <a:prstGeom prst="rect">
            <a:avLst/>
          </a:prstGeom>
          <a:solidFill>
            <a:schemeClr val="tx2">
              <a:lumMod val="25000"/>
              <a:lumOff val="75000"/>
            </a:schemeClr>
          </a:solidFill>
          <a:ln w="3175">
            <a:solidFill>
              <a:schemeClr val="tx2">
                <a:lumMod val="25000"/>
                <a:lumOff val="7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Subtitle 2">
            <a:extLst>
              <a:ext uri="{FF2B5EF4-FFF2-40B4-BE49-F238E27FC236}">
                <a16:creationId xmlns:a16="http://schemas.microsoft.com/office/drawing/2014/main" id="{8982F8A3-8C80-4832-ACEA-04B222D10B14}"/>
              </a:ext>
            </a:extLst>
          </p:cNvPr>
          <p:cNvSpPr>
            <a:spLocks noGrp="1"/>
          </p:cNvSpPr>
          <p:nvPr>
            <p:ph type="subTitle" idx="1"/>
          </p:nvPr>
        </p:nvSpPr>
        <p:spPr>
          <a:xfrm>
            <a:off x="371094" y="2718054"/>
            <a:ext cx="3438906" cy="3207258"/>
          </a:xfrm>
        </p:spPr>
        <p:txBody>
          <a:bodyPr vert="horz" lIns="91440" tIns="45720" rIns="91440" bIns="45720" rtlCol="0" anchor="t">
            <a:normAutofit/>
          </a:bodyPr>
          <a:lstStyle/>
          <a:p>
            <a:pPr indent="-228600">
              <a:buFont typeface="Arial" panose="020B0604020202020204" pitchFamily="34" charset="0"/>
              <a:buChar char="•"/>
            </a:pPr>
            <a:r>
              <a:rPr lang="en-US" sz="1700">
                <a:effectLst/>
              </a:rPr>
              <a:t>Saddam Key in Early CIA Plot</a:t>
            </a:r>
          </a:p>
          <a:p>
            <a:pPr marL="0" marR="0" indent="-228600">
              <a:spcBef>
                <a:spcPts val="1920"/>
              </a:spcBef>
              <a:spcAft>
                <a:spcPts val="0"/>
              </a:spcAft>
              <a:buFont typeface="Arial" panose="020B0604020202020204" pitchFamily="34" charset="0"/>
              <a:buChar char="•"/>
            </a:pPr>
            <a:r>
              <a:rPr lang="en-US" sz="1700" b="1">
                <a:effectLst/>
              </a:rPr>
              <a:t>By Richard Sale</a:t>
            </a:r>
            <a:endParaRPr lang="en-US" sz="1700">
              <a:effectLst/>
            </a:endParaRPr>
          </a:p>
          <a:p>
            <a:pPr marL="0" marR="0" indent="-228600">
              <a:spcBef>
                <a:spcPts val="0"/>
              </a:spcBef>
              <a:spcAft>
                <a:spcPts val="0"/>
              </a:spcAft>
              <a:buFont typeface="Arial" panose="020B0604020202020204" pitchFamily="34" charset="0"/>
              <a:buChar char="•"/>
            </a:pPr>
            <a:r>
              <a:rPr lang="en-US" sz="1700" b="1" i="1" u="sng">
                <a:effectLst/>
                <a:hlinkClick r:id="rId3"/>
              </a:rPr>
              <a:t>United Press International</a:t>
            </a:r>
            <a:br>
              <a:rPr lang="en-US" sz="1700" b="1">
                <a:effectLst/>
              </a:rPr>
            </a:br>
            <a:r>
              <a:rPr lang="en-US" sz="1700" b="1">
                <a:effectLst/>
              </a:rPr>
              <a:t>April 10, 2003</a:t>
            </a:r>
            <a:endParaRPr lang="en-US" sz="1700">
              <a:effectLst/>
            </a:endParaRPr>
          </a:p>
          <a:p>
            <a:pPr indent="-228600">
              <a:buFont typeface="Arial" panose="020B0604020202020204" pitchFamily="34" charset="0"/>
              <a:buChar char="•"/>
            </a:pPr>
            <a:endParaRPr lang="en-US" sz="1700"/>
          </a:p>
        </p:txBody>
      </p:sp>
      <p:sp>
        <p:nvSpPr>
          <p:cNvPr id="5" name="Date Placeholder 4">
            <a:extLst>
              <a:ext uri="{FF2B5EF4-FFF2-40B4-BE49-F238E27FC236}">
                <a16:creationId xmlns:a16="http://schemas.microsoft.com/office/drawing/2014/main" id="{EEE9C9BA-45A2-4FE9-8E04-38E3B6206280}"/>
              </a:ext>
            </a:extLst>
          </p:cNvPr>
          <p:cNvSpPr>
            <a:spLocks noGrp="1"/>
          </p:cNvSpPr>
          <p:nvPr>
            <p:ph type="dt" sz="half" idx="10"/>
          </p:nvPr>
        </p:nvSpPr>
        <p:spPr>
          <a:xfrm>
            <a:off x="371093" y="6356350"/>
            <a:ext cx="1828800" cy="365125"/>
          </a:xfrm>
        </p:spPr>
        <p:txBody>
          <a:bodyPr vert="horz" lIns="91440" tIns="45720" rIns="91440" bIns="45720" rtlCol="0" anchor="ctr">
            <a:normAutofit/>
          </a:bodyPr>
          <a:lstStyle/>
          <a:p>
            <a:pPr>
              <a:spcAft>
                <a:spcPts val="600"/>
              </a:spcAft>
            </a:pPr>
            <a:fld id="{91AD02EB-7D2A-4E56-9C86-4DF06E00EFE7}" type="datetime1">
              <a:rPr lang="en-US" smtClean="0">
                <a:solidFill>
                  <a:schemeClr val="tx2">
                    <a:lumMod val="50000"/>
                    <a:lumOff val="50000"/>
                  </a:schemeClr>
                </a:solidFill>
              </a:rPr>
              <a:pPr>
                <a:spcAft>
                  <a:spcPts val="600"/>
                </a:spcAft>
              </a:pPr>
              <a:t>8/11/2020</a:t>
            </a:fld>
            <a:endParaRPr lang="en-US">
              <a:solidFill>
                <a:schemeClr val="tx2">
                  <a:lumMod val="50000"/>
                  <a:lumOff val="50000"/>
                </a:schemeClr>
              </a:solidFill>
            </a:endParaRPr>
          </a:p>
        </p:txBody>
      </p:sp>
      <p:sp>
        <p:nvSpPr>
          <p:cNvPr id="6" name="Slide Number Placeholder 5">
            <a:extLst>
              <a:ext uri="{FF2B5EF4-FFF2-40B4-BE49-F238E27FC236}">
                <a16:creationId xmlns:a16="http://schemas.microsoft.com/office/drawing/2014/main" id="{B9D5BEBC-8574-4BD3-BACF-10BBB7763CC6}"/>
              </a:ext>
            </a:extLst>
          </p:cNvPr>
          <p:cNvSpPr>
            <a:spLocks noGrp="1"/>
          </p:cNvSpPr>
          <p:nvPr>
            <p:ph type="sldNum" sz="quarter" idx="12"/>
          </p:nvPr>
        </p:nvSpPr>
        <p:spPr>
          <a:xfrm>
            <a:off x="9077706" y="6356350"/>
            <a:ext cx="2743200" cy="365125"/>
          </a:xfrm>
        </p:spPr>
        <p:txBody>
          <a:bodyPr vert="horz" lIns="91440" tIns="45720" rIns="91440" bIns="45720" rtlCol="0" anchor="ctr">
            <a:normAutofit/>
          </a:bodyPr>
          <a:lstStyle/>
          <a:p>
            <a:pPr>
              <a:spcAft>
                <a:spcPts val="600"/>
              </a:spcAft>
            </a:pPr>
            <a:fld id="{B2DC25EE-239B-4C5F-AAD1-255A7D5F1EE2}" type="slidenum">
              <a:rPr lang="en-US" smtClean="0">
                <a:solidFill>
                  <a:srgbClr val="FFFFFF"/>
                </a:solidFill>
              </a:rPr>
              <a:pPr>
                <a:spcAft>
                  <a:spcPts val="600"/>
                </a:spcAft>
              </a:pPr>
              <a:t>1</a:t>
            </a:fld>
            <a:endParaRPr lang="en-US">
              <a:solidFill>
                <a:srgbClr val="FFFFFF"/>
              </a:solidFill>
            </a:endParaRPr>
          </a:p>
        </p:txBody>
      </p:sp>
      <p:pic>
        <p:nvPicPr>
          <p:cNvPr id="4" name="Picture 3">
            <a:extLst>
              <a:ext uri="{FF2B5EF4-FFF2-40B4-BE49-F238E27FC236}">
                <a16:creationId xmlns:a16="http://schemas.microsoft.com/office/drawing/2014/main" id="{E0D2E691-26E3-4CFD-B8B6-884919E462B4}"/>
              </a:ext>
            </a:extLst>
          </p:cNvPr>
          <p:cNvPicPr>
            <a:picLocks noChangeAspect="1"/>
          </p:cNvPicPr>
          <p:nvPr/>
        </p:nvPicPr>
        <p:blipFill>
          <a:blip r:embed="rId4"/>
          <a:stretch>
            <a:fillRect/>
          </a:stretch>
        </p:blipFill>
        <p:spPr>
          <a:xfrm>
            <a:off x="3840091" y="0"/>
            <a:ext cx="8351909" cy="6858000"/>
          </a:xfrm>
          <a:prstGeom prst="rect">
            <a:avLst/>
          </a:prstGeom>
        </p:spPr>
      </p:pic>
    </p:spTree>
    <p:extLst>
      <p:ext uri="{BB962C8B-B14F-4D97-AF65-F5344CB8AC3E}">
        <p14:creationId xmlns:p14="http://schemas.microsoft.com/office/powerpoint/2010/main" val="17332577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66D0F03-D9B7-4D9F-8B81-CB0CD6FF0AE6}"/>
              </a:ext>
            </a:extLst>
          </p:cNvPr>
          <p:cNvSpPr>
            <a:spLocks noGrp="1"/>
          </p:cNvSpPr>
          <p:nvPr>
            <p:ph type="dt" sz="half" idx="10"/>
          </p:nvPr>
        </p:nvSpPr>
        <p:spPr/>
        <p:txBody>
          <a:bodyPr/>
          <a:lstStyle/>
          <a:p>
            <a:fld id="{CA02E293-0D2B-4964-B507-82717515F881}" type="datetime1">
              <a:rPr lang="en-US" smtClean="0"/>
              <a:t>8/11/2020</a:t>
            </a:fld>
            <a:endParaRPr lang="en-US"/>
          </a:p>
        </p:txBody>
      </p:sp>
      <p:sp>
        <p:nvSpPr>
          <p:cNvPr id="3" name="Slide Number Placeholder 2">
            <a:extLst>
              <a:ext uri="{FF2B5EF4-FFF2-40B4-BE49-F238E27FC236}">
                <a16:creationId xmlns:a16="http://schemas.microsoft.com/office/drawing/2014/main" id="{DE621296-7F9D-475B-8520-8ED6B968BCAC}"/>
              </a:ext>
            </a:extLst>
          </p:cNvPr>
          <p:cNvSpPr>
            <a:spLocks noGrp="1"/>
          </p:cNvSpPr>
          <p:nvPr>
            <p:ph type="sldNum" sz="quarter" idx="12"/>
          </p:nvPr>
        </p:nvSpPr>
        <p:spPr/>
        <p:txBody>
          <a:bodyPr/>
          <a:lstStyle/>
          <a:p>
            <a:fld id="{B2DC25EE-239B-4C5F-AAD1-255A7D5F1EE2}" type="slidenum">
              <a:rPr lang="en-US" smtClean="0"/>
              <a:t>10</a:t>
            </a:fld>
            <a:endParaRPr lang="en-US"/>
          </a:p>
        </p:txBody>
      </p:sp>
      <p:sp>
        <p:nvSpPr>
          <p:cNvPr id="5" name="TextBox 4">
            <a:extLst>
              <a:ext uri="{FF2B5EF4-FFF2-40B4-BE49-F238E27FC236}">
                <a16:creationId xmlns:a16="http://schemas.microsoft.com/office/drawing/2014/main" id="{F0D41EDA-857A-4007-BD2B-E5CCBFF95224}"/>
              </a:ext>
            </a:extLst>
          </p:cNvPr>
          <p:cNvSpPr txBox="1"/>
          <p:nvPr/>
        </p:nvSpPr>
        <p:spPr>
          <a:xfrm>
            <a:off x="2122715" y="1810297"/>
            <a:ext cx="8273143" cy="3765774"/>
          </a:xfrm>
          <a:prstGeom prst="rect">
            <a:avLst/>
          </a:prstGeom>
          <a:noFill/>
        </p:spPr>
        <p:txBody>
          <a:bodyPr wrap="square">
            <a:spAutoFit/>
          </a:bodyPr>
          <a:lstStyle/>
          <a:p>
            <a:pPr marL="0" marR="0">
              <a:lnSpc>
                <a:spcPct val="107000"/>
              </a:lnSpc>
              <a:spcBef>
                <a:spcPts val="480"/>
              </a:spcBef>
              <a:spcAft>
                <a:spcPts val="1200"/>
              </a:spcAft>
            </a:pPr>
            <a:r>
              <a:rPr lang="en-US" sz="1800" b="1" dirty="0">
                <a:solidFill>
                  <a:srgbClr val="333333"/>
                </a:solidFill>
                <a:effectLst/>
                <a:latin typeface="Arial Narrow" panose="020B0606020202030204" pitchFamily="34" charset="0"/>
                <a:ea typeface="Times New Roman" panose="02020603050405020304" pitchFamily="18" charset="0"/>
                <a:cs typeface="Tahoma" panose="020B0604030504040204" pitchFamily="34" charset="0"/>
              </a:rPr>
              <a:t>According to another former senior State Department official, Saddam, while only in his early 20s, became a part of a U.S. plot to get rid of </a:t>
            </a:r>
            <a:r>
              <a:rPr lang="en-US" sz="1800" b="1" dirty="0" err="1">
                <a:solidFill>
                  <a:srgbClr val="333333"/>
                </a:solidFill>
                <a:effectLst/>
                <a:latin typeface="Arial Narrow" panose="020B0606020202030204" pitchFamily="34" charset="0"/>
                <a:ea typeface="Times New Roman" panose="02020603050405020304" pitchFamily="18" charset="0"/>
                <a:cs typeface="Tahoma" panose="020B0604030504040204" pitchFamily="34" charset="0"/>
              </a:rPr>
              <a:t>Qasim</a:t>
            </a:r>
            <a:r>
              <a:rPr lang="en-US" sz="1800" b="1" dirty="0">
                <a:solidFill>
                  <a:srgbClr val="333333"/>
                </a:solidFill>
                <a:effectLst/>
                <a:latin typeface="Arial Narrow" panose="020B0606020202030204" pitchFamily="34" charset="0"/>
                <a:ea typeface="Times New Roman" panose="02020603050405020304" pitchFamily="18" charset="0"/>
                <a:cs typeface="Tahoma" panose="020B0604030504040204" pitchFamily="34" charset="0"/>
              </a:rPr>
              <a:t>.</a:t>
            </a:r>
            <a:r>
              <a:rPr lang="en-US" sz="1800" dirty="0">
                <a:solidFill>
                  <a:srgbClr val="333333"/>
                </a:solidFill>
                <a:effectLst/>
                <a:latin typeface="Arial Narrow" panose="020B0606020202030204" pitchFamily="34" charset="0"/>
                <a:ea typeface="Times New Roman" panose="02020603050405020304" pitchFamily="18" charset="0"/>
                <a:cs typeface="Tahoma" panose="020B0604030504040204" pitchFamily="34" charset="0"/>
              </a:rPr>
              <a:t> According to this source, Saddam was installed in an apartment in Baghdad on al-Rashid Street directly opposite </a:t>
            </a:r>
            <a:r>
              <a:rPr lang="en-US" sz="1800" dirty="0" err="1">
                <a:solidFill>
                  <a:srgbClr val="333333"/>
                </a:solidFill>
                <a:effectLst/>
                <a:latin typeface="Arial Narrow" panose="020B0606020202030204" pitchFamily="34" charset="0"/>
                <a:ea typeface="Times New Roman" panose="02020603050405020304" pitchFamily="18" charset="0"/>
                <a:cs typeface="Tahoma" panose="020B0604030504040204" pitchFamily="34" charset="0"/>
              </a:rPr>
              <a:t>Qasim's</a:t>
            </a:r>
            <a:r>
              <a:rPr lang="en-US" sz="1800" dirty="0">
                <a:solidFill>
                  <a:srgbClr val="333333"/>
                </a:solidFill>
                <a:effectLst/>
                <a:latin typeface="Arial Narrow" panose="020B0606020202030204" pitchFamily="34" charset="0"/>
                <a:ea typeface="Times New Roman" panose="02020603050405020304" pitchFamily="18" charset="0"/>
                <a:cs typeface="Tahoma" panose="020B0604030504040204" pitchFamily="34" charset="0"/>
              </a:rPr>
              <a:t> office in Iraq's Ministry of Defense, to observe </a:t>
            </a:r>
            <a:r>
              <a:rPr lang="en-US" sz="1800" dirty="0" err="1">
                <a:solidFill>
                  <a:srgbClr val="333333"/>
                </a:solidFill>
                <a:effectLst/>
                <a:latin typeface="Arial Narrow" panose="020B0606020202030204" pitchFamily="34" charset="0"/>
                <a:ea typeface="Times New Roman" panose="02020603050405020304" pitchFamily="18" charset="0"/>
                <a:cs typeface="Tahoma" panose="020B0604030504040204" pitchFamily="34" charset="0"/>
              </a:rPr>
              <a:t>Qasim's</a:t>
            </a:r>
            <a:r>
              <a:rPr lang="en-US" sz="1800" dirty="0">
                <a:solidFill>
                  <a:srgbClr val="333333"/>
                </a:solidFill>
                <a:effectLst/>
                <a:latin typeface="Arial Narrow" panose="020B0606020202030204" pitchFamily="34" charset="0"/>
                <a:ea typeface="Times New Roman" panose="02020603050405020304" pitchFamily="18" charset="0"/>
                <a:cs typeface="Tahoma" panose="020B0604030504040204" pitchFamily="34" charset="0"/>
              </a:rPr>
              <a:t> movements.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480"/>
              </a:spcBef>
              <a:spcAft>
                <a:spcPts val="1200"/>
              </a:spcAft>
            </a:pPr>
            <a:r>
              <a:rPr lang="en-US" sz="1800" dirty="0">
                <a:solidFill>
                  <a:srgbClr val="333333"/>
                </a:solidFill>
                <a:effectLst/>
                <a:latin typeface="Arial Narrow" panose="020B0606020202030204" pitchFamily="34" charset="0"/>
                <a:ea typeface="Times New Roman" panose="02020603050405020304" pitchFamily="18" charset="0"/>
                <a:cs typeface="Tahoma" panose="020B0604030504040204" pitchFamily="34" charset="0"/>
              </a:rPr>
              <a:t>Adel Darwish, Middle East expert and author of "Unholy Babylon," said </a:t>
            </a:r>
            <a:r>
              <a:rPr lang="en-US" sz="1800" b="1" dirty="0">
                <a:solidFill>
                  <a:srgbClr val="333333"/>
                </a:solidFill>
                <a:effectLst/>
                <a:latin typeface="Arial Narrow" panose="020B0606020202030204" pitchFamily="34" charset="0"/>
                <a:ea typeface="Times New Roman" panose="02020603050405020304" pitchFamily="18" charset="0"/>
                <a:cs typeface="Tahoma" panose="020B0604030504040204" pitchFamily="34" charset="0"/>
              </a:rPr>
              <a:t>the move was done "with full knowledge of the CIA," and that Saddam's CIA handler was an Iraqi dentist working for CIA and Egyptian intelligence.</a:t>
            </a:r>
            <a:r>
              <a:rPr lang="en-US" sz="1800" dirty="0">
                <a:solidFill>
                  <a:srgbClr val="333333"/>
                </a:solidFill>
                <a:effectLst/>
                <a:latin typeface="Arial Narrow" panose="020B0606020202030204" pitchFamily="34" charset="0"/>
                <a:ea typeface="Times New Roman" panose="02020603050405020304" pitchFamily="18" charset="0"/>
                <a:cs typeface="Tahoma" panose="020B0604030504040204" pitchFamily="34" charset="0"/>
              </a:rPr>
              <a:t> U.S. officials separately confirmed Darwish's account.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480"/>
              </a:spcBef>
              <a:spcAft>
                <a:spcPts val="1200"/>
              </a:spcAft>
            </a:pPr>
            <a:r>
              <a:rPr lang="en-US" sz="1800" dirty="0">
                <a:solidFill>
                  <a:srgbClr val="333333"/>
                </a:solidFill>
                <a:effectLst/>
                <a:latin typeface="Arial Narrow" panose="020B0606020202030204" pitchFamily="34" charset="0"/>
                <a:ea typeface="Times New Roman" panose="02020603050405020304" pitchFamily="18" charset="0"/>
                <a:cs typeface="Tahoma" panose="020B0604030504040204" pitchFamily="34" charset="0"/>
              </a:rPr>
              <a:t>Darwish said that Saddam's paymaster was Capt. Abdel </a:t>
            </a:r>
            <a:r>
              <a:rPr lang="en-US" sz="1800" dirty="0" err="1">
                <a:solidFill>
                  <a:srgbClr val="333333"/>
                </a:solidFill>
                <a:effectLst/>
                <a:latin typeface="Arial Narrow" panose="020B0606020202030204" pitchFamily="34" charset="0"/>
                <a:ea typeface="Times New Roman" panose="02020603050405020304" pitchFamily="18" charset="0"/>
                <a:cs typeface="Tahoma" panose="020B0604030504040204" pitchFamily="34" charset="0"/>
              </a:rPr>
              <a:t>Maquid</a:t>
            </a:r>
            <a:r>
              <a:rPr lang="en-US" sz="1800" dirty="0">
                <a:solidFill>
                  <a:srgbClr val="333333"/>
                </a:solidFill>
                <a:effectLst/>
                <a:latin typeface="Arial Narrow" panose="020B0606020202030204" pitchFamily="34" charset="0"/>
                <a:ea typeface="Times New Roman" panose="02020603050405020304" pitchFamily="18" charset="0"/>
                <a:cs typeface="Tahoma" panose="020B0604030504040204" pitchFamily="34" charset="0"/>
              </a:rPr>
              <a:t> Farid, the assistant military attaché at the Egyptian Embassy who paid for the apartment from his own personal account. Three former senior U.S. officials have confirmed that this is accurate.</a:t>
            </a:r>
            <a:endParaRPr lang="en-US" sz="1600" dirty="0">
              <a:effectLst/>
              <a:latin typeface="Arial Narrow" panose="020B0606020202030204" pitchFamily="34" charset="0"/>
              <a:ea typeface="Calibri" panose="020F0502020204030204" pitchFamily="34" charset="0"/>
              <a:cs typeface="Times New Roman" panose="02020603050405020304" pitchFamily="18" charset="0"/>
            </a:endParaRPr>
          </a:p>
        </p:txBody>
      </p:sp>
      <p:sp>
        <p:nvSpPr>
          <p:cNvPr id="4" name="Rectangle 4">
            <a:extLst>
              <a:ext uri="{FF2B5EF4-FFF2-40B4-BE49-F238E27FC236}">
                <a16:creationId xmlns:a16="http://schemas.microsoft.com/office/drawing/2014/main" id="{8E0055D3-849E-4F38-94B0-0A169FA56DC1}"/>
              </a:ext>
            </a:extLst>
          </p:cNvPr>
          <p:cNvSpPr>
            <a:spLocks noChangeArrowheads="1"/>
          </p:cNvSpPr>
          <p:nvPr/>
        </p:nvSpPr>
        <p:spPr bwMode="auto">
          <a:xfrm>
            <a:off x="0" y="1315174"/>
            <a:ext cx="12192000" cy="6350"/>
          </a:xfrm>
          <a:prstGeom prst="rect">
            <a:avLst/>
          </a:prstGeom>
          <a:solidFill>
            <a:srgbClr val="000000"/>
          </a:solidFill>
          <a:ln w="9525">
            <a:solidFill>
              <a:schemeClr val="tx1"/>
            </a:solidFill>
            <a:prstDash val="solid"/>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7" name="TextBox 6">
            <a:extLst>
              <a:ext uri="{FF2B5EF4-FFF2-40B4-BE49-F238E27FC236}">
                <a16:creationId xmlns:a16="http://schemas.microsoft.com/office/drawing/2014/main" id="{4AA127BC-43B8-4462-BC98-4137EBD73992}"/>
              </a:ext>
            </a:extLst>
          </p:cNvPr>
          <p:cNvSpPr txBox="1"/>
          <p:nvPr/>
        </p:nvSpPr>
        <p:spPr>
          <a:xfrm>
            <a:off x="117566" y="151341"/>
            <a:ext cx="6100354" cy="369332"/>
          </a:xfrm>
          <a:prstGeom prst="rect">
            <a:avLst/>
          </a:prstGeom>
          <a:noFill/>
        </p:spPr>
        <p:txBody>
          <a:bodyPr wrap="square">
            <a:spAutoFit/>
          </a:bodyPr>
          <a:lstStyle/>
          <a:p>
            <a:r>
              <a:rPr lang="en-US" sz="1800" dirty="0">
                <a:latin typeface="Arial Rounded MT Bold" panose="020F0704030504030204" pitchFamily="34" charset="0"/>
              </a:rPr>
              <a:t>Saddam Hussein and the USA</a:t>
            </a:r>
            <a:endParaRPr lang="en-US" dirty="0">
              <a:latin typeface="Arial Rounded MT Bold" panose="020F0704030504030204" pitchFamily="34" charset="0"/>
            </a:endParaRPr>
          </a:p>
        </p:txBody>
      </p:sp>
    </p:spTree>
    <p:extLst>
      <p:ext uri="{BB962C8B-B14F-4D97-AF65-F5344CB8AC3E}">
        <p14:creationId xmlns:p14="http://schemas.microsoft.com/office/powerpoint/2010/main" val="24781448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66D0F03-D9B7-4D9F-8B81-CB0CD6FF0AE6}"/>
              </a:ext>
            </a:extLst>
          </p:cNvPr>
          <p:cNvSpPr>
            <a:spLocks noGrp="1"/>
          </p:cNvSpPr>
          <p:nvPr>
            <p:ph type="dt" sz="half" idx="10"/>
          </p:nvPr>
        </p:nvSpPr>
        <p:spPr/>
        <p:txBody>
          <a:bodyPr/>
          <a:lstStyle/>
          <a:p>
            <a:fld id="{CA02E293-0D2B-4964-B507-82717515F881}" type="datetime1">
              <a:rPr lang="en-US" smtClean="0"/>
              <a:t>8/11/2020</a:t>
            </a:fld>
            <a:endParaRPr lang="en-US"/>
          </a:p>
        </p:txBody>
      </p:sp>
      <p:sp>
        <p:nvSpPr>
          <p:cNvPr id="3" name="Slide Number Placeholder 2">
            <a:extLst>
              <a:ext uri="{FF2B5EF4-FFF2-40B4-BE49-F238E27FC236}">
                <a16:creationId xmlns:a16="http://schemas.microsoft.com/office/drawing/2014/main" id="{DE621296-7F9D-475B-8520-8ED6B968BCAC}"/>
              </a:ext>
            </a:extLst>
          </p:cNvPr>
          <p:cNvSpPr>
            <a:spLocks noGrp="1"/>
          </p:cNvSpPr>
          <p:nvPr>
            <p:ph type="sldNum" sz="quarter" idx="12"/>
          </p:nvPr>
        </p:nvSpPr>
        <p:spPr/>
        <p:txBody>
          <a:bodyPr/>
          <a:lstStyle/>
          <a:p>
            <a:fld id="{B2DC25EE-239B-4C5F-AAD1-255A7D5F1EE2}" type="slidenum">
              <a:rPr lang="en-US" smtClean="0"/>
              <a:t>11</a:t>
            </a:fld>
            <a:endParaRPr lang="en-US"/>
          </a:p>
        </p:txBody>
      </p:sp>
      <p:sp>
        <p:nvSpPr>
          <p:cNvPr id="5" name="TextBox 4">
            <a:extLst>
              <a:ext uri="{FF2B5EF4-FFF2-40B4-BE49-F238E27FC236}">
                <a16:creationId xmlns:a16="http://schemas.microsoft.com/office/drawing/2014/main" id="{F0D41EDA-857A-4007-BD2B-E5CCBFF95224}"/>
              </a:ext>
            </a:extLst>
          </p:cNvPr>
          <p:cNvSpPr txBox="1"/>
          <p:nvPr/>
        </p:nvSpPr>
        <p:spPr>
          <a:xfrm>
            <a:off x="531223" y="1810297"/>
            <a:ext cx="11329851" cy="4287456"/>
          </a:xfrm>
          <a:prstGeom prst="rect">
            <a:avLst/>
          </a:prstGeom>
          <a:noFill/>
        </p:spPr>
        <p:txBody>
          <a:bodyPr wrap="square">
            <a:spAutoFit/>
          </a:bodyPr>
          <a:lstStyle/>
          <a:p>
            <a:pPr marL="0" marR="0">
              <a:lnSpc>
                <a:spcPct val="107000"/>
              </a:lnSpc>
              <a:spcBef>
                <a:spcPts val="480"/>
              </a:spcBef>
              <a:spcAft>
                <a:spcPts val="1200"/>
              </a:spcAft>
            </a:pPr>
            <a:r>
              <a:rPr lang="en-US" sz="1800" dirty="0">
                <a:solidFill>
                  <a:srgbClr val="333333"/>
                </a:solidFill>
                <a:effectLst/>
                <a:latin typeface="Arial Narrow" panose="020B0606020202030204" pitchFamily="34" charset="0"/>
                <a:ea typeface="Times New Roman" panose="02020603050405020304" pitchFamily="18" charset="0"/>
                <a:cs typeface="Tahoma" panose="020B0604030504040204" pitchFamily="34" charset="0"/>
              </a:rPr>
              <a:t>The assassination was set for Oct. 7, 1959, but it was completely botched. Accounts differ. One former CIA official said that the 22-year-old Saddam lost his nerve and began firing too soon, killing </a:t>
            </a:r>
            <a:r>
              <a:rPr lang="en-US" sz="1800" dirty="0" err="1">
                <a:solidFill>
                  <a:srgbClr val="333333"/>
                </a:solidFill>
                <a:effectLst/>
                <a:latin typeface="Arial Narrow" panose="020B0606020202030204" pitchFamily="34" charset="0"/>
                <a:ea typeface="Times New Roman" panose="02020603050405020304" pitchFamily="18" charset="0"/>
                <a:cs typeface="Tahoma" panose="020B0604030504040204" pitchFamily="34" charset="0"/>
              </a:rPr>
              <a:t>Qasim's</a:t>
            </a:r>
            <a:r>
              <a:rPr lang="en-US" sz="1800" dirty="0">
                <a:solidFill>
                  <a:srgbClr val="333333"/>
                </a:solidFill>
                <a:effectLst/>
                <a:latin typeface="Arial Narrow" panose="020B0606020202030204" pitchFamily="34" charset="0"/>
                <a:ea typeface="Times New Roman" panose="02020603050405020304" pitchFamily="18" charset="0"/>
                <a:cs typeface="Tahoma" panose="020B0604030504040204" pitchFamily="34" charset="0"/>
              </a:rPr>
              <a:t> driver and only wounding </a:t>
            </a:r>
            <a:r>
              <a:rPr lang="en-US" sz="1800" dirty="0" err="1">
                <a:solidFill>
                  <a:srgbClr val="333333"/>
                </a:solidFill>
                <a:effectLst/>
                <a:latin typeface="Arial Narrow" panose="020B0606020202030204" pitchFamily="34" charset="0"/>
                <a:ea typeface="Times New Roman" panose="02020603050405020304" pitchFamily="18" charset="0"/>
                <a:cs typeface="Tahoma" panose="020B0604030504040204" pitchFamily="34" charset="0"/>
              </a:rPr>
              <a:t>Qasim</a:t>
            </a:r>
            <a:r>
              <a:rPr lang="en-US" sz="1800" dirty="0">
                <a:solidFill>
                  <a:srgbClr val="333333"/>
                </a:solidFill>
                <a:effectLst/>
                <a:latin typeface="Arial Narrow" panose="020B0606020202030204" pitchFamily="34" charset="0"/>
                <a:ea typeface="Times New Roman" panose="02020603050405020304" pitchFamily="18" charset="0"/>
                <a:cs typeface="Tahoma" panose="020B0604030504040204" pitchFamily="34" charset="0"/>
              </a:rPr>
              <a:t> in the shoulder and arm. Darwish told UPI that one of the assassins had bullets that did not fit his gun and that another had a hand grenade that got stuck in the lining of his coat.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480"/>
              </a:spcBef>
              <a:spcAft>
                <a:spcPts val="1200"/>
              </a:spcAft>
            </a:pPr>
            <a:r>
              <a:rPr lang="en-US" sz="1800" dirty="0">
                <a:solidFill>
                  <a:srgbClr val="333333"/>
                </a:solidFill>
                <a:effectLst/>
                <a:latin typeface="Arial Narrow" panose="020B0606020202030204" pitchFamily="34" charset="0"/>
                <a:ea typeface="Times New Roman" panose="02020603050405020304" pitchFamily="18" charset="0"/>
                <a:cs typeface="Tahoma" panose="020B0604030504040204" pitchFamily="34" charset="0"/>
              </a:rPr>
              <a:t>"It bordered on farce," a former senior U.S. intelligence official said. But </a:t>
            </a:r>
            <a:r>
              <a:rPr lang="en-US" sz="1800" dirty="0" err="1">
                <a:solidFill>
                  <a:srgbClr val="333333"/>
                </a:solidFill>
                <a:effectLst/>
                <a:latin typeface="Arial Narrow" panose="020B0606020202030204" pitchFamily="34" charset="0"/>
                <a:ea typeface="Times New Roman" panose="02020603050405020304" pitchFamily="18" charset="0"/>
                <a:cs typeface="Tahoma" panose="020B0604030504040204" pitchFamily="34" charset="0"/>
              </a:rPr>
              <a:t>Qasim</a:t>
            </a:r>
            <a:r>
              <a:rPr lang="en-US" sz="1800" dirty="0">
                <a:solidFill>
                  <a:srgbClr val="333333"/>
                </a:solidFill>
                <a:effectLst/>
                <a:latin typeface="Arial Narrow" panose="020B0606020202030204" pitchFamily="34" charset="0"/>
                <a:ea typeface="Times New Roman" panose="02020603050405020304" pitchFamily="18" charset="0"/>
                <a:cs typeface="Tahoma" panose="020B0604030504040204" pitchFamily="34" charset="0"/>
              </a:rPr>
              <a:t>, hiding on the floor of his car, escaped death, and Saddam, whose calf had been grazed by a fellow would-be assassin, escaped to Tikrit, thanks to CIA and Egyptian intelligence agents, several U.S. government officials said.</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480"/>
              </a:spcBef>
              <a:spcAft>
                <a:spcPts val="1200"/>
              </a:spcAft>
            </a:pPr>
            <a:r>
              <a:rPr lang="en-US" sz="1800" dirty="0">
                <a:solidFill>
                  <a:srgbClr val="333333"/>
                </a:solidFill>
                <a:effectLst/>
                <a:latin typeface="Arial Narrow" panose="020B0606020202030204" pitchFamily="34" charset="0"/>
                <a:ea typeface="Times New Roman" panose="02020603050405020304" pitchFamily="18" charset="0"/>
                <a:cs typeface="Tahoma" panose="020B0604030504040204" pitchFamily="34" charset="0"/>
              </a:rPr>
              <a:t>Saddam then crossed into Syria and was transferred by Egyptian intelligence agents to Beirut, according to Darwish and former senior CIA officials. While Saddam was in Beirut, </a:t>
            </a:r>
            <a:r>
              <a:rPr lang="en-US" sz="1800" b="1" dirty="0">
                <a:solidFill>
                  <a:srgbClr val="333333"/>
                </a:solidFill>
                <a:effectLst/>
                <a:latin typeface="Arial Narrow" panose="020B0606020202030204" pitchFamily="34" charset="0"/>
                <a:ea typeface="Times New Roman" panose="02020603050405020304" pitchFamily="18" charset="0"/>
                <a:cs typeface="Tahoma" panose="020B0604030504040204" pitchFamily="34" charset="0"/>
              </a:rPr>
              <a:t>the CIA paid for Saddam's apartment and put him through a brief training course</a:t>
            </a:r>
            <a:r>
              <a:rPr lang="en-US" sz="1800" dirty="0">
                <a:solidFill>
                  <a:srgbClr val="333333"/>
                </a:solidFill>
                <a:effectLst/>
                <a:latin typeface="Arial Narrow" panose="020B0606020202030204" pitchFamily="34" charset="0"/>
                <a:ea typeface="Times New Roman" panose="02020603050405020304" pitchFamily="18" charset="0"/>
                <a:cs typeface="Tahoma" panose="020B0604030504040204" pitchFamily="34" charset="0"/>
              </a:rPr>
              <a:t>, former CIA officials said. The agency then helped him get to Cairo, they said.</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480"/>
              </a:spcBef>
              <a:spcAft>
                <a:spcPts val="1200"/>
              </a:spcAft>
            </a:pPr>
            <a:r>
              <a:rPr lang="en-US" sz="1800" dirty="0">
                <a:solidFill>
                  <a:srgbClr val="333333"/>
                </a:solidFill>
                <a:effectLst/>
                <a:latin typeface="Arial Narrow" panose="020B0606020202030204" pitchFamily="34" charset="0"/>
                <a:ea typeface="Times New Roman" panose="02020603050405020304" pitchFamily="18" charset="0"/>
                <a:cs typeface="Tahoma" panose="020B0604030504040204" pitchFamily="34" charset="0"/>
              </a:rPr>
              <a:t>One former U.S. government official, who knew Saddam at the time, said that </a:t>
            </a:r>
            <a:r>
              <a:rPr lang="en-US" sz="1800" b="1" dirty="0">
                <a:solidFill>
                  <a:srgbClr val="333333"/>
                </a:solidFill>
                <a:effectLst/>
                <a:latin typeface="Arial Narrow" panose="020B0606020202030204" pitchFamily="34" charset="0"/>
                <a:ea typeface="Times New Roman" panose="02020603050405020304" pitchFamily="18" charset="0"/>
                <a:cs typeface="Tahoma" panose="020B0604030504040204" pitchFamily="34" charset="0"/>
              </a:rPr>
              <a:t>even then Saddam "was known as having no class. He was a thug -- a cutthroat."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Rectangle 4">
            <a:extLst>
              <a:ext uri="{FF2B5EF4-FFF2-40B4-BE49-F238E27FC236}">
                <a16:creationId xmlns:a16="http://schemas.microsoft.com/office/drawing/2014/main" id="{8E0055D3-849E-4F38-94B0-0A169FA56DC1}"/>
              </a:ext>
            </a:extLst>
          </p:cNvPr>
          <p:cNvSpPr>
            <a:spLocks noChangeArrowheads="1"/>
          </p:cNvSpPr>
          <p:nvPr/>
        </p:nvSpPr>
        <p:spPr bwMode="auto">
          <a:xfrm>
            <a:off x="0" y="1315174"/>
            <a:ext cx="12192000" cy="6350"/>
          </a:xfrm>
          <a:prstGeom prst="rect">
            <a:avLst/>
          </a:prstGeom>
          <a:solidFill>
            <a:srgbClr val="000000"/>
          </a:solidFill>
          <a:ln w="9525">
            <a:solidFill>
              <a:schemeClr val="tx1"/>
            </a:solidFill>
            <a:prstDash val="solid"/>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7" name="TextBox 6">
            <a:extLst>
              <a:ext uri="{FF2B5EF4-FFF2-40B4-BE49-F238E27FC236}">
                <a16:creationId xmlns:a16="http://schemas.microsoft.com/office/drawing/2014/main" id="{71F86696-2A6C-4AD1-B11B-D7DED49732AA}"/>
              </a:ext>
            </a:extLst>
          </p:cNvPr>
          <p:cNvSpPr txBox="1"/>
          <p:nvPr/>
        </p:nvSpPr>
        <p:spPr>
          <a:xfrm>
            <a:off x="117566" y="151341"/>
            <a:ext cx="6100354" cy="369332"/>
          </a:xfrm>
          <a:prstGeom prst="rect">
            <a:avLst/>
          </a:prstGeom>
          <a:noFill/>
        </p:spPr>
        <p:txBody>
          <a:bodyPr wrap="square">
            <a:spAutoFit/>
          </a:bodyPr>
          <a:lstStyle/>
          <a:p>
            <a:r>
              <a:rPr lang="en-US" sz="1800" dirty="0">
                <a:latin typeface="Arial Rounded MT Bold" panose="020F0704030504030204" pitchFamily="34" charset="0"/>
              </a:rPr>
              <a:t>Saddam Hussein and the USA</a:t>
            </a:r>
            <a:endParaRPr lang="en-US" dirty="0">
              <a:latin typeface="Arial Rounded MT Bold" panose="020F0704030504030204" pitchFamily="34" charset="0"/>
            </a:endParaRPr>
          </a:p>
        </p:txBody>
      </p:sp>
    </p:spTree>
    <p:extLst>
      <p:ext uri="{BB962C8B-B14F-4D97-AF65-F5344CB8AC3E}">
        <p14:creationId xmlns:p14="http://schemas.microsoft.com/office/powerpoint/2010/main" val="33801876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66D0F03-D9B7-4D9F-8B81-CB0CD6FF0AE6}"/>
              </a:ext>
            </a:extLst>
          </p:cNvPr>
          <p:cNvSpPr>
            <a:spLocks noGrp="1"/>
          </p:cNvSpPr>
          <p:nvPr>
            <p:ph type="dt" sz="half" idx="10"/>
          </p:nvPr>
        </p:nvSpPr>
        <p:spPr/>
        <p:txBody>
          <a:bodyPr/>
          <a:lstStyle/>
          <a:p>
            <a:fld id="{CA02E293-0D2B-4964-B507-82717515F881}" type="datetime1">
              <a:rPr lang="en-US" smtClean="0"/>
              <a:t>8/11/2020</a:t>
            </a:fld>
            <a:endParaRPr lang="en-US"/>
          </a:p>
        </p:txBody>
      </p:sp>
      <p:sp>
        <p:nvSpPr>
          <p:cNvPr id="3" name="Slide Number Placeholder 2">
            <a:extLst>
              <a:ext uri="{FF2B5EF4-FFF2-40B4-BE49-F238E27FC236}">
                <a16:creationId xmlns:a16="http://schemas.microsoft.com/office/drawing/2014/main" id="{DE621296-7F9D-475B-8520-8ED6B968BCAC}"/>
              </a:ext>
            </a:extLst>
          </p:cNvPr>
          <p:cNvSpPr>
            <a:spLocks noGrp="1"/>
          </p:cNvSpPr>
          <p:nvPr>
            <p:ph type="sldNum" sz="quarter" idx="12"/>
          </p:nvPr>
        </p:nvSpPr>
        <p:spPr/>
        <p:txBody>
          <a:bodyPr/>
          <a:lstStyle/>
          <a:p>
            <a:fld id="{B2DC25EE-239B-4C5F-AAD1-255A7D5F1EE2}" type="slidenum">
              <a:rPr lang="en-US" smtClean="0"/>
              <a:t>12</a:t>
            </a:fld>
            <a:endParaRPr lang="en-US"/>
          </a:p>
        </p:txBody>
      </p:sp>
      <p:sp>
        <p:nvSpPr>
          <p:cNvPr id="5" name="TextBox 4">
            <a:extLst>
              <a:ext uri="{FF2B5EF4-FFF2-40B4-BE49-F238E27FC236}">
                <a16:creationId xmlns:a16="http://schemas.microsoft.com/office/drawing/2014/main" id="{F0D41EDA-857A-4007-BD2B-E5CCBFF95224}"/>
              </a:ext>
            </a:extLst>
          </p:cNvPr>
          <p:cNvSpPr txBox="1"/>
          <p:nvPr/>
        </p:nvSpPr>
        <p:spPr>
          <a:xfrm>
            <a:off x="531223" y="1810297"/>
            <a:ext cx="11329851" cy="3398494"/>
          </a:xfrm>
          <a:prstGeom prst="rect">
            <a:avLst/>
          </a:prstGeom>
          <a:noFill/>
        </p:spPr>
        <p:txBody>
          <a:bodyPr wrap="square">
            <a:spAutoFit/>
          </a:bodyPr>
          <a:lstStyle/>
          <a:p>
            <a:pPr marL="0" marR="0">
              <a:lnSpc>
                <a:spcPct val="107000"/>
              </a:lnSpc>
              <a:spcBef>
                <a:spcPts val="480"/>
              </a:spcBef>
              <a:spcAft>
                <a:spcPts val="1200"/>
              </a:spcAft>
            </a:pPr>
            <a:r>
              <a:rPr lang="en-US" sz="1800" dirty="0">
                <a:solidFill>
                  <a:srgbClr val="333333"/>
                </a:solidFill>
                <a:effectLst/>
                <a:latin typeface="Arial Narrow" panose="020B0606020202030204" pitchFamily="34" charset="0"/>
                <a:ea typeface="Times New Roman" panose="02020603050405020304" pitchFamily="18" charset="0"/>
                <a:cs typeface="Tahoma" panose="020B0604030504040204" pitchFamily="34" charset="0"/>
              </a:rPr>
              <a:t>In Cairo, Saddam was installed in an apartment in the upper class neighborhood of </a:t>
            </a:r>
            <a:r>
              <a:rPr lang="en-US" sz="1800" dirty="0" err="1">
                <a:solidFill>
                  <a:srgbClr val="333333"/>
                </a:solidFill>
                <a:effectLst/>
                <a:latin typeface="Arial Narrow" panose="020B0606020202030204" pitchFamily="34" charset="0"/>
                <a:ea typeface="Times New Roman" panose="02020603050405020304" pitchFamily="18" charset="0"/>
                <a:cs typeface="Tahoma" panose="020B0604030504040204" pitchFamily="34" charset="0"/>
              </a:rPr>
              <a:t>Dukki</a:t>
            </a:r>
            <a:r>
              <a:rPr lang="en-US" sz="1800" dirty="0">
                <a:solidFill>
                  <a:srgbClr val="333333"/>
                </a:solidFill>
                <a:effectLst/>
                <a:latin typeface="Arial Narrow" panose="020B0606020202030204" pitchFamily="34" charset="0"/>
                <a:ea typeface="Times New Roman" panose="02020603050405020304" pitchFamily="18" charset="0"/>
                <a:cs typeface="Tahoma" panose="020B0604030504040204" pitchFamily="34" charset="0"/>
              </a:rPr>
              <a:t> and spent his time playing dominos in the Indiana Café, watched over by CIA and Egyptian intelligence operatives, according to Darwish and former U.S. intelligence officials.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480"/>
              </a:spcBef>
              <a:spcAft>
                <a:spcPts val="1200"/>
              </a:spcAft>
            </a:pPr>
            <a:r>
              <a:rPr lang="en-US" sz="1800" dirty="0">
                <a:solidFill>
                  <a:srgbClr val="333333"/>
                </a:solidFill>
                <a:effectLst/>
                <a:latin typeface="Arial Narrow" panose="020B0606020202030204" pitchFamily="34" charset="0"/>
                <a:ea typeface="Times New Roman" panose="02020603050405020304" pitchFamily="18" charset="0"/>
                <a:cs typeface="Tahoma" panose="020B0604030504040204" pitchFamily="34" charset="0"/>
              </a:rPr>
              <a:t>One former senior U.S. government official said: "In Cairo, I often went to </a:t>
            </a:r>
            <a:r>
              <a:rPr lang="en-US" sz="1800" dirty="0" err="1">
                <a:solidFill>
                  <a:srgbClr val="333333"/>
                </a:solidFill>
                <a:effectLst/>
                <a:latin typeface="Arial Narrow" panose="020B0606020202030204" pitchFamily="34" charset="0"/>
                <a:ea typeface="Times New Roman" panose="02020603050405020304" pitchFamily="18" charset="0"/>
                <a:cs typeface="Tahoma" panose="020B0604030504040204" pitchFamily="34" charset="0"/>
              </a:rPr>
              <a:t>Groppie</a:t>
            </a:r>
            <a:r>
              <a:rPr lang="en-US" sz="1800" dirty="0">
                <a:solidFill>
                  <a:srgbClr val="333333"/>
                </a:solidFill>
                <a:effectLst/>
                <a:latin typeface="Arial Narrow" panose="020B0606020202030204" pitchFamily="34" charset="0"/>
                <a:ea typeface="Times New Roman" panose="02020603050405020304" pitchFamily="18" charset="0"/>
                <a:cs typeface="Tahoma" panose="020B0604030504040204" pitchFamily="34" charset="0"/>
              </a:rPr>
              <a:t> Café at Emad </a:t>
            </a:r>
            <a:r>
              <a:rPr lang="en-US" sz="1800" dirty="0" err="1">
                <a:solidFill>
                  <a:srgbClr val="333333"/>
                </a:solidFill>
                <a:effectLst/>
                <a:latin typeface="Arial Narrow" panose="020B0606020202030204" pitchFamily="34" charset="0"/>
                <a:ea typeface="Times New Roman" panose="02020603050405020304" pitchFamily="18" charset="0"/>
                <a:cs typeface="Tahoma" panose="020B0604030504040204" pitchFamily="34" charset="0"/>
              </a:rPr>
              <a:t>Eldine</a:t>
            </a:r>
            <a:r>
              <a:rPr lang="en-US" sz="1800" dirty="0">
                <a:solidFill>
                  <a:srgbClr val="333333"/>
                </a:solidFill>
                <a:effectLst/>
                <a:latin typeface="Arial Narrow" panose="020B0606020202030204" pitchFamily="34" charset="0"/>
                <a:ea typeface="Times New Roman" panose="02020603050405020304" pitchFamily="18" charset="0"/>
                <a:cs typeface="Tahoma" panose="020B0604030504040204" pitchFamily="34" charset="0"/>
              </a:rPr>
              <a:t> Pasha Street, which was very posh, very upper class. Saddam would not have fit in there. The Indiana was your basic dive."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480"/>
              </a:spcBef>
              <a:spcAft>
                <a:spcPts val="1200"/>
              </a:spcAft>
            </a:pPr>
            <a:r>
              <a:rPr lang="en-US" sz="1800" dirty="0">
                <a:solidFill>
                  <a:srgbClr val="333333"/>
                </a:solidFill>
                <a:effectLst/>
                <a:latin typeface="Arial Narrow" panose="020B0606020202030204" pitchFamily="34" charset="0"/>
                <a:ea typeface="Times New Roman" panose="02020603050405020304" pitchFamily="18" charset="0"/>
                <a:cs typeface="Tahoma" panose="020B0604030504040204" pitchFamily="34" charset="0"/>
              </a:rPr>
              <a:t>But during this time Saddam was making frequent visits to the American Embassy where CIA specialists such as Miles Copeland and CIA station chief Jim Eichelberger were in residence and knew Saddam, former U.S. intelligence officials said.</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480"/>
              </a:spcBef>
              <a:spcAft>
                <a:spcPts val="1200"/>
              </a:spcAft>
            </a:pPr>
            <a:r>
              <a:rPr lang="en-US" sz="1800" dirty="0">
                <a:solidFill>
                  <a:srgbClr val="333333"/>
                </a:solidFill>
                <a:effectLst/>
                <a:latin typeface="Arial Narrow" panose="020B0606020202030204" pitchFamily="34" charset="0"/>
                <a:ea typeface="Times New Roman" panose="02020603050405020304" pitchFamily="18" charset="0"/>
                <a:cs typeface="Tahoma" panose="020B0604030504040204" pitchFamily="34" charset="0"/>
              </a:rPr>
              <a:t>Saddam's U.S. handlers even pushed Saddam to get his Egyptian handlers to raise his monthly allowance, a gesture not appreciated by Egyptian officials since they knew of Saddam's American connection, according to Darwish. His assertion was confirmed by former U.S. diplomat in Egypt at the time.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Rectangle 4">
            <a:extLst>
              <a:ext uri="{FF2B5EF4-FFF2-40B4-BE49-F238E27FC236}">
                <a16:creationId xmlns:a16="http://schemas.microsoft.com/office/drawing/2014/main" id="{8E0055D3-849E-4F38-94B0-0A169FA56DC1}"/>
              </a:ext>
            </a:extLst>
          </p:cNvPr>
          <p:cNvSpPr>
            <a:spLocks noChangeArrowheads="1"/>
          </p:cNvSpPr>
          <p:nvPr/>
        </p:nvSpPr>
        <p:spPr bwMode="auto">
          <a:xfrm>
            <a:off x="0" y="1315174"/>
            <a:ext cx="12192000" cy="6350"/>
          </a:xfrm>
          <a:prstGeom prst="rect">
            <a:avLst/>
          </a:prstGeom>
          <a:solidFill>
            <a:srgbClr val="000000"/>
          </a:solidFill>
          <a:ln w="9525">
            <a:solidFill>
              <a:schemeClr val="tx1"/>
            </a:solidFill>
            <a:prstDash val="solid"/>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7" name="TextBox 6">
            <a:extLst>
              <a:ext uri="{FF2B5EF4-FFF2-40B4-BE49-F238E27FC236}">
                <a16:creationId xmlns:a16="http://schemas.microsoft.com/office/drawing/2014/main" id="{BF635FA8-CB72-4C38-B4B2-2278244FA4CE}"/>
              </a:ext>
            </a:extLst>
          </p:cNvPr>
          <p:cNvSpPr txBox="1"/>
          <p:nvPr/>
        </p:nvSpPr>
        <p:spPr>
          <a:xfrm>
            <a:off x="117566" y="151341"/>
            <a:ext cx="6100354" cy="369332"/>
          </a:xfrm>
          <a:prstGeom prst="rect">
            <a:avLst/>
          </a:prstGeom>
          <a:noFill/>
        </p:spPr>
        <p:txBody>
          <a:bodyPr wrap="square">
            <a:spAutoFit/>
          </a:bodyPr>
          <a:lstStyle/>
          <a:p>
            <a:r>
              <a:rPr lang="en-US" sz="1800" dirty="0">
                <a:latin typeface="Arial Rounded MT Bold" panose="020F0704030504030204" pitchFamily="34" charset="0"/>
              </a:rPr>
              <a:t>Saddam Hussein and the USA</a:t>
            </a:r>
            <a:endParaRPr lang="en-US" dirty="0">
              <a:latin typeface="Arial Rounded MT Bold" panose="020F0704030504030204" pitchFamily="34" charset="0"/>
            </a:endParaRPr>
          </a:p>
        </p:txBody>
      </p:sp>
    </p:spTree>
    <p:extLst>
      <p:ext uri="{BB962C8B-B14F-4D97-AF65-F5344CB8AC3E}">
        <p14:creationId xmlns:p14="http://schemas.microsoft.com/office/powerpoint/2010/main" val="11118387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66D0F03-D9B7-4D9F-8B81-CB0CD6FF0AE6}"/>
              </a:ext>
            </a:extLst>
          </p:cNvPr>
          <p:cNvSpPr>
            <a:spLocks noGrp="1"/>
          </p:cNvSpPr>
          <p:nvPr>
            <p:ph type="dt" sz="half" idx="10"/>
          </p:nvPr>
        </p:nvSpPr>
        <p:spPr/>
        <p:txBody>
          <a:bodyPr/>
          <a:lstStyle/>
          <a:p>
            <a:fld id="{CA02E293-0D2B-4964-B507-82717515F881}" type="datetime1">
              <a:rPr lang="en-US" smtClean="0"/>
              <a:t>8/11/2020</a:t>
            </a:fld>
            <a:endParaRPr lang="en-US"/>
          </a:p>
        </p:txBody>
      </p:sp>
      <p:sp>
        <p:nvSpPr>
          <p:cNvPr id="3" name="Slide Number Placeholder 2">
            <a:extLst>
              <a:ext uri="{FF2B5EF4-FFF2-40B4-BE49-F238E27FC236}">
                <a16:creationId xmlns:a16="http://schemas.microsoft.com/office/drawing/2014/main" id="{DE621296-7F9D-475B-8520-8ED6B968BCAC}"/>
              </a:ext>
            </a:extLst>
          </p:cNvPr>
          <p:cNvSpPr>
            <a:spLocks noGrp="1"/>
          </p:cNvSpPr>
          <p:nvPr>
            <p:ph type="sldNum" sz="quarter" idx="12"/>
          </p:nvPr>
        </p:nvSpPr>
        <p:spPr/>
        <p:txBody>
          <a:bodyPr/>
          <a:lstStyle/>
          <a:p>
            <a:fld id="{B2DC25EE-239B-4C5F-AAD1-255A7D5F1EE2}" type="slidenum">
              <a:rPr lang="en-US" smtClean="0"/>
              <a:t>13</a:t>
            </a:fld>
            <a:endParaRPr lang="en-US"/>
          </a:p>
        </p:txBody>
      </p:sp>
      <p:sp>
        <p:nvSpPr>
          <p:cNvPr id="5" name="TextBox 4">
            <a:extLst>
              <a:ext uri="{FF2B5EF4-FFF2-40B4-BE49-F238E27FC236}">
                <a16:creationId xmlns:a16="http://schemas.microsoft.com/office/drawing/2014/main" id="{F0D41EDA-857A-4007-BD2B-E5CCBFF95224}"/>
              </a:ext>
            </a:extLst>
          </p:cNvPr>
          <p:cNvSpPr txBox="1"/>
          <p:nvPr/>
        </p:nvSpPr>
        <p:spPr>
          <a:xfrm>
            <a:off x="531223" y="1810297"/>
            <a:ext cx="11329851" cy="3912866"/>
          </a:xfrm>
          <a:prstGeom prst="rect">
            <a:avLst/>
          </a:prstGeom>
          <a:noFill/>
        </p:spPr>
        <p:txBody>
          <a:bodyPr wrap="square">
            <a:spAutoFit/>
          </a:bodyPr>
          <a:lstStyle/>
          <a:p>
            <a:pPr marL="0" marR="0">
              <a:lnSpc>
                <a:spcPct val="107000"/>
              </a:lnSpc>
              <a:spcBef>
                <a:spcPts val="480"/>
              </a:spcBef>
              <a:spcAft>
                <a:spcPts val="1200"/>
              </a:spcAft>
            </a:pPr>
            <a:r>
              <a:rPr lang="en-US" sz="1800" dirty="0">
                <a:solidFill>
                  <a:srgbClr val="333333"/>
                </a:solidFill>
                <a:effectLst/>
                <a:latin typeface="Arial Narrow" panose="020B0606020202030204" pitchFamily="34" charset="0"/>
                <a:ea typeface="Times New Roman" panose="02020603050405020304" pitchFamily="18" charset="0"/>
                <a:cs typeface="Tahoma" panose="020B0604030504040204" pitchFamily="34" charset="0"/>
              </a:rPr>
              <a:t>In February 1963 </a:t>
            </a:r>
            <a:r>
              <a:rPr lang="en-US" sz="1800" dirty="0" err="1">
                <a:solidFill>
                  <a:srgbClr val="333333"/>
                </a:solidFill>
                <a:effectLst/>
                <a:latin typeface="Arial Narrow" panose="020B0606020202030204" pitchFamily="34" charset="0"/>
                <a:ea typeface="Times New Roman" panose="02020603050405020304" pitchFamily="18" charset="0"/>
                <a:cs typeface="Tahoma" panose="020B0604030504040204" pitchFamily="34" charset="0"/>
              </a:rPr>
              <a:t>Qasim</a:t>
            </a:r>
            <a:r>
              <a:rPr lang="en-US" sz="1800" dirty="0">
                <a:solidFill>
                  <a:srgbClr val="333333"/>
                </a:solidFill>
                <a:effectLst/>
                <a:latin typeface="Arial Narrow" panose="020B0606020202030204" pitchFamily="34" charset="0"/>
                <a:ea typeface="Times New Roman" panose="02020603050405020304" pitchFamily="18" charset="0"/>
                <a:cs typeface="Tahoma" panose="020B0604030504040204" pitchFamily="34" charset="0"/>
              </a:rPr>
              <a:t> was killed in a Baath Party coup. Morris claimed recently that the CIA was behind the coup, which was sanctioned by President John F. Kennedy, but a former very senior CIA official strongly denied this.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480"/>
              </a:spcBef>
              <a:spcAft>
                <a:spcPts val="1200"/>
              </a:spcAft>
            </a:pPr>
            <a:r>
              <a:rPr lang="en-US" sz="1800" dirty="0">
                <a:solidFill>
                  <a:srgbClr val="333333"/>
                </a:solidFill>
                <a:effectLst/>
                <a:latin typeface="Arial Narrow" panose="020B0606020202030204" pitchFamily="34" charset="0"/>
                <a:ea typeface="Times New Roman" panose="02020603050405020304" pitchFamily="18" charset="0"/>
                <a:cs typeface="Tahoma" panose="020B0604030504040204" pitchFamily="34" charset="0"/>
              </a:rPr>
              <a:t>"We were absolutely stunned. We had guys running around asking what the hell had happened," this official said.</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480"/>
              </a:spcBef>
              <a:spcAft>
                <a:spcPts val="1200"/>
              </a:spcAft>
            </a:pPr>
            <a:r>
              <a:rPr lang="en-US" sz="1800" dirty="0">
                <a:solidFill>
                  <a:srgbClr val="333333"/>
                </a:solidFill>
                <a:effectLst/>
                <a:latin typeface="Arial Narrow" panose="020B0606020202030204" pitchFamily="34" charset="0"/>
                <a:ea typeface="Times New Roman" panose="02020603050405020304" pitchFamily="18" charset="0"/>
                <a:cs typeface="Tahoma" panose="020B0604030504040204" pitchFamily="34" charset="0"/>
              </a:rPr>
              <a:t>But the agency quickly moved into action. </a:t>
            </a:r>
            <a:r>
              <a:rPr lang="en-US" sz="1800" b="1" dirty="0">
                <a:solidFill>
                  <a:srgbClr val="333333"/>
                </a:solidFill>
                <a:effectLst/>
                <a:latin typeface="Arial Narrow" panose="020B0606020202030204" pitchFamily="34" charset="0"/>
                <a:ea typeface="Times New Roman" panose="02020603050405020304" pitchFamily="18" charset="0"/>
                <a:cs typeface="Tahoma" panose="020B0604030504040204" pitchFamily="34" charset="0"/>
              </a:rPr>
              <a:t>Noting that the Baath Party was hunting down Iraq's communist, the CIA provided the submachine gun-toting Iraqi National Guardsmen with lists of suspected communists who were then jailed, interrogated, and summarily gunned down, according to former U.S. intelligence officials with intimate knowledge of the executions</a:t>
            </a:r>
            <a:r>
              <a:rPr lang="en-US" sz="1800" dirty="0">
                <a:solidFill>
                  <a:srgbClr val="333333"/>
                </a:solidFill>
                <a:effectLst/>
                <a:latin typeface="Arial Narrow" panose="020B0606020202030204" pitchFamily="34" charset="0"/>
                <a:ea typeface="Times New Roman" panose="02020603050405020304" pitchFamily="18" charset="0"/>
                <a:cs typeface="Tahoma" panose="020B0604030504040204" pitchFamily="34" charset="0"/>
              </a:rPr>
              <a: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480"/>
              </a:spcBef>
              <a:spcAft>
                <a:spcPts val="1200"/>
              </a:spcAft>
            </a:pPr>
            <a:r>
              <a:rPr lang="en-US" sz="1800" dirty="0">
                <a:solidFill>
                  <a:srgbClr val="333333"/>
                </a:solidFill>
                <a:effectLst/>
                <a:latin typeface="Arial Narrow" panose="020B0606020202030204" pitchFamily="34" charset="0"/>
                <a:ea typeface="Times New Roman" panose="02020603050405020304" pitchFamily="18" charset="0"/>
                <a:cs typeface="Tahoma" panose="020B0604030504040204" pitchFamily="34" charset="0"/>
              </a:rPr>
              <a:t>Many suspected communists were killed outright, these sources said. Darwish told UPI that the mass killings, presided over by Saddam, took place at Qasr al-</a:t>
            </a:r>
            <a:r>
              <a:rPr lang="en-US" sz="1800" dirty="0" err="1">
                <a:solidFill>
                  <a:srgbClr val="333333"/>
                </a:solidFill>
                <a:effectLst/>
                <a:latin typeface="Arial Narrow" panose="020B0606020202030204" pitchFamily="34" charset="0"/>
                <a:ea typeface="Times New Roman" panose="02020603050405020304" pitchFamily="18" charset="0"/>
                <a:cs typeface="Tahoma" panose="020B0604030504040204" pitchFamily="34" charset="0"/>
              </a:rPr>
              <a:t>Nehayat</a:t>
            </a:r>
            <a:r>
              <a:rPr lang="en-US" sz="1800" dirty="0">
                <a:solidFill>
                  <a:srgbClr val="333333"/>
                </a:solidFill>
                <a:effectLst/>
                <a:latin typeface="Arial Narrow" panose="020B0606020202030204" pitchFamily="34" charset="0"/>
                <a:ea typeface="Times New Roman" panose="02020603050405020304" pitchFamily="18" charset="0"/>
                <a:cs typeface="Tahoma" panose="020B0604030504040204" pitchFamily="34" charset="0"/>
              </a:rPr>
              <a:t>, literally, the Palace of the End.</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480"/>
              </a:spcBef>
              <a:spcAft>
                <a:spcPts val="1200"/>
              </a:spcAft>
            </a:pPr>
            <a:r>
              <a:rPr lang="en-US" sz="1800" dirty="0">
                <a:solidFill>
                  <a:srgbClr val="333333"/>
                </a:solidFill>
                <a:effectLst/>
                <a:latin typeface="Arial Narrow" panose="020B0606020202030204" pitchFamily="34" charset="0"/>
                <a:ea typeface="Times New Roman" panose="02020603050405020304" pitchFamily="18" charset="0"/>
                <a:cs typeface="Tahoma" panose="020B0604030504040204" pitchFamily="34" charset="0"/>
              </a:rPr>
              <a:t>A former senior U.S. State Department official told UPI: "We were frankly glad to be rid of them. You ask that they get a fair trial? You have to get kidding. This was serious business."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Rectangle 4">
            <a:extLst>
              <a:ext uri="{FF2B5EF4-FFF2-40B4-BE49-F238E27FC236}">
                <a16:creationId xmlns:a16="http://schemas.microsoft.com/office/drawing/2014/main" id="{8E0055D3-849E-4F38-94B0-0A169FA56DC1}"/>
              </a:ext>
            </a:extLst>
          </p:cNvPr>
          <p:cNvSpPr>
            <a:spLocks noChangeArrowheads="1"/>
          </p:cNvSpPr>
          <p:nvPr/>
        </p:nvSpPr>
        <p:spPr bwMode="auto">
          <a:xfrm>
            <a:off x="0" y="1315174"/>
            <a:ext cx="12192000" cy="6350"/>
          </a:xfrm>
          <a:prstGeom prst="rect">
            <a:avLst/>
          </a:prstGeom>
          <a:solidFill>
            <a:srgbClr val="000000"/>
          </a:solidFill>
          <a:ln w="9525">
            <a:solidFill>
              <a:schemeClr val="tx1"/>
            </a:solidFill>
            <a:prstDash val="solid"/>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7" name="TextBox 6">
            <a:extLst>
              <a:ext uri="{FF2B5EF4-FFF2-40B4-BE49-F238E27FC236}">
                <a16:creationId xmlns:a16="http://schemas.microsoft.com/office/drawing/2014/main" id="{EFDCBE8B-E16F-4178-862F-AA9A2AA6AC19}"/>
              </a:ext>
            </a:extLst>
          </p:cNvPr>
          <p:cNvSpPr txBox="1"/>
          <p:nvPr/>
        </p:nvSpPr>
        <p:spPr>
          <a:xfrm>
            <a:off x="117566" y="151341"/>
            <a:ext cx="6100354" cy="369332"/>
          </a:xfrm>
          <a:prstGeom prst="rect">
            <a:avLst/>
          </a:prstGeom>
          <a:noFill/>
        </p:spPr>
        <p:txBody>
          <a:bodyPr wrap="square">
            <a:spAutoFit/>
          </a:bodyPr>
          <a:lstStyle/>
          <a:p>
            <a:r>
              <a:rPr lang="en-US" sz="1800" dirty="0">
                <a:latin typeface="Arial Rounded MT Bold" panose="020F0704030504030204" pitchFamily="34" charset="0"/>
              </a:rPr>
              <a:t>Saddam Hussein and the USA</a:t>
            </a:r>
            <a:endParaRPr lang="en-US" dirty="0">
              <a:latin typeface="Arial Rounded MT Bold" panose="020F0704030504030204" pitchFamily="34" charset="0"/>
            </a:endParaRPr>
          </a:p>
        </p:txBody>
      </p:sp>
    </p:spTree>
    <p:extLst>
      <p:ext uri="{BB962C8B-B14F-4D97-AF65-F5344CB8AC3E}">
        <p14:creationId xmlns:p14="http://schemas.microsoft.com/office/powerpoint/2010/main" val="23186631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66D0F03-D9B7-4D9F-8B81-CB0CD6FF0AE6}"/>
              </a:ext>
            </a:extLst>
          </p:cNvPr>
          <p:cNvSpPr>
            <a:spLocks noGrp="1"/>
          </p:cNvSpPr>
          <p:nvPr>
            <p:ph type="dt" sz="half" idx="10"/>
          </p:nvPr>
        </p:nvSpPr>
        <p:spPr/>
        <p:txBody>
          <a:bodyPr/>
          <a:lstStyle/>
          <a:p>
            <a:fld id="{CA02E293-0D2B-4964-B507-82717515F881}" type="datetime1">
              <a:rPr lang="en-US" smtClean="0"/>
              <a:t>8/11/2020</a:t>
            </a:fld>
            <a:endParaRPr lang="en-US"/>
          </a:p>
        </p:txBody>
      </p:sp>
      <p:sp>
        <p:nvSpPr>
          <p:cNvPr id="3" name="Slide Number Placeholder 2">
            <a:extLst>
              <a:ext uri="{FF2B5EF4-FFF2-40B4-BE49-F238E27FC236}">
                <a16:creationId xmlns:a16="http://schemas.microsoft.com/office/drawing/2014/main" id="{DE621296-7F9D-475B-8520-8ED6B968BCAC}"/>
              </a:ext>
            </a:extLst>
          </p:cNvPr>
          <p:cNvSpPr>
            <a:spLocks noGrp="1"/>
          </p:cNvSpPr>
          <p:nvPr>
            <p:ph type="sldNum" sz="quarter" idx="12"/>
          </p:nvPr>
        </p:nvSpPr>
        <p:spPr/>
        <p:txBody>
          <a:bodyPr/>
          <a:lstStyle/>
          <a:p>
            <a:fld id="{B2DC25EE-239B-4C5F-AAD1-255A7D5F1EE2}" type="slidenum">
              <a:rPr lang="en-US" smtClean="0"/>
              <a:t>14</a:t>
            </a:fld>
            <a:endParaRPr lang="en-US"/>
          </a:p>
        </p:txBody>
      </p:sp>
      <p:sp>
        <p:nvSpPr>
          <p:cNvPr id="5" name="TextBox 4">
            <a:extLst>
              <a:ext uri="{FF2B5EF4-FFF2-40B4-BE49-F238E27FC236}">
                <a16:creationId xmlns:a16="http://schemas.microsoft.com/office/drawing/2014/main" id="{F0D41EDA-857A-4007-BD2B-E5CCBFF95224}"/>
              </a:ext>
            </a:extLst>
          </p:cNvPr>
          <p:cNvSpPr txBox="1"/>
          <p:nvPr/>
        </p:nvSpPr>
        <p:spPr>
          <a:xfrm>
            <a:off x="531223" y="1810297"/>
            <a:ext cx="11329851" cy="2587760"/>
          </a:xfrm>
          <a:prstGeom prst="rect">
            <a:avLst/>
          </a:prstGeom>
          <a:noFill/>
        </p:spPr>
        <p:txBody>
          <a:bodyPr wrap="square">
            <a:spAutoFit/>
          </a:bodyPr>
          <a:lstStyle/>
          <a:p>
            <a:pPr marL="0" marR="0">
              <a:lnSpc>
                <a:spcPct val="107000"/>
              </a:lnSpc>
              <a:spcBef>
                <a:spcPts val="480"/>
              </a:spcBef>
              <a:spcAft>
                <a:spcPts val="1200"/>
              </a:spcAft>
            </a:pPr>
            <a:r>
              <a:rPr lang="en-US" sz="1800" b="1" dirty="0">
                <a:solidFill>
                  <a:srgbClr val="333333"/>
                </a:solidFill>
                <a:effectLst/>
                <a:latin typeface="Arial Narrow" panose="020B0606020202030204" pitchFamily="34" charset="0"/>
                <a:ea typeface="Times New Roman" panose="02020603050405020304" pitchFamily="18" charset="0"/>
                <a:cs typeface="Tahoma" panose="020B0604030504040204" pitchFamily="34" charset="0"/>
              </a:rPr>
              <a:t>A former senior CIA official said: "It was a bit like the mysterious killings of Iran's communists just after Ayatollah Khomeini came to power in 1979. All 4,000 of his communists suddenly got killed."</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480"/>
              </a:spcBef>
              <a:spcAft>
                <a:spcPts val="1200"/>
              </a:spcAft>
            </a:pPr>
            <a:r>
              <a:rPr lang="en-US" sz="1800" dirty="0">
                <a:solidFill>
                  <a:srgbClr val="333333"/>
                </a:solidFill>
                <a:effectLst/>
                <a:latin typeface="Arial Narrow" panose="020B0606020202030204" pitchFamily="34" charset="0"/>
                <a:ea typeface="Times New Roman" panose="02020603050405020304" pitchFamily="18" charset="0"/>
                <a:cs typeface="Tahoma" panose="020B0604030504040204" pitchFamily="34" charset="0"/>
              </a:rPr>
              <a:t>British scholar Con Coughlin, author of "Saddam: King of Terror," quotes Jim Critchfield, then a senior Middle East agency official, as saying the killing of </a:t>
            </a:r>
            <a:r>
              <a:rPr lang="en-US" sz="1800" dirty="0" err="1">
                <a:solidFill>
                  <a:srgbClr val="333333"/>
                </a:solidFill>
                <a:effectLst/>
                <a:latin typeface="Arial Narrow" panose="020B0606020202030204" pitchFamily="34" charset="0"/>
                <a:ea typeface="Times New Roman" panose="02020603050405020304" pitchFamily="18" charset="0"/>
                <a:cs typeface="Tahoma" panose="020B0604030504040204" pitchFamily="34" charset="0"/>
              </a:rPr>
              <a:t>Qasim</a:t>
            </a:r>
            <a:r>
              <a:rPr lang="en-US" sz="1800" dirty="0">
                <a:solidFill>
                  <a:srgbClr val="333333"/>
                </a:solidFill>
                <a:effectLst/>
                <a:latin typeface="Arial Narrow" panose="020B0606020202030204" pitchFamily="34" charset="0"/>
                <a:ea typeface="Times New Roman" panose="02020603050405020304" pitchFamily="18" charset="0"/>
                <a:cs typeface="Tahoma" panose="020B0604030504040204" pitchFamily="34" charset="0"/>
              </a:rPr>
              <a:t> and the communists was regarded "as a great victory." A former long-time covert U.S. intelligence operative and friend of Critchfield said: "Jim was an old Middle East hand. He wasn't sorry to see the communists go at all. Hey, we were playing for keeps."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480"/>
              </a:spcBef>
              <a:spcAft>
                <a:spcPts val="1200"/>
              </a:spcAft>
            </a:pPr>
            <a:r>
              <a:rPr lang="en-US" sz="1800" dirty="0">
                <a:solidFill>
                  <a:srgbClr val="333333"/>
                </a:solidFill>
                <a:effectLst/>
                <a:latin typeface="Arial Narrow" panose="020B0606020202030204" pitchFamily="34" charset="0"/>
                <a:ea typeface="Times New Roman" panose="02020603050405020304" pitchFamily="18" charset="0"/>
                <a:cs typeface="Tahoma" panose="020B0604030504040204" pitchFamily="34" charset="0"/>
              </a:rPr>
              <a:t>Saddam, in the meantime, became head of al-</a:t>
            </a:r>
            <a:r>
              <a:rPr lang="en-US" sz="1800" dirty="0" err="1">
                <a:solidFill>
                  <a:srgbClr val="333333"/>
                </a:solidFill>
                <a:effectLst/>
                <a:latin typeface="Arial Narrow" panose="020B0606020202030204" pitchFamily="34" charset="0"/>
                <a:ea typeface="Times New Roman" panose="02020603050405020304" pitchFamily="18" charset="0"/>
                <a:cs typeface="Tahoma" panose="020B0604030504040204" pitchFamily="34" charset="0"/>
              </a:rPr>
              <a:t>Jihaz</a:t>
            </a:r>
            <a:r>
              <a:rPr lang="en-US" sz="1800" dirty="0">
                <a:solidFill>
                  <a:srgbClr val="333333"/>
                </a:solidFill>
                <a:effectLst/>
                <a:latin typeface="Arial Narrow" panose="020B0606020202030204" pitchFamily="34" charset="0"/>
                <a:ea typeface="Times New Roman" panose="02020603050405020304" pitchFamily="18" charset="0"/>
                <a:cs typeface="Tahoma" panose="020B0604030504040204" pitchFamily="34" charset="0"/>
              </a:rPr>
              <a:t> a-Khas, the secret intelligence apparatus of the Baath Party.</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Rectangle 4">
            <a:extLst>
              <a:ext uri="{FF2B5EF4-FFF2-40B4-BE49-F238E27FC236}">
                <a16:creationId xmlns:a16="http://schemas.microsoft.com/office/drawing/2014/main" id="{8E0055D3-849E-4F38-94B0-0A169FA56DC1}"/>
              </a:ext>
            </a:extLst>
          </p:cNvPr>
          <p:cNvSpPr>
            <a:spLocks noChangeArrowheads="1"/>
          </p:cNvSpPr>
          <p:nvPr/>
        </p:nvSpPr>
        <p:spPr bwMode="auto">
          <a:xfrm>
            <a:off x="0" y="1315174"/>
            <a:ext cx="12192000" cy="6350"/>
          </a:xfrm>
          <a:prstGeom prst="rect">
            <a:avLst/>
          </a:prstGeom>
          <a:solidFill>
            <a:srgbClr val="000000"/>
          </a:solidFill>
          <a:ln w="9525">
            <a:solidFill>
              <a:schemeClr val="tx1"/>
            </a:solidFill>
            <a:prstDash val="solid"/>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7" name="TextBox 6">
            <a:extLst>
              <a:ext uri="{FF2B5EF4-FFF2-40B4-BE49-F238E27FC236}">
                <a16:creationId xmlns:a16="http://schemas.microsoft.com/office/drawing/2014/main" id="{B0CF55AD-ED90-4AB8-A80F-BCE56771C357}"/>
              </a:ext>
            </a:extLst>
          </p:cNvPr>
          <p:cNvSpPr txBox="1"/>
          <p:nvPr/>
        </p:nvSpPr>
        <p:spPr>
          <a:xfrm>
            <a:off x="117566" y="151341"/>
            <a:ext cx="6100354" cy="369332"/>
          </a:xfrm>
          <a:prstGeom prst="rect">
            <a:avLst/>
          </a:prstGeom>
          <a:noFill/>
        </p:spPr>
        <p:txBody>
          <a:bodyPr wrap="square">
            <a:spAutoFit/>
          </a:bodyPr>
          <a:lstStyle/>
          <a:p>
            <a:r>
              <a:rPr lang="en-US" sz="1800" dirty="0">
                <a:latin typeface="Arial Rounded MT Bold" panose="020F0704030504030204" pitchFamily="34" charset="0"/>
              </a:rPr>
              <a:t>Saddam Hussein and the USA</a:t>
            </a:r>
            <a:endParaRPr lang="en-US" dirty="0">
              <a:latin typeface="Arial Rounded MT Bold" panose="020F0704030504030204" pitchFamily="34" charset="0"/>
            </a:endParaRPr>
          </a:p>
        </p:txBody>
      </p:sp>
    </p:spTree>
    <p:extLst>
      <p:ext uri="{BB962C8B-B14F-4D97-AF65-F5344CB8AC3E}">
        <p14:creationId xmlns:p14="http://schemas.microsoft.com/office/powerpoint/2010/main" val="26027018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66D0F03-D9B7-4D9F-8B81-CB0CD6FF0AE6}"/>
              </a:ext>
            </a:extLst>
          </p:cNvPr>
          <p:cNvSpPr>
            <a:spLocks noGrp="1"/>
          </p:cNvSpPr>
          <p:nvPr>
            <p:ph type="dt" sz="half" idx="10"/>
          </p:nvPr>
        </p:nvSpPr>
        <p:spPr/>
        <p:txBody>
          <a:bodyPr/>
          <a:lstStyle/>
          <a:p>
            <a:fld id="{CA02E293-0D2B-4964-B507-82717515F881}" type="datetime1">
              <a:rPr lang="en-US" smtClean="0"/>
              <a:t>8/11/2020</a:t>
            </a:fld>
            <a:endParaRPr lang="en-US"/>
          </a:p>
        </p:txBody>
      </p:sp>
      <p:sp>
        <p:nvSpPr>
          <p:cNvPr id="3" name="Slide Number Placeholder 2">
            <a:extLst>
              <a:ext uri="{FF2B5EF4-FFF2-40B4-BE49-F238E27FC236}">
                <a16:creationId xmlns:a16="http://schemas.microsoft.com/office/drawing/2014/main" id="{DE621296-7F9D-475B-8520-8ED6B968BCAC}"/>
              </a:ext>
            </a:extLst>
          </p:cNvPr>
          <p:cNvSpPr>
            <a:spLocks noGrp="1"/>
          </p:cNvSpPr>
          <p:nvPr>
            <p:ph type="sldNum" sz="quarter" idx="12"/>
          </p:nvPr>
        </p:nvSpPr>
        <p:spPr/>
        <p:txBody>
          <a:bodyPr/>
          <a:lstStyle/>
          <a:p>
            <a:fld id="{B2DC25EE-239B-4C5F-AAD1-255A7D5F1EE2}" type="slidenum">
              <a:rPr lang="en-US" smtClean="0"/>
              <a:t>15</a:t>
            </a:fld>
            <a:endParaRPr lang="en-US"/>
          </a:p>
        </p:txBody>
      </p:sp>
      <p:sp>
        <p:nvSpPr>
          <p:cNvPr id="5" name="TextBox 4">
            <a:extLst>
              <a:ext uri="{FF2B5EF4-FFF2-40B4-BE49-F238E27FC236}">
                <a16:creationId xmlns:a16="http://schemas.microsoft.com/office/drawing/2014/main" id="{F0D41EDA-857A-4007-BD2B-E5CCBFF95224}"/>
              </a:ext>
            </a:extLst>
          </p:cNvPr>
          <p:cNvSpPr txBox="1"/>
          <p:nvPr/>
        </p:nvSpPr>
        <p:spPr>
          <a:xfrm>
            <a:off x="531223" y="1586205"/>
            <a:ext cx="11329851" cy="4505464"/>
          </a:xfrm>
          <a:prstGeom prst="rect">
            <a:avLst/>
          </a:prstGeom>
          <a:noFill/>
        </p:spPr>
        <p:txBody>
          <a:bodyPr wrap="square">
            <a:spAutoFit/>
          </a:bodyPr>
          <a:lstStyle/>
          <a:p>
            <a:pPr marL="0" marR="0">
              <a:lnSpc>
                <a:spcPct val="107000"/>
              </a:lnSpc>
              <a:spcBef>
                <a:spcPts val="480"/>
              </a:spcBef>
              <a:spcAft>
                <a:spcPts val="1200"/>
              </a:spcAft>
            </a:pPr>
            <a:r>
              <a:rPr lang="en-US" sz="1800" b="1" dirty="0">
                <a:solidFill>
                  <a:srgbClr val="333333"/>
                </a:solidFill>
                <a:effectLst/>
                <a:latin typeface="Arial Narrow" panose="020B0606020202030204" pitchFamily="34" charset="0"/>
                <a:ea typeface="Times New Roman" panose="02020603050405020304" pitchFamily="18" charset="0"/>
                <a:cs typeface="Tahoma" panose="020B0604030504040204" pitchFamily="34" charset="0"/>
              </a:rPr>
              <a:t>The CIA/Defense Intelligence Agency relation with Saddam intensified after the start of the Iran-Iraq war in September of 1980. During the war, the CIA regularly sent a team to Saddam to deliver battlefield intelligence obtained from Saudi AWACS surveillance aircraft to aid the effectiveness of Iraq's armed forces, according to a former DIA official, part of a U.S. interagency intelligence group.</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480"/>
              </a:spcBef>
              <a:spcAft>
                <a:spcPts val="1200"/>
              </a:spcAft>
            </a:pPr>
            <a:r>
              <a:rPr lang="en-US" sz="1800" dirty="0">
                <a:solidFill>
                  <a:srgbClr val="333333"/>
                </a:solidFill>
                <a:effectLst/>
                <a:latin typeface="Arial Narrow" panose="020B0606020202030204" pitchFamily="34" charset="0"/>
                <a:ea typeface="Times New Roman" panose="02020603050405020304" pitchFamily="18" charset="0"/>
                <a:cs typeface="Tahoma" panose="020B0604030504040204" pitchFamily="34" charset="0"/>
              </a:rPr>
              <a:t>This former official said that he personally had signed off on a document that shared U.S. satellite intelligence with both Iraq and Iran in an attempt to produce a military stalemate. "When I signed it, I thought I was losing my mind," the former official told UPI.</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480"/>
              </a:spcBef>
              <a:spcAft>
                <a:spcPts val="1200"/>
              </a:spcAft>
            </a:pPr>
            <a:r>
              <a:rPr lang="en-US" sz="1800" dirty="0">
                <a:solidFill>
                  <a:srgbClr val="333333"/>
                </a:solidFill>
                <a:effectLst/>
                <a:latin typeface="Arial Narrow" panose="020B0606020202030204" pitchFamily="34" charset="0"/>
                <a:ea typeface="Times New Roman" panose="02020603050405020304" pitchFamily="18" charset="0"/>
                <a:cs typeface="Tahoma" panose="020B0604030504040204" pitchFamily="34" charset="0"/>
              </a:rPr>
              <a:t>A former CIA official said that Saddam had assigned a top team of three senior officers from the </a:t>
            </a:r>
            <a:r>
              <a:rPr lang="en-US" sz="1800" dirty="0" err="1">
                <a:solidFill>
                  <a:srgbClr val="333333"/>
                </a:solidFill>
                <a:effectLst/>
                <a:latin typeface="Arial Narrow" panose="020B0606020202030204" pitchFamily="34" charset="0"/>
                <a:ea typeface="Times New Roman" panose="02020603050405020304" pitchFamily="18" charset="0"/>
                <a:cs typeface="Tahoma" panose="020B0604030504040204" pitchFamily="34" charset="0"/>
              </a:rPr>
              <a:t>Estikhbarat</a:t>
            </a:r>
            <a:r>
              <a:rPr lang="en-US" sz="1800" dirty="0">
                <a:solidFill>
                  <a:srgbClr val="333333"/>
                </a:solidFill>
                <a:effectLst/>
                <a:latin typeface="Arial Narrow" panose="020B0606020202030204" pitchFamily="34" charset="0"/>
                <a:ea typeface="Times New Roman" panose="02020603050405020304" pitchFamily="18" charset="0"/>
                <a:cs typeface="Tahoma" panose="020B0604030504040204" pitchFamily="34" charset="0"/>
              </a:rPr>
              <a:t>, Iraq's military intelligence, to meet with the Americans.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480"/>
              </a:spcBef>
              <a:spcAft>
                <a:spcPts val="1200"/>
              </a:spcAft>
            </a:pPr>
            <a:r>
              <a:rPr lang="en-US" sz="1800" b="1" dirty="0">
                <a:solidFill>
                  <a:srgbClr val="333333"/>
                </a:solidFill>
                <a:effectLst/>
                <a:latin typeface="Arial Narrow" panose="020B0606020202030204" pitchFamily="34" charset="0"/>
                <a:ea typeface="Times New Roman" panose="02020603050405020304" pitchFamily="18" charset="0"/>
                <a:cs typeface="Tahoma" panose="020B0604030504040204" pitchFamily="34" charset="0"/>
              </a:rPr>
              <a:t>According to Darwish, the CIA and DIA provided military assistance to Saddam's ferocious February 1988 assault on Iranian positions in the al-</a:t>
            </a:r>
            <a:r>
              <a:rPr lang="en-US" sz="1800" b="1" dirty="0" err="1">
                <a:solidFill>
                  <a:srgbClr val="333333"/>
                </a:solidFill>
                <a:effectLst/>
                <a:latin typeface="Arial Narrow" panose="020B0606020202030204" pitchFamily="34" charset="0"/>
                <a:ea typeface="Times New Roman" panose="02020603050405020304" pitchFamily="18" charset="0"/>
                <a:cs typeface="Tahoma" panose="020B0604030504040204" pitchFamily="34" charset="0"/>
              </a:rPr>
              <a:t>Fao</a:t>
            </a:r>
            <a:r>
              <a:rPr lang="en-US" sz="1800" b="1" dirty="0">
                <a:solidFill>
                  <a:srgbClr val="333333"/>
                </a:solidFill>
                <a:effectLst/>
                <a:latin typeface="Arial Narrow" panose="020B0606020202030204" pitchFamily="34" charset="0"/>
                <a:ea typeface="Times New Roman" panose="02020603050405020304" pitchFamily="18" charset="0"/>
                <a:cs typeface="Tahoma" panose="020B0604030504040204" pitchFamily="34" charset="0"/>
              </a:rPr>
              <a:t> peninsula by blinding Iranian radars for three days.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480"/>
              </a:spcBef>
              <a:spcAft>
                <a:spcPts val="1200"/>
              </a:spcAft>
            </a:pPr>
            <a:r>
              <a:rPr lang="en-US" sz="1800" b="1" dirty="0">
                <a:solidFill>
                  <a:srgbClr val="333333"/>
                </a:solidFill>
                <a:effectLst/>
                <a:latin typeface="Arial Narrow" panose="020B0606020202030204" pitchFamily="34" charset="0"/>
                <a:ea typeface="Times New Roman" panose="02020603050405020304" pitchFamily="18" charset="0"/>
                <a:cs typeface="Tahoma" panose="020B0604030504040204" pitchFamily="34" charset="0"/>
              </a:rPr>
              <a:t>The Saddam-U.S. intelligence alliance of convenience came to an end at 2 a.m. Aug. 2, 1990, when 100,000 Iraqi troops, backed by 300 tanks, invaded its neighbor, Kuwait. America's one-time ally had become its bitterest enemy.</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Rectangle 4">
            <a:extLst>
              <a:ext uri="{FF2B5EF4-FFF2-40B4-BE49-F238E27FC236}">
                <a16:creationId xmlns:a16="http://schemas.microsoft.com/office/drawing/2014/main" id="{8E0055D3-849E-4F38-94B0-0A169FA56DC1}"/>
              </a:ext>
            </a:extLst>
          </p:cNvPr>
          <p:cNvSpPr>
            <a:spLocks noChangeArrowheads="1"/>
          </p:cNvSpPr>
          <p:nvPr/>
        </p:nvSpPr>
        <p:spPr bwMode="auto">
          <a:xfrm>
            <a:off x="0" y="1315174"/>
            <a:ext cx="12192000" cy="6350"/>
          </a:xfrm>
          <a:prstGeom prst="rect">
            <a:avLst/>
          </a:prstGeom>
          <a:solidFill>
            <a:srgbClr val="000000"/>
          </a:solidFill>
          <a:ln w="9525">
            <a:solidFill>
              <a:schemeClr val="tx1"/>
            </a:solidFill>
            <a:prstDash val="solid"/>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7" name="TextBox 6">
            <a:extLst>
              <a:ext uri="{FF2B5EF4-FFF2-40B4-BE49-F238E27FC236}">
                <a16:creationId xmlns:a16="http://schemas.microsoft.com/office/drawing/2014/main" id="{7292E1CC-86B6-4FDC-84A3-774F189EEF4F}"/>
              </a:ext>
            </a:extLst>
          </p:cNvPr>
          <p:cNvSpPr txBox="1"/>
          <p:nvPr/>
        </p:nvSpPr>
        <p:spPr>
          <a:xfrm>
            <a:off x="117566" y="151341"/>
            <a:ext cx="6100354" cy="369332"/>
          </a:xfrm>
          <a:prstGeom prst="rect">
            <a:avLst/>
          </a:prstGeom>
          <a:noFill/>
        </p:spPr>
        <p:txBody>
          <a:bodyPr wrap="square">
            <a:spAutoFit/>
          </a:bodyPr>
          <a:lstStyle/>
          <a:p>
            <a:r>
              <a:rPr lang="en-US" sz="1800" dirty="0">
                <a:latin typeface="Arial Rounded MT Bold" panose="020F0704030504030204" pitchFamily="34" charset="0"/>
              </a:rPr>
              <a:t>Saddam Hussein and the USA</a:t>
            </a:r>
            <a:endParaRPr lang="en-US" dirty="0">
              <a:latin typeface="Arial Rounded MT Bold" panose="020F0704030504030204" pitchFamily="34" charset="0"/>
            </a:endParaRPr>
          </a:p>
        </p:txBody>
      </p:sp>
    </p:spTree>
    <p:extLst>
      <p:ext uri="{BB962C8B-B14F-4D97-AF65-F5344CB8AC3E}">
        <p14:creationId xmlns:p14="http://schemas.microsoft.com/office/powerpoint/2010/main" val="5971535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7595051-E25A-4ACD-AE72-1F3E1F6AEE6C}"/>
              </a:ext>
            </a:extLst>
          </p:cNvPr>
          <p:cNvSpPr>
            <a:spLocks noGrp="1"/>
          </p:cNvSpPr>
          <p:nvPr>
            <p:ph type="dt" sz="half" idx="10"/>
          </p:nvPr>
        </p:nvSpPr>
        <p:spPr/>
        <p:txBody>
          <a:bodyPr/>
          <a:lstStyle/>
          <a:p>
            <a:fld id="{CA02E293-0D2B-4964-B507-82717515F881}" type="datetime1">
              <a:rPr lang="en-US" smtClean="0"/>
              <a:t>8/11/2020</a:t>
            </a:fld>
            <a:endParaRPr lang="en-US"/>
          </a:p>
        </p:txBody>
      </p:sp>
      <p:sp>
        <p:nvSpPr>
          <p:cNvPr id="3" name="Slide Number Placeholder 2">
            <a:extLst>
              <a:ext uri="{FF2B5EF4-FFF2-40B4-BE49-F238E27FC236}">
                <a16:creationId xmlns:a16="http://schemas.microsoft.com/office/drawing/2014/main" id="{8CC83697-FE8C-42BD-A641-45211B3DAEF7}"/>
              </a:ext>
            </a:extLst>
          </p:cNvPr>
          <p:cNvSpPr>
            <a:spLocks noGrp="1"/>
          </p:cNvSpPr>
          <p:nvPr>
            <p:ph type="sldNum" sz="quarter" idx="12"/>
          </p:nvPr>
        </p:nvSpPr>
        <p:spPr/>
        <p:txBody>
          <a:bodyPr/>
          <a:lstStyle/>
          <a:p>
            <a:fld id="{B2DC25EE-239B-4C5F-AAD1-255A7D5F1EE2}" type="slidenum">
              <a:rPr lang="en-US" smtClean="0"/>
              <a:t>16</a:t>
            </a:fld>
            <a:endParaRPr lang="en-US"/>
          </a:p>
        </p:txBody>
      </p:sp>
      <p:sp>
        <p:nvSpPr>
          <p:cNvPr id="5" name="Rectangle 4">
            <a:extLst>
              <a:ext uri="{FF2B5EF4-FFF2-40B4-BE49-F238E27FC236}">
                <a16:creationId xmlns:a16="http://schemas.microsoft.com/office/drawing/2014/main" id="{FBFA3B49-35EA-4BEE-B288-2CD9FEE4781A}"/>
              </a:ext>
            </a:extLst>
          </p:cNvPr>
          <p:cNvSpPr>
            <a:spLocks noChangeArrowheads="1"/>
          </p:cNvSpPr>
          <p:nvPr/>
        </p:nvSpPr>
        <p:spPr bwMode="auto">
          <a:xfrm>
            <a:off x="0" y="1715768"/>
            <a:ext cx="12192000" cy="6350"/>
          </a:xfrm>
          <a:prstGeom prst="rect">
            <a:avLst/>
          </a:prstGeom>
          <a:solidFill>
            <a:srgbClr val="000000"/>
          </a:solidFill>
          <a:ln w="9525">
            <a:solidFill>
              <a:schemeClr val="tx1"/>
            </a:solidFill>
            <a:prstDash val="solid"/>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cxnSp>
        <p:nvCxnSpPr>
          <p:cNvPr id="6" name="Straight Connector 5">
            <a:extLst>
              <a:ext uri="{FF2B5EF4-FFF2-40B4-BE49-F238E27FC236}">
                <a16:creationId xmlns:a16="http://schemas.microsoft.com/office/drawing/2014/main" id="{3EFAAB6E-79FA-4EC2-B60C-88CFAC5A9816}"/>
              </a:ext>
            </a:extLst>
          </p:cNvPr>
          <p:cNvCxnSpPr>
            <a:cxnSpLocks/>
          </p:cNvCxnSpPr>
          <p:nvPr/>
        </p:nvCxnSpPr>
        <p:spPr>
          <a:xfrm>
            <a:off x="5736704" y="1173124"/>
            <a:ext cx="0" cy="526868"/>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AB4B47C9-750C-4F21-B35E-A80B2A36FBBE}"/>
              </a:ext>
            </a:extLst>
          </p:cNvPr>
          <p:cNvCxnSpPr>
            <a:cxnSpLocks/>
          </p:cNvCxnSpPr>
          <p:nvPr/>
        </p:nvCxnSpPr>
        <p:spPr>
          <a:xfrm>
            <a:off x="6479797" y="1173124"/>
            <a:ext cx="0" cy="526868"/>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B55E9E1D-ABC9-45AF-9277-301CAA72309E}"/>
              </a:ext>
            </a:extLst>
          </p:cNvPr>
          <p:cNvCxnSpPr>
            <a:cxnSpLocks/>
          </p:cNvCxnSpPr>
          <p:nvPr/>
        </p:nvCxnSpPr>
        <p:spPr>
          <a:xfrm>
            <a:off x="7191718" y="1173124"/>
            <a:ext cx="0" cy="526868"/>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63DDCB57-ADB2-4A30-81AE-31D05FB0BCF6}"/>
              </a:ext>
            </a:extLst>
          </p:cNvPr>
          <p:cNvCxnSpPr>
            <a:cxnSpLocks/>
          </p:cNvCxnSpPr>
          <p:nvPr/>
        </p:nvCxnSpPr>
        <p:spPr>
          <a:xfrm>
            <a:off x="7939349" y="1173124"/>
            <a:ext cx="0" cy="526868"/>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98FDDBED-6167-48A7-8F48-3170DED028ED}"/>
              </a:ext>
            </a:extLst>
          </p:cNvPr>
          <p:cNvCxnSpPr>
            <a:cxnSpLocks/>
          </p:cNvCxnSpPr>
          <p:nvPr/>
        </p:nvCxnSpPr>
        <p:spPr>
          <a:xfrm>
            <a:off x="8654819" y="1173124"/>
            <a:ext cx="0" cy="526868"/>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AC76F64F-FB50-47C4-9805-1C050000FDAF}"/>
              </a:ext>
            </a:extLst>
          </p:cNvPr>
          <p:cNvCxnSpPr>
            <a:cxnSpLocks/>
          </p:cNvCxnSpPr>
          <p:nvPr/>
        </p:nvCxnSpPr>
        <p:spPr>
          <a:xfrm>
            <a:off x="9350820" y="1173124"/>
            <a:ext cx="0" cy="526868"/>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36333A43-28CF-4A48-85E6-8A37CC1EA227}"/>
              </a:ext>
            </a:extLst>
          </p:cNvPr>
          <p:cNvCxnSpPr>
            <a:cxnSpLocks/>
          </p:cNvCxnSpPr>
          <p:nvPr/>
        </p:nvCxnSpPr>
        <p:spPr>
          <a:xfrm>
            <a:off x="10081594" y="1173124"/>
            <a:ext cx="0" cy="526868"/>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3544366C-E153-4259-8ED0-D53289B39D8F}"/>
              </a:ext>
            </a:extLst>
          </p:cNvPr>
          <p:cNvCxnSpPr>
            <a:cxnSpLocks/>
          </p:cNvCxnSpPr>
          <p:nvPr/>
        </p:nvCxnSpPr>
        <p:spPr>
          <a:xfrm>
            <a:off x="449238" y="1173124"/>
            <a:ext cx="0" cy="526868"/>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sp>
        <p:nvSpPr>
          <p:cNvPr id="28" name="Rectangle 27">
            <a:extLst>
              <a:ext uri="{FF2B5EF4-FFF2-40B4-BE49-F238E27FC236}">
                <a16:creationId xmlns:a16="http://schemas.microsoft.com/office/drawing/2014/main" id="{B670C03D-1B15-400C-BCB4-AE94DEEE4311}"/>
              </a:ext>
            </a:extLst>
          </p:cNvPr>
          <p:cNvSpPr/>
          <p:nvPr/>
        </p:nvSpPr>
        <p:spPr>
          <a:xfrm>
            <a:off x="0" y="711458"/>
            <a:ext cx="898475" cy="276999"/>
          </a:xfrm>
          <a:prstGeom prst="rect">
            <a:avLst/>
          </a:prstGeom>
        </p:spPr>
        <p:txBody>
          <a:bodyPr wrap="square">
            <a:spAutoFit/>
          </a:bodyPr>
          <a:lstStyle/>
          <a:p>
            <a:pPr algn="ctr"/>
            <a:r>
              <a:rPr lang="en-US" altLang="en-US" sz="1200" b="1" dirty="0">
                <a:latin typeface="Arial Narrow" panose="020B0606020202030204" pitchFamily="34" charset="0"/>
                <a:ea typeface="Times New Roman" panose="02020603050405020304" pitchFamily="18" charset="0"/>
              </a:rPr>
              <a:t>1959</a:t>
            </a:r>
            <a:endParaRPr lang="en-US" sz="1200" dirty="0"/>
          </a:p>
        </p:txBody>
      </p:sp>
      <p:sp>
        <p:nvSpPr>
          <p:cNvPr id="29" name="Rectangle 28">
            <a:extLst>
              <a:ext uri="{FF2B5EF4-FFF2-40B4-BE49-F238E27FC236}">
                <a16:creationId xmlns:a16="http://schemas.microsoft.com/office/drawing/2014/main" id="{185A8872-DD35-4278-9B53-AAC8E8FC28D2}"/>
              </a:ext>
            </a:extLst>
          </p:cNvPr>
          <p:cNvSpPr/>
          <p:nvPr/>
        </p:nvSpPr>
        <p:spPr>
          <a:xfrm>
            <a:off x="1502194" y="1737894"/>
            <a:ext cx="898475" cy="600164"/>
          </a:xfrm>
          <a:prstGeom prst="rect">
            <a:avLst/>
          </a:prstGeom>
        </p:spPr>
        <p:txBody>
          <a:bodyPr wrap="square">
            <a:spAutoFit/>
          </a:bodyPr>
          <a:lstStyle/>
          <a:p>
            <a:pPr algn="ctr"/>
            <a:r>
              <a:rPr lang="en-US" altLang="en-US" sz="1100" b="1" dirty="0">
                <a:latin typeface="Arial Narrow" panose="020B0606020202030204" pitchFamily="34" charset="0"/>
                <a:ea typeface="Times New Roman" panose="02020603050405020304" pitchFamily="18" charset="0"/>
              </a:rPr>
              <a:t>Saddam Hussein invades Iran</a:t>
            </a:r>
            <a:endParaRPr lang="en-US" sz="1100" dirty="0"/>
          </a:p>
        </p:txBody>
      </p:sp>
      <p:cxnSp>
        <p:nvCxnSpPr>
          <p:cNvPr id="30" name="Straight Connector 29">
            <a:extLst>
              <a:ext uri="{FF2B5EF4-FFF2-40B4-BE49-F238E27FC236}">
                <a16:creationId xmlns:a16="http://schemas.microsoft.com/office/drawing/2014/main" id="{83EE9678-6986-4E47-9098-625AB6884F3D}"/>
              </a:ext>
            </a:extLst>
          </p:cNvPr>
          <p:cNvCxnSpPr>
            <a:cxnSpLocks/>
          </p:cNvCxnSpPr>
          <p:nvPr/>
        </p:nvCxnSpPr>
        <p:spPr>
          <a:xfrm>
            <a:off x="1227414" y="1173124"/>
            <a:ext cx="0" cy="526868"/>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sp>
        <p:nvSpPr>
          <p:cNvPr id="31" name="Rectangle 30">
            <a:extLst>
              <a:ext uri="{FF2B5EF4-FFF2-40B4-BE49-F238E27FC236}">
                <a16:creationId xmlns:a16="http://schemas.microsoft.com/office/drawing/2014/main" id="{B85289E8-A147-4647-8A9D-A973D59886FC}"/>
              </a:ext>
            </a:extLst>
          </p:cNvPr>
          <p:cNvSpPr/>
          <p:nvPr/>
        </p:nvSpPr>
        <p:spPr>
          <a:xfrm>
            <a:off x="778177" y="711458"/>
            <a:ext cx="837454" cy="276999"/>
          </a:xfrm>
          <a:prstGeom prst="rect">
            <a:avLst/>
          </a:prstGeom>
        </p:spPr>
        <p:txBody>
          <a:bodyPr wrap="square">
            <a:spAutoFit/>
          </a:bodyPr>
          <a:lstStyle/>
          <a:p>
            <a:pPr algn="ctr"/>
            <a:r>
              <a:rPr lang="en-US" altLang="en-US" sz="1200" b="1" dirty="0">
                <a:latin typeface="Arial Narrow" panose="020B0606020202030204" pitchFamily="34" charset="0"/>
                <a:ea typeface="Times New Roman" panose="02020603050405020304" pitchFamily="18" charset="0"/>
              </a:rPr>
              <a:t>1963</a:t>
            </a:r>
            <a:endParaRPr lang="en-US" sz="1200" dirty="0"/>
          </a:p>
        </p:txBody>
      </p:sp>
      <p:cxnSp>
        <p:nvCxnSpPr>
          <p:cNvPr id="33" name="Straight Connector 32">
            <a:extLst>
              <a:ext uri="{FF2B5EF4-FFF2-40B4-BE49-F238E27FC236}">
                <a16:creationId xmlns:a16="http://schemas.microsoft.com/office/drawing/2014/main" id="{340778B2-F2B6-43DF-BDF8-06285A18D6D9}"/>
              </a:ext>
            </a:extLst>
          </p:cNvPr>
          <p:cNvCxnSpPr>
            <a:cxnSpLocks/>
          </p:cNvCxnSpPr>
          <p:nvPr/>
        </p:nvCxnSpPr>
        <p:spPr>
          <a:xfrm>
            <a:off x="1951432" y="1173124"/>
            <a:ext cx="0" cy="526868"/>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sp>
        <p:nvSpPr>
          <p:cNvPr id="34" name="Rectangle 33">
            <a:extLst>
              <a:ext uri="{FF2B5EF4-FFF2-40B4-BE49-F238E27FC236}">
                <a16:creationId xmlns:a16="http://schemas.microsoft.com/office/drawing/2014/main" id="{1E41008C-1304-4E07-9470-37B49A0C878B}"/>
              </a:ext>
            </a:extLst>
          </p:cNvPr>
          <p:cNvSpPr/>
          <p:nvPr/>
        </p:nvSpPr>
        <p:spPr>
          <a:xfrm>
            <a:off x="1502194" y="711458"/>
            <a:ext cx="898475" cy="276999"/>
          </a:xfrm>
          <a:prstGeom prst="rect">
            <a:avLst/>
          </a:prstGeom>
        </p:spPr>
        <p:txBody>
          <a:bodyPr wrap="square">
            <a:spAutoFit/>
          </a:bodyPr>
          <a:lstStyle/>
          <a:p>
            <a:pPr algn="ctr"/>
            <a:r>
              <a:rPr lang="en-US" altLang="en-US" sz="1200" b="1" dirty="0">
                <a:latin typeface="Arial Narrow" panose="020B0606020202030204" pitchFamily="34" charset="0"/>
                <a:ea typeface="Times New Roman" panose="02020603050405020304" pitchFamily="18" charset="0"/>
              </a:rPr>
              <a:t>1979</a:t>
            </a:r>
            <a:endParaRPr lang="en-US" sz="1200" dirty="0"/>
          </a:p>
        </p:txBody>
      </p:sp>
      <p:cxnSp>
        <p:nvCxnSpPr>
          <p:cNvPr id="36" name="Straight Connector 35">
            <a:extLst>
              <a:ext uri="{FF2B5EF4-FFF2-40B4-BE49-F238E27FC236}">
                <a16:creationId xmlns:a16="http://schemas.microsoft.com/office/drawing/2014/main" id="{32949494-8BD4-4BAE-AE0A-F58ABA4349F8}"/>
              </a:ext>
            </a:extLst>
          </p:cNvPr>
          <p:cNvCxnSpPr>
            <a:cxnSpLocks/>
          </p:cNvCxnSpPr>
          <p:nvPr/>
        </p:nvCxnSpPr>
        <p:spPr>
          <a:xfrm>
            <a:off x="2696655" y="1173124"/>
            <a:ext cx="0" cy="526868"/>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66A98035-E9C7-44E7-A0F4-E81D78621D14}"/>
              </a:ext>
            </a:extLst>
          </p:cNvPr>
          <p:cNvCxnSpPr>
            <a:cxnSpLocks/>
          </p:cNvCxnSpPr>
          <p:nvPr/>
        </p:nvCxnSpPr>
        <p:spPr>
          <a:xfrm>
            <a:off x="3468281" y="1173124"/>
            <a:ext cx="0" cy="526868"/>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CF49F0CB-AC1A-4E18-AF36-368434A89D4C}"/>
              </a:ext>
            </a:extLst>
          </p:cNvPr>
          <p:cNvCxnSpPr>
            <a:cxnSpLocks/>
          </p:cNvCxnSpPr>
          <p:nvPr/>
        </p:nvCxnSpPr>
        <p:spPr>
          <a:xfrm>
            <a:off x="4228731" y="1173124"/>
            <a:ext cx="0" cy="526868"/>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2CF1EA50-FB1E-4797-ADEE-F55A4986058E}"/>
              </a:ext>
            </a:extLst>
          </p:cNvPr>
          <p:cNvCxnSpPr>
            <a:cxnSpLocks/>
          </p:cNvCxnSpPr>
          <p:nvPr/>
        </p:nvCxnSpPr>
        <p:spPr>
          <a:xfrm>
            <a:off x="4998542" y="1173124"/>
            <a:ext cx="0" cy="526868"/>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430597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8EC4DB32-BF4C-4515-BB6E-006F43472882}"/>
              </a:ext>
            </a:extLst>
          </p:cNvPr>
          <p:cNvSpPr>
            <a:spLocks noGrp="1"/>
          </p:cNvSpPr>
          <p:nvPr>
            <p:ph type="dt" sz="half" idx="10"/>
          </p:nvPr>
        </p:nvSpPr>
        <p:spPr/>
        <p:txBody>
          <a:bodyPr/>
          <a:lstStyle/>
          <a:p>
            <a:fld id="{A86493EA-E5BE-405E-95EA-E62022861080}" type="datetime1">
              <a:rPr lang="en-US" smtClean="0"/>
              <a:t>8/11/2020</a:t>
            </a:fld>
            <a:endParaRPr lang="en-US"/>
          </a:p>
        </p:txBody>
      </p:sp>
      <p:sp>
        <p:nvSpPr>
          <p:cNvPr id="4" name="Slide Number Placeholder 3">
            <a:extLst>
              <a:ext uri="{FF2B5EF4-FFF2-40B4-BE49-F238E27FC236}">
                <a16:creationId xmlns:a16="http://schemas.microsoft.com/office/drawing/2014/main" id="{5170F2A0-9F73-4CF0-B2FB-1C728E2B2EE5}"/>
              </a:ext>
            </a:extLst>
          </p:cNvPr>
          <p:cNvSpPr>
            <a:spLocks noGrp="1"/>
          </p:cNvSpPr>
          <p:nvPr>
            <p:ph type="sldNum" sz="quarter" idx="12"/>
          </p:nvPr>
        </p:nvSpPr>
        <p:spPr/>
        <p:txBody>
          <a:bodyPr/>
          <a:lstStyle/>
          <a:p>
            <a:fld id="{B2DC25EE-239B-4C5F-AAD1-255A7D5F1EE2}" type="slidenum">
              <a:rPr lang="en-US" smtClean="0"/>
              <a:t>2</a:t>
            </a:fld>
            <a:endParaRPr lang="en-US"/>
          </a:p>
        </p:txBody>
      </p:sp>
      <p:pic>
        <p:nvPicPr>
          <p:cNvPr id="2050" name="Picture 2" descr="GEEZERPOWER: Rumsfeld is still a main player in events leading to war in  Iraq">
            <a:extLst>
              <a:ext uri="{FF2B5EF4-FFF2-40B4-BE49-F238E27FC236}">
                <a16:creationId xmlns:a16="http://schemas.microsoft.com/office/drawing/2014/main" id="{AC8550D9-9BFE-4426-AA65-60248E64A0D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66660" y="659539"/>
            <a:ext cx="3578378" cy="2538412"/>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a:extLst>
              <a:ext uri="{FF2B5EF4-FFF2-40B4-BE49-F238E27FC236}">
                <a16:creationId xmlns:a16="http://schemas.microsoft.com/office/drawing/2014/main" id="{E2319A70-6BB3-45C5-927B-25D322BEFB29}"/>
              </a:ext>
            </a:extLst>
          </p:cNvPr>
          <p:cNvSpPr txBox="1"/>
          <p:nvPr/>
        </p:nvSpPr>
        <p:spPr>
          <a:xfrm>
            <a:off x="7566659" y="3250637"/>
            <a:ext cx="3876403" cy="738664"/>
          </a:xfrm>
          <a:prstGeom prst="rect">
            <a:avLst/>
          </a:prstGeom>
          <a:noFill/>
        </p:spPr>
        <p:txBody>
          <a:bodyPr wrap="square">
            <a:spAutoFit/>
          </a:bodyPr>
          <a:lstStyle/>
          <a:p>
            <a:r>
              <a:rPr lang="en-US" sz="1400" b="0" i="0" dirty="0">
                <a:solidFill>
                  <a:srgbClr val="666666"/>
                </a:solidFill>
                <a:effectLst/>
                <a:latin typeface="Arial Narrow" panose="020B0606020202030204" pitchFamily="34" charset="0"/>
              </a:rPr>
              <a:t>Picture: Donald Rumsfeld, then special US envoy, shaking hands with Saddam Hussein during a visit to Iraq in December, 1983.</a:t>
            </a:r>
            <a:endParaRPr lang="en-US" sz="1400" dirty="0">
              <a:latin typeface="Arial Narrow" panose="020B0606020202030204" pitchFamily="34" charset="0"/>
            </a:endParaRPr>
          </a:p>
        </p:txBody>
      </p:sp>
      <p:sp>
        <p:nvSpPr>
          <p:cNvPr id="6" name="Rectangle 3">
            <a:extLst>
              <a:ext uri="{FF2B5EF4-FFF2-40B4-BE49-F238E27FC236}">
                <a16:creationId xmlns:a16="http://schemas.microsoft.com/office/drawing/2014/main" id="{884CCEEB-39CB-4444-979D-8BADE6A2EC8B}"/>
              </a:ext>
            </a:extLst>
          </p:cNvPr>
          <p:cNvSpPr>
            <a:spLocks noChangeArrowheads="1"/>
          </p:cNvSpPr>
          <p:nvPr/>
        </p:nvSpPr>
        <p:spPr bwMode="auto">
          <a:xfrm>
            <a:off x="1151465" y="1509879"/>
            <a:ext cx="5720442" cy="2041552"/>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101568"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dirty="0">
                <a:ln>
                  <a:noFill/>
                </a:ln>
                <a:solidFill>
                  <a:srgbClr val="333333"/>
                </a:solidFill>
                <a:effectLst/>
                <a:latin typeface="Arial Narrow" panose="020B0606020202030204" pitchFamily="34" charset="0"/>
                <a:ea typeface="Times New Roman" panose="02020603050405020304" pitchFamily="18" charset="0"/>
                <a:cs typeface="Tahoma" panose="020B0604030504040204" pitchFamily="34" charset="0"/>
              </a:rPr>
              <a:t>U.S. forces in Baghdad might now be searching high and low for Iraqi dictator Saddam Hussein, </a:t>
            </a:r>
            <a:r>
              <a:rPr kumimoji="0" lang="en-US" altLang="en-US" b="1" i="0" u="none" strike="noStrike" cap="none" normalizeH="0" baseline="0" dirty="0">
                <a:ln>
                  <a:noFill/>
                </a:ln>
                <a:solidFill>
                  <a:srgbClr val="333333"/>
                </a:solidFill>
                <a:effectLst/>
                <a:latin typeface="Arial Narrow" panose="020B0606020202030204" pitchFamily="34" charset="0"/>
                <a:ea typeface="Times New Roman" panose="02020603050405020304" pitchFamily="18" charset="0"/>
                <a:cs typeface="Tahoma" panose="020B0604030504040204" pitchFamily="34" charset="0"/>
              </a:rPr>
              <a:t>but in the past Saddam was seen by U.S. intelligence services </a:t>
            </a:r>
            <a:r>
              <a:rPr kumimoji="0" lang="en-US" altLang="en-US" b="1" i="0" u="sng" strike="noStrike" cap="none" normalizeH="0" baseline="0" dirty="0">
                <a:ln>
                  <a:noFill/>
                </a:ln>
                <a:solidFill>
                  <a:srgbClr val="333333"/>
                </a:solidFill>
                <a:effectLst/>
                <a:latin typeface="Arial Narrow" panose="020B0606020202030204" pitchFamily="34" charset="0"/>
                <a:ea typeface="Times New Roman" panose="02020603050405020304" pitchFamily="18" charset="0"/>
                <a:cs typeface="Tahoma" panose="020B0604030504040204" pitchFamily="34" charset="0"/>
              </a:rPr>
              <a:t>as a bulwark of anti-communism</a:t>
            </a:r>
            <a:r>
              <a:rPr kumimoji="0" lang="en-US" altLang="en-US" b="1" i="0" u="none" strike="noStrike" cap="none" normalizeH="0" baseline="0" dirty="0">
                <a:ln>
                  <a:noFill/>
                </a:ln>
                <a:solidFill>
                  <a:srgbClr val="333333"/>
                </a:solidFill>
                <a:effectLst/>
                <a:latin typeface="Arial Narrow" panose="020B0606020202030204" pitchFamily="34" charset="0"/>
                <a:ea typeface="Times New Roman" panose="02020603050405020304" pitchFamily="18" charset="0"/>
                <a:cs typeface="Tahoma" panose="020B0604030504040204" pitchFamily="34" charset="0"/>
              </a:rPr>
              <a:t> and they used him as their instrument for more than 40 years, according to former U.S. intelligence diplomats and intelligence officials</a:t>
            </a:r>
            <a:r>
              <a:rPr kumimoji="0" lang="en-US" altLang="en-US" b="0" i="0" u="none" strike="noStrike" cap="none" normalizeH="0" baseline="0" dirty="0">
                <a:ln>
                  <a:noFill/>
                </a:ln>
                <a:solidFill>
                  <a:srgbClr val="333333"/>
                </a:solidFill>
                <a:effectLst/>
                <a:latin typeface="Arial Narrow" panose="020B0606020202030204" pitchFamily="34" charset="0"/>
                <a:ea typeface="Times New Roman" panose="02020603050405020304" pitchFamily="18" charset="0"/>
                <a:cs typeface="Tahoma" panose="020B0604030504040204" pitchFamily="34" charset="0"/>
              </a:rPr>
              <a:t>.</a:t>
            </a:r>
            <a:endParaRPr kumimoji="0" lang="en-US" altLang="en-US" b="0" i="0" u="none" strike="noStrike" cap="none" normalizeH="0" baseline="0" dirty="0">
              <a:ln>
                <a:noFill/>
              </a:ln>
              <a:solidFill>
                <a:schemeClr val="tx1"/>
              </a:solidFill>
              <a:effectLst/>
              <a:latin typeface="Arial Narrow" panose="020B0606020202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8" name="Rectangle 4">
            <a:extLst>
              <a:ext uri="{FF2B5EF4-FFF2-40B4-BE49-F238E27FC236}">
                <a16:creationId xmlns:a16="http://schemas.microsoft.com/office/drawing/2014/main" id="{AE9E1C2F-DBF6-4556-A5DA-2F32CFCBB2CF}"/>
              </a:ext>
            </a:extLst>
          </p:cNvPr>
          <p:cNvSpPr>
            <a:spLocks noChangeArrowheads="1"/>
          </p:cNvSpPr>
          <p:nvPr/>
        </p:nvSpPr>
        <p:spPr bwMode="auto">
          <a:xfrm>
            <a:off x="0" y="4540637"/>
            <a:ext cx="12192000" cy="6350"/>
          </a:xfrm>
          <a:prstGeom prst="rect">
            <a:avLst/>
          </a:prstGeom>
          <a:solidFill>
            <a:srgbClr val="000000"/>
          </a:solidFill>
          <a:ln w="9525">
            <a:solidFill>
              <a:schemeClr val="tx1"/>
            </a:solidFill>
            <a:prstDash val="solid"/>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2" name="TextBox 11">
            <a:extLst>
              <a:ext uri="{FF2B5EF4-FFF2-40B4-BE49-F238E27FC236}">
                <a16:creationId xmlns:a16="http://schemas.microsoft.com/office/drawing/2014/main" id="{6B8F5A3C-3299-43C1-952D-2C16BD68B5F5}"/>
              </a:ext>
            </a:extLst>
          </p:cNvPr>
          <p:cNvSpPr txBox="1"/>
          <p:nvPr/>
        </p:nvSpPr>
        <p:spPr>
          <a:xfrm>
            <a:off x="748937" y="4974821"/>
            <a:ext cx="10937966" cy="669927"/>
          </a:xfrm>
          <a:prstGeom prst="rect">
            <a:avLst/>
          </a:prstGeom>
          <a:noFill/>
        </p:spPr>
        <p:txBody>
          <a:bodyPr wrap="square">
            <a:spAutoFit/>
          </a:bodyPr>
          <a:lstStyle/>
          <a:p>
            <a:pPr marL="0" marR="0">
              <a:lnSpc>
                <a:spcPct val="107000"/>
              </a:lnSpc>
              <a:spcBef>
                <a:spcPts val="480"/>
              </a:spcBef>
              <a:spcAft>
                <a:spcPts val="1200"/>
              </a:spcAft>
            </a:pPr>
            <a:r>
              <a:rPr lang="en-US" sz="1800" dirty="0">
                <a:solidFill>
                  <a:srgbClr val="333333"/>
                </a:solidFill>
                <a:effectLst/>
                <a:latin typeface="Arial Narrow" panose="020B0606020202030204" pitchFamily="34" charset="0"/>
                <a:ea typeface="Times New Roman" panose="02020603050405020304" pitchFamily="18" charset="0"/>
                <a:cs typeface="Tahoma" panose="020B0604030504040204" pitchFamily="34" charset="0"/>
              </a:rPr>
              <a:t>United Press International has interviewed almost a dozen former U.S. diplomats, British scholars and former U.S. intelligence officials to piece together the following account. The CIA declined to comment on the report.</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0" name="TextBox 9">
            <a:extLst>
              <a:ext uri="{FF2B5EF4-FFF2-40B4-BE49-F238E27FC236}">
                <a16:creationId xmlns:a16="http://schemas.microsoft.com/office/drawing/2014/main" id="{AD32061D-B0F1-4DDA-A52D-2C941000F91B}"/>
              </a:ext>
            </a:extLst>
          </p:cNvPr>
          <p:cNvSpPr txBox="1"/>
          <p:nvPr/>
        </p:nvSpPr>
        <p:spPr>
          <a:xfrm>
            <a:off x="117566" y="151341"/>
            <a:ext cx="6100354" cy="369332"/>
          </a:xfrm>
          <a:prstGeom prst="rect">
            <a:avLst/>
          </a:prstGeom>
          <a:noFill/>
        </p:spPr>
        <p:txBody>
          <a:bodyPr wrap="square">
            <a:spAutoFit/>
          </a:bodyPr>
          <a:lstStyle/>
          <a:p>
            <a:r>
              <a:rPr lang="en-US" sz="1800" dirty="0">
                <a:latin typeface="Arial Rounded MT Bold" panose="020F0704030504030204" pitchFamily="34" charset="0"/>
              </a:rPr>
              <a:t>Saddam Hussein and the USA</a:t>
            </a:r>
            <a:endParaRPr lang="en-US" dirty="0">
              <a:latin typeface="Arial Rounded MT Bold" panose="020F0704030504030204" pitchFamily="34" charset="0"/>
            </a:endParaRPr>
          </a:p>
        </p:txBody>
      </p:sp>
    </p:spTree>
    <p:extLst>
      <p:ext uri="{BB962C8B-B14F-4D97-AF65-F5344CB8AC3E}">
        <p14:creationId xmlns:p14="http://schemas.microsoft.com/office/powerpoint/2010/main" val="13095768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03099FC9-585F-4BD8-B573-FDD3B77786F7}"/>
              </a:ext>
            </a:extLst>
          </p:cNvPr>
          <p:cNvSpPr>
            <a:spLocks noGrp="1"/>
          </p:cNvSpPr>
          <p:nvPr>
            <p:ph type="dt" sz="half" idx="10"/>
          </p:nvPr>
        </p:nvSpPr>
        <p:spPr/>
        <p:txBody>
          <a:bodyPr/>
          <a:lstStyle/>
          <a:p>
            <a:fld id="{C02A3633-CA93-4792-ACC9-21AE8E31BB7E}" type="datetime1">
              <a:rPr lang="en-US" smtClean="0"/>
              <a:t>8/11/2020</a:t>
            </a:fld>
            <a:endParaRPr lang="en-US"/>
          </a:p>
        </p:txBody>
      </p:sp>
      <p:sp>
        <p:nvSpPr>
          <p:cNvPr id="4" name="Slide Number Placeholder 3">
            <a:extLst>
              <a:ext uri="{FF2B5EF4-FFF2-40B4-BE49-F238E27FC236}">
                <a16:creationId xmlns:a16="http://schemas.microsoft.com/office/drawing/2014/main" id="{1FF578D7-6C21-4A29-B6FE-A3F5250E88F1}"/>
              </a:ext>
            </a:extLst>
          </p:cNvPr>
          <p:cNvSpPr>
            <a:spLocks noGrp="1"/>
          </p:cNvSpPr>
          <p:nvPr>
            <p:ph type="sldNum" sz="quarter" idx="12"/>
          </p:nvPr>
        </p:nvSpPr>
        <p:spPr/>
        <p:txBody>
          <a:bodyPr/>
          <a:lstStyle/>
          <a:p>
            <a:fld id="{B2DC25EE-239B-4C5F-AAD1-255A7D5F1EE2}" type="slidenum">
              <a:rPr lang="en-US" smtClean="0"/>
              <a:t>3</a:t>
            </a:fld>
            <a:endParaRPr lang="en-US"/>
          </a:p>
        </p:txBody>
      </p:sp>
      <p:sp>
        <p:nvSpPr>
          <p:cNvPr id="7" name="TextBox 6">
            <a:extLst>
              <a:ext uri="{FF2B5EF4-FFF2-40B4-BE49-F238E27FC236}">
                <a16:creationId xmlns:a16="http://schemas.microsoft.com/office/drawing/2014/main" id="{CEC39E11-5254-4395-AD43-C45B42243AA2}"/>
              </a:ext>
            </a:extLst>
          </p:cNvPr>
          <p:cNvSpPr txBox="1"/>
          <p:nvPr/>
        </p:nvSpPr>
        <p:spPr>
          <a:xfrm>
            <a:off x="461553" y="363643"/>
            <a:ext cx="6348549" cy="2585323"/>
          </a:xfrm>
          <a:prstGeom prst="rect">
            <a:avLst/>
          </a:prstGeom>
          <a:noFill/>
        </p:spPr>
        <p:txBody>
          <a:bodyPr wrap="square">
            <a:spAutoFit/>
          </a:bodyPr>
          <a:lstStyle/>
          <a:p>
            <a:r>
              <a:rPr lang="en-US" b="1" i="0" dirty="0">
                <a:solidFill>
                  <a:srgbClr val="333333"/>
                </a:solidFill>
                <a:effectLst/>
                <a:latin typeface="Arial Narrow" panose="020B0606020202030204" pitchFamily="34" charset="0"/>
              </a:rPr>
              <a:t>US intelligence helped Saddam's Ba`ath Party seize power for the first time in 1963. Evidence suggests that Saddam was on the CIA payroll as early as 1959, when he participated in a failed assassination attempt against Iraqi strongman Abd al-Karim </a:t>
            </a:r>
            <a:r>
              <a:rPr lang="en-US" b="1" i="0" dirty="0" err="1">
                <a:solidFill>
                  <a:srgbClr val="333333"/>
                </a:solidFill>
                <a:effectLst/>
                <a:latin typeface="Arial Narrow" panose="020B0606020202030204" pitchFamily="34" charset="0"/>
              </a:rPr>
              <a:t>Qassem</a:t>
            </a:r>
            <a:r>
              <a:rPr lang="en-US" b="1" i="0" dirty="0">
                <a:solidFill>
                  <a:srgbClr val="333333"/>
                </a:solidFill>
                <a:effectLst/>
                <a:latin typeface="Arial Narrow" panose="020B0606020202030204" pitchFamily="34" charset="0"/>
              </a:rPr>
              <a:t>. In the 1980s, the US and Britain backed Saddam in the war against Iran, giving Iraq arms, money, satellite intelligence, and even chemical &amp; bio-weapon precursors. As many as 90 US military advisors supported Iraqi forces and helped pick targets for Iraqi air and missile attacks.</a:t>
            </a:r>
            <a:endParaRPr lang="en-US" dirty="0">
              <a:latin typeface="Arial Narrow" panose="020B0606020202030204" pitchFamily="34" charset="0"/>
            </a:endParaRPr>
          </a:p>
        </p:txBody>
      </p:sp>
      <p:sp>
        <p:nvSpPr>
          <p:cNvPr id="6" name="TextBox 5">
            <a:extLst>
              <a:ext uri="{FF2B5EF4-FFF2-40B4-BE49-F238E27FC236}">
                <a16:creationId xmlns:a16="http://schemas.microsoft.com/office/drawing/2014/main" id="{E27C7D28-BE0B-453A-A9CD-62806ECC7243}"/>
              </a:ext>
            </a:extLst>
          </p:cNvPr>
          <p:cNvSpPr txBox="1"/>
          <p:nvPr/>
        </p:nvSpPr>
        <p:spPr>
          <a:xfrm>
            <a:off x="3635827" y="3196045"/>
            <a:ext cx="7916092" cy="3420231"/>
          </a:xfrm>
          <a:prstGeom prst="rect">
            <a:avLst/>
          </a:prstGeom>
          <a:noFill/>
        </p:spPr>
        <p:txBody>
          <a:bodyPr wrap="square">
            <a:spAutoFit/>
          </a:bodyPr>
          <a:lstStyle/>
          <a:p>
            <a:pPr algn="l"/>
            <a:r>
              <a:rPr lang="en-US" sz="1600" b="1" i="0" dirty="0">
                <a:solidFill>
                  <a:srgbClr val="202122"/>
                </a:solidFill>
                <a:effectLst/>
                <a:latin typeface="Arial Narrow" panose="020B0606020202030204" pitchFamily="34" charset="0"/>
              </a:rPr>
              <a:t>Ba'athist Iraq</a:t>
            </a:r>
            <a:r>
              <a:rPr lang="en-US" sz="1600" b="0" i="0" dirty="0">
                <a:solidFill>
                  <a:srgbClr val="202122"/>
                </a:solidFill>
                <a:effectLst/>
                <a:latin typeface="Arial Narrow" panose="020B0606020202030204" pitchFamily="34" charset="0"/>
              </a:rPr>
              <a:t>, formally the </a:t>
            </a:r>
            <a:r>
              <a:rPr lang="en-US" sz="1600" b="1" i="0" dirty="0">
                <a:solidFill>
                  <a:srgbClr val="202122"/>
                </a:solidFill>
                <a:effectLst/>
                <a:latin typeface="Arial Narrow" panose="020B0606020202030204" pitchFamily="34" charset="0"/>
              </a:rPr>
              <a:t>Iraqi Republic</a:t>
            </a:r>
            <a:r>
              <a:rPr lang="en-US" sz="1600" b="0" i="0" dirty="0">
                <a:solidFill>
                  <a:srgbClr val="202122"/>
                </a:solidFill>
                <a:effectLst/>
                <a:latin typeface="Arial Narrow" panose="020B0606020202030204" pitchFamily="34" charset="0"/>
              </a:rPr>
              <a:t>, covers the </a:t>
            </a:r>
            <a:r>
              <a:rPr lang="en-US" sz="1600" b="0" i="0" u="none" strike="noStrike" dirty="0">
                <a:solidFill>
                  <a:srgbClr val="0B0080"/>
                </a:solidFill>
                <a:effectLst/>
                <a:latin typeface="Arial Narrow" panose="020B0606020202030204" pitchFamily="34" charset="0"/>
                <a:hlinkClick r:id="rId2" tooltip="History of Iraq"/>
              </a:rPr>
              <a:t>history</a:t>
            </a:r>
            <a:r>
              <a:rPr lang="en-US" sz="1600" b="0" i="0" dirty="0">
                <a:solidFill>
                  <a:srgbClr val="202122"/>
                </a:solidFill>
                <a:effectLst/>
                <a:latin typeface="Arial Narrow" panose="020B0606020202030204" pitchFamily="34" charset="0"/>
              </a:rPr>
              <a:t> of </a:t>
            </a:r>
            <a:r>
              <a:rPr lang="en-US" sz="1600" b="0" i="0" u="none" strike="noStrike" dirty="0">
                <a:solidFill>
                  <a:srgbClr val="0B0080"/>
                </a:solidFill>
                <a:effectLst/>
                <a:latin typeface="Arial Narrow" panose="020B0606020202030204" pitchFamily="34" charset="0"/>
                <a:hlinkClick r:id="rId3" tooltip="Iraq"/>
              </a:rPr>
              <a:t>Iraq</a:t>
            </a:r>
            <a:r>
              <a:rPr lang="en-US" sz="1600" b="0" i="0" dirty="0">
                <a:solidFill>
                  <a:srgbClr val="202122"/>
                </a:solidFill>
                <a:effectLst/>
                <a:latin typeface="Arial Narrow" panose="020B0606020202030204" pitchFamily="34" charset="0"/>
              </a:rPr>
              <a:t> between 1968 and 2003, during the period of the </a:t>
            </a:r>
            <a:r>
              <a:rPr lang="en-US" sz="1600" b="0" i="0" u="none" strike="noStrike" dirty="0">
                <a:solidFill>
                  <a:srgbClr val="0B0080"/>
                </a:solidFill>
                <a:effectLst/>
                <a:latin typeface="Arial Narrow" panose="020B0606020202030204" pitchFamily="34" charset="0"/>
                <a:hlinkClick r:id="rId4" tooltip="Ba'ath Party (Iraqi-dominated faction)"/>
              </a:rPr>
              <a:t>Arab Socialist Ba'ath Party</a:t>
            </a:r>
            <a:r>
              <a:rPr lang="en-US" sz="1600" b="0" i="0" dirty="0">
                <a:solidFill>
                  <a:srgbClr val="202122"/>
                </a:solidFill>
                <a:effectLst/>
                <a:latin typeface="Arial Narrow" panose="020B0606020202030204" pitchFamily="34" charset="0"/>
              </a:rPr>
              <a:t>'s rule. This period began with high economic growth and soaring prosperity, but ended with Iraq facing social, political, and economic stagnation. The average annual income decreased both because of external factors and the internal policies of the government.</a:t>
            </a:r>
          </a:p>
          <a:p>
            <a:pPr algn="l"/>
            <a:r>
              <a:rPr lang="en-US" sz="1600" b="0" i="0" u="none" strike="noStrike" dirty="0">
                <a:solidFill>
                  <a:srgbClr val="0B0080"/>
                </a:solidFill>
                <a:effectLst/>
                <a:latin typeface="Arial Narrow" panose="020B0606020202030204" pitchFamily="34" charset="0"/>
                <a:hlinkClick r:id="rId5" tooltip="President of Iraq"/>
              </a:rPr>
              <a:t>Iraqi President</a:t>
            </a:r>
            <a:r>
              <a:rPr lang="en-US" sz="1600" b="0" i="0" dirty="0">
                <a:solidFill>
                  <a:srgbClr val="202122"/>
                </a:solidFill>
                <a:effectLst/>
                <a:latin typeface="Arial Narrow" panose="020B0606020202030204" pitchFamily="34" charset="0"/>
              </a:rPr>
              <a:t> </a:t>
            </a:r>
            <a:r>
              <a:rPr lang="en-US" sz="1600" b="0" i="0" u="none" strike="noStrike" dirty="0">
                <a:solidFill>
                  <a:srgbClr val="0B0080"/>
                </a:solidFill>
                <a:effectLst/>
                <a:latin typeface="Arial Narrow" panose="020B0606020202030204" pitchFamily="34" charset="0"/>
                <a:hlinkClick r:id="rId6" tooltip="Abdul Rahman Arif"/>
              </a:rPr>
              <a:t>Abdul Rahman </a:t>
            </a:r>
            <a:r>
              <a:rPr lang="en-US" sz="1600" b="0" i="0" u="none" strike="noStrike" dirty="0" err="1">
                <a:solidFill>
                  <a:srgbClr val="0B0080"/>
                </a:solidFill>
                <a:effectLst/>
                <a:latin typeface="Arial Narrow" panose="020B0606020202030204" pitchFamily="34" charset="0"/>
                <a:hlinkClick r:id="rId6" tooltip="Abdul Rahman Arif"/>
              </a:rPr>
              <a:t>Arif</a:t>
            </a:r>
            <a:r>
              <a:rPr lang="en-US" sz="1600" b="0" i="0" dirty="0">
                <a:solidFill>
                  <a:srgbClr val="202122"/>
                </a:solidFill>
                <a:effectLst/>
                <a:latin typeface="Arial Narrow" panose="020B0606020202030204" pitchFamily="34" charset="0"/>
              </a:rPr>
              <a:t>, and </a:t>
            </a:r>
            <a:r>
              <a:rPr lang="en-US" sz="1600" b="0" i="0" u="none" strike="noStrike" dirty="0">
                <a:solidFill>
                  <a:srgbClr val="0B0080"/>
                </a:solidFill>
                <a:effectLst/>
                <a:latin typeface="Arial Narrow" panose="020B0606020202030204" pitchFamily="34" charset="0"/>
                <a:hlinkClick r:id="rId7" tooltip="Prime Minister of Iraq"/>
              </a:rPr>
              <a:t>Iraqi Prime Minister</a:t>
            </a:r>
            <a:r>
              <a:rPr lang="en-US" sz="1600" b="0" i="0" dirty="0">
                <a:solidFill>
                  <a:srgbClr val="202122"/>
                </a:solidFill>
                <a:effectLst/>
                <a:latin typeface="Arial Narrow" panose="020B0606020202030204" pitchFamily="34" charset="0"/>
              </a:rPr>
              <a:t> </a:t>
            </a:r>
            <a:r>
              <a:rPr lang="en-US" sz="1600" b="0" i="0" u="none" strike="noStrike" dirty="0">
                <a:solidFill>
                  <a:srgbClr val="0B0080"/>
                </a:solidFill>
                <a:effectLst/>
                <a:latin typeface="Arial Narrow" panose="020B0606020202030204" pitchFamily="34" charset="0"/>
                <a:hlinkClick r:id="rId8" tooltip="Tahir Yahya"/>
              </a:rPr>
              <a:t>Tahir Yahya</a:t>
            </a:r>
            <a:r>
              <a:rPr lang="en-US" sz="1600" b="0" i="0" dirty="0">
                <a:solidFill>
                  <a:srgbClr val="202122"/>
                </a:solidFill>
                <a:effectLst/>
                <a:latin typeface="Arial Narrow" panose="020B0606020202030204" pitchFamily="34" charset="0"/>
              </a:rPr>
              <a:t>, were ousted during the </a:t>
            </a:r>
            <a:r>
              <a:rPr lang="en-US" sz="1600" b="0" i="0" u="none" strike="noStrike" dirty="0">
                <a:solidFill>
                  <a:srgbClr val="0B0080"/>
                </a:solidFill>
                <a:effectLst/>
                <a:latin typeface="Arial Narrow" panose="020B0606020202030204" pitchFamily="34" charset="0"/>
                <a:hlinkClick r:id="rId9" tooltip="17 July Revolution"/>
              </a:rPr>
              <a:t>17 July coup d'état</a:t>
            </a:r>
            <a:r>
              <a:rPr lang="en-US" sz="1600" b="0" i="0" dirty="0">
                <a:solidFill>
                  <a:srgbClr val="202122"/>
                </a:solidFill>
                <a:effectLst/>
                <a:latin typeface="Arial Narrow" panose="020B0606020202030204" pitchFamily="34" charset="0"/>
              </a:rPr>
              <a:t> led by </a:t>
            </a:r>
            <a:r>
              <a:rPr lang="en-US" sz="1600" b="0" i="0" u="none" strike="noStrike" dirty="0">
                <a:solidFill>
                  <a:srgbClr val="0B0080"/>
                </a:solidFill>
                <a:effectLst/>
                <a:latin typeface="Arial Narrow" panose="020B0606020202030204" pitchFamily="34" charset="0"/>
                <a:hlinkClick r:id="rId10" tooltip="Ahmed Hassan al-Bakr"/>
              </a:rPr>
              <a:t>Ahmed Hassan al-Bakr</a:t>
            </a:r>
            <a:r>
              <a:rPr lang="en-US" sz="1600" b="0" i="0" dirty="0">
                <a:solidFill>
                  <a:srgbClr val="202122"/>
                </a:solidFill>
                <a:effectLst/>
                <a:latin typeface="Arial Narrow" panose="020B0606020202030204" pitchFamily="34" charset="0"/>
              </a:rPr>
              <a:t> of the Ba'ath Party, which had previously held power in 1963 and was led primarily by al-Bakr, its leader, and </a:t>
            </a:r>
            <a:r>
              <a:rPr lang="en-US" sz="1600" b="0" i="0" u="none" strike="noStrike" dirty="0">
                <a:solidFill>
                  <a:srgbClr val="0B0080"/>
                </a:solidFill>
                <a:effectLst/>
                <a:latin typeface="Arial Narrow" panose="020B0606020202030204" pitchFamily="34" charset="0"/>
                <a:hlinkClick r:id="rId11" tooltip="Saddam Hussein"/>
              </a:rPr>
              <a:t>Saddam Hussein</a:t>
            </a:r>
            <a:r>
              <a:rPr lang="en-US" sz="1600" b="0" i="0" dirty="0">
                <a:solidFill>
                  <a:srgbClr val="202122"/>
                </a:solidFill>
                <a:effectLst/>
                <a:latin typeface="Arial Narrow" panose="020B0606020202030204" pitchFamily="34" charset="0"/>
              </a:rPr>
              <a:t>.</a:t>
            </a:r>
            <a:r>
              <a:rPr lang="en-US" sz="1600" b="0" i="0" u="none" strike="noStrike" baseline="30000" dirty="0">
                <a:solidFill>
                  <a:srgbClr val="0B0080"/>
                </a:solidFill>
                <a:effectLst/>
                <a:latin typeface="Arial Narrow" panose="020B0606020202030204" pitchFamily="34" charset="0"/>
                <a:hlinkClick r:id="rId12"/>
              </a:rPr>
              <a:t>[2]</a:t>
            </a:r>
            <a:r>
              <a:rPr lang="en-US" sz="1600" b="0" i="0" dirty="0">
                <a:solidFill>
                  <a:srgbClr val="202122"/>
                </a:solidFill>
                <a:effectLst/>
                <a:latin typeface="Arial Narrow" panose="020B0606020202030204" pitchFamily="34" charset="0"/>
              </a:rPr>
              <a:t> </a:t>
            </a:r>
            <a:r>
              <a:rPr lang="en-US" sz="1600" b="1" i="0" dirty="0">
                <a:solidFill>
                  <a:srgbClr val="202122"/>
                </a:solidFill>
                <a:effectLst/>
                <a:latin typeface="Arial Narrow" panose="020B0606020202030204" pitchFamily="34" charset="0"/>
              </a:rPr>
              <a:t>Saddam through his post as </a:t>
            </a:r>
            <a:r>
              <a:rPr lang="en-US" sz="1600" b="1" i="1" u="none" strike="noStrike" dirty="0">
                <a:solidFill>
                  <a:srgbClr val="0B0080"/>
                </a:solidFill>
                <a:effectLst/>
                <a:latin typeface="Arial Narrow" panose="020B0606020202030204" pitchFamily="34" charset="0"/>
                <a:hlinkClick r:id="rId13" tooltip="De facto"/>
              </a:rPr>
              <a:t>de facto</a:t>
            </a:r>
            <a:r>
              <a:rPr lang="en-US" sz="1600" b="1" i="0" dirty="0">
                <a:solidFill>
                  <a:srgbClr val="202122"/>
                </a:solidFill>
                <a:effectLst/>
                <a:latin typeface="Arial Narrow" panose="020B0606020202030204" pitchFamily="34" charset="0"/>
              </a:rPr>
              <a:t> chief of the party's intelligence services, became the country's </a:t>
            </a:r>
            <a:r>
              <a:rPr lang="en-US" sz="1600" b="1" i="1" dirty="0">
                <a:solidFill>
                  <a:srgbClr val="202122"/>
                </a:solidFill>
                <a:effectLst/>
                <a:latin typeface="Arial Narrow" panose="020B0606020202030204" pitchFamily="34" charset="0"/>
              </a:rPr>
              <a:t>de facto</a:t>
            </a:r>
            <a:r>
              <a:rPr lang="en-US" sz="1600" b="1" i="0" dirty="0">
                <a:solidFill>
                  <a:srgbClr val="202122"/>
                </a:solidFill>
                <a:effectLst/>
                <a:latin typeface="Arial Narrow" panose="020B0606020202030204" pitchFamily="34" charset="0"/>
              </a:rPr>
              <a:t> leader by the mid-1970s, and became </a:t>
            </a:r>
            <a:r>
              <a:rPr lang="en-US" sz="1600" b="1" i="1" u="none" strike="noStrike" dirty="0">
                <a:solidFill>
                  <a:srgbClr val="0B0080"/>
                </a:solidFill>
                <a:effectLst/>
                <a:latin typeface="Arial Narrow" panose="020B0606020202030204" pitchFamily="34" charset="0"/>
                <a:hlinkClick r:id="rId14" tooltip="De jure"/>
              </a:rPr>
              <a:t>de jure</a:t>
            </a:r>
            <a:r>
              <a:rPr lang="en-US" sz="1600" b="1" i="0" dirty="0">
                <a:solidFill>
                  <a:srgbClr val="202122"/>
                </a:solidFill>
                <a:effectLst/>
                <a:latin typeface="Arial Narrow" panose="020B0606020202030204" pitchFamily="34" charset="0"/>
              </a:rPr>
              <a:t> leader in 1979 when he succeeded al-Bakr in office as President. During al-Bakr's </a:t>
            </a:r>
            <a:r>
              <a:rPr lang="en-US" sz="1600" b="1" i="1" dirty="0">
                <a:solidFill>
                  <a:srgbClr val="202122"/>
                </a:solidFill>
                <a:effectLst/>
                <a:latin typeface="Arial Narrow" panose="020B0606020202030204" pitchFamily="34" charset="0"/>
              </a:rPr>
              <a:t>de jure</a:t>
            </a:r>
            <a:r>
              <a:rPr lang="en-US" sz="1600" b="1" i="0" dirty="0">
                <a:solidFill>
                  <a:srgbClr val="202122"/>
                </a:solidFill>
                <a:effectLst/>
                <a:latin typeface="Arial Narrow" panose="020B0606020202030204" pitchFamily="34" charset="0"/>
              </a:rPr>
              <a:t> rule, the country's economy grew, and Iraq's standing within the </a:t>
            </a:r>
            <a:r>
              <a:rPr lang="en-US" sz="1600" b="1" i="0" u="none" strike="noStrike" dirty="0">
                <a:solidFill>
                  <a:srgbClr val="0B0080"/>
                </a:solidFill>
                <a:effectLst/>
                <a:latin typeface="Arial Narrow" panose="020B0606020202030204" pitchFamily="34" charset="0"/>
                <a:hlinkClick r:id="rId15" tooltip="Arab world"/>
              </a:rPr>
              <a:t>Arab world</a:t>
            </a:r>
            <a:r>
              <a:rPr lang="en-US" sz="1600" b="1" i="0" dirty="0">
                <a:solidFill>
                  <a:srgbClr val="202122"/>
                </a:solidFill>
                <a:effectLst/>
                <a:latin typeface="Arial Narrow" panose="020B0606020202030204" pitchFamily="34" charset="0"/>
              </a:rPr>
              <a:t> increased. However, several internal factors were threatening the country's stability, among them the country's conflict with Iran and factions within Iraq's own </a:t>
            </a:r>
            <a:r>
              <a:rPr lang="en-US" sz="1600" b="1" i="0" u="none" strike="noStrike" dirty="0">
                <a:solidFill>
                  <a:srgbClr val="0B0080"/>
                </a:solidFill>
                <a:effectLst/>
                <a:latin typeface="Arial Narrow" panose="020B0606020202030204" pitchFamily="34" charset="0"/>
                <a:hlinkClick r:id="rId16" tooltip="Shia"/>
              </a:rPr>
              <a:t>Shia Muslim community</a:t>
            </a:r>
            <a:r>
              <a:rPr lang="en-US" sz="1600" b="1" i="0" dirty="0">
                <a:solidFill>
                  <a:srgbClr val="202122"/>
                </a:solidFill>
                <a:effectLst/>
                <a:latin typeface="Arial Narrow" panose="020B0606020202030204" pitchFamily="34" charset="0"/>
              </a:rPr>
              <a:t>. An external problem was a border dispute with </a:t>
            </a:r>
            <a:r>
              <a:rPr lang="en-US" sz="1600" b="1" i="0" u="none" strike="noStrike" dirty="0">
                <a:solidFill>
                  <a:srgbClr val="0B0080"/>
                </a:solidFill>
                <a:effectLst/>
                <a:latin typeface="Arial Narrow" panose="020B0606020202030204" pitchFamily="34" charset="0"/>
                <a:hlinkClick r:id="rId17" tooltip="Iran"/>
              </a:rPr>
              <a:t>Iran</a:t>
            </a:r>
            <a:r>
              <a:rPr lang="en-US" sz="1600" b="1" i="0" dirty="0">
                <a:solidFill>
                  <a:srgbClr val="202122"/>
                </a:solidFill>
                <a:effectLst/>
                <a:latin typeface="Arial Narrow" panose="020B0606020202030204" pitchFamily="34" charset="0"/>
              </a:rPr>
              <a:t>.</a:t>
            </a:r>
          </a:p>
        </p:txBody>
      </p:sp>
      <p:pic>
        <p:nvPicPr>
          <p:cNvPr id="1026" name="Picture 2">
            <a:hlinkClick r:id="rId18"/>
            <a:extLst>
              <a:ext uri="{FF2B5EF4-FFF2-40B4-BE49-F238E27FC236}">
                <a16:creationId xmlns:a16="http://schemas.microsoft.com/office/drawing/2014/main" id="{6E1BF2A4-3D8B-45F0-BA69-D264CB338509}"/>
              </a:ext>
            </a:extLst>
          </p:cNvPr>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1457733" y="3923995"/>
            <a:ext cx="1438275" cy="1457326"/>
          </a:xfrm>
          <a:prstGeom prst="rect">
            <a:avLst/>
          </a:prstGeom>
          <a:noFill/>
          <a:extLst>
            <a:ext uri="{909E8E84-426E-40DD-AFC4-6F175D3DCCD1}">
              <a14:hiddenFill xmlns:a14="http://schemas.microsoft.com/office/drawing/2010/main">
                <a:solidFill>
                  <a:srgbClr val="FFFFFF"/>
                </a:solidFill>
              </a14:hiddenFill>
            </a:ext>
          </a:extLst>
        </p:spPr>
      </p:pic>
      <p:sp>
        <p:nvSpPr>
          <p:cNvPr id="8" name="Rectangle 4">
            <a:extLst>
              <a:ext uri="{FF2B5EF4-FFF2-40B4-BE49-F238E27FC236}">
                <a16:creationId xmlns:a16="http://schemas.microsoft.com/office/drawing/2014/main" id="{57A238FD-059F-42B2-992C-66B3ED862FE4}"/>
              </a:ext>
            </a:extLst>
          </p:cNvPr>
          <p:cNvSpPr>
            <a:spLocks noChangeArrowheads="1"/>
          </p:cNvSpPr>
          <p:nvPr/>
        </p:nvSpPr>
        <p:spPr bwMode="auto">
          <a:xfrm>
            <a:off x="0" y="3008370"/>
            <a:ext cx="12192000" cy="6350"/>
          </a:xfrm>
          <a:prstGeom prst="rect">
            <a:avLst/>
          </a:prstGeom>
          <a:solidFill>
            <a:srgbClr val="000000"/>
          </a:solidFill>
          <a:ln w="9525">
            <a:solidFill>
              <a:schemeClr val="tx1"/>
            </a:solidFill>
            <a:prstDash val="solid"/>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2" name="TextBox 11">
            <a:extLst>
              <a:ext uri="{FF2B5EF4-FFF2-40B4-BE49-F238E27FC236}">
                <a16:creationId xmlns:a16="http://schemas.microsoft.com/office/drawing/2014/main" id="{910418A6-0DCA-42CD-B213-9A38C2F80986}"/>
              </a:ext>
            </a:extLst>
          </p:cNvPr>
          <p:cNvSpPr txBox="1"/>
          <p:nvPr/>
        </p:nvSpPr>
        <p:spPr>
          <a:xfrm>
            <a:off x="7097487" y="688705"/>
            <a:ext cx="4632960" cy="1477328"/>
          </a:xfrm>
          <a:prstGeom prst="rect">
            <a:avLst/>
          </a:prstGeom>
          <a:solidFill>
            <a:schemeClr val="accent5">
              <a:lumMod val="20000"/>
              <a:lumOff val="80000"/>
            </a:schemeClr>
          </a:solidFill>
          <a:ln>
            <a:solidFill>
              <a:schemeClr val="accent6">
                <a:lumMod val="20000"/>
                <a:lumOff val="80000"/>
              </a:schemeClr>
            </a:solidFill>
          </a:ln>
        </p:spPr>
        <p:txBody>
          <a:bodyPr wrap="square">
            <a:spAutoFit/>
          </a:bodyPr>
          <a:lstStyle/>
          <a:p>
            <a:r>
              <a:rPr lang="en-US" b="0" i="0" dirty="0" err="1">
                <a:solidFill>
                  <a:srgbClr val="202122"/>
                </a:solidFill>
                <a:effectLst/>
                <a:latin typeface="Arial Rounded MT Bold" panose="020F0704030504030204" pitchFamily="34" charset="0"/>
              </a:rPr>
              <a:t>Baʽathism</a:t>
            </a:r>
            <a:r>
              <a:rPr lang="en-US" b="0" i="0" dirty="0">
                <a:solidFill>
                  <a:srgbClr val="202122"/>
                </a:solidFill>
                <a:effectLst/>
                <a:latin typeface="Arial Rounded MT Bold" panose="020F0704030504030204" pitchFamily="34" charset="0"/>
              </a:rPr>
              <a:t> calls for unification of the </a:t>
            </a:r>
            <a:r>
              <a:rPr lang="en-US" b="0" i="0" u="none" strike="noStrike" dirty="0">
                <a:solidFill>
                  <a:srgbClr val="0B0080"/>
                </a:solidFill>
                <a:effectLst/>
                <a:latin typeface="Arial Rounded MT Bold" panose="020F0704030504030204" pitchFamily="34" charset="0"/>
                <a:hlinkClick r:id="rId15" tooltip="Arab world"/>
              </a:rPr>
              <a:t>Arab world</a:t>
            </a:r>
            <a:r>
              <a:rPr lang="en-US" b="0" i="0" dirty="0">
                <a:solidFill>
                  <a:srgbClr val="202122"/>
                </a:solidFill>
                <a:effectLst/>
                <a:latin typeface="Arial Rounded MT Bold" panose="020F0704030504030204" pitchFamily="34" charset="0"/>
              </a:rPr>
              <a:t> into a single state. Its motto, "Unity, </a:t>
            </a:r>
            <a:r>
              <a:rPr lang="en-US" b="0" i="0" u="none" strike="noStrike" dirty="0">
                <a:solidFill>
                  <a:srgbClr val="0B0080"/>
                </a:solidFill>
                <a:effectLst/>
                <a:latin typeface="Arial Rounded MT Bold" panose="020F0704030504030204" pitchFamily="34" charset="0"/>
                <a:hlinkClick r:id="rId20" tooltip="Liberty"/>
              </a:rPr>
              <a:t>Liberty</a:t>
            </a:r>
            <a:r>
              <a:rPr lang="en-US" b="0" i="0" dirty="0">
                <a:solidFill>
                  <a:srgbClr val="202122"/>
                </a:solidFill>
                <a:effectLst/>
                <a:latin typeface="Arial Rounded MT Bold" panose="020F0704030504030204" pitchFamily="34" charset="0"/>
              </a:rPr>
              <a:t>, </a:t>
            </a:r>
            <a:r>
              <a:rPr lang="en-US" b="0" i="0" u="none" strike="noStrike" dirty="0">
                <a:solidFill>
                  <a:srgbClr val="0B0080"/>
                </a:solidFill>
                <a:effectLst/>
                <a:latin typeface="Arial Rounded MT Bold" panose="020F0704030504030204" pitchFamily="34" charset="0"/>
                <a:hlinkClick r:id="rId21" tooltip="Socialism"/>
              </a:rPr>
              <a:t>Socialism</a:t>
            </a:r>
            <a:r>
              <a:rPr lang="en-US" b="0" i="0" dirty="0">
                <a:solidFill>
                  <a:srgbClr val="202122"/>
                </a:solidFill>
                <a:effectLst/>
                <a:latin typeface="Arial Rounded MT Bold" panose="020F0704030504030204" pitchFamily="34" charset="0"/>
              </a:rPr>
              <a:t>", refers to Arab unity, and freedom from non-Arab control and interference.</a:t>
            </a:r>
            <a:endParaRPr lang="en-US" dirty="0">
              <a:latin typeface="Arial Rounded MT Bold" panose="020F0704030504030204" pitchFamily="34" charset="0"/>
            </a:endParaRPr>
          </a:p>
        </p:txBody>
      </p:sp>
    </p:spTree>
    <p:extLst>
      <p:ext uri="{BB962C8B-B14F-4D97-AF65-F5344CB8AC3E}">
        <p14:creationId xmlns:p14="http://schemas.microsoft.com/office/powerpoint/2010/main" val="36506435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E22E4B0-A31C-4E22-8435-0C499F1FFA4D}"/>
              </a:ext>
            </a:extLst>
          </p:cNvPr>
          <p:cNvSpPr>
            <a:spLocks noGrp="1"/>
          </p:cNvSpPr>
          <p:nvPr>
            <p:ph type="dt" sz="half" idx="10"/>
          </p:nvPr>
        </p:nvSpPr>
        <p:spPr/>
        <p:txBody>
          <a:bodyPr/>
          <a:lstStyle/>
          <a:p>
            <a:fld id="{CA02E293-0D2B-4964-B507-82717515F881}" type="datetime1">
              <a:rPr lang="en-US" smtClean="0"/>
              <a:t>8/11/2020</a:t>
            </a:fld>
            <a:endParaRPr lang="en-US"/>
          </a:p>
        </p:txBody>
      </p:sp>
      <p:sp>
        <p:nvSpPr>
          <p:cNvPr id="3" name="Slide Number Placeholder 2">
            <a:extLst>
              <a:ext uri="{FF2B5EF4-FFF2-40B4-BE49-F238E27FC236}">
                <a16:creationId xmlns:a16="http://schemas.microsoft.com/office/drawing/2014/main" id="{C7BD0B2F-D758-423F-BE61-1F08FBAE601E}"/>
              </a:ext>
            </a:extLst>
          </p:cNvPr>
          <p:cNvSpPr>
            <a:spLocks noGrp="1"/>
          </p:cNvSpPr>
          <p:nvPr>
            <p:ph type="sldNum" sz="quarter" idx="12"/>
          </p:nvPr>
        </p:nvSpPr>
        <p:spPr/>
        <p:txBody>
          <a:bodyPr/>
          <a:lstStyle/>
          <a:p>
            <a:fld id="{B2DC25EE-239B-4C5F-AAD1-255A7D5F1EE2}" type="slidenum">
              <a:rPr lang="en-US" smtClean="0"/>
              <a:t>4</a:t>
            </a:fld>
            <a:endParaRPr lang="en-US"/>
          </a:p>
        </p:txBody>
      </p:sp>
      <p:sp>
        <p:nvSpPr>
          <p:cNvPr id="5" name="TextBox 4">
            <a:extLst>
              <a:ext uri="{FF2B5EF4-FFF2-40B4-BE49-F238E27FC236}">
                <a16:creationId xmlns:a16="http://schemas.microsoft.com/office/drawing/2014/main" id="{88CE4C01-8B7D-4B53-B2A8-1F353ECD339C}"/>
              </a:ext>
            </a:extLst>
          </p:cNvPr>
          <p:cNvSpPr txBox="1"/>
          <p:nvPr/>
        </p:nvSpPr>
        <p:spPr>
          <a:xfrm>
            <a:off x="335280" y="1332410"/>
            <a:ext cx="11521440" cy="4524315"/>
          </a:xfrm>
          <a:prstGeom prst="rect">
            <a:avLst/>
          </a:prstGeom>
          <a:noFill/>
        </p:spPr>
        <p:txBody>
          <a:bodyPr wrap="square">
            <a:spAutoFit/>
          </a:bodyPr>
          <a:lstStyle/>
          <a:p>
            <a:pPr algn="l"/>
            <a:r>
              <a:rPr lang="en-US" sz="1600" b="1" i="0" dirty="0">
                <a:solidFill>
                  <a:srgbClr val="202122"/>
                </a:solidFill>
                <a:effectLst/>
                <a:latin typeface="Arial Narrow" panose="020B0606020202030204" pitchFamily="34" charset="0"/>
              </a:rPr>
              <a:t>Saddam became the President of Iraq, Chairman of the </a:t>
            </a:r>
            <a:r>
              <a:rPr lang="en-US" sz="1600" b="1" i="0" u="none" strike="noStrike" dirty="0">
                <a:solidFill>
                  <a:srgbClr val="0B0080"/>
                </a:solidFill>
                <a:effectLst/>
                <a:latin typeface="Arial Narrow" panose="020B0606020202030204" pitchFamily="34" charset="0"/>
                <a:hlinkClick r:id="rId2" tooltip="Iraqi Revolutionary Command Council"/>
              </a:rPr>
              <a:t>Revolutionary Command Council</a:t>
            </a:r>
            <a:r>
              <a:rPr lang="en-US" sz="1600" b="1" i="0" dirty="0">
                <a:solidFill>
                  <a:srgbClr val="202122"/>
                </a:solidFill>
                <a:effectLst/>
                <a:latin typeface="Arial Narrow" panose="020B0606020202030204" pitchFamily="34" charset="0"/>
              </a:rPr>
              <a:t>, Prime Minister and General Secretary of the </a:t>
            </a:r>
            <a:r>
              <a:rPr lang="en-US" sz="1600" b="1" i="0" u="none" strike="noStrike" dirty="0">
                <a:solidFill>
                  <a:srgbClr val="0B0080"/>
                </a:solidFill>
                <a:effectLst/>
                <a:latin typeface="Arial Narrow" panose="020B0606020202030204" pitchFamily="34" charset="0"/>
                <a:hlinkClick r:id="rId3" tooltip="Arab Socialist Ba'ath Party – Iraq Region"/>
              </a:rPr>
              <a:t>Regional Command of the Ba'ath Party</a:t>
            </a:r>
            <a:r>
              <a:rPr lang="en-US" sz="1600" b="1" i="0" dirty="0">
                <a:solidFill>
                  <a:srgbClr val="202122"/>
                </a:solidFill>
                <a:effectLst/>
                <a:latin typeface="Arial Narrow" panose="020B0606020202030204" pitchFamily="34" charset="0"/>
              </a:rPr>
              <a:t> in 1979, during a wave of anti-government protests in Iraq led by Shias. </a:t>
            </a:r>
            <a:r>
              <a:rPr lang="en-US" sz="1600" b="0" i="0" dirty="0">
                <a:solidFill>
                  <a:srgbClr val="202122"/>
                </a:solidFill>
                <a:effectLst/>
                <a:latin typeface="Arial Narrow" panose="020B0606020202030204" pitchFamily="34" charset="0"/>
              </a:rPr>
              <a:t>The Ba'ath Party, which was officially secular in nature, harshly repressed the protests. Another policy change was Iraq's foreign policy towards Iran, a Shia country. Deteriorating relations eventually led to the </a:t>
            </a:r>
            <a:r>
              <a:rPr lang="en-US" sz="1600" b="0" i="0" u="none" strike="noStrike" dirty="0">
                <a:solidFill>
                  <a:srgbClr val="0B0080"/>
                </a:solidFill>
                <a:effectLst/>
                <a:latin typeface="Arial Narrow" panose="020B0606020202030204" pitchFamily="34" charset="0"/>
                <a:hlinkClick r:id="rId4" tooltip="Iran–Iraq War"/>
              </a:rPr>
              <a:t>Iran–Iraq War</a:t>
            </a:r>
            <a:r>
              <a:rPr lang="en-US" sz="1600" b="0" i="0" dirty="0">
                <a:solidFill>
                  <a:srgbClr val="202122"/>
                </a:solidFill>
                <a:effectLst/>
                <a:latin typeface="Arial Narrow" panose="020B0606020202030204" pitchFamily="34" charset="0"/>
              </a:rPr>
              <a:t>, which started in 1980 when Iraq launched a full-scale invasion of Iran. Following the 1979 </a:t>
            </a:r>
            <a:r>
              <a:rPr lang="en-US" sz="1600" b="0" i="0" u="none" strike="noStrike" dirty="0">
                <a:solidFill>
                  <a:srgbClr val="0B0080"/>
                </a:solidFill>
                <a:effectLst/>
                <a:latin typeface="Arial Narrow" panose="020B0606020202030204" pitchFamily="34" charset="0"/>
                <a:hlinkClick r:id="rId5" tooltip="Iranian Revolution"/>
              </a:rPr>
              <a:t>Iranian Revolution</a:t>
            </a:r>
            <a:r>
              <a:rPr lang="en-US" sz="1600" b="0" i="0" dirty="0">
                <a:solidFill>
                  <a:srgbClr val="202122"/>
                </a:solidFill>
                <a:effectLst/>
                <a:latin typeface="Arial Narrow" panose="020B0606020202030204" pitchFamily="34" charset="0"/>
              </a:rPr>
              <a:t>, the Iraqis believed the Iranians to be militarily weak, and thus an easy target for their military. This notion proved to be incorrect, and the war lasted for eight years. The </a:t>
            </a:r>
            <a:r>
              <a:rPr lang="en-US" sz="1600" b="0" i="0" u="none" strike="noStrike" dirty="0">
                <a:solidFill>
                  <a:srgbClr val="0B0080"/>
                </a:solidFill>
                <a:effectLst/>
                <a:latin typeface="Arial Narrow" panose="020B0606020202030204" pitchFamily="34" charset="0"/>
                <a:hlinkClick r:id="rId6" tooltip="Economy of Iraq"/>
              </a:rPr>
              <a:t>economy of Iraq</a:t>
            </a:r>
            <a:r>
              <a:rPr lang="en-US" sz="1600" b="0" i="0" dirty="0">
                <a:solidFill>
                  <a:srgbClr val="202122"/>
                </a:solidFill>
                <a:effectLst/>
                <a:latin typeface="Arial Narrow" panose="020B0606020202030204" pitchFamily="34" charset="0"/>
              </a:rPr>
              <a:t> deteriorated during the war, and the country became dependent on foreign loans to fund its war effort. The war ended in a stalemate when a ceasefire was reached in 1988, which resulted in a </a:t>
            </a:r>
            <a:r>
              <a:rPr lang="en-US" sz="1600" b="0" i="1" u="none" strike="noStrike" dirty="0">
                <a:solidFill>
                  <a:srgbClr val="0B0080"/>
                </a:solidFill>
                <a:effectLst/>
                <a:latin typeface="Arial Narrow" panose="020B0606020202030204" pitchFamily="34" charset="0"/>
                <a:hlinkClick r:id="rId7" tooltip="Status quo ante bellum"/>
              </a:rPr>
              <a:t>status quo ante bellum</a:t>
            </a:r>
            <a:r>
              <a:rPr lang="en-US" sz="1600" b="0" i="0" dirty="0">
                <a:solidFill>
                  <a:srgbClr val="202122"/>
                </a:solidFill>
                <a:effectLst/>
                <a:latin typeface="Arial Narrow" panose="020B0606020202030204" pitchFamily="34" charset="0"/>
              </a:rPr>
              <a:t>.</a:t>
            </a:r>
          </a:p>
          <a:p>
            <a:pPr algn="l"/>
            <a:endParaRPr lang="en-US" sz="1600" b="0" i="0" dirty="0">
              <a:solidFill>
                <a:srgbClr val="202122"/>
              </a:solidFill>
              <a:effectLst/>
              <a:latin typeface="Arial Narrow" panose="020B0606020202030204" pitchFamily="34" charset="0"/>
            </a:endParaRPr>
          </a:p>
          <a:p>
            <a:pPr algn="l"/>
            <a:endParaRPr lang="en-US" sz="1600" dirty="0">
              <a:solidFill>
                <a:srgbClr val="202122"/>
              </a:solidFill>
              <a:latin typeface="Arial Narrow" panose="020B0606020202030204" pitchFamily="34" charset="0"/>
            </a:endParaRPr>
          </a:p>
          <a:p>
            <a:pPr algn="l"/>
            <a:endParaRPr lang="en-US" sz="1600" b="0" i="0" dirty="0">
              <a:solidFill>
                <a:srgbClr val="202122"/>
              </a:solidFill>
              <a:effectLst/>
              <a:latin typeface="Arial Narrow" panose="020B0606020202030204" pitchFamily="34" charset="0"/>
            </a:endParaRPr>
          </a:p>
          <a:p>
            <a:pPr algn="l"/>
            <a:r>
              <a:rPr lang="en-US" sz="1600" b="0" i="0" dirty="0">
                <a:solidFill>
                  <a:srgbClr val="202122"/>
                </a:solidFill>
                <a:effectLst/>
                <a:latin typeface="Arial Narrow" panose="020B0606020202030204" pitchFamily="34" charset="0"/>
              </a:rPr>
              <a:t>When the war ended, Iraq found itself in the midst of an economic depression, owed millions of dollars to foreign countries, and was unable to repay its creditors. </a:t>
            </a:r>
            <a:r>
              <a:rPr lang="en-US" sz="1600" b="1" i="0" u="none" strike="noStrike" dirty="0">
                <a:solidFill>
                  <a:srgbClr val="0B0080"/>
                </a:solidFill>
                <a:effectLst/>
                <a:latin typeface="Arial Narrow" panose="020B0606020202030204" pitchFamily="34" charset="0"/>
                <a:hlinkClick r:id="rId8" tooltip="Kuwait"/>
              </a:rPr>
              <a:t>Kuwait</a:t>
            </a:r>
            <a:r>
              <a:rPr lang="en-US" sz="1600" b="1" i="0" dirty="0">
                <a:solidFill>
                  <a:srgbClr val="202122"/>
                </a:solidFill>
                <a:effectLst/>
                <a:latin typeface="Arial Narrow" panose="020B0606020202030204" pitchFamily="34" charset="0"/>
              </a:rPr>
              <a:t>, which had deliberately increased oil output following the war, reducing international oil prices, further weakened the Iraqi economy. In response to this, Saddam threatened Kuwait that, unless it reduced its oil output, Iraq would invade. Negotiations broke down, and on 2 August 1990, Iraq launched an </a:t>
            </a:r>
            <a:r>
              <a:rPr lang="en-US" sz="1600" b="1" i="0" u="none" strike="noStrike" dirty="0">
                <a:solidFill>
                  <a:srgbClr val="0B0080"/>
                </a:solidFill>
                <a:effectLst/>
                <a:latin typeface="Arial Narrow" panose="020B0606020202030204" pitchFamily="34" charset="0"/>
                <a:hlinkClick r:id="rId9" tooltip="Invasion of Kuwait"/>
              </a:rPr>
              <a:t>invasion of Kuwait</a:t>
            </a:r>
            <a:r>
              <a:rPr lang="en-US" sz="1600" b="1" i="0" dirty="0">
                <a:solidFill>
                  <a:srgbClr val="202122"/>
                </a:solidFill>
                <a:effectLst/>
                <a:latin typeface="Arial Narrow" panose="020B0606020202030204" pitchFamily="34" charset="0"/>
              </a:rPr>
              <a:t>. The resulting international response led to the </a:t>
            </a:r>
            <a:r>
              <a:rPr lang="en-US" sz="1600" b="1" i="0" u="none" strike="noStrike" dirty="0">
                <a:solidFill>
                  <a:srgbClr val="0B0080"/>
                </a:solidFill>
                <a:effectLst/>
                <a:latin typeface="Arial Narrow" panose="020B0606020202030204" pitchFamily="34" charset="0"/>
                <a:hlinkClick r:id="rId10" tooltip="Persian Gulf War"/>
              </a:rPr>
              <a:t>Persian Gulf War</a:t>
            </a:r>
            <a:r>
              <a:rPr lang="en-US" sz="1600" b="1" i="0" dirty="0">
                <a:solidFill>
                  <a:srgbClr val="202122"/>
                </a:solidFill>
                <a:effectLst/>
                <a:latin typeface="Arial Narrow" panose="020B0606020202030204" pitchFamily="34" charset="0"/>
              </a:rPr>
              <a:t>, which Iraq lost</a:t>
            </a:r>
            <a:r>
              <a:rPr lang="en-US" sz="1600" b="0" i="0" dirty="0">
                <a:solidFill>
                  <a:srgbClr val="202122"/>
                </a:solidFill>
                <a:effectLst/>
                <a:latin typeface="Arial Narrow" panose="020B0606020202030204" pitchFamily="34" charset="0"/>
              </a:rPr>
              <a:t>. The </a:t>
            </a:r>
            <a:r>
              <a:rPr lang="en-US" sz="1600" b="0" i="0" u="none" strike="noStrike" dirty="0">
                <a:solidFill>
                  <a:srgbClr val="0B0080"/>
                </a:solidFill>
                <a:effectLst/>
                <a:latin typeface="Arial Narrow" panose="020B0606020202030204" pitchFamily="34" charset="0"/>
                <a:hlinkClick r:id="rId11" tooltip="United Nations"/>
              </a:rPr>
              <a:t>United Nations</a:t>
            </a:r>
            <a:r>
              <a:rPr lang="en-US" sz="1600" b="0" i="0" dirty="0">
                <a:solidFill>
                  <a:srgbClr val="202122"/>
                </a:solidFill>
                <a:effectLst/>
                <a:latin typeface="Arial Narrow" panose="020B0606020202030204" pitchFamily="34" charset="0"/>
              </a:rPr>
              <a:t> (UN) initiated economic sanctions in the war's aftermath to weaken the Ba'athist Iraqi regime. The country's economic conditions worsened during the 1990s, and at the turn of the 21st century, Iraq's economy started to grow again as several states ignored the UN's sanctions. </a:t>
            </a:r>
            <a:r>
              <a:rPr lang="en-US" sz="1600" b="1" i="0" dirty="0">
                <a:solidFill>
                  <a:srgbClr val="202122"/>
                </a:solidFill>
                <a:effectLst/>
                <a:latin typeface="Arial Narrow" panose="020B0606020202030204" pitchFamily="34" charset="0"/>
              </a:rPr>
              <a:t>In the aftermath of the </a:t>
            </a:r>
            <a:r>
              <a:rPr lang="en-US" sz="1600" b="1" i="0" u="none" strike="noStrike" dirty="0">
                <a:solidFill>
                  <a:srgbClr val="0B0080"/>
                </a:solidFill>
                <a:effectLst/>
                <a:latin typeface="Arial Narrow" panose="020B0606020202030204" pitchFamily="34" charset="0"/>
                <a:hlinkClick r:id="rId12" tooltip="September 11 attacks"/>
              </a:rPr>
              <a:t>September 11 attacks</a:t>
            </a:r>
            <a:r>
              <a:rPr lang="en-US" sz="1600" b="1" i="0" dirty="0">
                <a:solidFill>
                  <a:srgbClr val="202122"/>
                </a:solidFill>
                <a:effectLst/>
                <a:latin typeface="Arial Narrow" panose="020B0606020202030204" pitchFamily="34" charset="0"/>
              </a:rPr>
              <a:t> of 2001, the United States proclaimed a </a:t>
            </a:r>
            <a:r>
              <a:rPr lang="en-US" sz="1600" b="1" i="0" u="none" strike="noStrike" dirty="0">
                <a:solidFill>
                  <a:srgbClr val="0B0080"/>
                </a:solidFill>
                <a:effectLst/>
                <a:latin typeface="Arial Narrow" panose="020B0606020202030204" pitchFamily="34" charset="0"/>
                <a:hlinkClick r:id="rId13" tooltip="War on Terror"/>
              </a:rPr>
              <a:t>War on Terror</a:t>
            </a:r>
            <a:r>
              <a:rPr lang="en-US" sz="1600" b="1" i="0" dirty="0">
                <a:solidFill>
                  <a:srgbClr val="202122"/>
                </a:solidFill>
                <a:effectLst/>
                <a:latin typeface="Arial Narrow" panose="020B0606020202030204" pitchFamily="34" charset="0"/>
              </a:rPr>
              <a:t> and labelled Iraq as part of an "</a:t>
            </a:r>
            <a:r>
              <a:rPr lang="en-US" sz="1600" b="1" i="0" u="none" strike="noStrike" dirty="0">
                <a:solidFill>
                  <a:srgbClr val="0B0080"/>
                </a:solidFill>
                <a:effectLst/>
                <a:latin typeface="Arial Narrow" panose="020B0606020202030204" pitchFamily="34" charset="0"/>
                <a:hlinkClick r:id="rId14" tooltip="Axis of Evil"/>
              </a:rPr>
              <a:t>Axis of Evil</a:t>
            </a:r>
            <a:r>
              <a:rPr lang="en-US" sz="1600" b="1" i="0" dirty="0">
                <a:solidFill>
                  <a:srgbClr val="202122"/>
                </a:solidFill>
                <a:effectLst/>
                <a:latin typeface="Arial Narrow" panose="020B0606020202030204" pitchFamily="34" charset="0"/>
              </a:rPr>
              <a:t>". In 2003, a </a:t>
            </a:r>
            <a:r>
              <a:rPr lang="en-US" sz="1600" b="1" i="0" u="none" strike="noStrike" dirty="0">
                <a:solidFill>
                  <a:srgbClr val="0B0080"/>
                </a:solidFill>
                <a:effectLst/>
                <a:latin typeface="Arial Narrow" panose="020B0606020202030204" pitchFamily="34" charset="0"/>
                <a:hlinkClick r:id="rId15" tooltip="2003 invasion of Iraq"/>
              </a:rPr>
              <a:t>US-led coalition forces invaded Iraq</a:t>
            </a:r>
            <a:r>
              <a:rPr lang="en-US" sz="1600" b="1" i="0" dirty="0">
                <a:solidFill>
                  <a:srgbClr val="202122"/>
                </a:solidFill>
                <a:effectLst/>
                <a:latin typeface="Arial Narrow" panose="020B0606020202030204" pitchFamily="34" charset="0"/>
              </a:rPr>
              <a:t>, and the Ba'athist Iraqi regime was deposed less than a month later.</a:t>
            </a:r>
          </a:p>
        </p:txBody>
      </p:sp>
      <p:sp>
        <p:nvSpPr>
          <p:cNvPr id="7" name="Rectangle 4">
            <a:extLst>
              <a:ext uri="{FF2B5EF4-FFF2-40B4-BE49-F238E27FC236}">
                <a16:creationId xmlns:a16="http://schemas.microsoft.com/office/drawing/2014/main" id="{1E24E19D-87DD-4006-B05F-31B31018D93B}"/>
              </a:ext>
            </a:extLst>
          </p:cNvPr>
          <p:cNvSpPr>
            <a:spLocks noChangeArrowheads="1"/>
          </p:cNvSpPr>
          <p:nvPr/>
        </p:nvSpPr>
        <p:spPr bwMode="auto">
          <a:xfrm>
            <a:off x="0" y="3422650"/>
            <a:ext cx="12192000" cy="6350"/>
          </a:xfrm>
          <a:prstGeom prst="rect">
            <a:avLst/>
          </a:prstGeom>
          <a:solidFill>
            <a:srgbClr val="000000"/>
          </a:solidFill>
          <a:ln w="9525">
            <a:solidFill>
              <a:schemeClr val="tx1"/>
            </a:solidFill>
            <a:prstDash val="solid"/>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pic>
        <p:nvPicPr>
          <p:cNvPr id="9" name="Picture 2">
            <a:hlinkClick r:id="rId16"/>
            <a:extLst>
              <a:ext uri="{FF2B5EF4-FFF2-40B4-BE49-F238E27FC236}">
                <a16:creationId xmlns:a16="http://schemas.microsoft.com/office/drawing/2014/main" id="{CA62BA1A-A4CB-4B37-A6E5-FFD515D8552F}"/>
              </a:ext>
            </a:extLst>
          </p:cNvPr>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10806647" y="136525"/>
            <a:ext cx="1094306" cy="1108801"/>
          </a:xfrm>
          <a:prstGeom prst="rect">
            <a:avLst/>
          </a:prstGeom>
          <a:noFill/>
          <a:extLst>
            <a:ext uri="{909E8E84-426E-40DD-AFC4-6F175D3DCCD1}">
              <a14:hiddenFill xmlns:a14="http://schemas.microsoft.com/office/drawing/2010/main">
                <a:solidFill>
                  <a:srgbClr val="FFFFFF"/>
                </a:solidFill>
              </a14:hiddenFill>
            </a:ext>
          </a:extLst>
        </p:spPr>
      </p:pic>
      <p:sp>
        <p:nvSpPr>
          <p:cNvPr id="11" name="TextBox 10">
            <a:extLst>
              <a:ext uri="{FF2B5EF4-FFF2-40B4-BE49-F238E27FC236}">
                <a16:creationId xmlns:a16="http://schemas.microsoft.com/office/drawing/2014/main" id="{F2CA419D-4DDF-4359-B91A-7A43A0B3054D}"/>
              </a:ext>
            </a:extLst>
          </p:cNvPr>
          <p:cNvSpPr txBox="1"/>
          <p:nvPr/>
        </p:nvSpPr>
        <p:spPr>
          <a:xfrm>
            <a:off x="117566" y="151341"/>
            <a:ext cx="6100354" cy="369332"/>
          </a:xfrm>
          <a:prstGeom prst="rect">
            <a:avLst/>
          </a:prstGeom>
          <a:noFill/>
        </p:spPr>
        <p:txBody>
          <a:bodyPr wrap="square">
            <a:spAutoFit/>
          </a:bodyPr>
          <a:lstStyle/>
          <a:p>
            <a:r>
              <a:rPr lang="en-US" sz="1800" dirty="0">
                <a:latin typeface="Arial Rounded MT Bold" panose="020F0704030504030204" pitchFamily="34" charset="0"/>
              </a:rPr>
              <a:t>Saddam Hussein and the USA</a:t>
            </a:r>
            <a:endParaRPr lang="en-US" dirty="0">
              <a:latin typeface="Arial Rounded MT Bold" panose="020F0704030504030204" pitchFamily="34" charset="0"/>
            </a:endParaRPr>
          </a:p>
        </p:txBody>
      </p:sp>
    </p:spTree>
    <p:extLst>
      <p:ext uri="{BB962C8B-B14F-4D97-AF65-F5344CB8AC3E}">
        <p14:creationId xmlns:p14="http://schemas.microsoft.com/office/powerpoint/2010/main" val="12624675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66D0F03-D9B7-4D9F-8B81-CB0CD6FF0AE6}"/>
              </a:ext>
            </a:extLst>
          </p:cNvPr>
          <p:cNvSpPr>
            <a:spLocks noGrp="1"/>
          </p:cNvSpPr>
          <p:nvPr>
            <p:ph type="dt" sz="half" idx="10"/>
          </p:nvPr>
        </p:nvSpPr>
        <p:spPr/>
        <p:txBody>
          <a:bodyPr/>
          <a:lstStyle/>
          <a:p>
            <a:fld id="{CA02E293-0D2B-4964-B507-82717515F881}" type="datetime1">
              <a:rPr lang="en-US" smtClean="0"/>
              <a:t>8/11/2020</a:t>
            </a:fld>
            <a:endParaRPr lang="en-US"/>
          </a:p>
        </p:txBody>
      </p:sp>
      <p:sp>
        <p:nvSpPr>
          <p:cNvPr id="3" name="Slide Number Placeholder 2">
            <a:extLst>
              <a:ext uri="{FF2B5EF4-FFF2-40B4-BE49-F238E27FC236}">
                <a16:creationId xmlns:a16="http://schemas.microsoft.com/office/drawing/2014/main" id="{DE621296-7F9D-475B-8520-8ED6B968BCAC}"/>
              </a:ext>
            </a:extLst>
          </p:cNvPr>
          <p:cNvSpPr>
            <a:spLocks noGrp="1"/>
          </p:cNvSpPr>
          <p:nvPr>
            <p:ph type="sldNum" sz="quarter" idx="12"/>
          </p:nvPr>
        </p:nvSpPr>
        <p:spPr/>
        <p:txBody>
          <a:bodyPr/>
          <a:lstStyle/>
          <a:p>
            <a:fld id="{B2DC25EE-239B-4C5F-AAD1-255A7D5F1EE2}" type="slidenum">
              <a:rPr lang="en-US" smtClean="0"/>
              <a:t>5</a:t>
            </a:fld>
            <a:endParaRPr lang="en-US"/>
          </a:p>
        </p:txBody>
      </p:sp>
      <p:sp>
        <p:nvSpPr>
          <p:cNvPr id="5" name="TextBox 4">
            <a:extLst>
              <a:ext uri="{FF2B5EF4-FFF2-40B4-BE49-F238E27FC236}">
                <a16:creationId xmlns:a16="http://schemas.microsoft.com/office/drawing/2014/main" id="{F0D41EDA-857A-4007-BD2B-E5CCBFF95224}"/>
              </a:ext>
            </a:extLst>
          </p:cNvPr>
          <p:cNvSpPr txBox="1"/>
          <p:nvPr/>
        </p:nvSpPr>
        <p:spPr>
          <a:xfrm>
            <a:off x="337457" y="1933936"/>
            <a:ext cx="8273143" cy="3469348"/>
          </a:xfrm>
          <a:prstGeom prst="rect">
            <a:avLst/>
          </a:prstGeom>
          <a:noFill/>
        </p:spPr>
        <p:txBody>
          <a:bodyPr wrap="square">
            <a:spAutoFit/>
          </a:bodyPr>
          <a:lstStyle/>
          <a:p>
            <a:pPr marL="0" marR="0">
              <a:lnSpc>
                <a:spcPct val="107000"/>
              </a:lnSpc>
              <a:spcBef>
                <a:spcPts val="480"/>
              </a:spcBef>
              <a:spcAft>
                <a:spcPts val="1200"/>
              </a:spcAft>
            </a:pPr>
            <a:r>
              <a:rPr lang="en-US" sz="1800" dirty="0">
                <a:solidFill>
                  <a:srgbClr val="333333"/>
                </a:solidFill>
                <a:effectLst/>
                <a:latin typeface="Arial Narrow" panose="020B0606020202030204" pitchFamily="34" charset="0"/>
                <a:ea typeface="Times New Roman" panose="02020603050405020304" pitchFamily="18" charset="0"/>
                <a:cs typeface="Tahoma" panose="020B0604030504040204" pitchFamily="34" charset="0"/>
              </a:rPr>
              <a:t>While many have thought that Saddam first became involved with U.S. intelligence agencies at the start of the September 1980 Iran-Iraq war, </a:t>
            </a:r>
            <a:r>
              <a:rPr lang="en-US" sz="1800" b="1" dirty="0">
                <a:solidFill>
                  <a:srgbClr val="333333"/>
                </a:solidFill>
                <a:effectLst/>
                <a:latin typeface="Arial Narrow" panose="020B0606020202030204" pitchFamily="34" charset="0"/>
                <a:ea typeface="Times New Roman" panose="02020603050405020304" pitchFamily="18" charset="0"/>
                <a:cs typeface="Tahoma" panose="020B0604030504040204" pitchFamily="34" charset="0"/>
              </a:rPr>
              <a:t>his first contacts with U.S. officials date back to 1959, when he was part of a CIA-authorized six-man squad tasked with assassinating then Iraqi Prime Minister Gen. Abd al-Karim </a:t>
            </a:r>
            <a:r>
              <a:rPr lang="en-US" sz="1800" b="1" dirty="0" err="1">
                <a:solidFill>
                  <a:srgbClr val="333333"/>
                </a:solidFill>
                <a:effectLst/>
                <a:latin typeface="Arial Narrow" panose="020B0606020202030204" pitchFamily="34" charset="0"/>
                <a:ea typeface="Times New Roman" panose="02020603050405020304" pitchFamily="18" charset="0"/>
                <a:cs typeface="Tahoma" panose="020B0604030504040204" pitchFamily="34" charset="0"/>
              </a:rPr>
              <a:t>Qasim</a:t>
            </a:r>
            <a:r>
              <a:rPr lang="en-US" sz="1800" dirty="0">
                <a:solidFill>
                  <a:srgbClr val="333333"/>
                </a:solidFill>
                <a:effectLst/>
                <a:latin typeface="Arial Narrow" panose="020B0606020202030204" pitchFamily="34" charset="0"/>
                <a:ea typeface="Times New Roman" panose="02020603050405020304" pitchFamily="18" charset="0"/>
                <a:cs typeface="Tahoma" panose="020B0604030504040204" pitchFamily="34" charset="0"/>
              </a:rPr>
              <a:t>.</a:t>
            </a:r>
            <a:endParaRPr lang="en-US" sz="1600" dirty="0">
              <a:effectLst/>
              <a:latin typeface="Arial Narrow" panose="020B0606020202030204" pitchFamily="34" charset="0"/>
              <a:ea typeface="Calibri" panose="020F0502020204030204" pitchFamily="34" charset="0"/>
              <a:cs typeface="Times New Roman" panose="02020603050405020304" pitchFamily="18" charset="0"/>
            </a:endParaRPr>
          </a:p>
          <a:p>
            <a:pPr marL="0" marR="0">
              <a:lnSpc>
                <a:spcPct val="107000"/>
              </a:lnSpc>
              <a:spcBef>
                <a:spcPts val="480"/>
              </a:spcBef>
              <a:spcAft>
                <a:spcPts val="1200"/>
              </a:spcAft>
            </a:pPr>
            <a:r>
              <a:rPr lang="en-US" sz="1800" dirty="0">
                <a:solidFill>
                  <a:srgbClr val="333333"/>
                </a:solidFill>
                <a:effectLst/>
                <a:latin typeface="Arial Narrow" panose="020B0606020202030204" pitchFamily="34" charset="0"/>
                <a:ea typeface="Times New Roman" panose="02020603050405020304" pitchFamily="18" charset="0"/>
                <a:cs typeface="Tahoma" panose="020B0604030504040204" pitchFamily="34" charset="0"/>
              </a:rPr>
              <a:t>In July 1958, </a:t>
            </a:r>
            <a:r>
              <a:rPr lang="en-US" sz="1800" dirty="0" err="1">
                <a:solidFill>
                  <a:srgbClr val="333333"/>
                </a:solidFill>
                <a:effectLst/>
                <a:latin typeface="Arial Narrow" panose="020B0606020202030204" pitchFamily="34" charset="0"/>
                <a:ea typeface="Times New Roman" panose="02020603050405020304" pitchFamily="18" charset="0"/>
                <a:cs typeface="Tahoma" panose="020B0604030504040204" pitchFamily="34" charset="0"/>
              </a:rPr>
              <a:t>Qasim</a:t>
            </a:r>
            <a:r>
              <a:rPr lang="en-US" sz="1800" dirty="0">
                <a:solidFill>
                  <a:srgbClr val="333333"/>
                </a:solidFill>
                <a:effectLst/>
                <a:latin typeface="Arial Narrow" panose="020B0606020202030204" pitchFamily="34" charset="0"/>
                <a:ea typeface="Times New Roman" panose="02020603050405020304" pitchFamily="18" charset="0"/>
                <a:cs typeface="Tahoma" panose="020B0604030504040204" pitchFamily="34" charset="0"/>
              </a:rPr>
              <a:t> had overthrown the Iraqi monarchy in what one former U.S. diplomat, who asked not to be identified, described as "a horrible orgy of bloodshed."</a:t>
            </a:r>
            <a:endParaRPr lang="en-US" sz="1600" dirty="0">
              <a:effectLst/>
              <a:latin typeface="Arial Narrow" panose="020B0606020202030204" pitchFamily="34" charset="0"/>
              <a:ea typeface="Calibri" panose="020F0502020204030204" pitchFamily="34" charset="0"/>
              <a:cs typeface="Times New Roman" panose="02020603050405020304" pitchFamily="18" charset="0"/>
            </a:endParaRPr>
          </a:p>
          <a:p>
            <a:pPr marL="0" marR="0">
              <a:lnSpc>
                <a:spcPct val="107000"/>
              </a:lnSpc>
              <a:spcBef>
                <a:spcPts val="480"/>
              </a:spcBef>
              <a:spcAft>
                <a:spcPts val="1200"/>
              </a:spcAft>
            </a:pPr>
            <a:r>
              <a:rPr lang="en-US" sz="1800" dirty="0">
                <a:solidFill>
                  <a:srgbClr val="333333"/>
                </a:solidFill>
                <a:effectLst/>
                <a:latin typeface="Arial Narrow" panose="020B0606020202030204" pitchFamily="34" charset="0"/>
                <a:ea typeface="Times New Roman" panose="02020603050405020304" pitchFamily="18" charset="0"/>
                <a:cs typeface="Tahoma" panose="020B0604030504040204" pitchFamily="34" charset="0"/>
              </a:rPr>
              <a:t>According to current and former U.S. officials, who spoke on condition of anonymity, </a:t>
            </a:r>
            <a:r>
              <a:rPr lang="en-US" sz="1800" b="1" dirty="0">
                <a:solidFill>
                  <a:srgbClr val="333333"/>
                </a:solidFill>
                <a:effectLst/>
                <a:latin typeface="Arial Narrow" panose="020B0606020202030204" pitchFamily="34" charset="0"/>
                <a:ea typeface="Times New Roman" panose="02020603050405020304" pitchFamily="18" charset="0"/>
                <a:cs typeface="Tahoma" panose="020B0604030504040204" pitchFamily="34" charset="0"/>
              </a:rPr>
              <a:t>Iraq was then regarded as </a:t>
            </a:r>
            <a:r>
              <a:rPr lang="en-US" sz="1800" b="1" u="sng" dirty="0">
                <a:solidFill>
                  <a:srgbClr val="333333"/>
                </a:solidFill>
                <a:effectLst/>
                <a:latin typeface="Arial Narrow" panose="020B0606020202030204" pitchFamily="34" charset="0"/>
                <a:ea typeface="Times New Roman" panose="02020603050405020304" pitchFamily="18" charset="0"/>
                <a:cs typeface="Tahoma" panose="020B0604030504040204" pitchFamily="34" charset="0"/>
              </a:rPr>
              <a:t>a key buffer and strategic asset in the Cold War with the Soviet Union</a:t>
            </a:r>
            <a:r>
              <a:rPr lang="en-US" sz="1800" b="1" dirty="0">
                <a:solidFill>
                  <a:srgbClr val="333333"/>
                </a:solidFill>
                <a:effectLst/>
                <a:latin typeface="Arial Narrow" panose="020B0606020202030204" pitchFamily="34" charset="0"/>
                <a:ea typeface="Times New Roman" panose="02020603050405020304" pitchFamily="18" charset="0"/>
                <a:cs typeface="Tahoma" panose="020B0604030504040204" pitchFamily="34" charset="0"/>
              </a:rPr>
              <a:t>. For example, in the mid-1950s, Iraq was quick to join the anti-Soviet Baghdad Pact which was to defend the region and whose members included Turkey, Britain, Iran and Pakistan</a:t>
            </a:r>
            <a:r>
              <a:rPr lang="en-US" sz="1800" dirty="0">
                <a:solidFill>
                  <a:srgbClr val="333333"/>
                </a:solidFill>
                <a:effectLst/>
                <a:latin typeface="Arial Narrow" panose="020B0606020202030204" pitchFamily="34" charset="0"/>
                <a:ea typeface="Times New Roman" panose="02020603050405020304" pitchFamily="18" charset="0"/>
                <a:cs typeface="Tahoma" panose="020B0604030504040204" pitchFamily="34" charset="0"/>
              </a:rPr>
              <a:t>.</a:t>
            </a:r>
            <a:endParaRPr lang="en-US" sz="1600" dirty="0">
              <a:effectLst/>
              <a:latin typeface="Arial Narrow" panose="020B0606020202030204" pitchFamily="34" charset="0"/>
              <a:ea typeface="Calibri" panose="020F0502020204030204" pitchFamily="34" charset="0"/>
              <a:cs typeface="Times New Roman" panose="02020603050405020304" pitchFamily="18" charset="0"/>
            </a:endParaRPr>
          </a:p>
        </p:txBody>
      </p:sp>
      <p:sp>
        <p:nvSpPr>
          <p:cNvPr id="4" name="Rectangle 4">
            <a:extLst>
              <a:ext uri="{FF2B5EF4-FFF2-40B4-BE49-F238E27FC236}">
                <a16:creationId xmlns:a16="http://schemas.microsoft.com/office/drawing/2014/main" id="{8E0055D3-849E-4F38-94B0-0A169FA56DC1}"/>
              </a:ext>
            </a:extLst>
          </p:cNvPr>
          <p:cNvSpPr>
            <a:spLocks noChangeArrowheads="1"/>
          </p:cNvSpPr>
          <p:nvPr/>
        </p:nvSpPr>
        <p:spPr bwMode="auto">
          <a:xfrm>
            <a:off x="0" y="1315174"/>
            <a:ext cx="12192000" cy="6350"/>
          </a:xfrm>
          <a:prstGeom prst="rect">
            <a:avLst/>
          </a:prstGeom>
          <a:solidFill>
            <a:srgbClr val="000000"/>
          </a:solidFill>
          <a:ln w="9525">
            <a:solidFill>
              <a:schemeClr val="tx1"/>
            </a:solidFill>
            <a:prstDash val="solid"/>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pic>
        <p:nvPicPr>
          <p:cNvPr id="7" name="Picture 6">
            <a:extLst>
              <a:ext uri="{FF2B5EF4-FFF2-40B4-BE49-F238E27FC236}">
                <a16:creationId xmlns:a16="http://schemas.microsoft.com/office/drawing/2014/main" id="{B6251EE9-C3E4-4555-9879-06CC28E2D1F8}"/>
              </a:ext>
            </a:extLst>
          </p:cNvPr>
          <p:cNvPicPr>
            <a:picLocks noChangeAspect="1"/>
          </p:cNvPicPr>
          <p:nvPr/>
        </p:nvPicPr>
        <p:blipFill>
          <a:blip r:embed="rId2"/>
          <a:stretch>
            <a:fillRect/>
          </a:stretch>
        </p:blipFill>
        <p:spPr>
          <a:xfrm>
            <a:off x="9159305" y="89683"/>
            <a:ext cx="2695238" cy="6266667"/>
          </a:xfrm>
          <a:prstGeom prst="rect">
            <a:avLst/>
          </a:prstGeom>
        </p:spPr>
      </p:pic>
      <p:sp>
        <p:nvSpPr>
          <p:cNvPr id="9" name="TextBox 8">
            <a:extLst>
              <a:ext uri="{FF2B5EF4-FFF2-40B4-BE49-F238E27FC236}">
                <a16:creationId xmlns:a16="http://schemas.microsoft.com/office/drawing/2014/main" id="{6850ED4D-7C6E-44A5-AA39-4F873C5769BE}"/>
              </a:ext>
            </a:extLst>
          </p:cNvPr>
          <p:cNvSpPr txBox="1"/>
          <p:nvPr/>
        </p:nvSpPr>
        <p:spPr>
          <a:xfrm>
            <a:off x="117566" y="151341"/>
            <a:ext cx="6100354" cy="369332"/>
          </a:xfrm>
          <a:prstGeom prst="rect">
            <a:avLst/>
          </a:prstGeom>
          <a:noFill/>
        </p:spPr>
        <p:txBody>
          <a:bodyPr wrap="square">
            <a:spAutoFit/>
          </a:bodyPr>
          <a:lstStyle/>
          <a:p>
            <a:r>
              <a:rPr lang="en-US" sz="1800" dirty="0">
                <a:latin typeface="Arial Rounded MT Bold" panose="020F0704030504030204" pitchFamily="34" charset="0"/>
              </a:rPr>
              <a:t>Saddam Hussein and the USA</a:t>
            </a:r>
            <a:endParaRPr lang="en-US" dirty="0">
              <a:latin typeface="Arial Rounded MT Bold" panose="020F0704030504030204" pitchFamily="34" charset="0"/>
            </a:endParaRPr>
          </a:p>
        </p:txBody>
      </p:sp>
    </p:spTree>
    <p:extLst>
      <p:ext uri="{BB962C8B-B14F-4D97-AF65-F5344CB8AC3E}">
        <p14:creationId xmlns:p14="http://schemas.microsoft.com/office/powerpoint/2010/main" val="18285111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66D0F03-D9B7-4D9F-8B81-CB0CD6FF0AE6}"/>
              </a:ext>
            </a:extLst>
          </p:cNvPr>
          <p:cNvSpPr>
            <a:spLocks noGrp="1"/>
          </p:cNvSpPr>
          <p:nvPr>
            <p:ph type="dt" sz="half" idx="10"/>
          </p:nvPr>
        </p:nvSpPr>
        <p:spPr/>
        <p:txBody>
          <a:bodyPr/>
          <a:lstStyle/>
          <a:p>
            <a:fld id="{CA02E293-0D2B-4964-B507-82717515F881}" type="datetime1">
              <a:rPr lang="en-US" smtClean="0"/>
              <a:t>8/11/2020</a:t>
            </a:fld>
            <a:endParaRPr lang="en-US"/>
          </a:p>
        </p:txBody>
      </p:sp>
      <p:sp>
        <p:nvSpPr>
          <p:cNvPr id="3" name="Slide Number Placeholder 2">
            <a:extLst>
              <a:ext uri="{FF2B5EF4-FFF2-40B4-BE49-F238E27FC236}">
                <a16:creationId xmlns:a16="http://schemas.microsoft.com/office/drawing/2014/main" id="{DE621296-7F9D-475B-8520-8ED6B968BCAC}"/>
              </a:ext>
            </a:extLst>
          </p:cNvPr>
          <p:cNvSpPr>
            <a:spLocks noGrp="1"/>
          </p:cNvSpPr>
          <p:nvPr>
            <p:ph type="sldNum" sz="quarter" idx="12"/>
          </p:nvPr>
        </p:nvSpPr>
        <p:spPr/>
        <p:txBody>
          <a:bodyPr/>
          <a:lstStyle/>
          <a:p>
            <a:fld id="{B2DC25EE-239B-4C5F-AAD1-255A7D5F1EE2}" type="slidenum">
              <a:rPr lang="en-US" smtClean="0"/>
              <a:t>6</a:t>
            </a:fld>
            <a:endParaRPr lang="en-US"/>
          </a:p>
        </p:txBody>
      </p:sp>
      <p:sp>
        <p:nvSpPr>
          <p:cNvPr id="5" name="TextBox 4">
            <a:extLst>
              <a:ext uri="{FF2B5EF4-FFF2-40B4-BE49-F238E27FC236}">
                <a16:creationId xmlns:a16="http://schemas.microsoft.com/office/drawing/2014/main" id="{F0D41EDA-857A-4007-BD2B-E5CCBFF95224}"/>
              </a:ext>
            </a:extLst>
          </p:cNvPr>
          <p:cNvSpPr txBox="1"/>
          <p:nvPr/>
        </p:nvSpPr>
        <p:spPr>
          <a:xfrm>
            <a:off x="398417" y="1728452"/>
            <a:ext cx="8273143" cy="4524315"/>
          </a:xfrm>
          <a:prstGeom prst="rect">
            <a:avLst/>
          </a:prstGeom>
          <a:noFill/>
        </p:spPr>
        <p:txBody>
          <a:bodyPr wrap="square">
            <a:spAutoFit/>
          </a:bodyPr>
          <a:lstStyle/>
          <a:p>
            <a:pPr algn="l"/>
            <a:r>
              <a:rPr lang="en-US" b="0" i="0" dirty="0">
                <a:solidFill>
                  <a:srgbClr val="202122"/>
                </a:solidFill>
                <a:effectLst/>
                <a:latin typeface="Arial Narrow" panose="020B0606020202030204" pitchFamily="34" charset="0"/>
              </a:rPr>
              <a:t>The </a:t>
            </a:r>
            <a:r>
              <a:rPr lang="en-US" b="1" i="0" dirty="0">
                <a:solidFill>
                  <a:srgbClr val="202122"/>
                </a:solidFill>
                <a:effectLst/>
                <a:latin typeface="Arial Narrow" panose="020B0606020202030204" pitchFamily="34" charset="0"/>
              </a:rPr>
              <a:t>Central Treaty Organization</a:t>
            </a:r>
            <a:r>
              <a:rPr lang="en-US" b="0" i="0" dirty="0">
                <a:solidFill>
                  <a:srgbClr val="202122"/>
                </a:solidFill>
                <a:effectLst/>
                <a:latin typeface="Arial Narrow" panose="020B0606020202030204" pitchFamily="34" charset="0"/>
              </a:rPr>
              <a:t> (</a:t>
            </a:r>
            <a:r>
              <a:rPr lang="en-US" b="1" i="0" dirty="0">
                <a:solidFill>
                  <a:srgbClr val="202122"/>
                </a:solidFill>
                <a:effectLst/>
                <a:latin typeface="Arial Narrow" panose="020B0606020202030204" pitchFamily="34" charset="0"/>
              </a:rPr>
              <a:t>CENTO</a:t>
            </a:r>
            <a:r>
              <a:rPr lang="en-US" b="0" i="0" dirty="0">
                <a:solidFill>
                  <a:srgbClr val="202122"/>
                </a:solidFill>
                <a:effectLst/>
                <a:latin typeface="Arial Narrow" panose="020B0606020202030204" pitchFamily="34" charset="0"/>
              </a:rPr>
              <a:t>), originally known as the </a:t>
            </a:r>
            <a:r>
              <a:rPr lang="en-US" b="1" i="0" dirty="0">
                <a:solidFill>
                  <a:srgbClr val="202122"/>
                </a:solidFill>
                <a:effectLst/>
                <a:latin typeface="Arial Narrow" panose="020B0606020202030204" pitchFamily="34" charset="0"/>
              </a:rPr>
              <a:t>Baghdad Pact</a:t>
            </a:r>
            <a:r>
              <a:rPr lang="en-US" b="0" i="0" dirty="0">
                <a:solidFill>
                  <a:srgbClr val="202122"/>
                </a:solidFill>
                <a:effectLst/>
                <a:latin typeface="Arial Narrow" panose="020B0606020202030204" pitchFamily="34" charset="0"/>
              </a:rPr>
              <a:t> or the </a:t>
            </a:r>
            <a:r>
              <a:rPr lang="en-US" b="1" i="0" dirty="0">
                <a:solidFill>
                  <a:srgbClr val="202122"/>
                </a:solidFill>
                <a:effectLst/>
                <a:latin typeface="Arial Narrow" panose="020B0606020202030204" pitchFamily="34" charset="0"/>
              </a:rPr>
              <a:t>Middle East Treaty Organization</a:t>
            </a:r>
            <a:r>
              <a:rPr lang="en-US" b="0" i="0" dirty="0">
                <a:solidFill>
                  <a:srgbClr val="202122"/>
                </a:solidFill>
                <a:effectLst/>
                <a:latin typeface="Arial Narrow" panose="020B0606020202030204" pitchFamily="34" charset="0"/>
              </a:rPr>
              <a:t> (</a:t>
            </a:r>
            <a:r>
              <a:rPr lang="en-US" b="1" i="0" dirty="0">
                <a:solidFill>
                  <a:srgbClr val="202122"/>
                </a:solidFill>
                <a:effectLst/>
                <a:latin typeface="Arial Narrow" panose="020B0606020202030204" pitchFamily="34" charset="0"/>
              </a:rPr>
              <a:t>METO</a:t>
            </a:r>
            <a:r>
              <a:rPr lang="en-US" b="0" i="0" dirty="0">
                <a:solidFill>
                  <a:srgbClr val="202122"/>
                </a:solidFill>
                <a:effectLst/>
                <a:latin typeface="Arial Narrow" panose="020B0606020202030204" pitchFamily="34" charset="0"/>
              </a:rPr>
              <a:t>), was a </a:t>
            </a:r>
            <a:r>
              <a:rPr lang="en-US" b="0" i="0" u="none" strike="noStrike" dirty="0">
                <a:solidFill>
                  <a:srgbClr val="0B0080"/>
                </a:solidFill>
                <a:effectLst/>
                <a:latin typeface="Arial Narrow" panose="020B0606020202030204" pitchFamily="34" charset="0"/>
                <a:hlinkClick r:id="rId2" tooltip="Military alliance"/>
              </a:rPr>
              <a:t>military alliance</a:t>
            </a:r>
            <a:r>
              <a:rPr lang="en-US" b="0" i="0" dirty="0">
                <a:solidFill>
                  <a:srgbClr val="202122"/>
                </a:solidFill>
                <a:effectLst/>
                <a:latin typeface="Arial Narrow" panose="020B0606020202030204" pitchFamily="34" charset="0"/>
              </a:rPr>
              <a:t> of the </a:t>
            </a:r>
            <a:r>
              <a:rPr lang="en-US" b="0" i="0" u="none" strike="noStrike" dirty="0">
                <a:solidFill>
                  <a:srgbClr val="0B0080"/>
                </a:solidFill>
                <a:effectLst/>
                <a:latin typeface="Arial Narrow" panose="020B0606020202030204" pitchFamily="34" charset="0"/>
                <a:hlinkClick r:id="rId3" tooltip="Cold War"/>
              </a:rPr>
              <a:t>Cold War</a:t>
            </a:r>
            <a:r>
              <a:rPr lang="en-US" b="0" i="0" dirty="0">
                <a:solidFill>
                  <a:srgbClr val="202122"/>
                </a:solidFill>
                <a:effectLst/>
                <a:latin typeface="Arial Narrow" panose="020B0606020202030204" pitchFamily="34" charset="0"/>
              </a:rPr>
              <a:t>. It was formed in 1955 by </a:t>
            </a:r>
            <a:r>
              <a:rPr lang="en-US" b="0" i="0" u="none" strike="noStrike" dirty="0">
                <a:solidFill>
                  <a:srgbClr val="0B0080"/>
                </a:solidFill>
                <a:effectLst/>
                <a:latin typeface="Arial Narrow" panose="020B0606020202030204" pitchFamily="34" charset="0"/>
                <a:hlinkClick r:id="rId4" tooltip="Pahlavi dynasty"/>
              </a:rPr>
              <a:t>Iran</a:t>
            </a:r>
            <a:r>
              <a:rPr lang="en-US" b="0" i="0" dirty="0">
                <a:solidFill>
                  <a:srgbClr val="202122"/>
                </a:solidFill>
                <a:effectLst/>
                <a:latin typeface="Arial Narrow" panose="020B0606020202030204" pitchFamily="34" charset="0"/>
              </a:rPr>
              <a:t>, </a:t>
            </a:r>
            <a:r>
              <a:rPr lang="en-US" b="0" i="0" u="none" strike="noStrike" dirty="0">
                <a:solidFill>
                  <a:srgbClr val="0B0080"/>
                </a:solidFill>
                <a:effectLst/>
                <a:latin typeface="Arial Narrow" panose="020B0606020202030204" pitchFamily="34" charset="0"/>
                <a:hlinkClick r:id="rId5" tooltip="Kingdom of Iraq"/>
              </a:rPr>
              <a:t>Iraq</a:t>
            </a:r>
            <a:r>
              <a:rPr lang="en-US" b="0" i="0" dirty="0">
                <a:solidFill>
                  <a:srgbClr val="202122"/>
                </a:solidFill>
                <a:effectLst/>
                <a:latin typeface="Arial Narrow" panose="020B0606020202030204" pitchFamily="34" charset="0"/>
              </a:rPr>
              <a:t>, </a:t>
            </a:r>
            <a:r>
              <a:rPr lang="en-US" b="0" i="0" u="none" strike="noStrike" dirty="0">
                <a:solidFill>
                  <a:srgbClr val="0B0080"/>
                </a:solidFill>
                <a:effectLst/>
                <a:latin typeface="Arial Narrow" panose="020B0606020202030204" pitchFamily="34" charset="0"/>
                <a:hlinkClick r:id="rId6" tooltip="Pakistan"/>
              </a:rPr>
              <a:t>Pakistan</a:t>
            </a:r>
            <a:r>
              <a:rPr lang="en-US" b="0" i="0" dirty="0">
                <a:solidFill>
                  <a:srgbClr val="202122"/>
                </a:solidFill>
                <a:effectLst/>
                <a:latin typeface="Arial Narrow" panose="020B0606020202030204" pitchFamily="34" charset="0"/>
              </a:rPr>
              <a:t>, </a:t>
            </a:r>
            <a:r>
              <a:rPr lang="en-US" b="0" i="0" u="none" strike="noStrike" dirty="0">
                <a:solidFill>
                  <a:srgbClr val="0B0080"/>
                </a:solidFill>
                <a:effectLst/>
                <a:latin typeface="Arial Narrow" panose="020B0606020202030204" pitchFamily="34" charset="0"/>
                <a:hlinkClick r:id="rId7" tooltip="Turkey"/>
              </a:rPr>
              <a:t>Turkey</a:t>
            </a:r>
            <a:r>
              <a:rPr lang="en-US" b="0" i="0" dirty="0">
                <a:solidFill>
                  <a:srgbClr val="202122"/>
                </a:solidFill>
                <a:effectLst/>
                <a:latin typeface="Arial Narrow" panose="020B0606020202030204" pitchFamily="34" charset="0"/>
              </a:rPr>
              <a:t> and the </a:t>
            </a:r>
            <a:r>
              <a:rPr lang="en-US" b="0" i="0" u="none" strike="noStrike" dirty="0">
                <a:solidFill>
                  <a:srgbClr val="0B0080"/>
                </a:solidFill>
                <a:effectLst/>
                <a:latin typeface="Arial Narrow" panose="020B0606020202030204" pitchFamily="34" charset="0"/>
                <a:hlinkClick r:id="rId8" tooltip="United Kingdom"/>
              </a:rPr>
              <a:t>United Kingdom</a:t>
            </a:r>
            <a:r>
              <a:rPr lang="en-US" b="0" i="0" dirty="0">
                <a:solidFill>
                  <a:srgbClr val="202122"/>
                </a:solidFill>
                <a:effectLst/>
                <a:latin typeface="Arial Narrow" panose="020B0606020202030204" pitchFamily="34" charset="0"/>
              </a:rPr>
              <a:t> and dissolved in 1979.</a:t>
            </a:r>
          </a:p>
          <a:p>
            <a:pPr algn="l"/>
            <a:r>
              <a:rPr lang="en-US" b="0" i="0" dirty="0">
                <a:solidFill>
                  <a:srgbClr val="202122"/>
                </a:solidFill>
                <a:effectLst/>
                <a:latin typeface="Arial Narrow" panose="020B0606020202030204" pitchFamily="34" charset="0"/>
              </a:rPr>
              <a:t>US pressure and promises of military and economic aid were key in the negotiations leading to the agreement, but the </a:t>
            </a:r>
            <a:r>
              <a:rPr lang="en-US" b="0" i="0" u="none" strike="noStrike" dirty="0">
                <a:solidFill>
                  <a:srgbClr val="0B0080"/>
                </a:solidFill>
                <a:effectLst/>
                <a:latin typeface="Arial Narrow" panose="020B0606020202030204" pitchFamily="34" charset="0"/>
                <a:hlinkClick r:id="rId9" tooltip="United States"/>
              </a:rPr>
              <a:t>United States</a:t>
            </a:r>
            <a:r>
              <a:rPr lang="en-US" b="0" i="0" dirty="0">
                <a:solidFill>
                  <a:srgbClr val="202122"/>
                </a:solidFill>
                <a:effectLst/>
                <a:latin typeface="Arial Narrow" panose="020B0606020202030204" pitchFamily="34" charset="0"/>
              </a:rPr>
              <a:t> could not initially participate. </a:t>
            </a:r>
            <a:r>
              <a:rPr lang="en-US" b="0" i="0" u="none" strike="noStrike" dirty="0">
                <a:solidFill>
                  <a:srgbClr val="0B0080"/>
                </a:solidFill>
                <a:effectLst/>
                <a:latin typeface="Arial Narrow" panose="020B0606020202030204" pitchFamily="34" charset="0"/>
                <a:hlinkClick r:id="rId10" tooltip="John Foster Dulles"/>
              </a:rPr>
              <a:t>John Foster Dulles</a:t>
            </a:r>
            <a:r>
              <a:rPr lang="en-US" b="0" i="0" dirty="0">
                <a:solidFill>
                  <a:srgbClr val="202122"/>
                </a:solidFill>
                <a:effectLst/>
                <a:latin typeface="Arial Narrow" panose="020B0606020202030204" pitchFamily="34" charset="0"/>
              </a:rPr>
              <a:t>, who was involved in the negotiations as </a:t>
            </a:r>
            <a:r>
              <a:rPr lang="en-US" b="0" i="0" u="none" strike="noStrike" dirty="0">
                <a:solidFill>
                  <a:srgbClr val="0B0080"/>
                </a:solidFill>
                <a:effectLst/>
                <a:latin typeface="Arial Narrow" panose="020B0606020202030204" pitchFamily="34" charset="0"/>
                <a:hlinkClick r:id="rId11" tooltip="U.S. Secretary of State"/>
              </a:rPr>
              <a:t>U.S. Secretary of State</a:t>
            </a:r>
            <a:r>
              <a:rPr lang="en-US" b="0" i="0" dirty="0">
                <a:solidFill>
                  <a:srgbClr val="202122"/>
                </a:solidFill>
                <a:effectLst/>
                <a:latin typeface="Arial Narrow" panose="020B0606020202030204" pitchFamily="34" charset="0"/>
              </a:rPr>
              <a:t> under President </a:t>
            </a:r>
            <a:r>
              <a:rPr lang="en-US" b="0" i="0" u="none" strike="noStrike" dirty="0">
                <a:solidFill>
                  <a:srgbClr val="0B0080"/>
                </a:solidFill>
                <a:effectLst/>
                <a:latin typeface="Arial Narrow" panose="020B0606020202030204" pitchFamily="34" charset="0"/>
                <a:hlinkClick r:id="rId12" tooltip="Dwight D. Eisenhower"/>
              </a:rPr>
              <a:t>Dwight D. Eisenhower</a:t>
            </a:r>
            <a:r>
              <a:rPr lang="en-US" b="0" i="0" dirty="0">
                <a:solidFill>
                  <a:srgbClr val="202122"/>
                </a:solidFill>
                <a:effectLst/>
                <a:latin typeface="Arial Narrow" panose="020B0606020202030204" pitchFamily="34" charset="0"/>
              </a:rPr>
              <a:t>, claimed that was due to "the </a:t>
            </a:r>
            <a:r>
              <a:rPr lang="en-US" b="0" i="0" u="none" strike="noStrike" dirty="0">
                <a:solidFill>
                  <a:srgbClr val="0B0080"/>
                </a:solidFill>
                <a:effectLst/>
                <a:latin typeface="Arial Narrow" panose="020B0606020202030204" pitchFamily="34" charset="0"/>
                <a:hlinkClick r:id="rId13" tooltip="Israel lobby in the United States"/>
              </a:rPr>
              <a:t>pro-Israel lobby</a:t>
            </a:r>
            <a:r>
              <a:rPr lang="en-US" b="0" i="0" dirty="0">
                <a:solidFill>
                  <a:srgbClr val="202122"/>
                </a:solidFill>
                <a:effectLst/>
                <a:latin typeface="Arial Narrow" panose="020B0606020202030204" pitchFamily="34" charset="0"/>
              </a:rPr>
              <a:t> and the difficulty of obtaining Congressional Approval."</a:t>
            </a:r>
            <a:r>
              <a:rPr lang="en-US" b="0" i="0" u="none" strike="noStrike" baseline="30000" dirty="0">
                <a:solidFill>
                  <a:srgbClr val="0B0080"/>
                </a:solidFill>
                <a:effectLst/>
                <a:latin typeface="Arial Narrow" panose="020B0606020202030204" pitchFamily="34" charset="0"/>
                <a:hlinkClick r:id="rId14"/>
              </a:rPr>
              <a:t>[1]</a:t>
            </a:r>
            <a:r>
              <a:rPr lang="en-US" b="0" i="0" dirty="0">
                <a:solidFill>
                  <a:srgbClr val="202122"/>
                </a:solidFill>
                <a:effectLst/>
                <a:latin typeface="Arial Narrow" panose="020B0606020202030204" pitchFamily="34" charset="0"/>
              </a:rPr>
              <a:t> Others said that the reason was "for purely technical reasons of budgeting procedures."</a:t>
            </a:r>
            <a:r>
              <a:rPr lang="en-US" b="0" i="0" u="none" strike="noStrike" baseline="30000" dirty="0">
                <a:solidFill>
                  <a:srgbClr val="0B0080"/>
                </a:solidFill>
                <a:effectLst/>
                <a:latin typeface="Arial Narrow" panose="020B0606020202030204" pitchFamily="34" charset="0"/>
                <a:hlinkClick r:id="rId15"/>
              </a:rPr>
              <a:t>[2]</a:t>
            </a:r>
            <a:endParaRPr lang="en-US" b="0" i="0" u="none" strike="noStrike" baseline="30000" dirty="0">
              <a:solidFill>
                <a:srgbClr val="0B0080"/>
              </a:solidFill>
              <a:effectLst/>
              <a:latin typeface="Arial Narrow" panose="020B0606020202030204" pitchFamily="34" charset="0"/>
            </a:endParaRPr>
          </a:p>
          <a:p>
            <a:pPr algn="l"/>
            <a:endParaRPr lang="en-US" b="0" i="0" dirty="0">
              <a:solidFill>
                <a:srgbClr val="202122"/>
              </a:solidFill>
              <a:effectLst/>
              <a:latin typeface="Arial Narrow" panose="020B0606020202030204" pitchFamily="34" charset="0"/>
            </a:endParaRPr>
          </a:p>
          <a:p>
            <a:pPr algn="l"/>
            <a:r>
              <a:rPr lang="en-US" b="0" i="0" dirty="0">
                <a:solidFill>
                  <a:srgbClr val="202122"/>
                </a:solidFill>
                <a:effectLst/>
                <a:latin typeface="Arial Narrow" panose="020B0606020202030204" pitchFamily="34" charset="0"/>
              </a:rPr>
              <a:t>In 1958, the US joined the military committee of the alliance. It is generally viewed as one of the least successful of the Cold War alliances.</a:t>
            </a:r>
            <a:r>
              <a:rPr lang="en-US" b="0" i="0" u="none" strike="noStrike" baseline="30000" dirty="0">
                <a:solidFill>
                  <a:srgbClr val="0B0080"/>
                </a:solidFill>
                <a:effectLst/>
                <a:latin typeface="Arial Narrow" panose="020B0606020202030204" pitchFamily="34" charset="0"/>
                <a:hlinkClick r:id="rId16"/>
              </a:rPr>
              <a:t>[3]</a:t>
            </a:r>
            <a:endParaRPr lang="en-US" b="0" i="0" u="none" strike="noStrike" baseline="30000" dirty="0">
              <a:solidFill>
                <a:srgbClr val="0B0080"/>
              </a:solidFill>
              <a:effectLst/>
              <a:latin typeface="Arial Narrow" panose="020B0606020202030204" pitchFamily="34" charset="0"/>
            </a:endParaRPr>
          </a:p>
          <a:p>
            <a:pPr algn="l"/>
            <a:endParaRPr lang="en-US" b="0" i="0" dirty="0">
              <a:solidFill>
                <a:srgbClr val="202122"/>
              </a:solidFill>
              <a:effectLst/>
              <a:latin typeface="Arial Narrow" panose="020B0606020202030204" pitchFamily="34" charset="0"/>
            </a:endParaRPr>
          </a:p>
          <a:p>
            <a:pPr algn="l"/>
            <a:r>
              <a:rPr lang="en-US" b="0" i="0" dirty="0">
                <a:solidFill>
                  <a:srgbClr val="202122"/>
                </a:solidFill>
                <a:effectLst/>
                <a:latin typeface="Arial Narrow" panose="020B0606020202030204" pitchFamily="34" charset="0"/>
              </a:rPr>
              <a:t>The organization's headquarters were in </a:t>
            </a:r>
            <a:r>
              <a:rPr lang="en-US" b="0" i="0" u="none" strike="noStrike" dirty="0">
                <a:solidFill>
                  <a:srgbClr val="0B0080"/>
                </a:solidFill>
                <a:effectLst/>
                <a:latin typeface="Arial Narrow" panose="020B0606020202030204" pitchFamily="34" charset="0"/>
                <a:hlinkClick r:id="rId17" tooltip="Baghdad"/>
              </a:rPr>
              <a:t>Baghdad</a:t>
            </a:r>
            <a:r>
              <a:rPr lang="en-US" b="0" i="0" dirty="0">
                <a:solidFill>
                  <a:srgbClr val="202122"/>
                </a:solidFill>
                <a:effectLst/>
                <a:latin typeface="Arial Narrow" panose="020B0606020202030204" pitchFamily="34" charset="0"/>
              </a:rPr>
              <a:t>, </a:t>
            </a:r>
            <a:r>
              <a:rPr lang="en-US" b="0" i="0" u="none" strike="noStrike" dirty="0">
                <a:solidFill>
                  <a:srgbClr val="0B0080"/>
                </a:solidFill>
                <a:effectLst/>
                <a:latin typeface="Arial Narrow" panose="020B0606020202030204" pitchFamily="34" charset="0"/>
                <a:hlinkClick r:id="rId18" tooltip="Iraq"/>
              </a:rPr>
              <a:t>Iraq</a:t>
            </a:r>
            <a:r>
              <a:rPr lang="en-US" b="0" i="0" dirty="0">
                <a:solidFill>
                  <a:srgbClr val="202122"/>
                </a:solidFill>
                <a:effectLst/>
                <a:latin typeface="Arial Narrow" panose="020B0606020202030204" pitchFamily="34" charset="0"/>
              </a:rPr>
              <a:t>, in 1955 to 1958 and in </a:t>
            </a:r>
            <a:r>
              <a:rPr lang="en-US" b="0" i="0" u="none" strike="noStrike" dirty="0">
                <a:solidFill>
                  <a:srgbClr val="0B0080"/>
                </a:solidFill>
                <a:effectLst/>
                <a:latin typeface="Arial Narrow" panose="020B0606020202030204" pitchFamily="34" charset="0"/>
                <a:hlinkClick r:id="rId19" tooltip="Ankara"/>
              </a:rPr>
              <a:t>Ankara</a:t>
            </a:r>
            <a:r>
              <a:rPr lang="en-US" b="0" i="0" dirty="0">
                <a:solidFill>
                  <a:srgbClr val="202122"/>
                </a:solidFill>
                <a:effectLst/>
                <a:latin typeface="Arial Narrow" panose="020B0606020202030204" pitchFamily="34" charset="0"/>
              </a:rPr>
              <a:t>, </a:t>
            </a:r>
            <a:r>
              <a:rPr lang="en-US" b="0" i="0" u="none" strike="noStrike" dirty="0">
                <a:solidFill>
                  <a:srgbClr val="0B0080"/>
                </a:solidFill>
                <a:effectLst/>
                <a:latin typeface="Arial Narrow" panose="020B0606020202030204" pitchFamily="34" charset="0"/>
                <a:hlinkClick r:id="rId7" tooltip="Turkey"/>
              </a:rPr>
              <a:t>Turkey</a:t>
            </a:r>
            <a:r>
              <a:rPr lang="en-US" b="0" i="0" dirty="0">
                <a:solidFill>
                  <a:srgbClr val="202122"/>
                </a:solidFill>
                <a:effectLst/>
                <a:latin typeface="Arial Narrow" panose="020B0606020202030204" pitchFamily="34" charset="0"/>
              </a:rPr>
              <a:t>, in 1958 to 1979. </a:t>
            </a:r>
            <a:r>
              <a:rPr lang="en-US" b="0" i="0" u="none" strike="noStrike" dirty="0">
                <a:solidFill>
                  <a:srgbClr val="0B0080"/>
                </a:solidFill>
                <a:effectLst/>
                <a:latin typeface="Arial Narrow" panose="020B0606020202030204" pitchFamily="34" charset="0"/>
                <a:hlinkClick r:id="rId20" tooltip="Cyprus"/>
              </a:rPr>
              <a:t>Cyprus</a:t>
            </a:r>
            <a:r>
              <a:rPr lang="en-US" b="0" i="0" dirty="0">
                <a:solidFill>
                  <a:srgbClr val="202122"/>
                </a:solidFill>
                <a:effectLst/>
                <a:latin typeface="Arial Narrow" panose="020B0606020202030204" pitchFamily="34" charset="0"/>
              </a:rPr>
              <a:t> was also an important location for CENTO because of its location in the </a:t>
            </a:r>
            <a:r>
              <a:rPr lang="en-US" b="0" i="0" u="none" strike="noStrike" dirty="0">
                <a:solidFill>
                  <a:srgbClr val="0B0080"/>
                </a:solidFill>
                <a:effectLst/>
                <a:latin typeface="Arial Narrow" panose="020B0606020202030204" pitchFamily="34" charset="0"/>
                <a:hlinkClick r:id="rId21" tooltip="Middle East"/>
              </a:rPr>
              <a:t>Middle East</a:t>
            </a:r>
            <a:r>
              <a:rPr lang="en-US" b="0" i="0" dirty="0">
                <a:solidFill>
                  <a:srgbClr val="202122"/>
                </a:solidFill>
                <a:effectLst/>
                <a:latin typeface="Arial Narrow" panose="020B0606020202030204" pitchFamily="34" charset="0"/>
              </a:rPr>
              <a:t> and the </a:t>
            </a:r>
            <a:r>
              <a:rPr lang="en-US" b="0" i="0" u="none" strike="noStrike" dirty="0">
                <a:solidFill>
                  <a:srgbClr val="0B0080"/>
                </a:solidFill>
                <a:effectLst/>
                <a:latin typeface="Arial Narrow" panose="020B0606020202030204" pitchFamily="34" charset="0"/>
                <a:hlinkClick r:id="rId22" tooltip="British Sovereign Base Areas"/>
              </a:rPr>
              <a:t>British Sovereign Base Areas</a:t>
            </a:r>
            <a:r>
              <a:rPr lang="en-US" b="0" i="0" dirty="0">
                <a:solidFill>
                  <a:srgbClr val="202122"/>
                </a:solidFill>
                <a:effectLst/>
                <a:latin typeface="Arial Narrow" panose="020B0606020202030204" pitchFamily="34" charset="0"/>
              </a:rPr>
              <a:t> on the island.</a:t>
            </a:r>
            <a:r>
              <a:rPr lang="en-US" b="0" i="0" u="none" strike="noStrike" baseline="30000" dirty="0">
                <a:solidFill>
                  <a:srgbClr val="0B0080"/>
                </a:solidFill>
                <a:effectLst/>
                <a:latin typeface="Arial Narrow" panose="020B0606020202030204" pitchFamily="34" charset="0"/>
                <a:hlinkClick r:id="rId23"/>
              </a:rPr>
              <a:t>[4]</a:t>
            </a:r>
            <a:endParaRPr lang="en-US" b="0" i="0" dirty="0">
              <a:solidFill>
                <a:srgbClr val="202122"/>
              </a:solidFill>
              <a:effectLst/>
              <a:latin typeface="Arial Narrow" panose="020B0606020202030204" pitchFamily="34" charset="0"/>
            </a:endParaRPr>
          </a:p>
        </p:txBody>
      </p:sp>
      <p:sp>
        <p:nvSpPr>
          <p:cNvPr id="4" name="Rectangle 4">
            <a:extLst>
              <a:ext uri="{FF2B5EF4-FFF2-40B4-BE49-F238E27FC236}">
                <a16:creationId xmlns:a16="http://schemas.microsoft.com/office/drawing/2014/main" id="{8E0055D3-849E-4F38-94B0-0A169FA56DC1}"/>
              </a:ext>
            </a:extLst>
          </p:cNvPr>
          <p:cNvSpPr>
            <a:spLocks noChangeArrowheads="1"/>
          </p:cNvSpPr>
          <p:nvPr/>
        </p:nvSpPr>
        <p:spPr bwMode="auto">
          <a:xfrm>
            <a:off x="0" y="1315174"/>
            <a:ext cx="12192000" cy="6350"/>
          </a:xfrm>
          <a:prstGeom prst="rect">
            <a:avLst/>
          </a:prstGeom>
          <a:solidFill>
            <a:srgbClr val="000000"/>
          </a:solidFill>
          <a:ln w="9525">
            <a:solidFill>
              <a:schemeClr val="tx1"/>
            </a:solidFill>
            <a:prstDash val="solid"/>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9" name="TextBox 8">
            <a:extLst>
              <a:ext uri="{FF2B5EF4-FFF2-40B4-BE49-F238E27FC236}">
                <a16:creationId xmlns:a16="http://schemas.microsoft.com/office/drawing/2014/main" id="{6850ED4D-7C6E-44A5-AA39-4F873C5769BE}"/>
              </a:ext>
            </a:extLst>
          </p:cNvPr>
          <p:cNvSpPr txBox="1"/>
          <p:nvPr/>
        </p:nvSpPr>
        <p:spPr>
          <a:xfrm>
            <a:off x="117566" y="151341"/>
            <a:ext cx="6100354" cy="369332"/>
          </a:xfrm>
          <a:prstGeom prst="rect">
            <a:avLst/>
          </a:prstGeom>
          <a:noFill/>
        </p:spPr>
        <p:txBody>
          <a:bodyPr wrap="square">
            <a:spAutoFit/>
          </a:bodyPr>
          <a:lstStyle/>
          <a:p>
            <a:r>
              <a:rPr lang="en-US" sz="1800" dirty="0">
                <a:latin typeface="Arial Rounded MT Bold" panose="020F0704030504030204" pitchFamily="34" charset="0"/>
              </a:rPr>
              <a:t>Saddam Hussein and the USA</a:t>
            </a:r>
            <a:endParaRPr lang="en-US" dirty="0">
              <a:latin typeface="Arial Rounded MT Bold" panose="020F0704030504030204" pitchFamily="34" charset="0"/>
            </a:endParaRPr>
          </a:p>
        </p:txBody>
      </p:sp>
      <p:sp>
        <p:nvSpPr>
          <p:cNvPr id="10" name="TextBox 9">
            <a:extLst>
              <a:ext uri="{FF2B5EF4-FFF2-40B4-BE49-F238E27FC236}">
                <a16:creationId xmlns:a16="http://schemas.microsoft.com/office/drawing/2014/main" id="{07F37AA0-30FD-4CCB-8BD0-B04571E46B03}"/>
              </a:ext>
            </a:extLst>
          </p:cNvPr>
          <p:cNvSpPr txBox="1"/>
          <p:nvPr/>
        </p:nvSpPr>
        <p:spPr>
          <a:xfrm>
            <a:off x="9159305" y="672721"/>
            <a:ext cx="2697479" cy="369332"/>
          </a:xfrm>
          <a:prstGeom prst="rect">
            <a:avLst/>
          </a:prstGeom>
          <a:noFill/>
        </p:spPr>
        <p:txBody>
          <a:bodyPr wrap="square">
            <a:spAutoFit/>
          </a:bodyPr>
          <a:lstStyle/>
          <a:p>
            <a:r>
              <a:rPr lang="en-US" sz="1800" b="1" dirty="0">
                <a:solidFill>
                  <a:srgbClr val="333333"/>
                </a:solidFill>
                <a:effectLst/>
                <a:latin typeface="Arial Narrow" panose="020B0606020202030204" pitchFamily="34" charset="0"/>
                <a:ea typeface="Times New Roman" panose="02020603050405020304" pitchFamily="18" charset="0"/>
                <a:cs typeface="Tahoma" panose="020B0604030504040204" pitchFamily="34" charset="0"/>
              </a:rPr>
              <a:t>anti-Soviet Baghdad Pact </a:t>
            </a:r>
            <a:endParaRPr lang="en-US" dirty="0"/>
          </a:p>
        </p:txBody>
      </p:sp>
      <p:pic>
        <p:nvPicPr>
          <p:cNvPr id="8" name="Picture 7">
            <a:extLst>
              <a:ext uri="{FF2B5EF4-FFF2-40B4-BE49-F238E27FC236}">
                <a16:creationId xmlns:a16="http://schemas.microsoft.com/office/drawing/2014/main" id="{0EC72165-BE14-4FDC-87B8-DA5A39B7AA23}"/>
              </a:ext>
            </a:extLst>
          </p:cNvPr>
          <p:cNvPicPr>
            <a:picLocks noChangeAspect="1"/>
          </p:cNvPicPr>
          <p:nvPr/>
        </p:nvPicPr>
        <p:blipFill>
          <a:blip r:embed="rId24"/>
          <a:stretch>
            <a:fillRect/>
          </a:stretch>
        </p:blipFill>
        <p:spPr>
          <a:xfrm>
            <a:off x="9159305" y="1452767"/>
            <a:ext cx="2695238" cy="4800000"/>
          </a:xfrm>
          <a:prstGeom prst="rect">
            <a:avLst/>
          </a:prstGeom>
        </p:spPr>
      </p:pic>
      <p:sp>
        <p:nvSpPr>
          <p:cNvPr id="12" name="TextBox 11">
            <a:extLst>
              <a:ext uri="{FF2B5EF4-FFF2-40B4-BE49-F238E27FC236}">
                <a16:creationId xmlns:a16="http://schemas.microsoft.com/office/drawing/2014/main" id="{D19BC8B3-1033-478F-ABF0-479B97AF4CCF}"/>
              </a:ext>
            </a:extLst>
          </p:cNvPr>
          <p:cNvSpPr txBox="1"/>
          <p:nvPr/>
        </p:nvSpPr>
        <p:spPr>
          <a:xfrm>
            <a:off x="398417" y="1392985"/>
            <a:ext cx="6100354" cy="307777"/>
          </a:xfrm>
          <a:prstGeom prst="rect">
            <a:avLst/>
          </a:prstGeom>
          <a:noFill/>
        </p:spPr>
        <p:txBody>
          <a:bodyPr wrap="square">
            <a:spAutoFit/>
          </a:bodyPr>
          <a:lstStyle/>
          <a:p>
            <a:r>
              <a:rPr lang="en-US" sz="1400" dirty="0">
                <a:latin typeface="Arial Narrow" panose="020B0606020202030204" pitchFamily="34" charset="0"/>
                <a:hlinkClick r:id="rId25"/>
              </a:rPr>
              <a:t>https://en.wikipedia.org/wiki/Baghdad_Pact</a:t>
            </a:r>
            <a:endParaRPr lang="en-US" sz="1400" dirty="0">
              <a:latin typeface="Arial Narrow" panose="020B0606020202030204" pitchFamily="34" charset="0"/>
            </a:endParaRPr>
          </a:p>
        </p:txBody>
      </p:sp>
    </p:spTree>
    <p:extLst>
      <p:ext uri="{BB962C8B-B14F-4D97-AF65-F5344CB8AC3E}">
        <p14:creationId xmlns:p14="http://schemas.microsoft.com/office/powerpoint/2010/main" val="30019320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66D0F03-D9B7-4D9F-8B81-CB0CD6FF0AE6}"/>
              </a:ext>
            </a:extLst>
          </p:cNvPr>
          <p:cNvSpPr>
            <a:spLocks noGrp="1"/>
          </p:cNvSpPr>
          <p:nvPr>
            <p:ph type="dt" sz="half" idx="10"/>
          </p:nvPr>
        </p:nvSpPr>
        <p:spPr/>
        <p:txBody>
          <a:bodyPr/>
          <a:lstStyle/>
          <a:p>
            <a:fld id="{CA02E293-0D2B-4964-B507-82717515F881}" type="datetime1">
              <a:rPr lang="en-US" smtClean="0"/>
              <a:t>8/11/2020</a:t>
            </a:fld>
            <a:endParaRPr lang="en-US"/>
          </a:p>
        </p:txBody>
      </p:sp>
      <p:sp>
        <p:nvSpPr>
          <p:cNvPr id="3" name="Slide Number Placeholder 2">
            <a:extLst>
              <a:ext uri="{FF2B5EF4-FFF2-40B4-BE49-F238E27FC236}">
                <a16:creationId xmlns:a16="http://schemas.microsoft.com/office/drawing/2014/main" id="{DE621296-7F9D-475B-8520-8ED6B968BCAC}"/>
              </a:ext>
            </a:extLst>
          </p:cNvPr>
          <p:cNvSpPr>
            <a:spLocks noGrp="1"/>
          </p:cNvSpPr>
          <p:nvPr>
            <p:ph type="sldNum" sz="quarter" idx="12"/>
          </p:nvPr>
        </p:nvSpPr>
        <p:spPr/>
        <p:txBody>
          <a:bodyPr/>
          <a:lstStyle/>
          <a:p>
            <a:fld id="{B2DC25EE-239B-4C5F-AAD1-255A7D5F1EE2}" type="slidenum">
              <a:rPr lang="en-US" smtClean="0"/>
              <a:t>7</a:t>
            </a:fld>
            <a:endParaRPr lang="en-US"/>
          </a:p>
        </p:txBody>
      </p:sp>
      <p:sp>
        <p:nvSpPr>
          <p:cNvPr id="5" name="TextBox 4">
            <a:extLst>
              <a:ext uri="{FF2B5EF4-FFF2-40B4-BE49-F238E27FC236}">
                <a16:creationId xmlns:a16="http://schemas.microsoft.com/office/drawing/2014/main" id="{F0D41EDA-857A-4007-BD2B-E5CCBFF95224}"/>
              </a:ext>
            </a:extLst>
          </p:cNvPr>
          <p:cNvSpPr txBox="1"/>
          <p:nvPr/>
        </p:nvSpPr>
        <p:spPr>
          <a:xfrm>
            <a:off x="337457" y="1594645"/>
            <a:ext cx="8273143" cy="4524315"/>
          </a:xfrm>
          <a:prstGeom prst="rect">
            <a:avLst/>
          </a:prstGeom>
          <a:noFill/>
        </p:spPr>
        <p:txBody>
          <a:bodyPr wrap="square">
            <a:spAutoFit/>
          </a:bodyPr>
          <a:lstStyle/>
          <a:p>
            <a:pPr algn="l"/>
            <a:r>
              <a:rPr lang="en-US" sz="1600" b="0" i="0" dirty="0">
                <a:solidFill>
                  <a:srgbClr val="202122"/>
                </a:solidFill>
                <a:effectLst/>
                <a:latin typeface="Arial Narrow" panose="020B0606020202030204" pitchFamily="34" charset="0"/>
              </a:rPr>
              <a:t>Modeled after the </a:t>
            </a:r>
            <a:r>
              <a:rPr lang="en-US" sz="1600" b="0" i="0" u="none" strike="noStrike" dirty="0">
                <a:solidFill>
                  <a:srgbClr val="0B0080"/>
                </a:solidFill>
                <a:effectLst/>
                <a:latin typeface="Arial Narrow" panose="020B0606020202030204" pitchFamily="34" charset="0"/>
                <a:hlinkClick r:id="rId2" tooltip="North Atlantic Treaty Organization"/>
              </a:rPr>
              <a:t>North Atlantic Treaty Organization</a:t>
            </a:r>
            <a:r>
              <a:rPr lang="en-US" sz="1600" b="0" i="0" dirty="0">
                <a:solidFill>
                  <a:srgbClr val="202122"/>
                </a:solidFill>
                <a:effectLst/>
                <a:latin typeface="Arial Narrow" panose="020B0606020202030204" pitchFamily="34" charset="0"/>
              </a:rPr>
              <a:t> (NATO), CENTO committed the nations to mutual cooperation and protection, as well as non-intervention in each other's affairs. </a:t>
            </a:r>
            <a:r>
              <a:rPr lang="en-US" sz="1600" b="1" i="0" dirty="0">
                <a:solidFill>
                  <a:srgbClr val="202122"/>
                </a:solidFill>
                <a:effectLst/>
                <a:latin typeface="Arial Narrow" panose="020B0606020202030204" pitchFamily="34" charset="0"/>
              </a:rPr>
              <a:t>Its goal was to </a:t>
            </a:r>
            <a:r>
              <a:rPr lang="en-US" sz="1600" b="1" i="0" u="none" strike="noStrike" dirty="0">
                <a:solidFill>
                  <a:srgbClr val="0B0080"/>
                </a:solidFill>
                <a:effectLst/>
                <a:latin typeface="Arial Narrow" panose="020B0606020202030204" pitchFamily="34" charset="0"/>
                <a:hlinkClick r:id="rId3" tooltip="Containment"/>
              </a:rPr>
              <a:t>contain</a:t>
            </a:r>
            <a:r>
              <a:rPr lang="en-US" sz="1600" b="1" i="0" dirty="0">
                <a:solidFill>
                  <a:srgbClr val="202122"/>
                </a:solidFill>
                <a:effectLst/>
                <a:latin typeface="Arial Narrow" panose="020B0606020202030204" pitchFamily="34" charset="0"/>
              </a:rPr>
              <a:t> the </a:t>
            </a:r>
            <a:r>
              <a:rPr lang="en-US" sz="1600" b="1" i="0" u="none" strike="noStrike" dirty="0">
                <a:solidFill>
                  <a:srgbClr val="0B0080"/>
                </a:solidFill>
                <a:effectLst/>
                <a:latin typeface="Arial Narrow" panose="020B0606020202030204" pitchFamily="34" charset="0"/>
                <a:hlinkClick r:id="rId4" tooltip="Soviet Union"/>
              </a:rPr>
              <a:t>Soviet Union</a:t>
            </a:r>
            <a:r>
              <a:rPr lang="en-US" sz="1600" b="1" i="0" dirty="0">
                <a:solidFill>
                  <a:srgbClr val="202122"/>
                </a:solidFill>
                <a:effectLst/>
                <a:latin typeface="Arial Narrow" panose="020B0606020202030204" pitchFamily="34" charset="0"/>
              </a:rPr>
              <a:t> (</a:t>
            </a:r>
            <a:r>
              <a:rPr lang="en-US" sz="1600" b="1" i="0" u="none" strike="noStrike" dirty="0">
                <a:solidFill>
                  <a:srgbClr val="0B0080"/>
                </a:solidFill>
                <a:effectLst/>
                <a:latin typeface="Arial Narrow" panose="020B0606020202030204" pitchFamily="34" charset="0"/>
                <a:hlinkClick r:id="rId5" tooltip="USSR"/>
              </a:rPr>
              <a:t>USSR</a:t>
            </a:r>
            <a:r>
              <a:rPr lang="en-US" sz="1600" b="1" i="0" dirty="0">
                <a:solidFill>
                  <a:srgbClr val="202122"/>
                </a:solidFill>
                <a:effectLst/>
                <a:latin typeface="Arial Narrow" panose="020B0606020202030204" pitchFamily="34" charset="0"/>
              </a:rPr>
              <a:t>) by having a line of strong states along the USSR's southwestern frontier. Similarly, it was known as the 'Northern Tier' to prevent Soviet expansion into the Middle East.</a:t>
            </a:r>
            <a:r>
              <a:rPr lang="en-US" sz="1600" b="0" i="0" u="none" strike="noStrike" baseline="30000" dirty="0">
                <a:solidFill>
                  <a:srgbClr val="0B0080"/>
                </a:solidFill>
                <a:effectLst/>
                <a:latin typeface="Arial Narrow" panose="020B0606020202030204" pitchFamily="34" charset="0"/>
                <a:hlinkClick r:id="rId6"/>
              </a:rPr>
              <a:t>[5]</a:t>
            </a:r>
            <a:r>
              <a:rPr lang="en-US" sz="1600" b="0" i="0" dirty="0">
                <a:solidFill>
                  <a:srgbClr val="202122"/>
                </a:solidFill>
                <a:effectLst/>
                <a:latin typeface="Arial Narrow" panose="020B0606020202030204" pitchFamily="34" charset="0"/>
              </a:rPr>
              <a:t> Unlike NATO, CENTO did not have a unified military command structure, nor were many U.S. or UK </a:t>
            </a:r>
            <a:r>
              <a:rPr lang="en-US" sz="1600" b="0" i="0" u="none" strike="noStrike" dirty="0">
                <a:solidFill>
                  <a:srgbClr val="0B0080"/>
                </a:solidFill>
                <a:effectLst/>
                <a:latin typeface="Arial Narrow" panose="020B0606020202030204" pitchFamily="34" charset="0"/>
                <a:hlinkClick r:id="rId7" tooltip="Military bases"/>
              </a:rPr>
              <a:t>military bases</a:t>
            </a:r>
            <a:r>
              <a:rPr lang="en-US" sz="1600" b="0" i="0" dirty="0">
                <a:solidFill>
                  <a:srgbClr val="202122"/>
                </a:solidFill>
                <a:effectLst/>
                <a:latin typeface="Arial Narrow" panose="020B0606020202030204" pitchFamily="34" charset="0"/>
              </a:rPr>
              <a:t> established in member countries, although the U.S. had communications and electronic intelligence facilities in Iran, and operated </a:t>
            </a:r>
            <a:r>
              <a:rPr lang="en-US" sz="1600" b="0" i="0" u="none" strike="noStrike" dirty="0">
                <a:solidFill>
                  <a:srgbClr val="0B0080"/>
                </a:solidFill>
                <a:effectLst/>
                <a:latin typeface="Arial Narrow" panose="020B0606020202030204" pitchFamily="34" charset="0"/>
                <a:hlinkClick r:id="rId8" tooltip="Lockheed U-2"/>
              </a:rPr>
              <a:t>U-2</a:t>
            </a:r>
            <a:r>
              <a:rPr lang="en-US" sz="1600" b="0" i="0" dirty="0">
                <a:solidFill>
                  <a:srgbClr val="202122"/>
                </a:solidFill>
                <a:effectLst/>
                <a:latin typeface="Arial Narrow" panose="020B0606020202030204" pitchFamily="34" charset="0"/>
              </a:rPr>
              <a:t> intelligence flights over the </a:t>
            </a:r>
            <a:r>
              <a:rPr lang="en-US" sz="1600" b="0" i="0" u="none" strike="noStrike" dirty="0">
                <a:solidFill>
                  <a:srgbClr val="0B0080"/>
                </a:solidFill>
                <a:effectLst/>
                <a:latin typeface="Arial Narrow" panose="020B0606020202030204" pitchFamily="34" charset="0"/>
                <a:hlinkClick r:id="rId5" tooltip="USSR"/>
              </a:rPr>
              <a:t>USSR</a:t>
            </a:r>
            <a:r>
              <a:rPr lang="en-US" sz="1600" b="0" i="0" dirty="0">
                <a:solidFill>
                  <a:srgbClr val="202122"/>
                </a:solidFill>
                <a:effectLst/>
                <a:latin typeface="Arial Narrow" panose="020B0606020202030204" pitchFamily="34" charset="0"/>
              </a:rPr>
              <a:t> from bases in Pakistan. The United Kingdom had access to facilities in Pakistan and Iraq at various times while the treaty was in effect.</a:t>
            </a:r>
          </a:p>
          <a:p>
            <a:pPr algn="l"/>
            <a:endParaRPr lang="en-US" sz="1600" b="0" i="0" dirty="0">
              <a:solidFill>
                <a:srgbClr val="202122"/>
              </a:solidFill>
              <a:effectLst/>
              <a:latin typeface="Arial Narrow" panose="020B0606020202030204" pitchFamily="34" charset="0"/>
            </a:endParaRPr>
          </a:p>
          <a:p>
            <a:pPr algn="l"/>
            <a:r>
              <a:rPr lang="en-US" sz="1600" b="1" i="0" u="sng" dirty="0">
                <a:solidFill>
                  <a:srgbClr val="202122"/>
                </a:solidFill>
                <a:effectLst/>
                <a:latin typeface="Arial Narrow" panose="020B0606020202030204" pitchFamily="34" charset="0"/>
              </a:rPr>
              <a:t>On July 14, 1958, the Iraqi monarchy was overthrown in a military coup. The new government was led by General </a:t>
            </a:r>
            <a:r>
              <a:rPr lang="en-US" sz="1600" b="1" i="0" u="sng" strike="noStrike" dirty="0">
                <a:solidFill>
                  <a:srgbClr val="0B0080"/>
                </a:solidFill>
                <a:effectLst/>
                <a:latin typeface="Arial Narrow" panose="020B0606020202030204" pitchFamily="34" charset="0"/>
                <a:hlinkClick r:id="rId9" tooltip="Abdul Karim Qasim"/>
              </a:rPr>
              <a:t>Abdul Karim </a:t>
            </a:r>
            <a:r>
              <a:rPr lang="en-US" sz="1600" b="1" i="0" u="sng" strike="noStrike" dirty="0" err="1">
                <a:solidFill>
                  <a:srgbClr val="0B0080"/>
                </a:solidFill>
                <a:effectLst/>
                <a:latin typeface="Arial Narrow" panose="020B0606020202030204" pitchFamily="34" charset="0"/>
                <a:hlinkClick r:id="rId9" tooltip="Abdul Karim Qasim"/>
              </a:rPr>
              <a:t>Qasim</a:t>
            </a:r>
            <a:r>
              <a:rPr lang="en-US" sz="1600" b="1" i="0" u="sng" dirty="0">
                <a:solidFill>
                  <a:srgbClr val="202122"/>
                </a:solidFill>
                <a:effectLst/>
                <a:latin typeface="Arial Narrow" panose="020B0606020202030204" pitchFamily="34" charset="0"/>
              </a:rPr>
              <a:t> who withdrew Iraq from the Baghdad Pact, opened diplomatic relations with Soviet Union and adopted a non-aligned stance. </a:t>
            </a:r>
            <a:r>
              <a:rPr lang="en-US" sz="1600" b="0" i="0" dirty="0">
                <a:solidFill>
                  <a:srgbClr val="202122"/>
                </a:solidFill>
                <a:effectLst/>
                <a:latin typeface="Arial Narrow" panose="020B0606020202030204" pitchFamily="34" charset="0"/>
              </a:rPr>
              <a:t>The organization dropped the name 'Baghdad Pact' in favor of 'CENTO' at that time.</a:t>
            </a:r>
          </a:p>
          <a:p>
            <a:pPr algn="l"/>
            <a:endParaRPr lang="en-US" sz="1600" b="0" i="0" dirty="0">
              <a:solidFill>
                <a:srgbClr val="202122"/>
              </a:solidFill>
              <a:effectLst/>
              <a:latin typeface="Arial Narrow" panose="020B0606020202030204" pitchFamily="34" charset="0"/>
            </a:endParaRPr>
          </a:p>
          <a:p>
            <a:pPr algn="l"/>
            <a:r>
              <a:rPr lang="en-US" sz="1600" b="0" i="0" dirty="0">
                <a:solidFill>
                  <a:srgbClr val="202122"/>
                </a:solidFill>
                <a:effectLst/>
                <a:latin typeface="Arial Narrow" panose="020B0606020202030204" pitchFamily="34" charset="0"/>
              </a:rPr>
              <a:t>The </a:t>
            </a:r>
            <a:r>
              <a:rPr lang="en-US" sz="1600" b="0" i="0" u="none" strike="noStrike" dirty="0">
                <a:solidFill>
                  <a:srgbClr val="0B0080"/>
                </a:solidFill>
                <a:effectLst/>
                <a:latin typeface="Arial Narrow" panose="020B0606020202030204" pitchFamily="34" charset="0"/>
                <a:hlinkClick r:id="rId10" tooltip="Middle East"/>
              </a:rPr>
              <a:t>Middle East</a:t>
            </a:r>
            <a:r>
              <a:rPr lang="en-US" sz="1600" b="0" i="0" dirty="0">
                <a:solidFill>
                  <a:srgbClr val="202122"/>
                </a:solidFill>
                <a:effectLst/>
                <a:latin typeface="Arial Narrow" panose="020B0606020202030204" pitchFamily="34" charset="0"/>
              </a:rPr>
              <a:t> and </a:t>
            </a:r>
            <a:r>
              <a:rPr lang="en-US" sz="1600" b="0" i="0" u="none" strike="noStrike" dirty="0">
                <a:solidFill>
                  <a:srgbClr val="0B0080"/>
                </a:solidFill>
                <a:effectLst/>
                <a:latin typeface="Arial Narrow" panose="020B0606020202030204" pitchFamily="34" charset="0"/>
                <a:hlinkClick r:id="rId11" tooltip="South Asia"/>
              </a:rPr>
              <a:t>South Asia</a:t>
            </a:r>
            <a:r>
              <a:rPr lang="en-US" sz="1600" b="0" i="0" dirty="0">
                <a:solidFill>
                  <a:srgbClr val="202122"/>
                </a:solidFill>
                <a:effectLst/>
                <a:latin typeface="Arial Narrow" panose="020B0606020202030204" pitchFamily="34" charset="0"/>
              </a:rPr>
              <a:t> became extremely volatile areas during the 1960s with the ongoing </a:t>
            </a:r>
            <a:r>
              <a:rPr lang="en-US" sz="1600" b="0" i="0" u="none" strike="noStrike" dirty="0">
                <a:solidFill>
                  <a:srgbClr val="0B0080"/>
                </a:solidFill>
                <a:effectLst/>
                <a:latin typeface="Arial Narrow" panose="020B0606020202030204" pitchFamily="34" charset="0"/>
                <a:hlinkClick r:id="rId12" tooltip="Arab–Israeli Conflict"/>
              </a:rPr>
              <a:t>Arab–Israeli Conflict</a:t>
            </a:r>
            <a:r>
              <a:rPr lang="en-US" sz="1600" b="0" i="0" dirty="0">
                <a:solidFill>
                  <a:srgbClr val="202122"/>
                </a:solidFill>
                <a:effectLst/>
                <a:latin typeface="Arial Narrow" panose="020B0606020202030204" pitchFamily="34" charset="0"/>
              </a:rPr>
              <a:t> and the </a:t>
            </a:r>
            <a:r>
              <a:rPr lang="en-US" sz="1600" b="0" i="0" u="none" strike="noStrike" dirty="0">
                <a:solidFill>
                  <a:srgbClr val="0B0080"/>
                </a:solidFill>
                <a:effectLst/>
                <a:latin typeface="Arial Narrow" panose="020B0606020202030204" pitchFamily="34" charset="0"/>
                <a:hlinkClick r:id="rId13" tooltip="Indo-Pakistani Wars"/>
              </a:rPr>
              <a:t>Indo-Pakistani Wars</a:t>
            </a:r>
            <a:r>
              <a:rPr lang="en-US" sz="1600" b="0" i="0" dirty="0">
                <a:solidFill>
                  <a:srgbClr val="202122"/>
                </a:solidFill>
                <a:effectLst/>
                <a:latin typeface="Arial Narrow" panose="020B0606020202030204" pitchFamily="34" charset="0"/>
              </a:rPr>
              <a:t>. CENTO was unwilling to get deeply involved in either dispute. In 1965 and 1971, Pakistan tried unsuccessfully to get assistance in its wars with </a:t>
            </a:r>
            <a:r>
              <a:rPr lang="en-US" sz="1600" b="0" i="0" u="none" strike="noStrike" dirty="0">
                <a:solidFill>
                  <a:srgbClr val="0B0080"/>
                </a:solidFill>
                <a:effectLst/>
                <a:latin typeface="Arial Narrow" panose="020B0606020202030204" pitchFamily="34" charset="0"/>
                <a:hlinkClick r:id="rId14" tooltip="India"/>
              </a:rPr>
              <a:t>India</a:t>
            </a:r>
            <a:r>
              <a:rPr lang="en-US" sz="1600" b="0" i="0" dirty="0">
                <a:solidFill>
                  <a:srgbClr val="202122"/>
                </a:solidFill>
                <a:effectLst/>
                <a:latin typeface="Arial Narrow" panose="020B0606020202030204" pitchFamily="34" charset="0"/>
              </a:rPr>
              <a:t> through CENTO, but this was rejected under the idea that CENTO was aimed at containing the </a:t>
            </a:r>
            <a:r>
              <a:rPr lang="en-US" sz="1600" b="0" i="0" u="none" strike="noStrike" dirty="0">
                <a:solidFill>
                  <a:srgbClr val="0B0080"/>
                </a:solidFill>
                <a:effectLst/>
                <a:latin typeface="Arial Narrow" panose="020B0606020202030204" pitchFamily="34" charset="0"/>
                <a:hlinkClick r:id="rId5" tooltip="USSR"/>
              </a:rPr>
              <a:t>USSR</a:t>
            </a:r>
            <a:r>
              <a:rPr lang="en-US" sz="1600" b="0" i="0" dirty="0">
                <a:solidFill>
                  <a:srgbClr val="202122"/>
                </a:solidFill>
                <a:effectLst/>
                <a:latin typeface="Arial Narrow" panose="020B0606020202030204" pitchFamily="34" charset="0"/>
              </a:rPr>
              <a:t>, not India.</a:t>
            </a:r>
          </a:p>
        </p:txBody>
      </p:sp>
      <p:sp>
        <p:nvSpPr>
          <p:cNvPr id="4" name="Rectangle 4">
            <a:extLst>
              <a:ext uri="{FF2B5EF4-FFF2-40B4-BE49-F238E27FC236}">
                <a16:creationId xmlns:a16="http://schemas.microsoft.com/office/drawing/2014/main" id="{8E0055D3-849E-4F38-94B0-0A169FA56DC1}"/>
              </a:ext>
            </a:extLst>
          </p:cNvPr>
          <p:cNvSpPr>
            <a:spLocks noChangeArrowheads="1"/>
          </p:cNvSpPr>
          <p:nvPr/>
        </p:nvSpPr>
        <p:spPr bwMode="auto">
          <a:xfrm>
            <a:off x="0" y="1315174"/>
            <a:ext cx="12192000" cy="6350"/>
          </a:xfrm>
          <a:prstGeom prst="rect">
            <a:avLst/>
          </a:prstGeom>
          <a:solidFill>
            <a:srgbClr val="000000"/>
          </a:solidFill>
          <a:ln w="9525">
            <a:solidFill>
              <a:schemeClr val="tx1"/>
            </a:solidFill>
            <a:prstDash val="solid"/>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9" name="TextBox 8">
            <a:extLst>
              <a:ext uri="{FF2B5EF4-FFF2-40B4-BE49-F238E27FC236}">
                <a16:creationId xmlns:a16="http://schemas.microsoft.com/office/drawing/2014/main" id="{6850ED4D-7C6E-44A5-AA39-4F873C5769BE}"/>
              </a:ext>
            </a:extLst>
          </p:cNvPr>
          <p:cNvSpPr txBox="1"/>
          <p:nvPr/>
        </p:nvSpPr>
        <p:spPr>
          <a:xfrm>
            <a:off x="117566" y="151341"/>
            <a:ext cx="6100354" cy="369332"/>
          </a:xfrm>
          <a:prstGeom prst="rect">
            <a:avLst/>
          </a:prstGeom>
          <a:noFill/>
        </p:spPr>
        <p:txBody>
          <a:bodyPr wrap="square">
            <a:spAutoFit/>
          </a:bodyPr>
          <a:lstStyle/>
          <a:p>
            <a:r>
              <a:rPr lang="en-US" sz="1800" dirty="0">
                <a:latin typeface="Arial Rounded MT Bold" panose="020F0704030504030204" pitchFamily="34" charset="0"/>
              </a:rPr>
              <a:t>Saddam Hussein and the USA</a:t>
            </a:r>
            <a:endParaRPr lang="en-US" dirty="0">
              <a:latin typeface="Arial Rounded MT Bold" panose="020F0704030504030204" pitchFamily="34" charset="0"/>
            </a:endParaRPr>
          </a:p>
        </p:txBody>
      </p:sp>
      <p:sp>
        <p:nvSpPr>
          <p:cNvPr id="10" name="TextBox 9">
            <a:extLst>
              <a:ext uri="{FF2B5EF4-FFF2-40B4-BE49-F238E27FC236}">
                <a16:creationId xmlns:a16="http://schemas.microsoft.com/office/drawing/2014/main" id="{07F37AA0-30FD-4CCB-8BD0-B04571E46B03}"/>
              </a:ext>
            </a:extLst>
          </p:cNvPr>
          <p:cNvSpPr txBox="1"/>
          <p:nvPr/>
        </p:nvSpPr>
        <p:spPr>
          <a:xfrm>
            <a:off x="9159305" y="672721"/>
            <a:ext cx="2697479" cy="369332"/>
          </a:xfrm>
          <a:prstGeom prst="rect">
            <a:avLst/>
          </a:prstGeom>
          <a:noFill/>
        </p:spPr>
        <p:txBody>
          <a:bodyPr wrap="square">
            <a:spAutoFit/>
          </a:bodyPr>
          <a:lstStyle/>
          <a:p>
            <a:r>
              <a:rPr lang="en-US" sz="1800" b="1" dirty="0">
                <a:solidFill>
                  <a:srgbClr val="333333"/>
                </a:solidFill>
                <a:effectLst/>
                <a:latin typeface="Arial Narrow" panose="020B0606020202030204" pitchFamily="34" charset="0"/>
                <a:ea typeface="Times New Roman" panose="02020603050405020304" pitchFamily="18" charset="0"/>
                <a:cs typeface="Tahoma" panose="020B0604030504040204" pitchFamily="34" charset="0"/>
              </a:rPr>
              <a:t>anti-Soviet Baghdad Pact </a:t>
            </a:r>
            <a:endParaRPr lang="en-US" dirty="0"/>
          </a:p>
        </p:txBody>
      </p:sp>
      <p:pic>
        <p:nvPicPr>
          <p:cNvPr id="8" name="Picture 7">
            <a:extLst>
              <a:ext uri="{FF2B5EF4-FFF2-40B4-BE49-F238E27FC236}">
                <a16:creationId xmlns:a16="http://schemas.microsoft.com/office/drawing/2014/main" id="{0EC72165-BE14-4FDC-87B8-DA5A39B7AA23}"/>
              </a:ext>
            </a:extLst>
          </p:cNvPr>
          <p:cNvPicPr>
            <a:picLocks noChangeAspect="1"/>
          </p:cNvPicPr>
          <p:nvPr/>
        </p:nvPicPr>
        <p:blipFill>
          <a:blip r:embed="rId15"/>
          <a:stretch>
            <a:fillRect/>
          </a:stretch>
        </p:blipFill>
        <p:spPr>
          <a:xfrm>
            <a:off x="9159305" y="1452767"/>
            <a:ext cx="2695238" cy="4800000"/>
          </a:xfrm>
          <a:prstGeom prst="rect">
            <a:avLst/>
          </a:prstGeom>
        </p:spPr>
      </p:pic>
      <p:sp>
        <p:nvSpPr>
          <p:cNvPr id="6" name="TextBox 5">
            <a:extLst>
              <a:ext uri="{FF2B5EF4-FFF2-40B4-BE49-F238E27FC236}">
                <a16:creationId xmlns:a16="http://schemas.microsoft.com/office/drawing/2014/main" id="{4054CC32-1127-4B9D-8AEB-ECD82C50FBC4}"/>
              </a:ext>
            </a:extLst>
          </p:cNvPr>
          <p:cNvSpPr txBox="1"/>
          <p:nvPr/>
        </p:nvSpPr>
        <p:spPr>
          <a:xfrm>
            <a:off x="337457" y="1286868"/>
            <a:ext cx="6100354" cy="307777"/>
          </a:xfrm>
          <a:prstGeom prst="rect">
            <a:avLst/>
          </a:prstGeom>
          <a:noFill/>
        </p:spPr>
        <p:txBody>
          <a:bodyPr wrap="square">
            <a:spAutoFit/>
          </a:bodyPr>
          <a:lstStyle/>
          <a:p>
            <a:r>
              <a:rPr lang="en-US" sz="1400" dirty="0">
                <a:latin typeface="Arial Narrow" panose="020B0606020202030204" pitchFamily="34" charset="0"/>
                <a:hlinkClick r:id="rId16"/>
              </a:rPr>
              <a:t>https://en.wikipedia.org/wiki/Baghdad_Pact</a:t>
            </a:r>
            <a:endParaRPr lang="en-US" sz="1400" dirty="0">
              <a:latin typeface="Arial Narrow" panose="020B0606020202030204" pitchFamily="34" charset="0"/>
            </a:endParaRPr>
          </a:p>
        </p:txBody>
      </p:sp>
    </p:spTree>
    <p:extLst>
      <p:ext uri="{BB962C8B-B14F-4D97-AF65-F5344CB8AC3E}">
        <p14:creationId xmlns:p14="http://schemas.microsoft.com/office/powerpoint/2010/main" val="28658646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66D0F03-D9B7-4D9F-8B81-CB0CD6FF0AE6}"/>
              </a:ext>
            </a:extLst>
          </p:cNvPr>
          <p:cNvSpPr>
            <a:spLocks noGrp="1"/>
          </p:cNvSpPr>
          <p:nvPr>
            <p:ph type="dt" sz="half" idx="10"/>
          </p:nvPr>
        </p:nvSpPr>
        <p:spPr/>
        <p:txBody>
          <a:bodyPr/>
          <a:lstStyle/>
          <a:p>
            <a:fld id="{CA02E293-0D2B-4964-B507-82717515F881}" type="datetime1">
              <a:rPr lang="en-US" smtClean="0"/>
              <a:t>8/11/2020</a:t>
            </a:fld>
            <a:endParaRPr lang="en-US"/>
          </a:p>
        </p:txBody>
      </p:sp>
      <p:sp>
        <p:nvSpPr>
          <p:cNvPr id="3" name="Slide Number Placeholder 2">
            <a:extLst>
              <a:ext uri="{FF2B5EF4-FFF2-40B4-BE49-F238E27FC236}">
                <a16:creationId xmlns:a16="http://schemas.microsoft.com/office/drawing/2014/main" id="{DE621296-7F9D-475B-8520-8ED6B968BCAC}"/>
              </a:ext>
            </a:extLst>
          </p:cNvPr>
          <p:cNvSpPr>
            <a:spLocks noGrp="1"/>
          </p:cNvSpPr>
          <p:nvPr>
            <p:ph type="sldNum" sz="quarter" idx="12"/>
          </p:nvPr>
        </p:nvSpPr>
        <p:spPr/>
        <p:txBody>
          <a:bodyPr/>
          <a:lstStyle/>
          <a:p>
            <a:fld id="{B2DC25EE-239B-4C5F-AAD1-255A7D5F1EE2}" type="slidenum">
              <a:rPr lang="en-US" smtClean="0"/>
              <a:t>8</a:t>
            </a:fld>
            <a:endParaRPr lang="en-US"/>
          </a:p>
        </p:txBody>
      </p:sp>
      <p:sp>
        <p:nvSpPr>
          <p:cNvPr id="5" name="TextBox 4">
            <a:extLst>
              <a:ext uri="{FF2B5EF4-FFF2-40B4-BE49-F238E27FC236}">
                <a16:creationId xmlns:a16="http://schemas.microsoft.com/office/drawing/2014/main" id="{F0D41EDA-857A-4007-BD2B-E5CCBFF95224}"/>
              </a:ext>
            </a:extLst>
          </p:cNvPr>
          <p:cNvSpPr txBox="1"/>
          <p:nvPr/>
        </p:nvSpPr>
        <p:spPr>
          <a:xfrm>
            <a:off x="424543" y="1986531"/>
            <a:ext cx="8273143" cy="3046988"/>
          </a:xfrm>
          <a:prstGeom prst="rect">
            <a:avLst/>
          </a:prstGeom>
          <a:noFill/>
        </p:spPr>
        <p:txBody>
          <a:bodyPr wrap="square">
            <a:spAutoFit/>
          </a:bodyPr>
          <a:lstStyle/>
          <a:p>
            <a:pPr algn="l"/>
            <a:r>
              <a:rPr lang="en-US" sz="1600" b="0" i="0" dirty="0">
                <a:solidFill>
                  <a:srgbClr val="202122"/>
                </a:solidFill>
                <a:effectLst/>
                <a:latin typeface="Arial Narrow" panose="020B0606020202030204" pitchFamily="34" charset="0"/>
              </a:rPr>
              <a:t>CENTO did little to prevent the expansion of Soviet influence to non-member states in the area. </a:t>
            </a:r>
            <a:r>
              <a:rPr lang="en-US" sz="1600" b="1" i="0" dirty="0">
                <a:solidFill>
                  <a:srgbClr val="202122"/>
                </a:solidFill>
                <a:effectLst/>
                <a:latin typeface="Arial Narrow" panose="020B0606020202030204" pitchFamily="34" charset="0"/>
              </a:rPr>
              <a:t>Whatever containment value the pact might have had was lost when the Soviets 'leap-frogged' the member states, establishing close military and political relationships with governments in </a:t>
            </a:r>
            <a:r>
              <a:rPr lang="en-US" sz="1600" b="1" i="0" u="none" strike="noStrike" dirty="0">
                <a:solidFill>
                  <a:srgbClr val="0B0080"/>
                </a:solidFill>
                <a:effectLst/>
                <a:latin typeface="Arial Narrow" panose="020B0606020202030204" pitchFamily="34" charset="0"/>
                <a:hlinkClick r:id="rId2" tooltip="Egypt"/>
              </a:rPr>
              <a:t>Egypt</a:t>
            </a:r>
            <a:r>
              <a:rPr lang="en-US" sz="1600" b="1" i="0" dirty="0">
                <a:solidFill>
                  <a:srgbClr val="202122"/>
                </a:solidFill>
                <a:effectLst/>
                <a:latin typeface="Arial Narrow" panose="020B0606020202030204" pitchFamily="34" charset="0"/>
              </a:rPr>
              <a:t>, </a:t>
            </a:r>
            <a:r>
              <a:rPr lang="en-US" sz="1600" b="1" i="0" u="none" strike="noStrike" dirty="0">
                <a:solidFill>
                  <a:srgbClr val="0B0080"/>
                </a:solidFill>
                <a:effectLst/>
                <a:latin typeface="Arial Narrow" panose="020B0606020202030204" pitchFamily="34" charset="0"/>
                <a:hlinkClick r:id="rId3" tooltip="Syria"/>
              </a:rPr>
              <a:t>Syria</a:t>
            </a:r>
            <a:r>
              <a:rPr lang="en-US" sz="1600" b="1" i="0" dirty="0">
                <a:solidFill>
                  <a:srgbClr val="202122"/>
                </a:solidFill>
                <a:effectLst/>
                <a:latin typeface="Arial Narrow" panose="020B0606020202030204" pitchFamily="34" charset="0"/>
              </a:rPr>
              <a:t>, </a:t>
            </a:r>
            <a:r>
              <a:rPr lang="en-US" sz="1600" b="1" i="0" u="none" strike="noStrike" dirty="0">
                <a:solidFill>
                  <a:srgbClr val="0B0080"/>
                </a:solidFill>
                <a:effectLst/>
                <a:latin typeface="Arial Narrow" panose="020B0606020202030204" pitchFamily="34" charset="0"/>
                <a:hlinkClick r:id="rId4" tooltip="Iraq"/>
              </a:rPr>
              <a:t>Iraq</a:t>
            </a:r>
            <a:r>
              <a:rPr lang="en-US" sz="1600" b="1" i="0" dirty="0">
                <a:solidFill>
                  <a:srgbClr val="202122"/>
                </a:solidFill>
                <a:effectLst/>
                <a:latin typeface="Arial Narrow" panose="020B0606020202030204" pitchFamily="34" charset="0"/>
              </a:rPr>
              <a:t>, the </a:t>
            </a:r>
            <a:r>
              <a:rPr lang="en-US" sz="1600" b="1" i="0" u="none" strike="noStrike" dirty="0">
                <a:solidFill>
                  <a:srgbClr val="0B0080"/>
                </a:solidFill>
                <a:effectLst/>
                <a:latin typeface="Arial Narrow" panose="020B0606020202030204" pitchFamily="34" charset="0"/>
                <a:hlinkClick r:id="rId5" tooltip="People's Democratic Republic of Yemen"/>
              </a:rPr>
              <a:t>People's Democratic Republic of Yemen</a:t>
            </a:r>
            <a:r>
              <a:rPr lang="en-US" sz="1600" b="1" i="0" dirty="0">
                <a:solidFill>
                  <a:srgbClr val="202122"/>
                </a:solidFill>
                <a:effectLst/>
                <a:latin typeface="Arial Narrow" panose="020B0606020202030204" pitchFamily="34" charset="0"/>
              </a:rPr>
              <a:t>, </a:t>
            </a:r>
            <a:r>
              <a:rPr lang="en-US" sz="1600" b="1" i="0" u="none" strike="noStrike" dirty="0">
                <a:solidFill>
                  <a:srgbClr val="0B0080"/>
                </a:solidFill>
                <a:effectLst/>
                <a:latin typeface="Arial Narrow" panose="020B0606020202030204" pitchFamily="34" charset="0"/>
                <a:hlinkClick r:id="rId6" tooltip="Somalia"/>
              </a:rPr>
              <a:t>Somalia</a:t>
            </a:r>
            <a:r>
              <a:rPr lang="en-US" sz="1600" b="1" i="0" dirty="0">
                <a:solidFill>
                  <a:srgbClr val="202122"/>
                </a:solidFill>
                <a:effectLst/>
                <a:latin typeface="Arial Narrow" panose="020B0606020202030204" pitchFamily="34" charset="0"/>
              </a:rPr>
              <a:t>, and </a:t>
            </a:r>
            <a:r>
              <a:rPr lang="en-US" sz="1600" b="1" i="0" u="none" strike="noStrike" dirty="0">
                <a:solidFill>
                  <a:srgbClr val="0B0080"/>
                </a:solidFill>
                <a:effectLst/>
                <a:latin typeface="Arial Narrow" panose="020B0606020202030204" pitchFamily="34" charset="0"/>
                <a:hlinkClick r:id="rId7" tooltip="Libya"/>
              </a:rPr>
              <a:t>Libya</a:t>
            </a:r>
            <a:r>
              <a:rPr lang="en-US" sz="1600" b="1" i="0" dirty="0">
                <a:solidFill>
                  <a:srgbClr val="202122"/>
                </a:solidFill>
                <a:effectLst/>
                <a:latin typeface="Arial Narrow" panose="020B0606020202030204" pitchFamily="34" charset="0"/>
              </a:rPr>
              <a:t>. By 1970, the USSR had deployed over 20,000 troops to Egypt, and had established naval bases in Syria, Somalia, and P.D.R. Yemen.</a:t>
            </a:r>
          </a:p>
          <a:p>
            <a:pPr algn="l"/>
            <a:endParaRPr lang="en-US" sz="1600" b="0" i="0" dirty="0">
              <a:solidFill>
                <a:srgbClr val="202122"/>
              </a:solidFill>
              <a:effectLst/>
              <a:latin typeface="Arial Narrow" panose="020B0606020202030204" pitchFamily="34" charset="0"/>
            </a:endParaRPr>
          </a:p>
          <a:p>
            <a:pPr algn="l"/>
            <a:r>
              <a:rPr lang="en-US" sz="1600" b="0" i="0" dirty="0">
                <a:solidFill>
                  <a:srgbClr val="202122"/>
                </a:solidFill>
                <a:effectLst/>
                <a:latin typeface="Arial Narrow" panose="020B0606020202030204" pitchFamily="34" charset="0"/>
              </a:rPr>
              <a:t>The </a:t>
            </a:r>
            <a:r>
              <a:rPr lang="en-US" sz="1600" b="0" i="0" u="none" strike="noStrike" dirty="0">
                <a:solidFill>
                  <a:srgbClr val="0B0080"/>
                </a:solidFill>
                <a:effectLst/>
                <a:latin typeface="Arial Narrow" panose="020B0606020202030204" pitchFamily="34" charset="0"/>
                <a:hlinkClick r:id="rId8" tooltip="Iranian revolution"/>
              </a:rPr>
              <a:t>Iranian revolution</a:t>
            </a:r>
            <a:r>
              <a:rPr lang="en-US" sz="1600" b="0" i="0" dirty="0">
                <a:solidFill>
                  <a:srgbClr val="202122"/>
                </a:solidFill>
                <a:effectLst/>
                <a:latin typeface="Arial Narrow" panose="020B0606020202030204" pitchFamily="34" charset="0"/>
              </a:rPr>
              <a:t> spelled the end of the organization in 1979, but in reality, it essentially had been finished since 1974, when </a:t>
            </a:r>
            <a:r>
              <a:rPr lang="en-US" sz="1600" b="0" i="0" u="none" strike="noStrike" dirty="0">
                <a:solidFill>
                  <a:srgbClr val="0B0080"/>
                </a:solidFill>
                <a:effectLst/>
                <a:latin typeface="Arial Narrow" panose="020B0606020202030204" pitchFamily="34" charset="0"/>
                <a:hlinkClick r:id="rId9" tooltip="Turkey"/>
              </a:rPr>
              <a:t>Turkey</a:t>
            </a:r>
            <a:r>
              <a:rPr lang="en-US" sz="1600" b="0" i="0" dirty="0">
                <a:solidFill>
                  <a:srgbClr val="202122"/>
                </a:solidFill>
                <a:effectLst/>
                <a:latin typeface="Arial Narrow" panose="020B0606020202030204" pitchFamily="34" charset="0"/>
              </a:rPr>
              <a:t> </a:t>
            </a:r>
            <a:r>
              <a:rPr lang="en-US" sz="1600" b="0" i="0" u="none" strike="noStrike" dirty="0">
                <a:solidFill>
                  <a:srgbClr val="0B0080"/>
                </a:solidFill>
                <a:effectLst/>
                <a:latin typeface="Arial Narrow" panose="020B0606020202030204" pitchFamily="34" charset="0"/>
                <a:hlinkClick r:id="rId10" tooltip="Turkish invasion of Cyprus"/>
              </a:rPr>
              <a:t>invaded</a:t>
            </a:r>
            <a:r>
              <a:rPr lang="en-US" sz="1600" b="0" i="0" dirty="0">
                <a:solidFill>
                  <a:srgbClr val="202122"/>
                </a:solidFill>
                <a:effectLst/>
                <a:latin typeface="Arial Narrow" panose="020B0606020202030204" pitchFamily="34" charset="0"/>
              </a:rPr>
              <a:t> </a:t>
            </a:r>
            <a:r>
              <a:rPr lang="en-US" sz="1600" b="0" i="0" u="none" strike="noStrike" dirty="0">
                <a:solidFill>
                  <a:srgbClr val="0B0080"/>
                </a:solidFill>
                <a:effectLst/>
                <a:latin typeface="Arial Narrow" panose="020B0606020202030204" pitchFamily="34" charset="0"/>
                <a:hlinkClick r:id="rId11" tooltip="Cyprus"/>
              </a:rPr>
              <a:t>Cyprus</a:t>
            </a:r>
            <a:r>
              <a:rPr lang="en-US" sz="1600" b="0" i="0" dirty="0">
                <a:solidFill>
                  <a:srgbClr val="202122"/>
                </a:solidFill>
                <a:effectLst/>
                <a:latin typeface="Arial Narrow" panose="020B0606020202030204" pitchFamily="34" charset="0"/>
              </a:rPr>
              <a:t>. This led the United Kingdom to withdraw forces that had been earmarked to the alliance,</a:t>
            </a:r>
            <a:r>
              <a:rPr lang="en-US" sz="1600" b="0" i="0" baseline="30000" dirty="0">
                <a:solidFill>
                  <a:srgbClr val="202122"/>
                </a:solidFill>
                <a:effectLst/>
                <a:latin typeface="Arial Narrow" panose="020B0606020202030204" pitchFamily="34" charset="0"/>
              </a:rPr>
              <a:t>[</a:t>
            </a:r>
            <a:r>
              <a:rPr lang="en-US" sz="1600" b="0" i="1" u="none" strike="noStrike" baseline="30000" dirty="0">
                <a:solidFill>
                  <a:srgbClr val="0B0080"/>
                </a:solidFill>
                <a:effectLst/>
                <a:latin typeface="Arial Narrow" panose="020B0606020202030204" pitchFamily="34" charset="0"/>
                <a:hlinkClick r:id="rId12" tooltip="Wikipedia:Citation needed"/>
              </a:rPr>
              <a:t>citation needed</a:t>
            </a:r>
            <a:r>
              <a:rPr lang="en-US" sz="1600" b="0" i="0" baseline="30000" dirty="0">
                <a:solidFill>
                  <a:srgbClr val="202122"/>
                </a:solidFill>
                <a:effectLst/>
                <a:latin typeface="Arial Narrow" panose="020B0606020202030204" pitchFamily="34" charset="0"/>
              </a:rPr>
              <a:t>]</a:t>
            </a:r>
            <a:r>
              <a:rPr lang="en-US" sz="1600" b="0" i="0" dirty="0">
                <a:solidFill>
                  <a:srgbClr val="202122"/>
                </a:solidFill>
                <a:effectLst/>
                <a:latin typeface="Arial Narrow" panose="020B0606020202030204" pitchFamily="34" charset="0"/>
              </a:rPr>
              <a:t> and the </a:t>
            </a:r>
            <a:r>
              <a:rPr lang="en-US" sz="1600" b="0" i="0" u="none" strike="noStrike" dirty="0">
                <a:solidFill>
                  <a:srgbClr val="0B0080"/>
                </a:solidFill>
                <a:effectLst/>
                <a:latin typeface="Arial Narrow" panose="020B0606020202030204" pitchFamily="34" charset="0"/>
                <a:hlinkClick r:id="rId13" tooltip="United States Congress"/>
              </a:rPr>
              <a:t>United States Congress</a:t>
            </a:r>
            <a:r>
              <a:rPr lang="en-US" sz="1600" b="0" i="0" dirty="0">
                <a:solidFill>
                  <a:srgbClr val="202122"/>
                </a:solidFill>
                <a:effectLst/>
                <a:latin typeface="Arial Narrow" panose="020B0606020202030204" pitchFamily="34" charset="0"/>
              </a:rPr>
              <a:t> halted Turkish military aid despite two Presidential vetoes.</a:t>
            </a:r>
            <a:r>
              <a:rPr lang="en-US" sz="1600" b="0" i="0" u="none" strike="noStrike" baseline="30000" dirty="0">
                <a:solidFill>
                  <a:srgbClr val="0B0080"/>
                </a:solidFill>
                <a:effectLst/>
                <a:latin typeface="Arial Narrow" panose="020B0606020202030204" pitchFamily="34" charset="0"/>
                <a:hlinkClick r:id="rId14"/>
              </a:rPr>
              <a:t>[5]</a:t>
            </a:r>
            <a:r>
              <a:rPr lang="en-US" sz="1600" b="0" i="0" dirty="0">
                <a:solidFill>
                  <a:srgbClr val="202122"/>
                </a:solidFill>
                <a:effectLst/>
                <a:latin typeface="Arial Narrow" panose="020B0606020202030204" pitchFamily="34" charset="0"/>
              </a:rPr>
              <a:t> With the fall of the Iranian monarchy, whatever remaining rationale for the organization was lost. Future U.S. and British defense agreements with regional countries—such as Pakistan, Egypt, and the Persian Gulf states—were conducted bilaterally.</a:t>
            </a:r>
          </a:p>
        </p:txBody>
      </p:sp>
      <p:sp>
        <p:nvSpPr>
          <p:cNvPr id="4" name="Rectangle 4">
            <a:extLst>
              <a:ext uri="{FF2B5EF4-FFF2-40B4-BE49-F238E27FC236}">
                <a16:creationId xmlns:a16="http://schemas.microsoft.com/office/drawing/2014/main" id="{8E0055D3-849E-4F38-94B0-0A169FA56DC1}"/>
              </a:ext>
            </a:extLst>
          </p:cNvPr>
          <p:cNvSpPr>
            <a:spLocks noChangeArrowheads="1"/>
          </p:cNvSpPr>
          <p:nvPr/>
        </p:nvSpPr>
        <p:spPr bwMode="auto">
          <a:xfrm>
            <a:off x="0" y="1315174"/>
            <a:ext cx="12192000" cy="6350"/>
          </a:xfrm>
          <a:prstGeom prst="rect">
            <a:avLst/>
          </a:prstGeom>
          <a:solidFill>
            <a:srgbClr val="000000"/>
          </a:solidFill>
          <a:ln w="9525">
            <a:solidFill>
              <a:schemeClr val="tx1"/>
            </a:solidFill>
            <a:prstDash val="solid"/>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9" name="TextBox 8">
            <a:extLst>
              <a:ext uri="{FF2B5EF4-FFF2-40B4-BE49-F238E27FC236}">
                <a16:creationId xmlns:a16="http://schemas.microsoft.com/office/drawing/2014/main" id="{6850ED4D-7C6E-44A5-AA39-4F873C5769BE}"/>
              </a:ext>
            </a:extLst>
          </p:cNvPr>
          <p:cNvSpPr txBox="1"/>
          <p:nvPr/>
        </p:nvSpPr>
        <p:spPr>
          <a:xfrm>
            <a:off x="117566" y="151341"/>
            <a:ext cx="6100354" cy="369332"/>
          </a:xfrm>
          <a:prstGeom prst="rect">
            <a:avLst/>
          </a:prstGeom>
          <a:noFill/>
        </p:spPr>
        <p:txBody>
          <a:bodyPr wrap="square">
            <a:spAutoFit/>
          </a:bodyPr>
          <a:lstStyle/>
          <a:p>
            <a:r>
              <a:rPr lang="en-US" sz="1800" dirty="0">
                <a:latin typeface="Arial Rounded MT Bold" panose="020F0704030504030204" pitchFamily="34" charset="0"/>
              </a:rPr>
              <a:t>Saddam Hussein and the USA</a:t>
            </a:r>
            <a:endParaRPr lang="en-US" dirty="0">
              <a:latin typeface="Arial Rounded MT Bold" panose="020F0704030504030204" pitchFamily="34" charset="0"/>
            </a:endParaRPr>
          </a:p>
        </p:txBody>
      </p:sp>
      <p:sp>
        <p:nvSpPr>
          <p:cNvPr id="10" name="TextBox 9">
            <a:extLst>
              <a:ext uri="{FF2B5EF4-FFF2-40B4-BE49-F238E27FC236}">
                <a16:creationId xmlns:a16="http://schemas.microsoft.com/office/drawing/2014/main" id="{07F37AA0-30FD-4CCB-8BD0-B04571E46B03}"/>
              </a:ext>
            </a:extLst>
          </p:cNvPr>
          <p:cNvSpPr txBox="1"/>
          <p:nvPr/>
        </p:nvSpPr>
        <p:spPr>
          <a:xfrm>
            <a:off x="9159305" y="672721"/>
            <a:ext cx="2697479" cy="369332"/>
          </a:xfrm>
          <a:prstGeom prst="rect">
            <a:avLst/>
          </a:prstGeom>
          <a:noFill/>
        </p:spPr>
        <p:txBody>
          <a:bodyPr wrap="square">
            <a:spAutoFit/>
          </a:bodyPr>
          <a:lstStyle/>
          <a:p>
            <a:r>
              <a:rPr lang="en-US" sz="1800" b="1" dirty="0">
                <a:solidFill>
                  <a:srgbClr val="333333"/>
                </a:solidFill>
                <a:effectLst/>
                <a:latin typeface="Arial Narrow" panose="020B0606020202030204" pitchFamily="34" charset="0"/>
                <a:ea typeface="Times New Roman" panose="02020603050405020304" pitchFamily="18" charset="0"/>
                <a:cs typeface="Tahoma" panose="020B0604030504040204" pitchFamily="34" charset="0"/>
              </a:rPr>
              <a:t>anti-Soviet Baghdad Pact </a:t>
            </a:r>
            <a:endParaRPr lang="en-US" dirty="0"/>
          </a:p>
        </p:txBody>
      </p:sp>
      <p:pic>
        <p:nvPicPr>
          <p:cNvPr id="8" name="Picture 7">
            <a:extLst>
              <a:ext uri="{FF2B5EF4-FFF2-40B4-BE49-F238E27FC236}">
                <a16:creationId xmlns:a16="http://schemas.microsoft.com/office/drawing/2014/main" id="{0EC72165-BE14-4FDC-87B8-DA5A39B7AA23}"/>
              </a:ext>
            </a:extLst>
          </p:cNvPr>
          <p:cNvPicPr>
            <a:picLocks noChangeAspect="1"/>
          </p:cNvPicPr>
          <p:nvPr/>
        </p:nvPicPr>
        <p:blipFill>
          <a:blip r:embed="rId15"/>
          <a:stretch>
            <a:fillRect/>
          </a:stretch>
        </p:blipFill>
        <p:spPr>
          <a:xfrm>
            <a:off x="9159305" y="1452767"/>
            <a:ext cx="2695238" cy="4800000"/>
          </a:xfrm>
          <a:prstGeom prst="rect">
            <a:avLst/>
          </a:prstGeom>
        </p:spPr>
      </p:pic>
      <p:sp>
        <p:nvSpPr>
          <p:cNvPr id="11" name="TextBox 10">
            <a:extLst>
              <a:ext uri="{FF2B5EF4-FFF2-40B4-BE49-F238E27FC236}">
                <a16:creationId xmlns:a16="http://schemas.microsoft.com/office/drawing/2014/main" id="{0533DC9D-D4F7-4B41-ACCE-2F82810EF29F}"/>
              </a:ext>
            </a:extLst>
          </p:cNvPr>
          <p:cNvSpPr txBox="1"/>
          <p:nvPr/>
        </p:nvSpPr>
        <p:spPr>
          <a:xfrm>
            <a:off x="444137" y="1500139"/>
            <a:ext cx="6100354" cy="307777"/>
          </a:xfrm>
          <a:prstGeom prst="rect">
            <a:avLst/>
          </a:prstGeom>
          <a:noFill/>
        </p:spPr>
        <p:txBody>
          <a:bodyPr wrap="square">
            <a:spAutoFit/>
          </a:bodyPr>
          <a:lstStyle/>
          <a:p>
            <a:r>
              <a:rPr lang="en-US" sz="1400" dirty="0">
                <a:latin typeface="Arial Narrow" panose="020B0606020202030204" pitchFamily="34" charset="0"/>
                <a:hlinkClick r:id="rId16"/>
              </a:rPr>
              <a:t>https://en.wikipedia.org/wiki/Baghdad_Pact</a:t>
            </a:r>
            <a:endParaRPr lang="en-US" sz="1400" dirty="0">
              <a:latin typeface="Arial Narrow" panose="020B0606020202030204" pitchFamily="34" charset="0"/>
            </a:endParaRPr>
          </a:p>
        </p:txBody>
      </p:sp>
      <p:sp>
        <p:nvSpPr>
          <p:cNvPr id="12" name="TextBox 11">
            <a:extLst>
              <a:ext uri="{FF2B5EF4-FFF2-40B4-BE49-F238E27FC236}">
                <a16:creationId xmlns:a16="http://schemas.microsoft.com/office/drawing/2014/main" id="{D77E83C6-7D75-4C83-A79F-87C1EE6D586E}"/>
              </a:ext>
            </a:extLst>
          </p:cNvPr>
          <p:cNvSpPr txBox="1"/>
          <p:nvPr/>
        </p:nvSpPr>
        <p:spPr>
          <a:xfrm>
            <a:off x="444137" y="5883435"/>
            <a:ext cx="6100354" cy="307777"/>
          </a:xfrm>
          <a:prstGeom prst="rect">
            <a:avLst/>
          </a:prstGeom>
          <a:noFill/>
        </p:spPr>
        <p:txBody>
          <a:bodyPr wrap="square">
            <a:spAutoFit/>
          </a:bodyPr>
          <a:lstStyle/>
          <a:p>
            <a:r>
              <a:rPr lang="en-US" sz="1400" dirty="0">
                <a:latin typeface="Arial Narrow" panose="020B0606020202030204" pitchFamily="34" charset="0"/>
                <a:hlinkClick r:id="rId17"/>
              </a:rPr>
              <a:t>https://2001-2009.state.gov/r/pa/ho/time/lw/98683.htm</a:t>
            </a:r>
            <a:endParaRPr lang="en-US" sz="1400" dirty="0">
              <a:latin typeface="Arial Narrow" panose="020B0606020202030204" pitchFamily="34" charset="0"/>
            </a:endParaRPr>
          </a:p>
        </p:txBody>
      </p:sp>
    </p:spTree>
    <p:extLst>
      <p:ext uri="{BB962C8B-B14F-4D97-AF65-F5344CB8AC3E}">
        <p14:creationId xmlns:p14="http://schemas.microsoft.com/office/powerpoint/2010/main" val="10537203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66D0F03-D9B7-4D9F-8B81-CB0CD6FF0AE6}"/>
              </a:ext>
            </a:extLst>
          </p:cNvPr>
          <p:cNvSpPr>
            <a:spLocks noGrp="1"/>
          </p:cNvSpPr>
          <p:nvPr>
            <p:ph type="dt" sz="half" idx="10"/>
          </p:nvPr>
        </p:nvSpPr>
        <p:spPr/>
        <p:txBody>
          <a:bodyPr/>
          <a:lstStyle/>
          <a:p>
            <a:fld id="{CA02E293-0D2B-4964-B507-82717515F881}" type="datetime1">
              <a:rPr lang="en-US" smtClean="0"/>
              <a:t>8/11/2020</a:t>
            </a:fld>
            <a:endParaRPr lang="en-US"/>
          </a:p>
        </p:txBody>
      </p:sp>
      <p:sp>
        <p:nvSpPr>
          <p:cNvPr id="3" name="Slide Number Placeholder 2">
            <a:extLst>
              <a:ext uri="{FF2B5EF4-FFF2-40B4-BE49-F238E27FC236}">
                <a16:creationId xmlns:a16="http://schemas.microsoft.com/office/drawing/2014/main" id="{DE621296-7F9D-475B-8520-8ED6B968BCAC}"/>
              </a:ext>
            </a:extLst>
          </p:cNvPr>
          <p:cNvSpPr>
            <a:spLocks noGrp="1"/>
          </p:cNvSpPr>
          <p:nvPr>
            <p:ph type="sldNum" sz="quarter" idx="12"/>
          </p:nvPr>
        </p:nvSpPr>
        <p:spPr/>
        <p:txBody>
          <a:bodyPr/>
          <a:lstStyle/>
          <a:p>
            <a:fld id="{B2DC25EE-239B-4C5F-AAD1-255A7D5F1EE2}" type="slidenum">
              <a:rPr lang="en-US" smtClean="0"/>
              <a:t>9</a:t>
            </a:fld>
            <a:endParaRPr lang="en-US"/>
          </a:p>
        </p:txBody>
      </p:sp>
      <p:sp>
        <p:nvSpPr>
          <p:cNvPr id="5" name="TextBox 4">
            <a:extLst>
              <a:ext uri="{FF2B5EF4-FFF2-40B4-BE49-F238E27FC236}">
                <a16:creationId xmlns:a16="http://schemas.microsoft.com/office/drawing/2014/main" id="{F0D41EDA-857A-4007-BD2B-E5CCBFF95224}"/>
              </a:ext>
            </a:extLst>
          </p:cNvPr>
          <p:cNvSpPr txBox="1"/>
          <p:nvPr/>
        </p:nvSpPr>
        <p:spPr>
          <a:xfrm>
            <a:off x="2122715" y="1810297"/>
            <a:ext cx="8273143" cy="4546053"/>
          </a:xfrm>
          <a:prstGeom prst="rect">
            <a:avLst/>
          </a:prstGeom>
          <a:noFill/>
        </p:spPr>
        <p:txBody>
          <a:bodyPr wrap="square">
            <a:spAutoFit/>
          </a:bodyPr>
          <a:lstStyle/>
          <a:p>
            <a:pPr marL="0" marR="0">
              <a:lnSpc>
                <a:spcPct val="107000"/>
              </a:lnSpc>
              <a:spcBef>
                <a:spcPts val="480"/>
              </a:spcBef>
              <a:spcAft>
                <a:spcPts val="1200"/>
              </a:spcAft>
            </a:pPr>
            <a:r>
              <a:rPr lang="en-US" sz="1800" b="1" dirty="0">
                <a:solidFill>
                  <a:srgbClr val="333333"/>
                </a:solidFill>
                <a:effectLst/>
                <a:latin typeface="Arial Narrow" panose="020B0606020202030204" pitchFamily="34" charset="0"/>
                <a:ea typeface="Times New Roman" panose="02020603050405020304" pitchFamily="18" charset="0"/>
                <a:cs typeface="Tahoma" panose="020B0604030504040204" pitchFamily="34" charset="0"/>
              </a:rPr>
              <a:t>Little attention was paid to </a:t>
            </a:r>
            <a:r>
              <a:rPr lang="en-US" sz="1800" b="1" dirty="0" err="1">
                <a:solidFill>
                  <a:srgbClr val="333333"/>
                </a:solidFill>
                <a:effectLst/>
                <a:latin typeface="Arial Narrow" panose="020B0606020202030204" pitchFamily="34" charset="0"/>
                <a:ea typeface="Times New Roman" panose="02020603050405020304" pitchFamily="18" charset="0"/>
                <a:cs typeface="Tahoma" panose="020B0604030504040204" pitchFamily="34" charset="0"/>
              </a:rPr>
              <a:t>Qasim's</a:t>
            </a:r>
            <a:r>
              <a:rPr lang="en-US" sz="1800" b="1" dirty="0">
                <a:solidFill>
                  <a:srgbClr val="333333"/>
                </a:solidFill>
                <a:effectLst/>
                <a:latin typeface="Arial Narrow" panose="020B0606020202030204" pitchFamily="34" charset="0"/>
                <a:ea typeface="Times New Roman" panose="02020603050405020304" pitchFamily="18" charset="0"/>
                <a:cs typeface="Tahoma" panose="020B0604030504040204" pitchFamily="34" charset="0"/>
              </a:rPr>
              <a:t> bloody and conspiratorial regime until his sudden decision to withdraw from the pact in 1959, an act that "freaked everybody out" according to a former senior U.S. State Department official.</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480"/>
              </a:spcBef>
              <a:spcAft>
                <a:spcPts val="1200"/>
              </a:spcAft>
            </a:pPr>
            <a:r>
              <a:rPr lang="en-US" sz="1800" dirty="0">
                <a:solidFill>
                  <a:srgbClr val="333333"/>
                </a:solidFill>
                <a:effectLst/>
                <a:latin typeface="Arial Narrow" panose="020B0606020202030204" pitchFamily="34" charset="0"/>
                <a:ea typeface="Times New Roman" panose="02020603050405020304" pitchFamily="18" charset="0"/>
                <a:cs typeface="Tahoma" panose="020B0604030504040204" pitchFamily="34" charset="0"/>
              </a:rPr>
              <a:t>Washington watched in marked dismay as </a:t>
            </a:r>
            <a:r>
              <a:rPr lang="en-US" sz="1800" b="1" dirty="0" err="1">
                <a:solidFill>
                  <a:srgbClr val="333333"/>
                </a:solidFill>
                <a:effectLst/>
                <a:latin typeface="Arial Narrow" panose="020B0606020202030204" pitchFamily="34" charset="0"/>
                <a:ea typeface="Times New Roman" panose="02020603050405020304" pitchFamily="18" charset="0"/>
                <a:cs typeface="Tahoma" panose="020B0604030504040204" pitchFamily="34" charset="0"/>
              </a:rPr>
              <a:t>Qasim</a:t>
            </a:r>
            <a:r>
              <a:rPr lang="en-US" sz="1800" b="1" dirty="0">
                <a:solidFill>
                  <a:srgbClr val="333333"/>
                </a:solidFill>
                <a:effectLst/>
                <a:latin typeface="Arial Narrow" panose="020B0606020202030204" pitchFamily="34" charset="0"/>
                <a:ea typeface="Times New Roman" panose="02020603050405020304" pitchFamily="18" charset="0"/>
                <a:cs typeface="Tahoma" panose="020B0604030504040204" pitchFamily="34" charset="0"/>
              </a:rPr>
              <a:t> began to buy arms from the Soviet Union and put his own domestic communists into ministry positions of "real power," according to this official</a:t>
            </a:r>
            <a:r>
              <a:rPr lang="en-US" sz="1800" dirty="0">
                <a:solidFill>
                  <a:srgbClr val="333333"/>
                </a:solidFill>
                <a:effectLst/>
                <a:latin typeface="Arial Narrow" panose="020B0606020202030204" pitchFamily="34" charset="0"/>
                <a:ea typeface="Times New Roman" panose="02020603050405020304" pitchFamily="18" charset="0"/>
                <a:cs typeface="Tahoma" panose="020B0604030504040204" pitchFamily="34" charset="0"/>
              </a:rPr>
              <a:t>. The domestic instability of the country prompted CIA Director Allan Dulles to say publicly that Iraq was "the most dangerous spot in the world."</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480"/>
              </a:spcBef>
              <a:spcAft>
                <a:spcPts val="1200"/>
              </a:spcAft>
            </a:pPr>
            <a:r>
              <a:rPr lang="en-US" sz="1800" dirty="0">
                <a:solidFill>
                  <a:srgbClr val="333333"/>
                </a:solidFill>
                <a:effectLst/>
                <a:latin typeface="Arial Narrow" panose="020B0606020202030204" pitchFamily="34" charset="0"/>
                <a:ea typeface="Times New Roman" panose="02020603050405020304" pitchFamily="18" charset="0"/>
                <a:cs typeface="Tahoma" panose="020B0604030504040204" pitchFamily="34" charset="0"/>
              </a:rPr>
              <a:t>In the mid-1980s, Miles Copeland, a veteran CIA operative, told UPI the CIA had enjoyed "close ties" with [the] . . . ruling Baath Party, just as it had close connections with the intelligence service of Egyptian leader </a:t>
            </a:r>
            <a:r>
              <a:rPr lang="en-US" sz="1800" dirty="0" err="1">
                <a:solidFill>
                  <a:srgbClr val="333333"/>
                </a:solidFill>
                <a:effectLst/>
                <a:latin typeface="Arial Narrow" panose="020B0606020202030204" pitchFamily="34" charset="0"/>
                <a:ea typeface="Times New Roman" panose="02020603050405020304" pitchFamily="18" charset="0"/>
                <a:cs typeface="Tahoma" panose="020B0604030504040204" pitchFamily="34" charset="0"/>
              </a:rPr>
              <a:t>Gamel</a:t>
            </a:r>
            <a:r>
              <a:rPr lang="en-US" sz="1800" dirty="0">
                <a:solidFill>
                  <a:srgbClr val="333333"/>
                </a:solidFill>
                <a:effectLst/>
                <a:latin typeface="Arial Narrow" panose="020B0606020202030204" pitchFamily="34" charset="0"/>
                <a:ea typeface="Times New Roman" panose="02020603050405020304" pitchFamily="18" charset="0"/>
                <a:cs typeface="Tahoma" panose="020B0604030504040204" pitchFamily="34" charset="0"/>
              </a:rPr>
              <a:t> Abd Nassar. In a recent public statement, </a:t>
            </a:r>
            <a:r>
              <a:rPr lang="en-US" sz="1800" b="1" dirty="0">
                <a:solidFill>
                  <a:srgbClr val="333333"/>
                </a:solidFill>
                <a:effectLst/>
                <a:latin typeface="Arial Narrow" panose="020B0606020202030204" pitchFamily="34" charset="0"/>
                <a:ea typeface="Times New Roman" panose="02020603050405020304" pitchFamily="18" charset="0"/>
                <a:cs typeface="Tahoma" panose="020B0604030504040204" pitchFamily="34" charset="0"/>
              </a:rPr>
              <a:t>Roger Morris, a former National Security Council staffer in the 1970s, confirmed this claim, saying that the CIA had chosen the authoritarian and anti-communist Baath Party "as its instrument."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480"/>
              </a:spcBef>
              <a:spcAft>
                <a:spcPts val="1200"/>
              </a:spcAft>
            </a:pPr>
            <a:endParaRPr lang="en-US" sz="1600" dirty="0">
              <a:effectLst/>
              <a:latin typeface="Arial Narrow" panose="020B0606020202030204" pitchFamily="34" charset="0"/>
              <a:ea typeface="Calibri" panose="020F0502020204030204" pitchFamily="34" charset="0"/>
              <a:cs typeface="Times New Roman" panose="02020603050405020304" pitchFamily="18" charset="0"/>
            </a:endParaRPr>
          </a:p>
        </p:txBody>
      </p:sp>
      <p:sp>
        <p:nvSpPr>
          <p:cNvPr id="4" name="Rectangle 4">
            <a:extLst>
              <a:ext uri="{FF2B5EF4-FFF2-40B4-BE49-F238E27FC236}">
                <a16:creationId xmlns:a16="http://schemas.microsoft.com/office/drawing/2014/main" id="{8E0055D3-849E-4F38-94B0-0A169FA56DC1}"/>
              </a:ext>
            </a:extLst>
          </p:cNvPr>
          <p:cNvSpPr>
            <a:spLocks noChangeArrowheads="1"/>
          </p:cNvSpPr>
          <p:nvPr/>
        </p:nvSpPr>
        <p:spPr bwMode="auto">
          <a:xfrm>
            <a:off x="0" y="1315174"/>
            <a:ext cx="12192000" cy="6350"/>
          </a:xfrm>
          <a:prstGeom prst="rect">
            <a:avLst/>
          </a:prstGeom>
          <a:solidFill>
            <a:srgbClr val="000000"/>
          </a:solidFill>
          <a:ln w="9525">
            <a:solidFill>
              <a:schemeClr val="tx1"/>
            </a:solidFill>
            <a:prstDash val="solid"/>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7" name="TextBox 6">
            <a:extLst>
              <a:ext uri="{FF2B5EF4-FFF2-40B4-BE49-F238E27FC236}">
                <a16:creationId xmlns:a16="http://schemas.microsoft.com/office/drawing/2014/main" id="{E98F5AC9-D443-44D9-832B-F38CB9DE8540}"/>
              </a:ext>
            </a:extLst>
          </p:cNvPr>
          <p:cNvSpPr txBox="1"/>
          <p:nvPr/>
        </p:nvSpPr>
        <p:spPr>
          <a:xfrm>
            <a:off x="394062" y="211385"/>
            <a:ext cx="11527971" cy="954107"/>
          </a:xfrm>
          <a:prstGeom prst="rect">
            <a:avLst/>
          </a:prstGeom>
          <a:solidFill>
            <a:schemeClr val="accent6">
              <a:lumMod val="20000"/>
              <a:lumOff val="80000"/>
            </a:schemeClr>
          </a:solidFill>
        </p:spPr>
        <p:txBody>
          <a:bodyPr wrap="square">
            <a:spAutoFit/>
          </a:bodyPr>
          <a:lstStyle/>
          <a:p>
            <a:r>
              <a:rPr lang="en-US" sz="1400" b="0" i="0" dirty="0" err="1">
                <a:solidFill>
                  <a:srgbClr val="202122"/>
                </a:solidFill>
                <a:effectLst/>
                <a:latin typeface="Arial Narrow" panose="020B0606020202030204" pitchFamily="34" charset="0"/>
              </a:rPr>
              <a:t>Qasim</a:t>
            </a:r>
            <a:r>
              <a:rPr lang="en-US" sz="1400" b="0" i="0" dirty="0">
                <a:solidFill>
                  <a:srgbClr val="202122"/>
                </a:solidFill>
                <a:effectLst/>
                <a:latin typeface="Arial Narrow" panose="020B0606020202030204" pitchFamily="34" charset="0"/>
              </a:rPr>
              <a:t> soon withdrew Iraq from the pro-Western Baghdad Pact and established friendly relations with the Soviet Union. Iraq also abolished its treaty of mutual security and bilateral relations with the UK. Iraq also withdrew from the agreement with the </a:t>
            </a:r>
            <a:r>
              <a:rPr lang="en-US" sz="1400" b="0" i="0" u="none" strike="noStrike" dirty="0">
                <a:solidFill>
                  <a:srgbClr val="0B0080"/>
                </a:solidFill>
                <a:effectLst/>
                <a:latin typeface="Arial Narrow" panose="020B0606020202030204" pitchFamily="34" charset="0"/>
                <a:hlinkClick r:id="rId2" tooltip="United States"/>
              </a:rPr>
              <a:t>United States</a:t>
            </a:r>
            <a:r>
              <a:rPr lang="en-US" sz="1400" b="0" i="0" dirty="0">
                <a:solidFill>
                  <a:srgbClr val="202122"/>
                </a:solidFill>
                <a:effectLst/>
                <a:latin typeface="Arial Narrow" panose="020B0606020202030204" pitchFamily="34" charset="0"/>
              </a:rPr>
              <a:t> that was signed by the monarchy during 1954 and 1955 regarding military, arms, and equipment. On 30 May 1959, the last of the British soldiers and military officers departed the al-</a:t>
            </a:r>
            <a:r>
              <a:rPr lang="en-US" sz="1400" b="0" i="0" dirty="0" err="1">
                <a:solidFill>
                  <a:srgbClr val="202122"/>
                </a:solidFill>
                <a:effectLst/>
                <a:latin typeface="Arial Narrow" panose="020B0606020202030204" pitchFamily="34" charset="0"/>
              </a:rPr>
              <a:t>Habbāniyya</a:t>
            </a:r>
            <a:r>
              <a:rPr lang="en-US" sz="1400" b="0" i="0" dirty="0">
                <a:solidFill>
                  <a:srgbClr val="202122"/>
                </a:solidFill>
                <a:effectLst/>
                <a:latin typeface="Arial Narrow" panose="020B0606020202030204" pitchFamily="34" charset="0"/>
              </a:rPr>
              <a:t> base in Iraq.</a:t>
            </a:r>
          </a:p>
          <a:p>
            <a:r>
              <a:rPr lang="en-US" sz="1400" dirty="0">
                <a:latin typeface="Arial Narrow" panose="020B0606020202030204" pitchFamily="34" charset="0"/>
                <a:hlinkClick r:id="rId3"/>
              </a:rPr>
              <a:t>https://en.wikipedia.org/wiki/Abd_al-Karim_Qasim#:~:text=Abd%20al%2DKarim%20Qasim%20Muhammad,during%20the%2014%20July%20Revolution.</a:t>
            </a:r>
            <a:endParaRPr lang="en-US" sz="1400" dirty="0">
              <a:latin typeface="Arial Narrow" panose="020B0606020202030204" pitchFamily="34" charset="0"/>
            </a:endParaRPr>
          </a:p>
        </p:txBody>
      </p:sp>
    </p:spTree>
    <p:extLst>
      <p:ext uri="{BB962C8B-B14F-4D97-AF65-F5344CB8AC3E}">
        <p14:creationId xmlns:p14="http://schemas.microsoft.com/office/powerpoint/2010/main" val="3695224521"/>
      </p:ext>
    </p:extLst>
  </p:cSld>
  <p:clrMapOvr>
    <a:masterClrMapping/>
  </p:clrMapOvr>
</p:sld>
</file>

<file path=ppt/theme/theme1.xml><?xml version="1.0" encoding="utf-8"?>
<a:theme xmlns:a="http://schemas.openxmlformats.org/drawingml/2006/main" name="AccentBoxVTI">
  <a:themeElements>
    <a:clrScheme name="AnalogousFromDarkSeedLeftStep">
      <a:dk1>
        <a:srgbClr val="000000"/>
      </a:dk1>
      <a:lt1>
        <a:srgbClr val="FFFFFF"/>
      </a:lt1>
      <a:dk2>
        <a:srgbClr val="412434"/>
      </a:dk2>
      <a:lt2>
        <a:srgbClr val="E2E8E7"/>
      </a:lt2>
      <a:accent1>
        <a:srgbClr val="C34D5D"/>
      </a:accent1>
      <a:accent2>
        <a:srgbClr val="B13B7D"/>
      </a:accent2>
      <a:accent3>
        <a:srgbClr val="C34DC0"/>
      </a:accent3>
      <a:accent4>
        <a:srgbClr val="833BB1"/>
      </a:accent4>
      <a:accent5>
        <a:srgbClr val="644DC3"/>
      </a:accent5>
      <a:accent6>
        <a:srgbClr val="3B55B1"/>
      </a:accent6>
      <a:hlink>
        <a:srgbClr val="8863CB"/>
      </a:hlink>
      <a:folHlink>
        <a:srgbClr val="7F7F7F"/>
      </a:folHlink>
    </a:clrScheme>
    <a:fontScheme name="Avenir">
      <a:majorFont>
        <a:latin typeface="Avenir Next LT Pro"/>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ccentBoxVTI" id="{9F778A78-DC9A-453A-A82D-A75CAD503E15}" vid="{EA961113-7CC4-4569-8A6A-7BC2C1E2F40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427</TotalTime>
  <Words>3476</Words>
  <Application>Microsoft Office PowerPoint</Application>
  <PresentationFormat>Widescreen</PresentationFormat>
  <Paragraphs>117</Paragraphs>
  <Slides>16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Arial</vt:lpstr>
      <vt:lpstr>Arial Narrow</vt:lpstr>
      <vt:lpstr>Arial Rounded MT Bold</vt:lpstr>
      <vt:lpstr>Avenir Next LT Pro</vt:lpstr>
      <vt:lpstr>Calibri</vt:lpstr>
      <vt:lpstr>AccentBoxVTI</vt:lpstr>
      <vt:lpstr>Saddam Hussein and the USA</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Saddam Hussein and the USA</dc:title>
  <dc:creator>Elaine Steiner</dc:creator>
  <cp:lastModifiedBy>Elaine Steiner</cp:lastModifiedBy>
  <cp:revision>15</cp:revision>
  <cp:lastPrinted>2020-08-12T03:42:22Z</cp:lastPrinted>
  <dcterms:created xsi:type="dcterms:W3CDTF">2020-08-06T00:31:35Z</dcterms:created>
  <dcterms:modified xsi:type="dcterms:W3CDTF">2020-08-12T03:43:16Z</dcterms:modified>
</cp:coreProperties>
</file>