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8"/>
  </p:notesMasterIdLst>
  <p:sldIdLst>
    <p:sldId id="256" r:id="rId2"/>
    <p:sldId id="257" r:id="rId3"/>
    <p:sldId id="258" r:id="rId4"/>
    <p:sldId id="259" r:id="rId5"/>
    <p:sldId id="260" r:id="rId6"/>
    <p:sldId id="261" r:id="rId7"/>
    <p:sldId id="275" r:id="rId8"/>
    <p:sldId id="280" r:id="rId9"/>
    <p:sldId id="276" r:id="rId10"/>
    <p:sldId id="277" r:id="rId11"/>
    <p:sldId id="278" r:id="rId12"/>
    <p:sldId id="279" r:id="rId13"/>
    <p:sldId id="273" r:id="rId14"/>
    <p:sldId id="274" r:id="rId15"/>
    <p:sldId id="281" r:id="rId16"/>
    <p:sldId id="266" r:id="rId17"/>
    <p:sldId id="267"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8" r:id="rId33"/>
    <p:sldId id="299" r:id="rId34"/>
    <p:sldId id="300" r:id="rId35"/>
    <p:sldId id="296"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4E745-81D6-49A5-905D-132D58C03005}"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EDA45-D6E1-49ED-BBF2-A74F413A37D0}" type="slidenum">
              <a:rPr lang="en-US" smtClean="0"/>
              <a:t>‹#›</a:t>
            </a:fld>
            <a:endParaRPr lang="en-US"/>
          </a:p>
        </p:txBody>
      </p:sp>
    </p:spTree>
    <p:extLst>
      <p:ext uri="{BB962C8B-B14F-4D97-AF65-F5344CB8AC3E}">
        <p14:creationId xmlns:p14="http://schemas.microsoft.com/office/powerpoint/2010/main" val="116384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AFBD9D5F-B0C6-4DB5-86F3-A796C3952A9A}" type="datetime1">
              <a:rPr lang="en-US" smtClean="0"/>
              <a:t>8/21/2020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746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1BD22429-17AF-4F71-B00C-8CBB2F2E5440}" type="datetime1">
              <a:rPr lang="en-US" smtClean="0"/>
              <a:t>8/21/2020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122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9851E1FF-098D-4339-92D9-E59F631AB6D8}" type="datetime1">
              <a:rPr lang="en-US" smtClean="0"/>
              <a:t>8/21/2020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429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246F3FAB-BA35-40A2-86A9-5F5744EBD583}" type="datetime1">
              <a:rPr lang="en-US" smtClean="0"/>
              <a:t>8/21/2020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55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5DB16325-F810-4190-A906-AF7E655F5714}" type="datetime1">
              <a:rPr lang="en-US" smtClean="0"/>
              <a:t>8/21/2020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476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CA0DAA4B-7BF5-4090-9AF9-A1E700E9551B}" type="datetime1">
              <a:rPr lang="en-US" smtClean="0"/>
              <a:t>8/21/2020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563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81750D4F-878B-4B27-98F3-1267C4B7C8A3}" type="datetime1">
              <a:rPr lang="en-US" smtClean="0"/>
              <a:t>8/21/2020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382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93ABF186-E259-47AE-9E45-5122A094B838}" type="datetime1">
              <a:rPr lang="en-US" smtClean="0"/>
              <a:t>8/21/2020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585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C30DEB9F-97F7-4948-A838-71D45C241F5B}" type="datetime1">
              <a:rPr lang="en-US" smtClean="0"/>
              <a:t>8/21/2020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663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D34194C5-DA79-4736-9C85-5090E54343F3}" type="datetime1">
              <a:rPr lang="en-US" smtClean="0"/>
              <a:t>8/21/2020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49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841D041-9057-4A02-A023-81D39964C255}" type="datetime1">
              <a:rPr lang="en-US" smtClean="0"/>
              <a:t>8/21/2020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229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A58AC88D-3904-4D78-9160-6C3F2AF3797C}" type="datetime1">
              <a:rPr lang="en-US" smtClean="0"/>
              <a:t>8/21/2020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140736"/>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761"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Lst>
  <p:hf hdr="0" ftr="0" dt="0"/>
  <p:txStyles>
    <p:titleStyle>
      <a:lvl1pPr algn="l" defTabSz="914400" rtl="0" eaLnBrk="1" latinLnBrk="0" hangingPunct="1">
        <a:lnSpc>
          <a:spcPct val="80000"/>
        </a:lnSpc>
        <a:spcBef>
          <a:spcPct val="0"/>
        </a:spcBef>
        <a:buNone/>
        <a:defRPr sz="5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Hindu_Kush"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Khalq" TargetMode="External"/><Relationship Id="rId13" Type="http://schemas.openxmlformats.org/officeDocument/2006/relationships/hyperlink" Target="https://en.wikipedia.org/wiki/Soviet%E2%80%93Afghan_War#cite_note-96" TargetMode="External"/><Relationship Id="rId3" Type="http://schemas.openxmlformats.org/officeDocument/2006/relationships/hyperlink" Target="https://en.wikipedia.org/wiki/Reigns_of_Nadir_Shah_and_Zahir_Shah" TargetMode="External"/><Relationship Id="rId7" Type="http://schemas.openxmlformats.org/officeDocument/2006/relationships/hyperlink" Target="https://en.wikipedia.org/w/index.php?title=People%27s_Democratic_Party_of_Afghanistan_(PDPA)&amp;action=edit&amp;redlink=1" TargetMode="External"/><Relationship Id="rId12" Type="http://schemas.openxmlformats.org/officeDocument/2006/relationships/hyperlink" Target="https://en.wikipedia.org/wiki/Babrak_Karmal" TargetMode="External"/><Relationship Id="rId2" Type="http://schemas.openxmlformats.org/officeDocument/2006/relationships/hyperlink" Target="https://en.wikipedia.org/wiki/Mohammed_Zahir_Shah" TargetMode="External"/><Relationship Id="rId16" Type="http://schemas.openxmlformats.org/officeDocument/2006/relationships/hyperlink" Target="https://en.wikipedia.org/wiki/Soviet%E2%80%93Afghan_War#cite_note-99" TargetMode="External"/><Relationship Id="rId1" Type="http://schemas.openxmlformats.org/officeDocument/2006/relationships/slideLayout" Target="../slideLayouts/slideLayout7.xml"/><Relationship Id="rId6" Type="http://schemas.openxmlformats.org/officeDocument/2006/relationships/hyperlink" Target="https://en.wikipedia.org/wiki/Marxist" TargetMode="External"/><Relationship Id="rId11" Type="http://schemas.openxmlformats.org/officeDocument/2006/relationships/hyperlink" Target="https://en.wikipedia.org/wiki/Parcham" TargetMode="External"/><Relationship Id="rId5" Type="http://schemas.openxmlformats.org/officeDocument/2006/relationships/hyperlink" Target="https://en.wikipedia.org/wiki/Prime_Minister_of_Afghanistan" TargetMode="External"/><Relationship Id="rId15" Type="http://schemas.openxmlformats.org/officeDocument/2006/relationships/hyperlink" Target="https://en.wikipedia.org/wiki/Soviet%E2%80%93Afghan_War#cite_note-98" TargetMode="External"/><Relationship Id="rId10" Type="http://schemas.openxmlformats.org/officeDocument/2006/relationships/hyperlink" Target="https://en.wikipedia.org/wiki/Hafizullah_Amin" TargetMode="External"/><Relationship Id="rId4" Type="http://schemas.openxmlformats.org/officeDocument/2006/relationships/hyperlink" Target="https://en.wikipedia.org/wiki/Mohammad_Daoud_Khan" TargetMode="External"/><Relationship Id="rId9" Type="http://schemas.openxmlformats.org/officeDocument/2006/relationships/hyperlink" Target="https://en.wikipedia.org/wiki/Nur_Muhammad_Taraki" TargetMode="External"/><Relationship Id="rId14" Type="http://schemas.openxmlformats.org/officeDocument/2006/relationships/hyperlink" Target="https://en.wikipedia.org/wiki/Soviet%E2%80%93Afghan_War#cite_note-Brogan,_Patrick_1989._p._120-9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Kabul" TargetMode="External"/><Relationship Id="rId3" Type="http://schemas.openxmlformats.org/officeDocument/2006/relationships/hyperlink" Target="https://en.wikipedia.org/wiki/Soviet%E2%80%93Afghan_War#cite_note-100" TargetMode="External"/><Relationship Id="rId7" Type="http://schemas.openxmlformats.org/officeDocument/2006/relationships/hyperlink" Target="https://en.wikipedia.org/wiki/Soviet%E2%80%93Afghan_War#cite_note-102" TargetMode="External"/><Relationship Id="rId12" Type="http://schemas.openxmlformats.org/officeDocument/2006/relationships/hyperlink" Target="https://en.wikipedia.org/wiki/Saur_Revolution" TargetMode="External"/><Relationship Id="rId2" Type="http://schemas.openxmlformats.org/officeDocument/2006/relationships/hyperlink" Target="https://en.wikipedia.org/wiki/1973_Afghan_coup_d%27%C3%A9tat" TargetMode="External"/><Relationship Id="rId1" Type="http://schemas.openxmlformats.org/officeDocument/2006/relationships/slideLayout" Target="../slideLayouts/slideLayout7.xml"/><Relationship Id="rId6" Type="http://schemas.openxmlformats.org/officeDocument/2006/relationships/hyperlink" Target="https://en.wikipedia.org/wiki/Mir_Akbar_Khyber" TargetMode="External"/><Relationship Id="rId11" Type="http://schemas.openxmlformats.org/officeDocument/2006/relationships/hyperlink" Target="https://en.wikipedia.org/wiki/Soviet%E2%80%93Afghan_War#cite_note-104" TargetMode="External"/><Relationship Id="rId5" Type="http://schemas.openxmlformats.org/officeDocument/2006/relationships/hyperlink" Target="https://en.wikipedia.org/wiki/Soviet%E2%80%93Afghan_War#cite_note-V%C3%A4yrynen_pp.93-102-101" TargetMode="External"/><Relationship Id="rId10" Type="http://schemas.openxmlformats.org/officeDocument/2006/relationships/hyperlink" Target="https://en.wikipedia.org/wiki/Afghan_army" TargetMode="External"/><Relationship Id="rId4" Type="http://schemas.openxmlformats.org/officeDocument/2006/relationships/hyperlink" Target="https://en.wikipedia.org/wiki/Soviet%E2%80%93Afghan_War#Aid_to_insurgents" TargetMode="External"/><Relationship Id="rId9" Type="http://schemas.openxmlformats.org/officeDocument/2006/relationships/hyperlink" Target="https://en.wikipedia.org/wiki/Soviet%E2%80%93Afghan_War#cite_note-10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Purge" TargetMode="External"/><Relationship Id="rId13" Type="http://schemas.openxmlformats.org/officeDocument/2006/relationships/hyperlink" Target="https://en.wikipedia.org/wiki/Soviet%E2%80%93Afghan_War#cite_note-autogenerated2006-109" TargetMode="External"/><Relationship Id="rId18" Type="http://schemas.openxmlformats.org/officeDocument/2006/relationships/hyperlink" Target="https://en.wikipedia.org/wiki/Soviet%E2%80%93Afghan_War#cite_note-111" TargetMode="External"/><Relationship Id="rId3" Type="http://schemas.openxmlformats.org/officeDocument/2006/relationships/hyperlink" Target="https://en.wikipedia.org/wiki/Hafizullah_Amin" TargetMode="External"/><Relationship Id="rId21" Type="http://schemas.openxmlformats.org/officeDocument/2006/relationships/hyperlink" Target="https://en.wikipedia.org/wiki/Deputy_Prime_Minister" TargetMode="External"/><Relationship Id="rId7" Type="http://schemas.openxmlformats.org/officeDocument/2006/relationships/hyperlink" Target="https://en.wikipedia.org/wiki/Exile" TargetMode="External"/><Relationship Id="rId12" Type="http://schemas.openxmlformats.org/officeDocument/2006/relationships/hyperlink" Target="https://en.wikipedia.org/wiki/Soviet%E2%80%93Afghan_War#cite_note-108" TargetMode="External"/><Relationship Id="rId17" Type="http://schemas.openxmlformats.org/officeDocument/2006/relationships/hyperlink" Target="https://en.wikipedia.org/wiki/Illiteracy" TargetMode="External"/><Relationship Id="rId2" Type="http://schemas.openxmlformats.org/officeDocument/2006/relationships/hyperlink" Target="https://en.wikipedia.org/wiki/Presidency" TargetMode="External"/><Relationship Id="rId16" Type="http://schemas.openxmlformats.org/officeDocument/2006/relationships/hyperlink" Target="https://en.wikipedia.org/wiki/Usury" TargetMode="External"/><Relationship Id="rId20" Type="http://schemas.openxmlformats.org/officeDocument/2006/relationships/hyperlink" Target="https://en.wikipedia.org/wiki/Nuristan"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105" TargetMode="External"/><Relationship Id="rId11" Type="http://schemas.openxmlformats.org/officeDocument/2006/relationships/hyperlink" Target="https://en.wikipedia.org/wiki/Soviet%E2%80%93Afghan_War#cite_note-107" TargetMode="External"/><Relationship Id="rId5" Type="http://schemas.openxmlformats.org/officeDocument/2006/relationships/hyperlink" Target="https://en.wikipedia.org/wiki/Soviet%E2%80%93Afghan_War#cite_note-Brogan,_Patrick_1989._p._120-97" TargetMode="External"/><Relationship Id="rId15" Type="http://schemas.openxmlformats.org/officeDocument/2006/relationships/hyperlink" Target="https://en.wikipedia.org/wiki/Land_reform" TargetMode="External"/><Relationship Id="rId10" Type="http://schemas.openxmlformats.org/officeDocument/2006/relationships/hyperlink" Target="https://en.wikipedia.org/wiki/Pul-e-Charkhi_prison" TargetMode="External"/><Relationship Id="rId19" Type="http://schemas.openxmlformats.org/officeDocument/2006/relationships/hyperlink" Target="https://en.wikipedia.org/wiki/Garrison" TargetMode="External"/><Relationship Id="rId4" Type="http://schemas.openxmlformats.org/officeDocument/2006/relationships/hyperlink" Target="https://en.wikipedia.org/wiki/Mohammad_Najibullah" TargetMode="External"/><Relationship Id="rId9" Type="http://schemas.openxmlformats.org/officeDocument/2006/relationships/hyperlink" Target="https://en.wikipedia.org/wiki/Soviet%E2%80%93Afghan_War#cite_note-lcweb2-106" TargetMode="External"/><Relationship Id="rId14" Type="http://schemas.openxmlformats.org/officeDocument/2006/relationships/hyperlink" Target="https://en.wikipedia.org/wiki/Soviet%E2%80%93Afghan_War#cite_note-11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Ruble" TargetMode="External"/><Relationship Id="rId13" Type="http://schemas.openxmlformats.org/officeDocument/2006/relationships/hyperlink" Target="https://en.wikipedia.org/wiki/Smiling_Buddha" TargetMode="External"/><Relationship Id="rId18" Type="http://schemas.openxmlformats.org/officeDocument/2006/relationships/hyperlink" Target="https://en.wikipedia.org/w/index.php?title=People%27s_Democratic_Party_of_Afghanistan_(PDPA)&amp;action=edit&amp;redlink=1" TargetMode="External"/><Relationship Id="rId3" Type="http://schemas.openxmlformats.org/officeDocument/2006/relationships/hyperlink" Target="https://en.wikipedia.org/wiki/Politics_of_Afghanistan" TargetMode="External"/><Relationship Id="rId7" Type="http://schemas.openxmlformats.org/officeDocument/2006/relationships/hyperlink" Target="https://en.wikipedia.org/wiki/Small_arms" TargetMode="External"/><Relationship Id="rId12" Type="http://schemas.openxmlformats.org/officeDocument/2006/relationships/hyperlink" Target="https://en.wikipedia.org/wiki/Uzbek_Soviet_Socialist_Republic" TargetMode="External"/><Relationship Id="rId17" Type="http://schemas.openxmlformats.org/officeDocument/2006/relationships/hyperlink" Target="https://en.wikipedia.org/wiki/Marxist" TargetMode="External"/><Relationship Id="rId2" Type="http://schemas.openxmlformats.org/officeDocument/2006/relationships/hyperlink" Target="https://en.wikipedia.org/wiki/Soviet_Union" TargetMode="External"/><Relationship Id="rId16" Type="http://schemas.openxmlformats.org/officeDocument/2006/relationships/hyperlink" Target="https://en.wikipedia.org/wiki/Iranian_military" TargetMode="External"/><Relationship Id="rId1" Type="http://schemas.openxmlformats.org/officeDocument/2006/relationships/slideLayout" Target="../slideLayouts/slideLayout7.xml"/><Relationship Id="rId6" Type="http://schemas.openxmlformats.org/officeDocument/2006/relationships/hyperlink" Target="https://en.wikipedia.org/wiki/Russian_Civil_War" TargetMode="External"/><Relationship Id="rId11" Type="http://schemas.openxmlformats.org/officeDocument/2006/relationships/hyperlink" Target="https://en.wikipedia.org/wiki/Tashkent" TargetMode="External"/><Relationship Id="rId5" Type="http://schemas.openxmlformats.org/officeDocument/2006/relationships/hyperlink" Target="https://en.wikipedia.org/wiki/Russian_Revolution_of_1917" TargetMode="External"/><Relationship Id="rId15" Type="http://schemas.openxmlformats.org/officeDocument/2006/relationships/hyperlink" Target="https://en.wikipedia.org/wiki/Pakistan_Armed_Forces" TargetMode="External"/><Relationship Id="rId10" Type="http://schemas.openxmlformats.org/officeDocument/2006/relationships/hyperlink" Target="https://en.wikipedia.org/wiki/Afghan_Armed_Forces" TargetMode="External"/><Relationship Id="rId19" Type="http://schemas.openxmlformats.org/officeDocument/2006/relationships/hyperlink" Target="https://en.wikipedia.org/wiki/Soviet%E2%80%93Afghan_War#cite_note-113" TargetMode="External"/><Relationship Id="rId4" Type="http://schemas.openxmlformats.org/officeDocument/2006/relationships/hyperlink" Target="https://en.wikipedia.org/wiki/Soviet%E2%80%93Afghan_War#cite_note-BBC,_1979-112" TargetMode="External"/><Relationship Id="rId9" Type="http://schemas.openxmlformats.org/officeDocument/2006/relationships/hyperlink" Target="https://en.wikipedia.org/wiki/Third_Anglo-Afghan_War" TargetMode="External"/><Relationship Id="rId14" Type="http://schemas.openxmlformats.org/officeDocument/2006/relationships/hyperlink" Target="https://en.wikipedia.org/wiki/Mohammed_Daoud_Kha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Leonid_Brezhnev" TargetMode="External"/><Relationship Id="rId13" Type="http://schemas.openxmlformats.org/officeDocument/2006/relationships/hyperlink" Target="https://en.wikipedia.org/wiki/Havana" TargetMode="External"/><Relationship Id="rId3" Type="http://schemas.openxmlformats.org/officeDocument/2006/relationships/hyperlink" Target="https://en.wikipedia.org/wiki/Nur_Muhammad_Taraki" TargetMode="External"/><Relationship Id="rId7" Type="http://schemas.openxmlformats.org/officeDocument/2006/relationships/hyperlink" Target="https://en.wikipedia.org/wiki/Soviet%E2%80%93Afghan_War#cite_note-115" TargetMode="External"/><Relationship Id="rId12" Type="http://schemas.openxmlformats.org/officeDocument/2006/relationships/hyperlink" Target="https://en.wikipedia.org/wiki/Non-Aligned_Movement" TargetMode="External"/><Relationship Id="rId17" Type="http://schemas.openxmlformats.org/officeDocument/2006/relationships/hyperlink" Target="https://en.wikipedia.org/wiki/Soviet%E2%80%93Afghan_War#cite_note-114" TargetMode="External"/><Relationship Id="rId2" Type="http://schemas.openxmlformats.org/officeDocument/2006/relationships/hyperlink" Target="https://en.wikipedia.org/wiki/1979_Herat_uprising" TargetMode="External"/><Relationship Id="rId16" Type="http://schemas.openxmlformats.org/officeDocument/2006/relationships/hyperlink" Target="https://en.wikipedia.org/wiki/Soviet%E2%80%93Afghan_War#cite_note-117" TargetMode="External"/><Relationship Id="rId1" Type="http://schemas.openxmlformats.org/officeDocument/2006/relationships/slideLayout" Target="../slideLayouts/slideLayout7.xml"/><Relationship Id="rId6" Type="http://schemas.openxmlformats.org/officeDocument/2006/relationships/hyperlink" Target="https://en.wikipedia.org/wiki/Council_of_Ministers_(Soviet_Union)" TargetMode="External"/><Relationship Id="rId11" Type="http://schemas.openxmlformats.org/officeDocument/2006/relationships/hyperlink" Target="https://en.wikipedia.org/wiki/Soviet%E2%80%93Afghan_War#cite_note-116" TargetMode="External"/><Relationship Id="rId5" Type="http://schemas.openxmlformats.org/officeDocument/2006/relationships/hyperlink" Target="https://en.wikipedia.org/wiki/Premier_of_the_Soviet_Union" TargetMode="External"/><Relationship Id="rId15" Type="http://schemas.openxmlformats.org/officeDocument/2006/relationships/hyperlink" Target="https://en.wikipedia.org/wiki/Andrei_Gromyko" TargetMode="External"/><Relationship Id="rId10" Type="http://schemas.openxmlformats.org/officeDocument/2006/relationships/hyperlink" Target="https://en.wikipedia.org/wiki/List_of_heads_of_state_of_the_Soviet_Union" TargetMode="External"/><Relationship Id="rId4" Type="http://schemas.openxmlformats.org/officeDocument/2006/relationships/hyperlink" Target="https://en.wikipedia.org/wiki/Alexei_Kosygin" TargetMode="External"/><Relationship Id="rId9" Type="http://schemas.openxmlformats.org/officeDocument/2006/relationships/hyperlink" Target="https://en.wikipedia.org/wiki/General_Secretary_of_the_Communist_Party_of_the_Soviet_Union" TargetMode="External"/><Relationship Id="rId14" Type="http://schemas.openxmlformats.org/officeDocument/2006/relationships/hyperlink" Target="https://en.wikipedia.org/wiki/Ministry_of_Foreign_Affairs_(Soviet_Unio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Iranian_Revolution" TargetMode="External"/><Relationship Id="rId13" Type="http://schemas.openxmlformats.org/officeDocument/2006/relationships/hyperlink" Target="https://en.wikipedia.org/wiki/United_States_National_Security_Council" TargetMode="External"/><Relationship Id="rId18" Type="http://schemas.openxmlformats.org/officeDocument/2006/relationships/hyperlink" Target="https://en.wikipedia.org/wiki/Soviet%E2%80%93Afghan_War#cite_note-nsarchive.gwu.edu-135" TargetMode="External"/><Relationship Id="rId3" Type="http://schemas.openxmlformats.org/officeDocument/2006/relationships/hyperlink" Target="https://en.wikipedia.org/wiki/Jimmy_Carter" TargetMode="External"/><Relationship Id="rId7" Type="http://schemas.openxmlformats.org/officeDocument/2006/relationships/hyperlink" Target="https://en.wikipedia.org/wiki/Cyrus_Vance" TargetMode="External"/><Relationship Id="rId12" Type="http://schemas.openxmlformats.org/officeDocument/2006/relationships/hyperlink" Target="https://en.wikipedia.org/wiki/Oversight_of_United_States_covert_operations#NSC_Special_Coordination_Committee" TargetMode="External"/><Relationship Id="rId17" Type="http://schemas.openxmlformats.org/officeDocument/2006/relationships/hyperlink" Target="https://en.wikipedia.org/wiki/Soviet%E2%80%93Afghan_War#cite_note-White-134" TargetMode="External"/><Relationship Id="rId2" Type="http://schemas.openxmlformats.org/officeDocument/2006/relationships/hyperlink" Target="https://en.wikipedia.org/wiki/Muhammad_Zia-ul-Haq" TargetMode="External"/><Relationship Id="rId16" Type="http://schemas.openxmlformats.org/officeDocument/2006/relationships/hyperlink" Target="https://en.wikipedia.org/wiki/Soviet%E2%80%93Afghan_War#cite_note-Gates-133" TargetMode="External"/><Relationship Id="rId1" Type="http://schemas.openxmlformats.org/officeDocument/2006/relationships/slideLayout" Target="../slideLayouts/slideLayout7.xml"/><Relationship Id="rId6" Type="http://schemas.openxmlformats.org/officeDocument/2006/relationships/hyperlink" Target="https://en.wikipedia.org/wiki/Zbigniew_Brzezinski" TargetMode="External"/><Relationship Id="rId11" Type="http://schemas.openxmlformats.org/officeDocument/2006/relationships/hyperlink" Target="https://en.wikipedia.org/wiki/Robert_Gates" TargetMode="External"/><Relationship Id="rId5" Type="http://schemas.openxmlformats.org/officeDocument/2006/relationships/hyperlink" Target="https://en.wikipedia.org/wiki/Zulfikar_Ali_Bhutto" TargetMode="External"/><Relationship Id="rId15" Type="http://schemas.openxmlformats.org/officeDocument/2006/relationships/hyperlink" Target="https://en.wikipedia.org/wiki/Walter_B._Slocombe" TargetMode="External"/><Relationship Id="rId10" Type="http://schemas.openxmlformats.org/officeDocument/2006/relationships/hyperlink" Target="https://en.wikipedia.org/wiki/Central_Intelligence_Agency" TargetMode="External"/><Relationship Id="rId19" Type="http://schemas.openxmlformats.org/officeDocument/2006/relationships/hyperlink" Target="https://en.wikipedia.org/wiki/Soviet%E2%80%93Afghan_War#cite_note-Coll_p._46-136" TargetMode="External"/><Relationship Id="rId4" Type="http://schemas.openxmlformats.org/officeDocument/2006/relationships/hyperlink" Target="https://en.wikipedia.org/wiki/Presidency_of_Jimmy_Carter" TargetMode="External"/><Relationship Id="rId9" Type="http://schemas.openxmlformats.org/officeDocument/2006/relationships/hyperlink" Target="https://en.wikipedia.org/wiki/Soviet%E2%80%93Afghan_War#cite_note-Riedel-132" TargetMode="External"/><Relationship Id="rId14" Type="http://schemas.openxmlformats.org/officeDocument/2006/relationships/hyperlink" Target="https://en.wikipedia.org/wiki/United_States_Department_of_Defens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Bagram_Air_Base" TargetMode="External"/><Relationship Id="rId3" Type="http://schemas.openxmlformats.org/officeDocument/2006/relationships/hyperlink" Target="https://en.wikipedia.org/wiki/Soviet%E2%80%93Afghan_War#cite_note-137" TargetMode="External"/><Relationship Id="rId7" Type="http://schemas.openxmlformats.org/officeDocument/2006/relationships/hyperlink" Target="https://en.wikipedia.org/wiki/Airfield" TargetMode="External"/><Relationship Id="rId2" Type="http://schemas.openxmlformats.org/officeDocument/2006/relationships/hyperlink" Target="https://en.wikipedia.org/wiki/Mil_Mi-24" TargetMode="External"/><Relationship Id="rId1" Type="http://schemas.openxmlformats.org/officeDocument/2006/relationships/slideLayout" Target="../slideLayouts/slideLayout7.xml"/><Relationship Id="rId6" Type="http://schemas.openxmlformats.org/officeDocument/2006/relationships/hyperlink" Target="https://en.wikipedia.org/wiki/Shindand,_Herat" TargetMode="External"/><Relationship Id="rId5" Type="http://schemas.openxmlformats.org/officeDocument/2006/relationships/hyperlink" Target="https://en.wikipedia.org/wiki/Bagram" TargetMode="External"/><Relationship Id="rId10" Type="http://schemas.openxmlformats.org/officeDocument/2006/relationships/hyperlink" Target="https://en.wikipedia.org/wiki/Andrei_Gromyko" TargetMode="External"/><Relationship Id="rId4" Type="http://schemas.openxmlformats.org/officeDocument/2006/relationships/hyperlink" Target="https://en.wikipedia.org/wiki/BMP-1" TargetMode="External"/><Relationship Id="rId9" Type="http://schemas.openxmlformats.org/officeDocument/2006/relationships/hyperlink" Target="https://en.wikipedia.org/wiki/Alexei_Kosygi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Central_Committee_of_the_Communist_Party_of_the_Soviet_Union" TargetMode="External"/><Relationship Id="rId13" Type="http://schemas.openxmlformats.org/officeDocument/2006/relationships/hyperlink" Target="https://en.wikipedia.org/wiki/Soviet%E2%80%93Afghan_War#cite_note-140" TargetMode="External"/><Relationship Id="rId3" Type="http://schemas.openxmlformats.org/officeDocument/2006/relationships/hyperlink" Target="https://en.wikipedia.org/wiki/Hafizullah_Amin" TargetMode="External"/><Relationship Id="rId7" Type="http://schemas.openxmlformats.org/officeDocument/2006/relationships/hyperlink" Target="https://en.wikipedia.org/wiki/Boris_Ponomarev" TargetMode="External"/><Relationship Id="rId12" Type="http://schemas.openxmlformats.org/officeDocument/2006/relationships/hyperlink" Target="https://en.wikipedia.org/wiki/Kremlin" TargetMode="External"/><Relationship Id="rId2" Type="http://schemas.openxmlformats.org/officeDocument/2006/relationships/hyperlink" Target="https://en.wikipedia.org/wiki/KGB" TargetMode="External"/><Relationship Id="rId16" Type="http://schemas.openxmlformats.org/officeDocument/2006/relationships/hyperlink" Target="https://en.wikipedia.org/wiki/Soviet%E2%80%93Afghan_War#cite_note-141" TargetMode="External"/><Relationship Id="rId1" Type="http://schemas.openxmlformats.org/officeDocument/2006/relationships/slideLayout" Target="../slideLayouts/slideLayout7.xml"/><Relationship Id="rId6" Type="http://schemas.openxmlformats.org/officeDocument/2006/relationships/hyperlink" Target="https://en.wikipedia.org/wiki/Yuri_Andropov" TargetMode="External"/><Relationship Id="rId11" Type="http://schemas.openxmlformats.org/officeDocument/2006/relationships/hyperlink" Target="https://en.wikipedia.org/wiki/Sino-Soviet_split" TargetMode="External"/><Relationship Id="rId5" Type="http://schemas.openxmlformats.org/officeDocument/2006/relationships/hyperlink" Target="https://en.wikipedia.org/wiki/Soviet%E2%80%93Afghan_War#cite_note-139" TargetMode="External"/><Relationship Id="rId15" Type="http://schemas.openxmlformats.org/officeDocument/2006/relationships/hyperlink" Target="https://en.wikipedia.org/wiki/Premier_of_the_Soviet_Union" TargetMode="External"/><Relationship Id="rId10" Type="http://schemas.openxmlformats.org/officeDocument/2006/relationships/hyperlink" Target="https://en.wikipedia.org/wiki/Ministry_of_Defence_(Soviet_Union)" TargetMode="External"/><Relationship Id="rId4" Type="http://schemas.openxmlformats.org/officeDocument/2006/relationships/hyperlink" Target="https://en.wikipedia.org/wiki/Nur_Muhammad_Taraki" TargetMode="External"/><Relationship Id="rId9" Type="http://schemas.openxmlformats.org/officeDocument/2006/relationships/hyperlink" Target="https://en.wikipedia.org/wiki/Dmitriy_Ustinov" TargetMode="External"/><Relationship Id="rId14" Type="http://schemas.openxmlformats.org/officeDocument/2006/relationships/hyperlink" Target="https://en.wikipedia.org/w/index.php?title=Vasily_Zaplatin&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NATO_Double-Track_Decision" TargetMode="External"/><Relationship Id="rId7" Type="http://schemas.openxmlformats.org/officeDocument/2006/relationships/hyperlink" Target="https://en.wikipedia.org/wiki/Soviet%E2%80%93Afghan_War#cite_note-Brogan,_Patrick_1989._p._122-144" TargetMode="External"/><Relationship Id="rId2" Type="http://schemas.openxmlformats.org/officeDocument/2006/relationships/hyperlink" Target="https://en.wikipedia.org/wiki/Iranian_Revolution"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143" TargetMode="External"/><Relationship Id="rId5" Type="http://schemas.openxmlformats.org/officeDocument/2006/relationships/hyperlink" Target="https://en.wikipedia.org/wiki/Soviet%E2%80%93Afghan_War#cite_note-142" TargetMode="External"/><Relationship Id="rId4" Type="http://schemas.openxmlformats.org/officeDocument/2006/relationships/hyperlink" Target="https://en.wikipedia.org/wiki/SALT_II" TargetMode="External"/></Relationships>
</file>

<file path=ppt/slides/_rels/slide2.xml.rels><?xml version="1.0" encoding="UTF-8" standalone="yes"?>
<Relationships xmlns="http://schemas.openxmlformats.org/package/2006/relationships"><Relationship Id="rId13" Type="http://schemas.openxmlformats.org/officeDocument/2006/relationships/hyperlink" Target="https://en.wikipedia.org/wiki/Soviet%E2%80%93Afghan_War#cite_note-:4-53" TargetMode="External"/><Relationship Id="rId18" Type="http://schemas.openxmlformats.org/officeDocument/2006/relationships/hyperlink" Target="https://en.wikipedia.org/wiki/People%27s_Democratic_Party_of_Afghanistan" TargetMode="External"/><Relationship Id="rId26" Type="http://schemas.openxmlformats.org/officeDocument/2006/relationships/hyperlink" Target="https://en.wikipedia.org/wiki/Leonid_Brezhnev" TargetMode="External"/><Relationship Id="rId39" Type="http://schemas.openxmlformats.org/officeDocument/2006/relationships/hyperlink" Target="https://en.wikipedia.org/wiki/Brezhnev_Doctrine" TargetMode="External"/><Relationship Id="rId21" Type="http://schemas.openxmlformats.org/officeDocument/2006/relationships/hyperlink" Target="https://en.wikipedia.org/wiki/Soviet%E2%80%93Afghan_War#cite_note-kepel-2002-138-56" TargetMode="External"/><Relationship Id="rId34" Type="http://schemas.openxmlformats.org/officeDocument/2006/relationships/hyperlink" Target="https://en.wikipedia.org/wiki/Invasion" TargetMode="External"/><Relationship Id="rId7" Type="http://schemas.openxmlformats.org/officeDocument/2006/relationships/hyperlink" Target="https://en.wikipedia.org/wiki/Cold_War_(1979%E2%80%931985)" TargetMode="External"/><Relationship Id="rId12" Type="http://schemas.openxmlformats.org/officeDocument/2006/relationships/hyperlink" Target="https://en.wikipedia.org/wiki/Soviet%E2%80%93Afghan_War#cite_note-:3-52" TargetMode="External"/><Relationship Id="rId17" Type="http://schemas.openxmlformats.org/officeDocument/2006/relationships/hyperlink" Target="https://en.wikipedia.org/wiki/Coup_d%27%C3%A9tat" TargetMode="External"/><Relationship Id="rId25" Type="http://schemas.openxmlformats.org/officeDocument/2006/relationships/hyperlink" Target="https://en.wikipedia.org/wiki/Hafizullah_Amin" TargetMode="External"/><Relationship Id="rId33" Type="http://schemas.openxmlformats.org/officeDocument/2006/relationships/hyperlink" Target="https://en.wikipedia.org/wiki/Babrak_Karmal" TargetMode="External"/><Relationship Id="rId38" Type="http://schemas.openxmlformats.org/officeDocument/2006/relationships/hyperlink" Target="https://en.wikipedia.org/wiki/Soviet%E2%80%93Afghan_War#cite_note-60" TargetMode="External"/><Relationship Id="rId2" Type="http://schemas.openxmlformats.org/officeDocument/2006/relationships/hyperlink" Target="https://en.wikipedia.org/wiki/Mujahideen" TargetMode="External"/><Relationship Id="rId16" Type="http://schemas.openxmlformats.org/officeDocument/2006/relationships/hyperlink" Target="https://en.wikipedia.org/wiki/Saur_Revolution" TargetMode="External"/><Relationship Id="rId20" Type="http://schemas.openxmlformats.org/officeDocument/2006/relationships/hyperlink" Target="https://en.wikipedia.org/wiki/Soviet%E2%80%93Afghan_War#cite_note-55" TargetMode="External"/><Relationship Id="rId29" Type="http://schemas.openxmlformats.org/officeDocument/2006/relationships/hyperlink" Target="https://en.wikipedia.org/wiki/Soviet%E2%80%93Afghan_War#cite_note-bbc-57" TargetMode="External"/><Relationship Id="rId1" Type="http://schemas.openxmlformats.org/officeDocument/2006/relationships/slideLayout" Target="../slideLayouts/slideLayout7.xml"/><Relationship Id="rId6" Type="http://schemas.openxmlformats.org/officeDocument/2006/relationships/hyperlink" Target="https://en.wikipedia.org/wiki/Democratic_Republic_of_Afghanistan" TargetMode="External"/><Relationship Id="rId11" Type="http://schemas.openxmlformats.org/officeDocument/2006/relationships/hyperlink" Target="https://en.wikipedia.org/wiki/Soviet%E2%80%93Afghan_War#cite_note-Sliwinski-50" TargetMode="External"/><Relationship Id="rId24" Type="http://schemas.openxmlformats.org/officeDocument/2006/relationships/hyperlink" Target="https://en.wikipedia.org/wiki/Nur_Mohammad_Taraki" TargetMode="External"/><Relationship Id="rId32" Type="http://schemas.openxmlformats.org/officeDocument/2006/relationships/hyperlink" Target="https://en.wikipedia.org/wiki/Soviet%E2%80%93Afghan_War#cite_note-58" TargetMode="External"/><Relationship Id="rId37" Type="http://schemas.openxmlformats.org/officeDocument/2006/relationships/hyperlink" Target="https://en.wikipedia.org/wiki/Soviet%E2%80%93Afghan_War#cite_note-59" TargetMode="External"/><Relationship Id="rId40" Type="http://schemas.openxmlformats.org/officeDocument/2006/relationships/image" Target="../media/image2.png"/><Relationship Id="rId5" Type="http://schemas.openxmlformats.org/officeDocument/2006/relationships/hyperlink" Target="https://en.wikipedia.org/wiki/Soviet_Army" TargetMode="External"/><Relationship Id="rId15" Type="http://schemas.openxmlformats.org/officeDocument/2006/relationships/hyperlink" Target="https://en.wikipedia.org/wiki/Afghans_in_Iran" TargetMode="External"/><Relationship Id="rId23" Type="http://schemas.openxmlformats.org/officeDocument/2006/relationships/hyperlink" Target="https://en.wikipedia.org/wiki/Parcham" TargetMode="External"/><Relationship Id="rId28" Type="http://schemas.openxmlformats.org/officeDocument/2006/relationships/hyperlink" Target="https://en.wikipedia.org/wiki/40th_Army_(Soviet_Union)" TargetMode="External"/><Relationship Id="rId36" Type="http://schemas.openxmlformats.org/officeDocument/2006/relationships/hyperlink" Target="https://en.wikipedia.org/wiki/Intervention_(international_law)" TargetMode="External"/><Relationship Id="rId10" Type="http://schemas.openxmlformats.org/officeDocument/2006/relationships/hyperlink" Target="https://en.wikipedia.org/wiki/Soviet%E2%80%93Afghan_War#cite_note-Khalidi-49" TargetMode="External"/><Relationship Id="rId19" Type="http://schemas.openxmlformats.org/officeDocument/2006/relationships/hyperlink" Target="https://en.wikipedia.org/wiki/Soviet%E2%80%93Afghan_War#cite_note-law.upenn.edu-54" TargetMode="External"/><Relationship Id="rId31" Type="http://schemas.openxmlformats.org/officeDocument/2006/relationships/hyperlink" Target="https://en.wikipedia.org/wiki/Operation_Storm-333" TargetMode="External"/><Relationship Id="rId4" Type="http://schemas.openxmlformats.org/officeDocument/2006/relationships/hyperlink" Target="https://en.wikipedia.org/wiki/Guerrilla_war" TargetMode="External"/><Relationship Id="rId9" Type="http://schemas.openxmlformats.org/officeDocument/2006/relationships/hyperlink" Target="https://en.wikipedia.org/wiki/Soviet%E2%80%93Afghan_War#cite_note-562k-48" TargetMode="External"/><Relationship Id="rId14" Type="http://schemas.openxmlformats.org/officeDocument/2006/relationships/hyperlink" Target="https://en.wikipedia.org/wiki/Afghans_in_Pakistan" TargetMode="External"/><Relationship Id="rId22" Type="http://schemas.openxmlformats.org/officeDocument/2006/relationships/hyperlink" Target="https://en.wikipedia.org/wiki/Khalq" TargetMode="External"/><Relationship Id="rId27" Type="http://schemas.openxmlformats.org/officeDocument/2006/relationships/hyperlink" Target="https://en.wikipedia.org/wiki/Soviet%E2%80%93Afghan_War#1979:_Soviet_deployment" TargetMode="External"/><Relationship Id="rId30" Type="http://schemas.openxmlformats.org/officeDocument/2006/relationships/hyperlink" Target="https://en.wikipedia.org/wiki/Kabul" TargetMode="External"/><Relationship Id="rId35" Type="http://schemas.openxmlformats.org/officeDocument/2006/relationships/hyperlink" Target="https://en.wikipedia.org/wiki/Western_media" TargetMode="External"/><Relationship Id="rId8" Type="http://schemas.openxmlformats.org/officeDocument/2006/relationships/hyperlink" Target="https://en.wikipedia.org/wiki/Proxy_war" TargetMode="External"/><Relationship Id="rId3" Type="http://schemas.openxmlformats.org/officeDocument/2006/relationships/hyperlink" Target="https://en.wikipedia.org/wiki/Maoist"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Nikolai_Ogarkov" TargetMode="External"/><Relationship Id="rId3" Type="http://schemas.openxmlformats.org/officeDocument/2006/relationships/hyperlink" Target="https://en.wikipedia.org/wiki/Soviet%E2%80%93Afghan_War#cite_note-Gompert,_David_C_2014._p._136-145" TargetMode="External"/><Relationship Id="rId7" Type="http://schemas.openxmlformats.org/officeDocument/2006/relationships/hyperlink" Target="https://en.wikipedia.org/wiki/Babrak_Karmal" TargetMode="External"/><Relationship Id="rId2" Type="http://schemas.openxmlformats.org/officeDocument/2006/relationships/hyperlink" Target="https://en.wikipedia.org/wiki/Leonid_Brezhnev" TargetMode="External"/><Relationship Id="rId1" Type="http://schemas.openxmlformats.org/officeDocument/2006/relationships/slideLayout" Target="../slideLayouts/slideLayout7.xml"/><Relationship Id="rId6" Type="http://schemas.openxmlformats.org/officeDocument/2006/relationships/hyperlink" Target="https://en.wikipedia.org/wiki/Dmitry_Ustinov" TargetMode="External"/><Relationship Id="rId5" Type="http://schemas.openxmlformats.org/officeDocument/2006/relationships/hyperlink" Target="https://en.wikipedia.org/wiki/Yuri_Andropov" TargetMode="External"/><Relationship Id="rId4" Type="http://schemas.openxmlformats.org/officeDocument/2006/relationships/hyperlink" Target="https://en.wikipedia.org/wiki/Andrei_Gromyko" TargetMode="External"/><Relationship Id="rId9" Type="http://schemas.openxmlformats.org/officeDocument/2006/relationships/hyperlink" Target="https://en.wikipedia.org/wiki/Soviet%E2%80%93Afghan_War#cite_note-Gompert,_David_C_2014._p._131-132-146"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Soviet%E2%80%93Afghan_War#cite_note-148" TargetMode="External"/><Relationship Id="rId13" Type="http://schemas.openxmlformats.org/officeDocument/2006/relationships/hyperlink" Target="https://en.wikipedia.org/wiki/Alpha_Group" TargetMode="External"/><Relationship Id="rId3" Type="http://schemas.openxmlformats.org/officeDocument/2006/relationships/hyperlink" Target="https://en.wikipedia.org/wiki/Leonid_Brezhnev" TargetMode="External"/><Relationship Id="rId7" Type="http://schemas.openxmlformats.org/officeDocument/2006/relationships/hyperlink" Target="https://en.wikipedia.org/wiki/Soviet%E2%80%93Afghan_War#cite_note-GarthoffPage_s1017-1018-147" TargetMode="External"/><Relationship Id="rId12" Type="http://schemas.openxmlformats.org/officeDocument/2006/relationships/hyperlink" Target="https://en.wikipedia.org/wiki/Special_forces" TargetMode="External"/><Relationship Id="rId2" Type="http://schemas.openxmlformats.org/officeDocument/2006/relationships/hyperlink" Target="https://en.wikipedia.org/wiki/General_Secretary_of_the_Communist_Party_of_the_Soviet_Union" TargetMode="External"/><Relationship Id="rId1" Type="http://schemas.openxmlformats.org/officeDocument/2006/relationships/slideLayout" Target="../slideLayouts/slideLayout7.xml"/><Relationship Id="rId6" Type="http://schemas.openxmlformats.org/officeDocument/2006/relationships/hyperlink" Target="https://en.wikipedia.org/wiki/Tajbeg_Palace" TargetMode="External"/><Relationship Id="rId11" Type="http://schemas.openxmlformats.org/officeDocument/2006/relationships/hyperlink" Target="https://en.wikipedia.org/wiki/Glavnoye_Razvedyvatel%27noye_Upravleniye" TargetMode="External"/><Relationship Id="rId5" Type="http://schemas.openxmlformats.org/officeDocument/2006/relationships/hyperlink" Target="https://en.wikipedia.org/wiki/Soviet_Airborne_Forces" TargetMode="External"/><Relationship Id="rId15" Type="http://schemas.openxmlformats.org/officeDocument/2006/relationships/hyperlink" Target="https://en.wikipedia.org/wiki/Ministry_of_Interior_(Afghanistan)" TargetMode="External"/><Relationship Id="rId10" Type="http://schemas.openxmlformats.org/officeDocument/2006/relationships/hyperlink" Target="https://en.wikipedia.org/wiki/KGB" TargetMode="External"/><Relationship Id="rId4" Type="http://schemas.openxmlformats.org/officeDocument/2006/relationships/hyperlink" Target="https://en.wikipedia.org/wiki/Afghan_Armed_Forces" TargetMode="External"/><Relationship Id="rId9" Type="http://schemas.openxmlformats.org/officeDocument/2006/relationships/hyperlink" Target="https://en.wikipedia.org/wiki/40th_Army_(Soviet_Union)" TargetMode="External"/><Relationship Id="rId14" Type="http://schemas.openxmlformats.org/officeDocument/2006/relationships/hyperlink" Target="https://en.wikipedia.org/wiki/Operation_Storm-333"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zechoslovakia" TargetMode="External"/><Relationship Id="rId13" Type="http://schemas.openxmlformats.org/officeDocument/2006/relationships/hyperlink" Target="https://en.wikipedia.org/wiki/40th_Army_(Soviet_Union)" TargetMode="External"/><Relationship Id="rId18" Type="http://schemas.openxmlformats.org/officeDocument/2006/relationships/hyperlink" Target="https://en.wikipedia.org/wiki/68th_Motor_Rifle_Division" TargetMode="External"/><Relationship Id="rId3" Type="http://schemas.openxmlformats.org/officeDocument/2006/relationships/hyperlink" Target="https://en.wikipedia.org/wiki/Uzbek_SSR" TargetMode="External"/><Relationship Id="rId21" Type="http://schemas.openxmlformats.org/officeDocument/2006/relationships/hyperlink" Target="https://en.wikipedia.org/wiki/Armoured_fighting_vehicle" TargetMode="External"/><Relationship Id="rId7" Type="http://schemas.openxmlformats.org/officeDocument/2006/relationships/hyperlink" Target="https://en.wikipedia.org/wiki/Babrak_Karmal" TargetMode="External"/><Relationship Id="rId12" Type="http://schemas.openxmlformats.org/officeDocument/2006/relationships/hyperlink" Target="https://en.wikipedia.org/wiki/103rd_Guards_Airborne_Division" TargetMode="External"/><Relationship Id="rId17" Type="http://schemas.openxmlformats.org/officeDocument/2006/relationships/hyperlink" Target="https://en.wikipedia.org/wiki/201st_Motor_Rifle_Division" TargetMode="External"/><Relationship Id="rId2" Type="http://schemas.openxmlformats.org/officeDocument/2006/relationships/hyperlink" Target="https://en.wikipedia.org/wiki/Termez" TargetMode="External"/><Relationship Id="rId16" Type="http://schemas.openxmlformats.org/officeDocument/2006/relationships/hyperlink" Target="https://en.wikipedia.org/wiki/56th_Guards_Air_Assault_Brigade" TargetMode="External"/><Relationship Id="rId20" Type="http://schemas.openxmlformats.org/officeDocument/2006/relationships/hyperlink" Target="https://en.wikipedia.org/wiki/Tank" TargetMode="External"/><Relationship Id="rId1" Type="http://schemas.openxmlformats.org/officeDocument/2006/relationships/slideLayout" Target="../slideLayouts/slideLayout7.xml"/><Relationship Id="rId6" Type="http://schemas.openxmlformats.org/officeDocument/2006/relationships/hyperlink" Target="https://en.wikipedia.org/wiki/Committee" TargetMode="External"/><Relationship Id="rId11" Type="http://schemas.openxmlformats.org/officeDocument/2006/relationships/hyperlink" Target="https://en.wikipedia.org/wiki/Sergei_Sokolov_(Marshal)" TargetMode="External"/><Relationship Id="rId5" Type="http://schemas.openxmlformats.org/officeDocument/2006/relationships/hyperlink" Target="https://en.wikipedia.org/wiki/Politburo" TargetMode="External"/><Relationship Id="rId15" Type="http://schemas.openxmlformats.org/officeDocument/2006/relationships/hyperlink" Target="https://en.wikipedia.org/wiki/5th_Guards_Motor_Rifle_Division" TargetMode="External"/><Relationship Id="rId10" Type="http://schemas.openxmlformats.org/officeDocument/2006/relationships/hyperlink" Target="https://en.wikipedia.org/wiki/Marshal" TargetMode="External"/><Relationship Id="rId19" Type="http://schemas.openxmlformats.org/officeDocument/2006/relationships/hyperlink" Target="https://en.wikipedia.org/wiki/Soviet%E2%80%93Afghan_War#cite_note-150" TargetMode="External"/><Relationship Id="rId4" Type="http://schemas.openxmlformats.org/officeDocument/2006/relationships/hyperlink" Target="https://en.wikipedia.org/wiki/Radio_Kabul" TargetMode="External"/><Relationship Id="rId9" Type="http://schemas.openxmlformats.org/officeDocument/2006/relationships/hyperlink" Target="https://en.wikipedia.org/wiki/Soviet%E2%80%93Afghan_War#cite_note-149" TargetMode="External"/><Relationship Id="rId14" Type="http://schemas.openxmlformats.org/officeDocument/2006/relationships/hyperlink" Target="https://en.wikipedia.org/wiki/108th_Motor_Rifle_Division" TargetMode="External"/><Relationship Id="rId22" Type="http://schemas.openxmlformats.org/officeDocument/2006/relationships/hyperlink" Target="https://en.wikipedia.org/wiki/Soviet%E2%80%93Afghan_War#cite_note-15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World_War_II" TargetMode="External"/><Relationship Id="rId3" Type="http://schemas.openxmlformats.org/officeDocument/2006/relationships/hyperlink" Target="https://en.wikipedia.org/wiki/Soviet%E2%80%93Afghan_War#cite_note-ReferenceA-62" TargetMode="External"/><Relationship Id="rId7" Type="http://schemas.openxmlformats.org/officeDocument/2006/relationships/hyperlink" Target="https://en.wikipedia.org/wiki/Soviet%E2%80%93Afghan_War#cite_note-kepel-2002-138-56" TargetMode="External"/><Relationship Id="rId12" Type="http://schemas.openxmlformats.org/officeDocument/2006/relationships/hyperlink" Target="https://en.wikipedia.org/wiki/Guerrilla_warfare" TargetMode="External"/><Relationship Id="rId2" Type="http://schemas.openxmlformats.org/officeDocument/2006/relationships/hyperlink" Target="https://en.wikipedia.org/wiki/Soviet%E2%80%93Afghan_War#cite_note-news.google.co.nz-61" TargetMode="External"/><Relationship Id="rId1" Type="http://schemas.openxmlformats.org/officeDocument/2006/relationships/slideLayout" Target="../slideLayouts/slideLayout7.xml"/><Relationship Id="rId6" Type="http://schemas.openxmlformats.org/officeDocument/2006/relationships/hyperlink" Target="https://en.wikipedia.org/wiki/Yalta_Conference" TargetMode="External"/><Relationship Id="rId11" Type="http://schemas.openxmlformats.org/officeDocument/2006/relationships/hyperlink" Target="https://en.wikipedia.org/wiki/Soviet%E2%80%93Afghan_War#cite_note-unholy-152" TargetMode="External"/><Relationship Id="rId5" Type="http://schemas.openxmlformats.org/officeDocument/2006/relationships/hyperlink" Target="https://en.wikipedia.org/wiki/Indian_Ocean" TargetMode="External"/><Relationship Id="rId10" Type="http://schemas.openxmlformats.org/officeDocument/2006/relationships/hyperlink" Target="https://en.wikipedia.org/wiki/Oerlikon_20_mm_cannon" TargetMode="External"/><Relationship Id="rId4" Type="http://schemas.openxmlformats.org/officeDocument/2006/relationships/hyperlink" Target="https://en.wikipedia.org/wiki/The_Great_Game" TargetMode="External"/><Relationship Id="rId9" Type="http://schemas.openxmlformats.org/officeDocument/2006/relationships/hyperlink" Target="https://en.wikipedia.org/wiki/Blowpipe_missile"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n.wikipedia.org/wiki/Air_corridor" TargetMode="External"/><Relationship Id="rId7" Type="http://schemas.openxmlformats.org/officeDocument/2006/relationships/hyperlink" Target="https://en.wikipedia.org/wiki/Soviet%E2%80%93Afghan_War#cite_note-mired-155" TargetMode="External"/><Relationship Id="rId2" Type="http://schemas.openxmlformats.org/officeDocument/2006/relationships/hyperlink" Target="https://en.wikipedia.org/wiki/Soviet%E2%80%93Afghan_War#cite_note-news.google.co.nz-61"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154" TargetMode="External"/><Relationship Id="rId5" Type="http://schemas.openxmlformats.org/officeDocument/2006/relationships/hyperlink" Target="https://en.wikipedia.org/wiki/Soviet%E2%80%93Afghan_War#cite_note-153" TargetMode="External"/><Relationship Id="rId4" Type="http://schemas.openxmlformats.org/officeDocument/2006/relationships/hyperlink" Target="https://en.wikipedia.org/wiki/Nationalis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Soviet%E2%80%93Afghan_War#cite_note-Report_from_Afghanistan-163" TargetMode="External"/><Relationship Id="rId3" Type="http://schemas.openxmlformats.org/officeDocument/2006/relationships/hyperlink" Target="https://en.wikipedia.org/wiki/Soviet%E2%80%93Afghan_War#cite_note-161" TargetMode="External"/><Relationship Id="rId7" Type="http://schemas.openxmlformats.org/officeDocument/2006/relationships/hyperlink" Target="https://en.wikipedia.org/wiki/Mil_Mi-24" TargetMode="External"/><Relationship Id="rId2" Type="http://schemas.openxmlformats.org/officeDocument/2006/relationships/hyperlink" Target="https://en.wikipedia.org/wiki/Soviet%E2%80%93Afghan_War#cite_note-160" TargetMode="External"/><Relationship Id="rId1" Type="http://schemas.openxmlformats.org/officeDocument/2006/relationships/slideLayout" Target="../slideLayouts/slideLayout7.xml"/><Relationship Id="rId6" Type="http://schemas.openxmlformats.org/officeDocument/2006/relationships/hyperlink" Target="https://en.wikipedia.org/wiki/Search_and_destroy" TargetMode="External"/><Relationship Id="rId5" Type="http://schemas.openxmlformats.org/officeDocument/2006/relationships/hyperlink" Target="https://en.wikipedia.org/wiki/Guerrillas" TargetMode="External"/><Relationship Id="rId4" Type="http://schemas.openxmlformats.org/officeDocument/2006/relationships/hyperlink" Target="https://en.wikipedia.org/wiki/Soviet%E2%80%93Afghan_War#cite_note-162"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Operation_Cyclone" TargetMode="External"/><Relationship Id="rId13" Type="http://schemas.openxmlformats.org/officeDocument/2006/relationships/hyperlink" Target="https://en.wikipedia.org/wiki/Afghan_Arabs" TargetMode="External"/><Relationship Id="rId18" Type="http://schemas.openxmlformats.org/officeDocument/2006/relationships/hyperlink" Target="https://en.wikipedia.org/wiki/Al-Qaeda" TargetMode="External"/><Relationship Id="rId26" Type="http://schemas.openxmlformats.org/officeDocument/2006/relationships/hyperlink" Target="https://en.wikipedia.org/wiki/Soviet%E2%80%93Afghan_War#cite_note-177" TargetMode="External"/><Relationship Id="rId3" Type="http://schemas.openxmlformats.org/officeDocument/2006/relationships/hyperlink" Target="https://en.wikipedia.org/wiki/Soviet%E2%80%93Afghan_War#cite_note-crile1-15" TargetMode="External"/><Relationship Id="rId21" Type="http://schemas.openxmlformats.org/officeDocument/2006/relationships/hyperlink" Target="https://en.wikipedia.org/wiki/Soviet%E2%80%93Afghan_War#cite_note-Marshall-172" TargetMode="External"/><Relationship Id="rId7" Type="http://schemas.openxmlformats.org/officeDocument/2006/relationships/hyperlink" Target="https://en.wikipedia.org/wiki/Pakistani_intelligence_services" TargetMode="External"/><Relationship Id="rId12" Type="http://schemas.openxmlformats.org/officeDocument/2006/relationships/hyperlink" Target="https://en.wikipedia.org/wiki/Soviet%E2%80%93Afghan_War#cite_note-169" TargetMode="External"/><Relationship Id="rId17" Type="http://schemas.openxmlformats.org/officeDocument/2006/relationships/hyperlink" Target="https://en.wikipedia.org/wiki/Arab" TargetMode="External"/><Relationship Id="rId25" Type="http://schemas.openxmlformats.org/officeDocument/2006/relationships/hyperlink" Target="https://en.wikipedia.org/wiki/Soviet%E2%80%93Afghan_War#cite_note-rashid-129-176" TargetMode="External"/><Relationship Id="rId2" Type="http://schemas.openxmlformats.org/officeDocument/2006/relationships/hyperlink" Target="https://en.wikipedia.org/wiki/Resistance_movement" TargetMode="External"/><Relationship Id="rId16" Type="http://schemas.openxmlformats.org/officeDocument/2006/relationships/hyperlink" Target="https://en.wikipedia.org/wiki/Osama_bin_Laden" TargetMode="External"/><Relationship Id="rId20" Type="http://schemas.openxmlformats.org/officeDocument/2006/relationships/hyperlink" Target="https://en.wikipedia.org/wiki/Soviet%E2%80%93Afghan_War#cite_note-DID-THE-US-CREATE-OSAMA-BIN-LADEN-171" TargetMode="External"/><Relationship Id="rId29" Type="http://schemas.openxmlformats.org/officeDocument/2006/relationships/hyperlink" Target="https://en.wikipedia.org/wiki/Soviet%E2%80%93Afghan_War#cite_note-179" TargetMode="External"/><Relationship Id="rId1" Type="http://schemas.openxmlformats.org/officeDocument/2006/relationships/slideLayout" Target="../slideLayouts/slideLayout7.xml"/><Relationship Id="rId6" Type="http://schemas.openxmlformats.org/officeDocument/2006/relationships/hyperlink" Target="https://en.wikipedia.org/wiki/Anti-Soviet" TargetMode="External"/><Relationship Id="rId11" Type="http://schemas.openxmlformats.org/officeDocument/2006/relationships/hyperlink" Target="https://en.wikipedia.org/wiki/Deobandi" TargetMode="External"/><Relationship Id="rId24" Type="http://schemas.openxmlformats.org/officeDocument/2006/relationships/hyperlink" Target="https://en.wikipedia.org/wiki/Soviet%E2%80%93Afghan_War#cite_note-Commins-174-175" TargetMode="External"/><Relationship Id="rId5" Type="http://schemas.openxmlformats.org/officeDocument/2006/relationships/hyperlink" Target="https://en.wikipedia.org/wiki/CIA" TargetMode="External"/><Relationship Id="rId15" Type="http://schemas.openxmlformats.org/officeDocument/2006/relationships/hyperlink" Target="https://en.wikipedia.org/wiki/Atheism" TargetMode="External"/><Relationship Id="rId23" Type="http://schemas.openxmlformats.org/officeDocument/2006/relationships/hyperlink" Target="https://en.wikipedia.org/wiki/Soviet%E2%80%93Afghan_War#cite_note-NPR-174" TargetMode="External"/><Relationship Id="rId28" Type="http://schemas.openxmlformats.org/officeDocument/2006/relationships/hyperlink" Target="https://en.wikipedia.org/wiki/Afghan_Civil_War_(1989%E2%80%931992)" TargetMode="External"/><Relationship Id="rId10" Type="http://schemas.openxmlformats.org/officeDocument/2006/relationships/hyperlink" Target="https://en.wikipedia.org/wiki/Khyber_Pakhtunkhwa" TargetMode="External"/><Relationship Id="rId19" Type="http://schemas.openxmlformats.org/officeDocument/2006/relationships/hyperlink" Target="https://en.wikipedia.org/wiki/Soviet%E2%80%93Afghan_War#cite_note-books.google.com-170" TargetMode="External"/><Relationship Id="rId4" Type="http://schemas.openxmlformats.org/officeDocument/2006/relationships/hyperlink" Target="https://en.wikipedia.org/wiki/Cold_War" TargetMode="External"/><Relationship Id="rId9" Type="http://schemas.openxmlformats.org/officeDocument/2006/relationships/hyperlink" Target="https://en.wikipedia.org/wiki/Soviet%E2%80%93Afghan_War#cite_note-1986-1992-CIA-AND-BRITISH-RECRUIT-AND-TRAIN-MILITANTS-WORLDWIDE-TO-HELP-FIGHT-AFGHAN-WAR-168" TargetMode="External"/><Relationship Id="rId14" Type="http://schemas.openxmlformats.org/officeDocument/2006/relationships/hyperlink" Target="https://en.wikipedia.org/wiki/Jihad" TargetMode="External"/><Relationship Id="rId22" Type="http://schemas.openxmlformats.org/officeDocument/2006/relationships/hyperlink" Target="https://en.wikipedia.org/wiki/Soviet%E2%80%93Afghan_War#cite_note-kepel-147-173" TargetMode="External"/><Relationship Id="rId27" Type="http://schemas.openxmlformats.org/officeDocument/2006/relationships/hyperlink" Target="https://en.wikipedia.org/wiki/Soviet%E2%80%93Afghan_War#cite_note-178" TargetMode="External"/><Relationship Id="rId30" Type="http://schemas.openxmlformats.org/officeDocument/2006/relationships/hyperlink" Target="https://en.wikipedia.org/wiki/Soviet%E2%80%93Afghan_War#cite_note-18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Islamic_Unity_of_Afghanistan_Mujahideen" TargetMode="External"/><Relationship Id="rId13" Type="http://schemas.openxmlformats.org/officeDocument/2006/relationships/hyperlink" Target="https://en.wikipedia.org/wiki/Durand_line" TargetMode="External"/><Relationship Id="rId3" Type="http://schemas.openxmlformats.org/officeDocument/2006/relationships/hyperlink" Target="https://en.wikipedia.org/wiki/Soviet_Union" TargetMode="External"/><Relationship Id="rId7" Type="http://schemas.openxmlformats.org/officeDocument/2006/relationships/hyperlink" Target="https://en.wikipedia.org/wiki/Khurshid_Mahmud_Kasuri" TargetMode="External"/><Relationship Id="rId12" Type="http://schemas.openxmlformats.org/officeDocument/2006/relationships/hyperlink" Target="https://en.wikipedia.org/wiki/Muhammad_Zia-ul-Haq" TargetMode="External"/><Relationship Id="rId17" Type="http://schemas.openxmlformats.org/officeDocument/2006/relationships/hyperlink" Target="https://en.wikipedia.org/wiki/Soviet%E2%80%93Afghan_War#cite_note-DIANE_Publishing,_Amstutz-196" TargetMode="External"/><Relationship Id="rId2" Type="http://schemas.openxmlformats.org/officeDocument/2006/relationships/hyperlink" Target="https://en.wikipedia.org/wiki/Foreign_Ministry_of_Pakistan" TargetMode="External"/><Relationship Id="rId16" Type="http://schemas.openxmlformats.org/officeDocument/2006/relationships/hyperlink" Target="https://en.wikipedia.org/wiki/Geneva_Accords_(1988)" TargetMode="External"/><Relationship Id="rId1" Type="http://schemas.openxmlformats.org/officeDocument/2006/relationships/slideLayout" Target="../slideLayouts/slideLayout7.xml"/><Relationship Id="rId6" Type="http://schemas.openxmlformats.org/officeDocument/2006/relationships/hyperlink" Target="https://en.wikipedia.org/wiki/Sahabzada_Yaqub_Khan" TargetMode="External"/><Relationship Id="rId11" Type="http://schemas.openxmlformats.org/officeDocument/2006/relationships/hyperlink" Target="https://en.wikipedia.org/wiki/Mohammed_Zahir_Shah" TargetMode="External"/><Relationship Id="rId5" Type="http://schemas.openxmlformats.org/officeDocument/2006/relationships/hyperlink" Target="https://en.wikipedia.org/wiki/Foreign_Minister_of_Pakistan" TargetMode="External"/><Relationship Id="rId15" Type="http://schemas.openxmlformats.org/officeDocument/2006/relationships/hyperlink" Target="https://en.wikipedia.org/wiki/Saudi_Arabia" TargetMode="External"/><Relationship Id="rId10" Type="http://schemas.openxmlformats.org/officeDocument/2006/relationships/hyperlink" Target="https://en.wikipedia.org/wiki/King_of_Afghanistan" TargetMode="External"/><Relationship Id="rId4" Type="http://schemas.openxmlformats.org/officeDocument/2006/relationships/hyperlink" Target="https://en.wikipedia.org/wiki/Afghanistan" TargetMode="External"/><Relationship Id="rId9" Type="http://schemas.openxmlformats.org/officeDocument/2006/relationships/hyperlink" Target="https://en.wikipedia.org/wiki/System_of_government" TargetMode="External"/><Relationship Id="rId14" Type="http://schemas.openxmlformats.org/officeDocument/2006/relationships/hyperlink" Target="https://en.wikipedia.org/wiki/Soviet%E2%80%93Afghan_War#cite_note-Yale_University_Press,_Rubin-195"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Soviet_Union" TargetMode="External"/><Relationship Id="rId13" Type="http://schemas.openxmlformats.org/officeDocument/2006/relationships/hyperlink" Target="https://en.wikipedia.org/wiki/Afghan_refugees" TargetMode="External"/><Relationship Id="rId18" Type="http://schemas.openxmlformats.org/officeDocument/2006/relationships/hyperlink" Target="https://en.wikipedia.org/wiki/Mohammad_Najibullah" TargetMode="External"/><Relationship Id="rId3" Type="http://schemas.openxmlformats.org/officeDocument/2006/relationships/hyperlink" Target="https://en.wikipedia.org/wiki/Geneva" TargetMode="External"/><Relationship Id="rId7" Type="http://schemas.openxmlformats.org/officeDocument/2006/relationships/hyperlink" Target="https://en.wikipedia.org/wiki/United_States" TargetMode="External"/><Relationship Id="rId12" Type="http://schemas.openxmlformats.org/officeDocument/2006/relationships/hyperlink" Target="https://en.wikipedia.org/wiki/Voluntary_return" TargetMode="External"/><Relationship Id="rId17" Type="http://schemas.openxmlformats.org/officeDocument/2006/relationships/hyperlink" Target="https://en.wikipedia.org/wiki/Mujahideen" TargetMode="External"/><Relationship Id="rId2" Type="http://schemas.openxmlformats.org/officeDocument/2006/relationships/hyperlink" Target="https://en.wikipedia.org/wiki/Afghanistan" TargetMode="External"/><Relationship Id="rId16" Type="http://schemas.openxmlformats.org/officeDocument/2006/relationships/hyperlink" Target="https://en.wikipedia.org/wiki/Geneva_Accords_(1988)#cite_note-2" TargetMode="External"/><Relationship Id="rId1" Type="http://schemas.openxmlformats.org/officeDocument/2006/relationships/slideLayout" Target="../slideLayouts/slideLayout7.xml"/><Relationship Id="rId6" Type="http://schemas.openxmlformats.org/officeDocument/2006/relationships/hyperlink" Target="https://en.wikipedia.org/wiki/Pakistan" TargetMode="External"/><Relationship Id="rId11" Type="http://schemas.openxmlformats.org/officeDocument/2006/relationships/hyperlink" Target="https://en.wikipedia.org/wiki/Democratic_Republic_of_Afghanistan" TargetMode="External"/><Relationship Id="rId5" Type="http://schemas.openxmlformats.org/officeDocument/2006/relationships/hyperlink" Target="https://en.wikipedia.org/wiki/Geneva_Accords_(1988)#cite_note-1" TargetMode="External"/><Relationship Id="rId15" Type="http://schemas.openxmlformats.org/officeDocument/2006/relationships/hyperlink" Target="https://en.wikipedia.org/wiki/Mikhail_Gorbachev" TargetMode="External"/><Relationship Id="rId10" Type="http://schemas.openxmlformats.org/officeDocument/2006/relationships/hyperlink" Target="https://en.wikipedia.org/wiki/Islamic_Republic_of_Pakistan" TargetMode="External"/><Relationship Id="rId4" Type="http://schemas.openxmlformats.org/officeDocument/2006/relationships/hyperlink" Target="https://en.wikipedia.org/wiki/United_Nations" TargetMode="External"/><Relationship Id="rId9" Type="http://schemas.openxmlformats.org/officeDocument/2006/relationships/hyperlink" Target="https://en.wikipedia.org/wiki/Guarantors" TargetMode="External"/><Relationship Id="rId14" Type="http://schemas.openxmlformats.org/officeDocument/2006/relationships/hyperlink" Target="https://en.wikipedia.org/wiki/Soviet%E2%80%93Afghan_Wa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KHAD" TargetMode="External"/><Relationship Id="rId2" Type="http://schemas.openxmlformats.org/officeDocument/2006/relationships/hyperlink" Target="https://en.wikipedia.org/wiki/Artillery" TargetMode="External"/><Relationship Id="rId1" Type="http://schemas.openxmlformats.org/officeDocument/2006/relationships/slideLayout" Target="../slideLayouts/slideLayout7.xml"/><Relationship Id="rId4" Type="http://schemas.openxmlformats.org/officeDocument/2006/relationships/hyperlink" Target="https://en.wikipedia.org/wiki/Deser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Reagan_administration" TargetMode="External"/><Relationship Id="rId13" Type="http://schemas.openxmlformats.org/officeDocument/2006/relationships/hyperlink" Target="https://en.wikipedia.org/wiki/Reagan_Doctrine" TargetMode="External"/><Relationship Id="rId3" Type="http://schemas.openxmlformats.org/officeDocument/2006/relationships/hyperlink" Target="https://en.wikipedia.org/wiki/Soviet%E2%80%93Afghan_War#cite_note-197" TargetMode="External"/><Relationship Id="rId7" Type="http://schemas.openxmlformats.org/officeDocument/2006/relationships/hyperlink" Target="https://en.wikipedia.org/wiki/Ahmed_Shah_Massoud" TargetMode="External"/><Relationship Id="rId12" Type="http://schemas.openxmlformats.org/officeDocument/2006/relationships/hyperlink" Target="https://en.wikipedia.org/wiki/The_Heritage_Foundation" TargetMode="External"/><Relationship Id="rId2" Type="http://schemas.openxmlformats.org/officeDocument/2006/relationships/hyperlink" Target="https://en.wikipedia.org/wiki/Arghandab_District" TargetMode="External"/><Relationship Id="rId16" Type="http://schemas.openxmlformats.org/officeDocument/2006/relationships/hyperlink" Target="https://en.wikipedia.org/wiki/Soviet%E2%80%93Afghan_War#cite_note-201"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198" TargetMode="External"/><Relationship Id="rId11" Type="http://schemas.openxmlformats.org/officeDocument/2006/relationships/hyperlink" Target="https://en.wikipedia.org/wiki/Operation_Cyclone" TargetMode="External"/><Relationship Id="rId5" Type="http://schemas.openxmlformats.org/officeDocument/2006/relationships/hyperlink" Target="https://en.wikipedia.org/wiki/Battles_of_Zhawar" TargetMode="External"/><Relationship Id="rId15" Type="http://schemas.openxmlformats.org/officeDocument/2006/relationships/hyperlink" Target="https://en.wikipedia.org/wiki/Soviet%E2%80%93Afghan_War#cite_note-200" TargetMode="External"/><Relationship Id="rId10" Type="http://schemas.openxmlformats.org/officeDocument/2006/relationships/hyperlink" Target="https://en.wikipedia.org/wiki/CIA" TargetMode="External"/><Relationship Id="rId4" Type="http://schemas.openxmlformats.org/officeDocument/2006/relationships/hyperlink" Target="https://en.wikipedia.org/wiki/Paktia_Province" TargetMode="External"/><Relationship Id="rId9" Type="http://schemas.openxmlformats.org/officeDocument/2006/relationships/hyperlink" Target="https://en.wikipedia.org/wiki/US_military" TargetMode="External"/><Relationship Id="rId14" Type="http://schemas.openxmlformats.org/officeDocument/2006/relationships/hyperlink" Target="https://en.wikipedia.org/wiki/Soviet%E2%80%93Afghan_War#cite_note-199"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Jason_Burke" TargetMode="External"/><Relationship Id="rId13" Type="http://schemas.openxmlformats.org/officeDocument/2006/relationships/hyperlink" Target="https://en.wikipedia.org/wiki/Soviet%E2%80%93Afghan_War#cite_note-ruttig-226" TargetMode="External"/><Relationship Id="rId3" Type="http://schemas.openxmlformats.org/officeDocument/2006/relationships/hyperlink" Target="https://en.wikipedia.org/wiki/Soviet%E2%80%93Afghan_War#cite_note-Wilson-14" TargetMode="External"/><Relationship Id="rId7" Type="http://schemas.openxmlformats.org/officeDocument/2006/relationships/hyperlink" Target="https://en.wikipedia.org/wiki/Soviet%E2%80%93Afghan_War#cite_note-Timeline-223" TargetMode="External"/><Relationship Id="rId12" Type="http://schemas.openxmlformats.org/officeDocument/2006/relationships/hyperlink" Target="https://en.wikipedia.org/wiki/Tehran_Eight" TargetMode="External"/><Relationship Id="rId2" Type="http://schemas.openxmlformats.org/officeDocument/2006/relationships/hyperlink" Target="https://en.wikipedia.org/wiki/Soviet%E2%80%93Afghan_War#cite_note-Brzezinski-13"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222" TargetMode="External"/><Relationship Id="rId11" Type="http://schemas.openxmlformats.org/officeDocument/2006/relationships/hyperlink" Target="https://en.wikipedia.org/wiki/Hazaras" TargetMode="External"/><Relationship Id="rId5" Type="http://schemas.openxmlformats.org/officeDocument/2006/relationships/hyperlink" Target="https://en.wikipedia.org/wiki/Soviet%E2%80%93Afghan_War#cite_note-Oily-18" TargetMode="External"/><Relationship Id="rId15" Type="http://schemas.openxmlformats.org/officeDocument/2006/relationships/hyperlink" Target="https://en.wikipedia.org/wiki/Soviet%E2%80%93Afghan_War#cite_note-227" TargetMode="External"/><Relationship Id="rId10" Type="http://schemas.openxmlformats.org/officeDocument/2006/relationships/hyperlink" Target="https://en.wikipedia.org/wiki/Soviet%E2%80%93Afghan_War#cite_note-225" TargetMode="External"/><Relationship Id="rId4" Type="http://schemas.openxmlformats.org/officeDocument/2006/relationships/hyperlink" Target="https://en.wikipedia.org/wiki/Soviet%E2%80%93Afghan_War#cite_note-SaudiArabia-16" TargetMode="External"/><Relationship Id="rId9" Type="http://schemas.openxmlformats.org/officeDocument/2006/relationships/hyperlink" Target="https://en.wikipedia.org/wiki/Soviet%E2%80%93Afghan_War#cite_note-224" TargetMode="External"/><Relationship Id="rId14" Type="http://schemas.openxmlformats.org/officeDocument/2006/relationships/hyperlink" Target="https://en.wikipedia.org/wiki/Islamic_Revolutionary_Guard_Corp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Soviet%E2%80%93Afghan_War#cite_note-78" TargetMode="External"/><Relationship Id="rId13" Type="http://schemas.openxmlformats.org/officeDocument/2006/relationships/hyperlink" Target="https://en.wikipedia.org/wiki/Soviet%E2%80%93Afghan_War#cite_note-britannica1978-10" TargetMode="External"/><Relationship Id="rId18" Type="http://schemas.openxmlformats.org/officeDocument/2006/relationships/hyperlink" Target="https://en.wikipedia.org/wiki/Soviet%E2%80%93Afghan_War#cite_note-bear-79" TargetMode="External"/><Relationship Id="rId3" Type="http://schemas.openxmlformats.org/officeDocument/2006/relationships/hyperlink" Target="https://en.wikipedia.org/wiki/1980_Summer_Olympics_boycott" TargetMode="External"/><Relationship Id="rId21" Type="http://schemas.openxmlformats.org/officeDocument/2006/relationships/hyperlink" Target="https://en.wikipedia.org/wiki/Soviet%E2%80%93Afghan_War#cite_note-82" TargetMode="External"/><Relationship Id="rId7" Type="http://schemas.openxmlformats.org/officeDocument/2006/relationships/hyperlink" Target="https://en.wikipedia.org/wiki/Soviet%E2%80%93Afghan_War#cite_note-77" TargetMode="External"/><Relationship Id="rId12" Type="http://schemas.openxmlformats.org/officeDocument/2006/relationships/hyperlink" Target="https://en.wikipedia.org/wiki/Soviet%E2%80%93Afghan_War#cite_note-britannica2001-9" TargetMode="External"/><Relationship Id="rId17" Type="http://schemas.openxmlformats.org/officeDocument/2006/relationships/hyperlink" Target="https://en.wikipedia.org/wiki/Russian_Bear" TargetMode="External"/><Relationship Id="rId2" Type="http://schemas.openxmlformats.org/officeDocument/2006/relationships/hyperlink" Target="https://en.wikipedia.org/wiki/Economic_sanctions" TargetMode="External"/><Relationship Id="rId16" Type="http://schemas.openxmlformats.org/officeDocument/2006/relationships/hyperlink" Target="https://en.wikipedia.org/wiki/Vietnam_War" TargetMode="External"/><Relationship Id="rId20" Type="http://schemas.openxmlformats.org/officeDocument/2006/relationships/hyperlink" Target="https://en.wikipedia.org/wiki/Soviet%E2%80%93Afghan_War#cite_note-81"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76" TargetMode="External"/><Relationship Id="rId11" Type="http://schemas.openxmlformats.org/officeDocument/2006/relationships/hyperlink" Target="https://en.wikipedia.org/wiki/National_Reconciliation" TargetMode="External"/><Relationship Id="rId24" Type="http://schemas.openxmlformats.org/officeDocument/2006/relationships/image" Target="../media/image12.png"/><Relationship Id="rId5" Type="http://schemas.openxmlformats.org/officeDocument/2006/relationships/hyperlink" Target="https://en.wikipedia.org/wiki/Soviet%E2%80%93Afghan_War#cite_note-75" TargetMode="External"/><Relationship Id="rId15" Type="http://schemas.openxmlformats.org/officeDocument/2006/relationships/hyperlink" Target="https://en.wikipedia.org/wiki/Afghan_Civil_War_(1989-1992)" TargetMode="External"/><Relationship Id="rId23" Type="http://schemas.openxmlformats.org/officeDocument/2006/relationships/hyperlink" Target="https://en.wikipedia.org/wiki/Soviet%E2%80%93Afghan_War#cite_note-REUVENY-1999-83" TargetMode="External"/><Relationship Id="rId10" Type="http://schemas.openxmlformats.org/officeDocument/2006/relationships/hyperlink" Target="https://en.wikipedia.org/wiki/Mikhail_Gorbachev" TargetMode="External"/><Relationship Id="rId19" Type="http://schemas.openxmlformats.org/officeDocument/2006/relationships/hyperlink" Target="https://en.wikipedia.org/wiki/Soviet%E2%80%93Afghan_War#cite_note-80" TargetMode="External"/><Relationship Id="rId4" Type="http://schemas.openxmlformats.org/officeDocument/2006/relationships/hyperlink" Target="https://en.wikipedia.org/wiki/1984_Summer_Olympics_boycott" TargetMode="External"/><Relationship Id="rId9" Type="http://schemas.openxmlformats.org/officeDocument/2006/relationships/hyperlink" Target="https://en.wikipedia.org/wiki/Soviet%E2%80%93Afghan_War#cite_note-crile1-15" TargetMode="External"/><Relationship Id="rId14" Type="http://schemas.openxmlformats.org/officeDocument/2006/relationships/hyperlink" Target="https://en.wikipedia.org/wiki/Soviet_troop_withdrawal_from_Afghanistan" TargetMode="External"/><Relationship Id="rId22" Type="http://schemas.openxmlformats.org/officeDocument/2006/relationships/hyperlink" Target="https://en.wikipedia.org/wiki/Dissolution_of_the_Soviet_Unio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ast_Germany" TargetMode="External"/><Relationship Id="rId13" Type="http://schemas.openxmlformats.org/officeDocument/2006/relationships/hyperlink" Target="https://en.wikipedia.org/wiki/Gulf_Cooperation_Council" TargetMode="External"/><Relationship Id="rId18" Type="http://schemas.openxmlformats.org/officeDocument/2006/relationships/hyperlink" Target="https://en.wikipedia.org/wiki/Guerrilla_war" TargetMode="External"/><Relationship Id="rId26" Type="http://schemas.openxmlformats.org/officeDocument/2006/relationships/image" Target="../media/image5.jpg"/><Relationship Id="rId3" Type="http://schemas.openxmlformats.org/officeDocument/2006/relationships/hyperlink" Target="https://en.wikipedia.org/wiki/Soviet%E2%80%93Afghan_War#cite_note-news.google.co.nz-61" TargetMode="External"/><Relationship Id="rId21" Type="http://schemas.openxmlformats.org/officeDocument/2006/relationships/hyperlink" Target="https://en.wikipedia.org/wiki/Soviet%E2%80%93Afghan_War#cite_note-70" TargetMode="External"/><Relationship Id="rId7" Type="http://schemas.openxmlformats.org/officeDocument/2006/relationships/hyperlink" Target="https://en.wikipedia.org/wiki/Angola" TargetMode="External"/><Relationship Id="rId12" Type="http://schemas.openxmlformats.org/officeDocument/2006/relationships/hyperlink" Target="https://en.wikipedia.org/wiki/Soviet%E2%80%93Afghan_War#cite_note-Dorril752-64" TargetMode="External"/><Relationship Id="rId17" Type="http://schemas.openxmlformats.org/officeDocument/2006/relationships/hyperlink" Target="https://en.wikipedia.org/wiki/Soviet%E2%80%93Afghan_War#cite_note-67" TargetMode="External"/><Relationship Id="rId25" Type="http://schemas.openxmlformats.org/officeDocument/2006/relationships/hyperlink" Target="https://en.wikipedia.org/wiki/Soviet%E2%80%93Afghan_War#cite_note-nyt-14-8-1988-74" TargetMode="External"/><Relationship Id="rId2" Type="http://schemas.openxmlformats.org/officeDocument/2006/relationships/hyperlink" Target="https://en.wikipedia.org/wiki/Organisation_of_Islamic_Cooperation" TargetMode="External"/><Relationship Id="rId16" Type="http://schemas.openxmlformats.org/officeDocument/2006/relationships/hyperlink" Target="https://en.wikipedia.org/wiki/Soviet%E2%80%93Afghan_War#cite_note-kepel-143-66" TargetMode="External"/><Relationship Id="rId20" Type="http://schemas.openxmlformats.org/officeDocument/2006/relationships/hyperlink" Target="https://en.wikipedia.org/wiki/Soviet%E2%80%93Afghan_War#cite_note-69"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ReferenceA-62" TargetMode="External"/><Relationship Id="rId11" Type="http://schemas.openxmlformats.org/officeDocument/2006/relationships/hyperlink" Target="https://en.wikipedia.org/wiki/Soviet%E2%80%93Afghan_War#cite_note-indiasupport-63" TargetMode="External"/><Relationship Id="rId24" Type="http://schemas.openxmlformats.org/officeDocument/2006/relationships/hyperlink" Target="https://en.wikipedia.org/wiki/Soviet%E2%80%93Afghan_War#cite_note-TAYLOR-2014-73" TargetMode="External"/><Relationship Id="rId5" Type="http://schemas.openxmlformats.org/officeDocument/2006/relationships/hyperlink" Target="https://en.wikipedia.org/wiki/Abstention" TargetMode="External"/><Relationship Id="rId15" Type="http://schemas.openxmlformats.org/officeDocument/2006/relationships/hyperlink" Target="https://en.wikipedia.org/wiki/Soviet%E2%80%93Afghan_War#cite_note-Oily-18" TargetMode="External"/><Relationship Id="rId23" Type="http://schemas.openxmlformats.org/officeDocument/2006/relationships/hyperlink" Target="https://en.wikipedia.org/wiki/Soviet%E2%80%93Afghan_War#cite_note-FOOTNOTEKaplan2008128-72" TargetMode="External"/><Relationship Id="rId28" Type="http://schemas.openxmlformats.org/officeDocument/2006/relationships/hyperlink" Target="https://creativecommons.org/licenses/by-sa/3.0/" TargetMode="External"/><Relationship Id="rId10" Type="http://schemas.openxmlformats.org/officeDocument/2006/relationships/hyperlink" Target="https://en.wikipedia.org/wiki/India" TargetMode="External"/><Relationship Id="rId19" Type="http://schemas.openxmlformats.org/officeDocument/2006/relationships/hyperlink" Target="https://en.wikipedia.org/wiki/Soviet%E2%80%93Afghan_War#cite_note-Amstutz,_J._Bruce_1986_p._127-68" TargetMode="External"/><Relationship Id="rId4" Type="http://schemas.openxmlformats.org/officeDocument/2006/relationships/hyperlink" Target="https://en.wikipedia.org/wiki/United_Nations_General_Assembly" TargetMode="External"/><Relationship Id="rId9" Type="http://schemas.openxmlformats.org/officeDocument/2006/relationships/hyperlink" Target="https://en.wikipedia.org/wiki/Vietnam" TargetMode="External"/><Relationship Id="rId14" Type="http://schemas.openxmlformats.org/officeDocument/2006/relationships/hyperlink" Target="https://en.wikipedia.org/wiki/Soviet%E2%80%93Afghan_War#cite_note-shichor-65" TargetMode="External"/><Relationship Id="rId22" Type="http://schemas.openxmlformats.org/officeDocument/2006/relationships/hyperlink" Target="https://en.wikipedia.org/wiki/Soviet%E2%80%93Afghan_War#cite_note-LSA-71" TargetMode="External"/><Relationship Id="rId27" Type="http://schemas.openxmlformats.org/officeDocument/2006/relationships/hyperlink" Target="https://en.wikipedia.org/wiki/Surobi_District_(Kabu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Soviet%E2%80%93Afghan_War#cite_note-78" TargetMode="External"/><Relationship Id="rId13" Type="http://schemas.openxmlformats.org/officeDocument/2006/relationships/hyperlink" Target="https://en.wikipedia.org/wiki/Soviet%E2%80%93Afghan_War#cite_note-britannica1978-10" TargetMode="External"/><Relationship Id="rId18" Type="http://schemas.openxmlformats.org/officeDocument/2006/relationships/hyperlink" Target="https://en.wikipedia.org/wiki/Soviet%E2%80%93Afghan_War#cite_note-bear-79" TargetMode="External"/><Relationship Id="rId3" Type="http://schemas.openxmlformats.org/officeDocument/2006/relationships/hyperlink" Target="https://en.wikipedia.org/wiki/1980_Summer_Olympics_boycott" TargetMode="External"/><Relationship Id="rId21" Type="http://schemas.openxmlformats.org/officeDocument/2006/relationships/hyperlink" Target="https://en.wikipedia.org/wiki/Soviet%E2%80%93Afghan_War#cite_note-82" TargetMode="External"/><Relationship Id="rId7" Type="http://schemas.openxmlformats.org/officeDocument/2006/relationships/hyperlink" Target="https://en.wikipedia.org/wiki/Soviet%E2%80%93Afghan_War#cite_note-77" TargetMode="External"/><Relationship Id="rId12" Type="http://schemas.openxmlformats.org/officeDocument/2006/relationships/hyperlink" Target="https://en.wikipedia.org/wiki/Soviet%E2%80%93Afghan_War#cite_note-britannica2001-9" TargetMode="External"/><Relationship Id="rId17" Type="http://schemas.openxmlformats.org/officeDocument/2006/relationships/hyperlink" Target="https://en.wikipedia.org/wiki/Russian_Bear" TargetMode="External"/><Relationship Id="rId2" Type="http://schemas.openxmlformats.org/officeDocument/2006/relationships/hyperlink" Target="https://en.wikipedia.org/wiki/Economic_sanctions" TargetMode="External"/><Relationship Id="rId16" Type="http://schemas.openxmlformats.org/officeDocument/2006/relationships/hyperlink" Target="https://en.wikipedia.org/wiki/Vietnam_War" TargetMode="External"/><Relationship Id="rId20" Type="http://schemas.openxmlformats.org/officeDocument/2006/relationships/hyperlink" Target="https://en.wikipedia.org/wiki/Soviet%E2%80%93Afghan_War#cite_note-81" TargetMode="External"/><Relationship Id="rId1" Type="http://schemas.openxmlformats.org/officeDocument/2006/relationships/slideLayout" Target="../slideLayouts/slideLayout7.xml"/><Relationship Id="rId6" Type="http://schemas.openxmlformats.org/officeDocument/2006/relationships/hyperlink" Target="https://en.wikipedia.org/wiki/Soviet%E2%80%93Afghan_War#cite_note-76" TargetMode="External"/><Relationship Id="rId11" Type="http://schemas.openxmlformats.org/officeDocument/2006/relationships/hyperlink" Target="https://en.wikipedia.org/wiki/National_Reconciliation" TargetMode="External"/><Relationship Id="rId24" Type="http://schemas.openxmlformats.org/officeDocument/2006/relationships/image" Target="../media/image6.png"/><Relationship Id="rId5" Type="http://schemas.openxmlformats.org/officeDocument/2006/relationships/hyperlink" Target="https://en.wikipedia.org/wiki/Soviet%E2%80%93Afghan_War#cite_note-75" TargetMode="External"/><Relationship Id="rId15" Type="http://schemas.openxmlformats.org/officeDocument/2006/relationships/hyperlink" Target="https://en.wikipedia.org/wiki/Afghan_Civil_War_(1989-1992)" TargetMode="External"/><Relationship Id="rId23" Type="http://schemas.openxmlformats.org/officeDocument/2006/relationships/hyperlink" Target="https://en.wikipedia.org/wiki/Soviet%E2%80%93Afghan_War#cite_note-REUVENY-1999-83" TargetMode="External"/><Relationship Id="rId10" Type="http://schemas.openxmlformats.org/officeDocument/2006/relationships/hyperlink" Target="https://en.wikipedia.org/wiki/Mikhail_Gorbachev" TargetMode="External"/><Relationship Id="rId19" Type="http://schemas.openxmlformats.org/officeDocument/2006/relationships/hyperlink" Target="https://en.wikipedia.org/wiki/Soviet%E2%80%93Afghan_War#cite_note-80" TargetMode="External"/><Relationship Id="rId4" Type="http://schemas.openxmlformats.org/officeDocument/2006/relationships/hyperlink" Target="https://en.wikipedia.org/wiki/1984_Summer_Olympics_boycott" TargetMode="External"/><Relationship Id="rId9" Type="http://schemas.openxmlformats.org/officeDocument/2006/relationships/hyperlink" Target="https://en.wikipedia.org/wiki/Soviet%E2%80%93Afghan_War#cite_note-crile1-15" TargetMode="External"/><Relationship Id="rId14" Type="http://schemas.openxmlformats.org/officeDocument/2006/relationships/hyperlink" Target="https://en.wikipedia.org/wiki/Soviet_troop_withdrawal_from_Afghanistan" TargetMode="External"/><Relationship Id="rId22" Type="http://schemas.openxmlformats.org/officeDocument/2006/relationships/hyperlink" Target="https://en.wikipedia.org/wiki/Dissolution_of_the_Soviet_Unio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ohammed_Daoud_Khan" TargetMode="External"/><Relationship Id="rId13" Type="http://schemas.openxmlformats.org/officeDocument/2006/relationships/hyperlink" Target="https://en.wikipedia.org/wiki/Irredentist" TargetMode="External"/><Relationship Id="rId18" Type="http://schemas.openxmlformats.org/officeDocument/2006/relationships/hyperlink" Target="https://en.wikipedia.org/wiki/Soviet%E2%80%93Afghan_War#cite_note-unhappy-89" TargetMode="External"/><Relationship Id="rId26" Type="http://schemas.openxmlformats.org/officeDocument/2006/relationships/hyperlink" Target="https://en.wikipedia.org/wiki/Pamir_Mountains" TargetMode="External"/><Relationship Id="rId3" Type="http://schemas.openxmlformats.org/officeDocument/2006/relationships/hyperlink" Target="https://en.wikipedia.org/wiki/Oxus_River" TargetMode="External"/><Relationship Id="rId21" Type="http://schemas.openxmlformats.org/officeDocument/2006/relationships/hyperlink" Target="https://en.wikipedia.org/wiki/British_Empire" TargetMode="External"/><Relationship Id="rId7" Type="http://schemas.openxmlformats.org/officeDocument/2006/relationships/hyperlink" Target="https://en.wikipedia.org/wiki/Soviet%E2%80%93Afghan_War#cite_note-85" TargetMode="External"/><Relationship Id="rId12" Type="http://schemas.openxmlformats.org/officeDocument/2006/relationships/hyperlink" Target="https://en.wikipedia.org/w/index.php?title=Partion_of_India&amp;action=edit&amp;redlink=1" TargetMode="External"/><Relationship Id="rId17" Type="http://schemas.openxmlformats.org/officeDocument/2006/relationships/hyperlink" Target="https://en.wikipedia.org/wiki/Soviet%E2%80%93Afghan_War#cite_note-abcclio-88" TargetMode="External"/><Relationship Id="rId25" Type="http://schemas.openxmlformats.org/officeDocument/2006/relationships/hyperlink" Target="https://en.wikipedia.org/wiki/Russian_Turkestan" TargetMode="External"/><Relationship Id="rId2" Type="http://schemas.openxmlformats.org/officeDocument/2006/relationships/hyperlink" Target="https://en.wikipedia.org/wiki/Panjdeh" TargetMode="External"/><Relationship Id="rId16" Type="http://schemas.openxmlformats.org/officeDocument/2006/relationships/hyperlink" Target="https://en.wikipedia.org/wiki/Soviet%E2%80%93Afghan_War#cite_note-unite-87" TargetMode="External"/><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en.wikipedia.org/wiki/Military_history_of_the_Soviet_Union" TargetMode="External"/><Relationship Id="rId11" Type="http://schemas.openxmlformats.org/officeDocument/2006/relationships/hyperlink" Target="https://en.wikipedia.org/wiki/British_Crown_colony" TargetMode="External"/><Relationship Id="rId24" Type="http://schemas.openxmlformats.org/officeDocument/2006/relationships/hyperlink" Target="https://en.wikipedia.org/wiki/Russian_conquest_of_Central_Asia" TargetMode="External"/><Relationship Id="rId5" Type="http://schemas.openxmlformats.org/officeDocument/2006/relationships/hyperlink" Target="https://en.wikipedia.org/wiki/Afghan_Boundary_Commission" TargetMode="External"/><Relationship Id="rId15" Type="http://schemas.openxmlformats.org/officeDocument/2006/relationships/hyperlink" Target="https://en.wikipedia.org/wiki/Abdur_Rahman_Khan" TargetMode="External"/><Relationship Id="rId23" Type="http://schemas.openxmlformats.org/officeDocument/2006/relationships/hyperlink" Target="https://en.wikipedia.org/wiki/Emirate_of_Afghanistan" TargetMode="External"/><Relationship Id="rId10" Type="http://schemas.openxmlformats.org/officeDocument/2006/relationships/hyperlink" Target="https://en.wikipedia.org/wiki/British_Raj" TargetMode="External"/><Relationship Id="rId19" Type="http://schemas.openxmlformats.org/officeDocument/2006/relationships/hyperlink" Target="https://en.wikipedia.org/wiki/Soviet%E2%80%93Afghan_War#cite_note-Rubin,_Barnett_R._1995._p._65-90" TargetMode="External"/><Relationship Id="rId4" Type="http://schemas.openxmlformats.org/officeDocument/2006/relationships/hyperlink" Target="https://en.wikipedia.org/wiki/Panjdeh_Incident" TargetMode="External"/><Relationship Id="rId9" Type="http://schemas.openxmlformats.org/officeDocument/2006/relationships/hyperlink" Target="https://en.wikipedia.org/wiki/Soviet%E2%80%93Afghan_War#cite_note-86" TargetMode="External"/><Relationship Id="rId14" Type="http://schemas.openxmlformats.org/officeDocument/2006/relationships/hyperlink" Target="https://en.wikipedia.org/wiki/Pashtuns" TargetMode="External"/><Relationship Id="rId22" Type="http://schemas.openxmlformats.org/officeDocument/2006/relationships/hyperlink" Target="https://en.wikipedia.org/wiki/Russian_Empir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Adolph_Dubs" TargetMode="External"/><Relationship Id="rId3" Type="http://schemas.openxmlformats.org/officeDocument/2006/relationships/hyperlink" Target="https://en.wikipedia.org/wiki/Sino-Indian_War" TargetMode="External"/><Relationship Id="rId7" Type="http://schemas.openxmlformats.org/officeDocument/2006/relationships/hyperlink" Target="https://en.wikipedia.org/wiki/Soviet%E2%80%93Afghan_War#cite_note-91" TargetMode="External"/><Relationship Id="rId2" Type="http://schemas.openxmlformats.org/officeDocument/2006/relationships/hyperlink" Target="https://en.wikipedia.org/wiki/Soviet%E2%80%93Afghan_War#cite_note-Rubin,_Barnett_R._1995._p._65-90" TargetMode="External"/><Relationship Id="rId1" Type="http://schemas.openxmlformats.org/officeDocument/2006/relationships/slideLayout" Target="../slideLayouts/slideLayout7.xml"/><Relationship Id="rId6" Type="http://schemas.openxmlformats.org/officeDocument/2006/relationships/hyperlink" Target="https://en.wikipedia.org/wiki/Soviet_Union" TargetMode="External"/><Relationship Id="rId11" Type="http://schemas.openxmlformats.org/officeDocument/2006/relationships/hyperlink" Target="https://en.wikipedia.org/wiki/Soviet%E2%80%93Afghan_War#cite_note-92" TargetMode="External"/><Relationship Id="rId5" Type="http://schemas.openxmlformats.org/officeDocument/2006/relationships/hyperlink" Target="https://en.wikipedia.org/wiki/Democratic_Republic_of_Afghanistan" TargetMode="External"/><Relationship Id="rId10" Type="http://schemas.openxmlformats.org/officeDocument/2006/relationships/hyperlink" Target="https://en.wikipedia.org/wiki/Afghanistan%E2%80%93United_States_relations" TargetMode="External"/><Relationship Id="rId4" Type="http://schemas.openxmlformats.org/officeDocument/2006/relationships/hyperlink" Target="https://en.wikipedia.org/wiki/Saur_Revolution" TargetMode="External"/><Relationship Id="rId9" Type="http://schemas.openxmlformats.org/officeDocument/2006/relationships/hyperlink" Target="https://en.wikipedia.org/wiki/Setami_Mill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Iran%E2%80%93United_States_relations" TargetMode="External"/><Relationship Id="rId13" Type="http://schemas.openxmlformats.org/officeDocument/2006/relationships/hyperlink" Target="https://en.wikipedia.org/wiki/Soviet%E2%80%93Afghan_War#cite_note-95" TargetMode="External"/><Relationship Id="rId3" Type="http://schemas.openxmlformats.org/officeDocument/2006/relationships/hyperlink" Target="https://en.wikipedia.org/wiki/Iranian_Revolution" TargetMode="External"/><Relationship Id="rId7" Type="http://schemas.openxmlformats.org/officeDocument/2006/relationships/hyperlink" Target="https://en.wikipedia.org/wiki/Arabian_Sea" TargetMode="External"/><Relationship Id="rId12" Type="http://schemas.openxmlformats.org/officeDocument/2006/relationships/hyperlink" Target="https://en.wikipedia.org/wiki/The_Pentagon" TargetMode="External"/><Relationship Id="rId17" Type="http://schemas.openxmlformats.org/officeDocument/2006/relationships/hyperlink" Target="https://en.wikipedia.org/wiki/Warsaw_Pact" TargetMode="External"/><Relationship Id="rId2" Type="http://schemas.openxmlformats.org/officeDocument/2006/relationships/hyperlink" Target="https://en.wikipedia.org/wiki/Southwestern_Asia" TargetMode="External"/><Relationship Id="rId16" Type="http://schemas.openxmlformats.org/officeDocument/2006/relationships/hyperlink" Target="https://en.wikipedia.org/wiki/Iraq" TargetMode="External"/><Relationship Id="rId1" Type="http://schemas.openxmlformats.org/officeDocument/2006/relationships/slideLayout" Target="../slideLayouts/slideLayout7.xml"/><Relationship Id="rId6" Type="http://schemas.openxmlformats.org/officeDocument/2006/relationships/hyperlink" Target="https://en.wikipedia.org/wiki/Persian_Gulf" TargetMode="External"/><Relationship Id="rId11" Type="http://schemas.openxmlformats.org/officeDocument/2006/relationships/hyperlink" Target="https://en.wikipedia.org/wiki/Gendarme_(historical)" TargetMode="External"/><Relationship Id="rId5" Type="http://schemas.openxmlformats.org/officeDocument/2006/relationships/hyperlink" Target="https://en.wikipedia.org/wiki/Soviet%E2%80%93Afghan_War#cite_note-93" TargetMode="External"/><Relationship Id="rId15" Type="http://schemas.openxmlformats.org/officeDocument/2006/relationships/hyperlink" Target="https://en.wikipedia.org/wiki/Saudi_Arabia" TargetMode="External"/><Relationship Id="rId10" Type="http://schemas.openxmlformats.org/officeDocument/2006/relationships/hyperlink" Target="https://en.wikipedia.org/wiki/Egypt%E2%80%93Israel_Peace_Treaty" TargetMode="External"/><Relationship Id="rId4" Type="http://schemas.openxmlformats.org/officeDocument/2006/relationships/hyperlink" Target="https://en.wikipedia.org/wiki/Shah" TargetMode="External"/><Relationship Id="rId9" Type="http://schemas.openxmlformats.org/officeDocument/2006/relationships/hyperlink" Target="https://en.wikipedia.org/wiki/Soviet%E2%80%93Afghan_War#cite_note-94" TargetMode="External"/><Relationship Id="rId14" Type="http://schemas.openxmlformats.org/officeDocument/2006/relationships/hyperlink" Target="https://en.wikipedia.org/wiki/List_of_missiles_by_nation#United_St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2">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0A1BA-32F1-4312-B4F1-E278C9FACF06}"/>
              </a:ext>
            </a:extLst>
          </p:cNvPr>
          <p:cNvSpPr>
            <a:spLocks noGrp="1"/>
          </p:cNvSpPr>
          <p:nvPr>
            <p:ph type="ctrTitle"/>
          </p:nvPr>
        </p:nvSpPr>
        <p:spPr>
          <a:xfrm>
            <a:off x="6738013" y="639098"/>
            <a:ext cx="4813072" cy="3571186"/>
          </a:xfrm>
        </p:spPr>
        <p:txBody>
          <a:bodyPr>
            <a:normAutofit/>
          </a:bodyPr>
          <a:lstStyle/>
          <a:p>
            <a:r>
              <a:rPr lang="en-US" dirty="0">
                <a:latin typeface="Century Gothic" panose="020B0502020202020204" pitchFamily="34" charset="0"/>
                <a:cs typeface="Aharoni" panose="02010803020104030203" pitchFamily="2" charset="-79"/>
              </a:rPr>
              <a:t>Soviet Afghan War</a:t>
            </a:r>
          </a:p>
        </p:txBody>
      </p:sp>
      <p:sp>
        <p:nvSpPr>
          <p:cNvPr id="3" name="Subtitle 2">
            <a:extLst>
              <a:ext uri="{FF2B5EF4-FFF2-40B4-BE49-F238E27FC236}">
                <a16:creationId xmlns:a16="http://schemas.microsoft.com/office/drawing/2014/main" id="{5155256A-25D9-48DF-A5A4-A3152DD994EB}"/>
              </a:ext>
            </a:extLst>
          </p:cNvPr>
          <p:cNvSpPr>
            <a:spLocks noGrp="1"/>
          </p:cNvSpPr>
          <p:nvPr>
            <p:ph type="subTitle" idx="1"/>
          </p:nvPr>
        </p:nvSpPr>
        <p:spPr>
          <a:xfrm>
            <a:off x="6729999" y="4532015"/>
            <a:ext cx="4829101" cy="1162222"/>
          </a:xfrm>
        </p:spPr>
        <p:txBody>
          <a:bodyPr>
            <a:normAutofit/>
          </a:bodyPr>
          <a:lstStyle/>
          <a:p>
            <a:r>
              <a:rPr lang="en-US" dirty="0">
                <a:solidFill>
                  <a:schemeClr val="tx1">
                    <a:lumMod val="85000"/>
                    <a:lumOff val="15000"/>
                  </a:schemeClr>
                </a:solidFill>
                <a:latin typeface="Century Gothic" panose="020B0502020202020204" pitchFamily="34" charset="0"/>
              </a:rPr>
              <a:t>1979-1989</a:t>
            </a:r>
          </a:p>
        </p:txBody>
      </p:sp>
      <p:pic>
        <p:nvPicPr>
          <p:cNvPr id="13" name="Picture 3">
            <a:extLst>
              <a:ext uri="{FF2B5EF4-FFF2-40B4-BE49-F238E27FC236}">
                <a16:creationId xmlns:a16="http://schemas.microsoft.com/office/drawing/2014/main" id="{BA39E4A1-1E77-4A2B-8ED7-93743C950F2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156" r="7015" b="-2"/>
          <a:stretch/>
        </p:blipFill>
        <p:spPr>
          <a:xfrm>
            <a:off x="633999" y="640081"/>
            <a:ext cx="5462001" cy="5054156"/>
          </a:xfrm>
          <a:prstGeom prst="rect">
            <a:avLst/>
          </a:prstGeom>
        </p:spPr>
      </p:pic>
      <p:cxnSp>
        <p:nvCxnSpPr>
          <p:cNvPr id="71" name="Straight Connector 44">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Rectangle 46">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E2FCC311-ECE5-498D-87DC-CB12DC6E01BA}"/>
              </a:ext>
            </a:extLst>
          </p:cNvPr>
          <p:cNvSpPr txBox="1"/>
          <p:nvPr/>
        </p:nvSpPr>
        <p:spPr>
          <a:xfrm>
            <a:off x="3793768" y="5494182"/>
            <a:ext cx="230223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Hindu_Kus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 name="Slide Number Placeholder 5">
            <a:extLst>
              <a:ext uri="{FF2B5EF4-FFF2-40B4-BE49-F238E27FC236}">
                <a16:creationId xmlns:a16="http://schemas.microsoft.com/office/drawing/2014/main" id="{D3ADAB14-8E71-492E-87A1-3C95AD882F0D}"/>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125684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7FE73-CFDE-4B0F-90DD-5705C36F4AB2}"/>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4" name="TextBox 3">
            <a:extLst>
              <a:ext uri="{FF2B5EF4-FFF2-40B4-BE49-F238E27FC236}">
                <a16:creationId xmlns:a16="http://schemas.microsoft.com/office/drawing/2014/main" id="{9A8BEAB8-053E-41E9-9988-BD2F119C63DE}"/>
              </a:ext>
            </a:extLst>
          </p:cNvPr>
          <p:cNvSpPr txBox="1"/>
          <p:nvPr/>
        </p:nvSpPr>
        <p:spPr>
          <a:xfrm>
            <a:off x="383376" y="2656114"/>
            <a:ext cx="11277402" cy="3439885"/>
          </a:xfrm>
          <a:prstGeom prst="rect">
            <a:avLst/>
          </a:prstGeom>
          <a:noFill/>
        </p:spPr>
        <p:txBody>
          <a:bodyPr wrap="square">
            <a:spAutoFit/>
          </a:bodyPr>
          <a:lstStyle/>
          <a:p>
            <a:r>
              <a:rPr lang="en-US" b="0" i="0" dirty="0">
                <a:solidFill>
                  <a:srgbClr val="202122"/>
                </a:solidFill>
                <a:effectLst/>
                <a:latin typeface="Arial Narrow" panose="020B0606020202030204" pitchFamily="34" charset="0"/>
              </a:rPr>
              <a:t>King </a:t>
            </a:r>
            <a:r>
              <a:rPr lang="en-US" b="0" i="0" u="none" strike="noStrike" dirty="0">
                <a:solidFill>
                  <a:srgbClr val="0B0080"/>
                </a:solidFill>
                <a:effectLst/>
                <a:latin typeface="Arial Narrow" panose="020B0606020202030204" pitchFamily="34" charset="0"/>
                <a:hlinkClick r:id="rId2" tooltip="Mohammed Zahir Shah"/>
              </a:rPr>
              <a:t>Mohammed </a:t>
            </a:r>
            <a:r>
              <a:rPr lang="en-US" b="0" i="0" u="none" strike="noStrike" dirty="0" err="1">
                <a:solidFill>
                  <a:srgbClr val="0B0080"/>
                </a:solidFill>
                <a:effectLst/>
                <a:latin typeface="Arial Narrow" panose="020B0606020202030204" pitchFamily="34" charset="0"/>
                <a:hlinkClick r:id="rId2" tooltip="Mohammed Zahir Shah"/>
              </a:rPr>
              <a:t>Zahir</a:t>
            </a:r>
            <a:r>
              <a:rPr lang="en-US" b="0" i="0" u="none" strike="noStrike" dirty="0">
                <a:solidFill>
                  <a:srgbClr val="0B0080"/>
                </a:solidFill>
                <a:effectLst/>
                <a:latin typeface="Arial Narrow" panose="020B0606020202030204" pitchFamily="34" charset="0"/>
                <a:hlinkClick r:id="rId2" tooltip="Mohammed Zahir Shah"/>
              </a:rPr>
              <a:t> Shah</a:t>
            </a:r>
            <a:r>
              <a:rPr lang="en-US" b="0" i="0" dirty="0">
                <a:solidFill>
                  <a:srgbClr val="202122"/>
                </a:solidFill>
                <a:effectLst/>
                <a:latin typeface="Arial Narrow" panose="020B0606020202030204" pitchFamily="34" charset="0"/>
              </a:rPr>
              <a:t> ascended to </a:t>
            </a:r>
            <a:r>
              <a:rPr lang="en-US" b="0" i="0" u="none" strike="noStrike" dirty="0">
                <a:solidFill>
                  <a:srgbClr val="0B0080"/>
                </a:solidFill>
                <a:effectLst/>
                <a:latin typeface="Arial Narrow" panose="020B0606020202030204" pitchFamily="34" charset="0"/>
                <a:hlinkClick r:id="rId3" tooltip="Reigns of Nadir Shah and Zahir Shah"/>
              </a:rPr>
              <a:t>the throne</a:t>
            </a:r>
            <a:r>
              <a:rPr lang="en-US" b="0" i="0" dirty="0">
                <a:solidFill>
                  <a:srgbClr val="202122"/>
                </a:solidFill>
                <a:effectLst/>
                <a:latin typeface="Arial Narrow" panose="020B0606020202030204" pitchFamily="34" charset="0"/>
              </a:rPr>
              <a:t> and reigned from 1933 to 1973. </a:t>
            </a:r>
            <a:r>
              <a:rPr lang="en-US" b="0" i="0" dirty="0" err="1">
                <a:solidFill>
                  <a:srgbClr val="202122"/>
                </a:solidFill>
                <a:effectLst/>
                <a:latin typeface="Arial Narrow" panose="020B0606020202030204" pitchFamily="34" charset="0"/>
              </a:rPr>
              <a:t>Zahir's</a:t>
            </a:r>
            <a:r>
              <a:rPr lang="en-US" b="0" i="0" dirty="0">
                <a:solidFill>
                  <a:srgbClr val="202122"/>
                </a:solidFill>
                <a:effectLst/>
                <a:latin typeface="Arial Narrow" panose="020B0606020202030204" pitchFamily="34" charset="0"/>
              </a:rPr>
              <a:t> cousin, </a:t>
            </a:r>
            <a:r>
              <a:rPr lang="en-US" b="0" i="0" u="none" strike="noStrike" dirty="0">
                <a:solidFill>
                  <a:srgbClr val="0B0080"/>
                </a:solidFill>
                <a:effectLst/>
                <a:latin typeface="Arial Narrow" panose="020B0606020202030204" pitchFamily="34" charset="0"/>
                <a:hlinkClick r:id="rId4" tooltip="Mohammad Daoud Khan"/>
              </a:rPr>
              <a:t>Mohammad Daoud Khan</a:t>
            </a:r>
            <a:r>
              <a:rPr lang="en-US" b="0" i="0" dirty="0">
                <a:solidFill>
                  <a:srgbClr val="202122"/>
                </a:solidFill>
                <a:effectLst/>
                <a:latin typeface="Arial Narrow" panose="020B0606020202030204" pitchFamily="34" charset="0"/>
              </a:rPr>
              <a:t>, served as </a:t>
            </a:r>
            <a:r>
              <a:rPr lang="en-US" b="0" i="0" u="none" strike="noStrike" dirty="0">
                <a:solidFill>
                  <a:srgbClr val="0B0080"/>
                </a:solidFill>
                <a:effectLst/>
                <a:latin typeface="Arial Narrow" panose="020B0606020202030204" pitchFamily="34" charset="0"/>
                <a:hlinkClick r:id="rId5" tooltip="Prime Minister of Afghanistan"/>
              </a:rPr>
              <a:t>Prime Minister</a:t>
            </a:r>
            <a:r>
              <a:rPr lang="en-US" b="0" i="0" dirty="0">
                <a:solidFill>
                  <a:srgbClr val="202122"/>
                </a:solidFill>
                <a:effectLst/>
                <a:latin typeface="Arial Narrow" panose="020B0606020202030204" pitchFamily="34" charset="0"/>
              </a:rPr>
              <a:t> from 1954 to 1963. The </a:t>
            </a:r>
            <a:r>
              <a:rPr lang="en-US" b="0" i="0" u="none" strike="noStrike" dirty="0">
                <a:solidFill>
                  <a:srgbClr val="0B0080"/>
                </a:solidFill>
                <a:effectLst/>
                <a:latin typeface="Arial Narrow" panose="020B0606020202030204" pitchFamily="34" charset="0"/>
                <a:hlinkClick r:id="rId6" tooltip="Marxist"/>
              </a:rPr>
              <a:t>Marxist</a:t>
            </a:r>
            <a:r>
              <a:rPr lang="en-US" b="0" i="0" dirty="0">
                <a:solidFill>
                  <a:srgbClr val="202122"/>
                </a:solidFill>
                <a:effectLst/>
                <a:latin typeface="Arial Narrow" panose="020B0606020202030204" pitchFamily="34" charset="0"/>
              </a:rPr>
              <a:t> </a:t>
            </a:r>
            <a:r>
              <a:rPr lang="en-US" b="0" i="0" u="none" strike="noStrike" dirty="0">
                <a:solidFill>
                  <a:srgbClr val="A55858"/>
                </a:solidFill>
                <a:effectLst/>
                <a:latin typeface="Arial Narrow" panose="020B0606020202030204" pitchFamily="34" charset="0"/>
                <a:hlinkClick r:id="rId7" tooltip="People's Democratic Party of Afghanistan (PDPA) (page does not exist)"/>
              </a:rPr>
              <a:t>People's Democratic Party of Afghanistan (PDPA)</a:t>
            </a:r>
            <a:r>
              <a:rPr lang="en-US" b="0" i="0" dirty="0">
                <a:solidFill>
                  <a:srgbClr val="202122"/>
                </a:solidFill>
                <a:effectLst/>
                <a:latin typeface="Arial Narrow" panose="020B0606020202030204" pitchFamily="34" charset="0"/>
              </a:rPr>
              <a:t>'s strength grew considerably in these years. </a:t>
            </a:r>
            <a:r>
              <a:rPr lang="en-US" b="1" i="0" dirty="0">
                <a:solidFill>
                  <a:srgbClr val="202122"/>
                </a:solidFill>
                <a:effectLst/>
                <a:latin typeface="Arial Narrow" panose="020B0606020202030204" pitchFamily="34" charset="0"/>
              </a:rPr>
              <a:t>In 1967, the PDPA split into two rival factions, the </a:t>
            </a:r>
            <a:r>
              <a:rPr lang="en-US" b="1" i="0" u="none" strike="noStrike" dirty="0" err="1">
                <a:solidFill>
                  <a:srgbClr val="0B0080"/>
                </a:solidFill>
                <a:effectLst/>
                <a:latin typeface="Arial Narrow" panose="020B0606020202030204" pitchFamily="34" charset="0"/>
                <a:hlinkClick r:id="rId8" tooltip="Khalq"/>
              </a:rPr>
              <a:t>Khalq</a:t>
            </a:r>
            <a:r>
              <a:rPr lang="en-US" b="1" i="0" dirty="0">
                <a:solidFill>
                  <a:srgbClr val="202122"/>
                </a:solidFill>
                <a:effectLst/>
                <a:latin typeface="Arial Narrow" panose="020B0606020202030204" pitchFamily="34" charset="0"/>
              </a:rPr>
              <a:t> (Masses) faction headed by </a:t>
            </a:r>
            <a:r>
              <a:rPr lang="en-US" b="1" i="0" u="none" strike="noStrike" dirty="0">
                <a:solidFill>
                  <a:srgbClr val="0B0080"/>
                </a:solidFill>
                <a:effectLst/>
                <a:latin typeface="Arial Narrow" panose="020B0606020202030204" pitchFamily="34" charset="0"/>
                <a:hlinkClick r:id="rId9" tooltip="Nur Muhammad Taraki"/>
              </a:rPr>
              <a:t>Nur Muhammad </a:t>
            </a:r>
            <a:r>
              <a:rPr lang="en-US" b="1" i="0" u="none" strike="noStrike" dirty="0" err="1">
                <a:solidFill>
                  <a:srgbClr val="0B0080"/>
                </a:solidFill>
                <a:effectLst/>
                <a:latin typeface="Arial Narrow" panose="020B0606020202030204" pitchFamily="34" charset="0"/>
                <a:hlinkClick r:id="rId9" tooltip="Nur Muhammad Taraki"/>
              </a:rPr>
              <a:t>Taraki</a:t>
            </a:r>
            <a:r>
              <a:rPr lang="en-US" b="1" i="0" dirty="0">
                <a:solidFill>
                  <a:srgbClr val="202122"/>
                </a:solidFill>
                <a:effectLst/>
                <a:latin typeface="Arial Narrow" panose="020B0606020202030204" pitchFamily="34" charset="0"/>
              </a:rPr>
              <a:t> and </a:t>
            </a:r>
            <a:r>
              <a:rPr lang="en-US" b="1" i="0" u="none" strike="noStrike" dirty="0" err="1">
                <a:solidFill>
                  <a:srgbClr val="0B0080"/>
                </a:solidFill>
                <a:effectLst/>
                <a:latin typeface="Arial Narrow" panose="020B0606020202030204" pitchFamily="34" charset="0"/>
                <a:hlinkClick r:id="rId10" tooltip="Hafizullah Amin"/>
              </a:rPr>
              <a:t>Hafizullah</a:t>
            </a:r>
            <a:r>
              <a:rPr lang="en-US" b="1" i="0" u="none" strike="noStrike" dirty="0">
                <a:solidFill>
                  <a:srgbClr val="0B0080"/>
                </a:solidFill>
                <a:effectLst/>
                <a:latin typeface="Arial Narrow" panose="020B0606020202030204" pitchFamily="34" charset="0"/>
                <a:hlinkClick r:id="rId10" tooltip="Hafizullah Amin"/>
              </a:rPr>
              <a:t> Amin</a:t>
            </a:r>
            <a:r>
              <a:rPr lang="en-US" b="1" i="0" dirty="0">
                <a:solidFill>
                  <a:srgbClr val="202122"/>
                </a:solidFill>
                <a:effectLst/>
                <a:latin typeface="Arial Narrow" panose="020B0606020202030204" pitchFamily="34" charset="0"/>
              </a:rPr>
              <a:t> and the </a:t>
            </a:r>
            <a:r>
              <a:rPr lang="en-US" b="1" i="0" u="none" strike="noStrike" dirty="0" err="1">
                <a:solidFill>
                  <a:srgbClr val="0B0080"/>
                </a:solidFill>
                <a:effectLst/>
                <a:latin typeface="Arial Narrow" panose="020B0606020202030204" pitchFamily="34" charset="0"/>
                <a:hlinkClick r:id="rId11" tooltip="Parcham"/>
              </a:rPr>
              <a:t>Parcham</a:t>
            </a:r>
            <a:r>
              <a:rPr lang="en-US" b="1" i="0" dirty="0">
                <a:solidFill>
                  <a:srgbClr val="202122"/>
                </a:solidFill>
                <a:effectLst/>
                <a:latin typeface="Arial Narrow" panose="020B0606020202030204" pitchFamily="34" charset="0"/>
              </a:rPr>
              <a:t> (Flag) faction led by </a:t>
            </a:r>
            <a:r>
              <a:rPr lang="en-US" b="1" i="0" u="none" strike="noStrike" dirty="0" err="1">
                <a:solidFill>
                  <a:srgbClr val="0B0080"/>
                </a:solidFill>
                <a:effectLst/>
                <a:latin typeface="Arial Narrow" panose="020B0606020202030204" pitchFamily="34" charset="0"/>
                <a:hlinkClick r:id="rId12" tooltip="Babrak Karmal"/>
              </a:rPr>
              <a:t>Babrak</a:t>
            </a:r>
            <a:r>
              <a:rPr lang="en-US" b="1" i="0" u="none" strike="noStrike" dirty="0">
                <a:solidFill>
                  <a:srgbClr val="0B0080"/>
                </a:solidFill>
                <a:effectLst/>
                <a:latin typeface="Arial Narrow" panose="020B0606020202030204" pitchFamily="34" charset="0"/>
                <a:hlinkClick r:id="rId12" tooltip="Babrak Karmal"/>
              </a:rPr>
              <a:t> </a:t>
            </a:r>
            <a:r>
              <a:rPr lang="en-US" b="1" i="0" u="none" strike="noStrike" dirty="0" err="1">
                <a:solidFill>
                  <a:srgbClr val="0B0080"/>
                </a:solidFill>
                <a:effectLst/>
                <a:latin typeface="Arial Narrow" panose="020B0606020202030204" pitchFamily="34" charset="0"/>
                <a:hlinkClick r:id="rId12" tooltip="Babrak Karmal"/>
              </a:rPr>
              <a:t>Karmal</a:t>
            </a:r>
            <a:r>
              <a:rPr lang="en-US" b="0" i="0" dirty="0">
                <a:solidFill>
                  <a:srgbClr val="202122"/>
                </a:solidFill>
                <a:effectLst/>
                <a:latin typeface="Arial Narrow" panose="020B0606020202030204" pitchFamily="34" charset="0"/>
              </a:rPr>
              <a:t>.</a:t>
            </a:r>
            <a:r>
              <a:rPr lang="en-US" b="0" i="0" u="none" strike="noStrike" baseline="30000" dirty="0">
                <a:solidFill>
                  <a:srgbClr val="0B0080"/>
                </a:solidFill>
                <a:effectLst/>
                <a:latin typeface="Arial Narrow" panose="020B0606020202030204" pitchFamily="34" charset="0"/>
                <a:hlinkClick r:id="rId13"/>
              </a:rPr>
              <a:t>[96]</a:t>
            </a:r>
            <a:r>
              <a:rPr lang="en-US" b="0" i="0" dirty="0">
                <a:solidFill>
                  <a:srgbClr val="202122"/>
                </a:solidFill>
                <a:effectLst/>
                <a:latin typeface="Arial Narrow" panose="020B0606020202030204" pitchFamily="34" charset="0"/>
              </a:rPr>
              <a:t> The leaders of the </a:t>
            </a:r>
            <a:r>
              <a:rPr lang="en-US" b="0" i="0" dirty="0" err="1">
                <a:solidFill>
                  <a:srgbClr val="202122"/>
                </a:solidFill>
                <a:effectLst/>
                <a:latin typeface="Arial Narrow" panose="020B0606020202030204" pitchFamily="34" charset="0"/>
              </a:rPr>
              <a:t>Khalq</a:t>
            </a:r>
            <a:r>
              <a:rPr lang="en-US" b="0" i="0" dirty="0">
                <a:solidFill>
                  <a:srgbClr val="202122"/>
                </a:solidFill>
                <a:effectLst/>
                <a:latin typeface="Arial Narrow" panose="020B0606020202030204" pitchFamily="34" charset="0"/>
              </a:rPr>
              <a:t> faction tended to be Pashtuns from a poorer background while the leaders of the </a:t>
            </a:r>
            <a:r>
              <a:rPr lang="en-US" b="0" i="0" dirty="0" err="1">
                <a:solidFill>
                  <a:srgbClr val="202122"/>
                </a:solidFill>
                <a:effectLst/>
                <a:latin typeface="Arial Narrow" panose="020B0606020202030204" pitchFamily="34" charset="0"/>
              </a:rPr>
              <a:t>Parcham</a:t>
            </a:r>
            <a:r>
              <a:rPr lang="en-US" b="0" i="0" dirty="0">
                <a:solidFill>
                  <a:srgbClr val="202122"/>
                </a:solidFill>
                <a:effectLst/>
                <a:latin typeface="Arial Narrow" panose="020B0606020202030204" pitchFamily="34" charset="0"/>
              </a:rPr>
              <a:t> faction were usually Farsi-speakers from the Tajik and Hazara ethnic groups who came from well-off backgrounds.</a:t>
            </a:r>
            <a:r>
              <a:rPr lang="en-US" b="0" i="0" u="none" strike="noStrike" baseline="30000" dirty="0">
                <a:solidFill>
                  <a:srgbClr val="0B0080"/>
                </a:solidFill>
                <a:effectLst/>
                <a:latin typeface="Arial Narrow" panose="020B0606020202030204" pitchFamily="34" charset="0"/>
                <a:hlinkClick r:id="rId14"/>
              </a:rPr>
              <a:t>[97]</a:t>
            </a:r>
            <a:r>
              <a:rPr lang="en-US" b="0" i="0" dirty="0">
                <a:solidFill>
                  <a:srgbClr val="202122"/>
                </a:solidFill>
                <a:effectLst/>
                <a:latin typeface="Arial Narrow" panose="020B0606020202030204" pitchFamily="34" charset="0"/>
              </a:rPr>
              <a:t> Symbolic of the different backgrounds of the two factions were the fact that </a:t>
            </a:r>
            <a:r>
              <a:rPr lang="en-US" b="0" i="0" dirty="0" err="1">
                <a:solidFill>
                  <a:srgbClr val="202122"/>
                </a:solidFill>
                <a:effectLst/>
                <a:latin typeface="Arial Narrow" panose="020B0606020202030204" pitchFamily="34" charset="0"/>
              </a:rPr>
              <a:t>Taraki's</a:t>
            </a:r>
            <a:r>
              <a:rPr lang="en-US" b="0" i="0" dirty="0">
                <a:solidFill>
                  <a:srgbClr val="202122"/>
                </a:solidFill>
                <a:effectLst/>
                <a:latin typeface="Arial Narrow" panose="020B0606020202030204" pitchFamily="34" charset="0"/>
              </a:rPr>
              <a:t> father was a poor Pashtun herdsman while </a:t>
            </a:r>
            <a:r>
              <a:rPr lang="en-US" b="0" i="0" dirty="0" err="1">
                <a:solidFill>
                  <a:srgbClr val="202122"/>
                </a:solidFill>
                <a:effectLst/>
                <a:latin typeface="Arial Narrow" panose="020B0606020202030204" pitchFamily="34" charset="0"/>
              </a:rPr>
              <a:t>Karmal's</a:t>
            </a:r>
            <a:r>
              <a:rPr lang="en-US" b="0" i="0" dirty="0">
                <a:solidFill>
                  <a:srgbClr val="202122"/>
                </a:solidFill>
                <a:effectLst/>
                <a:latin typeface="Arial Narrow" panose="020B0606020202030204" pitchFamily="34" charset="0"/>
              </a:rPr>
              <a:t> father was a Tajik general in the Royal Afghan Army.</a:t>
            </a:r>
            <a:r>
              <a:rPr lang="en-US" b="0" i="0" u="none" strike="noStrike" baseline="30000" dirty="0">
                <a:solidFill>
                  <a:srgbClr val="0B0080"/>
                </a:solidFill>
                <a:effectLst/>
                <a:latin typeface="Arial Narrow" panose="020B0606020202030204" pitchFamily="34" charset="0"/>
                <a:hlinkClick r:id="rId14"/>
              </a:rPr>
              <a:t>[97]</a:t>
            </a:r>
            <a:r>
              <a:rPr lang="en-US" b="0" i="0" dirty="0">
                <a:solidFill>
                  <a:srgbClr val="202122"/>
                </a:solidFill>
                <a:effectLst/>
                <a:latin typeface="Arial Narrow" panose="020B0606020202030204" pitchFamily="34" charset="0"/>
              </a:rPr>
              <a:t> </a:t>
            </a:r>
            <a:r>
              <a:rPr lang="en-US" b="1" i="0" dirty="0">
                <a:solidFill>
                  <a:srgbClr val="202122"/>
                </a:solidFill>
                <a:effectLst/>
                <a:latin typeface="Arial Narrow" panose="020B0606020202030204" pitchFamily="34" charset="0"/>
              </a:rPr>
              <a:t>More importantly, the radical </a:t>
            </a:r>
            <a:r>
              <a:rPr lang="en-US" b="1" i="0" dirty="0" err="1">
                <a:solidFill>
                  <a:srgbClr val="202122"/>
                </a:solidFill>
                <a:effectLst/>
                <a:latin typeface="Arial Narrow" panose="020B0606020202030204" pitchFamily="34" charset="0"/>
              </a:rPr>
              <a:t>Khalq</a:t>
            </a:r>
            <a:r>
              <a:rPr lang="en-US" b="1" i="0" dirty="0">
                <a:solidFill>
                  <a:srgbClr val="202122"/>
                </a:solidFill>
                <a:effectLst/>
                <a:latin typeface="Arial Narrow" panose="020B0606020202030204" pitchFamily="34" charset="0"/>
              </a:rPr>
              <a:t> faction believed in rapidly transforming Afghanistan by violence if necessary from a feudal nation into a Communist nation while the moderate </a:t>
            </a:r>
            <a:r>
              <a:rPr lang="en-US" b="1" i="0" dirty="0" err="1">
                <a:solidFill>
                  <a:srgbClr val="202122"/>
                </a:solidFill>
                <a:effectLst/>
                <a:latin typeface="Arial Narrow" panose="020B0606020202030204" pitchFamily="34" charset="0"/>
              </a:rPr>
              <a:t>Parcham</a:t>
            </a:r>
            <a:r>
              <a:rPr lang="en-US" b="1" i="0" dirty="0">
                <a:solidFill>
                  <a:srgbClr val="202122"/>
                </a:solidFill>
                <a:effectLst/>
                <a:latin typeface="Arial Narrow" panose="020B0606020202030204" pitchFamily="34" charset="0"/>
              </a:rPr>
              <a:t> faction favored a more gradualist and gentler approach, arguing that Afghanistan was simply not ready for Communism and would not be for some time</a:t>
            </a:r>
            <a:r>
              <a:rPr lang="en-US" b="0" i="0" dirty="0">
                <a:solidFill>
                  <a:srgbClr val="202122"/>
                </a:solidFill>
                <a:effectLst/>
                <a:latin typeface="Arial Narrow" panose="020B0606020202030204" pitchFamily="34" charset="0"/>
              </a:rPr>
              <a:t>.</a:t>
            </a:r>
            <a:r>
              <a:rPr lang="en-US" b="0" i="0" u="none" strike="noStrike" baseline="30000" dirty="0">
                <a:solidFill>
                  <a:srgbClr val="0B0080"/>
                </a:solidFill>
                <a:effectLst/>
                <a:latin typeface="Arial Narrow" panose="020B0606020202030204" pitchFamily="34" charset="0"/>
                <a:hlinkClick r:id="rId15"/>
              </a:rPr>
              <a:t>[98]</a:t>
            </a:r>
            <a:r>
              <a:rPr lang="en-US" b="0" i="0" dirty="0">
                <a:solidFill>
                  <a:srgbClr val="202122"/>
                </a:solidFill>
                <a:effectLst/>
                <a:latin typeface="Arial Narrow" panose="020B0606020202030204" pitchFamily="34" charset="0"/>
              </a:rPr>
              <a:t> The </a:t>
            </a:r>
            <a:r>
              <a:rPr lang="en-US" b="0" i="0" dirty="0" err="1">
                <a:solidFill>
                  <a:srgbClr val="202122"/>
                </a:solidFill>
                <a:effectLst/>
                <a:latin typeface="Arial Narrow" panose="020B0606020202030204" pitchFamily="34" charset="0"/>
              </a:rPr>
              <a:t>Parcham</a:t>
            </a:r>
            <a:r>
              <a:rPr lang="en-US" b="0" i="0" dirty="0">
                <a:solidFill>
                  <a:srgbClr val="202122"/>
                </a:solidFill>
                <a:effectLst/>
                <a:latin typeface="Arial Narrow" panose="020B0606020202030204" pitchFamily="34" charset="0"/>
              </a:rPr>
              <a:t> faction favored building up the PDPA as a mass party in support of the Daoud Khan government while the </a:t>
            </a:r>
            <a:r>
              <a:rPr lang="en-US" b="0" i="0" dirty="0" err="1">
                <a:solidFill>
                  <a:srgbClr val="202122"/>
                </a:solidFill>
                <a:effectLst/>
                <a:latin typeface="Arial Narrow" panose="020B0606020202030204" pitchFamily="34" charset="0"/>
              </a:rPr>
              <a:t>Khalq</a:t>
            </a:r>
            <a:r>
              <a:rPr lang="en-US" b="0" i="0" dirty="0">
                <a:solidFill>
                  <a:srgbClr val="202122"/>
                </a:solidFill>
                <a:effectLst/>
                <a:latin typeface="Arial Narrow" panose="020B0606020202030204" pitchFamily="34" charset="0"/>
              </a:rPr>
              <a:t> faction were organized in the Leninist style as a small, tightly organized elite group, allowing the latter to enjoy ascendancy over the former.</a:t>
            </a:r>
            <a:r>
              <a:rPr lang="en-US" b="0" i="0" u="none" strike="noStrike" baseline="30000" dirty="0">
                <a:solidFill>
                  <a:srgbClr val="0B0080"/>
                </a:solidFill>
                <a:effectLst/>
                <a:latin typeface="Arial Narrow" panose="020B0606020202030204" pitchFamily="34" charset="0"/>
                <a:hlinkClick r:id="rId16"/>
              </a:rPr>
              <a:t>[99]</a:t>
            </a:r>
            <a:endParaRPr lang="en-US" dirty="0">
              <a:latin typeface="Arial Narrow" panose="020B0606020202030204" pitchFamily="34" charset="0"/>
            </a:endParaRPr>
          </a:p>
        </p:txBody>
      </p:sp>
      <p:sp>
        <p:nvSpPr>
          <p:cNvPr id="5" name="TextBox 4">
            <a:extLst>
              <a:ext uri="{FF2B5EF4-FFF2-40B4-BE49-F238E27FC236}">
                <a16:creationId xmlns:a16="http://schemas.microsoft.com/office/drawing/2014/main" id="{F8CB24F0-CF0F-47E1-BE5A-C81BB1942075}"/>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6" name="Straight Connector 5">
            <a:extLst>
              <a:ext uri="{FF2B5EF4-FFF2-40B4-BE49-F238E27FC236}">
                <a16:creationId xmlns:a16="http://schemas.microsoft.com/office/drawing/2014/main" id="{AFA6CA17-8D4D-448F-9012-E8B1C91A6F97}"/>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B94811-AFB9-4157-82B8-A0B845DB161A}"/>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8" name="Straight Connector 7">
            <a:extLst>
              <a:ext uri="{FF2B5EF4-FFF2-40B4-BE49-F238E27FC236}">
                <a16:creationId xmlns:a16="http://schemas.microsoft.com/office/drawing/2014/main" id="{49DE684A-70EC-4B94-B40E-5599DE55582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459A7A-0C36-4895-9FDF-B152E21890D1}"/>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0" name="Straight Connector 9">
            <a:extLst>
              <a:ext uri="{FF2B5EF4-FFF2-40B4-BE49-F238E27FC236}">
                <a16:creationId xmlns:a16="http://schemas.microsoft.com/office/drawing/2014/main" id="{288F06F9-CB11-4B7A-9420-4ACC849F2A7E}"/>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8C3441D-DE35-46BF-BC99-3605EE83FC94}"/>
              </a:ext>
            </a:extLst>
          </p:cNvPr>
          <p:cNvSpPr txBox="1"/>
          <p:nvPr/>
        </p:nvSpPr>
        <p:spPr>
          <a:xfrm>
            <a:off x="2578371" y="102030"/>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2" name="Straight Connector 11">
            <a:extLst>
              <a:ext uri="{FF2B5EF4-FFF2-40B4-BE49-F238E27FC236}">
                <a16:creationId xmlns:a16="http://schemas.microsoft.com/office/drawing/2014/main" id="{6C40C419-3ADE-47C3-94FA-316DE7199DBD}"/>
              </a:ext>
            </a:extLst>
          </p:cNvPr>
          <p:cNvCxnSpPr>
            <a:cxnSpLocks/>
          </p:cNvCxnSpPr>
          <p:nvPr/>
        </p:nvCxnSpPr>
        <p:spPr>
          <a:xfrm>
            <a:off x="2850511"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C49F16-12CA-4DD2-A03D-F8951A0643C1}"/>
              </a:ext>
            </a:extLst>
          </p:cNvPr>
          <p:cNvSpPr txBox="1"/>
          <p:nvPr/>
        </p:nvSpPr>
        <p:spPr>
          <a:xfrm>
            <a:off x="2578371" y="1071293"/>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4" name="TextBox 13">
            <a:extLst>
              <a:ext uri="{FF2B5EF4-FFF2-40B4-BE49-F238E27FC236}">
                <a16:creationId xmlns:a16="http://schemas.microsoft.com/office/drawing/2014/main" id="{0488D0A9-6884-4B5D-A80F-6F3566FEF5E3}"/>
              </a:ext>
            </a:extLst>
          </p:cNvPr>
          <p:cNvSpPr txBox="1"/>
          <p:nvPr/>
        </p:nvSpPr>
        <p:spPr>
          <a:xfrm>
            <a:off x="1811917" y="102030"/>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5" name="Straight Connector 14">
            <a:extLst>
              <a:ext uri="{FF2B5EF4-FFF2-40B4-BE49-F238E27FC236}">
                <a16:creationId xmlns:a16="http://schemas.microsoft.com/office/drawing/2014/main" id="{EA7FAE6B-DCAA-4EA3-A09E-9E0DF51ED80E}"/>
              </a:ext>
            </a:extLst>
          </p:cNvPr>
          <p:cNvCxnSpPr>
            <a:cxnSpLocks/>
          </p:cNvCxnSpPr>
          <p:nvPr/>
        </p:nvCxnSpPr>
        <p:spPr>
          <a:xfrm>
            <a:off x="2084058"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FC9798-F216-4816-AA37-5704A93F11FE}"/>
              </a:ext>
            </a:extLst>
          </p:cNvPr>
          <p:cNvSpPr txBox="1"/>
          <p:nvPr/>
        </p:nvSpPr>
        <p:spPr>
          <a:xfrm>
            <a:off x="1745802" y="1126012"/>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17" name="TextBox 16">
            <a:extLst>
              <a:ext uri="{FF2B5EF4-FFF2-40B4-BE49-F238E27FC236}">
                <a16:creationId xmlns:a16="http://schemas.microsoft.com/office/drawing/2014/main" id="{5EF0E21D-57FD-4102-AB0A-AFDBEE1AE99B}"/>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18" name="Straight Connector 17">
            <a:extLst>
              <a:ext uri="{FF2B5EF4-FFF2-40B4-BE49-F238E27FC236}">
                <a16:creationId xmlns:a16="http://schemas.microsoft.com/office/drawing/2014/main" id="{8216C14E-9896-4A8B-9B88-86E67BE5F948}"/>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164064-867C-4E03-A508-21482787758C}"/>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21" name="TextBox 20">
            <a:extLst>
              <a:ext uri="{FF2B5EF4-FFF2-40B4-BE49-F238E27FC236}">
                <a16:creationId xmlns:a16="http://schemas.microsoft.com/office/drawing/2014/main" id="{4A706510-65FD-4C58-9D40-8BB2137311A9}"/>
              </a:ext>
            </a:extLst>
          </p:cNvPr>
          <p:cNvSpPr txBox="1"/>
          <p:nvPr/>
        </p:nvSpPr>
        <p:spPr>
          <a:xfrm>
            <a:off x="203363" y="2318887"/>
            <a:ext cx="1915257"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Saur Revolution</a:t>
            </a:r>
          </a:p>
        </p:txBody>
      </p:sp>
    </p:spTree>
    <p:extLst>
      <p:ext uri="{BB962C8B-B14F-4D97-AF65-F5344CB8AC3E}">
        <p14:creationId xmlns:p14="http://schemas.microsoft.com/office/powerpoint/2010/main" val="260514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7FE73-CFDE-4B0F-90DD-5705C36F4AB2}"/>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4" name="TextBox 3">
            <a:extLst>
              <a:ext uri="{FF2B5EF4-FFF2-40B4-BE49-F238E27FC236}">
                <a16:creationId xmlns:a16="http://schemas.microsoft.com/office/drawing/2014/main" id="{9A8BEAB8-053E-41E9-9988-BD2F119C63DE}"/>
              </a:ext>
            </a:extLst>
          </p:cNvPr>
          <p:cNvSpPr txBox="1"/>
          <p:nvPr/>
        </p:nvSpPr>
        <p:spPr>
          <a:xfrm>
            <a:off x="370318" y="2475622"/>
            <a:ext cx="11277402" cy="3785652"/>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Former Prime Minister Daoud seized power in a military </a:t>
            </a:r>
            <a:r>
              <a:rPr lang="en-US" sz="1600" b="0" i="0" u="none" strike="noStrike" dirty="0">
                <a:solidFill>
                  <a:srgbClr val="0B0080"/>
                </a:solidFill>
                <a:effectLst/>
                <a:latin typeface="Arial Narrow" panose="020B0606020202030204" pitchFamily="34" charset="0"/>
                <a:hlinkClick r:id="rId2" tooltip="1973 Afghan coup d'état"/>
              </a:rPr>
              <a:t>coup on July 17, 1973</a:t>
            </a:r>
            <a:r>
              <a:rPr lang="en-US" sz="1600" b="0" i="0" dirty="0">
                <a:solidFill>
                  <a:srgbClr val="202122"/>
                </a:solidFill>
                <a:effectLst/>
                <a:latin typeface="Arial Narrow" panose="020B0606020202030204" pitchFamily="34" charset="0"/>
              </a:rPr>
              <a:t> after allegations of corruption and poor economic conditions against the king's government. Daoud put an end to the monarchy, and his time in power was marked by unpopularity as the abolition of the monarchy was not widely approved of in a conservative society. Daoud Khan billed himself as a reformer, but few of his reforms were ever implemented and his rule grew more repressive as the 1970s went on.</a:t>
            </a:r>
            <a:r>
              <a:rPr lang="en-US" sz="1600" b="0" i="0" u="none" strike="noStrike" baseline="30000" dirty="0">
                <a:solidFill>
                  <a:srgbClr val="0B0080"/>
                </a:solidFill>
                <a:effectLst/>
                <a:latin typeface="Arial Narrow" panose="020B0606020202030204" pitchFamily="34" charset="0"/>
                <a:hlinkClick r:id="rId3"/>
              </a:rPr>
              <a:t>[100]</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In 1975, both Pakistan and Saudi Arabia </a:t>
            </a:r>
            <a:r>
              <a:rPr lang="en-US" sz="1600" b="1" i="0" u="none" strike="noStrike" dirty="0">
                <a:solidFill>
                  <a:srgbClr val="0B0080"/>
                </a:solidFill>
                <a:effectLst/>
                <a:latin typeface="Arial Narrow" panose="020B0606020202030204" pitchFamily="34" charset="0"/>
                <a:hlinkClick r:id="rId4" tooltip="Soviet–Afghan War"/>
              </a:rPr>
              <a:t>began to support Islamic fundamentalist groups committed to overthrowing the Daoud Khan regime</a:t>
            </a:r>
            <a:r>
              <a:rPr lang="en-US" sz="1600" b="1" i="0" dirty="0">
                <a:solidFill>
                  <a:srgbClr val="202122"/>
                </a:solidFill>
                <a:effectLst/>
                <a:latin typeface="Arial Narrow" panose="020B0606020202030204" pitchFamily="34" charset="0"/>
              </a:rPr>
              <a:t> and establishing an Islamist theocracy in its place</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5"/>
              </a:rPr>
              <a:t>[101]</a:t>
            </a:r>
            <a:endParaRPr lang="en-US" sz="1600" b="0" i="0" u="none" strike="noStrike" baseline="30000" dirty="0">
              <a:solidFill>
                <a:srgbClr val="0B0080"/>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Intense opposition from factions of the PDPA was sparked by the repression imposed on them by Daoud's regime and the death of a leading PDPA member, </a:t>
            </a:r>
            <a:r>
              <a:rPr lang="en-US" sz="1600" b="0" i="0" u="none" strike="noStrike" dirty="0">
                <a:solidFill>
                  <a:srgbClr val="0B0080"/>
                </a:solidFill>
                <a:effectLst/>
                <a:latin typeface="Arial Narrow" panose="020B0606020202030204" pitchFamily="34" charset="0"/>
                <a:hlinkClick r:id="rId6" tooltip="Mir Akbar Khyber"/>
              </a:rPr>
              <a:t>Mir Akbar Khyber</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7"/>
              </a:rPr>
              <a:t>[102]</a:t>
            </a:r>
            <a:r>
              <a:rPr lang="en-US" sz="1600" b="0" i="0" dirty="0">
                <a:solidFill>
                  <a:srgbClr val="202122"/>
                </a:solidFill>
                <a:effectLst/>
                <a:latin typeface="Arial Narrow" panose="020B0606020202030204" pitchFamily="34" charset="0"/>
              </a:rPr>
              <a:t> The mysterious circumstances of Khyber's death sparked massive anti-Daoud demonstrations in </a:t>
            </a:r>
            <a:r>
              <a:rPr lang="en-US" sz="1600" b="0" i="0" u="none" strike="noStrike" dirty="0">
                <a:solidFill>
                  <a:srgbClr val="0B0080"/>
                </a:solidFill>
                <a:effectLst/>
                <a:latin typeface="Arial Narrow" panose="020B0606020202030204" pitchFamily="34" charset="0"/>
                <a:hlinkClick r:id="rId8" tooltip="Kabul"/>
              </a:rPr>
              <a:t>Kabul</a:t>
            </a:r>
            <a:r>
              <a:rPr lang="en-US" sz="1600" b="0" i="0" dirty="0">
                <a:solidFill>
                  <a:srgbClr val="202122"/>
                </a:solidFill>
                <a:effectLst/>
                <a:latin typeface="Arial Narrow" panose="020B0606020202030204" pitchFamily="34" charset="0"/>
              </a:rPr>
              <a:t>, which resulted in the arrest of several prominent PDPA leaders.</a:t>
            </a:r>
            <a:r>
              <a:rPr lang="en-US" sz="1600" b="0" i="0" u="none" strike="noStrike" baseline="30000" dirty="0">
                <a:solidFill>
                  <a:srgbClr val="0B0080"/>
                </a:solidFill>
                <a:effectLst/>
                <a:latin typeface="Arial Narrow" panose="020B0606020202030204" pitchFamily="34" charset="0"/>
                <a:hlinkClick r:id="rId9"/>
              </a:rPr>
              <a:t>[103]</a:t>
            </a:r>
            <a:endParaRPr lang="en-US" sz="1600" b="0" i="0" u="none" strike="noStrike" baseline="30000" dirty="0">
              <a:solidFill>
                <a:srgbClr val="0B0080"/>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On April 27, 1978, the </a:t>
            </a:r>
            <a:r>
              <a:rPr lang="en-US" sz="1600" b="0" i="0" u="none" strike="noStrike" dirty="0">
                <a:solidFill>
                  <a:srgbClr val="0B0080"/>
                </a:solidFill>
                <a:effectLst/>
                <a:latin typeface="Arial Narrow" panose="020B0606020202030204" pitchFamily="34" charset="0"/>
                <a:hlinkClick r:id="rId10" tooltip="Afghan army"/>
              </a:rPr>
              <a:t>Afghan army</a:t>
            </a:r>
            <a:r>
              <a:rPr lang="en-US" sz="1600" b="0" i="0" dirty="0">
                <a:solidFill>
                  <a:srgbClr val="202122"/>
                </a:solidFill>
                <a:effectLst/>
                <a:latin typeface="Arial Narrow" panose="020B0606020202030204" pitchFamily="34" charset="0"/>
              </a:rPr>
              <a:t>, which had been sympathetic to the PDPA cause, overthrew and executed Daoud along with members of his family.</a:t>
            </a:r>
            <a:r>
              <a:rPr lang="en-US" sz="1600" b="0" i="0" u="none" strike="noStrike" baseline="30000" dirty="0">
                <a:solidFill>
                  <a:srgbClr val="0B0080"/>
                </a:solidFill>
                <a:effectLst/>
                <a:latin typeface="Arial Narrow" panose="020B0606020202030204" pitchFamily="34" charset="0"/>
                <a:hlinkClick r:id="rId11"/>
              </a:rPr>
              <a:t>[104]</a:t>
            </a:r>
            <a:r>
              <a:rPr lang="en-US" sz="1600" b="0" i="0" dirty="0">
                <a:solidFill>
                  <a:srgbClr val="202122"/>
                </a:solidFill>
                <a:effectLst/>
                <a:latin typeface="Arial Narrow" panose="020B0606020202030204" pitchFamily="34" charset="0"/>
              </a:rPr>
              <a:t> The Finnish scholar </a:t>
            </a:r>
            <a:r>
              <a:rPr lang="en-US" sz="1600" b="0" i="0" dirty="0" err="1">
                <a:solidFill>
                  <a:srgbClr val="202122"/>
                </a:solidFill>
                <a:effectLst/>
                <a:latin typeface="Arial Narrow" panose="020B0606020202030204" pitchFamily="34" charset="0"/>
              </a:rPr>
              <a:t>Raimo</a:t>
            </a:r>
            <a:r>
              <a:rPr lang="en-US" sz="1600" b="0" i="0" dirty="0">
                <a:solidFill>
                  <a:srgbClr val="202122"/>
                </a:solidFill>
                <a:effectLst/>
                <a:latin typeface="Arial Narrow" panose="020B0606020202030204" pitchFamily="34" charset="0"/>
              </a:rPr>
              <a:t> </a:t>
            </a:r>
            <a:r>
              <a:rPr lang="en-US" sz="1600" b="0" i="0" dirty="0" err="1">
                <a:solidFill>
                  <a:srgbClr val="202122"/>
                </a:solidFill>
                <a:effectLst/>
                <a:latin typeface="Arial Narrow" panose="020B0606020202030204" pitchFamily="34" charset="0"/>
              </a:rPr>
              <a:t>Väyrynen</a:t>
            </a:r>
            <a:r>
              <a:rPr lang="en-US" sz="1600" b="0" i="0" dirty="0">
                <a:solidFill>
                  <a:srgbClr val="202122"/>
                </a:solidFill>
                <a:effectLst/>
                <a:latin typeface="Arial Narrow" panose="020B0606020202030204" pitchFamily="34" charset="0"/>
              </a:rPr>
              <a:t> wrote about the so-called "</a:t>
            </a:r>
            <a:r>
              <a:rPr lang="en-US" sz="1600" b="0" i="0" u="none" strike="noStrike" dirty="0">
                <a:solidFill>
                  <a:srgbClr val="0B0080"/>
                </a:solidFill>
                <a:effectLst/>
                <a:latin typeface="Arial Narrow" panose="020B0606020202030204" pitchFamily="34" charset="0"/>
                <a:hlinkClick r:id="rId12" tooltip="Saur Revolution"/>
              </a:rPr>
              <a:t>Saur Revolution</a:t>
            </a:r>
            <a:r>
              <a:rPr lang="en-US" sz="1600" b="0" i="0" dirty="0">
                <a:solidFill>
                  <a:srgbClr val="202122"/>
                </a:solidFill>
                <a:effectLst/>
                <a:latin typeface="Arial Narrow" panose="020B0606020202030204" pitchFamily="34" charset="0"/>
              </a:rPr>
              <a:t>": "There is a multitude of speculations on the real nature of this coup. The reality appears to be that it was inspired first of all by domestic economic and political concerns and that the Soviet Union did not play any role in the Saur Revolution".</a:t>
            </a:r>
            <a:r>
              <a:rPr lang="en-US" sz="1600" b="0" i="0" u="none" strike="noStrike" baseline="30000" dirty="0">
                <a:solidFill>
                  <a:srgbClr val="0B0080"/>
                </a:solidFill>
                <a:effectLst/>
                <a:latin typeface="Arial Narrow" panose="020B0606020202030204" pitchFamily="34" charset="0"/>
                <a:hlinkClick r:id="rId5"/>
              </a:rPr>
              <a:t>[101]</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Nur Muhammad </a:t>
            </a:r>
            <a:r>
              <a:rPr lang="en-US" sz="1600" b="1" i="0" dirty="0" err="1">
                <a:solidFill>
                  <a:srgbClr val="202122"/>
                </a:solidFill>
                <a:effectLst/>
                <a:latin typeface="Arial Narrow" panose="020B0606020202030204" pitchFamily="34" charset="0"/>
              </a:rPr>
              <a:t>Taraki</a:t>
            </a:r>
            <a:r>
              <a:rPr lang="en-US" sz="1600" b="1" i="0" dirty="0">
                <a:solidFill>
                  <a:srgbClr val="202122"/>
                </a:solidFill>
                <a:effectLst/>
                <a:latin typeface="Arial Narrow" panose="020B0606020202030204" pitchFamily="34" charset="0"/>
              </a:rPr>
              <a:t>, Secretary General of the PDPA, became President of the Revolutionary Council and Prime Minister of the newly established Democratic Republic of Afghanistan</a:t>
            </a:r>
            <a:r>
              <a:rPr lang="en-US" sz="1600" b="0" i="0" dirty="0">
                <a:solidFill>
                  <a:srgbClr val="202122"/>
                </a:solidFill>
                <a:effectLst/>
                <a:latin typeface="Arial Narrow" panose="020B0606020202030204" pitchFamily="34" charset="0"/>
              </a:rPr>
              <a:t>.</a:t>
            </a:r>
          </a:p>
        </p:txBody>
      </p:sp>
      <p:sp>
        <p:nvSpPr>
          <p:cNvPr id="5" name="TextBox 4">
            <a:extLst>
              <a:ext uri="{FF2B5EF4-FFF2-40B4-BE49-F238E27FC236}">
                <a16:creationId xmlns:a16="http://schemas.microsoft.com/office/drawing/2014/main" id="{F8CB24F0-CF0F-47E1-BE5A-C81BB1942075}"/>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6" name="Straight Connector 5">
            <a:extLst>
              <a:ext uri="{FF2B5EF4-FFF2-40B4-BE49-F238E27FC236}">
                <a16:creationId xmlns:a16="http://schemas.microsoft.com/office/drawing/2014/main" id="{AFA6CA17-8D4D-448F-9012-E8B1C91A6F97}"/>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B94811-AFB9-4157-82B8-A0B845DB161A}"/>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8" name="Straight Connector 7">
            <a:extLst>
              <a:ext uri="{FF2B5EF4-FFF2-40B4-BE49-F238E27FC236}">
                <a16:creationId xmlns:a16="http://schemas.microsoft.com/office/drawing/2014/main" id="{49DE684A-70EC-4B94-B40E-5599DE55582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459A7A-0C36-4895-9FDF-B152E21890D1}"/>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0" name="Straight Connector 9">
            <a:extLst>
              <a:ext uri="{FF2B5EF4-FFF2-40B4-BE49-F238E27FC236}">
                <a16:creationId xmlns:a16="http://schemas.microsoft.com/office/drawing/2014/main" id="{288F06F9-CB11-4B7A-9420-4ACC849F2A7E}"/>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8C3441D-DE35-46BF-BC99-3605EE83FC94}"/>
              </a:ext>
            </a:extLst>
          </p:cNvPr>
          <p:cNvSpPr txBox="1"/>
          <p:nvPr/>
        </p:nvSpPr>
        <p:spPr>
          <a:xfrm>
            <a:off x="2578371" y="102030"/>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2" name="Straight Connector 11">
            <a:extLst>
              <a:ext uri="{FF2B5EF4-FFF2-40B4-BE49-F238E27FC236}">
                <a16:creationId xmlns:a16="http://schemas.microsoft.com/office/drawing/2014/main" id="{6C40C419-3ADE-47C3-94FA-316DE7199DBD}"/>
              </a:ext>
            </a:extLst>
          </p:cNvPr>
          <p:cNvCxnSpPr>
            <a:cxnSpLocks/>
          </p:cNvCxnSpPr>
          <p:nvPr/>
        </p:nvCxnSpPr>
        <p:spPr>
          <a:xfrm>
            <a:off x="2850511"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C49F16-12CA-4DD2-A03D-F8951A0643C1}"/>
              </a:ext>
            </a:extLst>
          </p:cNvPr>
          <p:cNvSpPr txBox="1"/>
          <p:nvPr/>
        </p:nvSpPr>
        <p:spPr>
          <a:xfrm>
            <a:off x="2578371" y="1071293"/>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4" name="TextBox 13">
            <a:extLst>
              <a:ext uri="{FF2B5EF4-FFF2-40B4-BE49-F238E27FC236}">
                <a16:creationId xmlns:a16="http://schemas.microsoft.com/office/drawing/2014/main" id="{0488D0A9-6884-4B5D-A80F-6F3566FEF5E3}"/>
              </a:ext>
            </a:extLst>
          </p:cNvPr>
          <p:cNvSpPr txBox="1"/>
          <p:nvPr/>
        </p:nvSpPr>
        <p:spPr>
          <a:xfrm>
            <a:off x="1811917" y="102030"/>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5" name="Straight Connector 14">
            <a:extLst>
              <a:ext uri="{FF2B5EF4-FFF2-40B4-BE49-F238E27FC236}">
                <a16:creationId xmlns:a16="http://schemas.microsoft.com/office/drawing/2014/main" id="{EA7FAE6B-DCAA-4EA3-A09E-9E0DF51ED80E}"/>
              </a:ext>
            </a:extLst>
          </p:cNvPr>
          <p:cNvCxnSpPr>
            <a:cxnSpLocks/>
          </p:cNvCxnSpPr>
          <p:nvPr/>
        </p:nvCxnSpPr>
        <p:spPr>
          <a:xfrm>
            <a:off x="2084058"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FC9798-F216-4816-AA37-5704A93F11FE}"/>
              </a:ext>
            </a:extLst>
          </p:cNvPr>
          <p:cNvSpPr txBox="1"/>
          <p:nvPr/>
        </p:nvSpPr>
        <p:spPr>
          <a:xfrm>
            <a:off x="1745802" y="1126012"/>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17" name="TextBox 16">
            <a:extLst>
              <a:ext uri="{FF2B5EF4-FFF2-40B4-BE49-F238E27FC236}">
                <a16:creationId xmlns:a16="http://schemas.microsoft.com/office/drawing/2014/main" id="{5EF0E21D-57FD-4102-AB0A-AFDBEE1AE99B}"/>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18" name="Straight Connector 17">
            <a:extLst>
              <a:ext uri="{FF2B5EF4-FFF2-40B4-BE49-F238E27FC236}">
                <a16:creationId xmlns:a16="http://schemas.microsoft.com/office/drawing/2014/main" id="{8216C14E-9896-4A8B-9B88-86E67BE5F948}"/>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164064-867C-4E03-A508-21482787758C}"/>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3" name="TextBox 2">
            <a:extLst>
              <a:ext uri="{FF2B5EF4-FFF2-40B4-BE49-F238E27FC236}">
                <a16:creationId xmlns:a16="http://schemas.microsoft.com/office/drawing/2014/main" id="{8BDA0EC1-975C-4C46-969C-92842F9EAE69}"/>
              </a:ext>
            </a:extLst>
          </p:cNvPr>
          <p:cNvSpPr txBox="1"/>
          <p:nvPr/>
        </p:nvSpPr>
        <p:spPr>
          <a:xfrm>
            <a:off x="64004" y="2181772"/>
            <a:ext cx="1915257" cy="369332"/>
          </a:xfrm>
          <a:prstGeom prst="rect">
            <a:avLst/>
          </a:prstGeom>
          <a:solidFill>
            <a:schemeClr val="accent1">
              <a:lumMod val="20000"/>
              <a:lumOff val="80000"/>
            </a:schemeClr>
          </a:solidFill>
          <a:ln>
            <a:solidFill>
              <a:schemeClr val="accent2">
                <a:lumMod val="20000"/>
                <a:lumOff val="80000"/>
              </a:schemeClr>
            </a:solidFill>
          </a:ln>
        </p:spPr>
        <p:txBody>
          <a:bodyPr wrap="square">
            <a:spAutoFit/>
          </a:bodyPr>
          <a:lstStyle/>
          <a:p>
            <a:pPr algn="l"/>
            <a:r>
              <a:rPr lang="en-US" b="1" i="0" dirty="0">
                <a:solidFill>
                  <a:srgbClr val="000000"/>
                </a:solidFill>
                <a:effectLst/>
                <a:latin typeface="Arial Narrow" panose="020B0606020202030204" pitchFamily="34" charset="0"/>
              </a:rPr>
              <a:t>Saur Revolution</a:t>
            </a:r>
          </a:p>
        </p:txBody>
      </p:sp>
    </p:spTree>
    <p:extLst>
      <p:ext uri="{BB962C8B-B14F-4D97-AF65-F5344CB8AC3E}">
        <p14:creationId xmlns:p14="http://schemas.microsoft.com/office/powerpoint/2010/main" val="327576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B5A5A-EA75-403A-98E4-750B9CE3B013}"/>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4" name="TextBox 3">
            <a:extLst>
              <a:ext uri="{FF2B5EF4-FFF2-40B4-BE49-F238E27FC236}">
                <a16:creationId xmlns:a16="http://schemas.microsoft.com/office/drawing/2014/main" id="{2C4F4AC2-4ACF-494E-A36E-82882D203946}"/>
              </a:ext>
            </a:extLst>
          </p:cNvPr>
          <p:cNvSpPr txBox="1"/>
          <p:nvPr/>
        </p:nvSpPr>
        <p:spPr>
          <a:xfrm>
            <a:off x="652746" y="2719465"/>
            <a:ext cx="11120846" cy="3539430"/>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After the revolution,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assumed the </a:t>
            </a:r>
            <a:r>
              <a:rPr lang="en-US" sz="1400" b="0" i="0" u="none" strike="noStrike" dirty="0">
                <a:solidFill>
                  <a:srgbClr val="0B0080"/>
                </a:solidFill>
                <a:effectLst/>
                <a:latin typeface="Arial Narrow" panose="020B0606020202030204" pitchFamily="34" charset="0"/>
                <a:hlinkClick r:id="rId2" tooltip="Presidency"/>
              </a:rPr>
              <a:t>Presidency</a:t>
            </a:r>
            <a:r>
              <a:rPr lang="en-US" sz="1400" b="0" i="0" dirty="0">
                <a:solidFill>
                  <a:srgbClr val="202122"/>
                </a:solidFill>
                <a:effectLst/>
                <a:latin typeface="Arial Narrow" panose="020B0606020202030204" pitchFamily="34" charset="0"/>
              </a:rPr>
              <a:t>, Prime </a:t>
            </a:r>
            <a:r>
              <a:rPr lang="en-US" sz="1400" b="0" i="0" dirty="0" err="1">
                <a:solidFill>
                  <a:srgbClr val="202122"/>
                </a:solidFill>
                <a:effectLst/>
                <a:latin typeface="Arial Narrow" panose="020B0606020202030204" pitchFamily="34" charset="0"/>
              </a:rPr>
              <a:t>Ministership</a:t>
            </a:r>
            <a:r>
              <a:rPr lang="en-US" sz="1400" b="0" i="0" dirty="0">
                <a:solidFill>
                  <a:srgbClr val="202122"/>
                </a:solidFill>
                <a:effectLst/>
                <a:latin typeface="Arial Narrow" panose="020B0606020202030204" pitchFamily="34" charset="0"/>
              </a:rPr>
              <a:t> and General </a:t>
            </a:r>
            <a:r>
              <a:rPr lang="en-US" sz="1400" b="0" i="0" dirty="0" err="1">
                <a:solidFill>
                  <a:srgbClr val="202122"/>
                </a:solidFill>
                <a:effectLst/>
                <a:latin typeface="Arial Narrow" panose="020B0606020202030204" pitchFamily="34" charset="0"/>
              </a:rPr>
              <a:t>Secretaryship</a:t>
            </a:r>
            <a:r>
              <a:rPr lang="en-US" sz="1400" b="0" i="0" dirty="0">
                <a:solidFill>
                  <a:srgbClr val="202122"/>
                </a:solidFill>
                <a:effectLst/>
                <a:latin typeface="Arial Narrow" panose="020B0606020202030204" pitchFamily="34" charset="0"/>
              </a:rPr>
              <a:t> of the PDPA. The government was divided along factional lines, with President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and Deputy Prime Minister </a:t>
            </a:r>
            <a:r>
              <a:rPr lang="en-US" sz="1400" b="0" i="0" u="none" strike="noStrike" dirty="0" err="1">
                <a:solidFill>
                  <a:srgbClr val="0B0080"/>
                </a:solidFill>
                <a:effectLst/>
                <a:latin typeface="Arial Narrow" panose="020B0606020202030204" pitchFamily="34" charset="0"/>
                <a:hlinkClick r:id="rId3" tooltip="Hafizullah Amin"/>
              </a:rPr>
              <a:t>Hafizullah</a:t>
            </a:r>
            <a:r>
              <a:rPr lang="en-US" sz="1400" b="0" i="0" u="none" strike="noStrike" dirty="0">
                <a:solidFill>
                  <a:srgbClr val="0B0080"/>
                </a:solidFill>
                <a:effectLst/>
                <a:latin typeface="Arial Narrow" panose="020B0606020202030204" pitchFamily="34" charset="0"/>
                <a:hlinkClick r:id="rId3" tooltip="Hafizullah Amin"/>
              </a:rPr>
              <a:t> Amin</a:t>
            </a:r>
            <a:r>
              <a:rPr lang="en-US" sz="1400" b="0" i="0" dirty="0">
                <a:solidFill>
                  <a:srgbClr val="202122"/>
                </a:solidFill>
                <a:effectLst/>
                <a:latin typeface="Arial Narrow" panose="020B0606020202030204" pitchFamily="34" charset="0"/>
              </a:rPr>
              <a:t> of the </a:t>
            </a:r>
            <a:r>
              <a:rPr lang="en-US" sz="1400" b="0" i="0" dirty="0" err="1">
                <a:solidFill>
                  <a:srgbClr val="202122"/>
                </a:solidFill>
                <a:effectLst/>
                <a:latin typeface="Arial Narrow" panose="020B0606020202030204" pitchFamily="34" charset="0"/>
              </a:rPr>
              <a:t>Khalq</a:t>
            </a:r>
            <a:r>
              <a:rPr lang="en-US" sz="1400" b="0" i="0" dirty="0">
                <a:solidFill>
                  <a:srgbClr val="202122"/>
                </a:solidFill>
                <a:effectLst/>
                <a:latin typeface="Arial Narrow" panose="020B0606020202030204" pitchFamily="34" charset="0"/>
              </a:rPr>
              <a:t> faction pitted against </a:t>
            </a:r>
            <a:r>
              <a:rPr lang="en-US" sz="1400" b="0" i="0" dirty="0" err="1">
                <a:solidFill>
                  <a:srgbClr val="202122"/>
                </a:solidFill>
                <a:effectLst/>
                <a:latin typeface="Arial Narrow" panose="020B0606020202030204" pitchFamily="34" charset="0"/>
              </a:rPr>
              <a:t>Parcham</a:t>
            </a:r>
            <a:r>
              <a:rPr lang="en-US" sz="1400" b="0" i="0" dirty="0">
                <a:solidFill>
                  <a:srgbClr val="202122"/>
                </a:solidFill>
                <a:effectLst/>
                <a:latin typeface="Arial Narrow" panose="020B0606020202030204" pitchFamily="34" charset="0"/>
              </a:rPr>
              <a:t> leaders such as </a:t>
            </a:r>
            <a:r>
              <a:rPr lang="en-US" sz="1400" b="0" i="0" dirty="0" err="1">
                <a:solidFill>
                  <a:srgbClr val="202122"/>
                </a:solidFill>
                <a:effectLst/>
                <a:latin typeface="Arial Narrow" panose="020B0606020202030204" pitchFamily="34" charset="0"/>
              </a:rPr>
              <a:t>Babrak</a:t>
            </a:r>
            <a:r>
              <a:rPr lang="en-US" sz="1400" b="0" i="0" dirty="0">
                <a:solidFill>
                  <a:srgbClr val="202122"/>
                </a:solidFill>
                <a:effectLst/>
                <a:latin typeface="Arial Narrow" panose="020B0606020202030204" pitchFamily="34" charset="0"/>
              </a:rPr>
              <a:t> </a:t>
            </a:r>
            <a:r>
              <a:rPr lang="en-US" sz="1400" b="0" i="0" dirty="0" err="1">
                <a:solidFill>
                  <a:srgbClr val="202122"/>
                </a:solidFill>
                <a:effectLst/>
                <a:latin typeface="Arial Narrow" panose="020B0606020202030204" pitchFamily="34" charset="0"/>
              </a:rPr>
              <a:t>Karmal</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4" tooltip="Mohammad Najibullah"/>
              </a:rPr>
              <a:t>Mohammad Najibullah</a:t>
            </a:r>
            <a:r>
              <a:rPr lang="en-US" sz="1400" b="0" i="0" dirty="0">
                <a:solidFill>
                  <a:srgbClr val="202122"/>
                </a:solidFill>
                <a:effectLst/>
                <a:latin typeface="Arial Narrow" panose="020B0606020202030204" pitchFamily="34" charset="0"/>
              </a:rPr>
              <a:t>.</a:t>
            </a:r>
          </a:p>
          <a:p>
            <a:pPr algn="l"/>
            <a:endParaRPr lang="en-US" sz="1400" b="0" i="0" dirty="0">
              <a:solidFill>
                <a:srgbClr val="202122"/>
              </a:solidFill>
              <a:effectLst/>
              <a:latin typeface="Arial Narrow" panose="020B0606020202030204" pitchFamily="34" charset="0"/>
            </a:endParaRPr>
          </a:p>
          <a:p>
            <a:pPr algn="l"/>
            <a:r>
              <a:rPr lang="en-US" sz="1400" b="1" i="0" dirty="0">
                <a:solidFill>
                  <a:srgbClr val="202122"/>
                </a:solidFill>
                <a:effectLst/>
                <a:latin typeface="Arial Narrow" panose="020B0606020202030204" pitchFamily="34" charset="0"/>
              </a:rPr>
              <a:t>Though the new regime promptly allied itself to the Soviet Union, many Soviet diplomats believed that the </a:t>
            </a:r>
            <a:r>
              <a:rPr lang="en-US" sz="1400" b="1" i="0" dirty="0" err="1">
                <a:solidFill>
                  <a:srgbClr val="202122"/>
                </a:solidFill>
                <a:effectLst/>
                <a:latin typeface="Arial Narrow" panose="020B0606020202030204" pitchFamily="34" charset="0"/>
              </a:rPr>
              <a:t>Khalqi</a:t>
            </a:r>
            <a:r>
              <a:rPr lang="en-US" sz="1400" b="1" i="0" dirty="0">
                <a:solidFill>
                  <a:srgbClr val="202122"/>
                </a:solidFill>
                <a:effectLst/>
                <a:latin typeface="Arial Narrow" panose="020B0606020202030204" pitchFamily="34" charset="0"/>
              </a:rPr>
              <a:t> plans to transform Afghanistan would provoke a rebellion in a deeply conservative and Muslim nation</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5"/>
              </a:rPr>
              <a:t>[97]</a:t>
            </a:r>
            <a:r>
              <a:rPr lang="en-US" sz="1400" b="0" i="0" dirty="0">
                <a:solidFill>
                  <a:srgbClr val="202122"/>
                </a:solidFill>
                <a:effectLst/>
                <a:latin typeface="Arial Narrow" panose="020B0606020202030204" pitchFamily="34" charset="0"/>
              </a:rPr>
              <a:t> Immediately after coming to power, the </a:t>
            </a:r>
            <a:r>
              <a:rPr lang="en-US" sz="1400" b="0" i="0" dirty="0" err="1">
                <a:solidFill>
                  <a:srgbClr val="202122"/>
                </a:solidFill>
                <a:effectLst/>
                <a:latin typeface="Arial Narrow" panose="020B0606020202030204" pitchFamily="34" charset="0"/>
              </a:rPr>
              <a:t>Khalqis</a:t>
            </a:r>
            <a:r>
              <a:rPr lang="en-US" sz="1400" b="0" i="0" dirty="0">
                <a:solidFill>
                  <a:srgbClr val="202122"/>
                </a:solidFill>
                <a:effectLst/>
                <a:latin typeface="Arial Narrow" panose="020B0606020202030204" pitchFamily="34" charset="0"/>
              </a:rPr>
              <a:t> began to persecute the </a:t>
            </a:r>
            <a:r>
              <a:rPr lang="en-US" sz="1400" b="0" i="0" dirty="0" err="1">
                <a:solidFill>
                  <a:srgbClr val="202122"/>
                </a:solidFill>
                <a:effectLst/>
                <a:latin typeface="Arial Narrow" panose="020B0606020202030204" pitchFamily="34" charset="0"/>
              </a:rPr>
              <a:t>Parchamis</a:t>
            </a:r>
            <a:r>
              <a:rPr lang="en-US" sz="1400" b="0" i="0" dirty="0">
                <a:solidFill>
                  <a:srgbClr val="202122"/>
                </a:solidFill>
                <a:effectLst/>
                <a:latin typeface="Arial Narrow" panose="020B0606020202030204" pitchFamily="34" charset="0"/>
              </a:rPr>
              <a:t>, not the least because the Soviet Union favored the </a:t>
            </a:r>
            <a:r>
              <a:rPr lang="en-US" sz="1400" b="0" i="0" dirty="0" err="1">
                <a:solidFill>
                  <a:srgbClr val="202122"/>
                </a:solidFill>
                <a:effectLst/>
                <a:latin typeface="Arial Narrow" panose="020B0606020202030204" pitchFamily="34" charset="0"/>
              </a:rPr>
              <a:t>Parchami</a:t>
            </a:r>
            <a:r>
              <a:rPr lang="en-US" sz="1400" b="0" i="0" dirty="0">
                <a:solidFill>
                  <a:srgbClr val="202122"/>
                </a:solidFill>
                <a:effectLst/>
                <a:latin typeface="Arial Narrow" panose="020B0606020202030204" pitchFamily="34" charset="0"/>
              </a:rPr>
              <a:t> faction whose "go slow" plans were felt to be better suited for Afghanistan, thereby leading the </a:t>
            </a:r>
            <a:r>
              <a:rPr lang="en-US" sz="1400" b="0" i="0" dirty="0" err="1">
                <a:solidFill>
                  <a:srgbClr val="202122"/>
                </a:solidFill>
                <a:effectLst/>
                <a:latin typeface="Arial Narrow" panose="020B0606020202030204" pitchFamily="34" charset="0"/>
              </a:rPr>
              <a:t>Khaqis</a:t>
            </a:r>
            <a:r>
              <a:rPr lang="en-US" sz="1400" b="0" i="0" dirty="0">
                <a:solidFill>
                  <a:srgbClr val="202122"/>
                </a:solidFill>
                <a:effectLst/>
                <a:latin typeface="Arial Narrow" panose="020B0606020202030204" pitchFamily="34" charset="0"/>
              </a:rPr>
              <a:t> to eliminate their rivals so the Soviets would have no other choice but to back them.</a:t>
            </a:r>
            <a:r>
              <a:rPr lang="en-US" sz="1400" b="0" i="0" u="none" strike="noStrike" baseline="30000" dirty="0">
                <a:solidFill>
                  <a:srgbClr val="0B0080"/>
                </a:solidFill>
                <a:effectLst/>
                <a:latin typeface="Arial Narrow" panose="020B0606020202030204" pitchFamily="34" charset="0"/>
                <a:hlinkClick r:id="rId6"/>
              </a:rPr>
              <a:t>[105]</a:t>
            </a:r>
            <a:r>
              <a:rPr lang="en-US" sz="1400" b="0" i="0" dirty="0">
                <a:solidFill>
                  <a:srgbClr val="202122"/>
                </a:solidFill>
                <a:effectLst/>
                <a:latin typeface="Arial Narrow" panose="020B0606020202030204" pitchFamily="34" charset="0"/>
              </a:rPr>
              <a:t> Within the PDPA, conflicts resulted in </a:t>
            </a:r>
            <a:r>
              <a:rPr lang="en-US" sz="1400" b="0" i="0" u="none" strike="noStrike" dirty="0">
                <a:solidFill>
                  <a:srgbClr val="0B0080"/>
                </a:solidFill>
                <a:effectLst/>
                <a:latin typeface="Arial Narrow" panose="020B0606020202030204" pitchFamily="34" charset="0"/>
                <a:hlinkClick r:id="rId7" tooltip="Exile"/>
              </a:rPr>
              <a:t>exiles</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8" tooltip="Purge"/>
              </a:rPr>
              <a:t>purges</a:t>
            </a:r>
            <a:r>
              <a:rPr lang="en-US" sz="1400" b="0" i="0" dirty="0">
                <a:solidFill>
                  <a:srgbClr val="202122"/>
                </a:solidFill>
                <a:effectLst/>
                <a:latin typeface="Arial Narrow" panose="020B0606020202030204" pitchFamily="34" charset="0"/>
              </a:rPr>
              <a:t> and executions of </a:t>
            </a:r>
            <a:r>
              <a:rPr lang="en-US" sz="1400" b="0" i="0" dirty="0" err="1">
                <a:solidFill>
                  <a:srgbClr val="202122"/>
                </a:solidFill>
                <a:effectLst/>
                <a:latin typeface="Arial Narrow" panose="020B0606020202030204" pitchFamily="34" charset="0"/>
              </a:rPr>
              <a:t>Parcham</a:t>
            </a:r>
            <a:r>
              <a:rPr lang="en-US" sz="1400" b="0" i="0" dirty="0">
                <a:solidFill>
                  <a:srgbClr val="202122"/>
                </a:solidFill>
                <a:effectLst/>
                <a:latin typeface="Arial Narrow" panose="020B0606020202030204" pitchFamily="34" charset="0"/>
              </a:rPr>
              <a:t> members.</a:t>
            </a:r>
            <a:r>
              <a:rPr lang="en-US" sz="1400" b="0" i="0" u="none" strike="noStrike" baseline="30000" dirty="0">
                <a:solidFill>
                  <a:srgbClr val="0B0080"/>
                </a:solidFill>
                <a:effectLst/>
                <a:latin typeface="Arial Narrow" panose="020B0606020202030204" pitchFamily="34" charset="0"/>
                <a:hlinkClick r:id="rId9"/>
              </a:rPr>
              <a:t>[106]</a:t>
            </a:r>
            <a:r>
              <a:rPr lang="en-US" sz="1400" b="0" i="0" dirty="0">
                <a:solidFill>
                  <a:srgbClr val="202122"/>
                </a:solidFill>
                <a:effectLst/>
                <a:latin typeface="Arial Narrow" panose="020B0606020202030204" pitchFamily="34" charset="0"/>
              </a:rPr>
              <a:t> The PDPA executed between 10,000 and 27,000 people, mostly at </a:t>
            </a:r>
            <a:r>
              <a:rPr lang="en-US" sz="1400" b="0" i="0" u="none" strike="noStrike" dirty="0" err="1">
                <a:solidFill>
                  <a:srgbClr val="0B0080"/>
                </a:solidFill>
                <a:effectLst/>
                <a:latin typeface="Arial Narrow" panose="020B0606020202030204" pitchFamily="34" charset="0"/>
                <a:hlinkClick r:id="rId10" tooltip="Pul-e-Charkhi prison"/>
              </a:rPr>
              <a:t>Pul</a:t>
            </a:r>
            <a:r>
              <a:rPr lang="en-US" sz="1400" b="0" i="0" u="none" strike="noStrike" dirty="0">
                <a:solidFill>
                  <a:srgbClr val="0B0080"/>
                </a:solidFill>
                <a:effectLst/>
                <a:latin typeface="Arial Narrow" panose="020B0606020202030204" pitchFamily="34" charset="0"/>
                <a:hlinkClick r:id="rId10" tooltip="Pul-e-Charkhi prison"/>
              </a:rPr>
              <a:t>-e-</a:t>
            </a:r>
            <a:r>
              <a:rPr lang="en-US" sz="1400" b="0" i="0" u="none" strike="noStrike" dirty="0" err="1">
                <a:solidFill>
                  <a:srgbClr val="0B0080"/>
                </a:solidFill>
                <a:effectLst/>
                <a:latin typeface="Arial Narrow" panose="020B0606020202030204" pitchFamily="34" charset="0"/>
                <a:hlinkClick r:id="rId10" tooltip="Pul-e-Charkhi prison"/>
              </a:rPr>
              <a:t>Charkhi</a:t>
            </a:r>
            <a:r>
              <a:rPr lang="en-US" sz="1400" b="0" i="0" u="none" strike="noStrike" dirty="0">
                <a:solidFill>
                  <a:srgbClr val="0B0080"/>
                </a:solidFill>
                <a:effectLst/>
                <a:latin typeface="Arial Narrow" panose="020B0606020202030204" pitchFamily="34" charset="0"/>
                <a:hlinkClick r:id="rId10" tooltip="Pul-e-Charkhi prison"/>
              </a:rPr>
              <a:t> prison</a:t>
            </a:r>
            <a:r>
              <a:rPr lang="en-US" sz="1400" b="0" i="0" dirty="0">
                <a:solidFill>
                  <a:srgbClr val="202122"/>
                </a:solidFill>
                <a:effectLst/>
                <a:latin typeface="Arial Narrow" panose="020B0606020202030204" pitchFamily="34" charset="0"/>
              </a:rPr>
              <a:t> prior to the Soviet intervention.</a:t>
            </a:r>
            <a:r>
              <a:rPr lang="en-US" sz="1400" b="0" i="0" u="none" strike="noStrike" baseline="30000" dirty="0">
                <a:solidFill>
                  <a:srgbClr val="0B0080"/>
                </a:solidFill>
                <a:effectLst/>
                <a:latin typeface="Arial Narrow" panose="020B0606020202030204" pitchFamily="34" charset="0"/>
                <a:hlinkClick r:id="rId11"/>
              </a:rPr>
              <a:t>[107]</a:t>
            </a:r>
            <a:r>
              <a:rPr lang="en-US" sz="1400" b="0" i="0" u="none" strike="noStrike" baseline="30000" dirty="0">
                <a:solidFill>
                  <a:srgbClr val="0B0080"/>
                </a:solidFill>
                <a:effectLst/>
                <a:latin typeface="Arial Narrow" panose="020B0606020202030204" pitchFamily="34" charset="0"/>
                <a:hlinkClick r:id="rId12"/>
              </a:rPr>
              <a:t>[108]</a:t>
            </a:r>
            <a:r>
              <a:rPr lang="en-US" sz="1400" b="0" i="0" u="none" strike="noStrike" baseline="30000" dirty="0">
                <a:solidFill>
                  <a:srgbClr val="0B0080"/>
                </a:solidFill>
                <a:effectLst/>
                <a:latin typeface="Arial Narrow" panose="020B0606020202030204" pitchFamily="34" charset="0"/>
                <a:hlinkClick r:id="rId13"/>
              </a:rPr>
              <a:t>[109]</a:t>
            </a:r>
            <a:endParaRPr lang="en-US" sz="1400" b="0" i="0" u="none" strike="noStrike" baseline="30000" dirty="0">
              <a:solidFill>
                <a:srgbClr val="0B0080"/>
              </a:solidFill>
              <a:effectLst/>
              <a:latin typeface="Arial Narrow" panose="020B0606020202030204" pitchFamily="34" charset="0"/>
            </a:endParaRPr>
          </a:p>
          <a:p>
            <a:pPr algn="l"/>
            <a:endParaRPr lang="en-US" sz="1400" b="0" i="0" dirty="0">
              <a:solidFill>
                <a:srgbClr val="202122"/>
              </a:solidFill>
              <a:effectLst/>
              <a:latin typeface="Arial Narrow" panose="020B0606020202030204" pitchFamily="34" charset="0"/>
            </a:endParaRPr>
          </a:p>
          <a:p>
            <a:pPr algn="l"/>
            <a:r>
              <a:rPr lang="en-US" sz="1400" b="1" i="0" dirty="0">
                <a:solidFill>
                  <a:srgbClr val="202122"/>
                </a:solidFill>
                <a:effectLst/>
                <a:latin typeface="Arial Narrow" panose="020B0606020202030204" pitchFamily="34" charset="0"/>
              </a:rPr>
              <a:t>During its first 18 months of rule, the PDPA applied a Soviet-style program of modernizing reforms, many of which were viewed by conservatives as opposing Islam</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4"/>
              </a:rPr>
              <a:t>[110]</a:t>
            </a:r>
            <a:r>
              <a:rPr lang="en-US" sz="1400" b="0" i="0" dirty="0">
                <a:solidFill>
                  <a:srgbClr val="202122"/>
                </a:solidFill>
                <a:effectLst/>
                <a:latin typeface="Arial Narrow" panose="020B0606020202030204" pitchFamily="34" charset="0"/>
              </a:rPr>
              <a:t> Decrees setting forth changes in marriage customs and </a:t>
            </a:r>
            <a:r>
              <a:rPr lang="en-US" sz="1400" b="0" i="0" u="none" strike="noStrike" dirty="0">
                <a:solidFill>
                  <a:srgbClr val="0B0080"/>
                </a:solidFill>
                <a:effectLst/>
                <a:latin typeface="Arial Narrow" panose="020B0606020202030204" pitchFamily="34" charset="0"/>
                <a:hlinkClick r:id="rId15" tooltip="Land reform"/>
              </a:rPr>
              <a:t>land reform</a:t>
            </a:r>
            <a:r>
              <a:rPr lang="en-US" sz="1400" b="0" i="0" dirty="0">
                <a:solidFill>
                  <a:srgbClr val="202122"/>
                </a:solidFill>
                <a:effectLst/>
                <a:latin typeface="Arial Narrow" panose="020B0606020202030204" pitchFamily="34" charset="0"/>
              </a:rPr>
              <a:t> were not received well by a population deeply immersed in tradition and Islam, particularly by the powerful landowners who were harmed economically by the abolition of </a:t>
            </a:r>
            <a:r>
              <a:rPr lang="en-US" sz="1400" b="0" i="0" u="none" strike="noStrike" dirty="0">
                <a:solidFill>
                  <a:srgbClr val="0B0080"/>
                </a:solidFill>
                <a:effectLst/>
                <a:latin typeface="Arial Narrow" panose="020B0606020202030204" pitchFamily="34" charset="0"/>
                <a:hlinkClick r:id="rId16" tooltip="Usury"/>
              </a:rPr>
              <a:t>usury</a:t>
            </a:r>
            <a:r>
              <a:rPr lang="en-US" sz="1400" b="0" i="0" dirty="0">
                <a:solidFill>
                  <a:srgbClr val="202122"/>
                </a:solidFill>
                <a:effectLst/>
                <a:latin typeface="Arial Narrow" panose="020B0606020202030204" pitchFamily="34" charset="0"/>
              </a:rPr>
              <a:t> (although usury is prohibited in Islam) and the cancellation of farmers' debts. The new government also enhanced women's rights, sought a rapid eradication of </a:t>
            </a:r>
            <a:r>
              <a:rPr lang="en-US" sz="1400" b="0" i="0" u="none" strike="noStrike" dirty="0">
                <a:solidFill>
                  <a:srgbClr val="0B0080"/>
                </a:solidFill>
                <a:effectLst/>
                <a:latin typeface="Arial Narrow" panose="020B0606020202030204" pitchFamily="34" charset="0"/>
                <a:hlinkClick r:id="rId17" tooltip="Illiteracy"/>
              </a:rPr>
              <a:t>illiteracy</a:t>
            </a:r>
            <a:r>
              <a:rPr lang="en-US" sz="1400" b="0" i="0" dirty="0">
                <a:solidFill>
                  <a:srgbClr val="202122"/>
                </a:solidFill>
                <a:effectLst/>
                <a:latin typeface="Arial Narrow" panose="020B0606020202030204" pitchFamily="34" charset="0"/>
              </a:rPr>
              <a:t> and promoted Afghanistan's ethnic minorities, although these programs appear to have had an effect only in the urban areas.</a:t>
            </a:r>
            <a:r>
              <a:rPr lang="en-US" sz="1400" b="0" i="0" u="none" strike="noStrike" baseline="30000" dirty="0">
                <a:solidFill>
                  <a:srgbClr val="0B0080"/>
                </a:solidFill>
                <a:effectLst/>
                <a:latin typeface="Arial Narrow" panose="020B0606020202030204" pitchFamily="34" charset="0"/>
                <a:hlinkClick r:id="rId18"/>
              </a:rPr>
              <a:t>[111]</a:t>
            </a:r>
            <a:r>
              <a:rPr lang="en-US" sz="1400" b="0" i="0" dirty="0">
                <a:solidFill>
                  <a:srgbClr val="202122"/>
                </a:solidFill>
                <a:effectLst/>
                <a:latin typeface="Arial Narrow" panose="020B0606020202030204" pitchFamily="34" charset="0"/>
              </a:rPr>
              <a:t> By mid-1978, a rebellion started, with rebels attacking the local military </a:t>
            </a:r>
            <a:r>
              <a:rPr lang="en-US" sz="1400" b="0" i="0" u="none" strike="noStrike" dirty="0">
                <a:solidFill>
                  <a:srgbClr val="0B0080"/>
                </a:solidFill>
                <a:effectLst/>
                <a:latin typeface="Arial Narrow" panose="020B0606020202030204" pitchFamily="34" charset="0"/>
                <a:hlinkClick r:id="rId19" tooltip="Garrison"/>
              </a:rPr>
              <a:t>garrison</a:t>
            </a:r>
            <a:r>
              <a:rPr lang="en-US" sz="1400" b="0" i="0" dirty="0">
                <a:solidFill>
                  <a:srgbClr val="202122"/>
                </a:solidFill>
                <a:effectLst/>
                <a:latin typeface="Arial Narrow" panose="020B0606020202030204" pitchFamily="34" charset="0"/>
              </a:rPr>
              <a:t> in the </a:t>
            </a:r>
            <a:r>
              <a:rPr lang="en-US" sz="1400" b="0" i="0" u="none" strike="noStrike" dirty="0">
                <a:solidFill>
                  <a:srgbClr val="0B0080"/>
                </a:solidFill>
                <a:effectLst/>
                <a:latin typeface="Arial Narrow" panose="020B0606020202030204" pitchFamily="34" charset="0"/>
                <a:hlinkClick r:id="rId20" tooltip="Nuristan"/>
              </a:rPr>
              <a:t>Nuristan</a:t>
            </a:r>
            <a:r>
              <a:rPr lang="en-US" sz="1400" b="0" i="0" dirty="0">
                <a:solidFill>
                  <a:srgbClr val="202122"/>
                </a:solidFill>
                <a:effectLst/>
                <a:latin typeface="Arial Narrow" panose="020B0606020202030204" pitchFamily="34" charset="0"/>
              </a:rPr>
              <a:t> region of eastern Afghanistan and soon civil war spread throughout the country. </a:t>
            </a:r>
            <a:r>
              <a:rPr lang="en-US" sz="1400" b="1" i="0" dirty="0">
                <a:solidFill>
                  <a:srgbClr val="202122"/>
                </a:solidFill>
                <a:effectLst/>
                <a:latin typeface="Arial Narrow" panose="020B0606020202030204" pitchFamily="34" charset="0"/>
              </a:rPr>
              <a:t>In September 1979, </a:t>
            </a:r>
            <a:r>
              <a:rPr lang="en-US" sz="1400" b="1" i="0" u="none" strike="noStrike" dirty="0">
                <a:solidFill>
                  <a:srgbClr val="0B0080"/>
                </a:solidFill>
                <a:effectLst/>
                <a:latin typeface="Arial Narrow" panose="020B0606020202030204" pitchFamily="34" charset="0"/>
                <a:hlinkClick r:id="rId21" tooltip="Deputy Prime Minister"/>
              </a:rPr>
              <a:t>Deputy Prime Minister</a:t>
            </a:r>
            <a:r>
              <a:rPr lang="en-US" sz="1400" b="1" i="0" dirty="0">
                <a:solidFill>
                  <a:srgbClr val="202122"/>
                </a:solidFill>
                <a:effectLst/>
                <a:latin typeface="Arial Narrow" panose="020B0606020202030204" pitchFamily="34" charset="0"/>
              </a:rPr>
              <a:t> </a:t>
            </a:r>
            <a:r>
              <a:rPr lang="en-US" sz="1400" b="1" i="0" dirty="0" err="1">
                <a:solidFill>
                  <a:srgbClr val="202122"/>
                </a:solidFill>
                <a:effectLst/>
                <a:latin typeface="Arial Narrow" panose="020B0606020202030204" pitchFamily="34" charset="0"/>
              </a:rPr>
              <a:t>Hafizullah</a:t>
            </a:r>
            <a:r>
              <a:rPr lang="en-US" sz="1400" b="1" i="0" dirty="0">
                <a:solidFill>
                  <a:srgbClr val="202122"/>
                </a:solidFill>
                <a:effectLst/>
                <a:latin typeface="Arial Narrow" panose="020B0606020202030204" pitchFamily="34" charset="0"/>
              </a:rPr>
              <a:t> Amin seized power, arresting and killing President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a:t>
            </a:r>
            <a:r>
              <a:rPr lang="en-US" sz="1400" b="0" i="0" dirty="0">
                <a:solidFill>
                  <a:srgbClr val="202122"/>
                </a:solidFill>
                <a:effectLst/>
                <a:latin typeface="Arial Narrow" panose="020B0606020202030204" pitchFamily="34" charset="0"/>
              </a:rPr>
              <a:t> Over two months of instability overwhelmed Amin's regime as he moved against his opponents in the PDPA and the growing rebellion.</a:t>
            </a:r>
          </a:p>
        </p:txBody>
      </p:sp>
      <p:sp>
        <p:nvSpPr>
          <p:cNvPr id="6" name="TextBox 5">
            <a:extLst>
              <a:ext uri="{FF2B5EF4-FFF2-40B4-BE49-F238E27FC236}">
                <a16:creationId xmlns:a16="http://schemas.microsoft.com/office/drawing/2014/main" id="{800EC19A-B64F-46FF-AE26-275E1EEA2C4D}"/>
              </a:ext>
            </a:extLst>
          </p:cNvPr>
          <p:cNvSpPr txBox="1"/>
          <p:nvPr/>
        </p:nvSpPr>
        <p:spPr>
          <a:xfrm>
            <a:off x="23952" y="2220102"/>
            <a:ext cx="2586446"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Factions inside the PDPA</a:t>
            </a:r>
          </a:p>
        </p:txBody>
      </p:sp>
      <p:sp>
        <p:nvSpPr>
          <p:cNvPr id="7" name="TextBox 6">
            <a:extLst>
              <a:ext uri="{FF2B5EF4-FFF2-40B4-BE49-F238E27FC236}">
                <a16:creationId xmlns:a16="http://schemas.microsoft.com/office/drawing/2014/main" id="{BBEA2079-43E2-4635-9649-7F8AA9FA21BE}"/>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8" name="Straight Connector 7">
            <a:extLst>
              <a:ext uri="{FF2B5EF4-FFF2-40B4-BE49-F238E27FC236}">
                <a16:creationId xmlns:a16="http://schemas.microsoft.com/office/drawing/2014/main" id="{62C6D772-2831-47E5-AFB2-8FDE2EC8DDFE}"/>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D11743-4BB3-432F-AB53-1218510916D1}"/>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10" name="Straight Connector 9">
            <a:extLst>
              <a:ext uri="{FF2B5EF4-FFF2-40B4-BE49-F238E27FC236}">
                <a16:creationId xmlns:a16="http://schemas.microsoft.com/office/drawing/2014/main" id="{CF82F4E6-6950-4E03-BA58-1BA168280587}"/>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763957-96BF-409D-AC94-7C700D9AA924}"/>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2" name="Straight Connector 11">
            <a:extLst>
              <a:ext uri="{FF2B5EF4-FFF2-40B4-BE49-F238E27FC236}">
                <a16:creationId xmlns:a16="http://schemas.microsoft.com/office/drawing/2014/main" id="{D312BB7F-BB53-407A-B5B0-994886DA60AA}"/>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E51805-C53E-4947-8755-8B8E8EC53A84}"/>
              </a:ext>
            </a:extLst>
          </p:cNvPr>
          <p:cNvSpPr txBox="1"/>
          <p:nvPr/>
        </p:nvSpPr>
        <p:spPr>
          <a:xfrm>
            <a:off x="3242136" y="96766"/>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4" name="Straight Connector 13">
            <a:extLst>
              <a:ext uri="{FF2B5EF4-FFF2-40B4-BE49-F238E27FC236}">
                <a16:creationId xmlns:a16="http://schemas.microsoft.com/office/drawing/2014/main" id="{B52ADBEE-44CA-4324-B4B1-BA1418EB5B38}"/>
              </a:ext>
            </a:extLst>
          </p:cNvPr>
          <p:cNvCxnSpPr>
            <a:cxnSpLocks/>
          </p:cNvCxnSpPr>
          <p:nvPr/>
        </p:nvCxnSpPr>
        <p:spPr>
          <a:xfrm>
            <a:off x="3514276" y="637366"/>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C88EB6-8121-4F19-AF5F-46C15624740C}"/>
              </a:ext>
            </a:extLst>
          </p:cNvPr>
          <p:cNvSpPr txBox="1"/>
          <p:nvPr/>
        </p:nvSpPr>
        <p:spPr>
          <a:xfrm>
            <a:off x="3242136" y="1066029"/>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6" name="TextBox 15">
            <a:extLst>
              <a:ext uri="{FF2B5EF4-FFF2-40B4-BE49-F238E27FC236}">
                <a16:creationId xmlns:a16="http://schemas.microsoft.com/office/drawing/2014/main" id="{86B4D33B-118A-42DD-AE38-2C12625772D7}"/>
              </a:ext>
            </a:extLst>
          </p:cNvPr>
          <p:cNvSpPr txBox="1"/>
          <p:nvPr/>
        </p:nvSpPr>
        <p:spPr>
          <a:xfrm>
            <a:off x="2475682" y="96766"/>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7" name="Straight Connector 16">
            <a:extLst>
              <a:ext uri="{FF2B5EF4-FFF2-40B4-BE49-F238E27FC236}">
                <a16:creationId xmlns:a16="http://schemas.microsoft.com/office/drawing/2014/main" id="{6F6F3A7A-D7F9-4672-ACB0-34CA8FCC1E09}"/>
              </a:ext>
            </a:extLst>
          </p:cNvPr>
          <p:cNvCxnSpPr>
            <a:cxnSpLocks/>
          </p:cNvCxnSpPr>
          <p:nvPr/>
        </p:nvCxnSpPr>
        <p:spPr>
          <a:xfrm>
            <a:off x="2747823" y="637366"/>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6B13DB-8D74-4156-9B17-2E419521ED18}"/>
              </a:ext>
            </a:extLst>
          </p:cNvPr>
          <p:cNvSpPr txBox="1"/>
          <p:nvPr/>
        </p:nvSpPr>
        <p:spPr>
          <a:xfrm>
            <a:off x="2409567" y="1120748"/>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19" name="TextBox 18">
            <a:extLst>
              <a:ext uri="{FF2B5EF4-FFF2-40B4-BE49-F238E27FC236}">
                <a16:creationId xmlns:a16="http://schemas.microsoft.com/office/drawing/2014/main" id="{8F24BB2F-EB4D-4B6E-AC4A-E4C4497B556F}"/>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20" name="Straight Connector 19">
            <a:extLst>
              <a:ext uri="{FF2B5EF4-FFF2-40B4-BE49-F238E27FC236}">
                <a16:creationId xmlns:a16="http://schemas.microsoft.com/office/drawing/2014/main" id="{92954121-B14E-4253-8A1D-53FCB366F63A}"/>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5261EB-5522-4291-80F4-0FCA70024DEF}"/>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22" name="TextBox 21">
            <a:extLst>
              <a:ext uri="{FF2B5EF4-FFF2-40B4-BE49-F238E27FC236}">
                <a16:creationId xmlns:a16="http://schemas.microsoft.com/office/drawing/2014/main" id="{DCDBD5ED-056D-4793-BF48-14FD89AED816}"/>
              </a:ext>
            </a:extLst>
          </p:cNvPr>
          <p:cNvSpPr txBox="1"/>
          <p:nvPr/>
        </p:nvSpPr>
        <p:spPr>
          <a:xfrm>
            <a:off x="1736440" y="106599"/>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23" name="Straight Connector 22">
            <a:extLst>
              <a:ext uri="{FF2B5EF4-FFF2-40B4-BE49-F238E27FC236}">
                <a16:creationId xmlns:a16="http://schemas.microsoft.com/office/drawing/2014/main" id="{7DC8EAA9-B0AC-4A74-AF34-75A2962C19A7}"/>
              </a:ext>
            </a:extLst>
          </p:cNvPr>
          <p:cNvCxnSpPr>
            <a:cxnSpLocks/>
          </p:cNvCxnSpPr>
          <p:nvPr/>
        </p:nvCxnSpPr>
        <p:spPr>
          <a:xfrm>
            <a:off x="2008581" y="647199"/>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66A686-DAA4-4409-A3DA-199EF4901EC3}"/>
              </a:ext>
            </a:extLst>
          </p:cNvPr>
          <p:cNvSpPr txBox="1"/>
          <p:nvPr/>
        </p:nvSpPr>
        <p:spPr>
          <a:xfrm>
            <a:off x="1670326" y="1130581"/>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Tree>
    <p:extLst>
      <p:ext uri="{BB962C8B-B14F-4D97-AF65-F5344CB8AC3E}">
        <p14:creationId xmlns:p14="http://schemas.microsoft.com/office/powerpoint/2010/main" val="203104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A7FA1-C2E0-45F0-847F-8ECB2062A982}"/>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4" name="TextBox 3">
            <a:extLst>
              <a:ext uri="{FF2B5EF4-FFF2-40B4-BE49-F238E27FC236}">
                <a16:creationId xmlns:a16="http://schemas.microsoft.com/office/drawing/2014/main" id="{AB3D3838-D5C2-495F-80E4-D3B5002FA87C}"/>
              </a:ext>
            </a:extLst>
          </p:cNvPr>
          <p:cNvSpPr txBox="1"/>
          <p:nvPr/>
        </p:nvSpPr>
        <p:spPr>
          <a:xfrm>
            <a:off x="801188" y="2865119"/>
            <a:ext cx="10589623" cy="3293209"/>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The </a:t>
            </a:r>
            <a:r>
              <a:rPr lang="en-US" sz="1600" b="0" i="0" u="none" strike="noStrike" dirty="0">
                <a:solidFill>
                  <a:srgbClr val="0B0080"/>
                </a:solidFill>
                <a:effectLst/>
                <a:latin typeface="Arial Narrow" panose="020B0606020202030204" pitchFamily="34" charset="0"/>
                <a:hlinkClick r:id="rId2" tooltip="Soviet Union"/>
              </a:rPr>
              <a:t>Soviet Union</a:t>
            </a:r>
            <a:r>
              <a:rPr lang="en-US" sz="1600" b="0" i="0" dirty="0">
                <a:solidFill>
                  <a:srgbClr val="202122"/>
                </a:solidFill>
                <a:effectLst/>
                <a:latin typeface="Arial Narrow" panose="020B0606020202030204" pitchFamily="34" charset="0"/>
              </a:rPr>
              <a:t> (USSR) had been a major power broker and influential mentor in </a:t>
            </a:r>
            <a:r>
              <a:rPr lang="en-US" sz="1600" b="0" i="0" u="none" strike="noStrike" dirty="0">
                <a:solidFill>
                  <a:srgbClr val="0B0080"/>
                </a:solidFill>
                <a:effectLst/>
                <a:latin typeface="Arial Narrow" panose="020B0606020202030204" pitchFamily="34" charset="0"/>
                <a:hlinkClick r:id="rId3" tooltip="Politics of Afghanistan"/>
              </a:rPr>
              <a:t>Afghan politics</a:t>
            </a:r>
            <a:r>
              <a:rPr lang="en-US" sz="1600" b="0" i="0" dirty="0">
                <a:solidFill>
                  <a:srgbClr val="202122"/>
                </a:solidFill>
                <a:effectLst/>
                <a:latin typeface="Arial Narrow" panose="020B0606020202030204" pitchFamily="34" charset="0"/>
              </a:rPr>
              <a:t>. Its involvement ranging from civil-military infrastructure to Afghan society.</a:t>
            </a:r>
            <a:r>
              <a:rPr lang="en-US" sz="1600" b="0" i="0" u="none" strike="noStrike" baseline="30000" dirty="0">
                <a:solidFill>
                  <a:srgbClr val="0B0080"/>
                </a:solidFill>
                <a:effectLst/>
                <a:latin typeface="Arial Narrow" panose="020B0606020202030204" pitchFamily="34" charset="0"/>
                <a:hlinkClick r:id="rId4"/>
              </a:rPr>
              <a:t>[112]</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Since 1947, Afghanistan had been under the influence of the Soviet government and received large amounts of aid, economic assistance, military equipment training and military hardware from the Soviet Union. Economic assistance and aid had been provided to Afghanistan as early as 1919, shortly after the </a:t>
            </a:r>
            <a:r>
              <a:rPr lang="en-US" sz="1600" b="1" i="0" u="none" strike="noStrike" dirty="0">
                <a:solidFill>
                  <a:srgbClr val="0B0080"/>
                </a:solidFill>
                <a:effectLst/>
                <a:latin typeface="Arial Narrow" panose="020B0606020202030204" pitchFamily="34" charset="0"/>
                <a:hlinkClick r:id="rId5" tooltip="Russian Revolution of 1917"/>
              </a:rPr>
              <a:t>Russian Revolution</a:t>
            </a:r>
            <a:r>
              <a:rPr lang="en-US" sz="1600" b="1" i="0" dirty="0">
                <a:solidFill>
                  <a:srgbClr val="202122"/>
                </a:solidFill>
                <a:effectLst/>
                <a:latin typeface="Arial Narrow" panose="020B0606020202030204" pitchFamily="34" charset="0"/>
              </a:rPr>
              <a:t> and when the regime was facing the </a:t>
            </a:r>
            <a:r>
              <a:rPr lang="en-US" sz="1600" b="1" i="0" u="none" strike="noStrike" dirty="0">
                <a:solidFill>
                  <a:srgbClr val="0B0080"/>
                </a:solidFill>
                <a:effectLst/>
                <a:latin typeface="Arial Narrow" panose="020B0606020202030204" pitchFamily="34" charset="0"/>
                <a:hlinkClick r:id="rId6" tooltip="Russian Civil War"/>
              </a:rPr>
              <a:t>Russian Civil War</a:t>
            </a:r>
            <a:r>
              <a:rPr lang="en-US" sz="1600" b="0" i="0" dirty="0">
                <a:solidFill>
                  <a:srgbClr val="202122"/>
                </a:solidFill>
                <a:effectLst/>
                <a:latin typeface="Arial Narrow" panose="020B0606020202030204" pitchFamily="34" charset="0"/>
              </a:rPr>
              <a:t>. Provisions were given in the form of </a:t>
            </a:r>
            <a:r>
              <a:rPr lang="en-US" sz="1600" b="0" i="0" u="none" strike="noStrike" dirty="0">
                <a:solidFill>
                  <a:srgbClr val="0B0080"/>
                </a:solidFill>
                <a:effectLst/>
                <a:latin typeface="Arial Narrow" panose="020B0606020202030204" pitchFamily="34" charset="0"/>
                <a:hlinkClick r:id="rId7" tooltip="Small arms"/>
              </a:rPr>
              <a:t>small arms</a:t>
            </a:r>
            <a:r>
              <a:rPr lang="en-US" sz="1600" b="0" i="0" dirty="0">
                <a:solidFill>
                  <a:srgbClr val="202122"/>
                </a:solidFill>
                <a:effectLst/>
                <a:latin typeface="Arial Narrow" panose="020B0606020202030204" pitchFamily="34" charset="0"/>
              </a:rPr>
              <a:t>, ammunition, a few aircraft, and (according to debated Soviet sources) a million gold </a:t>
            </a:r>
            <a:r>
              <a:rPr lang="en-US" sz="1600" b="0" i="0" u="none" strike="noStrike" dirty="0">
                <a:solidFill>
                  <a:srgbClr val="0B0080"/>
                </a:solidFill>
                <a:effectLst/>
                <a:latin typeface="Arial Narrow" panose="020B0606020202030204" pitchFamily="34" charset="0"/>
                <a:hlinkClick r:id="rId8" tooltip="Ruble"/>
              </a:rPr>
              <a:t>rubles</a:t>
            </a:r>
            <a:r>
              <a:rPr lang="en-US" sz="1600" b="0" i="0" dirty="0">
                <a:solidFill>
                  <a:srgbClr val="202122"/>
                </a:solidFill>
                <a:effectLst/>
                <a:latin typeface="Arial Narrow" panose="020B0606020202030204" pitchFamily="34" charset="0"/>
              </a:rPr>
              <a:t> to support the resistance during the </a:t>
            </a:r>
            <a:r>
              <a:rPr lang="en-US" sz="1600" b="0" i="0" u="none" strike="noStrike" dirty="0">
                <a:solidFill>
                  <a:srgbClr val="0B0080"/>
                </a:solidFill>
                <a:effectLst/>
                <a:latin typeface="Arial Narrow" panose="020B0606020202030204" pitchFamily="34" charset="0"/>
                <a:hlinkClick r:id="rId9" tooltip="Third Anglo-Afghan War"/>
              </a:rPr>
              <a:t>Third Anglo-Afghan War</a:t>
            </a:r>
            <a:r>
              <a:rPr lang="en-US" sz="1600" b="0" i="0" dirty="0">
                <a:solidFill>
                  <a:srgbClr val="202122"/>
                </a:solidFill>
                <a:effectLst/>
                <a:latin typeface="Arial Narrow" panose="020B0606020202030204" pitchFamily="34" charset="0"/>
              </a:rPr>
              <a:t> in 1919. In 1942, the USSR again moved to strengthen the </a:t>
            </a:r>
            <a:r>
              <a:rPr lang="en-US" sz="1600" b="0" i="0" u="none" strike="noStrike" dirty="0">
                <a:solidFill>
                  <a:srgbClr val="0B0080"/>
                </a:solidFill>
                <a:effectLst/>
                <a:latin typeface="Arial Narrow" panose="020B0606020202030204" pitchFamily="34" charset="0"/>
                <a:hlinkClick r:id="rId10" tooltip="Afghan Armed Forces"/>
              </a:rPr>
              <a:t>Afghan Armed Forces</a:t>
            </a:r>
            <a:r>
              <a:rPr lang="en-US" sz="1600" b="0" i="0" dirty="0">
                <a:solidFill>
                  <a:srgbClr val="202122"/>
                </a:solidFill>
                <a:effectLst/>
                <a:latin typeface="Arial Narrow" panose="020B0606020202030204" pitchFamily="34" charset="0"/>
              </a:rPr>
              <a:t> by providing small arms and aircraft, and establishing training centers in </a:t>
            </a:r>
            <a:r>
              <a:rPr lang="en-US" sz="1600" b="0" i="0" u="none" strike="noStrike" dirty="0">
                <a:solidFill>
                  <a:srgbClr val="0B0080"/>
                </a:solidFill>
                <a:effectLst/>
                <a:latin typeface="Arial Narrow" panose="020B0606020202030204" pitchFamily="34" charset="0"/>
                <a:hlinkClick r:id="rId11" tooltip="Tashkent"/>
              </a:rPr>
              <a:t>Tashkent</a:t>
            </a:r>
            <a:r>
              <a:rPr lang="en-US" sz="1600" b="0" i="0" dirty="0">
                <a:solidFill>
                  <a:srgbClr val="202122"/>
                </a:solidFill>
                <a:effectLst/>
                <a:latin typeface="Arial Narrow" panose="020B0606020202030204" pitchFamily="34" charset="0"/>
              </a:rPr>
              <a:t> (</a:t>
            </a:r>
            <a:r>
              <a:rPr lang="en-US" sz="1600" b="0" i="0" u="none" strike="noStrike" dirty="0">
                <a:solidFill>
                  <a:srgbClr val="0B0080"/>
                </a:solidFill>
                <a:effectLst/>
                <a:latin typeface="Arial Narrow" panose="020B0606020202030204" pitchFamily="34" charset="0"/>
                <a:hlinkClick r:id="rId12" tooltip="Uzbek Soviet Socialist Republic"/>
              </a:rPr>
              <a:t>Uzbek Soviet Socialist Republic</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Soviet-Afghan military cooperation began on a regular basis in 1956, and further agreements were made in the 1970s, which saw the USSR send advisers and specialists.</a:t>
            </a:r>
          </a:p>
          <a:p>
            <a:pPr algn="l"/>
            <a:endParaRPr lang="en-US" sz="1600" b="1"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In 1978, after witnessing India's nuclear test, </a:t>
            </a:r>
            <a:r>
              <a:rPr lang="en-US" sz="1600" b="0" i="1" u="none" strike="noStrike" dirty="0">
                <a:solidFill>
                  <a:srgbClr val="0B0080"/>
                </a:solidFill>
                <a:effectLst/>
                <a:latin typeface="Arial Narrow" panose="020B0606020202030204" pitchFamily="34" charset="0"/>
                <a:hlinkClick r:id="rId13" tooltip="Smiling Buddha"/>
              </a:rPr>
              <a:t>Smiling Buddha</a:t>
            </a:r>
            <a:r>
              <a:rPr lang="en-US" sz="1600" b="0" i="0" dirty="0">
                <a:solidFill>
                  <a:srgbClr val="202122"/>
                </a:solidFill>
                <a:effectLst/>
                <a:latin typeface="Arial Narrow" panose="020B0606020202030204" pitchFamily="34" charset="0"/>
              </a:rPr>
              <a:t>, President </a:t>
            </a:r>
            <a:r>
              <a:rPr lang="en-US" sz="1600" b="0" i="0" u="none" strike="noStrike" dirty="0" err="1">
                <a:solidFill>
                  <a:srgbClr val="0B0080"/>
                </a:solidFill>
                <a:effectLst/>
                <a:latin typeface="Arial Narrow" panose="020B0606020202030204" pitchFamily="34" charset="0"/>
                <a:hlinkClick r:id="rId14" tooltip="Mohammed Daoud Khan"/>
              </a:rPr>
              <a:t>Daud</a:t>
            </a:r>
            <a:r>
              <a:rPr lang="en-US" sz="1600" b="0" i="0" u="none" strike="noStrike" dirty="0">
                <a:solidFill>
                  <a:srgbClr val="0B0080"/>
                </a:solidFill>
                <a:effectLst/>
                <a:latin typeface="Arial Narrow" panose="020B0606020202030204" pitchFamily="34" charset="0"/>
                <a:hlinkClick r:id="rId14" tooltip="Mohammed Daoud Khan"/>
              </a:rPr>
              <a:t> Khan</a:t>
            </a:r>
            <a:r>
              <a:rPr lang="en-US" sz="1600" b="0" i="0" dirty="0">
                <a:solidFill>
                  <a:srgbClr val="202122"/>
                </a:solidFill>
                <a:effectLst/>
                <a:latin typeface="Arial Narrow" panose="020B0606020202030204" pitchFamily="34" charset="0"/>
              </a:rPr>
              <a:t> initiated a military buildup to counter Pakistan's </a:t>
            </a:r>
            <a:r>
              <a:rPr lang="en-US" sz="1600" b="0" i="0" u="none" strike="noStrike" dirty="0">
                <a:solidFill>
                  <a:srgbClr val="0B0080"/>
                </a:solidFill>
                <a:effectLst/>
                <a:latin typeface="Arial Narrow" panose="020B0606020202030204" pitchFamily="34" charset="0"/>
                <a:hlinkClick r:id="rId15" tooltip="Pakistan Armed Forces"/>
              </a:rPr>
              <a:t>armed forces</a:t>
            </a:r>
            <a:r>
              <a:rPr lang="en-US" sz="1600" b="0" i="0" dirty="0">
                <a:solidFill>
                  <a:srgbClr val="202122"/>
                </a:solidFill>
                <a:effectLst/>
                <a:latin typeface="Arial Narrow" panose="020B0606020202030204" pitchFamily="34" charset="0"/>
              </a:rPr>
              <a:t> and Iranian </a:t>
            </a:r>
            <a:r>
              <a:rPr lang="en-US" sz="1600" b="0" i="0" u="none" strike="noStrike" dirty="0">
                <a:solidFill>
                  <a:srgbClr val="0B0080"/>
                </a:solidFill>
                <a:effectLst/>
                <a:latin typeface="Arial Narrow" panose="020B0606020202030204" pitchFamily="34" charset="0"/>
                <a:hlinkClick r:id="rId16" tooltip="Iranian military"/>
              </a:rPr>
              <a:t>military influence</a:t>
            </a:r>
            <a:r>
              <a:rPr lang="en-US" sz="1600" b="0" i="0" dirty="0">
                <a:solidFill>
                  <a:srgbClr val="202122"/>
                </a:solidFill>
                <a:effectLst/>
                <a:latin typeface="Arial Narrow" panose="020B0606020202030204" pitchFamily="34" charset="0"/>
              </a:rPr>
              <a:t> in Afghan politics. </a:t>
            </a:r>
            <a:r>
              <a:rPr lang="en-US" sz="1600" b="1" dirty="0">
                <a:solidFill>
                  <a:srgbClr val="202122"/>
                </a:solidFill>
                <a:effectLst/>
                <a:latin typeface="Arial Narrow" panose="020B0606020202030204" pitchFamily="34" charset="0"/>
              </a:rPr>
              <a:t>A final pre-war treaty, signed in December 1978, allowed the PDPA (</a:t>
            </a:r>
            <a:r>
              <a:rPr lang="en-US" sz="1600" b="0" i="0" dirty="0">
                <a:solidFill>
                  <a:srgbClr val="202122"/>
                </a:solidFill>
                <a:effectLst/>
                <a:latin typeface="Arial Narrow" panose="020B0606020202030204" pitchFamily="34" charset="0"/>
              </a:rPr>
              <a:t>The </a:t>
            </a:r>
            <a:r>
              <a:rPr lang="en-US" sz="1600" b="0" i="0" u="none" strike="noStrike" dirty="0">
                <a:solidFill>
                  <a:srgbClr val="0B0080"/>
                </a:solidFill>
                <a:effectLst/>
                <a:latin typeface="Arial Narrow" panose="020B0606020202030204" pitchFamily="34" charset="0"/>
                <a:hlinkClick r:id="rId17" tooltip="Marxist"/>
              </a:rPr>
              <a:t>Marxist</a:t>
            </a:r>
            <a:r>
              <a:rPr lang="en-US" sz="1600" b="0" i="0" dirty="0">
                <a:solidFill>
                  <a:srgbClr val="202122"/>
                </a:solidFill>
                <a:effectLst/>
                <a:latin typeface="Arial Narrow" panose="020B0606020202030204" pitchFamily="34" charset="0"/>
              </a:rPr>
              <a:t> </a:t>
            </a:r>
            <a:r>
              <a:rPr lang="en-US" sz="1600" b="0" i="0" u="sng" dirty="0">
                <a:solidFill>
                  <a:srgbClr val="A55858"/>
                </a:solidFill>
                <a:effectLst/>
                <a:latin typeface="Arial Narrow" panose="020B0606020202030204" pitchFamily="34" charset="0"/>
                <a:hlinkClick r:id="rId18" tooltip="People's Democratic Party of Afghanistan (PDPA) (page does not exist)"/>
              </a:rPr>
              <a:t>People's Democratic Party of Afghanistan (PDPA)</a:t>
            </a:r>
            <a:r>
              <a:rPr lang="en-US" sz="1600" b="0" i="0" u="sng" dirty="0">
                <a:solidFill>
                  <a:srgbClr val="A55858"/>
                </a:solidFill>
                <a:effectLst/>
                <a:latin typeface="Arial Narrow" panose="020B0606020202030204" pitchFamily="34" charset="0"/>
              </a:rPr>
              <a:t>)</a:t>
            </a:r>
            <a:r>
              <a:rPr lang="en-US" sz="1600" b="1" dirty="0">
                <a:solidFill>
                  <a:srgbClr val="202122"/>
                </a:solidFill>
                <a:effectLst/>
                <a:latin typeface="Arial Narrow" panose="020B0606020202030204" pitchFamily="34" charset="0"/>
              </a:rPr>
              <a:t> to call upon the Soviet Union for military support.</a:t>
            </a:r>
            <a:r>
              <a:rPr lang="en-US" sz="1600" b="1" u="none" strike="noStrike" baseline="30000" dirty="0">
                <a:solidFill>
                  <a:srgbClr val="0B0080"/>
                </a:solidFill>
                <a:effectLst/>
                <a:latin typeface="Arial Narrow" panose="020B0606020202030204" pitchFamily="34" charset="0"/>
                <a:hlinkClick r:id="rId19"/>
              </a:rPr>
              <a:t>[113]</a:t>
            </a:r>
            <a:endParaRPr lang="en-US" sz="1600" b="1" dirty="0">
              <a:solidFill>
                <a:srgbClr val="202122"/>
              </a:solidFill>
              <a:effectLst/>
              <a:latin typeface="Arial Narrow" panose="020B0606020202030204" pitchFamily="34" charset="0"/>
            </a:endParaRPr>
          </a:p>
        </p:txBody>
      </p:sp>
      <p:sp>
        <p:nvSpPr>
          <p:cNvPr id="6" name="TextBox 5">
            <a:extLst>
              <a:ext uri="{FF2B5EF4-FFF2-40B4-BE49-F238E27FC236}">
                <a16:creationId xmlns:a16="http://schemas.microsoft.com/office/drawing/2014/main" id="{4D3C98AB-9812-42B3-BCF8-3FDE640BDF6E}"/>
              </a:ext>
            </a:extLst>
          </p:cNvPr>
          <p:cNvSpPr txBox="1"/>
          <p:nvPr/>
        </p:nvSpPr>
        <p:spPr>
          <a:xfrm>
            <a:off x="174171" y="2207277"/>
            <a:ext cx="2847703" cy="369332"/>
          </a:xfrm>
          <a:prstGeom prst="rect">
            <a:avLst/>
          </a:prstGeom>
          <a:solidFill>
            <a:schemeClr val="accent2">
              <a:lumMod val="20000"/>
              <a:lumOff val="80000"/>
            </a:schemeClr>
          </a:solidFill>
        </p:spPr>
        <p:txBody>
          <a:bodyPr wrap="square">
            <a:spAutoFit/>
          </a:bodyPr>
          <a:lstStyle/>
          <a:p>
            <a:pPr algn="l"/>
            <a:r>
              <a:rPr lang="en-US" b="1" i="0" dirty="0">
                <a:solidFill>
                  <a:srgbClr val="000000"/>
                </a:solidFill>
                <a:effectLst/>
                <a:latin typeface="Arial" panose="020B0604020202020204" pitchFamily="34" charset="0"/>
              </a:rPr>
              <a:t>Soviet–Afghan relations</a:t>
            </a:r>
          </a:p>
        </p:txBody>
      </p:sp>
      <p:sp>
        <p:nvSpPr>
          <p:cNvPr id="5" name="TextBox 4">
            <a:extLst>
              <a:ext uri="{FF2B5EF4-FFF2-40B4-BE49-F238E27FC236}">
                <a16:creationId xmlns:a16="http://schemas.microsoft.com/office/drawing/2014/main" id="{A373E03F-D447-487F-863E-C07427BF094D}"/>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7" name="Straight Connector 6">
            <a:extLst>
              <a:ext uri="{FF2B5EF4-FFF2-40B4-BE49-F238E27FC236}">
                <a16:creationId xmlns:a16="http://schemas.microsoft.com/office/drawing/2014/main" id="{F0B672A2-6519-4288-B208-C7036BC1BA69}"/>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DFC098A-60C1-485F-885F-E3BA0E65D62D}"/>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9" name="Straight Connector 8">
            <a:extLst>
              <a:ext uri="{FF2B5EF4-FFF2-40B4-BE49-F238E27FC236}">
                <a16:creationId xmlns:a16="http://schemas.microsoft.com/office/drawing/2014/main" id="{0F3F3267-E4DB-4723-B8EE-5B00F94E8393}"/>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E61860-17EB-48D4-8223-AA81AD216C63}"/>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1" name="Straight Connector 10">
            <a:extLst>
              <a:ext uri="{FF2B5EF4-FFF2-40B4-BE49-F238E27FC236}">
                <a16:creationId xmlns:a16="http://schemas.microsoft.com/office/drawing/2014/main" id="{0C322E0D-D820-444B-9AAF-0CA08CBDBA63}"/>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481481-06B0-4A90-BD62-626EED80C953}"/>
              </a:ext>
            </a:extLst>
          </p:cNvPr>
          <p:cNvSpPr txBox="1"/>
          <p:nvPr/>
        </p:nvSpPr>
        <p:spPr>
          <a:xfrm>
            <a:off x="3242136" y="96766"/>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3" name="Straight Connector 12">
            <a:extLst>
              <a:ext uri="{FF2B5EF4-FFF2-40B4-BE49-F238E27FC236}">
                <a16:creationId xmlns:a16="http://schemas.microsoft.com/office/drawing/2014/main" id="{EEF427E1-42BA-4062-B57B-A0F07E896A1A}"/>
              </a:ext>
            </a:extLst>
          </p:cNvPr>
          <p:cNvCxnSpPr>
            <a:cxnSpLocks/>
          </p:cNvCxnSpPr>
          <p:nvPr/>
        </p:nvCxnSpPr>
        <p:spPr>
          <a:xfrm>
            <a:off x="3514276" y="637366"/>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CE49C1F-061A-44C3-AFCC-F5EC0211EC09}"/>
              </a:ext>
            </a:extLst>
          </p:cNvPr>
          <p:cNvSpPr txBox="1"/>
          <p:nvPr/>
        </p:nvSpPr>
        <p:spPr>
          <a:xfrm>
            <a:off x="3242136" y="1066029"/>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5" name="TextBox 14">
            <a:extLst>
              <a:ext uri="{FF2B5EF4-FFF2-40B4-BE49-F238E27FC236}">
                <a16:creationId xmlns:a16="http://schemas.microsoft.com/office/drawing/2014/main" id="{BF46D8FD-1D08-481D-9E35-2604FEC02F91}"/>
              </a:ext>
            </a:extLst>
          </p:cNvPr>
          <p:cNvSpPr txBox="1"/>
          <p:nvPr/>
        </p:nvSpPr>
        <p:spPr>
          <a:xfrm>
            <a:off x="2475682" y="96766"/>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6" name="Straight Connector 15">
            <a:extLst>
              <a:ext uri="{FF2B5EF4-FFF2-40B4-BE49-F238E27FC236}">
                <a16:creationId xmlns:a16="http://schemas.microsoft.com/office/drawing/2014/main" id="{E30FC934-27B5-4F12-9199-673A7FF88998}"/>
              </a:ext>
            </a:extLst>
          </p:cNvPr>
          <p:cNvCxnSpPr>
            <a:cxnSpLocks/>
          </p:cNvCxnSpPr>
          <p:nvPr/>
        </p:nvCxnSpPr>
        <p:spPr>
          <a:xfrm>
            <a:off x="2747823" y="637366"/>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42577B-FE5F-4899-8BEB-1F6ECB17F834}"/>
              </a:ext>
            </a:extLst>
          </p:cNvPr>
          <p:cNvSpPr txBox="1"/>
          <p:nvPr/>
        </p:nvSpPr>
        <p:spPr>
          <a:xfrm>
            <a:off x="2409567" y="1120748"/>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18" name="TextBox 17">
            <a:extLst>
              <a:ext uri="{FF2B5EF4-FFF2-40B4-BE49-F238E27FC236}">
                <a16:creationId xmlns:a16="http://schemas.microsoft.com/office/drawing/2014/main" id="{EA191556-896B-4035-AF42-88599C8343F2}"/>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19" name="Straight Connector 18">
            <a:extLst>
              <a:ext uri="{FF2B5EF4-FFF2-40B4-BE49-F238E27FC236}">
                <a16:creationId xmlns:a16="http://schemas.microsoft.com/office/drawing/2014/main" id="{4BDFE85D-464A-4655-9EA8-B1141DEC9C92}"/>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A5A0E8-BB79-4952-9A06-BDD76111AE2B}"/>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21" name="TextBox 20">
            <a:extLst>
              <a:ext uri="{FF2B5EF4-FFF2-40B4-BE49-F238E27FC236}">
                <a16:creationId xmlns:a16="http://schemas.microsoft.com/office/drawing/2014/main" id="{E6870B60-CB89-4D67-AABD-E8ABEF25A274}"/>
              </a:ext>
            </a:extLst>
          </p:cNvPr>
          <p:cNvSpPr txBox="1"/>
          <p:nvPr/>
        </p:nvSpPr>
        <p:spPr>
          <a:xfrm>
            <a:off x="1736440" y="106599"/>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22" name="Straight Connector 21">
            <a:extLst>
              <a:ext uri="{FF2B5EF4-FFF2-40B4-BE49-F238E27FC236}">
                <a16:creationId xmlns:a16="http://schemas.microsoft.com/office/drawing/2014/main" id="{D3461052-A624-497E-86E4-67FBD7838DEB}"/>
              </a:ext>
            </a:extLst>
          </p:cNvPr>
          <p:cNvCxnSpPr>
            <a:cxnSpLocks/>
          </p:cNvCxnSpPr>
          <p:nvPr/>
        </p:nvCxnSpPr>
        <p:spPr>
          <a:xfrm>
            <a:off x="2008581" y="647199"/>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4E1F41-092A-4105-8158-46AC100AFA32}"/>
              </a:ext>
            </a:extLst>
          </p:cNvPr>
          <p:cNvSpPr txBox="1"/>
          <p:nvPr/>
        </p:nvSpPr>
        <p:spPr>
          <a:xfrm>
            <a:off x="1670326" y="1130581"/>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Tree>
    <p:extLst>
      <p:ext uri="{BB962C8B-B14F-4D97-AF65-F5344CB8AC3E}">
        <p14:creationId xmlns:p14="http://schemas.microsoft.com/office/powerpoint/2010/main" val="67597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A7FA1-C2E0-45F0-847F-8ECB2062A982}"/>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4" name="TextBox 3">
            <a:extLst>
              <a:ext uri="{FF2B5EF4-FFF2-40B4-BE49-F238E27FC236}">
                <a16:creationId xmlns:a16="http://schemas.microsoft.com/office/drawing/2014/main" id="{AB3D3838-D5C2-495F-80E4-D3B5002FA87C}"/>
              </a:ext>
            </a:extLst>
          </p:cNvPr>
          <p:cNvSpPr txBox="1"/>
          <p:nvPr/>
        </p:nvSpPr>
        <p:spPr>
          <a:xfrm>
            <a:off x="618308" y="3172905"/>
            <a:ext cx="10955383" cy="3108543"/>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Following the </a:t>
            </a:r>
            <a:r>
              <a:rPr lang="en-US" sz="1400" b="0" i="0" u="none" strike="noStrike" dirty="0">
                <a:solidFill>
                  <a:srgbClr val="0B0080"/>
                </a:solidFill>
                <a:effectLst/>
                <a:latin typeface="Arial Narrow" panose="020B0606020202030204" pitchFamily="34" charset="0"/>
                <a:hlinkClick r:id="rId2" tooltip="1979 Herat uprising"/>
              </a:rPr>
              <a:t>Herat uprising</a:t>
            </a:r>
            <a:r>
              <a:rPr lang="en-US" sz="1400" b="0" i="0" dirty="0">
                <a:solidFill>
                  <a:srgbClr val="202122"/>
                </a:solidFill>
                <a:effectLst/>
                <a:latin typeface="Arial Narrow" panose="020B0606020202030204" pitchFamily="34" charset="0"/>
              </a:rPr>
              <a:t>, President </a:t>
            </a:r>
            <a:r>
              <a:rPr lang="en-US" sz="1400" b="0" i="0" u="none" strike="noStrike" dirty="0" err="1">
                <a:solidFill>
                  <a:srgbClr val="0B0080"/>
                </a:solidFill>
                <a:effectLst/>
                <a:latin typeface="Arial Narrow" panose="020B0606020202030204" pitchFamily="34" charset="0"/>
                <a:hlinkClick r:id="rId3" tooltip="Nur Muhammad Taraki"/>
              </a:rPr>
              <a:t>Taraki</a:t>
            </a:r>
            <a:r>
              <a:rPr lang="en-US" sz="1400" b="0" i="0" dirty="0">
                <a:solidFill>
                  <a:srgbClr val="202122"/>
                </a:solidFill>
                <a:effectLst/>
                <a:latin typeface="Arial Narrow" panose="020B0606020202030204" pitchFamily="34" charset="0"/>
              </a:rPr>
              <a:t> contacted </a:t>
            </a:r>
            <a:r>
              <a:rPr lang="en-US" sz="1400" b="0" i="0" u="none" strike="noStrike" dirty="0">
                <a:solidFill>
                  <a:srgbClr val="0B0080"/>
                </a:solidFill>
                <a:effectLst/>
                <a:latin typeface="Arial Narrow" panose="020B0606020202030204" pitchFamily="34" charset="0"/>
                <a:hlinkClick r:id="rId4" tooltip="Alexei Kosygin"/>
              </a:rPr>
              <a:t>Alexei Kosygin</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5" tooltip="Premier of the Soviet Union"/>
              </a:rPr>
              <a:t>chairman</a:t>
            </a:r>
            <a:r>
              <a:rPr lang="en-US" sz="1400" b="0" i="0" dirty="0">
                <a:solidFill>
                  <a:srgbClr val="202122"/>
                </a:solidFill>
                <a:effectLst/>
                <a:latin typeface="Arial Narrow" panose="020B0606020202030204" pitchFamily="34" charset="0"/>
              </a:rPr>
              <a:t> of the </a:t>
            </a:r>
            <a:r>
              <a:rPr lang="en-US" sz="1400" b="0" i="0" u="none" strike="noStrike" dirty="0">
                <a:solidFill>
                  <a:srgbClr val="0B0080"/>
                </a:solidFill>
                <a:effectLst/>
                <a:latin typeface="Arial Narrow" panose="020B0606020202030204" pitchFamily="34" charset="0"/>
                <a:hlinkClick r:id="rId6" tooltip="Council of Ministers (Soviet Union)"/>
              </a:rPr>
              <a:t>USSR Council of Ministers</a:t>
            </a:r>
            <a:r>
              <a:rPr lang="en-US" sz="1400" b="0" i="0" dirty="0">
                <a:solidFill>
                  <a:srgbClr val="202122"/>
                </a:solidFill>
                <a:effectLst/>
                <a:latin typeface="Arial Narrow" panose="020B0606020202030204" pitchFamily="34" charset="0"/>
              </a:rPr>
              <a:t>, and asked for "practical and technical assistance with men and armament". Kosygin was unfavorable to the proposal on the basis of the negative political repercussions such an action would have for his country, and he rejected all further attempts by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to solicit Soviet military aid in Afghanistan.</a:t>
            </a:r>
            <a:r>
              <a:rPr lang="en-US" sz="1400" b="0" i="0" u="none" strike="noStrike" baseline="30000" dirty="0">
                <a:solidFill>
                  <a:srgbClr val="0B0080"/>
                </a:solidFill>
                <a:effectLst/>
                <a:latin typeface="Arial Narrow" panose="020B0606020202030204" pitchFamily="34" charset="0"/>
                <a:hlinkClick r:id="rId7"/>
              </a:rPr>
              <a:t>[115]</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Following Kosygin's rejection,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 requested aid from </a:t>
            </a:r>
            <a:r>
              <a:rPr lang="en-US" sz="1400" b="1" i="0" u="none" strike="noStrike" dirty="0">
                <a:solidFill>
                  <a:srgbClr val="0B0080"/>
                </a:solidFill>
                <a:effectLst/>
                <a:latin typeface="Arial Narrow" panose="020B0606020202030204" pitchFamily="34" charset="0"/>
                <a:hlinkClick r:id="rId8" tooltip="Leonid Brezhnev"/>
              </a:rPr>
              <a:t>Leonid Brezhnev</a:t>
            </a:r>
            <a:r>
              <a:rPr lang="en-US" sz="1400" b="1" i="0" dirty="0">
                <a:solidFill>
                  <a:srgbClr val="202122"/>
                </a:solidFill>
                <a:effectLst/>
                <a:latin typeface="Arial Narrow" panose="020B0606020202030204" pitchFamily="34" charset="0"/>
              </a:rPr>
              <a:t>, the </a:t>
            </a:r>
            <a:r>
              <a:rPr lang="en-US" sz="1400" b="1" i="0" u="none" strike="noStrike" dirty="0">
                <a:solidFill>
                  <a:srgbClr val="0B0080"/>
                </a:solidFill>
                <a:effectLst/>
                <a:latin typeface="Arial Narrow" panose="020B0606020202030204" pitchFamily="34" charset="0"/>
                <a:hlinkClick r:id="rId9" tooltip="General Secretary of the Communist Party of the Soviet Union"/>
              </a:rPr>
              <a:t>general secretary of the Communist Party of the Soviet Union</a:t>
            </a:r>
            <a:r>
              <a:rPr lang="en-US" sz="1400" b="1" i="0" dirty="0">
                <a:solidFill>
                  <a:srgbClr val="202122"/>
                </a:solidFill>
                <a:effectLst/>
                <a:latin typeface="Arial Narrow" panose="020B0606020202030204" pitchFamily="34" charset="0"/>
              </a:rPr>
              <a:t> and </a:t>
            </a:r>
            <a:r>
              <a:rPr lang="en-US" sz="1400" b="1" i="0" u="none" strike="noStrike" dirty="0">
                <a:solidFill>
                  <a:srgbClr val="0B0080"/>
                </a:solidFill>
                <a:effectLst/>
                <a:latin typeface="Arial Narrow" panose="020B0606020202030204" pitchFamily="34" charset="0"/>
                <a:hlinkClick r:id="rId10" tooltip="List of heads of state of the Soviet Union"/>
              </a:rPr>
              <a:t>Soviet head of state</a:t>
            </a:r>
            <a:r>
              <a:rPr lang="en-US" sz="1400" b="1" i="0" dirty="0">
                <a:solidFill>
                  <a:srgbClr val="202122"/>
                </a:solidFill>
                <a:effectLst/>
                <a:latin typeface="Arial Narrow" panose="020B0606020202030204" pitchFamily="34" charset="0"/>
              </a:rPr>
              <a:t>, who warned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 that full Soviet intervention "would only play into the hands of our enemies – both yours and ours". Brezhnev also advised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 to ease up on the drastic social reforms and to seek broader support for his regime</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1"/>
              </a:rPr>
              <a:t>[116]</a:t>
            </a:r>
            <a:endParaRPr lang="en-US" sz="1400" b="0" i="0" u="none" strike="noStrike" baseline="30000" dirty="0">
              <a:solidFill>
                <a:srgbClr val="0B0080"/>
              </a:solidFill>
              <a:effectLst/>
              <a:latin typeface="Arial Narrow" panose="020B0606020202030204" pitchFamily="34" charset="0"/>
            </a:endParaRP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In 1979,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attended a conference of the </a:t>
            </a:r>
            <a:r>
              <a:rPr lang="en-US" sz="1400" b="0" i="0" u="none" strike="noStrike" dirty="0">
                <a:solidFill>
                  <a:srgbClr val="0B0080"/>
                </a:solidFill>
                <a:effectLst/>
                <a:latin typeface="Arial Narrow" panose="020B0606020202030204" pitchFamily="34" charset="0"/>
                <a:hlinkClick r:id="rId12" tooltip="Non-Aligned Movement"/>
              </a:rPr>
              <a:t>Non-Aligned Movement</a:t>
            </a:r>
            <a:r>
              <a:rPr lang="en-US" sz="1400" b="0" i="0" dirty="0">
                <a:solidFill>
                  <a:srgbClr val="202122"/>
                </a:solidFill>
                <a:effectLst/>
                <a:latin typeface="Arial Narrow" panose="020B0606020202030204" pitchFamily="34" charset="0"/>
              </a:rPr>
              <a:t> in </a:t>
            </a:r>
            <a:r>
              <a:rPr lang="en-US" sz="1400" b="0" i="0" u="none" strike="noStrike" dirty="0">
                <a:solidFill>
                  <a:srgbClr val="0B0080"/>
                </a:solidFill>
                <a:effectLst/>
                <a:latin typeface="Arial Narrow" panose="020B0606020202030204" pitchFamily="34" charset="0"/>
                <a:hlinkClick r:id="rId13" tooltip="Havana"/>
              </a:rPr>
              <a:t>Havana</a:t>
            </a:r>
            <a:r>
              <a:rPr lang="en-US" sz="1400" b="0" i="0" dirty="0">
                <a:solidFill>
                  <a:srgbClr val="202122"/>
                </a:solidFill>
                <a:effectLst/>
                <a:latin typeface="Arial Narrow" panose="020B0606020202030204" pitchFamily="34" charset="0"/>
              </a:rPr>
              <a:t>, Cuba. On his way back, he stopped in Moscow on March 20 and met with Brezhnev, </a:t>
            </a:r>
            <a:r>
              <a:rPr lang="en-US" sz="1400" b="0" i="0" u="none" strike="noStrike" dirty="0">
                <a:solidFill>
                  <a:srgbClr val="0B0080"/>
                </a:solidFill>
                <a:effectLst/>
                <a:latin typeface="Arial Narrow" panose="020B0606020202030204" pitchFamily="34" charset="0"/>
                <a:hlinkClick r:id="rId14" tooltip="Ministry of Foreign Affairs (Soviet Union)"/>
              </a:rPr>
              <a:t>Soviet Foreign Minister</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15" tooltip="Andrei Gromyko"/>
              </a:rPr>
              <a:t>Andrei Gromyko</a:t>
            </a:r>
            <a:r>
              <a:rPr lang="en-US" sz="1400" b="0" i="0" dirty="0">
                <a:solidFill>
                  <a:srgbClr val="202122"/>
                </a:solidFill>
                <a:effectLst/>
                <a:latin typeface="Arial Narrow" panose="020B0606020202030204" pitchFamily="34" charset="0"/>
              </a:rPr>
              <a:t> and other Soviet officials.</a:t>
            </a:r>
            <a:r>
              <a:rPr lang="en-US" sz="1400" b="1" i="0" dirty="0">
                <a:solidFill>
                  <a:srgbClr val="202122"/>
                </a:solidFill>
                <a:effectLst/>
                <a:latin typeface="Arial Narrow" panose="020B0606020202030204" pitchFamily="34" charset="0"/>
              </a:rPr>
              <a:t> It was </a:t>
            </a:r>
            <a:r>
              <a:rPr lang="en-US" sz="1400" b="1" i="0" dirty="0" err="1">
                <a:solidFill>
                  <a:srgbClr val="202122"/>
                </a:solidFill>
                <a:effectLst/>
                <a:latin typeface="Arial Narrow" panose="020B0606020202030204" pitchFamily="34" charset="0"/>
              </a:rPr>
              <a:t>rumoured</a:t>
            </a:r>
            <a:r>
              <a:rPr lang="en-US" sz="1400" b="1" i="0" dirty="0">
                <a:solidFill>
                  <a:srgbClr val="202122"/>
                </a:solidFill>
                <a:effectLst/>
                <a:latin typeface="Arial Narrow" panose="020B0606020202030204" pitchFamily="34" charset="0"/>
              </a:rPr>
              <a:t> that </a:t>
            </a:r>
            <a:r>
              <a:rPr lang="en-US" sz="1400" b="1" i="0" dirty="0" err="1">
                <a:solidFill>
                  <a:srgbClr val="202122"/>
                </a:solidFill>
                <a:effectLst/>
                <a:latin typeface="Arial Narrow" panose="020B0606020202030204" pitchFamily="34" charset="0"/>
              </a:rPr>
              <a:t>Karmal</a:t>
            </a:r>
            <a:r>
              <a:rPr lang="en-US" sz="1400" b="1" i="0" dirty="0">
                <a:solidFill>
                  <a:srgbClr val="202122"/>
                </a:solidFill>
                <a:effectLst/>
                <a:latin typeface="Arial Narrow" panose="020B0606020202030204" pitchFamily="34" charset="0"/>
              </a:rPr>
              <a:t> was present at the meeting in an attempt to reconcile </a:t>
            </a:r>
            <a:r>
              <a:rPr lang="en-US" sz="1400" b="1" i="0" dirty="0" err="1">
                <a:solidFill>
                  <a:srgbClr val="202122"/>
                </a:solidFill>
                <a:effectLst/>
                <a:latin typeface="Arial Narrow" panose="020B0606020202030204" pitchFamily="34" charset="0"/>
              </a:rPr>
              <a:t>Taraki's</a:t>
            </a:r>
            <a:r>
              <a:rPr lang="en-US" sz="1400" b="1" i="0" dirty="0">
                <a:solidFill>
                  <a:srgbClr val="202122"/>
                </a:solidFill>
                <a:effectLst/>
                <a:latin typeface="Arial Narrow" panose="020B0606020202030204" pitchFamily="34" charset="0"/>
              </a:rPr>
              <a:t> </a:t>
            </a:r>
            <a:r>
              <a:rPr lang="en-US" sz="1400" b="1" i="0" dirty="0" err="1">
                <a:solidFill>
                  <a:srgbClr val="202122"/>
                </a:solidFill>
                <a:effectLst/>
                <a:latin typeface="Arial Narrow" panose="020B0606020202030204" pitchFamily="34" charset="0"/>
              </a:rPr>
              <a:t>Khalq</a:t>
            </a:r>
            <a:r>
              <a:rPr lang="en-US" sz="1400" b="1" i="0" dirty="0">
                <a:solidFill>
                  <a:srgbClr val="202122"/>
                </a:solidFill>
                <a:effectLst/>
                <a:latin typeface="Arial Narrow" panose="020B0606020202030204" pitchFamily="34" charset="0"/>
              </a:rPr>
              <a:t> faction and the </a:t>
            </a:r>
            <a:r>
              <a:rPr lang="en-US" sz="1400" b="1" i="0" dirty="0" err="1">
                <a:solidFill>
                  <a:srgbClr val="202122"/>
                </a:solidFill>
                <a:effectLst/>
                <a:latin typeface="Arial Narrow" panose="020B0606020202030204" pitchFamily="34" charset="0"/>
              </a:rPr>
              <a:t>Parcham</a:t>
            </a:r>
            <a:r>
              <a:rPr lang="en-US" sz="1400" b="1" i="0" dirty="0">
                <a:solidFill>
                  <a:srgbClr val="202122"/>
                </a:solidFill>
                <a:effectLst/>
                <a:latin typeface="Arial Narrow" panose="020B0606020202030204" pitchFamily="34" charset="0"/>
              </a:rPr>
              <a:t> against Amin and his followers</a:t>
            </a:r>
            <a:r>
              <a:rPr lang="en-US" sz="1400" b="0" i="0" dirty="0">
                <a:solidFill>
                  <a:srgbClr val="202122"/>
                </a:solidFill>
                <a:effectLst/>
                <a:latin typeface="Arial Narrow" panose="020B0606020202030204" pitchFamily="34" charset="0"/>
              </a:rPr>
              <a:t>. At the meeting,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was successful in negotiating some Soviet support, including the redeployment of two Soviet armed divisions at the Soviet-Afghan border, the sending of 500 military and civilian advisers and specialists and the immediate delivery of Soviet armed equipment sold at 25 percent below the original price; however, the Soviets were not pleased about the developments in Afghanistan and </a:t>
            </a:r>
            <a:r>
              <a:rPr lang="en-US" sz="1400" b="1" i="0" dirty="0">
                <a:solidFill>
                  <a:srgbClr val="202122"/>
                </a:solidFill>
                <a:effectLst/>
                <a:latin typeface="Arial Narrow" panose="020B0606020202030204" pitchFamily="34" charset="0"/>
              </a:rPr>
              <a:t>Brezhnev impressed upon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 the need for party unity</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Despite reaching this agreement with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 the Soviets continued to be reluctant to intervene further in Afghanistan and repeatedly refused Soviet military intervention within Afghan borders during </a:t>
            </a:r>
            <a:r>
              <a:rPr lang="en-US" sz="1400" b="1" i="0" dirty="0" err="1">
                <a:solidFill>
                  <a:srgbClr val="202122"/>
                </a:solidFill>
                <a:effectLst/>
                <a:latin typeface="Arial Narrow" panose="020B0606020202030204" pitchFamily="34" charset="0"/>
              </a:rPr>
              <a:t>Taraki's</a:t>
            </a:r>
            <a:r>
              <a:rPr lang="en-US" sz="1400" b="1" i="0" dirty="0">
                <a:solidFill>
                  <a:srgbClr val="202122"/>
                </a:solidFill>
                <a:effectLst/>
                <a:latin typeface="Arial Narrow" panose="020B0606020202030204" pitchFamily="34" charset="0"/>
              </a:rPr>
              <a:t> rule as well as later during Amin's short rule</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6"/>
              </a:rPr>
              <a:t>[117]</a:t>
            </a:r>
            <a:endParaRPr lang="en-US" sz="1400" b="0" i="0" dirty="0">
              <a:solidFill>
                <a:srgbClr val="202122"/>
              </a:solidFill>
              <a:effectLst/>
              <a:latin typeface="Arial Narrow" panose="020B0606020202030204" pitchFamily="34" charset="0"/>
            </a:endParaRPr>
          </a:p>
        </p:txBody>
      </p:sp>
      <p:sp>
        <p:nvSpPr>
          <p:cNvPr id="6" name="TextBox 5">
            <a:extLst>
              <a:ext uri="{FF2B5EF4-FFF2-40B4-BE49-F238E27FC236}">
                <a16:creationId xmlns:a16="http://schemas.microsoft.com/office/drawing/2014/main" id="{4D3C98AB-9812-42B3-BCF8-3FDE640BDF6E}"/>
              </a:ext>
            </a:extLst>
          </p:cNvPr>
          <p:cNvSpPr txBox="1"/>
          <p:nvPr/>
        </p:nvSpPr>
        <p:spPr>
          <a:xfrm>
            <a:off x="618308" y="2445361"/>
            <a:ext cx="2847703" cy="369332"/>
          </a:xfrm>
          <a:prstGeom prst="rect">
            <a:avLst/>
          </a:prstGeom>
          <a:solidFill>
            <a:schemeClr val="accent2">
              <a:lumMod val="20000"/>
              <a:lumOff val="80000"/>
            </a:schemeClr>
          </a:solidFill>
        </p:spPr>
        <p:txBody>
          <a:bodyPr wrap="square">
            <a:spAutoFit/>
          </a:bodyPr>
          <a:lstStyle/>
          <a:p>
            <a:pPr algn="l"/>
            <a:r>
              <a:rPr lang="en-US" b="1" i="0" dirty="0">
                <a:solidFill>
                  <a:srgbClr val="000000"/>
                </a:solidFill>
                <a:effectLst/>
                <a:latin typeface="Arial" panose="020B0604020202020204" pitchFamily="34" charset="0"/>
              </a:rPr>
              <a:t>Soviet–Afghan relations</a:t>
            </a:r>
          </a:p>
        </p:txBody>
      </p:sp>
      <p:sp>
        <p:nvSpPr>
          <p:cNvPr id="7" name="TextBox 6">
            <a:extLst>
              <a:ext uri="{FF2B5EF4-FFF2-40B4-BE49-F238E27FC236}">
                <a16:creationId xmlns:a16="http://schemas.microsoft.com/office/drawing/2014/main" id="{A26C2E7B-924C-448E-913C-CB374C2BA036}"/>
              </a:ext>
            </a:extLst>
          </p:cNvPr>
          <p:cNvSpPr txBox="1"/>
          <p:nvPr/>
        </p:nvSpPr>
        <p:spPr>
          <a:xfrm>
            <a:off x="5477691" y="1833644"/>
            <a:ext cx="6096000" cy="1200329"/>
          </a:xfrm>
          <a:prstGeom prst="rect">
            <a:avLst/>
          </a:prstGeom>
          <a:solidFill>
            <a:schemeClr val="accent2">
              <a:lumMod val="20000"/>
              <a:lumOff val="80000"/>
            </a:schemeClr>
          </a:solidFill>
        </p:spPr>
        <p:txBody>
          <a:bodyPr wrap="square">
            <a:spAutoFit/>
          </a:bodyPr>
          <a:lstStyle/>
          <a:p>
            <a:r>
              <a:rPr lang="en-US" sz="1200" b="0" i="0" dirty="0">
                <a:solidFill>
                  <a:srgbClr val="202122"/>
                </a:solidFill>
                <a:effectLst/>
                <a:latin typeface="Abadi" panose="020B0604020104020204" pitchFamily="34" charset="0"/>
              </a:rPr>
              <a:t>We believe it would be a fatal mistake to commit ground troops. [...] If our troops went in, the situation in your country would not improve. On the contrary, it would get worse. Our troops would have to struggle not only with an external aggressor, but with a significant part of your own people. And the people would never forgive such things.</a:t>
            </a:r>
            <a:br>
              <a:rPr lang="en-US" sz="1200" dirty="0">
                <a:latin typeface="Abadi" panose="020B0604020104020204" pitchFamily="34" charset="0"/>
              </a:rPr>
            </a:br>
            <a:r>
              <a:rPr lang="en-US" sz="1200" b="0" i="0" dirty="0">
                <a:solidFill>
                  <a:srgbClr val="202122"/>
                </a:solidFill>
                <a:effectLst/>
                <a:latin typeface="Abadi" panose="020B0604020104020204" pitchFamily="34" charset="0"/>
              </a:rPr>
              <a:t>– Alexei Kosygin, the Chairman of the USSR Council of Ministers, in response to </a:t>
            </a:r>
            <a:r>
              <a:rPr lang="en-US" sz="1200" b="0" i="0" dirty="0" err="1">
                <a:solidFill>
                  <a:srgbClr val="202122"/>
                </a:solidFill>
                <a:effectLst/>
                <a:latin typeface="Abadi" panose="020B0604020104020204" pitchFamily="34" charset="0"/>
              </a:rPr>
              <a:t>Taraki's</a:t>
            </a:r>
            <a:r>
              <a:rPr lang="en-US" sz="1200" b="0" i="0" dirty="0">
                <a:solidFill>
                  <a:srgbClr val="202122"/>
                </a:solidFill>
                <a:effectLst/>
                <a:latin typeface="Abadi" panose="020B0604020104020204" pitchFamily="34" charset="0"/>
              </a:rPr>
              <a:t> request for Soviet presence in Afghanistan</a:t>
            </a:r>
            <a:r>
              <a:rPr lang="en-US" sz="1200" b="0" i="0" u="none" strike="noStrike" baseline="30000" dirty="0">
                <a:solidFill>
                  <a:srgbClr val="0B0080"/>
                </a:solidFill>
                <a:effectLst/>
                <a:latin typeface="Abadi" panose="020B0604020104020204" pitchFamily="34" charset="0"/>
                <a:hlinkClick r:id="rId17"/>
              </a:rPr>
              <a:t>[114]</a:t>
            </a:r>
            <a:endParaRPr lang="en-US" sz="1200" dirty="0">
              <a:latin typeface="Abadi" panose="020B0604020104020204" pitchFamily="34" charset="0"/>
            </a:endParaRPr>
          </a:p>
        </p:txBody>
      </p:sp>
      <p:sp>
        <p:nvSpPr>
          <p:cNvPr id="8" name="TextBox 7">
            <a:extLst>
              <a:ext uri="{FF2B5EF4-FFF2-40B4-BE49-F238E27FC236}">
                <a16:creationId xmlns:a16="http://schemas.microsoft.com/office/drawing/2014/main" id="{E09BAF49-2588-4EF0-BB0D-B39E4A4F8921}"/>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9" name="Straight Connector 8">
            <a:extLst>
              <a:ext uri="{FF2B5EF4-FFF2-40B4-BE49-F238E27FC236}">
                <a16:creationId xmlns:a16="http://schemas.microsoft.com/office/drawing/2014/main" id="{5D2AE1A6-576A-4438-B29E-65FAEE038486}"/>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44DB42-AF0C-4913-A22C-27F4A815EC5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11" name="Straight Connector 10">
            <a:extLst>
              <a:ext uri="{FF2B5EF4-FFF2-40B4-BE49-F238E27FC236}">
                <a16:creationId xmlns:a16="http://schemas.microsoft.com/office/drawing/2014/main" id="{0A90C6F1-80D7-43AA-8E36-16BC3260F081}"/>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FC74EB-F6EB-45CE-B9FB-C3EA1B72D444}"/>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3" name="Straight Connector 12">
            <a:extLst>
              <a:ext uri="{FF2B5EF4-FFF2-40B4-BE49-F238E27FC236}">
                <a16:creationId xmlns:a16="http://schemas.microsoft.com/office/drawing/2014/main" id="{2A082FE8-1A02-4FDD-B5FE-B34BDFB16CA0}"/>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2D4BC4-27A8-43F9-B27A-9830395FE59F}"/>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5" name="Straight Connector 14">
            <a:extLst>
              <a:ext uri="{FF2B5EF4-FFF2-40B4-BE49-F238E27FC236}">
                <a16:creationId xmlns:a16="http://schemas.microsoft.com/office/drawing/2014/main" id="{F06B27CE-DC2E-4EAD-81AB-DBEAE7805A88}"/>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73F2794-FFC6-4552-9902-7F0D84FFFEE0}"/>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7" name="TextBox 16">
            <a:extLst>
              <a:ext uri="{FF2B5EF4-FFF2-40B4-BE49-F238E27FC236}">
                <a16:creationId xmlns:a16="http://schemas.microsoft.com/office/drawing/2014/main" id="{1C5E0DB1-3369-4E58-AF68-490389ECC26D}"/>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8" name="Straight Connector 17">
            <a:extLst>
              <a:ext uri="{FF2B5EF4-FFF2-40B4-BE49-F238E27FC236}">
                <a16:creationId xmlns:a16="http://schemas.microsoft.com/office/drawing/2014/main" id="{51F0E87E-5697-453A-8BA0-9CC190BAE6E9}"/>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5E6F6C-567F-41B1-B60B-F346370746D4}"/>
              </a:ext>
            </a:extLst>
          </p:cNvPr>
          <p:cNvSpPr txBox="1"/>
          <p:nvPr/>
        </p:nvSpPr>
        <p:spPr>
          <a:xfrm>
            <a:off x="3029887" y="1128924"/>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20" name="TextBox 19">
            <a:extLst>
              <a:ext uri="{FF2B5EF4-FFF2-40B4-BE49-F238E27FC236}">
                <a16:creationId xmlns:a16="http://schemas.microsoft.com/office/drawing/2014/main" id="{A24D59FB-BF5A-4966-9CAD-CC8CE9CB3BAA}"/>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21" name="Straight Connector 20">
            <a:extLst>
              <a:ext uri="{FF2B5EF4-FFF2-40B4-BE49-F238E27FC236}">
                <a16:creationId xmlns:a16="http://schemas.microsoft.com/office/drawing/2014/main" id="{9D1F1614-1E03-4B93-9D2F-1DEB1DE52C97}"/>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EE67500-E64C-4C78-A8FB-EE97FFC40D4F}"/>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23" name="TextBox 22">
            <a:extLst>
              <a:ext uri="{FF2B5EF4-FFF2-40B4-BE49-F238E27FC236}">
                <a16:creationId xmlns:a16="http://schemas.microsoft.com/office/drawing/2014/main" id="{B821F4A5-4288-44FF-826F-F6DE14A1B72F}"/>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24" name="Straight Connector 23">
            <a:extLst>
              <a:ext uri="{FF2B5EF4-FFF2-40B4-BE49-F238E27FC236}">
                <a16:creationId xmlns:a16="http://schemas.microsoft.com/office/drawing/2014/main" id="{92F85A7B-5141-4690-8B70-F10D4514FB04}"/>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BFBE6FA-8E01-4EB6-BD1E-9758646FB5EE}"/>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26" name="TextBox 25">
            <a:extLst>
              <a:ext uri="{FF2B5EF4-FFF2-40B4-BE49-F238E27FC236}">
                <a16:creationId xmlns:a16="http://schemas.microsoft.com/office/drawing/2014/main" id="{1092E612-DE05-4AEC-9B93-B1284DB9FA0E}"/>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27" name="Straight Connector 26">
            <a:extLst>
              <a:ext uri="{FF2B5EF4-FFF2-40B4-BE49-F238E27FC236}">
                <a16:creationId xmlns:a16="http://schemas.microsoft.com/office/drawing/2014/main" id="{B9ED3EA4-868B-455B-841A-E5C133DBFDCE}"/>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9F8B583-588D-4D41-9C7E-052179AC395D}"/>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Tree>
    <p:extLst>
      <p:ext uri="{BB962C8B-B14F-4D97-AF65-F5344CB8AC3E}">
        <p14:creationId xmlns:p14="http://schemas.microsoft.com/office/powerpoint/2010/main" val="353710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A7FA1-C2E0-45F0-847F-8ECB2062A982}"/>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4" name="TextBox 3">
            <a:extLst>
              <a:ext uri="{FF2B5EF4-FFF2-40B4-BE49-F238E27FC236}">
                <a16:creationId xmlns:a16="http://schemas.microsoft.com/office/drawing/2014/main" id="{AB3D3838-D5C2-495F-80E4-D3B5002FA87C}"/>
              </a:ext>
            </a:extLst>
          </p:cNvPr>
          <p:cNvSpPr txBox="1"/>
          <p:nvPr/>
        </p:nvSpPr>
        <p:spPr>
          <a:xfrm>
            <a:off x="397242" y="2886814"/>
            <a:ext cx="11362512" cy="3539430"/>
          </a:xfrm>
          <a:prstGeom prst="rect">
            <a:avLst/>
          </a:prstGeom>
          <a:noFill/>
        </p:spPr>
        <p:txBody>
          <a:bodyPr wrap="square">
            <a:spAutoFit/>
          </a:bodyPr>
          <a:lstStyle/>
          <a:p>
            <a:pPr algn="l"/>
            <a:r>
              <a:rPr lang="en-US" sz="1400" b="1" i="0" dirty="0">
                <a:solidFill>
                  <a:srgbClr val="202122"/>
                </a:solidFill>
                <a:effectLst/>
                <a:latin typeface="Arial Narrow" panose="020B0606020202030204" pitchFamily="34" charset="0"/>
              </a:rPr>
              <a:t>In the mid-1970s, Pakistani intelligence officials began privately lobbying the U.S. and its allies to send materiel assistance to the Islamist insurgents</a:t>
            </a:r>
            <a:r>
              <a:rPr lang="en-US" sz="1400" b="0" i="0" dirty="0">
                <a:solidFill>
                  <a:srgbClr val="202122"/>
                </a:solidFill>
                <a:effectLst/>
                <a:latin typeface="Arial Narrow" panose="020B0606020202030204" pitchFamily="34" charset="0"/>
              </a:rPr>
              <a:t>. Pakistani President </a:t>
            </a:r>
            <a:r>
              <a:rPr lang="en-US" sz="1400" b="0" i="0" u="none" strike="noStrike" dirty="0">
                <a:solidFill>
                  <a:srgbClr val="0B0080"/>
                </a:solidFill>
                <a:effectLst/>
                <a:latin typeface="Arial Narrow" panose="020B0606020202030204" pitchFamily="34" charset="0"/>
                <a:hlinkClick r:id="rId2" tooltip="Muhammad Zia-ul-Haq"/>
              </a:rPr>
              <a:t>Muhammad Zia-ul-</a:t>
            </a:r>
            <a:r>
              <a:rPr lang="en-US" sz="1400" b="0" i="0" u="none" strike="noStrike" dirty="0" err="1">
                <a:solidFill>
                  <a:srgbClr val="0B0080"/>
                </a:solidFill>
                <a:effectLst/>
                <a:latin typeface="Arial Narrow" panose="020B0606020202030204" pitchFamily="34" charset="0"/>
                <a:hlinkClick r:id="rId2" tooltip="Muhammad Zia-ul-Haq"/>
              </a:rPr>
              <a:t>Haq</a:t>
            </a:r>
            <a:r>
              <a:rPr lang="en-US" sz="1400" b="0" i="0" dirty="0" err="1">
                <a:solidFill>
                  <a:srgbClr val="202122"/>
                </a:solidFill>
                <a:effectLst/>
                <a:latin typeface="Arial Narrow" panose="020B0606020202030204" pitchFamily="34" charset="0"/>
              </a:rPr>
              <a:t>'s</a:t>
            </a:r>
            <a:r>
              <a:rPr lang="en-US" sz="1400" b="0" i="0" dirty="0">
                <a:solidFill>
                  <a:srgbClr val="202122"/>
                </a:solidFill>
                <a:effectLst/>
                <a:latin typeface="Arial Narrow" panose="020B0606020202030204" pitchFamily="34" charset="0"/>
              </a:rPr>
              <a:t> ties with the U.S. had been strained during </a:t>
            </a:r>
            <a:r>
              <a:rPr lang="en-US" sz="1400" b="0" i="0" u="none" strike="noStrike" dirty="0">
                <a:solidFill>
                  <a:srgbClr val="0B0080"/>
                </a:solidFill>
                <a:effectLst/>
                <a:latin typeface="Arial Narrow" panose="020B0606020202030204" pitchFamily="34" charset="0"/>
                <a:hlinkClick r:id="rId3" tooltip="Jimmy Carter"/>
              </a:rPr>
              <a:t>Jimmy Carter</a:t>
            </a:r>
            <a:r>
              <a:rPr lang="en-US" sz="1400" b="0" i="0" dirty="0">
                <a:solidFill>
                  <a:srgbClr val="202122"/>
                </a:solidFill>
                <a:effectLst/>
                <a:latin typeface="Arial Narrow" panose="020B0606020202030204" pitchFamily="34" charset="0"/>
              </a:rPr>
              <a:t>'s </a:t>
            </a:r>
            <a:r>
              <a:rPr lang="en-US" sz="1400" b="0" i="0" u="none" strike="noStrike" dirty="0">
                <a:solidFill>
                  <a:srgbClr val="0B0080"/>
                </a:solidFill>
                <a:effectLst/>
                <a:latin typeface="Arial Narrow" panose="020B0606020202030204" pitchFamily="34" charset="0"/>
                <a:hlinkClick r:id="rId4" tooltip="Presidency of Jimmy Carter"/>
              </a:rPr>
              <a:t>presidency</a:t>
            </a:r>
            <a:r>
              <a:rPr lang="en-US" sz="1400" b="0" i="0" dirty="0">
                <a:solidFill>
                  <a:srgbClr val="202122"/>
                </a:solidFill>
                <a:effectLst/>
                <a:latin typeface="Arial Narrow" panose="020B0606020202030204" pitchFamily="34" charset="0"/>
              </a:rPr>
              <a:t> due to Pakistan's nuclear program and the execution of </a:t>
            </a:r>
            <a:r>
              <a:rPr lang="en-US" sz="1400" b="0" i="0" u="none" strike="noStrike" dirty="0">
                <a:solidFill>
                  <a:srgbClr val="0B0080"/>
                </a:solidFill>
                <a:effectLst/>
                <a:latin typeface="Arial Narrow" panose="020B0606020202030204" pitchFamily="34" charset="0"/>
                <a:hlinkClick r:id="rId5" tooltip="Zulfikar Ali Bhutto"/>
              </a:rPr>
              <a:t>Zulfikar Ali Bhutto</a:t>
            </a:r>
            <a:r>
              <a:rPr lang="en-US" sz="1400" b="0" i="0" dirty="0">
                <a:solidFill>
                  <a:srgbClr val="202122"/>
                </a:solidFill>
                <a:effectLst/>
                <a:latin typeface="Arial Narrow" panose="020B0606020202030204" pitchFamily="34" charset="0"/>
              </a:rPr>
              <a:t> in April 1979, but Carter told National Security Adviser </a:t>
            </a:r>
            <a:r>
              <a:rPr lang="en-US" sz="1400" b="0" i="0" u="none" strike="noStrike" dirty="0">
                <a:solidFill>
                  <a:srgbClr val="0B0080"/>
                </a:solidFill>
                <a:effectLst/>
                <a:latin typeface="Arial Narrow" panose="020B0606020202030204" pitchFamily="34" charset="0"/>
                <a:hlinkClick r:id="rId6" tooltip="Zbigniew Brzezinski"/>
              </a:rPr>
              <a:t>Zbigniew Brzezinski</a:t>
            </a:r>
            <a:r>
              <a:rPr lang="en-US" sz="1400" b="0" i="0" dirty="0">
                <a:solidFill>
                  <a:srgbClr val="202122"/>
                </a:solidFill>
                <a:effectLst/>
                <a:latin typeface="Arial Narrow" panose="020B0606020202030204" pitchFamily="34" charset="0"/>
              </a:rPr>
              <a:t> and Secretary of State </a:t>
            </a:r>
            <a:r>
              <a:rPr lang="en-US" sz="1400" b="0" i="0" u="none" strike="noStrike" dirty="0">
                <a:solidFill>
                  <a:srgbClr val="0B0080"/>
                </a:solidFill>
                <a:effectLst/>
                <a:latin typeface="Arial Narrow" panose="020B0606020202030204" pitchFamily="34" charset="0"/>
                <a:hlinkClick r:id="rId7" tooltip="Cyrus Vance"/>
              </a:rPr>
              <a:t>Cyrus Vance</a:t>
            </a:r>
            <a:r>
              <a:rPr lang="en-US" sz="1400" b="0" i="0" dirty="0">
                <a:solidFill>
                  <a:srgbClr val="202122"/>
                </a:solidFill>
                <a:effectLst/>
                <a:latin typeface="Arial Narrow" panose="020B0606020202030204" pitchFamily="34" charset="0"/>
              </a:rPr>
              <a:t> as early as January 1979 </a:t>
            </a:r>
            <a:r>
              <a:rPr lang="en-US" sz="1400" b="1" i="0" dirty="0">
                <a:solidFill>
                  <a:srgbClr val="202122"/>
                </a:solidFill>
                <a:effectLst/>
                <a:latin typeface="Arial Narrow" panose="020B0606020202030204" pitchFamily="34" charset="0"/>
              </a:rPr>
              <a:t>that it was vital to "repair our relationships with Pakistan" in light of the </a:t>
            </a:r>
            <a:r>
              <a:rPr lang="en-US" sz="1400" b="1" i="0" u="none" strike="noStrike" dirty="0">
                <a:solidFill>
                  <a:srgbClr val="0B0080"/>
                </a:solidFill>
                <a:effectLst/>
                <a:latin typeface="Arial Narrow" panose="020B0606020202030204" pitchFamily="34" charset="0"/>
                <a:hlinkClick r:id="rId8" tooltip="Iranian Revolution"/>
              </a:rPr>
              <a:t>unrest in Iran</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9"/>
              </a:rPr>
              <a:t>[132]</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According to former </a:t>
            </a:r>
            <a:r>
              <a:rPr lang="en-US" sz="1400" b="1" i="0" u="none" strike="noStrike" dirty="0">
                <a:solidFill>
                  <a:srgbClr val="0B0080"/>
                </a:solidFill>
                <a:effectLst/>
                <a:latin typeface="Arial Narrow" panose="020B0606020202030204" pitchFamily="34" charset="0"/>
                <a:hlinkClick r:id="rId10" tooltip="Central Intelligence Agency"/>
              </a:rPr>
              <a:t>Central Intelligence Agency</a:t>
            </a:r>
            <a:r>
              <a:rPr lang="en-US" sz="1400" b="1" i="0" dirty="0">
                <a:solidFill>
                  <a:srgbClr val="202122"/>
                </a:solidFill>
                <a:effectLst/>
                <a:latin typeface="Arial Narrow" panose="020B0606020202030204" pitchFamily="34" charset="0"/>
              </a:rPr>
              <a:t> (CIA) official </a:t>
            </a:r>
            <a:r>
              <a:rPr lang="en-US" sz="1400" b="1" i="0" u="none" strike="noStrike" dirty="0">
                <a:solidFill>
                  <a:srgbClr val="0B0080"/>
                </a:solidFill>
                <a:effectLst/>
                <a:latin typeface="Arial Narrow" panose="020B0606020202030204" pitchFamily="34" charset="0"/>
                <a:hlinkClick r:id="rId11" tooltip="Robert Gates"/>
              </a:rPr>
              <a:t>Robert Gates</a:t>
            </a:r>
            <a:r>
              <a:rPr lang="en-US" sz="1400" b="1" i="0" dirty="0">
                <a:solidFill>
                  <a:srgbClr val="202122"/>
                </a:solidFill>
                <a:effectLst/>
                <a:latin typeface="Arial Narrow" panose="020B0606020202030204" pitchFamily="34" charset="0"/>
              </a:rPr>
              <a:t>, "the Carter administration turned to CIA ... to counter Soviet and Cuban aggression in the Third World, particularly beginning in mid-1979.“</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In March 1979, "CIA sent several covert action options relating to Afghanistan to the SCC [</a:t>
            </a:r>
            <a:r>
              <a:rPr lang="en-US" sz="1400" b="0" i="0" u="none" strike="noStrike" dirty="0">
                <a:solidFill>
                  <a:srgbClr val="0B0080"/>
                </a:solidFill>
                <a:effectLst/>
                <a:latin typeface="Arial Narrow" panose="020B0606020202030204" pitchFamily="34" charset="0"/>
                <a:hlinkClick r:id="rId12" tooltip="Oversight of United States covert operations"/>
              </a:rPr>
              <a:t>Special Coordination Committee</a:t>
            </a:r>
            <a:r>
              <a:rPr lang="en-US" sz="1400" b="0" i="0" dirty="0">
                <a:solidFill>
                  <a:srgbClr val="202122"/>
                </a:solidFill>
                <a:effectLst/>
                <a:latin typeface="Arial Narrow" panose="020B0606020202030204" pitchFamily="34" charset="0"/>
              </a:rPr>
              <a:t>]" of the </a:t>
            </a:r>
            <a:r>
              <a:rPr lang="en-US" sz="1400" b="0" i="0" u="none" strike="noStrike" dirty="0">
                <a:solidFill>
                  <a:srgbClr val="0B0080"/>
                </a:solidFill>
                <a:effectLst/>
                <a:latin typeface="Arial Narrow" panose="020B0606020202030204" pitchFamily="34" charset="0"/>
                <a:hlinkClick r:id="rId13" tooltip="United States National Security Council"/>
              </a:rPr>
              <a:t>United States National Security Council</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At a March 30 meeting, U.S. </a:t>
            </a:r>
            <a:r>
              <a:rPr lang="en-US" sz="1400" b="1" i="0" u="none" strike="noStrike" dirty="0">
                <a:solidFill>
                  <a:srgbClr val="0B0080"/>
                </a:solidFill>
                <a:effectLst/>
                <a:latin typeface="Arial Narrow" panose="020B0606020202030204" pitchFamily="34" charset="0"/>
                <a:hlinkClick r:id="rId14" tooltip="United States Department of Defense"/>
              </a:rPr>
              <a:t>Department of Defense</a:t>
            </a:r>
            <a:r>
              <a:rPr lang="en-US" sz="1400" b="1" i="0" dirty="0">
                <a:solidFill>
                  <a:srgbClr val="202122"/>
                </a:solidFill>
                <a:effectLst/>
                <a:latin typeface="Arial Narrow" panose="020B0606020202030204" pitchFamily="34" charset="0"/>
              </a:rPr>
              <a:t> representative </a:t>
            </a:r>
            <a:r>
              <a:rPr lang="en-US" sz="1400" b="1" i="0" u="none" strike="noStrike" dirty="0">
                <a:solidFill>
                  <a:srgbClr val="0B0080"/>
                </a:solidFill>
                <a:effectLst/>
                <a:latin typeface="Arial Narrow" panose="020B0606020202030204" pitchFamily="34" charset="0"/>
                <a:hlinkClick r:id="rId15" tooltip="Walter B. Slocombe"/>
              </a:rPr>
              <a:t>Walter B. </a:t>
            </a:r>
            <a:r>
              <a:rPr lang="en-US" sz="1400" b="1" i="0" u="none" strike="noStrike" dirty="0" err="1">
                <a:solidFill>
                  <a:srgbClr val="0B0080"/>
                </a:solidFill>
                <a:effectLst/>
                <a:latin typeface="Arial Narrow" panose="020B0606020202030204" pitchFamily="34" charset="0"/>
                <a:hlinkClick r:id="rId15" tooltip="Walter B. Slocombe"/>
              </a:rPr>
              <a:t>Slocombe</a:t>
            </a:r>
            <a:r>
              <a:rPr lang="en-US" sz="1400" b="1" i="0" dirty="0">
                <a:solidFill>
                  <a:srgbClr val="202122"/>
                </a:solidFill>
                <a:effectLst/>
                <a:latin typeface="Arial Narrow" panose="020B0606020202030204" pitchFamily="34" charset="0"/>
              </a:rPr>
              <a:t> "asked if there was value in keeping the Afghan insurgency going, 'sucking the Soviets into a Vietnamese quagmire?'"</a:t>
            </a:r>
            <a:r>
              <a:rPr lang="en-US" sz="1400" b="1" i="0" u="none" strike="noStrike" baseline="30000" dirty="0">
                <a:solidFill>
                  <a:srgbClr val="0B0080"/>
                </a:solidFill>
                <a:effectLst/>
                <a:latin typeface="Arial Narrow" panose="020B0606020202030204" pitchFamily="34" charset="0"/>
                <a:hlinkClick r:id="rId16"/>
              </a:rPr>
              <a:t>[133]</a:t>
            </a:r>
            <a:r>
              <a:rPr lang="en-US" sz="1400" b="1" i="0" dirty="0">
                <a:solidFill>
                  <a:srgbClr val="202122"/>
                </a:solidFill>
                <a:effectLst/>
                <a:latin typeface="Arial Narrow" panose="020B0606020202030204" pitchFamily="34" charset="0"/>
              </a:rPr>
              <a:t> When asked to clarify this remark, </a:t>
            </a:r>
            <a:r>
              <a:rPr lang="en-US" sz="1400" b="1" i="0" dirty="0" err="1">
                <a:solidFill>
                  <a:srgbClr val="202122"/>
                </a:solidFill>
                <a:effectLst/>
                <a:latin typeface="Arial Narrow" panose="020B0606020202030204" pitchFamily="34" charset="0"/>
              </a:rPr>
              <a:t>Slocombe</a:t>
            </a:r>
            <a:r>
              <a:rPr lang="en-US" sz="1400" b="1" i="0" dirty="0">
                <a:solidFill>
                  <a:srgbClr val="202122"/>
                </a:solidFill>
                <a:effectLst/>
                <a:latin typeface="Arial Narrow" panose="020B0606020202030204" pitchFamily="34" charset="0"/>
              </a:rPr>
              <a:t> explained: "Well, the whole idea was that if the Soviets decided to strike at this tar baby [Afghanistan] we had every interest in making sure that they got stuck."</a:t>
            </a:r>
            <a:r>
              <a:rPr lang="en-US" sz="1400" b="1" i="0" u="none" strike="noStrike" baseline="30000" dirty="0">
                <a:solidFill>
                  <a:srgbClr val="0B0080"/>
                </a:solidFill>
                <a:effectLst/>
                <a:latin typeface="Arial Narrow" panose="020B0606020202030204" pitchFamily="34" charset="0"/>
                <a:hlinkClick r:id="rId17"/>
              </a:rPr>
              <a:t>[134]</a:t>
            </a:r>
            <a:r>
              <a:rPr lang="en-US" sz="1400" b="1" i="0" dirty="0">
                <a:solidFill>
                  <a:srgbClr val="202122"/>
                </a:solidFill>
                <a:effectLst/>
                <a:latin typeface="Arial Narrow" panose="020B0606020202030204" pitchFamily="34" charset="0"/>
              </a:rPr>
              <a:t> Yet an April 5 memo from National Intelligence Officer Arnold </a:t>
            </a:r>
            <a:r>
              <a:rPr lang="en-US" sz="1400" b="1" i="0" dirty="0" err="1">
                <a:solidFill>
                  <a:srgbClr val="202122"/>
                </a:solidFill>
                <a:effectLst/>
                <a:latin typeface="Arial Narrow" panose="020B0606020202030204" pitchFamily="34" charset="0"/>
              </a:rPr>
              <a:t>Horelick</a:t>
            </a:r>
            <a:r>
              <a:rPr lang="en-US" sz="1400" b="1" i="0" dirty="0">
                <a:solidFill>
                  <a:srgbClr val="202122"/>
                </a:solidFill>
                <a:effectLst/>
                <a:latin typeface="Arial Narrow" panose="020B0606020202030204" pitchFamily="34" charset="0"/>
              </a:rPr>
              <a:t> warned: "Covert action would raise the costs to the Soviets and inflame Moslem opinion against them in many countries. The risk was that a substantial U.S. covert aid program could raise the stakes and induce the Soviets to intervene more directly and vigorously than otherwise intended</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6"/>
              </a:rPr>
              <a:t>[133]</a:t>
            </a:r>
            <a:endParaRPr lang="en-US" sz="1400" b="0" i="0" u="none" strike="noStrike" baseline="30000" dirty="0">
              <a:solidFill>
                <a:srgbClr val="0B0080"/>
              </a:solidFill>
              <a:effectLst/>
              <a:latin typeface="Arial Narrow" panose="020B0606020202030204" pitchFamily="34" charset="0"/>
            </a:endParaRPr>
          </a:p>
          <a:p>
            <a:pPr algn="l"/>
            <a:endParaRPr lang="en-US" sz="1400" b="0" i="0" dirty="0">
              <a:solidFill>
                <a:srgbClr val="202122"/>
              </a:solidFill>
              <a:effectLst/>
              <a:latin typeface="Arial Narrow" panose="020B0606020202030204" pitchFamily="34" charset="0"/>
            </a:endParaRPr>
          </a:p>
          <a:p>
            <a:pPr algn="l"/>
            <a:r>
              <a:rPr lang="en-US" sz="1400" b="1" i="0" dirty="0">
                <a:solidFill>
                  <a:srgbClr val="202122"/>
                </a:solidFill>
                <a:effectLst/>
                <a:latin typeface="Arial Narrow" panose="020B0606020202030204" pitchFamily="34" charset="0"/>
              </a:rPr>
              <a:t>In May 1979, U.S. officials secretly began meeting with rebel leaders through Pakistani government contacts.</a:t>
            </a:r>
            <a:r>
              <a:rPr lang="en-US" sz="1400" b="1" i="0" u="none" strike="noStrike" baseline="30000" dirty="0">
                <a:solidFill>
                  <a:srgbClr val="0B0080"/>
                </a:solidFill>
                <a:effectLst/>
                <a:latin typeface="Arial Narrow" panose="020B0606020202030204" pitchFamily="34" charset="0"/>
                <a:hlinkClick r:id="rId18"/>
              </a:rPr>
              <a:t>[135]</a:t>
            </a:r>
            <a:r>
              <a:rPr lang="en-US" sz="1400" b="1" i="0" dirty="0">
                <a:solidFill>
                  <a:srgbClr val="202122"/>
                </a:solidFill>
                <a:effectLst/>
                <a:latin typeface="Arial Narrow" panose="020B0606020202030204" pitchFamily="34" charset="0"/>
              </a:rPr>
              <a:t> After additional meetings Carter signed a "presidential 'finding'" that "authorized the CIA to spend just over $500,000" on "non-lethal" aid to the mujahideen, which "seemed at the time a small beginning."</a:t>
            </a:r>
            <a:r>
              <a:rPr lang="en-US" sz="1400" b="1" i="0" u="none" strike="noStrike" baseline="30000" dirty="0">
                <a:solidFill>
                  <a:srgbClr val="0B0080"/>
                </a:solidFill>
                <a:effectLst/>
                <a:latin typeface="Arial Narrow" panose="020B0606020202030204" pitchFamily="34" charset="0"/>
                <a:hlinkClick r:id="rId9"/>
              </a:rPr>
              <a:t>[</a:t>
            </a:r>
            <a:r>
              <a:rPr lang="en-US" sz="1400" b="0" i="0" u="none" strike="noStrike" baseline="30000" dirty="0">
                <a:solidFill>
                  <a:srgbClr val="0B0080"/>
                </a:solidFill>
                <a:effectLst/>
                <a:latin typeface="Arial Narrow" panose="020B0606020202030204" pitchFamily="34" charset="0"/>
                <a:hlinkClick r:id="rId9"/>
              </a:rPr>
              <a:t>132]</a:t>
            </a:r>
            <a:r>
              <a:rPr lang="en-US" sz="1400" b="0" i="0" u="none" strike="noStrike" baseline="30000" dirty="0">
                <a:solidFill>
                  <a:srgbClr val="0B0080"/>
                </a:solidFill>
                <a:effectLst/>
                <a:latin typeface="Arial Narrow" panose="020B0606020202030204" pitchFamily="34" charset="0"/>
                <a:hlinkClick r:id="rId16"/>
              </a:rPr>
              <a:t>[133]</a:t>
            </a:r>
            <a:r>
              <a:rPr lang="en-US" sz="1400" b="0" i="0" u="none" strike="noStrike" baseline="30000" dirty="0">
                <a:solidFill>
                  <a:srgbClr val="0B0080"/>
                </a:solidFill>
                <a:effectLst/>
                <a:latin typeface="Arial Narrow" panose="020B0606020202030204" pitchFamily="34" charset="0"/>
                <a:hlinkClick r:id="rId19"/>
              </a:rPr>
              <a:t>[136]</a:t>
            </a:r>
            <a:endParaRPr lang="en-US" sz="1400" b="0" i="0" dirty="0">
              <a:solidFill>
                <a:srgbClr val="202122"/>
              </a:solidFill>
              <a:effectLst/>
              <a:latin typeface="Arial Narrow" panose="020B0606020202030204" pitchFamily="34" charset="0"/>
            </a:endParaRPr>
          </a:p>
        </p:txBody>
      </p:sp>
      <p:sp>
        <p:nvSpPr>
          <p:cNvPr id="6" name="TextBox 5">
            <a:extLst>
              <a:ext uri="{FF2B5EF4-FFF2-40B4-BE49-F238E27FC236}">
                <a16:creationId xmlns:a16="http://schemas.microsoft.com/office/drawing/2014/main" id="{4D3C98AB-9812-42B3-BCF8-3FDE640BDF6E}"/>
              </a:ext>
            </a:extLst>
          </p:cNvPr>
          <p:cNvSpPr txBox="1"/>
          <p:nvPr/>
        </p:nvSpPr>
        <p:spPr>
          <a:xfrm>
            <a:off x="141253" y="2430233"/>
            <a:ext cx="2847703" cy="369332"/>
          </a:xfrm>
          <a:prstGeom prst="rect">
            <a:avLst/>
          </a:prstGeom>
          <a:solidFill>
            <a:schemeClr val="accent2">
              <a:lumMod val="20000"/>
              <a:lumOff val="80000"/>
            </a:schemeClr>
          </a:solidFill>
        </p:spPr>
        <p:txBody>
          <a:bodyPr wrap="square">
            <a:spAutoFit/>
          </a:bodyPr>
          <a:lstStyle/>
          <a:p>
            <a:pPr algn="l"/>
            <a:r>
              <a:rPr lang="en-US" sz="1800" b="1" i="0" dirty="0">
                <a:solidFill>
                  <a:srgbClr val="000000"/>
                </a:solidFill>
                <a:effectLst/>
                <a:latin typeface="Arial" panose="020B0604020202020204" pitchFamily="34" charset="0"/>
              </a:rPr>
              <a:t>Pakistan–U.S. relations</a:t>
            </a:r>
          </a:p>
        </p:txBody>
      </p:sp>
      <p:sp>
        <p:nvSpPr>
          <p:cNvPr id="29" name="TextBox 28">
            <a:extLst>
              <a:ext uri="{FF2B5EF4-FFF2-40B4-BE49-F238E27FC236}">
                <a16:creationId xmlns:a16="http://schemas.microsoft.com/office/drawing/2014/main" id="{26E96508-A3B8-4F79-811A-3DC1A3C9BAAA}"/>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0" name="Straight Connector 29">
            <a:extLst>
              <a:ext uri="{FF2B5EF4-FFF2-40B4-BE49-F238E27FC236}">
                <a16:creationId xmlns:a16="http://schemas.microsoft.com/office/drawing/2014/main" id="{422628D6-F9D3-4770-B1C6-68FC32A012F8}"/>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E30F216-C044-4731-8FCD-837BE3719086}"/>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2" name="Straight Connector 31">
            <a:extLst>
              <a:ext uri="{FF2B5EF4-FFF2-40B4-BE49-F238E27FC236}">
                <a16:creationId xmlns:a16="http://schemas.microsoft.com/office/drawing/2014/main" id="{8AF8C27B-45F5-4A5C-8247-0B6C36ED3877}"/>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EBA27F-886A-4EDF-B6E0-B081F7737D17}"/>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4" name="Straight Connector 33">
            <a:extLst>
              <a:ext uri="{FF2B5EF4-FFF2-40B4-BE49-F238E27FC236}">
                <a16:creationId xmlns:a16="http://schemas.microsoft.com/office/drawing/2014/main" id="{D258B72B-B124-4F03-BE75-62191C4AF3D0}"/>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B6F9A2C-EBE7-4893-A6A8-903DC366C41B}"/>
              </a:ext>
            </a:extLst>
          </p:cNvPr>
          <p:cNvSpPr txBox="1"/>
          <p:nvPr/>
        </p:nvSpPr>
        <p:spPr>
          <a:xfrm>
            <a:off x="448312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36" name="Straight Connector 35">
            <a:extLst>
              <a:ext uri="{FF2B5EF4-FFF2-40B4-BE49-F238E27FC236}">
                <a16:creationId xmlns:a16="http://schemas.microsoft.com/office/drawing/2014/main" id="{56949CF2-A87C-4C90-9DAD-A5824E6D041D}"/>
              </a:ext>
            </a:extLst>
          </p:cNvPr>
          <p:cNvCxnSpPr>
            <a:cxnSpLocks/>
          </p:cNvCxnSpPr>
          <p:nvPr/>
        </p:nvCxnSpPr>
        <p:spPr>
          <a:xfrm>
            <a:off x="475526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9194B09-3DA3-4EBB-87C9-B0A3D92B409D}"/>
              </a:ext>
            </a:extLst>
          </p:cNvPr>
          <p:cNvSpPr txBox="1"/>
          <p:nvPr/>
        </p:nvSpPr>
        <p:spPr>
          <a:xfrm>
            <a:off x="448312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38" name="TextBox 37">
            <a:extLst>
              <a:ext uri="{FF2B5EF4-FFF2-40B4-BE49-F238E27FC236}">
                <a16:creationId xmlns:a16="http://schemas.microsoft.com/office/drawing/2014/main" id="{EEBEEE00-888A-40CD-8F20-03E1D550236C}"/>
              </a:ext>
            </a:extLst>
          </p:cNvPr>
          <p:cNvSpPr txBox="1"/>
          <p:nvPr/>
        </p:nvSpPr>
        <p:spPr>
          <a:xfrm>
            <a:off x="371667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39" name="Straight Connector 38">
            <a:extLst>
              <a:ext uri="{FF2B5EF4-FFF2-40B4-BE49-F238E27FC236}">
                <a16:creationId xmlns:a16="http://schemas.microsoft.com/office/drawing/2014/main" id="{DCAABA45-CBCC-4804-B045-2B4E6D26AA72}"/>
              </a:ext>
            </a:extLst>
          </p:cNvPr>
          <p:cNvCxnSpPr>
            <a:cxnSpLocks/>
          </p:cNvCxnSpPr>
          <p:nvPr/>
        </p:nvCxnSpPr>
        <p:spPr>
          <a:xfrm>
            <a:off x="398881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1EC9EF7-FDAB-4AEB-B2E9-3FD495C53CB6}"/>
              </a:ext>
            </a:extLst>
          </p:cNvPr>
          <p:cNvSpPr txBox="1"/>
          <p:nvPr/>
        </p:nvSpPr>
        <p:spPr>
          <a:xfrm>
            <a:off x="3650557" y="1128924"/>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41" name="TextBox 40">
            <a:extLst>
              <a:ext uri="{FF2B5EF4-FFF2-40B4-BE49-F238E27FC236}">
                <a16:creationId xmlns:a16="http://schemas.microsoft.com/office/drawing/2014/main" id="{659729FB-F08A-46DC-9A41-CA10D831DDF7}"/>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42" name="Straight Connector 41">
            <a:extLst>
              <a:ext uri="{FF2B5EF4-FFF2-40B4-BE49-F238E27FC236}">
                <a16:creationId xmlns:a16="http://schemas.microsoft.com/office/drawing/2014/main" id="{D7C19A46-B7E9-437C-990C-6542B8052F11}"/>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30B60C5-CCAC-4B06-9C01-3166AE0052AD}"/>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44" name="TextBox 43">
            <a:extLst>
              <a:ext uri="{FF2B5EF4-FFF2-40B4-BE49-F238E27FC236}">
                <a16:creationId xmlns:a16="http://schemas.microsoft.com/office/drawing/2014/main" id="{481877D6-EF6D-4F6B-B64E-0143C10CF31C}"/>
              </a:ext>
            </a:extLst>
          </p:cNvPr>
          <p:cNvSpPr txBox="1"/>
          <p:nvPr/>
        </p:nvSpPr>
        <p:spPr>
          <a:xfrm>
            <a:off x="305122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45" name="Straight Connector 44">
            <a:extLst>
              <a:ext uri="{FF2B5EF4-FFF2-40B4-BE49-F238E27FC236}">
                <a16:creationId xmlns:a16="http://schemas.microsoft.com/office/drawing/2014/main" id="{F49BF92F-DF19-4497-9854-307EE8E26973}"/>
              </a:ext>
            </a:extLst>
          </p:cNvPr>
          <p:cNvCxnSpPr>
            <a:cxnSpLocks/>
          </p:cNvCxnSpPr>
          <p:nvPr/>
        </p:nvCxnSpPr>
        <p:spPr>
          <a:xfrm>
            <a:off x="332336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DFBCB3D-DCDF-4E7B-A91E-B3C47485CBE3}"/>
              </a:ext>
            </a:extLst>
          </p:cNvPr>
          <p:cNvSpPr txBox="1"/>
          <p:nvPr/>
        </p:nvSpPr>
        <p:spPr>
          <a:xfrm>
            <a:off x="298511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47" name="TextBox 46">
            <a:extLst>
              <a:ext uri="{FF2B5EF4-FFF2-40B4-BE49-F238E27FC236}">
                <a16:creationId xmlns:a16="http://schemas.microsoft.com/office/drawing/2014/main" id="{4AB58CEA-6251-4A37-ADC8-C5955059A872}"/>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48" name="Straight Connector 47">
            <a:extLst>
              <a:ext uri="{FF2B5EF4-FFF2-40B4-BE49-F238E27FC236}">
                <a16:creationId xmlns:a16="http://schemas.microsoft.com/office/drawing/2014/main" id="{6D3DDA20-54E9-4921-97B2-95DC9531E0EE}"/>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D2817B3-3336-4878-9015-30FB65F19AC6}"/>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50" name="TextBox 49">
            <a:extLst>
              <a:ext uri="{FF2B5EF4-FFF2-40B4-BE49-F238E27FC236}">
                <a16:creationId xmlns:a16="http://schemas.microsoft.com/office/drawing/2014/main" id="{4D4E2AD5-C622-44A4-8D71-9FF6B0D8AEA4}"/>
              </a:ext>
            </a:extLst>
          </p:cNvPr>
          <p:cNvSpPr txBox="1"/>
          <p:nvPr/>
        </p:nvSpPr>
        <p:spPr>
          <a:xfrm>
            <a:off x="2377298" y="80906"/>
            <a:ext cx="613407" cy="430887"/>
          </a:xfrm>
          <a:prstGeom prst="rect">
            <a:avLst/>
          </a:prstGeom>
          <a:noFill/>
        </p:spPr>
        <p:txBody>
          <a:bodyPr wrap="square" rtlCol="0">
            <a:spAutoFit/>
          </a:bodyPr>
          <a:lstStyle/>
          <a:p>
            <a:r>
              <a:rPr lang="en-US" sz="1100" dirty="0">
                <a:latin typeface="Arial Narrow" panose="020B0606020202030204" pitchFamily="34" charset="0"/>
              </a:rPr>
              <a:t>May</a:t>
            </a:r>
          </a:p>
          <a:p>
            <a:r>
              <a:rPr lang="en-US" sz="1100" dirty="0">
                <a:latin typeface="Arial Narrow" panose="020B0606020202030204" pitchFamily="34" charset="0"/>
              </a:rPr>
              <a:t>1979</a:t>
            </a:r>
          </a:p>
        </p:txBody>
      </p:sp>
      <p:cxnSp>
        <p:nvCxnSpPr>
          <p:cNvPr id="51" name="Straight Connector 50">
            <a:extLst>
              <a:ext uri="{FF2B5EF4-FFF2-40B4-BE49-F238E27FC236}">
                <a16:creationId xmlns:a16="http://schemas.microsoft.com/office/drawing/2014/main" id="{777AB84B-16B1-438D-B6EF-D56E7AE75DEE}"/>
              </a:ext>
            </a:extLst>
          </p:cNvPr>
          <p:cNvCxnSpPr>
            <a:cxnSpLocks/>
          </p:cNvCxnSpPr>
          <p:nvPr/>
        </p:nvCxnSpPr>
        <p:spPr>
          <a:xfrm>
            <a:off x="2649439" y="621506"/>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C58F165-EC7A-40B6-8E6B-1C5CFFE4DF44}"/>
              </a:ext>
            </a:extLst>
          </p:cNvPr>
          <p:cNvSpPr txBox="1"/>
          <p:nvPr/>
        </p:nvSpPr>
        <p:spPr>
          <a:xfrm>
            <a:off x="2311184" y="1104888"/>
            <a:ext cx="787030" cy="938719"/>
          </a:xfrm>
          <a:prstGeom prst="rect">
            <a:avLst/>
          </a:prstGeom>
          <a:noFill/>
        </p:spPr>
        <p:txBody>
          <a:bodyPr wrap="square" rtlCol="0">
            <a:spAutoFit/>
          </a:bodyPr>
          <a:lstStyle/>
          <a:p>
            <a:r>
              <a:rPr lang="en-US" sz="1100" dirty="0">
                <a:latin typeface="Arial Narrow" panose="020B0606020202030204" pitchFamily="34" charset="0"/>
              </a:rPr>
              <a:t>US to support non-lethal aid to mujahideen</a:t>
            </a:r>
          </a:p>
        </p:txBody>
      </p:sp>
    </p:spTree>
    <p:extLst>
      <p:ext uri="{BB962C8B-B14F-4D97-AF65-F5344CB8AC3E}">
        <p14:creationId xmlns:p14="http://schemas.microsoft.com/office/powerpoint/2010/main" val="187880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25ED69BC-66D4-439D-9739-69DA0831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9D7312F7-2B85-4A98-BE37-BB99514D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C5F6E786-AA5C-4C93-A959-5C3B17C60D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30" r="1" b="16806"/>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3B5C167-49F1-45A0-A330-C08F006B59B7}"/>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293052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405514" y="2757869"/>
            <a:ext cx="11380972" cy="3539430"/>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The Amin government, having secured a treaty in December 1978 that allowed them to call on Soviet forces, repeatedly requested the introduction of troops in Afghanistan in the spring and summer of 1979. They requested Soviet troops to provide security and to assist in the fight against the </a:t>
            </a:r>
            <a:r>
              <a:rPr lang="en-US" sz="1600" b="0" i="0" dirty="0" err="1">
                <a:solidFill>
                  <a:srgbClr val="202122"/>
                </a:solidFill>
                <a:effectLst/>
                <a:latin typeface="Arial Narrow" panose="020B0606020202030204" pitchFamily="34" charset="0"/>
              </a:rPr>
              <a:t>mujaheddin</a:t>
            </a:r>
            <a:r>
              <a:rPr lang="en-US" sz="1600" b="0" i="0" dirty="0">
                <a:solidFill>
                  <a:srgbClr val="202122"/>
                </a:solidFill>
                <a:effectLst/>
                <a:latin typeface="Arial Narrow" panose="020B0606020202030204" pitchFamily="34" charset="0"/>
              </a:rPr>
              <a:t> rebels. After the killing of Soviet technicians in Herat by rioting mobs, the Soviet government sold several </a:t>
            </a:r>
            <a:r>
              <a:rPr lang="en-US" sz="1600" b="0" i="0" u="none" strike="noStrike" dirty="0">
                <a:solidFill>
                  <a:srgbClr val="0B0080"/>
                </a:solidFill>
                <a:effectLst/>
                <a:latin typeface="Arial Narrow" panose="020B0606020202030204" pitchFamily="34" charset="0"/>
                <a:hlinkClick r:id="rId2" tooltip="Mil Mi-24"/>
              </a:rPr>
              <a:t>Mi-24 helicopters</a:t>
            </a:r>
            <a:r>
              <a:rPr lang="en-US" sz="1600" b="0" i="0" dirty="0">
                <a:solidFill>
                  <a:srgbClr val="202122"/>
                </a:solidFill>
                <a:effectLst/>
                <a:latin typeface="Arial Narrow" panose="020B0606020202030204" pitchFamily="34" charset="0"/>
              </a:rPr>
              <a:t> to the Afghan military, and increased the number of military advisers in the country to 3,000.</a:t>
            </a:r>
            <a:r>
              <a:rPr lang="en-US" sz="1600" b="0" i="0" u="none" strike="noStrike" baseline="30000" dirty="0">
                <a:solidFill>
                  <a:srgbClr val="0B0080"/>
                </a:solidFill>
                <a:effectLst/>
                <a:latin typeface="Arial Narrow" panose="020B0606020202030204" pitchFamily="34" charset="0"/>
                <a:hlinkClick r:id="rId3"/>
              </a:rPr>
              <a:t>[137]</a:t>
            </a:r>
            <a:r>
              <a:rPr lang="en-US" sz="1600" b="0" i="0" dirty="0">
                <a:solidFill>
                  <a:srgbClr val="202122"/>
                </a:solidFill>
                <a:effectLst/>
                <a:latin typeface="Arial Narrow" panose="020B0606020202030204" pitchFamily="34" charset="0"/>
              </a:rPr>
              <a:t> On April 14, 1979, the Afghan government requested that the USSR send 15 to 20 helicopters with their crews to Afghanistan, and on June 16, the Soviet government responded and sent a detachment of tanks, </a:t>
            </a:r>
            <a:r>
              <a:rPr lang="en-US" sz="1600" b="0" i="0" u="none" strike="noStrike" dirty="0">
                <a:solidFill>
                  <a:srgbClr val="0B0080"/>
                </a:solidFill>
                <a:effectLst/>
                <a:latin typeface="Arial Narrow" panose="020B0606020202030204" pitchFamily="34" charset="0"/>
                <a:hlinkClick r:id="rId4" tooltip="BMP-1"/>
              </a:rPr>
              <a:t>BMPs</a:t>
            </a:r>
            <a:r>
              <a:rPr lang="en-US" sz="1600" b="0" i="0" dirty="0">
                <a:solidFill>
                  <a:srgbClr val="202122"/>
                </a:solidFill>
                <a:effectLst/>
                <a:latin typeface="Arial Narrow" panose="020B0606020202030204" pitchFamily="34" charset="0"/>
              </a:rPr>
              <a:t>, and crews to guard the government in Kabul and to secure the </a:t>
            </a:r>
            <a:r>
              <a:rPr lang="en-US" sz="1600" b="0" i="0" u="none" strike="noStrike" dirty="0">
                <a:solidFill>
                  <a:srgbClr val="0B0080"/>
                </a:solidFill>
                <a:effectLst/>
                <a:latin typeface="Arial Narrow" panose="020B0606020202030204" pitchFamily="34" charset="0"/>
                <a:hlinkClick r:id="rId5" tooltip="Bagram"/>
              </a:rPr>
              <a:t>Bagram</a:t>
            </a:r>
            <a:r>
              <a:rPr lang="en-US" sz="1600" b="0" i="0" dirty="0">
                <a:solidFill>
                  <a:srgbClr val="202122"/>
                </a:solidFill>
                <a:effectLst/>
                <a:latin typeface="Arial Narrow" panose="020B0606020202030204" pitchFamily="34" charset="0"/>
              </a:rPr>
              <a:t> and </a:t>
            </a:r>
            <a:r>
              <a:rPr lang="en-US" sz="1600" b="0" i="0" u="none" strike="noStrike" dirty="0" err="1">
                <a:solidFill>
                  <a:srgbClr val="0B0080"/>
                </a:solidFill>
                <a:effectLst/>
                <a:latin typeface="Arial Narrow" panose="020B0606020202030204" pitchFamily="34" charset="0"/>
                <a:hlinkClick r:id="rId6" tooltip="Shindand, Herat"/>
              </a:rPr>
              <a:t>Shindand</a:t>
            </a:r>
            <a:r>
              <a:rPr lang="en-US" sz="1600" b="0" i="0" dirty="0">
                <a:solidFill>
                  <a:srgbClr val="202122"/>
                </a:solidFill>
                <a:effectLst/>
                <a:latin typeface="Arial Narrow" panose="020B0606020202030204" pitchFamily="34" charset="0"/>
              </a:rPr>
              <a:t> </a:t>
            </a:r>
            <a:r>
              <a:rPr lang="en-US" sz="1600" b="0" i="0" u="none" strike="noStrike" dirty="0">
                <a:solidFill>
                  <a:srgbClr val="0B0080"/>
                </a:solidFill>
                <a:effectLst/>
                <a:latin typeface="Arial Narrow" panose="020B0606020202030204" pitchFamily="34" charset="0"/>
                <a:hlinkClick r:id="rId7" tooltip="Airfield"/>
              </a:rPr>
              <a:t>airfields</a:t>
            </a:r>
            <a:r>
              <a:rPr lang="en-US" sz="1600" b="0" i="0" dirty="0">
                <a:solidFill>
                  <a:srgbClr val="202122"/>
                </a:solidFill>
                <a:effectLst/>
                <a:latin typeface="Arial Narrow" panose="020B0606020202030204" pitchFamily="34" charset="0"/>
              </a:rPr>
              <a:t>. In response to this request, an airborne battalion, commanded by Lieutenant Colonel A. </a:t>
            </a:r>
            <a:r>
              <a:rPr lang="en-US" sz="1600" b="0" i="0" dirty="0" err="1">
                <a:solidFill>
                  <a:srgbClr val="202122"/>
                </a:solidFill>
                <a:effectLst/>
                <a:latin typeface="Arial Narrow" panose="020B0606020202030204" pitchFamily="34" charset="0"/>
              </a:rPr>
              <a:t>Lomakin</a:t>
            </a:r>
            <a:r>
              <a:rPr lang="en-US" sz="1600" b="0" i="0" dirty="0">
                <a:solidFill>
                  <a:srgbClr val="202122"/>
                </a:solidFill>
                <a:effectLst/>
                <a:latin typeface="Arial Narrow" panose="020B0606020202030204" pitchFamily="34" charset="0"/>
              </a:rPr>
              <a:t>, arrived at the </a:t>
            </a:r>
            <a:r>
              <a:rPr lang="en-US" sz="1600" b="0" i="0" u="none" strike="noStrike" dirty="0">
                <a:solidFill>
                  <a:srgbClr val="0B0080"/>
                </a:solidFill>
                <a:effectLst/>
                <a:latin typeface="Arial Narrow" panose="020B0606020202030204" pitchFamily="34" charset="0"/>
                <a:hlinkClick r:id="rId8" tooltip="Bagram Air Base"/>
              </a:rPr>
              <a:t>Bagram Air Base</a:t>
            </a:r>
            <a:r>
              <a:rPr lang="en-US" sz="1600" b="0" i="0" dirty="0">
                <a:solidFill>
                  <a:srgbClr val="202122"/>
                </a:solidFill>
                <a:effectLst/>
                <a:latin typeface="Arial Narrow" panose="020B0606020202030204" pitchFamily="34" charset="0"/>
              </a:rPr>
              <a:t> on July 7. They arrived without their combat gear, disguised as technical specialists. They were the personal bodyguards for President </a:t>
            </a:r>
            <a:r>
              <a:rPr lang="en-US" sz="1600" b="0" i="0" dirty="0" err="1">
                <a:solidFill>
                  <a:srgbClr val="202122"/>
                </a:solidFill>
                <a:effectLst/>
                <a:latin typeface="Arial Narrow" panose="020B0606020202030204" pitchFamily="34" charset="0"/>
              </a:rPr>
              <a:t>Taraki</a:t>
            </a:r>
            <a:r>
              <a:rPr lang="en-US" sz="1600" b="0" i="0" dirty="0">
                <a:solidFill>
                  <a:srgbClr val="202122"/>
                </a:solidFill>
                <a:effectLst/>
                <a:latin typeface="Arial Narrow" panose="020B0606020202030204" pitchFamily="34" charset="0"/>
              </a:rPr>
              <a:t>. The paratroopers were directly subordinate to the senior Soviet military advisor and did not interfere in Afghan politics. Several leading politicians at the time such as </a:t>
            </a:r>
            <a:r>
              <a:rPr lang="en-US" sz="1600" b="0" i="0" u="none" strike="noStrike" dirty="0">
                <a:solidFill>
                  <a:srgbClr val="0B0080"/>
                </a:solidFill>
                <a:effectLst/>
                <a:latin typeface="Arial Narrow" panose="020B0606020202030204" pitchFamily="34" charset="0"/>
                <a:hlinkClick r:id="rId9" tooltip="Alexei Kosygin"/>
              </a:rPr>
              <a:t>Alexei Kosygin</a:t>
            </a:r>
            <a:r>
              <a:rPr lang="en-US" sz="1600" b="0" i="0" dirty="0">
                <a:solidFill>
                  <a:srgbClr val="202122"/>
                </a:solidFill>
                <a:effectLst/>
                <a:latin typeface="Arial Narrow" panose="020B0606020202030204" pitchFamily="34" charset="0"/>
              </a:rPr>
              <a:t> and </a:t>
            </a:r>
            <a:r>
              <a:rPr lang="en-US" sz="1600" b="0" i="0" u="none" strike="noStrike" dirty="0">
                <a:solidFill>
                  <a:srgbClr val="0B0080"/>
                </a:solidFill>
                <a:effectLst/>
                <a:latin typeface="Arial Narrow" panose="020B0606020202030204" pitchFamily="34" charset="0"/>
                <a:hlinkClick r:id="rId10" tooltip="Andrei Gromyko"/>
              </a:rPr>
              <a:t>Andrei Gromyko</a:t>
            </a:r>
            <a:r>
              <a:rPr lang="en-US" sz="1600" b="0" i="0" dirty="0">
                <a:solidFill>
                  <a:srgbClr val="202122"/>
                </a:solidFill>
                <a:effectLst/>
                <a:latin typeface="Arial Narrow" panose="020B0606020202030204" pitchFamily="34" charset="0"/>
              </a:rPr>
              <a:t> were against intervention.</a:t>
            </a:r>
          </a:p>
          <a:p>
            <a:pPr algn="l"/>
            <a:endParaRPr lang="en-US" sz="1600" dirty="0">
              <a:solidFill>
                <a:srgbClr val="202122"/>
              </a:solidFill>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After a month, the Afghan requests were no longer for individual crews and subunits, but for regiments and larger units. In July, the Afghan government requested that two motorized rifle divisions be sent to Afghanistan. The following day, they requested an airborne division in addition to the earlier requests. They repeated these requests and variants to these requests over the following months right up to December 1979. However, the Soviet government was in no hurry to grant them.</a:t>
            </a:r>
          </a:p>
        </p:txBody>
      </p:sp>
      <p:sp>
        <p:nvSpPr>
          <p:cNvPr id="61" name="TextBox 60">
            <a:extLst>
              <a:ext uri="{FF2B5EF4-FFF2-40B4-BE49-F238E27FC236}">
                <a16:creationId xmlns:a16="http://schemas.microsoft.com/office/drawing/2014/main" id="{BF5688EC-2164-4063-AAE5-DE871A389610}"/>
              </a:ext>
            </a:extLst>
          </p:cNvPr>
          <p:cNvSpPr txBox="1"/>
          <p:nvPr/>
        </p:nvSpPr>
        <p:spPr>
          <a:xfrm>
            <a:off x="137591" y="2392216"/>
            <a:ext cx="3226890"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Soviet operations 1979–1985</a:t>
            </a:r>
          </a:p>
        </p:txBody>
      </p:sp>
    </p:spTree>
    <p:extLst>
      <p:ext uri="{BB962C8B-B14F-4D97-AF65-F5344CB8AC3E}">
        <p14:creationId xmlns:p14="http://schemas.microsoft.com/office/powerpoint/2010/main" val="209904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374760" y="3175729"/>
            <a:ext cx="11380972" cy="3036729"/>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Based on information from the </a:t>
            </a:r>
            <a:r>
              <a:rPr lang="en-US" sz="1400" b="0" i="0" u="none" strike="noStrike" dirty="0">
                <a:solidFill>
                  <a:srgbClr val="0B0080"/>
                </a:solidFill>
                <a:effectLst/>
                <a:latin typeface="Arial Narrow" panose="020B0606020202030204" pitchFamily="34" charset="0"/>
                <a:hlinkClick r:id="rId2" tooltip="KGB"/>
              </a:rPr>
              <a:t>KGB</a:t>
            </a:r>
            <a:r>
              <a:rPr lang="en-US" sz="1400" b="0" i="0" dirty="0">
                <a:solidFill>
                  <a:srgbClr val="202122"/>
                </a:solidFill>
                <a:effectLst/>
                <a:latin typeface="Arial Narrow" panose="020B0606020202030204" pitchFamily="34" charset="0"/>
              </a:rPr>
              <a:t>, Soviet leaders felt that Prime Minister </a:t>
            </a:r>
            <a:r>
              <a:rPr lang="en-US" sz="1400" b="1" i="0" u="none" strike="noStrike" dirty="0" err="1">
                <a:solidFill>
                  <a:srgbClr val="0B0080"/>
                </a:solidFill>
                <a:effectLst/>
                <a:latin typeface="Arial Narrow" panose="020B0606020202030204" pitchFamily="34" charset="0"/>
                <a:hlinkClick r:id="rId3" tooltip="Hafizullah Amin"/>
              </a:rPr>
              <a:t>Hafizullah</a:t>
            </a:r>
            <a:r>
              <a:rPr lang="en-US" sz="1400" b="1" i="0" u="none" strike="noStrike" dirty="0">
                <a:solidFill>
                  <a:srgbClr val="0B0080"/>
                </a:solidFill>
                <a:effectLst/>
                <a:latin typeface="Arial Narrow" panose="020B0606020202030204" pitchFamily="34" charset="0"/>
                <a:hlinkClick r:id="rId3" tooltip="Hafizullah Amin"/>
              </a:rPr>
              <a:t> Amin</a:t>
            </a:r>
            <a:r>
              <a:rPr lang="en-US" sz="1400" b="1" i="0" dirty="0">
                <a:solidFill>
                  <a:srgbClr val="202122"/>
                </a:solidFill>
                <a:effectLst/>
                <a:latin typeface="Arial Narrow" panose="020B0606020202030204" pitchFamily="34" charset="0"/>
              </a:rPr>
              <a:t>'s actions had destabilized the situation in Afghanistan</a:t>
            </a:r>
            <a:r>
              <a:rPr lang="en-US" sz="1400" b="0" i="0" dirty="0">
                <a:solidFill>
                  <a:srgbClr val="202122"/>
                </a:solidFill>
                <a:effectLst/>
                <a:latin typeface="Arial Narrow" panose="020B0606020202030204" pitchFamily="34" charset="0"/>
              </a:rPr>
              <a:t>. Following his initial coup against and killing of </a:t>
            </a:r>
            <a:r>
              <a:rPr lang="en-US" sz="1400" b="0" i="0" u="none" strike="noStrike" dirty="0">
                <a:solidFill>
                  <a:srgbClr val="0B0080"/>
                </a:solidFill>
                <a:effectLst/>
                <a:latin typeface="Arial Narrow" panose="020B0606020202030204" pitchFamily="34" charset="0"/>
                <a:hlinkClick r:id="rId4" tooltip="Nur Muhammad Taraki"/>
              </a:rPr>
              <a:t>President </a:t>
            </a:r>
            <a:r>
              <a:rPr lang="en-US" sz="1400" b="0" i="0" u="none" strike="noStrike" dirty="0" err="1">
                <a:solidFill>
                  <a:srgbClr val="0B0080"/>
                </a:solidFill>
                <a:effectLst/>
                <a:latin typeface="Arial Narrow" panose="020B0606020202030204" pitchFamily="34" charset="0"/>
                <a:hlinkClick r:id="rId4" tooltip="Nur Muhammad Taraki"/>
              </a:rPr>
              <a:t>Taraki</a:t>
            </a:r>
            <a:r>
              <a:rPr lang="en-US" sz="1400" b="0" i="0" dirty="0">
                <a:solidFill>
                  <a:srgbClr val="202122"/>
                </a:solidFill>
                <a:effectLst/>
                <a:latin typeface="Arial Narrow" panose="020B0606020202030204" pitchFamily="34" charset="0"/>
              </a:rPr>
              <a:t>, the KGB station in Kabul warned Moscow that Amin's leadership would lead to "harsh repressions, and as a result, the activation and consolidation of the opposition."</a:t>
            </a:r>
            <a:r>
              <a:rPr lang="en-US" sz="1400" b="0" i="0" u="none" strike="noStrike" baseline="30000" dirty="0">
                <a:solidFill>
                  <a:srgbClr val="0B0080"/>
                </a:solidFill>
                <a:effectLst/>
                <a:latin typeface="Arial Narrow" panose="020B0606020202030204" pitchFamily="34" charset="0"/>
                <a:hlinkClick r:id="rId5"/>
              </a:rPr>
              <a:t>[139]</a:t>
            </a:r>
            <a:endParaRPr lang="en-US" sz="1400" b="0" i="0" u="none" strike="noStrike" baseline="30000" dirty="0">
              <a:solidFill>
                <a:srgbClr val="0B0080"/>
              </a:solidFill>
              <a:effectLst/>
              <a:latin typeface="Arial Narrow" panose="020B0606020202030204" pitchFamily="34" charset="0"/>
            </a:endParaRP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The Soviets established a special commission on Afghanistan, comprising KGB chairman </a:t>
            </a:r>
            <a:r>
              <a:rPr lang="en-US" sz="1400" b="0" i="0" u="none" strike="noStrike" dirty="0">
                <a:solidFill>
                  <a:srgbClr val="0B0080"/>
                </a:solidFill>
                <a:effectLst/>
                <a:latin typeface="Arial Narrow" panose="020B0606020202030204" pitchFamily="34" charset="0"/>
                <a:hlinkClick r:id="rId6" tooltip="Yuri Andropov"/>
              </a:rPr>
              <a:t>Yuri Andropov</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7" tooltip="Boris Ponomarev"/>
              </a:rPr>
              <a:t>Boris Ponomarev</a:t>
            </a:r>
            <a:r>
              <a:rPr lang="en-US" sz="1400" b="0" i="0" dirty="0">
                <a:solidFill>
                  <a:srgbClr val="202122"/>
                </a:solidFill>
                <a:effectLst/>
                <a:latin typeface="Arial Narrow" panose="020B0606020202030204" pitchFamily="34" charset="0"/>
              </a:rPr>
              <a:t> from the </a:t>
            </a:r>
            <a:r>
              <a:rPr lang="en-US" sz="1400" b="0" i="0" u="none" strike="noStrike" dirty="0">
                <a:solidFill>
                  <a:srgbClr val="0B0080"/>
                </a:solidFill>
                <a:effectLst/>
                <a:latin typeface="Arial Narrow" panose="020B0606020202030204" pitchFamily="34" charset="0"/>
                <a:hlinkClick r:id="rId8" tooltip="Central Committee of the Communist Party of the Soviet Union"/>
              </a:rPr>
              <a:t>Central Committee</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9" tooltip="Dmitriy Ustinov"/>
              </a:rPr>
              <a:t>Dmitriy Ustinov</a:t>
            </a:r>
            <a:r>
              <a:rPr lang="en-US" sz="1400" b="0" i="0" dirty="0">
                <a:solidFill>
                  <a:srgbClr val="202122"/>
                </a:solidFill>
                <a:effectLst/>
                <a:latin typeface="Arial Narrow" panose="020B0606020202030204" pitchFamily="34" charset="0"/>
              </a:rPr>
              <a:t>, the </a:t>
            </a:r>
            <a:r>
              <a:rPr lang="en-US" sz="1400" b="0" i="0" u="none" strike="noStrike" dirty="0">
                <a:solidFill>
                  <a:srgbClr val="0B0080"/>
                </a:solidFill>
                <a:effectLst/>
                <a:latin typeface="Arial Narrow" panose="020B0606020202030204" pitchFamily="34" charset="0"/>
                <a:hlinkClick r:id="rId10" tooltip="Ministry of Defence (Soviet Union)"/>
              </a:rPr>
              <a:t>Minister of </a:t>
            </a:r>
            <a:r>
              <a:rPr lang="en-US" sz="1400" b="0" i="0" u="none" strike="noStrike" dirty="0" err="1">
                <a:solidFill>
                  <a:srgbClr val="0B0080"/>
                </a:solidFill>
                <a:effectLst/>
                <a:latin typeface="Arial Narrow" panose="020B0606020202030204" pitchFamily="34" charset="0"/>
                <a:hlinkClick r:id="rId10" tooltip="Ministry of Defence (Soviet Union)"/>
              </a:rPr>
              <a:t>Defence</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In late April 1978, the committee reported that Amin was purging his opponents, including Soviet loyalists, that his loyalty to Moscow was in question and that he was seeking diplomatic links with Pakistan and possibly the People's Republic of China (which at the time had </a:t>
            </a:r>
            <a:r>
              <a:rPr lang="en-US" sz="1400" b="1" i="0" u="none" strike="noStrike" dirty="0">
                <a:solidFill>
                  <a:srgbClr val="0B0080"/>
                </a:solidFill>
                <a:effectLst/>
                <a:latin typeface="Arial Narrow" panose="020B0606020202030204" pitchFamily="34" charset="0"/>
                <a:hlinkClick r:id="rId11" tooltip="Sino-Soviet split"/>
              </a:rPr>
              <a:t>poor relations with the Soviet Union</a:t>
            </a:r>
            <a:r>
              <a:rPr lang="en-US" sz="1400" b="1" i="0" dirty="0">
                <a:solidFill>
                  <a:srgbClr val="202122"/>
                </a:solidFill>
                <a:effectLst/>
                <a:latin typeface="Arial Narrow" panose="020B0606020202030204" pitchFamily="34" charset="0"/>
              </a:rPr>
              <a:t>). Of specific concern were Amin's secret meetings with the U.S. chargé </a:t>
            </a:r>
            <a:r>
              <a:rPr lang="en-US" sz="1400" b="1" i="0" dirty="0" err="1">
                <a:solidFill>
                  <a:srgbClr val="202122"/>
                </a:solidFill>
                <a:effectLst/>
                <a:latin typeface="Arial Narrow" panose="020B0606020202030204" pitchFamily="34" charset="0"/>
              </a:rPr>
              <a:t>d'affaires</a:t>
            </a:r>
            <a:r>
              <a:rPr lang="en-US" sz="1400" b="1" i="0" dirty="0">
                <a:solidFill>
                  <a:srgbClr val="202122"/>
                </a:solidFill>
                <a:effectLst/>
                <a:latin typeface="Arial Narrow" panose="020B0606020202030204" pitchFamily="34" charset="0"/>
              </a:rPr>
              <a:t>, J. Bruce </a:t>
            </a:r>
            <a:r>
              <a:rPr lang="en-US" sz="1400" b="1" i="0" dirty="0" err="1">
                <a:solidFill>
                  <a:srgbClr val="202122"/>
                </a:solidFill>
                <a:effectLst/>
                <a:latin typeface="Arial Narrow" panose="020B0606020202030204" pitchFamily="34" charset="0"/>
              </a:rPr>
              <a:t>Amstutz</a:t>
            </a:r>
            <a:r>
              <a:rPr lang="en-US" sz="1400" b="1" i="0" dirty="0">
                <a:solidFill>
                  <a:srgbClr val="202122"/>
                </a:solidFill>
                <a:effectLst/>
                <a:latin typeface="Arial Narrow" panose="020B0606020202030204" pitchFamily="34" charset="0"/>
              </a:rPr>
              <a:t>, which, while never amounting to any agreement between Amin and the United States, sowed suspicion in the </a:t>
            </a:r>
            <a:r>
              <a:rPr lang="en-US" sz="1400" b="1" i="0" u="none" strike="noStrike" dirty="0">
                <a:solidFill>
                  <a:srgbClr val="0B0080"/>
                </a:solidFill>
                <a:effectLst/>
                <a:latin typeface="Arial Narrow" panose="020B0606020202030204" pitchFamily="34" charset="0"/>
                <a:hlinkClick r:id="rId12" tooltip="Kremlin"/>
              </a:rPr>
              <a:t>Kremlin</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3"/>
              </a:rPr>
              <a:t>[140]</a:t>
            </a:r>
            <a:endParaRPr lang="en-US" sz="1400" b="0" i="0" u="none" strike="noStrike" baseline="30000" dirty="0">
              <a:solidFill>
                <a:srgbClr val="0B0080"/>
              </a:solidFill>
              <a:effectLst/>
              <a:latin typeface="Arial Narrow" panose="020B0606020202030204" pitchFamily="34" charset="0"/>
            </a:endParaRPr>
          </a:p>
          <a:p>
            <a:pPr algn="l"/>
            <a:endParaRPr lang="en-US" sz="1400" baseline="30000" dirty="0">
              <a:solidFill>
                <a:srgbClr val="0B0080"/>
              </a:solidFill>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Information obtained by the KGB from its agents in Kabul provided the last arguments to eliminate Amin. Supposedly, two of Amin's guards killed the former president Nur Muhammad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with a pillow, and </a:t>
            </a:r>
            <a:r>
              <a:rPr lang="en-US" sz="1400" b="1" i="0" dirty="0">
                <a:solidFill>
                  <a:srgbClr val="202122"/>
                </a:solidFill>
                <a:effectLst/>
                <a:latin typeface="Arial Narrow" panose="020B0606020202030204" pitchFamily="34" charset="0"/>
              </a:rPr>
              <a:t>Amin, himself, was suspected to be a CIA agent</a:t>
            </a:r>
            <a:r>
              <a:rPr lang="en-US" sz="1400" b="0" i="0" dirty="0">
                <a:solidFill>
                  <a:srgbClr val="202122"/>
                </a:solidFill>
                <a:effectLst/>
                <a:latin typeface="Arial Narrow" panose="020B0606020202030204" pitchFamily="34" charset="0"/>
              </a:rPr>
              <a:t>. The latter, however, is still disputed with Amin repeatedly demonstrating friendliness toward the various delegates of the Soviet Union who would arrive in Afghanistan. Soviet General </a:t>
            </a:r>
            <a:r>
              <a:rPr lang="en-US" sz="1400" b="0" i="0" u="none" strike="noStrike" dirty="0" err="1">
                <a:solidFill>
                  <a:srgbClr val="A55858"/>
                </a:solidFill>
                <a:effectLst/>
                <a:latin typeface="Arial Narrow" panose="020B0606020202030204" pitchFamily="34" charset="0"/>
                <a:hlinkClick r:id="rId14" tooltip="Vasily Zaplatin (page does not exist)"/>
              </a:rPr>
              <a:t>Vasily</a:t>
            </a:r>
            <a:r>
              <a:rPr lang="en-US" sz="1400" b="0" i="0" u="none" strike="noStrike" dirty="0">
                <a:solidFill>
                  <a:srgbClr val="A55858"/>
                </a:solidFill>
                <a:effectLst/>
                <a:latin typeface="Arial Narrow" panose="020B0606020202030204" pitchFamily="34" charset="0"/>
                <a:hlinkClick r:id="rId14" tooltip="Vasily Zaplatin (page does not exist)"/>
              </a:rPr>
              <a:t> </a:t>
            </a:r>
            <a:r>
              <a:rPr lang="en-US" sz="1400" b="0" i="0" u="none" strike="noStrike" dirty="0" err="1">
                <a:solidFill>
                  <a:srgbClr val="A55858"/>
                </a:solidFill>
                <a:effectLst/>
                <a:latin typeface="Arial Narrow" panose="020B0606020202030204" pitchFamily="34" charset="0"/>
                <a:hlinkClick r:id="rId14" tooltip="Vasily Zaplatin (page does not exist)"/>
              </a:rPr>
              <a:t>Zaplatin</a:t>
            </a:r>
            <a:r>
              <a:rPr lang="en-US" sz="1400" b="0" i="0" dirty="0">
                <a:solidFill>
                  <a:srgbClr val="202122"/>
                </a:solidFill>
                <a:effectLst/>
                <a:latin typeface="Arial Narrow" panose="020B0606020202030204" pitchFamily="34" charset="0"/>
              </a:rPr>
              <a:t>, a political advisor of </a:t>
            </a:r>
            <a:r>
              <a:rPr lang="en-US" sz="1400" b="0" i="0" u="none" strike="noStrike" dirty="0">
                <a:solidFill>
                  <a:srgbClr val="0B0080"/>
                </a:solidFill>
                <a:effectLst/>
                <a:latin typeface="Arial Narrow" panose="020B0606020202030204" pitchFamily="34" charset="0"/>
                <a:hlinkClick r:id="rId15" tooltip="Premier of the Soviet Union"/>
              </a:rPr>
              <a:t>Premier</a:t>
            </a:r>
            <a:r>
              <a:rPr lang="en-US" sz="1400" b="0" i="0" dirty="0">
                <a:solidFill>
                  <a:srgbClr val="202122"/>
                </a:solidFill>
                <a:effectLst/>
                <a:latin typeface="Arial Narrow" panose="020B0606020202030204" pitchFamily="34" charset="0"/>
              </a:rPr>
              <a:t> Brezhnev at the time, claimed that four of President </a:t>
            </a:r>
            <a:r>
              <a:rPr lang="en-US" sz="1400" b="0" i="0" dirty="0" err="1">
                <a:solidFill>
                  <a:srgbClr val="202122"/>
                </a:solidFill>
                <a:effectLst/>
                <a:latin typeface="Arial Narrow" panose="020B0606020202030204" pitchFamily="34" charset="0"/>
              </a:rPr>
              <a:t>Taraki's</a:t>
            </a:r>
            <a:r>
              <a:rPr lang="en-US" sz="1400" b="0" i="0" dirty="0">
                <a:solidFill>
                  <a:srgbClr val="202122"/>
                </a:solidFill>
                <a:effectLst/>
                <a:latin typeface="Arial Narrow" panose="020B0606020202030204" pitchFamily="34" charset="0"/>
              </a:rPr>
              <a:t> ministers were responsible for the destabilization. However, </a:t>
            </a:r>
            <a:r>
              <a:rPr lang="en-US" sz="1400" b="0" i="0" dirty="0" err="1">
                <a:solidFill>
                  <a:srgbClr val="202122"/>
                </a:solidFill>
                <a:effectLst/>
                <a:latin typeface="Arial Narrow" panose="020B0606020202030204" pitchFamily="34" charset="0"/>
              </a:rPr>
              <a:t>Zaplatin</a:t>
            </a:r>
            <a:r>
              <a:rPr lang="en-US" sz="1400" b="0" i="0" dirty="0">
                <a:solidFill>
                  <a:srgbClr val="202122"/>
                </a:solidFill>
                <a:effectLst/>
                <a:latin typeface="Arial Narrow" panose="020B0606020202030204" pitchFamily="34" charset="0"/>
              </a:rPr>
              <a:t> failed to emphasize this in discussions and was not heard.</a:t>
            </a:r>
            <a:r>
              <a:rPr lang="en-US" sz="1400" b="0" i="0" u="none" strike="noStrike" baseline="30000" dirty="0">
                <a:solidFill>
                  <a:srgbClr val="0B0080"/>
                </a:solidFill>
                <a:effectLst/>
                <a:latin typeface="Arial Narrow" panose="020B0606020202030204" pitchFamily="34" charset="0"/>
                <a:hlinkClick r:id="rId16"/>
              </a:rPr>
              <a:t>[141]</a:t>
            </a:r>
            <a:endParaRPr lang="en-US" sz="1400" b="0" i="0" dirty="0">
              <a:solidFill>
                <a:srgbClr val="202122"/>
              </a:solidFill>
              <a:effectLst/>
              <a:latin typeface="Arial Narrow" panose="020B0606020202030204" pitchFamily="34" charset="0"/>
            </a:endParaRPr>
          </a:p>
        </p:txBody>
      </p:sp>
      <p:sp>
        <p:nvSpPr>
          <p:cNvPr id="3" name="TextBox 2">
            <a:extLst>
              <a:ext uri="{FF2B5EF4-FFF2-40B4-BE49-F238E27FC236}">
                <a16:creationId xmlns:a16="http://schemas.microsoft.com/office/drawing/2014/main" id="{4B0BACB2-175D-42A9-B9E2-87236FF9AB69}"/>
              </a:ext>
            </a:extLst>
          </p:cNvPr>
          <p:cNvSpPr txBox="1"/>
          <p:nvPr/>
        </p:nvSpPr>
        <p:spPr>
          <a:xfrm>
            <a:off x="260140" y="2568008"/>
            <a:ext cx="3226890"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Soviet operations 1979–1985</a:t>
            </a:r>
          </a:p>
        </p:txBody>
      </p:sp>
    </p:spTree>
    <p:extLst>
      <p:ext uri="{BB962C8B-B14F-4D97-AF65-F5344CB8AC3E}">
        <p14:creationId xmlns:p14="http://schemas.microsoft.com/office/powerpoint/2010/main" val="222414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392620" y="2928534"/>
            <a:ext cx="11380972" cy="3108543"/>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During meetings between President </a:t>
            </a:r>
            <a:r>
              <a:rPr lang="en-US" sz="1400" b="0" i="0" dirty="0" err="1">
                <a:solidFill>
                  <a:srgbClr val="202122"/>
                </a:solidFill>
                <a:effectLst/>
                <a:latin typeface="Arial Narrow" panose="020B0606020202030204" pitchFamily="34" charset="0"/>
              </a:rPr>
              <a:t>Taraki</a:t>
            </a:r>
            <a:r>
              <a:rPr lang="en-US" sz="1400" b="0" i="0" dirty="0">
                <a:solidFill>
                  <a:srgbClr val="202122"/>
                </a:solidFill>
                <a:effectLst/>
                <a:latin typeface="Arial Narrow" panose="020B0606020202030204" pitchFamily="34" charset="0"/>
              </a:rPr>
              <a:t> and Soviet leaders in March 1979, the Soviets promised political support and to send military equipment and technical specialists, but </a:t>
            </a:r>
            <a:r>
              <a:rPr lang="en-US" sz="1400" b="1" i="0" dirty="0">
                <a:solidFill>
                  <a:srgbClr val="202122"/>
                </a:solidFill>
                <a:effectLst/>
                <a:latin typeface="Arial Narrow" panose="020B0606020202030204" pitchFamily="34" charset="0"/>
              </a:rPr>
              <a:t>upon repeated requests by </a:t>
            </a:r>
            <a:r>
              <a:rPr lang="en-US" sz="1400" b="1" i="0" dirty="0" err="1">
                <a:solidFill>
                  <a:srgbClr val="202122"/>
                </a:solidFill>
                <a:effectLst/>
                <a:latin typeface="Arial Narrow" panose="020B0606020202030204" pitchFamily="34" charset="0"/>
              </a:rPr>
              <a:t>Taraki</a:t>
            </a:r>
            <a:r>
              <a:rPr lang="en-US" sz="1400" b="1" i="0" dirty="0">
                <a:solidFill>
                  <a:srgbClr val="202122"/>
                </a:solidFill>
                <a:effectLst/>
                <a:latin typeface="Arial Narrow" panose="020B0606020202030204" pitchFamily="34" charset="0"/>
              </a:rPr>
              <a:t> for direct Soviet intervention, the leadership adamantly opposed him; reasons included that they would be met with "bitter resentment" from the Afghan people, that intervening in another country's civil war would hand a propaganda victory to their opponents, and Afghanistan's overall inconsequential weight in international affairs, in essence realizing they had little to gain by taking over a country with a poor economy, unstable government, and population hostile to outsiders. </a:t>
            </a:r>
            <a:r>
              <a:rPr lang="en-US" sz="1400" b="0" i="0" dirty="0">
                <a:solidFill>
                  <a:srgbClr val="202122"/>
                </a:solidFill>
                <a:effectLst/>
                <a:latin typeface="Arial Narrow" panose="020B0606020202030204" pitchFamily="34" charset="0"/>
              </a:rPr>
              <a:t>However, as the situation continued to deteriorate from May–December 1979, Moscow changed its mind on dispatching Soviet troops. The reasons for this complete turnabout are not entirely clear, and several speculative arguments include: the grave internal situation and inability for the Afghan government; the effects of the </a:t>
            </a:r>
            <a:r>
              <a:rPr lang="en-US" sz="1400" b="0" i="0" u="none" strike="noStrike" dirty="0">
                <a:solidFill>
                  <a:srgbClr val="0B0080"/>
                </a:solidFill>
                <a:effectLst/>
                <a:latin typeface="Arial Narrow" panose="020B0606020202030204" pitchFamily="34" charset="0"/>
                <a:hlinkClick r:id="rId2" tooltip="Iranian Revolution"/>
              </a:rPr>
              <a:t>Iranian Revolution</a:t>
            </a:r>
            <a:r>
              <a:rPr lang="en-US" sz="1400" b="0" i="0" dirty="0">
                <a:solidFill>
                  <a:srgbClr val="202122"/>
                </a:solidFill>
                <a:effectLst/>
                <a:latin typeface="Arial Narrow" panose="020B0606020202030204" pitchFamily="34" charset="0"/>
              </a:rPr>
              <a:t> that brought an Islamic theocracy into power, leading to fears that religious fanaticism would spread through Afghanistan and into Soviet Muslim Central Asian republics; </a:t>
            </a:r>
            <a:r>
              <a:rPr lang="en-US" sz="1400" b="0" i="0" dirty="0" err="1">
                <a:solidFill>
                  <a:srgbClr val="202122"/>
                </a:solidFill>
                <a:effectLst/>
                <a:latin typeface="Arial Narrow" panose="020B0606020202030204" pitchFamily="34" charset="0"/>
              </a:rPr>
              <a:t>Taraki's</a:t>
            </a:r>
            <a:r>
              <a:rPr lang="en-US" sz="1400" b="0" i="0" dirty="0">
                <a:solidFill>
                  <a:srgbClr val="202122"/>
                </a:solidFill>
                <a:effectLst/>
                <a:latin typeface="Arial Narrow" panose="020B0606020202030204" pitchFamily="34" charset="0"/>
              </a:rPr>
              <a:t> murder and replacement by Amin, who the Soviets feared could become aligned with the Americans and provide them with a new strategic position after the loss of Iran; and the deteriorating ties with the United States after </a:t>
            </a:r>
            <a:r>
              <a:rPr lang="en-US" sz="1400" b="0" i="0" u="none" strike="noStrike" dirty="0">
                <a:solidFill>
                  <a:srgbClr val="0B0080"/>
                </a:solidFill>
                <a:effectLst/>
                <a:latin typeface="Arial Narrow" panose="020B0606020202030204" pitchFamily="34" charset="0"/>
                <a:hlinkClick r:id="rId3" tooltip="NATO Double-Track Decision"/>
              </a:rPr>
              <a:t>NATO's two-track missile deployment decision</a:t>
            </a:r>
            <a:r>
              <a:rPr lang="en-US" sz="1400" b="0" i="0" dirty="0">
                <a:solidFill>
                  <a:srgbClr val="202122"/>
                </a:solidFill>
                <a:effectLst/>
                <a:latin typeface="Arial Narrow" panose="020B0606020202030204" pitchFamily="34" charset="0"/>
              </a:rPr>
              <a:t> and the failure of Congress to ratify the </a:t>
            </a:r>
            <a:r>
              <a:rPr lang="en-US" sz="1400" b="0" i="0" u="none" strike="noStrike" dirty="0">
                <a:solidFill>
                  <a:srgbClr val="0B0080"/>
                </a:solidFill>
                <a:effectLst/>
                <a:latin typeface="Arial Narrow" panose="020B0606020202030204" pitchFamily="34" charset="0"/>
                <a:hlinkClick r:id="rId4" tooltip="SALT II"/>
              </a:rPr>
              <a:t>SALT II</a:t>
            </a:r>
            <a:r>
              <a:rPr lang="en-US" sz="1400" b="0" i="0" dirty="0">
                <a:solidFill>
                  <a:srgbClr val="202122"/>
                </a:solidFill>
                <a:effectLst/>
                <a:latin typeface="Arial Narrow" panose="020B0606020202030204" pitchFamily="34" charset="0"/>
              </a:rPr>
              <a:t> treaty, creating the impression that détente was "already effectively dead."</a:t>
            </a:r>
            <a:r>
              <a:rPr lang="en-US" sz="1400" b="0" i="0" u="none" strike="noStrike" baseline="30000" dirty="0">
                <a:solidFill>
                  <a:srgbClr val="0B0080"/>
                </a:solidFill>
                <a:effectLst/>
                <a:latin typeface="Arial Narrow" panose="020B0606020202030204" pitchFamily="34" charset="0"/>
                <a:hlinkClick r:id="rId5"/>
              </a:rPr>
              <a:t>[142]</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The British journalist Patrick Brogan wrote in 1989: "The simplest explanation is probably the best. They got sucked into Afghanistan much as the United States got sucked into Vietnam, without clearly thinking through the consequences, and wildly underestimating the hostility they would arouse"</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6"/>
              </a:rPr>
              <a:t>[143]</a:t>
            </a:r>
            <a:r>
              <a:rPr lang="en-US" sz="1400" b="0" i="0" dirty="0">
                <a:solidFill>
                  <a:srgbClr val="202122"/>
                </a:solidFill>
                <a:effectLst/>
                <a:latin typeface="Arial Narrow" panose="020B0606020202030204" pitchFamily="34" charset="0"/>
              </a:rPr>
              <a:t> By the fall of 1979, the Amin regime was collapsing with morale in the Afghan Army having fallen to rock-bottom levels while the </a:t>
            </a:r>
            <a:r>
              <a:rPr lang="en-US" sz="1400" b="0" i="1" dirty="0">
                <a:solidFill>
                  <a:srgbClr val="202122"/>
                </a:solidFill>
                <a:effectLst/>
                <a:latin typeface="Arial Narrow" panose="020B0606020202030204" pitchFamily="34" charset="0"/>
              </a:rPr>
              <a:t>mujahideen</a:t>
            </a:r>
            <a:r>
              <a:rPr lang="en-US" sz="1400" b="0" i="0" dirty="0">
                <a:solidFill>
                  <a:srgbClr val="202122"/>
                </a:solidFill>
                <a:effectLst/>
                <a:latin typeface="Arial Narrow" panose="020B0606020202030204" pitchFamily="34" charset="0"/>
              </a:rPr>
              <a:t> ("Those engaged in </a:t>
            </a:r>
            <a:r>
              <a:rPr lang="en-US" sz="1400" b="0" i="1" dirty="0">
                <a:solidFill>
                  <a:srgbClr val="202122"/>
                </a:solidFill>
                <a:effectLst/>
                <a:latin typeface="Arial Narrow" panose="020B0606020202030204" pitchFamily="34" charset="0"/>
              </a:rPr>
              <a:t>jihad</a:t>
            </a:r>
            <a:r>
              <a:rPr lang="en-US" sz="1400" b="0" i="0" dirty="0">
                <a:solidFill>
                  <a:srgbClr val="202122"/>
                </a:solidFill>
                <a:effectLst/>
                <a:latin typeface="Arial Narrow" panose="020B0606020202030204" pitchFamily="34" charset="0"/>
              </a:rPr>
              <a:t>") had taken control of much of the countryside.</a:t>
            </a:r>
            <a:r>
              <a:rPr lang="en-US" sz="1400" b="0" i="0" u="none" strike="noStrike" baseline="30000" dirty="0">
                <a:solidFill>
                  <a:srgbClr val="0B0080"/>
                </a:solidFill>
                <a:effectLst/>
                <a:latin typeface="Arial Narrow" panose="020B0606020202030204" pitchFamily="34" charset="0"/>
                <a:hlinkClick r:id="rId7"/>
              </a:rPr>
              <a:t>[144]</a:t>
            </a:r>
            <a:r>
              <a:rPr lang="en-US" sz="1400" b="0" i="0" dirty="0">
                <a:solidFill>
                  <a:srgbClr val="202122"/>
                </a:solidFill>
                <a:effectLst/>
                <a:latin typeface="Arial Narrow" panose="020B0606020202030204" pitchFamily="34" charset="0"/>
              </a:rPr>
              <a:t> The general consensus amongst Afghan experts at the time was that it was not a question of if </a:t>
            </a:r>
            <a:r>
              <a:rPr lang="en-US" sz="1400" b="0" i="1" dirty="0">
                <a:solidFill>
                  <a:srgbClr val="202122"/>
                </a:solidFill>
                <a:effectLst/>
                <a:latin typeface="Arial Narrow" panose="020B0606020202030204" pitchFamily="34" charset="0"/>
              </a:rPr>
              <a:t>mujahideen</a:t>
            </a:r>
            <a:r>
              <a:rPr lang="en-US" sz="1400" b="0" i="0" dirty="0">
                <a:solidFill>
                  <a:srgbClr val="202122"/>
                </a:solidFill>
                <a:effectLst/>
                <a:latin typeface="Arial Narrow" panose="020B0606020202030204" pitchFamily="34" charset="0"/>
              </a:rPr>
              <a:t> would take Kabul, but only when the </a:t>
            </a:r>
            <a:r>
              <a:rPr lang="en-US" sz="1400" b="0" i="1" dirty="0">
                <a:solidFill>
                  <a:srgbClr val="202122"/>
                </a:solidFill>
                <a:effectLst/>
                <a:latin typeface="Arial Narrow" panose="020B0606020202030204" pitchFamily="34" charset="0"/>
              </a:rPr>
              <a:t>mujahideen</a:t>
            </a:r>
            <a:r>
              <a:rPr lang="en-US" sz="1400" b="0" i="0" dirty="0">
                <a:solidFill>
                  <a:srgbClr val="202122"/>
                </a:solidFill>
                <a:effectLst/>
                <a:latin typeface="Arial Narrow" panose="020B0606020202030204" pitchFamily="34" charset="0"/>
              </a:rPr>
              <a:t> would take Kabul.</a:t>
            </a:r>
            <a:r>
              <a:rPr lang="en-US" sz="1400" b="0" i="0" u="none" strike="noStrike" baseline="30000" dirty="0">
                <a:solidFill>
                  <a:srgbClr val="0B0080"/>
                </a:solidFill>
                <a:effectLst/>
                <a:latin typeface="Arial Narrow" panose="020B0606020202030204" pitchFamily="34" charset="0"/>
                <a:hlinkClick r:id="rId7"/>
              </a:rPr>
              <a:t>[144]</a:t>
            </a:r>
            <a:endParaRPr lang="en-US" sz="1400" b="0" i="0" dirty="0">
              <a:solidFill>
                <a:srgbClr val="202122"/>
              </a:solidFill>
              <a:effectLst/>
              <a:latin typeface="Arial Narrow" panose="020B0606020202030204" pitchFamily="34" charset="0"/>
            </a:endParaRPr>
          </a:p>
        </p:txBody>
      </p:sp>
      <p:sp>
        <p:nvSpPr>
          <p:cNvPr id="3" name="TextBox 2">
            <a:extLst>
              <a:ext uri="{FF2B5EF4-FFF2-40B4-BE49-F238E27FC236}">
                <a16:creationId xmlns:a16="http://schemas.microsoft.com/office/drawing/2014/main" id="{A0775C85-E17C-486B-A358-D94AE9BF625B}"/>
              </a:ext>
            </a:extLst>
          </p:cNvPr>
          <p:cNvSpPr txBox="1"/>
          <p:nvPr/>
        </p:nvSpPr>
        <p:spPr>
          <a:xfrm>
            <a:off x="160928" y="2441386"/>
            <a:ext cx="3226890"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Soviet operations 1979–1985</a:t>
            </a:r>
          </a:p>
        </p:txBody>
      </p:sp>
    </p:spTree>
    <p:extLst>
      <p:ext uri="{BB962C8B-B14F-4D97-AF65-F5344CB8AC3E}">
        <p14:creationId xmlns:p14="http://schemas.microsoft.com/office/powerpoint/2010/main" val="19963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89533F-71D4-42E3-B621-71D92AAB4532}"/>
              </a:ext>
            </a:extLst>
          </p:cNvPr>
          <p:cNvSpPr txBox="1"/>
          <p:nvPr/>
        </p:nvSpPr>
        <p:spPr>
          <a:xfrm>
            <a:off x="383178" y="409301"/>
            <a:ext cx="7881257" cy="6001643"/>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The </a:t>
            </a:r>
            <a:r>
              <a:rPr lang="en-US" sz="1600" b="1" i="0" dirty="0">
                <a:solidFill>
                  <a:srgbClr val="202122"/>
                </a:solidFill>
                <a:effectLst/>
                <a:latin typeface="Arial Narrow" panose="020B0606020202030204" pitchFamily="34" charset="0"/>
              </a:rPr>
              <a:t>Soviet–Afghan War</a:t>
            </a:r>
            <a:r>
              <a:rPr lang="en-US" sz="1600" b="0" i="0" dirty="0">
                <a:solidFill>
                  <a:srgbClr val="202122"/>
                </a:solidFill>
                <a:effectLst/>
                <a:latin typeface="Arial Narrow" panose="020B0606020202030204" pitchFamily="34" charset="0"/>
              </a:rPr>
              <a:t> was a conflict wherein insurgent groups (known collectively as the </a:t>
            </a:r>
            <a:r>
              <a:rPr lang="en-US" sz="1600" b="0" i="0" u="none" strike="noStrike" dirty="0">
                <a:solidFill>
                  <a:srgbClr val="0B0080"/>
                </a:solidFill>
                <a:effectLst/>
                <a:latin typeface="Arial Narrow" panose="020B0606020202030204" pitchFamily="34" charset="0"/>
                <a:hlinkClick r:id="rId2" tooltip="Mujahideen"/>
              </a:rPr>
              <a:t>mujahideen</a:t>
            </a:r>
            <a:r>
              <a:rPr lang="en-US" sz="1600" b="0" i="0" dirty="0">
                <a:solidFill>
                  <a:srgbClr val="202122"/>
                </a:solidFill>
                <a:effectLst/>
                <a:latin typeface="Arial Narrow" panose="020B0606020202030204" pitchFamily="34" charset="0"/>
              </a:rPr>
              <a:t>) as well as smaller </a:t>
            </a:r>
            <a:r>
              <a:rPr lang="en-US" sz="1600" b="0" i="0" u="none" strike="noStrike" dirty="0">
                <a:solidFill>
                  <a:srgbClr val="0B0080"/>
                </a:solidFill>
                <a:effectLst/>
                <a:latin typeface="Arial Narrow" panose="020B0606020202030204" pitchFamily="34" charset="0"/>
                <a:hlinkClick r:id="rId3" tooltip="Maoist"/>
              </a:rPr>
              <a:t>Maoist</a:t>
            </a:r>
            <a:r>
              <a:rPr lang="en-US" sz="1600" b="0" i="0" dirty="0">
                <a:solidFill>
                  <a:srgbClr val="202122"/>
                </a:solidFill>
                <a:effectLst/>
                <a:latin typeface="Arial Narrow" panose="020B0606020202030204" pitchFamily="34" charset="0"/>
              </a:rPr>
              <a:t> groups, fought a nine-year </a:t>
            </a:r>
            <a:r>
              <a:rPr lang="en-US" sz="1600" b="0" i="0" u="none" strike="noStrike" dirty="0">
                <a:solidFill>
                  <a:srgbClr val="0B0080"/>
                </a:solidFill>
                <a:effectLst/>
                <a:latin typeface="Arial Narrow" panose="020B0606020202030204" pitchFamily="34" charset="0"/>
                <a:hlinkClick r:id="rId4" tooltip="Guerrilla war"/>
              </a:rPr>
              <a:t>guerrilla war</a:t>
            </a:r>
            <a:r>
              <a:rPr lang="en-US" sz="1600" b="0" i="0" dirty="0">
                <a:solidFill>
                  <a:srgbClr val="202122"/>
                </a:solidFill>
                <a:effectLst/>
                <a:latin typeface="Arial Narrow" panose="020B0606020202030204" pitchFamily="34" charset="0"/>
              </a:rPr>
              <a:t> against the </a:t>
            </a:r>
            <a:r>
              <a:rPr lang="en-US" sz="1600" b="0" i="0" u="none" strike="noStrike" dirty="0">
                <a:solidFill>
                  <a:srgbClr val="0B0080"/>
                </a:solidFill>
                <a:effectLst/>
                <a:latin typeface="Arial Narrow" panose="020B0606020202030204" pitchFamily="34" charset="0"/>
                <a:hlinkClick r:id="rId5" tooltip="Soviet Army"/>
              </a:rPr>
              <a:t>Soviet Army</a:t>
            </a:r>
            <a:r>
              <a:rPr lang="en-US" sz="1600" b="0" i="0" dirty="0">
                <a:solidFill>
                  <a:srgbClr val="202122"/>
                </a:solidFill>
                <a:effectLst/>
                <a:latin typeface="Arial Narrow" panose="020B0606020202030204" pitchFamily="34" charset="0"/>
              </a:rPr>
              <a:t> and the </a:t>
            </a:r>
            <a:r>
              <a:rPr lang="en-US" sz="1600" b="0" i="0" u="none" strike="noStrike" dirty="0">
                <a:solidFill>
                  <a:srgbClr val="0B0080"/>
                </a:solidFill>
                <a:effectLst/>
                <a:latin typeface="Arial Narrow" panose="020B0606020202030204" pitchFamily="34" charset="0"/>
                <a:hlinkClick r:id="rId6" tooltip="Democratic Republic of Afghanistan"/>
              </a:rPr>
              <a:t>Democratic Republic of Afghanistan</a:t>
            </a:r>
            <a:r>
              <a:rPr lang="en-US" sz="1600" b="0" i="0" dirty="0">
                <a:solidFill>
                  <a:srgbClr val="202122"/>
                </a:solidFill>
                <a:effectLst/>
                <a:latin typeface="Arial Narrow" panose="020B0606020202030204" pitchFamily="34" charset="0"/>
              </a:rPr>
              <a:t> government throughout the 1980s, mostly in the Afghan countryside. </a:t>
            </a:r>
            <a:r>
              <a:rPr lang="en-US" sz="1600" b="1" i="0" dirty="0">
                <a:solidFill>
                  <a:srgbClr val="202122"/>
                </a:solidFill>
                <a:effectLst/>
                <a:latin typeface="Arial Narrow" panose="020B0606020202030204" pitchFamily="34" charset="0"/>
              </a:rPr>
              <a:t>The mujahideen were variously backed primarily by the United States, Pakistan, Iran, Saudi Arabia, China, and the United Kingdom; the conflict was a </a:t>
            </a:r>
            <a:r>
              <a:rPr lang="en-US" sz="1600" b="1" i="0" u="none" strike="noStrike" dirty="0">
                <a:solidFill>
                  <a:srgbClr val="0B0080"/>
                </a:solidFill>
                <a:effectLst/>
                <a:latin typeface="Arial Narrow" panose="020B0606020202030204" pitchFamily="34" charset="0"/>
                <a:hlinkClick r:id="rId7" tooltip="Cold War (1979–1985)"/>
              </a:rPr>
              <a:t>Cold War</a:t>
            </a:r>
            <a:r>
              <a:rPr lang="en-US" sz="1600" b="1" i="0" dirty="0">
                <a:solidFill>
                  <a:srgbClr val="202122"/>
                </a:solidFill>
                <a:effectLst/>
                <a:latin typeface="Arial Narrow" panose="020B0606020202030204" pitchFamily="34" charset="0"/>
              </a:rPr>
              <a:t>-era </a:t>
            </a:r>
            <a:r>
              <a:rPr lang="en-US" sz="1600" b="1" i="0" u="none" strike="noStrike" dirty="0">
                <a:solidFill>
                  <a:srgbClr val="0B0080"/>
                </a:solidFill>
                <a:effectLst/>
                <a:latin typeface="Arial Narrow" panose="020B0606020202030204" pitchFamily="34" charset="0"/>
                <a:hlinkClick r:id="rId8" tooltip="Proxy war"/>
              </a:rPr>
              <a:t>proxy war</a:t>
            </a:r>
            <a:r>
              <a:rPr lang="en-US" sz="1600" b="0" i="0" dirty="0">
                <a:solidFill>
                  <a:srgbClr val="202122"/>
                </a:solidFill>
                <a:effectLst/>
                <a:latin typeface="Arial Narrow" panose="020B0606020202030204" pitchFamily="34" charset="0"/>
              </a:rPr>
              <a:t>. Between 562,000</a:t>
            </a:r>
            <a:r>
              <a:rPr lang="en-US" sz="1600" b="0" i="0" u="none" strike="noStrike" baseline="30000" dirty="0">
                <a:solidFill>
                  <a:srgbClr val="0B0080"/>
                </a:solidFill>
                <a:effectLst/>
                <a:latin typeface="Arial Narrow" panose="020B0606020202030204" pitchFamily="34" charset="0"/>
                <a:hlinkClick r:id="rId9"/>
              </a:rPr>
              <a:t>[48]</a:t>
            </a:r>
            <a:r>
              <a:rPr lang="en-US" sz="1600" b="0" i="0" dirty="0">
                <a:solidFill>
                  <a:srgbClr val="202122"/>
                </a:solidFill>
                <a:effectLst/>
                <a:latin typeface="Arial Narrow" panose="020B0606020202030204" pitchFamily="34" charset="0"/>
              </a:rPr>
              <a:t> and 2,000,000 civilians were killed and millions of Afghans fled the country as refugees,</a:t>
            </a:r>
            <a:r>
              <a:rPr lang="en-US" sz="1600" b="0" i="0" u="none" strike="noStrike" baseline="30000" dirty="0">
                <a:solidFill>
                  <a:srgbClr val="0B0080"/>
                </a:solidFill>
                <a:effectLst/>
                <a:latin typeface="Arial Narrow" panose="020B0606020202030204" pitchFamily="34" charset="0"/>
                <a:hlinkClick r:id="rId10"/>
              </a:rPr>
              <a:t>[49]</a:t>
            </a:r>
            <a:r>
              <a:rPr lang="en-US" sz="1600" b="0" i="0" u="none" strike="noStrike" baseline="30000" dirty="0">
                <a:solidFill>
                  <a:srgbClr val="0B0080"/>
                </a:solidFill>
                <a:effectLst/>
                <a:latin typeface="Arial Narrow" panose="020B0606020202030204" pitchFamily="34" charset="0"/>
                <a:hlinkClick r:id="rId11"/>
              </a:rPr>
              <a:t>[50]</a:t>
            </a:r>
            <a:r>
              <a:rPr lang="en-US" sz="1600" b="0" i="0" u="none" strike="noStrike" baseline="30000" dirty="0">
                <a:solidFill>
                  <a:srgbClr val="0B0080"/>
                </a:solidFill>
                <a:effectLst/>
                <a:latin typeface="Arial Narrow" panose="020B0606020202030204" pitchFamily="34" charset="0"/>
                <a:hlinkClick r:id="rId12"/>
              </a:rPr>
              <a:t>[52]</a:t>
            </a:r>
            <a:r>
              <a:rPr lang="en-US" sz="1600" b="0" i="0" u="none" strike="noStrike" baseline="30000" dirty="0">
                <a:solidFill>
                  <a:srgbClr val="0B0080"/>
                </a:solidFill>
                <a:effectLst/>
                <a:latin typeface="Arial Narrow" panose="020B0606020202030204" pitchFamily="34" charset="0"/>
                <a:hlinkClick r:id="rId13"/>
              </a:rPr>
              <a:t>[53]</a:t>
            </a:r>
            <a:r>
              <a:rPr lang="en-US" sz="1600" b="0" i="0" dirty="0">
                <a:solidFill>
                  <a:srgbClr val="202122"/>
                </a:solidFill>
                <a:effectLst/>
                <a:latin typeface="Arial Narrow" panose="020B0606020202030204" pitchFamily="34" charset="0"/>
              </a:rPr>
              <a:t> mostly </a:t>
            </a:r>
            <a:r>
              <a:rPr lang="en-US" sz="1600" b="0" i="0" u="none" strike="noStrike" dirty="0">
                <a:solidFill>
                  <a:srgbClr val="0B0080"/>
                </a:solidFill>
                <a:effectLst/>
                <a:latin typeface="Arial Narrow" panose="020B0606020202030204" pitchFamily="34" charset="0"/>
                <a:hlinkClick r:id="rId14" tooltip="Afghans in Pakistan"/>
              </a:rPr>
              <a:t>to Pakistan</a:t>
            </a:r>
            <a:r>
              <a:rPr lang="en-US" sz="1600" b="0" i="0" dirty="0">
                <a:solidFill>
                  <a:srgbClr val="202122"/>
                </a:solidFill>
                <a:effectLst/>
                <a:latin typeface="Arial Narrow" panose="020B0606020202030204" pitchFamily="34" charset="0"/>
              </a:rPr>
              <a:t> </a:t>
            </a:r>
            <a:r>
              <a:rPr lang="en-US" sz="1600" b="0" i="0" u="none" strike="noStrike" dirty="0">
                <a:solidFill>
                  <a:srgbClr val="0B0080"/>
                </a:solidFill>
                <a:effectLst/>
                <a:latin typeface="Arial Narrow" panose="020B0606020202030204" pitchFamily="34" charset="0"/>
                <a:hlinkClick r:id="rId15" tooltip="Afghans in Iran"/>
              </a:rPr>
              <a:t>and Iran</a:t>
            </a:r>
            <a:r>
              <a:rPr lang="en-US" sz="1600" b="0" i="0" dirty="0">
                <a:solidFill>
                  <a:srgbClr val="202122"/>
                </a:solidFill>
                <a:effectLst/>
                <a:latin typeface="Arial Narrow" panose="020B0606020202030204" pitchFamily="34" charset="0"/>
              </a:rPr>
              <a:t>.</a:t>
            </a:r>
          </a:p>
          <a:p>
            <a:pPr algn="l"/>
            <a:endParaRPr lang="en-US" sz="1600" b="0" i="0" dirty="0">
              <a:solidFill>
                <a:srgbClr val="202122"/>
              </a:solidFill>
              <a:effectLst/>
              <a:latin typeface="Arial Narrow" panose="020B0606020202030204" pitchFamily="34" charset="0"/>
            </a:endParaRPr>
          </a:p>
          <a:p>
            <a:pPr algn="l"/>
            <a:r>
              <a:rPr lang="en-US" sz="1600" b="1" i="0" dirty="0">
                <a:solidFill>
                  <a:srgbClr val="202122"/>
                </a:solidFill>
                <a:effectLst/>
                <a:latin typeface="Arial Narrow" panose="020B0606020202030204" pitchFamily="34" charset="0"/>
              </a:rPr>
              <a:t>The foundations of the conflict were laid by the </a:t>
            </a:r>
            <a:r>
              <a:rPr lang="en-US" sz="1600" b="1" i="0" u="none" strike="noStrike" dirty="0">
                <a:solidFill>
                  <a:srgbClr val="0B0080"/>
                </a:solidFill>
                <a:effectLst/>
                <a:latin typeface="Arial Narrow" panose="020B0606020202030204" pitchFamily="34" charset="0"/>
                <a:hlinkClick r:id="rId16" tooltip="Saur Revolution"/>
              </a:rPr>
              <a:t>Saur Revolution</a:t>
            </a:r>
            <a:r>
              <a:rPr lang="en-US" sz="1600" b="1" i="0" dirty="0">
                <a:solidFill>
                  <a:srgbClr val="202122"/>
                </a:solidFill>
                <a:effectLst/>
                <a:latin typeface="Arial Narrow" panose="020B0606020202030204" pitchFamily="34" charset="0"/>
              </a:rPr>
              <a:t>, a 1978 </a:t>
            </a:r>
            <a:r>
              <a:rPr lang="en-US" sz="1600" b="1" i="0" u="none" strike="noStrike" dirty="0">
                <a:solidFill>
                  <a:srgbClr val="0B0080"/>
                </a:solidFill>
                <a:effectLst/>
                <a:latin typeface="Arial Narrow" panose="020B0606020202030204" pitchFamily="34" charset="0"/>
                <a:hlinkClick r:id="rId17" tooltip="Coup d'état"/>
              </a:rPr>
              <a:t>coup</a:t>
            </a:r>
            <a:r>
              <a:rPr lang="en-US" sz="1600" b="1" i="0" dirty="0">
                <a:solidFill>
                  <a:srgbClr val="202122"/>
                </a:solidFill>
                <a:effectLst/>
                <a:latin typeface="Arial Narrow" panose="020B0606020202030204" pitchFamily="34" charset="0"/>
              </a:rPr>
              <a:t> wherein </a:t>
            </a:r>
            <a:r>
              <a:rPr lang="en-US" sz="1600" b="1" i="0" u="none" strike="noStrike" dirty="0">
                <a:solidFill>
                  <a:srgbClr val="0B0080"/>
                </a:solidFill>
                <a:effectLst/>
                <a:latin typeface="Arial Narrow" panose="020B0606020202030204" pitchFamily="34" charset="0"/>
                <a:hlinkClick r:id="rId18" tooltip="People's Democratic Party of Afghanistan"/>
              </a:rPr>
              <a:t>Afghanistan's communist party</a:t>
            </a:r>
            <a:r>
              <a:rPr lang="en-US" sz="1600" b="1" i="0" dirty="0">
                <a:solidFill>
                  <a:srgbClr val="202122"/>
                </a:solidFill>
                <a:effectLst/>
                <a:latin typeface="Arial Narrow" panose="020B0606020202030204" pitchFamily="34" charset="0"/>
              </a:rPr>
              <a:t> took power, initiating a series of radical modernization and land reforms throughout the country. These reforms were deeply unpopular among the more traditional rural population and established power structures.</a:t>
            </a:r>
            <a:r>
              <a:rPr lang="en-US" sz="1600" b="1" i="0" u="none" strike="noStrike" baseline="30000" dirty="0">
                <a:solidFill>
                  <a:srgbClr val="0B0080"/>
                </a:solidFill>
                <a:effectLst/>
                <a:latin typeface="Arial Narrow" panose="020B0606020202030204" pitchFamily="34" charset="0"/>
                <a:hlinkClick r:id="rId19"/>
              </a:rPr>
              <a:t>[54]</a:t>
            </a:r>
            <a:r>
              <a:rPr lang="en-US" sz="1600" b="1" i="0" dirty="0">
                <a:solidFill>
                  <a:srgbClr val="202122"/>
                </a:solidFill>
                <a:effectLst/>
                <a:latin typeface="Arial Narrow" panose="020B0606020202030204" pitchFamily="34" charset="0"/>
              </a:rPr>
              <a:t> The repressive nature of the "</a:t>
            </a:r>
            <a:r>
              <a:rPr lang="en-US" sz="1600" b="1" i="0" u="none" strike="noStrike" dirty="0">
                <a:solidFill>
                  <a:srgbClr val="0B0080"/>
                </a:solidFill>
                <a:effectLst/>
                <a:latin typeface="Arial Narrow" panose="020B0606020202030204" pitchFamily="34" charset="0"/>
                <a:hlinkClick r:id="rId6" tooltip="Democratic Republic of Afghanistan"/>
              </a:rPr>
              <a:t>Democratic Republic</a:t>
            </a:r>
            <a:r>
              <a:rPr lang="en-US" sz="1600" b="1" i="0" dirty="0">
                <a:solidFill>
                  <a:srgbClr val="202122"/>
                </a:solidFill>
                <a:effectLst/>
                <a:latin typeface="Arial Narrow" panose="020B0606020202030204" pitchFamily="34" charset="0"/>
              </a:rPr>
              <a:t>",</a:t>
            </a:r>
            <a:r>
              <a:rPr lang="en-US" sz="1600" b="1" i="0" u="none" strike="noStrike" baseline="30000" dirty="0">
                <a:solidFill>
                  <a:srgbClr val="0B0080"/>
                </a:solidFill>
                <a:effectLst/>
                <a:latin typeface="Arial Narrow" panose="020B0606020202030204" pitchFamily="34" charset="0"/>
                <a:hlinkClick r:id="rId20"/>
              </a:rPr>
              <a:t>[55]</a:t>
            </a:r>
            <a:r>
              <a:rPr lang="en-US" sz="1600" b="1" i="0" dirty="0">
                <a:solidFill>
                  <a:srgbClr val="202122"/>
                </a:solidFill>
                <a:effectLst/>
                <a:latin typeface="Arial Narrow" panose="020B0606020202030204" pitchFamily="34" charset="0"/>
              </a:rPr>
              <a:t> which vigorously suppressed opposition and executed thousands of political prisoners, led to the rise of anti-government armed groups; by April 1979, large parts of the country were in open rebellion</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21"/>
              </a:rPr>
              <a:t>[56]</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The communist party itself experienced deep internal rivalries between the </a:t>
            </a:r>
            <a:r>
              <a:rPr lang="en-US" sz="1600" b="1" i="0" u="none" strike="noStrike" dirty="0" err="1">
                <a:solidFill>
                  <a:srgbClr val="0B0080"/>
                </a:solidFill>
                <a:effectLst/>
                <a:latin typeface="Arial Narrow" panose="020B0606020202030204" pitchFamily="34" charset="0"/>
                <a:hlinkClick r:id="rId22" tooltip="Khalq"/>
              </a:rPr>
              <a:t>Khalqists</a:t>
            </a:r>
            <a:r>
              <a:rPr lang="en-US" sz="1600" b="1" i="0" dirty="0">
                <a:solidFill>
                  <a:srgbClr val="202122"/>
                </a:solidFill>
                <a:effectLst/>
                <a:latin typeface="Arial Narrow" panose="020B0606020202030204" pitchFamily="34" charset="0"/>
              </a:rPr>
              <a:t> and </a:t>
            </a:r>
            <a:r>
              <a:rPr lang="en-US" sz="1600" b="1" i="0" u="none" strike="noStrike" dirty="0" err="1">
                <a:solidFill>
                  <a:srgbClr val="0B0080"/>
                </a:solidFill>
                <a:effectLst/>
                <a:latin typeface="Arial Narrow" panose="020B0606020202030204" pitchFamily="34" charset="0"/>
                <a:hlinkClick r:id="rId23" tooltip="Parcham"/>
              </a:rPr>
              <a:t>Parchamites</a:t>
            </a:r>
            <a:r>
              <a:rPr lang="en-US" sz="1600" b="1" i="0" dirty="0">
                <a:solidFill>
                  <a:srgbClr val="202122"/>
                </a:solidFill>
                <a:effectLst/>
                <a:latin typeface="Arial Narrow" panose="020B0606020202030204" pitchFamily="34" charset="0"/>
              </a:rPr>
              <a:t>; in September 1979, President </a:t>
            </a:r>
            <a:r>
              <a:rPr lang="en-US" sz="1600" b="1" i="0" u="none" strike="noStrike" dirty="0">
                <a:solidFill>
                  <a:srgbClr val="0B0080"/>
                </a:solidFill>
                <a:effectLst/>
                <a:latin typeface="Arial Narrow" panose="020B0606020202030204" pitchFamily="34" charset="0"/>
                <a:hlinkClick r:id="rId24" tooltip="Nur Mohammad Taraki"/>
              </a:rPr>
              <a:t>Nur Mohammad </a:t>
            </a:r>
            <a:r>
              <a:rPr lang="en-US" sz="1600" b="1" i="0" u="none" strike="noStrike" dirty="0" err="1">
                <a:solidFill>
                  <a:srgbClr val="0B0080"/>
                </a:solidFill>
                <a:effectLst/>
                <a:latin typeface="Arial Narrow" panose="020B0606020202030204" pitchFamily="34" charset="0"/>
                <a:hlinkClick r:id="rId24" tooltip="Nur Mohammad Taraki"/>
              </a:rPr>
              <a:t>Taraki</a:t>
            </a:r>
            <a:r>
              <a:rPr lang="en-US" sz="1600" b="1" i="0" dirty="0">
                <a:solidFill>
                  <a:srgbClr val="202122"/>
                </a:solidFill>
                <a:effectLst/>
                <a:latin typeface="Arial Narrow" panose="020B0606020202030204" pitchFamily="34" charset="0"/>
              </a:rPr>
              <a:t> was assassinated under orders of the second-in-command, </a:t>
            </a:r>
            <a:r>
              <a:rPr lang="en-US" sz="1600" b="1" i="0" u="none" strike="noStrike" dirty="0" err="1">
                <a:solidFill>
                  <a:srgbClr val="0B0080"/>
                </a:solidFill>
                <a:effectLst/>
                <a:latin typeface="Arial Narrow" panose="020B0606020202030204" pitchFamily="34" charset="0"/>
                <a:hlinkClick r:id="rId25" tooltip="Hafizullah Amin"/>
              </a:rPr>
              <a:t>Hafizullah</a:t>
            </a:r>
            <a:r>
              <a:rPr lang="en-US" sz="1600" b="1" i="0" u="none" strike="noStrike" dirty="0">
                <a:solidFill>
                  <a:srgbClr val="0B0080"/>
                </a:solidFill>
                <a:effectLst/>
                <a:latin typeface="Arial Narrow" panose="020B0606020202030204" pitchFamily="34" charset="0"/>
                <a:hlinkClick r:id="rId25" tooltip="Hafizullah Amin"/>
              </a:rPr>
              <a:t> Amin</a:t>
            </a:r>
            <a:r>
              <a:rPr lang="en-US" sz="1600" b="1" i="0" dirty="0">
                <a:solidFill>
                  <a:srgbClr val="202122"/>
                </a:solidFill>
                <a:effectLst/>
                <a:latin typeface="Arial Narrow" panose="020B0606020202030204" pitchFamily="34" charset="0"/>
              </a:rPr>
              <a:t>, which soured relations with the Soviet Union. Eventually the Soviet government, under leader </a:t>
            </a:r>
            <a:r>
              <a:rPr lang="en-US" sz="1600" b="1" i="0" u="none" strike="noStrike" dirty="0">
                <a:solidFill>
                  <a:srgbClr val="0B0080"/>
                </a:solidFill>
                <a:effectLst/>
                <a:latin typeface="Arial Narrow" panose="020B0606020202030204" pitchFamily="34" charset="0"/>
                <a:hlinkClick r:id="rId26" tooltip="Leonid Brezhnev"/>
              </a:rPr>
              <a:t>Leonid Brezhnev</a:t>
            </a:r>
            <a:r>
              <a:rPr lang="en-US" sz="1600" b="1" i="0" dirty="0">
                <a:solidFill>
                  <a:srgbClr val="202122"/>
                </a:solidFill>
                <a:effectLst/>
                <a:latin typeface="Arial Narrow" panose="020B0606020202030204" pitchFamily="34" charset="0"/>
              </a:rPr>
              <a:t>, decided to </a:t>
            </a:r>
            <a:r>
              <a:rPr lang="en-US" sz="1600" b="1" i="0" u="none" strike="noStrike" dirty="0">
                <a:solidFill>
                  <a:srgbClr val="0B0080"/>
                </a:solidFill>
                <a:effectLst/>
                <a:latin typeface="Arial Narrow" panose="020B0606020202030204" pitchFamily="34" charset="0"/>
                <a:hlinkClick r:id="rId27"/>
              </a:rPr>
              <a:t>deploy</a:t>
            </a:r>
            <a:r>
              <a:rPr lang="en-US" sz="1600" b="1" i="0" dirty="0">
                <a:solidFill>
                  <a:srgbClr val="202122"/>
                </a:solidFill>
                <a:effectLst/>
                <a:latin typeface="Arial Narrow" panose="020B0606020202030204" pitchFamily="34" charset="0"/>
              </a:rPr>
              <a:t> the </a:t>
            </a:r>
            <a:r>
              <a:rPr lang="en-US" sz="1600" b="1" i="0" u="none" strike="noStrike" dirty="0">
                <a:solidFill>
                  <a:srgbClr val="0B0080"/>
                </a:solidFill>
                <a:effectLst/>
                <a:latin typeface="Arial Narrow" panose="020B0606020202030204" pitchFamily="34" charset="0"/>
                <a:hlinkClick r:id="rId28" tooltip="40th Army (Soviet Union)"/>
              </a:rPr>
              <a:t>40th Army</a:t>
            </a:r>
            <a:r>
              <a:rPr lang="en-US" sz="1600" b="1" i="0" dirty="0">
                <a:solidFill>
                  <a:srgbClr val="202122"/>
                </a:solidFill>
                <a:effectLst/>
                <a:latin typeface="Arial Narrow" panose="020B0606020202030204" pitchFamily="34" charset="0"/>
              </a:rPr>
              <a:t> on December 24, 1979.</a:t>
            </a:r>
            <a:r>
              <a:rPr lang="en-US" sz="1600" b="1" i="0" u="none" strike="noStrike" baseline="30000" dirty="0">
                <a:solidFill>
                  <a:srgbClr val="0B0080"/>
                </a:solidFill>
                <a:effectLst/>
                <a:latin typeface="Arial Narrow" panose="020B0606020202030204" pitchFamily="34" charset="0"/>
                <a:hlinkClick r:id="rId29"/>
              </a:rPr>
              <a:t>[57]</a:t>
            </a:r>
            <a:r>
              <a:rPr lang="en-US" sz="1600" b="1" i="0" dirty="0">
                <a:solidFill>
                  <a:srgbClr val="202122"/>
                </a:solidFill>
                <a:effectLst/>
                <a:latin typeface="Arial Narrow" panose="020B0606020202030204" pitchFamily="34" charset="0"/>
              </a:rPr>
              <a:t> Arriving in the capital </a:t>
            </a:r>
            <a:r>
              <a:rPr lang="en-US" sz="1600" b="1" i="0" u="none" strike="noStrike" dirty="0">
                <a:solidFill>
                  <a:srgbClr val="0B0080"/>
                </a:solidFill>
                <a:effectLst/>
                <a:latin typeface="Arial Narrow" panose="020B0606020202030204" pitchFamily="34" charset="0"/>
                <a:hlinkClick r:id="rId30" tooltip="Kabul"/>
              </a:rPr>
              <a:t>Kabul</a:t>
            </a:r>
            <a:r>
              <a:rPr lang="en-US" sz="1600" b="1" i="0" dirty="0">
                <a:solidFill>
                  <a:srgbClr val="202122"/>
                </a:solidFill>
                <a:effectLst/>
                <a:latin typeface="Arial Narrow" panose="020B0606020202030204" pitchFamily="34" charset="0"/>
              </a:rPr>
              <a:t>, they staged a coup (</a:t>
            </a:r>
            <a:r>
              <a:rPr lang="en-US" sz="1600" b="1" i="0" u="none" strike="noStrike" dirty="0">
                <a:solidFill>
                  <a:srgbClr val="0B0080"/>
                </a:solidFill>
                <a:effectLst/>
                <a:latin typeface="Arial Narrow" panose="020B0606020202030204" pitchFamily="34" charset="0"/>
                <a:hlinkClick r:id="rId31" tooltip="Operation Storm-333"/>
              </a:rPr>
              <a:t>Operation Storm-333</a:t>
            </a:r>
            <a:r>
              <a:rPr lang="en-US" sz="1600" b="1" i="0" dirty="0">
                <a:solidFill>
                  <a:srgbClr val="202122"/>
                </a:solidFill>
                <a:effectLst/>
                <a:latin typeface="Arial Narrow" panose="020B0606020202030204" pitchFamily="34" charset="0"/>
              </a:rPr>
              <a:t>),</a:t>
            </a:r>
            <a:r>
              <a:rPr lang="en-US" sz="1600" b="1" i="0" u="none" strike="noStrike" baseline="30000" dirty="0">
                <a:solidFill>
                  <a:srgbClr val="0B0080"/>
                </a:solidFill>
                <a:effectLst/>
                <a:latin typeface="Arial Narrow" panose="020B0606020202030204" pitchFamily="34" charset="0"/>
                <a:hlinkClick r:id="rId32"/>
              </a:rPr>
              <a:t>[58]</a:t>
            </a:r>
            <a:r>
              <a:rPr lang="en-US" sz="1600" b="1" i="0" dirty="0">
                <a:solidFill>
                  <a:srgbClr val="202122"/>
                </a:solidFill>
                <a:effectLst/>
                <a:latin typeface="Arial Narrow" panose="020B0606020202030204" pitchFamily="34" charset="0"/>
              </a:rPr>
              <a:t> killing president Amin and installing Soviet loyalist </a:t>
            </a:r>
            <a:r>
              <a:rPr lang="en-US" sz="1600" b="1" i="0" u="none" strike="noStrike" dirty="0" err="1">
                <a:solidFill>
                  <a:srgbClr val="0B0080"/>
                </a:solidFill>
                <a:effectLst/>
                <a:latin typeface="Arial Narrow" panose="020B0606020202030204" pitchFamily="34" charset="0"/>
                <a:hlinkClick r:id="rId33" tooltip="Babrak Karmal"/>
              </a:rPr>
              <a:t>Babrak</a:t>
            </a:r>
            <a:r>
              <a:rPr lang="en-US" sz="1600" b="1" i="0" u="none" strike="noStrike" dirty="0">
                <a:solidFill>
                  <a:srgbClr val="0B0080"/>
                </a:solidFill>
                <a:effectLst/>
                <a:latin typeface="Arial Narrow" panose="020B0606020202030204" pitchFamily="34" charset="0"/>
                <a:hlinkClick r:id="rId33" tooltip="Babrak Karmal"/>
              </a:rPr>
              <a:t> </a:t>
            </a:r>
            <a:r>
              <a:rPr lang="en-US" sz="1600" b="1" i="0" u="none" strike="noStrike" dirty="0" err="1">
                <a:solidFill>
                  <a:srgbClr val="0B0080"/>
                </a:solidFill>
                <a:effectLst/>
                <a:latin typeface="Arial Narrow" panose="020B0606020202030204" pitchFamily="34" charset="0"/>
                <a:hlinkClick r:id="rId33" tooltip="Babrak Karmal"/>
              </a:rPr>
              <a:t>Karmal</a:t>
            </a:r>
            <a:r>
              <a:rPr lang="en-US" sz="1600" b="1" i="0" dirty="0">
                <a:solidFill>
                  <a:srgbClr val="202122"/>
                </a:solidFill>
                <a:effectLst/>
                <a:latin typeface="Arial Narrow" panose="020B0606020202030204" pitchFamily="34" charset="0"/>
              </a:rPr>
              <a:t> from the rival faction </a:t>
            </a:r>
            <a:r>
              <a:rPr lang="en-US" sz="1600" b="1" i="0" u="none" strike="noStrike" dirty="0" err="1">
                <a:solidFill>
                  <a:srgbClr val="0B0080"/>
                </a:solidFill>
                <a:effectLst/>
                <a:latin typeface="Arial Narrow" panose="020B0606020202030204" pitchFamily="34" charset="0"/>
                <a:hlinkClick r:id="rId23" tooltip="Parcham"/>
              </a:rPr>
              <a:t>Parcham</a:t>
            </a:r>
            <a:r>
              <a:rPr lang="en-US" sz="1600" b="1" i="0" dirty="0">
                <a:solidFill>
                  <a:srgbClr val="202122"/>
                </a:solidFill>
                <a:effectLst/>
                <a:latin typeface="Arial Narrow" panose="020B0606020202030204" pitchFamily="34" charset="0"/>
              </a:rPr>
              <a:t>.</a:t>
            </a:r>
            <a:r>
              <a:rPr lang="en-US" sz="1600" b="1" i="0" u="none" strike="noStrike" baseline="30000" dirty="0">
                <a:solidFill>
                  <a:srgbClr val="0B0080"/>
                </a:solidFill>
                <a:effectLst/>
                <a:latin typeface="Arial Narrow" panose="020B0606020202030204" pitchFamily="34" charset="0"/>
                <a:hlinkClick r:id="rId21"/>
              </a:rPr>
              <a:t>[56]</a:t>
            </a:r>
            <a:r>
              <a:rPr lang="en-US" sz="1600" b="1" i="0" dirty="0">
                <a:solidFill>
                  <a:srgbClr val="202122"/>
                </a:solidFill>
                <a:effectLst/>
                <a:latin typeface="Arial Narrow" panose="020B0606020202030204" pitchFamily="34" charset="0"/>
              </a:rPr>
              <a:t> The deployment had been variously called an "</a:t>
            </a:r>
            <a:r>
              <a:rPr lang="en-US" sz="1600" b="1" i="0" u="none" strike="noStrike" dirty="0">
                <a:solidFill>
                  <a:srgbClr val="0B0080"/>
                </a:solidFill>
                <a:effectLst/>
                <a:latin typeface="Arial Narrow" panose="020B0606020202030204" pitchFamily="34" charset="0"/>
                <a:hlinkClick r:id="rId34" tooltip="Invasion"/>
              </a:rPr>
              <a:t>invasion</a:t>
            </a:r>
            <a:r>
              <a:rPr lang="en-US" sz="1600" b="1" i="0" dirty="0">
                <a:solidFill>
                  <a:srgbClr val="202122"/>
                </a:solidFill>
                <a:effectLst/>
                <a:latin typeface="Arial Narrow" panose="020B0606020202030204" pitchFamily="34" charset="0"/>
              </a:rPr>
              <a:t>" (by </a:t>
            </a:r>
            <a:r>
              <a:rPr lang="en-US" sz="1600" b="1" i="0" u="none" strike="noStrike" dirty="0">
                <a:solidFill>
                  <a:srgbClr val="0B0080"/>
                </a:solidFill>
                <a:effectLst/>
                <a:latin typeface="Arial Narrow" panose="020B0606020202030204" pitchFamily="34" charset="0"/>
                <a:hlinkClick r:id="rId35" tooltip="Western media"/>
              </a:rPr>
              <a:t>Western media</a:t>
            </a:r>
            <a:r>
              <a:rPr lang="en-US" sz="1600" b="1" i="0" dirty="0">
                <a:solidFill>
                  <a:srgbClr val="202122"/>
                </a:solidFill>
                <a:effectLst/>
                <a:latin typeface="Arial Narrow" panose="020B0606020202030204" pitchFamily="34" charset="0"/>
              </a:rPr>
              <a:t> and the rebels) or a legitimate supporting </a:t>
            </a:r>
            <a:r>
              <a:rPr lang="en-US" sz="1600" b="1" i="0" u="none" strike="noStrike" dirty="0">
                <a:solidFill>
                  <a:srgbClr val="0B0080"/>
                </a:solidFill>
                <a:effectLst/>
                <a:latin typeface="Arial Narrow" panose="020B0606020202030204" pitchFamily="34" charset="0"/>
                <a:hlinkClick r:id="rId36" tooltip="Intervention (international law)"/>
              </a:rPr>
              <a:t>intervention</a:t>
            </a:r>
            <a:r>
              <a:rPr lang="en-US" sz="1600" b="1" i="0" dirty="0">
                <a:solidFill>
                  <a:srgbClr val="202122"/>
                </a:solidFill>
                <a:effectLst/>
                <a:latin typeface="Arial Narrow" panose="020B0606020202030204" pitchFamily="34" charset="0"/>
              </a:rPr>
              <a:t> (by the Soviet Union and the Afghan government)</a:t>
            </a:r>
            <a:r>
              <a:rPr lang="en-US" sz="1600" b="1" i="0" u="none" strike="noStrike" baseline="30000" dirty="0">
                <a:solidFill>
                  <a:srgbClr val="0B0080"/>
                </a:solidFill>
                <a:effectLst/>
                <a:latin typeface="Arial Narrow" panose="020B0606020202030204" pitchFamily="34" charset="0"/>
                <a:hlinkClick r:id="rId37"/>
              </a:rPr>
              <a:t>[59]</a:t>
            </a:r>
            <a:r>
              <a:rPr lang="en-US" sz="1600" b="1" i="0" u="none" strike="noStrike" baseline="30000" dirty="0">
                <a:solidFill>
                  <a:srgbClr val="0B0080"/>
                </a:solidFill>
                <a:effectLst/>
                <a:latin typeface="Arial Narrow" panose="020B0606020202030204" pitchFamily="34" charset="0"/>
                <a:hlinkClick r:id="rId38"/>
              </a:rPr>
              <a:t>[60]</a:t>
            </a:r>
            <a:r>
              <a:rPr lang="en-US" sz="1600" b="1" i="0" dirty="0">
                <a:solidFill>
                  <a:srgbClr val="202122"/>
                </a:solidFill>
                <a:effectLst/>
                <a:latin typeface="Arial Narrow" panose="020B0606020202030204" pitchFamily="34" charset="0"/>
              </a:rPr>
              <a:t> on the basis of the </a:t>
            </a:r>
            <a:r>
              <a:rPr lang="en-US" sz="1600" b="1" i="0" u="none" strike="noStrike" dirty="0">
                <a:solidFill>
                  <a:srgbClr val="0B0080"/>
                </a:solidFill>
                <a:effectLst/>
                <a:latin typeface="Arial Narrow" panose="020B0606020202030204" pitchFamily="34" charset="0"/>
                <a:hlinkClick r:id="rId39" tooltip="Brezhnev Doctrine"/>
              </a:rPr>
              <a:t>Brezhnev Doctrine</a:t>
            </a:r>
            <a:r>
              <a:rPr lang="en-US" sz="1600" b="1" i="0" dirty="0">
                <a:solidFill>
                  <a:srgbClr val="202122"/>
                </a:solidFill>
                <a:effectLst/>
                <a:latin typeface="Arial Narrow" panose="020B0606020202030204" pitchFamily="34" charset="0"/>
              </a:rPr>
              <a:t>.</a:t>
            </a:r>
          </a:p>
        </p:txBody>
      </p:sp>
      <p:pic>
        <p:nvPicPr>
          <p:cNvPr id="4" name="Picture 3">
            <a:extLst>
              <a:ext uri="{FF2B5EF4-FFF2-40B4-BE49-F238E27FC236}">
                <a16:creationId xmlns:a16="http://schemas.microsoft.com/office/drawing/2014/main" id="{6E678F30-65B1-4CF8-A45E-B523DC166F0E}"/>
              </a:ext>
            </a:extLst>
          </p:cNvPr>
          <p:cNvPicPr>
            <a:picLocks noChangeAspect="1"/>
          </p:cNvPicPr>
          <p:nvPr/>
        </p:nvPicPr>
        <p:blipFill>
          <a:blip r:embed="rId40"/>
          <a:stretch>
            <a:fillRect/>
          </a:stretch>
        </p:blipFill>
        <p:spPr>
          <a:xfrm>
            <a:off x="8653440" y="834280"/>
            <a:ext cx="3085714" cy="4771429"/>
          </a:xfrm>
          <a:prstGeom prst="rect">
            <a:avLst/>
          </a:prstGeom>
        </p:spPr>
      </p:pic>
      <p:sp>
        <p:nvSpPr>
          <p:cNvPr id="5" name="Slide Number Placeholder 4">
            <a:extLst>
              <a:ext uri="{FF2B5EF4-FFF2-40B4-BE49-F238E27FC236}">
                <a16:creationId xmlns:a16="http://schemas.microsoft.com/office/drawing/2014/main" id="{C7D71F8F-2F89-4145-9481-A75F9600CA17}"/>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41403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392620" y="2864146"/>
            <a:ext cx="11380972" cy="3539430"/>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In Moscow, </a:t>
            </a:r>
            <a:r>
              <a:rPr lang="en-US" sz="1400" b="0" i="0" u="none" strike="noStrike" dirty="0">
                <a:solidFill>
                  <a:srgbClr val="0B0080"/>
                </a:solidFill>
                <a:effectLst/>
                <a:latin typeface="Arial Narrow" panose="020B0606020202030204" pitchFamily="34" charset="0"/>
                <a:hlinkClick r:id="rId2" tooltip="Leonid Brezhnev"/>
              </a:rPr>
              <a:t>Leonid Brezhnev</a:t>
            </a:r>
            <a:r>
              <a:rPr lang="en-US" sz="1400" b="0" i="0" dirty="0">
                <a:solidFill>
                  <a:srgbClr val="202122"/>
                </a:solidFill>
                <a:effectLst/>
                <a:latin typeface="Arial Narrow" panose="020B0606020202030204" pitchFamily="34" charset="0"/>
              </a:rPr>
              <a:t> was indecisive and waffled as he usually did when faced with a difficult decision.</a:t>
            </a:r>
            <a:r>
              <a:rPr lang="en-US" sz="1400" b="0" i="0" u="none" strike="noStrike" baseline="30000" dirty="0">
                <a:solidFill>
                  <a:srgbClr val="0B0080"/>
                </a:solidFill>
                <a:effectLst/>
                <a:latin typeface="Arial Narrow" panose="020B0606020202030204" pitchFamily="34" charset="0"/>
                <a:hlinkClick r:id="rId3"/>
              </a:rPr>
              <a:t>[145]</a:t>
            </a:r>
            <a:r>
              <a:rPr lang="en-US" sz="1400" b="0" i="0" dirty="0">
                <a:solidFill>
                  <a:srgbClr val="202122"/>
                </a:solidFill>
                <a:effectLst/>
                <a:latin typeface="Arial Narrow" panose="020B0606020202030204" pitchFamily="34" charset="0"/>
              </a:rPr>
              <a:t> The three decision-makers in Moscow who pressed the hardest for an invasion in the fall of 1979 were the troika consisting of Foreign Minister </a:t>
            </a:r>
            <a:r>
              <a:rPr lang="en-US" sz="1400" b="0" i="0" u="none" strike="noStrike" dirty="0">
                <a:solidFill>
                  <a:srgbClr val="0B0080"/>
                </a:solidFill>
                <a:effectLst/>
                <a:latin typeface="Arial Narrow" panose="020B0606020202030204" pitchFamily="34" charset="0"/>
                <a:hlinkClick r:id="rId4" tooltip="Andrei Gromyko"/>
              </a:rPr>
              <a:t>Andrei Gromyko</a:t>
            </a:r>
            <a:r>
              <a:rPr lang="en-US" sz="1400" b="0" i="0" dirty="0">
                <a:solidFill>
                  <a:srgbClr val="202122"/>
                </a:solidFill>
                <a:effectLst/>
                <a:latin typeface="Arial Narrow" panose="020B0606020202030204" pitchFamily="34" charset="0"/>
              </a:rPr>
              <a:t>; the Chairman of KGB, </a:t>
            </a:r>
            <a:r>
              <a:rPr lang="en-US" sz="1400" b="0" i="0" u="none" strike="noStrike" dirty="0">
                <a:solidFill>
                  <a:srgbClr val="0B0080"/>
                </a:solidFill>
                <a:effectLst/>
                <a:latin typeface="Arial Narrow" panose="020B0606020202030204" pitchFamily="34" charset="0"/>
                <a:hlinkClick r:id="rId5" tooltip="Yuri Andropov"/>
              </a:rPr>
              <a:t>Yuri Andropov</a:t>
            </a:r>
            <a:r>
              <a:rPr lang="en-US" sz="1400" b="0" i="0" dirty="0">
                <a:solidFill>
                  <a:srgbClr val="202122"/>
                </a:solidFill>
                <a:effectLst/>
                <a:latin typeface="Arial Narrow" panose="020B0606020202030204" pitchFamily="34" charset="0"/>
              </a:rPr>
              <a:t> and the Defense Minister Marshal </a:t>
            </a:r>
            <a:r>
              <a:rPr lang="en-US" sz="1400" b="0" i="0" u="none" strike="noStrike" dirty="0">
                <a:solidFill>
                  <a:srgbClr val="0B0080"/>
                </a:solidFill>
                <a:effectLst/>
                <a:latin typeface="Arial Narrow" panose="020B0606020202030204" pitchFamily="34" charset="0"/>
                <a:hlinkClick r:id="rId6" tooltip="Dmitry Ustinov"/>
              </a:rPr>
              <a:t>Dmitry Ustinov</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3"/>
              </a:rPr>
              <a:t>[145]</a:t>
            </a:r>
            <a:r>
              <a:rPr lang="en-US" sz="1400" b="0" i="0" dirty="0">
                <a:solidFill>
                  <a:srgbClr val="202122"/>
                </a:solidFill>
                <a:effectLst/>
                <a:latin typeface="Arial Narrow" panose="020B0606020202030204" pitchFamily="34" charset="0"/>
              </a:rPr>
              <a:t> The principle reasons for the invasion was the belief in Moscow that Amin was a leader both incompetent and fanatical who had lost control of the situation together with the belief that it was the United States via Pakistan who was sponsoring the Islamist insurgency in Afghanistan.</a:t>
            </a:r>
            <a:r>
              <a:rPr lang="en-US" sz="1400" b="0" i="0" u="none" strike="noStrike" baseline="30000" dirty="0">
                <a:solidFill>
                  <a:srgbClr val="0B0080"/>
                </a:solidFill>
                <a:effectLst/>
                <a:latin typeface="Arial Narrow" panose="020B0606020202030204" pitchFamily="34" charset="0"/>
                <a:hlinkClick r:id="rId3"/>
              </a:rPr>
              <a:t>[145]</a:t>
            </a:r>
            <a:r>
              <a:rPr lang="en-US" sz="1400" b="0" i="0" dirty="0">
                <a:solidFill>
                  <a:srgbClr val="202122"/>
                </a:solidFill>
                <a:effectLst/>
                <a:latin typeface="Arial Narrow" panose="020B0606020202030204" pitchFamily="34" charset="0"/>
              </a:rPr>
              <a:t> </a:t>
            </a:r>
            <a:r>
              <a:rPr lang="en-US" sz="1400" b="0" i="0" dirty="0" err="1">
                <a:solidFill>
                  <a:srgbClr val="202122"/>
                </a:solidFill>
                <a:effectLst/>
                <a:latin typeface="Arial Narrow" panose="020B0606020202030204" pitchFamily="34" charset="0"/>
              </a:rPr>
              <a:t>Androprov</a:t>
            </a:r>
            <a:r>
              <a:rPr lang="en-US" sz="1400" b="0" i="0" dirty="0">
                <a:solidFill>
                  <a:srgbClr val="202122"/>
                </a:solidFill>
                <a:effectLst/>
                <a:latin typeface="Arial Narrow" panose="020B0606020202030204" pitchFamily="34" charset="0"/>
              </a:rPr>
              <a:t>, Gromyko and Ustinov all argued that if a radical Islamist regime came to power in Kabul, it would attempt to sponsor radical Islam in Soviet Central Asia, thereby requiring a preemptive strike.</a:t>
            </a:r>
            <a:r>
              <a:rPr lang="en-US" sz="1400" b="0" i="0" u="none" strike="noStrike" baseline="30000" dirty="0">
                <a:solidFill>
                  <a:srgbClr val="0B0080"/>
                </a:solidFill>
                <a:effectLst/>
                <a:latin typeface="Arial Narrow" panose="020B0606020202030204" pitchFamily="34" charset="0"/>
                <a:hlinkClick r:id="rId3"/>
              </a:rPr>
              <a:t>[145]</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What was envisioned in the fall of 1979 was a short intervention under which Moscow would replace radical </a:t>
            </a:r>
            <a:r>
              <a:rPr lang="en-US" sz="1400" b="1" i="0" dirty="0" err="1">
                <a:solidFill>
                  <a:srgbClr val="202122"/>
                </a:solidFill>
                <a:effectLst/>
                <a:latin typeface="Arial Narrow" panose="020B0606020202030204" pitchFamily="34" charset="0"/>
              </a:rPr>
              <a:t>Khalqi</a:t>
            </a:r>
            <a:r>
              <a:rPr lang="en-US" sz="1400" b="1" i="0" dirty="0">
                <a:solidFill>
                  <a:srgbClr val="202122"/>
                </a:solidFill>
                <a:effectLst/>
                <a:latin typeface="Arial Narrow" panose="020B0606020202030204" pitchFamily="34" charset="0"/>
              </a:rPr>
              <a:t> Communist Amin with the moderate </a:t>
            </a:r>
            <a:r>
              <a:rPr lang="en-US" sz="1400" b="1" i="0" dirty="0" err="1">
                <a:solidFill>
                  <a:srgbClr val="202122"/>
                </a:solidFill>
                <a:effectLst/>
                <a:latin typeface="Arial Narrow" panose="020B0606020202030204" pitchFamily="34" charset="0"/>
              </a:rPr>
              <a:t>Parchami</a:t>
            </a:r>
            <a:r>
              <a:rPr lang="en-US" sz="1400" b="1" i="0" dirty="0">
                <a:solidFill>
                  <a:srgbClr val="202122"/>
                </a:solidFill>
                <a:effectLst/>
                <a:latin typeface="Arial Narrow" panose="020B0606020202030204" pitchFamily="34" charset="0"/>
              </a:rPr>
              <a:t> Communist </a:t>
            </a:r>
            <a:r>
              <a:rPr lang="en-US" sz="1400" b="1" i="0" u="none" strike="noStrike" dirty="0" err="1">
                <a:solidFill>
                  <a:srgbClr val="0B0080"/>
                </a:solidFill>
                <a:effectLst/>
                <a:latin typeface="Arial Narrow" panose="020B0606020202030204" pitchFamily="34" charset="0"/>
                <a:hlinkClick r:id="rId7" tooltip="Babrak Karmal"/>
              </a:rPr>
              <a:t>Babrak</a:t>
            </a:r>
            <a:r>
              <a:rPr lang="en-US" sz="1400" b="1" i="0" u="none" strike="noStrike" dirty="0">
                <a:solidFill>
                  <a:srgbClr val="0B0080"/>
                </a:solidFill>
                <a:effectLst/>
                <a:latin typeface="Arial Narrow" panose="020B0606020202030204" pitchFamily="34" charset="0"/>
                <a:hlinkClick r:id="rId7" tooltip="Babrak Karmal"/>
              </a:rPr>
              <a:t> </a:t>
            </a:r>
            <a:r>
              <a:rPr lang="en-US" sz="1400" b="1" i="0" u="none" strike="noStrike" dirty="0" err="1">
                <a:solidFill>
                  <a:srgbClr val="0B0080"/>
                </a:solidFill>
                <a:effectLst/>
                <a:latin typeface="Arial Narrow" panose="020B0606020202030204" pitchFamily="34" charset="0"/>
                <a:hlinkClick r:id="rId7" tooltip="Babrak Karmal"/>
              </a:rPr>
              <a:t>Karmal</a:t>
            </a:r>
            <a:r>
              <a:rPr lang="en-US" sz="1400" b="1" i="0" dirty="0">
                <a:solidFill>
                  <a:srgbClr val="202122"/>
                </a:solidFill>
                <a:effectLst/>
                <a:latin typeface="Arial Narrow" panose="020B0606020202030204" pitchFamily="34" charset="0"/>
              </a:rPr>
              <a:t> to stabilize the situation</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3"/>
              </a:rPr>
              <a:t>[145]</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The concerns raised by the Chief of the Red Army General Staff, Marshal </a:t>
            </a:r>
            <a:r>
              <a:rPr lang="en-US" sz="1400" b="1" i="0" u="none" strike="noStrike" dirty="0">
                <a:solidFill>
                  <a:srgbClr val="0B0080"/>
                </a:solidFill>
                <a:effectLst/>
                <a:latin typeface="Arial Narrow" panose="020B0606020202030204" pitchFamily="34" charset="0"/>
                <a:hlinkClick r:id="rId8" tooltip="Nikolai Ogarkov"/>
              </a:rPr>
              <a:t>Nikolai </a:t>
            </a:r>
            <a:r>
              <a:rPr lang="en-US" sz="1400" b="1" i="0" u="none" strike="noStrike" dirty="0" err="1">
                <a:solidFill>
                  <a:srgbClr val="0B0080"/>
                </a:solidFill>
                <a:effectLst/>
                <a:latin typeface="Arial Narrow" panose="020B0606020202030204" pitchFamily="34" charset="0"/>
                <a:hlinkClick r:id="rId8" tooltip="Nikolai Ogarkov"/>
              </a:rPr>
              <a:t>Ogarkov</a:t>
            </a:r>
            <a:r>
              <a:rPr lang="en-US" sz="1400" b="1" i="0" dirty="0">
                <a:solidFill>
                  <a:srgbClr val="202122"/>
                </a:solidFill>
                <a:effectLst/>
                <a:latin typeface="Arial Narrow" panose="020B0606020202030204" pitchFamily="34" charset="0"/>
              </a:rPr>
              <a:t> who warned about the possibility of a protracted guerrilla war were dismissed by the troika who insisted that any occupation of Afghanistan would be short and relatively painless.</a:t>
            </a:r>
            <a:r>
              <a:rPr lang="en-US" sz="1400" b="0" i="0" u="none" strike="noStrike" baseline="30000" dirty="0">
                <a:solidFill>
                  <a:srgbClr val="0B0080"/>
                </a:solidFill>
                <a:effectLst/>
                <a:latin typeface="Arial Narrow" panose="020B0606020202030204" pitchFamily="34" charset="0"/>
                <a:hlinkClick r:id="rId3"/>
              </a:rPr>
              <a:t>[145]</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Most notably, through the diplomats of the </a:t>
            </a:r>
            <a:r>
              <a:rPr lang="en-US" sz="1400" b="1" i="0" dirty="0" err="1">
                <a:solidFill>
                  <a:srgbClr val="202122"/>
                </a:solidFill>
                <a:effectLst/>
                <a:latin typeface="Arial Narrow" panose="020B0606020202030204" pitchFamily="34" charset="0"/>
              </a:rPr>
              <a:t>Narkomindel</a:t>
            </a:r>
            <a:r>
              <a:rPr lang="en-US" sz="1400" b="1" i="0" dirty="0">
                <a:solidFill>
                  <a:srgbClr val="202122"/>
                </a:solidFill>
                <a:effectLst/>
                <a:latin typeface="Arial Narrow" panose="020B0606020202030204" pitchFamily="34" charset="0"/>
              </a:rPr>
              <a:t> at the Embassy in Kabul and the KGB officers stationed in Afghanistan were well informed about the developments in that nation, but such information rarely filtered through to the decision-makers who viewed Afghanistan more in the context of the Cold War rather than understanding Afghanistan as a subject in its own right.</a:t>
            </a:r>
            <a:r>
              <a:rPr lang="en-US" sz="1400" b="1" i="0" u="none" strike="noStrike" baseline="30000" dirty="0">
                <a:solidFill>
                  <a:srgbClr val="0B0080"/>
                </a:solidFill>
                <a:effectLst/>
                <a:latin typeface="Arial Narrow" panose="020B0606020202030204" pitchFamily="34" charset="0"/>
                <a:hlinkClick r:id="rId9"/>
              </a:rPr>
              <a:t>[146]</a:t>
            </a:r>
            <a:r>
              <a:rPr lang="en-US" sz="1400" b="1" i="0" dirty="0">
                <a:solidFill>
                  <a:srgbClr val="202122"/>
                </a:solidFill>
                <a:effectLst/>
                <a:latin typeface="Arial Narrow" panose="020B0606020202030204" pitchFamily="34" charset="0"/>
              </a:rPr>
              <a:t> The viewpoint that it was the United States that was fomenting the Islamic insurgency in Afghanistan with the aim of destabilizing Soviet Central Asia tended to downplay the effects of an unpopular Communist government pursuing policies that the majority of Afghans violently disliked as a generator of the insurgency and strengthened those who argued some sort of Soviet response was required to what was seen as an outrageous American provocation.</a:t>
            </a:r>
            <a:r>
              <a:rPr lang="en-US" sz="1400" b="1" i="0" u="none" strike="noStrike" baseline="30000" dirty="0">
                <a:solidFill>
                  <a:srgbClr val="0B0080"/>
                </a:solidFill>
                <a:effectLst/>
                <a:latin typeface="Arial Narrow" panose="020B0606020202030204" pitchFamily="34" charset="0"/>
                <a:hlinkClick r:id="rId9"/>
              </a:rPr>
              <a:t>[146]</a:t>
            </a:r>
            <a:r>
              <a:rPr lang="en-US" sz="1400" b="1" i="0" dirty="0">
                <a:solidFill>
                  <a:srgbClr val="202122"/>
                </a:solidFill>
                <a:effectLst/>
                <a:latin typeface="Arial Narrow" panose="020B0606020202030204" pitchFamily="34" charset="0"/>
              </a:rPr>
              <a:t> It was assumed in Moscow that because Pakistan (an ally of both the United States and China) was supporting the </a:t>
            </a:r>
            <a:r>
              <a:rPr lang="en-US" sz="1400" b="1" i="1" dirty="0">
                <a:solidFill>
                  <a:srgbClr val="202122"/>
                </a:solidFill>
                <a:effectLst/>
                <a:latin typeface="Arial Narrow" panose="020B0606020202030204" pitchFamily="34" charset="0"/>
              </a:rPr>
              <a:t>mujahideen</a:t>
            </a:r>
            <a:r>
              <a:rPr lang="en-US" sz="1400" b="1" i="0" dirty="0">
                <a:solidFill>
                  <a:srgbClr val="202122"/>
                </a:solidFill>
                <a:effectLst/>
                <a:latin typeface="Arial Narrow" panose="020B0606020202030204" pitchFamily="34" charset="0"/>
              </a:rPr>
              <a:t> that therefore it was ultimately the United States and China who were behind the rebellion in Afghanistan.</a:t>
            </a:r>
          </a:p>
        </p:txBody>
      </p:sp>
      <p:sp>
        <p:nvSpPr>
          <p:cNvPr id="3" name="TextBox 2">
            <a:extLst>
              <a:ext uri="{FF2B5EF4-FFF2-40B4-BE49-F238E27FC236}">
                <a16:creationId xmlns:a16="http://schemas.microsoft.com/office/drawing/2014/main" id="{34233227-579A-4DEA-81AD-4C992A94A87C}"/>
              </a:ext>
            </a:extLst>
          </p:cNvPr>
          <p:cNvSpPr txBox="1"/>
          <p:nvPr/>
        </p:nvSpPr>
        <p:spPr>
          <a:xfrm>
            <a:off x="137591" y="2382460"/>
            <a:ext cx="3226890"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Soviet operations 1979–1985</a:t>
            </a:r>
          </a:p>
        </p:txBody>
      </p:sp>
    </p:spTree>
    <p:extLst>
      <p:ext uri="{BB962C8B-B14F-4D97-AF65-F5344CB8AC3E}">
        <p14:creationId xmlns:p14="http://schemas.microsoft.com/office/powerpoint/2010/main" val="50324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392620" y="3297668"/>
            <a:ext cx="11380972" cy="2821285"/>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On October 31, 1979, Soviet informants under orders from the inner circle of advisors under </a:t>
            </a:r>
            <a:r>
              <a:rPr lang="en-US" sz="1400" b="0" i="0" u="none" strike="noStrike" dirty="0">
                <a:solidFill>
                  <a:srgbClr val="0B0080"/>
                </a:solidFill>
                <a:effectLst/>
                <a:latin typeface="Arial Narrow" panose="020B0606020202030204" pitchFamily="34" charset="0"/>
                <a:hlinkClick r:id="rId2" tooltip="General Secretary of the Communist Party of the Soviet Union"/>
              </a:rPr>
              <a:t>Soviet General Secretary</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3" tooltip="Leonid Brezhnev"/>
              </a:rPr>
              <a:t>Leonid Brezhnev</a:t>
            </a:r>
            <a:r>
              <a:rPr lang="en-US" sz="1400" b="0" i="0" dirty="0">
                <a:solidFill>
                  <a:srgbClr val="202122"/>
                </a:solidFill>
                <a:effectLst/>
                <a:latin typeface="Arial Narrow" panose="020B0606020202030204" pitchFamily="34" charset="0"/>
              </a:rPr>
              <a:t> relayed information to the </a:t>
            </a:r>
            <a:r>
              <a:rPr lang="en-US" sz="1400" b="0" i="0" u="none" strike="noStrike" dirty="0">
                <a:solidFill>
                  <a:srgbClr val="0B0080"/>
                </a:solidFill>
                <a:effectLst/>
                <a:latin typeface="Arial Narrow" panose="020B0606020202030204" pitchFamily="34" charset="0"/>
                <a:hlinkClick r:id="rId4" tooltip="Afghan Armed Forces"/>
              </a:rPr>
              <a:t>Afghan Armed Forces</a:t>
            </a:r>
            <a:r>
              <a:rPr lang="en-US" sz="1400" b="0" i="0" dirty="0">
                <a:solidFill>
                  <a:srgbClr val="202122"/>
                </a:solidFill>
                <a:effectLst/>
                <a:latin typeface="Arial Narrow" panose="020B0606020202030204" pitchFamily="34" charset="0"/>
              </a:rPr>
              <a:t> for them to undergo maintenance cycles for their tanks and other crucial equipment. Meanwhile, telecommunications links to areas outside of Kabul were severed, isolating the capital. With a deteriorating security situation, large numbers of </a:t>
            </a:r>
            <a:r>
              <a:rPr lang="en-US" sz="1400" b="0" i="0" u="none" strike="noStrike" dirty="0">
                <a:solidFill>
                  <a:srgbClr val="0B0080"/>
                </a:solidFill>
                <a:effectLst/>
                <a:latin typeface="Arial Narrow" panose="020B0606020202030204" pitchFamily="34" charset="0"/>
                <a:hlinkClick r:id="rId5" tooltip="Soviet Airborne Forces"/>
              </a:rPr>
              <a:t>Soviet Airborne Forces</a:t>
            </a:r>
            <a:r>
              <a:rPr lang="en-US" sz="1400" b="0" i="0" dirty="0">
                <a:solidFill>
                  <a:srgbClr val="202122"/>
                </a:solidFill>
                <a:effectLst/>
                <a:latin typeface="Arial Narrow" panose="020B0606020202030204" pitchFamily="34" charset="0"/>
              </a:rPr>
              <a:t> joined stationed ground troops and began to land in Kabul on December 25. Simultaneously, Amin moved the offices of the president to the </a:t>
            </a:r>
            <a:r>
              <a:rPr lang="en-US" sz="1400" b="0" i="0" u="none" strike="noStrike" dirty="0" err="1">
                <a:solidFill>
                  <a:srgbClr val="0B0080"/>
                </a:solidFill>
                <a:effectLst/>
                <a:latin typeface="Arial Narrow" panose="020B0606020202030204" pitchFamily="34" charset="0"/>
                <a:hlinkClick r:id="rId6" tooltip="Tajbeg Palace"/>
              </a:rPr>
              <a:t>Tajbeg</a:t>
            </a:r>
            <a:r>
              <a:rPr lang="en-US" sz="1400" b="0" i="0" u="none" strike="noStrike" dirty="0">
                <a:solidFill>
                  <a:srgbClr val="0B0080"/>
                </a:solidFill>
                <a:effectLst/>
                <a:latin typeface="Arial Narrow" panose="020B0606020202030204" pitchFamily="34" charset="0"/>
                <a:hlinkClick r:id="rId6" tooltip="Tajbeg Palace"/>
              </a:rPr>
              <a:t> Palace</a:t>
            </a:r>
            <a:r>
              <a:rPr lang="en-US" sz="1400" b="0" i="0" dirty="0">
                <a:solidFill>
                  <a:srgbClr val="202122"/>
                </a:solidFill>
                <a:effectLst/>
                <a:latin typeface="Arial Narrow" panose="020B0606020202030204" pitchFamily="34" charset="0"/>
              </a:rPr>
              <a:t>, believing this location to be more secure from possible threats. According to Colonel General </a:t>
            </a:r>
            <a:r>
              <a:rPr lang="en-US" sz="1400" b="0" i="0" dirty="0" err="1">
                <a:solidFill>
                  <a:srgbClr val="202122"/>
                </a:solidFill>
                <a:effectLst/>
                <a:latin typeface="Arial Narrow" panose="020B0606020202030204" pitchFamily="34" charset="0"/>
              </a:rPr>
              <a:t>Tukharinov</a:t>
            </a:r>
            <a:r>
              <a:rPr lang="en-US" sz="1400" b="0" i="0" dirty="0">
                <a:solidFill>
                  <a:srgbClr val="202122"/>
                </a:solidFill>
                <a:effectLst/>
                <a:latin typeface="Arial Narrow" panose="020B0606020202030204" pitchFamily="34" charset="0"/>
              </a:rPr>
              <a:t> and </a:t>
            </a:r>
            <a:r>
              <a:rPr lang="en-US" sz="1400" b="0" i="0" dirty="0" err="1">
                <a:solidFill>
                  <a:srgbClr val="202122"/>
                </a:solidFill>
                <a:effectLst/>
                <a:latin typeface="Arial Narrow" panose="020B0606020202030204" pitchFamily="34" charset="0"/>
              </a:rPr>
              <a:t>Merimsky</a:t>
            </a:r>
            <a:r>
              <a:rPr lang="en-US" sz="1400" b="0" i="0" dirty="0">
                <a:solidFill>
                  <a:srgbClr val="202122"/>
                </a:solidFill>
                <a:effectLst/>
                <a:latin typeface="Arial Narrow" panose="020B0606020202030204" pitchFamily="34" charset="0"/>
              </a:rPr>
              <a:t>, Amin was fully informed of the military movements, having requested Soviet military assistance to northern Afghanistan on December 17.</a:t>
            </a:r>
            <a:r>
              <a:rPr lang="en-US" sz="1400" b="0" i="0" u="none" strike="noStrike" baseline="30000" dirty="0">
                <a:solidFill>
                  <a:srgbClr val="0B0080"/>
                </a:solidFill>
                <a:effectLst/>
                <a:latin typeface="Arial Narrow" panose="020B0606020202030204" pitchFamily="34" charset="0"/>
                <a:hlinkClick r:id="rId7"/>
              </a:rPr>
              <a:t>[147]</a:t>
            </a:r>
            <a:r>
              <a:rPr lang="en-US" sz="1400" b="0" i="0" u="none" strike="noStrike" baseline="30000" dirty="0">
                <a:solidFill>
                  <a:srgbClr val="0B0080"/>
                </a:solidFill>
                <a:effectLst/>
                <a:latin typeface="Arial Narrow" panose="020B0606020202030204" pitchFamily="34" charset="0"/>
                <a:hlinkClick r:id="rId8"/>
              </a:rPr>
              <a:t>[148]</a:t>
            </a:r>
            <a:r>
              <a:rPr lang="en-US" sz="1400" b="0" i="0" dirty="0">
                <a:solidFill>
                  <a:srgbClr val="202122"/>
                </a:solidFill>
                <a:effectLst/>
                <a:latin typeface="Arial Narrow" panose="020B0606020202030204" pitchFamily="34" charset="0"/>
              </a:rPr>
              <a:t> His brother and General Dmitry </a:t>
            </a:r>
            <a:r>
              <a:rPr lang="en-US" sz="1400" b="0" i="0" dirty="0" err="1">
                <a:solidFill>
                  <a:srgbClr val="202122"/>
                </a:solidFill>
                <a:effectLst/>
                <a:latin typeface="Arial Narrow" panose="020B0606020202030204" pitchFamily="34" charset="0"/>
              </a:rPr>
              <a:t>Chiangov</a:t>
            </a:r>
            <a:r>
              <a:rPr lang="en-US" sz="1400" b="0" i="0" dirty="0">
                <a:solidFill>
                  <a:srgbClr val="202122"/>
                </a:solidFill>
                <a:effectLst/>
                <a:latin typeface="Arial Narrow" panose="020B0606020202030204" pitchFamily="34" charset="0"/>
              </a:rPr>
              <a:t> met with the commander of the </a:t>
            </a:r>
            <a:r>
              <a:rPr lang="en-US" sz="1400" b="0" i="0" u="none" strike="noStrike" dirty="0">
                <a:solidFill>
                  <a:srgbClr val="0B0080"/>
                </a:solidFill>
                <a:effectLst/>
                <a:latin typeface="Arial Narrow" panose="020B0606020202030204" pitchFamily="34" charset="0"/>
                <a:hlinkClick r:id="rId9" tooltip="40th Army (Soviet Union)"/>
              </a:rPr>
              <a:t>40th Army</a:t>
            </a:r>
            <a:r>
              <a:rPr lang="en-US" sz="1400" b="0" i="0" dirty="0">
                <a:solidFill>
                  <a:srgbClr val="202122"/>
                </a:solidFill>
                <a:effectLst/>
                <a:latin typeface="Arial Narrow" panose="020B0606020202030204" pitchFamily="34" charset="0"/>
              </a:rPr>
              <a:t> before Soviet troops entered the country, to work out initial routes and locations for Soviet troops.</a:t>
            </a:r>
            <a:r>
              <a:rPr lang="en-US" sz="1400" b="0" i="0" u="none" strike="noStrike" baseline="30000" dirty="0">
                <a:solidFill>
                  <a:srgbClr val="0B0080"/>
                </a:solidFill>
                <a:effectLst/>
                <a:latin typeface="Arial Narrow" panose="020B0606020202030204" pitchFamily="34" charset="0"/>
                <a:hlinkClick r:id="rId7"/>
              </a:rPr>
              <a:t>[147]</a:t>
            </a:r>
            <a:endParaRPr lang="en-US" sz="1400" b="0" i="0" u="none" strike="noStrike" baseline="30000" dirty="0">
              <a:solidFill>
                <a:srgbClr val="0B0080"/>
              </a:solidFill>
              <a:effectLst/>
              <a:latin typeface="Arial Narrow" panose="020B0606020202030204" pitchFamily="34" charset="0"/>
            </a:endParaRPr>
          </a:p>
          <a:p>
            <a:pPr algn="l"/>
            <a:endParaRPr lang="en-US" sz="1400" baseline="30000" dirty="0">
              <a:solidFill>
                <a:srgbClr val="0B0080"/>
              </a:solidFill>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On December 27, 1979, 700 Soviet troops dressed in Afghan uniforms, including </a:t>
            </a:r>
            <a:r>
              <a:rPr lang="en-US" sz="1400" b="0" i="0" u="none" strike="noStrike" dirty="0">
                <a:solidFill>
                  <a:srgbClr val="0B0080"/>
                </a:solidFill>
                <a:effectLst/>
                <a:latin typeface="Arial Narrow" panose="020B0606020202030204" pitchFamily="34" charset="0"/>
                <a:hlinkClick r:id="rId10" tooltip="KGB"/>
              </a:rPr>
              <a:t>KGB</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11" tooltip="Glavnoye Razvedyvatel'noye Upravleniye"/>
              </a:rPr>
              <a:t>GRU</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12" tooltip="Special forces"/>
              </a:rPr>
              <a:t>special forces</a:t>
            </a:r>
            <a:r>
              <a:rPr lang="en-US" sz="1400" b="0" i="0" dirty="0">
                <a:solidFill>
                  <a:srgbClr val="202122"/>
                </a:solidFill>
                <a:effectLst/>
                <a:latin typeface="Arial Narrow" panose="020B0606020202030204" pitchFamily="34" charset="0"/>
              </a:rPr>
              <a:t> officers from the </a:t>
            </a:r>
            <a:r>
              <a:rPr lang="en-US" sz="1400" b="0" i="1" u="none" strike="noStrike" dirty="0">
                <a:solidFill>
                  <a:srgbClr val="0B0080"/>
                </a:solidFill>
                <a:effectLst/>
                <a:latin typeface="Arial Narrow" panose="020B0606020202030204" pitchFamily="34" charset="0"/>
                <a:hlinkClick r:id="rId13" tooltip="Alpha Group"/>
              </a:rPr>
              <a:t>Alpha Group</a:t>
            </a:r>
            <a:r>
              <a:rPr lang="en-US" sz="1400" b="0" i="0" dirty="0">
                <a:solidFill>
                  <a:srgbClr val="202122"/>
                </a:solidFill>
                <a:effectLst/>
                <a:latin typeface="Arial Narrow" panose="020B0606020202030204" pitchFamily="34" charset="0"/>
              </a:rPr>
              <a:t> and </a:t>
            </a:r>
            <a:r>
              <a:rPr lang="en-US" sz="1400" b="0" i="1" dirty="0">
                <a:solidFill>
                  <a:srgbClr val="202122"/>
                </a:solidFill>
                <a:effectLst/>
                <a:latin typeface="Arial Narrow" panose="020B0606020202030204" pitchFamily="34" charset="0"/>
              </a:rPr>
              <a:t>Zenith Group</a:t>
            </a:r>
            <a:r>
              <a:rPr lang="en-US" sz="1400" b="0" i="0" dirty="0">
                <a:solidFill>
                  <a:srgbClr val="202122"/>
                </a:solidFill>
                <a:effectLst/>
                <a:latin typeface="Arial Narrow" panose="020B0606020202030204" pitchFamily="34" charset="0"/>
              </a:rPr>
              <a:t>, occupied major governmental, military and media buildings in Kabul, including their primary target, the </a:t>
            </a:r>
            <a:r>
              <a:rPr lang="en-US" sz="1400" b="0" i="0" u="none" strike="noStrike" dirty="0" err="1">
                <a:solidFill>
                  <a:srgbClr val="0B0080"/>
                </a:solidFill>
                <a:effectLst/>
                <a:latin typeface="Arial Narrow" panose="020B0606020202030204" pitchFamily="34" charset="0"/>
                <a:hlinkClick r:id="rId6" tooltip="Tajbeg Palace"/>
              </a:rPr>
              <a:t>Tajbeg</a:t>
            </a:r>
            <a:r>
              <a:rPr lang="en-US" sz="1400" b="0" i="0" u="none" strike="noStrike" dirty="0">
                <a:solidFill>
                  <a:srgbClr val="0B0080"/>
                </a:solidFill>
                <a:effectLst/>
                <a:latin typeface="Arial Narrow" panose="020B0606020202030204" pitchFamily="34" charset="0"/>
                <a:hlinkClick r:id="rId6" tooltip="Tajbeg Palace"/>
              </a:rPr>
              <a:t> Presidential Palace</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The operation began at 19:00, when the KGB-led Soviet </a:t>
            </a:r>
            <a:r>
              <a:rPr lang="en-US" sz="1400" b="1" i="1" dirty="0">
                <a:solidFill>
                  <a:srgbClr val="202122"/>
                </a:solidFill>
                <a:effectLst/>
                <a:latin typeface="Arial Narrow" panose="020B0606020202030204" pitchFamily="34" charset="0"/>
              </a:rPr>
              <a:t>Zenith Group</a:t>
            </a:r>
            <a:r>
              <a:rPr lang="en-US" sz="1400" b="1" i="0" dirty="0">
                <a:solidFill>
                  <a:srgbClr val="202122"/>
                </a:solidFill>
                <a:effectLst/>
                <a:latin typeface="Arial Narrow" panose="020B0606020202030204" pitchFamily="34" charset="0"/>
              </a:rPr>
              <a:t> destroyed Kabul's communications hub, paralyzing Afghan military command. At 19:15, </a:t>
            </a:r>
            <a:r>
              <a:rPr lang="en-US" sz="1400" b="1" i="0" u="none" strike="noStrike" dirty="0">
                <a:solidFill>
                  <a:srgbClr val="0B0080"/>
                </a:solidFill>
                <a:effectLst/>
                <a:latin typeface="Arial Narrow" panose="020B0606020202030204" pitchFamily="34" charset="0"/>
                <a:hlinkClick r:id="rId14" tooltip="Operation Storm-333"/>
              </a:rPr>
              <a:t>the assault on </a:t>
            </a:r>
            <a:r>
              <a:rPr lang="en-US" sz="1400" b="1" i="0" u="none" strike="noStrike" dirty="0" err="1">
                <a:solidFill>
                  <a:srgbClr val="0B0080"/>
                </a:solidFill>
                <a:effectLst/>
                <a:latin typeface="Arial Narrow" panose="020B0606020202030204" pitchFamily="34" charset="0"/>
                <a:hlinkClick r:id="rId14" tooltip="Operation Storm-333"/>
              </a:rPr>
              <a:t>Tajbeg</a:t>
            </a:r>
            <a:r>
              <a:rPr lang="en-US" sz="1400" b="1" i="0" u="none" strike="noStrike" dirty="0">
                <a:solidFill>
                  <a:srgbClr val="0B0080"/>
                </a:solidFill>
                <a:effectLst/>
                <a:latin typeface="Arial Narrow" panose="020B0606020202030204" pitchFamily="34" charset="0"/>
                <a:hlinkClick r:id="rId14" tooltip="Operation Storm-333"/>
              </a:rPr>
              <a:t> Palace</a:t>
            </a:r>
            <a:r>
              <a:rPr lang="en-US" sz="1400" b="1" i="0" dirty="0">
                <a:solidFill>
                  <a:srgbClr val="202122"/>
                </a:solidFill>
                <a:effectLst/>
                <a:latin typeface="Arial Narrow" panose="020B0606020202030204" pitchFamily="34" charset="0"/>
              </a:rPr>
              <a:t> began; as planned, president </a:t>
            </a:r>
            <a:r>
              <a:rPr lang="en-US" sz="1400" b="1" i="0" dirty="0" err="1">
                <a:solidFill>
                  <a:srgbClr val="202122"/>
                </a:solidFill>
                <a:effectLst/>
                <a:latin typeface="Arial Narrow" panose="020B0606020202030204" pitchFamily="34" charset="0"/>
              </a:rPr>
              <a:t>Hafizullah</a:t>
            </a:r>
            <a:r>
              <a:rPr lang="en-US" sz="1400" b="1" i="0" dirty="0">
                <a:solidFill>
                  <a:srgbClr val="202122"/>
                </a:solidFill>
                <a:effectLst/>
                <a:latin typeface="Arial Narrow" panose="020B0606020202030204" pitchFamily="34" charset="0"/>
              </a:rPr>
              <a:t> Amin was killed. Simultaneously, other objectives were occupied (e.g., the </a:t>
            </a:r>
            <a:r>
              <a:rPr lang="en-US" sz="1400" b="1" i="0" u="none" strike="noStrike" dirty="0">
                <a:solidFill>
                  <a:srgbClr val="0B0080"/>
                </a:solidFill>
                <a:effectLst/>
                <a:latin typeface="Arial Narrow" panose="020B0606020202030204" pitchFamily="34" charset="0"/>
                <a:hlinkClick r:id="rId15" tooltip="Ministry of Interior (Afghanistan)"/>
              </a:rPr>
              <a:t>Ministry of Interior</a:t>
            </a:r>
            <a:r>
              <a:rPr lang="en-US" sz="1400" b="1" i="0" dirty="0">
                <a:solidFill>
                  <a:srgbClr val="202122"/>
                </a:solidFill>
                <a:effectLst/>
                <a:latin typeface="Arial Narrow" panose="020B0606020202030204" pitchFamily="34" charset="0"/>
              </a:rPr>
              <a:t> at 19:15). The operation was fully complete by the morning of December 28, 1979.</a:t>
            </a:r>
          </a:p>
        </p:txBody>
      </p:sp>
      <p:sp>
        <p:nvSpPr>
          <p:cNvPr id="26" name="TextBox 25">
            <a:extLst>
              <a:ext uri="{FF2B5EF4-FFF2-40B4-BE49-F238E27FC236}">
                <a16:creationId xmlns:a16="http://schemas.microsoft.com/office/drawing/2014/main" id="{87FFC62A-4B48-4B39-AED3-4505BAC02349}"/>
              </a:ext>
            </a:extLst>
          </p:cNvPr>
          <p:cNvSpPr txBox="1"/>
          <p:nvPr/>
        </p:nvSpPr>
        <p:spPr>
          <a:xfrm>
            <a:off x="141253" y="2634486"/>
            <a:ext cx="3557264"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panose="020B0604020202020204" pitchFamily="34" charset="0"/>
              </a:rPr>
              <a:t>Soviet intervention and coup</a:t>
            </a:r>
          </a:p>
        </p:txBody>
      </p:sp>
    </p:spTree>
    <p:extLst>
      <p:ext uri="{BB962C8B-B14F-4D97-AF65-F5344CB8AC3E}">
        <p14:creationId xmlns:p14="http://schemas.microsoft.com/office/powerpoint/2010/main" val="156280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266748" y="3299650"/>
            <a:ext cx="11380972" cy="2390398"/>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The Soviet military command at </a:t>
            </a:r>
            <a:r>
              <a:rPr lang="en-US" sz="1400" b="0" i="0" u="none" strike="noStrike" dirty="0" err="1">
                <a:solidFill>
                  <a:srgbClr val="0B0080"/>
                </a:solidFill>
                <a:effectLst/>
                <a:latin typeface="Arial Narrow" panose="020B0606020202030204" pitchFamily="34" charset="0"/>
                <a:hlinkClick r:id="rId2" tooltip="Termez"/>
              </a:rPr>
              <a:t>Termez</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3" tooltip="Uzbek SSR"/>
              </a:rPr>
              <a:t>Uzbek SSR</a:t>
            </a:r>
            <a:r>
              <a:rPr lang="en-US" sz="1400" b="0" i="0" dirty="0">
                <a:solidFill>
                  <a:srgbClr val="202122"/>
                </a:solidFill>
                <a:effectLst/>
                <a:latin typeface="Arial Narrow" panose="020B0606020202030204" pitchFamily="34" charset="0"/>
              </a:rPr>
              <a:t>, announced on </a:t>
            </a:r>
            <a:r>
              <a:rPr lang="en-US" sz="1400" b="0" i="0" u="none" strike="noStrike" dirty="0">
                <a:solidFill>
                  <a:srgbClr val="0B0080"/>
                </a:solidFill>
                <a:effectLst/>
                <a:latin typeface="Arial Narrow" panose="020B0606020202030204" pitchFamily="34" charset="0"/>
                <a:hlinkClick r:id="rId4" tooltip="Radio Kabul"/>
              </a:rPr>
              <a:t>Radio Kabul</a:t>
            </a:r>
            <a:r>
              <a:rPr lang="en-US" sz="1400" b="0" i="0" dirty="0">
                <a:solidFill>
                  <a:srgbClr val="202122"/>
                </a:solidFill>
                <a:effectLst/>
                <a:latin typeface="Arial Narrow" panose="020B0606020202030204" pitchFamily="34" charset="0"/>
              </a:rPr>
              <a:t> that Afghanistan had been liberated from Amin's rule. According to the Soviet </a:t>
            </a:r>
            <a:r>
              <a:rPr lang="en-US" sz="1400" b="0" i="0" u="none" strike="noStrike" dirty="0">
                <a:solidFill>
                  <a:srgbClr val="0B0080"/>
                </a:solidFill>
                <a:effectLst/>
                <a:latin typeface="Arial Narrow" panose="020B0606020202030204" pitchFamily="34" charset="0"/>
                <a:hlinkClick r:id="rId5" tooltip="Politburo"/>
              </a:rPr>
              <a:t>Politburo</a:t>
            </a:r>
            <a:r>
              <a:rPr lang="en-US" sz="1400" b="0" i="0" dirty="0">
                <a:solidFill>
                  <a:srgbClr val="202122"/>
                </a:solidFill>
                <a:effectLst/>
                <a:latin typeface="Arial Narrow" panose="020B0606020202030204" pitchFamily="34" charset="0"/>
              </a:rPr>
              <a:t>, they were complying with the 1978 </a:t>
            </a:r>
            <a:r>
              <a:rPr lang="en-US" sz="1400" b="0" i="1" dirty="0">
                <a:solidFill>
                  <a:srgbClr val="202122"/>
                </a:solidFill>
                <a:effectLst/>
                <a:latin typeface="Arial Narrow" panose="020B0606020202030204" pitchFamily="34" charset="0"/>
              </a:rPr>
              <a:t>Treaty of Friendship, Cooperation and Good Neighborliness</a:t>
            </a:r>
            <a:r>
              <a:rPr lang="en-US" sz="1400" b="0" i="0" dirty="0">
                <a:solidFill>
                  <a:srgbClr val="202122"/>
                </a:solidFill>
                <a:effectLst/>
                <a:latin typeface="Arial Narrow" panose="020B0606020202030204" pitchFamily="34" charset="0"/>
              </a:rPr>
              <a:t>, and Amin had been "executed by a tribunal for his crimes" by the Afghan Revolutionary Central Committee. </a:t>
            </a:r>
            <a:r>
              <a:rPr lang="en-US" sz="1400" b="1" i="0" dirty="0">
                <a:solidFill>
                  <a:srgbClr val="202122"/>
                </a:solidFill>
                <a:effectLst/>
                <a:latin typeface="Arial Narrow" panose="020B0606020202030204" pitchFamily="34" charset="0"/>
              </a:rPr>
              <a:t>That </a:t>
            </a:r>
            <a:r>
              <a:rPr lang="en-US" sz="1400" b="1" i="0" u="none" strike="noStrike" dirty="0">
                <a:solidFill>
                  <a:srgbClr val="0B0080"/>
                </a:solidFill>
                <a:effectLst/>
                <a:latin typeface="Arial Narrow" panose="020B0606020202030204" pitchFamily="34" charset="0"/>
                <a:hlinkClick r:id="rId6" tooltip="Committee"/>
              </a:rPr>
              <a:t>committee</a:t>
            </a:r>
            <a:r>
              <a:rPr lang="en-US" sz="1400" b="1" i="0" dirty="0">
                <a:solidFill>
                  <a:srgbClr val="202122"/>
                </a:solidFill>
                <a:effectLst/>
                <a:latin typeface="Arial Narrow" panose="020B0606020202030204" pitchFamily="34" charset="0"/>
              </a:rPr>
              <a:t> then elected as head of government former Deputy Prime Minister </a:t>
            </a:r>
            <a:r>
              <a:rPr lang="en-US" sz="1400" b="1" i="0" u="none" strike="noStrike" dirty="0" err="1">
                <a:solidFill>
                  <a:srgbClr val="0B0080"/>
                </a:solidFill>
                <a:effectLst/>
                <a:latin typeface="Arial Narrow" panose="020B0606020202030204" pitchFamily="34" charset="0"/>
                <a:hlinkClick r:id="rId7" tooltip="Babrak Karmal"/>
              </a:rPr>
              <a:t>Babrak</a:t>
            </a:r>
            <a:r>
              <a:rPr lang="en-US" sz="1400" b="1" i="0" u="none" strike="noStrike" dirty="0">
                <a:solidFill>
                  <a:srgbClr val="0B0080"/>
                </a:solidFill>
                <a:effectLst/>
                <a:latin typeface="Arial Narrow" panose="020B0606020202030204" pitchFamily="34" charset="0"/>
                <a:hlinkClick r:id="rId7" tooltip="Babrak Karmal"/>
              </a:rPr>
              <a:t> </a:t>
            </a:r>
            <a:r>
              <a:rPr lang="en-US" sz="1400" b="1" i="0" u="none" strike="noStrike" dirty="0" err="1">
                <a:solidFill>
                  <a:srgbClr val="0B0080"/>
                </a:solidFill>
                <a:effectLst/>
                <a:latin typeface="Arial Narrow" panose="020B0606020202030204" pitchFamily="34" charset="0"/>
                <a:hlinkClick r:id="rId7" tooltip="Babrak Karmal"/>
              </a:rPr>
              <a:t>Karmal</a:t>
            </a:r>
            <a:r>
              <a:rPr lang="en-US" sz="1400" b="0" i="0" dirty="0">
                <a:solidFill>
                  <a:srgbClr val="202122"/>
                </a:solidFill>
                <a:effectLst/>
                <a:latin typeface="Arial Narrow" panose="020B0606020202030204" pitchFamily="34" charset="0"/>
              </a:rPr>
              <a:t>, who had been demoted to the relatively insignificant post of ambassador to </a:t>
            </a:r>
            <a:r>
              <a:rPr lang="en-US" sz="1400" b="0" i="0" u="none" strike="noStrike" dirty="0">
                <a:solidFill>
                  <a:srgbClr val="0B0080"/>
                </a:solidFill>
                <a:effectLst/>
                <a:latin typeface="Arial Narrow" panose="020B0606020202030204" pitchFamily="34" charset="0"/>
                <a:hlinkClick r:id="rId8" tooltip="Czechoslovakia"/>
              </a:rPr>
              <a:t>Czechoslovakia</a:t>
            </a:r>
            <a:r>
              <a:rPr lang="en-US" sz="1400" b="0" i="0" dirty="0">
                <a:solidFill>
                  <a:srgbClr val="202122"/>
                </a:solidFill>
                <a:effectLst/>
                <a:latin typeface="Arial Narrow" panose="020B0606020202030204" pitchFamily="34" charset="0"/>
              </a:rPr>
              <a:t> following the </a:t>
            </a:r>
            <a:r>
              <a:rPr lang="en-US" sz="1400" b="0" i="0" dirty="0" err="1">
                <a:solidFill>
                  <a:srgbClr val="202122"/>
                </a:solidFill>
                <a:effectLst/>
                <a:latin typeface="Arial Narrow" panose="020B0606020202030204" pitchFamily="34" charset="0"/>
              </a:rPr>
              <a:t>Khalq</a:t>
            </a:r>
            <a:r>
              <a:rPr lang="en-US" sz="1400" b="0" i="0" dirty="0">
                <a:solidFill>
                  <a:srgbClr val="202122"/>
                </a:solidFill>
                <a:effectLst/>
                <a:latin typeface="Arial Narrow" panose="020B0606020202030204" pitchFamily="34" charset="0"/>
              </a:rPr>
              <a:t> takeover, and announced that it had requested Soviet military assistance.</a:t>
            </a:r>
            <a:r>
              <a:rPr lang="en-US" sz="1400" b="0" i="0" u="none" strike="noStrike" baseline="30000" dirty="0">
                <a:solidFill>
                  <a:srgbClr val="0B0080"/>
                </a:solidFill>
                <a:effectLst/>
                <a:latin typeface="Arial Narrow" panose="020B0606020202030204" pitchFamily="34" charset="0"/>
                <a:hlinkClick r:id="rId9"/>
              </a:rPr>
              <a:t>[149]</a:t>
            </a:r>
            <a:endParaRPr lang="en-US" sz="1400" b="0" i="0" u="none" strike="noStrike" baseline="30000" dirty="0">
              <a:solidFill>
                <a:srgbClr val="0B0080"/>
              </a:solidFill>
              <a:effectLst/>
              <a:latin typeface="Arial Narrow" panose="020B0606020202030204" pitchFamily="34" charset="0"/>
            </a:endParaRPr>
          </a:p>
          <a:p>
            <a:pPr algn="l"/>
            <a:endParaRPr lang="en-US" sz="1400" baseline="30000" dirty="0">
              <a:solidFill>
                <a:srgbClr val="0B0080"/>
              </a:solidFill>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Soviet ground forces, under the command of </a:t>
            </a:r>
            <a:r>
              <a:rPr lang="en-US" sz="1400" b="0" i="0" u="none" strike="noStrike" dirty="0">
                <a:solidFill>
                  <a:srgbClr val="0B0080"/>
                </a:solidFill>
                <a:effectLst/>
                <a:latin typeface="Arial Narrow" panose="020B0606020202030204" pitchFamily="34" charset="0"/>
                <a:hlinkClick r:id="rId10" tooltip="Marshal"/>
              </a:rPr>
              <a:t>Marshal</a:t>
            </a:r>
            <a:r>
              <a:rPr lang="en-US" sz="1400" b="0" i="0" dirty="0">
                <a:solidFill>
                  <a:srgbClr val="202122"/>
                </a:solidFill>
                <a:effectLst/>
                <a:latin typeface="Arial Narrow" panose="020B0606020202030204" pitchFamily="34" charset="0"/>
              </a:rPr>
              <a:t> </a:t>
            </a:r>
            <a:r>
              <a:rPr lang="en-US" sz="1400" b="0" i="0" u="none" strike="noStrike" dirty="0">
                <a:solidFill>
                  <a:srgbClr val="0B0080"/>
                </a:solidFill>
                <a:effectLst/>
                <a:latin typeface="Arial Narrow" panose="020B0606020202030204" pitchFamily="34" charset="0"/>
                <a:hlinkClick r:id="rId11" tooltip="Sergei Sokolov (Marshal)"/>
              </a:rPr>
              <a:t>Sergei Sokolov</a:t>
            </a:r>
            <a:r>
              <a:rPr lang="en-US" sz="1400" b="0" i="0" dirty="0">
                <a:solidFill>
                  <a:srgbClr val="202122"/>
                </a:solidFill>
                <a:effectLst/>
                <a:latin typeface="Arial Narrow" panose="020B0606020202030204" pitchFamily="34" charset="0"/>
              </a:rPr>
              <a:t>, entered Afghanistan from the north on December 27. In the morning, the </a:t>
            </a:r>
            <a:r>
              <a:rPr lang="en-US" sz="1400" b="0" i="0" u="none" strike="noStrike" dirty="0">
                <a:solidFill>
                  <a:srgbClr val="0B0080"/>
                </a:solidFill>
                <a:effectLst/>
                <a:latin typeface="Arial Narrow" panose="020B0606020202030204" pitchFamily="34" charset="0"/>
                <a:hlinkClick r:id="rId12" tooltip="103rd Guards Airborne Division"/>
              </a:rPr>
              <a:t>103rd Guards 'Vitebsk' Airborne Division</a:t>
            </a:r>
            <a:r>
              <a:rPr lang="en-US" sz="1400" b="0" i="0" dirty="0">
                <a:solidFill>
                  <a:srgbClr val="202122"/>
                </a:solidFill>
                <a:effectLst/>
                <a:latin typeface="Arial Narrow" panose="020B0606020202030204" pitchFamily="34" charset="0"/>
              </a:rPr>
              <a:t> landed at the airport at Bagram and the deployment of Soviet troops in Afghanistan was underway. The force that entered Afghanistan, in addition to the 103rd Guards Airborne Division, was under command of the </a:t>
            </a:r>
            <a:r>
              <a:rPr lang="en-US" sz="1400" b="0" i="0" u="none" strike="noStrike" dirty="0">
                <a:solidFill>
                  <a:srgbClr val="0B0080"/>
                </a:solidFill>
                <a:effectLst/>
                <a:latin typeface="Arial Narrow" panose="020B0606020202030204" pitchFamily="34" charset="0"/>
                <a:hlinkClick r:id="rId13" tooltip="40th Army (Soviet Union)"/>
              </a:rPr>
              <a:t>40th Army</a:t>
            </a:r>
            <a:r>
              <a:rPr lang="en-US" sz="1400" b="0" i="0" dirty="0">
                <a:solidFill>
                  <a:srgbClr val="202122"/>
                </a:solidFill>
                <a:effectLst/>
                <a:latin typeface="Arial Narrow" panose="020B0606020202030204" pitchFamily="34" charset="0"/>
              </a:rPr>
              <a:t> and consisted of the </a:t>
            </a:r>
            <a:r>
              <a:rPr lang="en-US" sz="1400" b="0" i="0" u="none" strike="noStrike" dirty="0">
                <a:solidFill>
                  <a:srgbClr val="0B0080"/>
                </a:solidFill>
                <a:effectLst/>
                <a:latin typeface="Arial Narrow" panose="020B0606020202030204" pitchFamily="34" charset="0"/>
                <a:hlinkClick r:id="rId14" tooltip="108th Motor Rifle Division"/>
              </a:rPr>
              <a:t>108th</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15" tooltip="5th Guards Motor Rifle Division"/>
              </a:rPr>
              <a:t>5th Guards Motor Rifle Divisions</a:t>
            </a:r>
            <a:r>
              <a:rPr lang="en-US" sz="1400" b="0" i="0" dirty="0">
                <a:solidFill>
                  <a:srgbClr val="202122"/>
                </a:solidFill>
                <a:effectLst/>
                <a:latin typeface="Arial Narrow" panose="020B0606020202030204" pitchFamily="34" charset="0"/>
              </a:rPr>
              <a:t>, the 860th Separate Motor Rifle Regiment, the </a:t>
            </a:r>
            <a:r>
              <a:rPr lang="en-US" sz="1400" b="0" i="0" u="none" strike="noStrike" dirty="0">
                <a:solidFill>
                  <a:srgbClr val="0B0080"/>
                </a:solidFill>
                <a:effectLst/>
                <a:latin typeface="Arial Narrow" panose="020B0606020202030204" pitchFamily="34" charset="0"/>
                <a:hlinkClick r:id="rId16" tooltip="56th Guards Air Assault Brigade"/>
              </a:rPr>
              <a:t>56th Separate Airborne Assault Brigade</a:t>
            </a:r>
            <a:r>
              <a:rPr lang="en-US" sz="1400" b="0" i="0" dirty="0">
                <a:solidFill>
                  <a:srgbClr val="202122"/>
                </a:solidFill>
                <a:effectLst/>
                <a:latin typeface="Arial Narrow" panose="020B0606020202030204" pitchFamily="34" charset="0"/>
              </a:rPr>
              <a:t>, and the 36th Mixed Air Corps. Later on the </a:t>
            </a:r>
            <a:r>
              <a:rPr lang="en-US" sz="1400" b="0" i="0" u="none" strike="noStrike" dirty="0">
                <a:solidFill>
                  <a:srgbClr val="0B0080"/>
                </a:solidFill>
                <a:effectLst/>
                <a:latin typeface="Arial Narrow" panose="020B0606020202030204" pitchFamily="34" charset="0"/>
                <a:hlinkClick r:id="rId17" tooltip="201st Motor Rifle Division"/>
              </a:rPr>
              <a:t>201st</a:t>
            </a:r>
            <a:r>
              <a:rPr lang="en-US" sz="1400" b="0" i="0" dirty="0">
                <a:solidFill>
                  <a:srgbClr val="202122"/>
                </a:solidFill>
                <a:effectLst/>
                <a:latin typeface="Arial Narrow" panose="020B0606020202030204" pitchFamily="34" charset="0"/>
              </a:rPr>
              <a:t> and </a:t>
            </a:r>
            <a:r>
              <a:rPr lang="en-US" sz="1400" b="0" i="0" u="none" strike="noStrike" dirty="0">
                <a:solidFill>
                  <a:srgbClr val="0B0080"/>
                </a:solidFill>
                <a:effectLst/>
                <a:latin typeface="Arial Narrow" panose="020B0606020202030204" pitchFamily="34" charset="0"/>
                <a:hlinkClick r:id="rId18" tooltip="68th Motor Rifle Division"/>
              </a:rPr>
              <a:t>68th Motor Rifle Divisions</a:t>
            </a:r>
            <a:r>
              <a:rPr lang="en-US" sz="1400" b="0" i="0" dirty="0">
                <a:solidFill>
                  <a:srgbClr val="202122"/>
                </a:solidFill>
                <a:effectLst/>
                <a:latin typeface="Arial Narrow" panose="020B0606020202030204" pitchFamily="34" charset="0"/>
              </a:rPr>
              <a:t> also entered the country, along with other smaller units.</a:t>
            </a:r>
            <a:r>
              <a:rPr lang="en-US" sz="1400" b="0" i="0" u="none" strike="noStrike" baseline="30000" dirty="0">
                <a:solidFill>
                  <a:srgbClr val="0B0080"/>
                </a:solidFill>
                <a:effectLst/>
                <a:latin typeface="Arial Narrow" panose="020B0606020202030204" pitchFamily="34" charset="0"/>
                <a:hlinkClick r:id="rId19"/>
              </a:rPr>
              <a:t>[150]</a:t>
            </a:r>
            <a:r>
              <a:rPr lang="en-US" sz="1400" b="0" i="0" dirty="0">
                <a:solidFill>
                  <a:srgbClr val="202122"/>
                </a:solidFill>
                <a:effectLst/>
                <a:latin typeface="Arial Narrow" panose="020B0606020202030204" pitchFamily="34" charset="0"/>
              </a:rPr>
              <a:t> In all, the initial Soviet force was around 1,800 </a:t>
            </a:r>
            <a:r>
              <a:rPr lang="en-US" sz="1400" b="0" i="0" u="none" strike="noStrike" dirty="0">
                <a:solidFill>
                  <a:srgbClr val="0B0080"/>
                </a:solidFill>
                <a:effectLst/>
                <a:latin typeface="Arial Narrow" panose="020B0606020202030204" pitchFamily="34" charset="0"/>
                <a:hlinkClick r:id="rId20" tooltip="Tank"/>
              </a:rPr>
              <a:t>tanks</a:t>
            </a:r>
            <a:r>
              <a:rPr lang="en-US" sz="1400" b="0" i="0" dirty="0">
                <a:solidFill>
                  <a:srgbClr val="202122"/>
                </a:solidFill>
                <a:effectLst/>
                <a:latin typeface="Arial Narrow" panose="020B0606020202030204" pitchFamily="34" charset="0"/>
              </a:rPr>
              <a:t>, 80,000 soldiers and 2,000 </a:t>
            </a:r>
            <a:r>
              <a:rPr lang="en-US" sz="1400" b="0" i="0" u="none" strike="noStrike" dirty="0">
                <a:solidFill>
                  <a:srgbClr val="0B0080"/>
                </a:solidFill>
                <a:effectLst/>
                <a:latin typeface="Arial Narrow" panose="020B0606020202030204" pitchFamily="34" charset="0"/>
                <a:hlinkClick r:id="rId21" tooltip="Armoured fighting vehicle"/>
              </a:rPr>
              <a:t>AFVs</a:t>
            </a:r>
            <a:r>
              <a:rPr lang="en-US" sz="1400" b="0" i="0" dirty="0">
                <a:solidFill>
                  <a:srgbClr val="202122"/>
                </a:solidFill>
                <a:effectLst/>
                <a:latin typeface="Arial Narrow" panose="020B0606020202030204" pitchFamily="34" charset="0"/>
              </a:rPr>
              <a:t>. In the second week alone, Soviet aircraft had made a total of 4,000 flights into Kabul.</a:t>
            </a:r>
            <a:r>
              <a:rPr lang="en-US" sz="1400" b="0" i="0" u="none" strike="noStrike" baseline="30000" dirty="0">
                <a:solidFill>
                  <a:srgbClr val="0B0080"/>
                </a:solidFill>
                <a:effectLst/>
                <a:latin typeface="Arial Narrow" panose="020B0606020202030204" pitchFamily="34" charset="0"/>
                <a:hlinkClick r:id="rId22"/>
              </a:rPr>
              <a:t>[151]</a:t>
            </a:r>
            <a:r>
              <a:rPr lang="en-US" sz="1400" b="0" i="0" dirty="0">
                <a:solidFill>
                  <a:srgbClr val="202122"/>
                </a:solidFill>
                <a:effectLst/>
                <a:latin typeface="Arial Narrow" panose="020B0606020202030204" pitchFamily="34" charset="0"/>
              </a:rPr>
              <a:t> With the arrival of the two later divisions, the total Soviet force rose to over 100,000 personnel.</a:t>
            </a:r>
            <a:endParaRPr lang="en-US" sz="1400" b="1" i="0" dirty="0">
              <a:solidFill>
                <a:srgbClr val="202122"/>
              </a:solidFill>
              <a:effectLst/>
              <a:latin typeface="Arial Narrow" panose="020B0606020202030204" pitchFamily="34" charset="0"/>
            </a:endParaRPr>
          </a:p>
        </p:txBody>
      </p:sp>
      <p:sp>
        <p:nvSpPr>
          <p:cNvPr id="26" name="TextBox 25">
            <a:extLst>
              <a:ext uri="{FF2B5EF4-FFF2-40B4-BE49-F238E27FC236}">
                <a16:creationId xmlns:a16="http://schemas.microsoft.com/office/drawing/2014/main" id="{87FFC62A-4B48-4B39-AED3-4505BAC02349}"/>
              </a:ext>
            </a:extLst>
          </p:cNvPr>
          <p:cNvSpPr txBox="1"/>
          <p:nvPr/>
        </p:nvSpPr>
        <p:spPr>
          <a:xfrm>
            <a:off x="266748" y="2573277"/>
            <a:ext cx="3442661"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panose="020B0604020202020204" pitchFamily="34" charset="0"/>
              </a:rPr>
              <a:t>Soviet intervention and coup</a:t>
            </a:r>
          </a:p>
        </p:txBody>
      </p:sp>
    </p:spTree>
    <p:extLst>
      <p:ext uri="{BB962C8B-B14F-4D97-AF65-F5344CB8AC3E}">
        <p14:creationId xmlns:p14="http://schemas.microsoft.com/office/powerpoint/2010/main" val="153600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266748" y="3227548"/>
            <a:ext cx="11380972" cy="2677656"/>
          </a:xfrm>
          <a:prstGeom prst="rect">
            <a:avLst/>
          </a:prstGeom>
          <a:noFill/>
        </p:spPr>
        <p:txBody>
          <a:bodyPr wrap="square">
            <a:spAutoFit/>
          </a:bodyPr>
          <a:lstStyle/>
          <a:p>
            <a:pPr algn="l"/>
            <a:r>
              <a:rPr lang="en-US" sz="1400" b="1" i="0" dirty="0">
                <a:solidFill>
                  <a:srgbClr val="202122"/>
                </a:solidFill>
                <a:effectLst/>
                <a:latin typeface="Arial" panose="020B0604020202020204" pitchFamily="34" charset="0"/>
              </a:rPr>
              <a:t>Foreign ministers from 34 Islamic nations adopted a resolution which condemned the Soviet intervention and demanded "the immediate, urgent and unconditional withdrawal of Soviet troops" from the Muslim nation of Afghanistan</a:t>
            </a:r>
            <a:r>
              <a:rPr lang="en-US" sz="1400" b="0" i="0" dirty="0">
                <a:solidFill>
                  <a:srgbClr val="202122"/>
                </a:solidFill>
                <a:effectLst/>
                <a:latin typeface="Arial" panose="020B0604020202020204" pitchFamily="34" charset="0"/>
              </a:rPr>
              <a:t>.</a:t>
            </a:r>
            <a:r>
              <a:rPr lang="en-US" sz="1400" b="0" i="0" u="none" strike="noStrike" baseline="30000" dirty="0">
                <a:solidFill>
                  <a:srgbClr val="0B0080"/>
                </a:solidFill>
                <a:effectLst/>
                <a:latin typeface="Arial" panose="020B0604020202020204" pitchFamily="34" charset="0"/>
                <a:hlinkClick r:id="rId2"/>
              </a:rPr>
              <a:t>[61]</a:t>
            </a:r>
            <a:r>
              <a:rPr lang="en-US" sz="1400" b="0" i="0" dirty="0">
                <a:solidFill>
                  <a:srgbClr val="202122"/>
                </a:solidFill>
                <a:effectLst/>
                <a:latin typeface="Arial" panose="020B0604020202020204" pitchFamily="34" charset="0"/>
              </a:rPr>
              <a:t> </a:t>
            </a:r>
            <a:r>
              <a:rPr lang="en-US" sz="1400" b="1" i="0" dirty="0">
                <a:solidFill>
                  <a:srgbClr val="202122"/>
                </a:solidFill>
                <a:effectLst/>
                <a:latin typeface="Arial" panose="020B0604020202020204" pitchFamily="34" charset="0"/>
              </a:rPr>
              <a:t>The UN General Assembly passed a resolution protesting the Soviet intervention in Afghanistan by a vote of 104–18.</a:t>
            </a:r>
            <a:r>
              <a:rPr lang="en-US" sz="1400" b="1" i="0" u="none" strike="noStrike" baseline="30000" dirty="0">
                <a:solidFill>
                  <a:srgbClr val="0B0080"/>
                </a:solidFill>
                <a:effectLst/>
                <a:latin typeface="Arial" panose="020B0604020202020204" pitchFamily="34" charset="0"/>
                <a:hlinkClick r:id="rId3"/>
              </a:rPr>
              <a:t>[62]</a:t>
            </a:r>
            <a:r>
              <a:rPr lang="en-US" sz="1400" b="1" i="0" dirty="0">
                <a:solidFill>
                  <a:srgbClr val="202122"/>
                </a:solidFill>
                <a:effectLst/>
                <a:latin typeface="Arial" panose="020B0604020202020204" pitchFamily="34" charset="0"/>
              </a:rPr>
              <a:t> According to political scientist Gilles </a:t>
            </a:r>
            <a:r>
              <a:rPr lang="en-US" sz="1400" b="1" i="0" dirty="0" err="1">
                <a:solidFill>
                  <a:srgbClr val="202122"/>
                </a:solidFill>
                <a:effectLst/>
                <a:latin typeface="Arial" panose="020B0604020202020204" pitchFamily="34" charset="0"/>
              </a:rPr>
              <a:t>Kepel</a:t>
            </a:r>
            <a:r>
              <a:rPr lang="en-US" sz="1400" b="1" i="0" dirty="0">
                <a:solidFill>
                  <a:srgbClr val="202122"/>
                </a:solidFill>
                <a:effectLst/>
                <a:latin typeface="Arial" panose="020B0604020202020204" pitchFamily="34" charset="0"/>
              </a:rPr>
              <a:t>, the Soviet intervention or "invasion" was "viewed with horror" in the West, considered to be a "fresh twist" on the geo-political "</a:t>
            </a:r>
            <a:r>
              <a:rPr lang="en-US" sz="1400" b="1" i="0" u="none" strike="noStrike" dirty="0">
                <a:solidFill>
                  <a:srgbClr val="0B0080"/>
                </a:solidFill>
                <a:effectLst/>
                <a:latin typeface="Arial" panose="020B0604020202020204" pitchFamily="34" charset="0"/>
                <a:hlinkClick r:id="rId4" tooltip="The Great Game"/>
              </a:rPr>
              <a:t>Great Game</a:t>
            </a:r>
            <a:r>
              <a:rPr lang="en-US" sz="1400" b="1" i="0" dirty="0">
                <a:solidFill>
                  <a:srgbClr val="202122"/>
                </a:solidFill>
                <a:effectLst/>
                <a:latin typeface="Arial" panose="020B0604020202020204" pitchFamily="34" charset="0"/>
              </a:rPr>
              <a:t>" of the 19th Century in which Britain feared that Russia sought access to the </a:t>
            </a:r>
            <a:r>
              <a:rPr lang="en-US" sz="1400" b="1" i="0" u="none" strike="noStrike" dirty="0">
                <a:solidFill>
                  <a:srgbClr val="0B0080"/>
                </a:solidFill>
                <a:effectLst/>
                <a:latin typeface="Arial" panose="020B0604020202020204" pitchFamily="34" charset="0"/>
                <a:hlinkClick r:id="rId5" tooltip="Indian Ocean"/>
              </a:rPr>
              <a:t>Indian Ocean</a:t>
            </a:r>
            <a:r>
              <a:rPr lang="en-US" sz="1400" b="1" i="0" dirty="0">
                <a:solidFill>
                  <a:srgbClr val="202122"/>
                </a:solidFill>
                <a:effectLst/>
                <a:latin typeface="Arial" panose="020B0604020202020204" pitchFamily="34" charset="0"/>
              </a:rPr>
              <a:t> and posed "a threat to Western security", explicitly violating "the world balance of power agreed upon at </a:t>
            </a:r>
            <a:r>
              <a:rPr lang="en-US" sz="1400" b="1" i="0" u="none" strike="noStrike" dirty="0">
                <a:solidFill>
                  <a:srgbClr val="0B0080"/>
                </a:solidFill>
                <a:effectLst/>
                <a:latin typeface="Arial" panose="020B0604020202020204" pitchFamily="34" charset="0"/>
                <a:hlinkClick r:id="rId6" tooltip="Yalta Conference"/>
              </a:rPr>
              <a:t>Yalta</a:t>
            </a:r>
            <a:r>
              <a:rPr lang="en-US" sz="1400" b="1" i="0" dirty="0">
                <a:solidFill>
                  <a:srgbClr val="202122"/>
                </a:solidFill>
                <a:effectLst/>
                <a:latin typeface="Arial" panose="020B0604020202020204" pitchFamily="34" charset="0"/>
              </a:rPr>
              <a:t>" in 1945</a:t>
            </a:r>
            <a:r>
              <a:rPr lang="en-US" sz="1400" b="0" i="0" dirty="0">
                <a:solidFill>
                  <a:srgbClr val="202122"/>
                </a:solidFill>
                <a:effectLst/>
                <a:latin typeface="Arial" panose="020B0604020202020204" pitchFamily="34" charset="0"/>
              </a:rPr>
              <a:t>.</a:t>
            </a:r>
            <a:r>
              <a:rPr lang="en-US" sz="1400" b="0" i="0" u="none" strike="noStrike" baseline="30000" dirty="0">
                <a:solidFill>
                  <a:srgbClr val="0B0080"/>
                </a:solidFill>
                <a:effectLst/>
                <a:latin typeface="Arial" panose="020B0604020202020204" pitchFamily="34" charset="0"/>
                <a:hlinkClick r:id="rId7"/>
              </a:rPr>
              <a:t>[56]</a:t>
            </a:r>
            <a:endParaRPr lang="en-US" sz="1400" b="0" i="0" u="none" strike="noStrike" baseline="30000" dirty="0">
              <a:solidFill>
                <a:srgbClr val="0B0080"/>
              </a:solidFill>
              <a:effectLst/>
              <a:latin typeface="Arial" panose="020B0604020202020204" pitchFamily="34" charset="0"/>
            </a:endParaRPr>
          </a:p>
          <a:p>
            <a:pPr algn="l"/>
            <a:endParaRPr lang="en-US" sz="1400" b="0" i="0" dirty="0">
              <a:solidFill>
                <a:srgbClr val="202122"/>
              </a:solidFill>
              <a:effectLst/>
              <a:latin typeface="Arial" panose="020B0604020202020204" pitchFamily="34" charset="0"/>
            </a:endParaRPr>
          </a:p>
          <a:p>
            <a:pPr algn="l"/>
            <a:r>
              <a:rPr lang="en-US" sz="1400" b="0" i="0" dirty="0">
                <a:solidFill>
                  <a:srgbClr val="202122"/>
                </a:solidFill>
                <a:effectLst/>
                <a:latin typeface="Arial" panose="020B0604020202020204" pitchFamily="34" charset="0"/>
              </a:rPr>
              <a:t>Weapons supplies were made available through numerous countries. The United States purchased all of Israel's captured Soviet weapons clandestinely, and then </a:t>
            </a:r>
            <a:r>
              <a:rPr lang="en-US" sz="1400" b="0" i="0" dirty="0" err="1">
                <a:solidFill>
                  <a:srgbClr val="202122"/>
                </a:solidFill>
                <a:effectLst/>
                <a:latin typeface="Arial" panose="020B0604020202020204" pitchFamily="34" charset="0"/>
              </a:rPr>
              <a:t>funnelled</a:t>
            </a:r>
            <a:r>
              <a:rPr lang="en-US" sz="1400" b="0" i="0" dirty="0">
                <a:solidFill>
                  <a:srgbClr val="202122"/>
                </a:solidFill>
                <a:effectLst/>
                <a:latin typeface="Arial" panose="020B0604020202020204" pitchFamily="34" charset="0"/>
              </a:rPr>
              <a:t> the weapons to the Mujahideen, while Egypt upgraded its army's weapons and sent the older weapons to the militants. Turkey sold their </a:t>
            </a:r>
            <a:r>
              <a:rPr lang="en-US" sz="1400" b="0" i="0" u="none" strike="noStrike" dirty="0">
                <a:solidFill>
                  <a:srgbClr val="0B0080"/>
                </a:solidFill>
                <a:effectLst/>
                <a:latin typeface="Arial" panose="020B0604020202020204" pitchFamily="34" charset="0"/>
                <a:hlinkClick r:id="rId8" tooltip="World War II"/>
              </a:rPr>
              <a:t>World War II</a:t>
            </a:r>
            <a:r>
              <a:rPr lang="en-US" sz="1400" b="0" i="0" dirty="0">
                <a:solidFill>
                  <a:srgbClr val="202122"/>
                </a:solidFill>
                <a:effectLst/>
                <a:latin typeface="Arial" panose="020B0604020202020204" pitchFamily="34" charset="0"/>
              </a:rPr>
              <a:t> stockpiles to the warlords, and the British and Swiss provided </a:t>
            </a:r>
            <a:r>
              <a:rPr lang="en-US" sz="1400" b="0" i="0" u="none" strike="noStrike" dirty="0">
                <a:solidFill>
                  <a:srgbClr val="0B0080"/>
                </a:solidFill>
                <a:effectLst/>
                <a:latin typeface="Arial" panose="020B0604020202020204" pitchFamily="34" charset="0"/>
                <a:hlinkClick r:id="rId9" tooltip="Blowpipe missile"/>
              </a:rPr>
              <a:t>Blowpipe missiles</a:t>
            </a:r>
            <a:r>
              <a:rPr lang="en-US" sz="1400" b="0" i="0" dirty="0">
                <a:solidFill>
                  <a:srgbClr val="202122"/>
                </a:solidFill>
                <a:effectLst/>
                <a:latin typeface="Arial" panose="020B0604020202020204" pitchFamily="34" charset="0"/>
              </a:rPr>
              <a:t> and </a:t>
            </a:r>
            <a:r>
              <a:rPr lang="en-US" sz="1400" b="0" i="0" u="none" strike="noStrike" dirty="0">
                <a:solidFill>
                  <a:srgbClr val="0B0080"/>
                </a:solidFill>
                <a:effectLst/>
                <a:latin typeface="Arial" panose="020B0604020202020204" pitchFamily="34" charset="0"/>
                <a:hlinkClick r:id="rId10" tooltip="Oerlikon 20 mm cannon"/>
              </a:rPr>
              <a:t>Oerlikon</a:t>
            </a:r>
            <a:r>
              <a:rPr lang="en-US" sz="1400" b="0" i="0" dirty="0">
                <a:solidFill>
                  <a:srgbClr val="202122"/>
                </a:solidFill>
                <a:effectLst/>
                <a:latin typeface="Arial" panose="020B0604020202020204" pitchFamily="34" charset="0"/>
              </a:rPr>
              <a:t> anti-aircraft guns respectively, after they were found to be poor models for their own forces.</a:t>
            </a:r>
            <a:r>
              <a:rPr lang="en-US" sz="1400" b="0" i="0" u="none" strike="noStrike" baseline="30000" dirty="0">
                <a:solidFill>
                  <a:srgbClr val="0B0080"/>
                </a:solidFill>
                <a:effectLst/>
                <a:latin typeface="Arial" panose="020B0604020202020204" pitchFamily="34" charset="0"/>
                <a:hlinkClick r:id="rId11"/>
              </a:rPr>
              <a:t>[152]</a:t>
            </a:r>
            <a:r>
              <a:rPr lang="en-US" sz="1400" b="0" i="0" dirty="0">
                <a:solidFill>
                  <a:srgbClr val="202122"/>
                </a:solidFill>
                <a:effectLst/>
                <a:latin typeface="Arial" panose="020B0604020202020204" pitchFamily="34" charset="0"/>
              </a:rPr>
              <a:t> China provided the most relevant weapons, likely due to their own experience with </a:t>
            </a:r>
            <a:r>
              <a:rPr lang="en-US" sz="1400" b="0" i="0" u="none" strike="noStrike" dirty="0">
                <a:solidFill>
                  <a:srgbClr val="0B0080"/>
                </a:solidFill>
                <a:effectLst/>
                <a:latin typeface="Arial" panose="020B0604020202020204" pitchFamily="34" charset="0"/>
                <a:hlinkClick r:id="rId12" tooltip="Guerrilla warfare"/>
              </a:rPr>
              <a:t>guerrilla warfare</a:t>
            </a:r>
            <a:r>
              <a:rPr lang="en-US" sz="1400" b="0" i="0" dirty="0">
                <a:solidFill>
                  <a:srgbClr val="202122"/>
                </a:solidFill>
                <a:effectLst/>
                <a:latin typeface="Arial" panose="020B0604020202020204" pitchFamily="34" charset="0"/>
              </a:rPr>
              <a:t>, and kept meticulous record of all the shipments.</a:t>
            </a:r>
            <a:r>
              <a:rPr lang="en-US" sz="1400" b="0" i="0" u="none" strike="noStrike" baseline="30000" dirty="0">
                <a:solidFill>
                  <a:srgbClr val="0B0080"/>
                </a:solidFill>
                <a:effectLst/>
                <a:latin typeface="Arial" panose="020B0604020202020204" pitchFamily="34" charset="0"/>
                <a:hlinkClick r:id="rId11"/>
              </a:rPr>
              <a:t>[152]</a:t>
            </a:r>
            <a:endParaRPr lang="en-US" sz="1400" b="0" i="0" dirty="0">
              <a:solidFill>
                <a:srgbClr val="202122"/>
              </a:solidFill>
              <a:effectLst/>
              <a:latin typeface="Arial" panose="020B0604020202020204" pitchFamily="34" charset="0"/>
            </a:endParaRPr>
          </a:p>
        </p:txBody>
      </p:sp>
      <p:sp>
        <p:nvSpPr>
          <p:cNvPr id="26" name="TextBox 25">
            <a:extLst>
              <a:ext uri="{FF2B5EF4-FFF2-40B4-BE49-F238E27FC236}">
                <a16:creationId xmlns:a16="http://schemas.microsoft.com/office/drawing/2014/main" id="{87FFC62A-4B48-4B39-AED3-4505BAC02349}"/>
              </a:ext>
            </a:extLst>
          </p:cNvPr>
          <p:cNvSpPr txBox="1"/>
          <p:nvPr/>
        </p:nvSpPr>
        <p:spPr>
          <a:xfrm>
            <a:off x="266748" y="2573277"/>
            <a:ext cx="4880018"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International positions on Soviet intervention</a:t>
            </a:r>
          </a:p>
        </p:txBody>
      </p:sp>
    </p:spTree>
    <p:extLst>
      <p:ext uri="{BB962C8B-B14F-4D97-AF65-F5344CB8AC3E}">
        <p14:creationId xmlns:p14="http://schemas.microsoft.com/office/powerpoint/2010/main" val="271010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60" name="TextBox 59">
            <a:extLst>
              <a:ext uri="{FF2B5EF4-FFF2-40B4-BE49-F238E27FC236}">
                <a16:creationId xmlns:a16="http://schemas.microsoft.com/office/drawing/2014/main" id="{0423E189-74CD-49D4-B76B-B562D0C82AF0}"/>
              </a:ext>
            </a:extLst>
          </p:cNvPr>
          <p:cNvSpPr txBox="1"/>
          <p:nvPr/>
        </p:nvSpPr>
        <p:spPr>
          <a:xfrm>
            <a:off x="392620" y="3962028"/>
            <a:ext cx="11380972" cy="2308324"/>
          </a:xfrm>
          <a:prstGeom prst="rect">
            <a:avLst/>
          </a:prstGeom>
          <a:noFill/>
        </p:spPr>
        <p:txBody>
          <a:bodyPr wrap="square">
            <a:spAutoFit/>
          </a:bodyPr>
          <a:lstStyle/>
          <a:p>
            <a:pPr algn="l"/>
            <a:r>
              <a:rPr lang="en-US" b="0" i="0" dirty="0">
                <a:solidFill>
                  <a:srgbClr val="202122"/>
                </a:solidFill>
                <a:effectLst/>
                <a:latin typeface="Arial Narrow" panose="020B0606020202030204" pitchFamily="34" charset="0"/>
              </a:rPr>
              <a:t>The first phase of the war began with the Soviet intervention in Afghanistan and first battles with various opposition groups.</a:t>
            </a:r>
            <a:r>
              <a:rPr lang="en-US" b="0" i="0" u="none" strike="noStrike" baseline="30000" dirty="0">
                <a:solidFill>
                  <a:srgbClr val="0B0080"/>
                </a:solidFill>
                <a:effectLst/>
                <a:latin typeface="Arial Narrow" panose="020B0606020202030204" pitchFamily="34" charset="0"/>
                <a:hlinkClick r:id="rId2"/>
              </a:rPr>
              <a:t>[61]</a:t>
            </a:r>
            <a:r>
              <a:rPr lang="en-US" b="0" i="0" dirty="0">
                <a:solidFill>
                  <a:srgbClr val="202122"/>
                </a:solidFill>
                <a:effectLst/>
                <a:latin typeface="Arial Narrow" panose="020B0606020202030204" pitchFamily="34" charset="0"/>
              </a:rPr>
              <a:t> Soviet troops entered Afghanistan along two ground routes and one </a:t>
            </a:r>
            <a:r>
              <a:rPr lang="en-US" b="0" i="0" u="none" strike="noStrike" dirty="0">
                <a:solidFill>
                  <a:srgbClr val="0B0080"/>
                </a:solidFill>
                <a:effectLst/>
                <a:latin typeface="Arial Narrow" panose="020B0606020202030204" pitchFamily="34" charset="0"/>
                <a:hlinkClick r:id="rId3" tooltip="Air corridor"/>
              </a:rPr>
              <a:t>air corridor</a:t>
            </a:r>
            <a:r>
              <a:rPr lang="en-US" b="0" i="0" dirty="0">
                <a:solidFill>
                  <a:srgbClr val="202122"/>
                </a:solidFill>
                <a:effectLst/>
                <a:latin typeface="Arial Narrow" panose="020B0606020202030204" pitchFamily="34" charset="0"/>
              </a:rPr>
              <a:t>, quickly taking control of the major urban centers, military bases and strategic installations. </a:t>
            </a:r>
            <a:r>
              <a:rPr lang="en-US" b="1" i="0" dirty="0">
                <a:solidFill>
                  <a:srgbClr val="202122"/>
                </a:solidFill>
                <a:effectLst/>
                <a:latin typeface="Arial Narrow" panose="020B0606020202030204" pitchFamily="34" charset="0"/>
              </a:rPr>
              <a:t>However, the presence of Soviet troops did not have the desired effect of pacifying the country. On the contrary, it exacerbated </a:t>
            </a:r>
            <a:r>
              <a:rPr lang="en-US" b="1" i="0" u="none" strike="noStrike" dirty="0">
                <a:solidFill>
                  <a:srgbClr val="0B0080"/>
                </a:solidFill>
                <a:effectLst/>
                <a:latin typeface="Arial Narrow" panose="020B0606020202030204" pitchFamily="34" charset="0"/>
                <a:hlinkClick r:id="rId4" tooltip="Nationalism"/>
              </a:rPr>
              <a:t>nationalistic</a:t>
            </a:r>
            <a:r>
              <a:rPr lang="en-US" b="1" i="0" dirty="0">
                <a:solidFill>
                  <a:srgbClr val="202122"/>
                </a:solidFill>
                <a:effectLst/>
                <a:latin typeface="Arial Narrow" panose="020B0606020202030204" pitchFamily="34" charset="0"/>
              </a:rPr>
              <a:t> sentiment, causing the rebellion to spread further.</a:t>
            </a:r>
            <a:r>
              <a:rPr lang="en-US" b="1" i="0" u="none" strike="noStrike" baseline="30000" dirty="0">
                <a:solidFill>
                  <a:srgbClr val="0B0080"/>
                </a:solidFill>
                <a:effectLst/>
                <a:latin typeface="Arial Narrow" panose="020B0606020202030204" pitchFamily="34" charset="0"/>
                <a:hlinkClick r:id="rId5"/>
              </a:rPr>
              <a:t>[153]</a:t>
            </a:r>
            <a:r>
              <a:rPr lang="en-US" b="1" i="0" dirty="0">
                <a:solidFill>
                  <a:srgbClr val="202122"/>
                </a:solidFill>
                <a:effectLst/>
                <a:latin typeface="Arial Narrow" panose="020B0606020202030204" pitchFamily="34" charset="0"/>
              </a:rPr>
              <a:t> </a:t>
            </a:r>
            <a:r>
              <a:rPr lang="en-US" b="1" i="0" dirty="0" err="1">
                <a:solidFill>
                  <a:srgbClr val="202122"/>
                </a:solidFill>
                <a:effectLst/>
                <a:latin typeface="Arial Narrow" panose="020B0606020202030204" pitchFamily="34" charset="0"/>
              </a:rPr>
              <a:t>Babrak</a:t>
            </a:r>
            <a:r>
              <a:rPr lang="en-US" b="1" i="0" dirty="0">
                <a:solidFill>
                  <a:srgbClr val="202122"/>
                </a:solidFill>
                <a:effectLst/>
                <a:latin typeface="Arial Narrow" panose="020B0606020202030204" pitchFamily="34" charset="0"/>
              </a:rPr>
              <a:t> </a:t>
            </a:r>
            <a:r>
              <a:rPr lang="en-US" b="1" i="0" dirty="0" err="1">
                <a:solidFill>
                  <a:srgbClr val="202122"/>
                </a:solidFill>
                <a:effectLst/>
                <a:latin typeface="Arial Narrow" panose="020B0606020202030204" pitchFamily="34" charset="0"/>
              </a:rPr>
              <a:t>Karmal</a:t>
            </a:r>
            <a:r>
              <a:rPr lang="en-US" b="1" i="0" dirty="0">
                <a:solidFill>
                  <a:srgbClr val="202122"/>
                </a:solidFill>
                <a:effectLst/>
                <a:latin typeface="Arial Narrow" panose="020B0606020202030204" pitchFamily="34" charset="0"/>
              </a:rPr>
              <a:t>, Afghanistan's new president, charged the Soviets with causing an increase in the unrest, and demanded that the 40th Army step in and quell the rebellion, as his own army had proved untrustworthy.</a:t>
            </a:r>
            <a:r>
              <a:rPr lang="en-US" b="1" i="0" u="none" strike="noStrike" baseline="30000" dirty="0">
                <a:solidFill>
                  <a:srgbClr val="0B0080"/>
                </a:solidFill>
                <a:effectLst/>
                <a:latin typeface="Arial Narrow" panose="020B0606020202030204" pitchFamily="34" charset="0"/>
                <a:hlinkClick r:id="rId6"/>
              </a:rPr>
              <a:t>[154]</a:t>
            </a:r>
            <a:r>
              <a:rPr lang="en-US" b="1" i="0" dirty="0">
                <a:solidFill>
                  <a:srgbClr val="202122"/>
                </a:solidFill>
                <a:effectLst/>
                <a:latin typeface="Arial Narrow" panose="020B0606020202030204" pitchFamily="34" charset="0"/>
              </a:rPr>
              <a:t> Thus, Soviet troops found themselves drawn into fighting against urban uprisings, tribal armies (called </a:t>
            </a:r>
            <a:r>
              <a:rPr lang="en-US" b="1" i="1" dirty="0">
                <a:solidFill>
                  <a:srgbClr val="202122"/>
                </a:solidFill>
                <a:effectLst/>
                <a:latin typeface="Arial Narrow" panose="020B0606020202030204" pitchFamily="34" charset="0"/>
              </a:rPr>
              <a:t>lashkar</a:t>
            </a:r>
            <a:r>
              <a:rPr lang="en-US" b="1" i="0" dirty="0">
                <a:solidFill>
                  <a:srgbClr val="202122"/>
                </a:solidFill>
                <a:effectLst/>
                <a:latin typeface="Arial Narrow" panose="020B0606020202030204" pitchFamily="34" charset="0"/>
              </a:rPr>
              <a:t>), and sometimes against mutinying Afghan Army units. These forces mostly fought in the open, and Soviet airpower and artillery made short work of them</a:t>
            </a:r>
            <a:r>
              <a:rPr lang="en-US" b="0" i="0" dirty="0">
                <a:solidFill>
                  <a:srgbClr val="202122"/>
                </a:solidFill>
                <a:effectLst/>
                <a:latin typeface="Arial Narrow" panose="020B0606020202030204" pitchFamily="34" charset="0"/>
              </a:rPr>
              <a:t>.</a:t>
            </a:r>
            <a:r>
              <a:rPr lang="en-US" b="0" i="0" u="none" strike="noStrike" baseline="30000" dirty="0">
                <a:solidFill>
                  <a:srgbClr val="0B0080"/>
                </a:solidFill>
                <a:effectLst/>
                <a:latin typeface="Arial Narrow" panose="020B0606020202030204" pitchFamily="34" charset="0"/>
                <a:hlinkClick r:id="rId7"/>
              </a:rPr>
              <a:t>[155]</a:t>
            </a:r>
            <a:endParaRPr lang="en-US" b="0" i="0" dirty="0">
              <a:solidFill>
                <a:srgbClr val="202122"/>
              </a:solidFill>
              <a:effectLst/>
              <a:latin typeface="Arial Narrow" panose="020B0606020202030204" pitchFamily="34" charset="0"/>
            </a:endParaRPr>
          </a:p>
        </p:txBody>
      </p:sp>
      <p:sp>
        <p:nvSpPr>
          <p:cNvPr id="26" name="TextBox 25">
            <a:extLst>
              <a:ext uri="{FF2B5EF4-FFF2-40B4-BE49-F238E27FC236}">
                <a16:creationId xmlns:a16="http://schemas.microsoft.com/office/drawing/2014/main" id="{87FFC62A-4B48-4B39-AED3-4505BAC02349}"/>
              </a:ext>
            </a:extLst>
          </p:cNvPr>
          <p:cNvSpPr txBox="1"/>
          <p:nvPr/>
        </p:nvSpPr>
        <p:spPr>
          <a:xfrm>
            <a:off x="297251" y="3156515"/>
            <a:ext cx="4880018"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December 1979 – February 1980: Occupation</a:t>
            </a:r>
          </a:p>
        </p:txBody>
      </p:sp>
      <p:pic>
        <p:nvPicPr>
          <p:cNvPr id="3" name="Picture 2">
            <a:extLst>
              <a:ext uri="{FF2B5EF4-FFF2-40B4-BE49-F238E27FC236}">
                <a16:creationId xmlns:a16="http://schemas.microsoft.com/office/drawing/2014/main" id="{60825644-879C-475D-ACAC-88B071C94F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9056" y="283791"/>
            <a:ext cx="5342478" cy="345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3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30" name="TextBox 29">
            <a:extLst>
              <a:ext uri="{FF2B5EF4-FFF2-40B4-BE49-F238E27FC236}">
                <a16:creationId xmlns:a16="http://schemas.microsoft.com/office/drawing/2014/main" id="{48FFA29E-11A9-4C2A-AF67-332866AF4C82}"/>
              </a:ext>
            </a:extLst>
          </p:cNvPr>
          <p:cNvSpPr txBox="1"/>
          <p:nvPr/>
        </p:nvSpPr>
        <p:spPr>
          <a:xfrm>
            <a:off x="211485" y="2416065"/>
            <a:ext cx="4195251"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March 1980 – April 1985: Soviet offensives</a:t>
            </a:r>
          </a:p>
        </p:txBody>
      </p:sp>
      <p:sp>
        <p:nvSpPr>
          <p:cNvPr id="27" name="TextBox 26">
            <a:extLst>
              <a:ext uri="{FF2B5EF4-FFF2-40B4-BE49-F238E27FC236}">
                <a16:creationId xmlns:a16="http://schemas.microsoft.com/office/drawing/2014/main" id="{2974A28E-6BBB-49F0-AA4D-EE410F7F49D0}"/>
              </a:ext>
            </a:extLst>
          </p:cNvPr>
          <p:cNvSpPr txBox="1"/>
          <p:nvPr/>
        </p:nvSpPr>
        <p:spPr>
          <a:xfrm>
            <a:off x="279914" y="2985226"/>
            <a:ext cx="11632172" cy="3323987"/>
          </a:xfrm>
          <a:prstGeom prst="rect">
            <a:avLst/>
          </a:prstGeom>
          <a:noFill/>
        </p:spPr>
        <p:txBody>
          <a:bodyPr wrap="square">
            <a:spAutoFit/>
          </a:bodyPr>
          <a:lstStyle/>
          <a:p>
            <a:pPr algn="l"/>
            <a:r>
              <a:rPr lang="en-US" sz="1400" b="1" i="0" dirty="0">
                <a:solidFill>
                  <a:srgbClr val="202122"/>
                </a:solidFill>
                <a:effectLst/>
                <a:latin typeface="Arial Narrow" panose="020B0606020202030204" pitchFamily="34" charset="0"/>
              </a:rPr>
              <a:t>The Soviets did not initially foresee taking on such an active role in fighting the rebels and attempted to play down their role there as giving light assistance to the Afghan army. However, the arrival of the Soviets had the opposite effect as it incensed instead of pacified the people, causing the mujahideen to gain in strength and numbers</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2"/>
              </a:rPr>
              <a:t>[160]</a:t>
            </a:r>
            <a:r>
              <a:rPr lang="en-US" sz="1400" b="0" i="0" dirty="0">
                <a:solidFill>
                  <a:srgbClr val="202122"/>
                </a:solidFill>
                <a:effectLst/>
                <a:latin typeface="Arial Narrow" panose="020B0606020202030204" pitchFamily="34" charset="0"/>
              </a:rPr>
              <a:t> Originally the Soviets thought that their forces would strengthen the backbone of the Afghan army and provide assistance by securing major cities, lines of communication and transportation.</a:t>
            </a:r>
            <a:r>
              <a:rPr lang="en-US" sz="1400" b="0" i="0" u="none" strike="noStrike" baseline="30000" dirty="0">
                <a:solidFill>
                  <a:srgbClr val="0B0080"/>
                </a:solidFill>
                <a:effectLst/>
                <a:latin typeface="Arial Narrow" panose="020B0606020202030204" pitchFamily="34" charset="0"/>
                <a:hlinkClick r:id="rId3"/>
              </a:rPr>
              <a:t>[161]</a:t>
            </a:r>
            <a:r>
              <a:rPr lang="en-US" sz="1400" b="0" i="0" dirty="0">
                <a:solidFill>
                  <a:srgbClr val="202122"/>
                </a:solidFill>
                <a:effectLst/>
                <a:latin typeface="Arial Narrow" panose="020B0606020202030204" pitchFamily="34" charset="0"/>
              </a:rPr>
              <a:t> The Afghan army forces had a high desertion rate and were loath to fight, especially since the Soviet forces pushed them into infantry roles while they manned the armored vehicles and artillery. The main reason that the Afghan soldiers were so ineffective, though, was their lack of morale, as many of them were not truly loyal to the communist government but simply collecting a paycheck.</a:t>
            </a: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Once it became apparent that the Soviets would have to get their hands dirty, they followed three main strategies aimed at quelling the uprising.</a:t>
            </a:r>
            <a:r>
              <a:rPr lang="en-US" sz="1400" b="0" i="0" u="none" strike="noStrike" baseline="30000" dirty="0">
                <a:solidFill>
                  <a:srgbClr val="0B0080"/>
                </a:solidFill>
                <a:effectLst/>
                <a:latin typeface="Arial Narrow" panose="020B0606020202030204" pitchFamily="34" charset="0"/>
                <a:hlinkClick r:id="rId4"/>
              </a:rPr>
              <a:t>[162]</a:t>
            </a:r>
            <a:r>
              <a:rPr lang="en-US" sz="1400" b="0" i="0" dirty="0">
                <a:solidFill>
                  <a:srgbClr val="202122"/>
                </a:solidFill>
                <a:effectLst/>
                <a:latin typeface="Arial Narrow" panose="020B0606020202030204" pitchFamily="34" charset="0"/>
              </a:rPr>
              <a:t> Intimidation was the first strategy, in which the Soviets would use airborne attacks and armored ground attacks to destroy villages, livestock and crops in trouble areas. The Soviets would bomb villages that were near sites of guerrilla attacks on Soviet convoys or known to support resistance groups. Local peoples were forced to either flee their homes or die as daily Soviet attacks made it impossible to live in these areas. By forcing the people of Afghanistan to flee their homes, the Soviets hoped to deprive the guerrillas of resources and safe havens. The second strategy consisted of subversion, which entailed sending spies to join resistance groups and report information as well as bribing local tribes or guerrilla leaders into ceasing operations. Finally, the Soviets used military forays into contested territories in an effort to root out the </a:t>
            </a:r>
            <a:r>
              <a:rPr lang="en-US" sz="1400" b="0" i="0" u="none" strike="noStrike" dirty="0">
                <a:solidFill>
                  <a:srgbClr val="0B0080"/>
                </a:solidFill>
                <a:effectLst/>
                <a:latin typeface="Arial Narrow" panose="020B0606020202030204" pitchFamily="34" charset="0"/>
                <a:hlinkClick r:id="rId5" tooltip="Guerrillas"/>
              </a:rPr>
              <a:t>guerrillas</a:t>
            </a:r>
            <a:r>
              <a:rPr lang="en-US" sz="1400" b="0" i="0" dirty="0">
                <a:solidFill>
                  <a:srgbClr val="202122"/>
                </a:solidFill>
                <a:effectLst/>
                <a:latin typeface="Arial Narrow" panose="020B0606020202030204" pitchFamily="34" charset="0"/>
              </a:rPr>
              <a:t> and limit their options. Classic </a:t>
            </a:r>
            <a:r>
              <a:rPr lang="en-US" sz="1400" b="0" i="0" u="none" strike="noStrike" dirty="0">
                <a:solidFill>
                  <a:srgbClr val="0B0080"/>
                </a:solidFill>
                <a:effectLst/>
                <a:latin typeface="Arial Narrow" panose="020B0606020202030204" pitchFamily="34" charset="0"/>
                <a:hlinkClick r:id="rId6" tooltip="Search and destroy"/>
              </a:rPr>
              <a:t>search and destroy</a:t>
            </a:r>
            <a:r>
              <a:rPr lang="en-US" sz="1400" b="0" i="0" dirty="0">
                <a:solidFill>
                  <a:srgbClr val="202122"/>
                </a:solidFill>
                <a:effectLst/>
                <a:latin typeface="Arial Narrow" panose="020B0606020202030204" pitchFamily="34" charset="0"/>
              </a:rPr>
              <a:t> operations were implemented using </a:t>
            </a:r>
            <a:r>
              <a:rPr lang="en-US" sz="1400" b="0" i="0" u="none" strike="noStrike" dirty="0">
                <a:solidFill>
                  <a:srgbClr val="0B0080"/>
                </a:solidFill>
                <a:effectLst/>
                <a:latin typeface="Arial Narrow" panose="020B0606020202030204" pitchFamily="34" charset="0"/>
                <a:hlinkClick r:id="rId7" tooltip="Mil Mi-24"/>
              </a:rPr>
              <a:t>Mil Mi-24</a:t>
            </a:r>
            <a:r>
              <a:rPr lang="en-US" sz="1400" b="0" i="0" dirty="0">
                <a:solidFill>
                  <a:srgbClr val="202122"/>
                </a:solidFill>
                <a:effectLst/>
                <a:latin typeface="Arial Narrow" panose="020B0606020202030204" pitchFamily="34" charset="0"/>
              </a:rPr>
              <a:t> helicopter gunships that would provide cover for ground forces in armored vehicles. Once the villages were occupied by Soviet forces, inhabitants who remained were frequently interrogated and tortured for information or killed.</a:t>
            </a:r>
            <a:r>
              <a:rPr lang="en-US" sz="1400" b="0" i="0" u="none" strike="noStrike" baseline="30000" dirty="0">
                <a:solidFill>
                  <a:srgbClr val="0B0080"/>
                </a:solidFill>
                <a:effectLst/>
                <a:latin typeface="Arial Narrow" panose="020B0606020202030204" pitchFamily="34" charset="0"/>
                <a:hlinkClick r:id="rId8"/>
              </a:rPr>
              <a:t>[163]</a:t>
            </a:r>
            <a:endParaRPr lang="en-US" sz="1400"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282219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3862456" y="104942"/>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134596"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3862456" y="1074205"/>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30" name="TextBox 29">
            <a:extLst>
              <a:ext uri="{FF2B5EF4-FFF2-40B4-BE49-F238E27FC236}">
                <a16:creationId xmlns:a16="http://schemas.microsoft.com/office/drawing/2014/main" id="{48FFA29E-11A9-4C2A-AF67-332866AF4C82}"/>
              </a:ext>
            </a:extLst>
          </p:cNvPr>
          <p:cNvSpPr txBox="1"/>
          <p:nvPr/>
        </p:nvSpPr>
        <p:spPr>
          <a:xfrm>
            <a:off x="211485" y="2416065"/>
            <a:ext cx="4195251"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1980s Insurrection </a:t>
            </a:r>
          </a:p>
        </p:txBody>
      </p:sp>
      <p:sp>
        <p:nvSpPr>
          <p:cNvPr id="27" name="TextBox 26">
            <a:extLst>
              <a:ext uri="{FF2B5EF4-FFF2-40B4-BE49-F238E27FC236}">
                <a16:creationId xmlns:a16="http://schemas.microsoft.com/office/drawing/2014/main" id="{2974A28E-6BBB-49F0-AA4D-EE410F7F49D0}"/>
              </a:ext>
            </a:extLst>
          </p:cNvPr>
          <p:cNvSpPr txBox="1"/>
          <p:nvPr/>
        </p:nvSpPr>
        <p:spPr>
          <a:xfrm>
            <a:off x="279914" y="2985226"/>
            <a:ext cx="11632172" cy="3108543"/>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In the mid-1980s, the Afghan </a:t>
            </a:r>
            <a:r>
              <a:rPr lang="en-US" sz="1400" b="0" i="0" u="none" strike="noStrike" dirty="0">
                <a:solidFill>
                  <a:srgbClr val="0B0080"/>
                </a:solidFill>
                <a:effectLst/>
                <a:latin typeface="Arial Narrow" panose="020B0606020202030204" pitchFamily="34" charset="0"/>
                <a:hlinkClick r:id="rId2" tooltip="Resistance movement"/>
              </a:rPr>
              <a:t>resistance movement</a:t>
            </a:r>
            <a:r>
              <a:rPr lang="en-US" sz="1400" b="0" i="0" dirty="0">
                <a:solidFill>
                  <a:srgbClr val="202122"/>
                </a:solidFill>
                <a:effectLst/>
                <a:latin typeface="Arial Narrow" panose="020B0606020202030204" pitchFamily="34" charset="0"/>
              </a:rPr>
              <a:t>, assisted by the United States, Pakistan, Saudi Arabia, the United Kingdom, Egypt,</a:t>
            </a:r>
            <a:r>
              <a:rPr lang="en-US" sz="1400" b="0" i="0" u="none" strike="noStrike" baseline="30000" dirty="0">
                <a:solidFill>
                  <a:srgbClr val="0B0080"/>
                </a:solidFill>
                <a:effectLst/>
                <a:latin typeface="Arial Narrow" panose="020B0606020202030204" pitchFamily="34" charset="0"/>
                <a:hlinkClick r:id="rId3"/>
              </a:rPr>
              <a:t>[15]</a:t>
            </a:r>
            <a:r>
              <a:rPr lang="en-US" sz="1400" b="0" i="0" dirty="0">
                <a:solidFill>
                  <a:srgbClr val="202122"/>
                </a:solidFill>
                <a:effectLst/>
                <a:latin typeface="Arial Narrow" panose="020B0606020202030204" pitchFamily="34" charset="0"/>
              </a:rPr>
              <a:t> the People's Republic of China and others, </a:t>
            </a:r>
            <a:r>
              <a:rPr lang="en-US" sz="1400" b="1" i="0" dirty="0">
                <a:solidFill>
                  <a:srgbClr val="202122"/>
                </a:solidFill>
                <a:effectLst/>
                <a:latin typeface="Arial Narrow" panose="020B0606020202030204" pitchFamily="34" charset="0"/>
              </a:rPr>
              <a:t>contributed to Moscow's high military costs and strained international relations</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The U.S. viewed the conflict in Afghanistan as an integral </a:t>
            </a:r>
            <a:r>
              <a:rPr lang="en-US" sz="1400" b="1" i="0" u="none" strike="noStrike" dirty="0">
                <a:solidFill>
                  <a:srgbClr val="0B0080"/>
                </a:solidFill>
                <a:effectLst/>
                <a:latin typeface="Arial Narrow" panose="020B0606020202030204" pitchFamily="34" charset="0"/>
                <a:hlinkClick r:id="rId4" tooltip="Cold War"/>
              </a:rPr>
              <a:t>Cold War</a:t>
            </a:r>
            <a:r>
              <a:rPr lang="en-US" sz="1400" b="1" i="0" dirty="0">
                <a:solidFill>
                  <a:srgbClr val="202122"/>
                </a:solidFill>
                <a:effectLst/>
                <a:latin typeface="Arial Narrow" panose="020B0606020202030204" pitchFamily="34" charset="0"/>
              </a:rPr>
              <a:t> struggle</a:t>
            </a:r>
            <a:r>
              <a:rPr lang="en-US" sz="1400" b="0" i="0" dirty="0">
                <a:solidFill>
                  <a:srgbClr val="202122"/>
                </a:solidFill>
                <a:effectLst/>
                <a:latin typeface="Arial Narrow" panose="020B0606020202030204" pitchFamily="34" charset="0"/>
              </a:rPr>
              <a:t>, and the </a:t>
            </a:r>
            <a:r>
              <a:rPr lang="en-US" sz="1400" b="0" i="0" u="none" strike="noStrike" dirty="0">
                <a:solidFill>
                  <a:srgbClr val="0B0080"/>
                </a:solidFill>
                <a:effectLst/>
                <a:latin typeface="Arial Narrow" panose="020B0606020202030204" pitchFamily="34" charset="0"/>
                <a:hlinkClick r:id="rId5" tooltip="CIA"/>
              </a:rPr>
              <a:t>CIA</a:t>
            </a:r>
            <a:r>
              <a:rPr lang="en-US" sz="1400" b="0" i="0" dirty="0">
                <a:solidFill>
                  <a:srgbClr val="202122"/>
                </a:solidFill>
                <a:effectLst/>
                <a:latin typeface="Arial Narrow" panose="020B0606020202030204" pitchFamily="34" charset="0"/>
              </a:rPr>
              <a:t> provided assistance to </a:t>
            </a:r>
            <a:r>
              <a:rPr lang="en-US" sz="1400" b="0" i="0" u="none" strike="noStrike" dirty="0">
                <a:solidFill>
                  <a:srgbClr val="0B0080"/>
                </a:solidFill>
                <a:effectLst/>
                <a:latin typeface="Arial Narrow" panose="020B0606020202030204" pitchFamily="34" charset="0"/>
                <a:hlinkClick r:id="rId6" tooltip="Anti-Soviet"/>
              </a:rPr>
              <a:t>anti-Soviet</a:t>
            </a:r>
            <a:r>
              <a:rPr lang="en-US" sz="1400" b="0" i="0" dirty="0">
                <a:solidFill>
                  <a:srgbClr val="202122"/>
                </a:solidFill>
                <a:effectLst/>
                <a:latin typeface="Arial Narrow" panose="020B0606020202030204" pitchFamily="34" charset="0"/>
              </a:rPr>
              <a:t> forces through the </a:t>
            </a:r>
            <a:r>
              <a:rPr lang="en-US" sz="1400" b="0" i="0" u="none" strike="noStrike" dirty="0">
                <a:solidFill>
                  <a:srgbClr val="0B0080"/>
                </a:solidFill>
                <a:effectLst/>
                <a:latin typeface="Arial Narrow" panose="020B0606020202030204" pitchFamily="34" charset="0"/>
                <a:hlinkClick r:id="rId7" tooltip="Pakistani intelligence services"/>
              </a:rPr>
              <a:t>Pakistani intelligence services</a:t>
            </a:r>
            <a:r>
              <a:rPr lang="en-US" sz="1400" b="0" i="0" dirty="0">
                <a:solidFill>
                  <a:srgbClr val="202122"/>
                </a:solidFill>
                <a:effectLst/>
                <a:latin typeface="Arial Narrow" panose="020B0606020202030204" pitchFamily="34" charset="0"/>
              </a:rPr>
              <a:t>, in a program called </a:t>
            </a:r>
            <a:r>
              <a:rPr lang="en-US" sz="1400" b="0" i="0" u="none" strike="noStrike" dirty="0">
                <a:solidFill>
                  <a:srgbClr val="0B0080"/>
                </a:solidFill>
                <a:effectLst/>
                <a:latin typeface="Arial Narrow" panose="020B0606020202030204" pitchFamily="34" charset="0"/>
                <a:hlinkClick r:id="rId8" tooltip="Operation Cyclone"/>
              </a:rPr>
              <a:t>Operation Cyclone</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9"/>
              </a:rPr>
              <a:t>[168]</a:t>
            </a:r>
            <a:endParaRPr lang="en-US" sz="1400" b="0" i="0" u="none" strike="noStrike" baseline="30000" dirty="0">
              <a:solidFill>
                <a:srgbClr val="0B0080"/>
              </a:solidFill>
              <a:effectLst/>
              <a:latin typeface="Arial Narrow" panose="020B0606020202030204" pitchFamily="34" charset="0"/>
            </a:endParaRPr>
          </a:p>
          <a:p>
            <a:pPr algn="l"/>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Pakistan's </a:t>
            </a:r>
            <a:r>
              <a:rPr lang="en-US" sz="1400" b="0" i="0" u="none" strike="noStrike" dirty="0">
                <a:solidFill>
                  <a:srgbClr val="0B0080"/>
                </a:solidFill>
                <a:effectLst/>
                <a:latin typeface="Arial Narrow" panose="020B0606020202030204" pitchFamily="34" charset="0"/>
                <a:hlinkClick r:id="rId10" tooltip="Khyber Pakhtunkhwa"/>
              </a:rPr>
              <a:t>North-West Frontier Province</a:t>
            </a:r>
            <a:r>
              <a:rPr lang="en-US" sz="1400" b="0" i="0" dirty="0">
                <a:solidFill>
                  <a:srgbClr val="202122"/>
                </a:solidFill>
                <a:effectLst/>
                <a:latin typeface="Arial Narrow" panose="020B0606020202030204" pitchFamily="34" charset="0"/>
              </a:rPr>
              <a:t> became a base for the Afghan resistance fighters and </a:t>
            </a:r>
            <a:r>
              <a:rPr lang="en-US" sz="1400" b="1" i="0" dirty="0">
                <a:solidFill>
                  <a:srgbClr val="202122"/>
                </a:solidFill>
                <a:effectLst/>
                <a:highlight>
                  <a:srgbClr val="FFFF00"/>
                </a:highlight>
                <a:latin typeface="Arial Narrow" panose="020B0606020202030204" pitchFamily="34" charset="0"/>
              </a:rPr>
              <a:t>the </a:t>
            </a:r>
            <a:r>
              <a:rPr lang="en-US" sz="1400" b="1" i="0" u="none" strike="noStrike" dirty="0">
                <a:solidFill>
                  <a:srgbClr val="0B0080"/>
                </a:solidFill>
                <a:effectLst/>
                <a:highlight>
                  <a:srgbClr val="FFFF00"/>
                </a:highlight>
                <a:latin typeface="Arial Narrow" panose="020B0606020202030204" pitchFamily="34" charset="0"/>
                <a:hlinkClick r:id="rId11" tooltip="Deobandi"/>
              </a:rPr>
              <a:t>Deobandi</a:t>
            </a:r>
            <a:r>
              <a:rPr lang="en-US" sz="1400" b="1" i="0" dirty="0">
                <a:solidFill>
                  <a:srgbClr val="202122"/>
                </a:solidFill>
                <a:effectLst/>
                <a:highlight>
                  <a:srgbClr val="FFFF00"/>
                </a:highlight>
                <a:latin typeface="Arial Narrow" panose="020B0606020202030204" pitchFamily="34" charset="0"/>
              </a:rPr>
              <a:t> ulama of that province played a significant role in the Afghan 'jihad</a:t>
            </a:r>
            <a:r>
              <a:rPr lang="en-US" sz="1400" b="0" i="0" dirty="0">
                <a:solidFill>
                  <a:srgbClr val="202122"/>
                </a:solidFill>
                <a:effectLst/>
                <a:latin typeface="Arial Narrow" panose="020B0606020202030204" pitchFamily="34" charset="0"/>
              </a:rPr>
              <a:t>', with Madrasa </a:t>
            </a:r>
            <a:r>
              <a:rPr lang="en-US" sz="1400" b="0" i="0" dirty="0" err="1">
                <a:solidFill>
                  <a:srgbClr val="202122"/>
                </a:solidFill>
                <a:effectLst/>
                <a:latin typeface="Arial Narrow" panose="020B0606020202030204" pitchFamily="34" charset="0"/>
              </a:rPr>
              <a:t>Haqqaniyya</a:t>
            </a:r>
            <a:r>
              <a:rPr lang="en-US" sz="1400" b="0" i="0" dirty="0">
                <a:solidFill>
                  <a:srgbClr val="202122"/>
                </a:solidFill>
                <a:effectLst/>
                <a:latin typeface="Arial Narrow" panose="020B0606020202030204" pitchFamily="34" charset="0"/>
              </a:rPr>
              <a:t> becoming a prominent organizational and networking base for the anti-Soviet Afghan fighters.</a:t>
            </a:r>
            <a:r>
              <a:rPr lang="en-US" sz="1400" b="0" i="0" u="none" strike="noStrike" baseline="30000" dirty="0">
                <a:solidFill>
                  <a:srgbClr val="0B0080"/>
                </a:solidFill>
                <a:effectLst/>
                <a:latin typeface="Arial Narrow" panose="020B0606020202030204" pitchFamily="34" charset="0"/>
                <a:hlinkClick r:id="rId12"/>
              </a:rPr>
              <a:t>[169]</a:t>
            </a:r>
            <a:r>
              <a:rPr lang="en-US" sz="1400" b="0" i="0" dirty="0">
                <a:solidFill>
                  <a:srgbClr val="202122"/>
                </a:solidFill>
                <a:effectLst/>
                <a:latin typeface="Arial Narrow" panose="020B0606020202030204" pitchFamily="34" charset="0"/>
              </a:rPr>
              <a:t> </a:t>
            </a:r>
            <a:r>
              <a:rPr lang="en-US" sz="1400" b="1" i="0" dirty="0">
                <a:solidFill>
                  <a:srgbClr val="202122"/>
                </a:solidFill>
                <a:effectLst/>
                <a:highlight>
                  <a:srgbClr val="FFFF00"/>
                </a:highlight>
                <a:latin typeface="Arial Narrow" panose="020B0606020202030204" pitchFamily="34" charset="0"/>
              </a:rPr>
              <a:t>As well as money, Muslim countries provided thousands of volunteer fighters known as "</a:t>
            </a:r>
            <a:r>
              <a:rPr lang="en-US" sz="1400" b="1" i="0" u="none" strike="noStrike" dirty="0">
                <a:solidFill>
                  <a:srgbClr val="0B0080"/>
                </a:solidFill>
                <a:effectLst/>
                <a:highlight>
                  <a:srgbClr val="FFFF00"/>
                </a:highlight>
                <a:latin typeface="Arial Narrow" panose="020B0606020202030204" pitchFamily="34" charset="0"/>
                <a:hlinkClick r:id="rId13" tooltip="Afghan Arabs"/>
              </a:rPr>
              <a:t>Afghan Arabs</a:t>
            </a:r>
            <a:r>
              <a:rPr lang="en-US" sz="1400" b="1" i="0" dirty="0">
                <a:solidFill>
                  <a:srgbClr val="202122"/>
                </a:solidFill>
                <a:effectLst/>
                <a:highlight>
                  <a:srgbClr val="FFFF00"/>
                </a:highlight>
                <a:latin typeface="Arial Narrow" panose="020B0606020202030204" pitchFamily="34" charset="0"/>
              </a:rPr>
              <a:t>", who wished to wage </a:t>
            </a:r>
            <a:r>
              <a:rPr lang="en-US" sz="1400" b="1" i="0" u="none" strike="noStrike" dirty="0">
                <a:solidFill>
                  <a:srgbClr val="0B0080"/>
                </a:solidFill>
                <a:effectLst/>
                <a:highlight>
                  <a:srgbClr val="FFFF00"/>
                </a:highlight>
                <a:latin typeface="Arial Narrow" panose="020B0606020202030204" pitchFamily="34" charset="0"/>
                <a:hlinkClick r:id="rId14" tooltip="Jihad"/>
              </a:rPr>
              <a:t>jihad</a:t>
            </a:r>
            <a:r>
              <a:rPr lang="en-US" sz="1400" b="1" i="0" dirty="0">
                <a:solidFill>
                  <a:srgbClr val="202122"/>
                </a:solidFill>
                <a:effectLst/>
                <a:highlight>
                  <a:srgbClr val="FFFF00"/>
                </a:highlight>
                <a:latin typeface="Arial Narrow" panose="020B0606020202030204" pitchFamily="34" charset="0"/>
              </a:rPr>
              <a:t> against the </a:t>
            </a:r>
            <a:r>
              <a:rPr lang="en-US" sz="1400" b="1" i="0" u="none" strike="noStrike" dirty="0">
                <a:solidFill>
                  <a:srgbClr val="0B0080"/>
                </a:solidFill>
                <a:effectLst/>
                <a:highlight>
                  <a:srgbClr val="FFFF00"/>
                </a:highlight>
                <a:latin typeface="Arial Narrow" panose="020B0606020202030204" pitchFamily="34" charset="0"/>
                <a:hlinkClick r:id="rId15" tooltip="Atheism"/>
              </a:rPr>
              <a:t>atheist</a:t>
            </a:r>
            <a:r>
              <a:rPr lang="en-US" sz="1400" b="1" i="0" dirty="0">
                <a:solidFill>
                  <a:srgbClr val="202122"/>
                </a:solidFill>
                <a:effectLst/>
                <a:highlight>
                  <a:srgbClr val="FFFF00"/>
                </a:highlight>
                <a:latin typeface="Arial Narrow" panose="020B0606020202030204" pitchFamily="34" charset="0"/>
              </a:rPr>
              <a:t> communists. Notable among them was a young Saudi named </a:t>
            </a:r>
            <a:r>
              <a:rPr lang="en-US" sz="1400" b="1" i="0" u="none" strike="noStrike" dirty="0">
                <a:solidFill>
                  <a:srgbClr val="0B0080"/>
                </a:solidFill>
                <a:effectLst/>
                <a:highlight>
                  <a:srgbClr val="FFFF00"/>
                </a:highlight>
                <a:latin typeface="Arial Narrow" panose="020B0606020202030204" pitchFamily="34" charset="0"/>
                <a:hlinkClick r:id="rId16" tooltip="Osama bin Laden"/>
              </a:rPr>
              <a:t>Osama bin Laden</a:t>
            </a:r>
            <a:r>
              <a:rPr lang="en-US" sz="1400" b="1" i="0" dirty="0">
                <a:solidFill>
                  <a:srgbClr val="202122"/>
                </a:solidFill>
                <a:effectLst/>
                <a:highlight>
                  <a:srgbClr val="FFFF00"/>
                </a:highlight>
                <a:latin typeface="Arial Narrow" panose="020B0606020202030204" pitchFamily="34" charset="0"/>
              </a:rPr>
              <a:t>, whose </a:t>
            </a:r>
            <a:r>
              <a:rPr lang="en-US" sz="1400" b="1" i="0" u="none" strike="noStrike" dirty="0">
                <a:solidFill>
                  <a:srgbClr val="0B0080"/>
                </a:solidFill>
                <a:effectLst/>
                <a:highlight>
                  <a:srgbClr val="FFFF00"/>
                </a:highlight>
                <a:latin typeface="Arial Narrow" panose="020B0606020202030204" pitchFamily="34" charset="0"/>
                <a:hlinkClick r:id="rId17" tooltip="Arab"/>
              </a:rPr>
              <a:t>Arab</a:t>
            </a:r>
            <a:r>
              <a:rPr lang="en-US" sz="1400" b="1" i="0" dirty="0">
                <a:solidFill>
                  <a:srgbClr val="202122"/>
                </a:solidFill>
                <a:effectLst/>
                <a:highlight>
                  <a:srgbClr val="FFFF00"/>
                </a:highlight>
                <a:latin typeface="Arial Narrow" panose="020B0606020202030204" pitchFamily="34" charset="0"/>
              </a:rPr>
              <a:t> group eventually evolved into </a:t>
            </a:r>
            <a:r>
              <a:rPr lang="en-US" sz="1400" b="1" i="0" u="none" strike="noStrike" dirty="0">
                <a:solidFill>
                  <a:srgbClr val="0B0080"/>
                </a:solidFill>
                <a:effectLst/>
                <a:highlight>
                  <a:srgbClr val="FFFF00"/>
                </a:highlight>
                <a:latin typeface="Arial Narrow" panose="020B0606020202030204" pitchFamily="34" charset="0"/>
                <a:hlinkClick r:id="rId18" tooltip="Al-Qaeda"/>
              </a:rPr>
              <a:t>al-Qaeda</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9"/>
              </a:rPr>
              <a:t>[170]</a:t>
            </a:r>
            <a:r>
              <a:rPr lang="en-US" sz="1400" b="0" i="0" u="none" strike="noStrike" baseline="30000" dirty="0">
                <a:solidFill>
                  <a:srgbClr val="0B0080"/>
                </a:solidFill>
                <a:effectLst/>
                <a:latin typeface="Arial Narrow" panose="020B0606020202030204" pitchFamily="34" charset="0"/>
                <a:hlinkClick r:id="rId20"/>
              </a:rPr>
              <a:t>[171]</a:t>
            </a:r>
            <a:r>
              <a:rPr lang="en-US" sz="1400" b="0" i="0" u="none" strike="noStrike" baseline="30000" dirty="0">
                <a:solidFill>
                  <a:srgbClr val="0B0080"/>
                </a:solidFill>
                <a:effectLst/>
                <a:latin typeface="Arial Narrow" panose="020B0606020202030204" pitchFamily="34" charset="0"/>
                <a:hlinkClick r:id="rId21"/>
              </a:rPr>
              <a:t>[172]</a:t>
            </a:r>
            <a:r>
              <a:rPr lang="en-US" sz="1400" b="0" i="0" dirty="0">
                <a:solidFill>
                  <a:srgbClr val="202122"/>
                </a:solidFill>
                <a:effectLst/>
                <a:latin typeface="Arial Narrow" panose="020B0606020202030204" pitchFamily="34" charset="0"/>
              </a:rPr>
              <a:t> Despite their numbers,</a:t>
            </a:r>
            <a:r>
              <a:rPr lang="en-US" sz="1400" b="0" i="0" u="none" strike="noStrike" baseline="30000" dirty="0">
                <a:solidFill>
                  <a:srgbClr val="0B0080"/>
                </a:solidFill>
                <a:effectLst/>
                <a:latin typeface="Arial Narrow" panose="020B0606020202030204" pitchFamily="34" charset="0"/>
                <a:hlinkClick r:id="rId22"/>
              </a:rPr>
              <a:t>[173]</a:t>
            </a:r>
            <a:r>
              <a:rPr lang="en-US" sz="1400" b="0" i="0" u="none" strike="noStrike" baseline="30000" dirty="0">
                <a:solidFill>
                  <a:srgbClr val="0B0080"/>
                </a:solidFill>
                <a:effectLst/>
                <a:latin typeface="Arial Narrow" panose="020B0606020202030204" pitchFamily="34" charset="0"/>
                <a:hlinkClick r:id="rId23"/>
              </a:rPr>
              <a:t>[174]</a:t>
            </a:r>
            <a:r>
              <a:rPr lang="en-US" sz="1400" b="0" i="0" u="none" strike="noStrike" baseline="30000" dirty="0">
                <a:solidFill>
                  <a:srgbClr val="0B0080"/>
                </a:solidFill>
                <a:effectLst/>
                <a:latin typeface="Arial Narrow" panose="020B0606020202030204" pitchFamily="34" charset="0"/>
                <a:hlinkClick r:id="rId24"/>
              </a:rPr>
              <a:t>[175]</a:t>
            </a:r>
            <a:r>
              <a:rPr lang="en-US" sz="1400" b="0" i="0" u="none" strike="noStrike" baseline="30000" dirty="0">
                <a:solidFill>
                  <a:srgbClr val="0B0080"/>
                </a:solidFill>
                <a:effectLst/>
                <a:latin typeface="Arial Narrow" panose="020B0606020202030204" pitchFamily="34" charset="0"/>
                <a:hlinkClick r:id="rId25"/>
              </a:rPr>
              <a:t>[176]</a:t>
            </a:r>
            <a:r>
              <a:rPr lang="en-US" sz="1400" b="0" i="0" dirty="0">
                <a:solidFill>
                  <a:srgbClr val="202122"/>
                </a:solidFill>
                <a:effectLst/>
                <a:latin typeface="Arial Narrow" panose="020B0606020202030204" pitchFamily="34" charset="0"/>
              </a:rPr>
              <a:t> the contribution has been called a "curious sideshow to the real fighting,"</a:t>
            </a:r>
            <a:r>
              <a:rPr lang="en-US" sz="1400" b="0" i="0" u="none" strike="noStrike" baseline="30000" dirty="0">
                <a:solidFill>
                  <a:srgbClr val="0B0080"/>
                </a:solidFill>
                <a:effectLst/>
                <a:latin typeface="Arial Narrow" panose="020B0606020202030204" pitchFamily="34" charset="0"/>
                <a:hlinkClick r:id="rId26"/>
              </a:rPr>
              <a:t>[177]</a:t>
            </a:r>
            <a:r>
              <a:rPr lang="en-US" sz="1400" b="0" i="0" dirty="0">
                <a:solidFill>
                  <a:srgbClr val="202122"/>
                </a:solidFill>
                <a:effectLst/>
                <a:latin typeface="Arial Narrow" panose="020B0606020202030204" pitchFamily="34" charset="0"/>
              </a:rPr>
              <a:t> with only an estimated 2000 of them fighting "at any one time", compared with about a 250,000 Afghan fighters and 125,000 Soviet troops.</a:t>
            </a:r>
            <a:r>
              <a:rPr lang="en-US" sz="1400" b="0" i="0" u="none" strike="noStrike" baseline="30000" dirty="0">
                <a:solidFill>
                  <a:srgbClr val="0B0080"/>
                </a:solidFill>
                <a:effectLst/>
                <a:latin typeface="Arial Narrow" panose="020B0606020202030204" pitchFamily="34" charset="0"/>
                <a:hlinkClick r:id="rId27"/>
              </a:rPr>
              <a:t>[178]</a:t>
            </a:r>
            <a:r>
              <a:rPr lang="en-US" sz="1400" b="0" i="0" dirty="0">
                <a:solidFill>
                  <a:srgbClr val="202122"/>
                </a:solidFill>
                <a:effectLst/>
                <a:latin typeface="Arial Narrow" panose="020B0606020202030204" pitchFamily="34" charset="0"/>
              </a:rPr>
              <a:t> Their efforts were also sometimes counterproductive as in the March 1989 </a:t>
            </a:r>
            <a:r>
              <a:rPr lang="en-US" sz="1400" b="0" i="0" u="none" strike="noStrike" dirty="0">
                <a:solidFill>
                  <a:srgbClr val="0B0080"/>
                </a:solidFill>
                <a:effectLst/>
                <a:latin typeface="Arial Narrow" panose="020B0606020202030204" pitchFamily="34" charset="0"/>
                <a:hlinkClick r:id="rId28" tooltip="Afghan Civil War (1989–1992)"/>
              </a:rPr>
              <a:t>battle for Jalalabad</a:t>
            </a:r>
            <a:r>
              <a:rPr lang="en-US" sz="1400" b="0" i="0" dirty="0">
                <a:solidFill>
                  <a:srgbClr val="202122"/>
                </a:solidFill>
                <a:effectLst/>
                <a:latin typeface="Arial Narrow" panose="020B0606020202030204" pitchFamily="34" charset="0"/>
              </a:rPr>
              <a:t>. Instead of being the beginning of the collapse of the Afghan Communist government forces after their abandonment by the Soviets, the Afghan communists rallied to break the siege of Jalalabad and to win the first major government victory in years, provoked by the sight of a truck filled with dismembered bodies of Communists chopped to pieces after surrendering by radical non-Afghan </a:t>
            </a:r>
            <a:r>
              <a:rPr lang="en-US" sz="1400" b="0" i="0" dirty="0" err="1">
                <a:solidFill>
                  <a:srgbClr val="202122"/>
                </a:solidFill>
                <a:effectLst/>
                <a:latin typeface="Arial Narrow" panose="020B0606020202030204" pitchFamily="34" charset="0"/>
              </a:rPr>
              <a:t>salafists</a:t>
            </a:r>
            <a:r>
              <a:rPr lang="en-US" sz="1400" b="0" i="0" dirty="0">
                <a:solidFill>
                  <a:srgbClr val="202122"/>
                </a:solidFill>
                <a:effectLst/>
                <a:latin typeface="Arial Narrow" panose="020B0606020202030204" pitchFamily="34" charset="0"/>
              </a:rPr>
              <a:t> eager to show the enemy the fate awaiting the infidels.</a:t>
            </a:r>
            <a:r>
              <a:rPr lang="en-US" sz="1400" b="0" i="0" u="none" strike="noStrike" baseline="30000" dirty="0">
                <a:solidFill>
                  <a:srgbClr val="0B0080"/>
                </a:solidFill>
                <a:effectLst/>
                <a:latin typeface="Arial Narrow" panose="020B0606020202030204" pitchFamily="34" charset="0"/>
                <a:hlinkClick r:id="rId29"/>
              </a:rPr>
              <a:t>[179]</a:t>
            </a:r>
            <a:r>
              <a:rPr lang="en-US" sz="1400" b="0" i="0" dirty="0">
                <a:solidFill>
                  <a:srgbClr val="202122"/>
                </a:solidFill>
                <a:effectLst/>
                <a:latin typeface="Arial Narrow" panose="020B0606020202030204" pitchFamily="34" charset="0"/>
              </a:rPr>
              <a:t> "This success reversed the government's demoralization from the withdrawal of Soviet forces, renewed its determination to fight on, and allowed it to survive three more years." </a:t>
            </a:r>
            <a:r>
              <a:rPr lang="en-US" sz="1400" b="0" i="0" u="none" strike="noStrike" baseline="30000" dirty="0">
                <a:solidFill>
                  <a:srgbClr val="0B0080"/>
                </a:solidFill>
                <a:effectLst/>
                <a:latin typeface="Arial Narrow" panose="020B0606020202030204" pitchFamily="34" charset="0"/>
                <a:hlinkClick r:id="rId30"/>
              </a:rPr>
              <a:t>[180]</a:t>
            </a:r>
            <a:endParaRPr lang="en-US" sz="1400"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452284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33" name="TextBox 32">
            <a:extLst>
              <a:ext uri="{FF2B5EF4-FFF2-40B4-BE49-F238E27FC236}">
                <a16:creationId xmlns:a16="http://schemas.microsoft.com/office/drawing/2014/main" id="{7F16D5D7-A2CE-4931-A568-BC14BCB670A7}"/>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4" name="Straight Connector 33">
            <a:extLst>
              <a:ext uri="{FF2B5EF4-FFF2-40B4-BE49-F238E27FC236}">
                <a16:creationId xmlns:a16="http://schemas.microsoft.com/office/drawing/2014/main" id="{4DABA667-DF19-48F9-856A-89CA552C371B}"/>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83D988-B320-4447-BE93-335F304FF8E3}"/>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6" name="Straight Connector 35">
            <a:extLst>
              <a:ext uri="{FF2B5EF4-FFF2-40B4-BE49-F238E27FC236}">
                <a16:creationId xmlns:a16="http://schemas.microsoft.com/office/drawing/2014/main" id="{09FC671F-494E-4CB4-A2FF-F52363C6EABC}"/>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F0A9140-5E64-4207-95D2-6D18913639A0}"/>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8" name="Straight Connector 37">
            <a:extLst>
              <a:ext uri="{FF2B5EF4-FFF2-40B4-BE49-F238E27FC236}">
                <a16:creationId xmlns:a16="http://schemas.microsoft.com/office/drawing/2014/main" id="{44F284B7-0B48-45BB-82FD-AAE080CAC2C4}"/>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6374F5-32CE-4764-8029-2390D1D2DD99}"/>
              </a:ext>
            </a:extLst>
          </p:cNvPr>
          <p:cNvSpPr txBox="1"/>
          <p:nvPr/>
        </p:nvSpPr>
        <p:spPr>
          <a:xfrm>
            <a:off x="4078295" y="77414"/>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6" name="Straight Connector 45">
            <a:extLst>
              <a:ext uri="{FF2B5EF4-FFF2-40B4-BE49-F238E27FC236}">
                <a16:creationId xmlns:a16="http://schemas.microsoft.com/office/drawing/2014/main" id="{2AFD2B11-1AFC-483B-8EA9-4AEDDEE817C9}"/>
              </a:ext>
            </a:extLst>
          </p:cNvPr>
          <p:cNvCxnSpPr>
            <a:cxnSpLocks/>
          </p:cNvCxnSpPr>
          <p:nvPr/>
        </p:nvCxnSpPr>
        <p:spPr>
          <a:xfrm>
            <a:off x="4350435"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3C0EEEA-C057-42BB-99DF-305CD64DB219}"/>
              </a:ext>
            </a:extLst>
          </p:cNvPr>
          <p:cNvSpPr txBox="1"/>
          <p:nvPr/>
        </p:nvSpPr>
        <p:spPr>
          <a:xfrm>
            <a:off x="4078295" y="1046677"/>
            <a:ext cx="1076044" cy="769441"/>
          </a:xfrm>
          <a:prstGeom prst="rect">
            <a:avLst/>
          </a:prstGeom>
          <a:noFill/>
        </p:spPr>
        <p:txBody>
          <a:bodyPr wrap="square" rtlCol="0">
            <a:spAutoFit/>
          </a:bodyPr>
          <a:lstStyle/>
          <a:p>
            <a:r>
              <a:rPr lang="en-US" sz="1100" dirty="0">
                <a:latin typeface="Arial Narrow" panose="020B0606020202030204" pitchFamily="34" charset="0"/>
              </a:rPr>
              <a:t>Pakistan works with SU to provide exit from Afghanistan</a:t>
            </a:r>
          </a:p>
        </p:txBody>
      </p:sp>
      <p:sp>
        <p:nvSpPr>
          <p:cNvPr id="48" name="TextBox 47">
            <a:extLst>
              <a:ext uri="{FF2B5EF4-FFF2-40B4-BE49-F238E27FC236}">
                <a16:creationId xmlns:a16="http://schemas.microsoft.com/office/drawing/2014/main" id="{B2317204-F981-42AD-A377-149D6032B0F9}"/>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9" name="Straight Connector 48">
            <a:extLst>
              <a:ext uri="{FF2B5EF4-FFF2-40B4-BE49-F238E27FC236}">
                <a16:creationId xmlns:a16="http://schemas.microsoft.com/office/drawing/2014/main" id="{15A10D8B-6CB3-4D45-97EB-7A6EA54A2CA5}"/>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053248-03AD-4E5C-95AF-96071B7CFC72}"/>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51" name="TextBox 50">
            <a:extLst>
              <a:ext uri="{FF2B5EF4-FFF2-40B4-BE49-F238E27FC236}">
                <a16:creationId xmlns:a16="http://schemas.microsoft.com/office/drawing/2014/main" id="{DA3CC1CA-A6EA-45EA-9651-F04431054F69}"/>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52" name="Straight Connector 51">
            <a:extLst>
              <a:ext uri="{FF2B5EF4-FFF2-40B4-BE49-F238E27FC236}">
                <a16:creationId xmlns:a16="http://schemas.microsoft.com/office/drawing/2014/main" id="{0B555017-36B3-45F8-BFFE-7A9BDFAD3FAF}"/>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680ED0-3EE8-4435-A7C3-F5DD2AE6DF13}"/>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54" name="TextBox 53">
            <a:extLst>
              <a:ext uri="{FF2B5EF4-FFF2-40B4-BE49-F238E27FC236}">
                <a16:creationId xmlns:a16="http://schemas.microsoft.com/office/drawing/2014/main" id="{7A487728-A017-4B93-AC3A-EBF7993A1C2A}"/>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55" name="Straight Connector 54">
            <a:extLst>
              <a:ext uri="{FF2B5EF4-FFF2-40B4-BE49-F238E27FC236}">
                <a16:creationId xmlns:a16="http://schemas.microsoft.com/office/drawing/2014/main" id="{47ACDFDD-3022-4D37-9F98-F81129016846}"/>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AAE84D6-E9A7-4533-9870-B880C55298C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57" name="TextBox 56">
            <a:extLst>
              <a:ext uri="{FF2B5EF4-FFF2-40B4-BE49-F238E27FC236}">
                <a16:creationId xmlns:a16="http://schemas.microsoft.com/office/drawing/2014/main" id="{56C7BBA4-315D-4936-9AA1-63626CADD756}"/>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58" name="Straight Connector 57">
            <a:extLst>
              <a:ext uri="{FF2B5EF4-FFF2-40B4-BE49-F238E27FC236}">
                <a16:creationId xmlns:a16="http://schemas.microsoft.com/office/drawing/2014/main" id="{5B90EAF0-5AD3-49A6-8076-F2FC75CC2B3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4F26D8-3051-4548-B64C-913385881E73}"/>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30" name="TextBox 29">
            <a:extLst>
              <a:ext uri="{FF2B5EF4-FFF2-40B4-BE49-F238E27FC236}">
                <a16:creationId xmlns:a16="http://schemas.microsoft.com/office/drawing/2014/main" id="{48FFA29E-11A9-4C2A-AF67-332866AF4C82}"/>
              </a:ext>
            </a:extLst>
          </p:cNvPr>
          <p:cNvSpPr txBox="1"/>
          <p:nvPr/>
        </p:nvSpPr>
        <p:spPr>
          <a:xfrm>
            <a:off x="211485" y="2416065"/>
            <a:ext cx="4909155"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Diplomatic efforts and Geneva Accords (1983–1988)</a:t>
            </a:r>
          </a:p>
        </p:txBody>
      </p:sp>
      <p:sp>
        <p:nvSpPr>
          <p:cNvPr id="27" name="TextBox 26">
            <a:extLst>
              <a:ext uri="{FF2B5EF4-FFF2-40B4-BE49-F238E27FC236}">
                <a16:creationId xmlns:a16="http://schemas.microsoft.com/office/drawing/2014/main" id="{2974A28E-6BBB-49F0-AA4D-EE410F7F49D0}"/>
              </a:ext>
            </a:extLst>
          </p:cNvPr>
          <p:cNvSpPr txBox="1"/>
          <p:nvPr/>
        </p:nvSpPr>
        <p:spPr>
          <a:xfrm>
            <a:off x="279914" y="3093174"/>
            <a:ext cx="11632172" cy="1569660"/>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As early as 1983, Pakistan's </a:t>
            </a:r>
            <a:r>
              <a:rPr lang="en-US" sz="1600" b="0" i="0" u="none" strike="noStrike" dirty="0">
                <a:solidFill>
                  <a:srgbClr val="0B0080"/>
                </a:solidFill>
                <a:effectLst/>
                <a:latin typeface="Arial Narrow" panose="020B0606020202030204" pitchFamily="34" charset="0"/>
                <a:hlinkClick r:id="rId2" tooltip="Foreign Ministry of Pakistan"/>
              </a:rPr>
              <a:t>Foreign ministry</a:t>
            </a:r>
            <a:r>
              <a:rPr lang="en-US" sz="1600" b="0" i="0" dirty="0">
                <a:solidFill>
                  <a:srgbClr val="202122"/>
                </a:solidFill>
                <a:effectLst/>
                <a:latin typeface="Arial Narrow" panose="020B0606020202030204" pitchFamily="34" charset="0"/>
              </a:rPr>
              <a:t> began working with the </a:t>
            </a:r>
            <a:r>
              <a:rPr lang="en-US" sz="1600" b="0" i="0" u="none" strike="noStrike" dirty="0">
                <a:solidFill>
                  <a:srgbClr val="0B0080"/>
                </a:solidFill>
                <a:effectLst/>
                <a:latin typeface="Arial Narrow" panose="020B0606020202030204" pitchFamily="34" charset="0"/>
                <a:hlinkClick r:id="rId3" tooltip="Soviet Union"/>
              </a:rPr>
              <a:t>Soviet Union</a:t>
            </a:r>
            <a:r>
              <a:rPr lang="en-US" sz="1600" b="0" i="0" dirty="0">
                <a:solidFill>
                  <a:srgbClr val="202122"/>
                </a:solidFill>
                <a:effectLst/>
                <a:latin typeface="Arial Narrow" panose="020B0606020202030204" pitchFamily="34" charset="0"/>
              </a:rPr>
              <a:t> to provide them an exit from </a:t>
            </a:r>
            <a:r>
              <a:rPr lang="en-US" sz="1600" b="0" i="0" u="none" strike="noStrike" dirty="0">
                <a:solidFill>
                  <a:srgbClr val="0B0080"/>
                </a:solidFill>
                <a:effectLst/>
                <a:latin typeface="Arial Narrow" panose="020B0606020202030204" pitchFamily="34" charset="0"/>
                <a:hlinkClick r:id="rId4" tooltip="Afghanistan"/>
              </a:rPr>
              <a:t>Afghanistan</a:t>
            </a:r>
            <a:r>
              <a:rPr lang="en-US" sz="1600" b="0" i="0" dirty="0">
                <a:solidFill>
                  <a:srgbClr val="202122"/>
                </a:solidFill>
                <a:effectLst/>
                <a:latin typeface="Arial Narrow" panose="020B0606020202030204" pitchFamily="34" charset="0"/>
              </a:rPr>
              <a:t>, initiatives led by </a:t>
            </a:r>
            <a:r>
              <a:rPr lang="en-US" sz="1600" b="0" i="0" u="none" strike="noStrike" dirty="0">
                <a:solidFill>
                  <a:srgbClr val="0B0080"/>
                </a:solidFill>
                <a:effectLst/>
                <a:latin typeface="Arial Narrow" panose="020B0606020202030204" pitchFamily="34" charset="0"/>
                <a:hlinkClick r:id="rId5" tooltip="Foreign Minister of Pakistan"/>
              </a:rPr>
              <a:t>Foreign Minister</a:t>
            </a:r>
            <a:r>
              <a:rPr lang="en-US" sz="1600" b="0" i="0" dirty="0">
                <a:solidFill>
                  <a:srgbClr val="202122"/>
                </a:solidFill>
                <a:effectLst/>
                <a:latin typeface="Arial Narrow" panose="020B0606020202030204" pitchFamily="34" charset="0"/>
              </a:rPr>
              <a:t> </a:t>
            </a:r>
            <a:r>
              <a:rPr lang="en-US" sz="1600" b="0" i="0" u="none" strike="noStrike" dirty="0" err="1">
                <a:solidFill>
                  <a:srgbClr val="0B0080"/>
                </a:solidFill>
                <a:effectLst/>
                <a:latin typeface="Arial Narrow" panose="020B0606020202030204" pitchFamily="34" charset="0"/>
                <a:hlinkClick r:id="rId6" tooltip="Sahabzada Yaqub Khan"/>
              </a:rPr>
              <a:t>Yaqub</a:t>
            </a:r>
            <a:r>
              <a:rPr lang="en-US" sz="1600" b="0" i="0" u="none" strike="noStrike" dirty="0">
                <a:solidFill>
                  <a:srgbClr val="0B0080"/>
                </a:solidFill>
                <a:effectLst/>
                <a:latin typeface="Arial Narrow" panose="020B0606020202030204" pitchFamily="34" charset="0"/>
                <a:hlinkClick r:id="rId6" tooltip="Sahabzada Yaqub Khan"/>
              </a:rPr>
              <a:t> Ali Khan</a:t>
            </a:r>
            <a:r>
              <a:rPr lang="en-US" sz="1600" b="0" i="0" dirty="0">
                <a:solidFill>
                  <a:srgbClr val="202122"/>
                </a:solidFill>
                <a:effectLst/>
                <a:latin typeface="Arial Narrow" panose="020B0606020202030204" pitchFamily="34" charset="0"/>
              </a:rPr>
              <a:t> and </a:t>
            </a:r>
            <a:r>
              <a:rPr lang="en-US" sz="1600" b="0" i="0" u="none" strike="noStrike" dirty="0">
                <a:solidFill>
                  <a:srgbClr val="0B0080"/>
                </a:solidFill>
                <a:effectLst/>
                <a:latin typeface="Arial Narrow" panose="020B0606020202030204" pitchFamily="34" charset="0"/>
                <a:hlinkClick r:id="rId7" tooltip="Khurshid Mahmud Kasuri"/>
              </a:rPr>
              <a:t>Khurshid </a:t>
            </a:r>
            <a:r>
              <a:rPr lang="en-US" sz="1600" b="0" i="0" u="none" strike="noStrike" dirty="0" err="1">
                <a:solidFill>
                  <a:srgbClr val="0B0080"/>
                </a:solidFill>
                <a:effectLst/>
                <a:latin typeface="Arial Narrow" panose="020B0606020202030204" pitchFamily="34" charset="0"/>
                <a:hlinkClick r:id="rId7" tooltip="Khurshid Mahmud Kasuri"/>
              </a:rPr>
              <a:t>Kasuri</a:t>
            </a:r>
            <a:r>
              <a:rPr lang="en-US" sz="1600" b="0" i="0" dirty="0">
                <a:solidFill>
                  <a:srgbClr val="202122"/>
                </a:solidFill>
                <a:effectLst/>
                <a:latin typeface="Arial Narrow" panose="020B0606020202030204" pitchFamily="34" charset="0"/>
              </a:rPr>
              <a:t>. Despite an active support for </a:t>
            </a:r>
            <a:r>
              <a:rPr lang="en-US" sz="1600" b="0" i="0" u="none" strike="noStrike" dirty="0">
                <a:solidFill>
                  <a:srgbClr val="0B0080"/>
                </a:solidFill>
                <a:effectLst/>
                <a:latin typeface="Arial Narrow" panose="020B0606020202030204" pitchFamily="34" charset="0"/>
                <a:hlinkClick r:id="rId8" tooltip="Islamic Unity of Afghanistan Mujahideen"/>
              </a:rPr>
              <a:t>insurgent groups</a:t>
            </a:r>
            <a:r>
              <a:rPr lang="en-US" sz="1600" b="0" i="0" dirty="0">
                <a:solidFill>
                  <a:srgbClr val="202122"/>
                </a:solidFill>
                <a:effectLst/>
                <a:latin typeface="Arial Narrow" panose="020B0606020202030204" pitchFamily="34" charset="0"/>
              </a:rPr>
              <a:t>, Pakistanis remained sympathetic to the challenges faced by the Russians in restoring the peace, eventually exploring the idea towards the possibility of setting-up the interim </a:t>
            </a:r>
            <a:r>
              <a:rPr lang="en-US" sz="1600" b="0" i="0" u="none" strike="noStrike" dirty="0">
                <a:solidFill>
                  <a:srgbClr val="0B0080"/>
                </a:solidFill>
                <a:effectLst/>
                <a:latin typeface="Arial Narrow" panose="020B0606020202030204" pitchFamily="34" charset="0"/>
                <a:hlinkClick r:id="rId9" tooltip="System of government"/>
              </a:rPr>
              <a:t>system of government</a:t>
            </a:r>
            <a:r>
              <a:rPr lang="en-US" sz="1600" b="0" i="0" dirty="0">
                <a:solidFill>
                  <a:srgbClr val="202122"/>
                </a:solidFill>
                <a:effectLst/>
                <a:latin typeface="Arial Narrow" panose="020B0606020202030204" pitchFamily="34" charset="0"/>
              </a:rPr>
              <a:t> under former </a:t>
            </a:r>
            <a:r>
              <a:rPr lang="en-US" sz="1600" b="0" i="0" u="none" strike="noStrike" dirty="0">
                <a:solidFill>
                  <a:srgbClr val="0B0080"/>
                </a:solidFill>
                <a:effectLst/>
                <a:latin typeface="Arial Narrow" panose="020B0606020202030204" pitchFamily="34" charset="0"/>
                <a:hlinkClick r:id="rId10" tooltip="King of Afghanistan"/>
              </a:rPr>
              <a:t>monarch</a:t>
            </a:r>
            <a:r>
              <a:rPr lang="en-US" sz="1600" b="0" i="0" dirty="0">
                <a:solidFill>
                  <a:srgbClr val="202122"/>
                </a:solidFill>
                <a:effectLst/>
                <a:latin typeface="Arial Narrow" panose="020B0606020202030204" pitchFamily="34" charset="0"/>
              </a:rPr>
              <a:t> </a:t>
            </a:r>
            <a:r>
              <a:rPr lang="en-US" sz="1600" b="0" i="0" u="none" strike="noStrike" dirty="0" err="1">
                <a:solidFill>
                  <a:srgbClr val="0B0080"/>
                </a:solidFill>
                <a:effectLst/>
                <a:latin typeface="Arial Narrow" panose="020B0606020202030204" pitchFamily="34" charset="0"/>
                <a:hlinkClick r:id="rId11" tooltip="Mohammed Zahir Shah"/>
              </a:rPr>
              <a:t>Zahir</a:t>
            </a:r>
            <a:r>
              <a:rPr lang="en-US" sz="1600" b="0" i="0" u="none" strike="noStrike" dirty="0">
                <a:solidFill>
                  <a:srgbClr val="0B0080"/>
                </a:solidFill>
                <a:effectLst/>
                <a:latin typeface="Arial Narrow" panose="020B0606020202030204" pitchFamily="34" charset="0"/>
                <a:hlinkClick r:id="rId11" tooltip="Mohammed Zahir Shah"/>
              </a:rPr>
              <a:t> Shah</a:t>
            </a:r>
            <a:r>
              <a:rPr lang="en-US" sz="1600" b="0" i="0" dirty="0">
                <a:solidFill>
                  <a:srgbClr val="202122"/>
                </a:solidFill>
                <a:effectLst/>
                <a:latin typeface="Arial Narrow" panose="020B0606020202030204" pitchFamily="34" charset="0"/>
              </a:rPr>
              <a:t> but this was not authorized by President </a:t>
            </a:r>
            <a:r>
              <a:rPr lang="en-US" sz="1600" b="0" i="0" u="none" strike="noStrike" dirty="0">
                <a:solidFill>
                  <a:srgbClr val="0B0080"/>
                </a:solidFill>
                <a:effectLst/>
                <a:latin typeface="Arial Narrow" panose="020B0606020202030204" pitchFamily="34" charset="0"/>
                <a:hlinkClick r:id="rId12" tooltip="Muhammad Zia-ul-Haq"/>
              </a:rPr>
              <a:t>Zia-ul-</a:t>
            </a:r>
            <a:r>
              <a:rPr lang="en-US" sz="1600" b="0" i="0" u="none" strike="noStrike" dirty="0" err="1">
                <a:solidFill>
                  <a:srgbClr val="0B0080"/>
                </a:solidFill>
                <a:effectLst/>
                <a:latin typeface="Arial Narrow" panose="020B0606020202030204" pitchFamily="34" charset="0"/>
                <a:hlinkClick r:id="rId12" tooltip="Muhammad Zia-ul-Haq"/>
              </a:rPr>
              <a:t>Haq</a:t>
            </a:r>
            <a:r>
              <a:rPr lang="en-US" sz="1600" b="0" i="0" dirty="0">
                <a:solidFill>
                  <a:srgbClr val="202122"/>
                </a:solidFill>
                <a:effectLst/>
                <a:latin typeface="Arial Narrow" panose="020B0606020202030204" pitchFamily="34" charset="0"/>
              </a:rPr>
              <a:t> due to his stance on issue of </a:t>
            </a:r>
            <a:r>
              <a:rPr lang="en-US" sz="1600" b="0" i="0" u="none" strike="noStrike" dirty="0">
                <a:solidFill>
                  <a:srgbClr val="0B0080"/>
                </a:solidFill>
                <a:effectLst/>
                <a:latin typeface="Arial Narrow" panose="020B0606020202030204" pitchFamily="34" charset="0"/>
                <a:hlinkClick r:id="rId13" tooltip="Durand line"/>
              </a:rPr>
              <a:t>Durand line</a:t>
            </a:r>
            <a:r>
              <a:rPr lang="en-US" sz="1600" b="0" i="0" dirty="0">
                <a:solidFill>
                  <a:srgbClr val="202122"/>
                </a:solidFill>
                <a:effectLst/>
                <a:latin typeface="Arial Narrow" panose="020B0606020202030204" pitchFamily="34" charset="0"/>
              </a:rPr>
              <a:t>.</a:t>
            </a:r>
            <a:r>
              <a:rPr lang="en-US" sz="1600" b="0" i="0" baseline="30000" dirty="0">
                <a:solidFill>
                  <a:srgbClr val="202122"/>
                </a:solidFill>
                <a:effectLst/>
                <a:latin typeface="Arial Narrow" panose="020B0606020202030204" pitchFamily="34" charset="0"/>
              </a:rPr>
              <a:t>:247–248</a:t>
            </a:r>
            <a:r>
              <a:rPr lang="en-US" sz="1600" b="0" i="0" u="none" strike="noStrike" baseline="30000" dirty="0">
                <a:solidFill>
                  <a:srgbClr val="0B0080"/>
                </a:solidFill>
                <a:effectLst/>
                <a:latin typeface="Arial Narrow" panose="020B0606020202030204" pitchFamily="34" charset="0"/>
                <a:hlinkClick r:id="rId14"/>
              </a:rPr>
              <a:t>[195]</a:t>
            </a:r>
            <a:r>
              <a:rPr lang="en-US" sz="1600" b="0" i="0" dirty="0">
                <a:solidFill>
                  <a:srgbClr val="202122"/>
                </a:solidFill>
                <a:effectLst/>
                <a:latin typeface="Arial Narrow" panose="020B0606020202030204" pitchFamily="34" charset="0"/>
              </a:rPr>
              <a:t> In 1984–85, Foreign Minister </a:t>
            </a:r>
            <a:r>
              <a:rPr lang="en-US" sz="1600" b="0" i="0" u="none" strike="noStrike" dirty="0" err="1">
                <a:solidFill>
                  <a:srgbClr val="0B0080"/>
                </a:solidFill>
                <a:effectLst/>
                <a:latin typeface="Arial Narrow" panose="020B0606020202030204" pitchFamily="34" charset="0"/>
                <a:hlinkClick r:id="rId6" tooltip="Sahabzada Yaqub Khan"/>
              </a:rPr>
              <a:t>Yaqub</a:t>
            </a:r>
            <a:r>
              <a:rPr lang="en-US" sz="1600" b="0" i="0" u="none" strike="noStrike" dirty="0">
                <a:solidFill>
                  <a:srgbClr val="0B0080"/>
                </a:solidFill>
                <a:effectLst/>
                <a:latin typeface="Arial Narrow" panose="020B0606020202030204" pitchFamily="34" charset="0"/>
                <a:hlinkClick r:id="rId6" tooltip="Sahabzada Yaqub Khan"/>
              </a:rPr>
              <a:t> Ali Khan</a:t>
            </a:r>
            <a:r>
              <a:rPr lang="en-US" sz="1600" b="0" i="0" dirty="0">
                <a:solidFill>
                  <a:srgbClr val="202122"/>
                </a:solidFill>
                <a:effectLst/>
                <a:latin typeface="Arial Narrow" panose="020B0606020202030204" pitchFamily="34" charset="0"/>
              </a:rPr>
              <a:t> paid state visits to China, </a:t>
            </a:r>
            <a:r>
              <a:rPr lang="en-US" sz="1600" b="0" i="0" u="none" strike="noStrike" dirty="0">
                <a:solidFill>
                  <a:srgbClr val="0B0080"/>
                </a:solidFill>
                <a:effectLst/>
                <a:latin typeface="Arial Narrow" panose="020B0606020202030204" pitchFamily="34" charset="0"/>
                <a:hlinkClick r:id="rId15" tooltip="Saudi Arabia"/>
              </a:rPr>
              <a:t>Saudi Arabia</a:t>
            </a:r>
            <a:r>
              <a:rPr lang="en-US" sz="1600" b="0" i="0" dirty="0">
                <a:solidFill>
                  <a:srgbClr val="202122"/>
                </a:solidFill>
                <a:effectLst/>
                <a:latin typeface="Arial Narrow" panose="020B0606020202030204" pitchFamily="34" charset="0"/>
              </a:rPr>
              <a:t>, </a:t>
            </a:r>
            <a:r>
              <a:rPr lang="en-US" sz="1600" b="0" i="0" u="none" strike="noStrike" dirty="0">
                <a:solidFill>
                  <a:srgbClr val="0B0080"/>
                </a:solidFill>
                <a:effectLst/>
                <a:latin typeface="Arial Narrow" panose="020B0606020202030204" pitchFamily="34" charset="0"/>
                <a:hlinkClick r:id="rId3" tooltip="Soviet Union"/>
              </a:rPr>
              <a:t>Soviet Union</a:t>
            </a:r>
            <a:r>
              <a:rPr lang="en-US" sz="1600" b="0" i="0" dirty="0">
                <a:solidFill>
                  <a:srgbClr val="202122"/>
                </a:solidFill>
                <a:effectLst/>
                <a:latin typeface="Arial Narrow" panose="020B0606020202030204" pitchFamily="34" charset="0"/>
              </a:rPr>
              <a:t>, France, United States and the United Kingdom in order to develop framework for the </a:t>
            </a:r>
            <a:r>
              <a:rPr lang="en-US" sz="1600" b="0" i="0" u="none" strike="noStrike" dirty="0">
                <a:solidFill>
                  <a:srgbClr val="0B0080"/>
                </a:solidFill>
                <a:effectLst/>
                <a:latin typeface="Arial Narrow" panose="020B0606020202030204" pitchFamily="34" charset="0"/>
                <a:hlinkClick r:id="rId16" tooltip="Geneva Accords (1988)"/>
              </a:rPr>
              <a:t>Geneva Accords</a:t>
            </a:r>
            <a:r>
              <a:rPr lang="en-US" sz="1600" b="0" i="0" dirty="0">
                <a:solidFill>
                  <a:srgbClr val="202122"/>
                </a:solidFill>
                <a:effectLst/>
                <a:latin typeface="Arial Narrow" panose="020B0606020202030204" pitchFamily="34" charset="0"/>
              </a:rPr>
              <a:t> which was signed in 1988 between Pakistan and Afghanistan.</a:t>
            </a:r>
            <a:r>
              <a:rPr lang="en-US" sz="1600" b="0" i="0" baseline="30000" dirty="0">
                <a:solidFill>
                  <a:srgbClr val="202122"/>
                </a:solidFill>
                <a:effectLst/>
                <a:latin typeface="Arial Narrow" panose="020B0606020202030204" pitchFamily="34" charset="0"/>
              </a:rPr>
              <a:t>:335</a:t>
            </a:r>
            <a:r>
              <a:rPr lang="en-US" sz="1600" b="0" i="0" u="none" strike="noStrike" baseline="30000" dirty="0">
                <a:solidFill>
                  <a:srgbClr val="0B0080"/>
                </a:solidFill>
                <a:effectLst/>
                <a:latin typeface="Arial Narrow" panose="020B0606020202030204" pitchFamily="34" charset="0"/>
                <a:hlinkClick r:id="rId17"/>
              </a:rPr>
              <a:t>[196]</a:t>
            </a:r>
            <a:endParaRPr lang="en-US" sz="1600" b="0" i="0" dirty="0">
              <a:solidFill>
                <a:srgbClr val="202122"/>
              </a:solidFill>
              <a:effectLst/>
              <a:latin typeface="Arial Narrow" panose="020B0606020202030204" pitchFamily="34" charset="0"/>
            </a:endParaRPr>
          </a:p>
        </p:txBody>
      </p:sp>
      <p:sp>
        <p:nvSpPr>
          <p:cNvPr id="26" name="TextBox 25">
            <a:extLst>
              <a:ext uri="{FF2B5EF4-FFF2-40B4-BE49-F238E27FC236}">
                <a16:creationId xmlns:a16="http://schemas.microsoft.com/office/drawing/2014/main" id="{2BCF31FD-7252-4729-9630-08887BBC4FD2}"/>
              </a:ext>
            </a:extLst>
          </p:cNvPr>
          <p:cNvSpPr txBox="1"/>
          <p:nvPr/>
        </p:nvSpPr>
        <p:spPr>
          <a:xfrm>
            <a:off x="5384354" y="248166"/>
            <a:ext cx="544280" cy="276999"/>
          </a:xfrm>
          <a:prstGeom prst="rect">
            <a:avLst/>
          </a:prstGeom>
          <a:noFill/>
        </p:spPr>
        <p:txBody>
          <a:bodyPr wrap="square" rtlCol="0">
            <a:spAutoFit/>
          </a:bodyPr>
          <a:lstStyle/>
          <a:p>
            <a:r>
              <a:rPr lang="en-US" sz="1200" dirty="0">
                <a:latin typeface="Arial Narrow" panose="020B0606020202030204" pitchFamily="34" charset="0"/>
              </a:rPr>
              <a:t>1983</a:t>
            </a:r>
          </a:p>
        </p:txBody>
      </p:sp>
      <p:cxnSp>
        <p:nvCxnSpPr>
          <p:cNvPr id="28" name="Straight Connector 27">
            <a:extLst>
              <a:ext uri="{FF2B5EF4-FFF2-40B4-BE49-F238E27FC236}">
                <a16:creationId xmlns:a16="http://schemas.microsoft.com/office/drawing/2014/main" id="{BD6DE290-5ABF-42AC-B654-F4C2A536AED0}"/>
              </a:ext>
            </a:extLst>
          </p:cNvPr>
          <p:cNvCxnSpPr>
            <a:cxnSpLocks/>
          </p:cNvCxnSpPr>
          <p:nvPr/>
        </p:nvCxnSpPr>
        <p:spPr>
          <a:xfrm>
            <a:off x="5643151"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E8B7C14-F26C-4B66-A160-6C5AD2274546}"/>
              </a:ext>
            </a:extLst>
          </p:cNvPr>
          <p:cNvSpPr txBox="1"/>
          <p:nvPr/>
        </p:nvSpPr>
        <p:spPr>
          <a:xfrm>
            <a:off x="5371011" y="1046677"/>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31" name="TextBox 30">
            <a:extLst>
              <a:ext uri="{FF2B5EF4-FFF2-40B4-BE49-F238E27FC236}">
                <a16:creationId xmlns:a16="http://schemas.microsoft.com/office/drawing/2014/main" id="{95779868-43FD-4B80-8837-3FB78471A258}"/>
              </a:ext>
            </a:extLst>
          </p:cNvPr>
          <p:cNvSpPr txBox="1"/>
          <p:nvPr/>
        </p:nvSpPr>
        <p:spPr>
          <a:xfrm>
            <a:off x="6420979" y="248166"/>
            <a:ext cx="718171" cy="276999"/>
          </a:xfrm>
          <a:prstGeom prst="rect">
            <a:avLst/>
          </a:prstGeom>
          <a:noFill/>
        </p:spPr>
        <p:txBody>
          <a:bodyPr wrap="square" rtlCol="0">
            <a:spAutoFit/>
          </a:bodyPr>
          <a:lstStyle/>
          <a:p>
            <a:r>
              <a:rPr lang="en-US" sz="1200" dirty="0">
                <a:latin typeface="Arial Narrow" panose="020B0606020202030204" pitchFamily="34" charset="0"/>
              </a:rPr>
              <a:t>1984-85</a:t>
            </a:r>
          </a:p>
        </p:txBody>
      </p:sp>
      <p:cxnSp>
        <p:nvCxnSpPr>
          <p:cNvPr id="32" name="Straight Connector 31">
            <a:extLst>
              <a:ext uri="{FF2B5EF4-FFF2-40B4-BE49-F238E27FC236}">
                <a16:creationId xmlns:a16="http://schemas.microsoft.com/office/drawing/2014/main" id="{394198CA-272B-4EED-A4D0-AD0DBDCB8211}"/>
              </a:ext>
            </a:extLst>
          </p:cNvPr>
          <p:cNvCxnSpPr>
            <a:cxnSpLocks/>
          </p:cNvCxnSpPr>
          <p:nvPr/>
        </p:nvCxnSpPr>
        <p:spPr>
          <a:xfrm>
            <a:off x="6798444"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54D27FB-128C-4F7E-87BE-95929A4CAEA9}"/>
              </a:ext>
            </a:extLst>
          </p:cNvPr>
          <p:cNvSpPr txBox="1"/>
          <p:nvPr/>
        </p:nvSpPr>
        <p:spPr>
          <a:xfrm>
            <a:off x="6526304" y="1046677"/>
            <a:ext cx="787029" cy="769441"/>
          </a:xfrm>
          <a:prstGeom prst="rect">
            <a:avLst/>
          </a:prstGeom>
          <a:noFill/>
        </p:spPr>
        <p:txBody>
          <a:bodyPr wrap="square" rtlCol="0">
            <a:spAutoFit/>
          </a:bodyPr>
          <a:lstStyle/>
          <a:p>
            <a:r>
              <a:rPr lang="en-US" sz="1100" dirty="0">
                <a:latin typeface="Arial Narrow" panose="020B0606020202030204" pitchFamily="34" charset="0"/>
              </a:rPr>
              <a:t>Framework of Geneva Accords developed</a:t>
            </a:r>
          </a:p>
        </p:txBody>
      </p:sp>
      <p:sp>
        <p:nvSpPr>
          <p:cNvPr id="40" name="TextBox 39">
            <a:extLst>
              <a:ext uri="{FF2B5EF4-FFF2-40B4-BE49-F238E27FC236}">
                <a16:creationId xmlns:a16="http://schemas.microsoft.com/office/drawing/2014/main" id="{7F93DE83-5A44-4F94-840B-027321BAB289}"/>
              </a:ext>
            </a:extLst>
          </p:cNvPr>
          <p:cNvSpPr txBox="1"/>
          <p:nvPr/>
        </p:nvSpPr>
        <p:spPr>
          <a:xfrm>
            <a:off x="7631495" y="248166"/>
            <a:ext cx="611427" cy="276999"/>
          </a:xfrm>
          <a:prstGeom prst="rect">
            <a:avLst/>
          </a:prstGeom>
          <a:noFill/>
        </p:spPr>
        <p:txBody>
          <a:bodyPr wrap="square" rtlCol="0">
            <a:spAutoFit/>
          </a:bodyPr>
          <a:lstStyle/>
          <a:p>
            <a:r>
              <a:rPr lang="en-US" sz="1200" dirty="0">
                <a:latin typeface="Arial Narrow" panose="020B0606020202030204" pitchFamily="34" charset="0"/>
              </a:rPr>
              <a:t>1988</a:t>
            </a:r>
          </a:p>
        </p:txBody>
      </p:sp>
      <p:cxnSp>
        <p:nvCxnSpPr>
          <p:cNvPr id="41" name="Straight Connector 40">
            <a:extLst>
              <a:ext uri="{FF2B5EF4-FFF2-40B4-BE49-F238E27FC236}">
                <a16:creationId xmlns:a16="http://schemas.microsoft.com/office/drawing/2014/main" id="{979AEC0B-75E4-450C-A498-AB7726813BAE}"/>
              </a:ext>
            </a:extLst>
          </p:cNvPr>
          <p:cNvCxnSpPr>
            <a:cxnSpLocks/>
          </p:cNvCxnSpPr>
          <p:nvPr/>
        </p:nvCxnSpPr>
        <p:spPr>
          <a:xfrm>
            <a:off x="7902216"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69704F-9D3D-4DBC-8256-763911E3DE3A}"/>
              </a:ext>
            </a:extLst>
          </p:cNvPr>
          <p:cNvSpPr txBox="1"/>
          <p:nvPr/>
        </p:nvSpPr>
        <p:spPr>
          <a:xfrm>
            <a:off x="7600794" y="1046677"/>
            <a:ext cx="1103766" cy="769441"/>
          </a:xfrm>
          <a:prstGeom prst="rect">
            <a:avLst/>
          </a:prstGeom>
          <a:noFill/>
        </p:spPr>
        <p:txBody>
          <a:bodyPr wrap="square" rtlCol="0">
            <a:spAutoFit/>
          </a:bodyPr>
          <a:lstStyle/>
          <a:p>
            <a:r>
              <a:rPr lang="en-US" sz="1100" dirty="0">
                <a:latin typeface="Arial Narrow" panose="020B0606020202030204" pitchFamily="34" charset="0"/>
              </a:rPr>
              <a:t>Geneva Accords signed between Pakistan and Afghanistan</a:t>
            </a:r>
          </a:p>
        </p:txBody>
      </p:sp>
    </p:spTree>
    <p:extLst>
      <p:ext uri="{BB962C8B-B14F-4D97-AF65-F5344CB8AC3E}">
        <p14:creationId xmlns:p14="http://schemas.microsoft.com/office/powerpoint/2010/main" val="299049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30" name="TextBox 29">
            <a:extLst>
              <a:ext uri="{FF2B5EF4-FFF2-40B4-BE49-F238E27FC236}">
                <a16:creationId xmlns:a16="http://schemas.microsoft.com/office/drawing/2014/main" id="{48FFA29E-11A9-4C2A-AF67-332866AF4C82}"/>
              </a:ext>
            </a:extLst>
          </p:cNvPr>
          <p:cNvSpPr txBox="1"/>
          <p:nvPr/>
        </p:nvSpPr>
        <p:spPr>
          <a:xfrm>
            <a:off x="211485" y="2416065"/>
            <a:ext cx="2491213"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Geneva Accords 1988</a:t>
            </a:r>
          </a:p>
        </p:txBody>
      </p:sp>
      <p:sp>
        <p:nvSpPr>
          <p:cNvPr id="27" name="TextBox 26">
            <a:extLst>
              <a:ext uri="{FF2B5EF4-FFF2-40B4-BE49-F238E27FC236}">
                <a16:creationId xmlns:a16="http://schemas.microsoft.com/office/drawing/2014/main" id="{2974A28E-6BBB-49F0-AA4D-EE410F7F49D0}"/>
              </a:ext>
            </a:extLst>
          </p:cNvPr>
          <p:cNvSpPr txBox="1"/>
          <p:nvPr/>
        </p:nvSpPr>
        <p:spPr>
          <a:xfrm>
            <a:off x="279914" y="3093174"/>
            <a:ext cx="11632172" cy="3108543"/>
          </a:xfrm>
          <a:prstGeom prst="rect">
            <a:avLst/>
          </a:prstGeom>
          <a:noFill/>
        </p:spPr>
        <p:txBody>
          <a:bodyPr wrap="square">
            <a:spAutoFit/>
          </a:bodyPr>
          <a:lstStyle/>
          <a:p>
            <a:pPr algn="l"/>
            <a:r>
              <a:rPr lang="en-US" sz="1400" b="0" i="0" dirty="0">
                <a:solidFill>
                  <a:srgbClr val="202122"/>
                </a:solidFill>
                <a:effectLst/>
                <a:latin typeface="Arial Narrow" panose="020B0606020202030204" pitchFamily="34" charset="0"/>
              </a:rPr>
              <a:t>The </a:t>
            </a:r>
            <a:r>
              <a:rPr lang="en-US" sz="1400" b="1" i="0" dirty="0">
                <a:solidFill>
                  <a:srgbClr val="202122"/>
                </a:solidFill>
                <a:effectLst/>
                <a:latin typeface="Arial Narrow" panose="020B0606020202030204" pitchFamily="34" charset="0"/>
              </a:rPr>
              <a:t>Geneva Accords</a:t>
            </a:r>
            <a:r>
              <a:rPr lang="en-US" sz="1400" b="0" i="0" dirty="0">
                <a:solidFill>
                  <a:srgbClr val="202122"/>
                </a:solidFill>
                <a:effectLst/>
                <a:latin typeface="Arial Narrow" panose="020B0606020202030204" pitchFamily="34" charset="0"/>
              </a:rPr>
              <a:t>, known formally as the agreements on the settlement of the situation relating to </a:t>
            </a:r>
            <a:r>
              <a:rPr lang="en-US" sz="1400" b="0" i="0" u="none" strike="noStrike" dirty="0">
                <a:solidFill>
                  <a:srgbClr val="0B0080"/>
                </a:solidFill>
                <a:effectLst/>
                <a:latin typeface="Arial Narrow" panose="020B0606020202030204" pitchFamily="34" charset="0"/>
                <a:hlinkClick r:id="rId2" tooltip="Afghanistan"/>
              </a:rPr>
              <a:t>Afghanistan</a:t>
            </a:r>
            <a:r>
              <a:rPr lang="en-US" sz="1400" b="0" i="0" dirty="0">
                <a:solidFill>
                  <a:srgbClr val="202122"/>
                </a:solidFill>
                <a:effectLst/>
                <a:latin typeface="Arial Narrow" panose="020B0606020202030204" pitchFamily="34" charset="0"/>
              </a:rPr>
              <a:t>, were signed on 14 April 1988 at the </a:t>
            </a:r>
            <a:r>
              <a:rPr lang="en-US" sz="1400" b="0" i="0" u="none" strike="noStrike" dirty="0">
                <a:solidFill>
                  <a:srgbClr val="0B0080"/>
                </a:solidFill>
                <a:effectLst/>
                <a:latin typeface="Arial Narrow" panose="020B0606020202030204" pitchFamily="34" charset="0"/>
                <a:hlinkClick r:id="rId3" tooltip="Geneva"/>
              </a:rPr>
              <a:t>Geneva</a:t>
            </a:r>
            <a:r>
              <a:rPr lang="en-US" sz="1400" b="0" i="0" dirty="0">
                <a:solidFill>
                  <a:srgbClr val="202122"/>
                </a:solidFill>
                <a:effectLst/>
                <a:latin typeface="Arial Narrow" panose="020B0606020202030204" pitchFamily="34" charset="0"/>
              </a:rPr>
              <a:t> headquarters of the </a:t>
            </a:r>
            <a:r>
              <a:rPr lang="en-US" sz="1400" b="0" i="0" u="none" strike="noStrike" dirty="0">
                <a:solidFill>
                  <a:srgbClr val="0B0080"/>
                </a:solidFill>
                <a:effectLst/>
                <a:latin typeface="Arial Narrow" panose="020B0606020202030204" pitchFamily="34" charset="0"/>
                <a:hlinkClick r:id="rId4" tooltip="United Nations"/>
              </a:rPr>
              <a:t>United Nations</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5"/>
              </a:rPr>
              <a:t>[1]</a:t>
            </a:r>
            <a:r>
              <a:rPr lang="en-US" sz="1400" b="0" i="0" dirty="0">
                <a:solidFill>
                  <a:srgbClr val="202122"/>
                </a:solidFill>
                <a:effectLst/>
                <a:latin typeface="Arial Narrow" panose="020B0606020202030204" pitchFamily="34" charset="0"/>
              </a:rPr>
              <a:t> between Afghanistan and </a:t>
            </a:r>
            <a:r>
              <a:rPr lang="en-US" sz="1400" b="0" i="0" u="none" strike="noStrike" dirty="0">
                <a:solidFill>
                  <a:srgbClr val="0B0080"/>
                </a:solidFill>
                <a:effectLst/>
                <a:latin typeface="Arial Narrow" panose="020B0606020202030204" pitchFamily="34" charset="0"/>
                <a:hlinkClick r:id="rId6" tooltip="Pakistan"/>
              </a:rPr>
              <a:t>Pakistan</a:t>
            </a:r>
            <a:r>
              <a:rPr lang="en-US" sz="1400" b="0" i="0" dirty="0">
                <a:solidFill>
                  <a:srgbClr val="202122"/>
                </a:solidFill>
                <a:effectLst/>
                <a:latin typeface="Arial Narrow" panose="020B0606020202030204" pitchFamily="34" charset="0"/>
              </a:rPr>
              <a:t>, with the </a:t>
            </a:r>
            <a:r>
              <a:rPr lang="en-US" sz="1400" b="0" i="0" u="none" strike="noStrike" dirty="0">
                <a:solidFill>
                  <a:srgbClr val="0B0080"/>
                </a:solidFill>
                <a:effectLst/>
                <a:latin typeface="Arial Narrow" panose="020B0606020202030204" pitchFamily="34" charset="0"/>
                <a:hlinkClick r:id="rId7" tooltip="United States"/>
              </a:rPr>
              <a:t>United States</a:t>
            </a:r>
            <a:r>
              <a:rPr lang="en-US" sz="1400" b="0" i="0" dirty="0">
                <a:solidFill>
                  <a:srgbClr val="202122"/>
                </a:solidFill>
                <a:effectLst/>
                <a:latin typeface="Arial Narrow" panose="020B0606020202030204" pitchFamily="34" charset="0"/>
              </a:rPr>
              <a:t> and the </a:t>
            </a:r>
            <a:r>
              <a:rPr lang="en-US" sz="1400" b="0" i="0" u="none" strike="noStrike" dirty="0">
                <a:solidFill>
                  <a:srgbClr val="0B0080"/>
                </a:solidFill>
                <a:effectLst/>
                <a:latin typeface="Arial Narrow" panose="020B0606020202030204" pitchFamily="34" charset="0"/>
                <a:hlinkClick r:id="rId8" tooltip="Soviet Union"/>
              </a:rPr>
              <a:t>Soviet Union</a:t>
            </a:r>
            <a:r>
              <a:rPr lang="en-US" sz="1400" b="0" i="0" dirty="0">
                <a:solidFill>
                  <a:srgbClr val="202122"/>
                </a:solidFill>
                <a:effectLst/>
                <a:latin typeface="Arial Narrow" panose="020B0606020202030204" pitchFamily="34" charset="0"/>
              </a:rPr>
              <a:t> serving as </a:t>
            </a:r>
            <a:r>
              <a:rPr lang="en-US" sz="1400" b="0" i="0" u="none" strike="noStrike" dirty="0">
                <a:solidFill>
                  <a:srgbClr val="0B0080"/>
                </a:solidFill>
                <a:effectLst/>
                <a:latin typeface="Arial Narrow" panose="020B0606020202030204" pitchFamily="34" charset="0"/>
                <a:hlinkClick r:id="rId9" tooltip="Guarantors"/>
              </a:rPr>
              <a:t>guarantors</a:t>
            </a:r>
            <a:r>
              <a:rPr lang="en-US" sz="1400" b="0" i="0" dirty="0">
                <a:solidFill>
                  <a:srgbClr val="202122"/>
                </a:solidFill>
                <a:effectLst/>
                <a:latin typeface="Arial Narrow" panose="020B0606020202030204" pitchFamily="34" charset="0"/>
              </a:rPr>
              <a:t>.</a:t>
            </a:r>
          </a:p>
          <a:p>
            <a:pPr algn="l"/>
            <a:r>
              <a:rPr lang="en-US" sz="1400" b="0" i="0" dirty="0">
                <a:solidFill>
                  <a:srgbClr val="202122"/>
                </a:solidFill>
                <a:effectLst/>
                <a:latin typeface="Arial Narrow" panose="020B0606020202030204" pitchFamily="34" charset="0"/>
              </a:rPr>
              <a:t>The accords consisted of several instruments: a bilateral agreement between the </a:t>
            </a:r>
            <a:r>
              <a:rPr lang="en-US" sz="1400" b="0" i="0" u="none" strike="noStrike" dirty="0">
                <a:solidFill>
                  <a:srgbClr val="0B0080"/>
                </a:solidFill>
                <a:effectLst/>
                <a:latin typeface="Arial Narrow" panose="020B0606020202030204" pitchFamily="34" charset="0"/>
                <a:hlinkClick r:id="rId10" tooltip="Islamic Republic of Pakistan"/>
              </a:rPr>
              <a:t>Islamic Republic of Pakistan</a:t>
            </a:r>
            <a:r>
              <a:rPr lang="en-US" sz="1400" b="0" i="0" dirty="0">
                <a:solidFill>
                  <a:srgbClr val="202122"/>
                </a:solidFill>
                <a:effectLst/>
                <a:latin typeface="Arial Narrow" panose="020B0606020202030204" pitchFamily="34" charset="0"/>
              </a:rPr>
              <a:t> and the </a:t>
            </a:r>
            <a:r>
              <a:rPr lang="en-US" sz="1400" b="0" i="0" u="none" strike="noStrike" dirty="0">
                <a:solidFill>
                  <a:srgbClr val="0B0080"/>
                </a:solidFill>
                <a:effectLst/>
                <a:latin typeface="Arial Narrow" panose="020B0606020202030204" pitchFamily="34" charset="0"/>
                <a:hlinkClick r:id="rId11" tooltip="Democratic Republic of Afghanistan"/>
              </a:rPr>
              <a:t>Democratic Republic of Afghanistan</a:t>
            </a:r>
            <a:r>
              <a:rPr lang="en-US" sz="1400" b="0" i="0" dirty="0">
                <a:solidFill>
                  <a:srgbClr val="202122"/>
                </a:solidFill>
                <a:effectLst/>
                <a:latin typeface="Arial Narrow" panose="020B0606020202030204" pitchFamily="34" charset="0"/>
              </a:rPr>
              <a:t> on the principles of mutual relations, in particular on non-interference and non-intervention; a declaration on international guarantees, signed by the Soviet Union and the United States; a bilateral agreement between Pakistan and Afghanistan on the </a:t>
            </a:r>
            <a:r>
              <a:rPr lang="en-US" sz="1400" b="0" i="0" u="none" strike="noStrike" dirty="0">
                <a:solidFill>
                  <a:srgbClr val="0B0080"/>
                </a:solidFill>
                <a:effectLst/>
                <a:latin typeface="Arial Narrow" panose="020B0606020202030204" pitchFamily="34" charset="0"/>
                <a:hlinkClick r:id="rId12" tooltip="Voluntary return"/>
              </a:rPr>
              <a:t>voluntary return</a:t>
            </a:r>
            <a:r>
              <a:rPr lang="en-US" sz="1400" b="0" i="0" dirty="0">
                <a:solidFill>
                  <a:srgbClr val="202122"/>
                </a:solidFill>
                <a:effectLst/>
                <a:latin typeface="Arial Narrow" panose="020B0606020202030204" pitchFamily="34" charset="0"/>
              </a:rPr>
              <a:t> of </a:t>
            </a:r>
            <a:r>
              <a:rPr lang="en-US" sz="1400" b="0" i="0" u="none" strike="noStrike" dirty="0">
                <a:solidFill>
                  <a:srgbClr val="0B0080"/>
                </a:solidFill>
                <a:effectLst/>
                <a:latin typeface="Arial Narrow" panose="020B0606020202030204" pitchFamily="34" charset="0"/>
                <a:hlinkClick r:id="rId13" tooltip="Afghan refugees"/>
              </a:rPr>
              <a:t>Afghan refugees</a:t>
            </a:r>
            <a:r>
              <a:rPr lang="en-US" sz="1400" b="0" i="0" dirty="0">
                <a:solidFill>
                  <a:srgbClr val="202122"/>
                </a:solidFill>
                <a:effectLst/>
                <a:latin typeface="Arial Narrow" panose="020B0606020202030204" pitchFamily="34" charset="0"/>
              </a:rPr>
              <a:t>; and an agreement on the interrelationships for the settlement of the situation relating to Afghanistan, signed by Pakistan and Afghanistan and witnessed by the Soviet Union and the United States.</a:t>
            </a:r>
          </a:p>
          <a:p>
            <a:pPr algn="l"/>
            <a:r>
              <a:rPr lang="en-US" sz="1400" b="0" i="0" dirty="0">
                <a:solidFill>
                  <a:srgbClr val="202122"/>
                </a:solidFill>
                <a:effectLst/>
                <a:latin typeface="Arial Narrow" panose="020B0606020202030204" pitchFamily="34" charset="0"/>
              </a:rPr>
              <a:t>The agreements also contained provisions for the timetable of the withdrawal of Soviet troops from Afghanistan. It officially began on 15 May 1988 and ended by 15 February 1989, thus putting an end to a nine-year-long Soviet occupation and </a:t>
            </a:r>
            <a:r>
              <a:rPr lang="en-US" sz="1400" b="0" i="0" u="none" strike="noStrike" dirty="0">
                <a:solidFill>
                  <a:srgbClr val="0B0080"/>
                </a:solidFill>
                <a:effectLst/>
                <a:latin typeface="Arial Narrow" panose="020B0606020202030204" pitchFamily="34" charset="0"/>
                <a:hlinkClick r:id="rId14" tooltip="Soviet–Afghan War"/>
              </a:rPr>
              <a:t>Soviet–Afghan War</a:t>
            </a:r>
            <a:r>
              <a:rPr lang="en-US" sz="1400" b="0" i="0" dirty="0">
                <a:solidFill>
                  <a:srgbClr val="202122"/>
                </a:solidFill>
                <a:effectLst/>
                <a:latin typeface="Arial Narrow" panose="020B0606020202030204" pitchFamily="34" charset="0"/>
              </a:rPr>
              <a:t>.</a:t>
            </a:r>
          </a:p>
          <a:p>
            <a:pPr algn="l"/>
            <a:r>
              <a:rPr lang="en-US" sz="1400" b="0" i="0" dirty="0">
                <a:solidFill>
                  <a:srgbClr val="202122"/>
                </a:solidFill>
                <a:effectLst/>
                <a:latin typeface="Arial Narrow" panose="020B0606020202030204" pitchFamily="34" charset="0"/>
              </a:rPr>
              <a:t>The United States reneged on an agreement it had made, with White House </a:t>
            </a:r>
            <a:r>
              <a:rPr lang="en-US" sz="1400" b="0" i="0" dirty="0" err="1">
                <a:solidFill>
                  <a:srgbClr val="202122"/>
                </a:solidFill>
                <a:effectLst/>
                <a:latin typeface="Arial Narrow" panose="020B0606020202030204" pitchFamily="34" charset="0"/>
              </a:rPr>
              <a:t>clearance,l</a:t>
            </a:r>
            <a:r>
              <a:rPr lang="en-US" sz="1400" b="0" i="0" dirty="0">
                <a:solidFill>
                  <a:srgbClr val="202122"/>
                </a:solidFill>
                <a:effectLst/>
                <a:latin typeface="Arial Narrow" panose="020B0606020202030204" pitchFamily="34" charset="0"/>
              </a:rPr>
              <a:t> albeit aloofness, in December 1985 to stop the supply of arms to the mujahideen through Pakistan once the Soviet withdrawal was complete. </a:t>
            </a:r>
            <a:r>
              <a:rPr lang="en-US" sz="1400" b="0" i="0" u="none" strike="noStrike" dirty="0">
                <a:solidFill>
                  <a:srgbClr val="0B0080"/>
                </a:solidFill>
                <a:effectLst/>
                <a:latin typeface="Arial Narrow" panose="020B0606020202030204" pitchFamily="34" charset="0"/>
                <a:hlinkClick r:id="rId15" tooltip="Mikhail Gorbachev"/>
              </a:rPr>
              <a:t>Mikhail Gorbachev</a:t>
            </a:r>
            <a:r>
              <a:rPr lang="en-US" sz="1400" b="0" i="0" dirty="0">
                <a:solidFill>
                  <a:srgbClr val="202122"/>
                </a:solidFill>
                <a:effectLst/>
                <a:latin typeface="Arial Narrow" panose="020B0606020202030204" pitchFamily="34" charset="0"/>
              </a:rPr>
              <a:t> felt betrayed, but the Soviet Union was determined to withdraw and so the accords were supplanted with a contradictory "understanding" that the arms supply would continue.</a:t>
            </a:r>
            <a:r>
              <a:rPr lang="en-US" sz="1400" b="0" i="0" u="none" strike="noStrike" baseline="30000" dirty="0">
                <a:solidFill>
                  <a:srgbClr val="0B0080"/>
                </a:solidFill>
                <a:effectLst/>
                <a:latin typeface="Arial Narrow" panose="020B0606020202030204" pitchFamily="34" charset="0"/>
                <a:hlinkClick r:id="rId16"/>
              </a:rPr>
              <a:t>[2]</a:t>
            </a:r>
            <a:endParaRPr lang="en-US" sz="1400" b="0" i="0" dirty="0">
              <a:solidFill>
                <a:srgbClr val="202122"/>
              </a:solidFill>
              <a:effectLst/>
              <a:latin typeface="Arial Narrow" panose="020B0606020202030204" pitchFamily="34" charset="0"/>
            </a:endParaRPr>
          </a:p>
          <a:p>
            <a:pPr algn="l"/>
            <a:r>
              <a:rPr lang="en-US" sz="1400" b="0" i="0" dirty="0">
                <a:solidFill>
                  <a:srgbClr val="202122"/>
                </a:solidFill>
                <a:effectLst/>
                <a:latin typeface="Arial Narrow" panose="020B0606020202030204" pitchFamily="34" charset="0"/>
              </a:rPr>
              <a:t>The Afghan resistance, or </a:t>
            </a:r>
            <a:r>
              <a:rPr lang="en-US" sz="1400" b="0" i="0" u="none" strike="noStrike" dirty="0">
                <a:solidFill>
                  <a:srgbClr val="0B0080"/>
                </a:solidFill>
                <a:effectLst/>
                <a:latin typeface="Arial Narrow" panose="020B0606020202030204" pitchFamily="34" charset="0"/>
                <a:hlinkClick r:id="rId17" tooltip="Mujahideen"/>
              </a:rPr>
              <a:t>mujahideen</a:t>
            </a:r>
            <a:r>
              <a:rPr lang="en-US" sz="1400" b="0" i="0" dirty="0">
                <a:solidFill>
                  <a:srgbClr val="202122"/>
                </a:solidFill>
                <a:effectLst/>
                <a:latin typeface="Arial Narrow" panose="020B0606020202030204" pitchFamily="34" charset="0"/>
              </a:rPr>
              <a:t>, were neither party to the negotiations nor to the Geneva accords and so refused to accept the terms of the agreement. As a result, the civil war continued after the completion of the Soviet withdrawal. The Soviet-backed regime of </a:t>
            </a:r>
            <a:r>
              <a:rPr lang="en-US" sz="1400" b="0" i="0" u="none" strike="noStrike" dirty="0">
                <a:solidFill>
                  <a:srgbClr val="0B0080"/>
                </a:solidFill>
                <a:effectLst/>
                <a:latin typeface="Arial Narrow" panose="020B0606020202030204" pitchFamily="34" charset="0"/>
                <a:hlinkClick r:id="rId18" tooltip="Mohammad Najibullah"/>
              </a:rPr>
              <a:t>Mohammad Najibullah</a:t>
            </a:r>
            <a:r>
              <a:rPr lang="en-US" sz="1400" b="0" i="0" dirty="0">
                <a:solidFill>
                  <a:srgbClr val="202122"/>
                </a:solidFill>
                <a:effectLst/>
                <a:latin typeface="Arial Narrow" panose="020B0606020202030204" pitchFamily="34" charset="0"/>
              </a:rPr>
              <a:t> failed to win popular support, territory, or international recognition but was able to remain in power until 1992, when it collapsed and was overrun by the mujahideen.</a:t>
            </a:r>
          </a:p>
        </p:txBody>
      </p:sp>
      <p:sp>
        <p:nvSpPr>
          <p:cNvPr id="26" name="TextBox 25">
            <a:extLst>
              <a:ext uri="{FF2B5EF4-FFF2-40B4-BE49-F238E27FC236}">
                <a16:creationId xmlns:a16="http://schemas.microsoft.com/office/drawing/2014/main" id="{49452F7E-A96B-45D5-9CB0-ED81F5C50369}"/>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28" name="Straight Connector 27">
            <a:extLst>
              <a:ext uri="{FF2B5EF4-FFF2-40B4-BE49-F238E27FC236}">
                <a16:creationId xmlns:a16="http://schemas.microsoft.com/office/drawing/2014/main" id="{785A84DE-2662-4A6A-BDA1-67A421D0AA04}"/>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F2641B-256A-4BB8-A124-EA4AC4FEBE7F}"/>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1" name="Straight Connector 30">
            <a:extLst>
              <a:ext uri="{FF2B5EF4-FFF2-40B4-BE49-F238E27FC236}">
                <a16:creationId xmlns:a16="http://schemas.microsoft.com/office/drawing/2014/main" id="{596AD8A0-530F-4ADD-B09F-C4E12992F6A0}"/>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9D2B09E-72A4-4901-A142-66F0C766E643}"/>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9" name="Straight Connector 38">
            <a:extLst>
              <a:ext uri="{FF2B5EF4-FFF2-40B4-BE49-F238E27FC236}">
                <a16:creationId xmlns:a16="http://schemas.microsoft.com/office/drawing/2014/main" id="{459883A6-23A1-4285-B3A1-DF3D8C9E2920}"/>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A8E2653-7236-4462-B8F7-DC0D2B91B5CD}"/>
              </a:ext>
            </a:extLst>
          </p:cNvPr>
          <p:cNvSpPr txBox="1"/>
          <p:nvPr/>
        </p:nvSpPr>
        <p:spPr>
          <a:xfrm>
            <a:off x="4078295" y="77414"/>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1" name="Straight Connector 40">
            <a:extLst>
              <a:ext uri="{FF2B5EF4-FFF2-40B4-BE49-F238E27FC236}">
                <a16:creationId xmlns:a16="http://schemas.microsoft.com/office/drawing/2014/main" id="{ED7D6A8F-EA23-4A5D-B4DD-EA78BD09E0D2}"/>
              </a:ext>
            </a:extLst>
          </p:cNvPr>
          <p:cNvCxnSpPr>
            <a:cxnSpLocks/>
          </p:cNvCxnSpPr>
          <p:nvPr/>
        </p:nvCxnSpPr>
        <p:spPr>
          <a:xfrm>
            <a:off x="4350435"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441FCBF-42C3-47A5-AC71-66AD122648F3}"/>
              </a:ext>
            </a:extLst>
          </p:cNvPr>
          <p:cNvSpPr txBox="1"/>
          <p:nvPr/>
        </p:nvSpPr>
        <p:spPr>
          <a:xfrm>
            <a:off x="4078295" y="1046677"/>
            <a:ext cx="1076044" cy="769441"/>
          </a:xfrm>
          <a:prstGeom prst="rect">
            <a:avLst/>
          </a:prstGeom>
          <a:noFill/>
        </p:spPr>
        <p:txBody>
          <a:bodyPr wrap="square" rtlCol="0">
            <a:spAutoFit/>
          </a:bodyPr>
          <a:lstStyle/>
          <a:p>
            <a:r>
              <a:rPr lang="en-US" sz="1100" dirty="0">
                <a:latin typeface="Arial Narrow" panose="020B0606020202030204" pitchFamily="34" charset="0"/>
              </a:rPr>
              <a:t>Pakistan works with SU to provide exit from Afghanistan</a:t>
            </a:r>
          </a:p>
        </p:txBody>
      </p:sp>
      <p:sp>
        <p:nvSpPr>
          <p:cNvPr id="44" name="TextBox 43">
            <a:extLst>
              <a:ext uri="{FF2B5EF4-FFF2-40B4-BE49-F238E27FC236}">
                <a16:creationId xmlns:a16="http://schemas.microsoft.com/office/drawing/2014/main" id="{4F1E31DD-13E8-48AF-92A6-0707B9228393}"/>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5" name="Straight Connector 44">
            <a:extLst>
              <a:ext uri="{FF2B5EF4-FFF2-40B4-BE49-F238E27FC236}">
                <a16:creationId xmlns:a16="http://schemas.microsoft.com/office/drawing/2014/main" id="{182C72E4-7019-4A46-86F5-DA3D6D581CAE}"/>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5E699B2-25D5-4422-9FC3-CC5D6D9AE71F}"/>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61" name="TextBox 60">
            <a:extLst>
              <a:ext uri="{FF2B5EF4-FFF2-40B4-BE49-F238E27FC236}">
                <a16:creationId xmlns:a16="http://schemas.microsoft.com/office/drawing/2014/main" id="{8C314335-5067-494B-B73A-009184272474}"/>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62" name="Straight Connector 61">
            <a:extLst>
              <a:ext uri="{FF2B5EF4-FFF2-40B4-BE49-F238E27FC236}">
                <a16:creationId xmlns:a16="http://schemas.microsoft.com/office/drawing/2014/main" id="{AF8148FA-8107-4B02-BD1B-55E732235703}"/>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2BAA3D1-EB56-4412-B59E-70300A8013AF}"/>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64" name="TextBox 63">
            <a:extLst>
              <a:ext uri="{FF2B5EF4-FFF2-40B4-BE49-F238E27FC236}">
                <a16:creationId xmlns:a16="http://schemas.microsoft.com/office/drawing/2014/main" id="{7C257F43-AE70-48D5-B557-69201A702194}"/>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65" name="Straight Connector 64">
            <a:extLst>
              <a:ext uri="{FF2B5EF4-FFF2-40B4-BE49-F238E27FC236}">
                <a16:creationId xmlns:a16="http://schemas.microsoft.com/office/drawing/2014/main" id="{BEB184FB-DEC7-4D22-8B66-774E00641EE5}"/>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DFF8928-C412-4ADE-95C4-D8325DA68D0C}"/>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67" name="TextBox 66">
            <a:extLst>
              <a:ext uri="{FF2B5EF4-FFF2-40B4-BE49-F238E27FC236}">
                <a16:creationId xmlns:a16="http://schemas.microsoft.com/office/drawing/2014/main" id="{9CDCB938-B6D4-411F-849F-26162830EA05}"/>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68" name="Straight Connector 67">
            <a:extLst>
              <a:ext uri="{FF2B5EF4-FFF2-40B4-BE49-F238E27FC236}">
                <a16:creationId xmlns:a16="http://schemas.microsoft.com/office/drawing/2014/main" id="{833D928B-E694-4DB9-B597-5A1D881945C9}"/>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2FA9707-DBE1-4B90-AF9E-298430690518}"/>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70" name="TextBox 69">
            <a:extLst>
              <a:ext uri="{FF2B5EF4-FFF2-40B4-BE49-F238E27FC236}">
                <a16:creationId xmlns:a16="http://schemas.microsoft.com/office/drawing/2014/main" id="{7E538105-BB9D-4CEA-96C3-03884B6650B0}"/>
              </a:ext>
            </a:extLst>
          </p:cNvPr>
          <p:cNvSpPr txBox="1"/>
          <p:nvPr/>
        </p:nvSpPr>
        <p:spPr>
          <a:xfrm>
            <a:off x="5384354" y="248166"/>
            <a:ext cx="544280" cy="276999"/>
          </a:xfrm>
          <a:prstGeom prst="rect">
            <a:avLst/>
          </a:prstGeom>
          <a:noFill/>
        </p:spPr>
        <p:txBody>
          <a:bodyPr wrap="square" rtlCol="0">
            <a:spAutoFit/>
          </a:bodyPr>
          <a:lstStyle/>
          <a:p>
            <a:r>
              <a:rPr lang="en-US" sz="1200" dirty="0">
                <a:latin typeface="Arial Narrow" panose="020B0606020202030204" pitchFamily="34" charset="0"/>
              </a:rPr>
              <a:t>1983</a:t>
            </a:r>
          </a:p>
        </p:txBody>
      </p:sp>
      <p:cxnSp>
        <p:nvCxnSpPr>
          <p:cNvPr id="71" name="Straight Connector 70">
            <a:extLst>
              <a:ext uri="{FF2B5EF4-FFF2-40B4-BE49-F238E27FC236}">
                <a16:creationId xmlns:a16="http://schemas.microsoft.com/office/drawing/2014/main" id="{D1C23545-2D03-48E7-BF7C-DD172C745250}"/>
              </a:ext>
            </a:extLst>
          </p:cNvPr>
          <p:cNvCxnSpPr>
            <a:cxnSpLocks/>
          </p:cNvCxnSpPr>
          <p:nvPr/>
        </p:nvCxnSpPr>
        <p:spPr>
          <a:xfrm>
            <a:off x="5643151"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2D5C13E-42E4-487F-9544-37A9E2E6BAE5}"/>
              </a:ext>
            </a:extLst>
          </p:cNvPr>
          <p:cNvSpPr txBox="1"/>
          <p:nvPr/>
        </p:nvSpPr>
        <p:spPr>
          <a:xfrm>
            <a:off x="5371011" y="1046677"/>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73" name="TextBox 72">
            <a:extLst>
              <a:ext uri="{FF2B5EF4-FFF2-40B4-BE49-F238E27FC236}">
                <a16:creationId xmlns:a16="http://schemas.microsoft.com/office/drawing/2014/main" id="{8C3AB858-D043-4154-B780-6BA512EF1B79}"/>
              </a:ext>
            </a:extLst>
          </p:cNvPr>
          <p:cNvSpPr txBox="1"/>
          <p:nvPr/>
        </p:nvSpPr>
        <p:spPr>
          <a:xfrm>
            <a:off x="6420979" y="248166"/>
            <a:ext cx="718171" cy="276999"/>
          </a:xfrm>
          <a:prstGeom prst="rect">
            <a:avLst/>
          </a:prstGeom>
          <a:noFill/>
        </p:spPr>
        <p:txBody>
          <a:bodyPr wrap="square" rtlCol="0">
            <a:spAutoFit/>
          </a:bodyPr>
          <a:lstStyle/>
          <a:p>
            <a:r>
              <a:rPr lang="en-US" sz="1200" dirty="0">
                <a:latin typeface="Arial Narrow" panose="020B0606020202030204" pitchFamily="34" charset="0"/>
              </a:rPr>
              <a:t>1984-85</a:t>
            </a:r>
          </a:p>
        </p:txBody>
      </p:sp>
      <p:cxnSp>
        <p:nvCxnSpPr>
          <p:cNvPr id="74" name="Straight Connector 73">
            <a:extLst>
              <a:ext uri="{FF2B5EF4-FFF2-40B4-BE49-F238E27FC236}">
                <a16:creationId xmlns:a16="http://schemas.microsoft.com/office/drawing/2014/main" id="{E18CD420-2A05-4C36-A294-D4A6445971E9}"/>
              </a:ext>
            </a:extLst>
          </p:cNvPr>
          <p:cNvCxnSpPr>
            <a:cxnSpLocks/>
          </p:cNvCxnSpPr>
          <p:nvPr/>
        </p:nvCxnSpPr>
        <p:spPr>
          <a:xfrm>
            <a:off x="6798444"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4048DFF-1697-47BD-82D7-BD9F4126BB55}"/>
              </a:ext>
            </a:extLst>
          </p:cNvPr>
          <p:cNvSpPr txBox="1"/>
          <p:nvPr/>
        </p:nvSpPr>
        <p:spPr>
          <a:xfrm>
            <a:off x="6526304" y="1046677"/>
            <a:ext cx="787029" cy="769441"/>
          </a:xfrm>
          <a:prstGeom prst="rect">
            <a:avLst/>
          </a:prstGeom>
          <a:noFill/>
        </p:spPr>
        <p:txBody>
          <a:bodyPr wrap="square" rtlCol="0">
            <a:spAutoFit/>
          </a:bodyPr>
          <a:lstStyle/>
          <a:p>
            <a:r>
              <a:rPr lang="en-US" sz="1100" dirty="0">
                <a:latin typeface="Arial Narrow" panose="020B0606020202030204" pitchFamily="34" charset="0"/>
              </a:rPr>
              <a:t>Framework of Geneva Accords developed</a:t>
            </a:r>
          </a:p>
        </p:txBody>
      </p:sp>
      <p:sp>
        <p:nvSpPr>
          <p:cNvPr id="76" name="TextBox 75">
            <a:extLst>
              <a:ext uri="{FF2B5EF4-FFF2-40B4-BE49-F238E27FC236}">
                <a16:creationId xmlns:a16="http://schemas.microsoft.com/office/drawing/2014/main" id="{2C846E42-A470-4312-956F-A4722BEFDBAF}"/>
              </a:ext>
            </a:extLst>
          </p:cNvPr>
          <p:cNvSpPr txBox="1"/>
          <p:nvPr/>
        </p:nvSpPr>
        <p:spPr>
          <a:xfrm>
            <a:off x="7631495" y="248166"/>
            <a:ext cx="611427" cy="276999"/>
          </a:xfrm>
          <a:prstGeom prst="rect">
            <a:avLst/>
          </a:prstGeom>
          <a:noFill/>
        </p:spPr>
        <p:txBody>
          <a:bodyPr wrap="square" rtlCol="0">
            <a:spAutoFit/>
          </a:bodyPr>
          <a:lstStyle/>
          <a:p>
            <a:r>
              <a:rPr lang="en-US" sz="1200" dirty="0">
                <a:latin typeface="Arial Narrow" panose="020B0606020202030204" pitchFamily="34" charset="0"/>
              </a:rPr>
              <a:t>1988</a:t>
            </a:r>
          </a:p>
        </p:txBody>
      </p:sp>
      <p:cxnSp>
        <p:nvCxnSpPr>
          <p:cNvPr id="77" name="Straight Connector 76">
            <a:extLst>
              <a:ext uri="{FF2B5EF4-FFF2-40B4-BE49-F238E27FC236}">
                <a16:creationId xmlns:a16="http://schemas.microsoft.com/office/drawing/2014/main" id="{468B3E91-DD90-49F0-87E2-2A717FB78940}"/>
              </a:ext>
            </a:extLst>
          </p:cNvPr>
          <p:cNvCxnSpPr>
            <a:cxnSpLocks/>
          </p:cNvCxnSpPr>
          <p:nvPr/>
        </p:nvCxnSpPr>
        <p:spPr>
          <a:xfrm>
            <a:off x="7902216"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4C9D1C-8C07-4DEF-8678-99D9C4850D4C}"/>
              </a:ext>
            </a:extLst>
          </p:cNvPr>
          <p:cNvSpPr txBox="1"/>
          <p:nvPr/>
        </p:nvSpPr>
        <p:spPr>
          <a:xfrm>
            <a:off x="7600794" y="1046677"/>
            <a:ext cx="1103766" cy="769441"/>
          </a:xfrm>
          <a:prstGeom prst="rect">
            <a:avLst/>
          </a:prstGeom>
          <a:noFill/>
        </p:spPr>
        <p:txBody>
          <a:bodyPr wrap="square" rtlCol="0">
            <a:spAutoFit/>
          </a:bodyPr>
          <a:lstStyle/>
          <a:p>
            <a:r>
              <a:rPr lang="en-US" sz="1100" dirty="0">
                <a:latin typeface="Arial Narrow" panose="020B0606020202030204" pitchFamily="34" charset="0"/>
              </a:rPr>
              <a:t>Geneva Accords signed between Pakistan and Afghanistan</a:t>
            </a:r>
          </a:p>
        </p:txBody>
      </p:sp>
    </p:spTree>
    <p:extLst>
      <p:ext uri="{BB962C8B-B14F-4D97-AF65-F5344CB8AC3E}">
        <p14:creationId xmlns:p14="http://schemas.microsoft.com/office/powerpoint/2010/main" val="65964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29</a:t>
            </a:fld>
            <a:endParaRPr lang="en-US" dirty="0"/>
          </a:p>
        </p:txBody>
      </p:sp>
      <p:sp>
        <p:nvSpPr>
          <p:cNvPr id="30" name="TextBox 29">
            <a:extLst>
              <a:ext uri="{FF2B5EF4-FFF2-40B4-BE49-F238E27FC236}">
                <a16:creationId xmlns:a16="http://schemas.microsoft.com/office/drawing/2014/main" id="{48FFA29E-11A9-4C2A-AF67-332866AF4C82}"/>
              </a:ext>
            </a:extLst>
          </p:cNvPr>
          <p:cNvSpPr txBox="1"/>
          <p:nvPr/>
        </p:nvSpPr>
        <p:spPr>
          <a:xfrm>
            <a:off x="211485" y="2416065"/>
            <a:ext cx="3829292"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April 1985 – January 1987: Exit strategy</a:t>
            </a:r>
          </a:p>
        </p:txBody>
      </p:sp>
      <p:sp>
        <p:nvSpPr>
          <p:cNvPr id="27" name="TextBox 26">
            <a:extLst>
              <a:ext uri="{FF2B5EF4-FFF2-40B4-BE49-F238E27FC236}">
                <a16:creationId xmlns:a16="http://schemas.microsoft.com/office/drawing/2014/main" id="{2974A28E-6BBB-49F0-AA4D-EE410F7F49D0}"/>
              </a:ext>
            </a:extLst>
          </p:cNvPr>
          <p:cNvSpPr txBox="1"/>
          <p:nvPr/>
        </p:nvSpPr>
        <p:spPr>
          <a:xfrm>
            <a:off x="279914" y="3093174"/>
            <a:ext cx="11632172" cy="2585323"/>
          </a:xfrm>
          <a:prstGeom prst="rect">
            <a:avLst/>
          </a:prstGeom>
          <a:noFill/>
        </p:spPr>
        <p:txBody>
          <a:bodyPr wrap="square">
            <a:spAutoFit/>
          </a:bodyPr>
          <a:lstStyle/>
          <a:p>
            <a:pPr algn="l"/>
            <a:r>
              <a:rPr lang="en-US" b="0" i="0" dirty="0">
                <a:solidFill>
                  <a:srgbClr val="202122"/>
                </a:solidFill>
                <a:effectLst/>
                <a:latin typeface="Arial Narrow" panose="020B0606020202030204" pitchFamily="34" charset="0"/>
              </a:rPr>
              <a:t>The first step of the Soviet Union's exit strategy was to transfer the burden of fighting the mujahideen to the Afghan armed forces, with the aim of preparing them to operate without Soviet help. During this phase, the Soviet contingent was restricted to supporting the DRA forces by providing </a:t>
            </a:r>
            <a:r>
              <a:rPr lang="en-US" b="0" i="0" u="none" strike="noStrike" dirty="0">
                <a:solidFill>
                  <a:srgbClr val="0B0080"/>
                </a:solidFill>
                <a:effectLst/>
                <a:latin typeface="Arial Narrow" panose="020B0606020202030204" pitchFamily="34" charset="0"/>
                <a:hlinkClick r:id="rId2" tooltip="Artillery"/>
              </a:rPr>
              <a:t>artillery</a:t>
            </a:r>
            <a:r>
              <a:rPr lang="en-US" b="0" i="0" dirty="0">
                <a:solidFill>
                  <a:srgbClr val="202122"/>
                </a:solidFill>
                <a:effectLst/>
                <a:latin typeface="Arial Narrow" panose="020B0606020202030204" pitchFamily="34" charset="0"/>
              </a:rPr>
              <a:t>, air support and technical assistance, though some large-scale operations were still carried out by Soviet troops.</a:t>
            </a:r>
          </a:p>
          <a:p>
            <a:pPr algn="l"/>
            <a:endParaRPr lang="en-US" b="0" i="0" dirty="0">
              <a:solidFill>
                <a:srgbClr val="202122"/>
              </a:solidFill>
              <a:effectLst/>
              <a:latin typeface="Arial Narrow" panose="020B0606020202030204" pitchFamily="34" charset="0"/>
            </a:endParaRPr>
          </a:p>
          <a:p>
            <a:pPr algn="l"/>
            <a:r>
              <a:rPr lang="en-US" b="0" i="0" dirty="0">
                <a:solidFill>
                  <a:srgbClr val="202122"/>
                </a:solidFill>
                <a:effectLst/>
                <a:latin typeface="Arial Narrow" panose="020B0606020202030204" pitchFamily="34" charset="0"/>
              </a:rPr>
              <a:t>Under Soviet guidance, the DRA armed forces were built up to an official strength of 302,000 in 1986. To minimize the risk of a coup d'état, they were divided into different branches, each modeled on its Soviet counterpart. The ministry of defense forces numbered 132,000, the ministry of interior 70,000 and the ministry of state security (</a:t>
            </a:r>
            <a:r>
              <a:rPr lang="en-US" b="0" i="0" u="none" strike="noStrike" dirty="0">
                <a:solidFill>
                  <a:srgbClr val="0B0080"/>
                </a:solidFill>
                <a:effectLst/>
                <a:latin typeface="Arial Narrow" panose="020B0606020202030204" pitchFamily="34" charset="0"/>
                <a:hlinkClick r:id="rId3" tooltip="KHAD"/>
              </a:rPr>
              <a:t>KHAD</a:t>
            </a:r>
            <a:r>
              <a:rPr lang="en-US" b="0" i="0" dirty="0">
                <a:solidFill>
                  <a:srgbClr val="202122"/>
                </a:solidFill>
                <a:effectLst/>
                <a:latin typeface="Arial Narrow" panose="020B0606020202030204" pitchFamily="34" charset="0"/>
              </a:rPr>
              <a:t>) 80,000. However, these were theoretical figures: in reality each service was plagued with </a:t>
            </a:r>
            <a:r>
              <a:rPr lang="en-US" b="0" i="0" u="none" strike="noStrike" dirty="0">
                <a:solidFill>
                  <a:srgbClr val="0B0080"/>
                </a:solidFill>
                <a:effectLst/>
                <a:latin typeface="Arial Narrow" panose="020B0606020202030204" pitchFamily="34" charset="0"/>
                <a:hlinkClick r:id="rId4" tooltip="Desertion"/>
              </a:rPr>
              <a:t>desertions</a:t>
            </a:r>
            <a:r>
              <a:rPr lang="en-US" b="0" i="0" dirty="0">
                <a:solidFill>
                  <a:srgbClr val="202122"/>
                </a:solidFill>
                <a:effectLst/>
                <a:latin typeface="Arial Narrow" panose="020B0606020202030204" pitchFamily="34" charset="0"/>
              </a:rPr>
              <a:t>, the army alone suffering 32,000 per year.</a:t>
            </a:r>
          </a:p>
        </p:txBody>
      </p:sp>
      <p:sp>
        <p:nvSpPr>
          <p:cNvPr id="26" name="TextBox 25">
            <a:extLst>
              <a:ext uri="{FF2B5EF4-FFF2-40B4-BE49-F238E27FC236}">
                <a16:creationId xmlns:a16="http://schemas.microsoft.com/office/drawing/2014/main" id="{13026664-CE8B-4745-B039-184A434D4788}"/>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28" name="Straight Connector 27">
            <a:extLst>
              <a:ext uri="{FF2B5EF4-FFF2-40B4-BE49-F238E27FC236}">
                <a16:creationId xmlns:a16="http://schemas.microsoft.com/office/drawing/2014/main" id="{BD6B99A8-4EE0-4183-AB4B-F28AE2A1CC2E}"/>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44FD94-DABB-4B14-9E77-3655B3490F7F}"/>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1" name="Straight Connector 30">
            <a:extLst>
              <a:ext uri="{FF2B5EF4-FFF2-40B4-BE49-F238E27FC236}">
                <a16:creationId xmlns:a16="http://schemas.microsoft.com/office/drawing/2014/main" id="{B1031DA6-92E2-43F2-B9C5-AB6E188C0B95}"/>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71E8138-DF24-4B5F-8AD9-7A8461C557A5}"/>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9" name="Straight Connector 38">
            <a:extLst>
              <a:ext uri="{FF2B5EF4-FFF2-40B4-BE49-F238E27FC236}">
                <a16:creationId xmlns:a16="http://schemas.microsoft.com/office/drawing/2014/main" id="{5A39A9C1-52E8-43BA-835B-37ED23630833}"/>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7179F52-D433-480E-A999-F9E71CD3874E}"/>
              </a:ext>
            </a:extLst>
          </p:cNvPr>
          <p:cNvSpPr txBox="1"/>
          <p:nvPr/>
        </p:nvSpPr>
        <p:spPr>
          <a:xfrm>
            <a:off x="4078295" y="77414"/>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1" name="Straight Connector 40">
            <a:extLst>
              <a:ext uri="{FF2B5EF4-FFF2-40B4-BE49-F238E27FC236}">
                <a16:creationId xmlns:a16="http://schemas.microsoft.com/office/drawing/2014/main" id="{9B98416B-C463-481E-87AF-8B098297337A}"/>
              </a:ext>
            </a:extLst>
          </p:cNvPr>
          <p:cNvCxnSpPr>
            <a:cxnSpLocks/>
          </p:cNvCxnSpPr>
          <p:nvPr/>
        </p:nvCxnSpPr>
        <p:spPr>
          <a:xfrm>
            <a:off x="4350435"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C911635-3F1F-424A-B9BA-AA372999C239}"/>
              </a:ext>
            </a:extLst>
          </p:cNvPr>
          <p:cNvSpPr txBox="1"/>
          <p:nvPr/>
        </p:nvSpPr>
        <p:spPr>
          <a:xfrm>
            <a:off x="4078295" y="1046677"/>
            <a:ext cx="1076044" cy="769441"/>
          </a:xfrm>
          <a:prstGeom prst="rect">
            <a:avLst/>
          </a:prstGeom>
          <a:noFill/>
        </p:spPr>
        <p:txBody>
          <a:bodyPr wrap="square" rtlCol="0">
            <a:spAutoFit/>
          </a:bodyPr>
          <a:lstStyle/>
          <a:p>
            <a:r>
              <a:rPr lang="en-US" sz="1100" dirty="0">
                <a:latin typeface="Arial Narrow" panose="020B0606020202030204" pitchFamily="34" charset="0"/>
              </a:rPr>
              <a:t>Pakistan works with SU to provide exit from Afghanistan</a:t>
            </a:r>
          </a:p>
        </p:txBody>
      </p:sp>
      <p:sp>
        <p:nvSpPr>
          <p:cNvPr id="44" name="TextBox 43">
            <a:extLst>
              <a:ext uri="{FF2B5EF4-FFF2-40B4-BE49-F238E27FC236}">
                <a16:creationId xmlns:a16="http://schemas.microsoft.com/office/drawing/2014/main" id="{69A4F8AF-0F66-4A00-9A2E-17D5F6C9173D}"/>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5" name="Straight Connector 44">
            <a:extLst>
              <a:ext uri="{FF2B5EF4-FFF2-40B4-BE49-F238E27FC236}">
                <a16:creationId xmlns:a16="http://schemas.microsoft.com/office/drawing/2014/main" id="{45957CA9-31B5-46DF-ADF4-46768E0020B0}"/>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EF23140-E6C5-41F8-A0EA-7A0E9326D66D}"/>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61" name="TextBox 60">
            <a:extLst>
              <a:ext uri="{FF2B5EF4-FFF2-40B4-BE49-F238E27FC236}">
                <a16:creationId xmlns:a16="http://schemas.microsoft.com/office/drawing/2014/main" id="{4DFC1D01-1279-434C-9570-3A6E3AA8AADA}"/>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62" name="Straight Connector 61">
            <a:extLst>
              <a:ext uri="{FF2B5EF4-FFF2-40B4-BE49-F238E27FC236}">
                <a16:creationId xmlns:a16="http://schemas.microsoft.com/office/drawing/2014/main" id="{0ED1666E-0A75-4A33-A92D-023CB6FBC448}"/>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9170E59-FBA6-43CE-8F43-6CD89F086E9C}"/>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64" name="TextBox 63">
            <a:extLst>
              <a:ext uri="{FF2B5EF4-FFF2-40B4-BE49-F238E27FC236}">
                <a16:creationId xmlns:a16="http://schemas.microsoft.com/office/drawing/2014/main" id="{86D70D0E-E0AB-4916-BCDE-20EA094FC346}"/>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65" name="Straight Connector 64">
            <a:extLst>
              <a:ext uri="{FF2B5EF4-FFF2-40B4-BE49-F238E27FC236}">
                <a16:creationId xmlns:a16="http://schemas.microsoft.com/office/drawing/2014/main" id="{998B0E87-903E-47EC-BEE3-053452FBDAED}"/>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A6D3C7B-946E-4293-B77C-C13BE5AE1370}"/>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67" name="TextBox 66">
            <a:extLst>
              <a:ext uri="{FF2B5EF4-FFF2-40B4-BE49-F238E27FC236}">
                <a16:creationId xmlns:a16="http://schemas.microsoft.com/office/drawing/2014/main" id="{D8EDA4B0-A0DA-4488-A01E-867AF88C1D44}"/>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68" name="Straight Connector 67">
            <a:extLst>
              <a:ext uri="{FF2B5EF4-FFF2-40B4-BE49-F238E27FC236}">
                <a16:creationId xmlns:a16="http://schemas.microsoft.com/office/drawing/2014/main" id="{B1A2D61E-BE30-482D-A5E0-79F5B5DBC00F}"/>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2D62DAC-9A9B-47C9-8C3C-38C67E1DC65E}"/>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70" name="TextBox 69">
            <a:extLst>
              <a:ext uri="{FF2B5EF4-FFF2-40B4-BE49-F238E27FC236}">
                <a16:creationId xmlns:a16="http://schemas.microsoft.com/office/drawing/2014/main" id="{2AD4B649-0D69-4ED9-B828-D9D93823F2DA}"/>
              </a:ext>
            </a:extLst>
          </p:cNvPr>
          <p:cNvSpPr txBox="1"/>
          <p:nvPr/>
        </p:nvSpPr>
        <p:spPr>
          <a:xfrm>
            <a:off x="5384354" y="248166"/>
            <a:ext cx="544280" cy="276999"/>
          </a:xfrm>
          <a:prstGeom prst="rect">
            <a:avLst/>
          </a:prstGeom>
          <a:noFill/>
        </p:spPr>
        <p:txBody>
          <a:bodyPr wrap="square" rtlCol="0">
            <a:spAutoFit/>
          </a:bodyPr>
          <a:lstStyle/>
          <a:p>
            <a:r>
              <a:rPr lang="en-US" sz="1200" dirty="0">
                <a:latin typeface="Arial Narrow" panose="020B0606020202030204" pitchFamily="34" charset="0"/>
              </a:rPr>
              <a:t>1983</a:t>
            </a:r>
          </a:p>
        </p:txBody>
      </p:sp>
      <p:cxnSp>
        <p:nvCxnSpPr>
          <p:cNvPr id="71" name="Straight Connector 70">
            <a:extLst>
              <a:ext uri="{FF2B5EF4-FFF2-40B4-BE49-F238E27FC236}">
                <a16:creationId xmlns:a16="http://schemas.microsoft.com/office/drawing/2014/main" id="{14CD8B36-9D6C-4B5B-BCB4-168506B0A740}"/>
              </a:ext>
            </a:extLst>
          </p:cNvPr>
          <p:cNvCxnSpPr>
            <a:cxnSpLocks/>
          </p:cNvCxnSpPr>
          <p:nvPr/>
        </p:nvCxnSpPr>
        <p:spPr>
          <a:xfrm>
            <a:off x="5643151"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200E316-AE75-4B64-8391-DB02536889EB}"/>
              </a:ext>
            </a:extLst>
          </p:cNvPr>
          <p:cNvSpPr txBox="1"/>
          <p:nvPr/>
        </p:nvSpPr>
        <p:spPr>
          <a:xfrm>
            <a:off x="5371011" y="1046677"/>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73" name="TextBox 72">
            <a:extLst>
              <a:ext uri="{FF2B5EF4-FFF2-40B4-BE49-F238E27FC236}">
                <a16:creationId xmlns:a16="http://schemas.microsoft.com/office/drawing/2014/main" id="{C13FD63C-9504-4934-BA0B-FE24BCBCAF8B}"/>
              </a:ext>
            </a:extLst>
          </p:cNvPr>
          <p:cNvSpPr txBox="1"/>
          <p:nvPr/>
        </p:nvSpPr>
        <p:spPr>
          <a:xfrm>
            <a:off x="6420979" y="248166"/>
            <a:ext cx="718171" cy="276999"/>
          </a:xfrm>
          <a:prstGeom prst="rect">
            <a:avLst/>
          </a:prstGeom>
          <a:noFill/>
        </p:spPr>
        <p:txBody>
          <a:bodyPr wrap="square" rtlCol="0">
            <a:spAutoFit/>
          </a:bodyPr>
          <a:lstStyle/>
          <a:p>
            <a:r>
              <a:rPr lang="en-US" sz="1200" dirty="0">
                <a:latin typeface="Arial Narrow" panose="020B0606020202030204" pitchFamily="34" charset="0"/>
              </a:rPr>
              <a:t>1984-85</a:t>
            </a:r>
          </a:p>
        </p:txBody>
      </p:sp>
      <p:cxnSp>
        <p:nvCxnSpPr>
          <p:cNvPr id="74" name="Straight Connector 73">
            <a:extLst>
              <a:ext uri="{FF2B5EF4-FFF2-40B4-BE49-F238E27FC236}">
                <a16:creationId xmlns:a16="http://schemas.microsoft.com/office/drawing/2014/main" id="{43AC8341-5BBE-436A-BC43-B2D82E1A8408}"/>
              </a:ext>
            </a:extLst>
          </p:cNvPr>
          <p:cNvCxnSpPr>
            <a:cxnSpLocks/>
          </p:cNvCxnSpPr>
          <p:nvPr/>
        </p:nvCxnSpPr>
        <p:spPr>
          <a:xfrm>
            <a:off x="6798444"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6B942A0-CABB-481E-B101-B483AD07DAF0}"/>
              </a:ext>
            </a:extLst>
          </p:cNvPr>
          <p:cNvSpPr txBox="1"/>
          <p:nvPr/>
        </p:nvSpPr>
        <p:spPr>
          <a:xfrm>
            <a:off x="6526304" y="1046677"/>
            <a:ext cx="787029" cy="769441"/>
          </a:xfrm>
          <a:prstGeom prst="rect">
            <a:avLst/>
          </a:prstGeom>
          <a:noFill/>
        </p:spPr>
        <p:txBody>
          <a:bodyPr wrap="square" rtlCol="0">
            <a:spAutoFit/>
          </a:bodyPr>
          <a:lstStyle/>
          <a:p>
            <a:r>
              <a:rPr lang="en-US" sz="1100" dirty="0">
                <a:latin typeface="Arial Narrow" panose="020B0606020202030204" pitchFamily="34" charset="0"/>
              </a:rPr>
              <a:t>Framework of Geneva Accords developed</a:t>
            </a:r>
          </a:p>
        </p:txBody>
      </p:sp>
      <p:sp>
        <p:nvSpPr>
          <p:cNvPr id="76" name="TextBox 75">
            <a:extLst>
              <a:ext uri="{FF2B5EF4-FFF2-40B4-BE49-F238E27FC236}">
                <a16:creationId xmlns:a16="http://schemas.microsoft.com/office/drawing/2014/main" id="{84B8FB0B-0AD0-4D46-BD35-5C9F2DEA3109}"/>
              </a:ext>
            </a:extLst>
          </p:cNvPr>
          <p:cNvSpPr txBox="1"/>
          <p:nvPr/>
        </p:nvSpPr>
        <p:spPr>
          <a:xfrm>
            <a:off x="7631495" y="248166"/>
            <a:ext cx="611427" cy="276999"/>
          </a:xfrm>
          <a:prstGeom prst="rect">
            <a:avLst/>
          </a:prstGeom>
          <a:noFill/>
        </p:spPr>
        <p:txBody>
          <a:bodyPr wrap="square" rtlCol="0">
            <a:spAutoFit/>
          </a:bodyPr>
          <a:lstStyle/>
          <a:p>
            <a:r>
              <a:rPr lang="en-US" sz="1200" dirty="0">
                <a:latin typeface="Arial Narrow" panose="020B0606020202030204" pitchFamily="34" charset="0"/>
              </a:rPr>
              <a:t>1988</a:t>
            </a:r>
          </a:p>
        </p:txBody>
      </p:sp>
      <p:cxnSp>
        <p:nvCxnSpPr>
          <p:cNvPr id="77" name="Straight Connector 76">
            <a:extLst>
              <a:ext uri="{FF2B5EF4-FFF2-40B4-BE49-F238E27FC236}">
                <a16:creationId xmlns:a16="http://schemas.microsoft.com/office/drawing/2014/main" id="{0B03E490-640D-4574-9258-805E3F97B79D}"/>
              </a:ext>
            </a:extLst>
          </p:cNvPr>
          <p:cNvCxnSpPr>
            <a:cxnSpLocks/>
          </p:cNvCxnSpPr>
          <p:nvPr/>
        </p:nvCxnSpPr>
        <p:spPr>
          <a:xfrm>
            <a:off x="7902216"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05A1DA1-7E5E-4CD7-9599-11AFA0B0A18C}"/>
              </a:ext>
            </a:extLst>
          </p:cNvPr>
          <p:cNvSpPr txBox="1"/>
          <p:nvPr/>
        </p:nvSpPr>
        <p:spPr>
          <a:xfrm>
            <a:off x="7600794" y="1046677"/>
            <a:ext cx="1103766" cy="769441"/>
          </a:xfrm>
          <a:prstGeom prst="rect">
            <a:avLst/>
          </a:prstGeom>
          <a:noFill/>
        </p:spPr>
        <p:txBody>
          <a:bodyPr wrap="square" rtlCol="0">
            <a:spAutoFit/>
          </a:bodyPr>
          <a:lstStyle/>
          <a:p>
            <a:r>
              <a:rPr lang="en-US" sz="1100" dirty="0">
                <a:latin typeface="Arial Narrow" panose="020B0606020202030204" pitchFamily="34" charset="0"/>
              </a:rPr>
              <a:t>Geneva Accords signed between Pakistan and Afghanistan</a:t>
            </a:r>
          </a:p>
        </p:txBody>
      </p:sp>
    </p:spTree>
    <p:extLst>
      <p:ext uri="{BB962C8B-B14F-4D97-AF65-F5344CB8AC3E}">
        <p14:creationId xmlns:p14="http://schemas.microsoft.com/office/powerpoint/2010/main" val="160581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9B72062-2B7F-4D06-9E51-AD1B515B9D54}"/>
              </a:ext>
            </a:extLst>
          </p:cNvPr>
          <p:cNvSpPr txBox="1">
            <a:spLocks/>
          </p:cNvSpPr>
          <p:nvPr/>
        </p:nvSpPr>
        <p:spPr>
          <a:xfrm>
            <a:off x="0" y="29219"/>
            <a:ext cx="2972044" cy="571374"/>
          </a:xfrm>
          <a:prstGeom prst="rect">
            <a:avLst/>
          </a:prstGeom>
        </p:spPr>
        <p:txBody>
          <a:bodyPr>
            <a:normAutofit/>
          </a:bodyPr>
          <a:lstStyle>
            <a:lvl1pPr algn="l" defTabSz="914400" rtl="0" eaLnBrk="1" latinLnBrk="0" hangingPunct="1">
              <a:lnSpc>
                <a:spcPct val="80000"/>
              </a:lnSpc>
              <a:spcBef>
                <a:spcPct val="0"/>
              </a:spcBef>
              <a:buNone/>
              <a:defRPr sz="5400" i="0" kern="1200" spc="-50" baseline="0">
                <a:solidFill>
                  <a:schemeClr val="tx1">
                    <a:lumMod val="75000"/>
                    <a:lumOff val="25000"/>
                  </a:schemeClr>
                </a:solidFill>
                <a:latin typeface="+mj-lt"/>
                <a:ea typeface="+mj-ea"/>
                <a:cs typeface="+mj-cs"/>
              </a:defRPr>
            </a:lvl1pPr>
          </a:lstStyle>
          <a:p>
            <a:r>
              <a:rPr lang="en-US" sz="2400" b="1" dirty="0">
                <a:latin typeface="Century Gothic" panose="020B0502020202020204" pitchFamily="34" charset="0"/>
                <a:cs typeface="Aharoni" panose="02010803020104030203" pitchFamily="2" charset="-79"/>
              </a:rPr>
              <a:t>Soviet Afghan War</a:t>
            </a:r>
          </a:p>
        </p:txBody>
      </p:sp>
      <p:pic>
        <p:nvPicPr>
          <p:cNvPr id="1026" name="Picture 2">
            <a:extLst>
              <a:ext uri="{FF2B5EF4-FFF2-40B4-BE49-F238E27FC236}">
                <a16:creationId xmlns:a16="http://schemas.microsoft.com/office/drawing/2014/main" id="{3EE84616-E72B-40F7-ACE7-30F21D943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75" y="2724198"/>
            <a:ext cx="4481365" cy="301247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02E00F5B-52B6-41D2-9BAF-DD7CA2540676}"/>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2" name="Picture 1">
            <a:extLst>
              <a:ext uri="{FF2B5EF4-FFF2-40B4-BE49-F238E27FC236}">
                <a16:creationId xmlns:a16="http://schemas.microsoft.com/office/drawing/2014/main" id="{59910537-B670-420A-90A6-5FCE17556202}"/>
              </a:ext>
            </a:extLst>
          </p:cNvPr>
          <p:cNvPicPr>
            <a:picLocks noChangeAspect="1"/>
          </p:cNvPicPr>
          <p:nvPr/>
        </p:nvPicPr>
        <p:blipFill>
          <a:blip r:embed="rId3"/>
          <a:stretch>
            <a:fillRect/>
          </a:stretch>
        </p:blipFill>
        <p:spPr>
          <a:xfrm>
            <a:off x="7702573" y="2423490"/>
            <a:ext cx="3085714" cy="3828571"/>
          </a:xfrm>
          <a:prstGeom prst="rect">
            <a:avLst/>
          </a:prstGeom>
        </p:spPr>
      </p:pic>
      <p:sp>
        <p:nvSpPr>
          <p:cNvPr id="17" name="TextBox 16">
            <a:extLst>
              <a:ext uri="{FF2B5EF4-FFF2-40B4-BE49-F238E27FC236}">
                <a16:creationId xmlns:a16="http://schemas.microsoft.com/office/drawing/2014/main" id="{92A481F7-29E6-44C5-9309-057C81CCE308}"/>
              </a:ext>
            </a:extLst>
          </p:cNvPr>
          <p:cNvSpPr txBox="1"/>
          <p:nvPr/>
        </p:nvSpPr>
        <p:spPr>
          <a:xfrm>
            <a:off x="1021633" y="5685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18" name="Straight Connector 17">
            <a:extLst>
              <a:ext uri="{FF2B5EF4-FFF2-40B4-BE49-F238E27FC236}">
                <a16:creationId xmlns:a16="http://schemas.microsoft.com/office/drawing/2014/main" id="{31E6E863-D777-4D07-A588-AFEA982803E5}"/>
              </a:ext>
            </a:extLst>
          </p:cNvPr>
          <p:cNvCxnSpPr>
            <a:cxnSpLocks/>
          </p:cNvCxnSpPr>
          <p:nvPr/>
        </p:nvCxnSpPr>
        <p:spPr>
          <a:xfrm>
            <a:off x="1250230" y="10367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CEC855-4505-4D43-91EE-4271F2795811}"/>
              </a:ext>
            </a:extLst>
          </p:cNvPr>
          <p:cNvSpPr txBox="1"/>
          <p:nvPr/>
        </p:nvSpPr>
        <p:spPr>
          <a:xfrm>
            <a:off x="859977" y="1324040"/>
            <a:ext cx="914396" cy="830997"/>
          </a:xfrm>
          <a:prstGeom prst="rect">
            <a:avLst/>
          </a:prstGeom>
          <a:noFill/>
        </p:spPr>
        <p:txBody>
          <a:bodyPr wrap="square" rtlCol="0">
            <a:spAutoFit/>
          </a:bodyPr>
          <a:lstStyle/>
          <a:p>
            <a:r>
              <a:rPr lang="en-US" sz="1200" dirty="0">
                <a:latin typeface="Arial Narrow" panose="020B0606020202030204" pitchFamily="34" charset="0"/>
              </a:rPr>
              <a:t>US </a:t>
            </a:r>
            <a:r>
              <a:rPr lang="en-US" sz="1200" dirty="0" err="1">
                <a:latin typeface="Arial Narrow" panose="020B0606020202030204" pitchFamily="34" charset="0"/>
              </a:rPr>
              <a:t>Afghn</a:t>
            </a:r>
            <a:r>
              <a:rPr lang="en-US" sz="1200" dirty="0">
                <a:latin typeface="Arial Narrow" panose="020B0606020202030204" pitchFamily="34" charset="0"/>
              </a:rPr>
              <a:t>. Ambassador</a:t>
            </a:r>
          </a:p>
          <a:p>
            <a:r>
              <a:rPr lang="en-US" sz="1200" dirty="0">
                <a:latin typeface="Arial Narrow" panose="020B0606020202030204" pitchFamily="34" charset="0"/>
              </a:rPr>
              <a:t>Kidnapped &amp; killed</a:t>
            </a:r>
          </a:p>
        </p:txBody>
      </p:sp>
      <p:cxnSp>
        <p:nvCxnSpPr>
          <p:cNvPr id="20" name="Straight Connector 19">
            <a:extLst>
              <a:ext uri="{FF2B5EF4-FFF2-40B4-BE49-F238E27FC236}">
                <a16:creationId xmlns:a16="http://schemas.microsoft.com/office/drawing/2014/main" id="{9D2C2309-D69B-4063-BEAC-E3606303E970}"/>
              </a:ext>
            </a:extLst>
          </p:cNvPr>
          <p:cNvCxnSpPr>
            <a:cxnSpLocks/>
          </p:cNvCxnSpPr>
          <p:nvPr/>
        </p:nvCxnSpPr>
        <p:spPr>
          <a:xfrm>
            <a:off x="0" y="13240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BC7A97E-5611-4C95-A85C-6D9C6D8C77FC}"/>
              </a:ext>
            </a:extLst>
          </p:cNvPr>
          <p:cNvSpPr txBox="1"/>
          <p:nvPr/>
        </p:nvSpPr>
        <p:spPr>
          <a:xfrm>
            <a:off x="11647720" y="2932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22" name="Straight Connector 21">
            <a:extLst>
              <a:ext uri="{FF2B5EF4-FFF2-40B4-BE49-F238E27FC236}">
                <a16:creationId xmlns:a16="http://schemas.microsoft.com/office/drawing/2014/main" id="{F495FDAB-0012-4BDE-A1A5-782D60176F2D}"/>
              </a:ext>
            </a:extLst>
          </p:cNvPr>
          <p:cNvCxnSpPr>
            <a:cxnSpLocks/>
          </p:cNvCxnSpPr>
          <p:nvPr/>
        </p:nvCxnSpPr>
        <p:spPr>
          <a:xfrm>
            <a:off x="11919860" y="8338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B7D3488-7BBC-4B5A-8B3F-A9A9D85CAE0F}"/>
              </a:ext>
            </a:extLst>
          </p:cNvPr>
          <p:cNvSpPr txBox="1"/>
          <p:nvPr/>
        </p:nvSpPr>
        <p:spPr>
          <a:xfrm>
            <a:off x="1811917" y="317830"/>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27" name="Straight Connector 26">
            <a:extLst>
              <a:ext uri="{FF2B5EF4-FFF2-40B4-BE49-F238E27FC236}">
                <a16:creationId xmlns:a16="http://schemas.microsoft.com/office/drawing/2014/main" id="{450FDE2E-EE64-44CE-9B8A-08123C962711}"/>
              </a:ext>
            </a:extLst>
          </p:cNvPr>
          <p:cNvCxnSpPr>
            <a:cxnSpLocks/>
          </p:cNvCxnSpPr>
          <p:nvPr/>
        </p:nvCxnSpPr>
        <p:spPr>
          <a:xfrm>
            <a:off x="2084058" y="8584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D2D3D78-131F-4784-AC48-E9D6D77366FD}"/>
              </a:ext>
            </a:extLst>
          </p:cNvPr>
          <p:cNvSpPr txBox="1"/>
          <p:nvPr/>
        </p:nvSpPr>
        <p:spPr>
          <a:xfrm>
            <a:off x="1745802" y="1341812"/>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Tree>
    <p:extLst>
      <p:ext uri="{BB962C8B-B14F-4D97-AF65-F5344CB8AC3E}">
        <p14:creationId xmlns:p14="http://schemas.microsoft.com/office/powerpoint/2010/main" val="346747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30" name="TextBox 29">
            <a:extLst>
              <a:ext uri="{FF2B5EF4-FFF2-40B4-BE49-F238E27FC236}">
                <a16:creationId xmlns:a16="http://schemas.microsoft.com/office/drawing/2014/main" id="{48FFA29E-11A9-4C2A-AF67-332866AF4C82}"/>
              </a:ext>
            </a:extLst>
          </p:cNvPr>
          <p:cNvSpPr txBox="1"/>
          <p:nvPr/>
        </p:nvSpPr>
        <p:spPr>
          <a:xfrm>
            <a:off x="211485" y="2416065"/>
            <a:ext cx="3829292" cy="369332"/>
          </a:xfrm>
          <a:prstGeom prst="rect">
            <a:avLst/>
          </a:prstGeom>
          <a:solidFill>
            <a:schemeClr val="accent1">
              <a:lumMod val="20000"/>
              <a:lumOff val="80000"/>
            </a:schemeClr>
          </a:solidFill>
        </p:spPr>
        <p:txBody>
          <a:bodyPr wrap="square">
            <a:spAutoFit/>
          </a:bodyPr>
          <a:lstStyle/>
          <a:p>
            <a:pPr algn="l"/>
            <a:r>
              <a:rPr lang="en-US" b="1" i="0" dirty="0">
                <a:solidFill>
                  <a:srgbClr val="000000"/>
                </a:solidFill>
                <a:effectLst/>
                <a:latin typeface="Arial Narrow" panose="020B0606020202030204" pitchFamily="34" charset="0"/>
              </a:rPr>
              <a:t>April 1985 – January 1987: Exit strategy</a:t>
            </a:r>
          </a:p>
        </p:txBody>
      </p:sp>
      <p:sp>
        <p:nvSpPr>
          <p:cNvPr id="27" name="TextBox 26">
            <a:extLst>
              <a:ext uri="{FF2B5EF4-FFF2-40B4-BE49-F238E27FC236}">
                <a16:creationId xmlns:a16="http://schemas.microsoft.com/office/drawing/2014/main" id="{2974A28E-6BBB-49F0-AA4D-EE410F7F49D0}"/>
              </a:ext>
            </a:extLst>
          </p:cNvPr>
          <p:cNvSpPr txBox="1"/>
          <p:nvPr/>
        </p:nvSpPr>
        <p:spPr>
          <a:xfrm>
            <a:off x="279914" y="3093174"/>
            <a:ext cx="11632172" cy="2862322"/>
          </a:xfrm>
          <a:prstGeom prst="rect">
            <a:avLst/>
          </a:prstGeom>
          <a:noFill/>
        </p:spPr>
        <p:txBody>
          <a:bodyPr wrap="square">
            <a:spAutoFit/>
          </a:bodyPr>
          <a:lstStyle/>
          <a:p>
            <a:pPr algn="l"/>
            <a:r>
              <a:rPr lang="en-US" b="0" i="0" dirty="0">
                <a:solidFill>
                  <a:srgbClr val="202122"/>
                </a:solidFill>
                <a:effectLst/>
                <a:latin typeface="Arial Narrow" panose="020B0606020202030204" pitchFamily="34" charset="0"/>
              </a:rPr>
              <a:t>The decision to engage primarily Afghan forces was taken by the Soviets, but was resented by the PDPA, who viewed the departure of their protectors without enthusiasm. In May 1987 a DRA force attacked well-entrenched mujahideen positions in the </a:t>
            </a:r>
            <a:r>
              <a:rPr lang="en-US" b="0" i="0" u="none" strike="noStrike" dirty="0" err="1">
                <a:solidFill>
                  <a:srgbClr val="0B0080"/>
                </a:solidFill>
                <a:effectLst/>
                <a:latin typeface="Arial Narrow" panose="020B0606020202030204" pitchFamily="34" charset="0"/>
                <a:hlinkClick r:id="rId2" tooltip="Arghandab District"/>
              </a:rPr>
              <a:t>Arghandab</a:t>
            </a:r>
            <a:r>
              <a:rPr lang="en-US" b="0" i="0" u="none" strike="noStrike" dirty="0">
                <a:solidFill>
                  <a:srgbClr val="0B0080"/>
                </a:solidFill>
                <a:effectLst/>
                <a:latin typeface="Arial Narrow" panose="020B0606020202030204" pitchFamily="34" charset="0"/>
                <a:hlinkClick r:id="rId2" tooltip="Arghandab District"/>
              </a:rPr>
              <a:t> District</a:t>
            </a:r>
            <a:r>
              <a:rPr lang="en-US" b="0" i="0" dirty="0">
                <a:solidFill>
                  <a:srgbClr val="202122"/>
                </a:solidFill>
                <a:effectLst/>
                <a:latin typeface="Arial Narrow" panose="020B0606020202030204" pitchFamily="34" charset="0"/>
              </a:rPr>
              <a:t>, but the mujahideen held their ground, and the attackers suffered heavy casualties.</a:t>
            </a:r>
            <a:r>
              <a:rPr lang="en-US" b="0" i="0" u="none" strike="noStrike" baseline="30000" dirty="0">
                <a:solidFill>
                  <a:srgbClr val="0B0080"/>
                </a:solidFill>
                <a:effectLst/>
                <a:latin typeface="Arial Narrow" panose="020B0606020202030204" pitchFamily="34" charset="0"/>
                <a:hlinkClick r:id="rId3"/>
              </a:rPr>
              <a:t>[197]</a:t>
            </a:r>
            <a:r>
              <a:rPr lang="en-US" b="0" i="0" dirty="0">
                <a:solidFill>
                  <a:srgbClr val="202122"/>
                </a:solidFill>
                <a:effectLst/>
                <a:latin typeface="Arial Narrow" panose="020B0606020202030204" pitchFamily="34" charset="0"/>
              </a:rPr>
              <a:t> In the spring of 1986, an offensive into </a:t>
            </a:r>
            <a:r>
              <a:rPr lang="en-US" b="0" i="0" u="none" strike="noStrike" dirty="0" err="1">
                <a:solidFill>
                  <a:srgbClr val="0B0080"/>
                </a:solidFill>
                <a:effectLst/>
                <a:latin typeface="Arial Narrow" panose="020B0606020202030204" pitchFamily="34" charset="0"/>
                <a:hlinkClick r:id="rId4" tooltip="Paktia Province"/>
              </a:rPr>
              <a:t>Paktia</a:t>
            </a:r>
            <a:r>
              <a:rPr lang="en-US" b="0" i="0" u="none" strike="noStrike" dirty="0">
                <a:solidFill>
                  <a:srgbClr val="0B0080"/>
                </a:solidFill>
                <a:effectLst/>
                <a:latin typeface="Arial Narrow" panose="020B0606020202030204" pitchFamily="34" charset="0"/>
                <a:hlinkClick r:id="rId4" tooltip="Paktia Province"/>
              </a:rPr>
              <a:t> Province</a:t>
            </a:r>
            <a:r>
              <a:rPr lang="en-US" b="0" i="0" dirty="0">
                <a:solidFill>
                  <a:srgbClr val="202122"/>
                </a:solidFill>
                <a:effectLst/>
                <a:latin typeface="Arial Narrow" panose="020B0606020202030204" pitchFamily="34" charset="0"/>
              </a:rPr>
              <a:t> briefly occupied the mujahideen base at </a:t>
            </a:r>
            <a:r>
              <a:rPr lang="en-US" b="0" i="0" u="none" strike="noStrike" dirty="0" err="1">
                <a:solidFill>
                  <a:srgbClr val="0B0080"/>
                </a:solidFill>
                <a:effectLst/>
                <a:latin typeface="Arial Narrow" panose="020B0606020202030204" pitchFamily="34" charset="0"/>
                <a:hlinkClick r:id="rId5" tooltip="Battles of Zhawar"/>
              </a:rPr>
              <a:t>Zhawar</a:t>
            </a:r>
            <a:r>
              <a:rPr lang="en-US" b="0" i="0" dirty="0">
                <a:solidFill>
                  <a:srgbClr val="202122"/>
                </a:solidFill>
                <a:effectLst/>
                <a:latin typeface="Arial Narrow" panose="020B0606020202030204" pitchFamily="34" charset="0"/>
              </a:rPr>
              <a:t> only at the cost of heavy losses.</a:t>
            </a:r>
            <a:r>
              <a:rPr lang="en-US" b="0" i="0" u="none" strike="noStrike" baseline="30000" dirty="0">
                <a:solidFill>
                  <a:srgbClr val="0B0080"/>
                </a:solidFill>
                <a:effectLst/>
                <a:latin typeface="Arial Narrow" panose="020B0606020202030204" pitchFamily="34" charset="0"/>
                <a:hlinkClick r:id="rId6"/>
              </a:rPr>
              <a:t>[198]</a:t>
            </a:r>
            <a:r>
              <a:rPr lang="en-US" b="0" i="0" dirty="0">
                <a:solidFill>
                  <a:srgbClr val="202122"/>
                </a:solidFill>
                <a:effectLst/>
                <a:latin typeface="Arial Narrow" panose="020B0606020202030204" pitchFamily="34" charset="0"/>
              </a:rPr>
              <a:t> </a:t>
            </a:r>
            <a:r>
              <a:rPr lang="en-US" b="1" i="0" dirty="0">
                <a:solidFill>
                  <a:srgbClr val="202122"/>
                </a:solidFill>
                <a:effectLst/>
                <a:latin typeface="Arial Narrow" panose="020B0606020202030204" pitchFamily="34" charset="0"/>
              </a:rPr>
              <a:t>Meanwhile, the mujahideen benefited from expanded foreign military support from the United States, Saudi Arabia, Pakistan and other Muslim nations. The US tended to favor the Afghan resistance forces led by </a:t>
            </a:r>
            <a:r>
              <a:rPr lang="en-US" b="1" i="0" u="none" strike="noStrike" dirty="0">
                <a:solidFill>
                  <a:srgbClr val="0B0080"/>
                </a:solidFill>
                <a:effectLst/>
                <a:latin typeface="Arial Narrow" panose="020B0606020202030204" pitchFamily="34" charset="0"/>
                <a:hlinkClick r:id="rId7" tooltip="Ahmed Shah Massoud"/>
              </a:rPr>
              <a:t>Ahmed Shah </a:t>
            </a:r>
            <a:r>
              <a:rPr lang="en-US" b="1" i="0" u="none" strike="noStrike" dirty="0" err="1">
                <a:solidFill>
                  <a:srgbClr val="0B0080"/>
                </a:solidFill>
                <a:effectLst/>
                <a:latin typeface="Arial Narrow" panose="020B0606020202030204" pitchFamily="34" charset="0"/>
                <a:hlinkClick r:id="rId7" tooltip="Ahmed Shah Massoud"/>
              </a:rPr>
              <a:t>Massoud</a:t>
            </a:r>
            <a:r>
              <a:rPr lang="en-US" b="1" i="0" dirty="0">
                <a:solidFill>
                  <a:srgbClr val="202122"/>
                </a:solidFill>
                <a:effectLst/>
                <a:latin typeface="Arial Narrow" panose="020B0606020202030204" pitchFamily="34" charset="0"/>
              </a:rPr>
              <a:t>, and US support for </a:t>
            </a:r>
            <a:r>
              <a:rPr lang="en-US" b="1" i="0" dirty="0" err="1">
                <a:solidFill>
                  <a:srgbClr val="202122"/>
                </a:solidFill>
                <a:effectLst/>
                <a:latin typeface="Arial Narrow" panose="020B0606020202030204" pitchFamily="34" charset="0"/>
              </a:rPr>
              <a:t>Massoud's</a:t>
            </a:r>
            <a:r>
              <a:rPr lang="en-US" b="1" i="0" dirty="0">
                <a:solidFill>
                  <a:srgbClr val="202122"/>
                </a:solidFill>
                <a:effectLst/>
                <a:latin typeface="Arial Narrow" panose="020B0606020202030204" pitchFamily="34" charset="0"/>
              </a:rPr>
              <a:t> forces increased considerably during the </a:t>
            </a:r>
            <a:r>
              <a:rPr lang="en-US" b="1" i="0" u="none" strike="noStrike" dirty="0">
                <a:solidFill>
                  <a:srgbClr val="0B0080"/>
                </a:solidFill>
                <a:effectLst/>
                <a:latin typeface="Arial Narrow" panose="020B0606020202030204" pitchFamily="34" charset="0"/>
                <a:hlinkClick r:id="rId8" tooltip="Reagan administration"/>
              </a:rPr>
              <a:t>Reagan administration</a:t>
            </a:r>
            <a:r>
              <a:rPr lang="en-US" b="1" i="0" dirty="0">
                <a:solidFill>
                  <a:srgbClr val="202122"/>
                </a:solidFill>
                <a:effectLst/>
                <a:latin typeface="Arial Narrow" panose="020B0606020202030204" pitchFamily="34" charset="0"/>
              </a:rPr>
              <a:t> in what </a:t>
            </a:r>
            <a:r>
              <a:rPr lang="en-US" b="1" i="0" u="none" strike="noStrike" dirty="0">
                <a:solidFill>
                  <a:srgbClr val="0B0080"/>
                </a:solidFill>
                <a:effectLst/>
                <a:latin typeface="Arial Narrow" panose="020B0606020202030204" pitchFamily="34" charset="0"/>
                <a:hlinkClick r:id="rId9" tooltip="US military"/>
              </a:rPr>
              <a:t>US military</a:t>
            </a:r>
            <a:r>
              <a:rPr lang="en-US" b="1" i="0" dirty="0">
                <a:solidFill>
                  <a:srgbClr val="202122"/>
                </a:solidFill>
                <a:effectLst/>
                <a:latin typeface="Arial Narrow" panose="020B0606020202030204" pitchFamily="34" charset="0"/>
              </a:rPr>
              <a:t> and </a:t>
            </a:r>
            <a:r>
              <a:rPr lang="en-US" b="1" i="0" u="none" strike="noStrike" dirty="0">
                <a:solidFill>
                  <a:srgbClr val="0B0080"/>
                </a:solidFill>
                <a:effectLst/>
                <a:latin typeface="Arial Narrow" panose="020B0606020202030204" pitchFamily="34" charset="0"/>
                <a:hlinkClick r:id="rId10" tooltip="CIA"/>
              </a:rPr>
              <a:t>intelligence</a:t>
            </a:r>
            <a:r>
              <a:rPr lang="en-US" b="1" i="0" dirty="0">
                <a:solidFill>
                  <a:srgbClr val="202122"/>
                </a:solidFill>
                <a:effectLst/>
                <a:latin typeface="Arial Narrow" panose="020B0606020202030204" pitchFamily="34" charset="0"/>
              </a:rPr>
              <a:t> forces called "</a:t>
            </a:r>
            <a:r>
              <a:rPr lang="en-US" b="1" i="0" u="none" strike="noStrike" dirty="0">
                <a:solidFill>
                  <a:srgbClr val="0B0080"/>
                </a:solidFill>
                <a:effectLst/>
                <a:latin typeface="Arial Narrow" panose="020B0606020202030204" pitchFamily="34" charset="0"/>
                <a:hlinkClick r:id="rId11" tooltip="Operation Cyclone"/>
              </a:rPr>
              <a:t>Operation Cyclone</a:t>
            </a:r>
            <a:r>
              <a:rPr lang="en-US" b="1" i="0" dirty="0">
                <a:solidFill>
                  <a:srgbClr val="202122"/>
                </a:solidFill>
                <a:effectLst/>
                <a:latin typeface="Arial Narrow" panose="020B0606020202030204" pitchFamily="34" charset="0"/>
              </a:rPr>
              <a:t>". Primary advocates for supporting </a:t>
            </a:r>
            <a:r>
              <a:rPr lang="en-US" b="1" i="0" dirty="0" err="1">
                <a:solidFill>
                  <a:srgbClr val="202122"/>
                </a:solidFill>
                <a:effectLst/>
                <a:latin typeface="Arial Narrow" panose="020B0606020202030204" pitchFamily="34" charset="0"/>
              </a:rPr>
              <a:t>Massoud</a:t>
            </a:r>
            <a:r>
              <a:rPr lang="en-US" b="1" i="0" dirty="0">
                <a:solidFill>
                  <a:srgbClr val="202122"/>
                </a:solidFill>
                <a:effectLst/>
                <a:latin typeface="Arial Narrow" panose="020B0606020202030204" pitchFamily="34" charset="0"/>
              </a:rPr>
              <a:t> included two </a:t>
            </a:r>
            <a:r>
              <a:rPr lang="en-US" b="1" i="0" u="none" strike="noStrike" dirty="0">
                <a:solidFill>
                  <a:srgbClr val="0B0080"/>
                </a:solidFill>
                <a:effectLst/>
                <a:latin typeface="Arial Narrow" panose="020B0606020202030204" pitchFamily="34" charset="0"/>
                <a:hlinkClick r:id="rId12" tooltip="The Heritage Foundation"/>
              </a:rPr>
              <a:t>Heritage Foundation</a:t>
            </a:r>
            <a:r>
              <a:rPr lang="en-US" b="1" i="0" dirty="0">
                <a:solidFill>
                  <a:srgbClr val="202122"/>
                </a:solidFill>
                <a:effectLst/>
                <a:latin typeface="Arial Narrow" panose="020B0606020202030204" pitchFamily="34" charset="0"/>
              </a:rPr>
              <a:t> foreign policy analysts, Michael Johns and James A. Phillips, both of whom championed </a:t>
            </a:r>
            <a:r>
              <a:rPr lang="en-US" b="1" i="0" dirty="0" err="1">
                <a:solidFill>
                  <a:srgbClr val="202122"/>
                </a:solidFill>
                <a:effectLst/>
                <a:latin typeface="Arial Narrow" panose="020B0606020202030204" pitchFamily="34" charset="0"/>
              </a:rPr>
              <a:t>Massoud</a:t>
            </a:r>
            <a:r>
              <a:rPr lang="en-US" b="1" i="0" dirty="0">
                <a:solidFill>
                  <a:srgbClr val="202122"/>
                </a:solidFill>
                <a:effectLst/>
                <a:latin typeface="Arial Narrow" panose="020B0606020202030204" pitchFamily="34" charset="0"/>
              </a:rPr>
              <a:t> as the Afghan resistance leader most worthy of US support under the </a:t>
            </a:r>
            <a:r>
              <a:rPr lang="en-US" b="1" i="0" u="none" strike="noStrike" dirty="0">
                <a:solidFill>
                  <a:srgbClr val="0B0080"/>
                </a:solidFill>
                <a:effectLst/>
                <a:latin typeface="Arial Narrow" panose="020B0606020202030204" pitchFamily="34" charset="0"/>
                <a:hlinkClick r:id="rId13" tooltip="Reagan Doctrine"/>
              </a:rPr>
              <a:t>Reagan Doctrine</a:t>
            </a:r>
            <a:r>
              <a:rPr lang="en-US" b="1" i="0" dirty="0">
                <a:solidFill>
                  <a:srgbClr val="202122"/>
                </a:solidFill>
                <a:effectLst/>
                <a:latin typeface="Arial Narrow" panose="020B0606020202030204" pitchFamily="34" charset="0"/>
              </a:rPr>
              <a:t>.</a:t>
            </a:r>
            <a:r>
              <a:rPr lang="en-US" b="0" i="0" u="none" strike="noStrike" baseline="30000" dirty="0">
                <a:solidFill>
                  <a:srgbClr val="0B0080"/>
                </a:solidFill>
                <a:effectLst/>
                <a:latin typeface="Arial Narrow" panose="020B0606020202030204" pitchFamily="34" charset="0"/>
                <a:hlinkClick r:id="rId14"/>
              </a:rPr>
              <a:t>[199]</a:t>
            </a:r>
            <a:r>
              <a:rPr lang="en-US" b="0" i="0" u="none" strike="noStrike" baseline="30000" dirty="0">
                <a:solidFill>
                  <a:srgbClr val="0B0080"/>
                </a:solidFill>
                <a:effectLst/>
                <a:latin typeface="Arial Narrow" panose="020B0606020202030204" pitchFamily="34" charset="0"/>
                <a:hlinkClick r:id="rId15"/>
              </a:rPr>
              <a:t>[200]</a:t>
            </a:r>
            <a:r>
              <a:rPr lang="en-US" b="0" i="0" u="none" strike="noStrike" baseline="30000" dirty="0">
                <a:solidFill>
                  <a:srgbClr val="0B0080"/>
                </a:solidFill>
                <a:effectLst/>
                <a:latin typeface="Arial Narrow" panose="020B0606020202030204" pitchFamily="34" charset="0"/>
                <a:hlinkClick r:id="rId16"/>
              </a:rPr>
              <a:t>[201]</a:t>
            </a:r>
            <a:endParaRPr lang="en-US" b="0" i="0" dirty="0">
              <a:solidFill>
                <a:srgbClr val="202122"/>
              </a:solidFill>
              <a:effectLst/>
              <a:latin typeface="Arial Narrow" panose="020B0606020202030204" pitchFamily="34" charset="0"/>
            </a:endParaRPr>
          </a:p>
        </p:txBody>
      </p:sp>
      <p:sp>
        <p:nvSpPr>
          <p:cNvPr id="26" name="TextBox 25">
            <a:extLst>
              <a:ext uri="{FF2B5EF4-FFF2-40B4-BE49-F238E27FC236}">
                <a16:creationId xmlns:a16="http://schemas.microsoft.com/office/drawing/2014/main" id="{BCBDC2A4-695D-4DA4-9223-F822BB81ED5C}"/>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28" name="Straight Connector 27">
            <a:extLst>
              <a:ext uri="{FF2B5EF4-FFF2-40B4-BE49-F238E27FC236}">
                <a16:creationId xmlns:a16="http://schemas.microsoft.com/office/drawing/2014/main" id="{1E91CB76-F09C-48BA-BFC4-AE4AACC93D00}"/>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0F9EF9-E6CC-4E3E-9D7D-DD9AD26C3619}"/>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31" name="Straight Connector 30">
            <a:extLst>
              <a:ext uri="{FF2B5EF4-FFF2-40B4-BE49-F238E27FC236}">
                <a16:creationId xmlns:a16="http://schemas.microsoft.com/office/drawing/2014/main" id="{E6F175F0-C2B4-43EE-9A48-6A593FB21E8B}"/>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C9EDBAD-D902-49E7-8838-3991CA81C75E}"/>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39" name="Straight Connector 38">
            <a:extLst>
              <a:ext uri="{FF2B5EF4-FFF2-40B4-BE49-F238E27FC236}">
                <a16:creationId xmlns:a16="http://schemas.microsoft.com/office/drawing/2014/main" id="{755235B9-3B3B-43CB-A2CD-BA9DC475B2E7}"/>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0A6AEEA-609E-42DC-B04A-85E2836DAFFC}"/>
              </a:ext>
            </a:extLst>
          </p:cNvPr>
          <p:cNvSpPr txBox="1"/>
          <p:nvPr/>
        </p:nvSpPr>
        <p:spPr>
          <a:xfrm>
            <a:off x="4078295" y="77414"/>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1" name="Straight Connector 40">
            <a:extLst>
              <a:ext uri="{FF2B5EF4-FFF2-40B4-BE49-F238E27FC236}">
                <a16:creationId xmlns:a16="http://schemas.microsoft.com/office/drawing/2014/main" id="{4B5E3CEC-F6C5-4ABB-83B3-5FC0E63EE99D}"/>
              </a:ext>
            </a:extLst>
          </p:cNvPr>
          <p:cNvCxnSpPr>
            <a:cxnSpLocks/>
          </p:cNvCxnSpPr>
          <p:nvPr/>
        </p:nvCxnSpPr>
        <p:spPr>
          <a:xfrm>
            <a:off x="4350435"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7219DE5-5C20-4393-84FA-DF2D08D2C525}"/>
              </a:ext>
            </a:extLst>
          </p:cNvPr>
          <p:cNvSpPr txBox="1"/>
          <p:nvPr/>
        </p:nvSpPr>
        <p:spPr>
          <a:xfrm>
            <a:off x="4078295" y="1046677"/>
            <a:ext cx="1076044" cy="769441"/>
          </a:xfrm>
          <a:prstGeom prst="rect">
            <a:avLst/>
          </a:prstGeom>
          <a:noFill/>
        </p:spPr>
        <p:txBody>
          <a:bodyPr wrap="square" rtlCol="0">
            <a:spAutoFit/>
          </a:bodyPr>
          <a:lstStyle/>
          <a:p>
            <a:r>
              <a:rPr lang="en-US" sz="1100" dirty="0">
                <a:latin typeface="Arial Narrow" panose="020B0606020202030204" pitchFamily="34" charset="0"/>
              </a:rPr>
              <a:t>Pakistan works with SU to provide exit from Afghanistan</a:t>
            </a:r>
          </a:p>
        </p:txBody>
      </p:sp>
      <p:sp>
        <p:nvSpPr>
          <p:cNvPr id="44" name="TextBox 43">
            <a:extLst>
              <a:ext uri="{FF2B5EF4-FFF2-40B4-BE49-F238E27FC236}">
                <a16:creationId xmlns:a16="http://schemas.microsoft.com/office/drawing/2014/main" id="{405ADFA6-7033-47A9-AAB9-A85AF129E08E}"/>
              </a:ext>
            </a:extLst>
          </p:cNvPr>
          <p:cNvSpPr txBox="1"/>
          <p:nvPr/>
        </p:nvSpPr>
        <p:spPr>
          <a:xfrm>
            <a:off x="3096002" y="10494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45" name="Straight Connector 44">
            <a:extLst>
              <a:ext uri="{FF2B5EF4-FFF2-40B4-BE49-F238E27FC236}">
                <a16:creationId xmlns:a16="http://schemas.microsoft.com/office/drawing/2014/main" id="{8DD0BF62-9822-4B86-945A-FB6D76E436CD}"/>
              </a:ext>
            </a:extLst>
          </p:cNvPr>
          <p:cNvCxnSpPr>
            <a:cxnSpLocks/>
          </p:cNvCxnSpPr>
          <p:nvPr/>
        </p:nvCxnSpPr>
        <p:spPr>
          <a:xfrm>
            <a:off x="3368143"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3A52332-33D9-4E31-8420-15A33B52E1C4}"/>
              </a:ext>
            </a:extLst>
          </p:cNvPr>
          <p:cNvSpPr txBox="1"/>
          <p:nvPr/>
        </p:nvSpPr>
        <p:spPr>
          <a:xfrm>
            <a:off x="2994648" y="112136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61" name="TextBox 60">
            <a:extLst>
              <a:ext uri="{FF2B5EF4-FFF2-40B4-BE49-F238E27FC236}">
                <a16:creationId xmlns:a16="http://schemas.microsoft.com/office/drawing/2014/main" id="{5492F076-FDB9-4106-BA75-E327B11436BB}"/>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62" name="Straight Connector 61">
            <a:extLst>
              <a:ext uri="{FF2B5EF4-FFF2-40B4-BE49-F238E27FC236}">
                <a16:creationId xmlns:a16="http://schemas.microsoft.com/office/drawing/2014/main" id="{B8121A8F-8E25-44EA-873E-32724A877F02}"/>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01EA747-2C25-4448-8B9B-8389CE0F41B6}"/>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64" name="TextBox 63">
            <a:extLst>
              <a:ext uri="{FF2B5EF4-FFF2-40B4-BE49-F238E27FC236}">
                <a16:creationId xmlns:a16="http://schemas.microsoft.com/office/drawing/2014/main" id="{CEECF3BD-C495-4A12-9374-93E817D1C172}"/>
              </a:ext>
            </a:extLst>
          </p:cNvPr>
          <p:cNvSpPr txBox="1"/>
          <p:nvPr/>
        </p:nvSpPr>
        <p:spPr>
          <a:xfrm>
            <a:off x="2430557" y="10494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65" name="Straight Connector 64">
            <a:extLst>
              <a:ext uri="{FF2B5EF4-FFF2-40B4-BE49-F238E27FC236}">
                <a16:creationId xmlns:a16="http://schemas.microsoft.com/office/drawing/2014/main" id="{626F4AED-4D36-4A7E-A143-5E92E8D85095}"/>
              </a:ext>
            </a:extLst>
          </p:cNvPr>
          <p:cNvCxnSpPr>
            <a:cxnSpLocks/>
          </p:cNvCxnSpPr>
          <p:nvPr/>
        </p:nvCxnSpPr>
        <p:spPr>
          <a:xfrm>
            <a:off x="2702698"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28ECCF6-EB47-406C-9A3B-AD381215618E}"/>
              </a:ext>
            </a:extLst>
          </p:cNvPr>
          <p:cNvSpPr txBox="1"/>
          <p:nvPr/>
        </p:nvSpPr>
        <p:spPr>
          <a:xfrm>
            <a:off x="2364443" y="112892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67" name="TextBox 66">
            <a:extLst>
              <a:ext uri="{FF2B5EF4-FFF2-40B4-BE49-F238E27FC236}">
                <a16:creationId xmlns:a16="http://schemas.microsoft.com/office/drawing/2014/main" id="{FA84B59C-787A-4678-851A-4BF245641462}"/>
              </a:ext>
            </a:extLst>
          </p:cNvPr>
          <p:cNvSpPr txBox="1"/>
          <p:nvPr/>
        </p:nvSpPr>
        <p:spPr>
          <a:xfrm>
            <a:off x="1751036" y="10494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68" name="Straight Connector 67">
            <a:extLst>
              <a:ext uri="{FF2B5EF4-FFF2-40B4-BE49-F238E27FC236}">
                <a16:creationId xmlns:a16="http://schemas.microsoft.com/office/drawing/2014/main" id="{3B1E6D2B-8C7A-4422-90C9-3628EEF27B4A}"/>
              </a:ext>
            </a:extLst>
          </p:cNvPr>
          <p:cNvCxnSpPr>
            <a:cxnSpLocks/>
          </p:cNvCxnSpPr>
          <p:nvPr/>
        </p:nvCxnSpPr>
        <p:spPr>
          <a:xfrm>
            <a:off x="2023177"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B86C23B-191E-4E3D-B78C-9221FB178A76}"/>
              </a:ext>
            </a:extLst>
          </p:cNvPr>
          <p:cNvSpPr txBox="1"/>
          <p:nvPr/>
        </p:nvSpPr>
        <p:spPr>
          <a:xfrm>
            <a:off x="1684922" y="112892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70" name="TextBox 69">
            <a:extLst>
              <a:ext uri="{FF2B5EF4-FFF2-40B4-BE49-F238E27FC236}">
                <a16:creationId xmlns:a16="http://schemas.microsoft.com/office/drawing/2014/main" id="{82DB905B-08A2-44AE-8E62-E35D43B8F9D8}"/>
              </a:ext>
            </a:extLst>
          </p:cNvPr>
          <p:cNvSpPr txBox="1"/>
          <p:nvPr/>
        </p:nvSpPr>
        <p:spPr>
          <a:xfrm>
            <a:off x="5384354" y="248166"/>
            <a:ext cx="544280" cy="276999"/>
          </a:xfrm>
          <a:prstGeom prst="rect">
            <a:avLst/>
          </a:prstGeom>
          <a:noFill/>
        </p:spPr>
        <p:txBody>
          <a:bodyPr wrap="square" rtlCol="0">
            <a:spAutoFit/>
          </a:bodyPr>
          <a:lstStyle/>
          <a:p>
            <a:r>
              <a:rPr lang="en-US" sz="1200" dirty="0">
                <a:latin typeface="Arial Narrow" panose="020B0606020202030204" pitchFamily="34" charset="0"/>
              </a:rPr>
              <a:t>1983</a:t>
            </a:r>
          </a:p>
        </p:txBody>
      </p:sp>
      <p:cxnSp>
        <p:nvCxnSpPr>
          <p:cNvPr id="71" name="Straight Connector 70">
            <a:extLst>
              <a:ext uri="{FF2B5EF4-FFF2-40B4-BE49-F238E27FC236}">
                <a16:creationId xmlns:a16="http://schemas.microsoft.com/office/drawing/2014/main" id="{F888CA4C-4EB0-4CF3-8877-0F1C5ABF644A}"/>
              </a:ext>
            </a:extLst>
          </p:cNvPr>
          <p:cNvCxnSpPr>
            <a:cxnSpLocks/>
          </p:cNvCxnSpPr>
          <p:nvPr/>
        </p:nvCxnSpPr>
        <p:spPr>
          <a:xfrm>
            <a:off x="5643151"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005F0E5-AB37-4B9B-B823-3B9A1C2451DB}"/>
              </a:ext>
            </a:extLst>
          </p:cNvPr>
          <p:cNvSpPr txBox="1"/>
          <p:nvPr/>
        </p:nvSpPr>
        <p:spPr>
          <a:xfrm>
            <a:off x="5371011" y="1046677"/>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73" name="TextBox 72">
            <a:extLst>
              <a:ext uri="{FF2B5EF4-FFF2-40B4-BE49-F238E27FC236}">
                <a16:creationId xmlns:a16="http://schemas.microsoft.com/office/drawing/2014/main" id="{369BF23B-30E9-452C-B41D-A8D371A211F1}"/>
              </a:ext>
            </a:extLst>
          </p:cNvPr>
          <p:cNvSpPr txBox="1"/>
          <p:nvPr/>
        </p:nvSpPr>
        <p:spPr>
          <a:xfrm>
            <a:off x="6420979" y="248166"/>
            <a:ext cx="718171" cy="276999"/>
          </a:xfrm>
          <a:prstGeom prst="rect">
            <a:avLst/>
          </a:prstGeom>
          <a:noFill/>
        </p:spPr>
        <p:txBody>
          <a:bodyPr wrap="square" rtlCol="0">
            <a:spAutoFit/>
          </a:bodyPr>
          <a:lstStyle/>
          <a:p>
            <a:r>
              <a:rPr lang="en-US" sz="1200" dirty="0">
                <a:latin typeface="Arial Narrow" panose="020B0606020202030204" pitchFamily="34" charset="0"/>
              </a:rPr>
              <a:t>1984-85</a:t>
            </a:r>
          </a:p>
        </p:txBody>
      </p:sp>
      <p:cxnSp>
        <p:nvCxnSpPr>
          <p:cNvPr id="74" name="Straight Connector 73">
            <a:extLst>
              <a:ext uri="{FF2B5EF4-FFF2-40B4-BE49-F238E27FC236}">
                <a16:creationId xmlns:a16="http://schemas.microsoft.com/office/drawing/2014/main" id="{EE1572AC-29BB-454F-959E-9BE897E6562F}"/>
              </a:ext>
            </a:extLst>
          </p:cNvPr>
          <p:cNvCxnSpPr>
            <a:cxnSpLocks/>
          </p:cNvCxnSpPr>
          <p:nvPr/>
        </p:nvCxnSpPr>
        <p:spPr>
          <a:xfrm>
            <a:off x="6798444"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0DFACC5-C78D-4DF5-8FB6-F28DB3873BA6}"/>
              </a:ext>
            </a:extLst>
          </p:cNvPr>
          <p:cNvSpPr txBox="1"/>
          <p:nvPr/>
        </p:nvSpPr>
        <p:spPr>
          <a:xfrm>
            <a:off x="6526304" y="1046677"/>
            <a:ext cx="787029" cy="769441"/>
          </a:xfrm>
          <a:prstGeom prst="rect">
            <a:avLst/>
          </a:prstGeom>
          <a:noFill/>
        </p:spPr>
        <p:txBody>
          <a:bodyPr wrap="square" rtlCol="0">
            <a:spAutoFit/>
          </a:bodyPr>
          <a:lstStyle/>
          <a:p>
            <a:r>
              <a:rPr lang="en-US" sz="1100" dirty="0">
                <a:latin typeface="Arial Narrow" panose="020B0606020202030204" pitchFamily="34" charset="0"/>
              </a:rPr>
              <a:t>Framework of Geneva Accords developed</a:t>
            </a:r>
          </a:p>
        </p:txBody>
      </p:sp>
      <p:sp>
        <p:nvSpPr>
          <p:cNvPr id="76" name="TextBox 75">
            <a:extLst>
              <a:ext uri="{FF2B5EF4-FFF2-40B4-BE49-F238E27FC236}">
                <a16:creationId xmlns:a16="http://schemas.microsoft.com/office/drawing/2014/main" id="{304C0F9C-8039-4ED3-8E14-F4225DA7DB0E}"/>
              </a:ext>
            </a:extLst>
          </p:cNvPr>
          <p:cNvSpPr txBox="1"/>
          <p:nvPr/>
        </p:nvSpPr>
        <p:spPr>
          <a:xfrm>
            <a:off x="7631495" y="248166"/>
            <a:ext cx="611427" cy="276999"/>
          </a:xfrm>
          <a:prstGeom prst="rect">
            <a:avLst/>
          </a:prstGeom>
          <a:noFill/>
        </p:spPr>
        <p:txBody>
          <a:bodyPr wrap="square" rtlCol="0">
            <a:spAutoFit/>
          </a:bodyPr>
          <a:lstStyle/>
          <a:p>
            <a:r>
              <a:rPr lang="en-US" sz="1200" dirty="0">
                <a:latin typeface="Arial Narrow" panose="020B0606020202030204" pitchFamily="34" charset="0"/>
              </a:rPr>
              <a:t>1988</a:t>
            </a:r>
          </a:p>
        </p:txBody>
      </p:sp>
      <p:cxnSp>
        <p:nvCxnSpPr>
          <p:cNvPr id="77" name="Straight Connector 76">
            <a:extLst>
              <a:ext uri="{FF2B5EF4-FFF2-40B4-BE49-F238E27FC236}">
                <a16:creationId xmlns:a16="http://schemas.microsoft.com/office/drawing/2014/main" id="{B559B1D3-3583-4207-8E6E-E9FC7F6C4CA0}"/>
              </a:ext>
            </a:extLst>
          </p:cNvPr>
          <p:cNvCxnSpPr>
            <a:cxnSpLocks/>
          </p:cNvCxnSpPr>
          <p:nvPr/>
        </p:nvCxnSpPr>
        <p:spPr>
          <a:xfrm>
            <a:off x="7902216"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0389B34-3BF3-4BBC-BB2F-A227D20EA812}"/>
              </a:ext>
            </a:extLst>
          </p:cNvPr>
          <p:cNvSpPr txBox="1"/>
          <p:nvPr/>
        </p:nvSpPr>
        <p:spPr>
          <a:xfrm>
            <a:off x="7600794" y="1046677"/>
            <a:ext cx="1103766" cy="769441"/>
          </a:xfrm>
          <a:prstGeom prst="rect">
            <a:avLst/>
          </a:prstGeom>
          <a:noFill/>
        </p:spPr>
        <p:txBody>
          <a:bodyPr wrap="square" rtlCol="0">
            <a:spAutoFit/>
          </a:bodyPr>
          <a:lstStyle/>
          <a:p>
            <a:r>
              <a:rPr lang="en-US" sz="1100" dirty="0">
                <a:latin typeface="Arial Narrow" panose="020B0606020202030204" pitchFamily="34" charset="0"/>
              </a:rPr>
              <a:t>Geneva Accords signed between Pakistan and Afghanistan</a:t>
            </a:r>
          </a:p>
        </p:txBody>
      </p:sp>
    </p:spTree>
    <p:extLst>
      <p:ext uri="{BB962C8B-B14F-4D97-AF65-F5344CB8AC3E}">
        <p14:creationId xmlns:p14="http://schemas.microsoft.com/office/powerpoint/2010/main" val="223570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8D320-85E9-43F0-8B0D-4D0C648EDB22}"/>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4" name="TextBox 3">
            <a:extLst>
              <a:ext uri="{FF2B5EF4-FFF2-40B4-BE49-F238E27FC236}">
                <a16:creationId xmlns:a16="http://schemas.microsoft.com/office/drawing/2014/main" id="{1AD75BB7-2C04-4492-AC60-BCACC2B50D2E}"/>
              </a:ext>
            </a:extLst>
          </p:cNvPr>
          <p:cNvSpPr txBox="1"/>
          <p:nvPr/>
        </p:nvSpPr>
        <p:spPr>
          <a:xfrm>
            <a:off x="9661250" y="1120371"/>
            <a:ext cx="1172211" cy="600164"/>
          </a:xfrm>
          <a:prstGeom prst="rect">
            <a:avLst/>
          </a:prstGeom>
          <a:noFill/>
        </p:spPr>
        <p:txBody>
          <a:bodyPr wrap="square" rtlCol="0">
            <a:spAutoFit/>
          </a:bodyPr>
          <a:lstStyle/>
          <a:p>
            <a:r>
              <a:rPr lang="en-US" sz="1100" dirty="0">
                <a:latin typeface="Arial Narrow" panose="020B0606020202030204" pitchFamily="34" charset="0"/>
              </a:rPr>
              <a:t>Last Soviet troops depart on schedule from Afghanistan</a:t>
            </a:r>
          </a:p>
        </p:txBody>
      </p:sp>
      <p:sp>
        <p:nvSpPr>
          <p:cNvPr id="31" name="TextBox 30">
            <a:extLst>
              <a:ext uri="{FF2B5EF4-FFF2-40B4-BE49-F238E27FC236}">
                <a16:creationId xmlns:a16="http://schemas.microsoft.com/office/drawing/2014/main" id="{D8D5A572-DC49-44E6-89B7-E49A805C5CF9}"/>
              </a:ext>
            </a:extLst>
          </p:cNvPr>
          <p:cNvSpPr txBox="1"/>
          <p:nvPr/>
        </p:nvSpPr>
        <p:spPr>
          <a:xfrm>
            <a:off x="1265473" y="36619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32" name="Straight Connector 31">
            <a:extLst>
              <a:ext uri="{FF2B5EF4-FFF2-40B4-BE49-F238E27FC236}">
                <a16:creationId xmlns:a16="http://schemas.microsoft.com/office/drawing/2014/main" id="{36753438-60F5-43C6-9A9C-86231F0C463D}"/>
              </a:ext>
            </a:extLst>
          </p:cNvPr>
          <p:cNvCxnSpPr>
            <a:cxnSpLocks/>
          </p:cNvCxnSpPr>
          <p:nvPr/>
        </p:nvCxnSpPr>
        <p:spPr>
          <a:xfrm>
            <a:off x="1476653" y="819927"/>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F7822DA-E5D1-4973-A0BF-0958F500EF39}"/>
              </a:ext>
            </a:extLst>
          </p:cNvPr>
          <p:cNvSpPr txBox="1"/>
          <p:nvPr/>
        </p:nvSpPr>
        <p:spPr>
          <a:xfrm>
            <a:off x="1103817" y="112171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40" name="Straight Connector 39">
            <a:extLst>
              <a:ext uri="{FF2B5EF4-FFF2-40B4-BE49-F238E27FC236}">
                <a16:creationId xmlns:a16="http://schemas.microsoft.com/office/drawing/2014/main" id="{255A9826-E541-41DA-B93D-2D11772FB687}"/>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140BA24-224E-444E-BCD3-A303E22852FE}"/>
              </a:ext>
            </a:extLst>
          </p:cNvPr>
          <p:cNvSpPr txBox="1"/>
          <p:nvPr/>
        </p:nvSpPr>
        <p:spPr>
          <a:xfrm>
            <a:off x="9636040" y="104942"/>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43" name="Straight Connector 42">
            <a:extLst>
              <a:ext uri="{FF2B5EF4-FFF2-40B4-BE49-F238E27FC236}">
                <a16:creationId xmlns:a16="http://schemas.microsoft.com/office/drawing/2014/main" id="{4401FA81-DCDE-4A3C-B6E6-431096E75A45}"/>
              </a:ext>
            </a:extLst>
          </p:cNvPr>
          <p:cNvCxnSpPr>
            <a:cxnSpLocks/>
          </p:cNvCxnSpPr>
          <p:nvPr/>
        </p:nvCxnSpPr>
        <p:spPr>
          <a:xfrm>
            <a:off x="9908180" y="64554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8EC871A-F93B-403A-9827-741DE6528BB2}"/>
              </a:ext>
            </a:extLst>
          </p:cNvPr>
          <p:cNvSpPr txBox="1"/>
          <p:nvPr/>
        </p:nvSpPr>
        <p:spPr>
          <a:xfrm>
            <a:off x="4322135" y="90884"/>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45" name="Straight Connector 44">
            <a:extLst>
              <a:ext uri="{FF2B5EF4-FFF2-40B4-BE49-F238E27FC236}">
                <a16:creationId xmlns:a16="http://schemas.microsoft.com/office/drawing/2014/main" id="{3A048AC1-69E3-4B3E-9F6F-EECD6F5FE779}"/>
              </a:ext>
            </a:extLst>
          </p:cNvPr>
          <p:cNvCxnSpPr>
            <a:cxnSpLocks/>
          </p:cNvCxnSpPr>
          <p:nvPr/>
        </p:nvCxnSpPr>
        <p:spPr>
          <a:xfrm>
            <a:off x="4594275" y="63148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0598FB2-B3C3-42CB-9F9A-3915B4410E3C}"/>
              </a:ext>
            </a:extLst>
          </p:cNvPr>
          <p:cNvSpPr txBox="1"/>
          <p:nvPr/>
        </p:nvSpPr>
        <p:spPr>
          <a:xfrm>
            <a:off x="4322135" y="1060147"/>
            <a:ext cx="1076044" cy="769441"/>
          </a:xfrm>
          <a:prstGeom prst="rect">
            <a:avLst/>
          </a:prstGeom>
          <a:noFill/>
        </p:spPr>
        <p:txBody>
          <a:bodyPr wrap="square" rtlCol="0">
            <a:spAutoFit/>
          </a:bodyPr>
          <a:lstStyle/>
          <a:p>
            <a:r>
              <a:rPr lang="en-US" sz="1100" dirty="0">
                <a:latin typeface="Arial Narrow" panose="020B0606020202030204" pitchFamily="34" charset="0"/>
              </a:rPr>
              <a:t>Pakistan works with SU to provide exit from Afghanistan</a:t>
            </a:r>
          </a:p>
        </p:txBody>
      </p:sp>
      <p:sp>
        <p:nvSpPr>
          <p:cNvPr id="61" name="TextBox 60">
            <a:extLst>
              <a:ext uri="{FF2B5EF4-FFF2-40B4-BE49-F238E27FC236}">
                <a16:creationId xmlns:a16="http://schemas.microsoft.com/office/drawing/2014/main" id="{8BD68248-5D7C-4965-8FD6-0A9F94513FEE}"/>
              </a:ext>
            </a:extLst>
          </p:cNvPr>
          <p:cNvSpPr txBox="1"/>
          <p:nvPr/>
        </p:nvSpPr>
        <p:spPr>
          <a:xfrm>
            <a:off x="3339842" y="118412"/>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62" name="Straight Connector 61">
            <a:extLst>
              <a:ext uri="{FF2B5EF4-FFF2-40B4-BE49-F238E27FC236}">
                <a16:creationId xmlns:a16="http://schemas.microsoft.com/office/drawing/2014/main" id="{DAF56F1F-55F6-4C49-964C-431D7A833EA6}"/>
              </a:ext>
            </a:extLst>
          </p:cNvPr>
          <p:cNvCxnSpPr>
            <a:cxnSpLocks/>
          </p:cNvCxnSpPr>
          <p:nvPr/>
        </p:nvCxnSpPr>
        <p:spPr>
          <a:xfrm>
            <a:off x="3620692" y="654465"/>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CCC49A7-4AE5-457D-9BF2-5772E5F8576E}"/>
              </a:ext>
            </a:extLst>
          </p:cNvPr>
          <p:cNvSpPr txBox="1"/>
          <p:nvPr/>
        </p:nvSpPr>
        <p:spPr>
          <a:xfrm>
            <a:off x="3238488" y="1134837"/>
            <a:ext cx="984764"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 </a:t>
            </a:r>
            <a:r>
              <a:rPr lang="en-US" sz="1100" dirty="0" err="1">
                <a:latin typeface="Arial Narrow" panose="020B0606020202030204" pitchFamily="34" charset="0"/>
              </a:rPr>
              <a:t>Karmal</a:t>
            </a:r>
            <a:endParaRPr lang="en-US" sz="1100" dirty="0">
              <a:latin typeface="Arial Narrow" panose="020B0606020202030204" pitchFamily="34" charset="0"/>
            </a:endParaRPr>
          </a:p>
        </p:txBody>
      </p:sp>
      <p:sp>
        <p:nvSpPr>
          <p:cNvPr id="64" name="TextBox 63">
            <a:extLst>
              <a:ext uri="{FF2B5EF4-FFF2-40B4-BE49-F238E27FC236}">
                <a16:creationId xmlns:a16="http://schemas.microsoft.com/office/drawing/2014/main" id="{62A4461D-6AA1-41AB-8C4E-9B8C1F3376FE}"/>
              </a:ext>
            </a:extLst>
          </p:cNvPr>
          <p:cNvSpPr txBox="1"/>
          <p:nvPr/>
        </p:nvSpPr>
        <p:spPr>
          <a:xfrm>
            <a:off x="385093" y="33216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65" name="Straight Connector 64">
            <a:extLst>
              <a:ext uri="{FF2B5EF4-FFF2-40B4-BE49-F238E27FC236}">
                <a16:creationId xmlns:a16="http://schemas.microsoft.com/office/drawing/2014/main" id="{74E51CE5-1BED-4206-A80E-71E3234D0890}"/>
              </a:ext>
            </a:extLst>
          </p:cNvPr>
          <p:cNvCxnSpPr>
            <a:cxnSpLocks/>
          </p:cNvCxnSpPr>
          <p:nvPr/>
        </p:nvCxnSpPr>
        <p:spPr>
          <a:xfrm>
            <a:off x="660673" y="80035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EE96600-9DAA-440E-A054-FBAF6CBAE6D4}"/>
              </a:ext>
            </a:extLst>
          </p:cNvPr>
          <p:cNvSpPr txBox="1"/>
          <p:nvPr/>
        </p:nvSpPr>
        <p:spPr>
          <a:xfrm>
            <a:off x="270420" y="108767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
        <p:nvSpPr>
          <p:cNvPr id="67" name="TextBox 66">
            <a:extLst>
              <a:ext uri="{FF2B5EF4-FFF2-40B4-BE49-F238E27FC236}">
                <a16:creationId xmlns:a16="http://schemas.microsoft.com/office/drawing/2014/main" id="{B260561A-B3B9-4F2F-821A-4E4891D3E4D1}"/>
              </a:ext>
            </a:extLst>
          </p:cNvPr>
          <p:cNvSpPr txBox="1"/>
          <p:nvPr/>
        </p:nvSpPr>
        <p:spPr>
          <a:xfrm>
            <a:off x="2674397" y="118412"/>
            <a:ext cx="613407" cy="430887"/>
          </a:xfrm>
          <a:prstGeom prst="rect">
            <a:avLst/>
          </a:prstGeom>
          <a:noFill/>
        </p:spPr>
        <p:txBody>
          <a:bodyPr wrap="square" rtlCol="0">
            <a:spAutoFit/>
          </a:bodyPr>
          <a:lstStyle/>
          <a:p>
            <a:r>
              <a:rPr lang="en-US" sz="1100" dirty="0">
                <a:latin typeface="Arial Narrow" panose="020B0606020202030204" pitchFamily="34" charset="0"/>
              </a:rPr>
              <a:t>Sept</a:t>
            </a:r>
          </a:p>
          <a:p>
            <a:r>
              <a:rPr lang="en-US" sz="1100" dirty="0">
                <a:latin typeface="Arial Narrow" panose="020B0606020202030204" pitchFamily="34" charset="0"/>
              </a:rPr>
              <a:t>1979</a:t>
            </a:r>
          </a:p>
        </p:txBody>
      </p:sp>
      <p:cxnSp>
        <p:nvCxnSpPr>
          <p:cNvPr id="68" name="Straight Connector 67">
            <a:extLst>
              <a:ext uri="{FF2B5EF4-FFF2-40B4-BE49-F238E27FC236}">
                <a16:creationId xmlns:a16="http://schemas.microsoft.com/office/drawing/2014/main" id="{80B18C3F-D041-4E8F-916F-E0447F449235}"/>
              </a:ext>
            </a:extLst>
          </p:cNvPr>
          <p:cNvCxnSpPr>
            <a:cxnSpLocks/>
          </p:cNvCxnSpPr>
          <p:nvPr/>
        </p:nvCxnSpPr>
        <p:spPr>
          <a:xfrm>
            <a:off x="2929120" y="63148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43AF018-A61E-4B17-9951-F785AAE704B3}"/>
              </a:ext>
            </a:extLst>
          </p:cNvPr>
          <p:cNvSpPr txBox="1"/>
          <p:nvPr/>
        </p:nvSpPr>
        <p:spPr>
          <a:xfrm>
            <a:off x="2608283" y="1142394"/>
            <a:ext cx="787030" cy="600164"/>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killed, Amin takes over</a:t>
            </a:r>
          </a:p>
        </p:txBody>
      </p:sp>
      <p:sp>
        <p:nvSpPr>
          <p:cNvPr id="70" name="TextBox 69">
            <a:extLst>
              <a:ext uri="{FF2B5EF4-FFF2-40B4-BE49-F238E27FC236}">
                <a16:creationId xmlns:a16="http://schemas.microsoft.com/office/drawing/2014/main" id="{91B11C47-8CB8-4C02-8A5B-7196AD396CE9}"/>
              </a:ext>
            </a:extLst>
          </p:cNvPr>
          <p:cNvSpPr txBox="1"/>
          <p:nvPr/>
        </p:nvSpPr>
        <p:spPr>
          <a:xfrm>
            <a:off x="1994876" y="118412"/>
            <a:ext cx="613407" cy="430887"/>
          </a:xfrm>
          <a:prstGeom prst="rect">
            <a:avLst/>
          </a:prstGeom>
          <a:noFill/>
        </p:spPr>
        <p:txBody>
          <a:bodyPr wrap="square" rtlCol="0">
            <a:spAutoFit/>
          </a:bodyPr>
          <a:lstStyle/>
          <a:p>
            <a:r>
              <a:rPr lang="en-US" sz="1100" dirty="0">
                <a:latin typeface="Arial Narrow" panose="020B0606020202030204" pitchFamily="34" charset="0"/>
              </a:rPr>
              <a:t>March</a:t>
            </a:r>
          </a:p>
          <a:p>
            <a:r>
              <a:rPr lang="en-US" sz="1100" dirty="0">
                <a:latin typeface="Arial Narrow" panose="020B0606020202030204" pitchFamily="34" charset="0"/>
              </a:rPr>
              <a:t>1979</a:t>
            </a:r>
          </a:p>
        </p:txBody>
      </p:sp>
      <p:cxnSp>
        <p:nvCxnSpPr>
          <p:cNvPr id="71" name="Straight Connector 70">
            <a:extLst>
              <a:ext uri="{FF2B5EF4-FFF2-40B4-BE49-F238E27FC236}">
                <a16:creationId xmlns:a16="http://schemas.microsoft.com/office/drawing/2014/main" id="{53A067FB-6BEC-4D43-A9E2-C919B53BBACB}"/>
              </a:ext>
            </a:extLst>
          </p:cNvPr>
          <p:cNvCxnSpPr>
            <a:cxnSpLocks/>
          </p:cNvCxnSpPr>
          <p:nvPr/>
        </p:nvCxnSpPr>
        <p:spPr>
          <a:xfrm>
            <a:off x="2267017" y="659012"/>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1C8F409-FA43-4AEB-B2D5-AE70E5843F53}"/>
              </a:ext>
            </a:extLst>
          </p:cNvPr>
          <p:cNvSpPr txBox="1"/>
          <p:nvPr/>
        </p:nvSpPr>
        <p:spPr>
          <a:xfrm>
            <a:off x="1928762" y="1142394"/>
            <a:ext cx="787030" cy="1277273"/>
          </a:xfrm>
          <a:prstGeom prst="rect">
            <a:avLst/>
          </a:prstGeom>
          <a:noFill/>
        </p:spPr>
        <p:txBody>
          <a:bodyPr wrap="square" rtlCol="0">
            <a:spAutoFit/>
          </a:bodyPr>
          <a:lstStyle/>
          <a:p>
            <a:r>
              <a:rPr lang="en-US" sz="1100" dirty="0" err="1">
                <a:latin typeface="Arial Narrow" panose="020B0606020202030204" pitchFamily="34" charset="0"/>
              </a:rPr>
              <a:t>Taraki</a:t>
            </a:r>
            <a:r>
              <a:rPr lang="en-US" sz="1100" dirty="0">
                <a:latin typeface="Arial Narrow" panose="020B0606020202030204" pitchFamily="34" charset="0"/>
              </a:rPr>
              <a:t> meets with Brezhnev</a:t>
            </a:r>
          </a:p>
          <a:p>
            <a:r>
              <a:rPr lang="en-US" sz="1100" dirty="0">
                <a:latin typeface="Arial Narrow" panose="020B0606020202030204" pitchFamily="34" charset="0"/>
              </a:rPr>
              <a:t>Negotiates some Soviet support</a:t>
            </a:r>
          </a:p>
        </p:txBody>
      </p:sp>
      <p:sp>
        <p:nvSpPr>
          <p:cNvPr id="73" name="TextBox 72">
            <a:extLst>
              <a:ext uri="{FF2B5EF4-FFF2-40B4-BE49-F238E27FC236}">
                <a16:creationId xmlns:a16="http://schemas.microsoft.com/office/drawing/2014/main" id="{5B80B66F-8073-4C3D-9132-C94163657FD8}"/>
              </a:ext>
            </a:extLst>
          </p:cNvPr>
          <p:cNvSpPr txBox="1"/>
          <p:nvPr/>
        </p:nvSpPr>
        <p:spPr>
          <a:xfrm>
            <a:off x="5628194" y="261636"/>
            <a:ext cx="544280" cy="276999"/>
          </a:xfrm>
          <a:prstGeom prst="rect">
            <a:avLst/>
          </a:prstGeom>
          <a:noFill/>
        </p:spPr>
        <p:txBody>
          <a:bodyPr wrap="square" rtlCol="0">
            <a:spAutoFit/>
          </a:bodyPr>
          <a:lstStyle/>
          <a:p>
            <a:r>
              <a:rPr lang="en-US" sz="1200" dirty="0">
                <a:latin typeface="Arial Narrow" panose="020B0606020202030204" pitchFamily="34" charset="0"/>
              </a:rPr>
              <a:t>1983</a:t>
            </a:r>
          </a:p>
        </p:txBody>
      </p:sp>
      <p:cxnSp>
        <p:nvCxnSpPr>
          <p:cNvPr id="74" name="Straight Connector 73">
            <a:extLst>
              <a:ext uri="{FF2B5EF4-FFF2-40B4-BE49-F238E27FC236}">
                <a16:creationId xmlns:a16="http://schemas.microsoft.com/office/drawing/2014/main" id="{87115B81-E309-4155-B564-B788FB01D9F1}"/>
              </a:ext>
            </a:extLst>
          </p:cNvPr>
          <p:cNvCxnSpPr>
            <a:cxnSpLocks/>
          </p:cNvCxnSpPr>
          <p:nvPr/>
        </p:nvCxnSpPr>
        <p:spPr>
          <a:xfrm>
            <a:off x="5886991" y="63148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76111F2-459E-4091-88A3-B0274A8909B0}"/>
              </a:ext>
            </a:extLst>
          </p:cNvPr>
          <p:cNvSpPr txBox="1"/>
          <p:nvPr/>
        </p:nvSpPr>
        <p:spPr>
          <a:xfrm>
            <a:off x="5614851" y="1060147"/>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76" name="TextBox 75">
            <a:extLst>
              <a:ext uri="{FF2B5EF4-FFF2-40B4-BE49-F238E27FC236}">
                <a16:creationId xmlns:a16="http://schemas.microsoft.com/office/drawing/2014/main" id="{953BFCA7-43ED-48B9-9F0A-344C6D56BE4B}"/>
              </a:ext>
            </a:extLst>
          </p:cNvPr>
          <p:cNvSpPr txBox="1"/>
          <p:nvPr/>
        </p:nvSpPr>
        <p:spPr>
          <a:xfrm>
            <a:off x="6664819" y="261636"/>
            <a:ext cx="718171" cy="276999"/>
          </a:xfrm>
          <a:prstGeom prst="rect">
            <a:avLst/>
          </a:prstGeom>
          <a:noFill/>
        </p:spPr>
        <p:txBody>
          <a:bodyPr wrap="square" rtlCol="0">
            <a:spAutoFit/>
          </a:bodyPr>
          <a:lstStyle/>
          <a:p>
            <a:r>
              <a:rPr lang="en-US" sz="1200" dirty="0">
                <a:latin typeface="Arial Narrow" panose="020B0606020202030204" pitchFamily="34" charset="0"/>
              </a:rPr>
              <a:t>1984-85</a:t>
            </a:r>
          </a:p>
        </p:txBody>
      </p:sp>
      <p:cxnSp>
        <p:nvCxnSpPr>
          <p:cNvPr id="77" name="Straight Connector 76">
            <a:extLst>
              <a:ext uri="{FF2B5EF4-FFF2-40B4-BE49-F238E27FC236}">
                <a16:creationId xmlns:a16="http://schemas.microsoft.com/office/drawing/2014/main" id="{6FFA7515-BEA0-4E74-82FC-23C4B31DD108}"/>
              </a:ext>
            </a:extLst>
          </p:cNvPr>
          <p:cNvCxnSpPr>
            <a:cxnSpLocks/>
          </p:cNvCxnSpPr>
          <p:nvPr/>
        </p:nvCxnSpPr>
        <p:spPr>
          <a:xfrm>
            <a:off x="7042284" y="63148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4C4648C-760B-47C9-86EE-B30E9163327E}"/>
              </a:ext>
            </a:extLst>
          </p:cNvPr>
          <p:cNvSpPr txBox="1"/>
          <p:nvPr/>
        </p:nvSpPr>
        <p:spPr>
          <a:xfrm>
            <a:off x="6770144" y="1060147"/>
            <a:ext cx="787029" cy="769441"/>
          </a:xfrm>
          <a:prstGeom prst="rect">
            <a:avLst/>
          </a:prstGeom>
          <a:noFill/>
        </p:spPr>
        <p:txBody>
          <a:bodyPr wrap="square" rtlCol="0">
            <a:spAutoFit/>
          </a:bodyPr>
          <a:lstStyle/>
          <a:p>
            <a:r>
              <a:rPr lang="en-US" sz="1100" dirty="0">
                <a:latin typeface="Arial Narrow" panose="020B0606020202030204" pitchFamily="34" charset="0"/>
              </a:rPr>
              <a:t>Framework of Geneva Accords developed</a:t>
            </a:r>
          </a:p>
        </p:txBody>
      </p:sp>
      <p:sp>
        <p:nvSpPr>
          <p:cNvPr id="79" name="TextBox 78">
            <a:extLst>
              <a:ext uri="{FF2B5EF4-FFF2-40B4-BE49-F238E27FC236}">
                <a16:creationId xmlns:a16="http://schemas.microsoft.com/office/drawing/2014/main" id="{E711164A-30FB-435C-9327-870E64D55055}"/>
              </a:ext>
            </a:extLst>
          </p:cNvPr>
          <p:cNvSpPr txBox="1"/>
          <p:nvPr/>
        </p:nvSpPr>
        <p:spPr>
          <a:xfrm>
            <a:off x="7875335" y="261636"/>
            <a:ext cx="611427" cy="276999"/>
          </a:xfrm>
          <a:prstGeom prst="rect">
            <a:avLst/>
          </a:prstGeom>
          <a:noFill/>
        </p:spPr>
        <p:txBody>
          <a:bodyPr wrap="square" rtlCol="0">
            <a:spAutoFit/>
          </a:bodyPr>
          <a:lstStyle/>
          <a:p>
            <a:r>
              <a:rPr lang="en-US" sz="1200" dirty="0">
                <a:latin typeface="Arial Narrow" panose="020B0606020202030204" pitchFamily="34" charset="0"/>
              </a:rPr>
              <a:t>1988</a:t>
            </a:r>
          </a:p>
        </p:txBody>
      </p:sp>
      <p:cxnSp>
        <p:nvCxnSpPr>
          <p:cNvPr id="80" name="Straight Connector 79">
            <a:extLst>
              <a:ext uri="{FF2B5EF4-FFF2-40B4-BE49-F238E27FC236}">
                <a16:creationId xmlns:a16="http://schemas.microsoft.com/office/drawing/2014/main" id="{526BF60B-6AF1-4004-80D3-A03AFDBA91BF}"/>
              </a:ext>
            </a:extLst>
          </p:cNvPr>
          <p:cNvCxnSpPr>
            <a:cxnSpLocks/>
          </p:cNvCxnSpPr>
          <p:nvPr/>
        </p:nvCxnSpPr>
        <p:spPr>
          <a:xfrm>
            <a:off x="8146056" y="63148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71820514-151A-46FE-B467-DCB077683779}"/>
              </a:ext>
            </a:extLst>
          </p:cNvPr>
          <p:cNvSpPr txBox="1"/>
          <p:nvPr/>
        </p:nvSpPr>
        <p:spPr>
          <a:xfrm>
            <a:off x="7844634" y="1060147"/>
            <a:ext cx="1103766" cy="769441"/>
          </a:xfrm>
          <a:prstGeom prst="rect">
            <a:avLst/>
          </a:prstGeom>
          <a:noFill/>
        </p:spPr>
        <p:txBody>
          <a:bodyPr wrap="square" rtlCol="0">
            <a:spAutoFit/>
          </a:bodyPr>
          <a:lstStyle/>
          <a:p>
            <a:r>
              <a:rPr lang="en-US" sz="1100" dirty="0">
                <a:latin typeface="Arial Narrow" panose="020B0606020202030204" pitchFamily="34" charset="0"/>
              </a:rPr>
              <a:t>Geneva Accords signed between Pakistan and Afghanistan</a:t>
            </a:r>
          </a:p>
        </p:txBody>
      </p:sp>
      <p:sp>
        <p:nvSpPr>
          <p:cNvPr id="5" name="TextBox 4">
            <a:extLst>
              <a:ext uri="{FF2B5EF4-FFF2-40B4-BE49-F238E27FC236}">
                <a16:creationId xmlns:a16="http://schemas.microsoft.com/office/drawing/2014/main" id="{5BFBFDF9-F077-44AD-9C4F-6E8065E4BB72}"/>
              </a:ext>
            </a:extLst>
          </p:cNvPr>
          <p:cNvSpPr txBox="1"/>
          <p:nvPr/>
        </p:nvSpPr>
        <p:spPr>
          <a:xfrm>
            <a:off x="280818" y="2539576"/>
            <a:ext cx="4654930" cy="369332"/>
          </a:xfrm>
          <a:prstGeom prst="rect">
            <a:avLst/>
          </a:prstGeom>
          <a:solidFill>
            <a:schemeClr val="accent1">
              <a:lumMod val="20000"/>
              <a:lumOff val="80000"/>
            </a:schemeClr>
          </a:solidFill>
        </p:spPr>
        <p:txBody>
          <a:bodyPr wrap="square">
            <a:spAutoFit/>
          </a:bodyPr>
          <a:lstStyle/>
          <a:p>
            <a:r>
              <a:rPr lang="en-US" b="1" i="0" dirty="0">
                <a:solidFill>
                  <a:srgbClr val="000000"/>
                </a:solidFill>
                <a:effectLst/>
                <a:latin typeface="Arial Narrow" panose="020B0606020202030204" pitchFamily="34" charset="0"/>
              </a:rPr>
              <a:t>Foreign Involvement  Pro-</a:t>
            </a:r>
            <a:r>
              <a:rPr lang="en-US" b="1" i="0" dirty="0" err="1">
                <a:solidFill>
                  <a:srgbClr val="000000"/>
                </a:solidFill>
                <a:effectLst/>
                <a:latin typeface="Arial Narrow" panose="020B0606020202030204" pitchFamily="34" charset="0"/>
              </a:rPr>
              <a:t>Mujaheddin</a:t>
            </a:r>
            <a:endParaRPr lang="en-US" b="1" i="0" dirty="0">
              <a:solidFill>
                <a:srgbClr val="000000"/>
              </a:solidFill>
              <a:effectLst/>
              <a:latin typeface="Arial Narrow" panose="020B0606020202030204" pitchFamily="34" charset="0"/>
            </a:endParaRPr>
          </a:p>
        </p:txBody>
      </p:sp>
      <p:sp>
        <p:nvSpPr>
          <p:cNvPr id="6" name="TextBox 5">
            <a:extLst>
              <a:ext uri="{FF2B5EF4-FFF2-40B4-BE49-F238E27FC236}">
                <a16:creationId xmlns:a16="http://schemas.microsoft.com/office/drawing/2014/main" id="{36DFECAD-E98E-43A4-8C9B-030C5BE7E0BE}"/>
              </a:ext>
            </a:extLst>
          </p:cNvPr>
          <p:cNvSpPr txBox="1"/>
          <p:nvPr/>
        </p:nvSpPr>
        <p:spPr>
          <a:xfrm>
            <a:off x="280818" y="3336536"/>
            <a:ext cx="11632172" cy="2800767"/>
          </a:xfrm>
          <a:prstGeom prst="rect">
            <a:avLst/>
          </a:prstGeom>
          <a:noFill/>
        </p:spPr>
        <p:txBody>
          <a:bodyPr wrap="square">
            <a:spAutoFit/>
          </a:bodyPr>
          <a:lstStyle/>
          <a:p>
            <a:pPr algn="l"/>
            <a:r>
              <a:rPr lang="en-US" sz="1600" b="1" i="0" dirty="0">
                <a:solidFill>
                  <a:srgbClr val="202122"/>
                </a:solidFill>
                <a:effectLst/>
                <a:highlight>
                  <a:srgbClr val="FFFF00"/>
                </a:highlight>
                <a:latin typeface="Arial Narrow" panose="020B0606020202030204" pitchFamily="34" charset="0"/>
              </a:rPr>
              <a:t>The Afghan mujahideen were backed primarily by the United States, Saudi Arabia, Pakistan and the United Kingdom making it a Cold War proxy war</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Out of the countries that supported the Mujahideen, the U.S. and Saudi Arabia offered the greatest financial support</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2"/>
              </a:rPr>
              <a:t>[13]</a:t>
            </a:r>
            <a:r>
              <a:rPr lang="en-US" sz="1600" b="0" i="0" u="none" strike="noStrike" baseline="30000" dirty="0">
                <a:solidFill>
                  <a:srgbClr val="0B0080"/>
                </a:solidFill>
                <a:effectLst/>
                <a:latin typeface="Arial Narrow" panose="020B0606020202030204" pitchFamily="34" charset="0"/>
                <a:hlinkClick r:id="rId3"/>
              </a:rPr>
              <a:t>[14]</a:t>
            </a:r>
            <a:r>
              <a:rPr lang="en-US" sz="1600" b="0" i="0" u="none" strike="noStrike" baseline="30000" dirty="0">
                <a:solidFill>
                  <a:srgbClr val="0B0080"/>
                </a:solidFill>
                <a:effectLst/>
                <a:latin typeface="Arial Narrow" panose="020B0606020202030204" pitchFamily="34" charset="0"/>
                <a:hlinkClick r:id="rId4"/>
              </a:rPr>
              <a:t>[16]</a:t>
            </a:r>
            <a:r>
              <a:rPr lang="en-US" sz="1600" b="0" i="0" u="none" strike="noStrike" baseline="30000" dirty="0">
                <a:solidFill>
                  <a:srgbClr val="0B0080"/>
                </a:solidFill>
                <a:effectLst/>
                <a:latin typeface="Arial Narrow" panose="020B0606020202030204" pitchFamily="34" charset="0"/>
                <a:hlinkClick r:id="rId5"/>
              </a:rPr>
              <a:t>[18]</a:t>
            </a:r>
            <a:r>
              <a:rPr lang="en-US" sz="1600" b="0" i="0" u="none" strike="noStrike" baseline="30000" dirty="0">
                <a:solidFill>
                  <a:srgbClr val="0B0080"/>
                </a:solidFill>
                <a:effectLst/>
                <a:latin typeface="Arial Narrow" panose="020B0606020202030204" pitchFamily="34" charset="0"/>
                <a:hlinkClick r:id="rId6"/>
              </a:rPr>
              <a:t>[222]</a:t>
            </a:r>
            <a:r>
              <a:rPr lang="en-US" sz="1600" b="0" i="0" u="none" strike="noStrike" baseline="30000" dirty="0">
                <a:solidFill>
                  <a:srgbClr val="0B0080"/>
                </a:solidFill>
                <a:effectLst/>
                <a:latin typeface="Arial Narrow" panose="020B0606020202030204" pitchFamily="34" charset="0"/>
                <a:hlinkClick r:id="rId7"/>
              </a:rPr>
              <a:t>[223]</a:t>
            </a:r>
            <a:r>
              <a:rPr lang="en-US" sz="1600" b="0" i="0" dirty="0">
                <a:solidFill>
                  <a:srgbClr val="202122"/>
                </a:solidFill>
                <a:effectLst/>
                <a:latin typeface="Arial Narrow" panose="020B0606020202030204" pitchFamily="34" charset="0"/>
              </a:rPr>
              <a:t> However, private donors </a:t>
            </a:r>
            <a:r>
              <a:rPr lang="en-US" sz="1600" b="1" i="0" dirty="0">
                <a:solidFill>
                  <a:srgbClr val="202122"/>
                </a:solidFill>
                <a:effectLst/>
                <a:latin typeface="Arial Narrow" panose="020B0606020202030204" pitchFamily="34" charset="0"/>
              </a:rPr>
              <a:t>and religious charities throughout the Muslim world</a:t>
            </a:r>
            <a:r>
              <a:rPr lang="en-US" sz="1600" b="0" i="0" dirty="0">
                <a:solidFill>
                  <a:srgbClr val="202122"/>
                </a:solidFill>
                <a:effectLst/>
                <a:latin typeface="Arial Narrow" panose="020B0606020202030204" pitchFamily="34" charset="0"/>
              </a:rPr>
              <a:t>—particularly in the Persian Gulf—raised considerably more funds for the Afghan rebels than any foreign government; </a:t>
            </a:r>
            <a:r>
              <a:rPr lang="en-US" sz="1600" b="0" i="0" u="none" strike="noStrike" dirty="0">
                <a:solidFill>
                  <a:srgbClr val="0B0080"/>
                </a:solidFill>
                <a:effectLst/>
                <a:latin typeface="Arial Narrow" panose="020B0606020202030204" pitchFamily="34" charset="0"/>
                <a:hlinkClick r:id="rId8" tooltip="Jason Burke"/>
              </a:rPr>
              <a:t>Jason Burke</a:t>
            </a:r>
            <a:r>
              <a:rPr lang="en-US" sz="1600" b="0" i="0" dirty="0">
                <a:solidFill>
                  <a:srgbClr val="202122"/>
                </a:solidFill>
                <a:effectLst/>
                <a:latin typeface="Arial Narrow" panose="020B0606020202030204" pitchFamily="34" charset="0"/>
              </a:rPr>
              <a:t> recounts that "as little as 25 per cent of the money for the Afghan jihad was actually supplied directly by states."</a:t>
            </a:r>
            <a:r>
              <a:rPr lang="en-US" sz="1600" b="0" i="0" u="none" strike="noStrike" baseline="30000" dirty="0">
                <a:solidFill>
                  <a:srgbClr val="0B0080"/>
                </a:solidFill>
                <a:effectLst/>
                <a:latin typeface="Arial Narrow" panose="020B0606020202030204" pitchFamily="34" charset="0"/>
                <a:hlinkClick r:id="rId9"/>
              </a:rPr>
              <a:t>[224]</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Saudi Arabia was heavily involved in the war effort and matched the United States' contributions dollar-for-dollar in public funds. </a:t>
            </a:r>
            <a:r>
              <a:rPr lang="en-US" sz="1600" b="0" i="0" dirty="0">
                <a:solidFill>
                  <a:srgbClr val="202122"/>
                </a:solidFill>
                <a:effectLst/>
                <a:latin typeface="Arial Narrow" panose="020B0606020202030204" pitchFamily="34" charset="0"/>
              </a:rPr>
              <a:t>Saudi Arabia also gathered an enormous amount of money for the Afghan mujahideen in private donations that amounted to about $20 million per month at their peak.</a:t>
            </a:r>
            <a:r>
              <a:rPr lang="en-US" sz="1600" b="0" i="0" u="none" strike="noStrike" baseline="30000" dirty="0">
                <a:solidFill>
                  <a:srgbClr val="0B0080"/>
                </a:solidFill>
                <a:effectLst/>
                <a:latin typeface="Arial Narrow" panose="020B0606020202030204" pitchFamily="34" charset="0"/>
                <a:hlinkClick r:id="rId10"/>
              </a:rPr>
              <a:t>[225]</a:t>
            </a:r>
            <a:endParaRPr lang="en-US" sz="1600" b="0" i="0" u="none" strike="noStrike" baseline="30000" dirty="0">
              <a:solidFill>
                <a:srgbClr val="0B0080"/>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Other countries that supported the </a:t>
            </a:r>
            <a:r>
              <a:rPr lang="en-US" sz="1600" b="0" i="0" dirty="0" err="1">
                <a:solidFill>
                  <a:srgbClr val="202122"/>
                </a:solidFill>
                <a:effectLst/>
                <a:latin typeface="Arial Narrow" panose="020B0606020202030204" pitchFamily="34" charset="0"/>
              </a:rPr>
              <a:t>mujaheddin</a:t>
            </a:r>
            <a:r>
              <a:rPr lang="en-US" sz="1600" b="0" i="0" dirty="0">
                <a:solidFill>
                  <a:srgbClr val="202122"/>
                </a:solidFill>
                <a:effectLst/>
                <a:latin typeface="Arial Narrow" panose="020B0606020202030204" pitchFamily="34" charset="0"/>
              </a:rPr>
              <a:t> were Egypt and China. </a:t>
            </a:r>
            <a:r>
              <a:rPr lang="en-US" sz="1600" b="1" i="0" dirty="0">
                <a:solidFill>
                  <a:srgbClr val="202122"/>
                </a:solidFill>
                <a:effectLst/>
                <a:latin typeface="Arial Narrow" panose="020B0606020202030204" pitchFamily="34" charset="0"/>
              </a:rPr>
              <a:t>Iran on the other hand only supported the Shia </a:t>
            </a:r>
            <a:r>
              <a:rPr lang="en-US" sz="1600" b="1" i="0" dirty="0" err="1">
                <a:solidFill>
                  <a:srgbClr val="202122"/>
                </a:solidFill>
                <a:effectLst/>
                <a:latin typeface="Arial Narrow" panose="020B0606020202030204" pitchFamily="34" charset="0"/>
              </a:rPr>
              <a:t>Mujaheddin</a:t>
            </a:r>
            <a:r>
              <a:rPr lang="en-US" sz="1600" b="1" i="0" dirty="0">
                <a:solidFill>
                  <a:srgbClr val="202122"/>
                </a:solidFill>
                <a:effectLst/>
                <a:latin typeface="Arial Narrow" panose="020B0606020202030204" pitchFamily="34" charset="0"/>
              </a:rPr>
              <a:t> </a:t>
            </a:r>
            <a:r>
              <a:rPr lang="en-US" sz="1600" b="0" i="0" dirty="0">
                <a:solidFill>
                  <a:srgbClr val="202122"/>
                </a:solidFill>
                <a:effectLst/>
                <a:latin typeface="Arial Narrow" panose="020B0606020202030204" pitchFamily="34" charset="0"/>
              </a:rPr>
              <a:t>namely the Persian speaking Shiite </a:t>
            </a:r>
            <a:r>
              <a:rPr lang="en-US" sz="1600" b="0" i="0" u="none" strike="noStrike" dirty="0">
                <a:solidFill>
                  <a:srgbClr val="0B0080"/>
                </a:solidFill>
                <a:effectLst/>
                <a:latin typeface="Arial Narrow" panose="020B0606020202030204" pitchFamily="34" charset="0"/>
                <a:hlinkClick r:id="rId11" tooltip="Hazaras"/>
              </a:rPr>
              <a:t>Hazaras</a:t>
            </a:r>
            <a:r>
              <a:rPr lang="en-US" sz="1600" b="0" i="0" dirty="0">
                <a:solidFill>
                  <a:srgbClr val="202122"/>
                </a:solidFill>
                <a:effectLst/>
                <a:latin typeface="Arial Narrow" panose="020B0606020202030204" pitchFamily="34" charset="0"/>
              </a:rPr>
              <a:t> in a limited way. One of these groups was the </a:t>
            </a:r>
            <a:r>
              <a:rPr lang="en-US" sz="1600" b="0" i="0" u="none" strike="noStrike" dirty="0">
                <a:solidFill>
                  <a:srgbClr val="0B0080"/>
                </a:solidFill>
                <a:effectLst/>
                <a:latin typeface="Arial Narrow" panose="020B0606020202030204" pitchFamily="34" charset="0"/>
                <a:hlinkClick r:id="rId12" tooltip="Tehran Eight"/>
              </a:rPr>
              <a:t>Tehran Eight</a:t>
            </a:r>
            <a:r>
              <a:rPr lang="en-US" sz="1600" b="0" i="0" dirty="0">
                <a:solidFill>
                  <a:srgbClr val="202122"/>
                </a:solidFill>
                <a:effectLst/>
                <a:latin typeface="Arial Narrow" panose="020B0606020202030204" pitchFamily="34" charset="0"/>
              </a:rPr>
              <a:t> a political union of Afghan Shi'a.</a:t>
            </a:r>
            <a:r>
              <a:rPr lang="en-US" sz="1600" b="0" i="0" u="none" strike="noStrike" baseline="30000" dirty="0">
                <a:solidFill>
                  <a:srgbClr val="0B0080"/>
                </a:solidFill>
                <a:effectLst/>
                <a:latin typeface="Arial Narrow" panose="020B0606020202030204" pitchFamily="34" charset="0"/>
                <a:hlinkClick r:id="rId13"/>
              </a:rPr>
              <a:t>[226]</a:t>
            </a:r>
            <a:r>
              <a:rPr lang="en-US" sz="1600" b="0" i="0" dirty="0">
                <a:solidFill>
                  <a:srgbClr val="202122"/>
                </a:solidFill>
                <a:effectLst/>
                <a:latin typeface="Arial Narrow" panose="020B0606020202030204" pitchFamily="34" charset="0"/>
              </a:rPr>
              <a:t> They were supplied predominately by the </a:t>
            </a:r>
            <a:r>
              <a:rPr lang="en-US" sz="1600" b="0" i="0" u="none" strike="noStrike" dirty="0">
                <a:solidFill>
                  <a:srgbClr val="0B0080"/>
                </a:solidFill>
                <a:effectLst/>
                <a:latin typeface="Arial Narrow" panose="020B0606020202030204" pitchFamily="34" charset="0"/>
                <a:hlinkClick r:id="rId14" tooltip="Islamic Revolutionary Guard Corps"/>
              </a:rPr>
              <a:t>Islamic Revolutionary Guard Corps</a:t>
            </a:r>
            <a:r>
              <a:rPr lang="en-US" sz="1600" b="0" i="0" dirty="0">
                <a:solidFill>
                  <a:srgbClr val="202122"/>
                </a:solidFill>
                <a:effectLst/>
                <a:latin typeface="Arial Narrow" panose="020B0606020202030204" pitchFamily="34" charset="0"/>
              </a:rPr>
              <a:t> but </a:t>
            </a:r>
            <a:r>
              <a:rPr lang="en-US" sz="1600" b="1" i="0" dirty="0">
                <a:solidFill>
                  <a:srgbClr val="202122"/>
                </a:solidFill>
                <a:effectLst/>
                <a:latin typeface="Arial Narrow" panose="020B0606020202030204" pitchFamily="34" charset="0"/>
              </a:rPr>
              <a:t>Iran's support for the Hazaras nevertheless frustrated efforts for a united mujahedeen front</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15"/>
              </a:rPr>
              <a:t>[227]</a:t>
            </a:r>
            <a:endParaRPr lang="en-US" sz="1600"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95615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03D7-223D-4F10-BE95-1B83CE7986F4}"/>
              </a:ext>
            </a:extLst>
          </p:cNvPr>
          <p:cNvSpPr>
            <a:spLocks noGrp="1"/>
          </p:cNvSpPr>
          <p:nvPr>
            <p:ph type="sldNum" sz="quarter" idx="12"/>
          </p:nvPr>
        </p:nvSpPr>
        <p:spPr/>
        <p:txBody>
          <a:bodyPr/>
          <a:lstStyle/>
          <a:p>
            <a:fld id="{3A98EE3D-8CD1-4C3F-BD1C-C98C9596463C}" type="slidenum">
              <a:rPr lang="en-US" smtClean="0"/>
              <a:t>32</a:t>
            </a:fld>
            <a:endParaRPr lang="en-US" dirty="0"/>
          </a:p>
        </p:txBody>
      </p:sp>
      <p:grpSp>
        <p:nvGrpSpPr>
          <p:cNvPr id="37" name="Group 2">
            <a:extLst>
              <a:ext uri="{FF2B5EF4-FFF2-40B4-BE49-F238E27FC236}">
                <a16:creationId xmlns:a16="http://schemas.microsoft.com/office/drawing/2014/main" id="{9D3AF0AB-FC32-4B47-AE26-2B7327EC98EE}"/>
              </a:ext>
            </a:extLst>
          </p:cNvPr>
          <p:cNvGrpSpPr>
            <a:grpSpLocks/>
          </p:cNvGrpSpPr>
          <p:nvPr/>
        </p:nvGrpSpPr>
        <p:grpSpPr bwMode="auto">
          <a:xfrm>
            <a:off x="631078" y="1931556"/>
            <a:ext cx="3993358" cy="4257675"/>
            <a:chOff x="109213650" y="105898950"/>
            <a:chExt cx="4400550" cy="5715000"/>
          </a:xfrm>
        </p:grpSpPr>
        <p:sp>
          <p:nvSpPr>
            <p:cNvPr id="38" name="Rectangle 3">
              <a:extLst>
                <a:ext uri="{FF2B5EF4-FFF2-40B4-BE49-F238E27FC236}">
                  <a16:creationId xmlns:a16="http://schemas.microsoft.com/office/drawing/2014/main" id="{A5A0C4FB-7E01-45AC-9A07-D604AE9176C2}"/>
                </a:ext>
              </a:extLst>
            </p:cNvPr>
            <p:cNvSpPr>
              <a:spLocks noChangeArrowheads="1"/>
            </p:cNvSpPr>
            <p:nvPr/>
          </p:nvSpPr>
          <p:spPr bwMode="auto">
            <a:xfrm>
              <a:off x="109213650" y="105898950"/>
              <a:ext cx="4400550" cy="57150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nvGrpSpPr>
            <p:cNvPr id="39" name="Group 4">
              <a:extLst>
                <a:ext uri="{FF2B5EF4-FFF2-40B4-BE49-F238E27FC236}">
                  <a16:creationId xmlns:a16="http://schemas.microsoft.com/office/drawing/2014/main" id="{33669FEB-6C05-4EDC-81D9-99294E7ECB42}"/>
                </a:ext>
              </a:extLst>
            </p:cNvPr>
            <p:cNvGrpSpPr>
              <a:grpSpLocks/>
            </p:cNvGrpSpPr>
            <p:nvPr/>
          </p:nvGrpSpPr>
          <p:grpSpPr bwMode="auto">
            <a:xfrm>
              <a:off x="109270800" y="107899200"/>
              <a:ext cx="4229100" cy="2057400"/>
              <a:chOff x="109270800" y="108070650"/>
              <a:chExt cx="4229100" cy="2057400"/>
            </a:xfrm>
          </p:grpSpPr>
          <p:sp>
            <p:nvSpPr>
              <p:cNvPr id="78" name="Text Box 5">
                <a:extLst>
                  <a:ext uri="{FF2B5EF4-FFF2-40B4-BE49-F238E27FC236}">
                    <a16:creationId xmlns:a16="http://schemas.microsoft.com/office/drawing/2014/main" id="{B3E89C6A-675E-4987-9498-837DD3549B30}"/>
                  </a:ext>
                </a:extLst>
              </p:cNvPr>
              <p:cNvSpPr txBox="1">
                <a:spLocks noChangeArrowheads="1"/>
              </p:cNvSpPr>
              <p:nvPr/>
            </p:nvSpPr>
            <p:spPr bwMode="auto">
              <a:xfrm>
                <a:off x="109270800" y="1095565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9" name="Picture 6">
                <a:extLst>
                  <a:ext uri="{FF2B5EF4-FFF2-40B4-BE49-F238E27FC236}">
                    <a16:creationId xmlns:a16="http://schemas.microsoft.com/office/drawing/2014/main" id="{B381261B-7894-44B0-B2B2-C740C6E6F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81849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0" name="Text Box 7">
                <a:extLst>
                  <a:ext uri="{FF2B5EF4-FFF2-40B4-BE49-F238E27FC236}">
                    <a16:creationId xmlns:a16="http://schemas.microsoft.com/office/drawing/2014/main" id="{423A4C7C-C577-4AD8-9929-8DABC0402025}"/>
                  </a:ext>
                </a:extLst>
              </p:cNvPr>
              <p:cNvSpPr txBox="1">
                <a:spLocks noChangeArrowheads="1"/>
              </p:cNvSpPr>
              <p:nvPr/>
            </p:nvSpPr>
            <p:spPr bwMode="auto">
              <a:xfrm>
                <a:off x="109385100" y="1085278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8">
                <a:extLst>
                  <a:ext uri="{FF2B5EF4-FFF2-40B4-BE49-F238E27FC236}">
                    <a16:creationId xmlns:a16="http://schemas.microsoft.com/office/drawing/2014/main" id="{741EDF73-C48B-4F81-B8C7-D60A7670A15D}"/>
                  </a:ext>
                </a:extLst>
              </p:cNvPr>
              <p:cNvSpPr>
                <a:spLocks noChangeShapeType="1"/>
              </p:cNvSpPr>
              <p:nvPr/>
            </p:nvSpPr>
            <p:spPr bwMode="auto">
              <a:xfrm>
                <a:off x="111213900" y="1091565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9">
                <a:extLst>
                  <a:ext uri="{FF2B5EF4-FFF2-40B4-BE49-F238E27FC236}">
                    <a16:creationId xmlns:a16="http://schemas.microsoft.com/office/drawing/2014/main" id="{51E770F9-C4FC-4251-88F5-9080873421CF}"/>
                  </a:ext>
                </a:extLst>
              </p:cNvPr>
              <p:cNvSpPr>
                <a:spLocks noChangeShapeType="1"/>
              </p:cNvSpPr>
              <p:nvPr/>
            </p:nvSpPr>
            <p:spPr bwMode="auto">
              <a:xfrm>
                <a:off x="109442250" y="109385100"/>
                <a:ext cx="4057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10">
                <a:extLst>
                  <a:ext uri="{FF2B5EF4-FFF2-40B4-BE49-F238E27FC236}">
                    <a16:creationId xmlns:a16="http://schemas.microsoft.com/office/drawing/2014/main" id="{19E0BCDB-268E-4D6B-8B67-5A1A1B75EB85}"/>
                  </a:ext>
                </a:extLst>
              </p:cNvPr>
              <p:cNvSpPr txBox="1">
                <a:spLocks noChangeArrowheads="1"/>
              </p:cNvSpPr>
              <p:nvPr/>
            </p:nvSpPr>
            <p:spPr bwMode="auto">
              <a:xfrm>
                <a:off x="110251838" y="1085278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11">
                <a:extLst>
                  <a:ext uri="{FF2B5EF4-FFF2-40B4-BE49-F238E27FC236}">
                    <a16:creationId xmlns:a16="http://schemas.microsoft.com/office/drawing/2014/main" id="{509E74F3-72E5-4ED0-8D82-D8D892F41849}"/>
                  </a:ext>
                </a:extLst>
              </p:cNvPr>
              <p:cNvSpPr>
                <a:spLocks noChangeShapeType="1"/>
              </p:cNvSpPr>
              <p:nvPr/>
            </p:nvSpPr>
            <p:spPr bwMode="auto">
              <a:xfrm>
                <a:off x="110624871" y="1088231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12">
                <a:extLst>
                  <a:ext uri="{FF2B5EF4-FFF2-40B4-BE49-F238E27FC236}">
                    <a16:creationId xmlns:a16="http://schemas.microsoft.com/office/drawing/2014/main" id="{2CF348D2-2B9B-4AFC-BCF9-A7FEDAA902CE}"/>
                  </a:ext>
                </a:extLst>
              </p:cNvPr>
              <p:cNvSpPr>
                <a:spLocks noChangeShapeType="1"/>
              </p:cNvSpPr>
              <p:nvPr/>
            </p:nvSpPr>
            <p:spPr bwMode="auto">
              <a:xfrm>
                <a:off x="110299500" y="1088136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13">
                <a:extLst>
                  <a:ext uri="{FF2B5EF4-FFF2-40B4-BE49-F238E27FC236}">
                    <a16:creationId xmlns:a16="http://schemas.microsoft.com/office/drawing/2014/main" id="{8F9DE018-ACF0-4969-8DCF-3850B448EE24}"/>
                  </a:ext>
                </a:extLst>
              </p:cNvPr>
              <p:cNvSpPr txBox="1">
                <a:spLocks noChangeArrowheads="1"/>
              </p:cNvSpPr>
              <p:nvPr/>
            </p:nvSpPr>
            <p:spPr bwMode="auto">
              <a:xfrm>
                <a:off x="110985300" y="1088707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14">
                <a:extLst>
                  <a:ext uri="{FF2B5EF4-FFF2-40B4-BE49-F238E27FC236}">
                    <a16:creationId xmlns:a16="http://schemas.microsoft.com/office/drawing/2014/main" id="{B54288A4-9C1D-4BC9-8BDA-CDD901F20B07}"/>
                  </a:ext>
                </a:extLst>
              </p:cNvPr>
              <p:cNvSpPr>
                <a:spLocks noChangeShapeType="1"/>
              </p:cNvSpPr>
              <p:nvPr/>
            </p:nvSpPr>
            <p:spPr bwMode="auto">
              <a:xfrm>
                <a:off x="110985300" y="1091565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15">
                <a:extLst>
                  <a:ext uri="{FF2B5EF4-FFF2-40B4-BE49-F238E27FC236}">
                    <a16:creationId xmlns:a16="http://schemas.microsoft.com/office/drawing/2014/main" id="{F2CD2959-8B8C-4144-A885-58A17C11E20E}"/>
                  </a:ext>
                </a:extLst>
              </p:cNvPr>
              <p:cNvSpPr txBox="1">
                <a:spLocks noChangeArrowheads="1"/>
              </p:cNvSpPr>
              <p:nvPr/>
            </p:nvSpPr>
            <p:spPr bwMode="auto">
              <a:xfrm>
                <a:off x="110985300" y="109385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16">
                <a:extLst>
                  <a:ext uri="{FF2B5EF4-FFF2-40B4-BE49-F238E27FC236}">
                    <a16:creationId xmlns:a16="http://schemas.microsoft.com/office/drawing/2014/main" id="{5D4A64D3-3002-4AC9-87FD-8614D939F206}"/>
                  </a:ext>
                </a:extLst>
              </p:cNvPr>
              <p:cNvSpPr txBox="1">
                <a:spLocks noChangeArrowheads="1"/>
              </p:cNvSpPr>
              <p:nvPr/>
            </p:nvSpPr>
            <p:spPr bwMode="auto">
              <a:xfrm>
                <a:off x="112871250" y="1087278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17">
                <a:extLst>
                  <a:ext uri="{FF2B5EF4-FFF2-40B4-BE49-F238E27FC236}">
                    <a16:creationId xmlns:a16="http://schemas.microsoft.com/office/drawing/2014/main" id="{55A4487F-F691-4200-BF32-B3250D47E3C5}"/>
                  </a:ext>
                </a:extLst>
              </p:cNvPr>
              <p:cNvSpPr>
                <a:spLocks noChangeShapeType="1"/>
              </p:cNvSpPr>
              <p:nvPr/>
            </p:nvSpPr>
            <p:spPr bwMode="auto">
              <a:xfrm>
                <a:off x="113157000" y="109013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18">
                <a:extLst>
                  <a:ext uri="{FF2B5EF4-FFF2-40B4-BE49-F238E27FC236}">
                    <a16:creationId xmlns:a16="http://schemas.microsoft.com/office/drawing/2014/main" id="{A66D1469-ED30-4784-B9C4-4216EC01586C}"/>
                  </a:ext>
                </a:extLst>
              </p:cNvPr>
              <p:cNvSpPr txBox="1">
                <a:spLocks noChangeArrowheads="1"/>
              </p:cNvSpPr>
              <p:nvPr/>
            </p:nvSpPr>
            <p:spPr bwMode="auto">
              <a:xfrm>
                <a:off x="110299500" y="109385100"/>
                <a:ext cx="6286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19">
                <a:extLst>
                  <a:ext uri="{FF2B5EF4-FFF2-40B4-BE49-F238E27FC236}">
                    <a16:creationId xmlns:a16="http://schemas.microsoft.com/office/drawing/2014/main" id="{A4DAF18F-F982-4779-80E2-FE0DC544239A}"/>
                  </a:ext>
                </a:extLst>
              </p:cNvPr>
              <p:cNvSpPr>
                <a:spLocks noChangeShapeType="1"/>
              </p:cNvSpPr>
              <p:nvPr/>
            </p:nvSpPr>
            <p:spPr bwMode="auto">
              <a:xfrm>
                <a:off x="110642400" y="1088136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20">
                <a:extLst>
                  <a:ext uri="{FF2B5EF4-FFF2-40B4-BE49-F238E27FC236}">
                    <a16:creationId xmlns:a16="http://schemas.microsoft.com/office/drawing/2014/main" id="{DF357B70-0F42-45D5-9F60-A2176289BD3C}"/>
                  </a:ext>
                </a:extLst>
              </p:cNvPr>
              <p:cNvSpPr txBox="1">
                <a:spLocks noChangeArrowheads="1"/>
              </p:cNvSpPr>
              <p:nvPr/>
            </p:nvSpPr>
            <p:spPr bwMode="auto">
              <a:xfrm>
                <a:off x="111442500" y="1080706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Text Box 21">
                <a:extLst>
                  <a:ext uri="{FF2B5EF4-FFF2-40B4-BE49-F238E27FC236}">
                    <a16:creationId xmlns:a16="http://schemas.microsoft.com/office/drawing/2014/main" id="{DFAEDFDF-EA17-42E6-92FD-B1C289925DF2}"/>
                  </a:ext>
                </a:extLst>
              </p:cNvPr>
              <p:cNvSpPr txBox="1">
                <a:spLocks noChangeArrowheads="1"/>
              </p:cNvSpPr>
              <p:nvPr/>
            </p:nvSpPr>
            <p:spPr bwMode="auto">
              <a:xfrm>
                <a:off x="112699800" y="1094994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22">
                <a:extLst>
                  <a:ext uri="{FF2B5EF4-FFF2-40B4-BE49-F238E27FC236}">
                    <a16:creationId xmlns:a16="http://schemas.microsoft.com/office/drawing/2014/main" id="{57EB8B65-3C8B-4B6C-89C1-BD1F66FAB45B}"/>
                  </a:ext>
                </a:extLst>
              </p:cNvPr>
              <p:cNvSpPr>
                <a:spLocks noChangeShapeType="1"/>
              </p:cNvSpPr>
              <p:nvPr/>
            </p:nvSpPr>
            <p:spPr bwMode="auto">
              <a:xfrm>
                <a:off x="109670850" y="1088136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Text Box 23">
                <a:extLst>
                  <a:ext uri="{FF2B5EF4-FFF2-40B4-BE49-F238E27FC236}">
                    <a16:creationId xmlns:a16="http://schemas.microsoft.com/office/drawing/2014/main" id="{9C1AAC07-FE2B-4601-BF1F-7918B194536A}"/>
                  </a:ext>
                </a:extLst>
              </p:cNvPr>
              <p:cNvSpPr txBox="1">
                <a:spLocks noChangeArrowheads="1"/>
              </p:cNvSpPr>
              <p:nvPr/>
            </p:nvSpPr>
            <p:spPr bwMode="auto">
              <a:xfrm>
                <a:off x="109785150" y="1089279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0" name="Group 24">
              <a:extLst>
                <a:ext uri="{FF2B5EF4-FFF2-40B4-BE49-F238E27FC236}">
                  <a16:creationId xmlns:a16="http://schemas.microsoft.com/office/drawing/2014/main" id="{9B6C1AC2-18F7-4845-93C4-D8BA15679AB3}"/>
                </a:ext>
              </a:extLst>
            </p:cNvPr>
            <p:cNvGrpSpPr>
              <a:grpSpLocks/>
            </p:cNvGrpSpPr>
            <p:nvPr/>
          </p:nvGrpSpPr>
          <p:grpSpPr bwMode="auto">
            <a:xfrm>
              <a:off x="109270800" y="106013250"/>
              <a:ext cx="4229100" cy="1714500"/>
              <a:chOff x="109270800" y="106013250"/>
              <a:chExt cx="4229100" cy="1714500"/>
            </a:xfrm>
          </p:grpSpPr>
          <p:pic>
            <p:nvPicPr>
              <p:cNvPr id="60" name="Picture 25">
                <a:extLst>
                  <a:ext uri="{FF2B5EF4-FFF2-40B4-BE49-F238E27FC236}">
                    <a16:creationId xmlns:a16="http://schemas.microsoft.com/office/drawing/2014/main" id="{417C87CA-D90D-4FF9-AFA2-EC343C710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73277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 name="Picture 26">
                <a:extLst>
                  <a:ext uri="{FF2B5EF4-FFF2-40B4-BE49-F238E27FC236}">
                    <a16:creationId xmlns:a16="http://schemas.microsoft.com/office/drawing/2014/main" id="{1567A6A6-05A5-4478-9E8C-B796E68F4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6013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2" name="Text Box 27">
                <a:extLst>
                  <a:ext uri="{FF2B5EF4-FFF2-40B4-BE49-F238E27FC236}">
                    <a16:creationId xmlns:a16="http://schemas.microsoft.com/office/drawing/2014/main" id="{FA92FB89-E07F-4E41-85D1-9C58EE0D685B}"/>
                  </a:ext>
                </a:extLst>
              </p:cNvPr>
              <p:cNvSpPr txBox="1">
                <a:spLocks noChangeArrowheads="1"/>
              </p:cNvSpPr>
              <p:nvPr/>
            </p:nvSpPr>
            <p:spPr bwMode="auto">
              <a:xfrm>
                <a:off x="109385100" y="1063561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28">
                <a:extLst>
                  <a:ext uri="{FF2B5EF4-FFF2-40B4-BE49-F238E27FC236}">
                    <a16:creationId xmlns:a16="http://schemas.microsoft.com/office/drawing/2014/main" id="{CC6F610A-CF13-4C53-A28B-D6A707159A10}"/>
                  </a:ext>
                </a:extLst>
              </p:cNvPr>
              <p:cNvSpPr>
                <a:spLocks noChangeShapeType="1"/>
              </p:cNvSpPr>
              <p:nvPr/>
            </p:nvSpPr>
            <p:spPr bwMode="auto">
              <a:xfrm>
                <a:off x="111213900" y="106984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9">
                <a:extLst>
                  <a:ext uri="{FF2B5EF4-FFF2-40B4-BE49-F238E27FC236}">
                    <a16:creationId xmlns:a16="http://schemas.microsoft.com/office/drawing/2014/main" id="{9BB6CE28-1854-4713-8202-F5A19B8C5A80}"/>
                  </a:ext>
                </a:extLst>
              </p:cNvPr>
              <p:cNvSpPr>
                <a:spLocks noChangeShapeType="1"/>
              </p:cNvSpPr>
              <p:nvPr/>
            </p:nvSpPr>
            <p:spPr bwMode="auto">
              <a:xfrm>
                <a:off x="109385100" y="107213400"/>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30">
                <a:extLst>
                  <a:ext uri="{FF2B5EF4-FFF2-40B4-BE49-F238E27FC236}">
                    <a16:creationId xmlns:a16="http://schemas.microsoft.com/office/drawing/2014/main" id="{F3A90E77-2E08-43BD-9ABA-F172AD470919}"/>
                  </a:ext>
                </a:extLst>
              </p:cNvPr>
              <p:cNvSpPr txBox="1">
                <a:spLocks noChangeArrowheads="1"/>
              </p:cNvSpPr>
              <p:nvPr/>
            </p:nvSpPr>
            <p:spPr bwMode="auto">
              <a:xfrm>
                <a:off x="110251838" y="106356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31">
                <a:extLst>
                  <a:ext uri="{FF2B5EF4-FFF2-40B4-BE49-F238E27FC236}">
                    <a16:creationId xmlns:a16="http://schemas.microsoft.com/office/drawing/2014/main" id="{B28657CB-252A-4C77-89D5-9F7FB39680D9}"/>
                  </a:ext>
                </a:extLst>
              </p:cNvPr>
              <p:cNvSpPr>
                <a:spLocks noChangeShapeType="1"/>
              </p:cNvSpPr>
              <p:nvPr/>
            </p:nvSpPr>
            <p:spPr bwMode="auto">
              <a:xfrm>
                <a:off x="110624871" y="106651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2">
                <a:extLst>
                  <a:ext uri="{FF2B5EF4-FFF2-40B4-BE49-F238E27FC236}">
                    <a16:creationId xmlns:a16="http://schemas.microsoft.com/office/drawing/2014/main" id="{83C697AA-325D-49DC-B7BD-29CFAD76E3B2}"/>
                  </a:ext>
                </a:extLst>
              </p:cNvPr>
              <p:cNvSpPr>
                <a:spLocks noChangeShapeType="1"/>
              </p:cNvSpPr>
              <p:nvPr/>
            </p:nvSpPr>
            <p:spPr bwMode="auto">
              <a:xfrm>
                <a:off x="110299500" y="106641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3">
                <a:extLst>
                  <a:ext uri="{FF2B5EF4-FFF2-40B4-BE49-F238E27FC236}">
                    <a16:creationId xmlns:a16="http://schemas.microsoft.com/office/drawing/2014/main" id="{8DA6E22B-6710-4CFC-97ED-3A3049101A91}"/>
                  </a:ext>
                </a:extLst>
              </p:cNvPr>
              <p:cNvSpPr txBox="1">
                <a:spLocks noChangeArrowheads="1"/>
              </p:cNvSpPr>
              <p:nvPr/>
            </p:nvSpPr>
            <p:spPr bwMode="auto">
              <a:xfrm>
                <a:off x="110985300" y="106699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4">
                <a:extLst>
                  <a:ext uri="{FF2B5EF4-FFF2-40B4-BE49-F238E27FC236}">
                    <a16:creationId xmlns:a16="http://schemas.microsoft.com/office/drawing/2014/main" id="{EFE21414-3358-4812-92F0-A7B8845BDFFD}"/>
                  </a:ext>
                </a:extLst>
              </p:cNvPr>
              <p:cNvSpPr>
                <a:spLocks noChangeShapeType="1"/>
              </p:cNvSpPr>
              <p:nvPr/>
            </p:nvSpPr>
            <p:spPr bwMode="auto">
              <a:xfrm>
                <a:off x="110985300" y="106984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5">
                <a:extLst>
                  <a:ext uri="{FF2B5EF4-FFF2-40B4-BE49-F238E27FC236}">
                    <a16:creationId xmlns:a16="http://schemas.microsoft.com/office/drawing/2014/main" id="{C719122F-17C5-4F10-BABC-3DDFFAA1E5CE}"/>
                  </a:ext>
                </a:extLst>
              </p:cNvPr>
              <p:cNvSpPr txBox="1">
                <a:spLocks noChangeArrowheads="1"/>
              </p:cNvSpPr>
              <p:nvPr/>
            </p:nvSpPr>
            <p:spPr bwMode="auto">
              <a:xfrm>
                <a:off x="112871250" y="1065561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36">
                <a:extLst>
                  <a:ext uri="{FF2B5EF4-FFF2-40B4-BE49-F238E27FC236}">
                    <a16:creationId xmlns:a16="http://schemas.microsoft.com/office/drawing/2014/main" id="{778A227C-330C-478A-BCE7-8412CCB9A1D7}"/>
                  </a:ext>
                </a:extLst>
              </p:cNvPr>
              <p:cNvSpPr>
                <a:spLocks noChangeShapeType="1"/>
              </p:cNvSpPr>
              <p:nvPr/>
            </p:nvSpPr>
            <p:spPr bwMode="auto">
              <a:xfrm>
                <a:off x="113157000" y="106841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37">
                <a:extLst>
                  <a:ext uri="{FF2B5EF4-FFF2-40B4-BE49-F238E27FC236}">
                    <a16:creationId xmlns:a16="http://schemas.microsoft.com/office/drawing/2014/main" id="{B84CFAE7-32E1-4C3E-B0E5-9A748198A392}"/>
                  </a:ext>
                </a:extLst>
              </p:cNvPr>
              <p:cNvSpPr txBox="1">
                <a:spLocks noChangeArrowheads="1"/>
              </p:cNvSpPr>
              <p:nvPr/>
            </p:nvSpPr>
            <p:spPr bwMode="auto">
              <a:xfrm>
                <a:off x="110356650" y="107241975"/>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38">
                <a:extLst>
                  <a:ext uri="{FF2B5EF4-FFF2-40B4-BE49-F238E27FC236}">
                    <a16:creationId xmlns:a16="http://schemas.microsoft.com/office/drawing/2014/main" id="{B1BD405B-434B-486C-91B6-58295EFFDE06}"/>
                  </a:ext>
                </a:extLst>
              </p:cNvPr>
              <p:cNvSpPr>
                <a:spLocks noChangeShapeType="1"/>
              </p:cNvSpPr>
              <p:nvPr/>
            </p:nvSpPr>
            <p:spPr bwMode="auto">
              <a:xfrm>
                <a:off x="110699550" y="1066990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39">
                <a:extLst>
                  <a:ext uri="{FF2B5EF4-FFF2-40B4-BE49-F238E27FC236}">
                    <a16:creationId xmlns:a16="http://schemas.microsoft.com/office/drawing/2014/main" id="{6DD1E0EC-F3FF-4B11-AA84-59EB4EF7D5F3}"/>
                  </a:ext>
                </a:extLst>
              </p:cNvPr>
              <p:cNvSpPr txBox="1">
                <a:spLocks noChangeArrowheads="1"/>
              </p:cNvSpPr>
              <p:nvPr/>
            </p:nvSpPr>
            <p:spPr bwMode="auto">
              <a:xfrm>
                <a:off x="111442500" y="1060132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40">
                <a:extLst>
                  <a:ext uri="{FF2B5EF4-FFF2-40B4-BE49-F238E27FC236}">
                    <a16:creationId xmlns:a16="http://schemas.microsoft.com/office/drawing/2014/main" id="{E12D7EF1-F62D-4A72-B7D2-9F806433C7B2}"/>
                  </a:ext>
                </a:extLst>
              </p:cNvPr>
              <p:cNvSpPr>
                <a:spLocks noChangeShapeType="1"/>
              </p:cNvSpPr>
              <p:nvPr/>
            </p:nvSpPr>
            <p:spPr bwMode="auto">
              <a:xfrm>
                <a:off x="109670850" y="106641900"/>
                <a:ext cx="0" cy="5715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Text Box 41">
                <a:extLst>
                  <a:ext uri="{FF2B5EF4-FFF2-40B4-BE49-F238E27FC236}">
                    <a16:creationId xmlns:a16="http://schemas.microsoft.com/office/drawing/2014/main" id="{53B682F3-141A-4883-9D12-47FD92E645EC}"/>
                  </a:ext>
                </a:extLst>
              </p:cNvPr>
              <p:cNvSpPr txBox="1">
                <a:spLocks noChangeArrowheads="1"/>
              </p:cNvSpPr>
              <p:nvPr/>
            </p:nvSpPr>
            <p:spPr bwMode="auto">
              <a:xfrm>
                <a:off x="109785150" y="1068705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42">
                <a:extLst>
                  <a:ext uri="{FF2B5EF4-FFF2-40B4-BE49-F238E27FC236}">
                    <a16:creationId xmlns:a16="http://schemas.microsoft.com/office/drawing/2014/main" id="{7A6526C9-869E-4FFB-829D-A75B1D793E8A}"/>
                  </a:ext>
                </a:extLst>
              </p:cNvPr>
              <p:cNvSpPr txBox="1">
                <a:spLocks noChangeArrowheads="1"/>
              </p:cNvSpPr>
              <p:nvPr/>
            </p:nvSpPr>
            <p:spPr bwMode="auto">
              <a:xfrm>
                <a:off x="110985300" y="107270550"/>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1" name="Group 43">
              <a:extLst>
                <a:ext uri="{FF2B5EF4-FFF2-40B4-BE49-F238E27FC236}">
                  <a16:creationId xmlns:a16="http://schemas.microsoft.com/office/drawing/2014/main" id="{CEE04CAA-0F30-451A-973B-6B7D8E580AA9}"/>
                </a:ext>
              </a:extLst>
            </p:cNvPr>
            <p:cNvGrpSpPr>
              <a:grpSpLocks/>
            </p:cNvGrpSpPr>
            <p:nvPr/>
          </p:nvGrpSpPr>
          <p:grpSpPr bwMode="auto">
            <a:xfrm>
              <a:off x="109270800" y="110013750"/>
              <a:ext cx="2428875" cy="1517650"/>
              <a:chOff x="109270800" y="110585250"/>
              <a:chExt cx="2428875" cy="1517650"/>
            </a:xfrm>
          </p:grpSpPr>
          <p:sp>
            <p:nvSpPr>
              <p:cNvPr id="42" name="Line 44">
                <a:extLst>
                  <a:ext uri="{FF2B5EF4-FFF2-40B4-BE49-F238E27FC236}">
                    <a16:creationId xmlns:a16="http://schemas.microsoft.com/office/drawing/2014/main" id="{53B4D0AA-AE65-4AE2-9C2E-2C80030D3FC8}"/>
                  </a:ext>
                </a:extLst>
              </p:cNvPr>
              <p:cNvSpPr>
                <a:spLocks noChangeShapeType="1"/>
              </p:cNvSpPr>
              <p:nvPr/>
            </p:nvSpPr>
            <p:spPr bwMode="auto">
              <a:xfrm>
                <a:off x="111271050" y="1112139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5">
                <a:extLst>
                  <a:ext uri="{FF2B5EF4-FFF2-40B4-BE49-F238E27FC236}">
                    <a16:creationId xmlns:a16="http://schemas.microsoft.com/office/drawing/2014/main" id="{ADFC5A27-8AD5-467D-BF39-4C031C80F4EE}"/>
                  </a:ext>
                </a:extLst>
              </p:cNvPr>
              <p:cNvSpPr txBox="1">
                <a:spLocks noChangeArrowheads="1"/>
              </p:cNvSpPr>
              <p:nvPr/>
            </p:nvSpPr>
            <p:spPr bwMode="auto">
              <a:xfrm>
                <a:off x="110308988" y="1105852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46">
                <a:extLst>
                  <a:ext uri="{FF2B5EF4-FFF2-40B4-BE49-F238E27FC236}">
                    <a16:creationId xmlns:a16="http://schemas.microsoft.com/office/drawing/2014/main" id="{B0416F9D-8D63-443A-9A00-A3F9B25EF0F8}"/>
                  </a:ext>
                </a:extLst>
              </p:cNvPr>
              <p:cNvSpPr>
                <a:spLocks noChangeShapeType="1"/>
              </p:cNvSpPr>
              <p:nvPr/>
            </p:nvSpPr>
            <p:spPr bwMode="auto">
              <a:xfrm>
                <a:off x="110682021" y="1108805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47">
                <a:extLst>
                  <a:ext uri="{FF2B5EF4-FFF2-40B4-BE49-F238E27FC236}">
                    <a16:creationId xmlns:a16="http://schemas.microsoft.com/office/drawing/2014/main" id="{18BE0933-35C7-4D0C-847B-4C56BF8BF522}"/>
                  </a:ext>
                </a:extLst>
              </p:cNvPr>
              <p:cNvSpPr>
                <a:spLocks noChangeShapeType="1"/>
              </p:cNvSpPr>
              <p:nvPr/>
            </p:nvSpPr>
            <p:spPr bwMode="auto">
              <a:xfrm>
                <a:off x="110356650" y="1108710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8">
                <a:extLst>
                  <a:ext uri="{FF2B5EF4-FFF2-40B4-BE49-F238E27FC236}">
                    <a16:creationId xmlns:a16="http://schemas.microsoft.com/office/drawing/2014/main" id="{1F95A931-EC99-4A4B-BFDE-DBB0F3DF56E7}"/>
                  </a:ext>
                </a:extLst>
              </p:cNvPr>
              <p:cNvSpPr txBox="1">
                <a:spLocks noChangeArrowheads="1"/>
              </p:cNvSpPr>
              <p:nvPr/>
            </p:nvSpPr>
            <p:spPr bwMode="auto">
              <a:xfrm>
                <a:off x="111042450" y="1109281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9">
                <a:extLst>
                  <a:ext uri="{FF2B5EF4-FFF2-40B4-BE49-F238E27FC236}">
                    <a16:creationId xmlns:a16="http://schemas.microsoft.com/office/drawing/2014/main" id="{D1C71436-F3B1-40B6-9CE3-7E1763825E2B}"/>
                  </a:ext>
                </a:extLst>
              </p:cNvPr>
              <p:cNvSpPr>
                <a:spLocks noChangeShapeType="1"/>
              </p:cNvSpPr>
              <p:nvPr/>
            </p:nvSpPr>
            <p:spPr bwMode="auto">
              <a:xfrm>
                <a:off x="111042450" y="1112139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50">
                <a:extLst>
                  <a:ext uri="{FF2B5EF4-FFF2-40B4-BE49-F238E27FC236}">
                    <a16:creationId xmlns:a16="http://schemas.microsoft.com/office/drawing/2014/main" id="{1BA5D30F-E6CA-4B2D-8C0E-EE58D911D381}"/>
                  </a:ext>
                </a:extLst>
              </p:cNvPr>
              <p:cNvSpPr txBox="1">
                <a:spLocks noChangeArrowheads="1"/>
              </p:cNvSpPr>
              <p:nvPr/>
            </p:nvSpPr>
            <p:spPr bwMode="auto">
              <a:xfrm>
                <a:off x="111271050" y="1112139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51">
                <a:extLst>
                  <a:ext uri="{FF2B5EF4-FFF2-40B4-BE49-F238E27FC236}">
                    <a16:creationId xmlns:a16="http://schemas.microsoft.com/office/drawing/2014/main" id="{84C73EDD-E18B-4119-B199-0CB1BF94B644}"/>
                  </a:ext>
                </a:extLst>
              </p:cNvPr>
              <p:cNvSpPr txBox="1">
                <a:spLocks noChangeArrowheads="1"/>
              </p:cNvSpPr>
              <p:nvPr/>
            </p:nvSpPr>
            <p:spPr bwMode="auto">
              <a:xfrm>
                <a:off x="110413800" y="111471075"/>
                <a:ext cx="600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52">
                <a:extLst>
                  <a:ext uri="{FF2B5EF4-FFF2-40B4-BE49-F238E27FC236}">
                    <a16:creationId xmlns:a16="http://schemas.microsoft.com/office/drawing/2014/main" id="{3B8E8CF4-1850-4370-A5CD-8B0AF467805B}"/>
                  </a:ext>
                </a:extLst>
              </p:cNvPr>
              <p:cNvSpPr>
                <a:spLocks noChangeShapeType="1"/>
              </p:cNvSpPr>
              <p:nvPr/>
            </p:nvSpPr>
            <p:spPr bwMode="auto">
              <a:xfrm>
                <a:off x="110756700" y="1109281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53">
                <a:extLst>
                  <a:ext uri="{FF2B5EF4-FFF2-40B4-BE49-F238E27FC236}">
                    <a16:creationId xmlns:a16="http://schemas.microsoft.com/office/drawing/2014/main" id="{44FED987-4127-4CD5-B9BC-CD4222C2A1EC}"/>
                  </a:ext>
                </a:extLst>
              </p:cNvPr>
              <p:cNvSpPr txBox="1">
                <a:spLocks noChangeArrowheads="1"/>
              </p:cNvSpPr>
              <p:nvPr/>
            </p:nvSpPr>
            <p:spPr bwMode="auto">
              <a:xfrm>
                <a:off x="109728000" y="1110424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4">
                <a:extLst>
                  <a:ext uri="{FF2B5EF4-FFF2-40B4-BE49-F238E27FC236}">
                    <a16:creationId xmlns:a16="http://schemas.microsoft.com/office/drawing/2014/main" id="{F021280D-6BD8-420B-9FE1-23D36B05F360}"/>
                  </a:ext>
                </a:extLst>
              </p:cNvPr>
              <p:cNvSpPr>
                <a:spLocks noChangeShapeType="1"/>
              </p:cNvSpPr>
              <p:nvPr/>
            </p:nvSpPr>
            <p:spPr bwMode="auto">
              <a:xfrm>
                <a:off x="110470950" y="111442500"/>
                <a:ext cx="914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55">
                <a:extLst>
                  <a:ext uri="{FF2B5EF4-FFF2-40B4-BE49-F238E27FC236}">
                    <a16:creationId xmlns:a16="http://schemas.microsoft.com/office/drawing/2014/main" id="{370D7B76-C5F1-4998-B56B-C5CDFBF63484}"/>
                  </a:ext>
                </a:extLst>
              </p:cNvPr>
              <p:cNvSpPr>
                <a:spLocks noChangeShapeType="1"/>
              </p:cNvSpPr>
              <p:nvPr/>
            </p:nvSpPr>
            <p:spPr bwMode="auto">
              <a:xfrm flipH="1">
                <a:off x="109327950" y="111442500"/>
                <a:ext cx="1143000" cy="0"/>
              </a:xfrm>
              <a:prstGeom prst="line">
                <a:avLst/>
              </a:prstGeom>
              <a:noFill/>
              <a:ln w="31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54" name="Picture 56">
                <a:extLst>
                  <a:ext uri="{FF2B5EF4-FFF2-40B4-BE49-F238E27FC236}">
                    <a16:creationId xmlns:a16="http://schemas.microsoft.com/office/drawing/2014/main" id="{7B8B1F2B-8EA1-4E3D-847D-E2C9D319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10585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5" name="Line 57">
                <a:extLst>
                  <a:ext uri="{FF2B5EF4-FFF2-40B4-BE49-F238E27FC236}">
                    <a16:creationId xmlns:a16="http://schemas.microsoft.com/office/drawing/2014/main" id="{A22AF464-F16D-4EBB-8C6A-3F7C4FE46BD9}"/>
                  </a:ext>
                </a:extLst>
              </p:cNvPr>
              <p:cNvSpPr>
                <a:spLocks noChangeShapeType="1"/>
              </p:cNvSpPr>
              <p:nvPr/>
            </p:nvSpPr>
            <p:spPr bwMode="auto">
              <a:xfrm>
                <a:off x="109613700" y="1108710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58">
                <a:extLst>
                  <a:ext uri="{FF2B5EF4-FFF2-40B4-BE49-F238E27FC236}">
                    <a16:creationId xmlns:a16="http://schemas.microsoft.com/office/drawing/2014/main" id="{307BCABF-235F-4EE2-924D-B4CE7425F97C}"/>
                  </a:ext>
                </a:extLst>
              </p:cNvPr>
              <p:cNvSpPr>
                <a:spLocks noChangeShapeType="1"/>
              </p:cNvSpPr>
              <p:nvPr/>
            </p:nvSpPr>
            <p:spPr bwMode="auto">
              <a:xfrm>
                <a:off x="110699550" y="111499650"/>
                <a:ext cx="628650" cy="22860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9">
                <a:extLst>
                  <a:ext uri="{FF2B5EF4-FFF2-40B4-BE49-F238E27FC236}">
                    <a16:creationId xmlns:a16="http://schemas.microsoft.com/office/drawing/2014/main" id="{1AADEC79-BC14-4FFA-9479-6FCD6CAFDFBF}"/>
                  </a:ext>
                </a:extLst>
              </p:cNvPr>
              <p:cNvSpPr>
                <a:spLocks noChangeShapeType="1"/>
              </p:cNvSpPr>
              <p:nvPr/>
            </p:nvSpPr>
            <p:spPr bwMode="auto">
              <a:xfrm flipV="1">
                <a:off x="110699550" y="111785400"/>
                <a:ext cx="628650" cy="28575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60">
                <a:extLst>
                  <a:ext uri="{FF2B5EF4-FFF2-40B4-BE49-F238E27FC236}">
                    <a16:creationId xmlns:a16="http://schemas.microsoft.com/office/drawing/2014/main" id="{D1BC0840-4ECA-4070-B894-72032611D26F}"/>
                  </a:ext>
                </a:extLst>
              </p:cNvPr>
              <p:cNvSpPr txBox="1">
                <a:spLocks noChangeArrowheads="1"/>
              </p:cNvSpPr>
              <p:nvPr/>
            </p:nvSpPr>
            <p:spPr bwMode="auto">
              <a:xfrm>
                <a:off x="111042450" y="1118425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61">
                <a:extLst>
                  <a:ext uri="{FF2B5EF4-FFF2-40B4-BE49-F238E27FC236}">
                    <a16:creationId xmlns:a16="http://schemas.microsoft.com/office/drawing/2014/main" id="{48D55681-4AAB-4DD1-97AB-2D55E80AFA1C}"/>
                  </a:ext>
                </a:extLst>
              </p:cNvPr>
              <p:cNvSpPr txBox="1">
                <a:spLocks noChangeArrowheads="1"/>
              </p:cNvSpPr>
              <p:nvPr/>
            </p:nvSpPr>
            <p:spPr bwMode="auto">
              <a:xfrm>
                <a:off x="110985300" y="111442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nvGrpSpPr>
          <p:cNvPr id="97" name="Group 96">
            <a:extLst>
              <a:ext uri="{FF2B5EF4-FFF2-40B4-BE49-F238E27FC236}">
                <a16:creationId xmlns:a16="http://schemas.microsoft.com/office/drawing/2014/main" id="{D52B63AE-CCE7-476D-A662-CA6346A3C0F7}"/>
              </a:ext>
            </a:extLst>
          </p:cNvPr>
          <p:cNvGrpSpPr>
            <a:grpSpLocks/>
          </p:cNvGrpSpPr>
          <p:nvPr/>
        </p:nvGrpSpPr>
        <p:grpSpPr bwMode="auto">
          <a:xfrm>
            <a:off x="2377327" y="159906"/>
            <a:ext cx="7287920" cy="1828800"/>
            <a:chOff x="106318050" y="115166775"/>
            <a:chExt cx="6858000" cy="1828800"/>
          </a:xfrm>
        </p:grpSpPr>
        <p:sp>
          <p:nvSpPr>
            <p:cNvPr id="98" name="Text Box 3">
              <a:extLst>
                <a:ext uri="{FF2B5EF4-FFF2-40B4-BE49-F238E27FC236}">
                  <a16:creationId xmlns:a16="http://schemas.microsoft.com/office/drawing/2014/main" id="{7F606D10-9EE8-48F3-9879-6C22FF5E313A}"/>
                </a:ext>
              </a:extLst>
            </p:cNvPr>
            <p:cNvSpPr txBox="1">
              <a:spLocks noChangeArrowheads="1"/>
            </p:cNvSpPr>
            <p:nvPr/>
          </p:nvSpPr>
          <p:spPr bwMode="auto">
            <a:xfrm>
              <a:off x="106318050" y="1153382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Line 4">
              <a:extLst>
                <a:ext uri="{FF2B5EF4-FFF2-40B4-BE49-F238E27FC236}">
                  <a16:creationId xmlns:a16="http://schemas.microsoft.com/office/drawing/2014/main" id="{6CE88CBA-ED91-4278-AA92-1776E2C209D6}"/>
                </a:ext>
              </a:extLst>
            </p:cNvPr>
            <p:cNvSpPr>
              <a:spLocks noChangeShapeType="1"/>
            </p:cNvSpPr>
            <p:nvPr/>
          </p:nvSpPr>
          <p:spPr bwMode="auto">
            <a:xfrm>
              <a:off x="106318050" y="1162526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5">
              <a:extLst>
                <a:ext uri="{FF2B5EF4-FFF2-40B4-BE49-F238E27FC236}">
                  <a16:creationId xmlns:a16="http://schemas.microsoft.com/office/drawing/2014/main" id="{E1BFD3AD-0B3A-4533-A0CC-956DA42293DB}"/>
                </a:ext>
              </a:extLst>
            </p:cNvPr>
            <p:cNvSpPr txBox="1">
              <a:spLocks noChangeArrowheads="1"/>
            </p:cNvSpPr>
            <p:nvPr/>
          </p:nvSpPr>
          <p:spPr bwMode="auto">
            <a:xfrm>
              <a:off x="110147100" y="115338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6">
              <a:extLst>
                <a:ext uri="{FF2B5EF4-FFF2-40B4-BE49-F238E27FC236}">
                  <a16:creationId xmlns:a16="http://schemas.microsoft.com/office/drawing/2014/main" id="{3DE2B2E7-3743-4C95-89B5-653100B817B3}"/>
                </a:ext>
              </a:extLst>
            </p:cNvPr>
            <p:cNvSpPr txBox="1">
              <a:spLocks noChangeArrowheads="1"/>
            </p:cNvSpPr>
            <p:nvPr/>
          </p:nvSpPr>
          <p:spPr bwMode="auto">
            <a:xfrm>
              <a:off x="110775750" y="1153382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7">
              <a:extLst>
                <a:ext uri="{FF2B5EF4-FFF2-40B4-BE49-F238E27FC236}">
                  <a16:creationId xmlns:a16="http://schemas.microsoft.com/office/drawing/2014/main" id="{4CC0B6EE-492B-4058-A9A4-C62EF871D88C}"/>
                </a:ext>
              </a:extLst>
            </p:cNvPr>
            <p:cNvSpPr txBox="1">
              <a:spLocks noChangeArrowheads="1"/>
            </p:cNvSpPr>
            <p:nvPr/>
          </p:nvSpPr>
          <p:spPr bwMode="auto">
            <a:xfrm>
              <a:off x="111404400" y="1153382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Text Box 8">
              <a:extLst>
                <a:ext uri="{FF2B5EF4-FFF2-40B4-BE49-F238E27FC236}">
                  <a16:creationId xmlns:a16="http://schemas.microsoft.com/office/drawing/2014/main" id="{A69DEE13-7160-45F1-B2E5-24930252136E}"/>
                </a:ext>
              </a:extLst>
            </p:cNvPr>
            <p:cNvSpPr txBox="1">
              <a:spLocks noChangeArrowheads="1"/>
            </p:cNvSpPr>
            <p:nvPr/>
          </p:nvSpPr>
          <p:spPr bwMode="auto">
            <a:xfrm>
              <a:off x="111975900" y="1151667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-275</a:t>
              </a:r>
              <a:endParaRPr kumimoji="0" lang="en-US" altLang="en-US" sz="12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Text Box 9">
              <a:extLst>
                <a:ext uri="{FF2B5EF4-FFF2-40B4-BE49-F238E27FC236}">
                  <a16:creationId xmlns:a16="http://schemas.microsoft.com/office/drawing/2014/main" id="{364BF3AA-8AF2-48C9-AF2F-DACD4D8A81E7}"/>
                </a:ext>
              </a:extLst>
            </p:cNvPr>
            <p:cNvSpPr txBox="1">
              <a:spLocks noChangeArrowheads="1"/>
            </p:cNvSpPr>
            <p:nvPr/>
          </p:nvSpPr>
          <p:spPr bwMode="auto">
            <a:xfrm>
              <a:off x="110375700" y="1162526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Text Box 10">
              <a:extLst>
                <a:ext uri="{FF2B5EF4-FFF2-40B4-BE49-F238E27FC236}">
                  <a16:creationId xmlns:a16="http://schemas.microsoft.com/office/drawing/2014/main" id="{78D3CD1E-B262-4279-AD5A-36352E455057}"/>
                </a:ext>
              </a:extLst>
            </p:cNvPr>
            <p:cNvSpPr txBox="1">
              <a:spLocks noChangeArrowheads="1"/>
            </p:cNvSpPr>
            <p:nvPr/>
          </p:nvSpPr>
          <p:spPr bwMode="auto">
            <a:xfrm>
              <a:off x="111690150" y="1165955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Text Box 11">
              <a:extLst>
                <a:ext uri="{FF2B5EF4-FFF2-40B4-BE49-F238E27FC236}">
                  <a16:creationId xmlns:a16="http://schemas.microsoft.com/office/drawing/2014/main" id="{3743005A-8581-4615-860F-6FE960D27AF3}"/>
                </a:ext>
              </a:extLst>
            </p:cNvPr>
            <p:cNvSpPr txBox="1">
              <a:spLocks noChangeArrowheads="1"/>
            </p:cNvSpPr>
            <p:nvPr/>
          </p:nvSpPr>
          <p:spPr bwMode="auto">
            <a:xfrm>
              <a:off x="106318050" y="1157382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12">
              <a:extLst>
                <a:ext uri="{FF2B5EF4-FFF2-40B4-BE49-F238E27FC236}">
                  <a16:creationId xmlns:a16="http://schemas.microsoft.com/office/drawing/2014/main" id="{BDBC6DEB-61CA-456C-977B-29D5FF786EC5}"/>
                </a:ext>
              </a:extLst>
            </p:cNvPr>
            <p:cNvSpPr txBox="1">
              <a:spLocks noChangeArrowheads="1"/>
            </p:cNvSpPr>
            <p:nvPr/>
          </p:nvSpPr>
          <p:spPr bwMode="auto">
            <a:xfrm>
              <a:off x="107803950" y="1163669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13">
              <a:extLst>
                <a:ext uri="{FF2B5EF4-FFF2-40B4-BE49-F238E27FC236}">
                  <a16:creationId xmlns:a16="http://schemas.microsoft.com/office/drawing/2014/main" id="{7283B1BD-E184-460C-951F-B26B696A09A8}"/>
                </a:ext>
              </a:extLst>
            </p:cNvPr>
            <p:cNvSpPr txBox="1">
              <a:spLocks noChangeArrowheads="1"/>
            </p:cNvSpPr>
            <p:nvPr/>
          </p:nvSpPr>
          <p:spPr bwMode="auto">
            <a:xfrm>
              <a:off x="112776000" y="1153382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14">
              <a:extLst>
                <a:ext uri="{FF2B5EF4-FFF2-40B4-BE49-F238E27FC236}">
                  <a16:creationId xmlns:a16="http://schemas.microsoft.com/office/drawing/2014/main" id="{A8296C47-5BB5-49A6-99F3-0F08B72F3F24}"/>
                </a:ext>
              </a:extLst>
            </p:cNvPr>
            <p:cNvSpPr txBox="1">
              <a:spLocks noChangeArrowheads="1"/>
            </p:cNvSpPr>
            <p:nvPr/>
          </p:nvSpPr>
          <p:spPr bwMode="auto">
            <a:xfrm>
              <a:off x="107575350" y="115509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15">
              <a:extLst>
                <a:ext uri="{FF2B5EF4-FFF2-40B4-BE49-F238E27FC236}">
                  <a16:creationId xmlns:a16="http://schemas.microsoft.com/office/drawing/2014/main" id="{75D2B04C-FA49-4B51-9D6C-A581AA5A25C7}"/>
                </a:ext>
              </a:extLst>
            </p:cNvPr>
            <p:cNvSpPr txBox="1">
              <a:spLocks noChangeArrowheads="1"/>
            </p:cNvSpPr>
            <p:nvPr/>
          </p:nvSpPr>
          <p:spPr bwMode="auto">
            <a:xfrm>
              <a:off x="108432600" y="1155096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16">
              <a:extLst>
                <a:ext uri="{FF2B5EF4-FFF2-40B4-BE49-F238E27FC236}">
                  <a16:creationId xmlns:a16="http://schemas.microsoft.com/office/drawing/2014/main" id="{3886FB9D-826A-4C83-9C5F-C5063E6CC8A2}"/>
                </a:ext>
              </a:extLst>
            </p:cNvPr>
            <p:cNvSpPr txBox="1">
              <a:spLocks noChangeArrowheads="1"/>
            </p:cNvSpPr>
            <p:nvPr/>
          </p:nvSpPr>
          <p:spPr bwMode="auto">
            <a:xfrm>
              <a:off x="109404150" y="1153382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Line 17">
              <a:extLst>
                <a:ext uri="{FF2B5EF4-FFF2-40B4-BE49-F238E27FC236}">
                  <a16:creationId xmlns:a16="http://schemas.microsoft.com/office/drawing/2014/main" id="{27B99D40-BFF7-419F-8B98-D53BF45DE405}"/>
                </a:ext>
              </a:extLst>
            </p:cNvPr>
            <p:cNvSpPr>
              <a:spLocks noChangeShapeType="1"/>
            </p:cNvSpPr>
            <p:nvPr/>
          </p:nvSpPr>
          <p:spPr bwMode="auto">
            <a:xfrm>
              <a:off x="1103757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3" name="Line 18">
              <a:extLst>
                <a:ext uri="{FF2B5EF4-FFF2-40B4-BE49-F238E27FC236}">
                  <a16:creationId xmlns:a16="http://schemas.microsoft.com/office/drawing/2014/main" id="{A6D96B5A-D5CA-4277-9210-237F57FE151E}"/>
                </a:ext>
              </a:extLst>
            </p:cNvPr>
            <p:cNvSpPr>
              <a:spLocks noChangeShapeType="1"/>
            </p:cNvSpPr>
            <p:nvPr/>
          </p:nvSpPr>
          <p:spPr bwMode="auto">
            <a:xfrm>
              <a:off x="1110615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19">
              <a:extLst>
                <a:ext uri="{FF2B5EF4-FFF2-40B4-BE49-F238E27FC236}">
                  <a16:creationId xmlns:a16="http://schemas.microsoft.com/office/drawing/2014/main" id="{5D3FC1C3-EAD1-48A1-8D9C-2CC579032401}"/>
                </a:ext>
              </a:extLst>
            </p:cNvPr>
            <p:cNvSpPr>
              <a:spLocks noChangeShapeType="1"/>
            </p:cNvSpPr>
            <p:nvPr/>
          </p:nvSpPr>
          <p:spPr bwMode="auto">
            <a:xfrm>
              <a:off x="1116901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Line 20">
              <a:extLst>
                <a:ext uri="{FF2B5EF4-FFF2-40B4-BE49-F238E27FC236}">
                  <a16:creationId xmlns:a16="http://schemas.microsoft.com/office/drawing/2014/main" id="{AF8C18A0-AA41-47C4-8812-0BF48DE4C51E}"/>
                </a:ext>
              </a:extLst>
            </p:cNvPr>
            <p:cNvSpPr>
              <a:spLocks noChangeShapeType="1"/>
            </p:cNvSpPr>
            <p:nvPr/>
          </p:nvSpPr>
          <p:spPr bwMode="auto">
            <a:xfrm>
              <a:off x="1123759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21">
              <a:extLst>
                <a:ext uri="{FF2B5EF4-FFF2-40B4-BE49-F238E27FC236}">
                  <a16:creationId xmlns:a16="http://schemas.microsoft.com/office/drawing/2014/main" id="{D2558BFF-E9C3-4CB0-9CC7-F74847D65EDB}"/>
                </a:ext>
              </a:extLst>
            </p:cNvPr>
            <p:cNvSpPr>
              <a:spLocks noChangeShapeType="1"/>
            </p:cNvSpPr>
            <p:nvPr/>
          </p:nvSpPr>
          <p:spPr bwMode="auto">
            <a:xfrm>
              <a:off x="1129474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22">
              <a:extLst>
                <a:ext uri="{FF2B5EF4-FFF2-40B4-BE49-F238E27FC236}">
                  <a16:creationId xmlns:a16="http://schemas.microsoft.com/office/drawing/2014/main" id="{F2181EE7-8D45-413B-9A82-21F1CB504562}"/>
                </a:ext>
              </a:extLst>
            </p:cNvPr>
            <p:cNvSpPr>
              <a:spLocks noChangeShapeType="1"/>
            </p:cNvSpPr>
            <p:nvPr/>
          </p:nvSpPr>
          <p:spPr bwMode="auto">
            <a:xfrm>
              <a:off x="1078039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23">
              <a:extLst>
                <a:ext uri="{FF2B5EF4-FFF2-40B4-BE49-F238E27FC236}">
                  <a16:creationId xmlns:a16="http://schemas.microsoft.com/office/drawing/2014/main" id="{5322FE84-47B6-48E9-9F13-1F9771F883E6}"/>
                </a:ext>
              </a:extLst>
            </p:cNvPr>
            <p:cNvSpPr>
              <a:spLocks noChangeShapeType="1"/>
            </p:cNvSpPr>
            <p:nvPr/>
          </p:nvSpPr>
          <p:spPr bwMode="auto">
            <a:xfrm>
              <a:off x="1087183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24">
              <a:extLst>
                <a:ext uri="{FF2B5EF4-FFF2-40B4-BE49-F238E27FC236}">
                  <a16:creationId xmlns:a16="http://schemas.microsoft.com/office/drawing/2014/main" id="{CD893283-6C33-4F9A-B8DB-84C9509F7327}"/>
                </a:ext>
              </a:extLst>
            </p:cNvPr>
            <p:cNvSpPr>
              <a:spLocks noChangeShapeType="1"/>
            </p:cNvSpPr>
            <p:nvPr/>
          </p:nvSpPr>
          <p:spPr bwMode="auto">
            <a:xfrm>
              <a:off x="1096899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25">
              <a:extLst>
                <a:ext uri="{FF2B5EF4-FFF2-40B4-BE49-F238E27FC236}">
                  <a16:creationId xmlns:a16="http://schemas.microsoft.com/office/drawing/2014/main" id="{B89BC40E-4FB8-40D6-9331-33A0CE08BBCE}"/>
                </a:ext>
              </a:extLst>
            </p:cNvPr>
            <p:cNvSpPr>
              <a:spLocks noChangeShapeType="1"/>
            </p:cNvSpPr>
            <p:nvPr/>
          </p:nvSpPr>
          <p:spPr bwMode="auto">
            <a:xfrm>
              <a:off x="112375950" y="1157382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Text Box 26">
              <a:extLst>
                <a:ext uri="{FF2B5EF4-FFF2-40B4-BE49-F238E27FC236}">
                  <a16:creationId xmlns:a16="http://schemas.microsoft.com/office/drawing/2014/main" id="{3B1C8F36-4318-4038-A185-EBA0CFE68E00}"/>
                </a:ext>
              </a:extLst>
            </p:cNvPr>
            <p:cNvSpPr txBox="1">
              <a:spLocks noChangeArrowheads="1"/>
            </p:cNvSpPr>
            <p:nvPr/>
          </p:nvSpPr>
          <p:spPr bwMode="auto">
            <a:xfrm>
              <a:off x="112490250" y="1158240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Line 27">
              <a:extLst>
                <a:ext uri="{FF2B5EF4-FFF2-40B4-BE49-F238E27FC236}">
                  <a16:creationId xmlns:a16="http://schemas.microsoft.com/office/drawing/2014/main" id="{9F050A12-6A85-4251-82E4-22C24B954F96}"/>
                </a:ext>
              </a:extLst>
            </p:cNvPr>
            <p:cNvSpPr>
              <a:spLocks noChangeShapeType="1"/>
            </p:cNvSpPr>
            <p:nvPr/>
          </p:nvSpPr>
          <p:spPr bwMode="auto">
            <a:xfrm>
              <a:off x="112718850" y="1160240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Line 28">
              <a:extLst>
                <a:ext uri="{FF2B5EF4-FFF2-40B4-BE49-F238E27FC236}">
                  <a16:creationId xmlns:a16="http://schemas.microsoft.com/office/drawing/2014/main" id="{692F1CA7-A2E2-4DAD-93AD-92C66ACB7ECD}"/>
                </a:ext>
              </a:extLst>
            </p:cNvPr>
            <p:cNvSpPr>
              <a:spLocks noChangeShapeType="1"/>
            </p:cNvSpPr>
            <p:nvPr/>
          </p:nvSpPr>
          <p:spPr bwMode="auto">
            <a:xfrm>
              <a:off x="110375700" y="1162526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9">
              <a:extLst>
                <a:ext uri="{FF2B5EF4-FFF2-40B4-BE49-F238E27FC236}">
                  <a16:creationId xmlns:a16="http://schemas.microsoft.com/office/drawing/2014/main" id="{85811A24-4503-4FE3-B01B-19C0347372DE}"/>
                </a:ext>
              </a:extLst>
            </p:cNvPr>
            <p:cNvSpPr>
              <a:spLocks noChangeShapeType="1"/>
            </p:cNvSpPr>
            <p:nvPr/>
          </p:nvSpPr>
          <p:spPr bwMode="auto">
            <a:xfrm>
              <a:off x="110375700" y="1165383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Line 30">
              <a:extLst>
                <a:ext uri="{FF2B5EF4-FFF2-40B4-BE49-F238E27FC236}">
                  <a16:creationId xmlns:a16="http://schemas.microsoft.com/office/drawing/2014/main" id="{E480A43D-CE5A-4C2B-853E-E04EF0929487}"/>
                </a:ext>
              </a:extLst>
            </p:cNvPr>
            <p:cNvSpPr>
              <a:spLocks noChangeShapeType="1"/>
            </p:cNvSpPr>
            <p:nvPr/>
          </p:nvSpPr>
          <p:spPr bwMode="auto">
            <a:xfrm>
              <a:off x="112375950" y="1162526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6" name="Line 31">
              <a:extLst>
                <a:ext uri="{FF2B5EF4-FFF2-40B4-BE49-F238E27FC236}">
                  <a16:creationId xmlns:a16="http://schemas.microsoft.com/office/drawing/2014/main" id="{286183C9-8708-47E2-9B8F-B54FDEE878F2}"/>
                </a:ext>
              </a:extLst>
            </p:cNvPr>
            <p:cNvSpPr>
              <a:spLocks noChangeShapeType="1"/>
            </p:cNvSpPr>
            <p:nvPr/>
          </p:nvSpPr>
          <p:spPr bwMode="auto">
            <a:xfrm>
              <a:off x="111690150" y="1165383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Line 32">
              <a:extLst>
                <a:ext uri="{FF2B5EF4-FFF2-40B4-BE49-F238E27FC236}">
                  <a16:creationId xmlns:a16="http://schemas.microsoft.com/office/drawing/2014/main" id="{CFCA4F5A-0EB4-4269-B85E-DD6BF4660ED1}"/>
                </a:ext>
              </a:extLst>
            </p:cNvPr>
            <p:cNvSpPr>
              <a:spLocks noChangeShapeType="1"/>
            </p:cNvSpPr>
            <p:nvPr/>
          </p:nvSpPr>
          <p:spPr bwMode="auto">
            <a:xfrm>
              <a:off x="111690150" y="1168812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Text Box 33">
              <a:extLst>
                <a:ext uri="{FF2B5EF4-FFF2-40B4-BE49-F238E27FC236}">
                  <a16:creationId xmlns:a16="http://schemas.microsoft.com/office/drawing/2014/main" id="{2C2CEB49-8515-4367-8B6E-E1E2898A01F1}"/>
                </a:ext>
              </a:extLst>
            </p:cNvPr>
            <p:cNvSpPr txBox="1">
              <a:spLocks noChangeArrowheads="1"/>
            </p:cNvSpPr>
            <p:nvPr/>
          </p:nvSpPr>
          <p:spPr bwMode="auto">
            <a:xfrm>
              <a:off x="109289850" y="1163669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9" name="Line 34">
              <a:extLst>
                <a:ext uri="{FF2B5EF4-FFF2-40B4-BE49-F238E27FC236}">
                  <a16:creationId xmlns:a16="http://schemas.microsoft.com/office/drawing/2014/main" id="{15682C89-7D71-4E74-9B7A-FA9B3B748EA5}"/>
                </a:ext>
              </a:extLst>
            </p:cNvPr>
            <p:cNvSpPr>
              <a:spLocks noChangeShapeType="1"/>
            </p:cNvSpPr>
            <p:nvPr/>
          </p:nvSpPr>
          <p:spPr bwMode="auto">
            <a:xfrm>
              <a:off x="107803950" y="1154525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Text Box 35">
              <a:extLst>
                <a:ext uri="{FF2B5EF4-FFF2-40B4-BE49-F238E27FC236}">
                  <a16:creationId xmlns:a16="http://schemas.microsoft.com/office/drawing/2014/main" id="{BA743C06-10AD-41CC-B207-C33BE7684825}"/>
                </a:ext>
              </a:extLst>
            </p:cNvPr>
            <p:cNvSpPr txBox="1">
              <a:spLocks noChangeArrowheads="1"/>
            </p:cNvSpPr>
            <p:nvPr/>
          </p:nvSpPr>
          <p:spPr bwMode="auto">
            <a:xfrm>
              <a:off x="107975400" y="1151667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31" name="TextBox 130">
            <a:extLst>
              <a:ext uri="{FF2B5EF4-FFF2-40B4-BE49-F238E27FC236}">
                <a16:creationId xmlns:a16="http://schemas.microsoft.com/office/drawing/2014/main" id="{6B5EBE41-05ED-4B1F-8E70-3665ED39A0EB}"/>
              </a:ext>
            </a:extLst>
          </p:cNvPr>
          <p:cNvSpPr txBox="1"/>
          <p:nvPr/>
        </p:nvSpPr>
        <p:spPr>
          <a:xfrm>
            <a:off x="8587248" y="1867381"/>
            <a:ext cx="835066" cy="830997"/>
          </a:xfrm>
          <a:prstGeom prst="rect">
            <a:avLst/>
          </a:prstGeom>
          <a:noFill/>
        </p:spPr>
        <p:txBody>
          <a:bodyPr wrap="square" rtlCol="0">
            <a:spAutoFit/>
          </a:bodyPr>
          <a:lstStyle/>
          <a:p>
            <a:r>
              <a:rPr lang="en-US" sz="1200" dirty="0">
                <a:latin typeface="Arial Narrow" panose="020B0606020202030204" pitchFamily="34" charset="0"/>
              </a:rPr>
              <a:t>Pyrrhus loses ‘spheres of influence’</a:t>
            </a:r>
          </a:p>
        </p:txBody>
      </p:sp>
      <p:sp>
        <p:nvSpPr>
          <p:cNvPr id="132" name="TextBox 131">
            <a:extLst>
              <a:ext uri="{FF2B5EF4-FFF2-40B4-BE49-F238E27FC236}">
                <a16:creationId xmlns:a16="http://schemas.microsoft.com/office/drawing/2014/main" id="{273B068B-3B9D-45F5-8038-60207580F58A}"/>
              </a:ext>
            </a:extLst>
          </p:cNvPr>
          <p:cNvSpPr txBox="1"/>
          <p:nvPr/>
        </p:nvSpPr>
        <p:spPr>
          <a:xfrm>
            <a:off x="9307882" y="1369476"/>
            <a:ext cx="835066" cy="830997"/>
          </a:xfrm>
          <a:prstGeom prst="rect">
            <a:avLst/>
          </a:prstGeom>
          <a:noFill/>
        </p:spPr>
        <p:txBody>
          <a:bodyPr wrap="square" rtlCol="0">
            <a:spAutoFit/>
          </a:bodyPr>
          <a:lstStyle/>
          <a:p>
            <a:r>
              <a:rPr lang="en-US" sz="1200" dirty="0">
                <a:latin typeface="Arial Narrow" panose="020B0606020202030204" pitchFamily="34" charset="0"/>
              </a:rPr>
              <a:t>Tarentum falls</a:t>
            </a:r>
          </a:p>
          <a:p>
            <a:r>
              <a:rPr lang="en-US" sz="1200" dirty="0">
                <a:latin typeface="Arial Narrow" panose="020B0606020202030204" pitchFamily="34" charset="0"/>
              </a:rPr>
              <a:t>Pyrrhus dies</a:t>
            </a:r>
          </a:p>
        </p:txBody>
      </p:sp>
      <p:sp>
        <p:nvSpPr>
          <p:cNvPr id="134" name="Text Box 35">
            <a:extLst>
              <a:ext uri="{FF2B5EF4-FFF2-40B4-BE49-F238E27FC236}">
                <a16:creationId xmlns:a16="http://schemas.microsoft.com/office/drawing/2014/main" id="{E0A538DA-4DB0-4E95-A896-E3EF040C5042}"/>
              </a:ext>
            </a:extLst>
          </p:cNvPr>
          <p:cNvSpPr txBox="1">
            <a:spLocks noChangeArrowheads="1"/>
          </p:cNvSpPr>
          <p:nvPr/>
        </p:nvSpPr>
        <p:spPr bwMode="auto">
          <a:xfrm>
            <a:off x="4930741" y="1760106"/>
            <a:ext cx="712309"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Text Box 36">
            <a:extLst>
              <a:ext uri="{FF2B5EF4-FFF2-40B4-BE49-F238E27FC236}">
                <a16:creationId xmlns:a16="http://schemas.microsoft.com/office/drawing/2014/main" id="{B74A050D-612D-47F3-997C-2F8B1FA83C01}"/>
              </a:ext>
            </a:extLst>
          </p:cNvPr>
          <p:cNvSpPr txBox="1">
            <a:spLocks noChangeArrowheads="1"/>
          </p:cNvSpPr>
          <p:nvPr/>
        </p:nvSpPr>
        <p:spPr bwMode="auto">
          <a:xfrm>
            <a:off x="5902072" y="1760106"/>
            <a:ext cx="71230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37">
            <a:extLst>
              <a:ext uri="{FF2B5EF4-FFF2-40B4-BE49-F238E27FC236}">
                <a16:creationId xmlns:a16="http://schemas.microsoft.com/office/drawing/2014/main" id="{F7D4670E-8BBB-445C-B1F6-1AAD2E9718DD}"/>
              </a:ext>
            </a:extLst>
          </p:cNvPr>
          <p:cNvSpPr txBox="1">
            <a:spLocks noChangeArrowheads="1"/>
          </p:cNvSpPr>
          <p:nvPr/>
        </p:nvSpPr>
        <p:spPr bwMode="auto">
          <a:xfrm>
            <a:off x="6679136" y="1760106"/>
            <a:ext cx="777064"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Box 139">
            <a:extLst>
              <a:ext uri="{FF2B5EF4-FFF2-40B4-BE49-F238E27FC236}">
                <a16:creationId xmlns:a16="http://schemas.microsoft.com/office/drawing/2014/main" id="{5FC3B2D0-0964-409D-B6BF-E30C009A2C31}"/>
              </a:ext>
            </a:extLst>
          </p:cNvPr>
          <p:cNvSpPr txBox="1"/>
          <p:nvPr/>
        </p:nvSpPr>
        <p:spPr>
          <a:xfrm>
            <a:off x="478971" y="399217"/>
            <a:ext cx="2093334" cy="369332"/>
          </a:xfrm>
          <a:prstGeom prst="rect">
            <a:avLst/>
          </a:prstGeom>
          <a:noFill/>
        </p:spPr>
        <p:txBody>
          <a:bodyPr wrap="square">
            <a:spAutoFit/>
          </a:bodyPr>
          <a:lstStyle/>
          <a:p>
            <a:r>
              <a:rPr lang="en-US" sz="1800" dirty="0">
                <a:latin typeface="Arial Narrow" panose="020B0606020202030204" pitchFamily="34" charset="0"/>
              </a:rPr>
              <a:t>Fourth </a:t>
            </a:r>
            <a:r>
              <a:rPr lang="en-US" sz="1800" dirty="0" err="1">
                <a:latin typeface="Arial Narrow" panose="020B0606020202030204" pitchFamily="34" charset="0"/>
              </a:rPr>
              <a:t>Diodochi</a:t>
            </a:r>
            <a:r>
              <a:rPr lang="en-US" sz="1800" dirty="0">
                <a:latin typeface="Arial Narrow" panose="020B0606020202030204" pitchFamily="34" charset="0"/>
              </a:rPr>
              <a:t> war </a:t>
            </a:r>
            <a:endParaRPr lang="en-US" dirty="0"/>
          </a:p>
        </p:txBody>
      </p:sp>
    </p:spTree>
    <p:extLst>
      <p:ext uri="{BB962C8B-B14F-4D97-AF65-F5344CB8AC3E}">
        <p14:creationId xmlns:p14="http://schemas.microsoft.com/office/powerpoint/2010/main" val="219150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6DD1A0-B813-4AD1-9E4B-55979ED3B052}"/>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302" name="Line 2">
            <a:extLst>
              <a:ext uri="{FF2B5EF4-FFF2-40B4-BE49-F238E27FC236}">
                <a16:creationId xmlns:a16="http://schemas.microsoft.com/office/drawing/2014/main" id="{C3AB5F20-9C7D-4FBA-BF79-3C9E0CD053D2}"/>
              </a:ext>
            </a:extLst>
          </p:cNvPr>
          <p:cNvSpPr>
            <a:spLocks noChangeShapeType="1"/>
          </p:cNvSpPr>
          <p:nvPr/>
        </p:nvSpPr>
        <p:spPr bwMode="auto">
          <a:xfrm flipH="1">
            <a:off x="2933700" y="302922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4" name="Line 3">
            <a:extLst>
              <a:ext uri="{FF2B5EF4-FFF2-40B4-BE49-F238E27FC236}">
                <a16:creationId xmlns:a16="http://schemas.microsoft.com/office/drawing/2014/main" id="{33195F50-61C3-46AB-B079-413FC79031D8}"/>
              </a:ext>
            </a:extLst>
          </p:cNvPr>
          <p:cNvSpPr>
            <a:spLocks noChangeShapeType="1"/>
          </p:cNvSpPr>
          <p:nvPr/>
        </p:nvSpPr>
        <p:spPr bwMode="auto">
          <a:xfrm>
            <a:off x="2876550" y="291492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6" name="Text Box 4">
            <a:extLst>
              <a:ext uri="{FF2B5EF4-FFF2-40B4-BE49-F238E27FC236}">
                <a16:creationId xmlns:a16="http://schemas.microsoft.com/office/drawing/2014/main" id="{7CA916C4-C73E-4CC8-B78C-46F54F70E46D}"/>
              </a:ext>
            </a:extLst>
          </p:cNvPr>
          <p:cNvSpPr txBox="1">
            <a:spLocks noChangeArrowheads="1"/>
          </p:cNvSpPr>
          <p:nvPr/>
        </p:nvSpPr>
        <p:spPr bwMode="auto">
          <a:xfrm>
            <a:off x="2533650" y="257202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Text Box 5">
            <a:extLst>
              <a:ext uri="{FF2B5EF4-FFF2-40B4-BE49-F238E27FC236}">
                <a16:creationId xmlns:a16="http://schemas.microsoft.com/office/drawing/2014/main" id="{D0C8B41F-05CB-432D-8F8F-AC8A4F43F358}"/>
              </a:ext>
            </a:extLst>
          </p:cNvPr>
          <p:cNvSpPr txBox="1">
            <a:spLocks noChangeArrowheads="1"/>
          </p:cNvSpPr>
          <p:nvPr/>
        </p:nvSpPr>
        <p:spPr bwMode="auto">
          <a:xfrm>
            <a:off x="2572305" y="800372"/>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Line 6">
            <a:extLst>
              <a:ext uri="{FF2B5EF4-FFF2-40B4-BE49-F238E27FC236}">
                <a16:creationId xmlns:a16="http://schemas.microsoft.com/office/drawing/2014/main" id="{6A1D9CA2-DD9C-41E3-95E9-352F52EAC656}"/>
              </a:ext>
            </a:extLst>
          </p:cNvPr>
          <p:cNvSpPr>
            <a:spLocks noChangeShapeType="1"/>
          </p:cNvSpPr>
          <p:nvPr/>
        </p:nvSpPr>
        <p:spPr bwMode="auto">
          <a:xfrm>
            <a:off x="3962400" y="137187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 name="Text Box 7">
            <a:extLst>
              <a:ext uri="{FF2B5EF4-FFF2-40B4-BE49-F238E27FC236}">
                <a16:creationId xmlns:a16="http://schemas.microsoft.com/office/drawing/2014/main" id="{61654370-EB12-467B-AD26-5B57EBF51832}"/>
              </a:ext>
            </a:extLst>
          </p:cNvPr>
          <p:cNvSpPr txBox="1">
            <a:spLocks noChangeArrowheads="1"/>
          </p:cNvSpPr>
          <p:nvPr/>
        </p:nvSpPr>
        <p:spPr bwMode="auto">
          <a:xfrm>
            <a:off x="6191250" y="514622"/>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Text Box 8">
            <a:extLst>
              <a:ext uri="{FF2B5EF4-FFF2-40B4-BE49-F238E27FC236}">
                <a16:creationId xmlns:a16="http://schemas.microsoft.com/office/drawing/2014/main" id="{F5771377-4FC8-4C90-8229-83F7EC217D72}"/>
              </a:ext>
            </a:extLst>
          </p:cNvPr>
          <p:cNvSpPr txBox="1">
            <a:spLocks noChangeArrowheads="1"/>
          </p:cNvSpPr>
          <p:nvPr/>
        </p:nvSpPr>
        <p:spPr bwMode="auto">
          <a:xfrm>
            <a:off x="7162800" y="51462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6" name="Text Box 9">
            <a:extLst>
              <a:ext uri="{FF2B5EF4-FFF2-40B4-BE49-F238E27FC236}">
                <a16:creationId xmlns:a16="http://schemas.microsoft.com/office/drawing/2014/main" id="{8633C460-4A1D-47D4-BDE8-5A5E39C7C10E}"/>
              </a:ext>
            </a:extLst>
          </p:cNvPr>
          <p:cNvSpPr txBox="1">
            <a:spLocks noChangeArrowheads="1"/>
          </p:cNvSpPr>
          <p:nvPr/>
        </p:nvSpPr>
        <p:spPr bwMode="auto">
          <a:xfrm>
            <a:off x="2533650" y="142902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Text Box 10">
            <a:extLst>
              <a:ext uri="{FF2B5EF4-FFF2-40B4-BE49-F238E27FC236}">
                <a16:creationId xmlns:a16="http://schemas.microsoft.com/office/drawing/2014/main" id="{EAD326AC-B28E-41FA-919A-D5369F25A9FF}"/>
              </a:ext>
            </a:extLst>
          </p:cNvPr>
          <p:cNvSpPr txBox="1">
            <a:spLocks noChangeArrowheads="1"/>
          </p:cNvSpPr>
          <p:nvPr/>
        </p:nvSpPr>
        <p:spPr bwMode="auto">
          <a:xfrm>
            <a:off x="3619500" y="628922"/>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Text Box 11">
            <a:extLst>
              <a:ext uri="{FF2B5EF4-FFF2-40B4-BE49-F238E27FC236}">
                <a16:creationId xmlns:a16="http://schemas.microsoft.com/office/drawing/2014/main" id="{E972A167-F695-47F7-9876-1CE4523F58D1}"/>
              </a:ext>
            </a:extLst>
          </p:cNvPr>
          <p:cNvSpPr txBox="1">
            <a:spLocks noChangeArrowheads="1"/>
          </p:cNvSpPr>
          <p:nvPr/>
        </p:nvSpPr>
        <p:spPr bwMode="auto">
          <a:xfrm>
            <a:off x="4648200" y="62892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 name="Text Box 12">
            <a:extLst>
              <a:ext uri="{FF2B5EF4-FFF2-40B4-BE49-F238E27FC236}">
                <a16:creationId xmlns:a16="http://schemas.microsoft.com/office/drawing/2014/main" id="{75708963-C717-4782-B3A8-E914ADFE5280}"/>
              </a:ext>
            </a:extLst>
          </p:cNvPr>
          <p:cNvSpPr txBox="1">
            <a:spLocks noChangeArrowheads="1"/>
          </p:cNvSpPr>
          <p:nvPr/>
        </p:nvSpPr>
        <p:spPr bwMode="auto">
          <a:xfrm>
            <a:off x="4076700" y="108612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Line 13">
            <a:extLst>
              <a:ext uri="{FF2B5EF4-FFF2-40B4-BE49-F238E27FC236}">
                <a16:creationId xmlns:a16="http://schemas.microsoft.com/office/drawing/2014/main" id="{043E98B3-CA31-4792-8B07-37736D5AE712}"/>
              </a:ext>
            </a:extLst>
          </p:cNvPr>
          <p:cNvSpPr>
            <a:spLocks noChangeShapeType="1"/>
          </p:cNvSpPr>
          <p:nvPr/>
        </p:nvSpPr>
        <p:spPr bwMode="auto">
          <a:xfrm>
            <a:off x="6477000" y="11432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6" name="Line 14">
            <a:extLst>
              <a:ext uri="{FF2B5EF4-FFF2-40B4-BE49-F238E27FC236}">
                <a16:creationId xmlns:a16="http://schemas.microsoft.com/office/drawing/2014/main" id="{AF19F786-AA5C-4601-A501-6E0370E26C57}"/>
              </a:ext>
            </a:extLst>
          </p:cNvPr>
          <p:cNvSpPr>
            <a:spLocks noChangeShapeType="1"/>
          </p:cNvSpPr>
          <p:nvPr/>
        </p:nvSpPr>
        <p:spPr bwMode="auto">
          <a:xfrm>
            <a:off x="7448550" y="99087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8" name="Line 15">
            <a:extLst>
              <a:ext uri="{FF2B5EF4-FFF2-40B4-BE49-F238E27FC236}">
                <a16:creationId xmlns:a16="http://schemas.microsoft.com/office/drawing/2014/main" id="{80A39FDF-091E-40BF-8308-B980476F9D6B}"/>
              </a:ext>
            </a:extLst>
          </p:cNvPr>
          <p:cNvSpPr>
            <a:spLocks noChangeShapeType="1"/>
          </p:cNvSpPr>
          <p:nvPr/>
        </p:nvSpPr>
        <p:spPr bwMode="auto">
          <a:xfrm>
            <a:off x="4019550" y="11432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0" name="Line 16">
            <a:extLst>
              <a:ext uri="{FF2B5EF4-FFF2-40B4-BE49-F238E27FC236}">
                <a16:creationId xmlns:a16="http://schemas.microsoft.com/office/drawing/2014/main" id="{299F5564-25D0-466C-B6B9-44AEB1B5F969}"/>
              </a:ext>
            </a:extLst>
          </p:cNvPr>
          <p:cNvSpPr>
            <a:spLocks noChangeShapeType="1"/>
          </p:cNvSpPr>
          <p:nvPr/>
        </p:nvSpPr>
        <p:spPr bwMode="auto">
          <a:xfrm>
            <a:off x="4933950" y="11432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2" name="Line 17">
            <a:extLst>
              <a:ext uri="{FF2B5EF4-FFF2-40B4-BE49-F238E27FC236}">
                <a16:creationId xmlns:a16="http://schemas.microsoft.com/office/drawing/2014/main" id="{86AE3120-4FF8-4944-A889-3750D100E513}"/>
              </a:ext>
            </a:extLst>
          </p:cNvPr>
          <p:cNvSpPr>
            <a:spLocks noChangeShapeType="1"/>
          </p:cNvSpPr>
          <p:nvPr/>
        </p:nvSpPr>
        <p:spPr bwMode="auto">
          <a:xfrm>
            <a:off x="5676900" y="124963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4" name="Line 18">
            <a:extLst>
              <a:ext uri="{FF2B5EF4-FFF2-40B4-BE49-F238E27FC236}">
                <a16:creationId xmlns:a16="http://schemas.microsoft.com/office/drawing/2014/main" id="{C212B1DA-4D2F-4F67-8C39-90C0F06322E9}"/>
              </a:ext>
            </a:extLst>
          </p:cNvPr>
          <p:cNvSpPr>
            <a:spLocks noChangeShapeType="1"/>
          </p:cNvSpPr>
          <p:nvPr/>
        </p:nvSpPr>
        <p:spPr bwMode="auto">
          <a:xfrm flipH="1">
            <a:off x="2990850" y="137187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6" name="Line 19">
            <a:extLst>
              <a:ext uri="{FF2B5EF4-FFF2-40B4-BE49-F238E27FC236}">
                <a16:creationId xmlns:a16="http://schemas.microsoft.com/office/drawing/2014/main" id="{60D63D24-746A-49FB-8714-1AB0B9F4DDCE}"/>
              </a:ext>
            </a:extLst>
          </p:cNvPr>
          <p:cNvSpPr>
            <a:spLocks noChangeShapeType="1"/>
          </p:cNvSpPr>
          <p:nvPr/>
        </p:nvSpPr>
        <p:spPr bwMode="auto">
          <a:xfrm>
            <a:off x="2933700" y="125757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8" name="Text Box 20">
            <a:extLst>
              <a:ext uri="{FF2B5EF4-FFF2-40B4-BE49-F238E27FC236}">
                <a16:creationId xmlns:a16="http://schemas.microsoft.com/office/drawing/2014/main" id="{BD5D2A00-5B64-41AF-995F-D0D6D91DDFEE}"/>
              </a:ext>
            </a:extLst>
          </p:cNvPr>
          <p:cNvSpPr txBox="1">
            <a:spLocks noChangeArrowheads="1"/>
          </p:cNvSpPr>
          <p:nvPr/>
        </p:nvSpPr>
        <p:spPr bwMode="auto">
          <a:xfrm>
            <a:off x="3562350" y="1429022"/>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Line 21">
            <a:extLst>
              <a:ext uri="{FF2B5EF4-FFF2-40B4-BE49-F238E27FC236}">
                <a16:creationId xmlns:a16="http://schemas.microsoft.com/office/drawing/2014/main" id="{D394C668-6372-4313-9F02-E563FBFF66B0}"/>
              </a:ext>
            </a:extLst>
          </p:cNvPr>
          <p:cNvSpPr>
            <a:spLocks noChangeShapeType="1"/>
          </p:cNvSpPr>
          <p:nvPr/>
        </p:nvSpPr>
        <p:spPr bwMode="auto">
          <a:xfrm>
            <a:off x="3676650" y="1886222"/>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2" name="Line 22">
            <a:extLst>
              <a:ext uri="{FF2B5EF4-FFF2-40B4-BE49-F238E27FC236}">
                <a16:creationId xmlns:a16="http://schemas.microsoft.com/office/drawing/2014/main" id="{8E6E8AAE-FAE1-4374-AA1E-38E3BB7335AB}"/>
              </a:ext>
            </a:extLst>
          </p:cNvPr>
          <p:cNvSpPr>
            <a:spLocks noChangeShapeType="1"/>
          </p:cNvSpPr>
          <p:nvPr/>
        </p:nvSpPr>
        <p:spPr bwMode="auto">
          <a:xfrm>
            <a:off x="3962400" y="302922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4" name="Text Box 23">
            <a:extLst>
              <a:ext uri="{FF2B5EF4-FFF2-40B4-BE49-F238E27FC236}">
                <a16:creationId xmlns:a16="http://schemas.microsoft.com/office/drawing/2014/main" id="{415D1D6B-8121-4745-842E-B05CC999D18A}"/>
              </a:ext>
            </a:extLst>
          </p:cNvPr>
          <p:cNvSpPr txBox="1">
            <a:spLocks noChangeArrowheads="1"/>
          </p:cNvSpPr>
          <p:nvPr/>
        </p:nvSpPr>
        <p:spPr bwMode="auto">
          <a:xfrm>
            <a:off x="6134100" y="228627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 name="Text Box 24">
            <a:extLst>
              <a:ext uri="{FF2B5EF4-FFF2-40B4-BE49-F238E27FC236}">
                <a16:creationId xmlns:a16="http://schemas.microsoft.com/office/drawing/2014/main" id="{65AB67D4-A679-4E65-AF88-485F953763B8}"/>
              </a:ext>
            </a:extLst>
          </p:cNvPr>
          <p:cNvSpPr txBox="1">
            <a:spLocks noChangeArrowheads="1"/>
          </p:cNvSpPr>
          <p:nvPr/>
        </p:nvSpPr>
        <p:spPr bwMode="auto">
          <a:xfrm>
            <a:off x="7219950" y="2457722"/>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 name="Text Box 25">
            <a:extLst>
              <a:ext uri="{FF2B5EF4-FFF2-40B4-BE49-F238E27FC236}">
                <a16:creationId xmlns:a16="http://schemas.microsoft.com/office/drawing/2014/main" id="{A3D92F93-0D27-4245-8531-8E43DD2F3AF5}"/>
              </a:ext>
            </a:extLst>
          </p:cNvPr>
          <p:cNvSpPr txBox="1">
            <a:spLocks noChangeArrowheads="1"/>
          </p:cNvSpPr>
          <p:nvPr/>
        </p:nvSpPr>
        <p:spPr bwMode="auto">
          <a:xfrm>
            <a:off x="2533650" y="308637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 name="Text Box 26">
            <a:extLst>
              <a:ext uri="{FF2B5EF4-FFF2-40B4-BE49-F238E27FC236}">
                <a16:creationId xmlns:a16="http://schemas.microsoft.com/office/drawing/2014/main" id="{056AB8B8-C21B-4D2B-A74D-66F1FCB0B6F0}"/>
              </a:ext>
            </a:extLst>
          </p:cNvPr>
          <p:cNvSpPr txBox="1">
            <a:spLocks noChangeArrowheads="1"/>
          </p:cNvSpPr>
          <p:nvPr/>
        </p:nvSpPr>
        <p:spPr bwMode="auto">
          <a:xfrm>
            <a:off x="3619500" y="2343422"/>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Text Box 27">
            <a:extLst>
              <a:ext uri="{FF2B5EF4-FFF2-40B4-BE49-F238E27FC236}">
                <a16:creationId xmlns:a16="http://schemas.microsoft.com/office/drawing/2014/main" id="{83C09047-20F3-4960-BA6B-52308E37CADB}"/>
              </a:ext>
            </a:extLst>
          </p:cNvPr>
          <p:cNvSpPr txBox="1">
            <a:spLocks noChangeArrowheads="1"/>
          </p:cNvSpPr>
          <p:nvPr/>
        </p:nvSpPr>
        <p:spPr bwMode="auto">
          <a:xfrm>
            <a:off x="4476750" y="2343422"/>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4" name="Text Box 28">
            <a:extLst>
              <a:ext uri="{FF2B5EF4-FFF2-40B4-BE49-F238E27FC236}">
                <a16:creationId xmlns:a16="http://schemas.microsoft.com/office/drawing/2014/main" id="{05561B3C-2B8A-42CD-B932-892223FF08A6}"/>
              </a:ext>
            </a:extLst>
          </p:cNvPr>
          <p:cNvSpPr txBox="1">
            <a:spLocks noChangeArrowheads="1"/>
          </p:cNvSpPr>
          <p:nvPr/>
        </p:nvSpPr>
        <p:spPr bwMode="auto">
          <a:xfrm>
            <a:off x="4648200" y="3086372"/>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6" name="Line 29">
            <a:extLst>
              <a:ext uri="{FF2B5EF4-FFF2-40B4-BE49-F238E27FC236}">
                <a16:creationId xmlns:a16="http://schemas.microsoft.com/office/drawing/2014/main" id="{B227AEAE-9D6B-460F-B4F1-2CC18BE8242C}"/>
              </a:ext>
            </a:extLst>
          </p:cNvPr>
          <p:cNvSpPr>
            <a:spLocks noChangeShapeType="1"/>
          </p:cNvSpPr>
          <p:nvPr/>
        </p:nvSpPr>
        <p:spPr bwMode="auto">
          <a:xfrm>
            <a:off x="6477000" y="28006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8" name="Line 30">
            <a:extLst>
              <a:ext uri="{FF2B5EF4-FFF2-40B4-BE49-F238E27FC236}">
                <a16:creationId xmlns:a16="http://schemas.microsoft.com/office/drawing/2014/main" id="{CE6EF681-6C2E-41AB-AA1A-22C8CD1404E6}"/>
              </a:ext>
            </a:extLst>
          </p:cNvPr>
          <p:cNvSpPr>
            <a:spLocks noChangeShapeType="1"/>
          </p:cNvSpPr>
          <p:nvPr/>
        </p:nvSpPr>
        <p:spPr bwMode="auto">
          <a:xfrm>
            <a:off x="7505700" y="28006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0" name="Line 31">
            <a:extLst>
              <a:ext uri="{FF2B5EF4-FFF2-40B4-BE49-F238E27FC236}">
                <a16:creationId xmlns:a16="http://schemas.microsoft.com/office/drawing/2014/main" id="{42D7D51A-BA35-42C6-A117-2C0CD6ABC1F2}"/>
              </a:ext>
            </a:extLst>
          </p:cNvPr>
          <p:cNvSpPr>
            <a:spLocks noChangeShapeType="1"/>
          </p:cNvSpPr>
          <p:nvPr/>
        </p:nvSpPr>
        <p:spPr bwMode="auto">
          <a:xfrm>
            <a:off x="4019550" y="28006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2" name="Line 32">
            <a:extLst>
              <a:ext uri="{FF2B5EF4-FFF2-40B4-BE49-F238E27FC236}">
                <a16:creationId xmlns:a16="http://schemas.microsoft.com/office/drawing/2014/main" id="{7CD50DC3-E956-4A3E-ABA5-8586E686FEB8}"/>
              </a:ext>
            </a:extLst>
          </p:cNvPr>
          <p:cNvSpPr>
            <a:spLocks noChangeShapeType="1"/>
          </p:cNvSpPr>
          <p:nvPr/>
        </p:nvSpPr>
        <p:spPr bwMode="auto">
          <a:xfrm>
            <a:off x="4933950" y="28006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4" name="Line 33">
            <a:extLst>
              <a:ext uri="{FF2B5EF4-FFF2-40B4-BE49-F238E27FC236}">
                <a16:creationId xmlns:a16="http://schemas.microsoft.com/office/drawing/2014/main" id="{D8137D31-47FF-4C2D-A1AE-EB2AEDF72616}"/>
              </a:ext>
            </a:extLst>
          </p:cNvPr>
          <p:cNvSpPr>
            <a:spLocks noChangeShapeType="1"/>
          </p:cNvSpPr>
          <p:nvPr/>
        </p:nvSpPr>
        <p:spPr bwMode="auto">
          <a:xfrm>
            <a:off x="5676900" y="290698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6" name="Text Box 34">
            <a:extLst>
              <a:ext uri="{FF2B5EF4-FFF2-40B4-BE49-F238E27FC236}">
                <a16:creationId xmlns:a16="http://schemas.microsoft.com/office/drawing/2014/main" id="{F07D98F4-A625-42BE-9F2A-2027840EBC67}"/>
              </a:ext>
            </a:extLst>
          </p:cNvPr>
          <p:cNvSpPr txBox="1">
            <a:spLocks noChangeArrowheads="1"/>
          </p:cNvSpPr>
          <p:nvPr/>
        </p:nvSpPr>
        <p:spPr bwMode="auto">
          <a:xfrm>
            <a:off x="3562350" y="3086372"/>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8" name="Text Box 35">
            <a:extLst>
              <a:ext uri="{FF2B5EF4-FFF2-40B4-BE49-F238E27FC236}">
                <a16:creationId xmlns:a16="http://schemas.microsoft.com/office/drawing/2014/main" id="{3274ED4E-2ADF-4EBA-BF4A-A4937E7C702D}"/>
              </a:ext>
            </a:extLst>
          </p:cNvPr>
          <p:cNvSpPr txBox="1">
            <a:spLocks noChangeArrowheads="1"/>
          </p:cNvSpPr>
          <p:nvPr/>
        </p:nvSpPr>
        <p:spPr bwMode="auto">
          <a:xfrm>
            <a:off x="4533900" y="142902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0" name="Text Box 36">
            <a:extLst>
              <a:ext uri="{FF2B5EF4-FFF2-40B4-BE49-F238E27FC236}">
                <a16:creationId xmlns:a16="http://schemas.microsoft.com/office/drawing/2014/main" id="{7EAF4FB1-A402-4FA0-AA0C-832FD5E5CBCB}"/>
              </a:ext>
            </a:extLst>
          </p:cNvPr>
          <p:cNvSpPr txBox="1">
            <a:spLocks noChangeArrowheads="1"/>
          </p:cNvSpPr>
          <p:nvPr/>
        </p:nvSpPr>
        <p:spPr bwMode="auto">
          <a:xfrm>
            <a:off x="5334000" y="1028972"/>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2" name="Text Box 37">
            <a:extLst>
              <a:ext uri="{FF2B5EF4-FFF2-40B4-BE49-F238E27FC236}">
                <a16:creationId xmlns:a16="http://schemas.microsoft.com/office/drawing/2014/main" id="{741633E4-AE6F-4B42-819D-EE688230CD27}"/>
              </a:ext>
            </a:extLst>
          </p:cNvPr>
          <p:cNvSpPr txBox="1">
            <a:spLocks noChangeArrowheads="1"/>
          </p:cNvSpPr>
          <p:nvPr/>
        </p:nvSpPr>
        <p:spPr bwMode="auto">
          <a:xfrm>
            <a:off x="5334000" y="142902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4" name="Text Box 38">
            <a:extLst>
              <a:ext uri="{FF2B5EF4-FFF2-40B4-BE49-F238E27FC236}">
                <a16:creationId xmlns:a16="http://schemas.microsoft.com/office/drawing/2014/main" id="{850B78D6-A893-4D83-9E02-50914832EC52}"/>
              </a:ext>
            </a:extLst>
          </p:cNvPr>
          <p:cNvSpPr txBox="1">
            <a:spLocks noChangeArrowheads="1"/>
          </p:cNvSpPr>
          <p:nvPr/>
        </p:nvSpPr>
        <p:spPr bwMode="auto">
          <a:xfrm>
            <a:off x="6076950" y="1429022"/>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6" name="Text Box 39">
            <a:extLst>
              <a:ext uri="{FF2B5EF4-FFF2-40B4-BE49-F238E27FC236}">
                <a16:creationId xmlns:a16="http://schemas.microsoft.com/office/drawing/2014/main" id="{E9D57BD2-7C6D-45C0-9A8D-34AEBBA4F2C2}"/>
              </a:ext>
            </a:extLst>
          </p:cNvPr>
          <p:cNvSpPr txBox="1">
            <a:spLocks noChangeArrowheads="1"/>
          </p:cNvSpPr>
          <p:nvPr/>
        </p:nvSpPr>
        <p:spPr bwMode="auto">
          <a:xfrm>
            <a:off x="7048500" y="142902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8" name="Line 40">
            <a:extLst>
              <a:ext uri="{FF2B5EF4-FFF2-40B4-BE49-F238E27FC236}">
                <a16:creationId xmlns:a16="http://schemas.microsoft.com/office/drawing/2014/main" id="{AD60AD1A-E1A7-4D79-A666-95091EDDC06F}"/>
              </a:ext>
            </a:extLst>
          </p:cNvPr>
          <p:cNvSpPr>
            <a:spLocks noChangeShapeType="1"/>
          </p:cNvSpPr>
          <p:nvPr/>
        </p:nvSpPr>
        <p:spPr bwMode="auto">
          <a:xfrm>
            <a:off x="8248650" y="99087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0" name="Text Box 41">
            <a:extLst>
              <a:ext uri="{FF2B5EF4-FFF2-40B4-BE49-F238E27FC236}">
                <a16:creationId xmlns:a16="http://schemas.microsoft.com/office/drawing/2014/main" id="{8051428D-1432-411E-ACC3-4D941DAAD2BA}"/>
              </a:ext>
            </a:extLst>
          </p:cNvPr>
          <p:cNvSpPr txBox="1">
            <a:spLocks noChangeArrowheads="1"/>
          </p:cNvSpPr>
          <p:nvPr/>
        </p:nvSpPr>
        <p:spPr bwMode="auto">
          <a:xfrm>
            <a:off x="7848600" y="142902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2" name="Text Box 42">
            <a:extLst>
              <a:ext uri="{FF2B5EF4-FFF2-40B4-BE49-F238E27FC236}">
                <a16:creationId xmlns:a16="http://schemas.microsoft.com/office/drawing/2014/main" id="{9077FDB0-E9FA-41CF-BFC9-1D1115DD788D}"/>
              </a:ext>
            </a:extLst>
          </p:cNvPr>
          <p:cNvSpPr txBox="1">
            <a:spLocks noChangeArrowheads="1"/>
          </p:cNvSpPr>
          <p:nvPr/>
        </p:nvSpPr>
        <p:spPr bwMode="auto">
          <a:xfrm>
            <a:off x="8820150" y="51462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4" name="Line 43">
            <a:extLst>
              <a:ext uri="{FF2B5EF4-FFF2-40B4-BE49-F238E27FC236}">
                <a16:creationId xmlns:a16="http://schemas.microsoft.com/office/drawing/2014/main" id="{0DC0E9EE-7991-4BE8-A01C-EB9589413878}"/>
              </a:ext>
            </a:extLst>
          </p:cNvPr>
          <p:cNvSpPr>
            <a:spLocks noChangeShapeType="1"/>
          </p:cNvSpPr>
          <p:nvPr/>
        </p:nvSpPr>
        <p:spPr bwMode="auto">
          <a:xfrm>
            <a:off x="9048750" y="99087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6" name="Text Box 44">
            <a:extLst>
              <a:ext uri="{FF2B5EF4-FFF2-40B4-BE49-F238E27FC236}">
                <a16:creationId xmlns:a16="http://schemas.microsoft.com/office/drawing/2014/main" id="{790E503D-B581-4CCA-B50D-7CFCF8634D70}"/>
              </a:ext>
            </a:extLst>
          </p:cNvPr>
          <p:cNvSpPr txBox="1">
            <a:spLocks noChangeArrowheads="1"/>
          </p:cNvSpPr>
          <p:nvPr/>
        </p:nvSpPr>
        <p:spPr bwMode="auto">
          <a:xfrm>
            <a:off x="8648700" y="142902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8" name="Line 45">
            <a:extLst>
              <a:ext uri="{FF2B5EF4-FFF2-40B4-BE49-F238E27FC236}">
                <a16:creationId xmlns:a16="http://schemas.microsoft.com/office/drawing/2014/main" id="{DDDDE542-B345-46FE-9268-DFE58270B863}"/>
              </a:ext>
            </a:extLst>
          </p:cNvPr>
          <p:cNvSpPr>
            <a:spLocks noChangeShapeType="1"/>
          </p:cNvSpPr>
          <p:nvPr/>
        </p:nvSpPr>
        <p:spPr bwMode="auto">
          <a:xfrm flipV="1">
            <a:off x="7448550" y="1028972"/>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0" name="Text Box 46">
            <a:extLst>
              <a:ext uri="{FF2B5EF4-FFF2-40B4-BE49-F238E27FC236}">
                <a16:creationId xmlns:a16="http://schemas.microsoft.com/office/drawing/2014/main" id="{C97879F8-9368-4C43-8911-FFCE7950A99C}"/>
              </a:ext>
            </a:extLst>
          </p:cNvPr>
          <p:cNvSpPr txBox="1">
            <a:spLocks noChangeArrowheads="1"/>
          </p:cNvSpPr>
          <p:nvPr/>
        </p:nvSpPr>
        <p:spPr bwMode="auto">
          <a:xfrm rot="-1258926">
            <a:off x="7620000" y="1114697"/>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2" name="Text Box 47">
            <a:extLst>
              <a:ext uri="{FF2B5EF4-FFF2-40B4-BE49-F238E27FC236}">
                <a16:creationId xmlns:a16="http://schemas.microsoft.com/office/drawing/2014/main" id="{88CDE149-49A6-46DC-AEE3-23BA23FCEC9C}"/>
              </a:ext>
            </a:extLst>
          </p:cNvPr>
          <p:cNvSpPr txBox="1">
            <a:spLocks noChangeArrowheads="1"/>
          </p:cNvSpPr>
          <p:nvPr/>
        </p:nvSpPr>
        <p:spPr bwMode="auto">
          <a:xfrm>
            <a:off x="7934325" y="31459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4" name="Text Box 48">
            <a:extLst>
              <a:ext uri="{FF2B5EF4-FFF2-40B4-BE49-F238E27FC236}">
                <a16:creationId xmlns:a16="http://schemas.microsoft.com/office/drawing/2014/main" id="{2168C92C-A0FC-48B1-A414-C319E8E13695}"/>
              </a:ext>
            </a:extLst>
          </p:cNvPr>
          <p:cNvSpPr txBox="1">
            <a:spLocks noChangeArrowheads="1"/>
          </p:cNvSpPr>
          <p:nvPr/>
        </p:nvSpPr>
        <p:spPr bwMode="auto">
          <a:xfrm>
            <a:off x="5334000" y="2629172"/>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6" name="Text Box 49">
            <a:extLst>
              <a:ext uri="{FF2B5EF4-FFF2-40B4-BE49-F238E27FC236}">
                <a16:creationId xmlns:a16="http://schemas.microsoft.com/office/drawing/2014/main" id="{3FCE54F2-4E75-465A-A8C7-EA33E4AE8CAA}"/>
              </a:ext>
            </a:extLst>
          </p:cNvPr>
          <p:cNvSpPr txBox="1">
            <a:spLocks noChangeArrowheads="1"/>
          </p:cNvSpPr>
          <p:nvPr/>
        </p:nvSpPr>
        <p:spPr bwMode="auto">
          <a:xfrm>
            <a:off x="5276850" y="308637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8" name="Line 50">
            <a:extLst>
              <a:ext uri="{FF2B5EF4-FFF2-40B4-BE49-F238E27FC236}">
                <a16:creationId xmlns:a16="http://schemas.microsoft.com/office/drawing/2014/main" id="{7C20982A-FBF7-4622-AC63-42A3EC78934D}"/>
              </a:ext>
            </a:extLst>
          </p:cNvPr>
          <p:cNvSpPr>
            <a:spLocks noChangeShapeType="1"/>
          </p:cNvSpPr>
          <p:nvPr/>
        </p:nvSpPr>
        <p:spPr bwMode="auto">
          <a:xfrm>
            <a:off x="5676900" y="3029222"/>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0" name="Text Box 51">
            <a:extLst>
              <a:ext uri="{FF2B5EF4-FFF2-40B4-BE49-F238E27FC236}">
                <a16:creationId xmlns:a16="http://schemas.microsoft.com/office/drawing/2014/main" id="{A86BC05F-988B-461D-BE55-96314DD678FB}"/>
              </a:ext>
            </a:extLst>
          </p:cNvPr>
          <p:cNvSpPr txBox="1">
            <a:spLocks noChangeArrowheads="1"/>
          </p:cNvSpPr>
          <p:nvPr/>
        </p:nvSpPr>
        <p:spPr bwMode="auto">
          <a:xfrm>
            <a:off x="3962400" y="2743472"/>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2" name="Line 52">
            <a:extLst>
              <a:ext uri="{FF2B5EF4-FFF2-40B4-BE49-F238E27FC236}">
                <a16:creationId xmlns:a16="http://schemas.microsoft.com/office/drawing/2014/main" id="{51BE63CB-8D02-4769-8DFD-F1261DCF09E3}"/>
              </a:ext>
            </a:extLst>
          </p:cNvPr>
          <p:cNvSpPr>
            <a:spLocks noChangeShapeType="1"/>
          </p:cNvSpPr>
          <p:nvPr/>
        </p:nvSpPr>
        <p:spPr bwMode="auto">
          <a:xfrm flipV="1">
            <a:off x="4019550" y="2857772"/>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4" name="Text Box 53">
            <a:extLst>
              <a:ext uri="{FF2B5EF4-FFF2-40B4-BE49-F238E27FC236}">
                <a16:creationId xmlns:a16="http://schemas.microsoft.com/office/drawing/2014/main" id="{163D74DC-A9D9-4CCB-BA03-B762EEDD0D6F}"/>
              </a:ext>
            </a:extLst>
          </p:cNvPr>
          <p:cNvSpPr txBox="1">
            <a:spLocks noChangeArrowheads="1"/>
          </p:cNvSpPr>
          <p:nvPr/>
        </p:nvSpPr>
        <p:spPr bwMode="auto">
          <a:xfrm>
            <a:off x="6134100" y="314352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6" name="Line 54">
            <a:extLst>
              <a:ext uri="{FF2B5EF4-FFF2-40B4-BE49-F238E27FC236}">
                <a16:creationId xmlns:a16="http://schemas.microsoft.com/office/drawing/2014/main" id="{BDD8C847-60C2-448B-A35A-40C47DEF99DA}"/>
              </a:ext>
            </a:extLst>
          </p:cNvPr>
          <p:cNvSpPr>
            <a:spLocks noChangeShapeType="1"/>
          </p:cNvSpPr>
          <p:nvPr/>
        </p:nvSpPr>
        <p:spPr bwMode="auto">
          <a:xfrm>
            <a:off x="6991350" y="291492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8" name="Text Box 55">
            <a:extLst>
              <a:ext uri="{FF2B5EF4-FFF2-40B4-BE49-F238E27FC236}">
                <a16:creationId xmlns:a16="http://schemas.microsoft.com/office/drawing/2014/main" id="{762BE882-97F8-4282-86FB-D3D4057A7D16}"/>
              </a:ext>
            </a:extLst>
          </p:cNvPr>
          <p:cNvSpPr txBox="1">
            <a:spLocks noChangeArrowheads="1"/>
          </p:cNvSpPr>
          <p:nvPr/>
        </p:nvSpPr>
        <p:spPr bwMode="auto">
          <a:xfrm>
            <a:off x="6819900" y="2343422"/>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 name="Line 56">
            <a:extLst>
              <a:ext uri="{FF2B5EF4-FFF2-40B4-BE49-F238E27FC236}">
                <a16:creationId xmlns:a16="http://schemas.microsoft.com/office/drawing/2014/main" id="{A72099D0-2DDC-4B73-87B3-16BCC66ACF20}"/>
              </a:ext>
            </a:extLst>
          </p:cNvPr>
          <p:cNvSpPr>
            <a:spLocks noChangeShapeType="1"/>
          </p:cNvSpPr>
          <p:nvPr/>
        </p:nvSpPr>
        <p:spPr bwMode="auto">
          <a:xfrm>
            <a:off x="6534150" y="3086372"/>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2" name="Text Box 57">
            <a:extLst>
              <a:ext uri="{FF2B5EF4-FFF2-40B4-BE49-F238E27FC236}">
                <a16:creationId xmlns:a16="http://schemas.microsoft.com/office/drawing/2014/main" id="{48C7682D-12A6-49D5-9092-3835BC5B1CBF}"/>
              </a:ext>
            </a:extLst>
          </p:cNvPr>
          <p:cNvSpPr txBox="1">
            <a:spLocks noChangeArrowheads="1"/>
          </p:cNvSpPr>
          <p:nvPr/>
        </p:nvSpPr>
        <p:spPr bwMode="auto">
          <a:xfrm>
            <a:off x="6934200" y="3143522"/>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 name="Text Box 58">
            <a:extLst>
              <a:ext uri="{FF2B5EF4-FFF2-40B4-BE49-F238E27FC236}">
                <a16:creationId xmlns:a16="http://schemas.microsoft.com/office/drawing/2014/main" id="{61BC632A-54B1-4153-8A35-0DB7D9C60995}"/>
              </a:ext>
            </a:extLst>
          </p:cNvPr>
          <p:cNvSpPr txBox="1">
            <a:spLocks noChangeArrowheads="1"/>
          </p:cNvSpPr>
          <p:nvPr/>
        </p:nvSpPr>
        <p:spPr bwMode="auto">
          <a:xfrm>
            <a:off x="7162800" y="2057672"/>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6" name="Text Box 59">
            <a:extLst>
              <a:ext uri="{FF2B5EF4-FFF2-40B4-BE49-F238E27FC236}">
                <a16:creationId xmlns:a16="http://schemas.microsoft.com/office/drawing/2014/main" id="{0783716F-EA97-4459-989C-6F0A550EA41E}"/>
              </a:ext>
            </a:extLst>
          </p:cNvPr>
          <p:cNvSpPr txBox="1">
            <a:spLocks noChangeArrowheads="1"/>
          </p:cNvSpPr>
          <p:nvPr/>
        </p:nvSpPr>
        <p:spPr bwMode="auto">
          <a:xfrm>
            <a:off x="6934200" y="3372122"/>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8" name="Line 60">
            <a:extLst>
              <a:ext uri="{FF2B5EF4-FFF2-40B4-BE49-F238E27FC236}">
                <a16:creationId xmlns:a16="http://schemas.microsoft.com/office/drawing/2014/main" id="{4FAA1E91-ADA6-4F2D-A97F-D396D26B202E}"/>
              </a:ext>
            </a:extLst>
          </p:cNvPr>
          <p:cNvSpPr>
            <a:spLocks noChangeShapeType="1"/>
          </p:cNvSpPr>
          <p:nvPr/>
        </p:nvSpPr>
        <p:spPr bwMode="auto">
          <a:xfrm>
            <a:off x="8248650" y="262917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0" name="Text Box 61">
            <a:extLst>
              <a:ext uri="{FF2B5EF4-FFF2-40B4-BE49-F238E27FC236}">
                <a16:creationId xmlns:a16="http://schemas.microsoft.com/office/drawing/2014/main" id="{27E79C53-2F06-431C-B2A6-C70DBEBC1581}"/>
              </a:ext>
            </a:extLst>
          </p:cNvPr>
          <p:cNvSpPr txBox="1">
            <a:spLocks noChangeArrowheads="1"/>
          </p:cNvSpPr>
          <p:nvPr/>
        </p:nvSpPr>
        <p:spPr bwMode="auto">
          <a:xfrm>
            <a:off x="7848600" y="311494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2" name="Text Box 62">
            <a:extLst>
              <a:ext uri="{FF2B5EF4-FFF2-40B4-BE49-F238E27FC236}">
                <a16:creationId xmlns:a16="http://schemas.microsoft.com/office/drawing/2014/main" id="{186B83C2-EEB1-4051-9193-0E12A873A8FD}"/>
              </a:ext>
            </a:extLst>
          </p:cNvPr>
          <p:cNvSpPr txBox="1">
            <a:spLocks noChangeArrowheads="1"/>
          </p:cNvSpPr>
          <p:nvPr/>
        </p:nvSpPr>
        <p:spPr bwMode="auto">
          <a:xfrm>
            <a:off x="8763000" y="2114822"/>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4" name="Line 63">
            <a:extLst>
              <a:ext uri="{FF2B5EF4-FFF2-40B4-BE49-F238E27FC236}">
                <a16:creationId xmlns:a16="http://schemas.microsoft.com/office/drawing/2014/main" id="{13A47380-7034-4502-8938-2445E8E7DF33}"/>
              </a:ext>
            </a:extLst>
          </p:cNvPr>
          <p:cNvSpPr>
            <a:spLocks noChangeShapeType="1"/>
          </p:cNvSpPr>
          <p:nvPr/>
        </p:nvSpPr>
        <p:spPr bwMode="auto">
          <a:xfrm>
            <a:off x="9048750" y="262917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6" name="Text Box 64">
            <a:extLst>
              <a:ext uri="{FF2B5EF4-FFF2-40B4-BE49-F238E27FC236}">
                <a16:creationId xmlns:a16="http://schemas.microsoft.com/office/drawing/2014/main" id="{0F3A26E6-ADAF-436D-A1ED-56B69E0542E4}"/>
              </a:ext>
            </a:extLst>
          </p:cNvPr>
          <p:cNvSpPr txBox="1">
            <a:spLocks noChangeArrowheads="1"/>
          </p:cNvSpPr>
          <p:nvPr/>
        </p:nvSpPr>
        <p:spPr bwMode="auto">
          <a:xfrm>
            <a:off x="8648700" y="311494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8" name="Text Box 65">
            <a:extLst>
              <a:ext uri="{FF2B5EF4-FFF2-40B4-BE49-F238E27FC236}">
                <a16:creationId xmlns:a16="http://schemas.microsoft.com/office/drawing/2014/main" id="{B66E25B3-DDEB-42A1-8D9C-5C649234C4AD}"/>
              </a:ext>
            </a:extLst>
          </p:cNvPr>
          <p:cNvSpPr txBox="1">
            <a:spLocks noChangeArrowheads="1"/>
          </p:cNvSpPr>
          <p:nvPr/>
        </p:nvSpPr>
        <p:spPr bwMode="auto">
          <a:xfrm>
            <a:off x="7934325" y="200052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0" name="Line 66">
            <a:extLst>
              <a:ext uri="{FF2B5EF4-FFF2-40B4-BE49-F238E27FC236}">
                <a16:creationId xmlns:a16="http://schemas.microsoft.com/office/drawing/2014/main" id="{20A79F22-BF79-483E-BF45-4DF0992F4E1C}"/>
              </a:ext>
            </a:extLst>
          </p:cNvPr>
          <p:cNvSpPr>
            <a:spLocks noChangeShapeType="1"/>
          </p:cNvSpPr>
          <p:nvPr/>
        </p:nvSpPr>
        <p:spPr bwMode="auto">
          <a:xfrm>
            <a:off x="3962400" y="502947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2" name="Text Box 67">
            <a:extLst>
              <a:ext uri="{FF2B5EF4-FFF2-40B4-BE49-F238E27FC236}">
                <a16:creationId xmlns:a16="http://schemas.microsoft.com/office/drawing/2014/main" id="{BA69B613-55A5-4F5F-8A65-B539750028AD}"/>
              </a:ext>
            </a:extLst>
          </p:cNvPr>
          <p:cNvSpPr txBox="1">
            <a:spLocks noChangeArrowheads="1"/>
          </p:cNvSpPr>
          <p:nvPr/>
        </p:nvSpPr>
        <p:spPr bwMode="auto">
          <a:xfrm>
            <a:off x="6248400" y="440082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4" name="Text Box 68">
            <a:extLst>
              <a:ext uri="{FF2B5EF4-FFF2-40B4-BE49-F238E27FC236}">
                <a16:creationId xmlns:a16="http://schemas.microsoft.com/office/drawing/2014/main" id="{BE400CBF-A6A6-48BF-9753-0D79F4055CDF}"/>
              </a:ext>
            </a:extLst>
          </p:cNvPr>
          <p:cNvSpPr txBox="1">
            <a:spLocks noChangeArrowheads="1"/>
          </p:cNvSpPr>
          <p:nvPr/>
        </p:nvSpPr>
        <p:spPr bwMode="auto">
          <a:xfrm>
            <a:off x="7277100" y="4286522"/>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6" name="Text Box 69">
            <a:extLst>
              <a:ext uri="{FF2B5EF4-FFF2-40B4-BE49-F238E27FC236}">
                <a16:creationId xmlns:a16="http://schemas.microsoft.com/office/drawing/2014/main" id="{F600F06A-6616-46E5-BE7A-B77E2A50ABEB}"/>
              </a:ext>
            </a:extLst>
          </p:cNvPr>
          <p:cNvSpPr txBox="1">
            <a:spLocks noChangeArrowheads="1"/>
          </p:cNvSpPr>
          <p:nvPr/>
        </p:nvSpPr>
        <p:spPr bwMode="auto">
          <a:xfrm>
            <a:off x="2533650" y="508662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8" name="Text Box 70">
            <a:extLst>
              <a:ext uri="{FF2B5EF4-FFF2-40B4-BE49-F238E27FC236}">
                <a16:creationId xmlns:a16="http://schemas.microsoft.com/office/drawing/2014/main" id="{2FDA599F-9C61-43D8-A9D6-3E8CE52F4FBA}"/>
              </a:ext>
            </a:extLst>
          </p:cNvPr>
          <p:cNvSpPr txBox="1">
            <a:spLocks noChangeArrowheads="1"/>
          </p:cNvSpPr>
          <p:nvPr/>
        </p:nvSpPr>
        <p:spPr bwMode="auto">
          <a:xfrm>
            <a:off x="3848100" y="4343672"/>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 name="Text Box 71">
            <a:extLst>
              <a:ext uri="{FF2B5EF4-FFF2-40B4-BE49-F238E27FC236}">
                <a16:creationId xmlns:a16="http://schemas.microsoft.com/office/drawing/2014/main" id="{6D15220E-AD07-4EA3-A523-AB9665A8F0BF}"/>
              </a:ext>
            </a:extLst>
          </p:cNvPr>
          <p:cNvSpPr txBox="1">
            <a:spLocks noChangeArrowheads="1"/>
          </p:cNvSpPr>
          <p:nvPr/>
        </p:nvSpPr>
        <p:spPr bwMode="auto">
          <a:xfrm>
            <a:off x="4762500" y="4343672"/>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2" name="Line 72">
            <a:extLst>
              <a:ext uri="{FF2B5EF4-FFF2-40B4-BE49-F238E27FC236}">
                <a16:creationId xmlns:a16="http://schemas.microsoft.com/office/drawing/2014/main" id="{54EF110D-A2BF-4B2E-A803-A471FABFEB58}"/>
              </a:ext>
            </a:extLst>
          </p:cNvPr>
          <p:cNvSpPr>
            <a:spLocks noChangeShapeType="1"/>
          </p:cNvSpPr>
          <p:nvPr/>
        </p:nvSpPr>
        <p:spPr bwMode="auto">
          <a:xfrm>
            <a:off x="6477000" y="48008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4" name="Line 73">
            <a:extLst>
              <a:ext uri="{FF2B5EF4-FFF2-40B4-BE49-F238E27FC236}">
                <a16:creationId xmlns:a16="http://schemas.microsoft.com/office/drawing/2014/main" id="{BEDC9027-B8AE-4FAE-BCE8-35D8D37AAB0C}"/>
              </a:ext>
            </a:extLst>
          </p:cNvPr>
          <p:cNvSpPr>
            <a:spLocks noChangeShapeType="1"/>
          </p:cNvSpPr>
          <p:nvPr/>
        </p:nvSpPr>
        <p:spPr bwMode="auto">
          <a:xfrm>
            <a:off x="7562850" y="48008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6" name="Line 74">
            <a:extLst>
              <a:ext uri="{FF2B5EF4-FFF2-40B4-BE49-F238E27FC236}">
                <a16:creationId xmlns:a16="http://schemas.microsoft.com/office/drawing/2014/main" id="{AB7ECE24-71BE-4513-B4E0-3ED75A712DC7}"/>
              </a:ext>
            </a:extLst>
          </p:cNvPr>
          <p:cNvSpPr>
            <a:spLocks noChangeShapeType="1"/>
          </p:cNvSpPr>
          <p:nvPr/>
        </p:nvSpPr>
        <p:spPr bwMode="auto">
          <a:xfrm>
            <a:off x="4019550" y="4572272"/>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8" name="Line 75">
            <a:extLst>
              <a:ext uri="{FF2B5EF4-FFF2-40B4-BE49-F238E27FC236}">
                <a16:creationId xmlns:a16="http://schemas.microsoft.com/office/drawing/2014/main" id="{142F3E96-2B10-4767-B121-CD918C7B9393}"/>
              </a:ext>
            </a:extLst>
          </p:cNvPr>
          <p:cNvSpPr>
            <a:spLocks noChangeShapeType="1"/>
          </p:cNvSpPr>
          <p:nvPr/>
        </p:nvSpPr>
        <p:spPr bwMode="auto">
          <a:xfrm>
            <a:off x="4933950" y="480087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0" name="Line 76">
            <a:extLst>
              <a:ext uri="{FF2B5EF4-FFF2-40B4-BE49-F238E27FC236}">
                <a16:creationId xmlns:a16="http://schemas.microsoft.com/office/drawing/2014/main" id="{6172D6E8-9B42-4AF8-9E75-4EE23C5128BA}"/>
              </a:ext>
            </a:extLst>
          </p:cNvPr>
          <p:cNvSpPr>
            <a:spLocks noChangeShapeType="1"/>
          </p:cNvSpPr>
          <p:nvPr/>
        </p:nvSpPr>
        <p:spPr bwMode="auto">
          <a:xfrm>
            <a:off x="5676900" y="490723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2" name="Line 77">
            <a:extLst>
              <a:ext uri="{FF2B5EF4-FFF2-40B4-BE49-F238E27FC236}">
                <a16:creationId xmlns:a16="http://schemas.microsoft.com/office/drawing/2014/main" id="{54DB7C47-63DB-4A97-AAE9-0904E1324520}"/>
              </a:ext>
            </a:extLst>
          </p:cNvPr>
          <p:cNvSpPr>
            <a:spLocks noChangeShapeType="1"/>
          </p:cNvSpPr>
          <p:nvPr/>
        </p:nvSpPr>
        <p:spPr bwMode="auto">
          <a:xfrm flipH="1">
            <a:off x="2990850" y="502947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4" name="Line 78">
            <a:extLst>
              <a:ext uri="{FF2B5EF4-FFF2-40B4-BE49-F238E27FC236}">
                <a16:creationId xmlns:a16="http://schemas.microsoft.com/office/drawing/2014/main" id="{1F7F6E09-4374-4D75-B794-FDD6177ACB15}"/>
              </a:ext>
            </a:extLst>
          </p:cNvPr>
          <p:cNvSpPr>
            <a:spLocks noChangeShapeType="1"/>
          </p:cNvSpPr>
          <p:nvPr/>
        </p:nvSpPr>
        <p:spPr bwMode="auto">
          <a:xfrm>
            <a:off x="2933700" y="491517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6" name="Text Box 79">
            <a:extLst>
              <a:ext uri="{FF2B5EF4-FFF2-40B4-BE49-F238E27FC236}">
                <a16:creationId xmlns:a16="http://schemas.microsoft.com/office/drawing/2014/main" id="{11B9799E-4F29-4A86-AB65-38535EFBF83C}"/>
              </a:ext>
            </a:extLst>
          </p:cNvPr>
          <p:cNvSpPr txBox="1">
            <a:spLocks noChangeArrowheads="1"/>
          </p:cNvSpPr>
          <p:nvPr/>
        </p:nvSpPr>
        <p:spPr bwMode="auto">
          <a:xfrm>
            <a:off x="3562350" y="5086622"/>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8" name="Line 80">
            <a:extLst>
              <a:ext uri="{FF2B5EF4-FFF2-40B4-BE49-F238E27FC236}">
                <a16:creationId xmlns:a16="http://schemas.microsoft.com/office/drawing/2014/main" id="{F16E96EE-EFB0-4ACC-8720-31A8B0DADDEC}"/>
              </a:ext>
            </a:extLst>
          </p:cNvPr>
          <p:cNvSpPr>
            <a:spLocks noChangeShapeType="1"/>
          </p:cNvSpPr>
          <p:nvPr/>
        </p:nvSpPr>
        <p:spPr bwMode="auto">
          <a:xfrm>
            <a:off x="3676650" y="5200922"/>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0" name="Text Box 81">
            <a:extLst>
              <a:ext uri="{FF2B5EF4-FFF2-40B4-BE49-F238E27FC236}">
                <a16:creationId xmlns:a16="http://schemas.microsoft.com/office/drawing/2014/main" id="{24951534-66BD-4E18-9DA5-B030E8254B6A}"/>
              </a:ext>
            </a:extLst>
          </p:cNvPr>
          <p:cNvSpPr txBox="1">
            <a:spLocks noChangeArrowheads="1"/>
          </p:cNvSpPr>
          <p:nvPr/>
        </p:nvSpPr>
        <p:spPr bwMode="auto">
          <a:xfrm>
            <a:off x="2590800" y="457227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2" name="Line 82">
            <a:extLst>
              <a:ext uri="{FF2B5EF4-FFF2-40B4-BE49-F238E27FC236}">
                <a16:creationId xmlns:a16="http://schemas.microsoft.com/office/drawing/2014/main" id="{D151ABEA-7267-4A40-A77B-911767B9F7F3}"/>
              </a:ext>
            </a:extLst>
          </p:cNvPr>
          <p:cNvSpPr>
            <a:spLocks noChangeShapeType="1"/>
          </p:cNvSpPr>
          <p:nvPr/>
        </p:nvSpPr>
        <p:spPr bwMode="auto">
          <a:xfrm>
            <a:off x="2933700" y="4457972"/>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4" name="Text Box 83">
            <a:extLst>
              <a:ext uri="{FF2B5EF4-FFF2-40B4-BE49-F238E27FC236}">
                <a16:creationId xmlns:a16="http://schemas.microsoft.com/office/drawing/2014/main" id="{1D07E8CB-0950-4CEB-81C7-042892111786}"/>
              </a:ext>
            </a:extLst>
          </p:cNvPr>
          <p:cNvSpPr txBox="1">
            <a:spLocks noChangeArrowheads="1"/>
          </p:cNvSpPr>
          <p:nvPr/>
        </p:nvSpPr>
        <p:spPr bwMode="auto">
          <a:xfrm>
            <a:off x="3276600" y="4229372"/>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6" name="Text Box 84">
            <a:extLst>
              <a:ext uri="{FF2B5EF4-FFF2-40B4-BE49-F238E27FC236}">
                <a16:creationId xmlns:a16="http://schemas.microsoft.com/office/drawing/2014/main" id="{D4CF7E19-17B5-4DA5-8A3C-F752B6757F54}"/>
              </a:ext>
            </a:extLst>
          </p:cNvPr>
          <p:cNvSpPr txBox="1">
            <a:spLocks noChangeArrowheads="1"/>
          </p:cNvSpPr>
          <p:nvPr/>
        </p:nvSpPr>
        <p:spPr bwMode="auto">
          <a:xfrm>
            <a:off x="3562350" y="5658122"/>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8" name="Line 85">
            <a:extLst>
              <a:ext uri="{FF2B5EF4-FFF2-40B4-BE49-F238E27FC236}">
                <a16:creationId xmlns:a16="http://schemas.microsoft.com/office/drawing/2014/main" id="{A6CCFD9C-2A2F-4152-A31C-D81577AFFEB0}"/>
              </a:ext>
            </a:extLst>
          </p:cNvPr>
          <p:cNvSpPr>
            <a:spLocks noChangeShapeType="1"/>
          </p:cNvSpPr>
          <p:nvPr/>
        </p:nvSpPr>
        <p:spPr bwMode="auto">
          <a:xfrm>
            <a:off x="8248650" y="462942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0" name="Text Box 86">
            <a:extLst>
              <a:ext uri="{FF2B5EF4-FFF2-40B4-BE49-F238E27FC236}">
                <a16:creationId xmlns:a16="http://schemas.microsoft.com/office/drawing/2014/main" id="{6EC4152C-5DFE-4C1A-BD19-8C94630218D9}"/>
              </a:ext>
            </a:extLst>
          </p:cNvPr>
          <p:cNvSpPr txBox="1">
            <a:spLocks noChangeArrowheads="1"/>
          </p:cNvSpPr>
          <p:nvPr/>
        </p:nvSpPr>
        <p:spPr bwMode="auto">
          <a:xfrm>
            <a:off x="8820150" y="420079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2" name="Line 87">
            <a:extLst>
              <a:ext uri="{FF2B5EF4-FFF2-40B4-BE49-F238E27FC236}">
                <a16:creationId xmlns:a16="http://schemas.microsoft.com/office/drawing/2014/main" id="{5E1D9740-1400-4E71-8B4A-378DEFF9D404}"/>
              </a:ext>
            </a:extLst>
          </p:cNvPr>
          <p:cNvSpPr>
            <a:spLocks noChangeShapeType="1"/>
          </p:cNvSpPr>
          <p:nvPr/>
        </p:nvSpPr>
        <p:spPr bwMode="auto">
          <a:xfrm>
            <a:off x="9048750" y="462942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4" name="Text Box 88">
            <a:extLst>
              <a:ext uri="{FF2B5EF4-FFF2-40B4-BE49-F238E27FC236}">
                <a16:creationId xmlns:a16="http://schemas.microsoft.com/office/drawing/2014/main" id="{EE72F349-9E18-41C4-A7CD-36708B264899}"/>
              </a:ext>
            </a:extLst>
          </p:cNvPr>
          <p:cNvSpPr txBox="1">
            <a:spLocks noChangeArrowheads="1"/>
          </p:cNvSpPr>
          <p:nvPr/>
        </p:nvSpPr>
        <p:spPr bwMode="auto">
          <a:xfrm>
            <a:off x="4419600" y="474372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6" name="Line 89">
            <a:extLst>
              <a:ext uri="{FF2B5EF4-FFF2-40B4-BE49-F238E27FC236}">
                <a16:creationId xmlns:a16="http://schemas.microsoft.com/office/drawing/2014/main" id="{C172EAB7-4455-45B1-8797-C0511B75B15A}"/>
              </a:ext>
            </a:extLst>
          </p:cNvPr>
          <p:cNvSpPr>
            <a:spLocks noChangeShapeType="1"/>
          </p:cNvSpPr>
          <p:nvPr/>
        </p:nvSpPr>
        <p:spPr bwMode="auto">
          <a:xfrm>
            <a:off x="4191000" y="491517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8" name="Text Box 90">
            <a:extLst>
              <a:ext uri="{FF2B5EF4-FFF2-40B4-BE49-F238E27FC236}">
                <a16:creationId xmlns:a16="http://schemas.microsoft.com/office/drawing/2014/main" id="{CB9169A4-BFD0-45BC-8CF1-AB0A27F3D710}"/>
              </a:ext>
            </a:extLst>
          </p:cNvPr>
          <p:cNvSpPr txBox="1">
            <a:spLocks noChangeArrowheads="1"/>
          </p:cNvSpPr>
          <p:nvPr/>
        </p:nvSpPr>
        <p:spPr bwMode="auto">
          <a:xfrm>
            <a:off x="4419600" y="508662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0" name="Text Box 91">
            <a:extLst>
              <a:ext uri="{FF2B5EF4-FFF2-40B4-BE49-F238E27FC236}">
                <a16:creationId xmlns:a16="http://schemas.microsoft.com/office/drawing/2014/main" id="{79B2BC58-0E7F-4C5E-9315-CA8B8B062FC4}"/>
              </a:ext>
            </a:extLst>
          </p:cNvPr>
          <p:cNvSpPr txBox="1">
            <a:spLocks noChangeArrowheads="1"/>
          </p:cNvSpPr>
          <p:nvPr/>
        </p:nvSpPr>
        <p:spPr bwMode="auto">
          <a:xfrm>
            <a:off x="4019550" y="4629422"/>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2" name="Line 92">
            <a:extLst>
              <a:ext uri="{FF2B5EF4-FFF2-40B4-BE49-F238E27FC236}">
                <a16:creationId xmlns:a16="http://schemas.microsoft.com/office/drawing/2014/main" id="{404F5DC3-4781-40BE-B9C1-348C2F3C22EC}"/>
              </a:ext>
            </a:extLst>
          </p:cNvPr>
          <p:cNvSpPr>
            <a:spLocks noChangeShapeType="1"/>
          </p:cNvSpPr>
          <p:nvPr/>
        </p:nvSpPr>
        <p:spPr bwMode="auto">
          <a:xfrm flipV="1">
            <a:off x="4705350" y="4743722"/>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4" name="Text Box 93">
            <a:extLst>
              <a:ext uri="{FF2B5EF4-FFF2-40B4-BE49-F238E27FC236}">
                <a16:creationId xmlns:a16="http://schemas.microsoft.com/office/drawing/2014/main" id="{F6A41A6A-9428-4698-A110-641A7CD7D39F}"/>
              </a:ext>
            </a:extLst>
          </p:cNvPr>
          <p:cNvSpPr txBox="1">
            <a:spLocks noChangeArrowheads="1"/>
          </p:cNvSpPr>
          <p:nvPr/>
        </p:nvSpPr>
        <p:spPr bwMode="auto">
          <a:xfrm>
            <a:off x="5334000" y="4629422"/>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6" name="Text Box 94">
            <a:extLst>
              <a:ext uri="{FF2B5EF4-FFF2-40B4-BE49-F238E27FC236}">
                <a16:creationId xmlns:a16="http://schemas.microsoft.com/office/drawing/2014/main" id="{177C0106-4839-4432-A98E-AC05D01BCAD7}"/>
              </a:ext>
            </a:extLst>
          </p:cNvPr>
          <p:cNvSpPr txBox="1">
            <a:spLocks noChangeArrowheads="1"/>
          </p:cNvSpPr>
          <p:nvPr/>
        </p:nvSpPr>
        <p:spPr bwMode="auto">
          <a:xfrm>
            <a:off x="5334000" y="508662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8" name="Text Box 95">
            <a:extLst>
              <a:ext uri="{FF2B5EF4-FFF2-40B4-BE49-F238E27FC236}">
                <a16:creationId xmlns:a16="http://schemas.microsoft.com/office/drawing/2014/main" id="{59879B62-BCED-4BA2-8020-1A05E50B7E1B}"/>
              </a:ext>
            </a:extLst>
          </p:cNvPr>
          <p:cNvSpPr txBox="1">
            <a:spLocks noChangeArrowheads="1"/>
          </p:cNvSpPr>
          <p:nvPr/>
        </p:nvSpPr>
        <p:spPr bwMode="auto">
          <a:xfrm>
            <a:off x="4648200" y="537237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0" name="Line 96">
            <a:extLst>
              <a:ext uri="{FF2B5EF4-FFF2-40B4-BE49-F238E27FC236}">
                <a16:creationId xmlns:a16="http://schemas.microsoft.com/office/drawing/2014/main" id="{1D119A42-5E56-4E5A-836A-EDD039A2A23E}"/>
              </a:ext>
            </a:extLst>
          </p:cNvPr>
          <p:cNvSpPr>
            <a:spLocks noChangeShapeType="1"/>
          </p:cNvSpPr>
          <p:nvPr/>
        </p:nvSpPr>
        <p:spPr bwMode="auto">
          <a:xfrm>
            <a:off x="4933950" y="5029472"/>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2" name="Text Box 97">
            <a:extLst>
              <a:ext uri="{FF2B5EF4-FFF2-40B4-BE49-F238E27FC236}">
                <a16:creationId xmlns:a16="http://schemas.microsoft.com/office/drawing/2014/main" id="{341789F3-7677-482E-A032-A6FA0CDC0616}"/>
              </a:ext>
            </a:extLst>
          </p:cNvPr>
          <p:cNvSpPr txBox="1">
            <a:spLocks noChangeArrowheads="1"/>
          </p:cNvSpPr>
          <p:nvPr/>
        </p:nvSpPr>
        <p:spPr bwMode="auto">
          <a:xfrm>
            <a:off x="6248400" y="5086622"/>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Text Box 98">
            <a:extLst>
              <a:ext uri="{FF2B5EF4-FFF2-40B4-BE49-F238E27FC236}">
                <a16:creationId xmlns:a16="http://schemas.microsoft.com/office/drawing/2014/main" id="{30587A1B-38BD-4502-A6A7-427B30AEAE88}"/>
              </a:ext>
            </a:extLst>
          </p:cNvPr>
          <p:cNvSpPr txBox="1">
            <a:spLocks noChangeArrowheads="1"/>
          </p:cNvSpPr>
          <p:nvPr/>
        </p:nvSpPr>
        <p:spPr bwMode="auto">
          <a:xfrm>
            <a:off x="6534150" y="4629422"/>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99">
            <a:extLst>
              <a:ext uri="{FF2B5EF4-FFF2-40B4-BE49-F238E27FC236}">
                <a16:creationId xmlns:a16="http://schemas.microsoft.com/office/drawing/2014/main" id="{C7E740C7-37D8-4534-8CFB-042D6E435BB7}"/>
              </a:ext>
            </a:extLst>
          </p:cNvPr>
          <p:cNvSpPr>
            <a:spLocks noChangeShapeType="1"/>
          </p:cNvSpPr>
          <p:nvPr/>
        </p:nvSpPr>
        <p:spPr bwMode="auto">
          <a:xfrm>
            <a:off x="6477000" y="5143772"/>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8" name="Text Box 100">
            <a:extLst>
              <a:ext uri="{FF2B5EF4-FFF2-40B4-BE49-F238E27FC236}">
                <a16:creationId xmlns:a16="http://schemas.microsoft.com/office/drawing/2014/main" id="{593BED13-BCF4-4F97-9FF6-7AD875F55882}"/>
              </a:ext>
            </a:extLst>
          </p:cNvPr>
          <p:cNvSpPr txBox="1">
            <a:spLocks noChangeArrowheads="1"/>
          </p:cNvSpPr>
          <p:nvPr/>
        </p:nvSpPr>
        <p:spPr bwMode="auto">
          <a:xfrm>
            <a:off x="6762750" y="5143772"/>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0" name="Line 101">
            <a:extLst>
              <a:ext uri="{FF2B5EF4-FFF2-40B4-BE49-F238E27FC236}">
                <a16:creationId xmlns:a16="http://schemas.microsoft.com/office/drawing/2014/main" id="{059E0A09-E349-4552-BBE2-8DCF4271E025}"/>
              </a:ext>
            </a:extLst>
          </p:cNvPr>
          <p:cNvSpPr>
            <a:spLocks noChangeShapeType="1"/>
          </p:cNvSpPr>
          <p:nvPr/>
        </p:nvSpPr>
        <p:spPr bwMode="auto">
          <a:xfrm>
            <a:off x="6991350" y="491517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2" name="Text Box 102">
            <a:extLst>
              <a:ext uri="{FF2B5EF4-FFF2-40B4-BE49-F238E27FC236}">
                <a16:creationId xmlns:a16="http://schemas.microsoft.com/office/drawing/2014/main" id="{99603A2B-36F2-43AD-98BA-0EDED6BECE6A}"/>
              </a:ext>
            </a:extLst>
          </p:cNvPr>
          <p:cNvSpPr txBox="1">
            <a:spLocks noChangeArrowheads="1"/>
          </p:cNvSpPr>
          <p:nvPr/>
        </p:nvSpPr>
        <p:spPr bwMode="auto">
          <a:xfrm>
            <a:off x="6819900" y="4343672"/>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Text Box 103">
            <a:extLst>
              <a:ext uri="{FF2B5EF4-FFF2-40B4-BE49-F238E27FC236}">
                <a16:creationId xmlns:a16="http://schemas.microsoft.com/office/drawing/2014/main" id="{A9B60811-320B-4736-9269-EDDF84DDCF78}"/>
              </a:ext>
            </a:extLst>
          </p:cNvPr>
          <p:cNvSpPr txBox="1">
            <a:spLocks noChangeArrowheads="1"/>
          </p:cNvSpPr>
          <p:nvPr/>
        </p:nvSpPr>
        <p:spPr bwMode="auto">
          <a:xfrm>
            <a:off x="7962900" y="4000772"/>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Text Box 104">
            <a:extLst>
              <a:ext uri="{FF2B5EF4-FFF2-40B4-BE49-F238E27FC236}">
                <a16:creationId xmlns:a16="http://schemas.microsoft.com/office/drawing/2014/main" id="{B744CA3F-185F-4D5C-82FD-DC476C175090}"/>
              </a:ext>
            </a:extLst>
          </p:cNvPr>
          <p:cNvSpPr txBox="1">
            <a:spLocks noChangeArrowheads="1"/>
          </p:cNvSpPr>
          <p:nvPr/>
        </p:nvSpPr>
        <p:spPr bwMode="auto">
          <a:xfrm>
            <a:off x="7277100" y="5200922"/>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Line 105">
            <a:extLst>
              <a:ext uri="{FF2B5EF4-FFF2-40B4-BE49-F238E27FC236}">
                <a16:creationId xmlns:a16="http://schemas.microsoft.com/office/drawing/2014/main" id="{030B58EE-B85C-4569-9295-4C2CC40DB669}"/>
              </a:ext>
            </a:extLst>
          </p:cNvPr>
          <p:cNvSpPr>
            <a:spLocks noChangeShapeType="1"/>
          </p:cNvSpPr>
          <p:nvPr/>
        </p:nvSpPr>
        <p:spPr bwMode="auto">
          <a:xfrm>
            <a:off x="8305800" y="4629422"/>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0" name="Line 106">
            <a:extLst>
              <a:ext uri="{FF2B5EF4-FFF2-40B4-BE49-F238E27FC236}">
                <a16:creationId xmlns:a16="http://schemas.microsoft.com/office/drawing/2014/main" id="{6F51FF97-0142-405B-A692-58076BF9A0E2}"/>
              </a:ext>
            </a:extLst>
          </p:cNvPr>
          <p:cNvSpPr>
            <a:spLocks noChangeShapeType="1"/>
          </p:cNvSpPr>
          <p:nvPr/>
        </p:nvSpPr>
        <p:spPr bwMode="auto">
          <a:xfrm>
            <a:off x="4933950" y="3543572"/>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2" name="Line 107">
            <a:extLst>
              <a:ext uri="{FF2B5EF4-FFF2-40B4-BE49-F238E27FC236}">
                <a16:creationId xmlns:a16="http://schemas.microsoft.com/office/drawing/2014/main" id="{10C49332-AB3C-46F4-8CD4-7A246C13A289}"/>
              </a:ext>
            </a:extLst>
          </p:cNvPr>
          <p:cNvSpPr>
            <a:spLocks noChangeShapeType="1"/>
          </p:cNvSpPr>
          <p:nvPr/>
        </p:nvSpPr>
        <p:spPr bwMode="auto">
          <a:xfrm>
            <a:off x="5619750" y="3772172"/>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 name="Line 108">
            <a:extLst>
              <a:ext uri="{FF2B5EF4-FFF2-40B4-BE49-F238E27FC236}">
                <a16:creationId xmlns:a16="http://schemas.microsoft.com/office/drawing/2014/main" id="{89AB4C31-52CA-4B65-BDA5-4F9ADACBC5C5}"/>
              </a:ext>
            </a:extLst>
          </p:cNvPr>
          <p:cNvSpPr>
            <a:spLocks noChangeShapeType="1"/>
          </p:cNvSpPr>
          <p:nvPr/>
        </p:nvSpPr>
        <p:spPr bwMode="auto">
          <a:xfrm>
            <a:off x="6477000" y="3657872"/>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 name="Line 109">
            <a:extLst>
              <a:ext uri="{FF2B5EF4-FFF2-40B4-BE49-F238E27FC236}">
                <a16:creationId xmlns:a16="http://schemas.microsoft.com/office/drawing/2014/main" id="{52F20B99-E89C-4AFC-84D0-5CCB451CA8B3}"/>
              </a:ext>
            </a:extLst>
          </p:cNvPr>
          <p:cNvSpPr>
            <a:spLocks noChangeShapeType="1"/>
          </p:cNvSpPr>
          <p:nvPr/>
        </p:nvSpPr>
        <p:spPr bwMode="auto">
          <a:xfrm>
            <a:off x="6477000" y="3943622"/>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8" name="Text Box 110">
            <a:extLst>
              <a:ext uri="{FF2B5EF4-FFF2-40B4-BE49-F238E27FC236}">
                <a16:creationId xmlns:a16="http://schemas.microsoft.com/office/drawing/2014/main" id="{79DF43E5-64EC-4DB8-B3B8-1A78E4AD899B}"/>
              </a:ext>
            </a:extLst>
          </p:cNvPr>
          <p:cNvSpPr txBox="1">
            <a:spLocks noChangeArrowheads="1"/>
          </p:cNvSpPr>
          <p:nvPr/>
        </p:nvSpPr>
        <p:spPr bwMode="auto">
          <a:xfrm>
            <a:off x="6477000" y="371502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0" name="Line 111">
            <a:extLst>
              <a:ext uri="{FF2B5EF4-FFF2-40B4-BE49-F238E27FC236}">
                <a16:creationId xmlns:a16="http://schemas.microsoft.com/office/drawing/2014/main" id="{11AB2ACF-DEC4-4216-BCC7-25DB6C72124F}"/>
              </a:ext>
            </a:extLst>
          </p:cNvPr>
          <p:cNvSpPr>
            <a:spLocks noChangeShapeType="1"/>
          </p:cNvSpPr>
          <p:nvPr/>
        </p:nvSpPr>
        <p:spPr bwMode="auto">
          <a:xfrm>
            <a:off x="7505700" y="3829322"/>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2" name="Line 112">
            <a:extLst>
              <a:ext uri="{FF2B5EF4-FFF2-40B4-BE49-F238E27FC236}">
                <a16:creationId xmlns:a16="http://schemas.microsoft.com/office/drawing/2014/main" id="{5A5C2072-EA6E-4291-B26A-923E222F79E7}"/>
              </a:ext>
            </a:extLst>
          </p:cNvPr>
          <p:cNvSpPr>
            <a:spLocks noChangeShapeType="1"/>
          </p:cNvSpPr>
          <p:nvPr/>
        </p:nvSpPr>
        <p:spPr bwMode="auto">
          <a:xfrm>
            <a:off x="7505700" y="4000772"/>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4" name="Text Box 113">
            <a:extLst>
              <a:ext uri="{FF2B5EF4-FFF2-40B4-BE49-F238E27FC236}">
                <a16:creationId xmlns:a16="http://schemas.microsoft.com/office/drawing/2014/main" id="{EF5F3228-F362-4EE9-AC10-76C7C8F2BE90}"/>
              </a:ext>
            </a:extLst>
          </p:cNvPr>
          <p:cNvSpPr txBox="1">
            <a:spLocks noChangeArrowheads="1"/>
          </p:cNvSpPr>
          <p:nvPr/>
        </p:nvSpPr>
        <p:spPr bwMode="auto">
          <a:xfrm>
            <a:off x="7562850" y="371502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 name="AutoShape 114">
            <a:extLst>
              <a:ext uri="{FF2B5EF4-FFF2-40B4-BE49-F238E27FC236}">
                <a16:creationId xmlns:a16="http://schemas.microsoft.com/office/drawing/2014/main" id="{CFFB9E2D-4ADD-4DFB-A02E-C32439C8ED8E}"/>
              </a:ext>
            </a:extLst>
          </p:cNvPr>
          <p:cNvSpPr>
            <a:spLocks/>
          </p:cNvSpPr>
          <p:nvPr/>
        </p:nvSpPr>
        <p:spPr bwMode="auto">
          <a:xfrm>
            <a:off x="6248400" y="3715022"/>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8" name="Text Box 115">
            <a:extLst>
              <a:ext uri="{FF2B5EF4-FFF2-40B4-BE49-F238E27FC236}">
                <a16:creationId xmlns:a16="http://schemas.microsoft.com/office/drawing/2014/main" id="{3615F430-B39E-4F32-B633-993A4A516DF4}"/>
              </a:ext>
            </a:extLst>
          </p:cNvPr>
          <p:cNvSpPr txBox="1">
            <a:spLocks noChangeArrowheads="1"/>
          </p:cNvSpPr>
          <p:nvPr/>
        </p:nvSpPr>
        <p:spPr bwMode="auto">
          <a:xfrm>
            <a:off x="5848350" y="3829322"/>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 name="Text Box 116">
            <a:extLst>
              <a:ext uri="{FF2B5EF4-FFF2-40B4-BE49-F238E27FC236}">
                <a16:creationId xmlns:a16="http://schemas.microsoft.com/office/drawing/2014/main" id="{F3608059-3177-46E2-A4E8-7B9D0CFC4898}"/>
              </a:ext>
            </a:extLst>
          </p:cNvPr>
          <p:cNvSpPr txBox="1">
            <a:spLocks noChangeArrowheads="1"/>
          </p:cNvSpPr>
          <p:nvPr/>
        </p:nvSpPr>
        <p:spPr bwMode="auto">
          <a:xfrm>
            <a:off x="7277100" y="5658122"/>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 name="Text Box 117">
            <a:extLst>
              <a:ext uri="{FF2B5EF4-FFF2-40B4-BE49-F238E27FC236}">
                <a16:creationId xmlns:a16="http://schemas.microsoft.com/office/drawing/2014/main" id="{D2C2DCF0-9A59-4666-98F5-E9A569D2C722}"/>
              </a:ext>
            </a:extLst>
          </p:cNvPr>
          <p:cNvSpPr txBox="1">
            <a:spLocks noChangeArrowheads="1"/>
          </p:cNvSpPr>
          <p:nvPr/>
        </p:nvSpPr>
        <p:spPr bwMode="auto">
          <a:xfrm>
            <a:off x="7505700" y="2800622"/>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4" name="Text Box 118">
            <a:extLst>
              <a:ext uri="{FF2B5EF4-FFF2-40B4-BE49-F238E27FC236}">
                <a16:creationId xmlns:a16="http://schemas.microsoft.com/office/drawing/2014/main" id="{69CD1C3D-8431-4EED-BB9F-0003288FF3A3}"/>
              </a:ext>
            </a:extLst>
          </p:cNvPr>
          <p:cNvSpPr txBox="1">
            <a:spLocks noChangeArrowheads="1"/>
          </p:cNvSpPr>
          <p:nvPr/>
        </p:nvSpPr>
        <p:spPr bwMode="auto">
          <a:xfrm>
            <a:off x="7562850" y="4800872"/>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6" name="Line 119">
            <a:extLst>
              <a:ext uri="{FF2B5EF4-FFF2-40B4-BE49-F238E27FC236}">
                <a16:creationId xmlns:a16="http://schemas.microsoft.com/office/drawing/2014/main" id="{0A2B4302-69C2-486F-BED0-5D339061D394}"/>
              </a:ext>
            </a:extLst>
          </p:cNvPr>
          <p:cNvSpPr>
            <a:spLocks noChangeShapeType="1"/>
          </p:cNvSpPr>
          <p:nvPr/>
        </p:nvSpPr>
        <p:spPr bwMode="auto">
          <a:xfrm>
            <a:off x="7620000" y="4800872"/>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8" name="Text Box 120">
            <a:extLst>
              <a:ext uri="{FF2B5EF4-FFF2-40B4-BE49-F238E27FC236}">
                <a16:creationId xmlns:a16="http://schemas.microsoft.com/office/drawing/2014/main" id="{C90C189C-F9FF-4EFD-9FF4-F5602E5047D4}"/>
              </a:ext>
            </a:extLst>
          </p:cNvPr>
          <p:cNvSpPr txBox="1">
            <a:spLocks noChangeArrowheads="1"/>
          </p:cNvSpPr>
          <p:nvPr/>
        </p:nvSpPr>
        <p:spPr bwMode="auto">
          <a:xfrm>
            <a:off x="8090886" y="5427619"/>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540" name="Line 121">
            <a:extLst>
              <a:ext uri="{FF2B5EF4-FFF2-40B4-BE49-F238E27FC236}">
                <a16:creationId xmlns:a16="http://schemas.microsoft.com/office/drawing/2014/main" id="{8775BEB7-150E-4DF8-9408-DAA1DAD8D1E5}"/>
              </a:ext>
            </a:extLst>
          </p:cNvPr>
          <p:cNvSpPr>
            <a:spLocks noChangeShapeType="1"/>
          </p:cNvSpPr>
          <p:nvPr/>
        </p:nvSpPr>
        <p:spPr bwMode="auto">
          <a:xfrm>
            <a:off x="8032996" y="5040790"/>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2" name="TextBox 541">
            <a:extLst>
              <a:ext uri="{FF2B5EF4-FFF2-40B4-BE49-F238E27FC236}">
                <a16:creationId xmlns:a16="http://schemas.microsoft.com/office/drawing/2014/main" id="{47C55B67-2B3B-4DC8-9453-FF53D0298F69}"/>
              </a:ext>
            </a:extLst>
          </p:cNvPr>
          <p:cNvSpPr txBox="1"/>
          <p:nvPr/>
        </p:nvSpPr>
        <p:spPr>
          <a:xfrm>
            <a:off x="478971" y="399217"/>
            <a:ext cx="2093334" cy="369332"/>
          </a:xfrm>
          <a:prstGeom prst="rect">
            <a:avLst/>
          </a:prstGeom>
          <a:noFill/>
        </p:spPr>
        <p:txBody>
          <a:bodyPr wrap="square">
            <a:spAutoFit/>
          </a:bodyPr>
          <a:lstStyle/>
          <a:p>
            <a:r>
              <a:rPr lang="en-US" sz="1800" dirty="0">
                <a:latin typeface="Arial Narrow" panose="020B0606020202030204" pitchFamily="34" charset="0"/>
              </a:rPr>
              <a:t>Third </a:t>
            </a:r>
            <a:r>
              <a:rPr lang="en-US" sz="1800" dirty="0" err="1">
                <a:latin typeface="Arial Narrow" panose="020B0606020202030204" pitchFamily="34" charset="0"/>
              </a:rPr>
              <a:t>Diodochi</a:t>
            </a:r>
            <a:r>
              <a:rPr lang="en-US" sz="1800" dirty="0">
                <a:latin typeface="Arial Narrow" panose="020B0606020202030204" pitchFamily="34" charset="0"/>
              </a:rPr>
              <a:t> war </a:t>
            </a:r>
            <a:endParaRPr lang="en-US" dirty="0"/>
          </a:p>
        </p:txBody>
      </p:sp>
      <p:sp>
        <p:nvSpPr>
          <p:cNvPr id="544" name="TextBox 543">
            <a:extLst>
              <a:ext uri="{FF2B5EF4-FFF2-40B4-BE49-F238E27FC236}">
                <a16:creationId xmlns:a16="http://schemas.microsoft.com/office/drawing/2014/main" id="{64A79C32-7992-458F-8A80-DAF841EE69A9}"/>
              </a:ext>
            </a:extLst>
          </p:cNvPr>
          <p:cNvSpPr txBox="1"/>
          <p:nvPr/>
        </p:nvSpPr>
        <p:spPr>
          <a:xfrm>
            <a:off x="478971" y="2215906"/>
            <a:ext cx="2093334" cy="369332"/>
          </a:xfrm>
          <a:prstGeom prst="rect">
            <a:avLst/>
          </a:prstGeom>
          <a:noFill/>
        </p:spPr>
        <p:txBody>
          <a:bodyPr wrap="square">
            <a:spAutoFit/>
          </a:bodyPr>
          <a:lstStyle/>
          <a:p>
            <a:r>
              <a:rPr lang="en-US" sz="1800" dirty="0">
                <a:latin typeface="Arial Narrow" panose="020B0606020202030204" pitchFamily="34" charset="0"/>
              </a:rPr>
              <a:t>WW1</a:t>
            </a:r>
            <a:endParaRPr lang="en-US" dirty="0"/>
          </a:p>
        </p:txBody>
      </p:sp>
    </p:spTree>
    <p:extLst>
      <p:ext uri="{BB962C8B-B14F-4D97-AF65-F5344CB8AC3E}">
        <p14:creationId xmlns:p14="http://schemas.microsoft.com/office/powerpoint/2010/main" val="339908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2A9600-7567-4D2A-BAED-3D013520A2B9}"/>
              </a:ext>
            </a:extLst>
          </p:cNvPr>
          <p:cNvSpPr>
            <a:spLocks noGrp="1"/>
          </p:cNvSpPr>
          <p:nvPr>
            <p:ph type="sldNum" sz="quarter" idx="12"/>
          </p:nvPr>
        </p:nvSpPr>
        <p:spPr/>
        <p:txBody>
          <a:bodyPr/>
          <a:lstStyle/>
          <a:p>
            <a:fld id="{3A98EE3D-8CD1-4C3F-BD1C-C98C9596463C}" type="slidenum">
              <a:rPr lang="en-US" smtClean="0"/>
              <a:t>34</a:t>
            </a:fld>
            <a:endParaRPr lang="en-US" dirty="0"/>
          </a:p>
        </p:txBody>
      </p:sp>
      <p:cxnSp>
        <p:nvCxnSpPr>
          <p:cNvPr id="3" name="Straight Connector 2">
            <a:extLst>
              <a:ext uri="{FF2B5EF4-FFF2-40B4-BE49-F238E27FC236}">
                <a16:creationId xmlns:a16="http://schemas.microsoft.com/office/drawing/2014/main" id="{1B9CE92C-A45D-4F1D-BE91-918814732F43}"/>
              </a:ext>
            </a:extLst>
          </p:cNvPr>
          <p:cNvCxnSpPr/>
          <p:nvPr/>
        </p:nvCxnSpPr>
        <p:spPr>
          <a:xfrm>
            <a:off x="0" y="36392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E71BD1-CAA3-4E2F-B96B-EB86335979D8}"/>
              </a:ext>
            </a:extLst>
          </p:cNvPr>
          <p:cNvCxnSpPr>
            <a:cxnSpLocks/>
          </p:cNvCxnSpPr>
          <p:nvPr/>
        </p:nvCxnSpPr>
        <p:spPr>
          <a:xfrm>
            <a:off x="1741742" y="3112262"/>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945FF28-D0BC-411F-93B6-B4B7D238B931}"/>
              </a:ext>
            </a:extLst>
          </p:cNvPr>
          <p:cNvSpPr/>
          <p:nvPr/>
        </p:nvSpPr>
        <p:spPr>
          <a:xfrm>
            <a:off x="1569403" y="2657900"/>
            <a:ext cx="498453"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1989</a:t>
            </a:r>
            <a:endParaRPr lang="en-US" sz="1200" dirty="0"/>
          </a:p>
        </p:txBody>
      </p:sp>
      <p:cxnSp>
        <p:nvCxnSpPr>
          <p:cNvPr id="6" name="Straight Connector 5">
            <a:extLst>
              <a:ext uri="{FF2B5EF4-FFF2-40B4-BE49-F238E27FC236}">
                <a16:creationId xmlns:a16="http://schemas.microsoft.com/office/drawing/2014/main" id="{8580F61A-9D83-44AD-8BA2-B13E73D305A7}"/>
              </a:ext>
            </a:extLst>
          </p:cNvPr>
          <p:cNvCxnSpPr>
            <a:cxnSpLocks/>
          </p:cNvCxnSpPr>
          <p:nvPr/>
        </p:nvCxnSpPr>
        <p:spPr>
          <a:xfrm>
            <a:off x="3646016" y="3107482"/>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E44ED3B-09AD-4404-85AB-5BF14E1C6A00}"/>
              </a:ext>
            </a:extLst>
          </p:cNvPr>
          <p:cNvSpPr/>
          <p:nvPr/>
        </p:nvSpPr>
        <p:spPr>
          <a:xfrm>
            <a:off x="3438603" y="2644944"/>
            <a:ext cx="471200" cy="276999"/>
          </a:xfrm>
          <a:prstGeom prst="rect">
            <a:avLst/>
          </a:prstGeom>
        </p:spPr>
        <p:txBody>
          <a:bodyPr wrap="square">
            <a:spAutoFit/>
          </a:bodyPr>
          <a:lstStyle/>
          <a:p>
            <a:pPr algn="ctr"/>
            <a:r>
              <a:rPr lang="en-US" sz="1200" b="1" dirty="0">
                <a:latin typeface="Arial Narrow" panose="020B0606020202030204" pitchFamily="34" charset="0"/>
              </a:rPr>
              <a:t>2011</a:t>
            </a:r>
            <a:endParaRPr lang="en-US" sz="1200" dirty="0"/>
          </a:p>
        </p:txBody>
      </p:sp>
      <p:cxnSp>
        <p:nvCxnSpPr>
          <p:cNvPr id="8" name="Straight Connector 7">
            <a:extLst>
              <a:ext uri="{FF2B5EF4-FFF2-40B4-BE49-F238E27FC236}">
                <a16:creationId xmlns:a16="http://schemas.microsoft.com/office/drawing/2014/main" id="{131565BE-8C6F-4289-B022-E6C20AD405DE}"/>
              </a:ext>
            </a:extLst>
          </p:cNvPr>
          <p:cNvCxnSpPr>
            <a:cxnSpLocks/>
          </p:cNvCxnSpPr>
          <p:nvPr/>
        </p:nvCxnSpPr>
        <p:spPr>
          <a:xfrm>
            <a:off x="6669226" y="3084801"/>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0311700-ADFC-4C5D-B2DC-0EEC10B83DC3}"/>
              </a:ext>
            </a:extLst>
          </p:cNvPr>
          <p:cNvSpPr/>
          <p:nvPr/>
        </p:nvSpPr>
        <p:spPr>
          <a:xfrm>
            <a:off x="6219988" y="2623135"/>
            <a:ext cx="898475" cy="276999"/>
          </a:xfrm>
          <a:prstGeom prst="rect">
            <a:avLst/>
          </a:prstGeom>
        </p:spPr>
        <p:txBody>
          <a:bodyPr wrap="square">
            <a:spAutoFit/>
          </a:bodyPr>
          <a:lstStyle/>
          <a:p>
            <a:pPr algn="ctr"/>
            <a:r>
              <a:rPr lang="en-US" sz="1200" b="1" dirty="0">
                <a:latin typeface="Arial Narrow" panose="020B0606020202030204" pitchFamily="34" charset="0"/>
              </a:rPr>
              <a:t>2021</a:t>
            </a:r>
            <a:endParaRPr lang="en-US" sz="1200" dirty="0"/>
          </a:p>
        </p:txBody>
      </p:sp>
      <p:cxnSp>
        <p:nvCxnSpPr>
          <p:cNvPr id="10" name="Straight Connector 9">
            <a:extLst>
              <a:ext uri="{FF2B5EF4-FFF2-40B4-BE49-F238E27FC236}">
                <a16:creationId xmlns:a16="http://schemas.microsoft.com/office/drawing/2014/main" id="{D4F4C587-C1EC-49B6-AB46-4A54BEBFA287}"/>
              </a:ext>
            </a:extLst>
          </p:cNvPr>
          <p:cNvCxnSpPr>
            <a:cxnSpLocks/>
          </p:cNvCxnSpPr>
          <p:nvPr/>
        </p:nvCxnSpPr>
        <p:spPr>
          <a:xfrm>
            <a:off x="11742763" y="3112262"/>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A5104B-10FF-4014-9E76-3890C47D6B14}"/>
              </a:ext>
            </a:extLst>
          </p:cNvPr>
          <p:cNvCxnSpPr>
            <a:cxnSpLocks/>
          </p:cNvCxnSpPr>
          <p:nvPr/>
        </p:nvCxnSpPr>
        <p:spPr>
          <a:xfrm>
            <a:off x="358111" y="3117088"/>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95ECBD-6304-457B-9134-F5CA17E59954}"/>
              </a:ext>
            </a:extLst>
          </p:cNvPr>
          <p:cNvSpPr/>
          <p:nvPr/>
        </p:nvSpPr>
        <p:spPr>
          <a:xfrm>
            <a:off x="11293525" y="2606584"/>
            <a:ext cx="898475" cy="276999"/>
          </a:xfrm>
          <a:prstGeom prst="rect">
            <a:avLst/>
          </a:prstGeom>
        </p:spPr>
        <p:txBody>
          <a:bodyPr wrap="square">
            <a:spAutoFit/>
          </a:bodyPr>
          <a:lstStyle/>
          <a:p>
            <a:pPr algn="ctr"/>
            <a:r>
              <a:rPr lang="en-US" sz="1200" b="1" dirty="0">
                <a:latin typeface="Arial Narrow" panose="020B0606020202030204" pitchFamily="34" charset="0"/>
              </a:rPr>
              <a:t>2 Ad</a:t>
            </a:r>
            <a:endParaRPr lang="en-US" sz="1200" dirty="0"/>
          </a:p>
        </p:txBody>
      </p:sp>
      <p:sp>
        <p:nvSpPr>
          <p:cNvPr id="13" name="Text Box 13">
            <a:extLst>
              <a:ext uri="{FF2B5EF4-FFF2-40B4-BE49-F238E27FC236}">
                <a16:creationId xmlns:a16="http://schemas.microsoft.com/office/drawing/2014/main" id="{84F59C23-73F5-47BC-97C6-668E83947050}"/>
              </a:ext>
            </a:extLst>
          </p:cNvPr>
          <p:cNvSpPr txBox="1">
            <a:spLocks noChangeArrowheads="1"/>
          </p:cNvSpPr>
          <p:nvPr/>
        </p:nvSpPr>
        <p:spPr bwMode="auto">
          <a:xfrm>
            <a:off x="4152716" y="2313632"/>
            <a:ext cx="1542812" cy="9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10 year Proxy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Syria</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cxnSp>
        <p:nvCxnSpPr>
          <p:cNvPr id="14" name="Straight Connector 13">
            <a:extLst>
              <a:ext uri="{FF2B5EF4-FFF2-40B4-BE49-F238E27FC236}">
                <a16:creationId xmlns:a16="http://schemas.microsoft.com/office/drawing/2014/main" id="{A03CC7AF-882F-4179-9293-404536CA4943}"/>
              </a:ext>
            </a:extLst>
          </p:cNvPr>
          <p:cNvCxnSpPr>
            <a:cxnSpLocks/>
          </p:cNvCxnSpPr>
          <p:nvPr/>
        </p:nvCxnSpPr>
        <p:spPr>
          <a:xfrm>
            <a:off x="8668217" y="310230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1A39AD3-F52F-46A0-85F6-8D5AD8EF9370}"/>
              </a:ext>
            </a:extLst>
          </p:cNvPr>
          <p:cNvSpPr/>
          <p:nvPr/>
        </p:nvSpPr>
        <p:spPr>
          <a:xfrm>
            <a:off x="8218979" y="2640641"/>
            <a:ext cx="898475"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SL</a:t>
            </a:r>
            <a:endParaRPr lang="en-US" sz="1200" dirty="0"/>
          </a:p>
        </p:txBody>
      </p:sp>
      <p:cxnSp>
        <p:nvCxnSpPr>
          <p:cNvPr id="16" name="Straight Connector 15">
            <a:extLst>
              <a:ext uri="{FF2B5EF4-FFF2-40B4-BE49-F238E27FC236}">
                <a16:creationId xmlns:a16="http://schemas.microsoft.com/office/drawing/2014/main" id="{248642EB-D2DE-4A24-AF4E-4601631B2E2B}"/>
              </a:ext>
            </a:extLst>
          </p:cNvPr>
          <p:cNvCxnSpPr>
            <a:cxnSpLocks/>
          </p:cNvCxnSpPr>
          <p:nvPr/>
        </p:nvCxnSpPr>
        <p:spPr>
          <a:xfrm>
            <a:off x="10252211" y="3096081"/>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7331CA5-E3AD-4DE3-A4EF-C206FD865BD6}"/>
              </a:ext>
            </a:extLst>
          </p:cNvPr>
          <p:cNvSpPr/>
          <p:nvPr/>
        </p:nvSpPr>
        <p:spPr>
          <a:xfrm>
            <a:off x="9802973" y="2634415"/>
            <a:ext cx="898475" cy="276999"/>
          </a:xfrm>
          <a:prstGeom prst="rect">
            <a:avLst/>
          </a:prstGeom>
        </p:spPr>
        <p:txBody>
          <a:bodyPr wrap="square">
            <a:spAutoFit/>
          </a:bodyPr>
          <a:lstStyle/>
          <a:p>
            <a:pPr algn="ctr"/>
            <a:r>
              <a:rPr lang="en-US" sz="1200" b="1" dirty="0">
                <a:latin typeface="Arial Narrow" panose="020B0606020202030204" pitchFamily="34" charset="0"/>
              </a:rPr>
              <a:t>COP</a:t>
            </a:r>
            <a:endParaRPr lang="en-US" sz="1200" dirty="0"/>
          </a:p>
        </p:txBody>
      </p:sp>
      <p:cxnSp>
        <p:nvCxnSpPr>
          <p:cNvPr id="18" name="Straight Connector 17">
            <a:extLst>
              <a:ext uri="{FF2B5EF4-FFF2-40B4-BE49-F238E27FC236}">
                <a16:creationId xmlns:a16="http://schemas.microsoft.com/office/drawing/2014/main" id="{27B5F892-EBFF-40EE-A44B-4C139B4117C9}"/>
              </a:ext>
            </a:extLst>
          </p:cNvPr>
          <p:cNvCxnSpPr>
            <a:cxnSpLocks/>
          </p:cNvCxnSpPr>
          <p:nvPr/>
        </p:nvCxnSpPr>
        <p:spPr>
          <a:xfrm>
            <a:off x="6353587" y="3308371"/>
            <a:ext cx="0" cy="32333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C2C35C-666C-4E3D-8FD7-15CA1C7944A0}"/>
              </a:ext>
            </a:extLst>
          </p:cNvPr>
          <p:cNvCxnSpPr>
            <a:cxnSpLocks/>
          </p:cNvCxnSpPr>
          <p:nvPr/>
        </p:nvCxnSpPr>
        <p:spPr>
          <a:xfrm flipH="1" flipV="1">
            <a:off x="6737204" y="3201189"/>
            <a:ext cx="1758687" cy="293472"/>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F816-8FC3-403C-957C-CB5A56AB6940}"/>
              </a:ext>
            </a:extLst>
          </p:cNvPr>
          <p:cNvCxnSpPr>
            <a:cxnSpLocks/>
            <a:endCxn id="59" idx="3"/>
          </p:cNvCxnSpPr>
          <p:nvPr/>
        </p:nvCxnSpPr>
        <p:spPr>
          <a:xfrm flipH="1">
            <a:off x="6737204" y="3112262"/>
            <a:ext cx="1758686" cy="489103"/>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59FF92B-79BA-4CCE-9177-0DA2C4D59302}"/>
              </a:ext>
            </a:extLst>
          </p:cNvPr>
          <p:cNvSpPr/>
          <p:nvPr/>
        </p:nvSpPr>
        <p:spPr>
          <a:xfrm>
            <a:off x="6455347" y="2225724"/>
            <a:ext cx="545006"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KN </a:t>
            </a:r>
            <a:r>
              <a:rPr lang="en-US" altLang="en-US" sz="1200" b="1" dirty="0">
                <a:latin typeface="Arial Narrow" panose="020B0606020202030204" pitchFamily="34" charset="0"/>
                <a:ea typeface="Times New Roman" panose="02020603050405020304" pitchFamily="18" charset="0"/>
                <a:sym typeface="Wingdings" panose="05000000000000000000" pitchFamily="2" charset="2"/>
              </a:rPr>
              <a:t></a:t>
            </a:r>
          </a:p>
          <a:p>
            <a:pPr algn="ctr"/>
            <a:r>
              <a:rPr lang="en-US" sz="1200" b="1" dirty="0">
                <a:latin typeface="Arial Narrow" panose="020B0606020202030204" pitchFamily="34" charset="0"/>
                <a:sym typeface="Wingdings" panose="05000000000000000000" pitchFamily="2" charset="2"/>
              </a:rPr>
              <a:t>KS  </a:t>
            </a:r>
            <a:endParaRPr lang="en-US" sz="1200" dirty="0"/>
          </a:p>
        </p:txBody>
      </p:sp>
      <p:sp>
        <p:nvSpPr>
          <p:cNvPr id="22" name="Rectangle 21">
            <a:extLst>
              <a:ext uri="{FF2B5EF4-FFF2-40B4-BE49-F238E27FC236}">
                <a16:creationId xmlns:a16="http://schemas.microsoft.com/office/drawing/2014/main" id="{57D3BE63-3FE0-49C8-90CD-B2CE938698B1}"/>
              </a:ext>
            </a:extLst>
          </p:cNvPr>
          <p:cNvSpPr/>
          <p:nvPr/>
        </p:nvSpPr>
        <p:spPr>
          <a:xfrm>
            <a:off x="-91127" y="2629320"/>
            <a:ext cx="898475"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1979</a:t>
            </a:r>
            <a:endParaRPr lang="en-US" sz="1200" dirty="0"/>
          </a:p>
        </p:txBody>
      </p:sp>
      <p:sp>
        <p:nvSpPr>
          <p:cNvPr id="23" name="Rectangle 22">
            <a:extLst>
              <a:ext uri="{FF2B5EF4-FFF2-40B4-BE49-F238E27FC236}">
                <a16:creationId xmlns:a16="http://schemas.microsoft.com/office/drawing/2014/main" id="{69EA60DE-5CE9-4288-8331-2C0A35914F5E}"/>
              </a:ext>
            </a:extLst>
          </p:cNvPr>
          <p:cNvSpPr/>
          <p:nvPr/>
        </p:nvSpPr>
        <p:spPr>
          <a:xfrm>
            <a:off x="214162" y="1896388"/>
            <a:ext cx="1811383" cy="461665"/>
          </a:xfrm>
          <a:prstGeom prst="rect">
            <a:avLst/>
          </a:prstGeom>
        </p:spPr>
        <p:txBody>
          <a:bodyPr wrap="square">
            <a:spAutoFit/>
          </a:bodyPr>
          <a:lstStyle/>
          <a:p>
            <a:r>
              <a:rPr lang="en-US" altLang="en-US" sz="1200" b="1" dirty="0">
                <a:latin typeface="Arial Narrow" panose="020B0606020202030204" pitchFamily="34" charset="0"/>
                <a:ea typeface="Times New Roman" panose="02020603050405020304" pitchFamily="18" charset="0"/>
              </a:rPr>
              <a:t>KN – capitalism</a:t>
            </a:r>
          </a:p>
          <a:p>
            <a:r>
              <a:rPr lang="en-US" sz="1200" b="1" dirty="0">
                <a:latin typeface="Arial Narrow" panose="020B0606020202030204" pitchFamily="34" charset="0"/>
              </a:rPr>
              <a:t>KS - communism</a:t>
            </a:r>
            <a:endParaRPr lang="en-US" sz="1200" dirty="0"/>
          </a:p>
        </p:txBody>
      </p:sp>
      <p:sp>
        <p:nvSpPr>
          <p:cNvPr id="24" name="Rectangle 23">
            <a:extLst>
              <a:ext uri="{FF2B5EF4-FFF2-40B4-BE49-F238E27FC236}">
                <a16:creationId xmlns:a16="http://schemas.microsoft.com/office/drawing/2014/main" id="{5DC5642A-5C83-4581-B34A-CD29409166C7}"/>
              </a:ext>
            </a:extLst>
          </p:cNvPr>
          <p:cNvSpPr/>
          <p:nvPr/>
        </p:nvSpPr>
        <p:spPr>
          <a:xfrm>
            <a:off x="3475386" y="1896388"/>
            <a:ext cx="1811383" cy="461665"/>
          </a:xfrm>
          <a:prstGeom prst="rect">
            <a:avLst/>
          </a:prstGeom>
        </p:spPr>
        <p:txBody>
          <a:bodyPr wrap="square">
            <a:spAutoFit/>
          </a:bodyPr>
          <a:lstStyle/>
          <a:p>
            <a:r>
              <a:rPr lang="en-US" altLang="en-US" sz="1200" b="1" dirty="0">
                <a:latin typeface="Arial Narrow" panose="020B0606020202030204" pitchFamily="34" charset="0"/>
                <a:ea typeface="Times New Roman" panose="02020603050405020304" pitchFamily="18" charset="0"/>
              </a:rPr>
              <a:t>KN – democratization</a:t>
            </a:r>
          </a:p>
          <a:p>
            <a:r>
              <a:rPr lang="en-US" sz="1200" b="1" dirty="0">
                <a:latin typeface="Arial Narrow" panose="020B0606020202030204" pitchFamily="34" charset="0"/>
              </a:rPr>
              <a:t>KS - Islamization</a:t>
            </a:r>
            <a:endParaRPr lang="en-US" sz="1200" dirty="0"/>
          </a:p>
        </p:txBody>
      </p:sp>
      <p:cxnSp>
        <p:nvCxnSpPr>
          <p:cNvPr id="25" name="Straight Connector 24">
            <a:extLst>
              <a:ext uri="{FF2B5EF4-FFF2-40B4-BE49-F238E27FC236}">
                <a16:creationId xmlns:a16="http://schemas.microsoft.com/office/drawing/2014/main" id="{44FA3AC4-5D62-411D-A201-453609682C9D}"/>
              </a:ext>
            </a:extLst>
          </p:cNvPr>
          <p:cNvCxnSpPr>
            <a:cxnSpLocks/>
          </p:cNvCxnSpPr>
          <p:nvPr/>
        </p:nvCxnSpPr>
        <p:spPr>
          <a:xfrm>
            <a:off x="6007504" y="3283917"/>
            <a:ext cx="0" cy="3504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D5A683-AFE0-4577-B77B-81072D0FE671}"/>
              </a:ext>
            </a:extLst>
          </p:cNvPr>
          <p:cNvCxnSpPr>
            <a:cxnSpLocks/>
          </p:cNvCxnSpPr>
          <p:nvPr/>
        </p:nvCxnSpPr>
        <p:spPr>
          <a:xfrm>
            <a:off x="4228270" y="3293523"/>
            <a:ext cx="0" cy="3504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DD9A1F8-C5C9-4919-A6B5-565EA9B829C0}"/>
              </a:ext>
            </a:extLst>
          </p:cNvPr>
          <p:cNvSpPr/>
          <p:nvPr/>
        </p:nvSpPr>
        <p:spPr>
          <a:xfrm>
            <a:off x="3846168" y="3634350"/>
            <a:ext cx="749435" cy="646331"/>
          </a:xfrm>
          <a:prstGeom prst="rect">
            <a:avLst/>
          </a:prstGeom>
        </p:spPr>
        <p:txBody>
          <a:bodyPr wrap="square">
            <a:spAutoFit/>
          </a:bodyPr>
          <a:lstStyle/>
          <a:p>
            <a:pPr algn="ctr"/>
            <a:r>
              <a:rPr lang="en-US" sz="1200" b="1" dirty="0">
                <a:latin typeface="Arial Narrow" panose="020B0606020202030204" pitchFamily="34" charset="0"/>
              </a:rPr>
              <a:t>2014</a:t>
            </a:r>
          </a:p>
          <a:p>
            <a:pPr algn="ctr"/>
            <a:r>
              <a:rPr lang="en-US" sz="1200" b="1" dirty="0">
                <a:latin typeface="Arial Narrow" panose="020B0606020202030204" pitchFamily="34" charset="0"/>
              </a:rPr>
              <a:t>Caliphate</a:t>
            </a:r>
          </a:p>
          <a:p>
            <a:pPr algn="ctr"/>
            <a:r>
              <a:rPr lang="en-US" sz="1200" b="1" dirty="0">
                <a:latin typeface="Arial Narrow" panose="020B0606020202030204" pitchFamily="34" charset="0"/>
              </a:rPr>
              <a:t>declared</a:t>
            </a:r>
            <a:endParaRPr lang="en-US" sz="1200" dirty="0"/>
          </a:p>
        </p:txBody>
      </p:sp>
      <p:sp>
        <p:nvSpPr>
          <p:cNvPr id="28" name="Rectangle 27">
            <a:extLst>
              <a:ext uri="{FF2B5EF4-FFF2-40B4-BE49-F238E27FC236}">
                <a16:creationId xmlns:a16="http://schemas.microsoft.com/office/drawing/2014/main" id="{28940831-1AF2-4FA1-8F96-825C4A6F7010}"/>
              </a:ext>
            </a:extLst>
          </p:cNvPr>
          <p:cNvSpPr/>
          <p:nvPr/>
        </p:nvSpPr>
        <p:spPr>
          <a:xfrm>
            <a:off x="5645007" y="3629217"/>
            <a:ext cx="749435" cy="1015663"/>
          </a:xfrm>
          <a:prstGeom prst="rect">
            <a:avLst/>
          </a:prstGeom>
        </p:spPr>
        <p:txBody>
          <a:bodyPr wrap="square">
            <a:spAutoFit/>
          </a:bodyPr>
          <a:lstStyle/>
          <a:p>
            <a:pPr algn="ctr"/>
            <a:r>
              <a:rPr lang="en-US" sz="1200" b="1" dirty="0">
                <a:latin typeface="Arial Narrow" panose="020B0606020202030204" pitchFamily="34" charset="0"/>
              </a:rPr>
              <a:t>2019</a:t>
            </a:r>
          </a:p>
          <a:p>
            <a:pPr algn="ctr"/>
            <a:r>
              <a:rPr lang="en-US" sz="1200" b="1" dirty="0">
                <a:latin typeface="Arial Narrow" panose="020B0606020202030204" pitchFamily="34" charset="0"/>
              </a:rPr>
              <a:t>Caliphate</a:t>
            </a:r>
          </a:p>
          <a:p>
            <a:pPr algn="ctr"/>
            <a:r>
              <a:rPr lang="en-US" sz="1200" b="1" dirty="0">
                <a:latin typeface="Arial Narrow" panose="020B0606020202030204" pitchFamily="34" charset="0"/>
              </a:rPr>
              <a:t>Defeated</a:t>
            </a:r>
          </a:p>
          <a:p>
            <a:pPr algn="ctr"/>
            <a:r>
              <a:rPr lang="en-US" sz="1200" dirty="0">
                <a:latin typeface="Arial Narrow" panose="020B0606020202030204" pitchFamily="34" charset="0"/>
              </a:rPr>
              <a:t>Islam restrained</a:t>
            </a:r>
            <a:endParaRPr lang="en-US" sz="1200" dirty="0"/>
          </a:p>
        </p:txBody>
      </p:sp>
      <p:sp>
        <p:nvSpPr>
          <p:cNvPr id="29" name="Rectangle 28">
            <a:extLst>
              <a:ext uri="{FF2B5EF4-FFF2-40B4-BE49-F238E27FC236}">
                <a16:creationId xmlns:a16="http://schemas.microsoft.com/office/drawing/2014/main" id="{CCA028DA-DE93-4E7D-AEBD-DBB031517C3D}"/>
              </a:ext>
            </a:extLst>
          </p:cNvPr>
          <p:cNvSpPr/>
          <p:nvPr/>
        </p:nvSpPr>
        <p:spPr>
          <a:xfrm>
            <a:off x="6117936" y="3098650"/>
            <a:ext cx="449237" cy="261610"/>
          </a:xfrm>
          <a:prstGeom prst="rect">
            <a:avLst/>
          </a:prstGeom>
        </p:spPr>
        <p:txBody>
          <a:bodyPr wrap="square">
            <a:spAutoFit/>
          </a:bodyPr>
          <a:lstStyle/>
          <a:p>
            <a:pPr algn="ctr"/>
            <a:r>
              <a:rPr lang="en-US" sz="1100" b="1" dirty="0">
                <a:latin typeface="Arial Narrow" panose="020B0606020202030204" pitchFamily="34" charset="0"/>
              </a:rPr>
              <a:t>2020</a:t>
            </a:r>
            <a:endParaRPr lang="en-US" sz="1100" dirty="0"/>
          </a:p>
        </p:txBody>
      </p:sp>
      <p:cxnSp>
        <p:nvCxnSpPr>
          <p:cNvPr id="30" name="Straight Connector 29">
            <a:extLst>
              <a:ext uri="{FF2B5EF4-FFF2-40B4-BE49-F238E27FC236}">
                <a16:creationId xmlns:a16="http://schemas.microsoft.com/office/drawing/2014/main" id="{A5DE474D-16AD-4B46-AF2F-06FAFB7BE842}"/>
              </a:ext>
            </a:extLst>
          </p:cNvPr>
          <p:cNvCxnSpPr/>
          <p:nvPr/>
        </p:nvCxnSpPr>
        <p:spPr>
          <a:xfrm>
            <a:off x="0" y="1254102"/>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BF4B3F-4EB8-460F-B503-22CC8CC18DC9}"/>
              </a:ext>
            </a:extLst>
          </p:cNvPr>
          <p:cNvCxnSpPr>
            <a:cxnSpLocks/>
          </p:cNvCxnSpPr>
          <p:nvPr/>
        </p:nvCxnSpPr>
        <p:spPr>
          <a:xfrm>
            <a:off x="8668217" y="731989"/>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562FA04-ACAE-4FE6-8814-3B5427740D99}"/>
              </a:ext>
            </a:extLst>
          </p:cNvPr>
          <p:cNvSpPr/>
          <p:nvPr/>
        </p:nvSpPr>
        <p:spPr>
          <a:xfrm>
            <a:off x="8221025" y="453593"/>
            <a:ext cx="898475" cy="276999"/>
          </a:xfrm>
          <a:prstGeom prst="rect">
            <a:avLst/>
          </a:prstGeom>
        </p:spPr>
        <p:txBody>
          <a:bodyPr wrap="square">
            <a:spAutoFit/>
          </a:bodyPr>
          <a:lstStyle/>
          <a:p>
            <a:pPr algn="ctr"/>
            <a:r>
              <a:rPr lang="en-US" sz="1200" b="1" dirty="0">
                <a:latin typeface="Arial Narrow" panose="020B0606020202030204" pitchFamily="34" charset="0"/>
              </a:rPr>
              <a:t>1850</a:t>
            </a:r>
            <a:endParaRPr lang="en-US" sz="1200" dirty="0"/>
          </a:p>
        </p:txBody>
      </p:sp>
      <p:cxnSp>
        <p:nvCxnSpPr>
          <p:cNvPr id="33" name="Straight Connector 32">
            <a:extLst>
              <a:ext uri="{FF2B5EF4-FFF2-40B4-BE49-F238E27FC236}">
                <a16:creationId xmlns:a16="http://schemas.microsoft.com/office/drawing/2014/main" id="{CF720E2C-8BEC-40B7-9526-A1396B3F744E}"/>
              </a:ext>
            </a:extLst>
          </p:cNvPr>
          <p:cNvCxnSpPr>
            <a:cxnSpLocks/>
          </p:cNvCxnSpPr>
          <p:nvPr/>
        </p:nvCxnSpPr>
        <p:spPr>
          <a:xfrm>
            <a:off x="1741742" y="727163"/>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9BE619F-08FF-4BB9-B834-A6455908AA5B}"/>
              </a:ext>
            </a:extLst>
          </p:cNvPr>
          <p:cNvSpPr/>
          <p:nvPr/>
        </p:nvSpPr>
        <p:spPr>
          <a:xfrm>
            <a:off x="1493471" y="440282"/>
            <a:ext cx="512512"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1798</a:t>
            </a:r>
            <a:endParaRPr lang="en-US" sz="1200" dirty="0"/>
          </a:p>
        </p:txBody>
      </p:sp>
      <p:cxnSp>
        <p:nvCxnSpPr>
          <p:cNvPr id="35" name="Straight Connector 34">
            <a:extLst>
              <a:ext uri="{FF2B5EF4-FFF2-40B4-BE49-F238E27FC236}">
                <a16:creationId xmlns:a16="http://schemas.microsoft.com/office/drawing/2014/main" id="{17558884-6575-4887-B433-2E500617A5FB}"/>
              </a:ext>
            </a:extLst>
          </p:cNvPr>
          <p:cNvCxnSpPr>
            <a:cxnSpLocks/>
          </p:cNvCxnSpPr>
          <p:nvPr/>
        </p:nvCxnSpPr>
        <p:spPr>
          <a:xfrm>
            <a:off x="3646016" y="722383"/>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46186C0-966D-4F12-BEC4-F8D342DA6158}"/>
              </a:ext>
            </a:extLst>
          </p:cNvPr>
          <p:cNvSpPr/>
          <p:nvPr/>
        </p:nvSpPr>
        <p:spPr>
          <a:xfrm>
            <a:off x="3361870" y="442912"/>
            <a:ext cx="559775" cy="276999"/>
          </a:xfrm>
          <a:prstGeom prst="rect">
            <a:avLst/>
          </a:prstGeom>
        </p:spPr>
        <p:txBody>
          <a:bodyPr wrap="square">
            <a:spAutoFit/>
          </a:bodyPr>
          <a:lstStyle/>
          <a:p>
            <a:pPr algn="ctr"/>
            <a:r>
              <a:rPr lang="en-US" sz="1200" b="1" dirty="0">
                <a:latin typeface="Arial Narrow" panose="020B0606020202030204" pitchFamily="34" charset="0"/>
              </a:rPr>
              <a:t>1831</a:t>
            </a:r>
            <a:endParaRPr lang="en-US" sz="1200" dirty="0"/>
          </a:p>
        </p:txBody>
      </p:sp>
      <p:cxnSp>
        <p:nvCxnSpPr>
          <p:cNvPr id="37" name="Straight Connector 36">
            <a:extLst>
              <a:ext uri="{FF2B5EF4-FFF2-40B4-BE49-F238E27FC236}">
                <a16:creationId xmlns:a16="http://schemas.microsoft.com/office/drawing/2014/main" id="{D66C56D2-730E-4DE8-9E7F-C837A460A1DC}"/>
              </a:ext>
            </a:extLst>
          </p:cNvPr>
          <p:cNvCxnSpPr>
            <a:cxnSpLocks/>
          </p:cNvCxnSpPr>
          <p:nvPr/>
        </p:nvCxnSpPr>
        <p:spPr>
          <a:xfrm>
            <a:off x="6669226" y="699702"/>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6DD706C-9F31-4021-B4DE-3AFB2F798A13}"/>
              </a:ext>
            </a:extLst>
          </p:cNvPr>
          <p:cNvSpPr/>
          <p:nvPr/>
        </p:nvSpPr>
        <p:spPr>
          <a:xfrm>
            <a:off x="6222034" y="421306"/>
            <a:ext cx="898475" cy="276999"/>
          </a:xfrm>
          <a:prstGeom prst="rect">
            <a:avLst/>
          </a:prstGeom>
        </p:spPr>
        <p:txBody>
          <a:bodyPr wrap="square">
            <a:spAutoFit/>
          </a:bodyPr>
          <a:lstStyle/>
          <a:p>
            <a:pPr algn="ctr"/>
            <a:r>
              <a:rPr lang="en-US" sz="1200" b="1" dirty="0">
                <a:latin typeface="Arial Narrow" panose="020B0606020202030204" pitchFamily="34" charset="0"/>
              </a:rPr>
              <a:t>1841</a:t>
            </a:r>
            <a:endParaRPr lang="en-US" sz="1200" dirty="0"/>
          </a:p>
        </p:txBody>
      </p:sp>
      <p:cxnSp>
        <p:nvCxnSpPr>
          <p:cNvPr id="39" name="Straight Connector 38">
            <a:extLst>
              <a:ext uri="{FF2B5EF4-FFF2-40B4-BE49-F238E27FC236}">
                <a16:creationId xmlns:a16="http://schemas.microsoft.com/office/drawing/2014/main" id="{A621D948-9A1D-4BFD-B5AC-DC848500B449}"/>
              </a:ext>
            </a:extLst>
          </p:cNvPr>
          <p:cNvCxnSpPr>
            <a:cxnSpLocks/>
          </p:cNvCxnSpPr>
          <p:nvPr/>
        </p:nvCxnSpPr>
        <p:spPr>
          <a:xfrm>
            <a:off x="11742763" y="727163"/>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DC0A23-B38A-4BE8-95C1-8725B2820E29}"/>
              </a:ext>
            </a:extLst>
          </p:cNvPr>
          <p:cNvCxnSpPr>
            <a:cxnSpLocks/>
          </p:cNvCxnSpPr>
          <p:nvPr/>
        </p:nvCxnSpPr>
        <p:spPr>
          <a:xfrm>
            <a:off x="358111" y="731989"/>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0D44327-0648-4AD2-B964-2A471282AD7A}"/>
              </a:ext>
            </a:extLst>
          </p:cNvPr>
          <p:cNvSpPr/>
          <p:nvPr/>
        </p:nvSpPr>
        <p:spPr>
          <a:xfrm>
            <a:off x="11276280" y="340252"/>
            <a:ext cx="898475" cy="461665"/>
          </a:xfrm>
          <a:prstGeom prst="rect">
            <a:avLst/>
          </a:prstGeom>
        </p:spPr>
        <p:txBody>
          <a:bodyPr wrap="square">
            <a:spAutoFit/>
          </a:bodyPr>
          <a:lstStyle/>
          <a:p>
            <a:pPr algn="ctr"/>
            <a:r>
              <a:rPr lang="en-US" sz="1200" b="1" dirty="0">
                <a:latin typeface="Arial Narrow" panose="020B0606020202030204" pitchFamily="34" charset="0"/>
              </a:rPr>
              <a:t>2 Ad</a:t>
            </a:r>
          </a:p>
          <a:p>
            <a:pPr algn="ctr"/>
            <a:r>
              <a:rPr lang="en-US" sz="1200" b="1" dirty="0">
                <a:latin typeface="Arial Narrow" panose="020B0606020202030204" pitchFamily="34" charset="0"/>
              </a:rPr>
              <a:t>1863</a:t>
            </a:r>
            <a:endParaRPr lang="en-US" sz="1200" dirty="0"/>
          </a:p>
        </p:txBody>
      </p:sp>
      <p:sp>
        <p:nvSpPr>
          <p:cNvPr id="42" name="Text Box 13">
            <a:extLst>
              <a:ext uri="{FF2B5EF4-FFF2-40B4-BE49-F238E27FC236}">
                <a16:creationId xmlns:a16="http://schemas.microsoft.com/office/drawing/2014/main" id="{DC2F46DF-B82F-4FCF-BE83-7658E2EC1627}"/>
              </a:ext>
            </a:extLst>
          </p:cNvPr>
          <p:cNvSpPr txBox="1">
            <a:spLocks noChangeArrowheads="1"/>
          </p:cNvSpPr>
          <p:nvPr/>
        </p:nvSpPr>
        <p:spPr bwMode="auto">
          <a:xfrm>
            <a:off x="4189969" y="-21871"/>
            <a:ext cx="1509008" cy="9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10 year Proxy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Syria</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cxnSp>
        <p:nvCxnSpPr>
          <p:cNvPr id="43" name="Straight Connector 42">
            <a:extLst>
              <a:ext uri="{FF2B5EF4-FFF2-40B4-BE49-F238E27FC236}">
                <a16:creationId xmlns:a16="http://schemas.microsoft.com/office/drawing/2014/main" id="{856B34F9-EDA7-404F-8A76-832177AC0B71}"/>
              </a:ext>
            </a:extLst>
          </p:cNvPr>
          <p:cNvCxnSpPr>
            <a:cxnSpLocks/>
          </p:cNvCxnSpPr>
          <p:nvPr/>
        </p:nvCxnSpPr>
        <p:spPr>
          <a:xfrm>
            <a:off x="10252211" y="719520"/>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5C215300-362A-4FF8-830D-36B8A81A6466}"/>
              </a:ext>
            </a:extLst>
          </p:cNvPr>
          <p:cNvSpPr/>
          <p:nvPr/>
        </p:nvSpPr>
        <p:spPr>
          <a:xfrm>
            <a:off x="9805019" y="340252"/>
            <a:ext cx="898475" cy="461665"/>
          </a:xfrm>
          <a:prstGeom prst="rect">
            <a:avLst/>
          </a:prstGeom>
        </p:spPr>
        <p:txBody>
          <a:bodyPr wrap="square">
            <a:spAutoFit/>
          </a:bodyPr>
          <a:lstStyle/>
          <a:p>
            <a:pPr algn="ctr"/>
            <a:r>
              <a:rPr lang="en-US" sz="1200" b="1" dirty="0">
                <a:latin typeface="Arial Narrow" panose="020B0606020202030204" pitchFamily="34" charset="0"/>
              </a:rPr>
              <a:t>COP</a:t>
            </a:r>
          </a:p>
          <a:p>
            <a:pPr algn="ctr"/>
            <a:r>
              <a:rPr lang="en-US" sz="1200" b="1" dirty="0">
                <a:latin typeface="Arial Narrow" panose="020B0606020202030204" pitchFamily="34" charset="0"/>
              </a:rPr>
              <a:t>1861</a:t>
            </a:r>
            <a:endParaRPr lang="en-US" sz="1200" dirty="0"/>
          </a:p>
        </p:txBody>
      </p:sp>
      <p:cxnSp>
        <p:nvCxnSpPr>
          <p:cNvPr id="45" name="Straight Connector 44">
            <a:extLst>
              <a:ext uri="{FF2B5EF4-FFF2-40B4-BE49-F238E27FC236}">
                <a16:creationId xmlns:a16="http://schemas.microsoft.com/office/drawing/2014/main" id="{8E9AAFA2-FBF4-47B6-8DCA-437489E4D3F1}"/>
              </a:ext>
            </a:extLst>
          </p:cNvPr>
          <p:cNvCxnSpPr>
            <a:cxnSpLocks/>
          </p:cNvCxnSpPr>
          <p:nvPr/>
        </p:nvCxnSpPr>
        <p:spPr>
          <a:xfrm>
            <a:off x="6359524" y="923493"/>
            <a:ext cx="0" cy="32333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39F39D-5C08-4B89-8A89-25AE565F3D8C}"/>
              </a:ext>
            </a:extLst>
          </p:cNvPr>
          <p:cNvCxnSpPr>
            <a:cxnSpLocks/>
          </p:cNvCxnSpPr>
          <p:nvPr/>
        </p:nvCxnSpPr>
        <p:spPr>
          <a:xfrm>
            <a:off x="6013441" y="899039"/>
            <a:ext cx="0" cy="3504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AA201B2-AA3F-4D2E-81A9-3E92E9B79C09}"/>
              </a:ext>
            </a:extLst>
          </p:cNvPr>
          <p:cNvCxnSpPr>
            <a:cxnSpLocks/>
          </p:cNvCxnSpPr>
          <p:nvPr/>
        </p:nvCxnSpPr>
        <p:spPr>
          <a:xfrm>
            <a:off x="4234207" y="908645"/>
            <a:ext cx="0" cy="3504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6637E9E-ACD7-4A42-A109-7260FFB69A10}"/>
              </a:ext>
            </a:extLst>
          </p:cNvPr>
          <p:cNvSpPr/>
          <p:nvPr/>
        </p:nvSpPr>
        <p:spPr>
          <a:xfrm>
            <a:off x="3852105" y="1249472"/>
            <a:ext cx="749435" cy="276999"/>
          </a:xfrm>
          <a:prstGeom prst="rect">
            <a:avLst/>
          </a:prstGeom>
        </p:spPr>
        <p:txBody>
          <a:bodyPr wrap="square">
            <a:spAutoFit/>
          </a:bodyPr>
          <a:lstStyle/>
          <a:p>
            <a:pPr algn="ctr"/>
            <a:r>
              <a:rPr lang="en-US" sz="1200" b="1" dirty="0">
                <a:latin typeface="Arial Narrow" panose="020B0606020202030204" pitchFamily="34" charset="0"/>
              </a:rPr>
              <a:t>1833</a:t>
            </a:r>
            <a:endParaRPr lang="en-US" sz="1200" dirty="0"/>
          </a:p>
        </p:txBody>
      </p:sp>
      <p:sp>
        <p:nvSpPr>
          <p:cNvPr id="49" name="Rectangle 48">
            <a:extLst>
              <a:ext uri="{FF2B5EF4-FFF2-40B4-BE49-F238E27FC236}">
                <a16:creationId xmlns:a16="http://schemas.microsoft.com/office/drawing/2014/main" id="{04B97774-B141-42BB-BCBB-661FCFAA597F}"/>
              </a:ext>
            </a:extLst>
          </p:cNvPr>
          <p:cNvSpPr/>
          <p:nvPr/>
        </p:nvSpPr>
        <p:spPr>
          <a:xfrm>
            <a:off x="5633814" y="1253392"/>
            <a:ext cx="749435" cy="276999"/>
          </a:xfrm>
          <a:prstGeom prst="rect">
            <a:avLst/>
          </a:prstGeom>
        </p:spPr>
        <p:txBody>
          <a:bodyPr wrap="square">
            <a:spAutoFit/>
          </a:bodyPr>
          <a:lstStyle/>
          <a:p>
            <a:pPr algn="ctr"/>
            <a:r>
              <a:rPr lang="en-US" sz="1200" b="1" dirty="0">
                <a:latin typeface="Arial Narrow" panose="020B0606020202030204" pitchFamily="34" charset="0"/>
              </a:rPr>
              <a:t>1839</a:t>
            </a:r>
            <a:endParaRPr lang="en-US" sz="1200" dirty="0"/>
          </a:p>
        </p:txBody>
      </p:sp>
      <p:sp>
        <p:nvSpPr>
          <p:cNvPr id="50" name="Rectangle 49">
            <a:extLst>
              <a:ext uri="{FF2B5EF4-FFF2-40B4-BE49-F238E27FC236}">
                <a16:creationId xmlns:a16="http://schemas.microsoft.com/office/drawing/2014/main" id="{0DD59EDE-5296-4733-9725-A6F416E2E003}"/>
              </a:ext>
            </a:extLst>
          </p:cNvPr>
          <p:cNvSpPr/>
          <p:nvPr/>
        </p:nvSpPr>
        <p:spPr>
          <a:xfrm>
            <a:off x="6124908" y="714542"/>
            <a:ext cx="449237" cy="261610"/>
          </a:xfrm>
          <a:prstGeom prst="rect">
            <a:avLst/>
          </a:prstGeom>
        </p:spPr>
        <p:txBody>
          <a:bodyPr wrap="square">
            <a:spAutoFit/>
          </a:bodyPr>
          <a:lstStyle/>
          <a:p>
            <a:pPr algn="ctr"/>
            <a:r>
              <a:rPr lang="en-US" sz="1100" b="1" dirty="0">
                <a:latin typeface="Arial Narrow" panose="020B0606020202030204" pitchFamily="34" charset="0"/>
              </a:rPr>
              <a:t>1840</a:t>
            </a:r>
            <a:endParaRPr lang="en-US" sz="1100" dirty="0"/>
          </a:p>
        </p:txBody>
      </p:sp>
      <p:sp>
        <p:nvSpPr>
          <p:cNvPr id="51" name="Text Box 13">
            <a:extLst>
              <a:ext uri="{FF2B5EF4-FFF2-40B4-BE49-F238E27FC236}">
                <a16:creationId xmlns:a16="http://schemas.microsoft.com/office/drawing/2014/main" id="{3495CC8B-2491-442C-A998-A9C78800EDC8}"/>
              </a:ext>
            </a:extLst>
          </p:cNvPr>
          <p:cNvSpPr txBox="1">
            <a:spLocks noChangeArrowheads="1"/>
          </p:cNvSpPr>
          <p:nvPr/>
        </p:nvSpPr>
        <p:spPr bwMode="auto">
          <a:xfrm>
            <a:off x="400239" y="2912755"/>
            <a:ext cx="1314450" cy="66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Iranian Revolution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Iran/Iraq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Soviet Afghan War</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26FE9D26-30ED-44EC-9C57-A8A71E8FDE58}"/>
              </a:ext>
            </a:extLst>
          </p:cNvPr>
          <p:cNvSpPr/>
          <p:nvPr/>
        </p:nvSpPr>
        <p:spPr>
          <a:xfrm>
            <a:off x="1524533" y="2224632"/>
            <a:ext cx="545006"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KN </a:t>
            </a:r>
            <a:r>
              <a:rPr lang="en-US" altLang="en-US" sz="1200" b="1" dirty="0">
                <a:latin typeface="Arial Narrow" panose="020B0606020202030204" pitchFamily="34" charset="0"/>
                <a:ea typeface="Times New Roman" panose="02020603050405020304" pitchFamily="18" charset="0"/>
                <a:sym typeface="Wingdings" panose="05000000000000000000" pitchFamily="2" charset="2"/>
              </a:rPr>
              <a:t></a:t>
            </a:r>
          </a:p>
          <a:p>
            <a:pPr algn="ctr"/>
            <a:r>
              <a:rPr lang="en-US" sz="1200" b="1" dirty="0">
                <a:latin typeface="Arial Narrow" panose="020B0606020202030204" pitchFamily="34" charset="0"/>
                <a:sym typeface="Wingdings" panose="05000000000000000000" pitchFamily="2" charset="2"/>
              </a:rPr>
              <a:t>KS  </a:t>
            </a:r>
            <a:endParaRPr lang="en-US" sz="1200" dirty="0"/>
          </a:p>
        </p:txBody>
      </p:sp>
      <p:cxnSp>
        <p:nvCxnSpPr>
          <p:cNvPr id="53" name="Straight Connector 52">
            <a:extLst>
              <a:ext uri="{FF2B5EF4-FFF2-40B4-BE49-F238E27FC236}">
                <a16:creationId xmlns:a16="http://schemas.microsoft.com/office/drawing/2014/main" id="{DF361C0C-3AD8-49B5-A082-D5AD171C8E18}"/>
              </a:ext>
            </a:extLst>
          </p:cNvPr>
          <p:cNvCxnSpPr>
            <a:cxnSpLocks/>
          </p:cNvCxnSpPr>
          <p:nvPr/>
        </p:nvCxnSpPr>
        <p:spPr>
          <a:xfrm>
            <a:off x="2002081" y="3447732"/>
            <a:ext cx="0" cy="2040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B62CE2C-CB56-4734-9710-DE7C5A91AEDB}"/>
              </a:ext>
            </a:extLst>
          </p:cNvPr>
          <p:cNvSpPr/>
          <p:nvPr/>
        </p:nvSpPr>
        <p:spPr>
          <a:xfrm>
            <a:off x="1750353" y="3151433"/>
            <a:ext cx="545007"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1991</a:t>
            </a:r>
            <a:endParaRPr lang="en-US" sz="1200" dirty="0"/>
          </a:p>
        </p:txBody>
      </p:sp>
      <p:cxnSp>
        <p:nvCxnSpPr>
          <p:cNvPr id="55" name="Straight Connector 54">
            <a:extLst>
              <a:ext uri="{FF2B5EF4-FFF2-40B4-BE49-F238E27FC236}">
                <a16:creationId xmlns:a16="http://schemas.microsoft.com/office/drawing/2014/main" id="{DC811F05-0E7B-4F23-B81F-921B1D9DFE53}"/>
              </a:ext>
            </a:extLst>
          </p:cNvPr>
          <p:cNvCxnSpPr>
            <a:cxnSpLocks/>
          </p:cNvCxnSpPr>
          <p:nvPr/>
        </p:nvCxnSpPr>
        <p:spPr>
          <a:xfrm>
            <a:off x="2659758" y="3112012"/>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634AA20-3A18-44E0-8AE6-09329ECFB9A9}"/>
              </a:ext>
            </a:extLst>
          </p:cNvPr>
          <p:cNvSpPr/>
          <p:nvPr/>
        </p:nvSpPr>
        <p:spPr>
          <a:xfrm>
            <a:off x="2452345" y="2649474"/>
            <a:ext cx="471200" cy="276999"/>
          </a:xfrm>
          <a:prstGeom prst="rect">
            <a:avLst/>
          </a:prstGeom>
        </p:spPr>
        <p:txBody>
          <a:bodyPr wrap="square">
            <a:spAutoFit/>
          </a:bodyPr>
          <a:lstStyle/>
          <a:p>
            <a:pPr algn="ctr"/>
            <a:r>
              <a:rPr lang="en-US" sz="1200" b="1" dirty="0">
                <a:latin typeface="Arial Narrow" panose="020B0606020202030204" pitchFamily="34" charset="0"/>
              </a:rPr>
              <a:t>2001</a:t>
            </a:r>
            <a:endParaRPr lang="en-US" sz="1200" dirty="0"/>
          </a:p>
        </p:txBody>
      </p:sp>
      <p:sp>
        <p:nvSpPr>
          <p:cNvPr id="57" name="Rectangle 56">
            <a:extLst>
              <a:ext uri="{FF2B5EF4-FFF2-40B4-BE49-F238E27FC236}">
                <a16:creationId xmlns:a16="http://schemas.microsoft.com/office/drawing/2014/main" id="{641C27C9-5A95-49CC-915A-9FED153F9A92}"/>
              </a:ext>
            </a:extLst>
          </p:cNvPr>
          <p:cNvSpPr/>
          <p:nvPr/>
        </p:nvSpPr>
        <p:spPr>
          <a:xfrm rot="16200000">
            <a:off x="1308312" y="3817467"/>
            <a:ext cx="850704" cy="461665"/>
          </a:xfrm>
          <a:prstGeom prst="rect">
            <a:avLst/>
          </a:prstGeom>
        </p:spPr>
        <p:txBody>
          <a:bodyPr wrap="square">
            <a:spAutoFit/>
          </a:bodyPr>
          <a:lstStyle/>
          <a:p>
            <a:pPr algn="ctr"/>
            <a:r>
              <a:rPr lang="en-US" sz="1200" b="1" dirty="0">
                <a:latin typeface="Arial Narrow" panose="020B0606020202030204" pitchFamily="34" charset="0"/>
              </a:rPr>
              <a:t>KS Deadly wound</a:t>
            </a:r>
            <a:endParaRPr lang="en-US" sz="1200" dirty="0"/>
          </a:p>
        </p:txBody>
      </p:sp>
      <p:sp>
        <p:nvSpPr>
          <p:cNvPr id="58" name="Rectangle 57">
            <a:extLst>
              <a:ext uri="{FF2B5EF4-FFF2-40B4-BE49-F238E27FC236}">
                <a16:creationId xmlns:a16="http://schemas.microsoft.com/office/drawing/2014/main" id="{85577E9B-CE88-4D5F-9E5F-9C6D46DD1DA7}"/>
              </a:ext>
            </a:extLst>
          </p:cNvPr>
          <p:cNvSpPr/>
          <p:nvPr/>
        </p:nvSpPr>
        <p:spPr>
          <a:xfrm rot="16200000">
            <a:off x="1595585" y="3927071"/>
            <a:ext cx="777150" cy="276999"/>
          </a:xfrm>
          <a:prstGeom prst="rect">
            <a:avLst/>
          </a:prstGeom>
        </p:spPr>
        <p:txBody>
          <a:bodyPr wrap="square">
            <a:spAutoFit/>
          </a:bodyPr>
          <a:lstStyle/>
          <a:p>
            <a:pPr algn="ctr"/>
            <a:r>
              <a:rPr lang="en-US" sz="1200" b="1" dirty="0">
                <a:latin typeface="Arial Narrow" panose="020B0606020202030204" pitchFamily="34" charset="0"/>
              </a:rPr>
              <a:t>KS Death</a:t>
            </a:r>
            <a:endParaRPr lang="en-US" sz="1200" dirty="0"/>
          </a:p>
        </p:txBody>
      </p:sp>
      <p:sp>
        <p:nvSpPr>
          <p:cNvPr id="59" name="Rectangle 58">
            <a:extLst>
              <a:ext uri="{FF2B5EF4-FFF2-40B4-BE49-F238E27FC236}">
                <a16:creationId xmlns:a16="http://schemas.microsoft.com/office/drawing/2014/main" id="{3E2A6D9A-100C-4378-A222-27A0F9449AD7}"/>
              </a:ext>
            </a:extLst>
          </p:cNvPr>
          <p:cNvSpPr/>
          <p:nvPr/>
        </p:nvSpPr>
        <p:spPr>
          <a:xfrm rot="16200000">
            <a:off x="6301059" y="3806677"/>
            <a:ext cx="872289" cy="461665"/>
          </a:xfrm>
          <a:prstGeom prst="rect">
            <a:avLst/>
          </a:prstGeom>
        </p:spPr>
        <p:txBody>
          <a:bodyPr wrap="square">
            <a:spAutoFit/>
          </a:bodyPr>
          <a:lstStyle/>
          <a:p>
            <a:pPr algn="ctr"/>
            <a:r>
              <a:rPr lang="en-US" sz="1200" b="1" dirty="0">
                <a:latin typeface="Arial Narrow" panose="020B0606020202030204" pitchFamily="34" charset="0"/>
              </a:rPr>
              <a:t>KS Deadly wound</a:t>
            </a:r>
            <a:endParaRPr lang="en-US" sz="1200" dirty="0"/>
          </a:p>
        </p:txBody>
      </p:sp>
      <p:sp>
        <p:nvSpPr>
          <p:cNvPr id="60" name="Rectangle 59">
            <a:extLst>
              <a:ext uri="{FF2B5EF4-FFF2-40B4-BE49-F238E27FC236}">
                <a16:creationId xmlns:a16="http://schemas.microsoft.com/office/drawing/2014/main" id="{6453014C-F4E1-40BC-A7F5-E69D6A303E94}"/>
              </a:ext>
            </a:extLst>
          </p:cNvPr>
          <p:cNvSpPr/>
          <p:nvPr/>
        </p:nvSpPr>
        <p:spPr>
          <a:xfrm rot="16200000">
            <a:off x="8222366" y="3868938"/>
            <a:ext cx="893431" cy="276999"/>
          </a:xfrm>
          <a:prstGeom prst="rect">
            <a:avLst/>
          </a:prstGeom>
        </p:spPr>
        <p:txBody>
          <a:bodyPr wrap="square">
            <a:spAutoFit/>
          </a:bodyPr>
          <a:lstStyle/>
          <a:p>
            <a:pPr algn="ctr"/>
            <a:r>
              <a:rPr lang="en-US" sz="1200" b="1" dirty="0">
                <a:latin typeface="Arial Narrow" panose="020B0606020202030204" pitchFamily="34" charset="0"/>
              </a:rPr>
              <a:t>KS Death</a:t>
            </a:r>
            <a:endParaRPr lang="en-US" sz="1200" dirty="0"/>
          </a:p>
        </p:txBody>
      </p:sp>
      <p:cxnSp>
        <p:nvCxnSpPr>
          <p:cNvPr id="61" name="Straight Connector 60">
            <a:extLst>
              <a:ext uri="{FF2B5EF4-FFF2-40B4-BE49-F238E27FC236}">
                <a16:creationId xmlns:a16="http://schemas.microsoft.com/office/drawing/2014/main" id="{0895F3D1-7EE4-42F4-B02A-FBFCE32E8152}"/>
              </a:ext>
            </a:extLst>
          </p:cNvPr>
          <p:cNvCxnSpPr>
            <a:cxnSpLocks/>
          </p:cNvCxnSpPr>
          <p:nvPr/>
        </p:nvCxnSpPr>
        <p:spPr>
          <a:xfrm>
            <a:off x="2006355" y="1005075"/>
            <a:ext cx="0" cy="2040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F19BD9D-E148-4BB5-A635-CDCC95FBF886}"/>
              </a:ext>
            </a:extLst>
          </p:cNvPr>
          <p:cNvSpPr/>
          <p:nvPr/>
        </p:nvSpPr>
        <p:spPr>
          <a:xfrm>
            <a:off x="1853208" y="707628"/>
            <a:ext cx="471793"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1799</a:t>
            </a:r>
            <a:endParaRPr lang="en-US" sz="1200" dirty="0"/>
          </a:p>
        </p:txBody>
      </p:sp>
      <p:sp>
        <p:nvSpPr>
          <p:cNvPr id="63" name="Rectangle 62">
            <a:extLst>
              <a:ext uri="{FF2B5EF4-FFF2-40B4-BE49-F238E27FC236}">
                <a16:creationId xmlns:a16="http://schemas.microsoft.com/office/drawing/2014/main" id="{652E5158-824D-4C26-87B0-AD12DA5CBAA5}"/>
              </a:ext>
            </a:extLst>
          </p:cNvPr>
          <p:cNvSpPr/>
          <p:nvPr/>
        </p:nvSpPr>
        <p:spPr>
          <a:xfrm rot="16200000">
            <a:off x="1305454" y="1408794"/>
            <a:ext cx="831379" cy="461665"/>
          </a:xfrm>
          <a:prstGeom prst="rect">
            <a:avLst/>
          </a:prstGeom>
        </p:spPr>
        <p:txBody>
          <a:bodyPr wrap="square">
            <a:spAutoFit/>
          </a:bodyPr>
          <a:lstStyle/>
          <a:p>
            <a:pPr algn="ctr"/>
            <a:r>
              <a:rPr lang="en-US" sz="1200" b="1" dirty="0">
                <a:latin typeface="Arial Narrow" panose="020B0606020202030204" pitchFamily="34" charset="0"/>
              </a:rPr>
              <a:t>KN Deadly wound</a:t>
            </a:r>
            <a:endParaRPr lang="en-US" sz="1200" dirty="0"/>
          </a:p>
        </p:txBody>
      </p:sp>
      <p:sp>
        <p:nvSpPr>
          <p:cNvPr id="64" name="Rectangle 63">
            <a:extLst>
              <a:ext uri="{FF2B5EF4-FFF2-40B4-BE49-F238E27FC236}">
                <a16:creationId xmlns:a16="http://schemas.microsoft.com/office/drawing/2014/main" id="{7153E778-4583-4FEE-A97E-3FCF903B5F61}"/>
              </a:ext>
            </a:extLst>
          </p:cNvPr>
          <p:cNvSpPr/>
          <p:nvPr/>
        </p:nvSpPr>
        <p:spPr>
          <a:xfrm rot="16200000">
            <a:off x="1572743" y="1511529"/>
            <a:ext cx="831379" cy="276999"/>
          </a:xfrm>
          <a:prstGeom prst="rect">
            <a:avLst/>
          </a:prstGeom>
        </p:spPr>
        <p:txBody>
          <a:bodyPr wrap="square">
            <a:spAutoFit/>
          </a:bodyPr>
          <a:lstStyle/>
          <a:p>
            <a:pPr algn="ctr"/>
            <a:r>
              <a:rPr lang="en-US" sz="1200" b="1" dirty="0">
                <a:latin typeface="Arial Narrow" panose="020B0606020202030204" pitchFamily="34" charset="0"/>
              </a:rPr>
              <a:t>KN Death</a:t>
            </a:r>
            <a:endParaRPr lang="en-US" sz="1200" dirty="0"/>
          </a:p>
        </p:txBody>
      </p:sp>
      <p:sp>
        <p:nvSpPr>
          <p:cNvPr id="65" name="Text Box 13">
            <a:extLst>
              <a:ext uri="{FF2B5EF4-FFF2-40B4-BE49-F238E27FC236}">
                <a16:creationId xmlns:a16="http://schemas.microsoft.com/office/drawing/2014/main" id="{9A1BAA18-A2FC-4763-A5C1-D2EDC0FF799E}"/>
              </a:ext>
            </a:extLst>
          </p:cNvPr>
          <p:cNvSpPr txBox="1">
            <a:spLocks noChangeArrowheads="1"/>
          </p:cNvSpPr>
          <p:nvPr/>
        </p:nvSpPr>
        <p:spPr bwMode="auto">
          <a:xfrm>
            <a:off x="708343" y="2613910"/>
            <a:ext cx="742950" cy="345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10 years</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66" name="Text Box 13">
            <a:extLst>
              <a:ext uri="{FF2B5EF4-FFF2-40B4-BE49-F238E27FC236}">
                <a16:creationId xmlns:a16="http://schemas.microsoft.com/office/drawing/2014/main" id="{9B78C75A-8920-4BD2-B766-1BF301CFCDC2}"/>
              </a:ext>
            </a:extLst>
          </p:cNvPr>
          <p:cNvSpPr txBox="1">
            <a:spLocks noChangeArrowheads="1"/>
          </p:cNvSpPr>
          <p:nvPr/>
        </p:nvSpPr>
        <p:spPr bwMode="auto">
          <a:xfrm>
            <a:off x="697076" y="406814"/>
            <a:ext cx="742950" cy="345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10 years</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67" name="Text Box 13">
            <a:extLst>
              <a:ext uri="{FF2B5EF4-FFF2-40B4-BE49-F238E27FC236}">
                <a16:creationId xmlns:a16="http://schemas.microsoft.com/office/drawing/2014/main" id="{F73B1933-3FCD-4711-A88A-192D0540A652}"/>
              </a:ext>
            </a:extLst>
          </p:cNvPr>
          <p:cNvSpPr txBox="1">
            <a:spLocks noChangeArrowheads="1"/>
          </p:cNvSpPr>
          <p:nvPr/>
        </p:nvSpPr>
        <p:spPr bwMode="auto">
          <a:xfrm>
            <a:off x="422362" y="859205"/>
            <a:ext cx="1314450" cy="291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French Revolution</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68" name="TextBox 67">
            <a:extLst>
              <a:ext uri="{FF2B5EF4-FFF2-40B4-BE49-F238E27FC236}">
                <a16:creationId xmlns:a16="http://schemas.microsoft.com/office/drawing/2014/main" id="{B62AE5CB-968D-4A9A-BA98-E12E336336C4}"/>
              </a:ext>
            </a:extLst>
          </p:cNvPr>
          <p:cNvSpPr txBox="1"/>
          <p:nvPr/>
        </p:nvSpPr>
        <p:spPr>
          <a:xfrm>
            <a:off x="214162" y="5341864"/>
            <a:ext cx="11681746" cy="1292662"/>
          </a:xfrm>
          <a:prstGeom prst="rect">
            <a:avLst/>
          </a:prstGeom>
          <a:solidFill>
            <a:schemeClr val="accent1">
              <a:lumMod val="20000"/>
              <a:lumOff val="80000"/>
            </a:schemeClr>
          </a:solidFill>
        </p:spPr>
        <p:txBody>
          <a:bodyPr wrap="square" rtlCol="0">
            <a:spAutoFit/>
          </a:bodyPr>
          <a:lstStyle/>
          <a:p>
            <a:r>
              <a:rPr lang="en-US" sz="1100" b="0" i="0" dirty="0">
                <a:solidFill>
                  <a:srgbClr val="202122"/>
                </a:solidFill>
                <a:effectLst/>
                <a:latin typeface="Arial Narrow" panose="020B0606020202030204" pitchFamily="34" charset="0"/>
              </a:rPr>
              <a:t>The international community imposed numerous </a:t>
            </a:r>
            <a:r>
              <a:rPr lang="en-US" sz="1100" b="0" i="0" u="none" strike="noStrike" dirty="0">
                <a:solidFill>
                  <a:srgbClr val="0B0080"/>
                </a:solidFill>
                <a:effectLst/>
                <a:latin typeface="Arial Narrow" panose="020B0606020202030204" pitchFamily="34" charset="0"/>
                <a:hlinkClick r:id="rId2" tooltip="Economic sanctions"/>
              </a:rPr>
              <a:t>sanctions</a:t>
            </a:r>
            <a:r>
              <a:rPr lang="en-US" sz="1100" b="0" i="0" dirty="0">
                <a:solidFill>
                  <a:srgbClr val="202122"/>
                </a:solidFill>
                <a:effectLst/>
                <a:latin typeface="Arial Narrow" panose="020B0606020202030204" pitchFamily="34" charset="0"/>
              </a:rPr>
              <a:t> and embargoes against the Soviet Union, and the U.S. led a </a:t>
            </a:r>
            <a:r>
              <a:rPr lang="en-US" sz="1100" b="0" i="0" u="none" strike="noStrike" dirty="0">
                <a:solidFill>
                  <a:srgbClr val="0B0080"/>
                </a:solidFill>
                <a:effectLst/>
                <a:latin typeface="Arial Narrow" panose="020B0606020202030204" pitchFamily="34" charset="0"/>
                <a:hlinkClick r:id="rId3" tooltip="1980 Summer Olympics boycott"/>
              </a:rPr>
              <a:t>boycott of the 1980 Summer Olympics</a:t>
            </a:r>
            <a:r>
              <a:rPr lang="en-US" sz="1100" b="0" i="0" dirty="0">
                <a:solidFill>
                  <a:srgbClr val="202122"/>
                </a:solidFill>
                <a:effectLst/>
                <a:latin typeface="Arial Narrow" panose="020B0606020202030204" pitchFamily="34" charset="0"/>
              </a:rPr>
              <a:t> held in Moscow. The boycott and sanctions exacerbated Cold War tensions and enraged the Soviet government, which later led a </a:t>
            </a:r>
            <a:r>
              <a:rPr lang="en-US" sz="1100" b="0" i="0" u="none" strike="noStrike" dirty="0">
                <a:solidFill>
                  <a:srgbClr val="0B0080"/>
                </a:solidFill>
                <a:effectLst/>
                <a:latin typeface="Arial Narrow" panose="020B0606020202030204" pitchFamily="34" charset="0"/>
                <a:hlinkClick r:id="rId4" tooltip="1984 Summer Olympics boycott"/>
              </a:rPr>
              <a:t>revenge boycott</a:t>
            </a:r>
            <a:r>
              <a:rPr lang="en-US" sz="1100" b="0" i="0" dirty="0">
                <a:solidFill>
                  <a:srgbClr val="202122"/>
                </a:solidFill>
                <a:effectLst/>
                <a:latin typeface="Arial Narrow" panose="020B0606020202030204" pitchFamily="34" charset="0"/>
              </a:rPr>
              <a:t> of the 1984 Olympics held in Los Angeles.</a:t>
            </a:r>
            <a:r>
              <a:rPr lang="en-US" sz="1100" b="0" i="0" u="none" strike="noStrike" baseline="30000" dirty="0">
                <a:solidFill>
                  <a:srgbClr val="0B0080"/>
                </a:solidFill>
                <a:effectLst/>
                <a:latin typeface="Arial Narrow" panose="020B0606020202030204" pitchFamily="34" charset="0"/>
                <a:hlinkClick r:id="rId5"/>
              </a:rPr>
              <a:t>[75]</a:t>
            </a:r>
            <a:r>
              <a:rPr lang="en-US" sz="1100" b="0" i="0" dirty="0">
                <a:solidFill>
                  <a:srgbClr val="202122"/>
                </a:solidFill>
                <a:effectLst/>
                <a:latin typeface="Arial Narrow" panose="020B0606020202030204" pitchFamily="34" charset="0"/>
              </a:rPr>
              <a:t> </a:t>
            </a:r>
            <a:r>
              <a:rPr lang="en-US" sz="1100" b="1" i="0" dirty="0">
                <a:solidFill>
                  <a:srgbClr val="202122"/>
                </a:solidFill>
                <a:effectLst/>
                <a:latin typeface="Arial Narrow" panose="020B0606020202030204" pitchFamily="34" charset="0"/>
              </a:rPr>
              <a:t>The Soviets initially planned to secure towns and roads, stabilize the government under new leader </a:t>
            </a:r>
            <a:r>
              <a:rPr lang="en-US" sz="1100" b="1" i="0" dirty="0" err="1">
                <a:solidFill>
                  <a:srgbClr val="202122"/>
                </a:solidFill>
                <a:effectLst/>
                <a:latin typeface="Arial Narrow" panose="020B0606020202030204" pitchFamily="34" charset="0"/>
              </a:rPr>
              <a:t>Karmal</a:t>
            </a:r>
            <a:r>
              <a:rPr lang="en-US" sz="1100" b="1" i="0" dirty="0">
                <a:solidFill>
                  <a:srgbClr val="202122"/>
                </a:solidFill>
                <a:effectLst/>
                <a:latin typeface="Arial Narrow" panose="020B0606020202030204" pitchFamily="34" charset="0"/>
              </a:rPr>
              <a:t>, and withdraw within six months or a year. But they were met with fierce resistance from the guerillas</a:t>
            </a:r>
            <a:r>
              <a:rPr lang="en-US" sz="1100" b="1" i="0" u="none" strike="noStrike" baseline="30000" dirty="0">
                <a:solidFill>
                  <a:srgbClr val="0B0080"/>
                </a:solidFill>
                <a:effectLst/>
                <a:latin typeface="Arial Narrow" panose="020B0606020202030204" pitchFamily="34" charset="0"/>
                <a:hlinkClick r:id="rId6"/>
              </a:rPr>
              <a:t>[76]</a:t>
            </a:r>
            <a:r>
              <a:rPr lang="en-US" sz="1100" b="1" i="0" dirty="0">
                <a:solidFill>
                  <a:srgbClr val="202122"/>
                </a:solidFill>
                <a:effectLst/>
                <a:latin typeface="Arial Narrow" panose="020B0606020202030204" pitchFamily="34" charset="0"/>
              </a:rPr>
              <a:t> and had difficulties on the harsh cold Afghan terrain,</a:t>
            </a:r>
            <a:r>
              <a:rPr lang="en-US" sz="1100" b="1" i="0" u="none" strike="noStrike" baseline="30000" dirty="0">
                <a:solidFill>
                  <a:srgbClr val="0B0080"/>
                </a:solidFill>
                <a:effectLst/>
                <a:latin typeface="Arial Narrow" panose="020B0606020202030204" pitchFamily="34" charset="0"/>
                <a:hlinkClick r:id="rId7"/>
              </a:rPr>
              <a:t>[77]</a:t>
            </a:r>
            <a:r>
              <a:rPr lang="en-US" sz="1100" b="1" i="0" dirty="0">
                <a:solidFill>
                  <a:srgbClr val="202122"/>
                </a:solidFill>
                <a:effectLst/>
                <a:latin typeface="Arial Narrow" panose="020B0606020202030204" pitchFamily="34" charset="0"/>
              </a:rPr>
              <a:t> resulting in them being stuck in a bloody war that lasted nine years.</a:t>
            </a:r>
            <a:r>
              <a:rPr lang="en-US" sz="1100" b="1" i="0" u="none" strike="noStrike" baseline="30000" dirty="0">
                <a:solidFill>
                  <a:srgbClr val="0B0080"/>
                </a:solidFill>
                <a:effectLst/>
                <a:latin typeface="Arial Narrow" panose="020B0606020202030204" pitchFamily="34" charset="0"/>
                <a:hlinkClick r:id="rId8"/>
              </a:rPr>
              <a:t>[78]</a:t>
            </a:r>
            <a:r>
              <a:rPr lang="en-US" sz="1100" b="1" i="0" dirty="0">
                <a:solidFill>
                  <a:srgbClr val="202122"/>
                </a:solidFill>
                <a:effectLst/>
                <a:latin typeface="Arial Narrow" panose="020B0606020202030204" pitchFamily="34" charset="0"/>
              </a:rPr>
              <a:t> By the mid-1980s, the Soviet contingent was increased to 108,800 and fighting increased, but the military and diplomatic cost of the war to the USSR was high</a:t>
            </a:r>
            <a:r>
              <a:rPr lang="en-US" sz="1100" b="0" i="0" dirty="0">
                <a:solidFill>
                  <a:srgbClr val="202122"/>
                </a:solidFill>
                <a:effectLst/>
                <a:latin typeface="Arial Narrow" panose="020B0606020202030204" pitchFamily="34" charset="0"/>
              </a:rPr>
              <a:t>.</a:t>
            </a:r>
            <a:r>
              <a:rPr lang="en-US" sz="1100" b="0" i="0" u="none" strike="noStrike" baseline="30000" dirty="0">
                <a:solidFill>
                  <a:srgbClr val="0B0080"/>
                </a:solidFill>
                <a:effectLst/>
                <a:latin typeface="Arial Narrow" panose="020B0606020202030204" pitchFamily="34" charset="0"/>
                <a:hlinkClick r:id="rId9"/>
              </a:rPr>
              <a:t>[15]</a:t>
            </a:r>
            <a:r>
              <a:rPr lang="en-US" sz="1100" b="0" i="0" dirty="0">
                <a:solidFill>
                  <a:srgbClr val="202122"/>
                </a:solidFill>
                <a:effectLst/>
                <a:latin typeface="Arial Narrow" panose="020B0606020202030204" pitchFamily="34" charset="0"/>
              </a:rPr>
              <a:t> By mid-1987 the Soviet Union, now under reformist leader </a:t>
            </a:r>
            <a:r>
              <a:rPr lang="en-US" sz="1100" b="0" i="0" u="none" strike="noStrike" dirty="0">
                <a:solidFill>
                  <a:srgbClr val="0B0080"/>
                </a:solidFill>
                <a:effectLst/>
                <a:latin typeface="Arial Narrow" panose="020B0606020202030204" pitchFamily="34" charset="0"/>
                <a:hlinkClick r:id="rId10" tooltip="Mikhail Gorbachev"/>
              </a:rPr>
              <a:t>Mikhail Gorbachev</a:t>
            </a:r>
            <a:r>
              <a:rPr lang="en-US" sz="1100" b="0" i="0" dirty="0">
                <a:solidFill>
                  <a:srgbClr val="202122"/>
                </a:solidFill>
                <a:effectLst/>
                <a:latin typeface="Arial Narrow" panose="020B0606020202030204" pitchFamily="34" charset="0"/>
              </a:rPr>
              <a:t>, announced it would start withdrawing its forces after </a:t>
            </a:r>
            <a:r>
              <a:rPr lang="en-US" sz="1100" b="0" i="0" u="none" strike="noStrike" dirty="0">
                <a:solidFill>
                  <a:srgbClr val="0B0080"/>
                </a:solidFill>
                <a:effectLst/>
                <a:latin typeface="Arial Narrow" panose="020B0606020202030204" pitchFamily="34" charset="0"/>
                <a:hlinkClick r:id="rId11" tooltip="National Reconciliation"/>
              </a:rPr>
              <a:t>meetings</a:t>
            </a:r>
            <a:r>
              <a:rPr lang="en-US" sz="1100" b="0" i="0" dirty="0">
                <a:solidFill>
                  <a:srgbClr val="202122"/>
                </a:solidFill>
                <a:effectLst/>
                <a:latin typeface="Arial Narrow" panose="020B0606020202030204" pitchFamily="34" charset="0"/>
              </a:rPr>
              <a:t> with the Afghan government.</a:t>
            </a:r>
            <a:r>
              <a:rPr lang="en-US" sz="1100" b="0" i="0" u="none" strike="noStrike" baseline="30000" dirty="0">
                <a:solidFill>
                  <a:srgbClr val="0B0080"/>
                </a:solidFill>
                <a:effectLst/>
                <a:latin typeface="Arial Narrow" panose="020B0606020202030204" pitchFamily="34" charset="0"/>
                <a:hlinkClick r:id="rId12"/>
              </a:rPr>
              <a:t>[9]</a:t>
            </a:r>
            <a:r>
              <a:rPr lang="en-US" sz="1100" b="0" i="0" u="none" strike="noStrike" baseline="30000" dirty="0">
                <a:solidFill>
                  <a:srgbClr val="0B0080"/>
                </a:solidFill>
                <a:effectLst/>
                <a:latin typeface="Arial Narrow" panose="020B0606020202030204" pitchFamily="34" charset="0"/>
                <a:hlinkClick r:id="rId13"/>
              </a:rPr>
              <a:t>[10]</a:t>
            </a:r>
            <a:r>
              <a:rPr lang="en-US" sz="1100" b="0" i="0" dirty="0">
                <a:solidFill>
                  <a:srgbClr val="202122"/>
                </a:solidFill>
                <a:effectLst/>
                <a:latin typeface="Arial Narrow" panose="020B0606020202030204" pitchFamily="34" charset="0"/>
              </a:rPr>
              <a:t> The final </a:t>
            </a:r>
            <a:r>
              <a:rPr lang="en-US" sz="1100" b="0" i="0" u="none" strike="noStrike" dirty="0">
                <a:solidFill>
                  <a:srgbClr val="0B0080"/>
                </a:solidFill>
                <a:effectLst/>
                <a:latin typeface="Arial Narrow" panose="020B0606020202030204" pitchFamily="34" charset="0"/>
                <a:hlinkClick r:id="rId14" tooltip="Soviet troop withdrawal from Afghanistan"/>
              </a:rPr>
              <a:t>troop withdrawal</a:t>
            </a:r>
            <a:r>
              <a:rPr lang="en-US" sz="1100" b="0" i="0" dirty="0">
                <a:solidFill>
                  <a:srgbClr val="202122"/>
                </a:solidFill>
                <a:effectLst/>
                <a:latin typeface="Arial Narrow" panose="020B0606020202030204" pitchFamily="34" charset="0"/>
              </a:rPr>
              <a:t> started on May 15, 1988, and ended on February 15, 1989, leaving the government forces alone in the battle against the insurgents, which </a:t>
            </a:r>
            <a:r>
              <a:rPr lang="en-US" sz="1100" b="0" i="0" u="none" strike="noStrike" dirty="0">
                <a:solidFill>
                  <a:srgbClr val="0B0080"/>
                </a:solidFill>
                <a:effectLst/>
                <a:latin typeface="Arial Narrow" panose="020B0606020202030204" pitchFamily="34" charset="0"/>
                <a:hlinkClick r:id="rId15" tooltip="Afghan Civil War (1989-1992)"/>
              </a:rPr>
              <a:t>continued</a:t>
            </a:r>
            <a:r>
              <a:rPr lang="en-US" sz="1100" b="0" i="0" dirty="0">
                <a:solidFill>
                  <a:srgbClr val="202122"/>
                </a:solidFill>
                <a:effectLst/>
                <a:latin typeface="Arial Narrow" panose="020B0606020202030204" pitchFamily="34" charset="0"/>
              </a:rPr>
              <a:t> until 1992, when the former Soviet-backed government collapsed. Due to its length, it has sometimes been referred to as the "Soviet Union's </a:t>
            </a:r>
            <a:r>
              <a:rPr lang="en-US" sz="1100" b="0" i="0" u="none" strike="noStrike" dirty="0">
                <a:solidFill>
                  <a:srgbClr val="0B0080"/>
                </a:solidFill>
                <a:effectLst/>
                <a:latin typeface="Arial Narrow" panose="020B0606020202030204" pitchFamily="34" charset="0"/>
                <a:hlinkClick r:id="rId16" tooltip="Vietnam War"/>
              </a:rPr>
              <a:t>Vietnam War</a:t>
            </a:r>
            <a:r>
              <a:rPr lang="en-US" sz="1100" b="0" i="0" dirty="0">
                <a:solidFill>
                  <a:srgbClr val="202122"/>
                </a:solidFill>
                <a:effectLst/>
                <a:latin typeface="Arial Narrow" panose="020B0606020202030204" pitchFamily="34" charset="0"/>
              </a:rPr>
              <a:t>" or the "</a:t>
            </a:r>
            <a:r>
              <a:rPr lang="en-US" sz="1100" b="0" i="0" u="none" strike="noStrike" dirty="0">
                <a:solidFill>
                  <a:srgbClr val="0B0080"/>
                </a:solidFill>
                <a:effectLst/>
                <a:latin typeface="Arial Narrow" panose="020B0606020202030204" pitchFamily="34" charset="0"/>
                <a:hlinkClick r:id="rId17" tooltip="Russian Bear"/>
              </a:rPr>
              <a:t>Bear</a:t>
            </a:r>
            <a:r>
              <a:rPr lang="en-US" sz="1100" b="0" i="0" dirty="0">
                <a:solidFill>
                  <a:srgbClr val="202122"/>
                </a:solidFill>
                <a:effectLst/>
                <a:latin typeface="Arial Narrow" panose="020B0606020202030204" pitchFamily="34" charset="0"/>
              </a:rPr>
              <a:t> Trap" by the Western media.</a:t>
            </a:r>
            <a:r>
              <a:rPr lang="en-US" sz="1100" b="0" i="0" u="none" strike="noStrike" baseline="30000" dirty="0">
                <a:solidFill>
                  <a:srgbClr val="0B0080"/>
                </a:solidFill>
                <a:effectLst/>
                <a:latin typeface="Arial Narrow" panose="020B0606020202030204" pitchFamily="34" charset="0"/>
                <a:hlinkClick r:id="rId18"/>
              </a:rPr>
              <a:t>[79]</a:t>
            </a:r>
            <a:r>
              <a:rPr lang="en-US" sz="1100" b="0" i="0" u="none" strike="noStrike" baseline="30000" dirty="0">
                <a:solidFill>
                  <a:srgbClr val="0B0080"/>
                </a:solidFill>
                <a:effectLst/>
                <a:latin typeface="Arial Narrow" panose="020B0606020202030204" pitchFamily="34" charset="0"/>
                <a:hlinkClick r:id="rId19"/>
              </a:rPr>
              <a:t>[80]</a:t>
            </a:r>
            <a:r>
              <a:rPr lang="en-US" sz="1100" b="0" i="0" u="none" strike="noStrike" baseline="30000" dirty="0">
                <a:solidFill>
                  <a:srgbClr val="0B0080"/>
                </a:solidFill>
                <a:effectLst/>
                <a:latin typeface="Arial Narrow" panose="020B0606020202030204" pitchFamily="34" charset="0"/>
                <a:hlinkClick r:id="rId20"/>
              </a:rPr>
              <a:t>[81]</a:t>
            </a:r>
            <a:r>
              <a:rPr lang="en-US" sz="1100" b="0" i="0" dirty="0">
                <a:solidFill>
                  <a:srgbClr val="202122"/>
                </a:solidFill>
                <a:effectLst/>
                <a:latin typeface="Arial Narrow" panose="020B0606020202030204" pitchFamily="34" charset="0"/>
              </a:rPr>
              <a:t> </a:t>
            </a:r>
            <a:r>
              <a:rPr lang="en-US" sz="1200" b="1" i="0" dirty="0">
                <a:solidFill>
                  <a:srgbClr val="202122"/>
                </a:solidFill>
                <a:effectLst/>
                <a:latin typeface="Arial Narrow" panose="020B0606020202030204" pitchFamily="34" charset="0"/>
              </a:rPr>
              <a:t>The Soviets' failure in the war</a:t>
            </a:r>
            <a:r>
              <a:rPr lang="en-US" sz="1200" b="1" i="0" u="none" strike="noStrike" baseline="30000" dirty="0">
                <a:solidFill>
                  <a:srgbClr val="0B0080"/>
                </a:solidFill>
                <a:effectLst/>
                <a:latin typeface="Arial Narrow" panose="020B0606020202030204" pitchFamily="34" charset="0"/>
                <a:hlinkClick r:id="rId21"/>
              </a:rPr>
              <a:t>[82]</a:t>
            </a:r>
            <a:r>
              <a:rPr lang="en-US" sz="1200" b="1" i="0" dirty="0">
                <a:solidFill>
                  <a:srgbClr val="202122"/>
                </a:solidFill>
                <a:effectLst/>
                <a:latin typeface="Arial Narrow" panose="020B0606020202030204" pitchFamily="34" charset="0"/>
              </a:rPr>
              <a:t> is thought to be a contributing factor to the </a:t>
            </a:r>
            <a:r>
              <a:rPr lang="en-US" sz="1200" b="1" i="0" u="none" strike="noStrike" dirty="0">
                <a:solidFill>
                  <a:srgbClr val="0B0080"/>
                </a:solidFill>
                <a:effectLst/>
                <a:latin typeface="Arial Narrow" panose="020B0606020202030204" pitchFamily="34" charset="0"/>
                <a:hlinkClick r:id="rId22" tooltip="Dissolution of the Soviet Union"/>
              </a:rPr>
              <a:t>fall of the Soviet Union</a:t>
            </a:r>
            <a:r>
              <a:rPr lang="en-US" sz="1200" b="1" i="0" dirty="0">
                <a:solidFill>
                  <a:srgbClr val="202122"/>
                </a:solidFill>
                <a:effectLst/>
                <a:latin typeface="Arial Narrow" panose="020B0606020202030204" pitchFamily="34" charset="0"/>
              </a:rPr>
              <a:t>.</a:t>
            </a:r>
            <a:r>
              <a:rPr lang="en-US" sz="1200" b="1" i="0" u="none" strike="noStrike" baseline="30000" dirty="0">
                <a:solidFill>
                  <a:srgbClr val="0B0080"/>
                </a:solidFill>
                <a:effectLst/>
                <a:latin typeface="Arial Narrow" panose="020B0606020202030204" pitchFamily="34" charset="0"/>
                <a:hlinkClick r:id="rId23"/>
              </a:rPr>
              <a:t>[83]</a:t>
            </a:r>
            <a:endParaRPr lang="en-US" sz="1200" b="1" dirty="0">
              <a:latin typeface="Arial Narrow" panose="020B0606020202030204" pitchFamily="34" charset="0"/>
            </a:endParaRPr>
          </a:p>
        </p:txBody>
      </p:sp>
      <p:cxnSp>
        <p:nvCxnSpPr>
          <p:cNvPr id="69" name="Straight Arrow Connector 68">
            <a:extLst>
              <a:ext uri="{FF2B5EF4-FFF2-40B4-BE49-F238E27FC236}">
                <a16:creationId xmlns:a16="http://schemas.microsoft.com/office/drawing/2014/main" id="{4132B889-303F-4853-A3C7-861AB198282D}"/>
              </a:ext>
            </a:extLst>
          </p:cNvPr>
          <p:cNvCxnSpPr/>
          <p:nvPr/>
        </p:nvCxnSpPr>
        <p:spPr>
          <a:xfrm flipV="1">
            <a:off x="908640" y="4261246"/>
            <a:ext cx="0" cy="10101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0" name="Text Box 79">
            <a:extLst>
              <a:ext uri="{FF2B5EF4-FFF2-40B4-BE49-F238E27FC236}">
                <a16:creationId xmlns:a16="http://schemas.microsoft.com/office/drawing/2014/main" id="{FBE0D20E-1CA2-43B8-A1CC-841E67D821DC}"/>
              </a:ext>
            </a:extLst>
          </p:cNvPr>
          <p:cNvSpPr txBox="1">
            <a:spLocks noChangeArrowheads="1"/>
          </p:cNvSpPr>
          <p:nvPr/>
        </p:nvSpPr>
        <p:spPr bwMode="auto">
          <a:xfrm>
            <a:off x="1500741" y="4384683"/>
            <a:ext cx="800100" cy="40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p:txBody>
      </p:sp>
      <p:sp>
        <p:nvSpPr>
          <p:cNvPr id="71" name="Text Box 84">
            <a:extLst>
              <a:ext uri="{FF2B5EF4-FFF2-40B4-BE49-F238E27FC236}">
                <a16:creationId xmlns:a16="http://schemas.microsoft.com/office/drawing/2014/main" id="{B48174DC-C368-4BB0-A668-4CC5C94204AE}"/>
              </a:ext>
            </a:extLst>
          </p:cNvPr>
          <p:cNvSpPr txBox="1">
            <a:spLocks noChangeArrowheads="1"/>
          </p:cNvSpPr>
          <p:nvPr/>
        </p:nvSpPr>
        <p:spPr bwMode="auto">
          <a:xfrm>
            <a:off x="1638385" y="4629408"/>
            <a:ext cx="800100" cy="514350"/>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Gulf War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1990-1991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90">
            <a:extLst>
              <a:ext uri="{FF2B5EF4-FFF2-40B4-BE49-F238E27FC236}">
                <a16:creationId xmlns:a16="http://schemas.microsoft.com/office/drawing/2014/main" id="{9320143A-B664-4544-A7FC-B5CF456DAB7B}"/>
              </a:ext>
            </a:extLst>
          </p:cNvPr>
          <p:cNvSpPr txBox="1">
            <a:spLocks noChangeArrowheads="1"/>
          </p:cNvSpPr>
          <p:nvPr/>
        </p:nvSpPr>
        <p:spPr bwMode="auto">
          <a:xfrm>
            <a:off x="2117448" y="371792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95">
            <a:extLst>
              <a:ext uri="{FF2B5EF4-FFF2-40B4-BE49-F238E27FC236}">
                <a16:creationId xmlns:a16="http://schemas.microsoft.com/office/drawing/2014/main" id="{5E684A92-4FFD-473D-BFB1-DB1BFBEF3D98}"/>
              </a:ext>
            </a:extLst>
          </p:cNvPr>
          <p:cNvSpPr txBox="1">
            <a:spLocks noChangeArrowheads="1"/>
          </p:cNvSpPr>
          <p:nvPr/>
        </p:nvSpPr>
        <p:spPr bwMode="auto">
          <a:xfrm>
            <a:off x="2379421" y="404694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96">
            <a:extLst>
              <a:ext uri="{FF2B5EF4-FFF2-40B4-BE49-F238E27FC236}">
                <a16:creationId xmlns:a16="http://schemas.microsoft.com/office/drawing/2014/main" id="{406C93FF-5F3A-4119-86E2-CC79750485EA}"/>
              </a:ext>
            </a:extLst>
          </p:cNvPr>
          <p:cNvSpPr>
            <a:spLocks noChangeShapeType="1"/>
          </p:cNvSpPr>
          <p:nvPr/>
        </p:nvSpPr>
        <p:spPr bwMode="auto">
          <a:xfrm>
            <a:off x="2667085" y="3722066"/>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69">
            <a:extLst>
              <a:ext uri="{FF2B5EF4-FFF2-40B4-BE49-F238E27FC236}">
                <a16:creationId xmlns:a16="http://schemas.microsoft.com/office/drawing/2014/main" id="{FC809BA9-219E-46A3-8834-44DEA43AC230}"/>
              </a:ext>
            </a:extLst>
          </p:cNvPr>
          <p:cNvSpPr txBox="1">
            <a:spLocks noChangeArrowheads="1"/>
          </p:cNvSpPr>
          <p:nvPr/>
        </p:nvSpPr>
        <p:spPr bwMode="auto">
          <a:xfrm>
            <a:off x="8514" y="3650370"/>
            <a:ext cx="64739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88">
            <a:extLst>
              <a:ext uri="{FF2B5EF4-FFF2-40B4-BE49-F238E27FC236}">
                <a16:creationId xmlns:a16="http://schemas.microsoft.com/office/drawing/2014/main" id="{EC261286-D696-4424-9DD9-7A6E869BDFB0}"/>
              </a:ext>
            </a:extLst>
          </p:cNvPr>
          <p:cNvSpPr txBox="1">
            <a:spLocks noChangeArrowheads="1"/>
          </p:cNvSpPr>
          <p:nvPr/>
        </p:nvSpPr>
        <p:spPr bwMode="auto">
          <a:xfrm>
            <a:off x="2209885" y="316961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92">
            <a:extLst>
              <a:ext uri="{FF2B5EF4-FFF2-40B4-BE49-F238E27FC236}">
                <a16:creationId xmlns:a16="http://schemas.microsoft.com/office/drawing/2014/main" id="{47BC5407-3CAF-42C3-B41A-6C59B5F8057B}"/>
              </a:ext>
            </a:extLst>
          </p:cNvPr>
          <p:cNvSpPr>
            <a:spLocks noChangeShapeType="1"/>
          </p:cNvSpPr>
          <p:nvPr/>
        </p:nvSpPr>
        <p:spPr bwMode="auto">
          <a:xfrm flipV="1">
            <a:off x="2427256" y="3320174"/>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Box 77">
            <a:extLst>
              <a:ext uri="{FF2B5EF4-FFF2-40B4-BE49-F238E27FC236}">
                <a16:creationId xmlns:a16="http://schemas.microsoft.com/office/drawing/2014/main" id="{470139C9-D5D1-493E-ADCF-47EA2A559162}"/>
              </a:ext>
            </a:extLst>
          </p:cNvPr>
          <p:cNvSpPr txBox="1"/>
          <p:nvPr/>
        </p:nvSpPr>
        <p:spPr>
          <a:xfrm>
            <a:off x="3382242" y="3669305"/>
            <a:ext cx="603298" cy="938719"/>
          </a:xfrm>
          <a:prstGeom prst="rect">
            <a:avLst/>
          </a:prstGeom>
          <a:noFill/>
        </p:spPr>
        <p:txBody>
          <a:bodyPr wrap="square">
            <a:spAutoFit/>
          </a:bodyPr>
          <a:lstStyle/>
          <a:p>
            <a:r>
              <a:rPr lang="en-US" sz="1100" b="0" i="0" dirty="0">
                <a:solidFill>
                  <a:srgbClr val="202122"/>
                </a:solidFill>
                <a:effectLst/>
                <a:latin typeface="Arial Narrow" panose="020B0606020202030204" pitchFamily="34" charset="0"/>
              </a:rPr>
              <a:t>Gaddafi killed</a:t>
            </a:r>
          </a:p>
          <a:p>
            <a:endParaRPr lang="en-US" sz="1100" dirty="0">
              <a:solidFill>
                <a:srgbClr val="202122"/>
              </a:solidFill>
              <a:latin typeface="Arial Narrow" panose="020B0606020202030204" pitchFamily="34" charset="0"/>
            </a:endParaRPr>
          </a:p>
          <a:p>
            <a:r>
              <a:rPr lang="en-US" sz="1100" dirty="0">
                <a:solidFill>
                  <a:srgbClr val="202122"/>
                </a:solidFill>
                <a:latin typeface="Arial Narrow" panose="020B0606020202030204" pitchFamily="34" charset="0"/>
              </a:rPr>
              <a:t>Arab Spring</a:t>
            </a:r>
            <a:endParaRPr lang="en-US" sz="1100" dirty="0">
              <a:latin typeface="Arial Narrow" panose="020B0606020202030204" pitchFamily="34" charset="0"/>
            </a:endParaRPr>
          </a:p>
        </p:txBody>
      </p:sp>
      <p:sp>
        <p:nvSpPr>
          <p:cNvPr id="79" name="TextBox 78">
            <a:extLst>
              <a:ext uri="{FF2B5EF4-FFF2-40B4-BE49-F238E27FC236}">
                <a16:creationId xmlns:a16="http://schemas.microsoft.com/office/drawing/2014/main" id="{CB253ADA-4396-4A3D-99BE-DF6A684274ED}"/>
              </a:ext>
            </a:extLst>
          </p:cNvPr>
          <p:cNvSpPr txBox="1"/>
          <p:nvPr/>
        </p:nvSpPr>
        <p:spPr>
          <a:xfrm>
            <a:off x="2960137" y="3365066"/>
            <a:ext cx="651187" cy="261610"/>
          </a:xfrm>
          <a:prstGeom prst="rect">
            <a:avLst/>
          </a:prstGeom>
          <a:noFill/>
        </p:spPr>
        <p:txBody>
          <a:bodyPr wrap="square">
            <a:spAutoFit/>
          </a:bodyPr>
          <a:lstStyle/>
          <a:p>
            <a:r>
              <a:rPr lang="en-US" sz="1100" b="0" i="0" dirty="0">
                <a:solidFill>
                  <a:srgbClr val="202122"/>
                </a:solidFill>
                <a:effectLst/>
                <a:latin typeface="Arial Narrow" panose="020B0606020202030204" pitchFamily="34" charset="0"/>
              </a:rPr>
              <a:t>Iraq War</a:t>
            </a:r>
            <a:endParaRPr lang="en-US" sz="1100" dirty="0">
              <a:latin typeface="Arial Narrow" panose="020B0606020202030204" pitchFamily="34" charset="0"/>
            </a:endParaRPr>
          </a:p>
        </p:txBody>
      </p:sp>
      <p:cxnSp>
        <p:nvCxnSpPr>
          <p:cNvPr id="80" name="Straight Connector 79">
            <a:extLst>
              <a:ext uri="{FF2B5EF4-FFF2-40B4-BE49-F238E27FC236}">
                <a16:creationId xmlns:a16="http://schemas.microsoft.com/office/drawing/2014/main" id="{402015FD-1605-4C66-94C4-B5D6CDF6C31C}"/>
              </a:ext>
            </a:extLst>
          </p:cNvPr>
          <p:cNvCxnSpPr>
            <a:cxnSpLocks/>
          </p:cNvCxnSpPr>
          <p:nvPr/>
        </p:nvCxnSpPr>
        <p:spPr>
          <a:xfrm>
            <a:off x="2908039" y="3457572"/>
            <a:ext cx="0" cy="2040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384FCAF-3900-4037-A387-147B38FC5917}"/>
              </a:ext>
            </a:extLst>
          </p:cNvPr>
          <p:cNvSpPr/>
          <p:nvPr/>
        </p:nvSpPr>
        <p:spPr>
          <a:xfrm>
            <a:off x="2754892" y="3160125"/>
            <a:ext cx="471793" cy="276999"/>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2003</a:t>
            </a:r>
            <a:endParaRPr lang="en-US" sz="1200" dirty="0"/>
          </a:p>
        </p:txBody>
      </p:sp>
      <p:cxnSp>
        <p:nvCxnSpPr>
          <p:cNvPr id="82" name="Straight Arrow Connector 81">
            <a:extLst>
              <a:ext uri="{FF2B5EF4-FFF2-40B4-BE49-F238E27FC236}">
                <a16:creationId xmlns:a16="http://schemas.microsoft.com/office/drawing/2014/main" id="{AB0309DF-A231-4B12-BA3D-3D4B575B4C0A}"/>
              </a:ext>
            </a:extLst>
          </p:cNvPr>
          <p:cNvCxnSpPr/>
          <p:nvPr/>
        </p:nvCxnSpPr>
        <p:spPr>
          <a:xfrm>
            <a:off x="2915465" y="3400021"/>
            <a:ext cx="70328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A712141-AD89-47DE-9A51-75F0901B1E98}"/>
              </a:ext>
            </a:extLst>
          </p:cNvPr>
          <p:cNvSpPr/>
          <p:nvPr/>
        </p:nvSpPr>
        <p:spPr>
          <a:xfrm>
            <a:off x="5773188" y="2786392"/>
            <a:ext cx="545006"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KS </a:t>
            </a:r>
            <a:r>
              <a:rPr lang="en-US" altLang="en-US" sz="1200" b="1" dirty="0">
                <a:latin typeface="Arial Narrow" panose="020B0606020202030204" pitchFamily="34" charset="0"/>
                <a:ea typeface="Times New Roman" panose="02020603050405020304" pitchFamily="18" charset="0"/>
                <a:sym typeface="Wingdings" panose="05000000000000000000" pitchFamily="2" charset="2"/>
              </a:rPr>
              <a:t></a:t>
            </a:r>
          </a:p>
          <a:p>
            <a:pPr algn="ctr"/>
            <a:r>
              <a:rPr lang="en-US" sz="1200" b="1" dirty="0">
                <a:latin typeface="Arial Narrow" panose="020B0606020202030204" pitchFamily="34" charset="0"/>
                <a:sym typeface="Wingdings" panose="05000000000000000000" pitchFamily="2" charset="2"/>
              </a:rPr>
              <a:t>KN  </a:t>
            </a:r>
            <a:endParaRPr lang="en-US" sz="1200" dirty="0"/>
          </a:p>
        </p:txBody>
      </p:sp>
      <p:pic>
        <p:nvPicPr>
          <p:cNvPr id="84" name="Picture 83">
            <a:extLst>
              <a:ext uri="{FF2B5EF4-FFF2-40B4-BE49-F238E27FC236}">
                <a16:creationId xmlns:a16="http://schemas.microsoft.com/office/drawing/2014/main" id="{5421351E-E5B5-4D24-8552-CADC3F8ADC31}"/>
              </a:ext>
            </a:extLst>
          </p:cNvPr>
          <p:cNvPicPr>
            <a:picLocks noChangeAspect="1"/>
          </p:cNvPicPr>
          <p:nvPr/>
        </p:nvPicPr>
        <p:blipFill>
          <a:blip r:embed="rId24"/>
          <a:stretch>
            <a:fillRect/>
          </a:stretch>
        </p:blipFill>
        <p:spPr>
          <a:xfrm>
            <a:off x="2467615" y="4517846"/>
            <a:ext cx="574553" cy="834792"/>
          </a:xfrm>
          <a:prstGeom prst="rect">
            <a:avLst/>
          </a:prstGeom>
        </p:spPr>
      </p:pic>
      <p:pic>
        <p:nvPicPr>
          <p:cNvPr id="85" name="Picture 84">
            <a:extLst>
              <a:ext uri="{FF2B5EF4-FFF2-40B4-BE49-F238E27FC236}">
                <a16:creationId xmlns:a16="http://schemas.microsoft.com/office/drawing/2014/main" id="{B77422C8-00D3-4C84-8250-386D760C62D5}"/>
              </a:ext>
            </a:extLst>
          </p:cNvPr>
          <p:cNvPicPr>
            <a:picLocks noChangeAspect="1"/>
          </p:cNvPicPr>
          <p:nvPr/>
        </p:nvPicPr>
        <p:blipFill>
          <a:blip r:embed="rId24"/>
          <a:stretch>
            <a:fillRect/>
          </a:stretch>
        </p:blipFill>
        <p:spPr>
          <a:xfrm>
            <a:off x="6729545" y="4517846"/>
            <a:ext cx="574553" cy="834792"/>
          </a:xfrm>
          <a:prstGeom prst="rect">
            <a:avLst/>
          </a:prstGeom>
        </p:spPr>
      </p:pic>
      <p:sp>
        <p:nvSpPr>
          <p:cNvPr id="86" name="Rectangle 85">
            <a:extLst>
              <a:ext uri="{FF2B5EF4-FFF2-40B4-BE49-F238E27FC236}">
                <a16:creationId xmlns:a16="http://schemas.microsoft.com/office/drawing/2014/main" id="{A2AB8A59-CF82-42BA-8EAE-35DE4AB220E0}"/>
              </a:ext>
            </a:extLst>
          </p:cNvPr>
          <p:cNvSpPr/>
          <p:nvPr/>
        </p:nvSpPr>
        <p:spPr>
          <a:xfrm>
            <a:off x="5974808" y="1387501"/>
            <a:ext cx="749435" cy="461665"/>
          </a:xfrm>
          <a:prstGeom prst="rect">
            <a:avLst/>
          </a:prstGeom>
        </p:spPr>
        <p:txBody>
          <a:bodyPr wrap="square">
            <a:spAutoFit/>
          </a:bodyPr>
          <a:lstStyle/>
          <a:p>
            <a:pPr algn="ctr"/>
            <a:r>
              <a:rPr lang="en-US" sz="1200" dirty="0">
                <a:latin typeface="Arial Narrow" panose="020B0606020202030204" pitchFamily="34" charset="0"/>
              </a:rPr>
              <a:t>Islam restrained</a:t>
            </a:r>
            <a:endParaRPr lang="en-US" sz="1200" dirty="0"/>
          </a:p>
        </p:txBody>
      </p:sp>
      <p:sp>
        <p:nvSpPr>
          <p:cNvPr id="87" name="Rectangle 86">
            <a:extLst>
              <a:ext uri="{FF2B5EF4-FFF2-40B4-BE49-F238E27FC236}">
                <a16:creationId xmlns:a16="http://schemas.microsoft.com/office/drawing/2014/main" id="{0748A4C3-C9EB-4BEE-938F-76F15E3DC4A6}"/>
              </a:ext>
            </a:extLst>
          </p:cNvPr>
          <p:cNvSpPr/>
          <p:nvPr/>
        </p:nvSpPr>
        <p:spPr>
          <a:xfrm>
            <a:off x="4498893" y="535229"/>
            <a:ext cx="943172" cy="461665"/>
          </a:xfrm>
          <a:prstGeom prst="rect">
            <a:avLst/>
          </a:prstGeom>
        </p:spPr>
        <p:txBody>
          <a:bodyPr wrap="square">
            <a:spAutoFit/>
          </a:bodyPr>
          <a:lstStyle/>
          <a:p>
            <a:pPr algn="ctr"/>
            <a:r>
              <a:rPr lang="en-US" sz="1200" dirty="0">
                <a:latin typeface="Arial Narrow" panose="020B0606020202030204" pitchFamily="34" charset="0"/>
              </a:rPr>
              <a:t>Egyptian KS</a:t>
            </a:r>
          </a:p>
          <a:p>
            <a:pPr algn="ctr"/>
            <a:r>
              <a:rPr lang="en-US" sz="1200" dirty="0">
                <a:latin typeface="Arial Narrow" panose="020B0606020202030204" pitchFamily="34" charset="0"/>
              </a:rPr>
              <a:t>Turkey KN</a:t>
            </a:r>
            <a:endParaRPr lang="en-US" sz="1200" dirty="0"/>
          </a:p>
        </p:txBody>
      </p:sp>
      <p:sp>
        <p:nvSpPr>
          <p:cNvPr id="88" name="Rectangle 87">
            <a:extLst>
              <a:ext uri="{FF2B5EF4-FFF2-40B4-BE49-F238E27FC236}">
                <a16:creationId xmlns:a16="http://schemas.microsoft.com/office/drawing/2014/main" id="{7AEAF68B-5270-468A-BBEE-7469F540F51E}"/>
              </a:ext>
            </a:extLst>
          </p:cNvPr>
          <p:cNvSpPr/>
          <p:nvPr/>
        </p:nvSpPr>
        <p:spPr>
          <a:xfrm>
            <a:off x="2452345" y="1277103"/>
            <a:ext cx="749435" cy="461665"/>
          </a:xfrm>
          <a:prstGeom prst="rect">
            <a:avLst/>
          </a:prstGeom>
        </p:spPr>
        <p:txBody>
          <a:bodyPr wrap="square">
            <a:spAutoFit/>
          </a:bodyPr>
          <a:lstStyle/>
          <a:p>
            <a:pPr algn="ctr"/>
            <a:r>
              <a:rPr lang="en-US" sz="1200" dirty="0">
                <a:latin typeface="Arial Narrow" panose="020B0606020202030204" pitchFamily="34" charset="0"/>
              </a:rPr>
              <a:t>Ottoman</a:t>
            </a:r>
          </a:p>
          <a:p>
            <a:pPr algn="ctr"/>
            <a:r>
              <a:rPr lang="en-US" sz="1200" dirty="0" err="1">
                <a:latin typeface="Arial Narrow" panose="020B0606020202030204" pitchFamily="34" charset="0"/>
              </a:rPr>
              <a:t>Wahabbi</a:t>
            </a:r>
            <a:endParaRPr lang="en-US" sz="1200" dirty="0"/>
          </a:p>
        </p:txBody>
      </p:sp>
      <p:cxnSp>
        <p:nvCxnSpPr>
          <p:cNvPr id="89" name="Straight Connector 88">
            <a:extLst>
              <a:ext uri="{FF2B5EF4-FFF2-40B4-BE49-F238E27FC236}">
                <a16:creationId xmlns:a16="http://schemas.microsoft.com/office/drawing/2014/main" id="{20BFA333-98AB-408A-BF0C-E6672B5EAAA4}"/>
              </a:ext>
            </a:extLst>
          </p:cNvPr>
          <p:cNvCxnSpPr>
            <a:cxnSpLocks/>
          </p:cNvCxnSpPr>
          <p:nvPr/>
        </p:nvCxnSpPr>
        <p:spPr>
          <a:xfrm>
            <a:off x="2629399" y="735343"/>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EFF9A9-5AAB-421F-9CD1-7037C8C50375}"/>
              </a:ext>
            </a:extLst>
          </p:cNvPr>
          <p:cNvSpPr/>
          <p:nvPr/>
        </p:nvSpPr>
        <p:spPr>
          <a:xfrm>
            <a:off x="2345253" y="455872"/>
            <a:ext cx="559775" cy="276999"/>
          </a:xfrm>
          <a:prstGeom prst="rect">
            <a:avLst/>
          </a:prstGeom>
        </p:spPr>
        <p:txBody>
          <a:bodyPr wrap="square">
            <a:spAutoFit/>
          </a:bodyPr>
          <a:lstStyle/>
          <a:p>
            <a:pPr algn="ctr"/>
            <a:r>
              <a:rPr lang="en-US" sz="1200" b="1" dirty="0">
                <a:latin typeface="Arial Narrow" panose="020B0606020202030204" pitchFamily="34" charset="0"/>
              </a:rPr>
              <a:t>1814</a:t>
            </a:r>
            <a:endParaRPr lang="en-US" sz="1200" dirty="0"/>
          </a:p>
        </p:txBody>
      </p:sp>
      <p:cxnSp>
        <p:nvCxnSpPr>
          <p:cNvPr id="91" name="Straight Connector 90">
            <a:extLst>
              <a:ext uri="{FF2B5EF4-FFF2-40B4-BE49-F238E27FC236}">
                <a16:creationId xmlns:a16="http://schemas.microsoft.com/office/drawing/2014/main" id="{24B369A8-020A-495E-AD78-D8EF8AA4DC31}"/>
              </a:ext>
            </a:extLst>
          </p:cNvPr>
          <p:cNvCxnSpPr>
            <a:cxnSpLocks/>
          </p:cNvCxnSpPr>
          <p:nvPr/>
        </p:nvCxnSpPr>
        <p:spPr>
          <a:xfrm>
            <a:off x="2953649" y="72583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43D8859E-8EF0-4DA0-B40F-3EF2E10BBD43}"/>
              </a:ext>
            </a:extLst>
          </p:cNvPr>
          <p:cNvSpPr/>
          <p:nvPr/>
        </p:nvSpPr>
        <p:spPr>
          <a:xfrm>
            <a:off x="2689991" y="462687"/>
            <a:ext cx="559775" cy="276999"/>
          </a:xfrm>
          <a:prstGeom prst="rect">
            <a:avLst/>
          </a:prstGeom>
        </p:spPr>
        <p:txBody>
          <a:bodyPr wrap="square">
            <a:spAutoFit/>
          </a:bodyPr>
          <a:lstStyle/>
          <a:p>
            <a:pPr algn="ctr"/>
            <a:r>
              <a:rPr lang="en-US" sz="1200" b="1" dirty="0">
                <a:latin typeface="Arial Narrow" panose="020B0606020202030204" pitchFamily="34" charset="0"/>
              </a:rPr>
              <a:t>1818</a:t>
            </a:r>
            <a:endParaRPr lang="en-US" sz="1200" dirty="0"/>
          </a:p>
        </p:txBody>
      </p:sp>
      <p:sp>
        <p:nvSpPr>
          <p:cNvPr id="93" name="Rectangle 92">
            <a:extLst>
              <a:ext uri="{FF2B5EF4-FFF2-40B4-BE49-F238E27FC236}">
                <a16:creationId xmlns:a16="http://schemas.microsoft.com/office/drawing/2014/main" id="{5703B352-671F-4C6A-BB04-C25A6889EB1F}"/>
              </a:ext>
            </a:extLst>
          </p:cNvPr>
          <p:cNvSpPr/>
          <p:nvPr/>
        </p:nvSpPr>
        <p:spPr>
          <a:xfrm>
            <a:off x="1172026" y="-25240"/>
            <a:ext cx="1207395" cy="461665"/>
          </a:xfrm>
          <a:prstGeom prst="rect">
            <a:avLst/>
          </a:prstGeom>
        </p:spPr>
        <p:txBody>
          <a:bodyPr wrap="square">
            <a:spAutoFit/>
          </a:bodyPr>
          <a:lstStyle/>
          <a:p>
            <a:pPr algn="ctr"/>
            <a:r>
              <a:rPr lang="en-US" sz="1200" dirty="0">
                <a:latin typeface="Arial Narrow" panose="020B0606020202030204" pitchFamily="34" charset="0"/>
              </a:rPr>
              <a:t>Napoleon</a:t>
            </a:r>
          </a:p>
          <a:p>
            <a:pPr algn="ctr"/>
            <a:r>
              <a:rPr lang="en-US" sz="1200" dirty="0">
                <a:latin typeface="Arial Narrow" panose="020B0606020202030204" pitchFamily="34" charset="0"/>
              </a:rPr>
              <a:t>Egypt Expedition</a:t>
            </a:r>
            <a:endParaRPr lang="en-US" sz="1200" dirty="0"/>
          </a:p>
        </p:txBody>
      </p:sp>
      <p:sp>
        <p:nvSpPr>
          <p:cNvPr id="94" name="Rectangle 93">
            <a:extLst>
              <a:ext uri="{FF2B5EF4-FFF2-40B4-BE49-F238E27FC236}">
                <a16:creationId xmlns:a16="http://schemas.microsoft.com/office/drawing/2014/main" id="{D281C111-1A66-43E8-8EC6-65178E2F795E}"/>
              </a:ext>
            </a:extLst>
          </p:cNvPr>
          <p:cNvSpPr/>
          <p:nvPr/>
        </p:nvSpPr>
        <p:spPr>
          <a:xfrm>
            <a:off x="4469138" y="2935590"/>
            <a:ext cx="943172" cy="461665"/>
          </a:xfrm>
          <a:prstGeom prst="rect">
            <a:avLst/>
          </a:prstGeom>
        </p:spPr>
        <p:txBody>
          <a:bodyPr wrap="square">
            <a:spAutoFit/>
          </a:bodyPr>
          <a:lstStyle/>
          <a:p>
            <a:pPr algn="ctr"/>
            <a:r>
              <a:rPr lang="en-US" sz="1200" dirty="0">
                <a:latin typeface="Arial Narrow" panose="020B0606020202030204" pitchFamily="34" charset="0"/>
              </a:rPr>
              <a:t>Russia KS</a:t>
            </a:r>
          </a:p>
          <a:p>
            <a:pPr algn="ctr"/>
            <a:r>
              <a:rPr lang="en-US" sz="1200" dirty="0">
                <a:latin typeface="Arial Narrow" panose="020B0606020202030204" pitchFamily="34" charset="0"/>
              </a:rPr>
              <a:t>US KN</a:t>
            </a:r>
            <a:endParaRPr lang="en-US" sz="1200" dirty="0"/>
          </a:p>
        </p:txBody>
      </p:sp>
    </p:spTree>
    <p:extLst>
      <p:ext uri="{BB962C8B-B14F-4D97-AF65-F5344CB8AC3E}">
        <p14:creationId xmlns:p14="http://schemas.microsoft.com/office/powerpoint/2010/main" val="483516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B0DE1-9ACB-4BF8-AE96-D35C8EE1248A}"/>
              </a:ext>
            </a:extLst>
          </p:cNvPr>
          <p:cNvSpPr>
            <a:spLocks noGrp="1"/>
          </p:cNvSpPr>
          <p:nvPr>
            <p:ph type="sldNum" sz="quarter" idx="12"/>
          </p:nvPr>
        </p:nvSpPr>
        <p:spPr/>
        <p:txBody>
          <a:bodyPr/>
          <a:lstStyle/>
          <a:p>
            <a:fld id="{3A98EE3D-8CD1-4C3F-BD1C-C98C9596463C}" type="slidenum">
              <a:rPr lang="en-US" smtClean="0"/>
              <a:t>35</a:t>
            </a:fld>
            <a:endParaRPr lang="en-US" dirty="0"/>
          </a:p>
        </p:txBody>
      </p:sp>
      <p:pic>
        <p:nvPicPr>
          <p:cNvPr id="3" name="Picture 2">
            <a:extLst>
              <a:ext uri="{FF2B5EF4-FFF2-40B4-BE49-F238E27FC236}">
                <a16:creationId xmlns:a16="http://schemas.microsoft.com/office/drawing/2014/main" id="{51231CAD-7B49-45C6-952E-034973D919AD}"/>
              </a:ext>
            </a:extLst>
          </p:cNvPr>
          <p:cNvPicPr>
            <a:picLocks noChangeAspect="1"/>
          </p:cNvPicPr>
          <p:nvPr/>
        </p:nvPicPr>
        <p:blipFill>
          <a:blip r:embed="rId2"/>
          <a:stretch>
            <a:fillRect/>
          </a:stretch>
        </p:blipFill>
        <p:spPr>
          <a:xfrm>
            <a:off x="274419" y="1393372"/>
            <a:ext cx="11591867" cy="3117668"/>
          </a:xfrm>
          <a:prstGeom prst="rect">
            <a:avLst/>
          </a:prstGeom>
        </p:spPr>
      </p:pic>
    </p:spTree>
    <p:extLst>
      <p:ext uri="{BB962C8B-B14F-4D97-AF65-F5344CB8AC3E}">
        <p14:creationId xmlns:p14="http://schemas.microsoft.com/office/powerpoint/2010/main" val="1606336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953304-B218-46ED-A632-57C0BE3FE909}"/>
              </a:ext>
            </a:extLst>
          </p:cNvPr>
          <p:cNvSpPr>
            <a:spLocks noGrp="1"/>
          </p:cNvSpPr>
          <p:nvPr>
            <p:ph type="sldNum" sz="quarter" idx="12"/>
          </p:nvPr>
        </p:nvSpPr>
        <p:spPr/>
        <p:txBody>
          <a:bodyPr/>
          <a:lstStyle/>
          <a:p>
            <a:fld id="{3A98EE3D-8CD1-4C3F-BD1C-C98C9596463C}" type="slidenum">
              <a:rPr lang="en-US" smtClean="0"/>
              <a:t>36</a:t>
            </a:fld>
            <a:endParaRPr lang="en-US" dirty="0"/>
          </a:p>
        </p:txBody>
      </p:sp>
      <p:pic>
        <p:nvPicPr>
          <p:cNvPr id="3" name="Picture 2">
            <a:extLst>
              <a:ext uri="{FF2B5EF4-FFF2-40B4-BE49-F238E27FC236}">
                <a16:creationId xmlns:a16="http://schemas.microsoft.com/office/drawing/2014/main" id="{37131126-9B9A-4F1E-8AA3-3A3669585FB6}"/>
              </a:ext>
            </a:extLst>
          </p:cNvPr>
          <p:cNvPicPr>
            <a:picLocks noChangeAspect="1"/>
          </p:cNvPicPr>
          <p:nvPr/>
        </p:nvPicPr>
        <p:blipFill>
          <a:blip r:embed="rId2"/>
          <a:stretch>
            <a:fillRect/>
          </a:stretch>
        </p:blipFill>
        <p:spPr>
          <a:xfrm>
            <a:off x="351721" y="844732"/>
            <a:ext cx="11352604" cy="4772298"/>
          </a:xfrm>
          <a:prstGeom prst="rect">
            <a:avLst/>
          </a:prstGeom>
        </p:spPr>
      </p:pic>
    </p:spTree>
    <p:extLst>
      <p:ext uri="{BB962C8B-B14F-4D97-AF65-F5344CB8AC3E}">
        <p14:creationId xmlns:p14="http://schemas.microsoft.com/office/powerpoint/2010/main" val="20159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1D9ED9-3684-47BB-8776-B5C7B9ED97DF}"/>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4" name="TextBox 3">
            <a:extLst>
              <a:ext uri="{FF2B5EF4-FFF2-40B4-BE49-F238E27FC236}">
                <a16:creationId xmlns:a16="http://schemas.microsoft.com/office/drawing/2014/main" id="{576D4C3C-F3E1-45E3-B4F5-AF7BA70DC13A}"/>
              </a:ext>
            </a:extLst>
          </p:cNvPr>
          <p:cNvSpPr txBox="1"/>
          <p:nvPr/>
        </p:nvSpPr>
        <p:spPr>
          <a:xfrm>
            <a:off x="361682" y="2462720"/>
            <a:ext cx="6505303" cy="3323987"/>
          </a:xfrm>
          <a:prstGeom prst="rect">
            <a:avLst/>
          </a:prstGeom>
          <a:noFill/>
        </p:spPr>
        <p:txBody>
          <a:bodyPr wrap="square">
            <a:spAutoFit/>
          </a:bodyPr>
          <a:lstStyle/>
          <a:p>
            <a:r>
              <a:rPr lang="en-US" sz="1400" b="0" i="0" dirty="0">
                <a:solidFill>
                  <a:srgbClr val="202122"/>
                </a:solidFill>
                <a:effectLst/>
                <a:latin typeface="Arial Narrow" panose="020B0606020202030204" pitchFamily="34" charset="0"/>
              </a:rPr>
              <a:t>In January 1980, foreign ministers from 34 nations of the </a:t>
            </a:r>
            <a:r>
              <a:rPr lang="en-US" sz="1400" b="0" i="0" u="none" strike="noStrike" dirty="0" err="1">
                <a:solidFill>
                  <a:srgbClr val="0B0080"/>
                </a:solidFill>
                <a:effectLst/>
                <a:latin typeface="Arial Narrow" panose="020B0606020202030204" pitchFamily="34" charset="0"/>
                <a:hlinkClick r:id="rId2" tooltip="Organisation of Islamic Cooperation"/>
              </a:rPr>
              <a:t>Organisation</a:t>
            </a:r>
            <a:r>
              <a:rPr lang="en-US" sz="1400" b="0" i="0" u="none" strike="noStrike" dirty="0">
                <a:solidFill>
                  <a:srgbClr val="0B0080"/>
                </a:solidFill>
                <a:effectLst/>
                <a:latin typeface="Arial Narrow" panose="020B0606020202030204" pitchFamily="34" charset="0"/>
                <a:hlinkClick r:id="rId2" tooltip="Organisation of Islamic Cooperation"/>
              </a:rPr>
              <a:t> of Islamic Cooperation</a:t>
            </a:r>
            <a:r>
              <a:rPr lang="en-US" sz="1400" b="0" i="0" dirty="0">
                <a:solidFill>
                  <a:srgbClr val="202122"/>
                </a:solidFill>
                <a:effectLst/>
                <a:latin typeface="Arial Narrow" panose="020B0606020202030204" pitchFamily="34" charset="0"/>
              </a:rPr>
              <a:t> adopted a resolution demanding "the immediate, urgent and unconditional withdrawal of Soviet troops" from Afghanistan.</a:t>
            </a:r>
            <a:r>
              <a:rPr lang="en-US" sz="1400" b="0" i="0" u="none" strike="noStrike" baseline="30000" dirty="0">
                <a:solidFill>
                  <a:srgbClr val="0B0080"/>
                </a:solidFill>
                <a:effectLst/>
                <a:latin typeface="Arial Narrow" panose="020B0606020202030204" pitchFamily="34" charset="0"/>
                <a:hlinkClick r:id="rId3"/>
              </a:rPr>
              <a:t>[61]</a:t>
            </a:r>
            <a:r>
              <a:rPr lang="en-US" sz="1400" b="0" i="0" dirty="0">
                <a:solidFill>
                  <a:srgbClr val="202122"/>
                </a:solidFill>
                <a:effectLst/>
                <a:latin typeface="Arial Narrow" panose="020B0606020202030204" pitchFamily="34" charset="0"/>
              </a:rPr>
              <a:t> The </a:t>
            </a:r>
            <a:r>
              <a:rPr lang="en-US" sz="1400" b="0" i="0" u="none" strike="noStrike" dirty="0">
                <a:solidFill>
                  <a:srgbClr val="0B0080"/>
                </a:solidFill>
                <a:effectLst/>
                <a:latin typeface="Arial Narrow" panose="020B0606020202030204" pitchFamily="34" charset="0"/>
                <a:hlinkClick r:id="rId4" tooltip="United Nations General Assembly"/>
              </a:rPr>
              <a:t>UN General Assembly</a:t>
            </a:r>
            <a:r>
              <a:rPr lang="en-US" sz="1400" b="0" i="0" dirty="0">
                <a:solidFill>
                  <a:srgbClr val="202122"/>
                </a:solidFill>
                <a:effectLst/>
                <a:latin typeface="Arial Narrow" panose="020B0606020202030204" pitchFamily="34" charset="0"/>
              </a:rPr>
              <a:t> passed a resolution protesting the Soviet intervention by a vote of 104 (for) to 18 (against), with 18 </a:t>
            </a:r>
            <a:r>
              <a:rPr lang="en-US" sz="1400" b="0" i="0" u="none" strike="noStrike" dirty="0">
                <a:solidFill>
                  <a:srgbClr val="0B0080"/>
                </a:solidFill>
                <a:effectLst/>
                <a:latin typeface="Arial Narrow" panose="020B0606020202030204" pitchFamily="34" charset="0"/>
                <a:hlinkClick r:id="rId5" tooltip="Abstention"/>
              </a:rPr>
              <a:t>abstentions</a:t>
            </a:r>
            <a:r>
              <a:rPr lang="en-US" sz="1400" b="0" i="0" dirty="0">
                <a:solidFill>
                  <a:srgbClr val="202122"/>
                </a:solidFill>
                <a:effectLst/>
                <a:latin typeface="Arial Narrow" panose="020B0606020202030204" pitchFamily="34" charset="0"/>
              </a:rPr>
              <a:t> and 12 members of the 152-nation Assembly absent or not participating in the vote;</a:t>
            </a:r>
            <a:r>
              <a:rPr lang="en-US" sz="1400" b="0" i="0" u="none" strike="noStrike" baseline="30000" dirty="0">
                <a:solidFill>
                  <a:srgbClr val="0B0080"/>
                </a:solidFill>
                <a:effectLst/>
                <a:latin typeface="Arial Narrow" panose="020B0606020202030204" pitchFamily="34" charset="0"/>
                <a:hlinkClick r:id="rId3"/>
              </a:rPr>
              <a:t>[61]</a:t>
            </a:r>
            <a:r>
              <a:rPr lang="en-US" sz="1400" b="0" i="0" u="none" strike="noStrike" baseline="30000" dirty="0">
                <a:solidFill>
                  <a:srgbClr val="0B0080"/>
                </a:solidFill>
                <a:effectLst/>
                <a:latin typeface="Arial Narrow" panose="020B0606020202030204" pitchFamily="34" charset="0"/>
                <a:hlinkClick r:id="rId6"/>
              </a:rPr>
              <a:t>[62]</a:t>
            </a:r>
            <a:r>
              <a:rPr lang="en-US" sz="1400" b="0" i="0" dirty="0">
                <a:solidFill>
                  <a:srgbClr val="202122"/>
                </a:solidFill>
                <a:effectLst/>
                <a:latin typeface="Arial Narrow" panose="020B0606020202030204" pitchFamily="34" charset="0"/>
              </a:rPr>
              <a:t> only </a:t>
            </a:r>
            <a:r>
              <a:rPr lang="en-US" sz="1400" b="1" i="0" dirty="0">
                <a:solidFill>
                  <a:srgbClr val="202122"/>
                </a:solidFill>
                <a:effectLst/>
                <a:latin typeface="Arial Narrow" panose="020B0606020202030204" pitchFamily="34" charset="0"/>
              </a:rPr>
              <a:t>Soviet allies </a:t>
            </a:r>
            <a:r>
              <a:rPr lang="en-US" sz="1400" b="1" i="0" u="none" strike="noStrike" dirty="0">
                <a:solidFill>
                  <a:srgbClr val="0B0080"/>
                </a:solidFill>
                <a:effectLst/>
                <a:latin typeface="Arial Narrow" panose="020B0606020202030204" pitchFamily="34" charset="0"/>
                <a:hlinkClick r:id="rId7" tooltip="Angola"/>
              </a:rPr>
              <a:t>Angola</a:t>
            </a:r>
            <a:r>
              <a:rPr lang="en-US" sz="1400" b="1" i="0" dirty="0">
                <a:solidFill>
                  <a:srgbClr val="202122"/>
                </a:solidFill>
                <a:effectLst/>
                <a:latin typeface="Arial Narrow" panose="020B0606020202030204" pitchFamily="34" charset="0"/>
              </a:rPr>
              <a:t>, </a:t>
            </a:r>
            <a:r>
              <a:rPr lang="en-US" sz="1400" b="1" i="0" u="none" strike="noStrike" dirty="0">
                <a:solidFill>
                  <a:srgbClr val="0B0080"/>
                </a:solidFill>
                <a:effectLst/>
                <a:latin typeface="Arial Narrow" panose="020B0606020202030204" pitchFamily="34" charset="0"/>
                <a:hlinkClick r:id="rId8" tooltip="East Germany"/>
              </a:rPr>
              <a:t>East Germany</a:t>
            </a:r>
            <a:r>
              <a:rPr lang="en-US" sz="1400" b="1" i="0" dirty="0">
                <a:solidFill>
                  <a:srgbClr val="202122"/>
                </a:solidFill>
                <a:effectLst/>
                <a:latin typeface="Arial Narrow" panose="020B0606020202030204" pitchFamily="34" charset="0"/>
              </a:rPr>
              <a:t> and </a:t>
            </a:r>
            <a:r>
              <a:rPr lang="en-US" sz="1400" b="1" i="0" u="none" strike="noStrike" dirty="0">
                <a:solidFill>
                  <a:srgbClr val="0B0080"/>
                </a:solidFill>
                <a:effectLst/>
                <a:latin typeface="Arial Narrow" panose="020B0606020202030204" pitchFamily="34" charset="0"/>
                <a:hlinkClick r:id="rId9" tooltip="Vietnam"/>
              </a:rPr>
              <a:t>Vietnam</a:t>
            </a:r>
            <a:r>
              <a:rPr lang="en-US" sz="1400" b="1" i="0" dirty="0">
                <a:solidFill>
                  <a:srgbClr val="202122"/>
                </a:solidFill>
                <a:effectLst/>
                <a:latin typeface="Arial Narrow" panose="020B0606020202030204" pitchFamily="34" charset="0"/>
              </a:rPr>
              <a:t>, along with </a:t>
            </a:r>
            <a:r>
              <a:rPr lang="en-US" sz="1400" b="1" i="0" u="none" strike="noStrike" dirty="0">
                <a:solidFill>
                  <a:srgbClr val="0B0080"/>
                </a:solidFill>
                <a:effectLst/>
                <a:latin typeface="Arial Narrow" panose="020B0606020202030204" pitchFamily="34" charset="0"/>
                <a:hlinkClick r:id="rId10" tooltip="India"/>
              </a:rPr>
              <a:t>India</a:t>
            </a:r>
            <a:r>
              <a:rPr lang="en-US" sz="1400" b="1" i="0" dirty="0">
                <a:solidFill>
                  <a:srgbClr val="202122"/>
                </a:solidFill>
                <a:effectLst/>
                <a:latin typeface="Arial Narrow" panose="020B0606020202030204" pitchFamily="34" charset="0"/>
              </a:rPr>
              <a:t>, supported the intervention</a:t>
            </a:r>
            <a:r>
              <a:rPr lang="en-US" sz="1400" b="0" i="0" dirty="0">
                <a:solidFill>
                  <a:srgbClr val="202122"/>
                </a:solidFill>
                <a:effectLst/>
                <a:latin typeface="Arial Narrow" panose="020B0606020202030204" pitchFamily="34" charset="0"/>
              </a:rPr>
              <a:t>.</a:t>
            </a:r>
            <a:r>
              <a:rPr lang="en-US" sz="1400" b="0" i="0" u="none" strike="noStrike" baseline="30000" dirty="0">
                <a:solidFill>
                  <a:srgbClr val="0B0080"/>
                </a:solidFill>
                <a:effectLst/>
                <a:latin typeface="Arial Narrow" panose="020B0606020202030204" pitchFamily="34" charset="0"/>
                <a:hlinkClick r:id="rId11"/>
              </a:rPr>
              <a:t>[63]</a:t>
            </a:r>
            <a:r>
              <a:rPr lang="en-US" sz="1400" b="0" i="0" dirty="0">
                <a:solidFill>
                  <a:srgbClr val="202122"/>
                </a:solidFill>
                <a:effectLst/>
                <a:latin typeface="Arial Narrow" panose="020B0606020202030204" pitchFamily="34" charset="0"/>
              </a:rPr>
              <a:t> Afghan insurgents began to receive massive amounts of support through aid, finance and military training in </a:t>
            </a:r>
            <a:r>
              <a:rPr lang="en-US" sz="1400" b="0" i="0" dirty="0" err="1">
                <a:solidFill>
                  <a:srgbClr val="202122"/>
                </a:solidFill>
                <a:effectLst/>
                <a:latin typeface="Arial Narrow" panose="020B0606020202030204" pitchFamily="34" charset="0"/>
              </a:rPr>
              <a:t>neighbouring</a:t>
            </a:r>
            <a:r>
              <a:rPr lang="en-US" sz="1400" b="0" i="0" dirty="0">
                <a:solidFill>
                  <a:srgbClr val="202122"/>
                </a:solidFill>
                <a:effectLst/>
                <a:latin typeface="Arial Narrow" panose="020B0606020202030204" pitchFamily="34" charset="0"/>
              </a:rPr>
              <a:t> Pakistan with significant help from the United States and United Kingdom.</a:t>
            </a:r>
            <a:r>
              <a:rPr lang="en-US" sz="1400" b="0" i="0" u="none" strike="noStrike" baseline="30000" dirty="0">
                <a:solidFill>
                  <a:srgbClr val="0B0080"/>
                </a:solidFill>
                <a:effectLst/>
                <a:latin typeface="Arial Narrow" panose="020B0606020202030204" pitchFamily="34" charset="0"/>
                <a:hlinkClick r:id="rId12"/>
              </a:rPr>
              <a:t>[64]</a:t>
            </a:r>
            <a:r>
              <a:rPr lang="en-US" sz="1400" b="0" i="0" dirty="0">
                <a:solidFill>
                  <a:srgbClr val="202122"/>
                </a:solidFill>
                <a:effectLst/>
                <a:latin typeface="Arial Narrow" panose="020B0606020202030204" pitchFamily="34" charset="0"/>
              </a:rPr>
              <a:t> They were also heavily financed by China and the </a:t>
            </a:r>
            <a:r>
              <a:rPr lang="en-US" sz="1400" b="0" i="0" u="none" strike="noStrike" dirty="0">
                <a:solidFill>
                  <a:srgbClr val="0B0080"/>
                </a:solidFill>
                <a:effectLst/>
                <a:latin typeface="Arial Narrow" panose="020B0606020202030204" pitchFamily="34" charset="0"/>
                <a:hlinkClick r:id="rId13" tooltip="Gulf Cooperation Council"/>
              </a:rPr>
              <a:t>Gulf Cooperation Council</a:t>
            </a:r>
            <a:r>
              <a:rPr lang="en-US" sz="1400" b="0" i="0" dirty="0">
                <a:solidFill>
                  <a:srgbClr val="202122"/>
                </a:solidFill>
                <a:effectLst/>
                <a:latin typeface="Arial Narrow" panose="020B0606020202030204" pitchFamily="34" charset="0"/>
              </a:rPr>
              <a:t> countries.</a:t>
            </a:r>
            <a:r>
              <a:rPr lang="en-US" sz="1400" b="0" i="0" u="none" strike="noStrike" baseline="30000" dirty="0">
                <a:solidFill>
                  <a:srgbClr val="0B0080"/>
                </a:solidFill>
                <a:effectLst/>
                <a:latin typeface="Arial Narrow" panose="020B0606020202030204" pitchFamily="34" charset="0"/>
                <a:hlinkClick r:id="rId14"/>
              </a:rPr>
              <a:t>[65]</a:t>
            </a:r>
            <a:r>
              <a:rPr lang="en-US" sz="1400" b="0" i="0" u="none" strike="noStrike" baseline="30000" dirty="0">
                <a:solidFill>
                  <a:srgbClr val="0B0080"/>
                </a:solidFill>
                <a:effectLst/>
                <a:latin typeface="Arial Narrow" panose="020B0606020202030204" pitchFamily="34" charset="0"/>
                <a:hlinkClick r:id="rId15"/>
              </a:rPr>
              <a:t>[18]</a:t>
            </a:r>
            <a:r>
              <a:rPr lang="en-US" sz="1400" b="0" i="0" u="none" strike="noStrike" baseline="30000" dirty="0">
                <a:solidFill>
                  <a:srgbClr val="0B0080"/>
                </a:solidFill>
                <a:effectLst/>
                <a:latin typeface="Arial Narrow" panose="020B0606020202030204" pitchFamily="34" charset="0"/>
                <a:hlinkClick r:id="rId16"/>
              </a:rPr>
              <a:t>[66]</a:t>
            </a:r>
            <a:r>
              <a:rPr lang="en-US" sz="1400" b="0" i="0" u="none" strike="noStrike" baseline="30000" dirty="0">
                <a:solidFill>
                  <a:srgbClr val="0B0080"/>
                </a:solidFill>
                <a:effectLst/>
                <a:latin typeface="Arial Narrow" panose="020B0606020202030204" pitchFamily="34" charset="0"/>
                <a:hlinkClick r:id="rId17"/>
              </a:rPr>
              <a:t>[67]</a:t>
            </a:r>
            <a:r>
              <a:rPr lang="en-US" sz="1400" b="0" i="0" dirty="0">
                <a:solidFill>
                  <a:srgbClr val="202122"/>
                </a:solidFill>
                <a:effectLst/>
                <a:latin typeface="Arial Narrow" panose="020B0606020202030204" pitchFamily="34" charset="0"/>
              </a:rPr>
              <a:t> Soviet troops occupied the cities and main arteries of communication, while the mujahideen waged </a:t>
            </a:r>
            <a:r>
              <a:rPr lang="en-US" sz="1400" b="0" i="0" u="none" strike="noStrike" dirty="0">
                <a:solidFill>
                  <a:srgbClr val="0B0080"/>
                </a:solidFill>
                <a:effectLst/>
                <a:latin typeface="Arial Narrow" panose="020B0606020202030204" pitchFamily="34" charset="0"/>
                <a:hlinkClick r:id="rId18" tooltip="Guerrilla war"/>
              </a:rPr>
              <a:t>guerrilla war</a:t>
            </a:r>
            <a:r>
              <a:rPr lang="en-US" sz="1400" b="0" i="0" dirty="0">
                <a:solidFill>
                  <a:srgbClr val="202122"/>
                </a:solidFill>
                <a:effectLst/>
                <a:latin typeface="Arial Narrow" panose="020B0606020202030204" pitchFamily="34" charset="0"/>
              </a:rPr>
              <a:t> in small groups operating in the almost 80 percent of the country that was outside government and Soviet control, almost exclusively</a:t>
            </a:r>
            <a:r>
              <a:rPr lang="en-US" sz="1400" b="0" i="0" u="none" strike="noStrike" baseline="30000" dirty="0">
                <a:solidFill>
                  <a:srgbClr val="0B0080"/>
                </a:solidFill>
                <a:effectLst/>
                <a:latin typeface="Arial Narrow" panose="020B0606020202030204" pitchFamily="34" charset="0"/>
                <a:hlinkClick r:id="rId19"/>
              </a:rPr>
              <a:t>[68]</a:t>
            </a:r>
            <a:r>
              <a:rPr lang="en-US" sz="1400" b="0" i="0" dirty="0">
                <a:solidFill>
                  <a:srgbClr val="202122"/>
                </a:solidFill>
                <a:effectLst/>
                <a:latin typeface="Arial Narrow" panose="020B0606020202030204" pitchFamily="34" charset="0"/>
              </a:rPr>
              <a:t> being the rugged, mountainous terrain of the countryside.</a:t>
            </a:r>
            <a:r>
              <a:rPr lang="en-US" sz="1400" b="0" i="0" u="none" strike="noStrike" baseline="30000" dirty="0">
                <a:solidFill>
                  <a:srgbClr val="0B0080"/>
                </a:solidFill>
                <a:effectLst/>
                <a:latin typeface="Arial Narrow" panose="020B0606020202030204" pitchFamily="34" charset="0"/>
                <a:hlinkClick r:id="rId20"/>
              </a:rPr>
              <a:t>[69]</a:t>
            </a:r>
            <a:r>
              <a:rPr lang="en-US" sz="1400" b="0" i="0" u="none" strike="noStrike" baseline="30000" dirty="0">
                <a:solidFill>
                  <a:srgbClr val="0B0080"/>
                </a:solidFill>
                <a:effectLst/>
                <a:latin typeface="Arial Narrow" panose="020B0606020202030204" pitchFamily="34" charset="0"/>
                <a:hlinkClick r:id="rId21"/>
              </a:rPr>
              <a:t>[70]</a:t>
            </a:r>
            <a:r>
              <a:rPr lang="en-US" sz="1400" b="0" i="0" dirty="0">
                <a:solidFill>
                  <a:srgbClr val="202122"/>
                </a:solidFill>
                <a:effectLst/>
                <a:latin typeface="Arial Narrow" panose="020B0606020202030204" pitchFamily="34" charset="0"/>
              </a:rPr>
              <a:t> The Soviets used their air power to deal harshly with both rebels and civilians, levelling villages to deny safe haven to the mujahideen, destroying vital irrigation ditches, and laying millions of land mines.</a:t>
            </a:r>
            <a:r>
              <a:rPr lang="en-US" sz="1400" b="0" i="0" u="none" strike="noStrike" baseline="30000" dirty="0">
                <a:solidFill>
                  <a:srgbClr val="0B0080"/>
                </a:solidFill>
                <a:effectLst/>
                <a:latin typeface="Arial Narrow" panose="020B0606020202030204" pitchFamily="34" charset="0"/>
                <a:hlinkClick r:id="rId22"/>
              </a:rPr>
              <a:t>[71]</a:t>
            </a:r>
            <a:r>
              <a:rPr lang="en-US" sz="1400" b="0" i="0" u="none" strike="noStrike" baseline="30000" dirty="0">
                <a:solidFill>
                  <a:srgbClr val="0B0080"/>
                </a:solidFill>
                <a:effectLst/>
                <a:latin typeface="Arial Narrow" panose="020B0606020202030204" pitchFamily="34" charset="0"/>
                <a:hlinkClick r:id="rId23"/>
              </a:rPr>
              <a:t>[72]</a:t>
            </a:r>
            <a:r>
              <a:rPr lang="en-US" sz="1400" b="0" i="0" u="none" strike="noStrike" baseline="30000" dirty="0">
                <a:solidFill>
                  <a:srgbClr val="0B0080"/>
                </a:solidFill>
                <a:effectLst/>
                <a:latin typeface="Arial Narrow" panose="020B0606020202030204" pitchFamily="34" charset="0"/>
                <a:hlinkClick r:id="rId24"/>
              </a:rPr>
              <a:t>[73]</a:t>
            </a:r>
            <a:r>
              <a:rPr lang="en-US" sz="1400" b="0" i="0" u="none" strike="noStrike" baseline="30000" dirty="0">
                <a:solidFill>
                  <a:srgbClr val="0B0080"/>
                </a:solidFill>
                <a:effectLst/>
                <a:latin typeface="Arial Narrow" panose="020B0606020202030204" pitchFamily="34" charset="0"/>
                <a:hlinkClick r:id="rId25"/>
              </a:rPr>
              <a:t>[74]</a:t>
            </a:r>
            <a:endParaRPr lang="en-US" sz="1400" dirty="0">
              <a:latin typeface="Arial Narrow" panose="020B0606020202030204" pitchFamily="34" charset="0"/>
            </a:endParaRPr>
          </a:p>
        </p:txBody>
      </p:sp>
      <p:pic>
        <p:nvPicPr>
          <p:cNvPr id="6" name="Picture 5" descr="A large mountain in the background&#10;&#10;Description automatically generated">
            <a:extLst>
              <a:ext uri="{FF2B5EF4-FFF2-40B4-BE49-F238E27FC236}">
                <a16:creationId xmlns:a16="http://schemas.microsoft.com/office/drawing/2014/main" id="{7CFBC7EE-5608-48BA-9DC3-94018B76CAA0}"/>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7002809" y="2265606"/>
            <a:ext cx="4770783" cy="3526403"/>
          </a:xfrm>
          <a:prstGeom prst="rect">
            <a:avLst/>
          </a:prstGeom>
        </p:spPr>
      </p:pic>
      <p:sp>
        <p:nvSpPr>
          <p:cNvPr id="7" name="TextBox 6">
            <a:extLst>
              <a:ext uri="{FF2B5EF4-FFF2-40B4-BE49-F238E27FC236}">
                <a16:creationId xmlns:a16="http://schemas.microsoft.com/office/drawing/2014/main" id="{F44FBD9A-AE2B-4F08-8D78-BD8BDC406CE7}"/>
              </a:ext>
            </a:extLst>
          </p:cNvPr>
          <p:cNvSpPr txBox="1"/>
          <p:nvPr/>
        </p:nvSpPr>
        <p:spPr>
          <a:xfrm>
            <a:off x="7002808" y="5888591"/>
            <a:ext cx="4770783" cy="230832"/>
          </a:xfrm>
          <a:prstGeom prst="rect">
            <a:avLst/>
          </a:prstGeom>
          <a:noFill/>
        </p:spPr>
        <p:txBody>
          <a:bodyPr wrap="square" rtlCol="0">
            <a:spAutoFit/>
          </a:bodyPr>
          <a:lstStyle/>
          <a:p>
            <a:r>
              <a:rPr lang="en-US" sz="900" dirty="0">
                <a:hlinkClick r:id="rId27" tooltip="https://en.wikipedia.org/wiki/Surobi_District_(Kabul)"/>
              </a:rPr>
              <a:t>This Photo</a:t>
            </a:r>
            <a:r>
              <a:rPr lang="en-US" sz="900" dirty="0"/>
              <a:t> by Unknown Author is licensed under </a:t>
            </a:r>
            <a:r>
              <a:rPr lang="en-US" sz="900" dirty="0">
                <a:hlinkClick r:id="rId28" tooltip="https://creativecommons.org/licenses/by-sa/3.0/"/>
              </a:rPr>
              <a:t>CC BY-SA</a:t>
            </a:r>
            <a:endParaRPr lang="en-US" sz="900" dirty="0"/>
          </a:p>
        </p:txBody>
      </p:sp>
      <p:cxnSp>
        <p:nvCxnSpPr>
          <p:cNvPr id="25" name="Straight Connector 24">
            <a:extLst>
              <a:ext uri="{FF2B5EF4-FFF2-40B4-BE49-F238E27FC236}">
                <a16:creationId xmlns:a16="http://schemas.microsoft.com/office/drawing/2014/main" id="{008858C2-8EAD-4D84-B802-3540295B7FCD}"/>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7BC75D2-FAC7-4D63-9CD9-1F39F8F7931D}"/>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27" name="Straight Connector 26">
            <a:extLst>
              <a:ext uri="{FF2B5EF4-FFF2-40B4-BE49-F238E27FC236}">
                <a16:creationId xmlns:a16="http://schemas.microsoft.com/office/drawing/2014/main" id="{3B941336-6B25-4C73-BFF9-17AF64375AAA}"/>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FF8D7C2-6C60-43A8-80F5-6C031AB9FA41}"/>
              </a:ext>
            </a:extLst>
          </p:cNvPr>
          <p:cNvSpPr txBox="1"/>
          <p:nvPr/>
        </p:nvSpPr>
        <p:spPr>
          <a:xfrm>
            <a:off x="2578371" y="102030"/>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29" name="Straight Connector 28">
            <a:extLst>
              <a:ext uri="{FF2B5EF4-FFF2-40B4-BE49-F238E27FC236}">
                <a16:creationId xmlns:a16="http://schemas.microsoft.com/office/drawing/2014/main" id="{30028545-869F-43B3-A8ED-9D743979E9B1}"/>
              </a:ext>
            </a:extLst>
          </p:cNvPr>
          <p:cNvCxnSpPr>
            <a:cxnSpLocks/>
          </p:cNvCxnSpPr>
          <p:nvPr/>
        </p:nvCxnSpPr>
        <p:spPr>
          <a:xfrm>
            <a:off x="2850511"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62A4918-DC80-4189-B04E-7AD3554AFDC5}"/>
              </a:ext>
            </a:extLst>
          </p:cNvPr>
          <p:cNvSpPr txBox="1"/>
          <p:nvPr/>
        </p:nvSpPr>
        <p:spPr>
          <a:xfrm>
            <a:off x="2578371" y="1071293"/>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31" name="TextBox 30">
            <a:extLst>
              <a:ext uri="{FF2B5EF4-FFF2-40B4-BE49-F238E27FC236}">
                <a16:creationId xmlns:a16="http://schemas.microsoft.com/office/drawing/2014/main" id="{FB33ED20-AF44-43D8-A221-96C37DC4D644}"/>
              </a:ext>
            </a:extLst>
          </p:cNvPr>
          <p:cNvSpPr txBox="1"/>
          <p:nvPr/>
        </p:nvSpPr>
        <p:spPr>
          <a:xfrm>
            <a:off x="1811917" y="102030"/>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32" name="Straight Connector 31">
            <a:extLst>
              <a:ext uri="{FF2B5EF4-FFF2-40B4-BE49-F238E27FC236}">
                <a16:creationId xmlns:a16="http://schemas.microsoft.com/office/drawing/2014/main" id="{655857F3-3D73-4E74-B739-A83E3A8F3043}"/>
              </a:ext>
            </a:extLst>
          </p:cNvPr>
          <p:cNvCxnSpPr>
            <a:cxnSpLocks/>
          </p:cNvCxnSpPr>
          <p:nvPr/>
        </p:nvCxnSpPr>
        <p:spPr>
          <a:xfrm>
            <a:off x="2084058"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FCD0C0F-85EA-483B-A407-42CD79D35978}"/>
              </a:ext>
            </a:extLst>
          </p:cNvPr>
          <p:cNvSpPr txBox="1"/>
          <p:nvPr/>
        </p:nvSpPr>
        <p:spPr>
          <a:xfrm>
            <a:off x="1745802" y="1126012"/>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Tree>
    <p:extLst>
      <p:ext uri="{BB962C8B-B14F-4D97-AF65-F5344CB8AC3E}">
        <p14:creationId xmlns:p14="http://schemas.microsoft.com/office/powerpoint/2010/main" val="278227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E84EC-86C7-4F72-ADB0-AD264C052D04}"/>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TextBox 3">
            <a:extLst>
              <a:ext uri="{FF2B5EF4-FFF2-40B4-BE49-F238E27FC236}">
                <a16:creationId xmlns:a16="http://schemas.microsoft.com/office/drawing/2014/main" id="{BEAD5DA2-48D1-4858-883A-56ADB1F9A4A7}"/>
              </a:ext>
            </a:extLst>
          </p:cNvPr>
          <p:cNvSpPr txBox="1"/>
          <p:nvPr/>
        </p:nvSpPr>
        <p:spPr>
          <a:xfrm>
            <a:off x="6339840" y="2124890"/>
            <a:ext cx="5765074" cy="4200095"/>
          </a:xfrm>
          <a:prstGeom prst="rect">
            <a:avLst/>
          </a:prstGeom>
          <a:noFill/>
        </p:spPr>
        <p:txBody>
          <a:bodyPr wrap="square">
            <a:spAutoFit/>
          </a:bodyPr>
          <a:lstStyle/>
          <a:p>
            <a:r>
              <a:rPr lang="en-US" sz="1400" b="0" i="0" dirty="0">
                <a:solidFill>
                  <a:srgbClr val="202122"/>
                </a:solidFill>
                <a:effectLst/>
                <a:latin typeface="Arial Narrow" panose="020B0606020202030204" pitchFamily="34" charset="0"/>
              </a:rPr>
              <a:t>The international community imposed numerous </a:t>
            </a:r>
            <a:r>
              <a:rPr lang="en-US" sz="1400" b="0" i="0" u="none" strike="noStrike" dirty="0">
                <a:solidFill>
                  <a:srgbClr val="0B0080"/>
                </a:solidFill>
                <a:effectLst/>
                <a:latin typeface="Arial Narrow" panose="020B0606020202030204" pitchFamily="34" charset="0"/>
                <a:hlinkClick r:id="rId2" tooltip="Economic sanctions"/>
              </a:rPr>
              <a:t>sanctions</a:t>
            </a:r>
            <a:r>
              <a:rPr lang="en-US" sz="1400" b="0" i="0" dirty="0">
                <a:solidFill>
                  <a:srgbClr val="202122"/>
                </a:solidFill>
                <a:effectLst/>
                <a:latin typeface="Arial Narrow" panose="020B0606020202030204" pitchFamily="34" charset="0"/>
              </a:rPr>
              <a:t> and embargoes against the Soviet Union, and the U.S. led a </a:t>
            </a:r>
            <a:r>
              <a:rPr lang="en-US" sz="1400" b="0" i="0" u="none" strike="noStrike" dirty="0">
                <a:solidFill>
                  <a:srgbClr val="0B0080"/>
                </a:solidFill>
                <a:effectLst/>
                <a:latin typeface="Arial Narrow" panose="020B0606020202030204" pitchFamily="34" charset="0"/>
                <a:hlinkClick r:id="rId3" tooltip="1980 Summer Olympics boycott"/>
              </a:rPr>
              <a:t>boycott of the 1980 Summer Olympics</a:t>
            </a:r>
            <a:r>
              <a:rPr lang="en-US" sz="1400" b="0" i="0" dirty="0">
                <a:solidFill>
                  <a:srgbClr val="202122"/>
                </a:solidFill>
                <a:effectLst/>
                <a:latin typeface="Arial Narrow" panose="020B0606020202030204" pitchFamily="34" charset="0"/>
              </a:rPr>
              <a:t> held in Moscow. The boycott and sanctions exacerbated Cold War tensions and enraged the Soviet government, which later led a </a:t>
            </a:r>
            <a:r>
              <a:rPr lang="en-US" sz="1400" b="0" i="0" u="none" strike="noStrike" dirty="0">
                <a:solidFill>
                  <a:srgbClr val="0B0080"/>
                </a:solidFill>
                <a:effectLst/>
                <a:latin typeface="Arial Narrow" panose="020B0606020202030204" pitchFamily="34" charset="0"/>
                <a:hlinkClick r:id="rId4" tooltip="1984 Summer Olympics boycott"/>
              </a:rPr>
              <a:t>revenge boycott</a:t>
            </a:r>
            <a:r>
              <a:rPr lang="en-US" sz="1400" b="0" i="0" dirty="0">
                <a:solidFill>
                  <a:srgbClr val="202122"/>
                </a:solidFill>
                <a:effectLst/>
                <a:latin typeface="Arial Narrow" panose="020B0606020202030204" pitchFamily="34" charset="0"/>
              </a:rPr>
              <a:t> of the 1984 Olympics held in Los Angeles.</a:t>
            </a:r>
            <a:r>
              <a:rPr lang="en-US" sz="1400" b="0" i="0" u="none" strike="noStrike" baseline="30000" dirty="0">
                <a:solidFill>
                  <a:srgbClr val="0B0080"/>
                </a:solidFill>
                <a:effectLst/>
                <a:latin typeface="Arial Narrow" panose="020B0606020202030204" pitchFamily="34" charset="0"/>
                <a:hlinkClick r:id="rId5"/>
              </a:rPr>
              <a:t>[75]</a:t>
            </a:r>
            <a:r>
              <a:rPr lang="en-US" sz="1400" b="0" i="0" dirty="0">
                <a:solidFill>
                  <a:srgbClr val="202122"/>
                </a:solidFill>
                <a:effectLst/>
                <a:latin typeface="Arial Narrow" panose="020B0606020202030204" pitchFamily="34" charset="0"/>
              </a:rPr>
              <a:t> </a:t>
            </a:r>
            <a:r>
              <a:rPr lang="en-US" sz="1400" b="1" i="0" dirty="0">
                <a:solidFill>
                  <a:srgbClr val="202122"/>
                </a:solidFill>
                <a:effectLst/>
                <a:latin typeface="Arial Narrow" panose="020B0606020202030204" pitchFamily="34" charset="0"/>
              </a:rPr>
              <a:t>The Soviets initially planned to secure towns and roads, stabilize the government under new leader </a:t>
            </a:r>
            <a:r>
              <a:rPr lang="en-US" sz="1400" b="1" i="0" dirty="0" err="1">
                <a:solidFill>
                  <a:srgbClr val="202122"/>
                </a:solidFill>
                <a:effectLst/>
                <a:latin typeface="Arial Narrow" panose="020B0606020202030204" pitchFamily="34" charset="0"/>
              </a:rPr>
              <a:t>Karmal</a:t>
            </a:r>
            <a:r>
              <a:rPr lang="en-US" sz="1400" b="1" i="0" dirty="0">
                <a:solidFill>
                  <a:srgbClr val="202122"/>
                </a:solidFill>
                <a:effectLst/>
                <a:latin typeface="Arial Narrow" panose="020B0606020202030204" pitchFamily="34" charset="0"/>
              </a:rPr>
              <a:t>, and withdraw within six months or a year</a:t>
            </a:r>
            <a:r>
              <a:rPr lang="en-US" sz="1400" b="0" i="0" dirty="0">
                <a:solidFill>
                  <a:srgbClr val="202122"/>
                </a:solidFill>
                <a:effectLst/>
                <a:latin typeface="Arial Narrow" panose="020B0606020202030204" pitchFamily="34" charset="0"/>
              </a:rPr>
              <a:t>. But they were met with fierce resistance from the guerillas</a:t>
            </a:r>
            <a:r>
              <a:rPr lang="en-US" sz="1400" b="0" i="0" u="none" strike="noStrike" baseline="30000" dirty="0">
                <a:solidFill>
                  <a:srgbClr val="0B0080"/>
                </a:solidFill>
                <a:effectLst/>
                <a:latin typeface="Arial Narrow" panose="020B0606020202030204" pitchFamily="34" charset="0"/>
                <a:hlinkClick r:id="rId6"/>
              </a:rPr>
              <a:t>[76]</a:t>
            </a:r>
            <a:r>
              <a:rPr lang="en-US" sz="1400" b="0" i="0" dirty="0">
                <a:solidFill>
                  <a:srgbClr val="202122"/>
                </a:solidFill>
                <a:effectLst/>
                <a:latin typeface="Arial Narrow" panose="020B0606020202030204" pitchFamily="34" charset="0"/>
              </a:rPr>
              <a:t> and had difficulties on the harsh cold Afghan terrain,</a:t>
            </a:r>
            <a:r>
              <a:rPr lang="en-US" sz="1400" b="0" i="0" u="none" strike="noStrike" baseline="30000" dirty="0">
                <a:solidFill>
                  <a:srgbClr val="0B0080"/>
                </a:solidFill>
                <a:effectLst/>
                <a:latin typeface="Arial Narrow" panose="020B0606020202030204" pitchFamily="34" charset="0"/>
                <a:hlinkClick r:id="rId7"/>
              </a:rPr>
              <a:t>[77]</a:t>
            </a:r>
            <a:r>
              <a:rPr lang="en-US" sz="1400" b="0" i="0" dirty="0">
                <a:solidFill>
                  <a:srgbClr val="202122"/>
                </a:solidFill>
                <a:effectLst/>
                <a:latin typeface="Arial Narrow" panose="020B0606020202030204" pitchFamily="34" charset="0"/>
              </a:rPr>
              <a:t> resulting in them being stuck in a bloody war that lasted nine years.</a:t>
            </a:r>
            <a:r>
              <a:rPr lang="en-US" sz="1400" b="0" i="0" u="none" strike="noStrike" baseline="30000" dirty="0">
                <a:solidFill>
                  <a:srgbClr val="0B0080"/>
                </a:solidFill>
                <a:effectLst/>
                <a:latin typeface="Arial Narrow" panose="020B0606020202030204" pitchFamily="34" charset="0"/>
                <a:hlinkClick r:id="rId8"/>
              </a:rPr>
              <a:t>[78]</a:t>
            </a:r>
            <a:r>
              <a:rPr lang="en-US" sz="1400" b="0" i="0" dirty="0">
                <a:solidFill>
                  <a:srgbClr val="202122"/>
                </a:solidFill>
                <a:effectLst/>
                <a:latin typeface="Arial Narrow" panose="020B0606020202030204" pitchFamily="34" charset="0"/>
              </a:rPr>
              <a:t> By the mid-1980s, the Soviet contingent was increased to 108,800 and fighting increased, but the military and diplomatic cost of the war to the USSR was high.</a:t>
            </a:r>
            <a:r>
              <a:rPr lang="en-US" sz="1400" b="0" i="0" u="none" strike="noStrike" baseline="30000" dirty="0">
                <a:solidFill>
                  <a:srgbClr val="0B0080"/>
                </a:solidFill>
                <a:effectLst/>
                <a:latin typeface="Arial Narrow" panose="020B0606020202030204" pitchFamily="34" charset="0"/>
                <a:hlinkClick r:id="rId9"/>
              </a:rPr>
              <a:t>[15]</a:t>
            </a:r>
            <a:r>
              <a:rPr lang="en-US" sz="1400" b="0" i="0" dirty="0">
                <a:solidFill>
                  <a:srgbClr val="202122"/>
                </a:solidFill>
                <a:effectLst/>
                <a:latin typeface="Arial Narrow" panose="020B0606020202030204" pitchFamily="34" charset="0"/>
              </a:rPr>
              <a:t> By mid-1987 the Soviet Union, now under reformist leader </a:t>
            </a:r>
            <a:r>
              <a:rPr lang="en-US" sz="1400" b="0" i="0" u="none" strike="noStrike" dirty="0">
                <a:solidFill>
                  <a:srgbClr val="0B0080"/>
                </a:solidFill>
                <a:effectLst/>
                <a:latin typeface="Arial Narrow" panose="020B0606020202030204" pitchFamily="34" charset="0"/>
                <a:hlinkClick r:id="rId10" tooltip="Mikhail Gorbachev"/>
              </a:rPr>
              <a:t>Mikhail Gorbachev</a:t>
            </a:r>
            <a:r>
              <a:rPr lang="en-US" sz="1400" b="0" i="0" dirty="0">
                <a:solidFill>
                  <a:srgbClr val="202122"/>
                </a:solidFill>
                <a:effectLst/>
                <a:latin typeface="Arial Narrow" panose="020B0606020202030204" pitchFamily="34" charset="0"/>
              </a:rPr>
              <a:t>, announced it would start withdrawing its forces after </a:t>
            </a:r>
            <a:r>
              <a:rPr lang="en-US" sz="1400" b="0" i="0" u="none" strike="noStrike" dirty="0">
                <a:solidFill>
                  <a:srgbClr val="0B0080"/>
                </a:solidFill>
                <a:effectLst/>
                <a:latin typeface="Arial Narrow" panose="020B0606020202030204" pitchFamily="34" charset="0"/>
                <a:hlinkClick r:id="rId11" tooltip="National Reconciliation"/>
              </a:rPr>
              <a:t>meetings</a:t>
            </a:r>
            <a:r>
              <a:rPr lang="en-US" sz="1400" b="0" i="0" dirty="0">
                <a:solidFill>
                  <a:srgbClr val="202122"/>
                </a:solidFill>
                <a:effectLst/>
                <a:latin typeface="Arial Narrow" panose="020B0606020202030204" pitchFamily="34" charset="0"/>
              </a:rPr>
              <a:t> with the Afghan government.</a:t>
            </a:r>
            <a:r>
              <a:rPr lang="en-US" sz="1400" b="0" i="0" u="none" strike="noStrike" baseline="30000" dirty="0">
                <a:solidFill>
                  <a:srgbClr val="0B0080"/>
                </a:solidFill>
                <a:effectLst/>
                <a:latin typeface="Arial Narrow" panose="020B0606020202030204" pitchFamily="34" charset="0"/>
                <a:hlinkClick r:id="rId12"/>
              </a:rPr>
              <a:t>[9]</a:t>
            </a:r>
            <a:r>
              <a:rPr lang="en-US" sz="1400" b="0" i="0" u="none" strike="noStrike" baseline="30000" dirty="0">
                <a:solidFill>
                  <a:srgbClr val="0B0080"/>
                </a:solidFill>
                <a:effectLst/>
                <a:latin typeface="Arial Narrow" panose="020B0606020202030204" pitchFamily="34" charset="0"/>
                <a:hlinkClick r:id="rId13"/>
              </a:rPr>
              <a:t>[10]</a:t>
            </a:r>
            <a:r>
              <a:rPr lang="en-US" sz="1400" b="0" i="0" dirty="0">
                <a:solidFill>
                  <a:srgbClr val="202122"/>
                </a:solidFill>
                <a:effectLst/>
                <a:latin typeface="Arial Narrow" panose="020B0606020202030204" pitchFamily="34" charset="0"/>
              </a:rPr>
              <a:t> The final </a:t>
            </a:r>
            <a:r>
              <a:rPr lang="en-US" sz="1400" b="0" i="0" u="none" strike="noStrike" dirty="0">
                <a:solidFill>
                  <a:srgbClr val="0B0080"/>
                </a:solidFill>
                <a:effectLst/>
                <a:latin typeface="Arial Narrow" panose="020B0606020202030204" pitchFamily="34" charset="0"/>
                <a:hlinkClick r:id="rId14" tooltip="Soviet troop withdrawal from Afghanistan"/>
              </a:rPr>
              <a:t>troop withdrawal</a:t>
            </a:r>
            <a:r>
              <a:rPr lang="en-US" sz="1400" b="0" i="0" dirty="0">
                <a:solidFill>
                  <a:srgbClr val="202122"/>
                </a:solidFill>
                <a:effectLst/>
                <a:latin typeface="Arial Narrow" panose="020B0606020202030204" pitchFamily="34" charset="0"/>
              </a:rPr>
              <a:t> started on May 15, 1988, and ended on February 15, 1989, leaving the government forces alone in the battle against the insurgents, which </a:t>
            </a:r>
            <a:r>
              <a:rPr lang="en-US" sz="1400" b="0" i="0" u="none" strike="noStrike" dirty="0">
                <a:solidFill>
                  <a:srgbClr val="0B0080"/>
                </a:solidFill>
                <a:effectLst/>
                <a:latin typeface="Arial Narrow" panose="020B0606020202030204" pitchFamily="34" charset="0"/>
                <a:hlinkClick r:id="rId15" tooltip="Afghan Civil War (1989-1992)"/>
              </a:rPr>
              <a:t>continued</a:t>
            </a:r>
            <a:r>
              <a:rPr lang="en-US" sz="1400" b="0" i="0" dirty="0">
                <a:solidFill>
                  <a:srgbClr val="202122"/>
                </a:solidFill>
                <a:effectLst/>
                <a:latin typeface="Arial Narrow" panose="020B0606020202030204" pitchFamily="34" charset="0"/>
              </a:rPr>
              <a:t> until 1992, when the former Soviet-backed government collapsed. Due to its length, it has sometimes been referred to as the "Soviet Union's </a:t>
            </a:r>
            <a:r>
              <a:rPr lang="en-US" sz="1400" b="0" i="0" u="none" strike="noStrike" dirty="0">
                <a:solidFill>
                  <a:srgbClr val="0B0080"/>
                </a:solidFill>
                <a:effectLst/>
                <a:latin typeface="Arial Narrow" panose="020B0606020202030204" pitchFamily="34" charset="0"/>
                <a:hlinkClick r:id="rId16" tooltip="Vietnam War"/>
              </a:rPr>
              <a:t>Vietnam War</a:t>
            </a:r>
            <a:r>
              <a:rPr lang="en-US" sz="1400" b="0" i="0" dirty="0">
                <a:solidFill>
                  <a:srgbClr val="202122"/>
                </a:solidFill>
                <a:effectLst/>
                <a:latin typeface="Arial Narrow" panose="020B0606020202030204" pitchFamily="34" charset="0"/>
              </a:rPr>
              <a:t>" or the "</a:t>
            </a:r>
            <a:r>
              <a:rPr lang="en-US" sz="1400" b="0" i="0" u="none" strike="noStrike" dirty="0">
                <a:solidFill>
                  <a:srgbClr val="0B0080"/>
                </a:solidFill>
                <a:effectLst/>
                <a:latin typeface="Arial Narrow" panose="020B0606020202030204" pitchFamily="34" charset="0"/>
                <a:hlinkClick r:id="rId17" tooltip="Russian Bear"/>
              </a:rPr>
              <a:t>Bear</a:t>
            </a:r>
            <a:r>
              <a:rPr lang="en-US" sz="1400" b="0" i="0" dirty="0">
                <a:solidFill>
                  <a:srgbClr val="202122"/>
                </a:solidFill>
                <a:effectLst/>
                <a:latin typeface="Arial Narrow" panose="020B0606020202030204" pitchFamily="34" charset="0"/>
              </a:rPr>
              <a:t> Trap" by the Western media.</a:t>
            </a:r>
            <a:r>
              <a:rPr lang="en-US" sz="1400" b="0" i="0" u="none" strike="noStrike" baseline="30000" dirty="0">
                <a:solidFill>
                  <a:srgbClr val="0B0080"/>
                </a:solidFill>
                <a:effectLst/>
                <a:latin typeface="Arial Narrow" panose="020B0606020202030204" pitchFamily="34" charset="0"/>
                <a:hlinkClick r:id="rId18"/>
              </a:rPr>
              <a:t>[79]</a:t>
            </a:r>
            <a:r>
              <a:rPr lang="en-US" sz="1400" b="0" i="0" u="none" strike="noStrike" baseline="30000" dirty="0">
                <a:solidFill>
                  <a:srgbClr val="0B0080"/>
                </a:solidFill>
                <a:effectLst/>
                <a:latin typeface="Arial Narrow" panose="020B0606020202030204" pitchFamily="34" charset="0"/>
                <a:hlinkClick r:id="rId19"/>
              </a:rPr>
              <a:t>[80]</a:t>
            </a:r>
            <a:r>
              <a:rPr lang="en-US" sz="1400" b="0" i="0" u="none" strike="noStrike" baseline="30000" dirty="0">
                <a:solidFill>
                  <a:srgbClr val="0B0080"/>
                </a:solidFill>
                <a:effectLst/>
                <a:latin typeface="Arial Narrow" panose="020B0606020202030204" pitchFamily="34" charset="0"/>
                <a:hlinkClick r:id="rId20"/>
              </a:rPr>
              <a:t>[81]</a:t>
            </a:r>
            <a:r>
              <a:rPr lang="en-US" sz="1400" b="0" i="0" dirty="0">
                <a:solidFill>
                  <a:srgbClr val="202122"/>
                </a:solidFill>
                <a:effectLst/>
                <a:latin typeface="Arial Narrow" panose="020B0606020202030204" pitchFamily="34" charset="0"/>
              </a:rPr>
              <a:t> </a:t>
            </a:r>
            <a:r>
              <a:rPr lang="en-US" sz="1400" b="1" i="0" dirty="0">
                <a:solidFill>
                  <a:srgbClr val="202122"/>
                </a:solidFill>
                <a:effectLst/>
                <a:highlight>
                  <a:srgbClr val="FFFF00"/>
                </a:highlight>
                <a:latin typeface="Arial Narrow" panose="020B0606020202030204" pitchFamily="34" charset="0"/>
              </a:rPr>
              <a:t>The Soviets' failure in the war</a:t>
            </a:r>
            <a:r>
              <a:rPr lang="en-US" sz="1400" b="1" i="0" u="none" strike="noStrike" baseline="30000" dirty="0">
                <a:solidFill>
                  <a:srgbClr val="0B0080"/>
                </a:solidFill>
                <a:effectLst/>
                <a:highlight>
                  <a:srgbClr val="FFFF00"/>
                </a:highlight>
                <a:latin typeface="Arial Narrow" panose="020B0606020202030204" pitchFamily="34" charset="0"/>
                <a:hlinkClick r:id="rId21"/>
              </a:rPr>
              <a:t>[82]</a:t>
            </a:r>
            <a:r>
              <a:rPr lang="en-US" sz="1400" b="1" i="0" dirty="0">
                <a:solidFill>
                  <a:srgbClr val="202122"/>
                </a:solidFill>
                <a:effectLst/>
                <a:highlight>
                  <a:srgbClr val="FFFF00"/>
                </a:highlight>
                <a:latin typeface="Arial Narrow" panose="020B0606020202030204" pitchFamily="34" charset="0"/>
              </a:rPr>
              <a:t> is thought to be a contributing factor to the </a:t>
            </a:r>
            <a:r>
              <a:rPr lang="en-US" sz="1400" b="1" i="0" u="none" strike="noStrike" dirty="0">
                <a:solidFill>
                  <a:srgbClr val="0B0080"/>
                </a:solidFill>
                <a:effectLst/>
                <a:highlight>
                  <a:srgbClr val="FFFF00"/>
                </a:highlight>
                <a:latin typeface="Arial Narrow" panose="020B0606020202030204" pitchFamily="34" charset="0"/>
                <a:hlinkClick r:id="rId22" tooltip="Dissolution of the Soviet Union"/>
              </a:rPr>
              <a:t>fall of the Soviet Union</a:t>
            </a:r>
            <a:r>
              <a:rPr lang="en-US" sz="1400" b="1" i="0" dirty="0">
                <a:solidFill>
                  <a:srgbClr val="202122"/>
                </a:solidFill>
                <a:effectLst/>
                <a:highlight>
                  <a:srgbClr val="FFFF00"/>
                </a:highlight>
                <a:latin typeface="Arial Narrow" panose="020B0606020202030204" pitchFamily="34" charset="0"/>
              </a:rPr>
              <a:t>.</a:t>
            </a:r>
            <a:r>
              <a:rPr lang="en-US" sz="1400" b="1" i="0" u="none" strike="noStrike" baseline="30000" dirty="0">
                <a:solidFill>
                  <a:srgbClr val="0B0080"/>
                </a:solidFill>
                <a:effectLst/>
                <a:highlight>
                  <a:srgbClr val="FFFF00"/>
                </a:highlight>
                <a:latin typeface="Arial Narrow" panose="020B0606020202030204" pitchFamily="34" charset="0"/>
                <a:hlinkClick r:id="rId23"/>
              </a:rPr>
              <a:t>[</a:t>
            </a:r>
            <a:r>
              <a:rPr lang="en-US" sz="1400" b="0" i="0" u="none" strike="noStrike" baseline="30000" dirty="0">
                <a:solidFill>
                  <a:srgbClr val="0B0080"/>
                </a:solidFill>
                <a:effectLst/>
                <a:highlight>
                  <a:srgbClr val="FFFF00"/>
                </a:highlight>
                <a:latin typeface="Arial Narrow" panose="020B0606020202030204" pitchFamily="34" charset="0"/>
                <a:hlinkClick r:id="rId23"/>
              </a:rPr>
              <a:t>83]</a:t>
            </a:r>
            <a:endParaRPr lang="en-US" sz="1400" dirty="0">
              <a:highlight>
                <a:srgbClr val="FFFF00"/>
              </a:highlight>
              <a:latin typeface="Arial Narrow" panose="020B0606020202030204" pitchFamily="34" charset="0"/>
            </a:endParaRPr>
          </a:p>
        </p:txBody>
      </p:sp>
      <p:pic>
        <p:nvPicPr>
          <p:cNvPr id="2050" name="Picture 2">
            <a:extLst>
              <a:ext uri="{FF2B5EF4-FFF2-40B4-BE49-F238E27FC236}">
                <a16:creationId xmlns:a16="http://schemas.microsoft.com/office/drawing/2014/main" id="{7D658392-BAA6-43AA-B95A-F20CD976C14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2875" y="2471438"/>
            <a:ext cx="5953125" cy="385354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18534E1D-8EA0-4D85-AD94-9762558D342B}"/>
              </a:ext>
            </a:extLst>
          </p:cNvPr>
          <p:cNvCxnSpPr>
            <a:cxnSpLocks/>
          </p:cNvCxnSpPr>
          <p:nvPr/>
        </p:nvCxnSpPr>
        <p:spPr>
          <a:xfrm>
            <a:off x="0" y="1076863"/>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82BA4E-ED5C-4C67-A56C-422F1C49AC83}"/>
              </a:ext>
            </a:extLst>
          </p:cNvPr>
          <p:cNvSpPr txBox="1"/>
          <p:nvPr/>
        </p:nvSpPr>
        <p:spPr>
          <a:xfrm>
            <a:off x="11647720" y="46037"/>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22" name="Straight Connector 21">
            <a:extLst>
              <a:ext uri="{FF2B5EF4-FFF2-40B4-BE49-F238E27FC236}">
                <a16:creationId xmlns:a16="http://schemas.microsoft.com/office/drawing/2014/main" id="{7D5F2DA4-7047-4942-9E84-B6F1FE101164}"/>
              </a:ext>
            </a:extLst>
          </p:cNvPr>
          <p:cNvCxnSpPr>
            <a:cxnSpLocks/>
          </p:cNvCxnSpPr>
          <p:nvPr/>
        </p:nvCxnSpPr>
        <p:spPr>
          <a:xfrm>
            <a:off x="11919860" y="586637"/>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04954F-7419-4E43-A547-82414B1A2E3E}"/>
              </a:ext>
            </a:extLst>
          </p:cNvPr>
          <p:cNvSpPr txBox="1"/>
          <p:nvPr/>
        </p:nvSpPr>
        <p:spPr>
          <a:xfrm>
            <a:off x="2578371" y="70653"/>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24" name="Straight Connector 23">
            <a:extLst>
              <a:ext uri="{FF2B5EF4-FFF2-40B4-BE49-F238E27FC236}">
                <a16:creationId xmlns:a16="http://schemas.microsoft.com/office/drawing/2014/main" id="{C701B612-4283-4F55-A86A-F371E6219BD0}"/>
              </a:ext>
            </a:extLst>
          </p:cNvPr>
          <p:cNvCxnSpPr>
            <a:cxnSpLocks/>
          </p:cNvCxnSpPr>
          <p:nvPr/>
        </p:nvCxnSpPr>
        <p:spPr>
          <a:xfrm>
            <a:off x="2850511" y="611253"/>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B2064D4-3897-47A3-B78C-EE904DF72EAB}"/>
              </a:ext>
            </a:extLst>
          </p:cNvPr>
          <p:cNvSpPr txBox="1"/>
          <p:nvPr/>
        </p:nvSpPr>
        <p:spPr>
          <a:xfrm>
            <a:off x="2578371" y="1039916"/>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26" name="TextBox 25">
            <a:extLst>
              <a:ext uri="{FF2B5EF4-FFF2-40B4-BE49-F238E27FC236}">
                <a16:creationId xmlns:a16="http://schemas.microsoft.com/office/drawing/2014/main" id="{10CA23F2-4653-4F21-B896-B3C6F5C81538}"/>
              </a:ext>
            </a:extLst>
          </p:cNvPr>
          <p:cNvSpPr txBox="1"/>
          <p:nvPr/>
        </p:nvSpPr>
        <p:spPr>
          <a:xfrm>
            <a:off x="1811917" y="70653"/>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27" name="Straight Connector 26">
            <a:extLst>
              <a:ext uri="{FF2B5EF4-FFF2-40B4-BE49-F238E27FC236}">
                <a16:creationId xmlns:a16="http://schemas.microsoft.com/office/drawing/2014/main" id="{6A711A8D-B38D-4D6E-83CF-0D92525124AA}"/>
              </a:ext>
            </a:extLst>
          </p:cNvPr>
          <p:cNvCxnSpPr>
            <a:cxnSpLocks/>
          </p:cNvCxnSpPr>
          <p:nvPr/>
        </p:nvCxnSpPr>
        <p:spPr>
          <a:xfrm>
            <a:off x="2084058" y="611253"/>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51E742-6DF2-402E-AEA6-55EBB3E987C0}"/>
              </a:ext>
            </a:extLst>
          </p:cNvPr>
          <p:cNvSpPr txBox="1"/>
          <p:nvPr/>
        </p:nvSpPr>
        <p:spPr>
          <a:xfrm>
            <a:off x="1745802" y="1094635"/>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Tree>
    <p:extLst>
      <p:ext uri="{BB962C8B-B14F-4D97-AF65-F5344CB8AC3E}">
        <p14:creationId xmlns:p14="http://schemas.microsoft.com/office/powerpoint/2010/main" val="176870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9B4939-9A23-4851-BAA2-44AFBA6C80A9}"/>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4" name="TextBox 3">
            <a:extLst>
              <a:ext uri="{FF2B5EF4-FFF2-40B4-BE49-F238E27FC236}">
                <a16:creationId xmlns:a16="http://schemas.microsoft.com/office/drawing/2014/main" id="{0B2E0148-6732-4DDA-9149-E225462DE699}"/>
              </a:ext>
            </a:extLst>
          </p:cNvPr>
          <p:cNvSpPr txBox="1"/>
          <p:nvPr/>
        </p:nvSpPr>
        <p:spPr>
          <a:xfrm>
            <a:off x="322614" y="383177"/>
            <a:ext cx="6574575" cy="5755422"/>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In 1885, Russian forces seized the disputed oasis at </a:t>
            </a:r>
            <a:r>
              <a:rPr lang="en-US" sz="1600" b="0" i="0" u="none" strike="noStrike" dirty="0" err="1">
                <a:solidFill>
                  <a:srgbClr val="0B0080"/>
                </a:solidFill>
                <a:effectLst/>
                <a:latin typeface="Arial Narrow" panose="020B0606020202030204" pitchFamily="34" charset="0"/>
                <a:hlinkClick r:id="rId2" tooltip="Panjdeh"/>
              </a:rPr>
              <a:t>Panjdeh</a:t>
            </a:r>
            <a:r>
              <a:rPr lang="en-US" sz="1600" b="0" i="0" dirty="0">
                <a:solidFill>
                  <a:srgbClr val="202122"/>
                </a:solidFill>
                <a:effectLst/>
                <a:latin typeface="Arial Narrow" panose="020B0606020202030204" pitchFamily="34" charset="0"/>
              </a:rPr>
              <a:t> south of the </a:t>
            </a:r>
            <a:r>
              <a:rPr lang="en-US" sz="1600" b="0" i="0" u="none" strike="noStrike" dirty="0">
                <a:solidFill>
                  <a:srgbClr val="0B0080"/>
                </a:solidFill>
                <a:effectLst/>
                <a:latin typeface="Arial Narrow" panose="020B0606020202030204" pitchFamily="34" charset="0"/>
                <a:hlinkClick r:id="rId3" tooltip="Oxus River"/>
              </a:rPr>
              <a:t>Oxus River</a:t>
            </a:r>
            <a:r>
              <a:rPr lang="en-US" sz="1600" b="0" i="0" dirty="0">
                <a:solidFill>
                  <a:srgbClr val="202122"/>
                </a:solidFill>
                <a:effectLst/>
                <a:latin typeface="Arial Narrow" panose="020B0606020202030204" pitchFamily="34" charset="0"/>
              </a:rPr>
              <a:t> from Afghan forces, which became known as the </a:t>
            </a:r>
            <a:r>
              <a:rPr lang="en-US" sz="1600" b="0" i="0" u="none" strike="noStrike" dirty="0" err="1">
                <a:solidFill>
                  <a:srgbClr val="0B0080"/>
                </a:solidFill>
                <a:effectLst/>
                <a:latin typeface="Arial Narrow" panose="020B0606020202030204" pitchFamily="34" charset="0"/>
                <a:hlinkClick r:id="rId4" tooltip="Panjdeh Incident"/>
              </a:rPr>
              <a:t>Panjdeh</a:t>
            </a:r>
            <a:r>
              <a:rPr lang="en-US" sz="1600" b="0" i="0" u="none" strike="noStrike" dirty="0">
                <a:solidFill>
                  <a:srgbClr val="0B0080"/>
                </a:solidFill>
                <a:effectLst/>
                <a:latin typeface="Arial Narrow" panose="020B0606020202030204" pitchFamily="34" charset="0"/>
                <a:hlinkClick r:id="rId4" tooltip="Panjdeh Incident"/>
              </a:rPr>
              <a:t> Incident</a:t>
            </a:r>
            <a:r>
              <a:rPr lang="en-US" sz="1600" b="0" i="0" dirty="0">
                <a:solidFill>
                  <a:srgbClr val="202122"/>
                </a:solidFill>
                <a:effectLst/>
                <a:latin typeface="Arial Narrow" panose="020B0606020202030204" pitchFamily="34" charset="0"/>
              </a:rPr>
              <a:t>. The border was agreed by the joint Anglo-Russian </a:t>
            </a:r>
            <a:r>
              <a:rPr lang="en-US" sz="1600" b="0" i="0" u="none" strike="noStrike" dirty="0">
                <a:solidFill>
                  <a:srgbClr val="0B0080"/>
                </a:solidFill>
                <a:effectLst/>
                <a:latin typeface="Arial Narrow" panose="020B0606020202030204" pitchFamily="34" charset="0"/>
                <a:hlinkClick r:id="rId5" tooltip="Afghan Boundary Commission"/>
              </a:rPr>
              <a:t>Afghan Boundary Commission</a:t>
            </a:r>
            <a:r>
              <a:rPr lang="en-US" sz="1600" b="0" i="0" dirty="0">
                <a:solidFill>
                  <a:srgbClr val="202122"/>
                </a:solidFill>
                <a:effectLst/>
                <a:latin typeface="Arial Narrow" panose="020B0606020202030204" pitchFamily="34" charset="0"/>
              </a:rPr>
              <a:t> of 1885–87. </a:t>
            </a:r>
            <a:r>
              <a:rPr lang="en-US" sz="1600" b="1" i="0" u="sng" dirty="0">
                <a:solidFill>
                  <a:srgbClr val="202122"/>
                </a:solidFill>
                <a:effectLst/>
                <a:highlight>
                  <a:srgbClr val="FFFF00"/>
                </a:highlight>
                <a:latin typeface="Arial Narrow" panose="020B0606020202030204" pitchFamily="34" charset="0"/>
              </a:rPr>
              <a:t>The Russian interest in the region continued on through the </a:t>
            </a:r>
            <a:r>
              <a:rPr lang="en-US" sz="1600" b="1" i="0" u="sng" strike="noStrike" dirty="0">
                <a:solidFill>
                  <a:srgbClr val="0B0080"/>
                </a:solidFill>
                <a:effectLst/>
                <a:highlight>
                  <a:srgbClr val="FFFF00"/>
                </a:highlight>
                <a:latin typeface="Arial Narrow" panose="020B0606020202030204" pitchFamily="34" charset="0"/>
                <a:hlinkClick r:id="rId6" tooltip="Military history of the Soviet Union"/>
              </a:rPr>
              <a:t>Soviet era</a:t>
            </a:r>
            <a:r>
              <a:rPr lang="en-US" sz="1600" b="1" i="0" u="sng" dirty="0">
                <a:solidFill>
                  <a:srgbClr val="202122"/>
                </a:solidFill>
                <a:effectLst/>
                <a:highlight>
                  <a:srgbClr val="FFFF00"/>
                </a:highlight>
                <a:latin typeface="Arial Narrow" panose="020B0606020202030204" pitchFamily="34" charset="0"/>
              </a:rPr>
              <a:t>, with billions in economic and military aid sent to Afghanistan between 1955 and 1978</a:t>
            </a:r>
            <a:r>
              <a:rPr lang="en-US" sz="1600" b="1" i="0" dirty="0">
                <a:solidFill>
                  <a:srgbClr val="202122"/>
                </a:solidFill>
                <a:effectLst/>
                <a:latin typeface="Arial Narrow" panose="020B0606020202030204" pitchFamily="34" charset="0"/>
              </a:rPr>
              <a:t>.</a:t>
            </a:r>
            <a:r>
              <a:rPr lang="en-US" sz="1600" b="1" i="0" u="none" strike="noStrike" baseline="30000" dirty="0">
                <a:solidFill>
                  <a:srgbClr val="0B0080"/>
                </a:solidFill>
                <a:effectLst/>
                <a:latin typeface="Arial Narrow" panose="020B0606020202030204" pitchFamily="34" charset="0"/>
                <a:hlinkClick r:id="rId7"/>
              </a:rPr>
              <a:t>[85]</a:t>
            </a:r>
            <a:endParaRPr lang="en-US" sz="1600" b="1" i="0" u="none" strike="noStrike" baseline="30000" dirty="0">
              <a:solidFill>
                <a:srgbClr val="0B0080"/>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In 1947, Prime Minister of Afghanistan, </a:t>
            </a:r>
            <a:r>
              <a:rPr lang="en-US" sz="1600" b="0" i="0" u="none" strike="noStrike" dirty="0">
                <a:solidFill>
                  <a:srgbClr val="0B0080"/>
                </a:solidFill>
                <a:effectLst/>
                <a:latin typeface="Arial Narrow" panose="020B0606020202030204" pitchFamily="34" charset="0"/>
                <a:hlinkClick r:id="rId8" tooltip="Mohammed Daoud Khan"/>
              </a:rPr>
              <a:t>Mohammed Daoud Khan</a:t>
            </a:r>
            <a:r>
              <a:rPr lang="en-US" sz="1600" b="0" i="0" dirty="0">
                <a:solidFill>
                  <a:srgbClr val="202122"/>
                </a:solidFill>
                <a:effectLst/>
                <a:latin typeface="Arial Narrow" panose="020B0606020202030204" pitchFamily="34" charset="0"/>
              </a:rPr>
              <a:t>, had rejected the </a:t>
            </a:r>
            <a:r>
              <a:rPr lang="en-US" sz="1600" b="0" i="0" dirty="0" err="1">
                <a:solidFill>
                  <a:srgbClr val="202122"/>
                </a:solidFill>
                <a:effectLst/>
                <a:latin typeface="Arial Narrow" panose="020B0606020202030204" pitchFamily="34" charset="0"/>
              </a:rPr>
              <a:t>Durrand</a:t>
            </a:r>
            <a:r>
              <a:rPr lang="en-US" sz="1600" b="0" i="0" dirty="0">
                <a:solidFill>
                  <a:srgbClr val="202122"/>
                </a:solidFill>
                <a:effectLst/>
                <a:latin typeface="Arial Narrow" panose="020B0606020202030204" pitchFamily="34" charset="0"/>
              </a:rPr>
              <a:t> Line, which was accepted as international border by successive Afghan governments for over a half a century.</a:t>
            </a:r>
            <a:r>
              <a:rPr lang="en-US" sz="1600" b="0" i="0" u="none" strike="noStrike" baseline="30000" dirty="0">
                <a:solidFill>
                  <a:srgbClr val="0B0080"/>
                </a:solidFill>
                <a:effectLst/>
                <a:latin typeface="Arial Narrow" panose="020B0606020202030204" pitchFamily="34" charset="0"/>
                <a:hlinkClick r:id="rId9"/>
              </a:rPr>
              <a:t>[86]</a:t>
            </a:r>
            <a:r>
              <a:rPr lang="en-US" sz="1600" b="0" i="0" dirty="0">
                <a:solidFill>
                  <a:srgbClr val="202122"/>
                </a:solidFill>
                <a:effectLst/>
                <a:latin typeface="Arial Narrow" panose="020B0606020202030204" pitchFamily="34" charset="0"/>
              </a:rPr>
              <a:t> The </a:t>
            </a:r>
            <a:r>
              <a:rPr lang="en-US" sz="1600" b="0" i="0" u="none" strike="noStrike" dirty="0">
                <a:solidFill>
                  <a:srgbClr val="0B0080"/>
                </a:solidFill>
                <a:effectLst/>
                <a:latin typeface="Arial Narrow" panose="020B0606020202030204" pitchFamily="34" charset="0"/>
                <a:hlinkClick r:id="rId10" tooltip="British Raj"/>
              </a:rPr>
              <a:t>British Raj</a:t>
            </a:r>
            <a:r>
              <a:rPr lang="en-US" sz="1600" b="0" i="0" dirty="0">
                <a:solidFill>
                  <a:srgbClr val="202122"/>
                </a:solidFill>
                <a:effectLst/>
                <a:latin typeface="Arial Narrow" panose="020B0606020202030204" pitchFamily="34" charset="0"/>
              </a:rPr>
              <a:t> also came to an end and the </a:t>
            </a:r>
            <a:r>
              <a:rPr lang="en-US" sz="1600" b="0" i="0" u="none" strike="noStrike" dirty="0">
                <a:solidFill>
                  <a:srgbClr val="0B0080"/>
                </a:solidFill>
                <a:effectLst/>
                <a:latin typeface="Arial Narrow" panose="020B0606020202030204" pitchFamily="34" charset="0"/>
                <a:hlinkClick r:id="rId11" tooltip="British Crown colony"/>
              </a:rPr>
              <a:t>British Crown colony</a:t>
            </a:r>
            <a:r>
              <a:rPr lang="en-US" sz="1600" b="0" i="0" dirty="0">
                <a:solidFill>
                  <a:srgbClr val="202122"/>
                </a:solidFill>
                <a:effectLst/>
                <a:latin typeface="Arial Narrow" panose="020B0606020202030204" pitchFamily="34" charset="0"/>
              </a:rPr>
              <a:t> of India was </a:t>
            </a:r>
            <a:r>
              <a:rPr lang="en-US" sz="1600" b="0" i="0" u="none" strike="noStrike" dirty="0">
                <a:solidFill>
                  <a:srgbClr val="A55858"/>
                </a:solidFill>
                <a:effectLst/>
                <a:latin typeface="Arial Narrow" panose="020B0606020202030204" pitchFamily="34" charset="0"/>
                <a:hlinkClick r:id="rId12" tooltip="Partion of India (page does not exist)"/>
              </a:rPr>
              <a:t>partitioned</a:t>
            </a:r>
            <a:r>
              <a:rPr lang="en-US" sz="1600" b="0" i="0" dirty="0">
                <a:solidFill>
                  <a:srgbClr val="202122"/>
                </a:solidFill>
                <a:effectLst/>
                <a:latin typeface="Arial Narrow" panose="020B0606020202030204" pitchFamily="34" charset="0"/>
              </a:rPr>
              <a:t> into the new nations of India and Pakistan, the latter which inherited the </a:t>
            </a:r>
            <a:r>
              <a:rPr lang="en-US" sz="1600" b="0" i="0" dirty="0" err="1">
                <a:solidFill>
                  <a:srgbClr val="202122"/>
                </a:solidFill>
                <a:effectLst/>
                <a:latin typeface="Arial Narrow" panose="020B0606020202030204" pitchFamily="34" charset="0"/>
              </a:rPr>
              <a:t>Durrand</a:t>
            </a:r>
            <a:r>
              <a:rPr lang="en-US" sz="1600" b="0" i="0" dirty="0">
                <a:solidFill>
                  <a:srgbClr val="202122"/>
                </a:solidFill>
                <a:effectLst/>
                <a:latin typeface="Arial Narrow" panose="020B0606020202030204" pitchFamily="34" charset="0"/>
              </a:rPr>
              <a:t> Line as its frontier with Afghanistan. Daoud Khan's </a:t>
            </a:r>
            <a:r>
              <a:rPr lang="en-US" sz="1600" b="0" i="0" u="none" strike="noStrike" dirty="0">
                <a:solidFill>
                  <a:srgbClr val="0B0080"/>
                </a:solidFill>
                <a:effectLst/>
                <a:latin typeface="Arial Narrow" panose="020B0606020202030204" pitchFamily="34" charset="0"/>
                <a:hlinkClick r:id="rId13" tooltip="Irredentist"/>
              </a:rPr>
              <a:t>irredentist</a:t>
            </a:r>
            <a:r>
              <a:rPr lang="en-US" sz="1600" b="0" i="0" dirty="0">
                <a:solidFill>
                  <a:srgbClr val="202122"/>
                </a:solidFill>
                <a:effectLst/>
                <a:latin typeface="Arial Narrow" panose="020B0606020202030204" pitchFamily="34" charset="0"/>
              </a:rPr>
              <a:t> foreign policy to reunite the </a:t>
            </a:r>
            <a:r>
              <a:rPr lang="en-US" sz="1600" b="0" i="0" u="none" strike="noStrike" dirty="0">
                <a:solidFill>
                  <a:srgbClr val="0B0080"/>
                </a:solidFill>
                <a:effectLst/>
                <a:latin typeface="Arial Narrow" panose="020B0606020202030204" pitchFamily="34" charset="0"/>
                <a:hlinkClick r:id="rId14" tooltip="Pashtuns"/>
              </a:rPr>
              <a:t>Pashtun</a:t>
            </a:r>
            <a:r>
              <a:rPr lang="en-US" sz="1600" b="0" i="0" dirty="0">
                <a:solidFill>
                  <a:srgbClr val="202122"/>
                </a:solidFill>
                <a:effectLst/>
                <a:latin typeface="Arial Narrow" panose="020B0606020202030204" pitchFamily="34" charset="0"/>
              </a:rPr>
              <a:t> homeland caused much tension with Pakistan, a nation that allied itself with the United States. Daoud Khan's policy was fueled by his desire to unite his divided country. Daoud Khan started emulating policies of Emir </a:t>
            </a:r>
            <a:r>
              <a:rPr lang="en-US" sz="1600" b="0" i="0" u="none" strike="noStrike" dirty="0" err="1">
                <a:solidFill>
                  <a:srgbClr val="0B0080"/>
                </a:solidFill>
                <a:effectLst/>
                <a:latin typeface="Arial Narrow" panose="020B0606020202030204" pitchFamily="34" charset="0"/>
                <a:hlinkClick r:id="rId15" tooltip="Abdur Rahman Khan"/>
              </a:rPr>
              <a:t>Abdur</a:t>
            </a:r>
            <a:r>
              <a:rPr lang="en-US" sz="1600" b="0" i="0" u="none" strike="noStrike" dirty="0">
                <a:solidFill>
                  <a:srgbClr val="0B0080"/>
                </a:solidFill>
                <a:effectLst/>
                <a:latin typeface="Arial Narrow" panose="020B0606020202030204" pitchFamily="34" charset="0"/>
                <a:hlinkClick r:id="rId15" tooltip="Abdur Rahman Khan"/>
              </a:rPr>
              <a:t> Rahman Khan</a:t>
            </a:r>
            <a:r>
              <a:rPr lang="en-US" sz="1600" b="0" i="0" dirty="0">
                <a:solidFill>
                  <a:srgbClr val="202122"/>
                </a:solidFill>
                <a:effectLst/>
                <a:latin typeface="Arial Narrow" panose="020B0606020202030204" pitchFamily="34" charset="0"/>
              </a:rPr>
              <a:t> and for that he needed a popular cause (a Pashtun homeland) to unite the Afghan people divided along the tribal lines and a modern, well equipped Afghan army which would be used to surpass anyone who would oppose the Afghan government.</a:t>
            </a:r>
            <a:r>
              <a:rPr lang="en-US" sz="1600" b="0" i="0" u="none" strike="noStrike" baseline="30000" dirty="0">
                <a:solidFill>
                  <a:srgbClr val="0B0080"/>
                </a:solidFill>
                <a:effectLst/>
                <a:latin typeface="Arial Narrow" panose="020B0606020202030204" pitchFamily="34" charset="0"/>
                <a:hlinkClick r:id="rId16"/>
              </a:rPr>
              <a:t>[87]</a:t>
            </a:r>
            <a:r>
              <a:rPr lang="en-US" sz="1600" b="0" i="0" dirty="0">
                <a:solidFill>
                  <a:srgbClr val="202122"/>
                </a:solidFill>
                <a:effectLst/>
                <a:latin typeface="Arial Narrow" panose="020B0606020202030204" pitchFamily="34" charset="0"/>
              </a:rPr>
              <a:t> Daoud Khan's policy to annex Pashtun areas of Pakistan had also angered Non-Pashtun population of Afghanistan.</a:t>
            </a:r>
            <a:r>
              <a:rPr lang="en-US" sz="1600" b="0" i="0" u="none" strike="noStrike" baseline="30000" dirty="0">
                <a:solidFill>
                  <a:srgbClr val="0B0080"/>
                </a:solidFill>
                <a:effectLst/>
                <a:latin typeface="Arial Narrow" panose="020B0606020202030204" pitchFamily="34" charset="0"/>
                <a:hlinkClick r:id="rId17"/>
              </a:rPr>
              <a:t>[88]</a:t>
            </a:r>
            <a:r>
              <a:rPr lang="en-US" sz="1600" b="0" i="0" dirty="0">
                <a:solidFill>
                  <a:srgbClr val="202122"/>
                </a:solidFill>
                <a:effectLst/>
                <a:latin typeface="Arial Narrow" panose="020B0606020202030204" pitchFamily="34" charset="0"/>
              </a:rPr>
              <a:t> Similarly, Pashtun population in Pakistan were also not interested in having their areas being annexed by Afghanistan.</a:t>
            </a:r>
            <a:r>
              <a:rPr lang="en-US" sz="1600" b="0" i="0" u="none" strike="noStrike" baseline="30000" dirty="0">
                <a:solidFill>
                  <a:srgbClr val="0B0080"/>
                </a:solidFill>
                <a:effectLst/>
                <a:latin typeface="Arial Narrow" panose="020B0606020202030204" pitchFamily="34" charset="0"/>
                <a:hlinkClick r:id="rId18"/>
              </a:rPr>
              <a:t>[89]</a:t>
            </a:r>
            <a:r>
              <a:rPr lang="en-US" sz="1600" b="0" i="0" dirty="0">
                <a:solidFill>
                  <a:srgbClr val="202122"/>
                </a:solidFill>
                <a:effectLst/>
                <a:latin typeface="Arial Narrow" panose="020B0606020202030204" pitchFamily="34" charset="0"/>
              </a:rPr>
              <a:t> In 1951, the United </a:t>
            </a:r>
            <a:r>
              <a:rPr lang="en-US" sz="1600" b="0" i="0" dirty="0" err="1">
                <a:solidFill>
                  <a:srgbClr val="202122"/>
                </a:solidFill>
                <a:effectLst/>
                <a:latin typeface="Arial Narrow" panose="020B0606020202030204" pitchFamily="34" charset="0"/>
              </a:rPr>
              <a:t>States's</a:t>
            </a:r>
            <a:r>
              <a:rPr lang="en-US" sz="1600" b="0" i="0" dirty="0">
                <a:solidFill>
                  <a:srgbClr val="202122"/>
                </a:solidFill>
                <a:effectLst/>
                <a:latin typeface="Arial Narrow" panose="020B0606020202030204" pitchFamily="34" charset="0"/>
              </a:rPr>
              <a:t> State Department urged Afghanistan to drop its claim against Pakistan and accept the </a:t>
            </a:r>
            <a:r>
              <a:rPr lang="en-US" sz="1600" b="0" i="0" dirty="0" err="1">
                <a:solidFill>
                  <a:srgbClr val="202122"/>
                </a:solidFill>
                <a:effectLst/>
                <a:latin typeface="Arial Narrow" panose="020B0606020202030204" pitchFamily="34" charset="0"/>
              </a:rPr>
              <a:t>Durrand</a:t>
            </a:r>
            <a:r>
              <a:rPr lang="en-US" sz="1600" b="0" i="0" dirty="0">
                <a:solidFill>
                  <a:srgbClr val="202122"/>
                </a:solidFill>
                <a:effectLst/>
                <a:latin typeface="Arial Narrow" panose="020B0606020202030204" pitchFamily="34" charset="0"/>
              </a:rPr>
              <a:t> Line.</a:t>
            </a:r>
            <a:r>
              <a:rPr lang="en-US" sz="1600" b="0" i="0" u="none" strike="noStrike" baseline="30000" dirty="0">
                <a:solidFill>
                  <a:srgbClr val="0B0080"/>
                </a:solidFill>
                <a:effectLst/>
                <a:latin typeface="Arial Narrow" panose="020B0606020202030204" pitchFamily="34" charset="0"/>
                <a:hlinkClick r:id="rId19"/>
              </a:rPr>
              <a:t>[90]</a:t>
            </a:r>
            <a:endParaRPr lang="en-US" sz="1600" b="0" i="0" dirty="0">
              <a:solidFill>
                <a:srgbClr val="202122"/>
              </a:solidFill>
              <a:effectLst/>
              <a:latin typeface="Arial Narrow" panose="020B0606020202030204" pitchFamily="34" charset="0"/>
            </a:endParaRPr>
          </a:p>
        </p:txBody>
      </p:sp>
      <p:pic>
        <p:nvPicPr>
          <p:cNvPr id="3" name="Picture 2">
            <a:extLst>
              <a:ext uri="{FF2B5EF4-FFF2-40B4-BE49-F238E27FC236}">
                <a16:creationId xmlns:a16="http://schemas.microsoft.com/office/drawing/2014/main" id="{A1C73034-8C34-47FA-A0E3-32D835CD071D}"/>
              </a:ext>
            </a:extLst>
          </p:cNvPr>
          <p:cNvPicPr>
            <a:picLocks noChangeAspect="1"/>
          </p:cNvPicPr>
          <p:nvPr/>
        </p:nvPicPr>
        <p:blipFill>
          <a:blip r:embed="rId20"/>
          <a:stretch>
            <a:fillRect/>
          </a:stretch>
        </p:blipFill>
        <p:spPr>
          <a:xfrm>
            <a:off x="7981405" y="2745975"/>
            <a:ext cx="3485714" cy="3038095"/>
          </a:xfrm>
          <a:prstGeom prst="rect">
            <a:avLst/>
          </a:prstGeom>
        </p:spPr>
      </p:pic>
      <p:sp>
        <p:nvSpPr>
          <p:cNvPr id="7" name="TextBox 6">
            <a:extLst>
              <a:ext uri="{FF2B5EF4-FFF2-40B4-BE49-F238E27FC236}">
                <a16:creationId xmlns:a16="http://schemas.microsoft.com/office/drawing/2014/main" id="{12986EC2-8085-45A2-9E34-6613958DB2B1}"/>
              </a:ext>
            </a:extLst>
          </p:cNvPr>
          <p:cNvSpPr txBox="1"/>
          <p:nvPr/>
        </p:nvSpPr>
        <p:spPr>
          <a:xfrm>
            <a:off x="7891108" y="383177"/>
            <a:ext cx="3666309" cy="2123658"/>
          </a:xfrm>
          <a:prstGeom prst="rect">
            <a:avLst/>
          </a:prstGeom>
          <a:noFill/>
        </p:spPr>
        <p:txBody>
          <a:bodyPr wrap="square">
            <a:spAutoFit/>
          </a:bodyPr>
          <a:lstStyle/>
          <a:p>
            <a:r>
              <a:rPr lang="en-US" sz="1200" b="0" i="0" dirty="0">
                <a:solidFill>
                  <a:srgbClr val="202122"/>
                </a:solidFill>
                <a:effectLst/>
                <a:latin typeface="Arial Narrow" panose="020B0606020202030204" pitchFamily="34" charset="0"/>
              </a:rPr>
              <a:t>The </a:t>
            </a:r>
            <a:r>
              <a:rPr lang="en-US" sz="1200" b="1" i="0" dirty="0" err="1">
                <a:solidFill>
                  <a:srgbClr val="202122"/>
                </a:solidFill>
                <a:effectLst/>
                <a:latin typeface="Arial Narrow" panose="020B0606020202030204" pitchFamily="34" charset="0"/>
              </a:rPr>
              <a:t>Panjdeh</a:t>
            </a:r>
            <a:r>
              <a:rPr lang="en-US" sz="1200" b="1" i="0" dirty="0">
                <a:solidFill>
                  <a:srgbClr val="202122"/>
                </a:solidFill>
                <a:effectLst/>
                <a:latin typeface="Arial Narrow" panose="020B0606020202030204" pitchFamily="34" charset="0"/>
              </a:rPr>
              <a:t> incident</a:t>
            </a:r>
            <a:r>
              <a:rPr lang="en-US" sz="1200" b="0" i="0" dirty="0">
                <a:solidFill>
                  <a:srgbClr val="202122"/>
                </a:solidFill>
                <a:effectLst/>
                <a:latin typeface="Arial Narrow" panose="020B0606020202030204" pitchFamily="34" charset="0"/>
              </a:rPr>
              <a:t> of 1885 was a diplomatic crisis between the </a:t>
            </a:r>
            <a:r>
              <a:rPr lang="en-US" sz="1200" b="0" i="0" u="none" strike="noStrike" dirty="0">
                <a:solidFill>
                  <a:srgbClr val="0B0080"/>
                </a:solidFill>
                <a:effectLst/>
                <a:latin typeface="Arial Narrow" panose="020B0606020202030204" pitchFamily="34" charset="0"/>
                <a:hlinkClick r:id="rId21" tooltip="British Empire"/>
              </a:rPr>
              <a:t>British Empire</a:t>
            </a:r>
            <a:r>
              <a:rPr lang="en-US" sz="1200" b="0" i="0" dirty="0">
                <a:solidFill>
                  <a:srgbClr val="202122"/>
                </a:solidFill>
                <a:effectLst/>
                <a:latin typeface="Arial Narrow" panose="020B0606020202030204" pitchFamily="34" charset="0"/>
              </a:rPr>
              <a:t> and the </a:t>
            </a:r>
            <a:r>
              <a:rPr lang="en-US" sz="1200" b="0" i="0" u="none" strike="noStrike" dirty="0">
                <a:solidFill>
                  <a:srgbClr val="0B0080"/>
                </a:solidFill>
                <a:effectLst/>
                <a:latin typeface="Arial Narrow" panose="020B0606020202030204" pitchFamily="34" charset="0"/>
                <a:hlinkClick r:id="rId22" tooltip="Russian Empire"/>
              </a:rPr>
              <a:t>Russian Empire</a:t>
            </a:r>
            <a:r>
              <a:rPr lang="en-US" sz="1200" b="0" i="0" dirty="0">
                <a:solidFill>
                  <a:srgbClr val="202122"/>
                </a:solidFill>
                <a:effectLst/>
                <a:latin typeface="Arial Narrow" panose="020B0606020202030204" pitchFamily="34" charset="0"/>
              </a:rPr>
              <a:t> caused by the Russian expansion south-eastwards towards the </a:t>
            </a:r>
            <a:r>
              <a:rPr lang="en-US" sz="1200" b="0" i="0" u="none" strike="noStrike" dirty="0">
                <a:solidFill>
                  <a:srgbClr val="0B0080"/>
                </a:solidFill>
                <a:effectLst/>
                <a:latin typeface="Arial Narrow" panose="020B0606020202030204" pitchFamily="34" charset="0"/>
                <a:hlinkClick r:id="rId23" tooltip="Emirate of Afghanistan"/>
              </a:rPr>
              <a:t>Emirate of Afghanistan</a:t>
            </a:r>
            <a:r>
              <a:rPr lang="en-US" sz="1200" b="0" i="0" dirty="0">
                <a:solidFill>
                  <a:srgbClr val="202122"/>
                </a:solidFill>
                <a:effectLst/>
                <a:latin typeface="Arial Narrow" panose="020B0606020202030204" pitchFamily="34" charset="0"/>
              </a:rPr>
              <a:t> and the </a:t>
            </a:r>
            <a:r>
              <a:rPr lang="en-US" sz="1200" b="0" i="0" u="none" strike="noStrike" dirty="0">
                <a:solidFill>
                  <a:srgbClr val="0B0080"/>
                </a:solidFill>
                <a:effectLst/>
                <a:latin typeface="Arial Narrow" panose="020B0606020202030204" pitchFamily="34" charset="0"/>
                <a:hlinkClick r:id="rId10" tooltip="British Raj"/>
              </a:rPr>
              <a:t>British Raj</a:t>
            </a:r>
            <a:r>
              <a:rPr lang="en-US" sz="1200" b="0" i="0" dirty="0">
                <a:solidFill>
                  <a:srgbClr val="202122"/>
                </a:solidFill>
                <a:effectLst/>
                <a:latin typeface="Arial Narrow" panose="020B0606020202030204" pitchFamily="34" charset="0"/>
              </a:rPr>
              <a:t> (India). After nearly completing the </a:t>
            </a:r>
            <a:r>
              <a:rPr lang="en-US" sz="1200" b="0" i="0" u="none" strike="noStrike" dirty="0">
                <a:solidFill>
                  <a:srgbClr val="0B0080"/>
                </a:solidFill>
                <a:effectLst/>
                <a:latin typeface="Arial Narrow" panose="020B0606020202030204" pitchFamily="34" charset="0"/>
                <a:hlinkClick r:id="rId24" tooltip="Russian conquest of Central Asia"/>
              </a:rPr>
              <a:t>Russian conquest of Central Asia</a:t>
            </a:r>
            <a:r>
              <a:rPr lang="en-US" sz="1200" b="0" i="0" dirty="0">
                <a:solidFill>
                  <a:srgbClr val="202122"/>
                </a:solidFill>
                <a:effectLst/>
                <a:latin typeface="Arial Narrow" panose="020B0606020202030204" pitchFamily="34" charset="0"/>
              </a:rPr>
              <a:t> (</a:t>
            </a:r>
            <a:r>
              <a:rPr lang="en-US" sz="1200" b="0" i="0" u="none" strike="noStrike" dirty="0">
                <a:solidFill>
                  <a:srgbClr val="0B0080"/>
                </a:solidFill>
                <a:effectLst/>
                <a:latin typeface="Arial Narrow" panose="020B0606020202030204" pitchFamily="34" charset="0"/>
                <a:hlinkClick r:id="rId25" tooltip="Russian Turkestan"/>
              </a:rPr>
              <a:t>Russian Turkestan</a:t>
            </a:r>
            <a:r>
              <a:rPr lang="en-US" sz="1200" b="0" i="0" dirty="0">
                <a:solidFill>
                  <a:srgbClr val="202122"/>
                </a:solidFill>
                <a:effectLst/>
                <a:latin typeface="Arial Narrow" panose="020B0606020202030204" pitchFamily="34" charset="0"/>
              </a:rPr>
              <a:t>) the Russians captured an Afghan border fort. Seeing a threat to India, Britain came close to threatening war but both sides backed down and the matter was settled by diplomacy. The effect was to stop further Russian expansion in Asia, except for the </a:t>
            </a:r>
            <a:r>
              <a:rPr lang="en-US" sz="1200" b="0" i="0" u="none" strike="noStrike" dirty="0">
                <a:solidFill>
                  <a:srgbClr val="0B0080"/>
                </a:solidFill>
                <a:effectLst/>
                <a:latin typeface="Arial Narrow" panose="020B0606020202030204" pitchFamily="34" charset="0"/>
                <a:hlinkClick r:id="rId26" tooltip="Pamir Mountains"/>
              </a:rPr>
              <a:t>Pamir Mountains</a:t>
            </a:r>
            <a:r>
              <a:rPr lang="en-US" sz="1200" b="0" i="0" dirty="0">
                <a:solidFill>
                  <a:srgbClr val="202122"/>
                </a:solidFill>
                <a:effectLst/>
                <a:latin typeface="Arial Narrow" panose="020B0606020202030204" pitchFamily="34" charset="0"/>
              </a:rPr>
              <a:t> and to define the north-western border of Afghanistan.</a:t>
            </a:r>
            <a:endParaRPr lang="en-US" sz="1200" dirty="0">
              <a:latin typeface="Arial Narrow" panose="020B0606020202030204" pitchFamily="34" charset="0"/>
            </a:endParaRPr>
          </a:p>
        </p:txBody>
      </p:sp>
    </p:spTree>
    <p:extLst>
      <p:ext uri="{BB962C8B-B14F-4D97-AF65-F5344CB8AC3E}">
        <p14:creationId xmlns:p14="http://schemas.microsoft.com/office/powerpoint/2010/main" val="172711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35B507-B23B-41A0-9A81-D3172BCD7BCE}"/>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BF58A176-E551-40D2-B7F1-4088CCE7801E}"/>
              </a:ext>
            </a:extLst>
          </p:cNvPr>
          <p:cNvSpPr txBox="1"/>
          <p:nvPr/>
        </p:nvSpPr>
        <p:spPr>
          <a:xfrm>
            <a:off x="600891" y="2233086"/>
            <a:ext cx="10990217" cy="3970318"/>
          </a:xfrm>
          <a:prstGeom prst="rect">
            <a:avLst/>
          </a:prstGeom>
          <a:noFill/>
        </p:spPr>
        <p:txBody>
          <a:bodyPr wrap="square">
            <a:spAutoFit/>
          </a:bodyPr>
          <a:lstStyle/>
          <a:p>
            <a:pPr algn="l"/>
            <a:r>
              <a:rPr lang="en-US" sz="1800" b="0" i="0" dirty="0">
                <a:solidFill>
                  <a:srgbClr val="202122"/>
                </a:solidFill>
                <a:effectLst/>
                <a:latin typeface="Arial Narrow" panose="020B0606020202030204" pitchFamily="34" charset="0"/>
              </a:rPr>
              <a:t>In 1954, the United States began selling arms to Pakistan while refusing an Afghan request to buy arms out of the fear that the Afghans would use any weapons they had purchased against America's ally Pakistan.</a:t>
            </a:r>
            <a:r>
              <a:rPr lang="en-US" sz="1800" b="0" i="0" u="none" strike="noStrike" baseline="30000" dirty="0">
                <a:solidFill>
                  <a:srgbClr val="0B0080"/>
                </a:solidFill>
                <a:effectLst/>
                <a:latin typeface="Arial Narrow" panose="020B0606020202030204" pitchFamily="34" charset="0"/>
                <a:hlinkClick r:id="rId2"/>
              </a:rPr>
              <a:t>[90]</a:t>
            </a:r>
            <a:r>
              <a:rPr lang="en-US" sz="1800" b="0" i="0" dirty="0">
                <a:solidFill>
                  <a:srgbClr val="202122"/>
                </a:solidFill>
                <a:effectLst/>
                <a:latin typeface="Arial Narrow" panose="020B0606020202030204" pitchFamily="34" charset="0"/>
              </a:rPr>
              <a:t> </a:t>
            </a:r>
            <a:r>
              <a:rPr lang="en-US" sz="1800" b="1" i="0" dirty="0">
                <a:solidFill>
                  <a:srgbClr val="202122"/>
                </a:solidFill>
                <a:effectLst/>
                <a:highlight>
                  <a:srgbClr val="FFFF00"/>
                </a:highlight>
                <a:latin typeface="Arial Narrow" panose="020B0606020202030204" pitchFamily="34" charset="0"/>
              </a:rPr>
              <a:t>As a consequence, Afghanistan, though officially neutral in the Cold War, drew closer to India and the Soviet Union, which unlike the United States, was willing to sell Afghanistan weapons</a:t>
            </a:r>
            <a:r>
              <a:rPr lang="en-US" sz="1800" b="0" i="0" dirty="0">
                <a:solidFill>
                  <a:srgbClr val="202122"/>
                </a:solidFill>
                <a:effectLst/>
                <a:latin typeface="Arial Narrow" panose="020B0606020202030204" pitchFamily="34" charset="0"/>
              </a:rPr>
              <a:t>.</a:t>
            </a:r>
            <a:r>
              <a:rPr lang="en-US" sz="1800" b="0" i="0" u="none" strike="noStrike" baseline="30000" dirty="0">
                <a:solidFill>
                  <a:srgbClr val="0B0080"/>
                </a:solidFill>
                <a:effectLst/>
                <a:latin typeface="Arial Narrow" panose="020B0606020202030204" pitchFamily="34" charset="0"/>
                <a:hlinkClick r:id="rId2"/>
              </a:rPr>
              <a:t>[90]</a:t>
            </a:r>
            <a:r>
              <a:rPr lang="en-US" sz="1800" b="0" i="0" dirty="0">
                <a:solidFill>
                  <a:srgbClr val="202122"/>
                </a:solidFill>
                <a:effectLst/>
                <a:latin typeface="Arial Narrow" panose="020B0606020202030204" pitchFamily="34" charset="0"/>
              </a:rPr>
              <a:t> In 1962, China defeated India in a </a:t>
            </a:r>
            <a:r>
              <a:rPr lang="en-US" sz="1800" b="0" i="0" u="none" strike="noStrike" dirty="0">
                <a:solidFill>
                  <a:srgbClr val="0B0080"/>
                </a:solidFill>
                <a:effectLst/>
                <a:latin typeface="Arial Narrow" panose="020B0606020202030204" pitchFamily="34" charset="0"/>
                <a:hlinkClick r:id="rId3" tooltip="Sino-Indian War"/>
              </a:rPr>
              <a:t>border war</a:t>
            </a:r>
            <a:r>
              <a:rPr lang="en-US" sz="1800" b="0" i="0" dirty="0">
                <a:solidFill>
                  <a:srgbClr val="202122"/>
                </a:solidFill>
                <a:effectLst/>
                <a:latin typeface="Arial Narrow" panose="020B0606020202030204" pitchFamily="34" charset="0"/>
              </a:rPr>
              <a:t>, and as a result, China formed an alliance with Pakistan against their common enemy, India. </a:t>
            </a:r>
            <a:r>
              <a:rPr lang="en-US" sz="1800" b="1" i="0" dirty="0">
                <a:solidFill>
                  <a:srgbClr val="202122"/>
                </a:solidFill>
                <a:effectLst/>
                <a:latin typeface="Arial Narrow" panose="020B0606020202030204" pitchFamily="34" charset="0"/>
              </a:rPr>
              <a:t>The Sino-Pakistani alliance pushed Afghanistan even closer to India and the Soviet Union</a:t>
            </a:r>
            <a:r>
              <a:rPr lang="en-US" sz="1800" b="0" i="0" dirty="0">
                <a:solidFill>
                  <a:srgbClr val="202122"/>
                </a:solidFill>
                <a:effectLst/>
                <a:latin typeface="Arial Narrow" panose="020B0606020202030204" pitchFamily="34" charset="0"/>
              </a:rPr>
              <a:t>.</a:t>
            </a:r>
          </a:p>
          <a:p>
            <a:pPr algn="l"/>
            <a:endParaRPr lang="en-US" sz="1800" b="0" i="0" dirty="0">
              <a:solidFill>
                <a:srgbClr val="202122"/>
              </a:solidFill>
              <a:effectLst/>
              <a:latin typeface="Arial Narrow" panose="020B0606020202030204" pitchFamily="34" charset="0"/>
            </a:endParaRPr>
          </a:p>
          <a:p>
            <a:pPr algn="l"/>
            <a:r>
              <a:rPr lang="en-US" sz="1800" b="0" i="0" dirty="0">
                <a:solidFill>
                  <a:srgbClr val="202122"/>
                </a:solidFill>
                <a:effectLst/>
                <a:latin typeface="Arial Narrow" panose="020B0606020202030204" pitchFamily="34" charset="0"/>
              </a:rPr>
              <a:t>After the </a:t>
            </a:r>
            <a:r>
              <a:rPr lang="en-US" sz="1800" b="0" i="0" u="none" strike="noStrike" dirty="0">
                <a:solidFill>
                  <a:srgbClr val="0B0080"/>
                </a:solidFill>
                <a:effectLst/>
                <a:latin typeface="Arial Narrow" panose="020B0606020202030204" pitchFamily="34" charset="0"/>
                <a:hlinkClick r:id="rId4" tooltip="Saur Revolution"/>
              </a:rPr>
              <a:t>Saur Revolution</a:t>
            </a:r>
            <a:r>
              <a:rPr lang="en-US" sz="1800" b="0" i="0" dirty="0">
                <a:solidFill>
                  <a:srgbClr val="202122"/>
                </a:solidFill>
                <a:effectLst/>
                <a:latin typeface="Arial Narrow" panose="020B0606020202030204" pitchFamily="34" charset="0"/>
              </a:rPr>
              <a:t> in 1978, the </a:t>
            </a:r>
            <a:r>
              <a:rPr lang="en-US" sz="1800" b="0" i="0" u="none" strike="noStrike" dirty="0">
                <a:solidFill>
                  <a:srgbClr val="0B0080"/>
                </a:solidFill>
                <a:effectLst/>
                <a:latin typeface="Arial Narrow" panose="020B0606020202030204" pitchFamily="34" charset="0"/>
                <a:hlinkClick r:id="rId5" tooltip="Democratic Republic of Afghanistan"/>
              </a:rPr>
              <a:t>Democratic Republic of Afghanistan</a:t>
            </a:r>
            <a:r>
              <a:rPr lang="en-US" sz="1800" b="0" i="0" dirty="0">
                <a:solidFill>
                  <a:srgbClr val="202122"/>
                </a:solidFill>
                <a:effectLst/>
                <a:latin typeface="Arial Narrow" panose="020B0606020202030204" pitchFamily="34" charset="0"/>
              </a:rPr>
              <a:t> was formed on April 27, 1978. The government was one with a pro-poor, pro-farmer socialist agenda. It had close relations with the </a:t>
            </a:r>
            <a:r>
              <a:rPr lang="en-US" sz="1800" b="0" i="0" u="none" strike="noStrike" dirty="0">
                <a:solidFill>
                  <a:srgbClr val="0B0080"/>
                </a:solidFill>
                <a:effectLst/>
                <a:latin typeface="Arial Narrow" panose="020B0606020202030204" pitchFamily="34" charset="0"/>
                <a:hlinkClick r:id="rId6" tooltip="Soviet Union"/>
              </a:rPr>
              <a:t>Soviet Union</a:t>
            </a:r>
            <a:r>
              <a:rPr lang="en-US" sz="1800" b="0" i="0" dirty="0">
                <a:solidFill>
                  <a:srgbClr val="202122"/>
                </a:solidFill>
                <a:effectLst/>
                <a:latin typeface="Arial Narrow" panose="020B0606020202030204" pitchFamily="34" charset="0"/>
              </a:rPr>
              <a:t>. </a:t>
            </a:r>
            <a:r>
              <a:rPr lang="en-US" sz="1800" b="1" i="0" dirty="0">
                <a:solidFill>
                  <a:srgbClr val="202122"/>
                </a:solidFill>
                <a:effectLst/>
                <a:latin typeface="Arial Narrow" panose="020B0606020202030204" pitchFamily="34" charset="0"/>
              </a:rPr>
              <a:t>On December 5, 1978, a treaty of friendship was signed between the Soviet Union and Afghanistan.</a:t>
            </a:r>
            <a:r>
              <a:rPr lang="en-US" sz="1800" b="1" i="0" u="none" strike="noStrike" baseline="30000" dirty="0">
                <a:solidFill>
                  <a:srgbClr val="0B0080"/>
                </a:solidFill>
                <a:effectLst/>
                <a:latin typeface="Arial Narrow" panose="020B0606020202030204" pitchFamily="34" charset="0"/>
                <a:hlinkClick r:id="rId7"/>
              </a:rPr>
              <a:t>[91]</a:t>
            </a:r>
            <a:endParaRPr lang="en-US" sz="1800" b="1" i="0" u="none" strike="noStrike" baseline="30000" dirty="0">
              <a:solidFill>
                <a:srgbClr val="0B0080"/>
              </a:solidFill>
              <a:effectLst/>
              <a:latin typeface="Arial Narrow" panose="020B0606020202030204" pitchFamily="34" charset="0"/>
            </a:endParaRPr>
          </a:p>
          <a:p>
            <a:pPr algn="l"/>
            <a:endParaRPr lang="en-US" sz="1800" b="0" i="0" dirty="0">
              <a:solidFill>
                <a:srgbClr val="202122"/>
              </a:solidFill>
              <a:effectLst/>
              <a:latin typeface="Arial Narrow" panose="020B0606020202030204" pitchFamily="34" charset="0"/>
            </a:endParaRPr>
          </a:p>
          <a:p>
            <a:pPr algn="l"/>
            <a:r>
              <a:rPr lang="en-US" sz="1800" b="1" i="0" dirty="0">
                <a:solidFill>
                  <a:srgbClr val="202122"/>
                </a:solidFill>
                <a:effectLst/>
                <a:latin typeface="Arial Narrow" panose="020B0606020202030204" pitchFamily="34" charset="0"/>
              </a:rPr>
              <a:t>In February 1979, the United States Ambassador to Afghanistan, </a:t>
            </a:r>
            <a:r>
              <a:rPr lang="en-US" sz="1800" b="1" i="0" u="none" strike="noStrike" dirty="0">
                <a:solidFill>
                  <a:srgbClr val="0B0080"/>
                </a:solidFill>
                <a:effectLst/>
                <a:latin typeface="Arial Narrow" panose="020B0606020202030204" pitchFamily="34" charset="0"/>
                <a:hlinkClick r:id="rId8" tooltip="Adolph Dubs"/>
              </a:rPr>
              <a:t>Adolph Dubs</a:t>
            </a:r>
            <a:r>
              <a:rPr lang="en-US" sz="1800" b="1" i="0" dirty="0">
                <a:solidFill>
                  <a:srgbClr val="202122"/>
                </a:solidFill>
                <a:effectLst/>
                <a:latin typeface="Arial Narrow" panose="020B0606020202030204" pitchFamily="34" charset="0"/>
              </a:rPr>
              <a:t>, was kidnapped by </a:t>
            </a:r>
            <a:r>
              <a:rPr lang="en-US" sz="1800" b="1" i="0" u="none" strike="noStrike" dirty="0" err="1">
                <a:solidFill>
                  <a:srgbClr val="0B0080"/>
                </a:solidFill>
                <a:effectLst/>
                <a:latin typeface="Arial Narrow" panose="020B0606020202030204" pitchFamily="34" charset="0"/>
                <a:hlinkClick r:id="rId9" tooltip="Setami Milli"/>
              </a:rPr>
              <a:t>Setami</a:t>
            </a:r>
            <a:r>
              <a:rPr lang="en-US" sz="1800" b="1" i="0" u="none" strike="noStrike" dirty="0">
                <a:solidFill>
                  <a:srgbClr val="0B0080"/>
                </a:solidFill>
                <a:effectLst/>
                <a:latin typeface="Arial Narrow" panose="020B0606020202030204" pitchFamily="34" charset="0"/>
                <a:hlinkClick r:id="rId9" tooltip="Setami Milli"/>
              </a:rPr>
              <a:t> Milli</a:t>
            </a:r>
            <a:r>
              <a:rPr lang="en-US" sz="1800" b="1" i="0" dirty="0">
                <a:solidFill>
                  <a:srgbClr val="202122"/>
                </a:solidFill>
                <a:effectLst/>
                <a:latin typeface="Arial Narrow" panose="020B0606020202030204" pitchFamily="34" charset="0"/>
              </a:rPr>
              <a:t> militants and was later killed during an assault carried out by the Afghan police, assisted by Soviet advisers.</a:t>
            </a:r>
            <a:r>
              <a:rPr lang="en-US" sz="1800" b="0" i="0" dirty="0">
                <a:solidFill>
                  <a:srgbClr val="202122"/>
                </a:solidFill>
                <a:effectLst/>
                <a:latin typeface="Arial Narrow" panose="020B0606020202030204" pitchFamily="34" charset="0"/>
              </a:rPr>
              <a:t> </a:t>
            </a:r>
            <a:r>
              <a:rPr lang="en-US" sz="1800" b="1" i="0" dirty="0">
                <a:solidFill>
                  <a:srgbClr val="202122"/>
                </a:solidFill>
                <a:effectLst/>
                <a:latin typeface="Arial Narrow" panose="020B0606020202030204" pitchFamily="34" charset="0"/>
              </a:rPr>
              <a:t>Dubs' death led to a major deterioration in </a:t>
            </a:r>
            <a:r>
              <a:rPr lang="en-US" sz="1800" b="1" i="0" u="none" strike="noStrike" dirty="0">
                <a:solidFill>
                  <a:srgbClr val="0B0080"/>
                </a:solidFill>
                <a:effectLst/>
                <a:latin typeface="Arial Narrow" panose="020B0606020202030204" pitchFamily="34" charset="0"/>
                <a:hlinkClick r:id="rId10" tooltip="Afghanistan–United States relations"/>
              </a:rPr>
              <a:t>Afghanistan–United States relations</a:t>
            </a:r>
            <a:r>
              <a:rPr lang="en-US" sz="1800" b="1" i="0" dirty="0">
                <a:solidFill>
                  <a:srgbClr val="202122"/>
                </a:solidFill>
                <a:effectLst/>
                <a:latin typeface="Arial Narrow" panose="020B0606020202030204" pitchFamily="34" charset="0"/>
              </a:rPr>
              <a:t>.</a:t>
            </a:r>
            <a:r>
              <a:rPr lang="en-US" sz="1800" b="0" i="0" u="none" strike="noStrike" baseline="30000" dirty="0">
                <a:solidFill>
                  <a:srgbClr val="0B0080"/>
                </a:solidFill>
                <a:effectLst/>
                <a:latin typeface="Arial Narrow" panose="020B0606020202030204" pitchFamily="34" charset="0"/>
                <a:hlinkClick r:id="rId11"/>
              </a:rPr>
              <a:t>[92]</a:t>
            </a:r>
            <a:endParaRPr lang="en-US" sz="1800" b="0" i="0" dirty="0">
              <a:solidFill>
                <a:srgbClr val="202122"/>
              </a:solidFill>
              <a:effectLst/>
              <a:latin typeface="Arial Narrow" panose="020B0606020202030204" pitchFamily="34" charset="0"/>
            </a:endParaRPr>
          </a:p>
        </p:txBody>
      </p:sp>
      <p:sp>
        <p:nvSpPr>
          <p:cNvPr id="5" name="TextBox 4">
            <a:extLst>
              <a:ext uri="{FF2B5EF4-FFF2-40B4-BE49-F238E27FC236}">
                <a16:creationId xmlns:a16="http://schemas.microsoft.com/office/drawing/2014/main" id="{1C4F6739-05E2-44AF-B0A5-BE7AA264B3F0}"/>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6" name="Straight Connector 5">
            <a:extLst>
              <a:ext uri="{FF2B5EF4-FFF2-40B4-BE49-F238E27FC236}">
                <a16:creationId xmlns:a16="http://schemas.microsoft.com/office/drawing/2014/main" id="{4B465181-4425-4002-821C-0035CA026029}"/>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CAAB0A-FDF1-4D0B-8C6B-14AB8F3EBD13}"/>
              </a:ext>
            </a:extLst>
          </p:cNvPr>
          <p:cNvSpPr txBox="1"/>
          <p:nvPr/>
        </p:nvSpPr>
        <p:spPr>
          <a:xfrm>
            <a:off x="859977" y="1108240"/>
            <a:ext cx="914396" cy="769441"/>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a:t>
            </a:r>
          </a:p>
        </p:txBody>
      </p:sp>
      <p:cxnSp>
        <p:nvCxnSpPr>
          <p:cNvPr id="8" name="Straight Connector 7">
            <a:extLst>
              <a:ext uri="{FF2B5EF4-FFF2-40B4-BE49-F238E27FC236}">
                <a16:creationId xmlns:a16="http://schemas.microsoft.com/office/drawing/2014/main" id="{90E9FD0F-0D87-4B13-84C5-73AC211FFE69}"/>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800FE3-B748-429E-B504-DAB6F8244517}"/>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0" name="Straight Connector 9">
            <a:extLst>
              <a:ext uri="{FF2B5EF4-FFF2-40B4-BE49-F238E27FC236}">
                <a16:creationId xmlns:a16="http://schemas.microsoft.com/office/drawing/2014/main" id="{189072D1-CA88-44EB-9991-C7B01B41A2E6}"/>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033C64-C80B-46DD-B324-2981E13E5C35}"/>
              </a:ext>
            </a:extLst>
          </p:cNvPr>
          <p:cNvSpPr txBox="1"/>
          <p:nvPr/>
        </p:nvSpPr>
        <p:spPr>
          <a:xfrm>
            <a:off x="2578371" y="102030"/>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2" name="Straight Connector 11">
            <a:extLst>
              <a:ext uri="{FF2B5EF4-FFF2-40B4-BE49-F238E27FC236}">
                <a16:creationId xmlns:a16="http://schemas.microsoft.com/office/drawing/2014/main" id="{9C88B59A-968F-40DA-B803-61EEF7B685B2}"/>
              </a:ext>
            </a:extLst>
          </p:cNvPr>
          <p:cNvCxnSpPr>
            <a:cxnSpLocks/>
          </p:cNvCxnSpPr>
          <p:nvPr/>
        </p:nvCxnSpPr>
        <p:spPr>
          <a:xfrm>
            <a:off x="2850511"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420CA3F-CF48-4A5D-A3EC-56DF980E24F0}"/>
              </a:ext>
            </a:extLst>
          </p:cNvPr>
          <p:cNvSpPr txBox="1"/>
          <p:nvPr/>
        </p:nvSpPr>
        <p:spPr>
          <a:xfrm>
            <a:off x="2578371" y="1071293"/>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4" name="TextBox 13">
            <a:extLst>
              <a:ext uri="{FF2B5EF4-FFF2-40B4-BE49-F238E27FC236}">
                <a16:creationId xmlns:a16="http://schemas.microsoft.com/office/drawing/2014/main" id="{1C02307D-E0A9-4593-8EB9-8C4266E4A3EE}"/>
              </a:ext>
            </a:extLst>
          </p:cNvPr>
          <p:cNvSpPr txBox="1"/>
          <p:nvPr/>
        </p:nvSpPr>
        <p:spPr>
          <a:xfrm>
            <a:off x="1811917" y="102030"/>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5" name="Straight Connector 14">
            <a:extLst>
              <a:ext uri="{FF2B5EF4-FFF2-40B4-BE49-F238E27FC236}">
                <a16:creationId xmlns:a16="http://schemas.microsoft.com/office/drawing/2014/main" id="{08644BD5-8CB6-4300-82D9-095EB2444BD0}"/>
              </a:ext>
            </a:extLst>
          </p:cNvPr>
          <p:cNvCxnSpPr>
            <a:cxnSpLocks/>
          </p:cNvCxnSpPr>
          <p:nvPr/>
        </p:nvCxnSpPr>
        <p:spPr>
          <a:xfrm>
            <a:off x="2084058"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80A6EF-AC65-4AC5-A42D-B42D4ABEE53C}"/>
              </a:ext>
            </a:extLst>
          </p:cNvPr>
          <p:cNvSpPr txBox="1"/>
          <p:nvPr/>
        </p:nvSpPr>
        <p:spPr>
          <a:xfrm>
            <a:off x="1745802" y="1126012"/>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17" name="TextBox 16">
            <a:extLst>
              <a:ext uri="{FF2B5EF4-FFF2-40B4-BE49-F238E27FC236}">
                <a16:creationId xmlns:a16="http://schemas.microsoft.com/office/drawing/2014/main" id="{573E8AE0-6C1D-42F6-9D38-9230BBD5362B}"/>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18" name="Straight Connector 17">
            <a:extLst>
              <a:ext uri="{FF2B5EF4-FFF2-40B4-BE49-F238E27FC236}">
                <a16:creationId xmlns:a16="http://schemas.microsoft.com/office/drawing/2014/main" id="{75516616-6795-494D-88CC-25087D6AF8B4}"/>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7C4A68-6766-4B93-AD4A-D39663AB57DE}"/>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Tree>
    <p:extLst>
      <p:ext uri="{BB962C8B-B14F-4D97-AF65-F5344CB8AC3E}">
        <p14:creationId xmlns:p14="http://schemas.microsoft.com/office/powerpoint/2010/main" val="360312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7B63F-5206-47D2-B231-F9A016CE1052}"/>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2050" name="Picture 2" descr="China intervenes to ease Pak-Afghan ties with focus on economic cooperation  | News Of Asia">
            <a:extLst>
              <a:ext uri="{FF2B5EF4-FFF2-40B4-BE49-F238E27FC236}">
                <a16:creationId xmlns:a16="http://schemas.microsoft.com/office/drawing/2014/main" id="{3EC7FE0A-18AF-4AFB-BD1D-49141F80E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46037"/>
            <a:ext cx="7514506" cy="6222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210686-8135-4A5C-A564-73B444849E6F}"/>
              </a:ext>
            </a:extLst>
          </p:cNvPr>
          <p:cNvPicPr>
            <a:picLocks noChangeAspect="1"/>
          </p:cNvPicPr>
          <p:nvPr/>
        </p:nvPicPr>
        <p:blipFill>
          <a:blip r:embed="rId3"/>
          <a:stretch>
            <a:fillRect/>
          </a:stretch>
        </p:blipFill>
        <p:spPr>
          <a:xfrm>
            <a:off x="558823" y="1604340"/>
            <a:ext cx="3085714" cy="3828571"/>
          </a:xfrm>
          <a:prstGeom prst="rect">
            <a:avLst/>
          </a:prstGeom>
        </p:spPr>
      </p:pic>
    </p:spTree>
    <p:extLst>
      <p:ext uri="{BB962C8B-B14F-4D97-AF65-F5344CB8AC3E}">
        <p14:creationId xmlns:p14="http://schemas.microsoft.com/office/powerpoint/2010/main" val="350746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BDDB6-524F-4D34-A611-5749135E0E95}"/>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4" name="TextBox 3">
            <a:extLst>
              <a:ext uri="{FF2B5EF4-FFF2-40B4-BE49-F238E27FC236}">
                <a16:creationId xmlns:a16="http://schemas.microsoft.com/office/drawing/2014/main" id="{6E6FEF56-C167-446D-84E9-9417C7FDC8B9}"/>
              </a:ext>
            </a:extLst>
          </p:cNvPr>
          <p:cNvSpPr txBox="1"/>
          <p:nvPr/>
        </p:nvSpPr>
        <p:spPr>
          <a:xfrm>
            <a:off x="611084" y="2769325"/>
            <a:ext cx="10772503" cy="2862322"/>
          </a:xfrm>
          <a:prstGeom prst="rect">
            <a:avLst/>
          </a:prstGeom>
          <a:noFill/>
        </p:spPr>
        <p:txBody>
          <a:bodyPr wrap="square">
            <a:spAutoFit/>
          </a:bodyPr>
          <a:lstStyle/>
          <a:p>
            <a:pPr algn="l"/>
            <a:r>
              <a:rPr lang="en-US" sz="1800" b="0" i="0" dirty="0">
                <a:solidFill>
                  <a:srgbClr val="202122"/>
                </a:solidFill>
                <a:effectLst/>
                <a:latin typeface="Arial Narrow" panose="020B0606020202030204" pitchFamily="34" charset="0"/>
              </a:rPr>
              <a:t>In </a:t>
            </a:r>
            <a:r>
              <a:rPr lang="en-US" sz="1800" b="0" i="0" u="none" strike="noStrike" dirty="0">
                <a:solidFill>
                  <a:srgbClr val="0B0080"/>
                </a:solidFill>
                <a:effectLst/>
                <a:latin typeface="Arial Narrow" panose="020B0606020202030204" pitchFamily="34" charset="0"/>
                <a:hlinkClick r:id="rId2" tooltip="Southwestern Asia"/>
              </a:rPr>
              <a:t>Southwestern Asia</a:t>
            </a:r>
            <a:r>
              <a:rPr lang="en-US" sz="1800" b="0" i="0" dirty="0">
                <a:solidFill>
                  <a:srgbClr val="202122"/>
                </a:solidFill>
                <a:effectLst/>
                <a:latin typeface="Arial Narrow" panose="020B0606020202030204" pitchFamily="34" charset="0"/>
              </a:rPr>
              <a:t>, drastic changes were taking place concurrent with the upheavals in Afghanistan. In February 1979, the </a:t>
            </a:r>
            <a:r>
              <a:rPr lang="en-US" sz="1800" b="0" i="0" u="none" strike="noStrike" dirty="0">
                <a:solidFill>
                  <a:srgbClr val="0B0080"/>
                </a:solidFill>
                <a:effectLst/>
                <a:latin typeface="Arial Narrow" panose="020B0606020202030204" pitchFamily="34" charset="0"/>
                <a:hlinkClick r:id="rId3" tooltip="Iranian Revolution"/>
              </a:rPr>
              <a:t>Iranian Revolution</a:t>
            </a:r>
            <a:r>
              <a:rPr lang="en-US" sz="1800" b="0" i="0" dirty="0">
                <a:solidFill>
                  <a:srgbClr val="202122"/>
                </a:solidFill>
                <a:effectLst/>
                <a:latin typeface="Arial Narrow" panose="020B0606020202030204" pitchFamily="34" charset="0"/>
              </a:rPr>
              <a:t> ousted the American-backed </a:t>
            </a:r>
            <a:r>
              <a:rPr lang="en-US" sz="1800" b="0" i="0" u="none" strike="noStrike" dirty="0">
                <a:solidFill>
                  <a:srgbClr val="0B0080"/>
                </a:solidFill>
                <a:effectLst/>
                <a:latin typeface="Arial Narrow" panose="020B0606020202030204" pitchFamily="34" charset="0"/>
                <a:hlinkClick r:id="rId4" tooltip="Shah"/>
              </a:rPr>
              <a:t>Shah</a:t>
            </a:r>
            <a:r>
              <a:rPr lang="en-US" sz="1800" b="0" i="0" dirty="0">
                <a:solidFill>
                  <a:srgbClr val="202122"/>
                </a:solidFill>
                <a:effectLst/>
                <a:latin typeface="Arial Narrow" panose="020B0606020202030204" pitchFamily="34" charset="0"/>
              </a:rPr>
              <a:t> from Iran, losing the United States as one of its most powerful allies.</a:t>
            </a:r>
            <a:r>
              <a:rPr lang="en-US" sz="1800" b="0" i="0" u="none" strike="noStrike" baseline="30000" dirty="0">
                <a:solidFill>
                  <a:srgbClr val="0B0080"/>
                </a:solidFill>
                <a:effectLst/>
                <a:latin typeface="Arial Narrow" panose="020B0606020202030204" pitchFamily="34" charset="0"/>
                <a:hlinkClick r:id="rId5"/>
              </a:rPr>
              <a:t>[93]</a:t>
            </a:r>
            <a:r>
              <a:rPr lang="en-US" sz="1800" b="0" i="0" dirty="0">
                <a:solidFill>
                  <a:srgbClr val="202122"/>
                </a:solidFill>
                <a:effectLst/>
                <a:latin typeface="Arial Narrow" panose="020B0606020202030204" pitchFamily="34" charset="0"/>
              </a:rPr>
              <a:t> The United States then deployed twenty ships in the </a:t>
            </a:r>
            <a:r>
              <a:rPr lang="en-US" sz="1800" b="0" i="0" u="none" strike="noStrike" dirty="0">
                <a:solidFill>
                  <a:srgbClr val="0B0080"/>
                </a:solidFill>
                <a:effectLst/>
                <a:latin typeface="Arial Narrow" panose="020B0606020202030204" pitchFamily="34" charset="0"/>
                <a:hlinkClick r:id="rId6" tooltip="Persian Gulf"/>
              </a:rPr>
              <a:t>Persian Gulf</a:t>
            </a:r>
            <a:r>
              <a:rPr lang="en-US" sz="1800" b="0" i="0" dirty="0">
                <a:solidFill>
                  <a:srgbClr val="202122"/>
                </a:solidFill>
                <a:effectLst/>
                <a:latin typeface="Arial Narrow" panose="020B0606020202030204" pitchFamily="34" charset="0"/>
              </a:rPr>
              <a:t> and the </a:t>
            </a:r>
            <a:r>
              <a:rPr lang="en-US" sz="1800" b="0" i="0" u="none" strike="noStrike" dirty="0">
                <a:solidFill>
                  <a:srgbClr val="0B0080"/>
                </a:solidFill>
                <a:effectLst/>
                <a:latin typeface="Arial Narrow" panose="020B0606020202030204" pitchFamily="34" charset="0"/>
                <a:hlinkClick r:id="rId7" tooltip="Arabian Sea"/>
              </a:rPr>
              <a:t>Arabian Sea</a:t>
            </a:r>
            <a:r>
              <a:rPr lang="en-US" sz="1800" b="0" i="0" dirty="0">
                <a:solidFill>
                  <a:srgbClr val="202122"/>
                </a:solidFill>
                <a:effectLst/>
                <a:latin typeface="Arial Narrow" panose="020B0606020202030204" pitchFamily="34" charset="0"/>
              </a:rPr>
              <a:t> including two aircraft carriers, and there were constant threats of war between the </a:t>
            </a:r>
            <a:r>
              <a:rPr lang="en-US" sz="1800" b="0" i="0" u="none" strike="noStrike" dirty="0">
                <a:solidFill>
                  <a:srgbClr val="0B0080"/>
                </a:solidFill>
                <a:effectLst/>
                <a:latin typeface="Arial Narrow" panose="020B0606020202030204" pitchFamily="34" charset="0"/>
                <a:hlinkClick r:id="rId8" tooltip="Iran–United States relations"/>
              </a:rPr>
              <a:t>U.S. and Iran</a:t>
            </a:r>
            <a:r>
              <a:rPr lang="en-US" sz="1800" b="0" i="0" dirty="0">
                <a:solidFill>
                  <a:srgbClr val="202122"/>
                </a:solidFill>
                <a:effectLst/>
                <a:latin typeface="Arial Narrow" panose="020B0606020202030204" pitchFamily="34" charset="0"/>
              </a:rPr>
              <a:t>.</a:t>
            </a:r>
            <a:r>
              <a:rPr lang="en-US" sz="1800" b="0" i="0" u="none" strike="noStrike" baseline="30000" dirty="0">
                <a:solidFill>
                  <a:srgbClr val="0B0080"/>
                </a:solidFill>
                <a:effectLst/>
                <a:latin typeface="Arial Narrow" panose="020B0606020202030204" pitchFamily="34" charset="0"/>
                <a:hlinkClick r:id="rId9"/>
              </a:rPr>
              <a:t>[94]</a:t>
            </a:r>
            <a:r>
              <a:rPr lang="en-US" sz="1800" b="0" i="0" dirty="0">
                <a:solidFill>
                  <a:srgbClr val="202122"/>
                </a:solidFill>
                <a:effectLst/>
                <a:latin typeface="Arial Narrow" panose="020B0606020202030204" pitchFamily="34" charset="0"/>
              </a:rPr>
              <a:t> </a:t>
            </a:r>
            <a:r>
              <a:rPr lang="en-US" sz="1800" b="0" i="0" dirty="0">
                <a:solidFill>
                  <a:srgbClr val="202122"/>
                </a:solidFill>
                <a:effectLst/>
                <a:highlight>
                  <a:srgbClr val="FFFF00"/>
                </a:highlight>
                <a:latin typeface="Arial Narrow" panose="020B0606020202030204" pitchFamily="34" charset="0"/>
              </a:rPr>
              <a:t>March 1979 marked the signing of the U.S.-backed </a:t>
            </a:r>
            <a:r>
              <a:rPr lang="en-US" sz="1800" b="0" i="0" u="none" strike="noStrike" dirty="0">
                <a:solidFill>
                  <a:srgbClr val="0B0080"/>
                </a:solidFill>
                <a:effectLst/>
                <a:highlight>
                  <a:srgbClr val="FFFF00"/>
                </a:highlight>
                <a:latin typeface="Arial Narrow" panose="020B0606020202030204" pitchFamily="34" charset="0"/>
                <a:hlinkClick r:id="rId10" tooltip="Egypt–Israel Peace Treaty"/>
              </a:rPr>
              <a:t>peace agreement between Israel and Egypt</a:t>
            </a:r>
            <a:r>
              <a:rPr lang="en-US" sz="1800" b="0" i="0" dirty="0">
                <a:solidFill>
                  <a:srgbClr val="202122"/>
                </a:solidFill>
                <a:effectLst/>
                <a:highlight>
                  <a:srgbClr val="FFFF00"/>
                </a:highlight>
                <a:latin typeface="Arial Narrow" panose="020B0606020202030204" pitchFamily="34" charset="0"/>
              </a:rPr>
              <a:t>. The Soviet leadership saw the agreement as giving a major advantage to the United States. A Soviet newspaper stated that Egypt and Israel were now "</a:t>
            </a:r>
            <a:r>
              <a:rPr lang="en-US" sz="1800" b="0" i="0" u="none" strike="noStrike" dirty="0">
                <a:solidFill>
                  <a:srgbClr val="0B0080"/>
                </a:solidFill>
                <a:effectLst/>
                <a:highlight>
                  <a:srgbClr val="FFFF00"/>
                </a:highlight>
                <a:latin typeface="Arial Narrow" panose="020B0606020202030204" pitchFamily="34" charset="0"/>
                <a:hlinkClick r:id="rId11" tooltip="Gendarme (historical)"/>
              </a:rPr>
              <a:t>gendarmes</a:t>
            </a:r>
            <a:r>
              <a:rPr lang="en-US" sz="1800" b="0" i="0" dirty="0">
                <a:solidFill>
                  <a:srgbClr val="202122"/>
                </a:solidFill>
                <a:effectLst/>
                <a:highlight>
                  <a:srgbClr val="FFFF00"/>
                </a:highlight>
                <a:latin typeface="Arial Narrow" panose="020B0606020202030204" pitchFamily="34" charset="0"/>
              </a:rPr>
              <a:t> of </a:t>
            </a:r>
            <a:r>
              <a:rPr lang="en-US" sz="1800" b="0" i="0" u="none" strike="noStrike" dirty="0">
                <a:solidFill>
                  <a:srgbClr val="0B0080"/>
                </a:solidFill>
                <a:effectLst/>
                <a:highlight>
                  <a:srgbClr val="FFFF00"/>
                </a:highlight>
                <a:latin typeface="Arial Narrow" panose="020B0606020202030204" pitchFamily="34" charset="0"/>
                <a:hlinkClick r:id="rId12" tooltip="The Pentagon"/>
              </a:rPr>
              <a:t>the Pentagon</a:t>
            </a:r>
            <a:r>
              <a:rPr lang="en-US" sz="1800" b="0" i="0" dirty="0">
                <a:solidFill>
                  <a:srgbClr val="202122"/>
                </a:solidFill>
                <a:effectLst/>
                <a:latin typeface="Arial Narrow" panose="020B0606020202030204" pitchFamily="34" charset="0"/>
              </a:rPr>
              <a:t>". The Soviets viewed the treaty not only as a peace agreement between their erstwhile allies in Egypt and the US-supported Israelis but also as a military pact.</a:t>
            </a:r>
            <a:r>
              <a:rPr lang="en-US" sz="1800" b="0" i="0" u="none" strike="noStrike" baseline="30000" dirty="0">
                <a:solidFill>
                  <a:srgbClr val="0B0080"/>
                </a:solidFill>
                <a:effectLst/>
                <a:latin typeface="Arial Narrow" panose="020B0606020202030204" pitchFamily="34" charset="0"/>
                <a:hlinkClick r:id="rId13"/>
              </a:rPr>
              <a:t>[95]</a:t>
            </a:r>
            <a:r>
              <a:rPr lang="en-US" sz="1800" b="0" i="0" dirty="0">
                <a:solidFill>
                  <a:srgbClr val="202122"/>
                </a:solidFill>
                <a:effectLst/>
                <a:latin typeface="Arial Narrow" panose="020B0606020202030204" pitchFamily="34" charset="0"/>
              </a:rPr>
              <a:t> In addition, the US sold more than 5,000 </a:t>
            </a:r>
            <a:r>
              <a:rPr lang="en-US" sz="1800" b="0" i="0" u="none" strike="noStrike" dirty="0">
                <a:solidFill>
                  <a:srgbClr val="0B0080"/>
                </a:solidFill>
                <a:effectLst/>
                <a:latin typeface="Arial Narrow" panose="020B0606020202030204" pitchFamily="34" charset="0"/>
                <a:hlinkClick r:id="rId14" tooltip="List of missiles by nation"/>
              </a:rPr>
              <a:t>missiles</a:t>
            </a:r>
            <a:r>
              <a:rPr lang="en-US" sz="1800" b="0" i="0" dirty="0">
                <a:solidFill>
                  <a:srgbClr val="202122"/>
                </a:solidFill>
                <a:effectLst/>
                <a:latin typeface="Arial Narrow" panose="020B0606020202030204" pitchFamily="34" charset="0"/>
              </a:rPr>
              <a:t> to </a:t>
            </a:r>
            <a:r>
              <a:rPr lang="en-US" sz="1800" b="0" i="0" u="none" strike="noStrike" dirty="0">
                <a:solidFill>
                  <a:srgbClr val="0B0080"/>
                </a:solidFill>
                <a:effectLst/>
                <a:latin typeface="Arial Narrow" panose="020B0606020202030204" pitchFamily="34" charset="0"/>
                <a:hlinkClick r:id="rId15" tooltip="Saudi Arabia"/>
              </a:rPr>
              <a:t>Saudi Arabia</a:t>
            </a:r>
            <a:r>
              <a:rPr lang="en-US" sz="1800" b="0" i="0" dirty="0">
                <a:solidFill>
                  <a:srgbClr val="202122"/>
                </a:solidFill>
                <a:effectLst/>
                <a:latin typeface="Arial Narrow" panose="020B0606020202030204" pitchFamily="34" charset="0"/>
              </a:rPr>
              <a:t>. Also, the Soviet Union's previously strong relations with </a:t>
            </a:r>
            <a:r>
              <a:rPr lang="en-US" sz="1800" b="0" i="0" u="none" strike="noStrike" dirty="0">
                <a:solidFill>
                  <a:srgbClr val="0B0080"/>
                </a:solidFill>
                <a:effectLst/>
                <a:latin typeface="Arial Narrow" panose="020B0606020202030204" pitchFamily="34" charset="0"/>
                <a:hlinkClick r:id="rId16" tooltip="Iraq"/>
              </a:rPr>
              <a:t>Iraq</a:t>
            </a:r>
            <a:r>
              <a:rPr lang="en-US" sz="1800" b="0" i="0" dirty="0">
                <a:solidFill>
                  <a:srgbClr val="202122"/>
                </a:solidFill>
                <a:effectLst/>
                <a:latin typeface="Arial Narrow" panose="020B0606020202030204" pitchFamily="34" charset="0"/>
              </a:rPr>
              <a:t> had recently soured. In June 1978, Iraq began entering into friendlier relations with the Western world and buying French and Italian-made weapons, though the vast majority still came from the Soviet Union, its </a:t>
            </a:r>
            <a:r>
              <a:rPr lang="en-US" sz="1800" b="0" i="0" u="none" strike="noStrike" dirty="0">
                <a:solidFill>
                  <a:srgbClr val="0B0080"/>
                </a:solidFill>
                <a:effectLst/>
                <a:latin typeface="Arial Narrow" panose="020B0606020202030204" pitchFamily="34" charset="0"/>
                <a:hlinkClick r:id="rId17" tooltip="Warsaw Pact"/>
              </a:rPr>
              <a:t>Warsaw Pact</a:t>
            </a:r>
            <a:r>
              <a:rPr lang="en-US" sz="1800" b="0" i="0" dirty="0">
                <a:solidFill>
                  <a:srgbClr val="202122"/>
                </a:solidFill>
                <a:effectLst/>
                <a:latin typeface="Arial Narrow" panose="020B0606020202030204" pitchFamily="34" charset="0"/>
              </a:rPr>
              <a:t> allies, and China.</a:t>
            </a:r>
          </a:p>
        </p:txBody>
      </p:sp>
      <p:sp>
        <p:nvSpPr>
          <p:cNvPr id="5" name="TextBox 4">
            <a:extLst>
              <a:ext uri="{FF2B5EF4-FFF2-40B4-BE49-F238E27FC236}">
                <a16:creationId xmlns:a16="http://schemas.microsoft.com/office/drawing/2014/main" id="{83CF8C83-BEBC-4615-B5CC-A07E0553B821}"/>
              </a:ext>
            </a:extLst>
          </p:cNvPr>
          <p:cNvSpPr txBox="1"/>
          <p:nvPr/>
        </p:nvSpPr>
        <p:spPr>
          <a:xfrm>
            <a:off x="1021633" y="352726"/>
            <a:ext cx="496656"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1979</a:t>
            </a:r>
          </a:p>
        </p:txBody>
      </p:sp>
      <p:cxnSp>
        <p:nvCxnSpPr>
          <p:cNvPr id="6" name="Straight Connector 5">
            <a:extLst>
              <a:ext uri="{FF2B5EF4-FFF2-40B4-BE49-F238E27FC236}">
                <a16:creationId xmlns:a16="http://schemas.microsoft.com/office/drawing/2014/main" id="{8683B47F-11D9-4451-8286-5C93C1BF1D48}"/>
              </a:ext>
            </a:extLst>
          </p:cNvPr>
          <p:cNvCxnSpPr>
            <a:cxnSpLocks/>
          </p:cNvCxnSpPr>
          <p:nvPr/>
        </p:nvCxnSpPr>
        <p:spPr>
          <a:xfrm>
            <a:off x="1250230" y="820923"/>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EC4E0A4-70B3-42F7-8A22-6C831F2F28BC}"/>
              </a:ext>
            </a:extLst>
          </p:cNvPr>
          <p:cNvSpPr txBox="1"/>
          <p:nvPr/>
        </p:nvSpPr>
        <p:spPr>
          <a:xfrm>
            <a:off x="859977" y="1108240"/>
            <a:ext cx="914396" cy="1107996"/>
          </a:xfrm>
          <a:prstGeom prst="rect">
            <a:avLst/>
          </a:prstGeom>
          <a:noFill/>
        </p:spPr>
        <p:txBody>
          <a:bodyPr wrap="square" rtlCol="0">
            <a:spAutoFit/>
          </a:bodyPr>
          <a:lstStyle/>
          <a:p>
            <a:r>
              <a:rPr lang="en-US" sz="1100" dirty="0">
                <a:latin typeface="Arial Narrow" panose="020B0606020202030204" pitchFamily="34" charset="0"/>
              </a:rPr>
              <a:t>US </a:t>
            </a:r>
            <a:r>
              <a:rPr lang="en-US" sz="1100" dirty="0" err="1">
                <a:latin typeface="Arial Narrow" panose="020B0606020202030204" pitchFamily="34" charset="0"/>
              </a:rPr>
              <a:t>Afghn</a:t>
            </a:r>
            <a:r>
              <a:rPr lang="en-US" sz="1100" dirty="0">
                <a:latin typeface="Arial Narrow" panose="020B0606020202030204" pitchFamily="34" charset="0"/>
              </a:rPr>
              <a:t>. Ambassador</a:t>
            </a:r>
          </a:p>
          <a:p>
            <a:r>
              <a:rPr lang="en-US" sz="1100" dirty="0">
                <a:latin typeface="Arial Narrow" panose="020B0606020202030204" pitchFamily="34" charset="0"/>
              </a:rPr>
              <a:t>Kidnapped &amp; killed/Iran. Revolution Shah ousted</a:t>
            </a:r>
          </a:p>
        </p:txBody>
      </p:sp>
      <p:cxnSp>
        <p:nvCxnSpPr>
          <p:cNvPr id="8" name="Straight Connector 7">
            <a:extLst>
              <a:ext uri="{FF2B5EF4-FFF2-40B4-BE49-F238E27FC236}">
                <a16:creationId xmlns:a16="http://schemas.microsoft.com/office/drawing/2014/main" id="{2AC19CA0-7E45-45C0-971A-5E782CC4B8C2}"/>
              </a:ext>
            </a:extLst>
          </p:cNvPr>
          <p:cNvCxnSpPr>
            <a:cxnSpLocks/>
          </p:cNvCxnSpPr>
          <p:nvPr/>
        </p:nvCxnSpPr>
        <p:spPr>
          <a:xfrm>
            <a:off x="0" y="1108240"/>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2366D0-592E-4E4D-9723-28976DF4C94A}"/>
              </a:ext>
            </a:extLst>
          </p:cNvPr>
          <p:cNvSpPr txBox="1"/>
          <p:nvPr/>
        </p:nvSpPr>
        <p:spPr>
          <a:xfrm>
            <a:off x="11647720" y="77414"/>
            <a:ext cx="544280" cy="461665"/>
          </a:xfrm>
          <a:prstGeom prst="rect">
            <a:avLst/>
          </a:prstGeom>
          <a:noFill/>
        </p:spPr>
        <p:txBody>
          <a:bodyPr wrap="square" rtlCol="0">
            <a:spAutoFit/>
          </a:bodyPr>
          <a:lstStyle/>
          <a:p>
            <a:r>
              <a:rPr lang="en-US" sz="1200" dirty="0">
                <a:latin typeface="Arial Narrow" panose="020B0606020202030204" pitchFamily="34" charset="0"/>
              </a:rPr>
              <a:t>Feb.</a:t>
            </a:r>
          </a:p>
          <a:p>
            <a:r>
              <a:rPr lang="en-US" sz="1200" dirty="0">
                <a:latin typeface="Arial Narrow" panose="020B0606020202030204" pitchFamily="34" charset="0"/>
              </a:rPr>
              <a:t>1989</a:t>
            </a:r>
          </a:p>
        </p:txBody>
      </p:sp>
      <p:cxnSp>
        <p:nvCxnSpPr>
          <p:cNvPr id="10" name="Straight Connector 9">
            <a:extLst>
              <a:ext uri="{FF2B5EF4-FFF2-40B4-BE49-F238E27FC236}">
                <a16:creationId xmlns:a16="http://schemas.microsoft.com/office/drawing/2014/main" id="{2A6A4238-44E7-4678-8006-2187999ABDA5}"/>
              </a:ext>
            </a:extLst>
          </p:cNvPr>
          <p:cNvCxnSpPr>
            <a:cxnSpLocks/>
          </p:cNvCxnSpPr>
          <p:nvPr/>
        </p:nvCxnSpPr>
        <p:spPr>
          <a:xfrm>
            <a:off x="11919860" y="618014"/>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4D50C81-E654-49DC-A6A2-779947840529}"/>
              </a:ext>
            </a:extLst>
          </p:cNvPr>
          <p:cNvSpPr txBox="1"/>
          <p:nvPr/>
        </p:nvSpPr>
        <p:spPr>
          <a:xfrm>
            <a:off x="2578371" y="102030"/>
            <a:ext cx="544280" cy="461665"/>
          </a:xfrm>
          <a:prstGeom prst="rect">
            <a:avLst/>
          </a:prstGeom>
          <a:noFill/>
        </p:spPr>
        <p:txBody>
          <a:bodyPr wrap="square" rtlCol="0">
            <a:spAutoFit/>
          </a:bodyPr>
          <a:lstStyle/>
          <a:p>
            <a:r>
              <a:rPr lang="en-US" sz="1200" dirty="0">
                <a:latin typeface="Arial Narrow" panose="020B0606020202030204" pitchFamily="34" charset="0"/>
              </a:rPr>
              <a:t>Jan. 1980</a:t>
            </a:r>
          </a:p>
        </p:txBody>
      </p:sp>
      <p:cxnSp>
        <p:nvCxnSpPr>
          <p:cNvPr id="12" name="Straight Connector 11">
            <a:extLst>
              <a:ext uri="{FF2B5EF4-FFF2-40B4-BE49-F238E27FC236}">
                <a16:creationId xmlns:a16="http://schemas.microsoft.com/office/drawing/2014/main" id="{D967125A-EE8F-4427-8986-489D2A88BABB}"/>
              </a:ext>
            </a:extLst>
          </p:cNvPr>
          <p:cNvCxnSpPr>
            <a:cxnSpLocks/>
          </p:cNvCxnSpPr>
          <p:nvPr/>
        </p:nvCxnSpPr>
        <p:spPr>
          <a:xfrm>
            <a:off x="2850511"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1C1B37-3EF6-41D3-B29A-899E54F267BF}"/>
              </a:ext>
            </a:extLst>
          </p:cNvPr>
          <p:cNvSpPr txBox="1"/>
          <p:nvPr/>
        </p:nvSpPr>
        <p:spPr>
          <a:xfrm>
            <a:off x="2578371" y="1071293"/>
            <a:ext cx="787029" cy="938719"/>
          </a:xfrm>
          <a:prstGeom prst="rect">
            <a:avLst/>
          </a:prstGeom>
          <a:noFill/>
        </p:spPr>
        <p:txBody>
          <a:bodyPr wrap="square" rtlCol="0">
            <a:spAutoFit/>
          </a:bodyPr>
          <a:lstStyle/>
          <a:p>
            <a:r>
              <a:rPr lang="en-US" sz="1100" dirty="0">
                <a:latin typeface="Arial Narrow" panose="020B0606020202030204" pitchFamily="34" charset="0"/>
              </a:rPr>
              <a:t>OIC demand withdrawal of Soviet troops</a:t>
            </a:r>
          </a:p>
        </p:txBody>
      </p:sp>
      <p:sp>
        <p:nvSpPr>
          <p:cNvPr id="14" name="TextBox 13">
            <a:extLst>
              <a:ext uri="{FF2B5EF4-FFF2-40B4-BE49-F238E27FC236}">
                <a16:creationId xmlns:a16="http://schemas.microsoft.com/office/drawing/2014/main" id="{FCBC8A60-D02D-4D6B-9FE0-547A95E53F21}"/>
              </a:ext>
            </a:extLst>
          </p:cNvPr>
          <p:cNvSpPr txBox="1"/>
          <p:nvPr/>
        </p:nvSpPr>
        <p:spPr>
          <a:xfrm>
            <a:off x="1811917" y="102030"/>
            <a:ext cx="613407" cy="430887"/>
          </a:xfrm>
          <a:prstGeom prst="rect">
            <a:avLst/>
          </a:prstGeom>
          <a:noFill/>
        </p:spPr>
        <p:txBody>
          <a:bodyPr wrap="square" rtlCol="0">
            <a:spAutoFit/>
          </a:bodyPr>
          <a:lstStyle/>
          <a:p>
            <a:r>
              <a:rPr lang="en-US" sz="1100" dirty="0">
                <a:latin typeface="Arial Narrow" panose="020B0606020202030204" pitchFamily="34" charset="0"/>
              </a:rPr>
              <a:t>Dec. 24</a:t>
            </a:r>
          </a:p>
          <a:p>
            <a:r>
              <a:rPr lang="en-US" sz="1100" dirty="0">
                <a:latin typeface="Arial Narrow" panose="020B0606020202030204" pitchFamily="34" charset="0"/>
              </a:rPr>
              <a:t>1979</a:t>
            </a:r>
          </a:p>
        </p:txBody>
      </p:sp>
      <p:cxnSp>
        <p:nvCxnSpPr>
          <p:cNvPr id="15" name="Straight Connector 14">
            <a:extLst>
              <a:ext uri="{FF2B5EF4-FFF2-40B4-BE49-F238E27FC236}">
                <a16:creationId xmlns:a16="http://schemas.microsoft.com/office/drawing/2014/main" id="{4CEA76BF-A6FB-4FDE-BDB6-70A5B2A79C3C}"/>
              </a:ext>
            </a:extLst>
          </p:cNvPr>
          <p:cNvCxnSpPr>
            <a:cxnSpLocks/>
          </p:cNvCxnSpPr>
          <p:nvPr/>
        </p:nvCxnSpPr>
        <p:spPr>
          <a:xfrm>
            <a:off x="2084058" y="642630"/>
            <a:ext cx="0" cy="4659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24868E-C3D5-4577-AF3A-2E908DFA9151}"/>
              </a:ext>
            </a:extLst>
          </p:cNvPr>
          <p:cNvSpPr txBox="1"/>
          <p:nvPr/>
        </p:nvSpPr>
        <p:spPr>
          <a:xfrm>
            <a:off x="1745802" y="1126012"/>
            <a:ext cx="919837" cy="938719"/>
          </a:xfrm>
          <a:prstGeom prst="rect">
            <a:avLst/>
          </a:prstGeom>
          <a:noFill/>
        </p:spPr>
        <p:txBody>
          <a:bodyPr wrap="square" rtlCol="0">
            <a:spAutoFit/>
          </a:bodyPr>
          <a:lstStyle/>
          <a:p>
            <a:r>
              <a:rPr lang="en-US" sz="1100" dirty="0">
                <a:latin typeface="Arial Narrow" panose="020B0606020202030204" pitchFamily="34" charset="0"/>
              </a:rPr>
              <a:t>Soviet 40</a:t>
            </a:r>
            <a:r>
              <a:rPr lang="en-US" sz="1100" baseline="30000" dirty="0">
                <a:latin typeface="Arial Narrow" panose="020B0606020202030204" pitchFamily="34" charset="0"/>
              </a:rPr>
              <a:t>th</a:t>
            </a:r>
            <a:r>
              <a:rPr lang="en-US" sz="1100" dirty="0">
                <a:latin typeface="Arial Narrow" panose="020B0606020202030204" pitchFamily="34" charset="0"/>
              </a:rPr>
              <a:t> Army arrives in Kabul, kills Amin, installs loyalist</a:t>
            </a:r>
          </a:p>
        </p:txBody>
      </p:sp>
      <p:sp>
        <p:nvSpPr>
          <p:cNvPr id="17" name="TextBox 16">
            <a:extLst>
              <a:ext uri="{FF2B5EF4-FFF2-40B4-BE49-F238E27FC236}">
                <a16:creationId xmlns:a16="http://schemas.microsoft.com/office/drawing/2014/main" id="{CA9DB703-100A-4DB4-A513-BE7254F594A1}"/>
              </a:ext>
            </a:extLst>
          </p:cNvPr>
          <p:cNvSpPr txBox="1"/>
          <p:nvPr/>
        </p:nvSpPr>
        <p:spPr>
          <a:xfrm>
            <a:off x="141253" y="318691"/>
            <a:ext cx="613406" cy="461665"/>
          </a:xfrm>
          <a:prstGeom prst="rect">
            <a:avLst/>
          </a:prstGeom>
          <a:noFill/>
        </p:spPr>
        <p:txBody>
          <a:bodyPr wrap="square" rtlCol="0">
            <a:spAutoFit/>
          </a:bodyPr>
          <a:lstStyle/>
          <a:p>
            <a:r>
              <a:rPr lang="en-US" sz="1200" dirty="0">
                <a:latin typeface="Arial Narrow" panose="020B0606020202030204" pitchFamily="34" charset="0"/>
              </a:rPr>
              <a:t>Apr. 27</a:t>
            </a:r>
          </a:p>
          <a:p>
            <a:r>
              <a:rPr lang="en-US" sz="1200" dirty="0">
                <a:latin typeface="Arial Narrow" panose="020B0606020202030204" pitchFamily="34" charset="0"/>
              </a:rPr>
              <a:t>1978</a:t>
            </a:r>
          </a:p>
        </p:txBody>
      </p:sp>
      <p:cxnSp>
        <p:nvCxnSpPr>
          <p:cNvPr id="18" name="Straight Connector 17">
            <a:extLst>
              <a:ext uri="{FF2B5EF4-FFF2-40B4-BE49-F238E27FC236}">
                <a16:creationId xmlns:a16="http://schemas.microsoft.com/office/drawing/2014/main" id="{5082EF37-FBE1-48EE-9333-395F734E97C8}"/>
              </a:ext>
            </a:extLst>
          </p:cNvPr>
          <p:cNvCxnSpPr>
            <a:cxnSpLocks/>
          </p:cNvCxnSpPr>
          <p:nvPr/>
        </p:nvCxnSpPr>
        <p:spPr>
          <a:xfrm>
            <a:off x="416833" y="786888"/>
            <a:ext cx="0" cy="300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37DF42-9D1B-44AD-9B93-FA089F11760D}"/>
              </a:ext>
            </a:extLst>
          </p:cNvPr>
          <p:cNvSpPr txBox="1"/>
          <p:nvPr/>
        </p:nvSpPr>
        <p:spPr>
          <a:xfrm>
            <a:off x="26580" y="1074205"/>
            <a:ext cx="914396" cy="600164"/>
          </a:xfrm>
          <a:prstGeom prst="rect">
            <a:avLst/>
          </a:prstGeom>
          <a:noFill/>
        </p:spPr>
        <p:txBody>
          <a:bodyPr wrap="square" rtlCol="0">
            <a:spAutoFit/>
          </a:bodyPr>
          <a:lstStyle/>
          <a:p>
            <a:r>
              <a:rPr lang="en-US" sz="1100" dirty="0">
                <a:latin typeface="Arial Narrow" panose="020B0606020202030204" pitchFamily="34" charset="0"/>
              </a:rPr>
              <a:t>Treaty of Friendship</a:t>
            </a:r>
          </a:p>
          <a:p>
            <a:r>
              <a:rPr lang="en-US" sz="1100" dirty="0">
                <a:latin typeface="Arial Narrow" panose="020B0606020202030204" pitchFamily="34" charset="0"/>
              </a:rPr>
              <a:t>SU &amp; </a:t>
            </a:r>
            <a:r>
              <a:rPr lang="en-US" sz="1100" dirty="0" err="1">
                <a:latin typeface="Arial Narrow" panose="020B0606020202030204" pitchFamily="34" charset="0"/>
              </a:rPr>
              <a:t>Afghn</a:t>
            </a:r>
            <a:endParaRPr lang="en-US" sz="1100" dirty="0">
              <a:latin typeface="Arial Narrow" panose="020B0606020202030204" pitchFamily="34" charset="0"/>
            </a:endParaRPr>
          </a:p>
        </p:txBody>
      </p:sp>
    </p:spTree>
    <p:extLst>
      <p:ext uri="{BB962C8B-B14F-4D97-AF65-F5344CB8AC3E}">
        <p14:creationId xmlns:p14="http://schemas.microsoft.com/office/powerpoint/2010/main" val="145638029"/>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10836</Words>
  <Application>Microsoft Office PowerPoint</Application>
  <PresentationFormat>Widescreen</PresentationFormat>
  <Paragraphs>912</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Abadi</vt:lpstr>
      <vt:lpstr>Arial</vt:lpstr>
      <vt:lpstr>Arial Narrow</vt:lpstr>
      <vt:lpstr>Calibri</vt:lpstr>
      <vt:lpstr>Century Gothic</vt:lpstr>
      <vt:lpstr>Symbol</vt:lpstr>
      <vt:lpstr>Times New Roman</vt:lpstr>
      <vt:lpstr>Tw Cen MT</vt:lpstr>
      <vt:lpstr>Wingdings</vt:lpstr>
      <vt:lpstr>RetrospectVTI</vt:lpstr>
      <vt:lpstr>Soviet Afghan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Soviet Afghan War</dc:title>
  <dc:creator>Elaine Steiner</dc:creator>
  <cp:lastModifiedBy>Elaine Steiner</cp:lastModifiedBy>
  <cp:revision>24</cp:revision>
  <dcterms:created xsi:type="dcterms:W3CDTF">2020-08-21T03:25:40Z</dcterms:created>
  <dcterms:modified xsi:type="dcterms:W3CDTF">2020-08-22T04:34:09Z</dcterms:modified>
</cp:coreProperties>
</file>