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46BF7A39-B716-4F85-8371-B3CA83DB2A8D}" type="datetimeFigureOut">
              <a:rPr lang="en-US" smtClean="0"/>
              <a:t>5/1/2020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1A336BA-33D6-4E52-9B65-7107CB8DEFB8}" type="slidenum">
              <a:rPr lang="en-US" smtClean="0"/>
              <a:t>‹#›</a:t>
            </a:fld>
            <a:endParaRPr lang="en-US"/>
          </a:p>
        </p:txBody>
      </p:sp>
    </p:spTree>
    <p:extLst>
      <p:ext uri="{BB962C8B-B14F-4D97-AF65-F5344CB8AC3E}">
        <p14:creationId xmlns:p14="http://schemas.microsoft.com/office/powerpoint/2010/main" val="861745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E5E3E-605A-4FC1-BA87-C53EFE3C33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E3937E-CFB9-4CEF-9C62-9DE3472457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12E1B9-F63C-4CEE-A2A9-D262BA2FC7D9}"/>
              </a:ext>
            </a:extLst>
          </p:cNvPr>
          <p:cNvSpPr>
            <a:spLocks noGrp="1"/>
          </p:cNvSpPr>
          <p:nvPr>
            <p:ph type="dt" sz="half" idx="10"/>
          </p:nvPr>
        </p:nvSpPr>
        <p:spPr/>
        <p:txBody>
          <a:bodyPr/>
          <a:lstStyle/>
          <a:p>
            <a:fld id="{052C817D-60BF-470C-BFA7-10B33E663611}" type="datetime1">
              <a:rPr lang="en-US" smtClean="0"/>
              <a:t>5/1/2020</a:t>
            </a:fld>
            <a:endParaRPr lang="en-US"/>
          </a:p>
        </p:txBody>
      </p:sp>
      <p:sp>
        <p:nvSpPr>
          <p:cNvPr id="5" name="Footer Placeholder 4">
            <a:extLst>
              <a:ext uri="{FF2B5EF4-FFF2-40B4-BE49-F238E27FC236}">
                <a16:creationId xmlns:a16="http://schemas.microsoft.com/office/drawing/2014/main" id="{1F62E9CB-4C39-448C-A723-13FEC56DEF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68BA84-E223-4F13-84D2-87EF0E181E25}"/>
              </a:ext>
            </a:extLst>
          </p:cNvPr>
          <p:cNvSpPr>
            <a:spLocks noGrp="1"/>
          </p:cNvSpPr>
          <p:nvPr>
            <p:ph type="sldNum" sz="quarter" idx="12"/>
          </p:nvPr>
        </p:nvSpPr>
        <p:spPr/>
        <p:txBody>
          <a:bodyPr/>
          <a:lstStyle/>
          <a:p>
            <a:fld id="{2F76281F-16F8-4101-BC45-C079CC8DB7FA}" type="slidenum">
              <a:rPr lang="en-US" smtClean="0"/>
              <a:t>‹#›</a:t>
            </a:fld>
            <a:endParaRPr lang="en-US"/>
          </a:p>
        </p:txBody>
      </p:sp>
    </p:spTree>
    <p:extLst>
      <p:ext uri="{BB962C8B-B14F-4D97-AF65-F5344CB8AC3E}">
        <p14:creationId xmlns:p14="http://schemas.microsoft.com/office/powerpoint/2010/main" val="4232413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2AFB1-CB83-4491-9FC5-3CDCDD3CD1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86BB1A-E2C7-41AF-99A0-700A8246D3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073E14-A7AE-4617-96E4-A082D66D3CD0}"/>
              </a:ext>
            </a:extLst>
          </p:cNvPr>
          <p:cNvSpPr>
            <a:spLocks noGrp="1"/>
          </p:cNvSpPr>
          <p:nvPr>
            <p:ph type="dt" sz="half" idx="10"/>
          </p:nvPr>
        </p:nvSpPr>
        <p:spPr/>
        <p:txBody>
          <a:bodyPr/>
          <a:lstStyle/>
          <a:p>
            <a:fld id="{0FF5C74F-53FA-4007-B080-4F581C130273}" type="datetime1">
              <a:rPr lang="en-US" smtClean="0"/>
              <a:t>5/1/2020</a:t>
            </a:fld>
            <a:endParaRPr lang="en-US"/>
          </a:p>
        </p:txBody>
      </p:sp>
      <p:sp>
        <p:nvSpPr>
          <p:cNvPr id="5" name="Footer Placeholder 4">
            <a:extLst>
              <a:ext uri="{FF2B5EF4-FFF2-40B4-BE49-F238E27FC236}">
                <a16:creationId xmlns:a16="http://schemas.microsoft.com/office/drawing/2014/main" id="{24D60EE5-BBED-488A-8A84-7F7CDD73A5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01A980-A4A6-4913-8C69-BC4E50DC620D}"/>
              </a:ext>
            </a:extLst>
          </p:cNvPr>
          <p:cNvSpPr>
            <a:spLocks noGrp="1"/>
          </p:cNvSpPr>
          <p:nvPr>
            <p:ph type="sldNum" sz="quarter" idx="12"/>
          </p:nvPr>
        </p:nvSpPr>
        <p:spPr/>
        <p:txBody>
          <a:bodyPr/>
          <a:lstStyle/>
          <a:p>
            <a:fld id="{2F76281F-16F8-4101-BC45-C079CC8DB7FA}" type="slidenum">
              <a:rPr lang="en-US" smtClean="0"/>
              <a:t>‹#›</a:t>
            </a:fld>
            <a:endParaRPr lang="en-US"/>
          </a:p>
        </p:txBody>
      </p:sp>
    </p:spTree>
    <p:extLst>
      <p:ext uri="{BB962C8B-B14F-4D97-AF65-F5344CB8AC3E}">
        <p14:creationId xmlns:p14="http://schemas.microsoft.com/office/powerpoint/2010/main" val="2450363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B2B9BE-08C5-4E96-9356-E3B18E7109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2E02AB-F989-4961-847C-F2B37906BB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B9617E-6F45-4787-9ADD-6E1FFDC25F48}"/>
              </a:ext>
            </a:extLst>
          </p:cNvPr>
          <p:cNvSpPr>
            <a:spLocks noGrp="1"/>
          </p:cNvSpPr>
          <p:nvPr>
            <p:ph type="dt" sz="half" idx="10"/>
          </p:nvPr>
        </p:nvSpPr>
        <p:spPr/>
        <p:txBody>
          <a:bodyPr/>
          <a:lstStyle/>
          <a:p>
            <a:fld id="{509F08B4-6B73-4BD9-AB0B-3645BAB28D62}" type="datetime1">
              <a:rPr lang="en-US" smtClean="0"/>
              <a:t>5/1/2020</a:t>
            </a:fld>
            <a:endParaRPr lang="en-US"/>
          </a:p>
        </p:txBody>
      </p:sp>
      <p:sp>
        <p:nvSpPr>
          <p:cNvPr id="5" name="Footer Placeholder 4">
            <a:extLst>
              <a:ext uri="{FF2B5EF4-FFF2-40B4-BE49-F238E27FC236}">
                <a16:creationId xmlns:a16="http://schemas.microsoft.com/office/drawing/2014/main" id="{C21AC846-7882-4CD5-9C20-21966C1D8A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68FDEF-6FD4-467C-80CD-027BAEC5AC5C}"/>
              </a:ext>
            </a:extLst>
          </p:cNvPr>
          <p:cNvSpPr>
            <a:spLocks noGrp="1"/>
          </p:cNvSpPr>
          <p:nvPr>
            <p:ph type="sldNum" sz="quarter" idx="12"/>
          </p:nvPr>
        </p:nvSpPr>
        <p:spPr/>
        <p:txBody>
          <a:bodyPr/>
          <a:lstStyle/>
          <a:p>
            <a:fld id="{2F76281F-16F8-4101-BC45-C079CC8DB7FA}" type="slidenum">
              <a:rPr lang="en-US" smtClean="0"/>
              <a:t>‹#›</a:t>
            </a:fld>
            <a:endParaRPr lang="en-US"/>
          </a:p>
        </p:txBody>
      </p:sp>
    </p:spTree>
    <p:extLst>
      <p:ext uri="{BB962C8B-B14F-4D97-AF65-F5344CB8AC3E}">
        <p14:creationId xmlns:p14="http://schemas.microsoft.com/office/powerpoint/2010/main" val="2777851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E6986-C7C0-49F2-8337-CCBF753D30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4917AA-BDA1-48AD-81D8-C75014A7D0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8FC77E-5D69-4DD2-AD86-7F9B69B24CD0}"/>
              </a:ext>
            </a:extLst>
          </p:cNvPr>
          <p:cNvSpPr>
            <a:spLocks noGrp="1"/>
          </p:cNvSpPr>
          <p:nvPr>
            <p:ph type="dt" sz="half" idx="10"/>
          </p:nvPr>
        </p:nvSpPr>
        <p:spPr/>
        <p:txBody>
          <a:bodyPr/>
          <a:lstStyle/>
          <a:p>
            <a:fld id="{ADE45CE4-8E17-475A-9886-B1696CC9FB70}" type="datetime1">
              <a:rPr lang="en-US" smtClean="0"/>
              <a:t>5/1/2020</a:t>
            </a:fld>
            <a:endParaRPr lang="en-US"/>
          </a:p>
        </p:txBody>
      </p:sp>
      <p:sp>
        <p:nvSpPr>
          <p:cNvPr id="5" name="Footer Placeholder 4">
            <a:extLst>
              <a:ext uri="{FF2B5EF4-FFF2-40B4-BE49-F238E27FC236}">
                <a16:creationId xmlns:a16="http://schemas.microsoft.com/office/drawing/2014/main" id="{80810301-1736-48E9-9575-6BEF736D87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CF330B-1CB3-4FFB-80BC-0C76C66BD134}"/>
              </a:ext>
            </a:extLst>
          </p:cNvPr>
          <p:cNvSpPr>
            <a:spLocks noGrp="1"/>
          </p:cNvSpPr>
          <p:nvPr>
            <p:ph type="sldNum" sz="quarter" idx="12"/>
          </p:nvPr>
        </p:nvSpPr>
        <p:spPr/>
        <p:txBody>
          <a:bodyPr/>
          <a:lstStyle/>
          <a:p>
            <a:fld id="{2F76281F-16F8-4101-BC45-C079CC8DB7FA}" type="slidenum">
              <a:rPr lang="en-US" smtClean="0"/>
              <a:t>‹#›</a:t>
            </a:fld>
            <a:endParaRPr lang="en-US"/>
          </a:p>
        </p:txBody>
      </p:sp>
    </p:spTree>
    <p:extLst>
      <p:ext uri="{BB962C8B-B14F-4D97-AF65-F5344CB8AC3E}">
        <p14:creationId xmlns:p14="http://schemas.microsoft.com/office/powerpoint/2010/main" val="1829302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02A9D-F276-4490-9020-3FE17E0213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A885B1-9B01-40CB-9816-0F95C44060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D53113-2199-438B-8ACE-CF5DB5BB83FD}"/>
              </a:ext>
            </a:extLst>
          </p:cNvPr>
          <p:cNvSpPr>
            <a:spLocks noGrp="1"/>
          </p:cNvSpPr>
          <p:nvPr>
            <p:ph type="dt" sz="half" idx="10"/>
          </p:nvPr>
        </p:nvSpPr>
        <p:spPr/>
        <p:txBody>
          <a:bodyPr/>
          <a:lstStyle/>
          <a:p>
            <a:fld id="{27E9E8B3-3917-449F-8378-DABC001CBF0C}" type="datetime1">
              <a:rPr lang="en-US" smtClean="0"/>
              <a:t>5/1/2020</a:t>
            </a:fld>
            <a:endParaRPr lang="en-US"/>
          </a:p>
        </p:txBody>
      </p:sp>
      <p:sp>
        <p:nvSpPr>
          <p:cNvPr id="5" name="Footer Placeholder 4">
            <a:extLst>
              <a:ext uri="{FF2B5EF4-FFF2-40B4-BE49-F238E27FC236}">
                <a16:creationId xmlns:a16="http://schemas.microsoft.com/office/drawing/2014/main" id="{2681C375-E062-4BC6-A206-057257393D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169ED9-7475-4DD4-A420-B0F8018B14BB}"/>
              </a:ext>
            </a:extLst>
          </p:cNvPr>
          <p:cNvSpPr>
            <a:spLocks noGrp="1"/>
          </p:cNvSpPr>
          <p:nvPr>
            <p:ph type="sldNum" sz="quarter" idx="12"/>
          </p:nvPr>
        </p:nvSpPr>
        <p:spPr/>
        <p:txBody>
          <a:bodyPr/>
          <a:lstStyle/>
          <a:p>
            <a:fld id="{2F76281F-16F8-4101-BC45-C079CC8DB7FA}" type="slidenum">
              <a:rPr lang="en-US" smtClean="0"/>
              <a:t>‹#›</a:t>
            </a:fld>
            <a:endParaRPr lang="en-US"/>
          </a:p>
        </p:txBody>
      </p:sp>
    </p:spTree>
    <p:extLst>
      <p:ext uri="{BB962C8B-B14F-4D97-AF65-F5344CB8AC3E}">
        <p14:creationId xmlns:p14="http://schemas.microsoft.com/office/powerpoint/2010/main" val="207012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2579D-A2FC-41AC-B3F9-EA603D0A7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F284A0-EBAB-4B48-A226-45D5615BB3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D8F5A6-6279-4C02-830C-600A037D79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57EA54-226C-4925-8A3F-D821F8D29540}"/>
              </a:ext>
            </a:extLst>
          </p:cNvPr>
          <p:cNvSpPr>
            <a:spLocks noGrp="1"/>
          </p:cNvSpPr>
          <p:nvPr>
            <p:ph type="dt" sz="half" idx="10"/>
          </p:nvPr>
        </p:nvSpPr>
        <p:spPr/>
        <p:txBody>
          <a:bodyPr/>
          <a:lstStyle/>
          <a:p>
            <a:fld id="{F78BE571-9480-4A8E-9D69-0A0EC055CFB0}" type="datetime1">
              <a:rPr lang="en-US" smtClean="0"/>
              <a:t>5/1/2020</a:t>
            </a:fld>
            <a:endParaRPr lang="en-US"/>
          </a:p>
        </p:txBody>
      </p:sp>
      <p:sp>
        <p:nvSpPr>
          <p:cNvPr id="6" name="Footer Placeholder 5">
            <a:extLst>
              <a:ext uri="{FF2B5EF4-FFF2-40B4-BE49-F238E27FC236}">
                <a16:creationId xmlns:a16="http://schemas.microsoft.com/office/drawing/2014/main" id="{31B95506-2B4E-4799-9130-522D0C2BC6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ADDB05-9B5F-41CD-A9C7-EA5595846BDE}"/>
              </a:ext>
            </a:extLst>
          </p:cNvPr>
          <p:cNvSpPr>
            <a:spLocks noGrp="1"/>
          </p:cNvSpPr>
          <p:nvPr>
            <p:ph type="sldNum" sz="quarter" idx="12"/>
          </p:nvPr>
        </p:nvSpPr>
        <p:spPr/>
        <p:txBody>
          <a:bodyPr/>
          <a:lstStyle/>
          <a:p>
            <a:fld id="{2F76281F-16F8-4101-BC45-C079CC8DB7FA}" type="slidenum">
              <a:rPr lang="en-US" smtClean="0"/>
              <a:t>‹#›</a:t>
            </a:fld>
            <a:endParaRPr lang="en-US"/>
          </a:p>
        </p:txBody>
      </p:sp>
    </p:spTree>
    <p:extLst>
      <p:ext uri="{BB962C8B-B14F-4D97-AF65-F5344CB8AC3E}">
        <p14:creationId xmlns:p14="http://schemas.microsoft.com/office/powerpoint/2010/main" val="3104481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787AC-6CA6-4DE1-B338-9C54383184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00F461-0745-4699-BCB3-7E4AFCA78C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D4D3ED-DF7D-4909-A36E-9AB3C0C83F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B1A32A-70CA-499C-8E47-2948BEBC5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CEDD80-6A0C-4859-B587-84F7849A26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04D80A-2241-4F34-BCFC-C919B4D65570}"/>
              </a:ext>
            </a:extLst>
          </p:cNvPr>
          <p:cNvSpPr>
            <a:spLocks noGrp="1"/>
          </p:cNvSpPr>
          <p:nvPr>
            <p:ph type="dt" sz="half" idx="10"/>
          </p:nvPr>
        </p:nvSpPr>
        <p:spPr/>
        <p:txBody>
          <a:bodyPr/>
          <a:lstStyle/>
          <a:p>
            <a:fld id="{C207782B-572A-4D07-A672-CE302732EE7C}" type="datetime1">
              <a:rPr lang="en-US" smtClean="0"/>
              <a:t>5/1/2020</a:t>
            </a:fld>
            <a:endParaRPr lang="en-US"/>
          </a:p>
        </p:txBody>
      </p:sp>
      <p:sp>
        <p:nvSpPr>
          <p:cNvPr id="8" name="Footer Placeholder 7">
            <a:extLst>
              <a:ext uri="{FF2B5EF4-FFF2-40B4-BE49-F238E27FC236}">
                <a16:creationId xmlns:a16="http://schemas.microsoft.com/office/drawing/2014/main" id="{71054330-CCC6-4109-9491-6210DBD870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B8F3E5-B207-4527-98FC-41F9EB19AC22}"/>
              </a:ext>
            </a:extLst>
          </p:cNvPr>
          <p:cNvSpPr>
            <a:spLocks noGrp="1"/>
          </p:cNvSpPr>
          <p:nvPr>
            <p:ph type="sldNum" sz="quarter" idx="12"/>
          </p:nvPr>
        </p:nvSpPr>
        <p:spPr/>
        <p:txBody>
          <a:bodyPr/>
          <a:lstStyle/>
          <a:p>
            <a:fld id="{2F76281F-16F8-4101-BC45-C079CC8DB7FA}" type="slidenum">
              <a:rPr lang="en-US" smtClean="0"/>
              <a:t>‹#›</a:t>
            </a:fld>
            <a:endParaRPr lang="en-US"/>
          </a:p>
        </p:txBody>
      </p:sp>
    </p:spTree>
    <p:extLst>
      <p:ext uri="{BB962C8B-B14F-4D97-AF65-F5344CB8AC3E}">
        <p14:creationId xmlns:p14="http://schemas.microsoft.com/office/powerpoint/2010/main" val="153340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614CA-2A31-418C-B419-75E334985C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EA2E44-DC86-4F19-B483-19D1E045180F}"/>
              </a:ext>
            </a:extLst>
          </p:cNvPr>
          <p:cNvSpPr>
            <a:spLocks noGrp="1"/>
          </p:cNvSpPr>
          <p:nvPr>
            <p:ph type="dt" sz="half" idx="10"/>
          </p:nvPr>
        </p:nvSpPr>
        <p:spPr/>
        <p:txBody>
          <a:bodyPr/>
          <a:lstStyle/>
          <a:p>
            <a:fld id="{8F74931A-0E66-49A6-8326-5A63FD15CAF8}" type="datetime1">
              <a:rPr lang="en-US" smtClean="0"/>
              <a:t>5/1/2020</a:t>
            </a:fld>
            <a:endParaRPr lang="en-US"/>
          </a:p>
        </p:txBody>
      </p:sp>
      <p:sp>
        <p:nvSpPr>
          <p:cNvPr id="4" name="Footer Placeholder 3">
            <a:extLst>
              <a:ext uri="{FF2B5EF4-FFF2-40B4-BE49-F238E27FC236}">
                <a16:creationId xmlns:a16="http://schemas.microsoft.com/office/drawing/2014/main" id="{42AF5F0F-6B4B-4045-8FA3-96FE03E845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47CF77-1C7C-4B8A-BDB1-C15650C0522F}"/>
              </a:ext>
            </a:extLst>
          </p:cNvPr>
          <p:cNvSpPr>
            <a:spLocks noGrp="1"/>
          </p:cNvSpPr>
          <p:nvPr>
            <p:ph type="sldNum" sz="quarter" idx="12"/>
          </p:nvPr>
        </p:nvSpPr>
        <p:spPr/>
        <p:txBody>
          <a:bodyPr/>
          <a:lstStyle/>
          <a:p>
            <a:fld id="{2F76281F-16F8-4101-BC45-C079CC8DB7FA}" type="slidenum">
              <a:rPr lang="en-US" smtClean="0"/>
              <a:t>‹#›</a:t>
            </a:fld>
            <a:endParaRPr lang="en-US"/>
          </a:p>
        </p:txBody>
      </p:sp>
    </p:spTree>
    <p:extLst>
      <p:ext uri="{BB962C8B-B14F-4D97-AF65-F5344CB8AC3E}">
        <p14:creationId xmlns:p14="http://schemas.microsoft.com/office/powerpoint/2010/main" val="1112074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35F816-212E-4364-8FDC-FCE3CE6BC5B5}"/>
              </a:ext>
            </a:extLst>
          </p:cNvPr>
          <p:cNvSpPr>
            <a:spLocks noGrp="1"/>
          </p:cNvSpPr>
          <p:nvPr>
            <p:ph type="dt" sz="half" idx="10"/>
          </p:nvPr>
        </p:nvSpPr>
        <p:spPr/>
        <p:txBody>
          <a:bodyPr/>
          <a:lstStyle/>
          <a:p>
            <a:fld id="{D2D3045D-49B3-4E0F-B822-665B5F8274D6}" type="datetime1">
              <a:rPr lang="en-US" smtClean="0"/>
              <a:t>5/1/2020</a:t>
            </a:fld>
            <a:endParaRPr lang="en-US"/>
          </a:p>
        </p:txBody>
      </p:sp>
      <p:sp>
        <p:nvSpPr>
          <p:cNvPr id="3" name="Footer Placeholder 2">
            <a:extLst>
              <a:ext uri="{FF2B5EF4-FFF2-40B4-BE49-F238E27FC236}">
                <a16:creationId xmlns:a16="http://schemas.microsoft.com/office/drawing/2014/main" id="{A9BD1871-FBCB-451E-A160-906120CC5D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E6C0AD-CB09-4359-974A-CD5D7FD3108A}"/>
              </a:ext>
            </a:extLst>
          </p:cNvPr>
          <p:cNvSpPr>
            <a:spLocks noGrp="1"/>
          </p:cNvSpPr>
          <p:nvPr>
            <p:ph type="sldNum" sz="quarter" idx="12"/>
          </p:nvPr>
        </p:nvSpPr>
        <p:spPr/>
        <p:txBody>
          <a:bodyPr/>
          <a:lstStyle/>
          <a:p>
            <a:fld id="{2F76281F-16F8-4101-BC45-C079CC8DB7FA}" type="slidenum">
              <a:rPr lang="en-US" smtClean="0"/>
              <a:t>‹#›</a:t>
            </a:fld>
            <a:endParaRPr lang="en-US"/>
          </a:p>
        </p:txBody>
      </p:sp>
    </p:spTree>
    <p:extLst>
      <p:ext uri="{BB962C8B-B14F-4D97-AF65-F5344CB8AC3E}">
        <p14:creationId xmlns:p14="http://schemas.microsoft.com/office/powerpoint/2010/main" val="1150183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94CF4-5F43-45B5-AA1D-8B4499AFBB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D7C813-CF45-4E19-BBAD-21803906F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60438D-CCBA-4A04-8EA5-57C6C2004C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572CB3-22AD-4CEA-9287-3EADA6A5FF18}"/>
              </a:ext>
            </a:extLst>
          </p:cNvPr>
          <p:cNvSpPr>
            <a:spLocks noGrp="1"/>
          </p:cNvSpPr>
          <p:nvPr>
            <p:ph type="dt" sz="half" idx="10"/>
          </p:nvPr>
        </p:nvSpPr>
        <p:spPr/>
        <p:txBody>
          <a:bodyPr/>
          <a:lstStyle/>
          <a:p>
            <a:fld id="{D262C9FD-64AF-4D77-9FF8-99D35621E6D9}" type="datetime1">
              <a:rPr lang="en-US" smtClean="0"/>
              <a:t>5/1/2020</a:t>
            </a:fld>
            <a:endParaRPr lang="en-US"/>
          </a:p>
        </p:txBody>
      </p:sp>
      <p:sp>
        <p:nvSpPr>
          <p:cNvPr id="6" name="Footer Placeholder 5">
            <a:extLst>
              <a:ext uri="{FF2B5EF4-FFF2-40B4-BE49-F238E27FC236}">
                <a16:creationId xmlns:a16="http://schemas.microsoft.com/office/drawing/2014/main" id="{C7795B91-D614-4546-A745-5AE96CC036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C51F91-C66E-4DB2-8B58-A8EC0C80C01F}"/>
              </a:ext>
            </a:extLst>
          </p:cNvPr>
          <p:cNvSpPr>
            <a:spLocks noGrp="1"/>
          </p:cNvSpPr>
          <p:nvPr>
            <p:ph type="sldNum" sz="quarter" idx="12"/>
          </p:nvPr>
        </p:nvSpPr>
        <p:spPr/>
        <p:txBody>
          <a:bodyPr/>
          <a:lstStyle/>
          <a:p>
            <a:fld id="{2F76281F-16F8-4101-BC45-C079CC8DB7FA}" type="slidenum">
              <a:rPr lang="en-US" smtClean="0"/>
              <a:t>‹#›</a:t>
            </a:fld>
            <a:endParaRPr lang="en-US"/>
          </a:p>
        </p:txBody>
      </p:sp>
    </p:spTree>
    <p:extLst>
      <p:ext uri="{BB962C8B-B14F-4D97-AF65-F5344CB8AC3E}">
        <p14:creationId xmlns:p14="http://schemas.microsoft.com/office/powerpoint/2010/main" val="4096285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CEA50-29DB-4279-BB25-FCC5E2DCD3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6B8E8A-A2E5-459B-B977-D62B2149CE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DAF8F2-F3E5-4BA6-8B43-C751240044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85EB40-5DE2-4700-937E-022404650B9C}"/>
              </a:ext>
            </a:extLst>
          </p:cNvPr>
          <p:cNvSpPr>
            <a:spLocks noGrp="1"/>
          </p:cNvSpPr>
          <p:nvPr>
            <p:ph type="dt" sz="half" idx="10"/>
          </p:nvPr>
        </p:nvSpPr>
        <p:spPr/>
        <p:txBody>
          <a:bodyPr/>
          <a:lstStyle/>
          <a:p>
            <a:fld id="{53820540-BA03-471D-8968-CC4AE058F981}" type="datetime1">
              <a:rPr lang="en-US" smtClean="0"/>
              <a:t>5/1/2020</a:t>
            </a:fld>
            <a:endParaRPr lang="en-US"/>
          </a:p>
        </p:txBody>
      </p:sp>
      <p:sp>
        <p:nvSpPr>
          <p:cNvPr id="6" name="Footer Placeholder 5">
            <a:extLst>
              <a:ext uri="{FF2B5EF4-FFF2-40B4-BE49-F238E27FC236}">
                <a16:creationId xmlns:a16="http://schemas.microsoft.com/office/drawing/2014/main" id="{D37E3234-E1A4-4B5E-8DEF-29D75BD26F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9E7D99-45B8-4F60-8887-0099DCF30930}"/>
              </a:ext>
            </a:extLst>
          </p:cNvPr>
          <p:cNvSpPr>
            <a:spLocks noGrp="1"/>
          </p:cNvSpPr>
          <p:nvPr>
            <p:ph type="sldNum" sz="quarter" idx="12"/>
          </p:nvPr>
        </p:nvSpPr>
        <p:spPr/>
        <p:txBody>
          <a:bodyPr/>
          <a:lstStyle/>
          <a:p>
            <a:fld id="{2F76281F-16F8-4101-BC45-C079CC8DB7FA}" type="slidenum">
              <a:rPr lang="en-US" smtClean="0"/>
              <a:t>‹#›</a:t>
            </a:fld>
            <a:endParaRPr lang="en-US"/>
          </a:p>
        </p:txBody>
      </p:sp>
    </p:spTree>
    <p:extLst>
      <p:ext uri="{BB962C8B-B14F-4D97-AF65-F5344CB8AC3E}">
        <p14:creationId xmlns:p14="http://schemas.microsoft.com/office/powerpoint/2010/main" val="3665743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6D53DE-A175-4C8B-A878-490427C196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15215F-8713-4C32-9E4E-9ED070BCD5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3AD29A-A35A-4BC1-A986-2FCC5A8D3B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B4716-C682-4B9C-B181-2CC014823009}" type="datetime1">
              <a:rPr lang="en-US" smtClean="0"/>
              <a:t>5/1/2020</a:t>
            </a:fld>
            <a:endParaRPr lang="en-US"/>
          </a:p>
        </p:txBody>
      </p:sp>
      <p:sp>
        <p:nvSpPr>
          <p:cNvPr id="5" name="Footer Placeholder 4">
            <a:extLst>
              <a:ext uri="{FF2B5EF4-FFF2-40B4-BE49-F238E27FC236}">
                <a16:creationId xmlns:a16="http://schemas.microsoft.com/office/drawing/2014/main" id="{FC45854B-E072-4EB0-87E7-23F4B04F2C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E57701-DC89-4D66-999C-DD67258241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76281F-16F8-4101-BC45-C079CC8DB7FA}" type="slidenum">
              <a:rPr lang="en-US" smtClean="0"/>
              <a:t>‹#›</a:t>
            </a:fld>
            <a:endParaRPr lang="en-US"/>
          </a:p>
        </p:txBody>
      </p:sp>
    </p:spTree>
    <p:extLst>
      <p:ext uri="{BB962C8B-B14F-4D97-AF65-F5344CB8AC3E}">
        <p14:creationId xmlns:p14="http://schemas.microsoft.com/office/powerpoint/2010/main" val="3699441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historynewsnetwork.org/article/46460"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3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FC74-B32B-48EC-B1FB-920A7A135773}"/>
              </a:ext>
            </a:extLst>
          </p:cNvPr>
          <p:cNvSpPr>
            <a:spLocks noGrp="1"/>
          </p:cNvSpPr>
          <p:nvPr>
            <p:ph type="ctrTitle"/>
          </p:nvPr>
        </p:nvSpPr>
        <p:spPr>
          <a:xfrm>
            <a:off x="323850" y="431006"/>
            <a:ext cx="6667500" cy="1138238"/>
          </a:xfrm>
        </p:spPr>
        <p:txBody>
          <a:bodyPr/>
          <a:lstStyle/>
          <a:p>
            <a:r>
              <a:rPr lang="en-US" dirty="0">
                <a:latin typeface="Impact" panose="020B0806030902050204" pitchFamily="34" charset="0"/>
              </a:rPr>
              <a:t>Ten Commandments</a:t>
            </a:r>
          </a:p>
        </p:txBody>
      </p:sp>
      <p:sp>
        <p:nvSpPr>
          <p:cNvPr id="3" name="Subtitle 2">
            <a:extLst>
              <a:ext uri="{FF2B5EF4-FFF2-40B4-BE49-F238E27FC236}">
                <a16:creationId xmlns:a16="http://schemas.microsoft.com/office/drawing/2014/main" id="{29F7CF19-25FA-4E7C-BCCF-EC9B91F1C2CF}"/>
              </a:ext>
            </a:extLst>
          </p:cNvPr>
          <p:cNvSpPr>
            <a:spLocks noGrp="1"/>
          </p:cNvSpPr>
          <p:nvPr>
            <p:ph type="subTitle" idx="1"/>
          </p:nvPr>
        </p:nvSpPr>
        <p:spPr>
          <a:xfrm>
            <a:off x="1447800" y="2034382"/>
            <a:ext cx="3562350" cy="1655762"/>
          </a:xfrm>
        </p:spPr>
        <p:txBody>
          <a:bodyPr/>
          <a:lstStyle/>
          <a:p>
            <a:r>
              <a:rPr lang="en-US" dirty="0">
                <a:latin typeface="Impact" panose="020B0806030902050204" pitchFamily="34" charset="0"/>
              </a:rPr>
              <a:t>4              6</a:t>
            </a:r>
          </a:p>
        </p:txBody>
      </p:sp>
      <p:pic>
        <p:nvPicPr>
          <p:cNvPr id="5" name="Picture 4" descr="A picture containing food&#10;&#10;Description automatically generated">
            <a:extLst>
              <a:ext uri="{FF2B5EF4-FFF2-40B4-BE49-F238E27FC236}">
                <a16:creationId xmlns:a16="http://schemas.microsoft.com/office/drawing/2014/main" id="{725DC2E4-1EA6-43AE-A99E-55B2E6E0AB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1" y="3140869"/>
            <a:ext cx="2247900" cy="2028825"/>
          </a:xfrm>
          <a:prstGeom prst="rect">
            <a:avLst/>
          </a:prstGeom>
        </p:spPr>
      </p:pic>
      <p:sp>
        <p:nvSpPr>
          <p:cNvPr id="6" name="Slide Number Placeholder 5">
            <a:extLst>
              <a:ext uri="{FF2B5EF4-FFF2-40B4-BE49-F238E27FC236}">
                <a16:creationId xmlns:a16="http://schemas.microsoft.com/office/drawing/2014/main" id="{71B94CCB-02F2-4139-8AE7-FEF67717495D}"/>
              </a:ext>
            </a:extLst>
          </p:cNvPr>
          <p:cNvSpPr>
            <a:spLocks noGrp="1"/>
          </p:cNvSpPr>
          <p:nvPr>
            <p:ph type="sldNum" sz="quarter" idx="12"/>
          </p:nvPr>
        </p:nvSpPr>
        <p:spPr/>
        <p:txBody>
          <a:bodyPr/>
          <a:lstStyle/>
          <a:p>
            <a:fld id="{2F76281F-16F8-4101-BC45-C079CC8DB7FA}" type="slidenum">
              <a:rPr lang="en-US" smtClean="0"/>
              <a:t>1</a:t>
            </a:fld>
            <a:endParaRPr lang="en-US" dirty="0"/>
          </a:p>
        </p:txBody>
      </p:sp>
      <p:sp>
        <p:nvSpPr>
          <p:cNvPr id="7" name="TextBox 6">
            <a:extLst>
              <a:ext uri="{FF2B5EF4-FFF2-40B4-BE49-F238E27FC236}">
                <a16:creationId xmlns:a16="http://schemas.microsoft.com/office/drawing/2014/main" id="{55C6AFB8-D3D9-41EC-83AB-B7BF4627A8D6}"/>
              </a:ext>
            </a:extLst>
          </p:cNvPr>
          <p:cNvSpPr txBox="1"/>
          <p:nvPr/>
        </p:nvSpPr>
        <p:spPr>
          <a:xfrm>
            <a:off x="4876800" y="3508950"/>
            <a:ext cx="6791325" cy="1292662"/>
          </a:xfrm>
          <a:prstGeom prst="rect">
            <a:avLst/>
          </a:prstGeom>
          <a:noFill/>
        </p:spPr>
        <p:txBody>
          <a:bodyPr wrap="square" rtlCol="0">
            <a:spAutoFit/>
          </a:bodyPr>
          <a:lstStyle/>
          <a:p>
            <a:pPr algn="ctr"/>
            <a:r>
              <a:rPr lang="en-US" sz="2400" b="1" dirty="0">
                <a:latin typeface="Arial Narrow" panose="020B0606020202030204" pitchFamily="34" charset="0"/>
              </a:rPr>
              <a:t>Portugal #100 Summary</a:t>
            </a:r>
          </a:p>
          <a:p>
            <a:pPr algn="ctr"/>
            <a:r>
              <a:rPr lang="en-US" b="1" dirty="0">
                <a:latin typeface="Arial Narrow" panose="020B0606020202030204" pitchFamily="34" charset="0"/>
              </a:rPr>
              <a:t> </a:t>
            </a:r>
          </a:p>
          <a:p>
            <a:pPr algn="ctr"/>
            <a:r>
              <a:rPr lang="en-US" b="1" dirty="0">
                <a:latin typeface="Arial Narrow" panose="020B0606020202030204" pitchFamily="34" charset="0"/>
              </a:rPr>
              <a:t>We learn to love God by relationships with human beings. </a:t>
            </a:r>
          </a:p>
          <a:p>
            <a:pPr algn="ctr"/>
            <a:r>
              <a:rPr lang="en-US" b="1" dirty="0">
                <a:latin typeface="Arial Narrow" panose="020B0606020202030204" pitchFamily="34" charset="0"/>
              </a:rPr>
              <a:t>The greatest commandment equals to serve or worship God.</a:t>
            </a:r>
          </a:p>
        </p:txBody>
      </p:sp>
    </p:spTree>
    <p:extLst>
      <p:ext uri="{BB962C8B-B14F-4D97-AF65-F5344CB8AC3E}">
        <p14:creationId xmlns:p14="http://schemas.microsoft.com/office/powerpoint/2010/main" val="1356979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344223-A5A9-4E8C-AE0A-E7CC9769DBC9}"/>
              </a:ext>
            </a:extLst>
          </p:cNvPr>
          <p:cNvSpPr>
            <a:spLocks noGrp="1"/>
          </p:cNvSpPr>
          <p:nvPr>
            <p:ph type="sldNum" sz="quarter" idx="12"/>
          </p:nvPr>
        </p:nvSpPr>
        <p:spPr/>
        <p:txBody>
          <a:bodyPr/>
          <a:lstStyle/>
          <a:p>
            <a:fld id="{2F76281F-16F8-4101-BC45-C079CC8DB7FA}" type="slidenum">
              <a:rPr lang="en-US" smtClean="0"/>
              <a:t>10</a:t>
            </a:fld>
            <a:endParaRPr lang="en-US"/>
          </a:p>
        </p:txBody>
      </p:sp>
      <p:sp>
        <p:nvSpPr>
          <p:cNvPr id="3" name="Rectangle 2">
            <a:extLst>
              <a:ext uri="{FF2B5EF4-FFF2-40B4-BE49-F238E27FC236}">
                <a16:creationId xmlns:a16="http://schemas.microsoft.com/office/drawing/2014/main" id="{30D4F653-5E1C-41D0-AE2A-1384C06C900E}"/>
              </a:ext>
            </a:extLst>
          </p:cNvPr>
          <p:cNvSpPr/>
          <p:nvPr/>
        </p:nvSpPr>
        <p:spPr>
          <a:xfrm>
            <a:off x="3781425" y="2846550"/>
            <a:ext cx="8048625" cy="2984087"/>
          </a:xfrm>
          <a:prstGeom prst="rect">
            <a:avLst/>
          </a:prstGeom>
        </p:spPr>
        <p:txBody>
          <a:bodyPr wrap="square">
            <a:spAutoFit/>
          </a:bodyPr>
          <a:lstStyle/>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Next we have 1 John 4:20 - 21 says that you're a liar if you claim to love God and hate your brother. </a:t>
            </a: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You must love what you see</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t>
            </a:r>
            <a:endParaRPr lang="en-US" dirty="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br>
              <a:rPr lang="en-US" sz="11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John 13:34 - 35 is </a:t>
            </a: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 new commandment</a:t>
            </a:r>
            <a:endParaRPr lang="en-US" b="1" dirty="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br>
              <a:rPr lang="en-US" sz="11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Luke 6:37 - 38 Judge not and ye shall not be judged; and do unto others as you would have them do unto you. Do to others or don't do to others. </a:t>
            </a:r>
            <a:endParaRPr lang="en-US" dirty="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br>
              <a:rPr lang="en-US" sz="11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Romans 2:10 - 16 particularly 14 + 15 -- even </a:t>
            </a: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gentiles</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can love their neighbors without knowing the law. They can love their neighbor naturally. They </a:t>
            </a: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keep these first 6 commandments naturally.</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t>
            </a:r>
            <a:endParaRPr lang="en-US" dirty="0">
              <a:latin typeface="Arial Narrow" panose="020B0606020202030204" pitchFamily="34" charset="0"/>
              <a:ea typeface="Calibri" panose="020F0502020204030204" pitchFamily="34" charset="0"/>
              <a:cs typeface="Times New Roman" panose="02020603050405020304" pitchFamily="18" charset="0"/>
            </a:endParaRPr>
          </a:p>
        </p:txBody>
      </p:sp>
      <p:pic>
        <p:nvPicPr>
          <p:cNvPr id="5" name="Picture 4" descr="A picture containing food, light&#10;&#10;Description automatically generated">
            <a:extLst>
              <a:ext uri="{FF2B5EF4-FFF2-40B4-BE49-F238E27FC236}">
                <a16:creationId xmlns:a16="http://schemas.microsoft.com/office/drawing/2014/main" id="{6D14EC43-917B-423F-90F7-FD65A1C00A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150" y="900112"/>
            <a:ext cx="2705100" cy="1685925"/>
          </a:xfrm>
          <a:prstGeom prst="rect">
            <a:avLst/>
          </a:prstGeom>
        </p:spPr>
      </p:pic>
    </p:spTree>
    <p:extLst>
      <p:ext uri="{BB962C8B-B14F-4D97-AF65-F5344CB8AC3E}">
        <p14:creationId xmlns:p14="http://schemas.microsoft.com/office/powerpoint/2010/main" val="90733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9B6801-2534-4033-B9D3-E03EAACC4C2A}"/>
              </a:ext>
            </a:extLst>
          </p:cNvPr>
          <p:cNvSpPr>
            <a:spLocks noGrp="1"/>
          </p:cNvSpPr>
          <p:nvPr>
            <p:ph type="sldNum" sz="quarter" idx="12"/>
          </p:nvPr>
        </p:nvSpPr>
        <p:spPr/>
        <p:txBody>
          <a:bodyPr/>
          <a:lstStyle/>
          <a:p>
            <a:fld id="{2F76281F-16F8-4101-BC45-C079CC8DB7FA}" type="slidenum">
              <a:rPr lang="en-US" smtClean="0"/>
              <a:t>11</a:t>
            </a:fld>
            <a:endParaRPr lang="en-US"/>
          </a:p>
        </p:txBody>
      </p:sp>
      <p:sp>
        <p:nvSpPr>
          <p:cNvPr id="3" name="Rectangle 2">
            <a:extLst>
              <a:ext uri="{FF2B5EF4-FFF2-40B4-BE49-F238E27FC236}">
                <a16:creationId xmlns:a16="http://schemas.microsoft.com/office/drawing/2014/main" id="{4A2FF3BE-9757-41C5-B19B-BB956D289843}"/>
              </a:ext>
            </a:extLst>
          </p:cNvPr>
          <p:cNvSpPr/>
          <p:nvPr/>
        </p:nvSpPr>
        <p:spPr>
          <a:xfrm>
            <a:off x="770981" y="488461"/>
            <a:ext cx="4286250" cy="4696286"/>
          </a:xfrm>
          <a:prstGeom prst="rect">
            <a:avLst/>
          </a:prstGeom>
        </p:spPr>
        <p:txBody>
          <a:bodyPr wrap="square">
            <a:spAutoFit/>
          </a:bodyPr>
          <a:lstStyle/>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So we’ll do a quick review of Ephesians 6:5  - the slave master and he’s talking about slavery and where it came from. Slavery comes from God and it was corrupted by man. And then now it shows that we are servants and that we are to obey </a:t>
            </a: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but the word is really slave</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Who do we obey?</a:t>
            </a:r>
            <a:endParaRPr lang="en-US" dirty="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br>
              <a:rPr lang="en-US" sz="11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endParaRPr lang="en-US" dirty="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So in our relationship with our fellow humans we see that it was a model about our relationship with God. This led us to the five relationships that we experience in life. The servant/master relationship that we have here on Earth is the corrupted version of what God intended. And </a:t>
            </a: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the slave master relationship is only one of five</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t>
            </a:r>
            <a:endParaRPr lang="en-US"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82884F7C-982E-4657-BE0D-1E8A7AE968B5}"/>
              </a:ext>
            </a:extLst>
          </p:cNvPr>
          <p:cNvSpPr/>
          <p:nvPr/>
        </p:nvSpPr>
        <p:spPr>
          <a:xfrm>
            <a:off x="6206218" y="577179"/>
            <a:ext cx="4438650" cy="3221972"/>
          </a:xfrm>
          <a:prstGeom prst="rect">
            <a:avLst/>
          </a:prstGeom>
        </p:spPr>
        <p:txBody>
          <a:bodyPr wrap="square">
            <a:spAutoFit/>
          </a:bodyPr>
          <a:lstStyle/>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So we have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914400" marR="0" lvl="0" indent="-342900">
              <a:lnSpc>
                <a:spcPct val="107000"/>
              </a:lnSpc>
              <a:spcBef>
                <a:spcPts val="0"/>
              </a:spcBef>
              <a:spcAft>
                <a:spcPts val="0"/>
              </a:spcAft>
              <a:buFont typeface="+mj-lt"/>
              <a:buAutoNum type="arabicPeriod"/>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Slave/master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914400" marR="0" lvl="0" indent="-342900">
              <a:lnSpc>
                <a:spcPct val="107000"/>
              </a:lnSpc>
              <a:spcBef>
                <a:spcPts val="0"/>
              </a:spcBef>
              <a:spcAft>
                <a:spcPts val="0"/>
              </a:spcAft>
              <a:buFont typeface="+mj-lt"/>
              <a:buAutoNum type="arabicPeriod"/>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Marriage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914400" marR="0" lvl="0" indent="-342900">
              <a:lnSpc>
                <a:spcPct val="107000"/>
              </a:lnSpc>
              <a:spcBef>
                <a:spcPts val="0"/>
              </a:spcBef>
              <a:spcAft>
                <a:spcPts val="0"/>
              </a:spcAft>
              <a:buFont typeface="+mj-lt"/>
              <a:buAutoNum type="arabicPeriod"/>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Siblings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914400" marR="0" lvl="0" indent="-342900">
              <a:lnSpc>
                <a:spcPct val="107000"/>
              </a:lnSpc>
              <a:spcBef>
                <a:spcPts val="0"/>
              </a:spcBef>
              <a:spcAft>
                <a:spcPts val="0"/>
              </a:spcAft>
              <a:buFont typeface="+mj-lt"/>
              <a:buAutoNum type="arabicPeriod"/>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Parent/child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914400" marR="0" lvl="0" indent="-342900">
              <a:lnSpc>
                <a:spcPct val="107000"/>
              </a:lnSpc>
              <a:spcBef>
                <a:spcPts val="0"/>
              </a:spcBef>
              <a:spcAft>
                <a:spcPts val="0"/>
              </a:spcAft>
              <a:buFont typeface="+mj-lt"/>
              <a:buAutoNum type="arabicPeriod"/>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Friend</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br>
              <a:rPr lang="en-US" sz="11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So this one verse led us to all human relationships. And all of it is a proxy of our relationship with God. </a:t>
            </a: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We said it was a parable.</a:t>
            </a: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47EC96BF-FDAF-44B4-8B46-C3B9B8A4BAA7}"/>
              </a:ext>
            </a:extLst>
          </p:cNvPr>
          <p:cNvSpPr/>
          <p:nvPr/>
        </p:nvSpPr>
        <p:spPr>
          <a:xfrm>
            <a:off x="5325019" y="4277531"/>
            <a:ext cx="6096000" cy="1815882"/>
          </a:xfrm>
          <a:prstGeom prst="rect">
            <a:avLst/>
          </a:prstGeom>
          <a:ln>
            <a:solidFill>
              <a:schemeClr val="tx1">
                <a:lumMod val="95000"/>
                <a:lumOff val="5000"/>
              </a:schemeClr>
            </a:solidFill>
          </a:ln>
          <a:effectLst>
            <a:outerShdw blurRad="50800" dist="38100" dir="5400000" algn="t" rotWithShape="0">
              <a:prstClr val="black">
                <a:alpha val="40000"/>
              </a:prstClr>
            </a:outerShdw>
          </a:effectLst>
        </p:spPr>
        <p:txBody>
          <a:bodyPr>
            <a:spAutoFit/>
          </a:bodyPr>
          <a:lstStyle/>
          <a:p>
            <a:r>
              <a:rPr lang="en-US" sz="1400" dirty="0">
                <a:latin typeface="Arial Narrow" panose="020B0606020202030204" pitchFamily="34" charset="0"/>
              </a:rPr>
              <a:t> Ephesians </a:t>
            </a:r>
          </a:p>
          <a:p>
            <a:r>
              <a:rPr lang="en-US" sz="1400" dirty="0">
                <a:latin typeface="Arial Narrow" panose="020B0606020202030204" pitchFamily="34" charset="0"/>
              </a:rPr>
              <a:t> 6:1	Children, obey your parents in the Lord: for this is right.  </a:t>
            </a:r>
          </a:p>
          <a:p>
            <a:r>
              <a:rPr lang="en-US" sz="1400" dirty="0">
                <a:latin typeface="Arial Narrow" panose="020B0606020202030204" pitchFamily="34" charset="0"/>
              </a:rPr>
              <a:t> 6:2	</a:t>
            </a:r>
            <a:r>
              <a:rPr lang="en-US" sz="1400" dirty="0" err="1">
                <a:latin typeface="Arial Narrow" panose="020B0606020202030204" pitchFamily="34" charset="0"/>
              </a:rPr>
              <a:t>Honour</a:t>
            </a:r>
            <a:r>
              <a:rPr lang="en-US" sz="1400" dirty="0">
                <a:latin typeface="Arial Narrow" panose="020B0606020202030204" pitchFamily="34" charset="0"/>
              </a:rPr>
              <a:t> thy father and mother; which is the first commandment with promise;  </a:t>
            </a:r>
          </a:p>
          <a:p>
            <a:r>
              <a:rPr lang="en-US" sz="1400" dirty="0">
                <a:latin typeface="Arial Narrow" panose="020B0606020202030204" pitchFamily="34" charset="0"/>
              </a:rPr>
              <a:t> 6:3	That it may be well with thee, and thou mayest live long on the earth.  </a:t>
            </a:r>
          </a:p>
          <a:p>
            <a:r>
              <a:rPr lang="en-US" sz="1400" dirty="0">
                <a:latin typeface="Arial Narrow" panose="020B0606020202030204" pitchFamily="34" charset="0"/>
              </a:rPr>
              <a:t> 6:4	And, ye fathers, provoke not your children to wrath: but bring them up in the nurture and admonition of the Lord.  </a:t>
            </a:r>
          </a:p>
          <a:p>
            <a:r>
              <a:rPr lang="en-US" sz="1400" dirty="0">
                <a:latin typeface="Arial Narrow" panose="020B0606020202030204" pitchFamily="34" charset="0"/>
              </a:rPr>
              <a:t> 6:5	Servants, be obedient to them that are [your] masters according to the flesh, with fear and trembling, in singleness of your heart, as unto Christ; </a:t>
            </a:r>
          </a:p>
        </p:txBody>
      </p:sp>
    </p:spTree>
    <p:extLst>
      <p:ext uri="{BB962C8B-B14F-4D97-AF65-F5344CB8AC3E}">
        <p14:creationId xmlns:p14="http://schemas.microsoft.com/office/powerpoint/2010/main" val="48584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1000"/>
                                        <p:tgtEl>
                                          <p:spTgt spid="4">
                                            <p:txEl>
                                              <p:pRg st="0" end="0"/>
                                            </p:txEl>
                                          </p:spTgt>
                                        </p:tgtEl>
                                      </p:cBhvr>
                                    </p:animEffect>
                                    <p:anim calcmode="lin" valueType="num">
                                      <p:cBhvr>
                                        <p:cTn id="2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0" end="0"/>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fade">
                                      <p:cBhvr>
                                        <p:cTn id="33" dur="1000"/>
                                        <p:tgtEl>
                                          <p:spTgt spid="4">
                                            <p:txEl>
                                              <p:pRg st="1" end="1"/>
                                            </p:txEl>
                                          </p:spTgt>
                                        </p:tgtEl>
                                      </p:cBhvr>
                                    </p:animEffect>
                                    <p:anim calcmode="lin" valueType="num">
                                      <p:cBhvr>
                                        <p:cTn id="3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1" end="1"/>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fade">
                                      <p:cBhvr>
                                        <p:cTn id="38" dur="1000"/>
                                        <p:tgtEl>
                                          <p:spTgt spid="4">
                                            <p:txEl>
                                              <p:pRg st="2" end="2"/>
                                            </p:txEl>
                                          </p:spTgt>
                                        </p:tgtEl>
                                      </p:cBhvr>
                                    </p:animEffect>
                                    <p:anim calcmode="lin" valueType="num">
                                      <p:cBhvr>
                                        <p:cTn id="3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2" end="2"/>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fade">
                                      <p:cBhvr>
                                        <p:cTn id="43" dur="1000"/>
                                        <p:tgtEl>
                                          <p:spTgt spid="4">
                                            <p:txEl>
                                              <p:pRg st="3" end="3"/>
                                            </p:txEl>
                                          </p:spTgt>
                                        </p:tgtEl>
                                      </p:cBhvr>
                                    </p:animEffect>
                                    <p:anim calcmode="lin" valueType="num">
                                      <p:cBhvr>
                                        <p:cTn id="4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3" end="3"/>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fade">
                                      <p:cBhvr>
                                        <p:cTn id="48" dur="1000"/>
                                        <p:tgtEl>
                                          <p:spTgt spid="4">
                                            <p:txEl>
                                              <p:pRg st="4" end="4"/>
                                            </p:txEl>
                                          </p:spTgt>
                                        </p:tgtEl>
                                      </p:cBhvr>
                                    </p:animEffect>
                                    <p:anim calcmode="lin" valueType="num">
                                      <p:cBhvr>
                                        <p:cTn id="4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4" end="4"/>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
                                            <p:txEl>
                                              <p:pRg st="5" end="5"/>
                                            </p:txEl>
                                          </p:spTgt>
                                        </p:tgtEl>
                                        <p:attrNameLst>
                                          <p:attrName>style.visibility</p:attrName>
                                        </p:attrNameLst>
                                      </p:cBhvr>
                                      <p:to>
                                        <p:strVal val="visible"/>
                                      </p:to>
                                    </p:set>
                                    <p:animEffect transition="in" filter="fade">
                                      <p:cBhvr>
                                        <p:cTn id="53" dur="1000"/>
                                        <p:tgtEl>
                                          <p:spTgt spid="4">
                                            <p:txEl>
                                              <p:pRg st="5" end="5"/>
                                            </p:txEl>
                                          </p:spTgt>
                                        </p:tgtEl>
                                      </p:cBhvr>
                                    </p:animEffect>
                                    <p:anim calcmode="lin" valueType="num">
                                      <p:cBhvr>
                                        <p:cTn id="54"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5"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4">
                                            <p:txEl>
                                              <p:pRg st="7" end="7"/>
                                            </p:txEl>
                                          </p:spTgt>
                                        </p:tgtEl>
                                        <p:attrNameLst>
                                          <p:attrName>style.visibility</p:attrName>
                                        </p:attrNameLst>
                                      </p:cBhvr>
                                      <p:to>
                                        <p:strVal val="visible"/>
                                      </p:to>
                                    </p:set>
                                    <p:animEffect transition="in" filter="fade">
                                      <p:cBhvr>
                                        <p:cTn id="60" dur="1000"/>
                                        <p:tgtEl>
                                          <p:spTgt spid="4">
                                            <p:txEl>
                                              <p:pRg st="7" end="7"/>
                                            </p:txEl>
                                          </p:spTgt>
                                        </p:tgtEl>
                                      </p:cBhvr>
                                    </p:animEffect>
                                    <p:anim calcmode="lin" valueType="num">
                                      <p:cBhvr>
                                        <p:cTn id="61"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2"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F2D1C8-4C8C-435F-BBEC-54A986FF1F09}"/>
              </a:ext>
            </a:extLst>
          </p:cNvPr>
          <p:cNvSpPr>
            <a:spLocks noGrp="1"/>
          </p:cNvSpPr>
          <p:nvPr>
            <p:ph type="sldNum" sz="quarter" idx="12"/>
          </p:nvPr>
        </p:nvSpPr>
        <p:spPr/>
        <p:txBody>
          <a:bodyPr/>
          <a:lstStyle/>
          <a:p>
            <a:fld id="{2F76281F-16F8-4101-BC45-C079CC8DB7FA}" type="slidenum">
              <a:rPr lang="en-US" smtClean="0"/>
              <a:t>12</a:t>
            </a:fld>
            <a:endParaRPr lang="en-US"/>
          </a:p>
        </p:txBody>
      </p:sp>
      <p:sp>
        <p:nvSpPr>
          <p:cNvPr id="3" name="Rectangle 2">
            <a:extLst>
              <a:ext uri="{FF2B5EF4-FFF2-40B4-BE49-F238E27FC236}">
                <a16:creationId xmlns:a16="http://schemas.microsoft.com/office/drawing/2014/main" id="{043BD5DA-66B9-41F5-8D70-40FD07422DA9}"/>
              </a:ext>
            </a:extLst>
          </p:cNvPr>
          <p:cNvSpPr/>
          <p:nvPr/>
        </p:nvSpPr>
        <p:spPr>
          <a:xfrm>
            <a:off x="514350" y="776444"/>
            <a:ext cx="8143875" cy="3510898"/>
          </a:xfrm>
          <a:prstGeom prst="rect">
            <a:avLst/>
          </a:prstGeom>
        </p:spPr>
        <p:txBody>
          <a:bodyPr wrap="square">
            <a:spAutoFit/>
          </a:bodyPr>
          <a:lstStyle/>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So Matthew 7:12 is the Golden rule which is do unto others as you would have them do unto you. Love your neighbor as you love yourself. Treat others the way you want them to treat you.</a:t>
            </a:r>
            <a:endParaRPr lang="en-US" dirty="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br>
              <a:rPr lang="en-US" sz="11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endParaRPr lang="en-US" dirty="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And we went to Matthew 22:36 - 40 which says </a:t>
            </a: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the first commandment is to love God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And </a:t>
            </a: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the second commandment is to love your neighbor</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Just after the triumphal entry and the second temple cleansing and then this and then comes Matthew 23, the great public rebuke, the purpose of Matthew 23. One group is the leadership. The second group is the people or the laity. Christ has never publicly attacked them and told them to make a choice until now. He says that your temple is destroyed in verse 38. Your temple is destroyed. This leads to chapter 24 and the disciples are shocked. They say the temple can't be destroyed because it's too strong and God would not do that.</a:t>
            </a:r>
            <a:endParaRPr lang="en-US"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63065074-5510-45EB-A559-0F32B2CC2EF7}"/>
              </a:ext>
            </a:extLst>
          </p:cNvPr>
          <p:cNvSpPr/>
          <p:nvPr/>
        </p:nvSpPr>
        <p:spPr>
          <a:xfrm>
            <a:off x="4019550" y="4952514"/>
            <a:ext cx="7258050" cy="966290"/>
          </a:xfrm>
          <a:prstGeom prst="rect">
            <a:avLst/>
          </a:prstGeom>
        </p:spPr>
        <p:txBody>
          <a:bodyPr wrap="square">
            <a:spAutoFit/>
          </a:bodyPr>
          <a:lstStyle/>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We connected Mark 12 with Matthew 22. And specifically Matthew 22:38 and Mark 12:30. The version of Mark is just the first commandment and the Matthew version is the great commandment. </a:t>
            </a: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Why is it the great commandment in Matthew?</a:t>
            </a: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164F218A-3C99-4401-A34C-009836F74FD6}"/>
              </a:ext>
            </a:extLst>
          </p:cNvPr>
          <p:cNvSpPr/>
          <p:nvPr/>
        </p:nvSpPr>
        <p:spPr>
          <a:xfrm>
            <a:off x="9163051" y="825161"/>
            <a:ext cx="2514599" cy="3416320"/>
          </a:xfrm>
          <a:prstGeom prst="rect">
            <a:avLst/>
          </a:prstGeom>
        </p:spPr>
        <p:txBody>
          <a:bodyPr wrap="square">
            <a:spAutoFit/>
          </a:bodyPr>
          <a:lstStyle/>
          <a:p>
            <a:r>
              <a:rPr lang="en-US" sz="2400" dirty="0">
                <a:latin typeface="Arial Narrow" panose="020B0606020202030204" pitchFamily="34" charset="0"/>
              </a:rPr>
              <a:t> Mark 12:30And thou shalt love the Lord thy God with all thy heart, and with all thy soul, and with all thy mind, and with all thy strength: </a:t>
            </a:r>
            <a:r>
              <a:rPr lang="en-US" sz="2400" b="1" dirty="0">
                <a:latin typeface="Arial Narrow" panose="020B0606020202030204" pitchFamily="34" charset="0"/>
              </a:rPr>
              <a:t>this [is] the first commandment. </a:t>
            </a:r>
          </a:p>
        </p:txBody>
      </p:sp>
      <p:sp>
        <p:nvSpPr>
          <p:cNvPr id="6" name="Rectangle 5">
            <a:extLst>
              <a:ext uri="{FF2B5EF4-FFF2-40B4-BE49-F238E27FC236}">
                <a16:creationId xmlns:a16="http://schemas.microsoft.com/office/drawing/2014/main" id="{E8E65FC2-326D-4CBA-87B7-F5B7476DC60C}"/>
              </a:ext>
            </a:extLst>
          </p:cNvPr>
          <p:cNvSpPr/>
          <p:nvPr/>
        </p:nvSpPr>
        <p:spPr>
          <a:xfrm>
            <a:off x="514350" y="4952514"/>
            <a:ext cx="2686050" cy="1200329"/>
          </a:xfrm>
          <a:prstGeom prst="rect">
            <a:avLst/>
          </a:prstGeom>
        </p:spPr>
        <p:txBody>
          <a:bodyPr wrap="square">
            <a:spAutoFit/>
          </a:bodyPr>
          <a:lstStyle/>
          <a:p>
            <a:r>
              <a:rPr lang="en-US" sz="2400" dirty="0">
                <a:latin typeface="Arial Narrow" panose="020B0606020202030204" pitchFamily="34" charset="0"/>
              </a:rPr>
              <a:t>Matthew 22:38	This is </a:t>
            </a:r>
            <a:r>
              <a:rPr lang="en-US" sz="2400" b="1" dirty="0">
                <a:latin typeface="Arial Narrow" panose="020B0606020202030204" pitchFamily="34" charset="0"/>
              </a:rPr>
              <a:t>the first </a:t>
            </a:r>
            <a:r>
              <a:rPr lang="en-US" sz="2400" b="1" dirty="0">
                <a:highlight>
                  <a:srgbClr val="FFFF00"/>
                </a:highlight>
                <a:latin typeface="Arial Narrow" panose="020B0606020202030204" pitchFamily="34" charset="0"/>
              </a:rPr>
              <a:t>and great </a:t>
            </a:r>
            <a:r>
              <a:rPr lang="en-US" sz="2400" b="1" dirty="0">
                <a:latin typeface="Arial Narrow" panose="020B0606020202030204" pitchFamily="34" charset="0"/>
              </a:rPr>
              <a:t>commandment</a:t>
            </a:r>
            <a:r>
              <a:rPr lang="en-US" sz="2400" dirty="0">
                <a:latin typeface="Arial Narrow" panose="020B0606020202030204" pitchFamily="34" charset="0"/>
              </a:rPr>
              <a:t>. </a:t>
            </a:r>
          </a:p>
        </p:txBody>
      </p:sp>
    </p:spTree>
    <p:extLst>
      <p:ext uri="{BB962C8B-B14F-4D97-AF65-F5344CB8AC3E}">
        <p14:creationId xmlns:p14="http://schemas.microsoft.com/office/powerpoint/2010/main" val="388292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C1E8DF-41B5-4BB4-AEEB-6DBFCCD7FD42}"/>
              </a:ext>
            </a:extLst>
          </p:cNvPr>
          <p:cNvSpPr>
            <a:spLocks noGrp="1"/>
          </p:cNvSpPr>
          <p:nvPr>
            <p:ph type="sldNum" sz="quarter" idx="12"/>
          </p:nvPr>
        </p:nvSpPr>
        <p:spPr/>
        <p:txBody>
          <a:bodyPr/>
          <a:lstStyle/>
          <a:p>
            <a:fld id="{2F76281F-16F8-4101-BC45-C079CC8DB7FA}" type="slidenum">
              <a:rPr lang="en-US" smtClean="0"/>
              <a:t>13</a:t>
            </a:fld>
            <a:endParaRPr lang="en-US"/>
          </a:p>
        </p:txBody>
      </p:sp>
      <p:sp>
        <p:nvSpPr>
          <p:cNvPr id="3" name="Rectangle 2">
            <a:extLst>
              <a:ext uri="{FF2B5EF4-FFF2-40B4-BE49-F238E27FC236}">
                <a16:creationId xmlns:a16="http://schemas.microsoft.com/office/drawing/2014/main" id="{69900CF5-C20E-4F39-A491-5D863030FD60}"/>
              </a:ext>
            </a:extLst>
          </p:cNvPr>
          <p:cNvSpPr/>
          <p:nvPr/>
        </p:nvSpPr>
        <p:spPr>
          <a:xfrm>
            <a:off x="1400175" y="1377412"/>
            <a:ext cx="6096000" cy="4103175"/>
          </a:xfrm>
          <a:prstGeom prst="rect">
            <a:avLst/>
          </a:prstGeom>
        </p:spPr>
        <p:txBody>
          <a:bodyPr>
            <a:spAutoFit/>
          </a:bodyPr>
          <a:lstStyle/>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Matthew 22:38  =  Mark 12:30b</a:t>
            </a:r>
            <a:endParaRPr lang="en-US" dirty="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br>
              <a:rPr lang="en-US" sz="11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endParaRPr lang="en-US" dirty="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 Matthew it is split, 37 is 30 part a.  And 38 is 30 part b.  The difference is in Matthew </a:t>
            </a:r>
            <a:r>
              <a:rPr lang="en-US" dirty="0">
                <a:solidFill>
                  <a:srgbClr val="000000"/>
                </a:solidFill>
                <a:highlight>
                  <a:srgbClr val="FFFF00"/>
                </a:highlight>
                <a:latin typeface="Arial Narrow" panose="020B0606020202030204" pitchFamily="34" charset="0"/>
                <a:ea typeface="Times New Roman" panose="02020603050405020304" pitchFamily="18" charset="0"/>
                <a:cs typeface="Arial" panose="020B0604020202020204" pitchFamily="34" charset="0"/>
              </a:rPr>
              <a:t>it says great</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because it's our relationship to God. Ephesians 6:5 the </a:t>
            </a:r>
            <a:r>
              <a:rPr lang="en-US"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slavemaster</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that leads to all our relationships with man is just a proxy or a parable, an example of the original. The purpose of our existence is not to have babies, not to have children, not to have friends, not to serve people or to be served. </a:t>
            </a: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The purpose of our creation is to serve God, to have a relationship with him</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It's not just to serve him, it's not just a worship him. It's to understand his creative power, to be his friend.  </a:t>
            </a: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All of these human relationships which is the second commandment are all there to understand the great.</a:t>
            </a:r>
            <a:endParaRPr lang="en-US" b="1"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4" name="Text Box 3">
            <a:extLst>
              <a:ext uri="{FF2B5EF4-FFF2-40B4-BE49-F238E27FC236}">
                <a16:creationId xmlns:a16="http://schemas.microsoft.com/office/drawing/2014/main" id="{25587B02-40A3-406B-8D6F-CE7858BA2B96}"/>
              </a:ext>
            </a:extLst>
          </p:cNvPr>
          <p:cNvSpPr txBox="1">
            <a:spLocks noChangeArrowheads="1"/>
          </p:cNvSpPr>
          <p:nvPr/>
        </p:nvSpPr>
        <p:spPr bwMode="auto">
          <a:xfrm>
            <a:off x="8111783" y="2904024"/>
            <a:ext cx="1371600" cy="1546250"/>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t>
            </a:r>
            <a:r>
              <a:rPr kumimoji="0" lang="en-US" altLang="en-US" sz="1400" b="0" i="0" u="none" strike="noStrike" cap="none" normalizeH="0" baseline="0" dirty="0">
                <a:ln>
                  <a:noFill/>
                </a:ln>
                <a:solidFill>
                  <a:srgbClr val="000000"/>
                </a:solidFill>
                <a:effectLst/>
                <a:latin typeface="Arial Narrow" panose="020B0606020202030204" pitchFamily="34" charset="0"/>
              </a:rPr>
              <a:t>Servant/Master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t>
            </a:r>
            <a:r>
              <a:rPr kumimoji="0" lang="en-US" altLang="en-US" sz="1400" b="0" i="0" u="none" strike="noStrike" cap="none" normalizeH="0" baseline="0" dirty="0">
                <a:ln>
                  <a:noFill/>
                </a:ln>
                <a:solidFill>
                  <a:srgbClr val="000000"/>
                </a:solidFill>
                <a:effectLst/>
                <a:latin typeface="Arial Narrow" panose="020B0606020202030204" pitchFamily="34" charset="0"/>
              </a:rPr>
              <a:t>Marriage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t>
            </a:r>
            <a:r>
              <a:rPr kumimoji="0" lang="en-US" altLang="en-US" sz="1400" b="0" i="0" u="none" strike="noStrike" cap="none" normalizeH="0" baseline="0" dirty="0">
                <a:ln>
                  <a:noFill/>
                </a:ln>
                <a:solidFill>
                  <a:srgbClr val="000000"/>
                </a:solidFill>
                <a:effectLst/>
                <a:latin typeface="Arial Narrow" panose="020B0606020202030204" pitchFamily="34" charset="0"/>
              </a:rPr>
              <a:t>Siblings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t>
            </a:r>
            <a:r>
              <a:rPr kumimoji="0" lang="en-US" altLang="en-US" sz="1400" b="0" i="0" u="none" strike="noStrike" cap="none" normalizeH="0" baseline="0" dirty="0">
                <a:ln>
                  <a:noFill/>
                </a:ln>
                <a:solidFill>
                  <a:srgbClr val="000000"/>
                </a:solidFill>
                <a:effectLst/>
                <a:latin typeface="Arial Narrow" panose="020B0606020202030204" pitchFamily="34" charset="0"/>
              </a:rPr>
              <a:t>Parent/child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t>
            </a:r>
            <a:r>
              <a:rPr kumimoji="0" lang="en-US" altLang="en-US" sz="1400" b="0" i="0" u="none" strike="noStrike" cap="none" normalizeH="0" baseline="0" dirty="0">
                <a:ln>
                  <a:noFill/>
                </a:ln>
                <a:solidFill>
                  <a:srgbClr val="000000"/>
                </a:solidFill>
                <a:effectLst/>
                <a:latin typeface="Arial Narrow" panose="020B0606020202030204" pitchFamily="34" charset="0"/>
              </a:rPr>
              <a:t>Friend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0756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21625E-10E0-4332-94CD-E2D23B12883E}"/>
              </a:ext>
            </a:extLst>
          </p:cNvPr>
          <p:cNvSpPr>
            <a:spLocks noGrp="1"/>
          </p:cNvSpPr>
          <p:nvPr>
            <p:ph type="sldNum" sz="quarter" idx="12"/>
          </p:nvPr>
        </p:nvSpPr>
        <p:spPr/>
        <p:txBody>
          <a:bodyPr/>
          <a:lstStyle/>
          <a:p>
            <a:fld id="{2F76281F-16F8-4101-BC45-C079CC8DB7FA}" type="slidenum">
              <a:rPr lang="en-US" smtClean="0"/>
              <a:t>14</a:t>
            </a:fld>
            <a:endParaRPr lang="en-US"/>
          </a:p>
        </p:txBody>
      </p:sp>
      <p:sp>
        <p:nvSpPr>
          <p:cNvPr id="3" name="Rectangle 2">
            <a:extLst>
              <a:ext uri="{FF2B5EF4-FFF2-40B4-BE49-F238E27FC236}">
                <a16:creationId xmlns:a16="http://schemas.microsoft.com/office/drawing/2014/main" id="{93FD4D4A-80FF-4E33-B3CC-F1EDB4AD9940}"/>
              </a:ext>
            </a:extLst>
          </p:cNvPr>
          <p:cNvSpPr/>
          <p:nvPr/>
        </p:nvSpPr>
        <p:spPr>
          <a:xfrm>
            <a:off x="723899" y="840768"/>
            <a:ext cx="6429375" cy="2613151"/>
          </a:xfrm>
          <a:prstGeom prst="rect">
            <a:avLst/>
          </a:prstGeom>
        </p:spPr>
        <p:txBody>
          <a:bodyPr wrap="square">
            <a:spAutoFit/>
          </a:bodyPr>
          <a:lstStyle/>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Exodus 20 1 - 11 which is the four commandments. Why we looking at Exodus?  In Matthew 22, the two commandments we’re wanting to see what he's talking about. So we go to Exodus and the ten commandments gets changed into 2 commandments.  The Exodus one, which is all correct, can be further developed and explained in Deuteronomy and Leviticus. Because in these passages he's referring to the two commandments of Matthew 22, he's quoting from Deuteronomy and Leviticus.  </a:t>
            </a:r>
            <a:endParaRPr lang="en-US" dirty="0">
              <a:latin typeface="Calibri" panose="020F0502020204030204" pitchFamily="34" charset="0"/>
              <a:ea typeface="Calibri" panose="020F0502020204030204" pitchFamily="34" charset="0"/>
              <a:cs typeface="Times New Roman" panose="02020603050405020304" pitchFamily="18" charset="0"/>
            </a:endParaRPr>
          </a:p>
          <a:p>
            <a:br>
              <a:rPr lang="en-US" sz="11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endParaRPr lang="en-US" dirty="0"/>
          </a:p>
        </p:txBody>
      </p:sp>
      <p:sp>
        <p:nvSpPr>
          <p:cNvPr id="4" name="Rectangle 3">
            <a:extLst>
              <a:ext uri="{FF2B5EF4-FFF2-40B4-BE49-F238E27FC236}">
                <a16:creationId xmlns:a16="http://schemas.microsoft.com/office/drawing/2014/main" id="{C7381C6C-E3D8-4C51-A543-73EE624BB5FA}"/>
              </a:ext>
            </a:extLst>
          </p:cNvPr>
          <p:cNvSpPr/>
          <p:nvPr/>
        </p:nvSpPr>
        <p:spPr>
          <a:xfrm>
            <a:off x="5562600" y="3614647"/>
            <a:ext cx="6096000" cy="2448106"/>
          </a:xfrm>
          <a:prstGeom prst="rect">
            <a:avLst/>
          </a:prstGeom>
        </p:spPr>
        <p:txBody>
          <a:bodyPr>
            <a:spAutoFit/>
          </a:bodyPr>
          <a:lstStyle/>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Now we go to 1st John 4 20 + 21. And we see the emphasis on the four and what do we become? What are we if we focus on the four, when we love someone that we cannot see? Verse 20 says that were a liar, we claim to be disciples but it's all lies. And that is our condition, we claim to really love God and we don't really love him. What is our evidence for our banner that says that we love him? </a:t>
            </a: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commandments but primarily the Sabbath</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And we can also expand that to talk about reforms.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61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123587-ED1B-447E-9E6F-215FB3AC6BB4}"/>
              </a:ext>
            </a:extLst>
          </p:cNvPr>
          <p:cNvSpPr>
            <a:spLocks noGrp="1"/>
          </p:cNvSpPr>
          <p:nvPr>
            <p:ph type="sldNum" sz="quarter" idx="12"/>
          </p:nvPr>
        </p:nvSpPr>
        <p:spPr/>
        <p:txBody>
          <a:bodyPr/>
          <a:lstStyle/>
          <a:p>
            <a:fld id="{2F76281F-16F8-4101-BC45-C079CC8DB7FA}" type="slidenum">
              <a:rPr lang="en-US" smtClean="0"/>
              <a:t>15</a:t>
            </a:fld>
            <a:endParaRPr lang="en-US"/>
          </a:p>
        </p:txBody>
      </p:sp>
      <p:sp>
        <p:nvSpPr>
          <p:cNvPr id="3" name="Rectangle 2">
            <a:extLst>
              <a:ext uri="{FF2B5EF4-FFF2-40B4-BE49-F238E27FC236}">
                <a16:creationId xmlns:a16="http://schemas.microsoft.com/office/drawing/2014/main" id="{8D33362D-3DAA-439C-A5B1-D76E6F203B56}"/>
              </a:ext>
            </a:extLst>
          </p:cNvPr>
          <p:cNvSpPr/>
          <p:nvPr/>
        </p:nvSpPr>
        <p:spPr>
          <a:xfrm>
            <a:off x="1370573" y="1315242"/>
            <a:ext cx="3439544" cy="2308324"/>
          </a:xfrm>
          <a:prstGeom prst="rect">
            <a:avLst/>
          </a:prstGeom>
        </p:spPr>
        <p:txBody>
          <a:bodyPr wrap="square">
            <a:spAutoFit/>
          </a:bodyPr>
          <a:lstStyle/>
          <a:p>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John 13:34 and 35 teaches us of a new commandment. So if we have something new we had to have something old. We can look at the thing in a new way or we have a new understanding or a new focus which is something that is new.  What we saw is a chiasm, a chiastic structure. </a:t>
            </a:r>
            <a:endParaRPr lang="en-US" dirty="0"/>
          </a:p>
        </p:txBody>
      </p:sp>
      <p:grpSp>
        <p:nvGrpSpPr>
          <p:cNvPr id="4" name="Group 5">
            <a:extLst>
              <a:ext uri="{FF2B5EF4-FFF2-40B4-BE49-F238E27FC236}">
                <a16:creationId xmlns:a16="http://schemas.microsoft.com/office/drawing/2014/main" id="{E49BB0BF-6071-4C11-B3BC-CB607A60D6AD}"/>
              </a:ext>
            </a:extLst>
          </p:cNvPr>
          <p:cNvGrpSpPr>
            <a:grpSpLocks/>
          </p:cNvGrpSpPr>
          <p:nvPr/>
        </p:nvGrpSpPr>
        <p:grpSpPr bwMode="auto">
          <a:xfrm>
            <a:off x="1502569" y="4037000"/>
            <a:ext cx="3033712" cy="1546250"/>
            <a:chOff x="111099600" y="107327700"/>
            <a:chExt cx="2514600" cy="1314450"/>
          </a:xfrm>
        </p:grpSpPr>
        <p:sp>
          <p:nvSpPr>
            <p:cNvPr id="5" name="Text Box 6">
              <a:extLst>
                <a:ext uri="{FF2B5EF4-FFF2-40B4-BE49-F238E27FC236}">
                  <a16:creationId xmlns:a16="http://schemas.microsoft.com/office/drawing/2014/main" id="{5916AB03-1710-4986-A304-82184A82C56A}"/>
                </a:ext>
              </a:extLst>
            </p:cNvPr>
            <p:cNvSpPr txBox="1">
              <a:spLocks noChangeArrowheads="1"/>
            </p:cNvSpPr>
            <p:nvPr/>
          </p:nvSpPr>
          <p:spPr bwMode="auto">
            <a:xfrm>
              <a:off x="111099600" y="107327700"/>
              <a:ext cx="2514600" cy="1314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Line 7">
              <a:extLst>
                <a:ext uri="{FF2B5EF4-FFF2-40B4-BE49-F238E27FC236}">
                  <a16:creationId xmlns:a16="http://schemas.microsoft.com/office/drawing/2014/main" id="{171FB485-54A6-45CD-A368-6289468951AA}"/>
                </a:ext>
              </a:extLst>
            </p:cNvPr>
            <p:cNvSpPr>
              <a:spLocks noChangeShapeType="1"/>
            </p:cNvSpPr>
            <p:nvPr/>
          </p:nvSpPr>
          <p:spPr bwMode="auto">
            <a:xfrm>
              <a:off x="111213900" y="107956350"/>
              <a:ext cx="24003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AutoShape 8">
              <a:extLst>
                <a:ext uri="{FF2B5EF4-FFF2-40B4-BE49-F238E27FC236}">
                  <a16:creationId xmlns:a16="http://schemas.microsoft.com/office/drawing/2014/main" id="{31029DC8-CF39-466E-8F80-A3326ECDEA0F}"/>
                </a:ext>
              </a:extLst>
            </p:cNvPr>
            <p:cNvSpPr>
              <a:spLocks noChangeArrowheads="1"/>
            </p:cNvSpPr>
            <p:nvPr/>
          </p:nvSpPr>
          <p:spPr bwMode="auto">
            <a:xfrm>
              <a:off x="112299750" y="107956350"/>
              <a:ext cx="342900" cy="342900"/>
            </a:xfrm>
            <a:prstGeom prst="triangle">
              <a:avLst>
                <a:gd name="adj" fmla="val 50000"/>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9">
              <a:extLst>
                <a:ext uri="{FF2B5EF4-FFF2-40B4-BE49-F238E27FC236}">
                  <a16:creationId xmlns:a16="http://schemas.microsoft.com/office/drawing/2014/main" id="{837F26C8-36BC-44B4-8F50-9CBB1F9E253A}"/>
                </a:ext>
              </a:extLst>
            </p:cNvPr>
            <p:cNvSpPr>
              <a:spLocks noChangeShapeType="1"/>
            </p:cNvSpPr>
            <p:nvPr/>
          </p:nvSpPr>
          <p:spPr bwMode="auto">
            <a:xfrm>
              <a:off x="111213900" y="107670600"/>
              <a:ext cx="0" cy="28575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10">
              <a:extLst>
                <a:ext uri="{FF2B5EF4-FFF2-40B4-BE49-F238E27FC236}">
                  <a16:creationId xmlns:a16="http://schemas.microsoft.com/office/drawing/2014/main" id="{58D12F42-7E56-4600-9253-85A744967510}"/>
                </a:ext>
              </a:extLst>
            </p:cNvPr>
            <p:cNvSpPr>
              <a:spLocks noChangeShapeType="1"/>
            </p:cNvSpPr>
            <p:nvPr/>
          </p:nvSpPr>
          <p:spPr bwMode="auto">
            <a:xfrm>
              <a:off x="113614200" y="107670600"/>
              <a:ext cx="0" cy="2857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11">
              <a:extLst>
                <a:ext uri="{FF2B5EF4-FFF2-40B4-BE49-F238E27FC236}">
                  <a16:creationId xmlns:a16="http://schemas.microsoft.com/office/drawing/2014/main" id="{4DE96CC7-0C27-4205-A5CF-58FB9C6C1B90}"/>
                </a:ext>
              </a:extLst>
            </p:cNvPr>
            <p:cNvSpPr>
              <a:spLocks noChangeShapeType="1"/>
            </p:cNvSpPr>
            <p:nvPr/>
          </p:nvSpPr>
          <p:spPr bwMode="auto">
            <a:xfrm>
              <a:off x="113299875" y="107670600"/>
              <a:ext cx="0" cy="2857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12">
              <a:extLst>
                <a:ext uri="{FF2B5EF4-FFF2-40B4-BE49-F238E27FC236}">
                  <a16:creationId xmlns:a16="http://schemas.microsoft.com/office/drawing/2014/main" id="{F1F0476D-C192-4525-B46A-9CF842FB2B8D}"/>
                </a:ext>
              </a:extLst>
            </p:cNvPr>
            <p:cNvSpPr>
              <a:spLocks noChangeShapeType="1"/>
            </p:cNvSpPr>
            <p:nvPr/>
          </p:nvSpPr>
          <p:spPr bwMode="auto">
            <a:xfrm>
              <a:off x="113014125" y="107670600"/>
              <a:ext cx="0" cy="2857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3">
              <a:extLst>
                <a:ext uri="{FF2B5EF4-FFF2-40B4-BE49-F238E27FC236}">
                  <a16:creationId xmlns:a16="http://schemas.microsoft.com/office/drawing/2014/main" id="{F4E8EECF-6871-4156-96F3-BC9C174EA204}"/>
                </a:ext>
              </a:extLst>
            </p:cNvPr>
            <p:cNvSpPr>
              <a:spLocks noChangeShapeType="1"/>
            </p:cNvSpPr>
            <p:nvPr/>
          </p:nvSpPr>
          <p:spPr bwMode="auto">
            <a:xfrm>
              <a:off x="111471075" y="107670600"/>
              <a:ext cx="0" cy="2857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14">
              <a:extLst>
                <a:ext uri="{FF2B5EF4-FFF2-40B4-BE49-F238E27FC236}">
                  <a16:creationId xmlns:a16="http://schemas.microsoft.com/office/drawing/2014/main" id="{F28BA583-F3FA-4EF4-AE8F-81B0DC572324}"/>
                </a:ext>
              </a:extLst>
            </p:cNvPr>
            <p:cNvSpPr>
              <a:spLocks noChangeShapeType="1"/>
            </p:cNvSpPr>
            <p:nvPr/>
          </p:nvSpPr>
          <p:spPr bwMode="auto">
            <a:xfrm>
              <a:off x="111756825" y="107670600"/>
              <a:ext cx="0" cy="2857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15">
              <a:extLst>
                <a:ext uri="{FF2B5EF4-FFF2-40B4-BE49-F238E27FC236}">
                  <a16:creationId xmlns:a16="http://schemas.microsoft.com/office/drawing/2014/main" id="{48093464-3E90-40CE-99CA-D11FB0FC6A30}"/>
                </a:ext>
              </a:extLst>
            </p:cNvPr>
            <p:cNvSpPr txBox="1">
              <a:spLocks noChangeArrowheads="1"/>
            </p:cNvSpPr>
            <p:nvPr/>
          </p:nvSpPr>
          <p:spPr bwMode="auto">
            <a:xfrm>
              <a:off x="111213900" y="107670600"/>
              <a:ext cx="22860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6">
              <a:extLst>
                <a:ext uri="{FF2B5EF4-FFF2-40B4-BE49-F238E27FC236}">
                  <a16:creationId xmlns:a16="http://schemas.microsoft.com/office/drawing/2014/main" id="{606D88C2-7DBD-48EA-8786-E9DD1239E627}"/>
                </a:ext>
              </a:extLst>
            </p:cNvPr>
            <p:cNvSpPr txBox="1">
              <a:spLocks noChangeArrowheads="1"/>
            </p:cNvSpPr>
            <p:nvPr/>
          </p:nvSpPr>
          <p:spPr bwMode="auto">
            <a:xfrm>
              <a:off x="113328450" y="107670600"/>
              <a:ext cx="22860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7">
              <a:extLst>
                <a:ext uri="{FF2B5EF4-FFF2-40B4-BE49-F238E27FC236}">
                  <a16:creationId xmlns:a16="http://schemas.microsoft.com/office/drawing/2014/main" id="{77CD9856-7680-4EC5-A826-4F75BFE31330}"/>
                </a:ext>
              </a:extLst>
            </p:cNvPr>
            <p:cNvSpPr txBox="1">
              <a:spLocks noChangeArrowheads="1"/>
            </p:cNvSpPr>
            <p:nvPr/>
          </p:nvSpPr>
          <p:spPr bwMode="auto">
            <a:xfrm>
              <a:off x="113042700" y="107670600"/>
              <a:ext cx="22860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8">
              <a:extLst>
                <a:ext uri="{FF2B5EF4-FFF2-40B4-BE49-F238E27FC236}">
                  <a16:creationId xmlns:a16="http://schemas.microsoft.com/office/drawing/2014/main" id="{AEFE1228-0CEC-4237-84E5-25C2FD1C9129}"/>
                </a:ext>
              </a:extLst>
            </p:cNvPr>
            <p:cNvSpPr txBox="1">
              <a:spLocks noChangeArrowheads="1"/>
            </p:cNvSpPr>
            <p:nvPr/>
          </p:nvSpPr>
          <p:spPr bwMode="auto">
            <a:xfrm>
              <a:off x="111499650" y="107670600"/>
              <a:ext cx="22860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9">
              <a:extLst>
                <a:ext uri="{FF2B5EF4-FFF2-40B4-BE49-F238E27FC236}">
                  <a16:creationId xmlns:a16="http://schemas.microsoft.com/office/drawing/2014/main" id="{7705F7E1-435F-4E44-8D6C-D306A77B259E}"/>
                </a:ext>
              </a:extLst>
            </p:cNvPr>
            <p:cNvSpPr txBox="1">
              <a:spLocks noChangeArrowheads="1"/>
            </p:cNvSpPr>
            <p:nvPr/>
          </p:nvSpPr>
          <p:spPr bwMode="auto">
            <a:xfrm>
              <a:off x="111156750" y="107384850"/>
              <a:ext cx="62865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Priests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20">
              <a:extLst>
                <a:ext uri="{FF2B5EF4-FFF2-40B4-BE49-F238E27FC236}">
                  <a16:creationId xmlns:a16="http://schemas.microsoft.com/office/drawing/2014/main" id="{AA49F22D-4CF6-4908-85E7-2D9ACADAB0BD}"/>
                </a:ext>
              </a:extLst>
            </p:cNvPr>
            <p:cNvSpPr txBox="1">
              <a:spLocks noChangeArrowheads="1"/>
            </p:cNvSpPr>
            <p:nvPr/>
          </p:nvSpPr>
          <p:spPr bwMode="auto">
            <a:xfrm>
              <a:off x="112899825" y="107384850"/>
              <a:ext cx="714375"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Nethanims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21">
              <a:extLst>
                <a:ext uri="{FF2B5EF4-FFF2-40B4-BE49-F238E27FC236}">
                  <a16:creationId xmlns:a16="http://schemas.microsoft.com/office/drawing/2014/main" id="{B1D63B01-50C6-466B-98DB-5957E2B55E1C}"/>
                </a:ext>
              </a:extLst>
            </p:cNvPr>
            <p:cNvSpPr txBox="1">
              <a:spLocks noChangeArrowheads="1"/>
            </p:cNvSpPr>
            <p:nvPr/>
          </p:nvSpPr>
          <p:spPr bwMode="auto">
            <a:xfrm>
              <a:off x="112156875" y="108327825"/>
              <a:ext cx="62865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Levites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1" name="Rectangle 20">
            <a:extLst>
              <a:ext uri="{FF2B5EF4-FFF2-40B4-BE49-F238E27FC236}">
                <a16:creationId xmlns:a16="http://schemas.microsoft.com/office/drawing/2014/main" id="{2589AC42-E009-49BE-8B65-7AF2F323786E}"/>
              </a:ext>
            </a:extLst>
          </p:cNvPr>
          <p:cNvSpPr/>
          <p:nvPr/>
        </p:nvSpPr>
        <p:spPr>
          <a:xfrm>
            <a:off x="6396356" y="2110219"/>
            <a:ext cx="5052693" cy="2699906"/>
          </a:xfrm>
          <a:prstGeom prst="rect">
            <a:avLst/>
          </a:prstGeom>
        </p:spPr>
        <p:txBody>
          <a:bodyPr wrap="square">
            <a:spAutoFit/>
          </a:bodyPr>
          <a:lstStyle/>
          <a:p>
            <a:pPr algn="ctr">
              <a:lnSpc>
                <a:spcPct val="107000"/>
              </a:lnSpc>
            </a:pPr>
            <a:r>
              <a:rPr lang="en-US" sz="3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First the priest and last the </a:t>
            </a:r>
            <a:r>
              <a:rPr lang="en-US" sz="3200"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nethinims</a:t>
            </a:r>
            <a:r>
              <a:rPr lang="en-US" sz="3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t>
            </a:r>
          </a:p>
          <a:p>
            <a:pPr algn="ctr">
              <a:lnSpc>
                <a:spcPct val="107000"/>
              </a:lnSpc>
            </a:pPr>
            <a:r>
              <a:rPr lang="en-US" sz="3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The test is now different, it's not the Sabbath anymore. </a:t>
            </a:r>
          </a:p>
          <a:p>
            <a:pPr algn="ctr">
              <a:lnSpc>
                <a:spcPct val="107000"/>
              </a:lnSpc>
            </a:pPr>
            <a:r>
              <a:rPr lang="en-US" sz="32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It's something else.</a:t>
            </a:r>
            <a:endParaRPr lang="en-US" sz="32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012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EF4368-0C99-4A0D-9A56-B9773597DD06}"/>
              </a:ext>
            </a:extLst>
          </p:cNvPr>
          <p:cNvSpPr>
            <a:spLocks noGrp="1"/>
          </p:cNvSpPr>
          <p:nvPr>
            <p:ph type="sldNum" sz="quarter" idx="12"/>
          </p:nvPr>
        </p:nvSpPr>
        <p:spPr/>
        <p:txBody>
          <a:bodyPr/>
          <a:lstStyle/>
          <a:p>
            <a:fld id="{2F76281F-16F8-4101-BC45-C079CC8DB7FA}" type="slidenum">
              <a:rPr lang="en-US" smtClean="0"/>
              <a:t>16</a:t>
            </a:fld>
            <a:endParaRPr lang="en-US"/>
          </a:p>
        </p:txBody>
      </p:sp>
      <p:sp>
        <p:nvSpPr>
          <p:cNvPr id="3" name="Rectangle 2">
            <a:extLst>
              <a:ext uri="{FF2B5EF4-FFF2-40B4-BE49-F238E27FC236}">
                <a16:creationId xmlns:a16="http://schemas.microsoft.com/office/drawing/2014/main" id="{E966E30F-DDEC-47DE-B4C3-74AE07551B95}"/>
              </a:ext>
            </a:extLst>
          </p:cNvPr>
          <p:cNvSpPr/>
          <p:nvPr/>
        </p:nvSpPr>
        <p:spPr>
          <a:xfrm>
            <a:off x="3686175" y="986600"/>
            <a:ext cx="7772400" cy="4884799"/>
          </a:xfrm>
          <a:prstGeom prst="rect">
            <a:avLst/>
          </a:prstGeom>
        </p:spPr>
        <p:txBody>
          <a:bodyPr wrap="square">
            <a:spAutoFit/>
          </a:bodyPr>
          <a:lstStyle/>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Luke 6:37 + 38. We have do to others or don't do to others. We went here and saw the parable Matthew 18:23-25  of the servant.  Two people, one forgiven for something big and one not being forgiven for something small.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br>
              <a:rPr lang="en-US" sz="11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We can look at Matthew 26:6 </a:t>
            </a:r>
            <a:r>
              <a:rPr lang="en-US" i="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knowing Jesus was in Bethany in the house of Simon the leper there came unto him a woman having an alabaster box a very precious ointment and poured it on his head.</a:t>
            </a:r>
            <a:endParaRPr lang="en-US"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br>
              <a:rPr lang="en-US" sz="11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And what is Simon's sin? He's the one who led Mary into sin, she's an impure woman and he has the audacity to say she's worse than me.  He's an older man and she's a younger woman and he seduced her and destroyed her whole life. Now she's forgiven and he says how can Jesus allow this wicked woman near him, how many men has she been with?.... </a:t>
            </a:r>
            <a:r>
              <a:rPr lang="en-US" i="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me, and I'm really nice</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He's the one that had the most sin, she hasn't done anything wrong because she was led into this lifestyle by him. </a:t>
            </a: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This is a story about sexism in its ugliest form.</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D7CFFBC9-9C75-43A4-808A-6F65C3860C2C}"/>
              </a:ext>
            </a:extLst>
          </p:cNvPr>
          <p:cNvPicPr>
            <a:picLocks noChangeAspect="1"/>
          </p:cNvPicPr>
          <p:nvPr/>
        </p:nvPicPr>
        <p:blipFill>
          <a:blip r:embed="rId2"/>
          <a:stretch>
            <a:fillRect/>
          </a:stretch>
        </p:blipFill>
        <p:spPr>
          <a:xfrm>
            <a:off x="-8326" y="0"/>
            <a:ext cx="3147686" cy="6858000"/>
          </a:xfrm>
          <a:prstGeom prst="rect">
            <a:avLst/>
          </a:prstGeom>
        </p:spPr>
      </p:pic>
    </p:spTree>
    <p:extLst>
      <p:ext uri="{BB962C8B-B14F-4D97-AF65-F5344CB8AC3E}">
        <p14:creationId xmlns:p14="http://schemas.microsoft.com/office/powerpoint/2010/main" val="25220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B70D81-C806-4B3E-82DB-5C5371B0746C}"/>
              </a:ext>
            </a:extLst>
          </p:cNvPr>
          <p:cNvSpPr>
            <a:spLocks noGrp="1"/>
          </p:cNvSpPr>
          <p:nvPr>
            <p:ph type="sldNum" sz="quarter" idx="12"/>
          </p:nvPr>
        </p:nvSpPr>
        <p:spPr/>
        <p:txBody>
          <a:bodyPr/>
          <a:lstStyle/>
          <a:p>
            <a:fld id="{2F76281F-16F8-4101-BC45-C079CC8DB7FA}" type="slidenum">
              <a:rPr lang="en-US" smtClean="0"/>
              <a:t>17</a:t>
            </a:fld>
            <a:endParaRPr lang="en-US"/>
          </a:p>
        </p:txBody>
      </p:sp>
      <p:sp>
        <p:nvSpPr>
          <p:cNvPr id="3" name="Rectangle 2">
            <a:extLst>
              <a:ext uri="{FF2B5EF4-FFF2-40B4-BE49-F238E27FC236}">
                <a16:creationId xmlns:a16="http://schemas.microsoft.com/office/drawing/2014/main" id="{7AF7611D-BACE-451B-AF0C-AEF78A48A5D5}"/>
              </a:ext>
            </a:extLst>
          </p:cNvPr>
          <p:cNvSpPr/>
          <p:nvPr/>
        </p:nvSpPr>
        <p:spPr>
          <a:xfrm>
            <a:off x="1162050" y="736938"/>
            <a:ext cx="6096000" cy="5707973"/>
          </a:xfrm>
          <a:prstGeom prst="rect">
            <a:avLst/>
          </a:prstGeom>
        </p:spPr>
        <p:txBody>
          <a:bodyPr>
            <a:spAutoFit/>
          </a:bodyPr>
          <a:lstStyle/>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And so we're in Matthew 18:23-25 and we see a big servant and a little servant. Simon is the big servant.  And the little servant is Mary </a:t>
            </a:r>
            <a:r>
              <a:rPr lang="en-US" i="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using line upon line compare and contrast</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And the thing that we need to get from Luke, 6 it's not just about reciprocation, because the way we're supposed to treat people is based upon what model? It's not based on how you would want them to treat you, we would call that bartering, just as an exchange. That's not the standard. So we can forget all the other passages and now </a:t>
            </a: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this is a much higher standard. And what is this standard?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Now it's how Christ has loved us, not how they would have loved us, but </a:t>
            </a: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how Christ would love us is are we to love</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This takes it in order of magnitude much higher.   How many of us would survive if we had the Golden rule here with God? None of us. God behaves with us differently than we behave with him.   We focus upon Matthew 7:12 on the golden rule or Matthew 22 and the two commandments, but it's Luke 6 that is the real story. We looked at Matthew 26:6 and this is Simon. In Matthew 18 it's the servant who steals. What we need to see is the way God operates is not the way that we operate. You can't just do the Golden rule, it doesn't work that way. Because </a:t>
            </a: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this is the great commandment in Matthew 22</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BA7DBD86-4128-4CD1-A0CD-373E53E3D249}"/>
              </a:ext>
            </a:extLst>
          </p:cNvPr>
          <p:cNvPicPr>
            <a:picLocks noChangeAspect="1"/>
          </p:cNvPicPr>
          <p:nvPr/>
        </p:nvPicPr>
        <p:blipFill>
          <a:blip r:embed="rId2"/>
          <a:stretch>
            <a:fillRect/>
          </a:stretch>
        </p:blipFill>
        <p:spPr>
          <a:xfrm>
            <a:off x="8305800" y="-28346"/>
            <a:ext cx="2352479" cy="6886346"/>
          </a:xfrm>
          <a:prstGeom prst="rect">
            <a:avLst/>
          </a:prstGeom>
        </p:spPr>
      </p:pic>
    </p:spTree>
    <p:extLst>
      <p:ext uri="{BB962C8B-B14F-4D97-AF65-F5344CB8AC3E}">
        <p14:creationId xmlns:p14="http://schemas.microsoft.com/office/powerpoint/2010/main" val="344003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D4B6CB-96BE-4D80-82D3-C4ABA41BAA18}"/>
              </a:ext>
            </a:extLst>
          </p:cNvPr>
          <p:cNvSpPr>
            <a:spLocks noGrp="1"/>
          </p:cNvSpPr>
          <p:nvPr>
            <p:ph type="sldNum" sz="quarter" idx="12"/>
          </p:nvPr>
        </p:nvSpPr>
        <p:spPr/>
        <p:txBody>
          <a:bodyPr/>
          <a:lstStyle/>
          <a:p>
            <a:fld id="{2F76281F-16F8-4101-BC45-C079CC8DB7FA}" type="slidenum">
              <a:rPr lang="en-US" smtClean="0"/>
              <a:t>18</a:t>
            </a:fld>
            <a:endParaRPr lang="en-US"/>
          </a:p>
        </p:txBody>
      </p:sp>
      <p:sp>
        <p:nvSpPr>
          <p:cNvPr id="3" name="Rectangle 2">
            <a:extLst>
              <a:ext uri="{FF2B5EF4-FFF2-40B4-BE49-F238E27FC236}">
                <a16:creationId xmlns:a16="http://schemas.microsoft.com/office/drawing/2014/main" id="{8791F3CF-07CB-4EBA-8F7C-1EDAF239251D}"/>
              </a:ext>
            </a:extLst>
          </p:cNvPr>
          <p:cNvSpPr/>
          <p:nvPr/>
        </p:nvSpPr>
        <p:spPr>
          <a:xfrm>
            <a:off x="2733675" y="1019494"/>
            <a:ext cx="6096000" cy="4819012"/>
          </a:xfrm>
          <a:prstGeom prst="rect">
            <a:avLst/>
          </a:prstGeom>
        </p:spPr>
        <p:txBody>
          <a:bodyPr>
            <a:spAutoFit/>
          </a:bodyPr>
          <a:lstStyle/>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Now we come to Romans 2:10-16 and we see that the gentiles keep the last six commandments naturally. The last six commandments come natural to the gentiles to keep them. And are all the gentiles in the world good? No they are not. </a:t>
            </a: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These good gentiles are </a:t>
            </a:r>
            <a:r>
              <a:rPr lang="en-US" b="1"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nethanims</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There's an elect group which we call the </a:t>
            </a:r>
            <a:r>
              <a:rPr lang="en-US"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nethanims</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and they are the ones that keep the commandments naturally, not the other ones.  The Holy Spirit is working upon them and all the gentiles know this, all the Christians know this but they don't put it into practice. What's the difference between a </a:t>
            </a:r>
            <a:r>
              <a:rPr lang="en-US"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nethanim</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and what we'll call a worldly person or gentile?  One is in some way listening or having a relationship with the Holy Spirit.  If one of these people has the law naturally in their heart and then a second one does, what do we know? On the testimony of two everyone does. They all have it in their heart, everyone in the world has it in their heart. The problem is they're not all keeping them and that's what makes them a </a:t>
            </a:r>
            <a:r>
              <a:rPr lang="en-US"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nethanim</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It has to be the Holy Spirit that is doing that.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840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alphaModFix amt="53000"/>
          </a:blip>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60EC97-066D-41B9-9897-21A79528D88E}"/>
              </a:ext>
            </a:extLst>
          </p:cNvPr>
          <p:cNvSpPr>
            <a:spLocks noGrp="1"/>
          </p:cNvSpPr>
          <p:nvPr>
            <p:ph type="sldNum" sz="quarter" idx="12"/>
          </p:nvPr>
        </p:nvSpPr>
        <p:spPr/>
        <p:txBody>
          <a:bodyPr/>
          <a:lstStyle/>
          <a:p>
            <a:fld id="{2F76281F-16F8-4101-BC45-C079CC8DB7FA}" type="slidenum">
              <a:rPr lang="en-US" smtClean="0"/>
              <a:t>19</a:t>
            </a:fld>
            <a:endParaRPr lang="en-US"/>
          </a:p>
        </p:txBody>
      </p:sp>
      <p:sp>
        <p:nvSpPr>
          <p:cNvPr id="4" name="Rectangle 3">
            <a:extLst>
              <a:ext uri="{FF2B5EF4-FFF2-40B4-BE49-F238E27FC236}">
                <a16:creationId xmlns:a16="http://schemas.microsoft.com/office/drawing/2014/main" id="{B9C19169-8615-4003-B90C-8BDA282A9E91}"/>
              </a:ext>
            </a:extLst>
          </p:cNvPr>
          <p:cNvSpPr/>
          <p:nvPr/>
        </p:nvSpPr>
        <p:spPr>
          <a:xfrm>
            <a:off x="535337" y="640029"/>
            <a:ext cx="8237187" cy="923330"/>
          </a:xfrm>
          <a:prstGeom prst="rect">
            <a:avLst/>
          </a:prstGeom>
        </p:spPr>
        <p:txBody>
          <a:bodyPr wrap="square">
            <a:spAutoFit/>
          </a:bodyPr>
          <a:lstStyle/>
          <a:p>
            <a:r>
              <a:rPr lang="en-US" sz="5400" dirty="0">
                <a:latin typeface="Impact" panose="020B0806030902050204" pitchFamily="34" charset="0"/>
              </a:rPr>
              <a:t>The Godhead and Parables</a:t>
            </a:r>
            <a:endParaRPr lang="en-US" sz="5400" dirty="0"/>
          </a:p>
        </p:txBody>
      </p:sp>
      <p:sp>
        <p:nvSpPr>
          <p:cNvPr id="5" name="Rectangle 4">
            <a:extLst>
              <a:ext uri="{FF2B5EF4-FFF2-40B4-BE49-F238E27FC236}">
                <a16:creationId xmlns:a16="http://schemas.microsoft.com/office/drawing/2014/main" id="{EEF4D1A1-DC7B-40E2-87C9-11335E6CFC31}"/>
              </a:ext>
            </a:extLst>
          </p:cNvPr>
          <p:cNvSpPr/>
          <p:nvPr/>
        </p:nvSpPr>
        <p:spPr>
          <a:xfrm>
            <a:off x="535337" y="270697"/>
            <a:ext cx="1428597" cy="369332"/>
          </a:xfrm>
          <a:prstGeom prst="rect">
            <a:avLst/>
          </a:prstGeom>
        </p:spPr>
        <p:txBody>
          <a:bodyPr wrap="none">
            <a:spAutoFit/>
          </a:bodyPr>
          <a:lstStyle/>
          <a:p>
            <a:pPr algn="ctr"/>
            <a:r>
              <a:rPr lang="en-US" b="1" dirty="0">
                <a:latin typeface="Arial Narrow" panose="020B0606020202030204" pitchFamily="34" charset="0"/>
              </a:rPr>
              <a:t>Portugal #101</a:t>
            </a:r>
          </a:p>
        </p:txBody>
      </p:sp>
      <p:sp>
        <p:nvSpPr>
          <p:cNvPr id="6" name="Rectangle 5">
            <a:extLst>
              <a:ext uri="{FF2B5EF4-FFF2-40B4-BE49-F238E27FC236}">
                <a16:creationId xmlns:a16="http://schemas.microsoft.com/office/drawing/2014/main" id="{826E666C-F5B1-41A9-932C-ECD54E074C50}"/>
              </a:ext>
            </a:extLst>
          </p:cNvPr>
          <p:cNvSpPr/>
          <p:nvPr/>
        </p:nvSpPr>
        <p:spPr>
          <a:xfrm>
            <a:off x="6496049" y="2990100"/>
            <a:ext cx="5210175" cy="3227871"/>
          </a:xfrm>
          <a:prstGeom prst="rect">
            <a:avLst/>
          </a:prstGeom>
        </p:spPr>
        <p:txBody>
          <a:bodyPr wrap="square">
            <a:spAutoFit/>
          </a:bodyPr>
          <a:lstStyle/>
          <a:p>
            <a:pPr>
              <a:lnSpc>
                <a:spcPct val="107000"/>
              </a:lnSpc>
            </a:pPr>
            <a:r>
              <a:rPr lang="en-US" sz="2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We’re going to look for and study any other verses that will add to our study.</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b="1"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1314450" marR="0" lvl="0" indent="-285750" fontAlgn="base">
              <a:lnSpc>
                <a:spcPct val="107000"/>
              </a:lnSpc>
              <a:spcBef>
                <a:spcPts val="0"/>
              </a:spcBef>
              <a:spcAft>
                <a:spcPts val="0"/>
              </a:spcAft>
              <a:buFont typeface="+mj-lt"/>
              <a:buAutoNum type="arabicPeriod"/>
              <a:tabLst>
                <a:tab pos="457200" algn="l"/>
              </a:tabLst>
            </a:pPr>
            <a:r>
              <a:rPr lang="en-US" sz="2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Slave/master</a:t>
            </a:r>
            <a:endPar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314450" marR="0" lvl="0" indent="-285750" fontAlgn="base">
              <a:lnSpc>
                <a:spcPct val="107000"/>
              </a:lnSpc>
              <a:spcBef>
                <a:spcPts val="0"/>
              </a:spcBef>
              <a:spcAft>
                <a:spcPts val="0"/>
              </a:spcAft>
              <a:buFont typeface="+mj-lt"/>
              <a:buAutoNum type="arabicPeriod"/>
              <a:tabLst>
                <a:tab pos="457200" algn="l"/>
              </a:tabLst>
            </a:pPr>
            <a:r>
              <a:rPr lang="en-US" sz="2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Marriage</a:t>
            </a:r>
            <a:endPar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314450" marR="0" lvl="0" indent="-285750" fontAlgn="base">
              <a:lnSpc>
                <a:spcPct val="107000"/>
              </a:lnSpc>
              <a:spcBef>
                <a:spcPts val="0"/>
              </a:spcBef>
              <a:spcAft>
                <a:spcPts val="0"/>
              </a:spcAft>
              <a:buFont typeface="+mj-lt"/>
              <a:buAutoNum type="arabicPeriod"/>
              <a:tabLst>
                <a:tab pos="457200" algn="l"/>
              </a:tabLst>
            </a:pPr>
            <a:r>
              <a:rPr lang="en-US" sz="2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Siblings</a:t>
            </a:r>
            <a:endPar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314450" marR="0" lvl="0" indent="-285750" fontAlgn="base">
              <a:lnSpc>
                <a:spcPct val="107000"/>
              </a:lnSpc>
              <a:spcBef>
                <a:spcPts val="0"/>
              </a:spcBef>
              <a:spcAft>
                <a:spcPts val="0"/>
              </a:spcAft>
              <a:buFont typeface="+mj-lt"/>
              <a:buAutoNum type="arabicPeriod"/>
              <a:tabLst>
                <a:tab pos="457200" algn="l"/>
              </a:tabLst>
            </a:pPr>
            <a:r>
              <a:rPr lang="en-US" sz="2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Parent/child</a:t>
            </a:r>
            <a:endPar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314450" indent="-285750">
              <a:buFont typeface="+mj-lt"/>
              <a:buAutoNum type="arabicPeriod"/>
            </a:pPr>
            <a:r>
              <a:rPr lang="en-US" sz="2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Friend</a:t>
            </a:r>
            <a:endParaRPr lang="en-US" sz="2400" b="1" dirty="0"/>
          </a:p>
        </p:txBody>
      </p:sp>
    </p:spTree>
    <p:extLst>
      <p:ext uri="{BB962C8B-B14F-4D97-AF65-F5344CB8AC3E}">
        <p14:creationId xmlns:p14="http://schemas.microsoft.com/office/powerpoint/2010/main" val="189157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FF86A5-1305-44D5-A851-371216A3A499}"/>
              </a:ext>
            </a:extLst>
          </p:cNvPr>
          <p:cNvSpPr>
            <a:spLocks noGrp="1"/>
          </p:cNvSpPr>
          <p:nvPr>
            <p:ph type="sldNum" sz="quarter" idx="12"/>
          </p:nvPr>
        </p:nvSpPr>
        <p:spPr/>
        <p:txBody>
          <a:bodyPr/>
          <a:lstStyle/>
          <a:p>
            <a:fld id="{2F76281F-16F8-4101-BC45-C079CC8DB7FA}" type="slidenum">
              <a:rPr lang="en-US" smtClean="0"/>
              <a:t>2</a:t>
            </a:fld>
            <a:endParaRPr lang="en-US"/>
          </a:p>
        </p:txBody>
      </p:sp>
      <p:sp>
        <p:nvSpPr>
          <p:cNvPr id="3" name="TextBox 2">
            <a:extLst>
              <a:ext uri="{FF2B5EF4-FFF2-40B4-BE49-F238E27FC236}">
                <a16:creationId xmlns:a16="http://schemas.microsoft.com/office/drawing/2014/main" id="{454F7533-221D-4D3E-B9A1-B5C2278C5F76}"/>
              </a:ext>
            </a:extLst>
          </p:cNvPr>
          <p:cNvSpPr txBox="1"/>
          <p:nvPr/>
        </p:nvSpPr>
        <p:spPr>
          <a:xfrm>
            <a:off x="647700" y="1305341"/>
            <a:ext cx="3343275" cy="4247317"/>
          </a:xfrm>
          <a:prstGeom prst="rect">
            <a:avLst/>
          </a:prstGeom>
          <a:noFill/>
        </p:spPr>
        <p:txBody>
          <a:bodyPr wrap="square" rtlCol="0">
            <a:spAutoFit/>
          </a:bodyPr>
          <a:lstStyle/>
          <a:p>
            <a:r>
              <a:rPr lang="en-US" dirty="0">
                <a:latin typeface="Arial Narrow" panose="020B0606020202030204" pitchFamily="34" charset="0"/>
              </a:rPr>
              <a:t>We'll look at the definition of morality.</a:t>
            </a:r>
          </a:p>
          <a:p>
            <a:r>
              <a:rPr lang="en-US" dirty="0">
                <a:latin typeface="Arial Narrow" panose="020B0606020202030204" pitchFamily="34" charset="0"/>
              </a:rPr>
              <a:t>Morality =  </a:t>
            </a:r>
          </a:p>
          <a:p>
            <a:pPr marL="285750" indent="-285750">
              <a:buFont typeface="Arial" panose="020B0604020202020204" pitchFamily="34" charset="0"/>
              <a:buChar char="•"/>
            </a:pPr>
            <a:r>
              <a:rPr lang="en-US" dirty="0">
                <a:latin typeface="Arial Narrow" panose="020B0606020202030204" pitchFamily="34" charset="0"/>
              </a:rPr>
              <a:t>Right and wrong</a:t>
            </a:r>
          </a:p>
          <a:p>
            <a:pPr marL="285750" lvl="0" indent="-285750" fontAlgn="base">
              <a:buFont typeface="Arial" panose="020B0604020202020204" pitchFamily="34" charset="0"/>
              <a:buChar char="•"/>
            </a:pPr>
            <a:r>
              <a:rPr lang="en-US" dirty="0">
                <a:latin typeface="Arial Narrow" panose="020B0606020202030204" pitchFamily="34" charset="0"/>
              </a:rPr>
              <a:t>Connected to relationships with human beings or God</a:t>
            </a:r>
          </a:p>
          <a:p>
            <a:pPr lvl="0" fontAlgn="base"/>
            <a:endParaRPr lang="en-US" dirty="0">
              <a:latin typeface="Arial Narrow" panose="020B0606020202030204" pitchFamily="34" charset="0"/>
            </a:endParaRPr>
          </a:p>
          <a:p>
            <a:r>
              <a:rPr lang="en-US" dirty="0">
                <a:latin typeface="Arial Narrow" panose="020B0606020202030204" pitchFamily="34" charset="0"/>
              </a:rPr>
              <a:t>Prophecy is the same but with the issue of timing with it.</a:t>
            </a:r>
          </a:p>
          <a:p>
            <a:endParaRPr lang="en-US" dirty="0">
              <a:latin typeface="Arial Narrow" panose="020B0606020202030204" pitchFamily="34" charset="0"/>
            </a:endParaRPr>
          </a:p>
          <a:p>
            <a:r>
              <a:rPr lang="en-US" dirty="0">
                <a:latin typeface="Arial Narrow" panose="020B0606020202030204" pitchFamily="34" charset="0"/>
              </a:rPr>
              <a:t>This takes us to know how to frame the ten commandments. We have the two tables, The first table is our relationship to God and the second table is our relationship to humans. It's our moral guide in two parts.</a:t>
            </a:r>
          </a:p>
        </p:txBody>
      </p:sp>
      <p:sp>
        <p:nvSpPr>
          <p:cNvPr id="4" name="TextBox 3">
            <a:extLst>
              <a:ext uri="{FF2B5EF4-FFF2-40B4-BE49-F238E27FC236}">
                <a16:creationId xmlns:a16="http://schemas.microsoft.com/office/drawing/2014/main" id="{D79F9E7A-35FB-4999-ADCE-4475DCCF2EC5}"/>
              </a:ext>
            </a:extLst>
          </p:cNvPr>
          <p:cNvSpPr txBox="1"/>
          <p:nvPr/>
        </p:nvSpPr>
        <p:spPr>
          <a:xfrm>
            <a:off x="4471989" y="1162466"/>
            <a:ext cx="7458075" cy="4801314"/>
          </a:xfrm>
          <a:prstGeom prst="rect">
            <a:avLst/>
          </a:prstGeom>
          <a:noFill/>
        </p:spPr>
        <p:txBody>
          <a:bodyPr wrap="square" rtlCol="0">
            <a:spAutoFit/>
          </a:bodyPr>
          <a:lstStyle/>
          <a:p>
            <a:r>
              <a:rPr lang="en-US" dirty="0">
                <a:latin typeface="Arial Narrow" panose="020B0606020202030204" pitchFamily="34" charset="0"/>
              </a:rPr>
              <a:t>The Ten Commandments are about doing right or wrong in relationship with human beings or with God. </a:t>
            </a:r>
            <a:r>
              <a:rPr lang="en-US" b="1" dirty="0">
                <a:latin typeface="Arial Narrow" panose="020B0606020202030204" pitchFamily="34" charset="0"/>
              </a:rPr>
              <a:t>So the difference between prophecy and morality is the issue of timing</a:t>
            </a:r>
          </a:p>
          <a:p>
            <a:pPr marL="285750" lvl="0" indent="-285750" fontAlgn="base">
              <a:buFont typeface="Arial" panose="020B0604020202020204" pitchFamily="34" charset="0"/>
              <a:buChar char="•"/>
            </a:pPr>
            <a:r>
              <a:rPr lang="en-US" dirty="0">
                <a:latin typeface="Arial Narrow" panose="020B0606020202030204" pitchFamily="34" charset="0"/>
              </a:rPr>
              <a:t>Prophecy is out of our control</a:t>
            </a:r>
          </a:p>
          <a:p>
            <a:pPr marL="285750" lvl="0" indent="-285750" fontAlgn="base">
              <a:buFont typeface="Arial" panose="020B0604020202020204" pitchFamily="34" charset="0"/>
              <a:buChar char="•"/>
            </a:pPr>
            <a:r>
              <a:rPr lang="en-US" dirty="0">
                <a:latin typeface="Arial Narrow" panose="020B0606020202030204" pitchFamily="34" charset="0"/>
              </a:rPr>
              <a:t>Morality is within our control, we decide to be good or bad, it's our choice</a:t>
            </a:r>
          </a:p>
          <a:p>
            <a:r>
              <a:rPr lang="en-US" dirty="0">
                <a:latin typeface="Arial Narrow" panose="020B0606020202030204" pitchFamily="34" charset="0"/>
              </a:rPr>
              <a:t>Choice is not in our hands with prophecy. It has to have the property of scalability. To get from morality to prophesy it has to have properties related to it</a:t>
            </a:r>
          </a:p>
          <a:p>
            <a:pPr marL="571500" lvl="0" indent="-228600" fontAlgn="base">
              <a:buFont typeface="Arial" panose="020B0604020202020204" pitchFamily="34" charset="0"/>
              <a:buChar char="•"/>
            </a:pPr>
            <a:r>
              <a:rPr lang="en-US" dirty="0">
                <a:latin typeface="Arial Narrow" panose="020B0606020202030204" pitchFamily="34" charset="0"/>
              </a:rPr>
              <a:t>Time</a:t>
            </a:r>
          </a:p>
          <a:p>
            <a:pPr marL="571500" lvl="0" indent="-228600" fontAlgn="base">
              <a:buFont typeface="Arial" panose="020B0604020202020204" pitchFamily="34" charset="0"/>
              <a:buChar char="•"/>
            </a:pPr>
            <a:r>
              <a:rPr lang="en-US" dirty="0">
                <a:latin typeface="Arial Narrow" panose="020B0606020202030204" pitchFamily="34" charset="0"/>
              </a:rPr>
              <a:t>Scale = fractal</a:t>
            </a:r>
            <a:br>
              <a:rPr lang="en-US" dirty="0">
                <a:latin typeface="Arial Narrow" panose="020B0606020202030204" pitchFamily="34" charset="0"/>
              </a:rPr>
            </a:br>
            <a:endParaRPr lang="en-US" dirty="0">
              <a:latin typeface="Arial Narrow" panose="020B0606020202030204" pitchFamily="34" charset="0"/>
            </a:endParaRPr>
          </a:p>
          <a:p>
            <a:pPr marL="1771650" lvl="0" indent="-228600" fontAlgn="base">
              <a:buFont typeface="Arial" panose="020B0604020202020204" pitchFamily="34" charset="0"/>
              <a:buChar char="•"/>
            </a:pPr>
            <a:r>
              <a:rPr lang="en-US" dirty="0">
                <a:latin typeface="Arial Narrow" panose="020B0606020202030204" pitchFamily="34" charset="0"/>
              </a:rPr>
              <a:t>You</a:t>
            </a:r>
          </a:p>
          <a:p>
            <a:pPr marL="1771650" lvl="0" indent="-228600" fontAlgn="base">
              <a:buFont typeface="Arial" panose="020B0604020202020204" pitchFamily="34" charset="0"/>
              <a:buChar char="•"/>
            </a:pPr>
            <a:r>
              <a:rPr lang="en-US" dirty="0">
                <a:latin typeface="Arial Narrow" panose="020B0606020202030204" pitchFamily="34" charset="0"/>
              </a:rPr>
              <a:t>Movement</a:t>
            </a:r>
          </a:p>
          <a:p>
            <a:pPr marL="1771650" lvl="0" indent="-228600" fontAlgn="base">
              <a:buFont typeface="Arial" panose="020B0604020202020204" pitchFamily="34" charset="0"/>
              <a:buChar char="•"/>
            </a:pPr>
            <a:r>
              <a:rPr lang="en-US" dirty="0">
                <a:latin typeface="Arial Narrow" panose="020B0606020202030204" pitchFamily="34" charset="0"/>
              </a:rPr>
              <a:t>Church</a:t>
            </a:r>
          </a:p>
          <a:p>
            <a:pPr marL="1771650" lvl="0" indent="-228600" fontAlgn="base">
              <a:buFont typeface="Arial" panose="020B0604020202020204" pitchFamily="34" charset="0"/>
              <a:buChar char="•"/>
            </a:pPr>
            <a:r>
              <a:rPr lang="en-US" dirty="0">
                <a:latin typeface="Arial Narrow" panose="020B0606020202030204" pitchFamily="34" charset="0"/>
              </a:rPr>
              <a:t>World</a:t>
            </a:r>
          </a:p>
          <a:p>
            <a:r>
              <a:rPr lang="en-US" dirty="0">
                <a:latin typeface="Arial Narrow" panose="020B0606020202030204" pitchFamily="34" charset="0"/>
              </a:rPr>
              <a:t>It must be able to apply to everyone on this planet.</a:t>
            </a:r>
          </a:p>
          <a:p>
            <a:br>
              <a:rPr lang="en-US" dirty="0">
                <a:latin typeface="Arial Narrow" panose="020B0606020202030204" pitchFamily="34" charset="0"/>
              </a:rPr>
            </a:br>
            <a:r>
              <a:rPr lang="en-US" dirty="0">
                <a:latin typeface="Arial Narrow" panose="020B0606020202030204" pitchFamily="34" charset="0"/>
              </a:rPr>
              <a:t>Scale equals fractal. Fractal more accurately portrays the idea of repeating patterns.</a:t>
            </a:r>
          </a:p>
        </p:txBody>
      </p:sp>
      <p:pic>
        <p:nvPicPr>
          <p:cNvPr id="6" name="Picture 5" descr="A close up of a wire fence&#10;&#10;Description automatically generated">
            <a:extLst>
              <a:ext uri="{FF2B5EF4-FFF2-40B4-BE49-F238E27FC236}">
                <a16:creationId xmlns:a16="http://schemas.microsoft.com/office/drawing/2014/main" id="{EC4CCB0A-2617-4BD8-94DA-E5B3FB289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4308" y="4367784"/>
            <a:ext cx="1459992" cy="1094232"/>
          </a:xfrm>
          <a:prstGeom prst="rect">
            <a:avLst/>
          </a:prstGeom>
        </p:spPr>
      </p:pic>
    </p:spTree>
    <p:extLst>
      <p:ext uri="{BB962C8B-B14F-4D97-AF65-F5344CB8AC3E}">
        <p14:creationId xmlns:p14="http://schemas.microsoft.com/office/powerpoint/2010/main" val="309606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57C985-D434-4866-B794-A9974F8A822E}"/>
              </a:ext>
            </a:extLst>
          </p:cNvPr>
          <p:cNvSpPr>
            <a:spLocks noGrp="1"/>
          </p:cNvSpPr>
          <p:nvPr>
            <p:ph type="sldNum" sz="quarter" idx="12"/>
          </p:nvPr>
        </p:nvSpPr>
        <p:spPr/>
        <p:txBody>
          <a:bodyPr/>
          <a:lstStyle/>
          <a:p>
            <a:fld id="{2F76281F-16F8-4101-BC45-C079CC8DB7FA}" type="slidenum">
              <a:rPr lang="en-US" smtClean="0"/>
              <a:t>20</a:t>
            </a:fld>
            <a:endParaRPr lang="en-US"/>
          </a:p>
        </p:txBody>
      </p:sp>
      <p:sp>
        <p:nvSpPr>
          <p:cNvPr id="3" name="Rectangle 2">
            <a:extLst>
              <a:ext uri="{FF2B5EF4-FFF2-40B4-BE49-F238E27FC236}">
                <a16:creationId xmlns:a16="http://schemas.microsoft.com/office/drawing/2014/main" id="{BB1902E7-E3CD-4CB1-BC92-1DD84D9B739C}"/>
              </a:ext>
            </a:extLst>
          </p:cNvPr>
          <p:cNvSpPr/>
          <p:nvPr/>
        </p:nvSpPr>
        <p:spPr>
          <a:xfrm>
            <a:off x="423862" y="426768"/>
            <a:ext cx="11344275" cy="6004464"/>
          </a:xfrm>
          <a:prstGeom prst="rect">
            <a:avLst/>
          </a:prstGeom>
        </p:spPr>
        <p:txBody>
          <a:bodyPr wrap="square">
            <a:spAutoFit/>
          </a:bodyPr>
          <a:lstStyle/>
          <a:p>
            <a:pPr>
              <a:lnSpc>
                <a:spcPct val="107000"/>
              </a:lnSpc>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Slave/master</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Matthew 20:28 is master-servant</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John 13:13 is master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Marriage</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   	Jeremiah 31:32 Israel is let out of Egypt by God the husband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2nd Corinthians 11:2 is marriage also, we are a spouse to one husband to be presented to Christ</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Isaiah 54:5</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Siblings</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  	Hebrews 2:11</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Acts of the Apostles 46:1 Jesus is our elder brother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Parent/child</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John 20:17 I go to my father and your father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1st John 5:20 the son of God</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Friend</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5.  	John 15:15 I'll no longer call you servants but friend</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Exodus 33:11 Moses was a friend of God</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62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570C4E-546F-4C04-B679-E19C36BAF04B}"/>
              </a:ext>
            </a:extLst>
          </p:cNvPr>
          <p:cNvSpPr>
            <a:spLocks noGrp="1"/>
          </p:cNvSpPr>
          <p:nvPr>
            <p:ph type="sldNum" sz="quarter" idx="12"/>
          </p:nvPr>
        </p:nvSpPr>
        <p:spPr/>
        <p:txBody>
          <a:bodyPr/>
          <a:lstStyle/>
          <a:p>
            <a:fld id="{2F76281F-16F8-4101-BC45-C079CC8DB7FA}" type="slidenum">
              <a:rPr lang="en-US" smtClean="0"/>
              <a:t>21</a:t>
            </a:fld>
            <a:endParaRPr lang="en-US"/>
          </a:p>
        </p:txBody>
      </p:sp>
      <p:sp>
        <p:nvSpPr>
          <p:cNvPr id="3" name="Rectangle 2">
            <a:extLst>
              <a:ext uri="{FF2B5EF4-FFF2-40B4-BE49-F238E27FC236}">
                <a16:creationId xmlns:a16="http://schemas.microsoft.com/office/drawing/2014/main" id="{C9E331B6-EB00-429E-99A8-33CB16824DB1}"/>
              </a:ext>
            </a:extLst>
          </p:cNvPr>
          <p:cNvSpPr/>
          <p:nvPr/>
        </p:nvSpPr>
        <p:spPr>
          <a:xfrm>
            <a:off x="771524" y="2044572"/>
            <a:ext cx="11001375" cy="2332883"/>
          </a:xfrm>
          <a:prstGeom prst="rect">
            <a:avLst/>
          </a:prstGeom>
        </p:spPr>
        <p:txBody>
          <a:bodyPr wrap="square">
            <a:spAutoFit/>
          </a:bodyPr>
          <a:lstStyle/>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John 6:46 says no one has seen the father except me</a:t>
            </a:r>
          </a:p>
          <a:p>
            <a:pPr>
              <a:lnSpc>
                <a:spcPct val="107000"/>
              </a:lnSpc>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i="1" dirty="0">
                <a:solidFill>
                  <a:srgbClr val="000000"/>
                </a:solidFill>
                <a:latin typeface="Arial Narrow" panose="020B0606020202030204" pitchFamily="34" charset="0"/>
                <a:ea typeface="Calibri" panose="020F0502020204030204" pitchFamily="34" charset="0"/>
                <a:cs typeface="Arial" panose="020B0604020202020204" pitchFamily="34" charset="0"/>
              </a:rPr>
              <a:t>6:46	Not that any man hath seen the Father, save he which is of God, he hath seen the Father. </a:t>
            </a:r>
            <a:endParaRPr lang="en-US"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John 14:9   they ask to see Jesus to see the father and Jesus says if you've seen me you've seen the father</a:t>
            </a:r>
          </a:p>
          <a:p>
            <a:pPr>
              <a:lnSpc>
                <a:spcPct val="107000"/>
              </a:lnSpc>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i="1" dirty="0">
                <a:solidFill>
                  <a:srgbClr val="000000"/>
                </a:solidFill>
                <a:latin typeface="Arial Narrow" panose="020B0606020202030204" pitchFamily="34" charset="0"/>
                <a:ea typeface="Calibri" panose="020F0502020204030204" pitchFamily="34" charset="0"/>
                <a:cs typeface="Arial" panose="020B0604020202020204" pitchFamily="34" charset="0"/>
              </a:rPr>
              <a:t> 14:9	Jesus saith unto him, Have I been so long time with you, and yet hast thou not known me, Philip? he that 		hath seen me hath seen the Father; and how </a:t>
            </a:r>
            <a:r>
              <a:rPr lang="en-US" i="1" dirty="0" err="1">
                <a:solidFill>
                  <a:srgbClr val="000000"/>
                </a:solidFill>
                <a:latin typeface="Arial Narrow" panose="020B0606020202030204" pitchFamily="34" charset="0"/>
                <a:ea typeface="Calibri" panose="020F0502020204030204" pitchFamily="34" charset="0"/>
                <a:cs typeface="Arial" panose="020B0604020202020204" pitchFamily="34" charset="0"/>
              </a:rPr>
              <a:t>sayest</a:t>
            </a:r>
            <a:r>
              <a:rPr lang="en-US" i="1" dirty="0">
                <a:solidFill>
                  <a:srgbClr val="000000"/>
                </a:solidFill>
                <a:latin typeface="Arial Narrow" panose="020B0606020202030204" pitchFamily="34" charset="0"/>
                <a:ea typeface="Calibri" panose="020F0502020204030204" pitchFamily="34" charset="0"/>
                <a:cs typeface="Arial" panose="020B0604020202020204" pitchFamily="34" charset="0"/>
              </a:rPr>
              <a:t> thou [then], Show us the Father? </a:t>
            </a:r>
            <a:endParaRPr lang="en-US"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br>
              <a:rPr lang="en-US" sz="11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When the priests go to the Levites, when they see us they will see Christ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307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65808A-BA48-4AC8-93CA-5C6680492788}"/>
              </a:ext>
            </a:extLst>
          </p:cNvPr>
          <p:cNvSpPr>
            <a:spLocks noGrp="1"/>
          </p:cNvSpPr>
          <p:nvPr>
            <p:ph type="sldNum" sz="quarter" idx="12"/>
          </p:nvPr>
        </p:nvSpPr>
        <p:spPr/>
        <p:txBody>
          <a:bodyPr/>
          <a:lstStyle/>
          <a:p>
            <a:fld id="{2F76281F-16F8-4101-BC45-C079CC8DB7FA}" type="slidenum">
              <a:rPr lang="en-US" smtClean="0"/>
              <a:t>22</a:t>
            </a:fld>
            <a:endParaRPr lang="en-US"/>
          </a:p>
        </p:txBody>
      </p:sp>
      <p:sp>
        <p:nvSpPr>
          <p:cNvPr id="3" name="Rectangle 2">
            <a:extLst>
              <a:ext uri="{FF2B5EF4-FFF2-40B4-BE49-F238E27FC236}">
                <a16:creationId xmlns:a16="http://schemas.microsoft.com/office/drawing/2014/main" id="{C0FD42ED-8F41-4998-A234-91C207C276F7}"/>
              </a:ext>
            </a:extLst>
          </p:cNvPr>
          <p:cNvSpPr/>
          <p:nvPr/>
        </p:nvSpPr>
        <p:spPr>
          <a:xfrm>
            <a:off x="371475" y="1303664"/>
            <a:ext cx="11630025" cy="4407425"/>
          </a:xfrm>
          <a:prstGeom prst="rect">
            <a:avLst/>
          </a:prstGeom>
          <a:ln>
            <a:solidFill>
              <a:schemeClr val="tx1">
                <a:lumMod val="95000"/>
                <a:lumOff val="5000"/>
              </a:schemeClr>
            </a:solidFill>
          </a:ln>
        </p:spPr>
        <p:txBody>
          <a:bodyPr wrap="square">
            <a:spAutoFit/>
          </a:bodyPr>
          <a:lstStyle/>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John  1:18	</a:t>
            </a:r>
            <a:r>
              <a:rPr lang="en-US" i="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No man hath seen God at any time; the only begotten Son, which is in the bosom of the Father, he hath declared [him]. </a:t>
            </a:r>
          </a:p>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John</a:t>
            </a:r>
            <a:r>
              <a:rPr lang="en-US" i="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5:37	And the Father himself, which hath sent me, hath borne witness of me. Ye have neither heard his voice at any time, nor seen his shape. </a:t>
            </a:r>
          </a:p>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John 6:46 </a:t>
            </a:r>
            <a:r>
              <a:rPr lang="en-US" i="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Not that any man hath seen the Father, save he which is of God, he hath seen the Father.</a:t>
            </a:r>
            <a:endParaRPr lang="en-US"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John  14:9	</a:t>
            </a:r>
            <a:r>
              <a:rPr lang="en-US" i="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Jesus saith unto him, Have I been so long time with you, and yet hast thou not known me, Philip? he that hath seen me hath seen the Father; and how </a:t>
            </a:r>
            <a:r>
              <a:rPr lang="en-US" i="1"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sayest</a:t>
            </a:r>
            <a:r>
              <a:rPr lang="en-US" i="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thou [then], Show us the Father? </a:t>
            </a:r>
          </a:p>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John 15:24 </a:t>
            </a:r>
            <a:r>
              <a:rPr lang="en-US" i="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If I had not done among them the works which none other man did, they had not had sin: but now have they both seen and hated both me and my Father. </a:t>
            </a:r>
            <a:endParaRPr lang="en-US"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1st John  1:2 </a:t>
            </a:r>
            <a:r>
              <a:rPr lang="en-US" i="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(For the life was manifested, and we have seen [it], and bear witness, and show unto you that eternal life, which was with the Father, and was manifested unto us;)  :3 That which we have seen and heard declare we unto you, that ye also may have fellowship with us: and truly our fellowship [is] with the Father, and with his Son Jesus Christ. </a:t>
            </a:r>
          </a:p>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1st John 4:14  </a:t>
            </a:r>
            <a:r>
              <a:rPr lang="en-US" i="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And we have seen and do testify that the Father sent the Son [to be] the </a:t>
            </a:r>
            <a:r>
              <a:rPr lang="en-US" i="1"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Saviour</a:t>
            </a:r>
            <a:r>
              <a:rPr lang="en-US" i="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of the world. </a:t>
            </a:r>
            <a:endParaRPr lang="en-US"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br>
              <a:rPr lang="en-US" sz="11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b="1" dirty="0">
                <a:latin typeface="Arial Narrow" panose="020B0606020202030204" pitchFamily="34" charset="0"/>
              </a:rPr>
              <a:t>All these verses from John all teach the same principle: that only Jesus has seen the Father and only He can testify of Him</a:t>
            </a:r>
          </a:p>
        </p:txBody>
      </p:sp>
    </p:spTree>
    <p:extLst>
      <p:ext uri="{BB962C8B-B14F-4D97-AF65-F5344CB8AC3E}">
        <p14:creationId xmlns:p14="http://schemas.microsoft.com/office/powerpoint/2010/main" val="313968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178B83-D2D2-4657-81CB-4C254CAA853B}"/>
              </a:ext>
            </a:extLst>
          </p:cNvPr>
          <p:cNvSpPr>
            <a:spLocks noGrp="1"/>
          </p:cNvSpPr>
          <p:nvPr>
            <p:ph type="sldNum" sz="quarter" idx="12"/>
          </p:nvPr>
        </p:nvSpPr>
        <p:spPr/>
        <p:txBody>
          <a:bodyPr/>
          <a:lstStyle/>
          <a:p>
            <a:fld id="{2F76281F-16F8-4101-BC45-C079CC8DB7FA}" type="slidenum">
              <a:rPr lang="en-US" smtClean="0"/>
              <a:t>23</a:t>
            </a:fld>
            <a:endParaRPr lang="en-US"/>
          </a:p>
        </p:txBody>
      </p:sp>
      <p:sp>
        <p:nvSpPr>
          <p:cNvPr id="3" name="Rectangle 2">
            <a:extLst>
              <a:ext uri="{FF2B5EF4-FFF2-40B4-BE49-F238E27FC236}">
                <a16:creationId xmlns:a16="http://schemas.microsoft.com/office/drawing/2014/main" id="{CB6438C3-1422-4D7A-BCB0-0B2A539A1453}"/>
              </a:ext>
            </a:extLst>
          </p:cNvPr>
          <p:cNvSpPr/>
          <p:nvPr/>
        </p:nvSpPr>
        <p:spPr>
          <a:xfrm>
            <a:off x="647700" y="602704"/>
            <a:ext cx="7162800" cy="669927"/>
          </a:xfrm>
          <a:prstGeom prst="rect">
            <a:avLst/>
          </a:prstGeom>
        </p:spPr>
        <p:txBody>
          <a:bodyPr wrap="square">
            <a:spAutoFit/>
          </a:bodyPr>
          <a:lstStyle/>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The principle of these five relationships are important and they are teaching us that these different relationships here on Earth </a:t>
            </a: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teach us of our relationship with God</a:t>
            </a: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Box 1">
            <a:extLst>
              <a:ext uri="{FF2B5EF4-FFF2-40B4-BE49-F238E27FC236}">
                <a16:creationId xmlns:a16="http://schemas.microsoft.com/office/drawing/2014/main" id="{9E1EC530-E7EB-4FCC-85E1-7B7F1EAE66B5}"/>
              </a:ext>
            </a:extLst>
          </p:cNvPr>
          <p:cNvSpPr txBox="1">
            <a:spLocks noChangeArrowheads="1"/>
          </p:cNvSpPr>
          <p:nvPr/>
        </p:nvSpPr>
        <p:spPr bwMode="auto">
          <a:xfrm>
            <a:off x="6435328" y="2881255"/>
            <a:ext cx="3740944" cy="59213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All this is God</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5" name="AutoShape 2">
            <a:extLst>
              <a:ext uri="{FF2B5EF4-FFF2-40B4-BE49-F238E27FC236}">
                <a16:creationId xmlns:a16="http://schemas.microsoft.com/office/drawing/2014/main" id="{D3963EFB-A4B3-46B9-9FFC-C62269FA8C99}"/>
              </a:ext>
            </a:extLst>
          </p:cNvPr>
          <p:cNvSpPr>
            <a:spLocks/>
          </p:cNvSpPr>
          <p:nvPr/>
        </p:nvSpPr>
        <p:spPr bwMode="auto">
          <a:xfrm>
            <a:off x="4515247" y="2194663"/>
            <a:ext cx="222250" cy="1965317"/>
          </a:xfrm>
          <a:prstGeom prst="rightBrace">
            <a:avLst>
              <a:gd name="adj1" fmla="val 64815"/>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3">
            <a:extLst>
              <a:ext uri="{FF2B5EF4-FFF2-40B4-BE49-F238E27FC236}">
                <a16:creationId xmlns:a16="http://schemas.microsoft.com/office/drawing/2014/main" id="{4789C144-3ABB-4EF6-804C-57B7997BA8B6}"/>
              </a:ext>
            </a:extLst>
          </p:cNvPr>
          <p:cNvSpPr>
            <a:spLocks noChangeArrowheads="1"/>
          </p:cNvSpPr>
          <p:nvPr/>
        </p:nvSpPr>
        <p:spPr bwMode="auto">
          <a:xfrm>
            <a:off x="866775" y="30384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E7B12C14-F88A-400F-A2A1-9EC57B0DCA43}"/>
              </a:ext>
            </a:extLst>
          </p:cNvPr>
          <p:cNvSpPr/>
          <p:nvPr/>
        </p:nvSpPr>
        <p:spPr>
          <a:xfrm>
            <a:off x="736997" y="2460256"/>
            <a:ext cx="3409950" cy="1554785"/>
          </a:xfrm>
          <a:prstGeom prst="rect">
            <a:avLst/>
          </a:prstGeom>
        </p:spPr>
        <p:txBody>
          <a:bodyPr wrap="square">
            <a:spAutoFit/>
          </a:bodyPr>
          <a:lstStyle/>
          <a:p>
            <a:pPr marL="1314450" marR="0" lvl="0" indent="-285750" fontAlgn="base">
              <a:lnSpc>
                <a:spcPct val="107000"/>
              </a:lnSpc>
              <a:spcBef>
                <a:spcPts val="0"/>
              </a:spcBef>
              <a:spcAft>
                <a:spcPts val="0"/>
              </a:spcAft>
              <a:buFont typeface="+mj-lt"/>
              <a:buAutoNum type="arabicPeriod"/>
              <a:tabLst>
                <a:tab pos="457200" algn="l"/>
              </a:tabLs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Slave/master</a:t>
            </a:r>
            <a:endPar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314450" marR="0" lvl="0" indent="-285750" fontAlgn="base">
              <a:lnSpc>
                <a:spcPct val="107000"/>
              </a:lnSpc>
              <a:spcBef>
                <a:spcPts val="0"/>
              </a:spcBef>
              <a:spcAft>
                <a:spcPts val="0"/>
              </a:spcAft>
              <a:buFont typeface="+mj-lt"/>
              <a:buAutoNum type="arabicPeriod"/>
              <a:tabLst>
                <a:tab pos="457200" algn="l"/>
              </a:tabLs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Marriage</a:t>
            </a:r>
            <a:endPar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314450" marR="0" lvl="0" indent="-285750" fontAlgn="base">
              <a:lnSpc>
                <a:spcPct val="107000"/>
              </a:lnSpc>
              <a:spcBef>
                <a:spcPts val="0"/>
              </a:spcBef>
              <a:spcAft>
                <a:spcPts val="0"/>
              </a:spcAft>
              <a:buFont typeface="+mj-lt"/>
              <a:buAutoNum type="arabicPeriod"/>
              <a:tabLst>
                <a:tab pos="457200" algn="l"/>
              </a:tabLs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Siblings</a:t>
            </a:r>
            <a:endPar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314450" marR="0" lvl="0" indent="-285750" fontAlgn="base">
              <a:lnSpc>
                <a:spcPct val="107000"/>
              </a:lnSpc>
              <a:spcBef>
                <a:spcPts val="0"/>
              </a:spcBef>
              <a:spcAft>
                <a:spcPts val="0"/>
              </a:spcAft>
              <a:buFont typeface="+mj-lt"/>
              <a:buAutoNum type="arabicPeriod"/>
              <a:tabLst>
                <a:tab pos="457200" algn="l"/>
              </a:tabLs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Parent/child</a:t>
            </a:r>
            <a:endPar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314450" indent="-285750">
              <a:buFont typeface="+mj-lt"/>
              <a:buAutoNum type="arabicPeriod"/>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Friend</a:t>
            </a:r>
            <a:endParaRPr lang="en-US" b="1" dirty="0"/>
          </a:p>
        </p:txBody>
      </p:sp>
      <p:sp>
        <p:nvSpPr>
          <p:cNvPr id="12" name="Rectangle 11">
            <a:extLst>
              <a:ext uri="{FF2B5EF4-FFF2-40B4-BE49-F238E27FC236}">
                <a16:creationId xmlns:a16="http://schemas.microsoft.com/office/drawing/2014/main" id="{A52A6B94-0656-4EEE-AA8D-FD4CFA7C454E}"/>
              </a:ext>
            </a:extLst>
          </p:cNvPr>
          <p:cNvSpPr/>
          <p:nvPr/>
        </p:nvSpPr>
        <p:spPr>
          <a:xfrm>
            <a:off x="5257800" y="4663337"/>
            <a:ext cx="6096000" cy="1740156"/>
          </a:xfrm>
          <a:prstGeom prst="rect">
            <a:avLst/>
          </a:prstGeom>
        </p:spPr>
        <p:txBody>
          <a:bodyPr>
            <a:spAutoFit/>
          </a:bodyPr>
          <a:lstStyle/>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The methodology we’re using in going from the human to the divine, from the literal to the spiritual is compare and contrast. Compare and contrast is a form of parable. And we also looked at another word for parable which is proxy.</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br>
              <a:rPr lang="en-US" sz="11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Proxy means substitute. And these are all substitutes.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F0DF355B-18AA-47AE-BEA3-C4E8E5EB0D07}"/>
              </a:ext>
            </a:extLst>
          </p:cNvPr>
          <p:cNvSpPr txBox="1"/>
          <p:nvPr/>
        </p:nvSpPr>
        <p:spPr>
          <a:xfrm>
            <a:off x="1666874" y="4830549"/>
            <a:ext cx="2543175" cy="1077218"/>
          </a:xfrm>
          <a:prstGeom prst="rect">
            <a:avLst/>
          </a:prstGeom>
          <a:noFill/>
        </p:spPr>
        <p:txBody>
          <a:bodyPr wrap="square" rtlCol="0">
            <a:spAutoFit/>
          </a:bodyPr>
          <a:lstStyle/>
          <a:p>
            <a:r>
              <a:rPr lang="en-US" sz="3200" b="1" dirty="0">
                <a:latin typeface="Arial Narrow" panose="020B0606020202030204" pitchFamily="34" charset="0"/>
              </a:rPr>
              <a:t>Substitute or proxy</a:t>
            </a:r>
          </a:p>
        </p:txBody>
      </p:sp>
    </p:spTree>
    <p:extLst>
      <p:ext uri="{BB962C8B-B14F-4D97-AF65-F5344CB8AC3E}">
        <p14:creationId xmlns:p14="http://schemas.microsoft.com/office/powerpoint/2010/main" val="275819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9"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BA7A48-83F6-4EF4-A8D3-E1FD45663865}"/>
              </a:ext>
            </a:extLst>
          </p:cNvPr>
          <p:cNvSpPr>
            <a:spLocks noGrp="1"/>
          </p:cNvSpPr>
          <p:nvPr>
            <p:ph type="sldNum" sz="quarter" idx="12"/>
          </p:nvPr>
        </p:nvSpPr>
        <p:spPr/>
        <p:txBody>
          <a:bodyPr/>
          <a:lstStyle/>
          <a:p>
            <a:fld id="{2F76281F-16F8-4101-BC45-C079CC8DB7FA}" type="slidenum">
              <a:rPr lang="en-US" smtClean="0"/>
              <a:t>24</a:t>
            </a:fld>
            <a:endParaRPr lang="en-US"/>
          </a:p>
        </p:txBody>
      </p:sp>
      <p:sp>
        <p:nvSpPr>
          <p:cNvPr id="3" name="Rectangle 2">
            <a:extLst>
              <a:ext uri="{FF2B5EF4-FFF2-40B4-BE49-F238E27FC236}">
                <a16:creationId xmlns:a16="http://schemas.microsoft.com/office/drawing/2014/main" id="{37BF69C4-91B7-4731-90B5-968A1CEB3AE8}"/>
              </a:ext>
            </a:extLst>
          </p:cNvPr>
          <p:cNvSpPr/>
          <p:nvPr/>
        </p:nvSpPr>
        <p:spPr>
          <a:xfrm>
            <a:off x="571499" y="484187"/>
            <a:ext cx="11001363" cy="862352"/>
          </a:xfrm>
          <a:prstGeom prst="rect">
            <a:avLst/>
          </a:prstGeom>
        </p:spPr>
        <p:txBody>
          <a:bodyPr wrap="square">
            <a:spAutoFit/>
          </a:bodyPr>
          <a:lstStyle/>
          <a:p>
            <a:pPr algn="ctr">
              <a:lnSpc>
                <a:spcPct val="107000"/>
              </a:lnSpc>
            </a:pPr>
            <a:r>
              <a:rPr lang="en-US" sz="2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Hopefully we all understand what this is teaching us.  </a:t>
            </a:r>
          </a:p>
          <a:p>
            <a:pPr algn="ctr">
              <a:lnSpc>
                <a:spcPct val="107000"/>
              </a:lnSpc>
            </a:pPr>
            <a:r>
              <a:rPr lang="en-US" sz="2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Our focus is on John 13:34 and 35 a new commandment.</a:t>
            </a:r>
            <a:endPar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Box 2">
            <a:extLst>
              <a:ext uri="{FF2B5EF4-FFF2-40B4-BE49-F238E27FC236}">
                <a16:creationId xmlns:a16="http://schemas.microsoft.com/office/drawing/2014/main" id="{923126FB-5D99-4C01-B501-E9D0F5483A10}"/>
              </a:ext>
            </a:extLst>
          </p:cNvPr>
          <p:cNvSpPr txBox="1">
            <a:spLocks noChangeArrowheads="1"/>
          </p:cNvSpPr>
          <p:nvPr/>
        </p:nvSpPr>
        <p:spPr bwMode="auto">
          <a:xfrm>
            <a:off x="2005013" y="2019300"/>
            <a:ext cx="6172200" cy="391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Ephesians 6:5  -  	Servants/Master   	</a:t>
            </a:r>
            <a:r>
              <a:rPr kumimoji="0" lang="en-US" altLang="en-US" sz="1400" b="0" i="0" u="none" strike="noStrike" cap="none" normalizeH="0" baseline="0" noProof="1">
                <a:ln>
                  <a:noFill/>
                </a:ln>
                <a:solidFill>
                  <a:srgbClr val="000000"/>
                </a:solidFill>
                <a:effectLst/>
                <a:latin typeface="Wingdings" panose="05000000000000000000" pitchFamily="2" charset="2"/>
              </a:rPr>
              <a:t>è</a:t>
            </a:r>
            <a:endParaRPr kumimoji="0" lang="en-US" altLang="en-US" sz="1400" b="0" i="0" u="none" strike="noStrike" cap="none" normalizeH="0" baseline="0" dirty="0">
              <a:ln>
                <a:noFill/>
              </a:ln>
              <a:solidFill>
                <a:srgbClr val="000000"/>
              </a:solidFill>
              <a:effectLst/>
              <a:latin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Matthew 7:12  -  	Golden Rule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Matthew 22:36-40  -  	2 Commandments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	Mark 12:30-31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Exodus 20:1-11 -  	4 Commandments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Exodus 20:12-17  -  	6 Commandments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Deuteronomy 6:4-5  - 	4 Commandments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		1st Commandment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Leviticus 19:18   -	6 Commandments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		2nd Commandment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 John 4:20-21  -	Must love what you see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0000"/>
                </a:solidFill>
                <a:effectLst/>
                <a:latin typeface="Arial Narrow" panose="020B0606020202030204" pitchFamily="34" charset="0"/>
              </a:rPr>
              <a:t>John 13:34-35  -	A New Commandment</a:t>
            </a:r>
            <a:r>
              <a:rPr kumimoji="0" lang="en-US" altLang="en-US" sz="1400" b="0" i="0" u="none" strike="noStrike" cap="none" normalizeH="0" baseline="0" dirty="0">
                <a:ln>
                  <a:noFill/>
                </a:ln>
                <a:solidFill>
                  <a:srgbClr val="000000"/>
                </a:solidFill>
                <a:effectLst/>
                <a:latin typeface="Arial Narrow" panose="020B0606020202030204" pitchFamily="34" charset="0"/>
              </a:rPr>
              <a:t>	 </a:t>
            </a:r>
            <a:r>
              <a:rPr kumimoji="0" lang="en-US" altLang="en-US" sz="1400" b="0" i="0" u="none" strike="noStrike" cap="none" normalizeH="0" baseline="0" noProof="1">
                <a:ln>
                  <a:noFill/>
                </a:ln>
                <a:solidFill>
                  <a:srgbClr val="000000"/>
                </a:solidFill>
                <a:effectLst/>
                <a:latin typeface="Wingdings" panose="05000000000000000000" pitchFamily="2" charset="2"/>
              </a:rPr>
              <a:t>è</a:t>
            </a:r>
            <a:r>
              <a:rPr kumimoji="0" lang="en-US" altLang="en-US" sz="1400" b="0" i="0" u="none" strike="noStrike" cap="none" normalizeH="0" baseline="0" dirty="0">
                <a:ln>
                  <a:noFill/>
                </a:ln>
                <a:solidFill>
                  <a:srgbClr val="000000"/>
                </a:solidFill>
                <a:effectLst/>
                <a:latin typeface="Arial Narrow" panose="020B0606020202030204" pitchFamily="34" charset="0"/>
              </a:rPr>
              <a:t>Chiasm: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Luke 6:37-38  - 	Do to others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                 Matthew 18:23-25/Matthew 26:6</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                    (Simon and Mary)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Roman 2:10-16  -  	Gentiles keep 6 Commandments naturally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 Box 3">
            <a:extLst>
              <a:ext uri="{FF2B5EF4-FFF2-40B4-BE49-F238E27FC236}">
                <a16:creationId xmlns:a16="http://schemas.microsoft.com/office/drawing/2014/main" id="{459E4571-C8F0-4381-A1A0-02D3A098946D}"/>
              </a:ext>
            </a:extLst>
          </p:cNvPr>
          <p:cNvSpPr txBox="1">
            <a:spLocks noChangeArrowheads="1"/>
          </p:cNvSpPr>
          <p:nvPr/>
        </p:nvSpPr>
        <p:spPr bwMode="auto">
          <a:xfrm>
            <a:off x="6149633" y="1986045"/>
            <a:ext cx="1371600" cy="1546250"/>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Servant/Master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Marriage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Siblings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Parent/child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Friend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4">
            <a:extLst>
              <a:ext uri="{FF2B5EF4-FFF2-40B4-BE49-F238E27FC236}">
                <a16:creationId xmlns:a16="http://schemas.microsoft.com/office/drawing/2014/main" id="{5BCF6ADD-2FE2-43D5-821A-2FACA75FDEB2}"/>
              </a:ext>
            </a:extLst>
          </p:cNvPr>
          <p:cNvSpPr txBox="1">
            <a:spLocks noChangeArrowheads="1"/>
          </p:cNvSpPr>
          <p:nvPr/>
        </p:nvSpPr>
        <p:spPr bwMode="auto">
          <a:xfrm>
            <a:off x="1047751" y="3311500"/>
            <a:ext cx="6858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20:1-11</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20:12-17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7" name="Group 5">
            <a:extLst>
              <a:ext uri="{FF2B5EF4-FFF2-40B4-BE49-F238E27FC236}">
                <a16:creationId xmlns:a16="http://schemas.microsoft.com/office/drawing/2014/main" id="{C57296C6-D1C9-4365-9DEA-8A8FF5BE20CE}"/>
              </a:ext>
            </a:extLst>
          </p:cNvPr>
          <p:cNvGrpSpPr>
            <a:grpSpLocks/>
          </p:cNvGrpSpPr>
          <p:nvPr/>
        </p:nvGrpSpPr>
        <p:grpSpPr bwMode="auto">
          <a:xfrm>
            <a:off x="6769894" y="3902050"/>
            <a:ext cx="3033712" cy="1546250"/>
            <a:chOff x="111099600" y="107327700"/>
            <a:chExt cx="2514600" cy="1314450"/>
          </a:xfrm>
        </p:grpSpPr>
        <p:sp>
          <p:nvSpPr>
            <p:cNvPr id="8" name="Text Box 6">
              <a:extLst>
                <a:ext uri="{FF2B5EF4-FFF2-40B4-BE49-F238E27FC236}">
                  <a16:creationId xmlns:a16="http://schemas.microsoft.com/office/drawing/2014/main" id="{E91889F2-7902-4671-935D-F35F0D9C13E7}"/>
                </a:ext>
              </a:extLst>
            </p:cNvPr>
            <p:cNvSpPr txBox="1">
              <a:spLocks noChangeArrowheads="1"/>
            </p:cNvSpPr>
            <p:nvPr/>
          </p:nvSpPr>
          <p:spPr bwMode="auto">
            <a:xfrm>
              <a:off x="111099600" y="107327700"/>
              <a:ext cx="2514600" cy="1314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Line 7">
              <a:extLst>
                <a:ext uri="{FF2B5EF4-FFF2-40B4-BE49-F238E27FC236}">
                  <a16:creationId xmlns:a16="http://schemas.microsoft.com/office/drawing/2014/main" id="{A019DC84-1797-420E-BB2D-4C399E972911}"/>
                </a:ext>
              </a:extLst>
            </p:cNvPr>
            <p:cNvSpPr>
              <a:spLocks noChangeShapeType="1"/>
            </p:cNvSpPr>
            <p:nvPr/>
          </p:nvSpPr>
          <p:spPr bwMode="auto">
            <a:xfrm>
              <a:off x="111213900" y="107956350"/>
              <a:ext cx="24003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AutoShape 8">
              <a:extLst>
                <a:ext uri="{FF2B5EF4-FFF2-40B4-BE49-F238E27FC236}">
                  <a16:creationId xmlns:a16="http://schemas.microsoft.com/office/drawing/2014/main" id="{42FF1734-4627-4317-BF89-9343487BF805}"/>
                </a:ext>
              </a:extLst>
            </p:cNvPr>
            <p:cNvSpPr>
              <a:spLocks noChangeArrowheads="1"/>
            </p:cNvSpPr>
            <p:nvPr/>
          </p:nvSpPr>
          <p:spPr bwMode="auto">
            <a:xfrm>
              <a:off x="112299750" y="107956350"/>
              <a:ext cx="342900" cy="342900"/>
            </a:xfrm>
            <a:prstGeom prst="triangle">
              <a:avLst>
                <a:gd name="adj" fmla="val 50000"/>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9">
              <a:extLst>
                <a:ext uri="{FF2B5EF4-FFF2-40B4-BE49-F238E27FC236}">
                  <a16:creationId xmlns:a16="http://schemas.microsoft.com/office/drawing/2014/main" id="{7AEB8044-BEC5-4DC7-BD1C-64E61868C1EE}"/>
                </a:ext>
              </a:extLst>
            </p:cNvPr>
            <p:cNvSpPr>
              <a:spLocks noChangeShapeType="1"/>
            </p:cNvSpPr>
            <p:nvPr/>
          </p:nvSpPr>
          <p:spPr bwMode="auto">
            <a:xfrm>
              <a:off x="111213900" y="107670600"/>
              <a:ext cx="0" cy="28575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0">
              <a:extLst>
                <a:ext uri="{FF2B5EF4-FFF2-40B4-BE49-F238E27FC236}">
                  <a16:creationId xmlns:a16="http://schemas.microsoft.com/office/drawing/2014/main" id="{59BA4697-12EF-4753-9246-3B45B5C66B71}"/>
                </a:ext>
              </a:extLst>
            </p:cNvPr>
            <p:cNvSpPr>
              <a:spLocks noChangeShapeType="1"/>
            </p:cNvSpPr>
            <p:nvPr/>
          </p:nvSpPr>
          <p:spPr bwMode="auto">
            <a:xfrm>
              <a:off x="113614200" y="107670600"/>
              <a:ext cx="0" cy="2857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11">
              <a:extLst>
                <a:ext uri="{FF2B5EF4-FFF2-40B4-BE49-F238E27FC236}">
                  <a16:creationId xmlns:a16="http://schemas.microsoft.com/office/drawing/2014/main" id="{29B90DF8-5BCA-4223-B225-BE868BCC0FF5}"/>
                </a:ext>
              </a:extLst>
            </p:cNvPr>
            <p:cNvSpPr>
              <a:spLocks noChangeShapeType="1"/>
            </p:cNvSpPr>
            <p:nvPr/>
          </p:nvSpPr>
          <p:spPr bwMode="auto">
            <a:xfrm>
              <a:off x="113299875" y="107670600"/>
              <a:ext cx="0" cy="2857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2">
              <a:extLst>
                <a:ext uri="{FF2B5EF4-FFF2-40B4-BE49-F238E27FC236}">
                  <a16:creationId xmlns:a16="http://schemas.microsoft.com/office/drawing/2014/main" id="{0F98CC2F-CB2B-4EBB-959C-B201B395B3AB}"/>
                </a:ext>
              </a:extLst>
            </p:cNvPr>
            <p:cNvSpPr>
              <a:spLocks noChangeShapeType="1"/>
            </p:cNvSpPr>
            <p:nvPr/>
          </p:nvSpPr>
          <p:spPr bwMode="auto">
            <a:xfrm>
              <a:off x="113014125" y="107670600"/>
              <a:ext cx="0" cy="2857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13">
              <a:extLst>
                <a:ext uri="{FF2B5EF4-FFF2-40B4-BE49-F238E27FC236}">
                  <a16:creationId xmlns:a16="http://schemas.microsoft.com/office/drawing/2014/main" id="{E100F7E1-81D2-42D6-9E23-1D5A03C1305F}"/>
                </a:ext>
              </a:extLst>
            </p:cNvPr>
            <p:cNvSpPr>
              <a:spLocks noChangeShapeType="1"/>
            </p:cNvSpPr>
            <p:nvPr/>
          </p:nvSpPr>
          <p:spPr bwMode="auto">
            <a:xfrm>
              <a:off x="111471075" y="107670600"/>
              <a:ext cx="0" cy="2857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Line 14">
              <a:extLst>
                <a:ext uri="{FF2B5EF4-FFF2-40B4-BE49-F238E27FC236}">
                  <a16:creationId xmlns:a16="http://schemas.microsoft.com/office/drawing/2014/main" id="{D8524FE9-5065-437B-8A48-1F365943F0EC}"/>
                </a:ext>
              </a:extLst>
            </p:cNvPr>
            <p:cNvSpPr>
              <a:spLocks noChangeShapeType="1"/>
            </p:cNvSpPr>
            <p:nvPr/>
          </p:nvSpPr>
          <p:spPr bwMode="auto">
            <a:xfrm>
              <a:off x="111756825" y="107670600"/>
              <a:ext cx="0" cy="2857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Text Box 15">
              <a:extLst>
                <a:ext uri="{FF2B5EF4-FFF2-40B4-BE49-F238E27FC236}">
                  <a16:creationId xmlns:a16="http://schemas.microsoft.com/office/drawing/2014/main" id="{3A23409B-3E4E-4375-9BD1-46DC04C80F9D}"/>
                </a:ext>
              </a:extLst>
            </p:cNvPr>
            <p:cNvSpPr txBox="1">
              <a:spLocks noChangeArrowheads="1"/>
            </p:cNvSpPr>
            <p:nvPr/>
          </p:nvSpPr>
          <p:spPr bwMode="auto">
            <a:xfrm>
              <a:off x="111213900" y="107670600"/>
              <a:ext cx="22860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6">
              <a:extLst>
                <a:ext uri="{FF2B5EF4-FFF2-40B4-BE49-F238E27FC236}">
                  <a16:creationId xmlns:a16="http://schemas.microsoft.com/office/drawing/2014/main" id="{A1A3129D-C2E7-4DE5-85A4-4B494D23BBB0}"/>
                </a:ext>
              </a:extLst>
            </p:cNvPr>
            <p:cNvSpPr txBox="1">
              <a:spLocks noChangeArrowheads="1"/>
            </p:cNvSpPr>
            <p:nvPr/>
          </p:nvSpPr>
          <p:spPr bwMode="auto">
            <a:xfrm>
              <a:off x="113328450" y="107670600"/>
              <a:ext cx="22860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7">
              <a:extLst>
                <a:ext uri="{FF2B5EF4-FFF2-40B4-BE49-F238E27FC236}">
                  <a16:creationId xmlns:a16="http://schemas.microsoft.com/office/drawing/2014/main" id="{D953F78F-088C-4FE9-9550-651CB410AD59}"/>
                </a:ext>
              </a:extLst>
            </p:cNvPr>
            <p:cNvSpPr txBox="1">
              <a:spLocks noChangeArrowheads="1"/>
            </p:cNvSpPr>
            <p:nvPr/>
          </p:nvSpPr>
          <p:spPr bwMode="auto">
            <a:xfrm>
              <a:off x="113042700" y="107670600"/>
              <a:ext cx="22860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8">
              <a:extLst>
                <a:ext uri="{FF2B5EF4-FFF2-40B4-BE49-F238E27FC236}">
                  <a16:creationId xmlns:a16="http://schemas.microsoft.com/office/drawing/2014/main" id="{DF71A7E1-377B-43D1-B99A-51973CE43214}"/>
                </a:ext>
              </a:extLst>
            </p:cNvPr>
            <p:cNvSpPr txBox="1">
              <a:spLocks noChangeArrowheads="1"/>
            </p:cNvSpPr>
            <p:nvPr/>
          </p:nvSpPr>
          <p:spPr bwMode="auto">
            <a:xfrm>
              <a:off x="111499650" y="107670600"/>
              <a:ext cx="22860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19">
              <a:extLst>
                <a:ext uri="{FF2B5EF4-FFF2-40B4-BE49-F238E27FC236}">
                  <a16:creationId xmlns:a16="http://schemas.microsoft.com/office/drawing/2014/main" id="{103B38DD-65E9-4527-ABEA-E6462E61552A}"/>
                </a:ext>
              </a:extLst>
            </p:cNvPr>
            <p:cNvSpPr txBox="1">
              <a:spLocks noChangeArrowheads="1"/>
            </p:cNvSpPr>
            <p:nvPr/>
          </p:nvSpPr>
          <p:spPr bwMode="auto">
            <a:xfrm>
              <a:off x="111156750" y="107384850"/>
              <a:ext cx="62865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Priests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Text Box 20">
              <a:extLst>
                <a:ext uri="{FF2B5EF4-FFF2-40B4-BE49-F238E27FC236}">
                  <a16:creationId xmlns:a16="http://schemas.microsoft.com/office/drawing/2014/main" id="{1E3FED89-7534-4FB4-BCB6-A4A8A27DE606}"/>
                </a:ext>
              </a:extLst>
            </p:cNvPr>
            <p:cNvSpPr txBox="1">
              <a:spLocks noChangeArrowheads="1"/>
            </p:cNvSpPr>
            <p:nvPr/>
          </p:nvSpPr>
          <p:spPr bwMode="auto">
            <a:xfrm>
              <a:off x="112899825" y="107384850"/>
              <a:ext cx="714375"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Nethanims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21">
              <a:extLst>
                <a:ext uri="{FF2B5EF4-FFF2-40B4-BE49-F238E27FC236}">
                  <a16:creationId xmlns:a16="http://schemas.microsoft.com/office/drawing/2014/main" id="{2D7878C3-BB09-4DFD-B857-BD09B80D7984}"/>
                </a:ext>
              </a:extLst>
            </p:cNvPr>
            <p:cNvSpPr txBox="1">
              <a:spLocks noChangeArrowheads="1"/>
            </p:cNvSpPr>
            <p:nvPr/>
          </p:nvSpPr>
          <p:spPr bwMode="auto">
            <a:xfrm>
              <a:off x="112156875" y="108327825"/>
              <a:ext cx="62865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Levites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22823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5BF817-778B-4B1B-83D7-0E85C6C3C735}"/>
              </a:ext>
            </a:extLst>
          </p:cNvPr>
          <p:cNvSpPr>
            <a:spLocks noGrp="1"/>
          </p:cNvSpPr>
          <p:nvPr>
            <p:ph type="sldNum" sz="quarter" idx="12"/>
          </p:nvPr>
        </p:nvSpPr>
        <p:spPr/>
        <p:txBody>
          <a:bodyPr/>
          <a:lstStyle/>
          <a:p>
            <a:fld id="{2F76281F-16F8-4101-BC45-C079CC8DB7FA}" type="slidenum">
              <a:rPr lang="en-US" smtClean="0"/>
              <a:t>25</a:t>
            </a:fld>
            <a:endParaRPr lang="en-US"/>
          </a:p>
        </p:txBody>
      </p:sp>
      <p:sp>
        <p:nvSpPr>
          <p:cNvPr id="3" name="Rectangle 2">
            <a:extLst>
              <a:ext uri="{FF2B5EF4-FFF2-40B4-BE49-F238E27FC236}">
                <a16:creationId xmlns:a16="http://schemas.microsoft.com/office/drawing/2014/main" id="{CDE77C2F-B5A3-4C89-828D-7FC1F91CA0EF}"/>
              </a:ext>
            </a:extLst>
          </p:cNvPr>
          <p:cNvSpPr/>
          <p:nvPr/>
        </p:nvSpPr>
        <p:spPr>
          <a:xfrm>
            <a:off x="449326" y="672707"/>
            <a:ext cx="6943725" cy="5296515"/>
          </a:xfrm>
          <a:prstGeom prst="rect">
            <a:avLst/>
          </a:prstGeom>
        </p:spPr>
        <p:txBody>
          <a:bodyPr wrap="square">
            <a:spAutoFit/>
          </a:bodyPr>
          <a:lstStyle/>
          <a:p>
            <a:pPr algn="ct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We see that if there is a new commandment then there must be an old commandment. We have been putting the emphasis on the old commandment.  In doing so we have put our focus on the first four commandments and our relationship with God. And we have neglected or not looked at the last six commandments.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br>
              <a:rPr lang="en-US" sz="11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We have realized that the great test is equality, how we treat other people. There is such a strong emphasis on this and this strong emphasis has come from the world. We're seeing that the world practices this. However crudely they do it, they have the point. They didn't need God to work that out and they didn't need the six commandments to work that out. Because the gentiles keep the 6 commandments naturally, even though they've never read them.</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We saw them doing this and we were fascinated, we were impressed. We look at them and compared them to us. They're winning and we're failing. They are beating us, they're passing the test and we're failing the test. They have inspired us: </a:t>
            </a:r>
            <a:r>
              <a:rPr lang="en-US" b="1" i="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if they can do it, we can do it</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So we have to have a complete shift, a complete change.</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 5">
            <a:extLst>
              <a:ext uri="{FF2B5EF4-FFF2-40B4-BE49-F238E27FC236}">
                <a16:creationId xmlns:a16="http://schemas.microsoft.com/office/drawing/2014/main" id="{18C93143-0399-409B-ACBE-CF63D55E569F}"/>
              </a:ext>
            </a:extLst>
          </p:cNvPr>
          <p:cNvGrpSpPr>
            <a:grpSpLocks/>
          </p:cNvGrpSpPr>
          <p:nvPr/>
        </p:nvGrpSpPr>
        <p:grpSpPr bwMode="auto">
          <a:xfrm>
            <a:off x="8065294" y="2749525"/>
            <a:ext cx="3033712" cy="1546250"/>
            <a:chOff x="111099600" y="107327700"/>
            <a:chExt cx="2514600" cy="1314450"/>
          </a:xfrm>
        </p:grpSpPr>
        <p:sp>
          <p:nvSpPr>
            <p:cNvPr id="5" name="Text Box 6">
              <a:extLst>
                <a:ext uri="{FF2B5EF4-FFF2-40B4-BE49-F238E27FC236}">
                  <a16:creationId xmlns:a16="http://schemas.microsoft.com/office/drawing/2014/main" id="{70C67CF6-1812-4D63-94D6-EC92D3080B7A}"/>
                </a:ext>
              </a:extLst>
            </p:cNvPr>
            <p:cNvSpPr txBox="1">
              <a:spLocks noChangeArrowheads="1"/>
            </p:cNvSpPr>
            <p:nvPr/>
          </p:nvSpPr>
          <p:spPr bwMode="auto">
            <a:xfrm>
              <a:off x="111099600" y="107327700"/>
              <a:ext cx="2514600" cy="1314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Line 7">
              <a:extLst>
                <a:ext uri="{FF2B5EF4-FFF2-40B4-BE49-F238E27FC236}">
                  <a16:creationId xmlns:a16="http://schemas.microsoft.com/office/drawing/2014/main" id="{98255D86-911B-4FDD-8216-83A2F6875099}"/>
                </a:ext>
              </a:extLst>
            </p:cNvPr>
            <p:cNvSpPr>
              <a:spLocks noChangeShapeType="1"/>
            </p:cNvSpPr>
            <p:nvPr/>
          </p:nvSpPr>
          <p:spPr bwMode="auto">
            <a:xfrm>
              <a:off x="111213900" y="107956350"/>
              <a:ext cx="24003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AutoShape 8">
              <a:extLst>
                <a:ext uri="{FF2B5EF4-FFF2-40B4-BE49-F238E27FC236}">
                  <a16:creationId xmlns:a16="http://schemas.microsoft.com/office/drawing/2014/main" id="{1DFB4BC8-5D0D-49DE-9F80-1443169EB7C0}"/>
                </a:ext>
              </a:extLst>
            </p:cNvPr>
            <p:cNvSpPr>
              <a:spLocks noChangeArrowheads="1"/>
            </p:cNvSpPr>
            <p:nvPr/>
          </p:nvSpPr>
          <p:spPr bwMode="auto">
            <a:xfrm>
              <a:off x="112299750" y="107956350"/>
              <a:ext cx="342900" cy="342900"/>
            </a:xfrm>
            <a:prstGeom prst="triangle">
              <a:avLst>
                <a:gd name="adj" fmla="val 50000"/>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9">
              <a:extLst>
                <a:ext uri="{FF2B5EF4-FFF2-40B4-BE49-F238E27FC236}">
                  <a16:creationId xmlns:a16="http://schemas.microsoft.com/office/drawing/2014/main" id="{E032FCF3-A45D-4A65-9461-B7E92CF110BA}"/>
                </a:ext>
              </a:extLst>
            </p:cNvPr>
            <p:cNvSpPr>
              <a:spLocks noChangeShapeType="1"/>
            </p:cNvSpPr>
            <p:nvPr/>
          </p:nvSpPr>
          <p:spPr bwMode="auto">
            <a:xfrm>
              <a:off x="111213900" y="107670600"/>
              <a:ext cx="0" cy="28575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10">
              <a:extLst>
                <a:ext uri="{FF2B5EF4-FFF2-40B4-BE49-F238E27FC236}">
                  <a16:creationId xmlns:a16="http://schemas.microsoft.com/office/drawing/2014/main" id="{723A0785-9096-43C0-8E0F-0C3A1106E573}"/>
                </a:ext>
              </a:extLst>
            </p:cNvPr>
            <p:cNvSpPr>
              <a:spLocks noChangeShapeType="1"/>
            </p:cNvSpPr>
            <p:nvPr/>
          </p:nvSpPr>
          <p:spPr bwMode="auto">
            <a:xfrm>
              <a:off x="113614200" y="107670600"/>
              <a:ext cx="0" cy="2857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11">
              <a:extLst>
                <a:ext uri="{FF2B5EF4-FFF2-40B4-BE49-F238E27FC236}">
                  <a16:creationId xmlns:a16="http://schemas.microsoft.com/office/drawing/2014/main" id="{D5901FD5-989E-43B7-9D2F-2E5F8FE291CD}"/>
                </a:ext>
              </a:extLst>
            </p:cNvPr>
            <p:cNvSpPr>
              <a:spLocks noChangeShapeType="1"/>
            </p:cNvSpPr>
            <p:nvPr/>
          </p:nvSpPr>
          <p:spPr bwMode="auto">
            <a:xfrm>
              <a:off x="113299875" y="107670600"/>
              <a:ext cx="0" cy="2857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12">
              <a:extLst>
                <a:ext uri="{FF2B5EF4-FFF2-40B4-BE49-F238E27FC236}">
                  <a16:creationId xmlns:a16="http://schemas.microsoft.com/office/drawing/2014/main" id="{64BDA738-1145-4690-A260-42A1740EA322}"/>
                </a:ext>
              </a:extLst>
            </p:cNvPr>
            <p:cNvSpPr>
              <a:spLocks noChangeShapeType="1"/>
            </p:cNvSpPr>
            <p:nvPr/>
          </p:nvSpPr>
          <p:spPr bwMode="auto">
            <a:xfrm>
              <a:off x="113014125" y="107670600"/>
              <a:ext cx="0" cy="2857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3">
              <a:extLst>
                <a:ext uri="{FF2B5EF4-FFF2-40B4-BE49-F238E27FC236}">
                  <a16:creationId xmlns:a16="http://schemas.microsoft.com/office/drawing/2014/main" id="{C2AD7D22-EE42-4DC3-A1D1-5F36E47991C8}"/>
                </a:ext>
              </a:extLst>
            </p:cNvPr>
            <p:cNvSpPr>
              <a:spLocks noChangeShapeType="1"/>
            </p:cNvSpPr>
            <p:nvPr/>
          </p:nvSpPr>
          <p:spPr bwMode="auto">
            <a:xfrm>
              <a:off x="111471075" y="107670600"/>
              <a:ext cx="0" cy="2857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14">
              <a:extLst>
                <a:ext uri="{FF2B5EF4-FFF2-40B4-BE49-F238E27FC236}">
                  <a16:creationId xmlns:a16="http://schemas.microsoft.com/office/drawing/2014/main" id="{2260CA65-D450-402A-83B2-6ACE83FBF4F0}"/>
                </a:ext>
              </a:extLst>
            </p:cNvPr>
            <p:cNvSpPr>
              <a:spLocks noChangeShapeType="1"/>
            </p:cNvSpPr>
            <p:nvPr/>
          </p:nvSpPr>
          <p:spPr bwMode="auto">
            <a:xfrm>
              <a:off x="111756825" y="107670600"/>
              <a:ext cx="0" cy="2857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15">
              <a:extLst>
                <a:ext uri="{FF2B5EF4-FFF2-40B4-BE49-F238E27FC236}">
                  <a16:creationId xmlns:a16="http://schemas.microsoft.com/office/drawing/2014/main" id="{6FB923FF-5328-4B92-9BC5-1E7B7CAD0030}"/>
                </a:ext>
              </a:extLst>
            </p:cNvPr>
            <p:cNvSpPr txBox="1">
              <a:spLocks noChangeArrowheads="1"/>
            </p:cNvSpPr>
            <p:nvPr/>
          </p:nvSpPr>
          <p:spPr bwMode="auto">
            <a:xfrm>
              <a:off x="111213900" y="107670600"/>
              <a:ext cx="22860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6">
              <a:extLst>
                <a:ext uri="{FF2B5EF4-FFF2-40B4-BE49-F238E27FC236}">
                  <a16:creationId xmlns:a16="http://schemas.microsoft.com/office/drawing/2014/main" id="{7919A980-05CD-4474-A3F2-A3BE76A2A171}"/>
                </a:ext>
              </a:extLst>
            </p:cNvPr>
            <p:cNvSpPr txBox="1">
              <a:spLocks noChangeArrowheads="1"/>
            </p:cNvSpPr>
            <p:nvPr/>
          </p:nvSpPr>
          <p:spPr bwMode="auto">
            <a:xfrm>
              <a:off x="113328450" y="107670600"/>
              <a:ext cx="22860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7">
              <a:extLst>
                <a:ext uri="{FF2B5EF4-FFF2-40B4-BE49-F238E27FC236}">
                  <a16:creationId xmlns:a16="http://schemas.microsoft.com/office/drawing/2014/main" id="{ACF201C4-A3AF-44F9-81FE-9DC476108D2F}"/>
                </a:ext>
              </a:extLst>
            </p:cNvPr>
            <p:cNvSpPr txBox="1">
              <a:spLocks noChangeArrowheads="1"/>
            </p:cNvSpPr>
            <p:nvPr/>
          </p:nvSpPr>
          <p:spPr bwMode="auto">
            <a:xfrm>
              <a:off x="113042700" y="107670600"/>
              <a:ext cx="22860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8">
              <a:extLst>
                <a:ext uri="{FF2B5EF4-FFF2-40B4-BE49-F238E27FC236}">
                  <a16:creationId xmlns:a16="http://schemas.microsoft.com/office/drawing/2014/main" id="{666DB16B-4FA3-4E9D-8B5C-ED3EADE79222}"/>
                </a:ext>
              </a:extLst>
            </p:cNvPr>
            <p:cNvSpPr txBox="1">
              <a:spLocks noChangeArrowheads="1"/>
            </p:cNvSpPr>
            <p:nvPr/>
          </p:nvSpPr>
          <p:spPr bwMode="auto">
            <a:xfrm>
              <a:off x="111499650" y="107670600"/>
              <a:ext cx="22860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9">
              <a:extLst>
                <a:ext uri="{FF2B5EF4-FFF2-40B4-BE49-F238E27FC236}">
                  <a16:creationId xmlns:a16="http://schemas.microsoft.com/office/drawing/2014/main" id="{1D84E5D9-A9E7-4661-98E0-1533A81E78F9}"/>
                </a:ext>
              </a:extLst>
            </p:cNvPr>
            <p:cNvSpPr txBox="1">
              <a:spLocks noChangeArrowheads="1"/>
            </p:cNvSpPr>
            <p:nvPr/>
          </p:nvSpPr>
          <p:spPr bwMode="auto">
            <a:xfrm>
              <a:off x="111156750" y="107384850"/>
              <a:ext cx="62865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Priests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20">
              <a:extLst>
                <a:ext uri="{FF2B5EF4-FFF2-40B4-BE49-F238E27FC236}">
                  <a16:creationId xmlns:a16="http://schemas.microsoft.com/office/drawing/2014/main" id="{B6E24C3A-545A-4E08-B717-4EF26BC1BABB}"/>
                </a:ext>
              </a:extLst>
            </p:cNvPr>
            <p:cNvSpPr txBox="1">
              <a:spLocks noChangeArrowheads="1"/>
            </p:cNvSpPr>
            <p:nvPr/>
          </p:nvSpPr>
          <p:spPr bwMode="auto">
            <a:xfrm>
              <a:off x="112899825" y="107384850"/>
              <a:ext cx="714375"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Nethanims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21">
              <a:extLst>
                <a:ext uri="{FF2B5EF4-FFF2-40B4-BE49-F238E27FC236}">
                  <a16:creationId xmlns:a16="http://schemas.microsoft.com/office/drawing/2014/main" id="{349C4B97-0A29-446E-86AF-524924B3FA0E}"/>
                </a:ext>
              </a:extLst>
            </p:cNvPr>
            <p:cNvSpPr txBox="1">
              <a:spLocks noChangeArrowheads="1"/>
            </p:cNvSpPr>
            <p:nvPr/>
          </p:nvSpPr>
          <p:spPr bwMode="auto">
            <a:xfrm>
              <a:off x="112156875" y="108327825"/>
              <a:ext cx="62865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Levites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1" name="TextBox 20">
            <a:extLst>
              <a:ext uri="{FF2B5EF4-FFF2-40B4-BE49-F238E27FC236}">
                <a16:creationId xmlns:a16="http://schemas.microsoft.com/office/drawing/2014/main" id="{2C000920-BBC6-4595-B4C7-1D0AEB87E588}"/>
              </a:ext>
            </a:extLst>
          </p:cNvPr>
          <p:cNvSpPr txBox="1"/>
          <p:nvPr/>
        </p:nvSpPr>
        <p:spPr>
          <a:xfrm>
            <a:off x="10554294" y="4020195"/>
            <a:ext cx="517109" cy="584775"/>
          </a:xfrm>
          <a:prstGeom prst="rect">
            <a:avLst/>
          </a:prstGeom>
          <a:noFill/>
        </p:spPr>
        <p:txBody>
          <a:bodyPr wrap="square" rtlCol="0">
            <a:spAutoFit/>
          </a:bodyPr>
          <a:lstStyle/>
          <a:p>
            <a:r>
              <a:rPr lang="en-US" sz="3200" dirty="0">
                <a:sym typeface="Wingdings" panose="05000000000000000000" pitchFamily="2" charset="2"/>
              </a:rPr>
              <a:t></a:t>
            </a:r>
            <a:endParaRPr lang="en-US" sz="3200" dirty="0"/>
          </a:p>
        </p:txBody>
      </p:sp>
      <p:sp>
        <p:nvSpPr>
          <p:cNvPr id="22" name="TextBox 21">
            <a:extLst>
              <a:ext uri="{FF2B5EF4-FFF2-40B4-BE49-F238E27FC236}">
                <a16:creationId xmlns:a16="http://schemas.microsoft.com/office/drawing/2014/main" id="{791727C2-BA35-42A4-AA2A-A1B2FDB5409B}"/>
              </a:ext>
            </a:extLst>
          </p:cNvPr>
          <p:cNvSpPr txBox="1"/>
          <p:nvPr/>
        </p:nvSpPr>
        <p:spPr>
          <a:xfrm>
            <a:off x="8306613" y="3926020"/>
            <a:ext cx="517109" cy="584775"/>
          </a:xfrm>
          <a:prstGeom prst="rect">
            <a:avLst/>
          </a:prstGeom>
          <a:noFill/>
        </p:spPr>
        <p:txBody>
          <a:bodyPr wrap="square" rtlCol="0">
            <a:spAutoFit/>
          </a:bodyPr>
          <a:lstStyle/>
          <a:p>
            <a:r>
              <a:rPr lang="en-US" sz="3200" dirty="0">
                <a:sym typeface="Wingdings" panose="05000000000000000000" pitchFamily="2" charset="2"/>
              </a:rPr>
              <a:t></a:t>
            </a:r>
            <a:endParaRPr lang="en-US" sz="3200" dirty="0"/>
          </a:p>
        </p:txBody>
      </p:sp>
    </p:spTree>
    <p:extLst>
      <p:ext uri="{BB962C8B-B14F-4D97-AF65-F5344CB8AC3E}">
        <p14:creationId xmlns:p14="http://schemas.microsoft.com/office/powerpoint/2010/main" val="278557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37B086-6569-400F-9B7E-04CB5BD43207}"/>
              </a:ext>
            </a:extLst>
          </p:cNvPr>
          <p:cNvSpPr>
            <a:spLocks noGrp="1"/>
          </p:cNvSpPr>
          <p:nvPr>
            <p:ph type="sldNum" sz="quarter" idx="12"/>
          </p:nvPr>
        </p:nvSpPr>
        <p:spPr/>
        <p:txBody>
          <a:bodyPr/>
          <a:lstStyle/>
          <a:p>
            <a:fld id="{2F76281F-16F8-4101-BC45-C079CC8DB7FA}" type="slidenum">
              <a:rPr lang="en-US" smtClean="0"/>
              <a:t>26</a:t>
            </a:fld>
            <a:endParaRPr lang="en-US"/>
          </a:p>
        </p:txBody>
      </p:sp>
      <p:sp>
        <p:nvSpPr>
          <p:cNvPr id="3" name="Rectangle 2">
            <a:extLst>
              <a:ext uri="{FF2B5EF4-FFF2-40B4-BE49-F238E27FC236}">
                <a16:creationId xmlns:a16="http://schemas.microsoft.com/office/drawing/2014/main" id="{02233D8E-F3F4-45E7-A3B2-CE4C72664345}"/>
              </a:ext>
            </a:extLst>
          </p:cNvPr>
          <p:cNvSpPr/>
          <p:nvPr/>
        </p:nvSpPr>
        <p:spPr>
          <a:xfrm>
            <a:off x="882253" y="1237316"/>
            <a:ext cx="6096000" cy="2925609"/>
          </a:xfrm>
          <a:prstGeom prst="rect">
            <a:avLst/>
          </a:prstGeom>
        </p:spPr>
        <p:txBody>
          <a:bodyPr>
            <a:spAutoFit/>
          </a:bodyPr>
          <a:lstStyle/>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Where have we been looking if we're keeping the first four? We've had our eyes looking upward to heaven and the world told us to look on Earth, completely opposite to what we thought. We've become so focused in doing this that some of us have decided to abandon God because it's not the great test. The world is teaching us.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br>
              <a:rPr lang="en-US" sz="11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What we can see is because we have the 4 and the 6, seeing that this is a chiasm in which we did not know, but not only must the world keep the 6 they must also be meant to keep the 4.</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 5">
            <a:extLst>
              <a:ext uri="{FF2B5EF4-FFF2-40B4-BE49-F238E27FC236}">
                <a16:creationId xmlns:a16="http://schemas.microsoft.com/office/drawing/2014/main" id="{5ADDDB32-B57A-464E-A52E-AE65555144DB}"/>
              </a:ext>
            </a:extLst>
          </p:cNvPr>
          <p:cNvGrpSpPr>
            <a:grpSpLocks/>
          </p:cNvGrpSpPr>
          <p:nvPr/>
        </p:nvGrpSpPr>
        <p:grpSpPr bwMode="auto">
          <a:xfrm>
            <a:off x="7750969" y="1758925"/>
            <a:ext cx="3033712" cy="1546250"/>
            <a:chOff x="111099600" y="107327700"/>
            <a:chExt cx="2514600" cy="1314450"/>
          </a:xfrm>
        </p:grpSpPr>
        <p:sp>
          <p:nvSpPr>
            <p:cNvPr id="5" name="Text Box 6">
              <a:extLst>
                <a:ext uri="{FF2B5EF4-FFF2-40B4-BE49-F238E27FC236}">
                  <a16:creationId xmlns:a16="http://schemas.microsoft.com/office/drawing/2014/main" id="{87CDC0DD-0A76-4AE7-8483-5BC6669B6066}"/>
                </a:ext>
              </a:extLst>
            </p:cNvPr>
            <p:cNvSpPr txBox="1">
              <a:spLocks noChangeArrowheads="1"/>
            </p:cNvSpPr>
            <p:nvPr/>
          </p:nvSpPr>
          <p:spPr bwMode="auto">
            <a:xfrm>
              <a:off x="111099600" y="107327700"/>
              <a:ext cx="2514600" cy="1314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Line 7">
              <a:extLst>
                <a:ext uri="{FF2B5EF4-FFF2-40B4-BE49-F238E27FC236}">
                  <a16:creationId xmlns:a16="http://schemas.microsoft.com/office/drawing/2014/main" id="{BADD62E6-6418-4E59-ACA5-29B3BE7568C5}"/>
                </a:ext>
              </a:extLst>
            </p:cNvPr>
            <p:cNvSpPr>
              <a:spLocks noChangeShapeType="1"/>
            </p:cNvSpPr>
            <p:nvPr/>
          </p:nvSpPr>
          <p:spPr bwMode="auto">
            <a:xfrm>
              <a:off x="111213900" y="107956350"/>
              <a:ext cx="24003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AutoShape 8">
              <a:extLst>
                <a:ext uri="{FF2B5EF4-FFF2-40B4-BE49-F238E27FC236}">
                  <a16:creationId xmlns:a16="http://schemas.microsoft.com/office/drawing/2014/main" id="{9ECD7AB4-38A7-45AA-B1B7-183DDA704765}"/>
                </a:ext>
              </a:extLst>
            </p:cNvPr>
            <p:cNvSpPr>
              <a:spLocks noChangeArrowheads="1"/>
            </p:cNvSpPr>
            <p:nvPr/>
          </p:nvSpPr>
          <p:spPr bwMode="auto">
            <a:xfrm>
              <a:off x="112299750" y="107956350"/>
              <a:ext cx="342900" cy="342900"/>
            </a:xfrm>
            <a:prstGeom prst="triangle">
              <a:avLst>
                <a:gd name="adj" fmla="val 50000"/>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9">
              <a:extLst>
                <a:ext uri="{FF2B5EF4-FFF2-40B4-BE49-F238E27FC236}">
                  <a16:creationId xmlns:a16="http://schemas.microsoft.com/office/drawing/2014/main" id="{799E809B-E818-4885-8FFF-643B6178EFC5}"/>
                </a:ext>
              </a:extLst>
            </p:cNvPr>
            <p:cNvSpPr>
              <a:spLocks noChangeShapeType="1"/>
            </p:cNvSpPr>
            <p:nvPr/>
          </p:nvSpPr>
          <p:spPr bwMode="auto">
            <a:xfrm>
              <a:off x="111213900" y="107670600"/>
              <a:ext cx="0" cy="28575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10">
              <a:extLst>
                <a:ext uri="{FF2B5EF4-FFF2-40B4-BE49-F238E27FC236}">
                  <a16:creationId xmlns:a16="http://schemas.microsoft.com/office/drawing/2014/main" id="{1136ACB9-6423-46A8-9DDC-2D58F5DC3EB9}"/>
                </a:ext>
              </a:extLst>
            </p:cNvPr>
            <p:cNvSpPr>
              <a:spLocks noChangeShapeType="1"/>
            </p:cNvSpPr>
            <p:nvPr/>
          </p:nvSpPr>
          <p:spPr bwMode="auto">
            <a:xfrm>
              <a:off x="113614200" y="107670600"/>
              <a:ext cx="0" cy="2857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11">
              <a:extLst>
                <a:ext uri="{FF2B5EF4-FFF2-40B4-BE49-F238E27FC236}">
                  <a16:creationId xmlns:a16="http://schemas.microsoft.com/office/drawing/2014/main" id="{68EB911A-EC78-464B-9116-9111B8DF3E35}"/>
                </a:ext>
              </a:extLst>
            </p:cNvPr>
            <p:cNvSpPr>
              <a:spLocks noChangeShapeType="1"/>
            </p:cNvSpPr>
            <p:nvPr/>
          </p:nvSpPr>
          <p:spPr bwMode="auto">
            <a:xfrm>
              <a:off x="113299875" y="107670600"/>
              <a:ext cx="0" cy="2857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12">
              <a:extLst>
                <a:ext uri="{FF2B5EF4-FFF2-40B4-BE49-F238E27FC236}">
                  <a16:creationId xmlns:a16="http://schemas.microsoft.com/office/drawing/2014/main" id="{87C34A12-B97E-4FA6-83BD-EFD1C8F793EA}"/>
                </a:ext>
              </a:extLst>
            </p:cNvPr>
            <p:cNvSpPr>
              <a:spLocks noChangeShapeType="1"/>
            </p:cNvSpPr>
            <p:nvPr/>
          </p:nvSpPr>
          <p:spPr bwMode="auto">
            <a:xfrm>
              <a:off x="113014125" y="107670600"/>
              <a:ext cx="0" cy="2857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3">
              <a:extLst>
                <a:ext uri="{FF2B5EF4-FFF2-40B4-BE49-F238E27FC236}">
                  <a16:creationId xmlns:a16="http://schemas.microsoft.com/office/drawing/2014/main" id="{2B0A9FA2-7C82-45BC-B311-B529EEF2C301}"/>
                </a:ext>
              </a:extLst>
            </p:cNvPr>
            <p:cNvSpPr>
              <a:spLocks noChangeShapeType="1"/>
            </p:cNvSpPr>
            <p:nvPr/>
          </p:nvSpPr>
          <p:spPr bwMode="auto">
            <a:xfrm>
              <a:off x="111471075" y="107670600"/>
              <a:ext cx="0" cy="2857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14">
              <a:extLst>
                <a:ext uri="{FF2B5EF4-FFF2-40B4-BE49-F238E27FC236}">
                  <a16:creationId xmlns:a16="http://schemas.microsoft.com/office/drawing/2014/main" id="{87BCF62D-0F4B-4233-9AC0-44E3F54BEFE1}"/>
                </a:ext>
              </a:extLst>
            </p:cNvPr>
            <p:cNvSpPr>
              <a:spLocks noChangeShapeType="1"/>
            </p:cNvSpPr>
            <p:nvPr/>
          </p:nvSpPr>
          <p:spPr bwMode="auto">
            <a:xfrm>
              <a:off x="111756825" y="107670600"/>
              <a:ext cx="0" cy="2857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15">
              <a:extLst>
                <a:ext uri="{FF2B5EF4-FFF2-40B4-BE49-F238E27FC236}">
                  <a16:creationId xmlns:a16="http://schemas.microsoft.com/office/drawing/2014/main" id="{B0C732D4-4E2F-4B2E-BC44-9CFEBAC4BFE0}"/>
                </a:ext>
              </a:extLst>
            </p:cNvPr>
            <p:cNvSpPr txBox="1">
              <a:spLocks noChangeArrowheads="1"/>
            </p:cNvSpPr>
            <p:nvPr/>
          </p:nvSpPr>
          <p:spPr bwMode="auto">
            <a:xfrm>
              <a:off x="111213900" y="107670600"/>
              <a:ext cx="22860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6">
              <a:extLst>
                <a:ext uri="{FF2B5EF4-FFF2-40B4-BE49-F238E27FC236}">
                  <a16:creationId xmlns:a16="http://schemas.microsoft.com/office/drawing/2014/main" id="{A737FCA5-A2B1-44C7-99AF-D2093CFC110F}"/>
                </a:ext>
              </a:extLst>
            </p:cNvPr>
            <p:cNvSpPr txBox="1">
              <a:spLocks noChangeArrowheads="1"/>
            </p:cNvSpPr>
            <p:nvPr/>
          </p:nvSpPr>
          <p:spPr bwMode="auto">
            <a:xfrm>
              <a:off x="113328450" y="107670600"/>
              <a:ext cx="22860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7">
              <a:extLst>
                <a:ext uri="{FF2B5EF4-FFF2-40B4-BE49-F238E27FC236}">
                  <a16:creationId xmlns:a16="http://schemas.microsoft.com/office/drawing/2014/main" id="{C96F85E3-7B25-4020-B4AB-49A2F16AF44D}"/>
                </a:ext>
              </a:extLst>
            </p:cNvPr>
            <p:cNvSpPr txBox="1">
              <a:spLocks noChangeArrowheads="1"/>
            </p:cNvSpPr>
            <p:nvPr/>
          </p:nvSpPr>
          <p:spPr bwMode="auto">
            <a:xfrm>
              <a:off x="113042700" y="107670600"/>
              <a:ext cx="22860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8">
              <a:extLst>
                <a:ext uri="{FF2B5EF4-FFF2-40B4-BE49-F238E27FC236}">
                  <a16:creationId xmlns:a16="http://schemas.microsoft.com/office/drawing/2014/main" id="{4D5FED4A-F3DE-416D-B896-5A15A93FA7E8}"/>
                </a:ext>
              </a:extLst>
            </p:cNvPr>
            <p:cNvSpPr txBox="1">
              <a:spLocks noChangeArrowheads="1"/>
            </p:cNvSpPr>
            <p:nvPr/>
          </p:nvSpPr>
          <p:spPr bwMode="auto">
            <a:xfrm>
              <a:off x="111499650" y="107670600"/>
              <a:ext cx="22860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9">
              <a:extLst>
                <a:ext uri="{FF2B5EF4-FFF2-40B4-BE49-F238E27FC236}">
                  <a16:creationId xmlns:a16="http://schemas.microsoft.com/office/drawing/2014/main" id="{42E1F791-7851-4EFF-AEBD-44B3950F218B}"/>
                </a:ext>
              </a:extLst>
            </p:cNvPr>
            <p:cNvSpPr txBox="1">
              <a:spLocks noChangeArrowheads="1"/>
            </p:cNvSpPr>
            <p:nvPr/>
          </p:nvSpPr>
          <p:spPr bwMode="auto">
            <a:xfrm>
              <a:off x="111156750" y="107384850"/>
              <a:ext cx="62865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Priests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20">
              <a:extLst>
                <a:ext uri="{FF2B5EF4-FFF2-40B4-BE49-F238E27FC236}">
                  <a16:creationId xmlns:a16="http://schemas.microsoft.com/office/drawing/2014/main" id="{6DEB4C33-4E13-4DF4-AF34-57F226E7ED22}"/>
                </a:ext>
              </a:extLst>
            </p:cNvPr>
            <p:cNvSpPr txBox="1">
              <a:spLocks noChangeArrowheads="1"/>
            </p:cNvSpPr>
            <p:nvPr/>
          </p:nvSpPr>
          <p:spPr bwMode="auto">
            <a:xfrm>
              <a:off x="112899825" y="107384850"/>
              <a:ext cx="714375"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Nethanims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21">
              <a:extLst>
                <a:ext uri="{FF2B5EF4-FFF2-40B4-BE49-F238E27FC236}">
                  <a16:creationId xmlns:a16="http://schemas.microsoft.com/office/drawing/2014/main" id="{A95A0D30-3202-4398-B8D0-81303AD0643E}"/>
                </a:ext>
              </a:extLst>
            </p:cNvPr>
            <p:cNvSpPr txBox="1">
              <a:spLocks noChangeArrowheads="1"/>
            </p:cNvSpPr>
            <p:nvPr/>
          </p:nvSpPr>
          <p:spPr bwMode="auto">
            <a:xfrm>
              <a:off x="112156875" y="108327825"/>
              <a:ext cx="62865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Levites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1" name="TextBox 20">
            <a:extLst>
              <a:ext uri="{FF2B5EF4-FFF2-40B4-BE49-F238E27FC236}">
                <a16:creationId xmlns:a16="http://schemas.microsoft.com/office/drawing/2014/main" id="{8F3E06AE-469B-464B-AF44-D571D11751DF}"/>
              </a:ext>
            </a:extLst>
          </p:cNvPr>
          <p:cNvSpPr txBox="1"/>
          <p:nvPr/>
        </p:nvSpPr>
        <p:spPr>
          <a:xfrm>
            <a:off x="10239969" y="3029595"/>
            <a:ext cx="517109" cy="584775"/>
          </a:xfrm>
          <a:prstGeom prst="rect">
            <a:avLst/>
          </a:prstGeom>
          <a:noFill/>
        </p:spPr>
        <p:txBody>
          <a:bodyPr wrap="square" rtlCol="0">
            <a:spAutoFit/>
          </a:bodyPr>
          <a:lstStyle/>
          <a:p>
            <a:r>
              <a:rPr lang="en-US" sz="3200" dirty="0">
                <a:sym typeface="Wingdings" panose="05000000000000000000" pitchFamily="2" charset="2"/>
              </a:rPr>
              <a:t></a:t>
            </a:r>
            <a:endParaRPr lang="en-US" sz="3200" dirty="0"/>
          </a:p>
        </p:txBody>
      </p:sp>
      <p:sp>
        <p:nvSpPr>
          <p:cNvPr id="22" name="TextBox 21">
            <a:extLst>
              <a:ext uri="{FF2B5EF4-FFF2-40B4-BE49-F238E27FC236}">
                <a16:creationId xmlns:a16="http://schemas.microsoft.com/office/drawing/2014/main" id="{17D184C6-3B28-450C-88C5-85677F23DF8E}"/>
              </a:ext>
            </a:extLst>
          </p:cNvPr>
          <p:cNvSpPr txBox="1"/>
          <p:nvPr/>
        </p:nvSpPr>
        <p:spPr>
          <a:xfrm>
            <a:off x="7992288" y="2935420"/>
            <a:ext cx="517109" cy="584775"/>
          </a:xfrm>
          <a:prstGeom prst="rect">
            <a:avLst/>
          </a:prstGeom>
          <a:noFill/>
        </p:spPr>
        <p:txBody>
          <a:bodyPr wrap="square" rtlCol="0">
            <a:spAutoFit/>
          </a:bodyPr>
          <a:lstStyle/>
          <a:p>
            <a:r>
              <a:rPr lang="en-US" sz="3200" dirty="0">
                <a:sym typeface="Wingdings" panose="05000000000000000000" pitchFamily="2" charset="2"/>
              </a:rPr>
              <a:t></a:t>
            </a:r>
            <a:endParaRPr lang="en-US" sz="3200" dirty="0"/>
          </a:p>
        </p:txBody>
      </p:sp>
      <p:sp>
        <p:nvSpPr>
          <p:cNvPr id="23" name="Rectangle 22">
            <a:extLst>
              <a:ext uri="{FF2B5EF4-FFF2-40B4-BE49-F238E27FC236}">
                <a16:creationId xmlns:a16="http://schemas.microsoft.com/office/drawing/2014/main" id="{E3046A4E-9160-4B06-BACD-0B18DA498AA7}"/>
              </a:ext>
            </a:extLst>
          </p:cNvPr>
          <p:cNvSpPr/>
          <p:nvPr/>
        </p:nvSpPr>
        <p:spPr>
          <a:xfrm>
            <a:off x="2559952" y="5091064"/>
            <a:ext cx="8017885" cy="373564"/>
          </a:xfrm>
          <a:prstGeom prst="rect">
            <a:avLst/>
          </a:prstGeom>
        </p:spPr>
        <p:txBody>
          <a:bodyPr wrap="square">
            <a:spAutoFit/>
          </a:bodyPr>
          <a:lstStyle/>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Now we can go back into two former histories to analyze them and learn from them.</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433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P spid="22" grpId="0"/>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B64500-B4A0-4A6F-8CB9-E13BED7906F4}"/>
              </a:ext>
            </a:extLst>
          </p:cNvPr>
          <p:cNvSpPr>
            <a:spLocks noGrp="1"/>
          </p:cNvSpPr>
          <p:nvPr>
            <p:ph type="sldNum" sz="quarter" idx="12"/>
          </p:nvPr>
        </p:nvSpPr>
        <p:spPr/>
        <p:txBody>
          <a:bodyPr/>
          <a:lstStyle/>
          <a:p>
            <a:fld id="{2F76281F-16F8-4101-BC45-C079CC8DB7FA}" type="slidenum">
              <a:rPr lang="en-US" smtClean="0"/>
              <a:t>27</a:t>
            </a:fld>
            <a:endParaRPr lang="en-US"/>
          </a:p>
        </p:txBody>
      </p:sp>
      <p:sp>
        <p:nvSpPr>
          <p:cNvPr id="3" name="Rectangle 2">
            <a:extLst>
              <a:ext uri="{FF2B5EF4-FFF2-40B4-BE49-F238E27FC236}">
                <a16:creationId xmlns:a16="http://schemas.microsoft.com/office/drawing/2014/main" id="{2AF0C642-8FC8-4756-9C4E-A5F4B4EFDCD2}"/>
              </a:ext>
            </a:extLst>
          </p:cNvPr>
          <p:cNvSpPr/>
          <p:nvPr/>
        </p:nvSpPr>
        <p:spPr>
          <a:xfrm>
            <a:off x="1609725" y="1552576"/>
            <a:ext cx="8734425" cy="3551293"/>
          </a:xfrm>
          <a:prstGeom prst="rect">
            <a:avLst/>
          </a:prstGeom>
        </p:spPr>
        <p:txBody>
          <a:bodyPr wrap="square">
            <a:spAutoFit/>
          </a:bodyPr>
          <a:lstStyle/>
          <a:p>
            <a:pPr>
              <a:lnSpc>
                <a:spcPct val="107000"/>
              </a:lnSpc>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1860s.  	6     	4</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br>
              <a:rPr lang="en-US" sz="11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The great test is slavery, the six commandments, second great commandment of love thy neighbor as thyself.</a:t>
            </a:r>
          </a:p>
          <a:p>
            <a:pPr>
              <a:lnSpc>
                <a:spcPct val="107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The 1850 chart has one purpose, the Sabbath. The conclusion of the story is all on the 1850 chart.  It's all about the Sabbath. And it's written in 1850 in preparation for the 1860s. </a:t>
            </a: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What are we doing teaching something that's not the great test?</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So the 1850 chart is teaching number 4. Most of this movement was focused on the chart and all we can see is number 4 and we didn't look at the 6. It's the doctrine of the Sabbath for the 4 and the Sabbath was a great issue in the 1860s. 1844, 1845, 1846, Rachel Oakes, Joseph Bates, Ellen White, all about Sabbath.</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154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6D1CEC-7D2B-4AC9-97CA-044476C513B8}"/>
              </a:ext>
            </a:extLst>
          </p:cNvPr>
          <p:cNvSpPr>
            <a:spLocks noGrp="1"/>
          </p:cNvSpPr>
          <p:nvPr>
            <p:ph type="sldNum" sz="quarter" idx="12"/>
          </p:nvPr>
        </p:nvSpPr>
        <p:spPr/>
        <p:txBody>
          <a:bodyPr/>
          <a:lstStyle/>
          <a:p>
            <a:fld id="{2F76281F-16F8-4101-BC45-C079CC8DB7FA}" type="slidenum">
              <a:rPr lang="en-US" smtClean="0"/>
              <a:t>28</a:t>
            </a:fld>
            <a:endParaRPr lang="en-US"/>
          </a:p>
        </p:txBody>
      </p:sp>
      <p:sp>
        <p:nvSpPr>
          <p:cNvPr id="3" name="Rectangle 2">
            <a:extLst>
              <a:ext uri="{FF2B5EF4-FFF2-40B4-BE49-F238E27FC236}">
                <a16:creationId xmlns:a16="http://schemas.microsoft.com/office/drawing/2014/main" id="{9E7E1109-00EA-4B05-9578-01503795DB10}"/>
              </a:ext>
            </a:extLst>
          </p:cNvPr>
          <p:cNvSpPr/>
          <p:nvPr/>
        </p:nvSpPr>
        <p:spPr>
          <a:xfrm>
            <a:off x="1828799" y="1669833"/>
            <a:ext cx="8201025" cy="3617144"/>
          </a:xfrm>
          <a:prstGeom prst="rect">
            <a:avLst/>
          </a:prstGeom>
        </p:spPr>
        <p:txBody>
          <a:bodyPr wrap="square">
            <a:spAutoFit/>
          </a:bodyPr>
          <a:lstStyle/>
          <a:p>
            <a:pPr>
              <a:lnSpc>
                <a:spcPct val="107000"/>
              </a:lnSpc>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1890s      6       4  </a:t>
            </a:r>
          </a:p>
          <a:p>
            <a:pPr>
              <a:lnSpc>
                <a:spcPct val="107000"/>
              </a:lnSpc>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Then we go to the 1890s and what is the great test? The number 6. And what do we think it's all about? We think it's about the Sabbath or the Third Angels message. They were asking is </a:t>
            </a: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justification by faith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the Third Angels message. Is that the Third Angels message? Ellen White says it is in verity, is it the Sabbath issue and she says yes. </a:t>
            </a: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So the 1860s it was slavery and here in the 1890s it's about protecting the rights of the minorities.</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br>
              <a:rPr lang="en-US" sz="11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Several have written to me inquiring if the message of justification by faith is the Third Angels message. And I have answered it is the Third Angels message in verity. </a:t>
            </a:r>
          </a:p>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Review and Herald April 1, 1890.</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886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81272C-AF07-4E8B-A2BC-3941E17B337E}"/>
              </a:ext>
            </a:extLst>
          </p:cNvPr>
          <p:cNvSpPr>
            <a:spLocks noGrp="1"/>
          </p:cNvSpPr>
          <p:nvPr>
            <p:ph type="sldNum" sz="quarter" idx="12"/>
          </p:nvPr>
        </p:nvSpPr>
        <p:spPr/>
        <p:txBody>
          <a:bodyPr/>
          <a:lstStyle/>
          <a:p>
            <a:fld id="{2F76281F-16F8-4101-BC45-C079CC8DB7FA}" type="slidenum">
              <a:rPr lang="en-US" smtClean="0"/>
              <a:t>29</a:t>
            </a:fld>
            <a:endParaRPr lang="en-US"/>
          </a:p>
        </p:txBody>
      </p:sp>
      <p:sp>
        <p:nvSpPr>
          <p:cNvPr id="3" name="Rectangle 2">
            <a:extLst>
              <a:ext uri="{FF2B5EF4-FFF2-40B4-BE49-F238E27FC236}">
                <a16:creationId xmlns:a16="http://schemas.microsoft.com/office/drawing/2014/main" id="{AB84AD93-64AB-4F8D-84EB-D14AC4B7EC0C}"/>
              </a:ext>
            </a:extLst>
          </p:cNvPr>
          <p:cNvSpPr/>
          <p:nvPr/>
        </p:nvSpPr>
        <p:spPr>
          <a:xfrm>
            <a:off x="1162050" y="1357087"/>
            <a:ext cx="6657975" cy="4291237"/>
          </a:xfrm>
          <a:prstGeom prst="rect">
            <a:avLst/>
          </a:prstGeom>
        </p:spPr>
        <p:txBody>
          <a:bodyPr wrap="square">
            <a:spAutoFit/>
          </a:bodyPr>
          <a:lstStyle/>
          <a:p>
            <a:r>
              <a:rPr lang="en-US" dirty="0">
                <a:latin typeface="Arial Narrow" panose="020B0606020202030204" pitchFamily="34" charset="0"/>
              </a:rPr>
              <a:t>So the great test is questioning the Declaration of Independence statement, does everybody have rights?  If you have a right, who gives you the right?  The Creator, you just have it. If we want to be technical did the creator give it to us? Even He can't give it to us. God didn't give us these rights. If He gave them to us He could take them away and He can't do that. Not even He has that power to take them or give them. If He tried to take it away what would we become? We'd be like a blob of jelly, we would just melt into dust. For us to be human we can't be given this thing because no one gave it to God. What makes him God is that He has these rights. And these rights are the inalienable rights, the ones that can't be challenged, you can't prove it, there just there.   The pursuit of life, liberty which is freedom and the pursuit of happiness or property. So it's three things that we have a right to and we can see that this is a definition of God, life, freedom and the pursuit of happiness or property if that's what makes you happy. The more property you get the happier you are. And that's the test in the 1890s.</a:t>
            </a:r>
          </a:p>
        </p:txBody>
      </p:sp>
      <p:sp>
        <p:nvSpPr>
          <p:cNvPr id="4" name="Rectangle 3">
            <a:extLst>
              <a:ext uri="{FF2B5EF4-FFF2-40B4-BE49-F238E27FC236}">
                <a16:creationId xmlns:a16="http://schemas.microsoft.com/office/drawing/2014/main" id="{25C01CCA-6BD4-4736-8700-F8F055FE4025}"/>
              </a:ext>
            </a:extLst>
          </p:cNvPr>
          <p:cNvSpPr/>
          <p:nvPr/>
        </p:nvSpPr>
        <p:spPr>
          <a:xfrm>
            <a:off x="8610600" y="2771773"/>
            <a:ext cx="2619375" cy="990656"/>
          </a:xfrm>
          <a:prstGeom prst="rect">
            <a:avLst/>
          </a:prstGeom>
        </p:spPr>
        <p:txBody>
          <a:bodyPr wrap="square">
            <a:spAutoFit/>
          </a:bodyPr>
          <a:lstStyle/>
          <a:p>
            <a:pPr>
              <a:lnSpc>
                <a:spcPct val="107000"/>
              </a:lnSpc>
            </a:pPr>
            <a:r>
              <a:rPr lang="en-US" sz="28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1860s.  6     4</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8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1890s.  6     4</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440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97BC29-7A8B-4C91-96E0-CFF3CCD09E05}"/>
              </a:ext>
            </a:extLst>
          </p:cNvPr>
          <p:cNvSpPr>
            <a:spLocks noGrp="1"/>
          </p:cNvSpPr>
          <p:nvPr>
            <p:ph type="sldNum" sz="quarter" idx="12"/>
          </p:nvPr>
        </p:nvSpPr>
        <p:spPr/>
        <p:txBody>
          <a:bodyPr/>
          <a:lstStyle/>
          <a:p>
            <a:fld id="{2F76281F-16F8-4101-BC45-C079CC8DB7FA}" type="slidenum">
              <a:rPr lang="en-US" smtClean="0"/>
              <a:t>3</a:t>
            </a:fld>
            <a:endParaRPr lang="en-US"/>
          </a:p>
        </p:txBody>
      </p:sp>
      <p:sp>
        <p:nvSpPr>
          <p:cNvPr id="3" name="Rectangle 2">
            <a:extLst>
              <a:ext uri="{FF2B5EF4-FFF2-40B4-BE49-F238E27FC236}">
                <a16:creationId xmlns:a16="http://schemas.microsoft.com/office/drawing/2014/main" id="{FCD39E93-7024-4147-AD53-0FDD1416C694}"/>
              </a:ext>
            </a:extLst>
          </p:cNvPr>
          <p:cNvSpPr/>
          <p:nvPr/>
        </p:nvSpPr>
        <p:spPr>
          <a:xfrm>
            <a:off x="876300" y="1327751"/>
            <a:ext cx="10153650" cy="4202497"/>
          </a:xfrm>
          <a:prstGeom prst="rect">
            <a:avLst/>
          </a:prstGeom>
        </p:spPr>
        <p:txBody>
          <a:bodyPr wrap="square">
            <a:spAutoFit/>
          </a:bodyPr>
          <a:lstStyle/>
          <a:p>
            <a:pPr>
              <a:lnSpc>
                <a:spcPct val="107000"/>
              </a:lnSpc>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God has two choices</a:t>
            </a:r>
            <a:endParaRPr lang="en-US" b="1" dirty="0">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mj-lt"/>
              <a:buAutoNum type="arabicPeriod"/>
              <a:tabLst>
                <a:tab pos="457200" algn="l"/>
              </a:tabLs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Give everyone their own unique test or collect all the Christians in church and everyone else to do a group test</a:t>
            </a:r>
            <a:endParaRPr lang="en-US"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marL="800100" marR="0" lvl="0" indent="-2286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Church</a:t>
            </a:r>
            <a:endParaRPr lang="en-US" dirty="0">
              <a:latin typeface="Arial Narrow" panose="020B0606020202030204" pitchFamily="34" charset="0"/>
              <a:ea typeface="Calibri" panose="020F0502020204030204" pitchFamily="34" charset="0"/>
              <a:cs typeface="Times New Roman" panose="02020603050405020304" pitchFamily="18" charset="0"/>
            </a:endParaRPr>
          </a:p>
          <a:p>
            <a:pPr marL="800100" marR="0" lvl="0" indent="-2286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World</a:t>
            </a:r>
            <a:endParaRPr lang="en-US" dirty="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Or maybe do 200 tests, one per country or He could do two tests, one for men and one for women.</a:t>
            </a:r>
            <a:endParaRPr lang="en-US" dirty="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br>
              <a:rPr lang="en-US" sz="11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That would be individualized testing, the first choice.</a:t>
            </a:r>
            <a:endParaRPr lang="en-US" dirty="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r>
              <a:rPr lang="en-US" sz="11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dirty="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br>
              <a:rPr lang="en-US" sz="11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Instead of individual testing God could have a second choice:</a:t>
            </a:r>
            <a:endParaRPr lang="en-US" dirty="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r>
              <a:rPr lang="en-US" sz="20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dirty="0">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mj-lt"/>
              <a:buAutoNum type="arabicPeriod" startAt="2"/>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He could choose to do the same test for everyone.  But there are issues with this: not everyone actually believes in God, many don't even recognize that He exists.</a:t>
            </a:r>
            <a:endParaRPr lang="en-US" dirty="0">
              <a:latin typeface="Arial Narrow" panose="020B0606020202030204" pitchFamily="34" charset="0"/>
              <a:ea typeface="Calibri" panose="020F0502020204030204" pitchFamily="34" charset="0"/>
              <a:cs typeface="Times New Roman" panose="02020603050405020304" pitchFamily="18" charset="0"/>
            </a:endParaRPr>
          </a:p>
          <a:p>
            <a:pPr marL="800100" marR="0" lvl="0" indent="-2286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There are those that worship themselves and we call them atheists</a:t>
            </a:r>
            <a:endParaRPr lang="en-US" dirty="0">
              <a:latin typeface="Arial Narrow" panose="020B0606020202030204" pitchFamily="34" charset="0"/>
              <a:ea typeface="Calibri" panose="020F0502020204030204" pitchFamily="34" charset="0"/>
              <a:cs typeface="Times New Roman" panose="02020603050405020304" pitchFamily="18" charset="0"/>
            </a:endParaRPr>
          </a:p>
          <a:p>
            <a:pPr marL="800100" marR="0" lvl="0" indent="-2286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And those that worship idols</a:t>
            </a:r>
            <a:endParaRPr lang="en-US" dirty="0">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308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6ADAB6-CB20-4C43-AB5F-30523C592472}"/>
              </a:ext>
            </a:extLst>
          </p:cNvPr>
          <p:cNvSpPr>
            <a:spLocks noGrp="1"/>
          </p:cNvSpPr>
          <p:nvPr>
            <p:ph type="sldNum" sz="quarter" idx="12"/>
          </p:nvPr>
        </p:nvSpPr>
        <p:spPr/>
        <p:txBody>
          <a:bodyPr/>
          <a:lstStyle/>
          <a:p>
            <a:fld id="{2F76281F-16F8-4101-BC45-C079CC8DB7FA}" type="slidenum">
              <a:rPr lang="en-US" smtClean="0"/>
              <a:t>30</a:t>
            </a:fld>
            <a:endParaRPr lang="en-US"/>
          </a:p>
        </p:txBody>
      </p:sp>
      <p:grpSp>
        <p:nvGrpSpPr>
          <p:cNvPr id="13" name="Group 12">
            <a:extLst>
              <a:ext uri="{FF2B5EF4-FFF2-40B4-BE49-F238E27FC236}">
                <a16:creationId xmlns:a16="http://schemas.microsoft.com/office/drawing/2014/main" id="{172F08FF-4245-47A8-AD05-D98D1E7CEBA9}"/>
              </a:ext>
            </a:extLst>
          </p:cNvPr>
          <p:cNvGrpSpPr/>
          <p:nvPr/>
        </p:nvGrpSpPr>
        <p:grpSpPr>
          <a:xfrm>
            <a:off x="6868183" y="1464908"/>
            <a:ext cx="4034053" cy="2665224"/>
            <a:chOff x="3648733" y="1312508"/>
            <a:chExt cx="4034053" cy="2665224"/>
          </a:xfrm>
        </p:grpSpPr>
        <p:sp>
          <p:nvSpPr>
            <p:cNvPr id="3" name="Rectangle 2">
              <a:extLst>
                <a:ext uri="{FF2B5EF4-FFF2-40B4-BE49-F238E27FC236}">
                  <a16:creationId xmlns:a16="http://schemas.microsoft.com/office/drawing/2014/main" id="{B63260F4-32E1-476E-80B5-547B013C5EBF}"/>
                </a:ext>
              </a:extLst>
            </p:cNvPr>
            <p:cNvSpPr/>
            <p:nvPr/>
          </p:nvSpPr>
          <p:spPr>
            <a:xfrm>
              <a:off x="4362448" y="1312508"/>
              <a:ext cx="2447925" cy="990656"/>
            </a:xfrm>
            <a:prstGeom prst="rect">
              <a:avLst/>
            </a:prstGeom>
          </p:spPr>
          <p:txBody>
            <a:bodyPr wrap="square">
              <a:spAutoFit/>
            </a:bodyPr>
            <a:lstStyle/>
            <a:p>
              <a:pPr>
                <a:lnSpc>
                  <a:spcPct val="107000"/>
                </a:lnSpc>
              </a:pPr>
              <a:r>
                <a:rPr lang="en-US" sz="28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1860s.  6     4</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8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1890s.  6     4</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46F8DCA7-F74E-42C0-AE35-BF22C039BA7E}"/>
                </a:ext>
              </a:extLst>
            </p:cNvPr>
            <p:cNvSpPr/>
            <p:nvPr/>
          </p:nvSpPr>
          <p:spPr>
            <a:xfrm>
              <a:off x="3648733" y="3604168"/>
              <a:ext cx="4034053" cy="373564"/>
            </a:xfrm>
            <a:prstGeom prst="rect">
              <a:avLst/>
            </a:prstGeom>
          </p:spPr>
          <p:txBody>
            <a:bodyPr wrap="none">
              <a:spAutoFit/>
            </a:bodyPr>
            <a:lstStyle/>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Minority.                                               Majority</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C3C87268-F2D8-4277-B434-F7A0001E7B24}"/>
                </a:ext>
              </a:extLst>
            </p:cNvPr>
            <p:cNvCxnSpPr>
              <a:cxnSpLocks/>
            </p:cNvCxnSpPr>
            <p:nvPr/>
          </p:nvCxnSpPr>
          <p:spPr>
            <a:xfrm>
              <a:off x="5586411" y="2466975"/>
              <a:ext cx="1" cy="60007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904D22D-3E92-4EF6-BDE5-49B9A13AC71B}"/>
                </a:ext>
              </a:extLst>
            </p:cNvPr>
            <p:cNvCxnSpPr/>
            <p:nvPr/>
          </p:nvCxnSpPr>
          <p:spPr>
            <a:xfrm>
              <a:off x="3991263" y="3067050"/>
              <a:ext cx="3190296"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C627931-FFB7-4A6D-B976-0ED73B59512B}"/>
                </a:ext>
              </a:extLst>
            </p:cNvPr>
            <p:cNvCxnSpPr>
              <a:cxnSpLocks/>
            </p:cNvCxnSpPr>
            <p:nvPr/>
          </p:nvCxnSpPr>
          <p:spPr>
            <a:xfrm flipH="1">
              <a:off x="3991263" y="3067051"/>
              <a:ext cx="1" cy="428624"/>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C959C6B-3080-4CFE-80CC-305E4B28EC8C}"/>
                </a:ext>
              </a:extLst>
            </p:cNvPr>
            <p:cNvCxnSpPr>
              <a:cxnSpLocks/>
            </p:cNvCxnSpPr>
            <p:nvPr/>
          </p:nvCxnSpPr>
          <p:spPr>
            <a:xfrm flipH="1">
              <a:off x="7181559" y="3067051"/>
              <a:ext cx="1" cy="428624"/>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3D496BD5-8878-4856-88C9-A5554E5BE17B}"/>
              </a:ext>
            </a:extLst>
          </p:cNvPr>
          <p:cNvSpPr/>
          <p:nvPr/>
        </p:nvSpPr>
        <p:spPr>
          <a:xfrm>
            <a:off x="590479" y="1995397"/>
            <a:ext cx="5455585" cy="2448106"/>
          </a:xfrm>
          <a:prstGeom prst="rect">
            <a:avLst/>
          </a:prstGeom>
        </p:spPr>
        <p:txBody>
          <a:bodyPr wrap="square">
            <a:spAutoFit/>
          </a:bodyPr>
          <a:lstStyle/>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So we have minority and we have the majority. The majority says we want a law for the whole country, because you have to have a law for the whole country and it's for the benefit of the majority. If you don't like the law, we, the majority, will do you a favor, we will give you a special gift and you don't have to follow that rule.   You just have to prove to us, and we'll make it an easy test, that you don't want to follow our law. So it's called an exclusion right.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969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6ADAB6-CB20-4C43-AB5F-30523C592472}"/>
              </a:ext>
            </a:extLst>
          </p:cNvPr>
          <p:cNvSpPr>
            <a:spLocks noGrp="1"/>
          </p:cNvSpPr>
          <p:nvPr>
            <p:ph type="sldNum" sz="quarter" idx="12"/>
          </p:nvPr>
        </p:nvSpPr>
        <p:spPr/>
        <p:txBody>
          <a:bodyPr/>
          <a:lstStyle/>
          <a:p>
            <a:fld id="{2F76281F-16F8-4101-BC45-C079CC8DB7FA}" type="slidenum">
              <a:rPr lang="en-US" smtClean="0"/>
              <a:t>31</a:t>
            </a:fld>
            <a:endParaRPr lang="en-US"/>
          </a:p>
        </p:txBody>
      </p:sp>
      <p:grpSp>
        <p:nvGrpSpPr>
          <p:cNvPr id="13" name="Group 12">
            <a:extLst>
              <a:ext uri="{FF2B5EF4-FFF2-40B4-BE49-F238E27FC236}">
                <a16:creationId xmlns:a16="http://schemas.microsoft.com/office/drawing/2014/main" id="{172F08FF-4245-47A8-AD05-D98D1E7CEBA9}"/>
              </a:ext>
            </a:extLst>
          </p:cNvPr>
          <p:cNvGrpSpPr/>
          <p:nvPr/>
        </p:nvGrpSpPr>
        <p:grpSpPr>
          <a:xfrm>
            <a:off x="6868183" y="1464908"/>
            <a:ext cx="4034053" cy="2665224"/>
            <a:chOff x="3648733" y="1312508"/>
            <a:chExt cx="4034053" cy="2665224"/>
          </a:xfrm>
        </p:grpSpPr>
        <p:sp>
          <p:nvSpPr>
            <p:cNvPr id="3" name="Rectangle 2">
              <a:extLst>
                <a:ext uri="{FF2B5EF4-FFF2-40B4-BE49-F238E27FC236}">
                  <a16:creationId xmlns:a16="http://schemas.microsoft.com/office/drawing/2014/main" id="{B63260F4-32E1-476E-80B5-547B013C5EBF}"/>
                </a:ext>
              </a:extLst>
            </p:cNvPr>
            <p:cNvSpPr/>
            <p:nvPr/>
          </p:nvSpPr>
          <p:spPr>
            <a:xfrm>
              <a:off x="4362448" y="1312508"/>
              <a:ext cx="2447925" cy="990656"/>
            </a:xfrm>
            <a:prstGeom prst="rect">
              <a:avLst/>
            </a:prstGeom>
          </p:spPr>
          <p:txBody>
            <a:bodyPr wrap="square">
              <a:spAutoFit/>
            </a:bodyPr>
            <a:lstStyle/>
            <a:p>
              <a:pPr>
                <a:lnSpc>
                  <a:spcPct val="107000"/>
                </a:lnSpc>
              </a:pPr>
              <a:r>
                <a:rPr lang="en-US" sz="28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1860s.  6     4</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8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1890s.  6     4</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46F8DCA7-F74E-42C0-AE35-BF22C039BA7E}"/>
                </a:ext>
              </a:extLst>
            </p:cNvPr>
            <p:cNvSpPr/>
            <p:nvPr/>
          </p:nvSpPr>
          <p:spPr>
            <a:xfrm>
              <a:off x="3648733" y="3604168"/>
              <a:ext cx="4034053" cy="373564"/>
            </a:xfrm>
            <a:prstGeom prst="rect">
              <a:avLst/>
            </a:prstGeom>
          </p:spPr>
          <p:txBody>
            <a:bodyPr wrap="none">
              <a:spAutoFit/>
            </a:bodyPr>
            <a:lstStyle/>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Minority.                                               Majority</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C3C87268-F2D8-4277-B434-F7A0001E7B24}"/>
                </a:ext>
              </a:extLst>
            </p:cNvPr>
            <p:cNvCxnSpPr>
              <a:cxnSpLocks/>
            </p:cNvCxnSpPr>
            <p:nvPr/>
          </p:nvCxnSpPr>
          <p:spPr>
            <a:xfrm>
              <a:off x="5586411" y="2466975"/>
              <a:ext cx="1" cy="60007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904D22D-3E92-4EF6-BDE5-49B9A13AC71B}"/>
                </a:ext>
              </a:extLst>
            </p:cNvPr>
            <p:cNvCxnSpPr/>
            <p:nvPr/>
          </p:nvCxnSpPr>
          <p:spPr>
            <a:xfrm>
              <a:off x="3991263" y="3067050"/>
              <a:ext cx="3190296"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C627931-FFB7-4A6D-B976-0ED73B59512B}"/>
                </a:ext>
              </a:extLst>
            </p:cNvPr>
            <p:cNvCxnSpPr>
              <a:cxnSpLocks/>
            </p:cNvCxnSpPr>
            <p:nvPr/>
          </p:nvCxnSpPr>
          <p:spPr>
            <a:xfrm flipH="1">
              <a:off x="3991263" y="3067051"/>
              <a:ext cx="1" cy="428624"/>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C959C6B-3080-4CFE-80CC-305E4B28EC8C}"/>
                </a:ext>
              </a:extLst>
            </p:cNvPr>
            <p:cNvCxnSpPr>
              <a:cxnSpLocks/>
            </p:cNvCxnSpPr>
            <p:nvPr/>
          </p:nvCxnSpPr>
          <p:spPr>
            <a:xfrm flipH="1">
              <a:off x="7181559" y="3067051"/>
              <a:ext cx="1" cy="428624"/>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3D496BD5-8878-4856-88C9-A5554E5BE17B}"/>
              </a:ext>
            </a:extLst>
          </p:cNvPr>
          <p:cNvSpPr/>
          <p:nvPr/>
        </p:nvSpPr>
        <p:spPr>
          <a:xfrm>
            <a:off x="950095" y="1028343"/>
            <a:ext cx="5455585" cy="4801314"/>
          </a:xfrm>
          <a:prstGeom prst="rect">
            <a:avLst/>
          </a:prstGeom>
        </p:spPr>
        <p:txBody>
          <a:bodyPr wrap="square">
            <a:spAutoFit/>
          </a:bodyPr>
          <a:lstStyle/>
          <a:p>
            <a:r>
              <a:rPr lang="en-US" dirty="0">
                <a:latin typeface="Arial Narrow" panose="020B0606020202030204" pitchFamily="34" charset="0"/>
              </a:rPr>
              <a:t>So the issue is they all want to keep Sunday. The minority say we don't want to keep Sunday, we want to do what we want. We want to rest every day or no days. They are saying we can do what we want and that's the problem. Because a majority is going to say Sunday and a minority is going to say we can do what we want. What would happen if the majority suddenly became the minority and the minority suddenly became the majority? It would destroy the law. So what would the majority do when they start seeing their law destroyed?  They would stop it and they would take away their exclusion otherwise there'd be no point in even doing the law. So the majority make this law, because it's a religious law, what are they saying? They're saying the exclusion can only apply basically to people of faith. Or you have to have a good reason, you can't just do what you want. And that was the issue in the 1890s.</a:t>
            </a:r>
          </a:p>
          <a:p>
            <a:br>
              <a:rPr lang="en-US" dirty="0"/>
            </a:br>
            <a:endParaRPr lang="en-US" dirty="0"/>
          </a:p>
        </p:txBody>
      </p:sp>
    </p:spTree>
    <p:extLst>
      <p:ext uri="{BB962C8B-B14F-4D97-AF65-F5344CB8AC3E}">
        <p14:creationId xmlns:p14="http://schemas.microsoft.com/office/powerpoint/2010/main" val="337489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6ADAB6-CB20-4C43-AB5F-30523C592472}"/>
              </a:ext>
            </a:extLst>
          </p:cNvPr>
          <p:cNvSpPr>
            <a:spLocks noGrp="1"/>
          </p:cNvSpPr>
          <p:nvPr>
            <p:ph type="sldNum" sz="quarter" idx="12"/>
          </p:nvPr>
        </p:nvSpPr>
        <p:spPr/>
        <p:txBody>
          <a:bodyPr/>
          <a:lstStyle/>
          <a:p>
            <a:fld id="{2F76281F-16F8-4101-BC45-C079CC8DB7FA}" type="slidenum">
              <a:rPr lang="en-US" smtClean="0"/>
              <a:t>32</a:t>
            </a:fld>
            <a:endParaRPr lang="en-US"/>
          </a:p>
        </p:txBody>
      </p:sp>
      <p:grpSp>
        <p:nvGrpSpPr>
          <p:cNvPr id="13" name="Group 12">
            <a:extLst>
              <a:ext uri="{FF2B5EF4-FFF2-40B4-BE49-F238E27FC236}">
                <a16:creationId xmlns:a16="http://schemas.microsoft.com/office/drawing/2014/main" id="{172F08FF-4245-47A8-AD05-D98D1E7CEBA9}"/>
              </a:ext>
            </a:extLst>
          </p:cNvPr>
          <p:cNvGrpSpPr/>
          <p:nvPr/>
        </p:nvGrpSpPr>
        <p:grpSpPr>
          <a:xfrm>
            <a:off x="7134883" y="2096388"/>
            <a:ext cx="4034053" cy="2665224"/>
            <a:chOff x="3648733" y="1312508"/>
            <a:chExt cx="4034053" cy="2665224"/>
          </a:xfrm>
        </p:grpSpPr>
        <p:sp>
          <p:nvSpPr>
            <p:cNvPr id="3" name="Rectangle 2">
              <a:extLst>
                <a:ext uri="{FF2B5EF4-FFF2-40B4-BE49-F238E27FC236}">
                  <a16:creationId xmlns:a16="http://schemas.microsoft.com/office/drawing/2014/main" id="{B63260F4-32E1-476E-80B5-547B013C5EBF}"/>
                </a:ext>
              </a:extLst>
            </p:cNvPr>
            <p:cNvSpPr/>
            <p:nvPr/>
          </p:nvSpPr>
          <p:spPr>
            <a:xfrm>
              <a:off x="4362448" y="1312508"/>
              <a:ext cx="2447925" cy="990656"/>
            </a:xfrm>
            <a:prstGeom prst="rect">
              <a:avLst/>
            </a:prstGeom>
          </p:spPr>
          <p:txBody>
            <a:bodyPr wrap="square">
              <a:spAutoFit/>
            </a:bodyPr>
            <a:lstStyle/>
            <a:p>
              <a:pPr>
                <a:lnSpc>
                  <a:spcPct val="107000"/>
                </a:lnSpc>
              </a:pPr>
              <a:r>
                <a:rPr lang="en-US" sz="28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1860s.  6     4</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8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1890s.  6     4</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46F8DCA7-F74E-42C0-AE35-BF22C039BA7E}"/>
                </a:ext>
              </a:extLst>
            </p:cNvPr>
            <p:cNvSpPr/>
            <p:nvPr/>
          </p:nvSpPr>
          <p:spPr>
            <a:xfrm>
              <a:off x="3648733" y="3604168"/>
              <a:ext cx="4034053" cy="373564"/>
            </a:xfrm>
            <a:prstGeom prst="rect">
              <a:avLst/>
            </a:prstGeom>
          </p:spPr>
          <p:txBody>
            <a:bodyPr wrap="none">
              <a:spAutoFit/>
            </a:bodyPr>
            <a:lstStyle/>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Minority.                                               Majority</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C3C87268-F2D8-4277-B434-F7A0001E7B24}"/>
                </a:ext>
              </a:extLst>
            </p:cNvPr>
            <p:cNvCxnSpPr>
              <a:cxnSpLocks/>
            </p:cNvCxnSpPr>
            <p:nvPr/>
          </p:nvCxnSpPr>
          <p:spPr>
            <a:xfrm>
              <a:off x="5586411" y="2466975"/>
              <a:ext cx="1" cy="600075"/>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904D22D-3E92-4EF6-BDE5-49B9A13AC71B}"/>
                </a:ext>
              </a:extLst>
            </p:cNvPr>
            <p:cNvCxnSpPr/>
            <p:nvPr/>
          </p:nvCxnSpPr>
          <p:spPr>
            <a:xfrm>
              <a:off x="3991263" y="3067050"/>
              <a:ext cx="3190296"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C627931-FFB7-4A6D-B976-0ED73B59512B}"/>
                </a:ext>
              </a:extLst>
            </p:cNvPr>
            <p:cNvCxnSpPr>
              <a:cxnSpLocks/>
            </p:cNvCxnSpPr>
            <p:nvPr/>
          </p:nvCxnSpPr>
          <p:spPr>
            <a:xfrm flipH="1">
              <a:off x="3991263" y="3067051"/>
              <a:ext cx="1" cy="428624"/>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C959C6B-3080-4CFE-80CC-305E4B28EC8C}"/>
                </a:ext>
              </a:extLst>
            </p:cNvPr>
            <p:cNvCxnSpPr>
              <a:cxnSpLocks/>
            </p:cNvCxnSpPr>
            <p:nvPr/>
          </p:nvCxnSpPr>
          <p:spPr>
            <a:xfrm flipH="1">
              <a:off x="7181559" y="3067051"/>
              <a:ext cx="1" cy="428624"/>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3D496BD5-8878-4856-88C9-A5554E5BE17B}"/>
              </a:ext>
            </a:extLst>
          </p:cNvPr>
          <p:cNvSpPr/>
          <p:nvPr/>
        </p:nvSpPr>
        <p:spPr>
          <a:xfrm>
            <a:off x="925047" y="1659823"/>
            <a:ext cx="5455585" cy="3693319"/>
          </a:xfrm>
          <a:prstGeom prst="rect">
            <a:avLst/>
          </a:prstGeom>
        </p:spPr>
        <p:txBody>
          <a:bodyPr wrap="square">
            <a:spAutoFit/>
          </a:bodyPr>
          <a:lstStyle/>
          <a:p>
            <a:r>
              <a:rPr lang="en-US" dirty="0">
                <a:latin typeface="Arial Narrow" panose="020B0606020202030204" pitchFamily="34" charset="0"/>
              </a:rPr>
              <a:t>Now the United States, it's Seventh-Day Adventist and they're the ones doing this. They say you Protestants or Catholics, we'll do an exclusion right for you and you can keep Sunday. Jones said that if it was that way it would still be wrong. We know this won't work because we have evidence for this. They want to make the United States a Christian country. It's like they want to take the United States and follow the equivalent of Sharia law, Islamic law.  They're not asking for Sharia law, they're asking for Christian law and where does it lead? It leads to a theocracy. The model that you have for any theocracy is the exclusion rights disappear really quickly.  </a:t>
            </a:r>
          </a:p>
          <a:p>
            <a:br>
              <a:rPr lang="en-US" dirty="0"/>
            </a:br>
            <a:endParaRPr lang="en-US" dirty="0"/>
          </a:p>
        </p:txBody>
      </p:sp>
    </p:spTree>
    <p:extLst>
      <p:ext uri="{BB962C8B-B14F-4D97-AF65-F5344CB8AC3E}">
        <p14:creationId xmlns:p14="http://schemas.microsoft.com/office/powerpoint/2010/main" val="367241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8F67EF-50F0-41E9-9401-FC4A56D21A78}"/>
              </a:ext>
            </a:extLst>
          </p:cNvPr>
          <p:cNvSpPr>
            <a:spLocks noGrp="1"/>
          </p:cNvSpPr>
          <p:nvPr>
            <p:ph type="sldNum" sz="quarter" idx="12"/>
          </p:nvPr>
        </p:nvSpPr>
        <p:spPr/>
        <p:txBody>
          <a:bodyPr/>
          <a:lstStyle/>
          <a:p>
            <a:fld id="{2F76281F-16F8-4101-BC45-C079CC8DB7FA}" type="slidenum">
              <a:rPr lang="en-US" smtClean="0"/>
              <a:t>33</a:t>
            </a:fld>
            <a:endParaRPr lang="en-US"/>
          </a:p>
        </p:txBody>
      </p:sp>
      <p:sp>
        <p:nvSpPr>
          <p:cNvPr id="3" name="Rectangle 2">
            <a:extLst>
              <a:ext uri="{FF2B5EF4-FFF2-40B4-BE49-F238E27FC236}">
                <a16:creationId xmlns:a16="http://schemas.microsoft.com/office/drawing/2014/main" id="{F9FF310A-5883-4C58-919B-EBA60AA9BAC7}"/>
              </a:ext>
            </a:extLst>
          </p:cNvPr>
          <p:cNvSpPr/>
          <p:nvPr/>
        </p:nvSpPr>
        <p:spPr>
          <a:xfrm>
            <a:off x="495300" y="784461"/>
            <a:ext cx="10934700" cy="5289077"/>
          </a:xfrm>
          <a:prstGeom prst="rect">
            <a:avLst/>
          </a:prstGeom>
        </p:spPr>
        <p:txBody>
          <a:bodyPr wrap="square">
            <a:spAutoFit/>
          </a:bodyPr>
          <a:lstStyle/>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This was all done because they were Christians. When you get enough people who are not Christians, they'll say,  we don't want to rest on Sunday. We want to start making money or doing our own thing. And there is an exclusion clause where we can do that. As time goes on, more and more people would want to get the exclusion right, as it becomes more and more secularized. What would end up happening is the minority would end up becoming the majority. And this Christian majority would lose the strength or the purpose of their law. You got to get a lot of minority groups.  Then the minority becomes the majority and this would all get destroyed. If that law had been done, where are we today? The law is virtually null and void. It's on the books but it can't be enforced because there's too many minorities that want to follow the exclusion law. Even though they offer this, Jones and the others, they know this is only a temporary solution. That's why the Declaration of Independence was written, because you have a right.  The privilege can't be a gift that someone gives you.  If they say I will give you liberty, they become your boss or your king or your dictator. If they're going to offer you something today, what are they going to do tomorrow? They'll take it away. Therefore you cannot allow them to give you anything. It's the same dynamic as the Protest of the Princes in 1529. That's what they wanted to do. The majority said that everything is good, it will give you the minority exclusion rights.  What did they know? You give us the right today even if you keep your word, tomorrow you'll take that away from us. In matters of conscience or inalienable rights you cannot hand that over to anybody.</a:t>
            </a:r>
            <a:endParaRPr lang="en-US" dirty="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br>
              <a:rPr lang="en-US" sz="11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endParaRPr lang="en-US" dirty="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During the Reformation, the Protestants struggled with the same thing before. When you look at the movement of </a:t>
            </a:r>
            <a:r>
              <a:rPr lang="en-US"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Munzer</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and the fanaticism which was going on, this is to some extent resembling what we're facing in this movement.</a:t>
            </a:r>
            <a:endParaRPr lang="en-US" dirty="0">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247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98B182-C5A3-4D3C-A764-B2E01D39F4F6}"/>
              </a:ext>
            </a:extLst>
          </p:cNvPr>
          <p:cNvSpPr>
            <a:spLocks noGrp="1"/>
          </p:cNvSpPr>
          <p:nvPr>
            <p:ph type="sldNum" sz="quarter" idx="12"/>
          </p:nvPr>
        </p:nvSpPr>
        <p:spPr/>
        <p:txBody>
          <a:bodyPr/>
          <a:lstStyle/>
          <a:p>
            <a:fld id="{2F76281F-16F8-4101-BC45-C079CC8DB7FA}" type="slidenum">
              <a:rPr lang="en-US" smtClean="0"/>
              <a:t>34</a:t>
            </a:fld>
            <a:endParaRPr lang="en-US"/>
          </a:p>
        </p:txBody>
      </p:sp>
      <p:sp>
        <p:nvSpPr>
          <p:cNvPr id="3" name="Rectangle 2">
            <a:extLst>
              <a:ext uri="{FF2B5EF4-FFF2-40B4-BE49-F238E27FC236}">
                <a16:creationId xmlns:a16="http://schemas.microsoft.com/office/drawing/2014/main" id="{4758AFEB-E9D3-432A-A2FF-6ECAE8E09F71}"/>
              </a:ext>
            </a:extLst>
          </p:cNvPr>
          <p:cNvSpPr/>
          <p:nvPr/>
        </p:nvSpPr>
        <p:spPr>
          <a:xfrm>
            <a:off x="740228" y="394241"/>
            <a:ext cx="10613572" cy="862480"/>
          </a:xfrm>
          <a:prstGeom prst="rect">
            <a:avLst/>
          </a:prstGeom>
        </p:spPr>
        <p:txBody>
          <a:bodyPr wrap="square">
            <a:spAutoFit/>
          </a:bodyPr>
          <a:lstStyle/>
          <a:p>
            <a:pPr>
              <a:lnSpc>
                <a:spcPct val="107000"/>
              </a:lnSpc>
            </a:pPr>
            <a:r>
              <a:rPr lang="en-US" sz="2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So there's three rights, life, liberty and the third one the pursuit of happiness or property. The Declaration has the pursuit of happiness but the original was the pursuit of property.</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4925B533-F2C3-4FC8-89F4-A15D914696DD}"/>
              </a:ext>
            </a:extLst>
          </p:cNvPr>
          <p:cNvPicPr>
            <a:picLocks noChangeAspect="1"/>
          </p:cNvPicPr>
          <p:nvPr/>
        </p:nvPicPr>
        <p:blipFill>
          <a:blip r:embed="rId2"/>
          <a:stretch>
            <a:fillRect/>
          </a:stretch>
        </p:blipFill>
        <p:spPr>
          <a:xfrm>
            <a:off x="8092183" y="2249168"/>
            <a:ext cx="3491284" cy="3477149"/>
          </a:xfrm>
          <a:prstGeom prst="rect">
            <a:avLst/>
          </a:prstGeom>
        </p:spPr>
      </p:pic>
      <p:sp>
        <p:nvSpPr>
          <p:cNvPr id="5" name="Rectangle 4">
            <a:extLst>
              <a:ext uri="{FF2B5EF4-FFF2-40B4-BE49-F238E27FC236}">
                <a16:creationId xmlns:a16="http://schemas.microsoft.com/office/drawing/2014/main" id="{7CC1FAA3-F527-49B1-82C7-C5B5E6D488BE}"/>
              </a:ext>
            </a:extLst>
          </p:cNvPr>
          <p:cNvSpPr/>
          <p:nvPr/>
        </p:nvSpPr>
        <p:spPr>
          <a:xfrm>
            <a:off x="1210490" y="2945904"/>
            <a:ext cx="6096000" cy="3323987"/>
          </a:xfrm>
          <a:prstGeom prst="rect">
            <a:avLst/>
          </a:prstGeom>
        </p:spPr>
        <p:txBody>
          <a:bodyPr>
            <a:spAutoFit/>
          </a:bodyPr>
          <a:lstStyle/>
          <a:p>
            <a:r>
              <a:rPr lang="en-US" sz="1400" dirty="0">
                <a:solidFill>
                  <a:srgbClr val="000000"/>
                </a:solidFill>
                <a:latin typeface="Arial Narrow" panose="020B0606020202030204" pitchFamily="34" charset="0"/>
              </a:rPr>
              <a:t>“The pursuit of happiness” is the most famous phrase in the Declaration of Independence. Conventional history and popular wisdom attribute the phrase to the genius of Thomas Jefferson when in an imaginative leap, he replaced the third term of John Locke’s trinity, “life, liberty, and property.”  It was a felicitous, even thrilling, substitution. Yet the true history and philosophical meaning of the famous phrase are apparently unknown.</a:t>
            </a:r>
          </a:p>
          <a:p>
            <a:endParaRPr lang="en-US" sz="1400" dirty="0">
              <a:solidFill>
                <a:srgbClr val="000000"/>
              </a:solidFill>
              <a:latin typeface="Arial Narrow" panose="020B0606020202030204" pitchFamily="34" charset="0"/>
            </a:endParaRPr>
          </a:p>
          <a:p>
            <a:r>
              <a:rPr lang="en-US" sz="1400" dirty="0">
                <a:solidFill>
                  <a:srgbClr val="000000"/>
                </a:solidFill>
                <a:latin typeface="Arial Narrow" panose="020B0606020202030204" pitchFamily="34" charset="0"/>
              </a:rPr>
              <a:t>In an article entitled “The Pursuit of Happiness,” posted at the Huffington Post July 4, 2007, Daniel Brook summed up what most of us learned in school: “The eighteenth-century British political philosopher John Locke wrote that governments are instituted to secure people's rights to ‘life, liberty, and property.’ And in 1776, Thomas Jefferson begged to differ. When he penned the Declaration of Independence, ratified on the Fourth of July, he edited out Locke's right to ‘property’ and substituted his own more broad-minded, distinctly American concept: the right to ‘the pursuit of happiness.’ “</a:t>
            </a:r>
          </a:p>
          <a:p>
            <a:endParaRPr lang="en-US" sz="1400" b="0" i="0" u="none" strike="noStrike" dirty="0">
              <a:solidFill>
                <a:srgbClr val="000000"/>
              </a:solidFill>
              <a:effectLst/>
              <a:latin typeface="Arial Narrow" panose="020B0606020202030204" pitchFamily="34" charset="0"/>
            </a:endParaRPr>
          </a:p>
          <a:p>
            <a:r>
              <a:rPr lang="en-US" sz="1400" dirty="0">
                <a:solidFill>
                  <a:srgbClr val="000000"/>
                </a:solidFill>
                <a:latin typeface="Arial Narrow" panose="020B0606020202030204" pitchFamily="34" charset="0"/>
                <a:hlinkClick r:id="rId3"/>
              </a:rPr>
              <a:t>https://historynewsnetwork.org/article/46460</a:t>
            </a:r>
            <a:r>
              <a:rPr lang="en-US" sz="1400" dirty="0">
                <a:solidFill>
                  <a:srgbClr val="000000"/>
                </a:solidFill>
                <a:latin typeface="Arial Narrow" panose="020B0606020202030204" pitchFamily="34" charset="0"/>
              </a:rPr>
              <a:t> </a:t>
            </a:r>
            <a:endParaRPr lang="en-US" sz="1400" b="0" i="0" u="none" strike="noStrike" dirty="0">
              <a:solidFill>
                <a:srgbClr val="000000"/>
              </a:solidFill>
              <a:effectLst/>
              <a:latin typeface="Arial Narrow" panose="020B0606020202030204" pitchFamily="34" charset="0"/>
            </a:endParaRPr>
          </a:p>
        </p:txBody>
      </p:sp>
      <p:sp>
        <p:nvSpPr>
          <p:cNvPr id="6" name="Rectangle 5">
            <a:extLst>
              <a:ext uri="{FF2B5EF4-FFF2-40B4-BE49-F238E27FC236}">
                <a16:creationId xmlns:a16="http://schemas.microsoft.com/office/drawing/2014/main" id="{9F4BB99B-450B-48C5-8F07-3287D8A3F84E}"/>
              </a:ext>
            </a:extLst>
          </p:cNvPr>
          <p:cNvSpPr/>
          <p:nvPr/>
        </p:nvSpPr>
        <p:spPr>
          <a:xfrm>
            <a:off x="1210490" y="2132816"/>
            <a:ext cx="6096000" cy="646331"/>
          </a:xfrm>
          <a:prstGeom prst="rect">
            <a:avLst/>
          </a:prstGeom>
        </p:spPr>
        <p:txBody>
          <a:bodyPr>
            <a:spAutoFit/>
          </a:bodyPr>
          <a:lstStyle/>
          <a:p>
            <a:r>
              <a:rPr lang="en-US" b="1" dirty="0">
                <a:solidFill>
                  <a:srgbClr val="414042"/>
                </a:solidFill>
                <a:latin typeface="Oswald"/>
              </a:rPr>
              <a:t>Why did Jefferson change "property" to the "pursuit of happiness"?</a:t>
            </a:r>
            <a:endParaRPr lang="en-US" dirty="0"/>
          </a:p>
        </p:txBody>
      </p:sp>
    </p:spTree>
    <p:extLst>
      <p:ext uri="{BB962C8B-B14F-4D97-AF65-F5344CB8AC3E}">
        <p14:creationId xmlns:p14="http://schemas.microsoft.com/office/powerpoint/2010/main" val="418786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207A93-ED4A-42CE-BF58-12B33E81DF3E}"/>
              </a:ext>
            </a:extLst>
          </p:cNvPr>
          <p:cNvSpPr>
            <a:spLocks noGrp="1"/>
          </p:cNvSpPr>
          <p:nvPr>
            <p:ph type="sldNum" sz="quarter" idx="12"/>
          </p:nvPr>
        </p:nvSpPr>
        <p:spPr/>
        <p:txBody>
          <a:bodyPr/>
          <a:lstStyle/>
          <a:p>
            <a:fld id="{2F76281F-16F8-4101-BC45-C079CC8DB7FA}" type="slidenum">
              <a:rPr lang="en-US" smtClean="0"/>
              <a:t>35</a:t>
            </a:fld>
            <a:endParaRPr lang="en-US"/>
          </a:p>
        </p:txBody>
      </p:sp>
      <p:sp>
        <p:nvSpPr>
          <p:cNvPr id="3" name="Rectangle 2">
            <a:extLst>
              <a:ext uri="{FF2B5EF4-FFF2-40B4-BE49-F238E27FC236}">
                <a16:creationId xmlns:a16="http://schemas.microsoft.com/office/drawing/2014/main" id="{ECF98A1A-7504-4B0A-AB02-F1E77AD989DE}"/>
              </a:ext>
            </a:extLst>
          </p:cNvPr>
          <p:cNvSpPr/>
          <p:nvPr/>
        </p:nvSpPr>
        <p:spPr>
          <a:xfrm>
            <a:off x="609600" y="929060"/>
            <a:ext cx="6096000" cy="4703788"/>
          </a:xfrm>
          <a:prstGeom prst="rect">
            <a:avLst/>
          </a:prstGeom>
        </p:spPr>
        <p:txBody>
          <a:bodyPr>
            <a:spAutoFit/>
          </a:bodyPr>
          <a:lstStyle/>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There's a story in the Old Testament in 1st Kings about this. Someone has some property rights, 1st Kings chapter 21.  It's Naboth's vineyard. Ahab wants to make a deal with Naboth, his neighbor that he can't refuse and he would be silly to refuse it. It's not that they both didn't like money. The first thing that Joshua is going to do when he gets to Canaan, after he's cleared the land is to divide the land and everybody gets portion, everybody gets land. They are forbidden to sell it </a:t>
            </a: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because it's inalienable right</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He has to do that. He's not giving them a favor, </a:t>
            </a: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this is their right as a human being to own property</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Anything short of that is wrong.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br>
              <a:rPr lang="en-US" sz="11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b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People have a problem with renting because it feels wrong.  People are loaning you the use of their property. Somewhere in the back of our nature it feels wrong. The reason why it feels wrong because it's all right to pursue happiness which is ownership.</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B0CF47F3-FC44-48B5-96BA-6629ECF21B30}"/>
              </a:ext>
            </a:extLst>
          </p:cNvPr>
          <p:cNvSpPr/>
          <p:nvPr/>
        </p:nvSpPr>
        <p:spPr>
          <a:xfrm>
            <a:off x="7602582" y="366623"/>
            <a:ext cx="3892731" cy="6124754"/>
          </a:xfrm>
          <a:prstGeom prst="rect">
            <a:avLst/>
          </a:prstGeom>
        </p:spPr>
        <p:txBody>
          <a:bodyPr wrap="square">
            <a:spAutoFit/>
          </a:bodyPr>
          <a:lstStyle/>
          <a:p>
            <a:r>
              <a:rPr lang="en-US" sz="1400" dirty="0">
                <a:latin typeface="Arial Narrow" panose="020B0606020202030204" pitchFamily="34" charset="0"/>
              </a:rPr>
              <a:t> </a:t>
            </a:r>
            <a:r>
              <a:rPr lang="en-US" sz="1400" b="1" dirty="0">
                <a:latin typeface="Arial Narrow" panose="020B0606020202030204" pitchFamily="34" charset="0"/>
              </a:rPr>
              <a:t>Naturally of a covetous</a:t>
            </a:r>
            <a:r>
              <a:rPr lang="en-US" sz="1400" dirty="0">
                <a:latin typeface="Arial Narrow" panose="020B0606020202030204" pitchFamily="34" charset="0"/>
              </a:rPr>
              <a:t> disposition, Ahab, strengthened and sustained in wrongdoing by Jezebel, had followed the dictates of his evil heart until </a:t>
            </a:r>
            <a:r>
              <a:rPr lang="en-US" sz="1400" b="1" dirty="0">
                <a:latin typeface="Arial Narrow" panose="020B0606020202030204" pitchFamily="34" charset="0"/>
              </a:rPr>
              <a:t>he was fully controlled by the spirit of selfishness</a:t>
            </a:r>
            <a:r>
              <a:rPr lang="en-US" sz="1400" dirty="0">
                <a:latin typeface="Arial Narrow" panose="020B0606020202030204" pitchFamily="34" charset="0"/>
              </a:rPr>
              <a:t>. He could brook no refusal of his wishes; the things he desired he felt should by right be his.  {PK 204.2}  </a:t>
            </a:r>
          </a:p>
          <a:p>
            <a:r>
              <a:rPr lang="en-US" sz="1400" dirty="0">
                <a:latin typeface="Arial Narrow" panose="020B0606020202030204" pitchFamily="34" charset="0"/>
              </a:rPr>
              <a:t>     This dominant trait in Ahab, which influenced so disastrously the fortunes of the kingdom under his successors, is revealed in an incident which took place while Elijah was still a prophet in Israel. Hard by the palace of the king was a vineyard belonging to Naboth, a </a:t>
            </a:r>
            <a:r>
              <a:rPr lang="en-US" sz="1400" dirty="0" err="1">
                <a:latin typeface="Arial Narrow" panose="020B0606020202030204" pitchFamily="34" charset="0"/>
              </a:rPr>
              <a:t>Jezreelite</a:t>
            </a:r>
            <a:r>
              <a:rPr lang="en-US" sz="1400" dirty="0">
                <a:latin typeface="Arial Narrow" panose="020B0606020202030204" pitchFamily="34" charset="0"/>
              </a:rPr>
              <a:t>. Ahab set his heart on possessing this vineyard, and </a:t>
            </a:r>
            <a:r>
              <a:rPr lang="en-US" sz="1400" b="1" dirty="0">
                <a:latin typeface="Arial Narrow" panose="020B0606020202030204" pitchFamily="34" charset="0"/>
              </a:rPr>
              <a:t>he proposed to buy it or else to give in exchange for it another piece of land</a:t>
            </a:r>
            <a:r>
              <a:rPr lang="en-US" sz="1400" dirty="0">
                <a:latin typeface="Arial Narrow" panose="020B0606020202030204" pitchFamily="34" charset="0"/>
              </a:rPr>
              <a:t>. "Give me thy vineyard," he said to Naboth, "that I may have it for a garden of herbs, because it is near unto my house: and </a:t>
            </a:r>
            <a:r>
              <a:rPr lang="en-US" sz="1400" b="1" dirty="0">
                <a:latin typeface="Arial Narrow" panose="020B0606020202030204" pitchFamily="34" charset="0"/>
              </a:rPr>
              <a:t>I will give thee for it a better vineyard than it; or, if it seem good to thee, I will give thee the worth of it in money."  </a:t>
            </a:r>
            <a:r>
              <a:rPr lang="en-US" sz="1400" dirty="0">
                <a:latin typeface="Arial Narrow" panose="020B0606020202030204" pitchFamily="34" charset="0"/>
              </a:rPr>
              <a:t>{PK 204.3}  </a:t>
            </a:r>
          </a:p>
          <a:p>
            <a:r>
              <a:rPr lang="en-US" sz="1400" dirty="0">
                <a:latin typeface="Arial Narrow" panose="020B0606020202030204" pitchFamily="34" charset="0"/>
              </a:rPr>
              <a:t>     Naboth valued his vineyard highly because it had belonged to his fathers, and he refused to part with it. "</a:t>
            </a:r>
            <a:r>
              <a:rPr lang="en-US" sz="1400" b="1" dirty="0">
                <a:latin typeface="Arial Narrow" panose="020B0606020202030204" pitchFamily="34" charset="0"/>
              </a:rPr>
              <a:t>The Lord forbid it me</a:t>
            </a:r>
            <a:r>
              <a:rPr lang="en-US" sz="1400" dirty="0">
                <a:latin typeface="Arial Narrow" panose="020B0606020202030204" pitchFamily="34" charset="0"/>
              </a:rPr>
              <a:t>," he said to Ahab, "</a:t>
            </a:r>
            <a:r>
              <a:rPr lang="en-US" sz="1400" b="1" dirty="0">
                <a:latin typeface="Arial Narrow" panose="020B0606020202030204" pitchFamily="34" charset="0"/>
              </a:rPr>
              <a:t>that I should give the inheritance of my fathers unto thee</a:t>
            </a:r>
            <a:r>
              <a:rPr lang="en-US" sz="1400" dirty="0">
                <a:latin typeface="Arial Narrow" panose="020B0606020202030204" pitchFamily="34" charset="0"/>
              </a:rPr>
              <a:t>." According to the Levitical code </a:t>
            </a:r>
            <a:r>
              <a:rPr lang="en-US" sz="1400" b="1" dirty="0">
                <a:latin typeface="Arial Narrow" panose="020B0606020202030204" pitchFamily="34" charset="0"/>
              </a:rPr>
              <a:t>no land could be transferred permanently by sale or exchange; every one of the children of Israel must "keep himself to the inheritance of the tribe of his fathers.</a:t>
            </a:r>
            <a:r>
              <a:rPr lang="en-US" sz="1400" dirty="0">
                <a:latin typeface="Arial Narrow" panose="020B0606020202030204" pitchFamily="34" charset="0"/>
              </a:rPr>
              <a:t>" Numbers 36:7.  {PK 205.1} </a:t>
            </a:r>
          </a:p>
        </p:txBody>
      </p:sp>
    </p:spTree>
    <p:extLst>
      <p:ext uri="{BB962C8B-B14F-4D97-AF65-F5344CB8AC3E}">
        <p14:creationId xmlns:p14="http://schemas.microsoft.com/office/powerpoint/2010/main" val="386797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26C9D9-7D93-4085-9F41-2DE6ECBC588A}"/>
              </a:ext>
            </a:extLst>
          </p:cNvPr>
          <p:cNvSpPr>
            <a:spLocks noGrp="1"/>
          </p:cNvSpPr>
          <p:nvPr>
            <p:ph type="sldNum" sz="quarter" idx="12"/>
          </p:nvPr>
        </p:nvSpPr>
        <p:spPr/>
        <p:txBody>
          <a:bodyPr/>
          <a:lstStyle/>
          <a:p>
            <a:fld id="{2F76281F-16F8-4101-BC45-C079CC8DB7FA}" type="slidenum">
              <a:rPr lang="en-US" smtClean="0"/>
              <a:t>36</a:t>
            </a:fld>
            <a:endParaRPr lang="en-US"/>
          </a:p>
        </p:txBody>
      </p:sp>
      <p:sp>
        <p:nvSpPr>
          <p:cNvPr id="3" name="Rectangle 2">
            <a:extLst>
              <a:ext uri="{FF2B5EF4-FFF2-40B4-BE49-F238E27FC236}">
                <a16:creationId xmlns:a16="http://schemas.microsoft.com/office/drawing/2014/main" id="{BCDB33D0-A241-47A2-8450-3E237C2889D7}"/>
              </a:ext>
            </a:extLst>
          </p:cNvPr>
          <p:cNvSpPr/>
          <p:nvPr/>
        </p:nvSpPr>
        <p:spPr>
          <a:xfrm>
            <a:off x="1288870" y="1700122"/>
            <a:ext cx="6096000" cy="1855380"/>
          </a:xfrm>
          <a:prstGeom prst="rect">
            <a:avLst/>
          </a:prstGeom>
        </p:spPr>
        <p:txBody>
          <a:bodyPr>
            <a:spAutoFit/>
          </a:bodyPr>
          <a:lstStyle/>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So we've looked at all of these verses we've seen about the relationship of the great test and the Sabbath. In our history there must be Sabbath keeping, it has to be there </a:t>
            </a: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but it is not the great test</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t>
            </a:r>
            <a:r>
              <a:rPr lang="en-US" b="1" dirty="0">
                <a:solidFill>
                  <a:srgbClr val="000000"/>
                </a:solidFill>
                <a:highlight>
                  <a:srgbClr val="FFFF00"/>
                </a:highlight>
                <a:latin typeface="Arial Narrow" panose="020B0606020202030204" pitchFamily="34" charset="0"/>
                <a:ea typeface="Times New Roman" panose="02020603050405020304" pitchFamily="18" charset="0"/>
                <a:cs typeface="Arial" panose="020B0604020202020204" pitchFamily="34" charset="0"/>
              </a:rPr>
              <a:t>The great test is number 6 and we are calling that equality</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We have the six commandments, equality: nationalism, sexism, homophobia. So the </a:t>
            </a:r>
            <a:r>
              <a:rPr lang="en-US"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nethanims</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have to keep Sabbath therefore we have to.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Box 3">
            <a:extLst>
              <a:ext uri="{FF2B5EF4-FFF2-40B4-BE49-F238E27FC236}">
                <a16:creationId xmlns:a16="http://schemas.microsoft.com/office/drawing/2014/main" id="{BEBF953C-71B4-4E61-BA53-A86E94DDB9D7}"/>
              </a:ext>
            </a:extLst>
          </p:cNvPr>
          <p:cNvSpPr txBox="1">
            <a:spLocks noChangeArrowheads="1"/>
          </p:cNvSpPr>
          <p:nvPr/>
        </p:nvSpPr>
        <p:spPr bwMode="auto">
          <a:xfrm>
            <a:off x="8398037" y="1643946"/>
            <a:ext cx="2217713" cy="1855380"/>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461963" marR="0" lvl="0" indent="-287338"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rPr>
              <a:t>.</a:t>
            </a:r>
            <a:r>
              <a:rPr kumimoji="0" lang="en-US" altLang="en-US" sz="2000" b="1" i="0" u="none" strike="noStrike" cap="none" normalizeH="0" baseline="0" dirty="0">
                <a:ln>
                  <a:noFill/>
                </a:ln>
                <a:solidFill>
                  <a:srgbClr val="000000"/>
                </a:solidFill>
                <a:effectLst/>
                <a:latin typeface="Arial Narrow" panose="020B0606020202030204" pitchFamily="34" charset="0"/>
              </a:rPr>
              <a:t>Servant/Master</a:t>
            </a:r>
          </a:p>
          <a:p>
            <a:pPr marL="461963" marR="0" lvl="0" indent="-287338"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rPr>
              <a:t>.</a:t>
            </a:r>
            <a:r>
              <a:rPr kumimoji="0" lang="en-US" altLang="en-US" sz="2000" b="1" i="0" u="none" strike="noStrike" cap="none" normalizeH="0" baseline="0" dirty="0">
                <a:ln>
                  <a:noFill/>
                </a:ln>
                <a:solidFill>
                  <a:srgbClr val="000000"/>
                </a:solidFill>
                <a:effectLst/>
                <a:latin typeface="Arial Narrow" panose="020B0606020202030204" pitchFamily="34" charset="0"/>
              </a:rPr>
              <a:t>Marriage</a:t>
            </a:r>
          </a:p>
          <a:p>
            <a:pPr marL="461963" marR="0" lvl="0" indent="-287338"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rPr>
              <a:t>.</a:t>
            </a:r>
            <a:r>
              <a:rPr kumimoji="0" lang="en-US" altLang="en-US" sz="2000" b="1" i="0" u="none" strike="noStrike" cap="none" normalizeH="0" baseline="0" dirty="0">
                <a:ln>
                  <a:noFill/>
                </a:ln>
                <a:solidFill>
                  <a:srgbClr val="000000"/>
                </a:solidFill>
                <a:effectLst/>
                <a:latin typeface="Arial Narrow" panose="020B0606020202030204" pitchFamily="34" charset="0"/>
              </a:rPr>
              <a:t>Siblings</a:t>
            </a:r>
          </a:p>
          <a:p>
            <a:pPr marL="461963" marR="0" lvl="0" indent="-287338"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rPr>
              <a:t>.</a:t>
            </a:r>
            <a:r>
              <a:rPr kumimoji="0" lang="en-US" altLang="en-US" sz="2000" b="1" i="0" u="none" strike="noStrike" cap="none" normalizeH="0" baseline="0" dirty="0">
                <a:ln>
                  <a:noFill/>
                </a:ln>
                <a:solidFill>
                  <a:srgbClr val="000000"/>
                </a:solidFill>
                <a:effectLst/>
                <a:latin typeface="Arial Narrow" panose="020B0606020202030204" pitchFamily="34" charset="0"/>
              </a:rPr>
              <a:t>Parent/child</a:t>
            </a:r>
          </a:p>
          <a:p>
            <a:pPr marL="461963" marR="0" lvl="0" indent="-287338"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rPr>
              <a:t>.</a:t>
            </a:r>
            <a:r>
              <a:rPr kumimoji="0" lang="en-US" altLang="en-US" sz="2000" b="1" i="0" u="none" strike="noStrike" cap="none" normalizeH="0" baseline="0" dirty="0">
                <a:ln>
                  <a:noFill/>
                </a:ln>
                <a:solidFill>
                  <a:srgbClr val="000000"/>
                </a:solidFill>
                <a:effectLst/>
                <a:latin typeface="Arial Narrow" panose="020B0606020202030204" pitchFamily="34" charset="0"/>
              </a:rPr>
              <a:t>Friend</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DDE35F96-8505-4CB7-85B5-41B0AD0B3FF1}"/>
              </a:ext>
            </a:extLst>
          </p:cNvPr>
          <p:cNvSpPr/>
          <p:nvPr/>
        </p:nvSpPr>
        <p:spPr>
          <a:xfrm>
            <a:off x="1506584" y="4696414"/>
            <a:ext cx="9910354" cy="373564"/>
          </a:xfrm>
          <a:prstGeom prst="rect">
            <a:avLst/>
          </a:prstGeom>
        </p:spPr>
        <p:txBody>
          <a:bodyPr wrap="square">
            <a:spAutoFit/>
          </a:bodyPr>
          <a:lstStyle/>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We want to look at something else that we can see from our studies and that we are all ok with parables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700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6DFD7D-2FF4-4DE8-8B8A-4CBBC4DA4528}"/>
              </a:ext>
            </a:extLst>
          </p:cNvPr>
          <p:cNvSpPr>
            <a:spLocks noGrp="1"/>
          </p:cNvSpPr>
          <p:nvPr>
            <p:ph type="sldNum" sz="quarter" idx="12"/>
          </p:nvPr>
        </p:nvSpPr>
        <p:spPr/>
        <p:txBody>
          <a:bodyPr/>
          <a:lstStyle/>
          <a:p>
            <a:fld id="{2F76281F-16F8-4101-BC45-C079CC8DB7FA}" type="slidenum">
              <a:rPr lang="en-US" smtClean="0"/>
              <a:t>37</a:t>
            </a:fld>
            <a:endParaRPr lang="en-US"/>
          </a:p>
        </p:txBody>
      </p:sp>
      <p:sp>
        <p:nvSpPr>
          <p:cNvPr id="3" name="Rectangle 2">
            <a:extLst>
              <a:ext uri="{FF2B5EF4-FFF2-40B4-BE49-F238E27FC236}">
                <a16:creationId xmlns:a16="http://schemas.microsoft.com/office/drawing/2014/main" id="{1BBE482C-5398-4EF5-A9E2-039D0B437D32}"/>
              </a:ext>
            </a:extLst>
          </p:cNvPr>
          <p:cNvSpPr/>
          <p:nvPr/>
        </p:nvSpPr>
        <p:spPr>
          <a:xfrm>
            <a:off x="838200" y="3068462"/>
            <a:ext cx="6017623" cy="2993512"/>
          </a:xfrm>
          <a:prstGeom prst="rect">
            <a:avLst/>
          </a:prstGeom>
        </p:spPr>
        <p:txBody>
          <a:bodyPr wrap="square">
            <a:spAutoFit/>
          </a:bodyPr>
          <a:lstStyle/>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All this is number 6. God is number four.</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br>
              <a:rPr lang="en-US" sz="11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b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 is the new commandment and 4 is the old commandment.</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br>
              <a:rPr lang="en-US" sz="11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b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Now that we've done that and going through all these verses that that continue to define our relationships slave master, marriage </a:t>
            </a:r>
            <a:r>
              <a:rPr lang="en-US"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etc</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and we've laid out something here, a huge issue it's plagued in Adventism since its inception, since its beginning. And it's a problem that continues to be an issue in this movement.</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br>
              <a:rPr lang="en-US" sz="11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b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1">
            <a:extLst>
              <a:ext uri="{FF2B5EF4-FFF2-40B4-BE49-F238E27FC236}">
                <a16:creationId xmlns:a16="http://schemas.microsoft.com/office/drawing/2014/main" id="{BB314279-321A-491D-9BA5-A95EE1D45141}"/>
              </a:ext>
            </a:extLst>
          </p:cNvPr>
          <p:cNvSpPr txBox="1">
            <a:spLocks noChangeArrowheads="1"/>
          </p:cNvSpPr>
          <p:nvPr/>
        </p:nvSpPr>
        <p:spPr bwMode="auto">
          <a:xfrm>
            <a:off x="6670459" y="1348547"/>
            <a:ext cx="3740944" cy="59213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All this is God</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6" name="AutoShape 2">
            <a:extLst>
              <a:ext uri="{FF2B5EF4-FFF2-40B4-BE49-F238E27FC236}">
                <a16:creationId xmlns:a16="http://schemas.microsoft.com/office/drawing/2014/main" id="{C15D2C2B-6296-496B-A97E-B78DF49AD285}"/>
              </a:ext>
            </a:extLst>
          </p:cNvPr>
          <p:cNvSpPr>
            <a:spLocks/>
          </p:cNvSpPr>
          <p:nvPr/>
        </p:nvSpPr>
        <p:spPr bwMode="auto">
          <a:xfrm>
            <a:off x="4750378" y="661955"/>
            <a:ext cx="222250" cy="1965317"/>
          </a:xfrm>
          <a:prstGeom prst="rightBrace">
            <a:avLst>
              <a:gd name="adj1" fmla="val 64815"/>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a:extLst>
              <a:ext uri="{FF2B5EF4-FFF2-40B4-BE49-F238E27FC236}">
                <a16:creationId xmlns:a16="http://schemas.microsoft.com/office/drawing/2014/main" id="{9443E5ED-C586-4F3D-9C06-07BF3B8FBAB6}"/>
              </a:ext>
            </a:extLst>
          </p:cNvPr>
          <p:cNvSpPr/>
          <p:nvPr/>
        </p:nvSpPr>
        <p:spPr>
          <a:xfrm>
            <a:off x="972128" y="927548"/>
            <a:ext cx="3409950" cy="1554785"/>
          </a:xfrm>
          <a:prstGeom prst="rect">
            <a:avLst/>
          </a:prstGeom>
        </p:spPr>
        <p:txBody>
          <a:bodyPr wrap="square">
            <a:spAutoFit/>
          </a:bodyPr>
          <a:lstStyle/>
          <a:p>
            <a:pPr marL="1314450" marR="0" lvl="0" indent="-285750" fontAlgn="base">
              <a:lnSpc>
                <a:spcPct val="107000"/>
              </a:lnSpc>
              <a:spcBef>
                <a:spcPts val="0"/>
              </a:spcBef>
              <a:spcAft>
                <a:spcPts val="0"/>
              </a:spcAft>
              <a:buFont typeface="+mj-lt"/>
              <a:buAutoNum type="arabicPeriod"/>
              <a:tabLst>
                <a:tab pos="457200" algn="l"/>
              </a:tabLs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Slave/master</a:t>
            </a:r>
            <a:endPar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314450" marR="0" lvl="0" indent="-285750" fontAlgn="base">
              <a:lnSpc>
                <a:spcPct val="107000"/>
              </a:lnSpc>
              <a:spcBef>
                <a:spcPts val="0"/>
              </a:spcBef>
              <a:spcAft>
                <a:spcPts val="0"/>
              </a:spcAft>
              <a:buFont typeface="+mj-lt"/>
              <a:buAutoNum type="arabicPeriod"/>
              <a:tabLst>
                <a:tab pos="457200" algn="l"/>
              </a:tabLs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Marriage</a:t>
            </a:r>
            <a:endPar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314450" marR="0" lvl="0" indent="-285750" fontAlgn="base">
              <a:lnSpc>
                <a:spcPct val="107000"/>
              </a:lnSpc>
              <a:spcBef>
                <a:spcPts val="0"/>
              </a:spcBef>
              <a:spcAft>
                <a:spcPts val="0"/>
              </a:spcAft>
              <a:buFont typeface="+mj-lt"/>
              <a:buAutoNum type="arabicPeriod"/>
              <a:tabLst>
                <a:tab pos="457200" algn="l"/>
              </a:tabLs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Siblings</a:t>
            </a:r>
            <a:endPar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314450" marR="0" lvl="0" indent="-285750" fontAlgn="base">
              <a:lnSpc>
                <a:spcPct val="107000"/>
              </a:lnSpc>
              <a:spcBef>
                <a:spcPts val="0"/>
              </a:spcBef>
              <a:spcAft>
                <a:spcPts val="0"/>
              </a:spcAft>
              <a:buFont typeface="+mj-lt"/>
              <a:buAutoNum type="arabicPeriod"/>
              <a:tabLst>
                <a:tab pos="457200" algn="l"/>
              </a:tabLs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Parent/child</a:t>
            </a:r>
            <a:endPar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314450" indent="-285750">
              <a:buFont typeface="+mj-lt"/>
              <a:buAutoNum type="arabicPeriod"/>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Friend</a:t>
            </a:r>
            <a:endParaRPr lang="en-US" b="1" dirty="0"/>
          </a:p>
        </p:txBody>
      </p:sp>
      <p:sp>
        <p:nvSpPr>
          <p:cNvPr id="8" name="Rectangle 7">
            <a:extLst>
              <a:ext uri="{FF2B5EF4-FFF2-40B4-BE49-F238E27FC236}">
                <a16:creationId xmlns:a16="http://schemas.microsoft.com/office/drawing/2014/main" id="{E202B796-1B28-4BD9-90D6-28F61A795881}"/>
              </a:ext>
            </a:extLst>
          </p:cNvPr>
          <p:cNvSpPr/>
          <p:nvPr/>
        </p:nvSpPr>
        <p:spPr>
          <a:xfrm>
            <a:off x="10222455" y="4384685"/>
            <a:ext cx="1353256"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Narrow" panose="020B0606020202030204" pitchFamily="34" charset="0"/>
                <a:ea typeface="Times New Roman" panose="02020603050405020304" pitchFamily="18" charset="0"/>
                <a:cs typeface="Arial" panose="020B0604020202020204" pitchFamily="34" charset="0"/>
              </a:rPr>
              <a:t>New</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9" name="Rectangle 8">
            <a:extLst>
              <a:ext uri="{FF2B5EF4-FFF2-40B4-BE49-F238E27FC236}">
                <a16:creationId xmlns:a16="http://schemas.microsoft.com/office/drawing/2014/main" id="{8854D35E-950D-4CAC-9962-671EFFD1A13E}"/>
              </a:ext>
            </a:extLst>
          </p:cNvPr>
          <p:cNvSpPr/>
          <p:nvPr/>
        </p:nvSpPr>
        <p:spPr>
          <a:xfrm>
            <a:off x="6932234" y="2896210"/>
            <a:ext cx="1132041"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Narrow" panose="020B0606020202030204" pitchFamily="34" charset="0"/>
                <a:ea typeface="Times New Roman" panose="02020603050405020304" pitchFamily="18" charset="0"/>
                <a:cs typeface="Arial" panose="020B0604020202020204" pitchFamily="34" charset="0"/>
              </a:rPr>
              <a:t>Old</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10" name="Picture 9" descr="A picture containing food&#10;&#10;Description automatically generated">
            <a:extLst>
              <a:ext uri="{FF2B5EF4-FFF2-40B4-BE49-F238E27FC236}">
                <a16:creationId xmlns:a16="http://schemas.microsoft.com/office/drawing/2014/main" id="{CE30BA32-8E0C-4923-A91A-7D84047BD5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2309" y="3108778"/>
            <a:ext cx="2247900" cy="2028825"/>
          </a:xfrm>
          <a:prstGeom prst="rect">
            <a:avLst/>
          </a:prstGeom>
        </p:spPr>
      </p:pic>
      <p:sp>
        <p:nvSpPr>
          <p:cNvPr id="11" name="Rectangle 10">
            <a:extLst>
              <a:ext uri="{FF2B5EF4-FFF2-40B4-BE49-F238E27FC236}">
                <a16:creationId xmlns:a16="http://schemas.microsoft.com/office/drawing/2014/main" id="{9A97FBDC-FB9C-4F49-95C3-6BC898A97484}"/>
              </a:ext>
            </a:extLst>
          </p:cNvPr>
          <p:cNvSpPr/>
          <p:nvPr/>
        </p:nvSpPr>
        <p:spPr>
          <a:xfrm>
            <a:off x="1153991" y="320141"/>
            <a:ext cx="500458"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Narrow" panose="020B0606020202030204" pitchFamily="34" charset="0"/>
                <a:ea typeface="Times New Roman" panose="02020603050405020304" pitchFamily="18" charset="0"/>
                <a:cs typeface="Arial" panose="020B0604020202020204" pitchFamily="34" charset="0"/>
              </a:rPr>
              <a:t>6</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2" name="Rectangle 11">
            <a:extLst>
              <a:ext uri="{FF2B5EF4-FFF2-40B4-BE49-F238E27FC236}">
                <a16:creationId xmlns:a16="http://schemas.microsoft.com/office/drawing/2014/main" id="{4360C30F-59DA-4B94-8706-F15ABA673A07}"/>
              </a:ext>
            </a:extLst>
          </p:cNvPr>
          <p:cNvSpPr/>
          <p:nvPr/>
        </p:nvSpPr>
        <p:spPr>
          <a:xfrm>
            <a:off x="6803540" y="320141"/>
            <a:ext cx="500458"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Narrow" panose="020B0606020202030204" pitchFamily="34" charset="0"/>
                <a:ea typeface="Times New Roman" panose="02020603050405020304" pitchFamily="18" charset="0"/>
                <a:cs typeface="Arial" panose="020B0604020202020204" pitchFamily="34" charset="0"/>
              </a:rPr>
              <a:t>4</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543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1000"/>
                                        <p:tgtEl>
                                          <p:spTgt spid="3">
                                            <p:txEl>
                                              <p:pRg st="0" end="0"/>
                                            </p:txEl>
                                          </p:spTgt>
                                        </p:tgtEl>
                                      </p:cBhvr>
                                    </p:animEffect>
                                    <p:anim calcmode="lin" valueType="num">
                                      <p:cBhvr>
                                        <p:cTn id="2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fade">
                                      <p:cBhvr>
                                        <p:cTn id="43" dur="1000"/>
                                        <p:tgtEl>
                                          <p:spTgt spid="3">
                                            <p:txEl>
                                              <p:pRg st="1" end="1"/>
                                            </p:txEl>
                                          </p:spTgt>
                                        </p:tgtEl>
                                      </p:cBhvr>
                                    </p:animEffect>
                                    <p:anim calcmode="lin" valueType="num">
                                      <p:cBhvr>
                                        <p:cTn id="4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1000" fill="hold"/>
                                        <p:tgtEl>
                                          <p:spTgt spid="9"/>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1000"/>
                                        <p:tgtEl>
                                          <p:spTgt spid="10"/>
                                        </p:tgtEl>
                                      </p:cBhvr>
                                    </p:animEffect>
                                    <p:anim calcmode="lin" valueType="num">
                                      <p:cBhvr>
                                        <p:cTn id="61" dur="1000" fill="hold"/>
                                        <p:tgtEl>
                                          <p:spTgt spid="10"/>
                                        </p:tgtEl>
                                        <p:attrNameLst>
                                          <p:attrName>ppt_x</p:attrName>
                                        </p:attrNameLst>
                                      </p:cBhvr>
                                      <p:tavLst>
                                        <p:tav tm="0">
                                          <p:val>
                                            <p:strVal val="#ppt_x"/>
                                          </p:val>
                                        </p:tav>
                                        <p:tav tm="100000">
                                          <p:val>
                                            <p:strVal val="#ppt_x"/>
                                          </p:val>
                                        </p:tav>
                                      </p:tavLst>
                                    </p:anim>
                                    <p:anim calcmode="lin" valueType="num">
                                      <p:cBhvr>
                                        <p:cTn id="6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
                                            <p:txEl>
                                              <p:pRg st="2" end="2"/>
                                            </p:txEl>
                                          </p:spTgt>
                                        </p:tgtEl>
                                        <p:attrNameLst>
                                          <p:attrName>style.visibility</p:attrName>
                                        </p:attrNameLst>
                                      </p:cBhvr>
                                      <p:to>
                                        <p:strVal val="visible"/>
                                      </p:to>
                                    </p:set>
                                    <p:animEffect transition="in" filter="fade">
                                      <p:cBhvr>
                                        <p:cTn id="67" dur="1000"/>
                                        <p:tgtEl>
                                          <p:spTgt spid="3">
                                            <p:txEl>
                                              <p:pRg st="2" end="2"/>
                                            </p:txEl>
                                          </p:spTgt>
                                        </p:tgtEl>
                                      </p:cBhvr>
                                    </p:animEffect>
                                    <p:anim calcmode="lin" valueType="num">
                                      <p:cBhvr>
                                        <p:cTn id="6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P spid="11"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6DB7C8-3439-4D32-8549-C1532B055284}"/>
              </a:ext>
            </a:extLst>
          </p:cNvPr>
          <p:cNvSpPr>
            <a:spLocks noGrp="1"/>
          </p:cNvSpPr>
          <p:nvPr>
            <p:ph type="sldNum" sz="quarter" idx="12"/>
          </p:nvPr>
        </p:nvSpPr>
        <p:spPr/>
        <p:txBody>
          <a:bodyPr/>
          <a:lstStyle/>
          <a:p>
            <a:fld id="{2F76281F-16F8-4101-BC45-C079CC8DB7FA}" type="slidenum">
              <a:rPr lang="en-US" smtClean="0"/>
              <a:t>38</a:t>
            </a:fld>
            <a:endParaRPr lang="en-US"/>
          </a:p>
        </p:txBody>
      </p:sp>
      <p:sp>
        <p:nvSpPr>
          <p:cNvPr id="3" name="Rectangle 2">
            <a:extLst>
              <a:ext uri="{FF2B5EF4-FFF2-40B4-BE49-F238E27FC236}">
                <a16:creationId xmlns:a16="http://schemas.microsoft.com/office/drawing/2014/main" id="{0DEDE505-EEAB-429A-8745-B90C71914988}"/>
              </a:ext>
            </a:extLst>
          </p:cNvPr>
          <p:cNvSpPr/>
          <p:nvPr/>
        </p:nvSpPr>
        <p:spPr>
          <a:xfrm>
            <a:off x="896985" y="1670491"/>
            <a:ext cx="4963886" cy="3040832"/>
          </a:xfrm>
          <a:prstGeom prst="rect">
            <a:avLst/>
          </a:prstGeom>
        </p:spPr>
        <p:txBody>
          <a:bodyPr wrap="square">
            <a:spAutoFit/>
          </a:bodyPr>
          <a:lstStyle/>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…if the holy spirit is a person and if Jesus is a created being…Why do people think that Jesus is a created being?</a:t>
            </a:r>
          </a:p>
          <a:p>
            <a:pPr>
              <a:lnSpc>
                <a:spcPct val="107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He's called the Son, the only one that was born of the Father.  </a:t>
            </a:r>
            <a:r>
              <a:rPr lang="en-US"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It's number four in our relationships parent-child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This issue is a misunderstanding of parable teaching. The whole Godhead controversy is so obviously a mistake and it can be easily explained by parables. Parables explain everything.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49BCC3FC-0076-4C08-B697-1009BAE2EDD7}"/>
              </a:ext>
            </a:extLst>
          </p:cNvPr>
          <p:cNvSpPr/>
          <p:nvPr/>
        </p:nvSpPr>
        <p:spPr>
          <a:xfrm>
            <a:off x="992777" y="4801565"/>
            <a:ext cx="3409950" cy="1554785"/>
          </a:xfrm>
          <a:prstGeom prst="rect">
            <a:avLst/>
          </a:prstGeom>
        </p:spPr>
        <p:txBody>
          <a:bodyPr wrap="square">
            <a:spAutoFit/>
          </a:bodyPr>
          <a:lstStyle/>
          <a:p>
            <a:pPr marL="1314450" marR="0" lvl="0" indent="-285750" fontAlgn="base">
              <a:lnSpc>
                <a:spcPct val="107000"/>
              </a:lnSpc>
              <a:spcBef>
                <a:spcPts val="0"/>
              </a:spcBef>
              <a:spcAft>
                <a:spcPts val="0"/>
              </a:spcAft>
              <a:buFont typeface="+mj-lt"/>
              <a:buAutoNum type="arabicPeriod"/>
              <a:tabLst>
                <a:tab pos="457200" algn="l"/>
              </a:tabLs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Slave/master</a:t>
            </a:r>
            <a:endPar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314450" marR="0" lvl="0" indent="-285750" fontAlgn="base">
              <a:lnSpc>
                <a:spcPct val="107000"/>
              </a:lnSpc>
              <a:spcBef>
                <a:spcPts val="0"/>
              </a:spcBef>
              <a:spcAft>
                <a:spcPts val="0"/>
              </a:spcAft>
              <a:buFont typeface="+mj-lt"/>
              <a:buAutoNum type="arabicPeriod"/>
              <a:tabLst>
                <a:tab pos="457200" algn="l"/>
              </a:tabLs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Marriage</a:t>
            </a:r>
            <a:endPar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314450" marR="0" lvl="0" indent="-285750" fontAlgn="base">
              <a:lnSpc>
                <a:spcPct val="107000"/>
              </a:lnSpc>
              <a:spcBef>
                <a:spcPts val="0"/>
              </a:spcBef>
              <a:spcAft>
                <a:spcPts val="0"/>
              </a:spcAft>
              <a:buFont typeface="+mj-lt"/>
              <a:buAutoNum type="arabicPeriod"/>
              <a:tabLst>
                <a:tab pos="457200" algn="l"/>
              </a:tabLs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Siblings</a:t>
            </a:r>
            <a:endPar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314450" marR="0" lvl="0" indent="-285750" fontAlgn="base">
              <a:lnSpc>
                <a:spcPct val="107000"/>
              </a:lnSpc>
              <a:spcBef>
                <a:spcPts val="0"/>
              </a:spcBef>
              <a:spcAft>
                <a:spcPts val="0"/>
              </a:spcAft>
              <a:buFont typeface="+mj-lt"/>
              <a:buAutoNum type="arabicPeriod"/>
              <a:tabLst>
                <a:tab pos="457200" algn="l"/>
              </a:tabLst>
            </a:pPr>
            <a:r>
              <a:rPr lang="en-US"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Parent/child</a:t>
            </a:r>
            <a:endPar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1314450" indent="-285750">
              <a:buFont typeface="+mj-lt"/>
              <a:buAutoNum type="arabicPeriod"/>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Friend</a:t>
            </a:r>
            <a:endParaRPr lang="en-US" b="1" dirty="0"/>
          </a:p>
        </p:txBody>
      </p:sp>
      <p:sp>
        <p:nvSpPr>
          <p:cNvPr id="5" name="Rectangle 4">
            <a:extLst>
              <a:ext uri="{FF2B5EF4-FFF2-40B4-BE49-F238E27FC236}">
                <a16:creationId xmlns:a16="http://schemas.microsoft.com/office/drawing/2014/main" id="{094C41FD-1F29-456A-9457-964DE33FB4EA}"/>
              </a:ext>
            </a:extLst>
          </p:cNvPr>
          <p:cNvSpPr/>
          <p:nvPr/>
        </p:nvSpPr>
        <p:spPr>
          <a:xfrm>
            <a:off x="6217920" y="4588259"/>
            <a:ext cx="4537165" cy="669927"/>
          </a:xfrm>
          <a:prstGeom prst="rect">
            <a:avLst/>
          </a:prstGeom>
        </p:spPr>
        <p:txBody>
          <a:bodyPr wrap="square">
            <a:spAutoFit/>
          </a:bodyPr>
          <a:lstStyle/>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We got fixated on the relationship of number four.</a:t>
            </a:r>
            <a:endParaRPr lang="en-US" dirty="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Why didn't we focus on number two?</a:t>
            </a:r>
            <a:endParaRPr lang="en-US"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137FD9A9-F983-4878-A83C-A3DA838AFFE9}"/>
              </a:ext>
            </a:extLst>
          </p:cNvPr>
          <p:cNvSpPr/>
          <p:nvPr/>
        </p:nvSpPr>
        <p:spPr>
          <a:xfrm>
            <a:off x="6934199" y="1299665"/>
            <a:ext cx="3352801" cy="1641603"/>
          </a:xfrm>
          <a:prstGeom prst="rect">
            <a:avLst/>
          </a:prstGeom>
        </p:spPr>
        <p:txBody>
          <a:bodyPr wrap="square">
            <a:spAutoFit/>
          </a:bodyPr>
          <a:lstStyle/>
          <a:p>
            <a:pPr algn="ctr">
              <a:lnSpc>
                <a:spcPct val="107000"/>
              </a:lnSpc>
            </a:pPr>
            <a:r>
              <a:rPr lang="en-US" sz="2400" u="sng" dirty="0">
                <a:solidFill>
                  <a:srgbClr val="000000"/>
                </a:solidFill>
                <a:latin typeface="Arial Rounded MT Bold" panose="020F0704030504030204" pitchFamily="34" charset="0"/>
                <a:ea typeface="Times New Roman" panose="02020603050405020304" pitchFamily="18" charset="0"/>
                <a:cs typeface="Arial" panose="020B0604020202020204" pitchFamily="34" charset="0"/>
              </a:rPr>
              <a:t>Jesus</a:t>
            </a:r>
            <a:endParaRPr lang="en-US" sz="2400" dirty="0">
              <a:latin typeface="Arial Rounded MT Bold" panose="020F0704030504030204" pitchFamily="34" charset="0"/>
              <a:ea typeface="Calibri" panose="020F0502020204030204" pitchFamily="34" charset="0"/>
              <a:cs typeface="Times New Roman" panose="02020603050405020304" pitchFamily="18" charset="0"/>
            </a:endParaRPr>
          </a:p>
          <a:p>
            <a:pPr algn="ctr">
              <a:lnSpc>
                <a:spcPct val="107000"/>
              </a:lnSpc>
            </a:pPr>
            <a:r>
              <a:rPr lang="en-US" sz="2400" u="sng" dirty="0">
                <a:solidFill>
                  <a:srgbClr val="000000"/>
                </a:solidFill>
                <a:latin typeface="Arial Rounded MT Bold" panose="020F0704030504030204" pitchFamily="34" charset="0"/>
                <a:ea typeface="Times New Roman" panose="02020603050405020304" pitchFamily="18" charset="0"/>
                <a:cs typeface="Arial" panose="020B0604020202020204" pitchFamily="34" charset="0"/>
              </a:rPr>
              <a:t>The Godhead</a:t>
            </a:r>
            <a:endParaRPr lang="en-US" sz="2400" dirty="0">
              <a:latin typeface="Arial Rounded MT Bold" panose="020F0704030504030204" pitchFamily="34" charset="0"/>
              <a:ea typeface="Calibri" panose="020F0502020204030204" pitchFamily="34" charset="0"/>
              <a:cs typeface="Times New Roman" panose="02020603050405020304" pitchFamily="18" charset="0"/>
            </a:endParaRPr>
          </a:p>
          <a:p>
            <a:pPr algn="ctr">
              <a:lnSpc>
                <a:spcPct val="107000"/>
              </a:lnSpc>
            </a:pPr>
            <a:r>
              <a:rPr lang="en-US" sz="2400" u="sng" dirty="0">
                <a:solidFill>
                  <a:srgbClr val="000000"/>
                </a:solidFill>
                <a:latin typeface="Arial Rounded MT Bold" panose="020F0704030504030204" pitchFamily="34" charset="0"/>
                <a:ea typeface="Times New Roman" panose="02020603050405020304" pitchFamily="18" charset="0"/>
                <a:cs typeface="Arial" panose="020B0604020202020204" pitchFamily="34" charset="0"/>
              </a:rPr>
              <a:t>Son</a:t>
            </a:r>
            <a:endParaRPr lang="en-US" sz="2400" dirty="0">
              <a:latin typeface="Arial Rounded MT Bold" panose="020F0704030504030204" pitchFamily="34" charset="0"/>
              <a:ea typeface="Calibri" panose="020F0502020204030204" pitchFamily="34" charset="0"/>
              <a:cs typeface="Times New Roman" panose="02020603050405020304" pitchFamily="18" charset="0"/>
            </a:endParaRPr>
          </a:p>
          <a:p>
            <a:pPr algn="ctr">
              <a:lnSpc>
                <a:spcPct val="107000"/>
              </a:lnSpc>
            </a:pPr>
            <a:r>
              <a:rPr lang="en-US" sz="2400" u="sng" dirty="0">
                <a:solidFill>
                  <a:srgbClr val="000000"/>
                </a:solidFill>
                <a:latin typeface="Arial Rounded MT Bold" panose="020F0704030504030204" pitchFamily="34" charset="0"/>
                <a:ea typeface="Times New Roman" panose="02020603050405020304" pitchFamily="18" charset="0"/>
                <a:cs typeface="Arial" panose="020B0604020202020204" pitchFamily="34" charset="0"/>
              </a:rPr>
              <a:t>Only One</a:t>
            </a:r>
            <a:endParaRPr lang="en-US" sz="24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5C115077-C356-4374-8DD3-AE68ADD9141A}"/>
              </a:ext>
            </a:extLst>
          </p:cNvPr>
          <p:cNvSpPr/>
          <p:nvPr/>
        </p:nvSpPr>
        <p:spPr>
          <a:xfrm>
            <a:off x="557348" y="451458"/>
            <a:ext cx="6096000" cy="646331"/>
          </a:xfrm>
          <a:prstGeom prst="rect">
            <a:avLst/>
          </a:prstGeom>
        </p:spPr>
        <p:txBody>
          <a:bodyPr>
            <a:spAutoFit/>
          </a:bodyPr>
          <a:lstStyle/>
          <a:p>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The great controversy is over worship.  The controversy has always been over Jesus. The issue is the Godhead….</a:t>
            </a:r>
            <a:endParaRPr lang="en-US" dirty="0"/>
          </a:p>
        </p:txBody>
      </p:sp>
      <p:cxnSp>
        <p:nvCxnSpPr>
          <p:cNvPr id="9" name="Straight Arrow Connector 8">
            <a:extLst>
              <a:ext uri="{FF2B5EF4-FFF2-40B4-BE49-F238E27FC236}">
                <a16:creationId xmlns:a16="http://schemas.microsoft.com/office/drawing/2014/main" id="{241D8F4C-96EB-493B-B644-3733B44CE59E}"/>
              </a:ext>
            </a:extLst>
          </p:cNvPr>
          <p:cNvCxnSpPr/>
          <p:nvPr/>
        </p:nvCxnSpPr>
        <p:spPr>
          <a:xfrm flipH="1">
            <a:off x="3378926" y="4963886"/>
            <a:ext cx="2717074" cy="2943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70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1000"/>
                                        <p:tgtEl>
                                          <p:spTgt spid="3">
                                            <p:txEl>
                                              <p:pRg st="0" end="0"/>
                                            </p:txEl>
                                          </p:spTgt>
                                        </p:tgtEl>
                                      </p:cBhvr>
                                    </p:animEffect>
                                    <p:anim calcmode="lin" valueType="num">
                                      <p:cBhvr>
                                        <p:cTn id="2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fade">
                                      <p:cBhvr>
                                        <p:cTn id="42" dur="1000"/>
                                        <p:tgtEl>
                                          <p:spTgt spid="6">
                                            <p:txEl>
                                              <p:pRg st="2" end="2"/>
                                            </p:txEl>
                                          </p:spTgt>
                                        </p:tgtEl>
                                      </p:cBhvr>
                                    </p:animEffect>
                                    <p:anim calcmode="lin" valueType="num">
                                      <p:cBhvr>
                                        <p:cTn id="4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Effect transition="in" filter="fade">
                                      <p:cBhvr>
                                        <p:cTn id="49" dur="1000"/>
                                        <p:tgtEl>
                                          <p:spTgt spid="6">
                                            <p:txEl>
                                              <p:pRg st="3" end="3"/>
                                            </p:txEl>
                                          </p:spTgt>
                                        </p:tgtEl>
                                      </p:cBhvr>
                                    </p:animEffect>
                                    <p:anim calcmode="lin" valueType="num">
                                      <p:cBhvr>
                                        <p:cTn id="5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1000"/>
                                        <p:tgtEl>
                                          <p:spTgt spid="4"/>
                                        </p:tgtEl>
                                      </p:cBhvr>
                                    </p:animEffect>
                                    <p:anim calcmode="lin" valueType="num">
                                      <p:cBhvr>
                                        <p:cTn id="57" dur="1000" fill="hold"/>
                                        <p:tgtEl>
                                          <p:spTgt spid="4"/>
                                        </p:tgtEl>
                                        <p:attrNameLst>
                                          <p:attrName>ppt_x</p:attrName>
                                        </p:attrNameLst>
                                      </p:cBhvr>
                                      <p:tavLst>
                                        <p:tav tm="0">
                                          <p:val>
                                            <p:strVal val="#ppt_x"/>
                                          </p:val>
                                        </p:tav>
                                        <p:tav tm="100000">
                                          <p:val>
                                            <p:strVal val="#ppt_x"/>
                                          </p:val>
                                        </p:tav>
                                      </p:tavLst>
                                    </p:anim>
                                    <p:anim calcmode="lin" valueType="num">
                                      <p:cBhvr>
                                        <p:cTn id="5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1000"/>
                                        <p:tgtEl>
                                          <p:spTgt spid="5"/>
                                        </p:tgtEl>
                                      </p:cBhvr>
                                    </p:animEffect>
                                    <p:anim calcmode="lin" valueType="num">
                                      <p:cBhvr>
                                        <p:cTn id="64" dur="1000" fill="hold"/>
                                        <p:tgtEl>
                                          <p:spTgt spid="5"/>
                                        </p:tgtEl>
                                        <p:attrNameLst>
                                          <p:attrName>ppt_x</p:attrName>
                                        </p:attrNameLst>
                                      </p:cBhvr>
                                      <p:tavLst>
                                        <p:tav tm="0">
                                          <p:val>
                                            <p:strVal val="#ppt_x"/>
                                          </p:val>
                                        </p:tav>
                                        <p:tav tm="100000">
                                          <p:val>
                                            <p:strVal val="#ppt_x"/>
                                          </p:val>
                                        </p:tav>
                                      </p:tavLst>
                                    </p:anim>
                                    <p:anim calcmode="lin" valueType="num">
                                      <p:cBhvr>
                                        <p:cTn id="6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1000"/>
                                        <p:tgtEl>
                                          <p:spTgt spid="9"/>
                                        </p:tgtEl>
                                      </p:cBhvr>
                                    </p:animEffect>
                                    <p:anim calcmode="lin" valueType="num">
                                      <p:cBhvr>
                                        <p:cTn id="71" dur="1000" fill="hold"/>
                                        <p:tgtEl>
                                          <p:spTgt spid="9"/>
                                        </p:tgtEl>
                                        <p:attrNameLst>
                                          <p:attrName>ppt_x</p:attrName>
                                        </p:attrNameLst>
                                      </p:cBhvr>
                                      <p:tavLst>
                                        <p:tav tm="0">
                                          <p:val>
                                            <p:strVal val="#ppt_x"/>
                                          </p:val>
                                        </p:tav>
                                        <p:tav tm="100000">
                                          <p:val>
                                            <p:strVal val="#ppt_x"/>
                                          </p:val>
                                        </p:tav>
                                      </p:tavLst>
                                    </p:anim>
                                    <p:anim calcmode="lin" valueType="num">
                                      <p:cBhvr>
                                        <p:cTn id="7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94C450-9D37-4A7D-9DD4-2B5465360554}"/>
              </a:ext>
            </a:extLst>
          </p:cNvPr>
          <p:cNvSpPr>
            <a:spLocks noGrp="1"/>
          </p:cNvSpPr>
          <p:nvPr>
            <p:ph type="sldNum" sz="quarter" idx="12"/>
          </p:nvPr>
        </p:nvSpPr>
        <p:spPr/>
        <p:txBody>
          <a:bodyPr/>
          <a:lstStyle/>
          <a:p>
            <a:fld id="{2F76281F-16F8-4101-BC45-C079CC8DB7FA}" type="slidenum">
              <a:rPr lang="en-US" smtClean="0"/>
              <a:t>39</a:t>
            </a:fld>
            <a:endParaRPr lang="en-US"/>
          </a:p>
        </p:txBody>
      </p:sp>
      <p:sp>
        <p:nvSpPr>
          <p:cNvPr id="5" name="Rectangle 4">
            <a:extLst>
              <a:ext uri="{FF2B5EF4-FFF2-40B4-BE49-F238E27FC236}">
                <a16:creationId xmlns:a16="http://schemas.microsoft.com/office/drawing/2014/main" id="{3B78CC76-1DA6-45CC-9BE0-0654EBA45F39}"/>
              </a:ext>
            </a:extLst>
          </p:cNvPr>
          <p:cNvSpPr/>
          <p:nvPr/>
        </p:nvSpPr>
        <p:spPr>
          <a:xfrm>
            <a:off x="1232369" y="3429000"/>
            <a:ext cx="5902235" cy="2186561"/>
          </a:xfrm>
          <a:prstGeom prst="rect">
            <a:avLst/>
          </a:prstGeom>
        </p:spPr>
        <p:txBody>
          <a:bodyPr wrap="square">
            <a:spAutoFit/>
          </a:bodyPr>
          <a:lstStyle/>
          <a:p>
            <a:pPr>
              <a:lnSpc>
                <a:spcPct val="107000"/>
              </a:lnSpc>
            </a:pPr>
            <a:r>
              <a:rPr lang="en-US" sz="1600"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Number two is marriage </a:t>
            </a:r>
            <a:r>
              <a:rPr lang="en-US" sz="16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and how do we put that onto the Godhead model, which is number 4? It's not parent-child, </a:t>
            </a:r>
            <a:r>
              <a:rPr lang="en-US" sz="16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it's marriage and the Father is a man and the Son is a man and how do we fit number two, marriage on that?</a:t>
            </a:r>
            <a:r>
              <a:rPr lang="en-US" sz="16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We're not willing to take this seriously. We just take one that we like, parent-child. We teach crazy things that Jesus is really the Father's son. Every relationship must fit so if every relationship has to fit then they are married now. Is Jesus the Father's slave? And we can see where this goes. We're only willing to take these ideas as far as we feel comfortable. </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A4B3E1CB-574F-4D24-9F34-11E21F412DCD}"/>
              </a:ext>
            </a:extLst>
          </p:cNvPr>
          <p:cNvSpPr/>
          <p:nvPr/>
        </p:nvSpPr>
        <p:spPr>
          <a:xfrm>
            <a:off x="7132147" y="2707593"/>
            <a:ext cx="3352801" cy="1641603"/>
          </a:xfrm>
          <a:prstGeom prst="rect">
            <a:avLst/>
          </a:prstGeom>
        </p:spPr>
        <p:txBody>
          <a:bodyPr wrap="square">
            <a:spAutoFit/>
          </a:bodyPr>
          <a:lstStyle/>
          <a:p>
            <a:pPr algn="ctr">
              <a:lnSpc>
                <a:spcPct val="107000"/>
              </a:lnSpc>
            </a:pPr>
            <a:r>
              <a:rPr lang="en-US" sz="2400" u="sng" dirty="0">
                <a:solidFill>
                  <a:srgbClr val="000000"/>
                </a:solidFill>
                <a:latin typeface="Arial Rounded MT Bold" panose="020F0704030504030204" pitchFamily="34" charset="0"/>
                <a:ea typeface="Times New Roman" panose="02020603050405020304" pitchFamily="18" charset="0"/>
                <a:cs typeface="Arial" panose="020B0604020202020204" pitchFamily="34" charset="0"/>
              </a:rPr>
              <a:t>Jesus</a:t>
            </a:r>
            <a:endParaRPr lang="en-US" sz="2400" dirty="0">
              <a:latin typeface="Arial Rounded MT Bold" panose="020F0704030504030204" pitchFamily="34" charset="0"/>
              <a:ea typeface="Calibri" panose="020F0502020204030204" pitchFamily="34" charset="0"/>
              <a:cs typeface="Times New Roman" panose="02020603050405020304" pitchFamily="18" charset="0"/>
            </a:endParaRPr>
          </a:p>
          <a:p>
            <a:pPr algn="ctr">
              <a:lnSpc>
                <a:spcPct val="107000"/>
              </a:lnSpc>
            </a:pPr>
            <a:r>
              <a:rPr lang="en-US" sz="2400" u="sng" dirty="0">
                <a:solidFill>
                  <a:srgbClr val="000000"/>
                </a:solidFill>
                <a:latin typeface="Arial Rounded MT Bold" panose="020F0704030504030204" pitchFamily="34" charset="0"/>
                <a:ea typeface="Times New Roman" panose="02020603050405020304" pitchFamily="18" charset="0"/>
                <a:cs typeface="Arial" panose="020B0604020202020204" pitchFamily="34" charset="0"/>
              </a:rPr>
              <a:t>The Godhead</a:t>
            </a:r>
            <a:endParaRPr lang="en-US" sz="2400" dirty="0">
              <a:latin typeface="Arial Rounded MT Bold" panose="020F0704030504030204" pitchFamily="34" charset="0"/>
              <a:ea typeface="Calibri" panose="020F0502020204030204" pitchFamily="34" charset="0"/>
              <a:cs typeface="Times New Roman" panose="02020603050405020304" pitchFamily="18" charset="0"/>
            </a:endParaRPr>
          </a:p>
          <a:p>
            <a:pPr algn="ctr">
              <a:lnSpc>
                <a:spcPct val="107000"/>
              </a:lnSpc>
            </a:pPr>
            <a:r>
              <a:rPr lang="en-US" sz="2400" u="sng" dirty="0">
                <a:solidFill>
                  <a:srgbClr val="000000"/>
                </a:solidFill>
                <a:latin typeface="Arial Rounded MT Bold" panose="020F0704030504030204" pitchFamily="34" charset="0"/>
                <a:ea typeface="Times New Roman" panose="02020603050405020304" pitchFamily="18" charset="0"/>
                <a:cs typeface="Arial" panose="020B0604020202020204" pitchFamily="34" charset="0"/>
              </a:rPr>
              <a:t>Son</a:t>
            </a:r>
            <a:endParaRPr lang="en-US" sz="2400" dirty="0">
              <a:latin typeface="Arial Rounded MT Bold" panose="020F0704030504030204" pitchFamily="34" charset="0"/>
              <a:ea typeface="Calibri" panose="020F0502020204030204" pitchFamily="34" charset="0"/>
              <a:cs typeface="Times New Roman" panose="02020603050405020304" pitchFamily="18" charset="0"/>
            </a:endParaRPr>
          </a:p>
          <a:p>
            <a:pPr algn="ctr">
              <a:lnSpc>
                <a:spcPct val="107000"/>
              </a:lnSpc>
            </a:pPr>
            <a:r>
              <a:rPr lang="en-US" sz="2400" u="sng" dirty="0">
                <a:solidFill>
                  <a:srgbClr val="000000"/>
                </a:solidFill>
                <a:latin typeface="Arial Rounded MT Bold" panose="020F0704030504030204" pitchFamily="34" charset="0"/>
                <a:ea typeface="Times New Roman" panose="02020603050405020304" pitchFamily="18" charset="0"/>
                <a:cs typeface="Arial" panose="020B0604020202020204" pitchFamily="34" charset="0"/>
              </a:rPr>
              <a:t>Only One</a:t>
            </a:r>
            <a:endParaRPr lang="en-US" sz="24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Text Box 1">
            <a:extLst>
              <a:ext uri="{FF2B5EF4-FFF2-40B4-BE49-F238E27FC236}">
                <a16:creationId xmlns:a16="http://schemas.microsoft.com/office/drawing/2014/main" id="{8D334090-B10F-4508-8A14-1D6A8B30A340}"/>
              </a:ext>
            </a:extLst>
          </p:cNvPr>
          <p:cNvSpPr txBox="1">
            <a:spLocks noChangeArrowheads="1"/>
          </p:cNvSpPr>
          <p:nvPr/>
        </p:nvSpPr>
        <p:spPr bwMode="auto">
          <a:xfrm>
            <a:off x="6766254" y="1114184"/>
            <a:ext cx="3740944" cy="59213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All this is God</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10" name="AutoShape 2">
            <a:extLst>
              <a:ext uri="{FF2B5EF4-FFF2-40B4-BE49-F238E27FC236}">
                <a16:creationId xmlns:a16="http://schemas.microsoft.com/office/drawing/2014/main" id="{3BD98B2A-1163-4708-88BB-4CF28986F114}"/>
              </a:ext>
            </a:extLst>
          </p:cNvPr>
          <p:cNvSpPr>
            <a:spLocks/>
          </p:cNvSpPr>
          <p:nvPr/>
        </p:nvSpPr>
        <p:spPr bwMode="auto">
          <a:xfrm>
            <a:off x="4872358" y="889257"/>
            <a:ext cx="222250" cy="1679869"/>
          </a:xfrm>
          <a:prstGeom prst="rightBrace">
            <a:avLst>
              <a:gd name="adj1" fmla="val 64815"/>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C325D12A-A7F0-4372-BD08-36526252BE53}"/>
              </a:ext>
            </a:extLst>
          </p:cNvPr>
          <p:cNvSpPr/>
          <p:nvPr/>
        </p:nvSpPr>
        <p:spPr>
          <a:xfrm>
            <a:off x="1010745" y="1014341"/>
            <a:ext cx="3409950" cy="1554785"/>
          </a:xfrm>
          <a:prstGeom prst="rect">
            <a:avLst/>
          </a:prstGeom>
        </p:spPr>
        <p:txBody>
          <a:bodyPr wrap="square">
            <a:spAutoFit/>
          </a:bodyPr>
          <a:lstStyle/>
          <a:p>
            <a:pPr marL="1314450" marR="0" lvl="0" indent="-285750" fontAlgn="base">
              <a:lnSpc>
                <a:spcPct val="107000"/>
              </a:lnSpc>
              <a:spcBef>
                <a:spcPts val="0"/>
              </a:spcBef>
              <a:spcAft>
                <a:spcPts val="0"/>
              </a:spcAft>
              <a:buFont typeface="+mj-lt"/>
              <a:buAutoNum type="arabicPeriod"/>
              <a:tabLst>
                <a:tab pos="457200" algn="l"/>
              </a:tabLs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Slave/master</a:t>
            </a:r>
            <a:endPar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314450" marR="0" lvl="0" indent="-285750" fontAlgn="base">
              <a:lnSpc>
                <a:spcPct val="107000"/>
              </a:lnSpc>
              <a:spcBef>
                <a:spcPts val="0"/>
              </a:spcBef>
              <a:spcAft>
                <a:spcPts val="0"/>
              </a:spcAft>
              <a:buFont typeface="+mj-lt"/>
              <a:buAutoNum type="arabicPeriod"/>
              <a:tabLst>
                <a:tab pos="457200" algn="l"/>
              </a:tabLst>
            </a:pPr>
            <a:r>
              <a:rPr lang="en-US"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Marriage</a:t>
            </a:r>
            <a:endParaRPr lang="en-US" b="1"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1314450" marR="0" lvl="0" indent="-285750" fontAlgn="base">
              <a:lnSpc>
                <a:spcPct val="107000"/>
              </a:lnSpc>
              <a:spcBef>
                <a:spcPts val="0"/>
              </a:spcBef>
              <a:spcAft>
                <a:spcPts val="0"/>
              </a:spcAft>
              <a:buFont typeface="+mj-lt"/>
              <a:buAutoNum type="arabicPeriod"/>
              <a:tabLst>
                <a:tab pos="457200" algn="l"/>
              </a:tabLs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Siblings</a:t>
            </a:r>
            <a:endPar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314450" marR="0" lvl="0" indent="-285750" fontAlgn="base">
              <a:lnSpc>
                <a:spcPct val="107000"/>
              </a:lnSpc>
              <a:spcBef>
                <a:spcPts val="0"/>
              </a:spcBef>
              <a:spcAft>
                <a:spcPts val="0"/>
              </a:spcAft>
              <a:buFont typeface="+mj-lt"/>
              <a:buAutoNum type="arabicPeriod"/>
              <a:tabLst>
                <a:tab pos="457200" algn="l"/>
              </a:tabLst>
            </a:pPr>
            <a:r>
              <a:rPr lang="en-US"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Parent/child</a:t>
            </a:r>
            <a:endPar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1314450" indent="-285750">
              <a:buFont typeface="+mj-lt"/>
              <a:buAutoNum type="arabicPeriod"/>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Friend</a:t>
            </a:r>
            <a:endParaRPr lang="en-US" b="1" dirty="0"/>
          </a:p>
        </p:txBody>
      </p:sp>
      <p:sp>
        <p:nvSpPr>
          <p:cNvPr id="12" name="Rectangle 11">
            <a:extLst>
              <a:ext uri="{FF2B5EF4-FFF2-40B4-BE49-F238E27FC236}">
                <a16:creationId xmlns:a16="http://schemas.microsoft.com/office/drawing/2014/main" id="{93875B2A-38B6-4068-9170-59EAD6F2A18C}"/>
              </a:ext>
            </a:extLst>
          </p:cNvPr>
          <p:cNvSpPr/>
          <p:nvPr/>
        </p:nvSpPr>
        <p:spPr>
          <a:xfrm>
            <a:off x="1232369" y="948586"/>
            <a:ext cx="500458"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Narrow" panose="020B0606020202030204" pitchFamily="34" charset="0"/>
                <a:ea typeface="Times New Roman" panose="02020603050405020304" pitchFamily="18" charset="0"/>
                <a:cs typeface="Arial" panose="020B0604020202020204" pitchFamily="34" charset="0"/>
              </a:rPr>
              <a:t>6</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3" name="Rectangle 12">
            <a:extLst>
              <a:ext uri="{FF2B5EF4-FFF2-40B4-BE49-F238E27FC236}">
                <a16:creationId xmlns:a16="http://schemas.microsoft.com/office/drawing/2014/main" id="{72F05524-5F18-4939-BFF7-56B53A81DC4F}"/>
              </a:ext>
            </a:extLst>
          </p:cNvPr>
          <p:cNvSpPr/>
          <p:nvPr/>
        </p:nvSpPr>
        <p:spPr>
          <a:xfrm>
            <a:off x="6881918" y="948586"/>
            <a:ext cx="500458"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Narrow" panose="020B0606020202030204" pitchFamily="34" charset="0"/>
                <a:ea typeface="Times New Roman" panose="02020603050405020304" pitchFamily="18" charset="0"/>
                <a:cs typeface="Arial" panose="020B0604020202020204" pitchFamily="34" charset="0"/>
              </a:rPr>
              <a:t>4</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8885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P spid="10" grpId="0" animBg="1"/>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1132D6-A5D9-4176-9B85-AAFF4233D6D9}"/>
              </a:ext>
            </a:extLst>
          </p:cNvPr>
          <p:cNvSpPr>
            <a:spLocks noGrp="1"/>
          </p:cNvSpPr>
          <p:nvPr>
            <p:ph type="sldNum" sz="quarter" idx="12"/>
          </p:nvPr>
        </p:nvSpPr>
        <p:spPr/>
        <p:txBody>
          <a:bodyPr/>
          <a:lstStyle/>
          <a:p>
            <a:fld id="{2F76281F-16F8-4101-BC45-C079CC8DB7FA}" type="slidenum">
              <a:rPr lang="en-US" smtClean="0"/>
              <a:t>4</a:t>
            </a:fld>
            <a:endParaRPr lang="en-US"/>
          </a:p>
        </p:txBody>
      </p:sp>
      <p:sp>
        <p:nvSpPr>
          <p:cNvPr id="3" name="Rectangle 2">
            <a:extLst>
              <a:ext uri="{FF2B5EF4-FFF2-40B4-BE49-F238E27FC236}">
                <a16:creationId xmlns:a16="http://schemas.microsoft.com/office/drawing/2014/main" id="{C794A6BE-3CB5-42DF-AF86-F0CA21A4A3DD}"/>
              </a:ext>
            </a:extLst>
          </p:cNvPr>
          <p:cNvSpPr/>
          <p:nvPr/>
        </p:nvSpPr>
        <p:spPr>
          <a:xfrm>
            <a:off x="4457700" y="1623131"/>
            <a:ext cx="6096000" cy="3287888"/>
          </a:xfrm>
          <a:prstGeom prst="rect">
            <a:avLst/>
          </a:prstGeom>
        </p:spPr>
        <p:txBody>
          <a:bodyPr>
            <a:spAutoFit/>
          </a:bodyPr>
          <a:lstStyle/>
          <a:p>
            <a:pPr algn="ct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 designing a test what is God's biggest obstacle?</a:t>
            </a:r>
            <a:endParaRPr lang="en-US" dirty="0">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pPr>
            <a:br>
              <a:rPr lang="en-US" sz="11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endParaRPr lang="en-US" dirty="0">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What issues does he face if He wants to design a single test?</a:t>
            </a:r>
            <a:endParaRPr lang="en-US" dirty="0">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pPr>
            <a:br>
              <a:rPr lang="en-US" sz="11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endParaRPr lang="en-US" dirty="0">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Anything having to do with God cannot be the test because people don't even believe in Him, they don't believe he exists. Though many are familiar with the Bible they don't believe in Him.</a:t>
            </a:r>
            <a:endParaRPr lang="en-US" dirty="0">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pPr>
            <a:br>
              <a:rPr lang="en-US" sz="11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endParaRPr lang="en-US" dirty="0">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So the conclusion is that that would be a really bad test.</a:t>
            </a:r>
            <a:endParaRPr lang="en-US" dirty="0">
              <a:latin typeface="Arial Narrow" panose="020B0606020202030204" pitchFamily="34" charset="0"/>
              <a:ea typeface="Calibri" panose="020F0502020204030204" pitchFamily="34" charset="0"/>
              <a:cs typeface="Times New Roman" panose="02020603050405020304" pitchFamily="18" charset="0"/>
            </a:endParaRPr>
          </a:p>
        </p:txBody>
      </p:sp>
      <p:pic>
        <p:nvPicPr>
          <p:cNvPr id="5" name="Picture 4" descr="A picture containing black&#10;&#10;Description automatically generated">
            <a:extLst>
              <a:ext uri="{FF2B5EF4-FFF2-40B4-BE49-F238E27FC236}">
                <a16:creationId xmlns:a16="http://schemas.microsoft.com/office/drawing/2014/main" id="{55092F5A-7C01-4CCD-9936-5C935AB229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275" y="2028825"/>
            <a:ext cx="2476500" cy="2476500"/>
          </a:xfrm>
          <a:prstGeom prst="rect">
            <a:avLst/>
          </a:prstGeom>
        </p:spPr>
      </p:pic>
    </p:spTree>
    <p:extLst>
      <p:ext uri="{BB962C8B-B14F-4D97-AF65-F5344CB8AC3E}">
        <p14:creationId xmlns:p14="http://schemas.microsoft.com/office/powerpoint/2010/main" val="226933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94C450-9D37-4A7D-9DD4-2B5465360554}"/>
              </a:ext>
            </a:extLst>
          </p:cNvPr>
          <p:cNvSpPr>
            <a:spLocks noGrp="1"/>
          </p:cNvSpPr>
          <p:nvPr>
            <p:ph type="sldNum" sz="quarter" idx="12"/>
          </p:nvPr>
        </p:nvSpPr>
        <p:spPr/>
        <p:txBody>
          <a:bodyPr/>
          <a:lstStyle/>
          <a:p>
            <a:fld id="{2F76281F-16F8-4101-BC45-C079CC8DB7FA}" type="slidenum">
              <a:rPr lang="en-US" smtClean="0"/>
              <a:t>40</a:t>
            </a:fld>
            <a:endParaRPr lang="en-US"/>
          </a:p>
        </p:txBody>
      </p:sp>
      <p:sp>
        <p:nvSpPr>
          <p:cNvPr id="5" name="Rectangle 4">
            <a:extLst>
              <a:ext uri="{FF2B5EF4-FFF2-40B4-BE49-F238E27FC236}">
                <a16:creationId xmlns:a16="http://schemas.microsoft.com/office/drawing/2014/main" id="{3B78CC76-1DA6-45CC-9BE0-0654EBA45F39}"/>
              </a:ext>
            </a:extLst>
          </p:cNvPr>
          <p:cNvSpPr/>
          <p:nvPr/>
        </p:nvSpPr>
        <p:spPr>
          <a:xfrm>
            <a:off x="984619" y="3196047"/>
            <a:ext cx="4981303" cy="2976905"/>
          </a:xfrm>
          <a:prstGeom prst="rect">
            <a:avLst/>
          </a:prstGeom>
        </p:spPr>
        <p:txBody>
          <a:bodyPr wrap="square">
            <a:spAutoFit/>
          </a:bodyPr>
          <a:lstStyle/>
          <a:p>
            <a:pPr>
              <a:lnSpc>
                <a:spcPct val="107000"/>
              </a:lnSpc>
            </a:pPr>
            <a:r>
              <a:rPr lang="en-US" sz="16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When all of this language was developed they believed homosexual relationships were wrong so they never applied it to 2 men. But they don't mind doing a parent-child. The whole problem with the Godhead model that most people hold on to is that </a:t>
            </a:r>
            <a:r>
              <a:rPr lang="en-US" sz="16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they're not willing to see the forceful nature of a parable</a:t>
            </a:r>
            <a:r>
              <a:rPr lang="en-US" sz="16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And they're not willing to accept that when a prophet has to speak about Heaven, how will they explain it, </a:t>
            </a:r>
            <a:r>
              <a:rPr lang="en-US" sz="16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how would we explain Heaven? </a:t>
            </a:r>
            <a:r>
              <a:rPr lang="en-US" sz="1600" b="1" i="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Through a parable</a:t>
            </a:r>
            <a:r>
              <a:rPr lang="en-US" sz="16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t>
            </a:r>
          </a:p>
          <a:p>
            <a:pPr>
              <a:lnSpc>
                <a:spcPct val="107000"/>
              </a:lnSpc>
            </a:pPr>
            <a:endParaRPr lang="en-US" sz="1600" b="1"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a:lnSpc>
                <a:spcPct val="107000"/>
              </a:lnSpc>
            </a:pPr>
            <a:r>
              <a:rPr lang="en-US" sz="16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We cannot explain the Godhead in spiritual language (4). </a:t>
            </a:r>
          </a:p>
          <a:p>
            <a:pPr>
              <a:lnSpc>
                <a:spcPct val="107000"/>
              </a:lnSpc>
            </a:pPr>
            <a:r>
              <a:rPr lang="en-US" sz="16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It has to be done in natural language (6). </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A4B3E1CB-574F-4D24-9F34-11E21F412DCD}"/>
              </a:ext>
            </a:extLst>
          </p:cNvPr>
          <p:cNvSpPr/>
          <p:nvPr/>
        </p:nvSpPr>
        <p:spPr>
          <a:xfrm>
            <a:off x="7315026" y="1978985"/>
            <a:ext cx="3352801" cy="2047997"/>
          </a:xfrm>
          <a:prstGeom prst="rect">
            <a:avLst/>
          </a:prstGeom>
        </p:spPr>
        <p:txBody>
          <a:bodyPr wrap="square">
            <a:spAutoFit/>
          </a:bodyPr>
          <a:lstStyle/>
          <a:p>
            <a:pPr algn="ctr">
              <a:lnSpc>
                <a:spcPct val="107000"/>
              </a:lnSpc>
            </a:pPr>
            <a:r>
              <a:rPr lang="en-US" sz="2400" u="sng" dirty="0">
                <a:solidFill>
                  <a:srgbClr val="000000"/>
                </a:solidFill>
                <a:latin typeface="Arial Rounded MT Bold" panose="020F0704030504030204" pitchFamily="34" charset="0"/>
                <a:ea typeface="Times New Roman" panose="02020603050405020304" pitchFamily="18" charset="0"/>
                <a:cs typeface="Arial" panose="020B0604020202020204" pitchFamily="34" charset="0"/>
              </a:rPr>
              <a:t>Jesus</a:t>
            </a:r>
            <a:endParaRPr lang="en-US" sz="2400" dirty="0">
              <a:latin typeface="Arial Rounded MT Bold" panose="020F0704030504030204" pitchFamily="34" charset="0"/>
              <a:ea typeface="Calibri" panose="020F0502020204030204" pitchFamily="34" charset="0"/>
              <a:cs typeface="Times New Roman" panose="02020603050405020304" pitchFamily="18" charset="0"/>
            </a:endParaRPr>
          </a:p>
          <a:p>
            <a:pPr algn="ctr">
              <a:lnSpc>
                <a:spcPct val="107000"/>
              </a:lnSpc>
            </a:pPr>
            <a:r>
              <a:rPr lang="en-US" sz="2400" u="sng" dirty="0">
                <a:solidFill>
                  <a:srgbClr val="000000"/>
                </a:solidFill>
                <a:latin typeface="Arial Rounded MT Bold" panose="020F0704030504030204" pitchFamily="34" charset="0"/>
                <a:ea typeface="Times New Roman" panose="02020603050405020304" pitchFamily="18" charset="0"/>
                <a:cs typeface="Arial" panose="020B0604020202020204" pitchFamily="34" charset="0"/>
              </a:rPr>
              <a:t>The Godhead</a:t>
            </a:r>
            <a:endParaRPr lang="en-US" sz="2400" dirty="0">
              <a:latin typeface="Arial Rounded MT Bold" panose="020F0704030504030204" pitchFamily="34" charset="0"/>
              <a:ea typeface="Calibri" panose="020F0502020204030204" pitchFamily="34" charset="0"/>
              <a:cs typeface="Times New Roman" panose="02020603050405020304" pitchFamily="18" charset="0"/>
            </a:endParaRPr>
          </a:p>
          <a:p>
            <a:pPr algn="ctr">
              <a:lnSpc>
                <a:spcPct val="107000"/>
              </a:lnSpc>
            </a:pPr>
            <a:r>
              <a:rPr lang="en-US" sz="2400" u="sng" dirty="0">
                <a:solidFill>
                  <a:srgbClr val="000000"/>
                </a:solidFill>
                <a:latin typeface="Arial Rounded MT Bold" panose="020F0704030504030204" pitchFamily="34" charset="0"/>
                <a:ea typeface="Times New Roman" panose="02020603050405020304" pitchFamily="18" charset="0"/>
                <a:cs typeface="Arial" panose="020B0604020202020204" pitchFamily="34" charset="0"/>
              </a:rPr>
              <a:t>Son</a:t>
            </a:r>
            <a:endParaRPr lang="en-US" sz="2400" dirty="0">
              <a:latin typeface="Arial Rounded MT Bold" panose="020F0704030504030204" pitchFamily="34" charset="0"/>
              <a:ea typeface="Calibri" panose="020F0502020204030204" pitchFamily="34" charset="0"/>
              <a:cs typeface="Times New Roman" panose="02020603050405020304" pitchFamily="18" charset="0"/>
            </a:endParaRPr>
          </a:p>
          <a:p>
            <a:pPr algn="ctr">
              <a:lnSpc>
                <a:spcPct val="107000"/>
              </a:lnSpc>
            </a:pPr>
            <a:r>
              <a:rPr lang="en-US" sz="2400" u="sng" dirty="0">
                <a:solidFill>
                  <a:srgbClr val="000000"/>
                </a:solidFill>
                <a:latin typeface="Arial Rounded MT Bold" panose="020F0704030504030204" pitchFamily="34" charset="0"/>
                <a:ea typeface="Times New Roman" panose="02020603050405020304" pitchFamily="18" charset="0"/>
                <a:cs typeface="Arial" panose="020B0604020202020204" pitchFamily="34" charset="0"/>
              </a:rPr>
              <a:t>Only One</a:t>
            </a:r>
            <a:endParaRPr lang="en-US" sz="2400" dirty="0">
              <a:latin typeface="Arial Rounded MT Bold" panose="020F0704030504030204" pitchFamily="34" charset="0"/>
              <a:ea typeface="Calibri" panose="020F0502020204030204" pitchFamily="34" charset="0"/>
              <a:cs typeface="Times New Roman" panose="02020603050405020304" pitchFamily="18" charset="0"/>
            </a:endParaRPr>
          </a:p>
          <a:p>
            <a:pPr algn="ctr">
              <a:lnSpc>
                <a:spcPct val="107000"/>
              </a:lnSpc>
            </a:pPr>
            <a:r>
              <a:rPr lang="en-US" sz="2400" u="sng" dirty="0">
                <a:solidFill>
                  <a:srgbClr val="000000"/>
                </a:solidFill>
                <a:latin typeface="Arial Rounded MT Bold" panose="020F0704030504030204" pitchFamily="34" charset="0"/>
                <a:ea typeface="Times New Roman" panose="02020603050405020304" pitchFamily="18" charset="0"/>
                <a:cs typeface="Arial" panose="020B0604020202020204" pitchFamily="34" charset="0"/>
              </a:rPr>
              <a:t>Father       Jesus</a:t>
            </a:r>
            <a:endParaRPr lang="en-US" sz="24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931AB686-6E3B-431F-95FE-B219B36FC24B}"/>
              </a:ext>
            </a:extLst>
          </p:cNvPr>
          <p:cNvSpPr/>
          <p:nvPr/>
        </p:nvSpPr>
        <p:spPr>
          <a:xfrm>
            <a:off x="7027816" y="4638543"/>
            <a:ext cx="4049487" cy="923330"/>
          </a:xfrm>
          <a:prstGeom prst="rect">
            <a:avLst/>
          </a:prstGeom>
        </p:spPr>
        <p:txBody>
          <a:bodyPr wrap="square">
            <a:spAutoFit/>
          </a:bodyPr>
          <a:lstStyle/>
          <a:p>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For whatever reason, God decided, He didn't make it a man and a woman, He made it a Father and a Son.</a:t>
            </a:r>
            <a:endParaRPr lang="en-US" dirty="0"/>
          </a:p>
        </p:txBody>
      </p:sp>
      <p:sp>
        <p:nvSpPr>
          <p:cNvPr id="9" name="Text Box 1">
            <a:extLst>
              <a:ext uri="{FF2B5EF4-FFF2-40B4-BE49-F238E27FC236}">
                <a16:creationId xmlns:a16="http://schemas.microsoft.com/office/drawing/2014/main" id="{8D334090-B10F-4508-8A14-1D6A8B30A340}"/>
              </a:ext>
            </a:extLst>
          </p:cNvPr>
          <p:cNvSpPr txBox="1">
            <a:spLocks noChangeArrowheads="1"/>
          </p:cNvSpPr>
          <p:nvPr/>
        </p:nvSpPr>
        <p:spPr bwMode="auto">
          <a:xfrm>
            <a:off x="6949133" y="809385"/>
            <a:ext cx="3740944" cy="59213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All this is God</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10" name="AutoShape 2">
            <a:extLst>
              <a:ext uri="{FF2B5EF4-FFF2-40B4-BE49-F238E27FC236}">
                <a16:creationId xmlns:a16="http://schemas.microsoft.com/office/drawing/2014/main" id="{3BD98B2A-1163-4708-88BB-4CF28986F114}"/>
              </a:ext>
            </a:extLst>
          </p:cNvPr>
          <p:cNvSpPr>
            <a:spLocks/>
          </p:cNvSpPr>
          <p:nvPr/>
        </p:nvSpPr>
        <p:spPr bwMode="auto">
          <a:xfrm>
            <a:off x="5055237" y="584458"/>
            <a:ext cx="222250" cy="1679869"/>
          </a:xfrm>
          <a:prstGeom prst="rightBrace">
            <a:avLst>
              <a:gd name="adj1" fmla="val 64815"/>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C325D12A-A7F0-4372-BD08-36526252BE53}"/>
              </a:ext>
            </a:extLst>
          </p:cNvPr>
          <p:cNvSpPr/>
          <p:nvPr/>
        </p:nvSpPr>
        <p:spPr>
          <a:xfrm>
            <a:off x="1193624" y="709542"/>
            <a:ext cx="3409950" cy="1554785"/>
          </a:xfrm>
          <a:prstGeom prst="rect">
            <a:avLst/>
          </a:prstGeom>
        </p:spPr>
        <p:txBody>
          <a:bodyPr wrap="square">
            <a:spAutoFit/>
          </a:bodyPr>
          <a:lstStyle/>
          <a:p>
            <a:pPr marL="1314450" marR="0" lvl="0" indent="-285750" fontAlgn="base">
              <a:lnSpc>
                <a:spcPct val="107000"/>
              </a:lnSpc>
              <a:spcBef>
                <a:spcPts val="0"/>
              </a:spcBef>
              <a:spcAft>
                <a:spcPts val="0"/>
              </a:spcAft>
              <a:buFont typeface="+mj-lt"/>
              <a:buAutoNum type="arabicPeriod"/>
              <a:tabLst>
                <a:tab pos="457200" algn="l"/>
              </a:tabLs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Slave/master</a:t>
            </a:r>
            <a:endPar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314450" marR="0" lvl="0" indent="-285750" fontAlgn="base">
              <a:lnSpc>
                <a:spcPct val="107000"/>
              </a:lnSpc>
              <a:spcBef>
                <a:spcPts val="0"/>
              </a:spcBef>
              <a:spcAft>
                <a:spcPts val="0"/>
              </a:spcAft>
              <a:buFont typeface="+mj-lt"/>
              <a:buAutoNum type="arabicPeriod"/>
              <a:tabLst>
                <a:tab pos="457200" algn="l"/>
              </a:tabLs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Marriage</a:t>
            </a:r>
            <a:endPar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314450" marR="0" lvl="0" indent="-285750" fontAlgn="base">
              <a:lnSpc>
                <a:spcPct val="107000"/>
              </a:lnSpc>
              <a:spcBef>
                <a:spcPts val="0"/>
              </a:spcBef>
              <a:spcAft>
                <a:spcPts val="0"/>
              </a:spcAft>
              <a:buFont typeface="+mj-lt"/>
              <a:buAutoNum type="arabicPeriod"/>
              <a:tabLst>
                <a:tab pos="457200" algn="l"/>
              </a:tabLs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Siblings</a:t>
            </a:r>
            <a:endPar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314450" marR="0" lvl="0" indent="-285750" fontAlgn="base">
              <a:lnSpc>
                <a:spcPct val="107000"/>
              </a:lnSpc>
              <a:spcBef>
                <a:spcPts val="0"/>
              </a:spcBef>
              <a:spcAft>
                <a:spcPts val="0"/>
              </a:spcAft>
              <a:buFont typeface="+mj-lt"/>
              <a:buAutoNum type="arabicPeriod"/>
              <a:tabLst>
                <a:tab pos="457200" algn="l"/>
              </a:tabLst>
            </a:pPr>
            <a:r>
              <a:rPr lang="en-US"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Parent/child</a:t>
            </a:r>
            <a:endPar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1314450" indent="-285750">
              <a:buFont typeface="+mj-lt"/>
              <a:buAutoNum type="arabicPeriod"/>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Friend</a:t>
            </a:r>
            <a:endParaRPr lang="en-US" b="1" dirty="0"/>
          </a:p>
        </p:txBody>
      </p:sp>
      <p:sp>
        <p:nvSpPr>
          <p:cNvPr id="12" name="Rectangle 11">
            <a:extLst>
              <a:ext uri="{FF2B5EF4-FFF2-40B4-BE49-F238E27FC236}">
                <a16:creationId xmlns:a16="http://schemas.microsoft.com/office/drawing/2014/main" id="{93875B2A-38B6-4068-9170-59EAD6F2A18C}"/>
              </a:ext>
            </a:extLst>
          </p:cNvPr>
          <p:cNvSpPr/>
          <p:nvPr/>
        </p:nvSpPr>
        <p:spPr>
          <a:xfrm>
            <a:off x="1415248" y="643787"/>
            <a:ext cx="500458"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Narrow" panose="020B0606020202030204" pitchFamily="34" charset="0"/>
                <a:ea typeface="Times New Roman" panose="02020603050405020304" pitchFamily="18" charset="0"/>
                <a:cs typeface="Arial" panose="020B0604020202020204" pitchFamily="34" charset="0"/>
              </a:rPr>
              <a:t>6</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3" name="Rectangle 12">
            <a:extLst>
              <a:ext uri="{FF2B5EF4-FFF2-40B4-BE49-F238E27FC236}">
                <a16:creationId xmlns:a16="http://schemas.microsoft.com/office/drawing/2014/main" id="{72F05524-5F18-4939-BFF7-56B53A81DC4F}"/>
              </a:ext>
            </a:extLst>
          </p:cNvPr>
          <p:cNvSpPr/>
          <p:nvPr/>
        </p:nvSpPr>
        <p:spPr>
          <a:xfrm>
            <a:off x="7064797" y="643787"/>
            <a:ext cx="500458"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Narrow" panose="020B0606020202030204" pitchFamily="34" charset="0"/>
                <a:ea typeface="Times New Roman" panose="02020603050405020304" pitchFamily="18" charset="0"/>
                <a:cs typeface="Arial" panose="020B0604020202020204" pitchFamily="34" charset="0"/>
              </a:rPr>
              <a:t>4</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97140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1000"/>
                                        <p:tgtEl>
                                          <p:spTgt spid="6">
                                            <p:txEl>
                                              <p:pRg st="2" end="2"/>
                                            </p:txEl>
                                          </p:spTgt>
                                        </p:tgtEl>
                                      </p:cBhvr>
                                    </p:animEffect>
                                    <p:anim calcmode="lin" valueType="num">
                                      <p:cBhvr>
                                        <p:cTn id="2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1000"/>
                                        <p:tgtEl>
                                          <p:spTgt spid="6">
                                            <p:txEl>
                                              <p:pRg st="3" end="3"/>
                                            </p:txEl>
                                          </p:spTgt>
                                        </p:tgtEl>
                                      </p:cBhvr>
                                    </p:animEffect>
                                    <p:anim calcmode="lin" valueType="num">
                                      <p:cBhvr>
                                        <p:cTn id="3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fade">
                                      <p:cBhvr>
                                        <p:cTn id="36" dur="1000"/>
                                        <p:tgtEl>
                                          <p:spTgt spid="5">
                                            <p:txEl>
                                              <p:pRg st="2" end="2"/>
                                            </p:txEl>
                                          </p:spTgt>
                                        </p:tgtEl>
                                      </p:cBhvr>
                                    </p:animEffect>
                                    <p:anim calcmode="lin" valueType="num">
                                      <p:cBhvr>
                                        <p:cTn id="3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animEffect transition="in" filter="fade">
                                      <p:cBhvr>
                                        <p:cTn id="55" dur="1000"/>
                                        <p:tgtEl>
                                          <p:spTgt spid="5">
                                            <p:txEl>
                                              <p:pRg st="3" end="3"/>
                                            </p:txEl>
                                          </p:spTgt>
                                        </p:tgtEl>
                                      </p:cBhvr>
                                    </p:animEffect>
                                    <p:anim calcmode="lin" valueType="num">
                                      <p:cBhvr>
                                        <p:cTn id="5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5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1000"/>
                                        <p:tgtEl>
                                          <p:spTgt spid="10"/>
                                        </p:tgtEl>
                                      </p:cBhvr>
                                    </p:animEffect>
                                    <p:anim calcmode="lin" valueType="num">
                                      <p:cBhvr>
                                        <p:cTn id="63" dur="1000" fill="hold"/>
                                        <p:tgtEl>
                                          <p:spTgt spid="10"/>
                                        </p:tgtEl>
                                        <p:attrNameLst>
                                          <p:attrName>ppt_x</p:attrName>
                                        </p:attrNameLst>
                                      </p:cBhvr>
                                      <p:tavLst>
                                        <p:tav tm="0">
                                          <p:val>
                                            <p:strVal val="#ppt_x"/>
                                          </p:val>
                                        </p:tav>
                                        <p:tav tm="100000">
                                          <p:val>
                                            <p:strVal val="#ppt_x"/>
                                          </p:val>
                                        </p:tav>
                                      </p:tavLst>
                                    </p:anim>
                                    <p:anim calcmode="lin" valueType="num">
                                      <p:cBhvr>
                                        <p:cTn id="64" dur="1000" fill="hold"/>
                                        <p:tgtEl>
                                          <p:spTgt spid="1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1000"/>
                                        <p:tgtEl>
                                          <p:spTgt spid="11"/>
                                        </p:tgtEl>
                                      </p:cBhvr>
                                    </p:animEffect>
                                    <p:anim calcmode="lin" valueType="num">
                                      <p:cBhvr>
                                        <p:cTn id="68" dur="1000" fill="hold"/>
                                        <p:tgtEl>
                                          <p:spTgt spid="11"/>
                                        </p:tgtEl>
                                        <p:attrNameLst>
                                          <p:attrName>ppt_x</p:attrName>
                                        </p:attrNameLst>
                                      </p:cBhvr>
                                      <p:tavLst>
                                        <p:tav tm="0">
                                          <p:val>
                                            <p:strVal val="#ppt_x"/>
                                          </p:val>
                                        </p:tav>
                                        <p:tav tm="100000">
                                          <p:val>
                                            <p:strVal val="#ppt_x"/>
                                          </p:val>
                                        </p:tav>
                                      </p:tavLst>
                                    </p:anim>
                                    <p:anim calcmode="lin" valueType="num">
                                      <p:cBhvr>
                                        <p:cTn id="69" dur="1000" fill="hold"/>
                                        <p:tgtEl>
                                          <p:spTgt spid="11"/>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1000"/>
                                        <p:tgtEl>
                                          <p:spTgt spid="12"/>
                                        </p:tgtEl>
                                      </p:cBhvr>
                                    </p:animEffect>
                                    <p:anim calcmode="lin" valueType="num">
                                      <p:cBhvr>
                                        <p:cTn id="73" dur="1000" fill="hold"/>
                                        <p:tgtEl>
                                          <p:spTgt spid="12"/>
                                        </p:tgtEl>
                                        <p:attrNameLst>
                                          <p:attrName>ppt_x</p:attrName>
                                        </p:attrNameLst>
                                      </p:cBhvr>
                                      <p:tavLst>
                                        <p:tav tm="0">
                                          <p:val>
                                            <p:strVal val="#ppt_x"/>
                                          </p:val>
                                        </p:tav>
                                        <p:tav tm="100000">
                                          <p:val>
                                            <p:strVal val="#ppt_x"/>
                                          </p:val>
                                        </p:tav>
                                      </p:tavLst>
                                    </p:anim>
                                    <p:anim calcmode="lin" valueType="num">
                                      <p:cBhvr>
                                        <p:cTn id="7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7">
                                            <p:txEl>
                                              <p:pRg st="0" end="0"/>
                                            </p:txEl>
                                          </p:spTgt>
                                        </p:tgtEl>
                                        <p:attrNameLst>
                                          <p:attrName>style.visibility</p:attrName>
                                        </p:attrNameLst>
                                      </p:cBhvr>
                                      <p:to>
                                        <p:strVal val="visible"/>
                                      </p:to>
                                    </p:set>
                                    <p:animEffect transition="in" filter="fade">
                                      <p:cBhvr>
                                        <p:cTn id="79" dur="1000"/>
                                        <p:tgtEl>
                                          <p:spTgt spid="7">
                                            <p:txEl>
                                              <p:pRg st="0" end="0"/>
                                            </p:txEl>
                                          </p:spTgt>
                                        </p:tgtEl>
                                      </p:cBhvr>
                                    </p:animEffect>
                                    <p:anim calcmode="lin" valueType="num">
                                      <p:cBhvr>
                                        <p:cTn id="8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6">
                                            <p:txEl>
                                              <p:pRg st="4" end="4"/>
                                            </p:txEl>
                                          </p:spTgt>
                                        </p:tgtEl>
                                        <p:attrNameLst>
                                          <p:attrName>style.visibility</p:attrName>
                                        </p:attrNameLst>
                                      </p:cBhvr>
                                      <p:to>
                                        <p:strVal val="visible"/>
                                      </p:to>
                                    </p:set>
                                    <p:animEffect transition="in" filter="fade">
                                      <p:cBhvr>
                                        <p:cTn id="86" dur="1000"/>
                                        <p:tgtEl>
                                          <p:spTgt spid="6">
                                            <p:txEl>
                                              <p:pRg st="4" end="4"/>
                                            </p:txEl>
                                          </p:spTgt>
                                        </p:tgtEl>
                                      </p:cBhvr>
                                    </p:animEffect>
                                    <p:anim calcmode="lin" valueType="num">
                                      <p:cBhvr>
                                        <p:cTn id="87"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88"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5D8C50-314E-479C-A251-4626C6DE11BA}"/>
              </a:ext>
            </a:extLst>
          </p:cNvPr>
          <p:cNvSpPr>
            <a:spLocks noGrp="1"/>
          </p:cNvSpPr>
          <p:nvPr>
            <p:ph type="sldNum" sz="quarter" idx="12"/>
          </p:nvPr>
        </p:nvSpPr>
        <p:spPr/>
        <p:txBody>
          <a:bodyPr/>
          <a:lstStyle/>
          <a:p>
            <a:fld id="{2F76281F-16F8-4101-BC45-C079CC8DB7FA}" type="slidenum">
              <a:rPr lang="en-US" smtClean="0"/>
              <a:t>41</a:t>
            </a:fld>
            <a:endParaRPr lang="en-US"/>
          </a:p>
        </p:txBody>
      </p:sp>
      <p:sp>
        <p:nvSpPr>
          <p:cNvPr id="3" name="Rectangle 2">
            <a:extLst>
              <a:ext uri="{FF2B5EF4-FFF2-40B4-BE49-F238E27FC236}">
                <a16:creationId xmlns:a16="http://schemas.microsoft.com/office/drawing/2014/main" id="{21F63CD9-075E-456C-8698-5A254D8602A3}"/>
              </a:ext>
            </a:extLst>
          </p:cNvPr>
          <p:cNvSpPr/>
          <p:nvPr/>
        </p:nvSpPr>
        <p:spPr>
          <a:xfrm>
            <a:off x="1001658" y="2959438"/>
            <a:ext cx="6627224" cy="2925609"/>
          </a:xfrm>
          <a:prstGeom prst="rect">
            <a:avLst/>
          </a:prstGeom>
        </p:spPr>
        <p:txBody>
          <a:bodyPr wrap="square">
            <a:spAutoFit/>
          </a:bodyPr>
          <a:lstStyle/>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It's that the Godhead is a Father and Son and that is what people are not willing to see. Not only is Heaven going to be portrayed here on Earth, </a:t>
            </a:r>
            <a:r>
              <a:rPr lang="en-US"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when you speak about Heaven it has to be spoken about in natural language (6)</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t>
            </a:r>
            <a:r>
              <a:rPr lang="en-US"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You can't speak about it in spiritual language (4)</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because who are we speaking to? </a:t>
            </a: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Us,</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and we can't understand spiritual things. It can't be done in that manner, </a:t>
            </a:r>
            <a:r>
              <a:rPr lang="en-US"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it has to be done in a natural or literal language (6).</a:t>
            </a:r>
            <a:endParaRPr lang="en-US" b="1"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br>
              <a:rPr lang="en-US" sz="11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b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This relationship that they have, it's not unique.   </a:t>
            </a:r>
            <a:r>
              <a:rPr lang="en-US"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It's every single one of the natural.</a:t>
            </a:r>
            <a:endParaRPr lang="en-US" b="1" dirty="0">
              <a:solidFill>
                <a:srgbClr val="0000FF"/>
              </a:solidFill>
            </a:endParaRPr>
          </a:p>
        </p:txBody>
      </p:sp>
      <p:sp>
        <p:nvSpPr>
          <p:cNvPr id="4" name="Text Box 1">
            <a:extLst>
              <a:ext uri="{FF2B5EF4-FFF2-40B4-BE49-F238E27FC236}">
                <a16:creationId xmlns:a16="http://schemas.microsoft.com/office/drawing/2014/main" id="{B9759D69-C398-459D-B7F0-3F879D5F1651}"/>
              </a:ext>
            </a:extLst>
          </p:cNvPr>
          <p:cNvSpPr txBox="1">
            <a:spLocks noChangeArrowheads="1"/>
          </p:cNvSpPr>
          <p:nvPr/>
        </p:nvSpPr>
        <p:spPr bwMode="auto">
          <a:xfrm>
            <a:off x="6905590" y="1018390"/>
            <a:ext cx="3740944" cy="59213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All this is God</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5" name="AutoShape 2">
            <a:extLst>
              <a:ext uri="{FF2B5EF4-FFF2-40B4-BE49-F238E27FC236}">
                <a16:creationId xmlns:a16="http://schemas.microsoft.com/office/drawing/2014/main" id="{34BF05DF-8C79-449B-8991-F597196B7C5C}"/>
              </a:ext>
            </a:extLst>
          </p:cNvPr>
          <p:cNvSpPr>
            <a:spLocks/>
          </p:cNvSpPr>
          <p:nvPr/>
        </p:nvSpPr>
        <p:spPr bwMode="auto">
          <a:xfrm>
            <a:off x="5011694" y="793463"/>
            <a:ext cx="222250" cy="1679869"/>
          </a:xfrm>
          <a:prstGeom prst="rightBrace">
            <a:avLst>
              <a:gd name="adj1" fmla="val 64815"/>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a:extLst>
              <a:ext uri="{FF2B5EF4-FFF2-40B4-BE49-F238E27FC236}">
                <a16:creationId xmlns:a16="http://schemas.microsoft.com/office/drawing/2014/main" id="{19C06C0A-96BC-4DD1-AC8D-5BC720A8BE90}"/>
              </a:ext>
            </a:extLst>
          </p:cNvPr>
          <p:cNvSpPr/>
          <p:nvPr/>
        </p:nvSpPr>
        <p:spPr>
          <a:xfrm>
            <a:off x="1150081" y="918547"/>
            <a:ext cx="3409950" cy="1554785"/>
          </a:xfrm>
          <a:prstGeom prst="rect">
            <a:avLst/>
          </a:prstGeom>
        </p:spPr>
        <p:txBody>
          <a:bodyPr wrap="square">
            <a:spAutoFit/>
          </a:bodyPr>
          <a:lstStyle/>
          <a:p>
            <a:pPr marL="1314450" marR="0" lvl="0" indent="-285750" fontAlgn="base">
              <a:lnSpc>
                <a:spcPct val="107000"/>
              </a:lnSpc>
              <a:spcBef>
                <a:spcPts val="0"/>
              </a:spcBef>
              <a:spcAft>
                <a:spcPts val="0"/>
              </a:spcAft>
              <a:buFont typeface="+mj-lt"/>
              <a:buAutoNum type="arabicPeriod"/>
              <a:tabLst>
                <a:tab pos="457200" algn="l"/>
              </a:tabLs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Slave/master</a:t>
            </a:r>
            <a:endPar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314450" marR="0" lvl="0" indent="-285750" fontAlgn="base">
              <a:lnSpc>
                <a:spcPct val="107000"/>
              </a:lnSpc>
              <a:spcBef>
                <a:spcPts val="0"/>
              </a:spcBef>
              <a:spcAft>
                <a:spcPts val="0"/>
              </a:spcAft>
              <a:buFont typeface="+mj-lt"/>
              <a:buAutoNum type="arabicPeriod"/>
              <a:tabLst>
                <a:tab pos="457200" algn="l"/>
              </a:tabLs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Marriage</a:t>
            </a:r>
            <a:endPar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314450" marR="0" lvl="0" indent="-285750" fontAlgn="base">
              <a:lnSpc>
                <a:spcPct val="107000"/>
              </a:lnSpc>
              <a:spcBef>
                <a:spcPts val="0"/>
              </a:spcBef>
              <a:spcAft>
                <a:spcPts val="0"/>
              </a:spcAft>
              <a:buFont typeface="+mj-lt"/>
              <a:buAutoNum type="arabicPeriod"/>
              <a:tabLst>
                <a:tab pos="457200" algn="l"/>
              </a:tabLs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Siblings</a:t>
            </a:r>
            <a:endPar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314450" marR="0" lvl="0" indent="-285750" fontAlgn="base">
              <a:lnSpc>
                <a:spcPct val="107000"/>
              </a:lnSpc>
              <a:spcBef>
                <a:spcPts val="0"/>
              </a:spcBef>
              <a:spcAft>
                <a:spcPts val="0"/>
              </a:spcAft>
              <a:buFont typeface="+mj-lt"/>
              <a:buAutoNum type="arabicPeriod"/>
              <a:tabLst>
                <a:tab pos="457200" algn="l"/>
              </a:tabLst>
            </a:pPr>
            <a:r>
              <a:rPr lang="en-US"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Parent/child</a:t>
            </a:r>
            <a:endPar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1314450" indent="-285750">
              <a:buFont typeface="+mj-lt"/>
              <a:buAutoNum type="arabicPeriod"/>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Friend</a:t>
            </a:r>
            <a:endParaRPr lang="en-US" b="1" dirty="0"/>
          </a:p>
        </p:txBody>
      </p:sp>
      <p:sp>
        <p:nvSpPr>
          <p:cNvPr id="7" name="Rectangle 6">
            <a:extLst>
              <a:ext uri="{FF2B5EF4-FFF2-40B4-BE49-F238E27FC236}">
                <a16:creationId xmlns:a16="http://schemas.microsoft.com/office/drawing/2014/main" id="{D7CA89D8-1124-4544-964D-562C9E29D483}"/>
              </a:ext>
            </a:extLst>
          </p:cNvPr>
          <p:cNvSpPr/>
          <p:nvPr/>
        </p:nvSpPr>
        <p:spPr>
          <a:xfrm>
            <a:off x="1371705" y="852792"/>
            <a:ext cx="500458"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rgbClr val="0000FF"/>
                </a:solidFill>
                <a:effectLst>
                  <a:outerShdw dist="38100" dir="2700000" algn="bl" rotWithShape="0">
                    <a:schemeClr val="accent5"/>
                  </a:outerShdw>
                </a:effectLst>
                <a:latin typeface="Arial Narrow" panose="020B0606020202030204" pitchFamily="34" charset="0"/>
                <a:ea typeface="Times New Roman" panose="02020603050405020304" pitchFamily="18" charset="0"/>
                <a:cs typeface="Arial" panose="020B0604020202020204" pitchFamily="34" charset="0"/>
              </a:rPr>
              <a:t>6</a:t>
            </a:r>
            <a:endParaRPr lang="en-US" sz="5400" b="1" cap="none" spc="0" dirty="0">
              <a:ln w="13462">
                <a:solidFill>
                  <a:schemeClr val="bg1"/>
                </a:solidFill>
                <a:prstDash val="solid"/>
              </a:ln>
              <a:solidFill>
                <a:srgbClr val="0000FF"/>
              </a:solidFill>
              <a:effectLst>
                <a:outerShdw dist="38100" dir="2700000" algn="bl" rotWithShape="0">
                  <a:schemeClr val="accent5"/>
                </a:outerShdw>
              </a:effectLst>
            </a:endParaRPr>
          </a:p>
        </p:txBody>
      </p:sp>
      <p:sp>
        <p:nvSpPr>
          <p:cNvPr id="8" name="Rectangle 7">
            <a:extLst>
              <a:ext uri="{FF2B5EF4-FFF2-40B4-BE49-F238E27FC236}">
                <a16:creationId xmlns:a16="http://schemas.microsoft.com/office/drawing/2014/main" id="{069F19AA-6D1E-4CD5-B767-F9682C9F064B}"/>
              </a:ext>
            </a:extLst>
          </p:cNvPr>
          <p:cNvSpPr/>
          <p:nvPr/>
        </p:nvSpPr>
        <p:spPr>
          <a:xfrm>
            <a:off x="7021254" y="852792"/>
            <a:ext cx="500458"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rgbClr val="FF0000"/>
                </a:solidFill>
                <a:effectLst>
                  <a:outerShdw dist="38100" dir="2700000" algn="bl" rotWithShape="0">
                    <a:schemeClr val="accent5"/>
                  </a:outerShdw>
                </a:effectLst>
                <a:latin typeface="Arial Narrow" panose="020B0606020202030204" pitchFamily="34" charset="0"/>
                <a:ea typeface="Times New Roman" panose="02020603050405020304" pitchFamily="18" charset="0"/>
                <a:cs typeface="Arial" panose="020B0604020202020204" pitchFamily="34" charset="0"/>
              </a:rPr>
              <a:t>4</a:t>
            </a:r>
            <a:endParaRPr lang="en-US" sz="5400" b="1" cap="none" spc="0" dirty="0">
              <a:ln w="13462">
                <a:solidFill>
                  <a:schemeClr val="bg1"/>
                </a:solidFill>
                <a:prstDash val="solid"/>
              </a:ln>
              <a:solidFill>
                <a:srgbClr val="FF0000"/>
              </a:solidFill>
              <a:effectLst>
                <a:outerShdw dist="38100" dir="2700000" algn="bl" rotWithShape="0">
                  <a:schemeClr val="accent5"/>
                </a:outerShdw>
              </a:effectLst>
            </a:endParaRPr>
          </a:p>
        </p:txBody>
      </p:sp>
      <p:sp>
        <p:nvSpPr>
          <p:cNvPr id="9" name="Rectangle 8">
            <a:extLst>
              <a:ext uri="{FF2B5EF4-FFF2-40B4-BE49-F238E27FC236}">
                <a16:creationId xmlns:a16="http://schemas.microsoft.com/office/drawing/2014/main" id="{6FC2460C-8F17-4093-99DE-0A16C337DC38}"/>
              </a:ext>
            </a:extLst>
          </p:cNvPr>
          <p:cNvSpPr/>
          <p:nvPr/>
        </p:nvSpPr>
        <p:spPr>
          <a:xfrm>
            <a:off x="7837541" y="2959438"/>
            <a:ext cx="3352801" cy="2047997"/>
          </a:xfrm>
          <a:prstGeom prst="rect">
            <a:avLst/>
          </a:prstGeom>
        </p:spPr>
        <p:txBody>
          <a:bodyPr wrap="square">
            <a:spAutoFit/>
          </a:bodyPr>
          <a:lstStyle/>
          <a:p>
            <a:pPr algn="ctr">
              <a:lnSpc>
                <a:spcPct val="107000"/>
              </a:lnSpc>
            </a:pPr>
            <a:r>
              <a:rPr lang="en-US" sz="2400" u="sng" dirty="0">
                <a:solidFill>
                  <a:srgbClr val="000000"/>
                </a:solidFill>
                <a:latin typeface="Arial Rounded MT Bold" panose="020F0704030504030204" pitchFamily="34" charset="0"/>
                <a:ea typeface="Times New Roman" panose="02020603050405020304" pitchFamily="18" charset="0"/>
                <a:cs typeface="Arial" panose="020B0604020202020204" pitchFamily="34" charset="0"/>
              </a:rPr>
              <a:t>Jesus</a:t>
            </a:r>
            <a:endParaRPr lang="en-US" sz="2400" dirty="0">
              <a:latin typeface="Arial Rounded MT Bold" panose="020F0704030504030204" pitchFamily="34" charset="0"/>
              <a:ea typeface="Calibri" panose="020F0502020204030204" pitchFamily="34" charset="0"/>
              <a:cs typeface="Times New Roman" panose="02020603050405020304" pitchFamily="18" charset="0"/>
            </a:endParaRPr>
          </a:p>
          <a:p>
            <a:pPr algn="ctr">
              <a:lnSpc>
                <a:spcPct val="107000"/>
              </a:lnSpc>
            </a:pPr>
            <a:r>
              <a:rPr lang="en-US" sz="2400" u="sng" dirty="0">
                <a:solidFill>
                  <a:srgbClr val="000000"/>
                </a:solidFill>
                <a:latin typeface="Arial Rounded MT Bold" panose="020F0704030504030204" pitchFamily="34" charset="0"/>
                <a:ea typeface="Times New Roman" panose="02020603050405020304" pitchFamily="18" charset="0"/>
                <a:cs typeface="Arial" panose="020B0604020202020204" pitchFamily="34" charset="0"/>
              </a:rPr>
              <a:t>The Godhead</a:t>
            </a:r>
            <a:endParaRPr lang="en-US" sz="2400" dirty="0">
              <a:latin typeface="Arial Rounded MT Bold" panose="020F0704030504030204" pitchFamily="34" charset="0"/>
              <a:ea typeface="Calibri" panose="020F0502020204030204" pitchFamily="34" charset="0"/>
              <a:cs typeface="Times New Roman" panose="02020603050405020304" pitchFamily="18" charset="0"/>
            </a:endParaRPr>
          </a:p>
          <a:p>
            <a:pPr algn="ctr">
              <a:lnSpc>
                <a:spcPct val="107000"/>
              </a:lnSpc>
            </a:pPr>
            <a:r>
              <a:rPr lang="en-US" sz="2400" u="sng" dirty="0">
                <a:solidFill>
                  <a:srgbClr val="000000"/>
                </a:solidFill>
                <a:latin typeface="Arial Rounded MT Bold" panose="020F0704030504030204" pitchFamily="34" charset="0"/>
                <a:ea typeface="Times New Roman" panose="02020603050405020304" pitchFamily="18" charset="0"/>
                <a:cs typeface="Arial" panose="020B0604020202020204" pitchFamily="34" charset="0"/>
              </a:rPr>
              <a:t>Son</a:t>
            </a:r>
            <a:endParaRPr lang="en-US" sz="2400" dirty="0">
              <a:latin typeface="Arial Rounded MT Bold" panose="020F0704030504030204" pitchFamily="34" charset="0"/>
              <a:ea typeface="Calibri" panose="020F0502020204030204" pitchFamily="34" charset="0"/>
              <a:cs typeface="Times New Roman" panose="02020603050405020304" pitchFamily="18" charset="0"/>
            </a:endParaRPr>
          </a:p>
          <a:p>
            <a:pPr algn="ctr">
              <a:lnSpc>
                <a:spcPct val="107000"/>
              </a:lnSpc>
            </a:pPr>
            <a:r>
              <a:rPr lang="en-US" sz="2400" u="sng" dirty="0">
                <a:solidFill>
                  <a:srgbClr val="000000"/>
                </a:solidFill>
                <a:latin typeface="Arial Rounded MT Bold" panose="020F0704030504030204" pitchFamily="34" charset="0"/>
                <a:ea typeface="Times New Roman" panose="02020603050405020304" pitchFamily="18" charset="0"/>
                <a:cs typeface="Arial" panose="020B0604020202020204" pitchFamily="34" charset="0"/>
              </a:rPr>
              <a:t>Only One</a:t>
            </a:r>
            <a:endParaRPr lang="en-US" sz="2400" dirty="0">
              <a:latin typeface="Arial Rounded MT Bold" panose="020F0704030504030204" pitchFamily="34" charset="0"/>
              <a:ea typeface="Calibri" panose="020F0502020204030204" pitchFamily="34" charset="0"/>
              <a:cs typeface="Times New Roman" panose="02020603050405020304" pitchFamily="18" charset="0"/>
            </a:endParaRPr>
          </a:p>
          <a:p>
            <a:pPr algn="ctr">
              <a:lnSpc>
                <a:spcPct val="107000"/>
              </a:lnSpc>
            </a:pPr>
            <a:r>
              <a:rPr lang="en-US" sz="2400" u="sng" dirty="0">
                <a:solidFill>
                  <a:srgbClr val="000000"/>
                </a:solidFill>
                <a:latin typeface="Arial Rounded MT Bold" panose="020F0704030504030204" pitchFamily="34" charset="0"/>
                <a:ea typeface="Times New Roman" panose="02020603050405020304" pitchFamily="18" charset="0"/>
                <a:cs typeface="Arial" panose="020B0604020202020204" pitchFamily="34" charset="0"/>
              </a:rPr>
              <a:t>Father       Jesus</a:t>
            </a:r>
            <a:endParaRPr lang="en-US" sz="2400" dirty="0">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385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fade">
                                      <p:cBhvr>
                                        <p:cTn id="50" dur="1000"/>
                                        <p:tgtEl>
                                          <p:spTgt spid="3">
                                            <p:txEl>
                                              <p:pRg st="2" end="2"/>
                                            </p:txEl>
                                          </p:spTgt>
                                        </p:tgtEl>
                                      </p:cBhvr>
                                    </p:animEffect>
                                    <p:anim calcmode="lin" valueType="num">
                                      <p:cBhvr>
                                        <p:cTn id="5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372380-0D23-468E-80ED-42E80F50D15F}"/>
              </a:ext>
            </a:extLst>
          </p:cNvPr>
          <p:cNvSpPr>
            <a:spLocks noGrp="1"/>
          </p:cNvSpPr>
          <p:nvPr>
            <p:ph type="sldNum" sz="quarter" idx="12"/>
          </p:nvPr>
        </p:nvSpPr>
        <p:spPr/>
        <p:txBody>
          <a:bodyPr/>
          <a:lstStyle/>
          <a:p>
            <a:fld id="{2F76281F-16F8-4101-BC45-C079CC8DB7FA}" type="slidenum">
              <a:rPr lang="en-US" smtClean="0"/>
              <a:t>42</a:t>
            </a:fld>
            <a:endParaRPr lang="en-US"/>
          </a:p>
        </p:txBody>
      </p:sp>
      <p:sp>
        <p:nvSpPr>
          <p:cNvPr id="3" name="Rectangle 2">
            <a:extLst>
              <a:ext uri="{FF2B5EF4-FFF2-40B4-BE49-F238E27FC236}">
                <a16:creationId xmlns:a16="http://schemas.microsoft.com/office/drawing/2014/main" id="{F6861082-2A1F-4431-BA0E-6A6E9150DB83}"/>
              </a:ext>
            </a:extLst>
          </p:cNvPr>
          <p:cNvSpPr/>
          <p:nvPr/>
        </p:nvSpPr>
        <p:spPr>
          <a:xfrm>
            <a:off x="1602377" y="1114697"/>
            <a:ext cx="8456023" cy="4814203"/>
          </a:xfrm>
          <a:prstGeom prst="rect">
            <a:avLst/>
          </a:prstGeom>
        </p:spPr>
        <p:txBody>
          <a:bodyPr wrap="square">
            <a:spAutoFit/>
          </a:bodyPr>
          <a:lstStyle/>
          <a:p>
            <a:pPr>
              <a:lnSpc>
                <a:spcPct val="107000"/>
              </a:lnSpc>
            </a:pPr>
            <a:r>
              <a:rPr lang="en-US" sz="2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Marriage between a man and a woman is a reflection or a shadow of the relationship between these two beings, the Father and the Son. If we want to understand how they get along with one another or how they relate, the best way to explain it is that they're married. They're brother and sister. There's a parent and a child. They're friends. And one serves the other. There's nothing unique about that. It's all explained in our human relationships. People that have a hang up on the Godhead doctrine are not willing to take the other four relationships to the Godhead relationship. They have built-in prejudices. They're not prepared to make one brother and one sister. The reason that they're not prepared to do that is that's not the words that we use. It's just a really basic misunderstanding of how to read inspiration.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74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046C64-002B-46E8-B108-14BA1ABEAA2C}"/>
              </a:ext>
            </a:extLst>
          </p:cNvPr>
          <p:cNvSpPr>
            <a:spLocks noGrp="1"/>
          </p:cNvSpPr>
          <p:nvPr>
            <p:ph type="sldNum" sz="quarter" idx="12"/>
          </p:nvPr>
        </p:nvSpPr>
        <p:spPr/>
        <p:txBody>
          <a:bodyPr/>
          <a:lstStyle/>
          <a:p>
            <a:fld id="{2F76281F-16F8-4101-BC45-C079CC8DB7FA}" type="slidenum">
              <a:rPr lang="en-US" smtClean="0"/>
              <a:t>43</a:t>
            </a:fld>
            <a:endParaRPr lang="en-US"/>
          </a:p>
        </p:txBody>
      </p:sp>
      <p:sp>
        <p:nvSpPr>
          <p:cNvPr id="3" name="Rectangle 2">
            <a:extLst>
              <a:ext uri="{FF2B5EF4-FFF2-40B4-BE49-F238E27FC236}">
                <a16:creationId xmlns:a16="http://schemas.microsoft.com/office/drawing/2014/main" id="{38E4AB0B-34B5-432C-B1CF-C878E5DC43B4}"/>
              </a:ext>
            </a:extLst>
          </p:cNvPr>
          <p:cNvSpPr/>
          <p:nvPr/>
        </p:nvSpPr>
        <p:spPr>
          <a:xfrm>
            <a:off x="1254033" y="2753632"/>
            <a:ext cx="10014858" cy="3602718"/>
          </a:xfrm>
          <a:prstGeom prst="rect">
            <a:avLst/>
          </a:prstGeom>
        </p:spPr>
        <p:txBody>
          <a:bodyPr wrap="square">
            <a:spAutoFit/>
          </a:bodyPr>
          <a:lstStyle/>
          <a:p>
            <a:pPr>
              <a:lnSpc>
                <a:spcPct val="107000"/>
              </a:lnSpc>
            </a:pPr>
            <a:r>
              <a:rPr lang="en-US" sz="28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If a person was willing to go through these studies they would be able to accept everything until they get to the punch line that hurts them. When it affects their pet theory, they're special favorite theory. They're fixated on the natural language of the Father and Son and they've turned it into the spiritual reality. It could never be that, you could never describe the relationship of those two beings in spiritual terms. For whatever reason God decided to choose number 4, parent-child.</a:t>
            </a:r>
            <a:br>
              <a:rPr lang="en-US" sz="1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Box 1">
            <a:extLst>
              <a:ext uri="{FF2B5EF4-FFF2-40B4-BE49-F238E27FC236}">
                <a16:creationId xmlns:a16="http://schemas.microsoft.com/office/drawing/2014/main" id="{1EB2B13C-F522-46B1-849A-A41122CC5E23}"/>
              </a:ext>
            </a:extLst>
          </p:cNvPr>
          <p:cNvSpPr txBox="1">
            <a:spLocks noChangeArrowheads="1"/>
          </p:cNvSpPr>
          <p:nvPr/>
        </p:nvSpPr>
        <p:spPr bwMode="auto">
          <a:xfrm>
            <a:off x="7009542" y="933565"/>
            <a:ext cx="3740944" cy="59213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All this is God</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5" name="AutoShape 2">
            <a:extLst>
              <a:ext uri="{FF2B5EF4-FFF2-40B4-BE49-F238E27FC236}">
                <a16:creationId xmlns:a16="http://schemas.microsoft.com/office/drawing/2014/main" id="{0B8DC8AF-AAE2-4FC8-972E-F65B3FDE458F}"/>
              </a:ext>
            </a:extLst>
          </p:cNvPr>
          <p:cNvSpPr>
            <a:spLocks/>
          </p:cNvSpPr>
          <p:nvPr/>
        </p:nvSpPr>
        <p:spPr bwMode="auto">
          <a:xfrm>
            <a:off x="5115646" y="708638"/>
            <a:ext cx="222250" cy="1679869"/>
          </a:xfrm>
          <a:prstGeom prst="rightBrace">
            <a:avLst>
              <a:gd name="adj1" fmla="val 64815"/>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a:extLst>
              <a:ext uri="{FF2B5EF4-FFF2-40B4-BE49-F238E27FC236}">
                <a16:creationId xmlns:a16="http://schemas.microsoft.com/office/drawing/2014/main" id="{AF0D785D-53C1-4D59-AC2B-9D12AAE800F9}"/>
              </a:ext>
            </a:extLst>
          </p:cNvPr>
          <p:cNvSpPr/>
          <p:nvPr/>
        </p:nvSpPr>
        <p:spPr>
          <a:xfrm>
            <a:off x="1254033" y="833722"/>
            <a:ext cx="3409950" cy="1554785"/>
          </a:xfrm>
          <a:prstGeom prst="rect">
            <a:avLst/>
          </a:prstGeom>
        </p:spPr>
        <p:txBody>
          <a:bodyPr wrap="square">
            <a:spAutoFit/>
          </a:bodyPr>
          <a:lstStyle/>
          <a:p>
            <a:pPr marL="1314450" marR="0" lvl="0" indent="-285750" fontAlgn="base">
              <a:lnSpc>
                <a:spcPct val="107000"/>
              </a:lnSpc>
              <a:spcBef>
                <a:spcPts val="0"/>
              </a:spcBef>
              <a:spcAft>
                <a:spcPts val="0"/>
              </a:spcAft>
              <a:buFont typeface="+mj-lt"/>
              <a:buAutoNum type="arabicPeriod"/>
              <a:tabLst>
                <a:tab pos="457200" algn="l"/>
              </a:tabLs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Slave/master</a:t>
            </a:r>
            <a:endPar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314450" marR="0" lvl="0" indent="-285750" fontAlgn="base">
              <a:lnSpc>
                <a:spcPct val="107000"/>
              </a:lnSpc>
              <a:spcBef>
                <a:spcPts val="0"/>
              </a:spcBef>
              <a:spcAft>
                <a:spcPts val="0"/>
              </a:spcAft>
              <a:buFont typeface="+mj-lt"/>
              <a:buAutoNum type="arabicPeriod"/>
              <a:tabLst>
                <a:tab pos="457200" algn="l"/>
              </a:tabLs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Marriage</a:t>
            </a:r>
            <a:endPar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314450" marR="0" lvl="0" indent="-285750" fontAlgn="base">
              <a:lnSpc>
                <a:spcPct val="107000"/>
              </a:lnSpc>
              <a:spcBef>
                <a:spcPts val="0"/>
              </a:spcBef>
              <a:spcAft>
                <a:spcPts val="0"/>
              </a:spcAft>
              <a:buFont typeface="+mj-lt"/>
              <a:buAutoNum type="arabicPeriod"/>
              <a:tabLst>
                <a:tab pos="457200" algn="l"/>
              </a:tabLs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Siblings</a:t>
            </a:r>
            <a:endPar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314450" marR="0" lvl="0" indent="-285750" fontAlgn="base">
              <a:lnSpc>
                <a:spcPct val="107000"/>
              </a:lnSpc>
              <a:spcBef>
                <a:spcPts val="0"/>
              </a:spcBef>
              <a:spcAft>
                <a:spcPts val="0"/>
              </a:spcAft>
              <a:buFont typeface="+mj-lt"/>
              <a:buAutoNum type="arabicPeriod"/>
              <a:tabLst>
                <a:tab pos="457200" algn="l"/>
              </a:tabLst>
            </a:pPr>
            <a:r>
              <a:rPr lang="en-US"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Parent/child</a:t>
            </a:r>
            <a:endPar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1314450" indent="-285750">
              <a:buFont typeface="+mj-lt"/>
              <a:buAutoNum type="arabicPeriod"/>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Friend</a:t>
            </a:r>
            <a:endParaRPr lang="en-US" b="1" dirty="0"/>
          </a:p>
        </p:txBody>
      </p:sp>
      <p:sp>
        <p:nvSpPr>
          <p:cNvPr id="7" name="Rectangle 6">
            <a:extLst>
              <a:ext uri="{FF2B5EF4-FFF2-40B4-BE49-F238E27FC236}">
                <a16:creationId xmlns:a16="http://schemas.microsoft.com/office/drawing/2014/main" id="{D2D7B0FB-1B39-4D97-BDA8-12EB3597E480}"/>
              </a:ext>
            </a:extLst>
          </p:cNvPr>
          <p:cNvSpPr/>
          <p:nvPr/>
        </p:nvSpPr>
        <p:spPr>
          <a:xfrm>
            <a:off x="1475657" y="767967"/>
            <a:ext cx="500458"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rgbClr val="0000FF"/>
                </a:solidFill>
                <a:effectLst>
                  <a:outerShdw dist="38100" dir="2700000" algn="bl" rotWithShape="0">
                    <a:schemeClr val="accent5"/>
                  </a:outerShdw>
                </a:effectLst>
                <a:latin typeface="Arial Narrow" panose="020B0606020202030204" pitchFamily="34" charset="0"/>
                <a:ea typeface="Times New Roman" panose="02020603050405020304" pitchFamily="18" charset="0"/>
                <a:cs typeface="Arial" panose="020B0604020202020204" pitchFamily="34" charset="0"/>
              </a:rPr>
              <a:t>6</a:t>
            </a:r>
            <a:endParaRPr lang="en-US" sz="5400" b="1" cap="none" spc="0" dirty="0">
              <a:ln w="13462">
                <a:solidFill>
                  <a:schemeClr val="bg1"/>
                </a:solidFill>
                <a:prstDash val="solid"/>
              </a:ln>
              <a:solidFill>
                <a:srgbClr val="0000FF"/>
              </a:solidFill>
              <a:effectLst>
                <a:outerShdw dist="38100" dir="2700000" algn="bl" rotWithShape="0">
                  <a:schemeClr val="accent5"/>
                </a:outerShdw>
              </a:effectLst>
            </a:endParaRPr>
          </a:p>
        </p:txBody>
      </p:sp>
      <p:sp>
        <p:nvSpPr>
          <p:cNvPr id="8" name="Rectangle 7">
            <a:extLst>
              <a:ext uri="{FF2B5EF4-FFF2-40B4-BE49-F238E27FC236}">
                <a16:creationId xmlns:a16="http://schemas.microsoft.com/office/drawing/2014/main" id="{90B1B0CE-A42D-431D-BE00-5F65C1DA9945}"/>
              </a:ext>
            </a:extLst>
          </p:cNvPr>
          <p:cNvSpPr/>
          <p:nvPr/>
        </p:nvSpPr>
        <p:spPr>
          <a:xfrm>
            <a:off x="7125206" y="767967"/>
            <a:ext cx="500458"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rgbClr val="FF0000"/>
                </a:solidFill>
                <a:effectLst>
                  <a:outerShdw dist="38100" dir="2700000" algn="bl" rotWithShape="0">
                    <a:schemeClr val="accent5"/>
                  </a:outerShdw>
                </a:effectLst>
                <a:latin typeface="Arial Narrow" panose="020B0606020202030204" pitchFamily="34" charset="0"/>
                <a:ea typeface="Times New Roman" panose="02020603050405020304" pitchFamily="18" charset="0"/>
                <a:cs typeface="Arial" panose="020B0604020202020204" pitchFamily="34" charset="0"/>
              </a:rPr>
              <a:t>4</a:t>
            </a:r>
            <a:endParaRPr lang="en-US" sz="5400" b="1" cap="none" spc="0" dirty="0">
              <a:ln w="13462">
                <a:solidFill>
                  <a:schemeClr val="bg1"/>
                </a:solidFill>
                <a:prstDash val="solid"/>
              </a:ln>
              <a:solidFill>
                <a:srgbClr val="FF0000"/>
              </a:solidFill>
              <a:effectLst>
                <a:outerShdw dist="38100" dir="2700000" algn="bl" rotWithShape="0">
                  <a:schemeClr val="accent5"/>
                </a:outerShdw>
              </a:effectLst>
            </a:endParaRPr>
          </a:p>
        </p:txBody>
      </p:sp>
    </p:spTree>
    <p:extLst>
      <p:ext uri="{BB962C8B-B14F-4D97-AF65-F5344CB8AC3E}">
        <p14:creationId xmlns:p14="http://schemas.microsoft.com/office/powerpoint/2010/main" val="384850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P spid="7"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1">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3" name="Picture 2" descr="A picture containing drawing, food&#10;&#10;Description automatically generated">
            <a:extLst>
              <a:ext uri="{FF2B5EF4-FFF2-40B4-BE49-F238E27FC236}">
                <a16:creationId xmlns:a16="http://schemas.microsoft.com/office/drawing/2014/main" id="{50340604-8A90-40BC-B97D-D1230B6C60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3578" y="1817695"/>
            <a:ext cx="9664846" cy="3044427"/>
          </a:xfrm>
          <a:prstGeom prst="rect">
            <a:avLst/>
          </a:prstGeom>
        </p:spPr>
      </p:pic>
      <p:sp>
        <p:nvSpPr>
          <p:cNvPr id="2" name="Slide Number Placeholder 1">
            <a:extLst>
              <a:ext uri="{FF2B5EF4-FFF2-40B4-BE49-F238E27FC236}">
                <a16:creationId xmlns:a16="http://schemas.microsoft.com/office/drawing/2014/main" id="{2A8D3C04-298D-478E-99C5-84C2C2B3E8DB}"/>
              </a:ext>
            </a:extLst>
          </p:cNvPr>
          <p:cNvSpPr>
            <a:spLocks noGrp="1"/>
          </p:cNvSpPr>
          <p:nvPr>
            <p:ph type="sldNum" sz="quarter" idx="12"/>
          </p:nvPr>
        </p:nvSpPr>
        <p:spPr>
          <a:xfrm>
            <a:off x="10707624" y="6382512"/>
            <a:ext cx="685800" cy="320040"/>
          </a:xfrm>
        </p:spPr>
        <p:txBody>
          <a:bodyPr>
            <a:normAutofit/>
          </a:bodyPr>
          <a:lstStyle/>
          <a:p>
            <a:pPr>
              <a:spcAft>
                <a:spcPts val="600"/>
              </a:spcAft>
            </a:pPr>
            <a:fld id="{2F76281F-16F8-4101-BC45-C079CC8DB7FA}" type="slidenum">
              <a:rPr lang="en-US" smtClean="0"/>
              <a:pPr>
                <a:spcAft>
                  <a:spcPts val="600"/>
                </a:spcAft>
              </a:pPr>
              <a:t>44</a:t>
            </a:fld>
            <a:endParaRPr lang="en-US"/>
          </a:p>
        </p:txBody>
      </p:sp>
    </p:spTree>
    <p:extLst>
      <p:ext uri="{BB962C8B-B14F-4D97-AF65-F5344CB8AC3E}">
        <p14:creationId xmlns:p14="http://schemas.microsoft.com/office/powerpoint/2010/main" val="28695895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9A7459-AB7A-41E7-91C0-B7CD9769E36A}"/>
              </a:ext>
            </a:extLst>
          </p:cNvPr>
          <p:cNvSpPr>
            <a:spLocks noGrp="1"/>
          </p:cNvSpPr>
          <p:nvPr>
            <p:ph type="sldNum" sz="quarter" idx="12"/>
          </p:nvPr>
        </p:nvSpPr>
        <p:spPr/>
        <p:txBody>
          <a:bodyPr/>
          <a:lstStyle/>
          <a:p>
            <a:fld id="{2F76281F-16F8-4101-BC45-C079CC8DB7FA}" type="slidenum">
              <a:rPr lang="en-US" smtClean="0"/>
              <a:t>45</a:t>
            </a:fld>
            <a:endParaRPr lang="en-US"/>
          </a:p>
        </p:txBody>
      </p:sp>
      <p:sp>
        <p:nvSpPr>
          <p:cNvPr id="3" name="TextBox 2">
            <a:extLst>
              <a:ext uri="{FF2B5EF4-FFF2-40B4-BE49-F238E27FC236}">
                <a16:creationId xmlns:a16="http://schemas.microsoft.com/office/drawing/2014/main" id="{5D35BDA5-5121-45B4-95D1-A003F35F9634}"/>
              </a:ext>
            </a:extLst>
          </p:cNvPr>
          <p:cNvSpPr txBox="1"/>
          <p:nvPr/>
        </p:nvSpPr>
        <p:spPr>
          <a:xfrm>
            <a:off x="1643062" y="1736229"/>
            <a:ext cx="8905875" cy="3385542"/>
          </a:xfrm>
          <a:prstGeom prst="rect">
            <a:avLst/>
          </a:prstGeom>
          <a:noFill/>
        </p:spPr>
        <p:txBody>
          <a:bodyPr wrap="square" rtlCol="0">
            <a:spAutoFit/>
          </a:bodyPr>
          <a:lstStyle/>
          <a:p>
            <a:pPr algn="ctr"/>
            <a:r>
              <a:rPr lang="en-US" sz="2800" b="1" dirty="0">
                <a:latin typeface="Arial Narrow" panose="020B0606020202030204" pitchFamily="34" charset="0"/>
              </a:rPr>
              <a:t>What is the difference between prophecy and morality? </a:t>
            </a:r>
          </a:p>
          <a:p>
            <a:pPr algn="ctr"/>
            <a:endParaRPr lang="en-US" sz="2800" b="1" dirty="0">
              <a:latin typeface="Arial Narrow" panose="020B0606020202030204" pitchFamily="34" charset="0"/>
            </a:endParaRPr>
          </a:p>
          <a:p>
            <a:pPr algn="ctr"/>
            <a:r>
              <a:rPr lang="en-US" sz="2800" b="1" dirty="0">
                <a:latin typeface="Arial Narrow" panose="020B0606020202030204" pitchFamily="34" charset="0"/>
              </a:rPr>
              <a:t>the issue of timing</a:t>
            </a:r>
          </a:p>
          <a:p>
            <a:endParaRPr lang="en-US" sz="2800" b="1" dirty="0">
              <a:latin typeface="Arial Narrow" panose="020B0606020202030204" pitchFamily="34" charset="0"/>
            </a:endParaRPr>
          </a:p>
          <a:p>
            <a:pPr marL="285750" lvl="0" indent="-285750" fontAlgn="base">
              <a:buFont typeface="Arial" panose="020B0604020202020204" pitchFamily="34" charset="0"/>
              <a:buChar char="•"/>
            </a:pPr>
            <a:r>
              <a:rPr lang="en-US" sz="2800" dirty="0">
                <a:latin typeface="Arial Narrow" panose="020B0606020202030204" pitchFamily="34" charset="0"/>
              </a:rPr>
              <a:t>Prophecy is out of our control</a:t>
            </a:r>
          </a:p>
          <a:p>
            <a:pPr marL="285750" lvl="0" indent="-285750" fontAlgn="base">
              <a:buFont typeface="Arial" panose="020B0604020202020204" pitchFamily="34" charset="0"/>
              <a:buChar char="•"/>
            </a:pPr>
            <a:r>
              <a:rPr lang="en-US" sz="2800" dirty="0">
                <a:latin typeface="Arial Narrow" panose="020B0606020202030204" pitchFamily="34" charset="0"/>
              </a:rPr>
              <a:t>Morality is within our control, we decide to be good or bad, it's our choice</a:t>
            </a:r>
          </a:p>
          <a:p>
            <a:endParaRPr lang="en-US" dirty="0">
              <a:latin typeface="Arial Narrow" panose="020B0606020202030204" pitchFamily="34" charset="0"/>
            </a:endParaRPr>
          </a:p>
        </p:txBody>
      </p:sp>
    </p:spTree>
    <p:extLst>
      <p:ext uri="{BB962C8B-B14F-4D97-AF65-F5344CB8AC3E}">
        <p14:creationId xmlns:p14="http://schemas.microsoft.com/office/powerpoint/2010/main" val="128686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8AF152-DF0D-4630-9A35-39772158D059}"/>
              </a:ext>
            </a:extLst>
          </p:cNvPr>
          <p:cNvSpPr>
            <a:spLocks noGrp="1"/>
          </p:cNvSpPr>
          <p:nvPr>
            <p:ph type="sldNum" sz="quarter" idx="12"/>
          </p:nvPr>
        </p:nvSpPr>
        <p:spPr/>
        <p:txBody>
          <a:bodyPr/>
          <a:lstStyle/>
          <a:p>
            <a:fld id="{2F76281F-16F8-4101-BC45-C079CC8DB7FA}" type="slidenum">
              <a:rPr lang="en-US" smtClean="0"/>
              <a:t>46</a:t>
            </a:fld>
            <a:endParaRPr lang="en-US"/>
          </a:p>
        </p:txBody>
      </p:sp>
      <p:sp>
        <p:nvSpPr>
          <p:cNvPr id="3" name="Rectangle 2">
            <a:extLst>
              <a:ext uri="{FF2B5EF4-FFF2-40B4-BE49-F238E27FC236}">
                <a16:creationId xmlns:a16="http://schemas.microsoft.com/office/drawing/2014/main" id="{2A0343EF-9D8A-4F9A-B7DB-78FF74814471}"/>
              </a:ext>
            </a:extLst>
          </p:cNvPr>
          <p:cNvSpPr/>
          <p:nvPr/>
        </p:nvSpPr>
        <p:spPr>
          <a:xfrm>
            <a:off x="1269819" y="1095284"/>
            <a:ext cx="10153650" cy="4667432"/>
          </a:xfrm>
          <a:prstGeom prst="rect">
            <a:avLst/>
          </a:prstGeom>
        </p:spPr>
        <p:txBody>
          <a:bodyPr wrap="square">
            <a:spAutoFit/>
          </a:bodyPr>
          <a:lstStyle/>
          <a:p>
            <a:pPr>
              <a:lnSpc>
                <a:spcPct val="107000"/>
              </a:lnSpc>
            </a:pPr>
            <a:r>
              <a:rPr lang="en-US" sz="28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What two choices does God have?</a:t>
            </a:r>
            <a:endParaRPr lang="en-US" sz="2800" b="1" dirty="0">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mj-lt"/>
              <a:buAutoNum type="arabicPeriod"/>
              <a:tabLst>
                <a:tab pos="457200" algn="l"/>
              </a:tabLst>
            </a:pPr>
            <a:r>
              <a:rPr lang="en-US" sz="28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Give everyone their own unique test or collect all the Christians in church and everyone else to do a group test</a:t>
            </a:r>
            <a:endParaRPr lang="en-US" sz="2800"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br>
              <a:rPr lang="en-US" sz="2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US" sz="28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That would be individualized testing, the first choice.</a:t>
            </a:r>
            <a:endParaRPr lang="en-US" sz="2800" dirty="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r>
              <a:rPr lang="en-US" sz="2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2800" dirty="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br>
              <a:rPr lang="en-US" sz="2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US" sz="28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Instead of individual testing God could have a second choice:</a:t>
            </a:r>
            <a:endParaRPr lang="en-US" sz="2800" dirty="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r>
              <a:rPr lang="en-US" sz="2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2800" dirty="0">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mj-lt"/>
              <a:buAutoNum type="arabicPeriod" startAt="2"/>
            </a:pPr>
            <a:r>
              <a:rPr lang="en-US" sz="28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He could choose to do the same test for everyone. </a:t>
            </a:r>
            <a:endParaRPr lang="en-US" sz="2800" dirty="0">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772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EF0D3C-D3BC-4C63-970F-0910DA155DDA}"/>
              </a:ext>
            </a:extLst>
          </p:cNvPr>
          <p:cNvSpPr>
            <a:spLocks noGrp="1"/>
          </p:cNvSpPr>
          <p:nvPr>
            <p:ph type="sldNum" sz="quarter" idx="12"/>
          </p:nvPr>
        </p:nvSpPr>
        <p:spPr/>
        <p:txBody>
          <a:bodyPr/>
          <a:lstStyle/>
          <a:p>
            <a:fld id="{2F76281F-16F8-4101-BC45-C079CC8DB7FA}" type="slidenum">
              <a:rPr lang="en-US" smtClean="0"/>
              <a:t>47</a:t>
            </a:fld>
            <a:endParaRPr lang="en-US"/>
          </a:p>
        </p:txBody>
      </p:sp>
      <p:sp>
        <p:nvSpPr>
          <p:cNvPr id="3" name="Rectangle 2">
            <a:extLst>
              <a:ext uri="{FF2B5EF4-FFF2-40B4-BE49-F238E27FC236}">
                <a16:creationId xmlns:a16="http://schemas.microsoft.com/office/drawing/2014/main" id="{731F2D70-00AB-4A6B-AA5F-D6EB60F02CDE}"/>
              </a:ext>
            </a:extLst>
          </p:cNvPr>
          <p:cNvSpPr/>
          <p:nvPr/>
        </p:nvSpPr>
        <p:spPr>
          <a:xfrm>
            <a:off x="1375955" y="634260"/>
            <a:ext cx="9195162" cy="3284361"/>
          </a:xfrm>
          <a:prstGeom prst="rect">
            <a:avLst/>
          </a:prstGeom>
        </p:spPr>
        <p:txBody>
          <a:bodyPr wrap="square">
            <a:spAutoFit/>
          </a:bodyPr>
          <a:lstStyle/>
          <a:p>
            <a:pPr algn="ctr">
              <a:lnSpc>
                <a:spcPct val="107000"/>
              </a:lnSpc>
            </a:pPr>
            <a:endParaRPr lang="en-US" sz="2800" dirty="0">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pPr>
            <a:r>
              <a:rPr lang="en-US" sz="28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What issues does He face if He wants to design a single test?</a:t>
            </a:r>
            <a:endParaRPr lang="en-US" sz="2800" dirty="0">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pPr>
            <a:br>
              <a:rPr lang="en-US" sz="2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endParaRPr lang="en-US" sz="2800" dirty="0">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pPr>
            <a:r>
              <a:rPr lang="en-US" sz="28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Anything having to do with God cannot be the test because people don't even believe in Him, they don't believe he exists. </a:t>
            </a:r>
            <a:br>
              <a:rPr lang="en-US" sz="2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endParaRPr lang="en-US" sz="2800" dirty="0">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033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949909-BE1E-4994-A390-E075E1B6F018}"/>
              </a:ext>
            </a:extLst>
          </p:cNvPr>
          <p:cNvSpPr>
            <a:spLocks noGrp="1"/>
          </p:cNvSpPr>
          <p:nvPr>
            <p:ph type="sldNum" sz="quarter" idx="12"/>
          </p:nvPr>
        </p:nvSpPr>
        <p:spPr/>
        <p:txBody>
          <a:bodyPr/>
          <a:lstStyle/>
          <a:p>
            <a:fld id="{2F76281F-16F8-4101-BC45-C079CC8DB7FA}" type="slidenum">
              <a:rPr lang="en-US" smtClean="0"/>
              <a:t>48</a:t>
            </a:fld>
            <a:endParaRPr lang="en-US"/>
          </a:p>
        </p:txBody>
      </p:sp>
      <p:sp>
        <p:nvSpPr>
          <p:cNvPr id="3" name="Rectangle 2">
            <a:extLst>
              <a:ext uri="{FF2B5EF4-FFF2-40B4-BE49-F238E27FC236}">
                <a16:creationId xmlns:a16="http://schemas.microsoft.com/office/drawing/2014/main" id="{FB92DD7B-3CAB-4078-BBA2-9E9E78CF2440}"/>
              </a:ext>
            </a:extLst>
          </p:cNvPr>
          <p:cNvSpPr/>
          <p:nvPr/>
        </p:nvSpPr>
        <p:spPr>
          <a:xfrm>
            <a:off x="2723604" y="1381082"/>
            <a:ext cx="7400925" cy="4235455"/>
          </a:xfrm>
          <a:prstGeom prst="rect">
            <a:avLst/>
          </a:prstGeom>
        </p:spPr>
        <p:txBody>
          <a:bodyPr wrap="square">
            <a:spAutoFit/>
          </a:bodyPr>
          <a:lstStyle/>
          <a:p>
            <a:pPr algn="ctr">
              <a:lnSpc>
                <a:spcPct val="107000"/>
              </a:lnSpc>
            </a:pPr>
            <a:r>
              <a:rPr lang="en-US" sz="28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As a Seventh-Day Adventist why is it a problem?</a:t>
            </a:r>
          </a:p>
          <a:p>
            <a:pPr algn="ctr">
              <a:lnSpc>
                <a:spcPct val="107000"/>
              </a:lnSpc>
            </a:pPr>
            <a:endParaRPr lang="en-US" sz="2800" b="1" dirty="0">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pPr>
            <a:r>
              <a:rPr lang="en-US" sz="28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The work of The Seventh-Day Adventist is to teach people to obey God and to keep the Sabbath. </a:t>
            </a:r>
          </a:p>
          <a:p>
            <a:pPr algn="ctr">
              <a:lnSpc>
                <a:spcPct val="107000"/>
              </a:lnSpc>
            </a:pPr>
            <a:r>
              <a:rPr lang="en-US" sz="28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First you would have a harvest, bring them into the church, then you would teach them and that is out of sequence. Because the harvest is to come out of Babylon.</a:t>
            </a:r>
            <a:endParaRPr lang="en-US" sz="2800" dirty="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br>
              <a:rPr lang="en-US" sz="11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endParaRPr lang="en-US" dirty="0">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23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D71D3F-337E-43DA-B934-34102E8D745B}"/>
              </a:ext>
            </a:extLst>
          </p:cNvPr>
          <p:cNvSpPr>
            <a:spLocks noGrp="1"/>
          </p:cNvSpPr>
          <p:nvPr>
            <p:ph type="sldNum" sz="quarter" idx="12"/>
          </p:nvPr>
        </p:nvSpPr>
        <p:spPr/>
        <p:txBody>
          <a:bodyPr/>
          <a:lstStyle/>
          <a:p>
            <a:fld id="{2F76281F-16F8-4101-BC45-C079CC8DB7FA}" type="slidenum">
              <a:rPr lang="en-US" smtClean="0"/>
              <a:t>49</a:t>
            </a:fld>
            <a:endParaRPr lang="en-US"/>
          </a:p>
        </p:txBody>
      </p:sp>
      <p:sp>
        <p:nvSpPr>
          <p:cNvPr id="3" name="Rectangle 2">
            <a:extLst>
              <a:ext uri="{FF2B5EF4-FFF2-40B4-BE49-F238E27FC236}">
                <a16:creationId xmlns:a16="http://schemas.microsoft.com/office/drawing/2014/main" id="{B81BB8E8-B5CF-4D9C-9A69-1A765607F572}"/>
              </a:ext>
            </a:extLst>
          </p:cNvPr>
          <p:cNvSpPr/>
          <p:nvPr/>
        </p:nvSpPr>
        <p:spPr>
          <a:xfrm>
            <a:off x="3117668" y="1791503"/>
            <a:ext cx="6096000" cy="1901290"/>
          </a:xfrm>
          <a:prstGeom prst="rect">
            <a:avLst/>
          </a:prstGeom>
        </p:spPr>
        <p:txBody>
          <a:bodyPr>
            <a:spAutoFit/>
          </a:bodyPr>
          <a:lstStyle/>
          <a:p>
            <a:pPr algn="ctr">
              <a:lnSpc>
                <a:spcPct val="107000"/>
              </a:lnSpc>
            </a:pPr>
            <a:r>
              <a:rPr lang="en-US" sz="28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So we're looking at it as a parable and another word for parable is??</a:t>
            </a:r>
            <a:r>
              <a:rPr lang="en-US" sz="28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t>
            </a:r>
          </a:p>
          <a:p>
            <a:pPr algn="ctr">
              <a:lnSpc>
                <a:spcPct val="107000"/>
              </a:lnSpc>
            </a:pPr>
            <a:endParaRPr lang="en-US" sz="28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algn="ctr">
              <a:lnSpc>
                <a:spcPct val="107000"/>
              </a:lnSpc>
            </a:pPr>
            <a:r>
              <a:rPr lang="en-US" sz="28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Proxy</a:t>
            </a:r>
          </a:p>
        </p:txBody>
      </p:sp>
    </p:spTree>
    <p:extLst>
      <p:ext uri="{BB962C8B-B14F-4D97-AF65-F5344CB8AC3E}">
        <p14:creationId xmlns:p14="http://schemas.microsoft.com/office/powerpoint/2010/main" val="153206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0243DF-5016-4828-AC59-10DEB81DED9A}"/>
              </a:ext>
            </a:extLst>
          </p:cNvPr>
          <p:cNvSpPr>
            <a:spLocks noGrp="1"/>
          </p:cNvSpPr>
          <p:nvPr>
            <p:ph type="sldNum" sz="quarter" idx="12"/>
          </p:nvPr>
        </p:nvSpPr>
        <p:spPr/>
        <p:txBody>
          <a:bodyPr/>
          <a:lstStyle/>
          <a:p>
            <a:fld id="{2F76281F-16F8-4101-BC45-C079CC8DB7FA}" type="slidenum">
              <a:rPr lang="en-US" smtClean="0"/>
              <a:t>5</a:t>
            </a:fld>
            <a:endParaRPr lang="en-US"/>
          </a:p>
        </p:txBody>
      </p:sp>
      <p:sp>
        <p:nvSpPr>
          <p:cNvPr id="3" name="Rectangle 2">
            <a:extLst>
              <a:ext uri="{FF2B5EF4-FFF2-40B4-BE49-F238E27FC236}">
                <a16:creationId xmlns:a16="http://schemas.microsoft.com/office/drawing/2014/main" id="{1DDAF768-8CD8-4C52-A616-2BC1059E39A9}"/>
              </a:ext>
            </a:extLst>
          </p:cNvPr>
          <p:cNvSpPr/>
          <p:nvPr/>
        </p:nvSpPr>
        <p:spPr>
          <a:xfrm>
            <a:off x="3733799" y="1758255"/>
            <a:ext cx="7400925" cy="4095835"/>
          </a:xfrm>
          <a:prstGeom prst="rect">
            <a:avLst/>
          </a:prstGeom>
        </p:spPr>
        <p:txBody>
          <a:bodyPr wrap="square">
            <a:spAutoFit/>
          </a:bodyPr>
          <a:lstStyle/>
          <a:p>
            <a:pPr>
              <a:lnSpc>
                <a:spcPct val="107000"/>
              </a:lnSpc>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As a Seventh-Day Adventist what is the problem with this, why is it a problem?</a:t>
            </a:r>
            <a:endParaRPr lang="en-US" b="1" dirty="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The work of The Seventh-Day Adventist is to teach people to obey God and to keep the Sabbath. Many don't even believe in God. For them to be tested on the Sabbath they first need to become Christians, bible-believing Christians that can accurately read.  Then they become Seventh-Day Adventist before they can be tested. So first you would have a harvest, bring them into the church, then you would teach them and that is out of sequence. Because the harvest is to come out of Babylon.</a:t>
            </a:r>
            <a:endParaRPr lang="en-US" dirty="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br>
              <a:rPr lang="en-US" sz="11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endParaRPr lang="en-US" dirty="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So we're going to tell people to come out of Babylon and where are they going to go?  To God's house.    We tell them to come out of their place and come into our place and now they're settled. Then what do we say to them? Then we would test them on the issue of the Sabbath. To come into our house first you have to keep the Sabbath. So the logic of it is all wrong. You cannot take an 1888 model and put it up to the world.</a:t>
            </a:r>
            <a:endParaRPr lang="en-US"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4" name="Oval 3">
            <a:extLst>
              <a:ext uri="{FF2B5EF4-FFF2-40B4-BE49-F238E27FC236}">
                <a16:creationId xmlns:a16="http://schemas.microsoft.com/office/drawing/2014/main" id="{A64673D4-AB43-4143-B9B8-3C714FF8FC7C}"/>
              </a:ext>
            </a:extLst>
          </p:cNvPr>
          <p:cNvSpPr/>
          <p:nvPr/>
        </p:nvSpPr>
        <p:spPr>
          <a:xfrm>
            <a:off x="381000" y="428625"/>
            <a:ext cx="2876550" cy="3510898"/>
          </a:xfrm>
          <a:prstGeom prst="ellipse">
            <a:avLst/>
          </a:prstGeom>
          <a:blipFill>
            <a:blip r:embed="rId2">
              <a:alphaModFix amt="53000"/>
            </a:blip>
            <a:stretch>
              <a:fillRect/>
            </a:stretch>
          </a:blipFill>
          <a:effectLst>
            <a:outerShdw blurRad="50800" dist="38100" dir="5400000" algn="t" rotWithShape="0">
              <a:prstClr val="black">
                <a:alpha val="40000"/>
              </a:prstClr>
            </a:out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6796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B2ECD5-54F9-42C3-B291-A4559F9C9ACA}"/>
              </a:ext>
            </a:extLst>
          </p:cNvPr>
          <p:cNvSpPr>
            <a:spLocks noGrp="1"/>
          </p:cNvSpPr>
          <p:nvPr>
            <p:ph type="sldNum" sz="quarter" idx="12"/>
          </p:nvPr>
        </p:nvSpPr>
        <p:spPr/>
        <p:txBody>
          <a:bodyPr/>
          <a:lstStyle/>
          <a:p>
            <a:fld id="{2F76281F-16F8-4101-BC45-C079CC8DB7FA}" type="slidenum">
              <a:rPr lang="en-US" smtClean="0"/>
              <a:t>50</a:t>
            </a:fld>
            <a:endParaRPr lang="en-US"/>
          </a:p>
        </p:txBody>
      </p:sp>
      <p:sp>
        <p:nvSpPr>
          <p:cNvPr id="3" name="Rectangle 2">
            <a:extLst>
              <a:ext uri="{FF2B5EF4-FFF2-40B4-BE49-F238E27FC236}">
                <a16:creationId xmlns:a16="http://schemas.microsoft.com/office/drawing/2014/main" id="{E94C6ABB-A3EE-44B4-B2D8-ECB4BCD47EA5}"/>
              </a:ext>
            </a:extLst>
          </p:cNvPr>
          <p:cNvSpPr/>
          <p:nvPr/>
        </p:nvSpPr>
        <p:spPr>
          <a:xfrm>
            <a:off x="2878183" y="2322064"/>
            <a:ext cx="6574971" cy="1384995"/>
          </a:xfrm>
          <a:prstGeom prst="rect">
            <a:avLst/>
          </a:prstGeom>
        </p:spPr>
        <p:txBody>
          <a:bodyPr wrap="square">
            <a:spAutoFit/>
          </a:bodyPr>
          <a:lstStyle/>
          <a:p>
            <a:pPr algn="ctr"/>
            <a:r>
              <a:rPr lang="en-US" sz="28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If we live on earth we have to be tested on?</a:t>
            </a:r>
          </a:p>
          <a:p>
            <a:pPr algn="ctr"/>
            <a:endParaRPr lang="en-US" sz="28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algn="ctr"/>
            <a:r>
              <a:rPr lang="en-US" sz="28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earthly things not heavenly things </a:t>
            </a:r>
            <a:endParaRPr lang="en-US" sz="2800" dirty="0"/>
          </a:p>
        </p:txBody>
      </p:sp>
    </p:spTree>
    <p:extLst>
      <p:ext uri="{BB962C8B-B14F-4D97-AF65-F5344CB8AC3E}">
        <p14:creationId xmlns:p14="http://schemas.microsoft.com/office/powerpoint/2010/main" val="363415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4C0448-864E-42F6-8F28-FBE499F1ADBF}"/>
              </a:ext>
            </a:extLst>
          </p:cNvPr>
          <p:cNvSpPr>
            <a:spLocks noGrp="1"/>
          </p:cNvSpPr>
          <p:nvPr>
            <p:ph type="sldNum" sz="quarter" idx="12"/>
          </p:nvPr>
        </p:nvSpPr>
        <p:spPr/>
        <p:txBody>
          <a:bodyPr/>
          <a:lstStyle/>
          <a:p>
            <a:fld id="{2F76281F-16F8-4101-BC45-C079CC8DB7FA}" type="slidenum">
              <a:rPr lang="en-US" smtClean="0"/>
              <a:t>51</a:t>
            </a:fld>
            <a:endParaRPr lang="en-US"/>
          </a:p>
        </p:txBody>
      </p:sp>
      <p:sp>
        <p:nvSpPr>
          <p:cNvPr id="3" name="Text Box 3">
            <a:extLst>
              <a:ext uri="{FF2B5EF4-FFF2-40B4-BE49-F238E27FC236}">
                <a16:creationId xmlns:a16="http://schemas.microsoft.com/office/drawing/2014/main" id="{7623260C-C5AF-4EE7-85F9-36F7E02D1954}"/>
              </a:ext>
            </a:extLst>
          </p:cNvPr>
          <p:cNvSpPr txBox="1">
            <a:spLocks noChangeArrowheads="1"/>
          </p:cNvSpPr>
          <p:nvPr/>
        </p:nvSpPr>
        <p:spPr bwMode="auto">
          <a:xfrm>
            <a:off x="4563292" y="3429000"/>
            <a:ext cx="3500845" cy="2440577"/>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800" b="0" i="0" u="none" strike="noStrike" cap="none" normalizeH="0" baseline="0" dirty="0">
                <a:ln>
                  <a:noFill/>
                </a:ln>
                <a:solidFill>
                  <a:srgbClr val="000000"/>
                </a:solidFill>
                <a:effectLst/>
                <a:latin typeface="Arial Narrow" panose="020B0606020202030204" pitchFamily="34" charset="0"/>
              </a:rPr>
              <a:t>Servant/Master</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800" b="0" i="0" u="none" strike="noStrike" cap="none" normalizeH="0" baseline="0" dirty="0">
                <a:ln>
                  <a:noFill/>
                </a:ln>
                <a:solidFill>
                  <a:srgbClr val="000000"/>
                </a:solidFill>
                <a:effectLst/>
                <a:latin typeface="Arial Narrow" panose="020B0606020202030204" pitchFamily="34" charset="0"/>
              </a:rPr>
              <a:t>Marriage</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800" b="0" i="0" u="none" strike="noStrike" cap="none" normalizeH="0" baseline="0" dirty="0">
                <a:ln>
                  <a:noFill/>
                </a:ln>
                <a:solidFill>
                  <a:srgbClr val="000000"/>
                </a:solidFill>
                <a:effectLst/>
                <a:latin typeface="Arial Narrow" panose="020B0606020202030204" pitchFamily="34" charset="0"/>
              </a:rPr>
              <a:t>Siblings</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800" b="0" i="0" u="none" strike="noStrike" cap="none" normalizeH="0" baseline="0" dirty="0">
                <a:ln>
                  <a:noFill/>
                </a:ln>
                <a:solidFill>
                  <a:srgbClr val="000000"/>
                </a:solidFill>
                <a:effectLst/>
                <a:latin typeface="Arial Narrow" panose="020B0606020202030204" pitchFamily="34" charset="0"/>
              </a:rPr>
              <a:t>Parent/child</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800" b="0" i="0" u="none" strike="noStrike" cap="none" normalizeH="0" baseline="0" dirty="0">
                <a:ln>
                  <a:noFill/>
                </a:ln>
                <a:solidFill>
                  <a:srgbClr val="000000"/>
                </a:solidFill>
                <a:effectLst/>
                <a:latin typeface="Arial Narrow" panose="020B0606020202030204" pitchFamily="34" charset="0"/>
              </a:rPr>
              <a:t>Friend</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4B237D0C-A30A-401D-AC62-9019C578C852}"/>
              </a:ext>
            </a:extLst>
          </p:cNvPr>
          <p:cNvSpPr txBox="1"/>
          <p:nvPr/>
        </p:nvSpPr>
        <p:spPr>
          <a:xfrm>
            <a:off x="1715589" y="1227908"/>
            <a:ext cx="8995954" cy="523220"/>
          </a:xfrm>
          <a:prstGeom prst="rect">
            <a:avLst/>
          </a:prstGeom>
          <a:noFill/>
        </p:spPr>
        <p:txBody>
          <a:bodyPr wrap="square" rtlCol="0">
            <a:spAutoFit/>
          </a:bodyPr>
          <a:lstStyle/>
          <a:p>
            <a:pPr algn="ctr"/>
            <a:r>
              <a:rPr lang="en-US" sz="2800" b="1" dirty="0">
                <a:latin typeface="Arial Narrow" panose="020B0606020202030204" pitchFamily="34" charset="0"/>
              </a:rPr>
              <a:t>What are the five relationships humans have?</a:t>
            </a:r>
          </a:p>
        </p:txBody>
      </p:sp>
    </p:spTree>
    <p:extLst>
      <p:ext uri="{BB962C8B-B14F-4D97-AF65-F5344CB8AC3E}">
        <p14:creationId xmlns:p14="http://schemas.microsoft.com/office/powerpoint/2010/main" val="415338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2C0B0B-501C-4D63-83B7-A331609BCEB0}"/>
              </a:ext>
            </a:extLst>
          </p:cNvPr>
          <p:cNvSpPr>
            <a:spLocks noGrp="1"/>
          </p:cNvSpPr>
          <p:nvPr>
            <p:ph type="sldNum" sz="quarter" idx="12"/>
          </p:nvPr>
        </p:nvSpPr>
        <p:spPr/>
        <p:txBody>
          <a:bodyPr/>
          <a:lstStyle/>
          <a:p>
            <a:fld id="{2F76281F-16F8-4101-BC45-C079CC8DB7FA}" type="slidenum">
              <a:rPr lang="en-US" smtClean="0"/>
              <a:t>52</a:t>
            </a:fld>
            <a:endParaRPr lang="en-US"/>
          </a:p>
        </p:txBody>
      </p:sp>
      <p:sp>
        <p:nvSpPr>
          <p:cNvPr id="3" name="Rectangle 2">
            <a:extLst>
              <a:ext uri="{FF2B5EF4-FFF2-40B4-BE49-F238E27FC236}">
                <a16:creationId xmlns:a16="http://schemas.microsoft.com/office/drawing/2014/main" id="{8E5B9C80-549A-4BBE-BD43-CB1ED19C4CFD}"/>
              </a:ext>
            </a:extLst>
          </p:cNvPr>
          <p:cNvSpPr/>
          <p:nvPr/>
        </p:nvSpPr>
        <p:spPr>
          <a:xfrm>
            <a:off x="2283551" y="2637544"/>
            <a:ext cx="8048625" cy="1901290"/>
          </a:xfrm>
          <a:prstGeom prst="rect">
            <a:avLst/>
          </a:prstGeom>
        </p:spPr>
        <p:txBody>
          <a:bodyPr wrap="square">
            <a:spAutoFit/>
          </a:bodyPr>
          <a:lstStyle/>
          <a:p>
            <a:pPr algn="ctr">
              <a:lnSpc>
                <a:spcPct val="107000"/>
              </a:lnSpc>
            </a:pPr>
            <a:r>
              <a:rPr lang="en-US" sz="28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How do gentiles or </a:t>
            </a:r>
            <a:r>
              <a:rPr lang="en-US" sz="2800" b="1"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nethanims</a:t>
            </a:r>
            <a:r>
              <a:rPr lang="en-US" sz="28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keep the first 6 commandments?</a:t>
            </a:r>
          </a:p>
          <a:p>
            <a:pPr algn="ctr">
              <a:lnSpc>
                <a:spcPct val="107000"/>
              </a:lnSpc>
            </a:pPr>
            <a:endParaRPr lang="en-US" sz="28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algn="ctr">
              <a:lnSpc>
                <a:spcPct val="107000"/>
              </a:lnSpc>
            </a:pPr>
            <a:r>
              <a:rPr lang="en-US" sz="28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They keep these first 6 commandments naturally. </a:t>
            </a:r>
            <a:endParaRPr lang="en-US" sz="2800" dirty="0">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374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6F4883-498F-47F5-AFC8-81D88F288972}"/>
              </a:ext>
            </a:extLst>
          </p:cNvPr>
          <p:cNvSpPr>
            <a:spLocks noGrp="1"/>
          </p:cNvSpPr>
          <p:nvPr>
            <p:ph type="sldNum" sz="quarter" idx="12"/>
          </p:nvPr>
        </p:nvSpPr>
        <p:spPr/>
        <p:txBody>
          <a:bodyPr/>
          <a:lstStyle/>
          <a:p>
            <a:fld id="{2F76281F-16F8-4101-BC45-C079CC8DB7FA}" type="slidenum">
              <a:rPr lang="en-US" smtClean="0"/>
              <a:t>53</a:t>
            </a:fld>
            <a:endParaRPr lang="en-US"/>
          </a:p>
        </p:txBody>
      </p:sp>
      <p:sp>
        <p:nvSpPr>
          <p:cNvPr id="3" name="Rectangle 2">
            <a:extLst>
              <a:ext uri="{FF2B5EF4-FFF2-40B4-BE49-F238E27FC236}">
                <a16:creationId xmlns:a16="http://schemas.microsoft.com/office/drawing/2014/main" id="{081FBA46-98CE-401A-8818-66C0F8B84195}"/>
              </a:ext>
            </a:extLst>
          </p:cNvPr>
          <p:cNvSpPr/>
          <p:nvPr/>
        </p:nvSpPr>
        <p:spPr>
          <a:xfrm>
            <a:off x="2253342" y="1228397"/>
            <a:ext cx="8318863" cy="4832092"/>
          </a:xfrm>
          <a:prstGeom prst="rect">
            <a:avLst/>
          </a:prstGeom>
        </p:spPr>
        <p:txBody>
          <a:bodyPr wrap="square">
            <a:spAutoFit/>
          </a:bodyPr>
          <a:lstStyle/>
          <a:p>
            <a:pPr algn="ctr"/>
            <a:r>
              <a:rPr lang="en-US" sz="28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What is the purpose of our creation?</a:t>
            </a:r>
          </a:p>
          <a:p>
            <a:pPr algn="ctr"/>
            <a:endParaRPr lang="en-US" sz="2800" b="1"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algn="ctr"/>
            <a:r>
              <a:rPr lang="en-US" sz="28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 serve God, to have a relationship with him. </a:t>
            </a:r>
          </a:p>
          <a:p>
            <a:pPr algn="ctr"/>
            <a:r>
              <a:rPr lang="en-US" sz="28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 understand his creative power, to be his friend.  </a:t>
            </a:r>
          </a:p>
          <a:p>
            <a:pPr algn="ctr"/>
            <a:endParaRPr lang="en-US" sz="28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algn="ctr"/>
            <a:endParaRPr lang="en-US" sz="28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algn="ctr"/>
            <a:r>
              <a:rPr lang="en-US" sz="28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What is the purpose of our human relationships?</a:t>
            </a:r>
          </a:p>
          <a:p>
            <a:pPr algn="ctr"/>
            <a:endParaRPr lang="en-US" sz="2800" b="1"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algn="ctr"/>
            <a:r>
              <a:rPr lang="en-US" sz="28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Our human relationships which are the second commandment are all there to understand the great – to teach us our relationship with God.</a:t>
            </a:r>
            <a:endParaRPr lang="en-US" sz="2800" dirty="0"/>
          </a:p>
        </p:txBody>
      </p:sp>
    </p:spTree>
    <p:extLst>
      <p:ext uri="{BB962C8B-B14F-4D97-AF65-F5344CB8AC3E}">
        <p14:creationId xmlns:p14="http://schemas.microsoft.com/office/powerpoint/2010/main" val="251280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anim calcmode="lin" valueType="num">
                                      <p:cBhvr>
                                        <p:cTn id="2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1000"/>
                                        <p:tgtEl>
                                          <p:spTgt spid="3">
                                            <p:txEl>
                                              <p:pRg st="8" end="8"/>
                                            </p:txEl>
                                          </p:spTgt>
                                        </p:tgtEl>
                                      </p:cBhvr>
                                    </p:animEffect>
                                    <p:anim calcmode="lin" valueType="num">
                                      <p:cBhvr>
                                        <p:cTn id="3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42C20F-A780-4E8E-B776-2154B1651AFA}"/>
              </a:ext>
            </a:extLst>
          </p:cNvPr>
          <p:cNvSpPr>
            <a:spLocks noGrp="1"/>
          </p:cNvSpPr>
          <p:nvPr>
            <p:ph type="sldNum" sz="quarter" idx="12"/>
          </p:nvPr>
        </p:nvSpPr>
        <p:spPr/>
        <p:txBody>
          <a:bodyPr/>
          <a:lstStyle/>
          <a:p>
            <a:fld id="{2F76281F-16F8-4101-BC45-C079CC8DB7FA}" type="slidenum">
              <a:rPr lang="en-US" smtClean="0"/>
              <a:t>54</a:t>
            </a:fld>
            <a:endParaRPr lang="en-US"/>
          </a:p>
        </p:txBody>
      </p:sp>
      <p:sp>
        <p:nvSpPr>
          <p:cNvPr id="3" name="Text Box 3">
            <a:extLst>
              <a:ext uri="{FF2B5EF4-FFF2-40B4-BE49-F238E27FC236}">
                <a16:creationId xmlns:a16="http://schemas.microsoft.com/office/drawing/2014/main" id="{4555E395-507B-42CE-96DA-BFEE69EAE4BB}"/>
              </a:ext>
            </a:extLst>
          </p:cNvPr>
          <p:cNvSpPr txBox="1">
            <a:spLocks noChangeArrowheads="1"/>
          </p:cNvSpPr>
          <p:nvPr/>
        </p:nvSpPr>
        <p:spPr bwMode="auto">
          <a:xfrm>
            <a:off x="1654629" y="2208711"/>
            <a:ext cx="3500845" cy="2440577"/>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800" b="0" i="0" u="none" strike="noStrike" cap="none" normalizeH="0" baseline="0" dirty="0">
                <a:ln>
                  <a:noFill/>
                </a:ln>
                <a:solidFill>
                  <a:srgbClr val="000000"/>
                </a:solidFill>
                <a:effectLst/>
                <a:latin typeface="Arial Narrow" panose="020B0606020202030204" pitchFamily="34" charset="0"/>
              </a:rPr>
              <a:t>Servant/Master</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800" b="0" i="0" u="none" strike="noStrike" cap="none" normalizeH="0" baseline="0" dirty="0">
                <a:ln>
                  <a:noFill/>
                </a:ln>
                <a:solidFill>
                  <a:srgbClr val="000000"/>
                </a:solidFill>
                <a:effectLst/>
                <a:latin typeface="Arial Narrow" panose="020B0606020202030204" pitchFamily="34" charset="0"/>
              </a:rPr>
              <a:t>Marriage</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800" b="0" i="0" u="none" strike="noStrike" cap="none" normalizeH="0" baseline="0" dirty="0">
                <a:ln>
                  <a:noFill/>
                </a:ln>
                <a:solidFill>
                  <a:srgbClr val="000000"/>
                </a:solidFill>
                <a:effectLst/>
                <a:latin typeface="Arial Narrow" panose="020B0606020202030204" pitchFamily="34" charset="0"/>
              </a:rPr>
              <a:t>Siblings</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800" b="0" i="0" u="none" strike="noStrike" cap="none" normalizeH="0" baseline="0" dirty="0">
                <a:ln>
                  <a:noFill/>
                </a:ln>
                <a:solidFill>
                  <a:srgbClr val="000000"/>
                </a:solidFill>
                <a:effectLst/>
                <a:latin typeface="Arial Narrow" panose="020B0606020202030204" pitchFamily="34" charset="0"/>
              </a:rPr>
              <a:t>Parent/child</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800" b="0" i="0" u="none" strike="noStrike" cap="none" normalizeH="0" baseline="0" dirty="0">
                <a:ln>
                  <a:noFill/>
                </a:ln>
                <a:solidFill>
                  <a:srgbClr val="000000"/>
                </a:solidFill>
                <a:effectLst/>
                <a:latin typeface="Arial Narrow" panose="020B0606020202030204" pitchFamily="34" charset="0"/>
              </a:rPr>
              <a:t>Friend</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946B087D-17E0-477C-82F5-75D280BCA1AB}"/>
              </a:ext>
            </a:extLst>
          </p:cNvPr>
          <p:cNvSpPr txBox="1"/>
          <p:nvPr/>
        </p:nvSpPr>
        <p:spPr>
          <a:xfrm>
            <a:off x="818606" y="1117635"/>
            <a:ext cx="6043748" cy="523220"/>
          </a:xfrm>
          <a:prstGeom prst="rect">
            <a:avLst/>
          </a:prstGeom>
          <a:noFill/>
        </p:spPr>
        <p:txBody>
          <a:bodyPr wrap="square" rtlCol="0">
            <a:spAutoFit/>
          </a:bodyPr>
          <a:lstStyle/>
          <a:p>
            <a:r>
              <a:rPr lang="en-US" sz="2800" b="1" dirty="0">
                <a:latin typeface="Arial Narrow" panose="020B0606020202030204" pitchFamily="34" charset="0"/>
              </a:rPr>
              <a:t>These are a proxy or substitute to what?</a:t>
            </a:r>
          </a:p>
        </p:txBody>
      </p:sp>
      <p:sp>
        <p:nvSpPr>
          <p:cNvPr id="5" name="TextBox 4">
            <a:extLst>
              <a:ext uri="{FF2B5EF4-FFF2-40B4-BE49-F238E27FC236}">
                <a16:creationId xmlns:a16="http://schemas.microsoft.com/office/drawing/2014/main" id="{B7D20C34-0671-45DE-9BAD-D47554EC859D}"/>
              </a:ext>
            </a:extLst>
          </p:cNvPr>
          <p:cNvSpPr txBox="1"/>
          <p:nvPr/>
        </p:nvSpPr>
        <p:spPr>
          <a:xfrm>
            <a:off x="6496594" y="2862941"/>
            <a:ext cx="4197532" cy="523220"/>
          </a:xfrm>
          <a:prstGeom prst="rect">
            <a:avLst/>
          </a:prstGeom>
          <a:noFill/>
        </p:spPr>
        <p:txBody>
          <a:bodyPr wrap="square" rtlCol="0">
            <a:spAutoFit/>
          </a:bodyPr>
          <a:lstStyle/>
          <a:p>
            <a:pPr algn="ctr"/>
            <a:r>
              <a:rPr lang="en-US" sz="2800" dirty="0">
                <a:latin typeface="Arial Narrow" panose="020B0606020202030204" pitchFamily="34" charset="0"/>
              </a:rPr>
              <a:t>A proxy to God</a:t>
            </a:r>
          </a:p>
        </p:txBody>
      </p:sp>
    </p:spTree>
    <p:extLst>
      <p:ext uri="{BB962C8B-B14F-4D97-AF65-F5344CB8AC3E}">
        <p14:creationId xmlns:p14="http://schemas.microsoft.com/office/powerpoint/2010/main" val="362811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125937-7A2E-4B83-B037-3798FD01921D}"/>
              </a:ext>
            </a:extLst>
          </p:cNvPr>
          <p:cNvSpPr>
            <a:spLocks noGrp="1"/>
          </p:cNvSpPr>
          <p:nvPr>
            <p:ph type="sldNum" sz="quarter" idx="12"/>
          </p:nvPr>
        </p:nvSpPr>
        <p:spPr/>
        <p:txBody>
          <a:bodyPr/>
          <a:lstStyle/>
          <a:p>
            <a:fld id="{2F76281F-16F8-4101-BC45-C079CC8DB7FA}" type="slidenum">
              <a:rPr lang="en-US" smtClean="0"/>
              <a:t>55</a:t>
            </a:fld>
            <a:endParaRPr lang="en-US"/>
          </a:p>
        </p:txBody>
      </p:sp>
      <p:sp>
        <p:nvSpPr>
          <p:cNvPr id="3" name="Rectangle 2">
            <a:extLst>
              <a:ext uri="{FF2B5EF4-FFF2-40B4-BE49-F238E27FC236}">
                <a16:creationId xmlns:a16="http://schemas.microsoft.com/office/drawing/2014/main" id="{6977D64E-6092-4BC9-98D4-DE20A05C79BB}"/>
              </a:ext>
            </a:extLst>
          </p:cNvPr>
          <p:cNvSpPr/>
          <p:nvPr/>
        </p:nvSpPr>
        <p:spPr>
          <a:xfrm>
            <a:off x="491775" y="1332752"/>
            <a:ext cx="11001363" cy="467179"/>
          </a:xfrm>
          <a:prstGeom prst="rect">
            <a:avLst/>
          </a:prstGeom>
        </p:spPr>
        <p:txBody>
          <a:bodyPr wrap="square">
            <a:spAutoFit/>
          </a:bodyPr>
          <a:lstStyle/>
          <a:p>
            <a:pPr algn="ctr">
              <a:lnSpc>
                <a:spcPct val="107000"/>
              </a:lnSpc>
            </a:pPr>
            <a:r>
              <a:rPr lang="en-US" sz="2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What does John 13:34 and 35 tell us?</a:t>
            </a:r>
            <a:endPar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86388FC8-B5FC-4D1F-B56F-5335E0BFA8CE}"/>
              </a:ext>
            </a:extLst>
          </p:cNvPr>
          <p:cNvSpPr/>
          <p:nvPr/>
        </p:nvSpPr>
        <p:spPr>
          <a:xfrm>
            <a:off x="1419497" y="2679075"/>
            <a:ext cx="9509760" cy="1451808"/>
          </a:xfrm>
          <a:prstGeom prst="rect">
            <a:avLst/>
          </a:prstGeom>
        </p:spPr>
        <p:txBody>
          <a:bodyPr wrap="square">
            <a:spAutoFit/>
          </a:bodyPr>
          <a:lstStyle/>
          <a:p>
            <a:pPr algn="ctr">
              <a:lnSpc>
                <a:spcPct val="107000"/>
              </a:lnSpc>
            </a:pPr>
            <a:r>
              <a:rPr lang="en-US" sz="28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There is a ‘new’ Commandment</a:t>
            </a:r>
          </a:p>
          <a:p>
            <a:pPr algn="ctr">
              <a:lnSpc>
                <a:spcPct val="107000"/>
              </a:lnSpc>
            </a:pPr>
            <a:r>
              <a:rPr lang="en-US" sz="28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We see that if there is a new Commandment then there must be an old Commandment. </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165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E85240-4500-45C0-BCB6-A63000152D1F}"/>
              </a:ext>
            </a:extLst>
          </p:cNvPr>
          <p:cNvSpPr>
            <a:spLocks noGrp="1"/>
          </p:cNvSpPr>
          <p:nvPr>
            <p:ph type="sldNum" sz="quarter" idx="12"/>
          </p:nvPr>
        </p:nvSpPr>
        <p:spPr/>
        <p:txBody>
          <a:bodyPr/>
          <a:lstStyle/>
          <a:p>
            <a:fld id="{2F76281F-16F8-4101-BC45-C079CC8DB7FA}" type="slidenum">
              <a:rPr lang="en-US" smtClean="0"/>
              <a:t>56</a:t>
            </a:fld>
            <a:endParaRPr lang="en-US"/>
          </a:p>
        </p:txBody>
      </p:sp>
      <p:sp>
        <p:nvSpPr>
          <p:cNvPr id="3" name="Rectangle 2">
            <a:extLst>
              <a:ext uri="{FF2B5EF4-FFF2-40B4-BE49-F238E27FC236}">
                <a16:creationId xmlns:a16="http://schemas.microsoft.com/office/drawing/2014/main" id="{F5E331A7-8C39-47A0-B3F5-C26BF7F8AF5E}"/>
              </a:ext>
            </a:extLst>
          </p:cNvPr>
          <p:cNvSpPr/>
          <p:nvPr/>
        </p:nvSpPr>
        <p:spPr>
          <a:xfrm>
            <a:off x="858631" y="2128680"/>
            <a:ext cx="6096000" cy="2779415"/>
          </a:xfrm>
          <a:prstGeom prst="rect">
            <a:avLst/>
          </a:prstGeom>
        </p:spPr>
        <p:txBody>
          <a:bodyPr>
            <a:spAutoFit/>
          </a:bodyPr>
          <a:lstStyle/>
          <a:p>
            <a:pPr>
              <a:lnSpc>
                <a:spcPct val="107000"/>
              </a:lnSpc>
            </a:pPr>
            <a:r>
              <a:rPr lang="en-US" sz="28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Where have we been looking if we're keeping the first four? </a:t>
            </a:r>
          </a:p>
          <a:p>
            <a:pPr>
              <a:lnSpc>
                <a:spcPct val="107000"/>
              </a:lnSpc>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We've had our eyes looking upward to heaven and the world told us to look on Earth, completely opposite to what we thought. We've become so focused in doing this that some of us have decided to abandon God because it's not the great test. </a:t>
            </a:r>
            <a:br>
              <a:rPr lang="en-US" sz="11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endParaRPr lang="en-US"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 5">
            <a:extLst>
              <a:ext uri="{FF2B5EF4-FFF2-40B4-BE49-F238E27FC236}">
                <a16:creationId xmlns:a16="http://schemas.microsoft.com/office/drawing/2014/main" id="{060CA4E3-7C9A-410E-AB7E-5965E32780C0}"/>
              </a:ext>
            </a:extLst>
          </p:cNvPr>
          <p:cNvGrpSpPr>
            <a:grpSpLocks/>
          </p:cNvGrpSpPr>
          <p:nvPr/>
        </p:nvGrpSpPr>
        <p:grpSpPr bwMode="auto">
          <a:xfrm>
            <a:off x="7733552" y="2342399"/>
            <a:ext cx="3033712" cy="1546250"/>
            <a:chOff x="111099600" y="107327700"/>
            <a:chExt cx="2514600" cy="1314450"/>
          </a:xfrm>
        </p:grpSpPr>
        <p:sp>
          <p:nvSpPr>
            <p:cNvPr id="5" name="Text Box 6">
              <a:extLst>
                <a:ext uri="{FF2B5EF4-FFF2-40B4-BE49-F238E27FC236}">
                  <a16:creationId xmlns:a16="http://schemas.microsoft.com/office/drawing/2014/main" id="{B199C253-7CCB-43C1-8758-9BBA3F2B46DA}"/>
                </a:ext>
              </a:extLst>
            </p:cNvPr>
            <p:cNvSpPr txBox="1">
              <a:spLocks noChangeArrowheads="1"/>
            </p:cNvSpPr>
            <p:nvPr/>
          </p:nvSpPr>
          <p:spPr bwMode="auto">
            <a:xfrm>
              <a:off x="111099600" y="107327700"/>
              <a:ext cx="2514600" cy="1314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Line 7">
              <a:extLst>
                <a:ext uri="{FF2B5EF4-FFF2-40B4-BE49-F238E27FC236}">
                  <a16:creationId xmlns:a16="http://schemas.microsoft.com/office/drawing/2014/main" id="{9B3FB90C-A17B-488D-B743-51BAFCCB5EDF}"/>
                </a:ext>
              </a:extLst>
            </p:cNvPr>
            <p:cNvSpPr>
              <a:spLocks noChangeShapeType="1"/>
            </p:cNvSpPr>
            <p:nvPr/>
          </p:nvSpPr>
          <p:spPr bwMode="auto">
            <a:xfrm>
              <a:off x="111213900" y="107956350"/>
              <a:ext cx="24003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AutoShape 8">
              <a:extLst>
                <a:ext uri="{FF2B5EF4-FFF2-40B4-BE49-F238E27FC236}">
                  <a16:creationId xmlns:a16="http://schemas.microsoft.com/office/drawing/2014/main" id="{842A891D-22A4-40C6-9013-A0EA90BE02D2}"/>
                </a:ext>
              </a:extLst>
            </p:cNvPr>
            <p:cNvSpPr>
              <a:spLocks noChangeArrowheads="1"/>
            </p:cNvSpPr>
            <p:nvPr/>
          </p:nvSpPr>
          <p:spPr bwMode="auto">
            <a:xfrm>
              <a:off x="112299750" y="107956350"/>
              <a:ext cx="342900" cy="342900"/>
            </a:xfrm>
            <a:prstGeom prst="triangle">
              <a:avLst>
                <a:gd name="adj" fmla="val 50000"/>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9">
              <a:extLst>
                <a:ext uri="{FF2B5EF4-FFF2-40B4-BE49-F238E27FC236}">
                  <a16:creationId xmlns:a16="http://schemas.microsoft.com/office/drawing/2014/main" id="{B96E5ACF-6B3E-4D5D-94DF-C250E7F435D6}"/>
                </a:ext>
              </a:extLst>
            </p:cNvPr>
            <p:cNvSpPr>
              <a:spLocks noChangeShapeType="1"/>
            </p:cNvSpPr>
            <p:nvPr/>
          </p:nvSpPr>
          <p:spPr bwMode="auto">
            <a:xfrm>
              <a:off x="111213900" y="107670600"/>
              <a:ext cx="0" cy="28575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10">
              <a:extLst>
                <a:ext uri="{FF2B5EF4-FFF2-40B4-BE49-F238E27FC236}">
                  <a16:creationId xmlns:a16="http://schemas.microsoft.com/office/drawing/2014/main" id="{B63E46AF-E14D-4F2B-9006-BE1B03AB248E}"/>
                </a:ext>
              </a:extLst>
            </p:cNvPr>
            <p:cNvSpPr>
              <a:spLocks noChangeShapeType="1"/>
            </p:cNvSpPr>
            <p:nvPr/>
          </p:nvSpPr>
          <p:spPr bwMode="auto">
            <a:xfrm>
              <a:off x="113614200" y="107670600"/>
              <a:ext cx="0" cy="2857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11">
              <a:extLst>
                <a:ext uri="{FF2B5EF4-FFF2-40B4-BE49-F238E27FC236}">
                  <a16:creationId xmlns:a16="http://schemas.microsoft.com/office/drawing/2014/main" id="{451B5030-919C-4488-8E81-E2F2C74CD17D}"/>
                </a:ext>
              </a:extLst>
            </p:cNvPr>
            <p:cNvSpPr>
              <a:spLocks noChangeShapeType="1"/>
            </p:cNvSpPr>
            <p:nvPr/>
          </p:nvSpPr>
          <p:spPr bwMode="auto">
            <a:xfrm>
              <a:off x="113299875" y="107670600"/>
              <a:ext cx="0" cy="2857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12">
              <a:extLst>
                <a:ext uri="{FF2B5EF4-FFF2-40B4-BE49-F238E27FC236}">
                  <a16:creationId xmlns:a16="http://schemas.microsoft.com/office/drawing/2014/main" id="{0F15589B-B14F-4E9F-A3A0-F2F8935DECBD}"/>
                </a:ext>
              </a:extLst>
            </p:cNvPr>
            <p:cNvSpPr>
              <a:spLocks noChangeShapeType="1"/>
            </p:cNvSpPr>
            <p:nvPr/>
          </p:nvSpPr>
          <p:spPr bwMode="auto">
            <a:xfrm>
              <a:off x="113014125" y="107670600"/>
              <a:ext cx="0" cy="2857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3">
              <a:extLst>
                <a:ext uri="{FF2B5EF4-FFF2-40B4-BE49-F238E27FC236}">
                  <a16:creationId xmlns:a16="http://schemas.microsoft.com/office/drawing/2014/main" id="{C6A90674-F81A-4728-85B9-476B815289D7}"/>
                </a:ext>
              </a:extLst>
            </p:cNvPr>
            <p:cNvSpPr>
              <a:spLocks noChangeShapeType="1"/>
            </p:cNvSpPr>
            <p:nvPr/>
          </p:nvSpPr>
          <p:spPr bwMode="auto">
            <a:xfrm>
              <a:off x="111471075" y="107670600"/>
              <a:ext cx="0" cy="2857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14">
              <a:extLst>
                <a:ext uri="{FF2B5EF4-FFF2-40B4-BE49-F238E27FC236}">
                  <a16:creationId xmlns:a16="http://schemas.microsoft.com/office/drawing/2014/main" id="{6263D448-8FEC-4D92-A02F-F3CD37A37150}"/>
                </a:ext>
              </a:extLst>
            </p:cNvPr>
            <p:cNvSpPr>
              <a:spLocks noChangeShapeType="1"/>
            </p:cNvSpPr>
            <p:nvPr/>
          </p:nvSpPr>
          <p:spPr bwMode="auto">
            <a:xfrm>
              <a:off x="111756825" y="107670600"/>
              <a:ext cx="0" cy="2857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15">
              <a:extLst>
                <a:ext uri="{FF2B5EF4-FFF2-40B4-BE49-F238E27FC236}">
                  <a16:creationId xmlns:a16="http://schemas.microsoft.com/office/drawing/2014/main" id="{29C1BACD-5D1A-4FF7-B217-A0EE7C877D6F}"/>
                </a:ext>
              </a:extLst>
            </p:cNvPr>
            <p:cNvSpPr txBox="1">
              <a:spLocks noChangeArrowheads="1"/>
            </p:cNvSpPr>
            <p:nvPr/>
          </p:nvSpPr>
          <p:spPr bwMode="auto">
            <a:xfrm>
              <a:off x="111213900" y="107670600"/>
              <a:ext cx="22860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6">
              <a:extLst>
                <a:ext uri="{FF2B5EF4-FFF2-40B4-BE49-F238E27FC236}">
                  <a16:creationId xmlns:a16="http://schemas.microsoft.com/office/drawing/2014/main" id="{6E913F20-143A-40D7-9A80-FA6AAF69B262}"/>
                </a:ext>
              </a:extLst>
            </p:cNvPr>
            <p:cNvSpPr txBox="1">
              <a:spLocks noChangeArrowheads="1"/>
            </p:cNvSpPr>
            <p:nvPr/>
          </p:nvSpPr>
          <p:spPr bwMode="auto">
            <a:xfrm>
              <a:off x="113328450" y="107670600"/>
              <a:ext cx="22860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7">
              <a:extLst>
                <a:ext uri="{FF2B5EF4-FFF2-40B4-BE49-F238E27FC236}">
                  <a16:creationId xmlns:a16="http://schemas.microsoft.com/office/drawing/2014/main" id="{9349E14E-03BC-4AB7-B7A7-1E62CA7C85FC}"/>
                </a:ext>
              </a:extLst>
            </p:cNvPr>
            <p:cNvSpPr txBox="1">
              <a:spLocks noChangeArrowheads="1"/>
            </p:cNvSpPr>
            <p:nvPr/>
          </p:nvSpPr>
          <p:spPr bwMode="auto">
            <a:xfrm>
              <a:off x="113042700" y="107670600"/>
              <a:ext cx="22860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8">
              <a:extLst>
                <a:ext uri="{FF2B5EF4-FFF2-40B4-BE49-F238E27FC236}">
                  <a16:creationId xmlns:a16="http://schemas.microsoft.com/office/drawing/2014/main" id="{AE7350E0-1906-4C60-B795-2D63B9BBCCCF}"/>
                </a:ext>
              </a:extLst>
            </p:cNvPr>
            <p:cNvSpPr txBox="1">
              <a:spLocks noChangeArrowheads="1"/>
            </p:cNvSpPr>
            <p:nvPr/>
          </p:nvSpPr>
          <p:spPr bwMode="auto">
            <a:xfrm>
              <a:off x="111499650" y="107670600"/>
              <a:ext cx="22860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9">
              <a:extLst>
                <a:ext uri="{FF2B5EF4-FFF2-40B4-BE49-F238E27FC236}">
                  <a16:creationId xmlns:a16="http://schemas.microsoft.com/office/drawing/2014/main" id="{51985144-0C53-4C65-B8B6-57C9C2853251}"/>
                </a:ext>
              </a:extLst>
            </p:cNvPr>
            <p:cNvSpPr txBox="1">
              <a:spLocks noChangeArrowheads="1"/>
            </p:cNvSpPr>
            <p:nvPr/>
          </p:nvSpPr>
          <p:spPr bwMode="auto">
            <a:xfrm>
              <a:off x="111156750" y="107384850"/>
              <a:ext cx="62865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Priests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20">
              <a:extLst>
                <a:ext uri="{FF2B5EF4-FFF2-40B4-BE49-F238E27FC236}">
                  <a16:creationId xmlns:a16="http://schemas.microsoft.com/office/drawing/2014/main" id="{D330687F-664A-4D55-A63E-D20AABED3518}"/>
                </a:ext>
              </a:extLst>
            </p:cNvPr>
            <p:cNvSpPr txBox="1">
              <a:spLocks noChangeArrowheads="1"/>
            </p:cNvSpPr>
            <p:nvPr/>
          </p:nvSpPr>
          <p:spPr bwMode="auto">
            <a:xfrm>
              <a:off x="112899825" y="107384850"/>
              <a:ext cx="714375"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Nethanims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21">
              <a:extLst>
                <a:ext uri="{FF2B5EF4-FFF2-40B4-BE49-F238E27FC236}">
                  <a16:creationId xmlns:a16="http://schemas.microsoft.com/office/drawing/2014/main" id="{57351C81-E510-4B35-A7B0-6FB73821C59B}"/>
                </a:ext>
              </a:extLst>
            </p:cNvPr>
            <p:cNvSpPr txBox="1">
              <a:spLocks noChangeArrowheads="1"/>
            </p:cNvSpPr>
            <p:nvPr/>
          </p:nvSpPr>
          <p:spPr bwMode="auto">
            <a:xfrm>
              <a:off x="112156875" y="108327825"/>
              <a:ext cx="62865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Levites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1" name="TextBox 20">
            <a:extLst>
              <a:ext uri="{FF2B5EF4-FFF2-40B4-BE49-F238E27FC236}">
                <a16:creationId xmlns:a16="http://schemas.microsoft.com/office/drawing/2014/main" id="{E0641F55-D737-46B3-B239-F43E669ABF18}"/>
              </a:ext>
            </a:extLst>
          </p:cNvPr>
          <p:cNvSpPr txBox="1"/>
          <p:nvPr/>
        </p:nvSpPr>
        <p:spPr>
          <a:xfrm>
            <a:off x="10222552" y="3613069"/>
            <a:ext cx="517109" cy="584775"/>
          </a:xfrm>
          <a:prstGeom prst="rect">
            <a:avLst/>
          </a:prstGeom>
          <a:noFill/>
        </p:spPr>
        <p:txBody>
          <a:bodyPr wrap="square" rtlCol="0">
            <a:spAutoFit/>
          </a:bodyPr>
          <a:lstStyle/>
          <a:p>
            <a:r>
              <a:rPr lang="en-US" sz="3200" dirty="0">
                <a:sym typeface="Wingdings" panose="05000000000000000000" pitchFamily="2" charset="2"/>
              </a:rPr>
              <a:t></a:t>
            </a:r>
            <a:endParaRPr lang="en-US" sz="3200" dirty="0"/>
          </a:p>
        </p:txBody>
      </p:sp>
      <p:sp>
        <p:nvSpPr>
          <p:cNvPr id="22" name="TextBox 21">
            <a:extLst>
              <a:ext uri="{FF2B5EF4-FFF2-40B4-BE49-F238E27FC236}">
                <a16:creationId xmlns:a16="http://schemas.microsoft.com/office/drawing/2014/main" id="{A4C6CCA4-4E50-497D-A08E-B711DF6DB33C}"/>
              </a:ext>
            </a:extLst>
          </p:cNvPr>
          <p:cNvSpPr txBox="1"/>
          <p:nvPr/>
        </p:nvSpPr>
        <p:spPr>
          <a:xfrm>
            <a:off x="7974871" y="3518894"/>
            <a:ext cx="517109" cy="584775"/>
          </a:xfrm>
          <a:prstGeom prst="rect">
            <a:avLst/>
          </a:prstGeom>
          <a:noFill/>
        </p:spPr>
        <p:txBody>
          <a:bodyPr wrap="square" rtlCol="0">
            <a:spAutoFit/>
          </a:bodyPr>
          <a:lstStyle/>
          <a:p>
            <a:r>
              <a:rPr lang="en-US" sz="3200" dirty="0">
                <a:sym typeface="Wingdings" panose="05000000000000000000" pitchFamily="2" charset="2"/>
              </a:rPr>
              <a:t></a:t>
            </a:r>
            <a:endParaRPr lang="en-US" sz="3200" dirty="0"/>
          </a:p>
        </p:txBody>
      </p:sp>
    </p:spTree>
    <p:extLst>
      <p:ext uri="{BB962C8B-B14F-4D97-AF65-F5344CB8AC3E}">
        <p14:creationId xmlns:p14="http://schemas.microsoft.com/office/powerpoint/2010/main" val="95694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P spid="2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AE1D3B-243B-49F1-90EE-513E3A00C284}"/>
              </a:ext>
            </a:extLst>
          </p:cNvPr>
          <p:cNvSpPr>
            <a:spLocks noGrp="1"/>
          </p:cNvSpPr>
          <p:nvPr>
            <p:ph type="sldNum" sz="quarter" idx="12"/>
          </p:nvPr>
        </p:nvSpPr>
        <p:spPr/>
        <p:txBody>
          <a:bodyPr/>
          <a:lstStyle/>
          <a:p>
            <a:fld id="{2F76281F-16F8-4101-BC45-C079CC8DB7FA}" type="slidenum">
              <a:rPr lang="en-US" smtClean="0"/>
              <a:t>57</a:t>
            </a:fld>
            <a:endParaRPr lang="en-US"/>
          </a:p>
        </p:txBody>
      </p:sp>
      <p:sp>
        <p:nvSpPr>
          <p:cNvPr id="3" name="TextBox 2">
            <a:extLst>
              <a:ext uri="{FF2B5EF4-FFF2-40B4-BE49-F238E27FC236}">
                <a16:creationId xmlns:a16="http://schemas.microsoft.com/office/drawing/2014/main" id="{8F59C295-F08A-499E-A268-6EBB42E2C842}"/>
              </a:ext>
            </a:extLst>
          </p:cNvPr>
          <p:cNvSpPr txBox="1"/>
          <p:nvPr/>
        </p:nvSpPr>
        <p:spPr>
          <a:xfrm>
            <a:off x="705394" y="1332411"/>
            <a:ext cx="10648406" cy="1815882"/>
          </a:xfrm>
          <a:prstGeom prst="rect">
            <a:avLst/>
          </a:prstGeom>
          <a:noFill/>
        </p:spPr>
        <p:txBody>
          <a:bodyPr wrap="square" rtlCol="0">
            <a:spAutoFit/>
          </a:bodyPr>
          <a:lstStyle/>
          <a:p>
            <a:pPr algn="ctr"/>
            <a:r>
              <a:rPr lang="en-US" sz="2800" b="1" dirty="0">
                <a:latin typeface="Arial Narrow" panose="020B0606020202030204" pitchFamily="34" charset="0"/>
              </a:rPr>
              <a:t>What are the two former histories we can now go back and learn from?</a:t>
            </a:r>
          </a:p>
          <a:p>
            <a:pPr algn="ctr"/>
            <a:endParaRPr lang="en-US" sz="2800" dirty="0">
              <a:latin typeface="Arial Narrow" panose="020B0606020202030204" pitchFamily="34" charset="0"/>
            </a:endParaRPr>
          </a:p>
          <a:p>
            <a:pPr algn="ctr"/>
            <a:endParaRPr lang="en-US" sz="2800" dirty="0">
              <a:latin typeface="Arial Narrow" panose="020B0606020202030204" pitchFamily="34" charset="0"/>
            </a:endParaRPr>
          </a:p>
          <a:p>
            <a:pPr algn="ctr"/>
            <a:r>
              <a:rPr lang="en-US" sz="2800" dirty="0">
                <a:latin typeface="Arial Narrow" panose="020B0606020202030204" pitchFamily="34" charset="0"/>
              </a:rPr>
              <a:t>1860s  &amp; 1890s</a:t>
            </a:r>
          </a:p>
        </p:txBody>
      </p:sp>
      <p:sp>
        <p:nvSpPr>
          <p:cNvPr id="4" name="Rectangle 3">
            <a:extLst>
              <a:ext uri="{FF2B5EF4-FFF2-40B4-BE49-F238E27FC236}">
                <a16:creationId xmlns:a16="http://schemas.microsoft.com/office/drawing/2014/main" id="{B5CD93CE-430E-4ABC-8383-1E538770E3DB}"/>
              </a:ext>
            </a:extLst>
          </p:cNvPr>
          <p:cNvSpPr/>
          <p:nvPr/>
        </p:nvSpPr>
        <p:spPr>
          <a:xfrm>
            <a:off x="801190" y="3912707"/>
            <a:ext cx="10877004" cy="1912703"/>
          </a:xfrm>
          <a:prstGeom prst="rect">
            <a:avLst/>
          </a:prstGeom>
        </p:spPr>
        <p:txBody>
          <a:bodyPr wrap="square">
            <a:spAutoFit/>
          </a:bodyPr>
          <a:lstStyle/>
          <a:p>
            <a:pPr algn="ctr">
              <a:lnSpc>
                <a:spcPct val="107000"/>
              </a:lnSpc>
            </a:pPr>
            <a:r>
              <a:rPr lang="en-US" sz="28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What were the issues in the 1860s &amp; 1890s</a:t>
            </a:r>
          </a:p>
          <a:p>
            <a:pPr algn="ctr">
              <a:lnSpc>
                <a:spcPct val="107000"/>
              </a:lnSpc>
            </a:pPr>
            <a:endParaRPr lang="en-US" sz="2800" b="1"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algn="ctr">
              <a:lnSpc>
                <a:spcPct val="107000"/>
              </a:lnSpc>
            </a:pPr>
            <a:r>
              <a:rPr lang="en-US" sz="28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 the 1860s it was slavery and in the 1890s it's about protecting the rights of the minorities.</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865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0514C0-1677-4309-9175-6094DC884779}"/>
              </a:ext>
            </a:extLst>
          </p:cNvPr>
          <p:cNvSpPr>
            <a:spLocks noGrp="1"/>
          </p:cNvSpPr>
          <p:nvPr>
            <p:ph type="sldNum" sz="quarter" idx="12"/>
          </p:nvPr>
        </p:nvSpPr>
        <p:spPr/>
        <p:txBody>
          <a:bodyPr/>
          <a:lstStyle/>
          <a:p>
            <a:fld id="{2F76281F-16F8-4101-BC45-C079CC8DB7FA}" type="slidenum">
              <a:rPr lang="en-US" smtClean="0"/>
              <a:t>58</a:t>
            </a:fld>
            <a:endParaRPr lang="en-US"/>
          </a:p>
        </p:txBody>
      </p:sp>
      <p:sp>
        <p:nvSpPr>
          <p:cNvPr id="3" name="TextBox 2">
            <a:extLst>
              <a:ext uri="{FF2B5EF4-FFF2-40B4-BE49-F238E27FC236}">
                <a16:creationId xmlns:a16="http://schemas.microsoft.com/office/drawing/2014/main" id="{35CC3ECA-AEE3-416C-A227-2446B50CA6EB}"/>
              </a:ext>
            </a:extLst>
          </p:cNvPr>
          <p:cNvSpPr txBox="1"/>
          <p:nvPr/>
        </p:nvSpPr>
        <p:spPr>
          <a:xfrm>
            <a:off x="748937" y="2090172"/>
            <a:ext cx="10398034" cy="2677656"/>
          </a:xfrm>
          <a:prstGeom prst="rect">
            <a:avLst/>
          </a:prstGeom>
          <a:noFill/>
        </p:spPr>
        <p:txBody>
          <a:bodyPr wrap="square" rtlCol="0">
            <a:spAutoFit/>
          </a:bodyPr>
          <a:lstStyle/>
          <a:p>
            <a:pPr algn="ctr"/>
            <a:r>
              <a:rPr lang="en-US" sz="2800" b="1" dirty="0">
                <a:latin typeface="Arial Narrow" panose="020B0606020202030204" pitchFamily="34" charset="0"/>
              </a:rPr>
              <a:t>What was the original writing of the Declaration of Independence? </a:t>
            </a:r>
          </a:p>
          <a:p>
            <a:pPr algn="ctr"/>
            <a:r>
              <a:rPr lang="en-US" sz="2800" i="1" dirty="0">
                <a:latin typeface="Arial Narrow" panose="020B0606020202030204" pitchFamily="34" charset="0"/>
              </a:rPr>
              <a:t>Life, liberty and the pursuit of happiness</a:t>
            </a:r>
          </a:p>
          <a:p>
            <a:pPr algn="ctr"/>
            <a:endParaRPr lang="en-US" sz="2800" dirty="0">
              <a:latin typeface="Arial Narrow" panose="020B0606020202030204" pitchFamily="34" charset="0"/>
            </a:endParaRPr>
          </a:p>
          <a:p>
            <a:pPr algn="ctr"/>
            <a:r>
              <a:rPr lang="en-US" sz="2800" dirty="0">
                <a:latin typeface="Arial Narrow" panose="020B0606020202030204" pitchFamily="34" charset="0"/>
              </a:rPr>
              <a:t>Happiness  =  property</a:t>
            </a:r>
          </a:p>
          <a:p>
            <a:pPr algn="ctr"/>
            <a:r>
              <a:rPr lang="en-US" sz="2800" dirty="0">
                <a:latin typeface="Arial Narrow" panose="020B0606020202030204" pitchFamily="34" charset="0"/>
              </a:rPr>
              <a:t>The right to own property</a:t>
            </a:r>
          </a:p>
          <a:p>
            <a:pPr algn="ctr"/>
            <a:endParaRPr lang="en-US" sz="2800" dirty="0">
              <a:latin typeface="Arial Narrow" panose="020B0606020202030204" pitchFamily="34" charset="0"/>
            </a:endParaRPr>
          </a:p>
        </p:txBody>
      </p:sp>
    </p:spTree>
    <p:extLst>
      <p:ext uri="{BB962C8B-B14F-4D97-AF65-F5344CB8AC3E}">
        <p14:creationId xmlns:p14="http://schemas.microsoft.com/office/powerpoint/2010/main" val="260320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B7EA3C-1C86-4A83-B0C8-B66862DBCA28}"/>
              </a:ext>
            </a:extLst>
          </p:cNvPr>
          <p:cNvSpPr>
            <a:spLocks noGrp="1"/>
          </p:cNvSpPr>
          <p:nvPr>
            <p:ph type="sldNum" sz="quarter" idx="12"/>
          </p:nvPr>
        </p:nvSpPr>
        <p:spPr/>
        <p:txBody>
          <a:bodyPr/>
          <a:lstStyle/>
          <a:p>
            <a:fld id="{2F76281F-16F8-4101-BC45-C079CC8DB7FA}" type="slidenum">
              <a:rPr lang="en-US" smtClean="0"/>
              <a:t>59</a:t>
            </a:fld>
            <a:endParaRPr lang="en-US"/>
          </a:p>
        </p:txBody>
      </p:sp>
      <p:sp>
        <p:nvSpPr>
          <p:cNvPr id="12" name="TextBox 11">
            <a:extLst>
              <a:ext uri="{FF2B5EF4-FFF2-40B4-BE49-F238E27FC236}">
                <a16:creationId xmlns:a16="http://schemas.microsoft.com/office/drawing/2014/main" id="{9DA6EB67-15A6-4521-8022-F25B86188E09}"/>
              </a:ext>
            </a:extLst>
          </p:cNvPr>
          <p:cNvSpPr txBox="1"/>
          <p:nvPr/>
        </p:nvSpPr>
        <p:spPr>
          <a:xfrm>
            <a:off x="1436914" y="1045029"/>
            <a:ext cx="9718766" cy="3970318"/>
          </a:xfrm>
          <a:prstGeom prst="rect">
            <a:avLst/>
          </a:prstGeom>
          <a:noFill/>
        </p:spPr>
        <p:txBody>
          <a:bodyPr wrap="square" rtlCol="0">
            <a:spAutoFit/>
          </a:bodyPr>
          <a:lstStyle/>
          <a:p>
            <a:pPr algn="ctr"/>
            <a:r>
              <a:rPr lang="en-US" sz="2800" b="1" dirty="0">
                <a:latin typeface="Arial Narrow" panose="020B0606020202030204" pitchFamily="34" charset="0"/>
              </a:rPr>
              <a:t>We thought the great test was Sabbath…..</a:t>
            </a:r>
          </a:p>
          <a:p>
            <a:pPr algn="ctr"/>
            <a:r>
              <a:rPr lang="en-US" sz="2800" b="1" dirty="0">
                <a:latin typeface="Arial Narrow" panose="020B0606020202030204" pitchFamily="34" charset="0"/>
              </a:rPr>
              <a:t>What is the great test?</a:t>
            </a:r>
          </a:p>
          <a:p>
            <a:pPr algn="ctr"/>
            <a:endParaRPr lang="en-US" sz="2800" dirty="0">
              <a:latin typeface="Arial Narrow" panose="020B0606020202030204" pitchFamily="34" charset="0"/>
            </a:endParaRPr>
          </a:p>
          <a:p>
            <a:pPr algn="ctr"/>
            <a:r>
              <a:rPr lang="en-US" sz="2800" dirty="0">
                <a:latin typeface="Arial Narrow" panose="020B0606020202030204" pitchFamily="34" charset="0"/>
              </a:rPr>
              <a:t>Equality</a:t>
            </a:r>
          </a:p>
          <a:p>
            <a:pPr algn="ctr"/>
            <a:endParaRPr lang="en-US" sz="2800" dirty="0">
              <a:latin typeface="Arial Narrow" panose="020B0606020202030204" pitchFamily="34" charset="0"/>
            </a:endParaRPr>
          </a:p>
          <a:p>
            <a:pPr algn="ctr"/>
            <a:endParaRPr lang="en-US" sz="2800" dirty="0">
              <a:latin typeface="Arial Narrow" panose="020B0606020202030204" pitchFamily="34" charset="0"/>
            </a:endParaRPr>
          </a:p>
          <a:p>
            <a:pPr algn="ctr"/>
            <a:r>
              <a:rPr lang="en-US" sz="2800" b="1" dirty="0">
                <a:latin typeface="Arial Narrow" panose="020B0606020202030204" pitchFamily="34" charset="0"/>
              </a:rPr>
              <a:t>Where do we find this?</a:t>
            </a:r>
          </a:p>
          <a:p>
            <a:pPr algn="ctr"/>
            <a:endParaRPr lang="en-US" sz="2800" dirty="0">
              <a:latin typeface="Arial Narrow" panose="020B0606020202030204" pitchFamily="34" charset="0"/>
            </a:endParaRPr>
          </a:p>
          <a:p>
            <a:pPr algn="ctr"/>
            <a:r>
              <a:rPr lang="en-US" sz="2800" dirty="0">
                <a:latin typeface="Arial Narrow" panose="020B0606020202030204" pitchFamily="34" charset="0"/>
              </a:rPr>
              <a:t>In the 6 Commandments, our relationship to humans</a:t>
            </a:r>
          </a:p>
        </p:txBody>
      </p:sp>
    </p:spTree>
    <p:extLst>
      <p:ext uri="{BB962C8B-B14F-4D97-AF65-F5344CB8AC3E}">
        <p14:creationId xmlns:p14="http://schemas.microsoft.com/office/powerpoint/2010/main" val="263941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1000"/>
                                        <p:tgtEl>
                                          <p:spTgt spid="12">
                                            <p:txEl>
                                              <p:pRg st="1" end="1"/>
                                            </p:txEl>
                                          </p:spTgt>
                                        </p:tgtEl>
                                      </p:cBhvr>
                                    </p:animEffect>
                                    <p:anim calcmode="lin" valueType="num">
                                      <p:cBhvr>
                                        <p:cTn id="13"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fade">
                                      <p:cBhvr>
                                        <p:cTn id="19" dur="1000"/>
                                        <p:tgtEl>
                                          <p:spTgt spid="12">
                                            <p:txEl>
                                              <p:pRg st="3" end="3"/>
                                            </p:txEl>
                                          </p:spTgt>
                                        </p:tgtEl>
                                      </p:cBhvr>
                                    </p:animEffect>
                                    <p:anim calcmode="lin" valueType="num">
                                      <p:cBhvr>
                                        <p:cTn id="20"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xEl>
                                              <p:pRg st="6" end="6"/>
                                            </p:txEl>
                                          </p:spTgt>
                                        </p:tgtEl>
                                        <p:attrNameLst>
                                          <p:attrName>style.visibility</p:attrName>
                                        </p:attrNameLst>
                                      </p:cBhvr>
                                      <p:to>
                                        <p:strVal val="visible"/>
                                      </p:to>
                                    </p:set>
                                    <p:animEffect transition="in" filter="fade">
                                      <p:cBhvr>
                                        <p:cTn id="26" dur="1000"/>
                                        <p:tgtEl>
                                          <p:spTgt spid="12">
                                            <p:txEl>
                                              <p:pRg st="6" end="6"/>
                                            </p:txEl>
                                          </p:spTgt>
                                        </p:tgtEl>
                                      </p:cBhvr>
                                    </p:animEffect>
                                    <p:anim calcmode="lin" valueType="num">
                                      <p:cBhvr>
                                        <p:cTn id="27"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1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2">
                                            <p:txEl>
                                              <p:pRg st="8" end="8"/>
                                            </p:txEl>
                                          </p:spTgt>
                                        </p:tgtEl>
                                        <p:attrNameLst>
                                          <p:attrName>style.visibility</p:attrName>
                                        </p:attrNameLst>
                                      </p:cBhvr>
                                      <p:to>
                                        <p:strVal val="visible"/>
                                      </p:to>
                                    </p:set>
                                    <p:animEffect transition="in" filter="fade">
                                      <p:cBhvr>
                                        <p:cTn id="33" dur="1000"/>
                                        <p:tgtEl>
                                          <p:spTgt spid="12">
                                            <p:txEl>
                                              <p:pRg st="8" end="8"/>
                                            </p:txEl>
                                          </p:spTgt>
                                        </p:tgtEl>
                                      </p:cBhvr>
                                    </p:animEffect>
                                    <p:anim calcmode="lin" valueType="num">
                                      <p:cBhvr>
                                        <p:cTn id="34" dur="1000" fill="hold"/>
                                        <p:tgtEl>
                                          <p:spTgt spid="12">
                                            <p:txEl>
                                              <p:pRg st="8" end="8"/>
                                            </p:txEl>
                                          </p:spTgt>
                                        </p:tgtEl>
                                        <p:attrNameLst>
                                          <p:attrName>ppt_x</p:attrName>
                                        </p:attrNameLst>
                                      </p:cBhvr>
                                      <p:tavLst>
                                        <p:tav tm="0">
                                          <p:val>
                                            <p:strVal val="#ppt_x"/>
                                          </p:val>
                                        </p:tav>
                                        <p:tav tm="100000">
                                          <p:val>
                                            <p:strVal val="#ppt_x"/>
                                          </p:val>
                                        </p:tav>
                                      </p:tavLst>
                                    </p:anim>
                                    <p:anim calcmode="lin" valueType="num">
                                      <p:cBhvr>
                                        <p:cTn id="35" dur="1000" fill="hold"/>
                                        <p:tgtEl>
                                          <p:spTgt spid="1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CACBDD-2B6E-4172-BED2-8C29ABFFC2CA}"/>
              </a:ext>
            </a:extLst>
          </p:cNvPr>
          <p:cNvSpPr>
            <a:spLocks noGrp="1"/>
          </p:cNvSpPr>
          <p:nvPr>
            <p:ph type="sldNum" sz="quarter" idx="12"/>
          </p:nvPr>
        </p:nvSpPr>
        <p:spPr/>
        <p:txBody>
          <a:bodyPr/>
          <a:lstStyle/>
          <a:p>
            <a:fld id="{2F76281F-16F8-4101-BC45-C079CC8DB7FA}" type="slidenum">
              <a:rPr lang="en-US" smtClean="0"/>
              <a:t>6</a:t>
            </a:fld>
            <a:endParaRPr lang="en-US"/>
          </a:p>
        </p:txBody>
      </p:sp>
      <p:sp>
        <p:nvSpPr>
          <p:cNvPr id="3" name="Rectangle 2">
            <a:extLst>
              <a:ext uri="{FF2B5EF4-FFF2-40B4-BE49-F238E27FC236}">
                <a16:creationId xmlns:a16="http://schemas.microsoft.com/office/drawing/2014/main" id="{B56A3370-0025-4D38-A574-850E52DCAF82}"/>
              </a:ext>
            </a:extLst>
          </p:cNvPr>
          <p:cNvSpPr/>
          <p:nvPr/>
        </p:nvSpPr>
        <p:spPr>
          <a:xfrm>
            <a:off x="438150" y="474989"/>
            <a:ext cx="6324600" cy="3510898"/>
          </a:xfrm>
          <a:prstGeom prst="rect">
            <a:avLst/>
          </a:prstGeom>
        </p:spPr>
        <p:txBody>
          <a:bodyPr wrap="square">
            <a:spAutoFit/>
          </a:bodyPr>
          <a:lstStyle/>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The proper definition of prophecy we saw is a moral issue that affects everybody. </a:t>
            </a: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And we call that a special historical event.</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From all of that to the issue of 2 commandments and the confirmation that the great test, which is a prophetic test, a moral issue, controlled by time is not the Sabbath. It becomes an issue that is connected with human beings.</a:t>
            </a:r>
            <a:endParaRPr lang="en-US" dirty="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br>
              <a:rPr lang="en-US" sz="11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endParaRPr lang="en-US" dirty="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So we're looking at it as a parable and another word for parable is??</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t>
            </a:r>
          </a:p>
          <a:p>
            <a:pPr>
              <a:lnSpc>
                <a:spcPct val="107000"/>
              </a:lnSpc>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The problem with the first four commandments is this is something you cannot see, you can't see God.  </a:t>
            </a:r>
            <a:endParaRPr lang="en-US"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24A2B430-E717-4E68-98AD-44F1B47B9E2B}"/>
              </a:ext>
            </a:extLst>
          </p:cNvPr>
          <p:cNvSpPr/>
          <p:nvPr/>
        </p:nvSpPr>
        <p:spPr>
          <a:xfrm>
            <a:off x="7286625" y="548929"/>
            <a:ext cx="4229100" cy="3214534"/>
          </a:xfrm>
          <a:prstGeom prst="rect">
            <a:avLst/>
          </a:prstGeom>
        </p:spPr>
        <p:txBody>
          <a:bodyPr wrap="square">
            <a:spAutoFit/>
          </a:bodyPr>
          <a:lstStyle/>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We go to Daniel 2 and we see a statue and a mountain.  The statue is the counterfeit.</a:t>
            </a:r>
            <a:endParaRPr lang="en-US" dirty="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br>
              <a:rPr lang="en-US" sz="11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endParaRPr lang="en-US" dirty="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Adventists teach that the mountain is heaven. They teach that the statue is Earth. The problem is geography. The movement straightens that out and we say the statue is located on the Earth. And the mountain is located on Earth. So we say we have the world and we have the church. Both living on this planet.</a:t>
            </a:r>
            <a:endParaRPr lang="en-US"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D7AD9B08-EEF5-4762-8CDD-D380072F7EEA}"/>
              </a:ext>
            </a:extLst>
          </p:cNvPr>
          <p:cNvSpPr/>
          <p:nvPr/>
        </p:nvSpPr>
        <p:spPr>
          <a:xfrm>
            <a:off x="3048000" y="4502886"/>
            <a:ext cx="6096000" cy="1558888"/>
          </a:xfrm>
          <a:prstGeom prst="rect">
            <a:avLst/>
          </a:prstGeom>
        </p:spPr>
        <p:txBody>
          <a:bodyPr>
            <a:spAutoFit/>
          </a:bodyPr>
          <a:lstStyle/>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And the story begins in heaven in Revelation 12 where there was war in heaven. And then Satan is cast down to the Earth and he turns from a dragon into a statue. And the church also gets cast down to earth as well. So now it all comes down to earth and so there is war on Earth. Now we have </a:t>
            </a: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 proxy war,</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t>
            </a:r>
            <a:r>
              <a:rPr lang="en-US" b="1" i="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another word for parable is proxy</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819EB4-8E94-4723-AC47-E3E8D989D212}"/>
              </a:ext>
            </a:extLst>
          </p:cNvPr>
          <p:cNvSpPr>
            <a:spLocks noGrp="1"/>
          </p:cNvSpPr>
          <p:nvPr>
            <p:ph type="sldNum" sz="quarter" idx="12"/>
          </p:nvPr>
        </p:nvSpPr>
        <p:spPr/>
        <p:txBody>
          <a:bodyPr/>
          <a:lstStyle/>
          <a:p>
            <a:fld id="{2F76281F-16F8-4101-BC45-C079CC8DB7FA}" type="slidenum">
              <a:rPr lang="en-US" smtClean="0"/>
              <a:t>7</a:t>
            </a:fld>
            <a:endParaRPr lang="en-US"/>
          </a:p>
        </p:txBody>
      </p:sp>
      <p:sp>
        <p:nvSpPr>
          <p:cNvPr id="3" name="Rectangle 2">
            <a:extLst>
              <a:ext uri="{FF2B5EF4-FFF2-40B4-BE49-F238E27FC236}">
                <a16:creationId xmlns:a16="http://schemas.microsoft.com/office/drawing/2014/main" id="{111C788D-565D-4294-91F0-7F0C030B7F37}"/>
              </a:ext>
            </a:extLst>
          </p:cNvPr>
          <p:cNvSpPr/>
          <p:nvPr/>
        </p:nvSpPr>
        <p:spPr>
          <a:xfrm>
            <a:off x="1247775" y="1019176"/>
            <a:ext cx="9991725" cy="5148845"/>
          </a:xfrm>
          <a:prstGeom prst="rect">
            <a:avLst/>
          </a:prstGeom>
        </p:spPr>
        <p:txBody>
          <a:bodyPr wrap="square">
            <a:spAutoFit/>
          </a:bodyPr>
          <a:lstStyle/>
          <a:p>
            <a:pPr>
              <a:lnSpc>
                <a:spcPct val="107000"/>
              </a:lnSpc>
            </a:pPr>
            <a:r>
              <a:rPr lang="en-US" sz="28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So the problem with teaching people about Sabbath, Sabbath is connected to God and God lives in heaven and therefore we break the rule of the proxy. We have to keep proxy rules. </a:t>
            </a:r>
            <a:r>
              <a:rPr lang="en-US" sz="28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If we live on earth we have to be tested on earthly things not heavenly things</a:t>
            </a:r>
            <a:r>
              <a:rPr lang="en-US" sz="28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We've seen this in three or four ways, the ten commandments, parables, and now proxy. People don't even know about the law and the same issue comes up over and over again. So we have four models on this issue so we know it's correct</a:t>
            </a:r>
            <a:endParaRPr lang="en-US" sz="2800" dirty="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br>
              <a:rPr lang="en-US" sz="2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US" sz="28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The heart of our problem is the way we read and the way we interact with the Spirit of Prophecy.</a:t>
            </a:r>
            <a:endParaRPr lang="en-US" sz="2800" dirty="0">
              <a:latin typeface="Arial Narrow" panose="020B0606020202030204" pitchFamily="34" charset="0"/>
              <a:ea typeface="Calibri" panose="020F0502020204030204" pitchFamily="34" charset="0"/>
              <a:cs typeface="Times New Roman" panose="02020603050405020304" pitchFamily="18" charset="0"/>
            </a:endParaRPr>
          </a:p>
          <a:p>
            <a:br>
              <a:rPr lang="en-US" sz="11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53496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87C1DE-FC55-493E-B41B-4AE3D5AE46FE}"/>
              </a:ext>
            </a:extLst>
          </p:cNvPr>
          <p:cNvSpPr>
            <a:spLocks noGrp="1"/>
          </p:cNvSpPr>
          <p:nvPr>
            <p:ph type="sldNum" sz="quarter" idx="12"/>
          </p:nvPr>
        </p:nvSpPr>
        <p:spPr/>
        <p:txBody>
          <a:bodyPr/>
          <a:lstStyle/>
          <a:p>
            <a:fld id="{2F76281F-16F8-4101-BC45-C079CC8DB7FA}" type="slidenum">
              <a:rPr lang="en-US" smtClean="0"/>
              <a:t>8</a:t>
            </a:fld>
            <a:endParaRPr lang="en-US"/>
          </a:p>
        </p:txBody>
      </p:sp>
      <p:sp>
        <p:nvSpPr>
          <p:cNvPr id="3" name="Rectangle 2">
            <a:extLst>
              <a:ext uri="{FF2B5EF4-FFF2-40B4-BE49-F238E27FC236}">
                <a16:creationId xmlns:a16="http://schemas.microsoft.com/office/drawing/2014/main" id="{D1CAE01B-567E-4816-8F81-DE01470F8011}"/>
              </a:ext>
            </a:extLst>
          </p:cNvPr>
          <p:cNvSpPr/>
          <p:nvPr/>
        </p:nvSpPr>
        <p:spPr>
          <a:xfrm>
            <a:off x="430546" y="651418"/>
            <a:ext cx="9551654" cy="529632"/>
          </a:xfrm>
          <a:prstGeom prst="rect">
            <a:avLst/>
          </a:prstGeom>
        </p:spPr>
        <p:txBody>
          <a:bodyPr wrap="none">
            <a:spAutoFit/>
          </a:bodyPr>
          <a:lstStyle/>
          <a:p>
            <a:pPr>
              <a:lnSpc>
                <a:spcPct val="107000"/>
              </a:lnSpc>
            </a:pPr>
            <a:r>
              <a:rPr lang="en-US" sz="28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We’ve gone through the story, now we’ll look at some Bible verses.</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Box 2">
            <a:extLst>
              <a:ext uri="{FF2B5EF4-FFF2-40B4-BE49-F238E27FC236}">
                <a16:creationId xmlns:a16="http://schemas.microsoft.com/office/drawing/2014/main" id="{AC5AFBE7-B35E-4AEF-82A1-AA16A3B5E52B}"/>
              </a:ext>
            </a:extLst>
          </p:cNvPr>
          <p:cNvSpPr txBox="1">
            <a:spLocks noChangeArrowheads="1"/>
          </p:cNvSpPr>
          <p:nvPr/>
        </p:nvSpPr>
        <p:spPr bwMode="auto">
          <a:xfrm>
            <a:off x="2005013" y="2019300"/>
            <a:ext cx="6172200" cy="391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Ephesians 6:5  -  	Servants/Master   	</a:t>
            </a:r>
            <a:r>
              <a:rPr kumimoji="0" lang="en-US" altLang="en-US" sz="1400" b="0" i="0" u="none" strike="noStrike" cap="none" normalizeH="0" baseline="0" noProof="1">
                <a:ln>
                  <a:noFill/>
                </a:ln>
                <a:solidFill>
                  <a:srgbClr val="000000"/>
                </a:solidFill>
                <a:effectLst/>
                <a:latin typeface="Wingdings" panose="05000000000000000000" pitchFamily="2" charset="2"/>
              </a:rPr>
              <a:t>è</a:t>
            </a:r>
            <a:endParaRPr kumimoji="0" lang="en-US" altLang="en-US" sz="1400" b="0" i="0" u="none" strike="noStrike" cap="none" normalizeH="0" baseline="0" dirty="0">
              <a:ln>
                <a:noFill/>
              </a:ln>
              <a:solidFill>
                <a:srgbClr val="000000"/>
              </a:solidFill>
              <a:effectLst/>
              <a:latin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Matthew 7:12  -  	Golden Rule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Matthew 22:36-40  -  	2 Commandments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	Mark 12:30-31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Exodus 20:1-11 -  	4 Commandments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Exodus 20:12-17  -  	6 Commandments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Deuteronomy 6:4-5  - 	4 Commandments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		1st Commandment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Leviticus 19:18   -	6 Commandments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		2nd Commandment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 John 4:20-21  -	Must love what you see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John 13:34-35  -	A New Command	 </a:t>
            </a:r>
            <a:r>
              <a:rPr kumimoji="0" lang="en-US" altLang="en-US" sz="1400" b="0" i="0" u="none" strike="noStrike" cap="none" normalizeH="0" baseline="0" noProof="1">
                <a:ln>
                  <a:noFill/>
                </a:ln>
                <a:solidFill>
                  <a:srgbClr val="000000"/>
                </a:solidFill>
                <a:effectLst/>
                <a:latin typeface="Wingdings" panose="05000000000000000000" pitchFamily="2" charset="2"/>
              </a:rPr>
              <a:t>è</a:t>
            </a:r>
            <a:r>
              <a:rPr kumimoji="0" lang="en-US" altLang="en-US" sz="1400" b="0" i="0" u="none" strike="noStrike" cap="none" normalizeH="0" baseline="0" dirty="0">
                <a:ln>
                  <a:noFill/>
                </a:ln>
                <a:solidFill>
                  <a:srgbClr val="000000"/>
                </a:solidFill>
                <a:effectLst/>
                <a:latin typeface="Arial Narrow" panose="020B0606020202030204" pitchFamily="34" charset="0"/>
              </a:rPr>
              <a:t>Chiasm: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Luke 6:37-38  - 	Do to others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                 Matthew 18:23-25/Matthew 26:6</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                    (Simon and Mary)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Roman 2:10-16  -  	Gentiles keep 6 Commandments naturally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 Box 3">
            <a:extLst>
              <a:ext uri="{FF2B5EF4-FFF2-40B4-BE49-F238E27FC236}">
                <a16:creationId xmlns:a16="http://schemas.microsoft.com/office/drawing/2014/main" id="{5CBECBFB-E9E7-48DF-AE89-5A47459A33C7}"/>
              </a:ext>
            </a:extLst>
          </p:cNvPr>
          <p:cNvSpPr txBox="1">
            <a:spLocks noChangeArrowheads="1"/>
          </p:cNvSpPr>
          <p:nvPr/>
        </p:nvSpPr>
        <p:spPr bwMode="auto">
          <a:xfrm>
            <a:off x="6149633" y="1986045"/>
            <a:ext cx="1371600" cy="1546250"/>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Servant/Master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Marriage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Siblings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Parent/child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US" altLang="en-US" sz="1400" b="0" i="0" u="none" strike="noStrike" cap="none" normalizeH="0" baseline="0">
                <a:ln>
                  <a:noFill/>
                </a:ln>
                <a:solidFill>
                  <a:srgbClr val="000000"/>
                </a:solidFill>
                <a:effectLst/>
                <a:latin typeface="Arial Narrow" panose="020B0606020202030204" pitchFamily="34" charset="0"/>
              </a:rPr>
              <a:t>Friend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4">
            <a:extLst>
              <a:ext uri="{FF2B5EF4-FFF2-40B4-BE49-F238E27FC236}">
                <a16:creationId xmlns:a16="http://schemas.microsoft.com/office/drawing/2014/main" id="{C8273E32-8CC8-48A3-B1BF-BAE76AFE91D0}"/>
              </a:ext>
            </a:extLst>
          </p:cNvPr>
          <p:cNvSpPr txBox="1">
            <a:spLocks noChangeArrowheads="1"/>
          </p:cNvSpPr>
          <p:nvPr/>
        </p:nvSpPr>
        <p:spPr bwMode="auto">
          <a:xfrm>
            <a:off x="1047751" y="3311500"/>
            <a:ext cx="6858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20:1-11</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20:12-17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7" name="Group 5">
            <a:extLst>
              <a:ext uri="{FF2B5EF4-FFF2-40B4-BE49-F238E27FC236}">
                <a16:creationId xmlns:a16="http://schemas.microsoft.com/office/drawing/2014/main" id="{CE11A546-6C63-4F1D-998C-41E30343A8F9}"/>
              </a:ext>
            </a:extLst>
          </p:cNvPr>
          <p:cNvGrpSpPr>
            <a:grpSpLocks/>
          </p:cNvGrpSpPr>
          <p:nvPr/>
        </p:nvGrpSpPr>
        <p:grpSpPr bwMode="auto">
          <a:xfrm>
            <a:off x="6798469" y="3902050"/>
            <a:ext cx="3033712" cy="1546250"/>
            <a:chOff x="111099600" y="107327700"/>
            <a:chExt cx="2514600" cy="1314450"/>
          </a:xfrm>
        </p:grpSpPr>
        <p:sp>
          <p:nvSpPr>
            <p:cNvPr id="8" name="Text Box 6">
              <a:extLst>
                <a:ext uri="{FF2B5EF4-FFF2-40B4-BE49-F238E27FC236}">
                  <a16:creationId xmlns:a16="http://schemas.microsoft.com/office/drawing/2014/main" id="{3BD49598-C802-4229-B5D0-44CCE23B3678}"/>
                </a:ext>
              </a:extLst>
            </p:cNvPr>
            <p:cNvSpPr txBox="1">
              <a:spLocks noChangeArrowheads="1"/>
            </p:cNvSpPr>
            <p:nvPr/>
          </p:nvSpPr>
          <p:spPr bwMode="auto">
            <a:xfrm>
              <a:off x="111099600" y="107327700"/>
              <a:ext cx="2514600" cy="1314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Line 7">
              <a:extLst>
                <a:ext uri="{FF2B5EF4-FFF2-40B4-BE49-F238E27FC236}">
                  <a16:creationId xmlns:a16="http://schemas.microsoft.com/office/drawing/2014/main" id="{33E66D40-729D-4C08-903A-7CA3361CB508}"/>
                </a:ext>
              </a:extLst>
            </p:cNvPr>
            <p:cNvSpPr>
              <a:spLocks noChangeShapeType="1"/>
            </p:cNvSpPr>
            <p:nvPr/>
          </p:nvSpPr>
          <p:spPr bwMode="auto">
            <a:xfrm>
              <a:off x="111213900" y="107956350"/>
              <a:ext cx="24003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AutoShape 8">
              <a:extLst>
                <a:ext uri="{FF2B5EF4-FFF2-40B4-BE49-F238E27FC236}">
                  <a16:creationId xmlns:a16="http://schemas.microsoft.com/office/drawing/2014/main" id="{CC24B2E0-7577-44F2-B573-55CAAF200AD5}"/>
                </a:ext>
              </a:extLst>
            </p:cNvPr>
            <p:cNvSpPr>
              <a:spLocks noChangeArrowheads="1"/>
            </p:cNvSpPr>
            <p:nvPr/>
          </p:nvSpPr>
          <p:spPr bwMode="auto">
            <a:xfrm>
              <a:off x="112299750" y="107956350"/>
              <a:ext cx="342900" cy="342900"/>
            </a:xfrm>
            <a:prstGeom prst="triangle">
              <a:avLst>
                <a:gd name="adj" fmla="val 50000"/>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9">
              <a:extLst>
                <a:ext uri="{FF2B5EF4-FFF2-40B4-BE49-F238E27FC236}">
                  <a16:creationId xmlns:a16="http://schemas.microsoft.com/office/drawing/2014/main" id="{2D3B9811-E846-44DD-941C-D4C60CA86D28}"/>
                </a:ext>
              </a:extLst>
            </p:cNvPr>
            <p:cNvSpPr>
              <a:spLocks noChangeShapeType="1"/>
            </p:cNvSpPr>
            <p:nvPr/>
          </p:nvSpPr>
          <p:spPr bwMode="auto">
            <a:xfrm>
              <a:off x="111213900" y="107670600"/>
              <a:ext cx="0" cy="28575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0">
              <a:extLst>
                <a:ext uri="{FF2B5EF4-FFF2-40B4-BE49-F238E27FC236}">
                  <a16:creationId xmlns:a16="http://schemas.microsoft.com/office/drawing/2014/main" id="{4FE18741-FA2E-41B6-8F13-23B991AE13F3}"/>
                </a:ext>
              </a:extLst>
            </p:cNvPr>
            <p:cNvSpPr>
              <a:spLocks noChangeShapeType="1"/>
            </p:cNvSpPr>
            <p:nvPr/>
          </p:nvSpPr>
          <p:spPr bwMode="auto">
            <a:xfrm>
              <a:off x="113614200" y="107670600"/>
              <a:ext cx="0" cy="2857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11">
              <a:extLst>
                <a:ext uri="{FF2B5EF4-FFF2-40B4-BE49-F238E27FC236}">
                  <a16:creationId xmlns:a16="http://schemas.microsoft.com/office/drawing/2014/main" id="{38E5081D-4A08-4005-BC8D-630B26D0B5A9}"/>
                </a:ext>
              </a:extLst>
            </p:cNvPr>
            <p:cNvSpPr>
              <a:spLocks noChangeShapeType="1"/>
            </p:cNvSpPr>
            <p:nvPr/>
          </p:nvSpPr>
          <p:spPr bwMode="auto">
            <a:xfrm>
              <a:off x="113299875" y="107670600"/>
              <a:ext cx="0" cy="2857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2">
              <a:extLst>
                <a:ext uri="{FF2B5EF4-FFF2-40B4-BE49-F238E27FC236}">
                  <a16:creationId xmlns:a16="http://schemas.microsoft.com/office/drawing/2014/main" id="{5C92609E-DC79-47E2-926F-1D762193BD8C}"/>
                </a:ext>
              </a:extLst>
            </p:cNvPr>
            <p:cNvSpPr>
              <a:spLocks noChangeShapeType="1"/>
            </p:cNvSpPr>
            <p:nvPr/>
          </p:nvSpPr>
          <p:spPr bwMode="auto">
            <a:xfrm>
              <a:off x="113014125" y="107670600"/>
              <a:ext cx="0" cy="2857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13">
              <a:extLst>
                <a:ext uri="{FF2B5EF4-FFF2-40B4-BE49-F238E27FC236}">
                  <a16:creationId xmlns:a16="http://schemas.microsoft.com/office/drawing/2014/main" id="{D7217AB2-FC44-49ED-A1C4-FBBF6E319B90}"/>
                </a:ext>
              </a:extLst>
            </p:cNvPr>
            <p:cNvSpPr>
              <a:spLocks noChangeShapeType="1"/>
            </p:cNvSpPr>
            <p:nvPr/>
          </p:nvSpPr>
          <p:spPr bwMode="auto">
            <a:xfrm>
              <a:off x="111471075" y="107670600"/>
              <a:ext cx="0" cy="2857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Line 14">
              <a:extLst>
                <a:ext uri="{FF2B5EF4-FFF2-40B4-BE49-F238E27FC236}">
                  <a16:creationId xmlns:a16="http://schemas.microsoft.com/office/drawing/2014/main" id="{A656ADDE-6B10-4AC9-AC9F-075EBD480498}"/>
                </a:ext>
              </a:extLst>
            </p:cNvPr>
            <p:cNvSpPr>
              <a:spLocks noChangeShapeType="1"/>
            </p:cNvSpPr>
            <p:nvPr/>
          </p:nvSpPr>
          <p:spPr bwMode="auto">
            <a:xfrm>
              <a:off x="111756825" y="107670600"/>
              <a:ext cx="0" cy="2857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Text Box 15">
              <a:extLst>
                <a:ext uri="{FF2B5EF4-FFF2-40B4-BE49-F238E27FC236}">
                  <a16:creationId xmlns:a16="http://schemas.microsoft.com/office/drawing/2014/main" id="{BBE0348D-0EA5-4CF1-83F6-72706C090CCA}"/>
                </a:ext>
              </a:extLst>
            </p:cNvPr>
            <p:cNvSpPr txBox="1">
              <a:spLocks noChangeArrowheads="1"/>
            </p:cNvSpPr>
            <p:nvPr/>
          </p:nvSpPr>
          <p:spPr bwMode="auto">
            <a:xfrm>
              <a:off x="111213900" y="107670600"/>
              <a:ext cx="22860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6">
              <a:extLst>
                <a:ext uri="{FF2B5EF4-FFF2-40B4-BE49-F238E27FC236}">
                  <a16:creationId xmlns:a16="http://schemas.microsoft.com/office/drawing/2014/main" id="{F495428F-E5BD-448A-92D7-A509EF8E5495}"/>
                </a:ext>
              </a:extLst>
            </p:cNvPr>
            <p:cNvSpPr txBox="1">
              <a:spLocks noChangeArrowheads="1"/>
            </p:cNvSpPr>
            <p:nvPr/>
          </p:nvSpPr>
          <p:spPr bwMode="auto">
            <a:xfrm>
              <a:off x="113328450" y="107670600"/>
              <a:ext cx="22860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7">
              <a:extLst>
                <a:ext uri="{FF2B5EF4-FFF2-40B4-BE49-F238E27FC236}">
                  <a16:creationId xmlns:a16="http://schemas.microsoft.com/office/drawing/2014/main" id="{1E4AF770-BF57-4D7D-9DAA-D85664028073}"/>
                </a:ext>
              </a:extLst>
            </p:cNvPr>
            <p:cNvSpPr txBox="1">
              <a:spLocks noChangeArrowheads="1"/>
            </p:cNvSpPr>
            <p:nvPr/>
          </p:nvSpPr>
          <p:spPr bwMode="auto">
            <a:xfrm>
              <a:off x="113042700" y="107670600"/>
              <a:ext cx="22860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8">
              <a:extLst>
                <a:ext uri="{FF2B5EF4-FFF2-40B4-BE49-F238E27FC236}">
                  <a16:creationId xmlns:a16="http://schemas.microsoft.com/office/drawing/2014/main" id="{D41E2C33-9EAF-421F-937D-BB9C3E70E5D6}"/>
                </a:ext>
              </a:extLst>
            </p:cNvPr>
            <p:cNvSpPr txBox="1">
              <a:spLocks noChangeArrowheads="1"/>
            </p:cNvSpPr>
            <p:nvPr/>
          </p:nvSpPr>
          <p:spPr bwMode="auto">
            <a:xfrm>
              <a:off x="111499650" y="107670600"/>
              <a:ext cx="22860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19">
              <a:extLst>
                <a:ext uri="{FF2B5EF4-FFF2-40B4-BE49-F238E27FC236}">
                  <a16:creationId xmlns:a16="http://schemas.microsoft.com/office/drawing/2014/main" id="{CC9054E2-0648-43C9-9DB5-95D8580DAC65}"/>
                </a:ext>
              </a:extLst>
            </p:cNvPr>
            <p:cNvSpPr txBox="1">
              <a:spLocks noChangeArrowheads="1"/>
            </p:cNvSpPr>
            <p:nvPr/>
          </p:nvSpPr>
          <p:spPr bwMode="auto">
            <a:xfrm>
              <a:off x="111156750" y="107384850"/>
              <a:ext cx="62865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Priests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0">
              <a:extLst>
                <a:ext uri="{FF2B5EF4-FFF2-40B4-BE49-F238E27FC236}">
                  <a16:creationId xmlns:a16="http://schemas.microsoft.com/office/drawing/2014/main" id="{D69866C7-53FB-4CB5-A010-AA6B255DBBA4}"/>
                </a:ext>
              </a:extLst>
            </p:cNvPr>
            <p:cNvSpPr txBox="1">
              <a:spLocks noChangeArrowheads="1"/>
            </p:cNvSpPr>
            <p:nvPr/>
          </p:nvSpPr>
          <p:spPr bwMode="auto">
            <a:xfrm>
              <a:off x="112899825" y="107384850"/>
              <a:ext cx="714375"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Nethanims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21">
              <a:extLst>
                <a:ext uri="{FF2B5EF4-FFF2-40B4-BE49-F238E27FC236}">
                  <a16:creationId xmlns:a16="http://schemas.microsoft.com/office/drawing/2014/main" id="{3605FCF6-2A0D-491E-8B68-F8B77FD04B07}"/>
                </a:ext>
              </a:extLst>
            </p:cNvPr>
            <p:cNvSpPr txBox="1">
              <a:spLocks noChangeArrowheads="1"/>
            </p:cNvSpPr>
            <p:nvPr/>
          </p:nvSpPr>
          <p:spPr bwMode="auto">
            <a:xfrm>
              <a:off x="112156875" y="108327825"/>
              <a:ext cx="62865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Levites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54492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C62905-3A65-4FFC-B277-B55CBC4B879B}"/>
              </a:ext>
            </a:extLst>
          </p:cNvPr>
          <p:cNvSpPr>
            <a:spLocks noGrp="1"/>
          </p:cNvSpPr>
          <p:nvPr>
            <p:ph type="sldNum" sz="quarter" idx="12"/>
          </p:nvPr>
        </p:nvSpPr>
        <p:spPr/>
        <p:txBody>
          <a:bodyPr/>
          <a:lstStyle/>
          <a:p>
            <a:fld id="{2F76281F-16F8-4101-BC45-C079CC8DB7FA}" type="slidenum">
              <a:rPr lang="en-US" smtClean="0"/>
              <a:t>9</a:t>
            </a:fld>
            <a:endParaRPr lang="en-US"/>
          </a:p>
        </p:txBody>
      </p:sp>
      <p:sp>
        <p:nvSpPr>
          <p:cNvPr id="3" name="Rectangle 2">
            <a:extLst>
              <a:ext uri="{FF2B5EF4-FFF2-40B4-BE49-F238E27FC236}">
                <a16:creationId xmlns:a16="http://schemas.microsoft.com/office/drawing/2014/main" id="{4E42CF8D-E233-443B-B75F-F2B9412461F1}"/>
              </a:ext>
            </a:extLst>
          </p:cNvPr>
          <p:cNvSpPr/>
          <p:nvPr/>
        </p:nvSpPr>
        <p:spPr>
          <a:xfrm>
            <a:off x="581026" y="989911"/>
            <a:ext cx="6934200" cy="4449551"/>
          </a:xfrm>
          <a:prstGeom prst="rect">
            <a:avLst/>
          </a:prstGeom>
        </p:spPr>
        <p:txBody>
          <a:bodyPr wrap="square">
            <a:spAutoFit/>
          </a:bodyPr>
          <a:lstStyle/>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We'll start with Ephesians 6:5 which is about </a:t>
            </a: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servants obeying their masters</a:t>
            </a:r>
            <a:endParaRPr lang="en-US" b="1" dirty="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r>
              <a:rPr lang="en-US" sz="20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dirty="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Then we have Matthew 7:12 which is the </a:t>
            </a: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Golden rule</a:t>
            </a:r>
            <a:endParaRPr lang="en-US" b="1" dirty="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br>
              <a:rPr lang="en-US" sz="11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Matthew 22: 36-40 are </a:t>
            </a: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the two commandments</a:t>
            </a:r>
            <a:endParaRPr lang="en-US" b="1" dirty="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Along with Mark 12 30 + 31. </a:t>
            </a:r>
            <a:endParaRPr lang="en-US" dirty="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br>
              <a:rPr lang="en-US" sz="11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Exodus 20: 1 - 11 and 12 - 17. 12 - 17 are the last six commandments</a:t>
            </a:r>
            <a:endParaRPr lang="en-US" dirty="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br>
              <a:rPr lang="en-US" sz="11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Deuteronomy 6:4 - 5 the four commandments equal </a:t>
            </a: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the first commandment</a:t>
            </a:r>
            <a:endParaRPr lang="en-US" b="1" dirty="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br>
              <a:rPr lang="en-US" sz="11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Leviticus 19:18 shows the six commandments or </a:t>
            </a: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the second commandment</a:t>
            </a:r>
            <a:endParaRPr lang="en-US" b="1" dirty="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br>
              <a:rPr lang="en-US" sz="11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We went to Exodus and 1 to 11 is the first four commandments. Then we went to Deuteronomy and Leviticus and we saw that it was repeated.</a:t>
            </a:r>
            <a:endParaRPr lang="en-US" dirty="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br>
              <a:rPr lang="en-US" sz="11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So Deuteronomy is Exodus 20:1-11.  And Leviticus is Exodus 20:12-17.</a:t>
            </a:r>
            <a:endParaRPr lang="en-US" dirty="0">
              <a:latin typeface="Arial Narrow" panose="020B0606020202030204" pitchFamily="34" charset="0"/>
              <a:ea typeface="Calibri" panose="020F0502020204030204" pitchFamily="34" charset="0"/>
              <a:cs typeface="Times New Roman" panose="02020603050405020304" pitchFamily="18" charset="0"/>
            </a:endParaRPr>
          </a:p>
        </p:txBody>
      </p:sp>
      <p:pic>
        <p:nvPicPr>
          <p:cNvPr id="5" name="Picture 4" descr="A picture containing food&#10;&#10;Description automatically generated">
            <a:extLst>
              <a:ext uri="{FF2B5EF4-FFF2-40B4-BE49-F238E27FC236}">
                <a16:creationId xmlns:a16="http://schemas.microsoft.com/office/drawing/2014/main" id="{7684E00A-AF3A-4B3E-90D5-30CB451A06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5725" y="1967007"/>
            <a:ext cx="4229100" cy="2209705"/>
          </a:xfrm>
          <a:prstGeom prst="rect">
            <a:avLst/>
          </a:prstGeom>
        </p:spPr>
      </p:pic>
    </p:spTree>
    <p:extLst>
      <p:ext uri="{BB962C8B-B14F-4D97-AF65-F5344CB8AC3E}">
        <p14:creationId xmlns:p14="http://schemas.microsoft.com/office/powerpoint/2010/main" val="188140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8199</Words>
  <Application>Microsoft Office PowerPoint</Application>
  <PresentationFormat>Widescreen</PresentationFormat>
  <Paragraphs>559</Paragraphs>
  <Slides>59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Arial</vt:lpstr>
      <vt:lpstr>Arial Narrow</vt:lpstr>
      <vt:lpstr>Arial Rounded MT Bold</vt:lpstr>
      <vt:lpstr>Calibri</vt:lpstr>
      <vt:lpstr>Calibri Light</vt:lpstr>
      <vt:lpstr>Impact</vt:lpstr>
      <vt:lpstr>Oswald</vt:lpstr>
      <vt:lpstr>Symbol</vt:lpstr>
      <vt:lpstr>Times New Roman</vt:lpstr>
      <vt:lpstr>Wingdings</vt:lpstr>
      <vt:lpstr>Office Theme</vt:lpstr>
      <vt:lpstr>Ten Commandments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 Commandments</dc:title>
  <dc:creator>Elaine Steiner</dc:creator>
  <cp:lastModifiedBy>Elaine Steiner</cp:lastModifiedBy>
  <cp:revision>18</cp:revision>
  <dcterms:created xsi:type="dcterms:W3CDTF">2020-05-02T01:15:29Z</dcterms:created>
  <dcterms:modified xsi:type="dcterms:W3CDTF">2020-05-02T04:11:19Z</dcterms:modified>
</cp:coreProperties>
</file>