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6" tIns="48328" rIns="96656" bIns="48328"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56" tIns="48328" rIns="96656" bIns="48328" rtlCol="0"/>
          <a:lstStyle>
            <a:lvl1pPr algn="r">
              <a:defRPr sz="1200"/>
            </a:lvl1pPr>
          </a:lstStyle>
          <a:p>
            <a:fld id="{BDF1D34D-275B-433B-A3C9-E6C047A3A2E2}" type="datetimeFigureOut">
              <a:rPr lang="en-US" smtClean="0"/>
              <a:t>11/8/2020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6" tIns="48328" rIns="96656"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6" tIns="48328" rIns="96656" bIns="48328" rtlCol="0" anchor="b"/>
          <a:lstStyle>
            <a:lvl1pPr algn="r">
              <a:defRPr sz="1200"/>
            </a:lvl1pPr>
          </a:lstStyle>
          <a:p>
            <a:fld id="{6A623541-5C48-4679-BB78-3EC093E4A337}" type="slidenum">
              <a:rPr lang="en-US" smtClean="0"/>
              <a:t>‹#›</a:t>
            </a:fld>
            <a:endParaRPr lang="en-US" dirty="0"/>
          </a:p>
        </p:txBody>
      </p:sp>
    </p:spTree>
    <p:extLst>
      <p:ext uri="{BB962C8B-B14F-4D97-AF65-F5344CB8AC3E}">
        <p14:creationId xmlns:p14="http://schemas.microsoft.com/office/powerpoint/2010/main" val="26449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2175-7EE7-430A-8536-DAB2F9EB8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1A92B-6914-478C-8327-409EC5AA0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AFF617-3CE6-4B5E-83BC-85966B9E61E7}"/>
              </a:ext>
            </a:extLst>
          </p:cNvPr>
          <p:cNvSpPr>
            <a:spLocks noGrp="1"/>
          </p:cNvSpPr>
          <p:nvPr>
            <p:ph type="dt" sz="half" idx="10"/>
          </p:nvPr>
        </p:nvSpPr>
        <p:spPr/>
        <p:txBody>
          <a:bodyPr/>
          <a:lstStyle/>
          <a:p>
            <a:fld id="{D522D685-1132-4ABC-9432-0596EC2D2991}" type="datetime1">
              <a:rPr lang="en-US" smtClean="0"/>
              <a:t>11/8/2020</a:t>
            </a:fld>
            <a:endParaRPr lang="en-US" dirty="0"/>
          </a:p>
        </p:txBody>
      </p:sp>
      <p:sp>
        <p:nvSpPr>
          <p:cNvPr id="5" name="Footer Placeholder 4">
            <a:extLst>
              <a:ext uri="{FF2B5EF4-FFF2-40B4-BE49-F238E27FC236}">
                <a16:creationId xmlns:a16="http://schemas.microsoft.com/office/drawing/2014/main" id="{6EF60489-1532-47D4-9322-BE18617AF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8D33F5-BDE9-437A-A5B0-571E234EAAE1}"/>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28731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2075-0A3E-42E0-BA36-71E63AE33B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075D5D-9006-4045-B013-A6B43993C0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FDB3D-5BEA-4610-A107-0DA543CFD798}"/>
              </a:ext>
            </a:extLst>
          </p:cNvPr>
          <p:cNvSpPr>
            <a:spLocks noGrp="1"/>
          </p:cNvSpPr>
          <p:nvPr>
            <p:ph type="dt" sz="half" idx="10"/>
          </p:nvPr>
        </p:nvSpPr>
        <p:spPr/>
        <p:txBody>
          <a:bodyPr/>
          <a:lstStyle/>
          <a:p>
            <a:fld id="{C49CAE18-CFEB-4356-80EB-4CDC19E25A0C}" type="datetime1">
              <a:rPr lang="en-US" smtClean="0"/>
              <a:t>11/8/2020</a:t>
            </a:fld>
            <a:endParaRPr lang="en-US" dirty="0"/>
          </a:p>
        </p:txBody>
      </p:sp>
      <p:sp>
        <p:nvSpPr>
          <p:cNvPr id="5" name="Footer Placeholder 4">
            <a:extLst>
              <a:ext uri="{FF2B5EF4-FFF2-40B4-BE49-F238E27FC236}">
                <a16:creationId xmlns:a16="http://schemas.microsoft.com/office/drawing/2014/main" id="{B0A60ACB-F4FA-4A4F-B759-8CB4BC9223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DDB1AA-0F8D-434F-91BA-13FEF96A4587}"/>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947661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D446C-263A-4752-9F58-4B3FD5BC9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A1F9E1-5DEC-4EBE-A49E-55311D1A67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3F726-7AF2-4A99-8584-A325C230E2AE}"/>
              </a:ext>
            </a:extLst>
          </p:cNvPr>
          <p:cNvSpPr>
            <a:spLocks noGrp="1"/>
          </p:cNvSpPr>
          <p:nvPr>
            <p:ph type="dt" sz="half" idx="10"/>
          </p:nvPr>
        </p:nvSpPr>
        <p:spPr/>
        <p:txBody>
          <a:bodyPr/>
          <a:lstStyle/>
          <a:p>
            <a:fld id="{08FFBFD3-A619-450F-AE96-8B8761EF1A86}" type="datetime1">
              <a:rPr lang="en-US" smtClean="0"/>
              <a:t>11/8/2020</a:t>
            </a:fld>
            <a:endParaRPr lang="en-US" dirty="0"/>
          </a:p>
        </p:txBody>
      </p:sp>
      <p:sp>
        <p:nvSpPr>
          <p:cNvPr id="5" name="Footer Placeholder 4">
            <a:extLst>
              <a:ext uri="{FF2B5EF4-FFF2-40B4-BE49-F238E27FC236}">
                <a16:creationId xmlns:a16="http://schemas.microsoft.com/office/drawing/2014/main" id="{97695217-AF1D-4AD5-AD06-B1D3F34801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579E4-AC9E-4891-A4B9-0A2585446570}"/>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30434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7171-6E30-458F-AFB8-C788641CA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C9EA5E-38DD-48E8-8B08-21B27C391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07349-B1AA-47EF-8DE2-BFDD47AB70D7}"/>
              </a:ext>
            </a:extLst>
          </p:cNvPr>
          <p:cNvSpPr>
            <a:spLocks noGrp="1"/>
          </p:cNvSpPr>
          <p:nvPr>
            <p:ph type="dt" sz="half" idx="10"/>
          </p:nvPr>
        </p:nvSpPr>
        <p:spPr/>
        <p:txBody>
          <a:bodyPr/>
          <a:lstStyle/>
          <a:p>
            <a:fld id="{6A168123-3675-492C-A0E1-B96619D449D8}" type="datetime1">
              <a:rPr lang="en-US" smtClean="0"/>
              <a:t>11/8/2020</a:t>
            </a:fld>
            <a:endParaRPr lang="en-US" dirty="0"/>
          </a:p>
        </p:txBody>
      </p:sp>
      <p:sp>
        <p:nvSpPr>
          <p:cNvPr id="5" name="Footer Placeholder 4">
            <a:extLst>
              <a:ext uri="{FF2B5EF4-FFF2-40B4-BE49-F238E27FC236}">
                <a16:creationId xmlns:a16="http://schemas.microsoft.com/office/drawing/2014/main" id="{922F0C74-D51B-4951-B883-4E49CB24A6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9550A0-2C29-4B93-A397-A9C7F76B6A3B}"/>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05623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E7BD-77B9-4423-85F5-6E9929387A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EB156-8E48-4812-92C0-8311F80F49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0FB61-9324-4233-89B6-A43A31DC611D}"/>
              </a:ext>
            </a:extLst>
          </p:cNvPr>
          <p:cNvSpPr>
            <a:spLocks noGrp="1"/>
          </p:cNvSpPr>
          <p:nvPr>
            <p:ph type="dt" sz="half" idx="10"/>
          </p:nvPr>
        </p:nvSpPr>
        <p:spPr/>
        <p:txBody>
          <a:bodyPr/>
          <a:lstStyle/>
          <a:p>
            <a:fld id="{D997BE66-554D-4E13-BFBD-6EAA14188AD5}" type="datetime1">
              <a:rPr lang="en-US" smtClean="0"/>
              <a:t>11/8/2020</a:t>
            </a:fld>
            <a:endParaRPr lang="en-US" dirty="0"/>
          </a:p>
        </p:txBody>
      </p:sp>
      <p:sp>
        <p:nvSpPr>
          <p:cNvPr id="5" name="Footer Placeholder 4">
            <a:extLst>
              <a:ext uri="{FF2B5EF4-FFF2-40B4-BE49-F238E27FC236}">
                <a16:creationId xmlns:a16="http://schemas.microsoft.com/office/drawing/2014/main" id="{AFDD75A3-F36E-41A4-AAA0-1ECEC9A1F2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5554D9-3DAC-4047-93D9-61A8A56E0961}"/>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653766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AC407-BB2D-438A-BBC6-91C957DF0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C533D0-BE13-41A5-86E3-703A60D37E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015C15-9421-4976-952D-EEA9A42CDD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71CC48-9323-4132-B72C-8C1EBFDBF409}"/>
              </a:ext>
            </a:extLst>
          </p:cNvPr>
          <p:cNvSpPr>
            <a:spLocks noGrp="1"/>
          </p:cNvSpPr>
          <p:nvPr>
            <p:ph type="dt" sz="half" idx="10"/>
          </p:nvPr>
        </p:nvSpPr>
        <p:spPr/>
        <p:txBody>
          <a:bodyPr/>
          <a:lstStyle/>
          <a:p>
            <a:fld id="{A72BF0C5-2B74-405F-8F20-F1AEFEDDD3B2}" type="datetime1">
              <a:rPr lang="en-US" smtClean="0"/>
              <a:t>11/8/2020</a:t>
            </a:fld>
            <a:endParaRPr lang="en-US" dirty="0"/>
          </a:p>
        </p:txBody>
      </p:sp>
      <p:sp>
        <p:nvSpPr>
          <p:cNvPr id="6" name="Footer Placeholder 5">
            <a:extLst>
              <a:ext uri="{FF2B5EF4-FFF2-40B4-BE49-F238E27FC236}">
                <a16:creationId xmlns:a16="http://schemas.microsoft.com/office/drawing/2014/main" id="{97F19414-AF6C-409D-9210-E6FD02558B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9316DE-A04D-4C6B-B6B1-2BF89BC9262D}"/>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12731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EE1B-4B42-4A5F-B31D-BC562C6439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120AF-6828-45AA-9E20-98C397A7E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FABA0-F8E2-4F48-BEB2-EB0A955202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D64F78-E4B5-4608-95C3-F2ECD1B38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06340-EC4D-4933-B049-A83E18B472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A7D2D-F81C-477F-BB6C-EA32DC753909}"/>
              </a:ext>
            </a:extLst>
          </p:cNvPr>
          <p:cNvSpPr>
            <a:spLocks noGrp="1"/>
          </p:cNvSpPr>
          <p:nvPr>
            <p:ph type="dt" sz="half" idx="10"/>
          </p:nvPr>
        </p:nvSpPr>
        <p:spPr/>
        <p:txBody>
          <a:bodyPr/>
          <a:lstStyle/>
          <a:p>
            <a:fld id="{19B34392-F834-4FF3-B739-F16634149CC2}" type="datetime1">
              <a:rPr lang="en-US" smtClean="0"/>
              <a:t>11/8/2020</a:t>
            </a:fld>
            <a:endParaRPr lang="en-US" dirty="0"/>
          </a:p>
        </p:txBody>
      </p:sp>
      <p:sp>
        <p:nvSpPr>
          <p:cNvPr id="8" name="Footer Placeholder 7">
            <a:extLst>
              <a:ext uri="{FF2B5EF4-FFF2-40B4-BE49-F238E27FC236}">
                <a16:creationId xmlns:a16="http://schemas.microsoft.com/office/drawing/2014/main" id="{0471DC9A-1575-433C-BD02-710A6CB77D0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91747BC-101D-4919-8205-8DC53BFA7E3A}"/>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90058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06EC-22D5-4FF5-A9EB-A6C81EDBFF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9608FD-73A0-40F8-A0C9-DB94BEEDB796}"/>
              </a:ext>
            </a:extLst>
          </p:cNvPr>
          <p:cNvSpPr>
            <a:spLocks noGrp="1"/>
          </p:cNvSpPr>
          <p:nvPr>
            <p:ph type="dt" sz="half" idx="10"/>
          </p:nvPr>
        </p:nvSpPr>
        <p:spPr/>
        <p:txBody>
          <a:bodyPr/>
          <a:lstStyle/>
          <a:p>
            <a:fld id="{A842EE8E-7D6E-4A60-87D6-6921F71B3EF6}" type="datetime1">
              <a:rPr lang="en-US" smtClean="0"/>
              <a:t>11/8/2020</a:t>
            </a:fld>
            <a:endParaRPr lang="en-US" dirty="0"/>
          </a:p>
        </p:txBody>
      </p:sp>
      <p:sp>
        <p:nvSpPr>
          <p:cNvPr id="4" name="Footer Placeholder 3">
            <a:extLst>
              <a:ext uri="{FF2B5EF4-FFF2-40B4-BE49-F238E27FC236}">
                <a16:creationId xmlns:a16="http://schemas.microsoft.com/office/drawing/2014/main" id="{287C4B19-7315-480A-A0C0-5E216824617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07F185-17C1-4987-AA52-6783E3672DF5}"/>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399802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66F7F-F06C-48B8-BF3F-3DA4384F46B0}"/>
              </a:ext>
            </a:extLst>
          </p:cNvPr>
          <p:cNvSpPr>
            <a:spLocks noGrp="1"/>
          </p:cNvSpPr>
          <p:nvPr>
            <p:ph type="dt" sz="half" idx="10"/>
          </p:nvPr>
        </p:nvSpPr>
        <p:spPr/>
        <p:txBody>
          <a:bodyPr/>
          <a:lstStyle/>
          <a:p>
            <a:fld id="{D78CB47E-0F60-406D-8166-7D4F98DE8A7F}" type="datetime1">
              <a:rPr lang="en-US" smtClean="0"/>
              <a:t>11/8/2020</a:t>
            </a:fld>
            <a:endParaRPr lang="en-US" dirty="0"/>
          </a:p>
        </p:txBody>
      </p:sp>
      <p:sp>
        <p:nvSpPr>
          <p:cNvPr id="3" name="Footer Placeholder 2">
            <a:extLst>
              <a:ext uri="{FF2B5EF4-FFF2-40B4-BE49-F238E27FC236}">
                <a16:creationId xmlns:a16="http://schemas.microsoft.com/office/drawing/2014/main" id="{080561AD-53CC-40B9-B72C-DB89DFA179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BC01865-FF87-4944-8B39-4E86DFFAF380}"/>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27920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551BC-F7BB-4C64-AF88-CD93873DD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9CA69-473C-4A4B-A06F-1FCF67522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5B473C-A786-4A0D-AFD6-25DA156B29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2D95BE-4AE1-48EF-8E8E-871852AE8CA4}"/>
              </a:ext>
            </a:extLst>
          </p:cNvPr>
          <p:cNvSpPr>
            <a:spLocks noGrp="1"/>
          </p:cNvSpPr>
          <p:nvPr>
            <p:ph type="dt" sz="half" idx="10"/>
          </p:nvPr>
        </p:nvSpPr>
        <p:spPr/>
        <p:txBody>
          <a:bodyPr/>
          <a:lstStyle/>
          <a:p>
            <a:fld id="{17D7BEE6-824C-4DD5-AA72-3F61D6AEF2DC}" type="datetime1">
              <a:rPr lang="en-US" smtClean="0"/>
              <a:t>11/8/2020</a:t>
            </a:fld>
            <a:endParaRPr lang="en-US" dirty="0"/>
          </a:p>
        </p:txBody>
      </p:sp>
      <p:sp>
        <p:nvSpPr>
          <p:cNvPr id="6" name="Footer Placeholder 5">
            <a:extLst>
              <a:ext uri="{FF2B5EF4-FFF2-40B4-BE49-F238E27FC236}">
                <a16:creationId xmlns:a16="http://schemas.microsoft.com/office/drawing/2014/main" id="{AE03E6D2-A455-4F00-9CFE-C1C9C24BFB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9E7CC5-8E8A-41C8-8EF3-78FB40953647}"/>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12429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1A299-3E4B-44B2-9B0B-8C3CD9EEC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B34214-6109-4E5F-9238-C831D5E132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AA261DC-16EF-4110-92CA-88CCF7B35F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4FF6AC-705A-460B-A2FF-9CFA83E437A2}"/>
              </a:ext>
            </a:extLst>
          </p:cNvPr>
          <p:cNvSpPr>
            <a:spLocks noGrp="1"/>
          </p:cNvSpPr>
          <p:nvPr>
            <p:ph type="dt" sz="half" idx="10"/>
          </p:nvPr>
        </p:nvSpPr>
        <p:spPr/>
        <p:txBody>
          <a:bodyPr/>
          <a:lstStyle/>
          <a:p>
            <a:fld id="{D2A3B01E-F693-4011-980F-F462A153557D}" type="datetime1">
              <a:rPr lang="en-US" smtClean="0"/>
              <a:t>11/8/2020</a:t>
            </a:fld>
            <a:endParaRPr lang="en-US" dirty="0"/>
          </a:p>
        </p:txBody>
      </p:sp>
      <p:sp>
        <p:nvSpPr>
          <p:cNvPr id="6" name="Footer Placeholder 5">
            <a:extLst>
              <a:ext uri="{FF2B5EF4-FFF2-40B4-BE49-F238E27FC236}">
                <a16:creationId xmlns:a16="http://schemas.microsoft.com/office/drawing/2014/main" id="{F8EEA970-750E-4CB3-97BB-6187750FA3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01F782-2C89-45DF-9CD8-F34C2BA65348}"/>
              </a:ext>
            </a:extLst>
          </p:cNvPr>
          <p:cNvSpPr>
            <a:spLocks noGrp="1"/>
          </p:cNvSpPr>
          <p:nvPr>
            <p:ph type="sldNum" sz="quarter" idx="12"/>
          </p:nvPr>
        </p:nvSpPr>
        <p:spPr/>
        <p:txBody>
          <a:bodyPr/>
          <a:lstStyle/>
          <a:p>
            <a:fld id="{173892A4-4ECF-4412-93BB-F9FC4A47285F}" type="slidenum">
              <a:rPr lang="en-US" smtClean="0"/>
              <a:t>‹#›</a:t>
            </a:fld>
            <a:endParaRPr lang="en-US" dirty="0"/>
          </a:p>
        </p:txBody>
      </p:sp>
    </p:spTree>
    <p:extLst>
      <p:ext uri="{BB962C8B-B14F-4D97-AF65-F5344CB8AC3E}">
        <p14:creationId xmlns:p14="http://schemas.microsoft.com/office/powerpoint/2010/main" val="82665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677B4-E603-4C14-B29A-87532C8EA7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1F2B8D-9626-4266-A5F9-3A1BCB621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E5200-4C27-49C3-BD5B-84DF22D8B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28927-9F9E-4A29-92D3-3E8BBEDE4F63}" type="datetime1">
              <a:rPr lang="en-US" smtClean="0"/>
              <a:t>11/8/2020</a:t>
            </a:fld>
            <a:endParaRPr lang="en-US" dirty="0"/>
          </a:p>
        </p:txBody>
      </p:sp>
      <p:sp>
        <p:nvSpPr>
          <p:cNvPr id="5" name="Footer Placeholder 4">
            <a:extLst>
              <a:ext uri="{FF2B5EF4-FFF2-40B4-BE49-F238E27FC236}">
                <a16:creationId xmlns:a16="http://schemas.microsoft.com/office/drawing/2014/main" id="{B752A206-B2E3-401C-97BD-E941242A2E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6446C8-7212-4311-89C9-2CD127066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892A4-4ECF-4412-93BB-F9FC4A47285F}" type="slidenum">
              <a:rPr lang="en-US" smtClean="0"/>
              <a:t>‹#›</a:t>
            </a:fld>
            <a:endParaRPr lang="en-US" dirty="0"/>
          </a:p>
        </p:txBody>
      </p:sp>
    </p:spTree>
    <p:extLst>
      <p:ext uri="{BB962C8B-B14F-4D97-AF65-F5344CB8AC3E}">
        <p14:creationId xmlns:p14="http://schemas.microsoft.com/office/powerpoint/2010/main" val="1404643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close up of a piece of paper&#10;&#10;Description automatically generated">
            <a:extLst>
              <a:ext uri="{FF2B5EF4-FFF2-40B4-BE49-F238E27FC236}">
                <a16:creationId xmlns:a16="http://schemas.microsoft.com/office/drawing/2014/main" id="{74C9848F-9FC2-484C-83ED-51EF0E0A5AE0}"/>
              </a:ext>
            </a:extLst>
          </p:cNvPr>
          <p:cNvPicPr>
            <a:picLocks noChangeAspect="1"/>
          </p:cNvPicPr>
          <p:nvPr/>
        </p:nvPicPr>
        <p:blipFill rotWithShape="1">
          <a:blip r:embed="rId2">
            <a:extLst>
              <a:ext uri="{28A0092B-C50C-407E-A947-70E740481C1C}">
                <a14:useLocalDpi xmlns:a14="http://schemas.microsoft.com/office/drawing/2010/main" val="0"/>
              </a:ext>
            </a:extLst>
          </a:blip>
          <a:srcRect l="4002" r="20800" b="6312"/>
          <a:stretch/>
        </p:blipFill>
        <p:spPr>
          <a:xfrm>
            <a:off x="3523488" y="10"/>
            <a:ext cx="8668512" cy="6857990"/>
          </a:xfrm>
          <a:prstGeom prst="rect">
            <a:avLst/>
          </a:prstGeom>
        </p:spPr>
      </p:pic>
      <p:sp>
        <p:nvSpPr>
          <p:cNvPr id="139" name="Rectangle 13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B1C98F-40D5-47AF-BF7E-4B8F6AC70AEA}"/>
              </a:ext>
            </a:extLst>
          </p:cNvPr>
          <p:cNvSpPr>
            <a:spLocks noGrp="1"/>
          </p:cNvSpPr>
          <p:nvPr>
            <p:ph type="ctrTitle"/>
          </p:nvPr>
        </p:nvSpPr>
        <p:spPr>
          <a:xfrm>
            <a:off x="477981" y="1122363"/>
            <a:ext cx="4023360" cy="3204134"/>
          </a:xfrm>
        </p:spPr>
        <p:txBody>
          <a:bodyPr anchor="b">
            <a:normAutofit/>
          </a:bodyPr>
          <a:lstStyle/>
          <a:p>
            <a:pPr algn="l"/>
            <a:r>
              <a:rPr lang="en-US" sz="4800" b="1" dirty="0">
                <a:latin typeface="Playball" panose="02000000000000000000" pitchFamily="2" charset="0"/>
                <a:cs typeface="Aharoni" panose="02010803020104030203" pitchFamily="2" charset="-79"/>
              </a:rPr>
              <a:t>The Constitution,</a:t>
            </a:r>
            <a:br>
              <a:rPr lang="en-US" sz="4800" b="1" dirty="0">
                <a:latin typeface="Playball" panose="02000000000000000000" pitchFamily="2" charset="0"/>
                <a:cs typeface="Aharoni" panose="02010803020104030203" pitchFamily="2" charset="-79"/>
              </a:rPr>
            </a:br>
            <a:r>
              <a:rPr lang="en-US" sz="4800" b="1" dirty="0">
                <a:latin typeface="Playball" panose="02000000000000000000" pitchFamily="2" charset="0"/>
                <a:cs typeface="Aharoni" panose="02010803020104030203" pitchFamily="2" charset="-79"/>
              </a:rPr>
              <a:t>a Compromise</a:t>
            </a:r>
          </a:p>
        </p:txBody>
      </p:sp>
      <p:sp>
        <p:nvSpPr>
          <p:cNvPr id="3" name="Subtitle 2">
            <a:extLst>
              <a:ext uri="{FF2B5EF4-FFF2-40B4-BE49-F238E27FC236}">
                <a16:creationId xmlns:a16="http://schemas.microsoft.com/office/drawing/2014/main" id="{39304CE4-D97E-4418-A63B-A0D6485C7194}"/>
              </a:ext>
            </a:extLst>
          </p:cNvPr>
          <p:cNvSpPr>
            <a:spLocks noGrp="1"/>
          </p:cNvSpPr>
          <p:nvPr>
            <p:ph type="subTitle" idx="1"/>
          </p:nvPr>
        </p:nvSpPr>
        <p:spPr>
          <a:xfrm>
            <a:off x="477980" y="4872922"/>
            <a:ext cx="4023359" cy="1208141"/>
          </a:xfrm>
        </p:spPr>
        <p:txBody>
          <a:bodyPr>
            <a:normAutofit/>
          </a:bodyPr>
          <a:lstStyle/>
          <a:p>
            <a:pPr algn="l"/>
            <a:r>
              <a:rPr lang="en-US" sz="2000" dirty="0">
                <a:latin typeface="Aharoni" panose="02010803020104030203" pitchFamily="2" charset="-79"/>
                <a:cs typeface="Aharoni" panose="02010803020104030203" pitchFamily="2" charset="-79"/>
              </a:rPr>
              <a:t>Elder Tess</a:t>
            </a:r>
          </a:p>
          <a:p>
            <a:pPr algn="l"/>
            <a:r>
              <a:rPr lang="en-US" sz="2000" dirty="0">
                <a:latin typeface="Aharoni" panose="02010803020104030203" pitchFamily="2" charset="-79"/>
                <a:cs typeface="Aharoni" panose="02010803020104030203" pitchFamily="2" charset="-79"/>
              </a:rPr>
              <a:t>September 19, 2020</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EE286C4-D4C9-4044-B180-9FBB2DAFD5BD}"/>
              </a:ext>
            </a:extLst>
          </p:cNvPr>
          <p:cNvSpPr>
            <a:spLocks noGrp="1"/>
          </p:cNvSpPr>
          <p:nvPr>
            <p:ph type="sldNum" sz="quarter" idx="12"/>
          </p:nvPr>
        </p:nvSpPr>
        <p:spPr>
          <a:xfrm>
            <a:off x="8970819" y="6356350"/>
            <a:ext cx="2743200" cy="365125"/>
          </a:xfrm>
          <a:prstGeom prst="ellipse">
            <a:avLst/>
          </a:prstGeom>
        </p:spPr>
        <p:txBody>
          <a:bodyPr>
            <a:normAutofit/>
          </a:bodyPr>
          <a:lstStyle/>
          <a:p>
            <a:pPr>
              <a:lnSpc>
                <a:spcPct val="90000"/>
              </a:lnSpc>
              <a:spcAft>
                <a:spcPts val="600"/>
              </a:spcAft>
            </a:pPr>
            <a:fld id="{173892A4-4ECF-4412-93BB-F9FC4A47285F}" type="slidenum">
              <a:rPr lang="en-US">
                <a:solidFill>
                  <a:schemeClr val="bg1"/>
                </a:solidFill>
              </a:rPr>
              <a:pPr>
                <a:lnSpc>
                  <a:spcPct val="90000"/>
                </a:lnSpc>
                <a:spcAft>
                  <a:spcPts val="600"/>
                </a:spcAft>
              </a:pPr>
              <a:t>1</a:t>
            </a:fld>
            <a:endParaRPr lang="en-US" dirty="0">
              <a:solidFill>
                <a:schemeClr val="bg1"/>
              </a:solidFill>
            </a:endParaRPr>
          </a:p>
        </p:txBody>
      </p:sp>
      <p:sp>
        <p:nvSpPr>
          <p:cNvPr id="8" name="Subtitle 2">
            <a:extLst>
              <a:ext uri="{FF2B5EF4-FFF2-40B4-BE49-F238E27FC236}">
                <a16:creationId xmlns:a16="http://schemas.microsoft.com/office/drawing/2014/main" id="{915B1D8D-E087-47F0-B6A2-83E76D1FD3C0}"/>
              </a:ext>
            </a:extLst>
          </p:cNvPr>
          <p:cNvSpPr txBox="1">
            <a:spLocks/>
          </p:cNvSpPr>
          <p:nvPr/>
        </p:nvSpPr>
        <p:spPr>
          <a:xfrm>
            <a:off x="5758705" y="5547100"/>
            <a:ext cx="5588999" cy="83883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000000"/>
                </a:solidFill>
                <a:latin typeface="Aharoni" panose="02010803020104030203" pitchFamily="2" charset="-79"/>
                <a:cs typeface="Aharoni" panose="02010803020104030203" pitchFamily="2" charset="-79"/>
              </a:rPr>
              <a:t>Islands of the Sea September Camp Meeting #1</a:t>
            </a:r>
          </a:p>
        </p:txBody>
      </p:sp>
      <p:pic>
        <p:nvPicPr>
          <p:cNvPr id="5" name="Picture 4">
            <a:extLst>
              <a:ext uri="{FF2B5EF4-FFF2-40B4-BE49-F238E27FC236}">
                <a16:creationId xmlns:a16="http://schemas.microsoft.com/office/drawing/2014/main" id="{7ACA7C37-F973-42DB-9353-BBA1F7B630EB}"/>
              </a:ext>
            </a:extLst>
          </p:cNvPr>
          <p:cNvPicPr>
            <a:picLocks noChangeAspect="1"/>
          </p:cNvPicPr>
          <p:nvPr/>
        </p:nvPicPr>
        <p:blipFill>
          <a:blip r:embed="rId3"/>
          <a:stretch>
            <a:fillRect/>
          </a:stretch>
        </p:blipFill>
        <p:spPr>
          <a:xfrm>
            <a:off x="4414134" y="-10"/>
            <a:ext cx="7781695" cy="6858000"/>
          </a:xfrm>
          <a:prstGeom prst="rect">
            <a:avLst/>
          </a:prstGeom>
        </p:spPr>
      </p:pic>
    </p:spTree>
    <p:extLst>
      <p:ext uri="{BB962C8B-B14F-4D97-AF65-F5344CB8AC3E}">
        <p14:creationId xmlns:p14="http://schemas.microsoft.com/office/powerpoint/2010/main" val="222928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10</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493004"/>
            <a:ext cx="12192000" cy="1855380"/>
          </a:xfrm>
          <a:prstGeom prst="rect">
            <a:avLst/>
          </a:prstGeom>
          <a:solidFill>
            <a:schemeClr val="accent4">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Second party system 1828 to 1854 </a:t>
            </a:r>
            <a:r>
              <a:rPr lang="en-US" sz="18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cont.</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i="1"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thing we cannot forget is that they changed their position on civil rights, to be vague between the Civil War and today.  To not be specific they changed their position between the Civil War and Ronald Reagan. So when we go back to that history Democrats are southerners, not entirely like today, but they represent those kinds of interests</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the Whig predecessor to the Republicans represented northern interests. So Democrats represent Republicans today.   When we're talking about the period of 1828 to 1854 the Whig party would be today's Democrat party. The Whig party officially formed in 1833. We will discuss more of that history soon.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69ABCE17-44DB-4358-9A8F-517DDD3EAF3F}"/>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5184C679-C406-48EB-BC07-2C6AE11649C2}"/>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42B97A18-2B24-4F7D-9686-91DFFB2DEB42}"/>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2F563D2D-5C58-4A82-BABC-4654FC704794}"/>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DD38015-9B51-4B15-B18A-FE83DE34A7EB}"/>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B1ABF9A-91FF-45E4-B387-B969079FD1DF}"/>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4C35D57C-8113-4F72-8137-6D4BEF213DB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3C95935-5E53-4CF3-9509-68752A80C22D}"/>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855FD842-F342-4523-8EE6-57BF0A8BD620}"/>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5DA8483-F145-4FAD-81EB-8394ABACE344}"/>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083B6606-F6E1-4219-B04B-4FDD8B019EAC}"/>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4D05FDA-6914-4772-84DA-1D017D93BD45}"/>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CEF2C8D0-7BA3-4441-9913-4343FAB0E556}"/>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56CA391-E2E5-4DB6-A828-BAFAF00CC9A8}"/>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5CEE5EE4-FA9E-4C49-B229-15D103A55B4F}"/>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043B189-0171-4523-91CC-3A4B0AE07F73}"/>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392E24F-B217-473C-AF66-5130A8757D90}"/>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8783225-F880-4496-BC97-C9392B115E19}"/>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3A20A0DB-69DA-4332-826B-03FBD0B1D48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42010A7C-26C9-410A-8C2F-5F5D9FE75D6D}"/>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36AA451-F0DB-451B-874F-B6FCCC0D82A4}"/>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9492705-F10F-4AE7-8550-1795CF4DBC1E}"/>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FF70D759-9843-4ED5-A771-2350A637C83B}"/>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1FD2C50F-FBDF-405C-A54F-054EE97DF253}"/>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D3293D4-4D82-4B8D-A8F2-5C65533C4909}"/>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76CB2C-856F-4E8D-88A2-4BAD25BDA459}"/>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43B2A9E-A45D-4574-A1EE-51C0D7F3F37A}"/>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9E9C9ECA-CFC2-41BA-A216-AA22F9BC25B3}"/>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4C63631D-6EC5-435C-93A7-EC617DD06FE7}"/>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A58E39DB-C42E-4A0A-A25B-B478D6711397}"/>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6534D447-6066-4678-9BD8-FAAF308725E2}"/>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46C75498-90DB-4EE6-B7C2-A6897EDE8E36}"/>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B9ABBE4-21C5-454B-A4FE-2A65C769282C}"/>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51EDF5C1-A353-428F-9C46-AA15F1B97F8F}"/>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FBDD1BF9-093F-4B4C-B5B6-29D4CB33A48B}"/>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47D9742B-1871-4DC6-B637-B2B00EB6DFC1}"/>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F2C0CADA-74EF-4A0B-848B-7DF3D48974B1}"/>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FB2726EF-ACBC-4962-9F8A-4D6151EDC872}"/>
              </a:ext>
            </a:extLst>
          </p:cNvPr>
          <p:cNvPicPr>
            <a:picLocks noChangeAspect="1"/>
          </p:cNvPicPr>
          <p:nvPr/>
        </p:nvPicPr>
        <p:blipFill>
          <a:blip r:embed="rId2"/>
          <a:stretch>
            <a:fillRect/>
          </a:stretch>
        </p:blipFill>
        <p:spPr>
          <a:xfrm>
            <a:off x="0" y="0"/>
            <a:ext cx="2187701" cy="507860"/>
          </a:xfrm>
          <a:prstGeom prst="rect">
            <a:avLst/>
          </a:prstGeom>
        </p:spPr>
      </p:pic>
      <p:grpSp>
        <p:nvGrpSpPr>
          <p:cNvPr id="93" name="Group 92">
            <a:extLst>
              <a:ext uri="{FF2B5EF4-FFF2-40B4-BE49-F238E27FC236}">
                <a16:creationId xmlns:a16="http://schemas.microsoft.com/office/drawing/2014/main" id="{CD30B149-5E99-4E9C-BBBF-C8D2D82D2E84}"/>
              </a:ext>
            </a:extLst>
          </p:cNvPr>
          <p:cNvGrpSpPr/>
          <p:nvPr/>
        </p:nvGrpSpPr>
        <p:grpSpPr>
          <a:xfrm>
            <a:off x="314923" y="1465597"/>
            <a:ext cx="3859499" cy="2691559"/>
            <a:chOff x="314923" y="1465597"/>
            <a:chExt cx="3859499" cy="2691559"/>
          </a:xfrm>
        </p:grpSpPr>
        <p:grpSp>
          <p:nvGrpSpPr>
            <p:cNvPr id="94" name="Group 93">
              <a:extLst>
                <a:ext uri="{FF2B5EF4-FFF2-40B4-BE49-F238E27FC236}">
                  <a16:creationId xmlns:a16="http://schemas.microsoft.com/office/drawing/2014/main" id="{48E145CA-12AB-4971-B36B-3B2C0516F8A6}"/>
                </a:ext>
              </a:extLst>
            </p:cNvPr>
            <p:cNvGrpSpPr/>
            <p:nvPr/>
          </p:nvGrpSpPr>
          <p:grpSpPr>
            <a:xfrm>
              <a:off x="436310" y="1465597"/>
              <a:ext cx="3044443" cy="1583828"/>
              <a:chOff x="224326" y="1264937"/>
              <a:chExt cx="3044443" cy="1583828"/>
            </a:xfrm>
          </p:grpSpPr>
          <p:cxnSp>
            <p:nvCxnSpPr>
              <p:cNvPr id="96" name="Straight Connector 95">
                <a:extLst>
                  <a:ext uri="{FF2B5EF4-FFF2-40B4-BE49-F238E27FC236}">
                    <a16:creationId xmlns:a16="http://schemas.microsoft.com/office/drawing/2014/main" id="{3FA04DE9-5D08-4B21-BD1A-A5A12E1CA148}"/>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440DF35-5A9B-4F26-96C9-92970D7B9141}"/>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4F92E491-3E4D-421D-B00E-020D6A1FD64B}"/>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9" name="TextBox 98">
                <a:extLst>
                  <a:ext uri="{FF2B5EF4-FFF2-40B4-BE49-F238E27FC236}">
                    <a16:creationId xmlns:a16="http://schemas.microsoft.com/office/drawing/2014/main" id="{B0790338-88EA-434D-9B74-D45E4A1ED24C}"/>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100" name="TextBox 99">
                <a:extLst>
                  <a:ext uri="{FF2B5EF4-FFF2-40B4-BE49-F238E27FC236}">
                    <a16:creationId xmlns:a16="http://schemas.microsoft.com/office/drawing/2014/main" id="{8D6710F1-A903-4B2A-9592-B55DA8EBBBAD}"/>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5" name="TextBox 94">
              <a:extLst>
                <a:ext uri="{FF2B5EF4-FFF2-40B4-BE49-F238E27FC236}">
                  <a16:creationId xmlns:a16="http://schemas.microsoft.com/office/drawing/2014/main" id="{5FB0AD9A-AB95-42BF-B345-C99BB6EEB077}"/>
                </a:ext>
              </a:extLst>
            </p:cNvPr>
            <p:cNvSpPr txBox="1"/>
            <p:nvPr/>
          </p:nvSpPr>
          <p:spPr>
            <a:xfrm>
              <a:off x="314923" y="332615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998094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11</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452730"/>
            <a:ext cx="12191997" cy="1862035"/>
          </a:xfrm>
          <a:prstGeom prst="rect">
            <a:avLst/>
          </a:prstGeom>
          <a:solidFill>
            <a:schemeClr val="accent4">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third party system is 1854 into the 1890s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was the forming of the Republican party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brother had asked about the Whig party.   And the man that we're going to discuss more than any other is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given an overview of the forming of the two-party system and we've cut out a lot of noise. We're going to now briefly discuss the history prior to 1828.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But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most of what we will discuss will be 1828 to 1854.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7159A803-CE2E-4506-877B-E38BAB159AF3}"/>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946137C9-4C3E-4650-9876-F7E5483F32E4}"/>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576347CA-A346-4231-95FB-22138B339298}"/>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7EBE39AF-FCFB-4C2D-A5B5-F079D933532D}"/>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47E8388-582C-4F5D-81AC-1A18333DA5E2}"/>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7F513A2-E1FE-4499-B947-83BF7EE3C240}"/>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02EBD021-CEC6-4594-BDE3-01216714BBBE}"/>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F1985B8-61C6-41E3-83DF-80AD5A68B93F}"/>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E933C0AF-D642-4415-BC32-50C90D768549}"/>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DB4DD1B9-387A-4236-97DD-44F56AA1C6BE}"/>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148206A5-40A9-4DAA-8BE3-E109C063D629}"/>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D8EDF358-4922-4F09-97E8-73CB0EF04A7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07581626-3050-4643-A5E6-F6EB5A2A4557}"/>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C64DB86C-66EC-4956-AA5C-4358CA673B69}"/>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2DEFA3BF-4368-4DDE-A051-6401DC25706B}"/>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5349C8D-E7B1-4356-99DB-0EE4FB6EA87F}"/>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877A331-88C9-48B8-A6E4-2C31CC6ED704}"/>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B65894CB-1077-4D7F-B458-70708E0FCABA}"/>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A8B8519-7058-4F48-AE84-504FB441E9F0}"/>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D8724F46-7484-4EF7-84FF-52E9D0B0F147}"/>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E3055DE-58D8-45B4-B37E-F66D48358DD8}"/>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CB79655B-8B92-4332-8A98-DC4A8460B818}"/>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23A33C77-E759-4417-8764-0EA5F58A8356}"/>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A3AB00EC-B231-4AEB-9A23-FC89FD1A20AE}"/>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08FA32C-6486-459C-BF26-7E466E77A7BA}"/>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62A1D94-4216-4358-A850-589FB6DA27AD}"/>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429AD00-56CE-4B95-94D7-3B994933C82B}"/>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B50F3171-DFF2-41A1-8B7D-B4AAF1A98D72}"/>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08EB03EA-EDCB-4D2A-B36C-5470B2A8AB6B}"/>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2F1581F-F93B-429A-B9E2-2401C3D0169A}"/>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10E53E12-28C9-4E4F-9F80-9DEBA5A3A88C}"/>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50B1061-A959-45E7-BAEE-5089CE8440F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FE0B4D1-C09F-4E68-8599-9B00285C5F36}"/>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4EAE024-A225-4C26-8DFD-E83A3495251C}"/>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A34EA8F8-77B3-4338-824D-DABCC059814B}"/>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25E276F0-2690-4327-AD2B-ADDECC8EBF2C}"/>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FC7CBC93-917E-4646-921A-78B95439C303}"/>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E342AE47-9168-4AD2-AEB5-A8EE4029EC63}"/>
              </a:ext>
            </a:extLst>
          </p:cNvPr>
          <p:cNvPicPr>
            <a:picLocks noChangeAspect="1"/>
          </p:cNvPicPr>
          <p:nvPr/>
        </p:nvPicPr>
        <p:blipFill>
          <a:blip r:embed="rId2"/>
          <a:stretch>
            <a:fillRect/>
          </a:stretch>
        </p:blipFill>
        <p:spPr>
          <a:xfrm>
            <a:off x="0" y="0"/>
            <a:ext cx="2187701" cy="507860"/>
          </a:xfrm>
          <a:prstGeom prst="rect">
            <a:avLst/>
          </a:prstGeom>
        </p:spPr>
      </p:pic>
      <p:grpSp>
        <p:nvGrpSpPr>
          <p:cNvPr id="93" name="Group 92">
            <a:extLst>
              <a:ext uri="{FF2B5EF4-FFF2-40B4-BE49-F238E27FC236}">
                <a16:creationId xmlns:a16="http://schemas.microsoft.com/office/drawing/2014/main" id="{91200916-4EAB-429C-92AC-14481AE3307A}"/>
              </a:ext>
            </a:extLst>
          </p:cNvPr>
          <p:cNvGrpSpPr/>
          <p:nvPr/>
        </p:nvGrpSpPr>
        <p:grpSpPr>
          <a:xfrm>
            <a:off x="314923" y="1465597"/>
            <a:ext cx="3859499" cy="2691559"/>
            <a:chOff x="314923" y="1465597"/>
            <a:chExt cx="3859499" cy="2691559"/>
          </a:xfrm>
        </p:grpSpPr>
        <p:grpSp>
          <p:nvGrpSpPr>
            <p:cNvPr id="94" name="Group 93">
              <a:extLst>
                <a:ext uri="{FF2B5EF4-FFF2-40B4-BE49-F238E27FC236}">
                  <a16:creationId xmlns:a16="http://schemas.microsoft.com/office/drawing/2014/main" id="{737CECD6-050C-4749-ABD9-691E7F8AC2A5}"/>
                </a:ext>
              </a:extLst>
            </p:cNvPr>
            <p:cNvGrpSpPr/>
            <p:nvPr/>
          </p:nvGrpSpPr>
          <p:grpSpPr>
            <a:xfrm>
              <a:off x="436310" y="1465597"/>
              <a:ext cx="3044443" cy="1583828"/>
              <a:chOff x="224326" y="1264937"/>
              <a:chExt cx="3044443" cy="1583828"/>
            </a:xfrm>
          </p:grpSpPr>
          <p:cxnSp>
            <p:nvCxnSpPr>
              <p:cNvPr id="96" name="Straight Connector 95">
                <a:extLst>
                  <a:ext uri="{FF2B5EF4-FFF2-40B4-BE49-F238E27FC236}">
                    <a16:creationId xmlns:a16="http://schemas.microsoft.com/office/drawing/2014/main" id="{88D79B4A-5D7D-4D3D-ACFE-81A1D5AF3D3C}"/>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ED6D64E-A007-44C0-A508-AB0B746B36F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2814DB81-E914-45AA-9ACE-120AD3976A6F}"/>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9" name="TextBox 98">
                <a:extLst>
                  <a:ext uri="{FF2B5EF4-FFF2-40B4-BE49-F238E27FC236}">
                    <a16:creationId xmlns:a16="http://schemas.microsoft.com/office/drawing/2014/main" id="{BC32E846-2E1F-4AAC-B452-5BE4D4E60C51}"/>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100" name="TextBox 99">
                <a:extLst>
                  <a:ext uri="{FF2B5EF4-FFF2-40B4-BE49-F238E27FC236}">
                    <a16:creationId xmlns:a16="http://schemas.microsoft.com/office/drawing/2014/main" id="{AD7A8D25-064E-44F1-AE0A-108C47A03752}"/>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5" name="TextBox 94">
              <a:extLst>
                <a:ext uri="{FF2B5EF4-FFF2-40B4-BE49-F238E27FC236}">
                  <a16:creationId xmlns:a16="http://schemas.microsoft.com/office/drawing/2014/main" id="{3F2D6C9D-DF27-4FA4-9713-0038473BD150}"/>
                </a:ext>
              </a:extLst>
            </p:cNvPr>
            <p:cNvSpPr txBox="1"/>
            <p:nvPr/>
          </p:nvSpPr>
          <p:spPr>
            <a:xfrm>
              <a:off x="314923" y="332615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51316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12</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321013"/>
            <a:ext cx="12191998" cy="1855380"/>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structure of the reform lines were laid in place in a previous presentation. We have not reviewed that and reinforced it so in this camp meeting we will treat it as fact and then after this camp meeting will review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begin looking at this history with the Constitution. Within the Constitution it does not name slavery specifically. They avoid saying the word</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b</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ut its existence is implied. Without naming slavery they managed to reinforce and regulate it in three specific clauses of the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C65772BD-FE8D-4D7E-8056-2DA5DB8075F3}"/>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12E30E69-7DED-4C18-83EC-E036D8700A92}"/>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0AC6A839-41E8-45CF-8F80-0C294270A2E6}"/>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49F546B9-EA98-4ECE-9570-F5B633395C6A}"/>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AD6DDEA-6D75-4A03-B214-C3F5D00C00C2}"/>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7F32E41-71D1-4B7A-84B1-6EFC323F2D2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E49DAE0D-06E1-493A-89B5-E529491D1693}"/>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2142C885-C118-4DF6-AEFA-501DE9A96D3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25CD8671-6D4B-40FB-948F-35C8536DA968}"/>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1FD09FB-4D3E-42BA-89BF-E326E646B0CC}"/>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B08CD852-CD55-4E40-9DDE-8DD6388B4DED}"/>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A13235D-B597-4F11-ABB7-F7E66295F6C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CB74FA08-2371-4BA8-A01E-2ADD10A82B30}"/>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3F54CF5-7F69-46FD-8D12-7A7D0F2FB44E}"/>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54FF8322-6878-4AED-8C83-5EE28281A148}"/>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0236765-14F6-4221-B383-DD0F6543617D}"/>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21A3EDB-5720-40B6-8840-A936BB997A44}"/>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EC95B2ED-9B4D-45F0-8895-B5CBC233C74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72553E9C-ED23-4813-BC0C-079FE7D9F507}"/>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C5237B6D-ECC4-42AD-8E4B-4934A794B747}"/>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A6289F-E5A7-4519-ACFD-A8DA33BE5F34}"/>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A00CC43-DE20-4990-99F9-FD14B1234FAA}"/>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08C9F0D2-C6C8-4207-8642-3C59907B0BBF}"/>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A83BF96-F91B-4FB4-89FB-94979C50A7EF}"/>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072FE4E-FB73-41F1-8118-735F606C98A9}"/>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65A066-4266-4406-8F91-74B55FD28081}"/>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D8DA635-E752-4B8C-8011-F0A6D6503AD4}"/>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92D5B7A5-D756-49D8-A24F-4C6E1CE81601}"/>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3B708849-9F37-454D-AE51-537056F45AF8}"/>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6619C2A-9634-45C2-9F45-7D9A48D9B3FD}"/>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374B2B69-B0B5-495B-B2F8-681991B1AAFF}"/>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450005CF-699A-4CE5-8CF0-EC18B238153B}"/>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653D720-D783-4A19-A819-E3526415DCE7}"/>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D937BC6-D0FC-4C71-932D-CFF0CE6C4429}"/>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76E5E2D0-A8F8-4D89-BC10-6999798F60B3}"/>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71E6B672-0B03-4062-A60A-4D5EE0F8E91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53CB59F0-293C-418C-89BA-6D957E50A7C4}"/>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F0DB004D-FF79-4815-95D2-71488FA30804}"/>
              </a:ext>
            </a:extLst>
          </p:cNvPr>
          <p:cNvPicPr>
            <a:picLocks noChangeAspect="1"/>
          </p:cNvPicPr>
          <p:nvPr/>
        </p:nvPicPr>
        <p:blipFill>
          <a:blip r:embed="rId2"/>
          <a:stretch>
            <a:fillRect/>
          </a:stretch>
        </p:blipFill>
        <p:spPr>
          <a:xfrm>
            <a:off x="0" y="0"/>
            <a:ext cx="2187701" cy="507860"/>
          </a:xfrm>
          <a:prstGeom prst="rect">
            <a:avLst/>
          </a:prstGeom>
        </p:spPr>
      </p:pic>
      <p:grpSp>
        <p:nvGrpSpPr>
          <p:cNvPr id="93" name="Group 92">
            <a:extLst>
              <a:ext uri="{FF2B5EF4-FFF2-40B4-BE49-F238E27FC236}">
                <a16:creationId xmlns:a16="http://schemas.microsoft.com/office/drawing/2014/main" id="{77AD8732-7E43-43F1-B71C-B51DF11BF104}"/>
              </a:ext>
            </a:extLst>
          </p:cNvPr>
          <p:cNvGrpSpPr/>
          <p:nvPr/>
        </p:nvGrpSpPr>
        <p:grpSpPr>
          <a:xfrm>
            <a:off x="314923" y="1465597"/>
            <a:ext cx="3859499" cy="2691559"/>
            <a:chOff x="314923" y="1465597"/>
            <a:chExt cx="3859499" cy="2691559"/>
          </a:xfrm>
        </p:grpSpPr>
        <p:grpSp>
          <p:nvGrpSpPr>
            <p:cNvPr id="94" name="Group 93">
              <a:extLst>
                <a:ext uri="{FF2B5EF4-FFF2-40B4-BE49-F238E27FC236}">
                  <a16:creationId xmlns:a16="http://schemas.microsoft.com/office/drawing/2014/main" id="{5405A8E3-2862-4E94-AB97-6963F512A8BE}"/>
                </a:ext>
              </a:extLst>
            </p:cNvPr>
            <p:cNvGrpSpPr/>
            <p:nvPr/>
          </p:nvGrpSpPr>
          <p:grpSpPr>
            <a:xfrm>
              <a:off x="436310" y="1465597"/>
              <a:ext cx="3044443" cy="1583828"/>
              <a:chOff x="224326" y="1264937"/>
              <a:chExt cx="3044443" cy="1583828"/>
            </a:xfrm>
          </p:grpSpPr>
          <p:cxnSp>
            <p:nvCxnSpPr>
              <p:cNvPr id="96" name="Straight Connector 95">
                <a:extLst>
                  <a:ext uri="{FF2B5EF4-FFF2-40B4-BE49-F238E27FC236}">
                    <a16:creationId xmlns:a16="http://schemas.microsoft.com/office/drawing/2014/main" id="{236735FF-F9CE-4255-923F-5D8BDA403174}"/>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519522A-D7FA-4E50-940D-2A64BBEB019A}"/>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317639E5-36DA-4760-AA98-BBD5F764EE92}"/>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9" name="TextBox 98">
                <a:extLst>
                  <a:ext uri="{FF2B5EF4-FFF2-40B4-BE49-F238E27FC236}">
                    <a16:creationId xmlns:a16="http://schemas.microsoft.com/office/drawing/2014/main" id="{7B2C45B2-76C1-4C65-BA4B-5B8D2654976B}"/>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100" name="TextBox 99">
                <a:extLst>
                  <a:ext uri="{FF2B5EF4-FFF2-40B4-BE49-F238E27FC236}">
                    <a16:creationId xmlns:a16="http://schemas.microsoft.com/office/drawing/2014/main" id="{738C2B1A-13F3-48B8-BE08-1FF1998919E5}"/>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5" name="TextBox 94">
              <a:extLst>
                <a:ext uri="{FF2B5EF4-FFF2-40B4-BE49-F238E27FC236}">
                  <a16:creationId xmlns:a16="http://schemas.microsoft.com/office/drawing/2014/main" id="{B0CD0B0F-536D-494F-94D7-C2F1A7DE5A7C}"/>
                </a:ext>
              </a:extLst>
            </p:cNvPr>
            <p:cNvSpPr txBox="1"/>
            <p:nvPr/>
          </p:nvSpPr>
          <p:spPr>
            <a:xfrm>
              <a:off x="314923" y="332615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336696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13</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147930"/>
            <a:ext cx="12191997" cy="2744341"/>
          </a:xfrm>
          <a:prstGeom prst="rect">
            <a:avLst/>
          </a:prstGeom>
          <a:solidFill>
            <a:schemeClr val="accent4">
              <a:lumMod val="20000"/>
              <a:lumOff val="80000"/>
            </a:schemeClr>
          </a:solidFill>
        </p:spPr>
        <p:txBody>
          <a:bodyPr wrap="square">
            <a:spAutoFit/>
          </a:bodyPr>
          <a:lstStyle/>
          <a:p>
            <a:pPr marL="342900" marR="0" indent="-342900">
              <a:lnSpc>
                <a:spcPct val="107000"/>
              </a:lnSpc>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first we should be well familiar with, it's the 3/5 compromise. That's the clause that names a slave as 3/5 of a person. That clause is spoken of perhaps more than any other.</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second was the about the importation of the slaves.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mj-lt"/>
              <a:buAutoNum type="arabicPeriod"/>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third is the fugitive slave law.</a:t>
            </a:r>
          </a:p>
          <a:p>
            <a:pPr marL="342900" marR="0" indent="-342900">
              <a:lnSpc>
                <a:spcPct val="107000"/>
              </a:lnSpc>
              <a:spcBef>
                <a:spcPts val="0"/>
              </a:spcBef>
              <a:spcAft>
                <a:spcPts val="0"/>
              </a:spcAft>
              <a:buFont typeface="+mj-lt"/>
              <a:buAutoNum type="arabicPeriod"/>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presence of these clauses in the Constitution demonstrate the efforts for them to hold together the Union perhaps through ambiguous wording, but definitely through compromise. So there can be this idea that the Constitution is some type of perfect document. But it's not. We're going to be looking at a history of compromise.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want to make the point at the beginning, the Constitution itself is a compromised document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8CE48E19-C50B-493B-83C0-0FDFF2587FA4}"/>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A53910F7-94C8-49DA-B57F-2A4600A3CE73}"/>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FFD236-556A-47FE-BA5C-915BCD1BE267}"/>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46ED4738-3CCC-4B94-99EC-B958E32BAEA3}"/>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FD889F-BBF5-411F-924E-464CED119934}"/>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B4D392E-29C3-42D0-B8A4-AAD2026E5776}"/>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ADACE794-A048-45BB-9EF6-F0B9A70CBBEF}"/>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0AAB8FB-5217-426A-B16C-37DCE695AB92}"/>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F3C920FB-F52B-425D-8464-276725AECEDA}"/>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A59530C-ECA0-416F-914A-8B4FF2618B38}"/>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5FC6F7D9-601B-4612-9650-2A123166721F}"/>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BEB8FED-F283-4DFE-98C0-83288E31128C}"/>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6F02B957-BACB-4592-A9D7-EBB44634ACA8}"/>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33AC7FC-F4DA-444C-8DF0-83B651A0E243}"/>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52F6C13A-7F38-456F-A8E9-2F39243943A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1B8448B-D152-4FC3-B429-6FCC79A05994}"/>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20C0A5B2-6A22-4487-8B93-C6475C47BBEE}"/>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32C3888B-6B96-4252-898D-553BE0EDE251}"/>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BE7B615-B924-4E42-9AA0-FD79D3DBDBD5}"/>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E5EA6253-2D41-4418-AD9F-2C19888DEBE0}"/>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3F41F1-EB63-47D4-8FD8-FDA850722EC9}"/>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4404F4F-7539-4FE3-ABFC-72B2CF3C6F66}"/>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58F7C018-662E-4AAA-AD38-B6A065AB39C5}"/>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3E68BDE-3326-448B-9406-79BEBCBEF072}"/>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6B7430-2C7A-40F6-99A1-6FC6C188204E}"/>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C787A79B-527D-4EE8-AF28-746287A01D27}"/>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85286D3-D341-498D-87C9-93BF403472F8}"/>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75B41521-2D5B-4089-8690-180917DA945A}"/>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18C2D6F0-F419-499D-B67A-5E5F4E15AC20}"/>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33D6F7E-49D4-498B-8790-79760A369109}"/>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8B53FD14-98E0-461B-95EB-5E1D5B013355}"/>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45DB22EC-ECBE-4ED6-A0C0-6C40F6984AD3}"/>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D2B1F25-F6C6-4640-B660-AD4642E81C13}"/>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2C91CDC6-8642-48F5-9681-2A0913F1EB6C}"/>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DFBC1C30-6C4B-4312-883A-7B4092E92C7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3068AE7E-9662-4038-88EA-C6D42123D329}"/>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20389D2-9627-414D-85C5-33297E4AE7AF}"/>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EAF503F7-6D17-4B46-9AE7-A3585C250828}"/>
              </a:ext>
            </a:extLst>
          </p:cNvPr>
          <p:cNvPicPr>
            <a:picLocks noChangeAspect="1"/>
          </p:cNvPicPr>
          <p:nvPr/>
        </p:nvPicPr>
        <p:blipFill>
          <a:blip r:embed="rId2"/>
          <a:stretch>
            <a:fillRect/>
          </a:stretch>
        </p:blipFill>
        <p:spPr>
          <a:xfrm>
            <a:off x="0" y="0"/>
            <a:ext cx="2187701" cy="507860"/>
          </a:xfrm>
          <a:prstGeom prst="rect">
            <a:avLst/>
          </a:prstGeom>
        </p:spPr>
      </p:pic>
      <p:grpSp>
        <p:nvGrpSpPr>
          <p:cNvPr id="94" name="Group 93">
            <a:extLst>
              <a:ext uri="{FF2B5EF4-FFF2-40B4-BE49-F238E27FC236}">
                <a16:creationId xmlns:a16="http://schemas.microsoft.com/office/drawing/2014/main" id="{546B7C4C-4D4C-44DF-BFAD-081B22EA6E17}"/>
              </a:ext>
            </a:extLst>
          </p:cNvPr>
          <p:cNvGrpSpPr/>
          <p:nvPr/>
        </p:nvGrpSpPr>
        <p:grpSpPr>
          <a:xfrm>
            <a:off x="436310" y="1465597"/>
            <a:ext cx="3044443" cy="1583828"/>
            <a:chOff x="224326" y="1264937"/>
            <a:chExt cx="3044443" cy="1583828"/>
          </a:xfrm>
        </p:grpSpPr>
        <p:cxnSp>
          <p:nvCxnSpPr>
            <p:cNvPr id="96" name="Straight Connector 95">
              <a:extLst>
                <a:ext uri="{FF2B5EF4-FFF2-40B4-BE49-F238E27FC236}">
                  <a16:creationId xmlns:a16="http://schemas.microsoft.com/office/drawing/2014/main" id="{DAE4C6CF-1217-407A-8DF4-66DD4248BBF3}"/>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D87B7C2-4BB7-48D6-93BE-549288F28E76}"/>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8872151-B4ED-4137-B904-8B675BACDB0C}"/>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9" name="TextBox 98">
              <a:extLst>
                <a:ext uri="{FF2B5EF4-FFF2-40B4-BE49-F238E27FC236}">
                  <a16:creationId xmlns:a16="http://schemas.microsoft.com/office/drawing/2014/main" id="{85AE5CB9-80C9-4ED7-A734-F308742E9E00}"/>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100" name="TextBox 99">
              <a:extLst>
                <a:ext uri="{FF2B5EF4-FFF2-40B4-BE49-F238E27FC236}">
                  <a16:creationId xmlns:a16="http://schemas.microsoft.com/office/drawing/2014/main" id="{9BF26C58-9652-41DE-9E02-CEA3C1180BB9}"/>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5" name="TextBox 94">
            <a:extLst>
              <a:ext uri="{FF2B5EF4-FFF2-40B4-BE49-F238E27FC236}">
                <a16:creationId xmlns:a16="http://schemas.microsoft.com/office/drawing/2014/main" id="{A4664B5F-FB24-4431-9DEC-D4144918172B}"/>
              </a:ext>
            </a:extLst>
          </p:cNvPr>
          <p:cNvSpPr txBox="1"/>
          <p:nvPr/>
        </p:nvSpPr>
        <p:spPr>
          <a:xfrm>
            <a:off x="257951" y="311462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spTree>
    <p:extLst>
      <p:ext uri="{BB962C8B-B14F-4D97-AF65-F5344CB8AC3E}">
        <p14:creationId xmlns:p14="http://schemas.microsoft.com/office/powerpoint/2010/main" val="340701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14</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376258"/>
            <a:ext cx="12191999" cy="1855414"/>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Looking at that third clause we’ll read a quote: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 person held to service in one state”,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that's their ambiguous wording for a slave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 person held to service in one state under the laws of that state if they escape into another state and that state does not have people held to service they cannot be discharged from such service or labor but shall be delivered up on the claim of the party to whom their service is due.”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article 4 section 2 of The Constitution.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want to be clear that the constitution was a compromised document.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927A76D-D8D2-4FF3-A026-9B4B36CFE867}"/>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05150372-CCAD-4DCC-8D77-D7DD4B99F32E}"/>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3B1F2AC6-6387-4402-A36A-2202373593B3}"/>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DE96A632-991F-47B6-B27A-F5FB84F06C43}"/>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0296355-774A-4A31-B6B6-5649C53F687B}"/>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1C3F05EF-B361-47BA-86A8-F88A37CC157A}"/>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ADB31E45-262E-4916-9F20-CD043161F684}"/>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F5C8560F-D249-476F-B346-68330B79A680}"/>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A11AAA39-A116-4AA4-8A4B-E17AD1E0904D}"/>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D0FD0FD-9AF6-456E-8ECA-89347F6D82F4}"/>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F91B0674-E047-4A83-9593-4F28DD984803}"/>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60972AF8-EFDE-49F0-ADB6-FC133F6A527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12292CAD-783C-4CB6-A6E6-A034F95D0791}"/>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E5AB7236-3CFD-48CE-9585-0E209E29715E}"/>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009FF341-1BD2-485B-B1CA-30F39AB96F9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B9BD67C-137E-41D4-94F6-CE6EC42C90DA}"/>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E3BBB145-B0E2-4C81-97C2-B004C0113873}"/>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2EAF9D68-32EF-4F43-BF04-355916A15F8D}"/>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B85C4E4-7ACD-40A5-B3BE-DDD8E5AF7829}"/>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8346D3D-9713-4824-8139-93B39C738DB3}"/>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7DBE320-8575-46AA-81CC-8ECDA9249FBB}"/>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F4196F8-9D1C-4056-BD49-4FAAD63448E0}"/>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54075041-87DB-400A-9AB9-43A0F740F7BA}"/>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73DB2D9D-1BF2-49FD-B198-B0FE7799D57D}"/>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A020B39-30DF-45C3-8BC4-EB0FD743088C}"/>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E4AEEAE-6904-4708-94FF-AE5F1A2DD7A8}"/>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B7C98784-C401-4BD9-B67F-E496CE009AC8}"/>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1ECD4B14-398E-43A3-818B-381BE7EE1569}"/>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7E9DA0F9-AE33-4290-966E-CC723A090B57}"/>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2341AC0-E274-4F27-A25E-914C779E2531}"/>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863767B7-A0F0-4F8D-A969-D34A5D2F1819}"/>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5F51DCA-A6D4-4612-8938-AFD5AA6A869E}"/>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99B5818-5C4E-4388-A448-44C3992B2761}"/>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93A16F8-06D3-4BBE-A8C4-BF5D2416DB99}"/>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847AECE3-70D2-48A0-B351-960168B6C3B1}"/>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0CF12E66-A4B8-4346-ADEC-691AB24B3C31}"/>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519534F2-F655-43E5-836D-3B3DC587B2B4}"/>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F35FCB90-B5E7-49B4-B509-072BA09B1BAF}"/>
              </a:ext>
            </a:extLst>
          </p:cNvPr>
          <p:cNvPicPr>
            <a:picLocks noChangeAspect="1"/>
          </p:cNvPicPr>
          <p:nvPr/>
        </p:nvPicPr>
        <p:blipFill>
          <a:blip r:embed="rId2"/>
          <a:stretch>
            <a:fillRect/>
          </a:stretch>
        </p:blipFill>
        <p:spPr>
          <a:xfrm>
            <a:off x="0" y="0"/>
            <a:ext cx="2187701" cy="507860"/>
          </a:xfrm>
          <a:prstGeom prst="rect">
            <a:avLst/>
          </a:prstGeom>
        </p:spPr>
      </p:pic>
      <p:grpSp>
        <p:nvGrpSpPr>
          <p:cNvPr id="93" name="Group 92">
            <a:extLst>
              <a:ext uri="{FF2B5EF4-FFF2-40B4-BE49-F238E27FC236}">
                <a16:creationId xmlns:a16="http://schemas.microsoft.com/office/drawing/2014/main" id="{14796C57-997E-4E85-A4DB-599972F54D6D}"/>
              </a:ext>
            </a:extLst>
          </p:cNvPr>
          <p:cNvGrpSpPr/>
          <p:nvPr/>
        </p:nvGrpSpPr>
        <p:grpSpPr>
          <a:xfrm>
            <a:off x="436310" y="1465597"/>
            <a:ext cx="3044443" cy="1583828"/>
            <a:chOff x="224326" y="1264937"/>
            <a:chExt cx="3044443" cy="1583828"/>
          </a:xfrm>
        </p:grpSpPr>
        <p:cxnSp>
          <p:nvCxnSpPr>
            <p:cNvPr id="94" name="Straight Connector 93">
              <a:extLst>
                <a:ext uri="{FF2B5EF4-FFF2-40B4-BE49-F238E27FC236}">
                  <a16:creationId xmlns:a16="http://schemas.microsoft.com/office/drawing/2014/main" id="{827350B2-D578-4205-9FD3-59569F2BA700}"/>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51DC6B1-D614-463E-9211-68C8C5A0DED4}"/>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1B1735DC-D9BB-44E4-A884-DF85C06F43E2}"/>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7" name="TextBox 96">
              <a:extLst>
                <a:ext uri="{FF2B5EF4-FFF2-40B4-BE49-F238E27FC236}">
                  <a16:creationId xmlns:a16="http://schemas.microsoft.com/office/drawing/2014/main" id="{BB375F4C-AF48-4256-B8C3-85DF29B44544}"/>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FD89AAEB-45F6-403E-B832-A724575579B8}"/>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9" name="TextBox 98">
            <a:extLst>
              <a:ext uri="{FF2B5EF4-FFF2-40B4-BE49-F238E27FC236}">
                <a16:creationId xmlns:a16="http://schemas.microsoft.com/office/drawing/2014/main" id="{6BB9DB7B-3933-44DA-9AA4-AC3BD533EE4A}"/>
              </a:ext>
            </a:extLst>
          </p:cNvPr>
          <p:cNvSpPr txBox="1"/>
          <p:nvPr/>
        </p:nvSpPr>
        <p:spPr>
          <a:xfrm>
            <a:off x="257951" y="311462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spTree>
    <p:extLst>
      <p:ext uri="{BB962C8B-B14F-4D97-AF65-F5344CB8AC3E}">
        <p14:creationId xmlns:p14="http://schemas.microsoft.com/office/powerpoint/2010/main" val="409481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15</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391684"/>
            <a:ext cx="12191999"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should all be familiar with the 1850 Compromise. What does that 1850 Compromise say? If a slave in a slave state escapes to a free state they do not become free but that free state must send them back into slavery to their owner.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1861 when there is this split, the argument of the South is that you northern states have broken the laws and violated the Constitution.  Who has the better arguments? The South had the better arguments. What we can tend to do is that when a conservative Republican today  makes the argument that the founding fathers intended a Protestant country we go back to those founding fathers and we try to prove they never intended a Protestant America. We go back to the Constitution, we whitewash it and attempt to prove that the North had the better constitutional arguments. We can do that incorrectly.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93" name="Group 92">
            <a:extLst>
              <a:ext uri="{FF2B5EF4-FFF2-40B4-BE49-F238E27FC236}">
                <a16:creationId xmlns:a16="http://schemas.microsoft.com/office/drawing/2014/main" id="{A82827E0-F5A8-4F12-8015-4542529A0804}"/>
              </a:ext>
            </a:extLst>
          </p:cNvPr>
          <p:cNvGrpSpPr/>
          <p:nvPr/>
        </p:nvGrpSpPr>
        <p:grpSpPr>
          <a:xfrm>
            <a:off x="436310" y="1465597"/>
            <a:ext cx="3044443" cy="1583828"/>
            <a:chOff x="224326" y="1264937"/>
            <a:chExt cx="3044443" cy="1583828"/>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7" name="TextBox 96">
              <a:extLst>
                <a:ext uri="{FF2B5EF4-FFF2-40B4-BE49-F238E27FC236}">
                  <a16:creationId xmlns:a16="http://schemas.microsoft.com/office/drawing/2014/main" id="{1D5C35EB-F1B1-4FF8-A68B-17F2C8A3814C}"/>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6FA467D6-4B80-47EE-BCFB-134D673841EB}"/>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9" name="TextBox 98">
            <a:extLst>
              <a:ext uri="{FF2B5EF4-FFF2-40B4-BE49-F238E27FC236}">
                <a16:creationId xmlns:a16="http://schemas.microsoft.com/office/drawing/2014/main" id="{58A549F5-87CC-4E48-A307-9E469C0B876C}"/>
              </a:ext>
            </a:extLst>
          </p:cNvPr>
          <p:cNvSpPr txBox="1"/>
          <p:nvPr/>
        </p:nvSpPr>
        <p:spPr>
          <a:xfrm>
            <a:off x="257951" y="311462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spTree>
    <p:extLst>
      <p:ext uri="{BB962C8B-B14F-4D97-AF65-F5344CB8AC3E}">
        <p14:creationId xmlns:p14="http://schemas.microsoft.com/office/powerpoint/2010/main" val="4111091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16</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269082"/>
            <a:ext cx="12191999" cy="2377317"/>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already spoken about how the South used inspiration,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hey had the better verses. But they also had the better laws.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will quote Barack Obama at the 2020 Democratic National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onvention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can watch his full speech on YouTube and you'll find this statement in the first minute of that speech--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i="0" dirty="0">
                <a:solidFill>
                  <a:srgbClr val="2A2A2A"/>
                </a:solidFill>
                <a:effectLst/>
                <a:latin typeface="Arial Narrow" panose="020B0606020202030204" pitchFamily="34" charset="0"/>
              </a:rPr>
              <a:t>Constitution</a:t>
            </a:r>
            <a:r>
              <a:rPr lang="en-US" sz="1600" b="0" i="0" dirty="0">
                <a:solidFill>
                  <a:srgbClr val="2A2A2A"/>
                </a:solidFill>
                <a:effectLst/>
                <a:latin typeface="Arial Narrow" panose="020B0606020202030204" pitchFamily="34" charset="0"/>
              </a:rPr>
              <a:t>:   It wasn’t a perfect document. It allowed for the inhumanity of slavery and failed to guarantee women — and even men who didn’t own property — the right to </a:t>
            </a:r>
            <a:r>
              <a:rPr lang="en-US" sz="1600" dirty="0">
                <a:latin typeface="Arial Narrow" panose="020B0606020202030204" pitchFamily="34" charset="0"/>
              </a:rPr>
              <a:t>participate in the political process</a:t>
            </a:r>
            <a:r>
              <a:rPr lang="en-US" sz="1600" b="0" i="0" dirty="0">
                <a:solidFill>
                  <a:srgbClr val="2A2A2A"/>
                </a:solidFill>
                <a:effectLst/>
                <a:latin typeface="Arial Narrow" panose="020B0606020202030204" pitchFamily="34" charset="0"/>
              </a:rPr>
              <a:t>. </a:t>
            </a:r>
            <a:r>
              <a:rPr lang="en-US" sz="1600" b="1" i="0" dirty="0">
                <a:solidFill>
                  <a:srgbClr val="2A2A2A"/>
                </a:solidFill>
                <a:effectLst/>
                <a:latin typeface="Arial Narrow" panose="020B0606020202030204" pitchFamily="34" charset="0"/>
              </a:rPr>
              <a:t>But embedded in this document was a North Star that would guide future generations</a:t>
            </a:r>
            <a:r>
              <a:rPr lang="en-US" sz="1600" b="0" i="0" dirty="0">
                <a:solidFill>
                  <a:srgbClr val="2A2A2A"/>
                </a:solidFill>
                <a:effectLst/>
                <a:latin typeface="Arial Narrow" panose="020B0606020202030204" pitchFamily="34" charset="0"/>
              </a:rPr>
              <a:t>; a system of representative government — a democracy — through which we could better realize our highest ideals. Through civil war and bitter struggles, we improved </a:t>
            </a:r>
            <a:r>
              <a:rPr lang="en-US" sz="1600" dirty="0">
                <a:latin typeface="Arial Narrow" panose="020B0606020202030204" pitchFamily="34" charset="0"/>
              </a:rPr>
              <a:t>this Constitution</a:t>
            </a:r>
            <a:r>
              <a:rPr lang="en-US" sz="1600" b="0" i="0" dirty="0">
                <a:solidFill>
                  <a:srgbClr val="2A2A2A"/>
                </a:solidFill>
                <a:effectLst/>
                <a:latin typeface="Arial Narrow" panose="020B0606020202030204" pitchFamily="34" charset="0"/>
              </a:rPr>
              <a:t> to include the voices of those who’d once been left out. And gradually, we made this country more just, more equal and more free. </a:t>
            </a:r>
            <a:r>
              <a:rPr lang="en-US" sz="1600" b="0" i="1" dirty="0">
                <a:solidFill>
                  <a:srgbClr val="2A2A2A"/>
                </a:solidFill>
                <a:effectLst/>
                <a:latin typeface="Arial Narrow" panose="020B0606020202030204" pitchFamily="34" charset="0"/>
              </a:rPr>
              <a:t>Barack Obama 2020 DNC speech</a:t>
            </a:r>
            <a:endParaRPr lang="en-US" sz="1600" i="1" dirty="0">
              <a:latin typeface="Arial Narrow" panose="020B0606020202030204" pitchFamily="34"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93" name="Group 92">
            <a:extLst>
              <a:ext uri="{FF2B5EF4-FFF2-40B4-BE49-F238E27FC236}">
                <a16:creationId xmlns:a16="http://schemas.microsoft.com/office/drawing/2014/main" id="{A82827E0-F5A8-4F12-8015-4542529A0804}"/>
              </a:ext>
            </a:extLst>
          </p:cNvPr>
          <p:cNvGrpSpPr/>
          <p:nvPr/>
        </p:nvGrpSpPr>
        <p:grpSpPr>
          <a:xfrm>
            <a:off x="436310" y="1465597"/>
            <a:ext cx="3044443" cy="1583828"/>
            <a:chOff x="224326" y="1264937"/>
            <a:chExt cx="3044443" cy="1583828"/>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7" name="TextBox 96">
              <a:extLst>
                <a:ext uri="{FF2B5EF4-FFF2-40B4-BE49-F238E27FC236}">
                  <a16:creationId xmlns:a16="http://schemas.microsoft.com/office/drawing/2014/main" id="{1D5C35EB-F1B1-4FF8-A68B-17F2C8A3814C}"/>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6FA467D6-4B80-47EE-BCFB-134D673841EB}"/>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9" name="TextBox 98">
            <a:extLst>
              <a:ext uri="{FF2B5EF4-FFF2-40B4-BE49-F238E27FC236}">
                <a16:creationId xmlns:a16="http://schemas.microsoft.com/office/drawing/2014/main" id="{58A549F5-87CC-4E48-A307-9E469C0B876C}"/>
              </a:ext>
            </a:extLst>
          </p:cNvPr>
          <p:cNvSpPr txBox="1"/>
          <p:nvPr/>
        </p:nvSpPr>
        <p:spPr>
          <a:xfrm>
            <a:off x="257951" y="311462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spTree>
    <p:extLst>
      <p:ext uri="{BB962C8B-B14F-4D97-AF65-F5344CB8AC3E}">
        <p14:creationId xmlns:p14="http://schemas.microsoft.com/office/powerpoint/2010/main" val="236374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17</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442246"/>
            <a:ext cx="12191999"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then speaks about the amendments made to that Constitution, the improvements that were made. So the Constitution is not a perfect document. It wasn't when it came to black people and it wasn't when it came to women. When we look at the phrase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all men are created equal</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don't go back into that history and try to defend the founding fathers and say that they really intended everyone. We know that they did not mean to include women and they did not mean to include black people. But we use that phrase today regardless of their intent. What we essentially say is: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don't care what they meant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when they separate church and state, should we care what they meant by that?  What they meant by wall of separation?  I suggest we don't care. What Barack Obama alludes to in his speech, but regardless of the intents of the framers, regardless of the exact wording,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was a document that was to grow and transform over time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from something very imperfect to something that more and more recognized and represented people’s civil rights.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3" name="Group 2">
            <a:extLst>
              <a:ext uri="{FF2B5EF4-FFF2-40B4-BE49-F238E27FC236}">
                <a16:creationId xmlns:a16="http://schemas.microsoft.com/office/drawing/2014/main" id="{52A70DC4-8E1E-48CF-8E8D-BF495487E0BD}"/>
              </a:ext>
            </a:extLst>
          </p:cNvPr>
          <p:cNvGrpSpPr/>
          <p:nvPr/>
        </p:nvGrpSpPr>
        <p:grpSpPr>
          <a:xfrm>
            <a:off x="218005" y="1465597"/>
            <a:ext cx="3262748" cy="2160999"/>
            <a:chOff x="218005" y="1465597"/>
            <a:chExt cx="3262748" cy="2160999"/>
          </a:xfrm>
        </p:grpSpPr>
        <p:grpSp>
          <p:nvGrpSpPr>
            <p:cNvPr id="93" name="Group 92">
              <a:extLst>
                <a:ext uri="{FF2B5EF4-FFF2-40B4-BE49-F238E27FC236}">
                  <a16:creationId xmlns:a16="http://schemas.microsoft.com/office/drawing/2014/main" id="{A82827E0-F5A8-4F12-8015-4542529A0804}"/>
                </a:ext>
              </a:extLst>
            </p:cNvPr>
            <p:cNvGrpSpPr/>
            <p:nvPr/>
          </p:nvGrpSpPr>
          <p:grpSpPr>
            <a:xfrm>
              <a:off x="436310" y="1465597"/>
              <a:ext cx="3044443" cy="1583828"/>
              <a:chOff x="224326" y="1264937"/>
              <a:chExt cx="3044443" cy="1583828"/>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7" name="TextBox 96">
                <a:extLst>
                  <a:ext uri="{FF2B5EF4-FFF2-40B4-BE49-F238E27FC236}">
                    <a16:creationId xmlns:a16="http://schemas.microsoft.com/office/drawing/2014/main" id="{1D5C35EB-F1B1-4FF8-A68B-17F2C8A3814C}"/>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6FA467D6-4B80-47EE-BCFB-134D673841EB}"/>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99" name="TextBox 98">
              <a:extLst>
                <a:ext uri="{FF2B5EF4-FFF2-40B4-BE49-F238E27FC236}">
                  <a16:creationId xmlns:a16="http://schemas.microsoft.com/office/drawing/2014/main" id="{58A549F5-87CC-4E48-A307-9E469C0B876C}"/>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342725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18</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442246"/>
            <a:ext cx="12191999" cy="1855380"/>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Let's remember the study of Acts 27, 1798 a ship set sail. This ship is both the United States and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dventism. Did we have everything together in 1798? No we didn't.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was meant to grow and transform until we became closer to a true understanding of God's character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What Ellen White refers to as the higher Constitution. She refers to a higher Constitution which infers a lower Constitution. And an Adventist’s understanding of the higher Constitution was to change. Not once not twice but continually.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it is with the United States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original flawed document should never have stayed the way it was.  It was written in a time period of darkness and what the United States externally was supposed to do was recognize the changes that were to be made to that Constitution.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3" name="Group 52">
            <a:extLst>
              <a:ext uri="{FF2B5EF4-FFF2-40B4-BE49-F238E27FC236}">
                <a16:creationId xmlns:a16="http://schemas.microsoft.com/office/drawing/2014/main" id="{EC7FEE9F-842F-4F95-B9BC-0FE1AFD50C1F}"/>
              </a:ext>
            </a:extLst>
          </p:cNvPr>
          <p:cNvGrpSpPr/>
          <p:nvPr/>
        </p:nvGrpSpPr>
        <p:grpSpPr>
          <a:xfrm>
            <a:off x="476594" y="1610399"/>
            <a:ext cx="2889458" cy="2091123"/>
            <a:chOff x="476594" y="1610399"/>
            <a:chExt cx="2889458" cy="2091123"/>
          </a:xfrm>
        </p:grpSpPr>
        <p:cxnSp>
          <p:nvCxnSpPr>
            <p:cNvPr id="54" name="Straight Connector 53">
              <a:extLst>
                <a:ext uri="{FF2B5EF4-FFF2-40B4-BE49-F238E27FC236}">
                  <a16:creationId xmlns:a16="http://schemas.microsoft.com/office/drawing/2014/main" id="{1BC566C5-A180-4321-88C2-E35F53089610}"/>
                </a:ext>
              </a:extLst>
            </p:cNvPr>
            <p:cNvCxnSpPr>
              <a:cxnSpLocks/>
            </p:cNvCxnSpPr>
            <p:nvPr/>
          </p:nvCxnSpPr>
          <p:spPr>
            <a:xfrm>
              <a:off x="476594" y="2689615"/>
              <a:ext cx="2889458" cy="25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392874-6868-49DB-870D-08D9F3BA0881}"/>
                </a:ext>
              </a:extLst>
            </p:cNvPr>
            <p:cNvCxnSpPr>
              <a:cxnSpLocks/>
            </p:cNvCxnSpPr>
            <p:nvPr/>
          </p:nvCxnSpPr>
          <p:spPr>
            <a:xfrm>
              <a:off x="760541" y="2382742"/>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6EF2123-3EC8-47FD-936F-DA6A85305838}"/>
                </a:ext>
              </a:extLst>
            </p:cNvPr>
            <p:cNvSpPr txBox="1"/>
            <p:nvPr/>
          </p:nvSpPr>
          <p:spPr>
            <a:xfrm>
              <a:off x="476594" y="2022146"/>
              <a:ext cx="1286189" cy="338554"/>
            </a:xfrm>
            <a:prstGeom prst="rect">
              <a:avLst/>
            </a:prstGeom>
            <a:noFill/>
          </p:spPr>
          <p:txBody>
            <a:bodyPr wrap="square" rtlCol="0">
              <a:spAutoFit/>
            </a:bodyPr>
            <a:lstStyle/>
            <a:p>
              <a:r>
                <a:rPr lang="en-US" sz="1600" dirty="0">
                  <a:latin typeface="Arial Narrow" panose="020B0606020202030204" pitchFamily="34" charset="0"/>
                </a:rPr>
                <a:t>1798</a:t>
              </a:r>
            </a:p>
          </p:txBody>
        </p:sp>
        <p:sp>
          <p:nvSpPr>
            <p:cNvPr id="60" name="TextBox 59">
              <a:extLst>
                <a:ext uri="{FF2B5EF4-FFF2-40B4-BE49-F238E27FC236}">
                  <a16:creationId xmlns:a16="http://schemas.microsoft.com/office/drawing/2014/main" id="{AA2B4DD2-3887-4D41-852C-60277176D6B3}"/>
                </a:ext>
              </a:extLst>
            </p:cNvPr>
            <p:cNvSpPr txBox="1"/>
            <p:nvPr/>
          </p:nvSpPr>
          <p:spPr>
            <a:xfrm>
              <a:off x="920157" y="2867189"/>
              <a:ext cx="1448188" cy="584775"/>
            </a:xfrm>
            <a:prstGeom prst="rect">
              <a:avLst/>
            </a:prstGeom>
            <a:noFill/>
          </p:spPr>
          <p:txBody>
            <a:bodyPr wrap="square" rtlCol="0">
              <a:spAutoFit/>
            </a:bodyPr>
            <a:lstStyle/>
            <a:p>
              <a:r>
                <a:rPr lang="en-US" sz="1600" dirty="0">
                  <a:latin typeface="Arial Narrow" panose="020B0606020202030204" pitchFamily="34" charset="0"/>
                </a:rPr>
                <a:t>USA</a:t>
              </a:r>
            </a:p>
            <a:p>
              <a:r>
                <a:rPr lang="en-US" sz="1600" dirty="0">
                  <a:latin typeface="Arial Narrow" panose="020B0606020202030204" pitchFamily="34" charset="0"/>
                </a:rPr>
                <a:t>SDA</a:t>
              </a:r>
            </a:p>
          </p:txBody>
        </p:sp>
        <p:pic>
          <p:nvPicPr>
            <p:cNvPr id="62" name="Picture 2" descr="Sailboat drawing | Public domain vectors">
              <a:extLst>
                <a:ext uri="{FF2B5EF4-FFF2-40B4-BE49-F238E27FC236}">
                  <a16:creationId xmlns:a16="http://schemas.microsoft.com/office/drawing/2014/main" id="{A205C4F4-BA08-40BF-AAD4-09AFFC842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03" y="1610399"/>
              <a:ext cx="875053" cy="103647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a:extLst>
                <a:ext uri="{FF2B5EF4-FFF2-40B4-BE49-F238E27FC236}">
                  <a16:creationId xmlns:a16="http://schemas.microsoft.com/office/drawing/2014/main" id="{8EBDB83A-BC79-4721-B1BE-47F4CB951567}"/>
                </a:ext>
              </a:extLst>
            </p:cNvPr>
            <p:cNvCxnSpPr>
              <a:cxnSpLocks/>
            </p:cNvCxnSpPr>
            <p:nvPr/>
          </p:nvCxnSpPr>
          <p:spPr>
            <a:xfrm>
              <a:off x="1484029" y="2599912"/>
              <a:ext cx="170159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929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19</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417132"/>
            <a:ext cx="12191999"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in 1861 the strong argument of the South is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is written in the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(lower)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Constitution a fugitive slave act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1850 they're just trying to reinforce the Constitution and the rule of law. If you want to us an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it is written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argument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 mean an incorrect it is written argument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hey have the better argument.  What the north is saying is that we don't care because this document is designed to transform over time.  In a period of darkness there was needed to be compromise but now there's a requirement placed on the United States.</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Barack Obama refers to as a North star was what was the spirit of this document, that could guide people for future generations.  That light could guide them from then well through now. That North Star has in ways guided but the exact wording in the Constitution has had to change through that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3" name="Group 52">
            <a:extLst>
              <a:ext uri="{FF2B5EF4-FFF2-40B4-BE49-F238E27FC236}">
                <a16:creationId xmlns:a16="http://schemas.microsoft.com/office/drawing/2014/main" id="{D6B73761-3C8A-46CA-BD7B-ED6D1D45DC3B}"/>
              </a:ext>
            </a:extLst>
          </p:cNvPr>
          <p:cNvGrpSpPr/>
          <p:nvPr/>
        </p:nvGrpSpPr>
        <p:grpSpPr>
          <a:xfrm>
            <a:off x="476594" y="1610399"/>
            <a:ext cx="2889458" cy="2091123"/>
            <a:chOff x="476594" y="1610399"/>
            <a:chExt cx="2889458" cy="2091123"/>
          </a:xfrm>
        </p:grpSpPr>
        <p:cxnSp>
          <p:nvCxnSpPr>
            <p:cNvPr id="54" name="Straight Connector 53">
              <a:extLst>
                <a:ext uri="{FF2B5EF4-FFF2-40B4-BE49-F238E27FC236}">
                  <a16:creationId xmlns:a16="http://schemas.microsoft.com/office/drawing/2014/main" id="{B89F6537-B0D6-4D14-8935-84C6F3354FA6}"/>
                </a:ext>
              </a:extLst>
            </p:cNvPr>
            <p:cNvCxnSpPr>
              <a:cxnSpLocks/>
            </p:cNvCxnSpPr>
            <p:nvPr/>
          </p:nvCxnSpPr>
          <p:spPr>
            <a:xfrm>
              <a:off x="476594" y="2689615"/>
              <a:ext cx="2889458" cy="25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671D6D4-E6D4-4F4B-8B3A-2AA93170E65B}"/>
                </a:ext>
              </a:extLst>
            </p:cNvPr>
            <p:cNvCxnSpPr>
              <a:cxnSpLocks/>
            </p:cNvCxnSpPr>
            <p:nvPr/>
          </p:nvCxnSpPr>
          <p:spPr>
            <a:xfrm>
              <a:off x="760541" y="2382742"/>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7F67427-53BF-462D-B7DC-7AF612ACBF99}"/>
                </a:ext>
              </a:extLst>
            </p:cNvPr>
            <p:cNvSpPr txBox="1"/>
            <p:nvPr/>
          </p:nvSpPr>
          <p:spPr>
            <a:xfrm>
              <a:off x="476594" y="2022146"/>
              <a:ext cx="1286189" cy="338554"/>
            </a:xfrm>
            <a:prstGeom prst="rect">
              <a:avLst/>
            </a:prstGeom>
            <a:noFill/>
          </p:spPr>
          <p:txBody>
            <a:bodyPr wrap="square" rtlCol="0">
              <a:spAutoFit/>
            </a:bodyPr>
            <a:lstStyle/>
            <a:p>
              <a:r>
                <a:rPr lang="en-US" sz="1600" dirty="0">
                  <a:latin typeface="Arial Narrow" panose="020B0606020202030204" pitchFamily="34" charset="0"/>
                </a:rPr>
                <a:t>1798</a:t>
              </a:r>
            </a:p>
          </p:txBody>
        </p:sp>
        <p:sp>
          <p:nvSpPr>
            <p:cNvPr id="60" name="TextBox 59">
              <a:extLst>
                <a:ext uri="{FF2B5EF4-FFF2-40B4-BE49-F238E27FC236}">
                  <a16:creationId xmlns:a16="http://schemas.microsoft.com/office/drawing/2014/main" id="{9B60CAF4-F1AA-48C3-8A49-41467F0CCC11}"/>
                </a:ext>
              </a:extLst>
            </p:cNvPr>
            <p:cNvSpPr txBox="1"/>
            <p:nvPr/>
          </p:nvSpPr>
          <p:spPr>
            <a:xfrm>
              <a:off x="920157" y="2867189"/>
              <a:ext cx="1448188" cy="584775"/>
            </a:xfrm>
            <a:prstGeom prst="rect">
              <a:avLst/>
            </a:prstGeom>
            <a:noFill/>
          </p:spPr>
          <p:txBody>
            <a:bodyPr wrap="square" rtlCol="0">
              <a:spAutoFit/>
            </a:bodyPr>
            <a:lstStyle/>
            <a:p>
              <a:r>
                <a:rPr lang="en-US" sz="1600" dirty="0">
                  <a:latin typeface="Arial Narrow" panose="020B0606020202030204" pitchFamily="34" charset="0"/>
                </a:rPr>
                <a:t>USA</a:t>
              </a:r>
            </a:p>
            <a:p>
              <a:r>
                <a:rPr lang="en-US" sz="1600" dirty="0">
                  <a:latin typeface="Arial Narrow" panose="020B0606020202030204" pitchFamily="34" charset="0"/>
                </a:rPr>
                <a:t>SDA</a:t>
              </a:r>
            </a:p>
          </p:txBody>
        </p:sp>
        <p:pic>
          <p:nvPicPr>
            <p:cNvPr id="62" name="Picture 2" descr="Sailboat drawing | Public domain vectors">
              <a:extLst>
                <a:ext uri="{FF2B5EF4-FFF2-40B4-BE49-F238E27FC236}">
                  <a16:creationId xmlns:a16="http://schemas.microsoft.com/office/drawing/2014/main" id="{54DDD007-68E8-4E85-8D8E-B8E954063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03" y="1610399"/>
              <a:ext cx="875053" cy="103647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a:extLst>
                <a:ext uri="{FF2B5EF4-FFF2-40B4-BE49-F238E27FC236}">
                  <a16:creationId xmlns:a16="http://schemas.microsoft.com/office/drawing/2014/main" id="{13C1532A-0205-4CEB-B4D8-3BD4D16D4F32}"/>
                </a:ext>
              </a:extLst>
            </p:cNvPr>
            <p:cNvCxnSpPr>
              <a:cxnSpLocks/>
            </p:cNvCxnSpPr>
            <p:nvPr/>
          </p:nvCxnSpPr>
          <p:spPr>
            <a:xfrm>
              <a:off x="1484029" y="2599912"/>
              <a:ext cx="170159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884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a:t>
            </a:fld>
            <a:endParaRPr lang="en-US" dirty="0"/>
          </a:p>
        </p:txBody>
      </p:sp>
      <p:sp>
        <p:nvSpPr>
          <p:cNvPr id="16" name="TextBox 15">
            <a:extLst>
              <a:ext uri="{FF2B5EF4-FFF2-40B4-BE49-F238E27FC236}">
                <a16:creationId xmlns:a16="http://schemas.microsoft.com/office/drawing/2014/main" id="{CDE5A1EA-C8B3-4B02-B3A2-C41482F8F27D}"/>
              </a:ext>
            </a:extLst>
          </p:cNvPr>
          <p:cNvSpPr txBox="1"/>
          <p:nvPr/>
        </p:nvSpPr>
        <p:spPr>
          <a:xfrm>
            <a:off x="247492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277656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279096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260535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390432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356850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1098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2790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36308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13907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21518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899282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277656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279096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256240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390432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358875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775276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633782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597930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739333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18872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43017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19831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890540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56659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18872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894632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19740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314317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355182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296223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335919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10076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51834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4" name="TextBox 63">
            <a:extLst>
              <a:ext uri="{FF2B5EF4-FFF2-40B4-BE49-F238E27FC236}">
                <a16:creationId xmlns:a16="http://schemas.microsoft.com/office/drawing/2014/main" id="{224D4FC0-65DB-4A43-B119-67DE3BE5EC36}"/>
              </a:ext>
            </a:extLst>
          </p:cNvPr>
          <p:cNvSpPr txBox="1"/>
          <p:nvPr/>
        </p:nvSpPr>
        <p:spPr>
          <a:xfrm>
            <a:off x="1023629" y="4168711"/>
            <a:ext cx="6096000" cy="1559017"/>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presentations last year we went from country to country reviewing the same thing. We got stronger and more specific every time.  We don't have the opportunity to do that this year so we're building upon what we cannot review. So it's important that we go back and watch previous presentations.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Tree>
    <p:extLst>
      <p:ext uri="{BB962C8B-B14F-4D97-AF65-F5344CB8AC3E}">
        <p14:creationId xmlns:p14="http://schemas.microsoft.com/office/powerpoint/2010/main" val="154631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20</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219875"/>
            <a:ext cx="12191999" cy="2151743"/>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discussed for a year now how the South used quotes of inspiration in this literal to literal fashion without saying that modern Israel cannot do what ancient Israel performed:  genocide and slavery. But we need to see they did the same thing to the lower Constitution as well, literal to literal. What the north wanted to do was to allow this to transform over time, away from compromise.  It becomes the responsibility of the north to make that happen.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1798 this ship set sail and moving away from the subject of the Constitution we're going to focus most of these studies around one man: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7" name="Group 6">
            <a:extLst>
              <a:ext uri="{FF2B5EF4-FFF2-40B4-BE49-F238E27FC236}">
                <a16:creationId xmlns:a16="http://schemas.microsoft.com/office/drawing/2014/main" id="{2D9E75B7-9BA1-4158-8BE7-25BA9FF97C9E}"/>
              </a:ext>
            </a:extLst>
          </p:cNvPr>
          <p:cNvGrpSpPr/>
          <p:nvPr/>
        </p:nvGrpSpPr>
        <p:grpSpPr>
          <a:xfrm>
            <a:off x="476594" y="1610399"/>
            <a:ext cx="2889458" cy="2091123"/>
            <a:chOff x="476594" y="1610399"/>
            <a:chExt cx="2889458" cy="2091123"/>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476594" y="2689615"/>
              <a:ext cx="2889458" cy="25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760541" y="2382742"/>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476594" y="2022146"/>
              <a:ext cx="1286189" cy="338554"/>
            </a:xfrm>
            <a:prstGeom prst="rect">
              <a:avLst/>
            </a:prstGeom>
            <a:noFill/>
          </p:spPr>
          <p:txBody>
            <a:bodyPr wrap="square" rtlCol="0">
              <a:spAutoFit/>
            </a:bodyPr>
            <a:lstStyle/>
            <a:p>
              <a:r>
                <a:rPr lang="en-US" sz="1600" dirty="0">
                  <a:latin typeface="Arial Narrow" panose="020B0606020202030204" pitchFamily="34" charset="0"/>
                </a:rPr>
                <a:t>1798</a:t>
              </a:r>
            </a:p>
          </p:txBody>
        </p:sp>
        <p:sp>
          <p:nvSpPr>
            <p:cNvPr id="97" name="TextBox 96">
              <a:extLst>
                <a:ext uri="{FF2B5EF4-FFF2-40B4-BE49-F238E27FC236}">
                  <a16:creationId xmlns:a16="http://schemas.microsoft.com/office/drawing/2014/main" id="{1D5C35EB-F1B1-4FF8-A68B-17F2C8A3814C}"/>
                </a:ext>
              </a:extLst>
            </p:cNvPr>
            <p:cNvSpPr txBox="1"/>
            <p:nvPr/>
          </p:nvSpPr>
          <p:spPr>
            <a:xfrm>
              <a:off x="920157" y="2867189"/>
              <a:ext cx="1448188" cy="584775"/>
            </a:xfrm>
            <a:prstGeom prst="rect">
              <a:avLst/>
            </a:prstGeom>
            <a:noFill/>
          </p:spPr>
          <p:txBody>
            <a:bodyPr wrap="square" rtlCol="0">
              <a:spAutoFit/>
            </a:bodyPr>
            <a:lstStyle/>
            <a:p>
              <a:r>
                <a:rPr lang="en-US" sz="1600" dirty="0">
                  <a:latin typeface="Arial Narrow" panose="020B0606020202030204" pitchFamily="34" charset="0"/>
                </a:rPr>
                <a:t>USA</a:t>
              </a:r>
            </a:p>
            <a:p>
              <a:r>
                <a:rPr lang="en-US" sz="1600" dirty="0">
                  <a:latin typeface="Arial Narrow" panose="020B0606020202030204" pitchFamily="34" charset="0"/>
                </a:rPr>
                <a:t>SDA</a:t>
              </a:r>
            </a:p>
          </p:txBody>
        </p:sp>
        <p:pic>
          <p:nvPicPr>
            <p:cNvPr id="1026" name="Picture 2" descr="Sailboat drawing | Public domain vectors">
              <a:extLst>
                <a:ext uri="{FF2B5EF4-FFF2-40B4-BE49-F238E27FC236}">
                  <a16:creationId xmlns:a16="http://schemas.microsoft.com/office/drawing/2014/main" id="{10E513D3-FB54-47BD-9A22-5A5DBA9CA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03" y="1610399"/>
              <a:ext cx="875053" cy="103647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348B7586-23F0-4551-B475-511E56047B55}"/>
                </a:ext>
              </a:extLst>
            </p:cNvPr>
            <p:cNvCxnSpPr>
              <a:cxnSpLocks/>
            </p:cNvCxnSpPr>
            <p:nvPr/>
          </p:nvCxnSpPr>
          <p:spPr>
            <a:xfrm>
              <a:off x="1484029" y="2599912"/>
              <a:ext cx="170159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2649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21</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409894"/>
            <a:ext cx="12191999"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will quote from Wikipedia: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Clay is generally regarded as one of the most important political figures of his era. Most historians and political scientists consider Clay to be one of the most influential speakers of the house in US history.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1957 a senate committee selected Clay as one of the five greatest US senators along with Daniel Webster John C Calhoun Robert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Lofallette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Robert A Taft.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1986 survey of historians ranked Clay as the greatest senator in US history.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2006 survey of historians ranked Clay as a 31st most influential American of all time.  Remarkable when you remember there have been 45 presidents.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7" name="Group 6">
            <a:extLst>
              <a:ext uri="{FF2B5EF4-FFF2-40B4-BE49-F238E27FC236}">
                <a16:creationId xmlns:a16="http://schemas.microsoft.com/office/drawing/2014/main" id="{2D9E75B7-9BA1-4158-8BE7-25BA9FF97C9E}"/>
              </a:ext>
            </a:extLst>
          </p:cNvPr>
          <p:cNvGrpSpPr/>
          <p:nvPr/>
        </p:nvGrpSpPr>
        <p:grpSpPr>
          <a:xfrm>
            <a:off x="476594" y="1610399"/>
            <a:ext cx="2889458" cy="2091123"/>
            <a:chOff x="476594" y="1610399"/>
            <a:chExt cx="2889458" cy="2091123"/>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476594" y="2689615"/>
              <a:ext cx="2889458" cy="25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760541" y="2382742"/>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476594" y="2022146"/>
              <a:ext cx="1286189" cy="338554"/>
            </a:xfrm>
            <a:prstGeom prst="rect">
              <a:avLst/>
            </a:prstGeom>
            <a:noFill/>
          </p:spPr>
          <p:txBody>
            <a:bodyPr wrap="square" rtlCol="0">
              <a:spAutoFit/>
            </a:bodyPr>
            <a:lstStyle/>
            <a:p>
              <a:r>
                <a:rPr lang="en-US" sz="1600" dirty="0">
                  <a:latin typeface="Arial Narrow" panose="020B0606020202030204" pitchFamily="34" charset="0"/>
                </a:rPr>
                <a:t>1798</a:t>
              </a:r>
            </a:p>
          </p:txBody>
        </p:sp>
        <p:sp>
          <p:nvSpPr>
            <p:cNvPr id="97" name="TextBox 96">
              <a:extLst>
                <a:ext uri="{FF2B5EF4-FFF2-40B4-BE49-F238E27FC236}">
                  <a16:creationId xmlns:a16="http://schemas.microsoft.com/office/drawing/2014/main" id="{1D5C35EB-F1B1-4FF8-A68B-17F2C8A3814C}"/>
                </a:ext>
              </a:extLst>
            </p:cNvPr>
            <p:cNvSpPr txBox="1"/>
            <p:nvPr/>
          </p:nvSpPr>
          <p:spPr>
            <a:xfrm>
              <a:off x="920157" y="2867189"/>
              <a:ext cx="1448188" cy="584775"/>
            </a:xfrm>
            <a:prstGeom prst="rect">
              <a:avLst/>
            </a:prstGeom>
            <a:noFill/>
          </p:spPr>
          <p:txBody>
            <a:bodyPr wrap="square" rtlCol="0">
              <a:spAutoFit/>
            </a:bodyPr>
            <a:lstStyle/>
            <a:p>
              <a:r>
                <a:rPr lang="en-US" sz="1600" dirty="0">
                  <a:latin typeface="Arial Narrow" panose="020B0606020202030204" pitchFamily="34" charset="0"/>
                </a:rPr>
                <a:t>USA</a:t>
              </a:r>
            </a:p>
            <a:p>
              <a:r>
                <a:rPr lang="en-US" sz="1600" dirty="0">
                  <a:latin typeface="Arial Narrow" panose="020B0606020202030204" pitchFamily="34" charset="0"/>
                </a:rPr>
                <a:t>SDA</a:t>
              </a:r>
            </a:p>
          </p:txBody>
        </p:sp>
        <p:pic>
          <p:nvPicPr>
            <p:cNvPr id="1026" name="Picture 2" descr="Sailboat drawing | Public domain vectors">
              <a:extLst>
                <a:ext uri="{FF2B5EF4-FFF2-40B4-BE49-F238E27FC236}">
                  <a16:creationId xmlns:a16="http://schemas.microsoft.com/office/drawing/2014/main" id="{10E513D3-FB54-47BD-9A22-5A5DBA9CA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03" y="1610399"/>
              <a:ext cx="875053" cy="103647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348B7586-23F0-4551-B475-511E56047B55}"/>
                </a:ext>
              </a:extLst>
            </p:cNvPr>
            <p:cNvCxnSpPr>
              <a:cxnSpLocks/>
            </p:cNvCxnSpPr>
            <p:nvPr/>
          </p:nvCxnSpPr>
          <p:spPr>
            <a:xfrm>
              <a:off x="1484029" y="2599912"/>
              <a:ext cx="170159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9094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22</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630289"/>
            <a:ext cx="12191999" cy="1535420"/>
          </a:xfrm>
          <a:prstGeom prst="rect">
            <a:avLst/>
          </a:prstGeom>
          <a:solidFill>
            <a:schemeClr val="accent4">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1998 poll of historians ranked Clay as the most qualified unsuccessful major party Presidential nominee in US history.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2015 political scientist Michael J Miller and historian Ken Owen ranked Clay as one of the four most influential American politicians who never served as president, alongside Alexander Hamilton, William Jennings Brian and John C Calhoun.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Noting Clay's influence over the United States in the last 30 years of his life biographer James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Clotter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writes that perhaps prosperity should no longer call it the Jacksonian era and instead term it the Clay era.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7" name="Group 6">
            <a:extLst>
              <a:ext uri="{FF2B5EF4-FFF2-40B4-BE49-F238E27FC236}">
                <a16:creationId xmlns:a16="http://schemas.microsoft.com/office/drawing/2014/main" id="{2D9E75B7-9BA1-4158-8BE7-25BA9FF97C9E}"/>
              </a:ext>
            </a:extLst>
          </p:cNvPr>
          <p:cNvGrpSpPr/>
          <p:nvPr/>
        </p:nvGrpSpPr>
        <p:grpSpPr>
          <a:xfrm>
            <a:off x="476594" y="1610399"/>
            <a:ext cx="2889458" cy="2091123"/>
            <a:chOff x="476594" y="1610399"/>
            <a:chExt cx="2889458" cy="2091123"/>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476594" y="2689615"/>
              <a:ext cx="2889458" cy="25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760541" y="2382742"/>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476594" y="2022146"/>
              <a:ext cx="1286189" cy="338554"/>
            </a:xfrm>
            <a:prstGeom prst="rect">
              <a:avLst/>
            </a:prstGeom>
            <a:noFill/>
          </p:spPr>
          <p:txBody>
            <a:bodyPr wrap="square" rtlCol="0">
              <a:spAutoFit/>
            </a:bodyPr>
            <a:lstStyle/>
            <a:p>
              <a:r>
                <a:rPr lang="en-US" sz="1600" dirty="0">
                  <a:latin typeface="Arial Narrow" panose="020B0606020202030204" pitchFamily="34" charset="0"/>
                </a:rPr>
                <a:t>1798</a:t>
              </a:r>
            </a:p>
          </p:txBody>
        </p:sp>
        <p:sp>
          <p:nvSpPr>
            <p:cNvPr id="97" name="TextBox 96">
              <a:extLst>
                <a:ext uri="{FF2B5EF4-FFF2-40B4-BE49-F238E27FC236}">
                  <a16:creationId xmlns:a16="http://schemas.microsoft.com/office/drawing/2014/main" id="{1D5C35EB-F1B1-4FF8-A68B-17F2C8A3814C}"/>
                </a:ext>
              </a:extLst>
            </p:cNvPr>
            <p:cNvSpPr txBox="1"/>
            <p:nvPr/>
          </p:nvSpPr>
          <p:spPr>
            <a:xfrm>
              <a:off x="920157" y="2867189"/>
              <a:ext cx="1448188" cy="584775"/>
            </a:xfrm>
            <a:prstGeom prst="rect">
              <a:avLst/>
            </a:prstGeom>
            <a:noFill/>
          </p:spPr>
          <p:txBody>
            <a:bodyPr wrap="square" rtlCol="0">
              <a:spAutoFit/>
            </a:bodyPr>
            <a:lstStyle/>
            <a:p>
              <a:r>
                <a:rPr lang="en-US" sz="1600" dirty="0">
                  <a:latin typeface="Arial Narrow" panose="020B0606020202030204" pitchFamily="34" charset="0"/>
                </a:rPr>
                <a:t>USA</a:t>
              </a:r>
            </a:p>
            <a:p>
              <a:r>
                <a:rPr lang="en-US" sz="1600" dirty="0">
                  <a:latin typeface="Arial Narrow" panose="020B0606020202030204" pitchFamily="34" charset="0"/>
                </a:rPr>
                <a:t>SDA</a:t>
              </a:r>
            </a:p>
          </p:txBody>
        </p:sp>
        <p:pic>
          <p:nvPicPr>
            <p:cNvPr id="1026" name="Picture 2" descr="Sailboat drawing | Public domain vectors">
              <a:extLst>
                <a:ext uri="{FF2B5EF4-FFF2-40B4-BE49-F238E27FC236}">
                  <a16:creationId xmlns:a16="http://schemas.microsoft.com/office/drawing/2014/main" id="{10E513D3-FB54-47BD-9A22-5A5DBA9CA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03" y="1610399"/>
              <a:ext cx="875053" cy="103647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348B7586-23F0-4551-B475-511E56047B55}"/>
                </a:ext>
              </a:extLst>
            </p:cNvPr>
            <p:cNvCxnSpPr>
              <a:cxnSpLocks/>
            </p:cNvCxnSpPr>
            <p:nvPr/>
          </p:nvCxnSpPr>
          <p:spPr>
            <a:xfrm>
              <a:off x="1484029" y="2599912"/>
              <a:ext cx="170159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9688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23</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630289"/>
            <a:ext cx="12191999" cy="1262653"/>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died in 1852 so that 30 years would be 1822 to 1852.  Prior to looking at this history Elder Tess had never heard of him. She knows the name Alexander Hamilton, the names of William Jennings Brian and John C Calhoun are familiar but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had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never heard of Henry Clay. This 30-year time period, portions of it is known as the Jacksonian era after the President Andrew Jackson who was thought to define that era. And what his biographer argues is that it should be called is the Clay era. He was largely the founder, founded the Whig party in 1833. He formed that party.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7" name="Group 6">
            <a:extLst>
              <a:ext uri="{FF2B5EF4-FFF2-40B4-BE49-F238E27FC236}">
                <a16:creationId xmlns:a16="http://schemas.microsoft.com/office/drawing/2014/main" id="{2D9E75B7-9BA1-4158-8BE7-25BA9FF97C9E}"/>
              </a:ext>
            </a:extLst>
          </p:cNvPr>
          <p:cNvGrpSpPr/>
          <p:nvPr/>
        </p:nvGrpSpPr>
        <p:grpSpPr>
          <a:xfrm>
            <a:off x="476594" y="1610399"/>
            <a:ext cx="2889458" cy="2091123"/>
            <a:chOff x="476594" y="1610399"/>
            <a:chExt cx="2889458" cy="2091123"/>
          </a:xfrm>
        </p:grpSpPr>
        <p:cxnSp>
          <p:nvCxnSpPr>
            <p:cNvPr id="94" name="Straight Connector 93">
              <a:extLst>
                <a:ext uri="{FF2B5EF4-FFF2-40B4-BE49-F238E27FC236}">
                  <a16:creationId xmlns:a16="http://schemas.microsoft.com/office/drawing/2014/main" id="{B25B48F3-9522-446B-9DA8-4210EF141A4E}"/>
                </a:ext>
              </a:extLst>
            </p:cNvPr>
            <p:cNvCxnSpPr>
              <a:cxnSpLocks/>
            </p:cNvCxnSpPr>
            <p:nvPr/>
          </p:nvCxnSpPr>
          <p:spPr>
            <a:xfrm>
              <a:off x="476594" y="2689615"/>
              <a:ext cx="2889458" cy="25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8D032C9-AB43-46A8-B9C3-024F39232C27}"/>
                </a:ext>
              </a:extLst>
            </p:cNvPr>
            <p:cNvCxnSpPr>
              <a:cxnSpLocks/>
            </p:cNvCxnSpPr>
            <p:nvPr/>
          </p:nvCxnSpPr>
          <p:spPr>
            <a:xfrm>
              <a:off x="760541" y="2382742"/>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5724872D-F4DB-4C27-9459-E5A659A70C16}"/>
                </a:ext>
              </a:extLst>
            </p:cNvPr>
            <p:cNvSpPr txBox="1"/>
            <p:nvPr/>
          </p:nvSpPr>
          <p:spPr>
            <a:xfrm>
              <a:off x="476594" y="2022146"/>
              <a:ext cx="1286189" cy="338554"/>
            </a:xfrm>
            <a:prstGeom prst="rect">
              <a:avLst/>
            </a:prstGeom>
            <a:noFill/>
          </p:spPr>
          <p:txBody>
            <a:bodyPr wrap="square" rtlCol="0">
              <a:spAutoFit/>
            </a:bodyPr>
            <a:lstStyle/>
            <a:p>
              <a:r>
                <a:rPr lang="en-US" sz="1600" dirty="0">
                  <a:latin typeface="Arial Narrow" panose="020B0606020202030204" pitchFamily="34" charset="0"/>
                </a:rPr>
                <a:t>1798</a:t>
              </a:r>
            </a:p>
          </p:txBody>
        </p:sp>
        <p:sp>
          <p:nvSpPr>
            <p:cNvPr id="97" name="TextBox 96">
              <a:extLst>
                <a:ext uri="{FF2B5EF4-FFF2-40B4-BE49-F238E27FC236}">
                  <a16:creationId xmlns:a16="http://schemas.microsoft.com/office/drawing/2014/main" id="{1D5C35EB-F1B1-4FF8-A68B-17F2C8A3814C}"/>
                </a:ext>
              </a:extLst>
            </p:cNvPr>
            <p:cNvSpPr txBox="1"/>
            <p:nvPr/>
          </p:nvSpPr>
          <p:spPr>
            <a:xfrm>
              <a:off x="920157" y="2867189"/>
              <a:ext cx="1448188" cy="584775"/>
            </a:xfrm>
            <a:prstGeom prst="rect">
              <a:avLst/>
            </a:prstGeom>
            <a:noFill/>
          </p:spPr>
          <p:txBody>
            <a:bodyPr wrap="square" rtlCol="0">
              <a:spAutoFit/>
            </a:bodyPr>
            <a:lstStyle/>
            <a:p>
              <a:r>
                <a:rPr lang="en-US" sz="1600" dirty="0">
                  <a:latin typeface="Arial Narrow" panose="020B0606020202030204" pitchFamily="34" charset="0"/>
                </a:rPr>
                <a:t>USA</a:t>
              </a:r>
            </a:p>
            <a:p>
              <a:r>
                <a:rPr lang="en-US" sz="1600" dirty="0">
                  <a:latin typeface="Arial Narrow" panose="020B0606020202030204" pitchFamily="34" charset="0"/>
                </a:rPr>
                <a:t>SDA</a:t>
              </a:r>
            </a:p>
          </p:txBody>
        </p:sp>
        <p:pic>
          <p:nvPicPr>
            <p:cNvPr id="1026" name="Picture 2" descr="Sailboat drawing | Public domain vectors">
              <a:extLst>
                <a:ext uri="{FF2B5EF4-FFF2-40B4-BE49-F238E27FC236}">
                  <a16:creationId xmlns:a16="http://schemas.microsoft.com/office/drawing/2014/main" id="{10E513D3-FB54-47BD-9A22-5A5DBA9CA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03" y="1610399"/>
              <a:ext cx="875053" cy="103647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a:extLst>
                <a:ext uri="{FF2B5EF4-FFF2-40B4-BE49-F238E27FC236}">
                  <a16:creationId xmlns:a16="http://schemas.microsoft.com/office/drawing/2014/main" id="{348B7586-23F0-4551-B475-511E56047B55}"/>
                </a:ext>
              </a:extLst>
            </p:cNvPr>
            <p:cNvCxnSpPr>
              <a:cxnSpLocks/>
            </p:cNvCxnSpPr>
            <p:nvPr/>
          </p:nvCxnSpPr>
          <p:spPr>
            <a:xfrm>
              <a:off x="1484029" y="2599912"/>
              <a:ext cx="1701599"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296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24</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181776"/>
            <a:ext cx="12191999" cy="2151743"/>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going to discuss Abraham Lincoln. Lincoln professed to his friends in 1861 that he was an old-fashioned Whig.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Quoting Lincoln:  "A disciple of Henry Clay".  </a:t>
            </a: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was Abraham Lincoln's role model. Henry Clay gave his first political speech in 1798, he would have been about 22 years old.  He was fighting against the Alien  and Sedition Acts which we've discussed before. July 24, 1798 he spoke at a gathering in Kentucky in front of about 1,000 participants.  He spoke alongside a revolutionary colonel, he was such a great orator that the crowd carried them away on their shoulders.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5E64374B-8C05-4D5D-B1DC-50E30C6083F4}"/>
              </a:ext>
            </a:extLst>
          </p:cNvPr>
          <p:cNvGrpSpPr/>
          <p:nvPr/>
        </p:nvGrpSpPr>
        <p:grpSpPr>
          <a:xfrm>
            <a:off x="218744" y="1702844"/>
            <a:ext cx="3262748" cy="2160999"/>
            <a:chOff x="218005" y="1465597"/>
            <a:chExt cx="3262748" cy="2160999"/>
          </a:xfrm>
        </p:grpSpPr>
        <p:grpSp>
          <p:nvGrpSpPr>
            <p:cNvPr id="55" name="Group 54">
              <a:extLst>
                <a:ext uri="{FF2B5EF4-FFF2-40B4-BE49-F238E27FC236}">
                  <a16:creationId xmlns:a16="http://schemas.microsoft.com/office/drawing/2014/main" id="{330A669F-F9B1-4557-BC30-15FC1153C0A2}"/>
                </a:ext>
              </a:extLst>
            </p:cNvPr>
            <p:cNvGrpSpPr/>
            <p:nvPr/>
          </p:nvGrpSpPr>
          <p:grpSpPr>
            <a:xfrm>
              <a:off x="436310" y="1465597"/>
              <a:ext cx="3044443" cy="1583828"/>
              <a:chOff x="224326" y="1264937"/>
              <a:chExt cx="3044443" cy="1583828"/>
            </a:xfrm>
          </p:grpSpPr>
          <p:cxnSp>
            <p:nvCxnSpPr>
              <p:cNvPr id="60" name="Straight Connector 59">
                <a:extLst>
                  <a:ext uri="{FF2B5EF4-FFF2-40B4-BE49-F238E27FC236}">
                    <a16:creationId xmlns:a16="http://schemas.microsoft.com/office/drawing/2014/main" id="{E1DAEC83-E89F-4176-A0E4-A55561607E52}"/>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028CADE-CE16-4059-B711-EEF0030847F6}"/>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9C4741D-54D1-421D-8555-9F1A7B6F6817}"/>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8DF023B0-F69A-4405-A619-14E2EF2E374E}"/>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AAB36675-307A-4916-A01F-2344C2EAFAF9}"/>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9B1862A7-5A25-41E5-B55E-2A8F1B10D28C}"/>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2876384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25</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692638"/>
            <a:ext cx="12191999" cy="1262653"/>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his first political speech in 1798, we can look him up on the internet.  He has a nickname. He was known in his own day through today as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was meant as a compliment.  His ability to hold that Union together led many people to argue that if he had been alive in 1861 there would have been no Civil War.  Others argued quite strongly that he's responsible for it.  But his ability to compromise was considered to be the force that held the Union together.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8" y="803160"/>
            <a:ext cx="3051125" cy="830997"/>
          </a:xfrm>
          <a:prstGeom prst="rect">
            <a:avLst/>
          </a:prstGeom>
          <a:noFill/>
        </p:spPr>
        <p:txBody>
          <a:bodyPr wrap="square" rtlCol="0">
            <a:spAutoFit/>
          </a:bodyPr>
          <a:lstStyle/>
          <a:p>
            <a:r>
              <a:rPr lang="en-US" sz="2400" b="1" u="sng" dirty="0">
                <a:latin typeface="Arial Narrow" panose="020B0606020202030204" pitchFamily="34" charset="0"/>
              </a:rPr>
              <a:t>Henry Clay</a:t>
            </a:r>
          </a:p>
          <a:p>
            <a:r>
              <a:rPr lang="en-US" sz="24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sz="2400"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76848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26</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811905"/>
            <a:ext cx="12191999" cy="1559017"/>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We've already heard the name John C Calhoun. If you wanted to make an old western movie and you needed a bad guy you would be hard pressed to find one worse than John C Calhoun. There will be no attempt in these presentations to say anything positive about him. He was quite openly in defense of the South and slavery.  Before Andrew Jackson died he made the following statement,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had one regret, he had not shot Henry Clay and he had not hanged John C Calhoun</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he wasn't fond of either of them.  Because despite Andrew Jackson not being anti-slavery, John C Calhoun was militant in his defense of the institution.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4744804" y="0"/>
            <a:ext cx="7447196"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Tree>
    <p:extLst>
      <p:ext uri="{BB962C8B-B14F-4D97-AF65-F5344CB8AC3E}">
        <p14:creationId xmlns:p14="http://schemas.microsoft.com/office/powerpoint/2010/main" val="1838090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27</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811905"/>
            <a:ext cx="12191999" cy="1559017"/>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Henry Clay is held responsible for three particular famous compromises.   We said we were going to focus on the second two-party system from 1828 to 1854 and we're coming to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First we needed to discuss 1798, the Constitution, the responsibility of the United States to transform the written words of the Constitution and also introduce Henry Clay to politics. So we discussed 1798.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A97CBBC7-8655-4D13-876D-96F5C1E53819}"/>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38519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28</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749257"/>
            <a:ext cx="12191999" cy="2151743"/>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first of the three key compromises attributed to Henry Clay is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Missouri Compromise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From the beginning there was this tension between slave and free states. That became a particular issue  when territories wanted to become states.  A crisis developed when Missouri territory applied for statehood. They applied for statehood in 1818 and predominantly they wanted to enter as a slave state. This became war in Congress because, we're speaking generally, the northerners did not want another slave state. So the house was controlled slightly by the North and they wrote a bill that would allow Missouri to become a state but they included a clause that would have gradually ended slavery in the state.  That bill went from the house to the Senate, the Senate was balanced between North and South but the South won in that argument and they stripped it of that clause. At which time the North removed all support for the bill and it was deadlocked or a stalemate.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1728687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29</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435864"/>
            <a:ext cx="12191999"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1819 Maine applied for statehood.  So to simplify that process Henry Clay led out in the following compromise: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keep the balance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In 1820 it was ratified or realized. Maine becomes a free state, Missouri becomes a slave state.  So they would allow Missouri as a slave state as long as Maine could join is a free state.  Then they set the parallel 3630 as the dividing line between enslaved and free states. So if you've heard of that imaginary line through America, north of 3630 was to be free states and south of 3630 would be allowed to be slave states. That was part of the compromise of the Missouri Compromise. Clay led in forming that compromise, he said it avoided catastrophe, it earned me praise through the country as a compromiser of whom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Union is his motto and conciliation is his maxim</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when people call him The Great Compromiser they mean to praise him, because he was conciliatory to the South and he held together the Union. Others were aware of the danger.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224717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3</a:t>
            </a:fld>
            <a:endParaRPr lang="en-US" dirty="0"/>
          </a:p>
        </p:txBody>
      </p:sp>
      <p:sp>
        <p:nvSpPr>
          <p:cNvPr id="16" name="TextBox 15">
            <a:extLst>
              <a:ext uri="{FF2B5EF4-FFF2-40B4-BE49-F238E27FC236}">
                <a16:creationId xmlns:a16="http://schemas.microsoft.com/office/drawing/2014/main" id="{CDE5A1EA-C8B3-4B02-B3A2-C41482F8F27D}"/>
              </a:ext>
            </a:extLst>
          </p:cNvPr>
          <p:cNvSpPr txBox="1"/>
          <p:nvPr/>
        </p:nvSpPr>
        <p:spPr>
          <a:xfrm>
            <a:off x="247492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277656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279096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260535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390432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356850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1098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2790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36308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13907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21518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899282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277656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279096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256240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390432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358875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775276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633782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597930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739333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18872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43017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19831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890540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56659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18872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894632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19740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314317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355182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296223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335919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10076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51834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4" name="TextBox 63">
            <a:extLst>
              <a:ext uri="{FF2B5EF4-FFF2-40B4-BE49-F238E27FC236}">
                <a16:creationId xmlns:a16="http://schemas.microsoft.com/office/drawing/2014/main" id="{224D4FC0-65DB-4A43-B119-67DE3BE5EC36}"/>
              </a:ext>
            </a:extLst>
          </p:cNvPr>
          <p:cNvSpPr txBox="1"/>
          <p:nvPr/>
        </p:nvSpPr>
        <p:spPr>
          <a:xfrm>
            <a:off x="517503" y="4030396"/>
            <a:ext cx="7913913" cy="2151743"/>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you consider something like the history of Pyrrhus, Elder Tess had the luxury in studying that history for about 2 years. There was an opportunity to study what was a complex history, with no further movement responsibilities and no teaching. It was two years of study before application was made. One mistake that is repeatedly made in the movement, it happens much less now than it used to happen, we are much too fast in making application. Much too fast. A prime example of that is how we used to understand World War I and World War II.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Tree>
    <p:extLst>
      <p:ext uri="{BB962C8B-B14F-4D97-AF65-F5344CB8AC3E}">
        <p14:creationId xmlns:p14="http://schemas.microsoft.com/office/powerpoint/2010/main" val="174877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30</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472918"/>
            <a:ext cx="12191999" cy="1855380"/>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Thomas Jefferson wrote to a friend of his in 1820, he said that the question over Missouri's admission to the union was like a fire Bell in the night. What he means by that is that concept that your fast sleep and your jolted to being awake with that cry of fire. He says it awakened me and filled me with terror. I considered it at once as the death nail of the Union. </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Speaking of the compromise</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it is hushed for the moment but this is just a reprieve it is not the final sentence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in 1820 Thomas Jefferson knows what has just happened. The war developing between the forces for slavery and the forces against slavery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2685378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31</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712325"/>
            <a:ext cx="12191999" cy="1559017"/>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Missouri Compromise, that 3630 parallel was violated and repealed in the 1850’s and led directly into the Civil War. But remember that Henry Clay is a Whig and he formed it.   In 1833 the Whig party became the Republican, it's moderate centrist anti-slavery.  Today's parallel would be the Democrat party and he led in that compromise.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Henry Clay led in three compromises and we have discussed the first one. In our next we'll discuss the second and the third.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82BA3A02-0430-442A-9B34-EC2079AABB2D}"/>
              </a:ext>
            </a:extLst>
          </p:cNvPr>
          <p:cNvSpPr txBox="1"/>
          <p:nvPr/>
        </p:nvSpPr>
        <p:spPr>
          <a:xfrm>
            <a:off x="4291663" y="30334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327265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32</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0" y="4455042"/>
            <a:ext cx="12191999"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just to review we are wading through a complicated history.  For that reason some people may disagree with the emphasis placed on certain events just as some did with the Diadochi wars.  But we're hoping to see evidence of that underlying structure. We're not going to make a date for date application but to first see in their history, on their way marks, how their crisis developed and who bears responsibility. 1798 you have a Constitution that has the North Star. The concepts of it if used correctly could guide America forever but the argument is how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readest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thou. The South reads inspiration literal to literal. The South and many northerners read the Constitution literal to literal.  but it was a flawed document that was meant to transform over time. We're focusing on Henry Clay, he formed the Whig party and we will be mostly talking about the Whig party versus the Democrat party. Their Democrats would be today's Republicans. The Whig and then the Republican party would be today's Democrats.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82BA3A02-0430-442A-9B34-EC2079AABB2D}"/>
              </a:ext>
            </a:extLst>
          </p:cNvPr>
          <p:cNvSpPr txBox="1"/>
          <p:nvPr/>
        </p:nvSpPr>
        <p:spPr>
          <a:xfrm>
            <a:off x="4291663" y="30334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3107388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33</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827356"/>
            <a:ext cx="12191999" cy="966290"/>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discussed how historians today view Henry Clay, how he guided the political events in America to such a degree, he's seen as more impactful than about 15 US Presidents in history.   We traced his beginning in 1798, the first of three key compromises beginning with the Missouri Compromise that becomes an issue in 1818.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82BA3A02-0430-442A-9B34-EC2079AABB2D}"/>
              </a:ext>
            </a:extLst>
          </p:cNvPr>
          <p:cNvSpPr txBox="1"/>
          <p:nvPr/>
        </p:nvSpPr>
        <p:spPr>
          <a:xfrm>
            <a:off x="4291663" y="30334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2125664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34</a:t>
            </a:fld>
            <a:endParaRPr lang="en-US" dirty="0"/>
          </a:p>
        </p:txBody>
      </p:sp>
      <p:sp>
        <p:nvSpPr>
          <p:cNvPr id="64" name="TextBox 63">
            <a:extLst>
              <a:ext uri="{FF2B5EF4-FFF2-40B4-BE49-F238E27FC236}">
                <a16:creationId xmlns:a16="http://schemas.microsoft.com/office/drawing/2014/main" id="{224D4FC0-65DB-4A43-B119-67DE3BE5EC36}"/>
              </a:ext>
            </a:extLst>
          </p:cNvPr>
          <p:cNvSpPr txBox="1"/>
          <p:nvPr/>
        </p:nvSpPr>
        <p:spPr>
          <a:xfrm>
            <a:off x="1" y="4509518"/>
            <a:ext cx="12191999" cy="1855380"/>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our next study we'll discuss the second compromise he's responsible for. That was a compromise tariff of 1833 and I think many of us are already familiar with the fact that he's responsible largely for the Compromise of 1850. If we've watched the last few presentations in Portugal he was the Whig presidential candidate in 1844. The Whig party gained their first president in 1840. 1840 being a transformative election in US history and especially in the 1844 election. It changed the course of US history, more than almost any other election. So we can see he's an important person to focus on and understand.  While we see that we're dealing with historical political events, they are prophetically significant for us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F72CCBF9-67B3-4C5A-9271-1877D5288F2E}"/>
              </a:ext>
            </a:extLst>
          </p:cNvPr>
          <p:cNvSpPr txBox="1"/>
          <p:nvPr/>
        </p:nvSpPr>
        <p:spPr>
          <a:xfrm>
            <a:off x="361159" y="803160"/>
            <a:ext cx="1564650" cy="923330"/>
          </a:xfrm>
          <a:prstGeom prst="rect">
            <a:avLst/>
          </a:prstGeom>
          <a:noFill/>
        </p:spPr>
        <p:txBody>
          <a:bodyPr wrap="square" rtlCol="0">
            <a:spAutoFit/>
          </a:bodyPr>
          <a:lstStyle/>
          <a:p>
            <a:r>
              <a:rPr lang="en-US" b="1" u="sng" dirty="0">
                <a:latin typeface="Arial Narrow" panose="020B0606020202030204" pitchFamily="34" charset="0"/>
              </a:rPr>
              <a:t>Henry Clay</a:t>
            </a:r>
          </a:p>
          <a:p>
            <a:r>
              <a:rPr lang="en-US"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Great Compromiser</a:t>
            </a:r>
            <a:endParaRPr lang="en-US" b="1" dirty="0">
              <a:latin typeface="Arial Narrow" panose="020B0606020202030204" pitchFamily="34" charset="0"/>
            </a:endParaRPr>
          </a:p>
        </p:txBody>
      </p:sp>
      <p:grpSp>
        <p:nvGrpSpPr>
          <p:cNvPr id="48" name="Group 47">
            <a:extLst>
              <a:ext uri="{FF2B5EF4-FFF2-40B4-BE49-F238E27FC236}">
                <a16:creationId xmlns:a16="http://schemas.microsoft.com/office/drawing/2014/main" id="{7DF17F02-A5E0-454E-8E69-8ECC550194CC}"/>
              </a:ext>
            </a:extLst>
          </p:cNvPr>
          <p:cNvGrpSpPr/>
          <p:nvPr/>
        </p:nvGrpSpPr>
        <p:grpSpPr>
          <a:xfrm>
            <a:off x="3953122" y="0"/>
            <a:ext cx="8238878" cy="4007579"/>
            <a:chOff x="4333461" y="136525"/>
            <a:chExt cx="7447196" cy="4007579"/>
          </a:xfrm>
        </p:grpSpPr>
        <p:sp>
          <p:nvSpPr>
            <p:cNvPr id="49" name="TextBox 48">
              <a:extLst>
                <a:ext uri="{FF2B5EF4-FFF2-40B4-BE49-F238E27FC236}">
                  <a16:creationId xmlns:a16="http://schemas.microsoft.com/office/drawing/2014/main" id="{EFEE10CC-8A41-42DD-AB25-FC5E468FF4B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0" name="Straight Connector 49">
              <a:extLst>
                <a:ext uri="{FF2B5EF4-FFF2-40B4-BE49-F238E27FC236}">
                  <a16:creationId xmlns:a16="http://schemas.microsoft.com/office/drawing/2014/main" id="{933B38B3-8D2F-4D59-BA88-6CC9D333CF25}"/>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AB279AB-7DAA-45B3-81BD-CE4995AD7ECD}"/>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4C3F3C6-4C04-4C47-B3D9-AE5AED41986D}"/>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57" name="Straight Connector 56">
              <a:extLst>
                <a:ext uri="{FF2B5EF4-FFF2-40B4-BE49-F238E27FC236}">
                  <a16:creationId xmlns:a16="http://schemas.microsoft.com/office/drawing/2014/main" id="{FF07A4AE-E704-4BC5-9339-88CEC9288C41}"/>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AA83AB0-1383-4259-8D5F-F9E60D20C9D1}"/>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59" name="Straight Connector 58">
              <a:extLst>
                <a:ext uri="{FF2B5EF4-FFF2-40B4-BE49-F238E27FC236}">
                  <a16:creationId xmlns:a16="http://schemas.microsoft.com/office/drawing/2014/main" id="{71E65C70-9E20-4822-A100-318618641332}"/>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BDB17E-0E4C-4DC7-A266-CF72443E888F}"/>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63" name="Straight Connector 62">
              <a:extLst>
                <a:ext uri="{FF2B5EF4-FFF2-40B4-BE49-F238E27FC236}">
                  <a16:creationId xmlns:a16="http://schemas.microsoft.com/office/drawing/2014/main" id="{CF8820E3-AE4D-4893-8EFE-BF821CA61E55}"/>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B3DBDD9-1D1F-4E63-B638-5529BA45EB9E}"/>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67" name="Straight Connector 66">
              <a:extLst>
                <a:ext uri="{FF2B5EF4-FFF2-40B4-BE49-F238E27FC236}">
                  <a16:creationId xmlns:a16="http://schemas.microsoft.com/office/drawing/2014/main" id="{BCED5622-922D-433D-8187-371395B9BB83}"/>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5AD58C7-8384-4606-8AC6-5EC0CD200B26}"/>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9" name="Straight Connector 68">
              <a:extLst>
                <a:ext uri="{FF2B5EF4-FFF2-40B4-BE49-F238E27FC236}">
                  <a16:creationId xmlns:a16="http://schemas.microsoft.com/office/drawing/2014/main" id="{92A626C5-DF6D-4880-9058-42BFB68B5E70}"/>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AA373EE-254F-4F73-9FFD-4AE9BFA9D9BE}"/>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55818069-2686-4A1A-8C83-33F239DA7067}"/>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72" name="Straight Connector 71">
              <a:extLst>
                <a:ext uri="{FF2B5EF4-FFF2-40B4-BE49-F238E27FC236}">
                  <a16:creationId xmlns:a16="http://schemas.microsoft.com/office/drawing/2014/main" id="{C14C7FB4-AF69-474F-8645-D233FC36F0E3}"/>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633A2AB6-811C-4C37-B26A-2886AD942F9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74" name="Straight Connector 73">
              <a:extLst>
                <a:ext uri="{FF2B5EF4-FFF2-40B4-BE49-F238E27FC236}">
                  <a16:creationId xmlns:a16="http://schemas.microsoft.com/office/drawing/2014/main" id="{A3430F73-602C-49F2-9D64-B460F6FAC111}"/>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776549-EB91-4CB7-8B07-B77EDCEF5FC1}"/>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5CE248B2-CE32-47BA-85FC-64981ED0CB15}"/>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77" name="TextBox 76">
              <a:extLst>
                <a:ext uri="{FF2B5EF4-FFF2-40B4-BE49-F238E27FC236}">
                  <a16:creationId xmlns:a16="http://schemas.microsoft.com/office/drawing/2014/main" id="{478DB7B7-5A12-4D82-AF57-B8B13C42060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78" name="Straight Connector 77">
              <a:extLst>
                <a:ext uri="{FF2B5EF4-FFF2-40B4-BE49-F238E27FC236}">
                  <a16:creationId xmlns:a16="http://schemas.microsoft.com/office/drawing/2014/main" id="{DCC06129-6A03-4E23-ADEC-A79A4AEFA8B7}"/>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ECDAADA-C869-42A6-8548-BE28F75D1E58}"/>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ACF0B9E-01BD-4ED6-8A42-309D2844238B}"/>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E391D7C-A743-4D74-B456-20DDF2BD8EE0}"/>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2" name="TextBox 81">
              <a:extLst>
                <a:ext uri="{FF2B5EF4-FFF2-40B4-BE49-F238E27FC236}">
                  <a16:creationId xmlns:a16="http://schemas.microsoft.com/office/drawing/2014/main" id="{2AA7D23E-870A-4DF2-9882-520F0D0ACCD6}"/>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83" name="Straight Connector 82">
              <a:extLst>
                <a:ext uri="{FF2B5EF4-FFF2-40B4-BE49-F238E27FC236}">
                  <a16:creationId xmlns:a16="http://schemas.microsoft.com/office/drawing/2014/main" id="{6F544C9F-1BFA-4CFC-8A38-04F5AD5B8589}"/>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7BA2AD0E-DE0F-4481-9698-A012DAF49193}"/>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5" name="TextBox 84">
              <a:extLst>
                <a:ext uri="{FF2B5EF4-FFF2-40B4-BE49-F238E27FC236}">
                  <a16:creationId xmlns:a16="http://schemas.microsoft.com/office/drawing/2014/main" id="{C1ACCE8F-314E-4B7A-9ACB-78364E310664}"/>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86" name="Straight Connector 85">
              <a:extLst>
                <a:ext uri="{FF2B5EF4-FFF2-40B4-BE49-F238E27FC236}">
                  <a16:creationId xmlns:a16="http://schemas.microsoft.com/office/drawing/2014/main" id="{3C2C1617-AB02-489B-8CF1-69B4CB18E6C5}"/>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7EC1703-FDBF-45F6-A0D0-7417A29EFD3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A979A2EC-2B88-4ED3-9040-AFB01B02008E}"/>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89" name="TextBox 88">
              <a:extLst>
                <a:ext uri="{FF2B5EF4-FFF2-40B4-BE49-F238E27FC236}">
                  <a16:creationId xmlns:a16="http://schemas.microsoft.com/office/drawing/2014/main" id="{BB9AAB97-08A3-4530-A315-2422A63C1C6F}"/>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90" name="TextBox 89">
              <a:extLst>
                <a:ext uri="{FF2B5EF4-FFF2-40B4-BE49-F238E27FC236}">
                  <a16:creationId xmlns:a16="http://schemas.microsoft.com/office/drawing/2014/main" id="{B74CBFB8-5A25-4684-BA7E-4EAC1A9F4D2B}"/>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91" name="TextBox 90">
              <a:extLst>
                <a:ext uri="{FF2B5EF4-FFF2-40B4-BE49-F238E27FC236}">
                  <a16:creationId xmlns:a16="http://schemas.microsoft.com/office/drawing/2014/main" id="{7CF2065D-79E4-4002-A931-87EFAD95899B}"/>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pic>
        <p:nvPicPr>
          <p:cNvPr id="92" name="Picture 91">
            <a:extLst>
              <a:ext uri="{FF2B5EF4-FFF2-40B4-BE49-F238E27FC236}">
                <a16:creationId xmlns:a16="http://schemas.microsoft.com/office/drawing/2014/main" id="{2D03FBB4-97C5-4F35-A089-1A14C75615C7}"/>
              </a:ext>
            </a:extLst>
          </p:cNvPr>
          <p:cNvPicPr>
            <a:picLocks noChangeAspect="1"/>
          </p:cNvPicPr>
          <p:nvPr/>
        </p:nvPicPr>
        <p:blipFill>
          <a:blip r:embed="rId2"/>
          <a:stretch>
            <a:fillRect/>
          </a:stretch>
        </p:blipFill>
        <p:spPr>
          <a:xfrm>
            <a:off x="0" y="0"/>
            <a:ext cx="2187701" cy="507860"/>
          </a:xfrm>
          <a:prstGeom prst="rect">
            <a:avLst/>
          </a:prstGeom>
        </p:spPr>
      </p:pic>
      <p:grpSp>
        <p:nvGrpSpPr>
          <p:cNvPr id="54" name="Group 53">
            <a:extLst>
              <a:ext uri="{FF2B5EF4-FFF2-40B4-BE49-F238E27FC236}">
                <a16:creationId xmlns:a16="http://schemas.microsoft.com/office/drawing/2014/main" id="{B6C517F7-E815-4467-A45B-47C12A3AAE5A}"/>
              </a:ext>
            </a:extLst>
          </p:cNvPr>
          <p:cNvGrpSpPr/>
          <p:nvPr/>
        </p:nvGrpSpPr>
        <p:grpSpPr>
          <a:xfrm>
            <a:off x="295270" y="2083166"/>
            <a:ext cx="3262748" cy="2160462"/>
            <a:chOff x="218005" y="1466134"/>
            <a:chExt cx="3262748" cy="2160462"/>
          </a:xfrm>
        </p:grpSpPr>
        <p:grpSp>
          <p:nvGrpSpPr>
            <p:cNvPr id="55" name="Group 54">
              <a:extLst>
                <a:ext uri="{FF2B5EF4-FFF2-40B4-BE49-F238E27FC236}">
                  <a16:creationId xmlns:a16="http://schemas.microsoft.com/office/drawing/2014/main" id="{AB6BD8BC-2288-4C74-A31C-348E529DF423}"/>
                </a:ext>
              </a:extLst>
            </p:cNvPr>
            <p:cNvGrpSpPr/>
            <p:nvPr/>
          </p:nvGrpSpPr>
          <p:grpSpPr>
            <a:xfrm>
              <a:off x="408844" y="1466134"/>
              <a:ext cx="3071909" cy="1583291"/>
              <a:chOff x="196860" y="1265474"/>
              <a:chExt cx="3071909" cy="1583291"/>
            </a:xfrm>
          </p:grpSpPr>
          <p:cxnSp>
            <p:nvCxnSpPr>
              <p:cNvPr id="60" name="Straight Connector 59">
                <a:extLst>
                  <a:ext uri="{FF2B5EF4-FFF2-40B4-BE49-F238E27FC236}">
                    <a16:creationId xmlns:a16="http://schemas.microsoft.com/office/drawing/2014/main" id="{43374F4C-CD37-45FD-BF74-25C1D3B5D3CB}"/>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EEE517-4830-4F69-9982-0E317A49D505}"/>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8872171-31C4-4A83-8F7E-C44236CD8795}"/>
                  </a:ext>
                </a:extLst>
              </p:cNvPr>
              <p:cNvSpPr txBox="1"/>
              <p:nvPr/>
            </p:nvSpPr>
            <p:spPr>
              <a:xfrm>
                <a:off x="196860" y="1265474"/>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93" name="TextBox 92">
                <a:extLst>
                  <a:ext uri="{FF2B5EF4-FFF2-40B4-BE49-F238E27FC236}">
                    <a16:creationId xmlns:a16="http://schemas.microsoft.com/office/drawing/2014/main" id="{05317729-3A89-4E75-86ED-18CD866B495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98" name="TextBox 97">
                <a:extLst>
                  <a:ext uri="{FF2B5EF4-FFF2-40B4-BE49-F238E27FC236}">
                    <a16:creationId xmlns:a16="http://schemas.microsoft.com/office/drawing/2014/main" id="{7F97605D-FC63-4587-BA2D-CCC441D8107F}"/>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6" name="TextBox 55">
              <a:extLst>
                <a:ext uri="{FF2B5EF4-FFF2-40B4-BE49-F238E27FC236}">
                  <a16:creationId xmlns:a16="http://schemas.microsoft.com/office/drawing/2014/main" id="{DC58F8C3-48E9-47DA-B7EB-35379A9273D4}"/>
                </a:ext>
              </a:extLst>
            </p:cNvPr>
            <p:cNvSpPr txBox="1"/>
            <p:nvPr/>
          </p:nvSpPr>
          <p:spPr>
            <a:xfrm>
              <a:off x="218005" y="2795599"/>
              <a:ext cx="3159030"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
        <p:nvSpPr>
          <p:cNvPr id="3" name="TextBox 2">
            <a:extLst>
              <a:ext uri="{FF2B5EF4-FFF2-40B4-BE49-F238E27FC236}">
                <a16:creationId xmlns:a16="http://schemas.microsoft.com/office/drawing/2014/main" id="{A3FB505C-3966-45FC-A4F5-AFB8344D33D4}"/>
              </a:ext>
            </a:extLst>
          </p:cNvPr>
          <p:cNvSpPr txBox="1"/>
          <p:nvPr/>
        </p:nvSpPr>
        <p:spPr>
          <a:xfrm>
            <a:off x="2050940" y="806603"/>
            <a:ext cx="1564650" cy="646331"/>
          </a:xfrm>
          <a:prstGeom prst="rect">
            <a:avLst/>
          </a:prstGeom>
          <a:noFill/>
        </p:spPr>
        <p:txBody>
          <a:bodyPr wrap="square" rtlCol="0">
            <a:spAutoFit/>
          </a:bodyPr>
          <a:lstStyle/>
          <a:p>
            <a:r>
              <a:rPr lang="en-US" b="1" u="sng" dirty="0">
                <a:latin typeface="Arial Narrow" panose="020B0606020202030204" pitchFamily="34" charset="0"/>
              </a:rPr>
              <a:t>John C</a:t>
            </a:r>
          </a:p>
          <a:p>
            <a:r>
              <a:rPr lang="en-US" b="1" u="sng" dirty="0">
                <a:latin typeface="Arial Narrow" panose="020B0606020202030204" pitchFamily="34" charset="0"/>
              </a:rPr>
              <a:t>Calhoun</a:t>
            </a:r>
            <a:endParaRPr lang="en-US" b="1" dirty="0">
              <a:latin typeface="Arial Narrow" panose="020B0606020202030204" pitchFamily="34" charset="0"/>
            </a:endParaRPr>
          </a:p>
        </p:txBody>
      </p:sp>
      <p:sp>
        <p:nvSpPr>
          <p:cNvPr id="4" name="TextBox 3">
            <a:extLst>
              <a:ext uri="{FF2B5EF4-FFF2-40B4-BE49-F238E27FC236}">
                <a16:creationId xmlns:a16="http://schemas.microsoft.com/office/drawing/2014/main" id="{104EADD6-14D2-46A3-A442-DF2DAFF6AFB5}"/>
              </a:ext>
            </a:extLst>
          </p:cNvPr>
          <p:cNvSpPr txBox="1"/>
          <p:nvPr/>
        </p:nvSpPr>
        <p:spPr>
          <a:xfrm>
            <a:off x="4038662" y="274928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5" name="TextBox 4">
            <a:extLst>
              <a:ext uri="{FF2B5EF4-FFF2-40B4-BE49-F238E27FC236}">
                <a16:creationId xmlns:a16="http://schemas.microsoft.com/office/drawing/2014/main" id="{82BA3A02-0430-442A-9B34-EC2079AABB2D}"/>
              </a:ext>
            </a:extLst>
          </p:cNvPr>
          <p:cNvSpPr txBox="1"/>
          <p:nvPr/>
        </p:nvSpPr>
        <p:spPr>
          <a:xfrm>
            <a:off x="4291663" y="30334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6" name="TextBox 5">
            <a:extLst>
              <a:ext uri="{FF2B5EF4-FFF2-40B4-BE49-F238E27FC236}">
                <a16:creationId xmlns:a16="http://schemas.microsoft.com/office/drawing/2014/main" id="{029369DE-D577-4808-ADB0-64E6D061A5E7}"/>
              </a:ext>
            </a:extLst>
          </p:cNvPr>
          <p:cNvSpPr txBox="1"/>
          <p:nvPr/>
        </p:nvSpPr>
        <p:spPr>
          <a:xfrm>
            <a:off x="4698416" y="302232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7" name="TextBox 6">
            <a:extLst>
              <a:ext uri="{FF2B5EF4-FFF2-40B4-BE49-F238E27FC236}">
                <a16:creationId xmlns:a16="http://schemas.microsoft.com/office/drawing/2014/main" id="{08EF8D90-D5AD-4C28-B47B-BF0327CA5DA3}"/>
              </a:ext>
            </a:extLst>
          </p:cNvPr>
          <p:cNvSpPr txBox="1"/>
          <p:nvPr/>
        </p:nvSpPr>
        <p:spPr>
          <a:xfrm>
            <a:off x="5021441" y="3029199"/>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8" name="TextBox 7">
            <a:extLst>
              <a:ext uri="{FF2B5EF4-FFF2-40B4-BE49-F238E27FC236}">
                <a16:creationId xmlns:a16="http://schemas.microsoft.com/office/drawing/2014/main" id="{6A83A61A-A22B-46B0-B085-813AC70A2FEC}"/>
              </a:ext>
            </a:extLst>
          </p:cNvPr>
          <p:cNvSpPr txBox="1"/>
          <p:nvPr/>
        </p:nvSpPr>
        <p:spPr>
          <a:xfrm>
            <a:off x="7141280" y="2894617"/>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9" name="TextBox 8">
            <a:extLst>
              <a:ext uri="{FF2B5EF4-FFF2-40B4-BE49-F238E27FC236}">
                <a16:creationId xmlns:a16="http://schemas.microsoft.com/office/drawing/2014/main" id="{8D94CF68-48D7-4D82-9618-E0AC694CB19A}"/>
              </a:ext>
            </a:extLst>
          </p:cNvPr>
          <p:cNvSpPr txBox="1"/>
          <p:nvPr/>
        </p:nvSpPr>
        <p:spPr>
          <a:xfrm>
            <a:off x="8357710" y="2878441"/>
            <a:ext cx="528646"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
        <p:nvSpPr>
          <p:cNvPr id="10" name="TextBox 9">
            <a:extLst>
              <a:ext uri="{FF2B5EF4-FFF2-40B4-BE49-F238E27FC236}">
                <a16:creationId xmlns:a16="http://schemas.microsoft.com/office/drawing/2014/main" id="{8D13DFC7-99D4-43A0-BDD8-5A9C037A79BF}"/>
              </a:ext>
            </a:extLst>
          </p:cNvPr>
          <p:cNvSpPr txBox="1"/>
          <p:nvPr/>
        </p:nvSpPr>
        <p:spPr>
          <a:xfrm>
            <a:off x="9779925" y="4020732"/>
            <a:ext cx="385259" cy="369332"/>
          </a:xfrm>
          <a:prstGeom prst="rect">
            <a:avLst/>
          </a:prstGeom>
          <a:noFill/>
        </p:spPr>
        <p:txBody>
          <a:bodyPr wrap="square" rtlCol="0">
            <a:spAutoFit/>
          </a:bodyPr>
          <a:lstStyle/>
          <a:p>
            <a:pPr algn="ctr"/>
            <a:r>
              <a:rPr lang="en-US" b="1" dirty="0">
                <a:latin typeface="Arial Narrow" panose="020B0606020202030204" pitchFamily="34" charset="0"/>
                <a:sym typeface="Wingdings" panose="05000000000000000000" pitchFamily="2" charset="2"/>
              </a:rPr>
              <a:t></a:t>
            </a:r>
            <a:endParaRPr lang="en-US" b="1" dirty="0">
              <a:latin typeface="Arial Narrow" panose="020B0606020202030204" pitchFamily="34" charset="0"/>
            </a:endParaRPr>
          </a:p>
        </p:txBody>
      </p:sp>
    </p:spTree>
    <p:extLst>
      <p:ext uri="{BB962C8B-B14F-4D97-AF65-F5344CB8AC3E}">
        <p14:creationId xmlns:p14="http://schemas.microsoft.com/office/powerpoint/2010/main" val="271571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4</a:t>
            </a:fld>
            <a:endParaRPr lang="en-US" dirty="0"/>
          </a:p>
        </p:txBody>
      </p:sp>
      <p:sp>
        <p:nvSpPr>
          <p:cNvPr id="16" name="TextBox 15">
            <a:extLst>
              <a:ext uri="{FF2B5EF4-FFF2-40B4-BE49-F238E27FC236}">
                <a16:creationId xmlns:a16="http://schemas.microsoft.com/office/drawing/2014/main" id="{CDE5A1EA-C8B3-4B02-B3A2-C41482F8F27D}"/>
              </a:ext>
            </a:extLst>
          </p:cNvPr>
          <p:cNvSpPr txBox="1"/>
          <p:nvPr/>
        </p:nvSpPr>
        <p:spPr>
          <a:xfrm>
            <a:off x="247492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277656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279096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260535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390432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356850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1098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2790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36308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13907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21518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899282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277656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279096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256240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390432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358875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775276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633782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597930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739333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18872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43017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19831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890540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56659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18872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894632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19740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314317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355182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296223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335919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10076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51834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4" name="TextBox 63">
            <a:extLst>
              <a:ext uri="{FF2B5EF4-FFF2-40B4-BE49-F238E27FC236}">
                <a16:creationId xmlns:a16="http://schemas.microsoft.com/office/drawing/2014/main" id="{224D4FC0-65DB-4A43-B119-67DE3BE5EC36}"/>
              </a:ext>
            </a:extLst>
          </p:cNvPr>
          <p:cNvSpPr txBox="1"/>
          <p:nvPr/>
        </p:nvSpPr>
        <p:spPr>
          <a:xfrm>
            <a:off x="544002" y="3642259"/>
            <a:ext cx="7887414"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 are doing now is looking at Millerite history. But in these presentations we'll be focusing on the external  political history.  It is in many ways as complex as the history of Pyrrhus. But we're going to do it together. And that's why we need to understand the point that we must be slow to make application.  What we are doing is going through all of that history as if we were looking at the Diadochi wars. There is noise, complicated events. Instead of Elder Tess studying it separate, we are studying and developing the prophetic application together and we're looking at some of that noise not to make application but to give context.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Tree>
    <p:extLst>
      <p:ext uri="{BB962C8B-B14F-4D97-AF65-F5344CB8AC3E}">
        <p14:creationId xmlns:p14="http://schemas.microsoft.com/office/powerpoint/2010/main" val="285266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5</a:t>
            </a:fld>
            <a:endParaRPr lang="en-US" dirty="0"/>
          </a:p>
        </p:txBody>
      </p:sp>
      <p:sp>
        <p:nvSpPr>
          <p:cNvPr id="16" name="TextBox 15">
            <a:extLst>
              <a:ext uri="{FF2B5EF4-FFF2-40B4-BE49-F238E27FC236}">
                <a16:creationId xmlns:a16="http://schemas.microsoft.com/office/drawing/2014/main" id="{CDE5A1EA-C8B3-4B02-B3A2-C41482F8F27D}"/>
              </a:ext>
            </a:extLst>
          </p:cNvPr>
          <p:cNvSpPr txBox="1"/>
          <p:nvPr/>
        </p:nvSpPr>
        <p:spPr>
          <a:xfrm>
            <a:off x="247492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277656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279096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260535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390432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356850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1098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2790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36308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13907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21518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899282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277656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279096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256240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390432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358875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775276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633782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597930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739333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18872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43017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19831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890540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56659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18872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894632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19740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314317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355182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296223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335919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10076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51834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4" name="TextBox 63">
            <a:extLst>
              <a:ext uri="{FF2B5EF4-FFF2-40B4-BE49-F238E27FC236}">
                <a16:creationId xmlns:a16="http://schemas.microsoft.com/office/drawing/2014/main" id="{224D4FC0-65DB-4A43-B119-67DE3BE5EC36}"/>
              </a:ext>
            </a:extLst>
          </p:cNvPr>
          <p:cNvSpPr txBox="1"/>
          <p:nvPr/>
        </p:nvSpPr>
        <p:spPr>
          <a:xfrm>
            <a:off x="544002" y="3642259"/>
            <a:ext cx="7887414"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What we’ll be doing in this presentation and the next is just look at a lot of external events. And what we hope to see is just as we might look at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Diodochi</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wars, there is a prophetic application. So we're going to go through an overview of this history. There is already an agenda, some idea of what we need to get from this period so some of the noise has already been cut out. We might go back and look at that event and we might say people aren't fighting over slavery, their main disagreement was about establishing a national bank. So some noise has already been cut out. Hopefully we'll be able to see the picture that is developing.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Tree>
    <p:extLst>
      <p:ext uri="{BB962C8B-B14F-4D97-AF65-F5344CB8AC3E}">
        <p14:creationId xmlns:p14="http://schemas.microsoft.com/office/powerpoint/2010/main" val="3395762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6</a:t>
            </a:fld>
            <a:endParaRPr lang="en-US" dirty="0"/>
          </a:p>
        </p:txBody>
      </p:sp>
      <p:sp>
        <p:nvSpPr>
          <p:cNvPr id="16" name="TextBox 15">
            <a:extLst>
              <a:ext uri="{FF2B5EF4-FFF2-40B4-BE49-F238E27FC236}">
                <a16:creationId xmlns:a16="http://schemas.microsoft.com/office/drawing/2014/main" id="{CDE5A1EA-C8B3-4B02-B3A2-C41482F8F27D}"/>
              </a:ext>
            </a:extLst>
          </p:cNvPr>
          <p:cNvSpPr txBox="1"/>
          <p:nvPr/>
        </p:nvSpPr>
        <p:spPr>
          <a:xfrm>
            <a:off x="247492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277656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279096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260535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390432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356850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1098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2790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36308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13907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21518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899282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277656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279096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256240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390432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358875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775276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633782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597930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739333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18872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43017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19831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890540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56659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18872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894632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19740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314317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355182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296223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335919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10076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51834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4" name="TextBox 63">
            <a:extLst>
              <a:ext uri="{FF2B5EF4-FFF2-40B4-BE49-F238E27FC236}">
                <a16:creationId xmlns:a16="http://schemas.microsoft.com/office/drawing/2014/main" id="{224D4FC0-65DB-4A43-B119-67DE3BE5EC36}"/>
              </a:ext>
            </a:extLst>
          </p:cNvPr>
          <p:cNvSpPr txBox="1"/>
          <p:nvPr/>
        </p:nvSpPr>
        <p:spPr>
          <a:xfrm>
            <a:off x="544002" y="3642259"/>
            <a:ext cx="7887414" cy="2448106"/>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Pyrrhus was first presented many people struggled. They said why are we looking at these worldly political events that aren't in inspiration? And prayerfully we don't make that same mistake now and that we can see that the political history of 1798 to 1863 is prophetic.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in this presentation and the next it will be mostly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few weeks ago a brother asked a question. He asked about the political parties in the United States, specifically the Whig party. We'll give a brief context.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Tree>
    <p:extLst>
      <p:ext uri="{BB962C8B-B14F-4D97-AF65-F5344CB8AC3E}">
        <p14:creationId xmlns:p14="http://schemas.microsoft.com/office/powerpoint/2010/main" val="188292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7</a:t>
            </a:fld>
            <a:endParaRPr lang="en-US" dirty="0"/>
          </a:p>
        </p:txBody>
      </p:sp>
      <p:sp>
        <p:nvSpPr>
          <p:cNvPr id="16" name="TextBox 15">
            <a:extLst>
              <a:ext uri="{FF2B5EF4-FFF2-40B4-BE49-F238E27FC236}">
                <a16:creationId xmlns:a16="http://schemas.microsoft.com/office/drawing/2014/main" id="{CDE5A1EA-C8B3-4B02-B3A2-C41482F8F27D}"/>
              </a:ext>
            </a:extLst>
          </p:cNvPr>
          <p:cNvSpPr txBox="1"/>
          <p:nvPr/>
        </p:nvSpPr>
        <p:spPr>
          <a:xfrm>
            <a:off x="247492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277656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279096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260535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390432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356850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1098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2790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36308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13907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21518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899282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277656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279096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256240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390432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358875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775276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633782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597930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739333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18872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43017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19831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890540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56659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18872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894632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19740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314317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355182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296223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335919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10076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51834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4" name="TextBox 63">
            <a:extLst>
              <a:ext uri="{FF2B5EF4-FFF2-40B4-BE49-F238E27FC236}">
                <a16:creationId xmlns:a16="http://schemas.microsoft.com/office/drawing/2014/main" id="{224D4FC0-65DB-4A43-B119-67DE3BE5EC36}"/>
              </a:ext>
            </a:extLst>
          </p:cNvPr>
          <p:cNvSpPr txBox="1"/>
          <p:nvPr/>
        </p:nvSpPr>
        <p:spPr>
          <a:xfrm>
            <a:off x="544002" y="3590914"/>
            <a:ext cx="7887414" cy="1559017"/>
          </a:xfrm>
          <a:prstGeom prst="rect">
            <a:avLst/>
          </a:prstGeom>
          <a:solidFill>
            <a:schemeClr val="accent4">
              <a:lumMod val="20000"/>
              <a:lumOff val="80000"/>
            </a:schemeClr>
          </a:solid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founders of the United States, the writers of the Constitution never intended for there to be political parties. They never intended this polarization. In fact they feared that that is what would develop. But it inevitably did, particularly in the 1790s.</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Historians divide this political history into parts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
        <p:nvSpPr>
          <p:cNvPr id="47" name="TextBox 46">
            <a:extLst>
              <a:ext uri="{FF2B5EF4-FFF2-40B4-BE49-F238E27FC236}">
                <a16:creationId xmlns:a16="http://schemas.microsoft.com/office/drawing/2014/main" id="{C78544C8-C771-47BE-9F2D-FFB362DD455F}"/>
              </a:ext>
            </a:extLst>
          </p:cNvPr>
          <p:cNvSpPr txBox="1"/>
          <p:nvPr/>
        </p:nvSpPr>
        <p:spPr>
          <a:xfrm>
            <a:off x="2896825" y="5413720"/>
            <a:ext cx="6096000" cy="1112228"/>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Narrow" panose="020B0606020202030204" pitchFamily="34" charset="0"/>
              </a:rPr>
              <a:t>1</a:t>
            </a:r>
            <a:r>
              <a:rPr lang="en-US" sz="1800" baseline="30000" dirty="0">
                <a:latin typeface="Arial Narrow" panose="020B0606020202030204" pitchFamily="34" charset="0"/>
              </a:rPr>
              <a:t>st</a:t>
            </a:r>
            <a:r>
              <a:rPr lang="en-US" sz="1800" dirty="0">
                <a:latin typeface="Arial Narrow" panose="020B0606020202030204" pitchFamily="34" charset="0"/>
              </a:rPr>
              <a:t> Party system	                 1792-1824</a:t>
            </a:r>
          </a:p>
          <a:p>
            <a:pPr marL="285750" indent="-285750">
              <a:buFont typeface="Arial" panose="020B0604020202020204" pitchFamily="34" charset="0"/>
              <a:buChar char="•"/>
            </a:pPr>
            <a:r>
              <a:rPr lang="en-US" sz="1800" b="1" dirty="0">
                <a:latin typeface="Arial Narrow" panose="020B0606020202030204" pitchFamily="34" charset="0"/>
              </a:rPr>
              <a:t>2</a:t>
            </a:r>
            <a:r>
              <a:rPr lang="en-US" sz="1800" b="1" baseline="30000" dirty="0">
                <a:latin typeface="Arial Narrow" panose="020B0606020202030204" pitchFamily="34" charset="0"/>
              </a:rPr>
              <a:t>nd</a:t>
            </a:r>
            <a:r>
              <a:rPr lang="en-US" sz="1800" b="1" dirty="0">
                <a:latin typeface="Arial Narrow" panose="020B0606020202030204" pitchFamily="34" charset="0"/>
              </a:rPr>
              <a:t> Party system    	1828-1854</a:t>
            </a:r>
          </a:p>
          <a:p>
            <a:pPr marL="285750" indent="-285750">
              <a:buFont typeface="Arial" panose="020B0604020202020204" pitchFamily="34" charset="0"/>
              <a:buChar char="•"/>
            </a:pPr>
            <a:r>
              <a:rPr lang="en-US" sz="1800" dirty="0">
                <a:latin typeface="Arial Narrow" panose="020B0606020202030204" pitchFamily="34" charset="0"/>
              </a:rPr>
              <a:t>3</a:t>
            </a:r>
            <a:r>
              <a:rPr lang="en-US" sz="1800" baseline="30000" dirty="0">
                <a:latin typeface="Arial Narrow" panose="020B0606020202030204" pitchFamily="34" charset="0"/>
              </a:rPr>
              <a:t>rd</a:t>
            </a:r>
            <a:r>
              <a:rPr lang="en-US" sz="1800" dirty="0">
                <a:latin typeface="Arial Narrow" panose="020B0606020202030204" pitchFamily="34" charset="0"/>
              </a:rPr>
              <a:t> Party system	                 1854-1890’s</a:t>
            </a:r>
          </a:p>
          <a:p>
            <a:pPr marR="0" lvl="0" fontAlgn="base">
              <a:lnSpc>
                <a:spcPct val="107000"/>
              </a:lnSpc>
              <a:spcBef>
                <a:spcPts val="0"/>
              </a:spcBef>
              <a:spcAft>
                <a:spcPts val="0"/>
              </a:spcAft>
              <a:buSzPts val="1000"/>
              <a:tabLst>
                <a:tab pos="457200" algn="l"/>
              </a:tabLs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312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8</a:t>
            </a:fld>
            <a:endParaRPr lang="en-US" dirty="0"/>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sp>
        <p:nvSpPr>
          <p:cNvPr id="64" name="TextBox 63">
            <a:extLst>
              <a:ext uri="{FF2B5EF4-FFF2-40B4-BE49-F238E27FC236}">
                <a16:creationId xmlns:a16="http://schemas.microsoft.com/office/drawing/2014/main" id="{224D4FC0-65DB-4A43-B119-67DE3BE5EC36}"/>
              </a:ext>
            </a:extLst>
          </p:cNvPr>
          <p:cNvSpPr txBox="1"/>
          <p:nvPr/>
        </p:nvSpPr>
        <p:spPr>
          <a:xfrm>
            <a:off x="544002" y="4279164"/>
            <a:ext cx="7887414" cy="669927"/>
          </a:xfrm>
          <a:prstGeom prst="rect">
            <a:avLst/>
          </a:prstGeom>
          <a:solidFill>
            <a:schemeClr val="accent4">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First party system 1792 to 1824</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won't discuss much the political parties in that history. They were still forming this two-party system</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sp>
        <p:nvSpPr>
          <p:cNvPr id="3" name="TextBox 2">
            <a:extLst>
              <a:ext uri="{FF2B5EF4-FFF2-40B4-BE49-F238E27FC236}">
                <a16:creationId xmlns:a16="http://schemas.microsoft.com/office/drawing/2014/main" id="{19D1E6D6-03B9-4D30-91EB-4937E43B613A}"/>
              </a:ext>
            </a:extLst>
          </p:cNvPr>
          <p:cNvSpPr txBox="1"/>
          <p:nvPr/>
        </p:nvSpPr>
        <p:spPr>
          <a:xfrm>
            <a:off x="2896825" y="5413720"/>
            <a:ext cx="6096000" cy="1112228"/>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Arial Narrow" panose="020B0606020202030204" pitchFamily="34" charset="0"/>
              </a:rPr>
              <a:t>1</a:t>
            </a:r>
            <a:r>
              <a:rPr lang="en-US" sz="1800" baseline="30000" dirty="0">
                <a:latin typeface="Arial Narrow" panose="020B0606020202030204" pitchFamily="34" charset="0"/>
              </a:rPr>
              <a:t>st</a:t>
            </a:r>
            <a:r>
              <a:rPr lang="en-US" sz="1800" dirty="0">
                <a:latin typeface="Arial Narrow" panose="020B0606020202030204" pitchFamily="34" charset="0"/>
              </a:rPr>
              <a:t> Party system	                 1792-1824</a:t>
            </a:r>
          </a:p>
          <a:p>
            <a:pPr marL="285750" indent="-285750">
              <a:buFont typeface="Arial" panose="020B0604020202020204" pitchFamily="34" charset="0"/>
              <a:buChar char="•"/>
            </a:pPr>
            <a:r>
              <a:rPr lang="en-US" sz="1800" b="1" dirty="0">
                <a:latin typeface="Arial Narrow" panose="020B0606020202030204" pitchFamily="34" charset="0"/>
              </a:rPr>
              <a:t>2</a:t>
            </a:r>
            <a:r>
              <a:rPr lang="en-US" sz="1800" b="1" baseline="30000" dirty="0">
                <a:latin typeface="Arial Narrow" panose="020B0606020202030204" pitchFamily="34" charset="0"/>
              </a:rPr>
              <a:t>nd</a:t>
            </a:r>
            <a:r>
              <a:rPr lang="en-US" sz="1800" b="1" dirty="0">
                <a:latin typeface="Arial Narrow" panose="020B0606020202030204" pitchFamily="34" charset="0"/>
              </a:rPr>
              <a:t> Party system    	1828-1854</a:t>
            </a:r>
          </a:p>
          <a:p>
            <a:pPr marL="285750" indent="-285750">
              <a:buFont typeface="Arial" panose="020B0604020202020204" pitchFamily="34" charset="0"/>
              <a:buChar char="•"/>
            </a:pPr>
            <a:r>
              <a:rPr lang="en-US" sz="1800" dirty="0">
                <a:latin typeface="Arial Narrow" panose="020B0606020202030204" pitchFamily="34" charset="0"/>
              </a:rPr>
              <a:t>3</a:t>
            </a:r>
            <a:r>
              <a:rPr lang="en-US" sz="1800" baseline="30000" dirty="0">
                <a:latin typeface="Arial Narrow" panose="020B0606020202030204" pitchFamily="34" charset="0"/>
              </a:rPr>
              <a:t>rd</a:t>
            </a:r>
            <a:r>
              <a:rPr lang="en-US" sz="1800" dirty="0">
                <a:latin typeface="Arial Narrow" panose="020B0606020202030204" pitchFamily="34" charset="0"/>
              </a:rPr>
              <a:t> Party system	                 1854-1890’s</a:t>
            </a:r>
          </a:p>
          <a:p>
            <a:pPr marR="0" lvl="0" fontAlgn="base">
              <a:lnSpc>
                <a:spcPct val="107000"/>
              </a:lnSpc>
              <a:spcBef>
                <a:spcPts val="0"/>
              </a:spcBef>
              <a:spcAft>
                <a:spcPts val="0"/>
              </a:spcAft>
              <a:buSzPts val="1000"/>
              <a:tabLst>
                <a:tab pos="457200" algn="l"/>
              </a:tabLst>
            </a:pP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 name="TextBox 91">
            <a:extLst>
              <a:ext uri="{FF2B5EF4-FFF2-40B4-BE49-F238E27FC236}">
                <a16:creationId xmlns:a16="http://schemas.microsoft.com/office/drawing/2014/main" id="{6EDFB3F8-B3BD-455A-B28B-02CE28FB33AD}"/>
              </a:ext>
            </a:extLst>
          </p:cNvPr>
          <p:cNvSpPr txBox="1"/>
          <p:nvPr/>
        </p:nvSpPr>
        <p:spPr>
          <a:xfrm>
            <a:off x="2571349" y="136525"/>
            <a:ext cx="1872777"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93" name="Straight Connector 92">
            <a:extLst>
              <a:ext uri="{FF2B5EF4-FFF2-40B4-BE49-F238E27FC236}">
                <a16:creationId xmlns:a16="http://schemas.microsoft.com/office/drawing/2014/main" id="{5188F0A6-2975-4FD5-87F8-59CC4E33925D}"/>
              </a:ext>
            </a:extLst>
          </p:cNvPr>
          <p:cNvCxnSpPr/>
          <p:nvPr/>
        </p:nvCxnSpPr>
        <p:spPr>
          <a:xfrm>
            <a:off x="2872981" y="1664261"/>
            <a:ext cx="87344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9B9A1E17-E1BC-4D1B-A496-430A0D15244B}"/>
              </a:ext>
            </a:extLst>
          </p:cNvPr>
          <p:cNvCxnSpPr/>
          <p:nvPr/>
        </p:nvCxnSpPr>
        <p:spPr>
          <a:xfrm>
            <a:off x="2887381"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77ED00A5-AE2E-48D0-9D35-7656301E37AA}"/>
              </a:ext>
            </a:extLst>
          </p:cNvPr>
          <p:cNvSpPr txBox="1"/>
          <p:nvPr/>
        </p:nvSpPr>
        <p:spPr>
          <a:xfrm>
            <a:off x="2701770" y="694255"/>
            <a:ext cx="687105"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96" name="Straight Connector 95">
            <a:extLst>
              <a:ext uri="{FF2B5EF4-FFF2-40B4-BE49-F238E27FC236}">
                <a16:creationId xmlns:a16="http://schemas.microsoft.com/office/drawing/2014/main" id="{7ADA5EB2-2159-4AFE-91BF-B2FDB4960C09}"/>
              </a:ext>
            </a:extLst>
          </p:cNvPr>
          <p:cNvCxnSpPr/>
          <p:nvPr/>
        </p:nvCxnSpPr>
        <p:spPr>
          <a:xfrm>
            <a:off x="4000741"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FD81301-2139-40F7-B6CB-107BC73DA52E}"/>
              </a:ext>
            </a:extLst>
          </p:cNvPr>
          <p:cNvSpPr txBox="1"/>
          <p:nvPr/>
        </p:nvSpPr>
        <p:spPr>
          <a:xfrm>
            <a:off x="3664924" y="675433"/>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98" name="Straight Connector 97">
            <a:extLst>
              <a:ext uri="{FF2B5EF4-FFF2-40B4-BE49-F238E27FC236}">
                <a16:creationId xmlns:a16="http://schemas.microsoft.com/office/drawing/2014/main" id="{6393814F-0A62-448A-B272-9CFB517DE6B5}"/>
              </a:ext>
            </a:extLst>
          </p:cNvPr>
          <p:cNvCxnSpPr/>
          <p:nvPr/>
        </p:nvCxnSpPr>
        <p:spPr>
          <a:xfrm>
            <a:off x="1160740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9BFE6994-CE27-4627-A9BB-793B37BB8C2D}"/>
              </a:ext>
            </a:extLst>
          </p:cNvPr>
          <p:cNvSpPr txBox="1"/>
          <p:nvPr/>
        </p:nvSpPr>
        <p:spPr>
          <a:xfrm>
            <a:off x="11324326" y="729149"/>
            <a:ext cx="552750"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100" name="Straight Connector 99">
            <a:extLst>
              <a:ext uri="{FF2B5EF4-FFF2-40B4-BE49-F238E27FC236}">
                <a16:creationId xmlns:a16="http://schemas.microsoft.com/office/drawing/2014/main" id="{1F41EF62-CA3E-4B1E-A015-17AAB5E90B41}"/>
              </a:ext>
            </a:extLst>
          </p:cNvPr>
          <p:cNvCxnSpPr/>
          <p:nvPr/>
        </p:nvCxnSpPr>
        <p:spPr>
          <a:xfrm>
            <a:off x="10459507"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A042106-349F-4113-BA56-2813EA93E9A4}"/>
              </a:ext>
            </a:extLst>
          </p:cNvPr>
          <p:cNvSpPr txBox="1"/>
          <p:nvPr/>
        </p:nvSpPr>
        <p:spPr>
          <a:xfrm>
            <a:off x="10235495" y="630938"/>
            <a:ext cx="514374"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102" name="Straight Connector 101">
            <a:extLst>
              <a:ext uri="{FF2B5EF4-FFF2-40B4-BE49-F238E27FC236}">
                <a16:creationId xmlns:a16="http://schemas.microsoft.com/office/drawing/2014/main" id="{C52F1B25-F2FA-4914-B1D6-4ADC460FD853}"/>
              </a:ext>
            </a:extLst>
          </p:cNvPr>
          <p:cNvCxnSpPr/>
          <p:nvPr/>
        </p:nvCxnSpPr>
        <p:spPr>
          <a:xfrm>
            <a:off x="9311609"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CD00774C-83C6-4255-BE33-D020C2630CF2}"/>
              </a:ext>
            </a:extLst>
          </p:cNvPr>
          <p:cNvSpPr txBox="1"/>
          <p:nvPr/>
        </p:nvSpPr>
        <p:spPr>
          <a:xfrm>
            <a:off x="9089245" y="717366"/>
            <a:ext cx="514374"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04" name="Straight Connector 103">
            <a:extLst>
              <a:ext uri="{FF2B5EF4-FFF2-40B4-BE49-F238E27FC236}">
                <a16:creationId xmlns:a16="http://schemas.microsoft.com/office/drawing/2014/main" id="{036DEC7E-4F04-4BC6-AD6C-8550A385F93F}"/>
              </a:ext>
            </a:extLst>
          </p:cNvPr>
          <p:cNvCxnSpPr>
            <a:cxnSpLocks/>
          </p:cNvCxnSpPr>
          <p:nvPr/>
        </p:nvCxnSpPr>
        <p:spPr>
          <a:xfrm flipV="1">
            <a:off x="2872981" y="2831978"/>
            <a:ext cx="6438628"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DEC4905-5A8F-4D44-A4D3-E0FCB9184B8F}"/>
              </a:ext>
            </a:extLst>
          </p:cNvPr>
          <p:cNvCxnSpPr/>
          <p:nvPr/>
        </p:nvCxnSpPr>
        <p:spPr>
          <a:xfrm>
            <a:off x="2887381"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F3EE1A5-79B7-4096-81F2-FEA7C876D95B}"/>
              </a:ext>
            </a:extLst>
          </p:cNvPr>
          <p:cNvSpPr txBox="1"/>
          <p:nvPr/>
        </p:nvSpPr>
        <p:spPr>
          <a:xfrm>
            <a:off x="2658825" y="1887012"/>
            <a:ext cx="468317"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107" name="Straight Connector 106">
            <a:extLst>
              <a:ext uri="{FF2B5EF4-FFF2-40B4-BE49-F238E27FC236}">
                <a16:creationId xmlns:a16="http://schemas.microsoft.com/office/drawing/2014/main" id="{0EE82F2F-C23E-4D90-A9B3-B3E81322770F}"/>
              </a:ext>
            </a:extLst>
          </p:cNvPr>
          <p:cNvCxnSpPr/>
          <p:nvPr/>
        </p:nvCxnSpPr>
        <p:spPr>
          <a:xfrm>
            <a:off x="4000741"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3CF8D25-F936-428B-B75C-9BB65414B513}"/>
              </a:ext>
            </a:extLst>
          </p:cNvPr>
          <p:cNvSpPr txBox="1"/>
          <p:nvPr/>
        </p:nvSpPr>
        <p:spPr>
          <a:xfrm>
            <a:off x="3685177" y="1890972"/>
            <a:ext cx="661308"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109" name="Straight Connector 108">
            <a:extLst>
              <a:ext uri="{FF2B5EF4-FFF2-40B4-BE49-F238E27FC236}">
                <a16:creationId xmlns:a16="http://schemas.microsoft.com/office/drawing/2014/main" id="{D009422F-786C-43E1-837F-BF6635F8730C}"/>
              </a:ext>
            </a:extLst>
          </p:cNvPr>
          <p:cNvCxnSpPr/>
          <p:nvPr/>
        </p:nvCxnSpPr>
        <p:spPr>
          <a:xfrm>
            <a:off x="7849184"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97EDE4B-353A-4C99-88A0-2C641496F65B}"/>
              </a:ext>
            </a:extLst>
          </p:cNvPr>
          <p:cNvCxnSpPr/>
          <p:nvPr/>
        </p:nvCxnSpPr>
        <p:spPr>
          <a:xfrm>
            <a:off x="6434246"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EE741A57-5E7C-4BBA-9AFE-47096A1028B0}"/>
              </a:ext>
            </a:extLst>
          </p:cNvPr>
          <p:cNvSpPr txBox="1"/>
          <p:nvPr/>
        </p:nvSpPr>
        <p:spPr>
          <a:xfrm>
            <a:off x="6075725" y="1860710"/>
            <a:ext cx="661303"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112" name="TextBox 111">
            <a:extLst>
              <a:ext uri="{FF2B5EF4-FFF2-40B4-BE49-F238E27FC236}">
                <a16:creationId xmlns:a16="http://schemas.microsoft.com/office/drawing/2014/main" id="{51F503E2-4003-4E9A-9012-A1A8ABB1A04A}"/>
              </a:ext>
            </a:extLst>
          </p:cNvPr>
          <p:cNvSpPr txBox="1"/>
          <p:nvPr/>
        </p:nvSpPr>
        <p:spPr>
          <a:xfrm>
            <a:off x="7489752" y="1851960"/>
            <a:ext cx="661297"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113" name="Straight Connector 112">
            <a:extLst>
              <a:ext uri="{FF2B5EF4-FFF2-40B4-BE49-F238E27FC236}">
                <a16:creationId xmlns:a16="http://schemas.microsoft.com/office/drawing/2014/main" id="{5D20AE8D-DFD7-4B47-8278-70E397CF18DF}"/>
              </a:ext>
            </a:extLst>
          </p:cNvPr>
          <p:cNvCxnSpPr>
            <a:cxnSpLocks/>
          </p:cNvCxnSpPr>
          <p:nvPr/>
        </p:nvCxnSpPr>
        <p:spPr>
          <a:xfrm flipV="1">
            <a:off x="9285147" y="4139461"/>
            <a:ext cx="142379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D40F31E3-1CA0-44E6-9315-108820B750E0}"/>
              </a:ext>
            </a:extLst>
          </p:cNvPr>
          <p:cNvCxnSpPr/>
          <p:nvPr/>
        </p:nvCxnSpPr>
        <p:spPr>
          <a:xfrm>
            <a:off x="10526598"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2D05F68-3AC4-41E5-A8AF-5583B99C0F2E}"/>
              </a:ext>
            </a:extLst>
          </p:cNvPr>
          <p:cNvCxnSpPr/>
          <p:nvPr/>
        </p:nvCxnSpPr>
        <p:spPr>
          <a:xfrm>
            <a:off x="9294733"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3EFE8D5F-A35C-449E-A6FE-D8420EC79E4C}"/>
              </a:ext>
            </a:extLst>
          </p:cNvPr>
          <p:cNvSpPr txBox="1"/>
          <p:nvPr/>
        </p:nvSpPr>
        <p:spPr>
          <a:xfrm>
            <a:off x="9001825" y="3199167"/>
            <a:ext cx="566645"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17" name="TextBox 116">
            <a:extLst>
              <a:ext uri="{FF2B5EF4-FFF2-40B4-BE49-F238E27FC236}">
                <a16:creationId xmlns:a16="http://schemas.microsoft.com/office/drawing/2014/main" id="{6EF7CDCF-6BB3-462B-B0DA-EE668915DD4C}"/>
              </a:ext>
            </a:extLst>
          </p:cNvPr>
          <p:cNvSpPr txBox="1"/>
          <p:nvPr/>
        </p:nvSpPr>
        <p:spPr>
          <a:xfrm>
            <a:off x="10663018" y="1308984"/>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118" name="Straight Connector 117">
            <a:extLst>
              <a:ext uri="{FF2B5EF4-FFF2-40B4-BE49-F238E27FC236}">
                <a16:creationId xmlns:a16="http://schemas.microsoft.com/office/drawing/2014/main" id="{FCC3DB2D-71E8-48A0-824C-18D042DE357B}"/>
              </a:ext>
            </a:extLst>
          </p:cNvPr>
          <p:cNvCxnSpPr/>
          <p:nvPr/>
        </p:nvCxnSpPr>
        <p:spPr>
          <a:xfrm>
            <a:off x="9285147"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F6C15CE5-C80A-404E-A7F9-13EBF5D11909}"/>
              </a:ext>
            </a:extLst>
          </p:cNvPr>
          <p:cNvSpPr txBox="1"/>
          <p:nvPr/>
        </p:nvSpPr>
        <p:spPr>
          <a:xfrm>
            <a:off x="9042748" y="1839369"/>
            <a:ext cx="465628"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0" name="TextBox 119">
            <a:extLst>
              <a:ext uri="{FF2B5EF4-FFF2-40B4-BE49-F238E27FC236}">
                <a16:creationId xmlns:a16="http://schemas.microsoft.com/office/drawing/2014/main" id="{CAB7F014-2EF9-4011-AB63-101B43562B2A}"/>
              </a:ext>
            </a:extLst>
          </p:cNvPr>
          <p:cNvSpPr txBox="1"/>
          <p:nvPr/>
        </p:nvSpPr>
        <p:spPr>
          <a:xfrm>
            <a:off x="10293827" y="3199168"/>
            <a:ext cx="465628"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121" name="Straight Connector 120">
            <a:extLst>
              <a:ext uri="{FF2B5EF4-FFF2-40B4-BE49-F238E27FC236}">
                <a16:creationId xmlns:a16="http://schemas.microsoft.com/office/drawing/2014/main" id="{72C83973-FD93-4CAB-A13F-F1594195B567}"/>
              </a:ext>
            </a:extLst>
          </p:cNvPr>
          <p:cNvCxnSpPr>
            <a:cxnSpLocks/>
          </p:cNvCxnSpPr>
          <p:nvPr/>
        </p:nvCxnSpPr>
        <p:spPr>
          <a:xfrm>
            <a:off x="3239593"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4EED4F0-A26A-4419-BBEB-243AC2C2364B}"/>
              </a:ext>
            </a:extLst>
          </p:cNvPr>
          <p:cNvCxnSpPr>
            <a:cxnSpLocks/>
          </p:cNvCxnSpPr>
          <p:nvPr/>
        </p:nvCxnSpPr>
        <p:spPr>
          <a:xfrm>
            <a:off x="3648241"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470616D1-55D0-4AE6-A804-0B1C0C683220}"/>
              </a:ext>
            </a:extLst>
          </p:cNvPr>
          <p:cNvSpPr txBox="1"/>
          <p:nvPr/>
        </p:nvSpPr>
        <p:spPr>
          <a:xfrm>
            <a:off x="3058658" y="2985291"/>
            <a:ext cx="385259"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124" name="TextBox 123">
            <a:extLst>
              <a:ext uri="{FF2B5EF4-FFF2-40B4-BE49-F238E27FC236}">
                <a16:creationId xmlns:a16="http://schemas.microsoft.com/office/drawing/2014/main" id="{E06B165D-2AF7-432C-8ABC-4994F9D0981D}"/>
              </a:ext>
            </a:extLst>
          </p:cNvPr>
          <p:cNvSpPr txBox="1"/>
          <p:nvPr/>
        </p:nvSpPr>
        <p:spPr>
          <a:xfrm>
            <a:off x="3455611" y="2983914"/>
            <a:ext cx="385259"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125" name="TextBox 124">
            <a:extLst>
              <a:ext uri="{FF2B5EF4-FFF2-40B4-BE49-F238E27FC236}">
                <a16:creationId xmlns:a16="http://schemas.microsoft.com/office/drawing/2014/main" id="{8FA2313D-9597-4CC7-9F77-716451E24ADB}"/>
              </a:ext>
            </a:extLst>
          </p:cNvPr>
          <p:cNvSpPr txBox="1"/>
          <p:nvPr/>
        </p:nvSpPr>
        <p:spPr>
          <a:xfrm>
            <a:off x="8197182" y="2456700"/>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126" name="TextBox 125">
            <a:extLst>
              <a:ext uri="{FF2B5EF4-FFF2-40B4-BE49-F238E27FC236}">
                <a16:creationId xmlns:a16="http://schemas.microsoft.com/office/drawing/2014/main" id="{FFDBBCBE-1FB6-4454-B3A8-56420C9C95F5}"/>
              </a:ext>
            </a:extLst>
          </p:cNvPr>
          <p:cNvSpPr txBox="1"/>
          <p:nvPr/>
        </p:nvSpPr>
        <p:spPr>
          <a:xfrm>
            <a:off x="9614765" y="3722619"/>
            <a:ext cx="661308"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Tree>
    <p:extLst>
      <p:ext uri="{BB962C8B-B14F-4D97-AF65-F5344CB8AC3E}">
        <p14:creationId xmlns:p14="http://schemas.microsoft.com/office/powerpoint/2010/main" val="414904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EEDE57-83E5-4916-ACA8-1826533124F5}"/>
              </a:ext>
            </a:extLst>
          </p:cNvPr>
          <p:cNvSpPr>
            <a:spLocks noGrp="1"/>
          </p:cNvSpPr>
          <p:nvPr>
            <p:ph type="sldNum" sz="quarter" idx="12"/>
          </p:nvPr>
        </p:nvSpPr>
        <p:spPr/>
        <p:txBody>
          <a:bodyPr/>
          <a:lstStyle/>
          <a:p>
            <a:fld id="{173892A4-4ECF-4412-93BB-F9FC4A47285F}" type="slidenum">
              <a:rPr lang="en-US" smtClean="0"/>
              <a:t>9</a:t>
            </a:fld>
            <a:endParaRPr lang="en-US" dirty="0"/>
          </a:p>
        </p:txBody>
      </p:sp>
      <p:sp>
        <p:nvSpPr>
          <p:cNvPr id="18" name="TextBox 17">
            <a:extLst>
              <a:ext uri="{FF2B5EF4-FFF2-40B4-BE49-F238E27FC236}">
                <a16:creationId xmlns:a16="http://schemas.microsoft.com/office/drawing/2014/main" id="{7DC78B66-D191-482C-ACC1-B622D90985CB}"/>
              </a:ext>
            </a:extLst>
          </p:cNvPr>
          <p:cNvSpPr txBox="1"/>
          <p:nvPr/>
        </p:nvSpPr>
        <p:spPr>
          <a:xfrm>
            <a:off x="314924" y="630938"/>
            <a:ext cx="1872777" cy="369332"/>
          </a:xfrm>
          <a:prstGeom prst="rect">
            <a:avLst/>
          </a:prstGeom>
          <a:noFill/>
        </p:spPr>
        <p:txBody>
          <a:bodyPr wrap="square" rtlCol="0">
            <a:spAutoFit/>
          </a:bodyPr>
          <a:lstStyle/>
          <a:p>
            <a:r>
              <a:rPr lang="en-US" b="1" dirty="0">
                <a:latin typeface="Arial Narrow" panose="020B0606020202030204" pitchFamily="34" charset="0"/>
              </a:rPr>
              <a:t>Henry Clay</a:t>
            </a:r>
          </a:p>
        </p:txBody>
      </p:sp>
      <p:grpSp>
        <p:nvGrpSpPr>
          <p:cNvPr id="6" name="Group 5">
            <a:extLst>
              <a:ext uri="{FF2B5EF4-FFF2-40B4-BE49-F238E27FC236}">
                <a16:creationId xmlns:a16="http://schemas.microsoft.com/office/drawing/2014/main" id="{DE2105BA-C990-4BC6-A3BE-D033F4573282}"/>
              </a:ext>
            </a:extLst>
          </p:cNvPr>
          <p:cNvGrpSpPr/>
          <p:nvPr/>
        </p:nvGrpSpPr>
        <p:grpSpPr>
          <a:xfrm>
            <a:off x="4744804" y="0"/>
            <a:ext cx="7447196" cy="4007579"/>
            <a:chOff x="4333461" y="136525"/>
            <a:chExt cx="7447196" cy="4007579"/>
          </a:xfrm>
        </p:grpSpPr>
        <p:sp>
          <p:nvSpPr>
            <p:cNvPr id="16" name="TextBox 15">
              <a:extLst>
                <a:ext uri="{FF2B5EF4-FFF2-40B4-BE49-F238E27FC236}">
                  <a16:creationId xmlns:a16="http://schemas.microsoft.com/office/drawing/2014/main" id="{CDE5A1EA-C8B3-4B02-B3A2-C41482F8F27D}"/>
                </a:ext>
              </a:extLst>
            </p:cNvPr>
            <p:cNvSpPr txBox="1"/>
            <p:nvPr/>
          </p:nvSpPr>
          <p:spPr>
            <a:xfrm>
              <a:off x="4333461" y="136525"/>
              <a:ext cx="1498748"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9" name="Straight Connector 18">
              <a:extLst>
                <a:ext uri="{FF2B5EF4-FFF2-40B4-BE49-F238E27FC236}">
                  <a16:creationId xmlns:a16="http://schemas.microsoft.com/office/drawing/2014/main" id="{5B5F5E75-9C1A-48B4-A46B-6385A4668CF8}"/>
                </a:ext>
              </a:extLst>
            </p:cNvPr>
            <p:cNvCxnSpPr/>
            <p:nvPr/>
          </p:nvCxnSpPr>
          <p:spPr>
            <a:xfrm>
              <a:off x="4574851" y="1664261"/>
              <a:ext cx="69899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23AD7B6-E9AB-4C30-A1F4-AAAEEBA878F3}"/>
                </a:ext>
              </a:extLst>
            </p:cNvPr>
            <p:cNvCxnSpPr/>
            <p:nvPr/>
          </p:nvCxnSpPr>
          <p:spPr>
            <a:xfrm>
              <a:off x="4586375" y="112691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118BBA2-7B65-4E6F-9841-477CB94ABBA8}"/>
                </a:ext>
              </a:extLst>
            </p:cNvPr>
            <p:cNvSpPr txBox="1"/>
            <p:nvPr/>
          </p:nvSpPr>
          <p:spPr>
            <a:xfrm>
              <a:off x="4437834" y="694255"/>
              <a:ext cx="549877" cy="276999"/>
            </a:xfrm>
            <a:prstGeom prst="rect">
              <a:avLst/>
            </a:prstGeom>
            <a:noFill/>
          </p:spPr>
          <p:txBody>
            <a:bodyPr wrap="square" rtlCol="0">
              <a:spAutoFit/>
            </a:bodyPr>
            <a:lstStyle/>
            <a:p>
              <a:r>
                <a:rPr lang="en-US" sz="1200" dirty="0">
                  <a:latin typeface="Arial Narrow" panose="020B0606020202030204" pitchFamily="34" charset="0"/>
                </a:rPr>
                <a:t>1798</a:t>
              </a:r>
            </a:p>
          </p:txBody>
        </p:sp>
        <p:cxnSp>
          <p:nvCxnSpPr>
            <p:cNvPr id="22" name="Straight Connector 21">
              <a:extLst>
                <a:ext uri="{FF2B5EF4-FFF2-40B4-BE49-F238E27FC236}">
                  <a16:creationId xmlns:a16="http://schemas.microsoft.com/office/drawing/2014/main" id="{E7D3B53C-22C8-41CC-A970-4264E3B8ECD6}"/>
                </a:ext>
              </a:extLst>
            </p:cNvPr>
            <p:cNvCxnSpPr/>
            <p:nvPr/>
          </p:nvCxnSpPr>
          <p:spPr>
            <a:xfrm>
              <a:off x="5477376"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DD4AF08-3348-4CAF-BFC0-CBEF5EE134A9}"/>
                </a:ext>
              </a:extLst>
            </p:cNvPr>
            <p:cNvSpPr txBox="1"/>
            <p:nvPr/>
          </p:nvSpPr>
          <p:spPr>
            <a:xfrm>
              <a:off x="5208628" y="675433"/>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24" name="Straight Connector 23">
              <a:extLst>
                <a:ext uri="{FF2B5EF4-FFF2-40B4-BE49-F238E27FC236}">
                  <a16:creationId xmlns:a16="http://schemas.microsoft.com/office/drawing/2014/main" id="{2E091D34-45F0-4B77-91FD-2C0B212EC8AC}"/>
                </a:ext>
              </a:extLst>
            </p:cNvPr>
            <p:cNvCxnSpPr/>
            <p:nvPr/>
          </p:nvCxnSpPr>
          <p:spPr>
            <a:xfrm>
              <a:off x="11564844" y="113027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1C59235-7B33-4B34-B8CD-313FDB53C596}"/>
                </a:ext>
              </a:extLst>
            </p:cNvPr>
            <p:cNvSpPr txBox="1"/>
            <p:nvPr/>
          </p:nvSpPr>
          <p:spPr>
            <a:xfrm>
              <a:off x="11266665" y="729150"/>
              <a:ext cx="513992" cy="276999"/>
            </a:xfrm>
            <a:prstGeom prst="rect">
              <a:avLst/>
            </a:prstGeom>
            <a:noFill/>
          </p:spPr>
          <p:txBody>
            <a:bodyPr wrap="square" rtlCol="0">
              <a:spAutoFit/>
            </a:bodyPr>
            <a:lstStyle/>
            <a:p>
              <a:r>
                <a:rPr lang="en-US" sz="1200" dirty="0">
                  <a:latin typeface="Arial Narrow" panose="020B0606020202030204" pitchFamily="34" charset="0"/>
                </a:rPr>
                <a:t>1863</a:t>
              </a:r>
            </a:p>
          </p:txBody>
        </p:sp>
        <p:cxnSp>
          <p:nvCxnSpPr>
            <p:cNvPr id="26" name="Straight Connector 25">
              <a:extLst>
                <a:ext uri="{FF2B5EF4-FFF2-40B4-BE49-F238E27FC236}">
                  <a16:creationId xmlns:a16="http://schemas.microsoft.com/office/drawing/2014/main" id="{F3B00EC2-BCCA-49A0-B92C-3A0644926DBF}"/>
                </a:ext>
              </a:extLst>
            </p:cNvPr>
            <p:cNvCxnSpPr/>
            <p:nvPr/>
          </p:nvCxnSpPr>
          <p:spPr>
            <a:xfrm>
              <a:off x="10646203" y="1128594"/>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B0F120D-03E0-4831-B98C-87F6182BD2DB}"/>
                </a:ext>
              </a:extLst>
            </p:cNvPr>
            <p:cNvSpPr txBox="1"/>
            <p:nvPr/>
          </p:nvSpPr>
          <p:spPr>
            <a:xfrm>
              <a:off x="10349342" y="630938"/>
              <a:ext cx="529232"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cxnSp>
          <p:nvCxnSpPr>
            <p:cNvPr id="28" name="Straight Connector 27">
              <a:extLst>
                <a:ext uri="{FF2B5EF4-FFF2-40B4-BE49-F238E27FC236}">
                  <a16:creationId xmlns:a16="http://schemas.microsoft.com/office/drawing/2014/main" id="{AEBFAB46-1D15-41C3-8249-E82642E9EBFD}"/>
                </a:ext>
              </a:extLst>
            </p:cNvPr>
            <p:cNvCxnSpPr/>
            <p:nvPr/>
          </p:nvCxnSpPr>
          <p:spPr>
            <a:xfrm>
              <a:off x="9727562" y="1135307"/>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6101B8D-2A01-41A5-8162-3CE73B933994}"/>
                </a:ext>
              </a:extLst>
            </p:cNvPr>
            <p:cNvSpPr txBox="1"/>
            <p:nvPr/>
          </p:nvSpPr>
          <p:spPr>
            <a:xfrm>
              <a:off x="9432020" y="717367"/>
              <a:ext cx="529232"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30" name="Straight Connector 29">
              <a:extLst>
                <a:ext uri="{FF2B5EF4-FFF2-40B4-BE49-F238E27FC236}">
                  <a16:creationId xmlns:a16="http://schemas.microsoft.com/office/drawing/2014/main" id="{F06F2E5D-C77B-40A2-8DB9-A9FC56A6850C}"/>
                </a:ext>
              </a:extLst>
            </p:cNvPr>
            <p:cNvCxnSpPr>
              <a:cxnSpLocks/>
            </p:cNvCxnSpPr>
            <p:nvPr/>
          </p:nvCxnSpPr>
          <p:spPr>
            <a:xfrm flipV="1">
              <a:off x="4574851" y="2831978"/>
              <a:ext cx="5152711" cy="210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14F866-3386-4E03-8E80-37B5E6F4305A}"/>
                </a:ext>
              </a:extLst>
            </p:cNvPr>
            <p:cNvCxnSpPr/>
            <p:nvPr/>
          </p:nvCxnSpPr>
          <p:spPr>
            <a:xfrm>
              <a:off x="4586375"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0AF9E89-84DC-4FB3-B4C1-FCC573B5AD49}"/>
                </a:ext>
              </a:extLst>
            </p:cNvPr>
            <p:cNvSpPr txBox="1"/>
            <p:nvPr/>
          </p:nvSpPr>
          <p:spPr>
            <a:xfrm>
              <a:off x="4403466" y="1887013"/>
              <a:ext cx="464773"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cxnSp>
          <p:nvCxnSpPr>
            <p:cNvPr id="33" name="Straight Connector 32">
              <a:extLst>
                <a:ext uri="{FF2B5EF4-FFF2-40B4-BE49-F238E27FC236}">
                  <a16:creationId xmlns:a16="http://schemas.microsoft.com/office/drawing/2014/main" id="{A2F00DB2-DEC6-46EF-B95B-85F89F1B5E45}"/>
                </a:ext>
              </a:extLst>
            </p:cNvPr>
            <p:cNvCxnSpPr/>
            <p:nvPr/>
          </p:nvCxnSpPr>
          <p:spPr>
            <a:xfrm>
              <a:off x="5477376" y="2318992"/>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86B17ED-1D4A-47F2-90E7-A6C698F169A3}"/>
                </a:ext>
              </a:extLst>
            </p:cNvPr>
            <p:cNvSpPr txBox="1"/>
            <p:nvPr/>
          </p:nvSpPr>
          <p:spPr>
            <a:xfrm>
              <a:off x="5224836" y="1890972"/>
              <a:ext cx="529232"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cxnSp>
          <p:nvCxnSpPr>
            <p:cNvPr id="35" name="Straight Connector 34">
              <a:extLst>
                <a:ext uri="{FF2B5EF4-FFF2-40B4-BE49-F238E27FC236}">
                  <a16:creationId xmlns:a16="http://schemas.microsoft.com/office/drawing/2014/main" id="{0F4F82BD-A951-4B1A-B9C9-F300F7DD2B2B}"/>
                </a:ext>
              </a:extLst>
            </p:cNvPr>
            <p:cNvCxnSpPr/>
            <p:nvPr/>
          </p:nvCxnSpPr>
          <p:spPr>
            <a:xfrm>
              <a:off x="8557211" y="2322375"/>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4484CD2-7D67-43C1-A7DD-50AE29640343}"/>
                </a:ext>
              </a:extLst>
            </p:cNvPr>
            <p:cNvCxnSpPr/>
            <p:nvPr/>
          </p:nvCxnSpPr>
          <p:spPr>
            <a:xfrm>
              <a:off x="7424863" y="231563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EEB1A3F0-9341-44A4-A0A2-5FA78763BEFB}"/>
                </a:ext>
              </a:extLst>
            </p:cNvPr>
            <p:cNvSpPr txBox="1"/>
            <p:nvPr/>
          </p:nvSpPr>
          <p:spPr>
            <a:xfrm>
              <a:off x="7137945" y="1860710"/>
              <a:ext cx="670265"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38" name="TextBox 37">
              <a:extLst>
                <a:ext uri="{FF2B5EF4-FFF2-40B4-BE49-F238E27FC236}">
                  <a16:creationId xmlns:a16="http://schemas.microsoft.com/office/drawing/2014/main" id="{750BC2FB-5976-4006-BAE9-1ACE15AFB744}"/>
                </a:ext>
              </a:extLst>
            </p:cNvPr>
            <p:cNvSpPr txBox="1"/>
            <p:nvPr/>
          </p:nvSpPr>
          <p:spPr>
            <a:xfrm>
              <a:off x="8269565" y="1851960"/>
              <a:ext cx="781483"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39" name="Straight Connector 38">
              <a:extLst>
                <a:ext uri="{FF2B5EF4-FFF2-40B4-BE49-F238E27FC236}">
                  <a16:creationId xmlns:a16="http://schemas.microsoft.com/office/drawing/2014/main" id="{C8377485-BD3F-4EB7-AB40-B845F8620415}"/>
                </a:ext>
              </a:extLst>
            </p:cNvPr>
            <p:cNvCxnSpPr>
              <a:cxnSpLocks/>
            </p:cNvCxnSpPr>
            <p:nvPr/>
          </p:nvCxnSpPr>
          <p:spPr>
            <a:xfrm flipV="1">
              <a:off x="9706385" y="4139461"/>
              <a:ext cx="1139439" cy="4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776F4D-B753-4BB0-A420-1E718C9044D3}"/>
                </a:ext>
              </a:extLst>
            </p:cNvPr>
            <p:cNvCxnSpPr/>
            <p:nvPr/>
          </p:nvCxnSpPr>
          <p:spPr>
            <a:xfrm>
              <a:off x="10699894" y="3582909"/>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D203844-AE2A-4153-8E67-669FABF138FE}"/>
                </a:ext>
              </a:extLst>
            </p:cNvPr>
            <p:cNvCxnSpPr/>
            <p:nvPr/>
          </p:nvCxnSpPr>
          <p:spPr>
            <a:xfrm>
              <a:off x="9714056" y="358437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80DD85C-7DC1-48DE-B801-5A6CD462105C}"/>
                </a:ext>
              </a:extLst>
            </p:cNvPr>
            <p:cNvSpPr txBox="1"/>
            <p:nvPr/>
          </p:nvSpPr>
          <p:spPr>
            <a:xfrm>
              <a:off x="9479648" y="3199168"/>
              <a:ext cx="716287"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3" name="TextBox 42">
              <a:extLst>
                <a:ext uri="{FF2B5EF4-FFF2-40B4-BE49-F238E27FC236}">
                  <a16:creationId xmlns:a16="http://schemas.microsoft.com/office/drawing/2014/main" id="{EE3DA231-048F-4B1A-8551-B95BD52CF79B}"/>
                </a:ext>
              </a:extLst>
            </p:cNvPr>
            <p:cNvSpPr txBox="1"/>
            <p:nvPr/>
          </p:nvSpPr>
          <p:spPr>
            <a:xfrm>
              <a:off x="10809069" y="1308984"/>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cxnSp>
          <p:nvCxnSpPr>
            <p:cNvPr id="44" name="Straight Connector 43">
              <a:extLst>
                <a:ext uri="{FF2B5EF4-FFF2-40B4-BE49-F238E27FC236}">
                  <a16:creationId xmlns:a16="http://schemas.microsoft.com/office/drawing/2014/main" id="{8EA87953-F2C3-4133-BEC3-0823BA85531E}"/>
                </a:ext>
              </a:extLst>
            </p:cNvPr>
            <p:cNvCxnSpPr/>
            <p:nvPr/>
          </p:nvCxnSpPr>
          <p:spPr>
            <a:xfrm>
              <a:off x="9706385" y="2274706"/>
              <a:ext cx="0" cy="53231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213DD57-8D2E-4528-A788-31C28E6EA8DC}"/>
                </a:ext>
              </a:extLst>
            </p:cNvPr>
            <p:cNvSpPr txBox="1"/>
            <p:nvPr/>
          </p:nvSpPr>
          <p:spPr>
            <a:xfrm>
              <a:off x="9512398" y="1839369"/>
              <a:ext cx="529220"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46" name="TextBox 45">
              <a:extLst>
                <a:ext uri="{FF2B5EF4-FFF2-40B4-BE49-F238E27FC236}">
                  <a16:creationId xmlns:a16="http://schemas.microsoft.com/office/drawing/2014/main" id="{823C6F5F-A5EC-452E-BB81-59890434FCBA}"/>
                </a:ext>
              </a:extLst>
            </p:cNvPr>
            <p:cNvSpPr txBox="1"/>
            <p:nvPr/>
          </p:nvSpPr>
          <p:spPr>
            <a:xfrm>
              <a:off x="10513612" y="3199169"/>
              <a:ext cx="551953"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cxnSp>
          <p:nvCxnSpPr>
            <p:cNvPr id="53" name="Straight Connector 52">
              <a:extLst>
                <a:ext uri="{FF2B5EF4-FFF2-40B4-BE49-F238E27FC236}">
                  <a16:creationId xmlns:a16="http://schemas.microsoft.com/office/drawing/2014/main" id="{3085797A-3E3E-4643-B5ED-5DB47B4F71E7}"/>
                </a:ext>
              </a:extLst>
            </p:cNvPr>
            <p:cNvCxnSpPr>
              <a:cxnSpLocks/>
            </p:cNvCxnSpPr>
            <p:nvPr/>
          </p:nvCxnSpPr>
          <p:spPr>
            <a:xfrm>
              <a:off x="4868244" y="2683351"/>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924609A-2BAB-4BDD-B6E2-DBCE603A404E}"/>
                </a:ext>
              </a:extLst>
            </p:cNvPr>
            <p:cNvCxnSpPr>
              <a:cxnSpLocks/>
            </p:cNvCxnSpPr>
            <p:nvPr/>
          </p:nvCxnSpPr>
          <p:spPr>
            <a:xfrm>
              <a:off x="5195277" y="2696977"/>
              <a:ext cx="0" cy="30194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66DAF6E-6282-4818-BE92-59C10BD6BFDD}"/>
                </a:ext>
              </a:extLst>
            </p:cNvPr>
            <p:cNvSpPr txBox="1"/>
            <p:nvPr/>
          </p:nvSpPr>
          <p:spPr>
            <a:xfrm>
              <a:off x="4586375" y="2985291"/>
              <a:ext cx="445385" cy="276999"/>
            </a:xfrm>
            <a:prstGeom prst="rect">
              <a:avLst/>
            </a:prstGeom>
            <a:noFill/>
          </p:spPr>
          <p:txBody>
            <a:bodyPr wrap="square" rtlCol="0">
              <a:spAutoFit/>
            </a:bodyPr>
            <a:lstStyle/>
            <a:p>
              <a:pPr algn="ctr"/>
              <a:r>
                <a:rPr lang="en-US" sz="1200" dirty="0">
                  <a:latin typeface="Arial Narrow" panose="020B0606020202030204" pitchFamily="34" charset="0"/>
                </a:rPr>
                <a:t>18</a:t>
              </a:r>
            </a:p>
          </p:txBody>
        </p:sp>
        <p:sp>
          <p:nvSpPr>
            <p:cNvPr id="56" name="TextBox 55">
              <a:extLst>
                <a:ext uri="{FF2B5EF4-FFF2-40B4-BE49-F238E27FC236}">
                  <a16:creationId xmlns:a16="http://schemas.microsoft.com/office/drawing/2014/main" id="{A2965089-6497-462D-BB0B-99152A64200A}"/>
                </a:ext>
              </a:extLst>
            </p:cNvPr>
            <p:cNvSpPr txBox="1"/>
            <p:nvPr/>
          </p:nvSpPr>
          <p:spPr>
            <a:xfrm>
              <a:off x="5000814" y="2985290"/>
              <a:ext cx="436257" cy="276999"/>
            </a:xfrm>
            <a:prstGeom prst="rect">
              <a:avLst/>
            </a:prstGeom>
            <a:noFill/>
          </p:spPr>
          <p:txBody>
            <a:bodyPr wrap="square" rtlCol="0">
              <a:spAutoFit/>
            </a:bodyPr>
            <a:lstStyle/>
            <a:p>
              <a:pPr algn="ctr"/>
              <a:r>
                <a:rPr lang="en-US" sz="1200" dirty="0">
                  <a:latin typeface="Arial Narrow" panose="020B0606020202030204" pitchFamily="34" charset="0"/>
                </a:rPr>
                <a:t>33</a:t>
              </a:r>
            </a:p>
          </p:txBody>
        </p:sp>
        <p:sp>
          <p:nvSpPr>
            <p:cNvPr id="60" name="TextBox 59">
              <a:extLst>
                <a:ext uri="{FF2B5EF4-FFF2-40B4-BE49-F238E27FC236}">
                  <a16:creationId xmlns:a16="http://schemas.microsoft.com/office/drawing/2014/main" id="{F079ED21-1804-4CC0-A3E7-C75A6DF5E496}"/>
                </a:ext>
              </a:extLst>
            </p:cNvPr>
            <p:cNvSpPr txBox="1"/>
            <p:nvPr/>
          </p:nvSpPr>
          <p:spPr>
            <a:xfrm>
              <a:off x="8835707" y="2456700"/>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sp>
          <p:nvSpPr>
            <p:cNvPr id="62" name="TextBox 61">
              <a:extLst>
                <a:ext uri="{FF2B5EF4-FFF2-40B4-BE49-F238E27FC236}">
                  <a16:creationId xmlns:a16="http://schemas.microsoft.com/office/drawing/2014/main" id="{A902BA26-4D65-4ACE-AD6D-08A15B426C47}"/>
                </a:ext>
              </a:extLst>
            </p:cNvPr>
            <p:cNvSpPr txBox="1"/>
            <p:nvPr/>
          </p:nvSpPr>
          <p:spPr>
            <a:xfrm>
              <a:off x="9970172" y="3722619"/>
              <a:ext cx="529232" cy="307777"/>
            </a:xfrm>
            <a:prstGeom prst="rect">
              <a:avLst/>
            </a:prstGeom>
            <a:noFill/>
          </p:spPr>
          <p:txBody>
            <a:bodyPr wrap="square" rtlCol="0">
              <a:spAutoFit/>
            </a:bodyPr>
            <a:lstStyle/>
            <a:p>
              <a:pPr algn="ctr"/>
              <a:r>
                <a:rPr lang="en-US" sz="1400" dirty="0">
                  <a:latin typeface="Arial Narrow" panose="020B0606020202030204" pitchFamily="34" charset="0"/>
                </a:rPr>
                <a:t>TT</a:t>
              </a:r>
            </a:p>
          </p:txBody>
        </p:sp>
      </p:grpSp>
      <p:sp>
        <p:nvSpPr>
          <p:cNvPr id="64" name="TextBox 63">
            <a:extLst>
              <a:ext uri="{FF2B5EF4-FFF2-40B4-BE49-F238E27FC236}">
                <a16:creationId xmlns:a16="http://schemas.microsoft.com/office/drawing/2014/main" id="{224D4FC0-65DB-4A43-B119-67DE3BE5EC36}"/>
              </a:ext>
            </a:extLst>
          </p:cNvPr>
          <p:cNvSpPr txBox="1"/>
          <p:nvPr/>
        </p:nvSpPr>
        <p:spPr>
          <a:xfrm>
            <a:off x="0" y="4298046"/>
            <a:ext cx="12191999" cy="2151743"/>
          </a:xfrm>
          <a:prstGeom prst="rect">
            <a:avLst/>
          </a:prstGeom>
          <a:solidFill>
            <a:schemeClr val="accent4">
              <a:lumMod val="20000"/>
              <a:lumOff val="80000"/>
            </a:schemeClr>
          </a:solidFill>
        </p:spPr>
        <p:txBody>
          <a:bodyPr wrap="square">
            <a:spAutoFit/>
          </a:bodyPr>
          <a:lstStyle/>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Second party system 1828 to 1854</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endParaRPr>
          </a:p>
          <a:p>
            <a:pPr marR="0" lvl="0" fontAlgn="base">
              <a:lnSpc>
                <a:spcPct val="107000"/>
              </a:lnSpc>
              <a:spcBef>
                <a:spcPts val="0"/>
              </a:spcBef>
              <a:spcAft>
                <a:spcPts val="0"/>
              </a:spcAft>
              <a:buSzPts val="1000"/>
              <a:tabLst>
                <a:tab pos="457200" algn="l"/>
              </a:tabLs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Much of what we'll discuss is in this time period and there are two primary political parties. You have the Democrat party as opposed to the Whig party. Democrats versus Whigs.  In the mid-1850s that Whig party is going to collapse. The subject of slavery was part of that collapse. It largely morphed into the Republican party.  Abraham Lincoln was the first Republican president.  But in his early days he was a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Wh</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ig.  In1840 he's traveling the United States fighting for the Whig candidate. So today there are Democrats and Republicans.   To simplify we would say Democrats good guys, Republicans bad guys.  So when we talk about the Whig party it's the predecessor of the Republican party, that's the first thing we need to keep in mind.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5" name="Picture 64">
            <a:extLst>
              <a:ext uri="{FF2B5EF4-FFF2-40B4-BE49-F238E27FC236}">
                <a16:creationId xmlns:a16="http://schemas.microsoft.com/office/drawing/2014/main" id="{BE783869-0F75-49AE-AE21-1A256F9B2978}"/>
              </a:ext>
            </a:extLst>
          </p:cNvPr>
          <p:cNvPicPr>
            <a:picLocks noChangeAspect="1"/>
          </p:cNvPicPr>
          <p:nvPr/>
        </p:nvPicPr>
        <p:blipFill>
          <a:blip r:embed="rId2"/>
          <a:stretch>
            <a:fillRect/>
          </a:stretch>
        </p:blipFill>
        <p:spPr>
          <a:xfrm>
            <a:off x="0" y="0"/>
            <a:ext cx="2187701" cy="507860"/>
          </a:xfrm>
          <a:prstGeom prst="rect">
            <a:avLst/>
          </a:prstGeom>
        </p:spPr>
      </p:pic>
      <p:grpSp>
        <p:nvGrpSpPr>
          <p:cNvPr id="9" name="Group 8">
            <a:extLst>
              <a:ext uri="{FF2B5EF4-FFF2-40B4-BE49-F238E27FC236}">
                <a16:creationId xmlns:a16="http://schemas.microsoft.com/office/drawing/2014/main" id="{8C27661D-90D4-419E-8EDF-76A92016BE03}"/>
              </a:ext>
            </a:extLst>
          </p:cNvPr>
          <p:cNvGrpSpPr/>
          <p:nvPr/>
        </p:nvGrpSpPr>
        <p:grpSpPr>
          <a:xfrm>
            <a:off x="314923" y="1465597"/>
            <a:ext cx="3859499" cy="2691559"/>
            <a:chOff x="314923" y="1465597"/>
            <a:chExt cx="3859499" cy="2691559"/>
          </a:xfrm>
        </p:grpSpPr>
        <p:grpSp>
          <p:nvGrpSpPr>
            <p:cNvPr id="8" name="Group 7">
              <a:extLst>
                <a:ext uri="{FF2B5EF4-FFF2-40B4-BE49-F238E27FC236}">
                  <a16:creationId xmlns:a16="http://schemas.microsoft.com/office/drawing/2014/main" id="{905680B1-76F6-414E-80B5-6AFA2933B467}"/>
                </a:ext>
              </a:extLst>
            </p:cNvPr>
            <p:cNvGrpSpPr/>
            <p:nvPr/>
          </p:nvGrpSpPr>
          <p:grpSpPr>
            <a:xfrm>
              <a:off x="436310" y="1465597"/>
              <a:ext cx="3044443" cy="1583828"/>
              <a:chOff x="224326" y="1264937"/>
              <a:chExt cx="3044443" cy="1583828"/>
            </a:xfrm>
          </p:grpSpPr>
          <p:cxnSp>
            <p:nvCxnSpPr>
              <p:cNvPr id="47" name="Straight Connector 46">
                <a:extLst>
                  <a:ext uri="{FF2B5EF4-FFF2-40B4-BE49-F238E27FC236}">
                    <a16:creationId xmlns:a16="http://schemas.microsoft.com/office/drawing/2014/main" id="{5A2897B3-7FE4-493C-87D9-5B95CAE41E45}"/>
                  </a:ext>
                </a:extLst>
              </p:cNvPr>
              <p:cNvCxnSpPr>
                <a:cxnSpLocks/>
              </p:cNvCxnSpPr>
              <p:nvPr/>
            </p:nvCxnSpPr>
            <p:spPr>
              <a:xfrm>
                <a:off x="538306" y="1796141"/>
                <a:ext cx="23262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6ADD942-41B1-40BE-97C1-29C9299A658C}"/>
                  </a:ext>
                </a:extLst>
              </p:cNvPr>
              <p:cNvCxnSpPr>
                <a:cxnSpLocks/>
              </p:cNvCxnSpPr>
              <p:nvPr/>
            </p:nvCxnSpPr>
            <p:spPr>
              <a:xfrm>
                <a:off x="1608203" y="1529985"/>
                <a:ext cx="0" cy="131878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DA31A0D-6D9D-411B-87C0-C7C4B5BCD2DD}"/>
                  </a:ext>
                </a:extLst>
              </p:cNvPr>
              <p:cNvSpPr txBox="1"/>
              <p:nvPr/>
            </p:nvSpPr>
            <p:spPr>
              <a:xfrm>
                <a:off x="224326" y="1264937"/>
                <a:ext cx="1286189" cy="584775"/>
              </a:xfrm>
              <a:prstGeom prst="rect">
                <a:avLst/>
              </a:prstGeom>
              <a:noFill/>
            </p:spPr>
            <p:txBody>
              <a:bodyPr wrap="square" rtlCol="0">
                <a:spAutoFit/>
              </a:bodyPr>
              <a:lstStyle/>
              <a:p>
                <a:r>
                  <a:rPr lang="en-US" sz="1600" dirty="0">
                    <a:latin typeface="Arial Narrow" panose="020B0606020202030204" pitchFamily="34" charset="0"/>
                  </a:rPr>
                  <a:t>South</a:t>
                </a:r>
              </a:p>
              <a:p>
                <a:r>
                  <a:rPr lang="en-US" sz="1600" dirty="0">
                    <a:latin typeface="Arial Narrow" panose="020B0606020202030204" pitchFamily="34" charset="0"/>
                  </a:rPr>
                  <a:t>Democrats</a:t>
                </a:r>
              </a:p>
            </p:txBody>
          </p:sp>
          <p:sp>
            <p:nvSpPr>
              <p:cNvPr id="50" name="TextBox 49">
                <a:extLst>
                  <a:ext uri="{FF2B5EF4-FFF2-40B4-BE49-F238E27FC236}">
                    <a16:creationId xmlns:a16="http://schemas.microsoft.com/office/drawing/2014/main" id="{9DDD29B0-180A-4A0C-A178-7BFBFA7F30D3}"/>
                  </a:ext>
                </a:extLst>
              </p:cNvPr>
              <p:cNvSpPr txBox="1"/>
              <p:nvPr/>
            </p:nvSpPr>
            <p:spPr>
              <a:xfrm>
                <a:off x="1820581" y="1269136"/>
                <a:ext cx="1448188" cy="584775"/>
              </a:xfrm>
              <a:prstGeom prst="rect">
                <a:avLst/>
              </a:prstGeom>
              <a:noFill/>
            </p:spPr>
            <p:txBody>
              <a:bodyPr wrap="square" rtlCol="0">
                <a:spAutoFit/>
              </a:bodyPr>
              <a:lstStyle/>
              <a:p>
                <a:r>
                  <a:rPr lang="en-US" sz="1600" dirty="0">
                    <a:latin typeface="Arial Narrow" panose="020B0606020202030204" pitchFamily="34" charset="0"/>
                  </a:rPr>
                  <a:t>North Whig (1833)</a:t>
                </a:r>
              </a:p>
            </p:txBody>
          </p:sp>
          <p:sp>
            <p:nvSpPr>
              <p:cNvPr id="51" name="TextBox 50">
                <a:extLst>
                  <a:ext uri="{FF2B5EF4-FFF2-40B4-BE49-F238E27FC236}">
                    <a16:creationId xmlns:a16="http://schemas.microsoft.com/office/drawing/2014/main" id="{09D6E500-0A60-43D4-8DA1-BAE4E4119857}"/>
                  </a:ext>
                </a:extLst>
              </p:cNvPr>
              <p:cNvSpPr txBox="1"/>
              <p:nvPr/>
            </p:nvSpPr>
            <p:spPr>
              <a:xfrm>
                <a:off x="1750708" y="1861482"/>
                <a:ext cx="1113826" cy="584775"/>
              </a:xfrm>
              <a:prstGeom prst="rect">
                <a:avLst/>
              </a:prstGeom>
              <a:noFill/>
            </p:spPr>
            <p:txBody>
              <a:bodyPr wrap="square" rtlCol="0">
                <a:spAutoFit/>
              </a:bodyPr>
              <a:lstStyle/>
              <a:p>
                <a:pPr algn="ctr"/>
                <a:r>
                  <a:rPr lang="en-US" sz="1600" dirty="0">
                    <a:latin typeface="Arial Narrow" panose="020B0606020202030204" pitchFamily="34" charset="0"/>
                    <a:sym typeface="Symbol" panose="05050102010706020507" pitchFamily="18" charset="2"/>
                  </a:rPr>
                  <a:t></a:t>
                </a:r>
              </a:p>
              <a:p>
                <a:pPr algn="ctr"/>
                <a:r>
                  <a:rPr lang="en-US" sz="1600" dirty="0">
                    <a:latin typeface="Arial Narrow" panose="020B0606020202030204" pitchFamily="34" charset="0"/>
                    <a:sym typeface="Symbol" panose="05050102010706020507" pitchFamily="18" charset="2"/>
                  </a:rPr>
                  <a:t>Republicans</a:t>
                </a:r>
                <a:endParaRPr lang="en-US" sz="1600" dirty="0">
                  <a:latin typeface="Arial Narrow" panose="020B0606020202030204" pitchFamily="34" charset="0"/>
                </a:endParaRPr>
              </a:p>
            </p:txBody>
          </p:sp>
        </p:grpSp>
        <p:sp>
          <p:nvSpPr>
            <p:cNvPr id="52" name="TextBox 51">
              <a:extLst>
                <a:ext uri="{FF2B5EF4-FFF2-40B4-BE49-F238E27FC236}">
                  <a16:creationId xmlns:a16="http://schemas.microsoft.com/office/drawing/2014/main" id="{89CDAC4F-199C-46AB-9F08-3DB1E950C010}"/>
                </a:ext>
              </a:extLst>
            </p:cNvPr>
            <p:cNvSpPr txBox="1"/>
            <p:nvPr/>
          </p:nvSpPr>
          <p:spPr>
            <a:xfrm>
              <a:off x="314923" y="3326159"/>
              <a:ext cx="3859499" cy="830997"/>
            </a:xfrm>
            <a:prstGeom prst="rect">
              <a:avLst/>
            </a:prstGeom>
            <a:noFill/>
          </p:spPr>
          <p:txBody>
            <a:bodyPr wrap="square" rtlCol="0">
              <a:spAutoFit/>
            </a:bodyPr>
            <a:lstStyle/>
            <a:p>
              <a:r>
                <a:rPr lang="en-US" sz="1600" dirty="0">
                  <a:latin typeface="Arial Narrow" panose="020B0606020202030204" pitchFamily="34" charset="0"/>
                </a:rPr>
                <a:t>1</a:t>
              </a:r>
              <a:r>
                <a:rPr lang="en-US" sz="1600" baseline="30000" dirty="0">
                  <a:latin typeface="Arial Narrow" panose="020B0606020202030204" pitchFamily="34" charset="0"/>
                </a:rPr>
                <a:t>st</a:t>
              </a:r>
              <a:r>
                <a:rPr lang="en-US" sz="1600" dirty="0">
                  <a:latin typeface="Arial Narrow" panose="020B0606020202030204" pitchFamily="34" charset="0"/>
                </a:rPr>
                <a:t> Party system	1792-1824</a:t>
              </a:r>
            </a:p>
            <a:p>
              <a:r>
                <a:rPr lang="en-US" sz="1600" b="1" dirty="0">
                  <a:latin typeface="Arial Narrow" panose="020B0606020202030204" pitchFamily="34" charset="0"/>
                </a:rPr>
                <a:t>2</a:t>
              </a:r>
              <a:r>
                <a:rPr lang="en-US" sz="1600" b="1" baseline="30000" dirty="0">
                  <a:latin typeface="Arial Narrow" panose="020B0606020202030204" pitchFamily="34" charset="0"/>
                </a:rPr>
                <a:t>nd</a:t>
              </a:r>
              <a:r>
                <a:rPr lang="en-US" sz="1600" b="1" dirty="0">
                  <a:latin typeface="Arial Narrow" panose="020B0606020202030204" pitchFamily="34" charset="0"/>
                </a:rPr>
                <a:t> Party system    	1828-1854</a:t>
              </a:r>
            </a:p>
            <a:p>
              <a:r>
                <a:rPr lang="en-US" sz="1600" dirty="0">
                  <a:latin typeface="Arial Narrow" panose="020B0606020202030204" pitchFamily="34" charset="0"/>
                </a:rPr>
                <a:t>3</a:t>
              </a:r>
              <a:r>
                <a:rPr lang="en-US" sz="1600" baseline="30000" dirty="0">
                  <a:latin typeface="Arial Narrow" panose="020B0606020202030204" pitchFamily="34" charset="0"/>
                </a:rPr>
                <a:t>rd</a:t>
              </a:r>
              <a:r>
                <a:rPr lang="en-US" sz="1600" dirty="0">
                  <a:latin typeface="Arial Narrow" panose="020B0606020202030204" pitchFamily="34" charset="0"/>
                </a:rPr>
                <a:t> Party system	1854-1890’s</a:t>
              </a:r>
            </a:p>
          </p:txBody>
        </p:sp>
      </p:grpSp>
    </p:spTree>
    <p:extLst>
      <p:ext uri="{BB962C8B-B14F-4D97-AF65-F5344CB8AC3E}">
        <p14:creationId xmlns:p14="http://schemas.microsoft.com/office/powerpoint/2010/main" val="650584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5600</Words>
  <Application>Microsoft Office PowerPoint</Application>
  <PresentationFormat>Widescreen</PresentationFormat>
  <Paragraphs>1073</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Aharoni</vt:lpstr>
      <vt:lpstr>Arial</vt:lpstr>
      <vt:lpstr>Arial Narrow</vt:lpstr>
      <vt:lpstr>Calibri</vt:lpstr>
      <vt:lpstr>Calibri Light</vt:lpstr>
      <vt:lpstr>Playball</vt:lpstr>
      <vt:lpstr>Symbol</vt:lpstr>
      <vt:lpstr>Office Theme</vt:lpstr>
      <vt:lpstr>The Constitution, a Compromise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Constitution, a Compromise</dc:title>
  <dc:creator>Elaine Steiner</dc:creator>
  <cp:lastModifiedBy>Elaine Steiner</cp:lastModifiedBy>
  <cp:revision>32</cp:revision>
  <cp:lastPrinted>2020-10-16T04:03:16Z</cp:lastPrinted>
  <dcterms:created xsi:type="dcterms:W3CDTF">2020-10-14T01:43:11Z</dcterms:created>
  <dcterms:modified xsi:type="dcterms:W3CDTF">2020-11-09T03:06:25Z</dcterms:modified>
</cp:coreProperties>
</file>