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3" r:id="rId3"/>
    <p:sldId id="292" r:id="rId4"/>
    <p:sldId id="294"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 id="325" r:id="rId36"/>
    <p:sldId id="327" r:id="rId37"/>
    <p:sldId id="328" r:id="rId38"/>
    <p:sldId id="329" r:id="rId39"/>
    <p:sldId id="330" r:id="rId40"/>
    <p:sldId id="326" r:id="rId41"/>
    <p:sldId id="331" r:id="rId42"/>
    <p:sldId id="282" r:id="rId4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52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C2B4D-9402-4D17-B943-5092DEFC1E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9EC3C0-B395-47BD-8B48-ACF2314FCF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86C7AE-965E-4C0E-B05D-F8F68BE8206E}"/>
              </a:ext>
            </a:extLst>
          </p:cNvPr>
          <p:cNvSpPr>
            <a:spLocks noGrp="1"/>
          </p:cNvSpPr>
          <p:nvPr>
            <p:ph type="dt" sz="half" idx="10"/>
          </p:nvPr>
        </p:nvSpPr>
        <p:spPr/>
        <p:txBody>
          <a:bodyPr/>
          <a:lstStyle/>
          <a:p>
            <a:fld id="{CCDD03FA-5211-43CB-8D83-6F10ABFF264E}" type="datetimeFigureOut">
              <a:rPr lang="en-US" smtClean="0"/>
              <a:t>5/15/2021</a:t>
            </a:fld>
            <a:endParaRPr lang="en-US"/>
          </a:p>
        </p:txBody>
      </p:sp>
      <p:sp>
        <p:nvSpPr>
          <p:cNvPr id="5" name="Footer Placeholder 4">
            <a:extLst>
              <a:ext uri="{FF2B5EF4-FFF2-40B4-BE49-F238E27FC236}">
                <a16:creationId xmlns:a16="http://schemas.microsoft.com/office/drawing/2014/main" id="{0D738276-74E0-4F2D-8059-7534650686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F28590-680A-46FC-BE4D-05532C9FD572}"/>
              </a:ext>
            </a:extLst>
          </p:cNvPr>
          <p:cNvSpPr>
            <a:spLocks noGrp="1"/>
          </p:cNvSpPr>
          <p:nvPr>
            <p:ph type="sldNum" sz="quarter" idx="12"/>
          </p:nvPr>
        </p:nvSpPr>
        <p:spPr/>
        <p:txBody>
          <a:bodyPr/>
          <a:lstStyle/>
          <a:p>
            <a:fld id="{C47197A6-E14E-4FA1-B5A1-CFB37868B706}" type="slidenum">
              <a:rPr lang="en-US" smtClean="0"/>
              <a:t>‹#›</a:t>
            </a:fld>
            <a:endParaRPr lang="en-US"/>
          </a:p>
        </p:txBody>
      </p:sp>
    </p:spTree>
    <p:extLst>
      <p:ext uri="{BB962C8B-B14F-4D97-AF65-F5344CB8AC3E}">
        <p14:creationId xmlns:p14="http://schemas.microsoft.com/office/powerpoint/2010/main" val="25299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F7571-0F2F-4B79-B01A-44F6198E62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5BDECF-40C8-4242-9D94-82EF4F8DB2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8416AB-708A-44D1-B1DA-54A57AFFAB57}"/>
              </a:ext>
            </a:extLst>
          </p:cNvPr>
          <p:cNvSpPr>
            <a:spLocks noGrp="1"/>
          </p:cNvSpPr>
          <p:nvPr>
            <p:ph type="dt" sz="half" idx="10"/>
          </p:nvPr>
        </p:nvSpPr>
        <p:spPr/>
        <p:txBody>
          <a:bodyPr/>
          <a:lstStyle/>
          <a:p>
            <a:fld id="{CCDD03FA-5211-43CB-8D83-6F10ABFF264E}" type="datetimeFigureOut">
              <a:rPr lang="en-US" smtClean="0"/>
              <a:t>5/15/2021</a:t>
            </a:fld>
            <a:endParaRPr lang="en-US"/>
          </a:p>
        </p:txBody>
      </p:sp>
      <p:sp>
        <p:nvSpPr>
          <p:cNvPr id="5" name="Footer Placeholder 4">
            <a:extLst>
              <a:ext uri="{FF2B5EF4-FFF2-40B4-BE49-F238E27FC236}">
                <a16:creationId xmlns:a16="http://schemas.microsoft.com/office/drawing/2014/main" id="{8409B100-CCC0-43D6-B3DF-0F9497B905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C7644C-0D4B-4E9C-A78B-518307DC7D4E}"/>
              </a:ext>
            </a:extLst>
          </p:cNvPr>
          <p:cNvSpPr>
            <a:spLocks noGrp="1"/>
          </p:cNvSpPr>
          <p:nvPr>
            <p:ph type="sldNum" sz="quarter" idx="12"/>
          </p:nvPr>
        </p:nvSpPr>
        <p:spPr/>
        <p:txBody>
          <a:bodyPr/>
          <a:lstStyle/>
          <a:p>
            <a:fld id="{C47197A6-E14E-4FA1-B5A1-CFB37868B706}" type="slidenum">
              <a:rPr lang="en-US" smtClean="0"/>
              <a:t>‹#›</a:t>
            </a:fld>
            <a:endParaRPr lang="en-US"/>
          </a:p>
        </p:txBody>
      </p:sp>
    </p:spTree>
    <p:extLst>
      <p:ext uri="{BB962C8B-B14F-4D97-AF65-F5344CB8AC3E}">
        <p14:creationId xmlns:p14="http://schemas.microsoft.com/office/powerpoint/2010/main" val="661622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46CAE6-CEFC-4444-BC9C-1620D2A323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E515F7-635E-49F2-9AE7-2E88C75ACF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7BB583-2085-4A0E-8BB6-05CE311CB734}"/>
              </a:ext>
            </a:extLst>
          </p:cNvPr>
          <p:cNvSpPr>
            <a:spLocks noGrp="1"/>
          </p:cNvSpPr>
          <p:nvPr>
            <p:ph type="dt" sz="half" idx="10"/>
          </p:nvPr>
        </p:nvSpPr>
        <p:spPr/>
        <p:txBody>
          <a:bodyPr/>
          <a:lstStyle/>
          <a:p>
            <a:fld id="{CCDD03FA-5211-43CB-8D83-6F10ABFF264E}" type="datetimeFigureOut">
              <a:rPr lang="en-US" smtClean="0"/>
              <a:t>5/15/2021</a:t>
            </a:fld>
            <a:endParaRPr lang="en-US"/>
          </a:p>
        </p:txBody>
      </p:sp>
      <p:sp>
        <p:nvSpPr>
          <p:cNvPr id="5" name="Footer Placeholder 4">
            <a:extLst>
              <a:ext uri="{FF2B5EF4-FFF2-40B4-BE49-F238E27FC236}">
                <a16:creationId xmlns:a16="http://schemas.microsoft.com/office/drawing/2014/main" id="{53A34726-A0DF-450C-9C68-87F5B47C4F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D0A4F9-BAD3-42EA-BEF4-CA4E1F655B54}"/>
              </a:ext>
            </a:extLst>
          </p:cNvPr>
          <p:cNvSpPr>
            <a:spLocks noGrp="1"/>
          </p:cNvSpPr>
          <p:nvPr>
            <p:ph type="sldNum" sz="quarter" idx="12"/>
          </p:nvPr>
        </p:nvSpPr>
        <p:spPr/>
        <p:txBody>
          <a:bodyPr/>
          <a:lstStyle/>
          <a:p>
            <a:fld id="{C47197A6-E14E-4FA1-B5A1-CFB37868B706}" type="slidenum">
              <a:rPr lang="en-US" smtClean="0"/>
              <a:t>‹#›</a:t>
            </a:fld>
            <a:endParaRPr lang="en-US"/>
          </a:p>
        </p:txBody>
      </p:sp>
    </p:spTree>
    <p:extLst>
      <p:ext uri="{BB962C8B-B14F-4D97-AF65-F5344CB8AC3E}">
        <p14:creationId xmlns:p14="http://schemas.microsoft.com/office/powerpoint/2010/main" val="1243416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5A86A-7C5C-45CF-8C10-BA0DB9101A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1EFA6A-181F-4907-9CF4-44D6DCBAFB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96C8E8-8A3A-4C0E-9FF9-1E46D4F1ED75}"/>
              </a:ext>
            </a:extLst>
          </p:cNvPr>
          <p:cNvSpPr>
            <a:spLocks noGrp="1"/>
          </p:cNvSpPr>
          <p:nvPr>
            <p:ph type="dt" sz="half" idx="10"/>
          </p:nvPr>
        </p:nvSpPr>
        <p:spPr/>
        <p:txBody>
          <a:bodyPr/>
          <a:lstStyle/>
          <a:p>
            <a:fld id="{CCDD03FA-5211-43CB-8D83-6F10ABFF264E}" type="datetimeFigureOut">
              <a:rPr lang="en-US" smtClean="0"/>
              <a:t>5/15/2021</a:t>
            </a:fld>
            <a:endParaRPr lang="en-US"/>
          </a:p>
        </p:txBody>
      </p:sp>
      <p:sp>
        <p:nvSpPr>
          <p:cNvPr id="5" name="Footer Placeholder 4">
            <a:extLst>
              <a:ext uri="{FF2B5EF4-FFF2-40B4-BE49-F238E27FC236}">
                <a16:creationId xmlns:a16="http://schemas.microsoft.com/office/drawing/2014/main" id="{D26D67A6-F1B9-4B09-AB19-000F728649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52D1C7-0E08-4200-8B6B-29A62EBE0049}"/>
              </a:ext>
            </a:extLst>
          </p:cNvPr>
          <p:cNvSpPr>
            <a:spLocks noGrp="1"/>
          </p:cNvSpPr>
          <p:nvPr>
            <p:ph type="sldNum" sz="quarter" idx="12"/>
          </p:nvPr>
        </p:nvSpPr>
        <p:spPr/>
        <p:txBody>
          <a:bodyPr/>
          <a:lstStyle/>
          <a:p>
            <a:fld id="{C47197A6-E14E-4FA1-B5A1-CFB37868B706}" type="slidenum">
              <a:rPr lang="en-US" smtClean="0"/>
              <a:t>‹#›</a:t>
            </a:fld>
            <a:endParaRPr lang="en-US"/>
          </a:p>
        </p:txBody>
      </p:sp>
    </p:spTree>
    <p:extLst>
      <p:ext uri="{BB962C8B-B14F-4D97-AF65-F5344CB8AC3E}">
        <p14:creationId xmlns:p14="http://schemas.microsoft.com/office/powerpoint/2010/main" val="868267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94E5-DA08-45E0-97F6-089BDAB0F3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3E5017-6C1A-4825-AF41-3BF93EB34F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F6FBCB-4272-4240-A04A-2C675AB0188D}"/>
              </a:ext>
            </a:extLst>
          </p:cNvPr>
          <p:cNvSpPr>
            <a:spLocks noGrp="1"/>
          </p:cNvSpPr>
          <p:nvPr>
            <p:ph type="dt" sz="half" idx="10"/>
          </p:nvPr>
        </p:nvSpPr>
        <p:spPr/>
        <p:txBody>
          <a:bodyPr/>
          <a:lstStyle/>
          <a:p>
            <a:fld id="{CCDD03FA-5211-43CB-8D83-6F10ABFF264E}" type="datetimeFigureOut">
              <a:rPr lang="en-US" smtClean="0"/>
              <a:t>5/15/2021</a:t>
            </a:fld>
            <a:endParaRPr lang="en-US"/>
          </a:p>
        </p:txBody>
      </p:sp>
      <p:sp>
        <p:nvSpPr>
          <p:cNvPr id="5" name="Footer Placeholder 4">
            <a:extLst>
              <a:ext uri="{FF2B5EF4-FFF2-40B4-BE49-F238E27FC236}">
                <a16:creationId xmlns:a16="http://schemas.microsoft.com/office/drawing/2014/main" id="{2941699B-3875-4136-AD9D-F1542BAB7C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F28A76-7BC1-4E92-9652-FAFDE46FE976}"/>
              </a:ext>
            </a:extLst>
          </p:cNvPr>
          <p:cNvSpPr>
            <a:spLocks noGrp="1"/>
          </p:cNvSpPr>
          <p:nvPr>
            <p:ph type="sldNum" sz="quarter" idx="12"/>
          </p:nvPr>
        </p:nvSpPr>
        <p:spPr/>
        <p:txBody>
          <a:bodyPr/>
          <a:lstStyle/>
          <a:p>
            <a:fld id="{C47197A6-E14E-4FA1-B5A1-CFB37868B706}" type="slidenum">
              <a:rPr lang="en-US" smtClean="0"/>
              <a:t>‹#›</a:t>
            </a:fld>
            <a:endParaRPr lang="en-US"/>
          </a:p>
        </p:txBody>
      </p:sp>
    </p:spTree>
    <p:extLst>
      <p:ext uri="{BB962C8B-B14F-4D97-AF65-F5344CB8AC3E}">
        <p14:creationId xmlns:p14="http://schemas.microsoft.com/office/powerpoint/2010/main" val="3932350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FC175-017F-4874-8D06-400B197A3F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FABC56-2DAB-440B-AC80-CF2DD23DD8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2C4697-48B0-435E-9262-96F381FD4A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3F51B4-CFAC-4FBD-A279-941F9162CE70}"/>
              </a:ext>
            </a:extLst>
          </p:cNvPr>
          <p:cNvSpPr>
            <a:spLocks noGrp="1"/>
          </p:cNvSpPr>
          <p:nvPr>
            <p:ph type="dt" sz="half" idx="10"/>
          </p:nvPr>
        </p:nvSpPr>
        <p:spPr/>
        <p:txBody>
          <a:bodyPr/>
          <a:lstStyle/>
          <a:p>
            <a:fld id="{CCDD03FA-5211-43CB-8D83-6F10ABFF264E}" type="datetimeFigureOut">
              <a:rPr lang="en-US" smtClean="0"/>
              <a:t>5/15/2021</a:t>
            </a:fld>
            <a:endParaRPr lang="en-US"/>
          </a:p>
        </p:txBody>
      </p:sp>
      <p:sp>
        <p:nvSpPr>
          <p:cNvPr id="6" name="Footer Placeholder 5">
            <a:extLst>
              <a:ext uri="{FF2B5EF4-FFF2-40B4-BE49-F238E27FC236}">
                <a16:creationId xmlns:a16="http://schemas.microsoft.com/office/drawing/2014/main" id="{248DC9C5-C4C4-411A-85AB-33BDAD7300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9F8F26-CE07-42D7-991E-CF0018C232B9}"/>
              </a:ext>
            </a:extLst>
          </p:cNvPr>
          <p:cNvSpPr>
            <a:spLocks noGrp="1"/>
          </p:cNvSpPr>
          <p:nvPr>
            <p:ph type="sldNum" sz="quarter" idx="12"/>
          </p:nvPr>
        </p:nvSpPr>
        <p:spPr/>
        <p:txBody>
          <a:bodyPr/>
          <a:lstStyle/>
          <a:p>
            <a:fld id="{C47197A6-E14E-4FA1-B5A1-CFB37868B706}" type="slidenum">
              <a:rPr lang="en-US" smtClean="0"/>
              <a:t>‹#›</a:t>
            </a:fld>
            <a:endParaRPr lang="en-US"/>
          </a:p>
        </p:txBody>
      </p:sp>
    </p:spTree>
    <p:extLst>
      <p:ext uri="{BB962C8B-B14F-4D97-AF65-F5344CB8AC3E}">
        <p14:creationId xmlns:p14="http://schemas.microsoft.com/office/powerpoint/2010/main" val="2291409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DF696-BE3C-45F2-8E26-049AE0AFFF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1C3F7C-0640-44C3-A464-9C17A5D2B4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766BB9-85E4-4C1E-A900-0DEF2E15AE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8BA2FA-E2DF-4ED4-87FD-3C3A036D69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7EB701-B32F-4379-B7DC-D7B415B6B0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CBE3D9-7CDA-4694-A36B-3FE49B517F6D}"/>
              </a:ext>
            </a:extLst>
          </p:cNvPr>
          <p:cNvSpPr>
            <a:spLocks noGrp="1"/>
          </p:cNvSpPr>
          <p:nvPr>
            <p:ph type="dt" sz="half" idx="10"/>
          </p:nvPr>
        </p:nvSpPr>
        <p:spPr/>
        <p:txBody>
          <a:bodyPr/>
          <a:lstStyle/>
          <a:p>
            <a:fld id="{CCDD03FA-5211-43CB-8D83-6F10ABFF264E}" type="datetimeFigureOut">
              <a:rPr lang="en-US" smtClean="0"/>
              <a:t>5/15/2021</a:t>
            </a:fld>
            <a:endParaRPr lang="en-US"/>
          </a:p>
        </p:txBody>
      </p:sp>
      <p:sp>
        <p:nvSpPr>
          <p:cNvPr id="8" name="Footer Placeholder 7">
            <a:extLst>
              <a:ext uri="{FF2B5EF4-FFF2-40B4-BE49-F238E27FC236}">
                <a16:creationId xmlns:a16="http://schemas.microsoft.com/office/drawing/2014/main" id="{AE28FCFA-5E3F-459A-B174-4FC7436A6C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3E6C25-9EA2-41E1-8121-A12855AD2070}"/>
              </a:ext>
            </a:extLst>
          </p:cNvPr>
          <p:cNvSpPr>
            <a:spLocks noGrp="1"/>
          </p:cNvSpPr>
          <p:nvPr>
            <p:ph type="sldNum" sz="quarter" idx="12"/>
          </p:nvPr>
        </p:nvSpPr>
        <p:spPr/>
        <p:txBody>
          <a:bodyPr/>
          <a:lstStyle/>
          <a:p>
            <a:fld id="{C47197A6-E14E-4FA1-B5A1-CFB37868B706}" type="slidenum">
              <a:rPr lang="en-US" smtClean="0"/>
              <a:t>‹#›</a:t>
            </a:fld>
            <a:endParaRPr lang="en-US"/>
          </a:p>
        </p:txBody>
      </p:sp>
    </p:spTree>
    <p:extLst>
      <p:ext uri="{BB962C8B-B14F-4D97-AF65-F5344CB8AC3E}">
        <p14:creationId xmlns:p14="http://schemas.microsoft.com/office/powerpoint/2010/main" val="1662519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77245-2322-4AAE-9B84-69F5F6E6EC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8490D1-328E-481C-A28A-9E6F9952A6D7}"/>
              </a:ext>
            </a:extLst>
          </p:cNvPr>
          <p:cNvSpPr>
            <a:spLocks noGrp="1"/>
          </p:cNvSpPr>
          <p:nvPr>
            <p:ph type="dt" sz="half" idx="10"/>
          </p:nvPr>
        </p:nvSpPr>
        <p:spPr/>
        <p:txBody>
          <a:bodyPr/>
          <a:lstStyle/>
          <a:p>
            <a:fld id="{CCDD03FA-5211-43CB-8D83-6F10ABFF264E}" type="datetimeFigureOut">
              <a:rPr lang="en-US" smtClean="0"/>
              <a:t>5/15/2021</a:t>
            </a:fld>
            <a:endParaRPr lang="en-US"/>
          </a:p>
        </p:txBody>
      </p:sp>
      <p:sp>
        <p:nvSpPr>
          <p:cNvPr id="4" name="Footer Placeholder 3">
            <a:extLst>
              <a:ext uri="{FF2B5EF4-FFF2-40B4-BE49-F238E27FC236}">
                <a16:creationId xmlns:a16="http://schemas.microsoft.com/office/drawing/2014/main" id="{DD4A8229-E5F4-4177-BAE0-E0A807B60D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98EA5D-20B3-459E-8E68-8236CC85241F}"/>
              </a:ext>
            </a:extLst>
          </p:cNvPr>
          <p:cNvSpPr>
            <a:spLocks noGrp="1"/>
          </p:cNvSpPr>
          <p:nvPr>
            <p:ph type="sldNum" sz="quarter" idx="12"/>
          </p:nvPr>
        </p:nvSpPr>
        <p:spPr/>
        <p:txBody>
          <a:bodyPr/>
          <a:lstStyle/>
          <a:p>
            <a:fld id="{C47197A6-E14E-4FA1-B5A1-CFB37868B706}" type="slidenum">
              <a:rPr lang="en-US" smtClean="0"/>
              <a:t>‹#›</a:t>
            </a:fld>
            <a:endParaRPr lang="en-US"/>
          </a:p>
        </p:txBody>
      </p:sp>
    </p:spTree>
    <p:extLst>
      <p:ext uri="{BB962C8B-B14F-4D97-AF65-F5344CB8AC3E}">
        <p14:creationId xmlns:p14="http://schemas.microsoft.com/office/powerpoint/2010/main" val="3987088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2FCA14-4883-4CF7-A0C5-168B6948BDEF}"/>
              </a:ext>
            </a:extLst>
          </p:cNvPr>
          <p:cNvSpPr>
            <a:spLocks noGrp="1"/>
          </p:cNvSpPr>
          <p:nvPr>
            <p:ph type="dt" sz="half" idx="10"/>
          </p:nvPr>
        </p:nvSpPr>
        <p:spPr/>
        <p:txBody>
          <a:bodyPr/>
          <a:lstStyle/>
          <a:p>
            <a:fld id="{CCDD03FA-5211-43CB-8D83-6F10ABFF264E}" type="datetimeFigureOut">
              <a:rPr lang="en-US" smtClean="0"/>
              <a:t>5/15/2021</a:t>
            </a:fld>
            <a:endParaRPr lang="en-US"/>
          </a:p>
        </p:txBody>
      </p:sp>
      <p:sp>
        <p:nvSpPr>
          <p:cNvPr id="3" name="Footer Placeholder 2">
            <a:extLst>
              <a:ext uri="{FF2B5EF4-FFF2-40B4-BE49-F238E27FC236}">
                <a16:creationId xmlns:a16="http://schemas.microsoft.com/office/drawing/2014/main" id="{AB0AA83A-3D42-4FC2-814E-3DFDCC315F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EB446A-03A3-46AD-8D73-DD2C93C392D4}"/>
              </a:ext>
            </a:extLst>
          </p:cNvPr>
          <p:cNvSpPr>
            <a:spLocks noGrp="1"/>
          </p:cNvSpPr>
          <p:nvPr>
            <p:ph type="sldNum" sz="quarter" idx="12"/>
          </p:nvPr>
        </p:nvSpPr>
        <p:spPr/>
        <p:txBody>
          <a:bodyPr/>
          <a:lstStyle/>
          <a:p>
            <a:fld id="{C47197A6-E14E-4FA1-B5A1-CFB37868B706}" type="slidenum">
              <a:rPr lang="en-US" smtClean="0"/>
              <a:t>‹#›</a:t>
            </a:fld>
            <a:endParaRPr lang="en-US"/>
          </a:p>
        </p:txBody>
      </p:sp>
    </p:spTree>
    <p:extLst>
      <p:ext uri="{BB962C8B-B14F-4D97-AF65-F5344CB8AC3E}">
        <p14:creationId xmlns:p14="http://schemas.microsoft.com/office/powerpoint/2010/main" val="75447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B5A45-C518-434D-AC7A-D75B1384F0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EC9128-5E21-4F14-92BA-46F6D0592C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0CDFF0-8EFE-4D15-A338-CF9546E78F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A3A4FD-75B0-44EA-8289-424D315C08E5}"/>
              </a:ext>
            </a:extLst>
          </p:cNvPr>
          <p:cNvSpPr>
            <a:spLocks noGrp="1"/>
          </p:cNvSpPr>
          <p:nvPr>
            <p:ph type="dt" sz="half" idx="10"/>
          </p:nvPr>
        </p:nvSpPr>
        <p:spPr/>
        <p:txBody>
          <a:bodyPr/>
          <a:lstStyle/>
          <a:p>
            <a:fld id="{CCDD03FA-5211-43CB-8D83-6F10ABFF264E}" type="datetimeFigureOut">
              <a:rPr lang="en-US" smtClean="0"/>
              <a:t>5/15/2021</a:t>
            </a:fld>
            <a:endParaRPr lang="en-US"/>
          </a:p>
        </p:txBody>
      </p:sp>
      <p:sp>
        <p:nvSpPr>
          <p:cNvPr id="6" name="Footer Placeholder 5">
            <a:extLst>
              <a:ext uri="{FF2B5EF4-FFF2-40B4-BE49-F238E27FC236}">
                <a16:creationId xmlns:a16="http://schemas.microsoft.com/office/drawing/2014/main" id="{F7E9AD41-A887-47BA-8780-3A6ADF8CBC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B44A3E-8335-4E5E-8472-6071D53AF5FD}"/>
              </a:ext>
            </a:extLst>
          </p:cNvPr>
          <p:cNvSpPr>
            <a:spLocks noGrp="1"/>
          </p:cNvSpPr>
          <p:nvPr>
            <p:ph type="sldNum" sz="quarter" idx="12"/>
          </p:nvPr>
        </p:nvSpPr>
        <p:spPr/>
        <p:txBody>
          <a:bodyPr/>
          <a:lstStyle/>
          <a:p>
            <a:fld id="{C47197A6-E14E-4FA1-B5A1-CFB37868B706}" type="slidenum">
              <a:rPr lang="en-US" smtClean="0"/>
              <a:t>‹#›</a:t>
            </a:fld>
            <a:endParaRPr lang="en-US"/>
          </a:p>
        </p:txBody>
      </p:sp>
    </p:spTree>
    <p:extLst>
      <p:ext uri="{BB962C8B-B14F-4D97-AF65-F5344CB8AC3E}">
        <p14:creationId xmlns:p14="http://schemas.microsoft.com/office/powerpoint/2010/main" val="741113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068FE-8B40-47AA-A38C-A374549D42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363818-74C0-49A0-8E45-09A2B1202C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ACC756-6B77-4452-9059-4FE0451866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7AA683-174F-4702-AEC4-4C8A0D5AA0A9}"/>
              </a:ext>
            </a:extLst>
          </p:cNvPr>
          <p:cNvSpPr>
            <a:spLocks noGrp="1"/>
          </p:cNvSpPr>
          <p:nvPr>
            <p:ph type="dt" sz="half" idx="10"/>
          </p:nvPr>
        </p:nvSpPr>
        <p:spPr/>
        <p:txBody>
          <a:bodyPr/>
          <a:lstStyle/>
          <a:p>
            <a:fld id="{CCDD03FA-5211-43CB-8D83-6F10ABFF264E}" type="datetimeFigureOut">
              <a:rPr lang="en-US" smtClean="0"/>
              <a:t>5/15/2021</a:t>
            </a:fld>
            <a:endParaRPr lang="en-US"/>
          </a:p>
        </p:txBody>
      </p:sp>
      <p:sp>
        <p:nvSpPr>
          <p:cNvPr id="6" name="Footer Placeholder 5">
            <a:extLst>
              <a:ext uri="{FF2B5EF4-FFF2-40B4-BE49-F238E27FC236}">
                <a16:creationId xmlns:a16="http://schemas.microsoft.com/office/drawing/2014/main" id="{A40F85D6-6B1C-4AC4-AB54-EA0420FBAE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AC3050-1CDD-4F67-9A61-13E90F7F1B5A}"/>
              </a:ext>
            </a:extLst>
          </p:cNvPr>
          <p:cNvSpPr>
            <a:spLocks noGrp="1"/>
          </p:cNvSpPr>
          <p:nvPr>
            <p:ph type="sldNum" sz="quarter" idx="12"/>
          </p:nvPr>
        </p:nvSpPr>
        <p:spPr/>
        <p:txBody>
          <a:bodyPr/>
          <a:lstStyle/>
          <a:p>
            <a:fld id="{C47197A6-E14E-4FA1-B5A1-CFB37868B706}" type="slidenum">
              <a:rPr lang="en-US" smtClean="0"/>
              <a:t>‹#›</a:t>
            </a:fld>
            <a:endParaRPr lang="en-US"/>
          </a:p>
        </p:txBody>
      </p:sp>
    </p:spTree>
    <p:extLst>
      <p:ext uri="{BB962C8B-B14F-4D97-AF65-F5344CB8AC3E}">
        <p14:creationId xmlns:p14="http://schemas.microsoft.com/office/powerpoint/2010/main" val="3363939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D12A46-125E-4C65-9864-B15D599388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540B67-D77A-4FCC-9DC2-50FFBC735C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2AF42B-0E20-4D0B-836D-DA2C2BA6B9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DD03FA-5211-43CB-8D83-6F10ABFF264E}" type="datetimeFigureOut">
              <a:rPr lang="en-US" smtClean="0"/>
              <a:t>5/15/2021</a:t>
            </a:fld>
            <a:endParaRPr lang="en-US"/>
          </a:p>
        </p:txBody>
      </p:sp>
      <p:sp>
        <p:nvSpPr>
          <p:cNvPr id="5" name="Footer Placeholder 4">
            <a:extLst>
              <a:ext uri="{FF2B5EF4-FFF2-40B4-BE49-F238E27FC236}">
                <a16:creationId xmlns:a16="http://schemas.microsoft.com/office/drawing/2014/main" id="{9B78D79E-BF06-4D31-BA89-BCA18D31A8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A040C0-1D97-4F40-A3BF-57C57E8D8A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197A6-E14E-4FA1-B5A1-CFB37868B706}" type="slidenum">
              <a:rPr lang="en-US" smtClean="0"/>
              <a:t>‹#›</a:t>
            </a:fld>
            <a:endParaRPr lang="en-US"/>
          </a:p>
        </p:txBody>
      </p:sp>
    </p:spTree>
    <p:extLst>
      <p:ext uri="{BB962C8B-B14F-4D97-AF65-F5344CB8AC3E}">
        <p14:creationId xmlns:p14="http://schemas.microsoft.com/office/powerpoint/2010/main" val="2035944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AD6086E-6BAD-4360-B2F5-9FDFF837668A}"/>
              </a:ext>
            </a:extLst>
          </p:cNvPr>
          <p:cNvPicPr>
            <a:picLocks noChangeAspect="1"/>
          </p:cNvPicPr>
          <p:nvPr/>
        </p:nvPicPr>
        <p:blipFill rotWithShape="1">
          <a:blip r:embed="rId2"/>
          <a:srcRect t="68" b="960"/>
          <a:stretch/>
        </p:blipFill>
        <p:spPr>
          <a:xfrm>
            <a:off x="457200" y="457200"/>
            <a:ext cx="11277600" cy="5943600"/>
          </a:xfrm>
          <a:prstGeom prst="rect">
            <a:avLst/>
          </a:prstGeom>
        </p:spPr>
      </p:pic>
    </p:spTree>
    <p:extLst>
      <p:ext uri="{BB962C8B-B14F-4D97-AF65-F5344CB8AC3E}">
        <p14:creationId xmlns:p14="http://schemas.microsoft.com/office/powerpoint/2010/main" val="882679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D03AA-2961-44E6-93A5-88858D6A01FE}"/>
              </a:ext>
            </a:extLst>
          </p:cNvPr>
          <p:cNvSpPr txBox="1"/>
          <p:nvPr/>
        </p:nvSpPr>
        <p:spPr>
          <a:xfrm>
            <a:off x="322217" y="330926"/>
            <a:ext cx="11477897" cy="6226628"/>
          </a:xfrm>
          <a:prstGeom prst="rect">
            <a:avLst/>
          </a:prstGeom>
          <a:solidFill>
            <a:schemeClr val="bg1"/>
          </a:solidFill>
        </p:spPr>
        <p:txBody>
          <a:bodyPr wrap="square" rtlCol="0">
            <a:spAutoFit/>
          </a:bodyPr>
          <a:lstStyle/>
          <a:p>
            <a:endParaRPr lang="en-US" dirty="0"/>
          </a:p>
        </p:txBody>
      </p:sp>
      <p:sp>
        <p:nvSpPr>
          <p:cNvPr id="95" name="Text Box 55">
            <a:extLst>
              <a:ext uri="{FF2B5EF4-FFF2-40B4-BE49-F238E27FC236}">
                <a16:creationId xmlns:a16="http://schemas.microsoft.com/office/drawing/2014/main" id="{C1F27BB8-6253-4731-B27E-461675828C5F}"/>
              </a:ext>
            </a:extLst>
          </p:cNvPr>
          <p:cNvSpPr txBox="1">
            <a:spLocks noChangeArrowheads="1"/>
          </p:cNvSpPr>
          <p:nvPr/>
        </p:nvSpPr>
        <p:spPr bwMode="auto">
          <a:xfrm>
            <a:off x="1636367" y="295864"/>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6" name="Text Box 55">
            <a:extLst>
              <a:ext uri="{FF2B5EF4-FFF2-40B4-BE49-F238E27FC236}">
                <a16:creationId xmlns:a16="http://schemas.microsoft.com/office/drawing/2014/main" id="{008F18AB-7795-455D-B205-2E84710A61D6}"/>
              </a:ext>
            </a:extLst>
          </p:cNvPr>
          <p:cNvSpPr txBox="1">
            <a:spLocks noChangeArrowheads="1"/>
          </p:cNvSpPr>
          <p:nvPr/>
        </p:nvSpPr>
        <p:spPr bwMode="auto">
          <a:xfrm>
            <a:off x="3513135" y="30044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7" name="Text Box 55">
            <a:extLst>
              <a:ext uri="{FF2B5EF4-FFF2-40B4-BE49-F238E27FC236}">
                <a16:creationId xmlns:a16="http://schemas.microsoft.com/office/drawing/2014/main" id="{82F60DA8-8769-4F11-AB05-BEDD928E0E35}"/>
              </a:ext>
            </a:extLst>
          </p:cNvPr>
          <p:cNvSpPr txBox="1">
            <a:spLocks noChangeArrowheads="1"/>
          </p:cNvSpPr>
          <p:nvPr/>
        </p:nvSpPr>
        <p:spPr bwMode="auto">
          <a:xfrm>
            <a:off x="5522836" y="328077"/>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98" name="Straight Arrow Connector 97">
            <a:extLst>
              <a:ext uri="{FF2B5EF4-FFF2-40B4-BE49-F238E27FC236}">
                <a16:creationId xmlns:a16="http://schemas.microsoft.com/office/drawing/2014/main" id="{E4EE0C97-050F-44F6-9345-EE1BA59D719E}"/>
              </a:ext>
            </a:extLst>
          </p:cNvPr>
          <p:cNvCxnSpPr>
            <a:cxnSpLocks/>
          </p:cNvCxnSpPr>
          <p:nvPr/>
        </p:nvCxnSpPr>
        <p:spPr>
          <a:xfrm>
            <a:off x="2860006" y="452974"/>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496168C-8FAD-49AB-9ABF-BCA36D9CE113}"/>
              </a:ext>
            </a:extLst>
          </p:cNvPr>
          <p:cNvSpPr txBox="1"/>
          <p:nvPr/>
        </p:nvSpPr>
        <p:spPr>
          <a:xfrm>
            <a:off x="499609" y="3791695"/>
            <a:ext cx="11123112" cy="126425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This is when his career really takes off because he harnesses the fear people have of a group threat. Because like here, it's not just a threat far away, it's a belief that Communists have infiltrated every level of government. The next year in 1950 he speaks for the first time to Congress. And the house speaker says this country needs a revival and I believe Billy Graham is bringing it. There's a lot of information on this history, we're covering it quickly.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8B464515-6298-45A6-9B6F-0BA9BCB1BD9C}"/>
              </a:ext>
            </a:extLst>
          </p:cNvPr>
          <p:cNvCxnSpPr>
            <a:cxnSpLocks/>
          </p:cNvCxnSpPr>
          <p:nvPr/>
        </p:nvCxnSpPr>
        <p:spPr>
          <a:xfrm>
            <a:off x="2171223" y="1971040"/>
            <a:ext cx="8881444"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A82C65-6D14-4DDA-920C-E4E013D31026}"/>
              </a:ext>
            </a:extLst>
          </p:cNvPr>
          <p:cNvCxnSpPr>
            <a:cxnSpLocks/>
          </p:cNvCxnSpPr>
          <p:nvPr/>
        </p:nvCxnSpPr>
        <p:spPr>
          <a:xfrm>
            <a:off x="1278077" y="1964459"/>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199F816-1179-4F1B-98EA-406985FC20B7}"/>
              </a:ext>
            </a:extLst>
          </p:cNvPr>
          <p:cNvCxnSpPr>
            <a:cxnSpLocks/>
          </p:cNvCxnSpPr>
          <p:nvPr/>
        </p:nvCxnSpPr>
        <p:spPr>
          <a:xfrm flipV="1">
            <a:off x="1299067" y="169164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C14C38C-E866-40C6-82C5-22AD7FFE206E}"/>
              </a:ext>
            </a:extLst>
          </p:cNvPr>
          <p:cNvCxnSpPr>
            <a:cxnSpLocks/>
          </p:cNvCxnSpPr>
          <p:nvPr/>
        </p:nvCxnSpPr>
        <p:spPr>
          <a:xfrm>
            <a:off x="1083167" y="169164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485F7BB-3481-4727-B86E-AFB64F4E06CF}"/>
              </a:ext>
            </a:extLst>
          </p:cNvPr>
          <p:cNvCxnSpPr>
            <a:cxnSpLocks/>
          </p:cNvCxnSpPr>
          <p:nvPr/>
        </p:nvCxnSpPr>
        <p:spPr>
          <a:xfrm flipV="1">
            <a:off x="2992381" y="137945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AAB5F76-70C1-4E14-8D8A-CFBA6FBB7572}"/>
              </a:ext>
            </a:extLst>
          </p:cNvPr>
          <p:cNvCxnSpPr>
            <a:cxnSpLocks/>
          </p:cNvCxnSpPr>
          <p:nvPr/>
        </p:nvCxnSpPr>
        <p:spPr>
          <a:xfrm flipV="1">
            <a:off x="6220534" y="1383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F1C044-9F4B-4109-A9E2-CAC410919496}"/>
              </a:ext>
            </a:extLst>
          </p:cNvPr>
          <p:cNvCxnSpPr>
            <a:cxnSpLocks/>
          </p:cNvCxnSpPr>
          <p:nvPr/>
        </p:nvCxnSpPr>
        <p:spPr>
          <a:xfrm>
            <a:off x="2556911" y="1377096"/>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F046A6D-554F-44C0-8CA7-BFFFE120EDCF}"/>
              </a:ext>
            </a:extLst>
          </p:cNvPr>
          <p:cNvSpPr txBox="1"/>
          <p:nvPr/>
        </p:nvSpPr>
        <p:spPr>
          <a:xfrm>
            <a:off x="5830465" y="1079047"/>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42" name="TextBox 41">
            <a:extLst>
              <a:ext uri="{FF2B5EF4-FFF2-40B4-BE49-F238E27FC236}">
                <a16:creationId xmlns:a16="http://schemas.microsoft.com/office/drawing/2014/main" id="{A31B9884-87AA-405F-ACB2-C4A4521371DC}"/>
              </a:ext>
            </a:extLst>
          </p:cNvPr>
          <p:cNvSpPr txBox="1"/>
          <p:nvPr/>
        </p:nvSpPr>
        <p:spPr>
          <a:xfrm>
            <a:off x="2500439" y="1033080"/>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43" name="TextBox 42">
            <a:extLst>
              <a:ext uri="{FF2B5EF4-FFF2-40B4-BE49-F238E27FC236}">
                <a16:creationId xmlns:a16="http://schemas.microsoft.com/office/drawing/2014/main" id="{C4AB40DA-D2D3-4F73-AED6-408404AA811E}"/>
              </a:ext>
            </a:extLst>
          </p:cNvPr>
          <p:cNvSpPr txBox="1"/>
          <p:nvPr/>
        </p:nvSpPr>
        <p:spPr>
          <a:xfrm>
            <a:off x="961614" y="1257528"/>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53" name="TextBox 52">
            <a:extLst>
              <a:ext uri="{FF2B5EF4-FFF2-40B4-BE49-F238E27FC236}">
                <a16:creationId xmlns:a16="http://schemas.microsoft.com/office/drawing/2014/main" id="{D845AB1E-2207-4B7C-947C-994AEDF41E53}"/>
              </a:ext>
            </a:extLst>
          </p:cNvPr>
          <p:cNvSpPr txBox="1"/>
          <p:nvPr/>
        </p:nvSpPr>
        <p:spPr>
          <a:xfrm>
            <a:off x="2586502" y="1988319"/>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56" name="TextBox 55">
            <a:extLst>
              <a:ext uri="{FF2B5EF4-FFF2-40B4-BE49-F238E27FC236}">
                <a16:creationId xmlns:a16="http://schemas.microsoft.com/office/drawing/2014/main" id="{C5B1D09D-BD59-474D-ACFB-34FFAD797824}"/>
              </a:ext>
            </a:extLst>
          </p:cNvPr>
          <p:cNvSpPr txBox="1"/>
          <p:nvPr/>
        </p:nvSpPr>
        <p:spPr>
          <a:xfrm>
            <a:off x="5864904" y="-137987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cxnSp>
        <p:nvCxnSpPr>
          <p:cNvPr id="27" name="Straight Arrow Connector 26">
            <a:extLst>
              <a:ext uri="{FF2B5EF4-FFF2-40B4-BE49-F238E27FC236}">
                <a16:creationId xmlns:a16="http://schemas.microsoft.com/office/drawing/2014/main" id="{DD9541B0-8AF8-48D2-8369-2C72EBC956BB}"/>
              </a:ext>
            </a:extLst>
          </p:cNvPr>
          <p:cNvCxnSpPr>
            <a:cxnSpLocks/>
          </p:cNvCxnSpPr>
          <p:nvPr/>
        </p:nvCxnSpPr>
        <p:spPr>
          <a:xfrm>
            <a:off x="4818711" y="466327"/>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DD3F2C3-7447-4BC9-9090-94874C61AC1B}"/>
              </a:ext>
            </a:extLst>
          </p:cNvPr>
          <p:cNvSpPr txBox="1"/>
          <p:nvPr/>
        </p:nvSpPr>
        <p:spPr>
          <a:xfrm>
            <a:off x="5664187" y="1988638"/>
            <a:ext cx="1107617" cy="523220"/>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Communism</a:t>
            </a:r>
          </a:p>
        </p:txBody>
      </p:sp>
      <p:cxnSp>
        <p:nvCxnSpPr>
          <p:cNvPr id="30" name="Straight Connector 29">
            <a:extLst>
              <a:ext uri="{FF2B5EF4-FFF2-40B4-BE49-F238E27FC236}">
                <a16:creationId xmlns:a16="http://schemas.microsoft.com/office/drawing/2014/main" id="{AA1DF4F1-2FE4-4C18-98B3-B83220D1C757}"/>
              </a:ext>
            </a:extLst>
          </p:cNvPr>
          <p:cNvCxnSpPr>
            <a:cxnSpLocks/>
          </p:cNvCxnSpPr>
          <p:nvPr/>
        </p:nvCxnSpPr>
        <p:spPr>
          <a:xfrm>
            <a:off x="5782524" y="1381142"/>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705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ppt_w</p:attrName>
                                        </p:attrNameLst>
                                      </p:cBhvr>
                                      <p:tavLst>
                                        <p:tav tm="0">
                                          <p:val>
                                            <p:fltVal val="0"/>
                                          </p:val>
                                        </p:tav>
                                        <p:tav tm="100000">
                                          <p:val>
                                            <p:strVal val="#ppt_w"/>
                                          </p:val>
                                        </p:tav>
                                      </p:tavLst>
                                    </p:anim>
                                    <p:anim calcmode="lin" valueType="num">
                                      <p:cBhvr>
                                        <p:cTn id="8" dur="500" fill="hold"/>
                                        <p:tgtEl>
                                          <p:spTgt spid="95"/>
                                        </p:tgtEl>
                                        <p:attrNameLst>
                                          <p:attrName>ppt_h</p:attrName>
                                        </p:attrNameLst>
                                      </p:cBhvr>
                                      <p:tavLst>
                                        <p:tav tm="0">
                                          <p:val>
                                            <p:fltVal val="0"/>
                                          </p:val>
                                        </p:tav>
                                        <p:tav tm="100000">
                                          <p:val>
                                            <p:strVal val="#ppt_h"/>
                                          </p:val>
                                        </p:tav>
                                      </p:tavLst>
                                    </p:anim>
                                    <p:animEffect transition="in" filter="fade">
                                      <p:cBhvr>
                                        <p:cTn id="9" dur="500"/>
                                        <p:tgtEl>
                                          <p:spTgt spid="9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p:cTn id="12" dur="500" fill="hold"/>
                                        <p:tgtEl>
                                          <p:spTgt spid="96"/>
                                        </p:tgtEl>
                                        <p:attrNameLst>
                                          <p:attrName>ppt_w</p:attrName>
                                        </p:attrNameLst>
                                      </p:cBhvr>
                                      <p:tavLst>
                                        <p:tav tm="0">
                                          <p:val>
                                            <p:fltVal val="0"/>
                                          </p:val>
                                        </p:tav>
                                        <p:tav tm="100000">
                                          <p:val>
                                            <p:strVal val="#ppt_w"/>
                                          </p:val>
                                        </p:tav>
                                      </p:tavLst>
                                    </p:anim>
                                    <p:anim calcmode="lin" valueType="num">
                                      <p:cBhvr>
                                        <p:cTn id="13" dur="500" fill="hold"/>
                                        <p:tgtEl>
                                          <p:spTgt spid="96"/>
                                        </p:tgtEl>
                                        <p:attrNameLst>
                                          <p:attrName>ppt_h</p:attrName>
                                        </p:attrNameLst>
                                      </p:cBhvr>
                                      <p:tavLst>
                                        <p:tav tm="0">
                                          <p:val>
                                            <p:fltVal val="0"/>
                                          </p:val>
                                        </p:tav>
                                        <p:tav tm="100000">
                                          <p:val>
                                            <p:strVal val="#ppt_h"/>
                                          </p:val>
                                        </p:tav>
                                      </p:tavLst>
                                    </p:anim>
                                    <p:animEffect transition="in" filter="fade">
                                      <p:cBhvr>
                                        <p:cTn id="14" dur="500"/>
                                        <p:tgtEl>
                                          <p:spTgt spid="9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p:cTn id="17" dur="500" fill="hold"/>
                                        <p:tgtEl>
                                          <p:spTgt spid="97"/>
                                        </p:tgtEl>
                                        <p:attrNameLst>
                                          <p:attrName>ppt_w</p:attrName>
                                        </p:attrNameLst>
                                      </p:cBhvr>
                                      <p:tavLst>
                                        <p:tav tm="0">
                                          <p:val>
                                            <p:fltVal val="0"/>
                                          </p:val>
                                        </p:tav>
                                        <p:tav tm="100000">
                                          <p:val>
                                            <p:strVal val="#ppt_w"/>
                                          </p:val>
                                        </p:tav>
                                      </p:tavLst>
                                    </p:anim>
                                    <p:anim calcmode="lin" valueType="num">
                                      <p:cBhvr>
                                        <p:cTn id="18" dur="500" fill="hold"/>
                                        <p:tgtEl>
                                          <p:spTgt spid="97"/>
                                        </p:tgtEl>
                                        <p:attrNameLst>
                                          <p:attrName>ppt_h</p:attrName>
                                        </p:attrNameLst>
                                      </p:cBhvr>
                                      <p:tavLst>
                                        <p:tav tm="0">
                                          <p:val>
                                            <p:fltVal val="0"/>
                                          </p:val>
                                        </p:tav>
                                        <p:tav tm="100000">
                                          <p:val>
                                            <p:strVal val="#ppt_h"/>
                                          </p:val>
                                        </p:tav>
                                      </p:tavLst>
                                    </p:anim>
                                    <p:animEffect transition="in" filter="fade">
                                      <p:cBhvr>
                                        <p:cTn id="19"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D03AA-2961-44E6-93A5-88858D6A01FE}"/>
              </a:ext>
            </a:extLst>
          </p:cNvPr>
          <p:cNvSpPr txBox="1"/>
          <p:nvPr/>
        </p:nvSpPr>
        <p:spPr>
          <a:xfrm>
            <a:off x="322217" y="330926"/>
            <a:ext cx="11477897" cy="6226628"/>
          </a:xfrm>
          <a:prstGeom prst="rect">
            <a:avLst/>
          </a:prstGeom>
          <a:solidFill>
            <a:schemeClr val="bg1"/>
          </a:solidFill>
        </p:spPr>
        <p:txBody>
          <a:bodyPr wrap="square" rtlCol="0">
            <a:spAutoFit/>
          </a:bodyPr>
          <a:lstStyle/>
          <a:p>
            <a:endParaRPr lang="en-US" dirty="0"/>
          </a:p>
        </p:txBody>
      </p:sp>
      <p:sp>
        <p:nvSpPr>
          <p:cNvPr id="95" name="Text Box 55">
            <a:extLst>
              <a:ext uri="{FF2B5EF4-FFF2-40B4-BE49-F238E27FC236}">
                <a16:creationId xmlns:a16="http://schemas.microsoft.com/office/drawing/2014/main" id="{C1F27BB8-6253-4731-B27E-461675828C5F}"/>
              </a:ext>
            </a:extLst>
          </p:cNvPr>
          <p:cNvSpPr txBox="1">
            <a:spLocks noChangeArrowheads="1"/>
          </p:cNvSpPr>
          <p:nvPr/>
        </p:nvSpPr>
        <p:spPr bwMode="auto">
          <a:xfrm>
            <a:off x="1636367" y="295864"/>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6" name="Text Box 55">
            <a:extLst>
              <a:ext uri="{FF2B5EF4-FFF2-40B4-BE49-F238E27FC236}">
                <a16:creationId xmlns:a16="http://schemas.microsoft.com/office/drawing/2014/main" id="{008F18AB-7795-455D-B205-2E84710A61D6}"/>
              </a:ext>
            </a:extLst>
          </p:cNvPr>
          <p:cNvSpPr txBox="1">
            <a:spLocks noChangeArrowheads="1"/>
          </p:cNvSpPr>
          <p:nvPr/>
        </p:nvSpPr>
        <p:spPr bwMode="auto">
          <a:xfrm>
            <a:off x="3513135" y="30044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7" name="Text Box 55">
            <a:extLst>
              <a:ext uri="{FF2B5EF4-FFF2-40B4-BE49-F238E27FC236}">
                <a16:creationId xmlns:a16="http://schemas.microsoft.com/office/drawing/2014/main" id="{82F60DA8-8769-4F11-AB05-BEDD928E0E35}"/>
              </a:ext>
            </a:extLst>
          </p:cNvPr>
          <p:cNvSpPr txBox="1">
            <a:spLocks noChangeArrowheads="1"/>
          </p:cNvSpPr>
          <p:nvPr/>
        </p:nvSpPr>
        <p:spPr bwMode="auto">
          <a:xfrm>
            <a:off x="5522836" y="328077"/>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98" name="Straight Arrow Connector 97">
            <a:extLst>
              <a:ext uri="{FF2B5EF4-FFF2-40B4-BE49-F238E27FC236}">
                <a16:creationId xmlns:a16="http://schemas.microsoft.com/office/drawing/2014/main" id="{E4EE0C97-050F-44F6-9345-EE1BA59D719E}"/>
              </a:ext>
            </a:extLst>
          </p:cNvPr>
          <p:cNvCxnSpPr>
            <a:cxnSpLocks/>
          </p:cNvCxnSpPr>
          <p:nvPr/>
        </p:nvCxnSpPr>
        <p:spPr>
          <a:xfrm>
            <a:off x="2860006" y="452974"/>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496168C-8FAD-49AB-9ABF-BCA36D9CE113}"/>
              </a:ext>
            </a:extLst>
          </p:cNvPr>
          <p:cNvSpPr txBox="1"/>
          <p:nvPr/>
        </p:nvSpPr>
        <p:spPr>
          <a:xfrm>
            <a:off x="391886" y="3605049"/>
            <a:ext cx="11123112" cy="2449710"/>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Page 172, “In his revivals Graham rarely failed to bring up the threat of communism, atomic weapons and World War III. Indeed, these secular dangers often seem to substitute for the fear of hell or the coming of Armageddon that previous revivalist had used as a spur to conversion. However, he often described men and nations as the instruments of higher powers, ‘My own theory about communism” he said in September 1957 “is that it is masterminded by </a:t>
            </a:r>
            <a:r>
              <a:rPr lang="en-US" sz="1800" dirty="0" err="1">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satan</a:t>
            </a: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 I think there is no other explanation for the tremendous gains of Communism in which they seem to outwit us at every turn unless they have supernatural power and wisdom and intelligence given to them.” Compromise with the Communist was therefore impossible. “Either communism must die, or Christianity must die,” he said “because it's actually a battle between Christ and antichrist.”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8B464515-6298-45A6-9B6F-0BA9BCB1BD9C}"/>
              </a:ext>
            </a:extLst>
          </p:cNvPr>
          <p:cNvCxnSpPr>
            <a:cxnSpLocks/>
          </p:cNvCxnSpPr>
          <p:nvPr/>
        </p:nvCxnSpPr>
        <p:spPr>
          <a:xfrm>
            <a:off x="2171223" y="1971040"/>
            <a:ext cx="8881444"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A82C65-6D14-4DDA-920C-E4E013D31026}"/>
              </a:ext>
            </a:extLst>
          </p:cNvPr>
          <p:cNvCxnSpPr>
            <a:cxnSpLocks/>
          </p:cNvCxnSpPr>
          <p:nvPr/>
        </p:nvCxnSpPr>
        <p:spPr>
          <a:xfrm>
            <a:off x="1278077" y="1964459"/>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199F816-1179-4F1B-98EA-406985FC20B7}"/>
              </a:ext>
            </a:extLst>
          </p:cNvPr>
          <p:cNvCxnSpPr>
            <a:cxnSpLocks/>
          </p:cNvCxnSpPr>
          <p:nvPr/>
        </p:nvCxnSpPr>
        <p:spPr>
          <a:xfrm flipV="1">
            <a:off x="1299067" y="169164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C14C38C-E866-40C6-82C5-22AD7FFE206E}"/>
              </a:ext>
            </a:extLst>
          </p:cNvPr>
          <p:cNvCxnSpPr>
            <a:cxnSpLocks/>
          </p:cNvCxnSpPr>
          <p:nvPr/>
        </p:nvCxnSpPr>
        <p:spPr>
          <a:xfrm>
            <a:off x="1083167" y="169164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485F7BB-3481-4727-B86E-AFB64F4E06CF}"/>
              </a:ext>
            </a:extLst>
          </p:cNvPr>
          <p:cNvCxnSpPr>
            <a:cxnSpLocks/>
          </p:cNvCxnSpPr>
          <p:nvPr/>
        </p:nvCxnSpPr>
        <p:spPr>
          <a:xfrm flipV="1">
            <a:off x="2992381" y="137945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AAB5F76-70C1-4E14-8D8A-CFBA6FBB7572}"/>
              </a:ext>
            </a:extLst>
          </p:cNvPr>
          <p:cNvCxnSpPr>
            <a:cxnSpLocks/>
          </p:cNvCxnSpPr>
          <p:nvPr/>
        </p:nvCxnSpPr>
        <p:spPr>
          <a:xfrm flipV="1">
            <a:off x="6220534" y="1383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F1C044-9F4B-4109-A9E2-CAC410919496}"/>
              </a:ext>
            </a:extLst>
          </p:cNvPr>
          <p:cNvCxnSpPr>
            <a:cxnSpLocks/>
          </p:cNvCxnSpPr>
          <p:nvPr/>
        </p:nvCxnSpPr>
        <p:spPr>
          <a:xfrm>
            <a:off x="2556911" y="1377096"/>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F046A6D-554F-44C0-8CA7-BFFFE120EDCF}"/>
              </a:ext>
            </a:extLst>
          </p:cNvPr>
          <p:cNvSpPr txBox="1"/>
          <p:nvPr/>
        </p:nvSpPr>
        <p:spPr>
          <a:xfrm>
            <a:off x="5830465" y="1079047"/>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42" name="TextBox 41">
            <a:extLst>
              <a:ext uri="{FF2B5EF4-FFF2-40B4-BE49-F238E27FC236}">
                <a16:creationId xmlns:a16="http://schemas.microsoft.com/office/drawing/2014/main" id="{A31B9884-87AA-405F-ACB2-C4A4521371DC}"/>
              </a:ext>
            </a:extLst>
          </p:cNvPr>
          <p:cNvSpPr txBox="1"/>
          <p:nvPr/>
        </p:nvSpPr>
        <p:spPr>
          <a:xfrm>
            <a:off x="2500439" y="1033080"/>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43" name="TextBox 42">
            <a:extLst>
              <a:ext uri="{FF2B5EF4-FFF2-40B4-BE49-F238E27FC236}">
                <a16:creationId xmlns:a16="http://schemas.microsoft.com/office/drawing/2014/main" id="{C4AB40DA-D2D3-4F73-AED6-408404AA811E}"/>
              </a:ext>
            </a:extLst>
          </p:cNvPr>
          <p:cNvSpPr txBox="1"/>
          <p:nvPr/>
        </p:nvSpPr>
        <p:spPr>
          <a:xfrm>
            <a:off x="961614" y="1257528"/>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53" name="TextBox 52">
            <a:extLst>
              <a:ext uri="{FF2B5EF4-FFF2-40B4-BE49-F238E27FC236}">
                <a16:creationId xmlns:a16="http://schemas.microsoft.com/office/drawing/2014/main" id="{D845AB1E-2207-4B7C-947C-994AEDF41E53}"/>
              </a:ext>
            </a:extLst>
          </p:cNvPr>
          <p:cNvSpPr txBox="1"/>
          <p:nvPr/>
        </p:nvSpPr>
        <p:spPr>
          <a:xfrm>
            <a:off x="2586502" y="1988319"/>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56" name="TextBox 55">
            <a:extLst>
              <a:ext uri="{FF2B5EF4-FFF2-40B4-BE49-F238E27FC236}">
                <a16:creationId xmlns:a16="http://schemas.microsoft.com/office/drawing/2014/main" id="{C5B1D09D-BD59-474D-ACFB-34FFAD797824}"/>
              </a:ext>
            </a:extLst>
          </p:cNvPr>
          <p:cNvSpPr txBox="1"/>
          <p:nvPr/>
        </p:nvSpPr>
        <p:spPr>
          <a:xfrm>
            <a:off x="5864904" y="-137987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cxnSp>
        <p:nvCxnSpPr>
          <p:cNvPr id="27" name="Straight Arrow Connector 26">
            <a:extLst>
              <a:ext uri="{FF2B5EF4-FFF2-40B4-BE49-F238E27FC236}">
                <a16:creationId xmlns:a16="http://schemas.microsoft.com/office/drawing/2014/main" id="{DD9541B0-8AF8-48D2-8369-2C72EBC956BB}"/>
              </a:ext>
            </a:extLst>
          </p:cNvPr>
          <p:cNvCxnSpPr>
            <a:cxnSpLocks/>
          </p:cNvCxnSpPr>
          <p:nvPr/>
        </p:nvCxnSpPr>
        <p:spPr>
          <a:xfrm>
            <a:off x="4818711" y="466327"/>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DD3F2C3-7447-4BC9-9090-94874C61AC1B}"/>
              </a:ext>
            </a:extLst>
          </p:cNvPr>
          <p:cNvSpPr txBox="1"/>
          <p:nvPr/>
        </p:nvSpPr>
        <p:spPr>
          <a:xfrm>
            <a:off x="5664187" y="1988638"/>
            <a:ext cx="1107617" cy="523220"/>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Communism</a:t>
            </a:r>
          </a:p>
        </p:txBody>
      </p:sp>
      <p:cxnSp>
        <p:nvCxnSpPr>
          <p:cNvPr id="30" name="Straight Connector 29">
            <a:extLst>
              <a:ext uri="{FF2B5EF4-FFF2-40B4-BE49-F238E27FC236}">
                <a16:creationId xmlns:a16="http://schemas.microsoft.com/office/drawing/2014/main" id="{AA1DF4F1-2FE4-4C18-98B3-B83220D1C757}"/>
              </a:ext>
            </a:extLst>
          </p:cNvPr>
          <p:cNvCxnSpPr>
            <a:cxnSpLocks/>
          </p:cNvCxnSpPr>
          <p:nvPr/>
        </p:nvCxnSpPr>
        <p:spPr>
          <a:xfrm>
            <a:off x="5782524" y="1381142"/>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378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ppt_w</p:attrName>
                                        </p:attrNameLst>
                                      </p:cBhvr>
                                      <p:tavLst>
                                        <p:tav tm="0">
                                          <p:val>
                                            <p:fltVal val="0"/>
                                          </p:val>
                                        </p:tav>
                                        <p:tav tm="100000">
                                          <p:val>
                                            <p:strVal val="#ppt_w"/>
                                          </p:val>
                                        </p:tav>
                                      </p:tavLst>
                                    </p:anim>
                                    <p:anim calcmode="lin" valueType="num">
                                      <p:cBhvr>
                                        <p:cTn id="8" dur="500" fill="hold"/>
                                        <p:tgtEl>
                                          <p:spTgt spid="95"/>
                                        </p:tgtEl>
                                        <p:attrNameLst>
                                          <p:attrName>ppt_h</p:attrName>
                                        </p:attrNameLst>
                                      </p:cBhvr>
                                      <p:tavLst>
                                        <p:tav tm="0">
                                          <p:val>
                                            <p:fltVal val="0"/>
                                          </p:val>
                                        </p:tav>
                                        <p:tav tm="100000">
                                          <p:val>
                                            <p:strVal val="#ppt_h"/>
                                          </p:val>
                                        </p:tav>
                                      </p:tavLst>
                                    </p:anim>
                                    <p:animEffect transition="in" filter="fade">
                                      <p:cBhvr>
                                        <p:cTn id="9" dur="500"/>
                                        <p:tgtEl>
                                          <p:spTgt spid="9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p:cTn id="12" dur="500" fill="hold"/>
                                        <p:tgtEl>
                                          <p:spTgt spid="96"/>
                                        </p:tgtEl>
                                        <p:attrNameLst>
                                          <p:attrName>ppt_w</p:attrName>
                                        </p:attrNameLst>
                                      </p:cBhvr>
                                      <p:tavLst>
                                        <p:tav tm="0">
                                          <p:val>
                                            <p:fltVal val="0"/>
                                          </p:val>
                                        </p:tav>
                                        <p:tav tm="100000">
                                          <p:val>
                                            <p:strVal val="#ppt_w"/>
                                          </p:val>
                                        </p:tav>
                                      </p:tavLst>
                                    </p:anim>
                                    <p:anim calcmode="lin" valueType="num">
                                      <p:cBhvr>
                                        <p:cTn id="13" dur="500" fill="hold"/>
                                        <p:tgtEl>
                                          <p:spTgt spid="96"/>
                                        </p:tgtEl>
                                        <p:attrNameLst>
                                          <p:attrName>ppt_h</p:attrName>
                                        </p:attrNameLst>
                                      </p:cBhvr>
                                      <p:tavLst>
                                        <p:tav tm="0">
                                          <p:val>
                                            <p:fltVal val="0"/>
                                          </p:val>
                                        </p:tav>
                                        <p:tav tm="100000">
                                          <p:val>
                                            <p:strVal val="#ppt_h"/>
                                          </p:val>
                                        </p:tav>
                                      </p:tavLst>
                                    </p:anim>
                                    <p:animEffect transition="in" filter="fade">
                                      <p:cBhvr>
                                        <p:cTn id="14" dur="500"/>
                                        <p:tgtEl>
                                          <p:spTgt spid="9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p:cTn id="17" dur="500" fill="hold"/>
                                        <p:tgtEl>
                                          <p:spTgt spid="97"/>
                                        </p:tgtEl>
                                        <p:attrNameLst>
                                          <p:attrName>ppt_w</p:attrName>
                                        </p:attrNameLst>
                                      </p:cBhvr>
                                      <p:tavLst>
                                        <p:tav tm="0">
                                          <p:val>
                                            <p:fltVal val="0"/>
                                          </p:val>
                                        </p:tav>
                                        <p:tav tm="100000">
                                          <p:val>
                                            <p:strVal val="#ppt_w"/>
                                          </p:val>
                                        </p:tav>
                                      </p:tavLst>
                                    </p:anim>
                                    <p:anim calcmode="lin" valueType="num">
                                      <p:cBhvr>
                                        <p:cTn id="18" dur="500" fill="hold"/>
                                        <p:tgtEl>
                                          <p:spTgt spid="97"/>
                                        </p:tgtEl>
                                        <p:attrNameLst>
                                          <p:attrName>ppt_h</p:attrName>
                                        </p:attrNameLst>
                                      </p:cBhvr>
                                      <p:tavLst>
                                        <p:tav tm="0">
                                          <p:val>
                                            <p:fltVal val="0"/>
                                          </p:val>
                                        </p:tav>
                                        <p:tav tm="100000">
                                          <p:val>
                                            <p:strVal val="#ppt_h"/>
                                          </p:val>
                                        </p:tav>
                                      </p:tavLst>
                                    </p:anim>
                                    <p:animEffect transition="in" filter="fade">
                                      <p:cBhvr>
                                        <p:cTn id="19"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D03AA-2961-44E6-93A5-88858D6A01FE}"/>
              </a:ext>
            </a:extLst>
          </p:cNvPr>
          <p:cNvSpPr txBox="1"/>
          <p:nvPr/>
        </p:nvSpPr>
        <p:spPr>
          <a:xfrm>
            <a:off x="322217" y="330926"/>
            <a:ext cx="11477897" cy="6226628"/>
          </a:xfrm>
          <a:prstGeom prst="rect">
            <a:avLst/>
          </a:prstGeom>
          <a:solidFill>
            <a:schemeClr val="bg1"/>
          </a:solidFill>
        </p:spPr>
        <p:txBody>
          <a:bodyPr wrap="square" rtlCol="0">
            <a:spAutoFit/>
          </a:bodyPr>
          <a:lstStyle/>
          <a:p>
            <a:endParaRPr lang="en-US" dirty="0"/>
          </a:p>
        </p:txBody>
      </p:sp>
      <p:sp>
        <p:nvSpPr>
          <p:cNvPr id="95" name="Text Box 55">
            <a:extLst>
              <a:ext uri="{FF2B5EF4-FFF2-40B4-BE49-F238E27FC236}">
                <a16:creationId xmlns:a16="http://schemas.microsoft.com/office/drawing/2014/main" id="{C1F27BB8-6253-4731-B27E-461675828C5F}"/>
              </a:ext>
            </a:extLst>
          </p:cNvPr>
          <p:cNvSpPr txBox="1">
            <a:spLocks noChangeArrowheads="1"/>
          </p:cNvSpPr>
          <p:nvPr/>
        </p:nvSpPr>
        <p:spPr bwMode="auto">
          <a:xfrm>
            <a:off x="1636367" y="295864"/>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6" name="Text Box 55">
            <a:extLst>
              <a:ext uri="{FF2B5EF4-FFF2-40B4-BE49-F238E27FC236}">
                <a16:creationId xmlns:a16="http://schemas.microsoft.com/office/drawing/2014/main" id="{008F18AB-7795-455D-B205-2E84710A61D6}"/>
              </a:ext>
            </a:extLst>
          </p:cNvPr>
          <p:cNvSpPr txBox="1">
            <a:spLocks noChangeArrowheads="1"/>
          </p:cNvSpPr>
          <p:nvPr/>
        </p:nvSpPr>
        <p:spPr bwMode="auto">
          <a:xfrm>
            <a:off x="3513135" y="30044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7" name="Text Box 55">
            <a:extLst>
              <a:ext uri="{FF2B5EF4-FFF2-40B4-BE49-F238E27FC236}">
                <a16:creationId xmlns:a16="http://schemas.microsoft.com/office/drawing/2014/main" id="{82F60DA8-8769-4F11-AB05-BEDD928E0E35}"/>
              </a:ext>
            </a:extLst>
          </p:cNvPr>
          <p:cNvSpPr txBox="1">
            <a:spLocks noChangeArrowheads="1"/>
          </p:cNvSpPr>
          <p:nvPr/>
        </p:nvSpPr>
        <p:spPr bwMode="auto">
          <a:xfrm>
            <a:off x="5522836" y="328077"/>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98" name="Straight Arrow Connector 97">
            <a:extLst>
              <a:ext uri="{FF2B5EF4-FFF2-40B4-BE49-F238E27FC236}">
                <a16:creationId xmlns:a16="http://schemas.microsoft.com/office/drawing/2014/main" id="{E4EE0C97-050F-44F6-9345-EE1BA59D719E}"/>
              </a:ext>
            </a:extLst>
          </p:cNvPr>
          <p:cNvCxnSpPr>
            <a:cxnSpLocks/>
          </p:cNvCxnSpPr>
          <p:nvPr/>
        </p:nvCxnSpPr>
        <p:spPr>
          <a:xfrm>
            <a:off x="2860006" y="452974"/>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496168C-8FAD-49AB-9ABF-BCA36D9CE113}"/>
              </a:ext>
            </a:extLst>
          </p:cNvPr>
          <p:cNvSpPr txBox="1"/>
          <p:nvPr/>
        </p:nvSpPr>
        <p:spPr>
          <a:xfrm>
            <a:off x="384249" y="3697222"/>
            <a:ext cx="11123112" cy="126425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Page 173, “Once when asked how the conversion of all Americans would stop the Soviets he said, “I sincerely believe that if Americans turn to God at this moment, we would have Divine intervention on our side.” On another occasion he said more specifically that if the nation would repent of its sins “God himself would intervene and frustrate and blind the Russians as he did the armies of old."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8B464515-6298-45A6-9B6F-0BA9BCB1BD9C}"/>
              </a:ext>
            </a:extLst>
          </p:cNvPr>
          <p:cNvCxnSpPr>
            <a:cxnSpLocks/>
          </p:cNvCxnSpPr>
          <p:nvPr/>
        </p:nvCxnSpPr>
        <p:spPr>
          <a:xfrm>
            <a:off x="2171223" y="1971040"/>
            <a:ext cx="8881444"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A82C65-6D14-4DDA-920C-E4E013D31026}"/>
              </a:ext>
            </a:extLst>
          </p:cNvPr>
          <p:cNvCxnSpPr>
            <a:cxnSpLocks/>
          </p:cNvCxnSpPr>
          <p:nvPr/>
        </p:nvCxnSpPr>
        <p:spPr>
          <a:xfrm>
            <a:off x="1278077" y="1964459"/>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199F816-1179-4F1B-98EA-406985FC20B7}"/>
              </a:ext>
            </a:extLst>
          </p:cNvPr>
          <p:cNvCxnSpPr>
            <a:cxnSpLocks/>
          </p:cNvCxnSpPr>
          <p:nvPr/>
        </p:nvCxnSpPr>
        <p:spPr>
          <a:xfrm flipV="1">
            <a:off x="1299067" y="169164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C14C38C-E866-40C6-82C5-22AD7FFE206E}"/>
              </a:ext>
            </a:extLst>
          </p:cNvPr>
          <p:cNvCxnSpPr>
            <a:cxnSpLocks/>
          </p:cNvCxnSpPr>
          <p:nvPr/>
        </p:nvCxnSpPr>
        <p:spPr>
          <a:xfrm>
            <a:off x="1083167" y="169164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485F7BB-3481-4727-B86E-AFB64F4E06CF}"/>
              </a:ext>
            </a:extLst>
          </p:cNvPr>
          <p:cNvCxnSpPr>
            <a:cxnSpLocks/>
          </p:cNvCxnSpPr>
          <p:nvPr/>
        </p:nvCxnSpPr>
        <p:spPr>
          <a:xfrm flipV="1">
            <a:off x="2992381" y="137945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AAB5F76-70C1-4E14-8D8A-CFBA6FBB7572}"/>
              </a:ext>
            </a:extLst>
          </p:cNvPr>
          <p:cNvCxnSpPr>
            <a:cxnSpLocks/>
          </p:cNvCxnSpPr>
          <p:nvPr/>
        </p:nvCxnSpPr>
        <p:spPr>
          <a:xfrm flipV="1">
            <a:off x="6220534" y="1383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F1C044-9F4B-4109-A9E2-CAC410919496}"/>
              </a:ext>
            </a:extLst>
          </p:cNvPr>
          <p:cNvCxnSpPr>
            <a:cxnSpLocks/>
          </p:cNvCxnSpPr>
          <p:nvPr/>
        </p:nvCxnSpPr>
        <p:spPr>
          <a:xfrm>
            <a:off x="2556911" y="1377096"/>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F046A6D-554F-44C0-8CA7-BFFFE120EDCF}"/>
              </a:ext>
            </a:extLst>
          </p:cNvPr>
          <p:cNvSpPr txBox="1"/>
          <p:nvPr/>
        </p:nvSpPr>
        <p:spPr>
          <a:xfrm>
            <a:off x="5830465" y="1079047"/>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42" name="TextBox 41">
            <a:extLst>
              <a:ext uri="{FF2B5EF4-FFF2-40B4-BE49-F238E27FC236}">
                <a16:creationId xmlns:a16="http://schemas.microsoft.com/office/drawing/2014/main" id="{A31B9884-87AA-405F-ACB2-C4A4521371DC}"/>
              </a:ext>
            </a:extLst>
          </p:cNvPr>
          <p:cNvSpPr txBox="1"/>
          <p:nvPr/>
        </p:nvSpPr>
        <p:spPr>
          <a:xfrm>
            <a:off x="2500439" y="1033080"/>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43" name="TextBox 42">
            <a:extLst>
              <a:ext uri="{FF2B5EF4-FFF2-40B4-BE49-F238E27FC236}">
                <a16:creationId xmlns:a16="http://schemas.microsoft.com/office/drawing/2014/main" id="{C4AB40DA-D2D3-4F73-AED6-408404AA811E}"/>
              </a:ext>
            </a:extLst>
          </p:cNvPr>
          <p:cNvSpPr txBox="1"/>
          <p:nvPr/>
        </p:nvSpPr>
        <p:spPr>
          <a:xfrm>
            <a:off x="961614" y="1257528"/>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53" name="TextBox 52">
            <a:extLst>
              <a:ext uri="{FF2B5EF4-FFF2-40B4-BE49-F238E27FC236}">
                <a16:creationId xmlns:a16="http://schemas.microsoft.com/office/drawing/2014/main" id="{D845AB1E-2207-4B7C-947C-994AEDF41E53}"/>
              </a:ext>
            </a:extLst>
          </p:cNvPr>
          <p:cNvSpPr txBox="1"/>
          <p:nvPr/>
        </p:nvSpPr>
        <p:spPr>
          <a:xfrm>
            <a:off x="2586502" y="1988319"/>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56" name="TextBox 55">
            <a:extLst>
              <a:ext uri="{FF2B5EF4-FFF2-40B4-BE49-F238E27FC236}">
                <a16:creationId xmlns:a16="http://schemas.microsoft.com/office/drawing/2014/main" id="{C5B1D09D-BD59-474D-ACFB-34FFAD797824}"/>
              </a:ext>
            </a:extLst>
          </p:cNvPr>
          <p:cNvSpPr txBox="1"/>
          <p:nvPr/>
        </p:nvSpPr>
        <p:spPr>
          <a:xfrm>
            <a:off x="5864904" y="-137987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cxnSp>
        <p:nvCxnSpPr>
          <p:cNvPr id="27" name="Straight Arrow Connector 26">
            <a:extLst>
              <a:ext uri="{FF2B5EF4-FFF2-40B4-BE49-F238E27FC236}">
                <a16:creationId xmlns:a16="http://schemas.microsoft.com/office/drawing/2014/main" id="{DD9541B0-8AF8-48D2-8369-2C72EBC956BB}"/>
              </a:ext>
            </a:extLst>
          </p:cNvPr>
          <p:cNvCxnSpPr>
            <a:cxnSpLocks/>
          </p:cNvCxnSpPr>
          <p:nvPr/>
        </p:nvCxnSpPr>
        <p:spPr>
          <a:xfrm>
            <a:off x="4818711" y="466327"/>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DD3F2C3-7447-4BC9-9090-94874C61AC1B}"/>
              </a:ext>
            </a:extLst>
          </p:cNvPr>
          <p:cNvSpPr txBox="1"/>
          <p:nvPr/>
        </p:nvSpPr>
        <p:spPr>
          <a:xfrm>
            <a:off x="5664187" y="1988638"/>
            <a:ext cx="1107617" cy="523220"/>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Communism</a:t>
            </a:r>
          </a:p>
        </p:txBody>
      </p:sp>
      <p:cxnSp>
        <p:nvCxnSpPr>
          <p:cNvPr id="30" name="Straight Connector 29">
            <a:extLst>
              <a:ext uri="{FF2B5EF4-FFF2-40B4-BE49-F238E27FC236}">
                <a16:creationId xmlns:a16="http://schemas.microsoft.com/office/drawing/2014/main" id="{AA1DF4F1-2FE4-4C18-98B3-B83220D1C757}"/>
              </a:ext>
            </a:extLst>
          </p:cNvPr>
          <p:cNvCxnSpPr>
            <a:cxnSpLocks/>
          </p:cNvCxnSpPr>
          <p:nvPr/>
        </p:nvCxnSpPr>
        <p:spPr>
          <a:xfrm>
            <a:off x="5782524" y="1381142"/>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457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ppt_w</p:attrName>
                                        </p:attrNameLst>
                                      </p:cBhvr>
                                      <p:tavLst>
                                        <p:tav tm="0">
                                          <p:val>
                                            <p:fltVal val="0"/>
                                          </p:val>
                                        </p:tav>
                                        <p:tav tm="100000">
                                          <p:val>
                                            <p:strVal val="#ppt_w"/>
                                          </p:val>
                                        </p:tav>
                                      </p:tavLst>
                                    </p:anim>
                                    <p:anim calcmode="lin" valueType="num">
                                      <p:cBhvr>
                                        <p:cTn id="8" dur="500" fill="hold"/>
                                        <p:tgtEl>
                                          <p:spTgt spid="95"/>
                                        </p:tgtEl>
                                        <p:attrNameLst>
                                          <p:attrName>ppt_h</p:attrName>
                                        </p:attrNameLst>
                                      </p:cBhvr>
                                      <p:tavLst>
                                        <p:tav tm="0">
                                          <p:val>
                                            <p:fltVal val="0"/>
                                          </p:val>
                                        </p:tav>
                                        <p:tav tm="100000">
                                          <p:val>
                                            <p:strVal val="#ppt_h"/>
                                          </p:val>
                                        </p:tav>
                                      </p:tavLst>
                                    </p:anim>
                                    <p:animEffect transition="in" filter="fade">
                                      <p:cBhvr>
                                        <p:cTn id="9" dur="500"/>
                                        <p:tgtEl>
                                          <p:spTgt spid="9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p:cTn id="12" dur="500" fill="hold"/>
                                        <p:tgtEl>
                                          <p:spTgt spid="96"/>
                                        </p:tgtEl>
                                        <p:attrNameLst>
                                          <p:attrName>ppt_w</p:attrName>
                                        </p:attrNameLst>
                                      </p:cBhvr>
                                      <p:tavLst>
                                        <p:tav tm="0">
                                          <p:val>
                                            <p:fltVal val="0"/>
                                          </p:val>
                                        </p:tav>
                                        <p:tav tm="100000">
                                          <p:val>
                                            <p:strVal val="#ppt_w"/>
                                          </p:val>
                                        </p:tav>
                                      </p:tavLst>
                                    </p:anim>
                                    <p:anim calcmode="lin" valueType="num">
                                      <p:cBhvr>
                                        <p:cTn id="13" dur="500" fill="hold"/>
                                        <p:tgtEl>
                                          <p:spTgt spid="96"/>
                                        </p:tgtEl>
                                        <p:attrNameLst>
                                          <p:attrName>ppt_h</p:attrName>
                                        </p:attrNameLst>
                                      </p:cBhvr>
                                      <p:tavLst>
                                        <p:tav tm="0">
                                          <p:val>
                                            <p:fltVal val="0"/>
                                          </p:val>
                                        </p:tav>
                                        <p:tav tm="100000">
                                          <p:val>
                                            <p:strVal val="#ppt_h"/>
                                          </p:val>
                                        </p:tav>
                                      </p:tavLst>
                                    </p:anim>
                                    <p:animEffect transition="in" filter="fade">
                                      <p:cBhvr>
                                        <p:cTn id="14" dur="500"/>
                                        <p:tgtEl>
                                          <p:spTgt spid="9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p:cTn id="17" dur="500" fill="hold"/>
                                        <p:tgtEl>
                                          <p:spTgt spid="97"/>
                                        </p:tgtEl>
                                        <p:attrNameLst>
                                          <p:attrName>ppt_w</p:attrName>
                                        </p:attrNameLst>
                                      </p:cBhvr>
                                      <p:tavLst>
                                        <p:tav tm="0">
                                          <p:val>
                                            <p:fltVal val="0"/>
                                          </p:val>
                                        </p:tav>
                                        <p:tav tm="100000">
                                          <p:val>
                                            <p:strVal val="#ppt_w"/>
                                          </p:val>
                                        </p:tav>
                                      </p:tavLst>
                                    </p:anim>
                                    <p:anim calcmode="lin" valueType="num">
                                      <p:cBhvr>
                                        <p:cTn id="18" dur="500" fill="hold"/>
                                        <p:tgtEl>
                                          <p:spTgt spid="97"/>
                                        </p:tgtEl>
                                        <p:attrNameLst>
                                          <p:attrName>ppt_h</p:attrName>
                                        </p:attrNameLst>
                                      </p:cBhvr>
                                      <p:tavLst>
                                        <p:tav tm="0">
                                          <p:val>
                                            <p:fltVal val="0"/>
                                          </p:val>
                                        </p:tav>
                                        <p:tav tm="100000">
                                          <p:val>
                                            <p:strVal val="#ppt_h"/>
                                          </p:val>
                                        </p:tav>
                                      </p:tavLst>
                                    </p:anim>
                                    <p:animEffect transition="in" filter="fade">
                                      <p:cBhvr>
                                        <p:cTn id="19"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D03AA-2961-44E6-93A5-88858D6A01FE}"/>
              </a:ext>
            </a:extLst>
          </p:cNvPr>
          <p:cNvSpPr txBox="1"/>
          <p:nvPr/>
        </p:nvSpPr>
        <p:spPr>
          <a:xfrm>
            <a:off x="322217" y="330926"/>
            <a:ext cx="11477897" cy="6226628"/>
          </a:xfrm>
          <a:prstGeom prst="rect">
            <a:avLst/>
          </a:prstGeom>
          <a:solidFill>
            <a:schemeClr val="bg1"/>
          </a:solidFill>
        </p:spPr>
        <p:txBody>
          <a:bodyPr wrap="square" rtlCol="0">
            <a:spAutoFit/>
          </a:bodyPr>
          <a:lstStyle/>
          <a:p>
            <a:endParaRPr lang="en-US" dirty="0"/>
          </a:p>
        </p:txBody>
      </p:sp>
      <p:sp>
        <p:nvSpPr>
          <p:cNvPr id="95" name="Text Box 55">
            <a:extLst>
              <a:ext uri="{FF2B5EF4-FFF2-40B4-BE49-F238E27FC236}">
                <a16:creationId xmlns:a16="http://schemas.microsoft.com/office/drawing/2014/main" id="{C1F27BB8-6253-4731-B27E-461675828C5F}"/>
              </a:ext>
            </a:extLst>
          </p:cNvPr>
          <p:cNvSpPr txBox="1">
            <a:spLocks noChangeArrowheads="1"/>
          </p:cNvSpPr>
          <p:nvPr/>
        </p:nvSpPr>
        <p:spPr bwMode="auto">
          <a:xfrm>
            <a:off x="1636367" y="295864"/>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6" name="Text Box 55">
            <a:extLst>
              <a:ext uri="{FF2B5EF4-FFF2-40B4-BE49-F238E27FC236}">
                <a16:creationId xmlns:a16="http://schemas.microsoft.com/office/drawing/2014/main" id="{008F18AB-7795-455D-B205-2E84710A61D6}"/>
              </a:ext>
            </a:extLst>
          </p:cNvPr>
          <p:cNvSpPr txBox="1">
            <a:spLocks noChangeArrowheads="1"/>
          </p:cNvSpPr>
          <p:nvPr/>
        </p:nvSpPr>
        <p:spPr bwMode="auto">
          <a:xfrm>
            <a:off x="3513135" y="30044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7" name="Text Box 55">
            <a:extLst>
              <a:ext uri="{FF2B5EF4-FFF2-40B4-BE49-F238E27FC236}">
                <a16:creationId xmlns:a16="http://schemas.microsoft.com/office/drawing/2014/main" id="{82F60DA8-8769-4F11-AB05-BEDD928E0E35}"/>
              </a:ext>
            </a:extLst>
          </p:cNvPr>
          <p:cNvSpPr txBox="1">
            <a:spLocks noChangeArrowheads="1"/>
          </p:cNvSpPr>
          <p:nvPr/>
        </p:nvSpPr>
        <p:spPr bwMode="auto">
          <a:xfrm>
            <a:off x="5522836" y="328077"/>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98" name="Straight Arrow Connector 97">
            <a:extLst>
              <a:ext uri="{FF2B5EF4-FFF2-40B4-BE49-F238E27FC236}">
                <a16:creationId xmlns:a16="http://schemas.microsoft.com/office/drawing/2014/main" id="{E4EE0C97-050F-44F6-9345-EE1BA59D719E}"/>
              </a:ext>
            </a:extLst>
          </p:cNvPr>
          <p:cNvCxnSpPr>
            <a:cxnSpLocks/>
          </p:cNvCxnSpPr>
          <p:nvPr/>
        </p:nvCxnSpPr>
        <p:spPr>
          <a:xfrm>
            <a:off x="2860006" y="452974"/>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496168C-8FAD-49AB-9ABF-BCA36D9CE113}"/>
              </a:ext>
            </a:extLst>
          </p:cNvPr>
          <p:cNvSpPr txBox="1"/>
          <p:nvPr/>
        </p:nvSpPr>
        <p:spPr>
          <a:xfrm>
            <a:off x="384249" y="3697222"/>
            <a:ext cx="11123112" cy="1560620"/>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Where have you heard that before? 1863 in the midst of a different war. Back in the middle of the Civil War they see it as a spiritual war, a fight between Christ and Satan. And why was the north not winning? The people did not revere God, the government did not respect Him. In the 1950s now it's the King of the North against the King of the South, why is the King of the North not winning according to them? It must be because the people have turned from God, but it must also be a problem at the highest level of government.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8B464515-6298-45A6-9B6F-0BA9BCB1BD9C}"/>
              </a:ext>
            </a:extLst>
          </p:cNvPr>
          <p:cNvCxnSpPr>
            <a:cxnSpLocks/>
          </p:cNvCxnSpPr>
          <p:nvPr/>
        </p:nvCxnSpPr>
        <p:spPr>
          <a:xfrm>
            <a:off x="2171223" y="1971040"/>
            <a:ext cx="8881444"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A82C65-6D14-4DDA-920C-E4E013D31026}"/>
              </a:ext>
            </a:extLst>
          </p:cNvPr>
          <p:cNvCxnSpPr>
            <a:cxnSpLocks/>
          </p:cNvCxnSpPr>
          <p:nvPr/>
        </p:nvCxnSpPr>
        <p:spPr>
          <a:xfrm>
            <a:off x="1278077" y="1964459"/>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199F816-1179-4F1B-98EA-406985FC20B7}"/>
              </a:ext>
            </a:extLst>
          </p:cNvPr>
          <p:cNvCxnSpPr>
            <a:cxnSpLocks/>
          </p:cNvCxnSpPr>
          <p:nvPr/>
        </p:nvCxnSpPr>
        <p:spPr>
          <a:xfrm flipV="1">
            <a:off x="1299067" y="169164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C14C38C-E866-40C6-82C5-22AD7FFE206E}"/>
              </a:ext>
            </a:extLst>
          </p:cNvPr>
          <p:cNvCxnSpPr>
            <a:cxnSpLocks/>
          </p:cNvCxnSpPr>
          <p:nvPr/>
        </p:nvCxnSpPr>
        <p:spPr>
          <a:xfrm>
            <a:off x="1083167" y="169164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485F7BB-3481-4727-B86E-AFB64F4E06CF}"/>
              </a:ext>
            </a:extLst>
          </p:cNvPr>
          <p:cNvCxnSpPr>
            <a:cxnSpLocks/>
          </p:cNvCxnSpPr>
          <p:nvPr/>
        </p:nvCxnSpPr>
        <p:spPr>
          <a:xfrm flipV="1">
            <a:off x="2992381" y="137945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AAB5F76-70C1-4E14-8D8A-CFBA6FBB7572}"/>
              </a:ext>
            </a:extLst>
          </p:cNvPr>
          <p:cNvCxnSpPr>
            <a:cxnSpLocks/>
          </p:cNvCxnSpPr>
          <p:nvPr/>
        </p:nvCxnSpPr>
        <p:spPr>
          <a:xfrm flipV="1">
            <a:off x="6220534" y="1383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F1C044-9F4B-4109-A9E2-CAC410919496}"/>
              </a:ext>
            </a:extLst>
          </p:cNvPr>
          <p:cNvCxnSpPr>
            <a:cxnSpLocks/>
          </p:cNvCxnSpPr>
          <p:nvPr/>
        </p:nvCxnSpPr>
        <p:spPr>
          <a:xfrm>
            <a:off x="2556911" y="1377096"/>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F046A6D-554F-44C0-8CA7-BFFFE120EDCF}"/>
              </a:ext>
            </a:extLst>
          </p:cNvPr>
          <p:cNvSpPr txBox="1"/>
          <p:nvPr/>
        </p:nvSpPr>
        <p:spPr>
          <a:xfrm>
            <a:off x="5830465" y="1079047"/>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42" name="TextBox 41">
            <a:extLst>
              <a:ext uri="{FF2B5EF4-FFF2-40B4-BE49-F238E27FC236}">
                <a16:creationId xmlns:a16="http://schemas.microsoft.com/office/drawing/2014/main" id="{A31B9884-87AA-405F-ACB2-C4A4521371DC}"/>
              </a:ext>
            </a:extLst>
          </p:cNvPr>
          <p:cNvSpPr txBox="1"/>
          <p:nvPr/>
        </p:nvSpPr>
        <p:spPr>
          <a:xfrm>
            <a:off x="2500439" y="1033080"/>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43" name="TextBox 42">
            <a:extLst>
              <a:ext uri="{FF2B5EF4-FFF2-40B4-BE49-F238E27FC236}">
                <a16:creationId xmlns:a16="http://schemas.microsoft.com/office/drawing/2014/main" id="{C4AB40DA-D2D3-4F73-AED6-408404AA811E}"/>
              </a:ext>
            </a:extLst>
          </p:cNvPr>
          <p:cNvSpPr txBox="1"/>
          <p:nvPr/>
        </p:nvSpPr>
        <p:spPr>
          <a:xfrm>
            <a:off x="961614" y="1257528"/>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53" name="TextBox 52">
            <a:extLst>
              <a:ext uri="{FF2B5EF4-FFF2-40B4-BE49-F238E27FC236}">
                <a16:creationId xmlns:a16="http://schemas.microsoft.com/office/drawing/2014/main" id="{D845AB1E-2207-4B7C-947C-994AEDF41E53}"/>
              </a:ext>
            </a:extLst>
          </p:cNvPr>
          <p:cNvSpPr txBox="1"/>
          <p:nvPr/>
        </p:nvSpPr>
        <p:spPr>
          <a:xfrm>
            <a:off x="2586502" y="1988319"/>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56" name="TextBox 55">
            <a:extLst>
              <a:ext uri="{FF2B5EF4-FFF2-40B4-BE49-F238E27FC236}">
                <a16:creationId xmlns:a16="http://schemas.microsoft.com/office/drawing/2014/main" id="{C5B1D09D-BD59-474D-ACFB-34FFAD797824}"/>
              </a:ext>
            </a:extLst>
          </p:cNvPr>
          <p:cNvSpPr txBox="1"/>
          <p:nvPr/>
        </p:nvSpPr>
        <p:spPr>
          <a:xfrm>
            <a:off x="5864904" y="-137987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cxnSp>
        <p:nvCxnSpPr>
          <p:cNvPr id="27" name="Straight Arrow Connector 26">
            <a:extLst>
              <a:ext uri="{FF2B5EF4-FFF2-40B4-BE49-F238E27FC236}">
                <a16:creationId xmlns:a16="http://schemas.microsoft.com/office/drawing/2014/main" id="{DD9541B0-8AF8-48D2-8369-2C72EBC956BB}"/>
              </a:ext>
            </a:extLst>
          </p:cNvPr>
          <p:cNvCxnSpPr>
            <a:cxnSpLocks/>
          </p:cNvCxnSpPr>
          <p:nvPr/>
        </p:nvCxnSpPr>
        <p:spPr>
          <a:xfrm>
            <a:off x="4818711" y="466327"/>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DD3F2C3-7447-4BC9-9090-94874C61AC1B}"/>
              </a:ext>
            </a:extLst>
          </p:cNvPr>
          <p:cNvSpPr txBox="1"/>
          <p:nvPr/>
        </p:nvSpPr>
        <p:spPr>
          <a:xfrm>
            <a:off x="5664187" y="1988638"/>
            <a:ext cx="1107617" cy="523220"/>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Communism</a:t>
            </a:r>
          </a:p>
        </p:txBody>
      </p:sp>
      <p:cxnSp>
        <p:nvCxnSpPr>
          <p:cNvPr id="30" name="Straight Connector 29">
            <a:extLst>
              <a:ext uri="{FF2B5EF4-FFF2-40B4-BE49-F238E27FC236}">
                <a16:creationId xmlns:a16="http://schemas.microsoft.com/office/drawing/2014/main" id="{AA1DF4F1-2FE4-4C18-98B3-B83220D1C757}"/>
              </a:ext>
            </a:extLst>
          </p:cNvPr>
          <p:cNvCxnSpPr>
            <a:cxnSpLocks/>
          </p:cNvCxnSpPr>
          <p:nvPr/>
        </p:nvCxnSpPr>
        <p:spPr>
          <a:xfrm>
            <a:off x="5782524" y="1381142"/>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94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ppt_w</p:attrName>
                                        </p:attrNameLst>
                                      </p:cBhvr>
                                      <p:tavLst>
                                        <p:tav tm="0">
                                          <p:val>
                                            <p:fltVal val="0"/>
                                          </p:val>
                                        </p:tav>
                                        <p:tav tm="100000">
                                          <p:val>
                                            <p:strVal val="#ppt_w"/>
                                          </p:val>
                                        </p:tav>
                                      </p:tavLst>
                                    </p:anim>
                                    <p:anim calcmode="lin" valueType="num">
                                      <p:cBhvr>
                                        <p:cTn id="8" dur="500" fill="hold"/>
                                        <p:tgtEl>
                                          <p:spTgt spid="95"/>
                                        </p:tgtEl>
                                        <p:attrNameLst>
                                          <p:attrName>ppt_h</p:attrName>
                                        </p:attrNameLst>
                                      </p:cBhvr>
                                      <p:tavLst>
                                        <p:tav tm="0">
                                          <p:val>
                                            <p:fltVal val="0"/>
                                          </p:val>
                                        </p:tav>
                                        <p:tav tm="100000">
                                          <p:val>
                                            <p:strVal val="#ppt_h"/>
                                          </p:val>
                                        </p:tav>
                                      </p:tavLst>
                                    </p:anim>
                                    <p:animEffect transition="in" filter="fade">
                                      <p:cBhvr>
                                        <p:cTn id="9" dur="500"/>
                                        <p:tgtEl>
                                          <p:spTgt spid="9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p:cTn id="12" dur="500" fill="hold"/>
                                        <p:tgtEl>
                                          <p:spTgt spid="96"/>
                                        </p:tgtEl>
                                        <p:attrNameLst>
                                          <p:attrName>ppt_w</p:attrName>
                                        </p:attrNameLst>
                                      </p:cBhvr>
                                      <p:tavLst>
                                        <p:tav tm="0">
                                          <p:val>
                                            <p:fltVal val="0"/>
                                          </p:val>
                                        </p:tav>
                                        <p:tav tm="100000">
                                          <p:val>
                                            <p:strVal val="#ppt_w"/>
                                          </p:val>
                                        </p:tav>
                                      </p:tavLst>
                                    </p:anim>
                                    <p:anim calcmode="lin" valueType="num">
                                      <p:cBhvr>
                                        <p:cTn id="13" dur="500" fill="hold"/>
                                        <p:tgtEl>
                                          <p:spTgt spid="96"/>
                                        </p:tgtEl>
                                        <p:attrNameLst>
                                          <p:attrName>ppt_h</p:attrName>
                                        </p:attrNameLst>
                                      </p:cBhvr>
                                      <p:tavLst>
                                        <p:tav tm="0">
                                          <p:val>
                                            <p:fltVal val="0"/>
                                          </p:val>
                                        </p:tav>
                                        <p:tav tm="100000">
                                          <p:val>
                                            <p:strVal val="#ppt_h"/>
                                          </p:val>
                                        </p:tav>
                                      </p:tavLst>
                                    </p:anim>
                                    <p:animEffect transition="in" filter="fade">
                                      <p:cBhvr>
                                        <p:cTn id="14" dur="500"/>
                                        <p:tgtEl>
                                          <p:spTgt spid="9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p:cTn id="17" dur="500" fill="hold"/>
                                        <p:tgtEl>
                                          <p:spTgt spid="97"/>
                                        </p:tgtEl>
                                        <p:attrNameLst>
                                          <p:attrName>ppt_w</p:attrName>
                                        </p:attrNameLst>
                                      </p:cBhvr>
                                      <p:tavLst>
                                        <p:tav tm="0">
                                          <p:val>
                                            <p:fltVal val="0"/>
                                          </p:val>
                                        </p:tav>
                                        <p:tav tm="100000">
                                          <p:val>
                                            <p:strVal val="#ppt_w"/>
                                          </p:val>
                                        </p:tav>
                                      </p:tavLst>
                                    </p:anim>
                                    <p:anim calcmode="lin" valueType="num">
                                      <p:cBhvr>
                                        <p:cTn id="18" dur="500" fill="hold"/>
                                        <p:tgtEl>
                                          <p:spTgt spid="97"/>
                                        </p:tgtEl>
                                        <p:attrNameLst>
                                          <p:attrName>ppt_h</p:attrName>
                                        </p:attrNameLst>
                                      </p:cBhvr>
                                      <p:tavLst>
                                        <p:tav tm="0">
                                          <p:val>
                                            <p:fltVal val="0"/>
                                          </p:val>
                                        </p:tav>
                                        <p:tav tm="100000">
                                          <p:val>
                                            <p:strVal val="#ppt_h"/>
                                          </p:val>
                                        </p:tav>
                                      </p:tavLst>
                                    </p:anim>
                                    <p:animEffect transition="in" filter="fade">
                                      <p:cBhvr>
                                        <p:cTn id="19"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D03AA-2961-44E6-93A5-88858D6A01FE}"/>
              </a:ext>
            </a:extLst>
          </p:cNvPr>
          <p:cNvSpPr txBox="1"/>
          <p:nvPr/>
        </p:nvSpPr>
        <p:spPr>
          <a:xfrm>
            <a:off x="322217" y="330926"/>
            <a:ext cx="11477897" cy="6226628"/>
          </a:xfrm>
          <a:prstGeom prst="rect">
            <a:avLst/>
          </a:prstGeom>
          <a:solidFill>
            <a:schemeClr val="bg1"/>
          </a:solidFill>
        </p:spPr>
        <p:txBody>
          <a:bodyPr wrap="square" rtlCol="0">
            <a:spAutoFit/>
          </a:bodyPr>
          <a:lstStyle/>
          <a:p>
            <a:endParaRPr lang="en-US" dirty="0"/>
          </a:p>
        </p:txBody>
      </p:sp>
      <p:sp>
        <p:nvSpPr>
          <p:cNvPr id="95" name="Text Box 55">
            <a:extLst>
              <a:ext uri="{FF2B5EF4-FFF2-40B4-BE49-F238E27FC236}">
                <a16:creationId xmlns:a16="http://schemas.microsoft.com/office/drawing/2014/main" id="{C1F27BB8-6253-4731-B27E-461675828C5F}"/>
              </a:ext>
            </a:extLst>
          </p:cNvPr>
          <p:cNvSpPr txBox="1">
            <a:spLocks noChangeArrowheads="1"/>
          </p:cNvSpPr>
          <p:nvPr/>
        </p:nvSpPr>
        <p:spPr bwMode="auto">
          <a:xfrm>
            <a:off x="1636367" y="295864"/>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6" name="Text Box 55">
            <a:extLst>
              <a:ext uri="{FF2B5EF4-FFF2-40B4-BE49-F238E27FC236}">
                <a16:creationId xmlns:a16="http://schemas.microsoft.com/office/drawing/2014/main" id="{008F18AB-7795-455D-B205-2E84710A61D6}"/>
              </a:ext>
            </a:extLst>
          </p:cNvPr>
          <p:cNvSpPr txBox="1">
            <a:spLocks noChangeArrowheads="1"/>
          </p:cNvSpPr>
          <p:nvPr/>
        </p:nvSpPr>
        <p:spPr bwMode="auto">
          <a:xfrm>
            <a:off x="3513135" y="30044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7" name="Text Box 55">
            <a:extLst>
              <a:ext uri="{FF2B5EF4-FFF2-40B4-BE49-F238E27FC236}">
                <a16:creationId xmlns:a16="http://schemas.microsoft.com/office/drawing/2014/main" id="{82F60DA8-8769-4F11-AB05-BEDD928E0E35}"/>
              </a:ext>
            </a:extLst>
          </p:cNvPr>
          <p:cNvSpPr txBox="1">
            <a:spLocks noChangeArrowheads="1"/>
          </p:cNvSpPr>
          <p:nvPr/>
        </p:nvSpPr>
        <p:spPr bwMode="auto">
          <a:xfrm>
            <a:off x="5522836" y="328077"/>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98" name="Straight Arrow Connector 97">
            <a:extLst>
              <a:ext uri="{FF2B5EF4-FFF2-40B4-BE49-F238E27FC236}">
                <a16:creationId xmlns:a16="http://schemas.microsoft.com/office/drawing/2014/main" id="{E4EE0C97-050F-44F6-9345-EE1BA59D719E}"/>
              </a:ext>
            </a:extLst>
          </p:cNvPr>
          <p:cNvCxnSpPr>
            <a:cxnSpLocks/>
          </p:cNvCxnSpPr>
          <p:nvPr/>
        </p:nvCxnSpPr>
        <p:spPr>
          <a:xfrm>
            <a:off x="2860006" y="452974"/>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496168C-8FAD-49AB-9ABF-BCA36D9CE113}"/>
              </a:ext>
            </a:extLst>
          </p:cNvPr>
          <p:cNvSpPr txBox="1"/>
          <p:nvPr/>
        </p:nvSpPr>
        <p:spPr>
          <a:xfrm>
            <a:off x="499609" y="3712625"/>
            <a:ext cx="11123112" cy="2153346"/>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Page 176, "In his speeches Eisenhower used religious rhetoric more than most other presidents and repeatedly called for a spiritual revival. He instituted national prayer breakfasts and during his presidency the Congress added the words “under God” into the Pledge of Allegiance and had “In God We Trust” engraved on the currency and adopted as a national motto over E Pluribus Unum."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w Cen MT" panose="020B0602020104020603"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So what do you have to do against the group threat? Acknowledge that you are not an atheist nation, that you are a God-fearing Nation at the level of government.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8B464515-6298-45A6-9B6F-0BA9BCB1BD9C}"/>
              </a:ext>
            </a:extLst>
          </p:cNvPr>
          <p:cNvCxnSpPr>
            <a:cxnSpLocks/>
          </p:cNvCxnSpPr>
          <p:nvPr/>
        </p:nvCxnSpPr>
        <p:spPr>
          <a:xfrm>
            <a:off x="2171223" y="1971040"/>
            <a:ext cx="8881444"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A82C65-6D14-4DDA-920C-E4E013D31026}"/>
              </a:ext>
            </a:extLst>
          </p:cNvPr>
          <p:cNvCxnSpPr>
            <a:cxnSpLocks/>
          </p:cNvCxnSpPr>
          <p:nvPr/>
        </p:nvCxnSpPr>
        <p:spPr>
          <a:xfrm>
            <a:off x="1278077" y="1964459"/>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199F816-1179-4F1B-98EA-406985FC20B7}"/>
              </a:ext>
            </a:extLst>
          </p:cNvPr>
          <p:cNvCxnSpPr>
            <a:cxnSpLocks/>
          </p:cNvCxnSpPr>
          <p:nvPr/>
        </p:nvCxnSpPr>
        <p:spPr>
          <a:xfrm flipV="1">
            <a:off x="1299067" y="169164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C14C38C-E866-40C6-82C5-22AD7FFE206E}"/>
              </a:ext>
            </a:extLst>
          </p:cNvPr>
          <p:cNvCxnSpPr>
            <a:cxnSpLocks/>
          </p:cNvCxnSpPr>
          <p:nvPr/>
        </p:nvCxnSpPr>
        <p:spPr>
          <a:xfrm>
            <a:off x="1083167" y="169164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485F7BB-3481-4727-B86E-AFB64F4E06CF}"/>
              </a:ext>
            </a:extLst>
          </p:cNvPr>
          <p:cNvCxnSpPr>
            <a:cxnSpLocks/>
          </p:cNvCxnSpPr>
          <p:nvPr/>
        </p:nvCxnSpPr>
        <p:spPr>
          <a:xfrm flipV="1">
            <a:off x="2992381" y="137945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AAB5F76-70C1-4E14-8D8A-CFBA6FBB7572}"/>
              </a:ext>
            </a:extLst>
          </p:cNvPr>
          <p:cNvCxnSpPr>
            <a:cxnSpLocks/>
          </p:cNvCxnSpPr>
          <p:nvPr/>
        </p:nvCxnSpPr>
        <p:spPr>
          <a:xfrm flipV="1">
            <a:off x="6220534" y="1383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F1C044-9F4B-4109-A9E2-CAC410919496}"/>
              </a:ext>
            </a:extLst>
          </p:cNvPr>
          <p:cNvCxnSpPr>
            <a:cxnSpLocks/>
          </p:cNvCxnSpPr>
          <p:nvPr/>
        </p:nvCxnSpPr>
        <p:spPr>
          <a:xfrm>
            <a:off x="2556911" y="1377096"/>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F046A6D-554F-44C0-8CA7-BFFFE120EDCF}"/>
              </a:ext>
            </a:extLst>
          </p:cNvPr>
          <p:cNvSpPr txBox="1"/>
          <p:nvPr/>
        </p:nvSpPr>
        <p:spPr>
          <a:xfrm>
            <a:off x="5830465" y="1079047"/>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42" name="TextBox 41">
            <a:extLst>
              <a:ext uri="{FF2B5EF4-FFF2-40B4-BE49-F238E27FC236}">
                <a16:creationId xmlns:a16="http://schemas.microsoft.com/office/drawing/2014/main" id="{A31B9884-87AA-405F-ACB2-C4A4521371DC}"/>
              </a:ext>
            </a:extLst>
          </p:cNvPr>
          <p:cNvSpPr txBox="1"/>
          <p:nvPr/>
        </p:nvSpPr>
        <p:spPr>
          <a:xfrm>
            <a:off x="2500439" y="1033080"/>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43" name="TextBox 42">
            <a:extLst>
              <a:ext uri="{FF2B5EF4-FFF2-40B4-BE49-F238E27FC236}">
                <a16:creationId xmlns:a16="http://schemas.microsoft.com/office/drawing/2014/main" id="{C4AB40DA-D2D3-4F73-AED6-408404AA811E}"/>
              </a:ext>
            </a:extLst>
          </p:cNvPr>
          <p:cNvSpPr txBox="1"/>
          <p:nvPr/>
        </p:nvSpPr>
        <p:spPr>
          <a:xfrm>
            <a:off x="961614" y="1257528"/>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53" name="TextBox 52">
            <a:extLst>
              <a:ext uri="{FF2B5EF4-FFF2-40B4-BE49-F238E27FC236}">
                <a16:creationId xmlns:a16="http://schemas.microsoft.com/office/drawing/2014/main" id="{D845AB1E-2207-4B7C-947C-994AEDF41E53}"/>
              </a:ext>
            </a:extLst>
          </p:cNvPr>
          <p:cNvSpPr txBox="1"/>
          <p:nvPr/>
        </p:nvSpPr>
        <p:spPr>
          <a:xfrm>
            <a:off x="2586502" y="1988319"/>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56" name="TextBox 55">
            <a:extLst>
              <a:ext uri="{FF2B5EF4-FFF2-40B4-BE49-F238E27FC236}">
                <a16:creationId xmlns:a16="http://schemas.microsoft.com/office/drawing/2014/main" id="{C5B1D09D-BD59-474D-ACFB-34FFAD797824}"/>
              </a:ext>
            </a:extLst>
          </p:cNvPr>
          <p:cNvSpPr txBox="1"/>
          <p:nvPr/>
        </p:nvSpPr>
        <p:spPr>
          <a:xfrm>
            <a:off x="5864904" y="-137987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cxnSp>
        <p:nvCxnSpPr>
          <p:cNvPr id="27" name="Straight Arrow Connector 26">
            <a:extLst>
              <a:ext uri="{FF2B5EF4-FFF2-40B4-BE49-F238E27FC236}">
                <a16:creationId xmlns:a16="http://schemas.microsoft.com/office/drawing/2014/main" id="{DD9541B0-8AF8-48D2-8369-2C72EBC956BB}"/>
              </a:ext>
            </a:extLst>
          </p:cNvPr>
          <p:cNvCxnSpPr>
            <a:cxnSpLocks/>
          </p:cNvCxnSpPr>
          <p:nvPr/>
        </p:nvCxnSpPr>
        <p:spPr>
          <a:xfrm>
            <a:off x="4818711" y="466327"/>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DD3F2C3-7447-4BC9-9090-94874C61AC1B}"/>
              </a:ext>
            </a:extLst>
          </p:cNvPr>
          <p:cNvSpPr txBox="1"/>
          <p:nvPr/>
        </p:nvSpPr>
        <p:spPr>
          <a:xfrm>
            <a:off x="5664187" y="1988638"/>
            <a:ext cx="1375440" cy="677108"/>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p:txBody>
      </p:sp>
      <p:cxnSp>
        <p:nvCxnSpPr>
          <p:cNvPr id="30" name="Straight Connector 29">
            <a:extLst>
              <a:ext uri="{FF2B5EF4-FFF2-40B4-BE49-F238E27FC236}">
                <a16:creationId xmlns:a16="http://schemas.microsoft.com/office/drawing/2014/main" id="{AA1DF4F1-2FE4-4C18-98B3-B83220D1C757}"/>
              </a:ext>
            </a:extLst>
          </p:cNvPr>
          <p:cNvCxnSpPr>
            <a:cxnSpLocks/>
          </p:cNvCxnSpPr>
          <p:nvPr/>
        </p:nvCxnSpPr>
        <p:spPr>
          <a:xfrm>
            <a:off x="5782524" y="1381142"/>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692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ppt_w</p:attrName>
                                        </p:attrNameLst>
                                      </p:cBhvr>
                                      <p:tavLst>
                                        <p:tav tm="0">
                                          <p:val>
                                            <p:fltVal val="0"/>
                                          </p:val>
                                        </p:tav>
                                        <p:tav tm="100000">
                                          <p:val>
                                            <p:strVal val="#ppt_w"/>
                                          </p:val>
                                        </p:tav>
                                      </p:tavLst>
                                    </p:anim>
                                    <p:anim calcmode="lin" valueType="num">
                                      <p:cBhvr>
                                        <p:cTn id="8" dur="500" fill="hold"/>
                                        <p:tgtEl>
                                          <p:spTgt spid="95"/>
                                        </p:tgtEl>
                                        <p:attrNameLst>
                                          <p:attrName>ppt_h</p:attrName>
                                        </p:attrNameLst>
                                      </p:cBhvr>
                                      <p:tavLst>
                                        <p:tav tm="0">
                                          <p:val>
                                            <p:fltVal val="0"/>
                                          </p:val>
                                        </p:tav>
                                        <p:tav tm="100000">
                                          <p:val>
                                            <p:strVal val="#ppt_h"/>
                                          </p:val>
                                        </p:tav>
                                      </p:tavLst>
                                    </p:anim>
                                    <p:animEffect transition="in" filter="fade">
                                      <p:cBhvr>
                                        <p:cTn id="9" dur="500"/>
                                        <p:tgtEl>
                                          <p:spTgt spid="9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p:cTn id="12" dur="500" fill="hold"/>
                                        <p:tgtEl>
                                          <p:spTgt spid="96"/>
                                        </p:tgtEl>
                                        <p:attrNameLst>
                                          <p:attrName>ppt_w</p:attrName>
                                        </p:attrNameLst>
                                      </p:cBhvr>
                                      <p:tavLst>
                                        <p:tav tm="0">
                                          <p:val>
                                            <p:fltVal val="0"/>
                                          </p:val>
                                        </p:tav>
                                        <p:tav tm="100000">
                                          <p:val>
                                            <p:strVal val="#ppt_w"/>
                                          </p:val>
                                        </p:tav>
                                      </p:tavLst>
                                    </p:anim>
                                    <p:anim calcmode="lin" valueType="num">
                                      <p:cBhvr>
                                        <p:cTn id="13" dur="500" fill="hold"/>
                                        <p:tgtEl>
                                          <p:spTgt spid="96"/>
                                        </p:tgtEl>
                                        <p:attrNameLst>
                                          <p:attrName>ppt_h</p:attrName>
                                        </p:attrNameLst>
                                      </p:cBhvr>
                                      <p:tavLst>
                                        <p:tav tm="0">
                                          <p:val>
                                            <p:fltVal val="0"/>
                                          </p:val>
                                        </p:tav>
                                        <p:tav tm="100000">
                                          <p:val>
                                            <p:strVal val="#ppt_h"/>
                                          </p:val>
                                        </p:tav>
                                      </p:tavLst>
                                    </p:anim>
                                    <p:animEffect transition="in" filter="fade">
                                      <p:cBhvr>
                                        <p:cTn id="14" dur="500"/>
                                        <p:tgtEl>
                                          <p:spTgt spid="9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p:cTn id="17" dur="500" fill="hold"/>
                                        <p:tgtEl>
                                          <p:spTgt spid="97"/>
                                        </p:tgtEl>
                                        <p:attrNameLst>
                                          <p:attrName>ppt_w</p:attrName>
                                        </p:attrNameLst>
                                      </p:cBhvr>
                                      <p:tavLst>
                                        <p:tav tm="0">
                                          <p:val>
                                            <p:fltVal val="0"/>
                                          </p:val>
                                        </p:tav>
                                        <p:tav tm="100000">
                                          <p:val>
                                            <p:strVal val="#ppt_w"/>
                                          </p:val>
                                        </p:tav>
                                      </p:tavLst>
                                    </p:anim>
                                    <p:anim calcmode="lin" valueType="num">
                                      <p:cBhvr>
                                        <p:cTn id="18" dur="500" fill="hold"/>
                                        <p:tgtEl>
                                          <p:spTgt spid="97"/>
                                        </p:tgtEl>
                                        <p:attrNameLst>
                                          <p:attrName>ppt_h</p:attrName>
                                        </p:attrNameLst>
                                      </p:cBhvr>
                                      <p:tavLst>
                                        <p:tav tm="0">
                                          <p:val>
                                            <p:fltVal val="0"/>
                                          </p:val>
                                        </p:tav>
                                        <p:tav tm="100000">
                                          <p:val>
                                            <p:strVal val="#ppt_h"/>
                                          </p:val>
                                        </p:tav>
                                      </p:tavLst>
                                    </p:anim>
                                    <p:animEffect transition="in" filter="fade">
                                      <p:cBhvr>
                                        <p:cTn id="19"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D03AA-2961-44E6-93A5-88858D6A01FE}"/>
              </a:ext>
            </a:extLst>
          </p:cNvPr>
          <p:cNvSpPr txBox="1"/>
          <p:nvPr/>
        </p:nvSpPr>
        <p:spPr>
          <a:xfrm>
            <a:off x="322217" y="330926"/>
            <a:ext cx="11477897" cy="6226628"/>
          </a:xfrm>
          <a:prstGeom prst="rect">
            <a:avLst/>
          </a:prstGeom>
          <a:solidFill>
            <a:schemeClr val="bg1"/>
          </a:solidFill>
        </p:spPr>
        <p:txBody>
          <a:bodyPr wrap="square" rtlCol="0">
            <a:spAutoFit/>
          </a:bodyPr>
          <a:lstStyle/>
          <a:p>
            <a:endParaRPr lang="en-US" dirty="0"/>
          </a:p>
        </p:txBody>
      </p:sp>
      <p:sp>
        <p:nvSpPr>
          <p:cNvPr id="95" name="Text Box 55">
            <a:extLst>
              <a:ext uri="{FF2B5EF4-FFF2-40B4-BE49-F238E27FC236}">
                <a16:creationId xmlns:a16="http://schemas.microsoft.com/office/drawing/2014/main" id="{C1F27BB8-6253-4731-B27E-461675828C5F}"/>
              </a:ext>
            </a:extLst>
          </p:cNvPr>
          <p:cNvSpPr txBox="1">
            <a:spLocks noChangeArrowheads="1"/>
          </p:cNvSpPr>
          <p:nvPr/>
        </p:nvSpPr>
        <p:spPr bwMode="auto">
          <a:xfrm>
            <a:off x="1636367" y="295864"/>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6" name="Text Box 55">
            <a:extLst>
              <a:ext uri="{FF2B5EF4-FFF2-40B4-BE49-F238E27FC236}">
                <a16:creationId xmlns:a16="http://schemas.microsoft.com/office/drawing/2014/main" id="{008F18AB-7795-455D-B205-2E84710A61D6}"/>
              </a:ext>
            </a:extLst>
          </p:cNvPr>
          <p:cNvSpPr txBox="1">
            <a:spLocks noChangeArrowheads="1"/>
          </p:cNvSpPr>
          <p:nvPr/>
        </p:nvSpPr>
        <p:spPr bwMode="auto">
          <a:xfrm>
            <a:off x="3513135" y="30044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7" name="Text Box 55">
            <a:extLst>
              <a:ext uri="{FF2B5EF4-FFF2-40B4-BE49-F238E27FC236}">
                <a16:creationId xmlns:a16="http://schemas.microsoft.com/office/drawing/2014/main" id="{82F60DA8-8769-4F11-AB05-BEDD928E0E35}"/>
              </a:ext>
            </a:extLst>
          </p:cNvPr>
          <p:cNvSpPr txBox="1">
            <a:spLocks noChangeArrowheads="1"/>
          </p:cNvSpPr>
          <p:nvPr/>
        </p:nvSpPr>
        <p:spPr bwMode="auto">
          <a:xfrm>
            <a:off x="5522836" y="328077"/>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98" name="Straight Arrow Connector 97">
            <a:extLst>
              <a:ext uri="{FF2B5EF4-FFF2-40B4-BE49-F238E27FC236}">
                <a16:creationId xmlns:a16="http://schemas.microsoft.com/office/drawing/2014/main" id="{E4EE0C97-050F-44F6-9345-EE1BA59D719E}"/>
              </a:ext>
            </a:extLst>
          </p:cNvPr>
          <p:cNvCxnSpPr>
            <a:cxnSpLocks/>
          </p:cNvCxnSpPr>
          <p:nvPr/>
        </p:nvCxnSpPr>
        <p:spPr>
          <a:xfrm>
            <a:off x="2860006" y="452974"/>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496168C-8FAD-49AB-9ABF-BCA36D9CE113}"/>
              </a:ext>
            </a:extLst>
          </p:cNvPr>
          <p:cNvSpPr txBox="1"/>
          <p:nvPr/>
        </p:nvSpPr>
        <p:spPr>
          <a:xfrm>
            <a:off x="499609" y="3712625"/>
            <a:ext cx="11123112" cy="2449710"/>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Continuing, "In 1954 he and his Presbyterian pastor created the foundation for religious action in the social and civil order. To quote, "Unite all believers in God in the struggle between the Free World and atheistic communism.” This foundation whose board members included Billy Graham and Norman Vincent Peale Jr held conferences in which Protestants, Catholics and Jewish clergymen along with pious national security officials… gave speeches on the spiritual factors in the anti-communist struggle."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w Cen MT" panose="020B0602020104020603"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This is a direct church state union. "At the first of these conferences Eisenhower proclaimed that the foundation would show how to “take the Bible in one hand and the flag in the other and march ahead."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8B464515-6298-45A6-9B6F-0BA9BCB1BD9C}"/>
              </a:ext>
            </a:extLst>
          </p:cNvPr>
          <p:cNvCxnSpPr>
            <a:cxnSpLocks/>
          </p:cNvCxnSpPr>
          <p:nvPr/>
        </p:nvCxnSpPr>
        <p:spPr>
          <a:xfrm>
            <a:off x="2171223" y="1971040"/>
            <a:ext cx="8881444"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A82C65-6D14-4DDA-920C-E4E013D31026}"/>
              </a:ext>
            </a:extLst>
          </p:cNvPr>
          <p:cNvCxnSpPr>
            <a:cxnSpLocks/>
          </p:cNvCxnSpPr>
          <p:nvPr/>
        </p:nvCxnSpPr>
        <p:spPr>
          <a:xfrm>
            <a:off x="1278077" y="1964459"/>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199F816-1179-4F1B-98EA-406985FC20B7}"/>
              </a:ext>
            </a:extLst>
          </p:cNvPr>
          <p:cNvCxnSpPr>
            <a:cxnSpLocks/>
          </p:cNvCxnSpPr>
          <p:nvPr/>
        </p:nvCxnSpPr>
        <p:spPr>
          <a:xfrm flipV="1">
            <a:off x="1299067" y="169164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C14C38C-E866-40C6-82C5-22AD7FFE206E}"/>
              </a:ext>
            </a:extLst>
          </p:cNvPr>
          <p:cNvCxnSpPr>
            <a:cxnSpLocks/>
          </p:cNvCxnSpPr>
          <p:nvPr/>
        </p:nvCxnSpPr>
        <p:spPr>
          <a:xfrm>
            <a:off x="1083167" y="169164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485F7BB-3481-4727-B86E-AFB64F4E06CF}"/>
              </a:ext>
            </a:extLst>
          </p:cNvPr>
          <p:cNvCxnSpPr>
            <a:cxnSpLocks/>
          </p:cNvCxnSpPr>
          <p:nvPr/>
        </p:nvCxnSpPr>
        <p:spPr>
          <a:xfrm flipV="1">
            <a:off x="2992381" y="137945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AAB5F76-70C1-4E14-8D8A-CFBA6FBB7572}"/>
              </a:ext>
            </a:extLst>
          </p:cNvPr>
          <p:cNvCxnSpPr>
            <a:cxnSpLocks/>
          </p:cNvCxnSpPr>
          <p:nvPr/>
        </p:nvCxnSpPr>
        <p:spPr>
          <a:xfrm flipV="1">
            <a:off x="6220534" y="1383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F1C044-9F4B-4109-A9E2-CAC410919496}"/>
              </a:ext>
            </a:extLst>
          </p:cNvPr>
          <p:cNvCxnSpPr>
            <a:cxnSpLocks/>
          </p:cNvCxnSpPr>
          <p:nvPr/>
        </p:nvCxnSpPr>
        <p:spPr>
          <a:xfrm>
            <a:off x="2556911" y="1377096"/>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F046A6D-554F-44C0-8CA7-BFFFE120EDCF}"/>
              </a:ext>
            </a:extLst>
          </p:cNvPr>
          <p:cNvSpPr txBox="1"/>
          <p:nvPr/>
        </p:nvSpPr>
        <p:spPr>
          <a:xfrm>
            <a:off x="5830465" y="1079047"/>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42" name="TextBox 41">
            <a:extLst>
              <a:ext uri="{FF2B5EF4-FFF2-40B4-BE49-F238E27FC236}">
                <a16:creationId xmlns:a16="http://schemas.microsoft.com/office/drawing/2014/main" id="{A31B9884-87AA-405F-ACB2-C4A4521371DC}"/>
              </a:ext>
            </a:extLst>
          </p:cNvPr>
          <p:cNvSpPr txBox="1"/>
          <p:nvPr/>
        </p:nvSpPr>
        <p:spPr>
          <a:xfrm>
            <a:off x="2500439" y="1033080"/>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43" name="TextBox 42">
            <a:extLst>
              <a:ext uri="{FF2B5EF4-FFF2-40B4-BE49-F238E27FC236}">
                <a16:creationId xmlns:a16="http://schemas.microsoft.com/office/drawing/2014/main" id="{C4AB40DA-D2D3-4F73-AED6-408404AA811E}"/>
              </a:ext>
            </a:extLst>
          </p:cNvPr>
          <p:cNvSpPr txBox="1"/>
          <p:nvPr/>
        </p:nvSpPr>
        <p:spPr>
          <a:xfrm>
            <a:off x="961614" y="1257528"/>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53" name="TextBox 52">
            <a:extLst>
              <a:ext uri="{FF2B5EF4-FFF2-40B4-BE49-F238E27FC236}">
                <a16:creationId xmlns:a16="http://schemas.microsoft.com/office/drawing/2014/main" id="{D845AB1E-2207-4B7C-947C-994AEDF41E53}"/>
              </a:ext>
            </a:extLst>
          </p:cNvPr>
          <p:cNvSpPr txBox="1"/>
          <p:nvPr/>
        </p:nvSpPr>
        <p:spPr>
          <a:xfrm>
            <a:off x="2586502" y="1988319"/>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56" name="TextBox 55">
            <a:extLst>
              <a:ext uri="{FF2B5EF4-FFF2-40B4-BE49-F238E27FC236}">
                <a16:creationId xmlns:a16="http://schemas.microsoft.com/office/drawing/2014/main" id="{C5B1D09D-BD59-474D-ACFB-34FFAD797824}"/>
              </a:ext>
            </a:extLst>
          </p:cNvPr>
          <p:cNvSpPr txBox="1"/>
          <p:nvPr/>
        </p:nvSpPr>
        <p:spPr>
          <a:xfrm>
            <a:off x="5864904" y="-137987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cxnSp>
        <p:nvCxnSpPr>
          <p:cNvPr id="27" name="Straight Arrow Connector 26">
            <a:extLst>
              <a:ext uri="{FF2B5EF4-FFF2-40B4-BE49-F238E27FC236}">
                <a16:creationId xmlns:a16="http://schemas.microsoft.com/office/drawing/2014/main" id="{DD9541B0-8AF8-48D2-8369-2C72EBC956BB}"/>
              </a:ext>
            </a:extLst>
          </p:cNvPr>
          <p:cNvCxnSpPr>
            <a:cxnSpLocks/>
          </p:cNvCxnSpPr>
          <p:nvPr/>
        </p:nvCxnSpPr>
        <p:spPr>
          <a:xfrm>
            <a:off x="4818711" y="466327"/>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DD3F2C3-7447-4BC9-9090-94874C61AC1B}"/>
              </a:ext>
            </a:extLst>
          </p:cNvPr>
          <p:cNvSpPr txBox="1"/>
          <p:nvPr/>
        </p:nvSpPr>
        <p:spPr>
          <a:xfrm>
            <a:off x="5664187" y="1988638"/>
            <a:ext cx="1375440" cy="677108"/>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p:txBody>
      </p:sp>
      <p:cxnSp>
        <p:nvCxnSpPr>
          <p:cNvPr id="30" name="Straight Connector 29">
            <a:extLst>
              <a:ext uri="{FF2B5EF4-FFF2-40B4-BE49-F238E27FC236}">
                <a16:creationId xmlns:a16="http://schemas.microsoft.com/office/drawing/2014/main" id="{AA1DF4F1-2FE4-4C18-98B3-B83220D1C757}"/>
              </a:ext>
            </a:extLst>
          </p:cNvPr>
          <p:cNvCxnSpPr>
            <a:cxnSpLocks/>
          </p:cNvCxnSpPr>
          <p:nvPr/>
        </p:nvCxnSpPr>
        <p:spPr>
          <a:xfrm>
            <a:off x="5782524" y="1381142"/>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00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ppt_w</p:attrName>
                                        </p:attrNameLst>
                                      </p:cBhvr>
                                      <p:tavLst>
                                        <p:tav tm="0">
                                          <p:val>
                                            <p:fltVal val="0"/>
                                          </p:val>
                                        </p:tav>
                                        <p:tav tm="100000">
                                          <p:val>
                                            <p:strVal val="#ppt_w"/>
                                          </p:val>
                                        </p:tav>
                                      </p:tavLst>
                                    </p:anim>
                                    <p:anim calcmode="lin" valueType="num">
                                      <p:cBhvr>
                                        <p:cTn id="8" dur="500" fill="hold"/>
                                        <p:tgtEl>
                                          <p:spTgt spid="95"/>
                                        </p:tgtEl>
                                        <p:attrNameLst>
                                          <p:attrName>ppt_h</p:attrName>
                                        </p:attrNameLst>
                                      </p:cBhvr>
                                      <p:tavLst>
                                        <p:tav tm="0">
                                          <p:val>
                                            <p:fltVal val="0"/>
                                          </p:val>
                                        </p:tav>
                                        <p:tav tm="100000">
                                          <p:val>
                                            <p:strVal val="#ppt_h"/>
                                          </p:val>
                                        </p:tav>
                                      </p:tavLst>
                                    </p:anim>
                                    <p:animEffect transition="in" filter="fade">
                                      <p:cBhvr>
                                        <p:cTn id="9" dur="500"/>
                                        <p:tgtEl>
                                          <p:spTgt spid="9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p:cTn id="12" dur="500" fill="hold"/>
                                        <p:tgtEl>
                                          <p:spTgt spid="96"/>
                                        </p:tgtEl>
                                        <p:attrNameLst>
                                          <p:attrName>ppt_w</p:attrName>
                                        </p:attrNameLst>
                                      </p:cBhvr>
                                      <p:tavLst>
                                        <p:tav tm="0">
                                          <p:val>
                                            <p:fltVal val="0"/>
                                          </p:val>
                                        </p:tav>
                                        <p:tav tm="100000">
                                          <p:val>
                                            <p:strVal val="#ppt_w"/>
                                          </p:val>
                                        </p:tav>
                                      </p:tavLst>
                                    </p:anim>
                                    <p:anim calcmode="lin" valueType="num">
                                      <p:cBhvr>
                                        <p:cTn id="13" dur="500" fill="hold"/>
                                        <p:tgtEl>
                                          <p:spTgt spid="96"/>
                                        </p:tgtEl>
                                        <p:attrNameLst>
                                          <p:attrName>ppt_h</p:attrName>
                                        </p:attrNameLst>
                                      </p:cBhvr>
                                      <p:tavLst>
                                        <p:tav tm="0">
                                          <p:val>
                                            <p:fltVal val="0"/>
                                          </p:val>
                                        </p:tav>
                                        <p:tav tm="100000">
                                          <p:val>
                                            <p:strVal val="#ppt_h"/>
                                          </p:val>
                                        </p:tav>
                                      </p:tavLst>
                                    </p:anim>
                                    <p:animEffect transition="in" filter="fade">
                                      <p:cBhvr>
                                        <p:cTn id="14" dur="500"/>
                                        <p:tgtEl>
                                          <p:spTgt spid="9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p:cTn id="17" dur="500" fill="hold"/>
                                        <p:tgtEl>
                                          <p:spTgt spid="97"/>
                                        </p:tgtEl>
                                        <p:attrNameLst>
                                          <p:attrName>ppt_w</p:attrName>
                                        </p:attrNameLst>
                                      </p:cBhvr>
                                      <p:tavLst>
                                        <p:tav tm="0">
                                          <p:val>
                                            <p:fltVal val="0"/>
                                          </p:val>
                                        </p:tav>
                                        <p:tav tm="100000">
                                          <p:val>
                                            <p:strVal val="#ppt_w"/>
                                          </p:val>
                                        </p:tav>
                                      </p:tavLst>
                                    </p:anim>
                                    <p:anim calcmode="lin" valueType="num">
                                      <p:cBhvr>
                                        <p:cTn id="18" dur="500" fill="hold"/>
                                        <p:tgtEl>
                                          <p:spTgt spid="97"/>
                                        </p:tgtEl>
                                        <p:attrNameLst>
                                          <p:attrName>ppt_h</p:attrName>
                                        </p:attrNameLst>
                                      </p:cBhvr>
                                      <p:tavLst>
                                        <p:tav tm="0">
                                          <p:val>
                                            <p:fltVal val="0"/>
                                          </p:val>
                                        </p:tav>
                                        <p:tav tm="100000">
                                          <p:val>
                                            <p:strVal val="#ppt_h"/>
                                          </p:val>
                                        </p:tav>
                                      </p:tavLst>
                                    </p:anim>
                                    <p:animEffect transition="in" filter="fade">
                                      <p:cBhvr>
                                        <p:cTn id="19"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D03AA-2961-44E6-93A5-88858D6A01FE}"/>
              </a:ext>
            </a:extLst>
          </p:cNvPr>
          <p:cNvSpPr txBox="1"/>
          <p:nvPr/>
        </p:nvSpPr>
        <p:spPr>
          <a:xfrm>
            <a:off x="322217" y="330926"/>
            <a:ext cx="11477897" cy="6226628"/>
          </a:xfrm>
          <a:prstGeom prst="rect">
            <a:avLst/>
          </a:prstGeom>
          <a:solidFill>
            <a:schemeClr val="bg1"/>
          </a:solidFill>
        </p:spPr>
        <p:txBody>
          <a:bodyPr wrap="square" rtlCol="0">
            <a:spAutoFit/>
          </a:bodyPr>
          <a:lstStyle/>
          <a:p>
            <a:endParaRPr lang="en-US" dirty="0"/>
          </a:p>
        </p:txBody>
      </p:sp>
      <p:sp>
        <p:nvSpPr>
          <p:cNvPr id="95" name="Text Box 55">
            <a:extLst>
              <a:ext uri="{FF2B5EF4-FFF2-40B4-BE49-F238E27FC236}">
                <a16:creationId xmlns:a16="http://schemas.microsoft.com/office/drawing/2014/main" id="{C1F27BB8-6253-4731-B27E-461675828C5F}"/>
              </a:ext>
            </a:extLst>
          </p:cNvPr>
          <p:cNvSpPr txBox="1">
            <a:spLocks noChangeArrowheads="1"/>
          </p:cNvSpPr>
          <p:nvPr/>
        </p:nvSpPr>
        <p:spPr bwMode="auto">
          <a:xfrm>
            <a:off x="1636367" y="295864"/>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6" name="Text Box 55">
            <a:extLst>
              <a:ext uri="{FF2B5EF4-FFF2-40B4-BE49-F238E27FC236}">
                <a16:creationId xmlns:a16="http://schemas.microsoft.com/office/drawing/2014/main" id="{008F18AB-7795-455D-B205-2E84710A61D6}"/>
              </a:ext>
            </a:extLst>
          </p:cNvPr>
          <p:cNvSpPr txBox="1">
            <a:spLocks noChangeArrowheads="1"/>
          </p:cNvSpPr>
          <p:nvPr/>
        </p:nvSpPr>
        <p:spPr bwMode="auto">
          <a:xfrm>
            <a:off x="3513135" y="30044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7" name="Text Box 55">
            <a:extLst>
              <a:ext uri="{FF2B5EF4-FFF2-40B4-BE49-F238E27FC236}">
                <a16:creationId xmlns:a16="http://schemas.microsoft.com/office/drawing/2014/main" id="{82F60DA8-8769-4F11-AB05-BEDD928E0E35}"/>
              </a:ext>
            </a:extLst>
          </p:cNvPr>
          <p:cNvSpPr txBox="1">
            <a:spLocks noChangeArrowheads="1"/>
          </p:cNvSpPr>
          <p:nvPr/>
        </p:nvSpPr>
        <p:spPr bwMode="auto">
          <a:xfrm>
            <a:off x="5522836" y="328077"/>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98" name="Straight Arrow Connector 97">
            <a:extLst>
              <a:ext uri="{FF2B5EF4-FFF2-40B4-BE49-F238E27FC236}">
                <a16:creationId xmlns:a16="http://schemas.microsoft.com/office/drawing/2014/main" id="{E4EE0C97-050F-44F6-9345-EE1BA59D719E}"/>
              </a:ext>
            </a:extLst>
          </p:cNvPr>
          <p:cNvCxnSpPr>
            <a:cxnSpLocks/>
          </p:cNvCxnSpPr>
          <p:nvPr/>
        </p:nvCxnSpPr>
        <p:spPr>
          <a:xfrm>
            <a:off x="2860006" y="452974"/>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496168C-8FAD-49AB-9ABF-BCA36D9CE113}"/>
              </a:ext>
            </a:extLst>
          </p:cNvPr>
          <p:cNvSpPr txBox="1"/>
          <p:nvPr/>
        </p:nvSpPr>
        <p:spPr>
          <a:xfrm>
            <a:off x="499609" y="3352248"/>
            <a:ext cx="11123112" cy="2746073"/>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You can only imagine what A.T. Jones would have said if he was still alive. </a:t>
            </a:r>
          </a:p>
          <a:p>
            <a:pPr marL="0" marR="0">
              <a:lnSpc>
                <a:spcPct val="107000"/>
              </a:lnSpc>
              <a:spcBef>
                <a:spcPts val="0"/>
              </a:spcBef>
              <a:spcAft>
                <a:spcPts val="0"/>
              </a:spcAft>
            </a:pPr>
            <a:endParaRPr lang="en-US" dirty="0">
              <a:solidFill>
                <a:srgbClr val="000000"/>
              </a:solidFill>
              <a:latin typeface="Tw Cen MT" panose="020B0602020104020603"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a:t>
            </a:r>
            <a:r>
              <a:rPr lang="en-US" dirty="0">
                <a:solidFill>
                  <a:srgbClr val="000000"/>
                </a:solidFill>
                <a:latin typeface="Tw Cen MT" panose="020B0602020104020603" pitchFamily="34" charset="0"/>
                <a:ea typeface="Times New Roman" panose="02020603050405020304" pitchFamily="18" charset="0"/>
                <a:cs typeface="Arial" panose="020B0604020202020204" pitchFamily="34" charset="0"/>
              </a:rPr>
              <a:t>I</a:t>
            </a: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n 1955 the Republican National Committee resolved that President Eisenhower “in every sense of the word is not only the political leader but the spiritual leader of our times.“” (Page 177)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w Cen MT" panose="020B0602020104020603"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So you had the Civil War and now you have the Cold War. You have the North, and you have the King of the North. You had this group threat and now you have communism, atheism. To combat this, to show how they were different, to show that any communist in American government or society was not a true American, they had to not only persecute them, but they also had to define what to be an American meant.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8B464515-6298-45A6-9B6F-0BA9BCB1BD9C}"/>
              </a:ext>
            </a:extLst>
          </p:cNvPr>
          <p:cNvCxnSpPr>
            <a:cxnSpLocks/>
          </p:cNvCxnSpPr>
          <p:nvPr/>
        </p:nvCxnSpPr>
        <p:spPr>
          <a:xfrm>
            <a:off x="2171223" y="1971040"/>
            <a:ext cx="8881444"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A82C65-6D14-4DDA-920C-E4E013D31026}"/>
              </a:ext>
            </a:extLst>
          </p:cNvPr>
          <p:cNvCxnSpPr>
            <a:cxnSpLocks/>
          </p:cNvCxnSpPr>
          <p:nvPr/>
        </p:nvCxnSpPr>
        <p:spPr>
          <a:xfrm>
            <a:off x="1278077" y="1964459"/>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199F816-1179-4F1B-98EA-406985FC20B7}"/>
              </a:ext>
            </a:extLst>
          </p:cNvPr>
          <p:cNvCxnSpPr>
            <a:cxnSpLocks/>
          </p:cNvCxnSpPr>
          <p:nvPr/>
        </p:nvCxnSpPr>
        <p:spPr>
          <a:xfrm flipV="1">
            <a:off x="1299067" y="169164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C14C38C-E866-40C6-82C5-22AD7FFE206E}"/>
              </a:ext>
            </a:extLst>
          </p:cNvPr>
          <p:cNvCxnSpPr>
            <a:cxnSpLocks/>
          </p:cNvCxnSpPr>
          <p:nvPr/>
        </p:nvCxnSpPr>
        <p:spPr>
          <a:xfrm>
            <a:off x="1083167" y="169164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485F7BB-3481-4727-B86E-AFB64F4E06CF}"/>
              </a:ext>
            </a:extLst>
          </p:cNvPr>
          <p:cNvCxnSpPr>
            <a:cxnSpLocks/>
          </p:cNvCxnSpPr>
          <p:nvPr/>
        </p:nvCxnSpPr>
        <p:spPr>
          <a:xfrm flipV="1">
            <a:off x="2992381" y="137945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AAB5F76-70C1-4E14-8D8A-CFBA6FBB7572}"/>
              </a:ext>
            </a:extLst>
          </p:cNvPr>
          <p:cNvCxnSpPr>
            <a:cxnSpLocks/>
          </p:cNvCxnSpPr>
          <p:nvPr/>
        </p:nvCxnSpPr>
        <p:spPr>
          <a:xfrm flipV="1">
            <a:off x="6220534" y="1383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F1C044-9F4B-4109-A9E2-CAC410919496}"/>
              </a:ext>
            </a:extLst>
          </p:cNvPr>
          <p:cNvCxnSpPr>
            <a:cxnSpLocks/>
          </p:cNvCxnSpPr>
          <p:nvPr/>
        </p:nvCxnSpPr>
        <p:spPr>
          <a:xfrm>
            <a:off x="2556911" y="1377096"/>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F046A6D-554F-44C0-8CA7-BFFFE120EDCF}"/>
              </a:ext>
            </a:extLst>
          </p:cNvPr>
          <p:cNvSpPr txBox="1"/>
          <p:nvPr/>
        </p:nvSpPr>
        <p:spPr>
          <a:xfrm>
            <a:off x="5830465" y="1079047"/>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42" name="TextBox 41">
            <a:extLst>
              <a:ext uri="{FF2B5EF4-FFF2-40B4-BE49-F238E27FC236}">
                <a16:creationId xmlns:a16="http://schemas.microsoft.com/office/drawing/2014/main" id="{A31B9884-87AA-405F-ACB2-C4A4521371DC}"/>
              </a:ext>
            </a:extLst>
          </p:cNvPr>
          <p:cNvSpPr txBox="1"/>
          <p:nvPr/>
        </p:nvSpPr>
        <p:spPr>
          <a:xfrm>
            <a:off x="2500439" y="1033080"/>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43" name="TextBox 42">
            <a:extLst>
              <a:ext uri="{FF2B5EF4-FFF2-40B4-BE49-F238E27FC236}">
                <a16:creationId xmlns:a16="http://schemas.microsoft.com/office/drawing/2014/main" id="{C4AB40DA-D2D3-4F73-AED6-408404AA811E}"/>
              </a:ext>
            </a:extLst>
          </p:cNvPr>
          <p:cNvSpPr txBox="1"/>
          <p:nvPr/>
        </p:nvSpPr>
        <p:spPr>
          <a:xfrm>
            <a:off x="961614" y="1257528"/>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53" name="TextBox 52">
            <a:extLst>
              <a:ext uri="{FF2B5EF4-FFF2-40B4-BE49-F238E27FC236}">
                <a16:creationId xmlns:a16="http://schemas.microsoft.com/office/drawing/2014/main" id="{D845AB1E-2207-4B7C-947C-994AEDF41E53}"/>
              </a:ext>
            </a:extLst>
          </p:cNvPr>
          <p:cNvSpPr txBox="1"/>
          <p:nvPr/>
        </p:nvSpPr>
        <p:spPr>
          <a:xfrm>
            <a:off x="2586502" y="1988319"/>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56" name="TextBox 55">
            <a:extLst>
              <a:ext uri="{FF2B5EF4-FFF2-40B4-BE49-F238E27FC236}">
                <a16:creationId xmlns:a16="http://schemas.microsoft.com/office/drawing/2014/main" id="{C5B1D09D-BD59-474D-ACFB-34FFAD797824}"/>
              </a:ext>
            </a:extLst>
          </p:cNvPr>
          <p:cNvSpPr txBox="1"/>
          <p:nvPr/>
        </p:nvSpPr>
        <p:spPr>
          <a:xfrm>
            <a:off x="5864904" y="-137987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cxnSp>
        <p:nvCxnSpPr>
          <p:cNvPr id="27" name="Straight Arrow Connector 26">
            <a:extLst>
              <a:ext uri="{FF2B5EF4-FFF2-40B4-BE49-F238E27FC236}">
                <a16:creationId xmlns:a16="http://schemas.microsoft.com/office/drawing/2014/main" id="{DD9541B0-8AF8-48D2-8369-2C72EBC956BB}"/>
              </a:ext>
            </a:extLst>
          </p:cNvPr>
          <p:cNvCxnSpPr>
            <a:cxnSpLocks/>
          </p:cNvCxnSpPr>
          <p:nvPr/>
        </p:nvCxnSpPr>
        <p:spPr>
          <a:xfrm>
            <a:off x="4818711" y="466327"/>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DD3F2C3-7447-4BC9-9090-94874C61AC1B}"/>
              </a:ext>
            </a:extLst>
          </p:cNvPr>
          <p:cNvSpPr txBox="1"/>
          <p:nvPr/>
        </p:nvSpPr>
        <p:spPr>
          <a:xfrm>
            <a:off x="5664187" y="1988638"/>
            <a:ext cx="1375440" cy="677108"/>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p:txBody>
      </p:sp>
      <p:cxnSp>
        <p:nvCxnSpPr>
          <p:cNvPr id="30" name="Straight Connector 29">
            <a:extLst>
              <a:ext uri="{FF2B5EF4-FFF2-40B4-BE49-F238E27FC236}">
                <a16:creationId xmlns:a16="http://schemas.microsoft.com/office/drawing/2014/main" id="{AA1DF4F1-2FE4-4C18-98B3-B83220D1C757}"/>
              </a:ext>
            </a:extLst>
          </p:cNvPr>
          <p:cNvCxnSpPr>
            <a:cxnSpLocks/>
          </p:cNvCxnSpPr>
          <p:nvPr/>
        </p:nvCxnSpPr>
        <p:spPr>
          <a:xfrm>
            <a:off x="5782524" y="1381142"/>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531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ppt_w</p:attrName>
                                        </p:attrNameLst>
                                      </p:cBhvr>
                                      <p:tavLst>
                                        <p:tav tm="0">
                                          <p:val>
                                            <p:fltVal val="0"/>
                                          </p:val>
                                        </p:tav>
                                        <p:tav tm="100000">
                                          <p:val>
                                            <p:strVal val="#ppt_w"/>
                                          </p:val>
                                        </p:tav>
                                      </p:tavLst>
                                    </p:anim>
                                    <p:anim calcmode="lin" valueType="num">
                                      <p:cBhvr>
                                        <p:cTn id="8" dur="500" fill="hold"/>
                                        <p:tgtEl>
                                          <p:spTgt spid="95"/>
                                        </p:tgtEl>
                                        <p:attrNameLst>
                                          <p:attrName>ppt_h</p:attrName>
                                        </p:attrNameLst>
                                      </p:cBhvr>
                                      <p:tavLst>
                                        <p:tav tm="0">
                                          <p:val>
                                            <p:fltVal val="0"/>
                                          </p:val>
                                        </p:tav>
                                        <p:tav tm="100000">
                                          <p:val>
                                            <p:strVal val="#ppt_h"/>
                                          </p:val>
                                        </p:tav>
                                      </p:tavLst>
                                    </p:anim>
                                    <p:animEffect transition="in" filter="fade">
                                      <p:cBhvr>
                                        <p:cTn id="9" dur="500"/>
                                        <p:tgtEl>
                                          <p:spTgt spid="9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p:cTn id="12" dur="500" fill="hold"/>
                                        <p:tgtEl>
                                          <p:spTgt spid="96"/>
                                        </p:tgtEl>
                                        <p:attrNameLst>
                                          <p:attrName>ppt_w</p:attrName>
                                        </p:attrNameLst>
                                      </p:cBhvr>
                                      <p:tavLst>
                                        <p:tav tm="0">
                                          <p:val>
                                            <p:fltVal val="0"/>
                                          </p:val>
                                        </p:tav>
                                        <p:tav tm="100000">
                                          <p:val>
                                            <p:strVal val="#ppt_w"/>
                                          </p:val>
                                        </p:tav>
                                      </p:tavLst>
                                    </p:anim>
                                    <p:anim calcmode="lin" valueType="num">
                                      <p:cBhvr>
                                        <p:cTn id="13" dur="500" fill="hold"/>
                                        <p:tgtEl>
                                          <p:spTgt spid="96"/>
                                        </p:tgtEl>
                                        <p:attrNameLst>
                                          <p:attrName>ppt_h</p:attrName>
                                        </p:attrNameLst>
                                      </p:cBhvr>
                                      <p:tavLst>
                                        <p:tav tm="0">
                                          <p:val>
                                            <p:fltVal val="0"/>
                                          </p:val>
                                        </p:tav>
                                        <p:tav tm="100000">
                                          <p:val>
                                            <p:strVal val="#ppt_h"/>
                                          </p:val>
                                        </p:tav>
                                      </p:tavLst>
                                    </p:anim>
                                    <p:animEffect transition="in" filter="fade">
                                      <p:cBhvr>
                                        <p:cTn id="14" dur="500"/>
                                        <p:tgtEl>
                                          <p:spTgt spid="9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p:cTn id="17" dur="500" fill="hold"/>
                                        <p:tgtEl>
                                          <p:spTgt spid="97"/>
                                        </p:tgtEl>
                                        <p:attrNameLst>
                                          <p:attrName>ppt_w</p:attrName>
                                        </p:attrNameLst>
                                      </p:cBhvr>
                                      <p:tavLst>
                                        <p:tav tm="0">
                                          <p:val>
                                            <p:fltVal val="0"/>
                                          </p:val>
                                        </p:tav>
                                        <p:tav tm="100000">
                                          <p:val>
                                            <p:strVal val="#ppt_w"/>
                                          </p:val>
                                        </p:tav>
                                      </p:tavLst>
                                    </p:anim>
                                    <p:anim calcmode="lin" valueType="num">
                                      <p:cBhvr>
                                        <p:cTn id="18" dur="500" fill="hold"/>
                                        <p:tgtEl>
                                          <p:spTgt spid="97"/>
                                        </p:tgtEl>
                                        <p:attrNameLst>
                                          <p:attrName>ppt_h</p:attrName>
                                        </p:attrNameLst>
                                      </p:cBhvr>
                                      <p:tavLst>
                                        <p:tav tm="0">
                                          <p:val>
                                            <p:fltVal val="0"/>
                                          </p:val>
                                        </p:tav>
                                        <p:tav tm="100000">
                                          <p:val>
                                            <p:strVal val="#ppt_h"/>
                                          </p:val>
                                        </p:tav>
                                      </p:tavLst>
                                    </p:anim>
                                    <p:animEffect transition="in" filter="fade">
                                      <p:cBhvr>
                                        <p:cTn id="19"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D03AA-2961-44E6-93A5-88858D6A01FE}"/>
              </a:ext>
            </a:extLst>
          </p:cNvPr>
          <p:cNvSpPr txBox="1"/>
          <p:nvPr/>
        </p:nvSpPr>
        <p:spPr>
          <a:xfrm>
            <a:off x="322217" y="330926"/>
            <a:ext cx="11477897" cy="6226628"/>
          </a:xfrm>
          <a:prstGeom prst="rect">
            <a:avLst/>
          </a:prstGeom>
          <a:solidFill>
            <a:schemeClr val="bg1"/>
          </a:solidFill>
        </p:spPr>
        <p:txBody>
          <a:bodyPr wrap="square" rtlCol="0">
            <a:spAutoFit/>
          </a:bodyPr>
          <a:lstStyle/>
          <a:p>
            <a:endParaRPr lang="en-US" dirty="0"/>
          </a:p>
        </p:txBody>
      </p:sp>
      <p:sp>
        <p:nvSpPr>
          <p:cNvPr id="95" name="Text Box 55">
            <a:extLst>
              <a:ext uri="{FF2B5EF4-FFF2-40B4-BE49-F238E27FC236}">
                <a16:creationId xmlns:a16="http://schemas.microsoft.com/office/drawing/2014/main" id="{C1F27BB8-6253-4731-B27E-461675828C5F}"/>
              </a:ext>
            </a:extLst>
          </p:cNvPr>
          <p:cNvSpPr txBox="1">
            <a:spLocks noChangeArrowheads="1"/>
          </p:cNvSpPr>
          <p:nvPr/>
        </p:nvSpPr>
        <p:spPr bwMode="auto">
          <a:xfrm>
            <a:off x="1636367" y="295864"/>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6" name="Text Box 55">
            <a:extLst>
              <a:ext uri="{FF2B5EF4-FFF2-40B4-BE49-F238E27FC236}">
                <a16:creationId xmlns:a16="http://schemas.microsoft.com/office/drawing/2014/main" id="{008F18AB-7795-455D-B205-2E84710A61D6}"/>
              </a:ext>
            </a:extLst>
          </p:cNvPr>
          <p:cNvSpPr txBox="1">
            <a:spLocks noChangeArrowheads="1"/>
          </p:cNvSpPr>
          <p:nvPr/>
        </p:nvSpPr>
        <p:spPr bwMode="auto">
          <a:xfrm>
            <a:off x="3513135" y="30044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7" name="Text Box 55">
            <a:extLst>
              <a:ext uri="{FF2B5EF4-FFF2-40B4-BE49-F238E27FC236}">
                <a16:creationId xmlns:a16="http://schemas.microsoft.com/office/drawing/2014/main" id="{82F60DA8-8769-4F11-AB05-BEDD928E0E35}"/>
              </a:ext>
            </a:extLst>
          </p:cNvPr>
          <p:cNvSpPr txBox="1">
            <a:spLocks noChangeArrowheads="1"/>
          </p:cNvSpPr>
          <p:nvPr/>
        </p:nvSpPr>
        <p:spPr bwMode="auto">
          <a:xfrm>
            <a:off x="5522836" y="328077"/>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98" name="Straight Arrow Connector 97">
            <a:extLst>
              <a:ext uri="{FF2B5EF4-FFF2-40B4-BE49-F238E27FC236}">
                <a16:creationId xmlns:a16="http://schemas.microsoft.com/office/drawing/2014/main" id="{E4EE0C97-050F-44F6-9345-EE1BA59D719E}"/>
              </a:ext>
            </a:extLst>
          </p:cNvPr>
          <p:cNvCxnSpPr>
            <a:cxnSpLocks/>
          </p:cNvCxnSpPr>
          <p:nvPr/>
        </p:nvCxnSpPr>
        <p:spPr>
          <a:xfrm>
            <a:off x="2860006" y="452974"/>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496168C-8FAD-49AB-9ABF-BCA36D9CE113}"/>
              </a:ext>
            </a:extLst>
          </p:cNvPr>
          <p:cNvSpPr txBox="1"/>
          <p:nvPr/>
        </p:nvSpPr>
        <p:spPr>
          <a:xfrm>
            <a:off x="499609" y="3944335"/>
            <a:ext cx="11123112" cy="2153346"/>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So the Pledge of Allegiance, they got that; national motto, they got that. The definition of true Americanism as a capitalist society, they got that which even Adventist seem to view in religious terms. Capitalism is so not in inspiration; capitalism is not an inspiration. Conservatives get their love of capitalism purely from Protestantism in the 1950s, then the Constitution. So there are many successes; what they don't get to do is change the Constitution, it's a history of failure. They still want to change it by now, but they can't.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w Cen MT" panose="020B0602020104020603"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I don't want to go into the details, it will take too long, but Billy Graham lived till 2005 (preached until 2005.)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8B464515-6298-45A6-9B6F-0BA9BCB1BD9C}"/>
              </a:ext>
            </a:extLst>
          </p:cNvPr>
          <p:cNvCxnSpPr>
            <a:cxnSpLocks/>
          </p:cNvCxnSpPr>
          <p:nvPr/>
        </p:nvCxnSpPr>
        <p:spPr>
          <a:xfrm>
            <a:off x="2171223" y="1971040"/>
            <a:ext cx="8881444"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A82C65-6D14-4DDA-920C-E4E013D31026}"/>
              </a:ext>
            </a:extLst>
          </p:cNvPr>
          <p:cNvCxnSpPr>
            <a:cxnSpLocks/>
          </p:cNvCxnSpPr>
          <p:nvPr/>
        </p:nvCxnSpPr>
        <p:spPr>
          <a:xfrm>
            <a:off x="1278077" y="1964459"/>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199F816-1179-4F1B-98EA-406985FC20B7}"/>
              </a:ext>
            </a:extLst>
          </p:cNvPr>
          <p:cNvCxnSpPr>
            <a:cxnSpLocks/>
          </p:cNvCxnSpPr>
          <p:nvPr/>
        </p:nvCxnSpPr>
        <p:spPr>
          <a:xfrm flipV="1">
            <a:off x="1299067" y="169164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C14C38C-E866-40C6-82C5-22AD7FFE206E}"/>
              </a:ext>
            </a:extLst>
          </p:cNvPr>
          <p:cNvCxnSpPr>
            <a:cxnSpLocks/>
          </p:cNvCxnSpPr>
          <p:nvPr/>
        </p:nvCxnSpPr>
        <p:spPr>
          <a:xfrm>
            <a:off x="1083167" y="169164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485F7BB-3481-4727-B86E-AFB64F4E06CF}"/>
              </a:ext>
            </a:extLst>
          </p:cNvPr>
          <p:cNvCxnSpPr>
            <a:cxnSpLocks/>
          </p:cNvCxnSpPr>
          <p:nvPr/>
        </p:nvCxnSpPr>
        <p:spPr>
          <a:xfrm flipV="1">
            <a:off x="2992381" y="137945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AAB5F76-70C1-4E14-8D8A-CFBA6FBB7572}"/>
              </a:ext>
            </a:extLst>
          </p:cNvPr>
          <p:cNvCxnSpPr>
            <a:cxnSpLocks/>
          </p:cNvCxnSpPr>
          <p:nvPr/>
        </p:nvCxnSpPr>
        <p:spPr>
          <a:xfrm flipV="1">
            <a:off x="6220534" y="1383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F1C044-9F4B-4109-A9E2-CAC410919496}"/>
              </a:ext>
            </a:extLst>
          </p:cNvPr>
          <p:cNvCxnSpPr>
            <a:cxnSpLocks/>
          </p:cNvCxnSpPr>
          <p:nvPr/>
        </p:nvCxnSpPr>
        <p:spPr>
          <a:xfrm>
            <a:off x="2556911" y="1377096"/>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F046A6D-554F-44C0-8CA7-BFFFE120EDCF}"/>
              </a:ext>
            </a:extLst>
          </p:cNvPr>
          <p:cNvSpPr txBox="1"/>
          <p:nvPr/>
        </p:nvSpPr>
        <p:spPr>
          <a:xfrm>
            <a:off x="5830465" y="1079047"/>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42" name="TextBox 41">
            <a:extLst>
              <a:ext uri="{FF2B5EF4-FFF2-40B4-BE49-F238E27FC236}">
                <a16:creationId xmlns:a16="http://schemas.microsoft.com/office/drawing/2014/main" id="{A31B9884-87AA-405F-ACB2-C4A4521371DC}"/>
              </a:ext>
            </a:extLst>
          </p:cNvPr>
          <p:cNvSpPr txBox="1"/>
          <p:nvPr/>
        </p:nvSpPr>
        <p:spPr>
          <a:xfrm>
            <a:off x="2500439" y="1033080"/>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43" name="TextBox 42">
            <a:extLst>
              <a:ext uri="{FF2B5EF4-FFF2-40B4-BE49-F238E27FC236}">
                <a16:creationId xmlns:a16="http://schemas.microsoft.com/office/drawing/2014/main" id="{C4AB40DA-D2D3-4F73-AED6-408404AA811E}"/>
              </a:ext>
            </a:extLst>
          </p:cNvPr>
          <p:cNvSpPr txBox="1"/>
          <p:nvPr/>
        </p:nvSpPr>
        <p:spPr>
          <a:xfrm>
            <a:off x="961614" y="1257528"/>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53" name="TextBox 52">
            <a:extLst>
              <a:ext uri="{FF2B5EF4-FFF2-40B4-BE49-F238E27FC236}">
                <a16:creationId xmlns:a16="http://schemas.microsoft.com/office/drawing/2014/main" id="{D845AB1E-2207-4B7C-947C-994AEDF41E53}"/>
              </a:ext>
            </a:extLst>
          </p:cNvPr>
          <p:cNvSpPr txBox="1"/>
          <p:nvPr/>
        </p:nvSpPr>
        <p:spPr>
          <a:xfrm>
            <a:off x="2586502" y="1988319"/>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56" name="TextBox 55">
            <a:extLst>
              <a:ext uri="{FF2B5EF4-FFF2-40B4-BE49-F238E27FC236}">
                <a16:creationId xmlns:a16="http://schemas.microsoft.com/office/drawing/2014/main" id="{C5B1D09D-BD59-474D-ACFB-34FFAD797824}"/>
              </a:ext>
            </a:extLst>
          </p:cNvPr>
          <p:cNvSpPr txBox="1"/>
          <p:nvPr/>
        </p:nvSpPr>
        <p:spPr>
          <a:xfrm>
            <a:off x="5864904" y="-137987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cxnSp>
        <p:nvCxnSpPr>
          <p:cNvPr id="27" name="Straight Arrow Connector 26">
            <a:extLst>
              <a:ext uri="{FF2B5EF4-FFF2-40B4-BE49-F238E27FC236}">
                <a16:creationId xmlns:a16="http://schemas.microsoft.com/office/drawing/2014/main" id="{DD9541B0-8AF8-48D2-8369-2C72EBC956BB}"/>
              </a:ext>
            </a:extLst>
          </p:cNvPr>
          <p:cNvCxnSpPr>
            <a:cxnSpLocks/>
          </p:cNvCxnSpPr>
          <p:nvPr/>
        </p:nvCxnSpPr>
        <p:spPr>
          <a:xfrm>
            <a:off x="4818711" y="466327"/>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DD3F2C3-7447-4BC9-9090-94874C61AC1B}"/>
              </a:ext>
            </a:extLst>
          </p:cNvPr>
          <p:cNvSpPr txBox="1"/>
          <p:nvPr/>
        </p:nvSpPr>
        <p:spPr>
          <a:xfrm>
            <a:off x="5664186" y="1988638"/>
            <a:ext cx="2099443"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30" name="Straight Connector 29">
            <a:extLst>
              <a:ext uri="{FF2B5EF4-FFF2-40B4-BE49-F238E27FC236}">
                <a16:creationId xmlns:a16="http://schemas.microsoft.com/office/drawing/2014/main" id="{AA1DF4F1-2FE4-4C18-98B3-B83220D1C757}"/>
              </a:ext>
            </a:extLst>
          </p:cNvPr>
          <p:cNvCxnSpPr>
            <a:cxnSpLocks/>
          </p:cNvCxnSpPr>
          <p:nvPr/>
        </p:nvCxnSpPr>
        <p:spPr>
          <a:xfrm>
            <a:off x="5782524" y="1381142"/>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47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ppt_w</p:attrName>
                                        </p:attrNameLst>
                                      </p:cBhvr>
                                      <p:tavLst>
                                        <p:tav tm="0">
                                          <p:val>
                                            <p:fltVal val="0"/>
                                          </p:val>
                                        </p:tav>
                                        <p:tav tm="100000">
                                          <p:val>
                                            <p:strVal val="#ppt_w"/>
                                          </p:val>
                                        </p:tav>
                                      </p:tavLst>
                                    </p:anim>
                                    <p:anim calcmode="lin" valueType="num">
                                      <p:cBhvr>
                                        <p:cTn id="8" dur="500" fill="hold"/>
                                        <p:tgtEl>
                                          <p:spTgt spid="95"/>
                                        </p:tgtEl>
                                        <p:attrNameLst>
                                          <p:attrName>ppt_h</p:attrName>
                                        </p:attrNameLst>
                                      </p:cBhvr>
                                      <p:tavLst>
                                        <p:tav tm="0">
                                          <p:val>
                                            <p:fltVal val="0"/>
                                          </p:val>
                                        </p:tav>
                                        <p:tav tm="100000">
                                          <p:val>
                                            <p:strVal val="#ppt_h"/>
                                          </p:val>
                                        </p:tav>
                                      </p:tavLst>
                                    </p:anim>
                                    <p:animEffect transition="in" filter="fade">
                                      <p:cBhvr>
                                        <p:cTn id="9" dur="500"/>
                                        <p:tgtEl>
                                          <p:spTgt spid="9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p:cTn id="12" dur="500" fill="hold"/>
                                        <p:tgtEl>
                                          <p:spTgt spid="96"/>
                                        </p:tgtEl>
                                        <p:attrNameLst>
                                          <p:attrName>ppt_w</p:attrName>
                                        </p:attrNameLst>
                                      </p:cBhvr>
                                      <p:tavLst>
                                        <p:tav tm="0">
                                          <p:val>
                                            <p:fltVal val="0"/>
                                          </p:val>
                                        </p:tav>
                                        <p:tav tm="100000">
                                          <p:val>
                                            <p:strVal val="#ppt_w"/>
                                          </p:val>
                                        </p:tav>
                                      </p:tavLst>
                                    </p:anim>
                                    <p:anim calcmode="lin" valueType="num">
                                      <p:cBhvr>
                                        <p:cTn id="13" dur="500" fill="hold"/>
                                        <p:tgtEl>
                                          <p:spTgt spid="96"/>
                                        </p:tgtEl>
                                        <p:attrNameLst>
                                          <p:attrName>ppt_h</p:attrName>
                                        </p:attrNameLst>
                                      </p:cBhvr>
                                      <p:tavLst>
                                        <p:tav tm="0">
                                          <p:val>
                                            <p:fltVal val="0"/>
                                          </p:val>
                                        </p:tav>
                                        <p:tav tm="100000">
                                          <p:val>
                                            <p:strVal val="#ppt_h"/>
                                          </p:val>
                                        </p:tav>
                                      </p:tavLst>
                                    </p:anim>
                                    <p:animEffect transition="in" filter="fade">
                                      <p:cBhvr>
                                        <p:cTn id="14" dur="500"/>
                                        <p:tgtEl>
                                          <p:spTgt spid="9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p:cTn id="17" dur="500" fill="hold"/>
                                        <p:tgtEl>
                                          <p:spTgt spid="97"/>
                                        </p:tgtEl>
                                        <p:attrNameLst>
                                          <p:attrName>ppt_w</p:attrName>
                                        </p:attrNameLst>
                                      </p:cBhvr>
                                      <p:tavLst>
                                        <p:tav tm="0">
                                          <p:val>
                                            <p:fltVal val="0"/>
                                          </p:val>
                                        </p:tav>
                                        <p:tav tm="100000">
                                          <p:val>
                                            <p:strVal val="#ppt_w"/>
                                          </p:val>
                                        </p:tav>
                                      </p:tavLst>
                                    </p:anim>
                                    <p:anim calcmode="lin" valueType="num">
                                      <p:cBhvr>
                                        <p:cTn id="18" dur="500" fill="hold"/>
                                        <p:tgtEl>
                                          <p:spTgt spid="97"/>
                                        </p:tgtEl>
                                        <p:attrNameLst>
                                          <p:attrName>ppt_h</p:attrName>
                                        </p:attrNameLst>
                                      </p:cBhvr>
                                      <p:tavLst>
                                        <p:tav tm="0">
                                          <p:val>
                                            <p:fltVal val="0"/>
                                          </p:val>
                                        </p:tav>
                                        <p:tav tm="100000">
                                          <p:val>
                                            <p:strVal val="#ppt_h"/>
                                          </p:val>
                                        </p:tav>
                                      </p:tavLst>
                                    </p:anim>
                                    <p:animEffect transition="in" filter="fade">
                                      <p:cBhvr>
                                        <p:cTn id="19"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D03AA-2961-44E6-93A5-88858D6A01FE}"/>
              </a:ext>
            </a:extLst>
          </p:cNvPr>
          <p:cNvSpPr txBox="1"/>
          <p:nvPr/>
        </p:nvSpPr>
        <p:spPr>
          <a:xfrm>
            <a:off x="322217" y="330926"/>
            <a:ext cx="11477897" cy="6226628"/>
          </a:xfrm>
          <a:prstGeom prst="rect">
            <a:avLst/>
          </a:prstGeom>
          <a:solidFill>
            <a:schemeClr val="bg1"/>
          </a:solidFill>
        </p:spPr>
        <p:txBody>
          <a:bodyPr wrap="square" rtlCol="0">
            <a:spAutoFit/>
          </a:bodyPr>
          <a:lstStyle/>
          <a:p>
            <a:endParaRPr lang="en-US" dirty="0"/>
          </a:p>
        </p:txBody>
      </p:sp>
      <p:sp>
        <p:nvSpPr>
          <p:cNvPr id="95" name="Text Box 55">
            <a:extLst>
              <a:ext uri="{FF2B5EF4-FFF2-40B4-BE49-F238E27FC236}">
                <a16:creationId xmlns:a16="http://schemas.microsoft.com/office/drawing/2014/main" id="{C1F27BB8-6253-4731-B27E-461675828C5F}"/>
              </a:ext>
            </a:extLst>
          </p:cNvPr>
          <p:cNvSpPr txBox="1">
            <a:spLocks noChangeArrowheads="1"/>
          </p:cNvSpPr>
          <p:nvPr/>
        </p:nvSpPr>
        <p:spPr bwMode="auto">
          <a:xfrm>
            <a:off x="1636367" y="295864"/>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6" name="Text Box 55">
            <a:extLst>
              <a:ext uri="{FF2B5EF4-FFF2-40B4-BE49-F238E27FC236}">
                <a16:creationId xmlns:a16="http://schemas.microsoft.com/office/drawing/2014/main" id="{008F18AB-7795-455D-B205-2E84710A61D6}"/>
              </a:ext>
            </a:extLst>
          </p:cNvPr>
          <p:cNvSpPr txBox="1">
            <a:spLocks noChangeArrowheads="1"/>
          </p:cNvSpPr>
          <p:nvPr/>
        </p:nvSpPr>
        <p:spPr bwMode="auto">
          <a:xfrm>
            <a:off x="3513135" y="30044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7" name="Text Box 55">
            <a:extLst>
              <a:ext uri="{FF2B5EF4-FFF2-40B4-BE49-F238E27FC236}">
                <a16:creationId xmlns:a16="http://schemas.microsoft.com/office/drawing/2014/main" id="{82F60DA8-8769-4F11-AB05-BEDD928E0E35}"/>
              </a:ext>
            </a:extLst>
          </p:cNvPr>
          <p:cNvSpPr txBox="1">
            <a:spLocks noChangeArrowheads="1"/>
          </p:cNvSpPr>
          <p:nvPr/>
        </p:nvSpPr>
        <p:spPr bwMode="auto">
          <a:xfrm>
            <a:off x="5522836" y="328077"/>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98" name="Straight Arrow Connector 97">
            <a:extLst>
              <a:ext uri="{FF2B5EF4-FFF2-40B4-BE49-F238E27FC236}">
                <a16:creationId xmlns:a16="http://schemas.microsoft.com/office/drawing/2014/main" id="{E4EE0C97-050F-44F6-9345-EE1BA59D719E}"/>
              </a:ext>
            </a:extLst>
          </p:cNvPr>
          <p:cNvCxnSpPr>
            <a:cxnSpLocks/>
          </p:cNvCxnSpPr>
          <p:nvPr/>
        </p:nvCxnSpPr>
        <p:spPr>
          <a:xfrm>
            <a:off x="2860006" y="452974"/>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496168C-8FAD-49AB-9ABF-BCA36D9CE113}"/>
              </a:ext>
            </a:extLst>
          </p:cNvPr>
          <p:cNvSpPr txBox="1"/>
          <p:nvPr/>
        </p:nvSpPr>
        <p:spPr>
          <a:xfrm>
            <a:off x="499609" y="3728448"/>
            <a:ext cx="11123112" cy="2746073"/>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Our next history begins in 1970s to the end, at least 26 years before he dies (stops preaching). Why does all of this fail and why does his influence wane? For time I just want to oversimplify and be really blunt. Billy Graham loved political attention; he loved the company of the powerful, but he sometimes did that unwisely. He made mistakes, and what could have been early on in his career while he continued to be loved and revered, he practically lost all of his worthwhile influence. He tried to bridge the gap between fundamentalists and modernist and then tended to just lose some of his most fundamentalist base. So he lost influence within Protestantism and then he continued to support Richard Nixon through the Watergate scandal, and he lost political influence. There was a bit of an ego, he became a legend, someone who is revered; they have mythical status, but he lost the political sway and influence he carried in the 1950s. By the end of the 1970s his influence within fundamentalism is dead.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8B464515-6298-45A6-9B6F-0BA9BCB1BD9C}"/>
              </a:ext>
            </a:extLst>
          </p:cNvPr>
          <p:cNvCxnSpPr>
            <a:cxnSpLocks/>
          </p:cNvCxnSpPr>
          <p:nvPr/>
        </p:nvCxnSpPr>
        <p:spPr>
          <a:xfrm>
            <a:off x="2171223" y="1971040"/>
            <a:ext cx="8881444"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A82C65-6D14-4DDA-920C-E4E013D31026}"/>
              </a:ext>
            </a:extLst>
          </p:cNvPr>
          <p:cNvCxnSpPr>
            <a:cxnSpLocks/>
          </p:cNvCxnSpPr>
          <p:nvPr/>
        </p:nvCxnSpPr>
        <p:spPr>
          <a:xfrm>
            <a:off x="1278077" y="1964459"/>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199F816-1179-4F1B-98EA-406985FC20B7}"/>
              </a:ext>
            </a:extLst>
          </p:cNvPr>
          <p:cNvCxnSpPr>
            <a:cxnSpLocks/>
          </p:cNvCxnSpPr>
          <p:nvPr/>
        </p:nvCxnSpPr>
        <p:spPr>
          <a:xfrm flipV="1">
            <a:off x="1299067" y="169164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C14C38C-E866-40C6-82C5-22AD7FFE206E}"/>
              </a:ext>
            </a:extLst>
          </p:cNvPr>
          <p:cNvCxnSpPr>
            <a:cxnSpLocks/>
          </p:cNvCxnSpPr>
          <p:nvPr/>
        </p:nvCxnSpPr>
        <p:spPr>
          <a:xfrm>
            <a:off x="1083167" y="169164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485F7BB-3481-4727-B86E-AFB64F4E06CF}"/>
              </a:ext>
            </a:extLst>
          </p:cNvPr>
          <p:cNvCxnSpPr>
            <a:cxnSpLocks/>
          </p:cNvCxnSpPr>
          <p:nvPr/>
        </p:nvCxnSpPr>
        <p:spPr>
          <a:xfrm flipV="1">
            <a:off x="2992381" y="137945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AAB5F76-70C1-4E14-8D8A-CFBA6FBB7572}"/>
              </a:ext>
            </a:extLst>
          </p:cNvPr>
          <p:cNvCxnSpPr>
            <a:cxnSpLocks/>
          </p:cNvCxnSpPr>
          <p:nvPr/>
        </p:nvCxnSpPr>
        <p:spPr>
          <a:xfrm flipV="1">
            <a:off x="6220534" y="1383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F1C044-9F4B-4109-A9E2-CAC410919496}"/>
              </a:ext>
            </a:extLst>
          </p:cNvPr>
          <p:cNvCxnSpPr>
            <a:cxnSpLocks/>
          </p:cNvCxnSpPr>
          <p:nvPr/>
        </p:nvCxnSpPr>
        <p:spPr>
          <a:xfrm>
            <a:off x="2556911" y="1377096"/>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F046A6D-554F-44C0-8CA7-BFFFE120EDCF}"/>
              </a:ext>
            </a:extLst>
          </p:cNvPr>
          <p:cNvSpPr txBox="1"/>
          <p:nvPr/>
        </p:nvSpPr>
        <p:spPr>
          <a:xfrm>
            <a:off x="5830465" y="1079047"/>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42" name="TextBox 41">
            <a:extLst>
              <a:ext uri="{FF2B5EF4-FFF2-40B4-BE49-F238E27FC236}">
                <a16:creationId xmlns:a16="http://schemas.microsoft.com/office/drawing/2014/main" id="{A31B9884-87AA-405F-ACB2-C4A4521371DC}"/>
              </a:ext>
            </a:extLst>
          </p:cNvPr>
          <p:cNvSpPr txBox="1"/>
          <p:nvPr/>
        </p:nvSpPr>
        <p:spPr>
          <a:xfrm>
            <a:off x="2500439" y="1033080"/>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43" name="TextBox 42">
            <a:extLst>
              <a:ext uri="{FF2B5EF4-FFF2-40B4-BE49-F238E27FC236}">
                <a16:creationId xmlns:a16="http://schemas.microsoft.com/office/drawing/2014/main" id="{C4AB40DA-D2D3-4F73-AED6-408404AA811E}"/>
              </a:ext>
            </a:extLst>
          </p:cNvPr>
          <p:cNvSpPr txBox="1"/>
          <p:nvPr/>
        </p:nvSpPr>
        <p:spPr>
          <a:xfrm>
            <a:off x="961614" y="1257528"/>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53" name="TextBox 52">
            <a:extLst>
              <a:ext uri="{FF2B5EF4-FFF2-40B4-BE49-F238E27FC236}">
                <a16:creationId xmlns:a16="http://schemas.microsoft.com/office/drawing/2014/main" id="{D845AB1E-2207-4B7C-947C-994AEDF41E53}"/>
              </a:ext>
            </a:extLst>
          </p:cNvPr>
          <p:cNvSpPr txBox="1"/>
          <p:nvPr/>
        </p:nvSpPr>
        <p:spPr>
          <a:xfrm>
            <a:off x="2586502" y="1988319"/>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56" name="TextBox 55">
            <a:extLst>
              <a:ext uri="{FF2B5EF4-FFF2-40B4-BE49-F238E27FC236}">
                <a16:creationId xmlns:a16="http://schemas.microsoft.com/office/drawing/2014/main" id="{C5B1D09D-BD59-474D-ACFB-34FFAD797824}"/>
              </a:ext>
            </a:extLst>
          </p:cNvPr>
          <p:cNvSpPr txBox="1"/>
          <p:nvPr/>
        </p:nvSpPr>
        <p:spPr>
          <a:xfrm>
            <a:off x="5864904" y="-137987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cxnSp>
        <p:nvCxnSpPr>
          <p:cNvPr id="27" name="Straight Arrow Connector 26">
            <a:extLst>
              <a:ext uri="{FF2B5EF4-FFF2-40B4-BE49-F238E27FC236}">
                <a16:creationId xmlns:a16="http://schemas.microsoft.com/office/drawing/2014/main" id="{DD9541B0-8AF8-48D2-8369-2C72EBC956BB}"/>
              </a:ext>
            </a:extLst>
          </p:cNvPr>
          <p:cNvCxnSpPr>
            <a:cxnSpLocks/>
          </p:cNvCxnSpPr>
          <p:nvPr/>
        </p:nvCxnSpPr>
        <p:spPr>
          <a:xfrm>
            <a:off x="4818711" y="466327"/>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DD3F2C3-7447-4BC9-9090-94874C61AC1B}"/>
              </a:ext>
            </a:extLst>
          </p:cNvPr>
          <p:cNvSpPr txBox="1"/>
          <p:nvPr/>
        </p:nvSpPr>
        <p:spPr>
          <a:xfrm>
            <a:off x="5664186" y="1988638"/>
            <a:ext cx="2099443"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30" name="Straight Connector 29">
            <a:extLst>
              <a:ext uri="{FF2B5EF4-FFF2-40B4-BE49-F238E27FC236}">
                <a16:creationId xmlns:a16="http://schemas.microsoft.com/office/drawing/2014/main" id="{AA1DF4F1-2FE4-4C18-98B3-B83220D1C757}"/>
              </a:ext>
            </a:extLst>
          </p:cNvPr>
          <p:cNvCxnSpPr>
            <a:cxnSpLocks/>
          </p:cNvCxnSpPr>
          <p:nvPr/>
        </p:nvCxnSpPr>
        <p:spPr>
          <a:xfrm>
            <a:off x="5782524" y="1381142"/>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86BC96D-3553-4F37-B4F8-B71279239633}"/>
              </a:ext>
            </a:extLst>
          </p:cNvPr>
          <p:cNvCxnSpPr>
            <a:cxnSpLocks/>
          </p:cNvCxnSpPr>
          <p:nvPr/>
        </p:nvCxnSpPr>
        <p:spPr>
          <a:xfrm flipV="1">
            <a:off x="9228729" y="1358789"/>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62C5490-D9D8-4B21-8394-D3A6D0FA3596}"/>
              </a:ext>
            </a:extLst>
          </p:cNvPr>
          <p:cNvSpPr txBox="1"/>
          <p:nvPr/>
        </p:nvSpPr>
        <p:spPr>
          <a:xfrm>
            <a:off x="8631241" y="1029316"/>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33" name="Straight Connector 32">
            <a:extLst>
              <a:ext uri="{FF2B5EF4-FFF2-40B4-BE49-F238E27FC236}">
                <a16:creationId xmlns:a16="http://schemas.microsoft.com/office/drawing/2014/main" id="{2D6E3B05-D503-40DA-A186-96075BF90A95}"/>
              </a:ext>
            </a:extLst>
          </p:cNvPr>
          <p:cNvCxnSpPr>
            <a:cxnSpLocks/>
          </p:cNvCxnSpPr>
          <p:nvPr/>
        </p:nvCxnSpPr>
        <p:spPr>
          <a:xfrm>
            <a:off x="8790719" y="1355940"/>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406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ppt_w</p:attrName>
                                        </p:attrNameLst>
                                      </p:cBhvr>
                                      <p:tavLst>
                                        <p:tav tm="0">
                                          <p:val>
                                            <p:fltVal val="0"/>
                                          </p:val>
                                        </p:tav>
                                        <p:tav tm="100000">
                                          <p:val>
                                            <p:strVal val="#ppt_w"/>
                                          </p:val>
                                        </p:tav>
                                      </p:tavLst>
                                    </p:anim>
                                    <p:anim calcmode="lin" valueType="num">
                                      <p:cBhvr>
                                        <p:cTn id="8" dur="500" fill="hold"/>
                                        <p:tgtEl>
                                          <p:spTgt spid="95"/>
                                        </p:tgtEl>
                                        <p:attrNameLst>
                                          <p:attrName>ppt_h</p:attrName>
                                        </p:attrNameLst>
                                      </p:cBhvr>
                                      <p:tavLst>
                                        <p:tav tm="0">
                                          <p:val>
                                            <p:fltVal val="0"/>
                                          </p:val>
                                        </p:tav>
                                        <p:tav tm="100000">
                                          <p:val>
                                            <p:strVal val="#ppt_h"/>
                                          </p:val>
                                        </p:tav>
                                      </p:tavLst>
                                    </p:anim>
                                    <p:animEffect transition="in" filter="fade">
                                      <p:cBhvr>
                                        <p:cTn id="9" dur="500"/>
                                        <p:tgtEl>
                                          <p:spTgt spid="9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p:cTn id="12" dur="500" fill="hold"/>
                                        <p:tgtEl>
                                          <p:spTgt spid="96"/>
                                        </p:tgtEl>
                                        <p:attrNameLst>
                                          <p:attrName>ppt_w</p:attrName>
                                        </p:attrNameLst>
                                      </p:cBhvr>
                                      <p:tavLst>
                                        <p:tav tm="0">
                                          <p:val>
                                            <p:fltVal val="0"/>
                                          </p:val>
                                        </p:tav>
                                        <p:tav tm="100000">
                                          <p:val>
                                            <p:strVal val="#ppt_w"/>
                                          </p:val>
                                        </p:tav>
                                      </p:tavLst>
                                    </p:anim>
                                    <p:anim calcmode="lin" valueType="num">
                                      <p:cBhvr>
                                        <p:cTn id="13" dur="500" fill="hold"/>
                                        <p:tgtEl>
                                          <p:spTgt spid="96"/>
                                        </p:tgtEl>
                                        <p:attrNameLst>
                                          <p:attrName>ppt_h</p:attrName>
                                        </p:attrNameLst>
                                      </p:cBhvr>
                                      <p:tavLst>
                                        <p:tav tm="0">
                                          <p:val>
                                            <p:fltVal val="0"/>
                                          </p:val>
                                        </p:tav>
                                        <p:tav tm="100000">
                                          <p:val>
                                            <p:strVal val="#ppt_h"/>
                                          </p:val>
                                        </p:tav>
                                      </p:tavLst>
                                    </p:anim>
                                    <p:animEffect transition="in" filter="fade">
                                      <p:cBhvr>
                                        <p:cTn id="14" dur="500"/>
                                        <p:tgtEl>
                                          <p:spTgt spid="9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p:cTn id="17" dur="500" fill="hold"/>
                                        <p:tgtEl>
                                          <p:spTgt spid="97"/>
                                        </p:tgtEl>
                                        <p:attrNameLst>
                                          <p:attrName>ppt_w</p:attrName>
                                        </p:attrNameLst>
                                      </p:cBhvr>
                                      <p:tavLst>
                                        <p:tav tm="0">
                                          <p:val>
                                            <p:fltVal val="0"/>
                                          </p:val>
                                        </p:tav>
                                        <p:tav tm="100000">
                                          <p:val>
                                            <p:strVal val="#ppt_w"/>
                                          </p:val>
                                        </p:tav>
                                      </p:tavLst>
                                    </p:anim>
                                    <p:anim calcmode="lin" valueType="num">
                                      <p:cBhvr>
                                        <p:cTn id="18" dur="500" fill="hold"/>
                                        <p:tgtEl>
                                          <p:spTgt spid="97"/>
                                        </p:tgtEl>
                                        <p:attrNameLst>
                                          <p:attrName>ppt_h</p:attrName>
                                        </p:attrNameLst>
                                      </p:cBhvr>
                                      <p:tavLst>
                                        <p:tav tm="0">
                                          <p:val>
                                            <p:fltVal val="0"/>
                                          </p:val>
                                        </p:tav>
                                        <p:tav tm="100000">
                                          <p:val>
                                            <p:strVal val="#ppt_h"/>
                                          </p:val>
                                        </p:tav>
                                      </p:tavLst>
                                    </p:anim>
                                    <p:animEffect transition="in" filter="fade">
                                      <p:cBhvr>
                                        <p:cTn id="19"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D03AA-2961-44E6-93A5-88858D6A01FE}"/>
              </a:ext>
            </a:extLst>
          </p:cNvPr>
          <p:cNvSpPr txBox="1"/>
          <p:nvPr/>
        </p:nvSpPr>
        <p:spPr>
          <a:xfrm>
            <a:off x="322217" y="330926"/>
            <a:ext cx="11477897" cy="6226628"/>
          </a:xfrm>
          <a:prstGeom prst="rect">
            <a:avLst/>
          </a:prstGeom>
          <a:solidFill>
            <a:schemeClr val="bg1"/>
          </a:solidFill>
        </p:spPr>
        <p:txBody>
          <a:bodyPr wrap="square" rtlCol="0">
            <a:spAutoFit/>
          </a:bodyPr>
          <a:lstStyle/>
          <a:p>
            <a:endParaRPr lang="en-US" dirty="0"/>
          </a:p>
        </p:txBody>
      </p:sp>
      <p:sp>
        <p:nvSpPr>
          <p:cNvPr id="95" name="Text Box 55">
            <a:extLst>
              <a:ext uri="{FF2B5EF4-FFF2-40B4-BE49-F238E27FC236}">
                <a16:creationId xmlns:a16="http://schemas.microsoft.com/office/drawing/2014/main" id="{C1F27BB8-6253-4731-B27E-461675828C5F}"/>
              </a:ext>
            </a:extLst>
          </p:cNvPr>
          <p:cNvSpPr txBox="1">
            <a:spLocks noChangeArrowheads="1"/>
          </p:cNvSpPr>
          <p:nvPr/>
        </p:nvSpPr>
        <p:spPr bwMode="auto">
          <a:xfrm>
            <a:off x="1636367" y="295864"/>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6" name="Text Box 55">
            <a:extLst>
              <a:ext uri="{FF2B5EF4-FFF2-40B4-BE49-F238E27FC236}">
                <a16:creationId xmlns:a16="http://schemas.microsoft.com/office/drawing/2014/main" id="{008F18AB-7795-455D-B205-2E84710A61D6}"/>
              </a:ext>
            </a:extLst>
          </p:cNvPr>
          <p:cNvSpPr txBox="1">
            <a:spLocks noChangeArrowheads="1"/>
          </p:cNvSpPr>
          <p:nvPr/>
        </p:nvSpPr>
        <p:spPr bwMode="auto">
          <a:xfrm>
            <a:off x="3513135" y="30044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7" name="Text Box 55">
            <a:extLst>
              <a:ext uri="{FF2B5EF4-FFF2-40B4-BE49-F238E27FC236}">
                <a16:creationId xmlns:a16="http://schemas.microsoft.com/office/drawing/2014/main" id="{82F60DA8-8769-4F11-AB05-BEDD928E0E35}"/>
              </a:ext>
            </a:extLst>
          </p:cNvPr>
          <p:cNvSpPr txBox="1">
            <a:spLocks noChangeArrowheads="1"/>
          </p:cNvSpPr>
          <p:nvPr/>
        </p:nvSpPr>
        <p:spPr bwMode="auto">
          <a:xfrm>
            <a:off x="5522836" y="328077"/>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98" name="Straight Arrow Connector 97">
            <a:extLst>
              <a:ext uri="{FF2B5EF4-FFF2-40B4-BE49-F238E27FC236}">
                <a16:creationId xmlns:a16="http://schemas.microsoft.com/office/drawing/2014/main" id="{E4EE0C97-050F-44F6-9345-EE1BA59D719E}"/>
              </a:ext>
            </a:extLst>
          </p:cNvPr>
          <p:cNvCxnSpPr>
            <a:cxnSpLocks/>
          </p:cNvCxnSpPr>
          <p:nvPr/>
        </p:nvCxnSpPr>
        <p:spPr>
          <a:xfrm>
            <a:off x="2860006" y="452974"/>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496168C-8FAD-49AB-9ABF-BCA36D9CE113}"/>
              </a:ext>
            </a:extLst>
          </p:cNvPr>
          <p:cNvSpPr txBox="1"/>
          <p:nvPr/>
        </p:nvSpPr>
        <p:spPr>
          <a:xfrm>
            <a:off x="499609" y="3948420"/>
            <a:ext cx="11123112" cy="2153346"/>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In the 1960s and the 1970s something starts to change in America. You have the Civil Rights movement, but you also have the sexual revolution. Willingness to elect a woman president rose from 1/3 to 2/3 through those 20 years. Civil Rights bills were passed, the Environmental Protection Agency was formed. Title IX gave equality to female college athletes, Roe versus Wade passed in 1974 and Congress passed the Equal Rights Amendment. Most of this is in connection not just to the Civil Rights movement, but the rise of environmentalism which challenges American capitalism and the rise of second wave feminism and the sexual revolution where for the first-time women can begin to speak about sex on an equal footing to men, and birth control is introduced.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8B464515-6298-45A6-9B6F-0BA9BCB1BD9C}"/>
              </a:ext>
            </a:extLst>
          </p:cNvPr>
          <p:cNvCxnSpPr>
            <a:cxnSpLocks/>
          </p:cNvCxnSpPr>
          <p:nvPr/>
        </p:nvCxnSpPr>
        <p:spPr>
          <a:xfrm>
            <a:off x="2171223" y="1971040"/>
            <a:ext cx="8881444"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A82C65-6D14-4DDA-920C-E4E013D31026}"/>
              </a:ext>
            </a:extLst>
          </p:cNvPr>
          <p:cNvCxnSpPr>
            <a:cxnSpLocks/>
          </p:cNvCxnSpPr>
          <p:nvPr/>
        </p:nvCxnSpPr>
        <p:spPr>
          <a:xfrm>
            <a:off x="1278077" y="1964459"/>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199F816-1179-4F1B-98EA-406985FC20B7}"/>
              </a:ext>
            </a:extLst>
          </p:cNvPr>
          <p:cNvCxnSpPr>
            <a:cxnSpLocks/>
          </p:cNvCxnSpPr>
          <p:nvPr/>
        </p:nvCxnSpPr>
        <p:spPr>
          <a:xfrm flipV="1">
            <a:off x="1299067" y="169164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C14C38C-E866-40C6-82C5-22AD7FFE206E}"/>
              </a:ext>
            </a:extLst>
          </p:cNvPr>
          <p:cNvCxnSpPr>
            <a:cxnSpLocks/>
          </p:cNvCxnSpPr>
          <p:nvPr/>
        </p:nvCxnSpPr>
        <p:spPr>
          <a:xfrm>
            <a:off x="1083167" y="169164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485F7BB-3481-4727-B86E-AFB64F4E06CF}"/>
              </a:ext>
            </a:extLst>
          </p:cNvPr>
          <p:cNvCxnSpPr>
            <a:cxnSpLocks/>
          </p:cNvCxnSpPr>
          <p:nvPr/>
        </p:nvCxnSpPr>
        <p:spPr>
          <a:xfrm flipV="1">
            <a:off x="2992381" y="137945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AAB5F76-70C1-4E14-8D8A-CFBA6FBB7572}"/>
              </a:ext>
            </a:extLst>
          </p:cNvPr>
          <p:cNvCxnSpPr>
            <a:cxnSpLocks/>
          </p:cNvCxnSpPr>
          <p:nvPr/>
        </p:nvCxnSpPr>
        <p:spPr>
          <a:xfrm flipV="1">
            <a:off x="6220534" y="1383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F1C044-9F4B-4109-A9E2-CAC410919496}"/>
              </a:ext>
            </a:extLst>
          </p:cNvPr>
          <p:cNvCxnSpPr>
            <a:cxnSpLocks/>
          </p:cNvCxnSpPr>
          <p:nvPr/>
        </p:nvCxnSpPr>
        <p:spPr>
          <a:xfrm>
            <a:off x="2556911" y="1377096"/>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F046A6D-554F-44C0-8CA7-BFFFE120EDCF}"/>
              </a:ext>
            </a:extLst>
          </p:cNvPr>
          <p:cNvSpPr txBox="1"/>
          <p:nvPr/>
        </p:nvSpPr>
        <p:spPr>
          <a:xfrm>
            <a:off x="5830465" y="1079047"/>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42" name="TextBox 41">
            <a:extLst>
              <a:ext uri="{FF2B5EF4-FFF2-40B4-BE49-F238E27FC236}">
                <a16:creationId xmlns:a16="http://schemas.microsoft.com/office/drawing/2014/main" id="{A31B9884-87AA-405F-ACB2-C4A4521371DC}"/>
              </a:ext>
            </a:extLst>
          </p:cNvPr>
          <p:cNvSpPr txBox="1"/>
          <p:nvPr/>
        </p:nvSpPr>
        <p:spPr>
          <a:xfrm>
            <a:off x="2500439" y="1033080"/>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43" name="TextBox 42">
            <a:extLst>
              <a:ext uri="{FF2B5EF4-FFF2-40B4-BE49-F238E27FC236}">
                <a16:creationId xmlns:a16="http://schemas.microsoft.com/office/drawing/2014/main" id="{C4AB40DA-D2D3-4F73-AED6-408404AA811E}"/>
              </a:ext>
            </a:extLst>
          </p:cNvPr>
          <p:cNvSpPr txBox="1"/>
          <p:nvPr/>
        </p:nvSpPr>
        <p:spPr>
          <a:xfrm>
            <a:off x="961614" y="1257528"/>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53" name="TextBox 52">
            <a:extLst>
              <a:ext uri="{FF2B5EF4-FFF2-40B4-BE49-F238E27FC236}">
                <a16:creationId xmlns:a16="http://schemas.microsoft.com/office/drawing/2014/main" id="{D845AB1E-2207-4B7C-947C-994AEDF41E53}"/>
              </a:ext>
            </a:extLst>
          </p:cNvPr>
          <p:cNvSpPr txBox="1"/>
          <p:nvPr/>
        </p:nvSpPr>
        <p:spPr>
          <a:xfrm>
            <a:off x="2586502" y="1988319"/>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56" name="TextBox 55">
            <a:extLst>
              <a:ext uri="{FF2B5EF4-FFF2-40B4-BE49-F238E27FC236}">
                <a16:creationId xmlns:a16="http://schemas.microsoft.com/office/drawing/2014/main" id="{C5B1D09D-BD59-474D-ACFB-34FFAD797824}"/>
              </a:ext>
            </a:extLst>
          </p:cNvPr>
          <p:cNvSpPr txBox="1"/>
          <p:nvPr/>
        </p:nvSpPr>
        <p:spPr>
          <a:xfrm>
            <a:off x="5864904" y="-137987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cxnSp>
        <p:nvCxnSpPr>
          <p:cNvPr id="27" name="Straight Arrow Connector 26">
            <a:extLst>
              <a:ext uri="{FF2B5EF4-FFF2-40B4-BE49-F238E27FC236}">
                <a16:creationId xmlns:a16="http://schemas.microsoft.com/office/drawing/2014/main" id="{DD9541B0-8AF8-48D2-8369-2C72EBC956BB}"/>
              </a:ext>
            </a:extLst>
          </p:cNvPr>
          <p:cNvCxnSpPr>
            <a:cxnSpLocks/>
          </p:cNvCxnSpPr>
          <p:nvPr/>
        </p:nvCxnSpPr>
        <p:spPr>
          <a:xfrm>
            <a:off x="4818711" y="466327"/>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DD3F2C3-7447-4BC9-9090-94874C61AC1B}"/>
              </a:ext>
            </a:extLst>
          </p:cNvPr>
          <p:cNvSpPr txBox="1"/>
          <p:nvPr/>
        </p:nvSpPr>
        <p:spPr>
          <a:xfrm>
            <a:off x="5664186" y="1988638"/>
            <a:ext cx="2099443"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30" name="Straight Connector 29">
            <a:extLst>
              <a:ext uri="{FF2B5EF4-FFF2-40B4-BE49-F238E27FC236}">
                <a16:creationId xmlns:a16="http://schemas.microsoft.com/office/drawing/2014/main" id="{AA1DF4F1-2FE4-4C18-98B3-B83220D1C757}"/>
              </a:ext>
            </a:extLst>
          </p:cNvPr>
          <p:cNvCxnSpPr>
            <a:cxnSpLocks/>
          </p:cNvCxnSpPr>
          <p:nvPr/>
        </p:nvCxnSpPr>
        <p:spPr>
          <a:xfrm>
            <a:off x="5782524" y="1381142"/>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86BC96D-3553-4F37-B4F8-B71279239633}"/>
              </a:ext>
            </a:extLst>
          </p:cNvPr>
          <p:cNvCxnSpPr>
            <a:cxnSpLocks/>
          </p:cNvCxnSpPr>
          <p:nvPr/>
        </p:nvCxnSpPr>
        <p:spPr>
          <a:xfrm flipV="1">
            <a:off x="9228729" y="1358789"/>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62C5490-D9D8-4B21-8394-D3A6D0FA3596}"/>
              </a:ext>
            </a:extLst>
          </p:cNvPr>
          <p:cNvSpPr txBox="1"/>
          <p:nvPr/>
        </p:nvSpPr>
        <p:spPr>
          <a:xfrm>
            <a:off x="8631241" y="1029316"/>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33" name="Straight Connector 32">
            <a:extLst>
              <a:ext uri="{FF2B5EF4-FFF2-40B4-BE49-F238E27FC236}">
                <a16:creationId xmlns:a16="http://schemas.microsoft.com/office/drawing/2014/main" id="{2D6E3B05-D503-40DA-A186-96075BF90A95}"/>
              </a:ext>
            </a:extLst>
          </p:cNvPr>
          <p:cNvCxnSpPr>
            <a:cxnSpLocks/>
          </p:cNvCxnSpPr>
          <p:nvPr/>
        </p:nvCxnSpPr>
        <p:spPr>
          <a:xfrm>
            <a:off x="8790719" y="1355940"/>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63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ppt_w</p:attrName>
                                        </p:attrNameLst>
                                      </p:cBhvr>
                                      <p:tavLst>
                                        <p:tav tm="0">
                                          <p:val>
                                            <p:fltVal val="0"/>
                                          </p:val>
                                        </p:tav>
                                        <p:tav tm="100000">
                                          <p:val>
                                            <p:strVal val="#ppt_w"/>
                                          </p:val>
                                        </p:tav>
                                      </p:tavLst>
                                    </p:anim>
                                    <p:anim calcmode="lin" valueType="num">
                                      <p:cBhvr>
                                        <p:cTn id="8" dur="500" fill="hold"/>
                                        <p:tgtEl>
                                          <p:spTgt spid="95"/>
                                        </p:tgtEl>
                                        <p:attrNameLst>
                                          <p:attrName>ppt_h</p:attrName>
                                        </p:attrNameLst>
                                      </p:cBhvr>
                                      <p:tavLst>
                                        <p:tav tm="0">
                                          <p:val>
                                            <p:fltVal val="0"/>
                                          </p:val>
                                        </p:tav>
                                        <p:tav tm="100000">
                                          <p:val>
                                            <p:strVal val="#ppt_h"/>
                                          </p:val>
                                        </p:tav>
                                      </p:tavLst>
                                    </p:anim>
                                    <p:animEffect transition="in" filter="fade">
                                      <p:cBhvr>
                                        <p:cTn id="9" dur="500"/>
                                        <p:tgtEl>
                                          <p:spTgt spid="9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p:cTn id="12" dur="500" fill="hold"/>
                                        <p:tgtEl>
                                          <p:spTgt spid="96"/>
                                        </p:tgtEl>
                                        <p:attrNameLst>
                                          <p:attrName>ppt_w</p:attrName>
                                        </p:attrNameLst>
                                      </p:cBhvr>
                                      <p:tavLst>
                                        <p:tav tm="0">
                                          <p:val>
                                            <p:fltVal val="0"/>
                                          </p:val>
                                        </p:tav>
                                        <p:tav tm="100000">
                                          <p:val>
                                            <p:strVal val="#ppt_w"/>
                                          </p:val>
                                        </p:tav>
                                      </p:tavLst>
                                    </p:anim>
                                    <p:anim calcmode="lin" valueType="num">
                                      <p:cBhvr>
                                        <p:cTn id="13" dur="500" fill="hold"/>
                                        <p:tgtEl>
                                          <p:spTgt spid="96"/>
                                        </p:tgtEl>
                                        <p:attrNameLst>
                                          <p:attrName>ppt_h</p:attrName>
                                        </p:attrNameLst>
                                      </p:cBhvr>
                                      <p:tavLst>
                                        <p:tav tm="0">
                                          <p:val>
                                            <p:fltVal val="0"/>
                                          </p:val>
                                        </p:tav>
                                        <p:tav tm="100000">
                                          <p:val>
                                            <p:strVal val="#ppt_h"/>
                                          </p:val>
                                        </p:tav>
                                      </p:tavLst>
                                    </p:anim>
                                    <p:animEffect transition="in" filter="fade">
                                      <p:cBhvr>
                                        <p:cTn id="14" dur="500"/>
                                        <p:tgtEl>
                                          <p:spTgt spid="9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p:cTn id="17" dur="500" fill="hold"/>
                                        <p:tgtEl>
                                          <p:spTgt spid="97"/>
                                        </p:tgtEl>
                                        <p:attrNameLst>
                                          <p:attrName>ppt_w</p:attrName>
                                        </p:attrNameLst>
                                      </p:cBhvr>
                                      <p:tavLst>
                                        <p:tav tm="0">
                                          <p:val>
                                            <p:fltVal val="0"/>
                                          </p:val>
                                        </p:tav>
                                        <p:tav tm="100000">
                                          <p:val>
                                            <p:strVal val="#ppt_w"/>
                                          </p:val>
                                        </p:tav>
                                      </p:tavLst>
                                    </p:anim>
                                    <p:anim calcmode="lin" valueType="num">
                                      <p:cBhvr>
                                        <p:cTn id="18" dur="500" fill="hold"/>
                                        <p:tgtEl>
                                          <p:spTgt spid="97"/>
                                        </p:tgtEl>
                                        <p:attrNameLst>
                                          <p:attrName>ppt_h</p:attrName>
                                        </p:attrNameLst>
                                      </p:cBhvr>
                                      <p:tavLst>
                                        <p:tav tm="0">
                                          <p:val>
                                            <p:fltVal val="0"/>
                                          </p:val>
                                        </p:tav>
                                        <p:tav tm="100000">
                                          <p:val>
                                            <p:strVal val="#ppt_h"/>
                                          </p:val>
                                        </p:tav>
                                      </p:tavLst>
                                    </p:anim>
                                    <p:animEffect transition="in" filter="fade">
                                      <p:cBhvr>
                                        <p:cTn id="19"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D03AA-2961-44E6-93A5-88858D6A01FE}"/>
              </a:ext>
            </a:extLst>
          </p:cNvPr>
          <p:cNvSpPr txBox="1"/>
          <p:nvPr/>
        </p:nvSpPr>
        <p:spPr>
          <a:xfrm>
            <a:off x="322217" y="330926"/>
            <a:ext cx="11477897" cy="6226628"/>
          </a:xfrm>
          <a:prstGeom prst="rect">
            <a:avLst/>
          </a:prstGeom>
          <a:solidFill>
            <a:schemeClr val="bg1"/>
          </a:solidFill>
        </p:spPr>
        <p:txBody>
          <a:bodyPr wrap="square" rtlCol="0">
            <a:spAutoFit/>
          </a:bodyPr>
          <a:lstStyle/>
          <a:p>
            <a:endParaRPr lang="en-US" dirty="0"/>
          </a:p>
        </p:txBody>
      </p:sp>
      <p:pic>
        <p:nvPicPr>
          <p:cNvPr id="93" name="Picture 92">
            <a:extLst>
              <a:ext uri="{FF2B5EF4-FFF2-40B4-BE49-F238E27FC236}">
                <a16:creationId xmlns:a16="http://schemas.microsoft.com/office/drawing/2014/main" id="{1DC870CA-70CE-4188-B37F-6BE3E01AE879}"/>
              </a:ext>
            </a:extLst>
          </p:cNvPr>
          <p:cNvPicPr>
            <a:picLocks noChangeAspect="1"/>
          </p:cNvPicPr>
          <p:nvPr/>
        </p:nvPicPr>
        <p:blipFill>
          <a:blip r:embed="rId2"/>
          <a:stretch>
            <a:fillRect/>
          </a:stretch>
        </p:blipFill>
        <p:spPr>
          <a:xfrm>
            <a:off x="321911" y="1937163"/>
            <a:ext cx="11478203" cy="3180267"/>
          </a:xfrm>
          <a:prstGeom prst="rect">
            <a:avLst/>
          </a:prstGeom>
        </p:spPr>
      </p:pic>
      <p:sp>
        <p:nvSpPr>
          <p:cNvPr id="3" name="TextBox 2">
            <a:extLst>
              <a:ext uri="{FF2B5EF4-FFF2-40B4-BE49-F238E27FC236}">
                <a16:creationId xmlns:a16="http://schemas.microsoft.com/office/drawing/2014/main" id="{58BF385A-7834-4778-BE43-7ABCC8864086}"/>
              </a:ext>
            </a:extLst>
          </p:cNvPr>
          <p:cNvSpPr txBox="1"/>
          <p:nvPr/>
        </p:nvSpPr>
        <p:spPr>
          <a:xfrm>
            <a:off x="504943" y="698885"/>
            <a:ext cx="11112137" cy="830997"/>
          </a:xfrm>
          <a:prstGeom prst="rect">
            <a:avLst/>
          </a:prstGeom>
          <a:noFill/>
        </p:spPr>
        <p:txBody>
          <a:bodyPr wrap="square" rtlCol="0">
            <a:spAutoFit/>
          </a:bodyPr>
          <a:lstStyle/>
          <a:p>
            <a:r>
              <a:rPr lang="en-US" sz="4800" b="1" dirty="0">
                <a:latin typeface="Great Vibes" panose="02000507080000020002" pitchFamily="2" charset="0"/>
              </a:rPr>
              <a:t>The Three Structures</a:t>
            </a:r>
          </a:p>
        </p:txBody>
      </p:sp>
    </p:spTree>
    <p:extLst>
      <p:ext uri="{BB962C8B-B14F-4D97-AF65-F5344CB8AC3E}">
        <p14:creationId xmlns:p14="http://schemas.microsoft.com/office/powerpoint/2010/main" val="2432960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D03AA-2961-44E6-93A5-88858D6A01FE}"/>
              </a:ext>
            </a:extLst>
          </p:cNvPr>
          <p:cNvSpPr txBox="1"/>
          <p:nvPr/>
        </p:nvSpPr>
        <p:spPr>
          <a:xfrm>
            <a:off x="322217" y="330926"/>
            <a:ext cx="11477897" cy="6226628"/>
          </a:xfrm>
          <a:prstGeom prst="rect">
            <a:avLst/>
          </a:prstGeom>
          <a:solidFill>
            <a:schemeClr val="bg1"/>
          </a:solidFill>
        </p:spPr>
        <p:txBody>
          <a:bodyPr wrap="square" rtlCol="0">
            <a:spAutoFit/>
          </a:bodyPr>
          <a:lstStyle/>
          <a:p>
            <a:endParaRPr lang="en-US" dirty="0"/>
          </a:p>
        </p:txBody>
      </p:sp>
      <p:sp>
        <p:nvSpPr>
          <p:cNvPr id="95" name="Text Box 55">
            <a:extLst>
              <a:ext uri="{FF2B5EF4-FFF2-40B4-BE49-F238E27FC236}">
                <a16:creationId xmlns:a16="http://schemas.microsoft.com/office/drawing/2014/main" id="{C1F27BB8-6253-4731-B27E-461675828C5F}"/>
              </a:ext>
            </a:extLst>
          </p:cNvPr>
          <p:cNvSpPr txBox="1">
            <a:spLocks noChangeArrowheads="1"/>
          </p:cNvSpPr>
          <p:nvPr/>
        </p:nvSpPr>
        <p:spPr bwMode="auto">
          <a:xfrm>
            <a:off x="1636367" y="295864"/>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6" name="Text Box 55">
            <a:extLst>
              <a:ext uri="{FF2B5EF4-FFF2-40B4-BE49-F238E27FC236}">
                <a16:creationId xmlns:a16="http://schemas.microsoft.com/office/drawing/2014/main" id="{008F18AB-7795-455D-B205-2E84710A61D6}"/>
              </a:ext>
            </a:extLst>
          </p:cNvPr>
          <p:cNvSpPr txBox="1">
            <a:spLocks noChangeArrowheads="1"/>
          </p:cNvSpPr>
          <p:nvPr/>
        </p:nvSpPr>
        <p:spPr bwMode="auto">
          <a:xfrm>
            <a:off x="3513135" y="30044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7" name="Text Box 55">
            <a:extLst>
              <a:ext uri="{FF2B5EF4-FFF2-40B4-BE49-F238E27FC236}">
                <a16:creationId xmlns:a16="http://schemas.microsoft.com/office/drawing/2014/main" id="{82F60DA8-8769-4F11-AB05-BEDD928E0E35}"/>
              </a:ext>
            </a:extLst>
          </p:cNvPr>
          <p:cNvSpPr txBox="1">
            <a:spLocks noChangeArrowheads="1"/>
          </p:cNvSpPr>
          <p:nvPr/>
        </p:nvSpPr>
        <p:spPr bwMode="auto">
          <a:xfrm>
            <a:off x="5522836" y="328077"/>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98" name="Straight Arrow Connector 97">
            <a:extLst>
              <a:ext uri="{FF2B5EF4-FFF2-40B4-BE49-F238E27FC236}">
                <a16:creationId xmlns:a16="http://schemas.microsoft.com/office/drawing/2014/main" id="{E4EE0C97-050F-44F6-9345-EE1BA59D719E}"/>
              </a:ext>
            </a:extLst>
          </p:cNvPr>
          <p:cNvCxnSpPr>
            <a:cxnSpLocks/>
          </p:cNvCxnSpPr>
          <p:nvPr/>
        </p:nvCxnSpPr>
        <p:spPr>
          <a:xfrm>
            <a:off x="2860006" y="452974"/>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496168C-8FAD-49AB-9ABF-BCA36D9CE113}"/>
              </a:ext>
            </a:extLst>
          </p:cNvPr>
          <p:cNvSpPr txBox="1"/>
          <p:nvPr/>
        </p:nvSpPr>
        <p:spPr>
          <a:xfrm>
            <a:off x="499609" y="3948420"/>
            <a:ext cx="11123112" cy="1856983"/>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Quoting from The Evangelicals page 223, it's just listed those things that I listed but in more detail, it calls them the revolution of the 1960s, “That the revolution of 1960s would engender a reaction from a traditionalist party seems in hindsight perfectly predictable. Even in the mid-1970s however there was little to suggest one from conservative Protestants. For one thing evangelicals remained so regionally and theologically divided that they agreed on little except on opposition to Catholicism." So they still don't like Catholics, but they've embraced the Judeo world, we, Adventists, gave up any attempt to be a threat, at least they’re united, and they still don't like Catholics.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8B464515-6298-45A6-9B6F-0BA9BCB1BD9C}"/>
              </a:ext>
            </a:extLst>
          </p:cNvPr>
          <p:cNvCxnSpPr>
            <a:cxnSpLocks/>
          </p:cNvCxnSpPr>
          <p:nvPr/>
        </p:nvCxnSpPr>
        <p:spPr>
          <a:xfrm>
            <a:off x="2171223" y="1971040"/>
            <a:ext cx="8881444"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A82C65-6D14-4DDA-920C-E4E013D31026}"/>
              </a:ext>
            </a:extLst>
          </p:cNvPr>
          <p:cNvCxnSpPr>
            <a:cxnSpLocks/>
          </p:cNvCxnSpPr>
          <p:nvPr/>
        </p:nvCxnSpPr>
        <p:spPr>
          <a:xfrm>
            <a:off x="1278077" y="1964459"/>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199F816-1179-4F1B-98EA-406985FC20B7}"/>
              </a:ext>
            </a:extLst>
          </p:cNvPr>
          <p:cNvCxnSpPr>
            <a:cxnSpLocks/>
          </p:cNvCxnSpPr>
          <p:nvPr/>
        </p:nvCxnSpPr>
        <p:spPr>
          <a:xfrm flipV="1">
            <a:off x="1299067" y="169164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C14C38C-E866-40C6-82C5-22AD7FFE206E}"/>
              </a:ext>
            </a:extLst>
          </p:cNvPr>
          <p:cNvCxnSpPr>
            <a:cxnSpLocks/>
          </p:cNvCxnSpPr>
          <p:nvPr/>
        </p:nvCxnSpPr>
        <p:spPr>
          <a:xfrm>
            <a:off x="1083167" y="169164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485F7BB-3481-4727-B86E-AFB64F4E06CF}"/>
              </a:ext>
            </a:extLst>
          </p:cNvPr>
          <p:cNvCxnSpPr>
            <a:cxnSpLocks/>
          </p:cNvCxnSpPr>
          <p:nvPr/>
        </p:nvCxnSpPr>
        <p:spPr>
          <a:xfrm flipV="1">
            <a:off x="2992381" y="137945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AAB5F76-70C1-4E14-8D8A-CFBA6FBB7572}"/>
              </a:ext>
            </a:extLst>
          </p:cNvPr>
          <p:cNvCxnSpPr>
            <a:cxnSpLocks/>
          </p:cNvCxnSpPr>
          <p:nvPr/>
        </p:nvCxnSpPr>
        <p:spPr>
          <a:xfrm flipV="1">
            <a:off x="6220534" y="1383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F1C044-9F4B-4109-A9E2-CAC410919496}"/>
              </a:ext>
            </a:extLst>
          </p:cNvPr>
          <p:cNvCxnSpPr>
            <a:cxnSpLocks/>
          </p:cNvCxnSpPr>
          <p:nvPr/>
        </p:nvCxnSpPr>
        <p:spPr>
          <a:xfrm>
            <a:off x="2556911" y="1377096"/>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F046A6D-554F-44C0-8CA7-BFFFE120EDCF}"/>
              </a:ext>
            </a:extLst>
          </p:cNvPr>
          <p:cNvSpPr txBox="1"/>
          <p:nvPr/>
        </p:nvSpPr>
        <p:spPr>
          <a:xfrm>
            <a:off x="5830465" y="1079047"/>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42" name="TextBox 41">
            <a:extLst>
              <a:ext uri="{FF2B5EF4-FFF2-40B4-BE49-F238E27FC236}">
                <a16:creationId xmlns:a16="http://schemas.microsoft.com/office/drawing/2014/main" id="{A31B9884-87AA-405F-ACB2-C4A4521371DC}"/>
              </a:ext>
            </a:extLst>
          </p:cNvPr>
          <p:cNvSpPr txBox="1"/>
          <p:nvPr/>
        </p:nvSpPr>
        <p:spPr>
          <a:xfrm>
            <a:off x="2500439" y="1033080"/>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43" name="TextBox 42">
            <a:extLst>
              <a:ext uri="{FF2B5EF4-FFF2-40B4-BE49-F238E27FC236}">
                <a16:creationId xmlns:a16="http://schemas.microsoft.com/office/drawing/2014/main" id="{C4AB40DA-D2D3-4F73-AED6-408404AA811E}"/>
              </a:ext>
            </a:extLst>
          </p:cNvPr>
          <p:cNvSpPr txBox="1"/>
          <p:nvPr/>
        </p:nvSpPr>
        <p:spPr>
          <a:xfrm>
            <a:off x="961614" y="1257528"/>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53" name="TextBox 52">
            <a:extLst>
              <a:ext uri="{FF2B5EF4-FFF2-40B4-BE49-F238E27FC236}">
                <a16:creationId xmlns:a16="http://schemas.microsoft.com/office/drawing/2014/main" id="{D845AB1E-2207-4B7C-947C-994AEDF41E53}"/>
              </a:ext>
            </a:extLst>
          </p:cNvPr>
          <p:cNvSpPr txBox="1"/>
          <p:nvPr/>
        </p:nvSpPr>
        <p:spPr>
          <a:xfrm>
            <a:off x="2586502" y="1988319"/>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56" name="TextBox 55">
            <a:extLst>
              <a:ext uri="{FF2B5EF4-FFF2-40B4-BE49-F238E27FC236}">
                <a16:creationId xmlns:a16="http://schemas.microsoft.com/office/drawing/2014/main" id="{C5B1D09D-BD59-474D-ACFB-34FFAD797824}"/>
              </a:ext>
            </a:extLst>
          </p:cNvPr>
          <p:cNvSpPr txBox="1"/>
          <p:nvPr/>
        </p:nvSpPr>
        <p:spPr>
          <a:xfrm>
            <a:off x="5864904" y="-137987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cxnSp>
        <p:nvCxnSpPr>
          <p:cNvPr id="27" name="Straight Arrow Connector 26">
            <a:extLst>
              <a:ext uri="{FF2B5EF4-FFF2-40B4-BE49-F238E27FC236}">
                <a16:creationId xmlns:a16="http://schemas.microsoft.com/office/drawing/2014/main" id="{DD9541B0-8AF8-48D2-8369-2C72EBC956BB}"/>
              </a:ext>
            </a:extLst>
          </p:cNvPr>
          <p:cNvCxnSpPr>
            <a:cxnSpLocks/>
          </p:cNvCxnSpPr>
          <p:nvPr/>
        </p:nvCxnSpPr>
        <p:spPr>
          <a:xfrm>
            <a:off x="4818711" y="466327"/>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DD3F2C3-7447-4BC9-9090-94874C61AC1B}"/>
              </a:ext>
            </a:extLst>
          </p:cNvPr>
          <p:cNvSpPr txBox="1"/>
          <p:nvPr/>
        </p:nvSpPr>
        <p:spPr>
          <a:xfrm>
            <a:off x="5664186" y="1988638"/>
            <a:ext cx="2099443"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30" name="Straight Connector 29">
            <a:extLst>
              <a:ext uri="{FF2B5EF4-FFF2-40B4-BE49-F238E27FC236}">
                <a16:creationId xmlns:a16="http://schemas.microsoft.com/office/drawing/2014/main" id="{AA1DF4F1-2FE4-4C18-98B3-B83220D1C757}"/>
              </a:ext>
            </a:extLst>
          </p:cNvPr>
          <p:cNvCxnSpPr>
            <a:cxnSpLocks/>
          </p:cNvCxnSpPr>
          <p:nvPr/>
        </p:nvCxnSpPr>
        <p:spPr>
          <a:xfrm>
            <a:off x="5782524" y="1381142"/>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86BC96D-3553-4F37-B4F8-B71279239633}"/>
              </a:ext>
            </a:extLst>
          </p:cNvPr>
          <p:cNvCxnSpPr>
            <a:cxnSpLocks/>
          </p:cNvCxnSpPr>
          <p:nvPr/>
        </p:nvCxnSpPr>
        <p:spPr>
          <a:xfrm flipV="1">
            <a:off x="9228729" y="1358789"/>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62C5490-D9D8-4B21-8394-D3A6D0FA3596}"/>
              </a:ext>
            </a:extLst>
          </p:cNvPr>
          <p:cNvSpPr txBox="1"/>
          <p:nvPr/>
        </p:nvSpPr>
        <p:spPr>
          <a:xfrm>
            <a:off x="8631241" y="1029316"/>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33" name="Straight Connector 32">
            <a:extLst>
              <a:ext uri="{FF2B5EF4-FFF2-40B4-BE49-F238E27FC236}">
                <a16:creationId xmlns:a16="http://schemas.microsoft.com/office/drawing/2014/main" id="{2D6E3B05-D503-40DA-A186-96075BF90A95}"/>
              </a:ext>
            </a:extLst>
          </p:cNvPr>
          <p:cNvCxnSpPr>
            <a:cxnSpLocks/>
          </p:cNvCxnSpPr>
          <p:nvPr/>
        </p:nvCxnSpPr>
        <p:spPr>
          <a:xfrm>
            <a:off x="8790719" y="1355940"/>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823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ppt_w</p:attrName>
                                        </p:attrNameLst>
                                      </p:cBhvr>
                                      <p:tavLst>
                                        <p:tav tm="0">
                                          <p:val>
                                            <p:fltVal val="0"/>
                                          </p:val>
                                        </p:tav>
                                        <p:tav tm="100000">
                                          <p:val>
                                            <p:strVal val="#ppt_w"/>
                                          </p:val>
                                        </p:tav>
                                      </p:tavLst>
                                    </p:anim>
                                    <p:anim calcmode="lin" valueType="num">
                                      <p:cBhvr>
                                        <p:cTn id="8" dur="500" fill="hold"/>
                                        <p:tgtEl>
                                          <p:spTgt spid="95"/>
                                        </p:tgtEl>
                                        <p:attrNameLst>
                                          <p:attrName>ppt_h</p:attrName>
                                        </p:attrNameLst>
                                      </p:cBhvr>
                                      <p:tavLst>
                                        <p:tav tm="0">
                                          <p:val>
                                            <p:fltVal val="0"/>
                                          </p:val>
                                        </p:tav>
                                        <p:tav tm="100000">
                                          <p:val>
                                            <p:strVal val="#ppt_h"/>
                                          </p:val>
                                        </p:tav>
                                      </p:tavLst>
                                    </p:anim>
                                    <p:animEffect transition="in" filter="fade">
                                      <p:cBhvr>
                                        <p:cTn id="9" dur="500"/>
                                        <p:tgtEl>
                                          <p:spTgt spid="9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p:cTn id="12" dur="500" fill="hold"/>
                                        <p:tgtEl>
                                          <p:spTgt spid="96"/>
                                        </p:tgtEl>
                                        <p:attrNameLst>
                                          <p:attrName>ppt_w</p:attrName>
                                        </p:attrNameLst>
                                      </p:cBhvr>
                                      <p:tavLst>
                                        <p:tav tm="0">
                                          <p:val>
                                            <p:fltVal val="0"/>
                                          </p:val>
                                        </p:tav>
                                        <p:tav tm="100000">
                                          <p:val>
                                            <p:strVal val="#ppt_w"/>
                                          </p:val>
                                        </p:tav>
                                      </p:tavLst>
                                    </p:anim>
                                    <p:anim calcmode="lin" valueType="num">
                                      <p:cBhvr>
                                        <p:cTn id="13" dur="500" fill="hold"/>
                                        <p:tgtEl>
                                          <p:spTgt spid="96"/>
                                        </p:tgtEl>
                                        <p:attrNameLst>
                                          <p:attrName>ppt_h</p:attrName>
                                        </p:attrNameLst>
                                      </p:cBhvr>
                                      <p:tavLst>
                                        <p:tav tm="0">
                                          <p:val>
                                            <p:fltVal val="0"/>
                                          </p:val>
                                        </p:tav>
                                        <p:tav tm="100000">
                                          <p:val>
                                            <p:strVal val="#ppt_h"/>
                                          </p:val>
                                        </p:tav>
                                      </p:tavLst>
                                    </p:anim>
                                    <p:animEffect transition="in" filter="fade">
                                      <p:cBhvr>
                                        <p:cTn id="14" dur="500"/>
                                        <p:tgtEl>
                                          <p:spTgt spid="9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p:cTn id="17" dur="500" fill="hold"/>
                                        <p:tgtEl>
                                          <p:spTgt spid="97"/>
                                        </p:tgtEl>
                                        <p:attrNameLst>
                                          <p:attrName>ppt_w</p:attrName>
                                        </p:attrNameLst>
                                      </p:cBhvr>
                                      <p:tavLst>
                                        <p:tav tm="0">
                                          <p:val>
                                            <p:fltVal val="0"/>
                                          </p:val>
                                        </p:tav>
                                        <p:tav tm="100000">
                                          <p:val>
                                            <p:strVal val="#ppt_w"/>
                                          </p:val>
                                        </p:tav>
                                      </p:tavLst>
                                    </p:anim>
                                    <p:anim calcmode="lin" valueType="num">
                                      <p:cBhvr>
                                        <p:cTn id="18" dur="500" fill="hold"/>
                                        <p:tgtEl>
                                          <p:spTgt spid="97"/>
                                        </p:tgtEl>
                                        <p:attrNameLst>
                                          <p:attrName>ppt_h</p:attrName>
                                        </p:attrNameLst>
                                      </p:cBhvr>
                                      <p:tavLst>
                                        <p:tav tm="0">
                                          <p:val>
                                            <p:fltVal val="0"/>
                                          </p:val>
                                        </p:tav>
                                        <p:tav tm="100000">
                                          <p:val>
                                            <p:strVal val="#ppt_h"/>
                                          </p:val>
                                        </p:tav>
                                      </p:tavLst>
                                    </p:anim>
                                    <p:animEffect transition="in" filter="fade">
                                      <p:cBhvr>
                                        <p:cTn id="19"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D03AA-2961-44E6-93A5-88858D6A01FE}"/>
              </a:ext>
            </a:extLst>
          </p:cNvPr>
          <p:cNvSpPr txBox="1"/>
          <p:nvPr/>
        </p:nvSpPr>
        <p:spPr>
          <a:xfrm>
            <a:off x="322217" y="330926"/>
            <a:ext cx="11477897" cy="6226628"/>
          </a:xfrm>
          <a:prstGeom prst="rect">
            <a:avLst/>
          </a:prstGeom>
          <a:solidFill>
            <a:schemeClr val="bg1"/>
          </a:solidFill>
        </p:spPr>
        <p:txBody>
          <a:bodyPr wrap="square" rtlCol="0">
            <a:spAutoFit/>
          </a:bodyPr>
          <a:lstStyle/>
          <a:p>
            <a:endParaRPr lang="en-US" dirty="0"/>
          </a:p>
        </p:txBody>
      </p:sp>
      <p:sp>
        <p:nvSpPr>
          <p:cNvPr id="95" name="Text Box 55">
            <a:extLst>
              <a:ext uri="{FF2B5EF4-FFF2-40B4-BE49-F238E27FC236}">
                <a16:creationId xmlns:a16="http://schemas.microsoft.com/office/drawing/2014/main" id="{C1F27BB8-6253-4731-B27E-461675828C5F}"/>
              </a:ext>
            </a:extLst>
          </p:cNvPr>
          <p:cNvSpPr txBox="1">
            <a:spLocks noChangeArrowheads="1"/>
          </p:cNvSpPr>
          <p:nvPr/>
        </p:nvSpPr>
        <p:spPr bwMode="auto">
          <a:xfrm>
            <a:off x="1636367" y="295864"/>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6" name="Text Box 55">
            <a:extLst>
              <a:ext uri="{FF2B5EF4-FFF2-40B4-BE49-F238E27FC236}">
                <a16:creationId xmlns:a16="http://schemas.microsoft.com/office/drawing/2014/main" id="{008F18AB-7795-455D-B205-2E84710A61D6}"/>
              </a:ext>
            </a:extLst>
          </p:cNvPr>
          <p:cNvSpPr txBox="1">
            <a:spLocks noChangeArrowheads="1"/>
          </p:cNvSpPr>
          <p:nvPr/>
        </p:nvSpPr>
        <p:spPr bwMode="auto">
          <a:xfrm>
            <a:off x="3513135" y="30044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7" name="Text Box 55">
            <a:extLst>
              <a:ext uri="{FF2B5EF4-FFF2-40B4-BE49-F238E27FC236}">
                <a16:creationId xmlns:a16="http://schemas.microsoft.com/office/drawing/2014/main" id="{82F60DA8-8769-4F11-AB05-BEDD928E0E35}"/>
              </a:ext>
            </a:extLst>
          </p:cNvPr>
          <p:cNvSpPr txBox="1">
            <a:spLocks noChangeArrowheads="1"/>
          </p:cNvSpPr>
          <p:nvPr/>
        </p:nvSpPr>
        <p:spPr bwMode="auto">
          <a:xfrm>
            <a:off x="5522836" y="328077"/>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98" name="Straight Arrow Connector 97">
            <a:extLst>
              <a:ext uri="{FF2B5EF4-FFF2-40B4-BE49-F238E27FC236}">
                <a16:creationId xmlns:a16="http://schemas.microsoft.com/office/drawing/2014/main" id="{E4EE0C97-050F-44F6-9345-EE1BA59D719E}"/>
              </a:ext>
            </a:extLst>
          </p:cNvPr>
          <p:cNvCxnSpPr>
            <a:cxnSpLocks/>
          </p:cNvCxnSpPr>
          <p:nvPr/>
        </p:nvCxnSpPr>
        <p:spPr>
          <a:xfrm>
            <a:off x="2860006" y="452974"/>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496168C-8FAD-49AB-9ABF-BCA36D9CE113}"/>
              </a:ext>
            </a:extLst>
          </p:cNvPr>
          <p:cNvSpPr txBox="1"/>
          <p:nvPr/>
        </p:nvSpPr>
        <p:spPr>
          <a:xfrm>
            <a:off x="499609" y="3948420"/>
            <a:ext cx="11123112" cy="2153346"/>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I just want to make one point, this is all the way into the mid 1970s, so we're talking about the history just after Roe versus Wade was passed. So you had Roe versus Wade, the subject of abortion and two camps, those who supported abortion and those who were against.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w Cen MT" panose="020B0602020104020603"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Quoting from The Evangelicals page 242, “In 1971 the Southern Baptist Convention called on Southern Baptist to work for the liberalization of state laws to permit abortion not only in cases such as rape, incest and fetal deformity but in the likelihood of damage to the emotional, mental and physical health of the mother."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8B464515-6298-45A6-9B6F-0BA9BCB1BD9C}"/>
              </a:ext>
            </a:extLst>
          </p:cNvPr>
          <p:cNvCxnSpPr>
            <a:cxnSpLocks/>
          </p:cNvCxnSpPr>
          <p:nvPr/>
        </p:nvCxnSpPr>
        <p:spPr>
          <a:xfrm>
            <a:off x="2171223" y="1971040"/>
            <a:ext cx="8881444"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A82C65-6D14-4DDA-920C-E4E013D31026}"/>
              </a:ext>
            </a:extLst>
          </p:cNvPr>
          <p:cNvCxnSpPr>
            <a:cxnSpLocks/>
          </p:cNvCxnSpPr>
          <p:nvPr/>
        </p:nvCxnSpPr>
        <p:spPr>
          <a:xfrm>
            <a:off x="1278077" y="1964459"/>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199F816-1179-4F1B-98EA-406985FC20B7}"/>
              </a:ext>
            </a:extLst>
          </p:cNvPr>
          <p:cNvCxnSpPr>
            <a:cxnSpLocks/>
          </p:cNvCxnSpPr>
          <p:nvPr/>
        </p:nvCxnSpPr>
        <p:spPr>
          <a:xfrm flipV="1">
            <a:off x="1299067" y="169164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C14C38C-E866-40C6-82C5-22AD7FFE206E}"/>
              </a:ext>
            </a:extLst>
          </p:cNvPr>
          <p:cNvCxnSpPr>
            <a:cxnSpLocks/>
          </p:cNvCxnSpPr>
          <p:nvPr/>
        </p:nvCxnSpPr>
        <p:spPr>
          <a:xfrm>
            <a:off x="1083167" y="169164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485F7BB-3481-4727-B86E-AFB64F4E06CF}"/>
              </a:ext>
            </a:extLst>
          </p:cNvPr>
          <p:cNvCxnSpPr>
            <a:cxnSpLocks/>
          </p:cNvCxnSpPr>
          <p:nvPr/>
        </p:nvCxnSpPr>
        <p:spPr>
          <a:xfrm flipV="1">
            <a:off x="2992381" y="137945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AAB5F76-70C1-4E14-8D8A-CFBA6FBB7572}"/>
              </a:ext>
            </a:extLst>
          </p:cNvPr>
          <p:cNvCxnSpPr>
            <a:cxnSpLocks/>
          </p:cNvCxnSpPr>
          <p:nvPr/>
        </p:nvCxnSpPr>
        <p:spPr>
          <a:xfrm flipV="1">
            <a:off x="6220534" y="1383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F1C044-9F4B-4109-A9E2-CAC410919496}"/>
              </a:ext>
            </a:extLst>
          </p:cNvPr>
          <p:cNvCxnSpPr>
            <a:cxnSpLocks/>
          </p:cNvCxnSpPr>
          <p:nvPr/>
        </p:nvCxnSpPr>
        <p:spPr>
          <a:xfrm>
            <a:off x="2556911" y="1377096"/>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F046A6D-554F-44C0-8CA7-BFFFE120EDCF}"/>
              </a:ext>
            </a:extLst>
          </p:cNvPr>
          <p:cNvSpPr txBox="1"/>
          <p:nvPr/>
        </p:nvSpPr>
        <p:spPr>
          <a:xfrm>
            <a:off x="5830465" y="1079047"/>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42" name="TextBox 41">
            <a:extLst>
              <a:ext uri="{FF2B5EF4-FFF2-40B4-BE49-F238E27FC236}">
                <a16:creationId xmlns:a16="http://schemas.microsoft.com/office/drawing/2014/main" id="{A31B9884-87AA-405F-ACB2-C4A4521371DC}"/>
              </a:ext>
            </a:extLst>
          </p:cNvPr>
          <p:cNvSpPr txBox="1"/>
          <p:nvPr/>
        </p:nvSpPr>
        <p:spPr>
          <a:xfrm>
            <a:off x="2500439" y="1033080"/>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43" name="TextBox 42">
            <a:extLst>
              <a:ext uri="{FF2B5EF4-FFF2-40B4-BE49-F238E27FC236}">
                <a16:creationId xmlns:a16="http://schemas.microsoft.com/office/drawing/2014/main" id="{C4AB40DA-D2D3-4F73-AED6-408404AA811E}"/>
              </a:ext>
            </a:extLst>
          </p:cNvPr>
          <p:cNvSpPr txBox="1"/>
          <p:nvPr/>
        </p:nvSpPr>
        <p:spPr>
          <a:xfrm>
            <a:off x="961614" y="1257528"/>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53" name="TextBox 52">
            <a:extLst>
              <a:ext uri="{FF2B5EF4-FFF2-40B4-BE49-F238E27FC236}">
                <a16:creationId xmlns:a16="http://schemas.microsoft.com/office/drawing/2014/main" id="{D845AB1E-2207-4B7C-947C-994AEDF41E53}"/>
              </a:ext>
            </a:extLst>
          </p:cNvPr>
          <p:cNvSpPr txBox="1"/>
          <p:nvPr/>
        </p:nvSpPr>
        <p:spPr>
          <a:xfrm>
            <a:off x="2586502" y="1988319"/>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56" name="TextBox 55">
            <a:extLst>
              <a:ext uri="{FF2B5EF4-FFF2-40B4-BE49-F238E27FC236}">
                <a16:creationId xmlns:a16="http://schemas.microsoft.com/office/drawing/2014/main" id="{C5B1D09D-BD59-474D-ACFB-34FFAD797824}"/>
              </a:ext>
            </a:extLst>
          </p:cNvPr>
          <p:cNvSpPr txBox="1"/>
          <p:nvPr/>
        </p:nvSpPr>
        <p:spPr>
          <a:xfrm>
            <a:off x="5864904" y="-137987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cxnSp>
        <p:nvCxnSpPr>
          <p:cNvPr id="27" name="Straight Arrow Connector 26">
            <a:extLst>
              <a:ext uri="{FF2B5EF4-FFF2-40B4-BE49-F238E27FC236}">
                <a16:creationId xmlns:a16="http://schemas.microsoft.com/office/drawing/2014/main" id="{DD9541B0-8AF8-48D2-8369-2C72EBC956BB}"/>
              </a:ext>
            </a:extLst>
          </p:cNvPr>
          <p:cNvCxnSpPr>
            <a:cxnSpLocks/>
          </p:cNvCxnSpPr>
          <p:nvPr/>
        </p:nvCxnSpPr>
        <p:spPr>
          <a:xfrm>
            <a:off x="4818711" y="466327"/>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DD3F2C3-7447-4BC9-9090-94874C61AC1B}"/>
              </a:ext>
            </a:extLst>
          </p:cNvPr>
          <p:cNvSpPr txBox="1"/>
          <p:nvPr/>
        </p:nvSpPr>
        <p:spPr>
          <a:xfrm>
            <a:off x="5664186" y="1988638"/>
            <a:ext cx="2099443"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30" name="Straight Connector 29">
            <a:extLst>
              <a:ext uri="{FF2B5EF4-FFF2-40B4-BE49-F238E27FC236}">
                <a16:creationId xmlns:a16="http://schemas.microsoft.com/office/drawing/2014/main" id="{AA1DF4F1-2FE4-4C18-98B3-B83220D1C757}"/>
              </a:ext>
            </a:extLst>
          </p:cNvPr>
          <p:cNvCxnSpPr>
            <a:cxnSpLocks/>
          </p:cNvCxnSpPr>
          <p:nvPr/>
        </p:nvCxnSpPr>
        <p:spPr>
          <a:xfrm>
            <a:off x="5782524" y="1381142"/>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86BC96D-3553-4F37-B4F8-B71279239633}"/>
              </a:ext>
            </a:extLst>
          </p:cNvPr>
          <p:cNvCxnSpPr>
            <a:cxnSpLocks/>
          </p:cNvCxnSpPr>
          <p:nvPr/>
        </p:nvCxnSpPr>
        <p:spPr>
          <a:xfrm flipV="1">
            <a:off x="9246970" y="138550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62C5490-D9D8-4B21-8394-D3A6D0FA3596}"/>
              </a:ext>
            </a:extLst>
          </p:cNvPr>
          <p:cNvSpPr txBox="1"/>
          <p:nvPr/>
        </p:nvSpPr>
        <p:spPr>
          <a:xfrm>
            <a:off x="8649482" y="1056034"/>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33" name="Straight Connector 32">
            <a:extLst>
              <a:ext uri="{FF2B5EF4-FFF2-40B4-BE49-F238E27FC236}">
                <a16:creationId xmlns:a16="http://schemas.microsoft.com/office/drawing/2014/main" id="{2D6E3B05-D503-40DA-A186-96075BF90A95}"/>
              </a:ext>
            </a:extLst>
          </p:cNvPr>
          <p:cNvCxnSpPr>
            <a:cxnSpLocks/>
          </p:cNvCxnSpPr>
          <p:nvPr/>
        </p:nvCxnSpPr>
        <p:spPr>
          <a:xfrm>
            <a:off x="8808960" y="138265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BBC1FC5-E896-48B9-A1E3-530607DB8069}"/>
              </a:ext>
            </a:extLst>
          </p:cNvPr>
          <p:cNvCxnSpPr>
            <a:cxnSpLocks/>
          </p:cNvCxnSpPr>
          <p:nvPr/>
        </p:nvCxnSpPr>
        <p:spPr>
          <a:xfrm flipV="1">
            <a:off x="9275393" y="257546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21D118D-487A-4D7C-9D28-35B01CA568DC}"/>
              </a:ext>
            </a:extLst>
          </p:cNvPr>
          <p:cNvSpPr txBox="1"/>
          <p:nvPr/>
        </p:nvSpPr>
        <p:spPr>
          <a:xfrm>
            <a:off x="8669148" y="2234064"/>
            <a:ext cx="1189895" cy="338554"/>
          </a:xfrm>
          <a:prstGeom prst="rect">
            <a:avLst/>
          </a:prstGeom>
          <a:noFill/>
        </p:spPr>
        <p:txBody>
          <a:bodyPr wrap="square" rtlCol="0">
            <a:spAutoFit/>
          </a:bodyPr>
          <a:lstStyle/>
          <a:p>
            <a:pPr algn="ctr"/>
            <a:r>
              <a:rPr lang="en-US" sz="1600" dirty="0">
                <a:latin typeface="Arial Narrow" panose="020B0606020202030204" pitchFamily="34" charset="0"/>
              </a:rPr>
              <a:t>Abortion</a:t>
            </a:r>
          </a:p>
        </p:txBody>
      </p:sp>
      <p:cxnSp>
        <p:nvCxnSpPr>
          <p:cNvPr id="35" name="Straight Connector 34">
            <a:extLst>
              <a:ext uri="{FF2B5EF4-FFF2-40B4-BE49-F238E27FC236}">
                <a16:creationId xmlns:a16="http://schemas.microsoft.com/office/drawing/2014/main" id="{4DAF0A42-F611-4A03-A14C-89E87CE445D7}"/>
              </a:ext>
            </a:extLst>
          </p:cNvPr>
          <p:cNvCxnSpPr>
            <a:cxnSpLocks/>
          </p:cNvCxnSpPr>
          <p:nvPr/>
        </p:nvCxnSpPr>
        <p:spPr>
          <a:xfrm>
            <a:off x="8837383" y="257261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F3334CF-0279-4D97-B848-D8FB4B833D05}"/>
              </a:ext>
            </a:extLst>
          </p:cNvPr>
          <p:cNvSpPr txBox="1"/>
          <p:nvPr/>
        </p:nvSpPr>
        <p:spPr>
          <a:xfrm>
            <a:off x="8543724" y="2584976"/>
            <a:ext cx="606821" cy="338554"/>
          </a:xfrm>
          <a:prstGeom prst="rect">
            <a:avLst/>
          </a:prstGeom>
          <a:noFill/>
        </p:spPr>
        <p:txBody>
          <a:bodyPr wrap="square" rtlCol="0">
            <a:spAutoFit/>
          </a:bodyPr>
          <a:lstStyle/>
          <a:p>
            <a:pPr algn="ctr"/>
            <a:r>
              <a:rPr lang="en-US" sz="1600" dirty="0">
                <a:latin typeface="Arial Narrow" panose="020B0606020202030204" pitchFamily="34" charset="0"/>
              </a:rPr>
              <a:t>FOR</a:t>
            </a:r>
          </a:p>
        </p:txBody>
      </p:sp>
      <p:sp>
        <p:nvSpPr>
          <p:cNvPr id="38" name="TextBox 37">
            <a:extLst>
              <a:ext uri="{FF2B5EF4-FFF2-40B4-BE49-F238E27FC236}">
                <a16:creationId xmlns:a16="http://schemas.microsoft.com/office/drawing/2014/main" id="{3719D5D3-DDD3-4B9B-A8AA-4D96D7BA46B0}"/>
              </a:ext>
            </a:extLst>
          </p:cNvPr>
          <p:cNvSpPr txBox="1"/>
          <p:nvPr/>
        </p:nvSpPr>
        <p:spPr>
          <a:xfrm>
            <a:off x="9272853" y="2588802"/>
            <a:ext cx="934384" cy="338554"/>
          </a:xfrm>
          <a:prstGeom prst="rect">
            <a:avLst/>
          </a:prstGeom>
          <a:noFill/>
        </p:spPr>
        <p:txBody>
          <a:bodyPr wrap="square" rtlCol="0">
            <a:spAutoFit/>
          </a:bodyPr>
          <a:lstStyle/>
          <a:p>
            <a:pPr algn="ctr"/>
            <a:r>
              <a:rPr lang="en-US" sz="1600" dirty="0">
                <a:latin typeface="Arial Narrow" panose="020B0606020202030204" pitchFamily="34" charset="0"/>
              </a:rPr>
              <a:t>AGAINST</a:t>
            </a:r>
          </a:p>
        </p:txBody>
      </p:sp>
    </p:spTree>
    <p:extLst>
      <p:ext uri="{BB962C8B-B14F-4D97-AF65-F5344CB8AC3E}">
        <p14:creationId xmlns:p14="http://schemas.microsoft.com/office/powerpoint/2010/main" val="194019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ppt_w</p:attrName>
                                        </p:attrNameLst>
                                      </p:cBhvr>
                                      <p:tavLst>
                                        <p:tav tm="0">
                                          <p:val>
                                            <p:fltVal val="0"/>
                                          </p:val>
                                        </p:tav>
                                        <p:tav tm="100000">
                                          <p:val>
                                            <p:strVal val="#ppt_w"/>
                                          </p:val>
                                        </p:tav>
                                      </p:tavLst>
                                    </p:anim>
                                    <p:anim calcmode="lin" valueType="num">
                                      <p:cBhvr>
                                        <p:cTn id="8" dur="500" fill="hold"/>
                                        <p:tgtEl>
                                          <p:spTgt spid="95"/>
                                        </p:tgtEl>
                                        <p:attrNameLst>
                                          <p:attrName>ppt_h</p:attrName>
                                        </p:attrNameLst>
                                      </p:cBhvr>
                                      <p:tavLst>
                                        <p:tav tm="0">
                                          <p:val>
                                            <p:fltVal val="0"/>
                                          </p:val>
                                        </p:tav>
                                        <p:tav tm="100000">
                                          <p:val>
                                            <p:strVal val="#ppt_h"/>
                                          </p:val>
                                        </p:tav>
                                      </p:tavLst>
                                    </p:anim>
                                    <p:animEffect transition="in" filter="fade">
                                      <p:cBhvr>
                                        <p:cTn id="9" dur="500"/>
                                        <p:tgtEl>
                                          <p:spTgt spid="9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p:cTn id="12" dur="500" fill="hold"/>
                                        <p:tgtEl>
                                          <p:spTgt spid="96"/>
                                        </p:tgtEl>
                                        <p:attrNameLst>
                                          <p:attrName>ppt_w</p:attrName>
                                        </p:attrNameLst>
                                      </p:cBhvr>
                                      <p:tavLst>
                                        <p:tav tm="0">
                                          <p:val>
                                            <p:fltVal val="0"/>
                                          </p:val>
                                        </p:tav>
                                        <p:tav tm="100000">
                                          <p:val>
                                            <p:strVal val="#ppt_w"/>
                                          </p:val>
                                        </p:tav>
                                      </p:tavLst>
                                    </p:anim>
                                    <p:anim calcmode="lin" valueType="num">
                                      <p:cBhvr>
                                        <p:cTn id="13" dur="500" fill="hold"/>
                                        <p:tgtEl>
                                          <p:spTgt spid="96"/>
                                        </p:tgtEl>
                                        <p:attrNameLst>
                                          <p:attrName>ppt_h</p:attrName>
                                        </p:attrNameLst>
                                      </p:cBhvr>
                                      <p:tavLst>
                                        <p:tav tm="0">
                                          <p:val>
                                            <p:fltVal val="0"/>
                                          </p:val>
                                        </p:tav>
                                        <p:tav tm="100000">
                                          <p:val>
                                            <p:strVal val="#ppt_h"/>
                                          </p:val>
                                        </p:tav>
                                      </p:tavLst>
                                    </p:anim>
                                    <p:animEffect transition="in" filter="fade">
                                      <p:cBhvr>
                                        <p:cTn id="14" dur="500"/>
                                        <p:tgtEl>
                                          <p:spTgt spid="9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p:cTn id="17" dur="500" fill="hold"/>
                                        <p:tgtEl>
                                          <p:spTgt spid="97"/>
                                        </p:tgtEl>
                                        <p:attrNameLst>
                                          <p:attrName>ppt_w</p:attrName>
                                        </p:attrNameLst>
                                      </p:cBhvr>
                                      <p:tavLst>
                                        <p:tav tm="0">
                                          <p:val>
                                            <p:fltVal val="0"/>
                                          </p:val>
                                        </p:tav>
                                        <p:tav tm="100000">
                                          <p:val>
                                            <p:strVal val="#ppt_w"/>
                                          </p:val>
                                        </p:tav>
                                      </p:tavLst>
                                    </p:anim>
                                    <p:anim calcmode="lin" valueType="num">
                                      <p:cBhvr>
                                        <p:cTn id="18" dur="500" fill="hold"/>
                                        <p:tgtEl>
                                          <p:spTgt spid="97"/>
                                        </p:tgtEl>
                                        <p:attrNameLst>
                                          <p:attrName>ppt_h</p:attrName>
                                        </p:attrNameLst>
                                      </p:cBhvr>
                                      <p:tavLst>
                                        <p:tav tm="0">
                                          <p:val>
                                            <p:fltVal val="0"/>
                                          </p:val>
                                        </p:tav>
                                        <p:tav tm="100000">
                                          <p:val>
                                            <p:strVal val="#ppt_h"/>
                                          </p:val>
                                        </p:tav>
                                      </p:tavLst>
                                    </p:anim>
                                    <p:animEffect transition="in" filter="fade">
                                      <p:cBhvr>
                                        <p:cTn id="19"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D03AA-2961-44E6-93A5-88858D6A01FE}"/>
              </a:ext>
            </a:extLst>
          </p:cNvPr>
          <p:cNvSpPr txBox="1"/>
          <p:nvPr/>
        </p:nvSpPr>
        <p:spPr>
          <a:xfrm>
            <a:off x="322217" y="330926"/>
            <a:ext cx="11477897" cy="6226628"/>
          </a:xfrm>
          <a:prstGeom prst="rect">
            <a:avLst/>
          </a:prstGeom>
          <a:solidFill>
            <a:schemeClr val="bg1"/>
          </a:solidFill>
        </p:spPr>
        <p:txBody>
          <a:bodyPr wrap="square" rtlCol="0">
            <a:spAutoFit/>
          </a:bodyPr>
          <a:lstStyle/>
          <a:p>
            <a:endParaRPr lang="en-US" dirty="0"/>
          </a:p>
        </p:txBody>
      </p:sp>
      <p:sp>
        <p:nvSpPr>
          <p:cNvPr id="95" name="Text Box 55">
            <a:extLst>
              <a:ext uri="{FF2B5EF4-FFF2-40B4-BE49-F238E27FC236}">
                <a16:creationId xmlns:a16="http://schemas.microsoft.com/office/drawing/2014/main" id="{C1F27BB8-6253-4731-B27E-461675828C5F}"/>
              </a:ext>
            </a:extLst>
          </p:cNvPr>
          <p:cNvSpPr txBox="1">
            <a:spLocks noChangeArrowheads="1"/>
          </p:cNvSpPr>
          <p:nvPr/>
        </p:nvSpPr>
        <p:spPr bwMode="auto">
          <a:xfrm>
            <a:off x="1636367" y="295864"/>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6" name="Text Box 55">
            <a:extLst>
              <a:ext uri="{FF2B5EF4-FFF2-40B4-BE49-F238E27FC236}">
                <a16:creationId xmlns:a16="http://schemas.microsoft.com/office/drawing/2014/main" id="{008F18AB-7795-455D-B205-2E84710A61D6}"/>
              </a:ext>
            </a:extLst>
          </p:cNvPr>
          <p:cNvSpPr txBox="1">
            <a:spLocks noChangeArrowheads="1"/>
          </p:cNvSpPr>
          <p:nvPr/>
        </p:nvSpPr>
        <p:spPr bwMode="auto">
          <a:xfrm>
            <a:off x="3513135" y="30044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7" name="Text Box 55">
            <a:extLst>
              <a:ext uri="{FF2B5EF4-FFF2-40B4-BE49-F238E27FC236}">
                <a16:creationId xmlns:a16="http://schemas.microsoft.com/office/drawing/2014/main" id="{82F60DA8-8769-4F11-AB05-BEDD928E0E35}"/>
              </a:ext>
            </a:extLst>
          </p:cNvPr>
          <p:cNvSpPr txBox="1">
            <a:spLocks noChangeArrowheads="1"/>
          </p:cNvSpPr>
          <p:nvPr/>
        </p:nvSpPr>
        <p:spPr bwMode="auto">
          <a:xfrm>
            <a:off x="5522836" y="328077"/>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98" name="Straight Arrow Connector 97">
            <a:extLst>
              <a:ext uri="{FF2B5EF4-FFF2-40B4-BE49-F238E27FC236}">
                <a16:creationId xmlns:a16="http://schemas.microsoft.com/office/drawing/2014/main" id="{E4EE0C97-050F-44F6-9345-EE1BA59D719E}"/>
              </a:ext>
            </a:extLst>
          </p:cNvPr>
          <p:cNvCxnSpPr>
            <a:cxnSpLocks/>
          </p:cNvCxnSpPr>
          <p:nvPr/>
        </p:nvCxnSpPr>
        <p:spPr>
          <a:xfrm>
            <a:off x="2860006" y="452974"/>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496168C-8FAD-49AB-9ABF-BCA36D9CE113}"/>
              </a:ext>
            </a:extLst>
          </p:cNvPr>
          <p:cNvSpPr txBox="1"/>
          <p:nvPr/>
        </p:nvSpPr>
        <p:spPr>
          <a:xfrm>
            <a:off x="499609" y="3948420"/>
            <a:ext cx="11123112" cy="2153346"/>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So in 1971 the most fundamentalist of Protestant churches is working to ensure rights of abortion. The great majority of Southern Baptists supported this, there was of course the small minority who opposed it. </a:t>
            </a:r>
          </a:p>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So how were they divided? The groups within Protestantism who were for abortion and against abortion, how are they divided? </a:t>
            </a:r>
          </a:p>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You would think that those for it would be the liberals and those against would be the fundamentalist conservatives. "The divide, however, did not fall along the usual conservative moderate lines, but rather, along the spectrum of anti-Catholicism."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8B464515-6298-45A6-9B6F-0BA9BCB1BD9C}"/>
              </a:ext>
            </a:extLst>
          </p:cNvPr>
          <p:cNvCxnSpPr>
            <a:cxnSpLocks/>
          </p:cNvCxnSpPr>
          <p:nvPr/>
        </p:nvCxnSpPr>
        <p:spPr>
          <a:xfrm>
            <a:off x="2171223" y="1971040"/>
            <a:ext cx="8881444"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A82C65-6D14-4DDA-920C-E4E013D31026}"/>
              </a:ext>
            </a:extLst>
          </p:cNvPr>
          <p:cNvCxnSpPr>
            <a:cxnSpLocks/>
          </p:cNvCxnSpPr>
          <p:nvPr/>
        </p:nvCxnSpPr>
        <p:spPr>
          <a:xfrm>
            <a:off x="1278077" y="1964459"/>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199F816-1179-4F1B-98EA-406985FC20B7}"/>
              </a:ext>
            </a:extLst>
          </p:cNvPr>
          <p:cNvCxnSpPr>
            <a:cxnSpLocks/>
          </p:cNvCxnSpPr>
          <p:nvPr/>
        </p:nvCxnSpPr>
        <p:spPr>
          <a:xfrm flipV="1">
            <a:off x="1299067" y="169164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C14C38C-E866-40C6-82C5-22AD7FFE206E}"/>
              </a:ext>
            </a:extLst>
          </p:cNvPr>
          <p:cNvCxnSpPr>
            <a:cxnSpLocks/>
          </p:cNvCxnSpPr>
          <p:nvPr/>
        </p:nvCxnSpPr>
        <p:spPr>
          <a:xfrm>
            <a:off x="1083167" y="169164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485F7BB-3481-4727-B86E-AFB64F4E06CF}"/>
              </a:ext>
            </a:extLst>
          </p:cNvPr>
          <p:cNvCxnSpPr>
            <a:cxnSpLocks/>
          </p:cNvCxnSpPr>
          <p:nvPr/>
        </p:nvCxnSpPr>
        <p:spPr>
          <a:xfrm flipV="1">
            <a:off x="2992381" y="137945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AAB5F76-70C1-4E14-8D8A-CFBA6FBB7572}"/>
              </a:ext>
            </a:extLst>
          </p:cNvPr>
          <p:cNvCxnSpPr>
            <a:cxnSpLocks/>
          </p:cNvCxnSpPr>
          <p:nvPr/>
        </p:nvCxnSpPr>
        <p:spPr>
          <a:xfrm flipV="1">
            <a:off x="6220534" y="1383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F1C044-9F4B-4109-A9E2-CAC410919496}"/>
              </a:ext>
            </a:extLst>
          </p:cNvPr>
          <p:cNvCxnSpPr>
            <a:cxnSpLocks/>
          </p:cNvCxnSpPr>
          <p:nvPr/>
        </p:nvCxnSpPr>
        <p:spPr>
          <a:xfrm>
            <a:off x="2556911" y="1377096"/>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F046A6D-554F-44C0-8CA7-BFFFE120EDCF}"/>
              </a:ext>
            </a:extLst>
          </p:cNvPr>
          <p:cNvSpPr txBox="1"/>
          <p:nvPr/>
        </p:nvSpPr>
        <p:spPr>
          <a:xfrm>
            <a:off x="5830465" y="1079047"/>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42" name="TextBox 41">
            <a:extLst>
              <a:ext uri="{FF2B5EF4-FFF2-40B4-BE49-F238E27FC236}">
                <a16:creationId xmlns:a16="http://schemas.microsoft.com/office/drawing/2014/main" id="{A31B9884-87AA-405F-ACB2-C4A4521371DC}"/>
              </a:ext>
            </a:extLst>
          </p:cNvPr>
          <p:cNvSpPr txBox="1"/>
          <p:nvPr/>
        </p:nvSpPr>
        <p:spPr>
          <a:xfrm>
            <a:off x="2500439" y="1033080"/>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43" name="TextBox 42">
            <a:extLst>
              <a:ext uri="{FF2B5EF4-FFF2-40B4-BE49-F238E27FC236}">
                <a16:creationId xmlns:a16="http://schemas.microsoft.com/office/drawing/2014/main" id="{C4AB40DA-D2D3-4F73-AED6-408404AA811E}"/>
              </a:ext>
            </a:extLst>
          </p:cNvPr>
          <p:cNvSpPr txBox="1"/>
          <p:nvPr/>
        </p:nvSpPr>
        <p:spPr>
          <a:xfrm>
            <a:off x="961614" y="1257528"/>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53" name="TextBox 52">
            <a:extLst>
              <a:ext uri="{FF2B5EF4-FFF2-40B4-BE49-F238E27FC236}">
                <a16:creationId xmlns:a16="http://schemas.microsoft.com/office/drawing/2014/main" id="{D845AB1E-2207-4B7C-947C-994AEDF41E53}"/>
              </a:ext>
            </a:extLst>
          </p:cNvPr>
          <p:cNvSpPr txBox="1"/>
          <p:nvPr/>
        </p:nvSpPr>
        <p:spPr>
          <a:xfrm>
            <a:off x="2586502" y="1988319"/>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56" name="TextBox 55">
            <a:extLst>
              <a:ext uri="{FF2B5EF4-FFF2-40B4-BE49-F238E27FC236}">
                <a16:creationId xmlns:a16="http://schemas.microsoft.com/office/drawing/2014/main" id="{C5B1D09D-BD59-474D-ACFB-34FFAD797824}"/>
              </a:ext>
            </a:extLst>
          </p:cNvPr>
          <p:cNvSpPr txBox="1"/>
          <p:nvPr/>
        </p:nvSpPr>
        <p:spPr>
          <a:xfrm>
            <a:off x="5864904" y="-137987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cxnSp>
        <p:nvCxnSpPr>
          <p:cNvPr id="27" name="Straight Arrow Connector 26">
            <a:extLst>
              <a:ext uri="{FF2B5EF4-FFF2-40B4-BE49-F238E27FC236}">
                <a16:creationId xmlns:a16="http://schemas.microsoft.com/office/drawing/2014/main" id="{DD9541B0-8AF8-48D2-8369-2C72EBC956BB}"/>
              </a:ext>
            </a:extLst>
          </p:cNvPr>
          <p:cNvCxnSpPr>
            <a:cxnSpLocks/>
          </p:cNvCxnSpPr>
          <p:nvPr/>
        </p:nvCxnSpPr>
        <p:spPr>
          <a:xfrm>
            <a:off x="4818711" y="466327"/>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DD3F2C3-7447-4BC9-9090-94874C61AC1B}"/>
              </a:ext>
            </a:extLst>
          </p:cNvPr>
          <p:cNvSpPr txBox="1"/>
          <p:nvPr/>
        </p:nvSpPr>
        <p:spPr>
          <a:xfrm>
            <a:off x="5664186" y="1988638"/>
            <a:ext cx="2099443"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30" name="Straight Connector 29">
            <a:extLst>
              <a:ext uri="{FF2B5EF4-FFF2-40B4-BE49-F238E27FC236}">
                <a16:creationId xmlns:a16="http://schemas.microsoft.com/office/drawing/2014/main" id="{AA1DF4F1-2FE4-4C18-98B3-B83220D1C757}"/>
              </a:ext>
            </a:extLst>
          </p:cNvPr>
          <p:cNvCxnSpPr>
            <a:cxnSpLocks/>
          </p:cNvCxnSpPr>
          <p:nvPr/>
        </p:nvCxnSpPr>
        <p:spPr>
          <a:xfrm>
            <a:off x="5782524" y="1381142"/>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86BC96D-3553-4F37-B4F8-B71279239633}"/>
              </a:ext>
            </a:extLst>
          </p:cNvPr>
          <p:cNvCxnSpPr>
            <a:cxnSpLocks/>
          </p:cNvCxnSpPr>
          <p:nvPr/>
        </p:nvCxnSpPr>
        <p:spPr>
          <a:xfrm flipV="1">
            <a:off x="9246970" y="138550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62C5490-D9D8-4B21-8394-D3A6D0FA3596}"/>
              </a:ext>
            </a:extLst>
          </p:cNvPr>
          <p:cNvSpPr txBox="1"/>
          <p:nvPr/>
        </p:nvSpPr>
        <p:spPr>
          <a:xfrm>
            <a:off x="8649482" y="1056034"/>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33" name="Straight Connector 32">
            <a:extLst>
              <a:ext uri="{FF2B5EF4-FFF2-40B4-BE49-F238E27FC236}">
                <a16:creationId xmlns:a16="http://schemas.microsoft.com/office/drawing/2014/main" id="{2D6E3B05-D503-40DA-A186-96075BF90A95}"/>
              </a:ext>
            </a:extLst>
          </p:cNvPr>
          <p:cNvCxnSpPr>
            <a:cxnSpLocks/>
          </p:cNvCxnSpPr>
          <p:nvPr/>
        </p:nvCxnSpPr>
        <p:spPr>
          <a:xfrm>
            <a:off x="8808960" y="138265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BBC1FC5-E896-48B9-A1E3-530607DB8069}"/>
              </a:ext>
            </a:extLst>
          </p:cNvPr>
          <p:cNvCxnSpPr>
            <a:cxnSpLocks/>
          </p:cNvCxnSpPr>
          <p:nvPr/>
        </p:nvCxnSpPr>
        <p:spPr>
          <a:xfrm flipV="1">
            <a:off x="9275393" y="257546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21D118D-487A-4D7C-9D28-35B01CA568DC}"/>
              </a:ext>
            </a:extLst>
          </p:cNvPr>
          <p:cNvSpPr txBox="1"/>
          <p:nvPr/>
        </p:nvSpPr>
        <p:spPr>
          <a:xfrm>
            <a:off x="8669148" y="2234064"/>
            <a:ext cx="1189895" cy="338554"/>
          </a:xfrm>
          <a:prstGeom prst="rect">
            <a:avLst/>
          </a:prstGeom>
          <a:noFill/>
        </p:spPr>
        <p:txBody>
          <a:bodyPr wrap="square" rtlCol="0">
            <a:spAutoFit/>
          </a:bodyPr>
          <a:lstStyle/>
          <a:p>
            <a:pPr algn="ctr"/>
            <a:r>
              <a:rPr lang="en-US" sz="1600" dirty="0">
                <a:latin typeface="Arial Narrow" panose="020B0606020202030204" pitchFamily="34" charset="0"/>
              </a:rPr>
              <a:t>Abortion</a:t>
            </a:r>
          </a:p>
        </p:txBody>
      </p:sp>
      <p:cxnSp>
        <p:nvCxnSpPr>
          <p:cNvPr id="35" name="Straight Connector 34">
            <a:extLst>
              <a:ext uri="{FF2B5EF4-FFF2-40B4-BE49-F238E27FC236}">
                <a16:creationId xmlns:a16="http://schemas.microsoft.com/office/drawing/2014/main" id="{4DAF0A42-F611-4A03-A14C-89E87CE445D7}"/>
              </a:ext>
            </a:extLst>
          </p:cNvPr>
          <p:cNvCxnSpPr>
            <a:cxnSpLocks/>
          </p:cNvCxnSpPr>
          <p:nvPr/>
        </p:nvCxnSpPr>
        <p:spPr>
          <a:xfrm>
            <a:off x="8837383" y="257261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F3334CF-0279-4D97-B848-D8FB4B833D05}"/>
              </a:ext>
            </a:extLst>
          </p:cNvPr>
          <p:cNvSpPr txBox="1"/>
          <p:nvPr/>
        </p:nvSpPr>
        <p:spPr>
          <a:xfrm>
            <a:off x="8543724" y="2584976"/>
            <a:ext cx="606821" cy="338554"/>
          </a:xfrm>
          <a:prstGeom prst="rect">
            <a:avLst/>
          </a:prstGeom>
          <a:noFill/>
        </p:spPr>
        <p:txBody>
          <a:bodyPr wrap="square" rtlCol="0">
            <a:spAutoFit/>
          </a:bodyPr>
          <a:lstStyle/>
          <a:p>
            <a:pPr algn="ctr"/>
            <a:r>
              <a:rPr lang="en-US" sz="1600" dirty="0">
                <a:latin typeface="Arial Narrow" panose="020B0606020202030204" pitchFamily="34" charset="0"/>
              </a:rPr>
              <a:t>FOR</a:t>
            </a:r>
          </a:p>
        </p:txBody>
      </p:sp>
      <p:sp>
        <p:nvSpPr>
          <p:cNvPr id="38" name="TextBox 37">
            <a:extLst>
              <a:ext uri="{FF2B5EF4-FFF2-40B4-BE49-F238E27FC236}">
                <a16:creationId xmlns:a16="http://schemas.microsoft.com/office/drawing/2014/main" id="{3719D5D3-DDD3-4B9B-A8AA-4D96D7BA46B0}"/>
              </a:ext>
            </a:extLst>
          </p:cNvPr>
          <p:cNvSpPr txBox="1"/>
          <p:nvPr/>
        </p:nvSpPr>
        <p:spPr>
          <a:xfrm>
            <a:off x="9272853" y="2588802"/>
            <a:ext cx="934384" cy="338554"/>
          </a:xfrm>
          <a:prstGeom prst="rect">
            <a:avLst/>
          </a:prstGeom>
          <a:noFill/>
        </p:spPr>
        <p:txBody>
          <a:bodyPr wrap="square" rtlCol="0">
            <a:spAutoFit/>
          </a:bodyPr>
          <a:lstStyle/>
          <a:p>
            <a:pPr algn="ctr"/>
            <a:r>
              <a:rPr lang="en-US" sz="1600" dirty="0">
                <a:latin typeface="Arial Narrow" panose="020B0606020202030204" pitchFamily="34" charset="0"/>
              </a:rPr>
              <a:t>AGAINST</a:t>
            </a:r>
          </a:p>
        </p:txBody>
      </p:sp>
    </p:spTree>
    <p:extLst>
      <p:ext uri="{BB962C8B-B14F-4D97-AF65-F5344CB8AC3E}">
        <p14:creationId xmlns:p14="http://schemas.microsoft.com/office/powerpoint/2010/main" val="421775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ppt_w</p:attrName>
                                        </p:attrNameLst>
                                      </p:cBhvr>
                                      <p:tavLst>
                                        <p:tav tm="0">
                                          <p:val>
                                            <p:fltVal val="0"/>
                                          </p:val>
                                        </p:tav>
                                        <p:tav tm="100000">
                                          <p:val>
                                            <p:strVal val="#ppt_w"/>
                                          </p:val>
                                        </p:tav>
                                      </p:tavLst>
                                    </p:anim>
                                    <p:anim calcmode="lin" valueType="num">
                                      <p:cBhvr>
                                        <p:cTn id="8" dur="500" fill="hold"/>
                                        <p:tgtEl>
                                          <p:spTgt spid="95"/>
                                        </p:tgtEl>
                                        <p:attrNameLst>
                                          <p:attrName>ppt_h</p:attrName>
                                        </p:attrNameLst>
                                      </p:cBhvr>
                                      <p:tavLst>
                                        <p:tav tm="0">
                                          <p:val>
                                            <p:fltVal val="0"/>
                                          </p:val>
                                        </p:tav>
                                        <p:tav tm="100000">
                                          <p:val>
                                            <p:strVal val="#ppt_h"/>
                                          </p:val>
                                        </p:tav>
                                      </p:tavLst>
                                    </p:anim>
                                    <p:animEffect transition="in" filter="fade">
                                      <p:cBhvr>
                                        <p:cTn id="9" dur="500"/>
                                        <p:tgtEl>
                                          <p:spTgt spid="9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p:cTn id="12" dur="500" fill="hold"/>
                                        <p:tgtEl>
                                          <p:spTgt spid="96"/>
                                        </p:tgtEl>
                                        <p:attrNameLst>
                                          <p:attrName>ppt_w</p:attrName>
                                        </p:attrNameLst>
                                      </p:cBhvr>
                                      <p:tavLst>
                                        <p:tav tm="0">
                                          <p:val>
                                            <p:fltVal val="0"/>
                                          </p:val>
                                        </p:tav>
                                        <p:tav tm="100000">
                                          <p:val>
                                            <p:strVal val="#ppt_w"/>
                                          </p:val>
                                        </p:tav>
                                      </p:tavLst>
                                    </p:anim>
                                    <p:anim calcmode="lin" valueType="num">
                                      <p:cBhvr>
                                        <p:cTn id="13" dur="500" fill="hold"/>
                                        <p:tgtEl>
                                          <p:spTgt spid="96"/>
                                        </p:tgtEl>
                                        <p:attrNameLst>
                                          <p:attrName>ppt_h</p:attrName>
                                        </p:attrNameLst>
                                      </p:cBhvr>
                                      <p:tavLst>
                                        <p:tav tm="0">
                                          <p:val>
                                            <p:fltVal val="0"/>
                                          </p:val>
                                        </p:tav>
                                        <p:tav tm="100000">
                                          <p:val>
                                            <p:strVal val="#ppt_h"/>
                                          </p:val>
                                        </p:tav>
                                      </p:tavLst>
                                    </p:anim>
                                    <p:animEffect transition="in" filter="fade">
                                      <p:cBhvr>
                                        <p:cTn id="14" dur="500"/>
                                        <p:tgtEl>
                                          <p:spTgt spid="9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p:cTn id="17" dur="500" fill="hold"/>
                                        <p:tgtEl>
                                          <p:spTgt spid="97"/>
                                        </p:tgtEl>
                                        <p:attrNameLst>
                                          <p:attrName>ppt_w</p:attrName>
                                        </p:attrNameLst>
                                      </p:cBhvr>
                                      <p:tavLst>
                                        <p:tav tm="0">
                                          <p:val>
                                            <p:fltVal val="0"/>
                                          </p:val>
                                        </p:tav>
                                        <p:tav tm="100000">
                                          <p:val>
                                            <p:strVal val="#ppt_w"/>
                                          </p:val>
                                        </p:tav>
                                      </p:tavLst>
                                    </p:anim>
                                    <p:anim calcmode="lin" valueType="num">
                                      <p:cBhvr>
                                        <p:cTn id="18" dur="500" fill="hold"/>
                                        <p:tgtEl>
                                          <p:spTgt spid="97"/>
                                        </p:tgtEl>
                                        <p:attrNameLst>
                                          <p:attrName>ppt_h</p:attrName>
                                        </p:attrNameLst>
                                      </p:cBhvr>
                                      <p:tavLst>
                                        <p:tav tm="0">
                                          <p:val>
                                            <p:fltVal val="0"/>
                                          </p:val>
                                        </p:tav>
                                        <p:tav tm="100000">
                                          <p:val>
                                            <p:strVal val="#ppt_h"/>
                                          </p:val>
                                        </p:tav>
                                      </p:tavLst>
                                    </p:anim>
                                    <p:animEffect transition="in" filter="fade">
                                      <p:cBhvr>
                                        <p:cTn id="19"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D03AA-2961-44E6-93A5-88858D6A01FE}"/>
              </a:ext>
            </a:extLst>
          </p:cNvPr>
          <p:cNvSpPr txBox="1"/>
          <p:nvPr/>
        </p:nvSpPr>
        <p:spPr>
          <a:xfrm>
            <a:off x="322217" y="330926"/>
            <a:ext cx="11477897" cy="6226628"/>
          </a:xfrm>
          <a:prstGeom prst="rect">
            <a:avLst/>
          </a:prstGeom>
          <a:solidFill>
            <a:schemeClr val="bg1"/>
          </a:solidFill>
        </p:spPr>
        <p:txBody>
          <a:bodyPr wrap="square" rtlCol="0">
            <a:spAutoFit/>
          </a:bodyPr>
          <a:lstStyle/>
          <a:p>
            <a:endParaRPr lang="en-US" dirty="0"/>
          </a:p>
        </p:txBody>
      </p:sp>
      <p:sp>
        <p:nvSpPr>
          <p:cNvPr id="95" name="Text Box 55">
            <a:extLst>
              <a:ext uri="{FF2B5EF4-FFF2-40B4-BE49-F238E27FC236}">
                <a16:creationId xmlns:a16="http://schemas.microsoft.com/office/drawing/2014/main" id="{C1F27BB8-6253-4731-B27E-461675828C5F}"/>
              </a:ext>
            </a:extLst>
          </p:cNvPr>
          <p:cNvSpPr txBox="1">
            <a:spLocks noChangeArrowheads="1"/>
          </p:cNvSpPr>
          <p:nvPr/>
        </p:nvSpPr>
        <p:spPr bwMode="auto">
          <a:xfrm>
            <a:off x="1636367" y="295864"/>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6" name="Text Box 55">
            <a:extLst>
              <a:ext uri="{FF2B5EF4-FFF2-40B4-BE49-F238E27FC236}">
                <a16:creationId xmlns:a16="http://schemas.microsoft.com/office/drawing/2014/main" id="{008F18AB-7795-455D-B205-2E84710A61D6}"/>
              </a:ext>
            </a:extLst>
          </p:cNvPr>
          <p:cNvSpPr txBox="1">
            <a:spLocks noChangeArrowheads="1"/>
          </p:cNvSpPr>
          <p:nvPr/>
        </p:nvSpPr>
        <p:spPr bwMode="auto">
          <a:xfrm>
            <a:off x="3513135" y="30044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7" name="Text Box 55">
            <a:extLst>
              <a:ext uri="{FF2B5EF4-FFF2-40B4-BE49-F238E27FC236}">
                <a16:creationId xmlns:a16="http://schemas.microsoft.com/office/drawing/2014/main" id="{82F60DA8-8769-4F11-AB05-BEDD928E0E35}"/>
              </a:ext>
            </a:extLst>
          </p:cNvPr>
          <p:cNvSpPr txBox="1">
            <a:spLocks noChangeArrowheads="1"/>
          </p:cNvSpPr>
          <p:nvPr/>
        </p:nvSpPr>
        <p:spPr bwMode="auto">
          <a:xfrm>
            <a:off x="5522836" y="328077"/>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98" name="Straight Arrow Connector 97">
            <a:extLst>
              <a:ext uri="{FF2B5EF4-FFF2-40B4-BE49-F238E27FC236}">
                <a16:creationId xmlns:a16="http://schemas.microsoft.com/office/drawing/2014/main" id="{E4EE0C97-050F-44F6-9345-EE1BA59D719E}"/>
              </a:ext>
            </a:extLst>
          </p:cNvPr>
          <p:cNvCxnSpPr>
            <a:cxnSpLocks/>
          </p:cNvCxnSpPr>
          <p:nvPr/>
        </p:nvCxnSpPr>
        <p:spPr>
          <a:xfrm>
            <a:off x="2860006" y="452974"/>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496168C-8FAD-49AB-9ABF-BCA36D9CE113}"/>
              </a:ext>
            </a:extLst>
          </p:cNvPr>
          <p:cNvSpPr txBox="1"/>
          <p:nvPr/>
        </p:nvSpPr>
        <p:spPr>
          <a:xfrm>
            <a:off x="499609" y="3669501"/>
            <a:ext cx="11123112" cy="2746073"/>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So if you were anti-Catholic you were pro-abortion. If you were pro Catholic, saw no threat in Catholicism, you were against abortion. </a:t>
            </a:r>
            <a:r>
              <a:rPr lang="en-US" sz="1800" i="1"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There's multiple ways to give homage to the papacy</a:t>
            </a: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w Cen MT" panose="020B0602020104020603"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The Evangelicals page 243, “When this “middle ground” position on abortion changed it changed abruptly and in tandem with the emergence of other moral issues.” What brought about this sudden change, it wasn't just the subject of abortion? “What occasioned it was the demise of the evangelical establishments in the North and the South and the rise of new leadership within fundamentalism." There's a change of leadership. Page 252, “The growth of separatist Baptist Churches paralleled the rise of fundamentalism in the Southern Baptist Convention. And by the late 1970s Jerry Falwell had set his efforts to awakening his fellow separatists to the dangers of moral degeneracy in the country."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8B464515-6298-45A6-9B6F-0BA9BCB1BD9C}"/>
              </a:ext>
            </a:extLst>
          </p:cNvPr>
          <p:cNvCxnSpPr>
            <a:cxnSpLocks/>
          </p:cNvCxnSpPr>
          <p:nvPr/>
        </p:nvCxnSpPr>
        <p:spPr>
          <a:xfrm>
            <a:off x="2171223" y="1971040"/>
            <a:ext cx="8881444"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A82C65-6D14-4DDA-920C-E4E013D31026}"/>
              </a:ext>
            </a:extLst>
          </p:cNvPr>
          <p:cNvCxnSpPr>
            <a:cxnSpLocks/>
          </p:cNvCxnSpPr>
          <p:nvPr/>
        </p:nvCxnSpPr>
        <p:spPr>
          <a:xfrm>
            <a:off x="1278077" y="1964459"/>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199F816-1179-4F1B-98EA-406985FC20B7}"/>
              </a:ext>
            </a:extLst>
          </p:cNvPr>
          <p:cNvCxnSpPr>
            <a:cxnSpLocks/>
          </p:cNvCxnSpPr>
          <p:nvPr/>
        </p:nvCxnSpPr>
        <p:spPr>
          <a:xfrm flipV="1">
            <a:off x="1299067" y="169164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C14C38C-E866-40C6-82C5-22AD7FFE206E}"/>
              </a:ext>
            </a:extLst>
          </p:cNvPr>
          <p:cNvCxnSpPr>
            <a:cxnSpLocks/>
          </p:cNvCxnSpPr>
          <p:nvPr/>
        </p:nvCxnSpPr>
        <p:spPr>
          <a:xfrm>
            <a:off x="1083167" y="169164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485F7BB-3481-4727-B86E-AFB64F4E06CF}"/>
              </a:ext>
            </a:extLst>
          </p:cNvPr>
          <p:cNvCxnSpPr>
            <a:cxnSpLocks/>
          </p:cNvCxnSpPr>
          <p:nvPr/>
        </p:nvCxnSpPr>
        <p:spPr>
          <a:xfrm flipV="1">
            <a:off x="2992381" y="137945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AAB5F76-70C1-4E14-8D8A-CFBA6FBB7572}"/>
              </a:ext>
            </a:extLst>
          </p:cNvPr>
          <p:cNvCxnSpPr>
            <a:cxnSpLocks/>
          </p:cNvCxnSpPr>
          <p:nvPr/>
        </p:nvCxnSpPr>
        <p:spPr>
          <a:xfrm flipV="1">
            <a:off x="6220534" y="1383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F1C044-9F4B-4109-A9E2-CAC410919496}"/>
              </a:ext>
            </a:extLst>
          </p:cNvPr>
          <p:cNvCxnSpPr>
            <a:cxnSpLocks/>
          </p:cNvCxnSpPr>
          <p:nvPr/>
        </p:nvCxnSpPr>
        <p:spPr>
          <a:xfrm>
            <a:off x="2556911" y="1377096"/>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F046A6D-554F-44C0-8CA7-BFFFE120EDCF}"/>
              </a:ext>
            </a:extLst>
          </p:cNvPr>
          <p:cNvSpPr txBox="1"/>
          <p:nvPr/>
        </p:nvSpPr>
        <p:spPr>
          <a:xfrm>
            <a:off x="5830465" y="1079047"/>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42" name="TextBox 41">
            <a:extLst>
              <a:ext uri="{FF2B5EF4-FFF2-40B4-BE49-F238E27FC236}">
                <a16:creationId xmlns:a16="http://schemas.microsoft.com/office/drawing/2014/main" id="{A31B9884-87AA-405F-ACB2-C4A4521371DC}"/>
              </a:ext>
            </a:extLst>
          </p:cNvPr>
          <p:cNvSpPr txBox="1"/>
          <p:nvPr/>
        </p:nvSpPr>
        <p:spPr>
          <a:xfrm>
            <a:off x="2500439" y="1033080"/>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43" name="TextBox 42">
            <a:extLst>
              <a:ext uri="{FF2B5EF4-FFF2-40B4-BE49-F238E27FC236}">
                <a16:creationId xmlns:a16="http://schemas.microsoft.com/office/drawing/2014/main" id="{C4AB40DA-D2D3-4F73-AED6-408404AA811E}"/>
              </a:ext>
            </a:extLst>
          </p:cNvPr>
          <p:cNvSpPr txBox="1"/>
          <p:nvPr/>
        </p:nvSpPr>
        <p:spPr>
          <a:xfrm>
            <a:off x="961614" y="1257528"/>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53" name="TextBox 52">
            <a:extLst>
              <a:ext uri="{FF2B5EF4-FFF2-40B4-BE49-F238E27FC236}">
                <a16:creationId xmlns:a16="http://schemas.microsoft.com/office/drawing/2014/main" id="{D845AB1E-2207-4B7C-947C-994AEDF41E53}"/>
              </a:ext>
            </a:extLst>
          </p:cNvPr>
          <p:cNvSpPr txBox="1"/>
          <p:nvPr/>
        </p:nvSpPr>
        <p:spPr>
          <a:xfrm>
            <a:off x="2586502" y="1988319"/>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56" name="TextBox 55">
            <a:extLst>
              <a:ext uri="{FF2B5EF4-FFF2-40B4-BE49-F238E27FC236}">
                <a16:creationId xmlns:a16="http://schemas.microsoft.com/office/drawing/2014/main" id="{C5B1D09D-BD59-474D-ACFB-34FFAD797824}"/>
              </a:ext>
            </a:extLst>
          </p:cNvPr>
          <p:cNvSpPr txBox="1"/>
          <p:nvPr/>
        </p:nvSpPr>
        <p:spPr>
          <a:xfrm>
            <a:off x="5864904" y="-137987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cxnSp>
        <p:nvCxnSpPr>
          <p:cNvPr id="27" name="Straight Arrow Connector 26">
            <a:extLst>
              <a:ext uri="{FF2B5EF4-FFF2-40B4-BE49-F238E27FC236}">
                <a16:creationId xmlns:a16="http://schemas.microsoft.com/office/drawing/2014/main" id="{DD9541B0-8AF8-48D2-8369-2C72EBC956BB}"/>
              </a:ext>
            </a:extLst>
          </p:cNvPr>
          <p:cNvCxnSpPr>
            <a:cxnSpLocks/>
          </p:cNvCxnSpPr>
          <p:nvPr/>
        </p:nvCxnSpPr>
        <p:spPr>
          <a:xfrm>
            <a:off x="4818711" y="466327"/>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DD3F2C3-7447-4BC9-9090-94874C61AC1B}"/>
              </a:ext>
            </a:extLst>
          </p:cNvPr>
          <p:cNvSpPr txBox="1"/>
          <p:nvPr/>
        </p:nvSpPr>
        <p:spPr>
          <a:xfrm>
            <a:off x="5664186" y="1988638"/>
            <a:ext cx="2099443"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30" name="Straight Connector 29">
            <a:extLst>
              <a:ext uri="{FF2B5EF4-FFF2-40B4-BE49-F238E27FC236}">
                <a16:creationId xmlns:a16="http://schemas.microsoft.com/office/drawing/2014/main" id="{AA1DF4F1-2FE4-4C18-98B3-B83220D1C757}"/>
              </a:ext>
            </a:extLst>
          </p:cNvPr>
          <p:cNvCxnSpPr>
            <a:cxnSpLocks/>
          </p:cNvCxnSpPr>
          <p:nvPr/>
        </p:nvCxnSpPr>
        <p:spPr>
          <a:xfrm>
            <a:off x="5782524" y="1381142"/>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86BC96D-3553-4F37-B4F8-B71279239633}"/>
              </a:ext>
            </a:extLst>
          </p:cNvPr>
          <p:cNvCxnSpPr>
            <a:cxnSpLocks/>
          </p:cNvCxnSpPr>
          <p:nvPr/>
        </p:nvCxnSpPr>
        <p:spPr>
          <a:xfrm flipV="1">
            <a:off x="9246970" y="138550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62C5490-D9D8-4B21-8394-D3A6D0FA3596}"/>
              </a:ext>
            </a:extLst>
          </p:cNvPr>
          <p:cNvSpPr txBox="1"/>
          <p:nvPr/>
        </p:nvSpPr>
        <p:spPr>
          <a:xfrm>
            <a:off x="8649482" y="1056034"/>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33" name="Straight Connector 32">
            <a:extLst>
              <a:ext uri="{FF2B5EF4-FFF2-40B4-BE49-F238E27FC236}">
                <a16:creationId xmlns:a16="http://schemas.microsoft.com/office/drawing/2014/main" id="{2D6E3B05-D503-40DA-A186-96075BF90A95}"/>
              </a:ext>
            </a:extLst>
          </p:cNvPr>
          <p:cNvCxnSpPr>
            <a:cxnSpLocks/>
          </p:cNvCxnSpPr>
          <p:nvPr/>
        </p:nvCxnSpPr>
        <p:spPr>
          <a:xfrm>
            <a:off x="8808960" y="138265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BBC1FC5-E896-48B9-A1E3-530607DB8069}"/>
              </a:ext>
            </a:extLst>
          </p:cNvPr>
          <p:cNvCxnSpPr>
            <a:cxnSpLocks/>
          </p:cNvCxnSpPr>
          <p:nvPr/>
        </p:nvCxnSpPr>
        <p:spPr>
          <a:xfrm flipV="1">
            <a:off x="9275393" y="257546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21D118D-487A-4D7C-9D28-35B01CA568DC}"/>
              </a:ext>
            </a:extLst>
          </p:cNvPr>
          <p:cNvSpPr txBox="1"/>
          <p:nvPr/>
        </p:nvSpPr>
        <p:spPr>
          <a:xfrm>
            <a:off x="8669148" y="2234064"/>
            <a:ext cx="1189895" cy="338554"/>
          </a:xfrm>
          <a:prstGeom prst="rect">
            <a:avLst/>
          </a:prstGeom>
          <a:noFill/>
        </p:spPr>
        <p:txBody>
          <a:bodyPr wrap="square" rtlCol="0">
            <a:spAutoFit/>
          </a:bodyPr>
          <a:lstStyle/>
          <a:p>
            <a:pPr algn="ctr"/>
            <a:r>
              <a:rPr lang="en-US" sz="1600" dirty="0">
                <a:latin typeface="Arial Narrow" panose="020B0606020202030204" pitchFamily="34" charset="0"/>
              </a:rPr>
              <a:t>Abortion</a:t>
            </a:r>
          </a:p>
        </p:txBody>
      </p:sp>
      <p:cxnSp>
        <p:nvCxnSpPr>
          <p:cNvPr id="35" name="Straight Connector 34">
            <a:extLst>
              <a:ext uri="{FF2B5EF4-FFF2-40B4-BE49-F238E27FC236}">
                <a16:creationId xmlns:a16="http://schemas.microsoft.com/office/drawing/2014/main" id="{4DAF0A42-F611-4A03-A14C-89E87CE445D7}"/>
              </a:ext>
            </a:extLst>
          </p:cNvPr>
          <p:cNvCxnSpPr>
            <a:cxnSpLocks/>
          </p:cNvCxnSpPr>
          <p:nvPr/>
        </p:nvCxnSpPr>
        <p:spPr>
          <a:xfrm>
            <a:off x="8837383" y="257261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F3334CF-0279-4D97-B848-D8FB4B833D05}"/>
              </a:ext>
            </a:extLst>
          </p:cNvPr>
          <p:cNvSpPr txBox="1"/>
          <p:nvPr/>
        </p:nvSpPr>
        <p:spPr>
          <a:xfrm>
            <a:off x="8543724" y="2584976"/>
            <a:ext cx="606821" cy="338554"/>
          </a:xfrm>
          <a:prstGeom prst="rect">
            <a:avLst/>
          </a:prstGeom>
          <a:noFill/>
        </p:spPr>
        <p:txBody>
          <a:bodyPr wrap="square" rtlCol="0">
            <a:spAutoFit/>
          </a:bodyPr>
          <a:lstStyle/>
          <a:p>
            <a:pPr algn="ctr"/>
            <a:r>
              <a:rPr lang="en-US" sz="1600" dirty="0">
                <a:latin typeface="Arial Narrow" panose="020B0606020202030204" pitchFamily="34" charset="0"/>
              </a:rPr>
              <a:t>FOR</a:t>
            </a:r>
          </a:p>
        </p:txBody>
      </p:sp>
      <p:sp>
        <p:nvSpPr>
          <p:cNvPr id="38" name="TextBox 37">
            <a:extLst>
              <a:ext uri="{FF2B5EF4-FFF2-40B4-BE49-F238E27FC236}">
                <a16:creationId xmlns:a16="http://schemas.microsoft.com/office/drawing/2014/main" id="{3719D5D3-DDD3-4B9B-A8AA-4D96D7BA46B0}"/>
              </a:ext>
            </a:extLst>
          </p:cNvPr>
          <p:cNvSpPr txBox="1"/>
          <p:nvPr/>
        </p:nvSpPr>
        <p:spPr>
          <a:xfrm>
            <a:off x="9272853" y="2588802"/>
            <a:ext cx="934384" cy="338554"/>
          </a:xfrm>
          <a:prstGeom prst="rect">
            <a:avLst/>
          </a:prstGeom>
          <a:noFill/>
        </p:spPr>
        <p:txBody>
          <a:bodyPr wrap="square" rtlCol="0">
            <a:spAutoFit/>
          </a:bodyPr>
          <a:lstStyle/>
          <a:p>
            <a:pPr algn="ctr"/>
            <a:r>
              <a:rPr lang="en-US" sz="1600" dirty="0">
                <a:latin typeface="Arial Narrow" panose="020B0606020202030204" pitchFamily="34" charset="0"/>
              </a:rPr>
              <a:t>AGAINST</a:t>
            </a:r>
          </a:p>
        </p:txBody>
      </p:sp>
      <p:sp>
        <p:nvSpPr>
          <p:cNvPr id="39" name="TextBox 38">
            <a:extLst>
              <a:ext uri="{FF2B5EF4-FFF2-40B4-BE49-F238E27FC236}">
                <a16:creationId xmlns:a16="http://schemas.microsoft.com/office/drawing/2014/main" id="{D0832820-CA48-407F-93D6-70DA9ED4A510}"/>
              </a:ext>
            </a:extLst>
          </p:cNvPr>
          <p:cNvSpPr txBox="1"/>
          <p:nvPr/>
        </p:nvSpPr>
        <p:spPr>
          <a:xfrm rot="19334336">
            <a:off x="8327146" y="2818439"/>
            <a:ext cx="955913" cy="584775"/>
          </a:xfrm>
          <a:prstGeom prst="rect">
            <a:avLst/>
          </a:prstGeom>
          <a:noFill/>
        </p:spPr>
        <p:txBody>
          <a:bodyPr wrap="square" rtlCol="0">
            <a:spAutoFit/>
          </a:bodyPr>
          <a:lstStyle/>
          <a:p>
            <a:pPr algn="ctr"/>
            <a:r>
              <a:rPr lang="en-US" sz="1600" dirty="0">
                <a:latin typeface="Arial Narrow" panose="020B0606020202030204" pitchFamily="34" charset="0"/>
              </a:rPr>
              <a:t>Anti-Catholic</a:t>
            </a:r>
          </a:p>
        </p:txBody>
      </p:sp>
      <p:sp>
        <p:nvSpPr>
          <p:cNvPr id="41" name="TextBox 40">
            <a:extLst>
              <a:ext uri="{FF2B5EF4-FFF2-40B4-BE49-F238E27FC236}">
                <a16:creationId xmlns:a16="http://schemas.microsoft.com/office/drawing/2014/main" id="{4CAB8ED3-73C0-4453-85CD-5699D2D9A602}"/>
              </a:ext>
            </a:extLst>
          </p:cNvPr>
          <p:cNvSpPr txBox="1"/>
          <p:nvPr/>
        </p:nvSpPr>
        <p:spPr>
          <a:xfrm rot="1556767">
            <a:off x="9315473" y="2936491"/>
            <a:ext cx="1113813" cy="338554"/>
          </a:xfrm>
          <a:prstGeom prst="rect">
            <a:avLst/>
          </a:prstGeom>
          <a:noFill/>
        </p:spPr>
        <p:txBody>
          <a:bodyPr wrap="square" rtlCol="0">
            <a:spAutoFit/>
          </a:bodyPr>
          <a:lstStyle/>
          <a:p>
            <a:pPr algn="ctr"/>
            <a:r>
              <a:rPr lang="en-US" sz="1600" dirty="0">
                <a:latin typeface="Arial Narrow" panose="020B0606020202030204" pitchFamily="34" charset="0"/>
                <a:sym typeface="Symbol" panose="05050102010706020507" pitchFamily="18" charset="2"/>
              </a:rPr>
              <a:t></a:t>
            </a:r>
            <a:r>
              <a:rPr lang="en-US" sz="1600" dirty="0">
                <a:latin typeface="Arial Narrow" panose="020B0606020202030204" pitchFamily="34" charset="0"/>
              </a:rPr>
              <a:t>  Catholic</a:t>
            </a:r>
          </a:p>
        </p:txBody>
      </p:sp>
    </p:spTree>
    <p:extLst>
      <p:ext uri="{BB962C8B-B14F-4D97-AF65-F5344CB8AC3E}">
        <p14:creationId xmlns:p14="http://schemas.microsoft.com/office/powerpoint/2010/main" val="295758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ppt_w</p:attrName>
                                        </p:attrNameLst>
                                      </p:cBhvr>
                                      <p:tavLst>
                                        <p:tav tm="0">
                                          <p:val>
                                            <p:fltVal val="0"/>
                                          </p:val>
                                        </p:tav>
                                        <p:tav tm="100000">
                                          <p:val>
                                            <p:strVal val="#ppt_w"/>
                                          </p:val>
                                        </p:tav>
                                      </p:tavLst>
                                    </p:anim>
                                    <p:anim calcmode="lin" valueType="num">
                                      <p:cBhvr>
                                        <p:cTn id="8" dur="500" fill="hold"/>
                                        <p:tgtEl>
                                          <p:spTgt spid="95"/>
                                        </p:tgtEl>
                                        <p:attrNameLst>
                                          <p:attrName>ppt_h</p:attrName>
                                        </p:attrNameLst>
                                      </p:cBhvr>
                                      <p:tavLst>
                                        <p:tav tm="0">
                                          <p:val>
                                            <p:fltVal val="0"/>
                                          </p:val>
                                        </p:tav>
                                        <p:tav tm="100000">
                                          <p:val>
                                            <p:strVal val="#ppt_h"/>
                                          </p:val>
                                        </p:tav>
                                      </p:tavLst>
                                    </p:anim>
                                    <p:animEffect transition="in" filter="fade">
                                      <p:cBhvr>
                                        <p:cTn id="9" dur="500"/>
                                        <p:tgtEl>
                                          <p:spTgt spid="9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p:cTn id="12" dur="500" fill="hold"/>
                                        <p:tgtEl>
                                          <p:spTgt spid="96"/>
                                        </p:tgtEl>
                                        <p:attrNameLst>
                                          <p:attrName>ppt_w</p:attrName>
                                        </p:attrNameLst>
                                      </p:cBhvr>
                                      <p:tavLst>
                                        <p:tav tm="0">
                                          <p:val>
                                            <p:fltVal val="0"/>
                                          </p:val>
                                        </p:tav>
                                        <p:tav tm="100000">
                                          <p:val>
                                            <p:strVal val="#ppt_w"/>
                                          </p:val>
                                        </p:tav>
                                      </p:tavLst>
                                    </p:anim>
                                    <p:anim calcmode="lin" valueType="num">
                                      <p:cBhvr>
                                        <p:cTn id="13" dur="500" fill="hold"/>
                                        <p:tgtEl>
                                          <p:spTgt spid="96"/>
                                        </p:tgtEl>
                                        <p:attrNameLst>
                                          <p:attrName>ppt_h</p:attrName>
                                        </p:attrNameLst>
                                      </p:cBhvr>
                                      <p:tavLst>
                                        <p:tav tm="0">
                                          <p:val>
                                            <p:fltVal val="0"/>
                                          </p:val>
                                        </p:tav>
                                        <p:tav tm="100000">
                                          <p:val>
                                            <p:strVal val="#ppt_h"/>
                                          </p:val>
                                        </p:tav>
                                      </p:tavLst>
                                    </p:anim>
                                    <p:animEffect transition="in" filter="fade">
                                      <p:cBhvr>
                                        <p:cTn id="14" dur="500"/>
                                        <p:tgtEl>
                                          <p:spTgt spid="9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p:cTn id="17" dur="500" fill="hold"/>
                                        <p:tgtEl>
                                          <p:spTgt spid="97"/>
                                        </p:tgtEl>
                                        <p:attrNameLst>
                                          <p:attrName>ppt_w</p:attrName>
                                        </p:attrNameLst>
                                      </p:cBhvr>
                                      <p:tavLst>
                                        <p:tav tm="0">
                                          <p:val>
                                            <p:fltVal val="0"/>
                                          </p:val>
                                        </p:tav>
                                        <p:tav tm="100000">
                                          <p:val>
                                            <p:strVal val="#ppt_w"/>
                                          </p:val>
                                        </p:tav>
                                      </p:tavLst>
                                    </p:anim>
                                    <p:anim calcmode="lin" valueType="num">
                                      <p:cBhvr>
                                        <p:cTn id="18" dur="500" fill="hold"/>
                                        <p:tgtEl>
                                          <p:spTgt spid="97"/>
                                        </p:tgtEl>
                                        <p:attrNameLst>
                                          <p:attrName>ppt_h</p:attrName>
                                        </p:attrNameLst>
                                      </p:cBhvr>
                                      <p:tavLst>
                                        <p:tav tm="0">
                                          <p:val>
                                            <p:fltVal val="0"/>
                                          </p:val>
                                        </p:tav>
                                        <p:tav tm="100000">
                                          <p:val>
                                            <p:strVal val="#ppt_h"/>
                                          </p:val>
                                        </p:tav>
                                      </p:tavLst>
                                    </p:anim>
                                    <p:animEffect transition="in" filter="fade">
                                      <p:cBhvr>
                                        <p:cTn id="19"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D03AA-2961-44E6-93A5-88858D6A01FE}"/>
              </a:ext>
            </a:extLst>
          </p:cNvPr>
          <p:cNvSpPr txBox="1"/>
          <p:nvPr/>
        </p:nvSpPr>
        <p:spPr>
          <a:xfrm>
            <a:off x="322217" y="330926"/>
            <a:ext cx="11477897" cy="6226628"/>
          </a:xfrm>
          <a:prstGeom prst="rect">
            <a:avLst/>
          </a:prstGeom>
          <a:solidFill>
            <a:schemeClr val="bg1"/>
          </a:solidFill>
        </p:spPr>
        <p:txBody>
          <a:bodyPr wrap="square" rtlCol="0">
            <a:spAutoFit/>
          </a:bodyPr>
          <a:lstStyle/>
          <a:p>
            <a:endParaRPr lang="en-US" dirty="0"/>
          </a:p>
        </p:txBody>
      </p:sp>
      <p:sp>
        <p:nvSpPr>
          <p:cNvPr id="95" name="Text Box 55">
            <a:extLst>
              <a:ext uri="{FF2B5EF4-FFF2-40B4-BE49-F238E27FC236}">
                <a16:creationId xmlns:a16="http://schemas.microsoft.com/office/drawing/2014/main" id="{C1F27BB8-6253-4731-B27E-461675828C5F}"/>
              </a:ext>
            </a:extLst>
          </p:cNvPr>
          <p:cNvSpPr txBox="1">
            <a:spLocks noChangeArrowheads="1"/>
          </p:cNvSpPr>
          <p:nvPr/>
        </p:nvSpPr>
        <p:spPr bwMode="auto">
          <a:xfrm>
            <a:off x="1636367" y="295864"/>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6" name="Text Box 55">
            <a:extLst>
              <a:ext uri="{FF2B5EF4-FFF2-40B4-BE49-F238E27FC236}">
                <a16:creationId xmlns:a16="http://schemas.microsoft.com/office/drawing/2014/main" id="{008F18AB-7795-455D-B205-2E84710A61D6}"/>
              </a:ext>
            </a:extLst>
          </p:cNvPr>
          <p:cNvSpPr txBox="1">
            <a:spLocks noChangeArrowheads="1"/>
          </p:cNvSpPr>
          <p:nvPr/>
        </p:nvSpPr>
        <p:spPr bwMode="auto">
          <a:xfrm>
            <a:off x="3513135" y="30044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7" name="Text Box 55">
            <a:extLst>
              <a:ext uri="{FF2B5EF4-FFF2-40B4-BE49-F238E27FC236}">
                <a16:creationId xmlns:a16="http://schemas.microsoft.com/office/drawing/2014/main" id="{82F60DA8-8769-4F11-AB05-BEDD928E0E35}"/>
              </a:ext>
            </a:extLst>
          </p:cNvPr>
          <p:cNvSpPr txBox="1">
            <a:spLocks noChangeArrowheads="1"/>
          </p:cNvSpPr>
          <p:nvPr/>
        </p:nvSpPr>
        <p:spPr bwMode="auto">
          <a:xfrm>
            <a:off x="5522836" y="328077"/>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98" name="Straight Arrow Connector 97">
            <a:extLst>
              <a:ext uri="{FF2B5EF4-FFF2-40B4-BE49-F238E27FC236}">
                <a16:creationId xmlns:a16="http://schemas.microsoft.com/office/drawing/2014/main" id="{E4EE0C97-050F-44F6-9345-EE1BA59D719E}"/>
              </a:ext>
            </a:extLst>
          </p:cNvPr>
          <p:cNvCxnSpPr>
            <a:cxnSpLocks/>
          </p:cNvCxnSpPr>
          <p:nvPr/>
        </p:nvCxnSpPr>
        <p:spPr>
          <a:xfrm>
            <a:off x="2860006" y="452974"/>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496168C-8FAD-49AB-9ABF-BCA36D9CE113}"/>
              </a:ext>
            </a:extLst>
          </p:cNvPr>
          <p:cNvSpPr txBox="1"/>
          <p:nvPr/>
        </p:nvSpPr>
        <p:spPr>
          <a:xfrm>
            <a:off x="399510" y="4087582"/>
            <a:ext cx="11123112" cy="967894"/>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So early 70s fundamentalists don't particularly care about the changes. The small group that cares do not hold the power but there's this change in leadership that I won't take the time to explain. And those, that part of that small group including people such as Jerry Falwell become the leaders of fundamentalism.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8B464515-6298-45A6-9B6F-0BA9BCB1BD9C}"/>
              </a:ext>
            </a:extLst>
          </p:cNvPr>
          <p:cNvCxnSpPr>
            <a:cxnSpLocks/>
          </p:cNvCxnSpPr>
          <p:nvPr/>
        </p:nvCxnSpPr>
        <p:spPr>
          <a:xfrm>
            <a:off x="2171223" y="1971040"/>
            <a:ext cx="8881444"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A82C65-6D14-4DDA-920C-E4E013D31026}"/>
              </a:ext>
            </a:extLst>
          </p:cNvPr>
          <p:cNvCxnSpPr>
            <a:cxnSpLocks/>
          </p:cNvCxnSpPr>
          <p:nvPr/>
        </p:nvCxnSpPr>
        <p:spPr>
          <a:xfrm>
            <a:off x="1278077" y="1964459"/>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199F816-1179-4F1B-98EA-406985FC20B7}"/>
              </a:ext>
            </a:extLst>
          </p:cNvPr>
          <p:cNvCxnSpPr>
            <a:cxnSpLocks/>
          </p:cNvCxnSpPr>
          <p:nvPr/>
        </p:nvCxnSpPr>
        <p:spPr>
          <a:xfrm flipV="1">
            <a:off x="1299067" y="169164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C14C38C-E866-40C6-82C5-22AD7FFE206E}"/>
              </a:ext>
            </a:extLst>
          </p:cNvPr>
          <p:cNvCxnSpPr>
            <a:cxnSpLocks/>
          </p:cNvCxnSpPr>
          <p:nvPr/>
        </p:nvCxnSpPr>
        <p:spPr>
          <a:xfrm>
            <a:off x="1083167" y="169164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485F7BB-3481-4727-B86E-AFB64F4E06CF}"/>
              </a:ext>
            </a:extLst>
          </p:cNvPr>
          <p:cNvCxnSpPr>
            <a:cxnSpLocks/>
          </p:cNvCxnSpPr>
          <p:nvPr/>
        </p:nvCxnSpPr>
        <p:spPr>
          <a:xfrm flipV="1">
            <a:off x="2992381" y="137945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AAB5F76-70C1-4E14-8D8A-CFBA6FBB7572}"/>
              </a:ext>
            </a:extLst>
          </p:cNvPr>
          <p:cNvCxnSpPr>
            <a:cxnSpLocks/>
          </p:cNvCxnSpPr>
          <p:nvPr/>
        </p:nvCxnSpPr>
        <p:spPr>
          <a:xfrm flipV="1">
            <a:off x="6220534" y="1383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F1C044-9F4B-4109-A9E2-CAC410919496}"/>
              </a:ext>
            </a:extLst>
          </p:cNvPr>
          <p:cNvCxnSpPr>
            <a:cxnSpLocks/>
          </p:cNvCxnSpPr>
          <p:nvPr/>
        </p:nvCxnSpPr>
        <p:spPr>
          <a:xfrm>
            <a:off x="2556911" y="1377096"/>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F046A6D-554F-44C0-8CA7-BFFFE120EDCF}"/>
              </a:ext>
            </a:extLst>
          </p:cNvPr>
          <p:cNvSpPr txBox="1"/>
          <p:nvPr/>
        </p:nvSpPr>
        <p:spPr>
          <a:xfrm>
            <a:off x="5830465" y="1079047"/>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42" name="TextBox 41">
            <a:extLst>
              <a:ext uri="{FF2B5EF4-FFF2-40B4-BE49-F238E27FC236}">
                <a16:creationId xmlns:a16="http://schemas.microsoft.com/office/drawing/2014/main" id="{A31B9884-87AA-405F-ACB2-C4A4521371DC}"/>
              </a:ext>
            </a:extLst>
          </p:cNvPr>
          <p:cNvSpPr txBox="1"/>
          <p:nvPr/>
        </p:nvSpPr>
        <p:spPr>
          <a:xfrm>
            <a:off x="2500439" y="1033080"/>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43" name="TextBox 42">
            <a:extLst>
              <a:ext uri="{FF2B5EF4-FFF2-40B4-BE49-F238E27FC236}">
                <a16:creationId xmlns:a16="http://schemas.microsoft.com/office/drawing/2014/main" id="{C4AB40DA-D2D3-4F73-AED6-408404AA811E}"/>
              </a:ext>
            </a:extLst>
          </p:cNvPr>
          <p:cNvSpPr txBox="1"/>
          <p:nvPr/>
        </p:nvSpPr>
        <p:spPr>
          <a:xfrm>
            <a:off x="961614" y="1257528"/>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53" name="TextBox 52">
            <a:extLst>
              <a:ext uri="{FF2B5EF4-FFF2-40B4-BE49-F238E27FC236}">
                <a16:creationId xmlns:a16="http://schemas.microsoft.com/office/drawing/2014/main" id="{D845AB1E-2207-4B7C-947C-994AEDF41E53}"/>
              </a:ext>
            </a:extLst>
          </p:cNvPr>
          <p:cNvSpPr txBox="1"/>
          <p:nvPr/>
        </p:nvSpPr>
        <p:spPr>
          <a:xfrm>
            <a:off x="2586502" y="1988319"/>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56" name="TextBox 55">
            <a:extLst>
              <a:ext uri="{FF2B5EF4-FFF2-40B4-BE49-F238E27FC236}">
                <a16:creationId xmlns:a16="http://schemas.microsoft.com/office/drawing/2014/main" id="{C5B1D09D-BD59-474D-ACFB-34FFAD797824}"/>
              </a:ext>
            </a:extLst>
          </p:cNvPr>
          <p:cNvSpPr txBox="1"/>
          <p:nvPr/>
        </p:nvSpPr>
        <p:spPr>
          <a:xfrm>
            <a:off x="5864904" y="-137987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cxnSp>
        <p:nvCxnSpPr>
          <p:cNvPr id="27" name="Straight Arrow Connector 26">
            <a:extLst>
              <a:ext uri="{FF2B5EF4-FFF2-40B4-BE49-F238E27FC236}">
                <a16:creationId xmlns:a16="http://schemas.microsoft.com/office/drawing/2014/main" id="{DD9541B0-8AF8-48D2-8369-2C72EBC956BB}"/>
              </a:ext>
            </a:extLst>
          </p:cNvPr>
          <p:cNvCxnSpPr>
            <a:cxnSpLocks/>
          </p:cNvCxnSpPr>
          <p:nvPr/>
        </p:nvCxnSpPr>
        <p:spPr>
          <a:xfrm>
            <a:off x="4818711" y="466327"/>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DD3F2C3-7447-4BC9-9090-94874C61AC1B}"/>
              </a:ext>
            </a:extLst>
          </p:cNvPr>
          <p:cNvSpPr txBox="1"/>
          <p:nvPr/>
        </p:nvSpPr>
        <p:spPr>
          <a:xfrm>
            <a:off x="5664186" y="1988638"/>
            <a:ext cx="2099443"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30" name="Straight Connector 29">
            <a:extLst>
              <a:ext uri="{FF2B5EF4-FFF2-40B4-BE49-F238E27FC236}">
                <a16:creationId xmlns:a16="http://schemas.microsoft.com/office/drawing/2014/main" id="{AA1DF4F1-2FE4-4C18-98B3-B83220D1C757}"/>
              </a:ext>
            </a:extLst>
          </p:cNvPr>
          <p:cNvCxnSpPr>
            <a:cxnSpLocks/>
          </p:cNvCxnSpPr>
          <p:nvPr/>
        </p:nvCxnSpPr>
        <p:spPr>
          <a:xfrm>
            <a:off x="5782524" y="1381142"/>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86BC96D-3553-4F37-B4F8-B71279239633}"/>
              </a:ext>
            </a:extLst>
          </p:cNvPr>
          <p:cNvCxnSpPr>
            <a:cxnSpLocks/>
          </p:cNvCxnSpPr>
          <p:nvPr/>
        </p:nvCxnSpPr>
        <p:spPr>
          <a:xfrm flipV="1">
            <a:off x="9246970" y="138550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62C5490-D9D8-4B21-8394-D3A6D0FA3596}"/>
              </a:ext>
            </a:extLst>
          </p:cNvPr>
          <p:cNvSpPr txBox="1"/>
          <p:nvPr/>
        </p:nvSpPr>
        <p:spPr>
          <a:xfrm>
            <a:off x="8649482" y="1056034"/>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33" name="Straight Connector 32">
            <a:extLst>
              <a:ext uri="{FF2B5EF4-FFF2-40B4-BE49-F238E27FC236}">
                <a16:creationId xmlns:a16="http://schemas.microsoft.com/office/drawing/2014/main" id="{2D6E3B05-D503-40DA-A186-96075BF90A95}"/>
              </a:ext>
            </a:extLst>
          </p:cNvPr>
          <p:cNvCxnSpPr>
            <a:cxnSpLocks/>
          </p:cNvCxnSpPr>
          <p:nvPr/>
        </p:nvCxnSpPr>
        <p:spPr>
          <a:xfrm>
            <a:off x="8808960" y="138265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01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ppt_w</p:attrName>
                                        </p:attrNameLst>
                                      </p:cBhvr>
                                      <p:tavLst>
                                        <p:tav tm="0">
                                          <p:val>
                                            <p:fltVal val="0"/>
                                          </p:val>
                                        </p:tav>
                                        <p:tav tm="100000">
                                          <p:val>
                                            <p:strVal val="#ppt_w"/>
                                          </p:val>
                                        </p:tav>
                                      </p:tavLst>
                                    </p:anim>
                                    <p:anim calcmode="lin" valueType="num">
                                      <p:cBhvr>
                                        <p:cTn id="8" dur="500" fill="hold"/>
                                        <p:tgtEl>
                                          <p:spTgt spid="95"/>
                                        </p:tgtEl>
                                        <p:attrNameLst>
                                          <p:attrName>ppt_h</p:attrName>
                                        </p:attrNameLst>
                                      </p:cBhvr>
                                      <p:tavLst>
                                        <p:tav tm="0">
                                          <p:val>
                                            <p:fltVal val="0"/>
                                          </p:val>
                                        </p:tav>
                                        <p:tav tm="100000">
                                          <p:val>
                                            <p:strVal val="#ppt_h"/>
                                          </p:val>
                                        </p:tav>
                                      </p:tavLst>
                                    </p:anim>
                                    <p:animEffect transition="in" filter="fade">
                                      <p:cBhvr>
                                        <p:cTn id="9" dur="500"/>
                                        <p:tgtEl>
                                          <p:spTgt spid="9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p:cTn id="12" dur="500" fill="hold"/>
                                        <p:tgtEl>
                                          <p:spTgt spid="96"/>
                                        </p:tgtEl>
                                        <p:attrNameLst>
                                          <p:attrName>ppt_w</p:attrName>
                                        </p:attrNameLst>
                                      </p:cBhvr>
                                      <p:tavLst>
                                        <p:tav tm="0">
                                          <p:val>
                                            <p:fltVal val="0"/>
                                          </p:val>
                                        </p:tav>
                                        <p:tav tm="100000">
                                          <p:val>
                                            <p:strVal val="#ppt_w"/>
                                          </p:val>
                                        </p:tav>
                                      </p:tavLst>
                                    </p:anim>
                                    <p:anim calcmode="lin" valueType="num">
                                      <p:cBhvr>
                                        <p:cTn id="13" dur="500" fill="hold"/>
                                        <p:tgtEl>
                                          <p:spTgt spid="96"/>
                                        </p:tgtEl>
                                        <p:attrNameLst>
                                          <p:attrName>ppt_h</p:attrName>
                                        </p:attrNameLst>
                                      </p:cBhvr>
                                      <p:tavLst>
                                        <p:tav tm="0">
                                          <p:val>
                                            <p:fltVal val="0"/>
                                          </p:val>
                                        </p:tav>
                                        <p:tav tm="100000">
                                          <p:val>
                                            <p:strVal val="#ppt_h"/>
                                          </p:val>
                                        </p:tav>
                                      </p:tavLst>
                                    </p:anim>
                                    <p:animEffect transition="in" filter="fade">
                                      <p:cBhvr>
                                        <p:cTn id="14" dur="500"/>
                                        <p:tgtEl>
                                          <p:spTgt spid="9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p:cTn id="17" dur="500" fill="hold"/>
                                        <p:tgtEl>
                                          <p:spTgt spid="97"/>
                                        </p:tgtEl>
                                        <p:attrNameLst>
                                          <p:attrName>ppt_w</p:attrName>
                                        </p:attrNameLst>
                                      </p:cBhvr>
                                      <p:tavLst>
                                        <p:tav tm="0">
                                          <p:val>
                                            <p:fltVal val="0"/>
                                          </p:val>
                                        </p:tav>
                                        <p:tav tm="100000">
                                          <p:val>
                                            <p:strVal val="#ppt_w"/>
                                          </p:val>
                                        </p:tav>
                                      </p:tavLst>
                                    </p:anim>
                                    <p:anim calcmode="lin" valueType="num">
                                      <p:cBhvr>
                                        <p:cTn id="18" dur="500" fill="hold"/>
                                        <p:tgtEl>
                                          <p:spTgt spid="97"/>
                                        </p:tgtEl>
                                        <p:attrNameLst>
                                          <p:attrName>ppt_h</p:attrName>
                                        </p:attrNameLst>
                                      </p:cBhvr>
                                      <p:tavLst>
                                        <p:tav tm="0">
                                          <p:val>
                                            <p:fltVal val="0"/>
                                          </p:val>
                                        </p:tav>
                                        <p:tav tm="100000">
                                          <p:val>
                                            <p:strVal val="#ppt_h"/>
                                          </p:val>
                                        </p:tav>
                                      </p:tavLst>
                                    </p:anim>
                                    <p:animEffect transition="in" filter="fade">
                                      <p:cBhvr>
                                        <p:cTn id="19"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D03AA-2961-44E6-93A5-88858D6A01FE}"/>
              </a:ext>
            </a:extLst>
          </p:cNvPr>
          <p:cNvSpPr txBox="1"/>
          <p:nvPr/>
        </p:nvSpPr>
        <p:spPr>
          <a:xfrm>
            <a:off x="322217" y="330926"/>
            <a:ext cx="11477897" cy="6226628"/>
          </a:xfrm>
          <a:prstGeom prst="rect">
            <a:avLst/>
          </a:prstGeom>
          <a:solidFill>
            <a:schemeClr val="bg1"/>
          </a:solidFill>
        </p:spPr>
        <p:txBody>
          <a:bodyPr wrap="square" rtlCol="0">
            <a:spAutoFit/>
          </a:bodyPr>
          <a:lstStyle/>
          <a:p>
            <a:endParaRPr lang="en-US" dirty="0"/>
          </a:p>
        </p:txBody>
      </p:sp>
      <p:sp>
        <p:nvSpPr>
          <p:cNvPr id="95" name="Text Box 55">
            <a:extLst>
              <a:ext uri="{FF2B5EF4-FFF2-40B4-BE49-F238E27FC236}">
                <a16:creationId xmlns:a16="http://schemas.microsoft.com/office/drawing/2014/main" id="{C1F27BB8-6253-4731-B27E-461675828C5F}"/>
              </a:ext>
            </a:extLst>
          </p:cNvPr>
          <p:cNvSpPr txBox="1">
            <a:spLocks noChangeArrowheads="1"/>
          </p:cNvSpPr>
          <p:nvPr/>
        </p:nvSpPr>
        <p:spPr bwMode="auto">
          <a:xfrm>
            <a:off x="1636367" y="295864"/>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6" name="Text Box 55">
            <a:extLst>
              <a:ext uri="{FF2B5EF4-FFF2-40B4-BE49-F238E27FC236}">
                <a16:creationId xmlns:a16="http://schemas.microsoft.com/office/drawing/2014/main" id="{008F18AB-7795-455D-B205-2E84710A61D6}"/>
              </a:ext>
            </a:extLst>
          </p:cNvPr>
          <p:cNvSpPr txBox="1">
            <a:spLocks noChangeArrowheads="1"/>
          </p:cNvSpPr>
          <p:nvPr/>
        </p:nvSpPr>
        <p:spPr bwMode="auto">
          <a:xfrm>
            <a:off x="3513135" y="30044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7" name="Text Box 55">
            <a:extLst>
              <a:ext uri="{FF2B5EF4-FFF2-40B4-BE49-F238E27FC236}">
                <a16:creationId xmlns:a16="http://schemas.microsoft.com/office/drawing/2014/main" id="{82F60DA8-8769-4F11-AB05-BEDD928E0E35}"/>
              </a:ext>
            </a:extLst>
          </p:cNvPr>
          <p:cNvSpPr txBox="1">
            <a:spLocks noChangeArrowheads="1"/>
          </p:cNvSpPr>
          <p:nvPr/>
        </p:nvSpPr>
        <p:spPr bwMode="auto">
          <a:xfrm>
            <a:off x="5522836" y="328077"/>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98" name="Straight Arrow Connector 97">
            <a:extLst>
              <a:ext uri="{FF2B5EF4-FFF2-40B4-BE49-F238E27FC236}">
                <a16:creationId xmlns:a16="http://schemas.microsoft.com/office/drawing/2014/main" id="{E4EE0C97-050F-44F6-9345-EE1BA59D719E}"/>
              </a:ext>
            </a:extLst>
          </p:cNvPr>
          <p:cNvCxnSpPr>
            <a:cxnSpLocks/>
          </p:cNvCxnSpPr>
          <p:nvPr/>
        </p:nvCxnSpPr>
        <p:spPr>
          <a:xfrm>
            <a:off x="2860006" y="452974"/>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496168C-8FAD-49AB-9ABF-BCA36D9CE113}"/>
              </a:ext>
            </a:extLst>
          </p:cNvPr>
          <p:cNvSpPr txBox="1"/>
          <p:nvPr/>
        </p:nvSpPr>
        <p:spPr>
          <a:xfrm>
            <a:off x="399510" y="4087582"/>
            <a:ext cx="11123112" cy="2153346"/>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Instead of going through all this history again I want to refer you back to some previous presentations. This is the Portugal School 2020. The Manner of the King of the South in parts one to three, Ruth Bader Ginsburg, Supreme Court Cases, that's what they're titled. So for what I was presenting there all in chronological order, but you won't find them numbered in that order because there were other teachers and Elder Parminder. The one on Ruth Bader Ginsburg is titled number 15, and Supreme Court Cases title number 20. There was three presentations, three parts on the Manner of the King of the South and then I really get to the point in those last two, Ruth Bader Ginsburg and Supreme Court Cases.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8B464515-6298-45A6-9B6F-0BA9BCB1BD9C}"/>
              </a:ext>
            </a:extLst>
          </p:cNvPr>
          <p:cNvCxnSpPr>
            <a:cxnSpLocks/>
          </p:cNvCxnSpPr>
          <p:nvPr/>
        </p:nvCxnSpPr>
        <p:spPr>
          <a:xfrm>
            <a:off x="2171223" y="1971040"/>
            <a:ext cx="8881444"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A82C65-6D14-4DDA-920C-E4E013D31026}"/>
              </a:ext>
            </a:extLst>
          </p:cNvPr>
          <p:cNvCxnSpPr>
            <a:cxnSpLocks/>
          </p:cNvCxnSpPr>
          <p:nvPr/>
        </p:nvCxnSpPr>
        <p:spPr>
          <a:xfrm>
            <a:off x="1278077" y="1964459"/>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199F816-1179-4F1B-98EA-406985FC20B7}"/>
              </a:ext>
            </a:extLst>
          </p:cNvPr>
          <p:cNvCxnSpPr>
            <a:cxnSpLocks/>
          </p:cNvCxnSpPr>
          <p:nvPr/>
        </p:nvCxnSpPr>
        <p:spPr>
          <a:xfrm flipV="1">
            <a:off x="1299067" y="169164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C14C38C-E866-40C6-82C5-22AD7FFE206E}"/>
              </a:ext>
            </a:extLst>
          </p:cNvPr>
          <p:cNvCxnSpPr>
            <a:cxnSpLocks/>
          </p:cNvCxnSpPr>
          <p:nvPr/>
        </p:nvCxnSpPr>
        <p:spPr>
          <a:xfrm>
            <a:off x="1083167" y="169164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485F7BB-3481-4727-B86E-AFB64F4E06CF}"/>
              </a:ext>
            </a:extLst>
          </p:cNvPr>
          <p:cNvCxnSpPr>
            <a:cxnSpLocks/>
          </p:cNvCxnSpPr>
          <p:nvPr/>
        </p:nvCxnSpPr>
        <p:spPr>
          <a:xfrm flipV="1">
            <a:off x="2992381" y="137945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AAB5F76-70C1-4E14-8D8A-CFBA6FBB7572}"/>
              </a:ext>
            </a:extLst>
          </p:cNvPr>
          <p:cNvCxnSpPr>
            <a:cxnSpLocks/>
          </p:cNvCxnSpPr>
          <p:nvPr/>
        </p:nvCxnSpPr>
        <p:spPr>
          <a:xfrm flipV="1">
            <a:off x="6220534" y="1383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F1C044-9F4B-4109-A9E2-CAC410919496}"/>
              </a:ext>
            </a:extLst>
          </p:cNvPr>
          <p:cNvCxnSpPr>
            <a:cxnSpLocks/>
          </p:cNvCxnSpPr>
          <p:nvPr/>
        </p:nvCxnSpPr>
        <p:spPr>
          <a:xfrm>
            <a:off x="2556911" y="1377096"/>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F046A6D-554F-44C0-8CA7-BFFFE120EDCF}"/>
              </a:ext>
            </a:extLst>
          </p:cNvPr>
          <p:cNvSpPr txBox="1"/>
          <p:nvPr/>
        </p:nvSpPr>
        <p:spPr>
          <a:xfrm>
            <a:off x="5830465" y="1079047"/>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42" name="TextBox 41">
            <a:extLst>
              <a:ext uri="{FF2B5EF4-FFF2-40B4-BE49-F238E27FC236}">
                <a16:creationId xmlns:a16="http://schemas.microsoft.com/office/drawing/2014/main" id="{A31B9884-87AA-405F-ACB2-C4A4521371DC}"/>
              </a:ext>
            </a:extLst>
          </p:cNvPr>
          <p:cNvSpPr txBox="1"/>
          <p:nvPr/>
        </p:nvSpPr>
        <p:spPr>
          <a:xfrm>
            <a:off x="2500439" y="1033080"/>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43" name="TextBox 42">
            <a:extLst>
              <a:ext uri="{FF2B5EF4-FFF2-40B4-BE49-F238E27FC236}">
                <a16:creationId xmlns:a16="http://schemas.microsoft.com/office/drawing/2014/main" id="{C4AB40DA-D2D3-4F73-AED6-408404AA811E}"/>
              </a:ext>
            </a:extLst>
          </p:cNvPr>
          <p:cNvSpPr txBox="1"/>
          <p:nvPr/>
        </p:nvSpPr>
        <p:spPr>
          <a:xfrm>
            <a:off x="961614" y="1257528"/>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53" name="TextBox 52">
            <a:extLst>
              <a:ext uri="{FF2B5EF4-FFF2-40B4-BE49-F238E27FC236}">
                <a16:creationId xmlns:a16="http://schemas.microsoft.com/office/drawing/2014/main" id="{D845AB1E-2207-4B7C-947C-994AEDF41E53}"/>
              </a:ext>
            </a:extLst>
          </p:cNvPr>
          <p:cNvSpPr txBox="1"/>
          <p:nvPr/>
        </p:nvSpPr>
        <p:spPr>
          <a:xfrm>
            <a:off x="2586502" y="1988319"/>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56" name="TextBox 55">
            <a:extLst>
              <a:ext uri="{FF2B5EF4-FFF2-40B4-BE49-F238E27FC236}">
                <a16:creationId xmlns:a16="http://schemas.microsoft.com/office/drawing/2014/main" id="{C5B1D09D-BD59-474D-ACFB-34FFAD797824}"/>
              </a:ext>
            </a:extLst>
          </p:cNvPr>
          <p:cNvSpPr txBox="1"/>
          <p:nvPr/>
        </p:nvSpPr>
        <p:spPr>
          <a:xfrm>
            <a:off x="5864904" y="-137987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cxnSp>
        <p:nvCxnSpPr>
          <p:cNvPr id="27" name="Straight Arrow Connector 26">
            <a:extLst>
              <a:ext uri="{FF2B5EF4-FFF2-40B4-BE49-F238E27FC236}">
                <a16:creationId xmlns:a16="http://schemas.microsoft.com/office/drawing/2014/main" id="{DD9541B0-8AF8-48D2-8369-2C72EBC956BB}"/>
              </a:ext>
            </a:extLst>
          </p:cNvPr>
          <p:cNvCxnSpPr>
            <a:cxnSpLocks/>
          </p:cNvCxnSpPr>
          <p:nvPr/>
        </p:nvCxnSpPr>
        <p:spPr>
          <a:xfrm>
            <a:off x="4818711" y="466327"/>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DD3F2C3-7447-4BC9-9090-94874C61AC1B}"/>
              </a:ext>
            </a:extLst>
          </p:cNvPr>
          <p:cNvSpPr txBox="1"/>
          <p:nvPr/>
        </p:nvSpPr>
        <p:spPr>
          <a:xfrm>
            <a:off x="5664186" y="1988638"/>
            <a:ext cx="2099443"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30" name="Straight Connector 29">
            <a:extLst>
              <a:ext uri="{FF2B5EF4-FFF2-40B4-BE49-F238E27FC236}">
                <a16:creationId xmlns:a16="http://schemas.microsoft.com/office/drawing/2014/main" id="{AA1DF4F1-2FE4-4C18-98B3-B83220D1C757}"/>
              </a:ext>
            </a:extLst>
          </p:cNvPr>
          <p:cNvCxnSpPr>
            <a:cxnSpLocks/>
          </p:cNvCxnSpPr>
          <p:nvPr/>
        </p:nvCxnSpPr>
        <p:spPr>
          <a:xfrm>
            <a:off x="5782524" y="1381142"/>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86BC96D-3553-4F37-B4F8-B71279239633}"/>
              </a:ext>
            </a:extLst>
          </p:cNvPr>
          <p:cNvCxnSpPr>
            <a:cxnSpLocks/>
          </p:cNvCxnSpPr>
          <p:nvPr/>
        </p:nvCxnSpPr>
        <p:spPr>
          <a:xfrm flipV="1">
            <a:off x="9246970" y="138550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62C5490-D9D8-4B21-8394-D3A6D0FA3596}"/>
              </a:ext>
            </a:extLst>
          </p:cNvPr>
          <p:cNvSpPr txBox="1"/>
          <p:nvPr/>
        </p:nvSpPr>
        <p:spPr>
          <a:xfrm>
            <a:off x="8649482" y="1056034"/>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33" name="Straight Connector 32">
            <a:extLst>
              <a:ext uri="{FF2B5EF4-FFF2-40B4-BE49-F238E27FC236}">
                <a16:creationId xmlns:a16="http://schemas.microsoft.com/office/drawing/2014/main" id="{2D6E3B05-D503-40DA-A186-96075BF90A95}"/>
              </a:ext>
            </a:extLst>
          </p:cNvPr>
          <p:cNvCxnSpPr>
            <a:cxnSpLocks/>
          </p:cNvCxnSpPr>
          <p:nvPr/>
        </p:nvCxnSpPr>
        <p:spPr>
          <a:xfrm>
            <a:off x="8808960" y="138265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622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ppt_w</p:attrName>
                                        </p:attrNameLst>
                                      </p:cBhvr>
                                      <p:tavLst>
                                        <p:tav tm="0">
                                          <p:val>
                                            <p:fltVal val="0"/>
                                          </p:val>
                                        </p:tav>
                                        <p:tav tm="100000">
                                          <p:val>
                                            <p:strVal val="#ppt_w"/>
                                          </p:val>
                                        </p:tav>
                                      </p:tavLst>
                                    </p:anim>
                                    <p:anim calcmode="lin" valueType="num">
                                      <p:cBhvr>
                                        <p:cTn id="8" dur="500" fill="hold"/>
                                        <p:tgtEl>
                                          <p:spTgt spid="95"/>
                                        </p:tgtEl>
                                        <p:attrNameLst>
                                          <p:attrName>ppt_h</p:attrName>
                                        </p:attrNameLst>
                                      </p:cBhvr>
                                      <p:tavLst>
                                        <p:tav tm="0">
                                          <p:val>
                                            <p:fltVal val="0"/>
                                          </p:val>
                                        </p:tav>
                                        <p:tav tm="100000">
                                          <p:val>
                                            <p:strVal val="#ppt_h"/>
                                          </p:val>
                                        </p:tav>
                                      </p:tavLst>
                                    </p:anim>
                                    <p:animEffect transition="in" filter="fade">
                                      <p:cBhvr>
                                        <p:cTn id="9" dur="500"/>
                                        <p:tgtEl>
                                          <p:spTgt spid="9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p:cTn id="12" dur="500" fill="hold"/>
                                        <p:tgtEl>
                                          <p:spTgt spid="96"/>
                                        </p:tgtEl>
                                        <p:attrNameLst>
                                          <p:attrName>ppt_w</p:attrName>
                                        </p:attrNameLst>
                                      </p:cBhvr>
                                      <p:tavLst>
                                        <p:tav tm="0">
                                          <p:val>
                                            <p:fltVal val="0"/>
                                          </p:val>
                                        </p:tav>
                                        <p:tav tm="100000">
                                          <p:val>
                                            <p:strVal val="#ppt_w"/>
                                          </p:val>
                                        </p:tav>
                                      </p:tavLst>
                                    </p:anim>
                                    <p:anim calcmode="lin" valueType="num">
                                      <p:cBhvr>
                                        <p:cTn id="13" dur="500" fill="hold"/>
                                        <p:tgtEl>
                                          <p:spTgt spid="96"/>
                                        </p:tgtEl>
                                        <p:attrNameLst>
                                          <p:attrName>ppt_h</p:attrName>
                                        </p:attrNameLst>
                                      </p:cBhvr>
                                      <p:tavLst>
                                        <p:tav tm="0">
                                          <p:val>
                                            <p:fltVal val="0"/>
                                          </p:val>
                                        </p:tav>
                                        <p:tav tm="100000">
                                          <p:val>
                                            <p:strVal val="#ppt_h"/>
                                          </p:val>
                                        </p:tav>
                                      </p:tavLst>
                                    </p:anim>
                                    <p:animEffect transition="in" filter="fade">
                                      <p:cBhvr>
                                        <p:cTn id="14" dur="500"/>
                                        <p:tgtEl>
                                          <p:spTgt spid="9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p:cTn id="17" dur="500" fill="hold"/>
                                        <p:tgtEl>
                                          <p:spTgt spid="97"/>
                                        </p:tgtEl>
                                        <p:attrNameLst>
                                          <p:attrName>ppt_w</p:attrName>
                                        </p:attrNameLst>
                                      </p:cBhvr>
                                      <p:tavLst>
                                        <p:tav tm="0">
                                          <p:val>
                                            <p:fltVal val="0"/>
                                          </p:val>
                                        </p:tav>
                                        <p:tav tm="100000">
                                          <p:val>
                                            <p:strVal val="#ppt_w"/>
                                          </p:val>
                                        </p:tav>
                                      </p:tavLst>
                                    </p:anim>
                                    <p:anim calcmode="lin" valueType="num">
                                      <p:cBhvr>
                                        <p:cTn id="18" dur="500" fill="hold"/>
                                        <p:tgtEl>
                                          <p:spTgt spid="97"/>
                                        </p:tgtEl>
                                        <p:attrNameLst>
                                          <p:attrName>ppt_h</p:attrName>
                                        </p:attrNameLst>
                                      </p:cBhvr>
                                      <p:tavLst>
                                        <p:tav tm="0">
                                          <p:val>
                                            <p:fltVal val="0"/>
                                          </p:val>
                                        </p:tav>
                                        <p:tav tm="100000">
                                          <p:val>
                                            <p:strVal val="#ppt_h"/>
                                          </p:val>
                                        </p:tav>
                                      </p:tavLst>
                                    </p:anim>
                                    <p:animEffect transition="in" filter="fade">
                                      <p:cBhvr>
                                        <p:cTn id="19"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D03AA-2961-44E6-93A5-88858D6A01FE}"/>
              </a:ext>
            </a:extLst>
          </p:cNvPr>
          <p:cNvSpPr txBox="1"/>
          <p:nvPr/>
        </p:nvSpPr>
        <p:spPr>
          <a:xfrm>
            <a:off x="322217" y="330926"/>
            <a:ext cx="11477897" cy="6226628"/>
          </a:xfrm>
          <a:prstGeom prst="rect">
            <a:avLst/>
          </a:prstGeom>
          <a:solidFill>
            <a:schemeClr val="bg1"/>
          </a:solidFill>
        </p:spPr>
        <p:txBody>
          <a:bodyPr wrap="square" rtlCol="0">
            <a:spAutoFit/>
          </a:bodyPr>
          <a:lstStyle/>
          <a:p>
            <a:endParaRPr lang="en-US" dirty="0"/>
          </a:p>
        </p:txBody>
      </p:sp>
      <p:sp>
        <p:nvSpPr>
          <p:cNvPr id="95" name="Text Box 55">
            <a:extLst>
              <a:ext uri="{FF2B5EF4-FFF2-40B4-BE49-F238E27FC236}">
                <a16:creationId xmlns:a16="http://schemas.microsoft.com/office/drawing/2014/main" id="{C1F27BB8-6253-4731-B27E-461675828C5F}"/>
              </a:ext>
            </a:extLst>
          </p:cNvPr>
          <p:cNvSpPr txBox="1">
            <a:spLocks noChangeArrowheads="1"/>
          </p:cNvSpPr>
          <p:nvPr/>
        </p:nvSpPr>
        <p:spPr bwMode="auto">
          <a:xfrm>
            <a:off x="1636367" y="295864"/>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6" name="Text Box 55">
            <a:extLst>
              <a:ext uri="{FF2B5EF4-FFF2-40B4-BE49-F238E27FC236}">
                <a16:creationId xmlns:a16="http://schemas.microsoft.com/office/drawing/2014/main" id="{008F18AB-7795-455D-B205-2E84710A61D6}"/>
              </a:ext>
            </a:extLst>
          </p:cNvPr>
          <p:cNvSpPr txBox="1">
            <a:spLocks noChangeArrowheads="1"/>
          </p:cNvSpPr>
          <p:nvPr/>
        </p:nvSpPr>
        <p:spPr bwMode="auto">
          <a:xfrm>
            <a:off x="3513135" y="30044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7" name="Text Box 55">
            <a:extLst>
              <a:ext uri="{FF2B5EF4-FFF2-40B4-BE49-F238E27FC236}">
                <a16:creationId xmlns:a16="http://schemas.microsoft.com/office/drawing/2014/main" id="{82F60DA8-8769-4F11-AB05-BEDD928E0E35}"/>
              </a:ext>
            </a:extLst>
          </p:cNvPr>
          <p:cNvSpPr txBox="1">
            <a:spLocks noChangeArrowheads="1"/>
          </p:cNvSpPr>
          <p:nvPr/>
        </p:nvSpPr>
        <p:spPr bwMode="auto">
          <a:xfrm>
            <a:off x="5446658" y="278958"/>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98" name="Straight Arrow Connector 97">
            <a:extLst>
              <a:ext uri="{FF2B5EF4-FFF2-40B4-BE49-F238E27FC236}">
                <a16:creationId xmlns:a16="http://schemas.microsoft.com/office/drawing/2014/main" id="{E4EE0C97-050F-44F6-9345-EE1BA59D719E}"/>
              </a:ext>
            </a:extLst>
          </p:cNvPr>
          <p:cNvCxnSpPr>
            <a:cxnSpLocks/>
          </p:cNvCxnSpPr>
          <p:nvPr/>
        </p:nvCxnSpPr>
        <p:spPr>
          <a:xfrm>
            <a:off x="2860006" y="452974"/>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496168C-8FAD-49AB-9ABF-BCA36D9CE113}"/>
              </a:ext>
            </a:extLst>
          </p:cNvPr>
          <p:cNvSpPr txBox="1"/>
          <p:nvPr/>
        </p:nvSpPr>
        <p:spPr>
          <a:xfrm>
            <a:off x="534444" y="3345861"/>
            <a:ext cx="11123112" cy="3042436"/>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What we covered was the three movements that led to the rise of the religious right: the Civil Rights movement, second wave feminism, Stonewall LBGT. </a:t>
            </a:r>
            <a:r>
              <a:rPr lang="en-US" sz="1800" b="1" i="1"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What rose up was the threat </a:t>
            </a: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and now you're going to finally have a Protestant response. It's a delayed response because there needed to be that change in leadership, but it came with the rising up of new leaders such as Jerry Falwell. And now where do we find the great institution of Adventism? Now there's a new threat. The threat is not Jews, it is not Catholics, it is not Adventist. It is anyone who is not their definition of a true American, so black Americans or immigrants, Muslims. But then it's also in the context of the sexual revolution: women, LGBT and socialist, still some baggage from the 1950s. New history, now that Jews are your friends and you're not so concerned about Catholicism, and let's be honest Adventist are your friends, and you want to target your response to the group threat, your response will not be a Sunday law. Remember the first history is the sin of Cain, the Sabbath issue that comes and tests the world. And our history is the sin of Eve, it's going to center on issues of gender.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8B464515-6298-45A6-9B6F-0BA9BCB1BD9C}"/>
              </a:ext>
            </a:extLst>
          </p:cNvPr>
          <p:cNvCxnSpPr>
            <a:cxnSpLocks/>
          </p:cNvCxnSpPr>
          <p:nvPr/>
        </p:nvCxnSpPr>
        <p:spPr>
          <a:xfrm>
            <a:off x="2121119" y="1744933"/>
            <a:ext cx="8881444"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A82C65-6D14-4DDA-920C-E4E013D31026}"/>
              </a:ext>
            </a:extLst>
          </p:cNvPr>
          <p:cNvCxnSpPr>
            <a:cxnSpLocks/>
          </p:cNvCxnSpPr>
          <p:nvPr/>
        </p:nvCxnSpPr>
        <p:spPr>
          <a:xfrm>
            <a:off x="1227973" y="1738352"/>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199F816-1179-4F1B-98EA-406985FC20B7}"/>
              </a:ext>
            </a:extLst>
          </p:cNvPr>
          <p:cNvCxnSpPr>
            <a:cxnSpLocks/>
          </p:cNvCxnSpPr>
          <p:nvPr/>
        </p:nvCxnSpPr>
        <p:spPr>
          <a:xfrm flipV="1">
            <a:off x="1248963" y="146553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C14C38C-E866-40C6-82C5-22AD7FFE206E}"/>
              </a:ext>
            </a:extLst>
          </p:cNvPr>
          <p:cNvCxnSpPr>
            <a:cxnSpLocks/>
          </p:cNvCxnSpPr>
          <p:nvPr/>
        </p:nvCxnSpPr>
        <p:spPr>
          <a:xfrm>
            <a:off x="1033063" y="1465533"/>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485F7BB-3481-4727-B86E-AFB64F4E06CF}"/>
              </a:ext>
            </a:extLst>
          </p:cNvPr>
          <p:cNvCxnSpPr>
            <a:cxnSpLocks/>
          </p:cNvCxnSpPr>
          <p:nvPr/>
        </p:nvCxnSpPr>
        <p:spPr>
          <a:xfrm flipV="1">
            <a:off x="2942277" y="1153343"/>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AAB5F76-70C1-4E14-8D8A-CFBA6FBB7572}"/>
              </a:ext>
            </a:extLst>
          </p:cNvPr>
          <p:cNvCxnSpPr>
            <a:cxnSpLocks/>
          </p:cNvCxnSpPr>
          <p:nvPr/>
        </p:nvCxnSpPr>
        <p:spPr>
          <a:xfrm flipV="1">
            <a:off x="5567572" y="115987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F1C044-9F4B-4109-A9E2-CAC410919496}"/>
              </a:ext>
            </a:extLst>
          </p:cNvPr>
          <p:cNvCxnSpPr>
            <a:cxnSpLocks/>
          </p:cNvCxnSpPr>
          <p:nvPr/>
        </p:nvCxnSpPr>
        <p:spPr>
          <a:xfrm>
            <a:off x="2506807" y="1150989"/>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F046A6D-554F-44C0-8CA7-BFFFE120EDCF}"/>
              </a:ext>
            </a:extLst>
          </p:cNvPr>
          <p:cNvSpPr txBox="1"/>
          <p:nvPr/>
        </p:nvSpPr>
        <p:spPr>
          <a:xfrm>
            <a:off x="5177503" y="854933"/>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42" name="TextBox 41">
            <a:extLst>
              <a:ext uri="{FF2B5EF4-FFF2-40B4-BE49-F238E27FC236}">
                <a16:creationId xmlns:a16="http://schemas.microsoft.com/office/drawing/2014/main" id="{A31B9884-87AA-405F-ACB2-C4A4521371DC}"/>
              </a:ext>
            </a:extLst>
          </p:cNvPr>
          <p:cNvSpPr txBox="1"/>
          <p:nvPr/>
        </p:nvSpPr>
        <p:spPr>
          <a:xfrm>
            <a:off x="2450335" y="806973"/>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43" name="TextBox 42">
            <a:extLst>
              <a:ext uri="{FF2B5EF4-FFF2-40B4-BE49-F238E27FC236}">
                <a16:creationId xmlns:a16="http://schemas.microsoft.com/office/drawing/2014/main" id="{C4AB40DA-D2D3-4F73-AED6-408404AA811E}"/>
              </a:ext>
            </a:extLst>
          </p:cNvPr>
          <p:cNvSpPr txBox="1"/>
          <p:nvPr/>
        </p:nvSpPr>
        <p:spPr>
          <a:xfrm>
            <a:off x="911510" y="1031421"/>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53" name="TextBox 52">
            <a:extLst>
              <a:ext uri="{FF2B5EF4-FFF2-40B4-BE49-F238E27FC236}">
                <a16:creationId xmlns:a16="http://schemas.microsoft.com/office/drawing/2014/main" id="{D845AB1E-2207-4B7C-947C-994AEDF41E53}"/>
              </a:ext>
            </a:extLst>
          </p:cNvPr>
          <p:cNvSpPr txBox="1"/>
          <p:nvPr/>
        </p:nvSpPr>
        <p:spPr>
          <a:xfrm>
            <a:off x="2536398" y="1762212"/>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56" name="TextBox 55">
            <a:extLst>
              <a:ext uri="{FF2B5EF4-FFF2-40B4-BE49-F238E27FC236}">
                <a16:creationId xmlns:a16="http://schemas.microsoft.com/office/drawing/2014/main" id="{C5B1D09D-BD59-474D-ACFB-34FFAD797824}"/>
              </a:ext>
            </a:extLst>
          </p:cNvPr>
          <p:cNvSpPr txBox="1"/>
          <p:nvPr/>
        </p:nvSpPr>
        <p:spPr>
          <a:xfrm>
            <a:off x="5864904" y="-137987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cxnSp>
        <p:nvCxnSpPr>
          <p:cNvPr id="27" name="Straight Arrow Connector 26">
            <a:extLst>
              <a:ext uri="{FF2B5EF4-FFF2-40B4-BE49-F238E27FC236}">
                <a16:creationId xmlns:a16="http://schemas.microsoft.com/office/drawing/2014/main" id="{DD9541B0-8AF8-48D2-8369-2C72EBC956BB}"/>
              </a:ext>
            </a:extLst>
          </p:cNvPr>
          <p:cNvCxnSpPr>
            <a:cxnSpLocks/>
          </p:cNvCxnSpPr>
          <p:nvPr/>
        </p:nvCxnSpPr>
        <p:spPr>
          <a:xfrm>
            <a:off x="4818711" y="466327"/>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DD3F2C3-7447-4BC9-9090-94874C61AC1B}"/>
              </a:ext>
            </a:extLst>
          </p:cNvPr>
          <p:cNvSpPr txBox="1"/>
          <p:nvPr/>
        </p:nvSpPr>
        <p:spPr>
          <a:xfrm>
            <a:off x="5086607" y="1750972"/>
            <a:ext cx="1946860"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30" name="Straight Connector 29">
            <a:extLst>
              <a:ext uri="{FF2B5EF4-FFF2-40B4-BE49-F238E27FC236}">
                <a16:creationId xmlns:a16="http://schemas.microsoft.com/office/drawing/2014/main" id="{AA1DF4F1-2FE4-4C18-98B3-B83220D1C757}"/>
              </a:ext>
            </a:extLst>
          </p:cNvPr>
          <p:cNvCxnSpPr>
            <a:cxnSpLocks/>
          </p:cNvCxnSpPr>
          <p:nvPr/>
        </p:nvCxnSpPr>
        <p:spPr>
          <a:xfrm>
            <a:off x="5129562" y="115702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86BC96D-3553-4F37-B4F8-B71279239633}"/>
              </a:ext>
            </a:extLst>
          </p:cNvPr>
          <p:cNvCxnSpPr>
            <a:cxnSpLocks/>
          </p:cNvCxnSpPr>
          <p:nvPr/>
        </p:nvCxnSpPr>
        <p:spPr>
          <a:xfrm flipV="1">
            <a:off x="9741665" y="117090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62C5490-D9D8-4B21-8394-D3A6D0FA3596}"/>
              </a:ext>
            </a:extLst>
          </p:cNvPr>
          <p:cNvSpPr txBox="1"/>
          <p:nvPr/>
        </p:nvSpPr>
        <p:spPr>
          <a:xfrm>
            <a:off x="9144177" y="841435"/>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33" name="Straight Connector 32">
            <a:extLst>
              <a:ext uri="{FF2B5EF4-FFF2-40B4-BE49-F238E27FC236}">
                <a16:creationId xmlns:a16="http://schemas.microsoft.com/office/drawing/2014/main" id="{2D6E3B05-D503-40DA-A186-96075BF90A95}"/>
              </a:ext>
            </a:extLst>
          </p:cNvPr>
          <p:cNvCxnSpPr>
            <a:cxnSpLocks/>
          </p:cNvCxnSpPr>
          <p:nvPr/>
        </p:nvCxnSpPr>
        <p:spPr>
          <a:xfrm>
            <a:off x="9303655" y="1168059"/>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79D8E6B-FD8E-43BF-8791-505E6D3AA85E}"/>
              </a:ext>
            </a:extLst>
          </p:cNvPr>
          <p:cNvCxnSpPr>
            <a:cxnSpLocks/>
          </p:cNvCxnSpPr>
          <p:nvPr/>
        </p:nvCxnSpPr>
        <p:spPr>
          <a:xfrm flipV="1">
            <a:off x="7248352" y="146760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140770B-4F1B-4E35-8F91-912FC69E9A04}"/>
              </a:ext>
            </a:extLst>
          </p:cNvPr>
          <p:cNvCxnSpPr>
            <a:cxnSpLocks/>
          </p:cNvCxnSpPr>
          <p:nvPr/>
        </p:nvCxnSpPr>
        <p:spPr>
          <a:xfrm flipV="1">
            <a:off x="8039580" y="146760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A069DE3-C78C-48A5-840E-C155E7424FCB}"/>
              </a:ext>
            </a:extLst>
          </p:cNvPr>
          <p:cNvCxnSpPr>
            <a:cxnSpLocks/>
          </p:cNvCxnSpPr>
          <p:nvPr/>
        </p:nvCxnSpPr>
        <p:spPr>
          <a:xfrm flipV="1">
            <a:off x="8893614" y="1479115"/>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FF969ECE-7AE1-4D94-AD4D-A018690477D9}"/>
              </a:ext>
            </a:extLst>
          </p:cNvPr>
          <p:cNvSpPr txBox="1"/>
          <p:nvPr/>
        </p:nvSpPr>
        <p:spPr>
          <a:xfrm>
            <a:off x="6757540" y="1766678"/>
            <a:ext cx="1025777" cy="338554"/>
          </a:xfrm>
          <a:prstGeom prst="rect">
            <a:avLst/>
          </a:prstGeom>
          <a:noFill/>
        </p:spPr>
        <p:txBody>
          <a:bodyPr wrap="square" rtlCol="0">
            <a:spAutoFit/>
          </a:bodyPr>
          <a:lstStyle/>
          <a:p>
            <a:pPr algn="ctr"/>
            <a:r>
              <a:rPr lang="en-US" sz="1600" dirty="0">
                <a:latin typeface="Arial Narrow" panose="020B0606020202030204" pitchFamily="34" charset="0"/>
              </a:rPr>
              <a:t>Civil Rights</a:t>
            </a:r>
          </a:p>
        </p:txBody>
      </p:sp>
      <p:sp>
        <p:nvSpPr>
          <p:cNvPr id="38" name="TextBox 37">
            <a:extLst>
              <a:ext uri="{FF2B5EF4-FFF2-40B4-BE49-F238E27FC236}">
                <a16:creationId xmlns:a16="http://schemas.microsoft.com/office/drawing/2014/main" id="{A9817883-E65E-45BA-A033-B14163CC5201}"/>
              </a:ext>
            </a:extLst>
          </p:cNvPr>
          <p:cNvSpPr txBox="1"/>
          <p:nvPr/>
        </p:nvSpPr>
        <p:spPr>
          <a:xfrm>
            <a:off x="7661761" y="1987528"/>
            <a:ext cx="902061"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Wave Feminism</a:t>
            </a:r>
          </a:p>
        </p:txBody>
      </p:sp>
      <p:sp>
        <p:nvSpPr>
          <p:cNvPr id="39" name="TextBox 38">
            <a:extLst>
              <a:ext uri="{FF2B5EF4-FFF2-40B4-BE49-F238E27FC236}">
                <a16:creationId xmlns:a16="http://schemas.microsoft.com/office/drawing/2014/main" id="{3F325253-91D0-440F-955D-E90BE4F06B9D}"/>
              </a:ext>
            </a:extLst>
          </p:cNvPr>
          <p:cNvSpPr txBox="1"/>
          <p:nvPr/>
        </p:nvSpPr>
        <p:spPr>
          <a:xfrm>
            <a:off x="8475304" y="1826252"/>
            <a:ext cx="902060" cy="584775"/>
          </a:xfrm>
          <a:prstGeom prst="rect">
            <a:avLst/>
          </a:prstGeom>
          <a:noFill/>
        </p:spPr>
        <p:txBody>
          <a:bodyPr wrap="square" rtlCol="0">
            <a:spAutoFit/>
          </a:bodyPr>
          <a:lstStyle/>
          <a:p>
            <a:pPr algn="ctr"/>
            <a:r>
              <a:rPr lang="en-US" sz="1600" dirty="0">
                <a:latin typeface="Arial Narrow" panose="020B0606020202030204" pitchFamily="34" charset="0"/>
              </a:rPr>
              <a:t>Stonewall</a:t>
            </a:r>
          </a:p>
          <a:p>
            <a:pPr algn="ctr"/>
            <a:r>
              <a:rPr lang="en-US" sz="1600" dirty="0">
                <a:latin typeface="Arial Narrow" panose="020B0606020202030204" pitchFamily="34" charset="0"/>
              </a:rPr>
              <a:t>LGBT</a:t>
            </a:r>
          </a:p>
        </p:txBody>
      </p:sp>
      <p:sp>
        <p:nvSpPr>
          <p:cNvPr id="41" name="TextBox 40">
            <a:extLst>
              <a:ext uri="{FF2B5EF4-FFF2-40B4-BE49-F238E27FC236}">
                <a16:creationId xmlns:a16="http://schemas.microsoft.com/office/drawing/2014/main" id="{39368610-51F0-4BBF-8D6D-D3F064D772D5}"/>
              </a:ext>
            </a:extLst>
          </p:cNvPr>
          <p:cNvSpPr txBox="1"/>
          <p:nvPr/>
        </p:nvSpPr>
        <p:spPr>
          <a:xfrm>
            <a:off x="9511814" y="1766371"/>
            <a:ext cx="1841871" cy="1384995"/>
          </a:xfrm>
          <a:prstGeom prst="rect">
            <a:avLst/>
          </a:prstGeom>
          <a:noFill/>
        </p:spPr>
        <p:txBody>
          <a:bodyPr wrap="square" rtlCol="0">
            <a:spAutoFit/>
          </a:bodyPr>
          <a:lstStyle/>
          <a:p>
            <a:r>
              <a:rPr lang="en-US" sz="1400" b="1" dirty="0">
                <a:latin typeface="Arial Narrow" panose="020B0606020202030204" pitchFamily="34" charset="0"/>
              </a:rPr>
              <a:t>THREAT</a:t>
            </a:r>
          </a:p>
          <a:p>
            <a:pPr marL="112713" indent="-112713">
              <a:buFont typeface="Arial" panose="020B0604020202020204" pitchFamily="34" charset="0"/>
              <a:buChar char="•"/>
            </a:pPr>
            <a:r>
              <a:rPr lang="en-US" sz="1400" dirty="0">
                <a:latin typeface="Arial Narrow" panose="020B0606020202030204" pitchFamily="34" charset="0"/>
              </a:rPr>
              <a:t>Black/Immigrants</a:t>
            </a:r>
          </a:p>
          <a:p>
            <a:pPr marL="112713" indent="-112713">
              <a:buFont typeface="Arial" panose="020B0604020202020204" pitchFamily="34" charset="0"/>
              <a:buChar char="•"/>
            </a:pPr>
            <a:r>
              <a:rPr lang="en-US" sz="1400" dirty="0">
                <a:latin typeface="Arial Narrow" panose="020B0606020202030204" pitchFamily="34" charset="0"/>
              </a:rPr>
              <a:t>Muslims</a:t>
            </a:r>
          </a:p>
          <a:p>
            <a:pPr marL="112713" indent="-112713">
              <a:buFont typeface="Arial" panose="020B0604020202020204" pitchFamily="34" charset="0"/>
              <a:buChar char="•"/>
            </a:pPr>
            <a:r>
              <a:rPr lang="en-US" sz="1400" dirty="0">
                <a:latin typeface="Arial Narrow" panose="020B0606020202030204" pitchFamily="34" charset="0"/>
              </a:rPr>
              <a:t>Women</a:t>
            </a:r>
          </a:p>
          <a:p>
            <a:pPr marL="112713" indent="-112713">
              <a:buFont typeface="Arial" panose="020B0604020202020204" pitchFamily="34" charset="0"/>
              <a:buChar char="•"/>
            </a:pPr>
            <a:r>
              <a:rPr lang="en-US" sz="1400" dirty="0">
                <a:latin typeface="Arial Narrow" panose="020B0606020202030204" pitchFamily="34" charset="0"/>
              </a:rPr>
              <a:t>LGBT</a:t>
            </a:r>
          </a:p>
          <a:p>
            <a:pPr marL="112713" indent="-112713">
              <a:buFont typeface="Arial" panose="020B0604020202020204" pitchFamily="34" charset="0"/>
              <a:buChar char="•"/>
            </a:pPr>
            <a:r>
              <a:rPr lang="en-US" sz="1400" dirty="0">
                <a:latin typeface="Arial Narrow" panose="020B0606020202030204" pitchFamily="34" charset="0"/>
              </a:rPr>
              <a:t>Socialists </a:t>
            </a:r>
          </a:p>
        </p:txBody>
      </p:sp>
    </p:spTree>
    <p:extLst>
      <p:ext uri="{BB962C8B-B14F-4D97-AF65-F5344CB8AC3E}">
        <p14:creationId xmlns:p14="http://schemas.microsoft.com/office/powerpoint/2010/main" val="99161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ppt_w</p:attrName>
                                        </p:attrNameLst>
                                      </p:cBhvr>
                                      <p:tavLst>
                                        <p:tav tm="0">
                                          <p:val>
                                            <p:fltVal val="0"/>
                                          </p:val>
                                        </p:tav>
                                        <p:tav tm="100000">
                                          <p:val>
                                            <p:strVal val="#ppt_w"/>
                                          </p:val>
                                        </p:tav>
                                      </p:tavLst>
                                    </p:anim>
                                    <p:anim calcmode="lin" valueType="num">
                                      <p:cBhvr>
                                        <p:cTn id="8" dur="500" fill="hold"/>
                                        <p:tgtEl>
                                          <p:spTgt spid="95"/>
                                        </p:tgtEl>
                                        <p:attrNameLst>
                                          <p:attrName>ppt_h</p:attrName>
                                        </p:attrNameLst>
                                      </p:cBhvr>
                                      <p:tavLst>
                                        <p:tav tm="0">
                                          <p:val>
                                            <p:fltVal val="0"/>
                                          </p:val>
                                        </p:tav>
                                        <p:tav tm="100000">
                                          <p:val>
                                            <p:strVal val="#ppt_h"/>
                                          </p:val>
                                        </p:tav>
                                      </p:tavLst>
                                    </p:anim>
                                    <p:animEffect transition="in" filter="fade">
                                      <p:cBhvr>
                                        <p:cTn id="9" dur="500"/>
                                        <p:tgtEl>
                                          <p:spTgt spid="9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p:cTn id="12" dur="500" fill="hold"/>
                                        <p:tgtEl>
                                          <p:spTgt spid="96"/>
                                        </p:tgtEl>
                                        <p:attrNameLst>
                                          <p:attrName>ppt_w</p:attrName>
                                        </p:attrNameLst>
                                      </p:cBhvr>
                                      <p:tavLst>
                                        <p:tav tm="0">
                                          <p:val>
                                            <p:fltVal val="0"/>
                                          </p:val>
                                        </p:tav>
                                        <p:tav tm="100000">
                                          <p:val>
                                            <p:strVal val="#ppt_w"/>
                                          </p:val>
                                        </p:tav>
                                      </p:tavLst>
                                    </p:anim>
                                    <p:anim calcmode="lin" valueType="num">
                                      <p:cBhvr>
                                        <p:cTn id="13" dur="500" fill="hold"/>
                                        <p:tgtEl>
                                          <p:spTgt spid="96"/>
                                        </p:tgtEl>
                                        <p:attrNameLst>
                                          <p:attrName>ppt_h</p:attrName>
                                        </p:attrNameLst>
                                      </p:cBhvr>
                                      <p:tavLst>
                                        <p:tav tm="0">
                                          <p:val>
                                            <p:fltVal val="0"/>
                                          </p:val>
                                        </p:tav>
                                        <p:tav tm="100000">
                                          <p:val>
                                            <p:strVal val="#ppt_h"/>
                                          </p:val>
                                        </p:tav>
                                      </p:tavLst>
                                    </p:anim>
                                    <p:animEffect transition="in" filter="fade">
                                      <p:cBhvr>
                                        <p:cTn id="14" dur="500"/>
                                        <p:tgtEl>
                                          <p:spTgt spid="9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p:cTn id="17" dur="500" fill="hold"/>
                                        <p:tgtEl>
                                          <p:spTgt spid="97"/>
                                        </p:tgtEl>
                                        <p:attrNameLst>
                                          <p:attrName>ppt_w</p:attrName>
                                        </p:attrNameLst>
                                      </p:cBhvr>
                                      <p:tavLst>
                                        <p:tav tm="0">
                                          <p:val>
                                            <p:fltVal val="0"/>
                                          </p:val>
                                        </p:tav>
                                        <p:tav tm="100000">
                                          <p:val>
                                            <p:strVal val="#ppt_w"/>
                                          </p:val>
                                        </p:tav>
                                      </p:tavLst>
                                    </p:anim>
                                    <p:anim calcmode="lin" valueType="num">
                                      <p:cBhvr>
                                        <p:cTn id="18" dur="500" fill="hold"/>
                                        <p:tgtEl>
                                          <p:spTgt spid="97"/>
                                        </p:tgtEl>
                                        <p:attrNameLst>
                                          <p:attrName>ppt_h</p:attrName>
                                        </p:attrNameLst>
                                      </p:cBhvr>
                                      <p:tavLst>
                                        <p:tav tm="0">
                                          <p:val>
                                            <p:fltVal val="0"/>
                                          </p:val>
                                        </p:tav>
                                        <p:tav tm="100000">
                                          <p:val>
                                            <p:strVal val="#ppt_h"/>
                                          </p:val>
                                        </p:tav>
                                      </p:tavLst>
                                    </p:anim>
                                    <p:animEffect transition="in" filter="fade">
                                      <p:cBhvr>
                                        <p:cTn id="19"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D03AA-2961-44E6-93A5-88858D6A01FE}"/>
              </a:ext>
            </a:extLst>
          </p:cNvPr>
          <p:cNvSpPr txBox="1"/>
          <p:nvPr/>
        </p:nvSpPr>
        <p:spPr>
          <a:xfrm>
            <a:off x="322217" y="330926"/>
            <a:ext cx="11477897" cy="6226628"/>
          </a:xfrm>
          <a:prstGeom prst="rect">
            <a:avLst/>
          </a:prstGeom>
          <a:solidFill>
            <a:schemeClr val="bg1"/>
          </a:solidFill>
        </p:spPr>
        <p:txBody>
          <a:bodyPr wrap="square" rtlCol="0">
            <a:spAutoFit/>
          </a:bodyPr>
          <a:lstStyle/>
          <a:p>
            <a:endParaRPr lang="en-US" dirty="0"/>
          </a:p>
        </p:txBody>
      </p:sp>
      <p:sp>
        <p:nvSpPr>
          <p:cNvPr id="95" name="Text Box 55">
            <a:extLst>
              <a:ext uri="{FF2B5EF4-FFF2-40B4-BE49-F238E27FC236}">
                <a16:creationId xmlns:a16="http://schemas.microsoft.com/office/drawing/2014/main" id="{C1F27BB8-6253-4731-B27E-461675828C5F}"/>
              </a:ext>
            </a:extLst>
          </p:cNvPr>
          <p:cNvSpPr txBox="1">
            <a:spLocks noChangeArrowheads="1"/>
          </p:cNvSpPr>
          <p:nvPr/>
        </p:nvSpPr>
        <p:spPr bwMode="auto">
          <a:xfrm>
            <a:off x="1636367" y="295864"/>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6" name="Text Box 55">
            <a:extLst>
              <a:ext uri="{FF2B5EF4-FFF2-40B4-BE49-F238E27FC236}">
                <a16:creationId xmlns:a16="http://schemas.microsoft.com/office/drawing/2014/main" id="{008F18AB-7795-455D-B205-2E84710A61D6}"/>
              </a:ext>
            </a:extLst>
          </p:cNvPr>
          <p:cNvSpPr txBox="1">
            <a:spLocks noChangeArrowheads="1"/>
          </p:cNvSpPr>
          <p:nvPr/>
        </p:nvSpPr>
        <p:spPr bwMode="auto">
          <a:xfrm>
            <a:off x="3513135" y="30044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7" name="Text Box 55">
            <a:extLst>
              <a:ext uri="{FF2B5EF4-FFF2-40B4-BE49-F238E27FC236}">
                <a16:creationId xmlns:a16="http://schemas.microsoft.com/office/drawing/2014/main" id="{82F60DA8-8769-4F11-AB05-BEDD928E0E35}"/>
              </a:ext>
            </a:extLst>
          </p:cNvPr>
          <p:cNvSpPr txBox="1">
            <a:spLocks noChangeArrowheads="1"/>
          </p:cNvSpPr>
          <p:nvPr/>
        </p:nvSpPr>
        <p:spPr bwMode="auto">
          <a:xfrm>
            <a:off x="5446658" y="278958"/>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98" name="Straight Arrow Connector 97">
            <a:extLst>
              <a:ext uri="{FF2B5EF4-FFF2-40B4-BE49-F238E27FC236}">
                <a16:creationId xmlns:a16="http://schemas.microsoft.com/office/drawing/2014/main" id="{E4EE0C97-050F-44F6-9345-EE1BA59D719E}"/>
              </a:ext>
            </a:extLst>
          </p:cNvPr>
          <p:cNvCxnSpPr>
            <a:cxnSpLocks/>
          </p:cNvCxnSpPr>
          <p:nvPr/>
        </p:nvCxnSpPr>
        <p:spPr>
          <a:xfrm>
            <a:off x="2860006" y="452974"/>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496168C-8FAD-49AB-9ABF-BCA36D9CE113}"/>
              </a:ext>
            </a:extLst>
          </p:cNvPr>
          <p:cNvSpPr txBox="1"/>
          <p:nvPr/>
        </p:nvSpPr>
        <p:spPr>
          <a:xfrm>
            <a:off x="534061" y="3496320"/>
            <a:ext cx="11123112" cy="967894"/>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Now where does the great ship of Adventism stand? When the Second and Third Angels messages arrive with messages of parable teaching and equality, before they ever had a chance to even hear them Adventism was destroyed; at the arrival its failure was already set.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8B464515-6298-45A6-9B6F-0BA9BCB1BD9C}"/>
              </a:ext>
            </a:extLst>
          </p:cNvPr>
          <p:cNvCxnSpPr>
            <a:cxnSpLocks/>
          </p:cNvCxnSpPr>
          <p:nvPr/>
        </p:nvCxnSpPr>
        <p:spPr>
          <a:xfrm>
            <a:off x="2121119" y="1744933"/>
            <a:ext cx="8881444"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A82C65-6D14-4DDA-920C-E4E013D31026}"/>
              </a:ext>
            </a:extLst>
          </p:cNvPr>
          <p:cNvCxnSpPr>
            <a:cxnSpLocks/>
          </p:cNvCxnSpPr>
          <p:nvPr/>
        </p:nvCxnSpPr>
        <p:spPr>
          <a:xfrm>
            <a:off x="1227973" y="1738352"/>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199F816-1179-4F1B-98EA-406985FC20B7}"/>
              </a:ext>
            </a:extLst>
          </p:cNvPr>
          <p:cNvCxnSpPr>
            <a:cxnSpLocks/>
          </p:cNvCxnSpPr>
          <p:nvPr/>
        </p:nvCxnSpPr>
        <p:spPr>
          <a:xfrm flipV="1">
            <a:off x="1248963" y="146553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C14C38C-E866-40C6-82C5-22AD7FFE206E}"/>
              </a:ext>
            </a:extLst>
          </p:cNvPr>
          <p:cNvCxnSpPr>
            <a:cxnSpLocks/>
          </p:cNvCxnSpPr>
          <p:nvPr/>
        </p:nvCxnSpPr>
        <p:spPr>
          <a:xfrm>
            <a:off x="1033063" y="1465533"/>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485F7BB-3481-4727-B86E-AFB64F4E06CF}"/>
              </a:ext>
            </a:extLst>
          </p:cNvPr>
          <p:cNvCxnSpPr>
            <a:cxnSpLocks/>
          </p:cNvCxnSpPr>
          <p:nvPr/>
        </p:nvCxnSpPr>
        <p:spPr>
          <a:xfrm flipV="1">
            <a:off x="2942277" y="1153343"/>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AAB5F76-70C1-4E14-8D8A-CFBA6FBB7572}"/>
              </a:ext>
            </a:extLst>
          </p:cNvPr>
          <p:cNvCxnSpPr>
            <a:cxnSpLocks/>
          </p:cNvCxnSpPr>
          <p:nvPr/>
        </p:nvCxnSpPr>
        <p:spPr>
          <a:xfrm flipV="1">
            <a:off x="5567572" y="115987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F1C044-9F4B-4109-A9E2-CAC410919496}"/>
              </a:ext>
            </a:extLst>
          </p:cNvPr>
          <p:cNvCxnSpPr>
            <a:cxnSpLocks/>
          </p:cNvCxnSpPr>
          <p:nvPr/>
        </p:nvCxnSpPr>
        <p:spPr>
          <a:xfrm>
            <a:off x="2506807" y="1150989"/>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F046A6D-554F-44C0-8CA7-BFFFE120EDCF}"/>
              </a:ext>
            </a:extLst>
          </p:cNvPr>
          <p:cNvSpPr txBox="1"/>
          <p:nvPr/>
        </p:nvSpPr>
        <p:spPr>
          <a:xfrm>
            <a:off x="5177503" y="854933"/>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42" name="TextBox 41">
            <a:extLst>
              <a:ext uri="{FF2B5EF4-FFF2-40B4-BE49-F238E27FC236}">
                <a16:creationId xmlns:a16="http://schemas.microsoft.com/office/drawing/2014/main" id="{A31B9884-87AA-405F-ACB2-C4A4521371DC}"/>
              </a:ext>
            </a:extLst>
          </p:cNvPr>
          <p:cNvSpPr txBox="1"/>
          <p:nvPr/>
        </p:nvSpPr>
        <p:spPr>
          <a:xfrm>
            <a:off x="2450335" y="806973"/>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43" name="TextBox 42">
            <a:extLst>
              <a:ext uri="{FF2B5EF4-FFF2-40B4-BE49-F238E27FC236}">
                <a16:creationId xmlns:a16="http://schemas.microsoft.com/office/drawing/2014/main" id="{C4AB40DA-D2D3-4F73-AED6-408404AA811E}"/>
              </a:ext>
            </a:extLst>
          </p:cNvPr>
          <p:cNvSpPr txBox="1"/>
          <p:nvPr/>
        </p:nvSpPr>
        <p:spPr>
          <a:xfrm>
            <a:off x="911510" y="1031421"/>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53" name="TextBox 52">
            <a:extLst>
              <a:ext uri="{FF2B5EF4-FFF2-40B4-BE49-F238E27FC236}">
                <a16:creationId xmlns:a16="http://schemas.microsoft.com/office/drawing/2014/main" id="{D845AB1E-2207-4B7C-947C-994AEDF41E53}"/>
              </a:ext>
            </a:extLst>
          </p:cNvPr>
          <p:cNvSpPr txBox="1"/>
          <p:nvPr/>
        </p:nvSpPr>
        <p:spPr>
          <a:xfrm>
            <a:off x="2536398" y="1762212"/>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56" name="TextBox 55">
            <a:extLst>
              <a:ext uri="{FF2B5EF4-FFF2-40B4-BE49-F238E27FC236}">
                <a16:creationId xmlns:a16="http://schemas.microsoft.com/office/drawing/2014/main" id="{C5B1D09D-BD59-474D-ACFB-34FFAD797824}"/>
              </a:ext>
            </a:extLst>
          </p:cNvPr>
          <p:cNvSpPr txBox="1"/>
          <p:nvPr/>
        </p:nvSpPr>
        <p:spPr>
          <a:xfrm>
            <a:off x="5864904" y="-137987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cxnSp>
        <p:nvCxnSpPr>
          <p:cNvPr id="27" name="Straight Arrow Connector 26">
            <a:extLst>
              <a:ext uri="{FF2B5EF4-FFF2-40B4-BE49-F238E27FC236}">
                <a16:creationId xmlns:a16="http://schemas.microsoft.com/office/drawing/2014/main" id="{DD9541B0-8AF8-48D2-8369-2C72EBC956BB}"/>
              </a:ext>
            </a:extLst>
          </p:cNvPr>
          <p:cNvCxnSpPr>
            <a:cxnSpLocks/>
          </p:cNvCxnSpPr>
          <p:nvPr/>
        </p:nvCxnSpPr>
        <p:spPr>
          <a:xfrm>
            <a:off x="4818711" y="466327"/>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DD3F2C3-7447-4BC9-9090-94874C61AC1B}"/>
              </a:ext>
            </a:extLst>
          </p:cNvPr>
          <p:cNvSpPr txBox="1"/>
          <p:nvPr/>
        </p:nvSpPr>
        <p:spPr>
          <a:xfrm>
            <a:off x="5086607" y="1750972"/>
            <a:ext cx="1946860"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30" name="Straight Connector 29">
            <a:extLst>
              <a:ext uri="{FF2B5EF4-FFF2-40B4-BE49-F238E27FC236}">
                <a16:creationId xmlns:a16="http://schemas.microsoft.com/office/drawing/2014/main" id="{AA1DF4F1-2FE4-4C18-98B3-B83220D1C757}"/>
              </a:ext>
            </a:extLst>
          </p:cNvPr>
          <p:cNvCxnSpPr>
            <a:cxnSpLocks/>
          </p:cNvCxnSpPr>
          <p:nvPr/>
        </p:nvCxnSpPr>
        <p:spPr>
          <a:xfrm>
            <a:off x="5129562" y="115702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86BC96D-3553-4F37-B4F8-B71279239633}"/>
              </a:ext>
            </a:extLst>
          </p:cNvPr>
          <p:cNvCxnSpPr>
            <a:cxnSpLocks/>
          </p:cNvCxnSpPr>
          <p:nvPr/>
        </p:nvCxnSpPr>
        <p:spPr>
          <a:xfrm flipV="1">
            <a:off x="9741665" y="117090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62C5490-D9D8-4B21-8394-D3A6D0FA3596}"/>
              </a:ext>
            </a:extLst>
          </p:cNvPr>
          <p:cNvSpPr txBox="1"/>
          <p:nvPr/>
        </p:nvSpPr>
        <p:spPr>
          <a:xfrm>
            <a:off x="9144177" y="841435"/>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33" name="Straight Connector 32">
            <a:extLst>
              <a:ext uri="{FF2B5EF4-FFF2-40B4-BE49-F238E27FC236}">
                <a16:creationId xmlns:a16="http://schemas.microsoft.com/office/drawing/2014/main" id="{2D6E3B05-D503-40DA-A186-96075BF90A95}"/>
              </a:ext>
            </a:extLst>
          </p:cNvPr>
          <p:cNvCxnSpPr>
            <a:cxnSpLocks/>
          </p:cNvCxnSpPr>
          <p:nvPr/>
        </p:nvCxnSpPr>
        <p:spPr>
          <a:xfrm>
            <a:off x="9303655" y="1168059"/>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79D8E6B-FD8E-43BF-8791-505E6D3AA85E}"/>
              </a:ext>
            </a:extLst>
          </p:cNvPr>
          <p:cNvCxnSpPr>
            <a:cxnSpLocks/>
          </p:cNvCxnSpPr>
          <p:nvPr/>
        </p:nvCxnSpPr>
        <p:spPr>
          <a:xfrm flipV="1">
            <a:off x="7248352" y="146760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140770B-4F1B-4E35-8F91-912FC69E9A04}"/>
              </a:ext>
            </a:extLst>
          </p:cNvPr>
          <p:cNvCxnSpPr>
            <a:cxnSpLocks/>
          </p:cNvCxnSpPr>
          <p:nvPr/>
        </p:nvCxnSpPr>
        <p:spPr>
          <a:xfrm flipV="1">
            <a:off x="8039580" y="146760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A069DE3-C78C-48A5-840E-C155E7424FCB}"/>
              </a:ext>
            </a:extLst>
          </p:cNvPr>
          <p:cNvCxnSpPr>
            <a:cxnSpLocks/>
          </p:cNvCxnSpPr>
          <p:nvPr/>
        </p:nvCxnSpPr>
        <p:spPr>
          <a:xfrm flipV="1">
            <a:off x="8893614" y="1479115"/>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FF969ECE-7AE1-4D94-AD4D-A018690477D9}"/>
              </a:ext>
            </a:extLst>
          </p:cNvPr>
          <p:cNvSpPr txBox="1"/>
          <p:nvPr/>
        </p:nvSpPr>
        <p:spPr>
          <a:xfrm>
            <a:off x="6757540" y="1766678"/>
            <a:ext cx="1025777" cy="338554"/>
          </a:xfrm>
          <a:prstGeom prst="rect">
            <a:avLst/>
          </a:prstGeom>
          <a:noFill/>
        </p:spPr>
        <p:txBody>
          <a:bodyPr wrap="square" rtlCol="0">
            <a:spAutoFit/>
          </a:bodyPr>
          <a:lstStyle/>
          <a:p>
            <a:pPr algn="ctr"/>
            <a:r>
              <a:rPr lang="en-US" sz="1600" dirty="0">
                <a:latin typeface="Arial Narrow" panose="020B0606020202030204" pitchFamily="34" charset="0"/>
              </a:rPr>
              <a:t>Civil Rights</a:t>
            </a:r>
          </a:p>
        </p:txBody>
      </p:sp>
      <p:sp>
        <p:nvSpPr>
          <p:cNvPr id="38" name="TextBox 37">
            <a:extLst>
              <a:ext uri="{FF2B5EF4-FFF2-40B4-BE49-F238E27FC236}">
                <a16:creationId xmlns:a16="http://schemas.microsoft.com/office/drawing/2014/main" id="{A9817883-E65E-45BA-A033-B14163CC5201}"/>
              </a:ext>
            </a:extLst>
          </p:cNvPr>
          <p:cNvSpPr txBox="1"/>
          <p:nvPr/>
        </p:nvSpPr>
        <p:spPr>
          <a:xfrm>
            <a:off x="7661761" y="1987528"/>
            <a:ext cx="902061"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Wave Feminism</a:t>
            </a:r>
          </a:p>
        </p:txBody>
      </p:sp>
      <p:sp>
        <p:nvSpPr>
          <p:cNvPr id="39" name="TextBox 38">
            <a:extLst>
              <a:ext uri="{FF2B5EF4-FFF2-40B4-BE49-F238E27FC236}">
                <a16:creationId xmlns:a16="http://schemas.microsoft.com/office/drawing/2014/main" id="{3F325253-91D0-440F-955D-E90BE4F06B9D}"/>
              </a:ext>
            </a:extLst>
          </p:cNvPr>
          <p:cNvSpPr txBox="1"/>
          <p:nvPr/>
        </p:nvSpPr>
        <p:spPr>
          <a:xfrm>
            <a:off x="8475304" y="1826252"/>
            <a:ext cx="902060" cy="584775"/>
          </a:xfrm>
          <a:prstGeom prst="rect">
            <a:avLst/>
          </a:prstGeom>
          <a:noFill/>
        </p:spPr>
        <p:txBody>
          <a:bodyPr wrap="square" rtlCol="0">
            <a:spAutoFit/>
          </a:bodyPr>
          <a:lstStyle/>
          <a:p>
            <a:pPr algn="ctr"/>
            <a:r>
              <a:rPr lang="en-US" sz="1600" dirty="0">
                <a:latin typeface="Arial Narrow" panose="020B0606020202030204" pitchFamily="34" charset="0"/>
              </a:rPr>
              <a:t>Stonewall</a:t>
            </a:r>
          </a:p>
          <a:p>
            <a:pPr algn="ctr"/>
            <a:r>
              <a:rPr lang="en-US" sz="1600" dirty="0">
                <a:latin typeface="Arial Narrow" panose="020B0606020202030204" pitchFamily="34" charset="0"/>
              </a:rPr>
              <a:t>LGBT</a:t>
            </a:r>
          </a:p>
        </p:txBody>
      </p:sp>
      <p:sp>
        <p:nvSpPr>
          <p:cNvPr id="41" name="TextBox 40">
            <a:extLst>
              <a:ext uri="{FF2B5EF4-FFF2-40B4-BE49-F238E27FC236}">
                <a16:creationId xmlns:a16="http://schemas.microsoft.com/office/drawing/2014/main" id="{39368610-51F0-4BBF-8D6D-D3F064D772D5}"/>
              </a:ext>
            </a:extLst>
          </p:cNvPr>
          <p:cNvSpPr txBox="1"/>
          <p:nvPr/>
        </p:nvSpPr>
        <p:spPr>
          <a:xfrm>
            <a:off x="9511814" y="1766371"/>
            <a:ext cx="1841871" cy="1384995"/>
          </a:xfrm>
          <a:prstGeom prst="rect">
            <a:avLst/>
          </a:prstGeom>
          <a:noFill/>
        </p:spPr>
        <p:txBody>
          <a:bodyPr wrap="square" rtlCol="0">
            <a:spAutoFit/>
          </a:bodyPr>
          <a:lstStyle/>
          <a:p>
            <a:r>
              <a:rPr lang="en-US" sz="1400" b="1" dirty="0">
                <a:latin typeface="Arial Narrow" panose="020B0606020202030204" pitchFamily="34" charset="0"/>
              </a:rPr>
              <a:t>THREAT</a:t>
            </a:r>
          </a:p>
          <a:p>
            <a:pPr marL="112713" indent="-112713">
              <a:buFont typeface="Arial" panose="020B0604020202020204" pitchFamily="34" charset="0"/>
              <a:buChar char="•"/>
            </a:pPr>
            <a:r>
              <a:rPr lang="en-US" sz="1400" dirty="0">
                <a:latin typeface="Arial Narrow" panose="020B0606020202030204" pitchFamily="34" charset="0"/>
              </a:rPr>
              <a:t>Black/Immigrants</a:t>
            </a:r>
          </a:p>
          <a:p>
            <a:pPr marL="112713" indent="-112713">
              <a:buFont typeface="Arial" panose="020B0604020202020204" pitchFamily="34" charset="0"/>
              <a:buChar char="•"/>
            </a:pPr>
            <a:r>
              <a:rPr lang="en-US" sz="1400" dirty="0">
                <a:latin typeface="Arial Narrow" panose="020B0606020202030204" pitchFamily="34" charset="0"/>
              </a:rPr>
              <a:t>Muslims</a:t>
            </a:r>
          </a:p>
          <a:p>
            <a:pPr marL="112713" indent="-112713">
              <a:buFont typeface="Arial" panose="020B0604020202020204" pitchFamily="34" charset="0"/>
              <a:buChar char="•"/>
            </a:pPr>
            <a:r>
              <a:rPr lang="en-US" sz="1400" dirty="0">
                <a:latin typeface="Arial Narrow" panose="020B0606020202030204" pitchFamily="34" charset="0"/>
              </a:rPr>
              <a:t>Women</a:t>
            </a:r>
          </a:p>
          <a:p>
            <a:pPr marL="112713" indent="-112713">
              <a:buFont typeface="Arial" panose="020B0604020202020204" pitchFamily="34" charset="0"/>
              <a:buChar char="•"/>
            </a:pPr>
            <a:r>
              <a:rPr lang="en-US" sz="1400" dirty="0">
                <a:latin typeface="Arial Narrow" panose="020B0606020202030204" pitchFamily="34" charset="0"/>
              </a:rPr>
              <a:t>LGBT</a:t>
            </a:r>
          </a:p>
          <a:p>
            <a:pPr marL="112713" indent="-112713">
              <a:buFont typeface="Arial" panose="020B0604020202020204" pitchFamily="34" charset="0"/>
              <a:buChar char="•"/>
            </a:pPr>
            <a:r>
              <a:rPr lang="en-US" sz="1400" dirty="0">
                <a:latin typeface="Arial Narrow" panose="020B0606020202030204" pitchFamily="34" charset="0"/>
              </a:rPr>
              <a:t>Socialists </a:t>
            </a:r>
          </a:p>
        </p:txBody>
      </p:sp>
      <p:pic>
        <p:nvPicPr>
          <p:cNvPr id="44" name="Picture 43">
            <a:extLst>
              <a:ext uri="{FF2B5EF4-FFF2-40B4-BE49-F238E27FC236}">
                <a16:creationId xmlns:a16="http://schemas.microsoft.com/office/drawing/2014/main" id="{386FC8EA-CE30-4482-992F-8688084AA43D}"/>
              </a:ext>
            </a:extLst>
          </p:cNvPr>
          <p:cNvPicPr>
            <a:picLocks noChangeAspect="1"/>
          </p:cNvPicPr>
          <p:nvPr/>
        </p:nvPicPr>
        <p:blipFill>
          <a:blip r:embed="rId2"/>
          <a:stretch>
            <a:fillRect/>
          </a:stretch>
        </p:blipFill>
        <p:spPr>
          <a:xfrm>
            <a:off x="1725697" y="4491712"/>
            <a:ext cx="8739839" cy="2035362"/>
          </a:xfrm>
          <a:prstGeom prst="rect">
            <a:avLst/>
          </a:prstGeom>
        </p:spPr>
      </p:pic>
    </p:spTree>
    <p:extLst>
      <p:ext uri="{BB962C8B-B14F-4D97-AF65-F5344CB8AC3E}">
        <p14:creationId xmlns:p14="http://schemas.microsoft.com/office/powerpoint/2010/main" val="23688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ppt_w</p:attrName>
                                        </p:attrNameLst>
                                      </p:cBhvr>
                                      <p:tavLst>
                                        <p:tav tm="0">
                                          <p:val>
                                            <p:fltVal val="0"/>
                                          </p:val>
                                        </p:tav>
                                        <p:tav tm="100000">
                                          <p:val>
                                            <p:strVal val="#ppt_w"/>
                                          </p:val>
                                        </p:tav>
                                      </p:tavLst>
                                    </p:anim>
                                    <p:anim calcmode="lin" valueType="num">
                                      <p:cBhvr>
                                        <p:cTn id="8" dur="500" fill="hold"/>
                                        <p:tgtEl>
                                          <p:spTgt spid="95"/>
                                        </p:tgtEl>
                                        <p:attrNameLst>
                                          <p:attrName>ppt_h</p:attrName>
                                        </p:attrNameLst>
                                      </p:cBhvr>
                                      <p:tavLst>
                                        <p:tav tm="0">
                                          <p:val>
                                            <p:fltVal val="0"/>
                                          </p:val>
                                        </p:tav>
                                        <p:tav tm="100000">
                                          <p:val>
                                            <p:strVal val="#ppt_h"/>
                                          </p:val>
                                        </p:tav>
                                      </p:tavLst>
                                    </p:anim>
                                    <p:animEffect transition="in" filter="fade">
                                      <p:cBhvr>
                                        <p:cTn id="9" dur="500"/>
                                        <p:tgtEl>
                                          <p:spTgt spid="9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p:cTn id="12" dur="500" fill="hold"/>
                                        <p:tgtEl>
                                          <p:spTgt spid="96"/>
                                        </p:tgtEl>
                                        <p:attrNameLst>
                                          <p:attrName>ppt_w</p:attrName>
                                        </p:attrNameLst>
                                      </p:cBhvr>
                                      <p:tavLst>
                                        <p:tav tm="0">
                                          <p:val>
                                            <p:fltVal val="0"/>
                                          </p:val>
                                        </p:tav>
                                        <p:tav tm="100000">
                                          <p:val>
                                            <p:strVal val="#ppt_w"/>
                                          </p:val>
                                        </p:tav>
                                      </p:tavLst>
                                    </p:anim>
                                    <p:anim calcmode="lin" valueType="num">
                                      <p:cBhvr>
                                        <p:cTn id="13" dur="500" fill="hold"/>
                                        <p:tgtEl>
                                          <p:spTgt spid="96"/>
                                        </p:tgtEl>
                                        <p:attrNameLst>
                                          <p:attrName>ppt_h</p:attrName>
                                        </p:attrNameLst>
                                      </p:cBhvr>
                                      <p:tavLst>
                                        <p:tav tm="0">
                                          <p:val>
                                            <p:fltVal val="0"/>
                                          </p:val>
                                        </p:tav>
                                        <p:tav tm="100000">
                                          <p:val>
                                            <p:strVal val="#ppt_h"/>
                                          </p:val>
                                        </p:tav>
                                      </p:tavLst>
                                    </p:anim>
                                    <p:animEffect transition="in" filter="fade">
                                      <p:cBhvr>
                                        <p:cTn id="14" dur="500"/>
                                        <p:tgtEl>
                                          <p:spTgt spid="9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p:cTn id="17" dur="500" fill="hold"/>
                                        <p:tgtEl>
                                          <p:spTgt spid="97"/>
                                        </p:tgtEl>
                                        <p:attrNameLst>
                                          <p:attrName>ppt_w</p:attrName>
                                        </p:attrNameLst>
                                      </p:cBhvr>
                                      <p:tavLst>
                                        <p:tav tm="0">
                                          <p:val>
                                            <p:fltVal val="0"/>
                                          </p:val>
                                        </p:tav>
                                        <p:tav tm="100000">
                                          <p:val>
                                            <p:strVal val="#ppt_w"/>
                                          </p:val>
                                        </p:tav>
                                      </p:tavLst>
                                    </p:anim>
                                    <p:anim calcmode="lin" valueType="num">
                                      <p:cBhvr>
                                        <p:cTn id="18" dur="500" fill="hold"/>
                                        <p:tgtEl>
                                          <p:spTgt spid="97"/>
                                        </p:tgtEl>
                                        <p:attrNameLst>
                                          <p:attrName>ppt_h</p:attrName>
                                        </p:attrNameLst>
                                      </p:cBhvr>
                                      <p:tavLst>
                                        <p:tav tm="0">
                                          <p:val>
                                            <p:fltVal val="0"/>
                                          </p:val>
                                        </p:tav>
                                        <p:tav tm="100000">
                                          <p:val>
                                            <p:strVal val="#ppt_h"/>
                                          </p:val>
                                        </p:tav>
                                      </p:tavLst>
                                    </p:anim>
                                    <p:animEffect transition="in" filter="fade">
                                      <p:cBhvr>
                                        <p:cTn id="19"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D03AA-2961-44E6-93A5-88858D6A01FE}"/>
              </a:ext>
            </a:extLst>
          </p:cNvPr>
          <p:cNvSpPr txBox="1"/>
          <p:nvPr/>
        </p:nvSpPr>
        <p:spPr>
          <a:xfrm>
            <a:off x="322217" y="330926"/>
            <a:ext cx="11477897" cy="6226628"/>
          </a:xfrm>
          <a:prstGeom prst="rect">
            <a:avLst/>
          </a:prstGeom>
          <a:solidFill>
            <a:schemeClr val="bg1"/>
          </a:solidFill>
        </p:spPr>
        <p:txBody>
          <a:bodyPr wrap="square" rtlCol="0">
            <a:spAutoFit/>
          </a:bodyPr>
          <a:lstStyle/>
          <a:p>
            <a:endParaRPr lang="en-US" dirty="0"/>
          </a:p>
        </p:txBody>
      </p:sp>
      <p:sp>
        <p:nvSpPr>
          <p:cNvPr id="95" name="Text Box 55">
            <a:extLst>
              <a:ext uri="{FF2B5EF4-FFF2-40B4-BE49-F238E27FC236}">
                <a16:creationId xmlns:a16="http://schemas.microsoft.com/office/drawing/2014/main" id="{C1F27BB8-6253-4731-B27E-461675828C5F}"/>
              </a:ext>
            </a:extLst>
          </p:cNvPr>
          <p:cNvSpPr txBox="1">
            <a:spLocks noChangeArrowheads="1"/>
          </p:cNvSpPr>
          <p:nvPr/>
        </p:nvSpPr>
        <p:spPr bwMode="auto">
          <a:xfrm>
            <a:off x="1636367" y="295864"/>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6" name="Text Box 55">
            <a:extLst>
              <a:ext uri="{FF2B5EF4-FFF2-40B4-BE49-F238E27FC236}">
                <a16:creationId xmlns:a16="http://schemas.microsoft.com/office/drawing/2014/main" id="{008F18AB-7795-455D-B205-2E84710A61D6}"/>
              </a:ext>
            </a:extLst>
          </p:cNvPr>
          <p:cNvSpPr txBox="1">
            <a:spLocks noChangeArrowheads="1"/>
          </p:cNvSpPr>
          <p:nvPr/>
        </p:nvSpPr>
        <p:spPr bwMode="auto">
          <a:xfrm>
            <a:off x="3513135" y="30044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7" name="Text Box 55">
            <a:extLst>
              <a:ext uri="{FF2B5EF4-FFF2-40B4-BE49-F238E27FC236}">
                <a16:creationId xmlns:a16="http://schemas.microsoft.com/office/drawing/2014/main" id="{82F60DA8-8769-4F11-AB05-BEDD928E0E35}"/>
              </a:ext>
            </a:extLst>
          </p:cNvPr>
          <p:cNvSpPr txBox="1">
            <a:spLocks noChangeArrowheads="1"/>
          </p:cNvSpPr>
          <p:nvPr/>
        </p:nvSpPr>
        <p:spPr bwMode="auto">
          <a:xfrm>
            <a:off x="5446658" y="278958"/>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98" name="Straight Arrow Connector 97">
            <a:extLst>
              <a:ext uri="{FF2B5EF4-FFF2-40B4-BE49-F238E27FC236}">
                <a16:creationId xmlns:a16="http://schemas.microsoft.com/office/drawing/2014/main" id="{E4EE0C97-050F-44F6-9345-EE1BA59D719E}"/>
              </a:ext>
            </a:extLst>
          </p:cNvPr>
          <p:cNvCxnSpPr>
            <a:cxnSpLocks/>
          </p:cNvCxnSpPr>
          <p:nvPr/>
        </p:nvCxnSpPr>
        <p:spPr>
          <a:xfrm>
            <a:off x="2860006" y="452974"/>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496168C-8FAD-49AB-9ABF-BCA36D9CE113}"/>
              </a:ext>
            </a:extLst>
          </p:cNvPr>
          <p:cNvSpPr txBox="1"/>
          <p:nvPr/>
        </p:nvSpPr>
        <p:spPr>
          <a:xfrm>
            <a:off x="509586" y="3274135"/>
            <a:ext cx="11123112" cy="967894"/>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Adventism as an institution scrapes us through to shipwreck where it will cast us out. Not because we, the movement keeps Sabbath and the great institution keeps Sunday, but because of where we stand on the issues of gender, in opposition to Evangelical Protestantism, and where Adventism stands on the issues of gender: in union with Evangelical Protestantism.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8B464515-6298-45A6-9B6F-0BA9BCB1BD9C}"/>
              </a:ext>
            </a:extLst>
          </p:cNvPr>
          <p:cNvCxnSpPr>
            <a:cxnSpLocks/>
          </p:cNvCxnSpPr>
          <p:nvPr/>
        </p:nvCxnSpPr>
        <p:spPr>
          <a:xfrm>
            <a:off x="2121119" y="1744933"/>
            <a:ext cx="8881444"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A82C65-6D14-4DDA-920C-E4E013D31026}"/>
              </a:ext>
            </a:extLst>
          </p:cNvPr>
          <p:cNvCxnSpPr>
            <a:cxnSpLocks/>
          </p:cNvCxnSpPr>
          <p:nvPr/>
        </p:nvCxnSpPr>
        <p:spPr>
          <a:xfrm>
            <a:off x="1227973" y="1738352"/>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199F816-1179-4F1B-98EA-406985FC20B7}"/>
              </a:ext>
            </a:extLst>
          </p:cNvPr>
          <p:cNvCxnSpPr>
            <a:cxnSpLocks/>
          </p:cNvCxnSpPr>
          <p:nvPr/>
        </p:nvCxnSpPr>
        <p:spPr>
          <a:xfrm flipV="1">
            <a:off x="1248963" y="146553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C14C38C-E866-40C6-82C5-22AD7FFE206E}"/>
              </a:ext>
            </a:extLst>
          </p:cNvPr>
          <p:cNvCxnSpPr>
            <a:cxnSpLocks/>
          </p:cNvCxnSpPr>
          <p:nvPr/>
        </p:nvCxnSpPr>
        <p:spPr>
          <a:xfrm>
            <a:off x="1033063" y="1465533"/>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485F7BB-3481-4727-B86E-AFB64F4E06CF}"/>
              </a:ext>
            </a:extLst>
          </p:cNvPr>
          <p:cNvCxnSpPr>
            <a:cxnSpLocks/>
          </p:cNvCxnSpPr>
          <p:nvPr/>
        </p:nvCxnSpPr>
        <p:spPr>
          <a:xfrm flipV="1">
            <a:off x="2942277" y="1153343"/>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AAB5F76-70C1-4E14-8D8A-CFBA6FBB7572}"/>
              </a:ext>
            </a:extLst>
          </p:cNvPr>
          <p:cNvCxnSpPr>
            <a:cxnSpLocks/>
          </p:cNvCxnSpPr>
          <p:nvPr/>
        </p:nvCxnSpPr>
        <p:spPr>
          <a:xfrm flipV="1">
            <a:off x="5567572" y="115987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F1C044-9F4B-4109-A9E2-CAC410919496}"/>
              </a:ext>
            </a:extLst>
          </p:cNvPr>
          <p:cNvCxnSpPr>
            <a:cxnSpLocks/>
          </p:cNvCxnSpPr>
          <p:nvPr/>
        </p:nvCxnSpPr>
        <p:spPr>
          <a:xfrm>
            <a:off x="2506807" y="1150989"/>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F046A6D-554F-44C0-8CA7-BFFFE120EDCF}"/>
              </a:ext>
            </a:extLst>
          </p:cNvPr>
          <p:cNvSpPr txBox="1"/>
          <p:nvPr/>
        </p:nvSpPr>
        <p:spPr>
          <a:xfrm>
            <a:off x="5177503" y="854933"/>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42" name="TextBox 41">
            <a:extLst>
              <a:ext uri="{FF2B5EF4-FFF2-40B4-BE49-F238E27FC236}">
                <a16:creationId xmlns:a16="http://schemas.microsoft.com/office/drawing/2014/main" id="{A31B9884-87AA-405F-ACB2-C4A4521371DC}"/>
              </a:ext>
            </a:extLst>
          </p:cNvPr>
          <p:cNvSpPr txBox="1"/>
          <p:nvPr/>
        </p:nvSpPr>
        <p:spPr>
          <a:xfrm>
            <a:off x="2450335" y="806973"/>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43" name="TextBox 42">
            <a:extLst>
              <a:ext uri="{FF2B5EF4-FFF2-40B4-BE49-F238E27FC236}">
                <a16:creationId xmlns:a16="http://schemas.microsoft.com/office/drawing/2014/main" id="{C4AB40DA-D2D3-4F73-AED6-408404AA811E}"/>
              </a:ext>
            </a:extLst>
          </p:cNvPr>
          <p:cNvSpPr txBox="1"/>
          <p:nvPr/>
        </p:nvSpPr>
        <p:spPr>
          <a:xfrm>
            <a:off x="911510" y="1031421"/>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53" name="TextBox 52">
            <a:extLst>
              <a:ext uri="{FF2B5EF4-FFF2-40B4-BE49-F238E27FC236}">
                <a16:creationId xmlns:a16="http://schemas.microsoft.com/office/drawing/2014/main" id="{D845AB1E-2207-4B7C-947C-994AEDF41E53}"/>
              </a:ext>
            </a:extLst>
          </p:cNvPr>
          <p:cNvSpPr txBox="1"/>
          <p:nvPr/>
        </p:nvSpPr>
        <p:spPr>
          <a:xfrm>
            <a:off x="2536398" y="1762212"/>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56" name="TextBox 55">
            <a:extLst>
              <a:ext uri="{FF2B5EF4-FFF2-40B4-BE49-F238E27FC236}">
                <a16:creationId xmlns:a16="http://schemas.microsoft.com/office/drawing/2014/main" id="{C5B1D09D-BD59-474D-ACFB-34FFAD797824}"/>
              </a:ext>
            </a:extLst>
          </p:cNvPr>
          <p:cNvSpPr txBox="1"/>
          <p:nvPr/>
        </p:nvSpPr>
        <p:spPr>
          <a:xfrm>
            <a:off x="5864904" y="-137987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cxnSp>
        <p:nvCxnSpPr>
          <p:cNvPr id="27" name="Straight Arrow Connector 26">
            <a:extLst>
              <a:ext uri="{FF2B5EF4-FFF2-40B4-BE49-F238E27FC236}">
                <a16:creationId xmlns:a16="http://schemas.microsoft.com/office/drawing/2014/main" id="{DD9541B0-8AF8-48D2-8369-2C72EBC956BB}"/>
              </a:ext>
            </a:extLst>
          </p:cNvPr>
          <p:cNvCxnSpPr>
            <a:cxnSpLocks/>
          </p:cNvCxnSpPr>
          <p:nvPr/>
        </p:nvCxnSpPr>
        <p:spPr>
          <a:xfrm>
            <a:off x="4818711" y="466327"/>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DD3F2C3-7447-4BC9-9090-94874C61AC1B}"/>
              </a:ext>
            </a:extLst>
          </p:cNvPr>
          <p:cNvSpPr txBox="1"/>
          <p:nvPr/>
        </p:nvSpPr>
        <p:spPr>
          <a:xfrm>
            <a:off x="5086607" y="1750972"/>
            <a:ext cx="1946860"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30" name="Straight Connector 29">
            <a:extLst>
              <a:ext uri="{FF2B5EF4-FFF2-40B4-BE49-F238E27FC236}">
                <a16:creationId xmlns:a16="http://schemas.microsoft.com/office/drawing/2014/main" id="{AA1DF4F1-2FE4-4C18-98B3-B83220D1C757}"/>
              </a:ext>
            </a:extLst>
          </p:cNvPr>
          <p:cNvCxnSpPr>
            <a:cxnSpLocks/>
          </p:cNvCxnSpPr>
          <p:nvPr/>
        </p:nvCxnSpPr>
        <p:spPr>
          <a:xfrm>
            <a:off x="5129562" y="115702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86BC96D-3553-4F37-B4F8-B71279239633}"/>
              </a:ext>
            </a:extLst>
          </p:cNvPr>
          <p:cNvCxnSpPr>
            <a:cxnSpLocks/>
          </p:cNvCxnSpPr>
          <p:nvPr/>
        </p:nvCxnSpPr>
        <p:spPr>
          <a:xfrm flipV="1">
            <a:off x="9741665" y="117090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62C5490-D9D8-4B21-8394-D3A6D0FA3596}"/>
              </a:ext>
            </a:extLst>
          </p:cNvPr>
          <p:cNvSpPr txBox="1"/>
          <p:nvPr/>
        </p:nvSpPr>
        <p:spPr>
          <a:xfrm>
            <a:off x="9144177" y="841435"/>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33" name="Straight Connector 32">
            <a:extLst>
              <a:ext uri="{FF2B5EF4-FFF2-40B4-BE49-F238E27FC236}">
                <a16:creationId xmlns:a16="http://schemas.microsoft.com/office/drawing/2014/main" id="{2D6E3B05-D503-40DA-A186-96075BF90A95}"/>
              </a:ext>
            </a:extLst>
          </p:cNvPr>
          <p:cNvCxnSpPr>
            <a:cxnSpLocks/>
          </p:cNvCxnSpPr>
          <p:nvPr/>
        </p:nvCxnSpPr>
        <p:spPr>
          <a:xfrm>
            <a:off x="9303655" y="1168059"/>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79D8E6B-FD8E-43BF-8791-505E6D3AA85E}"/>
              </a:ext>
            </a:extLst>
          </p:cNvPr>
          <p:cNvCxnSpPr>
            <a:cxnSpLocks/>
          </p:cNvCxnSpPr>
          <p:nvPr/>
        </p:nvCxnSpPr>
        <p:spPr>
          <a:xfrm flipV="1">
            <a:off x="7248352" y="146760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140770B-4F1B-4E35-8F91-912FC69E9A04}"/>
              </a:ext>
            </a:extLst>
          </p:cNvPr>
          <p:cNvCxnSpPr>
            <a:cxnSpLocks/>
          </p:cNvCxnSpPr>
          <p:nvPr/>
        </p:nvCxnSpPr>
        <p:spPr>
          <a:xfrm flipV="1">
            <a:off x="8039580" y="146760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A069DE3-C78C-48A5-840E-C155E7424FCB}"/>
              </a:ext>
            </a:extLst>
          </p:cNvPr>
          <p:cNvCxnSpPr>
            <a:cxnSpLocks/>
          </p:cNvCxnSpPr>
          <p:nvPr/>
        </p:nvCxnSpPr>
        <p:spPr>
          <a:xfrm flipV="1">
            <a:off x="8893614" y="1479115"/>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FF969ECE-7AE1-4D94-AD4D-A018690477D9}"/>
              </a:ext>
            </a:extLst>
          </p:cNvPr>
          <p:cNvSpPr txBox="1"/>
          <p:nvPr/>
        </p:nvSpPr>
        <p:spPr>
          <a:xfrm>
            <a:off x="6757540" y="1766678"/>
            <a:ext cx="1025777" cy="338554"/>
          </a:xfrm>
          <a:prstGeom prst="rect">
            <a:avLst/>
          </a:prstGeom>
          <a:noFill/>
        </p:spPr>
        <p:txBody>
          <a:bodyPr wrap="square" rtlCol="0">
            <a:spAutoFit/>
          </a:bodyPr>
          <a:lstStyle/>
          <a:p>
            <a:pPr algn="ctr"/>
            <a:r>
              <a:rPr lang="en-US" sz="1600" dirty="0">
                <a:latin typeface="Arial Narrow" panose="020B0606020202030204" pitchFamily="34" charset="0"/>
              </a:rPr>
              <a:t>Civil Rights</a:t>
            </a:r>
          </a:p>
        </p:txBody>
      </p:sp>
      <p:sp>
        <p:nvSpPr>
          <p:cNvPr id="38" name="TextBox 37">
            <a:extLst>
              <a:ext uri="{FF2B5EF4-FFF2-40B4-BE49-F238E27FC236}">
                <a16:creationId xmlns:a16="http://schemas.microsoft.com/office/drawing/2014/main" id="{A9817883-E65E-45BA-A033-B14163CC5201}"/>
              </a:ext>
            </a:extLst>
          </p:cNvPr>
          <p:cNvSpPr txBox="1"/>
          <p:nvPr/>
        </p:nvSpPr>
        <p:spPr>
          <a:xfrm>
            <a:off x="7661761" y="1987528"/>
            <a:ext cx="902061"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Wave Feminism</a:t>
            </a:r>
          </a:p>
        </p:txBody>
      </p:sp>
      <p:sp>
        <p:nvSpPr>
          <p:cNvPr id="39" name="TextBox 38">
            <a:extLst>
              <a:ext uri="{FF2B5EF4-FFF2-40B4-BE49-F238E27FC236}">
                <a16:creationId xmlns:a16="http://schemas.microsoft.com/office/drawing/2014/main" id="{3F325253-91D0-440F-955D-E90BE4F06B9D}"/>
              </a:ext>
            </a:extLst>
          </p:cNvPr>
          <p:cNvSpPr txBox="1"/>
          <p:nvPr/>
        </p:nvSpPr>
        <p:spPr>
          <a:xfrm>
            <a:off x="8475304" y="1826252"/>
            <a:ext cx="902060" cy="584775"/>
          </a:xfrm>
          <a:prstGeom prst="rect">
            <a:avLst/>
          </a:prstGeom>
          <a:noFill/>
        </p:spPr>
        <p:txBody>
          <a:bodyPr wrap="square" rtlCol="0">
            <a:spAutoFit/>
          </a:bodyPr>
          <a:lstStyle/>
          <a:p>
            <a:pPr algn="ctr"/>
            <a:r>
              <a:rPr lang="en-US" sz="1600" dirty="0">
                <a:latin typeface="Arial Narrow" panose="020B0606020202030204" pitchFamily="34" charset="0"/>
              </a:rPr>
              <a:t>Stonewall</a:t>
            </a:r>
          </a:p>
          <a:p>
            <a:pPr algn="ctr"/>
            <a:r>
              <a:rPr lang="en-US" sz="1600" dirty="0">
                <a:latin typeface="Arial Narrow" panose="020B0606020202030204" pitchFamily="34" charset="0"/>
              </a:rPr>
              <a:t>LGBT</a:t>
            </a:r>
          </a:p>
        </p:txBody>
      </p:sp>
      <p:sp>
        <p:nvSpPr>
          <p:cNvPr id="41" name="TextBox 40">
            <a:extLst>
              <a:ext uri="{FF2B5EF4-FFF2-40B4-BE49-F238E27FC236}">
                <a16:creationId xmlns:a16="http://schemas.microsoft.com/office/drawing/2014/main" id="{39368610-51F0-4BBF-8D6D-D3F064D772D5}"/>
              </a:ext>
            </a:extLst>
          </p:cNvPr>
          <p:cNvSpPr txBox="1"/>
          <p:nvPr/>
        </p:nvSpPr>
        <p:spPr>
          <a:xfrm>
            <a:off x="9511814" y="1766371"/>
            <a:ext cx="1841871" cy="1384995"/>
          </a:xfrm>
          <a:prstGeom prst="rect">
            <a:avLst/>
          </a:prstGeom>
          <a:noFill/>
        </p:spPr>
        <p:txBody>
          <a:bodyPr wrap="square" rtlCol="0">
            <a:spAutoFit/>
          </a:bodyPr>
          <a:lstStyle/>
          <a:p>
            <a:r>
              <a:rPr lang="en-US" sz="1400" b="1" dirty="0">
                <a:latin typeface="Arial Narrow" panose="020B0606020202030204" pitchFamily="34" charset="0"/>
              </a:rPr>
              <a:t>THREAT</a:t>
            </a:r>
          </a:p>
          <a:p>
            <a:pPr marL="112713" indent="-112713">
              <a:buFont typeface="Arial" panose="020B0604020202020204" pitchFamily="34" charset="0"/>
              <a:buChar char="•"/>
            </a:pPr>
            <a:r>
              <a:rPr lang="en-US" sz="1400" dirty="0">
                <a:latin typeface="Arial Narrow" panose="020B0606020202030204" pitchFamily="34" charset="0"/>
              </a:rPr>
              <a:t>Black/Immigrants</a:t>
            </a:r>
          </a:p>
          <a:p>
            <a:pPr marL="112713" indent="-112713">
              <a:buFont typeface="Arial" panose="020B0604020202020204" pitchFamily="34" charset="0"/>
              <a:buChar char="•"/>
            </a:pPr>
            <a:r>
              <a:rPr lang="en-US" sz="1400" dirty="0">
                <a:latin typeface="Arial Narrow" panose="020B0606020202030204" pitchFamily="34" charset="0"/>
              </a:rPr>
              <a:t>Muslims</a:t>
            </a:r>
          </a:p>
          <a:p>
            <a:pPr marL="112713" indent="-112713">
              <a:buFont typeface="Arial" panose="020B0604020202020204" pitchFamily="34" charset="0"/>
              <a:buChar char="•"/>
            </a:pPr>
            <a:r>
              <a:rPr lang="en-US" sz="1400" dirty="0">
                <a:latin typeface="Arial Narrow" panose="020B0606020202030204" pitchFamily="34" charset="0"/>
              </a:rPr>
              <a:t>Women</a:t>
            </a:r>
          </a:p>
          <a:p>
            <a:pPr marL="112713" indent="-112713">
              <a:buFont typeface="Arial" panose="020B0604020202020204" pitchFamily="34" charset="0"/>
              <a:buChar char="•"/>
            </a:pPr>
            <a:r>
              <a:rPr lang="en-US" sz="1400" dirty="0">
                <a:latin typeface="Arial Narrow" panose="020B0606020202030204" pitchFamily="34" charset="0"/>
              </a:rPr>
              <a:t>LGBT</a:t>
            </a:r>
          </a:p>
          <a:p>
            <a:pPr marL="112713" indent="-112713">
              <a:buFont typeface="Arial" panose="020B0604020202020204" pitchFamily="34" charset="0"/>
              <a:buChar char="•"/>
            </a:pPr>
            <a:r>
              <a:rPr lang="en-US" sz="1400" dirty="0">
                <a:latin typeface="Arial Narrow" panose="020B0606020202030204" pitchFamily="34" charset="0"/>
              </a:rPr>
              <a:t>Socialists </a:t>
            </a:r>
          </a:p>
        </p:txBody>
      </p:sp>
      <p:pic>
        <p:nvPicPr>
          <p:cNvPr id="44" name="Picture 43">
            <a:extLst>
              <a:ext uri="{FF2B5EF4-FFF2-40B4-BE49-F238E27FC236}">
                <a16:creationId xmlns:a16="http://schemas.microsoft.com/office/drawing/2014/main" id="{386FC8EA-CE30-4482-992F-8688084AA43D}"/>
              </a:ext>
            </a:extLst>
          </p:cNvPr>
          <p:cNvPicPr>
            <a:picLocks noChangeAspect="1"/>
          </p:cNvPicPr>
          <p:nvPr/>
        </p:nvPicPr>
        <p:blipFill>
          <a:blip r:embed="rId2"/>
          <a:stretch>
            <a:fillRect/>
          </a:stretch>
        </p:blipFill>
        <p:spPr>
          <a:xfrm>
            <a:off x="1387837" y="4320268"/>
            <a:ext cx="9476015" cy="2206805"/>
          </a:xfrm>
          <a:prstGeom prst="rect">
            <a:avLst/>
          </a:prstGeom>
        </p:spPr>
      </p:pic>
    </p:spTree>
    <p:extLst>
      <p:ext uri="{BB962C8B-B14F-4D97-AF65-F5344CB8AC3E}">
        <p14:creationId xmlns:p14="http://schemas.microsoft.com/office/powerpoint/2010/main" val="331985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ppt_w</p:attrName>
                                        </p:attrNameLst>
                                      </p:cBhvr>
                                      <p:tavLst>
                                        <p:tav tm="0">
                                          <p:val>
                                            <p:fltVal val="0"/>
                                          </p:val>
                                        </p:tav>
                                        <p:tav tm="100000">
                                          <p:val>
                                            <p:strVal val="#ppt_w"/>
                                          </p:val>
                                        </p:tav>
                                      </p:tavLst>
                                    </p:anim>
                                    <p:anim calcmode="lin" valueType="num">
                                      <p:cBhvr>
                                        <p:cTn id="8" dur="500" fill="hold"/>
                                        <p:tgtEl>
                                          <p:spTgt spid="95"/>
                                        </p:tgtEl>
                                        <p:attrNameLst>
                                          <p:attrName>ppt_h</p:attrName>
                                        </p:attrNameLst>
                                      </p:cBhvr>
                                      <p:tavLst>
                                        <p:tav tm="0">
                                          <p:val>
                                            <p:fltVal val="0"/>
                                          </p:val>
                                        </p:tav>
                                        <p:tav tm="100000">
                                          <p:val>
                                            <p:strVal val="#ppt_h"/>
                                          </p:val>
                                        </p:tav>
                                      </p:tavLst>
                                    </p:anim>
                                    <p:animEffect transition="in" filter="fade">
                                      <p:cBhvr>
                                        <p:cTn id="9" dur="500"/>
                                        <p:tgtEl>
                                          <p:spTgt spid="9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p:cTn id="12" dur="500" fill="hold"/>
                                        <p:tgtEl>
                                          <p:spTgt spid="96"/>
                                        </p:tgtEl>
                                        <p:attrNameLst>
                                          <p:attrName>ppt_w</p:attrName>
                                        </p:attrNameLst>
                                      </p:cBhvr>
                                      <p:tavLst>
                                        <p:tav tm="0">
                                          <p:val>
                                            <p:fltVal val="0"/>
                                          </p:val>
                                        </p:tav>
                                        <p:tav tm="100000">
                                          <p:val>
                                            <p:strVal val="#ppt_w"/>
                                          </p:val>
                                        </p:tav>
                                      </p:tavLst>
                                    </p:anim>
                                    <p:anim calcmode="lin" valueType="num">
                                      <p:cBhvr>
                                        <p:cTn id="13" dur="500" fill="hold"/>
                                        <p:tgtEl>
                                          <p:spTgt spid="96"/>
                                        </p:tgtEl>
                                        <p:attrNameLst>
                                          <p:attrName>ppt_h</p:attrName>
                                        </p:attrNameLst>
                                      </p:cBhvr>
                                      <p:tavLst>
                                        <p:tav tm="0">
                                          <p:val>
                                            <p:fltVal val="0"/>
                                          </p:val>
                                        </p:tav>
                                        <p:tav tm="100000">
                                          <p:val>
                                            <p:strVal val="#ppt_h"/>
                                          </p:val>
                                        </p:tav>
                                      </p:tavLst>
                                    </p:anim>
                                    <p:animEffect transition="in" filter="fade">
                                      <p:cBhvr>
                                        <p:cTn id="14" dur="500"/>
                                        <p:tgtEl>
                                          <p:spTgt spid="9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p:cTn id="17" dur="500" fill="hold"/>
                                        <p:tgtEl>
                                          <p:spTgt spid="97"/>
                                        </p:tgtEl>
                                        <p:attrNameLst>
                                          <p:attrName>ppt_w</p:attrName>
                                        </p:attrNameLst>
                                      </p:cBhvr>
                                      <p:tavLst>
                                        <p:tav tm="0">
                                          <p:val>
                                            <p:fltVal val="0"/>
                                          </p:val>
                                        </p:tav>
                                        <p:tav tm="100000">
                                          <p:val>
                                            <p:strVal val="#ppt_w"/>
                                          </p:val>
                                        </p:tav>
                                      </p:tavLst>
                                    </p:anim>
                                    <p:anim calcmode="lin" valueType="num">
                                      <p:cBhvr>
                                        <p:cTn id="18" dur="500" fill="hold"/>
                                        <p:tgtEl>
                                          <p:spTgt spid="97"/>
                                        </p:tgtEl>
                                        <p:attrNameLst>
                                          <p:attrName>ppt_h</p:attrName>
                                        </p:attrNameLst>
                                      </p:cBhvr>
                                      <p:tavLst>
                                        <p:tav tm="0">
                                          <p:val>
                                            <p:fltVal val="0"/>
                                          </p:val>
                                        </p:tav>
                                        <p:tav tm="100000">
                                          <p:val>
                                            <p:strVal val="#ppt_h"/>
                                          </p:val>
                                        </p:tav>
                                      </p:tavLst>
                                    </p:anim>
                                    <p:animEffect transition="in" filter="fade">
                                      <p:cBhvr>
                                        <p:cTn id="19"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D03AA-2961-44E6-93A5-88858D6A01FE}"/>
              </a:ext>
            </a:extLst>
          </p:cNvPr>
          <p:cNvSpPr txBox="1"/>
          <p:nvPr/>
        </p:nvSpPr>
        <p:spPr>
          <a:xfrm>
            <a:off x="322217" y="330926"/>
            <a:ext cx="11477897" cy="6226628"/>
          </a:xfrm>
          <a:prstGeom prst="rect">
            <a:avLst/>
          </a:prstGeom>
          <a:solidFill>
            <a:schemeClr val="bg1"/>
          </a:solidFill>
        </p:spPr>
        <p:txBody>
          <a:bodyPr wrap="square" rtlCol="0">
            <a:spAutoFit/>
          </a:bodyPr>
          <a:lstStyle/>
          <a:p>
            <a:endParaRPr lang="en-US" dirty="0"/>
          </a:p>
        </p:txBody>
      </p:sp>
      <p:sp>
        <p:nvSpPr>
          <p:cNvPr id="95" name="Text Box 55">
            <a:extLst>
              <a:ext uri="{FF2B5EF4-FFF2-40B4-BE49-F238E27FC236}">
                <a16:creationId xmlns:a16="http://schemas.microsoft.com/office/drawing/2014/main" id="{C1F27BB8-6253-4731-B27E-461675828C5F}"/>
              </a:ext>
            </a:extLst>
          </p:cNvPr>
          <p:cNvSpPr txBox="1">
            <a:spLocks noChangeArrowheads="1"/>
          </p:cNvSpPr>
          <p:nvPr/>
        </p:nvSpPr>
        <p:spPr bwMode="auto">
          <a:xfrm>
            <a:off x="1636367" y="295864"/>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6" name="Text Box 55">
            <a:extLst>
              <a:ext uri="{FF2B5EF4-FFF2-40B4-BE49-F238E27FC236}">
                <a16:creationId xmlns:a16="http://schemas.microsoft.com/office/drawing/2014/main" id="{008F18AB-7795-455D-B205-2E84710A61D6}"/>
              </a:ext>
            </a:extLst>
          </p:cNvPr>
          <p:cNvSpPr txBox="1">
            <a:spLocks noChangeArrowheads="1"/>
          </p:cNvSpPr>
          <p:nvPr/>
        </p:nvSpPr>
        <p:spPr bwMode="auto">
          <a:xfrm>
            <a:off x="3513135" y="30044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7" name="Text Box 55">
            <a:extLst>
              <a:ext uri="{FF2B5EF4-FFF2-40B4-BE49-F238E27FC236}">
                <a16:creationId xmlns:a16="http://schemas.microsoft.com/office/drawing/2014/main" id="{82F60DA8-8769-4F11-AB05-BEDD928E0E35}"/>
              </a:ext>
            </a:extLst>
          </p:cNvPr>
          <p:cNvSpPr txBox="1">
            <a:spLocks noChangeArrowheads="1"/>
          </p:cNvSpPr>
          <p:nvPr/>
        </p:nvSpPr>
        <p:spPr bwMode="auto">
          <a:xfrm>
            <a:off x="5446658" y="278958"/>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98" name="Straight Arrow Connector 97">
            <a:extLst>
              <a:ext uri="{FF2B5EF4-FFF2-40B4-BE49-F238E27FC236}">
                <a16:creationId xmlns:a16="http://schemas.microsoft.com/office/drawing/2014/main" id="{E4EE0C97-050F-44F6-9345-EE1BA59D719E}"/>
              </a:ext>
            </a:extLst>
          </p:cNvPr>
          <p:cNvCxnSpPr>
            <a:cxnSpLocks/>
          </p:cNvCxnSpPr>
          <p:nvPr/>
        </p:nvCxnSpPr>
        <p:spPr>
          <a:xfrm>
            <a:off x="2860006" y="452974"/>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496168C-8FAD-49AB-9ABF-BCA36D9CE113}"/>
              </a:ext>
            </a:extLst>
          </p:cNvPr>
          <p:cNvSpPr txBox="1"/>
          <p:nvPr/>
        </p:nvSpPr>
        <p:spPr>
          <a:xfrm>
            <a:off x="509586" y="3274135"/>
            <a:ext cx="11123112" cy="671530"/>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Destroyed here because of the messages of parable teaching and equality, held together by lines, will get you and I as far as we need to go. But as an institution it will stand with Protestantism and give homage to the papacy.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8B464515-6298-45A6-9B6F-0BA9BCB1BD9C}"/>
              </a:ext>
            </a:extLst>
          </p:cNvPr>
          <p:cNvCxnSpPr>
            <a:cxnSpLocks/>
          </p:cNvCxnSpPr>
          <p:nvPr/>
        </p:nvCxnSpPr>
        <p:spPr>
          <a:xfrm>
            <a:off x="2121119" y="1744933"/>
            <a:ext cx="8881444"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A82C65-6D14-4DDA-920C-E4E013D31026}"/>
              </a:ext>
            </a:extLst>
          </p:cNvPr>
          <p:cNvCxnSpPr>
            <a:cxnSpLocks/>
          </p:cNvCxnSpPr>
          <p:nvPr/>
        </p:nvCxnSpPr>
        <p:spPr>
          <a:xfrm>
            <a:off x="1227973" y="1738352"/>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199F816-1179-4F1B-98EA-406985FC20B7}"/>
              </a:ext>
            </a:extLst>
          </p:cNvPr>
          <p:cNvCxnSpPr>
            <a:cxnSpLocks/>
          </p:cNvCxnSpPr>
          <p:nvPr/>
        </p:nvCxnSpPr>
        <p:spPr>
          <a:xfrm flipV="1">
            <a:off x="1248963" y="146553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C14C38C-E866-40C6-82C5-22AD7FFE206E}"/>
              </a:ext>
            </a:extLst>
          </p:cNvPr>
          <p:cNvCxnSpPr>
            <a:cxnSpLocks/>
          </p:cNvCxnSpPr>
          <p:nvPr/>
        </p:nvCxnSpPr>
        <p:spPr>
          <a:xfrm>
            <a:off x="1033063" y="1465533"/>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485F7BB-3481-4727-B86E-AFB64F4E06CF}"/>
              </a:ext>
            </a:extLst>
          </p:cNvPr>
          <p:cNvCxnSpPr>
            <a:cxnSpLocks/>
          </p:cNvCxnSpPr>
          <p:nvPr/>
        </p:nvCxnSpPr>
        <p:spPr>
          <a:xfrm flipV="1">
            <a:off x="2942277" y="1153343"/>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AAB5F76-70C1-4E14-8D8A-CFBA6FBB7572}"/>
              </a:ext>
            </a:extLst>
          </p:cNvPr>
          <p:cNvCxnSpPr>
            <a:cxnSpLocks/>
          </p:cNvCxnSpPr>
          <p:nvPr/>
        </p:nvCxnSpPr>
        <p:spPr>
          <a:xfrm flipV="1">
            <a:off x="5567572" y="115987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F1C044-9F4B-4109-A9E2-CAC410919496}"/>
              </a:ext>
            </a:extLst>
          </p:cNvPr>
          <p:cNvCxnSpPr>
            <a:cxnSpLocks/>
          </p:cNvCxnSpPr>
          <p:nvPr/>
        </p:nvCxnSpPr>
        <p:spPr>
          <a:xfrm>
            <a:off x="2506807" y="1150989"/>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F046A6D-554F-44C0-8CA7-BFFFE120EDCF}"/>
              </a:ext>
            </a:extLst>
          </p:cNvPr>
          <p:cNvSpPr txBox="1"/>
          <p:nvPr/>
        </p:nvSpPr>
        <p:spPr>
          <a:xfrm>
            <a:off x="5177503" y="854933"/>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42" name="TextBox 41">
            <a:extLst>
              <a:ext uri="{FF2B5EF4-FFF2-40B4-BE49-F238E27FC236}">
                <a16:creationId xmlns:a16="http://schemas.microsoft.com/office/drawing/2014/main" id="{A31B9884-87AA-405F-ACB2-C4A4521371DC}"/>
              </a:ext>
            </a:extLst>
          </p:cNvPr>
          <p:cNvSpPr txBox="1"/>
          <p:nvPr/>
        </p:nvSpPr>
        <p:spPr>
          <a:xfrm>
            <a:off x="2450335" y="806973"/>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43" name="TextBox 42">
            <a:extLst>
              <a:ext uri="{FF2B5EF4-FFF2-40B4-BE49-F238E27FC236}">
                <a16:creationId xmlns:a16="http://schemas.microsoft.com/office/drawing/2014/main" id="{C4AB40DA-D2D3-4F73-AED6-408404AA811E}"/>
              </a:ext>
            </a:extLst>
          </p:cNvPr>
          <p:cNvSpPr txBox="1"/>
          <p:nvPr/>
        </p:nvSpPr>
        <p:spPr>
          <a:xfrm>
            <a:off x="911510" y="1031421"/>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53" name="TextBox 52">
            <a:extLst>
              <a:ext uri="{FF2B5EF4-FFF2-40B4-BE49-F238E27FC236}">
                <a16:creationId xmlns:a16="http://schemas.microsoft.com/office/drawing/2014/main" id="{D845AB1E-2207-4B7C-947C-994AEDF41E53}"/>
              </a:ext>
            </a:extLst>
          </p:cNvPr>
          <p:cNvSpPr txBox="1"/>
          <p:nvPr/>
        </p:nvSpPr>
        <p:spPr>
          <a:xfrm>
            <a:off x="2536398" y="1762212"/>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56" name="TextBox 55">
            <a:extLst>
              <a:ext uri="{FF2B5EF4-FFF2-40B4-BE49-F238E27FC236}">
                <a16:creationId xmlns:a16="http://schemas.microsoft.com/office/drawing/2014/main" id="{C5B1D09D-BD59-474D-ACFB-34FFAD797824}"/>
              </a:ext>
            </a:extLst>
          </p:cNvPr>
          <p:cNvSpPr txBox="1"/>
          <p:nvPr/>
        </p:nvSpPr>
        <p:spPr>
          <a:xfrm>
            <a:off x="5864904" y="-137987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cxnSp>
        <p:nvCxnSpPr>
          <p:cNvPr id="27" name="Straight Arrow Connector 26">
            <a:extLst>
              <a:ext uri="{FF2B5EF4-FFF2-40B4-BE49-F238E27FC236}">
                <a16:creationId xmlns:a16="http://schemas.microsoft.com/office/drawing/2014/main" id="{DD9541B0-8AF8-48D2-8369-2C72EBC956BB}"/>
              </a:ext>
            </a:extLst>
          </p:cNvPr>
          <p:cNvCxnSpPr>
            <a:cxnSpLocks/>
          </p:cNvCxnSpPr>
          <p:nvPr/>
        </p:nvCxnSpPr>
        <p:spPr>
          <a:xfrm>
            <a:off x="4818711" y="466327"/>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DD3F2C3-7447-4BC9-9090-94874C61AC1B}"/>
              </a:ext>
            </a:extLst>
          </p:cNvPr>
          <p:cNvSpPr txBox="1"/>
          <p:nvPr/>
        </p:nvSpPr>
        <p:spPr>
          <a:xfrm>
            <a:off x="5086607" y="1750972"/>
            <a:ext cx="1946860"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30" name="Straight Connector 29">
            <a:extLst>
              <a:ext uri="{FF2B5EF4-FFF2-40B4-BE49-F238E27FC236}">
                <a16:creationId xmlns:a16="http://schemas.microsoft.com/office/drawing/2014/main" id="{AA1DF4F1-2FE4-4C18-98B3-B83220D1C757}"/>
              </a:ext>
            </a:extLst>
          </p:cNvPr>
          <p:cNvCxnSpPr>
            <a:cxnSpLocks/>
          </p:cNvCxnSpPr>
          <p:nvPr/>
        </p:nvCxnSpPr>
        <p:spPr>
          <a:xfrm>
            <a:off x="5129562" y="115702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86BC96D-3553-4F37-B4F8-B71279239633}"/>
              </a:ext>
            </a:extLst>
          </p:cNvPr>
          <p:cNvCxnSpPr>
            <a:cxnSpLocks/>
          </p:cNvCxnSpPr>
          <p:nvPr/>
        </p:nvCxnSpPr>
        <p:spPr>
          <a:xfrm flipV="1">
            <a:off x="9741665" y="117090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62C5490-D9D8-4B21-8394-D3A6D0FA3596}"/>
              </a:ext>
            </a:extLst>
          </p:cNvPr>
          <p:cNvSpPr txBox="1"/>
          <p:nvPr/>
        </p:nvSpPr>
        <p:spPr>
          <a:xfrm>
            <a:off x="9144177" y="841435"/>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33" name="Straight Connector 32">
            <a:extLst>
              <a:ext uri="{FF2B5EF4-FFF2-40B4-BE49-F238E27FC236}">
                <a16:creationId xmlns:a16="http://schemas.microsoft.com/office/drawing/2014/main" id="{2D6E3B05-D503-40DA-A186-96075BF90A95}"/>
              </a:ext>
            </a:extLst>
          </p:cNvPr>
          <p:cNvCxnSpPr>
            <a:cxnSpLocks/>
          </p:cNvCxnSpPr>
          <p:nvPr/>
        </p:nvCxnSpPr>
        <p:spPr>
          <a:xfrm>
            <a:off x="9303655" y="1168059"/>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79D8E6B-FD8E-43BF-8791-505E6D3AA85E}"/>
              </a:ext>
            </a:extLst>
          </p:cNvPr>
          <p:cNvCxnSpPr>
            <a:cxnSpLocks/>
          </p:cNvCxnSpPr>
          <p:nvPr/>
        </p:nvCxnSpPr>
        <p:spPr>
          <a:xfrm flipV="1">
            <a:off x="7248352" y="146760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140770B-4F1B-4E35-8F91-912FC69E9A04}"/>
              </a:ext>
            </a:extLst>
          </p:cNvPr>
          <p:cNvCxnSpPr>
            <a:cxnSpLocks/>
          </p:cNvCxnSpPr>
          <p:nvPr/>
        </p:nvCxnSpPr>
        <p:spPr>
          <a:xfrm flipV="1">
            <a:off x="8039580" y="146760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A069DE3-C78C-48A5-840E-C155E7424FCB}"/>
              </a:ext>
            </a:extLst>
          </p:cNvPr>
          <p:cNvCxnSpPr>
            <a:cxnSpLocks/>
          </p:cNvCxnSpPr>
          <p:nvPr/>
        </p:nvCxnSpPr>
        <p:spPr>
          <a:xfrm flipV="1">
            <a:off x="8893614" y="1479115"/>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FF969ECE-7AE1-4D94-AD4D-A018690477D9}"/>
              </a:ext>
            </a:extLst>
          </p:cNvPr>
          <p:cNvSpPr txBox="1"/>
          <p:nvPr/>
        </p:nvSpPr>
        <p:spPr>
          <a:xfrm>
            <a:off x="6757540" y="1766678"/>
            <a:ext cx="1025777" cy="338554"/>
          </a:xfrm>
          <a:prstGeom prst="rect">
            <a:avLst/>
          </a:prstGeom>
          <a:noFill/>
        </p:spPr>
        <p:txBody>
          <a:bodyPr wrap="square" rtlCol="0">
            <a:spAutoFit/>
          </a:bodyPr>
          <a:lstStyle/>
          <a:p>
            <a:pPr algn="ctr"/>
            <a:r>
              <a:rPr lang="en-US" sz="1600" dirty="0">
                <a:latin typeface="Arial Narrow" panose="020B0606020202030204" pitchFamily="34" charset="0"/>
              </a:rPr>
              <a:t>Civil Rights</a:t>
            </a:r>
          </a:p>
        </p:txBody>
      </p:sp>
      <p:sp>
        <p:nvSpPr>
          <p:cNvPr id="38" name="TextBox 37">
            <a:extLst>
              <a:ext uri="{FF2B5EF4-FFF2-40B4-BE49-F238E27FC236}">
                <a16:creationId xmlns:a16="http://schemas.microsoft.com/office/drawing/2014/main" id="{A9817883-E65E-45BA-A033-B14163CC5201}"/>
              </a:ext>
            </a:extLst>
          </p:cNvPr>
          <p:cNvSpPr txBox="1"/>
          <p:nvPr/>
        </p:nvSpPr>
        <p:spPr>
          <a:xfrm>
            <a:off x="7661761" y="1987528"/>
            <a:ext cx="902061"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Wave Feminism</a:t>
            </a:r>
          </a:p>
        </p:txBody>
      </p:sp>
      <p:sp>
        <p:nvSpPr>
          <p:cNvPr id="39" name="TextBox 38">
            <a:extLst>
              <a:ext uri="{FF2B5EF4-FFF2-40B4-BE49-F238E27FC236}">
                <a16:creationId xmlns:a16="http://schemas.microsoft.com/office/drawing/2014/main" id="{3F325253-91D0-440F-955D-E90BE4F06B9D}"/>
              </a:ext>
            </a:extLst>
          </p:cNvPr>
          <p:cNvSpPr txBox="1"/>
          <p:nvPr/>
        </p:nvSpPr>
        <p:spPr>
          <a:xfrm>
            <a:off x="8475304" y="1826252"/>
            <a:ext cx="902060" cy="584775"/>
          </a:xfrm>
          <a:prstGeom prst="rect">
            <a:avLst/>
          </a:prstGeom>
          <a:noFill/>
        </p:spPr>
        <p:txBody>
          <a:bodyPr wrap="square" rtlCol="0">
            <a:spAutoFit/>
          </a:bodyPr>
          <a:lstStyle/>
          <a:p>
            <a:pPr algn="ctr"/>
            <a:r>
              <a:rPr lang="en-US" sz="1600" dirty="0">
                <a:latin typeface="Arial Narrow" panose="020B0606020202030204" pitchFamily="34" charset="0"/>
              </a:rPr>
              <a:t>Stonewall</a:t>
            </a:r>
          </a:p>
          <a:p>
            <a:pPr algn="ctr"/>
            <a:r>
              <a:rPr lang="en-US" sz="1600" dirty="0">
                <a:latin typeface="Arial Narrow" panose="020B0606020202030204" pitchFamily="34" charset="0"/>
              </a:rPr>
              <a:t>LGBT</a:t>
            </a:r>
          </a:p>
        </p:txBody>
      </p:sp>
      <p:sp>
        <p:nvSpPr>
          <p:cNvPr id="41" name="TextBox 40">
            <a:extLst>
              <a:ext uri="{FF2B5EF4-FFF2-40B4-BE49-F238E27FC236}">
                <a16:creationId xmlns:a16="http://schemas.microsoft.com/office/drawing/2014/main" id="{39368610-51F0-4BBF-8D6D-D3F064D772D5}"/>
              </a:ext>
            </a:extLst>
          </p:cNvPr>
          <p:cNvSpPr txBox="1"/>
          <p:nvPr/>
        </p:nvSpPr>
        <p:spPr>
          <a:xfrm>
            <a:off x="9511814" y="1766371"/>
            <a:ext cx="1841871" cy="1384995"/>
          </a:xfrm>
          <a:prstGeom prst="rect">
            <a:avLst/>
          </a:prstGeom>
          <a:noFill/>
        </p:spPr>
        <p:txBody>
          <a:bodyPr wrap="square" rtlCol="0">
            <a:spAutoFit/>
          </a:bodyPr>
          <a:lstStyle/>
          <a:p>
            <a:r>
              <a:rPr lang="en-US" sz="1400" b="1" dirty="0">
                <a:latin typeface="Arial Narrow" panose="020B0606020202030204" pitchFamily="34" charset="0"/>
              </a:rPr>
              <a:t>THREAT</a:t>
            </a:r>
          </a:p>
          <a:p>
            <a:pPr marL="112713" indent="-112713">
              <a:buFont typeface="Arial" panose="020B0604020202020204" pitchFamily="34" charset="0"/>
              <a:buChar char="•"/>
            </a:pPr>
            <a:r>
              <a:rPr lang="en-US" sz="1400" dirty="0">
                <a:latin typeface="Arial Narrow" panose="020B0606020202030204" pitchFamily="34" charset="0"/>
              </a:rPr>
              <a:t>Black/Immigrants</a:t>
            </a:r>
          </a:p>
          <a:p>
            <a:pPr marL="112713" indent="-112713">
              <a:buFont typeface="Arial" panose="020B0604020202020204" pitchFamily="34" charset="0"/>
              <a:buChar char="•"/>
            </a:pPr>
            <a:r>
              <a:rPr lang="en-US" sz="1400" dirty="0">
                <a:latin typeface="Arial Narrow" panose="020B0606020202030204" pitchFamily="34" charset="0"/>
              </a:rPr>
              <a:t>Muslims</a:t>
            </a:r>
          </a:p>
          <a:p>
            <a:pPr marL="112713" indent="-112713">
              <a:buFont typeface="Arial" panose="020B0604020202020204" pitchFamily="34" charset="0"/>
              <a:buChar char="•"/>
            </a:pPr>
            <a:r>
              <a:rPr lang="en-US" sz="1400" dirty="0">
                <a:latin typeface="Arial Narrow" panose="020B0606020202030204" pitchFamily="34" charset="0"/>
              </a:rPr>
              <a:t>Women</a:t>
            </a:r>
          </a:p>
          <a:p>
            <a:pPr marL="112713" indent="-112713">
              <a:buFont typeface="Arial" panose="020B0604020202020204" pitchFamily="34" charset="0"/>
              <a:buChar char="•"/>
            </a:pPr>
            <a:r>
              <a:rPr lang="en-US" sz="1400" dirty="0">
                <a:latin typeface="Arial Narrow" panose="020B0606020202030204" pitchFamily="34" charset="0"/>
              </a:rPr>
              <a:t>LGBT</a:t>
            </a:r>
          </a:p>
          <a:p>
            <a:pPr marL="112713" indent="-112713">
              <a:buFont typeface="Arial" panose="020B0604020202020204" pitchFamily="34" charset="0"/>
              <a:buChar char="•"/>
            </a:pPr>
            <a:r>
              <a:rPr lang="en-US" sz="1400" dirty="0">
                <a:latin typeface="Arial Narrow" panose="020B0606020202030204" pitchFamily="34" charset="0"/>
              </a:rPr>
              <a:t>Socialists </a:t>
            </a:r>
          </a:p>
        </p:txBody>
      </p:sp>
      <p:pic>
        <p:nvPicPr>
          <p:cNvPr id="44" name="Picture 43">
            <a:extLst>
              <a:ext uri="{FF2B5EF4-FFF2-40B4-BE49-F238E27FC236}">
                <a16:creationId xmlns:a16="http://schemas.microsoft.com/office/drawing/2014/main" id="{386FC8EA-CE30-4482-992F-8688084AA43D}"/>
              </a:ext>
            </a:extLst>
          </p:cNvPr>
          <p:cNvPicPr>
            <a:picLocks noChangeAspect="1"/>
          </p:cNvPicPr>
          <p:nvPr/>
        </p:nvPicPr>
        <p:blipFill>
          <a:blip r:embed="rId2"/>
          <a:stretch>
            <a:fillRect/>
          </a:stretch>
        </p:blipFill>
        <p:spPr>
          <a:xfrm>
            <a:off x="1047365" y="4043751"/>
            <a:ext cx="10128763" cy="2358819"/>
          </a:xfrm>
          <a:prstGeom prst="rect">
            <a:avLst/>
          </a:prstGeom>
        </p:spPr>
      </p:pic>
    </p:spTree>
    <p:extLst>
      <p:ext uri="{BB962C8B-B14F-4D97-AF65-F5344CB8AC3E}">
        <p14:creationId xmlns:p14="http://schemas.microsoft.com/office/powerpoint/2010/main" val="41321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ppt_w</p:attrName>
                                        </p:attrNameLst>
                                      </p:cBhvr>
                                      <p:tavLst>
                                        <p:tav tm="0">
                                          <p:val>
                                            <p:fltVal val="0"/>
                                          </p:val>
                                        </p:tav>
                                        <p:tav tm="100000">
                                          <p:val>
                                            <p:strVal val="#ppt_w"/>
                                          </p:val>
                                        </p:tav>
                                      </p:tavLst>
                                    </p:anim>
                                    <p:anim calcmode="lin" valueType="num">
                                      <p:cBhvr>
                                        <p:cTn id="8" dur="500" fill="hold"/>
                                        <p:tgtEl>
                                          <p:spTgt spid="95"/>
                                        </p:tgtEl>
                                        <p:attrNameLst>
                                          <p:attrName>ppt_h</p:attrName>
                                        </p:attrNameLst>
                                      </p:cBhvr>
                                      <p:tavLst>
                                        <p:tav tm="0">
                                          <p:val>
                                            <p:fltVal val="0"/>
                                          </p:val>
                                        </p:tav>
                                        <p:tav tm="100000">
                                          <p:val>
                                            <p:strVal val="#ppt_h"/>
                                          </p:val>
                                        </p:tav>
                                      </p:tavLst>
                                    </p:anim>
                                    <p:animEffect transition="in" filter="fade">
                                      <p:cBhvr>
                                        <p:cTn id="9" dur="500"/>
                                        <p:tgtEl>
                                          <p:spTgt spid="9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p:cTn id="12" dur="500" fill="hold"/>
                                        <p:tgtEl>
                                          <p:spTgt spid="96"/>
                                        </p:tgtEl>
                                        <p:attrNameLst>
                                          <p:attrName>ppt_w</p:attrName>
                                        </p:attrNameLst>
                                      </p:cBhvr>
                                      <p:tavLst>
                                        <p:tav tm="0">
                                          <p:val>
                                            <p:fltVal val="0"/>
                                          </p:val>
                                        </p:tav>
                                        <p:tav tm="100000">
                                          <p:val>
                                            <p:strVal val="#ppt_w"/>
                                          </p:val>
                                        </p:tav>
                                      </p:tavLst>
                                    </p:anim>
                                    <p:anim calcmode="lin" valueType="num">
                                      <p:cBhvr>
                                        <p:cTn id="13" dur="500" fill="hold"/>
                                        <p:tgtEl>
                                          <p:spTgt spid="96"/>
                                        </p:tgtEl>
                                        <p:attrNameLst>
                                          <p:attrName>ppt_h</p:attrName>
                                        </p:attrNameLst>
                                      </p:cBhvr>
                                      <p:tavLst>
                                        <p:tav tm="0">
                                          <p:val>
                                            <p:fltVal val="0"/>
                                          </p:val>
                                        </p:tav>
                                        <p:tav tm="100000">
                                          <p:val>
                                            <p:strVal val="#ppt_h"/>
                                          </p:val>
                                        </p:tav>
                                      </p:tavLst>
                                    </p:anim>
                                    <p:animEffect transition="in" filter="fade">
                                      <p:cBhvr>
                                        <p:cTn id="14" dur="500"/>
                                        <p:tgtEl>
                                          <p:spTgt spid="9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p:cTn id="17" dur="500" fill="hold"/>
                                        <p:tgtEl>
                                          <p:spTgt spid="97"/>
                                        </p:tgtEl>
                                        <p:attrNameLst>
                                          <p:attrName>ppt_w</p:attrName>
                                        </p:attrNameLst>
                                      </p:cBhvr>
                                      <p:tavLst>
                                        <p:tav tm="0">
                                          <p:val>
                                            <p:fltVal val="0"/>
                                          </p:val>
                                        </p:tav>
                                        <p:tav tm="100000">
                                          <p:val>
                                            <p:strVal val="#ppt_w"/>
                                          </p:val>
                                        </p:tav>
                                      </p:tavLst>
                                    </p:anim>
                                    <p:anim calcmode="lin" valueType="num">
                                      <p:cBhvr>
                                        <p:cTn id="18" dur="500" fill="hold"/>
                                        <p:tgtEl>
                                          <p:spTgt spid="97"/>
                                        </p:tgtEl>
                                        <p:attrNameLst>
                                          <p:attrName>ppt_h</p:attrName>
                                        </p:attrNameLst>
                                      </p:cBhvr>
                                      <p:tavLst>
                                        <p:tav tm="0">
                                          <p:val>
                                            <p:fltVal val="0"/>
                                          </p:val>
                                        </p:tav>
                                        <p:tav tm="100000">
                                          <p:val>
                                            <p:strVal val="#ppt_h"/>
                                          </p:val>
                                        </p:tav>
                                      </p:tavLst>
                                    </p:anim>
                                    <p:animEffect transition="in" filter="fade">
                                      <p:cBhvr>
                                        <p:cTn id="19"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D03AA-2961-44E6-93A5-88858D6A01FE}"/>
              </a:ext>
            </a:extLst>
          </p:cNvPr>
          <p:cNvSpPr txBox="1"/>
          <p:nvPr/>
        </p:nvSpPr>
        <p:spPr>
          <a:xfrm>
            <a:off x="322217" y="330926"/>
            <a:ext cx="11477897" cy="6226628"/>
          </a:xfrm>
          <a:prstGeom prst="rect">
            <a:avLst/>
          </a:prstGeom>
          <a:solidFill>
            <a:schemeClr val="bg1"/>
          </a:solidFill>
        </p:spPr>
        <p:txBody>
          <a:bodyPr wrap="square" rtlCol="0">
            <a:spAutoFit/>
          </a:bodyPr>
          <a:lstStyle/>
          <a:p>
            <a:endParaRPr lang="en-US" dirty="0"/>
          </a:p>
        </p:txBody>
      </p:sp>
      <p:sp>
        <p:nvSpPr>
          <p:cNvPr id="95" name="Text Box 55">
            <a:extLst>
              <a:ext uri="{FF2B5EF4-FFF2-40B4-BE49-F238E27FC236}">
                <a16:creationId xmlns:a16="http://schemas.microsoft.com/office/drawing/2014/main" id="{C1F27BB8-6253-4731-B27E-461675828C5F}"/>
              </a:ext>
            </a:extLst>
          </p:cNvPr>
          <p:cNvSpPr txBox="1">
            <a:spLocks noChangeArrowheads="1"/>
          </p:cNvSpPr>
          <p:nvPr/>
        </p:nvSpPr>
        <p:spPr bwMode="auto">
          <a:xfrm>
            <a:off x="3753755" y="385997"/>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6" name="Text Box 55">
            <a:extLst>
              <a:ext uri="{FF2B5EF4-FFF2-40B4-BE49-F238E27FC236}">
                <a16:creationId xmlns:a16="http://schemas.microsoft.com/office/drawing/2014/main" id="{008F18AB-7795-455D-B205-2E84710A61D6}"/>
              </a:ext>
            </a:extLst>
          </p:cNvPr>
          <p:cNvSpPr txBox="1">
            <a:spLocks noChangeArrowheads="1"/>
          </p:cNvSpPr>
          <p:nvPr/>
        </p:nvSpPr>
        <p:spPr bwMode="auto">
          <a:xfrm>
            <a:off x="4926084" y="876444"/>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7" name="Text Box 55">
            <a:extLst>
              <a:ext uri="{FF2B5EF4-FFF2-40B4-BE49-F238E27FC236}">
                <a16:creationId xmlns:a16="http://schemas.microsoft.com/office/drawing/2014/main" id="{82F60DA8-8769-4F11-AB05-BEDD928E0E35}"/>
              </a:ext>
            </a:extLst>
          </p:cNvPr>
          <p:cNvSpPr txBox="1">
            <a:spLocks noChangeArrowheads="1"/>
          </p:cNvSpPr>
          <p:nvPr/>
        </p:nvSpPr>
        <p:spPr bwMode="auto">
          <a:xfrm>
            <a:off x="6396547" y="561426"/>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98" name="Straight Arrow Connector 97">
            <a:extLst>
              <a:ext uri="{FF2B5EF4-FFF2-40B4-BE49-F238E27FC236}">
                <a16:creationId xmlns:a16="http://schemas.microsoft.com/office/drawing/2014/main" id="{E4EE0C97-050F-44F6-9345-EE1BA59D719E}"/>
              </a:ext>
            </a:extLst>
          </p:cNvPr>
          <p:cNvCxnSpPr>
            <a:cxnSpLocks/>
          </p:cNvCxnSpPr>
          <p:nvPr/>
        </p:nvCxnSpPr>
        <p:spPr>
          <a:xfrm>
            <a:off x="4482254" y="714635"/>
            <a:ext cx="629876" cy="2621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C4DF1231-1C59-4227-8C5E-E0BC2020F62E}"/>
              </a:ext>
            </a:extLst>
          </p:cNvPr>
          <p:cNvCxnSpPr>
            <a:cxnSpLocks/>
          </p:cNvCxnSpPr>
          <p:nvPr/>
        </p:nvCxnSpPr>
        <p:spPr>
          <a:xfrm flipV="1">
            <a:off x="6096000" y="904201"/>
            <a:ext cx="758638" cy="30175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D89B6E66-429E-4C87-A320-A866662A8C60}"/>
              </a:ext>
            </a:extLst>
          </p:cNvPr>
          <p:cNvSpPr txBox="1"/>
          <p:nvPr/>
        </p:nvSpPr>
        <p:spPr>
          <a:xfrm>
            <a:off x="319905" y="1545996"/>
            <a:ext cx="3911265" cy="373885"/>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b="1"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First in the history of 1863 to 1900</a:t>
            </a:r>
            <a:endParaRPr lang="en-US" b="1"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endParaRPr>
          </a:p>
        </p:txBody>
      </p:sp>
      <p:sp>
        <p:nvSpPr>
          <p:cNvPr id="101" name="TextBox 100">
            <a:extLst>
              <a:ext uri="{FF2B5EF4-FFF2-40B4-BE49-F238E27FC236}">
                <a16:creationId xmlns:a16="http://schemas.microsoft.com/office/drawing/2014/main" id="{047E2A57-911C-4AA9-885B-B37FE1C45AFF}"/>
              </a:ext>
            </a:extLst>
          </p:cNvPr>
          <p:cNvSpPr txBox="1"/>
          <p:nvPr/>
        </p:nvSpPr>
        <p:spPr>
          <a:xfrm>
            <a:off x="391886" y="1905547"/>
            <a:ext cx="3033644" cy="1659942"/>
          </a:xfrm>
          <a:prstGeom prst="rect">
            <a:avLst/>
          </a:prstGeom>
          <a:noFill/>
        </p:spPr>
        <p:txBody>
          <a:bodyPr wrap="square">
            <a:spAutoFit/>
          </a:bodyPr>
          <a:lstStyle/>
          <a:p>
            <a:pPr marL="174625" marR="0" indent="-174625">
              <a:lnSpc>
                <a:spcPct val="107000"/>
              </a:lnSpc>
              <a:spcBef>
                <a:spcPts val="0"/>
              </a:spcBef>
              <a:spcAft>
                <a:spcPts val="0"/>
              </a:spcAft>
              <a:buFont typeface="Arial" panose="020B0604020202020204" pitchFamily="34" charset="0"/>
              <a:buChar char="•"/>
            </a:pPr>
            <a:r>
              <a:rPr lang="en-US" sz="16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free thinkers, this was the growing influence partly of Charles Darwin </a:t>
            </a:r>
            <a:endParaRPr lang="en-US" sz="16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endParaRPr>
          </a:p>
          <a:p>
            <a:pPr marL="174625" marR="0" lvl="0" indent="-174625" fontAlgn="base">
              <a:lnSpc>
                <a:spcPct val="107000"/>
              </a:lnSpc>
              <a:spcBef>
                <a:spcPts val="0"/>
              </a:spcBef>
              <a:spcAft>
                <a:spcPts val="0"/>
              </a:spcAft>
              <a:buSzPts val="1000"/>
              <a:buFont typeface="Symbol" panose="05050102010706020507" pitchFamily="18" charset="2"/>
              <a:buChar char=""/>
              <a:tabLst>
                <a:tab pos="457200" algn="l"/>
              </a:tabLst>
            </a:pPr>
            <a:r>
              <a:rPr lang="en-US" sz="16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Jews</a:t>
            </a:r>
            <a:endParaRPr lang="en-US" sz="16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endParaRPr>
          </a:p>
          <a:p>
            <a:pPr marL="174625" marR="0" lvl="0" indent="-174625" fontAlgn="base">
              <a:lnSpc>
                <a:spcPct val="107000"/>
              </a:lnSpc>
              <a:spcBef>
                <a:spcPts val="0"/>
              </a:spcBef>
              <a:spcAft>
                <a:spcPts val="0"/>
              </a:spcAft>
              <a:buSzPts val="1000"/>
              <a:buFont typeface="Symbol" panose="05050102010706020507" pitchFamily="18" charset="2"/>
              <a:buChar char=""/>
              <a:tabLst>
                <a:tab pos="457200" algn="l"/>
              </a:tabLst>
            </a:pPr>
            <a:r>
              <a:rPr lang="en-US" sz="16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Seventh-Day Adventists</a:t>
            </a:r>
            <a:endParaRPr lang="en-US" sz="16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endParaRPr>
          </a:p>
          <a:p>
            <a:pPr marL="174625" marR="0" lvl="0" indent="-174625" fontAlgn="base">
              <a:lnSpc>
                <a:spcPct val="107000"/>
              </a:lnSpc>
              <a:spcBef>
                <a:spcPts val="0"/>
              </a:spcBef>
              <a:spcAft>
                <a:spcPts val="0"/>
              </a:spcAft>
              <a:buSzPts val="1000"/>
              <a:buFont typeface="Symbol" panose="05050102010706020507" pitchFamily="18" charset="2"/>
              <a:buChar char=""/>
              <a:tabLst>
                <a:tab pos="457200" algn="l"/>
              </a:tabLst>
            </a:pPr>
            <a:r>
              <a:rPr lang="en-US" sz="1600" b="1"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Catholics</a:t>
            </a:r>
            <a:endParaRPr lang="en-US" sz="1600" b="1"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endParaRPr>
          </a:p>
        </p:txBody>
      </p:sp>
      <p:sp>
        <p:nvSpPr>
          <p:cNvPr id="103" name="TextBox 102">
            <a:extLst>
              <a:ext uri="{FF2B5EF4-FFF2-40B4-BE49-F238E27FC236}">
                <a16:creationId xmlns:a16="http://schemas.microsoft.com/office/drawing/2014/main" id="{C5657632-D7AC-4C44-B03C-94E852BA3FDA}"/>
              </a:ext>
            </a:extLst>
          </p:cNvPr>
          <p:cNvSpPr txBox="1"/>
          <p:nvPr/>
        </p:nvSpPr>
        <p:spPr>
          <a:xfrm>
            <a:off x="4300839" y="1543809"/>
            <a:ext cx="3911265" cy="901209"/>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b="1"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Then in the late 1940s and 1950s</a:t>
            </a:r>
          </a:p>
          <a:p>
            <a:pPr marL="576263" marR="0" lvl="0" indent="-238125" fontAlgn="base">
              <a:lnSpc>
                <a:spcPct val="107000"/>
              </a:lnSpc>
              <a:spcBef>
                <a:spcPts val="0"/>
              </a:spcBef>
              <a:spcAft>
                <a:spcPts val="0"/>
              </a:spcAft>
              <a:buSzPts val="1000"/>
              <a:buFont typeface="Symbol" panose="05050102010706020507" pitchFamily="18" charset="2"/>
              <a:buChar char=""/>
              <a:tabLst>
                <a:tab pos="457200" algn="l"/>
              </a:tabLst>
            </a:pPr>
            <a:r>
              <a:rPr lang="en-US" sz="16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Christian </a:t>
            </a:r>
            <a:r>
              <a:rPr lang="en-US" sz="16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sym typeface="Wingdings" panose="05000000000000000000" pitchFamily="2" charset="2"/>
              </a:rPr>
              <a:t></a:t>
            </a:r>
            <a:r>
              <a:rPr lang="en-US" sz="16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 Judeo-Christian</a:t>
            </a:r>
          </a:p>
          <a:p>
            <a:pPr marL="576263" marR="0" lvl="0" indent="-238125" fontAlgn="base">
              <a:lnSpc>
                <a:spcPct val="107000"/>
              </a:lnSpc>
              <a:spcBef>
                <a:spcPts val="0"/>
              </a:spcBef>
              <a:spcAft>
                <a:spcPts val="0"/>
              </a:spcAft>
              <a:buSzPts val="1000"/>
              <a:buFont typeface="Symbol" panose="05050102010706020507" pitchFamily="18" charset="2"/>
              <a:buChar char=""/>
              <a:tabLst>
                <a:tab pos="457200" algn="l"/>
              </a:tabLst>
            </a:pPr>
            <a:r>
              <a:rPr lang="en-US" sz="1600" dirty="0">
                <a:solidFill>
                  <a:srgbClr val="000000"/>
                </a:solidFill>
                <a:latin typeface="Tw Cen MT" panose="020B0602020104020603" pitchFamily="34" charset="0"/>
                <a:ea typeface="Calibri" panose="020F0502020204030204" pitchFamily="34" charset="0"/>
                <a:cs typeface="Arial" panose="020B0604020202020204" pitchFamily="34" charset="0"/>
              </a:rPr>
              <a:t>Fundamentalist </a:t>
            </a:r>
            <a:r>
              <a:rPr lang="en-US" sz="1600" dirty="0">
                <a:solidFill>
                  <a:srgbClr val="000000"/>
                </a:solidFill>
                <a:latin typeface="Tw Cen MT" panose="020B0602020104020603"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6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0496168C-8FAD-49AB-9ABF-BCA36D9CE113}"/>
              </a:ext>
            </a:extLst>
          </p:cNvPr>
          <p:cNvSpPr txBox="1"/>
          <p:nvPr/>
        </p:nvSpPr>
        <p:spPr>
          <a:xfrm>
            <a:off x="513567" y="3657900"/>
            <a:ext cx="11123112" cy="2746073"/>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We'll start with a review: in our previous study we went back to our document, and we looked at particularly that first history 1863 to 1900. Adventists have such a love of 1888 history, if it's going to teach us of end times, we should at least expect to understand 1888 correctly; if we can at least separate from that history truth from our misconceptions, misreading and conspiracy theories. We saw that Protestants and Catholics are not friends, that the daughters hate the mother. We saw that Catholicism is one of the four threats that Protestantism is trying to restrain. It is not an attempt to give Catholicism homage. Instead that homage is despite themselves, against their intentions.</a:t>
            </a:r>
          </a:p>
          <a:p>
            <a:pPr marL="0" marR="0">
              <a:lnSpc>
                <a:spcPct val="107000"/>
              </a:lnSpc>
              <a:spcBef>
                <a:spcPts val="0"/>
              </a:spcBef>
              <a:spcAft>
                <a:spcPts val="0"/>
              </a:spcAft>
            </a:pPr>
            <a:endParaRPr lang="en-US" dirty="0">
              <a:solidFill>
                <a:srgbClr val="000000"/>
              </a:solidFill>
              <a:latin typeface="Tw Cen MT" panose="020B0602020104020603" pitchFamily="34" charset="0"/>
              <a:ea typeface="Calibri" panose="020F0502020204030204" pitchFamily="34" charset="0"/>
              <a:cs typeface="Arial" panose="020B0604020202020204" pitchFamily="34" charset="0"/>
            </a:endParaRPr>
          </a:p>
          <a:p>
            <a:pPr>
              <a:lnSpc>
                <a:spcPct val="107000"/>
              </a:lnSpc>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Ellen White describes it as a hand reaching across the gulf and clasping the hand of Rome, but this is not describing a real-life friendship. The homage is in the act itself not a secret romance.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657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ppt_w</p:attrName>
                                        </p:attrNameLst>
                                      </p:cBhvr>
                                      <p:tavLst>
                                        <p:tav tm="0">
                                          <p:val>
                                            <p:fltVal val="0"/>
                                          </p:val>
                                        </p:tav>
                                        <p:tav tm="100000">
                                          <p:val>
                                            <p:strVal val="#ppt_w"/>
                                          </p:val>
                                        </p:tav>
                                      </p:tavLst>
                                    </p:anim>
                                    <p:anim calcmode="lin" valueType="num">
                                      <p:cBhvr>
                                        <p:cTn id="8" dur="500" fill="hold"/>
                                        <p:tgtEl>
                                          <p:spTgt spid="95"/>
                                        </p:tgtEl>
                                        <p:attrNameLst>
                                          <p:attrName>ppt_h</p:attrName>
                                        </p:attrNameLst>
                                      </p:cBhvr>
                                      <p:tavLst>
                                        <p:tav tm="0">
                                          <p:val>
                                            <p:fltVal val="0"/>
                                          </p:val>
                                        </p:tav>
                                        <p:tav tm="100000">
                                          <p:val>
                                            <p:strVal val="#ppt_h"/>
                                          </p:val>
                                        </p:tav>
                                      </p:tavLst>
                                    </p:anim>
                                    <p:animEffect transition="in" filter="fade">
                                      <p:cBhvr>
                                        <p:cTn id="9" dur="500"/>
                                        <p:tgtEl>
                                          <p:spTgt spid="9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p:cTn id="12" dur="500" fill="hold"/>
                                        <p:tgtEl>
                                          <p:spTgt spid="96"/>
                                        </p:tgtEl>
                                        <p:attrNameLst>
                                          <p:attrName>ppt_w</p:attrName>
                                        </p:attrNameLst>
                                      </p:cBhvr>
                                      <p:tavLst>
                                        <p:tav tm="0">
                                          <p:val>
                                            <p:fltVal val="0"/>
                                          </p:val>
                                        </p:tav>
                                        <p:tav tm="100000">
                                          <p:val>
                                            <p:strVal val="#ppt_w"/>
                                          </p:val>
                                        </p:tav>
                                      </p:tavLst>
                                    </p:anim>
                                    <p:anim calcmode="lin" valueType="num">
                                      <p:cBhvr>
                                        <p:cTn id="13" dur="500" fill="hold"/>
                                        <p:tgtEl>
                                          <p:spTgt spid="96"/>
                                        </p:tgtEl>
                                        <p:attrNameLst>
                                          <p:attrName>ppt_h</p:attrName>
                                        </p:attrNameLst>
                                      </p:cBhvr>
                                      <p:tavLst>
                                        <p:tav tm="0">
                                          <p:val>
                                            <p:fltVal val="0"/>
                                          </p:val>
                                        </p:tav>
                                        <p:tav tm="100000">
                                          <p:val>
                                            <p:strVal val="#ppt_h"/>
                                          </p:val>
                                        </p:tav>
                                      </p:tavLst>
                                    </p:anim>
                                    <p:animEffect transition="in" filter="fade">
                                      <p:cBhvr>
                                        <p:cTn id="14" dur="500"/>
                                        <p:tgtEl>
                                          <p:spTgt spid="9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p:cTn id="17" dur="500" fill="hold"/>
                                        <p:tgtEl>
                                          <p:spTgt spid="97"/>
                                        </p:tgtEl>
                                        <p:attrNameLst>
                                          <p:attrName>ppt_w</p:attrName>
                                        </p:attrNameLst>
                                      </p:cBhvr>
                                      <p:tavLst>
                                        <p:tav tm="0">
                                          <p:val>
                                            <p:fltVal val="0"/>
                                          </p:val>
                                        </p:tav>
                                        <p:tav tm="100000">
                                          <p:val>
                                            <p:strVal val="#ppt_w"/>
                                          </p:val>
                                        </p:tav>
                                      </p:tavLst>
                                    </p:anim>
                                    <p:anim calcmode="lin" valueType="num">
                                      <p:cBhvr>
                                        <p:cTn id="18" dur="500" fill="hold"/>
                                        <p:tgtEl>
                                          <p:spTgt spid="97"/>
                                        </p:tgtEl>
                                        <p:attrNameLst>
                                          <p:attrName>ppt_h</p:attrName>
                                        </p:attrNameLst>
                                      </p:cBhvr>
                                      <p:tavLst>
                                        <p:tav tm="0">
                                          <p:val>
                                            <p:fltVal val="0"/>
                                          </p:val>
                                        </p:tav>
                                        <p:tav tm="100000">
                                          <p:val>
                                            <p:strVal val="#ppt_h"/>
                                          </p:val>
                                        </p:tav>
                                      </p:tavLst>
                                    </p:anim>
                                    <p:animEffect transition="in" filter="fade">
                                      <p:cBhvr>
                                        <p:cTn id="19"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D03AA-2961-44E6-93A5-88858D6A01FE}"/>
              </a:ext>
            </a:extLst>
          </p:cNvPr>
          <p:cNvSpPr txBox="1"/>
          <p:nvPr/>
        </p:nvSpPr>
        <p:spPr>
          <a:xfrm>
            <a:off x="322217" y="330926"/>
            <a:ext cx="11477897" cy="6226628"/>
          </a:xfrm>
          <a:prstGeom prst="rect">
            <a:avLst/>
          </a:prstGeom>
          <a:solidFill>
            <a:schemeClr val="bg1"/>
          </a:solidFill>
        </p:spPr>
        <p:txBody>
          <a:bodyPr wrap="square" rtlCol="0">
            <a:spAutoFit/>
          </a:bodyPr>
          <a:lstStyle/>
          <a:p>
            <a:endParaRPr lang="en-US" dirty="0"/>
          </a:p>
        </p:txBody>
      </p:sp>
      <p:sp>
        <p:nvSpPr>
          <p:cNvPr id="95" name="Text Box 55">
            <a:extLst>
              <a:ext uri="{FF2B5EF4-FFF2-40B4-BE49-F238E27FC236}">
                <a16:creationId xmlns:a16="http://schemas.microsoft.com/office/drawing/2014/main" id="{C1F27BB8-6253-4731-B27E-461675828C5F}"/>
              </a:ext>
            </a:extLst>
          </p:cNvPr>
          <p:cNvSpPr txBox="1">
            <a:spLocks noChangeArrowheads="1"/>
          </p:cNvSpPr>
          <p:nvPr/>
        </p:nvSpPr>
        <p:spPr bwMode="auto">
          <a:xfrm>
            <a:off x="1636367" y="295864"/>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6" name="Text Box 55">
            <a:extLst>
              <a:ext uri="{FF2B5EF4-FFF2-40B4-BE49-F238E27FC236}">
                <a16:creationId xmlns:a16="http://schemas.microsoft.com/office/drawing/2014/main" id="{008F18AB-7795-455D-B205-2E84710A61D6}"/>
              </a:ext>
            </a:extLst>
          </p:cNvPr>
          <p:cNvSpPr txBox="1">
            <a:spLocks noChangeArrowheads="1"/>
          </p:cNvSpPr>
          <p:nvPr/>
        </p:nvSpPr>
        <p:spPr bwMode="auto">
          <a:xfrm>
            <a:off x="3513135" y="30044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7" name="Text Box 55">
            <a:extLst>
              <a:ext uri="{FF2B5EF4-FFF2-40B4-BE49-F238E27FC236}">
                <a16:creationId xmlns:a16="http://schemas.microsoft.com/office/drawing/2014/main" id="{82F60DA8-8769-4F11-AB05-BEDD928E0E35}"/>
              </a:ext>
            </a:extLst>
          </p:cNvPr>
          <p:cNvSpPr txBox="1">
            <a:spLocks noChangeArrowheads="1"/>
          </p:cNvSpPr>
          <p:nvPr/>
        </p:nvSpPr>
        <p:spPr bwMode="auto">
          <a:xfrm>
            <a:off x="5446658" y="278958"/>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98" name="Straight Arrow Connector 97">
            <a:extLst>
              <a:ext uri="{FF2B5EF4-FFF2-40B4-BE49-F238E27FC236}">
                <a16:creationId xmlns:a16="http://schemas.microsoft.com/office/drawing/2014/main" id="{E4EE0C97-050F-44F6-9345-EE1BA59D719E}"/>
              </a:ext>
            </a:extLst>
          </p:cNvPr>
          <p:cNvCxnSpPr>
            <a:cxnSpLocks/>
          </p:cNvCxnSpPr>
          <p:nvPr/>
        </p:nvCxnSpPr>
        <p:spPr>
          <a:xfrm>
            <a:off x="2860006" y="452974"/>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496168C-8FAD-49AB-9ABF-BCA36D9CE113}"/>
              </a:ext>
            </a:extLst>
          </p:cNvPr>
          <p:cNvSpPr txBox="1"/>
          <p:nvPr/>
        </p:nvSpPr>
        <p:spPr>
          <a:xfrm>
            <a:off x="509586" y="3598420"/>
            <a:ext cx="11123112" cy="2050113"/>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Back in our first history they're not friends, the homage is at the Catholics have a position on Sunday and Protestants say we'll agree with that, the union is ideological. Catholicism and Protestantism viewed the institution of the Sabbath the same. Remember two institutions in Eden, not one. Catholicism and Protestantism saw the Sabbath the same. Catholicism has a position on birth control, Protestantism just got right into line but we're in the history of dealing with this institution of gender, not the institution of the Sabbath. </a:t>
            </a:r>
            <a:r>
              <a:rPr lang="en-US" sz="2400" b="1"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And now we should be watching to see how closely their positions align on gender.</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8B464515-6298-45A6-9B6F-0BA9BCB1BD9C}"/>
              </a:ext>
            </a:extLst>
          </p:cNvPr>
          <p:cNvCxnSpPr>
            <a:cxnSpLocks/>
          </p:cNvCxnSpPr>
          <p:nvPr/>
        </p:nvCxnSpPr>
        <p:spPr>
          <a:xfrm>
            <a:off x="2121119" y="1744933"/>
            <a:ext cx="8881444"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A82C65-6D14-4DDA-920C-E4E013D31026}"/>
              </a:ext>
            </a:extLst>
          </p:cNvPr>
          <p:cNvCxnSpPr>
            <a:cxnSpLocks/>
          </p:cNvCxnSpPr>
          <p:nvPr/>
        </p:nvCxnSpPr>
        <p:spPr>
          <a:xfrm>
            <a:off x="1227973" y="1738352"/>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199F816-1179-4F1B-98EA-406985FC20B7}"/>
              </a:ext>
            </a:extLst>
          </p:cNvPr>
          <p:cNvCxnSpPr>
            <a:cxnSpLocks/>
          </p:cNvCxnSpPr>
          <p:nvPr/>
        </p:nvCxnSpPr>
        <p:spPr>
          <a:xfrm flipV="1">
            <a:off x="1248963" y="146553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C14C38C-E866-40C6-82C5-22AD7FFE206E}"/>
              </a:ext>
            </a:extLst>
          </p:cNvPr>
          <p:cNvCxnSpPr>
            <a:cxnSpLocks/>
          </p:cNvCxnSpPr>
          <p:nvPr/>
        </p:nvCxnSpPr>
        <p:spPr>
          <a:xfrm>
            <a:off x="1033063" y="1465533"/>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485F7BB-3481-4727-B86E-AFB64F4E06CF}"/>
              </a:ext>
            </a:extLst>
          </p:cNvPr>
          <p:cNvCxnSpPr>
            <a:cxnSpLocks/>
          </p:cNvCxnSpPr>
          <p:nvPr/>
        </p:nvCxnSpPr>
        <p:spPr>
          <a:xfrm flipV="1">
            <a:off x="2942277" y="1153343"/>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AAB5F76-70C1-4E14-8D8A-CFBA6FBB7572}"/>
              </a:ext>
            </a:extLst>
          </p:cNvPr>
          <p:cNvCxnSpPr>
            <a:cxnSpLocks/>
          </p:cNvCxnSpPr>
          <p:nvPr/>
        </p:nvCxnSpPr>
        <p:spPr>
          <a:xfrm flipV="1">
            <a:off x="5567572" y="115987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F1C044-9F4B-4109-A9E2-CAC410919496}"/>
              </a:ext>
            </a:extLst>
          </p:cNvPr>
          <p:cNvCxnSpPr>
            <a:cxnSpLocks/>
          </p:cNvCxnSpPr>
          <p:nvPr/>
        </p:nvCxnSpPr>
        <p:spPr>
          <a:xfrm>
            <a:off x="2506807" y="1150989"/>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F046A6D-554F-44C0-8CA7-BFFFE120EDCF}"/>
              </a:ext>
            </a:extLst>
          </p:cNvPr>
          <p:cNvSpPr txBox="1"/>
          <p:nvPr/>
        </p:nvSpPr>
        <p:spPr>
          <a:xfrm>
            <a:off x="5177503" y="854933"/>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42" name="TextBox 41">
            <a:extLst>
              <a:ext uri="{FF2B5EF4-FFF2-40B4-BE49-F238E27FC236}">
                <a16:creationId xmlns:a16="http://schemas.microsoft.com/office/drawing/2014/main" id="{A31B9884-87AA-405F-ACB2-C4A4521371DC}"/>
              </a:ext>
            </a:extLst>
          </p:cNvPr>
          <p:cNvSpPr txBox="1"/>
          <p:nvPr/>
        </p:nvSpPr>
        <p:spPr>
          <a:xfrm>
            <a:off x="2450335" y="806973"/>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43" name="TextBox 42">
            <a:extLst>
              <a:ext uri="{FF2B5EF4-FFF2-40B4-BE49-F238E27FC236}">
                <a16:creationId xmlns:a16="http://schemas.microsoft.com/office/drawing/2014/main" id="{C4AB40DA-D2D3-4F73-AED6-408404AA811E}"/>
              </a:ext>
            </a:extLst>
          </p:cNvPr>
          <p:cNvSpPr txBox="1"/>
          <p:nvPr/>
        </p:nvSpPr>
        <p:spPr>
          <a:xfrm>
            <a:off x="911510" y="1031421"/>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53" name="TextBox 52">
            <a:extLst>
              <a:ext uri="{FF2B5EF4-FFF2-40B4-BE49-F238E27FC236}">
                <a16:creationId xmlns:a16="http://schemas.microsoft.com/office/drawing/2014/main" id="{D845AB1E-2207-4B7C-947C-994AEDF41E53}"/>
              </a:ext>
            </a:extLst>
          </p:cNvPr>
          <p:cNvSpPr txBox="1"/>
          <p:nvPr/>
        </p:nvSpPr>
        <p:spPr>
          <a:xfrm>
            <a:off x="2536398" y="1762212"/>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56" name="TextBox 55">
            <a:extLst>
              <a:ext uri="{FF2B5EF4-FFF2-40B4-BE49-F238E27FC236}">
                <a16:creationId xmlns:a16="http://schemas.microsoft.com/office/drawing/2014/main" id="{C5B1D09D-BD59-474D-ACFB-34FFAD797824}"/>
              </a:ext>
            </a:extLst>
          </p:cNvPr>
          <p:cNvSpPr txBox="1"/>
          <p:nvPr/>
        </p:nvSpPr>
        <p:spPr>
          <a:xfrm>
            <a:off x="5864904" y="-137987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cxnSp>
        <p:nvCxnSpPr>
          <p:cNvPr id="27" name="Straight Arrow Connector 26">
            <a:extLst>
              <a:ext uri="{FF2B5EF4-FFF2-40B4-BE49-F238E27FC236}">
                <a16:creationId xmlns:a16="http://schemas.microsoft.com/office/drawing/2014/main" id="{DD9541B0-8AF8-48D2-8369-2C72EBC956BB}"/>
              </a:ext>
            </a:extLst>
          </p:cNvPr>
          <p:cNvCxnSpPr>
            <a:cxnSpLocks/>
          </p:cNvCxnSpPr>
          <p:nvPr/>
        </p:nvCxnSpPr>
        <p:spPr>
          <a:xfrm>
            <a:off x="4818711" y="466327"/>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DD3F2C3-7447-4BC9-9090-94874C61AC1B}"/>
              </a:ext>
            </a:extLst>
          </p:cNvPr>
          <p:cNvSpPr txBox="1"/>
          <p:nvPr/>
        </p:nvSpPr>
        <p:spPr>
          <a:xfrm>
            <a:off x="5086607" y="1750972"/>
            <a:ext cx="1946860"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30" name="Straight Connector 29">
            <a:extLst>
              <a:ext uri="{FF2B5EF4-FFF2-40B4-BE49-F238E27FC236}">
                <a16:creationId xmlns:a16="http://schemas.microsoft.com/office/drawing/2014/main" id="{AA1DF4F1-2FE4-4C18-98B3-B83220D1C757}"/>
              </a:ext>
            </a:extLst>
          </p:cNvPr>
          <p:cNvCxnSpPr>
            <a:cxnSpLocks/>
          </p:cNvCxnSpPr>
          <p:nvPr/>
        </p:nvCxnSpPr>
        <p:spPr>
          <a:xfrm>
            <a:off x="5129562" y="115702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86BC96D-3553-4F37-B4F8-B71279239633}"/>
              </a:ext>
            </a:extLst>
          </p:cNvPr>
          <p:cNvCxnSpPr>
            <a:cxnSpLocks/>
          </p:cNvCxnSpPr>
          <p:nvPr/>
        </p:nvCxnSpPr>
        <p:spPr>
          <a:xfrm flipV="1">
            <a:off x="9741665" y="117090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62C5490-D9D8-4B21-8394-D3A6D0FA3596}"/>
              </a:ext>
            </a:extLst>
          </p:cNvPr>
          <p:cNvSpPr txBox="1"/>
          <p:nvPr/>
        </p:nvSpPr>
        <p:spPr>
          <a:xfrm>
            <a:off x="9144177" y="841435"/>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33" name="Straight Connector 32">
            <a:extLst>
              <a:ext uri="{FF2B5EF4-FFF2-40B4-BE49-F238E27FC236}">
                <a16:creationId xmlns:a16="http://schemas.microsoft.com/office/drawing/2014/main" id="{2D6E3B05-D503-40DA-A186-96075BF90A95}"/>
              </a:ext>
            </a:extLst>
          </p:cNvPr>
          <p:cNvCxnSpPr>
            <a:cxnSpLocks/>
          </p:cNvCxnSpPr>
          <p:nvPr/>
        </p:nvCxnSpPr>
        <p:spPr>
          <a:xfrm>
            <a:off x="9303655" y="1168059"/>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79D8E6B-FD8E-43BF-8791-505E6D3AA85E}"/>
              </a:ext>
            </a:extLst>
          </p:cNvPr>
          <p:cNvCxnSpPr>
            <a:cxnSpLocks/>
          </p:cNvCxnSpPr>
          <p:nvPr/>
        </p:nvCxnSpPr>
        <p:spPr>
          <a:xfrm flipV="1">
            <a:off x="7248352" y="146760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140770B-4F1B-4E35-8F91-912FC69E9A04}"/>
              </a:ext>
            </a:extLst>
          </p:cNvPr>
          <p:cNvCxnSpPr>
            <a:cxnSpLocks/>
          </p:cNvCxnSpPr>
          <p:nvPr/>
        </p:nvCxnSpPr>
        <p:spPr>
          <a:xfrm flipV="1">
            <a:off x="8039580" y="146760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A069DE3-C78C-48A5-840E-C155E7424FCB}"/>
              </a:ext>
            </a:extLst>
          </p:cNvPr>
          <p:cNvCxnSpPr>
            <a:cxnSpLocks/>
          </p:cNvCxnSpPr>
          <p:nvPr/>
        </p:nvCxnSpPr>
        <p:spPr>
          <a:xfrm flipV="1">
            <a:off x="8893614" y="1479115"/>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FF969ECE-7AE1-4D94-AD4D-A018690477D9}"/>
              </a:ext>
            </a:extLst>
          </p:cNvPr>
          <p:cNvSpPr txBox="1"/>
          <p:nvPr/>
        </p:nvSpPr>
        <p:spPr>
          <a:xfrm>
            <a:off x="6757540" y="1766678"/>
            <a:ext cx="1025777" cy="338554"/>
          </a:xfrm>
          <a:prstGeom prst="rect">
            <a:avLst/>
          </a:prstGeom>
          <a:noFill/>
        </p:spPr>
        <p:txBody>
          <a:bodyPr wrap="square" rtlCol="0">
            <a:spAutoFit/>
          </a:bodyPr>
          <a:lstStyle/>
          <a:p>
            <a:pPr algn="ctr"/>
            <a:r>
              <a:rPr lang="en-US" sz="1600" dirty="0">
                <a:latin typeface="Arial Narrow" panose="020B0606020202030204" pitchFamily="34" charset="0"/>
              </a:rPr>
              <a:t>Civil Rights</a:t>
            </a:r>
          </a:p>
        </p:txBody>
      </p:sp>
      <p:sp>
        <p:nvSpPr>
          <p:cNvPr id="38" name="TextBox 37">
            <a:extLst>
              <a:ext uri="{FF2B5EF4-FFF2-40B4-BE49-F238E27FC236}">
                <a16:creationId xmlns:a16="http://schemas.microsoft.com/office/drawing/2014/main" id="{A9817883-E65E-45BA-A033-B14163CC5201}"/>
              </a:ext>
            </a:extLst>
          </p:cNvPr>
          <p:cNvSpPr txBox="1"/>
          <p:nvPr/>
        </p:nvSpPr>
        <p:spPr>
          <a:xfrm>
            <a:off x="7661761" y="1987528"/>
            <a:ext cx="902061"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Wave Feminism</a:t>
            </a:r>
          </a:p>
        </p:txBody>
      </p:sp>
      <p:sp>
        <p:nvSpPr>
          <p:cNvPr id="39" name="TextBox 38">
            <a:extLst>
              <a:ext uri="{FF2B5EF4-FFF2-40B4-BE49-F238E27FC236}">
                <a16:creationId xmlns:a16="http://schemas.microsoft.com/office/drawing/2014/main" id="{3F325253-91D0-440F-955D-E90BE4F06B9D}"/>
              </a:ext>
            </a:extLst>
          </p:cNvPr>
          <p:cNvSpPr txBox="1"/>
          <p:nvPr/>
        </p:nvSpPr>
        <p:spPr>
          <a:xfrm>
            <a:off x="8475304" y="1826252"/>
            <a:ext cx="902060" cy="584775"/>
          </a:xfrm>
          <a:prstGeom prst="rect">
            <a:avLst/>
          </a:prstGeom>
          <a:noFill/>
        </p:spPr>
        <p:txBody>
          <a:bodyPr wrap="square" rtlCol="0">
            <a:spAutoFit/>
          </a:bodyPr>
          <a:lstStyle/>
          <a:p>
            <a:pPr algn="ctr"/>
            <a:r>
              <a:rPr lang="en-US" sz="1600" dirty="0">
                <a:latin typeface="Arial Narrow" panose="020B0606020202030204" pitchFamily="34" charset="0"/>
              </a:rPr>
              <a:t>Stonewall</a:t>
            </a:r>
          </a:p>
          <a:p>
            <a:pPr algn="ctr"/>
            <a:r>
              <a:rPr lang="en-US" sz="1600" dirty="0">
                <a:latin typeface="Arial Narrow" panose="020B0606020202030204" pitchFamily="34" charset="0"/>
              </a:rPr>
              <a:t>LGBT</a:t>
            </a:r>
          </a:p>
        </p:txBody>
      </p:sp>
      <p:sp>
        <p:nvSpPr>
          <p:cNvPr id="41" name="TextBox 40">
            <a:extLst>
              <a:ext uri="{FF2B5EF4-FFF2-40B4-BE49-F238E27FC236}">
                <a16:creationId xmlns:a16="http://schemas.microsoft.com/office/drawing/2014/main" id="{39368610-51F0-4BBF-8D6D-D3F064D772D5}"/>
              </a:ext>
            </a:extLst>
          </p:cNvPr>
          <p:cNvSpPr txBox="1"/>
          <p:nvPr/>
        </p:nvSpPr>
        <p:spPr>
          <a:xfrm>
            <a:off x="9511814" y="1766371"/>
            <a:ext cx="1841871" cy="1384995"/>
          </a:xfrm>
          <a:prstGeom prst="rect">
            <a:avLst/>
          </a:prstGeom>
          <a:noFill/>
        </p:spPr>
        <p:txBody>
          <a:bodyPr wrap="square" rtlCol="0">
            <a:spAutoFit/>
          </a:bodyPr>
          <a:lstStyle/>
          <a:p>
            <a:r>
              <a:rPr lang="en-US" sz="1400" b="1" dirty="0">
                <a:latin typeface="Arial Narrow" panose="020B0606020202030204" pitchFamily="34" charset="0"/>
              </a:rPr>
              <a:t>THREAT</a:t>
            </a:r>
          </a:p>
          <a:p>
            <a:pPr marL="112713" indent="-112713">
              <a:buFont typeface="Arial" panose="020B0604020202020204" pitchFamily="34" charset="0"/>
              <a:buChar char="•"/>
            </a:pPr>
            <a:r>
              <a:rPr lang="en-US" sz="1400" dirty="0">
                <a:latin typeface="Arial Narrow" panose="020B0606020202030204" pitchFamily="34" charset="0"/>
              </a:rPr>
              <a:t>Black/Immigrants</a:t>
            </a:r>
          </a:p>
          <a:p>
            <a:pPr marL="112713" indent="-112713">
              <a:buFont typeface="Arial" panose="020B0604020202020204" pitchFamily="34" charset="0"/>
              <a:buChar char="•"/>
            </a:pPr>
            <a:r>
              <a:rPr lang="en-US" sz="1400" dirty="0">
                <a:latin typeface="Arial Narrow" panose="020B0606020202030204" pitchFamily="34" charset="0"/>
              </a:rPr>
              <a:t>Muslims</a:t>
            </a:r>
          </a:p>
          <a:p>
            <a:pPr marL="112713" indent="-112713">
              <a:buFont typeface="Arial" panose="020B0604020202020204" pitchFamily="34" charset="0"/>
              <a:buChar char="•"/>
            </a:pPr>
            <a:r>
              <a:rPr lang="en-US" sz="1400" dirty="0">
                <a:latin typeface="Arial Narrow" panose="020B0606020202030204" pitchFamily="34" charset="0"/>
              </a:rPr>
              <a:t>Women</a:t>
            </a:r>
          </a:p>
          <a:p>
            <a:pPr marL="112713" indent="-112713">
              <a:buFont typeface="Arial" panose="020B0604020202020204" pitchFamily="34" charset="0"/>
              <a:buChar char="•"/>
            </a:pPr>
            <a:r>
              <a:rPr lang="en-US" sz="1400" dirty="0">
                <a:latin typeface="Arial Narrow" panose="020B0606020202030204" pitchFamily="34" charset="0"/>
              </a:rPr>
              <a:t>LGBT</a:t>
            </a:r>
          </a:p>
          <a:p>
            <a:pPr marL="112713" indent="-112713">
              <a:buFont typeface="Arial" panose="020B0604020202020204" pitchFamily="34" charset="0"/>
              <a:buChar char="•"/>
            </a:pPr>
            <a:r>
              <a:rPr lang="en-US" sz="1400" dirty="0">
                <a:latin typeface="Arial Narrow" panose="020B0606020202030204" pitchFamily="34" charset="0"/>
              </a:rPr>
              <a:t>Socialists </a:t>
            </a:r>
          </a:p>
        </p:txBody>
      </p:sp>
    </p:spTree>
    <p:extLst>
      <p:ext uri="{BB962C8B-B14F-4D97-AF65-F5344CB8AC3E}">
        <p14:creationId xmlns:p14="http://schemas.microsoft.com/office/powerpoint/2010/main" val="381070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ppt_w</p:attrName>
                                        </p:attrNameLst>
                                      </p:cBhvr>
                                      <p:tavLst>
                                        <p:tav tm="0">
                                          <p:val>
                                            <p:fltVal val="0"/>
                                          </p:val>
                                        </p:tav>
                                        <p:tav tm="100000">
                                          <p:val>
                                            <p:strVal val="#ppt_w"/>
                                          </p:val>
                                        </p:tav>
                                      </p:tavLst>
                                    </p:anim>
                                    <p:anim calcmode="lin" valueType="num">
                                      <p:cBhvr>
                                        <p:cTn id="8" dur="500" fill="hold"/>
                                        <p:tgtEl>
                                          <p:spTgt spid="95"/>
                                        </p:tgtEl>
                                        <p:attrNameLst>
                                          <p:attrName>ppt_h</p:attrName>
                                        </p:attrNameLst>
                                      </p:cBhvr>
                                      <p:tavLst>
                                        <p:tav tm="0">
                                          <p:val>
                                            <p:fltVal val="0"/>
                                          </p:val>
                                        </p:tav>
                                        <p:tav tm="100000">
                                          <p:val>
                                            <p:strVal val="#ppt_h"/>
                                          </p:val>
                                        </p:tav>
                                      </p:tavLst>
                                    </p:anim>
                                    <p:animEffect transition="in" filter="fade">
                                      <p:cBhvr>
                                        <p:cTn id="9" dur="500"/>
                                        <p:tgtEl>
                                          <p:spTgt spid="9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p:cTn id="12" dur="500" fill="hold"/>
                                        <p:tgtEl>
                                          <p:spTgt spid="96"/>
                                        </p:tgtEl>
                                        <p:attrNameLst>
                                          <p:attrName>ppt_w</p:attrName>
                                        </p:attrNameLst>
                                      </p:cBhvr>
                                      <p:tavLst>
                                        <p:tav tm="0">
                                          <p:val>
                                            <p:fltVal val="0"/>
                                          </p:val>
                                        </p:tav>
                                        <p:tav tm="100000">
                                          <p:val>
                                            <p:strVal val="#ppt_w"/>
                                          </p:val>
                                        </p:tav>
                                      </p:tavLst>
                                    </p:anim>
                                    <p:anim calcmode="lin" valueType="num">
                                      <p:cBhvr>
                                        <p:cTn id="13" dur="500" fill="hold"/>
                                        <p:tgtEl>
                                          <p:spTgt spid="96"/>
                                        </p:tgtEl>
                                        <p:attrNameLst>
                                          <p:attrName>ppt_h</p:attrName>
                                        </p:attrNameLst>
                                      </p:cBhvr>
                                      <p:tavLst>
                                        <p:tav tm="0">
                                          <p:val>
                                            <p:fltVal val="0"/>
                                          </p:val>
                                        </p:tav>
                                        <p:tav tm="100000">
                                          <p:val>
                                            <p:strVal val="#ppt_h"/>
                                          </p:val>
                                        </p:tav>
                                      </p:tavLst>
                                    </p:anim>
                                    <p:animEffect transition="in" filter="fade">
                                      <p:cBhvr>
                                        <p:cTn id="14" dur="500"/>
                                        <p:tgtEl>
                                          <p:spTgt spid="9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p:cTn id="17" dur="500" fill="hold"/>
                                        <p:tgtEl>
                                          <p:spTgt spid="97"/>
                                        </p:tgtEl>
                                        <p:attrNameLst>
                                          <p:attrName>ppt_w</p:attrName>
                                        </p:attrNameLst>
                                      </p:cBhvr>
                                      <p:tavLst>
                                        <p:tav tm="0">
                                          <p:val>
                                            <p:fltVal val="0"/>
                                          </p:val>
                                        </p:tav>
                                        <p:tav tm="100000">
                                          <p:val>
                                            <p:strVal val="#ppt_w"/>
                                          </p:val>
                                        </p:tav>
                                      </p:tavLst>
                                    </p:anim>
                                    <p:anim calcmode="lin" valueType="num">
                                      <p:cBhvr>
                                        <p:cTn id="18" dur="500" fill="hold"/>
                                        <p:tgtEl>
                                          <p:spTgt spid="97"/>
                                        </p:tgtEl>
                                        <p:attrNameLst>
                                          <p:attrName>ppt_h</p:attrName>
                                        </p:attrNameLst>
                                      </p:cBhvr>
                                      <p:tavLst>
                                        <p:tav tm="0">
                                          <p:val>
                                            <p:fltVal val="0"/>
                                          </p:val>
                                        </p:tav>
                                        <p:tav tm="100000">
                                          <p:val>
                                            <p:strVal val="#ppt_h"/>
                                          </p:val>
                                        </p:tav>
                                      </p:tavLst>
                                    </p:anim>
                                    <p:animEffect transition="in" filter="fade">
                                      <p:cBhvr>
                                        <p:cTn id="19"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D03AA-2961-44E6-93A5-88858D6A01FE}"/>
              </a:ext>
            </a:extLst>
          </p:cNvPr>
          <p:cNvSpPr txBox="1"/>
          <p:nvPr/>
        </p:nvSpPr>
        <p:spPr>
          <a:xfrm>
            <a:off x="322217" y="330926"/>
            <a:ext cx="11477897" cy="6226628"/>
          </a:xfrm>
          <a:prstGeom prst="rect">
            <a:avLst/>
          </a:prstGeom>
          <a:solidFill>
            <a:schemeClr val="bg1"/>
          </a:solidFill>
        </p:spPr>
        <p:txBody>
          <a:bodyPr wrap="square" rtlCol="0">
            <a:spAutoFit/>
          </a:bodyPr>
          <a:lstStyle/>
          <a:p>
            <a:endParaRPr lang="en-US" dirty="0"/>
          </a:p>
        </p:txBody>
      </p:sp>
      <p:sp>
        <p:nvSpPr>
          <p:cNvPr id="95" name="Text Box 55">
            <a:extLst>
              <a:ext uri="{FF2B5EF4-FFF2-40B4-BE49-F238E27FC236}">
                <a16:creationId xmlns:a16="http://schemas.microsoft.com/office/drawing/2014/main" id="{C1F27BB8-6253-4731-B27E-461675828C5F}"/>
              </a:ext>
            </a:extLst>
          </p:cNvPr>
          <p:cNvSpPr txBox="1">
            <a:spLocks noChangeArrowheads="1"/>
          </p:cNvSpPr>
          <p:nvPr/>
        </p:nvSpPr>
        <p:spPr bwMode="auto">
          <a:xfrm>
            <a:off x="1636367" y="295864"/>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6" name="Text Box 55">
            <a:extLst>
              <a:ext uri="{FF2B5EF4-FFF2-40B4-BE49-F238E27FC236}">
                <a16:creationId xmlns:a16="http://schemas.microsoft.com/office/drawing/2014/main" id="{008F18AB-7795-455D-B205-2E84710A61D6}"/>
              </a:ext>
            </a:extLst>
          </p:cNvPr>
          <p:cNvSpPr txBox="1">
            <a:spLocks noChangeArrowheads="1"/>
          </p:cNvSpPr>
          <p:nvPr/>
        </p:nvSpPr>
        <p:spPr bwMode="auto">
          <a:xfrm>
            <a:off x="3513135" y="30044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7" name="Text Box 55">
            <a:extLst>
              <a:ext uri="{FF2B5EF4-FFF2-40B4-BE49-F238E27FC236}">
                <a16:creationId xmlns:a16="http://schemas.microsoft.com/office/drawing/2014/main" id="{82F60DA8-8769-4F11-AB05-BEDD928E0E35}"/>
              </a:ext>
            </a:extLst>
          </p:cNvPr>
          <p:cNvSpPr txBox="1">
            <a:spLocks noChangeArrowheads="1"/>
          </p:cNvSpPr>
          <p:nvPr/>
        </p:nvSpPr>
        <p:spPr bwMode="auto">
          <a:xfrm>
            <a:off x="5446658" y="278958"/>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98" name="Straight Arrow Connector 97">
            <a:extLst>
              <a:ext uri="{FF2B5EF4-FFF2-40B4-BE49-F238E27FC236}">
                <a16:creationId xmlns:a16="http://schemas.microsoft.com/office/drawing/2014/main" id="{E4EE0C97-050F-44F6-9345-EE1BA59D719E}"/>
              </a:ext>
            </a:extLst>
          </p:cNvPr>
          <p:cNvCxnSpPr>
            <a:cxnSpLocks/>
          </p:cNvCxnSpPr>
          <p:nvPr/>
        </p:nvCxnSpPr>
        <p:spPr>
          <a:xfrm>
            <a:off x="2860006" y="452974"/>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496168C-8FAD-49AB-9ABF-BCA36D9CE113}"/>
              </a:ext>
            </a:extLst>
          </p:cNvPr>
          <p:cNvSpPr txBox="1"/>
          <p:nvPr/>
        </p:nvSpPr>
        <p:spPr>
          <a:xfrm>
            <a:off x="509586" y="3911167"/>
            <a:ext cx="11123112" cy="1856983"/>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A few weeks ago, I posted an article in the media broadcast regarding Pope Francis and his position on gay marriage.  Now I want to remind us of the definition of a counterfeit, what does it mean to be a counterfeit? If you had $100 note and I counterfeited that, I created my own $100 note, and I came to you and said can we swap? Would you take my fake $100 note and give me a real one? Or would you hold on to your real one and refuse my fake? Even if it's a really good fake, why won't you take it? You won't take it because it's worthless, however good it looks a counterfeit is always worthless.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8B464515-6298-45A6-9B6F-0BA9BCB1BD9C}"/>
              </a:ext>
            </a:extLst>
          </p:cNvPr>
          <p:cNvCxnSpPr>
            <a:cxnSpLocks/>
          </p:cNvCxnSpPr>
          <p:nvPr/>
        </p:nvCxnSpPr>
        <p:spPr>
          <a:xfrm>
            <a:off x="2121119" y="1744933"/>
            <a:ext cx="8881444"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A82C65-6D14-4DDA-920C-E4E013D31026}"/>
              </a:ext>
            </a:extLst>
          </p:cNvPr>
          <p:cNvCxnSpPr>
            <a:cxnSpLocks/>
          </p:cNvCxnSpPr>
          <p:nvPr/>
        </p:nvCxnSpPr>
        <p:spPr>
          <a:xfrm>
            <a:off x="1227973" y="1738352"/>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199F816-1179-4F1B-98EA-406985FC20B7}"/>
              </a:ext>
            </a:extLst>
          </p:cNvPr>
          <p:cNvCxnSpPr>
            <a:cxnSpLocks/>
          </p:cNvCxnSpPr>
          <p:nvPr/>
        </p:nvCxnSpPr>
        <p:spPr>
          <a:xfrm flipV="1">
            <a:off x="1248963" y="146553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C14C38C-E866-40C6-82C5-22AD7FFE206E}"/>
              </a:ext>
            </a:extLst>
          </p:cNvPr>
          <p:cNvCxnSpPr>
            <a:cxnSpLocks/>
          </p:cNvCxnSpPr>
          <p:nvPr/>
        </p:nvCxnSpPr>
        <p:spPr>
          <a:xfrm>
            <a:off x="1033063" y="1465533"/>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485F7BB-3481-4727-B86E-AFB64F4E06CF}"/>
              </a:ext>
            </a:extLst>
          </p:cNvPr>
          <p:cNvCxnSpPr>
            <a:cxnSpLocks/>
          </p:cNvCxnSpPr>
          <p:nvPr/>
        </p:nvCxnSpPr>
        <p:spPr>
          <a:xfrm flipV="1">
            <a:off x="2942277" y="1153343"/>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AAB5F76-70C1-4E14-8D8A-CFBA6FBB7572}"/>
              </a:ext>
            </a:extLst>
          </p:cNvPr>
          <p:cNvCxnSpPr>
            <a:cxnSpLocks/>
          </p:cNvCxnSpPr>
          <p:nvPr/>
        </p:nvCxnSpPr>
        <p:spPr>
          <a:xfrm flipV="1">
            <a:off x="5567572" y="115987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F1C044-9F4B-4109-A9E2-CAC410919496}"/>
              </a:ext>
            </a:extLst>
          </p:cNvPr>
          <p:cNvCxnSpPr>
            <a:cxnSpLocks/>
          </p:cNvCxnSpPr>
          <p:nvPr/>
        </p:nvCxnSpPr>
        <p:spPr>
          <a:xfrm>
            <a:off x="2506807" y="1150989"/>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F046A6D-554F-44C0-8CA7-BFFFE120EDCF}"/>
              </a:ext>
            </a:extLst>
          </p:cNvPr>
          <p:cNvSpPr txBox="1"/>
          <p:nvPr/>
        </p:nvSpPr>
        <p:spPr>
          <a:xfrm>
            <a:off x="5177503" y="854933"/>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42" name="TextBox 41">
            <a:extLst>
              <a:ext uri="{FF2B5EF4-FFF2-40B4-BE49-F238E27FC236}">
                <a16:creationId xmlns:a16="http://schemas.microsoft.com/office/drawing/2014/main" id="{A31B9884-87AA-405F-ACB2-C4A4521371DC}"/>
              </a:ext>
            </a:extLst>
          </p:cNvPr>
          <p:cNvSpPr txBox="1"/>
          <p:nvPr/>
        </p:nvSpPr>
        <p:spPr>
          <a:xfrm>
            <a:off x="2450335" y="806973"/>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43" name="TextBox 42">
            <a:extLst>
              <a:ext uri="{FF2B5EF4-FFF2-40B4-BE49-F238E27FC236}">
                <a16:creationId xmlns:a16="http://schemas.microsoft.com/office/drawing/2014/main" id="{C4AB40DA-D2D3-4F73-AED6-408404AA811E}"/>
              </a:ext>
            </a:extLst>
          </p:cNvPr>
          <p:cNvSpPr txBox="1"/>
          <p:nvPr/>
        </p:nvSpPr>
        <p:spPr>
          <a:xfrm>
            <a:off x="911510" y="1031421"/>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53" name="TextBox 52">
            <a:extLst>
              <a:ext uri="{FF2B5EF4-FFF2-40B4-BE49-F238E27FC236}">
                <a16:creationId xmlns:a16="http://schemas.microsoft.com/office/drawing/2014/main" id="{D845AB1E-2207-4B7C-947C-994AEDF41E53}"/>
              </a:ext>
            </a:extLst>
          </p:cNvPr>
          <p:cNvSpPr txBox="1"/>
          <p:nvPr/>
        </p:nvSpPr>
        <p:spPr>
          <a:xfrm>
            <a:off x="2536398" y="1762212"/>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56" name="TextBox 55">
            <a:extLst>
              <a:ext uri="{FF2B5EF4-FFF2-40B4-BE49-F238E27FC236}">
                <a16:creationId xmlns:a16="http://schemas.microsoft.com/office/drawing/2014/main" id="{C5B1D09D-BD59-474D-ACFB-34FFAD797824}"/>
              </a:ext>
            </a:extLst>
          </p:cNvPr>
          <p:cNvSpPr txBox="1"/>
          <p:nvPr/>
        </p:nvSpPr>
        <p:spPr>
          <a:xfrm>
            <a:off x="5864904" y="-137987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cxnSp>
        <p:nvCxnSpPr>
          <p:cNvPr id="27" name="Straight Arrow Connector 26">
            <a:extLst>
              <a:ext uri="{FF2B5EF4-FFF2-40B4-BE49-F238E27FC236}">
                <a16:creationId xmlns:a16="http://schemas.microsoft.com/office/drawing/2014/main" id="{DD9541B0-8AF8-48D2-8369-2C72EBC956BB}"/>
              </a:ext>
            </a:extLst>
          </p:cNvPr>
          <p:cNvCxnSpPr>
            <a:cxnSpLocks/>
          </p:cNvCxnSpPr>
          <p:nvPr/>
        </p:nvCxnSpPr>
        <p:spPr>
          <a:xfrm>
            <a:off x="4818711" y="466327"/>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DD3F2C3-7447-4BC9-9090-94874C61AC1B}"/>
              </a:ext>
            </a:extLst>
          </p:cNvPr>
          <p:cNvSpPr txBox="1"/>
          <p:nvPr/>
        </p:nvSpPr>
        <p:spPr>
          <a:xfrm>
            <a:off x="5086607" y="1750972"/>
            <a:ext cx="1946860"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30" name="Straight Connector 29">
            <a:extLst>
              <a:ext uri="{FF2B5EF4-FFF2-40B4-BE49-F238E27FC236}">
                <a16:creationId xmlns:a16="http://schemas.microsoft.com/office/drawing/2014/main" id="{AA1DF4F1-2FE4-4C18-98B3-B83220D1C757}"/>
              </a:ext>
            </a:extLst>
          </p:cNvPr>
          <p:cNvCxnSpPr>
            <a:cxnSpLocks/>
          </p:cNvCxnSpPr>
          <p:nvPr/>
        </p:nvCxnSpPr>
        <p:spPr>
          <a:xfrm>
            <a:off x="5129562" y="115702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86BC96D-3553-4F37-B4F8-B71279239633}"/>
              </a:ext>
            </a:extLst>
          </p:cNvPr>
          <p:cNvCxnSpPr>
            <a:cxnSpLocks/>
          </p:cNvCxnSpPr>
          <p:nvPr/>
        </p:nvCxnSpPr>
        <p:spPr>
          <a:xfrm flipV="1">
            <a:off x="9741665" y="117090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62C5490-D9D8-4B21-8394-D3A6D0FA3596}"/>
              </a:ext>
            </a:extLst>
          </p:cNvPr>
          <p:cNvSpPr txBox="1"/>
          <p:nvPr/>
        </p:nvSpPr>
        <p:spPr>
          <a:xfrm>
            <a:off x="9144177" y="841435"/>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33" name="Straight Connector 32">
            <a:extLst>
              <a:ext uri="{FF2B5EF4-FFF2-40B4-BE49-F238E27FC236}">
                <a16:creationId xmlns:a16="http://schemas.microsoft.com/office/drawing/2014/main" id="{2D6E3B05-D503-40DA-A186-96075BF90A95}"/>
              </a:ext>
            </a:extLst>
          </p:cNvPr>
          <p:cNvCxnSpPr>
            <a:cxnSpLocks/>
          </p:cNvCxnSpPr>
          <p:nvPr/>
        </p:nvCxnSpPr>
        <p:spPr>
          <a:xfrm>
            <a:off x="9303655" y="1168059"/>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79D8E6B-FD8E-43BF-8791-505E6D3AA85E}"/>
              </a:ext>
            </a:extLst>
          </p:cNvPr>
          <p:cNvCxnSpPr>
            <a:cxnSpLocks/>
          </p:cNvCxnSpPr>
          <p:nvPr/>
        </p:nvCxnSpPr>
        <p:spPr>
          <a:xfrm flipV="1">
            <a:off x="7248352" y="146760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140770B-4F1B-4E35-8F91-912FC69E9A04}"/>
              </a:ext>
            </a:extLst>
          </p:cNvPr>
          <p:cNvCxnSpPr>
            <a:cxnSpLocks/>
          </p:cNvCxnSpPr>
          <p:nvPr/>
        </p:nvCxnSpPr>
        <p:spPr>
          <a:xfrm flipV="1">
            <a:off x="8039580" y="146760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A069DE3-C78C-48A5-840E-C155E7424FCB}"/>
              </a:ext>
            </a:extLst>
          </p:cNvPr>
          <p:cNvCxnSpPr>
            <a:cxnSpLocks/>
          </p:cNvCxnSpPr>
          <p:nvPr/>
        </p:nvCxnSpPr>
        <p:spPr>
          <a:xfrm flipV="1">
            <a:off x="8893614" y="1479115"/>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FF969ECE-7AE1-4D94-AD4D-A018690477D9}"/>
              </a:ext>
            </a:extLst>
          </p:cNvPr>
          <p:cNvSpPr txBox="1"/>
          <p:nvPr/>
        </p:nvSpPr>
        <p:spPr>
          <a:xfrm>
            <a:off x="6757540" y="1766678"/>
            <a:ext cx="1025777" cy="338554"/>
          </a:xfrm>
          <a:prstGeom prst="rect">
            <a:avLst/>
          </a:prstGeom>
          <a:noFill/>
        </p:spPr>
        <p:txBody>
          <a:bodyPr wrap="square" rtlCol="0">
            <a:spAutoFit/>
          </a:bodyPr>
          <a:lstStyle/>
          <a:p>
            <a:pPr algn="ctr"/>
            <a:r>
              <a:rPr lang="en-US" sz="1600" dirty="0">
                <a:latin typeface="Arial Narrow" panose="020B0606020202030204" pitchFamily="34" charset="0"/>
              </a:rPr>
              <a:t>Civil Rights</a:t>
            </a:r>
          </a:p>
        </p:txBody>
      </p:sp>
      <p:sp>
        <p:nvSpPr>
          <p:cNvPr id="38" name="TextBox 37">
            <a:extLst>
              <a:ext uri="{FF2B5EF4-FFF2-40B4-BE49-F238E27FC236}">
                <a16:creationId xmlns:a16="http://schemas.microsoft.com/office/drawing/2014/main" id="{A9817883-E65E-45BA-A033-B14163CC5201}"/>
              </a:ext>
            </a:extLst>
          </p:cNvPr>
          <p:cNvSpPr txBox="1"/>
          <p:nvPr/>
        </p:nvSpPr>
        <p:spPr>
          <a:xfrm>
            <a:off x="7661761" y="1987528"/>
            <a:ext cx="902061"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Wave Feminism</a:t>
            </a:r>
          </a:p>
        </p:txBody>
      </p:sp>
      <p:sp>
        <p:nvSpPr>
          <p:cNvPr id="39" name="TextBox 38">
            <a:extLst>
              <a:ext uri="{FF2B5EF4-FFF2-40B4-BE49-F238E27FC236}">
                <a16:creationId xmlns:a16="http://schemas.microsoft.com/office/drawing/2014/main" id="{3F325253-91D0-440F-955D-E90BE4F06B9D}"/>
              </a:ext>
            </a:extLst>
          </p:cNvPr>
          <p:cNvSpPr txBox="1"/>
          <p:nvPr/>
        </p:nvSpPr>
        <p:spPr>
          <a:xfrm>
            <a:off x="8475304" y="1826252"/>
            <a:ext cx="902060" cy="584775"/>
          </a:xfrm>
          <a:prstGeom prst="rect">
            <a:avLst/>
          </a:prstGeom>
          <a:noFill/>
        </p:spPr>
        <p:txBody>
          <a:bodyPr wrap="square" rtlCol="0">
            <a:spAutoFit/>
          </a:bodyPr>
          <a:lstStyle/>
          <a:p>
            <a:pPr algn="ctr"/>
            <a:r>
              <a:rPr lang="en-US" sz="1600" dirty="0">
                <a:latin typeface="Arial Narrow" panose="020B0606020202030204" pitchFamily="34" charset="0"/>
              </a:rPr>
              <a:t>Stonewall</a:t>
            </a:r>
          </a:p>
          <a:p>
            <a:pPr algn="ctr"/>
            <a:r>
              <a:rPr lang="en-US" sz="1600" dirty="0">
                <a:latin typeface="Arial Narrow" panose="020B0606020202030204" pitchFamily="34" charset="0"/>
              </a:rPr>
              <a:t>LGBT</a:t>
            </a:r>
          </a:p>
        </p:txBody>
      </p:sp>
      <p:sp>
        <p:nvSpPr>
          <p:cNvPr id="41" name="TextBox 40">
            <a:extLst>
              <a:ext uri="{FF2B5EF4-FFF2-40B4-BE49-F238E27FC236}">
                <a16:creationId xmlns:a16="http://schemas.microsoft.com/office/drawing/2014/main" id="{39368610-51F0-4BBF-8D6D-D3F064D772D5}"/>
              </a:ext>
            </a:extLst>
          </p:cNvPr>
          <p:cNvSpPr txBox="1"/>
          <p:nvPr/>
        </p:nvSpPr>
        <p:spPr>
          <a:xfrm>
            <a:off x="9511814" y="1766371"/>
            <a:ext cx="1841871" cy="1384995"/>
          </a:xfrm>
          <a:prstGeom prst="rect">
            <a:avLst/>
          </a:prstGeom>
          <a:noFill/>
        </p:spPr>
        <p:txBody>
          <a:bodyPr wrap="square" rtlCol="0">
            <a:spAutoFit/>
          </a:bodyPr>
          <a:lstStyle/>
          <a:p>
            <a:r>
              <a:rPr lang="en-US" sz="1400" b="1" dirty="0">
                <a:latin typeface="Arial Narrow" panose="020B0606020202030204" pitchFamily="34" charset="0"/>
              </a:rPr>
              <a:t>THREAT</a:t>
            </a:r>
          </a:p>
          <a:p>
            <a:pPr marL="112713" indent="-112713">
              <a:buFont typeface="Arial" panose="020B0604020202020204" pitchFamily="34" charset="0"/>
              <a:buChar char="•"/>
            </a:pPr>
            <a:r>
              <a:rPr lang="en-US" sz="1400" dirty="0">
                <a:latin typeface="Arial Narrow" panose="020B0606020202030204" pitchFamily="34" charset="0"/>
              </a:rPr>
              <a:t>Black/Immigrants</a:t>
            </a:r>
          </a:p>
          <a:p>
            <a:pPr marL="112713" indent="-112713">
              <a:buFont typeface="Arial" panose="020B0604020202020204" pitchFamily="34" charset="0"/>
              <a:buChar char="•"/>
            </a:pPr>
            <a:r>
              <a:rPr lang="en-US" sz="1400" dirty="0">
                <a:latin typeface="Arial Narrow" panose="020B0606020202030204" pitchFamily="34" charset="0"/>
              </a:rPr>
              <a:t>Muslims</a:t>
            </a:r>
          </a:p>
          <a:p>
            <a:pPr marL="112713" indent="-112713">
              <a:buFont typeface="Arial" panose="020B0604020202020204" pitchFamily="34" charset="0"/>
              <a:buChar char="•"/>
            </a:pPr>
            <a:r>
              <a:rPr lang="en-US" sz="1400" dirty="0">
                <a:latin typeface="Arial Narrow" panose="020B0606020202030204" pitchFamily="34" charset="0"/>
              </a:rPr>
              <a:t>Women</a:t>
            </a:r>
          </a:p>
          <a:p>
            <a:pPr marL="112713" indent="-112713">
              <a:buFont typeface="Arial" panose="020B0604020202020204" pitchFamily="34" charset="0"/>
              <a:buChar char="•"/>
            </a:pPr>
            <a:r>
              <a:rPr lang="en-US" sz="1400" dirty="0">
                <a:latin typeface="Arial Narrow" panose="020B0606020202030204" pitchFamily="34" charset="0"/>
              </a:rPr>
              <a:t>LGBT</a:t>
            </a:r>
          </a:p>
          <a:p>
            <a:pPr marL="112713" indent="-112713">
              <a:buFont typeface="Arial" panose="020B0604020202020204" pitchFamily="34" charset="0"/>
              <a:buChar char="•"/>
            </a:pPr>
            <a:r>
              <a:rPr lang="en-US" sz="1400" dirty="0">
                <a:latin typeface="Arial Narrow" panose="020B0606020202030204" pitchFamily="34" charset="0"/>
              </a:rPr>
              <a:t>Socialists </a:t>
            </a:r>
          </a:p>
        </p:txBody>
      </p:sp>
    </p:spTree>
    <p:extLst>
      <p:ext uri="{BB962C8B-B14F-4D97-AF65-F5344CB8AC3E}">
        <p14:creationId xmlns:p14="http://schemas.microsoft.com/office/powerpoint/2010/main" val="131048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ppt_w</p:attrName>
                                        </p:attrNameLst>
                                      </p:cBhvr>
                                      <p:tavLst>
                                        <p:tav tm="0">
                                          <p:val>
                                            <p:fltVal val="0"/>
                                          </p:val>
                                        </p:tav>
                                        <p:tav tm="100000">
                                          <p:val>
                                            <p:strVal val="#ppt_w"/>
                                          </p:val>
                                        </p:tav>
                                      </p:tavLst>
                                    </p:anim>
                                    <p:anim calcmode="lin" valueType="num">
                                      <p:cBhvr>
                                        <p:cTn id="8" dur="500" fill="hold"/>
                                        <p:tgtEl>
                                          <p:spTgt spid="95"/>
                                        </p:tgtEl>
                                        <p:attrNameLst>
                                          <p:attrName>ppt_h</p:attrName>
                                        </p:attrNameLst>
                                      </p:cBhvr>
                                      <p:tavLst>
                                        <p:tav tm="0">
                                          <p:val>
                                            <p:fltVal val="0"/>
                                          </p:val>
                                        </p:tav>
                                        <p:tav tm="100000">
                                          <p:val>
                                            <p:strVal val="#ppt_h"/>
                                          </p:val>
                                        </p:tav>
                                      </p:tavLst>
                                    </p:anim>
                                    <p:animEffect transition="in" filter="fade">
                                      <p:cBhvr>
                                        <p:cTn id="9" dur="500"/>
                                        <p:tgtEl>
                                          <p:spTgt spid="9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p:cTn id="12" dur="500" fill="hold"/>
                                        <p:tgtEl>
                                          <p:spTgt spid="96"/>
                                        </p:tgtEl>
                                        <p:attrNameLst>
                                          <p:attrName>ppt_w</p:attrName>
                                        </p:attrNameLst>
                                      </p:cBhvr>
                                      <p:tavLst>
                                        <p:tav tm="0">
                                          <p:val>
                                            <p:fltVal val="0"/>
                                          </p:val>
                                        </p:tav>
                                        <p:tav tm="100000">
                                          <p:val>
                                            <p:strVal val="#ppt_w"/>
                                          </p:val>
                                        </p:tav>
                                      </p:tavLst>
                                    </p:anim>
                                    <p:anim calcmode="lin" valueType="num">
                                      <p:cBhvr>
                                        <p:cTn id="13" dur="500" fill="hold"/>
                                        <p:tgtEl>
                                          <p:spTgt spid="96"/>
                                        </p:tgtEl>
                                        <p:attrNameLst>
                                          <p:attrName>ppt_h</p:attrName>
                                        </p:attrNameLst>
                                      </p:cBhvr>
                                      <p:tavLst>
                                        <p:tav tm="0">
                                          <p:val>
                                            <p:fltVal val="0"/>
                                          </p:val>
                                        </p:tav>
                                        <p:tav tm="100000">
                                          <p:val>
                                            <p:strVal val="#ppt_h"/>
                                          </p:val>
                                        </p:tav>
                                      </p:tavLst>
                                    </p:anim>
                                    <p:animEffect transition="in" filter="fade">
                                      <p:cBhvr>
                                        <p:cTn id="14" dur="500"/>
                                        <p:tgtEl>
                                          <p:spTgt spid="9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p:cTn id="17" dur="500" fill="hold"/>
                                        <p:tgtEl>
                                          <p:spTgt spid="97"/>
                                        </p:tgtEl>
                                        <p:attrNameLst>
                                          <p:attrName>ppt_w</p:attrName>
                                        </p:attrNameLst>
                                      </p:cBhvr>
                                      <p:tavLst>
                                        <p:tav tm="0">
                                          <p:val>
                                            <p:fltVal val="0"/>
                                          </p:val>
                                        </p:tav>
                                        <p:tav tm="100000">
                                          <p:val>
                                            <p:strVal val="#ppt_w"/>
                                          </p:val>
                                        </p:tav>
                                      </p:tavLst>
                                    </p:anim>
                                    <p:anim calcmode="lin" valueType="num">
                                      <p:cBhvr>
                                        <p:cTn id="18" dur="500" fill="hold"/>
                                        <p:tgtEl>
                                          <p:spTgt spid="97"/>
                                        </p:tgtEl>
                                        <p:attrNameLst>
                                          <p:attrName>ppt_h</p:attrName>
                                        </p:attrNameLst>
                                      </p:cBhvr>
                                      <p:tavLst>
                                        <p:tav tm="0">
                                          <p:val>
                                            <p:fltVal val="0"/>
                                          </p:val>
                                        </p:tav>
                                        <p:tav tm="100000">
                                          <p:val>
                                            <p:strVal val="#ppt_h"/>
                                          </p:val>
                                        </p:tav>
                                      </p:tavLst>
                                    </p:anim>
                                    <p:animEffect transition="in" filter="fade">
                                      <p:cBhvr>
                                        <p:cTn id="19"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D03AA-2961-44E6-93A5-88858D6A01FE}"/>
              </a:ext>
            </a:extLst>
          </p:cNvPr>
          <p:cNvSpPr txBox="1"/>
          <p:nvPr/>
        </p:nvSpPr>
        <p:spPr>
          <a:xfrm>
            <a:off x="322217" y="330926"/>
            <a:ext cx="11477897" cy="6226628"/>
          </a:xfrm>
          <a:prstGeom prst="rect">
            <a:avLst/>
          </a:prstGeom>
          <a:solidFill>
            <a:schemeClr val="bg1"/>
          </a:solidFill>
        </p:spPr>
        <p:txBody>
          <a:bodyPr wrap="square" rtlCol="0">
            <a:spAutoFit/>
          </a:bodyPr>
          <a:lstStyle/>
          <a:p>
            <a:endParaRPr lang="en-US" dirty="0"/>
          </a:p>
        </p:txBody>
      </p:sp>
      <p:sp>
        <p:nvSpPr>
          <p:cNvPr id="95" name="Text Box 55">
            <a:extLst>
              <a:ext uri="{FF2B5EF4-FFF2-40B4-BE49-F238E27FC236}">
                <a16:creationId xmlns:a16="http://schemas.microsoft.com/office/drawing/2014/main" id="{C1F27BB8-6253-4731-B27E-461675828C5F}"/>
              </a:ext>
            </a:extLst>
          </p:cNvPr>
          <p:cNvSpPr txBox="1">
            <a:spLocks noChangeArrowheads="1"/>
          </p:cNvSpPr>
          <p:nvPr/>
        </p:nvSpPr>
        <p:spPr bwMode="auto">
          <a:xfrm>
            <a:off x="1636367" y="295864"/>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6" name="Text Box 55">
            <a:extLst>
              <a:ext uri="{FF2B5EF4-FFF2-40B4-BE49-F238E27FC236}">
                <a16:creationId xmlns:a16="http://schemas.microsoft.com/office/drawing/2014/main" id="{008F18AB-7795-455D-B205-2E84710A61D6}"/>
              </a:ext>
            </a:extLst>
          </p:cNvPr>
          <p:cNvSpPr txBox="1">
            <a:spLocks noChangeArrowheads="1"/>
          </p:cNvSpPr>
          <p:nvPr/>
        </p:nvSpPr>
        <p:spPr bwMode="auto">
          <a:xfrm>
            <a:off x="3513135" y="30044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7" name="Text Box 55">
            <a:extLst>
              <a:ext uri="{FF2B5EF4-FFF2-40B4-BE49-F238E27FC236}">
                <a16:creationId xmlns:a16="http://schemas.microsoft.com/office/drawing/2014/main" id="{82F60DA8-8769-4F11-AB05-BEDD928E0E35}"/>
              </a:ext>
            </a:extLst>
          </p:cNvPr>
          <p:cNvSpPr txBox="1">
            <a:spLocks noChangeArrowheads="1"/>
          </p:cNvSpPr>
          <p:nvPr/>
        </p:nvSpPr>
        <p:spPr bwMode="auto">
          <a:xfrm>
            <a:off x="5446658" y="278958"/>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98" name="Straight Arrow Connector 97">
            <a:extLst>
              <a:ext uri="{FF2B5EF4-FFF2-40B4-BE49-F238E27FC236}">
                <a16:creationId xmlns:a16="http://schemas.microsoft.com/office/drawing/2014/main" id="{E4EE0C97-050F-44F6-9345-EE1BA59D719E}"/>
              </a:ext>
            </a:extLst>
          </p:cNvPr>
          <p:cNvCxnSpPr>
            <a:cxnSpLocks/>
          </p:cNvCxnSpPr>
          <p:nvPr/>
        </p:nvCxnSpPr>
        <p:spPr>
          <a:xfrm>
            <a:off x="2860006" y="452974"/>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496168C-8FAD-49AB-9ABF-BCA36D9CE113}"/>
              </a:ext>
            </a:extLst>
          </p:cNvPr>
          <p:cNvSpPr txBox="1"/>
          <p:nvPr/>
        </p:nvSpPr>
        <p:spPr>
          <a:xfrm>
            <a:off x="498481" y="3558229"/>
            <a:ext cx="11123112" cy="2746073"/>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So back in ancient Israel God promised them a Messiah, so He instituted a series of services to try and help them understand the Messiah that was coming. So you had the Sanctuary system and sacrifices. Satan gets in on that and he counterfeits it through his system of sacrifices. So you have God’s sacrifices, Israel’s sacrifices and paganism’s sacrifices. What pagan sacrifice ever removed a sin? What pagan sacrifice gave the slightest drop of restoration to humanity? None, that was acts of restoration just like today our message is based on one of restoration. You had true restoration and fake restoration and the fake restored nothing. So when you see the counterfeit today and you see Pope Francis talk about equality, what's the problem? You're going to have true restoration of equality in modern Israel, the movement not the institution. You're going to have fake equality that gives no restoration and that is what we have seen under the line of the end of modern Babylon.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8B464515-6298-45A6-9B6F-0BA9BCB1BD9C}"/>
              </a:ext>
            </a:extLst>
          </p:cNvPr>
          <p:cNvCxnSpPr>
            <a:cxnSpLocks/>
          </p:cNvCxnSpPr>
          <p:nvPr/>
        </p:nvCxnSpPr>
        <p:spPr>
          <a:xfrm>
            <a:off x="2121119" y="1744933"/>
            <a:ext cx="8881444"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A82C65-6D14-4DDA-920C-E4E013D31026}"/>
              </a:ext>
            </a:extLst>
          </p:cNvPr>
          <p:cNvCxnSpPr>
            <a:cxnSpLocks/>
          </p:cNvCxnSpPr>
          <p:nvPr/>
        </p:nvCxnSpPr>
        <p:spPr>
          <a:xfrm>
            <a:off x="1227973" y="1738352"/>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199F816-1179-4F1B-98EA-406985FC20B7}"/>
              </a:ext>
            </a:extLst>
          </p:cNvPr>
          <p:cNvCxnSpPr>
            <a:cxnSpLocks/>
          </p:cNvCxnSpPr>
          <p:nvPr/>
        </p:nvCxnSpPr>
        <p:spPr>
          <a:xfrm flipV="1">
            <a:off x="1248963" y="146553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C14C38C-E866-40C6-82C5-22AD7FFE206E}"/>
              </a:ext>
            </a:extLst>
          </p:cNvPr>
          <p:cNvCxnSpPr>
            <a:cxnSpLocks/>
          </p:cNvCxnSpPr>
          <p:nvPr/>
        </p:nvCxnSpPr>
        <p:spPr>
          <a:xfrm>
            <a:off x="1033063" y="1465533"/>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485F7BB-3481-4727-B86E-AFB64F4E06CF}"/>
              </a:ext>
            </a:extLst>
          </p:cNvPr>
          <p:cNvCxnSpPr>
            <a:cxnSpLocks/>
          </p:cNvCxnSpPr>
          <p:nvPr/>
        </p:nvCxnSpPr>
        <p:spPr>
          <a:xfrm flipV="1">
            <a:off x="2942277" y="1153343"/>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AAB5F76-70C1-4E14-8D8A-CFBA6FBB7572}"/>
              </a:ext>
            </a:extLst>
          </p:cNvPr>
          <p:cNvCxnSpPr>
            <a:cxnSpLocks/>
          </p:cNvCxnSpPr>
          <p:nvPr/>
        </p:nvCxnSpPr>
        <p:spPr>
          <a:xfrm flipV="1">
            <a:off x="5567572" y="115987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F1C044-9F4B-4109-A9E2-CAC410919496}"/>
              </a:ext>
            </a:extLst>
          </p:cNvPr>
          <p:cNvCxnSpPr>
            <a:cxnSpLocks/>
          </p:cNvCxnSpPr>
          <p:nvPr/>
        </p:nvCxnSpPr>
        <p:spPr>
          <a:xfrm>
            <a:off x="2506807" y="1150989"/>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F046A6D-554F-44C0-8CA7-BFFFE120EDCF}"/>
              </a:ext>
            </a:extLst>
          </p:cNvPr>
          <p:cNvSpPr txBox="1"/>
          <p:nvPr/>
        </p:nvSpPr>
        <p:spPr>
          <a:xfrm>
            <a:off x="5177503" y="854933"/>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42" name="TextBox 41">
            <a:extLst>
              <a:ext uri="{FF2B5EF4-FFF2-40B4-BE49-F238E27FC236}">
                <a16:creationId xmlns:a16="http://schemas.microsoft.com/office/drawing/2014/main" id="{A31B9884-87AA-405F-ACB2-C4A4521371DC}"/>
              </a:ext>
            </a:extLst>
          </p:cNvPr>
          <p:cNvSpPr txBox="1"/>
          <p:nvPr/>
        </p:nvSpPr>
        <p:spPr>
          <a:xfrm>
            <a:off x="2450335" y="806973"/>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43" name="TextBox 42">
            <a:extLst>
              <a:ext uri="{FF2B5EF4-FFF2-40B4-BE49-F238E27FC236}">
                <a16:creationId xmlns:a16="http://schemas.microsoft.com/office/drawing/2014/main" id="{C4AB40DA-D2D3-4F73-AED6-408404AA811E}"/>
              </a:ext>
            </a:extLst>
          </p:cNvPr>
          <p:cNvSpPr txBox="1"/>
          <p:nvPr/>
        </p:nvSpPr>
        <p:spPr>
          <a:xfrm>
            <a:off x="911510" y="1031421"/>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53" name="TextBox 52">
            <a:extLst>
              <a:ext uri="{FF2B5EF4-FFF2-40B4-BE49-F238E27FC236}">
                <a16:creationId xmlns:a16="http://schemas.microsoft.com/office/drawing/2014/main" id="{D845AB1E-2207-4B7C-947C-994AEDF41E53}"/>
              </a:ext>
            </a:extLst>
          </p:cNvPr>
          <p:cNvSpPr txBox="1"/>
          <p:nvPr/>
        </p:nvSpPr>
        <p:spPr>
          <a:xfrm>
            <a:off x="2536398" y="1762212"/>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56" name="TextBox 55">
            <a:extLst>
              <a:ext uri="{FF2B5EF4-FFF2-40B4-BE49-F238E27FC236}">
                <a16:creationId xmlns:a16="http://schemas.microsoft.com/office/drawing/2014/main" id="{C5B1D09D-BD59-474D-ACFB-34FFAD797824}"/>
              </a:ext>
            </a:extLst>
          </p:cNvPr>
          <p:cNvSpPr txBox="1"/>
          <p:nvPr/>
        </p:nvSpPr>
        <p:spPr>
          <a:xfrm>
            <a:off x="5864904" y="-137987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cxnSp>
        <p:nvCxnSpPr>
          <p:cNvPr id="27" name="Straight Arrow Connector 26">
            <a:extLst>
              <a:ext uri="{FF2B5EF4-FFF2-40B4-BE49-F238E27FC236}">
                <a16:creationId xmlns:a16="http://schemas.microsoft.com/office/drawing/2014/main" id="{DD9541B0-8AF8-48D2-8369-2C72EBC956BB}"/>
              </a:ext>
            </a:extLst>
          </p:cNvPr>
          <p:cNvCxnSpPr>
            <a:cxnSpLocks/>
          </p:cNvCxnSpPr>
          <p:nvPr/>
        </p:nvCxnSpPr>
        <p:spPr>
          <a:xfrm>
            <a:off x="4818711" y="466327"/>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DD3F2C3-7447-4BC9-9090-94874C61AC1B}"/>
              </a:ext>
            </a:extLst>
          </p:cNvPr>
          <p:cNvSpPr txBox="1"/>
          <p:nvPr/>
        </p:nvSpPr>
        <p:spPr>
          <a:xfrm>
            <a:off x="5086607" y="1750972"/>
            <a:ext cx="1946860"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30" name="Straight Connector 29">
            <a:extLst>
              <a:ext uri="{FF2B5EF4-FFF2-40B4-BE49-F238E27FC236}">
                <a16:creationId xmlns:a16="http://schemas.microsoft.com/office/drawing/2014/main" id="{AA1DF4F1-2FE4-4C18-98B3-B83220D1C757}"/>
              </a:ext>
            </a:extLst>
          </p:cNvPr>
          <p:cNvCxnSpPr>
            <a:cxnSpLocks/>
          </p:cNvCxnSpPr>
          <p:nvPr/>
        </p:nvCxnSpPr>
        <p:spPr>
          <a:xfrm>
            <a:off x="5129562" y="115702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86BC96D-3553-4F37-B4F8-B71279239633}"/>
              </a:ext>
            </a:extLst>
          </p:cNvPr>
          <p:cNvCxnSpPr>
            <a:cxnSpLocks/>
          </p:cNvCxnSpPr>
          <p:nvPr/>
        </p:nvCxnSpPr>
        <p:spPr>
          <a:xfrm flipV="1">
            <a:off x="9741665" y="117090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62C5490-D9D8-4B21-8394-D3A6D0FA3596}"/>
              </a:ext>
            </a:extLst>
          </p:cNvPr>
          <p:cNvSpPr txBox="1"/>
          <p:nvPr/>
        </p:nvSpPr>
        <p:spPr>
          <a:xfrm>
            <a:off x="9144177" y="841435"/>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33" name="Straight Connector 32">
            <a:extLst>
              <a:ext uri="{FF2B5EF4-FFF2-40B4-BE49-F238E27FC236}">
                <a16:creationId xmlns:a16="http://schemas.microsoft.com/office/drawing/2014/main" id="{2D6E3B05-D503-40DA-A186-96075BF90A95}"/>
              </a:ext>
            </a:extLst>
          </p:cNvPr>
          <p:cNvCxnSpPr>
            <a:cxnSpLocks/>
          </p:cNvCxnSpPr>
          <p:nvPr/>
        </p:nvCxnSpPr>
        <p:spPr>
          <a:xfrm>
            <a:off x="9303655" y="1168059"/>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79D8E6B-FD8E-43BF-8791-505E6D3AA85E}"/>
              </a:ext>
            </a:extLst>
          </p:cNvPr>
          <p:cNvCxnSpPr>
            <a:cxnSpLocks/>
          </p:cNvCxnSpPr>
          <p:nvPr/>
        </p:nvCxnSpPr>
        <p:spPr>
          <a:xfrm flipV="1">
            <a:off x="7248352" y="146760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140770B-4F1B-4E35-8F91-912FC69E9A04}"/>
              </a:ext>
            </a:extLst>
          </p:cNvPr>
          <p:cNvCxnSpPr>
            <a:cxnSpLocks/>
          </p:cNvCxnSpPr>
          <p:nvPr/>
        </p:nvCxnSpPr>
        <p:spPr>
          <a:xfrm flipV="1">
            <a:off x="8039580" y="146760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A069DE3-C78C-48A5-840E-C155E7424FCB}"/>
              </a:ext>
            </a:extLst>
          </p:cNvPr>
          <p:cNvCxnSpPr>
            <a:cxnSpLocks/>
          </p:cNvCxnSpPr>
          <p:nvPr/>
        </p:nvCxnSpPr>
        <p:spPr>
          <a:xfrm flipV="1">
            <a:off x="8893614" y="1479115"/>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FF969ECE-7AE1-4D94-AD4D-A018690477D9}"/>
              </a:ext>
            </a:extLst>
          </p:cNvPr>
          <p:cNvSpPr txBox="1"/>
          <p:nvPr/>
        </p:nvSpPr>
        <p:spPr>
          <a:xfrm>
            <a:off x="6757540" y="1766678"/>
            <a:ext cx="1025777" cy="338554"/>
          </a:xfrm>
          <a:prstGeom prst="rect">
            <a:avLst/>
          </a:prstGeom>
          <a:noFill/>
        </p:spPr>
        <p:txBody>
          <a:bodyPr wrap="square" rtlCol="0">
            <a:spAutoFit/>
          </a:bodyPr>
          <a:lstStyle/>
          <a:p>
            <a:pPr algn="ctr"/>
            <a:r>
              <a:rPr lang="en-US" sz="1600" dirty="0">
                <a:latin typeface="Arial Narrow" panose="020B0606020202030204" pitchFamily="34" charset="0"/>
              </a:rPr>
              <a:t>Civil Rights</a:t>
            </a:r>
          </a:p>
        </p:txBody>
      </p:sp>
      <p:sp>
        <p:nvSpPr>
          <p:cNvPr id="38" name="TextBox 37">
            <a:extLst>
              <a:ext uri="{FF2B5EF4-FFF2-40B4-BE49-F238E27FC236}">
                <a16:creationId xmlns:a16="http://schemas.microsoft.com/office/drawing/2014/main" id="{A9817883-E65E-45BA-A033-B14163CC5201}"/>
              </a:ext>
            </a:extLst>
          </p:cNvPr>
          <p:cNvSpPr txBox="1"/>
          <p:nvPr/>
        </p:nvSpPr>
        <p:spPr>
          <a:xfrm>
            <a:off x="7661761" y="1987528"/>
            <a:ext cx="902061"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Wave Feminism</a:t>
            </a:r>
          </a:p>
        </p:txBody>
      </p:sp>
      <p:sp>
        <p:nvSpPr>
          <p:cNvPr id="39" name="TextBox 38">
            <a:extLst>
              <a:ext uri="{FF2B5EF4-FFF2-40B4-BE49-F238E27FC236}">
                <a16:creationId xmlns:a16="http://schemas.microsoft.com/office/drawing/2014/main" id="{3F325253-91D0-440F-955D-E90BE4F06B9D}"/>
              </a:ext>
            </a:extLst>
          </p:cNvPr>
          <p:cNvSpPr txBox="1"/>
          <p:nvPr/>
        </p:nvSpPr>
        <p:spPr>
          <a:xfrm>
            <a:off x="8475304" y="1826252"/>
            <a:ext cx="902060" cy="584775"/>
          </a:xfrm>
          <a:prstGeom prst="rect">
            <a:avLst/>
          </a:prstGeom>
          <a:noFill/>
        </p:spPr>
        <p:txBody>
          <a:bodyPr wrap="square" rtlCol="0">
            <a:spAutoFit/>
          </a:bodyPr>
          <a:lstStyle/>
          <a:p>
            <a:pPr algn="ctr"/>
            <a:r>
              <a:rPr lang="en-US" sz="1600" dirty="0">
                <a:latin typeface="Arial Narrow" panose="020B0606020202030204" pitchFamily="34" charset="0"/>
              </a:rPr>
              <a:t>Stonewall</a:t>
            </a:r>
          </a:p>
          <a:p>
            <a:pPr algn="ctr"/>
            <a:r>
              <a:rPr lang="en-US" sz="1600" dirty="0">
                <a:latin typeface="Arial Narrow" panose="020B0606020202030204" pitchFamily="34" charset="0"/>
              </a:rPr>
              <a:t>LGBT</a:t>
            </a:r>
          </a:p>
        </p:txBody>
      </p:sp>
      <p:sp>
        <p:nvSpPr>
          <p:cNvPr id="41" name="TextBox 40">
            <a:extLst>
              <a:ext uri="{FF2B5EF4-FFF2-40B4-BE49-F238E27FC236}">
                <a16:creationId xmlns:a16="http://schemas.microsoft.com/office/drawing/2014/main" id="{39368610-51F0-4BBF-8D6D-D3F064D772D5}"/>
              </a:ext>
            </a:extLst>
          </p:cNvPr>
          <p:cNvSpPr txBox="1"/>
          <p:nvPr/>
        </p:nvSpPr>
        <p:spPr>
          <a:xfrm>
            <a:off x="9511814" y="1766371"/>
            <a:ext cx="1841871" cy="1384995"/>
          </a:xfrm>
          <a:prstGeom prst="rect">
            <a:avLst/>
          </a:prstGeom>
          <a:noFill/>
        </p:spPr>
        <p:txBody>
          <a:bodyPr wrap="square" rtlCol="0">
            <a:spAutoFit/>
          </a:bodyPr>
          <a:lstStyle/>
          <a:p>
            <a:r>
              <a:rPr lang="en-US" sz="1400" b="1" dirty="0">
                <a:latin typeface="Arial Narrow" panose="020B0606020202030204" pitchFamily="34" charset="0"/>
              </a:rPr>
              <a:t>THREAT</a:t>
            </a:r>
          </a:p>
          <a:p>
            <a:pPr marL="112713" indent="-112713">
              <a:buFont typeface="Arial" panose="020B0604020202020204" pitchFamily="34" charset="0"/>
              <a:buChar char="•"/>
            </a:pPr>
            <a:r>
              <a:rPr lang="en-US" sz="1400" dirty="0">
                <a:latin typeface="Arial Narrow" panose="020B0606020202030204" pitchFamily="34" charset="0"/>
              </a:rPr>
              <a:t>Black/Immigrants</a:t>
            </a:r>
          </a:p>
          <a:p>
            <a:pPr marL="112713" indent="-112713">
              <a:buFont typeface="Arial" panose="020B0604020202020204" pitchFamily="34" charset="0"/>
              <a:buChar char="•"/>
            </a:pPr>
            <a:r>
              <a:rPr lang="en-US" sz="1400" dirty="0">
                <a:latin typeface="Arial Narrow" panose="020B0606020202030204" pitchFamily="34" charset="0"/>
              </a:rPr>
              <a:t>Muslims</a:t>
            </a:r>
          </a:p>
          <a:p>
            <a:pPr marL="112713" indent="-112713">
              <a:buFont typeface="Arial" panose="020B0604020202020204" pitchFamily="34" charset="0"/>
              <a:buChar char="•"/>
            </a:pPr>
            <a:r>
              <a:rPr lang="en-US" sz="1400" dirty="0">
                <a:latin typeface="Arial Narrow" panose="020B0606020202030204" pitchFamily="34" charset="0"/>
              </a:rPr>
              <a:t>Women</a:t>
            </a:r>
          </a:p>
          <a:p>
            <a:pPr marL="112713" indent="-112713">
              <a:buFont typeface="Arial" panose="020B0604020202020204" pitchFamily="34" charset="0"/>
              <a:buChar char="•"/>
            </a:pPr>
            <a:r>
              <a:rPr lang="en-US" sz="1400" dirty="0">
                <a:latin typeface="Arial Narrow" panose="020B0606020202030204" pitchFamily="34" charset="0"/>
              </a:rPr>
              <a:t>LGBT</a:t>
            </a:r>
          </a:p>
          <a:p>
            <a:pPr marL="112713" indent="-112713">
              <a:buFont typeface="Arial" panose="020B0604020202020204" pitchFamily="34" charset="0"/>
              <a:buChar char="•"/>
            </a:pPr>
            <a:r>
              <a:rPr lang="en-US" sz="1400" dirty="0">
                <a:latin typeface="Arial Narrow" panose="020B0606020202030204" pitchFamily="34" charset="0"/>
              </a:rPr>
              <a:t>Socialists </a:t>
            </a:r>
          </a:p>
        </p:txBody>
      </p:sp>
    </p:spTree>
    <p:extLst>
      <p:ext uri="{BB962C8B-B14F-4D97-AF65-F5344CB8AC3E}">
        <p14:creationId xmlns:p14="http://schemas.microsoft.com/office/powerpoint/2010/main" val="133547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ppt_w</p:attrName>
                                        </p:attrNameLst>
                                      </p:cBhvr>
                                      <p:tavLst>
                                        <p:tav tm="0">
                                          <p:val>
                                            <p:fltVal val="0"/>
                                          </p:val>
                                        </p:tav>
                                        <p:tav tm="100000">
                                          <p:val>
                                            <p:strVal val="#ppt_w"/>
                                          </p:val>
                                        </p:tav>
                                      </p:tavLst>
                                    </p:anim>
                                    <p:anim calcmode="lin" valueType="num">
                                      <p:cBhvr>
                                        <p:cTn id="8" dur="500" fill="hold"/>
                                        <p:tgtEl>
                                          <p:spTgt spid="95"/>
                                        </p:tgtEl>
                                        <p:attrNameLst>
                                          <p:attrName>ppt_h</p:attrName>
                                        </p:attrNameLst>
                                      </p:cBhvr>
                                      <p:tavLst>
                                        <p:tav tm="0">
                                          <p:val>
                                            <p:fltVal val="0"/>
                                          </p:val>
                                        </p:tav>
                                        <p:tav tm="100000">
                                          <p:val>
                                            <p:strVal val="#ppt_h"/>
                                          </p:val>
                                        </p:tav>
                                      </p:tavLst>
                                    </p:anim>
                                    <p:animEffect transition="in" filter="fade">
                                      <p:cBhvr>
                                        <p:cTn id="9" dur="500"/>
                                        <p:tgtEl>
                                          <p:spTgt spid="9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p:cTn id="12" dur="500" fill="hold"/>
                                        <p:tgtEl>
                                          <p:spTgt spid="96"/>
                                        </p:tgtEl>
                                        <p:attrNameLst>
                                          <p:attrName>ppt_w</p:attrName>
                                        </p:attrNameLst>
                                      </p:cBhvr>
                                      <p:tavLst>
                                        <p:tav tm="0">
                                          <p:val>
                                            <p:fltVal val="0"/>
                                          </p:val>
                                        </p:tav>
                                        <p:tav tm="100000">
                                          <p:val>
                                            <p:strVal val="#ppt_w"/>
                                          </p:val>
                                        </p:tav>
                                      </p:tavLst>
                                    </p:anim>
                                    <p:anim calcmode="lin" valueType="num">
                                      <p:cBhvr>
                                        <p:cTn id="13" dur="500" fill="hold"/>
                                        <p:tgtEl>
                                          <p:spTgt spid="96"/>
                                        </p:tgtEl>
                                        <p:attrNameLst>
                                          <p:attrName>ppt_h</p:attrName>
                                        </p:attrNameLst>
                                      </p:cBhvr>
                                      <p:tavLst>
                                        <p:tav tm="0">
                                          <p:val>
                                            <p:fltVal val="0"/>
                                          </p:val>
                                        </p:tav>
                                        <p:tav tm="100000">
                                          <p:val>
                                            <p:strVal val="#ppt_h"/>
                                          </p:val>
                                        </p:tav>
                                      </p:tavLst>
                                    </p:anim>
                                    <p:animEffect transition="in" filter="fade">
                                      <p:cBhvr>
                                        <p:cTn id="14" dur="500"/>
                                        <p:tgtEl>
                                          <p:spTgt spid="9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p:cTn id="17" dur="500" fill="hold"/>
                                        <p:tgtEl>
                                          <p:spTgt spid="97"/>
                                        </p:tgtEl>
                                        <p:attrNameLst>
                                          <p:attrName>ppt_w</p:attrName>
                                        </p:attrNameLst>
                                      </p:cBhvr>
                                      <p:tavLst>
                                        <p:tav tm="0">
                                          <p:val>
                                            <p:fltVal val="0"/>
                                          </p:val>
                                        </p:tav>
                                        <p:tav tm="100000">
                                          <p:val>
                                            <p:strVal val="#ppt_w"/>
                                          </p:val>
                                        </p:tav>
                                      </p:tavLst>
                                    </p:anim>
                                    <p:anim calcmode="lin" valueType="num">
                                      <p:cBhvr>
                                        <p:cTn id="18" dur="500" fill="hold"/>
                                        <p:tgtEl>
                                          <p:spTgt spid="97"/>
                                        </p:tgtEl>
                                        <p:attrNameLst>
                                          <p:attrName>ppt_h</p:attrName>
                                        </p:attrNameLst>
                                      </p:cBhvr>
                                      <p:tavLst>
                                        <p:tav tm="0">
                                          <p:val>
                                            <p:fltVal val="0"/>
                                          </p:val>
                                        </p:tav>
                                        <p:tav tm="100000">
                                          <p:val>
                                            <p:strVal val="#ppt_h"/>
                                          </p:val>
                                        </p:tav>
                                      </p:tavLst>
                                    </p:anim>
                                    <p:animEffect transition="in" filter="fade">
                                      <p:cBhvr>
                                        <p:cTn id="19"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D03AA-2961-44E6-93A5-88858D6A01FE}"/>
              </a:ext>
            </a:extLst>
          </p:cNvPr>
          <p:cNvSpPr txBox="1"/>
          <p:nvPr/>
        </p:nvSpPr>
        <p:spPr>
          <a:xfrm>
            <a:off x="322217" y="330926"/>
            <a:ext cx="11477897" cy="6226628"/>
          </a:xfrm>
          <a:prstGeom prst="rect">
            <a:avLst/>
          </a:prstGeom>
          <a:solidFill>
            <a:schemeClr val="bg1"/>
          </a:solidFill>
        </p:spPr>
        <p:txBody>
          <a:bodyPr wrap="square" rtlCol="0">
            <a:spAutoFit/>
          </a:bodyPr>
          <a:lstStyle/>
          <a:p>
            <a:endParaRPr lang="en-US" dirty="0"/>
          </a:p>
        </p:txBody>
      </p:sp>
      <p:sp>
        <p:nvSpPr>
          <p:cNvPr id="95" name="Text Box 55">
            <a:extLst>
              <a:ext uri="{FF2B5EF4-FFF2-40B4-BE49-F238E27FC236}">
                <a16:creationId xmlns:a16="http://schemas.microsoft.com/office/drawing/2014/main" id="{C1F27BB8-6253-4731-B27E-461675828C5F}"/>
              </a:ext>
            </a:extLst>
          </p:cNvPr>
          <p:cNvSpPr txBox="1">
            <a:spLocks noChangeArrowheads="1"/>
          </p:cNvSpPr>
          <p:nvPr/>
        </p:nvSpPr>
        <p:spPr bwMode="auto">
          <a:xfrm>
            <a:off x="1636367" y="295864"/>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6" name="Text Box 55">
            <a:extLst>
              <a:ext uri="{FF2B5EF4-FFF2-40B4-BE49-F238E27FC236}">
                <a16:creationId xmlns:a16="http://schemas.microsoft.com/office/drawing/2014/main" id="{008F18AB-7795-455D-B205-2E84710A61D6}"/>
              </a:ext>
            </a:extLst>
          </p:cNvPr>
          <p:cNvSpPr txBox="1">
            <a:spLocks noChangeArrowheads="1"/>
          </p:cNvSpPr>
          <p:nvPr/>
        </p:nvSpPr>
        <p:spPr bwMode="auto">
          <a:xfrm>
            <a:off x="3513135" y="30044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7" name="Text Box 55">
            <a:extLst>
              <a:ext uri="{FF2B5EF4-FFF2-40B4-BE49-F238E27FC236}">
                <a16:creationId xmlns:a16="http://schemas.microsoft.com/office/drawing/2014/main" id="{82F60DA8-8769-4F11-AB05-BEDD928E0E35}"/>
              </a:ext>
            </a:extLst>
          </p:cNvPr>
          <p:cNvSpPr txBox="1">
            <a:spLocks noChangeArrowheads="1"/>
          </p:cNvSpPr>
          <p:nvPr/>
        </p:nvSpPr>
        <p:spPr bwMode="auto">
          <a:xfrm>
            <a:off x="5446658" y="278958"/>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98" name="Straight Arrow Connector 97">
            <a:extLst>
              <a:ext uri="{FF2B5EF4-FFF2-40B4-BE49-F238E27FC236}">
                <a16:creationId xmlns:a16="http://schemas.microsoft.com/office/drawing/2014/main" id="{E4EE0C97-050F-44F6-9345-EE1BA59D719E}"/>
              </a:ext>
            </a:extLst>
          </p:cNvPr>
          <p:cNvCxnSpPr>
            <a:cxnSpLocks/>
          </p:cNvCxnSpPr>
          <p:nvPr/>
        </p:nvCxnSpPr>
        <p:spPr>
          <a:xfrm>
            <a:off x="2860006" y="452974"/>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496168C-8FAD-49AB-9ABF-BCA36D9CE113}"/>
              </a:ext>
            </a:extLst>
          </p:cNvPr>
          <p:cNvSpPr txBox="1"/>
          <p:nvPr/>
        </p:nvSpPr>
        <p:spPr>
          <a:xfrm>
            <a:off x="498481" y="3558229"/>
            <a:ext cx="11123112" cy="2746073"/>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I just want to review that compare and contrast one last time.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w Cen MT" panose="020B0602020104020603"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Ancient Israel, there was a work of restoration through the sacrificial system. Both Israel and the pagan nations had a sacrificial system. Israel offered true restoration, for all of its act paganism was completely empty of any true restoration. Modern Israel as a movement from 1798 to the Second Advent, undoing the sin of Ham, Cain and Eve, is on a path of restoration. We should expect the counterfeit offer the restoration of equality; it may act the part, but it will find itself to be empty. So from 2001 we see the rise up of Pope Francis, the first Jesuit Pope, supposed to be introducing liberation theology into the Catholic Church. In answer to a comment, it's not just whether or not he can change the whole church, but I would suggest whether or not he even wants to.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8B464515-6298-45A6-9B6F-0BA9BCB1BD9C}"/>
              </a:ext>
            </a:extLst>
          </p:cNvPr>
          <p:cNvCxnSpPr>
            <a:cxnSpLocks/>
          </p:cNvCxnSpPr>
          <p:nvPr/>
        </p:nvCxnSpPr>
        <p:spPr>
          <a:xfrm>
            <a:off x="2121119" y="1744933"/>
            <a:ext cx="8881444"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A82C65-6D14-4DDA-920C-E4E013D31026}"/>
              </a:ext>
            </a:extLst>
          </p:cNvPr>
          <p:cNvCxnSpPr>
            <a:cxnSpLocks/>
          </p:cNvCxnSpPr>
          <p:nvPr/>
        </p:nvCxnSpPr>
        <p:spPr>
          <a:xfrm>
            <a:off x="1227973" y="1738352"/>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199F816-1179-4F1B-98EA-406985FC20B7}"/>
              </a:ext>
            </a:extLst>
          </p:cNvPr>
          <p:cNvCxnSpPr>
            <a:cxnSpLocks/>
          </p:cNvCxnSpPr>
          <p:nvPr/>
        </p:nvCxnSpPr>
        <p:spPr>
          <a:xfrm flipV="1">
            <a:off x="1248963" y="146553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C14C38C-E866-40C6-82C5-22AD7FFE206E}"/>
              </a:ext>
            </a:extLst>
          </p:cNvPr>
          <p:cNvCxnSpPr>
            <a:cxnSpLocks/>
          </p:cNvCxnSpPr>
          <p:nvPr/>
        </p:nvCxnSpPr>
        <p:spPr>
          <a:xfrm>
            <a:off x="1033063" y="1465533"/>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485F7BB-3481-4727-B86E-AFB64F4E06CF}"/>
              </a:ext>
            </a:extLst>
          </p:cNvPr>
          <p:cNvCxnSpPr>
            <a:cxnSpLocks/>
          </p:cNvCxnSpPr>
          <p:nvPr/>
        </p:nvCxnSpPr>
        <p:spPr>
          <a:xfrm flipV="1">
            <a:off x="2942277" y="1153343"/>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AAB5F76-70C1-4E14-8D8A-CFBA6FBB7572}"/>
              </a:ext>
            </a:extLst>
          </p:cNvPr>
          <p:cNvCxnSpPr>
            <a:cxnSpLocks/>
          </p:cNvCxnSpPr>
          <p:nvPr/>
        </p:nvCxnSpPr>
        <p:spPr>
          <a:xfrm flipV="1">
            <a:off x="5567572" y="115987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F1C044-9F4B-4109-A9E2-CAC410919496}"/>
              </a:ext>
            </a:extLst>
          </p:cNvPr>
          <p:cNvCxnSpPr>
            <a:cxnSpLocks/>
          </p:cNvCxnSpPr>
          <p:nvPr/>
        </p:nvCxnSpPr>
        <p:spPr>
          <a:xfrm>
            <a:off x="2506807" y="1150989"/>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F046A6D-554F-44C0-8CA7-BFFFE120EDCF}"/>
              </a:ext>
            </a:extLst>
          </p:cNvPr>
          <p:cNvSpPr txBox="1"/>
          <p:nvPr/>
        </p:nvSpPr>
        <p:spPr>
          <a:xfrm>
            <a:off x="5177503" y="854933"/>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42" name="TextBox 41">
            <a:extLst>
              <a:ext uri="{FF2B5EF4-FFF2-40B4-BE49-F238E27FC236}">
                <a16:creationId xmlns:a16="http://schemas.microsoft.com/office/drawing/2014/main" id="{A31B9884-87AA-405F-ACB2-C4A4521371DC}"/>
              </a:ext>
            </a:extLst>
          </p:cNvPr>
          <p:cNvSpPr txBox="1"/>
          <p:nvPr/>
        </p:nvSpPr>
        <p:spPr>
          <a:xfrm>
            <a:off x="2450335" y="806973"/>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43" name="TextBox 42">
            <a:extLst>
              <a:ext uri="{FF2B5EF4-FFF2-40B4-BE49-F238E27FC236}">
                <a16:creationId xmlns:a16="http://schemas.microsoft.com/office/drawing/2014/main" id="{C4AB40DA-D2D3-4F73-AED6-408404AA811E}"/>
              </a:ext>
            </a:extLst>
          </p:cNvPr>
          <p:cNvSpPr txBox="1"/>
          <p:nvPr/>
        </p:nvSpPr>
        <p:spPr>
          <a:xfrm>
            <a:off x="911510" y="1031421"/>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53" name="TextBox 52">
            <a:extLst>
              <a:ext uri="{FF2B5EF4-FFF2-40B4-BE49-F238E27FC236}">
                <a16:creationId xmlns:a16="http://schemas.microsoft.com/office/drawing/2014/main" id="{D845AB1E-2207-4B7C-947C-994AEDF41E53}"/>
              </a:ext>
            </a:extLst>
          </p:cNvPr>
          <p:cNvSpPr txBox="1"/>
          <p:nvPr/>
        </p:nvSpPr>
        <p:spPr>
          <a:xfrm>
            <a:off x="2536398" y="1762212"/>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56" name="TextBox 55">
            <a:extLst>
              <a:ext uri="{FF2B5EF4-FFF2-40B4-BE49-F238E27FC236}">
                <a16:creationId xmlns:a16="http://schemas.microsoft.com/office/drawing/2014/main" id="{C5B1D09D-BD59-474D-ACFB-34FFAD797824}"/>
              </a:ext>
            </a:extLst>
          </p:cNvPr>
          <p:cNvSpPr txBox="1"/>
          <p:nvPr/>
        </p:nvSpPr>
        <p:spPr>
          <a:xfrm>
            <a:off x="5864904" y="-137987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cxnSp>
        <p:nvCxnSpPr>
          <p:cNvPr id="27" name="Straight Arrow Connector 26">
            <a:extLst>
              <a:ext uri="{FF2B5EF4-FFF2-40B4-BE49-F238E27FC236}">
                <a16:creationId xmlns:a16="http://schemas.microsoft.com/office/drawing/2014/main" id="{DD9541B0-8AF8-48D2-8369-2C72EBC956BB}"/>
              </a:ext>
            </a:extLst>
          </p:cNvPr>
          <p:cNvCxnSpPr>
            <a:cxnSpLocks/>
          </p:cNvCxnSpPr>
          <p:nvPr/>
        </p:nvCxnSpPr>
        <p:spPr>
          <a:xfrm>
            <a:off x="4818711" y="466327"/>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DD3F2C3-7447-4BC9-9090-94874C61AC1B}"/>
              </a:ext>
            </a:extLst>
          </p:cNvPr>
          <p:cNvSpPr txBox="1"/>
          <p:nvPr/>
        </p:nvSpPr>
        <p:spPr>
          <a:xfrm>
            <a:off x="5086607" y="1750972"/>
            <a:ext cx="1946860"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30" name="Straight Connector 29">
            <a:extLst>
              <a:ext uri="{FF2B5EF4-FFF2-40B4-BE49-F238E27FC236}">
                <a16:creationId xmlns:a16="http://schemas.microsoft.com/office/drawing/2014/main" id="{AA1DF4F1-2FE4-4C18-98B3-B83220D1C757}"/>
              </a:ext>
            </a:extLst>
          </p:cNvPr>
          <p:cNvCxnSpPr>
            <a:cxnSpLocks/>
          </p:cNvCxnSpPr>
          <p:nvPr/>
        </p:nvCxnSpPr>
        <p:spPr>
          <a:xfrm>
            <a:off x="5129562" y="115702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86BC96D-3553-4F37-B4F8-B71279239633}"/>
              </a:ext>
            </a:extLst>
          </p:cNvPr>
          <p:cNvCxnSpPr>
            <a:cxnSpLocks/>
          </p:cNvCxnSpPr>
          <p:nvPr/>
        </p:nvCxnSpPr>
        <p:spPr>
          <a:xfrm flipV="1">
            <a:off x="9741665" y="117090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62C5490-D9D8-4B21-8394-D3A6D0FA3596}"/>
              </a:ext>
            </a:extLst>
          </p:cNvPr>
          <p:cNvSpPr txBox="1"/>
          <p:nvPr/>
        </p:nvSpPr>
        <p:spPr>
          <a:xfrm>
            <a:off x="9144177" y="841435"/>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33" name="Straight Connector 32">
            <a:extLst>
              <a:ext uri="{FF2B5EF4-FFF2-40B4-BE49-F238E27FC236}">
                <a16:creationId xmlns:a16="http://schemas.microsoft.com/office/drawing/2014/main" id="{2D6E3B05-D503-40DA-A186-96075BF90A95}"/>
              </a:ext>
            </a:extLst>
          </p:cNvPr>
          <p:cNvCxnSpPr>
            <a:cxnSpLocks/>
          </p:cNvCxnSpPr>
          <p:nvPr/>
        </p:nvCxnSpPr>
        <p:spPr>
          <a:xfrm>
            <a:off x="9303655" y="1168059"/>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79D8E6B-FD8E-43BF-8791-505E6D3AA85E}"/>
              </a:ext>
            </a:extLst>
          </p:cNvPr>
          <p:cNvCxnSpPr>
            <a:cxnSpLocks/>
          </p:cNvCxnSpPr>
          <p:nvPr/>
        </p:nvCxnSpPr>
        <p:spPr>
          <a:xfrm flipV="1">
            <a:off x="7248352" y="146760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140770B-4F1B-4E35-8F91-912FC69E9A04}"/>
              </a:ext>
            </a:extLst>
          </p:cNvPr>
          <p:cNvCxnSpPr>
            <a:cxnSpLocks/>
          </p:cNvCxnSpPr>
          <p:nvPr/>
        </p:nvCxnSpPr>
        <p:spPr>
          <a:xfrm flipV="1">
            <a:off x="8039580" y="146760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A069DE3-C78C-48A5-840E-C155E7424FCB}"/>
              </a:ext>
            </a:extLst>
          </p:cNvPr>
          <p:cNvCxnSpPr>
            <a:cxnSpLocks/>
          </p:cNvCxnSpPr>
          <p:nvPr/>
        </p:nvCxnSpPr>
        <p:spPr>
          <a:xfrm flipV="1">
            <a:off x="8893614" y="1479115"/>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FF969ECE-7AE1-4D94-AD4D-A018690477D9}"/>
              </a:ext>
            </a:extLst>
          </p:cNvPr>
          <p:cNvSpPr txBox="1"/>
          <p:nvPr/>
        </p:nvSpPr>
        <p:spPr>
          <a:xfrm>
            <a:off x="6757540" y="1766678"/>
            <a:ext cx="1025777" cy="338554"/>
          </a:xfrm>
          <a:prstGeom prst="rect">
            <a:avLst/>
          </a:prstGeom>
          <a:noFill/>
        </p:spPr>
        <p:txBody>
          <a:bodyPr wrap="square" rtlCol="0">
            <a:spAutoFit/>
          </a:bodyPr>
          <a:lstStyle/>
          <a:p>
            <a:pPr algn="ctr"/>
            <a:r>
              <a:rPr lang="en-US" sz="1600" dirty="0">
                <a:latin typeface="Arial Narrow" panose="020B0606020202030204" pitchFamily="34" charset="0"/>
              </a:rPr>
              <a:t>Civil Rights</a:t>
            </a:r>
          </a:p>
        </p:txBody>
      </p:sp>
      <p:sp>
        <p:nvSpPr>
          <p:cNvPr id="38" name="TextBox 37">
            <a:extLst>
              <a:ext uri="{FF2B5EF4-FFF2-40B4-BE49-F238E27FC236}">
                <a16:creationId xmlns:a16="http://schemas.microsoft.com/office/drawing/2014/main" id="{A9817883-E65E-45BA-A033-B14163CC5201}"/>
              </a:ext>
            </a:extLst>
          </p:cNvPr>
          <p:cNvSpPr txBox="1"/>
          <p:nvPr/>
        </p:nvSpPr>
        <p:spPr>
          <a:xfrm>
            <a:off x="7661761" y="1987528"/>
            <a:ext cx="902061"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Wave Feminism</a:t>
            </a:r>
          </a:p>
        </p:txBody>
      </p:sp>
      <p:sp>
        <p:nvSpPr>
          <p:cNvPr id="39" name="TextBox 38">
            <a:extLst>
              <a:ext uri="{FF2B5EF4-FFF2-40B4-BE49-F238E27FC236}">
                <a16:creationId xmlns:a16="http://schemas.microsoft.com/office/drawing/2014/main" id="{3F325253-91D0-440F-955D-E90BE4F06B9D}"/>
              </a:ext>
            </a:extLst>
          </p:cNvPr>
          <p:cNvSpPr txBox="1"/>
          <p:nvPr/>
        </p:nvSpPr>
        <p:spPr>
          <a:xfrm>
            <a:off x="8475304" y="1826252"/>
            <a:ext cx="902060" cy="584775"/>
          </a:xfrm>
          <a:prstGeom prst="rect">
            <a:avLst/>
          </a:prstGeom>
          <a:noFill/>
        </p:spPr>
        <p:txBody>
          <a:bodyPr wrap="square" rtlCol="0">
            <a:spAutoFit/>
          </a:bodyPr>
          <a:lstStyle/>
          <a:p>
            <a:pPr algn="ctr"/>
            <a:r>
              <a:rPr lang="en-US" sz="1600" dirty="0">
                <a:latin typeface="Arial Narrow" panose="020B0606020202030204" pitchFamily="34" charset="0"/>
              </a:rPr>
              <a:t>Stonewall</a:t>
            </a:r>
          </a:p>
          <a:p>
            <a:pPr algn="ctr"/>
            <a:r>
              <a:rPr lang="en-US" sz="1600" dirty="0">
                <a:latin typeface="Arial Narrow" panose="020B0606020202030204" pitchFamily="34" charset="0"/>
              </a:rPr>
              <a:t>LGBT</a:t>
            </a:r>
          </a:p>
        </p:txBody>
      </p:sp>
      <p:sp>
        <p:nvSpPr>
          <p:cNvPr id="41" name="TextBox 40">
            <a:extLst>
              <a:ext uri="{FF2B5EF4-FFF2-40B4-BE49-F238E27FC236}">
                <a16:creationId xmlns:a16="http://schemas.microsoft.com/office/drawing/2014/main" id="{39368610-51F0-4BBF-8D6D-D3F064D772D5}"/>
              </a:ext>
            </a:extLst>
          </p:cNvPr>
          <p:cNvSpPr txBox="1"/>
          <p:nvPr/>
        </p:nvSpPr>
        <p:spPr>
          <a:xfrm>
            <a:off x="9511814" y="1766371"/>
            <a:ext cx="1841871" cy="1384995"/>
          </a:xfrm>
          <a:prstGeom prst="rect">
            <a:avLst/>
          </a:prstGeom>
          <a:noFill/>
        </p:spPr>
        <p:txBody>
          <a:bodyPr wrap="square" rtlCol="0">
            <a:spAutoFit/>
          </a:bodyPr>
          <a:lstStyle/>
          <a:p>
            <a:r>
              <a:rPr lang="en-US" sz="1400" b="1" dirty="0">
                <a:latin typeface="Arial Narrow" panose="020B0606020202030204" pitchFamily="34" charset="0"/>
              </a:rPr>
              <a:t>THREAT</a:t>
            </a:r>
          </a:p>
          <a:p>
            <a:pPr marL="112713" indent="-112713">
              <a:buFont typeface="Arial" panose="020B0604020202020204" pitchFamily="34" charset="0"/>
              <a:buChar char="•"/>
            </a:pPr>
            <a:r>
              <a:rPr lang="en-US" sz="1400" dirty="0">
                <a:latin typeface="Arial Narrow" panose="020B0606020202030204" pitchFamily="34" charset="0"/>
              </a:rPr>
              <a:t>Black/Immigrants</a:t>
            </a:r>
          </a:p>
          <a:p>
            <a:pPr marL="112713" indent="-112713">
              <a:buFont typeface="Arial" panose="020B0604020202020204" pitchFamily="34" charset="0"/>
              <a:buChar char="•"/>
            </a:pPr>
            <a:r>
              <a:rPr lang="en-US" sz="1400" dirty="0">
                <a:latin typeface="Arial Narrow" panose="020B0606020202030204" pitchFamily="34" charset="0"/>
              </a:rPr>
              <a:t>Muslims</a:t>
            </a:r>
          </a:p>
          <a:p>
            <a:pPr marL="112713" indent="-112713">
              <a:buFont typeface="Arial" panose="020B0604020202020204" pitchFamily="34" charset="0"/>
              <a:buChar char="•"/>
            </a:pPr>
            <a:r>
              <a:rPr lang="en-US" sz="1400" dirty="0">
                <a:latin typeface="Arial Narrow" panose="020B0606020202030204" pitchFamily="34" charset="0"/>
              </a:rPr>
              <a:t>Women</a:t>
            </a:r>
          </a:p>
          <a:p>
            <a:pPr marL="112713" indent="-112713">
              <a:buFont typeface="Arial" panose="020B0604020202020204" pitchFamily="34" charset="0"/>
              <a:buChar char="•"/>
            </a:pPr>
            <a:r>
              <a:rPr lang="en-US" sz="1400" dirty="0">
                <a:latin typeface="Arial Narrow" panose="020B0606020202030204" pitchFamily="34" charset="0"/>
              </a:rPr>
              <a:t>LGBT</a:t>
            </a:r>
          </a:p>
          <a:p>
            <a:pPr marL="112713" indent="-112713">
              <a:buFont typeface="Arial" panose="020B0604020202020204" pitchFamily="34" charset="0"/>
              <a:buChar char="•"/>
            </a:pPr>
            <a:r>
              <a:rPr lang="en-US" sz="1400" dirty="0">
                <a:latin typeface="Arial Narrow" panose="020B0606020202030204" pitchFamily="34" charset="0"/>
              </a:rPr>
              <a:t>Socialists </a:t>
            </a:r>
          </a:p>
        </p:txBody>
      </p:sp>
    </p:spTree>
    <p:extLst>
      <p:ext uri="{BB962C8B-B14F-4D97-AF65-F5344CB8AC3E}">
        <p14:creationId xmlns:p14="http://schemas.microsoft.com/office/powerpoint/2010/main" val="332368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ppt_w</p:attrName>
                                        </p:attrNameLst>
                                      </p:cBhvr>
                                      <p:tavLst>
                                        <p:tav tm="0">
                                          <p:val>
                                            <p:fltVal val="0"/>
                                          </p:val>
                                        </p:tav>
                                        <p:tav tm="100000">
                                          <p:val>
                                            <p:strVal val="#ppt_w"/>
                                          </p:val>
                                        </p:tav>
                                      </p:tavLst>
                                    </p:anim>
                                    <p:anim calcmode="lin" valueType="num">
                                      <p:cBhvr>
                                        <p:cTn id="8" dur="500" fill="hold"/>
                                        <p:tgtEl>
                                          <p:spTgt spid="95"/>
                                        </p:tgtEl>
                                        <p:attrNameLst>
                                          <p:attrName>ppt_h</p:attrName>
                                        </p:attrNameLst>
                                      </p:cBhvr>
                                      <p:tavLst>
                                        <p:tav tm="0">
                                          <p:val>
                                            <p:fltVal val="0"/>
                                          </p:val>
                                        </p:tav>
                                        <p:tav tm="100000">
                                          <p:val>
                                            <p:strVal val="#ppt_h"/>
                                          </p:val>
                                        </p:tav>
                                      </p:tavLst>
                                    </p:anim>
                                    <p:animEffect transition="in" filter="fade">
                                      <p:cBhvr>
                                        <p:cTn id="9" dur="500"/>
                                        <p:tgtEl>
                                          <p:spTgt spid="9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p:cTn id="12" dur="500" fill="hold"/>
                                        <p:tgtEl>
                                          <p:spTgt spid="96"/>
                                        </p:tgtEl>
                                        <p:attrNameLst>
                                          <p:attrName>ppt_w</p:attrName>
                                        </p:attrNameLst>
                                      </p:cBhvr>
                                      <p:tavLst>
                                        <p:tav tm="0">
                                          <p:val>
                                            <p:fltVal val="0"/>
                                          </p:val>
                                        </p:tav>
                                        <p:tav tm="100000">
                                          <p:val>
                                            <p:strVal val="#ppt_w"/>
                                          </p:val>
                                        </p:tav>
                                      </p:tavLst>
                                    </p:anim>
                                    <p:anim calcmode="lin" valueType="num">
                                      <p:cBhvr>
                                        <p:cTn id="13" dur="500" fill="hold"/>
                                        <p:tgtEl>
                                          <p:spTgt spid="96"/>
                                        </p:tgtEl>
                                        <p:attrNameLst>
                                          <p:attrName>ppt_h</p:attrName>
                                        </p:attrNameLst>
                                      </p:cBhvr>
                                      <p:tavLst>
                                        <p:tav tm="0">
                                          <p:val>
                                            <p:fltVal val="0"/>
                                          </p:val>
                                        </p:tav>
                                        <p:tav tm="100000">
                                          <p:val>
                                            <p:strVal val="#ppt_h"/>
                                          </p:val>
                                        </p:tav>
                                      </p:tavLst>
                                    </p:anim>
                                    <p:animEffect transition="in" filter="fade">
                                      <p:cBhvr>
                                        <p:cTn id="14" dur="500"/>
                                        <p:tgtEl>
                                          <p:spTgt spid="9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p:cTn id="17" dur="500" fill="hold"/>
                                        <p:tgtEl>
                                          <p:spTgt spid="97"/>
                                        </p:tgtEl>
                                        <p:attrNameLst>
                                          <p:attrName>ppt_w</p:attrName>
                                        </p:attrNameLst>
                                      </p:cBhvr>
                                      <p:tavLst>
                                        <p:tav tm="0">
                                          <p:val>
                                            <p:fltVal val="0"/>
                                          </p:val>
                                        </p:tav>
                                        <p:tav tm="100000">
                                          <p:val>
                                            <p:strVal val="#ppt_w"/>
                                          </p:val>
                                        </p:tav>
                                      </p:tavLst>
                                    </p:anim>
                                    <p:anim calcmode="lin" valueType="num">
                                      <p:cBhvr>
                                        <p:cTn id="18" dur="500" fill="hold"/>
                                        <p:tgtEl>
                                          <p:spTgt spid="97"/>
                                        </p:tgtEl>
                                        <p:attrNameLst>
                                          <p:attrName>ppt_h</p:attrName>
                                        </p:attrNameLst>
                                      </p:cBhvr>
                                      <p:tavLst>
                                        <p:tav tm="0">
                                          <p:val>
                                            <p:fltVal val="0"/>
                                          </p:val>
                                        </p:tav>
                                        <p:tav tm="100000">
                                          <p:val>
                                            <p:strVal val="#ppt_h"/>
                                          </p:val>
                                        </p:tav>
                                      </p:tavLst>
                                    </p:anim>
                                    <p:animEffect transition="in" filter="fade">
                                      <p:cBhvr>
                                        <p:cTn id="19"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D03AA-2961-44E6-93A5-88858D6A01FE}"/>
              </a:ext>
            </a:extLst>
          </p:cNvPr>
          <p:cNvSpPr txBox="1"/>
          <p:nvPr/>
        </p:nvSpPr>
        <p:spPr>
          <a:xfrm>
            <a:off x="322217" y="330926"/>
            <a:ext cx="11477897" cy="6226628"/>
          </a:xfrm>
          <a:prstGeom prst="rect">
            <a:avLst/>
          </a:prstGeom>
          <a:solidFill>
            <a:schemeClr val="bg1"/>
          </a:solidFill>
        </p:spPr>
        <p:txBody>
          <a:bodyPr wrap="square" rtlCol="0">
            <a:spAutoFit/>
          </a:bodyPr>
          <a:lstStyle/>
          <a:p>
            <a:endParaRPr lang="en-US" dirty="0"/>
          </a:p>
        </p:txBody>
      </p:sp>
      <p:sp>
        <p:nvSpPr>
          <p:cNvPr id="95" name="Text Box 55">
            <a:extLst>
              <a:ext uri="{FF2B5EF4-FFF2-40B4-BE49-F238E27FC236}">
                <a16:creationId xmlns:a16="http://schemas.microsoft.com/office/drawing/2014/main" id="{C1F27BB8-6253-4731-B27E-461675828C5F}"/>
              </a:ext>
            </a:extLst>
          </p:cNvPr>
          <p:cNvSpPr txBox="1">
            <a:spLocks noChangeArrowheads="1"/>
          </p:cNvSpPr>
          <p:nvPr/>
        </p:nvSpPr>
        <p:spPr bwMode="auto">
          <a:xfrm>
            <a:off x="1636367" y="295864"/>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6" name="Text Box 55">
            <a:extLst>
              <a:ext uri="{FF2B5EF4-FFF2-40B4-BE49-F238E27FC236}">
                <a16:creationId xmlns:a16="http://schemas.microsoft.com/office/drawing/2014/main" id="{008F18AB-7795-455D-B205-2E84710A61D6}"/>
              </a:ext>
            </a:extLst>
          </p:cNvPr>
          <p:cNvSpPr txBox="1">
            <a:spLocks noChangeArrowheads="1"/>
          </p:cNvSpPr>
          <p:nvPr/>
        </p:nvSpPr>
        <p:spPr bwMode="auto">
          <a:xfrm>
            <a:off x="3513135" y="30044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7" name="Text Box 55">
            <a:extLst>
              <a:ext uri="{FF2B5EF4-FFF2-40B4-BE49-F238E27FC236}">
                <a16:creationId xmlns:a16="http://schemas.microsoft.com/office/drawing/2014/main" id="{82F60DA8-8769-4F11-AB05-BEDD928E0E35}"/>
              </a:ext>
            </a:extLst>
          </p:cNvPr>
          <p:cNvSpPr txBox="1">
            <a:spLocks noChangeArrowheads="1"/>
          </p:cNvSpPr>
          <p:nvPr/>
        </p:nvSpPr>
        <p:spPr bwMode="auto">
          <a:xfrm>
            <a:off x="5446658" y="278958"/>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98" name="Straight Arrow Connector 97">
            <a:extLst>
              <a:ext uri="{FF2B5EF4-FFF2-40B4-BE49-F238E27FC236}">
                <a16:creationId xmlns:a16="http://schemas.microsoft.com/office/drawing/2014/main" id="{E4EE0C97-050F-44F6-9345-EE1BA59D719E}"/>
              </a:ext>
            </a:extLst>
          </p:cNvPr>
          <p:cNvCxnSpPr>
            <a:cxnSpLocks/>
          </p:cNvCxnSpPr>
          <p:nvPr/>
        </p:nvCxnSpPr>
        <p:spPr>
          <a:xfrm>
            <a:off x="2860006" y="452974"/>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496168C-8FAD-49AB-9ABF-BCA36D9CE113}"/>
              </a:ext>
            </a:extLst>
          </p:cNvPr>
          <p:cNvSpPr txBox="1"/>
          <p:nvPr/>
        </p:nvSpPr>
        <p:spPr>
          <a:xfrm>
            <a:off x="534061" y="3847446"/>
            <a:ext cx="11123112" cy="967894"/>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This would start a whole other part and we've covered a lot of material, we're heading into a discussion of what Pope Francis has said and what he has done in reality and more quotes. So I'll stop it here, we've covered a lot, I'll review and will pick it up with our last class.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8B464515-6298-45A6-9B6F-0BA9BCB1BD9C}"/>
              </a:ext>
            </a:extLst>
          </p:cNvPr>
          <p:cNvCxnSpPr>
            <a:cxnSpLocks/>
          </p:cNvCxnSpPr>
          <p:nvPr/>
        </p:nvCxnSpPr>
        <p:spPr>
          <a:xfrm>
            <a:off x="2121119" y="1744933"/>
            <a:ext cx="8881444"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A82C65-6D14-4DDA-920C-E4E013D31026}"/>
              </a:ext>
            </a:extLst>
          </p:cNvPr>
          <p:cNvCxnSpPr>
            <a:cxnSpLocks/>
          </p:cNvCxnSpPr>
          <p:nvPr/>
        </p:nvCxnSpPr>
        <p:spPr>
          <a:xfrm>
            <a:off x="1227973" y="1738352"/>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199F816-1179-4F1B-98EA-406985FC20B7}"/>
              </a:ext>
            </a:extLst>
          </p:cNvPr>
          <p:cNvCxnSpPr>
            <a:cxnSpLocks/>
          </p:cNvCxnSpPr>
          <p:nvPr/>
        </p:nvCxnSpPr>
        <p:spPr>
          <a:xfrm flipV="1">
            <a:off x="1248963" y="146553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C14C38C-E866-40C6-82C5-22AD7FFE206E}"/>
              </a:ext>
            </a:extLst>
          </p:cNvPr>
          <p:cNvCxnSpPr>
            <a:cxnSpLocks/>
          </p:cNvCxnSpPr>
          <p:nvPr/>
        </p:nvCxnSpPr>
        <p:spPr>
          <a:xfrm>
            <a:off x="1033063" y="1465533"/>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485F7BB-3481-4727-B86E-AFB64F4E06CF}"/>
              </a:ext>
            </a:extLst>
          </p:cNvPr>
          <p:cNvCxnSpPr>
            <a:cxnSpLocks/>
          </p:cNvCxnSpPr>
          <p:nvPr/>
        </p:nvCxnSpPr>
        <p:spPr>
          <a:xfrm flipV="1">
            <a:off x="2942277" y="1153343"/>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AAB5F76-70C1-4E14-8D8A-CFBA6FBB7572}"/>
              </a:ext>
            </a:extLst>
          </p:cNvPr>
          <p:cNvCxnSpPr>
            <a:cxnSpLocks/>
          </p:cNvCxnSpPr>
          <p:nvPr/>
        </p:nvCxnSpPr>
        <p:spPr>
          <a:xfrm flipV="1">
            <a:off x="5567572" y="115987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F1C044-9F4B-4109-A9E2-CAC410919496}"/>
              </a:ext>
            </a:extLst>
          </p:cNvPr>
          <p:cNvCxnSpPr>
            <a:cxnSpLocks/>
          </p:cNvCxnSpPr>
          <p:nvPr/>
        </p:nvCxnSpPr>
        <p:spPr>
          <a:xfrm>
            <a:off x="2506807" y="1150989"/>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F046A6D-554F-44C0-8CA7-BFFFE120EDCF}"/>
              </a:ext>
            </a:extLst>
          </p:cNvPr>
          <p:cNvSpPr txBox="1"/>
          <p:nvPr/>
        </p:nvSpPr>
        <p:spPr>
          <a:xfrm>
            <a:off x="5177503" y="854933"/>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42" name="TextBox 41">
            <a:extLst>
              <a:ext uri="{FF2B5EF4-FFF2-40B4-BE49-F238E27FC236}">
                <a16:creationId xmlns:a16="http://schemas.microsoft.com/office/drawing/2014/main" id="{A31B9884-87AA-405F-ACB2-C4A4521371DC}"/>
              </a:ext>
            </a:extLst>
          </p:cNvPr>
          <p:cNvSpPr txBox="1"/>
          <p:nvPr/>
        </p:nvSpPr>
        <p:spPr>
          <a:xfrm>
            <a:off x="2450335" y="806973"/>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43" name="TextBox 42">
            <a:extLst>
              <a:ext uri="{FF2B5EF4-FFF2-40B4-BE49-F238E27FC236}">
                <a16:creationId xmlns:a16="http://schemas.microsoft.com/office/drawing/2014/main" id="{C4AB40DA-D2D3-4F73-AED6-408404AA811E}"/>
              </a:ext>
            </a:extLst>
          </p:cNvPr>
          <p:cNvSpPr txBox="1"/>
          <p:nvPr/>
        </p:nvSpPr>
        <p:spPr>
          <a:xfrm>
            <a:off x="911510" y="1031421"/>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53" name="TextBox 52">
            <a:extLst>
              <a:ext uri="{FF2B5EF4-FFF2-40B4-BE49-F238E27FC236}">
                <a16:creationId xmlns:a16="http://schemas.microsoft.com/office/drawing/2014/main" id="{D845AB1E-2207-4B7C-947C-994AEDF41E53}"/>
              </a:ext>
            </a:extLst>
          </p:cNvPr>
          <p:cNvSpPr txBox="1"/>
          <p:nvPr/>
        </p:nvSpPr>
        <p:spPr>
          <a:xfrm>
            <a:off x="2536398" y="1762212"/>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56" name="TextBox 55">
            <a:extLst>
              <a:ext uri="{FF2B5EF4-FFF2-40B4-BE49-F238E27FC236}">
                <a16:creationId xmlns:a16="http://schemas.microsoft.com/office/drawing/2014/main" id="{C5B1D09D-BD59-474D-ACFB-34FFAD797824}"/>
              </a:ext>
            </a:extLst>
          </p:cNvPr>
          <p:cNvSpPr txBox="1"/>
          <p:nvPr/>
        </p:nvSpPr>
        <p:spPr>
          <a:xfrm>
            <a:off x="5864904" y="-137987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cxnSp>
        <p:nvCxnSpPr>
          <p:cNvPr id="27" name="Straight Arrow Connector 26">
            <a:extLst>
              <a:ext uri="{FF2B5EF4-FFF2-40B4-BE49-F238E27FC236}">
                <a16:creationId xmlns:a16="http://schemas.microsoft.com/office/drawing/2014/main" id="{DD9541B0-8AF8-48D2-8369-2C72EBC956BB}"/>
              </a:ext>
            </a:extLst>
          </p:cNvPr>
          <p:cNvCxnSpPr>
            <a:cxnSpLocks/>
          </p:cNvCxnSpPr>
          <p:nvPr/>
        </p:nvCxnSpPr>
        <p:spPr>
          <a:xfrm>
            <a:off x="4818711" y="466327"/>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DD3F2C3-7447-4BC9-9090-94874C61AC1B}"/>
              </a:ext>
            </a:extLst>
          </p:cNvPr>
          <p:cNvSpPr txBox="1"/>
          <p:nvPr/>
        </p:nvSpPr>
        <p:spPr>
          <a:xfrm>
            <a:off x="5086607" y="1750972"/>
            <a:ext cx="1946860"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30" name="Straight Connector 29">
            <a:extLst>
              <a:ext uri="{FF2B5EF4-FFF2-40B4-BE49-F238E27FC236}">
                <a16:creationId xmlns:a16="http://schemas.microsoft.com/office/drawing/2014/main" id="{AA1DF4F1-2FE4-4C18-98B3-B83220D1C757}"/>
              </a:ext>
            </a:extLst>
          </p:cNvPr>
          <p:cNvCxnSpPr>
            <a:cxnSpLocks/>
          </p:cNvCxnSpPr>
          <p:nvPr/>
        </p:nvCxnSpPr>
        <p:spPr>
          <a:xfrm>
            <a:off x="5129562" y="115702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86BC96D-3553-4F37-B4F8-B71279239633}"/>
              </a:ext>
            </a:extLst>
          </p:cNvPr>
          <p:cNvCxnSpPr>
            <a:cxnSpLocks/>
          </p:cNvCxnSpPr>
          <p:nvPr/>
        </p:nvCxnSpPr>
        <p:spPr>
          <a:xfrm flipV="1">
            <a:off x="9741665" y="117090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62C5490-D9D8-4B21-8394-D3A6D0FA3596}"/>
              </a:ext>
            </a:extLst>
          </p:cNvPr>
          <p:cNvSpPr txBox="1"/>
          <p:nvPr/>
        </p:nvSpPr>
        <p:spPr>
          <a:xfrm>
            <a:off x="9144177" y="841435"/>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33" name="Straight Connector 32">
            <a:extLst>
              <a:ext uri="{FF2B5EF4-FFF2-40B4-BE49-F238E27FC236}">
                <a16:creationId xmlns:a16="http://schemas.microsoft.com/office/drawing/2014/main" id="{2D6E3B05-D503-40DA-A186-96075BF90A95}"/>
              </a:ext>
            </a:extLst>
          </p:cNvPr>
          <p:cNvCxnSpPr>
            <a:cxnSpLocks/>
          </p:cNvCxnSpPr>
          <p:nvPr/>
        </p:nvCxnSpPr>
        <p:spPr>
          <a:xfrm>
            <a:off x="9303655" y="1168059"/>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79D8E6B-FD8E-43BF-8791-505E6D3AA85E}"/>
              </a:ext>
            </a:extLst>
          </p:cNvPr>
          <p:cNvCxnSpPr>
            <a:cxnSpLocks/>
          </p:cNvCxnSpPr>
          <p:nvPr/>
        </p:nvCxnSpPr>
        <p:spPr>
          <a:xfrm flipV="1">
            <a:off x="7248352" y="146760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140770B-4F1B-4E35-8F91-912FC69E9A04}"/>
              </a:ext>
            </a:extLst>
          </p:cNvPr>
          <p:cNvCxnSpPr>
            <a:cxnSpLocks/>
          </p:cNvCxnSpPr>
          <p:nvPr/>
        </p:nvCxnSpPr>
        <p:spPr>
          <a:xfrm flipV="1">
            <a:off x="8039580" y="146760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A069DE3-C78C-48A5-840E-C155E7424FCB}"/>
              </a:ext>
            </a:extLst>
          </p:cNvPr>
          <p:cNvCxnSpPr>
            <a:cxnSpLocks/>
          </p:cNvCxnSpPr>
          <p:nvPr/>
        </p:nvCxnSpPr>
        <p:spPr>
          <a:xfrm flipV="1">
            <a:off x="8893614" y="1479115"/>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FF969ECE-7AE1-4D94-AD4D-A018690477D9}"/>
              </a:ext>
            </a:extLst>
          </p:cNvPr>
          <p:cNvSpPr txBox="1"/>
          <p:nvPr/>
        </p:nvSpPr>
        <p:spPr>
          <a:xfrm>
            <a:off x="6757540" y="1766678"/>
            <a:ext cx="1025777" cy="338554"/>
          </a:xfrm>
          <a:prstGeom prst="rect">
            <a:avLst/>
          </a:prstGeom>
          <a:noFill/>
        </p:spPr>
        <p:txBody>
          <a:bodyPr wrap="square" rtlCol="0">
            <a:spAutoFit/>
          </a:bodyPr>
          <a:lstStyle/>
          <a:p>
            <a:pPr algn="ctr"/>
            <a:r>
              <a:rPr lang="en-US" sz="1600" dirty="0">
                <a:latin typeface="Arial Narrow" panose="020B0606020202030204" pitchFamily="34" charset="0"/>
              </a:rPr>
              <a:t>Civil Rights</a:t>
            </a:r>
          </a:p>
        </p:txBody>
      </p:sp>
      <p:sp>
        <p:nvSpPr>
          <p:cNvPr id="38" name="TextBox 37">
            <a:extLst>
              <a:ext uri="{FF2B5EF4-FFF2-40B4-BE49-F238E27FC236}">
                <a16:creationId xmlns:a16="http://schemas.microsoft.com/office/drawing/2014/main" id="{A9817883-E65E-45BA-A033-B14163CC5201}"/>
              </a:ext>
            </a:extLst>
          </p:cNvPr>
          <p:cNvSpPr txBox="1"/>
          <p:nvPr/>
        </p:nvSpPr>
        <p:spPr>
          <a:xfrm>
            <a:off x="7661761" y="1987528"/>
            <a:ext cx="902061"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Wave Feminism</a:t>
            </a:r>
          </a:p>
        </p:txBody>
      </p:sp>
      <p:sp>
        <p:nvSpPr>
          <p:cNvPr id="39" name="TextBox 38">
            <a:extLst>
              <a:ext uri="{FF2B5EF4-FFF2-40B4-BE49-F238E27FC236}">
                <a16:creationId xmlns:a16="http://schemas.microsoft.com/office/drawing/2014/main" id="{3F325253-91D0-440F-955D-E90BE4F06B9D}"/>
              </a:ext>
            </a:extLst>
          </p:cNvPr>
          <p:cNvSpPr txBox="1"/>
          <p:nvPr/>
        </p:nvSpPr>
        <p:spPr>
          <a:xfrm>
            <a:off x="8475304" y="1826252"/>
            <a:ext cx="902060" cy="584775"/>
          </a:xfrm>
          <a:prstGeom prst="rect">
            <a:avLst/>
          </a:prstGeom>
          <a:noFill/>
        </p:spPr>
        <p:txBody>
          <a:bodyPr wrap="square" rtlCol="0">
            <a:spAutoFit/>
          </a:bodyPr>
          <a:lstStyle/>
          <a:p>
            <a:pPr algn="ctr"/>
            <a:r>
              <a:rPr lang="en-US" sz="1600" dirty="0">
                <a:latin typeface="Arial Narrow" panose="020B0606020202030204" pitchFamily="34" charset="0"/>
              </a:rPr>
              <a:t>Stonewall</a:t>
            </a:r>
          </a:p>
          <a:p>
            <a:pPr algn="ctr"/>
            <a:r>
              <a:rPr lang="en-US" sz="1600" dirty="0">
                <a:latin typeface="Arial Narrow" panose="020B0606020202030204" pitchFamily="34" charset="0"/>
              </a:rPr>
              <a:t>LGBT</a:t>
            </a:r>
          </a:p>
        </p:txBody>
      </p:sp>
      <p:sp>
        <p:nvSpPr>
          <p:cNvPr id="41" name="TextBox 40">
            <a:extLst>
              <a:ext uri="{FF2B5EF4-FFF2-40B4-BE49-F238E27FC236}">
                <a16:creationId xmlns:a16="http://schemas.microsoft.com/office/drawing/2014/main" id="{39368610-51F0-4BBF-8D6D-D3F064D772D5}"/>
              </a:ext>
            </a:extLst>
          </p:cNvPr>
          <p:cNvSpPr txBox="1"/>
          <p:nvPr/>
        </p:nvSpPr>
        <p:spPr>
          <a:xfrm>
            <a:off x="9511814" y="1766371"/>
            <a:ext cx="1841871" cy="1384995"/>
          </a:xfrm>
          <a:prstGeom prst="rect">
            <a:avLst/>
          </a:prstGeom>
          <a:noFill/>
        </p:spPr>
        <p:txBody>
          <a:bodyPr wrap="square" rtlCol="0">
            <a:spAutoFit/>
          </a:bodyPr>
          <a:lstStyle/>
          <a:p>
            <a:r>
              <a:rPr lang="en-US" sz="1400" b="1" dirty="0">
                <a:latin typeface="Arial Narrow" panose="020B0606020202030204" pitchFamily="34" charset="0"/>
              </a:rPr>
              <a:t>THREAT</a:t>
            </a:r>
          </a:p>
          <a:p>
            <a:pPr marL="112713" indent="-112713">
              <a:buFont typeface="Arial" panose="020B0604020202020204" pitchFamily="34" charset="0"/>
              <a:buChar char="•"/>
            </a:pPr>
            <a:r>
              <a:rPr lang="en-US" sz="1400" dirty="0">
                <a:latin typeface="Arial Narrow" panose="020B0606020202030204" pitchFamily="34" charset="0"/>
              </a:rPr>
              <a:t>Black/Immigrants</a:t>
            </a:r>
          </a:p>
          <a:p>
            <a:pPr marL="112713" indent="-112713">
              <a:buFont typeface="Arial" panose="020B0604020202020204" pitchFamily="34" charset="0"/>
              <a:buChar char="•"/>
            </a:pPr>
            <a:r>
              <a:rPr lang="en-US" sz="1400" dirty="0">
                <a:latin typeface="Arial Narrow" panose="020B0606020202030204" pitchFamily="34" charset="0"/>
              </a:rPr>
              <a:t>Muslims</a:t>
            </a:r>
          </a:p>
          <a:p>
            <a:pPr marL="112713" indent="-112713">
              <a:buFont typeface="Arial" panose="020B0604020202020204" pitchFamily="34" charset="0"/>
              <a:buChar char="•"/>
            </a:pPr>
            <a:r>
              <a:rPr lang="en-US" sz="1400" dirty="0">
                <a:latin typeface="Arial Narrow" panose="020B0606020202030204" pitchFamily="34" charset="0"/>
              </a:rPr>
              <a:t>Women</a:t>
            </a:r>
          </a:p>
          <a:p>
            <a:pPr marL="112713" indent="-112713">
              <a:buFont typeface="Arial" panose="020B0604020202020204" pitchFamily="34" charset="0"/>
              <a:buChar char="•"/>
            </a:pPr>
            <a:r>
              <a:rPr lang="en-US" sz="1400" dirty="0">
                <a:latin typeface="Arial Narrow" panose="020B0606020202030204" pitchFamily="34" charset="0"/>
              </a:rPr>
              <a:t>LGBT</a:t>
            </a:r>
          </a:p>
          <a:p>
            <a:pPr marL="112713" indent="-112713">
              <a:buFont typeface="Arial" panose="020B0604020202020204" pitchFamily="34" charset="0"/>
              <a:buChar char="•"/>
            </a:pPr>
            <a:r>
              <a:rPr lang="en-US" sz="1400" dirty="0">
                <a:latin typeface="Arial Narrow" panose="020B0606020202030204" pitchFamily="34" charset="0"/>
              </a:rPr>
              <a:t>Socialists </a:t>
            </a:r>
          </a:p>
        </p:txBody>
      </p:sp>
    </p:spTree>
    <p:extLst>
      <p:ext uri="{BB962C8B-B14F-4D97-AF65-F5344CB8AC3E}">
        <p14:creationId xmlns:p14="http://schemas.microsoft.com/office/powerpoint/2010/main" val="427439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ppt_w</p:attrName>
                                        </p:attrNameLst>
                                      </p:cBhvr>
                                      <p:tavLst>
                                        <p:tav tm="0">
                                          <p:val>
                                            <p:fltVal val="0"/>
                                          </p:val>
                                        </p:tav>
                                        <p:tav tm="100000">
                                          <p:val>
                                            <p:strVal val="#ppt_w"/>
                                          </p:val>
                                        </p:tav>
                                      </p:tavLst>
                                    </p:anim>
                                    <p:anim calcmode="lin" valueType="num">
                                      <p:cBhvr>
                                        <p:cTn id="8" dur="500" fill="hold"/>
                                        <p:tgtEl>
                                          <p:spTgt spid="95"/>
                                        </p:tgtEl>
                                        <p:attrNameLst>
                                          <p:attrName>ppt_h</p:attrName>
                                        </p:attrNameLst>
                                      </p:cBhvr>
                                      <p:tavLst>
                                        <p:tav tm="0">
                                          <p:val>
                                            <p:fltVal val="0"/>
                                          </p:val>
                                        </p:tav>
                                        <p:tav tm="100000">
                                          <p:val>
                                            <p:strVal val="#ppt_h"/>
                                          </p:val>
                                        </p:tav>
                                      </p:tavLst>
                                    </p:anim>
                                    <p:animEffect transition="in" filter="fade">
                                      <p:cBhvr>
                                        <p:cTn id="9" dur="500"/>
                                        <p:tgtEl>
                                          <p:spTgt spid="9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p:cTn id="12" dur="500" fill="hold"/>
                                        <p:tgtEl>
                                          <p:spTgt spid="96"/>
                                        </p:tgtEl>
                                        <p:attrNameLst>
                                          <p:attrName>ppt_w</p:attrName>
                                        </p:attrNameLst>
                                      </p:cBhvr>
                                      <p:tavLst>
                                        <p:tav tm="0">
                                          <p:val>
                                            <p:fltVal val="0"/>
                                          </p:val>
                                        </p:tav>
                                        <p:tav tm="100000">
                                          <p:val>
                                            <p:strVal val="#ppt_w"/>
                                          </p:val>
                                        </p:tav>
                                      </p:tavLst>
                                    </p:anim>
                                    <p:anim calcmode="lin" valueType="num">
                                      <p:cBhvr>
                                        <p:cTn id="13" dur="500" fill="hold"/>
                                        <p:tgtEl>
                                          <p:spTgt spid="96"/>
                                        </p:tgtEl>
                                        <p:attrNameLst>
                                          <p:attrName>ppt_h</p:attrName>
                                        </p:attrNameLst>
                                      </p:cBhvr>
                                      <p:tavLst>
                                        <p:tav tm="0">
                                          <p:val>
                                            <p:fltVal val="0"/>
                                          </p:val>
                                        </p:tav>
                                        <p:tav tm="100000">
                                          <p:val>
                                            <p:strVal val="#ppt_h"/>
                                          </p:val>
                                        </p:tav>
                                      </p:tavLst>
                                    </p:anim>
                                    <p:animEffect transition="in" filter="fade">
                                      <p:cBhvr>
                                        <p:cTn id="14" dur="500"/>
                                        <p:tgtEl>
                                          <p:spTgt spid="9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p:cTn id="17" dur="500" fill="hold"/>
                                        <p:tgtEl>
                                          <p:spTgt spid="97"/>
                                        </p:tgtEl>
                                        <p:attrNameLst>
                                          <p:attrName>ppt_w</p:attrName>
                                        </p:attrNameLst>
                                      </p:cBhvr>
                                      <p:tavLst>
                                        <p:tav tm="0">
                                          <p:val>
                                            <p:fltVal val="0"/>
                                          </p:val>
                                        </p:tav>
                                        <p:tav tm="100000">
                                          <p:val>
                                            <p:strVal val="#ppt_w"/>
                                          </p:val>
                                        </p:tav>
                                      </p:tavLst>
                                    </p:anim>
                                    <p:anim calcmode="lin" valueType="num">
                                      <p:cBhvr>
                                        <p:cTn id="18" dur="500" fill="hold"/>
                                        <p:tgtEl>
                                          <p:spTgt spid="97"/>
                                        </p:tgtEl>
                                        <p:attrNameLst>
                                          <p:attrName>ppt_h</p:attrName>
                                        </p:attrNameLst>
                                      </p:cBhvr>
                                      <p:tavLst>
                                        <p:tav tm="0">
                                          <p:val>
                                            <p:fltVal val="0"/>
                                          </p:val>
                                        </p:tav>
                                        <p:tav tm="100000">
                                          <p:val>
                                            <p:strVal val="#ppt_h"/>
                                          </p:val>
                                        </p:tav>
                                      </p:tavLst>
                                    </p:anim>
                                    <p:animEffect transition="in" filter="fade">
                                      <p:cBhvr>
                                        <p:cTn id="19"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D03AA-2961-44E6-93A5-88858D6A01FE}"/>
              </a:ext>
            </a:extLst>
          </p:cNvPr>
          <p:cNvSpPr txBox="1"/>
          <p:nvPr/>
        </p:nvSpPr>
        <p:spPr>
          <a:xfrm>
            <a:off x="322217" y="330926"/>
            <a:ext cx="11477897" cy="6226628"/>
          </a:xfrm>
          <a:prstGeom prst="rect">
            <a:avLst/>
          </a:prstGeom>
          <a:solidFill>
            <a:schemeClr val="bg1"/>
          </a:solidFill>
        </p:spPr>
        <p:txBody>
          <a:bodyPr wrap="square" rtlCol="0">
            <a:spAutoFit/>
          </a:bodyPr>
          <a:lstStyle/>
          <a:p>
            <a:endParaRPr lang="en-US" dirty="0"/>
          </a:p>
        </p:txBody>
      </p:sp>
      <p:sp>
        <p:nvSpPr>
          <p:cNvPr id="95" name="Text Box 55">
            <a:extLst>
              <a:ext uri="{FF2B5EF4-FFF2-40B4-BE49-F238E27FC236}">
                <a16:creationId xmlns:a16="http://schemas.microsoft.com/office/drawing/2014/main" id="{C1F27BB8-6253-4731-B27E-461675828C5F}"/>
              </a:ext>
            </a:extLst>
          </p:cNvPr>
          <p:cNvSpPr txBox="1">
            <a:spLocks noChangeArrowheads="1"/>
          </p:cNvSpPr>
          <p:nvPr/>
        </p:nvSpPr>
        <p:spPr bwMode="auto">
          <a:xfrm>
            <a:off x="1636367" y="295864"/>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6" name="Text Box 55">
            <a:extLst>
              <a:ext uri="{FF2B5EF4-FFF2-40B4-BE49-F238E27FC236}">
                <a16:creationId xmlns:a16="http://schemas.microsoft.com/office/drawing/2014/main" id="{008F18AB-7795-455D-B205-2E84710A61D6}"/>
              </a:ext>
            </a:extLst>
          </p:cNvPr>
          <p:cNvSpPr txBox="1">
            <a:spLocks noChangeArrowheads="1"/>
          </p:cNvSpPr>
          <p:nvPr/>
        </p:nvSpPr>
        <p:spPr bwMode="auto">
          <a:xfrm>
            <a:off x="3513135" y="30044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7" name="Text Box 55">
            <a:extLst>
              <a:ext uri="{FF2B5EF4-FFF2-40B4-BE49-F238E27FC236}">
                <a16:creationId xmlns:a16="http://schemas.microsoft.com/office/drawing/2014/main" id="{82F60DA8-8769-4F11-AB05-BEDD928E0E35}"/>
              </a:ext>
            </a:extLst>
          </p:cNvPr>
          <p:cNvSpPr txBox="1">
            <a:spLocks noChangeArrowheads="1"/>
          </p:cNvSpPr>
          <p:nvPr/>
        </p:nvSpPr>
        <p:spPr bwMode="auto">
          <a:xfrm>
            <a:off x="5446658" y="278958"/>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98" name="Straight Arrow Connector 97">
            <a:extLst>
              <a:ext uri="{FF2B5EF4-FFF2-40B4-BE49-F238E27FC236}">
                <a16:creationId xmlns:a16="http://schemas.microsoft.com/office/drawing/2014/main" id="{E4EE0C97-050F-44F6-9345-EE1BA59D719E}"/>
              </a:ext>
            </a:extLst>
          </p:cNvPr>
          <p:cNvCxnSpPr>
            <a:cxnSpLocks/>
          </p:cNvCxnSpPr>
          <p:nvPr/>
        </p:nvCxnSpPr>
        <p:spPr>
          <a:xfrm>
            <a:off x="2860006" y="452974"/>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496168C-8FAD-49AB-9ABF-BCA36D9CE113}"/>
              </a:ext>
            </a:extLst>
          </p:cNvPr>
          <p:cNvSpPr txBox="1"/>
          <p:nvPr/>
        </p:nvSpPr>
        <p:spPr>
          <a:xfrm>
            <a:off x="534061" y="3847446"/>
            <a:ext cx="11123112" cy="2152064"/>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Everyone should have a book where they draw the lines out for themselves because in this presentation, we've already jumped between three different models:</a:t>
            </a:r>
          </a:p>
          <a:p>
            <a:pPr marL="285750" marR="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Acts 27 the Ship of Alexandria</a:t>
            </a:r>
          </a:p>
          <a:p>
            <a:pPr marL="285750" marR="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the three histories of Protestantism</a:t>
            </a:r>
          </a:p>
          <a:p>
            <a:pPr marL="285750" marR="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Eden to Eden </a:t>
            </a:r>
          </a:p>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The three sins that brought us down and the restoration from those three consequences. So just keep in your mind we're jumping between three models. </a:t>
            </a:r>
          </a:p>
        </p:txBody>
      </p:sp>
      <p:cxnSp>
        <p:nvCxnSpPr>
          <p:cNvPr id="17" name="Straight Connector 16">
            <a:extLst>
              <a:ext uri="{FF2B5EF4-FFF2-40B4-BE49-F238E27FC236}">
                <a16:creationId xmlns:a16="http://schemas.microsoft.com/office/drawing/2014/main" id="{8B464515-6298-45A6-9B6F-0BA9BCB1BD9C}"/>
              </a:ext>
            </a:extLst>
          </p:cNvPr>
          <p:cNvCxnSpPr>
            <a:cxnSpLocks/>
          </p:cNvCxnSpPr>
          <p:nvPr/>
        </p:nvCxnSpPr>
        <p:spPr>
          <a:xfrm>
            <a:off x="2121119" y="1744933"/>
            <a:ext cx="8881444"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A82C65-6D14-4DDA-920C-E4E013D31026}"/>
              </a:ext>
            </a:extLst>
          </p:cNvPr>
          <p:cNvCxnSpPr>
            <a:cxnSpLocks/>
          </p:cNvCxnSpPr>
          <p:nvPr/>
        </p:nvCxnSpPr>
        <p:spPr>
          <a:xfrm>
            <a:off x="1227973" y="1738352"/>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199F816-1179-4F1B-98EA-406985FC20B7}"/>
              </a:ext>
            </a:extLst>
          </p:cNvPr>
          <p:cNvCxnSpPr>
            <a:cxnSpLocks/>
          </p:cNvCxnSpPr>
          <p:nvPr/>
        </p:nvCxnSpPr>
        <p:spPr>
          <a:xfrm flipV="1">
            <a:off x="1248963" y="146553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C14C38C-E866-40C6-82C5-22AD7FFE206E}"/>
              </a:ext>
            </a:extLst>
          </p:cNvPr>
          <p:cNvCxnSpPr>
            <a:cxnSpLocks/>
          </p:cNvCxnSpPr>
          <p:nvPr/>
        </p:nvCxnSpPr>
        <p:spPr>
          <a:xfrm>
            <a:off x="1033063" y="1465533"/>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485F7BB-3481-4727-B86E-AFB64F4E06CF}"/>
              </a:ext>
            </a:extLst>
          </p:cNvPr>
          <p:cNvCxnSpPr>
            <a:cxnSpLocks/>
          </p:cNvCxnSpPr>
          <p:nvPr/>
        </p:nvCxnSpPr>
        <p:spPr>
          <a:xfrm flipV="1">
            <a:off x="2942277" y="1153343"/>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AAB5F76-70C1-4E14-8D8A-CFBA6FBB7572}"/>
              </a:ext>
            </a:extLst>
          </p:cNvPr>
          <p:cNvCxnSpPr>
            <a:cxnSpLocks/>
          </p:cNvCxnSpPr>
          <p:nvPr/>
        </p:nvCxnSpPr>
        <p:spPr>
          <a:xfrm flipV="1">
            <a:off x="5567572" y="115987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F1C044-9F4B-4109-A9E2-CAC410919496}"/>
              </a:ext>
            </a:extLst>
          </p:cNvPr>
          <p:cNvCxnSpPr>
            <a:cxnSpLocks/>
          </p:cNvCxnSpPr>
          <p:nvPr/>
        </p:nvCxnSpPr>
        <p:spPr>
          <a:xfrm>
            <a:off x="2506807" y="1150989"/>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F046A6D-554F-44C0-8CA7-BFFFE120EDCF}"/>
              </a:ext>
            </a:extLst>
          </p:cNvPr>
          <p:cNvSpPr txBox="1"/>
          <p:nvPr/>
        </p:nvSpPr>
        <p:spPr>
          <a:xfrm>
            <a:off x="5177503" y="854933"/>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42" name="TextBox 41">
            <a:extLst>
              <a:ext uri="{FF2B5EF4-FFF2-40B4-BE49-F238E27FC236}">
                <a16:creationId xmlns:a16="http://schemas.microsoft.com/office/drawing/2014/main" id="{A31B9884-87AA-405F-ACB2-C4A4521371DC}"/>
              </a:ext>
            </a:extLst>
          </p:cNvPr>
          <p:cNvSpPr txBox="1"/>
          <p:nvPr/>
        </p:nvSpPr>
        <p:spPr>
          <a:xfrm>
            <a:off x="2450335" y="806973"/>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43" name="TextBox 42">
            <a:extLst>
              <a:ext uri="{FF2B5EF4-FFF2-40B4-BE49-F238E27FC236}">
                <a16:creationId xmlns:a16="http://schemas.microsoft.com/office/drawing/2014/main" id="{C4AB40DA-D2D3-4F73-AED6-408404AA811E}"/>
              </a:ext>
            </a:extLst>
          </p:cNvPr>
          <p:cNvSpPr txBox="1"/>
          <p:nvPr/>
        </p:nvSpPr>
        <p:spPr>
          <a:xfrm>
            <a:off x="911510" y="1031421"/>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53" name="TextBox 52">
            <a:extLst>
              <a:ext uri="{FF2B5EF4-FFF2-40B4-BE49-F238E27FC236}">
                <a16:creationId xmlns:a16="http://schemas.microsoft.com/office/drawing/2014/main" id="{D845AB1E-2207-4B7C-947C-994AEDF41E53}"/>
              </a:ext>
            </a:extLst>
          </p:cNvPr>
          <p:cNvSpPr txBox="1"/>
          <p:nvPr/>
        </p:nvSpPr>
        <p:spPr>
          <a:xfrm>
            <a:off x="2536398" y="1762212"/>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56" name="TextBox 55">
            <a:extLst>
              <a:ext uri="{FF2B5EF4-FFF2-40B4-BE49-F238E27FC236}">
                <a16:creationId xmlns:a16="http://schemas.microsoft.com/office/drawing/2014/main" id="{C5B1D09D-BD59-474D-ACFB-34FFAD797824}"/>
              </a:ext>
            </a:extLst>
          </p:cNvPr>
          <p:cNvSpPr txBox="1"/>
          <p:nvPr/>
        </p:nvSpPr>
        <p:spPr>
          <a:xfrm>
            <a:off x="5864904" y="-137987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cxnSp>
        <p:nvCxnSpPr>
          <p:cNvPr id="27" name="Straight Arrow Connector 26">
            <a:extLst>
              <a:ext uri="{FF2B5EF4-FFF2-40B4-BE49-F238E27FC236}">
                <a16:creationId xmlns:a16="http://schemas.microsoft.com/office/drawing/2014/main" id="{DD9541B0-8AF8-48D2-8369-2C72EBC956BB}"/>
              </a:ext>
            </a:extLst>
          </p:cNvPr>
          <p:cNvCxnSpPr>
            <a:cxnSpLocks/>
          </p:cNvCxnSpPr>
          <p:nvPr/>
        </p:nvCxnSpPr>
        <p:spPr>
          <a:xfrm>
            <a:off x="4818711" y="466327"/>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DD3F2C3-7447-4BC9-9090-94874C61AC1B}"/>
              </a:ext>
            </a:extLst>
          </p:cNvPr>
          <p:cNvSpPr txBox="1"/>
          <p:nvPr/>
        </p:nvSpPr>
        <p:spPr>
          <a:xfrm>
            <a:off x="5086607" y="1750972"/>
            <a:ext cx="1946860"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30" name="Straight Connector 29">
            <a:extLst>
              <a:ext uri="{FF2B5EF4-FFF2-40B4-BE49-F238E27FC236}">
                <a16:creationId xmlns:a16="http://schemas.microsoft.com/office/drawing/2014/main" id="{AA1DF4F1-2FE4-4C18-98B3-B83220D1C757}"/>
              </a:ext>
            </a:extLst>
          </p:cNvPr>
          <p:cNvCxnSpPr>
            <a:cxnSpLocks/>
          </p:cNvCxnSpPr>
          <p:nvPr/>
        </p:nvCxnSpPr>
        <p:spPr>
          <a:xfrm>
            <a:off x="5129562" y="115702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86BC96D-3553-4F37-B4F8-B71279239633}"/>
              </a:ext>
            </a:extLst>
          </p:cNvPr>
          <p:cNvCxnSpPr>
            <a:cxnSpLocks/>
          </p:cNvCxnSpPr>
          <p:nvPr/>
        </p:nvCxnSpPr>
        <p:spPr>
          <a:xfrm flipV="1">
            <a:off x="9741665" y="117090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62C5490-D9D8-4B21-8394-D3A6D0FA3596}"/>
              </a:ext>
            </a:extLst>
          </p:cNvPr>
          <p:cNvSpPr txBox="1"/>
          <p:nvPr/>
        </p:nvSpPr>
        <p:spPr>
          <a:xfrm>
            <a:off x="9144177" y="841435"/>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33" name="Straight Connector 32">
            <a:extLst>
              <a:ext uri="{FF2B5EF4-FFF2-40B4-BE49-F238E27FC236}">
                <a16:creationId xmlns:a16="http://schemas.microsoft.com/office/drawing/2014/main" id="{2D6E3B05-D503-40DA-A186-96075BF90A95}"/>
              </a:ext>
            </a:extLst>
          </p:cNvPr>
          <p:cNvCxnSpPr>
            <a:cxnSpLocks/>
          </p:cNvCxnSpPr>
          <p:nvPr/>
        </p:nvCxnSpPr>
        <p:spPr>
          <a:xfrm>
            <a:off x="9303655" y="1168059"/>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79D8E6B-FD8E-43BF-8791-505E6D3AA85E}"/>
              </a:ext>
            </a:extLst>
          </p:cNvPr>
          <p:cNvCxnSpPr>
            <a:cxnSpLocks/>
          </p:cNvCxnSpPr>
          <p:nvPr/>
        </p:nvCxnSpPr>
        <p:spPr>
          <a:xfrm flipV="1">
            <a:off x="7248352" y="146760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140770B-4F1B-4E35-8F91-912FC69E9A04}"/>
              </a:ext>
            </a:extLst>
          </p:cNvPr>
          <p:cNvCxnSpPr>
            <a:cxnSpLocks/>
          </p:cNvCxnSpPr>
          <p:nvPr/>
        </p:nvCxnSpPr>
        <p:spPr>
          <a:xfrm flipV="1">
            <a:off x="8039580" y="146760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A069DE3-C78C-48A5-840E-C155E7424FCB}"/>
              </a:ext>
            </a:extLst>
          </p:cNvPr>
          <p:cNvCxnSpPr>
            <a:cxnSpLocks/>
          </p:cNvCxnSpPr>
          <p:nvPr/>
        </p:nvCxnSpPr>
        <p:spPr>
          <a:xfrm flipV="1">
            <a:off x="8893614" y="1479115"/>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FF969ECE-7AE1-4D94-AD4D-A018690477D9}"/>
              </a:ext>
            </a:extLst>
          </p:cNvPr>
          <p:cNvSpPr txBox="1"/>
          <p:nvPr/>
        </p:nvSpPr>
        <p:spPr>
          <a:xfrm>
            <a:off x="6757540" y="1766678"/>
            <a:ext cx="1025777" cy="338554"/>
          </a:xfrm>
          <a:prstGeom prst="rect">
            <a:avLst/>
          </a:prstGeom>
          <a:noFill/>
        </p:spPr>
        <p:txBody>
          <a:bodyPr wrap="square" rtlCol="0">
            <a:spAutoFit/>
          </a:bodyPr>
          <a:lstStyle/>
          <a:p>
            <a:pPr algn="ctr"/>
            <a:r>
              <a:rPr lang="en-US" sz="1600" dirty="0">
                <a:latin typeface="Arial Narrow" panose="020B0606020202030204" pitchFamily="34" charset="0"/>
              </a:rPr>
              <a:t>Civil Rights</a:t>
            </a:r>
          </a:p>
        </p:txBody>
      </p:sp>
      <p:sp>
        <p:nvSpPr>
          <p:cNvPr id="38" name="TextBox 37">
            <a:extLst>
              <a:ext uri="{FF2B5EF4-FFF2-40B4-BE49-F238E27FC236}">
                <a16:creationId xmlns:a16="http://schemas.microsoft.com/office/drawing/2014/main" id="{A9817883-E65E-45BA-A033-B14163CC5201}"/>
              </a:ext>
            </a:extLst>
          </p:cNvPr>
          <p:cNvSpPr txBox="1"/>
          <p:nvPr/>
        </p:nvSpPr>
        <p:spPr>
          <a:xfrm>
            <a:off x="7661761" y="1987528"/>
            <a:ext cx="902061"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Wave Feminism</a:t>
            </a:r>
          </a:p>
        </p:txBody>
      </p:sp>
      <p:sp>
        <p:nvSpPr>
          <p:cNvPr id="39" name="TextBox 38">
            <a:extLst>
              <a:ext uri="{FF2B5EF4-FFF2-40B4-BE49-F238E27FC236}">
                <a16:creationId xmlns:a16="http://schemas.microsoft.com/office/drawing/2014/main" id="{3F325253-91D0-440F-955D-E90BE4F06B9D}"/>
              </a:ext>
            </a:extLst>
          </p:cNvPr>
          <p:cNvSpPr txBox="1"/>
          <p:nvPr/>
        </p:nvSpPr>
        <p:spPr>
          <a:xfrm>
            <a:off x="8475304" y="1826252"/>
            <a:ext cx="902060" cy="584775"/>
          </a:xfrm>
          <a:prstGeom prst="rect">
            <a:avLst/>
          </a:prstGeom>
          <a:noFill/>
        </p:spPr>
        <p:txBody>
          <a:bodyPr wrap="square" rtlCol="0">
            <a:spAutoFit/>
          </a:bodyPr>
          <a:lstStyle/>
          <a:p>
            <a:pPr algn="ctr"/>
            <a:r>
              <a:rPr lang="en-US" sz="1600" dirty="0">
                <a:latin typeface="Arial Narrow" panose="020B0606020202030204" pitchFamily="34" charset="0"/>
              </a:rPr>
              <a:t>Stonewall</a:t>
            </a:r>
          </a:p>
          <a:p>
            <a:pPr algn="ctr"/>
            <a:r>
              <a:rPr lang="en-US" sz="1600" dirty="0">
                <a:latin typeface="Arial Narrow" panose="020B0606020202030204" pitchFamily="34" charset="0"/>
              </a:rPr>
              <a:t>LGBT</a:t>
            </a:r>
          </a:p>
        </p:txBody>
      </p:sp>
      <p:sp>
        <p:nvSpPr>
          <p:cNvPr id="41" name="TextBox 40">
            <a:extLst>
              <a:ext uri="{FF2B5EF4-FFF2-40B4-BE49-F238E27FC236}">
                <a16:creationId xmlns:a16="http://schemas.microsoft.com/office/drawing/2014/main" id="{39368610-51F0-4BBF-8D6D-D3F064D772D5}"/>
              </a:ext>
            </a:extLst>
          </p:cNvPr>
          <p:cNvSpPr txBox="1"/>
          <p:nvPr/>
        </p:nvSpPr>
        <p:spPr>
          <a:xfrm>
            <a:off x="9511814" y="1766371"/>
            <a:ext cx="1841871" cy="1384995"/>
          </a:xfrm>
          <a:prstGeom prst="rect">
            <a:avLst/>
          </a:prstGeom>
          <a:noFill/>
        </p:spPr>
        <p:txBody>
          <a:bodyPr wrap="square" rtlCol="0">
            <a:spAutoFit/>
          </a:bodyPr>
          <a:lstStyle/>
          <a:p>
            <a:r>
              <a:rPr lang="en-US" sz="1400" b="1" dirty="0">
                <a:latin typeface="Arial Narrow" panose="020B0606020202030204" pitchFamily="34" charset="0"/>
              </a:rPr>
              <a:t>THREAT</a:t>
            </a:r>
          </a:p>
          <a:p>
            <a:pPr marL="112713" indent="-112713">
              <a:buFont typeface="Arial" panose="020B0604020202020204" pitchFamily="34" charset="0"/>
              <a:buChar char="•"/>
            </a:pPr>
            <a:r>
              <a:rPr lang="en-US" sz="1400" dirty="0">
                <a:latin typeface="Arial Narrow" panose="020B0606020202030204" pitchFamily="34" charset="0"/>
              </a:rPr>
              <a:t>Black/Immigrants</a:t>
            </a:r>
          </a:p>
          <a:p>
            <a:pPr marL="112713" indent="-112713">
              <a:buFont typeface="Arial" panose="020B0604020202020204" pitchFamily="34" charset="0"/>
              <a:buChar char="•"/>
            </a:pPr>
            <a:r>
              <a:rPr lang="en-US" sz="1400" dirty="0">
                <a:latin typeface="Arial Narrow" panose="020B0606020202030204" pitchFamily="34" charset="0"/>
              </a:rPr>
              <a:t>Muslims</a:t>
            </a:r>
          </a:p>
          <a:p>
            <a:pPr marL="112713" indent="-112713">
              <a:buFont typeface="Arial" panose="020B0604020202020204" pitchFamily="34" charset="0"/>
              <a:buChar char="•"/>
            </a:pPr>
            <a:r>
              <a:rPr lang="en-US" sz="1400" dirty="0">
                <a:latin typeface="Arial Narrow" panose="020B0606020202030204" pitchFamily="34" charset="0"/>
              </a:rPr>
              <a:t>Women</a:t>
            </a:r>
          </a:p>
          <a:p>
            <a:pPr marL="112713" indent="-112713">
              <a:buFont typeface="Arial" panose="020B0604020202020204" pitchFamily="34" charset="0"/>
              <a:buChar char="•"/>
            </a:pPr>
            <a:r>
              <a:rPr lang="en-US" sz="1400" dirty="0">
                <a:latin typeface="Arial Narrow" panose="020B0606020202030204" pitchFamily="34" charset="0"/>
              </a:rPr>
              <a:t>LGBT</a:t>
            </a:r>
          </a:p>
          <a:p>
            <a:pPr marL="112713" indent="-112713">
              <a:buFont typeface="Arial" panose="020B0604020202020204" pitchFamily="34" charset="0"/>
              <a:buChar char="•"/>
            </a:pPr>
            <a:r>
              <a:rPr lang="en-US" sz="1400" dirty="0">
                <a:latin typeface="Arial Narrow" panose="020B0606020202030204" pitchFamily="34" charset="0"/>
              </a:rPr>
              <a:t>Socialists </a:t>
            </a:r>
          </a:p>
        </p:txBody>
      </p:sp>
    </p:spTree>
    <p:extLst>
      <p:ext uri="{BB962C8B-B14F-4D97-AF65-F5344CB8AC3E}">
        <p14:creationId xmlns:p14="http://schemas.microsoft.com/office/powerpoint/2010/main" val="315424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ppt_w</p:attrName>
                                        </p:attrNameLst>
                                      </p:cBhvr>
                                      <p:tavLst>
                                        <p:tav tm="0">
                                          <p:val>
                                            <p:fltVal val="0"/>
                                          </p:val>
                                        </p:tav>
                                        <p:tav tm="100000">
                                          <p:val>
                                            <p:strVal val="#ppt_w"/>
                                          </p:val>
                                        </p:tav>
                                      </p:tavLst>
                                    </p:anim>
                                    <p:anim calcmode="lin" valueType="num">
                                      <p:cBhvr>
                                        <p:cTn id="8" dur="500" fill="hold"/>
                                        <p:tgtEl>
                                          <p:spTgt spid="95"/>
                                        </p:tgtEl>
                                        <p:attrNameLst>
                                          <p:attrName>ppt_h</p:attrName>
                                        </p:attrNameLst>
                                      </p:cBhvr>
                                      <p:tavLst>
                                        <p:tav tm="0">
                                          <p:val>
                                            <p:fltVal val="0"/>
                                          </p:val>
                                        </p:tav>
                                        <p:tav tm="100000">
                                          <p:val>
                                            <p:strVal val="#ppt_h"/>
                                          </p:val>
                                        </p:tav>
                                      </p:tavLst>
                                    </p:anim>
                                    <p:animEffect transition="in" filter="fade">
                                      <p:cBhvr>
                                        <p:cTn id="9" dur="500"/>
                                        <p:tgtEl>
                                          <p:spTgt spid="9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p:cTn id="12" dur="500" fill="hold"/>
                                        <p:tgtEl>
                                          <p:spTgt spid="96"/>
                                        </p:tgtEl>
                                        <p:attrNameLst>
                                          <p:attrName>ppt_w</p:attrName>
                                        </p:attrNameLst>
                                      </p:cBhvr>
                                      <p:tavLst>
                                        <p:tav tm="0">
                                          <p:val>
                                            <p:fltVal val="0"/>
                                          </p:val>
                                        </p:tav>
                                        <p:tav tm="100000">
                                          <p:val>
                                            <p:strVal val="#ppt_w"/>
                                          </p:val>
                                        </p:tav>
                                      </p:tavLst>
                                    </p:anim>
                                    <p:anim calcmode="lin" valueType="num">
                                      <p:cBhvr>
                                        <p:cTn id="13" dur="500" fill="hold"/>
                                        <p:tgtEl>
                                          <p:spTgt spid="96"/>
                                        </p:tgtEl>
                                        <p:attrNameLst>
                                          <p:attrName>ppt_h</p:attrName>
                                        </p:attrNameLst>
                                      </p:cBhvr>
                                      <p:tavLst>
                                        <p:tav tm="0">
                                          <p:val>
                                            <p:fltVal val="0"/>
                                          </p:val>
                                        </p:tav>
                                        <p:tav tm="100000">
                                          <p:val>
                                            <p:strVal val="#ppt_h"/>
                                          </p:val>
                                        </p:tav>
                                      </p:tavLst>
                                    </p:anim>
                                    <p:animEffect transition="in" filter="fade">
                                      <p:cBhvr>
                                        <p:cTn id="14" dur="500"/>
                                        <p:tgtEl>
                                          <p:spTgt spid="9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p:cTn id="17" dur="500" fill="hold"/>
                                        <p:tgtEl>
                                          <p:spTgt spid="97"/>
                                        </p:tgtEl>
                                        <p:attrNameLst>
                                          <p:attrName>ppt_w</p:attrName>
                                        </p:attrNameLst>
                                      </p:cBhvr>
                                      <p:tavLst>
                                        <p:tav tm="0">
                                          <p:val>
                                            <p:fltVal val="0"/>
                                          </p:val>
                                        </p:tav>
                                        <p:tav tm="100000">
                                          <p:val>
                                            <p:strVal val="#ppt_w"/>
                                          </p:val>
                                        </p:tav>
                                      </p:tavLst>
                                    </p:anim>
                                    <p:anim calcmode="lin" valueType="num">
                                      <p:cBhvr>
                                        <p:cTn id="18" dur="500" fill="hold"/>
                                        <p:tgtEl>
                                          <p:spTgt spid="97"/>
                                        </p:tgtEl>
                                        <p:attrNameLst>
                                          <p:attrName>ppt_h</p:attrName>
                                        </p:attrNameLst>
                                      </p:cBhvr>
                                      <p:tavLst>
                                        <p:tav tm="0">
                                          <p:val>
                                            <p:fltVal val="0"/>
                                          </p:val>
                                        </p:tav>
                                        <p:tav tm="100000">
                                          <p:val>
                                            <p:strVal val="#ppt_h"/>
                                          </p:val>
                                        </p:tav>
                                      </p:tavLst>
                                    </p:anim>
                                    <p:animEffect transition="in" filter="fade">
                                      <p:cBhvr>
                                        <p:cTn id="19"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D03AA-2961-44E6-93A5-88858D6A01FE}"/>
              </a:ext>
            </a:extLst>
          </p:cNvPr>
          <p:cNvSpPr txBox="1"/>
          <p:nvPr/>
        </p:nvSpPr>
        <p:spPr>
          <a:xfrm>
            <a:off x="322217" y="330926"/>
            <a:ext cx="11477897" cy="6226628"/>
          </a:xfrm>
          <a:prstGeom prst="rect">
            <a:avLst/>
          </a:prstGeom>
          <a:solidFill>
            <a:schemeClr val="bg1"/>
          </a:solidFill>
        </p:spPr>
        <p:txBody>
          <a:bodyPr wrap="square" rtlCol="0">
            <a:spAutoFit/>
          </a:bodyPr>
          <a:lstStyle/>
          <a:p>
            <a:endParaRPr lang="en-US" dirty="0"/>
          </a:p>
        </p:txBody>
      </p:sp>
      <p:sp>
        <p:nvSpPr>
          <p:cNvPr id="95" name="Text Box 55">
            <a:extLst>
              <a:ext uri="{FF2B5EF4-FFF2-40B4-BE49-F238E27FC236}">
                <a16:creationId xmlns:a16="http://schemas.microsoft.com/office/drawing/2014/main" id="{C1F27BB8-6253-4731-B27E-461675828C5F}"/>
              </a:ext>
            </a:extLst>
          </p:cNvPr>
          <p:cNvSpPr txBox="1">
            <a:spLocks noChangeArrowheads="1"/>
          </p:cNvSpPr>
          <p:nvPr/>
        </p:nvSpPr>
        <p:spPr bwMode="auto">
          <a:xfrm>
            <a:off x="1636367" y="295864"/>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6" name="Text Box 55">
            <a:extLst>
              <a:ext uri="{FF2B5EF4-FFF2-40B4-BE49-F238E27FC236}">
                <a16:creationId xmlns:a16="http://schemas.microsoft.com/office/drawing/2014/main" id="{008F18AB-7795-455D-B205-2E84710A61D6}"/>
              </a:ext>
            </a:extLst>
          </p:cNvPr>
          <p:cNvSpPr txBox="1">
            <a:spLocks noChangeArrowheads="1"/>
          </p:cNvSpPr>
          <p:nvPr/>
        </p:nvSpPr>
        <p:spPr bwMode="auto">
          <a:xfrm>
            <a:off x="3513135" y="30044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7" name="Text Box 55">
            <a:extLst>
              <a:ext uri="{FF2B5EF4-FFF2-40B4-BE49-F238E27FC236}">
                <a16:creationId xmlns:a16="http://schemas.microsoft.com/office/drawing/2014/main" id="{82F60DA8-8769-4F11-AB05-BEDD928E0E35}"/>
              </a:ext>
            </a:extLst>
          </p:cNvPr>
          <p:cNvSpPr txBox="1">
            <a:spLocks noChangeArrowheads="1"/>
          </p:cNvSpPr>
          <p:nvPr/>
        </p:nvSpPr>
        <p:spPr bwMode="auto">
          <a:xfrm>
            <a:off x="5446658" y="278958"/>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98" name="Straight Arrow Connector 97">
            <a:extLst>
              <a:ext uri="{FF2B5EF4-FFF2-40B4-BE49-F238E27FC236}">
                <a16:creationId xmlns:a16="http://schemas.microsoft.com/office/drawing/2014/main" id="{E4EE0C97-050F-44F6-9345-EE1BA59D719E}"/>
              </a:ext>
            </a:extLst>
          </p:cNvPr>
          <p:cNvCxnSpPr>
            <a:cxnSpLocks/>
          </p:cNvCxnSpPr>
          <p:nvPr/>
        </p:nvCxnSpPr>
        <p:spPr>
          <a:xfrm>
            <a:off x="2860006" y="452974"/>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496168C-8FAD-49AB-9ABF-BCA36D9CE113}"/>
              </a:ext>
            </a:extLst>
          </p:cNvPr>
          <p:cNvSpPr txBox="1"/>
          <p:nvPr/>
        </p:nvSpPr>
        <p:spPr>
          <a:xfrm>
            <a:off x="534061" y="4192934"/>
            <a:ext cx="11123112" cy="126425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What we did was we went into the second history, the 1950s, and we spoke about the change in the threat from Catholics, Jews, Adventists, and Free Thinkers to the spreading communism. We very briefly covered the history of Billy Graham and President Eisenhower. This was a reaction to a war (Cold War) in a very similar way to this being a reaction to the Civil War.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8B464515-6298-45A6-9B6F-0BA9BCB1BD9C}"/>
              </a:ext>
            </a:extLst>
          </p:cNvPr>
          <p:cNvCxnSpPr>
            <a:cxnSpLocks/>
          </p:cNvCxnSpPr>
          <p:nvPr/>
        </p:nvCxnSpPr>
        <p:spPr>
          <a:xfrm>
            <a:off x="2121119" y="1744933"/>
            <a:ext cx="8881444"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A82C65-6D14-4DDA-920C-E4E013D31026}"/>
              </a:ext>
            </a:extLst>
          </p:cNvPr>
          <p:cNvCxnSpPr>
            <a:cxnSpLocks/>
          </p:cNvCxnSpPr>
          <p:nvPr/>
        </p:nvCxnSpPr>
        <p:spPr>
          <a:xfrm>
            <a:off x="1227973" y="1738352"/>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199F816-1179-4F1B-98EA-406985FC20B7}"/>
              </a:ext>
            </a:extLst>
          </p:cNvPr>
          <p:cNvCxnSpPr>
            <a:cxnSpLocks/>
          </p:cNvCxnSpPr>
          <p:nvPr/>
        </p:nvCxnSpPr>
        <p:spPr>
          <a:xfrm flipV="1">
            <a:off x="1248963" y="146553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C14C38C-E866-40C6-82C5-22AD7FFE206E}"/>
              </a:ext>
            </a:extLst>
          </p:cNvPr>
          <p:cNvCxnSpPr>
            <a:cxnSpLocks/>
          </p:cNvCxnSpPr>
          <p:nvPr/>
        </p:nvCxnSpPr>
        <p:spPr>
          <a:xfrm>
            <a:off x="1033063" y="1465533"/>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485F7BB-3481-4727-B86E-AFB64F4E06CF}"/>
              </a:ext>
            </a:extLst>
          </p:cNvPr>
          <p:cNvCxnSpPr>
            <a:cxnSpLocks/>
          </p:cNvCxnSpPr>
          <p:nvPr/>
        </p:nvCxnSpPr>
        <p:spPr>
          <a:xfrm flipV="1">
            <a:off x="2942277" y="1153343"/>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AAB5F76-70C1-4E14-8D8A-CFBA6FBB7572}"/>
              </a:ext>
            </a:extLst>
          </p:cNvPr>
          <p:cNvCxnSpPr>
            <a:cxnSpLocks/>
          </p:cNvCxnSpPr>
          <p:nvPr/>
        </p:nvCxnSpPr>
        <p:spPr>
          <a:xfrm flipV="1">
            <a:off x="5567572" y="115987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F1C044-9F4B-4109-A9E2-CAC410919496}"/>
              </a:ext>
            </a:extLst>
          </p:cNvPr>
          <p:cNvCxnSpPr>
            <a:cxnSpLocks/>
          </p:cNvCxnSpPr>
          <p:nvPr/>
        </p:nvCxnSpPr>
        <p:spPr>
          <a:xfrm>
            <a:off x="2506807" y="1150989"/>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F046A6D-554F-44C0-8CA7-BFFFE120EDCF}"/>
              </a:ext>
            </a:extLst>
          </p:cNvPr>
          <p:cNvSpPr txBox="1"/>
          <p:nvPr/>
        </p:nvSpPr>
        <p:spPr>
          <a:xfrm>
            <a:off x="5177503" y="854933"/>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42" name="TextBox 41">
            <a:extLst>
              <a:ext uri="{FF2B5EF4-FFF2-40B4-BE49-F238E27FC236}">
                <a16:creationId xmlns:a16="http://schemas.microsoft.com/office/drawing/2014/main" id="{A31B9884-87AA-405F-ACB2-C4A4521371DC}"/>
              </a:ext>
            </a:extLst>
          </p:cNvPr>
          <p:cNvSpPr txBox="1"/>
          <p:nvPr/>
        </p:nvSpPr>
        <p:spPr>
          <a:xfrm>
            <a:off x="2450335" y="806973"/>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43" name="TextBox 42">
            <a:extLst>
              <a:ext uri="{FF2B5EF4-FFF2-40B4-BE49-F238E27FC236}">
                <a16:creationId xmlns:a16="http://schemas.microsoft.com/office/drawing/2014/main" id="{C4AB40DA-D2D3-4F73-AED6-408404AA811E}"/>
              </a:ext>
            </a:extLst>
          </p:cNvPr>
          <p:cNvSpPr txBox="1"/>
          <p:nvPr/>
        </p:nvSpPr>
        <p:spPr>
          <a:xfrm>
            <a:off x="911510" y="1031421"/>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53" name="TextBox 52">
            <a:extLst>
              <a:ext uri="{FF2B5EF4-FFF2-40B4-BE49-F238E27FC236}">
                <a16:creationId xmlns:a16="http://schemas.microsoft.com/office/drawing/2014/main" id="{D845AB1E-2207-4B7C-947C-994AEDF41E53}"/>
              </a:ext>
            </a:extLst>
          </p:cNvPr>
          <p:cNvSpPr txBox="1"/>
          <p:nvPr/>
        </p:nvSpPr>
        <p:spPr>
          <a:xfrm>
            <a:off x="2536398" y="1762212"/>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56" name="TextBox 55">
            <a:extLst>
              <a:ext uri="{FF2B5EF4-FFF2-40B4-BE49-F238E27FC236}">
                <a16:creationId xmlns:a16="http://schemas.microsoft.com/office/drawing/2014/main" id="{C5B1D09D-BD59-474D-ACFB-34FFAD797824}"/>
              </a:ext>
            </a:extLst>
          </p:cNvPr>
          <p:cNvSpPr txBox="1"/>
          <p:nvPr/>
        </p:nvSpPr>
        <p:spPr>
          <a:xfrm>
            <a:off x="5864904" y="-137987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cxnSp>
        <p:nvCxnSpPr>
          <p:cNvPr id="27" name="Straight Arrow Connector 26">
            <a:extLst>
              <a:ext uri="{FF2B5EF4-FFF2-40B4-BE49-F238E27FC236}">
                <a16:creationId xmlns:a16="http://schemas.microsoft.com/office/drawing/2014/main" id="{DD9541B0-8AF8-48D2-8369-2C72EBC956BB}"/>
              </a:ext>
            </a:extLst>
          </p:cNvPr>
          <p:cNvCxnSpPr>
            <a:cxnSpLocks/>
          </p:cNvCxnSpPr>
          <p:nvPr/>
        </p:nvCxnSpPr>
        <p:spPr>
          <a:xfrm>
            <a:off x="4818711" y="466327"/>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DD3F2C3-7447-4BC9-9090-94874C61AC1B}"/>
              </a:ext>
            </a:extLst>
          </p:cNvPr>
          <p:cNvSpPr txBox="1"/>
          <p:nvPr/>
        </p:nvSpPr>
        <p:spPr>
          <a:xfrm>
            <a:off x="5086607" y="1750972"/>
            <a:ext cx="1946860"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30" name="Straight Connector 29">
            <a:extLst>
              <a:ext uri="{FF2B5EF4-FFF2-40B4-BE49-F238E27FC236}">
                <a16:creationId xmlns:a16="http://schemas.microsoft.com/office/drawing/2014/main" id="{AA1DF4F1-2FE4-4C18-98B3-B83220D1C757}"/>
              </a:ext>
            </a:extLst>
          </p:cNvPr>
          <p:cNvCxnSpPr>
            <a:cxnSpLocks/>
          </p:cNvCxnSpPr>
          <p:nvPr/>
        </p:nvCxnSpPr>
        <p:spPr>
          <a:xfrm>
            <a:off x="5129562" y="115702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86BC96D-3553-4F37-B4F8-B71279239633}"/>
              </a:ext>
            </a:extLst>
          </p:cNvPr>
          <p:cNvCxnSpPr>
            <a:cxnSpLocks/>
          </p:cNvCxnSpPr>
          <p:nvPr/>
        </p:nvCxnSpPr>
        <p:spPr>
          <a:xfrm flipV="1">
            <a:off x="9741665" y="117090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62C5490-D9D8-4B21-8394-D3A6D0FA3596}"/>
              </a:ext>
            </a:extLst>
          </p:cNvPr>
          <p:cNvSpPr txBox="1"/>
          <p:nvPr/>
        </p:nvSpPr>
        <p:spPr>
          <a:xfrm>
            <a:off x="9144177" y="841435"/>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33" name="Straight Connector 32">
            <a:extLst>
              <a:ext uri="{FF2B5EF4-FFF2-40B4-BE49-F238E27FC236}">
                <a16:creationId xmlns:a16="http://schemas.microsoft.com/office/drawing/2014/main" id="{2D6E3B05-D503-40DA-A186-96075BF90A95}"/>
              </a:ext>
            </a:extLst>
          </p:cNvPr>
          <p:cNvCxnSpPr>
            <a:cxnSpLocks/>
          </p:cNvCxnSpPr>
          <p:nvPr/>
        </p:nvCxnSpPr>
        <p:spPr>
          <a:xfrm>
            <a:off x="9303655" y="1168059"/>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79D8E6B-FD8E-43BF-8791-505E6D3AA85E}"/>
              </a:ext>
            </a:extLst>
          </p:cNvPr>
          <p:cNvCxnSpPr>
            <a:cxnSpLocks/>
          </p:cNvCxnSpPr>
          <p:nvPr/>
        </p:nvCxnSpPr>
        <p:spPr>
          <a:xfrm flipV="1">
            <a:off x="7248352" y="146760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140770B-4F1B-4E35-8F91-912FC69E9A04}"/>
              </a:ext>
            </a:extLst>
          </p:cNvPr>
          <p:cNvCxnSpPr>
            <a:cxnSpLocks/>
          </p:cNvCxnSpPr>
          <p:nvPr/>
        </p:nvCxnSpPr>
        <p:spPr>
          <a:xfrm flipV="1">
            <a:off x="8039580" y="146760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A069DE3-C78C-48A5-840E-C155E7424FCB}"/>
              </a:ext>
            </a:extLst>
          </p:cNvPr>
          <p:cNvCxnSpPr>
            <a:cxnSpLocks/>
          </p:cNvCxnSpPr>
          <p:nvPr/>
        </p:nvCxnSpPr>
        <p:spPr>
          <a:xfrm flipV="1">
            <a:off x="8893614" y="1479115"/>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FF969ECE-7AE1-4D94-AD4D-A018690477D9}"/>
              </a:ext>
            </a:extLst>
          </p:cNvPr>
          <p:cNvSpPr txBox="1"/>
          <p:nvPr/>
        </p:nvSpPr>
        <p:spPr>
          <a:xfrm>
            <a:off x="6757540" y="1766678"/>
            <a:ext cx="1025777" cy="338554"/>
          </a:xfrm>
          <a:prstGeom prst="rect">
            <a:avLst/>
          </a:prstGeom>
          <a:noFill/>
        </p:spPr>
        <p:txBody>
          <a:bodyPr wrap="square" rtlCol="0">
            <a:spAutoFit/>
          </a:bodyPr>
          <a:lstStyle/>
          <a:p>
            <a:pPr algn="ctr"/>
            <a:r>
              <a:rPr lang="en-US" sz="1600" dirty="0">
                <a:latin typeface="Arial Narrow" panose="020B0606020202030204" pitchFamily="34" charset="0"/>
              </a:rPr>
              <a:t>Civil Rights</a:t>
            </a:r>
          </a:p>
        </p:txBody>
      </p:sp>
      <p:sp>
        <p:nvSpPr>
          <p:cNvPr id="38" name="TextBox 37">
            <a:extLst>
              <a:ext uri="{FF2B5EF4-FFF2-40B4-BE49-F238E27FC236}">
                <a16:creationId xmlns:a16="http://schemas.microsoft.com/office/drawing/2014/main" id="{A9817883-E65E-45BA-A033-B14163CC5201}"/>
              </a:ext>
            </a:extLst>
          </p:cNvPr>
          <p:cNvSpPr txBox="1"/>
          <p:nvPr/>
        </p:nvSpPr>
        <p:spPr>
          <a:xfrm>
            <a:off x="7661761" y="1987528"/>
            <a:ext cx="902061"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Wave Feminism</a:t>
            </a:r>
          </a:p>
        </p:txBody>
      </p:sp>
      <p:sp>
        <p:nvSpPr>
          <p:cNvPr id="39" name="TextBox 38">
            <a:extLst>
              <a:ext uri="{FF2B5EF4-FFF2-40B4-BE49-F238E27FC236}">
                <a16:creationId xmlns:a16="http://schemas.microsoft.com/office/drawing/2014/main" id="{3F325253-91D0-440F-955D-E90BE4F06B9D}"/>
              </a:ext>
            </a:extLst>
          </p:cNvPr>
          <p:cNvSpPr txBox="1"/>
          <p:nvPr/>
        </p:nvSpPr>
        <p:spPr>
          <a:xfrm>
            <a:off x="8475304" y="1826252"/>
            <a:ext cx="902060" cy="584775"/>
          </a:xfrm>
          <a:prstGeom prst="rect">
            <a:avLst/>
          </a:prstGeom>
          <a:noFill/>
        </p:spPr>
        <p:txBody>
          <a:bodyPr wrap="square" rtlCol="0">
            <a:spAutoFit/>
          </a:bodyPr>
          <a:lstStyle/>
          <a:p>
            <a:pPr algn="ctr"/>
            <a:r>
              <a:rPr lang="en-US" sz="1600" dirty="0">
                <a:latin typeface="Arial Narrow" panose="020B0606020202030204" pitchFamily="34" charset="0"/>
              </a:rPr>
              <a:t>Stonewall</a:t>
            </a:r>
          </a:p>
          <a:p>
            <a:pPr algn="ctr"/>
            <a:r>
              <a:rPr lang="en-US" sz="1600" dirty="0">
                <a:latin typeface="Arial Narrow" panose="020B0606020202030204" pitchFamily="34" charset="0"/>
              </a:rPr>
              <a:t>LGBT</a:t>
            </a:r>
          </a:p>
        </p:txBody>
      </p:sp>
      <p:sp>
        <p:nvSpPr>
          <p:cNvPr id="41" name="TextBox 40">
            <a:extLst>
              <a:ext uri="{FF2B5EF4-FFF2-40B4-BE49-F238E27FC236}">
                <a16:creationId xmlns:a16="http://schemas.microsoft.com/office/drawing/2014/main" id="{39368610-51F0-4BBF-8D6D-D3F064D772D5}"/>
              </a:ext>
            </a:extLst>
          </p:cNvPr>
          <p:cNvSpPr txBox="1"/>
          <p:nvPr/>
        </p:nvSpPr>
        <p:spPr>
          <a:xfrm>
            <a:off x="9511814" y="1766371"/>
            <a:ext cx="1841871" cy="1384995"/>
          </a:xfrm>
          <a:prstGeom prst="rect">
            <a:avLst/>
          </a:prstGeom>
          <a:noFill/>
        </p:spPr>
        <p:txBody>
          <a:bodyPr wrap="square" rtlCol="0">
            <a:spAutoFit/>
          </a:bodyPr>
          <a:lstStyle/>
          <a:p>
            <a:r>
              <a:rPr lang="en-US" sz="1400" b="1" dirty="0">
                <a:latin typeface="Arial Narrow" panose="020B0606020202030204" pitchFamily="34" charset="0"/>
              </a:rPr>
              <a:t>THREAT</a:t>
            </a:r>
          </a:p>
          <a:p>
            <a:pPr marL="112713" indent="-112713">
              <a:buFont typeface="Arial" panose="020B0604020202020204" pitchFamily="34" charset="0"/>
              <a:buChar char="•"/>
            </a:pPr>
            <a:r>
              <a:rPr lang="en-US" sz="1400" dirty="0">
                <a:latin typeface="Arial Narrow" panose="020B0606020202030204" pitchFamily="34" charset="0"/>
              </a:rPr>
              <a:t>Black/Immigrants</a:t>
            </a:r>
          </a:p>
          <a:p>
            <a:pPr marL="112713" indent="-112713">
              <a:buFont typeface="Arial" panose="020B0604020202020204" pitchFamily="34" charset="0"/>
              <a:buChar char="•"/>
            </a:pPr>
            <a:r>
              <a:rPr lang="en-US" sz="1400" dirty="0">
                <a:latin typeface="Arial Narrow" panose="020B0606020202030204" pitchFamily="34" charset="0"/>
              </a:rPr>
              <a:t>Muslims</a:t>
            </a:r>
          </a:p>
          <a:p>
            <a:pPr marL="112713" indent="-112713">
              <a:buFont typeface="Arial" panose="020B0604020202020204" pitchFamily="34" charset="0"/>
              <a:buChar char="•"/>
            </a:pPr>
            <a:r>
              <a:rPr lang="en-US" sz="1400" dirty="0">
                <a:latin typeface="Arial Narrow" panose="020B0606020202030204" pitchFamily="34" charset="0"/>
              </a:rPr>
              <a:t>Women</a:t>
            </a:r>
          </a:p>
          <a:p>
            <a:pPr marL="112713" indent="-112713">
              <a:buFont typeface="Arial" panose="020B0604020202020204" pitchFamily="34" charset="0"/>
              <a:buChar char="•"/>
            </a:pPr>
            <a:r>
              <a:rPr lang="en-US" sz="1400" dirty="0">
                <a:latin typeface="Arial Narrow" panose="020B0606020202030204" pitchFamily="34" charset="0"/>
              </a:rPr>
              <a:t>LGBT</a:t>
            </a:r>
          </a:p>
          <a:p>
            <a:pPr marL="112713" indent="-112713">
              <a:buFont typeface="Arial" panose="020B0604020202020204" pitchFamily="34" charset="0"/>
              <a:buChar char="•"/>
            </a:pPr>
            <a:r>
              <a:rPr lang="en-US" sz="1400" dirty="0">
                <a:latin typeface="Arial Narrow" panose="020B0606020202030204" pitchFamily="34" charset="0"/>
              </a:rPr>
              <a:t>Socialists </a:t>
            </a:r>
          </a:p>
        </p:txBody>
      </p:sp>
    </p:spTree>
    <p:extLst>
      <p:ext uri="{BB962C8B-B14F-4D97-AF65-F5344CB8AC3E}">
        <p14:creationId xmlns:p14="http://schemas.microsoft.com/office/powerpoint/2010/main" val="79611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ppt_w</p:attrName>
                                        </p:attrNameLst>
                                      </p:cBhvr>
                                      <p:tavLst>
                                        <p:tav tm="0">
                                          <p:val>
                                            <p:fltVal val="0"/>
                                          </p:val>
                                        </p:tav>
                                        <p:tav tm="100000">
                                          <p:val>
                                            <p:strVal val="#ppt_w"/>
                                          </p:val>
                                        </p:tav>
                                      </p:tavLst>
                                    </p:anim>
                                    <p:anim calcmode="lin" valueType="num">
                                      <p:cBhvr>
                                        <p:cTn id="8" dur="500" fill="hold"/>
                                        <p:tgtEl>
                                          <p:spTgt spid="95"/>
                                        </p:tgtEl>
                                        <p:attrNameLst>
                                          <p:attrName>ppt_h</p:attrName>
                                        </p:attrNameLst>
                                      </p:cBhvr>
                                      <p:tavLst>
                                        <p:tav tm="0">
                                          <p:val>
                                            <p:fltVal val="0"/>
                                          </p:val>
                                        </p:tav>
                                        <p:tav tm="100000">
                                          <p:val>
                                            <p:strVal val="#ppt_h"/>
                                          </p:val>
                                        </p:tav>
                                      </p:tavLst>
                                    </p:anim>
                                    <p:animEffect transition="in" filter="fade">
                                      <p:cBhvr>
                                        <p:cTn id="9" dur="500"/>
                                        <p:tgtEl>
                                          <p:spTgt spid="9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p:cTn id="12" dur="500" fill="hold"/>
                                        <p:tgtEl>
                                          <p:spTgt spid="96"/>
                                        </p:tgtEl>
                                        <p:attrNameLst>
                                          <p:attrName>ppt_w</p:attrName>
                                        </p:attrNameLst>
                                      </p:cBhvr>
                                      <p:tavLst>
                                        <p:tav tm="0">
                                          <p:val>
                                            <p:fltVal val="0"/>
                                          </p:val>
                                        </p:tav>
                                        <p:tav tm="100000">
                                          <p:val>
                                            <p:strVal val="#ppt_w"/>
                                          </p:val>
                                        </p:tav>
                                      </p:tavLst>
                                    </p:anim>
                                    <p:anim calcmode="lin" valueType="num">
                                      <p:cBhvr>
                                        <p:cTn id="13" dur="500" fill="hold"/>
                                        <p:tgtEl>
                                          <p:spTgt spid="96"/>
                                        </p:tgtEl>
                                        <p:attrNameLst>
                                          <p:attrName>ppt_h</p:attrName>
                                        </p:attrNameLst>
                                      </p:cBhvr>
                                      <p:tavLst>
                                        <p:tav tm="0">
                                          <p:val>
                                            <p:fltVal val="0"/>
                                          </p:val>
                                        </p:tav>
                                        <p:tav tm="100000">
                                          <p:val>
                                            <p:strVal val="#ppt_h"/>
                                          </p:val>
                                        </p:tav>
                                      </p:tavLst>
                                    </p:anim>
                                    <p:animEffect transition="in" filter="fade">
                                      <p:cBhvr>
                                        <p:cTn id="14" dur="500"/>
                                        <p:tgtEl>
                                          <p:spTgt spid="9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p:cTn id="17" dur="500" fill="hold"/>
                                        <p:tgtEl>
                                          <p:spTgt spid="97"/>
                                        </p:tgtEl>
                                        <p:attrNameLst>
                                          <p:attrName>ppt_w</p:attrName>
                                        </p:attrNameLst>
                                      </p:cBhvr>
                                      <p:tavLst>
                                        <p:tav tm="0">
                                          <p:val>
                                            <p:fltVal val="0"/>
                                          </p:val>
                                        </p:tav>
                                        <p:tav tm="100000">
                                          <p:val>
                                            <p:strVal val="#ppt_w"/>
                                          </p:val>
                                        </p:tav>
                                      </p:tavLst>
                                    </p:anim>
                                    <p:anim calcmode="lin" valueType="num">
                                      <p:cBhvr>
                                        <p:cTn id="18" dur="500" fill="hold"/>
                                        <p:tgtEl>
                                          <p:spTgt spid="97"/>
                                        </p:tgtEl>
                                        <p:attrNameLst>
                                          <p:attrName>ppt_h</p:attrName>
                                        </p:attrNameLst>
                                      </p:cBhvr>
                                      <p:tavLst>
                                        <p:tav tm="0">
                                          <p:val>
                                            <p:fltVal val="0"/>
                                          </p:val>
                                        </p:tav>
                                        <p:tav tm="100000">
                                          <p:val>
                                            <p:strVal val="#ppt_h"/>
                                          </p:val>
                                        </p:tav>
                                      </p:tavLst>
                                    </p:anim>
                                    <p:animEffect transition="in" filter="fade">
                                      <p:cBhvr>
                                        <p:cTn id="19"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D03AA-2961-44E6-93A5-88858D6A01FE}"/>
              </a:ext>
            </a:extLst>
          </p:cNvPr>
          <p:cNvSpPr txBox="1"/>
          <p:nvPr/>
        </p:nvSpPr>
        <p:spPr>
          <a:xfrm>
            <a:off x="322217" y="330926"/>
            <a:ext cx="11477897" cy="6226628"/>
          </a:xfrm>
          <a:prstGeom prst="rect">
            <a:avLst/>
          </a:prstGeom>
          <a:solidFill>
            <a:schemeClr val="bg1"/>
          </a:solidFill>
        </p:spPr>
        <p:txBody>
          <a:bodyPr wrap="square" rtlCol="0">
            <a:spAutoFit/>
          </a:bodyPr>
          <a:lstStyle/>
          <a:p>
            <a:endParaRPr lang="en-US" dirty="0"/>
          </a:p>
        </p:txBody>
      </p:sp>
      <p:sp>
        <p:nvSpPr>
          <p:cNvPr id="95" name="Text Box 55">
            <a:extLst>
              <a:ext uri="{FF2B5EF4-FFF2-40B4-BE49-F238E27FC236}">
                <a16:creationId xmlns:a16="http://schemas.microsoft.com/office/drawing/2014/main" id="{C1F27BB8-6253-4731-B27E-461675828C5F}"/>
              </a:ext>
            </a:extLst>
          </p:cNvPr>
          <p:cNvSpPr txBox="1">
            <a:spLocks noChangeArrowheads="1"/>
          </p:cNvSpPr>
          <p:nvPr/>
        </p:nvSpPr>
        <p:spPr bwMode="auto">
          <a:xfrm>
            <a:off x="1636367" y="295864"/>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6" name="Text Box 55">
            <a:extLst>
              <a:ext uri="{FF2B5EF4-FFF2-40B4-BE49-F238E27FC236}">
                <a16:creationId xmlns:a16="http://schemas.microsoft.com/office/drawing/2014/main" id="{008F18AB-7795-455D-B205-2E84710A61D6}"/>
              </a:ext>
            </a:extLst>
          </p:cNvPr>
          <p:cNvSpPr txBox="1">
            <a:spLocks noChangeArrowheads="1"/>
          </p:cNvSpPr>
          <p:nvPr/>
        </p:nvSpPr>
        <p:spPr bwMode="auto">
          <a:xfrm>
            <a:off x="3513135" y="30044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7" name="Text Box 55">
            <a:extLst>
              <a:ext uri="{FF2B5EF4-FFF2-40B4-BE49-F238E27FC236}">
                <a16:creationId xmlns:a16="http://schemas.microsoft.com/office/drawing/2014/main" id="{82F60DA8-8769-4F11-AB05-BEDD928E0E35}"/>
              </a:ext>
            </a:extLst>
          </p:cNvPr>
          <p:cNvSpPr txBox="1">
            <a:spLocks noChangeArrowheads="1"/>
          </p:cNvSpPr>
          <p:nvPr/>
        </p:nvSpPr>
        <p:spPr bwMode="auto">
          <a:xfrm>
            <a:off x="5446658" y="278958"/>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98" name="Straight Arrow Connector 97">
            <a:extLst>
              <a:ext uri="{FF2B5EF4-FFF2-40B4-BE49-F238E27FC236}">
                <a16:creationId xmlns:a16="http://schemas.microsoft.com/office/drawing/2014/main" id="{E4EE0C97-050F-44F6-9345-EE1BA59D719E}"/>
              </a:ext>
            </a:extLst>
          </p:cNvPr>
          <p:cNvCxnSpPr>
            <a:cxnSpLocks/>
          </p:cNvCxnSpPr>
          <p:nvPr/>
        </p:nvCxnSpPr>
        <p:spPr>
          <a:xfrm>
            <a:off x="2860006" y="452974"/>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496168C-8FAD-49AB-9ABF-BCA36D9CE113}"/>
              </a:ext>
            </a:extLst>
          </p:cNvPr>
          <p:cNvSpPr txBox="1"/>
          <p:nvPr/>
        </p:nvSpPr>
        <p:spPr>
          <a:xfrm>
            <a:off x="534061" y="3818312"/>
            <a:ext cx="11123112" cy="2153346"/>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The first history had some success but failed at their ultimate goal, the second history had some success but failed at their ultimate goal. Billy Graham loses influence quickly, true influence. Three movements shake the United States dealing with the issues of race, gender and sexuality. A change within the fundamentalist world remakes their power structures, the Catholic loving anti-abortionist become the leaders of the fundamentalist world and initiate a response, the Moral Majority. Back here Adventism was awake, this middle history we were afraid of being called a cult, so we walked away from prophecy, and in the third history we’re no threat at all. We've gone from being a threat to practically neutral and to on their side.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8B464515-6298-45A6-9B6F-0BA9BCB1BD9C}"/>
              </a:ext>
            </a:extLst>
          </p:cNvPr>
          <p:cNvCxnSpPr>
            <a:cxnSpLocks/>
          </p:cNvCxnSpPr>
          <p:nvPr/>
        </p:nvCxnSpPr>
        <p:spPr>
          <a:xfrm>
            <a:off x="2121119" y="1744933"/>
            <a:ext cx="8881444"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A82C65-6D14-4DDA-920C-E4E013D31026}"/>
              </a:ext>
            </a:extLst>
          </p:cNvPr>
          <p:cNvCxnSpPr>
            <a:cxnSpLocks/>
          </p:cNvCxnSpPr>
          <p:nvPr/>
        </p:nvCxnSpPr>
        <p:spPr>
          <a:xfrm>
            <a:off x="1227973" y="1738352"/>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199F816-1179-4F1B-98EA-406985FC20B7}"/>
              </a:ext>
            </a:extLst>
          </p:cNvPr>
          <p:cNvCxnSpPr>
            <a:cxnSpLocks/>
          </p:cNvCxnSpPr>
          <p:nvPr/>
        </p:nvCxnSpPr>
        <p:spPr>
          <a:xfrm flipV="1">
            <a:off x="1248963" y="146553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C14C38C-E866-40C6-82C5-22AD7FFE206E}"/>
              </a:ext>
            </a:extLst>
          </p:cNvPr>
          <p:cNvCxnSpPr>
            <a:cxnSpLocks/>
          </p:cNvCxnSpPr>
          <p:nvPr/>
        </p:nvCxnSpPr>
        <p:spPr>
          <a:xfrm>
            <a:off x="1033063" y="1465533"/>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485F7BB-3481-4727-B86E-AFB64F4E06CF}"/>
              </a:ext>
            </a:extLst>
          </p:cNvPr>
          <p:cNvCxnSpPr>
            <a:cxnSpLocks/>
          </p:cNvCxnSpPr>
          <p:nvPr/>
        </p:nvCxnSpPr>
        <p:spPr>
          <a:xfrm flipV="1">
            <a:off x="2942277" y="1153343"/>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AAB5F76-70C1-4E14-8D8A-CFBA6FBB7572}"/>
              </a:ext>
            </a:extLst>
          </p:cNvPr>
          <p:cNvCxnSpPr>
            <a:cxnSpLocks/>
          </p:cNvCxnSpPr>
          <p:nvPr/>
        </p:nvCxnSpPr>
        <p:spPr>
          <a:xfrm flipV="1">
            <a:off x="5567572" y="115987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F1C044-9F4B-4109-A9E2-CAC410919496}"/>
              </a:ext>
            </a:extLst>
          </p:cNvPr>
          <p:cNvCxnSpPr>
            <a:cxnSpLocks/>
          </p:cNvCxnSpPr>
          <p:nvPr/>
        </p:nvCxnSpPr>
        <p:spPr>
          <a:xfrm>
            <a:off x="2506807" y="1150989"/>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F046A6D-554F-44C0-8CA7-BFFFE120EDCF}"/>
              </a:ext>
            </a:extLst>
          </p:cNvPr>
          <p:cNvSpPr txBox="1"/>
          <p:nvPr/>
        </p:nvSpPr>
        <p:spPr>
          <a:xfrm>
            <a:off x="5177503" y="854933"/>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42" name="TextBox 41">
            <a:extLst>
              <a:ext uri="{FF2B5EF4-FFF2-40B4-BE49-F238E27FC236}">
                <a16:creationId xmlns:a16="http://schemas.microsoft.com/office/drawing/2014/main" id="{A31B9884-87AA-405F-ACB2-C4A4521371DC}"/>
              </a:ext>
            </a:extLst>
          </p:cNvPr>
          <p:cNvSpPr txBox="1"/>
          <p:nvPr/>
        </p:nvSpPr>
        <p:spPr>
          <a:xfrm>
            <a:off x="2450335" y="806973"/>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43" name="TextBox 42">
            <a:extLst>
              <a:ext uri="{FF2B5EF4-FFF2-40B4-BE49-F238E27FC236}">
                <a16:creationId xmlns:a16="http://schemas.microsoft.com/office/drawing/2014/main" id="{C4AB40DA-D2D3-4F73-AED6-408404AA811E}"/>
              </a:ext>
            </a:extLst>
          </p:cNvPr>
          <p:cNvSpPr txBox="1"/>
          <p:nvPr/>
        </p:nvSpPr>
        <p:spPr>
          <a:xfrm>
            <a:off x="911510" y="1031421"/>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53" name="TextBox 52">
            <a:extLst>
              <a:ext uri="{FF2B5EF4-FFF2-40B4-BE49-F238E27FC236}">
                <a16:creationId xmlns:a16="http://schemas.microsoft.com/office/drawing/2014/main" id="{D845AB1E-2207-4B7C-947C-994AEDF41E53}"/>
              </a:ext>
            </a:extLst>
          </p:cNvPr>
          <p:cNvSpPr txBox="1"/>
          <p:nvPr/>
        </p:nvSpPr>
        <p:spPr>
          <a:xfrm>
            <a:off x="2536398" y="1762212"/>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56" name="TextBox 55">
            <a:extLst>
              <a:ext uri="{FF2B5EF4-FFF2-40B4-BE49-F238E27FC236}">
                <a16:creationId xmlns:a16="http://schemas.microsoft.com/office/drawing/2014/main" id="{C5B1D09D-BD59-474D-ACFB-34FFAD797824}"/>
              </a:ext>
            </a:extLst>
          </p:cNvPr>
          <p:cNvSpPr txBox="1"/>
          <p:nvPr/>
        </p:nvSpPr>
        <p:spPr>
          <a:xfrm>
            <a:off x="5864904" y="-137987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cxnSp>
        <p:nvCxnSpPr>
          <p:cNvPr id="27" name="Straight Arrow Connector 26">
            <a:extLst>
              <a:ext uri="{FF2B5EF4-FFF2-40B4-BE49-F238E27FC236}">
                <a16:creationId xmlns:a16="http://schemas.microsoft.com/office/drawing/2014/main" id="{DD9541B0-8AF8-48D2-8369-2C72EBC956BB}"/>
              </a:ext>
            </a:extLst>
          </p:cNvPr>
          <p:cNvCxnSpPr>
            <a:cxnSpLocks/>
          </p:cNvCxnSpPr>
          <p:nvPr/>
        </p:nvCxnSpPr>
        <p:spPr>
          <a:xfrm>
            <a:off x="4818711" y="466327"/>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DD3F2C3-7447-4BC9-9090-94874C61AC1B}"/>
              </a:ext>
            </a:extLst>
          </p:cNvPr>
          <p:cNvSpPr txBox="1"/>
          <p:nvPr/>
        </p:nvSpPr>
        <p:spPr>
          <a:xfrm>
            <a:off x="5086607" y="1750972"/>
            <a:ext cx="1946860"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30" name="Straight Connector 29">
            <a:extLst>
              <a:ext uri="{FF2B5EF4-FFF2-40B4-BE49-F238E27FC236}">
                <a16:creationId xmlns:a16="http://schemas.microsoft.com/office/drawing/2014/main" id="{AA1DF4F1-2FE4-4C18-98B3-B83220D1C757}"/>
              </a:ext>
            </a:extLst>
          </p:cNvPr>
          <p:cNvCxnSpPr>
            <a:cxnSpLocks/>
          </p:cNvCxnSpPr>
          <p:nvPr/>
        </p:nvCxnSpPr>
        <p:spPr>
          <a:xfrm>
            <a:off x="5129562" y="115702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86BC96D-3553-4F37-B4F8-B71279239633}"/>
              </a:ext>
            </a:extLst>
          </p:cNvPr>
          <p:cNvCxnSpPr>
            <a:cxnSpLocks/>
          </p:cNvCxnSpPr>
          <p:nvPr/>
        </p:nvCxnSpPr>
        <p:spPr>
          <a:xfrm flipV="1">
            <a:off x="9741665" y="117090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62C5490-D9D8-4B21-8394-D3A6D0FA3596}"/>
              </a:ext>
            </a:extLst>
          </p:cNvPr>
          <p:cNvSpPr txBox="1"/>
          <p:nvPr/>
        </p:nvSpPr>
        <p:spPr>
          <a:xfrm>
            <a:off x="9144177" y="841435"/>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33" name="Straight Connector 32">
            <a:extLst>
              <a:ext uri="{FF2B5EF4-FFF2-40B4-BE49-F238E27FC236}">
                <a16:creationId xmlns:a16="http://schemas.microsoft.com/office/drawing/2014/main" id="{2D6E3B05-D503-40DA-A186-96075BF90A95}"/>
              </a:ext>
            </a:extLst>
          </p:cNvPr>
          <p:cNvCxnSpPr>
            <a:cxnSpLocks/>
          </p:cNvCxnSpPr>
          <p:nvPr/>
        </p:nvCxnSpPr>
        <p:spPr>
          <a:xfrm>
            <a:off x="9303655" y="1168059"/>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79D8E6B-FD8E-43BF-8791-505E6D3AA85E}"/>
              </a:ext>
            </a:extLst>
          </p:cNvPr>
          <p:cNvCxnSpPr>
            <a:cxnSpLocks/>
          </p:cNvCxnSpPr>
          <p:nvPr/>
        </p:nvCxnSpPr>
        <p:spPr>
          <a:xfrm flipV="1">
            <a:off x="7248352" y="146760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140770B-4F1B-4E35-8F91-912FC69E9A04}"/>
              </a:ext>
            </a:extLst>
          </p:cNvPr>
          <p:cNvCxnSpPr>
            <a:cxnSpLocks/>
          </p:cNvCxnSpPr>
          <p:nvPr/>
        </p:nvCxnSpPr>
        <p:spPr>
          <a:xfrm flipV="1">
            <a:off x="8039580" y="146760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A069DE3-C78C-48A5-840E-C155E7424FCB}"/>
              </a:ext>
            </a:extLst>
          </p:cNvPr>
          <p:cNvCxnSpPr>
            <a:cxnSpLocks/>
          </p:cNvCxnSpPr>
          <p:nvPr/>
        </p:nvCxnSpPr>
        <p:spPr>
          <a:xfrm flipV="1">
            <a:off x="8893614" y="1479115"/>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FF969ECE-7AE1-4D94-AD4D-A018690477D9}"/>
              </a:ext>
            </a:extLst>
          </p:cNvPr>
          <p:cNvSpPr txBox="1"/>
          <p:nvPr/>
        </p:nvSpPr>
        <p:spPr>
          <a:xfrm>
            <a:off x="6757540" y="1766678"/>
            <a:ext cx="1025777" cy="338554"/>
          </a:xfrm>
          <a:prstGeom prst="rect">
            <a:avLst/>
          </a:prstGeom>
          <a:noFill/>
        </p:spPr>
        <p:txBody>
          <a:bodyPr wrap="square" rtlCol="0">
            <a:spAutoFit/>
          </a:bodyPr>
          <a:lstStyle/>
          <a:p>
            <a:pPr algn="ctr"/>
            <a:r>
              <a:rPr lang="en-US" sz="1600" dirty="0">
                <a:latin typeface="Arial Narrow" panose="020B0606020202030204" pitchFamily="34" charset="0"/>
              </a:rPr>
              <a:t>Civil Rights</a:t>
            </a:r>
          </a:p>
        </p:txBody>
      </p:sp>
      <p:sp>
        <p:nvSpPr>
          <p:cNvPr id="38" name="TextBox 37">
            <a:extLst>
              <a:ext uri="{FF2B5EF4-FFF2-40B4-BE49-F238E27FC236}">
                <a16:creationId xmlns:a16="http://schemas.microsoft.com/office/drawing/2014/main" id="{A9817883-E65E-45BA-A033-B14163CC5201}"/>
              </a:ext>
            </a:extLst>
          </p:cNvPr>
          <p:cNvSpPr txBox="1"/>
          <p:nvPr/>
        </p:nvSpPr>
        <p:spPr>
          <a:xfrm>
            <a:off x="7661761" y="1987528"/>
            <a:ext cx="902061"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Wave Feminism</a:t>
            </a:r>
          </a:p>
        </p:txBody>
      </p:sp>
      <p:sp>
        <p:nvSpPr>
          <p:cNvPr id="39" name="TextBox 38">
            <a:extLst>
              <a:ext uri="{FF2B5EF4-FFF2-40B4-BE49-F238E27FC236}">
                <a16:creationId xmlns:a16="http://schemas.microsoft.com/office/drawing/2014/main" id="{3F325253-91D0-440F-955D-E90BE4F06B9D}"/>
              </a:ext>
            </a:extLst>
          </p:cNvPr>
          <p:cNvSpPr txBox="1"/>
          <p:nvPr/>
        </p:nvSpPr>
        <p:spPr>
          <a:xfrm>
            <a:off x="8475304" y="1826252"/>
            <a:ext cx="902060" cy="584775"/>
          </a:xfrm>
          <a:prstGeom prst="rect">
            <a:avLst/>
          </a:prstGeom>
          <a:noFill/>
        </p:spPr>
        <p:txBody>
          <a:bodyPr wrap="square" rtlCol="0">
            <a:spAutoFit/>
          </a:bodyPr>
          <a:lstStyle/>
          <a:p>
            <a:pPr algn="ctr"/>
            <a:r>
              <a:rPr lang="en-US" sz="1600" dirty="0">
                <a:latin typeface="Arial Narrow" panose="020B0606020202030204" pitchFamily="34" charset="0"/>
              </a:rPr>
              <a:t>Stonewall</a:t>
            </a:r>
          </a:p>
          <a:p>
            <a:pPr algn="ctr"/>
            <a:r>
              <a:rPr lang="en-US" sz="1600" dirty="0">
                <a:latin typeface="Arial Narrow" panose="020B0606020202030204" pitchFamily="34" charset="0"/>
              </a:rPr>
              <a:t>LGBT</a:t>
            </a:r>
          </a:p>
        </p:txBody>
      </p:sp>
      <p:sp>
        <p:nvSpPr>
          <p:cNvPr id="41" name="TextBox 40">
            <a:extLst>
              <a:ext uri="{FF2B5EF4-FFF2-40B4-BE49-F238E27FC236}">
                <a16:creationId xmlns:a16="http://schemas.microsoft.com/office/drawing/2014/main" id="{39368610-51F0-4BBF-8D6D-D3F064D772D5}"/>
              </a:ext>
            </a:extLst>
          </p:cNvPr>
          <p:cNvSpPr txBox="1"/>
          <p:nvPr/>
        </p:nvSpPr>
        <p:spPr>
          <a:xfrm>
            <a:off x="9511814" y="1766371"/>
            <a:ext cx="1841871" cy="1384995"/>
          </a:xfrm>
          <a:prstGeom prst="rect">
            <a:avLst/>
          </a:prstGeom>
          <a:noFill/>
        </p:spPr>
        <p:txBody>
          <a:bodyPr wrap="square" rtlCol="0">
            <a:spAutoFit/>
          </a:bodyPr>
          <a:lstStyle/>
          <a:p>
            <a:r>
              <a:rPr lang="en-US" sz="1400" b="1" dirty="0">
                <a:latin typeface="Arial Narrow" panose="020B0606020202030204" pitchFamily="34" charset="0"/>
              </a:rPr>
              <a:t>THREAT</a:t>
            </a:r>
          </a:p>
          <a:p>
            <a:pPr marL="112713" indent="-112713">
              <a:buFont typeface="Arial" panose="020B0604020202020204" pitchFamily="34" charset="0"/>
              <a:buChar char="•"/>
            </a:pPr>
            <a:r>
              <a:rPr lang="en-US" sz="1400" dirty="0">
                <a:latin typeface="Arial Narrow" panose="020B0606020202030204" pitchFamily="34" charset="0"/>
              </a:rPr>
              <a:t>Black/Immigrants</a:t>
            </a:r>
          </a:p>
          <a:p>
            <a:pPr marL="112713" indent="-112713">
              <a:buFont typeface="Arial" panose="020B0604020202020204" pitchFamily="34" charset="0"/>
              <a:buChar char="•"/>
            </a:pPr>
            <a:r>
              <a:rPr lang="en-US" sz="1400" dirty="0">
                <a:latin typeface="Arial Narrow" panose="020B0606020202030204" pitchFamily="34" charset="0"/>
              </a:rPr>
              <a:t>Muslims</a:t>
            </a:r>
          </a:p>
          <a:p>
            <a:pPr marL="112713" indent="-112713">
              <a:buFont typeface="Arial" panose="020B0604020202020204" pitchFamily="34" charset="0"/>
              <a:buChar char="•"/>
            </a:pPr>
            <a:r>
              <a:rPr lang="en-US" sz="1400" dirty="0">
                <a:latin typeface="Arial Narrow" panose="020B0606020202030204" pitchFamily="34" charset="0"/>
              </a:rPr>
              <a:t>Women</a:t>
            </a:r>
          </a:p>
          <a:p>
            <a:pPr marL="112713" indent="-112713">
              <a:buFont typeface="Arial" panose="020B0604020202020204" pitchFamily="34" charset="0"/>
              <a:buChar char="•"/>
            </a:pPr>
            <a:r>
              <a:rPr lang="en-US" sz="1400" dirty="0">
                <a:latin typeface="Arial Narrow" panose="020B0606020202030204" pitchFamily="34" charset="0"/>
              </a:rPr>
              <a:t>LGBT</a:t>
            </a:r>
          </a:p>
          <a:p>
            <a:pPr marL="112713" indent="-112713">
              <a:buFont typeface="Arial" panose="020B0604020202020204" pitchFamily="34" charset="0"/>
              <a:buChar char="•"/>
            </a:pPr>
            <a:r>
              <a:rPr lang="en-US" sz="1400" dirty="0">
                <a:latin typeface="Arial Narrow" panose="020B0606020202030204" pitchFamily="34" charset="0"/>
              </a:rPr>
              <a:t>Socialists </a:t>
            </a:r>
          </a:p>
        </p:txBody>
      </p:sp>
    </p:spTree>
    <p:extLst>
      <p:ext uri="{BB962C8B-B14F-4D97-AF65-F5344CB8AC3E}">
        <p14:creationId xmlns:p14="http://schemas.microsoft.com/office/powerpoint/2010/main" val="162566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ppt_w</p:attrName>
                                        </p:attrNameLst>
                                      </p:cBhvr>
                                      <p:tavLst>
                                        <p:tav tm="0">
                                          <p:val>
                                            <p:fltVal val="0"/>
                                          </p:val>
                                        </p:tav>
                                        <p:tav tm="100000">
                                          <p:val>
                                            <p:strVal val="#ppt_w"/>
                                          </p:val>
                                        </p:tav>
                                      </p:tavLst>
                                    </p:anim>
                                    <p:anim calcmode="lin" valueType="num">
                                      <p:cBhvr>
                                        <p:cTn id="8" dur="500" fill="hold"/>
                                        <p:tgtEl>
                                          <p:spTgt spid="95"/>
                                        </p:tgtEl>
                                        <p:attrNameLst>
                                          <p:attrName>ppt_h</p:attrName>
                                        </p:attrNameLst>
                                      </p:cBhvr>
                                      <p:tavLst>
                                        <p:tav tm="0">
                                          <p:val>
                                            <p:fltVal val="0"/>
                                          </p:val>
                                        </p:tav>
                                        <p:tav tm="100000">
                                          <p:val>
                                            <p:strVal val="#ppt_h"/>
                                          </p:val>
                                        </p:tav>
                                      </p:tavLst>
                                    </p:anim>
                                    <p:animEffect transition="in" filter="fade">
                                      <p:cBhvr>
                                        <p:cTn id="9" dur="500"/>
                                        <p:tgtEl>
                                          <p:spTgt spid="9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p:cTn id="12" dur="500" fill="hold"/>
                                        <p:tgtEl>
                                          <p:spTgt spid="96"/>
                                        </p:tgtEl>
                                        <p:attrNameLst>
                                          <p:attrName>ppt_w</p:attrName>
                                        </p:attrNameLst>
                                      </p:cBhvr>
                                      <p:tavLst>
                                        <p:tav tm="0">
                                          <p:val>
                                            <p:fltVal val="0"/>
                                          </p:val>
                                        </p:tav>
                                        <p:tav tm="100000">
                                          <p:val>
                                            <p:strVal val="#ppt_w"/>
                                          </p:val>
                                        </p:tav>
                                      </p:tavLst>
                                    </p:anim>
                                    <p:anim calcmode="lin" valueType="num">
                                      <p:cBhvr>
                                        <p:cTn id="13" dur="500" fill="hold"/>
                                        <p:tgtEl>
                                          <p:spTgt spid="96"/>
                                        </p:tgtEl>
                                        <p:attrNameLst>
                                          <p:attrName>ppt_h</p:attrName>
                                        </p:attrNameLst>
                                      </p:cBhvr>
                                      <p:tavLst>
                                        <p:tav tm="0">
                                          <p:val>
                                            <p:fltVal val="0"/>
                                          </p:val>
                                        </p:tav>
                                        <p:tav tm="100000">
                                          <p:val>
                                            <p:strVal val="#ppt_h"/>
                                          </p:val>
                                        </p:tav>
                                      </p:tavLst>
                                    </p:anim>
                                    <p:animEffect transition="in" filter="fade">
                                      <p:cBhvr>
                                        <p:cTn id="14" dur="500"/>
                                        <p:tgtEl>
                                          <p:spTgt spid="9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p:cTn id="17" dur="500" fill="hold"/>
                                        <p:tgtEl>
                                          <p:spTgt spid="97"/>
                                        </p:tgtEl>
                                        <p:attrNameLst>
                                          <p:attrName>ppt_w</p:attrName>
                                        </p:attrNameLst>
                                      </p:cBhvr>
                                      <p:tavLst>
                                        <p:tav tm="0">
                                          <p:val>
                                            <p:fltVal val="0"/>
                                          </p:val>
                                        </p:tav>
                                        <p:tav tm="100000">
                                          <p:val>
                                            <p:strVal val="#ppt_w"/>
                                          </p:val>
                                        </p:tav>
                                      </p:tavLst>
                                    </p:anim>
                                    <p:anim calcmode="lin" valueType="num">
                                      <p:cBhvr>
                                        <p:cTn id="18" dur="500" fill="hold"/>
                                        <p:tgtEl>
                                          <p:spTgt spid="97"/>
                                        </p:tgtEl>
                                        <p:attrNameLst>
                                          <p:attrName>ppt_h</p:attrName>
                                        </p:attrNameLst>
                                      </p:cBhvr>
                                      <p:tavLst>
                                        <p:tav tm="0">
                                          <p:val>
                                            <p:fltVal val="0"/>
                                          </p:val>
                                        </p:tav>
                                        <p:tav tm="100000">
                                          <p:val>
                                            <p:strVal val="#ppt_h"/>
                                          </p:val>
                                        </p:tav>
                                      </p:tavLst>
                                    </p:anim>
                                    <p:animEffect transition="in" filter="fade">
                                      <p:cBhvr>
                                        <p:cTn id="19"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D03AA-2961-44E6-93A5-88858D6A01FE}"/>
              </a:ext>
            </a:extLst>
          </p:cNvPr>
          <p:cNvSpPr txBox="1"/>
          <p:nvPr/>
        </p:nvSpPr>
        <p:spPr>
          <a:xfrm>
            <a:off x="322217" y="330926"/>
            <a:ext cx="11477897" cy="6226628"/>
          </a:xfrm>
          <a:prstGeom prst="rect">
            <a:avLst/>
          </a:prstGeom>
          <a:solidFill>
            <a:schemeClr val="bg1"/>
          </a:solidFill>
        </p:spPr>
        <p:txBody>
          <a:bodyPr wrap="square" rtlCol="0">
            <a:spAutoFit/>
          </a:bodyPr>
          <a:lstStyle/>
          <a:p>
            <a:endParaRPr lang="en-US" dirty="0"/>
          </a:p>
        </p:txBody>
      </p:sp>
      <p:sp>
        <p:nvSpPr>
          <p:cNvPr id="95" name="Text Box 55">
            <a:extLst>
              <a:ext uri="{FF2B5EF4-FFF2-40B4-BE49-F238E27FC236}">
                <a16:creationId xmlns:a16="http://schemas.microsoft.com/office/drawing/2014/main" id="{C1F27BB8-6253-4731-B27E-461675828C5F}"/>
              </a:ext>
            </a:extLst>
          </p:cNvPr>
          <p:cNvSpPr txBox="1">
            <a:spLocks noChangeArrowheads="1"/>
          </p:cNvSpPr>
          <p:nvPr/>
        </p:nvSpPr>
        <p:spPr bwMode="auto">
          <a:xfrm>
            <a:off x="1636367" y="295864"/>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6" name="Text Box 55">
            <a:extLst>
              <a:ext uri="{FF2B5EF4-FFF2-40B4-BE49-F238E27FC236}">
                <a16:creationId xmlns:a16="http://schemas.microsoft.com/office/drawing/2014/main" id="{008F18AB-7795-455D-B205-2E84710A61D6}"/>
              </a:ext>
            </a:extLst>
          </p:cNvPr>
          <p:cNvSpPr txBox="1">
            <a:spLocks noChangeArrowheads="1"/>
          </p:cNvSpPr>
          <p:nvPr/>
        </p:nvSpPr>
        <p:spPr bwMode="auto">
          <a:xfrm>
            <a:off x="3513135" y="30044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7" name="Text Box 55">
            <a:extLst>
              <a:ext uri="{FF2B5EF4-FFF2-40B4-BE49-F238E27FC236}">
                <a16:creationId xmlns:a16="http://schemas.microsoft.com/office/drawing/2014/main" id="{82F60DA8-8769-4F11-AB05-BEDD928E0E35}"/>
              </a:ext>
            </a:extLst>
          </p:cNvPr>
          <p:cNvSpPr txBox="1">
            <a:spLocks noChangeArrowheads="1"/>
          </p:cNvSpPr>
          <p:nvPr/>
        </p:nvSpPr>
        <p:spPr bwMode="auto">
          <a:xfrm>
            <a:off x="5446658" y="278958"/>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98" name="Straight Arrow Connector 97">
            <a:extLst>
              <a:ext uri="{FF2B5EF4-FFF2-40B4-BE49-F238E27FC236}">
                <a16:creationId xmlns:a16="http://schemas.microsoft.com/office/drawing/2014/main" id="{E4EE0C97-050F-44F6-9345-EE1BA59D719E}"/>
              </a:ext>
            </a:extLst>
          </p:cNvPr>
          <p:cNvCxnSpPr>
            <a:cxnSpLocks/>
          </p:cNvCxnSpPr>
          <p:nvPr/>
        </p:nvCxnSpPr>
        <p:spPr>
          <a:xfrm>
            <a:off x="2860006" y="452974"/>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496168C-8FAD-49AB-9ABF-BCA36D9CE113}"/>
              </a:ext>
            </a:extLst>
          </p:cNvPr>
          <p:cNvSpPr txBox="1"/>
          <p:nvPr/>
        </p:nvSpPr>
        <p:spPr>
          <a:xfrm>
            <a:off x="534061" y="4068454"/>
            <a:ext cx="11123112" cy="1560620"/>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So when messages come that attack Protestantism on the very issues dear to Protestantism they destroy not just Protestant America, not just the institution of the United States, but Adventism with it because the destinies of the two institutions were tied from the beginning. When the United States falls at the Sunday law Adventism falls with it because they're united, they have the same worldview. There only hope is to stand with Paul on that ship, the movement not the institution.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8B464515-6298-45A6-9B6F-0BA9BCB1BD9C}"/>
              </a:ext>
            </a:extLst>
          </p:cNvPr>
          <p:cNvCxnSpPr>
            <a:cxnSpLocks/>
          </p:cNvCxnSpPr>
          <p:nvPr/>
        </p:nvCxnSpPr>
        <p:spPr>
          <a:xfrm>
            <a:off x="2121119" y="1744933"/>
            <a:ext cx="8881444"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A82C65-6D14-4DDA-920C-E4E013D31026}"/>
              </a:ext>
            </a:extLst>
          </p:cNvPr>
          <p:cNvCxnSpPr>
            <a:cxnSpLocks/>
          </p:cNvCxnSpPr>
          <p:nvPr/>
        </p:nvCxnSpPr>
        <p:spPr>
          <a:xfrm>
            <a:off x="1227973" y="1738352"/>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199F816-1179-4F1B-98EA-406985FC20B7}"/>
              </a:ext>
            </a:extLst>
          </p:cNvPr>
          <p:cNvCxnSpPr>
            <a:cxnSpLocks/>
          </p:cNvCxnSpPr>
          <p:nvPr/>
        </p:nvCxnSpPr>
        <p:spPr>
          <a:xfrm flipV="1">
            <a:off x="1248963" y="146553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C14C38C-E866-40C6-82C5-22AD7FFE206E}"/>
              </a:ext>
            </a:extLst>
          </p:cNvPr>
          <p:cNvCxnSpPr>
            <a:cxnSpLocks/>
          </p:cNvCxnSpPr>
          <p:nvPr/>
        </p:nvCxnSpPr>
        <p:spPr>
          <a:xfrm>
            <a:off x="1033063" y="1465533"/>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485F7BB-3481-4727-B86E-AFB64F4E06CF}"/>
              </a:ext>
            </a:extLst>
          </p:cNvPr>
          <p:cNvCxnSpPr>
            <a:cxnSpLocks/>
          </p:cNvCxnSpPr>
          <p:nvPr/>
        </p:nvCxnSpPr>
        <p:spPr>
          <a:xfrm flipV="1">
            <a:off x="2942277" y="1153343"/>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AAB5F76-70C1-4E14-8D8A-CFBA6FBB7572}"/>
              </a:ext>
            </a:extLst>
          </p:cNvPr>
          <p:cNvCxnSpPr>
            <a:cxnSpLocks/>
          </p:cNvCxnSpPr>
          <p:nvPr/>
        </p:nvCxnSpPr>
        <p:spPr>
          <a:xfrm flipV="1">
            <a:off x="5567572" y="115987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F1C044-9F4B-4109-A9E2-CAC410919496}"/>
              </a:ext>
            </a:extLst>
          </p:cNvPr>
          <p:cNvCxnSpPr>
            <a:cxnSpLocks/>
          </p:cNvCxnSpPr>
          <p:nvPr/>
        </p:nvCxnSpPr>
        <p:spPr>
          <a:xfrm>
            <a:off x="2506807" y="1150989"/>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F046A6D-554F-44C0-8CA7-BFFFE120EDCF}"/>
              </a:ext>
            </a:extLst>
          </p:cNvPr>
          <p:cNvSpPr txBox="1"/>
          <p:nvPr/>
        </p:nvSpPr>
        <p:spPr>
          <a:xfrm>
            <a:off x="5177503" y="854933"/>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42" name="TextBox 41">
            <a:extLst>
              <a:ext uri="{FF2B5EF4-FFF2-40B4-BE49-F238E27FC236}">
                <a16:creationId xmlns:a16="http://schemas.microsoft.com/office/drawing/2014/main" id="{A31B9884-87AA-405F-ACB2-C4A4521371DC}"/>
              </a:ext>
            </a:extLst>
          </p:cNvPr>
          <p:cNvSpPr txBox="1"/>
          <p:nvPr/>
        </p:nvSpPr>
        <p:spPr>
          <a:xfrm>
            <a:off x="2450335" y="806973"/>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43" name="TextBox 42">
            <a:extLst>
              <a:ext uri="{FF2B5EF4-FFF2-40B4-BE49-F238E27FC236}">
                <a16:creationId xmlns:a16="http://schemas.microsoft.com/office/drawing/2014/main" id="{C4AB40DA-D2D3-4F73-AED6-408404AA811E}"/>
              </a:ext>
            </a:extLst>
          </p:cNvPr>
          <p:cNvSpPr txBox="1"/>
          <p:nvPr/>
        </p:nvSpPr>
        <p:spPr>
          <a:xfrm>
            <a:off x="911510" y="1031421"/>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53" name="TextBox 52">
            <a:extLst>
              <a:ext uri="{FF2B5EF4-FFF2-40B4-BE49-F238E27FC236}">
                <a16:creationId xmlns:a16="http://schemas.microsoft.com/office/drawing/2014/main" id="{D845AB1E-2207-4B7C-947C-994AEDF41E53}"/>
              </a:ext>
            </a:extLst>
          </p:cNvPr>
          <p:cNvSpPr txBox="1"/>
          <p:nvPr/>
        </p:nvSpPr>
        <p:spPr>
          <a:xfrm>
            <a:off x="2536398" y="1762212"/>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56" name="TextBox 55">
            <a:extLst>
              <a:ext uri="{FF2B5EF4-FFF2-40B4-BE49-F238E27FC236}">
                <a16:creationId xmlns:a16="http://schemas.microsoft.com/office/drawing/2014/main" id="{C5B1D09D-BD59-474D-ACFB-34FFAD797824}"/>
              </a:ext>
            </a:extLst>
          </p:cNvPr>
          <p:cNvSpPr txBox="1"/>
          <p:nvPr/>
        </p:nvSpPr>
        <p:spPr>
          <a:xfrm>
            <a:off x="5864904" y="-137987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cxnSp>
        <p:nvCxnSpPr>
          <p:cNvPr id="27" name="Straight Arrow Connector 26">
            <a:extLst>
              <a:ext uri="{FF2B5EF4-FFF2-40B4-BE49-F238E27FC236}">
                <a16:creationId xmlns:a16="http://schemas.microsoft.com/office/drawing/2014/main" id="{DD9541B0-8AF8-48D2-8369-2C72EBC956BB}"/>
              </a:ext>
            </a:extLst>
          </p:cNvPr>
          <p:cNvCxnSpPr>
            <a:cxnSpLocks/>
          </p:cNvCxnSpPr>
          <p:nvPr/>
        </p:nvCxnSpPr>
        <p:spPr>
          <a:xfrm>
            <a:off x="4818711" y="466327"/>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DD3F2C3-7447-4BC9-9090-94874C61AC1B}"/>
              </a:ext>
            </a:extLst>
          </p:cNvPr>
          <p:cNvSpPr txBox="1"/>
          <p:nvPr/>
        </p:nvSpPr>
        <p:spPr>
          <a:xfrm>
            <a:off x="5086607" y="1750972"/>
            <a:ext cx="1946860"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30" name="Straight Connector 29">
            <a:extLst>
              <a:ext uri="{FF2B5EF4-FFF2-40B4-BE49-F238E27FC236}">
                <a16:creationId xmlns:a16="http://schemas.microsoft.com/office/drawing/2014/main" id="{AA1DF4F1-2FE4-4C18-98B3-B83220D1C757}"/>
              </a:ext>
            </a:extLst>
          </p:cNvPr>
          <p:cNvCxnSpPr>
            <a:cxnSpLocks/>
          </p:cNvCxnSpPr>
          <p:nvPr/>
        </p:nvCxnSpPr>
        <p:spPr>
          <a:xfrm>
            <a:off x="5129562" y="115702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86BC96D-3553-4F37-B4F8-B71279239633}"/>
              </a:ext>
            </a:extLst>
          </p:cNvPr>
          <p:cNvCxnSpPr>
            <a:cxnSpLocks/>
          </p:cNvCxnSpPr>
          <p:nvPr/>
        </p:nvCxnSpPr>
        <p:spPr>
          <a:xfrm flipV="1">
            <a:off x="9741665" y="117090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62C5490-D9D8-4B21-8394-D3A6D0FA3596}"/>
              </a:ext>
            </a:extLst>
          </p:cNvPr>
          <p:cNvSpPr txBox="1"/>
          <p:nvPr/>
        </p:nvSpPr>
        <p:spPr>
          <a:xfrm>
            <a:off x="9144177" y="841435"/>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33" name="Straight Connector 32">
            <a:extLst>
              <a:ext uri="{FF2B5EF4-FFF2-40B4-BE49-F238E27FC236}">
                <a16:creationId xmlns:a16="http://schemas.microsoft.com/office/drawing/2014/main" id="{2D6E3B05-D503-40DA-A186-96075BF90A95}"/>
              </a:ext>
            </a:extLst>
          </p:cNvPr>
          <p:cNvCxnSpPr>
            <a:cxnSpLocks/>
          </p:cNvCxnSpPr>
          <p:nvPr/>
        </p:nvCxnSpPr>
        <p:spPr>
          <a:xfrm>
            <a:off x="9303655" y="1168059"/>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79D8E6B-FD8E-43BF-8791-505E6D3AA85E}"/>
              </a:ext>
            </a:extLst>
          </p:cNvPr>
          <p:cNvCxnSpPr>
            <a:cxnSpLocks/>
          </p:cNvCxnSpPr>
          <p:nvPr/>
        </p:nvCxnSpPr>
        <p:spPr>
          <a:xfrm flipV="1">
            <a:off x="7248352" y="146760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140770B-4F1B-4E35-8F91-912FC69E9A04}"/>
              </a:ext>
            </a:extLst>
          </p:cNvPr>
          <p:cNvCxnSpPr>
            <a:cxnSpLocks/>
          </p:cNvCxnSpPr>
          <p:nvPr/>
        </p:nvCxnSpPr>
        <p:spPr>
          <a:xfrm flipV="1">
            <a:off x="8039580" y="146760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A069DE3-C78C-48A5-840E-C155E7424FCB}"/>
              </a:ext>
            </a:extLst>
          </p:cNvPr>
          <p:cNvCxnSpPr>
            <a:cxnSpLocks/>
          </p:cNvCxnSpPr>
          <p:nvPr/>
        </p:nvCxnSpPr>
        <p:spPr>
          <a:xfrm flipV="1">
            <a:off x="8893614" y="1479115"/>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FF969ECE-7AE1-4D94-AD4D-A018690477D9}"/>
              </a:ext>
            </a:extLst>
          </p:cNvPr>
          <p:cNvSpPr txBox="1"/>
          <p:nvPr/>
        </p:nvSpPr>
        <p:spPr>
          <a:xfrm>
            <a:off x="6757540" y="1766678"/>
            <a:ext cx="1025777" cy="338554"/>
          </a:xfrm>
          <a:prstGeom prst="rect">
            <a:avLst/>
          </a:prstGeom>
          <a:noFill/>
        </p:spPr>
        <p:txBody>
          <a:bodyPr wrap="square" rtlCol="0">
            <a:spAutoFit/>
          </a:bodyPr>
          <a:lstStyle/>
          <a:p>
            <a:pPr algn="ctr"/>
            <a:r>
              <a:rPr lang="en-US" sz="1600" dirty="0">
                <a:latin typeface="Arial Narrow" panose="020B0606020202030204" pitchFamily="34" charset="0"/>
              </a:rPr>
              <a:t>Civil Rights</a:t>
            </a:r>
          </a:p>
        </p:txBody>
      </p:sp>
      <p:sp>
        <p:nvSpPr>
          <p:cNvPr id="38" name="TextBox 37">
            <a:extLst>
              <a:ext uri="{FF2B5EF4-FFF2-40B4-BE49-F238E27FC236}">
                <a16:creationId xmlns:a16="http://schemas.microsoft.com/office/drawing/2014/main" id="{A9817883-E65E-45BA-A033-B14163CC5201}"/>
              </a:ext>
            </a:extLst>
          </p:cNvPr>
          <p:cNvSpPr txBox="1"/>
          <p:nvPr/>
        </p:nvSpPr>
        <p:spPr>
          <a:xfrm>
            <a:off x="7661761" y="1987528"/>
            <a:ext cx="902061"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Wave Feminism</a:t>
            </a:r>
          </a:p>
        </p:txBody>
      </p:sp>
      <p:sp>
        <p:nvSpPr>
          <p:cNvPr id="39" name="TextBox 38">
            <a:extLst>
              <a:ext uri="{FF2B5EF4-FFF2-40B4-BE49-F238E27FC236}">
                <a16:creationId xmlns:a16="http://schemas.microsoft.com/office/drawing/2014/main" id="{3F325253-91D0-440F-955D-E90BE4F06B9D}"/>
              </a:ext>
            </a:extLst>
          </p:cNvPr>
          <p:cNvSpPr txBox="1"/>
          <p:nvPr/>
        </p:nvSpPr>
        <p:spPr>
          <a:xfrm>
            <a:off x="8475304" y="1826252"/>
            <a:ext cx="902060" cy="584775"/>
          </a:xfrm>
          <a:prstGeom prst="rect">
            <a:avLst/>
          </a:prstGeom>
          <a:noFill/>
        </p:spPr>
        <p:txBody>
          <a:bodyPr wrap="square" rtlCol="0">
            <a:spAutoFit/>
          </a:bodyPr>
          <a:lstStyle/>
          <a:p>
            <a:pPr algn="ctr"/>
            <a:r>
              <a:rPr lang="en-US" sz="1600" dirty="0">
                <a:latin typeface="Arial Narrow" panose="020B0606020202030204" pitchFamily="34" charset="0"/>
              </a:rPr>
              <a:t>Stonewall</a:t>
            </a:r>
          </a:p>
          <a:p>
            <a:pPr algn="ctr"/>
            <a:r>
              <a:rPr lang="en-US" sz="1600" dirty="0">
                <a:latin typeface="Arial Narrow" panose="020B0606020202030204" pitchFamily="34" charset="0"/>
              </a:rPr>
              <a:t>LGBT</a:t>
            </a:r>
          </a:p>
        </p:txBody>
      </p:sp>
      <p:sp>
        <p:nvSpPr>
          <p:cNvPr id="41" name="TextBox 40">
            <a:extLst>
              <a:ext uri="{FF2B5EF4-FFF2-40B4-BE49-F238E27FC236}">
                <a16:creationId xmlns:a16="http://schemas.microsoft.com/office/drawing/2014/main" id="{39368610-51F0-4BBF-8D6D-D3F064D772D5}"/>
              </a:ext>
            </a:extLst>
          </p:cNvPr>
          <p:cNvSpPr txBox="1"/>
          <p:nvPr/>
        </p:nvSpPr>
        <p:spPr>
          <a:xfrm>
            <a:off x="9511814" y="1766371"/>
            <a:ext cx="1841871" cy="1384995"/>
          </a:xfrm>
          <a:prstGeom prst="rect">
            <a:avLst/>
          </a:prstGeom>
          <a:noFill/>
        </p:spPr>
        <p:txBody>
          <a:bodyPr wrap="square" rtlCol="0">
            <a:spAutoFit/>
          </a:bodyPr>
          <a:lstStyle/>
          <a:p>
            <a:r>
              <a:rPr lang="en-US" sz="1400" b="1" dirty="0">
                <a:latin typeface="Arial Narrow" panose="020B0606020202030204" pitchFamily="34" charset="0"/>
              </a:rPr>
              <a:t>THREAT</a:t>
            </a:r>
          </a:p>
          <a:p>
            <a:pPr marL="112713" indent="-112713">
              <a:buFont typeface="Arial" panose="020B0604020202020204" pitchFamily="34" charset="0"/>
              <a:buChar char="•"/>
            </a:pPr>
            <a:r>
              <a:rPr lang="en-US" sz="1400" dirty="0">
                <a:latin typeface="Arial Narrow" panose="020B0606020202030204" pitchFamily="34" charset="0"/>
              </a:rPr>
              <a:t>Black/Immigrants</a:t>
            </a:r>
          </a:p>
          <a:p>
            <a:pPr marL="112713" indent="-112713">
              <a:buFont typeface="Arial" panose="020B0604020202020204" pitchFamily="34" charset="0"/>
              <a:buChar char="•"/>
            </a:pPr>
            <a:r>
              <a:rPr lang="en-US" sz="1400" dirty="0">
                <a:latin typeface="Arial Narrow" panose="020B0606020202030204" pitchFamily="34" charset="0"/>
              </a:rPr>
              <a:t>Muslims</a:t>
            </a:r>
          </a:p>
          <a:p>
            <a:pPr marL="112713" indent="-112713">
              <a:buFont typeface="Arial" panose="020B0604020202020204" pitchFamily="34" charset="0"/>
              <a:buChar char="•"/>
            </a:pPr>
            <a:r>
              <a:rPr lang="en-US" sz="1400" dirty="0">
                <a:latin typeface="Arial Narrow" panose="020B0606020202030204" pitchFamily="34" charset="0"/>
              </a:rPr>
              <a:t>Women</a:t>
            </a:r>
          </a:p>
          <a:p>
            <a:pPr marL="112713" indent="-112713">
              <a:buFont typeface="Arial" panose="020B0604020202020204" pitchFamily="34" charset="0"/>
              <a:buChar char="•"/>
            </a:pPr>
            <a:r>
              <a:rPr lang="en-US" sz="1400" dirty="0">
                <a:latin typeface="Arial Narrow" panose="020B0606020202030204" pitchFamily="34" charset="0"/>
              </a:rPr>
              <a:t>LGBT</a:t>
            </a:r>
          </a:p>
          <a:p>
            <a:pPr marL="112713" indent="-112713">
              <a:buFont typeface="Arial" panose="020B0604020202020204" pitchFamily="34" charset="0"/>
              <a:buChar char="•"/>
            </a:pPr>
            <a:r>
              <a:rPr lang="en-US" sz="1400" dirty="0">
                <a:latin typeface="Arial Narrow" panose="020B0606020202030204" pitchFamily="34" charset="0"/>
              </a:rPr>
              <a:t>Socialists </a:t>
            </a:r>
          </a:p>
        </p:txBody>
      </p:sp>
    </p:spTree>
    <p:extLst>
      <p:ext uri="{BB962C8B-B14F-4D97-AF65-F5344CB8AC3E}">
        <p14:creationId xmlns:p14="http://schemas.microsoft.com/office/powerpoint/2010/main" val="232077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ppt_w</p:attrName>
                                        </p:attrNameLst>
                                      </p:cBhvr>
                                      <p:tavLst>
                                        <p:tav tm="0">
                                          <p:val>
                                            <p:fltVal val="0"/>
                                          </p:val>
                                        </p:tav>
                                        <p:tav tm="100000">
                                          <p:val>
                                            <p:strVal val="#ppt_w"/>
                                          </p:val>
                                        </p:tav>
                                      </p:tavLst>
                                    </p:anim>
                                    <p:anim calcmode="lin" valueType="num">
                                      <p:cBhvr>
                                        <p:cTn id="8" dur="500" fill="hold"/>
                                        <p:tgtEl>
                                          <p:spTgt spid="95"/>
                                        </p:tgtEl>
                                        <p:attrNameLst>
                                          <p:attrName>ppt_h</p:attrName>
                                        </p:attrNameLst>
                                      </p:cBhvr>
                                      <p:tavLst>
                                        <p:tav tm="0">
                                          <p:val>
                                            <p:fltVal val="0"/>
                                          </p:val>
                                        </p:tav>
                                        <p:tav tm="100000">
                                          <p:val>
                                            <p:strVal val="#ppt_h"/>
                                          </p:val>
                                        </p:tav>
                                      </p:tavLst>
                                    </p:anim>
                                    <p:animEffect transition="in" filter="fade">
                                      <p:cBhvr>
                                        <p:cTn id="9" dur="500"/>
                                        <p:tgtEl>
                                          <p:spTgt spid="9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p:cTn id="12" dur="500" fill="hold"/>
                                        <p:tgtEl>
                                          <p:spTgt spid="96"/>
                                        </p:tgtEl>
                                        <p:attrNameLst>
                                          <p:attrName>ppt_w</p:attrName>
                                        </p:attrNameLst>
                                      </p:cBhvr>
                                      <p:tavLst>
                                        <p:tav tm="0">
                                          <p:val>
                                            <p:fltVal val="0"/>
                                          </p:val>
                                        </p:tav>
                                        <p:tav tm="100000">
                                          <p:val>
                                            <p:strVal val="#ppt_w"/>
                                          </p:val>
                                        </p:tav>
                                      </p:tavLst>
                                    </p:anim>
                                    <p:anim calcmode="lin" valueType="num">
                                      <p:cBhvr>
                                        <p:cTn id="13" dur="500" fill="hold"/>
                                        <p:tgtEl>
                                          <p:spTgt spid="96"/>
                                        </p:tgtEl>
                                        <p:attrNameLst>
                                          <p:attrName>ppt_h</p:attrName>
                                        </p:attrNameLst>
                                      </p:cBhvr>
                                      <p:tavLst>
                                        <p:tav tm="0">
                                          <p:val>
                                            <p:fltVal val="0"/>
                                          </p:val>
                                        </p:tav>
                                        <p:tav tm="100000">
                                          <p:val>
                                            <p:strVal val="#ppt_h"/>
                                          </p:val>
                                        </p:tav>
                                      </p:tavLst>
                                    </p:anim>
                                    <p:animEffect transition="in" filter="fade">
                                      <p:cBhvr>
                                        <p:cTn id="14" dur="500"/>
                                        <p:tgtEl>
                                          <p:spTgt spid="9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p:cTn id="17" dur="500" fill="hold"/>
                                        <p:tgtEl>
                                          <p:spTgt spid="97"/>
                                        </p:tgtEl>
                                        <p:attrNameLst>
                                          <p:attrName>ppt_w</p:attrName>
                                        </p:attrNameLst>
                                      </p:cBhvr>
                                      <p:tavLst>
                                        <p:tav tm="0">
                                          <p:val>
                                            <p:fltVal val="0"/>
                                          </p:val>
                                        </p:tav>
                                        <p:tav tm="100000">
                                          <p:val>
                                            <p:strVal val="#ppt_w"/>
                                          </p:val>
                                        </p:tav>
                                      </p:tavLst>
                                    </p:anim>
                                    <p:anim calcmode="lin" valueType="num">
                                      <p:cBhvr>
                                        <p:cTn id="18" dur="500" fill="hold"/>
                                        <p:tgtEl>
                                          <p:spTgt spid="97"/>
                                        </p:tgtEl>
                                        <p:attrNameLst>
                                          <p:attrName>ppt_h</p:attrName>
                                        </p:attrNameLst>
                                      </p:cBhvr>
                                      <p:tavLst>
                                        <p:tav tm="0">
                                          <p:val>
                                            <p:fltVal val="0"/>
                                          </p:val>
                                        </p:tav>
                                        <p:tav tm="100000">
                                          <p:val>
                                            <p:strVal val="#ppt_h"/>
                                          </p:val>
                                        </p:tav>
                                      </p:tavLst>
                                    </p:anim>
                                    <p:animEffect transition="in" filter="fade">
                                      <p:cBhvr>
                                        <p:cTn id="19"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D03AA-2961-44E6-93A5-88858D6A01FE}"/>
              </a:ext>
            </a:extLst>
          </p:cNvPr>
          <p:cNvSpPr txBox="1"/>
          <p:nvPr/>
        </p:nvSpPr>
        <p:spPr>
          <a:xfrm>
            <a:off x="322217" y="330926"/>
            <a:ext cx="11477897" cy="6226628"/>
          </a:xfrm>
          <a:prstGeom prst="rect">
            <a:avLst/>
          </a:prstGeom>
          <a:solidFill>
            <a:schemeClr val="bg1"/>
          </a:solidFill>
        </p:spPr>
        <p:txBody>
          <a:bodyPr wrap="square" rtlCol="0">
            <a:spAutoFit/>
          </a:bodyPr>
          <a:lstStyle/>
          <a:p>
            <a:endParaRPr lang="en-US" dirty="0"/>
          </a:p>
        </p:txBody>
      </p:sp>
      <p:sp>
        <p:nvSpPr>
          <p:cNvPr id="95" name="Text Box 55">
            <a:extLst>
              <a:ext uri="{FF2B5EF4-FFF2-40B4-BE49-F238E27FC236}">
                <a16:creationId xmlns:a16="http://schemas.microsoft.com/office/drawing/2014/main" id="{C1F27BB8-6253-4731-B27E-461675828C5F}"/>
              </a:ext>
            </a:extLst>
          </p:cNvPr>
          <p:cNvSpPr txBox="1">
            <a:spLocks noChangeArrowheads="1"/>
          </p:cNvSpPr>
          <p:nvPr/>
        </p:nvSpPr>
        <p:spPr bwMode="auto">
          <a:xfrm>
            <a:off x="1636367" y="295864"/>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6" name="Text Box 55">
            <a:extLst>
              <a:ext uri="{FF2B5EF4-FFF2-40B4-BE49-F238E27FC236}">
                <a16:creationId xmlns:a16="http://schemas.microsoft.com/office/drawing/2014/main" id="{008F18AB-7795-455D-B205-2E84710A61D6}"/>
              </a:ext>
            </a:extLst>
          </p:cNvPr>
          <p:cNvSpPr txBox="1">
            <a:spLocks noChangeArrowheads="1"/>
          </p:cNvSpPr>
          <p:nvPr/>
        </p:nvSpPr>
        <p:spPr bwMode="auto">
          <a:xfrm>
            <a:off x="3513135" y="30044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7" name="Text Box 55">
            <a:extLst>
              <a:ext uri="{FF2B5EF4-FFF2-40B4-BE49-F238E27FC236}">
                <a16:creationId xmlns:a16="http://schemas.microsoft.com/office/drawing/2014/main" id="{82F60DA8-8769-4F11-AB05-BEDD928E0E35}"/>
              </a:ext>
            </a:extLst>
          </p:cNvPr>
          <p:cNvSpPr txBox="1">
            <a:spLocks noChangeArrowheads="1"/>
          </p:cNvSpPr>
          <p:nvPr/>
        </p:nvSpPr>
        <p:spPr bwMode="auto">
          <a:xfrm>
            <a:off x="5446658" y="278958"/>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98" name="Straight Arrow Connector 97">
            <a:extLst>
              <a:ext uri="{FF2B5EF4-FFF2-40B4-BE49-F238E27FC236}">
                <a16:creationId xmlns:a16="http://schemas.microsoft.com/office/drawing/2014/main" id="{E4EE0C97-050F-44F6-9345-EE1BA59D719E}"/>
              </a:ext>
            </a:extLst>
          </p:cNvPr>
          <p:cNvCxnSpPr>
            <a:cxnSpLocks/>
          </p:cNvCxnSpPr>
          <p:nvPr/>
        </p:nvCxnSpPr>
        <p:spPr>
          <a:xfrm>
            <a:off x="2860006" y="452974"/>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496168C-8FAD-49AB-9ABF-BCA36D9CE113}"/>
              </a:ext>
            </a:extLst>
          </p:cNvPr>
          <p:cNvSpPr txBox="1"/>
          <p:nvPr/>
        </p:nvSpPr>
        <p:spPr>
          <a:xfrm>
            <a:off x="534061" y="4068454"/>
            <a:ext cx="11123112" cy="1856983"/>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When it comes to the Sabbath Protestants gave homage to the papacy in our first history. When it comes to gender and marriage Protestant gives homage to the papacy in our history. To see that you have to accept line upon line methodology. When you do, it becomes so clear that the Sabbath cannot be the Sunday law defining test. That institution has already been, it already had its own dispensation in the history of failure. </a:t>
            </a:r>
            <a:r>
              <a:rPr lang="en-US" dirty="0">
                <a:solidFill>
                  <a:srgbClr val="000000"/>
                </a:solidFill>
                <a:latin typeface="Tw Cen MT" panose="020B0602020104020603" pitchFamily="34" charset="0"/>
                <a:ea typeface="Times New Roman" panose="02020603050405020304" pitchFamily="18" charset="0"/>
                <a:cs typeface="Arial" panose="020B0604020202020204" pitchFamily="34" charset="0"/>
              </a:rPr>
              <a:t>Un</a:t>
            </a: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doing the sin of Cain, we are so close to the Second Advent because once you undo the sin of Eve you don't have far to go backwards, it's the closing work. We'll start in our next study with a discussion of Pope Francis.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8B464515-6298-45A6-9B6F-0BA9BCB1BD9C}"/>
              </a:ext>
            </a:extLst>
          </p:cNvPr>
          <p:cNvCxnSpPr>
            <a:cxnSpLocks/>
          </p:cNvCxnSpPr>
          <p:nvPr/>
        </p:nvCxnSpPr>
        <p:spPr>
          <a:xfrm>
            <a:off x="2121119" y="1744933"/>
            <a:ext cx="8881444"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A82C65-6D14-4DDA-920C-E4E013D31026}"/>
              </a:ext>
            </a:extLst>
          </p:cNvPr>
          <p:cNvCxnSpPr>
            <a:cxnSpLocks/>
          </p:cNvCxnSpPr>
          <p:nvPr/>
        </p:nvCxnSpPr>
        <p:spPr>
          <a:xfrm>
            <a:off x="1227973" y="1738352"/>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199F816-1179-4F1B-98EA-406985FC20B7}"/>
              </a:ext>
            </a:extLst>
          </p:cNvPr>
          <p:cNvCxnSpPr>
            <a:cxnSpLocks/>
          </p:cNvCxnSpPr>
          <p:nvPr/>
        </p:nvCxnSpPr>
        <p:spPr>
          <a:xfrm flipV="1">
            <a:off x="1248963" y="146553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C14C38C-E866-40C6-82C5-22AD7FFE206E}"/>
              </a:ext>
            </a:extLst>
          </p:cNvPr>
          <p:cNvCxnSpPr>
            <a:cxnSpLocks/>
          </p:cNvCxnSpPr>
          <p:nvPr/>
        </p:nvCxnSpPr>
        <p:spPr>
          <a:xfrm>
            <a:off x="1033063" y="1465533"/>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485F7BB-3481-4727-B86E-AFB64F4E06CF}"/>
              </a:ext>
            </a:extLst>
          </p:cNvPr>
          <p:cNvCxnSpPr>
            <a:cxnSpLocks/>
          </p:cNvCxnSpPr>
          <p:nvPr/>
        </p:nvCxnSpPr>
        <p:spPr>
          <a:xfrm flipV="1">
            <a:off x="2942277" y="1153343"/>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AAB5F76-70C1-4E14-8D8A-CFBA6FBB7572}"/>
              </a:ext>
            </a:extLst>
          </p:cNvPr>
          <p:cNvCxnSpPr>
            <a:cxnSpLocks/>
          </p:cNvCxnSpPr>
          <p:nvPr/>
        </p:nvCxnSpPr>
        <p:spPr>
          <a:xfrm flipV="1">
            <a:off x="5567572" y="115987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F1C044-9F4B-4109-A9E2-CAC410919496}"/>
              </a:ext>
            </a:extLst>
          </p:cNvPr>
          <p:cNvCxnSpPr>
            <a:cxnSpLocks/>
          </p:cNvCxnSpPr>
          <p:nvPr/>
        </p:nvCxnSpPr>
        <p:spPr>
          <a:xfrm>
            <a:off x="2506807" y="1150989"/>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F046A6D-554F-44C0-8CA7-BFFFE120EDCF}"/>
              </a:ext>
            </a:extLst>
          </p:cNvPr>
          <p:cNvSpPr txBox="1"/>
          <p:nvPr/>
        </p:nvSpPr>
        <p:spPr>
          <a:xfrm>
            <a:off x="5177503" y="854933"/>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42" name="TextBox 41">
            <a:extLst>
              <a:ext uri="{FF2B5EF4-FFF2-40B4-BE49-F238E27FC236}">
                <a16:creationId xmlns:a16="http://schemas.microsoft.com/office/drawing/2014/main" id="{A31B9884-87AA-405F-ACB2-C4A4521371DC}"/>
              </a:ext>
            </a:extLst>
          </p:cNvPr>
          <p:cNvSpPr txBox="1"/>
          <p:nvPr/>
        </p:nvSpPr>
        <p:spPr>
          <a:xfrm>
            <a:off x="2450335" y="806973"/>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43" name="TextBox 42">
            <a:extLst>
              <a:ext uri="{FF2B5EF4-FFF2-40B4-BE49-F238E27FC236}">
                <a16:creationId xmlns:a16="http://schemas.microsoft.com/office/drawing/2014/main" id="{C4AB40DA-D2D3-4F73-AED6-408404AA811E}"/>
              </a:ext>
            </a:extLst>
          </p:cNvPr>
          <p:cNvSpPr txBox="1"/>
          <p:nvPr/>
        </p:nvSpPr>
        <p:spPr>
          <a:xfrm>
            <a:off x="911510" y="1031421"/>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53" name="TextBox 52">
            <a:extLst>
              <a:ext uri="{FF2B5EF4-FFF2-40B4-BE49-F238E27FC236}">
                <a16:creationId xmlns:a16="http://schemas.microsoft.com/office/drawing/2014/main" id="{D845AB1E-2207-4B7C-947C-994AEDF41E53}"/>
              </a:ext>
            </a:extLst>
          </p:cNvPr>
          <p:cNvSpPr txBox="1"/>
          <p:nvPr/>
        </p:nvSpPr>
        <p:spPr>
          <a:xfrm>
            <a:off x="2536398" y="1762212"/>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56" name="TextBox 55">
            <a:extLst>
              <a:ext uri="{FF2B5EF4-FFF2-40B4-BE49-F238E27FC236}">
                <a16:creationId xmlns:a16="http://schemas.microsoft.com/office/drawing/2014/main" id="{C5B1D09D-BD59-474D-ACFB-34FFAD797824}"/>
              </a:ext>
            </a:extLst>
          </p:cNvPr>
          <p:cNvSpPr txBox="1"/>
          <p:nvPr/>
        </p:nvSpPr>
        <p:spPr>
          <a:xfrm>
            <a:off x="5864904" y="-137987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cxnSp>
        <p:nvCxnSpPr>
          <p:cNvPr id="27" name="Straight Arrow Connector 26">
            <a:extLst>
              <a:ext uri="{FF2B5EF4-FFF2-40B4-BE49-F238E27FC236}">
                <a16:creationId xmlns:a16="http://schemas.microsoft.com/office/drawing/2014/main" id="{DD9541B0-8AF8-48D2-8369-2C72EBC956BB}"/>
              </a:ext>
            </a:extLst>
          </p:cNvPr>
          <p:cNvCxnSpPr>
            <a:cxnSpLocks/>
          </p:cNvCxnSpPr>
          <p:nvPr/>
        </p:nvCxnSpPr>
        <p:spPr>
          <a:xfrm>
            <a:off x="4818711" y="466327"/>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DD3F2C3-7447-4BC9-9090-94874C61AC1B}"/>
              </a:ext>
            </a:extLst>
          </p:cNvPr>
          <p:cNvSpPr txBox="1"/>
          <p:nvPr/>
        </p:nvSpPr>
        <p:spPr>
          <a:xfrm>
            <a:off x="5086607" y="1750972"/>
            <a:ext cx="1946860"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30" name="Straight Connector 29">
            <a:extLst>
              <a:ext uri="{FF2B5EF4-FFF2-40B4-BE49-F238E27FC236}">
                <a16:creationId xmlns:a16="http://schemas.microsoft.com/office/drawing/2014/main" id="{AA1DF4F1-2FE4-4C18-98B3-B83220D1C757}"/>
              </a:ext>
            </a:extLst>
          </p:cNvPr>
          <p:cNvCxnSpPr>
            <a:cxnSpLocks/>
          </p:cNvCxnSpPr>
          <p:nvPr/>
        </p:nvCxnSpPr>
        <p:spPr>
          <a:xfrm>
            <a:off x="5129562" y="115702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86BC96D-3553-4F37-B4F8-B71279239633}"/>
              </a:ext>
            </a:extLst>
          </p:cNvPr>
          <p:cNvCxnSpPr>
            <a:cxnSpLocks/>
          </p:cNvCxnSpPr>
          <p:nvPr/>
        </p:nvCxnSpPr>
        <p:spPr>
          <a:xfrm flipV="1">
            <a:off x="9741665" y="117090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62C5490-D9D8-4B21-8394-D3A6D0FA3596}"/>
              </a:ext>
            </a:extLst>
          </p:cNvPr>
          <p:cNvSpPr txBox="1"/>
          <p:nvPr/>
        </p:nvSpPr>
        <p:spPr>
          <a:xfrm>
            <a:off x="9144177" y="841435"/>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33" name="Straight Connector 32">
            <a:extLst>
              <a:ext uri="{FF2B5EF4-FFF2-40B4-BE49-F238E27FC236}">
                <a16:creationId xmlns:a16="http://schemas.microsoft.com/office/drawing/2014/main" id="{2D6E3B05-D503-40DA-A186-96075BF90A95}"/>
              </a:ext>
            </a:extLst>
          </p:cNvPr>
          <p:cNvCxnSpPr>
            <a:cxnSpLocks/>
          </p:cNvCxnSpPr>
          <p:nvPr/>
        </p:nvCxnSpPr>
        <p:spPr>
          <a:xfrm>
            <a:off x="9303655" y="1168059"/>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79D8E6B-FD8E-43BF-8791-505E6D3AA85E}"/>
              </a:ext>
            </a:extLst>
          </p:cNvPr>
          <p:cNvCxnSpPr>
            <a:cxnSpLocks/>
          </p:cNvCxnSpPr>
          <p:nvPr/>
        </p:nvCxnSpPr>
        <p:spPr>
          <a:xfrm flipV="1">
            <a:off x="7248352" y="146760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140770B-4F1B-4E35-8F91-912FC69E9A04}"/>
              </a:ext>
            </a:extLst>
          </p:cNvPr>
          <p:cNvCxnSpPr>
            <a:cxnSpLocks/>
          </p:cNvCxnSpPr>
          <p:nvPr/>
        </p:nvCxnSpPr>
        <p:spPr>
          <a:xfrm flipV="1">
            <a:off x="8039580" y="146760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A069DE3-C78C-48A5-840E-C155E7424FCB}"/>
              </a:ext>
            </a:extLst>
          </p:cNvPr>
          <p:cNvCxnSpPr>
            <a:cxnSpLocks/>
          </p:cNvCxnSpPr>
          <p:nvPr/>
        </p:nvCxnSpPr>
        <p:spPr>
          <a:xfrm flipV="1">
            <a:off x="8893614" y="1479115"/>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FF969ECE-7AE1-4D94-AD4D-A018690477D9}"/>
              </a:ext>
            </a:extLst>
          </p:cNvPr>
          <p:cNvSpPr txBox="1"/>
          <p:nvPr/>
        </p:nvSpPr>
        <p:spPr>
          <a:xfrm>
            <a:off x="6757540" y="1766678"/>
            <a:ext cx="1025777" cy="338554"/>
          </a:xfrm>
          <a:prstGeom prst="rect">
            <a:avLst/>
          </a:prstGeom>
          <a:noFill/>
        </p:spPr>
        <p:txBody>
          <a:bodyPr wrap="square" rtlCol="0">
            <a:spAutoFit/>
          </a:bodyPr>
          <a:lstStyle/>
          <a:p>
            <a:pPr algn="ctr"/>
            <a:r>
              <a:rPr lang="en-US" sz="1600" dirty="0">
                <a:latin typeface="Arial Narrow" panose="020B0606020202030204" pitchFamily="34" charset="0"/>
              </a:rPr>
              <a:t>Civil Rights</a:t>
            </a:r>
          </a:p>
        </p:txBody>
      </p:sp>
      <p:sp>
        <p:nvSpPr>
          <p:cNvPr id="38" name="TextBox 37">
            <a:extLst>
              <a:ext uri="{FF2B5EF4-FFF2-40B4-BE49-F238E27FC236}">
                <a16:creationId xmlns:a16="http://schemas.microsoft.com/office/drawing/2014/main" id="{A9817883-E65E-45BA-A033-B14163CC5201}"/>
              </a:ext>
            </a:extLst>
          </p:cNvPr>
          <p:cNvSpPr txBox="1"/>
          <p:nvPr/>
        </p:nvSpPr>
        <p:spPr>
          <a:xfrm>
            <a:off x="7661761" y="1987528"/>
            <a:ext cx="902061"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Wave Feminism</a:t>
            </a:r>
          </a:p>
        </p:txBody>
      </p:sp>
      <p:sp>
        <p:nvSpPr>
          <p:cNvPr id="39" name="TextBox 38">
            <a:extLst>
              <a:ext uri="{FF2B5EF4-FFF2-40B4-BE49-F238E27FC236}">
                <a16:creationId xmlns:a16="http://schemas.microsoft.com/office/drawing/2014/main" id="{3F325253-91D0-440F-955D-E90BE4F06B9D}"/>
              </a:ext>
            </a:extLst>
          </p:cNvPr>
          <p:cNvSpPr txBox="1"/>
          <p:nvPr/>
        </p:nvSpPr>
        <p:spPr>
          <a:xfrm>
            <a:off x="8475304" y="1826252"/>
            <a:ext cx="902060" cy="584775"/>
          </a:xfrm>
          <a:prstGeom prst="rect">
            <a:avLst/>
          </a:prstGeom>
          <a:noFill/>
        </p:spPr>
        <p:txBody>
          <a:bodyPr wrap="square" rtlCol="0">
            <a:spAutoFit/>
          </a:bodyPr>
          <a:lstStyle/>
          <a:p>
            <a:pPr algn="ctr"/>
            <a:r>
              <a:rPr lang="en-US" sz="1600" dirty="0">
                <a:latin typeface="Arial Narrow" panose="020B0606020202030204" pitchFamily="34" charset="0"/>
              </a:rPr>
              <a:t>Stonewall</a:t>
            </a:r>
          </a:p>
          <a:p>
            <a:pPr algn="ctr"/>
            <a:r>
              <a:rPr lang="en-US" sz="1600" dirty="0">
                <a:latin typeface="Arial Narrow" panose="020B0606020202030204" pitchFamily="34" charset="0"/>
              </a:rPr>
              <a:t>LGBT</a:t>
            </a:r>
          </a:p>
        </p:txBody>
      </p:sp>
      <p:sp>
        <p:nvSpPr>
          <p:cNvPr id="41" name="TextBox 40">
            <a:extLst>
              <a:ext uri="{FF2B5EF4-FFF2-40B4-BE49-F238E27FC236}">
                <a16:creationId xmlns:a16="http://schemas.microsoft.com/office/drawing/2014/main" id="{39368610-51F0-4BBF-8D6D-D3F064D772D5}"/>
              </a:ext>
            </a:extLst>
          </p:cNvPr>
          <p:cNvSpPr txBox="1"/>
          <p:nvPr/>
        </p:nvSpPr>
        <p:spPr>
          <a:xfrm>
            <a:off x="9511814" y="1766371"/>
            <a:ext cx="1841871" cy="1384995"/>
          </a:xfrm>
          <a:prstGeom prst="rect">
            <a:avLst/>
          </a:prstGeom>
          <a:noFill/>
        </p:spPr>
        <p:txBody>
          <a:bodyPr wrap="square" rtlCol="0">
            <a:spAutoFit/>
          </a:bodyPr>
          <a:lstStyle/>
          <a:p>
            <a:r>
              <a:rPr lang="en-US" sz="1400" b="1" dirty="0">
                <a:latin typeface="Arial Narrow" panose="020B0606020202030204" pitchFamily="34" charset="0"/>
              </a:rPr>
              <a:t>THREAT</a:t>
            </a:r>
          </a:p>
          <a:p>
            <a:pPr marL="112713" indent="-112713">
              <a:buFont typeface="Arial" panose="020B0604020202020204" pitchFamily="34" charset="0"/>
              <a:buChar char="•"/>
            </a:pPr>
            <a:r>
              <a:rPr lang="en-US" sz="1400" dirty="0">
                <a:latin typeface="Arial Narrow" panose="020B0606020202030204" pitchFamily="34" charset="0"/>
              </a:rPr>
              <a:t>Black/Immigrants</a:t>
            </a:r>
          </a:p>
          <a:p>
            <a:pPr marL="112713" indent="-112713">
              <a:buFont typeface="Arial" panose="020B0604020202020204" pitchFamily="34" charset="0"/>
              <a:buChar char="•"/>
            </a:pPr>
            <a:r>
              <a:rPr lang="en-US" sz="1400" dirty="0">
                <a:latin typeface="Arial Narrow" panose="020B0606020202030204" pitchFamily="34" charset="0"/>
              </a:rPr>
              <a:t>Muslims</a:t>
            </a:r>
          </a:p>
          <a:p>
            <a:pPr marL="112713" indent="-112713">
              <a:buFont typeface="Arial" panose="020B0604020202020204" pitchFamily="34" charset="0"/>
              <a:buChar char="•"/>
            </a:pPr>
            <a:r>
              <a:rPr lang="en-US" sz="1400" dirty="0">
                <a:latin typeface="Arial Narrow" panose="020B0606020202030204" pitchFamily="34" charset="0"/>
              </a:rPr>
              <a:t>Women</a:t>
            </a:r>
          </a:p>
          <a:p>
            <a:pPr marL="112713" indent="-112713">
              <a:buFont typeface="Arial" panose="020B0604020202020204" pitchFamily="34" charset="0"/>
              <a:buChar char="•"/>
            </a:pPr>
            <a:r>
              <a:rPr lang="en-US" sz="1400" dirty="0">
                <a:latin typeface="Arial Narrow" panose="020B0606020202030204" pitchFamily="34" charset="0"/>
              </a:rPr>
              <a:t>LGBT</a:t>
            </a:r>
          </a:p>
          <a:p>
            <a:pPr marL="112713" indent="-112713">
              <a:buFont typeface="Arial" panose="020B0604020202020204" pitchFamily="34" charset="0"/>
              <a:buChar char="•"/>
            </a:pPr>
            <a:r>
              <a:rPr lang="en-US" sz="1400" dirty="0">
                <a:latin typeface="Arial Narrow" panose="020B0606020202030204" pitchFamily="34" charset="0"/>
              </a:rPr>
              <a:t>Socialists </a:t>
            </a:r>
          </a:p>
        </p:txBody>
      </p:sp>
    </p:spTree>
    <p:extLst>
      <p:ext uri="{BB962C8B-B14F-4D97-AF65-F5344CB8AC3E}">
        <p14:creationId xmlns:p14="http://schemas.microsoft.com/office/powerpoint/2010/main" val="71071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ppt_w</p:attrName>
                                        </p:attrNameLst>
                                      </p:cBhvr>
                                      <p:tavLst>
                                        <p:tav tm="0">
                                          <p:val>
                                            <p:fltVal val="0"/>
                                          </p:val>
                                        </p:tav>
                                        <p:tav tm="100000">
                                          <p:val>
                                            <p:strVal val="#ppt_w"/>
                                          </p:val>
                                        </p:tav>
                                      </p:tavLst>
                                    </p:anim>
                                    <p:anim calcmode="lin" valueType="num">
                                      <p:cBhvr>
                                        <p:cTn id="8" dur="500" fill="hold"/>
                                        <p:tgtEl>
                                          <p:spTgt spid="95"/>
                                        </p:tgtEl>
                                        <p:attrNameLst>
                                          <p:attrName>ppt_h</p:attrName>
                                        </p:attrNameLst>
                                      </p:cBhvr>
                                      <p:tavLst>
                                        <p:tav tm="0">
                                          <p:val>
                                            <p:fltVal val="0"/>
                                          </p:val>
                                        </p:tav>
                                        <p:tav tm="100000">
                                          <p:val>
                                            <p:strVal val="#ppt_h"/>
                                          </p:val>
                                        </p:tav>
                                      </p:tavLst>
                                    </p:anim>
                                    <p:animEffect transition="in" filter="fade">
                                      <p:cBhvr>
                                        <p:cTn id="9" dur="500"/>
                                        <p:tgtEl>
                                          <p:spTgt spid="9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p:cTn id="12" dur="500" fill="hold"/>
                                        <p:tgtEl>
                                          <p:spTgt spid="96"/>
                                        </p:tgtEl>
                                        <p:attrNameLst>
                                          <p:attrName>ppt_w</p:attrName>
                                        </p:attrNameLst>
                                      </p:cBhvr>
                                      <p:tavLst>
                                        <p:tav tm="0">
                                          <p:val>
                                            <p:fltVal val="0"/>
                                          </p:val>
                                        </p:tav>
                                        <p:tav tm="100000">
                                          <p:val>
                                            <p:strVal val="#ppt_w"/>
                                          </p:val>
                                        </p:tav>
                                      </p:tavLst>
                                    </p:anim>
                                    <p:anim calcmode="lin" valueType="num">
                                      <p:cBhvr>
                                        <p:cTn id="13" dur="500" fill="hold"/>
                                        <p:tgtEl>
                                          <p:spTgt spid="96"/>
                                        </p:tgtEl>
                                        <p:attrNameLst>
                                          <p:attrName>ppt_h</p:attrName>
                                        </p:attrNameLst>
                                      </p:cBhvr>
                                      <p:tavLst>
                                        <p:tav tm="0">
                                          <p:val>
                                            <p:fltVal val="0"/>
                                          </p:val>
                                        </p:tav>
                                        <p:tav tm="100000">
                                          <p:val>
                                            <p:strVal val="#ppt_h"/>
                                          </p:val>
                                        </p:tav>
                                      </p:tavLst>
                                    </p:anim>
                                    <p:animEffect transition="in" filter="fade">
                                      <p:cBhvr>
                                        <p:cTn id="14" dur="500"/>
                                        <p:tgtEl>
                                          <p:spTgt spid="9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p:cTn id="17" dur="500" fill="hold"/>
                                        <p:tgtEl>
                                          <p:spTgt spid="97"/>
                                        </p:tgtEl>
                                        <p:attrNameLst>
                                          <p:attrName>ppt_w</p:attrName>
                                        </p:attrNameLst>
                                      </p:cBhvr>
                                      <p:tavLst>
                                        <p:tav tm="0">
                                          <p:val>
                                            <p:fltVal val="0"/>
                                          </p:val>
                                        </p:tav>
                                        <p:tav tm="100000">
                                          <p:val>
                                            <p:strVal val="#ppt_w"/>
                                          </p:val>
                                        </p:tav>
                                      </p:tavLst>
                                    </p:anim>
                                    <p:anim calcmode="lin" valueType="num">
                                      <p:cBhvr>
                                        <p:cTn id="18" dur="500" fill="hold"/>
                                        <p:tgtEl>
                                          <p:spTgt spid="97"/>
                                        </p:tgtEl>
                                        <p:attrNameLst>
                                          <p:attrName>ppt_h</p:attrName>
                                        </p:attrNameLst>
                                      </p:cBhvr>
                                      <p:tavLst>
                                        <p:tav tm="0">
                                          <p:val>
                                            <p:fltVal val="0"/>
                                          </p:val>
                                        </p:tav>
                                        <p:tav tm="100000">
                                          <p:val>
                                            <p:strVal val="#ppt_h"/>
                                          </p:val>
                                        </p:tav>
                                      </p:tavLst>
                                    </p:anim>
                                    <p:animEffect transition="in" filter="fade">
                                      <p:cBhvr>
                                        <p:cTn id="19"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D03AA-2961-44E6-93A5-88858D6A01FE}"/>
              </a:ext>
            </a:extLst>
          </p:cNvPr>
          <p:cNvSpPr txBox="1"/>
          <p:nvPr/>
        </p:nvSpPr>
        <p:spPr>
          <a:xfrm>
            <a:off x="322217" y="330926"/>
            <a:ext cx="11477897" cy="6226628"/>
          </a:xfrm>
          <a:prstGeom prst="rect">
            <a:avLst/>
          </a:prstGeom>
          <a:solidFill>
            <a:schemeClr val="bg1"/>
          </a:solidFill>
        </p:spPr>
        <p:txBody>
          <a:bodyPr wrap="square" rtlCol="0">
            <a:spAutoFit/>
          </a:bodyPr>
          <a:lstStyle/>
          <a:p>
            <a:endParaRPr lang="en-US" dirty="0"/>
          </a:p>
        </p:txBody>
      </p:sp>
      <p:sp>
        <p:nvSpPr>
          <p:cNvPr id="95" name="Text Box 55">
            <a:extLst>
              <a:ext uri="{FF2B5EF4-FFF2-40B4-BE49-F238E27FC236}">
                <a16:creationId xmlns:a16="http://schemas.microsoft.com/office/drawing/2014/main" id="{C1F27BB8-6253-4731-B27E-461675828C5F}"/>
              </a:ext>
            </a:extLst>
          </p:cNvPr>
          <p:cNvSpPr txBox="1">
            <a:spLocks noChangeArrowheads="1"/>
          </p:cNvSpPr>
          <p:nvPr/>
        </p:nvSpPr>
        <p:spPr bwMode="auto">
          <a:xfrm>
            <a:off x="3753755" y="385997"/>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6" name="Text Box 55">
            <a:extLst>
              <a:ext uri="{FF2B5EF4-FFF2-40B4-BE49-F238E27FC236}">
                <a16:creationId xmlns:a16="http://schemas.microsoft.com/office/drawing/2014/main" id="{008F18AB-7795-455D-B205-2E84710A61D6}"/>
              </a:ext>
            </a:extLst>
          </p:cNvPr>
          <p:cNvSpPr txBox="1">
            <a:spLocks noChangeArrowheads="1"/>
          </p:cNvSpPr>
          <p:nvPr/>
        </p:nvSpPr>
        <p:spPr bwMode="auto">
          <a:xfrm>
            <a:off x="4926084" y="876444"/>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7" name="Text Box 55">
            <a:extLst>
              <a:ext uri="{FF2B5EF4-FFF2-40B4-BE49-F238E27FC236}">
                <a16:creationId xmlns:a16="http://schemas.microsoft.com/office/drawing/2014/main" id="{82F60DA8-8769-4F11-AB05-BEDD928E0E35}"/>
              </a:ext>
            </a:extLst>
          </p:cNvPr>
          <p:cNvSpPr txBox="1">
            <a:spLocks noChangeArrowheads="1"/>
          </p:cNvSpPr>
          <p:nvPr/>
        </p:nvSpPr>
        <p:spPr bwMode="auto">
          <a:xfrm>
            <a:off x="6396547" y="561426"/>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98" name="Straight Arrow Connector 97">
            <a:extLst>
              <a:ext uri="{FF2B5EF4-FFF2-40B4-BE49-F238E27FC236}">
                <a16:creationId xmlns:a16="http://schemas.microsoft.com/office/drawing/2014/main" id="{E4EE0C97-050F-44F6-9345-EE1BA59D719E}"/>
              </a:ext>
            </a:extLst>
          </p:cNvPr>
          <p:cNvCxnSpPr>
            <a:cxnSpLocks/>
          </p:cNvCxnSpPr>
          <p:nvPr/>
        </p:nvCxnSpPr>
        <p:spPr>
          <a:xfrm>
            <a:off x="4482254" y="714635"/>
            <a:ext cx="629876" cy="2621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C4DF1231-1C59-4227-8C5E-E0BC2020F62E}"/>
              </a:ext>
            </a:extLst>
          </p:cNvPr>
          <p:cNvCxnSpPr>
            <a:cxnSpLocks/>
          </p:cNvCxnSpPr>
          <p:nvPr/>
        </p:nvCxnSpPr>
        <p:spPr>
          <a:xfrm flipV="1">
            <a:off x="6095617" y="909944"/>
            <a:ext cx="758638" cy="30175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496168C-8FAD-49AB-9ABF-BCA36D9CE113}"/>
              </a:ext>
            </a:extLst>
          </p:cNvPr>
          <p:cNvSpPr txBox="1"/>
          <p:nvPr/>
        </p:nvSpPr>
        <p:spPr>
          <a:xfrm>
            <a:off x="499609" y="5255723"/>
            <a:ext cx="11123112" cy="967894"/>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Once we covered that history, we moved on to the 1950s. And as a reminder, each attempt by Protestantism was targeted whether it was amending the Constitution, enacting a Sunday law or laws of blasphemy. They were targeted to take down the group threat.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8B464515-6298-45A6-9B6F-0BA9BCB1BD9C}"/>
              </a:ext>
            </a:extLst>
          </p:cNvPr>
          <p:cNvCxnSpPr>
            <a:cxnSpLocks/>
          </p:cNvCxnSpPr>
          <p:nvPr/>
        </p:nvCxnSpPr>
        <p:spPr>
          <a:xfrm>
            <a:off x="2584767" y="2816242"/>
            <a:ext cx="8881444"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A82C65-6D14-4DDA-920C-E4E013D31026}"/>
              </a:ext>
            </a:extLst>
          </p:cNvPr>
          <p:cNvCxnSpPr>
            <a:cxnSpLocks/>
          </p:cNvCxnSpPr>
          <p:nvPr/>
        </p:nvCxnSpPr>
        <p:spPr>
          <a:xfrm>
            <a:off x="1691621" y="2809661"/>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199F816-1179-4F1B-98EA-406985FC20B7}"/>
              </a:ext>
            </a:extLst>
          </p:cNvPr>
          <p:cNvCxnSpPr>
            <a:cxnSpLocks/>
          </p:cNvCxnSpPr>
          <p:nvPr/>
        </p:nvCxnSpPr>
        <p:spPr>
          <a:xfrm flipV="1">
            <a:off x="1712611" y="2536842"/>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C14C38C-E866-40C6-82C5-22AD7FFE206E}"/>
              </a:ext>
            </a:extLst>
          </p:cNvPr>
          <p:cNvCxnSpPr>
            <a:cxnSpLocks/>
          </p:cNvCxnSpPr>
          <p:nvPr/>
        </p:nvCxnSpPr>
        <p:spPr>
          <a:xfrm>
            <a:off x="1496711" y="2536842"/>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485F7BB-3481-4727-B86E-AFB64F4E06CF}"/>
              </a:ext>
            </a:extLst>
          </p:cNvPr>
          <p:cNvCxnSpPr>
            <a:cxnSpLocks/>
          </p:cNvCxnSpPr>
          <p:nvPr/>
        </p:nvCxnSpPr>
        <p:spPr>
          <a:xfrm flipV="1">
            <a:off x="3375617" y="2243503"/>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AAB5F76-70C1-4E14-8D8A-CFBA6FBB7572}"/>
              </a:ext>
            </a:extLst>
          </p:cNvPr>
          <p:cNvCxnSpPr>
            <a:cxnSpLocks/>
          </p:cNvCxnSpPr>
          <p:nvPr/>
        </p:nvCxnSpPr>
        <p:spPr>
          <a:xfrm flipV="1">
            <a:off x="6634078" y="2229193"/>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F1C044-9F4B-4109-A9E2-CAC410919496}"/>
              </a:ext>
            </a:extLst>
          </p:cNvPr>
          <p:cNvCxnSpPr>
            <a:cxnSpLocks/>
          </p:cNvCxnSpPr>
          <p:nvPr/>
        </p:nvCxnSpPr>
        <p:spPr>
          <a:xfrm flipV="1">
            <a:off x="2915137" y="2226835"/>
            <a:ext cx="920935" cy="169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F046A6D-554F-44C0-8CA7-BFFFE120EDCF}"/>
              </a:ext>
            </a:extLst>
          </p:cNvPr>
          <p:cNvSpPr txBox="1"/>
          <p:nvPr/>
        </p:nvSpPr>
        <p:spPr>
          <a:xfrm>
            <a:off x="6244009" y="1924249"/>
            <a:ext cx="780138" cy="276999"/>
          </a:xfrm>
          <a:prstGeom prst="rect">
            <a:avLst/>
          </a:prstGeom>
          <a:noFill/>
        </p:spPr>
        <p:txBody>
          <a:bodyPr wrap="square" rtlCol="0">
            <a:spAutoFit/>
          </a:bodyPr>
          <a:lstStyle/>
          <a:p>
            <a:pPr algn="ctr"/>
            <a:r>
              <a:rPr lang="en-US" sz="1200" dirty="0">
                <a:latin typeface="Arial Narrow" panose="020B0606020202030204" pitchFamily="34" charset="0"/>
              </a:rPr>
              <a:t>1950s</a:t>
            </a:r>
            <a:endParaRPr lang="en-US" sz="1600" dirty="0">
              <a:latin typeface="Arial Narrow" panose="020B0606020202030204" pitchFamily="34" charset="0"/>
            </a:endParaRPr>
          </a:p>
        </p:txBody>
      </p:sp>
      <p:sp>
        <p:nvSpPr>
          <p:cNvPr id="42" name="TextBox 41">
            <a:extLst>
              <a:ext uri="{FF2B5EF4-FFF2-40B4-BE49-F238E27FC236}">
                <a16:creationId xmlns:a16="http://schemas.microsoft.com/office/drawing/2014/main" id="{A31B9884-87AA-405F-ACB2-C4A4521371DC}"/>
              </a:ext>
            </a:extLst>
          </p:cNvPr>
          <p:cNvSpPr txBox="1"/>
          <p:nvPr/>
        </p:nvSpPr>
        <p:spPr>
          <a:xfrm>
            <a:off x="2913983" y="1861085"/>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43" name="TextBox 42">
            <a:extLst>
              <a:ext uri="{FF2B5EF4-FFF2-40B4-BE49-F238E27FC236}">
                <a16:creationId xmlns:a16="http://schemas.microsoft.com/office/drawing/2014/main" id="{C4AB40DA-D2D3-4F73-AED6-408404AA811E}"/>
              </a:ext>
            </a:extLst>
          </p:cNvPr>
          <p:cNvSpPr txBox="1"/>
          <p:nvPr/>
        </p:nvSpPr>
        <p:spPr>
          <a:xfrm>
            <a:off x="1375158" y="2102730"/>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53" name="TextBox 52">
            <a:extLst>
              <a:ext uri="{FF2B5EF4-FFF2-40B4-BE49-F238E27FC236}">
                <a16:creationId xmlns:a16="http://schemas.microsoft.com/office/drawing/2014/main" id="{D845AB1E-2207-4B7C-947C-994AEDF41E53}"/>
              </a:ext>
            </a:extLst>
          </p:cNvPr>
          <p:cNvSpPr txBox="1"/>
          <p:nvPr/>
        </p:nvSpPr>
        <p:spPr>
          <a:xfrm>
            <a:off x="3000046" y="2833521"/>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56" name="TextBox 55">
            <a:extLst>
              <a:ext uri="{FF2B5EF4-FFF2-40B4-BE49-F238E27FC236}">
                <a16:creationId xmlns:a16="http://schemas.microsoft.com/office/drawing/2014/main" id="{C5B1D09D-BD59-474D-ACFB-34FFAD797824}"/>
              </a:ext>
            </a:extLst>
          </p:cNvPr>
          <p:cNvSpPr txBox="1"/>
          <p:nvPr/>
        </p:nvSpPr>
        <p:spPr>
          <a:xfrm>
            <a:off x="5435295" y="-97981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cxnSp>
        <p:nvCxnSpPr>
          <p:cNvPr id="62" name="Straight Connector 61">
            <a:extLst>
              <a:ext uri="{FF2B5EF4-FFF2-40B4-BE49-F238E27FC236}">
                <a16:creationId xmlns:a16="http://schemas.microsoft.com/office/drawing/2014/main" id="{3AC67B1E-C961-4E5A-BDF4-4850DF5473A2}"/>
              </a:ext>
            </a:extLst>
          </p:cNvPr>
          <p:cNvCxnSpPr>
            <a:cxnSpLocks/>
          </p:cNvCxnSpPr>
          <p:nvPr/>
        </p:nvCxnSpPr>
        <p:spPr>
          <a:xfrm flipV="1">
            <a:off x="6141671" y="2219040"/>
            <a:ext cx="920935" cy="169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33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ppt_w</p:attrName>
                                        </p:attrNameLst>
                                      </p:cBhvr>
                                      <p:tavLst>
                                        <p:tav tm="0">
                                          <p:val>
                                            <p:fltVal val="0"/>
                                          </p:val>
                                        </p:tav>
                                        <p:tav tm="100000">
                                          <p:val>
                                            <p:strVal val="#ppt_w"/>
                                          </p:val>
                                        </p:tav>
                                      </p:tavLst>
                                    </p:anim>
                                    <p:anim calcmode="lin" valueType="num">
                                      <p:cBhvr>
                                        <p:cTn id="8" dur="500" fill="hold"/>
                                        <p:tgtEl>
                                          <p:spTgt spid="95"/>
                                        </p:tgtEl>
                                        <p:attrNameLst>
                                          <p:attrName>ppt_h</p:attrName>
                                        </p:attrNameLst>
                                      </p:cBhvr>
                                      <p:tavLst>
                                        <p:tav tm="0">
                                          <p:val>
                                            <p:fltVal val="0"/>
                                          </p:val>
                                        </p:tav>
                                        <p:tav tm="100000">
                                          <p:val>
                                            <p:strVal val="#ppt_h"/>
                                          </p:val>
                                        </p:tav>
                                      </p:tavLst>
                                    </p:anim>
                                    <p:animEffect transition="in" filter="fade">
                                      <p:cBhvr>
                                        <p:cTn id="9" dur="500"/>
                                        <p:tgtEl>
                                          <p:spTgt spid="9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p:cTn id="12" dur="500" fill="hold"/>
                                        <p:tgtEl>
                                          <p:spTgt spid="96"/>
                                        </p:tgtEl>
                                        <p:attrNameLst>
                                          <p:attrName>ppt_w</p:attrName>
                                        </p:attrNameLst>
                                      </p:cBhvr>
                                      <p:tavLst>
                                        <p:tav tm="0">
                                          <p:val>
                                            <p:fltVal val="0"/>
                                          </p:val>
                                        </p:tav>
                                        <p:tav tm="100000">
                                          <p:val>
                                            <p:strVal val="#ppt_w"/>
                                          </p:val>
                                        </p:tav>
                                      </p:tavLst>
                                    </p:anim>
                                    <p:anim calcmode="lin" valueType="num">
                                      <p:cBhvr>
                                        <p:cTn id="13" dur="500" fill="hold"/>
                                        <p:tgtEl>
                                          <p:spTgt spid="96"/>
                                        </p:tgtEl>
                                        <p:attrNameLst>
                                          <p:attrName>ppt_h</p:attrName>
                                        </p:attrNameLst>
                                      </p:cBhvr>
                                      <p:tavLst>
                                        <p:tav tm="0">
                                          <p:val>
                                            <p:fltVal val="0"/>
                                          </p:val>
                                        </p:tav>
                                        <p:tav tm="100000">
                                          <p:val>
                                            <p:strVal val="#ppt_h"/>
                                          </p:val>
                                        </p:tav>
                                      </p:tavLst>
                                    </p:anim>
                                    <p:animEffect transition="in" filter="fade">
                                      <p:cBhvr>
                                        <p:cTn id="14" dur="500"/>
                                        <p:tgtEl>
                                          <p:spTgt spid="9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p:cTn id="17" dur="500" fill="hold"/>
                                        <p:tgtEl>
                                          <p:spTgt spid="97"/>
                                        </p:tgtEl>
                                        <p:attrNameLst>
                                          <p:attrName>ppt_w</p:attrName>
                                        </p:attrNameLst>
                                      </p:cBhvr>
                                      <p:tavLst>
                                        <p:tav tm="0">
                                          <p:val>
                                            <p:fltVal val="0"/>
                                          </p:val>
                                        </p:tav>
                                        <p:tav tm="100000">
                                          <p:val>
                                            <p:strVal val="#ppt_w"/>
                                          </p:val>
                                        </p:tav>
                                      </p:tavLst>
                                    </p:anim>
                                    <p:anim calcmode="lin" valueType="num">
                                      <p:cBhvr>
                                        <p:cTn id="18" dur="500" fill="hold"/>
                                        <p:tgtEl>
                                          <p:spTgt spid="97"/>
                                        </p:tgtEl>
                                        <p:attrNameLst>
                                          <p:attrName>ppt_h</p:attrName>
                                        </p:attrNameLst>
                                      </p:cBhvr>
                                      <p:tavLst>
                                        <p:tav tm="0">
                                          <p:val>
                                            <p:fltVal val="0"/>
                                          </p:val>
                                        </p:tav>
                                        <p:tav tm="100000">
                                          <p:val>
                                            <p:strVal val="#ppt_h"/>
                                          </p:val>
                                        </p:tav>
                                      </p:tavLst>
                                    </p:anim>
                                    <p:animEffect transition="in" filter="fade">
                                      <p:cBhvr>
                                        <p:cTn id="19"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D03AA-2961-44E6-93A5-88858D6A01FE}"/>
              </a:ext>
            </a:extLst>
          </p:cNvPr>
          <p:cNvSpPr txBox="1"/>
          <p:nvPr/>
        </p:nvSpPr>
        <p:spPr>
          <a:xfrm>
            <a:off x="322217" y="330926"/>
            <a:ext cx="11477897" cy="6226628"/>
          </a:xfrm>
          <a:prstGeom prst="rect">
            <a:avLst/>
          </a:prstGeom>
          <a:solidFill>
            <a:schemeClr val="bg1"/>
          </a:solidFill>
        </p:spPr>
        <p:txBody>
          <a:bodyPr wrap="square" rtlCol="0">
            <a:spAutoFit/>
          </a:bodyPr>
          <a:lstStyle/>
          <a:p>
            <a:endParaRPr lang="en-US" dirty="0"/>
          </a:p>
        </p:txBody>
      </p:sp>
      <p:sp>
        <p:nvSpPr>
          <p:cNvPr id="56" name="TextBox 55">
            <a:extLst>
              <a:ext uri="{FF2B5EF4-FFF2-40B4-BE49-F238E27FC236}">
                <a16:creationId xmlns:a16="http://schemas.microsoft.com/office/drawing/2014/main" id="{C5B1D09D-BD59-474D-ACFB-34FFAD797824}"/>
              </a:ext>
            </a:extLst>
          </p:cNvPr>
          <p:cNvSpPr txBox="1"/>
          <p:nvPr/>
        </p:nvSpPr>
        <p:spPr>
          <a:xfrm>
            <a:off x="5864904" y="-137987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44" name="TextBox 43">
            <a:extLst>
              <a:ext uri="{FF2B5EF4-FFF2-40B4-BE49-F238E27FC236}">
                <a16:creationId xmlns:a16="http://schemas.microsoft.com/office/drawing/2014/main" id="{3FED84AF-E891-4E5B-BC8F-CDFB55867E2B}"/>
              </a:ext>
            </a:extLst>
          </p:cNvPr>
          <p:cNvSpPr txBox="1"/>
          <p:nvPr/>
        </p:nvSpPr>
        <p:spPr>
          <a:xfrm>
            <a:off x="123825" y="111119"/>
            <a:ext cx="11906250" cy="6604006"/>
          </a:xfrm>
          <a:prstGeom prst="rect">
            <a:avLst/>
          </a:prstGeom>
          <a:solidFill>
            <a:schemeClr val="bg1"/>
          </a:solidFill>
        </p:spPr>
        <p:txBody>
          <a:bodyPr wrap="square" rtlCol="0">
            <a:spAutoFit/>
          </a:bodyPr>
          <a:lstStyle/>
          <a:p>
            <a:endParaRPr lang="en-US" dirty="0"/>
          </a:p>
        </p:txBody>
      </p:sp>
      <p:pic>
        <p:nvPicPr>
          <p:cNvPr id="45" name="Picture 44">
            <a:extLst>
              <a:ext uri="{FF2B5EF4-FFF2-40B4-BE49-F238E27FC236}">
                <a16:creationId xmlns:a16="http://schemas.microsoft.com/office/drawing/2014/main" id="{7147C564-AB7C-4806-B268-7552657D321A}"/>
              </a:ext>
            </a:extLst>
          </p:cNvPr>
          <p:cNvPicPr>
            <a:picLocks noChangeAspect="1"/>
          </p:cNvPicPr>
          <p:nvPr/>
        </p:nvPicPr>
        <p:blipFill>
          <a:blip r:embed="rId2"/>
          <a:stretch>
            <a:fillRect/>
          </a:stretch>
        </p:blipFill>
        <p:spPr>
          <a:xfrm>
            <a:off x="1994926" y="2087359"/>
            <a:ext cx="9662460" cy="2250225"/>
          </a:xfrm>
          <a:prstGeom prst="rect">
            <a:avLst/>
          </a:prstGeom>
          <a:ln>
            <a:solidFill>
              <a:srgbClr val="002060"/>
            </a:solidFill>
          </a:ln>
        </p:spPr>
      </p:pic>
      <p:cxnSp>
        <p:nvCxnSpPr>
          <p:cNvPr id="46" name="Straight Connector 45">
            <a:extLst>
              <a:ext uri="{FF2B5EF4-FFF2-40B4-BE49-F238E27FC236}">
                <a16:creationId xmlns:a16="http://schemas.microsoft.com/office/drawing/2014/main" id="{BBC3B320-C4DA-4B8F-865D-246C74541F5F}"/>
              </a:ext>
            </a:extLst>
          </p:cNvPr>
          <p:cNvCxnSpPr>
            <a:cxnSpLocks/>
          </p:cNvCxnSpPr>
          <p:nvPr/>
        </p:nvCxnSpPr>
        <p:spPr>
          <a:xfrm flipV="1">
            <a:off x="610662" y="1259546"/>
            <a:ext cx="9850919" cy="187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26900E9-1B8E-4CF8-B805-3E9D64485370}"/>
              </a:ext>
            </a:extLst>
          </p:cNvPr>
          <p:cNvCxnSpPr>
            <a:cxnSpLocks/>
          </p:cNvCxnSpPr>
          <p:nvPr/>
        </p:nvCxnSpPr>
        <p:spPr>
          <a:xfrm>
            <a:off x="3338959" y="1202063"/>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EE4362E-BB30-434A-A4DF-F0697D1C52EC}"/>
              </a:ext>
            </a:extLst>
          </p:cNvPr>
          <p:cNvCxnSpPr>
            <a:cxnSpLocks/>
          </p:cNvCxnSpPr>
          <p:nvPr/>
        </p:nvCxnSpPr>
        <p:spPr>
          <a:xfrm flipV="1">
            <a:off x="611543" y="1024115"/>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F345F46-D624-40C0-A08B-5577E9D632A8}"/>
              </a:ext>
            </a:extLst>
          </p:cNvPr>
          <p:cNvCxnSpPr>
            <a:cxnSpLocks/>
          </p:cNvCxnSpPr>
          <p:nvPr/>
        </p:nvCxnSpPr>
        <p:spPr>
          <a:xfrm>
            <a:off x="5189021" y="1181484"/>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85965574-1A4C-48EB-9ABE-4805717235B1}"/>
              </a:ext>
            </a:extLst>
          </p:cNvPr>
          <p:cNvSpPr txBox="1"/>
          <p:nvPr/>
        </p:nvSpPr>
        <p:spPr>
          <a:xfrm>
            <a:off x="205102" y="625615"/>
            <a:ext cx="768349" cy="400110"/>
          </a:xfrm>
          <a:prstGeom prst="rect">
            <a:avLst/>
          </a:prstGeom>
          <a:noFill/>
        </p:spPr>
        <p:txBody>
          <a:bodyPr wrap="square" rtlCol="0">
            <a:spAutoFit/>
          </a:bodyPr>
          <a:lstStyle/>
          <a:p>
            <a:pPr algn="ctr"/>
            <a:r>
              <a:rPr lang="en-US" sz="2000" b="1" dirty="0">
                <a:latin typeface="Arial Narrow" panose="020B0606020202030204" pitchFamily="34" charset="0"/>
              </a:rPr>
              <a:t>Eden</a:t>
            </a:r>
          </a:p>
        </p:txBody>
      </p:sp>
      <p:sp>
        <p:nvSpPr>
          <p:cNvPr id="51" name="TextBox 50">
            <a:extLst>
              <a:ext uri="{FF2B5EF4-FFF2-40B4-BE49-F238E27FC236}">
                <a16:creationId xmlns:a16="http://schemas.microsoft.com/office/drawing/2014/main" id="{E3B8BB3A-70E4-4D3D-B267-1822D51890A4}"/>
              </a:ext>
            </a:extLst>
          </p:cNvPr>
          <p:cNvSpPr txBox="1"/>
          <p:nvPr/>
        </p:nvSpPr>
        <p:spPr>
          <a:xfrm>
            <a:off x="645625" y="307312"/>
            <a:ext cx="1054395" cy="338554"/>
          </a:xfrm>
          <a:prstGeom prst="rect">
            <a:avLst/>
          </a:prstGeom>
          <a:noFill/>
        </p:spPr>
        <p:txBody>
          <a:bodyPr wrap="square" rtlCol="0">
            <a:spAutoFit/>
          </a:bodyPr>
          <a:lstStyle/>
          <a:p>
            <a:pPr algn="ctr"/>
            <a:r>
              <a:rPr lang="en-US" sz="1600" dirty="0">
                <a:latin typeface="Arial Narrow" panose="020B0606020202030204" pitchFamily="34" charset="0"/>
              </a:rPr>
              <a:t>1500</a:t>
            </a:r>
          </a:p>
        </p:txBody>
      </p:sp>
      <p:sp>
        <p:nvSpPr>
          <p:cNvPr id="52" name="TextBox 51">
            <a:extLst>
              <a:ext uri="{FF2B5EF4-FFF2-40B4-BE49-F238E27FC236}">
                <a16:creationId xmlns:a16="http://schemas.microsoft.com/office/drawing/2014/main" id="{BADA5DF8-A629-4C95-AA4B-77FC807A786C}"/>
              </a:ext>
            </a:extLst>
          </p:cNvPr>
          <p:cNvSpPr txBox="1"/>
          <p:nvPr/>
        </p:nvSpPr>
        <p:spPr>
          <a:xfrm>
            <a:off x="4253359" y="172437"/>
            <a:ext cx="863612" cy="338554"/>
          </a:xfrm>
          <a:prstGeom prst="rect">
            <a:avLst/>
          </a:prstGeom>
          <a:noFill/>
        </p:spPr>
        <p:txBody>
          <a:bodyPr wrap="square" rtlCol="0">
            <a:spAutoFit/>
          </a:bodyPr>
          <a:lstStyle/>
          <a:p>
            <a:pPr algn="ctr"/>
            <a:r>
              <a:rPr lang="en-US" sz="1600" dirty="0">
                <a:latin typeface="Arial Narrow" panose="020B0606020202030204" pitchFamily="34" charset="0"/>
              </a:rPr>
              <a:t>Ancient</a:t>
            </a:r>
          </a:p>
        </p:txBody>
      </p:sp>
      <p:sp>
        <p:nvSpPr>
          <p:cNvPr id="54" name="TextBox 53">
            <a:extLst>
              <a:ext uri="{FF2B5EF4-FFF2-40B4-BE49-F238E27FC236}">
                <a16:creationId xmlns:a16="http://schemas.microsoft.com/office/drawing/2014/main" id="{FB644B49-D0ED-422B-9C47-AF6BC32326DE}"/>
              </a:ext>
            </a:extLst>
          </p:cNvPr>
          <p:cNvSpPr txBox="1"/>
          <p:nvPr/>
        </p:nvSpPr>
        <p:spPr>
          <a:xfrm>
            <a:off x="2984731" y="640779"/>
            <a:ext cx="730265" cy="338554"/>
          </a:xfrm>
          <a:prstGeom prst="rect">
            <a:avLst/>
          </a:prstGeom>
          <a:noFill/>
        </p:spPr>
        <p:txBody>
          <a:bodyPr wrap="square" rtlCol="0">
            <a:spAutoFit/>
          </a:bodyPr>
          <a:lstStyle/>
          <a:p>
            <a:pPr algn="ctr"/>
            <a:r>
              <a:rPr lang="en-US" sz="1600" dirty="0">
                <a:latin typeface="Arial Narrow" panose="020B0606020202030204" pitchFamily="34" charset="0"/>
              </a:rPr>
              <a:t>Moses</a:t>
            </a:r>
          </a:p>
        </p:txBody>
      </p:sp>
      <p:sp>
        <p:nvSpPr>
          <p:cNvPr id="55" name="TextBox 54">
            <a:extLst>
              <a:ext uri="{FF2B5EF4-FFF2-40B4-BE49-F238E27FC236}">
                <a16:creationId xmlns:a16="http://schemas.microsoft.com/office/drawing/2014/main" id="{AB7B2C11-339B-4D04-9F7C-056F48529586}"/>
              </a:ext>
            </a:extLst>
          </p:cNvPr>
          <p:cNvSpPr txBox="1"/>
          <p:nvPr/>
        </p:nvSpPr>
        <p:spPr>
          <a:xfrm>
            <a:off x="1415496" y="625615"/>
            <a:ext cx="673100" cy="338554"/>
          </a:xfrm>
          <a:prstGeom prst="rect">
            <a:avLst/>
          </a:prstGeom>
          <a:noFill/>
        </p:spPr>
        <p:txBody>
          <a:bodyPr wrap="square" rtlCol="0">
            <a:spAutoFit/>
          </a:bodyPr>
          <a:lstStyle/>
          <a:p>
            <a:pPr algn="ctr"/>
            <a:r>
              <a:rPr lang="en-US" sz="1600" dirty="0">
                <a:latin typeface="Arial Narrow" panose="020B0606020202030204" pitchFamily="34" charset="0"/>
              </a:rPr>
              <a:t>Flood</a:t>
            </a:r>
          </a:p>
        </p:txBody>
      </p:sp>
      <p:sp>
        <p:nvSpPr>
          <p:cNvPr id="57" name="TextBox 56">
            <a:extLst>
              <a:ext uri="{FF2B5EF4-FFF2-40B4-BE49-F238E27FC236}">
                <a16:creationId xmlns:a16="http://schemas.microsoft.com/office/drawing/2014/main" id="{DB872663-199C-4963-BE63-825CD5E0E0F7}"/>
              </a:ext>
            </a:extLst>
          </p:cNvPr>
          <p:cNvSpPr txBox="1"/>
          <p:nvPr/>
        </p:nvSpPr>
        <p:spPr>
          <a:xfrm>
            <a:off x="460200" y="1476527"/>
            <a:ext cx="625658" cy="677108"/>
          </a:xfrm>
          <a:prstGeom prst="rect">
            <a:avLst/>
          </a:prstGeom>
          <a:noFill/>
        </p:spPr>
        <p:txBody>
          <a:bodyPr wrap="square" rtlCol="0">
            <a:spAutoFit/>
          </a:bodyPr>
          <a:lstStyle/>
          <a:p>
            <a:pPr algn="ctr"/>
            <a:r>
              <a:rPr lang="en-US" sz="1600" dirty="0">
                <a:latin typeface="Arial Narrow" panose="020B0606020202030204" pitchFamily="34" charset="0"/>
              </a:rPr>
              <a:t>Sin</a:t>
            </a:r>
          </a:p>
          <a:p>
            <a:pPr algn="ctr"/>
            <a:r>
              <a:rPr lang="en-US" sz="1100" dirty="0">
                <a:latin typeface="Arial Narrow" panose="020B0606020202030204" pitchFamily="34" charset="0"/>
              </a:rPr>
              <a:t>Sexism</a:t>
            </a:r>
          </a:p>
          <a:p>
            <a:pPr algn="ctr"/>
            <a:r>
              <a:rPr lang="en-US" sz="1100" dirty="0">
                <a:latin typeface="Arial Narrow" panose="020B0606020202030204" pitchFamily="34" charset="0"/>
              </a:rPr>
              <a:t>gender</a:t>
            </a:r>
          </a:p>
        </p:txBody>
      </p:sp>
      <p:cxnSp>
        <p:nvCxnSpPr>
          <p:cNvPr id="58" name="Straight Connector 57">
            <a:extLst>
              <a:ext uri="{FF2B5EF4-FFF2-40B4-BE49-F238E27FC236}">
                <a16:creationId xmlns:a16="http://schemas.microsoft.com/office/drawing/2014/main" id="{970BB262-733E-49DD-874E-E2EB02547549}"/>
              </a:ext>
            </a:extLst>
          </p:cNvPr>
          <p:cNvCxnSpPr>
            <a:cxnSpLocks/>
          </p:cNvCxnSpPr>
          <p:nvPr/>
        </p:nvCxnSpPr>
        <p:spPr>
          <a:xfrm flipV="1">
            <a:off x="6103421" y="965584"/>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C657A07-1879-4605-AEBF-BD4A416C7543}"/>
              </a:ext>
            </a:extLst>
          </p:cNvPr>
          <p:cNvCxnSpPr>
            <a:cxnSpLocks/>
          </p:cNvCxnSpPr>
          <p:nvPr/>
        </p:nvCxnSpPr>
        <p:spPr>
          <a:xfrm flipV="1">
            <a:off x="5189021" y="965584"/>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190E998-53A3-4AA4-9766-A4CCBC4008D1}"/>
              </a:ext>
            </a:extLst>
          </p:cNvPr>
          <p:cNvCxnSpPr>
            <a:cxnSpLocks/>
          </p:cNvCxnSpPr>
          <p:nvPr/>
        </p:nvCxnSpPr>
        <p:spPr>
          <a:xfrm flipV="1">
            <a:off x="4253359" y="100521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517EB4C-AB43-4B89-A3CC-0B20D65D42A4}"/>
              </a:ext>
            </a:extLst>
          </p:cNvPr>
          <p:cNvCxnSpPr>
            <a:cxnSpLocks/>
          </p:cNvCxnSpPr>
          <p:nvPr/>
        </p:nvCxnSpPr>
        <p:spPr>
          <a:xfrm flipV="1">
            <a:off x="3325689" y="984876"/>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406A83E-FF58-4B42-A4F5-06E1772DB178}"/>
              </a:ext>
            </a:extLst>
          </p:cNvPr>
          <p:cNvCxnSpPr>
            <a:cxnSpLocks/>
          </p:cNvCxnSpPr>
          <p:nvPr/>
        </p:nvCxnSpPr>
        <p:spPr>
          <a:xfrm flipV="1">
            <a:off x="1752046" y="1006648"/>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44745FD-D833-4DD1-9A3D-B8FEF73157DA}"/>
              </a:ext>
            </a:extLst>
          </p:cNvPr>
          <p:cNvCxnSpPr>
            <a:cxnSpLocks/>
          </p:cNvCxnSpPr>
          <p:nvPr/>
        </p:nvCxnSpPr>
        <p:spPr>
          <a:xfrm>
            <a:off x="7697119" y="119578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4867DB9-18DC-433F-B451-E3BE48FB9384}"/>
              </a:ext>
            </a:extLst>
          </p:cNvPr>
          <p:cNvCxnSpPr>
            <a:cxnSpLocks/>
          </p:cNvCxnSpPr>
          <p:nvPr/>
        </p:nvCxnSpPr>
        <p:spPr>
          <a:xfrm>
            <a:off x="9547181" y="1175201"/>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2000F621-91AE-4ADC-B396-DB23F5846525}"/>
              </a:ext>
            </a:extLst>
          </p:cNvPr>
          <p:cNvSpPr txBox="1"/>
          <p:nvPr/>
        </p:nvSpPr>
        <p:spPr>
          <a:xfrm>
            <a:off x="10223648" y="421873"/>
            <a:ext cx="482600"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endParaRPr lang="en-US" sz="1600" dirty="0">
              <a:latin typeface="Arial Narrow" panose="020B0606020202030204" pitchFamily="34" charset="0"/>
            </a:endParaRPr>
          </a:p>
          <a:p>
            <a:pPr algn="ctr"/>
            <a:r>
              <a:rPr lang="en-US" sz="1600" dirty="0">
                <a:latin typeface="Arial Narrow" panose="020B0606020202030204" pitchFamily="34" charset="0"/>
              </a:rPr>
              <a:t>Adv</a:t>
            </a:r>
          </a:p>
        </p:txBody>
      </p:sp>
      <p:sp>
        <p:nvSpPr>
          <p:cNvPr id="66" name="TextBox 65">
            <a:extLst>
              <a:ext uri="{FF2B5EF4-FFF2-40B4-BE49-F238E27FC236}">
                <a16:creationId xmlns:a16="http://schemas.microsoft.com/office/drawing/2014/main" id="{606674C9-31BC-461D-B1C9-557026C5D478}"/>
              </a:ext>
            </a:extLst>
          </p:cNvPr>
          <p:cNvSpPr txBox="1"/>
          <p:nvPr/>
        </p:nvSpPr>
        <p:spPr>
          <a:xfrm>
            <a:off x="9210588" y="599877"/>
            <a:ext cx="653499" cy="338554"/>
          </a:xfrm>
          <a:prstGeom prst="rect">
            <a:avLst/>
          </a:prstGeom>
          <a:noFill/>
        </p:spPr>
        <p:txBody>
          <a:bodyPr wrap="square" rtlCol="0">
            <a:spAutoFit/>
          </a:bodyPr>
          <a:lstStyle/>
          <a:p>
            <a:pPr algn="ctr"/>
            <a:r>
              <a:rPr lang="en-US" sz="1600" dirty="0">
                <a:latin typeface="Arial Narrow" panose="020B0606020202030204" pitchFamily="34" charset="0"/>
              </a:rPr>
              <a:t>1989</a:t>
            </a:r>
          </a:p>
        </p:txBody>
      </p:sp>
      <p:cxnSp>
        <p:nvCxnSpPr>
          <p:cNvPr id="67" name="Straight Connector 66">
            <a:extLst>
              <a:ext uri="{FF2B5EF4-FFF2-40B4-BE49-F238E27FC236}">
                <a16:creationId xmlns:a16="http://schemas.microsoft.com/office/drawing/2014/main" id="{F347B859-5A1C-4BFE-A49D-11282E48CBA8}"/>
              </a:ext>
            </a:extLst>
          </p:cNvPr>
          <p:cNvCxnSpPr>
            <a:cxnSpLocks/>
          </p:cNvCxnSpPr>
          <p:nvPr/>
        </p:nvCxnSpPr>
        <p:spPr>
          <a:xfrm flipV="1">
            <a:off x="10461581" y="959301"/>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04B6E65-6263-4613-9CD0-61CFC29538EB}"/>
              </a:ext>
            </a:extLst>
          </p:cNvPr>
          <p:cNvCxnSpPr>
            <a:cxnSpLocks/>
          </p:cNvCxnSpPr>
          <p:nvPr/>
        </p:nvCxnSpPr>
        <p:spPr>
          <a:xfrm flipV="1">
            <a:off x="9547181" y="959301"/>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CEACDF2-8CB8-42DC-98C9-CE4A9CC4E56A}"/>
              </a:ext>
            </a:extLst>
          </p:cNvPr>
          <p:cNvCxnSpPr>
            <a:cxnSpLocks/>
          </p:cNvCxnSpPr>
          <p:nvPr/>
        </p:nvCxnSpPr>
        <p:spPr>
          <a:xfrm flipV="1">
            <a:off x="8611519" y="99893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794DDAB-4EDB-4B5B-BDF1-F7D5B896E799}"/>
              </a:ext>
            </a:extLst>
          </p:cNvPr>
          <p:cNvCxnSpPr>
            <a:cxnSpLocks/>
          </p:cNvCxnSpPr>
          <p:nvPr/>
        </p:nvCxnSpPr>
        <p:spPr>
          <a:xfrm flipV="1">
            <a:off x="7683849" y="97859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6AC43F2-82EF-4AA7-A908-7B5D9B8FCD34}"/>
              </a:ext>
            </a:extLst>
          </p:cNvPr>
          <p:cNvCxnSpPr>
            <a:cxnSpLocks/>
          </p:cNvCxnSpPr>
          <p:nvPr/>
        </p:nvCxnSpPr>
        <p:spPr>
          <a:xfrm>
            <a:off x="10468314" y="1257993"/>
            <a:ext cx="9144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6386F90-9C17-44AA-B830-2E11EB6FBA8B}"/>
              </a:ext>
            </a:extLst>
          </p:cNvPr>
          <p:cNvCxnSpPr>
            <a:cxnSpLocks/>
          </p:cNvCxnSpPr>
          <p:nvPr/>
        </p:nvCxnSpPr>
        <p:spPr>
          <a:xfrm flipV="1">
            <a:off x="11382714" y="797313"/>
            <a:ext cx="0" cy="4809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EC61621-A7B9-4F32-BFFE-D9E47A119F76}"/>
              </a:ext>
            </a:extLst>
          </p:cNvPr>
          <p:cNvCxnSpPr>
            <a:cxnSpLocks/>
          </p:cNvCxnSpPr>
          <p:nvPr/>
        </p:nvCxnSpPr>
        <p:spPr>
          <a:xfrm>
            <a:off x="10998347" y="797313"/>
            <a:ext cx="83518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DCCE2E61-135F-4B53-8DE9-6931B864BED7}"/>
              </a:ext>
            </a:extLst>
          </p:cNvPr>
          <p:cNvSpPr txBox="1"/>
          <p:nvPr/>
        </p:nvSpPr>
        <p:spPr>
          <a:xfrm>
            <a:off x="11031765" y="394964"/>
            <a:ext cx="768349" cy="400110"/>
          </a:xfrm>
          <a:prstGeom prst="rect">
            <a:avLst/>
          </a:prstGeom>
          <a:noFill/>
        </p:spPr>
        <p:txBody>
          <a:bodyPr wrap="square" rtlCol="0">
            <a:spAutoFit/>
          </a:bodyPr>
          <a:lstStyle/>
          <a:p>
            <a:pPr algn="ctr"/>
            <a:r>
              <a:rPr lang="en-US" sz="2000" b="1" dirty="0">
                <a:latin typeface="Arial Narrow" panose="020B0606020202030204" pitchFamily="34" charset="0"/>
              </a:rPr>
              <a:t>Eden</a:t>
            </a:r>
          </a:p>
        </p:txBody>
      </p:sp>
      <p:cxnSp>
        <p:nvCxnSpPr>
          <p:cNvPr id="75" name="Straight Arrow Connector 74">
            <a:extLst>
              <a:ext uri="{FF2B5EF4-FFF2-40B4-BE49-F238E27FC236}">
                <a16:creationId xmlns:a16="http://schemas.microsoft.com/office/drawing/2014/main" id="{C4BA6C94-0E62-404A-ABCF-BD83AFC5FF07}"/>
              </a:ext>
            </a:extLst>
          </p:cNvPr>
          <p:cNvCxnSpPr>
            <a:cxnSpLocks/>
          </p:cNvCxnSpPr>
          <p:nvPr/>
        </p:nvCxnSpPr>
        <p:spPr>
          <a:xfrm>
            <a:off x="810134" y="1142433"/>
            <a:ext cx="8081" cy="3748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Oval 75">
            <a:extLst>
              <a:ext uri="{FF2B5EF4-FFF2-40B4-BE49-F238E27FC236}">
                <a16:creationId xmlns:a16="http://schemas.microsoft.com/office/drawing/2014/main" id="{88B3ED99-F2BE-4521-B769-FA76FE8DED21}"/>
              </a:ext>
            </a:extLst>
          </p:cNvPr>
          <p:cNvSpPr/>
          <p:nvPr/>
        </p:nvSpPr>
        <p:spPr>
          <a:xfrm>
            <a:off x="739126" y="1038694"/>
            <a:ext cx="142016" cy="1367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Arrow Connector 76">
            <a:extLst>
              <a:ext uri="{FF2B5EF4-FFF2-40B4-BE49-F238E27FC236}">
                <a16:creationId xmlns:a16="http://schemas.microsoft.com/office/drawing/2014/main" id="{0008AFF2-2FB9-41A0-816B-E0CEE1FFD5E7}"/>
              </a:ext>
            </a:extLst>
          </p:cNvPr>
          <p:cNvCxnSpPr>
            <a:cxnSpLocks/>
          </p:cNvCxnSpPr>
          <p:nvPr/>
        </p:nvCxnSpPr>
        <p:spPr>
          <a:xfrm>
            <a:off x="3325689" y="595418"/>
            <a:ext cx="2732392"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1A6F32A4-6024-43AF-82BE-07A06F5102C8}"/>
              </a:ext>
            </a:extLst>
          </p:cNvPr>
          <p:cNvCxnSpPr>
            <a:cxnSpLocks/>
            <a:endCxn id="55" idx="0"/>
          </p:cNvCxnSpPr>
          <p:nvPr/>
        </p:nvCxnSpPr>
        <p:spPr>
          <a:xfrm flipV="1">
            <a:off x="610662" y="625615"/>
            <a:ext cx="1141384" cy="88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E85949AF-0217-4488-AD83-65FD495ECC68}"/>
              </a:ext>
            </a:extLst>
          </p:cNvPr>
          <p:cNvCxnSpPr>
            <a:cxnSpLocks/>
          </p:cNvCxnSpPr>
          <p:nvPr/>
        </p:nvCxnSpPr>
        <p:spPr>
          <a:xfrm flipV="1">
            <a:off x="610662" y="214809"/>
            <a:ext cx="2617133" cy="157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C0BCCFEE-B9AE-4F50-BCA0-89B05CBFADAA}"/>
              </a:ext>
            </a:extLst>
          </p:cNvPr>
          <p:cNvCxnSpPr>
            <a:cxnSpLocks/>
          </p:cNvCxnSpPr>
          <p:nvPr/>
        </p:nvCxnSpPr>
        <p:spPr>
          <a:xfrm>
            <a:off x="3227795" y="229292"/>
            <a:ext cx="0" cy="4165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BC8B4140-1016-49C2-9953-DFC1787F89C0}"/>
              </a:ext>
            </a:extLst>
          </p:cNvPr>
          <p:cNvCxnSpPr>
            <a:cxnSpLocks/>
          </p:cNvCxnSpPr>
          <p:nvPr/>
        </p:nvCxnSpPr>
        <p:spPr>
          <a:xfrm>
            <a:off x="7577298" y="568747"/>
            <a:ext cx="2732392"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7FF6653F-C230-4E8F-A7E4-E88CA4401B0A}"/>
              </a:ext>
            </a:extLst>
          </p:cNvPr>
          <p:cNvSpPr txBox="1"/>
          <p:nvPr/>
        </p:nvSpPr>
        <p:spPr>
          <a:xfrm>
            <a:off x="5040167" y="1299173"/>
            <a:ext cx="1264195" cy="338554"/>
          </a:xfrm>
          <a:prstGeom prst="rect">
            <a:avLst/>
          </a:prstGeom>
          <a:noFill/>
        </p:spPr>
        <p:txBody>
          <a:bodyPr wrap="square" rtlCol="0">
            <a:spAutoFit/>
          </a:bodyPr>
          <a:lstStyle/>
          <a:p>
            <a:pPr algn="ctr"/>
            <a:r>
              <a:rPr lang="en-US" sz="1600" dirty="0">
                <a:latin typeface="Arial Narrow" panose="020B0606020202030204" pitchFamily="34" charset="0"/>
              </a:rPr>
              <a:t>Jesus  -  Love</a:t>
            </a:r>
          </a:p>
        </p:txBody>
      </p:sp>
      <p:cxnSp>
        <p:nvCxnSpPr>
          <p:cNvPr id="83" name="Straight Arrow Connector 82">
            <a:extLst>
              <a:ext uri="{FF2B5EF4-FFF2-40B4-BE49-F238E27FC236}">
                <a16:creationId xmlns:a16="http://schemas.microsoft.com/office/drawing/2014/main" id="{545792A2-D5CC-4E60-BEF8-45B9C98D1D0B}"/>
              </a:ext>
            </a:extLst>
          </p:cNvPr>
          <p:cNvCxnSpPr>
            <a:cxnSpLocks/>
          </p:cNvCxnSpPr>
          <p:nvPr/>
        </p:nvCxnSpPr>
        <p:spPr>
          <a:xfrm flipH="1">
            <a:off x="3349863" y="1635780"/>
            <a:ext cx="205783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8C4D7DBA-F82D-4823-B5B8-DAA739242772}"/>
              </a:ext>
            </a:extLst>
          </p:cNvPr>
          <p:cNvCxnSpPr>
            <a:cxnSpLocks/>
          </p:cNvCxnSpPr>
          <p:nvPr/>
        </p:nvCxnSpPr>
        <p:spPr>
          <a:xfrm flipH="1">
            <a:off x="8155844" y="1606075"/>
            <a:ext cx="2343542" cy="135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5D1C6EB3-84D8-4142-8FF0-2C01F93D5F12}"/>
              </a:ext>
            </a:extLst>
          </p:cNvPr>
          <p:cNvCxnSpPr>
            <a:cxnSpLocks/>
          </p:cNvCxnSpPr>
          <p:nvPr/>
        </p:nvCxnSpPr>
        <p:spPr>
          <a:xfrm flipV="1">
            <a:off x="3389051" y="1335258"/>
            <a:ext cx="0" cy="33251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38D6C722-84E1-4C0D-990E-93087116EDB8}"/>
              </a:ext>
            </a:extLst>
          </p:cNvPr>
          <p:cNvCxnSpPr>
            <a:cxnSpLocks/>
          </p:cNvCxnSpPr>
          <p:nvPr/>
        </p:nvCxnSpPr>
        <p:spPr>
          <a:xfrm flipV="1">
            <a:off x="8154319" y="1290026"/>
            <a:ext cx="0" cy="33251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32BCA753-24D9-41AF-9209-485A125D0395}"/>
              </a:ext>
            </a:extLst>
          </p:cNvPr>
          <p:cNvSpPr txBox="1"/>
          <p:nvPr/>
        </p:nvSpPr>
        <p:spPr>
          <a:xfrm>
            <a:off x="3619746" y="747045"/>
            <a:ext cx="482599" cy="523220"/>
          </a:xfrm>
          <a:prstGeom prst="rect">
            <a:avLst/>
          </a:prstGeom>
          <a:noFill/>
        </p:spPr>
        <p:txBody>
          <a:bodyPr wrap="square" rtlCol="0">
            <a:spAutoFit/>
          </a:bodyPr>
          <a:lstStyle/>
          <a:p>
            <a:r>
              <a:rPr lang="en-US" sz="2800" b="1" dirty="0">
                <a:latin typeface="Arial Black" panose="020B0A04020102020204" pitchFamily="34" charset="0"/>
                <a:sym typeface="Symbol" panose="05050102010706020507" pitchFamily="18" charset="2"/>
              </a:rPr>
              <a:t></a:t>
            </a:r>
            <a:endParaRPr lang="en-US" sz="2800" b="1" dirty="0">
              <a:latin typeface="Arial Black" panose="020B0A04020102020204" pitchFamily="34" charset="0"/>
            </a:endParaRPr>
          </a:p>
        </p:txBody>
      </p:sp>
      <p:sp>
        <p:nvSpPr>
          <p:cNvPr id="88" name="TextBox 87">
            <a:extLst>
              <a:ext uri="{FF2B5EF4-FFF2-40B4-BE49-F238E27FC236}">
                <a16:creationId xmlns:a16="http://schemas.microsoft.com/office/drawing/2014/main" id="{5F7F5D87-C7A0-408D-9097-BB7485FE344B}"/>
              </a:ext>
            </a:extLst>
          </p:cNvPr>
          <p:cNvSpPr txBox="1"/>
          <p:nvPr/>
        </p:nvSpPr>
        <p:spPr>
          <a:xfrm>
            <a:off x="7935053" y="743552"/>
            <a:ext cx="482599" cy="523220"/>
          </a:xfrm>
          <a:prstGeom prst="rect">
            <a:avLst/>
          </a:prstGeom>
          <a:noFill/>
        </p:spPr>
        <p:txBody>
          <a:bodyPr wrap="square" rtlCol="0">
            <a:spAutoFit/>
          </a:bodyPr>
          <a:lstStyle/>
          <a:p>
            <a:r>
              <a:rPr lang="en-US" sz="2800" b="1" dirty="0">
                <a:latin typeface="Arial Black" panose="020B0A04020102020204" pitchFamily="34" charset="0"/>
                <a:sym typeface="Symbol" panose="05050102010706020507" pitchFamily="18" charset="2"/>
              </a:rPr>
              <a:t></a:t>
            </a:r>
            <a:endParaRPr lang="en-US" sz="2800" b="1" dirty="0">
              <a:latin typeface="Arial Black" panose="020B0A04020102020204" pitchFamily="34" charset="0"/>
            </a:endParaRPr>
          </a:p>
        </p:txBody>
      </p:sp>
      <p:sp>
        <p:nvSpPr>
          <p:cNvPr id="89" name="TextBox 88">
            <a:extLst>
              <a:ext uri="{FF2B5EF4-FFF2-40B4-BE49-F238E27FC236}">
                <a16:creationId xmlns:a16="http://schemas.microsoft.com/office/drawing/2014/main" id="{1C6FB7A7-8E0D-40B4-ADCA-80963F8D30CE}"/>
              </a:ext>
            </a:extLst>
          </p:cNvPr>
          <p:cNvSpPr txBox="1"/>
          <p:nvPr/>
        </p:nvSpPr>
        <p:spPr>
          <a:xfrm>
            <a:off x="5451377" y="830651"/>
            <a:ext cx="482599" cy="400110"/>
          </a:xfrm>
          <a:prstGeom prst="rect">
            <a:avLst/>
          </a:prstGeom>
          <a:noFill/>
        </p:spPr>
        <p:txBody>
          <a:bodyPr wrap="square" rtlCol="0">
            <a:spAutoFit/>
          </a:bodyPr>
          <a:lstStyle/>
          <a:p>
            <a:r>
              <a:rPr lang="el-GR" sz="2000" b="1" dirty="0">
                <a:latin typeface="Calibri" panose="020F0502020204030204" pitchFamily="34" charset="0"/>
                <a:cs typeface="Calibri" panose="020F0502020204030204" pitchFamily="34" charset="0"/>
                <a:sym typeface="Symbol" panose="05050102010706020507" pitchFamily="18" charset="2"/>
              </a:rPr>
              <a:t>Ω</a:t>
            </a:r>
            <a:endParaRPr lang="en-US" sz="2000" b="1" dirty="0">
              <a:latin typeface="Arial Black" panose="020B0A04020102020204" pitchFamily="34" charset="0"/>
            </a:endParaRPr>
          </a:p>
        </p:txBody>
      </p:sp>
      <p:sp>
        <p:nvSpPr>
          <p:cNvPr id="90" name="TextBox 89">
            <a:extLst>
              <a:ext uri="{FF2B5EF4-FFF2-40B4-BE49-F238E27FC236}">
                <a16:creationId xmlns:a16="http://schemas.microsoft.com/office/drawing/2014/main" id="{D8200A6E-6F5F-4B92-AD9A-14D875B89C6B}"/>
              </a:ext>
            </a:extLst>
          </p:cNvPr>
          <p:cNvSpPr txBox="1"/>
          <p:nvPr/>
        </p:nvSpPr>
        <p:spPr>
          <a:xfrm>
            <a:off x="9776351" y="838526"/>
            <a:ext cx="482599" cy="400110"/>
          </a:xfrm>
          <a:prstGeom prst="rect">
            <a:avLst/>
          </a:prstGeom>
          <a:noFill/>
        </p:spPr>
        <p:txBody>
          <a:bodyPr wrap="square" rtlCol="0">
            <a:spAutoFit/>
          </a:bodyPr>
          <a:lstStyle/>
          <a:p>
            <a:r>
              <a:rPr lang="el-GR" sz="2000" b="1" dirty="0">
                <a:latin typeface="Calibri" panose="020F0502020204030204" pitchFamily="34" charset="0"/>
                <a:cs typeface="Calibri" panose="020F0502020204030204" pitchFamily="34" charset="0"/>
                <a:sym typeface="Symbol" panose="05050102010706020507" pitchFamily="18" charset="2"/>
              </a:rPr>
              <a:t>Ω</a:t>
            </a:r>
            <a:endParaRPr lang="en-US" sz="2000" b="1" dirty="0">
              <a:latin typeface="Arial Black" panose="020B0A04020102020204" pitchFamily="34" charset="0"/>
            </a:endParaRPr>
          </a:p>
        </p:txBody>
      </p:sp>
      <p:sp>
        <p:nvSpPr>
          <p:cNvPr id="91" name="TextBox 90">
            <a:extLst>
              <a:ext uri="{FF2B5EF4-FFF2-40B4-BE49-F238E27FC236}">
                <a16:creationId xmlns:a16="http://schemas.microsoft.com/office/drawing/2014/main" id="{9FAC76AF-01FD-43D8-866D-A83C9A31A85D}"/>
              </a:ext>
            </a:extLst>
          </p:cNvPr>
          <p:cNvSpPr txBox="1"/>
          <p:nvPr/>
        </p:nvSpPr>
        <p:spPr>
          <a:xfrm>
            <a:off x="8511688" y="169172"/>
            <a:ext cx="863612" cy="338554"/>
          </a:xfrm>
          <a:prstGeom prst="rect">
            <a:avLst/>
          </a:prstGeom>
          <a:noFill/>
        </p:spPr>
        <p:txBody>
          <a:bodyPr wrap="square" rtlCol="0">
            <a:spAutoFit/>
          </a:bodyPr>
          <a:lstStyle/>
          <a:p>
            <a:pPr algn="ctr"/>
            <a:r>
              <a:rPr lang="en-US" sz="1600" dirty="0">
                <a:latin typeface="Arial Narrow" panose="020B0606020202030204" pitchFamily="34" charset="0"/>
              </a:rPr>
              <a:t>Modern</a:t>
            </a:r>
          </a:p>
        </p:txBody>
      </p:sp>
      <p:cxnSp>
        <p:nvCxnSpPr>
          <p:cNvPr id="92" name="Straight Connector 91">
            <a:extLst>
              <a:ext uri="{FF2B5EF4-FFF2-40B4-BE49-F238E27FC236}">
                <a16:creationId xmlns:a16="http://schemas.microsoft.com/office/drawing/2014/main" id="{3F2F9DBA-9772-463C-B511-FD57E43B80AA}"/>
              </a:ext>
            </a:extLst>
          </p:cNvPr>
          <p:cNvCxnSpPr>
            <a:cxnSpLocks/>
          </p:cNvCxnSpPr>
          <p:nvPr/>
        </p:nvCxnSpPr>
        <p:spPr>
          <a:xfrm>
            <a:off x="8611519" y="1256423"/>
            <a:ext cx="0" cy="653692"/>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F5F3B4E-42EF-45C7-AF37-47EE458CB636}"/>
              </a:ext>
            </a:extLst>
          </p:cNvPr>
          <p:cNvCxnSpPr>
            <a:cxnSpLocks/>
          </p:cNvCxnSpPr>
          <p:nvPr/>
        </p:nvCxnSpPr>
        <p:spPr>
          <a:xfrm>
            <a:off x="9678633" y="1422976"/>
            <a:ext cx="823408"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06E1D67C-6717-4A9D-9303-1B15BA3ED4DC}"/>
              </a:ext>
            </a:extLst>
          </p:cNvPr>
          <p:cNvCxnSpPr>
            <a:cxnSpLocks/>
          </p:cNvCxnSpPr>
          <p:nvPr/>
        </p:nvCxnSpPr>
        <p:spPr>
          <a:xfrm flipV="1">
            <a:off x="9671007" y="1247540"/>
            <a:ext cx="0" cy="1754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71063C4E-9ED6-44A3-AAB7-1E6B52DB6FCD}"/>
              </a:ext>
            </a:extLst>
          </p:cNvPr>
          <p:cNvCxnSpPr>
            <a:cxnSpLocks/>
          </p:cNvCxnSpPr>
          <p:nvPr/>
        </p:nvCxnSpPr>
        <p:spPr>
          <a:xfrm>
            <a:off x="1275894" y="1136234"/>
            <a:ext cx="8081" cy="3748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9" name="Oval 138">
            <a:extLst>
              <a:ext uri="{FF2B5EF4-FFF2-40B4-BE49-F238E27FC236}">
                <a16:creationId xmlns:a16="http://schemas.microsoft.com/office/drawing/2014/main" id="{69AC3BE3-15F4-42E6-B763-50485E440289}"/>
              </a:ext>
            </a:extLst>
          </p:cNvPr>
          <p:cNvSpPr/>
          <p:nvPr/>
        </p:nvSpPr>
        <p:spPr>
          <a:xfrm>
            <a:off x="1204886" y="1032495"/>
            <a:ext cx="142016" cy="1367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Arrow Connector 139">
            <a:extLst>
              <a:ext uri="{FF2B5EF4-FFF2-40B4-BE49-F238E27FC236}">
                <a16:creationId xmlns:a16="http://schemas.microsoft.com/office/drawing/2014/main" id="{275EFCE0-D732-4FFE-B5A5-9F55D0D25747}"/>
              </a:ext>
            </a:extLst>
          </p:cNvPr>
          <p:cNvCxnSpPr>
            <a:cxnSpLocks/>
          </p:cNvCxnSpPr>
          <p:nvPr/>
        </p:nvCxnSpPr>
        <p:spPr>
          <a:xfrm>
            <a:off x="1876723" y="1128206"/>
            <a:ext cx="8081" cy="3748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1" name="Oval 140">
            <a:extLst>
              <a:ext uri="{FF2B5EF4-FFF2-40B4-BE49-F238E27FC236}">
                <a16:creationId xmlns:a16="http://schemas.microsoft.com/office/drawing/2014/main" id="{74430EAB-7EFD-4AC7-A069-595DFA8154FE}"/>
              </a:ext>
            </a:extLst>
          </p:cNvPr>
          <p:cNvSpPr/>
          <p:nvPr/>
        </p:nvSpPr>
        <p:spPr>
          <a:xfrm>
            <a:off x="1805715" y="1024467"/>
            <a:ext cx="142016" cy="1367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a:extLst>
              <a:ext uri="{FF2B5EF4-FFF2-40B4-BE49-F238E27FC236}">
                <a16:creationId xmlns:a16="http://schemas.microsoft.com/office/drawing/2014/main" id="{67BA67D2-C2B3-4ECF-868A-78F57AD255A9}"/>
              </a:ext>
            </a:extLst>
          </p:cNvPr>
          <p:cNvSpPr txBox="1"/>
          <p:nvPr/>
        </p:nvSpPr>
        <p:spPr>
          <a:xfrm>
            <a:off x="951616" y="1478032"/>
            <a:ext cx="673099" cy="523220"/>
          </a:xfrm>
          <a:prstGeom prst="rect">
            <a:avLst/>
          </a:prstGeom>
          <a:noFill/>
        </p:spPr>
        <p:txBody>
          <a:bodyPr wrap="square" rtlCol="0">
            <a:spAutoFit/>
          </a:bodyPr>
          <a:lstStyle/>
          <a:p>
            <a:pPr algn="ctr"/>
            <a:r>
              <a:rPr lang="en-US" sz="1600" dirty="0">
                <a:latin typeface="Arial Narrow" panose="020B0606020202030204" pitchFamily="34" charset="0"/>
              </a:rPr>
              <a:t>Cain</a:t>
            </a:r>
          </a:p>
          <a:p>
            <a:pPr algn="ctr"/>
            <a:r>
              <a:rPr lang="en-US" sz="1100" dirty="0">
                <a:latin typeface="Arial Narrow" panose="020B0606020202030204" pitchFamily="34" charset="0"/>
              </a:rPr>
              <a:t>Worship</a:t>
            </a:r>
          </a:p>
        </p:txBody>
      </p:sp>
      <p:sp>
        <p:nvSpPr>
          <p:cNvPr id="143" name="TextBox 142">
            <a:extLst>
              <a:ext uri="{FF2B5EF4-FFF2-40B4-BE49-F238E27FC236}">
                <a16:creationId xmlns:a16="http://schemas.microsoft.com/office/drawing/2014/main" id="{2F1750C2-81CE-4E39-B507-1AA9671C0C79}"/>
              </a:ext>
            </a:extLst>
          </p:cNvPr>
          <p:cNvSpPr txBox="1"/>
          <p:nvPr/>
        </p:nvSpPr>
        <p:spPr>
          <a:xfrm>
            <a:off x="1567124" y="1473483"/>
            <a:ext cx="673099" cy="523220"/>
          </a:xfrm>
          <a:prstGeom prst="rect">
            <a:avLst/>
          </a:prstGeom>
          <a:noFill/>
        </p:spPr>
        <p:txBody>
          <a:bodyPr wrap="square" rtlCol="0">
            <a:spAutoFit/>
          </a:bodyPr>
          <a:lstStyle/>
          <a:p>
            <a:pPr algn="ctr"/>
            <a:r>
              <a:rPr lang="en-US" sz="1600" dirty="0">
                <a:latin typeface="Arial Narrow" panose="020B0606020202030204" pitchFamily="34" charset="0"/>
              </a:rPr>
              <a:t>Ham</a:t>
            </a:r>
          </a:p>
          <a:p>
            <a:pPr algn="ctr"/>
            <a:r>
              <a:rPr lang="en-US" sz="1100" dirty="0">
                <a:latin typeface="Arial Narrow" panose="020B0606020202030204" pitchFamily="34" charset="0"/>
              </a:rPr>
              <a:t>Slavery</a:t>
            </a:r>
          </a:p>
        </p:txBody>
      </p:sp>
      <p:sp>
        <p:nvSpPr>
          <p:cNvPr id="144" name="TextBox 143">
            <a:extLst>
              <a:ext uri="{FF2B5EF4-FFF2-40B4-BE49-F238E27FC236}">
                <a16:creationId xmlns:a16="http://schemas.microsoft.com/office/drawing/2014/main" id="{DAE4D37C-3649-4993-8DC5-EA9A1E1888C5}"/>
              </a:ext>
            </a:extLst>
          </p:cNvPr>
          <p:cNvSpPr txBox="1"/>
          <p:nvPr/>
        </p:nvSpPr>
        <p:spPr>
          <a:xfrm>
            <a:off x="8552901" y="1700976"/>
            <a:ext cx="585072" cy="261610"/>
          </a:xfrm>
          <a:prstGeom prst="rect">
            <a:avLst/>
          </a:prstGeom>
          <a:noFill/>
        </p:spPr>
        <p:txBody>
          <a:bodyPr wrap="square" rtlCol="0">
            <a:spAutoFit/>
          </a:bodyPr>
          <a:lstStyle/>
          <a:p>
            <a:pPr algn="ctr"/>
            <a:r>
              <a:rPr lang="en-US" sz="1100" dirty="0">
                <a:latin typeface="Arial Narrow" panose="020B0606020202030204" pitchFamily="34" charset="0"/>
              </a:rPr>
              <a:t>slavery</a:t>
            </a:r>
          </a:p>
        </p:txBody>
      </p:sp>
      <p:sp>
        <p:nvSpPr>
          <p:cNvPr id="145" name="TextBox 144">
            <a:extLst>
              <a:ext uri="{FF2B5EF4-FFF2-40B4-BE49-F238E27FC236}">
                <a16:creationId xmlns:a16="http://schemas.microsoft.com/office/drawing/2014/main" id="{04257794-2BCC-4C4B-B07C-8FD383AD5A35}"/>
              </a:ext>
            </a:extLst>
          </p:cNvPr>
          <p:cNvSpPr txBox="1"/>
          <p:nvPr/>
        </p:nvSpPr>
        <p:spPr>
          <a:xfrm>
            <a:off x="8998463" y="1703665"/>
            <a:ext cx="625658" cy="261610"/>
          </a:xfrm>
          <a:prstGeom prst="rect">
            <a:avLst/>
          </a:prstGeom>
          <a:noFill/>
        </p:spPr>
        <p:txBody>
          <a:bodyPr wrap="square" rtlCol="0">
            <a:spAutoFit/>
          </a:bodyPr>
          <a:lstStyle/>
          <a:p>
            <a:pPr algn="ctr"/>
            <a:r>
              <a:rPr lang="en-US" sz="1100" dirty="0">
                <a:latin typeface="Arial Narrow" panose="020B0606020202030204" pitchFamily="34" charset="0"/>
              </a:rPr>
              <a:t>Worship</a:t>
            </a:r>
          </a:p>
        </p:txBody>
      </p:sp>
      <p:sp>
        <p:nvSpPr>
          <p:cNvPr id="146" name="TextBox 145">
            <a:extLst>
              <a:ext uri="{FF2B5EF4-FFF2-40B4-BE49-F238E27FC236}">
                <a16:creationId xmlns:a16="http://schemas.microsoft.com/office/drawing/2014/main" id="{1E776575-D73E-43BB-823D-D56BCCA591D8}"/>
              </a:ext>
            </a:extLst>
          </p:cNvPr>
          <p:cNvSpPr txBox="1"/>
          <p:nvPr/>
        </p:nvSpPr>
        <p:spPr>
          <a:xfrm>
            <a:off x="9505266" y="1699214"/>
            <a:ext cx="585071" cy="430887"/>
          </a:xfrm>
          <a:prstGeom prst="rect">
            <a:avLst/>
          </a:prstGeom>
          <a:noFill/>
        </p:spPr>
        <p:txBody>
          <a:bodyPr wrap="square" rtlCol="0">
            <a:spAutoFit/>
          </a:bodyPr>
          <a:lstStyle/>
          <a:p>
            <a:pPr algn="ctr"/>
            <a:r>
              <a:rPr lang="en-US" sz="1100" dirty="0">
                <a:latin typeface="Arial Narrow" panose="020B0606020202030204" pitchFamily="34" charset="0"/>
              </a:rPr>
              <a:t>Sexism</a:t>
            </a:r>
          </a:p>
          <a:p>
            <a:pPr algn="ctr"/>
            <a:r>
              <a:rPr lang="en-US" sz="1100" dirty="0">
                <a:latin typeface="Arial Narrow" panose="020B0606020202030204" pitchFamily="34" charset="0"/>
              </a:rPr>
              <a:t>gender</a:t>
            </a:r>
          </a:p>
        </p:txBody>
      </p:sp>
      <p:cxnSp>
        <p:nvCxnSpPr>
          <p:cNvPr id="148" name="Straight Connector 147">
            <a:extLst>
              <a:ext uri="{FF2B5EF4-FFF2-40B4-BE49-F238E27FC236}">
                <a16:creationId xmlns:a16="http://schemas.microsoft.com/office/drawing/2014/main" id="{20D5AB57-4EE8-48B0-8EB9-BE1A89125926}"/>
              </a:ext>
            </a:extLst>
          </p:cNvPr>
          <p:cNvCxnSpPr>
            <a:cxnSpLocks/>
          </p:cNvCxnSpPr>
          <p:nvPr/>
        </p:nvCxnSpPr>
        <p:spPr>
          <a:xfrm>
            <a:off x="1819112" y="5344936"/>
            <a:ext cx="8881444"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9A8F1C09-7995-42DE-97DB-EC8EB4AAE8C9}"/>
              </a:ext>
            </a:extLst>
          </p:cNvPr>
          <p:cNvCxnSpPr>
            <a:cxnSpLocks/>
          </p:cNvCxnSpPr>
          <p:nvPr/>
        </p:nvCxnSpPr>
        <p:spPr>
          <a:xfrm>
            <a:off x="925966" y="5338355"/>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E7B84217-CA8F-4580-A10E-1CC608E38605}"/>
              </a:ext>
            </a:extLst>
          </p:cNvPr>
          <p:cNvCxnSpPr>
            <a:cxnSpLocks/>
          </p:cNvCxnSpPr>
          <p:nvPr/>
        </p:nvCxnSpPr>
        <p:spPr>
          <a:xfrm flipV="1">
            <a:off x="946956" y="5065536"/>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AB31E05-BABD-47DF-BDF6-8F64AC81C4C3}"/>
              </a:ext>
            </a:extLst>
          </p:cNvPr>
          <p:cNvCxnSpPr>
            <a:cxnSpLocks/>
          </p:cNvCxnSpPr>
          <p:nvPr/>
        </p:nvCxnSpPr>
        <p:spPr>
          <a:xfrm>
            <a:off x="731056" y="5065536"/>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AA918C94-60D8-4E9D-92E7-FF2ACFF3E629}"/>
              </a:ext>
            </a:extLst>
          </p:cNvPr>
          <p:cNvCxnSpPr>
            <a:cxnSpLocks/>
          </p:cNvCxnSpPr>
          <p:nvPr/>
        </p:nvCxnSpPr>
        <p:spPr>
          <a:xfrm flipV="1">
            <a:off x="2640270" y="4753346"/>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47CA204E-4698-49B6-94F9-10FA35B4B799}"/>
              </a:ext>
            </a:extLst>
          </p:cNvPr>
          <p:cNvCxnSpPr>
            <a:cxnSpLocks/>
          </p:cNvCxnSpPr>
          <p:nvPr/>
        </p:nvCxnSpPr>
        <p:spPr>
          <a:xfrm flipV="1">
            <a:off x="5265565" y="475988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91499951-7D82-4DC6-9E72-3E0E37BFF7B5}"/>
              </a:ext>
            </a:extLst>
          </p:cNvPr>
          <p:cNvCxnSpPr>
            <a:cxnSpLocks/>
          </p:cNvCxnSpPr>
          <p:nvPr/>
        </p:nvCxnSpPr>
        <p:spPr>
          <a:xfrm>
            <a:off x="2204800" y="4750992"/>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TextBox 154">
            <a:extLst>
              <a:ext uri="{FF2B5EF4-FFF2-40B4-BE49-F238E27FC236}">
                <a16:creationId xmlns:a16="http://schemas.microsoft.com/office/drawing/2014/main" id="{F4708A26-72BC-4ABC-827E-191ABA84190D}"/>
              </a:ext>
            </a:extLst>
          </p:cNvPr>
          <p:cNvSpPr txBox="1"/>
          <p:nvPr/>
        </p:nvSpPr>
        <p:spPr>
          <a:xfrm>
            <a:off x="4875496" y="4454936"/>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156" name="TextBox 155">
            <a:extLst>
              <a:ext uri="{FF2B5EF4-FFF2-40B4-BE49-F238E27FC236}">
                <a16:creationId xmlns:a16="http://schemas.microsoft.com/office/drawing/2014/main" id="{C4B5B1AF-B84B-43F6-9BDA-AFA1F9B1D153}"/>
              </a:ext>
            </a:extLst>
          </p:cNvPr>
          <p:cNvSpPr txBox="1"/>
          <p:nvPr/>
        </p:nvSpPr>
        <p:spPr>
          <a:xfrm>
            <a:off x="2148328" y="4406976"/>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157" name="TextBox 156">
            <a:extLst>
              <a:ext uri="{FF2B5EF4-FFF2-40B4-BE49-F238E27FC236}">
                <a16:creationId xmlns:a16="http://schemas.microsoft.com/office/drawing/2014/main" id="{0F280537-F479-4555-B024-407C67AEB20D}"/>
              </a:ext>
            </a:extLst>
          </p:cNvPr>
          <p:cNvSpPr txBox="1"/>
          <p:nvPr/>
        </p:nvSpPr>
        <p:spPr>
          <a:xfrm>
            <a:off x="609503" y="4631424"/>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158" name="TextBox 157">
            <a:extLst>
              <a:ext uri="{FF2B5EF4-FFF2-40B4-BE49-F238E27FC236}">
                <a16:creationId xmlns:a16="http://schemas.microsoft.com/office/drawing/2014/main" id="{2646DB13-D8E4-42D7-83DF-11238D63F5A1}"/>
              </a:ext>
            </a:extLst>
          </p:cNvPr>
          <p:cNvSpPr txBox="1"/>
          <p:nvPr/>
        </p:nvSpPr>
        <p:spPr>
          <a:xfrm>
            <a:off x="2234391" y="5362215"/>
            <a:ext cx="1841871" cy="1046440"/>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200" dirty="0">
                <a:latin typeface="Arial Narrow" panose="020B0606020202030204" pitchFamily="34" charset="0"/>
              </a:rPr>
              <a:t>Catholics    -	Amend</a:t>
            </a:r>
          </a:p>
          <a:p>
            <a:r>
              <a:rPr lang="en-US" sz="1200" dirty="0">
                <a:latin typeface="Arial Narrow" panose="020B0606020202030204" pitchFamily="34" charset="0"/>
              </a:rPr>
              <a:t>Jews          - 	SL</a:t>
            </a:r>
          </a:p>
          <a:p>
            <a:r>
              <a:rPr lang="en-US" sz="1200" dirty="0">
                <a:latin typeface="Arial Narrow" panose="020B0606020202030204" pitchFamily="34" charset="0"/>
              </a:rPr>
              <a:t>SDA           -	SL</a:t>
            </a:r>
          </a:p>
          <a:p>
            <a:r>
              <a:rPr lang="en-US" sz="1200" dirty="0">
                <a:latin typeface="Arial Narrow" panose="020B0606020202030204" pitchFamily="34" charset="0"/>
              </a:rPr>
              <a:t>Free Thinkers - Amend</a:t>
            </a:r>
          </a:p>
        </p:txBody>
      </p:sp>
      <p:sp>
        <p:nvSpPr>
          <p:cNvPr id="159" name="TextBox 158">
            <a:extLst>
              <a:ext uri="{FF2B5EF4-FFF2-40B4-BE49-F238E27FC236}">
                <a16:creationId xmlns:a16="http://schemas.microsoft.com/office/drawing/2014/main" id="{BFE40787-4D51-4BF5-9716-291D29965FB5}"/>
              </a:ext>
            </a:extLst>
          </p:cNvPr>
          <p:cNvSpPr txBox="1"/>
          <p:nvPr/>
        </p:nvSpPr>
        <p:spPr>
          <a:xfrm>
            <a:off x="4784600" y="5350975"/>
            <a:ext cx="1946860" cy="1384995"/>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200" dirty="0">
                <a:latin typeface="Arial Narrow" panose="020B0606020202030204" pitchFamily="34" charset="0"/>
              </a:rPr>
              <a:t>Acknowledge God</a:t>
            </a:r>
          </a:p>
          <a:p>
            <a:pPr marL="285750" indent="-285750">
              <a:buFont typeface="Arial" panose="020B0604020202020204" pitchFamily="34" charset="0"/>
              <a:buChar char="•"/>
            </a:pPr>
            <a:r>
              <a:rPr lang="en-US" sz="1200" dirty="0">
                <a:latin typeface="Arial Narrow" panose="020B0606020202030204" pitchFamily="34" charset="0"/>
              </a:rPr>
              <a:t>Pledge of Allegiance</a:t>
            </a:r>
            <a:r>
              <a:rPr lang="en-US" sz="12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2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200" dirty="0">
                <a:latin typeface="Arial Narrow" panose="020B0606020202030204" pitchFamily="34" charset="0"/>
                <a:sym typeface="Wingdings" panose="05000000000000000000" pitchFamily="2" charset="2"/>
              </a:rPr>
              <a:t>Capitalist</a:t>
            </a:r>
            <a:r>
              <a:rPr lang="en-US" sz="1200" dirty="0">
                <a:latin typeface="Arial Narrow" panose="020B0606020202030204" pitchFamily="34" charset="0"/>
              </a:rPr>
              <a:t> </a:t>
            </a:r>
          </a:p>
          <a:p>
            <a:pPr marL="285750" indent="-285750">
              <a:buFont typeface="Arial" panose="020B0604020202020204" pitchFamily="34" charset="0"/>
              <a:buChar char="•"/>
            </a:pPr>
            <a:r>
              <a:rPr lang="en-US" sz="1200" dirty="0">
                <a:latin typeface="Arial Narrow" panose="020B0606020202030204" pitchFamily="34" charset="0"/>
              </a:rPr>
              <a:t>Constitution</a:t>
            </a:r>
          </a:p>
        </p:txBody>
      </p:sp>
      <p:cxnSp>
        <p:nvCxnSpPr>
          <p:cNvPr id="160" name="Straight Connector 159">
            <a:extLst>
              <a:ext uri="{FF2B5EF4-FFF2-40B4-BE49-F238E27FC236}">
                <a16:creationId xmlns:a16="http://schemas.microsoft.com/office/drawing/2014/main" id="{A48F54B7-6610-49BA-A2CA-194D140B2A5D}"/>
              </a:ext>
            </a:extLst>
          </p:cNvPr>
          <p:cNvCxnSpPr>
            <a:cxnSpLocks/>
          </p:cNvCxnSpPr>
          <p:nvPr/>
        </p:nvCxnSpPr>
        <p:spPr>
          <a:xfrm>
            <a:off x="4827555" y="4757031"/>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BA83058E-08A4-40A2-8CEA-579AF8A22222}"/>
              </a:ext>
            </a:extLst>
          </p:cNvPr>
          <p:cNvCxnSpPr>
            <a:cxnSpLocks/>
          </p:cNvCxnSpPr>
          <p:nvPr/>
        </p:nvCxnSpPr>
        <p:spPr>
          <a:xfrm flipV="1">
            <a:off x="9439658" y="477091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TextBox 161">
            <a:extLst>
              <a:ext uri="{FF2B5EF4-FFF2-40B4-BE49-F238E27FC236}">
                <a16:creationId xmlns:a16="http://schemas.microsoft.com/office/drawing/2014/main" id="{4A4A0C8E-280A-4879-BCE7-881B389EE973}"/>
              </a:ext>
            </a:extLst>
          </p:cNvPr>
          <p:cNvSpPr txBox="1"/>
          <p:nvPr/>
        </p:nvSpPr>
        <p:spPr>
          <a:xfrm>
            <a:off x="8842170" y="4441438"/>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163" name="Straight Connector 162">
            <a:extLst>
              <a:ext uri="{FF2B5EF4-FFF2-40B4-BE49-F238E27FC236}">
                <a16:creationId xmlns:a16="http://schemas.microsoft.com/office/drawing/2014/main" id="{0BF40E31-101D-4E37-A513-5685963F1B2A}"/>
              </a:ext>
            </a:extLst>
          </p:cNvPr>
          <p:cNvCxnSpPr>
            <a:cxnSpLocks/>
          </p:cNvCxnSpPr>
          <p:nvPr/>
        </p:nvCxnSpPr>
        <p:spPr>
          <a:xfrm>
            <a:off x="9001648" y="4768062"/>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5CACD499-48AA-4CB4-855B-AF400E587776}"/>
              </a:ext>
            </a:extLst>
          </p:cNvPr>
          <p:cNvCxnSpPr>
            <a:cxnSpLocks/>
          </p:cNvCxnSpPr>
          <p:nvPr/>
        </p:nvCxnSpPr>
        <p:spPr>
          <a:xfrm flipV="1">
            <a:off x="6946345" y="506761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3B3DE677-0E9B-4D30-8689-CDF7256A5073}"/>
              </a:ext>
            </a:extLst>
          </p:cNvPr>
          <p:cNvCxnSpPr>
            <a:cxnSpLocks/>
          </p:cNvCxnSpPr>
          <p:nvPr/>
        </p:nvCxnSpPr>
        <p:spPr>
          <a:xfrm flipV="1">
            <a:off x="7737573" y="506761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1EE74959-0A9F-4CA6-B48D-287E4CAD82C3}"/>
              </a:ext>
            </a:extLst>
          </p:cNvPr>
          <p:cNvCxnSpPr>
            <a:cxnSpLocks/>
          </p:cNvCxnSpPr>
          <p:nvPr/>
        </p:nvCxnSpPr>
        <p:spPr>
          <a:xfrm flipV="1">
            <a:off x="8591607" y="5079118"/>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FBCA0552-1BEC-4C0C-A5B2-D93A6432A4FD}"/>
              </a:ext>
            </a:extLst>
          </p:cNvPr>
          <p:cNvSpPr txBox="1"/>
          <p:nvPr/>
        </p:nvSpPr>
        <p:spPr>
          <a:xfrm>
            <a:off x="6455533" y="5366681"/>
            <a:ext cx="1025777" cy="338554"/>
          </a:xfrm>
          <a:prstGeom prst="rect">
            <a:avLst/>
          </a:prstGeom>
          <a:noFill/>
        </p:spPr>
        <p:txBody>
          <a:bodyPr wrap="square" rtlCol="0">
            <a:spAutoFit/>
          </a:bodyPr>
          <a:lstStyle/>
          <a:p>
            <a:pPr algn="ctr"/>
            <a:r>
              <a:rPr lang="en-US" sz="1600" dirty="0">
                <a:latin typeface="Arial Narrow" panose="020B0606020202030204" pitchFamily="34" charset="0"/>
              </a:rPr>
              <a:t>Civil Rights</a:t>
            </a:r>
          </a:p>
        </p:txBody>
      </p:sp>
      <p:sp>
        <p:nvSpPr>
          <p:cNvPr id="168" name="TextBox 167">
            <a:extLst>
              <a:ext uri="{FF2B5EF4-FFF2-40B4-BE49-F238E27FC236}">
                <a16:creationId xmlns:a16="http://schemas.microsoft.com/office/drawing/2014/main" id="{7F16CC88-B0C9-4AE3-9DFC-3868D395B5D1}"/>
              </a:ext>
            </a:extLst>
          </p:cNvPr>
          <p:cNvSpPr txBox="1"/>
          <p:nvPr/>
        </p:nvSpPr>
        <p:spPr>
          <a:xfrm>
            <a:off x="7359754" y="5587531"/>
            <a:ext cx="902061"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Wave Feminism</a:t>
            </a:r>
          </a:p>
        </p:txBody>
      </p:sp>
      <p:sp>
        <p:nvSpPr>
          <p:cNvPr id="169" name="TextBox 168">
            <a:extLst>
              <a:ext uri="{FF2B5EF4-FFF2-40B4-BE49-F238E27FC236}">
                <a16:creationId xmlns:a16="http://schemas.microsoft.com/office/drawing/2014/main" id="{1E5A70BA-41E2-4130-A4EF-B966F02C2B4A}"/>
              </a:ext>
            </a:extLst>
          </p:cNvPr>
          <p:cNvSpPr txBox="1"/>
          <p:nvPr/>
        </p:nvSpPr>
        <p:spPr>
          <a:xfrm>
            <a:off x="8173297" y="5426255"/>
            <a:ext cx="902060" cy="584775"/>
          </a:xfrm>
          <a:prstGeom prst="rect">
            <a:avLst/>
          </a:prstGeom>
          <a:noFill/>
        </p:spPr>
        <p:txBody>
          <a:bodyPr wrap="square" rtlCol="0">
            <a:spAutoFit/>
          </a:bodyPr>
          <a:lstStyle/>
          <a:p>
            <a:pPr algn="ctr"/>
            <a:r>
              <a:rPr lang="en-US" sz="1600" dirty="0">
                <a:latin typeface="Arial Narrow" panose="020B0606020202030204" pitchFamily="34" charset="0"/>
              </a:rPr>
              <a:t>Stonewall</a:t>
            </a:r>
          </a:p>
          <a:p>
            <a:pPr algn="ctr"/>
            <a:r>
              <a:rPr lang="en-US" sz="1600" dirty="0">
                <a:latin typeface="Arial Narrow" panose="020B0606020202030204" pitchFamily="34" charset="0"/>
              </a:rPr>
              <a:t>LGBT</a:t>
            </a:r>
          </a:p>
        </p:txBody>
      </p:sp>
      <p:sp>
        <p:nvSpPr>
          <p:cNvPr id="170" name="TextBox 169">
            <a:extLst>
              <a:ext uri="{FF2B5EF4-FFF2-40B4-BE49-F238E27FC236}">
                <a16:creationId xmlns:a16="http://schemas.microsoft.com/office/drawing/2014/main" id="{FEF38987-99CB-40BA-B9B7-321A7F357936}"/>
              </a:ext>
            </a:extLst>
          </p:cNvPr>
          <p:cNvSpPr txBox="1"/>
          <p:nvPr/>
        </p:nvSpPr>
        <p:spPr>
          <a:xfrm>
            <a:off x="9209807" y="5366374"/>
            <a:ext cx="1841871" cy="1231106"/>
          </a:xfrm>
          <a:prstGeom prst="rect">
            <a:avLst/>
          </a:prstGeom>
          <a:noFill/>
        </p:spPr>
        <p:txBody>
          <a:bodyPr wrap="square" rtlCol="0">
            <a:spAutoFit/>
          </a:bodyPr>
          <a:lstStyle/>
          <a:p>
            <a:r>
              <a:rPr lang="en-US" sz="1400" b="1" dirty="0">
                <a:latin typeface="Arial Narrow" panose="020B0606020202030204" pitchFamily="34" charset="0"/>
              </a:rPr>
              <a:t>THREAT</a:t>
            </a:r>
          </a:p>
          <a:p>
            <a:pPr marL="112713" indent="-112713">
              <a:buFont typeface="Arial" panose="020B0604020202020204" pitchFamily="34" charset="0"/>
              <a:buChar char="•"/>
            </a:pPr>
            <a:r>
              <a:rPr lang="en-US" sz="1200" dirty="0">
                <a:latin typeface="Arial Narrow" panose="020B0606020202030204" pitchFamily="34" charset="0"/>
              </a:rPr>
              <a:t>Black/Immigrants</a:t>
            </a:r>
          </a:p>
          <a:p>
            <a:pPr marL="112713" indent="-112713">
              <a:buFont typeface="Arial" panose="020B0604020202020204" pitchFamily="34" charset="0"/>
              <a:buChar char="•"/>
            </a:pPr>
            <a:r>
              <a:rPr lang="en-US" sz="1200" dirty="0">
                <a:latin typeface="Arial Narrow" panose="020B0606020202030204" pitchFamily="34" charset="0"/>
              </a:rPr>
              <a:t>Muslims</a:t>
            </a:r>
          </a:p>
          <a:p>
            <a:pPr marL="112713" indent="-112713">
              <a:buFont typeface="Arial" panose="020B0604020202020204" pitchFamily="34" charset="0"/>
              <a:buChar char="•"/>
            </a:pPr>
            <a:r>
              <a:rPr lang="en-US" sz="1200" dirty="0">
                <a:latin typeface="Arial Narrow" panose="020B0606020202030204" pitchFamily="34" charset="0"/>
              </a:rPr>
              <a:t>Women</a:t>
            </a:r>
          </a:p>
          <a:p>
            <a:pPr marL="112713" indent="-112713">
              <a:buFont typeface="Arial" panose="020B0604020202020204" pitchFamily="34" charset="0"/>
              <a:buChar char="•"/>
            </a:pPr>
            <a:r>
              <a:rPr lang="en-US" sz="1200" dirty="0">
                <a:latin typeface="Arial Narrow" panose="020B0606020202030204" pitchFamily="34" charset="0"/>
              </a:rPr>
              <a:t>LGBT</a:t>
            </a:r>
          </a:p>
          <a:p>
            <a:pPr marL="112713" indent="-112713">
              <a:buFont typeface="Arial" panose="020B0604020202020204" pitchFamily="34" charset="0"/>
              <a:buChar char="•"/>
            </a:pPr>
            <a:r>
              <a:rPr lang="en-US" sz="1200" dirty="0">
                <a:latin typeface="Arial Narrow" panose="020B0606020202030204" pitchFamily="34" charset="0"/>
              </a:rPr>
              <a:t>Socialists </a:t>
            </a:r>
          </a:p>
        </p:txBody>
      </p:sp>
      <p:sp>
        <p:nvSpPr>
          <p:cNvPr id="171" name="TextBox 170">
            <a:extLst>
              <a:ext uri="{FF2B5EF4-FFF2-40B4-BE49-F238E27FC236}">
                <a16:creationId xmlns:a16="http://schemas.microsoft.com/office/drawing/2014/main" id="{662E96E7-3018-4556-9C93-38D535EF6913}"/>
              </a:ext>
            </a:extLst>
          </p:cNvPr>
          <p:cNvSpPr txBox="1"/>
          <p:nvPr/>
        </p:nvSpPr>
        <p:spPr>
          <a:xfrm>
            <a:off x="121513" y="2632554"/>
            <a:ext cx="1803975" cy="1277850"/>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2400" b="1" dirty="0">
                <a:solidFill>
                  <a:srgbClr val="000000"/>
                </a:solidFill>
                <a:latin typeface="Great Vibes" panose="02000507080000020002" pitchFamily="2" charset="0"/>
                <a:ea typeface="Times New Roman" panose="02020603050405020304" pitchFamily="18" charset="0"/>
                <a:cs typeface="Arial" panose="020B0604020202020204" pitchFamily="34" charset="0"/>
              </a:rPr>
              <a:t>Eden to Eden</a:t>
            </a:r>
            <a:endParaRPr lang="en-US" sz="2400" b="1" dirty="0">
              <a:solidFill>
                <a:srgbClr val="000000"/>
              </a:solidFill>
              <a:effectLst/>
              <a:latin typeface="Great Vibes" panose="02000507080000020002" pitchFamily="2"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2400" b="1" dirty="0">
                <a:solidFill>
                  <a:srgbClr val="000000"/>
                </a:solidFill>
                <a:effectLst/>
                <a:latin typeface="Great Vibes" panose="02000507080000020002" pitchFamily="2" charset="0"/>
                <a:ea typeface="Times New Roman" panose="02020603050405020304" pitchFamily="18" charset="0"/>
                <a:cs typeface="Arial" panose="020B0604020202020204" pitchFamily="34" charset="0"/>
              </a:rPr>
              <a:t>Acts 27</a:t>
            </a:r>
          </a:p>
          <a:p>
            <a:pPr marL="0" marR="0">
              <a:lnSpc>
                <a:spcPct val="107000"/>
              </a:lnSpc>
              <a:spcBef>
                <a:spcPts val="0"/>
              </a:spcBef>
              <a:spcAft>
                <a:spcPts val="0"/>
              </a:spcAft>
            </a:pPr>
            <a:r>
              <a:rPr lang="en-US" sz="2400" b="1" dirty="0">
                <a:solidFill>
                  <a:srgbClr val="000000"/>
                </a:solidFill>
                <a:latin typeface="Great Vibes" panose="02000507080000020002" pitchFamily="2" charset="0"/>
                <a:ea typeface="Calibri" panose="020F0502020204030204" pitchFamily="34" charset="0"/>
                <a:cs typeface="Arial" panose="020B0604020202020204" pitchFamily="34" charset="0"/>
              </a:rPr>
              <a:t>Protestantism</a:t>
            </a:r>
            <a:endParaRPr lang="en-US" sz="2400" b="1" dirty="0">
              <a:effectLst/>
              <a:latin typeface="Great Vibes" panose="02000507080000020002"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86458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C5B1D09D-BD59-474D-ACFB-34FFAD797824}"/>
              </a:ext>
            </a:extLst>
          </p:cNvPr>
          <p:cNvSpPr txBox="1"/>
          <p:nvPr/>
        </p:nvSpPr>
        <p:spPr>
          <a:xfrm>
            <a:off x="5864904" y="-137987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148" name="TextBox 147">
            <a:extLst>
              <a:ext uri="{FF2B5EF4-FFF2-40B4-BE49-F238E27FC236}">
                <a16:creationId xmlns:a16="http://schemas.microsoft.com/office/drawing/2014/main" id="{5941436C-0B00-4194-A6C7-DFF7D78907E6}"/>
              </a:ext>
            </a:extLst>
          </p:cNvPr>
          <p:cNvSpPr txBox="1"/>
          <p:nvPr/>
        </p:nvSpPr>
        <p:spPr>
          <a:xfrm>
            <a:off x="322217" y="330926"/>
            <a:ext cx="11477897" cy="6226628"/>
          </a:xfrm>
          <a:prstGeom prst="rect">
            <a:avLst/>
          </a:prstGeom>
          <a:solidFill>
            <a:schemeClr val="bg1"/>
          </a:solidFill>
        </p:spPr>
        <p:txBody>
          <a:bodyPr wrap="square" rtlCol="0">
            <a:spAutoFit/>
          </a:bodyPr>
          <a:lstStyle/>
          <a:p>
            <a:endParaRPr lang="en-US" dirty="0"/>
          </a:p>
        </p:txBody>
      </p:sp>
      <p:pic>
        <p:nvPicPr>
          <p:cNvPr id="149" name="Picture 148">
            <a:extLst>
              <a:ext uri="{FF2B5EF4-FFF2-40B4-BE49-F238E27FC236}">
                <a16:creationId xmlns:a16="http://schemas.microsoft.com/office/drawing/2014/main" id="{86C23C80-A836-4421-A2E5-2CFA921C9935}"/>
              </a:ext>
            </a:extLst>
          </p:cNvPr>
          <p:cNvPicPr>
            <a:picLocks noChangeAspect="1"/>
          </p:cNvPicPr>
          <p:nvPr/>
        </p:nvPicPr>
        <p:blipFill>
          <a:blip r:embed="rId2"/>
          <a:stretch>
            <a:fillRect/>
          </a:stretch>
        </p:blipFill>
        <p:spPr>
          <a:xfrm>
            <a:off x="321911" y="1937163"/>
            <a:ext cx="11478203" cy="3180267"/>
          </a:xfrm>
          <a:prstGeom prst="rect">
            <a:avLst/>
          </a:prstGeom>
        </p:spPr>
      </p:pic>
      <p:sp>
        <p:nvSpPr>
          <p:cNvPr id="150" name="TextBox 149">
            <a:extLst>
              <a:ext uri="{FF2B5EF4-FFF2-40B4-BE49-F238E27FC236}">
                <a16:creationId xmlns:a16="http://schemas.microsoft.com/office/drawing/2014/main" id="{94FC4C82-E7E3-4F27-9DD6-462E0AAF83E1}"/>
              </a:ext>
            </a:extLst>
          </p:cNvPr>
          <p:cNvSpPr txBox="1"/>
          <p:nvPr/>
        </p:nvSpPr>
        <p:spPr>
          <a:xfrm>
            <a:off x="391886" y="618157"/>
            <a:ext cx="11112137" cy="830997"/>
          </a:xfrm>
          <a:prstGeom prst="rect">
            <a:avLst/>
          </a:prstGeom>
          <a:noFill/>
        </p:spPr>
        <p:txBody>
          <a:bodyPr wrap="square" rtlCol="0">
            <a:spAutoFit/>
          </a:bodyPr>
          <a:lstStyle/>
          <a:p>
            <a:r>
              <a:rPr lang="en-US" sz="4800" b="1" dirty="0">
                <a:latin typeface="Great Vibes" panose="02000507080000020002" pitchFamily="2" charset="0"/>
              </a:rPr>
              <a:t>The Three Structures</a:t>
            </a:r>
          </a:p>
        </p:txBody>
      </p:sp>
    </p:spTree>
    <p:extLst>
      <p:ext uri="{BB962C8B-B14F-4D97-AF65-F5344CB8AC3E}">
        <p14:creationId xmlns:p14="http://schemas.microsoft.com/office/powerpoint/2010/main" val="10919628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C69C26-0A69-49FA-9396-7C0A2DB08076}"/>
              </a:ext>
            </a:extLst>
          </p:cNvPr>
          <p:cNvSpPr txBox="1"/>
          <p:nvPr/>
        </p:nvSpPr>
        <p:spPr>
          <a:xfrm>
            <a:off x="0" y="0"/>
            <a:ext cx="12192000" cy="6858000"/>
          </a:xfrm>
          <a:prstGeom prst="rect">
            <a:avLst/>
          </a:prstGeom>
          <a:solidFill>
            <a:srgbClr val="2E5292"/>
          </a:solidFill>
        </p:spPr>
        <p:txBody>
          <a:bodyPr wrap="square">
            <a:spAutoFit/>
          </a:bodyPr>
          <a:lstStyle/>
          <a:p>
            <a:pPr marL="0" marR="0" algn="ctr">
              <a:lnSpc>
                <a:spcPct val="107000"/>
              </a:lnSpc>
              <a:spcBef>
                <a:spcPts val="0"/>
              </a:spcBef>
              <a:spcAft>
                <a:spcPts val="0"/>
              </a:spcAft>
            </a:pPr>
            <a:endParaRPr lang="en-US" sz="1800" b="1" dirty="0">
              <a:solidFill>
                <a:schemeClr val="bg1"/>
              </a:solidFill>
              <a:effectLst/>
              <a:latin typeface="Cavolini" panose="03000502040302020204" pitchFamily="66" charset="0"/>
              <a:ea typeface="Calibri" panose="020F0502020204030204" pitchFamily="34" charset="0"/>
              <a:cs typeface="Cavolini" panose="03000502040302020204" pitchFamily="66" charset="0"/>
            </a:endParaRPr>
          </a:p>
        </p:txBody>
      </p:sp>
      <p:sp>
        <p:nvSpPr>
          <p:cNvPr id="5" name="TextBox 4">
            <a:extLst>
              <a:ext uri="{FF2B5EF4-FFF2-40B4-BE49-F238E27FC236}">
                <a16:creationId xmlns:a16="http://schemas.microsoft.com/office/drawing/2014/main" id="{9FB500BE-26D1-4612-817D-24350AF6113E}"/>
              </a:ext>
            </a:extLst>
          </p:cNvPr>
          <p:cNvSpPr txBox="1"/>
          <p:nvPr/>
        </p:nvSpPr>
        <p:spPr>
          <a:xfrm>
            <a:off x="1189973" y="1021514"/>
            <a:ext cx="9607464" cy="4814972"/>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3200" dirty="0">
                <a:solidFill>
                  <a:srgbClr val="000000"/>
                </a:solidFill>
                <a:effectLst/>
                <a:latin typeface="Good Morning" pitchFamily="2" charset="0"/>
                <a:ea typeface="Times New Roman" panose="02020603050405020304" pitchFamily="18" charset="0"/>
                <a:cs typeface="Arial" panose="020B0604020202020204" pitchFamily="34" charset="0"/>
              </a:rPr>
              <a:t>Please kneel with me, </a:t>
            </a:r>
          </a:p>
          <a:p>
            <a:pPr marL="0" marR="0">
              <a:lnSpc>
                <a:spcPct val="107000"/>
              </a:lnSpc>
              <a:spcBef>
                <a:spcPts val="0"/>
              </a:spcBef>
              <a:spcAft>
                <a:spcPts val="0"/>
              </a:spcAft>
            </a:pPr>
            <a:r>
              <a:rPr lang="en-US" sz="3200" dirty="0">
                <a:solidFill>
                  <a:srgbClr val="000000"/>
                </a:solidFill>
                <a:latin typeface="Good Morning" pitchFamily="2" charset="0"/>
                <a:ea typeface="Times New Roman" panose="02020603050405020304" pitchFamily="18" charset="0"/>
                <a:cs typeface="Arial" panose="020B0604020202020204" pitchFamily="34" charset="0"/>
              </a:rPr>
              <a:t>D</a:t>
            </a:r>
            <a:r>
              <a:rPr lang="en-US" sz="3200" dirty="0">
                <a:solidFill>
                  <a:srgbClr val="000000"/>
                </a:solidFill>
                <a:effectLst/>
                <a:latin typeface="Good Morning" pitchFamily="2" charset="0"/>
                <a:ea typeface="Times New Roman" panose="02020603050405020304" pitchFamily="18" charset="0"/>
                <a:cs typeface="Arial" panose="020B0604020202020204" pitchFamily="34" charset="0"/>
              </a:rPr>
              <a:t>ear Lord, we thank you for how you have led. We see what you have brought to your people, it's not emptiness, it's not hollow, it's not worthless. It is a real restoration, a real hope yet we know many will reject it. They'll prefer the worthlessness of the Protestant world, doubt the light behind them and fall back into the wicked fundamentalist world below. Lord, I pray for every member of this movement, we have friends, we have family members, each one we love and hold dear. May they love the revelation of your character and none of us be separated. We pray this in Jesus' name, Amen</a:t>
            </a:r>
            <a:endParaRPr lang="en-US" sz="3200" dirty="0">
              <a:effectLst/>
              <a:latin typeface="Good Morning"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7064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D03AA-2961-44E6-93A5-88858D6A01FE}"/>
              </a:ext>
            </a:extLst>
          </p:cNvPr>
          <p:cNvSpPr txBox="1"/>
          <p:nvPr/>
        </p:nvSpPr>
        <p:spPr>
          <a:xfrm>
            <a:off x="322217" y="330926"/>
            <a:ext cx="11477897" cy="6226628"/>
          </a:xfrm>
          <a:prstGeom prst="rect">
            <a:avLst/>
          </a:prstGeom>
          <a:solidFill>
            <a:schemeClr val="bg1"/>
          </a:solidFill>
        </p:spPr>
        <p:txBody>
          <a:bodyPr wrap="square" rtlCol="0">
            <a:spAutoFit/>
          </a:bodyPr>
          <a:lstStyle/>
          <a:p>
            <a:endParaRPr lang="en-US" dirty="0"/>
          </a:p>
        </p:txBody>
      </p:sp>
      <p:sp>
        <p:nvSpPr>
          <p:cNvPr id="95" name="Text Box 55">
            <a:extLst>
              <a:ext uri="{FF2B5EF4-FFF2-40B4-BE49-F238E27FC236}">
                <a16:creationId xmlns:a16="http://schemas.microsoft.com/office/drawing/2014/main" id="{C1F27BB8-6253-4731-B27E-461675828C5F}"/>
              </a:ext>
            </a:extLst>
          </p:cNvPr>
          <p:cNvSpPr txBox="1">
            <a:spLocks noChangeArrowheads="1"/>
          </p:cNvSpPr>
          <p:nvPr/>
        </p:nvSpPr>
        <p:spPr bwMode="auto">
          <a:xfrm>
            <a:off x="3753755" y="385997"/>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6" name="Text Box 55">
            <a:extLst>
              <a:ext uri="{FF2B5EF4-FFF2-40B4-BE49-F238E27FC236}">
                <a16:creationId xmlns:a16="http://schemas.microsoft.com/office/drawing/2014/main" id="{008F18AB-7795-455D-B205-2E84710A61D6}"/>
              </a:ext>
            </a:extLst>
          </p:cNvPr>
          <p:cNvSpPr txBox="1">
            <a:spLocks noChangeArrowheads="1"/>
          </p:cNvSpPr>
          <p:nvPr/>
        </p:nvSpPr>
        <p:spPr bwMode="auto">
          <a:xfrm>
            <a:off x="4926084" y="876444"/>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7" name="Text Box 55">
            <a:extLst>
              <a:ext uri="{FF2B5EF4-FFF2-40B4-BE49-F238E27FC236}">
                <a16:creationId xmlns:a16="http://schemas.microsoft.com/office/drawing/2014/main" id="{82F60DA8-8769-4F11-AB05-BEDD928E0E35}"/>
              </a:ext>
            </a:extLst>
          </p:cNvPr>
          <p:cNvSpPr txBox="1">
            <a:spLocks noChangeArrowheads="1"/>
          </p:cNvSpPr>
          <p:nvPr/>
        </p:nvSpPr>
        <p:spPr bwMode="auto">
          <a:xfrm>
            <a:off x="6396547" y="561426"/>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98" name="Straight Arrow Connector 97">
            <a:extLst>
              <a:ext uri="{FF2B5EF4-FFF2-40B4-BE49-F238E27FC236}">
                <a16:creationId xmlns:a16="http://schemas.microsoft.com/office/drawing/2014/main" id="{E4EE0C97-050F-44F6-9345-EE1BA59D719E}"/>
              </a:ext>
            </a:extLst>
          </p:cNvPr>
          <p:cNvCxnSpPr>
            <a:cxnSpLocks/>
          </p:cNvCxnSpPr>
          <p:nvPr/>
        </p:nvCxnSpPr>
        <p:spPr>
          <a:xfrm>
            <a:off x="4482254" y="714635"/>
            <a:ext cx="629876" cy="2621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C4DF1231-1C59-4227-8C5E-E0BC2020F62E}"/>
              </a:ext>
            </a:extLst>
          </p:cNvPr>
          <p:cNvCxnSpPr>
            <a:cxnSpLocks/>
          </p:cNvCxnSpPr>
          <p:nvPr/>
        </p:nvCxnSpPr>
        <p:spPr>
          <a:xfrm flipV="1">
            <a:off x="6095617" y="909944"/>
            <a:ext cx="758638" cy="30175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496168C-8FAD-49AB-9ABF-BCA36D9CE113}"/>
              </a:ext>
            </a:extLst>
          </p:cNvPr>
          <p:cNvSpPr txBox="1"/>
          <p:nvPr/>
        </p:nvSpPr>
        <p:spPr>
          <a:xfrm>
            <a:off x="499609" y="4460427"/>
            <a:ext cx="11123112" cy="1560620"/>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We showed that in the decades after 1900 the modernist faction and the fundamentalist faction within Protestantism went to war; the modernist faction won. Remember this isn't all of Protestantism, this is fundamentalism Protestantism. So it seems like Protestant fundamentalism had died, they lost even more credibility when prominent fundamentalists went into conspiracy theories and fascism. Yet in the 1940s that all started to change and we're going to pick up their story with Billy Graham.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8B464515-6298-45A6-9B6F-0BA9BCB1BD9C}"/>
              </a:ext>
            </a:extLst>
          </p:cNvPr>
          <p:cNvCxnSpPr>
            <a:cxnSpLocks/>
          </p:cNvCxnSpPr>
          <p:nvPr/>
        </p:nvCxnSpPr>
        <p:spPr>
          <a:xfrm>
            <a:off x="2584767" y="2816242"/>
            <a:ext cx="8881444"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A82C65-6D14-4DDA-920C-E4E013D31026}"/>
              </a:ext>
            </a:extLst>
          </p:cNvPr>
          <p:cNvCxnSpPr>
            <a:cxnSpLocks/>
          </p:cNvCxnSpPr>
          <p:nvPr/>
        </p:nvCxnSpPr>
        <p:spPr>
          <a:xfrm>
            <a:off x="1691621" y="2809661"/>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199F816-1179-4F1B-98EA-406985FC20B7}"/>
              </a:ext>
            </a:extLst>
          </p:cNvPr>
          <p:cNvCxnSpPr>
            <a:cxnSpLocks/>
          </p:cNvCxnSpPr>
          <p:nvPr/>
        </p:nvCxnSpPr>
        <p:spPr>
          <a:xfrm flipV="1">
            <a:off x="1712611" y="2536842"/>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C14C38C-E866-40C6-82C5-22AD7FFE206E}"/>
              </a:ext>
            </a:extLst>
          </p:cNvPr>
          <p:cNvCxnSpPr>
            <a:cxnSpLocks/>
          </p:cNvCxnSpPr>
          <p:nvPr/>
        </p:nvCxnSpPr>
        <p:spPr>
          <a:xfrm>
            <a:off x="1496711" y="2536842"/>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485F7BB-3481-4727-B86E-AFB64F4E06CF}"/>
              </a:ext>
            </a:extLst>
          </p:cNvPr>
          <p:cNvCxnSpPr>
            <a:cxnSpLocks/>
          </p:cNvCxnSpPr>
          <p:nvPr/>
        </p:nvCxnSpPr>
        <p:spPr>
          <a:xfrm flipV="1">
            <a:off x="3375617" y="2243503"/>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AAB5F76-70C1-4E14-8D8A-CFBA6FBB7572}"/>
              </a:ext>
            </a:extLst>
          </p:cNvPr>
          <p:cNvCxnSpPr>
            <a:cxnSpLocks/>
          </p:cNvCxnSpPr>
          <p:nvPr/>
        </p:nvCxnSpPr>
        <p:spPr>
          <a:xfrm flipV="1">
            <a:off x="6634078" y="2229193"/>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F1C044-9F4B-4109-A9E2-CAC410919496}"/>
              </a:ext>
            </a:extLst>
          </p:cNvPr>
          <p:cNvCxnSpPr>
            <a:cxnSpLocks/>
          </p:cNvCxnSpPr>
          <p:nvPr/>
        </p:nvCxnSpPr>
        <p:spPr>
          <a:xfrm flipV="1">
            <a:off x="2915137" y="2226835"/>
            <a:ext cx="920935" cy="169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F046A6D-554F-44C0-8CA7-BFFFE120EDCF}"/>
              </a:ext>
            </a:extLst>
          </p:cNvPr>
          <p:cNvSpPr txBox="1"/>
          <p:nvPr/>
        </p:nvSpPr>
        <p:spPr>
          <a:xfrm>
            <a:off x="6244009" y="1924249"/>
            <a:ext cx="780138" cy="276999"/>
          </a:xfrm>
          <a:prstGeom prst="rect">
            <a:avLst/>
          </a:prstGeom>
          <a:noFill/>
        </p:spPr>
        <p:txBody>
          <a:bodyPr wrap="square" rtlCol="0">
            <a:spAutoFit/>
          </a:bodyPr>
          <a:lstStyle/>
          <a:p>
            <a:pPr algn="ctr"/>
            <a:r>
              <a:rPr lang="en-US" sz="1200" dirty="0">
                <a:latin typeface="Arial Narrow" panose="020B0606020202030204" pitchFamily="34" charset="0"/>
              </a:rPr>
              <a:t>1950s</a:t>
            </a:r>
            <a:endParaRPr lang="en-US" sz="1600" dirty="0">
              <a:latin typeface="Arial Narrow" panose="020B0606020202030204" pitchFamily="34" charset="0"/>
            </a:endParaRPr>
          </a:p>
        </p:txBody>
      </p:sp>
      <p:sp>
        <p:nvSpPr>
          <p:cNvPr id="42" name="TextBox 41">
            <a:extLst>
              <a:ext uri="{FF2B5EF4-FFF2-40B4-BE49-F238E27FC236}">
                <a16:creationId xmlns:a16="http://schemas.microsoft.com/office/drawing/2014/main" id="{A31B9884-87AA-405F-ACB2-C4A4521371DC}"/>
              </a:ext>
            </a:extLst>
          </p:cNvPr>
          <p:cNvSpPr txBox="1"/>
          <p:nvPr/>
        </p:nvSpPr>
        <p:spPr>
          <a:xfrm>
            <a:off x="2913983" y="1861085"/>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43" name="TextBox 42">
            <a:extLst>
              <a:ext uri="{FF2B5EF4-FFF2-40B4-BE49-F238E27FC236}">
                <a16:creationId xmlns:a16="http://schemas.microsoft.com/office/drawing/2014/main" id="{C4AB40DA-D2D3-4F73-AED6-408404AA811E}"/>
              </a:ext>
            </a:extLst>
          </p:cNvPr>
          <p:cNvSpPr txBox="1"/>
          <p:nvPr/>
        </p:nvSpPr>
        <p:spPr>
          <a:xfrm>
            <a:off x="1375158" y="2102730"/>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53" name="TextBox 52">
            <a:extLst>
              <a:ext uri="{FF2B5EF4-FFF2-40B4-BE49-F238E27FC236}">
                <a16:creationId xmlns:a16="http://schemas.microsoft.com/office/drawing/2014/main" id="{D845AB1E-2207-4B7C-947C-994AEDF41E53}"/>
              </a:ext>
            </a:extLst>
          </p:cNvPr>
          <p:cNvSpPr txBox="1"/>
          <p:nvPr/>
        </p:nvSpPr>
        <p:spPr>
          <a:xfrm>
            <a:off x="3000046" y="2833521"/>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56" name="TextBox 55">
            <a:extLst>
              <a:ext uri="{FF2B5EF4-FFF2-40B4-BE49-F238E27FC236}">
                <a16:creationId xmlns:a16="http://schemas.microsoft.com/office/drawing/2014/main" id="{C5B1D09D-BD59-474D-ACFB-34FFAD797824}"/>
              </a:ext>
            </a:extLst>
          </p:cNvPr>
          <p:cNvSpPr txBox="1"/>
          <p:nvPr/>
        </p:nvSpPr>
        <p:spPr>
          <a:xfrm>
            <a:off x="5435295" y="-97981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cxnSp>
        <p:nvCxnSpPr>
          <p:cNvPr id="62" name="Straight Connector 61">
            <a:extLst>
              <a:ext uri="{FF2B5EF4-FFF2-40B4-BE49-F238E27FC236}">
                <a16:creationId xmlns:a16="http://schemas.microsoft.com/office/drawing/2014/main" id="{3AC67B1E-C961-4E5A-BDF4-4850DF5473A2}"/>
              </a:ext>
            </a:extLst>
          </p:cNvPr>
          <p:cNvCxnSpPr>
            <a:cxnSpLocks/>
          </p:cNvCxnSpPr>
          <p:nvPr/>
        </p:nvCxnSpPr>
        <p:spPr>
          <a:xfrm flipV="1">
            <a:off x="6141671" y="2219040"/>
            <a:ext cx="920935" cy="169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24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ppt_w</p:attrName>
                                        </p:attrNameLst>
                                      </p:cBhvr>
                                      <p:tavLst>
                                        <p:tav tm="0">
                                          <p:val>
                                            <p:fltVal val="0"/>
                                          </p:val>
                                        </p:tav>
                                        <p:tav tm="100000">
                                          <p:val>
                                            <p:strVal val="#ppt_w"/>
                                          </p:val>
                                        </p:tav>
                                      </p:tavLst>
                                    </p:anim>
                                    <p:anim calcmode="lin" valueType="num">
                                      <p:cBhvr>
                                        <p:cTn id="8" dur="500" fill="hold"/>
                                        <p:tgtEl>
                                          <p:spTgt spid="95"/>
                                        </p:tgtEl>
                                        <p:attrNameLst>
                                          <p:attrName>ppt_h</p:attrName>
                                        </p:attrNameLst>
                                      </p:cBhvr>
                                      <p:tavLst>
                                        <p:tav tm="0">
                                          <p:val>
                                            <p:fltVal val="0"/>
                                          </p:val>
                                        </p:tav>
                                        <p:tav tm="100000">
                                          <p:val>
                                            <p:strVal val="#ppt_h"/>
                                          </p:val>
                                        </p:tav>
                                      </p:tavLst>
                                    </p:anim>
                                    <p:animEffect transition="in" filter="fade">
                                      <p:cBhvr>
                                        <p:cTn id="9" dur="500"/>
                                        <p:tgtEl>
                                          <p:spTgt spid="9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p:cTn id="12" dur="500" fill="hold"/>
                                        <p:tgtEl>
                                          <p:spTgt spid="96"/>
                                        </p:tgtEl>
                                        <p:attrNameLst>
                                          <p:attrName>ppt_w</p:attrName>
                                        </p:attrNameLst>
                                      </p:cBhvr>
                                      <p:tavLst>
                                        <p:tav tm="0">
                                          <p:val>
                                            <p:fltVal val="0"/>
                                          </p:val>
                                        </p:tav>
                                        <p:tav tm="100000">
                                          <p:val>
                                            <p:strVal val="#ppt_w"/>
                                          </p:val>
                                        </p:tav>
                                      </p:tavLst>
                                    </p:anim>
                                    <p:anim calcmode="lin" valueType="num">
                                      <p:cBhvr>
                                        <p:cTn id="13" dur="500" fill="hold"/>
                                        <p:tgtEl>
                                          <p:spTgt spid="96"/>
                                        </p:tgtEl>
                                        <p:attrNameLst>
                                          <p:attrName>ppt_h</p:attrName>
                                        </p:attrNameLst>
                                      </p:cBhvr>
                                      <p:tavLst>
                                        <p:tav tm="0">
                                          <p:val>
                                            <p:fltVal val="0"/>
                                          </p:val>
                                        </p:tav>
                                        <p:tav tm="100000">
                                          <p:val>
                                            <p:strVal val="#ppt_h"/>
                                          </p:val>
                                        </p:tav>
                                      </p:tavLst>
                                    </p:anim>
                                    <p:animEffect transition="in" filter="fade">
                                      <p:cBhvr>
                                        <p:cTn id="14" dur="500"/>
                                        <p:tgtEl>
                                          <p:spTgt spid="9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p:cTn id="17" dur="500" fill="hold"/>
                                        <p:tgtEl>
                                          <p:spTgt spid="97"/>
                                        </p:tgtEl>
                                        <p:attrNameLst>
                                          <p:attrName>ppt_w</p:attrName>
                                        </p:attrNameLst>
                                      </p:cBhvr>
                                      <p:tavLst>
                                        <p:tav tm="0">
                                          <p:val>
                                            <p:fltVal val="0"/>
                                          </p:val>
                                        </p:tav>
                                        <p:tav tm="100000">
                                          <p:val>
                                            <p:strVal val="#ppt_w"/>
                                          </p:val>
                                        </p:tav>
                                      </p:tavLst>
                                    </p:anim>
                                    <p:anim calcmode="lin" valueType="num">
                                      <p:cBhvr>
                                        <p:cTn id="18" dur="500" fill="hold"/>
                                        <p:tgtEl>
                                          <p:spTgt spid="97"/>
                                        </p:tgtEl>
                                        <p:attrNameLst>
                                          <p:attrName>ppt_h</p:attrName>
                                        </p:attrNameLst>
                                      </p:cBhvr>
                                      <p:tavLst>
                                        <p:tav tm="0">
                                          <p:val>
                                            <p:fltVal val="0"/>
                                          </p:val>
                                        </p:tav>
                                        <p:tav tm="100000">
                                          <p:val>
                                            <p:strVal val="#ppt_h"/>
                                          </p:val>
                                        </p:tav>
                                      </p:tavLst>
                                    </p:anim>
                                    <p:animEffect transition="in" filter="fade">
                                      <p:cBhvr>
                                        <p:cTn id="19"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D03AA-2961-44E6-93A5-88858D6A01FE}"/>
              </a:ext>
            </a:extLst>
          </p:cNvPr>
          <p:cNvSpPr txBox="1"/>
          <p:nvPr/>
        </p:nvSpPr>
        <p:spPr>
          <a:xfrm>
            <a:off x="322217" y="330926"/>
            <a:ext cx="11477897" cy="6226628"/>
          </a:xfrm>
          <a:prstGeom prst="rect">
            <a:avLst/>
          </a:prstGeom>
          <a:solidFill>
            <a:schemeClr val="bg1"/>
          </a:solidFill>
        </p:spPr>
        <p:txBody>
          <a:bodyPr wrap="square" rtlCol="0">
            <a:spAutoFit/>
          </a:bodyPr>
          <a:lstStyle/>
          <a:p>
            <a:endParaRPr lang="en-US" dirty="0"/>
          </a:p>
        </p:txBody>
      </p:sp>
      <p:sp>
        <p:nvSpPr>
          <p:cNvPr id="95" name="Text Box 55">
            <a:extLst>
              <a:ext uri="{FF2B5EF4-FFF2-40B4-BE49-F238E27FC236}">
                <a16:creationId xmlns:a16="http://schemas.microsoft.com/office/drawing/2014/main" id="{C1F27BB8-6253-4731-B27E-461675828C5F}"/>
              </a:ext>
            </a:extLst>
          </p:cNvPr>
          <p:cNvSpPr txBox="1">
            <a:spLocks noChangeArrowheads="1"/>
          </p:cNvSpPr>
          <p:nvPr/>
        </p:nvSpPr>
        <p:spPr bwMode="auto">
          <a:xfrm>
            <a:off x="1636367" y="295864"/>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6" name="Text Box 55">
            <a:extLst>
              <a:ext uri="{FF2B5EF4-FFF2-40B4-BE49-F238E27FC236}">
                <a16:creationId xmlns:a16="http://schemas.microsoft.com/office/drawing/2014/main" id="{008F18AB-7795-455D-B205-2E84710A61D6}"/>
              </a:ext>
            </a:extLst>
          </p:cNvPr>
          <p:cNvSpPr txBox="1">
            <a:spLocks noChangeArrowheads="1"/>
          </p:cNvSpPr>
          <p:nvPr/>
        </p:nvSpPr>
        <p:spPr bwMode="auto">
          <a:xfrm>
            <a:off x="3513135" y="30044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7" name="Text Box 55">
            <a:extLst>
              <a:ext uri="{FF2B5EF4-FFF2-40B4-BE49-F238E27FC236}">
                <a16:creationId xmlns:a16="http://schemas.microsoft.com/office/drawing/2014/main" id="{82F60DA8-8769-4F11-AB05-BEDD928E0E35}"/>
              </a:ext>
            </a:extLst>
          </p:cNvPr>
          <p:cNvSpPr txBox="1">
            <a:spLocks noChangeArrowheads="1"/>
          </p:cNvSpPr>
          <p:nvPr/>
        </p:nvSpPr>
        <p:spPr bwMode="auto">
          <a:xfrm>
            <a:off x="5522836" y="328077"/>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98" name="Straight Arrow Connector 97">
            <a:extLst>
              <a:ext uri="{FF2B5EF4-FFF2-40B4-BE49-F238E27FC236}">
                <a16:creationId xmlns:a16="http://schemas.microsoft.com/office/drawing/2014/main" id="{E4EE0C97-050F-44F6-9345-EE1BA59D719E}"/>
              </a:ext>
            </a:extLst>
          </p:cNvPr>
          <p:cNvCxnSpPr>
            <a:cxnSpLocks/>
          </p:cNvCxnSpPr>
          <p:nvPr/>
        </p:nvCxnSpPr>
        <p:spPr>
          <a:xfrm>
            <a:off x="2860006" y="452974"/>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496168C-8FAD-49AB-9ABF-BCA36D9CE113}"/>
              </a:ext>
            </a:extLst>
          </p:cNvPr>
          <p:cNvSpPr txBox="1"/>
          <p:nvPr/>
        </p:nvSpPr>
        <p:spPr>
          <a:xfrm>
            <a:off x="534061" y="3372323"/>
            <a:ext cx="11123112" cy="3042436"/>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Tw Cen MT" panose="020B0602020104020603" pitchFamily="34" charset="0"/>
                <a:ea typeface="Times New Roman" panose="02020603050405020304" pitchFamily="18" charset="0"/>
                <a:cs typeface="Arial" panose="020B0604020202020204" pitchFamily="34" charset="0"/>
              </a:rPr>
              <a:t>We’re g</a:t>
            </a: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oing to quote now from the book </a:t>
            </a:r>
            <a:r>
              <a:rPr lang="en-US" sz="1800" b="1" i="1"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The Evangelicals</a:t>
            </a: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 "No American revivalist before or since achieved the success that Billy Graham did in the middle years of the 20th century. Indefatigable and constantly in motion he evangelized on five continents and with the advantages of radio, television and airplanes spoke to more people than any other preacher before in history. In the United States he was the first truly national revivalist since George Whitfield. His Viking features appeared on the cover of every national magazine and from 1955 he ranked high on Gallup’s list of most admired men in America. In the 1950s fundamentalists remained a small minority, but in tune with the times and the major politicians of the day Graham struck a chord that resonated throughout the country. With President Eisenhower he helped forge a connection between religion and patriotism designed to unite Americans against communism. Evangelicals and others have largely forgotten the role he played in propagating fundamentalist thinking and creating a conservative coalition.“ (page 162)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8B464515-6298-45A6-9B6F-0BA9BCB1BD9C}"/>
              </a:ext>
            </a:extLst>
          </p:cNvPr>
          <p:cNvCxnSpPr>
            <a:cxnSpLocks/>
          </p:cNvCxnSpPr>
          <p:nvPr/>
        </p:nvCxnSpPr>
        <p:spPr>
          <a:xfrm>
            <a:off x="2171223" y="1971040"/>
            <a:ext cx="8881444"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A82C65-6D14-4DDA-920C-E4E013D31026}"/>
              </a:ext>
            </a:extLst>
          </p:cNvPr>
          <p:cNvCxnSpPr>
            <a:cxnSpLocks/>
          </p:cNvCxnSpPr>
          <p:nvPr/>
        </p:nvCxnSpPr>
        <p:spPr>
          <a:xfrm>
            <a:off x="1278077" y="1964459"/>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199F816-1179-4F1B-98EA-406985FC20B7}"/>
              </a:ext>
            </a:extLst>
          </p:cNvPr>
          <p:cNvCxnSpPr>
            <a:cxnSpLocks/>
          </p:cNvCxnSpPr>
          <p:nvPr/>
        </p:nvCxnSpPr>
        <p:spPr>
          <a:xfrm flipV="1">
            <a:off x="1299067" y="169164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C14C38C-E866-40C6-82C5-22AD7FFE206E}"/>
              </a:ext>
            </a:extLst>
          </p:cNvPr>
          <p:cNvCxnSpPr>
            <a:cxnSpLocks/>
          </p:cNvCxnSpPr>
          <p:nvPr/>
        </p:nvCxnSpPr>
        <p:spPr>
          <a:xfrm>
            <a:off x="1083167" y="169164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485F7BB-3481-4727-B86E-AFB64F4E06CF}"/>
              </a:ext>
            </a:extLst>
          </p:cNvPr>
          <p:cNvCxnSpPr>
            <a:cxnSpLocks/>
          </p:cNvCxnSpPr>
          <p:nvPr/>
        </p:nvCxnSpPr>
        <p:spPr>
          <a:xfrm flipV="1">
            <a:off x="2962073" y="139830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AAB5F76-70C1-4E14-8D8A-CFBA6FBB7572}"/>
              </a:ext>
            </a:extLst>
          </p:cNvPr>
          <p:cNvCxnSpPr>
            <a:cxnSpLocks/>
          </p:cNvCxnSpPr>
          <p:nvPr/>
        </p:nvCxnSpPr>
        <p:spPr>
          <a:xfrm flipV="1">
            <a:off x="6220534" y="1383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F1C044-9F4B-4109-A9E2-CAC410919496}"/>
              </a:ext>
            </a:extLst>
          </p:cNvPr>
          <p:cNvCxnSpPr>
            <a:cxnSpLocks/>
          </p:cNvCxnSpPr>
          <p:nvPr/>
        </p:nvCxnSpPr>
        <p:spPr>
          <a:xfrm flipV="1">
            <a:off x="2501593" y="1381633"/>
            <a:ext cx="920935" cy="169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F046A6D-554F-44C0-8CA7-BFFFE120EDCF}"/>
              </a:ext>
            </a:extLst>
          </p:cNvPr>
          <p:cNvSpPr txBox="1"/>
          <p:nvPr/>
        </p:nvSpPr>
        <p:spPr>
          <a:xfrm>
            <a:off x="5830465" y="1079047"/>
            <a:ext cx="780138" cy="276999"/>
          </a:xfrm>
          <a:prstGeom prst="rect">
            <a:avLst/>
          </a:prstGeom>
          <a:noFill/>
        </p:spPr>
        <p:txBody>
          <a:bodyPr wrap="square" rtlCol="0">
            <a:spAutoFit/>
          </a:bodyPr>
          <a:lstStyle/>
          <a:p>
            <a:pPr algn="ctr"/>
            <a:r>
              <a:rPr lang="en-US" sz="1200" dirty="0">
                <a:latin typeface="Arial Narrow" panose="020B0606020202030204" pitchFamily="34" charset="0"/>
              </a:rPr>
              <a:t>1950s</a:t>
            </a:r>
            <a:endParaRPr lang="en-US" sz="1600" dirty="0">
              <a:latin typeface="Arial Narrow" panose="020B0606020202030204" pitchFamily="34" charset="0"/>
            </a:endParaRPr>
          </a:p>
        </p:txBody>
      </p:sp>
      <p:sp>
        <p:nvSpPr>
          <p:cNvPr id="42" name="TextBox 41">
            <a:extLst>
              <a:ext uri="{FF2B5EF4-FFF2-40B4-BE49-F238E27FC236}">
                <a16:creationId xmlns:a16="http://schemas.microsoft.com/office/drawing/2014/main" id="{A31B9884-87AA-405F-ACB2-C4A4521371DC}"/>
              </a:ext>
            </a:extLst>
          </p:cNvPr>
          <p:cNvSpPr txBox="1"/>
          <p:nvPr/>
        </p:nvSpPr>
        <p:spPr>
          <a:xfrm>
            <a:off x="2500439" y="1015883"/>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43" name="TextBox 42">
            <a:extLst>
              <a:ext uri="{FF2B5EF4-FFF2-40B4-BE49-F238E27FC236}">
                <a16:creationId xmlns:a16="http://schemas.microsoft.com/office/drawing/2014/main" id="{C4AB40DA-D2D3-4F73-AED6-408404AA811E}"/>
              </a:ext>
            </a:extLst>
          </p:cNvPr>
          <p:cNvSpPr txBox="1"/>
          <p:nvPr/>
        </p:nvSpPr>
        <p:spPr>
          <a:xfrm>
            <a:off x="961614" y="1257528"/>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53" name="TextBox 52">
            <a:extLst>
              <a:ext uri="{FF2B5EF4-FFF2-40B4-BE49-F238E27FC236}">
                <a16:creationId xmlns:a16="http://schemas.microsoft.com/office/drawing/2014/main" id="{D845AB1E-2207-4B7C-947C-994AEDF41E53}"/>
              </a:ext>
            </a:extLst>
          </p:cNvPr>
          <p:cNvSpPr txBox="1"/>
          <p:nvPr/>
        </p:nvSpPr>
        <p:spPr>
          <a:xfrm>
            <a:off x="2586502" y="1988319"/>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56" name="TextBox 55">
            <a:extLst>
              <a:ext uri="{FF2B5EF4-FFF2-40B4-BE49-F238E27FC236}">
                <a16:creationId xmlns:a16="http://schemas.microsoft.com/office/drawing/2014/main" id="{C5B1D09D-BD59-474D-ACFB-34FFAD797824}"/>
              </a:ext>
            </a:extLst>
          </p:cNvPr>
          <p:cNvSpPr txBox="1"/>
          <p:nvPr/>
        </p:nvSpPr>
        <p:spPr>
          <a:xfrm>
            <a:off x="5435295" y="-97981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cxnSp>
        <p:nvCxnSpPr>
          <p:cNvPr id="62" name="Straight Connector 61">
            <a:extLst>
              <a:ext uri="{FF2B5EF4-FFF2-40B4-BE49-F238E27FC236}">
                <a16:creationId xmlns:a16="http://schemas.microsoft.com/office/drawing/2014/main" id="{3AC67B1E-C961-4E5A-BDF4-4850DF5473A2}"/>
              </a:ext>
            </a:extLst>
          </p:cNvPr>
          <p:cNvCxnSpPr>
            <a:cxnSpLocks/>
          </p:cNvCxnSpPr>
          <p:nvPr/>
        </p:nvCxnSpPr>
        <p:spPr>
          <a:xfrm flipV="1">
            <a:off x="5728127" y="1373838"/>
            <a:ext cx="920935" cy="169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D9541B0-8AF8-48D2-8369-2C72EBC956BB}"/>
              </a:ext>
            </a:extLst>
          </p:cNvPr>
          <p:cNvCxnSpPr>
            <a:cxnSpLocks/>
          </p:cNvCxnSpPr>
          <p:nvPr/>
        </p:nvCxnSpPr>
        <p:spPr>
          <a:xfrm>
            <a:off x="4818711" y="466327"/>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91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ppt_w</p:attrName>
                                        </p:attrNameLst>
                                      </p:cBhvr>
                                      <p:tavLst>
                                        <p:tav tm="0">
                                          <p:val>
                                            <p:fltVal val="0"/>
                                          </p:val>
                                        </p:tav>
                                        <p:tav tm="100000">
                                          <p:val>
                                            <p:strVal val="#ppt_w"/>
                                          </p:val>
                                        </p:tav>
                                      </p:tavLst>
                                    </p:anim>
                                    <p:anim calcmode="lin" valueType="num">
                                      <p:cBhvr>
                                        <p:cTn id="8" dur="500" fill="hold"/>
                                        <p:tgtEl>
                                          <p:spTgt spid="95"/>
                                        </p:tgtEl>
                                        <p:attrNameLst>
                                          <p:attrName>ppt_h</p:attrName>
                                        </p:attrNameLst>
                                      </p:cBhvr>
                                      <p:tavLst>
                                        <p:tav tm="0">
                                          <p:val>
                                            <p:fltVal val="0"/>
                                          </p:val>
                                        </p:tav>
                                        <p:tav tm="100000">
                                          <p:val>
                                            <p:strVal val="#ppt_h"/>
                                          </p:val>
                                        </p:tav>
                                      </p:tavLst>
                                    </p:anim>
                                    <p:animEffect transition="in" filter="fade">
                                      <p:cBhvr>
                                        <p:cTn id="9" dur="500"/>
                                        <p:tgtEl>
                                          <p:spTgt spid="9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p:cTn id="12" dur="500" fill="hold"/>
                                        <p:tgtEl>
                                          <p:spTgt spid="96"/>
                                        </p:tgtEl>
                                        <p:attrNameLst>
                                          <p:attrName>ppt_w</p:attrName>
                                        </p:attrNameLst>
                                      </p:cBhvr>
                                      <p:tavLst>
                                        <p:tav tm="0">
                                          <p:val>
                                            <p:fltVal val="0"/>
                                          </p:val>
                                        </p:tav>
                                        <p:tav tm="100000">
                                          <p:val>
                                            <p:strVal val="#ppt_w"/>
                                          </p:val>
                                        </p:tav>
                                      </p:tavLst>
                                    </p:anim>
                                    <p:anim calcmode="lin" valueType="num">
                                      <p:cBhvr>
                                        <p:cTn id="13" dur="500" fill="hold"/>
                                        <p:tgtEl>
                                          <p:spTgt spid="96"/>
                                        </p:tgtEl>
                                        <p:attrNameLst>
                                          <p:attrName>ppt_h</p:attrName>
                                        </p:attrNameLst>
                                      </p:cBhvr>
                                      <p:tavLst>
                                        <p:tav tm="0">
                                          <p:val>
                                            <p:fltVal val="0"/>
                                          </p:val>
                                        </p:tav>
                                        <p:tav tm="100000">
                                          <p:val>
                                            <p:strVal val="#ppt_h"/>
                                          </p:val>
                                        </p:tav>
                                      </p:tavLst>
                                    </p:anim>
                                    <p:animEffect transition="in" filter="fade">
                                      <p:cBhvr>
                                        <p:cTn id="14" dur="500"/>
                                        <p:tgtEl>
                                          <p:spTgt spid="9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p:cTn id="17" dur="500" fill="hold"/>
                                        <p:tgtEl>
                                          <p:spTgt spid="97"/>
                                        </p:tgtEl>
                                        <p:attrNameLst>
                                          <p:attrName>ppt_w</p:attrName>
                                        </p:attrNameLst>
                                      </p:cBhvr>
                                      <p:tavLst>
                                        <p:tav tm="0">
                                          <p:val>
                                            <p:fltVal val="0"/>
                                          </p:val>
                                        </p:tav>
                                        <p:tav tm="100000">
                                          <p:val>
                                            <p:strVal val="#ppt_w"/>
                                          </p:val>
                                        </p:tav>
                                      </p:tavLst>
                                    </p:anim>
                                    <p:anim calcmode="lin" valueType="num">
                                      <p:cBhvr>
                                        <p:cTn id="18" dur="500" fill="hold"/>
                                        <p:tgtEl>
                                          <p:spTgt spid="97"/>
                                        </p:tgtEl>
                                        <p:attrNameLst>
                                          <p:attrName>ppt_h</p:attrName>
                                        </p:attrNameLst>
                                      </p:cBhvr>
                                      <p:tavLst>
                                        <p:tav tm="0">
                                          <p:val>
                                            <p:fltVal val="0"/>
                                          </p:val>
                                        </p:tav>
                                        <p:tav tm="100000">
                                          <p:val>
                                            <p:strVal val="#ppt_h"/>
                                          </p:val>
                                        </p:tav>
                                      </p:tavLst>
                                    </p:anim>
                                    <p:animEffect transition="in" filter="fade">
                                      <p:cBhvr>
                                        <p:cTn id="19"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D03AA-2961-44E6-93A5-88858D6A01FE}"/>
              </a:ext>
            </a:extLst>
          </p:cNvPr>
          <p:cNvSpPr txBox="1"/>
          <p:nvPr/>
        </p:nvSpPr>
        <p:spPr>
          <a:xfrm>
            <a:off x="322217" y="330926"/>
            <a:ext cx="11477897" cy="6226628"/>
          </a:xfrm>
          <a:prstGeom prst="rect">
            <a:avLst/>
          </a:prstGeom>
          <a:solidFill>
            <a:schemeClr val="bg1"/>
          </a:solidFill>
        </p:spPr>
        <p:txBody>
          <a:bodyPr wrap="square" rtlCol="0">
            <a:spAutoFit/>
          </a:bodyPr>
          <a:lstStyle/>
          <a:p>
            <a:endParaRPr lang="en-US" dirty="0"/>
          </a:p>
        </p:txBody>
      </p:sp>
      <p:sp>
        <p:nvSpPr>
          <p:cNvPr id="95" name="Text Box 55">
            <a:extLst>
              <a:ext uri="{FF2B5EF4-FFF2-40B4-BE49-F238E27FC236}">
                <a16:creationId xmlns:a16="http://schemas.microsoft.com/office/drawing/2014/main" id="{C1F27BB8-6253-4731-B27E-461675828C5F}"/>
              </a:ext>
            </a:extLst>
          </p:cNvPr>
          <p:cNvSpPr txBox="1">
            <a:spLocks noChangeArrowheads="1"/>
          </p:cNvSpPr>
          <p:nvPr/>
        </p:nvSpPr>
        <p:spPr bwMode="auto">
          <a:xfrm>
            <a:off x="1636367" y="295864"/>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6" name="Text Box 55">
            <a:extLst>
              <a:ext uri="{FF2B5EF4-FFF2-40B4-BE49-F238E27FC236}">
                <a16:creationId xmlns:a16="http://schemas.microsoft.com/office/drawing/2014/main" id="{008F18AB-7795-455D-B205-2E84710A61D6}"/>
              </a:ext>
            </a:extLst>
          </p:cNvPr>
          <p:cNvSpPr txBox="1">
            <a:spLocks noChangeArrowheads="1"/>
          </p:cNvSpPr>
          <p:nvPr/>
        </p:nvSpPr>
        <p:spPr bwMode="auto">
          <a:xfrm>
            <a:off x="3513135" y="30044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7" name="Text Box 55">
            <a:extLst>
              <a:ext uri="{FF2B5EF4-FFF2-40B4-BE49-F238E27FC236}">
                <a16:creationId xmlns:a16="http://schemas.microsoft.com/office/drawing/2014/main" id="{82F60DA8-8769-4F11-AB05-BEDD928E0E35}"/>
              </a:ext>
            </a:extLst>
          </p:cNvPr>
          <p:cNvSpPr txBox="1">
            <a:spLocks noChangeArrowheads="1"/>
          </p:cNvSpPr>
          <p:nvPr/>
        </p:nvSpPr>
        <p:spPr bwMode="auto">
          <a:xfrm>
            <a:off x="5522836" y="328077"/>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98" name="Straight Arrow Connector 97">
            <a:extLst>
              <a:ext uri="{FF2B5EF4-FFF2-40B4-BE49-F238E27FC236}">
                <a16:creationId xmlns:a16="http://schemas.microsoft.com/office/drawing/2014/main" id="{E4EE0C97-050F-44F6-9345-EE1BA59D719E}"/>
              </a:ext>
            </a:extLst>
          </p:cNvPr>
          <p:cNvCxnSpPr>
            <a:cxnSpLocks/>
          </p:cNvCxnSpPr>
          <p:nvPr/>
        </p:nvCxnSpPr>
        <p:spPr>
          <a:xfrm>
            <a:off x="2860006" y="452974"/>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496168C-8FAD-49AB-9ABF-BCA36D9CE113}"/>
              </a:ext>
            </a:extLst>
          </p:cNvPr>
          <p:cNvSpPr txBox="1"/>
          <p:nvPr/>
        </p:nvSpPr>
        <p:spPr>
          <a:xfrm>
            <a:off x="499609" y="3585344"/>
            <a:ext cx="11123112" cy="1856983"/>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Under Billy Graham fundamentalism was going to resurrect but it was going to be given a different name, shed some of its tarnished image. Because of the ties it held to fascism and Nazi sympathizers was it possible any longer for them to hold Jews as part of the group threat? In this first history they were persecuting and arresting Jews for keeping Saturday, but they have to rebrand. So they go from Christian to Judeo-Christian and embrace the Jewish community. Now the conservative coalition, the conservative base in the United States includes conservative Jews. And fundamentalism got rebranded it as evangelicalism.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8B464515-6298-45A6-9B6F-0BA9BCB1BD9C}"/>
              </a:ext>
            </a:extLst>
          </p:cNvPr>
          <p:cNvCxnSpPr>
            <a:cxnSpLocks/>
          </p:cNvCxnSpPr>
          <p:nvPr/>
        </p:nvCxnSpPr>
        <p:spPr>
          <a:xfrm>
            <a:off x="2171223" y="1971040"/>
            <a:ext cx="8881444"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A82C65-6D14-4DDA-920C-E4E013D31026}"/>
              </a:ext>
            </a:extLst>
          </p:cNvPr>
          <p:cNvCxnSpPr>
            <a:cxnSpLocks/>
          </p:cNvCxnSpPr>
          <p:nvPr/>
        </p:nvCxnSpPr>
        <p:spPr>
          <a:xfrm>
            <a:off x="1278077" y="1964459"/>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199F816-1179-4F1B-98EA-406985FC20B7}"/>
              </a:ext>
            </a:extLst>
          </p:cNvPr>
          <p:cNvCxnSpPr>
            <a:cxnSpLocks/>
          </p:cNvCxnSpPr>
          <p:nvPr/>
        </p:nvCxnSpPr>
        <p:spPr>
          <a:xfrm flipV="1">
            <a:off x="1299067" y="169164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C14C38C-E866-40C6-82C5-22AD7FFE206E}"/>
              </a:ext>
            </a:extLst>
          </p:cNvPr>
          <p:cNvCxnSpPr>
            <a:cxnSpLocks/>
          </p:cNvCxnSpPr>
          <p:nvPr/>
        </p:nvCxnSpPr>
        <p:spPr>
          <a:xfrm>
            <a:off x="1083167" y="169164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485F7BB-3481-4727-B86E-AFB64F4E06CF}"/>
              </a:ext>
            </a:extLst>
          </p:cNvPr>
          <p:cNvCxnSpPr>
            <a:cxnSpLocks/>
          </p:cNvCxnSpPr>
          <p:nvPr/>
        </p:nvCxnSpPr>
        <p:spPr>
          <a:xfrm flipV="1">
            <a:off x="2962073" y="139830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AAB5F76-70C1-4E14-8D8A-CFBA6FBB7572}"/>
              </a:ext>
            </a:extLst>
          </p:cNvPr>
          <p:cNvCxnSpPr>
            <a:cxnSpLocks/>
          </p:cNvCxnSpPr>
          <p:nvPr/>
        </p:nvCxnSpPr>
        <p:spPr>
          <a:xfrm flipV="1">
            <a:off x="6220534" y="1383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F1C044-9F4B-4109-A9E2-CAC410919496}"/>
              </a:ext>
            </a:extLst>
          </p:cNvPr>
          <p:cNvCxnSpPr>
            <a:cxnSpLocks/>
          </p:cNvCxnSpPr>
          <p:nvPr/>
        </p:nvCxnSpPr>
        <p:spPr>
          <a:xfrm flipV="1">
            <a:off x="2501593" y="1381633"/>
            <a:ext cx="920935" cy="169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F046A6D-554F-44C0-8CA7-BFFFE120EDCF}"/>
              </a:ext>
            </a:extLst>
          </p:cNvPr>
          <p:cNvSpPr txBox="1"/>
          <p:nvPr/>
        </p:nvSpPr>
        <p:spPr>
          <a:xfrm>
            <a:off x="5830465" y="1079047"/>
            <a:ext cx="780138" cy="276999"/>
          </a:xfrm>
          <a:prstGeom prst="rect">
            <a:avLst/>
          </a:prstGeom>
          <a:noFill/>
        </p:spPr>
        <p:txBody>
          <a:bodyPr wrap="square" rtlCol="0">
            <a:spAutoFit/>
          </a:bodyPr>
          <a:lstStyle/>
          <a:p>
            <a:pPr algn="ctr"/>
            <a:r>
              <a:rPr lang="en-US" sz="1200" dirty="0">
                <a:latin typeface="Arial Narrow" panose="020B0606020202030204" pitchFamily="34" charset="0"/>
              </a:rPr>
              <a:t>1950s</a:t>
            </a:r>
            <a:endParaRPr lang="en-US" sz="1600" dirty="0">
              <a:latin typeface="Arial Narrow" panose="020B0606020202030204" pitchFamily="34" charset="0"/>
            </a:endParaRPr>
          </a:p>
        </p:txBody>
      </p:sp>
      <p:sp>
        <p:nvSpPr>
          <p:cNvPr id="42" name="TextBox 41">
            <a:extLst>
              <a:ext uri="{FF2B5EF4-FFF2-40B4-BE49-F238E27FC236}">
                <a16:creationId xmlns:a16="http://schemas.microsoft.com/office/drawing/2014/main" id="{A31B9884-87AA-405F-ACB2-C4A4521371DC}"/>
              </a:ext>
            </a:extLst>
          </p:cNvPr>
          <p:cNvSpPr txBox="1"/>
          <p:nvPr/>
        </p:nvSpPr>
        <p:spPr>
          <a:xfrm>
            <a:off x="2500439" y="1015883"/>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43" name="TextBox 42">
            <a:extLst>
              <a:ext uri="{FF2B5EF4-FFF2-40B4-BE49-F238E27FC236}">
                <a16:creationId xmlns:a16="http://schemas.microsoft.com/office/drawing/2014/main" id="{C4AB40DA-D2D3-4F73-AED6-408404AA811E}"/>
              </a:ext>
            </a:extLst>
          </p:cNvPr>
          <p:cNvSpPr txBox="1"/>
          <p:nvPr/>
        </p:nvSpPr>
        <p:spPr>
          <a:xfrm>
            <a:off x="961614" y="1257528"/>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53" name="TextBox 52">
            <a:extLst>
              <a:ext uri="{FF2B5EF4-FFF2-40B4-BE49-F238E27FC236}">
                <a16:creationId xmlns:a16="http://schemas.microsoft.com/office/drawing/2014/main" id="{D845AB1E-2207-4B7C-947C-994AEDF41E53}"/>
              </a:ext>
            </a:extLst>
          </p:cNvPr>
          <p:cNvSpPr txBox="1"/>
          <p:nvPr/>
        </p:nvSpPr>
        <p:spPr>
          <a:xfrm>
            <a:off x="2586502" y="1988319"/>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56" name="TextBox 55">
            <a:extLst>
              <a:ext uri="{FF2B5EF4-FFF2-40B4-BE49-F238E27FC236}">
                <a16:creationId xmlns:a16="http://schemas.microsoft.com/office/drawing/2014/main" id="{C5B1D09D-BD59-474D-ACFB-34FFAD797824}"/>
              </a:ext>
            </a:extLst>
          </p:cNvPr>
          <p:cNvSpPr txBox="1"/>
          <p:nvPr/>
        </p:nvSpPr>
        <p:spPr>
          <a:xfrm>
            <a:off x="5435295" y="-97981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cxnSp>
        <p:nvCxnSpPr>
          <p:cNvPr id="62" name="Straight Connector 61">
            <a:extLst>
              <a:ext uri="{FF2B5EF4-FFF2-40B4-BE49-F238E27FC236}">
                <a16:creationId xmlns:a16="http://schemas.microsoft.com/office/drawing/2014/main" id="{3AC67B1E-C961-4E5A-BDF4-4850DF5473A2}"/>
              </a:ext>
            </a:extLst>
          </p:cNvPr>
          <p:cNvCxnSpPr>
            <a:cxnSpLocks/>
          </p:cNvCxnSpPr>
          <p:nvPr/>
        </p:nvCxnSpPr>
        <p:spPr>
          <a:xfrm flipV="1">
            <a:off x="5728127" y="1373838"/>
            <a:ext cx="920935" cy="169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D9541B0-8AF8-48D2-8369-2C72EBC956BB}"/>
              </a:ext>
            </a:extLst>
          </p:cNvPr>
          <p:cNvCxnSpPr>
            <a:cxnSpLocks/>
          </p:cNvCxnSpPr>
          <p:nvPr/>
        </p:nvCxnSpPr>
        <p:spPr>
          <a:xfrm>
            <a:off x="4818711" y="466327"/>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445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ppt_w</p:attrName>
                                        </p:attrNameLst>
                                      </p:cBhvr>
                                      <p:tavLst>
                                        <p:tav tm="0">
                                          <p:val>
                                            <p:fltVal val="0"/>
                                          </p:val>
                                        </p:tav>
                                        <p:tav tm="100000">
                                          <p:val>
                                            <p:strVal val="#ppt_w"/>
                                          </p:val>
                                        </p:tav>
                                      </p:tavLst>
                                    </p:anim>
                                    <p:anim calcmode="lin" valueType="num">
                                      <p:cBhvr>
                                        <p:cTn id="8" dur="500" fill="hold"/>
                                        <p:tgtEl>
                                          <p:spTgt spid="95"/>
                                        </p:tgtEl>
                                        <p:attrNameLst>
                                          <p:attrName>ppt_h</p:attrName>
                                        </p:attrNameLst>
                                      </p:cBhvr>
                                      <p:tavLst>
                                        <p:tav tm="0">
                                          <p:val>
                                            <p:fltVal val="0"/>
                                          </p:val>
                                        </p:tav>
                                        <p:tav tm="100000">
                                          <p:val>
                                            <p:strVal val="#ppt_h"/>
                                          </p:val>
                                        </p:tav>
                                      </p:tavLst>
                                    </p:anim>
                                    <p:animEffect transition="in" filter="fade">
                                      <p:cBhvr>
                                        <p:cTn id="9" dur="500"/>
                                        <p:tgtEl>
                                          <p:spTgt spid="9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p:cTn id="12" dur="500" fill="hold"/>
                                        <p:tgtEl>
                                          <p:spTgt spid="96"/>
                                        </p:tgtEl>
                                        <p:attrNameLst>
                                          <p:attrName>ppt_w</p:attrName>
                                        </p:attrNameLst>
                                      </p:cBhvr>
                                      <p:tavLst>
                                        <p:tav tm="0">
                                          <p:val>
                                            <p:fltVal val="0"/>
                                          </p:val>
                                        </p:tav>
                                        <p:tav tm="100000">
                                          <p:val>
                                            <p:strVal val="#ppt_w"/>
                                          </p:val>
                                        </p:tav>
                                      </p:tavLst>
                                    </p:anim>
                                    <p:anim calcmode="lin" valueType="num">
                                      <p:cBhvr>
                                        <p:cTn id="13" dur="500" fill="hold"/>
                                        <p:tgtEl>
                                          <p:spTgt spid="96"/>
                                        </p:tgtEl>
                                        <p:attrNameLst>
                                          <p:attrName>ppt_h</p:attrName>
                                        </p:attrNameLst>
                                      </p:cBhvr>
                                      <p:tavLst>
                                        <p:tav tm="0">
                                          <p:val>
                                            <p:fltVal val="0"/>
                                          </p:val>
                                        </p:tav>
                                        <p:tav tm="100000">
                                          <p:val>
                                            <p:strVal val="#ppt_h"/>
                                          </p:val>
                                        </p:tav>
                                      </p:tavLst>
                                    </p:anim>
                                    <p:animEffect transition="in" filter="fade">
                                      <p:cBhvr>
                                        <p:cTn id="14" dur="500"/>
                                        <p:tgtEl>
                                          <p:spTgt spid="9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p:cTn id="17" dur="500" fill="hold"/>
                                        <p:tgtEl>
                                          <p:spTgt spid="97"/>
                                        </p:tgtEl>
                                        <p:attrNameLst>
                                          <p:attrName>ppt_w</p:attrName>
                                        </p:attrNameLst>
                                      </p:cBhvr>
                                      <p:tavLst>
                                        <p:tav tm="0">
                                          <p:val>
                                            <p:fltVal val="0"/>
                                          </p:val>
                                        </p:tav>
                                        <p:tav tm="100000">
                                          <p:val>
                                            <p:strVal val="#ppt_w"/>
                                          </p:val>
                                        </p:tav>
                                      </p:tavLst>
                                    </p:anim>
                                    <p:anim calcmode="lin" valueType="num">
                                      <p:cBhvr>
                                        <p:cTn id="18" dur="500" fill="hold"/>
                                        <p:tgtEl>
                                          <p:spTgt spid="97"/>
                                        </p:tgtEl>
                                        <p:attrNameLst>
                                          <p:attrName>ppt_h</p:attrName>
                                        </p:attrNameLst>
                                      </p:cBhvr>
                                      <p:tavLst>
                                        <p:tav tm="0">
                                          <p:val>
                                            <p:fltVal val="0"/>
                                          </p:val>
                                        </p:tav>
                                        <p:tav tm="100000">
                                          <p:val>
                                            <p:strVal val="#ppt_h"/>
                                          </p:val>
                                        </p:tav>
                                      </p:tavLst>
                                    </p:anim>
                                    <p:animEffect transition="in" filter="fade">
                                      <p:cBhvr>
                                        <p:cTn id="19"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D03AA-2961-44E6-93A5-88858D6A01FE}"/>
              </a:ext>
            </a:extLst>
          </p:cNvPr>
          <p:cNvSpPr txBox="1"/>
          <p:nvPr/>
        </p:nvSpPr>
        <p:spPr>
          <a:xfrm>
            <a:off x="322217" y="330926"/>
            <a:ext cx="11477897" cy="6226628"/>
          </a:xfrm>
          <a:prstGeom prst="rect">
            <a:avLst/>
          </a:prstGeom>
          <a:solidFill>
            <a:schemeClr val="bg1"/>
          </a:solidFill>
        </p:spPr>
        <p:txBody>
          <a:bodyPr wrap="square" rtlCol="0">
            <a:spAutoFit/>
          </a:bodyPr>
          <a:lstStyle/>
          <a:p>
            <a:endParaRPr lang="en-US" dirty="0"/>
          </a:p>
        </p:txBody>
      </p:sp>
      <p:sp>
        <p:nvSpPr>
          <p:cNvPr id="95" name="Text Box 55">
            <a:extLst>
              <a:ext uri="{FF2B5EF4-FFF2-40B4-BE49-F238E27FC236}">
                <a16:creationId xmlns:a16="http://schemas.microsoft.com/office/drawing/2014/main" id="{C1F27BB8-6253-4731-B27E-461675828C5F}"/>
              </a:ext>
            </a:extLst>
          </p:cNvPr>
          <p:cNvSpPr txBox="1">
            <a:spLocks noChangeArrowheads="1"/>
          </p:cNvSpPr>
          <p:nvPr/>
        </p:nvSpPr>
        <p:spPr bwMode="auto">
          <a:xfrm>
            <a:off x="1636367" y="295864"/>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6" name="Text Box 55">
            <a:extLst>
              <a:ext uri="{FF2B5EF4-FFF2-40B4-BE49-F238E27FC236}">
                <a16:creationId xmlns:a16="http://schemas.microsoft.com/office/drawing/2014/main" id="{008F18AB-7795-455D-B205-2E84710A61D6}"/>
              </a:ext>
            </a:extLst>
          </p:cNvPr>
          <p:cNvSpPr txBox="1">
            <a:spLocks noChangeArrowheads="1"/>
          </p:cNvSpPr>
          <p:nvPr/>
        </p:nvSpPr>
        <p:spPr bwMode="auto">
          <a:xfrm>
            <a:off x="3513135" y="30044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7" name="Text Box 55">
            <a:extLst>
              <a:ext uri="{FF2B5EF4-FFF2-40B4-BE49-F238E27FC236}">
                <a16:creationId xmlns:a16="http://schemas.microsoft.com/office/drawing/2014/main" id="{82F60DA8-8769-4F11-AB05-BEDD928E0E35}"/>
              </a:ext>
            </a:extLst>
          </p:cNvPr>
          <p:cNvSpPr txBox="1">
            <a:spLocks noChangeArrowheads="1"/>
          </p:cNvSpPr>
          <p:nvPr/>
        </p:nvSpPr>
        <p:spPr bwMode="auto">
          <a:xfrm>
            <a:off x="5522836" y="328077"/>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98" name="Straight Arrow Connector 97">
            <a:extLst>
              <a:ext uri="{FF2B5EF4-FFF2-40B4-BE49-F238E27FC236}">
                <a16:creationId xmlns:a16="http://schemas.microsoft.com/office/drawing/2014/main" id="{E4EE0C97-050F-44F6-9345-EE1BA59D719E}"/>
              </a:ext>
            </a:extLst>
          </p:cNvPr>
          <p:cNvCxnSpPr>
            <a:cxnSpLocks/>
          </p:cNvCxnSpPr>
          <p:nvPr/>
        </p:nvCxnSpPr>
        <p:spPr>
          <a:xfrm>
            <a:off x="2860006" y="452974"/>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496168C-8FAD-49AB-9ABF-BCA36D9CE113}"/>
              </a:ext>
            </a:extLst>
          </p:cNvPr>
          <p:cNvSpPr txBox="1"/>
          <p:nvPr/>
        </p:nvSpPr>
        <p:spPr>
          <a:xfrm>
            <a:off x="499609" y="3585344"/>
            <a:ext cx="11123112" cy="2449710"/>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A few things happened all at once to enable this resurrection of fundamentalism: </a:t>
            </a:r>
          </a:p>
          <a:p>
            <a:pPr marL="285750" marR="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the rise of a president who was willing, Dwight D. Eisenhower</a:t>
            </a:r>
          </a:p>
          <a:p>
            <a:pPr marL="285750" marR="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the rise of a leader in Billy Graham</a:t>
            </a:r>
          </a:p>
          <a:p>
            <a:pPr marL="285750" marR="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and the rise of the threat that truly became terrifying when in 1949 the Soviet Union successfully tested their first atomic weapon.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w Cen MT" panose="020B0602020104020603"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In 1949 Billy Graham was set to teach in Los Angeles, fundamentalist had gone through and prepared Los Angeles for his coming. They set up a tent meeting called the Canvas Cathedral that could seat 6,000 people.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8B464515-6298-45A6-9B6F-0BA9BCB1BD9C}"/>
              </a:ext>
            </a:extLst>
          </p:cNvPr>
          <p:cNvCxnSpPr>
            <a:cxnSpLocks/>
          </p:cNvCxnSpPr>
          <p:nvPr/>
        </p:nvCxnSpPr>
        <p:spPr>
          <a:xfrm>
            <a:off x="2171223" y="1971040"/>
            <a:ext cx="8881444"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A82C65-6D14-4DDA-920C-E4E013D31026}"/>
              </a:ext>
            </a:extLst>
          </p:cNvPr>
          <p:cNvCxnSpPr>
            <a:cxnSpLocks/>
          </p:cNvCxnSpPr>
          <p:nvPr/>
        </p:nvCxnSpPr>
        <p:spPr>
          <a:xfrm>
            <a:off x="1278077" y="1964459"/>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199F816-1179-4F1B-98EA-406985FC20B7}"/>
              </a:ext>
            </a:extLst>
          </p:cNvPr>
          <p:cNvCxnSpPr>
            <a:cxnSpLocks/>
          </p:cNvCxnSpPr>
          <p:nvPr/>
        </p:nvCxnSpPr>
        <p:spPr>
          <a:xfrm flipV="1">
            <a:off x="1299067" y="169164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C14C38C-E866-40C6-82C5-22AD7FFE206E}"/>
              </a:ext>
            </a:extLst>
          </p:cNvPr>
          <p:cNvCxnSpPr>
            <a:cxnSpLocks/>
          </p:cNvCxnSpPr>
          <p:nvPr/>
        </p:nvCxnSpPr>
        <p:spPr>
          <a:xfrm>
            <a:off x="1083167" y="169164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485F7BB-3481-4727-B86E-AFB64F4E06CF}"/>
              </a:ext>
            </a:extLst>
          </p:cNvPr>
          <p:cNvCxnSpPr>
            <a:cxnSpLocks/>
          </p:cNvCxnSpPr>
          <p:nvPr/>
        </p:nvCxnSpPr>
        <p:spPr>
          <a:xfrm flipV="1">
            <a:off x="2962073" y="139830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AAB5F76-70C1-4E14-8D8A-CFBA6FBB7572}"/>
              </a:ext>
            </a:extLst>
          </p:cNvPr>
          <p:cNvCxnSpPr>
            <a:cxnSpLocks/>
          </p:cNvCxnSpPr>
          <p:nvPr/>
        </p:nvCxnSpPr>
        <p:spPr>
          <a:xfrm flipV="1">
            <a:off x="6220534" y="1383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F1C044-9F4B-4109-A9E2-CAC410919496}"/>
              </a:ext>
            </a:extLst>
          </p:cNvPr>
          <p:cNvCxnSpPr>
            <a:cxnSpLocks/>
          </p:cNvCxnSpPr>
          <p:nvPr/>
        </p:nvCxnSpPr>
        <p:spPr>
          <a:xfrm flipV="1">
            <a:off x="2501593" y="1381633"/>
            <a:ext cx="920935" cy="169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F046A6D-554F-44C0-8CA7-BFFFE120EDCF}"/>
              </a:ext>
            </a:extLst>
          </p:cNvPr>
          <p:cNvSpPr txBox="1"/>
          <p:nvPr/>
        </p:nvSpPr>
        <p:spPr>
          <a:xfrm>
            <a:off x="5830465" y="1079047"/>
            <a:ext cx="780138" cy="276999"/>
          </a:xfrm>
          <a:prstGeom prst="rect">
            <a:avLst/>
          </a:prstGeom>
          <a:noFill/>
        </p:spPr>
        <p:txBody>
          <a:bodyPr wrap="square" rtlCol="0">
            <a:spAutoFit/>
          </a:bodyPr>
          <a:lstStyle/>
          <a:p>
            <a:pPr algn="ctr"/>
            <a:r>
              <a:rPr lang="en-US" sz="1200" dirty="0">
                <a:latin typeface="Arial Narrow" panose="020B0606020202030204" pitchFamily="34" charset="0"/>
              </a:rPr>
              <a:t>1950s</a:t>
            </a:r>
            <a:endParaRPr lang="en-US" sz="1600" dirty="0">
              <a:latin typeface="Arial Narrow" panose="020B0606020202030204" pitchFamily="34" charset="0"/>
            </a:endParaRPr>
          </a:p>
        </p:txBody>
      </p:sp>
      <p:sp>
        <p:nvSpPr>
          <p:cNvPr id="42" name="TextBox 41">
            <a:extLst>
              <a:ext uri="{FF2B5EF4-FFF2-40B4-BE49-F238E27FC236}">
                <a16:creationId xmlns:a16="http://schemas.microsoft.com/office/drawing/2014/main" id="{A31B9884-87AA-405F-ACB2-C4A4521371DC}"/>
              </a:ext>
            </a:extLst>
          </p:cNvPr>
          <p:cNvSpPr txBox="1"/>
          <p:nvPr/>
        </p:nvSpPr>
        <p:spPr>
          <a:xfrm>
            <a:off x="2500439" y="1015883"/>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43" name="TextBox 42">
            <a:extLst>
              <a:ext uri="{FF2B5EF4-FFF2-40B4-BE49-F238E27FC236}">
                <a16:creationId xmlns:a16="http://schemas.microsoft.com/office/drawing/2014/main" id="{C4AB40DA-D2D3-4F73-AED6-408404AA811E}"/>
              </a:ext>
            </a:extLst>
          </p:cNvPr>
          <p:cNvSpPr txBox="1"/>
          <p:nvPr/>
        </p:nvSpPr>
        <p:spPr>
          <a:xfrm>
            <a:off x="961614" y="1257528"/>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53" name="TextBox 52">
            <a:extLst>
              <a:ext uri="{FF2B5EF4-FFF2-40B4-BE49-F238E27FC236}">
                <a16:creationId xmlns:a16="http://schemas.microsoft.com/office/drawing/2014/main" id="{D845AB1E-2207-4B7C-947C-994AEDF41E53}"/>
              </a:ext>
            </a:extLst>
          </p:cNvPr>
          <p:cNvSpPr txBox="1"/>
          <p:nvPr/>
        </p:nvSpPr>
        <p:spPr>
          <a:xfrm>
            <a:off x="2586502" y="1988319"/>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56" name="TextBox 55">
            <a:extLst>
              <a:ext uri="{FF2B5EF4-FFF2-40B4-BE49-F238E27FC236}">
                <a16:creationId xmlns:a16="http://schemas.microsoft.com/office/drawing/2014/main" id="{C5B1D09D-BD59-474D-ACFB-34FFAD797824}"/>
              </a:ext>
            </a:extLst>
          </p:cNvPr>
          <p:cNvSpPr txBox="1"/>
          <p:nvPr/>
        </p:nvSpPr>
        <p:spPr>
          <a:xfrm>
            <a:off x="5435295" y="-97981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cxnSp>
        <p:nvCxnSpPr>
          <p:cNvPr id="62" name="Straight Connector 61">
            <a:extLst>
              <a:ext uri="{FF2B5EF4-FFF2-40B4-BE49-F238E27FC236}">
                <a16:creationId xmlns:a16="http://schemas.microsoft.com/office/drawing/2014/main" id="{3AC67B1E-C961-4E5A-BDF4-4850DF5473A2}"/>
              </a:ext>
            </a:extLst>
          </p:cNvPr>
          <p:cNvCxnSpPr>
            <a:cxnSpLocks/>
          </p:cNvCxnSpPr>
          <p:nvPr/>
        </p:nvCxnSpPr>
        <p:spPr>
          <a:xfrm flipV="1">
            <a:off x="5728127" y="1373838"/>
            <a:ext cx="920935" cy="169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D9541B0-8AF8-48D2-8369-2C72EBC956BB}"/>
              </a:ext>
            </a:extLst>
          </p:cNvPr>
          <p:cNvCxnSpPr>
            <a:cxnSpLocks/>
          </p:cNvCxnSpPr>
          <p:nvPr/>
        </p:nvCxnSpPr>
        <p:spPr>
          <a:xfrm>
            <a:off x="4818711" y="466327"/>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124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ppt_w</p:attrName>
                                        </p:attrNameLst>
                                      </p:cBhvr>
                                      <p:tavLst>
                                        <p:tav tm="0">
                                          <p:val>
                                            <p:fltVal val="0"/>
                                          </p:val>
                                        </p:tav>
                                        <p:tav tm="100000">
                                          <p:val>
                                            <p:strVal val="#ppt_w"/>
                                          </p:val>
                                        </p:tav>
                                      </p:tavLst>
                                    </p:anim>
                                    <p:anim calcmode="lin" valueType="num">
                                      <p:cBhvr>
                                        <p:cTn id="8" dur="500" fill="hold"/>
                                        <p:tgtEl>
                                          <p:spTgt spid="95"/>
                                        </p:tgtEl>
                                        <p:attrNameLst>
                                          <p:attrName>ppt_h</p:attrName>
                                        </p:attrNameLst>
                                      </p:cBhvr>
                                      <p:tavLst>
                                        <p:tav tm="0">
                                          <p:val>
                                            <p:fltVal val="0"/>
                                          </p:val>
                                        </p:tav>
                                        <p:tav tm="100000">
                                          <p:val>
                                            <p:strVal val="#ppt_h"/>
                                          </p:val>
                                        </p:tav>
                                      </p:tavLst>
                                    </p:anim>
                                    <p:animEffect transition="in" filter="fade">
                                      <p:cBhvr>
                                        <p:cTn id="9" dur="500"/>
                                        <p:tgtEl>
                                          <p:spTgt spid="9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p:cTn id="12" dur="500" fill="hold"/>
                                        <p:tgtEl>
                                          <p:spTgt spid="96"/>
                                        </p:tgtEl>
                                        <p:attrNameLst>
                                          <p:attrName>ppt_w</p:attrName>
                                        </p:attrNameLst>
                                      </p:cBhvr>
                                      <p:tavLst>
                                        <p:tav tm="0">
                                          <p:val>
                                            <p:fltVal val="0"/>
                                          </p:val>
                                        </p:tav>
                                        <p:tav tm="100000">
                                          <p:val>
                                            <p:strVal val="#ppt_w"/>
                                          </p:val>
                                        </p:tav>
                                      </p:tavLst>
                                    </p:anim>
                                    <p:anim calcmode="lin" valueType="num">
                                      <p:cBhvr>
                                        <p:cTn id="13" dur="500" fill="hold"/>
                                        <p:tgtEl>
                                          <p:spTgt spid="96"/>
                                        </p:tgtEl>
                                        <p:attrNameLst>
                                          <p:attrName>ppt_h</p:attrName>
                                        </p:attrNameLst>
                                      </p:cBhvr>
                                      <p:tavLst>
                                        <p:tav tm="0">
                                          <p:val>
                                            <p:fltVal val="0"/>
                                          </p:val>
                                        </p:tav>
                                        <p:tav tm="100000">
                                          <p:val>
                                            <p:strVal val="#ppt_h"/>
                                          </p:val>
                                        </p:tav>
                                      </p:tavLst>
                                    </p:anim>
                                    <p:animEffect transition="in" filter="fade">
                                      <p:cBhvr>
                                        <p:cTn id="14" dur="500"/>
                                        <p:tgtEl>
                                          <p:spTgt spid="9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p:cTn id="17" dur="500" fill="hold"/>
                                        <p:tgtEl>
                                          <p:spTgt spid="97"/>
                                        </p:tgtEl>
                                        <p:attrNameLst>
                                          <p:attrName>ppt_w</p:attrName>
                                        </p:attrNameLst>
                                      </p:cBhvr>
                                      <p:tavLst>
                                        <p:tav tm="0">
                                          <p:val>
                                            <p:fltVal val="0"/>
                                          </p:val>
                                        </p:tav>
                                        <p:tav tm="100000">
                                          <p:val>
                                            <p:strVal val="#ppt_w"/>
                                          </p:val>
                                        </p:tav>
                                      </p:tavLst>
                                    </p:anim>
                                    <p:anim calcmode="lin" valueType="num">
                                      <p:cBhvr>
                                        <p:cTn id="18" dur="500" fill="hold"/>
                                        <p:tgtEl>
                                          <p:spTgt spid="97"/>
                                        </p:tgtEl>
                                        <p:attrNameLst>
                                          <p:attrName>ppt_h</p:attrName>
                                        </p:attrNameLst>
                                      </p:cBhvr>
                                      <p:tavLst>
                                        <p:tav tm="0">
                                          <p:val>
                                            <p:fltVal val="0"/>
                                          </p:val>
                                        </p:tav>
                                        <p:tav tm="100000">
                                          <p:val>
                                            <p:strVal val="#ppt_h"/>
                                          </p:val>
                                        </p:tav>
                                      </p:tavLst>
                                    </p:anim>
                                    <p:animEffect transition="in" filter="fade">
                                      <p:cBhvr>
                                        <p:cTn id="19"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D03AA-2961-44E6-93A5-88858D6A01FE}"/>
              </a:ext>
            </a:extLst>
          </p:cNvPr>
          <p:cNvSpPr txBox="1"/>
          <p:nvPr/>
        </p:nvSpPr>
        <p:spPr>
          <a:xfrm>
            <a:off x="322217" y="330926"/>
            <a:ext cx="11477897" cy="6226628"/>
          </a:xfrm>
          <a:prstGeom prst="rect">
            <a:avLst/>
          </a:prstGeom>
          <a:solidFill>
            <a:schemeClr val="bg1"/>
          </a:solidFill>
        </p:spPr>
        <p:txBody>
          <a:bodyPr wrap="square" rtlCol="0">
            <a:spAutoFit/>
          </a:bodyPr>
          <a:lstStyle/>
          <a:p>
            <a:endParaRPr lang="en-US" dirty="0"/>
          </a:p>
        </p:txBody>
      </p:sp>
      <p:sp>
        <p:nvSpPr>
          <p:cNvPr id="95" name="Text Box 55">
            <a:extLst>
              <a:ext uri="{FF2B5EF4-FFF2-40B4-BE49-F238E27FC236}">
                <a16:creationId xmlns:a16="http://schemas.microsoft.com/office/drawing/2014/main" id="{C1F27BB8-6253-4731-B27E-461675828C5F}"/>
              </a:ext>
            </a:extLst>
          </p:cNvPr>
          <p:cNvSpPr txBox="1">
            <a:spLocks noChangeArrowheads="1"/>
          </p:cNvSpPr>
          <p:nvPr/>
        </p:nvSpPr>
        <p:spPr bwMode="auto">
          <a:xfrm>
            <a:off x="1636367" y="295864"/>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6" name="Text Box 55">
            <a:extLst>
              <a:ext uri="{FF2B5EF4-FFF2-40B4-BE49-F238E27FC236}">
                <a16:creationId xmlns:a16="http://schemas.microsoft.com/office/drawing/2014/main" id="{008F18AB-7795-455D-B205-2E84710A61D6}"/>
              </a:ext>
            </a:extLst>
          </p:cNvPr>
          <p:cNvSpPr txBox="1">
            <a:spLocks noChangeArrowheads="1"/>
          </p:cNvSpPr>
          <p:nvPr/>
        </p:nvSpPr>
        <p:spPr bwMode="auto">
          <a:xfrm>
            <a:off x="3513135" y="30044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7" name="Text Box 55">
            <a:extLst>
              <a:ext uri="{FF2B5EF4-FFF2-40B4-BE49-F238E27FC236}">
                <a16:creationId xmlns:a16="http://schemas.microsoft.com/office/drawing/2014/main" id="{82F60DA8-8769-4F11-AB05-BEDD928E0E35}"/>
              </a:ext>
            </a:extLst>
          </p:cNvPr>
          <p:cNvSpPr txBox="1">
            <a:spLocks noChangeArrowheads="1"/>
          </p:cNvSpPr>
          <p:nvPr/>
        </p:nvSpPr>
        <p:spPr bwMode="auto">
          <a:xfrm>
            <a:off x="5522836" y="328077"/>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98" name="Straight Arrow Connector 97">
            <a:extLst>
              <a:ext uri="{FF2B5EF4-FFF2-40B4-BE49-F238E27FC236}">
                <a16:creationId xmlns:a16="http://schemas.microsoft.com/office/drawing/2014/main" id="{E4EE0C97-050F-44F6-9345-EE1BA59D719E}"/>
              </a:ext>
            </a:extLst>
          </p:cNvPr>
          <p:cNvCxnSpPr>
            <a:cxnSpLocks/>
          </p:cNvCxnSpPr>
          <p:nvPr/>
        </p:nvCxnSpPr>
        <p:spPr>
          <a:xfrm>
            <a:off x="2860006" y="452974"/>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496168C-8FAD-49AB-9ABF-BCA36D9CE113}"/>
              </a:ext>
            </a:extLst>
          </p:cNvPr>
          <p:cNvSpPr txBox="1"/>
          <p:nvPr/>
        </p:nvSpPr>
        <p:spPr>
          <a:xfrm>
            <a:off x="499609" y="3585344"/>
            <a:ext cx="11123112" cy="2449710"/>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Page 166-167, "just two days before that campaign began President Harry Truman announced that the Soviet Union had successfully tested an atomic bomb." And Billy Graham used that for the headline of his first sermon, he used a message based on fear. We'll go about halfway through that paragraph, "Billy Graham says, did you know that Communists are more rampant in Los Angeles than any other city in America? God is giving us a desperate choice, a choice of either revival or judgment, there is no alternative. Judgment is coming just as sure as I am standing here.” From there Graham went on to speak of a world divided into two irreconcilable camps. On one hand Bible based Western culture and on the other communism. Quoting him, “a religion that is inspired directed and motivated by the devil Himself who has declared war against almighty God."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8B464515-6298-45A6-9B6F-0BA9BCB1BD9C}"/>
              </a:ext>
            </a:extLst>
          </p:cNvPr>
          <p:cNvCxnSpPr>
            <a:cxnSpLocks/>
          </p:cNvCxnSpPr>
          <p:nvPr/>
        </p:nvCxnSpPr>
        <p:spPr>
          <a:xfrm>
            <a:off x="2171223" y="1971040"/>
            <a:ext cx="8881444"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A82C65-6D14-4DDA-920C-E4E013D31026}"/>
              </a:ext>
            </a:extLst>
          </p:cNvPr>
          <p:cNvCxnSpPr>
            <a:cxnSpLocks/>
          </p:cNvCxnSpPr>
          <p:nvPr/>
        </p:nvCxnSpPr>
        <p:spPr>
          <a:xfrm>
            <a:off x="1278077" y="1964459"/>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199F816-1179-4F1B-98EA-406985FC20B7}"/>
              </a:ext>
            </a:extLst>
          </p:cNvPr>
          <p:cNvCxnSpPr>
            <a:cxnSpLocks/>
          </p:cNvCxnSpPr>
          <p:nvPr/>
        </p:nvCxnSpPr>
        <p:spPr>
          <a:xfrm flipV="1">
            <a:off x="1299067" y="169164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C14C38C-E866-40C6-82C5-22AD7FFE206E}"/>
              </a:ext>
            </a:extLst>
          </p:cNvPr>
          <p:cNvCxnSpPr>
            <a:cxnSpLocks/>
          </p:cNvCxnSpPr>
          <p:nvPr/>
        </p:nvCxnSpPr>
        <p:spPr>
          <a:xfrm>
            <a:off x="1083167" y="169164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485F7BB-3481-4727-B86E-AFB64F4E06CF}"/>
              </a:ext>
            </a:extLst>
          </p:cNvPr>
          <p:cNvCxnSpPr>
            <a:cxnSpLocks/>
          </p:cNvCxnSpPr>
          <p:nvPr/>
        </p:nvCxnSpPr>
        <p:spPr>
          <a:xfrm flipV="1">
            <a:off x="2962073" y="139830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AAB5F76-70C1-4E14-8D8A-CFBA6FBB7572}"/>
              </a:ext>
            </a:extLst>
          </p:cNvPr>
          <p:cNvCxnSpPr>
            <a:cxnSpLocks/>
          </p:cNvCxnSpPr>
          <p:nvPr/>
        </p:nvCxnSpPr>
        <p:spPr>
          <a:xfrm flipV="1">
            <a:off x="6220534" y="1383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F1C044-9F4B-4109-A9E2-CAC410919496}"/>
              </a:ext>
            </a:extLst>
          </p:cNvPr>
          <p:cNvCxnSpPr>
            <a:cxnSpLocks/>
          </p:cNvCxnSpPr>
          <p:nvPr/>
        </p:nvCxnSpPr>
        <p:spPr>
          <a:xfrm flipV="1">
            <a:off x="2501593" y="1381633"/>
            <a:ext cx="920935" cy="169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F046A6D-554F-44C0-8CA7-BFFFE120EDCF}"/>
              </a:ext>
            </a:extLst>
          </p:cNvPr>
          <p:cNvSpPr txBox="1"/>
          <p:nvPr/>
        </p:nvSpPr>
        <p:spPr>
          <a:xfrm>
            <a:off x="5830465" y="1079047"/>
            <a:ext cx="780138" cy="276999"/>
          </a:xfrm>
          <a:prstGeom prst="rect">
            <a:avLst/>
          </a:prstGeom>
          <a:noFill/>
        </p:spPr>
        <p:txBody>
          <a:bodyPr wrap="square" rtlCol="0">
            <a:spAutoFit/>
          </a:bodyPr>
          <a:lstStyle/>
          <a:p>
            <a:pPr algn="ctr"/>
            <a:r>
              <a:rPr lang="en-US" sz="1200" dirty="0">
                <a:latin typeface="Arial Narrow" panose="020B0606020202030204" pitchFamily="34" charset="0"/>
              </a:rPr>
              <a:t>1950s</a:t>
            </a:r>
            <a:endParaRPr lang="en-US" sz="1600" dirty="0">
              <a:latin typeface="Arial Narrow" panose="020B0606020202030204" pitchFamily="34" charset="0"/>
            </a:endParaRPr>
          </a:p>
        </p:txBody>
      </p:sp>
      <p:sp>
        <p:nvSpPr>
          <p:cNvPr id="42" name="TextBox 41">
            <a:extLst>
              <a:ext uri="{FF2B5EF4-FFF2-40B4-BE49-F238E27FC236}">
                <a16:creationId xmlns:a16="http://schemas.microsoft.com/office/drawing/2014/main" id="{A31B9884-87AA-405F-ACB2-C4A4521371DC}"/>
              </a:ext>
            </a:extLst>
          </p:cNvPr>
          <p:cNvSpPr txBox="1"/>
          <p:nvPr/>
        </p:nvSpPr>
        <p:spPr>
          <a:xfrm>
            <a:off x="2500439" y="1015883"/>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43" name="TextBox 42">
            <a:extLst>
              <a:ext uri="{FF2B5EF4-FFF2-40B4-BE49-F238E27FC236}">
                <a16:creationId xmlns:a16="http://schemas.microsoft.com/office/drawing/2014/main" id="{C4AB40DA-D2D3-4F73-AED6-408404AA811E}"/>
              </a:ext>
            </a:extLst>
          </p:cNvPr>
          <p:cNvSpPr txBox="1"/>
          <p:nvPr/>
        </p:nvSpPr>
        <p:spPr>
          <a:xfrm>
            <a:off x="961614" y="1257528"/>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53" name="TextBox 52">
            <a:extLst>
              <a:ext uri="{FF2B5EF4-FFF2-40B4-BE49-F238E27FC236}">
                <a16:creationId xmlns:a16="http://schemas.microsoft.com/office/drawing/2014/main" id="{D845AB1E-2207-4B7C-947C-994AEDF41E53}"/>
              </a:ext>
            </a:extLst>
          </p:cNvPr>
          <p:cNvSpPr txBox="1"/>
          <p:nvPr/>
        </p:nvSpPr>
        <p:spPr>
          <a:xfrm>
            <a:off x="2586502" y="1988319"/>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56" name="TextBox 55">
            <a:extLst>
              <a:ext uri="{FF2B5EF4-FFF2-40B4-BE49-F238E27FC236}">
                <a16:creationId xmlns:a16="http://schemas.microsoft.com/office/drawing/2014/main" id="{C5B1D09D-BD59-474D-ACFB-34FFAD797824}"/>
              </a:ext>
            </a:extLst>
          </p:cNvPr>
          <p:cNvSpPr txBox="1"/>
          <p:nvPr/>
        </p:nvSpPr>
        <p:spPr>
          <a:xfrm>
            <a:off x="5435295" y="-97981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cxnSp>
        <p:nvCxnSpPr>
          <p:cNvPr id="62" name="Straight Connector 61">
            <a:extLst>
              <a:ext uri="{FF2B5EF4-FFF2-40B4-BE49-F238E27FC236}">
                <a16:creationId xmlns:a16="http://schemas.microsoft.com/office/drawing/2014/main" id="{3AC67B1E-C961-4E5A-BDF4-4850DF5473A2}"/>
              </a:ext>
            </a:extLst>
          </p:cNvPr>
          <p:cNvCxnSpPr>
            <a:cxnSpLocks/>
          </p:cNvCxnSpPr>
          <p:nvPr/>
        </p:nvCxnSpPr>
        <p:spPr>
          <a:xfrm flipV="1">
            <a:off x="5728127" y="1373838"/>
            <a:ext cx="920935" cy="169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D9541B0-8AF8-48D2-8369-2C72EBC956BB}"/>
              </a:ext>
            </a:extLst>
          </p:cNvPr>
          <p:cNvCxnSpPr>
            <a:cxnSpLocks/>
          </p:cNvCxnSpPr>
          <p:nvPr/>
        </p:nvCxnSpPr>
        <p:spPr>
          <a:xfrm>
            <a:off x="4818711" y="466327"/>
            <a:ext cx="697386" cy="13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655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ppt_w</p:attrName>
                                        </p:attrNameLst>
                                      </p:cBhvr>
                                      <p:tavLst>
                                        <p:tav tm="0">
                                          <p:val>
                                            <p:fltVal val="0"/>
                                          </p:val>
                                        </p:tav>
                                        <p:tav tm="100000">
                                          <p:val>
                                            <p:strVal val="#ppt_w"/>
                                          </p:val>
                                        </p:tav>
                                      </p:tavLst>
                                    </p:anim>
                                    <p:anim calcmode="lin" valueType="num">
                                      <p:cBhvr>
                                        <p:cTn id="8" dur="500" fill="hold"/>
                                        <p:tgtEl>
                                          <p:spTgt spid="95"/>
                                        </p:tgtEl>
                                        <p:attrNameLst>
                                          <p:attrName>ppt_h</p:attrName>
                                        </p:attrNameLst>
                                      </p:cBhvr>
                                      <p:tavLst>
                                        <p:tav tm="0">
                                          <p:val>
                                            <p:fltVal val="0"/>
                                          </p:val>
                                        </p:tav>
                                        <p:tav tm="100000">
                                          <p:val>
                                            <p:strVal val="#ppt_h"/>
                                          </p:val>
                                        </p:tav>
                                      </p:tavLst>
                                    </p:anim>
                                    <p:animEffect transition="in" filter="fade">
                                      <p:cBhvr>
                                        <p:cTn id="9" dur="500"/>
                                        <p:tgtEl>
                                          <p:spTgt spid="9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p:cTn id="12" dur="500" fill="hold"/>
                                        <p:tgtEl>
                                          <p:spTgt spid="96"/>
                                        </p:tgtEl>
                                        <p:attrNameLst>
                                          <p:attrName>ppt_w</p:attrName>
                                        </p:attrNameLst>
                                      </p:cBhvr>
                                      <p:tavLst>
                                        <p:tav tm="0">
                                          <p:val>
                                            <p:fltVal val="0"/>
                                          </p:val>
                                        </p:tav>
                                        <p:tav tm="100000">
                                          <p:val>
                                            <p:strVal val="#ppt_w"/>
                                          </p:val>
                                        </p:tav>
                                      </p:tavLst>
                                    </p:anim>
                                    <p:anim calcmode="lin" valueType="num">
                                      <p:cBhvr>
                                        <p:cTn id="13" dur="500" fill="hold"/>
                                        <p:tgtEl>
                                          <p:spTgt spid="96"/>
                                        </p:tgtEl>
                                        <p:attrNameLst>
                                          <p:attrName>ppt_h</p:attrName>
                                        </p:attrNameLst>
                                      </p:cBhvr>
                                      <p:tavLst>
                                        <p:tav tm="0">
                                          <p:val>
                                            <p:fltVal val="0"/>
                                          </p:val>
                                        </p:tav>
                                        <p:tav tm="100000">
                                          <p:val>
                                            <p:strVal val="#ppt_h"/>
                                          </p:val>
                                        </p:tav>
                                      </p:tavLst>
                                    </p:anim>
                                    <p:animEffect transition="in" filter="fade">
                                      <p:cBhvr>
                                        <p:cTn id="14" dur="500"/>
                                        <p:tgtEl>
                                          <p:spTgt spid="9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p:cTn id="17" dur="500" fill="hold"/>
                                        <p:tgtEl>
                                          <p:spTgt spid="97"/>
                                        </p:tgtEl>
                                        <p:attrNameLst>
                                          <p:attrName>ppt_w</p:attrName>
                                        </p:attrNameLst>
                                      </p:cBhvr>
                                      <p:tavLst>
                                        <p:tav tm="0">
                                          <p:val>
                                            <p:fltVal val="0"/>
                                          </p:val>
                                        </p:tav>
                                        <p:tav tm="100000">
                                          <p:val>
                                            <p:strVal val="#ppt_w"/>
                                          </p:val>
                                        </p:tav>
                                      </p:tavLst>
                                    </p:anim>
                                    <p:anim calcmode="lin" valueType="num">
                                      <p:cBhvr>
                                        <p:cTn id="18" dur="500" fill="hold"/>
                                        <p:tgtEl>
                                          <p:spTgt spid="97"/>
                                        </p:tgtEl>
                                        <p:attrNameLst>
                                          <p:attrName>ppt_h</p:attrName>
                                        </p:attrNameLst>
                                      </p:cBhvr>
                                      <p:tavLst>
                                        <p:tav tm="0">
                                          <p:val>
                                            <p:fltVal val="0"/>
                                          </p:val>
                                        </p:tav>
                                        <p:tav tm="100000">
                                          <p:val>
                                            <p:strVal val="#ppt_h"/>
                                          </p:val>
                                        </p:tav>
                                      </p:tavLst>
                                    </p:anim>
                                    <p:animEffect transition="in" filter="fade">
                                      <p:cBhvr>
                                        <p:cTn id="19"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2357</TotalTime>
  <Words>6289</Words>
  <Application>Microsoft Office PowerPoint</Application>
  <PresentationFormat>Widescreen</PresentationFormat>
  <Paragraphs>959</Paragraphs>
  <Slides>42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42</vt:i4>
      </vt:variant>
    </vt:vector>
  </HeadingPairs>
  <TitlesOfParts>
    <vt:vector size="53" baseType="lpstr">
      <vt:lpstr>Arial</vt:lpstr>
      <vt:lpstr>Arial Black</vt:lpstr>
      <vt:lpstr>Arial Narrow</vt:lpstr>
      <vt:lpstr>Calibri</vt:lpstr>
      <vt:lpstr>Calibri Light</vt:lpstr>
      <vt:lpstr>Cavolini</vt:lpstr>
      <vt:lpstr>Good Morning</vt:lpstr>
      <vt:lpstr>Great Vibes</vt:lpstr>
      <vt:lpstr>Symbol</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Elaine Steiner</dc:creator>
  <cp:lastModifiedBy>Elaine Steiner</cp:lastModifiedBy>
  <cp:revision>95</cp:revision>
  <cp:lastPrinted>2021-05-01T01:40:02Z</cp:lastPrinted>
  <dcterms:created xsi:type="dcterms:W3CDTF">2021-04-30T02:39:55Z</dcterms:created>
  <dcterms:modified xsi:type="dcterms:W3CDTF">2021-05-16T03:05:14Z</dcterms:modified>
</cp:coreProperties>
</file>