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184" autoAdjust="0"/>
  </p:normalViewPr>
  <p:slideViewPr>
    <p:cSldViewPr snapToGrid="0">
      <p:cViewPr varScale="1">
        <p:scale>
          <a:sx n="89" d="100"/>
          <a:sy n="89" d="100"/>
        </p:scale>
        <p:origin x="466" y="72"/>
      </p:cViewPr>
      <p:guideLst/>
    </p:cSldViewPr>
  </p:slideViewPr>
  <p:notesTextViewPr>
    <p:cViewPr>
      <p:scale>
        <a:sx n="1" d="1"/>
        <a:sy n="1" d="1"/>
      </p:scale>
      <p:origin x="0" y="0"/>
    </p:cViewPr>
  </p:notesTextViewPr>
  <p:notesViewPr>
    <p:cSldViewPr snapToGrid="0">
      <p:cViewPr varScale="1">
        <p:scale>
          <a:sx n="64" d="100"/>
          <a:sy n="64" d="100"/>
        </p:scale>
        <p:origin x="3192"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85465F-01F5-41E9-A9D5-C79490CAC5AF}" type="datetimeFigureOut">
              <a:rPr lang="en-US" smtClean="0"/>
              <a:t>3/12/2021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E365B-C7A5-4DAB-8B7C-A7A7F69659F4}" type="slidenum">
              <a:rPr lang="en-US" smtClean="0"/>
              <a:t>‹#›</a:t>
            </a:fld>
            <a:endParaRPr lang="en-US"/>
          </a:p>
        </p:txBody>
      </p:sp>
    </p:spTree>
    <p:extLst>
      <p:ext uri="{BB962C8B-B14F-4D97-AF65-F5344CB8AC3E}">
        <p14:creationId xmlns:p14="http://schemas.microsoft.com/office/powerpoint/2010/main" val="343179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1E365B-C7A5-4DAB-8B7C-A7A7F69659F4}" type="slidenum">
              <a:rPr lang="en-US" smtClean="0"/>
              <a:t>9</a:t>
            </a:fld>
            <a:endParaRPr lang="en-US"/>
          </a:p>
        </p:txBody>
      </p:sp>
    </p:spTree>
    <p:extLst>
      <p:ext uri="{BB962C8B-B14F-4D97-AF65-F5344CB8AC3E}">
        <p14:creationId xmlns:p14="http://schemas.microsoft.com/office/powerpoint/2010/main" val="276105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3B4A6E-B954-40F0-94BD-4E92B40CB89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170277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B4A6E-B954-40F0-94BD-4E92B40CB89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56446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B4A6E-B954-40F0-94BD-4E92B40CB89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16851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B4A6E-B954-40F0-94BD-4E92B40CB89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219390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3B4A6E-B954-40F0-94BD-4E92B40CB89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195362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3B4A6E-B954-40F0-94BD-4E92B40CB89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253493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3B4A6E-B954-40F0-94BD-4E92B40CB89E}"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309733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3B4A6E-B954-40F0-94BD-4E92B40CB89E}"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417721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B4A6E-B954-40F0-94BD-4E92B40CB89E}"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101848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B4A6E-B954-40F0-94BD-4E92B40CB89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38665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B4A6E-B954-40F0-94BD-4E92B40CB89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F34C6-3DAF-40D9-A173-D3888150BE56}" type="slidenum">
              <a:rPr lang="en-US" smtClean="0"/>
              <a:t>‹#›</a:t>
            </a:fld>
            <a:endParaRPr lang="en-US"/>
          </a:p>
        </p:txBody>
      </p:sp>
    </p:spTree>
    <p:extLst>
      <p:ext uri="{BB962C8B-B14F-4D97-AF65-F5344CB8AC3E}">
        <p14:creationId xmlns:p14="http://schemas.microsoft.com/office/powerpoint/2010/main" val="33350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B4A6E-B954-40F0-94BD-4E92B40CB89E}" type="datetimeFigureOut">
              <a:rPr lang="en-US" smtClean="0"/>
              <a:t>3/12/2021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F34C6-3DAF-40D9-A173-D3888150BE56}" type="slidenum">
              <a:rPr lang="en-US" smtClean="0"/>
              <a:t>‹#›</a:t>
            </a:fld>
            <a:endParaRPr lang="en-US"/>
          </a:p>
        </p:txBody>
      </p:sp>
    </p:spTree>
    <p:extLst>
      <p:ext uri="{BB962C8B-B14F-4D97-AF65-F5344CB8AC3E}">
        <p14:creationId xmlns:p14="http://schemas.microsoft.com/office/powerpoint/2010/main" val="354457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Z_ZQshpYHp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3. The Fight to Make the Constitution Christian</a:t>
            </a:r>
            <a:br>
              <a:rPr lang="en-US" b="1" dirty="0"/>
            </a:br>
            <a:r>
              <a:rPr lang="en-US" b="1" dirty="0"/>
              <a:t>Tess Lambert - 2-1-2021</a:t>
            </a:r>
          </a:p>
        </p:txBody>
      </p:sp>
      <p:sp>
        <p:nvSpPr>
          <p:cNvPr id="5" name="Subtitle 4"/>
          <p:cNvSpPr>
            <a:spLocks noGrp="1"/>
          </p:cNvSpPr>
          <p:nvPr>
            <p:ph type="subTitle" idx="1"/>
          </p:nvPr>
        </p:nvSpPr>
        <p:spPr/>
        <p:txBody>
          <a:bodyPr/>
          <a:lstStyle/>
          <a:p>
            <a:r>
              <a:rPr lang="en-US" u="sng" dirty="0">
                <a:hlinkClick r:id="rId2"/>
              </a:rPr>
              <a:t>https://www.youtube.com/watch?v=Z_ZQshpYHpU</a:t>
            </a:r>
            <a:endParaRPr lang="en-US" dirty="0"/>
          </a:p>
          <a:p>
            <a:endParaRPr lang="en-US" dirty="0"/>
          </a:p>
        </p:txBody>
      </p:sp>
    </p:spTree>
    <p:extLst>
      <p:ext uri="{BB962C8B-B14F-4D97-AF65-F5344CB8AC3E}">
        <p14:creationId xmlns:p14="http://schemas.microsoft.com/office/powerpoint/2010/main" val="2542231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259" y="134471"/>
            <a:ext cx="11788588" cy="5755422"/>
          </a:xfrm>
          <a:prstGeom prst="rect">
            <a:avLst/>
          </a:prstGeom>
          <a:noFill/>
        </p:spPr>
        <p:txBody>
          <a:bodyPr wrap="square" rtlCol="0">
            <a:spAutoFit/>
          </a:bodyPr>
          <a:lstStyle/>
          <a:p>
            <a:r>
              <a:rPr lang="en-US" sz="1400" dirty="0">
                <a:latin typeface="Arial Narrow" panose="020B0606020202030204" pitchFamily="34" charset="0"/>
              </a:rPr>
              <a:t>We're going to come back to the covenanter sect that came out of </a:t>
            </a:r>
            <a:r>
              <a:rPr lang="en-US" sz="1400" dirty="0" smtClean="0">
                <a:latin typeface="Arial Narrow" panose="020B0606020202030204" pitchFamily="34" charset="0"/>
              </a:rPr>
              <a:t>Scotland, </a:t>
            </a:r>
            <a:r>
              <a:rPr lang="en-US" sz="1400" dirty="0">
                <a:latin typeface="Arial Narrow" panose="020B0606020202030204" pitchFamily="34" charset="0"/>
              </a:rPr>
              <a:t>John </a:t>
            </a:r>
            <a:r>
              <a:rPr lang="en-US" sz="1400" dirty="0" smtClean="0">
                <a:latin typeface="Arial Narrow" panose="020B0606020202030204" pitchFamily="34" charset="0"/>
              </a:rPr>
              <a:t>Knox, </a:t>
            </a:r>
            <a:r>
              <a:rPr lang="en-US" sz="1400" dirty="0">
                <a:latin typeface="Arial Narrow" panose="020B0606020202030204" pitchFamily="34" charset="0"/>
              </a:rPr>
              <a:t>but we'll finish the whole section before we come back to them a couple of sentences after where we finished reading. Actually we'll just address those sentences</a:t>
            </a:r>
            <a:r>
              <a:rPr lang="en-US" sz="1400" dirty="0" smtClean="0">
                <a:latin typeface="Arial Narrow" panose="020B0606020202030204" pitchFamily="34" charset="0"/>
              </a:rPr>
              <a:t>.</a:t>
            </a:r>
            <a:r>
              <a:rPr lang="en-US" sz="1400" dirty="0">
                <a:latin typeface="Arial Narrow" panose="020B0606020202030204" pitchFamily="34" charset="0"/>
              </a:rPr>
              <a:t> </a:t>
            </a:r>
            <a:r>
              <a:rPr lang="en-US" sz="1400" dirty="0" smtClean="0">
                <a:latin typeface="Arial Narrow" panose="020B0606020202030204" pitchFamily="34" charset="0"/>
              </a:rPr>
              <a:t>It </a:t>
            </a:r>
            <a:r>
              <a:rPr lang="en-US" sz="1400" dirty="0">
                <a:latin typeface="Arial Narrow" panose="020B0606020202030204" pitchFamily="34" charset="0"/>
              </a:rPr>
              <a:t>attracted significant mainstream support, thousands of followers, and the support of a Supreme Court justice. I have a document here which has his </a:t>
            </a:r>
            <a:r>
              <a:rPr lang="en-US" sz="1400" dirty="0" smtClean="0">
                <a:latin typeface="Arial Narrow" panose="020B0606020202030204" pitchFamily="34" charset="0"/>
              </a:rPr>
              <a:t>name, </a:t>
            </a:r>
            <a:r>
              <a:rPr lang="en-US" sz="1400" dirty="0">
                <a:latin typeface="Arial Narrow" panose="020B0606020202030204" pitchFamily="34" charset="0"/>
              </a:rPr>
              <a:t>William Strong appointed to the U.S. Supreme Court in 1870. </a:t>
            </a:r>
            <a:r>
              <a:rPr lang="en-US" sz="1400" dirty="0" smtClean="0">
                <a:latin typeface="Arial Narrow" panose="020B0606020202030204" pitchFamily="34" charset="0"/>
              </a:rPr>
              <a:t>He </a:t>
            </a:r>
            <a:r>
              <a:rPr lang="en-US" sz="1400" dirty="0">
                <a:latin typeface="Arial Narrow" panose="020B0606020202030204" pitchFamily="34" charset="0"/>
              </a:rPr>
              <a:t>also says the nation's leading seminary. I would suggest that's Princeton. “In the face of challenges to prayer and bible reading in public schools, </a:t>
            </a:r>
            <a:r>
              <a:rPr lang="en-US" sz="1400" dirty="0" smtClean="0">
                <a:latin typeface="Arial Narrow" panose="020B0606020202030204" pitchFamily="34" charset="0"/>
              </a:rPr>
              <a:t>Sabbath </a:t>
            </a:r>
            <a:r>
              <a:rPr lang="en-US" sz="1400" dirty="0">
                <a:latin typeface="Arial Narrow" panose="020B0606020202030204" pitchFamily="34" charset="0"/>
              </a:rPr>
              <a:t>observance laws, blasphemy laws and religious oaths the Christian amendment movement offered a simple </a:t>
            </a:r>
            <a:r>
              <a:rPr lang="en-US" sz="1400" dirty="0" smtClean="0">
                <a:latin typeface="Arial Narrow" panose="020B0606020202030204" pitchFamily="34" charset="0"/>
              </a:rPr>
              <a:t>solution,” </a:t>
            </a:r>
            <a:r>
              <a:rPr lang="en-US" sz="1400" dirty="0">
                <a:latin typeface="Arial Narrow" panose="020B0606020202030204" pitchFamily="34" charset="0"/>
              </a:rPr>
              <a:t>quoting straight from the document. </a:t>
            </a:r>
            <a:r>
              <a:rPr lang="en-US" sz="1400" dirty="0" smtClean="0">
                <a:latin typeface="Arial Narrow" panose="020B0606020202030204" pitchFamily="34" charset="0"/>
              </a:rPr>
              <a:t>The </a:t>
            </a:r>
            <a:r>
              <a:rPr lang="en-US" sz="1400" dirty="0">
                <a:latin typeface="Arial Narrow" panose="020B0606020202030204" pitchFamily="34" charset="0"/>
              </a:rPr>
              <a:t>solution was to place an expression of protestant faith in the constitution. The movement declared the nation's religious identity could be permanently protected, resolving once and for all that the United States is a Christian nation and more specifically a protestant nation. They never succeeded in that amendment but the movement succeeded in gaining official recognition of the nation's religious identity in 1892 when the Supreme Court declared that the United States is a Christian nation, making it appear for a time that the movement had achieved through the courts what it had failed to win in congress. The religious right today still point back to that 1892 statement by the Supreme Court as evidence that they the religious right today are on the correct side. They still use that. </a:t>
            </a:r>
            <a:endParaRPr lang="en-US" sz="1400" dirty="0" smtClean="0">
              <a:latin typeface="Arial Narrow" panose="020B0606020202030204" pitchFamily="34" charset="0"/>
            </a:endParaRPr>
          </a:p>
          <a:p>
            <a:endParaRPr lang="en-US" sz="1400" dirty="0">
              <a:latin typeface="Arial Narrow" panose="020B0606020202030204" pitchFamily="34" charset="0"/>
            </a:endParaRPr>
          </a:p>
          <a:p>
            <a:r>
              <a:rPr lang="en-US" sz="1400" dirty="0" smtClean="0">
                <a:latin typeface="Arial Narrow" panose="020B0606020202030204" pitchFamily="34" charset="0"/>
              </a:rPr>
              <a:t>So </a:t>
            </a:r>
            <a:r>
              <a:rPr lang="en-US" sz="1400" dirty="0">
                <a:latin typeface="Arial Narrow" panose="020B0606020202030204" pitchFamily="34" charset="0"/>
              </a:rPr>
              <a:t>to summarize. There's a split within Protestantism. It begins the fight. One group in that </a:t>
            </a:r>
            <a:r>
              <a:rPr lang="en-US" sz="1400" dirty="0" smtClean="0">
                <a:latin typeface="Arial Narrow" panose="020B0606020202030204" pitchFamily="34" charset="0"/>
              </a:rPr>
              <a:t>split, the covenanter sect, identify </a:t>
            </a:r>
            <a:r>
              <a:rPr lang="en-US" sz="1400" dirty="0">
                <a:latin typeface="Arial Narrow" panose="020B0606020202030204" pitchFamily="34" charset="0"/>
              </a:rPr>
              <a:t>a threat from these five groups. They see themselves as a prototype of a true American. They mobilize and bring in elements of about 11 different protestant denominations and then they make constitutional demands to get their identity secured in the constitution. That's an overview of the first history. In our next presentation we're going to go into a little more detail of this first history, into this covenanter sect that drove for this amendment, where they came from and how they developed this argument. We'll close. If you kneel with me we'll close in prayer. </a:t>
            </a:r>
          </a:p>
          <a:p>
            <a:endParaRPr lang="en-US" sz="1400" dirty="0" smtClean="0">
              <a:latin typeface="Arial Narrow" panose="020B0606020202030204" pitchFamily="34" charset="0"/>
            </a:endParaRPr>
          </a:p>
          <a:p>
            <a:r>
              <a:rPr lang="en-US" sz="2400" i="1" dirty="0">
                <a:latin typeface="Pristina" panose="03060402040406080204" pitchFamily="66" charset="0"/>
              </a:rPr>
              <a:t>Dear Lord thank you for your </a:t>
            </a:r>
            <a:r>
              <a:rPr lang="en-US" sz="2400" i="1" dirty="0" smtClean="0">
                <a:latin typeface="Pristina" panose="03060402040406080204" pitchFamily="66" charset="0"/>
              </a:rPr>
              <a:t>Sabbath </a:t>
            </a:r>
            <a:r>
              <a:rPr lang="en-US" sz="2400" i="1" dirty="0">
                <a:latin typeface="Pristina" panose="03060402040406080204" pitchFamily="66" charset="0"/>
              </a:rPr>
              <a:t>day we see how you have led your people all through this history from 1798 as you've tried to create a group of people like ancient Israel who would be a light to the world. We see how much Adventism has failed. It's not teaching and understanding this history which is causing it to fail today to do its work to identify and prepare people for the Sunday law and for your return. May we not fail like they failed. We have loved ones, friends, and family who do not understand the significance of what is happening, what you are trying to do. I pray Lord you'll help us to reach them in your way, in your time, that none need be lost. We pray this in Jesus name amen.</a:t>
            </a:r>
          </a:p>
          <a:p>
            <a:endParaRPr lang="en-US" sz="1400" dirty="0">
              <a:latin typeface="Arial Narrow" panose="020B0606020202030204" pitchFamily="34" charset="0"/>
            </a:endParaRPr>
          </a:p>
        </p:txBody>
      </p:sp>
    </p:spTree>
    <p:extLst>
      <p:ext uri="{BB962C8B-B14F-4D97-AF65-F5344CB8AC3E}">
        <p14:creationId xmlns:p14="http://schemas.microsoft.com/office/powerpoint/2010/main" val="1482444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p:cNvGrpSpPr/>
          <p:nvPr/>
        </p:nvGrpSpPr>
        <p:grpSpPr>
          <a:xfrm>
            <a:off x="4322199" y="2124076"/>
            <a:ext cx="7348588" cy="1834190"/>
            <a:chOff x="642712" y="639239"/>
            <a:chExt cx="7348588" cy="1539097"/>
          </a:xfrm>
        </p:grpSpPr>
        <p:cxnSp>
          <p:nvCxnSpPr>
            <p:cNvPr id="23" name="Straight Connector 22"/>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642712" y="639239"/>
              <a:ext cx="6896601" cy="1539097"/>
              <a:chOff x="2294541" y="1256133"/>
              <a:chExt cx="9099054" cy="1238396"/>
            </a:xfrm>
          </p:grpSpPr>
          <p:cxnSp>
            <p:nvCxnSpPr>
              <p:cNvPr id="3" name="Straight Connector 2"/>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94541" y="1256133"/>
                <a:ext cx="1085850" cy="39731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TOE</a:t>
                </a:r>
              </a:p>
              <a:p>
                <a:r>
                  <a:rPr lang="en-US" dirty="0" smtClean="0">
                    <a:latin typeface="Arial Narrow" panose="020B0606020202030204" pitchFamily="34" charset="0"/>
                  </a:rPr>
                  <a:t>  1798</a:t>
                </a:r>
                <a:endParaRPr lang="en-US" dirty="0">
                  <a:latin typeface="Arial Narrow" panose="020B0606020202030204" pitchFamily="34" charset="0"/>
                </a:endParaRPr>
              </a:p>
            </p:txBody>
          </p:sp>
          <p:sp>
            <p:nvSpPr>
              <p:cNvPr id="25" name="TextBox 24"/>
              <p:cNvSpPr txBox="1"/>
              <p:nvPr/>
            </p:nvSpPr>
            <p:spPr>
              <a:xfrm>
                <a:off x="3966294" y="1826240"/>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26" name="TextBox 25"/>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27" name="TextBox 26"/>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sp>
        <p:nvSpPr>
          <p:cNvPr id="5" name="TextBox 4"/>
          <p:cNvSpPr txBox="1"/>
          <p:nvPr/>
        </p:nvSpPr>
        <p:spPr>
          <a:xfrm>
            <a:off x="3781425" y="4054086"/>
            <a:ext cx="8158954" cy="2096555"/>
          </a:xfrm>
          <a:custGeom>
            <a:avLst/>
            <a:gdLst>
              <a:gd name="connsiteX0" fmla="*/ 0 w 8826751"/>
              <a:gd name="connsiteY0" fmla="*/ 0 h 2031325"/>
              <a:gd name="connsiteX1" fmla="*/ 8826751 w 8826751"/>
              <a:gd name="connsiteY1" fmla="*/ 0 h 2031325"/>
              <a:gd name="connsiteX2" fmla="*/ 8826751 w 8826751"/>
              <a:gd name="connsiteY2" fmla="*/ 2031325 h 2031325"/>
              <a:gd name="connsiteX3" fmla="*/ 0 w 8826751"/>
              <a:gd name="connsiteY3" fmla="*/ 2031325 h 2031325"/>
              <a:gd name="connsiteX4" fmla="*/ 0 w 8826751"/>
              <a:gd name="connsiteY4" fmla="*/ 0 h 2031325"/>
              <a:gd name="connsiteX0" fmla="*/ 9525 w 8826751"/>
              <a:gd name="connsiteY0" fmla="*/ 28575 h 2031325"/>
              <a:gd name="connsiteX1" fmla="*/ 8826751 w 8826751"/>
              <a:gd name="connsiteY1" fmla="*/ 0 h 2031325"/>
              <a:gd name="connsiteX2" fmla="*/ 8826751 w 8826751"/>
              <a:gd name="connsiteY2" fmla="*/ 2031325 h 2031325"/>
              <a:gd name="connsiteX3" fmla="*/ 0 w 8826751"/>
              <a:gd name="connsiteY3" fmla="*/ 2031325 h 2031325"/>
              <a:gd name="connsiteX4" fmla="*/ 9525 w 8826751"/>
              <a:gd name="connsiteY4" fmla="*/ 28575 h 2031325"/>
              <a:gd name="connsiteX0" fmla="*/ 9525 w 8826751"/>
              <a:gd name="connsiteY0" fmla="*/ 28575 h 2031325"/>
              <a:gd name="connsiteX1" fmla="*/ 8826751 w 8826751"/>
              <a:gd name="connsiteY1" fmla="*/ 0 h 2031325"/>
              <a:gd name="connsiteX2" fmla="*/ 8826751 w 8826751"/>
              <a:gd name="connsiteY2" fmla="*/ 2031325 h 2031325"/>
              <a:gd name="connsiteX3" fmla="*/ 0 w 8826751"/>
              <a:gd name="connsiteY3" fmla="*/ 2031325 h 2031325"/>
              <a:gd name="connsiteX4" fmla="*/ 9525 w 8826751"/>
              <a:gd name="connsiteY4" fmla="*/ 28575 h 2031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26751" h="2031325">
                <a:moveTo>
                  <a:pt x="9525" y="28575"/>
                </a:moveTo>
                <a:lnTo>
                  <a:pt x="8826751" y="0"/>
                </a:lnTo>
                <a:lnTo>
                  <a:pt x="8826751" y="2031325"/>
                </a:lnTo>
                <a:lnTo>
                  <a:pt x="0" y="2031325"/>
                </a:lnTo>
                <a:cubicBezTo>
                  <a:pt x="3175" y="1363742"/>
                  <a:pt x="25400" y="696158"/>
                  <a:pt x="9525" y="28575"/>
                </a:cubicBezTo>
                <a:close/>
              </a:path>
            </a:pathLst>
          </a:custGeom>
          <a:noFill/>
        </p:spPr>
        <p:txBody>
          <a:bodyPr wrap="square" rtlCol="0">
            <a:spAutoFit/>
          </a:bodyPr>
          <a:lstStyle/>
          <a:p>
            <a:r>
              <a:rPr lang="en-US" dirty="0" smtClean="0"/>
              <a:t>					</a:t>
            </a:r>
            <a:r>
              <a:rPr lang="en-US" dirty="0" smtClean="0">
                <a:latin typeface="Arial Narrow" panose="020B0606020202030204" pitchFamily="34" charset="0"/>
              </a:rPr>
              <a:t>                F                    </a:t>
            </a:r>
            <a:r>
              <a:rPr lang="en-US" dirty="0" err="1" smtClean="0">
                <a:latin typeface="Arial Narrow" panose="020B0606020202030204" pitchFamily="34" charset="0"/>
              </a:rPr>
              <a:t>F</a:t>
            </a:r>
            <a:r>
              <a:rPr lang="en-US" dirty="0" smtClean="0">
                <a:latin typeface="Arial Narrow" panose="020B0606020202030204" pitchFamily="34" charset="0"/>
              </a:rPr>
              <a:t>                 S     		</a:t>
            </a:r>
          </a:p>
          <a:p>
            <a:r>
              <a:rPr lang="en-US" dirty="0" smtClean="0"/>
              <a:t>	</a:t>
            </a:r>
            <a:r>
              <a:rPr lang="en-US" dirty="0" smtClean="0">
                <a:latin typeface="Arial Narrow" panose="020B0606020202030204" pitchFamily="34" charset="0"/>
              </a:rPr>
              <a:t>       Adventism  1       Modern Israel                           Mill                1888          144000 </a:t>
            </a:r>
          </a:p>
          <a:p>
            <a:r>
              <a:rPr lang="en-US" dirty="0" smtClean="0">
                <a:latin typeface="Arial Narrow" panose="020B0606020202030204" pitchFamily="34" charset="0"/>
              </a:rPr>
              <a:t>	        Papacy      2      Counterfeit                           1899-1945         1989            2001</a:t>
            </a:r>
          </a:p>
          <a:p>
            <a:r>
              <a:rPr lang="en-US" dirty="0" smtClean="0">
                <a:latin typeface="Arial Narrow" panose="020B0606020202030204" pitchFamily="34" charset="0"/>
              </a:rPr>
              <a:t>	    Protestantism 3   In God We Trust                     1863-1900         1950’s        1979  </a:t>
            </a:r>
          </a:p>
          <a:p>
            <a:endParaRPr lang="en-US" dirty="0">
              <a:latin typeface="Arial Narrow" panose="020B0606020202030204" pitchFamily="34" charset="0"/>
            </a:endParaRPr>
          </a:p>
          <a:p>
            <a:r>
              <a:rPr lang="en-US" dirty="0" smtClean="0">
                <a:latin typeface="Arial Narrow" panose="020B0606020202030204" pitchFamily="34" charset="0"/>
              </a:rPr>
              <a:t>                                                 	1. Threat   2. Nationalistic    3. Constitutional Demands</a:t>
            </a:r>
          </a:p>
        </p:txBody>
      </p:sp>
      <p:cxnSp>
        <p:nvCxnSpPr>
          <p:cNvPr id="16" name="Straight Arrow Connector 15"/>
          <p:cNvCxnSpPr/>
          <p:nvPr/>
        </p:nvCxnSpPr>
        <p:spPr>
          <a:xfrm flipV="1">
            <a:off x="7838261" y="4760121"/>
            <a:ext cx="1085388" cy="117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689549" y="5069748"/>
            <a:ext cx="108508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875316" y="5353345"/>
            <a:ext cx="980411" cy="142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49433" y="124546"/>
            <a:ext cx="11690946" cy="1374927"/>
          </a:xfrm>
          <a:prstGeom prst="rect">
            <a:avLst/>
          </a:prstGeom>
          <a:noFill/>
        </p:spPr>
        <p:txBody>
          <a:bodyPr wrap="square" rtlCol="0">
            <a:spAutoFit/>
          </a:bodyPr>
          <a:lstStyle/>
          <a:p>
            <a:r>
              <a:rPr lang="en-US" sz="1400" dirty="0">
                <a:latin typeface="Arial Narrow" panose="020B0606020202030204" pitchFamily="34" charset="0"/>
              </a:rPr>
              <a:t>Amen. So I’ll start with a review. We looked at the three different structures we've been given. Now last year we began to teach this third structure. We titled it “In God we trust.” I'll explain why in a moment. The first structure is modern Israel. This one is key because it is our story. It's our alpha and omega histories with this middle history as well. To that was added the structure of the counterfeit which meant all we had so far is our story and the story of the papacy, but the papacy is not the main player at the end of the world. Certainly not in the glorious land. </a:t>
            </a:r>
            <a:r>
              <a:rPr lang="en-US" sz="1400" dirty="0" smtClean="0">
                <a:latin typeface="Arial Narrow" panose="020B0606020202030204" pitchFamily="34" charset="0"/>
              </a:rPr>
              <a:t>So what I would suggest, is that the third structure is this study of “In God we trust,” and the reason that we called it that it was because we didn't have a better name. We weren't sure the study was that important and that title linked the two histories of failure. It covered the history of 1863 which led to 1888 and really the history to 1900 where Adventists understand that there were efforts to pass a national Sunday law.</a:t>
            </a:r>
            <a:endParaRPr lang="en-US" sz="1400" dirty="0">
              <a:latin typeface="Arial Narrow" panose="020B0606020202030204" pitchFamily="34" charset="0"/>
            </a:endParaRPr>
          </a:p>
        </p:txBody>
      </p:sp>
      <p:cxnSp>
        <p:nvCxnSpPr>
          <p:cNvPr id="45" name="Straight Connector 44"/>
          <p:cNvCxnSpPr/>
          <p:nvPr/>
        </p:nvCxnSpPr>
        <p:spPr>
          <a:xfrm>
            <a:off x="4292795" y="2845886"/>
            <a:ext cx="82301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13304" y="1640541"/>
            <a:ext cx="3941341" cy="5002016"/>
          </a:xfrm>
          <a:prstGeom prst="rect">
            <a:avLst/>
          </a:prstGeom>
          <a:noFill/>
        </p:spPr>
        <p:txBody>
          <a:bodyPr wrap="square" rtlCol="0">
            <a:spAutoFit/>
          </a:bodyPr>
          <a:lstStyle/>
          <a:p>
            <a:r>
              <a:rPr lang="en-US" sz="1400" dirty="0" smtClean="0">
                <a:latin typeface="Arial Narrow" panose="020B0606020202030204" pitchFamily="34" charset="0"/>
              </a:rPr>
              <a:t>Then there was the 1940s and 50s and then the history from 1979. “In God we trust” was what they were trying to institute in the first history, getting it printed on their money. That work was again attempted in the 1940s and 50s when it also began to be printed on more money and then also became their national motto. So that phrase linked the first two histories of failure. So noting its prominence we just began to refer to that study as the “In God we trust” study. There may probably be a more accurate name of what this study is trying to represent which are really three protestant movements, movements where they mobilize to take down a group threat. So there may be, probably a better name. </a:t>
            </a:r>
          </a:p>
          <a:p>
            <a:endParaRPr lang="en-US" sz="1400" dirty="0">
              <a:latin typeface="Arial Narrow" panose="020B0606020202030204" pitchFamily="34" charset="0"/>
            </a:endParaRPr>
          </a:p>
          <a:p>
            <a:r>
              <a:rPr lang="en-US" sz="1400" dirty="0" smtClean="0">
                <a:latin typeface="Arial Narrow" panose="020B0606020202030204" pitchFamily="34" charset="0"/>
              </a:rPr>
              <a:t>We recognized then that this study without our intention was another study that brought up three histories and again the first two are failures and we know the third will be success. So we have modern Israel the story of Adventism, failure, failure, success. </a:t>
            </a:r>
            <a:r>
              <a:rPr lang="en-US" sz="1400" dirty="0">
                <a:latin typeface="Arial Narrow" panose="020B0606020202030204" pitchFamily="34" charset="0"/>
              </a:rPr>
              <a:t>The story of the counterfeit which is the papacy, which is failure, failure, success. Then we have the story of three mobilized protestant movements, failure, failure, success. It's this third one that we are focusing on at this camp meeting.</a:t>
            </a:r>
          </a:p>
        </p:txBody>
      </p:sp>
      <p:cxnSp>
        <p:nvCxnSpPr>
          <p:cNvPr id="48" name="Straight Connector 47"/>
          <p:cNvCxnSpPr/>
          <p:nvPr/>
        </p:nvCxnSpPr>
        <p:spPr>
          <a:xfrm>
            <a:off x="5935188" y="3810000"/>
            <a:ext cx="10980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153302" y="3586413"/>
            <a:ext cx="0"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8935907" y="3573062"/>
            <a:ext cx="9525"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883967" y="3586041"/>
            <a:ext cx="523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659682" y="3586041"/>
            <a:ext cx="571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8153302" y="3810000"/>
            <a:ext cx="792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770668" y="3184313"/>
            <a:ext cx="783819" cy="369332"/>
          </a:xfrm>
          <a:prstGeom prst="rect">
            <a:avLst/>
          </a:prstGeom>
          <a:noFill/>
        </p:spPr>
        <p:txBody>
          <a:bodyPr wrap="square" rtlCol="0" anchor="t">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sp>
        <p:nvSpPr>
          <p:cNvPr id="72" name="TextBox 71"/>
          <p:cNvSpPr txBox="1"/>
          <p:nvPr/>
        </p:nvSpPr>
        <p:spPr>
          <a:xfrm>
            <a:off x="8554487" y="3183672"/>
            <a:ext cx="84097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cxnSp>
        <p:nvCxnSpPr>
          <p:cNvPr id="74" name="Straight Connector 73"/>
          <p:cNvCxnSpPr/>
          <p:nvPr/>
        </p:nvCxnSpPr>
        <p:spPr>
          <a:xfrm flipH="1" flipV="1">
            <a:off x="10008184" y="3581774"/>
            <a:ext cx="1" cy="3811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9626651" y="3576363"/>
            <a:ext cx="666973" cy="8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9626651" y="3187891"/>
            <a:ext cx="725100"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cxnSp>
        <p:nvCxnSpPr>
          <p:cNvPr id="86" name="Straight Connector 85"/>
          <p:cNvCxnSpPr/>
          <p:nvPr/>
        </p:nvCxnSpPr>
        <p:spPr>
          <a:xfrm>
            <a:off x="10000322" y="3835188"/>
            <a:ext cx="1218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654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228600" y="190500"/>
            <a:ext cx="11760451" cy="1600438"/>
          </a:xfrm>
          <a:prstGeom prst="rect">
            <a:avLst/>
          </a:prstGeom>
          <a:noFill/>
        </p:spPr>
        <p:txBody>
          <a:bodyPr wrap="square" rtlCol="0">
            <a:spAutoFit/>
          </a:bodyPr>
          <a:lstStyle/>
          <a:p>
            <a:r>
              <a:rPr lang="en-US" sz="1400" dirty="0">
                <a:latin typeface="Arial Narrow" panose="020B0606020202030204" pitchFamily="34" charset="0"/>
              </a:rPr>
              <a:t>So we began in our document. We worked our way through the introduction and rather than read it all we pulled out the key points. So I’m hoping everyone has a copy and has had the opportunity to read it. The points that we pulled out of the introduction, we didn't really go into any further detail because this is just the short introduction before he's going to go into detail, but there's a few points we need to have in our mind. His first paragraph is really stating the whole point of this document that is reflected in the title, which is how did the constitution go from being </a:t>
            </a:r>
            <a:r>
              <a:rPr lang="en-US" sz="1400" dirty="0" smtClean="0">
                <a:latin typeface="Arial Narrow" panose="020B0606020202030204" pitchFamily="34" charset="0"/>
              </a:rPr>
              <a:t>a </a:t>
            </a:r>
            <a:r>
              <a:rPr lang="en-US" sz="1400" dirty="0">
                <a:latin typeface="Arial Narrow" panose="020B0606020202030204" pitchFamily="34" charset="0"/>
              </a:rPr>
              <a:t>wicked godless document to a Christian document</a:t>
            </a:r>
            <a:r>
              <a:rPr lang="en-US" sz="1400" dirty="0" smtClean="0">
                <a:latin typeface="Arial Narrow" panose="020B0606020202030204" pitchFamily="34" charset="0"/>
              </a:rPr>
              <a:t>.</a:t>
            </a:r>
            <a:r>
              <a:rPr lang="en-US" sz="1400" dirty="0"/>
              <a:t> </a:t>
            </a:r>
            <a:r>
              <a:rPr lang="en-US" sz="1400" dirty="0">
                <a:latin typeface="Arial Narrow" panose="020B0606020202030204" pitchFamily="34" charset="0"/>
              </a:rPr>
              <a:t>Then he says this article is going to teach you that through the discussion of three movements, the three that we've written above. Where the efforts change from amending the constitution in 1888 history to instead how they interpret the constitution in our history. This is the contrast part of his compare and contrast. So we are already comfortable </a:t>
            </a:r>
            <a:r>
              <a:rPr lang="en-US" sz="1400" dirty="0" smtClean="0">
                <a:latin typeface="Arial Narrow" panose="020B0606020202030204" pitchFamily="34" charset="0"/>
              </a:rPr>
              <a:t>I </a:t>
            </a:r>
            <a:r>
              <a:rPr lang="en-US" sz="1400" dirty="0">
                <a:latin typeface="Arial Narrow" panose="020B0606020202030204" pitchFamily="34" charset="0"/>
              </a:rPr>
              <a:t>hope but we should keep in mind that Adventists are not comfortable when we say what will happen in our </a:t>
            </a:r>
            <a:r>
              <a:rPr lang="en-US" sz="1400" dirty="0" smtClean="0">
                <a:latin typeface="Arial Narrow" panose="020B0606020202030204" pitchFamily="34" charset="0"/>
              </a:rPr>
              <a:t>day, </a:t>
            </a:r>
            <a:r>
              <a:rPr lang="en-US" sz="1400" dirty="0">
                <a:latin typeface="Arial Narrow" panose="020B0606020202030204" pitchFamily="34" charset="0"/>
              </a:rPr>
              <a:t>omega </a:t>
            </a:r>
            <a:r>
              <a:rPr lang="en-US" sz="1400" dirty="0" smtClean="0">
                <a:latin typeface="Arial Narrow" panose="020B0606020202030204" pitchFamily="34" charset="0"/>
              </a:rPr>
              <a:t>history. It </a:t>
            </a:r>
            <a:r>
              <a:rPr lang="en-US" sz="1400" dirty="0">
                <a:latin typeface="Arial Narrow" panose="020B0606020202030204" pitchFamily="34" charset="0"/>
              </a:rPr>
              <a:t>is different to what they saw and expected in 1888 history. </a:t>
            </a:r>
          </a:p>
        </p:txBody>
      </p:sp>
      <p:sp>
        <p:nvSpPr>
          <p:cNvPr id="35" name="TextBox 34"/>
          <p:cNvSpPr txBox="1"/>
          <p:nvPr/>
        </p:nvSpPr>
        <p:spPr>
          <a:xfrm>
            <a:off x="197574" y="1954840"/>
            <a:ext cx="11822502" cy="4185761"/>
          </a:xfrm>
          <a:prstGeom prst="rect">
            <a:avLst/>
          </a:prstGeom>
          <a:noFill/>
        </p:spPr>
        <p:txBody>
          <a:bodyPr wrap="square" rtlCol="0">
            <a:spAutoFit/>
          </a:bodyPr>
          <a:lstStyle/>
          <a:p>
            <a:r>
              <a:rPr lang="en-US" sz="1400" dirty="0" smtClean="0">
                <a:latin typeface="Arial Narrow" panose="020B0606020202030204" pitchFamily="34" charset="0"/>
              </a:rPr>
              <a:t>So in 1888 when they're expecting an amendment to the constitution we should be comfortable to say that expectation will never be realized in our history, because over the last 110 years Protestantism has changed and that's not just with their desire for a Sunday law. It's very hard to go online and find information about the Sunday laws because that was like the fine print under their main goal. Adventists concentrate on that fine print because it is the part that affects us the closest, but the goal was to amend the constitution and if you can recognize that the goal has changed, it should be simple to recognize that the fine print has changed. Because Adventists don't understand structures they wouldn't accept that. But it's not just our structures which are so solid. If Adventism was to go to the world with a message, those who know this history know that that's the case such as this author. This is the contrast and the Sunday law like the constitutional amendment is part of that contrast, but then he says we can also compare though, because all three histories follow the same pattern and he explains what that repeating pattern is.</a:t>
            </a:r>
          </a:p>
          <a:p>
            <a:endParaRPr lang="en-US" sz="1400" dirty="0">
              <a:latin typeface="Arial Narrow" panose="020B0606020202030204" pitchFamily="34" charset="0"/>
            </a:endParaRPr>
          </a:p>
          <a:p>
            <a:r>
              <a:rPr lang="en-US" sz="1400" dirty="0" smtClean="0">
                <a:latin typeface="Arial Narrow" panose="020B0606020202030204" pitchFamily="34" charset="0"/>
              </a:rPr>
              <a:t> Now all three histories are a core dominant protestant group that looks out of their bubble and sees a rising threat. They believe that they are the prototype of a true American, and to be American is to be the glorious land, the leader of the world. They have been blessed by God. So they see this threat. It's not just their personal religious status. This is now a nationalistic fight over their national identity. So they see the threat. They interpret that as an attack on the nation and then they mobilize by going back to the constitution and making demands that are centered on that document. Whether they demand that it be amended or they demand that people interpret it their way. He discusses how the constitution has become the battleground where people read into that document whatever they personally want to. We discussed how Obama read that document which I think is in a good way and we're ready to begin a more in-depth discussion of this first history. So that concludes our revision. </a:t>
            </a:r>
            <a:r>
              <a:rPr lang="en-US" sz="1400" dirty="0">
                <a:latin typeface="Arial Narrow" panose="020B0606020202030204" pitchFamily="34" charset="0"/>
              </a:rPr>
              <a:t>So we're on page 265. Part one, the fight to make the constitution Christian. Now it's in this first part, this first history where we are going to need almost all of our additional sources because it's quite possibly the one we know the least. So this is when the other document and other quotes will be most helpful. We won't go straight into the document because this document is trying to make a certain </a:t>
            </a:r>
            <a:r>
              <a:rPr lang="en-US" sz="1400" dirty="0" smtClean="0">
                <a:latin typeface="Arial Narrow" panose="020B0606020202030204" pitchFamily="34" charset="0"/>
              </a:rPr>
              <a:t>point. It </a:t>
            </a:r>
            <a:r>
              <a:rPr lang="en-US" sz="1400" dirty="0">
                <a:latin typeface="Arial Narrow" panose="020B0606020202030204" pitchFamily="34" charset="0"/>
              </a:rPr>
              <a:t>doesn't give a whole lot of the history that leads up to 1863. That history I would suggest is relevant to us. So I want to first make a couple of other points before we go to the document. This is the first quote from the word document shared on the translation forum. It's a quote from </a:t>
            </a:r>
            <a:r>
              <a:rPr lang="en-US" sz="1400" dirty="0" smtClean="0">
                <a:latin typeface="Arial Narrow" panose="020B0606020202030204" pitchFamily="34" charset="0"/>
              </a:rPr>
              <a:t>The Evangelicals </a:t>
            </a:r>
            <a:r>
              <a:rPr lang="en-US" sz="1400" dirty="0">
                <a:latin typeface="Arial Narrow" panose="020B0606020202030204" pitchFamily="34" charset="0"/>
              </a:rPr>
              <a:t>by Francis Fitzgerald. By the way this author is a Pulitzer prize-winning historian. So she's good at what she does. </a:t>
            </a:r>
          </a:p>
        </p:txBody>
      </p:sp>
    </p:spTree>
    <p:extLst>
      <p:ext uri="{BB962C8B-B14F-4D97-AF65-F5344CB8AC3E}">
        <p14:creationId xmlns:p14="http://schemas.microsoft.com/office/powerpoint/2010/main" val="368066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322199" y="2203000"/>
            <a:ext cx="7348588" cy="1755265"/>
            <a:chOff x="642712" y="639239"/>
            <a:chExt cx="7348588" cy="1539097"/>
          </a:xfrm>
        </p:grpSpPr>
        <p:cxnSp>
          <p:nvCxnSpPr>
            <p:cNvPr id="3" name="Straight Connector 2"/>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642712" y="639239"/>
              <a:ext cx="6896601" cy="1539097"/>
              <a:chOff x="2294541" y="1256133"/>
              <a:chExt cx="9099054" cy="1238396"/>
            </a:xfrm>
          </p:grpSpPr>
          <p:cxnSp>
            <p:nvCxnSpPr>
              <p:cNvPr id="6" name="Straight Connector 5"/>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94541" y="1256133"/>
                <a:ext cx="1085850" cy="39731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TOE</a:t>
                </a:r>
              </a:p>
              <a:p>
                <a:r>
                  <a:rPr lang="en-US" dirty="0" smtClean="0">
                    <a:latin typeface="Arial Narrow" panose="020B0606020202030204" pitchFamily="34" charset="0"/>
                  </a:rPr>
                  <a:t>  1798</a:t>
                </a:r>
                <a:endParaRPr lang="en-US" dirty="0">
                  <a:latin typeface="Arial Narrow" panose="020B0606020202030204" pitchFamily="34" charset="0"/>
                </a:endParaRPr>
              </a:p>
            </p:txBody>
          </p:sp>
          <p:sp>
            <p:nvSpPr>
              <p:cNvPr id="14" name="TextBox 13"/>
              <p:cNvSpPr txBox="1"/>
              <p:nvPr/>
            </p:nvSpPr>
            <p:spPr>
              <a:xfrm>
                <a:off x="3930052" y="1835033"/>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15" name="TextBox 14"/>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5" name="TextBox 4"/>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cxnSp>
        <p:nvCxnSpPr>
          <p:cNvPr id="17" name="Straight Connector 16"/>
          <p:cNvCxnSpPr/>
          <p:nvPr/>
        </p:nvCxnSpPr>
        <p:spPr>
          <a:xfrm flipH="1">
            <a:off x="8147942" y="3583768"/>
            <a:ext cx="971" cy="3982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859328" y="3583768"/>
            <a:ext cx="7297" cy="3744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901796" y="3583768"/>
            <a:ext cx="5013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679893" y="3575186"/>
            <a:ext cx="395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61983" y="3122944"/>
            <a:ext cx="782126" cy="369332"/>
          </a:xfrm>
          <a:prstGeom prst="rect">
            <a:avLst/>
          </a:prstGeom>
          <a:noFill/>
        </p:spPr>
        <p:txBody>
          <a:bodyPr wrap="square" rtlCol="0">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sp>
        <p:nvSpPr>
          <p:cNvPr id="37" name="TextBox 36"/>
          <p:cNvSpPr txBox="1"/>
          <p:nvPr/>
        </p:nvSpPr>
        <p:spPr>
          <a:xfrm>
            <a:off x="8521187" y="3112830"/>
            <a:ext cx="79814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cxnSp>
        <p:nvCxnSpPr>
          <p:cNvPr id="39" name="Straight Connector 38"/>
          <p:cNvCxnSpPr/>
          <p:nvPr/>
        </p:nvCxnSpPr>
        <p:spPr>
          <a:xfrm>
            <a:off x="9745477" y="3553898"/>
            <a:ext cx="2372" cy="4043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489057" y="3553898"/>
            <a:ext cx="5185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319332" y="3112830"/>
            <a:ext cx="833959"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cxnSp>
        <p:nvCxnSpPr>
          <p:cNvPr id="46" name="Straight Connector 45"/>
          <p:cNvCxnSpPr/>
          <p:nvPr/>
        </p:nvCxnSpPr>
        <p:spPr>
          <a:xfrm>
            <a:off x="5935187" y="3765752"/>
            <a:ext cx="1098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147942" y="3765752"/>
            <a:ext cx="71868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9745477" y="3765752"/>
            <a:ext cx="14431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08220" y="103517"/>
            <a:ext cx="11773871" cy="738664"/>
          </a:xfrm>
          <a:prstGeom prst="rect">
            <a:avLst/>
          </a:prstGeom>
          <a:noFill/>
        </p:spPr>
        <p:txBody>
          <a:bodyPr wrap="square" rtlCol="0">
            <a:spAutoFit/>
          </a:bodyPr>
          <a:lstStyle/>
          <a:p>
            <a:r>
              <a:rPr lang="en-US" sz="1400" dirty="0">
                <a:latin typeface="Arial Narrow" panose="020B0606020202030204" pitchFamily="34" charset="0"/>
              </a:rPr>
              <a:t>So when we look at 1863 to 1888 history, I'm just going to draw a box. This is the south of America, and this is the north of America and when we are discussing 1863 to 1888 it'll help us to locate where that fight was occurring. So this is after the second great awakening. There had been a revival in the north. The southern evangelicals held to the same standard as the north but they did not have that social ethic. Religion was seen as a matter of the individual relationship to God and to Christ as a personal savior. </a:t>
            </a:r>
          </a:p>
        </p:txBody>
      </p:sp>
      <p:sp>
        <p:nvSpPr>
          <p:cNvPr id="53" name="Rectangle 52"/>
          <p:cNvSpPr/>
          <p:nvPr/>
        </p:nvSpPr>
        <p:spPr>
          <a:xfrm>
            <a:off x="181155" y="1063640"/>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81155" y="2415751"/>
            <a:ext cx="4141044" cy="1566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1447800" y="1178629"/>
            <a:ext cx="2009775" cy="1015663"/>
          </a:xfrm>
          <a:prstGeom prst="rect">
            <a:avLst/>
          </a:prstGeom>
          <a:noFill/>
        </p:spPr>
        <p:txBody>
          <a:bodyPr wrap="square" rtlCol="0">
            <a:spAutoFit/>
          </a:bodyPr>
          <a:lstStyle/>
          <a:p>
            <a:r>
              <a:rPr lang="en-US" sz="6000" dirty="0" smtClean="0">
                <a:latin typeface="Arial Narrow" panose="020B0606020202030204" pitchFamily="34" charset="0"/>
              </a:rPr>
              <a:t>North</a:t>
            </a:r>
            <a:endParaRPr lang="en-US" sz="6000" dirty="0">
              <a:latin typeface="Arial Narrow" panose="020B0606020202030204" pitchFamily="34" charset="0"/>
            </a:endParaRPr>
          </a:p>
        </p:txBody>
      </p:sp>
      <p:sp>
        <p:nvSpPr>
          <p:cNvPr id="57" name="TextBox 56"/>
          <p:cNvSpPr txBox="1"/>
          <p:nvPr/>
        </p:nvSpPr>
        <p:spPr>
          <a:xfrm>
            <a:off x="838200" y="2484571"/>
            <a:ext cx="2981325" cy="1015663"/>
          </a:xfrm>
          <a:prstGeom prst="rect">
            <a:avLst/>
          </a:prstGeom>
          <a:noFill/>
        </p:spPr>
        <p:txBody>
          <a:bodyPr wrap="square" rtlCol="0">
            <a:spAutoFit/>
          </a:bodyPr>
          <a:lstStyle/>
          <a:p>
            <a:r>
              <a:rPr lang="en-US" sz="6000" dirty="0" smtClean="0">
                <a:latin typeface="Arial Narrow" panose="020B0606020202030204" pitchFamily="34" charset="0"/>
              </a:rPr>
              <a:t>   South</a:t>
            </a:r>
            <a:endParaRPr lang="en-US" sz="6000" dirty="0">
              <a:latin typeface="Arial Narrow" panose="020B0606020202030204" pitchFamily="34" charset="0"/>
            </a:endParaRPr>
          </a:p>
        </p:txBody>
      </p:sp>
      <p:sp>
        <p:nvSpPr>
          <p:cNvPr id="58" name="TextBox 57"/>
          <p:cNvSpPr txBox="1"/>
          <p:nvPr/>
        </p:nvSpPr>
        <p:spPr>
          <a:xfrm>
            <a:off x="4733707" y="911560"/>
            <a:ext cx="7248384" cy="1169551"/>
          </a:xfrm>
          <a:prstGeom prst="rect">
            <a:avLst/>
          </a:prstGeom>
          <a:noFill/>
        </p:spPr>
        <p:txBody>
          <a:bodyPr wrap="square" rtlCol="0">
            <a:spAutoFit/>
          </a:bodyPr>
          <a:lstStyle/>
          <a:p>
            <a:r>
              <a:rPr lang="en-US" sz="1400" dirty="0">
                <a:latin typeface="Arial Narrow" panose="020B0606020202030204" pitchFamily="34" charset="0"/>
              </a:rPr>
              <a:t>What was strange was that this actually created a lot of unity in the south. The south's economy is based almost entirely on agriculture. It's largely rural with small towns, small communities. Because of this limited economy not many northerners migrate south. There's very little industry in the south and very few immigrants are interested in coming to the south. So over decades a stronger and stronger bubble forms around the </a:t>
            </a:r>
            <a:r>
              <a:rPr lang="en-US" sz="1400" dirty="0" smtClean="0">
                <a:latin typeface="Arial Narrow" panose="020B0606020202030204" pitchFamily="34" charset="0"/>
              </a:rPr>
              <a:t>south.</a:t>
            </a:r>
            <a:endParaRPr lang="en-US" sz="1400" dirty="0">
              <a:latin typeface="Arial Narrow" panose="020B0606020202030204" pitchFamily="34" charset="0"/>
            </a:endParaRPr>
          </a:p>
        </p:txBody>
      </p:sp>
      <p:sp>
        <p:nvSpPr>
          <p:cNvPr id="59" name="TextBox 58"/>
          <p:cNvSpPr txBox="1"/>
          <p:nvPr/>
        </p:nvSpPr>
        <p:spPr>
          <a:xfrm>
            <a:off x="181155" y="4229100"/>
            <a:ext cx="11363145" cy="2246769"/>
          </a:xfrm>
          <a:prstGeom prst="rect">
            <a:avLst/>
          </a:prstGeom>
          <a:noFill/>
        </p:spPr>
        <p:txBody>
          <a:bodyPr wrap="square" rtlCol="0">
            <a:spAutoFit/>
          </a:bodyPr>
          <a:lstStyle/>
          <a:p>
            <a:r>
              <a:rPr lang="en-US" sz="1400" dirty="0" smtClean="0">
                <a:latin typeface="Arial Narrow" panose="020B0606020202030204" pitchFamily="34" charset="0"/>
              </a:rPr>
              <a:t>Its white inhabitants were almost entirely from England or Scotland, not immigrants from other parts of Europe or anywhere and those white inhabitants built the state schools and most of the colleges, and they created in the south this culture where there was no separate intellectual class. A culture where no one questioned because there were so many things tightly connecting this southern community, with little impact from things like immigration or migration. So there's very little debate in the south. </a:t>
            </a:r>
            <a:r>
              <a:rPr lang="en-US" sz="1400" dirty="0">
                <a:latin typeface="Arial Narrow" panose="020B0606020202030204" pitchFamily="34" charset="0"/>
              </a:rPr>
              <a:t>The bible was an infallible guide and the church taught what was written in it. So by the time this bubble had formed, when a southerner came into contact with someone who believed differently which was strange for </a:t>
            </a:r>
            <a:r>
              <a:rPr lang="en-US" sz="1400" dirty="0" smtClean="0">
                <a:latin typeface="Arial Narrow" panose="020B0606020202030204" pitchFamily="34" charset="0"/>
              </a:rPr>
              <a:t>them, </a:t>
            </a:r>
            <a:r>
              <a:rPr lang="en-US" sz="1400" dirty="0">
                <a:latin typeface="Arial Narrow" panose="020B0606020202030204" pitchFamily="34" charset="0"/>
              </a:rPr>
              <a:t>they would conclude that those others were not Christians. So a southerner would not consider an Adventist to be a Christian or even someone in their same denomination who believed differently to them. So this social cohesion combined with their growing unity on slavery, the author says that by 1840 there was a southern identity, a southern region as well. She says this isolation lasted well into the 20th century. It didn't end by 1900. It retained its strength and to some degree there's remnants of it today. So by 1840 there was a </a:t>
            </a:r>
            <a:r>
              <a:rPr lang="en-US" sz="1400" dirty="0" smtClean="0">
                <a:latin typeface="Arial Narrow" panose="020B0606020202030204" pitchFamily="34" charset="0"/>
              </a:rPr>
              <a:t>south </a:t>
            </a:r>
            <a:r>
              <a:rPr lang="en-US" sz="1400" dirty="0">
                <a:latin typeface="Arial Narrow" panose="020B0606020202030204" pitchFamily="34" charset="0"/>
              </a:rPr>
              <a:t>and she suggests there wasn't a north and south because the north never had that </a:t>
            </a:r>
            <a:r>
              <a:rPr lang="en-US" sz="1400" dirty="0" smtClean="0">
                <a:latin typeface="Arial Narrow" panose="020B0606020202030204" pitchFamily="34" charset="0"/>
              </a:rPr>
              <a:t>cohesion, </a:t>
            </a:r>
            <a:r>
              <a:rPr lang="en-US" sz="1400" dirty="0">
                <a:latin typeface="Arial Narrow" panose="020B0606020202030204" pitchFamily="34" charset="0"/>
              </a:rPr>
              <a:t>that unified identity. So there was a south and the rest of the country. Of course we know this because by 1861 they think they are their own country. Because of this, now I’m not reading I’m paraphrasing from different sources, there was not this fight in the south. You could argue the south already had its church-state relationship. </a:t>
            </a:r>
          </a:p>
        </p:txBody>
      </p:sp>
    </p:spTree>
    <p:extLst>
      <p:ext uri="{BB962C8B-B14F-4D97-AF65-F5344CB8AC3E}">
        <p14:creationId xmlns:p14="http://schemas.microsoft.com/office/powerpoint/2010/main" val="311996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075" y="238125"/>
            <a:ext cx="11858625" cy="307777"/>
          </a:xfrm>
          <a:prstGeom prst="rect">
            <a:avLst/>
          </a:prstGeom>
          <a:noFill/>
        </p:spPr>
        <p:txBody>
          <a:bodyPr wrap="square" rtlCol="0">
            <a:spAutoFit/>
          </a:bodyPr>
          <a:lstStyle/>
          <a:p>
            <a:r>
              <a:rPr lang="en-US" sz="1400" dirty="0" smtClean="0">
                <a:latin typeface="Arial Narrow" panose="020B0606020202030204" pitchFamily="34" charset="0"/>
              </a:rPr>
              <a:t> </a:t>
            </a:r>
            <a:endParaRPr lang="en-US" sz="1400" dirty="0">
              <a:latin typeface="Arial Narrow" panose="020B0606020202030204" pitchFamily="34" charset="0"/>
            </a:endParaRPr>
          </a:p>
        </p:txBody>
      </p:sp>
      <p:sp>
        <p:nvSpPr>
          <p:cNvPr id="3" name="TextBox 2"/>
          <p:cNvSpPr txBox="1"/>
          <p:nvPr/>
        </p:nvSpPr>
        <p:spPr>
          <a:xfrm>
            <a:off x="247650" y="245947"/>
            <a:ext cx="11830050" cy="2031325"/>
          </a:xfrm>
          <a:prstGeom prst="rect">
            <a:avLst/>
          </a:prstGeom>
          <a:noFill/>
        </p:spPr>
        <p:txBody>
          <a:bodyPr wrap="square" rtlCol="0">
            <a:spAutoFit/>
          </a:bodyPr>
          <a:lstStyle/>
          <a:p>
            <a:r>
              <a:rPr lang="en-US" sz="1400" dirty="0">
                <a:latin typeface="Arial Narrow" panose="020B0606020202030204" pitchFamily="34" charset="0"/>
              </a:rPr>
              <a:t>If you wanted to think </a:t>
            </a:r>
            <a:r>
              <a:rPr lang="en-US" sz="1400" dirty="0" smtClean="0">
                <a:latin typeface="Arial Narrow" panose="020B0606020202030204" pitchFamily="34" charset="0"/>
              </a:rPr>
              <a:t>that if, </a:t>
            </a:r>
            <a:r>
              <a:rPr lang="en-US" sz="1400" dirty="0">
                <a:latin typeface="Arial Narrow" panose="020B0606020202030204" pitchFamily="34" charset="0"/>
              </a:rPr>
              <a:t>the alpha history had not been a history of failure I think we could see that the 1850 compromise would have been successful, which means the south would have been in control of power in the </a:t>
            </a:r>
            <a:r>
              <a:rPr lang="en-US" sz="1400" dirty="0" smtClean="0">
                <a:latin typeface="Arial Narrow" panose="020B0606020202030204" pitchFamily="34" charset="0"/>
              </a:rPr>
              <a:t>United States</a:t>
            </a:r>
            <a:r>
              <a:rPr lang="en-US" sz="1400" dirty="0">
                <a:latin typeface="Arial Narrow" panose="020B0606020202030204" pitchFamily="34" charset="0"/>
              </a:rPr>
              <a:t>, and the south from well before 1840 had developed a church-state relationship</a:t>
            </a:r>
            <a:r>
              <a:rPr lang="en-US" sz="1400" dirty="0" smtClean="0">
                <a:latin typeface="Arial Narrow" panose="020B0606020202030204" pitchFamily="34" charset="0"/>
              </a:rPr>
              <a:t>.</a:t>
            </a:r>
            <a:r>
              <a:rPr lang="en-US" sz="1400" dirty="0">
                <a:latin typeface="Arial Narrow" panose="020B0606020202030204" pitchFamily="34" charset="0"/>
              </a:rPr>
              <a:t> A.T. Jones is going to lay out how the drive for the Sunday law progressed by states and then through countries. He said Australia is the last place it reached. It began in the states and in the states it began in Arkansas and then spread Mississippi etc. The south had long been developing the church-state relationship. By the civil war it's impenetrable. From 1863 it begins to lose that civil war and now they have another thing uniting them. Pain, wounded pride. So even after the civil war they create an even </a:t>
            </a:r>
            <a:r>
              <a:rPr lang="en-US" sz="1400" dirty="0" smtClean="0">
                <a:latin typeface="Arial Narrow" panose="020B0606020202030204" pitchFamily="34" charset="0"/>
              </a:rPr>
              <a:t>stronger </a:t>
            </a:r>
            <a:r>
              <a:rPr lang="en-US" sz="1400" dirty="0">
                <a:latin typeface="Arial Narrow" panose="020B0606020202030204" pitchFamily="34" charset="0"/>
              </a:rPr>
              <a:t>shield around their regional identity. An even stronger bubble. That's why she says that this bubble extends well into the 20th century. The point I’m making is that especially in 1863 but all the way to 1900 this is largely a northern fight against church and state, because in the south there hasn't really been a question. So as we go through this history we are mostly discussing a northern fight. The south already had it in our alpha history, enough to already fulfill prophecy. The south fails, 1888 this is a northern fight impacting the south of course. So the document doesn't make that clear to us. Another point I want to make is going back to 1798. </a:t>
            </a:r>
          </a:p>
        </p:txBody>
      </p:sp>
      <p:grpSp>
        <p:nvGrpSpPr>
          <p:cNvPr id="5" name="Group 4"/>
          <p:cNvGrpSpPr/>
          <p:nvPr/>
        </p:nvGrpSpPr>
        <p:grpSpPr>
          <a:xfrm>
            <a:off x="4324350" y="2682481"/>
            <a:ext cx="7317862" cy="1791196"/>
            <a:chOff x="620223" y="660220"/>
            <a:chExt cx="7371077" cy="1518117"/>
          </a:xfrm>
        </p:grpSpPr>
        <p:cxnSp>
          <p:nvCxnSpPr>
            <p:cNvPr id="6" name="Straight Connector 5"/>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0223" y="665750"/>
              <a:ext cx="6919090" cy="1512587"/>
              <a:chOff x="2264870" y="1277464"/>
              <a:chExt cx="9128725" cy="1217065"/>
            </a:xfrm>
          </p:grpSpPr>
          <p:cxnSp>
            <p:nvCxnSpPr>
              <p:cNvPr id="9" name="Straight Connector 8"/>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64870" y="1277464"/>
                <a:ext cx="1085850" cy="397315"/>
              </a:xfrm>
              <a:prstGeom prst="rect">
                <a:avLst/>
              </a:prstGeom>
              <a:noFill/>
            </p:spPr>
            <p:txBody>
              <a:bodyPr wrap="square" rtlCol="0" anchor="b">
                <a:noAutofit/>
              </a:bodyPr>
              <a:lstStyle/>
              <a:p>
                <a:r>
                  <a:rPr lang="en-US" dirty="0" smtClean="0">
                    <a:latin typeface="Arial Narrow" panose="020B0606020202030204" pitchFamily="34" charset="0"/>
                  </a:rPr>
                  <a:t>1798</a:t>
                </a:r>
                <a:endParaRPr lang="en-US" dirty="0">
                  <a:latin typeface="Arial Narrow" panose="020B0606020202030204" pitchFamily="34" charset="0"/>
                </a:endParaRPr>
              </a:p>
            </p:txBody>
          </p:sp>
          <p:sp>
            <p:nvSpPr>
              <p:cNvPr id="17" name="TextBox 16"/>
              <p:cNvSpPr txBox="1"/>
              <p:nvPr/>
            </p:nvSpPr>
            <p:spPr>
              <a:xfrm>
                <a:off x="3966294" y="1826240"/>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18" name="TextBox 17"/>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8" name="TextBox 7"/>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cxnSp>
        <p:nvCxnSpPr>
          <p:cNvPr id="19" name="Straight Connector 18"/>
          <p:cNvCxnSpPr/>
          <p:nvPr/>
        </p:nvCxnSpPr>
        <p:spPr>
          <a:xfrm>
            <a:off x="8089060" y="4101824"/>
            <a:ext cx="0"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8871665" y="4088473"/>
            <a:ext cx="9525"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19725" y="4101452"/>
            <a:ext cx="523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95440" y="4101452"/>
            <a:ext cx="571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089060" y="4325411"/>
            <a:ext cx="792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9943942" y="4097185"/>
            <a:ext cx="1" cy="3811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562409" y="4091774"/>
            <a:ext cx="666973" cy="8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936080" y="4350599"/>
            <a:ext cx="1218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708944" y="3656570"/>
            <a:ext cx="783819" cy="369332"/>
          </a:xfrm>
          <a:prstGeom prst="rect">
            <a:avLst/>
          </a:prstGeom>
          <a:noFill/>
        </p:spPr>
        <p:txBody>
          <a:bodyPr wrap="square" rtlCol="0" anchor="t">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sp>
        <p:nvSpPr>
          <p:cNvPr id="28" name="TextBox 27"/>
          <p:cNvSpPr txBox="1"/>
          <p:nvPr/>
        </p:nvSpPr>
        <p:spPr>
          <a:xfrm>
            <a:off x="8494914" y="3656570"/>
            <a:ext cx="84097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sp>
        <p:nvSpPr>
          <p:cNvPr id="29" name="TextBox 28"/>
          <p:cNvSpPr txBox="1"/>
          <p:nvPr/>
        </p:nvSpPr>
        <p:spPr>
          <a:xfrm>
            <a:off x="9535267" y="3666883"/>
            <a:ext cx="833959"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sp>
        <p:nvSpPr>
          <p:cNvPr id="30" name="Rectangle 29"/>
          <p:cNvSpPr/>
          <p:nvPr/>
        </p:nvSpPr>
        <p:spPr>
          <a:xfrm>
            <a:off x="4440560" y="4540176"/>
            <a:ext cx="570926" cy="369332"/>
          </a:xfrm>
          <a:prstGeom prst="rect">
            <a:avLst/>
          </a:prstGeom>
        </p:spPr>
        <p:txBody>
          <a:bodyPr wrap="none">
            <a:spAutoFit/>
          </a:bodyPr>
          <a:lstStyle/>
          <a:p>
            <a:r>
              <a:rPr lang="en-US" dirty="0">
                <a:latin typeface="Arial Narrow" panose="020B0606020202030204" pitchFamily="34" charset="0"/>
              </a:rPr>
              <a:t>TOE</a:t>
            </a:r>
          </a:p>
        </p:txBody>
      </p:sp>
      <p:sp>
        <p:nvSpPr>
          <p:cNvPr id="31" name="Rectangle 30"/>
          <p:cNvSpPr/>
          <p:nvPr/>
        </p:nvSpPr>
        <p:spPr>
          <a:xfrm>
            <a:off x="125459" y="2743940"/>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25459" y="4100329"/>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6760" y="2825573"/>
            <a:ext cx="2009775" cy="1015663"/>
          </a:xfrm>
          <a:prstGeom prst="rect">
            <a:avLst/>
          </a:prstGeom>
          <a:noFill/>
        </p:spPr>
        <p:txBody>
          <a:bodyPr wrap="square" rtlCol="0">
            <a:spAutoFit/>
          </a:bodyPr>
          <a:lstStyle/>
          <a:p>
            <a:r>
              <a:rPr lang="en-US" sz="6000" dirty="0" smtClean="0">
                <a:latin typeface="Arial Narrow" panose="020B0606020202030204" pitchFamily="34" charset="0"/>
              </a:rPr>
              <a:t>North</a:t>
            </a:r>
            <a:endParaRPr lang="en-US" sz="6000" dirty="0">
              <a:latin typeface="Arial Narrow" panose="020B0606020202030204" pitchFamily="34" charset="0"/>
            </a:endParaRPr>
          </a:p>
        </p:txBody>
      </p:sp>
      <p:sp>
        <p:nvSpPr>
          <p:cNvPr id="34" name="TextBox 33"/>
          <p:cNvSpPr txBox="1"/>
          <p:nvPr/>
        </p:nvSpPr>
        <p:spPr>
          <a:xfrm>
            <a:off x="746396" y="4100329"/>
            <a:ext cx="2981325" cy="1015663"/>
          </a:xfrm>
          <a:prstGeom prst="rect">
            <a:avLst/>
          </a:prstGeom>
          <a:noFill/>
        </p:spPr>
        <p:txBody>
          <a:bodyPr wrap="square" rtlCol="0">
            <a:spAutoFit/>
          </a:bodyPr>
          <a:lstStyle/>
          <a:p>
            <a:r>
              <a:rPr lang="en-US" sz="6000" dirty="0" smtClean="0">
                <a:latin typeface="Arial Narrow" panose="020B0606020202030204" pitchFamily="34" charset="0"/>
              </a:rPr>
              <a:t>   South</a:t>
            </a:r>
            <a:endParaRPr lang="en-US" sz="6000" dirty="0">
              <a:latin typeface="Arial Narrow" panose="020B0606020202030204" pitchFamily="34" charset="0"/>
            </a:endParaRPr>
          </a:p>
        </p:txBody>
      </p:sp>
    </p:spTree>
    <p:extLst>
      <p:ext uri="{BB962C8B-B14F-4D97-AF65-F5344CB8AC3E}">
        <p14:creationId xmlns:p14="http://schemas.microsoft.com/office/powerpoint/2010/main" val="213552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5826" y="2265910"/>
            <a:ext cx="7540388" cy="1169551"/>
          </a:xfrm>
          <a:prstGeom prst="rect">
            <a:avLst/>
          </a:prstGeom>
          <a:noFill/>
        </p:spPr>
        <p:txBody>
          <a:bodyPr wrap="square" rtlCol="0">
            <a:spAutoFit/>
          </a:bodyPr>
          <a:lstStyle/>
          <a:p>
            <a:r>
              <a:rPr lang="en-US" sz="1400" dirty="0">
                <a:latin typeface="Arial Narrow" panose="020B0606020202030204" pitchFamily="34" charset="0"/>
              </a:rPr>
              <a:t>We're mainly discussing the Presbyterians. The Presbyterians had three major schisms in their history. Three major splits. The first split they had was in the first great awakening back in the early </a:t>
            </a:r>
            <a:r>
              <a:rPr lang="en-US" sz="1400" dirty="0" smtClean="0">
                <a:latin typeface="Arial Narrow" panose="020B0606020202030204" pitchFamily="34" charset="0"/>
              </a:rPr>
              <a:t>1700s, </a:t>
            </a:r>
            <a:r>
              <a:rPr lang="en-US" sz="1400" dirty="0">
                <a:latin typeface="Arial Narrow" panose="020B0606020202030204" pitchFamily="34" charset="0"/>
              </a:rPr>
              <a:t>earlier. This was this is called the old side new side controversy. So old side like the conservatives new side like those changing the message</a:t>
            </a:r>
            <a:r>
              <a:rPr lang="en-US" sz="1400" dirty="0" smtClean="0">
                <a:latin typeface="Arial Narrow" panose="020B0606020202030204" pitchFamily="34" charset="0"/>
              </a:rPr>
              <a:t>.</a:t>
            </a:r>
            <a:r>
              <a:rPr lang="en-US" sz="1400" dirty="0">
                <a:latin typeface="Arial Narrow" panose="020B0606020202030204" pitchFamily="34" charset="0"/>
              </a:rPr>
              <a:t> First great awakening, old side new side split. The second split they had was in the second great awakening which began around 1798 through to 1840. </a:t>
            </a:r>
            <a:r>
              <a:rPr lang="en-US" sz="1400" dirty="0" smtClean="0">
                <a:latin typeface="Arial Narrow" panose="020B0606020202030204" pitchFamily="34" charset="0"/>
              </a:rPr>
              <a:t> </a:t>
            </a:r>
            <a:endParaRPr lang="en-US" sz="1400" dirty="0">
              <a:latin typeface="Arial Narrow" panose="020B0606020202030204" pitchFamily="34" charset="0"/>
            </a:endParaRPr>
          </a:p>
        </p:txBody>
      </p:sp>
      <p:grpSp>
        <p:nvGrpSpPr>
          <p:cNvPr id="5" name="Group 4"/>
          <p:cNvGrpSpPr/>
          <p:nvPr/>
        </p:nvGrpSpPr>
        <p:grpSpPr>
          <a:xfrm>
            <a:off x="4924425" y="188219"/>
            <a:ext cx="7267575" cy="1695450"/>
            <a:chOff x="620223" y="660220"/>
            <a:chExt cx="7371077" cy="1518117"/>
          </a:xfrm>
        </p:grpSpPr>
        <p:cxnSp>
          <p:nvCxnSpPr>
            <p:cNvPr id="6" name="Straight Connector 5"/>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0223" y="665750"/>
              <a:ext cx="6919090" cy="1512587"/>
              <a:chOff x="2264870" y="1277464"/>
              <a:chExt cx="9128725" cy="1217065"/>
            </a:xfrm>
          </p:grpSpPr>
          <p:cxnSp>
            <p:nvCxnSpPr>
              <p:cNvPr id="9" name="Straight Connector 8"/>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64870" y="1277464"/>
                <a:ext cx="1085850" cy="397315"/>
              </a:xfrm>
              <a:prstGeom prst="rect">
                <a:avLst/>
              </a:prstGeom>
              <a:noFill/>
            </p:spPr>
            <p:txBody>
              <a:bodyPr wrap="square" rtlCol="0" anchor="b">
                <a:noAutofit/>
              </a:bodyPr>
              <a:lstStyle/>
              <a:p>
                <a:r>
                  <a:rPr lang="en-US" dirty="0" smtClean="0">
                    <a:latin typeface="Arial Narrow" panose="020B0606020202030204" pitchFamily="34" charset="0"/>
                  </a:rPr>
                  <a:t>1798</a:t>
                </a:r>
                <a:endParaRPr lang="en-US" dirty="0">
                  <a:latin typeface="Arial Narrow" panose="020B0606020202030204" pitchFamily="34" charset="0"/>
                </a:endParaRPr>
              </a:p>
            </p:txBody>
          </p:sp>
          <p:sp>
            <p:nvSpPr>
              <p:cNvPr id="17" name="TextBox 16"/>
              <p:cNvSpPr txBox="1"/>
              <p:nvPr/>
            </p:nvSpPr>
            <p:spPr>
              <a:xfrm>
                <a:off x="3966294" y="1826240"/>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18" name="TextBox 17"/>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8" name="TextBox 7"/>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sp>
        <p:nvSpPr>
          <p:cNvPr id="19" name="Rectangle 18"/>
          <p:cNvSpPr/>
          <p:nvPr/>
        </p:nvSpPr>
        <p:spPr>
          <a:xfrm>
            <a:off x="5096476" y="1929956"/>
            <a:ext cx="570926" cy="369332"/>
          </a:xfrm>
          <a:prstGeom prst="rect">
            <a:avLst/>
          </a:prstGeom>
        </p:spPr>
        <p:txBody>
          <a:bodyPr wrap="none">
            <a:spAutoFit/>
          </a:bodyPr>
          <a:lstStyle/>
          <a:p>
            <a:r>
              <a:rPr lang="en-US" dirty="0">
                <a:latin typeface="Arial Narrow" panose="020B0606020202030204" pitchFamily="34" charset="0"/>
              </a:rPr>
              <a:t>TOE</a:t>
            </a:r>
          </a:p>
        </p:txBody>
      </p:sp>
      <p:sp>
        <p:nvSpPr>
          <p:cNvPr id="20" name="Rectangle 19"/>
          <p:cNvSpPr/>
          <p:nvPr/>
        </p:nvSpPr>
        <p:spPr>
          <a:xfrm>
            <a:off x="33189" y="195805"/>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3403" y="1566435"/>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66286" y="1734658"/>
            <a:ext cx="2981325" cy="1015663"/>
          </a:xfrm>
          <a:prstGeom prst="rect">
            <a:avLst/>
          </a:prstGeom>
          <a:noFill/>
        </p:spPr>
        <p:txBody>
          <a:bodyPr wrap="square" rtlCol="0">
            <a:spAutoFit/>
          </a:bodyPr>
          <a:lstStyle/>
          <a:p>
            <a:r>
              <a:rPr lang="en-US" sz="6000" dirty="0" smtClean="0">
                <a:latin typeface="Arial Narrow" panose="020B0606020202030204" pitchFamily="34" charset="0"/>
              </a:rPr>
              <a:t>   South</a:t>
            </a:r>
            <a:endParaRPr lang="en-US" sz="6000" dirty="0">
              <a:latin typeface="Arial Narrow" panose="020B0606020202030204" pitchFamily="34" charset="0"/>
            </a:endParaRPr>
          </a:p>
        </p:txBody>
      </p:sp>
      <p:sp>
        <p:nvSpPr>
          <p:cNvPr id="23" name="TextBox 22"/>
          <p:cNvSpPr txBox="1"/>
          <p:nvPr/>
        </p:nvSpPr>
        <p:spPr>
          <a:xfrm>
            <a:off x="1328081" y="263060"/>
            <a:ext cx="2009775" cy="1015663"/>
          </a:xfrm>
          <a:prstGeom prst="rect">
            <a:avLst/>
          </a:prstGeom>
          <a:noFill/>
        </p:spPr>
        <p:txBody>
          <a:bodyPr wrap="square" rtlCol="0">
            <a:spAutoFit/>
          </a:bodyPr>
          <a:lstStyle/>
          <a:p>
            <a:r>
              <a:rPr lang="en-US" sz="6000" dirty="0" smtClean="0">
                <a:latin typeface="Arial Narrow" panose="020B0606020202030204" pitchFamily="34" charset="0"/>
              </a:rPr>
              <a:t>North</a:t>
            </a:r>
            <a:endParaRPr lang="en-US" sz="6000" dirty="0">
              <a:latin typeface="Arial Narrow" panose="020B0606020202030204" pitchFamily="34" charset="0"/>
            </a:endParaRPr>
          </a:p>
        </p:txBody>
      </p:sp>
      <p:cxnSp>
        <p:nvCxnSpPr>
          <p:cNvPr id="27" name="Straight Connector 26"/>
          <p:cNvCxnSpPr/>
          <p:nvPr/>
        </p:nvCxnSpPr>
        <p:spPr>
          <a:xfrm flipH="1">
            <a:off x="9437987" y="1515647"/>
            <a:ext cx="9525"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147621" y="1518614"/>
            <a:ext cx="571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665171" y="1725888"/>
            <a:ext cx="768200" cy="53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10518568" y="1502539"/>
            <a:ext cx="1" cy="3811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204881" y="1498261"/>
            <a:ext cx="666973" cy="8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040115" y="1083366"/>
            <a:ext cx="84097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sp>
        <p:nvSpPr>
          <p:cNvPr id="33" name="TextBox 32"/>
          <p:cNvSpPr txBox="1"/>
          <p:nvPr/>
        </p:nvSpPr>
        <p:spPr>
          <a:xfrm>
            <a:off x="10101589" y="1094057"/>
            <a:ext cx="833959"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cxnSp>
        <p:nvCxnSpPr>
          <p:cNvPr id="34" name="Straight Connector 33"/>
          <p:cNvCxnSpPr/>
          <p:nvPr/>
        </p:nvCxnSpPr>
        <p:spPr>
          <a:xfrm>
            <a:off x="8665171" y="1500127"/>
            <a:ext cx="0"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403233" y="1487684"/>
            <a:ext cx="523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299755" y="1077740"/>
            <a:ext cx="782126" cy="369332"/>
          </a:xfrm>
          <a:prstGeom prst="rect">
            <a:avLst/>
          </a:prstGeom>
          <a:noFill/>
        </p:spPr>
        <p:txBody>
          <a:bodyPr wrap="square" rtlCol="0">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cxnSp>
        <p:nvCxnSpPr>
          <p:cNvPr id="37" name="Straight Connector 36"/>
          <p:cNvCxnSpPr/>
          <p:nvPr/>
        </p:nvCxnSpPr>
        <p:spPr>
          <a:xfrm>
            <a:off x="10498143" y="1731209"/>
            <a:ext cx="1218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649190" y="1819572"/>
            <a:ext cx="689698" cy="48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649189" y="1336447"/>
            <a:ext cx="0" cy="707506"/>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4435472" y="1326134"/>
            <a:ext cx="427435" cy="103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381497" y="609600"/>
            <a:ext cx="610138" cy="646331"/>
          </a:xfrm>
          <a:prstGeom prst="rect">
            <a:avLst/>
          </a:prstGeom>
          <a:noFill/>
        </p:spPr>
        <p:txBody>
          <a:bodyPr wrap="square" rtlCol="0">
            <a:spAutoFit/>
          </a:bodyPr>
          <a:lstStyle/>
          <a:p>
            <a:r>
              <a:rPr lang="en-US" dirty="0" smtClean="0"/>
              <a:t>1rstGA</a:t>
            </a:r>
            <a:endParaRPr lang="en-US" dirty="0"/>
          </a:p>
        </p:txBody>
      </p:sp>
      <p:sp>
        <p:nvSpPr>
          <p:cNvPr id="47" name="TextBox 46"/>
          <p:cNvSpPr txBox="1"/>
          <p:nvPr/>
        </p:nvSpPr>
        <p:spPr>
          <a:xfrm>
            <a:off x="52795" y="3422705"/>
            <a:ext cx="11828938" cy="738664"/>
          </a:xfrm>
          <a:prstGeom prst="rect">
            <a:avLst/>
          </a:prstGeom>
          <a:noFill/>
        </p:spPr>
        <p:txBody>
          <a:bodyPr wrap="square" rtlCol="0">
            <a:spAutoFit/>
          </a:bodyPr>
          <a:lstStyle/>
          <a:p>
            <a:r>
              <a:rPr lang="en-US" sz="1400" dirty="0">
                <a:latin typeface="Arial Narrow" panose="020B0606020202030204" pitchFamily="34" charset="0"/>
              </a:rPr>
              <a:t>So the first split was the first grade awakening and this is old side versus new side. The second split with the second great awakening and this was old </a:t>
            </a:r>
            <a:r>
              <a:rPr lang="en-US" sz="1400" dirty="0" smtClean="0">
                <a:latin typeface="Arial Narrow" panose="020B0606020202030204" pitchFamily="34" charset="0"/>
              </a:rPr>
              <a:t>school/new </a:t>
            </a:r>
            <a:r>
              <a:rPr lang="en-US" sz="1400" dirty="0">
                <a:latin typeface="Arial Narrow" panose="020B0606020202030204" pitchFamily="34" charset="0"/>
              </a:rPr>
              <a:t>school. Again it's those trying to change the message and those trying to conserve the message</a:t>
            </a:r>
            <a:r>
              <a:rPr lang="en-US" sz="1400" dirty="0" smtClean="0">
                <a:latin typeface="Arial Narrow" panose="020B0606020202030204" pitchFamily="34" charset="0"/>
              </a:rPr>
              <a:t>. </a:t>
            </a:r>
            <a:r>
              <a:rPr lang="en-US" sz="1400" dirty="0">
                <a:latin typeface="Arial Narrow" panose="020B0606020202030204" pitchFamily="34" charset="0"/>
              </a:rPr>
              <a:t>The third split, this occurred in the early 20th century 1920s and 30s particularly, and this is known as the fundamentalist modernist controversy. Again those trying to conserve the message, those progressives progressing with the message. </a:t>
            </a:r>
          </a:p>
        </p:txBody>
      </p:sp>
      <p:sp>
        <p:nvSpPr>
          <p:cNvPr id="48" name="TextBox 47"/>
          <p:cNvSpPr txBox="1"/>
          <p:nvPr/>
        </p:nvSpPr>
        <p:spPr>
          <a:xfrm>
            <a:off x="131826" y="4265658"/>
            <a:ext cx="4402283" cy="923330"/>
          </a:xfrm>
          <a:prstGeom prst="rect">
            <a:avLst/>
          </a:prstGeom>
          <a:noFill/>
        </p:spPr>
        <p:txBody>
          <a:bodyPr wrap="square" rtlCol="0">
            <a:spAutoFit/>
          </a:bodyPr>
          <a:lstStyle/>
          <a:p>
            <a:pPr marL="342900" indent="-342900">
              <a:buAutoNum type="arabicPeriod"/>
            </a:pPr>
            <a:r>
              <a:rPr lang="en-US" dirty="0" smtClean="0">
                <a:latin typeface="Arial Narrow" panose="020B0606020202030204" pitchFamily="34" charset="0"/>
              </a:rPr>
              <a:t>1rst </a:t>
            </a:r>
            <a:r>
              <a:rPr lang="en-US" dirty="0">
                <a:latin typeface="Arial Narrow" panose="020B0606020202030204" pitchFamily="34" charset="0"/>
              </a:rPr>
              <a:t>GA </a:t>
            </a:r>
            <a:r>
              <a:rPr lang="en-US" dirty="0" smtClean="0">
                <a:latin typeface="Arial Narrow" panose="020B0606020202030204" pitchFamily="34" charset="0"/>
              </a:rPr>
              <a:t>                  Old Side / New Side </a:t>
            </a:r>
          </a:p>
          <a:p>
            <a:pPr marL="342900" indent="-342900">
              <a:buAutoNum type="arabicPeriod"/>
            </a:pPr>
            <a:r>
              <a:rPr lang="en-US" dirty="0" smtClean="0">
                <a:latin typeface="Arial Narrow" panose="020B0606020202030204" pitchFamily="34" charset="0"/>
              </a:rPr>
              <a:t>2</a:t>
            </a:r>
            <a:r>
              <a:rPr lang="en-US" baseline="30000" dirty="0" smtClean="0">
                <a:latin typeface="Arial Narrow" panose="020B0606020202030204" pitchFamily="34" charset="0"/>
              </a:rPr>
              <a:t>nd</a:t>
            </a:r>
            <a:r>
              <a:rPr lang="en-US" dirty="0" smtClean="0">
                <a:latin typeface="Arial Narrow" panose="020B0606020202030204" pitchFamily="34" charset="0"/>
              </a:rPr>
              <a:t> GA                    Old School / New School</a:t>
            </a:r>
          </a:p>
          <a:p>
            <a:pPr marL="342900" indent="-342900">
              <a:buAutoNum type="arabicPeriod"/>
            </a:pPr>
            <a:r>
              <a:rPr lang="en-US" dirty="0" smtClean="0">
                <a:latin typeface="Arial Narrow" panose="020B0606020202030204" pitchFamily="34" charset="0"/>
              </a:rPr>
              <a:t>Early 20</a:t>
            </a:r>
            <a:r>
              <a:rPr lang="en-US" baseline="30000" dirty="0" smtClean="0">
                <a:latin typeface="Arial Narrow" panose="020B0606020202030204" pitchFamily="34" charset="0"/>
              </a:rPr>
              <a:t>th</a:t>
            </a:r>
            <a:r>
              <a:rPr lang="en-US" dirty="0" smtClean="0">
                <a:latin typeface="Arial Narrow" panose="020B0606020202030204" pitchFamily="34" charset="0"/>
              </a:rPr>
              <a:t> C            Fundamentalist /Mod</a:t>
            </a:r>
            <a:endParaRPr lang="en-US" dirty="0">
              <a:latin typeface="Arial Narrow" panose="020B0606020202030204" pitchFamily="34" charset="0"/>
            </a:endParaRPr>
          </a:p>
        </p:txBody>
      </p:sp>
      <p:cxnSp>
        <p:nvCxnSpPr>
          <p:cNvPr id="50" name="Straight Arrow Connector 49"/>
          <p:cNvCxnSpPr/>
          <p:nvPr/>
        </p:nvCxnSpPr>
        <p:spPr>
          <a:xfrm>
            <a:off x="1389075" y="4591579"/>
            <a:ext cx="704850" cy="9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389075" y="4881042"/>
            <a:ext cx="7048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1647825" y="5112561"/>
            <a:ext cx="4558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649189" y="4218885"/>
            <a:ext cx="7391134" cy="1169551"/>
          </a:xfrm>
          <a:prstGeom prst="rect">
            <a:avLst/>
          </a:prstGeom>
          <a:noFill/>
        </p:spPr>
        <p:txBody>
          <a:bodyPr wrap="square" rtlCol="0">
            <a:spAutoFit/>
          </a:bodyPr>
          <a:lstStyle/>
          <a:p>
            <a:r>
              <a:rPr lang="en-US" sz="1400" dirty="0">
                <a:latin typeface="Arial Narrow" panose="020B0606020202030204" pitchFamily="34" charset="0"/>
              </a:rPr>
              <a:t>The point I was trying to make in the Oceana series was that Protestantism has tended to not be united but it is divided at least into two camps just as it is now when you have churches opposed to Trump and churches that gave Trump power. It's just the same continuation of what has been this split issue in Protestantism since the early </a:t>
            </a:r>
            <a:r>
              <a:rPr lang="en-US" sz="1400" dirty="0" smtClean="0">
                <a:latin typeface="Arial Narrow" panose="020B0606020202030204" pitchFamily="34" charset="0"/>
              </a:rPr>
              <a:t>1700’s. </a:t>
            </a:r>
            <a:r>
              <a:rPr lang="en-US" sz="1400" dirty="0">
                <a:latin typeface="Arial Narrow" panose="020B0606020202030204" pitchFamily="34" charset="0"/>
              </a:rPr>
              <a:t>We're not going to worry about the first one, but it's the second great awakening that also Adventism came out of. It's the second great awakening that introduced the concept of camp meetings. </a:t>
            </a:r>
          </a:p>
        </p:txBody>
      </p:sp>
      <p:sp>
        <p:nvSpPr>
          <p:cNvPr id="63" name="TextBox 62"/>
          <p:cNvSpPr txBox="1"/>
          <p:nvPr/>
        </p:nvSpPr>
        <p:spPr>
          <a:xfrm>
            <a:off x="228143" y="5319862"/>
            <a:ext cx="11498709" cy="1600438"/>
          </a:xfrm>
          <a:prstGeom prst="rect">
            <a:avLst/>
          </a:prstGeom>
          <a:noFill/>
        </p:spPr>
        <p:txBody>
          <a:bodyPr wrap="square" rtlCol="0">
            <a:spAutoFit/>
          </a:bodyPr>
          <a:lstStyle/>
          <a:p>
            <a:r>
              <a:rPr lang="en-US" sz="1400" dirty="0">
                <a:latin typeface="Arial Narrow" panose="020B0606020202030204" pitchFamily="34" charset="0"/>
              </a:rPr>
              <a:t>Up to twenty thousand people attending camp meetings </a:t>
            </a:r>
            <a:r>
              <a:rPr lang="en-US" sz="1400" dirty="0" smtClean="0">
                <a:latin typeface="Arial Narrow" panose="020B0606020202030204" pitchFamily="34" charset="0"/>
              </a:rPr>
              <a:t>led by </a:t>
            </a:r>
            <a:r>
              <a:rPr lang="en-US" sz="1400" dirty="0">
                <a:latin typeface="Arial Narrow" panose="020B0606020202030204" pitchFamily="34" charset="0"/>
              </a:rPr>
              <a:t>people such as Charles </a:t>
            </a:r>
            <a:r>
              <a:rPr lang="en-US" sz="1400" dirty="0" smtClean="0">
                <a:latin typeface="Arial Narrow" panose="020B0606020202030204" pitchFamily="34" charset="0"/>
              </a:rPr>
              <a:t>Finney who </a:t>
            </a:r>
            <a:r>
              <a:rPr lang="en-US" sz="1400" dirty="0">
                <a:latin typeface="Arial Narrow" panose="020B0606020202030204" pitchFamily="34" charset="0"/>
              </a:rPr>
              <a:t>is one of the key leaders of the second grade awakening. Adventism did not invent the camp meeting. That came from the second great awakening. Most of Protestantism was doing that before we were but we also took part in that and Adventism is one of two </a:t>
            </a:r>
            <a:r>
              <a:rPr lang="en-US" sz="1400" dirty="0" smtClean="0">
                <a:latin typeface="Arial Narrow" panose="020B0606020202030204" pitchFamily="34" charset="0"/>
              </a:rPr>
              <a:t>religions with </a:t>
            </a:r>
            <a:r>
              <a:rPr lang="en-US" sz="1400" dirty="0">
                <a:latin typeface="Arial Narrow" panose="020B0606020202030204" pitchFamily="34" charset="0"/>
              </a:rPr>
              <a:t>Mormonism that came out of the second great awakening. So just the two points we've made so far: Protestantism has been split through its history. This fight is largely in the north because the south had surrendered to church and state long before the civil war began. Another quote by Francis Fitzgerald, </a:t>
            </a:r>
            <a:r>
              <a:rPr lang="en-US" sz="1400" dirty="0" smtClean="0">
                <a:latin typeface="Arial Narrow" panose="020B0606020202030204" pitchFamily="34" charset="0"/>
              </a:rPr>
              <a:t>“The </a:t>
            </a:r>
            <a:r>
              <a:rPr lang="en-US" sz="1400" dirty="0">
                <a:latin typeface="Arial Narrow" panose="020B0606020202030204" pitchFamily="34" charset="0"/>
              </a:rPr>
              <a:t>second great awakening was essentially a revolt against the Calvinist establishment.” So as I said we're ignoring this first one. It's not in our, it's not in the time of the end. This one's in our alpha history. </a:t>
            </a:r>
            <a:r>
              <a:rPr lang="en-US" sz="1400" dirty="0" smtClean="0">
                <a:latin typeface="Arial Narrow" panose="020B0606020202030204" pitchFamily="34" charset="0"/>
              </a:rPr>
              <a:t>The </a:t>
            </a:r>
            <a:r>
              <a:rPr lang="en-US" sz="1400" dirty="0">
                <a:latin typeface="Arial Narrow" panose="020B0606020202030204" pitchFamily="34" charset="0"/>
              </a:rPr>
              <a:t>highest creed of Protestantism was essentially Calvinism. </a:t>
            </a:r>
            <a:r>
              <a:rPr lang="en-US" sz="1400" dirty="0" smtClean="0">
                <a:latin typeface="Arial Narrow" panose="020B0606020202030204" pitchFamily="34" charset="0"/>
              </a:rPr>
              <a:t>I don’t want to go into the complexities of why. But it’s Calvinism that was the creed of Protestantism. </a:t>
            </a:r>
            <a:endParaRPr lang="en-US" sz="14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364632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5" y="219075"/>
            <a:ext cx="11811000" cy="1815882"/>
          </a:xfrm>
          <a:prstGeom prst="rect">
            <a:avLst/>
          </a:prstGeom>
          <a:noFill/>
        </p:spPr>
        <p:txBody>
          <a:bodyPr wrap="square" rtlCol="0">
            <a:spAutoFit/>
          </a:bodyPr>
          <a:lstStyle/>
          <a:p>
            <a:r>
              <a:rPr lang="en-US" sz="1400" dirty="0">
                <a:latin typeface="Arial Narrow" panose="020B0606020202030204" pitchFamily="34" charset="0"/>
              </a:rPr>
              <a:t>So especially the Presbyterians but the leadership she refers to as the Calvinist establishment </a:t>
            </a:r>
            <a:r>
              <a:rPr lang="en-US" sz="1400" dirty="0" smtClean="0">
                <a:latin typeface="Arial Narrow" panose="020B0606020202030204" pitchFamily="34" charset="0"/>
              </a:rPr>
              <a:t>holds </a:t>
            </a:r>
            <a:r>
              <a:rPr lang="en-US" sz="1400" dirty="0">
                <a:latin typeface="Arial Narrow" panose="020B0606020202030204" pitchFamily="34" charset="0"/>
              </a:rPr>
              <a:t>strictly to that Calvinism, and the second great awakening was a revolt against that. So the second great awakening is not this history of unity within Protestantism where they're doing a great work. It's an internal fight. It's described as like the religious revolution after the American Revolution because a key doctrine of Calvinism was predestination. Now in the American Revolution there was this revolutionary idea introduced that people had free will. They could decide for themselves on personal and political matters. So as they come out of the revolution where they wake up to this newfound freedom by the 1790s, people are starting to feel uncomfortable with Calvinism,  that teaches you have no freedom to decide whether you go to heaven or to hell. God decided long ago and nothing you do can change that. </a:t>
            </a:r>
            <a:r>
              <a:rPr lang="en-US" sz="1400" dirty="0" smtClean="0">
                <a:latin typeface="Arial Narrow" panose="020B0606020202030204" pitchFamily="34" charset="0"/>
              </a:rPr>
              <a:t>This conflicts </a:t>
            </a:r>
            <a:r>
              <a:rPr lang="en-US" sz="1400" dirty="0">
                <a:latin typeface="Arial Narrow" panose="020B0606020202030204" pitchFamily="34" charset="0"/>
              </a:rPr>
              <a:t>with the freedom they had experienced from the American Revolution. So some charismatic leaders rise </a:t>
            </a:r>
            <a:r>
              <a:rPr lang="en-US" sz="1400" dirty="0" smtClean="0">
                <a:latin typeface="Arial Narrow" panose="020B0606020202030204" pitchFamily="34" charset="0"/>
              </a:rPr>
              <a:t>up, </a:t>
            </a:r>
            <a:r>
              <a:rPr lang="en-US" sz="1400" dirty="0">
                <a:latin typeface="Arial Narrow" panose="020B0606020202030204" pitchFamily="34" charset="0"/>
              </a:rPr>
              <a:t>and we mentioned before Charles Finney. He's described as a new school Presbyterian. He departed from traditional Calvinist theology by teaching that people have free will to choose salvation. So he says people have free will in religious matters as well as the political and the personal. It is in some ways an extension of the American Revolution. </a:t>
            </a:r>
          </a:p>
        </p:txBody>
      </p:sp>
      <p:sp>
        <p:nvSpPr>
          <p:cNvPr id="3" name="TextBox 2"/>
          <p:cNvSpPr txBox="1"/>
          <p:nvPr/>
        </p:nvSpPr>
        <p:spPr>
          <a:xfrm>
            <a:off x="173831" y="2001504"/>
            <a:ext cx="8193881" cy="2031325"/>
          </a:xfrm>
          <a:prstGeom prst="rect">
            <a:avLst/>
          </a:prstGeom>
          <a:noFill/>
        </p:spPr>
        <p:txBody>
          <a:bodyPr wrap="square" rtlCol="0">
            <a:spAutoFit/>
          </a:bodyPr>
          <a:lstStyle/>
          <a:p>
            <a:r>
              <a:rPr lang="en-US" sz="1400" dirty="0">
                <a:latin typeface="Arial Narrow" panose="020B0606020202030204" pitchFamily="34" charset="0"/>
              </a:rPr>
              <a:t>Now he was one of the main leaders of this second great awakening, the new school. What about the old school? I don't want to so much concentrate on a person as much as a university. The old school was led by Charles Hodge and these leaders change over time, and he was, I’ll go to the quote. It's the second quote from the document on the forum. “The old school led by Charles Hodge</a:t>
            </a:r>
            <a:r>
              <a:rPr lang="en-US" sz="1400" dirty="0" smtClean="0">
                <a:latin typeface="Arial Narrow" panose="020B0606020202030204" pitchFamily="34" charset="0"/>
              </a:rPr>
              <a:t>,” </a:t>
            </a:r>
            <a:r>
              <a:rPr lang="en-US" sz="1400" dirty="0">
                <a:latin typeface="Arial Narrow" panose="020B0606020202030204" pitchFamily="34" charset="0"/>
              </a:rPr>
              <a:t>halfway through the quote, </a:t>
            </a:r>
            <a:r>
              <a:rPr lang="en-US" sz="1400" dirty="0" smtClean="0">
                <a:latin typeface="Arial Narrow" panose="020B0606020202030204" pitchFamily="34" charset="0"/>
              </a:rPr>
              <a:t>“of </a:t>
            </a:r>
            <a:r>
              <a:rPr lang="en-US" sz="1400" dirty="0">
                <a:latin typeface="Arial Narrow" panose="020B0606020202030204" pitchFamily="34" charset="0"/>
              </a:rPr>
              <a:t>Princeton theological seminary was much more conservative theologically and did not support the revival movement led by Charles Hodge of Princeton Theological Seminary.” This may seem like a small point but it's very hard to find information on such things as Sunday laws</a:t>
            </a:r>
            <a:r>
              <a:rPr lang="en-US" sz="1400" dirty="0" smtClean="0">
                <a:latin typeface="Arial Narrow" panose="020B0606020202030204" pitchFamily="34" charset="0"/>
              </a:rPr>
              <a:t>.</a:t>
            </a:r>
            <a:r>
              <a:rPr lang="en-US" sz="1400" dirty="0">
                <a:latin typeface="Arial Narrow" panose="020B0606020202030204" pitchFamily="34" charset="0"/>
              </a:rPr>
              <a:t> It’s hard to know from which direction that drive was coming from but if you hear that something came out of Princeton, was taught in Princeton, you're looking at something that is strictly fundamentalist conservative practically to the present day. This is the fundamentalist branch of Protestantism. </a:t>
            </a:r>
          </a:p>
        </p:txBody>
      </p:sp>
      <p:sp>
        <p:nvSpPr>
          <p:cNvPr id="4" name="TextBox 3"/>
          <p:cNvSpPr txBox="1"/>
          <p:nvPr/>
        </p:nvSpPr>
        <p:spPr>
          <a:xfrm>
            <a:off x="8572500" y="2243394"/>
            <a:ext cx="3543300" cy="400110"/>
          </a:xfrm>
          <a:prstGeom prst="rect">
            <a:avLst/>
          </a:prstGeom>
          <a:noFill/>
        </p:spPr>
        <p:txBody>
          <a:bodyPr wrap="square" rtlCol="0">
            <a:spAutoFit/>
          </a:bodyPr>
          <a:lstStyle/>
          <a:p>
            <a:r>
              <a:rPr lang="en-US" sz="2000" dirty="0" smtClean="0">
                <a:latin typeface="Arial Narrow" panose="020B0606020202030204" pitchFamily="34" charset="0"/>
              </a:rPr>
              <a:t>Charles Finney     Charles Hodge</a:t>
            </a:r>
            <a:endParaRPr lang="en-US" sz="2000" dirty="0">
              <a:latin typeface="Arial Narrow" panose="020B0606020202030204" pitchFamily="34" charset="0"/>
            </a:endParaRPr>
          </a:p>
        </p:txBody>
      </p:sp>
      <p:cxnSp>
        <p:nvCxnSpPr>
          <p:cNvPr id="6" name="Straight Connector 5"/>
          <p:cNvCxnSpPr/>
          <p:nvPr/>
        </p:nvCxnSpPr>
        <p:spPr>
          <a:xfrm>
            <a:off x="10158412" y="2328446"/>
            <a:ext cx="19050" cy="16192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86775" y="2616310"/>
            <a:ext cx="33623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2875" y="4062224"/>
            <a:ext cx="11684793" cy="2893100"/>
          </a:xfrm>
          <a:prstGeom prst="rect">
            <a:avLst/>
          </a:prstGeom>
          <a:noFill/>
        </p:spPr>
        <p:txBody>
          <a:bodyPr wrap="square" rtlCol="0">
            <a:spAutoFit/>
          </a:bodyPr>
          <a:lstStyle/>
          <a:p>
            <a:r>
              <a:rPr lang="en-US" sz="1400" dirty="0">
                <a:latin typeface="Arial Narrow" panose="020B0606020202030204" pitchFamily="34" charset="0"/>
              </a:rPr>
              <a:t>It was conservative theologically, called for traditional Calvinist teaching. It did not support that revival movement. I'm just looking for a quote. I could have it for tomorrow, but one of the leaders of </a:t>
            </a:r>
            <a:r>
              <a:rPr lang="en-US" sz="1400" dirty="0" smtClean="0">
                <a:latin typeface="Arial Narrow" panose="020B0606020202030204" pitchFamily="34" charset="0"/>
              </a:rPr>
              <a:t>Princeton, </a:t>
            </a:r>
            <a:r>
              <a:rPr lang="en-US" sz="1400" dirty="0">
                <a:latin typeface="Arial Narrow" panose="020B0606020202030204" pitchFamily="34" charset="0"/>
              </a:rPr>
              <a:t>he made the claim that the thing he was proud of the most was that no new thought ever came out of that university. He was so proud that that university did not introduce a single new thought to Protestantism because they are fundamentalists. There is no new thought that could come. He was proud of that. Charles Finney was also associated with a university. His name became synonymous with Oberlin college. These are two colleges, universities. Both in the north of course. That's where they're fighting. Princeton was started in 1812 and is still running today. Traditional Calvinist theologians established themselves at Princeton and fought for fundamentalism from Princeton. They did that in this fight but also especially in the third fight in the early 20th century. Oberlin College was established in 1833 directly connected to the second great awakening. It's the first college in America that allowed co-education, the second in the world still running today that allowed co-education</a:t>
            </a:r>
            <a:r>
              <a:rPr lang="en-US" sz="1400" dirty="0" smtClean="0">
                <a:latin typeface="Arial Narrow" panose="020B0606020202030204" pitchFamily="34" charset="0"/>
              </a:rPr>
              <a:t>. </a:t>
            </a:r>
            <a:r>
              <a:rPr lang="en-US" sz="1400" dirty="0">
                <a:latin typeface="Arial Narrow" panose="020B0606020202030204" pitchFamily="34" charset="0"/>
              </a:rPr>
              <a:t>Charles Finney insisted that they allow black students equally to white. He insisted that women should make their own decisions regarding salvation. This college became a stop on the underground railway. Now I don't want to suggest that we're all here in the new school and this is the good side. We're trying to trace the subject of the Sunday law or constitutional amendments, wherever that church state drive is coming from. When these modernists start to change Protestantism, part of what they are teaching is evolution, no literal second advent, no virgin birth, none of Christ’s miracles actually happened and the bible is not historically accurate. We would not agree with this </a:t>
            </a:r>
            <a:r>
              <a:rPr lang="en-US" sz="1400" dirty="0" smtClean="0">
                <a:latin typeface="Arial Narrow" panose="020B0606020202030204" pitchFamily="34" charset="0"/>
              </a:rPr>
              <a:t>stream (New School). </a:t>
            </a:r>
            <a:r>
              <a:rPr lang="en-US" sz="1400" dirty="0">
                <a:latin typeface="Arial Narrow" panose="020B0606020202030204" pitchFamily="34" charset="0"/>
              </a:rPr>
              <a:t>We’d probably agree more with this </a:t>
            </a:r>
            <a:r>
              <a:rPr lang="en-US" sz="1400" dirty="0" smtClean="0">
                <a:latin typeface="Arial Narrow" panose="020B0606020202030204" pitchFamily="34" charset="0"/>
              </a:rPr>
              <a:t>stream (fundamentalist) </a:t>
            </a:r>
            <a:r>
              <a:rPr lang="en-US" sz="1400" dirty="0">
                <a:latin typeface="Arial Narrow" panose="020B0606020202030204" pitchFamily="34" charset="0"/>
              </a:rPr>
              <a:t>at least when we say virgin birth, real miracles. </a:t>
            </a:r>
          </a:p>
          <a:p>
            <a:endParaRPr lang="en-US" sz="1400" dirty="0">
              <a:latin typeface="Arial Narrow" panose="020B0606020202030204" pitchFamily="34" charset="0"/>
            </a:endParaRPr>
          </a:p>
        </p:txBody>
      </p:sp>
      <p:sp>
        <p:nvSpPr>
          <p:cNvPr id="10" name="TextBox 9"/>
          <p:cNvSpPr txBox="1"/>
          <p:nvPr/>
        </p:nvSpPr>
        <p:spPr>
          <a:xfrm>
            <a:off x="8658224" y="2616310"/>
            <a:ext cx="1500188" cy="861774"/>
          </a:xfrm>
          <a:prstGeom prst="rect">
            <a:avLst/>
          </a:prstGeom>
          <a:noFill/>
        </p:spPr>
        <p:txBody>
          <a:bodyPr wrap="square" rtlCol="0">
            <a:spAutoFit/>
          </a:bodyPr>
          <a:lstStyle/>
          <a:p>
            <a:r>
              <a:rPr lang="en-US" sz="3200" dirty="0" smtClean="0">
                <a:latin typeface="Arial Narrow" panose="020B0606020202030204" pitchFamily="34" charset="0"/>
              </a:rPr>
              <a:t>Oberlin</a:t>
            </a:r>
            <a:r>
              <a:rPr lang="en-US" dirty="0" smtClean="0"/>
              <a:t>	</a:t>
            </a:r>
            <a:endParaRPr lang="en-US" dirty="0"/>
          </a:p>
        </p:txBody>
      </p:sp>
      <p:sp>
        <p:nvSpPr>
          <p:cNvPr id="11" name="TextBox 10"/>
          <p:cNvSpPr txBox="1"/>
          <p:nvPr/>
        </p:nvSpPr>
        <p:spPr>
          <a:xfrm>
            <a:off x="10262213" y="2616310"/>
            <a:ext cx="1647826" cy="584775"/>
          </a:xfrm>
          <a:prstGeom prst="rect">
            <a:avLst/>
          </a:prstGeom>
          <a:noFill/>
        </p:spPr>
        <p:txBody>
          <a:bodyPr wrap="square" rtlCol="0">
            <a:spAutoFit/>
          </a:bodyPr>
          <a:lstStyle/>
          <a:p>
            <a:r>
              <a:rPr lang="en-US" sz="3200" dirty="0" smtClean="0">
                <a:latin typeface="Arial Narrow" panose="020B0606020202030204" pitchFamily="34" charset="0"/>
              </a:rPr>
              <a:t>Princeton</a:t>
            </a:r>
            <a:endParaRPr lang="en-US" sz="3200" dirty="0">
              <a:latin typeface="Arial Narrow" panose="020B0606020202030204" pitchFamily="34" charset="0"/>
            </a:endParaRPr>
          </a:p>
        </p:txBody>
      </p:sp>
      <p:pic>
        <p:nvPicPr>
          <p:cNvPr id="1026" name="Picture 2" descr="Image result for charles finn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0767" y="3114101"/>
            <a:ext cx="791447" cy="9132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harles hod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79081" y="3136452"/>
            <a:ext cx="734348" cy="868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20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8612" y="89647"/>
            <a:ext cx="11779623" cy="954107"/>
          </a:xfrm>
          <a:prstGeom prst="rect">
            <a:avLst/>
          </a:prstGeom>
          <a:noFill/>
        </p:spPr>
        <p:txBody>
          <a:bodyPr wrap="square" rtlCol="0">
            <a:spAutoFit/>
          </a:bodyPr>
          <a:lstStyle/>
          <a:p>
            <a:endParaRPr lang="en-US" dirty="0"/>
          </a:p>
        </p:txBody>
      </p:sp>
      <p:sp>
        <p:nvSpPr>
          <p:cNvPr id="4" name="TextBox 3"/>
          <p:cNvSpPr txBox="1"/>
          <p:nvPr/>
        </p:nvSpPr>
        <p:spPr>
          <a:xfrm>
            <a:off x="197224" y="89647"/>
            <a:ext cx="11797552" cy="954107"/>
          </a:xfrm>
          <a:prstGeom prst="rect">
            <a:avLst/>
          </a:prstGeom>
          <a:noFill/>
        </p:spPr>
        <p:txBody>
          <a:bodyPr wrap="square" rtlCol="0">
            <a:spAutoFit/>
          </a:bodyPr>
          <a:lstStyle/>
          <a:p>
            <a:r>
              <a:rPr lang="en-US" sz="1400" dirty="0">
                <a:latin typeface="Arial Narrow" panose="020B0606020202030204" pitchFamily="34" charset="0"/>
              </a:rPr>
              <a:t>So there's issues with both but the reason that this stream has problems is as they go into the bible and question, they do not have a methodology to do that with. So they're going to just have a discussion about what they want to leave and what they want to keep. We work on a strict methodology that they don't have. So while we could argue they were trying to do a good thing, it led them to strange conclusions we would not agree with, but this isn't about which side you would join if you were a </a:t>
            </a:r>
            <a:r>
              <a:rPr lang="en-US" sz="1400" dirty="0" smtClean="0">
                <a:latin typeface="Arial Narrow" panose="020B0606020202030204" pitchFamily="34" charset="0"/>
              </a:rPr>
              <a:t>Presbyterian </a:t>
            </a:r>
            <a:r>
              <a:rPr lang="en-US" sz="1400" dirty="0">
                <a:latin typeface="Arial Narrow" panose="020B0606020202030204" pitchFamily="34" charset="0"/>
              </a:rPr>
              <a:t>because you're not. We're tracing the threat all the way to the Sunday law. </a:t>
            </a:r>
          </a:p>
        </p:txBody>
      </p:sp>
      <p:sp>
        <p:nvSpPr>
          <p:cNvPr id="5" name="TextBox 4"/>
          <p:cNvSpPr txBox="1"/>
          <p:nvPr/>
        </p:nvSpPr>
        <p:spPr>
          <a:xfrm>
            <a:off x="197224" y="967532"/>
            <a:ext cx="11887200" cy="738664"/>
          </a:xfrm>
          <a:prstGeom prst="rect">
            <a:avLst/>
          </a:prstGeom>
          <a:noFill/>
        </p:spPr>
        <p:txBody>
          <a:bodyPr wrap="square" rtlCol="0">
            <a:spAutoFit/>
          </a:bodyPr>
          <a:lstStyle/>
          <a:p>
            <a:r>
              <a:rPr lang="en-US" sz="1400" dirty="0">
                <a:latin typeface="Arial Narrow" panose="020B0606020202030204" pitchFamily="34" charset="0"/>
              </a:rPr>
              <a:t>So now the three points we've made. Even the great awakenings were just fights within Protestantism. Fights that always work through these two sides, essentially conservatives and liberals from the 1700s through the 20th century. The south has already given in to church and state. Most of the fight when we discuss 1888 history is </a:t>
            </a:r>
            <a:r>
              <a:rPr lang="en-US" sz="1400" b="1" dirty="0">
                <a:latin typeface="Arial Narrow" panose="020B0606020202030204" pitchFamily="34" charset="0"/>
              </a:rPr>
              <a:t>here</a:t>
            </a:r>
            <a:r>
              <a:rPr lang="en-US" sz="1400" dirty="0">
                <a:latin typeface="Arial Narrow" panose="020B0606020202030204" pitchFamily="34" charset="0"/>
              </a:rPr>
              <a:t> </a:t>
            </a:r>
            <a:r>
              <a:rPr lang="en-US" sz="1400" dirty="0" smtClean="0">
                <a:latin typeface="Arial Narrow" panose="020B0606020202030204" pitchFamily="34" charset="0"/>
              </a:rPr>
              <a:t>(North) and </a:t>
            </a:r>
            <a:r>
              <a:rPr lang="en-US" sz="1400" dirty="0">
                <a:latin typeface="Arial Narrow" panose="020B0606020202030204" pitchFamily="34" charset="0"/>
              </a:rPr>
              <a:t>when we're looking at 1863 to 1888, there's still these two sides at conflict which we could simplify by just cutting down to two universities and there were others. </a:t>
            </a:r>
            <a:r>
              <a:rPr lang="en-US" sz="1400" b="1" dirty="0" smtClean="0">
                <a:solidFill>
                  <a:srgbClr val="FF0000"/>
                </a:solidFill>
                <a:latin typeface="Arial Narrow" panose="020B0606020202030204" pitchFamily="34" charset="0"/>
              </a:rPr>
              <a:t>57:19</a:t>
            </a:r>
            <a:endParaRPr lang="en-US" sz="1400" b="1" dirty="0">
              <a:solidFill>
                <a:srgbClr val="FF0000"/>
              </a:solidFill>
              <a:latin typeface="Arial Narrow" panose="020B0606020202030204" pitchFamily="34" charset="0"/>
            </a:endParaRPr>
          </a:p>
        </p:txBody>
      </p:sp>
      <p:sp>
        <p:nvSpPr>
          <p:cNvPr id="8" name="Rectangle 7"/>
          <p:cNvSpPr/>
          <p:nvPr/>
        </p:nvSpPr>
        <p:spPr>
          <a:xfrm>
            <a:off x="230654" y="1709100"/>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5093" y="3049846"/>
            <a:ext cx="4141044" cy="1352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5105" y="1807765"/>
            <a:ext cx="2009775" cy="1015663"/>
          </a:xfrm>
          <a:prstGeom prst="rect">
            <a:avLst/>
          </a:prstGeom>
          <a:noFill/>
        </p:spPr>
        <p:txBody>
          <a:bodyPr wrap="square" rtlCol="0">
            <a:spAutoFit/>
          </a:bodyPr>
          <a:lstStyle/>
          <a:p>
            <a:r>
              <a:rPr lang="en-US" sz="6000" dirty="0" smtClean="0">
                <a:latin typeface="Arial Narrow" panose="020B0606020202030204" pitchFamily="34" charset="0"/>
              </a:rPr>
              <a:t>North</a:t>
            </a:r>
            <a:endParaRPr lang="en-US" sz="6000" dirty="0">
              <a:latin typeface="Arial Narrow" panose="020B0606020202030204" pitchFamily="34" charset="0"/>
            </a:endParaRPr>
          </a:p>
        </p:txBody>
      </p:sp>
      <p:sp>
        <p:nvSpPr>
          <p:cNvPr id="12" name="TextBox 11"/>
          <p:cNvSpPr txBox="1"/>
          <p:nvPr/>
        </p:nvSpPr>
        <p:spPr>
          <a:xfrm>
            <a:off x="967677" y="3145862"/>
            <a:ext cx="2981325" cy="1015663"/>
          </a:xfrm>
          <a:prstGeom prst="rect">
            <a:avLst/>
          </a:prstGeom>
          <a:noFill/>
        </p:spPr>
        <p:txBody>
          <a:bodyPr wrap="square" rtlCol="0">
            <a:spAutoFit/>
          </a:bodyPr>
          <a:lstStyle/>
          <a:p>
            <a:r>
              <a:rPr lang="en-US" sz="6000" dirty="0" smtClean="0">
                <a:latin typeface="Arial Narrow" panose="020B0606020202030204" pitchFamily="34" charset="0"/>
              </a:rPr>
              <a:t>   South</a:t>
            </a:r>
            <a:endParaRPr lang="en-US" sz="6000" dirty="0">
              <a:latin typeface="Arial Narrow" panose="020B0606020202030204" pitchFamily="34" charset="0"/>
            </a:endParaRPr>
          </a:p>
        </p:txBody>
      </p:sp>
      <p:sp>
        <p:nvSpPr>
          <p:cNvPr id="13" name="TextBox 12"/>
          <p:cNvSpPr txBox="1"/>
          <p:nvPr/>
        </p:nvSpPr>
        <p:spPr>
          <a:xfrm>
            <a:off x="4823012" y="1679940"/>
            <a:ext cx="7171764" cy="1169551"/>
          </a:xfrm>
          <a:prstGeom prst="rect">
            <a:avLst/>
          </a:prstGeom>
          <a:noFill/>
        </p:spPr>
        <p:txBody>
          <a:bodyPr wrap="square" rtlCol="0">
            <a:spAutoFit/>
          </a:bodyPr>
          <a:lstStyle/>
          <a:p>
            <a:r>
              <a:rPr lang="en-US" sz="1400" dirty="0">
                <a:latin typeface="Arial Narrow" panose="020B0606020202030204" pitchFamily="34" charset="0"/>
              </a:rPr>
              <a:t>This is an oversimplification but it's still accurate. This helps us when we read the document and he mentions something for example by the way someone at Princeton was teaching this. You know what stream of Protestantism that's coming out of. That's not the 19th century </a:t>
            </a:r>
            <a:r>
              <a:rPr lang="en-US" sz="1400" dirty="0">
                <a:solidFill>
                  <a:srgbClr val="FF0000"/>
                </a:solidFill>
                <a:latin typeface="Arial Narrow" panose="020B0606020202030204" pitchFamily="34" charset="0"/>
              </a:rPr>
              <a:t>Biden stream</a:t>
            </a:r>
            <a:r>
              <a:rPr lang="en-US" sz="1400" dirty="0">
                <a:latin typeface="Arial Narrow" panose="020B0606020202030204" pitchFamily="34" charset="0"/>
              </a:rPr>
              <a:t>. This is the fundamentalists and as far as the two sides who's winning, it changes through the history. In the second </a:t>
            </a:r>
            <a:r>
              <a:rPr lang="en-US" sz="1400" dirty="0" smtClean="0">
                <a:latin typeface="Arial Narrow" panose="020B0606020202030204" pitchFamily="34" charset="0"/>
              </a:rPr>
              <a:t>Great Awakening </a:t>
            </a:r>
            <a:r>
              <a:rPr lang="en-US" sz="1400" dirty="0">
                <a:latin typeface="Arial Narrow" panose="020B0606020202030204" pitchFamily="34" charset="0"/>
              </a:rPr>
              <a:t>the new school did really well. They did really well here as well</a:t>
            </a:r>
            <a:r>
              <a:rPr lang="en-US" sz="1400" dirty="0" smtClean="0">
                <a:latin typeface="Arial Narrow" panose="020B0606020202030204" pitchFamily="34" charset="0"/>
              </a:rPr>
              <a:t>. (Fundamentalist/Mod) </a:t>
            </a:r>
            <a:endParaRPr lang="en-US" sz="1400" dirty="0">
              <a:latin typeface="Arial Narrow" panose="020B0606020202030204" pitchFamily="34" charset="0"/>
            </a:endParaRPr>
          </a:p>
        </p:txBody>
      </p:sp>
      <p:sp>
        <p:nvSpPr>
          <p:cNvPr id="14" name="TextBox 13"/>
          <p:cNvSpPr txBox="1"/>
          <p:nvPr/>
        </p:nvSpPr>
        <p:spPr>
          <a:xfrm>
            <a:off x="4889804" y="2934790"/>
            <a:ext cx="4402283" cy="923330"/>
          </a:xfrm>
          <a:prstGeom prst="rect">
            <a:avLst/>
          </a:prstGeom>
          <a:noFill/>
        </p:spPr>
        <p:txBody>
          <a:bodyPr wrap="square" rtlCol="0">
            <a:spAutoFit/>
          </a:bodyPr>
          <a:lstStyle/>
          <a:p>
            <a:pPr marL="342900" indent="-342900">
              <a:buAutoNum type="arabicPeriod"/>
            </a:pPr>
            <a:r>
              <a:rPr lang="en-US" dirty="0" smtClean="0">
                <a:latin typeface="Arial Narrow" panose="020B0606020202030204" pitchFamily="34" charset="0"/>
              </a:rPr>
              <a:t>1rst </a:t>
            </a:r>
            <a:r>
              <a:rPr lang="en-US" dirty="0">
                <a:latin typeface="Arial Narrow" panose="020B0606020202030204" pitchFamily="34" charset="0"/>
              </a:rPr>
              <a:t>GA </a:t>
            </a:r>
            <a:r>
              <a:rPr lang="en-US" dirty="0" smtClean="0">
                <a:latin typeface="Arial Narrow" panose="020B0606020202030204" pitchFamily="34" charset="0"/>
              </a:rPr>
              <a:t>                  Old Side / New Side </a:t>
            </a:r>
          </a:p>
          <a:p>
            <a:pPr marL="342900" indent="-342900">
              <a:buAutoNum type="arabicPeriod"/>
            </a:pPr>
            <a:r>
              <a:rPr lang="en-US" dirty="0" smtClean="0">
                <a:latin typeface="Arial Narrow" panose="020B0606020202030204" pitchFamily="34" charset="0"/>
              </a:rPr>
              <a:t>2</a:t>
            </a:r>
            <a:r>
              <a:rPr lang="en-US" baseline="30000" dirty="0" smtClean="0">
                <a:latin typeface="Arial Narrow" panose="020B0606020202030204" pitchFamily="34" charset="0"/>
              </a:rPr>
              <a:t>nd</a:t>
            </a:r>
            <a:r>
              <a:rPr lang="en-US" dirty="0" smtClean="0">
                <a:latin typeface="Arial Narrow" panose="020B0606020202030204" pitchFamily="34" charset="0"/>
              </a:rPr>
              <a:t> GA                    Old School / New School</a:t>
            </a:r>
          </a:p>
          <a:p>
            <a:pPr marL="342900" indent="-342900">
              <a:buAutoNum type="arabicPeriod"/>
            </a:pPr>
            <a:r>
              <a:rPr lang="en-US" dirty="0" smtClean="0">
                <a:latin typeface="Arial Narrow" panose="020B0606020202030204" pitchFamily="34" charset="0"/>
              </a:rPr>
              <a:t>Early 20</a:t>
            </a:r>
            <a:r>
              <a:rPr lang="en-US" baseline="30000" dirty="0" smtClean="0">
                <a:latin typeface="Arial Narrow" panose="020B0606020202030204" pitchFamily="34" charset="0"/>
              </a:rPr>
              <a:t>th</a:t>
            </a:r>
            <a:r>
              <a:rPr lang="en-US" dirty="0" smtClean="0">
                <a:latin typeface="Arial Narrow" panose="020B0606020202030204" pitchFamily="34" charset="0"/>
              </a:rPr>
              <a:t> C            Fundamentalist /Mod</a:t>
            </a:r>
            <a:endParaRPr lang="en-US" dirty="0">
              <a:latin typeface="Arial Narrow" panose="020B0606020202030204" pitchFamily="34" charset="0"/>
            </a:endParaRPr>
          </a:p>
        </p:txBody>
      </p:sp>
      <p:sp>
        <p:nvSpPr>
          <p:cNvPr id="15" name="TextBox 14"/>
          <p:cNvSpPr txBox="1"/>
          <p:nvPr/>
        </p:nvSpPr>
        <p:spPr>
          <a:xfrm>
            <a:off x="4849906" y="3816362"/>
            <a:ext cx="7207624" cy="1600438"/>
          </a:xfrm>
          <a:prstGeom prst="rect">
            <a:avLst/>
          </a:prstGeom>
          <a:noFill/>
        </p:spPr>
        <p:txBody>
          <a:bodyPr wrap="square" rtlCol="0">
            <a:spAutoFit/>
          </a:bodyPr>
          <a:lstStyle/>
          <a:p>
            <a:r>
              <a:rPr lang="en-US" sz="1400" dirty="0">
                <a:latin typeface="Arial Narrow" panose="020B0606020202030204" pitchFamily="34" charset="0"/>
              </a:rPr>
              <a:t>Fundamentalists were essentially shut down in the 1930s but then along comes Billy Graham, and which side was Billy Graham on? He's a fundamentalist but he's clever. Part way through his career he says that term is loaded. I'm going to call myself an evangelical, a term that had fallen out of popularity. So the fundamentalists, the modernists thought they'd </a:t>
            </a:r>
            <a:r>
              <a:rPr lang="en-US" sz="1400" dirty="0" smtClean="0">
                <a:latin typeface="Arial Narrow" panose="020B0606020202030204" pitchFamily="34" charset="0"/>
              </a:rPr>
              <a:t>won. Fundamentalism </a:t>
            </a:r>
            <a:r>
              <a:rPr lang="en-US" sz="1400" dirty="0">
                <a:latin typeface="Arial Narrow" panose="020B0606020202030204" pitchFamily="34" charset="0"/>
              </a:rPr>
              <a:t>was dead, but fundamentalism is resilient. Billy Graham, then the 1960s and 70s, they are the ones that mobilize on radio. They know how to fight and by this history </a:t>
            </a:r>
            <a:r>
              <a:rPr lang="en-US" sz="1400" dirty="0" smtClean="0">
                <a:latin typeface="Arial Narrow" panose="020B0606020202030204" pitchFamily="34" charset="0"/>
              </a:rPr>
              <a:t>(1979) they're </a:t>
            </a:r>
            <a:r>
              <a:rPr lang="en-US" sz="1400" dirty="0">
                <a:latin typeface="Arial Narrow" panose="020B0606020202030204" pitchFamily="34" charset="0"/>
              </a:rPr>
              <a:t>back in the game. Going back into the first </a:t>
            </a:r>
            <a:r>
              <a:rPr lang="en-US" sz="1400" dirty="0" smtClean="0">
                <a:latin typeface="Arial Narrow" panose="020B0606020202030204" pitchFamily="34" charset="0"/>
              </a:rPr>
              <a:t>history, </a:t>
            </a:r>
            <a:r>
              <a:rPr lang="en-US" sz="1400" dirty="0">
                <a:latin typeface="Arial Narrow" panose="020B0606020202030204" pitchFamily="34" charset="0"/>
              </a:rPr>
              <a:t>if you </a:t>
            </a:r>
            <a:r>
              <a:rPr lang="en-US" sz="1400" dirty="0" smtClean="0">
                <a:latin typeface="Arial Narrow" panose="020B0606020202030204" pitchFamily="34" charset="0"/>
              </a:rPr>
              <a:t>see </a:t>
            </a:r>
            <a:r>
              <a:rPr lang="en-US" sz="1400" dirty="0">
                <a:latin typeface="Arial Narrow" panose="020B0606020202030204" pitchFamily="34" charset="0"/>
              </a:rPr>
              <a:t>Princeton or Oberlin you know what side they're on. </a:t>
            </a:r>
          </a:p>
        </p:txBody>
      </p:sp>
      <p:sp>
        <p:nvSpPr>
          <p:cNvPr id="16" name="TextBox 15"/>
          <p:cNvSpPr txBox="1"/>
          <p:nvPr/>
        </p:nvSpPr>
        <p:spPr>
          <a:xfrm>
            <a:off x="486518" y="4968807"/>
            <a:ext cx="3543300" cy="400110"/>
          </a:xfrm>
          <a:prstGeom prst="rect">
            <a:avLst/>
          </a:prstGeom>
          <a:noFill/>
        </p:spPr>
        <p:txBody>
          <a:bodyPr wrap="square" rtlCol="0">
            <a:spAutoFit/>
          </a:bodyPr>
          <a:lstStyle/>
          <a:p>
            <a:r>
              <a:rPr lang="en-US" sz="2000" dirty="0" smtClean="0">
                <a:latin typeface="Arial Narrow" panose="020B0606020202030204" pitchFamily="34" charset="0"/>
              </a:rPr>
              <a:t>Charles Finney     Charles Hodge</a:t>
            </a:r>
            <a:endParaRPr lang="en-US" sz="2000" dirty="0">
              <a:latin typeface="Arial Narrow" panose="020B0606020202030204" pitchFamily="34" charset="0"/>
            </a:endParaRPr>
          </a:p>
        </p:txBody>
      </p:sp>
      <p:cxnSp>
        <p:nvCxnSpPr>
          <p:cNvPr id="17" name="Straight Connector 16"/>
          <p:cNvCxnSpPr/>
          <p:nvPr/>
        </p:nvCxnSpPr>
        <p:spPr>
          <a:xfrm>
            <a:off x="2143965" y="4887101"/>
            <a:ext cx="49493" cy="18857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6518" y="5368917"/>
            <a:ext cx="33623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5091" y="5311816"/>
            <a:ext cx="1661708" cy="861774"/>
          </a:xfrm>
          <a:prstGeom prst="rect">
            <a:avLst/>
          </a:prstGeom>
          <a:noFill/>
        </p:spPr>
        <p:txBody>
          <a:bodyPr wrap="square" rtlCol="0">
            <a:spAutoFit/>
          </a:bodyPr>
          <a:lstStyle/>
          <a:p>
            <a:r>
              <a:rPr lang="en-US" sz="3200" dirty="0" smtClean="0">
                <a:latin typeface="Arial Narrow" panose="020B0606020202030204" pitchFamily="34" charset="0"/>
              </a:rPr>
              <a:t>Oberlin</a:t>
            </a:r>
            <a:r>
              <a:rPr lang="en-US" dirty="0" smtClean="0"/>
              <a:t>	</a:t>
            </a:r>
            <a:endParaRPr lang="en-US" dirty="0"/>
          </a:p>
        </p:txBody>
      </p:sp>
      <p:sp>
        <p:nvSpPr>
          <p:cNvPr id="20" name="TextBox 19"/>
          <p:cNvSpPr txBox="1"/>
          <p:nvPr/>
        </p:nvSpPr>
        <p:spPr>
          <a:xfrm>
            <a:off x="2185803" y="5359017"/>
            <a:ext cx="1647826" cy="584775"/>
          </a:xfrm>
          <a:prstGeom prst="rect">
            <a:avLst/>
          </a:prstGeom>
          <a:noFill/>
        </p:spPr>
        <p:txBody>
          <a:bodyPr wrap="square" rtlCol="0">
            <a:spAutoFit/>
          </a:bodyPr>
          <a:lstStyle/>
          <a:p>
            <a:r>
              <a:rPr lang="en-US" sz="3200" dirty="0" smtClean="0">
                <a:latin typeface="Arial Narrow" panose="020B0606020202030204" pitchFamily="34" charset="0"/>
              </a:rPr>
              <a:t>Princeton</a:t>
            </a:r>
            <a:endParaRPr lang="en-US" sz="3200" dirty="0">
              <a:latin typeface="Arial Narrow" panose="020B0606020202030204" pitchFamily="34" charset="0"/>
            </a:endParaRPr>
          </a:p>
        </p:txBody>
      </p:sp>
      <p:grpSp>
        <p:nvGrpSpPr>
          <p:cNvPr id="21" name="Group 20"/>
          <p:cNvGrpSpPr/>
          <p:nvPr/>
        </p:nvGrpSpPr>
        <p:grpSpPr>
          <a:xfrm>
            <a:off x="4831976" y="5044216"/>
            <a:ext cx="7360024" cy="1748904"/>
            <a:chOff x="620223" y="660220"/>
            <a:chExt cx="7371077" cy="1518117"/>
          </a:xfrm>
        </p:grpSpPr>
        <p:cxnSp>
          <p:nvCxnSpPr>
            <p:cNvPr id="22" name="Straight Connector 21"/>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620223" y="665750"/>
              <a:ext cx="6919090" cy="1512587"/>
              <a:chOff x="2264870" y="1277464"/>
              <a:chExt cx="9128725" cy="1217065"/>
            </a:xfrm>
          </p:grpSpPr>
          <p:cxnSp>
            <p:nvCxnSpPr>
              <p:cNvPr id="25" name="Straight Connector 24"/>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264870" y="1277464"/>
                <a:ext cx="1085850" cy="397315"/>
              </a:xfrm>
              <a:prstGeom prst="rect">
                <a:avLst/>
              </a:prstGeom>
              <a:noFill/>
            </p:spPr>
            <p:txBody>
              <a:bodyPr wrap="square" rtlCol="0" anchor="b">
                <a:noAutofit/>
              </a:bodyPr>
              <a:lstStyle/>
              <a:p>
                <a:r>
                  <a:rPr lang="en-US" dirty="0" smtClean="0">
                    <a:latin typeface="Arial Narrow" panose="020B0606020202030204" pitchFamily="34" charset="0"/>
                  </a:rPr>
                  <a:t>1798</a:t>
                </a:r>
                <a:endParaRPr lang="en-US" dirty="0">
                  <a:latin typeface="Arial Narrow" panose="020B0606020202030204" pitchFamily="34" charset="0"/>
                </a:endParaRPr>
              </a:p>
            </p:txBody>
          </p:sp>
          <p:sp>
            <p:nvSpPr>
              <p:cNvPr id="33" name="TextBox 32"/>
              <p:cNvSpPr txBox="1"/>
              <p:nvPr/>
            </p:nvSpPr>
            <p:spPr>
              <a:xfrm>
                <a:off x="3966294" y="1826240"/>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34" name="TextBox 33"/>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24" name="TextBox 23"/>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sp>
        <p:nvSpPr>
          <p:cNvPr id="35" name="TextBox 34"/>
          <p:cNvSpPr txBox="1"/>
          <p:nvPr/>
        </p:nvSpPr>
        <p:spPr>
          <a:xfrm>
            <a:off x="4279666" y="5614467"/>
            <a:ext cx="610138" cy="646331"/>
          </a:xfrm>
          <a:prstGeom prst="rect">
            <a:avLst/>
          </a:prstGeom>
          <a:noFill/>
        </p:spPr>
        <p:txBody>
          <a:bodyPr wrap="square" rtlCol="0">
            <a:spAutoFit/>
          </a:bodyPr>
          <a:lstStyle/>
          <a:p>
            <a:r>
              <a:rPr lang="en-US" dirty="0" smtClean="0"/>
              <a:t>1rstGA</a:t>
            </a:r>
            <a:endParaRPr lang="en-US" dirty="0"/>
          </a:p>
        </p:txBody>
      </p:sp>
      <p:cxnSp>
        <p:nvCxnSpPr>
          <p:cNvPr id="36" name="Straight Connector 35"/>
          <p:cNvCxnSpPr/>
          <p:nvPr/>
        </p:nvCxnSpPr>
        <p:spPr>
          <a:xfrm>
            <a:off x="4584735" y="6724575"/>
            <a:ext cx="689698" cy="48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5" idx="2"/>
          </p:cNvCxnSpPr>
          <p:nvPr/>
        </p:nvCxnSpPr>
        <p:spPr>
          <a:xfrm>
            <a:off x="4584735" y="6260798"/>
            <a:ext cx="952" cy="50567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369020" y="6262691"/>
            <a:ext cx="427435" cy="103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230018" y="5962452"/>
            <a:ext cx="782126" cy="369332"/>
          </a:xfrm>
          <a:prstGeom prst="rect">
            <a:avLst/>
          </a:prstGeom>
          <a:noFill/>
        </p:spPr>
        <p:txBody>
          <a:bodyPr wrap="square" rtlCol="0">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sp>
        <p:nvSpPr>
          <p:cNvPr id="41" name="TextBox 40"/>
          <p:cNvSpPr txBox="1"/>
          <p:nvPr/>
        </p:nvSpPr>
        <p:spPr>
          <a:xfrm>
            <a:off x="9085448" y="5923745"/>
            <a:ext cx="84097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sp>
        <p:nvSpPr>
          <p:cNvPr id="42" name="TextBox 41"/>
          <p:cNvSpPr txBox="1"/>
          <p:nvPr/>
        </p:nvSpPr>
        <p:spPr>
          <a:xfrm>
            <a:off x="10140210" y="5909259"/>
            <a:ext cx="833959"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cxnSp>
        <p:nvCxnSpPr>
          <p:cNvPr id="57" name="Straight Connector 56"/>
          <p:cNvCxnSpPr/>
          <p:nvPr/>
        </p:nvCxnSpPr>
        <p:spPr>
          <a:xfrm>
            <a:off x="10151525" y="6406268"/>
            <a:ext cx="666973" cy="8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9161987" y="6408397"/>
            <a:ext cx="571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358410" y="6424843"/>
            <a:ext cx="523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616079" y="6602688"/>
            <a:ext cx="792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616079" y="6423378"/>
            <a:ext cx="0"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01569" y="6408397"/>
            <a:ext cx="1878" cy="3314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522214" y="6603709"/>
            <a:ext cx="1218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10511363" y="6391768"/>
            <a:ext cx="1" cy="3811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361" y="5840923"/>
            <a:ext cx="837495" cy="878917"/>
          </a:xfrm>
          <a:prstGeom prst="rect">
            <a:avLst/>
          </a:prstGeom>
        </p:spPr>
      </p:pic>
      <p:pic>
        <p:nvPicPr>
          <p:cNvPr id="1026" name="Picture 2" descr="Image result for charles Hod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9242" y="5865903"/>
            <a:ext cx="738836" cy="87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425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394" y="291443"/>
            <a:ext cx="3530503" cy="1600438"/>
          </a:xfrm>
          <a:prstGeom prst="rect">
            <a:avLst/>
          </a:prstGeom>
          <a:noFill/>
        </p:spPr>
        <p:txBody>
          <a:bodyPr wrap="square" rtlCol="0">
            <a:spAutoFit/>
          </a:bodyPr>
          <a:lstStyle/>
          <a:p>
            <a:r>
              <a:rPr lang="en-US" sz="1400" dirty="0">
                <a:latin typeface="Arial Narrow" panose="020B0606020202030204" pitchFamily="34" charset="0"/>
              </a:rPr>
              <a:t>So I wanted to, I just wanted to give some introductory information from 1798 through this second great awakening. The document starts our history in 1863 history by which time the fight's in the north there's long been this split within Protestantism which we have summarized with two universities.</a:t>
            </a:r>
          </a:p>
        </p:txBody>
      </p:sp>
      <p:grpSp>
        <p:nvGrpSpPr>
          <p:cNvPr id="3" name="Group 2"/>
          <p:cNvGrpSpPr/>
          <p:nvPr/>
        </p:nvGrpSpPr>
        <p:grpSpPr>
          <a:xfrm>
            <a:off x="4509246" y="116542"/>
            <a:ext cx="7360024" cy="1748904"/>
            <a:chOff x="620223" y="660220"/>
            <a:chExt cx="7371077" cy="1518117"/>
          </a:xfrm>
        </p:grpSpPr>
        <p:cxnSp>
          <p:nvCxnSpPr>
            <p:cNvPr id="4" name="Straight Connector 3"/>
            <p:cNvCxnSpPr/>
            <p:nvPr/>
          </p:nvCxnSpPr>
          <p:spPr>
            <a:xfrm>
              <a:off x="7005507" y="1293584"/>
              <a:ext cx="955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20223" y="665750"/>
              <a:ext cx="6919090" cy="1512587"/>
              <a:chOff x="2264870" y="1277464"/>
              <a:chExt cx="9128725" cy="1217065"/>
            </a:xfrm>
          </p:grpSpPr>
          <p:cxnSp>
            <p:nvCxnSpPr>
              <p:cNvPr id="7" name="Straight Connector 6"/>
              <p:cNvCxnSpPr/>
              <p:nvPr/>
            </p:nvCxnSpPr>
            <p:spPr>
              <a:xfrm>
                <a:off x="2798673" y="2457303"/>
                <a:ext cx="8594922" cy="372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802482" y="1704916"/>
                <a:ext cx="5314" cy="747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22644" y="2218200"/>
                <a:ext cx="5314" cy="2367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74969" y="2230309"/>
                <a:ext cx="8953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71349" y="2209235"/>
                <a:ext cx="0" cy="2546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85575" y="2218200"/>
                <a:ext cx="9715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353799" y="1782634"/>
                <a:ext cx="13692" cy="7118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64870" y="1277464"/>
                <a:ext cx="1085850" cy="397315"/>
              </a:xfrm>
              <a:prstGeom prst="rect">
                <a:avLst/>
              </a:prstGeom>
              <a:noFill/>
            </p:spPr>
            <p:txBody>
              <a:bodyPr wrap="square" rtlCol="0" anchor="b">
                <a:noAutofit/>
              </a:bodyPr>
              <a:lstStyle/>
              <a:p>
                <a:r>
                  <a:rPr lang="en-US" dirty="0" smtClean="0">
                    <a:latin typeface="Arial Narrow" panose="020B0606020202030204" pitchFamily="34" charset="0"/>
                  </a:rPr>
                  <a:t>1798</a:t>
                </a:r>
                <a:endParaRPr lang="en-US" dirty="0">
                  <a:latin typeface="Arial Narrow" panose="020B0606020202030204" pitchFamily="34" charset="0"/>
                </a:endParaRPr>
              </a:p>
            </p:txBody>
          </p:sp>
          <p:sp>
            <p:nvSpPr>
              <p:cNvPr id="15" name="TextBox 14"/>
              <p:cNvSpPr txBox="1"/>
              <p:nvPr/>
            </p:nvSpPr>
            <p:spPr>
              <a:xfrm>
                <a:off x="3966294" y="1826240"/>
                <a:ext cx="985181" cy="340950"/>
              </a:xfrm>
              <a:prstGeom prst="rect">
                <a:avLst/>
              </a:prstGeom>
              <a:noFill/>
            </p:spPr>
            <p:txBody>
              <a:bodyPr wrap="square" rtlCol="0" anchor="b">
                <a:noAutofit/>
              </a:bodyPr>
              <a:lstStyle/>
              <a:p>
                <a:pPr algn="ctr"/>
                <a:r>
                  <a:rPr lang="en-US" dirty="0" smtClean="0"/>
                  <a:t> </a:t>
                </a:r>
              </a:p>
              <a:p>
                <a:pPr algn="ctr"/>
                <a:endParaRPr lang="en-US" dirty="0"/>
              </a:p>
              <a:p>
                <a:pPr algn="ctr"/>
                <a:r>
                  <a:rPr lang="en-US" dirty="0" smtClean="0">
                    <a:latin typeface="Arial Narrow" panose="020B0606020202030204" pitchFamily="34" charset="0"/>
                  </a:rPr>
                  <a:t>1863</a:t>
                </a:r>
                <a:endParaRPr lang="en-US" dirty="0">
                  <a:latin typeface="Arial Narrow" panose="020B0606020202030204" pitchFamily="34" charset="0"/>
                </a:endParaRPr>
              </a:p>
            </p:txBody>
          </p:sp>
          <p:sp>
            <p:nvSpPr>
              <p:cNvPr id="16" name="TextBox 15"/>
              <p:cNvSpPr txBox="1"/>
              <p:nvPr/>
            </p:nvSpPr>
            <p:spPr>
              <a:xfrm>
                <a:off x="5314136" y="1846918"/>
                <a:ext cx="1114425" cy="311705"/>
              </a:xfrm>
              <a:prstGeom prst="rect">
                <a:avLst/>
              </a:prstGeom>
              <a:noFill/>
            </p:spPr>
            <p:txBody>
              <a:bodyPr wrap="square" rtlCol="0" anchor="b">
                <a:noAutofit/>
              </a:bodyPr>
              <a:lstStyle/>
              <a:p>
                <a:r>
                  <a:rPr lang="en-US" dirty="0" smtClean="0"/>
                  <a:t>    </a:t>
                </a:r>
                <a:r>
                  <a:rPr lang="en-US" dirty="0" smtClean="0">
                    <a:latin typeface="Arial Narrow" panose="020B0606020202030204" pitchFamily="34" charset="0"/>
                  </a:rPr>
                  <a:t>1900</a:t>
                </a:r>
                <a:endParaRPr lang="en-US" dirty="0">
                  <a:latin typeface="Arial Narrow" panose="020B0606020202030204" pitchFamily="34" charset="0"/>
                </a:endParaRPr>
              </a:p>
            </p:txBody>
          </p:sp>
        </p:grpSp>
        <p:sp>
          <p:nvSpPr>
            <p:cNvPr id="6" name="TextBox 5"/>
            <p:cNvSpPr txBox="1"/>
            <p:nvPr/>
          </p:nvSpPr>
          <p:spPr>
            <a:xfrm>
              <a:off x="7087325" y="660220"/>
              <a:ext cx="903975" cy="635283"/>
            </a:xfrm>
            <a:prstGeom prst="rect">
              <a:avLst/>
            </a:prstGeom>
            <a:noFill/>
          </p:spPr>
          <p:txBody>
            <a:bodyPr wrap="square" rtlCol="0">
              <a:noAutofit/>
            </a:bodyPr>
            <a:lstStyle/>
            <a:p>
              <a:r>
                <a:rPr lang="en-US" dirty="0" smtClean="0">
                  <a:latin typeface="Arial Narrow" panose="020B0606020202030204" pitchFamily="34" charset="0"/>
                </a:rPr>
                <a:t>   2</a:t>
              </a:r>
              <a:r>
                <a:rPr lang="en-US" baseline="30000" dirty="0" smtClean="0">
                  <a:latin typeface="Arial Narrow" panose="020B0606020202030204" pitchFamily="34" charset="0"/>
                </a:rPr>
                <a:t>nd</a:t>
              </a:r>
              <a:r>
                <a:rPr lang="en-US" dirty="0" smtClean="0">
                  <a:latin typeface="Arial Narrow" panose="020B0606020202030204" pitchFamily="34" charset="0"/>
                </a:rPr>
                <a:t> Advent</a:t>
              </a:r>
              <a:endParaRPr lang="en-US" dirty="0">
                <a:latin typeface="Arial Narrow" panose="020B0606020202030204" pitchFamily="34" charset="0"/>
              </a:endParaRPr>
            </a:p>
          </p:txBody>
        </p:sp>
      </p:grpSp>
      <p:cxnSp>
        <p:nvCxnSpPr>
          <p:cNvPr id="17" name="Straight Connector 16"/>
          <p:cNvCxnSpPr/>
          <p:nvPr/>
        </p:nvCxnSpPr>
        <p:spPr>
          <a:xfrm>
            <a:off x="4223536" y="1800566"/>
            <a:ext cx="689698" cy="48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262636" y="1330582"/>
            <a:ext cx="5469" cy="47821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043704" y="1330582"/>
            <a:ext cx="427435" cy="103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19990" y="677550"/>
            <a:ext cx="610138" cy="646331"/>
          </a:xfrm>
          <a:prstGeom prst="rect">
            <a:avLst/>
          </a:prstGeom>
          <a:noFill/>
        </p:spPr>
        <p:txBody>
          <a:bodyPr wrap="square" rtlCol="0">
            <a:spAutoFit/>
          </a:bodyPr>
          <a:lstStyle/>
          <a:p>
            <a:r>
              <a:rPr lang="en-US" dirty="0" smtClean="0"/>
              <a:t>1rstGA</a:t>
            </a:r>
            <a:endParaRPr lang="en-US" dirty="0"/>
          </a:p>
        </p:txBody>
      </p:sp>
      <p:sp>
        <p:nvSpPr>
          <p:cNvPr id="22" name="TextBox 21"/>
          <p:cNvSpPr txBox="1"/>
          <p:nvPr/>
        </p:nvSpPr>
        <p:spPr>
          <a:xfrm>
            <a:off x="8157696" y="1122440"/>
            <a:ext cx="782126" cy="369332"/>
          </a:xfrm>
          <a:prstGeom prst="rect">
            <a:avLst/>
          </a:prstGeom>
          <a:noFill/>
        </p:spPr>
        <p:txBody>
          <a:bodyPr wrap="square" rtlCol="0">
            <a:spAutoFit/>
          </a:bodyPr>
          <a:lstStyle/>
          <a:p>
            <a:r>
              <a:rPr lang="en-US" dirty="0" smtClean="0">
                <a:latin typeface="Arial Narrow" panose="020B0606020202030204" pitchFamily="34" charset="0"/>
              </a:rPr>
              <a:t>1940’s</a:t>
            </a:r>
            <a:endParaRPr lang="en-US" dirty="0">
              <a:latin typeface="Arial Narrow" panose="020B0606020202030204" pitchFamily="34" charset="0"/>
            </a:endParaRPr>
          </a:p>
        </p:txBody>
      </p:sp>
      <p:sp>
        <p:nvSpPr>
          <p:cNvPr id="23" name="TextBox 22"/>
          <p:cNvSpPr txBox="1"/>
          <p:nvPr/>
        </p:nvSpPr>
        <p:spPr>
          <a:xfrm>
            <a:off x="8925127" y="1129578"/>
            <a:ext cx="840975" cy="369332"/>
          </a:xfrm>
          <a:prstGeom prst="rect">
            <a:avLst/>
          </a:prstGeom>
          <a:noFill/>
        </p:spPr>
        <p:txBody>
          <a:bodyPr wrap="square" rtlCol="0">
            <a:spAutoFit/>
          </a:bodyPr>
          <a:lstStyle/>
          <a:p>
            <a:r>
              <a:rPr lang="en-US" dirty="0" smtClean="0">
                <a:latin typeface="Arial Narrow" panose="020B0606020202030204" pitchFamily="34" charset="0"/>
              </a:rPr>
              <a:t>1950’s</a:t>
            </a:r>
            <a:endParaRPr lang="en-US" dirty="0">
              <a:latin typeface="Arial Narrow" panose="020B0606020202030204" pitchFamily="34" charset="0"/>
            </a:endParaRPr>
          </a:p>
        </p:txBody>
      </p:sp>
      <p:sp>
        <p:nvSpPr>
          <p:cNvPr id="24" name="TextBox 23"/>
          <p:cNvSpPr txBox="1"/>
          <p:nvPr/>
        </p:nvSpPr>
        <p:spPr>
          <a:xfrm>
            <a:off x="9791562" y="1100229"/>
            <a:ext cx="833959" cy="369332"/>
          </a:xfrm>
          <a:prstGeom prst="rect">
            <a:avLst/>
          </a:prstGeom>
          <a:noFill/>
        </p:spPr>
        <p:txBody>
          <a:bodyPr wrap="square" rtlCol="0">
            <a:spAutoFit/>
          </a:bodyPr>
          <a:lstStyle/>
          <a:p>
            <a:r>
              <a:rPr lang="en-US" dirty="0" smtClean="0">
                <a:latin typeface="Arial Narrow" panose="020B0606020202030204" pitchFamily="34" charset="0"/>
              </a:rPr>
              <a:t>1979</a:t>
            </a:r>
            <a:endParaRPr lang="en-US" dirty="0">
              <a:latin typeface="Arial Narrow" panose="020B0606020202030204" pitchFamily="34" charset="0"/>
            </a:endParaRPr>
          </a:p>
        </p:txBody>
      </p:sp>
      <p:cxnSp>
        <p:nvCxnSpPr>
          <p:cNvPr id="25" name="Straight Connector 24"/>
          <p:cNvCxnSpPr/>
          <p:nvPr/>
        </p:nvCxnSpPr>
        <p:spPr>
          <a:xfrm>
            <a:off x="10159972" y="1632060"/>
            <a:ext cx="121847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826485" y="1465284"/>
            <a:ext cx="666973" cy="8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10143731" y="1467253"/>
            <a:ext cx="1" cy="3811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059246" y="1521929"/>
            <a:ext cx="5715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9361034" y="1506048"/>
            <a:ext cx="6308" cy="3423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303266" y="1497461"/>
            <a:ext cx="523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565204" y="1493594"/>
            <a:ext cx="0" cy="3718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568904" y="1698994"/>
            <a:ext cx="7921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10339" y="1837491"/>
            <a:ext cx="5205115" cy="1169551"/>
          </a:xfrm>
          <a:prstGeom prst="rect">
            <a:avLst/>
          </a:prstGeom>
          <a:noFill/>
        </p:spPr>
        <p:txBody>
          <a:bodyPr wrap="square" rtlCol="0">
            <a:spAutoFit/>
          </a:bodyPr>
          <a:lstStyle/>
          <a:p>
            <a:r>
              <a:rPr lang="en-US" sz="1400" dirty="0">
                <a:latin typeface="Arial Narrow" panose="020B0606020202030204" pitchFamily="34" charset="0"/>
              </a:rPr>
              <a:t>Now we can come back to our document and we're on page 265 just under that heading. I want to work through this first portion fairly quickly and then go back. He's going to start in that paragraph saying that in the 1800s there was already this close unity between Americanism and Protestantism, at least in state laws there was already a mixture of church and </a:t>
            </a:r>
            <a:r>
              <a:rPr lang="en-US" sz="1400" dirty="0" smtClean="0">
                <a:latin typeface="Arial Narrow" panose="020B0606020202030204" pitchFamily="34" charset="0"/>
              </a:rPr>
              <a:t>state.</a:t>
            </a:r>
            <a:endParaRPr lang="en-US" sz="1400" dirty="0">
              <a:latin typeface="Arial Narrow" panose="020B0606020202030204" pitchFamily="34" charset="0"/>
            </a:endParaRPr>
          </a:p>
        </p:txBody>
      </p:sp>
      <p:sp>
        <p:nvSpPr>
          <p:cNvPr id="36" name="TextBox 35"/>
          <p:cNvSpPr txBox="1"/>
          <p:nvPr/>
        </p:nvSpPr>
        <p:spPr>
          <a:xfrm>
            <a:off x="5796902" y="1872147"/>
            <a:ext cx="885139" cy="738664"/>
          </a:xfrm>
          <a:prstGeom prst="rect">
            <a:avLst/>
          </a:prstGeom>
          <a:noFill/>
        </p:spPr>
        <p:txBody>
          <a:bodyPr wrap="square" rtlCol="0">
            <a:spAutoFit/>
          </a:bodyPr>
          <a:lstStyle/>
          <a:p>
            <a:r>
              <a:rPr lang="en-US" sz="1400" dirty="0" smtClean="0">
                <a:latin typeface="Arial Narrow" panose="020B0606020202030204" pitchFamily="34" charset="0"/>
              </a:rPr>
              <a:t>Jews</a:t>
            </a:r>
          </a:p>
          <a:p>
            <a:r>
              <a:rPr lang="en-US" sz="1400" dirty="0" smtClean="0">
                <a:latin typeface="Arial Narrow" panose="020B0606020202030204" pitchFamily="34" charset="0"/>
              </a:rPr>
              <a:t>Catholics Mormons</a:t>
            </a:r>
            <a:endParaRPr lang="en-US" sz="1400" dirty="0">
              <a:latin typeface="Arial Narrow" panose="020B0606020202030204" pitchFamily="34" charset="0"/>
            </a:endParaRPr>
          </a:p>
        </p:txBody>
      </p:sp>
      <p:sp>
        <p:nvSpPr>
          <p:cNvPr id="38" name="TextBox 37"/>
          <p:cNvSpPr txBox="1"/>
          <p:nvPr/>
        </p:nvSpPr>
        <p:spPr>
          <a:xfrm>
            <a:off x="6960398" y="1891881"/>
            <a:ext cx="946472" cy="738664"/>
          </a:xfrm>
          <a:prstGeom prst="rect">
            <a:avLst/>
          </a:prstGeom>
          <a:noFill/>
        </p:spPr>
        <p:txBody>
          <a:bodyPr wrap="square" rtlCol="0">
            <a:spAutoFit/>
          </a:bodyPr>
          <a:lstStyle/>
          <a:p>
            <a:r>
              <a:rPr lang="en-US" sz="1400" dirty="0" smtClean="0">
                <a:latin typeface="Arial Narrow" panose="020B0606020202030204" pitchFamily="34" charset="0"/>
              </a:rPr>
              <a:t>SDA’s</a:t>
            </a:r>
          </a:p>
          <a:p>
            <a:r>
              <a:rPr lang="en-US" sz="1400" dirty="0" smtClean="0">
                <a:latin typeface="Arial Narrow" panose="020B0606020202030204" pitchFamily="34" charset="0"/>
              </a:rPr>
              <a:t>Free thinkers</a:t>
            </a:r>
            <a:endParaRPr lang="en-US" sz="1400" dirty="0">
              <a:latin typeface="Arial Narrow" panose="020B0606020202030204" pitchFamily="34" charset="0"/>
            </a:endParaRPr>
          </a:p>
        </p:txBody>
      </p:sp>
      <p:sp>
        <p:nvSpPr>
          <p:cNvPr id="39" name="TextBox 38"/>
          <p:cNvSpPr txBox="1"/>
          <p:nvPr/>
        </p:nvSpPr>
        <p:spPr>
          <a:xfrm>
            <a:off x="301766" y="3032385"/>
            <a:ext cx="11681012" cy="3323987"/>
          </a:xfrm>
          <a:prstGeom prst="rect">
            <a:avLst/>
          </a:prstGeom>
          <a:noFill/>
        </p:spPr>
        <p:txBody>
          <a:bodyPr wrap="square" rtlCol="0">
            <a:spAutoFit/>
          </a:bodyPr>
          <a:lstStyle/>
          <a:p>
            <a:r>
              <a:rPr lang="en-US" sz="1400" dirty="0" smtClean="0">
                <a:latin typeface="Arial Narrow" panose="020B0606020202030204" pitchFamily="34" charset="0"/>
              </a:rPr>
              <a:t>Over </a:t>
            </a:r>
            <a:r>
              <a:rPr lang="en-US" sz="1400" dirty="0">
                <a:latin typeface="Arial Narrow" panose="020B0606020202030204" pitchFamily="34" charset="0"/>
              </a:rPr>
              <a:t>the course of the 1800s new faiths like Mormonism </a:t>
            </a:r>
            <a:r>
              <a:rPr lang="en-US" sz="1400" dirty="0" smtClean="0">
                <a:latin typeface="Arial Narrow" panose="020B0606020202030204" pitchFamily="34" charset="0"/>
              </a:rPr>
              <a:t>and Seventh-Day </a:t>
            </a:r>
            <a:r>
              <a:rPr lang="en-US" sz="1400" dirty="0">
                <a:latin typeface="Arial Narrow" panose="020B0606020202030204" pitchFamily="34" charset="0"/>
              </a:rPr>
              <a:t>Adventism developed </a:t>
            </a:r>
            <a:r>
              <a:rPr lang="en-US" sz="1400" dirty="0" smtClean="0">
                <a:latin typeface="Arial Narrow" panose="020B0606020202030204" pitchFamily="34" charset="0"/>
              </a:rPr>
              <a:t>as well as the </a:t>
            </a:r>
            <a:r>
              <a:rPr lang="en-US" sz="1400" dirty="0">
                <a:latin typeface="Arial Narrow" panose="020B0606020202030204" pitchFamily="34" charset="0"/>
              </a:rPr>
              <a:t>population of secularists and free thinkers. So definitely by the time you get to 1844 everyone's worried about immigration because through immigration a lot of Jews are coming into the country. A lot of Catholics are coming into the country and then out of that </a:t>
            </a:r>
            <a:r>
              <a:rPr lang="en-US" sz="1400" dirty="0" smtClean="0">
                <a:latin typeface="Arial Narrow" panose="020B0606020202030204" pitchFamily="34" charset="0"/>
              </a:rPr>
              <a:t>Second Great Awakening </a:t>
            </a:r>
            <a:r>
              <a:rPr lang="en-US" sz="1400" dirty="0">
                <a:latin typeface="Arial Narrow" panose="020B0606020202030204" pitchFamily="34" charset="0"/>
              </a:rPr>
              <a:t>come Mormons, SDA’s and there's also the rise of a fifth group titled free thinkers. So I want to define that in a moment. So he's starting his repeating pattern. The dominant religious group </a:t>
            </a:r>
            <a:r>
              <a:rPr lang="en-US" sz="1400" dirty="0" smtClean="0">
                <a:latin typeface="Arial Narrow" panose="020B0606020202030204" pitchFamily="34" charset="0"/>
              </a:rPr>
              <a:t>is identifying that there's </a:t>
            </a:r>
            <a:r>
              <a:rPr lang="en-US" sz="1400" dirty="0">
                <a:latin typeface="Arial Narrow" panose="020B0606020202030204" pitchFamily="34" charset="0"/>
              </a:rPr>
              <a:t>a threat. </a:t>
            </a:r>
            <a:r>
              <a:rPr lang="en-US" sz="1400" dirty="0" smtClean="0">
                <a:latin typeface="Arial Narrow" panose="020B0606020202030204" pitchFamily="34" charset="0"/>
              </a:rPr>
              <a:t>The </a:t>
            </a:r>
            <a:r>
              <a:rPr lang="en-US" sz="1400" dirty="0">
                <a:latin typeface="Arial Narrow" panose="020B0606020202030204" pitchFamily="34" charset="0"/>
              </a:rPr>
              <a:t>threat they've identified to their Calvinist Protestantism is Jews, Catholics, Mormons, Adventists and free thinkers. </a:t>
            </a:r>
            <a:endParaRPr lang="en-US" sz="1400" dirty="0" smtClean="0">
              <a:latin typeface="Arial Narrow" panose="020B0606020202030204" pitchFamily="34" charset="0"/>
            </a:endParaRPr>
          </a:p>
          <a:p>
            <a:endParaRPr lang="en-US" sz="1400" dirty="0" smtClean="0">
              <a:latin typeface="Arial Narrow" panose="020B0606020202030204" pitchFamily="34" charset="0"/>
            </a:endParaRPr>
          </a:p>
          <a:p>
            <a:r>
              <a:rPr lang="en-US" sz="1400" dirty="0">
                <a:latin typeface="Arial Narrow" panose="020B0606020202030204" pitchFamily="34" charset="0"/>
              </a:rPr>
              <a:t>I just want to explain free thinkers. If you were to go to </a:t>
            </a:r>
            <a:r>
              <a:rPr lang="en-US" sz="1400" dirty="0" smtClean="0">
                <a:latin typeface="Arial Narrow" panose="020B0606020202030204" pitchFamily="34" charset="0"/>
              </a:rPr>
              <a:t>Wikipedia, </a:t>
            </a:r>
            <a:r>
              <a:rPr lang="en-US" sz="1400" dirty="0">
                <a:latin typeface="Arial Narrow" panose="020B0606020202030204" pitchFamily="34" charset="0"/>
              </a:rPr>
              <a:t>look up the golden age of free thought. It has its own Wikipedia page. This is the last quote on your document. This golden age was around the middle </a:t>
            </a:r>
            <a:r>
              <a:rPr lang="en-US" sz="1400" dirty="0" smtClean="0">
                <a:latin typeface="Arial Narrow" panose="020B0606020202030204" pitchFamily="34" charset="0"/>
              </a:rPr>
              <a:t>1800’s. It </a:t>
            </a:r>
            <a:r>
              <a:rPr lang="en-US" sz="1400" dirty="0">
                <a:latin typeface="Arial Narrow" panose="020B0606020202030204" pitchFamily="34" charset="0"/>
              </a:rPr>
              <a:t>was a social political movement. It really started around the 1850s. We marked it around 1856 to World War </a:t>
            </a:r>
            <a:r>
              <a:rPr lang="en-US" sz="1400" dirty="0" smtClean="0">
                <a:latin typeface="Arial Narrow" panose="020B0606020202030204" pitchFamily="34" charset="0"/>
              </a:rPr>
              <a:t>1, or </a:t>
            </a:r>
            <a:r>
              <a:rPr lang="en-US" sz="1400" dirty="0">
                <a:latin typeface="Arial Narrow" panose="020B0606020202030204" pitchFamily="34" charset="0"/>
              </a:rPr>
              <a:t>1914. It was particularly encouraged by a man named Robert Ingersoll. Social movements like the push for women's suffrage, the right to vote and they are the political scientific and social trends that clashed with religious orthodoxy, caused people to question the traditional ideas about the world and it became particularly popular when Charles Darwin published his Origin of the Species </a:t>
            </a:r>
            <a:r>
              <a:rPr lang="en-US" sz="1400" dirty="0" smtClean="0">
                <a:latin typeface="Arial Narrow" panose="020B0606020202030204" pitchFamily="34" charset="0"/>
              </a:rPr>
              <a:t>in </a:t>
            </a:r>
            <a:r>
              <a:rPr lang="en-US" sz="1400" dirty="0">
                <a:latin typeface="Arial Narrow" panose="020B0606020202030204" pitchFamily="34" charset="0"/>
              </a:rPr>
              <a:t>1859. So </a:t>
            </a:r>
            <a:r>
              <a:rPr lang="en-US" sz="1400" dirty="0" smtClean="0">
                <a:latin typeface="Arial Narrow" panose="020B0606020202030204" pitchFamily="34" charset="0"/>
              </a:rPr>
              <a:t>from 1856 </a:t>
            </a:r>
            <a:r>
              <a:rPr lang="en-US" sz="1400" dirty="0">
                <a:latin typeface="Arial Narrow" panose="020B0606020202030204" pitchFamily="34" charset="0"/>
              </a:rPr>
              <a:t>through </a:t>
            </a:r>
            <a:r>
              <a:rPr lang="en-US" sz="1400" dirty="0" smtClean="0">
                <a:latin typeface="Arial Narrow" panose="020B0606020202030204" pitchFamily="34" charset="0"/>
              </a:rPr>
              <a:t>World </a:t>
            </a:r>
            <a:r>
              <a:rPr lang="en-US" sz="1400" dirty="0">
                <a:latin typeface="Arial Narrow" panose="020B0606020202030204" pitchFamily="34" charset="0"/>
              </a:rPr>
              <a:t>War one there's this social political movement challenging traditional ideas. Some of </a:t>
            </a:r>
            <a:r>
              <a:rPr lang="en-US" sz="1400" dirty="0" smtClean="0">
                <a:latin typeface="Arial Narrow" panose="020B0606020202030204" pitchFamily="34" charset="0"/>
              </a:rPr>
              <a:t>them </a:t>
            </a:r>
            <a:r>
              <a:rPr lang="en-US" sz="1400" dirty="0">
                <a:latin typeface="Arial Narrow" panose="020B0606020202030204" pitchFamily="34" charset="0"/>
              </a:rPr>
              <a:t>social like women's right to vote, which would be against a protestant's view of bible teaching but also evolution. So it's this golden age of free thought that combined with Catholic and Jewish immigration and the rise of Mormonism and </a:t>
            </a:r>
            <a:r>
              <a:rPr lang="en-US" sz="1400" dirty="0" smtClean="0">
                <a:latin typeface="Arial Narrow" panose="020B0606020202030204" pitchFamily="34" charset="0"/>
              </a:rPr>
              <a:t>Seventh-Day </a:t>
            </a:r>
            <a:r>
              <a:rPr lang="en-US" sz="1400" dirty="0">
                <a:latin typeface="Arial Narrow" panose="020B0606020202030204" pitchFamily="34" charset="0"/>
              </a:rPr>
              <a:t>Adventism that wake up and mobilize Protestantism to begin their first drive to defend their leadership through the government </a:t>
            </a:r>
            <a:r>
              <a:rPr lang="en-US" sz="1400" dirty="0" smtClean="0">
                <a:latin typeface="Arial Narrow" panose="020B0606020202030204" pitchFamily="34" charset="0"/>
              </a:rPr>
              <a:t>or  </a:t>
            </a:r>
            <a:r>
              <a:rPr lang="en-US" sz="1400" dirty="0">
                <a:latin typeface="Arial Narrow" panose="020B0606020202030204" pitchFamily="34" charset="0"/>
              </a:rPr>
              <a:t>political process. Last paragraph on page 265. In response to this threat from five groups of people, Protestants turned to the constitution, they mobilized to amend it and make sure that their supremacy is inscribed into that document. This is led by members of the small covenanter sect of Presbyterians. </a:t>
            </a:r>
          </a:p>
        </p:txBody>
      </p:sp>
      <p:sp>
        <p:nvSpPr>
          <p:cNvPr id="40" name="TextBox 39"/>
          <p:cNvSpPr txBox="1"/>
          <p:nvPr/>
        </p:nvSpPr>
        <p:spPr>
          <a:xfrm>
            <a:off x="8303266" y="2498598"/>
            <a:ext cx="2779907" cy="380541"/>
          </a:xfrm>
          <a:prstGeom prst="rect">
            <a:avLst/>
          </a:prstGeom>
          <a:noFill/>
        </p:spPr>
        <p:txBody>
          <a:bodyPr wrap="square" rtlCol="0">
            <a:spAutoFit/>
          </a:bodyPr>
          <a:lstStyle/>
          <a:p>
            <a:r>
              <a:rPr lang="en-US" dirty="0" smtClean="0">
                <a:latin typeface="Arial Narrow" panose="020B0606020202030204" pitchFamily="34" charset="0"/>
              </a:rPr>
              <a:t>Golden Age of free thought</a:t>
            </a:r>
            <a:endParaRPr lang="en-US" dirty="0">
              <a:latin typeface="Arial Narrow" panose="020B0606020202030204" pitchFamily="34" charset="0"/>
            </a:endParaRPr>
          </a:p>
        </p:txBody>
      </p:sp>
    </p:spTree>
    <p:extLst>
      <p:ext uri="{BB962C8B-B14F-4D97-AF65-F5344CB8AC3E}">
        <p14:creationId xmlns:p14="http://schemas.microsoft.com/office/powerpoint/2010/main" val="2011889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20793</TotalTime>
  <Words>5055</Words>
  <Application>Microsoft Office PowerPoint</Application>
  <PresentationFormat>Widescreen</PresentationFormat>
  <Paragraphs>129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Calibri Light</vt:lpstr>
      <vt:lpstr>Pristina</vt:lpstr>
      <vt:lpstr>Office Theme</vt:lpstr>
      <vt:lpstr>3. The Fight to Make the Constitution Christian Tess Lambert - 2-1-2021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115</cp:revision>
  <dcterms:created xsi:type="dcterms:W3CDTF">2021-02-17T15:47:09Z</dcterms:created>
  <dcterms:modified xsi:type="dcterms:W3CDTF">2021-03-12T15:51:25Z</dcterms:modified>
</cp:coreProperties>
</file>