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46"/>
  </p:notesMasterIdLst>
  <p:sldIdLst>
    <p:sldId id="315" r:id="rId2"/>
    <p:sldId id="330" r:id="rId3"/>
    <p:sldId id="317" r:id="rId4"/>
    <p:sldId id="318" r:id="rId5"/>
    <p:sldId id="316" r:id="rId6"/>
    <p:sldId id="323" r:id="rId7"/>
    <p:sldId id="320" r:id="rId8"/>
    <p:sldId id="321" r:id="rId9"/>
    <p:sldId id="322" r:id="rId10"/>
    <p:sldId id="328" r:id="rId11"/>
    <p:sldId id="324" r:id="rId12"/>
    <p:sldId id="327" r:id="rId13"/>
    <p:sldId id="329" r:id="rId14"/>
    <p:sldId id="340" r:id="rId15"/>
    <p:sldId id="331" r:id="rId16"/>
    <p:sldId id="364" r:id="rId17"/>
    <p:sldId id="332" r:id="rId18"/>
    <p:sldId id="333" r:id="rId19"/>
    <p:sldId id="334" r:id="rId20"/>
    <p:sldId id="335" r:id="rId21"/>
    <p:sldId id="336" r:id="rId22"/>
    <p:sldId id="337" r:id="rId23"/>
    <p:sldId id="338" r:id="rId24"/>
    <p:sldId id="339" r:id="rId25"/>
    <p:sldId id="341" r:id="rId26"/>
    <p:sldId id="342" r:id="rId27"/>
    <p:sldId id="343" r:id="rId28"/>
    <p:sldId id="344" r:id="rId29"/>
    <p:sldId id="345" r:id="rId30"/>
    <p:sldId id="346" r:id="rId31"/>
    <p:sldId id="347" r:id="rId32"/>
    <p:sldId id="348" r:id="rId33"/>
    <p:sldId id="352" r:id="rId34"/>
    <p:sldId id="358" r:id="rId35"/>
    <p:sldId id="354" r:id="rId36"/>
    <p:sldId id="356" r:id="rId37"/>
    <p:sldId id="355" r:id="rId38"/>
    <p:sldId id="357" r:id="rId39"/>
    <p:sldId id="361" r:id="rId40"/>
    <p:sldId id="359" r:id="rId41"/>
    <p:sldId id="360" r:id="rId42"/>
    <p:sldId id="362" r:id="rId43"/>
    <p:sldId id="363" r:id="rId44"/>
    <p:sldId id="365" r:id="rId4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0" d="100"/>
          <a:sy n="120" d="100"/>
        </p:scale>
        <p:origin x="96"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56" tIns="48328" rIns="96656" bIns="48328" rtlCol="0"/>
          <a:lstStyle>
            <a:lvl1pPr algn="r">
              <a:defRPr sz="1200"/>
            </a:lvl1pPr>
          </a:lstStyle>
          <a:p>
            <a:fld id="{EB7AFE18-CAF7-4494-B319-982A46815BF1}" type="datetimeFigureOut">
              <a:rPr lang="en-US" smtClean="0"/>
              <a:pPr/>
              <a:t>8/1/2020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6" tIns="48328" rIns="96656" bIns="48328" rtlCol="0" anchor="b"/>
          <a:lstStyle>
            <a:lvl1pPr algn="r">
              <a:defRPr sz="1200"/>
            </a:lvl1pPr>
          </a:lstStyle>
          <a:p>
            <a:fld id="{02EA8C2A-CF57-4DB4-A07C-665F38BEBBD6}" type="slidenum">
              <a:rPr lang="en-US" smtClean="0"/>
              <a:pPr/>
              <a:t>‹#›</a:t>
            </a:fld>
            <a:endParaRPr lang="en-US"/>
          </a:p>
        </p:txBody>
      </p:sp>
    </p:spTree>
    <p:extLst>
      <p:ext uri="{BB962C8B-B14F-4D97-AF65-F5344CB8AC3E}">
        <p14:creationId xmlns:p14="http://schemas.microsoft.com/office/powerpoint/2010/main" val="428190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D3D292-6AF0-460F-83FB-4824E02575D4}" type="datetime1">
              <a:rPr lang="en-US" smtClean="0"/>
              <a:pPr/>
              <a:t>8/1/2020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pPr/>
              <a:t>‹#›</a:t>
            </a:fld>
            <a:endParaRPr lang="en-US" dirty="0"/>
          </a:p>
        </p:txBody>
      </p:sp>
    </p:spTree>
    <p:extLst>
      <p:ext uri="{BB962C8B-B14F-4D97-AF65-F5344CB8AC3E}">
        <p14:creationId xmlns:p14="http://schemas.microsoft.com/office/powerpoint/2010/main" val="227888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05B980-F833-4951-9BF5-355C70C6A1B1}" type="datetime1">
              <a:rPr lang="en-US" smtClean="0"/>
              <a:pPr/>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17810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4ABC7-0AF0-4DDB-BAEC-0754F9577BE4}" type="datetime1">
              <a:rPr lang="en-US" smtClean="0"/>
              <a:pPr/>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43041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082D1-DD49-4584-9A9B-054EF3DAC3F1}" type="datetime1">
              <a:rPr lang="en-US" smtClean="0"/>
              <a:pPr/>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3754522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EE3AE6-B9D8-4849-B5A1-2EC615256CBC}" type="datetime1">
              <a:rPr lang="en-US" smtClean="0"/>
              <a:pPr/>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91435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656747-BC09-4EE8-8A67-CA2A9263F6A1}" type="datetime1">
              <a:rPr lang="en-US" smtClean="0"/>
              <a:pPr/>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88972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3DE383-7711-46BB-B22E-4E9EF018070D}" type="datetime1">
              <a:rPr lang="en-US" smtClean="0"/>
              <a:pPr/>
              <a:t>8/1/2020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427128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2ED894-CDE4-4366-96D5-EDBFC0A59F45}" type="datetime1">
              <a:rPr lang="en-US" smtClean="0"/>
              <a:pPr/>
              <a:t>8/1/2020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111642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867E9-C650-4914-BA4C-99C8B3A833B8}" type="datetime1">
              <a:rPr lang="en-US" smtClean="0"/>
              <a:pPr/>
              <a:t>8/1/2020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55233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22659A-D250-4D86-B745-DB8CCABFF1E1}" type="datetime1">
              <a:rPr lang="en-US" smtClean="0"/>
              <a:pPr/>
              <a:t>8/1/2020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84601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6280B6-D75F-45C5-A47C-C5C640A62772}" type="datetime1">
              <a:rPr lang="en-US" smtClean="0"/>
              <a:pPr/>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310153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E5DF1-D8C2-4810-802C-F04A46BFE16C}" type="datetime1">
              <a:rPr lang="en-US" smtClean="0"/>
              <a:pPr/>
              <a:t>8/1/2020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pPr/>
              <a:t>‹#›</a:t>
            </a:fld>
            <a:endParaRPr lang="en-US"/>
          </a:p>
        </p:txBody>
      </p:sp>
    </p:spTree>
    <p:extLst>
      <p:ext uri="{BB962C8B-B14F-4D97-AF65-F5344CB8AC3E}">
        <p14:creationId xmlns:p14="http://schemas.microsoft.com/office/powerpoint/2010/main" val="77785521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Riyadh" TargetMode="External"/><Relationship Id="rId13" Type="http://schemas.openxmlformats.org/officeDocument/2006/relationships/hyperlink" Target="https://en.wikipedia.org/wiki/House_of_Saud#cite_note-20" TargetMode="External"/><Relationship Id="rId18" Type="http://schemas.openxmlformats.org/officeDocument/2006/relationships/hyperlink" Target="https://en.wikipedia.org/wiki/Az-Zubayr" TargetMode="External"/><Relationship Id="rId3" Type="http://schemas.openxmlformats.org/officeDocument/2006/relationships/hyperlink" Target="https://en.wikipedia.org/wiki/Mani%27_ibn_Rabiah_Al-Muraydi" TargetMode="External"/><Relationship Id="rId21" Type="http://schemas.openxmlformats.org/officeDocument/2006/relationships/hyperlink" Target="https://en.wikipedia.org/wiki/House_of_Saud#cite_note-22" TargetMode="External"/><Relationship Id="rId7" Type="http://schemas.openxmlformats.org/officeDocument/2006/relationships/hyperlink" Target="https://en.wikipedia.org/wiki/%27Anizza" TargetMode="External"/><Relationship Id="rId12" Type="http://schemas.openxmlformats.org/officeDocument/2006/relationships/hyperlink" Target="https://en.wikipedia.org/wiki/Al-Qatif" TargetMode="External"/><Relationship Id="rId17" Type="http://schemas.openxmlformats.org/officeDocument/2006/relationships/hyperlink" Target="https://en.wikipedia.org/wiki/Dhruma" TargetMode="External"/><Relationship Id="rId2" Type="http://schemas.openxmlformats.org/officeDocument/2006/relationships/hyperlink" Target="https://en.wikipedia.org/w/index.php?title=House_of_Saud&amp;action=edit&amp;section=3" TargetMode="External"/><Relationship Id="rId16" Type="http://schemas.openxmlformats.org/officeDocument/2006/relationships/hyperlink" Target="https://en.wikipedia.org/wiki/Wadi_Hanifa" TargetMode="External"/><Relationship Id="rId20" Type="http://schemas.openxmlformats.org/officeDocument/2006/relationships/hyperlink" Target="https://en.wikipedia.org/wiki/Saud_ibn_Muhammad_ibn_Muqrin" TargetMode="External"/><Relationship Id="rId1" Type="http://schemas.openxmlformats.org/officeDocument/2006/relationships/slideLayout" Target="../slideLayouts/slideLayout7.xml"/><Relationship Id="rId6" Type="http://schemas.openxmlformats.org/officeDocument/2006/relationships/hyperlink" Target="https://en.wikipedia.org/wiki/Rabi%27ah" TargetMode="External"/><Relationship Id="rId11" Type="http://schemas.openxmlformats.org/officeDocument/2006/relationships/hyperlink" Target="https://en.wikipedia.org/wiki/House_of_Saud#cite_note-19" TargetMode="External"/><Relationship Id="rId5" Type="http://schemas.openxmlformats.org/officeDocument/2006/relationships/hyperlink" Target="https://en.wikipedia.org/wiki/House_of_Saud#cite_note-Stenslie2012-16" TargetMode="External"/><Relationship Id="rId15" Type="http://schemas.openxmlformats.org/officeDocument/2006/relationships/image" Target="../media/image7.jpeg"/><Relationship Id="rId10" Type="http://schemas.openxmlformats.org/officeDocument/2006/relationships/hyperlink" Target="https://en.wikipedia.org/wiki/House_of_Saud#cite_note-18" TargetMode="External"/><Relationship Id="rId19" Type="http://schemas.openxmlformats.org/officeDocument/2006/relationships/hyperlink" Target="https://en.wikipedia.org/wiki/Iraq" TargetMode="External"/><Relationship Id="rId4" Type="http://schemas.openxmlformats.org/officeDocument/2006/relationships/hyperlink" Target="https://en.wikipedia.org/wiki/Diriyah" TargetMode="External"/><Relationship Id="rId9" Type="http://schemas.openxmlformats.org/officeDocument/2006/relationships/hyperlink" Target="https://en.wikipedia.org/wiki/House_of_Saud#cite_note-17" TargetMode="External"/><Relationship Id="rId14" Type="http://schemas.openxmlformats.org/officeDocument/2006/relationships/hyperlink" Target="https://en.wikipedia.org/wiki/House_of_Saud#cite_note-2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Emirate_of_Diriyah#cite_note-3" TargetMode="External"/><Relationship Id="rId13" Type="http://schemas.openxmlformats.org/officeDocument/2006/relationships/hyperlink" Target="https://en.wikipedia.org/wiki/Nejd_Expedition" TargetMode="External"/><Relationship Id="rId18" Type="http://schemas.openxmlformats.org/officeDocument/2006/relationships/hyperlink" Target="https://en.wikipedia.org/wiki/Arabian_Peninsula" TargetMode="External"/><Relationship Id="rId3" Type="http://schemas.openxmlformats.org/officeDocument/2006/relationships/hyperlink" Target="https://en.wikipedia.org/wiki/Hijri_year" TargetMode="External"/><Relationship Id="rId21" Type="http://schemas.openxmlformats.org/officeDocument/2006/relationships/image" Target="../media/image9.png"/><Relationship Id="rId7" Type="http://schemas.openxmlformats.org/officeDocument/2006/relationships/hyperlink" Target="https://en.wikipedia.org/wiki/Emirate_of_Diriyah#cite_note-2" TargetMode="External"/><Relationship Id="rId12" Type="http://schemas.openxmlformats.org/officeDocument/2006/relationships/hyperlink" Target="https://en.wikipedia.org/wiki/Wahhabi_War" TargetMode="External"/><Relationship Id="rId17" Type="http://schemas.openxmlformats.org/officeDocument/2006/relationships/hyperlink" Target="https://en.wikipedia.org/wiki/Istanbul" TargetMode="External"/><Relationship Id="rId2" Type="http://schemas.openxmlformats.org/officeDocument/2006/relationships/hyperlink" Target="https://en.wikipedia.org/wiki/Emirate_of_Diriyah#cite_note-1" TargetMode="External"/><Relationship Id="rId16" Type="http://schemas.openxmlformats.org/officeDocument/2006/relationships/hyperlink" Target="https://en.wikipedia.org/wiki/Cairo" TargetMode="External"/><Relationship Id="rId20"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s://en.wikipedia.org/wiki/Ottoman_rule" TargetMode="External"/><Relationship Id="rId11" Type="http://schemas.openxmlformats.org/officeDocument/2006/relationships/hyperlink" Target="https://en.wikipedia.org/wiki/Diriyah" TargetMode="External"/><Relationship Id="rId5" Type="http://schemas.openxmlformats.org/officeDocument/2006/relationships/hyperlink" Target="https://en.wikipedia.org/wiki/Muhammad_bin_Saud" TargetMode="External"/><Relationship Id="rId15" Type="http://schemas.openxmlformats.org/officeDocument/2006/relationships/hyperlink" Target="https://en.wikipedia.org/wiki/Abdullah_bin_Saud" TargetMode="External"/><Relationship Id="rId10" Type="http://schemas.openxmlformats.org/officeDocument/2006/relationships/hyperlink" Target="https://en.wikipedia.org/wiki/Abdul-Aziz_bin_Muhammad" TargetMode="External"/><Relationship Id="rId19" Type="http://schemas.openxmlformats.org/officeDocument/2006/relationships/hyperlink" Target="https://en.wikipedia.org/wiki/Emirate_of_Diriyah" TargetMode="External"/><Relationship Id="rId4" Type="http://schemas.openxmlformats.org/officeDocument/2006/relationships/hyperlink" Target="https://en.wikipedia.org/wiki/Muhammad_ibn_Abd_al-Wahhab" TargetMode="External"/><Relationship Id="rId9" Type="http://schemas.openxmlformats.org/officeDocument/2006/relationships/hyperlink" Target="https://en.wikipedia.org/wiki/Emirate_of_Diriyah#cite_note-4" TargetMode="External"/><Relationship Id="rId14" Type="http://schemas.openxmlformats.org/officeDocument/2006/relationships/hyperlink" Target="https://en.wikipedia.org/wiki/Ibrahim_Pasha_of_Egyp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Baghdad_Eyalet" TargetMode="External"/><Relationship Id="rId13" Type="http://schemas.openxmlformats.org/officeDocument/2006/relationships/hyperlink" Target="https://en.wikipedia.org/wiki/Abdul-Aziz_ibn_Muhammad_ibn_Saud" TargetMode="External"/><Relationship Id="rId18" Type="http://schemas.openxmlformats.org/officeDocument/2006/relationships/hyperlink" Target="https://en.wikipedia.org/wiki/House_of_Saud#cite_note-mark-23" TargetMode="External"/><Relationship Id="rId26" Type="http://schemas.openxmlformats.org/officeDocument/2006/relationships/hyperlink" Target="https://en.wikipedia.org/wiki/Constantinople" TargetMode="External"/><Relationship Id="rId3" Type="http://schemas.openxmlformats.org/officeDocument/2006/relationships/hyperlink" Target="https://en.wikipedia.org/wiki/Emirate_of_Diriyah" TargetMode="External"/><Relationship Id="rId21" Type="http://schemas.openxmlformats.org/officeDocument/2006/relationships/hyperlink" Target="https://en.wikipedia.org/wiki/Abdullah_ibn_Saud" TargetMode="External"/><Relationship Id="rId7" Type="http://schemas.openxmlformats.org/officeDocument/2006/relationships/hyperlink" Target="https://en.wikipedia.org/wiki/Damascus_Eyalet" TargetMode="External"/><Relationship Id="rId12" Type="http://schemas.openxmlformats.org/officeDocument/2006/relationships/hyperlink" Target="https://en.wikipedia.org/wiki/Muhammad_ibn_Saud" TargetMode="External"/><Relationship Id="rId17" Type="http://schemas.openxmlformats.org/officeDocument/2006/relationships/hyperlink" Target="https://en.wikipedia.org/wiki/Muhammad" TargetMode="External"/><Relationship Id="rId25" Type="http://schemas.openxmlformats.org/officeDocument/2006/relationships/hyperlink" Target="https://en.wikipedia.org/wiki/Eyalet_of_Egypt" TargetMode="External"/><Relationship Id="rId2" Type="http://schemas.openxmlformats.org/officeDocument/2006/relationships/hyperlink" Target="https://en.wikipedia.org/w/index.php?title=House_of_Saud&amp;action=edit&amp;section=4" TargetMode="External"/><Relationship Id="rId16" Type="http://schemas.openxmlformats.org/officeDocument/2006/relationships/hyperlink" Target="https://en.wikipedia.org/wiki/Hussein_ibn_Ali" TargetMode="External"/><Relationship Id="rId20" Type="http://schemas.openxmlformats.org/officeDocument/2006/relationships/hyperlink" Target="https://en.wikipedia.org/wiki/Saud_bin_Abdul-Aziz_bin_Muhammad_bin_Saud" TargetMode="External"/><Relationship Id="rId1" Type="http://schemas.openxmlformats.org/officeDocument/2006/relationships/slideLayout" Target="../slideLayouts/slideLayout7.xml"/><Relationship Id="rId6" Type="http://schemas.openxmlformats.org/officeDocument/2006/relationships/hyperlink" Target="https://en.wikipedia.org/wiki/Oman_proper" TargetMode="External"/><Relationship Id="rId11" Type="http://schemas.openxmlformats.org/officeDocument/2006/relationships/hyperlink" Target="https://en.wikipedia.org/wiki/Sunni_Islam" TargetMode="External"/><Relationship Id="rId24" Type="http://schemas.openxmlformats.org/officeDocument/2006/relationships/hyperlink" Target="https://en.wikipedia.org/wiki/Diriyyah" TargetMode="External"/><Relationship Id="rId5" Type="http://schemas.openxmlformats.org/officeDocument/2006/relationships/hyperlink" Target="https://en.wikipedia.org/wiki/Yemen_Eyalet" TargetMode="External"/><Relationship Id="rId15" Type="http://schemas.openxmlformats.org/officeDocument/2006/relationships/hyperlink" Target="https://en.wikipedia.org/wiki/Karbala" TargetMode="External"/><Relationship Id="rId23" Type="http://schemas.openxmlformats.org/officeDocument/2006/relationships/hyperlink" Target="https://en.wikipedia.org/wiki/Ottoman_Empire" TargetMode="External"/><Relationship Id="rId10" Type="http://schemas.openxmlformats.org/officeDocument/2006/relationships/hyperlink" Target="https://en.wikipedia.org/wiki/Wahhabism" TargetMode="External"/><Relationship Id="rId19" Type="http://schemas.openxmlformats.org/officeDocument/2006/relationships/hyperlink" Target="https://en.wikipedia.org/wiki/House_of_Saud#cite_note-24" TargetMode="External"/><Relationship Id="rId4" Type="http://schemas.openxmlformats.org/officeDocument/2006/relationships/hyperlink" Target="https://en.wikipedia.org/wiki/Saudi_Arabia" TargetMode="External"/><Relationship Id="rId9" Type="http://schemas.openxmlformats.org/officeDocument/2006/relationships/hyperlink" Target="https://en.wikipedia.org/wiki/Muhammad_ibn_Abdul_Wahhab" TargetMode="External"/><Relationship Id="rId14" Type="http://schemas.openxmlformats.org/officeDocument/2006/relationships/hyperlink" Target="https://en.wikipedia.org/wiki/Shi%27ite" TargetMode="External"/><Relationship Id="rId22" Type="http://schemas.openxmlformats.org/officeDocument/2006/relationships/hyperlink" Target="https://en.wikipedia.org/wiki/Ottoman%E2%80%93Wahhabi_War" TargetMode="External"/><Relationship Id="rId27"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Salafi" TargetMode="External"/><Relationship Id="rId13" Type="http://schemas.openxmlformats.org/officeDocument/2006/relationships/hyperlink" Target="https://en.wikipedia.org/wiki/Saudi_Arabia" TargetMode="External"/><Relationship Id="rId18" Type="http://schemas.openxmlformats.org/officeDocument/2006/relationships/hyperlink" Target="https://en.wikipedia.org/wiki/Ottoman%E2%80%93Wahhabi_War" TargetMode="External"/><Relationship Id="rId26" Type="http://schemas.openxmlformats.org/officeDocument/2006/relationships/hyperlink" Target="https://en.wikipedia.org/wiki/Rashidi_dynasty" TargetMode="External"/><Relationship Id="rId3" Type="http://schemas.openxmlformats.org/officeDocument/2006/relationships/hyperlink" Target="https://en.wikipedia.org/wiki/Emirate_of_Nejd" TargetMode="External"/><Relationship Id="rId21" Type="http://schemas.openxmlformats.org/officeDocument/2006/relationships/hyperlink" Target="https://en.wikipedia.org/wiki/Turki_bin_Abdullah_bin_Muhammad" TargetMode="External"/><Relationship Id="rId7" Type="http://schemas.openxmlformats.org/officeDocument/2006/relationships/hyperlink" Target="https://en.wikipedia.org/wiki/%27Asir" TargetMode="External"/><Relationship Id="rId12" Type="http://schemas.openxmlformats.org/officeDocument/2006/relationships/hyperlink" Target="https://en.wikipedia.org/wiki/Ha%27il_Region" TargetMode="External"/><Relationship Id="rId17" Type="http://schemas.openxmlformats.org/officeDocument/2006/relationships/hyperlink" Target="https://en.wikipedia.org/wiki/Egypt_Eyalet" TargetMode="External"/><Relationship Id="rId25" Type="http://schemas.openxmlformats.org/officeDocument/2006/relationships/hyperlink" Target="https://en.wikipedia.org/wiki/Abdul_Rahman_ibn_Faisal_ibn_Turki" TargetMode="External"/><Relationship Id="rId2" Type="http://schemas.openxmlformats.org/officeDocument/2006/relationships/hyperlink" Target="https://en.wikipedia.org/w/index.php?title=House_of_Saud&amp;action=edit&amp;section=4" TargetMode="External"/><Relationship Id="rId16" Type="http://schemas.openxmlformats.org/officeDocument/2006/relationships/hyperlink" Target="https://en.wikipedia.org/wiki/Ottoman_Empire" TargetMode="External"/><Relationship Id="rId20" Type="http://schemas.openxmlformats.org/officeDocument/2006/relationships/hyperlink" Target="https://en.wikipedia.org/wiki/Wahhabist" TargetMode="External"/><Relationship Id="rId1" Type="http://schemas.openxmlformats.org/officeDocument/2006/relationships/slideLayout" Target="../slideLayouts/slideLayout7.xml"/><Relationship Id="rId6" Type="http://schemas.openxmlformats.org/officeDocument/2006/relationships/hyperlink" Target="https://en.wikipedia.org/wiki/Hijaz" TargetMode="External"/><Relationship Id="rId11" Type="http://schemas.openxmlformats.org/officeDocument/2006/relationships/hyperlink" Target="https://en.wikipedia.org/wiki/Riyadh_Region" TargetMode="External"/><Relationship Id="rId24" Type="http://schemas.openxmlformats.org/officeDocument/2006/relationships/hyperlink" Target="https://en.wikipedia.org/wiki/Battle_of_Mulayda" TargetMode="External"/><Relationship Id="rId5" Type="http://schemas.openxmlformats.org/officeDocument/2006/relationships/hyperlink" Target="https://en.wikipedia.org/wiki/Riyadh" TargetMode="External"/><Relationship Id="rId15" Type="http://schemas.openxmlformats.org/officeDocument/2006/relationships/hyperlink" Target="https://en.wikipedia.org/wiki/Emirate_of_Diriyah" TargetMode="External"/><Relationship Id="rId23" Type="http://schemas.openxmlformats.org/officeDocument/2006/relationships/hyperlink" Target="https://en.wikipedia.org/wiki/House_of_Saud" TargetMode="External"/><Relationship Id="rId10" Type="http://schemas.openxmlformats.org/officeDocument/2006/relationships/hyperlink" Target="https://en.wikipedia.org/wiki/Emirate_of_Nejd#cite_note-2" TargetMode="External"/><Relationship Id="rId19" Type="http://schemas.openxmlformats.org/officeDocument/2006/relationships/hyperlink" Target="https://en.wikipedia.org/wiki/Imam" TargetMode="External"/><Relationship Id="rId4" Type="http://schemas.openxmlformats.org/officeDocument/2006/relationships/hyperlink" Target="https://en.wikipedia.org/wiki/Najd" TargetMode="External"/><Relationship Id="rId9" Type="http://schemas.openxmlformats.org/officeDocument/2006/relationships/hyperlink" Target="https://en.wikipedia.org/wiki/Faisal_ibn_Turki_ibn_Abdullah_Al_Saud" TargetMode="External"/><Relationship Id="rId14" Type="http://schemas.openxmlformats.org/officeDocument/2006/relationships/hyperlink" Target="https://en.wikipedia.org/wiki/Arabia" TargetMode="External"/><Relationship Id="rId22" Type="http://schemas.openxmlformats.org/officeDocument/2006/relationships/hyperlink" Target="https://en.wikipedia.org/wiki/Egypt" TargetMode="External"/><Relationship Id="rId27" Type="http://schemas.openxmlformats.org/officeDocument/2006/relationships/hyperlink" Target="https://en.wikipedia.org/wiki/Ha%27i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Ibn_Saud" TargetMode="External"/><Relationship Id="rId13" Type="http://schemas.openxmlformats.org/officeDocument/2006/relationships/hyperlink" Target="https://en.wikipedia.org/wiki/Al-Ahsa_Oasis" TargetMode="External"/><Relationship Id="rId18" Type="http://schemas.openxmlformats.org/officeDocument/2006/relationships/hyperlink" Target="https://en.wikipedia.org/wiki/Treaty_of_Darin" TargetMode="External"/><Relationship Id="rId3" Type="http://schemas.openxmlformats.org/officeDocument/2006/relationships/hyperlink" Target="https://en.wikipedia.org/wiki/Al_Murra" TargetMode="External"/><Relationship Id="rId7" Type="http://schemas.openxmlformats.org/officeDocument/2006/relationships/hyperlink" Target="https://en.wikipedia.org/wiki/Mubarak_Al_Sabah" TargetMode="External"/><Relationship Id="rId12" Type="http://schemas.openxmlformats.org/officeDocument/2006/relationships/hyperlink" Target="https://en.wikipedia.org/wiki/Ottoman_Turks" TargetMode="External"/><Relationship Id="rId17" Type="http://schemas.openxmlformats.org/officeDocument/2006/relationships/hyperlink" Target="https://en.wikipedia.org/wiki/British_Empire" TargetMode="External"/><Relationship Id="rId2" Type="http://schemas.openxmlformats.org/officeDocument/2006/relationships/hyperlink" Target="https://en.wikipedia.org/wiki/Arabia" TargetMode="External"/><Relationship Id="rId16" Type="http://schemas.openxmlformats.org/officeDocument/2006/relationships/hyperlink" Target="https://en.wikipedia.org/wiki/Pasha" TargetMode="External"/><Relationship Id="rId1" Type="http://schemas.openxmlformats.org/officeDocument/2006/relationships/slideLayout" Target="../slideLayouts/slideLayout7.xml"/><Relationship Id="rId6" Type="http://schemas.openxmlformats.org/officeDocument/2006/relationships/hyperlink" Target="https://en.wikipedia.org/wiki/Emir" TargetMode="External"/><Relationship Id="rId11" Type="http://schemas.openxmlformats.org/officeDocument/2006/relationships/hyperlink" Target="https://en.wikipedia.org/wiki/Hijaz" TargetMode="External"/><Relationship Id="rId5" Type="http://schemas.openxmlformats.org/officeDocument/2006/relationships/hyperlink" Target="https://en.wikipedia.org/wiki/Kuwait" TargetMode="External"/><Relationship Id="rId15" Type="http://schemas.openxmlformats.org/officeDocument/2006/relationships/hyperlink" Target="https://en.wikipedia.org/wiki/Ottoman_Sultans" TargetMode="External"/><Relationship Id="rId10" Type="http://schemas.openxmlformats.org/officeDocument/2006/relationships/hyperlink" Target="https://en.wikipedia.org/wiki/Sharifs_of_Mecca" TargetMode="External"/><Relationship Id="rId19" Type="http://schemas.openxmlformats.org/officeDocument/2006/relationships/image" Target="../media/image2.jpeg"/><Relationship Id="rId4" Type="http://schemas.openxmlformats.org/officeDocument/2006/relationships/hyperlink" Target="https://en.wikipedia.org/wiki/Bedouin" TargetMode="External"/><Relationship Id="rId9" Type="http://schemas.openxmlformats.org/officeDocument/2006/relationships/hyperlink" Target="https://en.wikipedia.org/wiki/Masmak_fort" TargetMode="External"/><Relationship Id="rId14" Type="http://schemas.openxmlformats.org/officeDocument/2006/relationships/hyperlink" Target="https://en.wikipedia.org/wiki/Saud_ibn_Faisa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House_of_Saud#cite_note-25" TargetMode="External"/><Relationship Id="rId3" Type="http://schemas.openxmlformats.org/officeDocument/2006/relationships/hyperlink" Target="https://en.wikipedia.org/wiki/Kingdom_of_Hejaz_and_Nejd" TargetMode="External"/><Relationship Id="rId7" Type="http://schemas.openxmlformats.org/officeDocument/2006/relationships/hyperlink" Target="https://en.wikipedia.org/wiki/Petroleum" TargetMode="External"/><Relationship Id="rId2" Type="http://schemas.openxmlformats.org/officeDocument/2006/relationships/hyperlink" Target="https://en.wikipedia.org/wiki/Sultanate_of_Nejd" TargetMode="External"/><Relationship Id="rId1" Type="http://schemas.openxmlformats.org/officeDocument/2006/relationships/slideLayout" Target="../slideLayouts/slideLayout7.xml"/><Relationship Id="rId6" Type="http://schemas.openxmlformats.org/officeDocument/2006/relationships/hyperlink" Target="https://en.wikipedia.org/wiki/Dammam" TargetMode="External"/><Relationship Id="rId5" Type="http://schemas.openxmlformats.org/officeDocument/2006/relationships/hyperlink" Target="https://en.wikipedia.org/wiki/Abdul_Rahman_ibn_Faisal" TargetMode="External"/><Relationship Id="rId4" Type="http://schemas.openxmlformats.org/officeDocument/2006/relationships/hyperlink" Target="https://en.wikipedia.org/wiki/Kingdom_of_Saudi_Arabia" TargetMode="External"/><Relationship Id="rId9"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Heir_apparent" TargetMode="External"/><Relationship Id="rId13" Type="http://schemas.openxmlformats.org/officeDocument/2006/relationships/hyperlink" Target="https://en.wikipedia.org/wiki/Free_Princes" TargetMode="External"/><Relationship Id="rId3" Type="http://schemas.openxmlformats.org/officeDocument/2006/relationships/hyperlink" Target="https://en.wikipedia.org/wiki/Ajman_(tribe)" TargetMode="External"/><Relationship Id="rId7" Type="http://schemas.openxmlformats.org/officeDocument/2006/relationships/hyperlink" Target="https://en.wikipedia.org/wiki/Saud_of_Saudi_Arabia" TargetMode="External"/><Relationship Id="rId12" Type="http://schemas.openxmlformats.org/officeDocument/2006/relationships/hyperlink" Target="https://en.wikipedia.org/wiki/Talal_ibn_Abdul_Aziz" TargetMode="External"/><Relationship Id="rId2" Type="http://schemas.openxmlformats.org/officeDocument/2006/relationships/hyperlink" Target="https://en.wikipedia.org/wiki/Bani_Khalid" TargetMode="External"/><Relationship Id="rId1" Type="http://schemas.openxmlformats.org/officeDocument/2006/relationships/slideLayout" Target="../slideLayouts/slideLayout7.xml"/><Relationship Id="rId6" Type="http://schemas.openxmlformats.org/officeDocument/2006/relationships/hyperlink" Target="https://en.wikipedia.org/wiki/Muhammad_ibn_Abd_al-Wahhab" TargetMode="External"/><Relationship Id="rId11" Type="http://schemas.openxmlformats.org/officeDocument/2006/relationships/hyperlink" Target="https://en.wikipedia.org/wiki/Mufti" TargetMode="External"/><Relationship Id="rId5" Type="http://schemas.openxmlformats.org/officeDocument/2006/relationships/hyperlink" Target="https://en.wikipedia.org/wiki/Al_ash-Sheikh" TargetMode="External"/><Relationship Id="rId10" Type="http://schemas.openxmlformats.org/officeDocument/2006/relationships/hyperlink" Target="https://en.wikipedia.org/wiki/Lunar_calendar" TargetMode="External"/><Relationship Id="rId4" Type="http://schemas.openxmlformats.org/officeDocument/2006/relationships/hyperlink" Target="https://en.wikipedia.org/wiki/Shammar" TargetMode="External"/><Relationship Id="rId9" Type="http://schemas.openxmlformats.org/officeDocument/2006/relationships/hyperlink" Target="https://en.wikipedia.org/wiki/Faisal_of_Saudi_Arabia" TargetMode="External"/><Relationship Id="rId14"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Mecca" TargetMode="External"/><Relationship Id="rId13" Type="http://schemas.openxmlformats.org/officeDocument/2006/relationships/hyperlink" Target="https://en.wikipedia.org/wiki/Nayef_bin_Abdulaziz_Al_Saud" TargetMode="External"/><Relationship Id="rId18" Type="http://schemas.openxmlformats.org/officeDocument/2006/relationships/hyperlink" Target="https://en.wikipedia.org/wiki/Donald_Trump" TargetMode="External"/><Relationship Id="rId3" Type="http://schemas.openxmlformats.org/officeDocument/2006/relationships/hyperlink" Target="https://en.wikipedia.org/wiki/Khalid_of_Saudi_Arabia" TargetMode="External"/><Relationship Id="rId7" Type="http://schemas.openxmlformats.org/officeDocument/2006/relationships/hyperlink" Target="https://en.wikipedia.org/wiki/Hassa_bint_Ahmed_Al_Sudairi" TargetMode="External"/><Relationship Id="rId12" Type="http://schemas.openxmlformats.org/officeDocument/2006/relationships/hyperlink" Target="https://en.wikipedia.org/wiki/Sultan_bin_Abdulaziz" TargetMode="External"/><Relationship Id="rId17" Type="http://schemas.openxmlformats.org/officeDocument/2006/relationships/hyperlink" Target="https://en.wikipedia.org/wiki/2017_Saudi_Arabian_purge" TargetMode="External"/><Relationship Id="rId2" Type="http://schemas.openxmlformats.org/officeDocument/2006/relationships/hyperlink" Target="https://en.wikipedia.org/wiki/Faisal_bin_Musaid" TargetMode="External"/><Relationship Id="rId16" Type="http://schemas.openxmlformats.org/officeDocument/2006/relationships/hyperlink" Target="https://en.wikipedia.org/wiki/Salman_bin_Abdulaziz_Al_Saud" TargetMode="External"/><Relationship Id="rId1" Type="http://schemas.openxmlformats.org/officeDocument/2006/relationships/slideLayout" Target="../slideLayouts/slideLayout7.xml"/><Relationship Id="rId6" Type="http://schemas.openxmlformats.org/officeDocument/2006/relationships/hyperlink" Target="https://en.wikipedia.org/wiki/Sudairi_Seven" TargetMode="External"/><Relationship Id="rId11" Type="http://schemas.openxmlformats.org/officeDocument/2006/relationships/hyperlink" Target="https://en.wikipedia.org/wiki/Rashidi_dynasty" TargetMode="External"/><Relationship Id="rId5" Type="http://schemas.openxmlformats.org/officeDocument/2006/relationships/hyperlink" Target="https://en.wikipedia.org/wiki/Fahd_of_Saudi_Arabia" TargetMode="External"/><Relationship Id="rId15" Type="http://schemas.openxmlformats.org/officeDocument/2006/relationships/hyperlink" Target="https://en.wikipedia.org/wiki/Geneva,_Switzerland" TargetMode="External"/><Relationship Id="rId10" Type="http://schemas.openxmlformats.org/officeDocument/2006/relationships/hyperlink" Target="https://en.wikipedia.org/wiki/Abdullah_of_Saudi_Arabia" TargetMode="External"/><Relationship Id="rId19" Type="http://schemas.openxmlformats.org/officeDocument/2006/relationships/hyperlink" Target="https://en.wikipedia.org/wiki/House_of_Saud#cite_note-27" TargetMode="External"/><Relationship Id="rId4" Type="http://schemas.openxmlformats.org/officeDocument/2006/relationships/hyperlink" Target="https://en.wikipedia.org/wiki/Muhammad_ibn_Abdul_Aziz" TargetMode="External"/><Relationship Id="rId9" Type="http://schemas.openxmlformats.org/officeDocument/2006/relationships/hyperlink" Target="https://en.wikipedia.org/wiki/Medina" TargetMode="External"/><Relationship Id="rId14" Type="http://schemas.openxmlformats.org/officeDocument/2006/relationships/hyperlink" Target="https://en.wikipedia.org/wiki/House_of_Saud#cite_note-BBC_News_Oct_27_2011-26" TargetMode="External"/></Relationships>
</file>

<file path=ppt/slides/_rels/slide19.xml.rels><?xml version="1.0" encoding="UTF-8" standalone="yes"?>
<Relationships xmlns="http://schemas.openxmlformats.org/package/2006/relationships"><Relationship Id="rId13" Type="http://schemas.openxmlformats.org/officeDocument/2006/relationships/hyperlink" Target="https://en.wikipedia.org/wiki/House_of_Saud#cite_note-35" TargetMode="External"/><Relationship Id="rId18" Type="http://schemas.openxmlformats.org/officeDocument/2006/relationships/hyperlink" Target="https://en.wikipedia.org/wiki/Pakistan" TargetMode="External"/><Relationship Id="rId26" Type="http://schemas.openxmlformats.org/officeDocument/2006/relationships/hyperlink" Target="https://en.wikipedia.org/wiki/Sheikh_Nimr" TargetMode="External"/><Relationship Id="rId21" Type="http://schemas.openxmlformats.org/officeDocument/2006/relationships/hyperlink" Target="https://en.wikipedia.org/wiki/GIGN" TargetMode="External"/><Relationship Id="rId34" Type="http://schemas.openxmlformats.org/officeDocument/2006/relationships/hyperlink" Target="https://en.wikipedia.org/wiki/Hawazin" TargetMode="External"/><Relationship Id="rId7" Type="http://schemas.openxmlformats.org/officeDocument/2006/relationships/hyperlink" Target="https://en.wikipedia.org/wiki/Grand_Mosque_seizure" TargetMode="External"/><Relationship Id="rId12" Type="http://schemas.openxmlformats.org/officeDocument/2006/relationships/hyperlink" Target="https://en.wikipedia.org/wiki/Otaibah" TargetMode="External"/><Relationship Id="rId17" Type="http://schemas.openxmlformats.org/officeDocument/2006/relationships/hyperlink" Target="https://en.wikipedia.org/wiki/France" TargetMode="External"/><Relationship Id="rId25" Type="http://schemas.openxmlformats.org/officeDocument/2006/relationships/hyperlink" Target="https://en.wikipedia.org/wiki/2016_Saudi_Arabia_mass_execution" TargetMode="External"/><Relationship Id="rId33" Type="http://schemas.openxmlformats.org/officeDocument/2006/relationships/hyperlink" Target="https://en.wikipedia.org/wiki/Qays" TargetMode="External"/><Relationship Id="rId2" Type="http://schemas.openxmlformats.org/officeDocument/2006/relationships/hyperlink" Target="https://en.wikipedia.org/wiki/Authoritarian" TargetMode="External"/><Relationship Id="rId16" Type="http://schemas.openxmlformats.org/officeDocument/2006/relationships/hyperlink" Target="https://en.wikipedia.org/wiki/Fatwa" TargetMode="External"/><Relationship Id="rId20" Type="http://schemas.openxmlformats.org/officeDocument/2006/relationships/hyperlink" Target="https://en.wikipedia.org/wiki/Lawrence_Wright" TargetMode="External"/><Relationship Id="rId29" Type="http://schemas.openxmlformats.org/officeDocument/2006/relationships/hyperlink" Target="https://en.wikipedia.org/wiki/Arabic_language" TargetMode="External"/><Relationship Id="rId1" Type="http://schemas.openxmlformats.org/officeDocument/2006/relationships/slideLayout" Target="../slideLayouts/slideLayout7.xml"/><Relationship Id="rId6" Type="http://schemas.openxmlformats.org/officeDocument/2006/relationships/hyperlink" Target="https://en.wikipedia.org/wiki/House_of_Saud#cite_note-33" TargetMode="External"/><Relationship Id="rId11" Type="http://schemas.openxmlformats.org/officeDocument/2006/relationships/hyperlink" Target="https://en.wikipedia.org/wiki/House_of_Saud#cite_note-34" TargetMode="External"/><Relationship Id="rId24" Type="http://schemas.openxmlformats.org/officeDocument/2006/relationships/hyperlink" Target="https://en.wikipedia.org/wiki/House_of_Saud#cite_note-38" TargetMode="External"/><Relationship Id="rId32" Type="http://schemas.openxmlformats.org/officeDocument/2006/relationships/hyperlink" Target="https://en.wikipedia.org/wiki/Mudar" TargetMode="External"/><Relationship Id="rId37" Type="http://schemas.openxmlformats.org/officeDocument/2006/relationships/image" Target="../media/image13.jpeg"/><Relationship Id="rId5" Type="http://schemas.openxmlformats.org/officeDocument/2006/relationships/hyperlink" Target="https://en.wikipedia.org/wiki/Ikhwan" TargetMode="External"/><Relationship Id="rId15" Type="http://schemas.openxmlformats.org/officeDocument/2006/relationships/hyperlink" Target="https://en.wikipedia.org/wiki/Ulema" TargetMode="External"/><Relationship Id="rId23" Type="http://schemas.openxmlformats.org/officeDocument/2006/relationships/hyperlink" Target="https://en.wikipedia.org/wiki/Decapitation" TargetMode="External"/><Relationship Id="rId28" Type="http://schemas.openxmlformats.org/officeDocument/2006/relationships/hyperlink" Target="https://en.wikipedia.org/wiki/House_of_Saud#cite_note-auto3-39" TargetMode="External"/><Relationship Id="rId36" Type="http://schemas.openxmlformats.org/officeDocument/2006/relationships/hyperlink" Target="https://en.wikipedia.org/wiki/Otaibah#cite_note-2" TargetMode="External"/><Relationship Id="rId10" Type="http://schemas.openxmlformats.org/officeDocument/2006/relationships/hyperlink" Target="https://en.wikipedia.org/wiki/Juhayman_al-Otaybi" TargetMode="External"/><Relationship Id="rId19" Type="http://schemas.openxmlformats.org/officeDocument/2006/relationships/hyperlink" Target="https://en.wikipedia.org/wiki/House_of_Saud#cite_note-36" TargetMode="External"/><Relationship Id="rId31" Type="http://schemas.openxmlformats.org/officeDocument/2006/relationships/hyperlink" Target="https://en.wikipedia.org/wiki/Bedouin" TargetMode="External"/><Relationship Id="rId4" Type="http://schemas.openxmlformats.org/officeDocument/2006/relationships/hyperlink" Target="https://en.wikipedia.org/wiki/Saudi_Arabia" TargetMode="External"/><Relationship Id="rId9" Type="http://schemas.openxmlformats.org/officeDocument/2006/relationships/hyperlink" Target="https://en.wikipedia.org/wiki/Mecca" TargetMode="External"/><Relationship Id="rId14" Type="http://schemas.openxmlformats.org/officeDocument/2006/relationships/hyperlink" Target="https://en.wikipedia.org/wiki/Islamic_University_of_Madinah" TargetMode="External"/><Relationship Id="rId22" Type="http://schemas.openxmlformats.org/officeDocument/2006/relationships/hyperlink" Target="https://en.wikipedia.org/wiki/House_of_Saud#cite_note-37" TargetMode="External"/><Relationship Id="rId27" Type="http://schemas.openxmlformats.org/officeDocument/2006/relationships/hyperlink" Target="https://en.wikipedia.org/wiki/Specialized_Criminal_Court" TargetMode="External"/><Relationship Id="rId30" Type="http://schemas.openxmlformats.org/officeDocument/2006/relationships/hyperlink" Target="https://en.wikipedia.org/wiki/Wikipedia:Citing_sources#What_information_to_include" TargetMode="External"/><Relationship Id="rId35" Type="http://schemas.openxmlformats.org/officeDocument/2006/relationships/hyperlink" Target="https://en.wikipedia.org/wiki/Otaibah#cite_note-1" TargetMode="External"/><Relationship Id="rId8" Type="http://schemas.openxmlformats.org/officeDocument/2006/relationships/hyperlink" Target="https://en.wikipedia.org/wiki/Al-Masjid_al-Haram" TargetMode="External"/><Relationship Id="rId3" Type="http://schemas.openxmlformats.org/officeDocument/2006/relationships/hyperlink" Target="https://en.wikipedia.org/wiki/Theocratic"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britannica.com/biography/Turki" TargetMode="External"/><Relationship Id="rId13" Type="http://schemas.openxmlformats.org/officeDocument/2006/relationships/hyperlink" Target="https://www.britannica.com/biography/Khalid" TargetMode="External"/><Relationship Id="rId3" Type="http://schemas.openxmlformats.org/officeDocument/2006/relationships/hyperlink" Target="https://www.britannica.com/biography/Muhammad-ibn-Saud" TargetMode="External"/><Relationship Id="rId7" Type="http://schemas.openxmlformats.org/officeDocument/2006/relationships/hyperlink" Target="https://www.britannica.com/place/Medina-Saudi-Arabia" TargetMode="External"/><Relationship Id="rId12" Type="http://schemas.openxmlformats.org/officeDocument/2006/relationships/hyperlink" Target="https://www.britannica.com/biography/Faysal" TargetMode="External"/><Relationship Id="rId2" Type="http://schemas.openxmlformats.org/officeDocument/2006/relationships/hyperlink" Target="https://www.britannica.com/place/Saudi-Arabia" TargetMode="External"/><Relationship Id="rId16"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britannica.com/place/Mecca" TargetMode="External"/><Relationship Id="rId11" Type="http://schemas.openxmlformats.org/officeDocument/2006/relationships/hyperlink" Target="https://www.britannica.com/biography/Saud" TargetMode="External"/><Relationship Id="rId5" Type="http://schemas.openxmlformats.org/officeDocument/2006/relationships/hyperlink" Target="https://www.britannica.com/topic/Wahhabi" TargetMode="External"/><Relationship Id="rId15" Type="http://schemas.openxmlformats.org/officeDocument/2006/relationships/hyperlink" Target="https://www.britannica.com/biography/Abd-Allah-king-of-Saudi-Arabia" TargetMode="External"/><Relationship Id="rId10" Type="http://schemas.openxmlformats.org/officeDocument/2006/relationships/hyperlink" Target="https://www.britannica.com/biography/Ibn-Saud" TargetMode="External"/><Relationship Id="rId4" Type="http://schemas.openxmlformats.org/officeDocument/2006/relationships/hyperlink" Target="https://www.britannica.com/place/Ottoman-Empire" TargetMode="External"/><Relationship Id="rId9" Type="http://schemas.openxmlformats.org/officeDocument/2006/relationships/hyperlink" Target="https://www.britannica.com/place/Riyadh" TargetMode="External"/><Relationship Id="rId14" Type="http://schemas.openxmlformats.org/officeDocument/2006/relationships/hyperlink" Target="https://www.britannica.com/biography/Fahd"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Artillery" TargetMode="External"/><Relationship Id="rId13" Type="http://schemas.openxmlformats.org/officeDocument/2006/relationships/hyperlink" Target="https://en.wikipedia.org/wiki/House_of_Saud#cite_note-44" TargetMode="External"/><Relationship Id="rId18" Type="http://schemas.openxmlformats.org/officeDocument/2006/relationships/hyperlink" Target="https://en.wikipedia.org/wiki/House_of_Saud#cite_note-49" TargetMode="External"/><Relationship Id="rId26" Type="http://schemas.openxmlformats.org/officeDocument/2006/relationships/hyperlink" Target="https://en.wikipedia.org/wiki/Canada" TargetMode="External"/><Relationship Id="rId3" Type="http://schemas.openxmlformats.org/officeDocument/2006/relationships/hyperlink" Target="https://en.wikipedia.org/wiki/Talk:House_of_Saud" TargetMode="External"/><Relationship Id="rId21" Type="http://schemas.openxmlformats.org/officeDocument/2006/relationships/hyperlink" Target="https://en.wikipedia.org/wiki/House_of_Saud#cite_note-51" TargetMode="External"/><Relationship Id="rId7" Type="http://schemas.openxmlformats.org/officeDocument/2006/relationships/hyperlink" Target="https://en.wikipedia.org/wiki/House_of_Saud#cite_note-40" TargetMode="External"/><Relationship Id="rId12" Type="http://schemas.openxmlformats.org/officeDocument/2006/relationships/hyperlink" Target="https://en.wikipedia.org/wiki/House_of_Saud#cite_note-43" TargetMode="External"/><Relationship Id="rId17" Type="http://schemas.openxmlformats.org/officeDocument/2006/relationships/hyperlink" Target="https://en.wikipedia.org/wiki/House_of_Saud#cite_note-48" TargetMode="External"/><Relationship Id="rId25" Type="http://schemas.openxmlformats.org/officeDocument/2006/relationships/hyperlink" Target="https://en.wikipedia.org/wiki/Saudi_Arabia" TargetMode="External"/><Relationship Id="rId2" Type="http://schemas.openxmlformats.org/officeDocument/2006/relationships/hyperlink" Target="https://en.wikipedia.org/wiki/Wikipedia:Disputed_statement" TargetMode="External"/><Relationship Id="rId16" Type="http://schemas.openxmlformats.org/officeDocument/2006/relationships/hyperlink" Target="https://en.wikipedia.org/wiki/House_of_Saud#cite_note-47" TargetMode="External"/><Relationship Id="rId20" Type="http://schemas.openxmlformats.org/officeDocument/2006/relationships/hyperlink" Target="https://en.wikipedia.org/wiki/Assassination_of_Jamal_Khashoggi" TargetMode="External"/><Relationship Id="rId29"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en.wikipedia.org/wiki/Mortar_(weapon)" TargetMode="External"/><Relationship Id="rId11" Type="http://schemas.openxmlformats.org/officeDocument/2006/relationships/hyperlink" Target="https://en.wikipedia.org/wiki/House_of_Saud#cite_note-42" TargetMode="External"/><Relationship Id="rId24" Type="http://schemas.openxmlformats.org/officeDocument/2006/relationships/hyperlink" Target="https://en.wikipedia.org/wiki/Mohammed_bin_Salman_Al_Saud" TargetMode="External"/><Relationship Id="rId5" Type="http://schemas.openxmlformats.org/officeDocument/2006/relationships/hyperlink" Target="https://en.wikipedia.org/wiki/Airstrike" TargetMode="External"/><Relationship Id="rId15" Type="http://schemas.openxmlformats.org/officeDocument/2006/relationships/hyperlink" Target="https://en.wikipedia.org/wiki/House_of_Saud#cite_note-46" TargetMode="External"/><Relationship Id="rId23" Type="http://schemas.openxmlformats.org/officeDocument/2006/relationships/hyperlink" Target="https://en.wikipedia.org/wiki/Reuters" TargetMode="External"/><Relationship Id="rId28" Type="http://schemas.openxmlformats.org/officeDocument/2006/relationships/hyperlink" Target="https://en.wikipedia.org/wiki/House_of_Saud#cite_note-52" TargetMode="External"/><Relationship Id="rId10" Type="http://schemas.openxmlformats.org/officeDocument/2006/relationships/hyperlink" Target="https://en.wikipedia.org/wiki/Sniper" TargetMode="External"/><Relationship Id="rId19" Type="http://schemas.openxmlformats.org/officeDocument/2006/relationships/hyperlink" Target="https://en.wikipedia.org/wiki/House_of_Saud#cite_note-50" TargetMode="External"/><Relationship Id="rId4" Type="http://schemas.openxmlformats.org/officeDocument/2006/relationships/hyperlink" Target="https://en.wikipedia.org/wiki/Al-Awamiyah" TargetMode="External"/><Relationship Id="rId9" Type="http://schemas.openxmlformats.org/officeDocument/2006/relationships/hyperlink" Target="https://en.wikipedia.org/wiki/House_of_Saud#cite_note-41" TargetMode="External"/><Relationship Id="rId14" Type="http://schemas.openxmlformats.org/officeDocument/2006/relationships/hyperlink" Target="https://en.wikipedia.org/wiki/House_of_Saud#cite_note-45" TargetMode="External"/><Relationship Id="rId22" Type="http://schemas.openxmlformats.org/officeDocument/2006/relationships/hyperlink" Target="https://en.wikipedia.org/wiki/Saudi_Arabian-Yemeni_border_conflict_(2015-present)" TargetMode="External"/><Relationship Id="rId27" Type="http://schemas.openxmlformats.org/officeDocument/2006/relationships/hyperlink" Target="https://en.wikipedia.org/wiki/Mohammed_bin_Naye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pbs.org/wgbh/pages/frontline/shows/saud/cron/"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pbs.org/newshour/terrorism/international/fatwa_1996.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pbs.org/wgbh/pages/frontline/shows/saud/interviews/alomar.html" TargetMode="External"/><Relationship Id="rId2" Type="http://schemas.openxmlformats.org/officeDocument/2006/relationships/hyperlink" Target="https://www.pbs.org/wgbh/pages/frontline/shows/saud/interviews/alim.html" TargetMode="External"/><Relationship Id="rId1" Type="http://schemas.openxmlformats.org/officeDocument/2006/relationships/slideLayout" Target="../slideLayouts/slideLayout7.xml"/><Relationship Id="rId4" Type="http://schemas.openxmlformats.org/officeDocument/2006/relationships/hyperlink" Target="https://www.pbs.org/wgbh/pages/frontline/shows/saud/etc/fatwa.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history.com/this-day-in-history/war-in-iraq-begins" TargetMode="External"/><Relationship Id="rId7" Type="http://schemas.openxmlformats.org/officeDocument/2006/relationships/hyperlink" Target="https://www.history.com/topics/21st-century/isis" TargetMode="External"/><Relationship Id="rId2" Type="http://schemas.openxmlformats.org/officeDocument/2006/relationships/hyperlink" Target="https://www.biography.com/people/osama-bin-laden-37172"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s://www.history.com/topics/the-history-of-syri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history.com/topics/21st-century/isis"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politico.com/news/2019/10/27/baghdadi-islamic-rise-fall-058970"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Sunni_Islam" TargetMode="External"/><Relationship Id="rId3" Type="http://schemas.openxmlformats.org/officeDocument/2006/relationships/hyperlink" Target="https://en.wikipedia.org/wiki/Saud_ibn_Muhammad_ibn_Muqrin" TargetMode="External"/><Relationship Id="rId7" Type="http://schemas.openxmlformats.org/officeDocument/2006/relationships/hyperlink" Target="https://en.wikipedia.org/wiki/Crown_Prince_of_Saudi_Arabia" TargetMode="External"/><Relationship Id="rId2" Type="http://schemas.openxmlformats.org/officeDocument/2006/relationships/hyperlink" Target="https://en.wikipedia.org/wiki/Banu_Hanifa" TargetMode="External"/><Relationship Id="rId1" Type="http://schemas.openxmlformats.org/officeDocument/2006/relationships/slideLayout" Target="../slideLayouts/slideLayout7.xml"/><Relationship Id="rId6" Type="http://schemas.openxmlformats.org/officeDocument/2006/relationships/hyperlink" Target="https://en.wikipedia.org/wiki/Custodian_of_the_Two_Holy_Mosques" TargetMode="External"/><Relationship Id="rId11" Type="http://schemas.openxmlformats.org/officeDocument/2006/relationships/hyperlink" Target="https://en.wikipedia.org/wiki/Emblem_of_Saudi_Arabia" TargetMode="External"/><Relationship Id="rId5" Type="http://schemas.openxmlformats.org/officeDocument/2006/relationships/hyperlink" Target="https://en.wikipedia.org/wiki/King_of_Saudi_Arabia" TargetMode="External"/><Relationship Id="rId10" Type="http://schemas.openxmlformats.org/officeDocument/2006/relationships/image" Target="../media/image1.png"/><Relationship Id="rId4" Type="http://schemas.openxmlformats.org/officeDocument/2006/relationships/hyperlink" Target="https://en.wikipedia.org/wiki/Salman_bin_Abdulaziz" TargetMode="External"/><Relationship Id="rId9" Type="http://schemas.openxmlformats.org/officeDocument/2006/relationships/hyperlink" Target="https://en.wikipedia.org/wiki/Islam"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straitstimes.com/world/middle-east/timeline-the-rise-and-fall-of-isis"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nytimes.com/2015/01/08/world/europe/charlie-hebdo-paris-shooting.html" TargetMode="External"/><Relationship Id="rId2" Type="http://schemas.openxmlformats.org/officeDocument/2006/relationships/hyperlink" Target="https://www.straitstimes.com/world/middle-east/timeline-the-rise-and-fall-of-isis" TargetMode="Externa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8" Type="http://schemas.openxmlformats.org/officeDocument/2006/relationships/hyperlink" Target="https://en.wikipedia.org/wiki/Foreign_fighters_in_the_Syrian_and_Iraqi_Civil_Wars" TargetMode="External"/><Relationship Id="rId13" Type="http://schemas.openxmlformats.org/officeDocument/2006/relationships/hyperlink" Target="https://en.wikipedia.org/wiki/Rojava" TargetMode="External"/><Relationship Id="rId3" Type="http://schemas.openxmlformats.org/officeDocument/2006/relationships/hyperlink" Target="https://en.wikipedia.org/wiki/Kurds_in_Syria" TargetMode="External"/><Relationship Id="rId7" Type="http://schemas.openxmlformats.org/officeDocument/2006/relationships/hyperlink" Target="https://en.wikipedia.org/wiki/Kurdish_people" TargetMode="External"/><Relationship Id="rId12" Type="http://schemas.openxmlformats.org/officeDocument/2006/relationships/hyperlink" Target="https://en.wikipedia.org/wiki/Women%27s_Protection_Units" TargetMode="External"/><Relationship Id="rId2" Type="http://schemas.openxmlformats.org/officeDocument/2006/relationships/hyperlink" Target="https://www.straitstimes.com/world/middle-east/timeline-the-rise-and-fall-of-isis" TargetMode="External"/><Relationship Id="rId1" Type="http://schemas.openxmlformats.org/officeDocument/2006/relationships/slideLayout" Target="../slideLayouts/slideLayout7.xml"/><Relationship Id="rId6" Type="http://schemas.openxmlformats.org/officeDocument/2006/relationships/hyperlink" Target="https://en.wikipedia.org/wiki/People%27s_Protection_Units#cite_note-5" TargetMode="External"/><Relationship Id="rId11" Type="http://schemas.openxmlformats.org/officeDocument/2006/relationships/hyperlink" Target="https://en.wikipedia.org/wiki/Syrian_Civil_War" TargetMode="External"/><Relationship Id="rId5" Type="http://schemas.openxmlformats.org/officeDocument/2006/relationships/hyperlink" Target="https://en.wikipedia.org/wiki/People%27s_Protection_Units#cite_note-4" TargetMode="External"/><Relationship Id="rId15" Type="http://schemas.openxmlformats.org/officeDocument/2006/relationships/image" Target="../media/image22.jpeg"/><Relationship Id="rId10" Type="http://schemas.openxmlformats.org/officeDocument/2006/relationships/hyperlink" Target="https://en.wikipedia.org/wiki/Assyrian_people" TargetMode="External"/><Relationship Id="rId4" Type="http://schemas.openxmlformats.org/officeDocument/2006/relationships/hyperlink" Target="https://en.wikipedia.org/wiki/Syrian_Democratic_Forces" TargetMode="External"/><Relationship Id="rId9" Type="http://schemas.openxmlformats.org/officeDocument/2006/relationships/hyperlink" Target="https://en.wikipedia.org/wiki/Syriac_Military_Council" TargetMode="External"/><Relationship Id="rId1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hyperlink" Target="https://www.straitstimes.com/world/middle-east/timeline-the-rise-and-fall-of-isi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npr.org/2019/03/22/701266887/analysis-the-end-of-the-caliphate-doesn-t-mean-the-end-of-isis"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apnews.com/deee082fbdf44064a5ec834ba112c53a" TargetMode="External"/><Relationship Id="rId2" Type="http://schemas.openxmlformats.org/officeDocument/2006/relationships/hyperlink" Target="https://www.npr.org/2019/01/18/686578315/defense-department-releases-names-of-three-u-s-casualties-in-syria-attack" TargetMode="External"/><Relationship Id="rId1" Type="http://schemas.openxmlformats.org/officeDocument/2006/relationships/slideLayout" Target="../slideLayouts/slideLayout7.xml"/><Relationship Id="rId4" Type="http://schemas.openxmlformats.org/officeDocument/2006/relationships/hyperlink" Target="https://www.npr.org/2019/03/22/701266887/analysis-the-end-of-the-caliphate-doesn-t-mean-the-end-of-isi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npr.org/sections/parallels/2018/02/05/583407221/americans-in-isis-some-300-tried-to-join-12-have-returned-to-u-s" TargetMode="External"/><Relationship Id="rId2" Type="http://schemas.openxmlformats.org/officeDocument/2006/relationships/hyperlink" Target="https://www.hrw.org/news/2019/03/06/iraq-isis-child-suspects-arbitrarily-arrested-tortured" TargetMode="External"/><Relationship Id="rId1" Type="http://schemas.openxmlformats.org/officeDocument/2006/relationships/slideLayout" Target="../slideLayouts/slideLayout7.xml"/><Relationship Id="rId6" Type="http://schemas.openxmlformats.org/officeDocument/2006/relationships/hyperlink" Target="https://www.npr.org/2019/03/22/701266887/analysis-the-end-of-the-caliphate-doesn-t-mean-the-end-of-isis" TargetMode="External"/><Relationship Id="rId5" Type="http://schemas.openxmlformats.org/officeDocument/2006/relationships/hyperlink" Target="https://www.npr.org/2019/02/18/695831550/european-leaders-reluctant-to-meet-trumps-demands-to-take-back-captive-isis-figh" TargetMode="External"/><Relationship Id="rId4" Type="http://schemas.openxmlformats.org/officeDocument/2006/relationships/hyperlink" Target="https://www.npr.org/2018/12/07/671520315/foreign-wives-and-children-of-isis-are-held-in-syria-with-uncertain-future"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npr.org/2019/03/22/701266887/analysis-the-end-of-the-caliphate-doesn-t-mean-the-end-of-isis"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npr.org/sections/parallels/2017/12/19/570483824/more-civilians-than-isis-fighters-are-believed-killed-in-mosul-battle" TargetMode="External"/><Relationship Id="rId2" Type="http://schemas.openxmlformats.org/officeDocument/2006/relationships/hyperlink" Target="https://www.npr.org/2019/03/22/701266887/analysis-the-end-of-the-caliphate-doesn-t-mean-the-end-of-isis" TargetMode="External"/><Relationship Id="rId1" Type="http://schemas.openxmlformats.org/officeDocument/2006/relationships/slideLayout" Target="../slideLayouts/slideLayout7.xml"/><Relationship Id="rId6" Type="http://schemas.openxmlformats.org/officeDocument/2006/relationships/hyperlink" Target="https://www.nytimes.com/2018/08/17/us/politics/syria-stabilization-foreign-aid.html" TargetMode="External"/><Relationship Id="rId5" Type="http://schemas.openxmlformats.org/officeDocument/2006/relationships/hyperlink" Target="https://www.npr.org/2019/03/05/700512101/after-finally-escaping-isis-captivity-people-talk-about-their-experiences" TargetMode="External"/><Relationship Id="rId4" Type="http://schemas.openxmlformats.org/officeDocument/2006/relationships/hyperlink" Target="https://www.npr.org/2018/11/09/664360606/entire-families-wiped-out-u-s-airstrikes-killed-many-civilians-in-syri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reuters.com/article/us-mideast-crisis-syria-baghdadi-russia/baghdadi-death-near-100-percent-certain-interfax-quotes-russian-senator-idUSKBN19E0PI" TargetMode="External"/><Relationship Id="rId2" Type="http://schemas.openxmlformats.org/officeDocument/2006/relationships/hyperlink" Target="https://www.npr.org/2019/03/22/701266887/analysis-the-end-of-the-caliphate-doesn-t-mean-the-end-of-isi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King_of_Saudi_Arabia" TargetMode="External"/><Relationship Id="rId13" Type="http://schemas.openxmlformats.org/officeDocument/2006/relationships/hyperlink" Target="https://en.wikipedia.org/wiki/Great_Mosque_of_Mecca" TargetMode="External"/><Relationship Id="rId18" Type="http://schemas.openxmlformats.org/officeDocument/2006/relationships/hyperlink" Target="https://en.wikipedia.org/wiki/Medina" TargetMode="External"/><Relationship Id="rId3" Type="http://schemas.openxmlformats.org/officeDocument/2006/relationships/hyperlink" Target="https://en.wikipedia.org/wiki/Royal_and_noble_styles" TargetMode="External"/><Relationship Id="rId21" Type="http://schemas.openxmlformats.org/officeDocument/2006/relationships/hyperlink" Target="https://en.wikipedia.org/wiki/Custodian_of_the_Two_Holy_Mosques#cite_note-MWGD2001-3" TargetMode="External"/><Relationship Id="rId7" Type="http://schemas.openxmlformats.org/officeDocument/2006/relationships/hyperlink" Target="https://en.wikipedia.org/wiki/Ottoman_Sultans" TargetMode="External"/><Relationship Id="rId12" Type="http://schemas.openxmlformats.org/officeDocument/2006/relationships/hyperlink" Target="https://en.wikipedia.org/wiki/Holiest_sites_in_Islam" TargetMode="External"/><Relationship Id="rId17" Type="http://schemas.openxmlformats.org/officeDocument/2006/relationships/hyperlink" Target="https://en.wikipedia.org/wiki/Prophet%27s_Mosque" TargetMode="External"/><Relationship Id="rId2" Type="http://schemas.openxmlformats.org/officeDocument/2006/relationships/hyperlink" Target="https://en.wikipedia.org/wiki/Arabic_language" TargetMode="External"/><Relationship Id="rId16" Type="http://schemas.openxmlformats.org/officeDocument/2006/relationships/hyperlink" Target="https://en.wikipedia.org/wiki/Mecca" TargetMode="External"/><Relationship Id="rId20" Type="http://schemas.openxmlformats.org/officeDocument/2006/relationships/hyperlink" Target="https://en.wikipedia.org/wiki/Hejaz" TargetMode="External"/><Relationship Id="rId1" Type="http://schemas.openxmlformats.org/officeDocument/2006/relationships/slideLayout" Target="../slideLayouts/slideLayout7.xml"/><Relationship Id="rId6" Type="http://schemas.openxmlformats.org/officeDocument/2006/relationships/hyperlink" Target="https://en.wikipedia.org/wiki/Mamluk_Sultans_of_Egypt" TargetMode="External"/><Relationship Id="rId11" Type="http://schemas.openxmlformats.org/officeDocument/2006/relationships/hyperlink" Target="https://en.wikipedia.org/wiki/Custodian_of_the_Two_Holy_Mosques#cite_note-bbc-1" TargetMode="External"/><Relationship Id="rId5" Type="http://schemas.openxmlformats.org/officeDocument/2006/relationships/hyperlink" Target="https://en.wikipedia.org/wiki/Ayyubid_dynasty" TargetMode="External"/><Relationship Id="rId15" Type="http://schemas.openxmlformats.org/officeDocument/2006/relationships/hyperlink" Target="https://en.wikipedia.org/wiki/Mosque" TargetMode="External"/><Relationship Id="rId23" Type="http://schemas.openxmlformats.org/officeDocument/2006/relationships/image" Target="../media/image3.png"/><Relationship Id="rId10" Type="http://schemas.openxmlformats.org/officeDocument/2006/relationships/hyperlink" Target="https://en.wikipedia.org/wiki/Caliph" TargetMode="External"/><Relationship Id="rId19" Type="http://schemas.openxmlformats.org/officeDocument/2006/relationships/hyperlink" Target="https://en.wikipedia.org/wiki/Custodian_of_the_Two_Holy_Mosques#cite_note-emjap-2" TargetMode="External"/><Relationship Id="rId4" Type="http://schemas.openxmlformats.org/officeDocument/2006/relationships/hyperlink" Target="https://en.wikipedia.org/wiki/Muslim" TargetMode="External"/><Relationship Id="rId9" Type="http://schemas.openxmlformats.org/officeDocument/2006/relationships/hyperlink" Target="https://en.wikipedia.org/wiki/De_facto" TargetMode="External"/><Relationship Id="rId14" Type="http://schemas.openxmlformats.org/officeDocument/2006/relationships/hyperlink" Target="https://en.wikipedia.org/wiki/Sacred" TargetMode="External"/><Relationship Id="rId22" Type="http://schemas.openxmlformats.org/officeDocument/2006/relationships/hyperlink" Target="https://en.wikipedia.org/wiki/Arabian_Peninsula"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edia.defense.gov/2020/Feb/04/2002243376/-1/-1/1/Q1FY2020_LEADIG_OIR_REPORT.PDF" TargetMode="External"/><Relationship Id="rId2" Type="http://schemas.openxmlformats.org/officeDocument/2006/relationships/hyperlink" Target="https://abcnews.go.com/Politics/pentagon-report-al-baghdadi-death-impact-isis-leadership/story?id=68755044"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abcnews.go.com/alerts/iraq" TargetMode="External"/><Relationship Id="rId2" Type="http://schemas.openxmlformats.org/officeDocument/2006/relationships/hyperlink" Target="https://abcnews.go.com/Politics/pentagon-report-al-baghdadi-death-impact-isis-leadership/story?id=68755044" TargetMode="External"/><Relationship Id="rId1" Type="http://schemas.openxmlformats.org/officeDocument/2006/relationships/slideLayout" Target="../slideLayouts/slideLayout7.xml"/><Relationship Id="rId5" Type="http://schemas.openxmlformats.org/officeDocument/2006/relationships/hyperlink" Target="https://abcnews.go.com/Politics/pentagon-weighs-keeping-us-troops-syrian-oil-fields/story?id=66417897" TargetMode="External"/><Relationship Id="rId4" Type="http://schemas.openxmlformats.org/officeDocument/2006/relationships/hyperlink" Target="https://abcnews.go.com/International/us-withdraws-troops-northern-syria-turkey-expands-military/story?id=66246227"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apnews.com/9b76ca4f828542f38300dd171be62497"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www.voanews.com/middle-east/us-officials-uncover-true-identity-new-islamic-state-leader"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youtu.be/vxN8oEnIQ2w"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hyperlink" Target="https://en.wikipedia.org/wiki/House_of_Saud#cite_note-The_Independent-3" TargetMode="External"/><Relationship Id="rId18" Type="http://schemas.openxmlformats.org/officeDocument/2006/relationships/hyperlink" Target="https://en.wikipedia.org/wiki/Sharif_of_Mecca" TargetMode="External"/><Relationship Id="rId26" Type="http://schemas.openxmlformats.org/officeDocument/2006/relationships/hyperlink" Target="https://en.wikipedia.org/wiki/Mohammad_bin_Salman" TargetMode="External"/><Relationship Id="rId21" Type="http://schemas.openxmlformats.org/officeDocument/2006/relationships/hyperlink" Target="https://en.wikipedia.org/wiki/Najd" TargetMode="External"/><Relationship Id="rId34" Type="http://schemas.openxmlformats.org/officeDocument/2006/relationships/hyperlink" Target="https://en.wikipedia.org/wiki/Hereditary_monarchy" TargetMode="External"/><Relationship Id="rId7" Type="http://schemas.openxmlformats.org/officeDocument/2006/relationships/hyperlink" Target="https://en.wikipedia.org/wiki/Muhammad_bin_Saud" TargetMode="External"/><Relationship Id="rId12" Type="http://schemas.openxmlformats.org/officeDocument/2006/relationships/hyperlink" Target="https://en.wikipedia.org/wiki/House_of_Saud#cite_note-bbc-2" TargetMode="External"/><Relationship Id="rId17" Type="http://schemas.openxmlformats.org/officeDocument/2006/relationships/hyperlink" Target="https://en.wikipedia.org/wiki/Ottoman_Empire" TargetMode="External"/><Relationship Id="rId25" Type="http://schemas.openxmlformats.org/officeDocument/2006/relationships/hyperlink" Target="https://en.wikipedia.org/wiki/Muhammad_bin_Nayef" TargetMode="External"/><Relationship Id="rId33" Type="http://schemas.openxmlformats.org/officeDocument/2006/relationships/hyperlink" Target="https://en.wikipedia.org/wiki/House_of_Saud#cite_note-auto2-9" TargetMode="External"/><Relationship Id="rId38" Type="http://schemas.openxmlformats.org/officeDocument/2006/relationships/hyperlink" Target="https://en.wikipedia.org/wiki/House_of_Saud#cite_note-10" TargetMode="External"/><Relationship Id="rId2" Type="http://schemas.openxmlformats.org/officeDocument/2006/relationships/hyperlink" Target="https://en.wikipedia.org/wiki/Arabic_language" TargetMode="External"/><Relationship Id="rId16" Type="http://schemas.openxmlformats.org/officeDocument/2006/relationships/hyperlink" Target="https://en.wikipedia.org/wiki/Middle_East" TargetMode="External"/><Relationship Id="rId20" Type="http://schemas.openxmlformats.org/officeDocument/2006/relationships/hyperlink" Target="https://en.wikipedia.org/wiki/Emirate_of_Jabal_Shammar" TargetMode="External"/><Relationship Id="rId29" Type="http://schemas.openxmlformats.org/officeDocument/2006/relationships/hyperlink" Target="https://en.wikipedia.org/wiki/House_of_Saud#cite_note-5" TargetMode="External"/><Relationship Id="rId1" Type="http://schemas.openxmlformats.org/officeDocument/2006/relationships/slideLayout" Target="../slideLayouts/slideLayout7.xml"/><Relationship Id="rId6" Type="http://schemas.openxmlformats.org/officeDocument/2006/relationships/hyperlink" Target="https://en.wikipedia.org/wiki/Saudi_Arabia" TargetMode="External"/><Relationship Id="rId11" Type="http://schemas.openxmlformats.org/officeDocument/2006/relationships/hyperlink" Target="https://en.wikipedia.org/wiki/King_of_Saudi_Arabia" TargetMode="External"/><Relationship Id="rId24" Type="http://schemas.openxmlformats.org/officeDocument/2006/relationships/hyperlink" Target="https://en.wikipedia.org/wiki/King_Salman" TargetMode="External"/><Relationship Id="rId32" Type="http://schemas.openxmlformats.org/officeDocument/2006/relationships/hyperlink" Target="https://en.wikipedia.org/wiki/House_of_Saud#cite_note-auto1-8" TargetMode="External"/><Relationship Id="rId37" Type="http://schemas.openxmlformats.org/officeDocument/2006/relationships/hyperlink" Target="https://en.wikipedia.org/wiki/Elective_monarchy" TargetMode="External"/><Relationship Id="rId5" Type="http://schemas.openxmlformats.org/officeDocument/2006/relationships/hyperlink" Target="https://en.wikipedia.org/wiki/Royal_family" TargetMode="External"/><Relationship Id="rId15" Type="http://schemas.openxmlformats.org/officeDocument/2006/relationships/hyperlink" Target="https://en.wikipedia.org/wiki/Emirate_of_Nejd" TargetMode="External"/><Relationship Id="rId23" Type="http://schemas.openxmlformats.org/officeDocument/2006/relationships/hyperlink" Target="https://en.wikipedia.org/wiki/Succession_to_the_Saudi_Arabian_throne" TargetMode="External"/><Relationship Id="rId28" Type="http://schemas.openxmlformats.org/officeDocument/2006/relationships/hyperlink" Target="https://en.wikipedia.org/wiki/House_of_Saud#cite_note-4" TargetMode="External"/><Relationship Id="rId36" Type="http://schemas.openxmlformats.org/officeDocument/2006/relationships/hyperlink" Target="https://en.wikipedia.org/wiki/Royal_decree" TargetMode="External"/><Relationship Id="rId10" Type="http://schemas.openxmlformats.org/officeDocument/2006/relationships/hyperlink" Target="https://en.wikipedia.org/wiki/House_of_Saud#cite_note-1" TargetMode="External"/><Relationship Id="rId19" Type="http://schemas.openxmlformats.org/officeDocument/2006/relationships/hyperlink" Target="https://en.wikipedia.org/wiki/Rashidi_dynasty" TargetMode="External"/><Relationship Id="rId31" Type="http://schemas.openxmlformats.org/officeDocument/2006/relationships/hyperlink" Target="https://en.wikipedia.org/wiki/House_of_Saud#cite_note-auto-7" TargetMode="External"/><Relationship Id="rId4" Type="http://schemas.openxmlformats.org/officeDocument/2006/relationships/hyperlink" Target="https://en.wikipedia.org/wiki/Help:IPA/Arabic" TargetMode="External"/><Relationship Id="rId9" Type="http://schemas.openxmlformats.org/officeDocument/2006/relationships/hyperlink" Target="https://en.wikipedia.org/wiki/Ibn_Saud" TargetMode="External"/><Relationship Id="rId14" Type="http://schemas.openxmlformats.org/officeDocument/2006/relationships/hyperlink" Target="https://en.wikipedia.org/wiki/Wahhabism" TargetMode="External"/><Relationship Id="rId22" Type="http://schemas.openxmlformats.org/officeDocument/2006/relationships/hyperlink" Target="https://en.wikipedia.org/wiki/Islamist" TargetMode="External"/><Relationship Id="rId27" Type="http://schemas.openxmlformats.org/officeDocument/2006/relationships/hyperlink" Target="https://en.wikipedia.org/wiki/Allegiance_Council" TargetMode="External"/><Relationship Id="rId30" Type="http://schemas.openxmlformats.org/officeDocument/2006/relationships/hyperlink" Target="https://en.wikipedia.org/wiki/House_of_Saud#cite_note-6" TargetMode="External"/><Relationship Id="rId35" Type="http://schemas.openxmlformats.org/officeDocument/2006/relationships/hyperlink" Target="https://en.wikipedia.org/wiki/Agnatic_seniority" TargetMode="External"/><Relationship Id="rId8" Type="http://schemas.openxmlformats.org/officeDocument/2006/relationships/hyperlink" Target="https://en.wikipedia.org/wiki/Emirate_of_Diriyah" TargetMode="External"/><Relationship Id="rId3" Type="http://schemas.openxmlformats.org/officeDocument/2006/relationships/hyperlink" Target="https://en.wikipedia.org/wiki/Romanization_of_Arabic"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Diriyah" TargetMode="External"/><Relationship Id="rId13" Type="http://schemas.openxmlformats.org/officeDocument/2006/relationships/hyperlink" Target="https://en.wikipedia.org/wiki/Muhammad_ibn_Saud" TargetMode="External"/><Relationship Id="rId3" Type="http://schemas.openxmlformats.org/officeDocument/2006/relationships/hyperlink" Target="https://en.wikipedia.org/wiki/Arabic_language" TargetMode="External"/><Relationship Id="rId7" Type="http://schemas.openxmlformats.org/officeDocument/2006/relationships/hyperlink" Target="https://en.wikipedia.org/wiki/Saud_I#cite_note-2" TargetMode="External"/><Relationship Id="rId12" Type="http://schemas.openxmlformats.org/officeDocument/2006/relationships/hyperlink" Target="https://en.wikipedia.org/wiki/Saud_I#cite_note-4" TargetMode="External"/><Relationship Id="rId2" Type="http://schemas.openxmlformats.org/officeDocument/2006/relationships/hyperlink" Target="https://en.wikipedia.org/wiki/Sheikh" TargetMode="External"/><Relationship Id="rId16" Type="http://schemas.openxmlformats.org/officeDocument/2006/relationships/hyperlink" Target="https://en.wikipedia.org/wiki/Saud_I#cite_note-datarabia-5" TargetMode="External"/><Relationship Id="rId1" Type="http://schemas.openxmlformats.org/officeDocument/2006/relationships/slideLayout" Target="../slideLayouts/slideLayout7.xml"/><Relationship Id="rId6" Type="http://schemas.openxmlformats.org/officeDocument/2006/relationships/hyperlink" Target="https://en.wikipedia.org/wiki/%27Amir_ibn_Saasaa" TargetMode="External"/><Relationship Id="rId11" Type="http://schemas.openxmlformats.org/officeDocument/2006/relationships/hyperlink" Target="https://en.wikipedia.org/wiki/Najd" TargetMode="External"/><Relationship Id="rId5" Type="http://schemas.openxmlformats.org/officeDocument/2006/relationships/hyperlink" Target="https://en.wikipedia.org/wiki/House_of_Saud" TargetMode="External"/><Relationship Id="rId15" Type="http://schemas.openxmlformats.org/officeDocument/2006/relationships/hyperlink" Target="https://en.wikipedia.org/wiki/First_Saudi_State" TargetMode="External"/><Relationship Id="rId10" Type="http://schemas.openxmlformats.org/officeDocument/2006/relationships/hyperlink" Target="https://en.wikipedia.org/wiki/Riyadh" TargetMode="External"/><Relationship Id="rId4" Type="http://schemas.openxmlformats.org/officeDocument/2006/relationships/hyperlink" Target="https://en.wikipedia.org/wiki/Saud_I#cite_note-1" TargetMode="External"/><Relationship Id="rId9" Type="http://schemas.openxmlformats.org/officeDocument/2006/relationships/hyperlink" Target="https://en.wikipedia.org/wiki/Saud_I#cite_note-ambassy-3" TargetMode="External"/><Relationship Id="rId14" Type="http://schemas.openxmlformats.org/officeDocument/2006/relationships/hyperlink" Target="https://en.wikipedia.org/wiki/Muhammad_ibn_Abd_al-Wahhab" TargetMode="External"/></Relationships>
</file>

<file path=ppt/slides/_rels/slide8.xml.rels><?xml version="1.0" encoding="UTF-8" standalone="yes"?>
<Relationships xmlns="http://schemas.openxmlformats.org/package/2006/relationships"><Relationship Id="rId13" Type="http://schemas.openxmlformats.org/officeDocument/2006/relationships/hyperlink" Target="https://en.wikipedia.org/wiki/Muhammad_ibn_Abd_al-Wahhab#cite_note-FOOTNOTE%C3%81gostonMasters2009260-8" TargetMode="External"/><Relationship Id="rId18" Type="http://schemas.openxmlformats.org/officeDocument/2006/relationships/hyperlink" Target="https://en.wikipedia.org/wiki/Muhammad_ibn_Abd_al-Wahhab#cite_note-20" TargetMode="External"/><Relationship Id="rId26" Type="http://schemas.openxmlformats.org/officeDocument/2006/relationships/hyperlink" Target="https://en.wikipedia.org/wiki/Muhammad_ibn_Abd_al-Wahhab#cite_note-FOOTNOTEKhatab201156-76-21" TargetMode="External"/><Relationship Id="rId21" Type="http://schemas.openxmlformats.org/officeDocument/2006/relationships/hyperlink" Target="https://en.wikipedia.org/wiki/Hanbali" TargetMode="External"/><Relationship Id="rId34" Type="http://schemas.openxmlformats.org/officeDocument/2006/relationships/hyperlink" Target="https://en.wikipedia.org/wiki/Ulama" TargetMode="External"/><Relationship Id="rId7" Type="http://schemas.openxmlformats.org/officeDocument/2006/relationships/hyperlink" Target="https://en.wikipedia.org/wiki/Muhammad_ibn_Abd_al-Wahhab#cite_note-FOOTNOTEBrown2009245-1" TargetMode="External"/><Relationship Id="rId12" Type="http://schemas.openxmlformats.org/officeDocument/2006/relationships/hyperlink" Target="https://en.wikipedia.org/wiki/Wahhabism" TargetMode="External"/><Relationship Id="rId17" Type="http://schemas.openxmlformats.org/officeDocument/2006/relationships/hyperlink" Target="https://en.wikipedia.org/wiki/Muhammad_ibn_Abd_al-Wahhab#cite_note-Sells2016-19" TargetMode="External"/><Relationship Id="rId25" Type="http://schemas.openxmlformats.org/officeDocument/2006/relationships/hyperlink" Target="https://en.wikipedia.org/wiki/Shirk_(Islam)" TargetMode="External"/><Relationship Id="rId33" Type="http://schemas.openxmlformats.org/officeDocument/2006/relationships/hyperlink" Target="https://en.wikipedia.org/wiki/Al_ash-Sheikh" TargetMode="External"/><Relationship Id="rId2" Type="http://schemas.openxmlformats.org/officeDocument/2006/relationships/hyperlink" Target="https://en.wikipedia.org/wiki/Help:IPA/English" TargetMode="External"/><Relationship Id="rId16" Type="http://schemas.openxmlformats.org/officeDocument/2006/relationships/hyperlink" Target="https://en.wikipedia.org/wiki/Muhammad_ibn_Abd_al-Wahhab#cite_note-18" TargetMode="External"/><Relationship Id="rId20" Type="http://schemas.openxmlformats.org/officeDocument/2006/relationships/hyperlink" Target="https://en.wikipedia.org/wiki/Fiqh" TargetMode="External"/><Relationship Id="rId29" Type="http://schemas.openxmlformats.org/officeDocument/2006/relationships/hyperlink" Target="https://en.wikipedia.org/wiki/Emirate_of_Diriyah" TargetMode="External"/><Relationship Id="rId1" Type="http://schemas.openxmlformats.org/officeDocument/2006/relationships/slideLayout" Target="../slideLayouts/slideLayout7.xml"/><Relationship Id="rId6" Type="http://schemas.openxmlformats.org/officeDocument/2006/relationships/hyperlink" Target="https://en.wikipedia.org/wiki/Islamic_theology" TargetMode="External"/><Relationship Id="rId11" Type="http://schemas.openxmlformats.org/officeDocument/2006/relationships/hyperlink" Target="https://en.wikipedia.org/wiki/Arabia" TargetMode="External"/><Relationship Id="rId24" Type="http://schemas.openxmlformats.org/officeDocument/2006/relationships/hyperlink" Target="https://en.wikipedia.org/wiki/Bid%27ah" TargetMode="External"/><Relationship Id="rId32" Type="http://schemas.openxmlformats.org/officeDocument/2006/relationships/hyperlink" Target="https://en.wikipedia.org/wiki/Muhammad_ibn_Abd_al-Wahhab#cite_note-meforum.org-23" TargetMode="External"/><Relationship Id="rId37" Type="http://schemas.openxmlformats.org/officeDocument/2006/relationships/image" Target="../media/image5.png"/><Relationship Id="rId5" Type="http://schemas.openxmlformats.org/officeDocument/2006/relationships/hyperlink" Target="https://en.wikipedia.org/wiki/Islamic_scholar" TargetMode="External"/><Relationship Id="rId15" Type="http://schemas.openxmlformats.org/officeDocument/2006/relationships/hyperlink" Target="https://en.wikipedia.org/wiki/Muhammad_ibn_Abd_al-Wahhab#cite_note-FOOTNOTEWhite2017252-253-17" TargetMode="External"/><Relationship Id="rId23" Type="http://schemas.openxmlformats.org/officeDocument/2006/relationships/hyperlink" Target="https://en.wikipedia.org/wiki/Ziyarat" TargetMode="External"/><Relationship Id="rId28" Type="http://schemas.openxmlformats.org/officeDocument/2006/relationships/hyperlink" Target="https://en.wikipedia.org/wiki/Muhammad_bin_Saud" TargetMode="External"/><Relationship Id="rId36" Type="http://schemas.openxmlformats.org/officeDocument/2006/relationships/hyperlink" Target="https://en.wikipedia.org/wiki/Muhammad_ibn_Abd_al-Wahhab#cite_note-Met92-25" TargetMode="External"/><Relationship Id="rId10" Type="http://schemas.openxmlformats.org/officeDocument/2006/relationships/hyperlink" Target="https://en.wikipedia.org/wiki/Najd" TargetMode="External"/><Relationship Id="rId19" Type="http://schemas.openxmlformats.org/officeDocument/2006/relationships/hyperlink" Target="https://en.wikipedia.org/wiki/Qadi" TargetMode="External"/><Relationship Id="rId31" Type="http://schemas.openxmlformats.org/officeDocument/2006/relationships/hyperlink" Target="https://en.wikipedia.org/wiki/Saudi_Arabia" TargetMode="External"/><Relationship Id="rId4" Type="http://schemas.openxmlformats.org/officeDocument/2006/relationships/hyperlink" Target="https://en.wikipedia.org/wiki/Muhammad_ibn_Abd_al-Wahhab#cite_note-FOOTNOTEHaykel2013231-232-2" TargetMode="External"/><Relationship Id="rId9" Type="http://schemas.openxmlformats.org/officeDocument/2006/relationships/hyperlink" Target="https://en.wikipedia.org/wiki/Muhammad_ibn_Abd_al-Wahhab#cite_note-FOOTNOTEDelong-Bas200441-42-15" TargetMode="External"/><Relationship Id="rId14" Type="http://schemas.openxmlformats.org/officeDocument/2006/relationships/hyperlink" Target="https://en.wikipedia.org/wiki/Muhammad_ibn_Abd_al-Wahhab#cite_note-FOOTNOTEMoosa201597-16" TargetMode="External"/><Relationship Id="rId22" Type="http://schemas.openxmlformats.org/officeDocument/2006/relationships/hyperlink" Target="https://en.wikipedia.org/wiki/Maddhab" TargetMode="External"/><Relationship Id="rId27" Type="http://schemas.openxmlformats.org/officeDocument/2006/relationships/hyperlink" Target="https://en.wikipedia.org/wiki/Sulayman_ibn_%27Abd_al-Wahhab" TargetMode="External"/><Relationship Id="rId30" Type="http://schemas.openxmlformats.org/officeDocument/2006/relationships/hyperlink" Target="https://en.wikipedia.org/wiki/Muhammad_ibn_Abd_al-Wahhab#cite_note-22" TargetMode="External"/><Relationship Id="rId35" Type="http://schemas.openxmlformats.org/officeDocument/2006/relationships/hyperlink" Target="https://en.wikipedia.org/wiki/Muhammad_ibn_Abd_al-Wahhab#cite_note-Abir_1987:_4,_5,_7-24" TargetMode="External"/><Relationship Id="rId8" Type="http://schemas.openxmlformats.org/officeDocument/2006/relationships/hyperlink" Target="https://en.wikipedia.org/wiki/Muhammad_ibn_Abd_al-Wahhab#cite_note-ReferenceB-3" TargetMode="External"/><Relationship Id="rId3" Type="http://schemas.openxmlformats.org/officeDocument/2006/relationships/hyperlink" Target="https://en.wikipedia.org/wiki/Arabic_languag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Quran" TargetMode="External"/><Relationship Id="rId13" Type="http://schemas.openxmlformats.org/officeDocument/2006/relationships/hyperlink" Target="https://en.wikipedia.org/wiki/Ulama#cite_note-3" TargetMode="External"/><Relationship Id="rId3" Type="http://schemas.openxmlformats.org/officeDocument/2006/relationships/hyperlink" Target="https://en.wikipedia.org/wiki/Help:IPA/English" TargetMode="External"/><Relationship Id="rId7" Type="http://schemas.openxmlformats.org/officeDocument/2006/relationships/hyperlink" Target="https://en.wikipedia.org/wiki/Madrasa" TargetMode="External"/><Relationship Id="rId12" Type="http://schemas.openxmlformats.org/officeDocument/2006/relationships/hyperlink" Target="https://en.wikipedia.org/wiki/Sharia" TargetMode="External"/><Relationship Id="rId2" Type="http://schemas.openxmlformats.org/officeDocument/2006/relationships/hyperlink" Target="https://en.wikipedia.org/wiki/Islam" TargetMode="External"/><Relationship Id="rId1" Type="http://schemas.openxmlformats.org/officeDocument/2006/relationships/slideLayout" Target="../slideLayouts/slideLayout7.xml"/><Relationship Id="rId6" Type="http://schemas.openxmlformats.org/officeDocument/2006/relationships/hyperlink" Target="https://en.wikipedia.org/wiki/Ulama#cite_note-Def_EI2-2" TargetMode="External"/><Relationship Id="rId11" Type="http://schemas.openxmlformats.org/officeDocument/2006/relationships/hyperlink" Target="https://en.wikipedia.org/wiki/Traditional_Islam" TargetMode="External"/><Relationship Id="rId5" Type="http://schemas.openxmlformats.org/officeDocument/2006/relationships/hyperlink" Target="https://en.wikipedia.org/wiki/Ulama#cite_note-jacb-1" TargetMode="External"/><Relationship Id="rId10" Type="http://schemas.openxmlformats.org/officeDocument/2006/relationships/hyperlink" Target="https://en.wikipedia.org/wiki/Hadith" TargetMode="External"/><Relationship Id="rId4" Type="http://schemas.openxmlformats.org/officeDocument/2006/relationships/hyperlink" Target="https://en.wikipedia.org/wiki/Arabic_language" TargetMode="External"/><Relationship Id="rId9" Type="http://schemas.openxmlformats.org/officeDocument/2006/relationships/hyperlink" Target="https://en.wikipedia.org/wiki/Sunnah" TargetMode="External"/><Relationship Id="rId1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0E5DD0C-9531-42C3-A457-B3F0894C8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8">
            <a:extLst>
              <a:ext uri="{FF2B5EF4-FFF2-40B4-BE49-F238E27FC236}">
                <a16:creationId xmlns:a16="http://schemas.microsoft.com/office/drawing/2014/main" id="{6F40F0D0-E785-4362-B9C4-83ED2837A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2355786"/>
            <a:ext cx="734166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3B4655A-9F39-4BE7-A05B-A229561E7EFE}"/>
              </a:ext>
            </a:extLst>
          </p:cNvPr>
          <p:cNvSpPr>
            <a:spLocks noGrp="1"/>
          </p:cNvSpPr>
          <p:nvPr>
            <p:ph type="ctrTitle"/>
          </p:nvPr>
        </p:nvSpPr>
        <p:spPr>
          <a:xfrm>
            <a:off x="4720689" y="2520377"/>
            <a:ext cx="5822343" cy="2439683"/>
          </a:xfrm>
        </p:spPr>
        <p:txBody>
          <a:bodyPr>
            <a:normAutofit/>
          </a:bodyPr>
          <a:lstStyle/>
          <a:p>
            <a:pPr algn="l"/>
            <a:r>
              <a:rPr lang="en-US" sz="5400" dirty="0">
                <a:solidFill>
                  <a:srgbClr val="FFFFFF"/>
                </a:solidFill>
                <a:latin typeface="Arial Narrow" panose="020B0606020202030204" pitchFamily="34" charset="0"/>
              </a:rPr>
              <a:t>The </a:t>
            </a:r>
            <a:r>
              <a:rPr lang="en-US" sz="5400" b="1" dirty="0">
                <a:solidFill>
                  <a:srgbClr val="FFFFFF"/>
                </a:solidFill>
                <a:latin typeface="Arial Narrow" panose="020B0606020202030204" pitchFamily="34" charset="0"/>
              </a:rPr>
              <a:t>House of Saud</a:t>
            </a:r>
            <a:br>
              <a:rPr lang="en-US" sz="5400" b="1" dirty="0">
                <a:solidFill>
                  <a:srgbClr val="FFFFFF"/>
                </a:solidFill>
                <a:latin typeface="Arial Narrow" panose="020B0606020202030204" pitchFamily="34" charset="0"/>
              </a:rPr>
            </a:br>
            <a:endParaRPr lang="en-US" sz="5400" dirty="0">
              <a:solidFill>
                <a:srgbClr val="FFFFFF"/>
              </a:solidFill>
            </a:endParaRPr>
          </a:p>
        </p:txBody>
      </p:sp>
      <p:sp>
        <p:nvSpPr>
          <p:cNvPr id="75" name="Freeform 5">
            <a:extLst>
              <a:ext uri="{FF2B5EF4-FFF2-40B4-BE49-F238E27FC236}">
                <a16:creationId xmlns:a16="http://schemas.microsoft.com/office/drawing/2014/main" id="{297B51BE-333F-42D4-8F2F-4E7CA138F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344B2ABE-82D9-424A-849D-CCB8FC74F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
            <a:extLst>
              <a:ext uri="{FF2B5EF4-FFF2-40B4-BE49-F238E27FC236}">
                <a16:creationId xmlns:a16="http://schemas.microsoft.com/office/drawing/2014/main" id="{3EF6160F-98B4-49C3-89C6-321A9694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1A5477D0-E55F-4748-9ED5-A075734845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53" r="5410" b="2"/>
          <a:stretch/>
        </p:blipFill>
        <p:spPr bwMode="auto">
          <a:xfrm>
            <a:off x="1120047" y="1120046"/>
            <a:ext cx="2942082" cy="350950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478E5AE0-CBB8-4743-A642-A2FD4E1DE1D0}"/>
              </a:ext>
            </a:extLst>
          </p:cNvPr>
          <p:cNvSpPr>
            <a:spLocks noGrp="1"/>
          </p:cNvSpPr>
          <p:nvPr>
            <p:ph type="dt" sz="half" idx="10"/>
          </p:nvPr>
        </p:nvSpPr>
        <p:spPr>
          <a:xfrm>
            <a:off x="7717536" y="6382512"/>
            <a:ext cx="2825496" cy="320040"/>
          </a:xfrm>
        </p:spPr>
        <p:txBody>
          <a:bodyPr>
            <a:normAutofit/>
          </a:bodyPr>
          <a:lstStyle/>
          <a:p>
            <a:pPr algn="r">
              <a:spcAft>
                <a:spcPts val="600"/>
              </a:spcAft>
            </a:pPr>
            <a:fld id="{AAD3D292-6AF0-460F-83FB-4824E02575D4}" type="datetime1">
              <a:rPr lang="en-US" sz="1000"/>
              <a:pPr algn="r">
                <a:spcAft>
                  <a:spcPts val="600"/>
                </a:spcAft>
              </a:pPr>
              <a:t>8/1/2020</a:t>
            </a:fld>
            <a:endParaRPr lang="en-US" sz="1000"/>
          </a:p>
        </p:txBody>
      </p:sp>
      <p:sp>
        <p:nvSpPr>
          <p:cNvPr id="5" name="Slide Number Placeholder 4">
            <a:extLst>
              <a:ext uri="{FF2B5EF4-FFF2-40B4-BE49-F238E27FC236}">
                <a16:creationId xmlns:a16="http://schemas.microsoft.com/office/drawing/2014/main" id="{F03AF1BB-4B65-4465-BDA9-D0DC202B6221}"/>
              </a:ext>
            </a:extLst>
          </p:cNvPr>
          <p:cNvSpPr>
            <a:spLocks noGrp="1"/>
          </p:cNvSpPr>
          <p:nvPr>
            <p:ph type="sldNum" sz="quarter" idx="12"/>
          </p:nvPr>
        </p:nvSpPr>
        <p:spPr>
          <a:xfrm>
            <a:off x="10707624" y="6382512"/>
            <a:ext cx="685800" cy="320040"/>
          </a:xfrm>
        </p:spPr>
        <p:txBody>
          <a:bodyPr>
            <a:normAutofit/>
          </a:bodyPr>
          <a:lstStyle/>
          <a:p>
            <a:pPr>
              <a:spcAft>
                <a:spcPts val="600"/>
              </a:spcAft>
            </a:pPr>
            <a:fld id="{B2DC25EE-239B-4C5F-AAD1-255A7D5F1EE2}" type="slidenum">
              <a:rPr lang="en-US" sz="1000"/>
              <a:pPr>
                <a:spcAft>
                  <a:spcPts val="600"/>
                </a:spcAft>
              </a:pPr>
              <a:t>1</a:t>
            </a:fld>
            <a:endParaRPr lang="en-US" sz="1000"/>
          </a:p>
        </p:txBody>
      </p:sp>
    </p:spTree>
    <p:extLst>
      <p:ext uri="{BB962C8B-B14F-4D97-AF65-F5344CB8AC3E}">
        <p14:creationId xmlns:p14="http://schemas.microsoft.com/office/powerpoint/2010/main" val="2396961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F9D9-9AE1-420B-9F1A-B339E243061C}"/>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9795C71D-EB03-4270-9C73-26E2BE8C138B}"/>
              </a:ext>
            </a:extLst>
          </p:cNvPr>
          <p:cNvSpPr>
            <a:spLocks noGrp="1"/>
          </p:cNvSpPr>
          <p:nvPr>
            <p:ph type="sldNum" sz="quarter" idx="12"/>
          </p:nvPr>
        </p:nvSpPr>
        <p:spPr/>
        <p:txBody>
          <a:bodyPr/>
          <a:lstStyle/>
          <a:p>
            <a:fld id="{B2DC25EE-239B-4C5F-AAD1-255A7D5F1EE2}" type="slidenum">
              <a:rPr lang="en-US" smtClean="0"/>
              <a:pPr/>
              <a:t>10</a:t>
            </a:fld>
            <a:endParaRPr lang="en-US"/>
          </a:p>
        </p:txBody>
      </p:sp>
      <p:sp>
        <p:nvSpPr>
          <p:cNvPr id="4" name="Rectangle 3">
            <a:extLst>
              <a:ext uri="{FF2B5EF4-FFF2-40B4-BE49-F238E27FC236}">
                <a16:creationId xmlns:a16="http://schemas.microsoft.com/office/drawing/2014/main" id="{F475FBAB-0D59-41FC-9D01-A3EE02419EAA}"/>
              </a:ext>
            </a:extLst>
          </p:cNvPr>
          <p:cNvSpPr/>
          <p:nvPr/>
        </p:nvSpPr>
        <p:spPr>
          <a:xfrm>
            <a:off x="1655991" y="751344"/>
            <a:ext cx="4004580" cy="5355312"/>
          </a:xfrm>
          <a:prstGeom prst="rect">
            <a:avLst/>
          </a:prstGeom>
        </p:spPr>
        <p:txBody>
          <a:bodyPr wrap="square">
            <a:spAutoFit/>
          </a:bodyPr>
          <a:lstStyle/>
          <a:p>
            <a:r>
              <a:rPr lang="en-US" b="1" dirty="0">
                <a:solidFill>
                  <a:srgbClr val="000000"/>
                </a:solidFill>
                <a:latin typeface="Arial Narrow" panose="020B0606020202030204" pitchFamily="34" charset="0"/>
              </a:rPr>
              <a:t>Origins and early history</a:t>
            </a:r>
            <a:r>
              <a:rPr lang="en-US" dirty="0">
                <a:solidFill>
                  <a:srgbClr val="54595D"/>
                </a:solidFill>
                <a:latin typeface="Arial Narrow" panose="020B0606020202030204" pitchFamily="34" charset="0"/>
              </a:rPr>
              <a:t>[</a:t>
            </a:r>
            <a:r>
              <a:rPr lang="en-US" dirty="0">
                <a:solidFill>
                  <a:srgbClr val="0B0080"/>
                </a:solidFill>
                <a:latin typeface="Arial Narrow" panose="020B0606020202030204" pitchFamily="34" charset="0"/>
                <a:hlinkClick r:id="rId2" tooltip="Edit section: Origins and early history"/>
              </a:rPr>
              <a:t>edit</a:t>
            </a:r>
            <a:r>
              <a:rPr lang="en-US" dirty="0">
                <a:solidFill>
                  <a:srgbClr val="54595D"/>
                </a:solidFill>
                <a:latin typeface="Arial Narrow" panose="020B0606020202030204" pitchFamily="34" charset="0"/>
              </a:rPr>
              <a:t>]</a:t>
            </a:r>
          </a:p>
          <a:p>
            <a:endParaRPr lang="en-US" b="1" dirty="0">
              <a:solidFill>
                <a:srgbClr val="000000"/>
              </a:solidFill>
              <a:latin typeface="Arial Narrow" panose="020B0606020202030204" pitchFamily="34" charset="0"/>
            </a:endParaRPr>
          </a:p>
          <a:p>
            <a:r>
              <a:rPr lang="en-US" dirty="0">
                <a:solidFill>
                  <a:srgbClr val="202122"/>
                </a:solidFill>
                <a:latin typeface="Arial Narrow" panose="020B0606020202030204" pitchFamily="34" charset="0"/>
              </a:rPr>
              <a:t>The earliest recorded ancestor of the Al Saud was </a:t>
            </a:r>
            <a:r>
              <a:rPr lang="en-US" dirty="0">
                <a:solidFill>
                  <a:srgbClr val="0B0080"/>
                </a:solidFill>
                <a:latin typeface="Arial Narrow" panose="020B0606020202030204" pitchFamily="34" charset="0"/>
                <a:hlinkClick r:id="rId3" tooltip="Mani' ibn Rabiah Al-Muraydi"/>
              </a:rPr>
              <a:t>Mani' ibn </a:t>
            </a:r>
            <a:r>
              <a:rPr lang="en-US" dirty="0" err="1">
                <a:solidFill>
                  <a:srgbClr val="0B0080"/>
                </a:solidFill>
                <a:latin typeface="Arial Narrow" panose="020B0606020202030204" pitchFamily="34" charset="0"/>
                <a:hlinkClick r:id="rId3" tooltip="Mani' ibn Rabiah Al-Muraydi"/>
              </a:rPr>
              <a:t>Rabiah</a:t>
            </a:r>
            <a:r>
              <a:rPr lang="en-US" dirty="0">
                <a:solidFill>
                  <a:srgbClr val="0B0080"/>
                </a:solidFill>
                <a:latin typeface="Arial Narrow" panose="020B0606020202030204" pitchFamily="34" charset="0"/>
                <a:hlinkClick r:id="rId3" tooltip="Mani' ibn Rabiah Al-Muraydi"/>
              </a:rPr>
              <a:t> Al-</a:t>
            </a:r>
            <a:r>
              <a:rPr lang="en-US" dirty="0" err="1">
                <a:solidFill>
                  <a:srgbClr val="0B0080"/>
                </a:solidFill>
                <a:latin typeface="Arial Narrow" panose="020B0606020202030204" pitchFamily="34" charset="0"/>
                <a:hlinkClick r:id="rId3" tooltip="Mani' ibn Rabiah Al-Muraydi"/>
              </a:rPr>
              <a:t>Muraydi</a:t>
            </a:r>
            <a:r>
              <a:rPr lang="en-US" dirty="0">
                <a:solidFill>
                  <a:srgbClr val="202122"/>
                </a:solidFill>
                <a:latin typeface="Arial Narrow" panose="020B0606020202030204" pitchFamily="34" charset="0"/>
              </a:rPr>
              <a:t> who settled in </a:t>
            </a:r>
            <a:r>
              <a:rPr lang="en-US" dirty="0" err="1">
                <a:solidFill>
                  <a:srgbClr val="0B0080"/>
                </a:solidFill>
                <a:latin typeface="Arial Narrow" panose="020B0606020202030204" pitchFamily="34" charset="0"/>
                <a:hlinkClick r:id="rId4" tooltip="Diriyah"/>
              </a:rPr>
              <a:t>Diriyah</a:t>
            </a:r>
            <a:r>
              <a:rPr lang="en-US" dirty="0">
                <a:solidFill>
                  <a:srgbClr val="202122"/>
                </a:solidFill>
                <a:latin typeface="Arial Narrow" panose="020B0606020202030204" pitchFamily="34" charset="0"/>
              </a:rPr>
              <a:t> in 1446–1447 with his clan, the </a:t>
            </a:r>
            <a:r>
              <a:rPr lang="en-US" dirty="0" err="1">
                <a:solidFill>
                  <a:srgbClr val="202122"/>
                </a:solidFill>
                <a:latin typeface="Arial Narrow" panose="020B0606020202030204" pitchFamily="34" charset="0"/>
              </a:rPr>
              <a:t>Mrudah</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5"/>
              </a:rPr>
              <a:t>[16]</a:t>
            </a:r>
            <a:r>
              <a:rPr lang="en-US" dirty="0">
                <a:solidFill>
                  <a:srgbClr val="202122"/>
                </a:solidFill>
                <a:latin typeface="Arial Narrow" panose="020B0606020202030204" pitchFamily="34" charset="0"/>
              </a:rPr>
              <a:t> Although the </a:t>
            </a:r>
            <a:r>
              <a:rPr lang="en-US" dirty="0" err="1">
                <a:solidFill>
                  <a:srgbClr val="202122"/>
                </a:solidFill>
                <a:latin typeface="Arial Narrow" panose="020B0606020202030204" pitchFamily="34" charset="0"/>
              </a:rPr>
              <a:t>Mrudah</a:t>
            </a:r>
            <a:r>
              <a:rPr lang="en-US" dirty="0">
                <a:solidFill>
                  <a:srgbClr val="202122"/>
                </a:solidFill>
                <a:latin typeface="Arial Narrow" panose="020B0606020202030204" pitchFamily="34" charset="0"/>
              </a:rPr>
              <a:t> are believed to be descended from the </a:t>
            </a:r>
            <a:r>
              <a:rPr lang="en-US" dirty="0" err="1">
                <a:solidFill>
                  <a:srgbClr val="0B0080"/>
                </a:solidFill>
                <a:latin typeface="Arial Narrow" panose="020B0606020202030204" pitchFamily="34" charset="0"/>
                <a:hlinkClick r:id="rId6" tooltip="Rabi'ah"/>
              </a:rPr>
              <a:t>Rabi'ah</a:t>
            </a:r>
            <a:r>
              <a:rPr lang="en-US" dirty="0">
                <a:solidFill>
                  <a:srgbClr val="202122"/>
                </a:solidFill>
                <a:latin typeface="Arial Narrow" panose="020B0606020202030204" pitchFamily="34" charset="0"/>
              </a:rPr>
              <a:t> tribal confederation, the </a:t>
            </a:r>
            <a:r>
              <a:rPr lang="en-US" dirty="0">
                <a:solidFill>
                  <a:srgbClr val="0B0080"/>
                </a:solidFill>
                <a:latin typeface="Arial Narrow" panose="020B0606020202030204" pitchFamily="34" charset="0"/>
                <a:hlinkClick r:id="rId7" tooltip="'Anizza"/>
              </a:rPr>
              <a:t>'</a:t>
            </a:r>
            <a:r>
              <a:rPr lang="en-US" dirty="0" err="1">
                <a:solidFill>
                  <a:srgbClr val="0B0080"/>
                </a:solidFill>
                <a:latin typeface="Arial Narrow" panose="020B0606020202030204" pitchFamily="34" charset="0"/>
                <a:hlinkClick r:id="rId7" tooltip="'Anizza"/>
              </a:rPr>
              <a:t>Anizza</a:t>
            </a:r>
            <a:r>
              <a:rPr lang="en-US" dirty="0">
                <a:solidFill>
                  <a:srgbClr val="202122"/>
                </a:solidFill>
                <a:latin typeface="Arial Narrow" panose="020B0606020202030204" pitchFamily="34" charset="0"/>
              </a:rPr>
              <a:t> branches of the </a:t>
            </a:r>
            <a:r>
              <a:rPr lang="en-US" dirty="0" err="1">
                <a:solidFill>
                  <a:srgbClr val="202122"/>
                </a:solidFill>
                <a:latin typeface="Arial Narrow" panose="020B0606020202030204" pitchFamily="34" charset="0"/>
              </a:rPr>
              <a:t>Rabi'ah</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5"/>
              </a:rPr>
              <a:t>[16]</a:t>
            </a:r>
            <a:r>
              <a:rPr lang="en-US" dirty="0">
                <a:solidFill>
                  <a:srgbClr val="202122"/>
                </a:solidFill>
                <a:latin typeface="Arial Narrow" panose="020B0606020202030204" pitchFamily="34" charset="0"/>
              </a:rPr>
              <a:t> Mani was invited by a relative named Ibn Dir. Ibn Dir was the ruler of a set of villages and estates that make up modern-day </a:t>
            </a:r>
            <a:r>
              <a:rPr lang="en-US" dirty="0">
                <a:solidFill>
                  <a:srgbClr val="0B0080"/>
                </a:solidFill>
                <a:latin typeface="Arial Narrow" panose="020B0606020202030204" pitchFamily="34" charset="0"/>
                <a:hlinkClick r:id="rId8" tooltip="Riyadh"/>
              </a:rPr>
              <a:t>Riyadh</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9"/>
              </a:rPr>
              <a:t>[17]</a:t>
            </a:r>
            <a:r>
              <a:rPr lang="en-US" baseline="30000" dirty="0">
                <a:solidFill>
                  <a:srgbClr val="0B0080"/>
                </a:solidFill>
                <a:latin typeface="Arial Narrow" panose="020B0606020202030204" pitchFamily="34" charset="0"/>
                <a:hlinkClick r:id="rId10"/>
              </a:rPr>
              <a:t>[18]</a:t>
            </a:r>
            <a:r>
              <a:rPr lang="en-US" baseline="30000" dirty="0">
                <a:solidFill>
                  <a:srgbClr val="0B0080"/>
                </a:solidFill>
                <a:latin typeface="Arial Narrow" panose="020B0606020202030204" pitchFamily="34" charset="0"/>
                <a:hlinkClick r:id="rId11"/>
              </a:rPr>
              <a:t>[19]</a:t>
            </a:r>
            <a:r>
              <a:rPr lang="en-US" dirty="0">
                <a:solidFill>
                  <a:srgbClr val="202122"/>
                </a:solidFill>
                <a:latin typeface="Arial Narrow" panose="020B0606020202030204" pitchFamily="34" charset="0"/>
              </a:rPr>
              <a:t> Mani's clan had been on a sojourn in east Arabia, near </a:t>
            </a:r>
            <a:r>
              <a:rPr lang="en-US" dirty="0">
                <a:solidFill>
                  <a:srgbClr val="0B0080"/>
                </a:solidFill>
                <a:latin typeface="Arial Narrow" panose="020B0606020202030204" pitchFamily="34" charset="0"/>
                <a:hlinkClick r:id="rId12" tooltip="Al-Qatif"/>
              </a:rPr>
              <a:t>al-Qatif</a:t>
            </a:r>
            <a:r>
              <a:rPr lang="en-US" dirty="0">
                <a:solidFill>
                  <a:srgbClr val="202122"/>
                </a:solidFill>
                <a:latin typeface="Arial Narrow" panose="020B0606020202030204" pitchFamily="34" charset="0"/>
              </a:rPr>
              <a:t>, from an unknown point in time. Ibn Dir handed Mani two estates called al-</a:t>
            </a:r>
            <a:r>
              <a:rPr lang="en-US" dirty="0" err="1">
                <a:solidFill>
                  <a:srgbClr val="202122"/>
                </a:solidFill>
                <a:latin typeface="Arial Narrow" panose="020B0606020202030204" pitchFamily="34" charset="0"/>
              </a:rPr>
              <a:t>Mulaybeed</a:t>
            </a:r>
            <a:r>
              <a:rPr lang="en-US" dirty="0">
                <a:solidFill>
                  <a:srgbClr val="202122"/>
                </a:solidFill>
                <a:latin typeface="Arial Narrow" panose="020B0606020202030204" pitchFamily="34" charset="0"/>
              </a:rPr>
              <a:t> and </a:t>
            </a:r>
            <a:r>
              <a:rPr lang="en-US" dirty="0" err="1">
                <a:solidFill>
                  <a:srgbClr val="202122"/>
                </a:solidFill>
                <a:latin typeface="Arial Narrow" panose="020B0606020202030204" pitchFamily="34" charset="0"/>
              </a:rPr>
              <a:t>Ghusayba</a:t>
            </a:r>
            <a:r>
              <a:rPr lang="en-US" dirty="0">
                <a:solidFill>
                  <a:srgbClr val="202122"/>
                </a:solidFill>
                <a:latin typeface="Arial Narrow" panose="020B0606020202030204" pitchFamily="34" charset="0"/>
              </a:rPr>
              <a:t>. Mani and his family settled and renamed the region "</a:t>
            </a:r>
            <a:r>
              <a:rPr lang="en-US" dirty="0">
                <a:solidFill>
                  <a:srgbClr val="0B0080"/>
                </a:solidFill>
                <a:latin typeface="Arial Narrow" panose="020B0606020202030204" pitchFamily="34" charset="0"/>
                <a:hlinkClick r:id="rId4" tooltip="Diriyah"/>
              </a:rPr>
              <a:t>al-</a:t>
            </a:r>
            <a:r>
              <a:rPr lang="en-US" dirty="0" err="1">
                <a:solidFill>
                  <a:srgbClr val="0B0080"/>
                </a:solidFill>
                <a:latin typeface="Arial Narrow" panose="020B0606020202030204" pitchFamily="34" charset="0"/>
                <a:hlinkClick r:id="rId4" tooltip="Diriyah"/>
              </a:rPr>
              <a:t>Diriyah</a:t>
            </a:r>
            <a:r>
              <a:rPr lang="en-US" dirty="0">
                <a:solidFill>
                  <a:srgbClr val="202122"/>
                </a:solidFill>
                <a:latin typeface="Arial Narrow" panose="020B0606020202030204" pitchFamily="34" charset="0"/>
              </a:rPr>
              <a:t>", after their benefactor Ibn Dir.</a:t>
            </a:r>
            <a:r>
              <a:rPr lang="en-US" baseline="30000" dirty="0">
                <a:solidFill>
                  <a:srgbClr val="0B0080"/>
                </a:solidFill>
                <a:latin typeface="Arial Narrow" panose="020B0606020202030204" pitchFamily="34" charset="0"/>
                <a:hlinkClick r:id="rId13"/>
              </a:rPr>
              <a:t>[20]</a:t>
            </a:r>
            <a:r>
              <a:rPr lang="en-US" baseline="30000" dirty="0">
                <a:solidFill>
                  <a:srgbClr val="0B0080"/>
                </a:solidFill>
                <a:latin typeface="Arial Narrow" panose="020B0606020202030204" pitchFamily="34" charset="0"/>
                <a:hlinkClick r:id="rId14"/>
              </a:rPr>
              <a:t>[21]</a:t>
            </a:r>
            <a:endParaRPr lang="en-US" baseline="30000" dirty="0">
              <a:solidFill>
                <a:srgbClr val="0B0080"/>
              </a:solidFill>
              <a:latin typeface="Arial Narrow" panose="020B0606020202030204" pitchFamily="34" charset="0"/>
            </a:endParaRPr>
          </a:p>
          <a:p>
            <a:endParaRPr lang="en-US" dirty="0">
              <a:solidFill>
                <a:srgbClr val="202122"/>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747EE54A-A609-47E4-B338-75380429E54C}"/>
              </a:ext>
            </a:extLst>
          </p:cNvPr>
          <p:cNvCxnSpPr>
            <a:cxnSpLocks/>
          </p:cNvCxnSpPr>
          <p:nvPr/>
        </p:nvCxnSpPr>
        <p:spPr>
          <a:xfrm flipV="1">
            <a:off x="1361259" y="984069"/>
            <a:ext cx="0" cy="4617799"/>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pic>
        <p:nvPicPr>
          <p:cNvPr id="2050" name="Picture 2" descr="List of Cartographic Maps of Pax Islamica (c. 624—c. 1999) - Materia  Islamica">
            <a:extLst>
              <a:ext uri="{FF2B5EF4-FFF2-40B4-BE49-F238E27FC236}">
                <a16:creationId xmlns:a16="http://schemas.microsoft.com/office/drawing/2014/main" id="{2051D4E0-9748-4969-8886-BF146ED802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1" y="13375"/>
            <a:ext cx="6096000" cy="37147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65BFC5-83AC-41AB-AD68-78C586AC0058}"/>
              </a:ext>
            </a:extLst>
          </p:cNvPr>
          <p:cNvSpPr txBox="1"/>
          <p:nvPr/>
        </p:nvSpPr>
        <p:spPr>
          <a:xfrm>
            <a:off x="6024970" y="3843822"/>
            <a:ext cx="5792561" cy="2308324"/>
          </a:xfrm>
          <a:prstGeom prst="rect">
            <a:avLst/>
          </a:prstGeom>
          <a:noFill/>
        </p:spPr>
        <p:txBody>
          <a:bodyPr wrap="square" rtlCol="0">
            <a:spAutoFit/>
          </a:bodyPr>
          <a:lstStyle/>
          <a:p>
            <a:r>
              <a:rPr lang="en-US" dirty="0">
                <a:solidFill>
                  <a:srgbClr val="202122"/>
                </a:solidFill>
                <a:latin typeface="Arial Narrow" panose="020B0606020202030204" pitchFamily="34" charset="0"/>
              </a:rPr>
              <a:t>The </a:t>
            </a:r>
            <a:r>
              <a:rPr lang="en-US" dirty="0" err="1">
                <a:solidFill>
                  <a:srgbClr val="202122"/>
                </a:solidFill>
                <a:latin typeface="Arial Narrow" panose="020B0606020202030204" pitchFamily="34" charset="0"/>
              </a:rPr>
              <a:t>Mrudah</a:t>
            </a:r>
            <a:r>
              <a:rPr lang="en-US" dirty="0">
                <a:solidFill>
                  <a:srgbClr val="202122"/>
                </a:solidFill>
                <a:latin typeface="Arial Narrow" panose="020B0606020202030204" pitchFamily="34" charset="0"/>
              </a:rPr>
              <a:t> became rulers of al-</a:t>
            </a:r>
            <a:r>
              <a:rPr lang="en-US" dirty="0" err="1">
                <a:solidFill>
                  <a:srgbClr val="202122"/>
                </a:solidFill>
                <a:latin typeface="Arial Narrow" panose="020B0606020202030204" pitchFamily="34" charset="0"/>
              </a:rPr>
              <a:t>Diriyah</a:t>
            </a:r>
            <a:r>
              <a:rPr lang="en-US" dirty="0">
                <a:solidFill>
                  <a:srgbClr val="202122"/>
                </a:solidFill>
                <a:latin typeface="Arial Narrow" panose="020B0606020202030204" pitchFamily="34" charset="0"/>
              </a:rPr>
              <a:t>, which prospered along the banks of </a:t>
            </a:r>
            <a:r>
              <a:rPr lang="en-US" dirty="0">
                <a:solidFill>
                  <a:srgbClr val="0B0080"/>
                </a:solidFill>
                <a:latin typeface="Arial Narrow" panose="020B0606020202030204" pitchFamily="34" charset="0"/>
                <a:hlinkClick r:id="rId16" tooltip="Wadi Hanifa"/>
              </a:rPr>
              <a:t>Wadi </a:t>
            </a:r>
            <a:r>
              <a:rPr lang="en-US" dirty="0" err="1">
                <a:solidFill>
                  <a:srgbClr val="0B0080"/>
                </a:solidFill>
                <a:latin typeface="Arial Narrow" panose="020B0606020202030204" pitchFamily="34" charset="0"/>
                <a:hlinkClick r:id="rId16" tooltip="Wadi Hanifa"/>
              </a:rPr>
              <a:t>Hanifa</a:t>
            </a:r>
            <a:r>
              <a:rPr lang="en-US" dirty="0">
                <a:solidFill>
                  <a:srgbClr val="202122"/>
                </a:solidFill>
                <a:latin typeface="Arial Narrow" panose="020B0606020202030204" pitchFamily="34" charset="0"/>
              </a:rPr>
              <a:t> and became an important </a:t>
            </a:r>
            <a:r>
              <a:rPr lang="en-US" dirty="0" err="1">
                <a:solidFill>
                  <a:srgbClr val="202122"/>
                </a:solidFill>
                <a:latin typeface="Arial Narrow" panose="020B0606020202030204" pitchFamily="34" charset="0"/>
              </a:rPr>
              <a:t>Najdi</a:t>
            </a:r>
            <a:r>
              <a:rPr lang="en-US" dirty="0">
                <a:solidFill>
                  <a:srgbClr val="202122"/>
                </a:solidFill>
                <a:latin typeface="Arial Narrow" panose="020B0606020202030204" pitchFamily="34" charset="0"/>
              </a:rPr>
              <a:t> settlement. As the clan grew larger, power struggles ensued, with one branch leaving for nearby </a:t>
            </a:r>
            <a:r>
              <a:rPr lang="en-US" dirty="0" err="1">
                <a:solidFill>
                  <a:srgbClr val="0B0080"/>
                </a:solidFill>
                <a:latin typeface="Arial Narrow" panose="020B0606020202030204" pitchFamily="34" charset="0"/>
                <a:hlinkClick r:id="rId17" tooltip="Dhruma"/>
              </a:rPr>
              <a:t>Dhruma</a:t>
            </a:r>
            <a:r>
              <a:rPr lang="en-US" dirty="0">
                <a:solidFill>
                  <a:srgbClr val="202122"/>
                </a:solidFill>
                <a:latin typeface="Arial Narrow" panose="020B0606020202030204" pitchFamily="34" charset="0"/>
              </a:rPr>
              <a:t>, while another branch (the "Al </a:t>
            </a:r>
            <a:r>
              <a:rPr lang="en-US" dirty="0" err="1">
                <a:solidFill>
                  <a:srgbClr val="202122"/>
                </a:solidFill>
                <a:latin typeface="Arial Narrow" panose="020B0606020202030204" pitchFamily="34" charset="0"/>
              </a:rPr>
              <a:t>Watban</a:t>
            </a:r>
            <a:r>
              <a:rPr lang="en-US" dirty="0">
                <a:solidFill>
                  <a:srgbClr val="202122"/>
                </a:solidFill>
                <a:latin typeface="Arial Narrow" panose="020B0606020202030204" pitchFamily="34" charset="0"/>
              </a:rPr>
              <a:t>") left for the town of </a:t>
            </a:r>
            <a:r>
              <a:rPr lang="en-US" dirty="0" err="1">
                <a:solidFill>
                  <a:srgbClr val="0B0080"/>
                </a:solidFill>
                <a:latin typeface="Arial Narrow" panose="020B0606020202030204" pitchFamily="34" charset="0"/>
                <a:hlinkClick r:id="rId18" tooltip="Az-Zubayr"/>
              </a:rPr>
              <a:t>az-Zubayr</a:t>
            </a:r>
            <a:r>
              <a:rPr lang="en-US" dirty="0">
                <a:solidFill>
                  <a:srgbClr val="202122"/>
                </a:solidFill>
                <a:latin typeface="Arial Narrow" panose="020B0606020202030204" pitchFamily="34" charset="0"/>
              </a:rPr>
              <a:t> in southern </a:t>
            </a:r>
            <a:r>
              <a:rPr lang="en-US" dirty="0">
                <a:solidFill>
                  <a:srgbClr val="0B0080"/>
                </a:solidFill>
                <a:latin typeface="Arial Narrow" panose="020B0606020202030204" pitchFamily="34" charset="0"/>
                <a:hlinkClick r:id="rId19" tooltip="Iraq"/>
              </a:rPr>
              <a:t>Iraq</a:t>
            </a:r>
            <a:r>
              <a:rPr lang="en-US" dirty="0">
                <a:solidFill>
                  <a:srgbClr val="202122"/>
                </a:solidFill>
                <a:latin typeface="Arial Narrow" panose="020B0606020202030204" pitchFamily="34" charset="0"/>
              </a:rPr>
              <a:t>. The Al Muqrin became the ruling family among the </a:t>
            </a:r>
            <a:r>
              <a:rPr lang="en-US" dirty="0" err="1">
                <a:solidFill>
                  <a:srgbClr val="202122"/>
                </a:solidFill>
                <a:latin typeface="Arial Narrow" panose="020B0606020202030204" pitchFamily="34" charset="0"/>
              </a:rPr>
              <a:t>Mrudah</a:t>
            </a:r>
            <a:r>
              <a:rPr lang="en-US" dirty="0">
                <a:solidFill>
                  <a:srgbClr val="202122"/>
                </a:solidFill>
                <a:latin typeface="Arial Narrow" panose="020B0606020202030204" pitchFamily="34" charset="0"/>
              </a:rPr>
              <a:t> in </a:t>
            </a:r>
            <a:r>
              <a:rPr lang="en-US" dirty="0" err="1">
                <a:solidFill>
                  <a:srgbClr val="202122"/>
                </a:solidFill>
                <a:latin typeface="Arial Narrow" panose="020B0606020202030204" pitchFamily="34" charset="0"/>
              </a:rPr>
              <a:t>Diriyah</a:t>
            </a:r>
            <a:r>
              <a:rPr lang="en-US" dirty="0">
                <a:solidFill>
                  <a:srgbClr val="202122"/>
                </a:solidFill>
                <a:latin typeface="Arial Narrow" panose="020B0606020202030204" pitchFamily="34" charset="0"/>
              </a:rPr>
              <a:t>.</a:t>
            </a:r>
          </a:p>
          <a:p>
            <a:r>
              <a:rPr lang="en-US" dirty="0">
                <a:solidFill>
                  <a:srgbClr val="202122"/>
                </a:solidFill>
                <a:latin typeface="Arial Narrow" panose="020B0606020202030204" pitchFamily="34" charset="0"/>
              </a:rPr>
              <a:t>The name of the clan comes from Sheikh </a:t>
            </a:r>
            <a:r>
              <a:rPr lang="en-US" dirty="0">
                <a:solidFill>
                  <a:srgbClr val="0B0080"/>
                </a:solidFill>
                <a:latin typeface="Arial Narrow" panose="020B0606020202030204" pitchFamily="34" charset="0"/>
                <a:hlinkClick r:id="rId20" tooltip="Saud ibn Muhammad ibn Muqrin"/>
              </a:rPr>
              <a:t>Saud ibn Muhammad ibn Muqrin</a:t>
            </a:r>
            <a:r>
              <a:rPr lang="en-US" dirty="0">
                <a:solidFill>
                  <a:srgbClr val="202122"/>
                </a:solidFill>
                <a:latin typeface="Arial Narrow" panose="020B0606020202030204" pitchFamily="34" charset="0"/>
              </a:rPr>
              <a:t> who died in 1725.</a:t>
            </a:r>
            <a:r>
              <a:rPr lang="en-US" baseline="30000" dirty="0">
                <a:solidFill>
                  <a:srgbClr val="0B0080"/>
                </a:solidFill>
                <a:latin typeface="Arial Narrow" panose="020B0606020202030204" pitchFamily="34" charset="0"/>
                <a:hlinkClick r:id="rId21"/>
              </a:rPr>
              <a:t>[22]</a:t>
            </a:r>
            <a:endParaRPr lang="en-US" dirty="0">
              <a:solidFill>
                <a:srgbClr val="202122"/>
              </a:solidFill>
              <a:latin typeface="Arial Narrow" panose="020B0606020202030204" pitchFamily="34" charset="0"/>
            </a:endParaRPr>
          </a:p>
        </p:txBody>
      </p:sp>
    </p:spTree>
    <p:extLst>
      <p:ext uri="{BB962C8B-B14F-4D97-AF65-F5344CB8AC3E}">
        <p14:creationId xmlns:p14="http://schemas.microsoft.com/office/powerpoint/2010/main" val="167171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11</a:t>
            </a:fld>
            <a:endParaRPr lang="en-US"/>
          </a:p>
        </p:txBody>
      </p:sp>
      <p:sp>
        <p:nvSpPr>
          <p:cNvPr id="6" name="Rectangle 5">
            <a:extLst>
              <a:ext uri="{FF2B5EF4-FFF2-40B4-BE49-F238E27FC236}">
                <a16:creationId xmlns:a16="http://schemas.microsoft.com/office/drawing/2014/main" id="{4F8DB7F5-D0CB-4599-A93B-5BBD1A4AD858}"/>
              </a:ext>
            </a:extLst>
          </p:cNvPr>
          <p:cNvSpPr/>
          <p:nvPr/>
        </p:nvSpPr>
        <p:spPr>
          <a:xfrm>
            <a:off x="438149" y="501650"/>
            <a:ext cx="7477942" cy="2585323"/>
          </a:xfrm>
          <a:prstGeom prst="rect">
            <a:avLst/>
          </a:prstGeom>
        </p:spPr>
        <p:txBody>
          <a:bodyPr wrap="square">
            <a:spAutoFit/>
          </a:bodyPr>
          <a:lstStyle/>
          <a:p>
            <a:r>
              <a:rPr lang="en-US" dirty="0">
                <a:solidFill>
                  <a:srgbClr val="202122"/>
                </a:solidFill>
                <a:latin typeface="Arial Narrow" panose="020B0606020202030204" pitchFamily="34" charset="0"/>
              </a:rPr>
              <a:t>The </a:t>
            </a:r>
            <a:r>
              <a:rPr lang="en-US" b="1" dirty="0">
                <a:solidFill>
                  <a:srgbClr val="202122"/>
                </a:solidFill>
                <a:latin typeface="Arial Narrow" panose="020B0606020202030204" pitchFamily="34" charset="0"/>
              </a:rPr>
              <a:t>Emirate of </a:t>
            </a:r>
            <a:r>
              <a:rPr lang="en-US" b="1" dirty="0" err="1">
                <a:solidFill>
                  <a:srgbClr val="202122"/>
                </a:solidFill>
                <a:latin typeface="Arial Narrow" panose="020B0606020202030204" pitchFamily="34" charset="0"/>
              </a:rPr>
              <a:t>Diriyah</a:t>
            </a:r>
            <a:r>
              <a:rPr lang="en-US" dirty="0">
                <a:solidFill>
                  <a:srgbClr val="202122"/>
                </a:solidFill>
                <a:latin typeface="Arial Narrow" panose="020B0606020202030204" pitchFamily="34" charset="0"/>
              </a:rPr>
              <a:t> was the </a:t>
            </a:r>
            <a:r>
              <a:rPr lang="en-US" b="1" dirty="0">
                <a:solidFill>
                  <a:srgbClr val="202122"/>
                </a:solidFill>
                <a:latin typeface="Arial Narrow" panose="020B0606020202030204" pitchFamily="34" charset="0"/>
              </a:rPr>
              <a:t>first Saudi state</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2"/>
              </a:rPr>
              <a:t>[1]</a:t>
            </a:r>
            <a:r>
              <a:rPr lang="en-US" dirty="0">
                <a:solidFill>
                  <a:srgbClr val="202122"/>
                </a:solidFill>
                <a:latin typeface="Arial Narrow" panose="020B0606020202030204" pitchFamily="34" charset="0"/>
              </a:rPr>
              <a:t> It was established in the year 1744 (1157 </a:t>
            </a:r>
            <a:r>
              <a:rPr lang="en-US" dirty="0">
                <a:solidFill>
                  <a:srgbClr val="0B0080"/>
                </a:solidFill>
                <a:latin typeface="Arial Narrow" panose="020B0606020202030204" pitchFamily="34" charset="0"/>
                <a:hlinkClick r:id="rId3" tooltip="Hijri year"/>
              </a:rPr>
              <a:t>AH</a:t>
            </a:r>
            <a:r>
              <a:rPr lang="en-US" dirty="0">
                <a:solidFill>
                  <a:srgbClr val="202122"/>
                </a:solidFill>
                <a:latin typeface="Arial Narrow" panose="020B0606020202030204" pitchFamily="34" charset="0"/>
              </a:rPr>
              <a:t>) when </a:t>
            </a:r>
            <a:r>
              <a:rPr lang="en-US" dirty="0">
                <a:solidFill>
                  <a:srgbClr val="0B0080"/>
                </a:solidFill>
                <a:latin typeface="Arial Narrow" panose="020B0606020202030204" pitchFamily="34" charset="0"/>
                <a:hlinkClick r:id="rId4" tooltip="Muhammad ibn Abd al-Wahhab"/>
              </a:rPr>
              <a:t>Muhammad ibn Abd al-</a:t>
            </a:r>
            <a:r>
              <a:rPr lang="en-US" dirty="0" err="1">
                <a:solidFill>
                  <a:srgbClr val="0B0080"/>
                </a:solidFill>
                <a:latin typeface="Arial Narrow" panose="020B0606020202030204" pitchFamily="34" charset="0"/>
                <a:hlinkClick r:id="rId4" tooltip="Muhammad ibn Abd al-Wahhab"/>
              </a:rPr>
              <a:t>Wahhab</a:t>
            </a:r>
            <a:r>
              <a:rPr lang="en-US" dirty="0">
                <a:solidFill>
                  <a:srgbClr val="202122"/>
                </a:solidFill>
                <a:latin typeface="Arial Narrow" panose="020B0606020202030204" pitchFamily="34" charset="0"/>
              </a:rPr>
              <a:t> and Prince </a:t>
            </a:r>
            <a:r>
              <a:rPr lang="en-US" dirty="0">
                <a:solidFill>
                  <a:srgbClr val="0B0080"/>
                </a:solidFill>
                <a:latin typeface="Arial Narrow" panose="020B0606020202030204" pitchFamily="34" charset="0"/>
                <a:hlinkClick r:id="rId5" tooltip="Muhammad bin Saud"/>
              </a:rPr>
              <a:t>Muhammad bin Saud</a:t>
            </a:r>
            <a:r>
              <a:rPr lang="en-US" dirty="0">
                <a:solidFill>
                  <a:srgbClr val="202122"/>
                </a:solidFill>
                <a:latin typeface="Arial Narrow" panose="020B0606020202030204" pitchFamily="34" charset="0"/>
              </a:rPr>
              <a:t> </a:t>
            </a:r>
            <a:r>
              <a:rPr lang="en-US" b="1" dirty="0">
                <a:solidFill>
                  <a:srgbClr val="202122"/>
                </a:solidFill>
                <a:latin typeface="Arial Narrow" panose="020B0606020202030204" pitchFamily="34" charset="0"/>
              </a:rPr>
              <a:t>formed an alliance to found a socio-religious reform movement to unify the many states of the Arabian Peninsula and free it from </a:t>
            </a:r>
            <a:r>
              <a:rPr lang="en-US" b="1" dirty="0">
                <a:solidFill>
                  <a:srgbClr val="0B0080"/>
                </a:solidFill>
                <a:latin typeface="Arial Narrow" panose="020B0606020202030204" pitchFamily="34" charset="0"/>
                <a:hlinkClick r:id="rId6" tooltip="Ottoman rule"/>
              </a:rPr>
              <a:t>Ottoman rule</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7"/>
              </a:rPr>
              <a:t>[2]</a:t>
            </a:r>
            <a:r>
              <a:rPr lang="en-US" baseline="30000" dirty="0">
                <a:solidFill>
                  <a:srgbClr val="0B0080"/>
                </a:solidFill>
                <a:latin typeface="Arial Narrow" panose="020B0606020202030204" pitchFamily="34" charset="0"/>
                <a:hlinkClick r:id="rId8"/>
              </a:rPr>
              <a:t>[3]</a:t>
            </a:r>
            <a:r>
              <a:rPr lang="en-US" dirty="0">
                <a:solidFill>
                  <a:srgbClr val="202122"/>
                </a:solidFill>
                <a:latin typeface="Arial Narrow" panose="020B0606020202030204" pitchFamily="34" charset="0"/>
              </a:rPr>
              <a:t> In 1744, both Muhammed bin Abd Al </a:t>
            </a:r>
            <a:r>
              <a:rPr lang="en-US" dirty="0" err="1">
                <a:solidFill>
                  <a:srgbClr val="202122"/>
                </a:solidFill>
                <a:latin typeface="Arial Narrow" panose="020B0606020202030204" pitchFamily="34" charset="0"/>
              </a:rPr>
              <a:t>Wahhab</a:t>
            </a:r>
            <a:r>
              <a:rPr lang="en-US" dirty="0">
                <a:solidFill>
                  <a:srgbClr val="202122"/>
                </a:solidFill>
                <a:latin typeface="Arial Narrow" panose="020B0606020202030204" pitchFamily="34" charset="0"/>
              </a:rPr>
              <a:t> and Muhammad bin Saud took an oath to achieve their goal.</a:t>
            </a:r>
            <a:r>
              <a:rPr lang="en-US" baseline="30000" dirty="0">
                <a:solidFill>
                  <a:srgbClr val="0B0080"/>
                </a:solidFill>
                <a:latin typeface="Arial Narrow" panose="020B0606020202030204" pitchFamily="34" charset="0"/>
                <a:hlinkClick r:id="rId9"/>
              </a:rPr>
              <a:t>[4]</a:t>
            </a:r>
            <a:r>
              <a:rPr lang="en-US" dirty="0">
                <a:solidFill>
                  <a:srgbClr val="202122"/>
                </a:solidFill>
                <a:latin typeface="Arial Narrow" panose="020B0606020202030204" pitchFamily="34" charset="0"/>
              </a:rPr>
              <a:t> </a:t>
            </a:r>
            <a:r>
              <a:rPr lang="en-US" b="1" dirty="0">
                <a:solidFill>
                  <a:srgbClr val="202122"/>
                </a:solidFill>
                <a:latin typeface="Arial Narrow" panose="020B0606020202030204" pitchFamily="34" charset="0"/>
              </a:rPr>
              <a:t>Marriage between Muhammad bin Saud's son, </a:t>
            </a:r>
            <a:r>
              <a:rPr lang="en-US" b="1" dirty="0">
                <a:solidFill>
                  <a:srgbClr val="0B0080"/>
                </a:solidFill>
                <a:latin typeface="Arial Narrow" panose="020B0606020202030204" pitchFamily="34" charset="0"/>
                <a:hlinkClick r:id="rId10" tooltip="Abdul-Aziz bin Muhammad"/>
              </a:rPr>
              <a:t>Abdul-Aziz bin Muhammad</a:t>
            </a:r>
            <a:r>
              <a:rPr lang="en-US" b="1" dirty="0">
                <a:solidFill>
                  <a:srgbClr val="202122"/>
                </a:solidFill>
                <a:latin typeface="Arial Narrow" panose="020B0606020202030204" pitchFamily="34" charset="0"/>
              </a:rPr>
              <a:t>, and the daughter of Muhammad ibn Abd al-</a:t>
            </a:r>
            <a:r>
              <a:rPr lang="en-US" b="1" dirty="0" err="1">
                <a:solidFill>
                  <a:srgbClr val="202122"/>
                </a:solidFill>
                <a:latin typeface="Arial Narrow" panose="020B0606020202030204" pitchFamily="34" charset="0"/>
              </a:rPr>
              <a:t>Wahhab</a:t>
            </a:r>
            <a:r>
              <a:rPr lang="en-US" b="1" dirty="0">
                <a:solidFill>
                  <a:srgbClr val="202122"/>
                </a:solidFill>
                <a:latin typeface="Arial Narrow" panose="020B0606020202030204" pitchFamily="34" charset="0"/>
              </a:rPr>
              <a:t> helped to seal the pact between their families which has lasted through the centuries to the present day.</a:t>
            </a:r>
            <a:endParaRPr lang="en-US" b="1" dirty="0">
              <a:latin typeface="Arial Narrow" panose="020B0606020202030204" pitchFamily="34" charset="0"/>
            </a:endParaRPr>
          </a:p>
        </p:txBody>
      </p:sp>
      <p:sp>
        <p:nvSpPr>
          <p:cNvPr id="5" name="Rectangle 4">
            <a:extLst>
              <a:ext uri="{FF2B5EF4-FFF2-40B4-BE49-F238E27FC236}">
                <a16:creationId xmlns:a16="http://schemas.microsoft.com/office/drawing/2014/main" id="{3F7BD22E-46FC-4EA9-A0BC-D264CBC6CDEA}"/>
              </a:ext>
            </a:extLst>
          </p:cNvPr>
          <p:cNvSpPr/>
          <p:nvPr/>
        </p:nvSpPr>
        <p:spPr>
          <a:xfrm>
            <a:off x="3133724" y="3494028"/>
            <a:ext cx="8543925" cy="2862322"/>
          </a:xfrm>
          <a:prstGeom prst="rect">
            <a:avLst/>
          </a:prstGeom>
        </p:spPr>
        <p:txBody>
          <a:bodyPr wrap="square">
            <a:spAutoFit/>
          </a:bodyPr>
          <a:lstStyle/>
          <a:p>
            <a:r>
              <a:rPr lang="en-US" dirty="0">
                <a:solidFill>
                  <a:srgbClr val="202122"/>
                </a:solidFill>
                <a:latin typeface="Arial Narrow" panose="020B0606020202030204" pitchFamily="34" charset="0"/>
              </a:rPr>
              <a:t>The </a:t>
            </a:r>
            <a:r>
              <a:rPr lang="en-US" b="1" dirty="0">
                <a:solidFill>
                  <a:srgbClr val="202122"/>
                </a:solidFill>
                <a:latin typeface="Arial Narrow" panose="020B0606020202030204" pitchFamily="34" charset="0"/>
              </a:rPr>
              <a:t>Destruction of </a:t>
            </a:r>
            <a:r>
              <a:rPr lang="en-US" b="1" dirty="0" err="1">
                <a:solidFill>
                  <a:srgbClr val="0B0080"/>
                </a:solidFill>
                <a:latin typeface="Arial Narrow" panose="020B0606020202030204" pitchFamily="34" charset="0"/>
                <a:hlinkClick r:id="rId11" tooltip="Diriyah"/>
              </a:rPr>
              <a:t>Diriyah</a:t>
            </a:r>
            <a:r>
              <a:rPr lang="en-US" dirty="0">
                <a:solidFill>
                  <a:srgbClr val="202122"/>
                </a:solidFill>
                <a:latin typeface="Arial Narrow" panose="020B0606020202030204" pitchFamily="34" charset="0"/>
              </a:rPr>
              <a:t> took place in late 1818 at the end of the </a:t>
            </a:r>
            <a:r>
              <a:rPr lang="en-US" dirty="0">
                <a:solidFill>
                  <a:srgbClr val="0B0080"/>
                </a:solidFill>
                <a:latin typeface="Arial Narrow" panose="020B0606020202030204" pitchFamily="34" charset="0"/>
                <a:hlinkClick r:id="rId12" tooltip="Wahhabi War"/>
              </a:rPr>
              <a:t>Wahhabi War</a:t>
            </a:r>
            <a:r>
              <a:rPr lang="en-US" dirty="0">
                <a:solidFill>
                  <a:srgbClr val="202122"/>
                </a:solidFill>
                <a:latin typeface="Arial Narrow" panose="020B0606020202030204" pitchFamily="34" charset="0"/>
              </a:rPr>
              <a:t> of 1811–18 during the </a:t>
            </a:r>
            <a:r>
              <a:rPr lang="en-US" dirty="0">
                <a:solidFill>
                  <a:srgbClr val="0B0080"/>
                </a:solidFill>
                <a:latin typeface="Arial Narrow" panose="020B0606020202030204" pitchFamily="34" charset="0"/>
                <a:hlinkClick r:id="rId13" tooltip="Nejd Expedition"/>
              </a:rPr>
              <a:t>Nejd Expedition</a:t>
            </a:r>
            <a:r>
              <a:rPr lang="en-US" dirty="0">
                <a:solidFill>
                  <a:srgbClr val="202122"/>
                </a:solidFill>
                <a:latin typeface="Arial Narrow" panose="020B0606020202030204" pitchFamily="34" charset="0"/>
              </a:rPr>
              <a:t>. When the forces of </a:t>
            </a:r>
            <a:r>
              <a:rPr lang="en-US" dirty="0">
                <a:solidFill>
                  <a:srgbClr val="0B0080"/>
                </a:solidFill>
                <a:latin typeface="Arial Narrow" panose="020B0606020202030204" pitchFamily="34" charset="0"/>
                <a:hlinkClick r:id="rId14" tooltip="Ibrahim Pasha of Egypt"/>
              </a:rPr>
              <a:t>Ibrahim Pasha</a:t>
            </a:r>
            <a:r>
              <a:rPr lang="en-US" dirty="0">
                <a:solidFill>
                  <a:srgbClr val="202122"/>
                </a:solidFill>
                <a:latin typeface="Arial Narrow" panose="020B0606020202030204" pitchFamily="34" charset="0"/>
              </a:rPr>
              <a:t> had reached </a:t>
            </a:r>
            <a:r>
              <a:rPr lang="en-US" dirty="0" err="1">
                <a:solidFill>
                  <a:srgbClr val="202122"/>
                </a:solidFill>
                <a:latin typeface="Arial Narrow" panose="020B0606020202030204" pitchFamily="34" charset="0"/>
              </a:rPr>
              <a:t>Diriyah</a:t>
            </a:r>
            <a:r>
              <a:rPr lang="en-US" dirty="0">
                <a:solidFill>
                  <a:srgbClr val="202122"/>
                </a:solidFill>
                <a:latin typeface="Arial Narrow" panose="020B0606020202030204" pitchFamily="34" charset="0"/>
              </a:rPr>
              <a:t>, </a:t>
            </a:r>
            <a:r>
              <a:rPr lang="en-US" dirty="0">
                <a:solidFill>
                  <a:srgbClr val="0B0080"/>
                </a:solidFill>
                <a:latin typeface="Arial Narrow" panose="020B0606020202030204" pitchFamily="34" charset="0"/>
                <a:hlinkClick r:id="rId15" tooltip="Abdullah bin Saud"/>
              </a:rPr>
              <a:t>Abdullah I</a:t>
            </a:r>
            <a:r>
              <a:rPr lang="en-US" dirty="0">
                <a:solidFill>
                  <a:srgbClr val="202122"/>
                </a:solidFill>
                <a:latin typeface="Arial Narrow" panose="020B0606020202030204" pitchFamily="34" charset="0"/>
              </a:rPr>
              <a:t> tried to defend his capital with an outnumbered army. After a siege of several months Abdullah surrendered to the Ottomans on September 9 with the promise of the safety of the civilian population of </a:t>
            </a:r>
            <a:r>
              <a:rPr lang="en-US" dirty="0" err="1">
                <a:solidFill>
                  <a:srgbClr val="202122"/>
                </a:solidFill>
                <a:latin typeface="Arial Narrow" panose="020B0606020202030204" pitchFamily="34" charset="0"/>
              </a:rPr>
              <a:t>Diriyah</a:t>
            </a:r>
            <a:r>
              <a:rPr lang="en-US" dirty="0">
                <a:solidFill>
                  <a:srgbClr val="202122"/>
                </a:solidFill>
                <a:latin typeface="Arial Narrow" panose="020B0606020202030204" pitchFamily="34" charset="0"/>
              </a:rPr>
              <a:t> which was breached by Ibrahim Pasha and the town was destroyed . Abdullah was imprisoned and with his treasurer and secretary was taken to </a:t>
            </a:r>
            <a:r>
              <a:rPr lang="en-US" dirty="0">
                <a:solidFill>
                  <a:srgbClr val="0B0080"/>
                </a:solidFill>
                <a:latin typeface="Arial Narrow" panose="020B0606020202030204" pitchFamily="34" charset="0"/>
                <a:hlinkClick r:id="rId16" tooltip="Cairo"/>
              </a:rPr>
              <a:t>Cairo</a:t>
            </a:r>
            <a:r>
              <a:rPr lang="en-US" dirty="0">
                <a:solidFill>
                  <a:srgbClr val="202122"/>
                </a:solidFill>
                <a:latin typeface="Arial Narrow" panose="020B0606020202030204" pitchFamily="34" charset="0"/>
              </a:rPr>
              <a:t> where he met Mohammed Ali. Later Abdullah was sent to </a:t>
            </a:r>
            <a:r>
              <a:rPr lang="en-US" dirty="0">
                <a:solidFill>
                  <a:srgbClr val="0B0080"/>
                </a:solidFill>
                <a:latin typeface="Arial Narrow" panose="020B0606020202030204" pitchFamily="34" charset="0"/>
                <a:hlinkClick r:id="rId17" tooltip="Istanbul"/>
              </a:rPr>
              <a:t>Istanbul</a:t>
            </a:r>
            <a:r>
              <a:rPr lang="en-US" dirty="0">
                <a:solidFill>
                  <a:srgbClr val="202122"/>
                </a:solidFill>
                <a:latin typeface="Arial Narrow" panose="020B0606020202030204" pitchFamily="34" charset="0"/>
              </a:rPr>
              <a:t>, where, in spite of Ibrahim's promise of safety and of Mohammad Ali's intercession in his favor, he was put to death after a show trial. At the end of the year 1819 Ibrahim returned to </a:t>
            </a:r>
            <a:r>
              <a:rPr lang="en-US" dirty="0">
                <a:solidFill>
                  <a:srgbClr val="0B0080"/>
                </a:solidFill>
                <a:latin typeface="Arial Narrow" panose="020B0606020202030204" pitchFamily="34" charset="0"/>
                <a:hlinkClick r:id="rId16" tooltip="Cairo"/>
              </a:rPr>
              <a:t>Cairo</a:t>
            </a:r>
            <a:r>
              <a:rPr lang="en-US" dirty="0">
                <a:solidFill>
                  <a:srgbClr val="202122"/>
                </a:solidFill>
                <a:latin typeface="Arial Narrow" panose="020B0606020202030204" pitchFamily="34" charset="0"/>
              </a:rPr>
              <a:t>, having subdued all opposition in the </a:t>
            </a:r>
            <a:r>
              <a:rPr lang="en-US" dirty="0">
                <a:solidFill>
                  <a:srgbClr val="0B0080"/>
                </a:solidFill>
                <a:latin typeface="Arial Narrow" panose="020B0606020202030204" pitchFamily="34" charset="0"/>
                <a:hlinkClick r:id="rId18" tooltip="Arabian Peninsula"/>
              </a:rPr>
              <a:t>Arabian Peninsula</a:t>
            </a:r>
            <a:r>
              <a:rPr lang="en-US" dirty="0">
                <a:solidFill>
                  <a:srgbClr val="202122"/>
                </a:solidFill>
                <a:latin typeface="Arial Narrow" panose="020B0606020202030204" pitchFamily="34" charset="0"/>
              </a:rPr>
              <a:t>, ending the </a:t>
            </a:r>
            <a:r>
              <a:rPr lang="en-US" dirty="0">
                <a:solidFill>
                  <a:srgbClr val="0B0080"/>
                </a:solidFill>
                <a:latin typeface="Arial Narrow" panose="020B0606020202030204" pitchFamily="34" charset="0"/>
                <a:hlinkClick r:id="rId19" tooltip="Emirate of Diriyah"/>
              </a:rPr>
              <a:t>First Saudi state</a:t>
            </a:r>
            <a:r>
              <a:rPr lang="en-US" dirty="0">
                <a:solidFill>
                  <a:srgbClr val="202122"/>
                </a:solidFill>
                <a:latin typeface="Arial Narrow" panose="020B0606020202030204" pitchFamily="34" charset="0"/>
              </a:rPr>
              <a:t>.</a:t>
            </a:r>
            <a:endParaRPr lang="en-US" dirty="0">
              <a:latin typeface="Arial Narrow" panose="020B0606020202030204" pitchFamily="34" charset="0"/>
            </a:endParaRPr>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a:off x="438150" y="3128903"/>
            <a:ext cx="7239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814AD1F-BF74-458E-9DF8-2829496A1B99}"/>
              </a:ext>
            </a:extLst>
          </p:cNvPr>
          <p:cNvSpPr/>
          <p:nvPr/>
        </p:nvSpPr>
        <p:spPr>
          <a:xfrm>
            <a:off x="8096250" y="2883285"/>
            <a:ext cx="3657599" cy="461665"/>
          </a:xfrm>
          <a:prstGeom prst="rect">
            <a:avLst/>
          </a:prstGeom>
        </p:spPr>
        <p:txBody>
          <a:bodyPr wrap="square">
            <a:spAutoFit/>
          </a:bodyPr>
          <a:lstStyle/>
          <a:p>
            <a:r>
              <a:rPr lang="en-US" sz="1200" dirty="0">
                <a:latin typeface="Arial Narrow" panose="020B0606020202030204" pitchFamily="34" charset="0"/>
              </a:rPr>
              <a:t>By </a:t>
            </a:r>
            <a:r>
              <a:rPr lang="en-US" sz="1200" dirty="0" err="1">
                <a:latin typeface="Arial Narrow" panose="020B0606020202030204" pitchFamily="34" charset="0"/>
              </a:rPr>
              <a:t>Xristoph</a:t>
            </a:r>
            <a:r>
              <a:rPr lang="en-US" sz="1200" dirty="0">
                <a:latin typeface="Arial Narrow" panose="020B0606020202030204" pitchFamily="34" charset="0"/>
              </a:rPr>
              <a:t>, CC BY-SA 3.0, https://commons.wikimedia.org/w/index.php?curid=6443249</a:t>
            </a:r>
          </a:p>
        </p:txBody>
      </p:sp>
      <p:pic>
        <p:nvPicPr>
          <p:cNvPr id="1026" name="Picture 2">
            <a:extLst>
              <a:ext uri="{FF2B5EF4-FFF2-40B4-BE49-F238E27FC236}">
                <a16:creationId xmlns:a16="http://schemas.microsoft.com/office/drawing/2014/main" id="{8ADA3A89-853E-46BB-ADEE-34EB02A39F3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05623" y="565476"/>
            <a:ext cx="2852927" cy="21352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9B479F2-558A-4C1C-993D-C279AD52DAEE}"/>
              </a:ext>
            </a:extLst>
          </p:cNvPr>
          <p:cNvPicPr>
            <a:picLocks noChangeAspect="1"/>
          </p:cNvPicPr>
          <p:nvPr/>
        </p:nvPicPr>
        <p:blipFill>
          <a:blip r:embed="rId21"/>
          <a:stretch>
            <a:fillRect/>
          </a:stretch>
        </p:blipFill>
        <p:spPr>
          <a:xfrm>
            <a:off x="590550" y="3429000"/>
            <a:ext cx="2214376" cy="2849070"/>
          </a:xfrm>
          <a:prstGeom prst="rect">
            <a:avLst/>
          </a:prstGeom>
        </p:spPr>
      </p:pic>
    </p:spTree>
    <p:extLst>
      <p:ext uri="{BB962C8B-B14F-4D97-AF65-F5344CB8AC3E}">
        <p14:creationId xmlns:p14="http://schemas.microsoft.com/office/powerpoint/2010/main" val="398952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12</a:t>
            </a:fld>
            <a:endParaRPr lang="en-US"/>
          </a:p>
        </p:txBody>
      </p:sp>
      <p:sp>
        <p:nvSpPr>
          <p:cNvPr id="6" name="Rectangle 5">
            <a:extLst>
              <a:ext uri="{FF2B5EF4-FFF2-40B4-BE49-F238E27FC236}">
                <a16:creationId xmlns:a16="http://schemas.microsoft.com/office/drawing/2014/main" id="{4F8DB7F5-D0CB-4599-A93B-5BBD1A4AD858}"/>
              </a:ext>
            </a:extLst>
          </p:cNvPr>
          <p:cNvSpPr/>
          <p:nvPr/>
        </p:nvSpPr>
        <p:spPr>
          <a:xfrm>
            <a:off x="1436914" y="501650"/>
            <a:ext cx="10316936" cy="5755422"/>
          </a:xfrm>
          <a:prstGeom prst="rect">
            <a:avLst/>
          </a:prstGeom>
        </p:spPr>
        <p:txBody>
          <a:bodyPr wrap="square">
            <a:spAutoFit/>
          </a:bodyPr>
          <a:lstStyle/>
          <a:p>
            <a:r>
              <a:rPr lang="en-US" sz="1600" b="1" dirty="0">
                <a:latin typeface="Arial Narrow" panose="020B0606020202030204" pitchFamily="34" charset="0"/>
              </a:rPr>
              <a:t>First Saudi state</a:t>
            </a:r>
            <a:r>
              <a:rPr lang="en-US" sz="1600" dirty="0">
                <a:latin typeface="Arial Narrow" panose="020B0606020202030204" pitchFamily="34" charset="0"/>
              </a:rPr>
              <a:t>[</a:t>
            </a:r>
            <a:r>
              <a:rPr lang="en-US" sz="1600" dirty="0">
                <a:latin typeface="Arial Narrow" panose="020B0606020202030204" pitchFamily="34" charset="0"/>
                <a:hlinkClick r:id="rId2" tooltip="Edit section: First Saudi state"/>
              </a:rPr>
              <a:t>edit</a:t>
            </a:r>
            <a:r>
              <a:rPr lang="en-US" sz="1600" dirty="0">
                <a:latin typeface="Arial Narrow" panose="020B0606020202030204" pitchFamily="34" charset="0"/>
              </a:rPr>
              <a:t>]</a:t>
            </a:r>
            <a:endParaRPr lang="en-US" sz="1600" b="1" dirty="0">
              <a:latin typeface="Arial Narrow" panose="020B0606020202030204" pitchFamily="34" charset="0"/>
            </a:endParaRPr>
          </a:p>
          <a:p>
            <a:r>
              <a:rPr lang="en-US" sz="1600" i="1" dirty="0">
                <a:latin typeface="Arial Narrow" panose="020B0606020202030204" pitchFamily="34" charset="0"/>
              </a:rPr>
              <a:t>Main article: </a:t>
            </a:r>
            <a:r>
              <a:rPr lang="en-US" sz="1600" i="1" dirty="0">
                <a:latin typeface="Arial Narrow" panose="020B0606020202030204" pitchFamily="34" charset="0"/>
                <a:hlinkClick r:id="rId3" tooltip="Emirate of Diriyah"/>
              </a:rPr>
              <a:t>Emirate of </a:t>
            </a:r>
            <a:r>
              <a:rPr lang="en-US" sz="1600" i="1" dirty="0" err="1">
                <a:latin typeface="Arial Narrow" panose="020B0606020202030204" pitchFamily="34" charset="0"/>
                <a:hlinkClick r:id="rId3" tooltip="Emirate of Diriyah"/>
              </a:rPr>
              <a:t>Diriyah</a:t>
            </a:r>
            <a:endParaRPr lang="en-US" sz="1600" i="1" dirty="0">
              <a:latin typeface="Arial Narrow" panose="020B0606020202030204" pitchFamily="34" charset="0"/>
            </a:endParaRPr>
          </a:p>
          <a:p>
            <a:r>
              <a:rPr lang="en-US" sz="1600" dirty="0">
                <a:latin typeface="Arial Narrow" panose="020B0606020202030204" pitchFamily="34" charset="0"/>
              </a:rPr>
              <a:t>The First Saudi State was founded in 1744. This period was marked by conquest of neighboring areas </a:t>
            </a:r>
            <a:r>
              <a:rPr lang="en-US" sz="1600" b="1" dirty="0">
                <a:latin typeface="Arial Narrow" panose="020B0606020202030204" pitchFamily="34" charset="0"/>
              </a:rPr>
              <a:t>and by religious zeal</a:t>
            </a:r>
            <a:r>
              <a:rPr lang="en-US" sz="1600" dirty="0">
                <a:latin typeface="Arial Narrow" panose="020B0606020202030204" pitchFamily="34" charset="0"/>
              </a:rPr>
              <a:t>. At its height, the First Saudi State included most of the territory of modern-day </a:t>
            </a:r>
            <a:r>
              <a:rPr lang="en-US" sz="1600" dirty="0">
                <a:latin typeface="Arial Narrow" panose="020B0606020202030204" pitchFamily="34" charset="0"/>
                <a:hlinkClick r:id="rId4" tooltip="Saudi Arabia"/>
              </a:rPr>
              <a:t>Saudi Arabia</a:t>
            </a:r>
            <a:r>
              <a:rPr lang="en-US" sz="1600" dirty="0">
                <a:latin typeface="Arial Narrow" panose="020B0606020202030204" pitchFamily="34" charset="0"/>
              </a:rPr>
              <a:t>, and raids by Al Saud's allies and followers reached into </a:t>
            </a:r>
            <a:r>
              <a:rPr lang="en-US" sz="1600" dirty="0">
                <a:latin typeface="Arial Narrow" panose="020B0606020202030204" pitchFamily="34" charset="0"/>
                <a:hlinkClick r:id="rId5" tooltip="Yemen Eyalet"/>
              </a:rPr>
              <a:t>Yemen</a:t>
            </a:r>
            <a:r>
              <a:rPr lang="en-US" sz="1600" dirty="0">
                <a:latin typeface="Arial Narrow" panose="020B0606020202030204" pitchFamily="34" charset="0"/>
              </a:rPr>
              <a:t>, </a:t>
            </a:r>
            <a:r>
              <a:rPr lang="en-US" sz="1600" dirty="0">
                <a:latin typeface="Arial Narrow" panose="020B0606020202030204" pitchFamily="34" charset="0"/>
                <a:hlinkClick r:id="rId6" tooltip="Oman proper"/>
              </a:rPr>
              <a:t>Oman</a:t>
            </a:r>
            <a:r>
              <a:rPr lang="en-US" sz="1600" dirty="0">
                <a:latin typeface="Arial Narrow" panose="020B0606020202030204" pitchFamily="34" charset="0"/>
              </a:rPr>
              <a:t>, </a:t>
            </a:r>
            <a:r>
              <a:rPr lang="en-US" sz="1600" dirty="0">
                <a:latin typeface="Arial Narrow" panose="020B0606020202030204" pitchFamily="34" charset="0"/>
                <a:hlinkClick r:id="rId7" tooltip="Damascus Eyalet"/>
              </a:rPr>
              <a:t>Syria</a:t>
            </a:r>
            <a:r>
              <a:rPr lang="en-US" sz="1600" dirty="0">
                <a:latin typeface="Arial Narrow" panose="020B0606020202030204" pitchFamily="34" charset="0"/>
              </a:rPr>
              <a:t>, and </a:t>
            </a:r>
            <a:r>
              <a:rPr lang="en-US" sz="1600" dirty="0">
                <a:latin typeface="Arial Narrow" panose="020B0606020202030204" pitchFamily="34" charset="0"/>
                <a:hlinkClick r:id="rId8" tooltip="Baghdad Eyalet"/>
              </a:rPr>
              <a:t>Iraq</a:t>
            </a:r>
            <a:r>
              <a:rPr lang="en-US" sz="1600" dirty="0">
                <a:latin typeface="Arial Narrow" panose="020B0606020202030204" pitchFamily="34" charset="0"/>
              </a:rPr>
              <a:t>. </a:t>
            </a:r>
            <a:r>
              <a:rPr lang="en-US" sz="1600" b="1" dirty="0">
                <a:latin typeface="Arial Narrow" panose="020B0606020202030204" pitchFamily="34" charset="0"/>
              </a:rPr>
              <a:t>Islamic Scholars, particularly </a:t>
            </a:r>
            <a:r>
              <a:rPr lang="en-US" sz="1600" b="1" dirty="0">
                <a:latin typeface="Arial Narrow" panose="020B0606020202030204" pitchFamily="34" charset="0"/>
                <a:hlinkClick r:id="rId9" tooltip="Muhammad ibn Abdul Wahhab"/>
              </a:rPr>
              <a:t>Muhammad ibn Abdul </a:t>
            </a:r>
            <a:r>
              <a:rPr lang="en-US" sz="1600" b="1" dirty="0" err="1">
                <a:latin typeface="Arial Narrow" panose="020B0606020202030204" pitchFamily="34" charset="0"/>
                <a:hlinkClick r:id="rId9" tooltip="Muhammad ibn Abdul Wahhab"/>
              </a:rPr>
              <a:t>Wahhab</a:t>
            </a:r>
            <a:r>
              <a:rPr lang="en-US" sz="1600" b="1" dirty="0">
                <a:latin typeface="Arial Narrow" panose="020B0606020202030204" pitchFamily="34" charset="0"/>
              </a:rPr>
              <a:t> and his descendants, are believed to have played a significant role in Saudi rule during this period</a:t>
            </a:r>
            <a:r>
              <a:rPr lang="en-US" sz="1600" dirty="0">
                <a:latin typeface="Arial Narrow" panose="020B0606020202030204" pitchFamily="34" charset="0"/>
              </a:rPr>
              <a:t>. The Saudis and their allies referred to themselves during this period as the </a:t>
            </a:r>
            <a:r>
              <a:rPr lang="en-US" sz="1600" i="1" dirty="0" err="1">
                <a:latin typeface="Arial Narrow" panose="020B0606020202030204" pitchFamily="34" charset="0"/>
              </a:rPr>
              <a:t>Muwahhidun</a:t>
            </a:r>
            <a:r>
              <a:rPr lang="en-US" sz="1600" dirty="0">
                <a:latin typeface="Arial Narrow" panose="020B0606020202030204" pitchFamily="34" charset="0"/>
              </a:rPr>
              <a:t> or </a:t>
            </a:r>
            <a:r>
              <a:rPr lang="en-US" sz="1600" i="1" dirty="0">
                <a:latin typeface="Arial Narrow" panose="020B0606020202030204" pitchFamily="34" charset="0"/>
              </a:rPr>
              <a:t>Ahl al-Tawhid</a:t>
            </a:r>
            <a:r>
              <a:rPr lang="en-US" sz="1600" dirty="0">
                <a:latin typeface="Arial Narrow" panose="020B0606020202030204" pitchFamily="34" charset="0"/>
              </a:rPr>
              <a:t> ("the monotheists"). </a:t>
            </a:r>
            <a:r>
              <a:rPr lang="en-US" sz="1600" b="1" dirty="0">
                <a:latin typeface="Arial Narrow" panose="020B0606020202030204" pitchFamily="34" charset="0"/>
              </a:rPr>
              <a:t>Later they were referred to as the </a:t>
            </a:r>
            <a:r>
              <a:rPr lang="en-US" sz="1600" b="1" dirty="0">
                <a:latin typeface="Arial Narrow" panose="020B0606020202030204" pitchFamily="34" charset="0"/>
                <a:hlinkClick r:id="rId10" tooltip="Wahhabism"/>
              </a:rPr>
              <a:t>Wahhabis</a:t>
            </a:r>
            <a:r>
              <a:rPr lang="en-US" sz="1600" dirty="0">
                <a:latin typeface="Arial Narrow" panose="020B0606020202030204" pitchFamily="34" charset="0"/>
              </a:rPr>
              <a:t>, </a:t>
            </a:r>
            <a:r>
              <a:rPr lang="en-US" sz="1600" b="1" dirty="0">
                <a:latin typeface="Arial Narrow" panose="020B0606020202030204" pitchFamily="34" charset="0"/>
              </a:rPr>
              <a:t>a group of particularly strict, puritanical </a:t>
            </a:r>
            <a:r>
              <a:rPr lang="en-US" sz="1600" b="1" dirty="0">
                <a:latin typeface="Arial Narrow" panose="020B0606020202030204" pitchFamily="34" charset="0"/>
                <a:hlinkClick r:id="rId11" tooltip="Sunni Islam"/>
              </a:rPr>
              <a:t>Sunni</a:t>
            </a:r>
            <a:r>
              <a:rPr lang="en-US" sz="1600" b="1" dirty="0">
                <a:latin typeface="Arial Narrow" panose="020B0606020202030204" pitchFamily="34" charset="0"/>
              </a:rPr>
              <a:t> sect, named for its founder.</a:t>
            </a:r>
          </a:p>
          <a:p>
            <a:r>
              <a:rPr lang="en-US" sz="1600" dirty="0">
                <a:latin typeface="Arial Narrow" panose="020B0606020202030204" pitchFamily="34" charset="0"/>
              </a:rPr>
              <a:t>Leadership of the Al Saud during the time of their first state passed from father to son without incident. The first imam, </a:t>
            </a:r>
            <a:r>
              <a:rPr lang="en-US" sz="1600" dirty="0">
                <a:latin typeface="Arial Narrow" panose="020B0606020202030204" pitchFamily="34" charset="0"/>
                <a:hlinkClick r:id="rId12" tooltip="Muhammad ibn Saud"/>
              </a:rPr>
              <a:t>Muhammad ibn Saud</a:t>
            </a:r>
            <a:r>
              <a:rPr lang="en-US" sz="1600" dirty="0">
                <a:latin typeface="Arial Narrow" panose="020B0606020202030204" pitchFamily="34" charset="0"/>
              </a:rPr>
              <a:t>, was succeeded by his eldest son </a:t>
            </a:r>
            <a:r>
              <a:rPr lang="en-US" sz="1600" dirty="0" err="1">
                <a:latin typeface="Arial Narrow" panose="020B0606020202030204" pitchFamily="34" charset="0"/>
                <a:hlinkClick r:id="rId13" tooltip="Abdul-Aziz ibn Muhammad ibn Saud"/>
              </a:rPr>
              <a:t>Abdulaziz</a:t>
            </a:r>
            <a:r>
              <a:rPr lang="en-US" sz="1600" dirty="0">
                <a:latin typeface="Arial Narrow" panose="020B0606020202030204" pitchFamily="34" charset="0"/>
              </a:rPr>
              <a:t> in 1765. </a:t>
            </a:r>
            <a:r>
              <a:rPr lang="en-US" sz="1600" b="1" dirty="0">
                <a:latin typeface="Arial Narrow" panose="020B0606020202030204" pitchFamily="34" charset="0"/>
              </a:rPr>
              <a:t>In 1802, </a:t>
            </a:r>
            <a:r>
              <a:rPr lang="en-US" sz="1600" b="1" dirty="0" err="1">
                <a:latin typeface="Arial Narrow" panose="020B0606020202030204" pitchFamily="34" charset="0"/>
              </a:rPr>
              <a:t>Abdulaziz</a:t>
            </a:r>
            <a:r>
              <a:rPr lang="en-US" sz="1600" b="1" dirty="0">
                <a:latin typeface="Arial Narrow" panose="020B0606020202030204" pitchFamily="34" charset="0"/>
              </a:rPr>
              <a:t> led ten thousand Wahhabi soldiers into an attack on the </a:t>
            </a:r>
            <a:r>
              <a:rPr lang="en-US" sz="1600" b="1" dirty="0">
                <a:latin typeface="Arial Narrow" panose="020B0606020202030204" pitchFamily="34" charset="0"/>
                <a:hlinkClick r:id="rId14" tooltip="Shi'ite"/>
              </a:rPr>
              <a:t>Shi'ite</a:t>
            </a:r>
            <a:r>
              <a:rPr lang="en-US" sz="1600" b="1" dirty="0">
                <a:latin typeface="Arial Narrow" panose="020B0606020202030204" pitchFamily="34" charset="0"/>
              </a:rPr>
              <a:t> holy city of </a:t>
            </a:r>
            <a:r>
              <a:rPr lang="en-US" sz="1600" b="1" dirty="0">
                <a:latin typeface="Arial Narrow" panose="020B0606020202030204" pitchFamily="34" charset="0"/>
                <a:hlinkClick r:id="rId15" tooltip="Karbala"/>
              </a:rPr>
              <a:t>Karbala</a:t>
            </a:r>
            <a:r>
              <a:rPr lang="en-US" sz="1600" b="1" dirty="0">
                <a:latin typeface="Arial Narrow" panose="020B0606020202030204" pitchFamily="34" charset="0"/>
              </a:rPr>
              <a:t>, in what is now southern Iraq and where </a:t>
            </a:r>
            <a:r>
              <a:rPr lang="en-US" sz="1600" b="1" dirty="0">
                <a:latin typeface="Arial Narrow" panose="020B0606020202030204" pitchFamily="34" charset="0"/>
                <a:hlinkClick r:id="rId16" tooltip="Hussein ibn Ali"/>
              </a:rPr>
              <a:t>Hussein ibn Ali</a:t>
            </a:r>
            <a:r>
              <a:rPr lang="en-US" sz="1600" b="1" dirty="0">
                <a:latin typeface="Arial Narrow" panose="020B0606020202030204" pitchFamily="34" charset="0"/>
              </a:rPr>
              <a:t>, the grandson of the prophet </a:t>
            </a:r>
            <a:r>
              <a:rPr lang="en-US" sz="1600" b="1" dirty="0">
                <a:latin typeface="Arial Narrow" panose="020B0606020202030204" pitchFamily="34" charset="0"/>
                <a:hlinkClick r:id="rId17" tooltip="Muhammad"/>
              </a:rPr>
              <a:t>Muhammad</a:t>
            </a:r>
            <a:r>
              <a:rPr lang="en-US" sz="1600" b="1" dirty="0">
                <a:latin typeface="Arial Narrow" panose="020B0606020202030204" pitchFamily="34" charset="0"/>
              </a:rPr>
              <a:t> is buried</a:t>
            </a:r>
            <a:r>
              <a:rPr lang="en-US" sz="1600" dirty="0">
                <a:latin typeface="Arial Narrow" panose="020B0606020202030204" pitchFamily="34" charset="0"/>
              </a:rPr>
              <a:t>.</a:t>
            </a:r>
            <a:r>
              <a:rPr lang="en-US" sz="1600" baseline="30000" dirty="0">
                <a:latin typeface="Arial Narrow" panose="020B0606020202030204" pitchFamily="34" charset="0"/>
                <a:hlinkClick r:id="rId18"/>
              </a:rPr>
              <a:t>[23]</a:t>
            </a:r>
            <a:r>
              <a:rPr lang="en-US" sz="1600" dirty="0">
                <a:latin typeface="Arial Narrow" panose="020B0606020202030204" pitchFamily="34" charset="0"/>
              </a:rPr>
              <a:t> Led by </a:t>
            </a:r>
            <a:r>
              <a:rPr lang="en-US" sz="1600" dirty="0" err="1">
                <a:latin typeface="Arial Narrow" panose="020B0606020202030204" pitchFamily="34" charset="0"/>
              </a:rPr>
              <a:t>Abdulaziz</a:t>
            </a:r>
            <a:r>
              <a:rPr lang="en-US" sz="1600" dirty="0">
                <a:latin typeface="Arial Narrow" panose="020B0606020202030204" pitchFamily="34" charset="0"/>
              </a:rPr>
              <a:t>, </a:t>
            </a:r>
            <a:r>
              <a:rPr lang="en-US" sz="1600" b="1" dirty="0">
                <a:latin typeface="Arial Narrow" panose="020B0606020202030204" pitchFamily="34" charset="0"/>
              </a:rPr>
              <a:t>the Wahhabi soldiers killed more than two thousand people, </a:t>
            </a:r>
          </a:p>
          <a:p>
            <a:r>
              <a:rPr lang="en-US" sz="1600" b="1" dirty="0">
                <a:latin typeface="Arial Narrow" panose="020B0606020202030204" pitchFamily="34" charset="0"/>
              </a:rPr>
              <a:t>including women and children.</a:t>
            </a:r>
            <a:r>
              <a:rPr lang="en-US" sz="1600" baseline="30000" dirty="0">
                <a:latin typeface="Arial Narrow" panose="020B0606020202030204" pitchFamily="34" charset="0"/>
                <a:hlinkClick r:id="rId18"/>
              </a:rPr>
              <a:t>[23]</a:t>
            </a:r>
            <a:r>
              <a:rPr lang="en-US" sz="1600" dirty="0">
                <a:latin typeface="Arial Narrow" panose="020B0606020202030204" pitchFamily="34" charset="0"/>
              </a:rPr>
              <a:t> The soldiers plundered the city, demolishing the massive </a:t>
            </a:r>
          </a:p>
          <a:p>
            <a:r>
              <a:rPr lang="en-US" sz="1600" dirty="0">
                <a:latin typeface="Arial Narrow" panose="020B0606020202030204" pitchFamily="34" charset="0"/>
              </a:rPr>
              <a:t>golden dome above Hussein's tomb and loaded hundreds of camels with weapons, jewelry, </a:t>
            </a:r>
          </a:p>
          <a:p>
            <a:r>
              <a:rPr lang="en-US" sz="1600" dirty="0">
                <a:latin typeface="Arial Narrow" panose="020B0606020202030204" pitchFamily="34" charset="0"/>
              </a:rPr>
              <a:t>coins and other valuable goods.</a:t>
            </a:r>
            <a:r>
              <a:rPr lang="en-US" sz="1600" baseline="30000" dirty="0">
                <a:latin typeface="Arial Narrow" panose="020B0606020202030204" pitchFamily="34" charset="0"/>
                <a:hlinkClick r:id="rId18"/>
              </a:rPr>
              <a:t>[23]</a:t>
            </a:r>
            <a:endParaRPr lang="en-US" sz="1600" dirty="0">
              <a:latin typeface="Arial Narrow" panose="020B0606020202030204" pitchFamily="34" charset="0"/>
            </a:endParaRPr>
          </a:p>
          <a:p>
            <a:r>
              <a:rPr lang="en-US" sz="1600" b="1" dirty="0">
                <a:latin typeface="Arial Narrow" panose="020B0606020202030204" pitchFamily="34" charset="0"/>
              </a:rPr>
              <a:t>The attack on Karbala convinced the Ottomans and the Egyptians that the Saudis were a threat to regional peace</a:t>
            </a:r>
            <a:r>
              <a:rPr lang="en-US" sz="1600" dirty="0">
                <a:latin typeface="Arial Narrow" panose="020B0606020202030204" pitchFamily="34" charset="0"/>
              </a:rPr>
              <a:t>.</a:t>
            </a:r>
            <a:r>
              <a:rPr lang="en-US" sz="1600" baseline="30000" dirty="0">
                <a:latin typeface="Arial Narrow" panose="020B0606020202030204" pitchFamily="34" charset="0"/>
                <a:hlinkClick r:id="rId19"/>
              </a:rPr>
              <a:t>[24]</a:t>
            </a:r>
            <a:r>
              <a:rPr lang="en-US" sz="1600" dirty="0">
                <a:latin typeface="Arial Narrow" panose="020B0606020202030204" pitchFamily="34" charset="0"/>
              </a:rPr>
              <a:t> </a:t>
            </a:r>
            <a:r>
              <a:rPr lang="en-US" sz="1600" dirty="0" err="1">
                <a:latin typeface="Arial Narrow" panose="020B0606020202030204" pitchFamily="34" charset="0"/>
              </a:rPr>
              <a:t>Abdulaziz</a:t>
            </a:r>
            <a:r>
              <a:rPr lang="en-US" sz="1600" dirty="0">
                <a:latin typeface="Arial Narrow" panose="020B0606020202030204" pitchFamily="34" charset="0"/>
              </a:rPr>
              <a:t> was killed in 1803 by an assassin, believed by some to have been a Shi'ite seeking revenge over the sacking of Karbala the year before. Abdul-Aziz was in turn succeeded by his son, </a:t>
            </a:r>
            <a:r>
              <a:rPr lang="en-US" sz="1600" dirty="0">
                <a:latin typeface="Arial Narrow" panose="020B0606020202030204" pitchFamily="34" charset="0"/>
                <a:hlinkClick r:id="rId20" tooltip="Saud bin Abdul-Aziz bin Muhammad bin Saud"/>
              </a:rPr>
              <a:t>Saud</a:t>
            </a:r>
            <a:r>
              <a:rPr lang="en-US" sz="1600" dirty="0">
                <a:latin typeface="Arial Narrow" panose="020B0606020202030204" pitchFamily="34" charset="0"/>
              </a:rPr>
              <a:t>, under whose rule the Saudi state reached its greatest extent. By the time Saud died in 1814, </a:t>
            </a:r>
            <a:r>
              <a:rPr lang="en-US" sz="1600" b="1" dirty="0">
                <a:latin typeface="Arial Narrow" panose="020B0606020202030204" pitchFamily="34" charset="0"/>
              </a:rPr>
              <a:t>his son and successor </a:t>
            </a:r>
            <a:r>
              <a:rPr lang="en-US" sz="1600" b="1" dirty="0">
                <a:latin typeface="Arial Narrow" panose="020B0606020202030204" pitchFamily="34" charset="0"/>
                <a:hlinkClick r:id="rId21" tooltip="Abdullah ibn Saud"/>
              </a:rPr>
              <a:t>Abdullah ibn Saud</a:t>
            </a:r>
            <a:r>
              <a:rPr lang="en-US" sz="1600" b="1" dirty="0">
                <a:latin typeface="Arial Narrow" panose="020B0606020202030204" pitchFamily="34" charset="0"/>
              </a:rPr>
              <a:t> had to contend with an Ottoman-Egyptian invasion in the </a:t>
            </a:r>
            <a:r>
              <a:rPr lang="en-US" sz="1600" b="1" dirty="0">
                <a:latin typeface="Arial Narrow" panose="020B0606020202030204" pitchFamily="34" charset="0"/>
                <a:hlinkClick r:id="rId22" tooltip="Ottoman–Wahhabi War"/>
              </a:rPr>
              <a:t>Ottoman–Wahhabi War</a:t>
            </a:r>
            <a:r>
              <a:rPr lang="en-US" sz="1600" b="1" dirty="0">
                <a:latin typeface="Arial Narrow" panose="020B0606020202030204" pitchFamily="34" charset="0"/>
              </a:rPr>
              <a:t> seeking to retake lost </a:t>
            </a:r>
            <a:r>
              <a:rPr lang="en-US" sz="1600" b="1" dirty="0">
                <a:latin typeface="Arial Narrow" panose="020B0606020202030204" pitchFamily="34" charset="0"/>
                <a:hlinkClick r:id="rId23" tooltip="Ottoman Empire"/>
              </a:rPr>
              <a:t>Ottoman Empire</a:t>
            </a:r>
            <a:r>
              <a:rPr lang="en-US" sz="1600" b="1" dirty="0">
                <a:latin typeface="Arial Narrow" panose="020B0606020202030204" pitchFamily="34" charset="0"/>
              </a:rPr>
              <a:t> territory</a:t>
            </a:r>
            <a:r>
              <a:rPr lang="en-US" sz="1600" dirty="0">
                <a:latin typeface="Arial Narrow" panose="020B0606020202030204" pitchFamily="34" charset="0"/>
              </a:rPr>
              <a:t>. The mainly Egyptian force succeeded in defeating Abdullah's forces, taking over the Saudi capital of </a:t>
            </a:r>
            <a:r>
              <a:rPr lang="en-US" sz="1600" dirty="0" err="1">
                <a:latin typeface="Arial Narrow" panose="020B0606020202030204" pitchFamily="34" charset="0"/>
                <a:hlinkClick r:id="rId24" tooltip="Diriyyah"/>
              </a:rPr>
              <a:t>Diriyyah</a:t>
            </a:r>
            <a:r>
              <a:rPr lang="en-US" sz="1600" dirty="0">
                <a:latin typeface="Arial Narrow" panose="020B0606020202030204" pitchFamily="34" charset="0"/>
              </a:rPr>
              <a:t> in 1818. Abdullah was taken prisoner and was soon beheaded by the Ottomans in Constantinople, putting an end to the First Saudi State. The Egyptians sent many members of the Al Saud clan and other members of the local nobility as prisoners to </a:t>
            </a:r>
            <a:r>
              <a:rPr lang="en-US" sz="1600" dirty="0">
                <a:latin typeface="Arial Narrow" panose="020B0606020202030204" pitchFamily="34" charset="0"/>
                <a:hlinkClick r:id="rId25" tooltip="Eyalet of Egypt"/>
              </a:rPr>
              <a:t>Egypt</a:t>
            </a:r>
            <a:r>
              <a:rPr lang="en-US" sz="1600" dirty="0">
                <a:latin typeface="Arial Narrow" panose="020B0606020202030204" pitchFamily="34" charset="0"/>
              </a:rPr>
              <a:t> and </a:t>
            </a:r>
            <a:r>
              <a:rPr lang="en-US" sz="1600" dirty="0">
                <a:latin typeface="Arial Narrow" panose="020B0606020202030204" pitchFamily="34" charset="0"/>
                <a:hlinkClick r:id="rId26" tooltip="Constantinople"/>
              </a:rPr>
              <a:t>Constantinople</a:t>
            </a:r>
            <a:r>
              <a:rPr lang="en-US" sz="1600" dirty="0">
                <a:latin typeface="Arial Narrow" panose="020B0606020202030204" pitchFamily="34" charset="0"/>
              </a:rPr>
              <a:t>, and razed the Saudi capital </a:t>
            </a:r>
            <a:r>
              <a:rPr lang="en-US" sz="1600" dirty="0" err="1">
                <a:latin typeface="Arial Narrow" panose="020B0606020202030204" pitchFamily="34" charset="0"/>
              </a:rPr>
              <a:t>Diriyyah</a:t>
            </a:r>
            <a:r>
              <a:rPr lang="en-US" sz="1600" dirty="0">
                <a:latin typeface="Arial Narrow" panose="020B0606020202030204" pitchFamily="34" charset="0"/>
              </a:rPr>
              <a:t>.</a:t>
            </a:r>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V="1">
            <a:off x="1093470" y="655669"/>
            <a:ext cx="1" cy="544033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pic>
        <p:nvPicPr>
          <p:cNvPr id="3074" name="Picture 2" descr="Imam Hussein's Shrine in Sacred Karbala">
            <a:extLst>
              <a:ext uri="{FF2B5EF4-FFF2-40B4-BE49-F238E27FC236}">
                <a16:creationId xmlns:a16="http://schemas.microsoft.com/office/drawing/2014/main" id="{EAEB073C-C871-4DF9-8EE2-41EBEB3A80F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441577" y="3067291"/>
            <a:ext cx="1463196" cy="1017166"/>
          </a:xfrm>
          <a:prstGeom prst="rect">
            <a:avLst/>
          </a:prstGeom>
          <a:noFill/>
        </p:spPr>
      </p:pic>
    </p:spTree>
    <p:extLst>
      <p:ext uri="{BB962C8B-B14F-4D97-AF65-F5344CB8AC3E}">
        <p14:creationId xmlns:p14="http://schemas.microsoft.com/office/powerpoint/2010/main" val="112191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13</a:t>
            </a:fld>
            <a:endParaRPr lang="en-US"/>
          </a:p>
        </p:txBody>
      </p:sp>
      <p:sp>
        <p:nvSpPr>
          <p:cNvPr id="6" name="Rectangle 5">
            <a:extLst>
              <a:ext uri="{FF2B5EF4-FFF2-40B4-BE49-F238E27FC236}">
                <a16:creationId xmlns:a16="http://schemas.microsoft.com/office/drawing/2014/main" id="{4F8DB7F5-D0CB-4599-A93B-5BBD1A4AD858}"/>
              </a:ext>
            </a:extLst>
          </p:cNvPr>
          <p:cNvSpPr/>
          <p:nvPr/>
        </p:nvSpPr>
        <p:spPr>
          <a:xfrm>
            <a:off x="1436914" y="501650"/>
            <a:ext cx="10316936" cy="2862322"/>
          </a:xfrm>
          <a:prstGeom prst="rect">
            <a:avLst/>
          </a:prstGeom>
        </p:spPr>
        <p:txBody>
          <a:bodyPr wrap="square">
            <a:spAutoFit/>
          </a:bodyPr>
          <a:lstStyle/>
          <a:p>
            <a:r>
              <a:rPr lang="en-US" b="1" dirty="0">
                <a:latin typeface="Arial Narrow" panose="020B0606020202030204" pitchFamily="34" charset="0"/>
              </a:rPr>
              <a:t>Second Saudi state</a:t>
            </a:r>
            <a:r>
              <a:rPr lang="en-US" dirty="0">
                <a:latin typeface="Arial Narrow" panose="020B0606020202030204" pitchFamily="34" charset="0"/>
              </a:rPr>
              <a:t>[</a:t>
            </a:r>
            <a:r>
              <a:rPr lang="en-US" dirty="0">
                <a:latin typeface="Arial Narrow" panose="020B0606020202030204" pitchFamily="34" charset="0"/>
                <a:hlinkClick r:id="rId2" tooltip="Edit section: First Saudi state"/>
              </a:rPr>
              <a:t>edit</a:t>
            </a:r>
            <a:r>
              <a:rPr lang="en-US" dirty="0">
                <a:latin typeface="Arial Narrow" panose="020B0606020202030204" pitchFamily="34" charset="0"/>
              </a:rPr>
              <a:t>]</a:t>
            </a:r>
            <a:endParaRPr lang="en-US" b="1" dirty="0">
              <a:latin typeface="Arial Narrow" panose="020B0606020202030204" pitchFamily="34" charset="0"/>
            </a:endParaRPr>
          </a:p>
          <a:p>
            <a:r>
              <a:rPr lang="en-US" i="1" dirty="0">
                <a:latin typeface="Arial Narrow" panose="020B0606020202030204" pitchFamily="34" charset="0"/>
              </a:rPr>
              <a:t>Main article: </a:t>
            </a:r>
            <a:r>
              <a:rPr lang="en-US" i="1" u="sng" dirty="0">
                <a:latin typeface="Arial Narrow" panose="020B0606020202030204" pitchFamily="34" charset="0"/>
                <a:hlinkClick r:id="rId3"/>
              </a:rPr>
              <a:t>Emirate of Nejd</a:t>
            </a:r>
            <a:endParaRPr lang="en-US" i="1" u="sng" dirty="0">
              <a:latin typeface="Arial Narrow" panose="020B0606020202030204" pitchFamily="34" charset="0"/>
            </a:endParaRPr>
          </a:p>
          <a:p>
            <a:r>
              <a:rPr lang="en-US" dirty="0">
                <a:latin typeface="Arial Narrow" panose="020B0606020202030204" pitchFamily="34" charset="0"/>
              </a:rPr>
              <a:t>A few years after the fall of </a:t>
            </a:r>
            <a:r>
              <a:rPr lang="en-US" dirty="0" err="1">
                <a:latin typeface="Arial Narrow" panose="020B0606020202030204" pitchFamily="34" charset="0"/>
              </a:rPr>
              <a:t>Diriyah</a:t>
            </a:r>
            <a:r>
              <a:rPr lang="en-US" dirty="0">
                <a:latin typeface="Arial Narrow" panose="020B0606020202030204" pitchFamily="34" charset="0"/>
              </a:rPr>
              <a:t> in 1818, the Saudis were able to re-establish their authority in </a:t>
            </a:r>
            <a:r>
              <a:rPr lang="en-US" dirty="0">
                <a:latin typeface="Arial Narrow" panose="020B0606020202030204" pitchFamily="34" charset="0"/>
                <a:hlinkClick r:id="rId4" tooltip="Najd"/>
              </a:rPr>
              <a:t>Najd</a:t>
            </a:r>
            <a:r>
              <a:rPr lang="en-US" dirty="0">
                <a:latin typeface="Arial Narrow" panose="020B0606020202030204" pitchFamily="34" charset="0"/>
              </a:rPr>
              <a:t>, establishing the Emirate of Nejd, commonly known as the Second Saudi State, with its capital in </a:t>
            </a:r>
            <a:r>
              <a:rPr lang="en-US" dirty="0">
                <a:latin typeface="Arial Narrow" panose="020B0606020202030204" pitchFamily="34" charset="0"/>
                <a:hlinkClick r:id="rId5" tooltip="Riyadh"/>
              </a:rPr>
              <a:t>Riyadh</a:t>
            </a:r>
            <a:r>
              <a:rPr lang="en-US" dirty="0">
                <a:latin typeface="Arial Narrow" panose="020B0606020202030204" pitchFamily="34" charset="0"/>
              </a:rPr>
              <a:t>.</a:t>
            </a:r>
          </a:p>
          <a:p>
            <a:r>
              <a:rPr lang="en-US" dirty="0">
                <a:latin typeface="Arial Narrow" panose="020B0606020202030204" pitchFamily="34" charset="0"/>
              </a:rPr>
              <a:t>Compared to the First Saudi State, the second Saudi period was marked by less territorial expansion (it never reconquered the </a:t>
            </a:r>
            <a:r>
              <a:rPr lang="en-US" dirty="0">
                <a:latin typeface="Arial Narrow" panose="020B0606020202030204" pitchFamily="34" charset="0"/>
                <a:hlinkClick r:id="rId6" tooltip="Hijaz"/>
              </a:rPr>
              <a:t>Hijaz</a:t>
            </a:r>
            <a:r>
              <a:rPr lang="en-US" dirty="0">
                <a:latin typeface="Arial Narrow" panose="020B0606020202030204" pitchFamily="34" charset="0"/>
              </a:rPr>
              <a:t> or </a:t>
            </a:r>
            <a:r>
              <a:rPr lang="en-US" dirty="0">
                <a:latin typeface="Arial Narrow" panose="020B0606020202030204" pitchFamily="34" charset="0"/>
                <a:hlinkClick r:id="rId7" tooltip="'Asir"/>
              </a:rPr>
              <a:t>'</a:t>
            </a:r>
            <a:r>
              <a:rPr lang="en-US" dirty="0" err="1">
                <a:latin typeface="Arial Narrow" panose="020B0606020202030204" pitchFamily="34" charset="0"/>
                <a:hlinkClick r:id="rId7" tooltip="'Asir"/>
              </a:rPr>
              <a:t>Asir</a:t>
            </a:r>
            <a:r>
              <a:rPr lang="en-US" dirty="0">
                <a:latin typeface="Arial Narrow" panose="020B0606020202030204" pitchFamily="34" charset="0"/>
              </a:rPr>
              <a:t>, for example) and less religious zeal, although the Saudi leaders continued to go by the title of </a:t>
            </a:r>
            <a:r>
              <a:rPr lang="en-US" i="1" dirty="0">
                <a:latin typeface="Arial Narrow" panose="020B0606020202030204" pitchFamily="34" charset="0"/>
              </a:rPr>
              <a:t>imam</a:t>
            </a:r>
            <a:r>
              <a:rPr lang="en-US" dirty="0">
                <a:latin typeface="Arial Narrow" panose="020B0606020202030204" pitchFamily="34" charset="0"/>
              </a:rPr>
              <a:t> </a:t>
            </a:r>
            <a:r>
              <a:rPr lang="en-US" b="1" dirty="0">
                <a:latin typeface="Arial Narrow" panose="020B0606020202030204" pitchFamily="34" charset="0"/>
              </a:rPr>
              <a:t>and still employed </a:t>
            </a:r>
            <a:r>
              <a:rPr lang="en-US" b="1" dirty="0">
                <a:latin typeface="Arial Narrow" panose="020B0606020202030204" pitchFamily="34" charset="0"/>
                <a:hlinkClick r:id="rId8" tooltip="Salafi"/>
              </a:rPr>
              <a:t>Salafi</a:t>
            </a:r>
            <a:r>
              <a:rPr lang="en-US" b="1" dirty="0">
                <a:latin typeface="Arial Narrow" panose="020B0606020202030204" pitchFamily="34" charset="0"/>
              </a:rPr>
              <a:t> religious scholars</a:t>
            </a:r>
            <a:r>
              <a:rPr lang="en-US" dirty="0">
                <a:latin typeface="Arial Narrow" panose="020B0606020202030204" pitchFamily="34" charset="0"/>
              </a:rPr>
              <a:t>. The second state was also marked by severe internal conflicts within the Saudi family, eventually leading to the dynasty's downfall. In all but one instance, succession occurred by assassination or civil war, the exception being the passage of authority from </a:t>
            </a:r>
            <a:r>
              <a:rPr lang="en-US" dirty="0">
                <a:latin typeface="Arial Narrow" panose="020B0606020202030204" pitchFamily="34" charset="0"/>
                <a:hlinkClick r:id="rId9" tooltip="Faisal ibn Turki ibn Abdullah Al Saud"/>
              </a:rPr>
              <a:t>Faisal ibn </a:t>
            </a:r>
            <a:r>
              <a:rPr lang="en-US" dirty="0" err="1">
                <a:latin typeface="Arial Narrow" panose="020B0606020202030204" pitchFamily="34" charset="0"/>
                <a:hlinkClick r:id="rId9" tooltip="Faisal ibn Turki ibn Abdullah Al Saud"/>
              </a:rPr>
              <a:t>Turki</a:t>
            </a:r>
            <a:r>
              <a:rPr lang="en-US" dirty="0">
                <a:latin typeface="Arial Narrow" panose="020B0606020202030204" pitchFamily="34" charset="0"/>
              </a:rPr>
              <a:t> to his son Abdullah ibn Faisal ibn </a:t>
            </a:r>
            <a:r>
              <a:rPr lang="en-US" dirty="0" err="1">
                <a:latin typeface="Arial Narrow" panose="020B0606020202030204" pitchFamily="34" charset="0"/>
              </a:rPr>
              <a:t>Turki</a:t>
            </a:r>
            <a:r>
              <a:rPr lang="en-US" dirty="0">
                <a:latin typeface="Arial Narrow" panose="020B0606020202030204" pitchFamily="34" charset="0"/>
              </a:rPr>
              <a:t>.</a:t>
            </a:r>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V="1">
            <a:off x="1093470" y="655669"/>
            <a:ext cx="1" cy="544033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859151E-46E0-4965-B48A-8641F2AA806A}"/>
              </a:ext>
            </a:extLst>
          </p:cNvPr>
          <p:cNvSpPr/>
          <p:nvPr/>
        </p:nvSpPr>
        <p:spPr>
          <a:xfrm>
            <a:off x="2151016" y="3494030"/>
            <a:ext cx="9483617" cy="2308324"/>
          </a:xfrm>
          <a:prstGeom prst="rect">
            <a:avLst/>
          </a:prstGeom>
        </p:spPr>
        <p:txBody>
          <a:bodyPr wrap="square">
            <a:spAutoFit/>
          </a:bodyPr>
          <a:lstStyle/>
          <a:p>
            <a:r>
              <a:rPr lang="en-US" sz="1600" dirty="0">
                <a:solidFill>
                  <a:srgbClr val="202122"/>
                </a:solidFill>
                <a:latin typeface="Arial Narrow" panose="020B0606020202030204" pitchFamily="34" charset="0"/>
              </a:rPr>
              <a:t>The </a:t>
            </a:r>
            <a:r>
              <a:rPr lang="en-US" sz="1600" b="1" dirty="0">
                <a:solidFill>
                  <a:srgbClr val="202122"/>
                </a:solidFill>
                <a:latin typeface="Arial Narrow" panose="020B0606020202030204" pitchFamily="34" charset="0"/>
              </a:rPr>
              <a:t>Emirate of Nejd</a:t>
            </a:r>
            <a:r>
              <a:rPr lang="en-US" sz="1600" dirty="0">
                <a:solidFill>
                  <a:srgbClr val="202122"/>
                </a:solidFill>
                <a:latin typeface="Arial Narrow" panose="020B0606020202030204" pitchFamily="34" charset="0"/>
              </a:rPr>
              <a:t> was the </a:t>
            </a:r>
            <a:r>
              <a:rPr lang="en-US" sz="1600" b="1" dirty="0">
                <a:solidFill>
                  <a:srgbClr val="202122"/>
                </a:solidFill>
                <a:latin typeface="Arial Narrow" panose="020B0606020202030204" pitchFamily="34" charset="0"/>
              </a:rPr>
              <a:t>second Saudi state</a:t>
            </a:r>
            <a:r>
              <a:rPr lang="en-US" sz="1600" dirty="0">
                <a:solidFill>
                  <a:srgbClr val="202122"/>
                </a:solidFill>
                <a:latin typeface="Arial Narrow" panose="020B0606020202030204" pitchFamily="34" charset="0"/>
              </a:rPr>
              <a:t>, existing between 1824 and 1891</a:t>
            </a:r>
            <a:r>
              <a:rPr lang="en-US" sz="1600" baseline="30000" dirty="0">
                <a:solidFill>
                  <a:srgbClr val="0B0080"/>
                </a:solidFill>
                <a:latin typeface="Arial Narrow" panose="020B0606020202030204" pitchFamily="34" charset="0"/>
                <a:hlinkClick r:id="rId10"/>
              </a:rPr>
              <a:t>[2]</a:t>
            </a:r>
            <a:r>
              <a:rPr lang="en-US" sz="1600" dirty="0">
                <a:solidFill>
                  <a:srgbClr val="202122"/>
                </a:solidFill>
                <a:latin typeface="Arial Narrow" panose="020B0606020202030204" pitchFamily="34" charset="0"/>
              </a:rPr>
              <a:t> in </a:t>
            </a:r>
            <a:r>
              <a:rPr lang="en-US" sz="1600" dirty="0">
                <a:solidFill>
                  <a:srgbClr val="0B0080"/>
                </a:solidFill>
                <a:latin typeface="Arial Narrow" panose="020B0606020202030204" pitchFamily="34" charset="0"/>
                <a:hlinkClick r:id="rId4" tooltip="Najd"/>
              </a:rPr>
              <a:t>Nejd</a:t>
            </a:r>
            <a:r>
              <a:rPr lang="en-US" sz="1600" dirty="0">
                <a:solidFill>
                  <a:srgbClr val="202122"/>
                </a:solidFill>
                <a:latin typeface="Arial Narrow" panose="020B0606020202030204" pitchFamily="34" charset="0"/>
              </a:rPr>
              <a:t>, the regions of </a:t>
            </a:r>
            <a:r>
              <a:rPr lang="en-US" sz="1600" dirty="0">
                <a:solidFill>
                  <a:srgbClr val="0B0080"/>
                </a:solidFill>
                <a:latin typeface="Arial Narrow" panose="020B0606020202030204" pitchFamily="34" charset="0"/>
                <a:hlinkClick r:id="rId11" tooltip="Riyadh Region"/>
              </a:rPr>
              <a:t>Riyadh</a:t>
            </a:r>
            <a:r>
              <a:rPr lang="en-US" sz="1600" dirty="0">
                <a:solidFill>
                  <a:srgbClr val="202122"/>
                </a:solidFill>
                <a:latin typeface="Arial Narrow" panose="020B0606020202030204" pitchFamily="34" charset="0"/>
              </a:rPr>
              <a:t> and </a:t>
            </a:r>
            <a:r>
              <a:rPr lang="en-US" sz="1600" dirty="0" err="1">
                <a:solidFill>
                  <a:srgbClr val="0B0080"/>
                </a:solidFill>
                <a:latin typeface="Arial Narrow" panose="020B0606020202030204" pitchFamily="34" charset="0"/>
                <a:hlinkClick r:id="rId12" tooltip="Ha'il Region"/>
              </a:rPr>
              <a:t>Ha'il</a:t>
            </a:r>
            <a:r>
              <a:rPr lang="en-US" sz="1600" dirty="0">
                <a:solidFill>
                  <a:srgbClr val="202122"/>
                </a:solidFill>
                <a:latin typeface="Arial Narrow" panose="020B0606020202030204" pitchFamily="34" charset="0"/>
              </a:rPr>
              <a:t> of what is now </a:t>
            </a:r>
            <a:r>
              <a:rPr lang="en-US" sz="1600" dirty="0">
                <a:solidFill>
                  <a:srgbClr val="0B0080"/>
                </a:solidFill>
                <a:latin typeface="Arial Narrow" panose="020B0606020202030204" pitchFamily="34" charset="0"/>
                <a:hlinkClick r:id="rId13" tooltip="Saudi Arabia"/>
              </a:rPr>
              <a:t>Saudi Arabia</a:t>
            </a:r>
            <a:r>
              <a:rPr lang="en-US" sz="1600" dirty="0">
                <a:solidFill>
                  <a:srgbClr val="202122"/>
                </a:solidFill>
                <a:latin typeface="Arial Narrow" panose="020B0606020202030204" pitchFamily="34" charset="0"/>
              </a:rPr>
              <a:t>. Saudi rule was restored to central and eastern </a:t>
            </a:r>
            <a:r>
              <a:rPr lang="en-US" sz="1600" dirty="0">
                <a:solidFill>
                  <a:srgbClr val="0B0080"/>
                </a:solidFill>
                <a:latin typeface="Arial Narrow" panose="020B0606020202030204" pitchFamily="34" charset="0"/>
                <a:hlinkClick r:id="rId14" tooltip="Arabia"/>
              </a:rPr>
              <a:t>Arabia</a:t>
            </a:r>
            <a:r>
              <a:rPr lang="en-US" sz="1600" dirty="0">
                <a:solidFill>
                  <a:srgbClr val="202122"/>
                </a:solidFill>
                <a:latin typeface="Arial Narrow" panose="020B0606020202030204" pitchFamily="34" charset="0"/>
              </a:rPr>
              <a:t> after the </a:t>
            </a:r>
            <a:r>
              <a:rPr lang="en-US" sz="1600" dirty="0">
                <a:solidFill>
                  <a:srgbClr val="0B0080"/>
                </a:solidFill>
                <a:latin typeface="Arial Narrow" panose="020B0606020202030204" pitchFamily="34" charset="0"/>
                <a:hlinkClick r:id="rId15" tooltip="Emirate of Diriyah"/>
              </a:rPr>
              <a:t>Emirate of </a:t>
            </a:r>
            <a:r>
              <a:rPr lang="en-US" sz="1600" dirty="0" err="1">
                <a:solidFill>
                  <a:srgbClr val="0B0080"/>
                </a:solidFill>
                <a:latin typeface="Arial Narrow" panose="020B0606020202030204" pitchFamily="34" charset="0"/>
                <a:hlinkClick r:id="rId15" tooltip="Emirate of Diriyah"/>
              </a:rPr>
              <a:t>Diriyah</a:t>
            </a:r>
            <a:r>
              <a:rPr lang="en-US" sz="1600" dirty="0">
                <a:solidFill>
                  <a:srgbClr val="202122"/>
                </a:solidFill>
                <a:latin typeface="Arial Narrow" panose="020B0606020202030204" pitchFamily="34" charset="0"/>
              </a:rPr>
              <a:t>, </a:t>
            </a:r>
            <a:r>
              <a:rPr lang="en-US" sz="1600" b="1" dirty="0">
                <a:solidFill>
                  <a:srgbClr val="202122"/>
                </a:solidFill>
                <a:latin typeface="Arial Narrow" panose="020B0606020202030204" pitchFamily="34" charset="0"/>
              </a:rPr>
              <a:t>the First Saudi State, having previously been brought down by the </a:t>
            </a:r>
            <a:r>
              <a:rPr lang="en-US" sz="1600" b="1" dirty="0">
                <a:solidFill>
                  <a:srgbClr val="0B0080"/>
                </a:solidFill>
                <a:latin typeface="Arial Narrow" panose="020B0606020202030204" pitchFamily="34" charset="0"/>
                <a:hlinkClick r:id="rId16" tooltip="Ottoman Empire"/>
              </a:rPr>
              <a:t>Ottoman Empire</a:t>
            </a:r>
            <a:r>
              <a:rPr lang="en-US" sz="1600" b="1" dirty="0">
                <a:solidFill>
                  <a:srgbClr val="202122"/>
                </a:solidFill>
                <a:latin typeface="Arial Narrow" panose="020B0606020202030204" pitchFamily="34" charset="0"/>
              </a:rPr>
              <a:t>'s </a:t>
            </a:r>
            <a:r>
              <a:rPr lang="en-US" sz="1600" b="1" dirty="0">
                <a:solidFill>
                  <a:srgbClr val="0B0080"/>
                </a:solidFill>
                <a:latin typeface="Arial Narrow" panose="020B0606020202030204" pitchFamily="34" charset="0"/>
                <a:hlinkClick r:id="rId17" tooltip="Egypt Eyalet"/>
              </a:rPr>
              <a:t>Egypt Eyalet</a:t>
            </a:r>
            <a:r>
              <a:rPr lang="en-US" sz="1600" b="1" dirty="0">
                <a:solidFill>
                  <a:srgbClr val="202122"/>
                </a:solidFill>
                <a:latin typeface="Arial Narrow" panose="020B0606020202030204" pitchFamily="34" charset="0"/>
              </a:rPr>
              <a:t> in the </a:t>
            </a:r>
            <a:r>
              <a:rPr lang="en-US" sz="1600" b="1" dirty="0">
                <a:solidFill>
                  <a:srgbClr val="0B0080"/>
                </a:solidFill>
                <a:latin typeface="Arial Narrow" panose="020B0606020202030204" pitchFamily="34" charset="0"/>
                <a:hlinkClick r:id="rId18" tooltip="Ottoman–Wahhabi War"/>
              </a:rPr>
              <a:t>Ottoman–Wahhabi War</a:t>
            </a:r>
            <a:r>
              <a:rPr lang="en-US" sz="1600" b="1" dirty="0">
                <a:solidFill>
                  <a:srgbClr val="202122"/>
                </a:solidFill>
                <a:latin typeface="Arial Narrow" panose="020B0606020202030204" pitchFamily="34" charset="0"/>
              </a:rPr>
              <a:t> (1811–1818).</a:t>
            </a:r>
          </a:p>
          <a:p>
            <a:r>
              <a:rPr lang="en-US" sz="1600" dirty="0">
                <a:solidFill>
                  <a:srgbClr val="202122"/>
                </a:solidFill>
                <a:latin typeface="Arial Narrow" panose="020B0606020202030204" pitchFamily="34" charset="0"/>
              </a:rPr>
              <a:t>The second Saudi period was marked by less territorial expansion and less religious zeal, although the Saudi leaders continued to be called </a:t>
            </a:r>
            <a:r>
              <a:rPr lang="en-US" sz="1600" dirty="0">
                <a:solidFill>
                  <a:srgbClr val="0B0080"/>
                </a:solidFill>
                <a:latin typeface="Arial Narrow" panose="020B0606020202030204" pitchFamily="34" charset="0"/>
                <a:hlinkClick r:id="rId19" tooltip="Imam"/>
              </a:rPr>
              <a:t>Imam</a:t>
            </a:r>
            <a:r>
              <a:rPr lang="en-US" sz="1600" dirty="0">
                <a:solidFill>
                  <a:srgbClr val="202122"/>
                </a:solidFill>
                <a:latin typeface="Arial Narrow" panose="020B0606020202030204" pitchFamily="34" charset="0"/>
              </a:rPr>
              <a:t> and </a:t>
            </a:r>
            <a:r>
              <a:rPr lang="en-US" sz="1600" b="1" dirty="0">
                <a:solidFill>
                  <a:srgbClr val="202122"/>
                </a:solidFill>
                <a:latin typeface="Arial Narrow" panose="020B0606020202030204" pitchFamily="34" charset="0"/>
              </a:rPr>
              <a:t>still employed </a:t>
            </a:r>
            <a:r>
              <a:rPr lang="en-US" sz="1600" b="1" dirty="0" err="1">
                <a:solidFill>
                  <a:srgbClr val="0B0080"/>
                </a:solidFill>
                <a:latin typeface="Arial Narrow" panose="020B0606020202030204" pitchFamily="34" charset="0"/>
                <a:hlinkClick r:id="rId20" tooltip="Wahhabist"/>
              </a:rPr>
              <a:t>Wahhabist</a:t>
            </a:r>
            <a:r>
              <a:rPr lang="en-US" sz="1600" b="1" dirty="0">
                <a:solidFill>
                  <a:srgbClr val="202122"/>
                </a:solidFill>
                <a:latin typeface="Arial Narrow" panose="020B0606020202030204" pitchFamily="34" charset="0"/>
              </a:rPr>
              <a:t> religious scholars</a:t>
            </a:r>
            <a:r>
              <a:rPr lang="en-US" sz="1600" dirty="0">
                <a:solidFill>
                  <a:srgbClr val="202122"/>
                </a:solidFill>
                <a:latin typeface="Arial Narrow" panose="020B0606020202030204" pitchFamily="34" charset="0"/>
              </a:rPr>
              <a:t>. </a:t>
            </a:r>
            <a:r>
              <a:rPr lang="en-US" sz="1600" dirty="0" err="1">
                <a:solidFill>
                  <a:srgbClr val="0B0080"/>
                </a:solidFill>
                <a:latin typeface="Arial Narrow" panose="020B0606020202030204" pitchFamily="34" charset="0"/>
                <a:hlinkClick r:id="rId21" tooltip="Turki bin Abdullah bin Muhammad"/>
              </a:rPr>
              <a:t>Turki</a:t>
            </a:r>
            <a:r>
              <a:rPr lang="en-US" sz="1600" dirty="0">
                <a:solidFill>
                  <a:srgbClr val="0B0080"/>
                </a:solidFill>
                <a:latin typeface="Arial Narrow" panose="020B0606020202030204" pitchFamily="34" charset="0"/>
                <a:hlinkClick r:id="rId21" tooltip="Turki bin Abdullah bin Muhammad"/>
              </a:rPr>
              <a:t> bin Abdullah bin Muhammad</a:t>
            </a:r>
            <a:r>
              <a:rPr lang="en-US" sz="1600" dirty="0">
                <a:solidFill>
                  <a:srgbClr val="202122"/>
                </a:solidFill>
                <a:latin typeface="Arial Narrow" panose="020B0606020202030204" pitchFamily="34" charset="0"/>
              </a:rPr>
              <a:t>'s reconquest of </a:t>
            </a:r>
            <a:r>
              <a:rPr lang="en-US" sz="1600" dirty="0">
                <a:solidFill>
                  <a:srgbClr val="0B0080"/>
                </a:solidFill>
                <a:latin typeface="Arial Narrow" panose="020B0606020202030204" pitchFamily="34" charset="0"/>
                <a:hlinkClick r:id="rId5" tooltip="Riyadh"/>
              </a:rPr>
              <a:t>Riyadh</a:t>
            </a:r>
            <a:r>
              <a:rPr lang="en-US" sz="1600" dirty="0">
                <a:solidFill>
                  <a:srgbClr val="202122"/>
                </a:solidFill>
                <a:latin typeface="Arial Narrow" panose="020B0606020202030204" pitchFamily="34" charset="0"/>
              </a:rPr>
              <a:t> from </a:t>
            </a:r>
            <a:r>
              <a:rPr lang="en-US" sz="1600" dirty="0">
                <a:solidFill>
                  <a:srgbClr val="0B0080"/>
                </a:solidFill>
                <a:latin typeface="Arial Narrow" panose="020B0606020202030204" pitchFamily="34" charset="0"/>
                <a:hlinkClick r:id="rId22" tooltip="Egypt"/>
              </a:rPr>
              <a:t>Egyptian</a:t>
            </a:r>
            <a:r>
              <a:rPr lang="en-US" sz="1600" dirty="0">
                <a:solidFill>
                  <a:srgbClr val="202122"/>
                </a:solidFill>
                <a:latin typeface="Arial Narrow" panose="020B0606020202030204" pitchFamily="34" charset="0"/>
              </a:rPr>
              <a:t> forces in 1824 is generally regarded as the beginning of the Second Saudi State. Severe internal conflicts within the </a:t>
            </a:r>
            <a:r>
              <a:rPr lang="en-US" sz="1600" dirty="0">
                <a:solidFill>
                  <a:srgbClr val="0B0080"/>
                </a:solidFill>
                <a:latin typeface="Arial Narrow" panose="020B0606020202030204" pitchFamily="34" charset="0"/>
                <a:hlinkClick r:id="rId23" tooltip="House of Saud"/>
              </a:rPr>
              <a:t>House of Saud</a:t>
            </a:r>
            <a:r>
              <a:rPr lang="en-US" sz="1600" dirty="0">
                <a:solidFill>
                  <a:srgbClr val="202122"/>
                </a:solidFill>
                <a:latin typeface="Arial Narrow" panose="020B0606020202030204" pitchFamily="34" charset="0"/>
              </a:rPr>
              <a:t> eventually led to the dynasty's downfall at the </a:t>
            </a:r>
            <a:r>
              <a:rPr lang="en-US" sz="1600" dirty="0">
                <a:solidFill>
                  <a:srgbClr val="0B0080"/>
                </a:solidFill>
                <a:latin typeface="Arial Narrow" panose="020B0606020202030204" pitchFamily="34" charset="0"/>
                <a:hlinkClick r:id="rId24" tooltip="Battle of Mulayda"/>
              </a:rPr>
              <a:t>Battle of </a:t>
            </a:r>
            <a:r>
              <a:rPr lang="en-US" sz="1600" dirty="0" err="1">
                <a:solidFill>
                  <a:srgbClr val="0B0080"/>
                </a:solidFill>
                <a:latin typeface="Arial Narrow" panose="020B0606020202030204" pitchFamily="34" charset="0"/>
                <a:hlinkClick r:id="rId24" tooltip="Battle of Mulayda"/>
              </a:rPr>
              <a:t>Mulayda</a:t>
            </a:r>
            <a:r>
              <a:rPr lang="en-US" sz="1600" dirty="0">
                <a:solidFill>
                  <a:srgbClr val="202122"/>
                </a:solidFill>
                <a:latin typeface="Arial Narrow" panose="020B0606020202030204" pitchFamily="34" charset="0"/>
              </a:rPr>
              <a:t> in 1891, between the forces loyal to the last Saudi imam, </a:t>
            </a:r>
            <a:r>
              <a:rPr lang="en-US" sz="1600" dirty="0">
                <a:solidFill>
                  <a:srgbClr val="0B0080"/>
                </a:solidFill>
                <a:latin typeface="Arial Narrow" panose="020B0606020202030204" pitchFamily="34" charset="0"/>
                <a:hlinkClick r:id="rId25" tooltip="Abdul Rahman ibn Faisal ibn Turki"/>
              </a:rPr>
              <a:t>Abdul Rahman ibn Faisal ibn </a:t>
            </a:r>
            <a:r>
              <a:rPr lang="en-US" sz="1600" dirty="0" err="1">
                <a:solidFill>
                  <a:srgbClr val="0B0080"/>
                </a:solidFill>
                <a:latin typeface="Arial Narrow" panose="020B0606020202030204" pitchFamily="34" charset="0"/>
                <a:hlinkClick r:id="rId25" tooltip="Abdul Rahman ibn Faisal ibn Turki"/>
              </a:rPr>
              <a:t>Turki</a:t>
            </a:r>
            <a:r>
              <a:rPr lang="en-US" sz="1600" dirty="0">
                <a:solidFill>
                  <a:srgbClr val="202122"/>
                </a:solidFill>
                <a:latin typeface="Arial Narrow" panose="020B0606020202030204" pitchFamily="34" charset="0"/>
              </a:rPr>
              <a:t>, and the </a:t>
            </a:r>
            <a:r>
              <a:rPr lang="en-US" sz="1600" dirty="0">
                <a:solidFill>
                  <a:srgbClr val="0B0080"/>
                </a:solidFill>
                <a:latin typeface="Arial Narrow" panose="020B0606020202030204" pitchFamily="34" charset="0"/>
                <a:hlinkClick r:id="rId26" tooltip="Rashidi dynasty"/>
              </a:rPr>
              <a:t>Rashidi dynasty</a:t>
            </a:r>
            <a:r>
              <a:rPr lang="en-US" sz="1600" dirty="0">
                <a:solidFill>
                  <a:srgbClr val="202122"/>
                </a:solidFill>
                <a:latin typeface="Arial Narrow" panose="020B0606020202030204" pitchFamily="34" charset="0"/>
              </a:rPr>
              <a:t> of </a:t>
            </a:r>
            <a:r>
              <a:rPr lang="en-US" sz="1600" dirty="0" err="1">
                <a:solidFill>
                  <a:srgbClr val="0B0080"/>
                </a:solidFill>
                <a:latin typeface="Arial Narrow" panose="020B0606020202030204" pitchFamily="34" charset="0"/>
                <a:hlinkClick r:id="rId27" tooltip="Ha'il"/>
              </a:rPr>
              <a:t>Ha'il</a:t>
            </a:r>
            <a:r>
              <a:rPr lang="en-US" sz="1600" dirty="0">
                <a:solidFill>
                  <a:srgbClr val="202122"/>
                </a:solidFill>
                <a:latin typeface="Arial Narrow" panose="020B0606020202030204" pitchFamily="34" charset="0"/>
              </a:rPr>
              <a:t>.</a:t>
            </a:r>
            <a:endParaRPr lang="en-US" sz="1600" b="0" i="0" dirty="0">
              <a:solidFill>
                <a:srgbClr val="202122"/>
              </a:solidFill>
              <a:effectLst/>
              <a:latin typeface="Arial Narrow" panose="020B0606020202030204" pitchFamily="34" charset="0"/>
            </a:endParaRPr>
          </a:p>
        </p:txBody>
      </p:sp>
    </p:spTree>
    <p:extLst>
      <p:ext uri="{BB962C8B-B14F-4D97-AF65-F5344CB8AC3E}">
        <p14:creationId xmlns:p14="http://schemas.microsoft.com/office/powerpoint/2010/main" val="363177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1A5276-97EA-4134-B26D-CA862DD47417}"/>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45894235-BD3E-4879-BA69-8D65136CD2BD}"/>
              </a:ext>
            </a:extLst>
          </p:cNvPr>
          <p:cNvSpPr>
            <a:spLocks noGrp="1"/>
          </p:cNvSpPr>
          <p:nvPr>
            <p:ph type="sldNum" sz="quarter" idx="12"/>
          </p:nvPr>
        </p:nvSpPr>
        <p:spPr/>
        <p:txBody>
          <a:bodyPr/>
          <a:lstStyle/>
          <a:p>
            <a:fld id="{B2DC25EE-239B-4C5F-AAD1-255A7D5F1EE2}" type="slidenum">
              <a:rPr lang="en-US" smtClean="0"/>
              <a:pPr/>
              <a:t>14</a:t>
            </a:fld>
            <a:endParaRPr lang="en-US"/>
          </a:p>
        </p:txBody>
      </p:sp>
      <p:pic>
        <p:nvPicPr>
          <p:cNvPr id="13320" name="Picture 8">
            <a:extLst>
              <a:ext uri="{FF2B5EF4-FFF2-40B4-BE49-F238E27FC236}">
                <a16:creationId xmlns:a16="http://schemas.microsoft.com/office/drawing/2014/main" id="{2D3190AA-299B-4D0F-88A7-CFEC521A2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63" y="0"/>
            <a:ext cx="6264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65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15</a:t>
            </a:fld>
            <a:endParaRPr lang="en-US"/>
          </a:p>
        </p:txBody>
      </p:sp>
      <p:sp>
        <p:nvSpPr>
          <p:cNvPr id="6" name="Rectangle 5">
            <a:extLst>
              <a:ext uri="{FF2B5EF4-FFF2-40B4-BE49-F238E27FC236}">
                <a16:creationId xmlns:a16="http://schemas.microsoft.com/office/drawing/2014/main" id="{4F8DB7F5-D0CB-4599-A93B-5BBD1A4AD858}"/>
              </a:ext>
            </a:extLst>
          </p:cNvPr>
          <p:cNvSpPr/>
          <p:nvPr/>
        </p:nvSpPr>
        <p:spPr>
          <a:xfrm>
            <a:off x="1367247" y="1188481"/>
            <a:ext cx="10316936" cy="4247317"/>
          </a:xfrm>
          <a:prstGeom prst="rect">
            <a:avLst/>
          </a:prstGeom>
        </p:spPr>
        <p:txBody>
          <a:bodyPr wrap="square">
            <a:spAutoFit/>
          </a:bodyPr>
          <a:lstStyle/>
          <a:p>
            <a:r>
              <a:rPr lang="en-US" dirty="0">
                <a:latin typeface="Arial Narrow" panose="020B0606020202030204" pitchFamily="34" charset="0"/>
              </a:rPr>
              <a:t>After his defeat at </a:t>
            </a:r>
            <a:r>
              <a:rPr lang="en-US" dirty="0" err="1">
                <a:latin typeface="Arial Narrow" panose="020B0606020202030204" pitchFamily="34" charset="0"/>
              </a:rPr>
              <a:t>Mulayda</a:t>
            </a:r>
            <a:r>
              <a:rPr lang="en-US" dirty="0">
                <a:latin typeface="Arial Narrow" panose="020B0606020202030204" pitchFamily="34" charset="0"/>
              </a:rPr>
              <a:t>, Abdul-Rahman ibn Faisal went with his family into exile in the deserts of eastern </a:t>
            </a:r>
            <a:r>
              <a:rPr lang="en-US" dirty="0">
                <a:latin typeface="Arial Narrow" panose="020B0606020202030204" pitchFamily="34" charset="0"/>
                <a:hlinkClick r:id="rId2" tooltip="Arabia"/>
              </a:rPr>
              <a:t>Arabia</a:t>
            </a:r>
            <a:r>
              <a:rPr lang="en-US" dirty="0">
                <a:latin typeface="Arial Narrow" panose="020B0606020202030204" pitchFamily="34" charset="0"/>
              </a:rPr>
              <a:t> among the </a:t>
            </a:r>
            <a:r>
              <a:rPr lang="en-US" dirty="0">
                <a:latin typeface="Arial Narrow" panose="020B0606020202030204" pitchFamily="34" charset="0"/>
                <a:hlinkClick r:id="rId3" tooltip="Al Murra"/>
              </a:rPr>
              <a:t>Al </a:t>
            </a:r>
            <a:r>
              <a:rPr lang="en-US" dirty="0" err="1">
                <a:latin typeface="Arial Narrow" panose="020B0606020202030204" pitchFamily="34" charset="0"/>
                <a:hlinkClick r:id="rId3" tooltip="Al Murra"/>
              </a:rPr>
              <a:t>Murra</a:t>
            </a:r>
            <a:r>
              <a:rPr lang="en-US" dirty="0">
                <a:latin typeface="Arial Narrow" panose="020B0606020202030204" pitchFamily="34" charset="0"/>
              </a:rPr>
              <a:t> </a:t>
            </a:r>
            <a:r>
              <a:rPr lang="en-US" dirty="0" err="1">
                <a:latin typeface="Arial Narrow" panose="020B0606020202030204" pitchFamily="34" charset="0"/>
                <a:hlinkClick r:id="rId4" tooltip="Bedouin"/>
              </a:rPr>
              <a:t>bedouin</a:t>
            </a:r>
            <a:r>
              <a:rPr lang="en-US" dirty="0">
                <a:latin typeface="Arial Narrow" panose="020B0606020202030204" pitchFamily="34" charset="0"/>
              </a:rPr>
              <a:t>. Soon afterward, however, he found refuge in </a:t>
            </a:r>
            <a:r>
              <a:rPr lang="en-US" dirty="0">
                <a:latin typeface="Arial Narrow" panose="020B0606020202030204" pitchFamily="34" charset="0"/>
                <a:hlinkClick r:id="rId5" tooltip="Kuwait"/>
              </a:rPr>
              <a:t>Kuwait</a:t>
            </a:r>
            <a:r>
              <a:rPr lang="en-US" dirty="0">
                <a:latin typeface="Arial Narrow" panose="020B0606020202030204" pitchFamily="34" charset="0"/>
              </a:rPr>
              <a:t> as a guest of the Kuwaiti </a:t>
            </a:r>
            <a:r>
              <a:rPr lang="en-US" dirty="0">
                <a:latin typeface="Arial Narrow" panose="020B0606020202030204" pitchFamily="34" charset="0"/>
                <a:hlinkClick r:id="rId6" tooltip="Emir"/>
              </a:rPr>
              <a:t>emir</a:t>
            </a:r>
            <a:r>
              <a:rPr lang="en-US" dirty="0">
                <a:latin typeface="Arial Narrow" panose="020B0606020202030204" pitchFamily="34" charset="0"/>
              </a:rPr>
              <a:t>, </a:t>
            </a:r>
            <a:r>
              <a:rPr lang="en-US" dirty="0">
                <a:latin typeface="Arial Narrow" panose="020B0606020202030204" pitchFamily="34" charset="0"/>
                <a:hlinkClick r:id="rId7" tooltip="Mubarak Al Sabah"/>
              </a:rPr>
              <a:t>Mubarak Al Sabah</a:t>
            </a:r>
            <a:r>
              <a:rPr lang="en-US" dirty="0">
                <a:latin typeface="Arial Narrow" panose="020B0606020202030204" pitchFamily="34" charset="0"/>
              </a:rPr>
              <a:t>. </a:t>
            </a:r>
            <a:r>
              <a:rPr lang="en-US" b="1" dirty="0">
                <a:latin typeface="Arial Narrow" panose="020B0606020202030204" pitchFamily="34" charset="0"/>
              </a:rPr>
              <a:t>In 1902</a:t>
            </a:r>
            <a:r>
              <a:rPr lang="en-US" dirty="0">
                <a:latin typeface="Arial Narrow" panose="020B0606020202030204" pitchFamily="34" charset="0"/>
              </a:rPr>
              <a:t>, Abdul-Rahman's son, </a:t>
            </a:r>
            <a:r>
              <a:rPr lang="en-US" b="1" dirty="0">
                <a:latin typeface="Arial Narrow" panose="020B0606020202030204" pitchFamily="34" charset="0"/>
                <a:hlinkClick r:id="rId8" tooltip="Ibn Saud"/>
              </a:rPr>
              <a:t>Abdul Aziz</a:t>
            </a:r>
            <a:r>
              <a:rPr lang="en-US" b="1" dirty="0">
                <a:latin typeface="Arial Narrow" panose="020B0606020202030204" pitchFamily="34" charset="0"/>
              </a:rPr>
              <a:t>, took on the task of restoring Saudi rule in Riyadh</a:t>
            </a:r>
            <a:r>
              <a:rPr lang="en-US" dirty="0">
                <a:latin typeface="Arial Narrow" panose="020B0606020202030204" pitchFamily="34" charset="0"/>
              </a:rPr>
              <a:t>. Supported by a few dozen followers and accompanied by some of his brothers and relatives, Abdul Aziz was able to capture Riyadh's </a:t>
            </a:r>
            <a:r>
              <a:rPr lang="en-US" dirty="0" err="1">
                <a:latin typeface="Arial Narrow" panose="020B0606020202030204" pitchFamily="34" charset="0"/>
                <a:hlinkClick r:id="rId9" tooltip="Masmak fort"/>
              </a:rPr>
              <a:t>Masmak</a:t>
            </a:r>
            <a:r>
              <a:rPr lang="en-US" dirty="0">
                <a:latin typeface="Arial Narrow" panose="020B0606020202030204" pitchFamily="34" charset="0"/>
                <a:hlinkClick r:id="rId9" tooltip="Masmak fort"/>
              </a:rPr>
              <a:t> fort</a:t>
            </a:r>
            <a:r>
              <a:rPr lang="en-US" dirty="0">
                <a:latin typeface="Arial Narrow" panose="020B0606020202030204" pitchFamily="34" charset="0"/>
              </a:rPr>
              <a:t> and kill the governor appointed there by Ibn Rashid. Abdul Aziz, reported to have been barely 20 at the time, was immediately proclaimed ruler in Riyadh. As the new leader of the House of Saud, Abdul Aziz became commonly known from that time onward as "Ibn Saud" in Western sources, though he is still called "Abdul Aziz" in the Arab world.</a:t>
            </a:r>
          </a:p>
          <a:p>
            <a:r>
              <a:rPr lang="en-US" b="1" dirty="0">
                <a:latin typeface="Arial Narrow" panose="020B0606020202030204" pitchFamily="34" charset="0"/>
              </a:rPr>
              <a:t>Ibn Saud spent the next three decades trying to re-establish his family's rule over central Arabia, starting with his native Najd. His chief rivals were the Al Rashid clan in </a:t>
            </a:r>
            <a:r>
              <a:rPr lang="en-US" b="1" dirty="0" err="1">
                <a:latin typeface="Arial Narrow" panose="020B0606020202030204" pitchFamily="34" charset="0"/>
              </a:rPr>
              <a:t>Ha'il</a:t>
            </a:r>
            <a:r>
              <a:rPr lang="en-US" b="1" dirty="0">
                <a:latin typeface="Arial Narrow" panose="020B0606020202030204" pitchFamily="34" charset="0"/>
              </a:rPr>
              <a:t>, the </a:t>
            </a:r>
            <a:r>
              <a:rPr lang="en-US" b="1" dirty="0">
                <a:latin typeface="Arial Narrow" panose="020B0606020202030204" pitchFamily="34" charset="0"/>
                <a:hlinkClick r:id="rId10" tooltip="Sharifs of Mecca"/>
              </a:rPr>
              <a:t>Sharifs of Mecca</a:t>
            </a:r>
            <a:r>
              <a:rPr lang="en-US" b="1" dirty="0">
                <a:latin typeface="Arial Narrow" panose="020B0606020202030204" pitchFamily="34" charset="0"/>
              </a:rPr>
              <a:t> in the </a:t>
            </a:r>
            <a:r>
              <a:rPr lang="en-US" b="1" dirty="0">
                <a:latin typeface="Arial Narrow" panose="020B0606020202030204" pitchFamily="34" charset="0"/>
                <a:hlinkClick r:id="rId11" tooltip="Hijaz"/>
              </a:rPr>
              <a:t>Hijaz</a:t>
            </a:r>
            <a:r>
              <a:rPr lang="en-US" b="1" dirty="0">
                <a:latin typeface="Arial Narrow" panose="020B0606020202030204" pitchFamily="34" charset="0"/>
              </a:rPr>
              <a:t>, and the </a:t>
            </a:r>
            <a:r>
              <a:rPr lang="en-US" b="1" dirty="0">
                <a:latin typeface="Arial Narrow" panose="020B0606020202030204" pitchFamily="34" charset="0"/>
                <a:hlinkClick r:id="rId12" tooltip="Ottoman Turks"/>
              </a:rPr>
              <a:t>Ottoman Turks</a:t>
            </a:r>
            <a:r>
              <a:rPr lang="en-US" b="1" dirty="0">
                <a:latin typeface="Arial Narrow" panose="020B0606020202030204" pitchFamily="34" charset="0"/>
              </a:rPr>
              <a:t> in </a:t>
            </a:r>
            <a:r>
              <a:rPr lang="en-US" b="1" dirty="0">
                <a:latin typeface="Arial Narrow" panose="020B0606020202030204" pitchFamily="34" charset="0"/>
                <a:hlinkClick r:id="rId13" tooltip="Al-Ahsa Oasis"/>
              </a:rPr>
              <a:t>al-</a:t>
            </a:r>
            <a:r>
              <a:rPr lang="en-US" b="1" dirty="0" err="1">
                <a:latin typeface="Arial Narrow" panose="020B0606020202030204" pitchFamily="34" charset="0"/>
                <a:hlinkClick r:id="rId13" tooltip="Al-Ahsa Oasis"/>
              </a:rPr>
              <a:t>Hasa</a:t>
            </a:r>
            <a:r>
              <a:rPr lang="en-US" dirty="0">
                <a:latin typeface="Arial Narrow" panose="020B0606020202030204" pitchFamily="34" charset="0"/>
              </a:rPr>
              <a:t>. Ibn Saud also had to contend, however, with the descendants of his late uncle </a:t>
            </a:r>
            <a:r>
              <a:rPr lang="en-US" dirty="0">
                <a:latin typeface="Arial Narrow" panose="020B0606020202030204" pitchFamily="34" charset="0"/>
                <a:hlinkClick r:id="rId14" tooltip="Saud ibn Faisal"/>
              </a:rPr>
              <a:t>Saud ibn Faisal</a:t>
            </a:r>
            <a:r>
              <a:rPr lang="en-US" dirty="0">
                <a:latin typeface="Arial Narrow" panose="020B0606020202030204" pitchFamily="34" charset="0"/>
              </a:rPr>
              <a:t> (later known as the "Saud al-Kabir" branch of the family), who posed as the rightful heirs to the throne. Though for a time acknowledging the sovereignty of the </a:t>
            </a:r>
            <a:r>
              <a:rPr lang="en-US" dirty="0">
                <a:latin typeface="Arial Narrow" panose="020B0606020202030204" pitchFamily="34" charset="0"/>
                <a:hlinkClick r:id="rId15" tooltip="Ottoman Sultans"/>
              </a:rPr>
              <a:t>Ottoman Sultans</a:t>
            </a:r>
            <a:r>
              <a:rPr lang="en-US" dirty="0">
                <a:latin typeface="Arial Narrow" panose="020B0606020202030204" pitchFamily="34" charset="0"/>
              </a:rPr>
              <a:t> and even taking the title of </a:t>
            </a:r>
            <a:r>
              <a:rPr lang="en-US" i="1" dirty="0">
                <a:latin typeface="Arial Narrow" panose="020B0606020202030204" pitchFamily="34" charset="0"/>
                <a:hlinkClick r:id="rId16" tooltip="Pasha"/>
              </a:rPr>
              <a:t>pasha</a:t>
            </a:r>
            <a:r>
              <a:rPr lang="en-US" dirty="0">
                <a:latin typeface="Arial Narrow" panose="020B0606020202030204" pitchFamily="34" charset="0"/>
              </a:rPr>
              <a:t>, Ibn Saud allied himself to the British, in opposition to the Ottoman-backed Al Rashid. From 1915 to 1927, Ibn Saud's dominions were a protectorate of the </a:t>
            </a:r>
            <a:r>
              <a:rPr lang="en-US" dirty="0">
                <a:latin typeface="Arial Narrow" panose="020B0606020202030204" pitchFamily="34" charset="0"/>
                <a:hlinkClick r:id="rId17" tooltip="British Empire"/>
              </a:rPr>
              <a:t>British Empire</a:t>
            </a:r>
            <a:r>
              <a:rPr lang="en-US" dirty="0">
                <a:latin typeface="Arial Narrow" panose="020B0606020202030204" pitchFamily="34" charset="0"/>
              </a:rPr>
              <a:t>, pursuant to the 1915 </a:t>
            </a:r>
            <a:r>
              <a:rPr lang="en-US" dirty="0">
                <a:latin typeface="Arial Narrow" panose="020B0606020202030204" pitchFamily="34" charset="0"/>
                <a:hlinkClick r:id="rId18" tooltip="Treaty of Darin"/>
              </a:rPr>
              <a:t>Treaty of Darin</a:t>
            </a:r>
            <a:r>
              <a:rPr lang="en-US" dirty="0">
                <a:latin typeface="Arial Narrow" panose="020B0606020202030204" pitchFamily="34" charset="0"/>
              </a:rPr>
              <a:t>.</a:t>
            </a:r>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V="1">
            <a:off x="1093470" y="655669"/>
            <a:ext cx="1" cy="544033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E4D7BB-E5DD-4942-B7D0-829DDE340D06}"/>
              </a:ext>
            </a:extLst>
          </p:cNvPr>
          <p:cNvSpPr/>
          <p:nvPr/>
        </p:nvSpPr>
        <p:spPr>
          <a:xfrm>
            <a:off x="137403" y="46302"/>
            <a:ext cx="10905066" cy="6093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kern="1200" dirty="0">
                <a:solidFill>
                  <a:schemeClr val="tx1"/>
                </a:solidFill>
                <a:latin typeface="Arial Narrow" panose="020B0606020202030204" pitchFamily="34" charset="0"/>
                <a:ea typeface="+mj-ea"/>
                <a:cs typeface="+mj-cs"/>
              </a:rPr>
              <a:t>Saudi Arabia</a:t>
            </a:r>
            <a:endParaRPr lang="en-US" sz="3600" kern="1200" dirty="0">
              <a:solidFill>
                <a:schemeClr val="tx1"/>
              </a:solidFill>
              <a:latin typeface="Arial Narrow" panose="020B0606020202030204" pitchFamily="34" charset="0"/>
              <a:ea typeface="+mj-ea"/>
              <a:cs typeface="+mj-cs"/>
            </a:endParaRPr>
          </a:p>
        </p:txBody>
      </p:sp>
      <p:pic>
        <p:nvPicPr>
          <p:cNvPr id="9" name="Picture 2" descr="Ibn Saud">
            <a:extLst>
              <a:ext uri="{FF2B5EF4-FFF2-40B4-BE49-F238E27FC236}">
                <a16:creationId xmlns:a16="http://schemas.microsoft.com/office/drawing/2014/main" id="{FFA9955A-0D30-41EE-ABC0-D177335CCEC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58" y="744344"/>
            <a:ext cx="991553" cy="142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9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16</a:t>
            </a:fld>
            <a:endParaRPr lang="en-US"/>
          </a:p>
        </p:txBody>
      </p:sp>
      <p:sp>
        <p:nvSpPr>
          <p:cNvPr id="6" name="Rectangle 5">
            <a:extLst>
              <a:ext uri="{FF2B5EF4-FFF2-40B4-BE49-F238E27FC236}">
                <a16:creationId xmlns:a16="http://schemas.microsoft.com/office/drawing/2014/main" id="{4F8DB7F5-D0CB-4599-A93B-5BBD1A4AD858}"/>
              </a:ext>
            </a:extLst>
          </p:cNvPr>
          <p:cNvSpPr/>
          <p:nvPr/>
        </p:nvSpPr>
        <p:spPr>
          <a:xfrm>
            <a:off x="1375955" y="1952305"/>
            <a:ext cx="10316936" cy="2308324"/>
          </a:xfrm>
          <a:prstGeom prst="rect">
            <a:avLst/>
          </a:prstGeom>
        </p:spPr>
        <p:txBody>
          <a:bodyPr wrap="square">
            <a:spAutoFit/>
          </a:bodyPr>
          <a:lstStyle/>
          <a:p>
            <a:r>
              <a:rPr lang="en-US" dirty="0">
                <a:latin typeface="Arial Narrow" panose="020B0606020202030204" pitchFamily="34" charset="0"/>
              </a:rPr>
              <a:t>Ibn Saud won final victory over the </a:t>
            </a:r>
            <a:r>
              <a:rPr lang="en-US" dirty="0" err="1">
                <a:latin typeface="Arial Narrow" panose="020B0606020202030204" pitchFamily="34" charset="0"/>
              </a:rPr>
              <a:t>Rashidis</a:t>
            </a:r>
            <a:r>
              <a:rPr lang="en-US" dirty="0">
                <a:latin typeface="Arial Narrow" panose="020B0606020202030204" pitchFamily="34" charset="0"/>
              </a:rPr>
              <a:t> in </a:t>
            </a:r>
            <a:r>
              <a:rPr lang="en-US" b="1" dirty="0">
                <a:latin typeface="Arial Narrow" panose="020B0606020202030204" pitchFamily="34" charset="0"/>
              </a:rPr>
              <a:t>1921, making him the ruler of most of central Arabia</a:t>
            </a:r>
            <a:r>
              <a:rPr lang="en-US" dirty="0">
                <a:latin typeface="Arial Narrow" panose="020B0606020202030204" pitchFamily="34" charset="0"/>
              </a:rPr>
              <a:t>. He consolidated his dominions as the </a:t>
            </a:r>
            <a:r>
              <a:rPr lang="en-US" dirty="0">
                <a:latin typeface="Arial Narrow" panose="020B0606020202030204" pitchFamily="34" charset="0"/>
                <a:hlinkClick r:id="rId2" tooltip="Sultanate of Nejd"/>
              </a:rPr>
              <a:t>Sultanate of Nejd</a:t>
            </a:r>
            <a:r>
              <a:rPr lang="en-US" dirty="0">
                <a:latin typeface="Arial Narrow" panose="020B0606020202030204" pitchFamily="34" charset="0"/>
              </a:rPr>
              <a:t>. </a:t>
            </a:r>
            <a:r>
              <a:rPr lang="en-US" b="1" dirty="0">
                <a:latin typeface="Arial Narrow" panose="020B0606020202030204" pitchFamily="34" charset="0"/>
              </a:rPr>
              <a:t>He then turned his attention to the Hijaz, finally conquering it in 1926</a:t>
            </a:r>
            <a:r>
              <a:rPr lang="en-US" dirty="0">
                <a:latin typeface="Arial Narrow" panose="020B0606020202030204" pitchFamily="34" charset="0"/>
              </a:rPr>
              <a:t>, just months before the British protectorate ended. For the next five and a half years, he administered the two parts of his dual realm, the </a:t>
            </a:r>
            <a:r>
              <a:rPr lang="en-US" dirty="0">
                <a:latin typeface="Arial Narrow" panose="020B0606020202030204" pitchFamily="34" charset="0"/>
                <a:hlinkClick r:id="rId3" tooltip="Kingdom of Hejaz and Nejd"/>
              </a:rPr>
              <a:t>Kingdom of Hejaz and Nejd</a:t>
            </a:r>
            <a:r>
              <a:rPr lang="en-US" dirty="0">
                <a:latin typeface="Arial Narrow" panose="020B0606020202030204" pitchFamily="34" charset="0"/>
              </a:rPr>
              <a:t>, as separate units.</a:t>
            </a:r>
          </a:p>
          <a:p>
            <a:r>
              <a:rPr lang="en-US" dirty="0">
                <a:latin typeface="Arial Narrow" panose="020B0606020202030204" pitchFamily="34" charset="0"/>
              </a:rPr>
              <a:t>By 1932, Ibn Saud had disposed of all his main rivals and consolidated his rule over much of the Arabian Peninsula. He united his dominions into the </a:t>
            </a:r>
            <a:r>
              <a:rPr lang="en-US" dirty="0">
                <a:latin typeface="Arial Narrow" panose="020B0606020202030204" pitchFamily="34" charset="0"/>
                <a:hlinkClick r:id="rId4" tooltip="Kingdom of Saudi Arabia"/>
              </a:rPr>
              <a:t>Kingdom of Saudi Arabia</a:t>
            </a:r>
            <a:r>
              <a:rPr lang="en-US" dirty="0">
                <a:latin typeface="Arial Narrow" panose="020B0606020202030204" pitchFamily="34" charset="0"/>
              </a:rPr>
              <a:t> that year. Ibn Saud's father, </a:t>
            </a:r>
            <a:r>
              <a:rPr lang="en-US" dirty="0">
                <a:latin typeface="Arial Narrow" panose="020B0606020202030204" pitchFamily="34" charset="0"/>
                <a:hlinkClick r:id="rId5" tooltip="Abdul Rahman ibn Faisal"/>
              </a:rPr>
              <a:t>Abdul Rahman</a:t>
            </a:r>
            <a:r>
              <a:rPr lang="en-US" dirty="0">
                <a:latin typeface="Arial Narrow" panose="020B0606020202030204" pitchFamily="34" charset="0"/>
              </a:rPr>
              <a:t> retained the honorary title of "imam." </a:t>
            </a:r>
            <a:r>
              <a:rPr lang="en-US" b="1" dirty="0">
                <a:latin typeface="Arial Narrow" panose="020B0606020202030204" pitchFamily="34" charset="0"/>
              </a:rPr>
              <a:t>In 1937 near </a:t>
            </a:r>
            <a:r>
              <a:rPr lang="en-US" b="1" dirty="0">
                <a:latin typeface="Arial Narrow" panose="020B0606020202030204" pitchFamily="34" charset="0"/>
                <a:hlinkClick r:id="rId6" tooltip="Dammam"/>
              </a:rPr>
              <a:t>Dammam</a:t>
            </a:r>
            <a:r>
              <a:rPr lang="en-US" b="1" dirty="0">
                <a:latin typeface="Arial Narrow" panose="020B0606020202030204" pitchFamily="34" charset="0"/>
              </a:rPr>
              <a:t>, American surveyors discovered what later proved to be Saudi Arabia's vast </a:t>
            </a:r>
            <a:r>
              <a:rPr lang="en-US" b="1" dirty="0">
                <a:latin typeface="Arial Narrow" panose="020B0606020202030204" pitchFamily="34" charset="0"/>
                <a:hlinkClick r:id="rId7" tooltip="Petroleum"/>
              </a:rPr>
              <a:t>oil</a:t>
            </a:r>
            <a:r>
              <a:rPr lang="en-US" b="1" dirty="0">
                <a:latin typeface="Arial Narrow" panose="020B0606020202030204" pitchFamily="34" charset="0"/>
              </a:rPr>
              <a:t> reserves. Before the discovery of oil, many family members were destitute</a:t>
            </a:r>
            <a:r>
              <a:rPr lang="en-US" dirty="0">
                <a:latin typeface="Arial Narrow" panose="020B0606020202030204" pitchFamily="34" charset="0"/>
              </a:rPr>
              <a:t>.</a:t>
            </a:r>
            <a:r>
              <a:rPr lang="en-US" baseline="30000" dirty="0">
                <a:latin typeface="Arial Narrow" panose="020B0606020202030204" pitchFamily="34" charset="0"/>
                <a:hlinkClick r:id="rId8"/>
              </a:rPr>
              <a:t>[25]</a:t>
            </a:r>
            <a:endParaRPr lang="en-US" dirty="0">
              <a:latin typeface="Arial Narrow" panose="020B0606020202030204" pitchFamily="34" charset="0"/>
            </a:endParaRPr>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V="1">
            <a:off x="1093470" y="655669"/>
            <a:ext cx="1" cy="544033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E4D7BB-E5DD-4942-B7D0-829DDE340D06}"/>
              </a:ext>
            </a:extLst>
          </p:cNvPr>
          <p:cNvSpPr/>
          <p:nvPr/>
        </p:nvSpPr>
        <p:spPr>
          <a:xfrm>
            <a:off x="137403" y="46302"/>
            <a:ext cx="10905066" cy="6093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kern="1200" dirty="0">
                <a:solidFill>
                  <a:schemeClr val="tx1"/>
                </a:solidFill>
                <a:latin typeface="Arial Narrow" panose="020B0606020202030204" pitchFamily="34" charset="0"/>
                <a:ea typeface="+mj-ea"/>
                <a:cs typeface="+mj-cs"/>
              </a:rPr>
              <a:t>Saudi Arabia</a:t>
            </a:r>
            <a:endParaRPr lang="en-US" sz="3600" kern="1200" dirty="0">
              <a:solidFill>
                <a:schemeClr val="tx1"/>
              </a:solidFill>
              <a:latin typeface="Arial Narrow" panose="020B0606020202030204" pitchFamily="34" charset="0"/>
              <a:ea typeface="+mj-ea"/>
              <a:cs typeface="+mj-cs"/>
            </a:endParaRPr>
          </a:p>
        </p:txBody>
      </p:sp>
      <p:pic>
        <p:nvPicPr>
          <p:cNvPr id="9" name="Picture 2" descr="Ibn Saud">
            <a:extLst>
              <a:ext uri="{FF2B5EF4-FFF2-40B4-BE49-F238E27FC236}">
                <a16:creationId xmlns:a16="http://schemas.microsoft.com/office/drawing/2014/main" id="{FFA9955A-0D30-41EE-ABC0-D177335CCE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58" y="744344"/>
            <a:ext cx="991553" cy="142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8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17</a:t>
            </a:fld>
            <a:endParaRPr lang="en-US"/>
          </a:p>
        </p:txBody>
      </p:sp>
      <p:sp>
        <p:nvSpPr>
          <p:cNvPr id="6" name="Rectangle 5">
            <a:extLst>
              <a:ext uri="{FF2B5EF4-FFF2-40B4-BE49-F238E27FC236}">
                <a16:creationId xmlns:a16="http://schemas.microsoft.com/office/drawing/2014/main" id="{4F8DB7F5-D0CB-4599-A93B-5BBD1A4AD858}"/>
              </a:ext>
            </a:extLst>
          </p:cNvPr>
          <p:cNvSpPr/>
          <p:nvPr/>
        </p:nvSpPr>
        <p:spPr>
          <a:xfrm>
            <a:off x="1306286" y="1113676"/>
            <a:ext cx="10316936" cy="4801314"/>
          </a:xfrm>
          <a:prstGeom prst="rect">
            <a:avLst/>
          </a:prstGeom>
        </p:spPr>
        <p:txBody>
          <a:bodyPr wrap="square">
            <a:spAutoFit/>
          </a:bodyPr>
          <a:lstStyle/>
          <a:p>
            <a:r>
              <a:rPr lang="en-US" dirty="0">
                <a:latin typeface="Arial Narrow" panose="020B0606020202030204" pitchFamily="34" charset="0"/>
              </a:rPr>
              <a:t>Ibn Saud sired dozens of children by his many wives. He had at most four wives at a time, divorcing many times. </a:t>
            </a:r>
            <a:r>
              <a:rPr lang="en-US" b="1" dirty="0">
                <a:latin typeface="Arial Narrow" panose="020B0606020202030204" pitchFamily="34" charset="0"/>
              </a:rPr>
              <a:t>He made sure to marry into many of the noble clans and tribes within his territory</a:t>
            </a:r>
            <a:r>
              <a:rPr lang="en-US" dirty="0">
                <a:latin typeface="Arial Narrow" panose="020B0606020202030204" pitchFamily="34" charset="0"/>
              </a:rPr>
              <a:t>, including the chiefs of the </a:t>
            </a:r>
            <a:r>
              <a:rPr lang="en-US" dirty="0">
                <a:latin typeface="Arial Narrow" panose="020B0606020202030204" pitchFamily="34" charset="0"/>
                <a:hlinkClick r:id="rId2" tooltip="Bani Khalid"/>
              </a:rPr>
              <a:t>Bani Khalid</a:t>
            </a:r>
            <a:r>
              <a:rPr lang="en-US" dirty="0">
                <a:latin typeface="Arial Narrow" panose="020B0606020202030204" pitchFamily="34" charset="0"/>
              </a:rPr>
              <a:t>, </a:t>
            </a:r>
            <a:r>
              <a:rPr lang="en-US" dirty="0">
                <a:latin typeface="Arial Narrow" panose="020B0606020202030204" pitchFamily="34" charset="0"/>
                <a:hlinkClick r:id="rId3" tooltip="Ajman (tribe)"/>
              </a:rPr>
              <a:t>Ajman</a:t>
            </a:r>
            <a:r>
              <a:rPr lang="en-US" dirty="0">
                <a:latin typeface="Arial Narrow" panose="020B0606020202030204" pitchFamily="34" charset="0"/>
              </a:rPr>
              <a:t>, and </a:t>
            </a:r>
            <a:r>
              <a:rPr lang="en-US" dirty="0" err="1">
                <a:latin typeface="Arial Narrow" panose="020B0606020202030204" pitchFamily="34" charset="0"/>
                <a:hlinkClick r:id="rId4" tooltip="Shammar"/>
              </a:rPr>
              <a:t>Shammar</a:t>
            </a:r>
            <a:r>
              <a:rPr lang="en-US" dirty="0">
                <a:latin typeface="Arial Narrow" panose="020B0606020202030204" pitchFamily="34" charset="0"/>
              </a:rPr>
              <a:t> tribes, </a:t>
            </a:r>
            <a:r>
              <a:rPr lang="en-US" b="1" dirty="0">
                <a:latin typeface="Arial Narrow" panose="020B0606020202030204" pitchFamily="34" charset="0"/>
              </a:rPr>
              <a:t>as well as the </a:t>
            </a:r>
            <a:r>
              <a:rPr lang="en-US" b="1" dirty="0">
                <a:latin typeface="Arial Narrow" panose="020B0606020202030204" pitchFamily="34" charset="0"/>
                <a:hlinkClick r:id="rId5" tooltip="Al ash-Sheikh"/>
              </a:rPr>
              <a:t>Al ash-Sheikh</a:t>
            </a:r>
            <a:r>
              <a:rPr lang="en-US" b="1" dirty="0">
                <a:latin typeface="Arial Narrow" panose="020B0606020202030204" pitchFamily="34" charset="0"/>
              </a:rPr>
              <a:t> (descendants of </a:t>
            </a:r>
            <a:r>
              <a:rPr lang="en-US" b="1" dirty="0">
                <a:latin typeface="Arial Narrow" panose="020B0606020202030204" pitchFamily="34" charset="0"/>
                <a:hlinkClick r:id="rId6" tooltip="Muhammad ibn Abd al-Wahhab"/>
              </a:rPr>
              <a:t>Muhammad ibn Abd al-</a:t>
            </a:r>
            <a:r>
              <a:rPr lang="en-US" b="1" dirty="0" err="1">
                <a:latin typeface="Arial Narrow" panose="020B0606020202030204" pitchFamily="34" charset="0"/>
                <a:hlinkClick r:id="rId6" tooltip="Muhammad ibn Abd al-Wahhab"/>
              </a:rPr>
              <a:t>Wahhab</a:t>
            </a:r>
            <a:r>
              <a:rPr lang="en-US" dirty="0">
                <a:latin typeface="Arial Narrow" panose="020B0606020202030204" pitchFamily="34" charset="0"/>
              </a:rPr>
              <a:t>). He also arranged for his sons and relatives to enter into similar marriages. He appointed his eldest surviving son, </a:t>
            </a:r>
            <a:r>
              <a:rPr lang="en-US" dirty="0">
                <a:latin typeface="Arial Narrow" panose="020B0606020202030204" pitchFamily="34" charset="0"/>
                <a:hlinkClick r:id="rId7" tooltip="Saud of Saudi Arabia"/>
              </a:rPr>
              <a:t>Saud</a:t>
            </a:r>
            <a:r>
              <a:rPr lang="en-US" dirty="0">
                <a:latin typeface="Arial Narrow" panose="020B0606020202030204" pitchFamily="34" charset="0"/>
              </a:rPr>
              <a:t> as </a:t>
            </a:r>
            <a:r>
              <a:rPr lang="en-US" dirty="0">
                <a:latin typeface="Arial Narrow" panose="020B0606020202030204" pitchFamily="34" charset="0"/>
                <a:hlinkClick r:id="rId8" tooltip="Heir apparent"/>
              </a:rPr>
              <a:t>heir apparent</a:t>
            </a:r>
            <a:r>
              <a:rPr lang="en-US" dirty="0">
                <a:latin typeface="Arial Narrow" panose="020B0606020202030204" pitchFamily="34" charset="0"/>
              </a:rPr>
              <a:t>, to be succeeded by the next eldest son, </a:t>
            </a:r>
            <a:r>
              <a:rPr lang="en-US" dirty="0">
                <a:latin typeface="Arial Narrow" panose="020B0606020202030204" pitchFamily="34" charset="0"/>
                <a:hlinkClick r:id="rId9" tooltip="Faisal of Saudi Arabia"/>
              </a:rPr>
              <a:t>Faisal</a:t>
            </a:r>
            <a:r>
              <a:rPr lang="en-US" dirty="0">
                <a:latin typeface="Arial Narrow" panose="020B0606020202030204" pitchFamily="34" charset="0"/>
              </a:rPr>
              <a:t>. The Saudi family became known as the "royal family," and each member, male and female, was accorded the title </a:t>
            </a:r>
            <a:r>
              <a:rPr lang="en-US" i="1" dirty="0" err="1">
                <a:latin typeface="Arial Narrow" panose="020B0606020202030204" pitchFamily="34" charset="0"/>
              </a:rPr>
              <a:t>amir</a:t>
            </a:r>
            <a:r>
              <a:rPr lang="en-US" dirty="0">
                <a:latin typeface="Arial Narrow" panose="020B0606020202030204" pitchFamily="34" charset="0"/>
              </a:rPr>
              <a:t> ("prince") or </a:t>
            </a:r>
            <a:r>
              <a:rPr lang="en-US" i="1" dirty="0" err="1">
                <a:latin typeface="Arial Narrow" panose="020B0606020202030204" pitchFamily="34" charset="0"/>
              </a:rPr>
              <a:t>amira</a:t>
            </a:r>
            <a:r>
              <a:rPr lang="en-US" dirty="0">
                <a:latin typeface="Arial Narrow" panose="020B0606020202030204" pitchFamily="34" charset="0"/>
              </a:rPr>
              <a:t> ("princess"), respectively.</a:t>
            </a:r>
          </a:p>
          <a:p>
            <a:r>
              <a:rPr lang="en-US" b="1" dirty="0">
                <a:latin typeface="Arial Narrow" panose="020B0606020202030204" pitchFamily="34" charset="0"/>
              </a:rPr>
              <a:t>Ibn Saud died in 1953, after having cemented an alliance with the United States in 1945</a:t>
            </a:r>
            <a:r>
              <a:rPr lang="en-US" dirty="0">
                <a:latin typeface="Arial Narrow" panose="020B0606020202030204" pitchFamily="34" charset="0"/>
              </a:rPr>
              <a:t>. </a:t>
            </a:r>
          </a:p>
          <a:p>
            <a:r>
              <a:rPr lang="en-US" dirty="0">
                <a:latin typeface="Arial Narrow" panose="020B0606020202030204" pitchFamily="34" charset="0"/>
              </a:rPr>
              <a:t>He is still celebrated officially as the "Founder," and only his direct descendants may take on </a:t>
            </a:r>
          </a:p>
          <a:p>
            <a:r>
              <a:rPr lang="en-US" dirty="0">
                <a:latin typeface="Arial Narrow" panose="020B0606020202030204" pitchFamily="34" charset="0"/>
              </a:rPr>
              <a:t>the title of "his or her Royal Highness." The date of his recapture of Riyadh in 1902 was chosen </a:t>
            </a:r>
          </a:p>
          <a:p>
            <a:r>
              <a:rPr lang="en-US" dirty="0">
                <a:latin typeface="Arial Narrow" panose="020B0606020202030204" pitchFamily="34" charset="0"/>
              </a:rPr>
              <a:t>to mark Saudi Arabia's centennial in 1999 (according to the Islamic </a:t>
            </a:r>
            <a:r>
              <a:rPr lang="en-US" dirty="0">
                <a:latin typeface="Arial Narrow" panose="020B0606020202030204" pitchFamily="34" charset="0"/>
                <a:hlinkClick r:id="rId10" tooltip="Lunar calendar"/>
              </a:rPr>
              <a:t>lunar calendar</a:t>
            </a:r>
            <a:r>
              <a:rPr lang="en-US" dirty="0">
                <a:latin typeface="Arial Narrow" panose="020B0606020202030204" pitchFamily="34" charset="0"/>
              </a:rPr>
              <a:t>).</a:t>
            </a:r>
          </a:p>
          <a:p>
            <a:r>
              <a:rPr lang="en-US" dirty="0">
                <a:latin typeface="Arial Narrow" panose="020B0606020202030204" pitchFamily="34" charset="0"/>
              </a:rPr>
              <a:t>Upon Ibn Saud's death, his son </a:t>
            </a:r>
            <a:r>
              <a:rPr lang="en-US" dirty="0">
                <a:latin typeface="Arial Narrow" panose="020B0606020202030204" pitchFamily="34" charset="0"/>
                <a:hlinkClick r:id="rId7" tooltip="Saud of Saudi Arabia"/>
              </a:rPr>
              <a:t>Saud</a:t>
            </a:r>
            <a:r>
              <a:rPr lang="en-US" dirty="0">
                <a:latin typeface="Arial Narrow" panose="020B0606020202030204" pitchFamily="34" charset="0"/>
              </a:rPr>
              <a:t> assumed the throne without incident, </a:t>
            </a:r>
            <a:r>
              <a:rPr lang="en-US" b="1" dirty="0">
                <a:latin typeface="Arial Narrow" panose="020B0606020202030204" pitchFamily="34" charset="0"/>
              </a:rPr>
              <a:t>but his lavish </a:t>
            </a:r>
          </a:p>
          <a:p>
            <a:r>
              <a:rPr lang="en-US" b="1" dirty="0">
                <a:latin typeface="Arial Narrow" panose="020B0606020202030204" pitchFamily="34" charset="0"/>
              </a:rPr>
              <a:t>spending led to a power struggle with his brother, Crown Prince </a:t>
            </a:r>
            <a:r>
              <a:rPr lang="en-US" b="1" dirty="0">
                <a:latin typeface="Arial Narrow" panose="020B0606020202030204" pitchFamily="34" charset="0"/>
                <a:hlinkClick r:id="rId9" tooltip="Faisal of Saudi Arabia"/>
              </a:rPr>
              <a:t>Faisal</a:t>
            </a:r>
            <a:r>
              <a:rPr lang="en-US" dirty="0">
                <a:latin typeface="Arial Narrow" panose="020B0606020202030204" pitchFamily="34" charset="0"/>
              </a:rPr>
              <a:t>. In 1964, the royal family forced Saud to abdicate in favor of Faisal, aided by an edict from the country's grand </a:t>
            </a:r>
            <a:r>
              <a:rPr lang="en-US" dirty="0">
                <a:latin typeface="Arial Narrow" panose="020B0606020202030204" pitchFamily="34" charset="0"/>
                <a:hlinkClick r:id="rId11" tooltip="Mufti"/>
              </a:rPr>
              <a:t>mufti</a:t>
            </a:r>
            <a:r>
              <a:rPr lang="en-US" dirty="0">
                <a:latin typeface="Arial Narrow" panose="020B0606020202030204" pitchFamily="34" charset="0"/>
              </a:rPr>
              <a:t>. During this period, some of Ibn Saud's younger sons, led by </a:t>
            </a:r>
            <a:r>
              <a:rPr lang="en-US" dirty="0">
                <a:latin typeface="Arial Narrow" panose="020B0606020202030204" pitchFamily="34" charset="0"/>
                <a:hlinkClick r:id="rId12" tooltip="Talal ibn Abdul Aziz"/>
              </a:rPr>
              <a:t>Talal ibn Abdul Aziz</a:t>
            </a:r>
            <a:r>
              <a:rPr lang="en-US" dirty="0">
                <a:latin typeface="Arial Narrow" panose="020B0606020202030204" pitchFamily="34" charset="0"/>
              </a:rPr>
              <a:t>, defected to Egypt, calling themselves the "</a:t>
            </a:r>
            <a:r>
              <a:rPr lang="en-US" dirty="0">
                <a:latin typeface="Arial Narrow" panose="020B0606020202030204" pitchFamily="34" charset="0"/>
                <a:hlinkClick r:id="rId13" tooltip="Free Princes"/>
              </a:rPr>
              <a:t>Free Princes</a:t>
            </a:r>
            <a:r>
              <a:rPr lang="en-US" dirty="0">
                <a:latin typeface="Arial Narrow" panose="020B0606020202030204" pitchFamily="34" charset="0"/>
              </a:rPr>
              <a:t>" and </a:t>
            </a:r>
            <a:r>
              <a:rPr lang="en-US" b="1" dirty="0">
                <a:latin typeface="Arial Narrow" panose="020B0606020202030204" pitchFamily="34" charset="0"/>
              </a:rPr>
              <a:t>calling for liberalization and reform</a:t>
            </a:r>
            <a:r>
              <a:rPr lang="en-US" dirty="0">
                <a:latin typeface="Arial Narrow" panose="020B0606020202030204" pitchFamily="34" charset="0"/>
              </a:rPr>
              <a:t>, but were later induced to return by Faisal. </a:t>
            </a:r>
            <a:r>
              <a:rPr lang="en-US" b="1" dirty="0">
                <a:latin typeface="Arial Narrow" panose="020B0606020202030204" pitchFamily="34" charset="0"/>
              </a:rPr>
              <a:t>They were fully pardoned but were also barred from any future positions in government</a:t>
            </a:r>
            <a:r>
              <a:rPr lang="en-US" dirty="0">
                <a:latin typeface="Arial Narrow" panose="020B0606020202030204" pitchFamily="34" charset="0"/>
              </a:rPr>
              <a:t>.</a:t>
            </a:r>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V="1">
            <a:off x="1093470" y="655669"/>
            <a:ext cx="1" cy="544033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E4D7BB-E5DD-4942-B7D0-829DDE340D06}"/>
              </a:ext>
            </a:extLst>
          </p:cNvPr>
          <p:cNvSpPr/>
          <p:nvPr/>
        </p:nvSpPr>
        <p:spPr>
          <a:xfrm>
            <a:off x="137403" y="46302"/>
            <a:ext cx="10905066" cy="6093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kern="1200" dirty="0">
                <a:solidFill>
                  <a:schemeClr val="tx1"/>
                </a:solidFill>
                <a:latin typeface="Arial Narrow" panose="020B0606020202030204" pitchFamily="34" charset="0"/>
                <a:ea typeface="+mj-ea"/>
                <a:cs typeface="+mj-cs"/>
              </a:rPr>
              <a:t>Saudi Arabia</a:t>
            </a:r>
            <a:endParaRPr lang="en-US" sz="3600" kern="1200" dirty="0">
              <a:solidFill>
                <a:schemeClr val="tx1"/>
              </a:solidFill>
              <a:latin typeface="Arial Narrow" panose="020B0606020202030204" pitchFamily="34" charset="0"/>
              <a:ea typeface="+mj-ea"/>
              <a:cs typeface="+mj-cs"/>
            </a:endParaRPr>
          </a:p>
        </p:txBody>
      </p:sp>
      <p:pic>
        <p:nvPicPr>
          <p:cNvPr id="9" name="Picture 2">
            <a:extLst>
              <a:ext uri="{FF2B5EF4-FFF2-40B4-BE49-F238E27FC236}">
                <a16:creationId xmlns:a16="http://schemas.microsoft.com/office/drawing/2014/main" id="{1DCF0003-C846-4402-95CE-EBF7642B08F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81305" y="2830628"/>
            <a:ext cx="2110695" cy="157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932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18</a:t>
            </a:fld>
            <a:endParaRPr lang="en-US"/>
          </a:p>
        </p:txBody>
      </p:sp>
      <p:sp>
        <p:nvSpPr>
          <p:cNvPr id="6" name="Rectangle 5">
            <a:extLst>
              <a:ext uri="{FF2B5EF4-FFF2-40B4-BE49-F238E27FC236}">
                <a16:creationId xmlns:a16="http://schemas.microsoft.com/office/drawing/2014/main" id="{4F8DB7F5-D0CB-4599-A93B-5BBD1A4AD858}"/>
              </a:ext>
            </a:extLst>
          </p:cNvPr>
          <p:cNvSpPr/>
          <p:nvPr/>
        </p:nvSpPr>
        <p:spPr>
          <a:xfrm>
            <a:off x="1306286" y="975178"/>
            <a:ext cx="10316936" cy="4801314"/>
          </a:xfrm>
          <a:prstGeom prst="rect">
            <a:avLst/>
          </a:prstGeom>
        </p:spPr>
        <p:txBody>
          <a:bodyPr wrap="square">
            <a:spAutoFit/>
          </a:bodyPr>
          <a:lstStyle/>
          <a:p>
            <a:r>
              <a:rPr lang="en-US" dirty="0">
                <a:latin typeface="Arial Narrow" panose="020B0606020202030204" pitchFamily="34" charset="0"/>
              </a:rPr>
              <a:t>Faisal was assassinated in 1975 by a nephew, </a:t>
            </a:r>
            <a:r>
              <a:rPr lang="en-US" dirty="0">
                <a:latin typeface="Arial Narrow" panose="020B0606020202030204" pitchFamily="34" charset="0"/>
                <a:hlinkClick r:id="rId2" tooltip="Faisal bin Musaid"/>
              </a:rPr>
              <a:t>Faisal ibn </a:t>
            </a:r>
            <a:r>
              <a:rPr lang="en-US" dirty="0" err="1">
                <a:latin typeface="Arial Narrow" panose="020B0606020202030204" pitchFamily="34" charset="0"/>
                <a:hlinkClick r:id="rId2" tooltip="Faisal bin Musaid"/>
              </a:rPr>
              <a:t>Musaid</a:t>
            </a:r>
            <a:r>
              <a:rPr lang="en-US" dirty="0">
                <a:latin typeface="Arial Narrow" panose="020B0606020202030204" pitchFamily="34" charset="0"/>
              </a:rPr>
              <a:t>, who was promptly executed. Another brother, </a:t>
            </a:r>
            <a:r>
              <a:rPr lang="en-US" dirty="0">
                <a:latin typeface="Arial Narrow" panose="020B0606020202030204" pitchFamily="34" charset="0"/>
                <a:hlinkClick r:id="rId3" tooltip="Khalid of Saudi Arabia"/>
              </a:rPr>
              <a:t>Khalid</a:t>
            </a:r>
            <a:r>
              <a:rPr lang="en-US" dirty="0">
                <a:latin typeface="Arial Narrow" panose="020B0606020202030204" pitchFamily="34" charset="0"/>
              </a:rPr>
              <a:t>, assumed the throne. The next prince in line had actually been </a:t>
            </a:r>
            <a:r>
              <a:rPr lang="en-US" dirty="0">
                <a:latin typeface="Arial Narrow" panose="020B0606020202030204" pitchFamily="34" charset="0"/>
                <a:hlinkClick r:id="rId4" tooltip="Muhammad ibn Abdul Aziz"/>
              </a:rPr>
              <a:t>Prince Muhammad</a:t>
            </a:r>
            <a:r>
              <a:rPr lang="en-US" dirty="0">
                <a:latin typeface="Arial Narrow" panose="020B0606020202030204" pitchFamily="34" charset="0"/>
              </a:rPr>
              <a:t>, but he had relinquished his claim to the throne in favor of Khalid, his only full brother.</a:t>
            </a:r>
          </a:p>
          <a:p>
            <a:r>
              <a:rPr lang="en-US" dirty="0">
                <a:latin typeface="Arial Narrow" panose="020B0606020202030204" pitchFamily="34" charset="0"/>
              </a:rPr>
              <a:t>Khalid died of a heart attack in 1982, and was succeeded by </a:t>
            </a:r>
            <a:r>
              <a:rPr lang="en-US" dirty="0">
                <a:latin typeface="Arial Narrow" panose="020B0606020202030204" pitchFamily="34" charset="0"/>
                <a:hlinkClick r:id="rId5" tooltip="Fahd of Saudi Arabia"/>
              </a:rPr>
              <a:t>Fahd</a:t>
            </a:r>
            <a:r>
              <a:rPr lang="en-US" dirty="0">
                <a:latin typeface="Arial Narrow" panose="020B0606020202030204" pitchFamily="34" charset="0"/>
              </a:rPr>
              <a:t>, the eldest of the powerful "</a:t>
            </a:r>
            <a:r>
              <a:rPr lang="en-US" dirty="0" err="1">
                <a:latin typeface="Arial Narrow" panose="020B0606020202030204" pitchFamily="34" charset="0"/>
                <a:hlinkClick r:id="rId6" tooltip="Sudairi Seven"/>
              </a:rPr>
              <a:t>Sudairi</a:t>
            </a:r>
            <a:r>
              <a:rPr lang="en-US" dirty="0">
                <a:latin typeface="Arial Narrow" panose="020B0606020202030204" pitchFamily="34" charset="0"/>
                <a:hlinkClick r:id="rId6" tooltip="Sudairi Seven"/>
              </a:rPr>
              <a:t> Seven</a:t>
            </a:r>
            <a:r>
              <a:rPr lang="en-US" dirty="0">
                <a:latin typeface="Arial Narrow" panose="020B0606020202030204" pitchFamily="34" charset="0"/>
              </a:rPr>
              <a:t>", so-called because they were all sons of Ibn Saud by his wife </a:t>
            </a:r>
            <a:r>
              <a:rPr lang="en-US" dirty="0" err="1">
                <a:latin typeface="Arial Narrow" panose="020B0606020202030204" pitchFamily="34" charset="0"/>
                <a:hlinkClick r:id="rId7" tooltip="Hassa bint Ahmed Al Sudairi"/>
              </a:rPr>
              <a:t>Hassa</a:t>
            </a:r>
            <a:r>
              <a:rPr lang="en-US" dirty="0">
                <a:latin typeface="Arial Narrow" panose="020B0606020202030204" pitchFamily="34" charset="0"/>
                <a:hlinkClick r:id="rId7" tooltip="Hassa bint Ahmed Al Sudairi"/>
              </a:rPr>
              <a:t> Al </a:t>
            </a:r>
            <a:r>
              <a:rPr lang="en-US" dirty="0" err="1">
                <a:latin typeface="Arial Narrow" panose="020B0606020202030204" pitchFamily="34" charset="0"/>
                <a:hlinkClick r:id="rId7" tooltip="Hassa bint Ahmed Al Sudairi"/>
              </a:rPr>
              <a:t>Sudairi</a:t>
            </a:r>
            <a:r>
              <a:rPr lang="en-US" dirty="0">
                <a:latin typeface="Arial Narrow" panose="020B0606020202030204" pitchFamily="34" charset="0"/>
              </a:rPr>
              <a:t>. Fahd did away with the previous royal title of "his Majesty" and replaced it with the honorific "Custodian of the Two Holy Mosques", in reference to the two Islamic holy sites in </a:t>
            </a:r>
            <a:r>
              <a:rPr lang="en-US" dirty="0">
                <a:latin typeface="Arial Narrow" panose="020B0606020202030204" pitchFamily="34" charset="0"/>
                <a:hlinkClick r:id="rId8" tooltip="Mecca"/>
              </a:rPr>
              <a:t>Mecca</a:t>
            </a:r>
            <a:r>
              <a:rPr lang="en-US" dirty="0">
                <a:latin typeface="Arial Narrow" panose="020B0606020202030204" pitchFamily="34" charset="0"/>
              </a:rPr>
              <a:t> and </a:t>
            </a:r>
            <a:r>
              <a:rPr lang="en-US" dirty="0">
                <a:latin typeface="Arial Narrow" panose="020B0606020202030204" pitchFamily="34" charset="0"/>
                <a:hlinkClick r:id="rId9" tooltip="Medina"/>
              </a:rPr>
              <a:t>Medina</a:t>
            </a:r>
            <a:r>
              <a:rPr lang="en-US" dirty="0">
                <a:latin typeface="Arial Narrow" panose="020B0606020202030204" pitchFamily="34" charset="0"/>
              </a:rPr>
              <a:t>, in 1986.</a:t>
            </a:r>
          </a:p>
          <a:p>
            <a:r>
              <a:rPr lang="en-US" dirty="0">
                <a:latin typeface="Arial Narrow" panose="020B0606020202030204" pitchFamily="34" charset="0"/>
              </a:rPr>
              <a:t>A stroke in 1995 left Fahd largely incapacitated. His half-brother, Crown Prince </a:t>
            </a:r>
            <a:r>
              <a:rPr lang="en-US" dirty="0">
                <a:latin typeface="Arial Narrow" panose="020B0606020202030204" pitchFamily="34" charset="0"/>
                <a:hlinkClick r:id="rId10" tooltip="Abdullah of Saudi Arabia"/>
              </a:rPr>
              <a:t>Abdullah</a:t>
            </a:r>
            <a:r>
              <a:rPr lang="en-US" dirty="0">
                <a:latin typeface="Arial Narrow" panose="020B0606020202030204" pitchFamily="34" charset="0"/>
              </a:rPr>
              <a:t> [who was descended on the maternal side from the rival </a:t>
            </a:r>
            <a:r>
              <a:rPr lang="en-US" dirty="0">
                <a:latin typeface="Arial Narrow" panose="020B0606020202030204" pitchFamily="34" charset="0"/>
                <a:hlinkClick r:id="rId11" tooltip="Rashidi dynasty"/>
              </a:rPr>
              <a:t>Rashidi</a:t>
            </a:r>
            <a:r>
              <a:rPr lang="en-US" dirty="0">
                <a:latin typeface="Arial Narrow" panose="020B0606020202030204" pitchFamily="34" charset="0"/>
              </a:rPr>
              <a:t>] , gradually took over most of the king's responsibilities until Fahd's death in August 2005. Abdullah was proclaimed king on the day of Fahd's death and promptly appointed his younger brother, </a:t>
            </a:r>
            <a:r>
              <a:rPr lang="en-US" dirty="0">
                <a:latin typeface="Arial Narrow" panose="020B0606020202030204" pitchFamily="34" charset="0"/>
                <a:hlinkClick r:id="rId12" tooltip="Sultan bin Abdulaziz"/>
              </a:rPr>
              <a:t>Sultan bin </a:t>
            </a:r>
            <a:r>
              <a:rPr lang="en-US" dirty="0" err="1">
                <a:latin typeface="Arial Narrow" panose="020B0606020202030204" pitchFamily="34" charset="0"/>
                <a:hlinkClick r:id="rId12" tooltip="Sultan bin Abdulaziz"/>
              </a:rPr>
              <a:t>Abdulaziz</a:t>
            </a:r>
            <a:r>
              <a:rPr lang="en-US" dirty="0">
                <a:latin typeface="Arial Narrow" panose="020B0606020202030204" pitchFamily="34" charset="0"/>
              </a:rPr>
              <a:t>, the minister of defense and Fahd's "Second Deputy Prime Minister," as the new heir apparent. On 27 March 2009, Abdullah appointed </a:t>
            </a:r>
            <a:r>
              <a:rPr lang="en-US" dirty="0">
                <a:latin typeface="Arial Narrow" panose="020B0606020202030204" pitchFamily="34" charset="0"/>
                <a:hlinkClick r:id="rId13" tooltip="Nayef bin Abdulaziz Al Saud"/>
              </a:rPr>
              <a:t>Prince Nayef</a:t>
            </a:r>
            <a:r>
              <a:rPr lang="en-US" dirty="0">
                <a:latin typeface="Arial Narrow" panose="020B0606020202030204" pitchFamily="34" charset="0"/>
              </a:rPr>
              <a:t> Interior Minister as his "second deputy prime minister" and Crown Prince on 27 October.</a:t>
            </a:r>
            <a:r>
              <a:rPr lang="en-US" baseline="30000" dirty="0">
                <a:latin typeface="Arial Narrow" panose="020B0606020202030204" pitchFamily="34" charset="0"/>
                <a:hlinkClick r:id="rId14"/>
              </a:rPr>
              <a:t>[26]</a:t>
            </a:r>
            <a:r>
              <a:rPr lang="en-US" dirty="0">
                <a:latin typeface="Arial Narrow" panose="020B0606020202030204" pitchFamily="34" charset="0"/>
              </a:rPr>
              <a:t> Sultan died in October 2011 while Nayef died in </a:t>
            </a:r>
            <a:r>
              <a:rPr lang="en-US" dirty="0">
                <a:latin typeface="Arial Narrow" panose="020B0606020202030204" pitchFamily="34" charset="0"/>
                <a:hlinkClick r:id="rId15" tooltip="Geneva, Switzerland"/>
              </a:rPr>
              <a:t>Geneva, Switzerland</a:t>
            </a:r>
            <a:r>
              <a:rPr lang="en-US" dirty="0">
                <a:latin typeface="Arial Narrow" panose="020B0606020202030204" pitchFamily="34" charset="0"/>
              </a:rPr>
              <a:t> on 15 June 2012. </a:t>
            </a:r>
            <a:r>
              <a:rPr lang="en-US" b="1" dirty="0">
                <a:latin typeface="Arial Narrow" panose="020B0606020202030204" pitchFamily="34" charset="0"/>
              </a:rPr>
              <a:t>On 23 January 2015, Abdullah died after a prolonged illness, and his half-brother, Crown Prince </a:t>
            </a:r>
            <a:r>
              <a:rPr lang="en-US" b="1" dirty="0">
                <a:latin typeface="Arial Narrow" panose="020B0606020202030204" pitchFamily="34" charset="0"/>
                <a:hlinkClick r:id="rId16" tooltip="Salman bin Abdulaziz Al Saud"/>
              </a:rPr>
              <a:t>Salman bin </a:t>
            </a:r>
            <a:r>
              <a:rPr lang="en-US" b="1" dirty="0" err="1">
                <a:latin typeface="Arial Narrow" panose="020B0606020202030204" pitchFamily="34" charset="0"/>
                <a:hlinkClick r:id="rId16" tooltip="Salman bin Abdulaziz Al Saud"/>
              </a:rPr>
              <a:t>Abdulaziz</a:t>
            </a:r>
            <a:r>
              <a:rPr lang="en-US" b="1" dirty="0">
                <a:latin typeface="Arial Narrow" panose="020B0606020202030204" pitchFamily="34" charset="0"/>
                <a:hlinkClick r:id="rId16" tooltip="Salman bin Abdulaziz Al Saud"/>
              </a:rPr>
              <a:t> Al Saud</a:t>
            </a:r>
            <a:r>
              <a:rPr lang="en-US" b="1" dirty="0">
                <a:latin typeface="Arial Narrow" panose="020B0606020202030204" pitchFamily="34" charset="0"/>
              </a:rPr>
              <a:t>, was declared the new King.</a:t>
            </a:r>
          </a:p>
          <a:p>
            <a:r>
              <a:rPr lang="en-US" dirty="0">
                <a:latin typeface="Arial Narrow" panose="020B0606020202030204" pitchFamily="34" charset="0"/>
              </a:rPr>
              <a:t>Many princes and government officials have been arrested in the 2017 in alleged </a:t>
            </a:r>
            <a:r>
              <a:rPr lang="en-US" dirty="0">
                <a:latin typeface="Arial Narrow" panose="020B0606020202030204" pitchFamily="34" charset="0"/>
                <a:hlinkClick r:id="rId17" tooltip="2017 Saudi Arabian purge"/>
              </a:rPr>
              <a:t>anti corruption campaign</a:t>
            </a:r>
            <a:r>
              <a:rPr lang="en-US" dirty="0">
                <a:latin typeface="Arial Narrow" panose="020B0606020202030204" pitchFamily="34" charset="0"/>
              </a:rPr>
              <a:t> by the King and Crown prince. United States President </a:t>
            </a:r>
            <a:r>
              <a:rPr lang="en-US" dirty="0">
                <a:latin typeface="Arial Narrow" panose="020B0606020202030204" pitchFamily="34" charset="0"/>
                <a:hlinkClick r:id="rId18" tooltip="Donald Trump"/>
              </a:rPr>
              <a:t>Donald Trump</a:t>
            </a:r>
            <a:r>
              <a:rPr lang="en-US" dirty="0">
                <a:latin typeface="Arial Narrow" panose="020B0606020202030204" pitchFamily="34" charset="0"/>
              </a:rPr>
              <a:t> has expressed support for the arrests.</a:t>
            </a:r>
            <a:r>
              <a:rPr lang="en-US" baseline="30000" dirty="0">
                <a:latin typeface="Arial Narrow" panose="020B0606020202030204" pitchFamily="34" charset="0"/>
                <a:hlinkClick r:id="rId19"/>
              </a:rPr>
              <a:t>[27]</a:t>
            </a:r>
            <a:endParaRPr lang="en-US" dirty="0">
              <a:latin typeface="Arial Narrow" panose="020B0606020202030204" pitchFamily="34" charset="0"/>
            </a:endParaRPr>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V="1">
            <a:off x="1093470" y="655669"/>
            <a:ext cx="1" cy="544033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E4D7BB-E5DD-4942-B7D0-829DDE340D06}"/>
              </a:ext>
            </a:extLst>
          </p:cNvPr>
          <p:cNvSpPr/>
          <p:nvPr/>
        </p:nvSpPr>
        <p:spPr>
          <a:xfrm>
            <a:off x="137403" y="46302"/>
            <a:ext cx="10905066" cy="6093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kern="1200" dirty="0">
                <a:solidFill>
                  <a:schemeClr val="tx1"/>
                </a:solidFill>
                <a:latin typeface="Arial Narrow" panose="020B0606020202030204" pitchFamily="34" charset="0"/>
                <a:ea typeface="+mj-ea"/>
                <a:cs typeface="+mj-cs"/>
              </a:rPr>
              <a:t>Saudi Arabia</a:t>
            </a:r>
            <a:endParaRPr lang="en-US" sz="3600" kern="1200" dirty="0">
              <a:solidFill>
                <a:schemeClr val="tx1"/>
              </a:solidFill>
              <a:latin typeface="Arial Narrow" panose="020B0606020202030204" pitchFamily="34" charset="0"/>
              <a:ea typeface="+mj-ea"/>
              <a:cs typeface="+mj-cs"/>
            </a:endParaRPr>
          </a:p>
        </p:txBody>
      </p:sp>
    </p:spTree>
    <p:extLst>
      <p:ext uri="{BB962C8B-B14F-4D97-AF65-F5344CB8AC3E}">
        <p14:creationId xmlns:p14="http://schemas.microsoft.com/office/powerpoint/2010/main" val="165474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19</a:t>
            </a:fld>
            <a:endParaRPr lang="en-US"/>
          </a:p>
        </p:txBody>
      </p:sp>
      <p:sp>
        <p:nvSpPr>
          <p:cNvPr id="6" name="Rectangle 5">
            <a:extLst>
              <a:ext uri="{FF2B5EF4-FFF2-40B4-BE49-F238E27FC236}">
                <a16:creationId xmlns:a16="http://schemas.microsoft.com/office/drawing/2014/main" id="{4F8DB7F5-D0CB-4599-A93B-5BBD1A4AD858}"/>
              </a:ext>
            </a:extLst>
          </p:cNvPr>
          <p:cNvSpPr/>
          <p:nvPr/>
        </p:nvSpPr>
        <p:spPr>
          <a:xfrm>
            <a:off x="1262743" y="774880"/>
            <a:ext cx="10316936" cy="3693319"/>
          </a:xfrm>
          <a:prstGeom prst="rect">
            <a:avLst/>
          </a:prstGeom>
        </p:spPr>
        <p:txBody>
          <a:bodyPr wrap="square">
            <a:spAutoFit/>
          </a:bodyPr>
          <a:lstStyle/>
          <a:p>
            <a:r>
              <a:rPr lang="en-US" dirty="0">
                <a:latin typeface="Arial Narrow" panose="020B0606020202030204" pitchFamily="34" charset="0"/>
              </a:rPr>
              <a:t>Due to its </a:t>
            </a:r>
            <a:r>
              <a:rPr lang="en-US" dirty="0">
                <a:latin typeface="Arial Narrow" panose="020B0606020202030204" pitchFamily="34" charset="0"/>
                <a:hlinkClick r:id="rId2" tooltip="Authoritarian"/>
              </a:rPr>
              <a:t>authoritarian</a:t>
            </a:r>
            <a:r>
              <a:rPr lang="en-US" dirty="0">
                <a:latin typeface="Arial Narrow" panose="020B0606020202030204" pitchFamily="34" charset="0"/>
              </a:rPr>
              <a:t> and quasi-</a:t>
            </a:r>
            <a:r>
              <a:rPr lang="en-US" dirty="0">
                <a:latin typeface="Arial Narrow" panose="020B0606020202030204" pitchFamily="34" charset="0"/>
                <a:hlinkClick r:id="rId3" tooltip="Theocratic"/>
              </a:rPr>
              <a:t>theocratic</a:t>
            </a:r>
            <a:r>
              <a:rPr lang="en-US" dirty="0">
                <a:latin typeface="Arial Narrow" panose="020B0606020202030204" pitchFamily="34" charset="0"/>
              </a:rPr>
              <a:t> rule, the House of Saud has attracted much criticism during its rule of </a:t>
            </a:r>
            <a:r>
              <a:rPr lang="en-US" dirty="0">
                <a:latin typeface="Arial Narrow" panose="020B0606020202030204" pitchFamily="34" charset="0"/>
                <a:hlinkClick r:id="rId4" tooltip="Saudi Arabia"/>
              </a:rPr>
              <a:t>Saudi Arabia</a:t>
            </a:r>
            <a:r>
              <a:rPr lang="en-US" dirty="0">
                <a:latin typeface="Arial Narrow" panose="020B0606020202030204" pitchFamily="34" charset="0"/>
              </a:rPr>
              <a:t>. There have been numerous incidents, </a:t>
            </a:r>
            <a:r>
              <a:rPr lang="en-US" b="1" dirty="0">
                <a:latin typeface="Arial Narrow" panose="020B0606020202030204" pitchFamily="34" charset="0"/>
              </a:rPr>
              <a:t>including the Wahhabi </a:t>
            </a:r>
            <a:r>
              <a:rPr lang="en-US" b="1" dirty="0">
                <a:latin typeface="Arial Narrow" panose="020B0606020202030204" pitchFamily="34" charset="0"/>
                <a:hlinkClick r:id="rId5" tooltip="Ikhwan"/>
              </a:rPr>
              <a:t>Ikhwan</a:t>
            </a:r>
            <a:r>
              <a:rPr lang="en-US" b="1" dirty="0">
                <a:latin typeface="Arial Narrow" panose="020B0606020202030204" pitchFamily="34" charset="0"/>
              </a:rPr>
              <a:t> militia uprising during the reign of Ibn Saud</a:t>
            </a:r>
            <a:r>
              <a:rPr lang="en-US" dirty="0">
                <a:latin typeface="Arial Narrow" panose="020B0606020202030204" pitchFamily="34" charset="0"/>
              </a:rPr>
              <a:t>. </a:t>
            </a:r>
            <a:r>
              <a:rPr lang="en-US" b="1" dirty="0">
                <a:latin typeface="Arial Narrow" panose="020B0606020202030204" pitchFamily="34" charset="0"/>
              </a:rPr>
              <a:t>Osama Bin Laden, a critic of the US, was a critic of Saudi Arabia and was denaturalized in the mid 1990s</a:t>
            </a:r>
            <a:r>
              <a:rPr lang="en-US" dirty="0">
                <a:latin typeface="Arial Narrow" panose="020B0606020202030204" pitchFamily="34" charset="0"/>
              </a:rPr>
              <a:t>.</a:t>
            </a:r>
            <a:r>
              <a:rPr lang="en-US" baseline="30000" dirty="0">
                <a:latin typeface="Arial Narrow" panose="020B0606020202030204" pitchFamily="34" charset="0"/>
                <a:hlinkClick r:id="rId6"/>
              </a:rPr>
              <a:t>[33]</a:t>
            </a:r>
            <a:endParaRPr lang="en-US" dirty="0">
              <a:latin typeface="Arial Narrow" panose="020B0606020202030204" pitchFamily="34" charset="0"/>
            </a:endParaRPr>
          </a:p>
          <a:p>
            <a:r>
              <a:rPr lang="en-US" dirty="0">
                <a:latin typeface="Arial Narrow" panose="020B0606020202030204" pitchFamily="34" charset="0"/>
              </a:rPr>
              <a:t>On 20 November 1979, the </a:t>
            </a:r>
            <a:r>
              <a:rPr lang="en-US" dirty="0">
                <a:latin typeface="Arial Narrow" panose="020B0606020202030204" pitchFamily="34" charset="0"/>
                <a:hlinkClick r:id="rId7" tooltip="Grand Mosque seizure"/>
              </a:rPr>
              <a:t>Grand Mosque seizure</a:t>
            </a:r>
            <a:r>
              <a:rPr lang="en-US" dirty="0">
                <a:latin typeface="Arial Narrow" panose="020B0606020202030204" pitchFamily="34" charset="0"/>
              </a:rPr>
              <a:t> saw the </a:t>
            </a:r>
            <a:r>
              <a:rPr lang="en-US" dirty="0">
                <a:latin typeface="Arial Narrow" panose="020B0606020202030204" pitchFamily="34" charset="0"/>
                <a:hlinkClick r:id="rId8" tooltip="Al-Masjid al-Haram"/>
              </a:rPr>
              <a:t>al-Masjid al-Haram</a:t>
            </a:r>
            <a:r>
              <a:rPr lang="en-US" dirty="0">
                <a:latin typeface="Arial Narrow" panose="020B0606020202030204" pitchFamily="34" charset="0"/>
              </a:rPr>
              <a:t> in </a:t>
            </a:r>
            <a:r>
              <a:rPr lang="en-US" dirty="0">
                <a:latin typeface="Arial Narrow" panose="020B0606020202030204" pitchFamily="34" charset="0"/>
                <a:hlinkClick r:id="rId9" tooltip="Mecca"/>
              </a:rPr>
              <a:t>Mecca</a:t>
            </a:r>
            <a:r>
              <a:rPr lang="en-US" dirty="0">
                <a:latin typeface="Arial Narrow" panose="020B0606020202030204" pitchFamily="34" charset="0"/>
              </a:rPr>
              <a:t> violently seized by a group of 500 heavily armed and provisioned Saudi dissidents led by </a:t>
            </a:r>
            <a:r>
              <a:rPr lang="en-US" dirty="0" err="1">
                <a:latin typeface="Arial Narrow" panose="020B0606020202030204" pitchFamily="34" charset="0"/>
                <a:hlinkClick r:id="rId10" tooltip="Juhayman al-Otaybi"/>
              </a:rPr>
              <a:t>Juhayman</a:t>
            </a:r>
            <a:r>
              <a:rPr lang="en-US" dirty="0">
                <a:latin typeface="Arial Narrow" panose="020B0606020202030204" pitchFamily="34" charset="0"/>
                <a:hlinkClick r:id="rId10" tooltip="Juhayman al-Otaybi"/>
              </a:rPr>
              <a:t> al-</a:t>
            </a:r>
            <a:r>
              <a:rPr lang="en-US" dirty="0" err="1">
                <a:latin typeface="Arial Narrow" panose="020B0606020202030204" pitchFamily="34" charset="0"/>
                <a:hlinkClick r:id="rId10" tooltip="Juhayman al-Otaybi"/>
              </a:rPr>
              <a:t>Otaybi</a:t>
            </a:r>
            <a:r>
              <a:rPr lang="en-US" dirty="0">
                <a:latin typeface="Arial Narrow" panose="020B0606020202030204" pitchFamily="34" charset="0"/>
              </a:rPr>
              <a:t> and Abdullah al-Qahtani,</a:t>
            </a:r>
            <a:r>
              <a:rPr lang="en-US" baseline="30000" dirty="0">
                <a:latin typeface="Arial Narrow" panose="020B0606020202030204" pitchFamily="34" charset="0"/>
                <a:hlinkClick r:id="rId11"/>
              </a:rPr>
              <a:t>[34]</a:t>
            </a:r>
            <a:r>
              <a:rPr lang="en-US" dirty="0">
                <a:latin typeface="Arial Narrow" panose="020B0606020202030204" pitchFamily="34" charset="0"/>
              </a:rPr>
              <a:t> consisting mostly of members of the former Ikhwan militia of </a:t>
            </a:r>
            <a:r>
              <a:rPr lang="en-US" dirty="0" err="1">
                <a:latin typeface="Arial Narrow" panose="020B0606020202030204" pitchFamily="34" charset="0"/>
                <a:hlinkClick r:id="rId12" tooltip="Otaibah"/>
              </a:rPr>
              <a:t>Otaibah</a:t>
            </a:r>
            <a:r>
              <a:rPr lang="en-US" baseline="30000" dirty="0">
                <a:latin typeface="Arial Narrow" panose="020B0606020202030204" pitchFamily="34" charset="0"/>
                <a:hlinkClick r:id="rId13"/>
              </a:rPr>
              <a:t>[35]</a:t>
            </a:r>
            <a:r>
              <a:rPr lang="en-US" dirty="0">
                <a:latin typeface="Arial Narrow" panose="020B0606020202030204" pitchFamily="34" charset="0"/>
              </a:rPr>
              <a:t> but also of other peninsular Arabs and a few Egyptians enrolled in Islamic studies at the </a:t>
            </a:r>
            <a:r>
              <a:rPr lang="en-US" dirty="0">
                <a:latin typeface="Arial Narrow" panose="020B0606020202030204" pitchFamily="34" charset="0"/>
                <a:hlinkClick r:id="rId14" tooltip="Islamic University of Madinah"/>
              </a:rPr>
              <a:t>Islamic University of Madinah</a:t>
            </a:r>
            <a:r>
              <a:rPr lang="en-US" dirty="0">
                <a:latin typeface="Arial Narrow" panose="020B0606020202030204" pitchFamily="34" charset="0"/>
              </a:rPr>
              <a:t>. The Saudi royal family turned to the </a:t>
            </a:r>
            <a:r>
              <a:rPr lang="en-US" dirty="0">
                <a:latin typeface="Arial Narrow" panose="020B0606020202030204" pitchFamily="34" charset="0"/>
                <a:hlinkClick r:id="rId15" tooltip="Ulema"/>
              </a:rPr>
              <a:t>Ulema</a:t>
            </a:r>
            <a:r>
              <a:rPr lang="en-US" dirty="0">
                <a:latin typeface="Arial Narrow" panose="020B0606020202030204" pitchFamily="34" charset="0"/>
              </a:rPr>
              <a:t> who duly issued a </a:t>
            </a:r>
            <a:r>
              <a:rPr lang="en-US" i="1" dirty="0">
                <a:latin typeface="Arial Narrow" panose="020B0606020202030204" pitchFamily="34" charset="0"/>
                <a:hlinkClick r:id="rId16" tooltip="Fatwa"/>
              </a:rPr>
              <a:t>fatwa</a:t>
            </a:r>
            <a:r>
              <a:rPr lang="en-US" dirty="0">
                <a:latin typeface="Arial Narrow" panose="020B0606020202030204" pitchFamily="34" charset="0"/>
              </a:rPr>
              <a:t> permitting the storming of the holy sanctuary by Saudi forces, aided by </a:t>
            </a:r>
            <a:r>
              <a:rPr lang="en-US" dirty="0">
                <a:latin typeface="Arial Narrow" panose="020B0606020202030204" pitchFamily="34" charset="0"/>
                <a:hlinkClick r:id="rId17" tooltip="France"/>
              </a:rPr>
              <a:t>French</a:t>
            </a:r>
            <a:r>
              <a:rPr lang="en-US" dirty="0">
                <a:latin typeface="Arial Narrow" panose="020B0606020202030204" pitchFamily="34" charset="0"/>
              </a:rPr>
              <a:t> and </a:t>
            </a:r>
            <a:r>
              <a:rPr lang="en-US" dirty="0">
                <a:latin typeface="Arial Narrow" panose="020B0606020202030204" pitchFamily="34" charset="0"/>
                <a:hlinkClick r:id="rId18" tooltip="Pakistan"/>
              </a:rPr>
              <a:t>Pakistani</a:t>
            </a:r>
            <a:r>
              <a:rPr lang="en-US" dirty="0">
                <a:latin typeface="Arial Narrow" panose="020B0606020202030204" pitchFamily="34" charset="0"/>
              </a:rPr>
              <a:t> special ops units.</a:t>
            </a:r>
            <a:r>
              <a:rPr lang="en-US" baseline="30000" dirty="0">
                <a:latin typeface="Arial Narrow" panose="020B0606020202030204" pitchFamily="34" charset="0"/>
                <a:hlinkClick r:id="rId19"/>
              </a:rPr>
              <a:t>[36]</a:t>
            </a:r>
            <a:r>
              <a:rPr lang="en-US" dirty="0">
                <a:latin typeface="Arial Narrow" panose="020B0606020202030204" pitchFamily="34" charset="0"/>
              </a:rPr>
              <a:t> According to </a:t>
            </a:r>
            <a:r>
              <a:rPr lang="en-US" dirty="0">
                <a:latin typeface="Arial Narrow" panose="020B0606020202030204" pitchFamily="34" charset="0"/>
                <a:hlinkClick r:id="rId20" tooltip="Lawrence Wright"/>
              </a:rPr>
              <a:t>Lawrence Wright</a:t>
            </a:r>
            <a:r>
              <a:rPr lang="en-US" dirty="0">
                <a:latin typeface="Arial Narrow" panose="020B0606020202030204" pitchFamily="34" charset="0"/>
              </a:rPr>
              <a:t>, the </a:t>
            </a:r>
            <a:r>
              <a:rPr lang="en-US" dirty="0">
                <a:latin typeface="Arial Narrow" panose="020B0606020202030204" pitchFamily="34" charset="0"/>
                <a:hlinkClick r:id="rId21" tooltip="GIGN"/>
              </a:rPr>
              <a:t>GIGN</a:t>
            </a:r>
            <a:r>
              <a:rPr lang="en-US" dirty="0">
                <a:latin typeface="Arial Narrow" panose="020B0606020202030204" pitchFamily="34" charset="0"/>
              </a:rPr>
              <a:t> commandos did convert to Islam.</a:t>
            </a:r>
            <a:r>
              <a:rPr lang="en-US" baseline="30000" dirty="0">
                <a:latin typeface="Arial Narrow" panose="020B0606020202030204" pitchFamily="34" charset="0"/>
                <a:hlinkClick r:id="rId22"/>
              </a:rPr>
              <a:t>[37]</a:t>
            </a:r>
            <a:r>
              <a:rPr lang="en-US" dirty="0">
                <a:latin typeface="Arial Narrow" panose="020B0606020202030204" pitchFamily="34" charset="0"/>
              </a:rPr>
              <a:t> Most of those responsible, including Al-</a:t>
            </a:r>
            <a:r>
              <a:rPr lang="en-US" dirty="0" err="1">
                <a:latin typeface="Arial Narrow" panose="020B0606020202030204" pitchFamily="34" charset="0"/>
              </a:rPr>
              <a:t>Otaybi</a:t>
            </a:r>
            <a:r>
              <a:rPr lang="en-US" dirty="0">
                <a:latin typeface="Arial Narrow" panose="020B0606020202030204" pitchFamily="34" charset="0"/>
              </a:rPr>
              <a:t> himself, were </a:t>
            </a:r>
            <a:r>
              <a:rPr lang="en-US" dirty="0">
                <a:latin typeface="Arial Narrow" panose="020B0606020202030204" pitchFamily="34" charset="0"/>
                <a:hlinkClick r:id="rId23" tooltip="Decapitation"/>
              </a:rPr>
              <a:t>beheaded</a:t>
            </a:r>
            <a:r>
              <a:rPr lang="en-US" dirty="0">
                <a:latin typeface="Arial Narrow" panose="020B0606020202030204" pitchFamily="34" charset="0"/>
              </a:rPr>
              <a:t> publicly in four cities of Saudi Arabia.</a:t>
            </a:r>
            <a:r>
              <a:rPr lang="en-US" baseline="30000" dirty="0">
                <a:latin typeface="Arial Narrow" panose="020B0606020202030204" pitchFamily="34" charset="0"/>
                <a:hlinkClick r:id="rId24"/>
              </a:rPr>
              <a:t>[38]</a:t>
            </a:r>
            <a:endParaRPr lang="en-US" dirty="0">
              <a:latin typeface="Arial Narrow" panose="020B0606020202030204" pitchFamily="34" charset="0"/>
            </a:endParaRPr>
          </a:p>
          <a:p>
            <a:r>
              <a:rPr lang="en-US" b="1" dirty="0">
                <a:latin typeface="Arial Narrow" panose="020B0606020202030204" pitchFamily="34" charset="0"/>
              </a:rPr>
              <a:t>In January 2016, Saudi Arabia </a:t>
            </a:r>
            <a:r>
              <a:rPr lang="en-US" b="1" dirty="0">
                <a:latin typeface="Arial Narrow" panose="020B0606020202030204" pitchFamily="34" charset="0"/>
                <a:hlinkClick r:id="rId25" tooltip="2016 Saudi Arabia mass execution"/>
              </a:rPr>
              <a:t>executed</a:t>
            </a:r>
            <a:r>
              <a:rPr lang="en-US" b="1" dirty="0">
                <a:latin typeface="Arial Narrow" panose="020B0606020202030204" pitchFamily="34" charset="0"/>
              </a:rPr>
              <a:t> the prominent Shiite cleric </a:t>
            </a:r>
            <a:r>
              <a:rPr lang="en-US" b="1" dirty="0">
                <a:latin typeface="Arial Narrow" panose="020B0606020202030204" pitchFamily="34" charset="0"/>
                <a:hlinkClick r:id="rId26" tooltip="Sheikh Nimr"/>
              </a:rPr>
              <a:t>Sheikh </a:t>
            </a:r>
            <a:r>
              <a:rPr lang="en-US" b="1" dirty="0" err="1">
                <a:latin typeface="Arial Narrow" panose="020B0606020202030204" pitchFamily="34" charset="0"/>
                <a:hlinkClick r:id="rId26" tooltip="Sheikh Nimr"/>
              </a:rPr>
              <a:t>Nimr</a:t>
            </a:r>
            <a:r>
              <a:rPr lang="en-US" b="1" dirty="0">
                <a:latin typeface="Arial Narrow" panose="020B0606020202030204" pitchFamily="34" charset="0"/>
              </a:rPr>
              <a:t>, who had called for pro-democracy demonstrations, along with forty-seven other Saudi Shia citizens sentenced by the </a:t>
            </a:r>
            <a:r>
              <a:rPr lang="en-US" b="1" dirty="0">
                <a:latin typeface="Arial Narrow" panose="020B0606020202030204" pitchFamily="34" charset="0"/>
                <a:hlinkClick r:id="rId27" tooltip="Specialized Criminal Court"/>
              </a:rPr>
              <a:t>Specialized Criminal Court</a:t>
            </a:r>
            <a:r>
              <a:rPr lang="en-US" b="1" dirty="0">
                <a:latin typeface="Arial Narrow" panose="020B0606020202030204" pitchFamily="34" charset="0"/>
              </a:rPr>
              <a:t> on terrorism charges</a:t>
            </a:r>
            <a:r>
              <a:rPr lang="en-US" dirty="0">
                <a:latin typeface="Arial Narrow" panose="020B0606020202030204" pitchFamily="34" charset="0"/>
              </a:rPr>
              <a:t>.</a:t>
            </a:r>
            <a:r>
              <a:rPr lang="en-US" baseline="30000" dirty="0">
                <a:latin typeface="Arial Narrow" panose="020B0606020202030204" pitchFamily="34" charset="0"/>
                <a:hlinkClick r:id="rId28"/>
              </a:rPr>
              <a:t>[39]</a:t>
            </a:r>
            <a:endParaRPr lang="en-US" dirty="0">
              <a:latin typeface="Arial Narrow" panose="020B0606020202030204" pitchFamily="34" charset="0"/>
            </a:endParaRPr>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V="1">
            <a:off x="1093470" y="655669"/>
            <a:ext cx="1" cy="544033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E4D7BB-E5DD-4942-B7D0-829DDE340D06}"/>
              </a:ext>
            </a:extLst>
          </p:cNvPr>
          <p:cNvSpPr/>
          <p:nvPr/>
        </p:nvSpPr>
        <p:spPr>
          <a:xfrm>
            <a:off x="137403" y="46302"/>
            <a:ext cx="10905066" cy="6093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kern="1200" dirty="0">
                <a:solidFill>
                  <a:schemeClr val="tx1"/>
                </a:solidFill>
                <a:latin typeface="Arial Narrow" panose="020B0606020202030204" pitchFamily="34" charset="0"/>
                <a:ea typeface="+mj-ea"/>
                <a:cs typeface="+mj-cs"/>
              </a:rPr>
              <a:t>Opposition</a:t>
            </a:r>
            <a:endParaRPr lang="en-US" sz="2400" kern="1200" dirty="0">
              <a:solidFill>
                <a:schemeClr val="tx1"/>
              </a:solidFill>
              <a:latin typeface="Arial Narrow" panose="020B0606020202030204" pitchFamily="34" charset="0"/>
              <a:ea typeface="+mj-ea"/>
              <a:cs typeface="+mj-cs"/>
            </a:endParaRPr>
          </a:p>
        </p:txBody>
      </p:sp>
      <p:sp>
        <p:nvSpPr>
          <p:cNvPr id="4" name="Rectangle 3">
            <a:extLst>
              <a:ext uri="{FF2B5EF4-FFF2-40B4-BE49-F238E27FC236}">
                <a16:creationId xmlns:a16="http://schemas.microsoft.com/office/drawing/2014/main" id="{7483C1FF-A34B-43F5-A374-25777163D664}"/>
              </a:ext>
            </a:extLst>
          </p:cNvPr>
          <p:cNvSpPr/>
          <p:nvPr/>
        </p:nvSpPr>
        <p:spPr>
          <a:xfrm>
            <a:off x="1861730" y="4728549"/>
            <a:ext cx="6096000" cy="1169551"/>
          </a:xfrm>
          <a:prstGeom prst="rect">
            <a:avLst/>
          </a:prstGeom>
        </p:spPr>
        <p:txBody>
          <a:bodyPr>
            <a:spAutoFit/>
          </a:bodyPr>
          <a:lstStyle/>
          <a:p>
            <a:r>
              <a:rPr lang="en-US" sz="1400" dirty="0">
                <a:solidFill>
                  <a:srgbClr val="202122"/>
                </a:solidFill>
                <a:latin typeface="Arial Narrow" panose="020B0606020202030204" pitchFamily="34" charset="0"/>
              </a:rPr>
              <a:t>The </a:t>
            </a:r>
            <a:r>
              <a:rPr lang="en-US" sz="1400" b="1" dirty="0" err="1">
                <a:solidFill>
                  <a:srgbClr val="202122"/>
                </a:solidFill>
                <a:latin typeface="Arial Narrow" panose="020B0606020202030204" pitchFamily="34" charset="0"/>
              </a:rPr>
              <a:t>Otaibah</a:t>
            </a:r>
            <a:r>
              <a:rPr lang="en-US" sz="1400" dirty="0">
                <a:solidFill>
                  <a:srgbClr val="202122"/>
                </a:solidFill>
                <a:latin typeface="Arial Narrow" panose="020B0606020202030204" pitchFamily="34" charset="0"/>
              </a:rPr>
              <a:t> (</a:t>
            </a:r>
            <a:r>
              <a:rPr lang="en-US" sz="1400" dirty="0">
                <a:solidFill>
                  <a:srgbClr val="0B0080"/>
                </a:solidFill>
                <a:latin typeface="Arial Narrow" panose="020B0606020202030204" pitchFamily="34" charset="0"/>
                <a:hlinkClick r:id="rId29" tooltip="Arabic language"/>
              </a:rPr>
              <a:t>Arabic</a:t>
            </a:r>
            <a:r>
              <a:rPr lang="en-US" sz="1400" dirty="0">
                <a:solidFill>
                  <a:srgbClr val="202122"/>
                </a:solidFill>
                <a:latin typeface="Arial Narrow" panose="020B0606020202030204" pitchFamily="34" charset="0"/>
              </a:rPr>
              <a:t>: </a:t>
            </a:r>
            <a:r>
              <a:rPr lang="ar-AE" sz="1400" dirty="0">
                <a:solidFill>
                  <a:srgbClr val="202122"/>
                </a:solidFill>
                <a:latin typeface="Arial Narrow" panose="020B0606020202030204" pitchFamily="34" charset="0"/>
              </a:rPr>
              <a:t>عتيبة‎, </a:t>
            </a:r>
            <a:r>
              <a:rPr lang="en-US" sz="1400" dirty="0">
                <a:solidFill>
                  <a:srgbClr val="202122"/>
                </a:solidFill>
                <a:latin typeface="Arial Narrow" panose="020B0606020202030204" pitchFamily="34" charset="0"/>
              </a:rPr>
              <a:t>also spelled </a:t>
            </a:r>
            <a:r>
              <a:rPr lang="en-US" sz="1400" b="1" dirty="0" err="1">
                <a:solidFill>
                  <a:srgbClr val="202122"/>
                </a:solidFill>
                <a:latin typeface="Arial Narrow" panose="020B0606020202030204" pitchFamily="34" charset="0"/>
              </a:rPr>
              <a:t>Otaiba</a:t>
            </a:r>
            <a:r>
              <a:rPr lang="en-US" sz="1400" dirty="0">
                <a:solidFill>
                  <a:srgbClr val="202122"/>
                </a:solidFill>
                <a:latin typeface="Arial Narrow" panose="020B0606020202030204" pitchFamily="34" charset="0"/>
              </a:rPr>
              <a:t>, </a:t>
            </a:r>
            <a:r>
              <a:rPr lang="en-US" sz="1400" b="1" dirty="0" err="1">
                <a:solidFill>
                  <a:srgbClr val="202122"/>
                </a:solidFill>
                <a:latin typeface="Arial Narrow" panose="020B0606020202030204" pitchFamily="34" charset="0"/>
              </a:rPr>
              <a:t>Utaybah</a:t>
            </a:r>
            <a:r>
              <a:rPr lang="en-US" sz="1400" dirty="0">
                <a:solidFill>
                  <a:srgbClr val="202122"/>
                </a:solidFill>
                <a:latin typeface="Arial Narrow" panose="020B0606020202030204" pitchFamily="34" charset="0"/>
              </a:rPr>
              <a:t>) is a tribe originating in </a:t>
            </a:r>
            <a:r>
              <a:rPr lang="en-US" sz="1400" dirty="0">
                <a:solidFill>
                  <a:srgbClr val="0B0080"/>
                </a:solidFill>
                <a:latin typeface="Arial Narrow" panose="020B0606020202030204" pitchFamily="34" charset="0"/>
                <a:hlinkClick r:id="rId4" tooltip="Saudi Arabia"/>
              </a:rPr>
              <a:t>Saudi Arabia</a:t>
            </a:r>
            <a:r>
              <a:rPr lang="en-US" sz="1400" dirty="0">
                <a:solidFill>
                  <a:srgbClr val="202122"/>
                </a:solidFill>
                <a:latin typeface="Arial Narrow" panose="020B0606020202030204" pitchFamily="34" charset="0"/>
              </a:rPr>
              <a:t>. Many members of the Saudi royal family descend maternally from the tribe</a:t>
            </a:r>
            <a:r>
              <a:rPr lang="en-US" sz="1400" baseline="30000" dirty="0">
                <a:solidFill>
                  <a:srgbClr val="202122"/>
                </a:solidFill>
                <a:latin typeface="Arial Narrow" panose="020B0606020202030204" pitchFamily="34" charset="0"/>
              </a:rPr>
              <a:t>[</a:t>
            </a:r>
            <a:r>
              <a:rPr lang="en-US" sz="1400" i="1" baseline="30000" dirty="0">
                <a:solidFill>
                  <a:srgbClr val="0B0080"/>
                </a:solidFill>
                <a:latin typeface="Arial Narrow" panose="020B0606020202030204" pitchFamily="34" charset="0"/>
                <a:hlinkClick r:id="rId30" tooltip="Wikipedia:Citing sources"/>
              </a:rPr>
              <a:t>full citation needed</a:t>
            </a:r>
            <a:r>
              <a:rPr lang="en-US" sz="1400" baseline="30000" dirty="0">
                <a:solidFill>
                  <a:srgbClr val="202122"/>
                </a:solidFill>
                <a:latin typeface="Arial Narrow" panose="020B0606020202030204" pitchFamily="34" charset="0"/>
              </a:rPr>
              <a:t>]</a:t>
            </a:r>
            <a:r>
              <a:rPr lang="en-US" sz="1400" dirty="0">
                <a:solidFill>
                  <a:srgbClr val="202122"/>
                </a:solidFill>
                <a:latin typeface="Arial Narrow" panose="020B0606020202030204" pitchFamily="34" charset="0"/>
              </a:rPr>
              <a:t>, which is distributed throughout Saudi Arabia and the Middle East. The </a:t>
            </a:r>
            <a:r>
              <a:rPr lang="en-US" sz="1400" dirty="0" err="1">
                <a:solidFill>
                  <a:srgbClr val="202122"/>
                </a:solidFill>
                <a:latin typeface="Arial Narrow" panose="020B0606020202030204" pitchFamily="34" charset="0"/>
              </a:rPr>
              <a:t>Otaibah</a:t>
            </a:r>
            <a:r>
              <a:rPr lang="en-US" sz="1400" dirty="0">
                <a:solidFill>
                  <a:srgbClr val="202122"/>
                </a:solidFill>
                <a:latin typeface="Arial Narrow" panose="020B0606020202030204" pitchFamily="34" charset="0"/>
              </a:rPr>
              <a:t> are descended from the </a:t>
            </a:r>
            <a:r>
              <a:rPr lang="en-US" sz="1400" dirty="0">
                <a:solidFill>
                  <a:srgbClr val="0B0080"/>
                </a:solidFill>
                <a:latin typeface="Arial Narrow" panose="020B0606020202030204" pitchFamily="34" charset="0"/>
                <a:hlinkClick r:id="rId31" tooltip="Bedouin"/>
              </a:rPr>
              <a:t>Bedouin</a:t>
            </a:r>
            <a:r>
              <a:rPr lang="en-US" sz="1400" dirty="0">
                <a:solidFill>
                  <a:srgbClr val="202122"/>
                </a:solidFill>
                <a:latin typeface="Arial Narrow" panose="020B0606020202030204" pitchFamily="34" charset="0"/>
              </a:rPr>
              <a:t>. They trace back to the </a:t>
            </a:r>
            <a:r>
              <a:rPr lang="en-US" sz="1400" dirty="0">
                <a:solidFill>
                  <a:srgbClr val="0B0080"/>
                </a:solidFill>
                <a:latin typeface="Arial Narrow" panose="020B0606020202030204" pitchFamily="34" charset="0"/>
                <a:hlinkClick r:id="rId32" tooltip="Mudar"/>
              </a:rPr>
              <a:t>Mudar</a:t>
            </a:r>
            <a:r>
              <a:rPr lang="en-US" sz="1400" dirty="0">
                <a:solidFill>
                  <a:srgbClr val="202122"/>
                </a:solidFill>
                <a:latin typeface="Arial Narrow" panose="020B0606020202030204" pitchFamily="34" charset="0"/>
              </a:rPr>
              <a:t> family and belong to the </a:t>
            </a:r>
            <a:r>
              <a:rPr lang="en-US" sz="1400" dirty="0" err="1">
                <a:solidFill>
                  <a:srgbClr val="0B0080"/>
                </a:solidFill>
                <a:latin typeface="Arial Narrow" panose="020B0606020202030204" pitchFamily="34" charset="0"/>
                <a:hlinkClick r:id="rId33" tooltip="Qays"/>
              </a:rPr>
              <a:t>Qays</a:t>
            </a:r>
            <a:r>
              <a:rPr lang="en-US" sz="1400" dirty="0">
                <a:solidFill>
                  <a:srgbClr val="0B0080"/>
                </a:solidFill>
                <a:latin typeface="Arial Narrow" panose="020B0606020202030204" pitchFamily="34" charset="0"/>
                <a:hlinkClick r:id="rId33" tooltip="Qays"/>
              </a:rPr>
              <a:t> </a:t>
            </a:r>
            <a:r>
              <a:rPr lang="en-US" sz="1400" dirty="0" err="1">
                <a:solidFill>
                  <a:srgbClr val="0B0080"/>
                </a:solidFill>
                <a:latin typeface="Arial Narrow" panose="020B0606020202030204" pitchFamily="34" charset="0"/>
                <a:hlinkClick r:id="rId33" tooltip="Qays"/>
              </a:rPr>
              <a:t>ʿAylān</a:t>
            </a:r>
            <a:r>
              <a:rPr lang="en-US" sz="1400" dirty="0">
                <a:solidFill>
                  <a:srgbClr val="202122"/>
                </a:solidFill>
                <a:latin typeface="Arial Narrow" panose="020B0606020202030204" pitchFamily="34" charset="0"/>
              </a:rPr>
              <a:t> confederacy through its previous name, </a:t>
            </a:r>
            <a:r>
              <a:rPr lang="en-US" sz="1400" dirty="0" err="1">
                <a:solidFill>
                  <a:srgbClr val="0B0080"/>
                </a:solidFill>
                <a:latin typeface="Arial Narrow" panose="020B0606020202030204" pitchFamily="34" charset="0"/>
                <a:hlinkClick r:id="rId34" tooltip="Hawazin"/>
              </a:rPr>
              <a:t>Hawazin</a:t>
            </a:r>
            <a:r>
              <a:rPr lang="en-US" sz="1400" dirty="0">
                <a:solidFill>
                  <a:srgbClr val="202122"/>
                </a:solidFill>
                <a:latin typeface="Arial Narrow" panose="020B0606020202030204" pitchFamily="34" charset="0"/>
              </a:rPr>
              <a:t>.</a:t>
            </a:r>
            <a:r>
              <a:rPr lang="en-US" sz="1400" baseline="30000" dirty="0">
                <a:solidFill>
                  <a:srgbClr val="0B0080"/>
                </a:solidFill>
                <a:latin typeface="Arial Narrow" panose="020B0606020202030204" pitchFamily="34" charset="0"/>
                <a:hlinkClick r:id="rId35"/>
              </a:rPr>
              <a:t>[1]</a:t>
            </a:r>
            <a:r>
              <a:rPr lang="en-US" sz="1400" baseline="30000" dirty="0">
                <a:solidFill>
                  <a:srgbClr val="0B0080"/>
                </a:solidFill>
                <a:latin typeface="Arial Narrow" panose="020B0606020202030204" pitchFamily="34" charset="0"/>
                <a:hlinkClick r:id="rId36"/>
              </a:rPr>
              <a:t>[2]</a:t>
            </a:r>
            <a:endParaRPr lang="en-US" sz="1400" dirty="0">
              <a:latin typeface="Arial Narrow" panose="020B0606020202030204" pitchFamily="34" charset="0"/>
            </a:endParaRPr>
          </a:p>
        </p:txBody>
      </p:sp>
      <p:pic>
        <p:nvPicPr>
          <p:cNvPr id="6146" name="Picture 2">
            <a:extLst>
              <a:ext uri="{FF2B5EF4-FFF2-40B4-BE49-F238E27FC236}">
                <a16:creationId xmlns:a16="http://schemas.microsoft.com/office/drawing/2014/main" id="{4D0AC596-3732-40AC-AAB2-DFFDD11AC33D}"/>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723268" y="4214042"/>
            <a:ext cx="2856411" cy="21423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09359B-09E7-4FA4-A761-F1C04FFDF09C}"/>
              </a:ext>
            </a:extLst>
          </p:cNvPr>
          <p:cNvSpPr txBox="1"/>
          <p:nvPr/>
        </p:nvSpPr>
        <p:spPr>
          <a:xfrm>
            <a:off x="3721210" y="198783"/>
            <a:ext cx="3331597" cy="369332"/>
          </a:xfrm>
          <a:prstGeom prst="rect">
            <a:avLst/>
          </a:prstGeom>
          <a:noFill/>
        </p:spPr>
        <p:txBody>
          <a:bodyPr wrap="square" rtlCol="0">
            <a:spAutoFit/>
          </a:bodyPr>
          <a:lstStyle/>
          <a:p>
            <a:r>
              <a:rPr lang="en-US" dirty="0"/>
              <a:t>Resume 8/8</a:t>
            </a:r>
          </a:p>
        </p:txBody>
      </p:sp>
    </p:spTree>
    <p:extLst>
      <p:ext uri="{BB962C8B-B14F-4D97-AF65-F5344CB8AC3E}">
        <p14:creationId xmlns:p14="http://schemas.microsoft.com/office/powerpoint/2010/main" val="18148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9B4D1-1589-4D35-AA7D-D45B34FBA9CB}"/>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6C0B3724-B506-451C-BE32-612F10365B9C}"/>
              </a:ext>
            </a:extLst>
          </p:cNvPr>
          <p:cNvSpPr>
            <a:spLocks noGrp="1"/>
          </p:cNvSpPr>
          <p:nvPr>
            <p:ph type="sldNum" sz="quarter" idx="12"/>
          </p:nvPr>
        </p:nvSpPr>
        <p:spPr/>
        <p:txBody>
          <a:bodyPr/>
          <a:lstStyle/>
          <a:p>
            <a:fld id="{B2DC25EE-239B-4C5F-AAD1-255A7D5F1EE2}" type="slidenum">
              <a:rPr lang="en-US" smtClean="0"/>
              <a:pPr/>
              <a:t>2</a:t>
            </a:fld>
            <a:endParaRPr lang="en-US"/>
          </a:p>
        </p:txBody>
      </p:sp>
      <p:sp>
        <p:nvSpPr>
          <p:cNvPr id="4" name="Rectangle 3">
            <a:extLst>
              <a:ext uri="{FF2B5EF4-FFF2-40B4-BE49-F238E27FC236}">
                <a16:creationId xmlns:a16="http://schemas.microsoft.com/office/drawing/2014/main" id="{99CCFC07-A305-416B-97CB-DFEF66400C28}"/>
              </a:ext>
            </a:extLst>
          </p:cNvPr>
          <p:cNvSpPr/>
          <p:nvPr/>
        </p:nvSpPr>
        <p:spPr>
          <a:xfrm>
            <a:off x="516936" y="1676964"/>
            <a:ext cx="7167154" cy="4247317"/>
          </a:xfrm>
          <a:prstGeom prst="rect">
            <a:avLst/>
          </a:prstGeom>
        </p:spPr>
        <p:txBody>
          <a:bodyPr wrap="square">
            <a:spAutoFit/>
          </a:bodyPr>
          <a:lstStyle/>
          <a:p>
            <a:r>
              <a:rPr lang="en-US" b="1" dirty="0">
                <a:solidFill>
                  <a:srgbClr val="1A1A1A"/>
                </a:solidFill>
                <a:latin typeface="Arial Narrow" panose="020B0606020202030204" pitchFamily="34" charset="0"/>
              </a:rPr>
              <a:t>Saud dynasty</a:t>
            </a:r>
            <a:r>
              <a:rPr lang="en-US" dirty="0">
                <a:solidFill>
                  <a:srgbClr val="1A1A1A"/>
                </a:solidFill>
                <a:latin typeface="Arial Narrow" panose="020B0606020202030204" pitchFamily="34" charset="0"/>
              </a:rPr>
              <a:t>, Arabic </a:t>
            </a:r>
            <a:r>
              <a:rPr lang="en-US" b="1" dirty="0" err="1">
                <a:solidFill>
                  <a:srgbClr val="1A1A1A"/>
                </a:solidFill>
                <a:latin typeface="Arial Narrow" panose="020B0606020202030204" pitchFamily="34" charset="0"/>
              </a:rPr>
              <a:t>Āl</a:t>
            </a:r>
            <a:r>
              <a:rPr lang="en-US" b="1" dirty="0">
                <a:solidFill>
                  <a:srgbClr val="1A1A1A"/>
                </a:solidFill>
                <a:latin typeface="Arial Narrow" panose="020B0606020202030204" pitchFamily="34" charset="0"/>
              </a:rPr>
              <a:t> </a:t>
            </a:r>
            <a:r>
              <a:rPr lang="en-US" b="1" dirty="0" err="1">
                <a:solidFill>
                  <a:srgbClr val="1A1A1A"/>
                </a:solidFill>
                <a:latin typeface="Arial Narrow" panose="020B0606020202030204" pitchFamily="34" charset="0"/>
              </a:rPr>
              <a:t>Saʿūd</a:t>
            </a:r>
            <a:r>
              <a:rPr lang="en-US" b="1" dirty="0">
                <a:solidFill>
                  <a:srgbClr val="1A1A1A"/>
                </a:solidFill>
                <a:latin typeface="Arial Narrow" panose="020B0606020202030204" pitchFamily="34" charset="0"/>
              </a:rPr>
              <a:t> (“House of </a:t>
            </a:r>
            <a:r>
              <a:rPr lang="en-US" b="1" dirty="0" err="1">
                <a:solidFill>
                  <a:srgbClr val="1A1A1A"/>
                </a:solidFill>
                <a:latin typeface="Arial Narrow" panose="020B0606020202030204" pitchFamily="34" charset="0"/>
              </a:rPr>
              <a:t>Saʿūd</a:t>
            </a:r>
            <a:r>
              <a:rPr lang="en-US" b="1" dirty="0">
                <a:solidFill>
                  <a:srgbClr val="1A1A1A"/>
                </a:solidFill>
                <a:latin typeface="Arial Narrow" panose="020B0606020202030204" pitchFamily="34" charset="0"/>
              </a:rPr>
              <a:t>”)</a:t>
            </a:r>
            <a:r>
              <a:rPr lang="en-US" dirty="0">
                <a:solidFill>
                  <a:srgbClr val="1A1A1A"/>
                </a:solidFill>
                <a:latin typeface="Arial Narrow" panose="020B0606020202030204" pitchFamily="34" charset="0"/>
              </a:rPr>
              <a:t>, rulers of </a:t>
            </a:r>
            <a:r>
              <a:rPr lang="en-US" dirty="0">
                <a:solidFill>
                  <a:srgbClr val="14599D"/>
                </a:solidFill>
                <a:latin typeface="Arial Narrow" panose="020B0606020202030204" pitchFamily="34" charset="0"/>
                <a:hlinkClick r:id="rId2"/>
              </a:rPr>
              <a:t>Saudi Arabia</a:t>
            </a:r>
            <a:r>
              <a:rPr lang="en-US" dirty="0">
                <a:solidFill>
                  <a:srgbClr val="1A1A1A"/>
                </a:solidFill>
                <a:latin typeface="Arial Narrow" panose="020B0606020202030204" pitchFamily="34" charset="0"/>
              </a:rPr>
              <a:t>. In the 18th century </a:t>
            </a:r>
            <a:r>
              <a:rPr lang="en-US" dirty="0">
                <a:solidFill>
                  <a:srgbClr val="14599D"/>
                </a:solidFill>
                <a:latin typeface="Arial Narrow" panose="020B0606020202030204" pitchFamily="34" charset="0"/>
                <a:hlinkClick r:id="rId3"/>
              </a:rPr>
              <a:t>Muhammad ibn Saud</a:t>
            </a:r>
            <a:r>
              <a:rPr lang="en-US" dirty="0">
                <a:solidFill>
                  <a:srgbClr val="1A1A1A"/>
                </a:solidFill>
                <a:latin typeface="Arial Narrow" panose="020B0606020202030204" pitchFamily="34" charset="0"/>
              </a:rPr>
              <a:t> (died 1765), chief of an Arabian village that had never fallen under control of the </a:t>
            </a:r>
            <a:r>
              <a:rPr lang="en-US" dirty="0">
                <a:solidFill>
                  <a:srgbClr val="14599D"/>
                </a:solidFill>
                <a:latin typeface="Arial Narrow" panose="020B0606020202030204" pitchFamily="34" charset="0"/>
                <a:hlinkClick r:id="rId4"/>
              </a:rPr>
              <a:t>Ottoman Empire</a:t>
            </a:r>
            <a:r>
              <a:rPr lang="en-US" dirty="0">
                <a:solidFill>
                  <a:srgbClr val="1A1A1A"/>
                </a:solidFill>
                <a:latin typeface="Arial Narrow" panose="020B0606020202030204" pitchFamily="34" charset="0"/>
              </a:rPr>
              <a:t>, </a:t>
            </a:r>
            <a:r>
              <a:rPr lang="en-US" b="1" dirty="0">
                <a:solidFill>
                  <a:srgbClr val="1A1A1A"/>
                </a:solidFill>
                <a:latin typeface="Arial Narrow" panose="020B0606020202030204" pitchFamily="34" charset="0"/>
              </a:rPr>
              <a:t>rose to power together with the </a:t>
            </a:r>
            <a:r>
              <a:rPr lang="en-US" b="1" dirty="0" err="1">
                <a:solidFill>
                  <a:srgbClr val="14599D"/>
                </a:solidFill>
                <a:latin typeface="Arial Narrow" panose="020B0606020202030204" pitchFamily="34" charset="0"/>
                <a:hlinkClick r:id="rId5"/>
              </a:rPr>
              <a:t>Wahhābī</a:t>
            </a:r>
            <a:r>
              <a:rPr lang="en-US" b="1" dirty="0">
                <a:solidFill>
                  <a:srgbClr val="1A1A1A"/>
                </a:solidFill>
                <a:latin typeface="Arial Narrow" panose="020B0606020202030204" pitchFamily="34" charset="0"/>
              </a:rPr>
              <a:t> religious movement</a:t>
            </a:r>
            <a:r>
              <a:rPr lang="en-US" dirty="0">
                <a:solidFill>
                  <a:srgbClr val="1A1A1A"/>
                </a:solidFill>
                <a:latin typeface="Arial Narrow" panose="020B0606020202030204" pitchFamily="34" charset="0"/>
              </a:rPr>
              <a:t>. He and his son </a:t>
            </a:r>
            <a:r>
              <a:rPr lang="en-US" dirty="0" err="1">
                <a:solidFill>
                  <a:srgbClr val="1A1A1A"/>
                </a:solidFill>
                <a:latin typeface="Arial Narrow" panose="020B0606020202030204" pitchFamily="34" charset="0"/>
              </a:rPr>
              <a:t>ʿAbd</a:t>
            </a:r>
            <a:r>
              <a:rPr lang="en-US" dirty="0">
                <a:solidFill>
                  <a:srgbClr val="1A1A1A"/>
                </a:solidFill>
                <a:latin typeface="Arial Narrow" panose="020B0606020202030204" pitchFamily="34" charset="0"/>
              </a:rPr>
              <a:t> al-</a:t>
            </a:r>
            <a:r>
              <a:rPr lang="en-US" dirty="0" err="1">
                <a:solidFill>
                  <a:srgbClr val="1A1A1A"/>
                </a:solidFill>
                <a:latin typeface="Arial Narrow" panose="020B0606020202030204" pitchFamily="34" charset="0"/>
              </a:rPr>
              <a:t>ʿAzīz</a:t>
            </a:r>
            <a:r>
              <a:rPr lang="en-US" dirty="0">
                <a:solidFill>
                  <a:srgbClr val="1A1A1A"/>
                </a:solidFill>
                <a:latin typeface="Arial Narrow" panose="020B0606020202030204" pitchFamily="34" charset="0"/>
              </a:rPr>
              <a:t> I (reigned 1765–1803) conquered much of Arabia; Saud I (reigned 1803–14) conquered the holy cities of </a:t>
            </a:r>
            <a:r>
              <a:rPr lang="en-US" dirty="0">
                <a:solidFill>
                  <a:srgbClr val="14599D"/>
                </a:solidFill>
                <a:latin typeface="Arial Narrow" panose="020B0606020202030204" pitchFamily="34" charset="0"/>
                <a:hlinkClick r:id="rId6"/>
              </a:rPr>
              <a:t>Mecca</a:t>
            </a:r>
            <a:r>
              <a:rPr lang="en-US" dirty="0">
                <a:solidFill>
                  <a:srgbClr val="1A1A1A"/>
                </a:solidFill>
                <a:latin typeface="Arial Narrow" panose="020B0606020202030204" pitchFamily="34" charset="0"/>
              </a:rPr>
              <a:t> and </a:t>
            </a:r>
            <a:r>
              <a:rPr lang="en-US" dirty="0">
                <a:solidFill>
                  <a:srgbClr val="14599D"/>
                </a:solidFill>
                <a:latin typeface="Arial Narrow" panose="020B0606020202030204" pitchFamily="34" charset="0"/>
                <a:hlinkClick r:id="rId7"/>
              </a:rPr>
              <a:t>Medina</a:t>
            </a:r>
            <a:r>
              <a:rPr lang="en-US" dirty="0">
                <a:solidFill>
                  <a:srgbClr val="1A1A1A"/>
                </a:solidFill>
                <a:latin typeface="Arial Narrow" panose="020B0606020202030204" pitchFamily="34" charset="0"/>
              </a:rPr>
              <a:t> in the early years of his rule. </a:t>
            </a:r>
            <a:r>
              <a:rPr lang="en-US" b="1" dirty="0">
                <a:solidFill>
                  <a:srgbClr val="1A1A1A"/>
                </a:solidFill>
                <a:latin typeface="Arial Narrow" panose="020B0606020202030204" pitchFamily="34" charset="0"/>
              </a:rPr>
              <a:t>The Ottoman sultan induced the viceroy of Egypt to crush the Saudis and </a:t>
            </a:r>
            <a:r>
              <a:rPr lang="en-US" b="1" dirty="0" err="1">
                <a:solidFill>
                  <a:srgbClr val="1A1A1A"/>
                </a:solidFill>
                <a:latin typeface="Arial Narrow" panose="020B0606020202030204" pitchFamily="34" charset="0"/>
              </a:rPr>
              <a:t>Wahhābīs</a:t>
            </a:r>
            <a:r>
              <a:rPr lang="en-US" b="1" dirty="0">
                <a:solidFill>
                  <a:srgbClr val="1A1A1A"/>
                </a:solidFill>
                <a:latin typeface="Arial Narrow" panose="020B0606020202030204" pitchFamily="34" charset="0"/>
              </a:rPr>
              <a:t>, which was accomplished by 1818</a:t>
            </a:r>
            <a:r>
              <a:rPr lang="en-US" dirty="0">
                <a:solidFill>
                  <a:srgbClr val="1A1A1A"/>
                </a:solidFill>
                <a:latin typeface="Arial Narrow" panose="020B0606020202030204" pitchFamily="34" charset="0"/>
              </a:rPr>
              <a:t>. A second Saudi state was formed in 1824 by Muhammad ibn Saud’s grandson </a:t>
            </a:r>
            <a:r>
              <a:rPr lang="en-US" dirty="0" err="1">
                <a:solidFill>
                  <a:srgbClr val="14599D"/>
                </a:solidFill>
                <a:latin typeface="Arial Narrow" panose="020B0606020202030204" pitchFamily="34" charset="0"/>
                <a:hlinkClick r:id="rId8"/>
              </a:rPr>
              <a:t>Turkī</a:t>
            </a:r>
            <a:r>
              <a:rPr lang="en-US" dirty="0">
                <a:solidFill>
                  <a:srgbClr val="1A1A1A"/>
                </a:solidFill>
                <a:latin typeface="Arial Narrow" panose="020B0606020202030204" pitchFamily="34" charset="0"/>
              </a:rPr>
              <a:t> (reigned 1823–34), who made </a:t>
            </a:r>
            <a:r>
              <a:rPr lang="en-US" dirty="0">
                <a:solidFill>
                  <a:srgbClr val="14599D"/>
                </a:solidFill>
                <a:latin typeface="Arial Narrow" panose="020B0606020202030204" pitchFamily="34" charset="0"/>
                <a:hlinkClick r:id="rId9"/>
              </a:rPr>
              <a:t>Riyadh</a:t>
            </a:r>
            <a:r>
              <a:rPr lang="en-US" dirty="0">
                <a:solidFill>
                  <a:srgbClr val="1A1A1A"/>
                </a:solidFill>
                <a:latin typeface="Arial Narrow" panose="020B0606020202030204" pitchFamily="34" charset="0"/>
              </a:rPr>
              <a:t> his capital. When </a:t>
            </a:r>
            <a:r>
              <a:rPr lang="en-US" dirty="0" err="1">
                <a:solidFill>
                  <a:srgbClr val="1A1A1A"/>
                </a:solidFill>
                <a:latin typeface="Arial Narrow" panose="020B0606020202030204" pitchFamily="34" charset="0"/>
              </a:rPr>
              <a:t>Turkī’s</a:t>
            </a:r>
            <a:r>
              <a:rPr lang="en-US" dirty="0">
                <a:solidFill>
                  <a:srgbClr val="1A1A1A"/>
                </a:solidFill>
                <a:latin typeface="Arial Narrow" panose="020B0606020202030204" pitchFamily="34" charset="0"/>
              </a:rPr>
              <a:t> son </a:t>
            </a:r>
            <a:r>
              <a:rPr lang="en-US" dirty="0" err="1">
                <a:solidFill>
                  <a:srgbClr val="1A1A1A"/>
                </a:solidFill>
                <a:latin typeface="Arial Narrow" panose="020B0606020202030204" pitchFamily="34" charset="0"/>
              </a:rPr>
              <a:t>Fayṣal</a:t>
            </a:r>
            <a:r>
              <a:rPr lang="en-US" dirty="0">
                <a:solidFill>
                  <a:srgbClr val="1A1A1A"/>
                </a:solidFill>
                <a:latin typeface="Arial Narrow" panose="020B0606020202030204" pitchFamily="34" charset="0"/>
              </a:rPr>
              <a:t> (reigned 1834–38; 1843–65) died, </a:t>
            </a:r>
            <a:r>
              <a:rPr lang="en-US" b="1" dirty="0">
                <a:solidFill>
                  <a:srgbClr val="1A1A1A"/>
                </a:solidFill>
                <a:latin typeface="Arial Narrow" panose="020B0606020202030204" pitchFamily="34" charset="0"/>
              </a:rPr>
              <a:t>succession disputes led to civil war</a:t>
            </a:r>
            <a:r>
              <a:rPr lang="en-US" dirty="0">
                <a:solidFill>
                  <a:srgbClr val="1A1A1A"/>
                </a:solidFill>
                <a:latin typeface="Arial Narrow" panose="020B0606020202030204" pitchFamily="34" charset="0"/>
              </a:rPr>
              <a:t>. Power did not return to Saudi hands until 1902, when </a:t>
            </a:r>
            <a:r>
              <a:rPr lang="en-US" dirty="0">
                <a:solidFill>
                  <a:srgbClr val="14599D"/>
                </a:solidFill>
                <a:latin typeface="Arial Narrow" panose="020B0606020202030204" pitchFamily="34" charset="0"/>
                <a:hlinkClick r:id="rId10"/>
              </a:rPr>
              <a:t>Ibn Saud</a:t>
            </a:r>
            <a:r>
              <a:rPr lang="en-US" dirty="0">
                <a:solidFill>
                  <a:srgbClr val="1A1A1A"/>
                </a:solidFill>
                <a:latin typeface="Arial Narrow" panose="020B0606020202030204" pitchFamily="34" charset="0"/>
              </a:rPr>
              <a:t> recaptured Riyadh. </a:t>
            </a:r>
            <a:r>
              <a:rPr lang="en-US" b="1" dirty="0">
                <a:solidFill>
                  <a:srgbClr val="1A1A1A"/>
                </a:solidFill>
                <a:latin typeface="Arial Narrow" panose="020B0606020202030204" pitchFamily="34" charset="0"/>
              </a:rPr>
              <a:t>He established the kingdom of Saudi Arabia by royal decree in 1932</a:t>
            </a:r>
            <a:r>
              <a:rPr lang="en-US" dirty="0">
                <a:solidFill>
                  <a:srgbClr val="1A1A1A"/>
                </a:solidFill>
                <a:latin typeface="Arial Narrow" panose="020B0606020202030204" pitchFamily="34" charset="0"/>
              </a:rPr>
              <a:t>. A number of his sons later ruled the country: </a:t>
            </a:r>
            <a:r>
              <a:rPr lang="en-US" dirty="0">
                <a:solidFill>
                  <a:srgbClr val="14599D"/>
                </a:solidFill>
                <a:latin typeface="Arial Narrow" panose="020B0606020202030204" pitchFamily="34" charset="0"/>
                <a:hlinkClick r:id="rId11"/>
              </a:rPr>
              <a:t>Saud II</a:t>
            </a:r>
            <a:r>
              <a:rPr lang="en-US" dirty="0">
                <a:solidFill>
                  <a:srgbClr val="1A1A1A"/>
                </a:solidFill>
                <a:latin typeface="Arial Narrow" panose="020B0606020202030204" pitchFamily="34" charset="0"/>
              </a:rPr>
              <a:t> (reigned 1953–64), </a:t>
            </a:r>
            <a:r>
              <a:rPr lang="en-US" dirty="0">
                <a:solidFill>
                  <a:srgbClr val="14599D"/>
                </a:solidFill>
                <a:latin typeface="Arial Narrow" panose="020B0606020202030204" pitchFamily="34" charset="0"/>
                <a:hlinkClick r:id="rId12"/>
              </a:rPr>
              <a:t>Faisal</a:t>
            </a:r>
            <a:r>
              <a:rPr lang="en-US" dirty="0">
                <a:solidFill>
                  <a:srgbClr val="1A1A1A"/>
                </a:solidFill>
                <a:latin typeface="Arial Narrow" panose="020B0606020202030204" pitchFamily="34" charset="0"/>
              </a:rPr>
              <a:t> (reigned 1964–75), </a:t>
            </a:r>
            <a:r>
              <a:rPr lang="en-US" dirty="0">
                <a:solidFill>
                  <a:srgbClr val="14599D"/>
                </a:solidFill>
                <a:latin typeface="Arial Narrow" panose="020B0606020202030204" pitchFamily="34" charset="0"/>
                <a:hlinkClick r:id="rId13"/>
              </a:rPr>
              <a:t>Khalid</a:t>
            </a:r>
            <a:r>
              <a:rPr lang="en-US" dirty="0">
                <a:solidFill>
                  <a:srgbClr val="1A1A1A"/>
                </a:solidFill>
                <a:latin typeface="Arial Narrow" panose="020B0606020202030204" pitchFamily="34" charset="0"/>
              </a:rPr>
              <a:t> (reigned 1975–82), </a:t>
            </a:r>
            <a:r>
              <a:rPr lang="en-US" dirty="0">
                <a:solidFill>
                  <a:srgbClr val="14599D"/>
                </a:solidFill>
                <a:latin typeface="Arial Narrow" panose="020B0606020202030204" pitchFamily="34" charset="0"/>
                <a:hlinkClick r:id="rId14"/>
              </a:rPr>
              <a:t>Fahd</a:t>
            </a:r>
            <a:r>
              <a:rPr lang="en-US" dirty="0">
                <a:solidFill>
                  <a:srgbClr val="1A1A1A"/>
                </a:solidFill>
                <a:latin typeface="Arial Narrow" panose="020B0606020202030204" pitchFamily="34" charset="0"/>
              </a:rPr>
              <a:t> (reigned 1982–2005), </a:t>
            </a:r>
            <a:r>
              <a:rPr lang="en-US" dirty="0">
                <a:solidFill>
                  <a:srgbClr val="14599D"/>
                </a:solidFill>
                <a:latin typeface="Arial Narrow" panose="020B0606020202030204" pitchFamily="34" charset="0"/>
                <a:hlinkClick r:id="rId15"/>
              </a:rPr>
              <a:t>Abdullah</a:t>
            </a:r>
            <a:r>
              <a:rPr lang="en-US" dirty="0">
                <a:solidFill>
                  <a:srgbClr val="1A1A1A"/>
                </a:solidFill>
                <a:latin typeface="Arial Narrow" panose="020B0606020202030204" pitchFamily="34" charset="0"/>
              </a:rPr>
              <a:t> (reigned 2005–15), and Salman (reigned 2015– ).</a:t>
            </a:r>
            <a:endParaRPr lang="en-US" dirty="0">
              <a:latin typeface="Arial Narrow" panose="020B0606020202030204" pitchFamily="34" charset="0"/>
            </a:endParaRPr>
          </a:p>
        </p:txBody>
      </p:sp>
      <p:pic>
        <p:nvPicPr>
          <p:cNvPr id="1026" name="Picture 2" descr="Ibn Saud">
            <a:extLst>
              <a:ext uri="{FF2B5EF4-FFF2-40B4-BE49-F238E27FC236}">
                <a16:creationId xmlns:a16="http://schemas.microsoft.com/office/drawing/2014/main" id="{E5BE9F44-0B0B-40B7-B194-FA31C0EFE0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0600" y="1399555"/>
            <a:ext cx="2805113" cy="40187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6DEDE94-E8D4-4AC9-B747-CFE506D05AD0}"/>
              </a:ext>
            </a:extLst>
          </p:cNvPr>
          <p:cNvSpPr txBox="1"/>
          <p:nvPr/>
        </p:nvSpPr>
        <p:spPr>
          <a:xfrm>
            <a:off x="7950926" y="5651863"/>
            <a:ext cx="3544388" cy="369332"/>
          </a:xfrm>
          <a:prstGeom prst="rect">
            <a:avLst/>
          </a:prstGeom>
          <a:noFill/>
        </p:spPr>
        <p:txBody>
          <a:bodyPr wrap="square" rtlCol="0">
            <a:spAutoFit/>
          </a:bodyPr>
          <a:lstStyle/>
          <a:p>
            <a:pPr algn="ctr"/>
            <a:r>
              <a:rPr lang="en-US" b="1" dirty="0">
                <a:latin typeface="Arial Narrow" panose="020B0606020202030204" pitchFamily="34" charset="0"/>
              </a:rPr>
              <a:t>Ibn Saud</a:t>
            </a:r>
          </a:p>
        </p:txBody>
      </p:sp>
      <p:sp>
        <p:nvSpPr>
          <p:cNvPr id="7" name="TextBox 6">
            <a:extLst>
              <a:ext uri="{FF2B5EF4-FFF2-40B4-BE49-F238E27FC236}">
                <a16:creationId xmlns:a16="http://schemas.microsoft.com/office/drawing/2014/main" id="{CFA57193-4662-48A2-BA02-5CDC0F23C6A0}"/>
              </a:ext>
            </a:extLst>
          </p:cNvPr>
          <p:cNvSpPr txBox="1"/>
          <p:nvPr/>
        </p:nvSpPr>
        <p:spPr>
          <a:xfrm>
            <a:off x="556125" y="472054"/>
            <a:ext cx="3544388" cy="461665"/>
          </a:xfrm>
          <a:prstGeom prst="rect">
            <a:avLst/>
          </a:prstGeom>
          <a:noFill/>
        </p:spPr>
        <p:txBody>
          <a:bodyPr wrap="square" rtlCol="0">
            <a:spAutoFit/>
          </a:bodyPr>
          <a:lstStyle/>
          <a:p>
            <a:r>
              <a:rPr lang="en-US" sz="2400" b="1" dirty="0">
                <a:latin typeface="Arial Narrow" panose="020B0606020202030204" pitchFamily="34" charset="0"/>
              </a:rPr>
              <a:t>Overview</a:t>
            </a:r>
          </a:p>
        </p:txBody>
      </p:sp>
    </p:spTree>
    <p:extLst>
      <p:ext uri="{BB962C8B-B14F-4D97-AF65-F5344CB8AC3E}">
        <p14:creationId xmlns:p14="http://schemas.microsoft.com/office/powerpoint/2010/main" val="305894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20</a:t>
            </a:fld>
            <a:endParaRPr lang="en-US"/>
          </a:p>
        </p:txBody>
      </p:sp>
      <p:sp>
        <p:nvSpPr>
          <p:cNvPr id="6" name="Rectangle 5">
            <a:extLst>
              <a:ext uri="{FF2B5EF4-FFF2-40B4-BE49-F238E27FC236}">
                <a16:creationId xmlns:a16="http://schemas.microsoft.com/office/drawing/2014/main" id="{4F8DB7F5-D0CB-4599-A93B-5BBD1A4AD858}"/>
              </a:ext>
            </a:extLst>
          </p:cNvPr>
          <p:cNvSpPr/>
          <p:nvPr/>
        </p:nvSpPr>
        <p:spPr>
          <a:xfrm>
            <a:off x="1262743" y="774880"/>
            <a:ext cx="10316936" cy="4524315"/>
          </a:xfrm>
          <a:prstGeom prst="rect">
            <a:avLst/>
          </a:prstGeom>
        </p:spPr>
        <p:txBody>
          <a:bodyPr wrap="square">
            <a:spAutoFit/>
          </a:bodyPr>
          <a:lstStyle/>
          <a:p>
            <a:r>
              <a:rPr lang="en-US" dirty="0">
                <a:latin typeface="Arial Narrow" panose="020B0606020202030204" pitchFamily="34" charset="0"/>
              </a:rPr>
              <a:t>Since May 2017 in response to protests against the government,</a:t>
            </a:r>
            <a:r>
              <a:rPr lang="en-US" baseline="30000" dirty="0">
                <a:latin typeface="Arial Narrow" panose="020B0606020202030204" pitchFamily="34" charset="0"/>
              </a:rPr>
              <a:t>[</a:t>
            </a:r>
            <a:r>
              <a:rPr lang="en-US" i="1" baseline="30000" dirty="0">
                <a:latin typeface="Arial Narrow" panose="020B0606020202030204" pitchFamily="34" charset="0"/>
                <a:hlinkClick r:id="rId2" tooltip="Wikipedia:Disputed statement"/>
              </a:rPr>
              <a:t>disputed</a:t>
            </a:r>
            <a:r>
              <a:rPr lang="en-US" i="1" baseline="30000" dirty="0">
                <a:latin typeface="Arial Narrow" panose="020B0606020202030204" pitchFamily="34" charset="0"/>
              </a:rPr>
              <a:t> – </a:t>
            </a:r>
            <a:r>
              <a:rPr lang="en-US" i="1" baseline="30000" dirty="0">
                <a:latin typeface="Arial Narrow" panose="020B0606020202030204" pitchFamily="34" charset="0"/>
                <a:hlinkClick r:id="rId3" tooltip="Talk:House of Saud"/>
              </a:rPr>
              <a:t>discuss</a:t>
            </a:r>
            <a:r>
              <a:rPr lang="en-US" baseline="30000" dirty="0">
                <a:latin typeface="Arial Narrow" panose="020B0606020202030204" pitchFamily="34" charset="0"/>
              </a:rPr>
              <a:t>]</a:t>
            </a:r>
            <a:r>
              <a:rPr lang="en-US" dirty="0">
                <a:latin typeface="Arial Narrow" panose="020B0606020202030204" pitchFamily="34" charset="0"/>
              </a:rPr>
              <a:t> the predominantly Shia town of </a:t>
            </a:r>
            <a:r>
              <a:rPr lang="en-US" dirty="0">
                <a:latin typeface="Arial Narrow" panose="020B0606020202030204" pitchFamily="34" charset="0"/>
                <a:hlinkClick r:id="rId4" tooltip="Al-Awamiyah"/>
              </a:rPr>
              <a:t>Al-</a:t>
            </a:r>
            <a:r>
              <a:rPr lang="en-US" dirty="0" err="1">
                <a:latin typeface="Arial Narrow" panose="020B0606020202030204" pitchFamily="34" charset="0"/>
                <a:hlinkClick r:id="rId4" tooltip="Al-Awamiyah"/>
              </a:rPr>
              <a:t>Awamiyah</a:t>
            </a:r>
            <a:r>
              <a:rPr lang="en-US" dirty="0">
                <a:latin typeface="Arial Narrow" panose="020B0606020202030204" pitchFamily="34" charset="0"/>
              </a:rPr>
              <a:t> has been put under full siege by the Saudi military. Residents are not allowed to enter or leave, and military indiscriminately shells the neighborhoods with </a:t>
            </a:r>
            <a:r>
              <a:rPr lang="en-US" dirty="0">
                <a:latin typeface="Arial Narrow" panose="020B0606020202030204" pitchFamily="34" charset="0"/>
                <a:hlinkClick r:id="rId5" tooltip="Airstrike"/>
              </a:rPr>
              <a:t>airstrikes</a:t>
            </a:r>
            <a:r>
              <a:rPr lang="en-US" dirty="0">
                <a:latin typeface="Arial Narrow" panose="020B0606020202030204" pitchFamily="34" charset="0"/>
              </a:rPr>
              <a:t>, </a:t>
            </a:r>
            <a:r>
              <a:rPr lang="en-US" dirty="0">
                <a:latin typeface="Arial Narrow" panose="020B0606020202030204" pitchFamily="34" charset="0"/>
                <a:hlinkClick r:id="rId6" tooltip="Mortar (weapon)"/>
              </a:rPr>
              <a:t>mortar</a:t>
            </a:r>
            <a:r>
              <a:rPr lang="en-US" baseline="30000" dirty="0">
                <a:latin typeface="Arial Narrow" panose="020B0606020202030204" pitchFamily="34" charset="0"/>
                <a:hlinkClick r:id="rId7"/>
              </a:rPr>
              <a:t>[40]</a:t>
            </a:r>
            <a:r>
              <a:rPr lang="en-US" dirty="0">
                <a:latin typeface="Arial Narrow" panose="020B0606020202030204" pitchFamily="34" charset="0"/>
              </a:rPr>
              <a:t> and </a:t>
            </a:r>
            <a:r>
              <a:rPr lang="en-US" dirty="0">
                <a:latin typeface="Arial Narrow" panose="020B0606020202030204" pitchFamily="34" charset="0"/>
                <a:hlinkClick r:id="rId8" tooltip="Artillery"/>
              </a:rPr>
              <a:t>artillery</a:t>
            </a:r>
            <a:r>
              <a:rPr lang="en-US" baseline="30000" dirty="0">
                <a:latin typeface="Arial Narrow" panose="020B0606020202030204" pitchFamily="34" charset="0"/>
                <a:hlinkClick r:id="rId9"/>
              </a:rPr>
              <a:t>[41]</a:t>
            </a:r>
            <a:r>
              <a:rPr lang="en-US" dirty="0">
                <a:latin typeface="Arial Narrow" panose="020B0606020202030204" pitchFamily="34" charset="0"/>
              </a:rPr>
              <a:t> fire along with </a:t>
            </a:r>
            <a:r>
              <a:rPr lang="en-US" dirty="0">
                <a:latin typeface="Arial Narrow" panose="020B0606020202030204" pitchFamily="34" charset="0"/>
                <a:hlinkClick r:id="rId10" tooltip="Sniper"/>
              </a:rPr>
              <a:t>snipers</a:t>
            </a:r>
            <a:r>
              <a:rPr lang="en-US" baseline="30000" dirty="0">
                <a:latin typeface="Arial Narrow" panose="020B0606020202030204" pitchFamily="34" charset="0"/>
                <a:hlinkClick r:id="rId11"/>
              </a:rPr>
              <a:t>[42]</a:t>
            </a:r>
            <a:r>
              <a:rPr lang="en-US" dirty="0">
                <a:latin typeface="Arial Narrow" panose="020B0606020202030204" pitchFamily="34" charset="0"/>
              </a:rPr>
              <a:t> shooting residents.</a:t>
            </a:r>
            <a:r>
              <a:rPr lang="en-US" baseline="30000" dirty="0">
                <a:latin typeface="Arial Narrow" panose="020B0606020202030204" pitchFamily="34" charset="0"/>
                <a:hlinkClick r:id="rId12"/>
              </a:rPr>
              <a:t>[43]</a:t>
            </a:r>
            <a:r>
              <a:rPr lang="en-US" baseline="30000" dirty="0">
                <a:latin typeface="Arial Narrow" panose="020B0606020202030204" pitchFamily="34" charset="0"/>
                <a:hlinkClick r:id="rId13"/>
              </a:rPr>
              <a:t>[44]</a:t>
            </a:r>
            <a:r>
              <a:rPr lang="en-US" baseline="30000" dirty="0">
                <a:latin typeface="Arial Narrow" panose="020B0606020202030204" pitchFamily="34" charset="0"/>
                <a:hlinkClick r:id="rId14"/>
              </a:rPr>
              <a:t>[45]</a:t>
            </a:r>
            <a:r>
              <a:rPr lang="en-US" baseline="30000" dirty="0">
                <a:latin typeface="Arial Narrow" panose="020B0606020202030204" pitchFamily="34" charset="0"/>
                <a:hlinkClick r:id="rId15"/>
              </a:rPr>
              <a:t>[46]</a:t>
            </a:r>
            <a:r>
              <a:rPr lang="en-US" dirty="0">
                <a:latin typeface="Arial Narrow" panose="020B0606020202030204" pitchFamily="34" charset="0"/>
              </a:rPr>
              <a:t> Dozens of Shia civilians were killed, including a three year old and</a:t>
            </a:r>
            <a:r>
              <a:rPr lang="en-US" baseline="30000" dirty="0">
                <a:latin typeface="Arial Narrow" panose="020B0606020202030204" pitchFamily="34" charset="0"/>
                <a:hlinkClick r:id="rId16"/>
              </a:rPr>
              <a:t>[47]</a:t>
            </a:r>
            <a:r>
              <a:rPr lang="en-US" dirty="0">
                <a:latin typeface="Arial Narrow" panose="020B0606020202030204" pitchFamily="34" charset="0"/>
              </a:rPr>
              <a:t> a two-year-old child.</a:t>
            </a:r>
            <a:r>
              <a:rPr lang="en-US" baseline="30000" dirty="0">
                <a:latin typeface="Arial Narrow" panose="020B0606020202030204" pitchFamily="34" charset="0"/>
                <a:hlinkClick r:id="rId17"/>
              </a:rPr>
              <a:t>[48]</a:t>
            </a:r>
            <a:r>
              <a:rPr lang="en-US" baseline="30000" dirty="0">
                <a:latin typeface="Arial Narrow" panose="020B0606020202030204" pitchFamily="34" charset="0"/>
                <a:hlinkClick r:id="rId18"/>
              </a:rPr>
              <a:t>[49]</a:t>
            </a:r>
            <a:r>
              <a:rPr lang="en-US" dirty="0">
                <a:latin typeface="Arial Narrow" panose="020B0606020202030204" pitchFamily="34" charset="0"/>
              </a:rPr>
              <a:t> The Saudi government claims it is fighting terrorists in al-</a:t>
            </a:r>
            <a:r>
              <a:rPr lang="en-US" dirty="0" err="1">
                <a:latin typeface="Arial Narrow" panose="020B0606020202030204" pitchFamily="34" charset="0"/>
              </a:rPr>
              <a:t>Awamiyah</a:t>
            </a:r>
            <a:r>
              <a:rPr lang="en-US" dirty="0">
                <a:latin typeface="Arial Narrow" panose="020B0606020202030204" pitchFamily="34" charset="0"/>
              </a:rPr>
              <a:t>.</a:t>
            </a:r>
          </a:p>
          <a:p>
            <a:r>
              <a:rPr lang="en-US" dirty="0">
                <a:latin typeface="Arial Narrow" panose="020B0606020202030204" pitchFamily="34" charset="0"/>
              </a:rPr>
              <a:t>Crown Prince Mohammed bin Salman kept his own mother away from his father for more than two years, out of the fear that she would stop the king from giving the power to him. Princess </a:t>
            </a:r>
            <a:r>
              <a:rPr lang="en-US" dirty="0" err="1">
                <a:latin typeface="Arial Narrow" panose="020B0606020202030204" pitchFamily="34" charset="0"/>
              </a:rPr>
              <a:t>Fahda</a:t>
            </a:r>
            <a:r>
              <a:rPr lang="en-US" dirty="0">
                <a:latin typeface="Arial Narrow" panose="020B0606020202030204" pitchFamily="34" charset="0"/>
              </a:rPr>
              <a:t> </a:t>
            </a:r>
            <a:r>
              <a:rPr lang="en-US" dirty="0" err="1">
                <a:latin typeface="Arial Narrow" panose="020B0606020202030204" pitchFamily="34" charset="0"/>
              </a:rPr>
              <a:t>bint</a:t>
            </a:r>
            <a:r>
              <a:rPr lang="en-US" dirty="0">
                <a:latin typeface="Arial Narrow" panose="020B0606020202030204" pitchFamily="34" charset="0"/>
              </a:rPr>
              <a:t> Falah Al </a:t>
            </a:r>
            <a:r>
              <a:rPr lang="en-US" dirty="0" err="1">
                <a:latin typeface="Arial Narrow" panose="020B0606020202030204" pitchFamily="34" charset="0"/>
              </a:rPr>
              <a:t>Hathleen</a:t>
            </a:r>
            <a:r>
              <a:rPr lang="en-US" dirty="0">
                <a:latin typeface="Arial Narrow" panose="020B0606020202030204" pitchFamily="34" charset="0"/>
              </a:rPr>
              <a:t>, third wife of King Salman, was said to be in America for medical treatment. However, according to American intelligence this was refuted stating that she was not in the country.</a:t>
            </a:r>
            <a:r>
              <a:rPr lang="en-US" baseline="30000" dirty="0">
                <a:latin typeface="Arial Narrow" panose="020B0606020202030204" pitchFamily="34" charset="0"/>
                <a:hlinkClick r:id="rId19"/>
              </a:rPr>
              <a:t>[50]</a:t>
            </a:r>
            <a:endParaRPr lang="en-US" dirty="0">
              <a:latin typeface="Arial Narrow" panose="020B0606020202030204" pitchFamily="34" charset="0"/>
            </a:endParaRPr>
          </a:p>
          <a:p>
            <a:r>
              <a:rPr lang="en-US" dirty="0">
                <a:latin typeface="Arial Narrow" panose="020B0606020202030204" pitchFamily="34" charset="0"/>
              </a:rPr>
              <a:t>Some Royals have been </a:t>
            </a:r>
            <a:r>
              <a:rPr lang="en-US" dirty="0" err="1">
                <a:latin typeface="Arial Narrow" panose="020B0606020202030204" pitchFamily="34" charset="0"/>
              </a:rPr>
              <a:t>criticised</a:t>
            </a:r>
            <a:r>
              <a:rPr lang="en-US" dirty="0">
                <a:latin typeface="Arial Narrow" panose="020B0606020202030204" pitchFamily="34" charset="0"/>
              </a:rPr>
              <a:t> for various Human Rights violations, including the </a:t>
            </a:r>
            <a:r>
              <a:rPr lang="en-US" dirty="0">
                <a:latin typeface="Arial Narrow" panose="020B0606020202030204" pitchFamily="34" charset="0"/>
                <a:hlinkClick r:id="rId20" tooltip="Assassination of Jamal Khashoggi"/>
              </a:rPr>
              <a:t>death of </a:t>
            </a:r>
          </a:p>
          <a:p>
            <a:r>
              <a:rPr lang="en-US" dirty="0">
                <a:latin typeface="Arial Narrow" panose="020B0606020202030204" pitchFamily="34" charset="0"/>
                <a:hlinkClick r:id="rId20" tooltip="Assassination of Jamal Khashoggi"/>
              </a:rPr>
              <a:t>Jamal Khashoggi</a:t>
            </a:r>
            <a:r>
              <a:rPr lang="en-US" dirty="0">
                <a:latin typeface="Arial Narrow" panose="020B0606020202030204" pitchFamily="34" charset="0"/>
              </a:rPr>
              <a:t>, treatment of workers </a:t>
            </a:r>
            <a:r>
              <a:rPr lang="en-US" baseline="30000" dirty="0">
                <a:latin typeface="Arial Narrow" panose="020B0606020202030204" pitchFamily="34" charset="0"/>
                <a:hlinkClick r:id="rId21"/>
              </a:rPr>
              <a:t>[51]</a:t>
            </a:r>
            <a:r>
              <a:rPr lang="en-US" dirty="0">
                <a:latin typeface="Arial Narrow" panose="020B0606020202030204" pitchFamily="34" charset="0"/>
              </a:rPr>
              <a:t> and the </a:t>
            </a:r>
            <a:r>
              <a:rPr lang="en-US" dirty="0">
                <a:latin typeface="Arial Narrow" panose="020B0606020202030204" pitchFamily="34" charset="0"/>
                <a:hlinkClick r:id="rId22" tooltip="Saudi Arabian-Yemeni border conflict (2015-present)"/>
              </a:rPr>
              <a:t>Yemen war</a:t>
            </a:r>
            <a:r>
              <a:rPr lang="en-US" dirty="0">
                <a:latin typeface="Arial Narrow" panose="020B0606020202030204" pitchFamily="34" charset="0"/>
              </a:rPr>
              <a:t>.</a:t>
            </a:r>
          </a:p>
          <a:p>
            <a:r>
              <a:rPr lang="en-US" dirty="0">
                <a:latin typeface="Arial Narrow" panose="020B0606020202030204" pitchFamily="34" charset="0"/>
              </a:rPr>
              <a:t>The </a:t>
            </a:r>
            <a:r>
              <a:rPr lang="en-US" dirty="0">
                <a:latin typeface="Arial Narrow" panose="020B0606020202030204" pitchFamily="34" charset="0"/>
                <a:hlinkClick r:id="rId23" tooltip="Reuters"/>
              </a:rPr>
              <a:t>Reuters</a:t>
            </a:r>
            <a:r>
              <a:rPr lang="en-US" dirty="0">
                <a:latin typeface="Arial Narrow" panose="020B0606020202030204" pitchFamily="34" charset="0"/>
              </a:rPr>
              <a:t> reported on 23 June, 2020, Saudi Crown Prince </a:t>
            </a:r>
            <a:r>
              <a:rPr lang="en-US" dirty="0">
                <a:latin typeface="Arial Narrow" panose="020B0606020202030204" pitchFamily="34" charset="0"/>
                <a:hlinkClick r:id="rId24" tooltip="Mohammed bin Salman Al Saud"/>
              </a:rPr>
              <a:t>Mohammed bin Salman</a:t>
            </a:r>
            <a:r>
              <a:rPr lang="en-US" dirty="0">
                <a:latin typeface="Arial Narrow" panose="020B0606020202030204" pitchFamily="34" charset="0"/>
              </a:rPr>
              <a:t> of </a:t>
            </a:r>
          </a:p>
          <a:p>
            <a:r>
              <a:rPr lang="en-US" dirty="0">
                <a:latin typeface="Arial Narrow" panose="020B0606020202030204" pitchFamily="34" charset="0"/>
              </a:rPr>
              <a:t>allegedly threatening and intimidating a former intelligence officer, Saad al-Jabri along with </a:t>
            </a:r>
          </a:p>
          <a:p>
            <a:r>
              <a:rPr lang="en-US" dirty="0">
                <a:latin typeface="Arial Narrow" panose="020B0606020202030204" pitchFamily="34" charset="0"/>
              </a:rPr>
              <a:t>his family of adult children, of returning to </a:t>
            </a:r>
            <a:r>
              <a:rPr lang="en-US" dirty="0">
                <a:latin typeface="Arial Narrow" panose="020B0606020202030204" pitchFamily="34" charset="0"/>
                <a:hlinkClick r:id="rId25" tooltip="Saudi Arabia"/>
              </a:rPr>
              <a:t>Saudi Arabia</a:t>
            </a:r>
            <a:r>
              <a:rPr lang="en-US" dirty="0">
                <a:latin typeface="Arial Narrow" panose="020B0606020202030204" pitchFamily="34" charset="0"/>
              </a:rPr>
              <a:t> from exile in </a:t>
            </a:r>
            <a:r>
              <a:rPr lang="en-US" dirty="0">
                <a:latin typeface="Arial Narrow" panose="020B0606020202030204" pitchFamily="34" charset="0"/>
                <a:hlinkClick r:id="rId26" tooltip="Canada"/>
              </a:rPr>
              <a:t>Canada</a:t>
            </a:r>
            <a:r>
              <a:rPr lang="en-US" dirty="0">
                <a:latin typeface="Arial Narrow" panose="020B0606020202030204" pitchFamily="34" charset="0"/>
              </a:rPr>
              <a:t>. Saad was a long-time </a:t>
            </a:r>
          </a:p>
          <a:p>
            <a:r>
              <a:rPr lang="en-US" dirty="0">
                <a:latin typeface="Arial Narrow" panose="020B0606020202030204" pitchFamily="34" charset="0"/>
              </a:rPr>
              <a:t>aide to the former crown prince, Prince </a:t>
            </a:r>
            <a:r>
              <a:rPr lang="en-US" dirty="0">
                <a:latin typeface="Arial Narrow" panose="020B0606020202030204" pitchFamily="34" charset="0"/>
                <a:hlinkClick r:id="rId27" tooltip="Mohammed bin Nayef"/>
              </a:rPr>
              <a:t>Mohammed bin Nayef</a:t>
            </a:r>
            <a:r>
              <a:rPr lang="en-US" dirty="0">
                <a:latin typeface="Arial Narrow" panose="020B0606020202030204" pitchFamily="34" charset="0"/>
              </a:rPr>
              <a:t>, who Prince Salman ousted in 2017. The official allegedly has access to documents containing information sensitive and pivotal for the crown prince’s leadership.</a:t>
            </a:r>
            <a:r>
              <a:rPr lang="en-US" baseline="30000" dirty="0">
                <a:latin typeface="Arial Narrow" panose="020B0606020202030204" pitchFamily="34" charset="0"/>
                <a:hlinkClick r:id="rId28"/>
              </a:rPr>
              <a:t>[52]</a:t>
            </a:r>
            <a:endParaRPr lang="en-US" dirty="0">
              <a:latin typeface="Arial Narrow" panose="020B0606020202030204" pitchFamily="34" charset="0"/>
            </a:endParaRPr>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V="1">
            <a:off x="1093470" y="655669"/>
            <a:ext cx="1" cy="544033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E4D7BB-E5DD-4942-B7D0-829DDE340D06}"/>
              </a:ext>
            </a:extLst>
          </p:cNvPr>
          <p:cNvSpPr/>
          <p:nvPr/>
        </p:nvSpPr>
        <p:spPr>
          <a:xfrm>
            <a:off x="137403" y="46302"/>
            <a:ext cx="10905066" cy="6093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kern="1200" dirty="0">
                <a:solidFill>
                  <a:schemeClr val="tx1"/>
                </a:solidFill>
                <a:latin typeface="Arial Narrow" panose="020B0606020202030204" pitchFamily="34" charset="0"/>
                <a:ea typeface="+mj-ea"/>
                <a:cs typeface="+mj-cs"/>
              </a:rPr>
              <a:t>Opposition</a:t>
            </a:r>
            <a:endParaRPr lang="en-US" sz="2400" kern="1200" dirty="0">
              <a:solidFill>
                <a:schemeClr val="tx1"/>
              </a:solidFill>
              <a:latin typeface="Arial Narrow" panose="020B0606020202030204" pitchFamily="34" charset="0"/>
              <a:ea typeface="+mj-ea"/>
              <a:cs typeface="+mj-cs"/>
            </a:endParaRPr>
          </a:p>
        </p:txBody>
      </p:sp>
      <p:pic>
        <p:nvPicPr>
          <p:cNvPr id="5" name="Picture 4">
            <a:extLst>
              <a:ext uri="{FF2B5EF4-FFF2-40B4-BE49-F238E27FC236}">
                <a16:creationId xmlns:a16="http://schemas.microsoft.com/office/drawing/2014/main" id="{FE75D37D-E6E1-44A9-A399-7F0C40DD92E5}"/>
              </a:ext>
            </a:extLst>
          </p:cNvPr>
          <p:cNvPicPr>
            <a:picLocks noChangeAspect="1"/>
          </p:cNvPicPr>
          <p:nvPr/>
        </p:nvPicPr>
        <p:blipFill>
          <a:blip r:embed="rId29"/>
          <a:stretch>
            <a:fillRect/>
          </a:stretch>
        </p:blipFill>
        <p:spPr>
          <a:xfrm>
            <a:off x="10240030" y="3133122"/>
            <a:ext cx="1204121" cy="1478858"/>
          </a:xfrm>
          <a:prstGeom prst="rect">
            <a:avLst/>
          </a:prstGeom>
        </p:spPr>
      </p:pic>
    </p:spTree>
    <p:extLst>
      <p:ext uri="{BB962C8B-B14F-4D97-AF65-F5344CB8AC3E}">
        <p14:creationId xmlns:p14="http://schemas.microsoft.com/office/powerpoint/2010/main" val="1057537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21</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E4D7BB-E5DD-4942-B7D0-829DDE340D06}"/>
              </a:ext>
            </a:extLst>
          </p:cNvPr>
          <p:cNvSpPr/>
          <p:nvPr/>
        </p:nvSpPr>
        <p:spPr>
          <a:xfrm>
            <a:off x="0" y="-18781"/>
            <a:ext cx="10905066" cy="6093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kern="1200" dirty="0">
                <a:solidFill>
                  <a:schemeClr val="tx1"/>
                </a:solidFill>
                <a:latin typeface="Arial Narrow" panose="020B0606020202030204" pitchFamily="34" charset="0"/>
                <a:ea typeface="+mj-ea"/>
                <a:cs typeface="+mj-cs"/>
              </a:rPr>
              <a:t>Timeline</a:t>
            </a:r>
            <a:endParaRPr lang="en-US" sz="2400" kern="1200" dirty="0">
              <a:solidFill>
                <a:schemeClr val="tx1"/>
              </a:solidFill>
              <a:latin typeface="Arial Narrow" panose="020B0606020202030204" pitchFamily="34" charset="0"/>
              <a:ea typeface="+mj-ea"/>
              <a:cs typeface="+mj-cs"/>
            </a:endParaRPr>
          </a:p>
        </p:txBody>
      </p:sp>
      <p:cxnSp>
        <p:nvCxnSpPr>
          <p:cNvPr id="12" name="Straight Connector 11">
            <a:extLst>
              <a:ext uri="{FF2B5EF4-FFF2-40B4-BE49-F238E27FC236}">
                <a16:creationId xmlns:a16="http://schemas.microsoft.com/office/drawing/2014/main" id="{772554D0-AFB1-45ED-9476-55210964CA7E}"/>
              </a:ext>
            </a:extLst>
          </p:cNvPr>
          <p:cNvCxnSpPr>
            <a:cxnSpLocks/>
          </p:cNvCxnSpPr>
          <p:nvPr/>
        </p:nvCxnSpPr>
        <p:spPr>
          <a:xfrm>
            <a:off x="470263" y="1149531"/>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9C8D8C2-03DB-4245-A593-D12FAC8946C5}"/>
              </a:ext>
            </a:extLst>
          </p:cNvPr>
          <p:cNvSpPr txBox="1"/>
          <p:nvPr/>
        </p:nvSpPr>
        <p:spPr>
          <a:xfrm>
            <a:off x="218803" y="870854"/>
            <a:ext cx="502919" cy="276999"/>
          </a:xfrm>
          <a:prstGeom prst="rect">
            <a:avLst/>
          </a:prstGeom>
          <a:noFill/>
        </p:spPr>
        <p:txBody>
          <a:bodyPr wrap="square" rtlCol="0">
            <a:spAutoFit/>
          </a:bodyPr>
          <a:lstStyle/>
          <a:p>
            <a:r>
              <a:rPr lang="en-US" sz="1200" dirty="0">
                <a:latin typeface="Arial Narrow" panose="020B0606020202030204" pitchFamily="34" charset="0"/>
              </a:rPr>
              <a:t>1744</a:t>
            </a:r>
          </a:p>
        </p:txBody>
      </p:sp>
      <p:sp>
        <p:nvSpPr>
          <p:cNvPr id="15" name="Rectangle 14">
            <a:extLst>
              <a:ext uri="{FF2B5EF4-FFF2-40B4-BE49-F238E27FC236}">
                <a16:creationId xmlns:a16="http://schemas.microsoft.com/office/drawing/2014/main" id="{E33A7072-ECD2-4CDB-A04C-E7747A3E7613}"/>
              </a:ext>
            </a:extLst>
          </p:cNvPr>
          <p:cNvSpPr/>
          <p:nvPr/>
        </p:nvSpPr>
        <p:spPr>
          <a:xfrm>
            <a:off x="0" y="1537760"/>
            <a:ext cx="1280160" cy="4832092"/>
          </a:xfrm>
          <a:prstGeom prst="rect">
            <a:avLst/>
          </a:prstGeom>
        </p:spPr>
        <p:txBody>
          <a:bodyPr wrap="square">
            <a:spAutoFit/>
          </a:bodyPr>
          <a:lstStyle/>
          <a:p>
            <a:r>
              <a:rPr lang="en-US" sz="1100" dirty="0">
                <a:latin typeface="Arial Narrow" panose="020B0606020202030204" pitchFamily="34" charset="0"/>
              </a:rPr>
              <a:t>Muhammad ibn Abd al-</a:t>
            </a:r>
            <a:r>
              <a:rPr lang="en-US" sz="1100" dirty="0" err="1">
                <a:latin typeface="Arial Narrow" panose="020B0606020202030204" pitchFamily="34" charset="0"/>
              </a:rPr>
              <a:t>Wahhab</a:t>
            </a:r>
            <a:r>
              <a:rPr lang="en-US" sz="1100" dirty="0">
                <a:latin typeface="Arial Narrow" panose="020B0606020202030204" pitchFamily="34" charset="0"/>
              </a:rPr>
              <a:t>, arrives in the central Arabian state of Najd preaching a return to "pure" Islam. He seeks protection from the local emir, Muhammad ibn Saud, head of the Al Saud tribal family, and they cut a deal. </a:t>
            </a:r>
            <a:r>
              <a:rPr lang="en-US" sz="1100" b="1" dirty="0">
                <a:highlight>
                  <a:srgbClr val="FFFF00"/>
                </a:highlight>
                <a:latin typeface="Arial Narrow" panose="020B0606020202030204" pitchFamily="34" charset="0"/>
              </a:rPr>
              <a:t>The Al Saud will endorse al-</a:t>
            </a:r>
            <a:r>
              <a:rPr lang="en-US" sz="1100" b="1" dirty="0" err="1">
                <a:highlight>
                  <a:srgbClr val="FFFF00"/>
                </a:highlight>
                <a:latin typeface="Arial Narrow" panose="020B0606020202030204" pitchFamily="34" charset="0"/>
              </a:rPr>
              <a:t>Wahhab's</a:t>
            </a:r>
            <a:r>
              <a:rPr lang="en-US" sz="1100" b="1" dirty="0">
                <a:highlight>
                  <a:srgbClr val="FFFF00"/>
                </a:highlight>
                <a:latin typeface="Arial Narrow" panose="020B0606020202030204" pitchFamily="34" charset="0"/>
              </a:rPr>
              <a:t> austere form of Islam and in return, the Al Saud will get political legitimacy and regular tithes from al-</a:t>
            </a:r>
            <a:r>
              <a:rPr lang="en-US" sz="1100" b="1" dirty="0" err="1">
                <a:highlight>
                  <a:srgbClr val="FFFF00"/>
                </a:highlight>
                <a:latin typeface="Arial Narrow" panose="020B0606020202030204" pitchFamily="34" charset="0"/>
              </a:rPr>
              <a:t>Wahhab's</a:t>
            </a:r>
            <a:r>
              <a:rPr lang="en-US" sz="1100" b="1" dirty="0">
                <a:highlight>
                  <a:srgbClr val="FFFF00"/>
                </a:highlight>
                <a:latin typeface="Arial Narrow" panose="020B0606020202030204" pitchFamily="34" charset="0"/>
              </a:rPr>
              <a:t> followers. The religious-political alliance that al-</a:t>
            </a:r>
            <a:r>
              <a:rPr lang="en-US" sz="1100" b="1" dirty="0" err="1">
                <a:highlight>
                  <a:srgbClr val="FFFF00"/>
                </a:highlight>
                <a:latin typeface="Arial Narrow" panose="020B0606020202030204" pitchFamily="34" charset="0"/>
              </a:rPr>
              <a:t>Wahhab</a:t>
            </a:r>
            <a:r>
              <a:rPr lang="en-US" sz="1100" b="1" dirty="0">
                <a:highlight>
                  <a:srgbClr val="FFFF00"/>
                </a:highlight>
                <a:latin typeface="Arial Narrow" panose="020B0606020202030204" pitchFamily="34" charset="0"/>
              </a:rPr>
              <a:t> and Saud forge endures to this day in Saudi Arabia.</a:t>
            </a:r>
          </a:p>
        </p:txBody>
      </p:sp>
      <p:cxnSp>
        <p:nvCxnSpPr>
          <p:cNvPr id="16" name="Straight Connector 15">
            <a:extLst>
              <a:ext uri="{FF2B5EF4-FFF2-40B4-BE49-F238E27FC236}">
                <a16:creationId xmlns:a16="http://schemas.microsoft.com/office/drawing/2014/main" id="{8EAD4A50-BFF0-4FF4-9F9C-D0521DA42816}"/>
              </a:ext>
            </a:extLst>
          </p:cNvPr>
          <p:cNvCxnSpPr>
            <a:cxnSpLocks/>
          </p:cNvCxnSpPr>
          <p:nvPr/>
        </p:nvCxnSpPr>
        <p:spPr>
          <a:xfrm>
            <a:off x="1685109" y="117565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B082C99-95E6-4F85-9A70-8E24752F8D7A}"/>
              </a:ext>
            </a:extLst>
          </p:cNvPr>
          <p:cNvSpPr txBox="1"/>
          <p:nvPr/>
        </p:nvSpPr>
        <p:spPr>
          <a:xfrm>
            <a:off x="1433649" y="896980"/>
            <a:ext cx="502919" cy="276999"/>
          </a:xfrm>
          <a:prstGeom prst="rect">
            <a:avLst/>
          </a:prstGeom>
          <a:noFill/>
        </p:spPr>
        <p:txBody>
          <a:bodyPr wrap="square" rtlCol="0">
            <a:spAutoFit/>
          </a:bodyPr>
          <a:lstStyle/>
          <a:p>
            <a:r>
              <a:rPr lang="en-US" sz="1200" dirty="0">
                <a:latin typeface="Arial Narrow" panose="020B0606020202030204" pitchFamily="34" charset="0"/>
              </a:rPr>
              <a:t>1902</a:t>
            </a:r>
          </a:p>
        </p:txBody>
      </p:sp>
      <p:sp>
        <p:nvSpPr>
          <p:cNvPr id="18" name="Rectangle 17">
            <a:extLst>
              <a:ext uri="{FF2B5EF4-FFF2-40B4-BE49-F238E27FC236}">
                <a16:creationId xmlns:a16="http://schemas.microsoft.com/office/drawing/2014/main" id="{D0437170-6C46-4DDD-9018-653EFCD99866}"/>
              </a:ext>
            </a:extLst>
          </p:cNvPr>
          <p:cNvSpPr/>
          <p:nvPr/>
        </p:nvSpPr>
        <p:spPr>
          <a:xfrm>
            <a:off x="1280160" y="1506018"/>
            <a:ext cx="1105989" cy="4154984"/>
          </a:xfrm>
          <a:prstGeom prst="rect">
            <a:avLst/>
          </a:prstGeom>
        </p:spPr>
        <p:txBody>
          <a:bodyPr wrap="square">
            <a:spAutoFit/>
          </a:bodyPr>
          <a:lstStyle/>
          <a:p>
            <a:r>
              <a:rPr lang="en-US" sz="1100" dirty="0">
                <a:latin typeface="Arial Narrow" panose="020B0606020202030204" pitchFamily="34" charset="0"/>
              </a:rPr>
              <a:t>22 year old Abd al-Aziz ibn Saud captures Riyadh, the ancient capital of the Saudi kingdom, but </a:t>
            </a:r>
            <a:r>
              <a:rPr lang="en-US" sz="1100" b="1" dirty="0">
                <a:latin typeface="Arial Narrow" panose="020B0606020202030204" pitchFamily="34" charset="0"/>
              </a:rPr>
              <a:t>to conquer all of the Arabian Peninsula, he seeks the help </a:t>
            </a:r>
            <a:r>
              <a:rPr lang="en-US" sz="1100" dirty="0">
                <a:latin typeface="Arial Narrow" panose="020B0606020202030204" pitchFamily="34" charset="0"/>
              </a:rPr>
              <a:t>of nomadic Bedouins, the Ikhwan, or Muslim brothers. </a:t>
            </a:r>
            <a:r>
              <a:rPr lang="en-US" sz="1100" b="1" dirty="0">
                <a:latin typeface="Arial Narrow" panose="020B0606020202030204" pitchFamily="34" charset="0"/>
              </a:rPr>
              <a:t>Renowned warriors, the Ikhwan are also fervent Wahhabi Islamic puritans who want to spread their form of Islam throughout the Middle East.</a:t>
            </a:r>
          </a:p>
        </p:txBody>
      </p:sp>
      <p:cxnSp>
        <p:nvCxnSpPr>
          <p:cNvPr id="19" name="Straight Connector 18">
            <a:extLst>
              <a:ext uri="{FF2B5EF4-FFF2-40B4-BE49-F238E27FC236}">
                <a16:creationId xmlns:a16="http://schemas.microsoft.com/office/drawing/2014/main" id="{BA3539F0-6815-4E3B-9E92-63FD6C5A4877}"/>
              </a:ext>
            </a:extLst>
          </p:cNvPr>
          <p:cNvCxnSpPr>
            <a:cxnSpLocks/>
          </p:cNvCxnSpPr>
          <p:nvPr/>
        </p:nvCxnSpPr>
        <p:spPr>
          <a:xfrm>
            <a:off x="3029219" y="121412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898920F-FAF3-4526-83B0-22E5531AC527}"/>
              </a:ext>
            </a:extLst>
          </p:cNvPr>
          <p:cNvSpPr txBox="1"/>
          <p:nvPr/>
        </p:nvSpPr>
        <p:spPr>
          <a:xfrm>
            <a:off x="2707547" y="908553"/>
            <a:ext cx="643343" cy="276999"/>
          </a:xfrm>
          <a:prstGeom prst="rect">
            <a:avLst/>
          </a:prstGeom>
          <a:noFill/>
        </p:spPr>
        <p:txBody>
          <a:bodyPr wrap="square" rtlCol="0">
            <a:spAutoFit/>
          </a:bodyPr>
          <a:lstStyle/>
          <a:p>
            <a:r>
              <a:rPr lang="en-US" sz="1200" dirty="0">
                <a:latin typeface="Arial Narrow" panose="020B0606020202030204" pitchFamily="34" charset="0"/>
              </a:rPr>
              <a:t>1924-25</a:t>
            </a:r>
          </a:p>
        </p:txBody>
      </p:sp>
      <p:sp>
        <p:nvSpPr>
          <p:cNvPr id="21" name="Rectangle 20">
            <a:extLst>
              <a:ext uri="{FF2B5EF4-FFF2-40B4-BE49-F238E27FC236}">
                <a16:creationId xmlns:a16="http://schemas.microsoft.com/office/drawing/2014/main" id="{98B73E6E-15F7-463C-B0D5-099E8BD603F5}"/>
              </a:ext>
            </a:extLst>
          </p:cNvPr>
          <p:cNvSpPr/>
          <p:nvPr/>
        </p:nvSpPr>
        <p:spPr>
          <a:xfrm>
            <a:off x="2488201" y="1548595"/>
            <a:ext cx="1409699" cy="4832092"/>
          </a:xfrm>
          <a:prstGeom prst="rect">
            <a:avLst/>
          </a:prstGeom>
        </p:spPr>
        <p:txBody>
          <a:bodyPr wrap="square">
            <a:spAutoFit/>
          </a:bodyPr>
          <a:lstStyle/>
          <a:p>
            <a:r>
              <a:rPr lang="en-US" sz="1100" dirty="0">
                <a:latin typeface="Arial Narrow" panose="020B0606020202030204" pitchFamily="34" charset="0"/>
              </a:rPr>
              <a:t>With the Ikhwan by his side, he captures Mecca in 1924 and Medina in 1925, becoming the ruler of the Two Holy Cities of Islam. But the Ikhwan want to spread Wahhabism beyond Arabia and </a:t>
            </a:r>
            <a:r>
              <a:rPr lang="en-US" sz="1100" b="1" dirty="0">
                <a:latin typeface="Arial Narrow" panose="020B0606020202030204" pitchFamily="34" charset="0"/>
              </a:rPr>
              <a:t>when</a:t>
            </a:r>
            <a:r>
              <a:rPr lang="en-US" sz="1100" b="1" i="1" dirty="0">
                <a:latin typeface="Arial Narrow" panose="020B0606020202030204" pitchFamily="34" charset="0"/>
              </a:rPr>
              <a:t> </a:t>
            </a:r>
            <a:r>
              <a:rPr lang="en-US" sz="1100" b="1" dirty="0">
                <a:latin typeface="Arial Narrow" panose="020B0606020202030204" pitchFamily="34" charset="0"/>
              </a:rPr>
              <a:t>Abd al-Aziz tries to restrain them, they rebel</a:t>
            </a:r>
            <a:r>
              <a:rPr lang="en-US" sz="1100" dirty="0">
                <a:latin typeface="Arial Narrow" panose="020B0606020202030204" pitchFamily="34" charset="0"/>
              </a:rPr>
              <a:t>. To survive, Abd al-Aziz realizes he has to destroy the Ikhwan. </a:t>
            </a:r>
            <a:r>
              <a:rPr lang="en-US" sz="1100" b="1" dirty="0">
                <a:latin typeface="Arial Narrow" panose="020B0606020202030204" pitchFamily="34" charset="0"/>
              </a:rPr>
              <a:t>But how can he, a defender of Islam, justify going to war against his Muslim warriors</a:t>
            </a:r>
            <a:r>
              <a:rPr lang="en-US" sz="1100" dirty="0">
                <a:latin typeface="Arial Narrow" panose="020B0606020202030204" pitchFamily="34" charset="0"/>
              </a:rPr>
              <a:t>?</a:t>
            </a:r>
          </a:p>
          <a:p>
            <a:r>
              <a:rPr lang="en-US" sz="1100" dirty="0">
                <a:latin typeface="Arial Narrow" panose="020B0606020202030204" pitchFamily="34" charset="0"/>
              </a:rPr>
              <a:t>Abd al-Aziz seeks the approval of the ulama, the religious authorities, regarded as the moral guardians of the realm. With the ulama's endorsement, he crushes the Ikhwan.</a:t>
            </a:r>
            <a:endParaRPr lang="en-US" sz="1100" b="0" i="0" dirty="0">
              <a:effectLst/>
              <a:latin typeface="Arial Narrow" panose="020B0606020202030204" pitchFamily="34" charset="0"/>
            </a:endParaRPr>
          </a:p>
        </p:txBody>
      </p:sp>
      <p:cxnSp>
        <p:nvCxnSpPr>
          <p:cNvPr id="22" name="Straight Connector 21">
            <a:extLst>
              <a:ext uri="{FF2B5EF4-FFF2-40B4-BE49-F238E27FC236}">
                <a16:creationId xmlns:a16="http://schemas.microsoft.com/office/drawing/2014/main" id="{6483E33B-9887-490C-854D-BA4C73C1D542}"/>
              </a:ext>
            </a:extLst>
          </p:cNvPr>
          <p:cNvCxnSpPr>
            <a:cxnSpLocks/>
          </p:cNvCxnSpPr>
          <p:nvPr/>
        </p:nvCxnSpPr>
        <p:spPr>
          <a:xfrm>
            <a:off x="4472248" y="118127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167EEF8-FD80-4B20-8C9C-321BC854C0E7}"/>
              </a:ext>
            </a:extLst>
          </p:cNvPr>
          <p:cNvSpPr txBox="1"/>
          <p:nvPr/>
        </p:nvSpPr>
        <p:spPr>
          <a:xfrm>
            <a:off x="4220788" y="902596"/>
            <a:ext cx="502919" cy="276999"/>
          </a:xfrm>
          <a:prstGeom prst="rect">
            <a:avLst/>
          </a:prstGeom>
          <a:noFill/>
        </p:spPr>
        <p:txBody>
          <a:bodyPr wrap="square" rtlCol="0">
            <a:spAutoFit/>
          </a:bodyPr>
          <a:lstStyle/>
          <a:p>
            <a:r>
              <a:rPr lang="en-US" sz="1200" dirty="0">
                <a:latin typeface="Arial Narrow" panose="020B0606020202030204" pitchFamily="34" charset="0"/>
              </a:rPr>
              <a:t>1932</a:t>
            </a:r>
          </a:p>
        </p:txBody>
      </p:sp>
      <p:sp>
        <p:nvSpPr>
          <p:cNvPr id="24" name="Rectangle 23">
            <a:extLst>
              <a:ext uri="{FF2B5EF4-FFF2-40B4-BE49-F238E27FC236}">
                <a16:creationId xmlns:a16="http://schemas.microsoft.com/office/drawing/2014/main" id="{0E189E9C-D417-47D1-98EE-293BD792C8EB}"/>
              </a:ext>
            </a:extLst>
          </p:cNvPr>
          <p:cNvSpPr/>
          <p:nvPr/>
        </p:nvSpPr>
        <p:spPr>
          <a:xfrm>
            <a:off x="3998175" y="1491691"/>
            <a:ext cx="1409699" cy="5170646"/>
          </a:xfrm>
          <a:prstGeom prst="rect">
            <a:avLst/>
          </a:prstGeom>
        </p:spPr>
        <p:txBody>
          <a:bodyPr wrap="square">
            <a:spAutoFit/>
          </a:bodyPr>
          <a:lstStyle/>
          <a:p>
            <a:r>
              <a:rPr lang="en-US" sz="1100" b="1" dirty="0">
                <a:latin typeface="Arial Narrow" panose="020B0606020202030204" pitchFamily="34" charset="0"/>
              </a:rPr>
              <a:t>Abd al-Aziz ibn Saud declares himself king and gives his name to the country: Saudi Arabia</a:t>
            </a:r>
            <a:r>
              <a:rPr lang="en-US" sz="1100" dirty="0">
                <a:latin typeface="Arial Narrow" panose="020B0606020202030204" pitchFamily="34" charset="0"/>
              </a:rPr>
              <a:t>. To keep his new kingdom united, he marries a daughter from every tribe as well as from the influential clerical families -- more than twenty wives, although never more than four at one time, in accordance with the Quran.</a:t>
            </a:r>
          </a:p>
          <a:p>
            <a:r>
              <a:rPr lang="en-US" sz="1100" dirty="0">
                <a:latin typeface="Arial Narrow" panose="020B0606020202030204" pitchFamily="34" charset="0"/>
              </a:rPr>
              <a:t>These unions produce 45 legitimate sons and an unknown number of daughters (daughters are not counted). Abd al-Aziz then begins consolidating power away from the brothers and cousins who helped him conquer the peninsula in favor of his own sons. Every Saudi king since has been a son of Abd al-Aziz ibn Saud.</a:t>
            </a:r>
            <a:endParaRPr lang="en-US" sz="1100" b="0" i="0" dirty="0">
              <a:effectLst/>
              <a:latin typeface="Arial Narrow" panose="020B0606020202030204" pitchFamily="34" charset="0"/>
            </a:endParaRPr>
          </a:p>
        </p:txBody>
      </p:sp>
      <p:sp>
        <p:nvSpPr>
          <p:cNvPr id="25" name="Rectangle 24">
            <a:extLst>
              <a:ext uri="{FF2B5EF4-FFF2-40B4-BE49-F238E27FC236}">
                <a16:creationId xmlns:a16="http://schemas.microsoft.com/office/drawing/2014/main" id="{03E070FA-6688-4195-BEC1-24703946591D}"/>
              </a:ext>
            </a:extLst>
          </p:cNvPr>
          <p:cNvSpPr/>
          <p:nvPr/>
        </p:nvSpPr>
        <p:spPr>
          <a:xfrm>
            <a:off x="5673080" y="1523998"/>
            <a:ext cx="1528900" cy="5001369"/>
          </a:xfrm>
          <a:prstGeom prst="rect">
            <a:avLst/>
          </a:prstGeom>
        </p:spPr>
        <p:txBody>
          <a:bodyPr wrap="square">
            <a:spAutoFit/>
          </a:bodyPr>
          <a:lstStyle/>
          <a:p>
            <a:r>
              <a:rPr lang="en-US" sz="1100" dirty="0">
                <a:latin typeface="Arial Narrow" panose="020B0606020202030204" pitchFamily="34" charset="0"/>
              </a:rPr>
              <a:t>Saudi Arabia and the U.S. establish diplomatic relations, and </a:t>
            </a:r>
            <a:r>
              <a:rPr lang="en-US" sz="1100" b="1" dirty="0">
                <a:latin typeface="Arial Narrow" panose="020B0606020202030204" pitchFamily="34" charset="0"/>
              </a:rPr>
              <a:t>in 1933 the first foreign oil prospectors arrive in the kingdom</a:t>
            </a:r>
            <a:r>
              <a:rPr lang="en-US" sz="1100" dirty="0">
                <a:latin typeface="Arial Narrow" panose="020B0606020202030204" pitchFamily="34" charset="0"/>
              </a:rPr>
              <a:t>. </a:t>
            </a:r>
            <a:r>
              <a:rPr lang="en-US" sz="1100" b="1" dirty="0">
                <a:latin typeface="Arial Narrow" panose="020B0606020202030204" pitchFamily="34" charset="0"/>
              </a:rPr>
              <a:t>The Americans pay $170,000 in gold for land concessions that turn out to contain the biggest oil fields on earth. Ignoring criticism that inviting foreigners into the kingdom is un-Islamic, and citing precedent in the Quran, King Abd al-Aziz invites U.S oil companies to develop Saudi oil resources. </a:t>
            </a:r>
            <a:r>
              <a:rPr lang="en-US" sz="1100" b="1" dirty="0">
                <a:highlight>
                  <a:srgbClr val="FFFF00"/>
                </a:highlight>
                <a:latin typeface="Arial Narrow" panose="020B0606020202030204" pitchFamily="34" charset="0"/>
              </a:rPr>
              <a:t>The oil companies and the Saudi government set up a joint enterprise that later becomes the Arabian American Oil Company (Aramco). Its shareholders include America's four largest oil corporations</a:t>
            </a:r>
            <a:r>
              <a:rPr lang="en-US" sz="1100" b="1" dirty="0">
                <a:latin typeface="Arial Narrow" panose="020B0606020202030204" pitchFamily="34" charset="0"/>
              </a:rPr>
              <a:t>.</a:t>
            </a:r>
          </a:p>
        </p:txBody>
      </p:sp>
      <p:cxnSp>
        <p:nvCxnSpPr>
          <p:cNvPr id="26" name="Straight Connector 25">
            <a:extLst>
              <a:ext uri="{FF2B5EF4-FFF2-40B4-BE49-F238E27FC236}">
                <a16:creationId xmlns:a16="http://schemas.microsoft.com/office/drawing/2014/main" id="{47BE72E0-D261-4F5D-AE4D-2DD2FA2F340E}"/>
              </a:ext>
            </a:extLst>
          </p:cNvPr>
          <p:cNvCxnSpPr>
            <a:cxnSpLocks/>
          </p:cNvCxnSpPr>
          <p:nvPr/>
        </p:nvCxnSpPr>
        <p:spPr>
          <a:xfrm>
            <a:off x="6273970" y="1181839"/>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D6E5377-18B6-47AD-BCB5-D95DAB3553BC}"/>
              </a:ext>
            </a:extLst>
          </p:cNvPr>
          <p:cNvSpPr txBox="1"/>
          <p:nvPr/>
        </p:nvSpPr>
        <p:spPr>
          <a:xfrm>
            <a:off x="6022510" y="903162"/>
            <a:ext cx="502919" cy="276999"/>
          </a:xfrm>
          <a:prstGeom prst="rect">
            <a:avLst/>
          </a:prstGeom>
          <a:noFill/>
        </p:spPr>
        <p:txBody>
          <a:bodyPr wrap="square" rtlCol="0">
            <a:spAutoFit/>
          </a:bodyPr>
          <a:lstStyle/>
          <a:p>
            <a:r>
              <a:rPr lang="en-US" sz="1200" dirty="0">
                <a:latin typeface="Arial Narrow" panose="020B0606020202030204" pitchFamily="34" charset="0"/>
              </a:rPr>
              <a:t>1933</a:t>
            </a:r>
          </a:p>
        </p:txBody>
      </p:sp>
      <p:cxnSp>
        <p:nvCxnSpPr>
          <p:cNvPr id="28" name="Straight Connector 27">
            <a:extLst>
              <a:ext uri="{FF2B5EF4-FFF2-40B4-BE49-F238E27FC236}">
                <a16:creationId xmlns:a16="http://schemas.microsoft.com/office/drawing/2014/main" id="{A4F42B71-14BE-4162-BD8D-48952C93EF9D}"/>
              </a:ext>
            </a:extLst>
          </p:cNvPr>
          <p:cNvCxnSpPr>
            <a:cxnSpLocks/>
          </p:cNvCxnSpPr>
          <p:nvPr/>
        </p:nvCxnSpPr>
        <p:spPr>
          <a:xfrm>
            <a:off x="7969149" y="1181839"/>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D8E612B-992B-401C-BED4-31CA6D4759CB}"/>
              </a:ext>
            </a:extLst>
          </p:cNvPr>
          <p:cNvSpPr txBox="1"/>
          <p:nvPr/>
        </p:nvSpPr>
        <p:spPr>
          <a:xfrm>
            <a:off x="7717689" y="903162"/>
            <a:ext cx="502919" cy="276999"/>
          </a:xfrm>
          <a:prstGeom prst="rect">
            <a:avLst/>
          </a:prstGeom>
          <a:noFill/>
        </p:spPr>
        <p:txBody>
          <a:bodyPr wrap="square" rtlCol="0">
            <a:spAutoFit/>
          </a:bodyPr>
          <a:lstStyle/>
          <a:p>
            <a:r>
              <a:rPr lang="en-US" sz="1200" dirty="0">
                <a:latin typeface="Arial Narrow" panose="020B0606020202030204" pitchFamily="34" charset="0"/>
              </a:rPr>
              <a:t>1945</a:t>
            </a:r>
          </a:p>
        </p:txBody>
      </p:sp>
      <p:sp>
        <p:nvSpPr>
          <p:cNvPr id="30" name="Rectangle 29">
            <a:extLst>
              <a:ext uri="{FF2B5EF4-FFF2-40B4-BE49-F238E27FC236}">
                <a16:creationId xmlns:a16="http://schemas.microsoft.com/office/drawing/2014/main" id="{56A5117F-8E71-41C6-A3C1-D77892275A24}"/>
              </a:ext>
            </a:extLst>
          </p:cNvPr>
          <p:cNvSpPr/>
          <p:nvPr/>
        </p:nvSpPr>
        <p:spPr>
          <a:xfrm>
            <a:off x="7360643" y="1513070"/>
            <a:ext cx="2080804" cy="5001341"/>
          </a:xfrm>
          <a:prstGeom prst="rect">
            <a:avLst/>
          </a:prstGeom>
        </p:spPr>
        <p:txBody>
          <a:bodyPr wrap="square">
            <a:spAutoFit/>
          </a:bodyPr>
          <a:lstStyle/>
          <a:p>
            <a:r>
              <a:rPr lang="en-US" sz="1100" dirty="0">
                <a:latin typeface="Arial Narrow" panose="020B0606020202030204" pitchFamily="34" charset="0"/>
              </a:rPr>
              <a:t>By 1945, the U.S. urgently needs oil facilities to help supply forces fighting in the Second World War. Meanwhile, security is at the forefront of King Abd al-Aziz's concerns. President Franklin Roosevelt invites the king to meet him aboard the U.S.S.</a:t>
            </a:r>
            <a:r>
              <a:rPr lang="en-US" sz="1100" i="1" dirty="0">
                <a:latin typeface="Arial Narrow" panose="020B0606020202030204" pitchFamily="34" charset="0"/>
              </a:rPr>
              <a:t> Quincy</a:t>
            </a:r>
            <a:r>
              <a:rPr lang="en-US" sz="1100" dirty="0">
                <a:latin typeface="Arial Narrow" panose="020B0606020202030204" pitchFamily="34" charset="0"/>
              </a:rPr>
              <a:t>, docked in the Suez Canal. </a:t>
            </a:r>
            <a:r>
              <a:rPr lang="en-US" sz="1100" b="1" dirty="0">
                <a:highlight>
                  <a:srgbClr val="FFFF00"/>
                </a:highlight>
                <a:latin typeface="Arial Narrow" panose="020B0606020202030204" pitchFamily="34" charset="0"/>
              </a:rPr>
              <a:t>The two leaders cement a secret oil-for-security pact: The king guarantees to give the U.S. secure access to Saudi oil and in exchange the U.S. will provide military assistance and training to Saudi Arabia and build the Dhahran military base.</a:t>
            </a:r>
          </a:p>
          <a:p>
            <a:r>
              <a:rPr lang="en-US" sz="1100" dirty="0">
                <a:latin typeface="Arial Narrow" panose="020B0606020202030204" pitchFamily="34" charset="0"/>
              </a:rPr>
              <a:t>Also discussed at the meeting is the issue of creating a Jewish homeland in Palestine. King Abd al-Aziz acknowledges the plight of the Jews, but argues taking part of Palestine is unfair to the Palestinians. In a letter to the king that Roosevelt sends after their meeting, </a:t>
            </a:r>
            <a:r>
              <a:rPr lang="en-US" sz="1100" b="1" dirty="0">
                <a:latin typeface="Arial Narrow" panose="020B0606020202030204" pitchFamily="34" charset="0"/>
              </a:rPr>
              <a:t>the president writes: "I will take no action which might prove hostile to the Arab people</a:t>
            </a:r>
            <a:r>
              <a:rPr lang="en-US" sz="1100" dirty="0">
                <a:latin typeface="Arial Narrow" panose="020B0606020202030204" pitchFamily="34" charset="0"/>
              </a:rPr>
              <a:t>." But Roosevelt dies shortly after sending this letter and Vice President Harry Truman becomes president.</a:t>
            </a:r>
            <a:endParaRPr lang="en-US" sz="1100" b="0" i="0" dirty="0">
              <a:effectLst/>
              <a:latin typeface="Arial Narrow" panose="020B0606020202030204" pitchFamily="34" charset="0"/>
            </a:endParaRPr>
          </a:p>
        </p:txBody>
      </p:sp>
      <p:cxnSp>
        <p:nvCxnSpPr>
          <p:cNvPr id="31" name="Straight Connector 30">
            <a:extLst>
              <a:ext uri="{FF2B5EF4-FFF2-40B4-BE49-F238E27FC236}">
                <a16:creationId xmlns:a16="http://schemas.microsoft.com/office/drawing/2014/main" id="{5B24348D-B1CF-4E74-8D9B-A2477D73BA1D}"/>
              </a:ext>
            </a:extLst>
          </p:cNvPr>
          <p:cNvCxnSpPr>
            <a:cxnSpLocks/>
          </p:cNvCxnSpPr>
          <p:nvPr/>
        </p:nvCxnSpPr>
        <p:spPr>
          <a:xfrm>
            <a:off x="10440479" y="1179701"/>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8B981C8-E7C9-4FFC-A405-A0BA45006042}"/>
              </a:ext>
            </a:extLst>
          </p:cNvPr>
          <p:cNvSpPr txBox="1"/>
          <p:nvPr/>
        </p:nvSpPr>
        <p:spPr>
          <a:xfrm>
            <a:off x="10189019" y="901024"/>
            <a:ext cx="502919" cy="276999"/>
          </a:xfrm>
          <a:prstGeom prst="rect">
            <a:avLst/>
          </a:prstGeom>
          <a:noFill/>
        </p:spPr>
        <p:txBody>
          <a:bodyPr wrap="square" rtlCol="0">
            <a:spAutoFit/>
          </a:bodyPr>
          <a:lstStyle/>
          <a:p>
            <a:r>
              <a:rPr lang="en-US" sz="1200" dirty="0">
                <a:latin typeface="Arial Narrow" panose="020B0606020202030204" pitchFamily="34" charset="0"/>
              </a:rPr>
              <a:t>1947</a:t>
            </a:r>
          </a:p>
        </p:txBody>
      </p:sp>
      <p:sp>
        <p:nvSpPr>
          <p:cNvPr id="33" name="Rectangle 32">
            <a:extLst>
              <a:ext uri="{FF2B5EF4-FFF2-40B4-BE49-F238E27FC236}">
                <a16:creationId xmlns:a16="http://schemas.microsoft.com/office/drawing/2014/main" id="{307A6815-4A99-48CD-93B7-45D1956DA03A}"/>
              </a:ext>
            </a:extLst>
          </p:cNvPr>
          <p:cNvSpPr/>
          <p:nvPr/>
        </p:nvSpPr>
        <p:spPr>
          <a:xfrm>
            <a:off x="9765568" y="1548595"/>
            <a:ext cx="1767841" cy="3985706"/>
          </a:xfrm>
          <a:prstGeom prst="rect">
            <a:avLst/>
          </a:prstGeom>
        </p:spPr>
        <p:txBody>
          <a:bodyPr wrap="square">
            <a:spAutoFit/>
          </a:bodyPr>
          <a:lstStyle/>
          <a:p>
            <a:r>
              <a:rPr lang="en-US" sz="1100" dirty="0">
                <a:latin typeface="Arial Narrow" panose="020B0606020202030204" pitchFamily="34" charset="0"/>
              </a:rPr>
              <a:t>Prince Faisal, the King's second son, arrives in New York for the UN vote on the partition of Palestine into Jewish and Arab states. The Saudis are dead set against it. Prince Faisal is promised by Gen. George Marshall, one of President Truman's top aides, that the U.S. will vote against the proposal. </a:t>
            </a:r>
            <a:r>
              <a:rPr lang="en-US" sz="1100" b="1" dirty="0">
                <a:latin typeface="Arial Narrow" panose="020B0606020202030204" pitchFamily="34" charset="0"/>
              </a:rPr>
              <a:t>When Truman decides to support Palestine's partition, Prince Faisal takes this as a personal affront.</a:t>
            </a:r>
          </a:p>
          <a:p>
            <a:r>
              <a:rPr lang="en-US" sz="1100" b="1" dirty="0">
                <a:latin typeface="Arial Narrow" panose="020B0606020202030204" pitchFamily="34" charset="0"/>
              </a:rPr>
              <a:t>In 1948, King Abd al-Aziz sends Saudi forces to join an unsuccessful effort to destroy the nascent Jewish state. Saudi Arabia has since never officially recognized Israel, and is technically still at war with it.</a:t>
            </a:r>
            <a:endParaRPr lang="en-US" sz="1100" b="1" i="0" dirty="0">
              <a:effectLst/>
              <a:latin typeface="Arial Narrow" panose="020B0606020202030204" pitchFamily="34" charset="0"/>
            </a:endParaRPr>
          </a:p>
        </p:txBody>
      </p:sp>
      <p:sp>
        <p:nvSpPr>
          <p:cNvPr id="34" name="Rectangle 33">
            <a:extLst>
              <a:ext uri="{FF2B5EF4-FFF2-40B4-BE49-F238E27FC236}">
                <a16:creationId xmlns:a16="http://schemas.microsoft.com/office/drawing/2014/main" id="{893922A9-EE28-401E-8C55-55A6C995409E}"/>
              </a:ext>
            </a:extLst>
          </p:cNvPr>
          <p:cNvSpPr/>
          <p:nvPr/>
        </p:nvSpPr>
        <p:spPr>
          <a:xfrm>
            <a:off x="1072896" y="38122"/>
            <a:ext cx="10905066"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kern="1200" dirty="0">
                <a:solidFill>
                  <a:schemeClr val="tx1"/>
                </a:solidFill>
                <a:latin typeface="Arial Narrow" panose="020B0606020202030204" pitchFamily="34" charset="0"/>
                <a:ea typeface="+mj-ea"/>
                <a:cs typeface="+mj-cs"/>
              </a:rPr>
              <a:t>Saudi Arabia</a:t>
            </a:r>
            <a:endParaRPr lang="en-US" sz="3600" kern="1200" dirty="0">
              <a:solidFill>
                <a:schemeClr val="tx1"/>
              </a:solidFill>
              <a:latin typeface="Arial Narrow" panose="020B0606020202030204" pitchFamily="34" charset="0"/>
              <a:ea typeface="+mj-ea"/>
              <a:cs typeface="+mj-cs"/>
            </a:endParaRPr>
          </a:p>
        </p:txBody>
      </p:sp>
    </p:spTree>
    <p:extLst>
      <p:ext uri="{BB962C8B-B14F-4D97-AF65-F5344CB8AC3E}">
        <p14:creationId xmlns:p14="http://schemas.microsoft.com/office/powerpoint/2010/main" val="2481975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22</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E4D7BB-E5DD-4942-B7D0-829DDE340D06}"/>
              </a:ext>
            </a:extLst>
          </p:cNvPr>
          <p:cNvSpPr/>
          <p:nvPr/>
        </p:nvSpPr>
        <p:spPr>
          <a:xfrm>
            <a:off x="0" y="-18781"/>
            <a:ext cx="10905066" cy="6093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kern="1200" dirty="0">
                <a:solidFill>
                  <a:schemeClr val="tx1"/>
                </a:solidFill>
                <a:latin typeface="Arial Narrow" panose="020B0606020202030204" pitchFamily="34" charset="0"/>
                <a:ea typeface="+mj-ea"/>
                <a:cs typeface="+mj-cs"/>
              </a:rPr>
              <a:t>Timeline</a:t>
            </a:r>
            <a:endParaRPr lang="en-US" sz="2400" kern="1200" dirty="0">
              <a:solidFill>
                <a:schemeClr val="tx1"/>
              </a:solidFill>
              <a:latin typeface="Arial Narrow" panose="020B0606020202030204" pitchFamily="34" charset="0"/>
              <a:ea typeface="+mj-ea"/>
              <a:cs typeface="+mj-cs"/>
            </a:endParaRPr>
          </a:p>
        </p:txBody>
      </p:sp>
      <p:cxnSp>
        <p:nvCxnSpPr>
          <p:cNvPr id="12" name="Straight Connector 11">
            <a:extLst>
              <a:ext uri="{FF2B5EF4-FFF2-40B4-BE49-F238E27FC236}">
                <a16:creationId xmlns:a16="http://schemas.microsoft.com/office/drawing/2014/main" id="{772554D0-AFB1-45ED-9476-55210964CA7E}"/>
              </a:ext>
            </a:extLst>
          </p:cNvPr>
          <p:cNvCxnSpPr>
            <a:cxnSpLocks/>
          </p:cNvCxnSpPr>
          <p:nvPr/>
        </p:nvCxnSpPr>
        <p:spPr>
          <a:xfrm>
            <a:off x="470263" y="1149531"/>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9C8D8C2-03DB-4245-A593-D12FAC8946C5}"/>
              </a:ext>
            </a:extLst>
          </p:cNvPr>
          <p:cNvSpPr txBox="1"/>
          <p:nvPr/>
        </p:nvSpPr>
        <p:spPr>
          <a:xfrm>
            <a:off x="218803" y="870854"/>
            <a:ext cx="502919" cy="276999"/>
          </a:xfrm>
          <a:prstGeom prst="rect">
            <a:avLst/>
          </a:prstGeom>
          <a:noFill/>
        </p:spPr>
        <p:txBody>
          <a:bodyPr wrap="square" rtlCol="0">
            <a:spAutoFit/>
          </a:bodyPr>
          <a:lstStyle/>
          <a:p>
            <a:r>
              <a:rPr lang="en-US" sz="1200" dirty="0">
                <a:latin typeface="Arial Narrow" panose="020B0606020202030204" pitchFamily="34" charset="0"/>
              </a:rPr>
              <a:t>1953</a:t>
            </a:r>
          </a:p>
        </p:txBody>
      </p:sp>
      <p:sp>
        <p:nvSpPr>
          <p:cNvPr id="15" name="Rectangle 14">
            <a:extLst>
              <a:ext uri="{FF2B5EF4-FFF2-40B4-BE49-F238E27FC236}">
                <a16:creationId xmlns:a16="http://schemas.microsoft.com/office/drawing/2014/main" id="{E33A7072-ECD2-4CDB-A04C-E7747A3E7613}"/>
              </a:ext>
            </a:extLst>
          </p:cNvPr>
          <p:cNvSpPr/>
          <p:nvPr/>
        </p:nvSpPr>
        <p:spPr>
          <a:xfrm>
            <a:off x="0" y="1537760"/>
            <a:ext cx="1280160" cy="2631490"/>
          </a:xfrm>
          <a:prstGeom prst="rect">
            <a:avLst/>
          </a:prstGeom>
        </p:spPr>
        <p:txBody>
          <a:bodyPr wrap="square">
            <a:spAutoFit/>
          </a:bodyPr>
          <a:lstStyle/>
          <a:p>
            <a:r>
              <a:rPr lang="en-US" sz="1100" dirty="0">
                <a:latin typeface="Arial Narrow" panose="020B0606020202030204" pitchFamily="34" charset="0"/>
              </a:rPr>
              <a:t>Before his death in 1953, King Abd al-Aziz designates his eldest son, Prince Saud, the next king and appoints his second son, Prince Faisal, minister of foreign affairs. But Prince Saud will prove an ineffective ruler. His reign will be marked by inattention to governance and misuse of money.</a:t>
            </a:r>
            <a:endParaRPr lang="en-US" sz="1100" b="1" dirty="0">
              <a:latin typeface="Arial Narrow" panose="020B0606020202030204" pitchFamily="34" charset="0"/>
            </a:endParaRPr>
          </a:p>
        </p:txBody>
      </p:sp>
      <p:cxnSp>
        <p:nvCxnSpPr>
          <p:cNvPr id="16" name="Straight Connector 15">
            <a:extLst>
              <a:ext uri="{FF2B5EF4-FFF2-40B4-BE49-F238E27FC236}">
                <a16:creationId xmlns:a16="http://schemas.microsoft.com/office/drawing/2014/main" id="{8EAD4A50-BFF0-4FF4-9F9C-D0521DA42816}"/>
              </a:ext>
            </a:extLst>
          </p:cNvPr>
          <p:cNvCxnSpPr>
            <a:cxnSpLocks/>
          </p:cNvCxnSpPr>
          <p:nvPr/>
        </p:nvCxnSpPr>
        <p:spPr>
          <a:xfrm>
            <a:off x="2216885" y="1173979"/>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B082C99-95E6-4F85-9A70-8E24752F8D7A}"/>
              </a:ext>
            </a:extLst>
          </p:cNvPr>
          <p:cNvSpPr txBox="1"/>
          <p:nvPr/>
        </p:nvSpPr>
        <p:spPr>
          <a:xfrm>
            <a:off x="1965425" y="895302"/>
            <a:ext cx="502919" cy="276999"/>
          </a:xfrm>
          <a:prstGeom prst="rect">
            <a:avLst/>
          </a:prstGeom>
          <a:noFill/>
        </p:spPr>
        <p:txBody>
          <a:bodyPr wrap="square" rtlCol="0">
            <a:spAutoFit/>
          </a:bodyPr>
          <a:lstStyle/>
          <a:p>
            <a:r>
              <a:rPr lang="en-US" sz="1200" dirty="0">
                <a:latin typeface="Arial Narrow" panose="020B0606020202030204" pitchFamily="34" charset="0"/>
              </a:rPr>
              <a:t>1957</a:t>
            </a:r>
          </a:p>
        </p:txBody>
      </p:sp>
      <p:sp>
        <p:nvSpPr>
          <p:cNvPr id="18" name="Rectangle 17">
            <a:extLst>
              <a:ext uri="{FF2B5EF4-FFF2-40B4-BE49-F238E27FC236}">
                <a16:creationId xmlns:a16="http://schemas.microsoft.com/office/drawing/2014/main" id="{D0437170-6C46-4DDD-9018-653EFCD99866}"/>
              </a:ext>
            </a:extLst>
          </p:cNvPr>
          <p:cNvSpPr/>
          <p:nvPr/>
        </p:nvSpPr>
        <p:spPr>
          <a:xfrm>
            <a:off x="1280161" y="1506017"/>
            <a:ext cx="2070730" cy="4832092"/>
          </a:xfrm>
          <a:prstGeom prst="rect">
            <a:avLst/>
          </a:prstGeom>
        </p:spPr>
        <p:txBody>
          <a:bodyPr wrap="square">
            <a:spAutoFit/>
          </a:bodyPr>
          <a:lstStyle/>
          <a:p>
            <a:r>
              <a:rPr lang="en-US" sz="1100" dirty="0">
                <a:latin typeface="Arial Narrow" panose="020B0606020202030204" pitchFamily="34" charset="0"/>
              </a:rPr>
              <a:t>The Middle East balance of power shifts after Gamal Abdel Nasser's overthrow of Egypt's king in 1952. </a:t>
            </a:r>
            <a:r>
              <a:rPr lang="en-US" sz="1100" b="1" dirty="0">
                <a:highlight>
                  <a:srgbClr val="FFFF00"/>
                </a:highlight>
                <a:latin typeface="Arial Narrow" panose="020B0606020202030204" pitchFamily="34" charset="0"/>
              </a:rPr>
              <a:t>Nasser proclaims himself a pan-</a:t>
            </a:r>
            <a:r>
              <a:rPr lang="en-US" sz="1100" b="1" dirty="0" err="1">
                <a:highlight>
                  <a:srgbClr val="FFFF00"/>
                </a:highlight>
                <a:latin typeface="Arial Narrow" panose="020B0606020202030204" pitchFamily="34" charset="0"/>
              </a:rPr>
              <a:t>Arabist</a:t>
            </a:r>
            <a:r>
              <a:rPr lang="en-US" sz="1100" b="1" dirty="0">
                <a:highlight>
                  <a:srgbClr val="FFFF00"/>
                </a:highlight>
                <a:latin typeface="Arial Narrow" panose="020B0606020202030204" pitchFamily="34" charset="0"/>
              </a:rPr>
              <a:t> -- a secular, socialist -- and allies himself with the Soviet Union against the West</a:t>
            </a:r>
            <a:r>
              <a:rPr lang="en-US" sz="1100" dirty="0">
                <a:highlight>
                  <a:srgbClr val="FFFF00"/>
                </a:highlight>
                <a:latin typeface="Arial Narrow" panose="020B0606020202030204" pitchFamily="34" charset="0"/>
              </a:rPr>
              <a:t>. </a:t>
            </a:r>
            <a:r>
              <a:rPr lang="en-US" sz="1100" b="1" dirty="0">
                <a:highlight>
                  <a:srgbClr val="FFFF00"/>
                </a:highlight>
                <a:latin typeface="Arial Narrow" panose="020B0606020202030204" pitchFamily="34" charset="0"/>
              </a:rPr>
              <a:t>Nasser also wants Saudi oil under his control, saying it belongs to all Arab people.</a:t>
            </a:r>
          </a:p>
          <a:p>
            <a:r>
              <a:rPr lang="en-US" sz="1100" dirty="0">
                <a:latin typeface="Arial Narrow" panose="020B0606020202030204" pitchFamily="34" charset="0"/>
              </a:rPr>
              <a:t>The U.S. moves to shore up support for Saud. President Eisenhower invites him for a state visit in Feb. 1957. Eisenhower wants to renew the lease on the Dhahran airbase, </a:t>
            </a:r>
            <a:r>
              <a:rPr lang="en-US" sz="1100" b="1" dirty="0">
                <a:highlight>
                  <a:srgbClr val="FFFF00"/>
                </a:highlight>
                <a:latin typeface="Arial Narrow" panose="020B0606020202030204" pitchFamily="34" charset="0"/>
              </a:rPr>
              <a:t>a useful strategic asset in the Cold War</a:t>
            </a:r>
            <a:r>
              <a:rPr lang="en-US" sz="1100" dirty="0">
                <a:solidFill>
                  <a:srgbClr val="FF0000"/>
                </a:solidFill>
                <a:latin typeface="Arial Narrow" panose="020B0606020202030204" pitchFamily="34" charset="0"/>
              </a:rPr>
              <a:t>.</a:t>
            </a:r>
            <a:r>
              <a:rPr lang="en-US" sz="1100" dirty="0">
                <a:latin typeface="Arial Narrow" panose="020B0606020202030204" pitchFamily="34" charset="0"/>
              </a:rPr>
              <a:t> Saud wants the money that the U.S. will pay to extend the lease. And he privately promises to suspend all aid to Egypt. </a:t>
            </a:r>
            <a:r>
              <a:rPr lang="en-US" sz="1100" b="1" dirty="0">
                <a:latin typeface="Arial Narrow" panose="020B0606020202030204" pitchFamily="34" charset="0"/>
              </a:rPr>
              <a:t>To this day, the agreement that Faisal and Eisenhower sign constitutes the basis of U.S.-Saudi military cooperation.</a:t>
            </a:r>
          </a:p>
          <a:p>
            <a:r>
              <a:rPr lang="en-US" sz="1100" b="1" dirty="0">
                <a:latin typeface="Arial Narrow" panose="020B0606020202030204" pitchFamily="34" charset="0"/>
              </a:rPr>
              <a:t>But Saud soon spends the revenues from the Dhahran lease on luxury trips to Europe and falls out of favor with his own family.</a:t>
            </a:r>
          </a:p>
        </p:txBody>
      </p:sp>
      <p:cxnSp>
        <p:nvCxnSpPr>
          <p:cNvPr id="22" name="Straight Connector 21">
            <a:extLst>
              <a:ext uri="{FF2B5EF4-FFF2-40B4-BE49-F238E27FC236}">
                <a16:creationId xmlns:a16="http://schemas.microsoft.com/office/drawing/2014/main" id="{6483E33B-9887-490C-854D-BA4C73C1D542}"/>
              </a:ext>
            </a:extLst>
          </p:cNvPr>
          <p:cNvCxnSpPr>
            <a:cxnSpLocks/>
          </p:cNvCxnSpPr>
          <p:nvPr/>
        </p:nvCxnSpPr>
        <p:spPr>
          <a:xfrm>
            <a:off x="4119698" y="1173979"/>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167EEF8-FD80-4B20-8C9C-321BC854C0E7}"/>
              </a:ext>
            </a:extLst>
          </p:cNvPr>
          <p:cNvSpPr txBox="1"/>
          <p:nvPr/>
        </p:nvSpPr>
        <p:spPr>
          <a:xfrm>
            <a:off x="3868238" y="895302"/>
            <a:ext cx="659107" cy="276999"/>
          </a:xfrm>
          <a:prstGeom prst="rect">
            <a:avLst/>
          </a:prstGeom>
          <a:noFill/>
        </p:spPr>
        <p:txBody>
          <a:bodyPr wrap="square" rtlCol="0">
            <a:spAutoFit/>
          </a:bodyPr>
          <a:lstStyle/>
          <a:p>
            <a:r>
              <a:rPr lang="en-US" sz="1200" dirty="0">
                <a:latin typeface="Arial Narrow" panose="020B0606020202030204" pitchFamily="34" charset="0"/>
              </a:rPr>
              <a:t>1958-59</a:t>
            </a:r>
          </a:p>
        </p:txBody>
      </p:sp>
      <p:sp>
        <p:nvSpPr>
          <p:cNvPr id="25" name="Rectangle 24">
            <a:extLst>
              <a:ext uri="{FF2B5EF4-FFF2-40B4-BE49-F238E27FC236}">
                <a16:creationId xmlns:a16="http://schemas.microsoft.com/office/drawing/2014/main" id="{03E070FA-6688-4195-BEC1-24703946591D}"/>
              </a:ext>
            </a:extLst>
          </p:cNvPr>
          <p:cNvSpPr/>
          <p:nvPr/>
        </p:nvSpPr>
        <p:spPr>
          <a:xfrm>
            <a:off x="5218645" y="1487340"/>
            <a:ext cx="1382764" cy="4493538"/>
          </a:xfrm>
          <a:prstGeom prst="rect">
            <a:avLst/>
          </a:prstGeom>
        </p:spPr>
        <p:txBody>
          <a:bodyPr wrap="square">
            <a:spAutoFit/>
          </a:bodyPr>
          <a:lstStyle/>
          <a:p>
            <a:r>
              <a:rPr lang="en-US" sz="1100" dirty="0">
                <a:latin typeface="Arial Narrow" panose="020B0606020202030204" pitchFamily="34" charset="0"/>
              </a:rPr>
              <a:t>By the early 60s, King Saud is losing support everywhere and has brought the country to the brink of economic collapse. The senior Al Saud brothers realize something has to be done and arrive at a consensus to replace Saud with a more capable leader. </a:t>
            </a:r>
            <a:r>
              <a:rPr lang="en-US" sz="1100" b="1" dirty="0">
                <a:latin typeface="Arial Narrow" panose="020B0606020202030204" pitchFamily="34" charset="0"/>
              </a:rPr>
              <a:t>They go to the ulama, the religious authorities, and get a fatwa sanctioning Saud's abdication in favor of his half-brother Faisal</a:t>
            </a:r>
            <a:r>
              <a:rPr lang="en-US" sz="1100" dirty="0">
                <a:latin typeface="Arial Narrow" panose="020B0606020202030204" pitchFamily="34" charset="0"/>
              </a:rPr>
              <a:t>. King Saud and his entourage quietly leave the country, and the ailing monarch spends his last years exiled in Athens, Greece, where he dies in 1969.</a:t>
            </a:r>
            <a:endParaRPr lang="en-US" sz="1100" b="1" dirty="0">
              <a:latin typeface="Arial Narrow" panose="020B0606020202030204" pitchFamily="34" charset="0"/>
            </a:endParaRPr>
          </a:p>
        </p:txBody>
      </p:sp>
      <p:cxnSp>
        <p:nvCxnSpPr>
          <p:cNvPr id="26" name="Straight Connector 25">
            <a:extLst>
              <a:ext uri="{FF2B5EF4-FFF2-40B4-BE49-F238E27FC236}">
                <a16:creationId xmlns:a16="http://schemas.microsoft.com/office/drawing/2014/main" id="{47BE72E0-D261-4F5D-AE4D-2DD2FA2F340E}"/>
              </a:ext>
            </a:extLst>
          </p:cNvPr>
          <p:cNvCxnSpPr>
            <a:cxnSpLocks/>
          </p:cNvCxnSpPr>
          <p:nvPr/>
        </p:nvCxnSpPr>
        <p:spPr>
          <a:xfrm>
            <a:off x="5913372" y="1145181"/>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D6E5377-18B6-47AD-BCB5-D95DAB3553BC}"/>
              </a:ext>
            </a:extLst>
          </p:cNvPr>
          <p:cNvSpPr txBox="1"/>
          <p:nvPr/>
        </p:nvSpPr>
        <p:spPr>
          <a:xfrm>
            <a:off x="5661912" y="866504"/>
            <a:ext cx="502919" cy="276999"/>
          </a:xfrm>
          <a:prstGeom prst="rect">
            <a:avLst/>
          </a:prstGeom>
          <a:noFill/>
        </p:spPr>
        <p:txBody>
          <a:bodyPr wrap="square" rtlCol="0">
            <a:spAutoFit/>
          </a:bodyPr>
          <a:lstStyle/>
          <a:p>
            <a:r>
              <a:rPr lang="en-US" sz="1200" dirty="0">
                <a:latin typeface="Arial Narrow" panose="020B0606020202030204" pitchFamily="34" charset="0"/>
              </a:rPr>
              <a:t>1964</a:t>
            </a:r>
          </a:p>
        </p:txBody>
      </p:sp>
      <p:cxnSp>
        <p:nvCxnSpPr>
          <p:cNvPr id="28" name="Straight Connector 27">
            <a:extLst>
              <a:ext uri="{FF2B5EF4-FFF2-40B4-BE49-F238E27FC236}">
                <a16:creationId xmlns:a16="http://schemas.microsoft.com/office/drawing/2014/main" id="{A4F42B71-14BE-4162-BD8D-48952C93EF9D}"/>
              </a:ext>
            </a:extLst>
          </p:cNvPr>
          <p:cNvCxnSpPr>
            <a:cxnSpLocks/>
          </p:cNvCxnSpPr>
          <p:nvPr/>
        </p:nvCxnSpPr>
        <p:spPr>
          <a:xfrm>
            <a:off x="8341394" y="1147661"/>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D8E612B-992B-401C-BED4-31CA6D4759CB}"/>
              </a:ext>
            </a:extLst>
          </p:cNvPr>
          <p:cNvSpPr txBox="1"/>
          <p:nvPr/>
        </p:nvSpPr>
        <p:spPr>
          <a:xfrm>
            <a:off x="8089934" y="868984"/>
            <a:ext cx="659107" cy="276999"/>
          </a:xfrm>
          <a:prstGeom prst="rect">
            <a:avLst/>
          </a:prstGeom>
          <a:noFill/>
        </p:spPr>
        <p:txBody>
          <a:bodyPr wrap="square" rtlCol="0">
            <a:spAutoFit/>
          </a:bodyPr>
          <a:lstStyle/>
          <a:p>
            <a:r>
              <a:rPr lang="en-US" sz="1200" dirty="0">
                <a:latin typeface="Arial Narrow" panose="020B0606020202030204" pitchFamily="34" charset="0"/>
              </a:rPr>
              <a:t>1964-75</a:t>
            </a:r>
          </a:p>
        </p:txBody>
      </p:sp>
      <p:sp>
        <p:nvSpPr>
          <p:cNvPr id="30" name="Rectangle 29">
            <a:extLst>
              <a:ext uri="{FF2B5EF4-FFF2-40B4-BE49-F238E27FC236}">
                <a16:creationId xmlns:a16="http://schemas.microsoft.com/office/drawing/2014/main" id="{56A5117F-8E71-41C6-A3C1-D77892275A24}"/>
              </a:ext>
            </a:extLst>
          </p:cNvPr>
          <p:cNvSpPr/>
          <p:nvPr/>
        </p:nvSpPr>
        <p:spPr>
          <a:xfrm>
            <a:off x="6783653" y="1506017"/>
            <a:ext cx="3239913" cy="4662815"/>
          </a:xfrm>
          <a:prstGeom prst="rect">
            <a:avLst/>
          </a:prstGeom>
        </p:spPr>
        <p:txBody>
          <a:bodyPr wrap="square">
            <a:spAutoFit/>
          </a:bodyPr>
          <a:lstStyle/>
          <a:p>
            <a:r>
              <a:rPr lang="en-US" sz="1100" dirty="0">
                <a:latin typeface="Arial Narrow" panose="020B0606020202030204" pitchFamily="34" charset="0"/>
              </a:rPr>
              <a:t>King Faisal begins a program of bringing the kingdom up to date, stressing economic development and educational improvements. </a:t>
            </a:r>
            <a:r>
              <a:rPr lang="en-US" sz="1100" b="1" dirty="0">
                <a:latin typeface="Arial Narrow" panose="020B0606020202030204" pitchFamily="34" charset="0"/>
              </a:rPr>
              <a:t>During his reign oil revenues increase by more than 1,600 percent, enabling Faisal to build a communications and transportation infrastructure and set up a generous system of welfare benefits for all citizens. Even today, Saudi citizens do not pay taxes.</a:t>
            </a:r>
          </a:p>
          <a:p>
            <a:r>
              <a:rPr lang="en-US" sz="1100" b="1" dirty="0">
                <a:highlight>
                  <a:srgbClr val="FFFF00"/>
                </a:highlight>
                <a:latin typeface="Arial Narrow" panose="020B0606020202030204" pitchFamily="34" charset="0"/>
              </a:rPr>
              <a:t>But almost every aspect of modernization brings the king into conflict with the religious establishment. For the ulama, innovation threatens Islam. To appease the conservatives, King Faisal allows </a:t>
            </a:r>
            <a:r>
              <a:rPr lang="en-US" sz="1100" b="1" dirty="0" err="1">
                <a:highlight>
                  <a:srgbClr val="FFFF00"/>
                </a:highlight>
                <a:latin typeface="Arial Narrow" panose="020B0606020202030204" pitchFamily="34" charset="0"/>
              </a:rPr>
              <a:t>Saudia</a:t>
            </a:r>
            <a:r>
              <a:rPr lang="en-US" sz="1100" b="1" dirty="0">
                <a:highlight>
                  <a:srgbClr val="FFFF00"/>
                </a:highlight>
                <a:latin typeface="Arial Narrow" panose="020B0606020202030204" pitchFamily="34" charset="0"/>
              </a:rPr>
              <a:t> Arabia to become a sanctuary for extremist Muslims from Egypt and Syria where the governments are cracking down on fundamentalist scholars and professionals. Faisal invites them to teach Saudi Arabia's youth. His decision will have far-reaching consequences; many of today's Saudi radicals studied under Egyptian and Syrian fundamentalists.</a:t>
            </a:r>
          </a:p>
          <a:p>
            <a:r>
              <a:rPr lang="en-US" sz="1100" dirty="0">
                <a:latin typeface="Arial Narrow" panose="020B0606020202030204" pitchFamily="34" charset="0"/>
              </a:rPr>
              <a:t>Partly due to his standing as a pious Muslim, Faisal is able to introduce cautious social reforms such as female education. In 1965, he approves the first television broadcast inside the kingdom -- a recitation of the Quran. Nonetheless, </a:t>
            </a:r>
            <a:r>
              <a:rPr lang="en-US" sz="1100" b="1" dirty="0">
                <a:highlight>
                  <a:srgbClr val="FFFF00"/>
                </a:highlight>
                <a:latin typeface="Arial Narrow" panose="020B0606020202030204" pitchFamily="34" charset="0"/>
              </a:rPr>
              <a:t>religious conservatives stage a large protest. When a nephew of the king is killed at the protest in clashes with the police, the king does nothing to punish the policemen. This decision will later have disastrous consequences.</a:t>
            </a:r>
            <a:endParaRPr lang="en-US" sz="1100" b="1" i="0" dirty="0">
              <a:effectLst/>
              <a:highlight>
                <a:srgbClr val="FFFF00"/>
              </a:highlight>
              <a:latin typeface="Arial Narrow" panose="020B0606020202030204" pitchFamily="34" charset="0"/>
            </a:endParaRPr>
          </a:p>
        </p:txBody>
      </p:sp>
      <p:sp>
        <p:nvSpPr>
          <p:cNvPr id="34" name="Rectangle 33">
            <a:extLst>
              <a:ext uri="{FF2B5EF4-FFF2-40B4-BE49-F238E27FC236}">
                <a16:creationId xmlns:a16="http://schemas.microsoft.com/office/drawing/2014/main" id="{893922A9-EE28-401E-8C55-55A6C995409E}"/>
              </a:ext>
            </a:extLst>
          </p:cNvPr>
          <p:cNvSpPr/>
          <p:nvPr/>
        </p:nvSpPr>
        <p:spPr>
          <a:xfrm>
            <a:off x="1072896" y="38122"/>
            <a:ext cx="10905066"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kern="1200" dirty="0">
                <a:solidFill>
                  <a:schemeClr val="tx1"/>
                </a:solidFill>
                <a:latin typeface="Arial Narrow" panose="020B0606020202030204" pitchFamily="34" charset="0"/>
                <a:ea typeface="+mj-ea"/>
                <a:cs typeface="+mj-cs"/>
              </a:rPr>
              <a:t>Saudi Arabia</a:t>
            </a:r>
            <a:endParaRPr lang="en-US" sz="3600" kern="1200" dirty="0">
              <a:solidFill>
                <a:schemeClr val="tx1"/>
              </a:solidFill>
              <a:latin typeface="Arial Narrow" panose="020B0606020202030204" pitchFamily="34" charset="0"/>
              <a:ea typeface="+mj-ea"/>
              <a:cs typeface="+mj-cs"/>
            </a:endParaRPr>
          </a:p>
        </p:txBody>
      </p:sp>
      <p:sp>
        <p:nvSpPr>
          <p:cNvPr id="4" name="Rectangle 3">
            <a:extLst>
              <a:ext uri="{FF2B5EF4-FFF2-40B4-BE49-F238E27FC236}">
                <a16:creationId xmlns:a16="http://schemas.microsoft.com/office/drawing/2014/main" id="{28F5A0AF-FB08-4C02-96F1-CF59450FC0EB}"/>
              </a:ext>
            </a:extLst>
          </p:cNvPr>
          <p:cNvSpPr/>
          <p:nvPr/>
        </p:nvSpPr>
        <p:spPr>
          <a:xfrm>
            <a:off x="3507508" y="1494748"/>
            <a:ext cx="1528900" cy="5278368"/>
          </a:xfrm>
          <a:prstGeom prst="rect">
            <a:avLst/>
          </a:prstGeom>
        </p:spPr>
        <p:txBody>
          <a:bodyPr wrap="square">
            <a:spAutoFit/>
          </a:bodyPr>
          <a:lstStyle/>
          <a:p>
            <a:r>
              <a:rPr lang="en-US" sz="1100" dirty="0">
                <a:latin typeface="Arial Narrow" panose="020B0606020202030204" pitchFamily="34" charset="0"/>
              </a:rPr>
              <a:t>In the late 50s, one of King Abd al-Aziz's younger sons, Prince Talal, begins a movement for political reform in the kingdom. In 1958, he drafts a new Saudi constitution to establish a national consultative council, a first step toward establishing a constitutional monarchy. But his proposal is rejected by King Saud and in 1961 he is forced from his position as transportation minister.</a:t>
            </a:r>
          </a:p>
          <a:p>
            <a:r>
              <a:rPr lang="en-US" sz="1100" b="1" dirty="0">
                <a:latin typeface="Arial Narrow" panose="020B0606020202030204" pitchFamily="34" charset="0"/>
              </a:rPr>
              <a:t>From exile in Egypt and Lebanon, Prince Talal announces the establishment of a royal opposition group comprised of some of his full brothers and other well-educated Saudis. It is nicknamed the "Free Princes." They continue to lobby for political reform, but without success</a:t>
            </a:r>
            <a:r>
              <a:rPr lang="en-US" b="1" dirty="0">
                <a:latin typeface="trebuchet"/>
              </a:rPr>
              <a:t>.</a:t>
            </a:r>
            <a:endParaRPr lang="en-US" b="1" i="0" dirty="0">
              <a:effectLst/>
              <a:latin typeface="trebuchet"/>
            </a:endParaRPr>
          </a:p>
        </p:txBody>
      </p:sp>
      <p:pic>
        <p:nvPicPr>
          <p:cNvPr id="5" name="Picture 4">
            <a:extLst>
              <a:ext uri="{FF2B5EF4-FFF2-40B4-BE49-F238E27FC236}">
                <a16:creationId xmlns:a16="http://schemas.microsoft.com/office/drawing/2014/main" id="{5B228224-91CA-4539-902B-CBD1556B8D4B}"/>
              </a:ext>
            </a:extLst>
          </p:cNvPr>
          <p:cNvPicPr>
            <a:picLocks noChangeAspect="1"/>
          </p:cNvPicPr>
          <p:nvPr/>
        </p:nvPicPr>
        <p:blipFill>
          <a:blip r:embed="rId2"/>
          <a:stretch>
            <a:fillRect/>
          </a:stretch>
        </p:blipFill>
        <p:spPr>
          <a:xfrm>
            <a:off x="10205802" y="2151016"/>
            <a:ext cx="1689925" cy="1566379"/>
          </a:xfrm>
          <a:prstGeom prst="rect">
            <a:avLst/>
          </a:prstGeom>
        </p:spPr>
      </p:pic>
      <p:sp>
        <p:nvSpPr>
          <p:cNvPr id="6" name="Rectangle 5">
            <a:extLst>
              <a:ext uri="{FF2B5EF4-FFF2-40B4-BE49-F238E27FC236}">
                <a16:creationId xmlns:a16="http://schemas.microsoft.com/office/drawing/2014/main" id="{8F223C15-5992-4EB7-929F-018AE2B689DC}"/>
              </a:ext>
            </a:extLst>
          </p:cNvPr>
          <p:cNvSpPr/>
          <p:nvPr/>
        </p:nvSpPr>
        <p:spPr>
          <a:xfrm>
            <a:off x="10403850" y="3799918"/>
            <a:ext cx="1175322" cy="369332"/>
          </a:xfrm>
          <a:prstGeom prst="rect">
            <a:avLst/>
          </a:prstGeom>
        </p:spPr>
        <p:txBody>
          <a:bodyPr wrap="none">
            <a:spAutoFit/>
          </a:bodyPr>
          <a:lstStyle/>
          <a:p>
            <a:r>
              <a:rPr lang="en-US" dirty="0">
                <a:latin typeface="Arial Narrow" panose="020B0606020202030204" pitchFamily="34" charset="0"/>
              </a:rPr>
              <a:t>King Faisal </a:t>
            </a:r>
            <a:endParaRPr lang="en-US" dirty="0"/>
          </a:p>
        </p:txBody>
      </p:sp>
    </p:spTree>
    <p:extLst>
      <p:ext uri="{BB962C8B-B14F-4D97-AF65-F5344CB8AC3E}">
        <p14:creationId xmlns:p14="http://schemas.microsoft.com/office/powerpoint/2010/main" val="3340397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23</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E4D7BB-E5DD-4942-B7D0-829DDE340D06}"/>
              </a:ext>
            </a:extLst>
          </p:cNvPr>
          <p:cNvSpPr/>
          <p:nvPr/>
        </p:nvSpPr>
        <p:spPr>
          <a:xfrm>
            <a:off x="0" y="-18781"/>
            <a:ext cx="10905066" cy="6093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kern="1200" dirty="0">
                <a:solidFill>
                  <a:schemeClr val="tx1"/>
                </a:solidFill>
                <a:latin typeface="Arial Narrow" panose="020B0606020202030204" pitchFamily="34" charset="0"/>
                <a:ea typeface="+mj-ea"/>
                <a:cs typeface="+mj-cs"/>
              </a:rPr>
              <a:t>Timeline</a:t>
            </a:r>
            <a:endParaRPr lang="en-US" sz="2400" kern="1200" dirty="0">
              <a:solidFill>
                <a:schemeClr val="tx1"/>
              </a:solidFill>
              <a:latin typeface="Arial Narrow" panose="020B0606020202030204" pitchFamily="34" charset="0"/>
              <a:ea typeface="+mj-ea"/>
              <a:cs typeface="+mj-cs"/>
            </a:endParaRPr>
          </a:p>
        </p:txBody>
      </p:sp>
      <p:cxnSp>
        <p:nvCxnSpPr>
          <p:cNvPr id="12" name="Straight Connector 11">
            <a:extLst>
              <a:ext uri="{FF2B5EF4-FFF2-40B4-BE49-F238E27FC236}">
                <a16:creationId xmlns:a16="http://schemas.microsoft.com/office/drawing/2014/main" id="{772554D0-AFB1-45ED-9476-55210964CA7E}"/>
              </a:ext>
            </a:extLst>
          </p:cNvPr>
          <p:cNvCxnSpPr>
            <a:cxnSpLocks/>
          </p:cNvCxnSpPr>
          <p:nvPr/>
        </p:nvCxnSpPr>
        <p:spPr>
          <a:xfrm>
            <a:off x="470263" y="1149531"/>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9C8D8C2-03DB-4245-A593-D12FAC8946C5}"/>
              </a:ext>
            </a:extLst>
          </p:cNvPr>
          <p:cNvSpPr txBox="1"/>
          <p:nvPr/>
        </p:nvSpPr>
        <p:spPr>
          <a:xfrm>
            <a:off x="218803" y="870854"/>
            <a:ext cx="502919" cy="276999"/>
          </a:xfrm>
          <a:prstGeom prst="rect">
            <a:avLst/>
          </a:prstGeom>
          <a:noFill/>
        </p:spPr>
        <p:txBody>
          <a:bodyPr wrap="square" rtlCol="0">
            <a:spAutoFit/>
          </a:bodyPr>
          <a:lstStyle/>
          <a:p>
            <a:r>
              <a:rPr lang="en-US" sz="1200" dirty="0">
                <a:latin typeface="Arial Narrow" panose="020B0606020202030204" pitchFamily="34" charset="0"/>
              </a:rPr>
              <a:t>1967</a:t>
            </a:r>
          </a:p>
        </p:txBody>
      </p:sp>
      <p:sp>
        <p:nvSpPr>
          <p:cNvPr id="15" name="Rectangle 14">
            <a:extLst>
              <a:ext uri="{FF2B5EF4-FFF2-40B4-BE49-F238E27FC236}">
                <a16:creationId xmlns:a16="http://schemas.microsoft.com/office/drawing/2014/main" id="{E33A7072-ECD2-4CDB-A04C-E7747A3E7613}"/>
              </a:ext>
            </a:extLst>
          </p:cNvPr>
          <p:cNvSpPr/>
          <p:nvPr/>
        </p:nvSpPr>
        <p:spPr>
          <a:xfrm>
            <a:off x="0" y="1537760"/>
            <a:ext cx="1402080" cy="4493538"/>
          </a:xfrm>
          <a:prstGeom prst="rect">
            <a:avLst/>
          </a:prstGeom>
        </p:spPr>
        <p:txBody>
          <a:bodyPr wrap="square">
            <a:spAutoFit/>
          </a:bodyPr>
          <a:lstStyle/>
          <a:p>
            <a:r>
              <a:rPr lang="en-US" sz="1100" dirty="0">
                <a:latin typeface="Arial Narrow" panose="020B0606020202030204" pitchFamily="34" charset="0"/>
              </a:rPr>
              <a:t>In the spring of 1967 war is brewing. President Nasser of Egypt moves troops to Israel's border and orders the UN out. </a:t>
            </a:r>
            <a:r>
              <a:rPr lang="en-US" sz="1100" b="1" dirty="0">
                <a:latin typeface="Arial Narrow" panose="020B0606020202030204" pitchFamily="34" charset="0"/>
              </a:rPr>
              <a:t>Uniting against Israel, Faisal reconciles with Nasser</a:t>
            </a:r>
            <a:r>
              <a:rPr lang="en-US" sz="1100" dirty="0">
                <a:latin typeface="Arial Narrow" panose="020B0606020202030204" pitchFamily="34" charset="0"/>
              </a:rPr>
              <a:t>. Fearing an attack is imminent, Israel launches a massive pre-emptive war. </a:t>
            </a:r>
            <a:r>
              <a:rPr lang="en-US" sz="1100" b="1" dirty="0">
                <a:latin typeface="Arial Narrow" panose="020B0606020202030204" pitchFamily="34" charset="0"/>
              </a:rPr>
              <a:t>In just six days the bulk of Arab armies are destroyed and Arab leaders are humiliated. At Aramco's compounds, hundreds of Saudis riot against the United States. The Arab league pressures King Faisal to use Saudi oil as a weapon against the West.</a:t>
            </a:r>
          </a:p>
        </p:txBody>
      </p:sp>
      <p:cxnSp>
        <p:nvCxnSpPr>
          <p:cNvPr id="16" name="Straight Connector 15">
            <a:extLst>
              <a:ext uri="{FF2B5EF4-FFF2-40B4-BE49-F238E27FC236}">
                <a16:creationId xmlns:a16="http://schemas.microsoft.com/office/drawing/2014/main" id="{8EAD4A50-BFF0-4FF4-9F9C-D0521DA42816}"/>
              </a:ext>
            </a:extLst>
          </p:cNvPr>
          <p:cNvCxnSpPr>
            <a:cxnSpLocks/>
          </p:cNvCxnSpPr>
          <p:nvPr/>
        </p:nvCxnSpPr>
        <p:spPr>
          <a:xfrm>
            <a:off x="2216885" y="1173979"/>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B082C99-95E6-4F85-9A70-8E24752F8D7A}"/>
              </a:ext>
            </a:extLst>
          </p:cNvPr>
          <p:cNvSpPr txBox="1"/>
          <p:nvPr/>
        </p:nvSpPr>
        <p:spPr>
          <a:xfrm>
            <a:off x="1965425" y="895302"/>
            <a:ext cx="502919" cy="276999"/>
          </a:xfrm>
          <a:prstGeom prst="rect">
            <a:avLst/>
          </a:prstGeom>
          <a:noFill/>
        </p:spPr>
        <p:txBody>
          <a:bodyPr wrap="square" rtlCol="0">
            <a:spAutoFit/>
          </a:bodyPr>
          <a:lstStyle/>
          <a:p>
            <a:r>
              <a:rPr lang="en-US" sz="1200" dirty="0">
                <a:latin typeface="Arial Narrow" panose="020B0606020202030204" pitchFamily="34" charset="0"/>
              </a:rPr>
              <a:t>1973</a:t>
            </a:r>
          </a:p>
        </p:txBody>
      </p:sp>
      <p:sp>
        <p:nvSpPr>
          <p:cNvPr id="18" name="Rectangle 17">
            <a:extLst>
              <a:ext uri="{FF2B5EF4-FFF2-40B4-BE49-F238E27FC236}">
                <a16:creationId xmlns:a16="http://schemas.microsoft.com/office/drawing/2014/main" id="{D0437170-6C46-4DDD-9018-653EFCD99866}"/>
              </a:ext>
            </a:extLst>
          </p:cNvPr>
          <p:cNvSpPr/>
          <p:nvPr/>
        </p:nvSpPr>
        <p:spPr>
          <a:xfrm>
            <a:off x="1471429" y="1487340"/>
            <a:ext cx="2070730" cy="4832092"/>
          </a:xfrm>
          <a:prstGeom prst="rect">
            <a:avLst/>
          </a:prstGeom>
        </p:spPr>
        <p:txBody>
          <a:bodyPr wrap="square">
            <a:spAutoFit/>
          </a:bodyPr>
          <a:lstStyle/>
          <a:p>
            <a:r>
              <a:rPr lang="en-US" sz="1100" dirty="0">
                <a:latin typeface="Arial Narrow" panose="020B0606020202030204" pitchFamily="34" charset="0"/>
              </a:rPr>
              <a:t>In Oct. 1973, another Arab-Israeli war breaks out. Despite growing tensions, the Arab attack on Israel comes as a surprise. In the first day, Egyptian and Syrian armies gain considerable ground.</a:t>
            </a:r>
          </a:p>
          <a:p>
            <a:r>
              <a:rPr lang="en-US" sz="1100" b="1" dirty="0">
                <a:latin typeface="Arial Narrow" panose="020B0606020202030204" pitchFamily="34" charset="0"/>
              </a:rPr>
              <a:t>In the midst of the war, the U.S. airlifts supplies to Israel. The Arab League pressures Faisal for an oil boycott and Faisal acts, ordering Aramco to stop pumping. With Saudi oil kept off the market, world oil prices quadruple. President Nixon sends Secretary of State Henry Kissinger on an urgent mission to meet with Faisal. The Pentagon begins considering military options. Kissinger says oil is a national security priority, and if necessary, the U.S. will intervene militarily.</a:t>
            </a:r>
          </a:p>
          <a:p>
            <a:r>
              <a:rPr lang="en-US" sz="1100" b="1" dirty="0">
                <a:latin typeface="Arial Narrow" panose="020B0606020202030204" pitchFamily="34" charset="0"/>
              </a:rPr>
              <a:t>With the oil embargo having a major impact on the war in Vietnam, a secret solution is devised: King Faisal agrees to arrange for Saudi oil to be covertly supplied to the U.S. Navy. The oil embargo officially ends in 1974.</a:t>
            </a:r>
          </a:p>
        </p:txBody>
      </p:sp>
      <p:cxnSp>
        <p:nvCxnSpPr>
          <p:cNvPr id="22" name="Straight Connector 21">
            <a:extLst>
              <a:ext uri="{FF2B5EF4-FFF2-40B4-BE49-F238E27FC236}">
                <a16:creationId xmlns:a16="http://schemas.microsoft.com/office/drawing/2014/main" id="{6483E33B-9887-490C-854D-BA4C73C1D542}"/>
              </a:ext>
            </a:extLst>
          </p:cNvPr>
          <p:cNvCxnSpPr>
            <a:cxnSpLocks/>
          </p:cNvCxnSpPr>
          <p:nvPr/>
        </p:nvCxnSpPr>
        <p:spPr>
          <a:xfrm>
            <a:off x="4119698" y="1173979"/>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167EEF8-FD80-4B20-8C9C-321BC854C0E7}"/>
              </a:ext>
            </a:extLst>
          </p:cNvPr>
          <p:cNvSpPr txBox="1"/>
          <p:nvPr/>
        </p:nvSpPr>
        <p:spPr>
          <a:xfrm>
            <a:off x="3868239" y="895302"/>
            <a:ext cx="502920" cy="276999"/>
          </a:xfrm>
          <a:prstGeom prst="rect">
            <a:avLst/>
          </a:prstGeom>
          <a:noFill/>
        </p:spPr>
        <p:txBody>
          <a:bodyPr wrap="square" rtlCol="0">
            <a:spAutoFit/>
          </a:bodyPr>
          <a:lstStyle/>
          <a:p>
            <a:r>
              <a:rPr lang="en-US" sz="1200" dirty="0">
                <a:latin typeface="Arial Narrow" panose="020B0606020202030204" pitchFamily="34" charset="0"/>
              </a:rPr>
              <a:t>1975</a:t>
            </a:r>
          </a:p>
        </p:txBody>
      </p:sp>
      <p:sp>
        <p:nvSpPr>
          <p:cNvPr id="25" name="Rectangle 24">
            <a:extLst>
              <a:ext uri="{FF2B5EF4-FFF2-40B4-BE49-F238E27FC236}">
                <a16:creationId xmlns:a16="http://schemas.microsoft.com/office/drawing/2014/main" id="{03E070FA-6688-4195-BEC1-24703946591D}"/>
              </a:ext>
            </a:extLst>
          </p:cNvPr>
          <p:cNvSpPr/>
          <p:nvPr/>
        </p:nvSpPr>
        <p:spPr>
          <a:xfrm>
            <a:off x="5312481" y="1487340"/>
            <a:ext cx="1759997" cy="4832092"/>
          </a:xfrm>
          <a:prstGeom prst="rect">
            <a:avLst/>
          </a:prstGeom>
        </p:spPr>
        <p:txBody>
          <a:bodyPr wrap="square">
            <a:spAutoFit/>
          </a:bodyPr>
          <a:lstStyle/>
          <a:p>
            <a:r>
              <a:rPr lang="en-US" sz="1100" dirty="0">
                <a:latin typeface="Arial Narrow" panose="020B0606020202030204" pitchFamily="34" charset="0"/>
              </a:rPr>
              <a:t>During the reign of King Khalid, hundreds of billions in oil revenue pours into Saudi Arabia. The tiny population, estimated at four million and with only half a million literate males, finds it hard to absorb such wealth. </a:t>
            </a:r>
            <a:r>
              <a:rPr lang="en-US" sz="1100" b="1" dirty="0">
                <a:latin typeface="Arial Narrow" panose="020B0606020202030204" pitchFamily="34" charset="0"/>
              </a:rPr>
              <a:t>The government begins a frenzied pace of buying and building. </a:t>
            </a:r>
            <a:r>
              <a:rPr lang="en-US" sz="1100" b="1" dirty="0">
                <a:highlight>
                  <a:srgbClr val="FFFF00"/>
                </a:highlight>
                <a:latin typeface="Arial Narrow" panose="020B0606020202030204" pitchFamily="34" charset="0"/>
              </a:rPr>
              <a:t>Foreign contractors flood in. Among those accumulating massive riches during these years are the bin </a:t>
            </a:r>
            <a:r>
              <a:rPr lang="en-US" sz="1100" b="1" dirty="0" err="1">
                <a:highlight>
                  <a:srgbClr val="FFFF00"/>
                </a:highlight>
                <a:latin typeface="Arial Narrow" panose="020B0606020202030204" pitchFamily="34" charset="0"/>
              </a:rPr>
              <a:t>Ladens</a:t>
            </a:r>
            <a:r>
              <a:rPr lang="en-US" sz="1100" b="1" dirty="0">
                <a:highlight>
                  <a:srgbClr val="FFFF00"/>
                </a:highlight>
                <a:latin typeface="Arial Narrow" panose="020B0606020202030204" pitchFamily="34" charset="0"/>
              </a:rPr>
              <a:t>, principal builders for the Al Saud royal family.</a:t>
            </a:r>
          </a:p>
          <a:p>
            <a:r>
              <a:rPr lang="en-US" sz="1100" dirty="0">
                <a:latin typeface="Arial Narrow" panose="020B0606020202030204" pitchFamily="34" charset="0"/>
              </a:rPr>
              <a:t>The boom also leads to widespread official corruption. Deals are riddled with influence peddling, bribes and oversize commissions. </a:t>
            </a:r>
            <a:r>
              <a:rPr lang="en-US" sz="1100" b="1" dirty="0">
                <a:latin typeface="Arial Narrow" panose="020B0606020202030204" pitchFamily="34" charset="0"/>
              </a:rPr>
              <a:t>The Saudi royals, with their huge allowances, become notorious big spenders in Europe's casinos. </a:t>
            </a:r>
            <a:r>
              <a:rPr lang="en-US" sz="1100" b="1" dirty="0">
                <a:solidFill>
                  <a:srgbClr val="FF0000"/>
                </a:solidFill>
                <a:highlight>
                  <a:srgbClr val="FFFF00"/>
                </a:highlight>
                <a:latin typeface="Arial Narrow" panose="020B0606020202030204" pitchFamily="34" charset="0"/>
              </a:rPr>
              <a:t>Saudi leaders lose the credibility and respect of the country's religious conservatives.</a:t>
            </a:r>
          </a:p>
        </p:txBody>
      </p:sp>
      <p:cxnSp>
        <p:nvCxnSpPr>
          <p:cNvPr id="26" name="Straight Connector 25">
            <a:extLst>
              <a:ext uri="{FF2B5EF4-FFF2-40B4-BE49-F238E27FC236}">
                <a16:creationId xmlns:a16="http://schemas.microsoft.com/office/drawing/2014/main" id="{47BE72E0-D261-4F5D-AE4D-2DD2FA2F340E}"/>
              </a:ext>
            </a:extLst>
          </p:cNvPr>
          <p:cNvCxnSpPr>
            <a:cxnSpLocks/>
          </p:cNvCxnSpPr>
          <p:nvPr/>
        </p:nvCxnSpPr>
        <p:spPr>
          <a:xfrm>
            <a:off x="5913372" y="1145181"/>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D6E5377-18B6-47AD-BCB5-D95DAB3553BC}"/>
              </a:ext>
            </a:extLst>
          </p:cNvPr>
          <p:cNvSpPr txBox="1"/>
          <p:nvPr/>
        </p:nvSpPr>
        <p:spPr>
          <a:xfrm>
            <a:off x="5661912" y="866504"/>
            <a:ext cx="659107" cy="276999"/>
          </a:xfrm>
          <a:prstGeom prst="rect">
            <a:avLst/>
          </a:prstGeom>
          <a:noFill/>
        </p:spPr>
        <p:txBody>
          <a:bodyPr wrap="square" rtlCol="0">
            <a:spAutoFit/>
          </a:bodyPr>
          <a:lstStyle/>
          <a:p>
            <a:r>
              <a:rPr lang="en-US" sz="1200" dirty="0">
                <a:latin typeface="Arial Narrow" panose="020B0606020202030204" pitchFamily="34" charset="0"/>
              </a:rPr>
              <a:t>1975-79</a:t>
            </a:r>
          </a:p>
        </p:txBody>
      </p:sp>
      <p:cxnSp>
        <p:nvCxnSpPr>
          <p:cNvPr id="28" name="Straight Connector 27">
            <a:extLst>
              <a:ext uri="{FF2B5EF4-FFF2-40B4-BE49-F238E27FC236}">
                <a16:creationId xmlns:a16="http://schemas.microsoft.com/office/drawing/2014/main" id="{A4F42B71-14BE-4162-BD8D-48952C93EF9D}"/>
              </a:ext>
            </a:extLst>
          </p:cNvPr>
          <p:cNvCxnSpPr>
            <a:cxnSpLocks/>
          </p:cNvCxnSpPr>
          <p:nvPr/>
        </p:nvCxnSpPr>
        <p:spPr>
          <a:xfrm>
            <a:off x="8341394" y="1147661"/>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D8E612B-992B-401C-BED4-31CA6D4759CB}"/>
              </a:ext>
            </a:extLst>
          </p:cNvPr>
          <p:cNvSpPr txBox="1"/>
          <p:nvPr/>
        </p:nvSpPr>
        <p:spPr>
          <a:xfrm>
            <a:off x="8089935" y="868984"/>
            <a:ext cx="520666" cy="276999"/>
          </a:xfrm>
          <a:prstGeom prst="rect">
            <a:avLst/>
          </a:prstGeom>
          <a:noFill/>
        </p:spPr>
        <p:txBody>
          <a:bodyPr wrap="square" rtlCol="0">
            <a:spAutoFit/>
          </a:bodyPr>
          <a:lstStyle/>
          <a:p>
            <a:r>
              <a:rPr lang="en-US" sz="1200" dirty="0">
                <a:latin typeface="Arial Narrow" panose="020B0606020202030204" pitchFamily="34" charset="0"/>
              </a:rPr>
              <a:t>1979</a:t>
            </a:r>
          </a:p>
        </p:txBody>
      </p:sp>
      <p:sp>
        <p:nvSpPr>
          <p:cNvPr id="30" name="Rectangle 29">
            <a:extLst>
              <a:ext uri="{FF2B5EF4-FFF2-40B4-BE49-F238E27FC236}">
                <a16:creationId xmlns:a16="http://schemas.microsoft.com/office/drawing/2014/main" id="{56A5117F-8E71-41C6-A3C1-D77892275A24}"/>
              </a:ext>
            </a:extLst>
          </p:cNvPr>
          <p:cNvSpPr/>
          <p:nvPr/>
        </p:nvSpPr>
        <p:spPr>
          <a:xfrm>
            <a:off x="7480658" y="1494748"/>
            <a:ext cx="4497304" cy="2631490"/>
          </a:xfrm>
          <a:prstGeom prst="rect">
            <a:avLst/>
          </a:prstGeom>
        </p:spPr>
        <p:txBody>
          <a:bodyPr wrap="square">
            <a:spAutoFit/>
          </a:bodyPr>
          <a:lstStyle/>
          <a:p>
            <a:r>
              <a:rPr lang="en-US" sz="1100" b="1" dirty="0">
                <a:latin typeface="Arial Narrow" panose="020B0606020202030204" pitchFamily="34" charset="0"/>
              </a:rPr>
              <a:t>One of Saudi Arabia's most shocking events occurs the morning of November 20, 1979. Several hundred Saudi fundamentalists take over al-Haram, the Great Mosque at Mecca and the holiest site in Islam. </a:t>
            </a:r>
            <a:r>
              <a:rPr lang="en-US" sz="1100" b="1" dirty="0">
                <a:highlight>
                  <a:srgbClr val="FFFF00"/>
                </a:highlight>
                <a:latin typeface="Arial Narrow" panose="020B0606020202030204" pitchFamily="34" charset="0"/>
              </a:rPr>
              <a:t>The leader of the insurgents is </a:t>
            </a:r>
            <a:r>
              <a:rPr lang="en-US" sz="1100" b="1" dirty="0" err="1">
                <a:highlight>
                  <a:srgbClr val="FFFF00"/>
                </a:highlight>
                <a:latin typeface="Arial Narrow" panose="020B0606020202030204" pitchFamily="34" charset="0"/>
              </a:rPr>
              <a:t>Juhayman</a:t>
            </a:r>
            <a:r>
              <a:rPr lang="en-US" sz="1100" b="1" dirty="0">
                <a:highlight>
                  <a:srgbClr val="FFFF00"/>
                </a:highlight>
                <a:latin typeface="Arial Narrow" panose="020B0606020202030204" pitchFamily="34" charset="0"/>
              </a:rPr>
              <a:t> al-</a:t>
            </a:r>
            <a:r>
              <a:rPr lang="en-US" sz="1100" b="1" dirty="0" err="1">
                <a:highlight>
                  <a:srgbClr val="FFFF00"/>
                </a:highlight>
                <a:latin typeface="Arial Narrow" panose="020B0606020202030204" pitchFamily="34" charset="0"/>
              </a:rPr>
              <a:t>Utaybi</a:t>
            </a:r>
            <a:r>
              <a:rPr lang="en-US" sz="1100" b="1" dirty="0">
                <a:highlight>
                  <a:srgbClr val="FFFF00"/>
                </a:highlight>
                <a:latin typeface="Arial Narrow" panose="020B0606020202030204" pitchFamily="34" charset="0"/>
              </a:rPr>
              <a:t>, a direct descendant of the Ikhwan, the Wahhabi warriors who helped the Al Saud family take power in the early 1920s.</a:t>
            </a:r>
          </a:p>
          <a:p>
            <a:r>
              <a:rPr lang="en-US" sz="1100" b="1" dirty="0">
                <a:highlight>
                  <a:srgbClr val="FFFF00"/>
                </a:highlight>
                <a:latin typeface="Arial Narrow" panose="020B0606020202030204" pitchFamily="34" charset="0"/>
              </a:rPr>
              <a:t>The radicals call for a return to pure Islam, and a reversal of modernization. </a:t>
            </a:r>
            <a:r>
              <a:rPr lang="en-US" sz="1100" b="1" dirty="0" err="1">
                <a:highlight>
                  <a:srgbClr val="FFFF00"/>
                </a:highlight>
                <a:latin typeface="Arial Narrow" panose="020B0606020202030204" pitchFamily="34" charset="0"/>
              </a:rPr>
              <a:t>Juhayman</a:t>
            </a:r>
            <a:r>
              <a:rPr lang="en-US" sz="1100" b="1" dirty="0">
                <a:highlight>
                  <a:srgbClr val="FFFF00"/>
                </a:highlight>
                <a:latin typeface="Arial Narrow" panose="020B0606020202030204" pitchFamily="34" charset="0"/>
              </a:rPr>
              <a:t> also accuses the royal family of corruption and says they have lost their legitimacy because of their dealings with the West.</a:t>
            </a:r>
          </a:p>
          <a:p>
            <a:r>
              <a:rPr lang="en-US" sz="1100" b="1" dirty="0">
                <a:latin typeface="Arial Narrow" panose="020B0606020202030204" pitchFamily="34" charset="0"/>
              </a:rPr>
              <a:t>The royal family again turns to the ulama, the religious leaders of Saudi Arabia, and the clerics issue a fatwa based on verses from the Quran that allows the government to use all necessary force to retake the Great Mosque. The standoff lasts for several weeks before the Saudi military can remove the insurgents. More than 200 troops and dissidents are killed in the attacks and, to set an example, over sixty of the zealots are publicly beheaded in their hometowns.</a:t>
            </a:r>
          </a:p>
        </p:txBody>
      </p:sp>
      <p:sp>
        <p:nvSpPr>
          <p:cNvPr id="34" name="Rectangle 33">
            <a:extLst>
              <a:ext uri="{FF2B5EF4-FFF2-40B4-BE49-F238E27FC236}">
                <a16:creationId xmlns:a16="http://schemas.microsoft.com/office/drawing/2014/main" id="{893922A9-EE28-401E-8C55-55A6C995409E}"/>
              </a:ext>
            </a:extLst>
          </p:cNvPr>
          <p:cNvSpPr/>
          <p:nvPr/>
        </p:nvSpPr>
        <p:spPr>
          <a:xfrm>
            <a:off x="1072896" y="38122"/>
            <a:ext cx="10905066"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kern="1200" dirty="0">
                <a:solidFill>
                  <a:schemeClr val="tx1"/>
                </a:solidFill>
                <a:latin typeface="Arial Narrow" panose="020B0606020202030204" pitchFamily="34" charset="0"/>
                <a:ea typeface="+mj-ea"/>
                <a:cs typeface="+mj-cs"/>
              </a:rPr>
              <a:t>Saudi Arabia</a:t>
            </a:r>
            <a:endParaRPr lang="en-US" sz="3600" kern="1200" dirty="0">
              <a:solidFill>
                <a:schemeClr val="tx1"/>
              </a:solidFill>
              <a:latin typeface="Arial Narrow" panose="020B0606020202030204" pitchFamily="34" charset="0"/>
              <a:ea typeface="+mj-ea"/>
              <a:cs typeface="+mj-cs"/>
            </a:endParaRPr>
          </a:p>
        </p:txBody>
      </p:sp>
      <p:sp>
        <p:nvSpPr>
          <p:cNvPr id="4" name="Rectangle 3">
            <a:extLst>
              <a:ext uri="{FF2B5EF4-FFF2-40B4-BE49-F238E27FC236}">
                <a16:creationId xmlns:a16="http://schemas.microsoft.com/office/drawing/2014/main" id="{28F5A0AF-FB08-4C02-96F1-CF59450FC0EB}"/>
              </a:ext>
            </a:extLst>
          </p:cNvPr>
          <p:cNvSpPr/>
          <p:nvPr/>
        </p:nvSpPr>
        <p:spPr>
          <a:xfrm>
            <a:off x="3507508" y="1494748"/>
            <a:ext cx="1528900" cy="4493538"/>
          </a:xfrm>
          <a:prstGeom prst="rect">
            <a:avLst/>
          </a:prstGeom>
        </p:spPr>
        <p:txBody>
          <a:bodyPr wrap="square">
            <a:spAutoFit/>
          </a:bodyPr>
          <a:lstStyle/>
          <a:p>
            <a:r>
              <a:rPr lang="en-US" sz="1100" dirty="0">
                <a:latin typeface="Arial Narrow" panose="020B0606020202030204" pitchFamily="34" charset="0"/>
              </a:rPr>
              <a:t>On the morning of March 25, King Faisal's past catches up with him. </a:t>
            </a:r>
            <a:r>
              <a:rPr lang="en-US" sz="1100" b="1" dirty="0">
                <a:latin typeface="Arial Narrow" panose="020B0606020202030204" pitchFamily="34" charset="0"/>
              </a:rPr>
              <a:t>At a meeting with Kuwait's petroleum minister, one of the king's nephews, Faisal ibn </a:t>
            </a:r>
            <a:r>
              <a:rPr lang="en-US" sz="1100" b="1" dirty="0" err="1">
                <a:latin typeface="Arial Narrow" panose="020B0606020202030204" pitchFamily="34" charset="0"/>
              </a:rPr>
              <a:t>Musaid</a:t>
            </a:r>
            <a:r>
              <a:rPr lang="en-US" sz="1100" b="1" dirty="0">
                <a:latin typeface="Arial Narrow" panose="020B0606020202030204" pitchFamily="34" charset="0"/>
              </a:rPr>
              <a:t>, slips into the room. His brother had been killed by police at the 1965 protest against the introduction of television. Ibn </a:t>
            </a:r>
            <a:r>
              <a:rPr lang="en-US" sz="1100" b="1" dirty="0" err="1">
                <a:latin typeface="Arial Narrow" panose="020B0606020202030204" pitchFamily="34" charset="0"/>
              </a:rPr>
              <a:t>Musaid</a:t>
            </a:r>
            <a:r>
              <a:rPr lang="en-US" sz="1100" b="1" dirty="0">
                <a:latin typeface="Arial Narrow" panose="020B0606020202030204" pitchFamily="34" charset="0"/>
              </a:rPr>
              <a:t> shoots and kills the king. The assassination comes as a violent shock, especially because the killer is a member of the royal family.</a:t>
            </a:r>
          </a:p>
          <a:p>
            <a:r>
              <a:rPr lang="en-US" sz="1100" dirty="0">
                <a:latin typeface="Arial Narrow" panose="020B0606020202030204" pitchFamily="34" charset="0"/>
              </a:rPr>
              <a:t>As his father had decreed, King Faisal is succeeded by his half-brother Prince Khalid, who becomes the fourth king of Saudi Arabia.</a:t>
            </a:r>
          </a:p>
        </p:txBody>
      </p:sp>
      <p:pic>
        <p:nvPicPr>
          <p:cNvPr id="24" name="Picture 2">
            <a:extLst>
              <a:ext uri="{FF2B5EF4-FFF2-40B4-BE49-F238E27FC236}">
                <a16:creationId xmlns:a16="http://schemas.microsoft.com/office/drawing/2014/main" id="{1CC70B8A-6DE9-4C1E-B71C-EE9ADE46F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68" y="4177124"/>
            <a:ext cx="2856411" cy="21423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D4139CE-73BC-4034-A7FC-7C5ABE03151F}"/>
              </a:ext>
            </a:extLst>
          </p:cNvPr>
          <p:cNvSpPr/>
          <p:nvPr/>
        </p:nvSpPr>
        <p:spPr>
          <a:xfrm>
            <a:off x="2506250" y="361389"/>
            <a:ext cx="6085127" cy="369332"/>
          </a:xfrm>
          <a:prstGeom prst="rect">
            <a:avLst/>
          </a:prstGeom>
        </p:spPr>
        <p:txBody>
          <a:bodyPr wrap="none">
            <a:spAutoFit/>
          </a:bodyPr>
          <a:lstStyle/>
          <a:p>
            <a:r>
              <a:rPr lang="en-US" dirty="0">
                <a:hlinkClick r:id="rId3"/>
              </a:rPr>
              <a:t>https://www.pbs.org/wgbh/pages/frontline/shows/saud/cron/</a:t>
            </a:r>
            <a:endParaRPr lang="en-US" dirty="0"/>
          </a:p>
        </p:txBody>
      </p:sp>
    </p:spTree>
    <p:extLst>
      <p:ext uri="{BB962C8B-B14F-4D97-AF65-F5344CB8AC3E}">
        <p14:creationId xmlns:p14="http://schemas.microsoft.com/office/powerpoint/2010/main" val="2845852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24</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E4D7BB-E5DD-4942-B7D0-829DDE340D06}"/>
              </a:ext>
            </a:extLst>
          </p:cNvPr>
          <p:cNvSpPr/>
          <p:nvPr/>
        </p:nvSpPr>
        <p:spPr>
          <a:xfrm>
            <a:off x="0" y="-18781"/>
            <a:ext cx="10905066" cy="6093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kern="1200" dirty="0">
                <a:solidFill>
                  <a:schemeClr val="tx1"/>
                </a:solidFill>
                <a:latin typeface="Arial Narrow" panose="020B0606020202030204" pitchFamily="34" charset="0"/>
                <a:ea typeface="+mj-ea"/>
                <a:cs typeface="+mj-cs"/>
              </a:rPr>
              <a:t>Timeline</a:t>
            </a:r>
            <a:endParaRPr lang="en-US" sz="2400" kern="1200" dirty="0">
              <a:solidFill>
                <a:schemeClr val="tx1"/>
              </a:solidFill>
              <a:latin typeface="Arial Narrow" panose="020B0606020202030204" pitchFamily="34" charset="0"/>
              <a:ea typeface="+mj-ea"/>
              <a:cs typeface="+mj-cs"/>
            </a:endParaRPr>
          </a:p>
        </p:txBody>
      </p:sp>
      <p:cxnSp>
        <p:nvCxnSpPr>
          <p:cNvPr id="12" name="Straight Connector 11">
            <a:extLst>
              <a:ext uri="{FF2B5EF4-FFF2-40B4-BE49-F238E27FC236}">
                <a16:creationId xmlns:a16="http://schemas.microsoft.com/office/drawing/2014/main" id="{772554D0-AFB1-45ED-9476-55210964CA7E}"/>
              </a:ext>
            </a:extLst>
          </p:cNvPr>
          <p:cNvCxnSpPr>
            <a:cxnSpLocks/>
          </p:cNvCxnSpPr>
          <p:nvPr/>
        </p:nvCxnSpPr>
        <p:spPr>
          <a:xfrm>
            <a:off x="470263" y="1149531"/>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9C8D8C2-03DB-4245-A593-D12FAC8946C5}"/>
              </a:ext>
            </a:extLst>
          </p:cNvPr>
          <p:cNvSpPr txBox="1"/>
          <p:nvPr/>
        </p:nvSpPr>
        <p:spPr>
          <a:xfrm>
            <a:off x="218803" y="870854"/>
            <a:ext cx="502919" cy="276999"/>
          </a:xfrm>
          <a:prstGeom prst="rect">
            <a:avLst/>
          </a:prstGeom>
          <a:noFill/>
        </p:spPr>
        <p:txBody>
          <a:bodyPr wrap="square" rtlCol="0">
            <a:spAutoFit/>
          </a:bodyPr>
          <a:lstStyle/>
          <a:p>
            <a:r>
              <a:rPr lang="en-US" sz="1200" dirty="0">
                <a:latin typeface="Arial Narrow" panose="020B0606020202030204" pitchFamily="34" charset="0"/>
              </a:rPr>
              <a:t>1979</a:t>
            </a:r>
          </a:p>
        </p:txBody>
      </p:sp>
      <p:sp>
        <p:nvSpPr>
          <p:cNvPr id="15" name="Rectangle 14">
            <a:extLst>
              <a:ext uri="{FF2B5EF4-FFF2-40B4-BE49-F238E27FC236}">
                <a16:creationId xmlns:a16="http://schemas.microsoft.com/office/drawing/2014/main" id="{E33A7072-ECD2-4CDB-A04C-E7747A3E7613}"/>
              </a:ext>
            </a:extLst>
          </p:cNvPr>
          <p:cNvSpPr/>
          <p:nvPr/>
        </p:nvSpPr>
        <p:spPr>
          <a:xfrm>
            <a:off x="0" y="1537760"/>
            <a:ext cx="2673532" cy="4770537"/>
          </a:xfrm>
          <a:prstGeom prst="rect">
            <a:avLst/>
          </a:prstGeom>
        </p:spPr>
        <p:txBody>
          <a:bodyPr wrap="square">
            <a:spAutoFit/>
          </a:bodyPr>
          <a:lstStyle/>
          <a:p>
            <a:r>
              <a:rPr lang="en-US" sz="1100" dirty="0">
                <a:latin typeface="Arial Narrow" panose="020B0606020202030204" pitchFamily="34" charset="0"/>
              </a:rPr>
              <a:t>Shaken by the seizure of the Great Mosque by radical fundamentalists, </a:t>
            </a:r>
            <a:r>
              <a:rPr lang="en-US" sz="1100" b="1" dirty="0">
                <a:highlight>
                  <a:srgbClr val="FFFF00"/>
                </a:highlight>
                <a:latin typeface="Arial Narrow" panose="020B0606020202030204" pitchFamily="34" charset="0"/>
              </a:rPr>
              <a:t>the royal family moves to increase its religious standing and starts implementing a more Islamist agenda. They begin pumping millions into religious education under the ulama. Saudi charities raise even more. New theological schools and universities are built to produce large numbers of clerics who teach Wahhabism as the only true form of Islam and preach jihad against infidels is the obligation of every true believer.</a:t>
            </a:r>
          </a:p>
          <a:p>
            <a:r>
              <a:rPr lang="en-US" sz="1100" b="1" dirty="0">
                <a:highlight>
                  <a:srgbClr val="FFFF00"/>
                </a:highlight>
                <a:latin typeface="Arial Narrow" panose="020B0606020202030204" pitchFamily="34" charset="0"/>
              </a:rPr>
              <a:t>This same year, the Wahhabis find a rallying cause like no other: The Soviet Union, the godless Communist power, invades the Muslim nation of Afghanistan. Saudi Arabia and the U.S. make a secret deal to contribute equal amounts to finance the Afghan war against the Soviets.</a:t>
            </a:r>
          </a:p>
          <a:p>
            <a:r>
              <a:rPr lang="en-US" sz="1100" b="1" dirty="0">
                <a:highlight>
                  <a:srgbClr val="FFFF00"/>
                </a:highlight>
                <a:latin typeface="Arial Narrow" panose="020B0606020202030204" pitchFamily="34" charset="0"/>
              </a:rPr>
              <a:t>Thousands of young Saudis are sent to fight alongside the mujahideen in Afghanistan For the next decade, some 45,000 young Saudi volunteers will trek to Afghanistan where they acquire military skills and come to believe that dedicated Islamic fighters can defeat a superpower. </a:t>
            </a:r>
            <a:r>
              <a:rPr lang="en-US" sz="1100" b="1" u="sng" dirty="0">
                <a:highlight>
                  <a:srgbClr val="00FF00"/>
                </a:highlight>
                <a:latin typeface="Arial Narrow" panose="020B0606020202030204" pitchFamily="34" charset="0"/>
              </a:rPr>
              <a:t>One of their leaders is Osama bin Laden</a:t>
            </a:r>
            <a:r>
              <a:rPr lang="en-US" b="1" u="sng" dirty="0">
                <a:highlight>
                  <a:srgbClr val="00FF00"/>
                </a:highlight>
              </a:rPr>
              <a:t>.</a:t>
            </a:r>
          </a:p>
        </p:txBody>
      </p:sp>
      <p:cxnSp>
        <p:nvCxnSpPr>
          <p:cNvPr id="16" name="Straight Connector 15">
            <a:extLst>
              <a:ext uri="{FF2B5EF4-FFF2-40B4-BE49-F238E27FC236}">
                <a16:creationId xmlns:a16="http://schemas.microsoft.com/office/drawing/2014/main" id="{8EAD4A50-BFF0-4FF4-9F9C-D0521DA42816}"/>
              </a:ext>
            </a:extLst>
          </p:cNvPr>
          <p:cNvCxnSpPr>
            <a:cxnSpLocks/>
          </p:cNvCxnSpPr>
          <p:nvPr/>
        </p:nvCxnSpPr>
        <p:spPr>
          <a:xfrm>
            <a:off x="3233092" y="116671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B082C99-95E6-4F85-9A70-8E24752F8D7A}"/>
              </a:ext>
            </a:extLst>
          </p:cNvPr>
          <p:cNvSpPr txBox="1"/>
          <p:nvPr/>
        </p:nvSpPr>
        <p:spPr>
          <a:xfrm>
            <a:off x="2574480" y="931407"/>
            <a:ext cx="1486131" cy="276999"/>
          </a:xfrm>
          <a:prstGeom prst="rect">
            <a:avLst/>
          </a:prstGeom>
          <a:noFill/>
        </p:spPr>
        <p:txBody>
          <a:bodyPr wrap="square" rtlCol="0">
            <a:spAutoFit/>
          </a:bodyPr>
          <a:lstStyle/>
          <a:p>
            <a:r>
              <a:rPr lang="en-US" sz="1200" dirty="0">
                <a:latin typeface="Arial Narrow" panose="020B0606020202030204" pitchFamily="34" charset="0"/>
              </a:rPr>
              <a:t>Late 70s – early 80s</a:t>
            </a:r>
          </a:p>
        </p:txBody>
      </p:sp>
      <p:sp>
        <p:nvSpPr>
          <p:cNvPr id="18" name="Rectangle 17">
            <a:extLst>
              <a:ext uri="{FF2B5EF4-FFF2-40B4-BE49-F238E27FC236}">
                <a16:creationId xmlns:a16="http://schemas.microsoft.com/office/drawing/2014/main" id="{D0437170-6C46-4DDD-9018-653EFCD99866}"/>
              </a:ext>
            </a:extLst>
          </p:cNvPr>
          <p:cNvSpPr/>
          <p:nvPr/>
        </p:nvSpPr>
        <p:spPr>
          <a:xfrm>
            <a:off x="2767768" y="1491691"/>
            <a:ext cx="1292843" cy="2970044"/>
          </a:xfrm>
          <a:prstGeom prst="rect">
            <a:avLst/>
          </a:prstGeom>
        </p:spPr>
        <p:txBody>
          <a:bodyPr wrap="square">
            <a:spAutoFit/>
          </a:bodyPr>
          <a:lstStyle/>
          <a:p>
            <a:r>
              <a:rPr lang="en-US" sz="1100" dirty="0">
                <a:latin typeface="Arial Narrow" panose="020B0606020202030204" pitchFamily="34" charset="0"/>
              </a:rPr>
              <a:t>In the wake of Ayatollah Khomeini's bitterly anti-American Shi'a fundamentalist revolution in Iran and the Soviet Union's invasion of Afghanistan, </a:t>
            </a:r>
            <a:r>
              <a:rPr lang="en-US" sz="1100" b="1" dirty="0">
                <a:latin typeface="Arial Narrow" panose="020B0606020202030204" pitchFamily="34" charset="0"/>
              </a:rPr>
              <a:t>the U.S. and Saudi Arabia strengthen their security relationship. Rising oil revenues allow the Saudis to increase military expenditures at all levels.</a:t>
            </a:r>
          </a:p>
        </p:txBody>
      </p:sp>
      <p:cxnSp>
        <p:nvCxnSpPr>
          <p:cNvPr id="22" name="Straight Connector 21">
            <a:extLst>
              <a:ext uri="{FF2B5EF4-FFF2-40B4-BE49-F238E27FC236}">
                <a16:creationId xmlns:a16="http://schemas.microsoft.com/office/drawing/2014/main" id="{6483E33B-9887-490C-854D-BA4C73C1D542}"/>
              </a:ext>
            </a:extLst>
          </p:cNvPr>
          <p:cNvCxnSpPr>
            <a:cxnSpLocks/>
          </p:cNvCxnSpPr>
          <p:nvPr/>
        </p:nvCxnSpPr>
        <p:spPr>
          <a:xfrm>
            <a:off x="4651725" y="116671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167EEF8-FD80-4B20-8C9C-321BC854C0E7}"/>
              </a:ext>
            </a:extLst>
          </p:cNvPr>
          <p:cNvSpPr txBox="1"/>
          <p:nvPr/>
        </p:nvSpPr>
        <p:spPr>
          <a:xfrm>
            <a:off x="4400266" y="888033"/>
            <a:ext cx="502920" cy="276999"/>
          </a:xfrm>
          <a:prstGeom prst="rect">
            <a:avLst/>
          </a:prstGeom>
          <a:noFill/>
        </p:spPr>
        <p:txBody>
          <a:bodyPr wrap="square" rtlCol="0">
            <a:spAutoFit/>
          </a:bodyPr>
          <a:lstStyle/>
          <a:p>
            <a:r>
              <a:rPr lang="en-US" sz="1200" dirty="0">
                <a:latin typeface="Arial Narrow" panose="020B0606020202030204" pitchFamily="34" charset="0"/>
              </a:rPr>
              <a:t>1982</a:t>
            </a:r>
          </a:p>
        </p:txBody>
      </p:sp>
      <p:cxnSp>
        <p:nvCxnSpPr>
          <p:cNvPr id="26" name="Straight Connector 25">
            <a:extLst>
              <a:ext uri="{FF2B5EF4-FFF2-40B4-BE49-F238E27FC236}">
                <a16:creationId xmlns:a16="http://schemas.microsoft.com/office/drawing/2014/main" id="{47BE72E0-D261-4F5D-AE4D-2DD2FA2F340E}"/>
              </a:ext>
            </a:extLst>
          </p:cNvPr>
          <p:cNvCxnSpPr>
            <a:cxnSpLocks/>
          </p:cNvCxnSpPr>
          <p:nvPr/>
        </p:nvCxnSpPr>
        <p:spPr>
          <a:xfrm>
            <a:off x="6114449" y="1152549"/>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D6E5377-18B6-47AD-BCB5-D95DAB3553BC}"/>
              </a:ext>
            </a:extLst>
          </p:cNvPr>
          <p:cNvSpPr txBox="1"/>
          <p:nvPr/>
        </p:nvSpPr>
        <p:spPr>
          <a:xfrm>
            <a:off x="5862989" y="873872"/>
            <a:ext cx="659107" cy="276999"/>
          </a:xfrm>
          <a:prstGeom prst="rect">
            <a:avLst/>
          </a:prstGeom>
          <a:noFill/>
        </p:spPr>
        <p:txBody>
          <a:bodyPr wrap="square" rtlCol="0">
            <a:spAutoFit/>
          </a:bodyPr>
          <a:lstStyle/>
          <a:p>
            <a:r>
              <a:rPr lang="en-US" sz="1200" dirty="0">
                <a:latin typeface="Arial Narrow" panose="020B0606020202030204" pitchFamily="34" charset="0"/>
              </a:rPr>
              <a:t>1990-91</a:t>
            </a:r>
          </a:p>
        </p:txBody>
      </p:sp>
      <p:cxnSp>
        <p:nvCxnSpPr>
          <p:cNvPr id="28" name="Straight Connector 27">
            <a:extLst>
              <a:ext uri="{FF2B5EF4-FFF2-40B4-BE49-F238E27FC236}">
                <a16:creationId xmlns:a16="http://schemas.microsoft.com/office/drawing/2014/main" id="{A4F42B71-14BE-4162-BD8D-48952C93EF9D}"/>
              </a:ext>
            </a:extLst>
          </p:cNvPr>
          <p:cNvCxnSpPr>
            <a:cxnSpLocks/>
          </p:cNvCxnSpPr>
          <p:nvPr/>
        </p:nvCxnSpPr>
        <p:spPr>
          <a:xfrm>
            <a:off x="7733359" y="115574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D8E612B-992B-401C-BED4-31CA6D4759CB}"/>
              </a:ext>
            </a:extLst>
          </p:cNvPr>
          <p:cNvSpPr txBox="1"/>
          <p:nvPr/>
        </p:nvSpPr>
        <p:spPr>
          <a:xfrm>
            <a:off x="7481900" y="877070"/>
            <a:ext cx="520666" cy="276999"/>
          </a:xfrm>
          <a:prstGeom prst="rect">
            <a:avLst/>
          </a:prstGeom>
          <a:noFill/>
        </p:spPr>
        <p:txBody>
          <a:bodyPr wrap="square" rtlCol="0">
            <a:spAutoFit/>
          </a:bodyPr>
          <a:lstStyle/>
          <a:p>
            <a:r>
              <a:rPr lang="en-US" sz="1200" dirty="0">
                <a:latin typeface="Arial Narrow" panose="020B0606020202030204" pitchFamily="34" charset="0"/>
              </a:rPr>
              <a:t>1991</a:t>
            </a:r>
          </a:p>
        </p:txBody>
      </p:sp>
      <p:sp>
        <p:nvSpPr>
          <p:cNvPr id="34" name="Rectangle 33">
            <a:extLst>
              <a:ext uri="{FF2B5EF4-FFF2-40B4-BE49-F238E27FC236}">
                <a16:creationId xmlns:a16="http://schemas.microsoft.com/office/drawing/2014/main" id="{893922A9-EE28-401E-8C55-55A6C995409E}"/>
              </a:ext>
            </a:extLst>
          </p:cNvPr>
          <p:cNvSpPr/>
          <p:nvPr/>
        </p:nvSpPr>
        <p:spPr>
          <a:xfrm>
            <a:off x="1072896" y="38122"/>
            <a:ext cx="10905066"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kern="1200" dirty="0">
                <a:solidFill>
                  <a:schemeClr val="tx1"/>
                </a:solidFill>
                <a:latin typeface="Arial Narrow" panose="020B0606020202030204" pitchFamily="34" charset="0"/>
                <a:ea typeface="+mj-ea"/>
                <a:cs typeface="+mj-cs"/>
              </a:rPr>
              <a:t>Saudi Arabia</a:t>
            </a:r>
            <a:endParaRPr lang="en-US" sz="3600" kern="1200" dirty="0">
              <a:solidFill>
                <a:schemeClr val="tx1"/>
              </a:solidFill>
              <a:latin typeface="Arial Narrow" panose="020B0606020202030204" pitchFamily="34" charset="0"/>
              <a:ea typeface="+mj-ea"/>
              <a:cs typeface="+mj-cs"/>
            </a:endParaRPr>
          </a:p>
        </p:txBody>
      </p:sp>
      <p:sp>
        <p:nvSpPr>
          <p:cNvPr id="4" name="Rectangle 3">
            <a:extLst>
              <a:ext uri="{FF2B5EF4-FFF2-40B4-BE49-F238E27FC236}">
                <a16:creationId xmlns:a16="http://schemas.microsoft.com/office/drawing/2014/main" id="{28F5A0AF-FB08-4C02-96F1-CF59450FC0EB}"/>
              </a:ext>
            </a:extLst>
          </p:cNvPr>
          <p:cNvSpPr/>
          <p:nvPr/>
        </p:nvSpPr>
        <p:spPr>
          <a:xfrm>
            <a:off x="4133011" y="1476428"/>
            <a:ext cx="1308287" cy="4493538"/>
          </a:xfrm>
          <a:prstGeom prst="rect">
            <a:avLst/>
          </a:prstGeom>
        </p:spPr>
        <p:txBody>
          <a:bodyPr wrap="square">
            <a:spAutoFit/>
          </a:bodyPr>
          <a:lstStyle/>
          <a:p>
            <a:r>
              <a:rPr lang="en-US" sz="1100" dirty="0">
                <a:latin typeface="Arial Narrow" panose="020B0606020202030204" pitchFamily="34" charset="0"/>
              </a:rPr>
              <a:t>King </a:t>
            </a:r>
            <a:r>
              <a:rPr lang="en-US" sz="1100" dirty="0" err="1">
                <a:latin typeface="Arial Narrow" panose="020B0606020202030204" pitchFamily="34" charset="0"/>
              </a:rPr>
              <a:t>Kahlid</a:t>
            </a:r>
            <a:r>
              <a:rPr lang="en-US" sz="1100" dirty="0">
                <a:latin typeface="Arial Narrow" panose="020B0606020202030204" pitchFamily="34" charset="0"/>
              </a:rPr>
              <a:t> dies after a short illness and is succeeded by his half-brother Crown Prince Fahd. The new king will face economic constraints as oil prices decline in the late 80s.</a:t>
            </a:r>
          </a:p>
          <a:p>
            <a:r>
              <a:rPr lang="en-US" sz="1100" b="1" dirty="0">
                <a:latin typeface="Arial Narrow" panose="020B0606020202030204" pitchFamily="34" charset="0"/>
              </a:rPr>
              <a:t>Just as Fahd takes power, war breaks out between his two powerful neighbors, Iran and Iraq. </a:t>
            </a:r>
            <a:r>
              <a:rPr lang="en-US" sz="1100" b="1" dirty="0">
                <a:highlight>
                  <a:srgbClr val="FFFF00"/>
                </a:highlight>
                <a:latin typeface="Arial Narrow" panose="020B0606020202030204" pitchFamily="34" charset="0"/>
              </a:rPr>
              <a:t>Fahd befriends Saddam Hussein, a fellow Sunni, and gives him money and weapons to battle the Shi'a in Iran. But two years after the war ends, Saddam will invade neighboring Kuwait, with his eye on Saudi oil.</a:t>
            </a:r>
          </a:p>
        </p:txBody>
      </p:sp>
      <p:sp>
        <p:nvSpPr>
          <p:cNvPr id="5" name="Rectangle 4">
            <a:extLst>
              <a:ext uri="{FF2B5EF4-FFF2-40B4-BE49-F238E27FC236}">
                <a16:creationId xmlns:a16="http://schemas.microsoft.com/office/drawing/2014/main" id="{20F285FA-F37E-4C04-8753-BDCBF1E8FEC7}"/>
              </a:ext>
            </a:extLst>
          </p:cNvPr>
          <p:cNvSpPr/>
          <p:nvPr/>
        </p:nvSpPr>
        <p:spPr>
          <a:xfrm>
            <a:off x="5483437" y="1514125"/>
            <a:ext cx="1483420" cy="5001369"/>
          </a:xfrm>
          <a:prstGeom prst="rect">
            <a:avLst/>
          </a:prstGeom>
        </p:spPr>
        <p:txBody>
          <a:bodyPr wrap="square">
            <a:spAutoFit/>
          </a:bodyPr>
          <a:lstStyle/>
          <a:p>
            <a:r>
              <a:rPr lang="en-US" sz="1100" dirty="0">
                <a:latin typeface="Arial Narrow" panose="020B0606020202030204" pitchFamily="34" charset="0"/>
              </a:rPr>
              <a:t>On August 2, 1990, Iraq invades Kuwait, and moves its troops toward the border of Saudi Arabia. Osama bin Laden visits members of the royal family and offers his Afghan-trained mujahideen to help fight Iraq, but they don't take his offer seriously.</a:t>
            </a:r>
          </a:p>
          <a:p>
            <a:r>
              <a:rPr lang="en-US" sz="1100" b="1" dirty="0">
                <a:highlight>
                  <a:srgbClr val="FFFF00"/>
                </a:highlight>
                <a:latin typeface="Arial Narrow" panose="020B0606020202030204" pitchFamily="34" charset="0"/>
              </a:rPr>
              <a:t>King Fahd turns to his U.S. allies for help. But can he, the Defender of the Two Mosques of Mecca and Medina, invite hundreds of thousands of non-Muslim "infidel" troops into the kingdom? Once again, the royal family turns to the ulama for a ruling or fatwa. With their approval, over half a million U.S. troops arrive in Saudi Arabia and neighboring countries</a:t>
            </a:r>
            <a:r>
              <a:rPr lang="en-US" sz="1100" dirty="0">
                <a:solidFill>
                  <a:srgbClr val="666666"/>
                </a:solidFill>
                <a:highlight>
                  <a:srgbClr val="FFFF00"/>
                </a:highlight>
                <a:latin typeface="Arial Narrow" panose="020B0606020202030204" pitchFamily="34" charset="0"/>
              </a:rPr>
              <a:t>.</a:t>
            </a:r>
            <a:endParaRPr lang="en-US" sz="1100" b="0" i="0" dirty="0">
              <a:solidFill>
                <a:srgbClr val="666666"/>
              </a:solidFill>
              <a:effectLst/>
              <a:highlight>
                <a:srgbClr val="FFFF00"/>
              </a:highlight>
              <a:latin typeface="Arial Narrow" panose="020B0606020202030204" pitchFamily="34" charset="0"/>
            </a:endParaRPr>
          </a:p>
        </p:txBody>
      </p:sp>
      <p:sp>
        <p:nvSpPr>
          <p:cNvPr id="6" name="Rectangle 5">
            <a:extLst>
              <a:ext uri="{FF2B5EF4-FFF2-40B4-BE49-F238E27FC236}">
                <a16:creationId xmlns:a16="http://schemas.microsoft.com/office/drawing/2014/main" id="{B48A87D2-E592-4882-88F4-3059111E84BA}"/>
              </a:ext>
            </a:extLst>
          </p:cNvPr>
          <p:cNvSpPr/>
          <p:nvPr/>
        </p:nvSpPr>
        <p:spPr>
          <a:xfrm>
            <a:off x="7167154" y="1523348"/>
            <a:ext cx="1567544" cy="4832092"/>
          </a:xfrm>
          <a:prstGeom prst="rect">
            <a:avLst/>
          </a:prstGeom>
        </p:spPr>
        <p:txBody>
          <a:bodyPr wrap="square">
            <a:spAutoFit/>
          </a:bodyPr>
          <a:lstStyle/>
          <a:p>
            <a:r>
              <a:rPr lang="en-US" sz="1100" b="1" dirty="0">
                <a:latin typeface="Arial Narrow" panose="020B0606020202030204" pitchFamily="34" charset="0"/>
              </a:rPr>
              <a:t>With U.S. women soldiers in many parts of the kingdom because of the Gulf War, Saudi women decide to challenge restrictions on their rights, including the right to drive. </a:t>
            </a:r>
            <a:r>
              <a:rPr lang="en-US" sz="1100" dirty="0">
                <a:latin typeface="Arial Narrow" panose="020B0606020202030204" pitchFamily="34" charset="0"/>
              </a:rPr>
              <a:t>In November, forty-seven Saudi women meet at the parking lot of a Safeway and drive their cars through the streets of Riyadh. The women are arrested by the religious police, but released the same night under orders of Prince Salman, the governor of Riyadh.</a:t>
            </a:r>
          </a:p>
          <a:p>
            <a:r>
              <a:rPr lang="en-US" sz="1100" dirty="0">
                <a:latin typeface="Arial Narrow" panose="020B0606020202030204" pitchFamily="34" charset="0"/>
              </a:rPr>
              <a:t>The ulama calls their driving a depravity and issues the names and numbers of all 47 women, urging clerics to punish the women as they see fit. The Al Saud royal family publicly reasserts the ban on women drivers.</a:t>
            </a:r>
            <a:endParaRPr lang="en-US" sz="1100" b="0" i="0" dirty="0">
              <a:effectLst/>
              <a:latin typeface="Arial Narrow" panose="020B0606020202030204" pitchFamily="34" charset="0"/>
            </a:endParaRPr>
          </a:p>
        </p:txBody>
      </p:sp>
      <p:pic>
        <p:nvPicPr>
          <p:cNvPr id="8194" name="Picture 2">
            <a:extLst>
              <a:ext uri="{FF2B5EF4-FFF2-40B4-BE49-F238E27FC236}">
                <a16:creationId xmlns:a16="http://schemas.microsoft.com/office/drawing/2014/main" id="{D7E8A38E-9E44-4F23-827E-73F020246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580" y="1983649"/>
            <a:ext cx="209550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80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25</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E4D7BB-E5DD-4942-B7D0-829DDE340D06}"/>
              </a:ext>
            </a:extLst>
          </p:cNvPr>
          <p:cNvSpPr/>
          <p:nvPr/>
        </p:nvSpPr>
        <p:spPr>
          <a:xfrm>
            <a:off x="0" y="-18781"/>
            <a:ext cx="10905066" cy="6093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kern="1200" dirty="0">
                <a:solidFill>
                  <a:schemeClr val="tx1"/>
                </a:solidFill>
                <a:latin typeface="Arial Narrow" panose="020B0606020202030204" pitchFamily="34" charset="0"/>
                <a:ea typeface="+mj-ea"/>
                <a:cs typeface="+mj-cs"/>
              </a:rPr>
              <a:t>Timeline</a:t>
            </a:r>
            <a:endParaRPr lang="en-US" sz="2400" kern="1200" dirty="0">
              <a:solidFill>
                <a:schemeClr val="tx1"/>
              </a:solidFill>
              <a:latin typeface="Arial Narrow" panose="020B0606020202030204" pitchFamily="34" charset="0"/>
              <a:ea typeface="+mj-ea"/>
              <a:cs typeface="+mj-cs"/>
            </a:endParaRPr>
          </a:p>
        </p:txBody>
      </p:sp>
      <p:cxnSp>
        <p:nvCxnSpPr>
          <p:cNvPr id="12" name="Straight Connector 11">
            <a:extLst>
              <a:ext uri="{FF2B5EF4-FFF2-40B4-BE49-F238E27FC236}">
                <a16:creationId xmlns:a16="http://schemas.microsoft.com/office/drawing/2014/main" id="{772554D0-AFB1-45ED-9476-55210964CA7E}"/>
              </a:ext>
            </a:extLst>
          </p:cNvPr>
          <p:cNvCxnSpPr>
            <a:cxnSpLocks/>
          </p:cNvCxnSpPr>
          <p:nvPr/>
        </p:nvCxnSpPr>
        <p:spPr>
          <a:xfrm>
            <a:off x="904690" y="1180336"/>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9C8D8C2-03DB-4245-A593-D12FAC8946C5}"/>
              </a:ext>
            </a:extLst>
          </p:cNvPr>
          <p:cNvSpPr txBox="1"/>
          <p:nvPr/>
        </p:nvSpPr>
        <p:spPr>
          <a:xfrm>
            <a:off x="653230" y="901659"/>
            <a:ext cx="502919" cy="276999"/>
          </a:xfrm>
          <a:prstGeom prst="rect">
            <a:avLst/>
          </a:prstGeom>
          <a:noFill/>
        </p:spPr>
        <p:txBody>
          <a:bodyPr wrap="square" rtlCol="0">
            <a:spAutoFit/>
          </a:bodyPr>
          <a:lstStyle/>
          <a:p>
            <a:r>
              <a:rPr lang="en-US" sz="1200" dirty="0">
                <a:latin typeface="Arial Narrow" panose="020B0606020202030204" pitchFamily="34" charset="0"/>
              </a:rPr>
              <a:t>1992</a:t>
            </a:r>
          </a:p>
        </p:txBody>
      </p:sp>
      <p:sp>
        <p:nvSpPr>
          <p:cNvPr id="15" name="Rectangle 14">
            <a:extLst>
              <a:ext uri="{FF2B5EF4-FFF2-40B4-BE49-F238E27FC236}">
                <a16:creationId xmlns:a16="http://schemas.microsoft.com/office/drawing/2014/main" id="{E33A7072-ECD2-4CDB-A04C-E7747A3E7613}"/>
              </a:ext>
            </a:extLst>
          </p:cNvPr>
          <p:cNvSpPr/>
          <p:nvPr/>
        </p:nvSpPr>
        <p:spPr>
          <a:xfrm>
            <a:off x="0" y="1537759"/>
            <a:ext cx="2362200" cy="4662815"/>
          </a:xfrm>
          <a:prstGeom prst="rect">
            <a:avLst/>
          </a:prstGeom>
        </p:spPr>
        <p:txBody>
          <a:bodyPr wrap="square">
            <a:spAutoFit/>
          </a:bodyPr>
          <a:lstStyle/>
          <a:p>
            <a:r>
              <a:rPr lang="en-US" sz="1100" dirty="0">
                <a:latin typeface="Arial Narrow" panose="020B0606020202030204" pitchFamily="34" charset="0"/>
              </a:rPr>
              <a:t>A group of 107 Wahhabi religious figures sends a 46-page "Memorandum of Advice" to King Fahd criticizing the government for corruption and human rights abuses and for allowing U.S. troops on Saudi soil. </a:t>
            </a:r>
            <a:r>
              <a:rPr lang="en-US" sz="1100" b="1" dirty="0">
                <a:latin typeface="Arial Narrow" panose="020B0606020202030204" pitchFamily="34" charset="0"/>
              </a:rPr>
              <a:t>The document calls on the government to more strictly follow </a:t>
            </a:r>
            <a:r>
              <a:rPr lang="en-US" sz="1100" b="1" dirty="0" err="1">
                <a:latin typeface="Arial Narrow" panose="020B0606020202030204" pitchFamily="34" charset="0"/>
              </a:rPr>
              <a:t>shari'a</a:t>
            </a:r>
            <a:r>
              <a:rPr lang="en-US" sz="1100" b="1" dirty="0">
                <a:latin typeface="Arial Narrow" panose="020B0606020202030204" pitchFamily="34" charset="0"/>
              </a:rPr>
              <a:t>, or Islamic law, and end relations with Western governments. </a:t>
            </a:r>
            <a:r>
              <a:rPr lang="en-US" sz="1100" dirty="0">
                <a:latin typeface="Arial Narrow" panose="020B0606020202030204" pitchFamily="34" charset="0"/>
              </a:rPr>
              <a:t>King Fahd dismisses seven of the 17 members of the ulama for refusing to denounce the memorandum.</a:t>
            </a:r>
          </a:p>
          <a:p>
            <a:r>
              <a:rPr lang="en-US" sz="1100" dirty="0">
                <a:latin typeface="Arial Narrow" panose="020B0606020202030204" pitchFamily="34" charset="0"/>
              </a:rPr>
              <a:t>Amid calls for democratic reform, King Fahd introduces the "Basic Law of Government," essentially the country's first written constitution. The first of the laws specifies that Saudi Arabia is a sovereign Arab Islamic state with a monarchy headed by the House of Saud. The Al Saud's control of government remains tight, but the new laws make some concessions to reformers. For example, a Consultative Council of 60 members appointed by the king is created to interpret laws and make recommendations on matters of state. The laws also establish the first municipal governments in the country.</a:t>
            </a:r>
            <a:endParaRPr lang="en-US" sz="1100" b="1" u="sng" dirty="0">
              <a:solidFill>
                <a:srgbClr val="FF0000"/>
              </a:solidFill>
              <a:latin typeface="Arial Narrow" panose="020B0606020202030204" pitchFamily="34" charset="0"/>
            </a:endParaRPr>
          </a:p>
        </p:txBody>
      </p:sp>
      <p:cxnSp>
        <p:nvCxnSpPr>
          <p:cNvPr id="16" name="Straight Connector 15">
            <a:extLst>
              <a:ext uri="{FF2B5EF4-FFF2-40B4-BE49-F238E27FC236}">
                <a16:creationId xmlns:a16="http://schemas.microsoft.com/office/drawing/2014/main" id="{8EAD4A50-BFF0-4FF4-9F9C-D0521DA42816}"/>
              </a:ext>
            </a:extLst>
          </p:cNvPr>
          <p:cNvCxnSpPr>
            <a:cxnSpLocks/>
          </p:cNvCxnSpPr>
          <p:nvPr/>
        </p:nvCxnSpPr>
        <p:spPr>
          <a:xfrm>
            <a:off x="2767768" y="116671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B082C99-95E6-4F85-9A70-8E24752F8D7A}"/>
              </a:ext>
            </a:extLst>
          </p:cNvPr>
          <p:cNvSpPr txBox="1"/>
          <p:nvPr/>
        </p:nvSpPr>
        <p:spPr>
          <a:xfrm>
            <a:off x="2574480" y="931407"/>
            <a:ext cx="502915" cy="276999"/>
          </a:xfrm>
          <a:prstGeom prst="rect">
            <a:avLst/>
          </a:prstGeom>
          <a:noFill/>
        </p:spPr>
        <p:txBody>
          <a:bodyPr wrap="square" rtlCol="0">
            <a:spAutoFit/>
          </a:bodyPr>
          <a:lstStyle/>
          <a:p>
            <a:r>
              <a:rPr lang="en-US" sz="1200" dirty="0">
                <a:latin typeface="Arial Narrow" panose="020B0606020202030204" pitchFamily="34" charset="0"/>
              </a:rPr>
              <a:t>1994</a:t>
            </a:r>
          </a:p>
        </p:txBody>
      </p:sp>
      <p:sp>
        <p:nvSpPr>
          <p:cNvPr id="18" name="Rectangle 17">
            <a:extLst>
              <a:ext uri="{FF2B5EF4-FFF2-40B4-BE49-F238E27FC236}">
                <a16:creationId xmlns:a16="http://schemas.microsoft.com/office/drawing/2014/main" id="{D0437170-6C46-4DDD-9018-653EFCD99866}"/>
              </a:ext>
            </a:extLst>
          </p:cNvPr>
          <p:cNvSpPr/>
          <p:nvPr/>
        </p:nvSpPr>
        <p:spPr>
          <a:xfrm>
            <a:off x="2362201" y="1491691"/>
            <a:ext cx="1477494" cy="5001369"/>
          </a:xfrm>
          <a:prstGeom prst="rect">
            <a:avLst/>
          </a:prstGeom>
        </p:spPr>
        <p:txBody>
          <a:bodyPr wrap="square">
            <a:spAutoFit/>
          </a:bodyPr>
          <a:lstStyle/>
          <a:p>
            <a:r>
              <a:rPr lang="en-US" sz="1100" dirty="0">
                <a:latin typeface="Arial Narrow" panose="020B0606020202030204" pitchFamily="34" charset="0"/>
              </a:rPr>
              <a:t>Following the government's arrest of two Wahhabi clerics for anti-government preaching, several thousand protestors stage demonstrations in the town of </a:t>
            </a:r>
            <a:r>
              <a:rPr lang="en-US" sz="1100" dirty="0" err="1">
                <a:latin typeface="Arial Narrow" panose="020B0606020202030204" pitchFamily="34" charset="0"/>
              </a:rPr>
              <a:t>Buraida</a:t>
            </a:r>
            <a:r>
              <a:rPr lang="en-US" sz="1100" dirty="0">
                <a:latin typeface="Arial Narrow" panose="020B0606020202030204" pitchFamily="34" charset="0"/>
              </a:rPr>
              <a:t>. </a:t>
            </a:r>
            <a:r>
              <a:rPr lang="en-US" sz="1100" b="1" dirty="0">
                <a:latin typeface="Arial Narrow" panose="020B0606020202030204" pitchFamily="34" charset="0"/>
              </a:rPr>
              <a:t>The clerics accuse the monarchy of corruption and betraying Islam by allowing U.S. troops on the Arabian Peninsula. The government admits to arresting over a hundred protestors; opposition groups claim thousands were seized.</a:t>
            </a:r>
          </a:p>
          <a:p>
            <a:r>
              <a:rPr lang="en-US" sz="1100" b="1" dirty="0">
                <a:latin typeface="Arial Narrow" panose="020B0606020202030204" pitchFamily="34" charset="0"/>
              </a:rPr>
              <a:t>The incident ends up forcing the government to cede more control to the Wahhabi clerics, but only if the clerics promise to support the government.</a:t>
            </a:r>
            <a:r>
              <a:rPr lang="en-US" sz="1100" dirty="0">
                <a:latin typeface="Arial Narrow" panose="020B0606020202030204" pitchFamily="34" charset="0"/>
              </a:rPr>
              <a:t> The two Wahhabi clerics are quietly released from prison in 1999.</a:t>
            </a:r>
          </a:p>
        </p:txBody>
      </p:sp>
      <p:cxnSp>
        <p:nvCxnSpPr>
          <p:cNvPr id="22" name="Straight Connector 21">
            <a:extLst>
              <a:ext uri="{FF2B5EF4-FFF2-40B4-BE49-F238E27FC236}">
                <a16:creationId xmlns:a16="http://schemas.microsoft.com/office/drawing/2014/main" id="{6483E33B-9887-490C-854D-BA4C73C1D542}"/>
              </a:ext>
            </a:extLst>
          </p:cNvPr>
          <p:cNvCxnSpPr>
            <a:cxnSpLocks/>
          </p:cNvCxnSpPr>
          <p:nvPr/>
        </p:nvCxnSpPr>
        <p:spPr>
          <a:xfrm>
            <a:off x="4474942" y="1178658"/>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167EEF8-FD80-4B20-8C9C-321BC854C0E7}"/>
              </a:ext>
            </a:extLst>
          </p:cNvPr>
          <p:cNvSpPr txBox="1"/>
          <p:nvPr/>
        </p:nvSpPr>
        <p:spPr>
          <a:xfrm>
            <a:off x="4223483" y="899981"/>
            <a:ext cx="502920" cy="276999"/>
          </a:xfrm>
          <a:prstGeom prst="rect">
            <a:avLst/>
          </a:prstGeom>
          <a:noFill/>
        </p:spPr>
        <p:txBody>
          <a:bodyPr wrap="square" rtlCol="0">
            <a:spAutoFit/>
          </a:bodyPr>
          <a:lstStyle/>
          <a:p>
            <a:r>
              <a:rPr lang="en-US" sz="1200" dirty="0">
                <a:latin typeface="Arial Narrow" panose="020B0606020202030204" pitchFamily="34" charset="0"/>
              </a:rPr>
              <a:t>1995</a:t>
            </a:r>
          </a:p>
        </p:txBody>
      </p:sp>
      <p:cxnSp>
        <p:nvCxnSpPr>
          <p:cNvPr id="26" name="Straight Connector 25">
            <a:extLst>
              <a:ext uri="{FF2B5EF4-FFF2-40B4-BE49-F238E27FC236}">
                <a16:creationId xmlns:a16="http://schemas.microsoft.com/office/drawing/2014/main" id="{47BE72E0-D261-4F5D-AE4D-2DD2FA2F340E}"/>
              </a:ext>
            </a:extLst>
          </p:cNvPr>
          <p:cNvCxnSpPr>
            <a:cxnSpLocks/>
          </p:cNvCxnSpPr>
          <p:nvPr/>
        </p:nvCxnSpPr>
        <p:spPr>
          <a:xfrm>
            <a:off x="5812113" y="1180336"/>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D6E5377-18B6-47AD-BCB5-D95DAB3553BC}"/>
              </a:ext>
            </a:extLst>
          </p:cNvPr>
          <p:cNvSpPr txBox="1"/>
          <p:nvPr/>
        </p:nvSpPr>
        <p:spPr>
          <a:xfrm>
            <a:off x="5560653" y="901659"/>
            <a:ext cx="659107" cy="276999"/>
          </a:xfrm>
          <a:prstGeom prst="rect">
            <a:avLst/>
          </a:prstGeom>
          <a:noFill/>
        </p:spPr>
        <p:txBody>
          <a:bodyPr wrap="square" rtlCol="0">
            <a:spAutoFit/>
          </a:bodyPr>
          <a:lstStyle/>
          <a:p>
            <a:r>
              <a:rPr lang="en-US" sz="1200" dirty="0">
                <a:latin typeface="Arial Narrow" panose="020B0606020202030204" pitchFamily="34" charset="0"/>
              </a:rPr>
              <a:t>1995-96</a:t>
            </a:r>
          </a:p>
        </p:txBody>
      </p:sp>
      <p:cxnSp>
        <p:nvCxnSpPr>
          <p:cNvPr id="28" name="Straight Connector 27">
            <a:extLst>
              <a:ext uri="{FF2B5EF4-FFF2-40B4-BE49-F238E27FC236}">
                <a16:creationId xmlns:a16="http://schemas.microsoft.com/office/drawing/2014/main" id="{A4F42B71-14BE-4162-BD8D-48952C93EF9D}"/>
              </a:ext>
            </a:extLst>
          </p:cNvPr>
          <p:cNvCxnSpPr>
            <a:cxnSpLocks/>
          </p:cNvCxnSpPr>
          <p:nvPr/>
        </p:nvCxnSpPr>
        <p:spPr>
          <a:xfrm>
            <a:off x="6913407" y="1178658"/>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D8E612B-992B-401C-BED4-31CA6D4759CB}"/>
              </a:ext>
            </a:extLst>
          </p:cNvPr>
          <p:cNvSpPr txBox="1"/>
          <p:nvPr/>
        </p:nvSpPr>
        <p:spPr>
          <a:xfrm>
            <a:off x="6661948" y="899981"/>
            <a:ext cx="520666" cy="276999"/>
          </a:xfrm>
          <a:prstGeom prst="rect">
            <a:avLst/>
          </a:prstGeom>
          <a:noFill/>
        </p:spPr>
        <p:txBody>
          <a:bodyPr wrap="square" rtlCol="0">
            <a:spAutoFit/>
          </a:bodyPr>
          <a:lstStyle/>
          <a:p>
            <a:r>
              <a:rPr lang="en-US" sz="1200" dirty="0">
                <a:latin typeface="Arial Narrow" panose="020B0606020202030204" pitchFamily="34" charset="0"/>
              </a:rPr>
              <a:t>1996</a:t>
            </a:r>
          </a:p>
        </p:txBody>
      </p:sp>
      <p:sp>
        <p:nvSpPr>
          <p:cNvPr id="34" name="Rectangle 33">
            <a:extLst>
              <a:ext uri="{FF2B5EF4-FFF2-40B4-BE49-F238E27FC236}">
                <a16:creationId xmlns:a16="http://schemas.microsoft.com/office/drawing/2014/main" id="{893922A9-EE28-401E-8C55-55A6C995409E}"/>
              </a:ext>
            </a:extLst>
          </p:cNvPr>
          <p:cNvSpPr/>
          <p:nvPr/>
        </p:nvSpPr>
        <p:spPr>
          <a:xfrm>
            <a:off x="1072896" y="38122"/>
            <a:ext cx="10905066"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kern="1200" dirty="0">
                <a:solidFill>
                  <a:schemeClr val="tx1"/>
                </a:solidFill>
                <a:latin typeface="Arial Narrow" panose="020B0606020202030204" pitchFamily="34" charset="0"/>
                <a:ea typeface="+mj-ea"/>
                <a:cs typeface="+mj-cs"/>
              </a:rPr>
              <a:t>Saudi Arabia</a:t>
            </a:r>
            <a:endParaRPr lang="en-US" sz="3600" kern="1200" dirty="0">
              <a:solidFill>
                <a:schemeClr val="tx1"/>
              </a:solidFill>
              <a:latin typeface="Arial Narrow" panose="020B0606020202030204" pitchFamily="34" charset="0"/>
              <a:ea typeface="+mj-ea"/>
              <a:cs typeface="+mj-cs"/>
            </a:endParaRPr>
          </a:p>
        </p:txBody>
      </p:sp>
      <p:sp>
        <p:nvSpPr>
          <p:cNvPr id="4" name="Rectangle 3">
            <a:extLst>
              <a:ext uri="{FF2B5EF4-FFF2-40B4-BE49-F238E27FC236}">
                <a16:creationId xmlns:a16="http://schemas.microsoft.com/office/drawing/2014/main" id="{28F5A0AF-FB08-4C02-96F1-CF59450FC0EB}"/>
              </a:ext>
            </a:extLst>
          </p:cNvPr>
          <p:cNvSpPr/>
          <p:nvPr/>
        </p:nvSpPr>
        <p:spPr>
          <a:xfrm>
            <a:off x="3914709" y="1491691"/>
            <a:ext cx="1308287" cy="3985706"/>
          </a:xfrm>
          <a:prstGeom prst="rect">
            <a:avLst/>
          </a:prstGeom>
        </p:spPr>
        <p:txBody>
          <a:bodyPr wrap="square">
            <a:spAutoFit/>
          </a:bodyPr>
          <a:lstStyle/>
          <a:p>
            <a:r>
              <a:rPr lang="en-US" sz="1100" b="1" dirty="0">
                <a:highlight>
                  <a:srgbClr val="FFFF00"/>
                </a:highlight>
                <a:latin typeface="Arial Narrow" panose="020B0606020202030204" pitchFamily="34" charset="0"/>
              </a:rPr>
              <a:t>Four years after the Gulf War, U.S. troops are still in the kingdom. Osama bin Laden seizes on the issue and his followers go on the offensive. On the morning of November 13, 1995 a massive bomb shakes the U.S.-operated Saudi National Guard training center in Riyadh. Five American military contractors and one U.S. soldier are killed. Those arrested say they are inspired by bin Laden.</a:t>
            </a:r>
            <a:endParaRPr lang="en-US" sz="1100" b="1" dirty="0">
              <a:solidFill>
                <a:srgbClr val="FF0000"/>
              </a:solidFill>
              <a:highlight>
                <a:srgbClr val="FFFF00"/>
              </a:highlight>
              <a:latin typeface="Arial Narrow" panose="020B0606020202030204" pitchFamily="34" charset="0"/>
            </a:endParaRPr>
          </a:p>
        </p:txBody>
      </p:sp>
      <p:sp>
        <p:nvSpPr>
          <p:cNvPr id="5" name="Rectangle 4">
            <a:extLst>
              <a:ext uri="{FF2B5EF4-FFF2-40B4-BE49-F238E27FC236}">
                <a16:creationId xmlns:a16="http://schemas.microsoft.com/office/drawing/2014/main" id="{20F285FA-F37E-4C04-8753-BDCBF1E8FEC7}"/>
              </a:ext>
            </a:extLst>
          </p:cNvPr>
          <p:cNvSpPr/>
          <p:nvPr/>
        </p:nvSpPr>
        <p:spPr>
          <a:xfrm>
            <a:off x="5348725" y="1516280"/>
            <a:ext cx="1038659" cy="2292935"/>
          </a:xfrm>
          <a:prstGeom prst="rect">
            <a:avLst/>
          </a:prstGeom>
        </p:spPr>
        <p:txBody>
          <a:bodyPr wrap="square">
            <a:spAutoFit/>
          </a:bodyPr>
          <a:lstStyle/>
          <a:p>
            <a:r>
              <a:rPr lang="en-US" sz="1100" dirty="0">
                <a:latin typeface="Arial Narrow" panose="020B0606020202030204" pitchFamily="34" charset="0"/>
              </a:rPr>
              <a:t>Following a series of strokes in 1995 and 1996, King Fahd is no longer able to run the government and Crown Prince Abdullah, Fahd's half brother, becomes the kingdom's de facto ruler.</a:t>
            </a:r>
            <a:endParaRPr lang="en-US" sz="1100" b="0" i="0" dirty="0">
              <a:solidFill>
                <a:srgbClr val="666666"/>
              </a:solidFill>
              <a:effectLst/>
              <a:latin typeface="Arial Narrow" panose="020B0606020202030204" pitchFamily="34" charset="0"/>
            </a:endParaRPr>
          </a:p>
        </p:txBody>
      </p:sp>
      <p:sp>
        <p:nvSpPr>
          <p:cNvPr id="6" name="Rectangle 5">
            <a:extLst>
              <a:ext uri="{FF2B5EF4-FFF2-40B4-BE49-F238E27FC236}">
                <a16:creationId xmlns:a16="http://schemas.microsoft.com/office/drawing/2014/main" id="{B48A87D2-E592-4882-88F4-3059111E84BA}"/>
              </a:ext>
            </a:extLst>
          </p:cNvPr>
          <p:cNvSpPr/>
          <p:nvPr/>
        </p:nvSpPr>
        <p:spPr>
          <a:xfrm>
            <a:off x="6347202" y="1546258"/>
            <a:ext cx="1377573" cy="3139321"/>
          </a:xfrm>
          <a:prstGeom prst="rect">
            <a:avLst/>
          </a:prstGeom>
        </p:spPr>
        <p:txBody>
          <a:bodyPr wrap="square">
            <a:spAutoFit/>
          </a:bodyPr>
          <a:lstStyle/>
          <a:p>
            <a:r>
              <a:rPr lang="en-US" sz="1100" b="1" dirty="0">
                <a:highlight>
                  <a:srgbClr val="FFFF00"/>
                </a:highlight>
                <a:latin typeface="Arial Narrow" panose="020B0606020202030204" pitchFamily="34" charset="0"/>
              </a:rPr>
              <a:t>On the morning of June 25,1996 a large truck bomb explodes at the U.S. military residence in Dhahran called Khobar Towers, killing 19 U.S. servicemen. U.S. law enforcement efforts to investigate the bombing are met with resistance by Saudi officials. </a:t>
            </a:r>
            <a:r>
              <a:rPr lang="en-US" sz="1100" b="1" dirty="0">
                <a:latin typeface="Arial Narrow" panose="020B0606020202030204" pitchFamily="34" charset="0"/>
              </a:rPr>
              <a:t>Five years later, a federal grand jury will indict 13 Saudis and one Lebanese man for the attack.</a:t>
            </a:r>
            <a:endParaRPr lang="en-US" sz="1100" b="1" i="0" dirty="0">
              <a:effectLst/>
              <a:latin typeface="Arial Narrow" panose="020B0606020202030204" pitchFamily="34" charset="0"/>
            </a:endParaRPr>
          </a:p>
        </p:txBody>
      </p:sp>
      <p:cxnSp>
        <p:nvCxnSpPr>
          <p:cNvPr id="24" name="Straight Connector 23">
            <a:extLst>
              <a:ext uri="{FF2B5EF4-FFF2-40B4-BE49-F238E27FC236}">
                <a16:creationId xmlns:a16="http://schemas.microsoft.com/office/drawing/2014/main" id="{5BA6615A-2264-4A80-9E84-8420A506A5BE}"/>
              </a:ext>
            </a:extLst>
          </p:cNvPr>
          <p:cNvCxnSpPr>
            <a:cxnSpLocks/>
          </p:cNvCxnSpPr>
          <p:nvPr/>
        </p:nvCxnSpPr>
        <p:spPr>
          <a:xfrm>
            <a:off x="8247640" y="121008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C6E89C7-0A34-450B-B90A-2CE56BD64081}"/>
              </a:ext>
            </a:extLst>
          </p:cNvPr>
          <p:cNvSpPr txBox="1"/>
          <p:nvPr/>
        </p:nvSpPr>
        <p:spPr>
          <a:xfrm>
            <a:off x="7996181" y="931407"/>
            <a:ext cx="520666" cy="276999"/>
          </a:xfrm>
          <a:prstGeom prst="rect">
            <a:avLst/>
          </a:prstGeom>
          <a:noFill/>
        </p:spPr>
        <p:txBody>
          <a:bodyPr wrap="square" rtlCol="0">
            <a:spAutoFit/>
          </a:bodyPr>
          <a:lstStyle/>
          <a:p>
            <a:r>
              <a:rPr lang="en-US" sz="1200" dirty="0">
                <a:latin typeface="Arial Narrow" panose="020B0606020202030204" pitchFamily="34" charset="0"/>
              </a:rPr>
              <a:t>1996</a:t>
            </a:r>
          </a:p>
        </p:txBody>
      </p:sp>
      <p:sp>
        <p:nvSpPr>
          <p:cNvPr id="30" name="Rectangle 29">
            <a:extLst>
              <a:ext uri="{FF2B5EF4-FFF2-40B4-BE49-F238E27FC236}">
                <a16:creationId xmlns:a16="http://schemas.microsoft.com/office/drawing/2014/main" id="{C7108F0C-54D4-44E0-A2C5-E43F80F2C617}"/>
              </a:ext>
            </a:extLst>
          </p:cNvPr>
          <p:cNvSpPr/>
          <p:nvPr/>
        </p:nvSpPr>
        <p:spPr>
          <a:xfrm>
            <a:off x="7681436" y="1577684"/>
            <a:ext cx="1167546" cy="2970044"/>
          </a:xfrm>
          <a:prstGeom prst="rect">
            <a:avLst/>
          </a:prstGeom>
        </p:spPr>
        <p:txBody>
          <a:bodyPr wrap="square">
            <a:spAutoFit/>
          </a:bodyPr>
          <a:lstStyle/>
          <a:p>
            <a:r>
              <a:rPr lang="en-US" sz="1100" b="1" dirty="0">
                <a:latin typeface="Arial Narrow" panose="020B0606020202030204" pitchFamily="34" charset="0"/>
              </a:rPr>
              <a:t>In his 1996 </a:t>
            </a:r>
            <a:r>
              <a:rPr lang="en-US" sz="1100" b="1" dirty="0">
                <a:latin typeface="Arial Narrow" panose="020B0606020202030204" pitchFamily="34" charset="0"/>
                <a:hlinkClick r:id="rId2"/>
              </a:rPr>
              <a:t>declaration of war</a:t>
            </a:r>
            <a:r>
              <a:rPr lang="en-US" sz="1100" b="1" dirty="0">
                <a:latin typeface="Arial Narrow" panose="020B0606020202030204" pitchFamily="34" charset="0"/>
              </a:rPr>
              <a:t> against the Americans occupying the lands of the Two Holy Places, Osama bin Laden calls on Muslims everywhere to fight the Jews and crusaders. He also accuses the Saudi royal family of pocketing the national wealth</a:t>
            </a:r>
            <a:r>
              <a:rPr lang="en-US" sz="1100" dirty="0">
                <a:latin typeface="Arial Narrow" panose="020B0606020202030204" pitchFamily="34" charset="0"/>
              </a:rPr>
              <a:t>.</a:t>
            </a:r>
            <a:endParaRPr lang="en-US" sz="1100" b="1" i="0" dirty="0">
              <a:effectLst/>
              <a:latin typeface="Arial Narrow" panose="020B0606020202030204" pitchFamily="34" charset="0"/>
            </a:endParaRPr>
          </a:p>
        </p:txBody>
      </p:sp>
      <p:cxnSp>
        <p:nvCxnSpPr>
          <p:cNvPr id="31" name="Straight Connector 30">
            <a:extLst>
              <a:ext uri="{FF2B5EF4-FFF2-40B4-BE49-F238E27FC236}">
                <a16:creationId xmlns:a16="http://schemas.microsoft.com/office/drawing/2014/main" id="{4DB4FBE9-5731-45C5-99C3-27FC5F98475A}"/>
              </a:ext>
            </a:extLst>
          </p:cNvPr>
          <p:cNvCxnSpPr>
            <a:cxnSpLocks/>
          </p:cNvCxnSpPr>
          <p:nvPr/>
        </p:nvCxnSpPr>
        <p:spPr>
          <a:xfrm>
            <a:off x="9352049" y="1178658"/>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B12E050-8321-4A63-A1D2-AB82AF5DF8A6}"/>
              </a:ext>
            </a:extLst>
          </p:cNvPr>
          <p:cNvSpPr txBox="1"/>
          <p:nvPr/>
        </p:nvSpPr>
        <p:spPr>
          <a:xfrm>
            <a:off x="9100590" y="899981"/>
            <a:ext cx="520666" cy="276999"/>
          </a:xfrm>
          <a:prstGeom prst="rect">
            <a:avLst/>
          </a:prstGeom>
          <a:noFill/>
        </p:spPr>
        <p:txBody>
          <a:bodyPr wrap="square" rtlCol="0">
            <a:spAutoFit/>
          </a:bodyPr>
          <a:lstStyle/>
          <a:p>
            <a:r>
              <a:rPr lang="en-US" sz="1200" dirty="0">
                <a:latin typeface="Arial Narrow" panose="020B0606020202030204" pitchFamily="34" charset="0"/>
              </a:rPr>
              <a:t>1996</a:t>
            </a:r>
          </a:p>
        </p:txBody>
      </p:sp>
      <p:sp>
        <p:nvSpPr>
          <p:cNvPr id="33" name="Rectangle 32">
            <a:extLst>
              <a:ext uri="{FF2B5EF4-FFF2-40B4-BE49-F238E27FC236}">
                <a16:creationId xmlns:a16="http://schemas.microsoft.com/office/drawing/2014/main" id="{7AC0A9B7-D94D-4A50-BED0-43A4D3C5E68A}"/>
              </a:ext>
            </a:extLst>
          </p:cNvPr>
          <p:cNvSpPr/>
          <p:nvPr/>
        </p:nvSpPr>
        <p:spPr>
          <a:xfrm>
            <a:off x="8785844" y="1546258"/>
            <a:ext cx="1577355" cy="4493538"/>
          </a:xfrm>
          <a:prstGeom prst="rect">
            <a:avLst/>
          </a:prstGeom>
        </p:spPr>
        <p:txBody>
          <a:bodyPr wrap="square">
            <a:spAutoFit/>
          </a:bodyPr>
          <a:lstStyle/>
          <a:p>
            <a:r>
              <a:rPr lang="en-US" sz="1100" dirty="0">
                <a:latin typeface="Arial Narrow" panose="020B0606020202030204" pitchFamily="34" charset="0"/>
              </a:rPr>
              <a:t>Arab satellite television begins broadcasting throughout the region, beyond the control of the Saudi monarchy. </a:t>
            </a:r>
            <a:r>
              <a:rPr lang="en-US" sz="1100" b="1" dirty="0">
                <a:latin typeface="Arial Narrow" panose="020B0606020202030204" pitchFamily="34" charset="0"/>
              </a:rPr>
              <a:t>For the first time, Saudi citizens see for themselves reports of their country's shortcomings: the lack of civil rights, political freedoms, royal corruption. Disturbing images of the Arab-Israeli conflict become part of Saudis' daily viewing.</a:t>
            </a:r>
          </a:p>
          <a:p>
            <a:r>
              <a:rPr lang="en-US" sz="1100" dirty="0">
                <a:latin typeface="Arial Narrow" panose="020B0606020202030204" pitchFamily="34" charset="0"/>
              </a:rPr>
              <a:t>Throughout the 90s, U.S. efforts to forge a lasting peace in the Israeli-Palestinian conflict are unsuccessful. When the Saudis sense that the new U.S. president, George W. Bush, might abandon the peace process, they decide to take a more active role.</a:t>
            </a:r>
          </a:p>
        </p:txBody>
      </p:sp>
    </p:spTree>
    <p:extLst>
      <p:ext uri="{BB962C8B-B14F-4D97-AF65-F5344CB8AC3E}">
        <p14:creationId xmlns:p14="http://schemas.microsoft.com/office/powerpoint/2010/main" val="725613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26</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E4D7BB-E5DD-4942-B7D0-829DDE340D06}"/>
              </a:ext>
            </a:extLst>
          </p:cNvPr>
          <p:cNvSpPr/>
          <p:nvPr/>
        </p:nvSpPr>
        <p:spPr>
          <a:xfrm>
            <a:off x="0" y="-18781"/>
            <a:ext cx="10905066" cy="6093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kern="1200" dirty="0">
                <a:solidFill>
                  <a:schemeClr val="tx1"/>
                </a:solidFill>
                <a:latin typeface="Arial Narrow" panose="020B0606020202030204" pitchFamily="34" charset="0"/>
                <a:ea typeface="+mj-ea"/>
                <a:cs typeface="+mj-cs"/>
              </a:rPr>
              <a:t>Timeline</a:t>
            </a:r>
            <a:endParaRPr lang="en-US" sz="2400" kern="1200" dirty="0">
              <a:solidFill>
                <a:schemeClr val="tx1"/>
              </a:solidFill>
              <a:latin typeface="Arial Narrow" panose="020B0606020202030204" pitchFamily="34" charset="0"/>
              <a:ea typeface="+mj-ea"/>
              <a:cs typeface="+mj-cs"/>
            </a:endParaRPr>
          </a:p>
        </p:txBody>
      </p:sp>
      <p:cxnSp>
        <p:nvCxnSpPr>
          <p:cNvPr id="12" name="Straight Connector 11">
            <a:extLst>
              <a:ext uri="{FF2B5EF4-FFF2-40B4-BE49-F238E27FC236}">
                <a16:creationId xmlns:a16="http://schemas.microsoft.com/office/drawing/2014/main" id="{772554D0-AFB1-45ED-9476-55210964CA7E}"/>
              </a:ext>
            </a:extLst>
          </p:cNvPr>
          <p:cNvCxnSpPr>
            <a:cxnSpLocks/>
          </p:cNvCxnSpPr>
          <p:nvPr/>
        </p:nvCxnSpPr>
        <p:spPr>
          <a:xfrm>
            <a:off x="904690" y="1180336"/>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9C8D8C2-03DB-4245-A593-D12FAC8946C5}"/>
              </a:ext>
            </a:extLst>
          </p:cNvPr>
          <p:cNvSpPr txBox="1"/>
          <p:nvPr/>
        </p:nvSpPr>
        <p:spPr>
          <a:xfrm>
            <a:off x="385430" y="899981"/>
            <a:ext cx="980953" cy="276999"/>
          </a:xfrm>
          <a:prstGeom prst="rect">
            <a:avLst/>
          </a:prstGeom>
          <a:noFill/>
        </p:spPr>
        <p:txBody>
          <a:bodyPr wrap="square" rtlCol="0">
            <a:spAutoFit/>
          </a:bodyPr>
          <a:lstStyle/>
          <a:p>
            <a:r>
              <a:rPr lang="en-US" sz="1200" dirty="0">
                <a:latin typeface="Arial Narrow" panose="020B0606020202030204" pitchFamily="34" charset="0"/>
              </a:rPr>
              <a:t>August 2001</a:t>
            </a:r>
          </a:p>
        </p:txBody>
      </p:sp>
      <p:sp>
        <p:nvSpPr>
          <p:cNvPr id="15" name="Rectangle 14">
            <a:extLst>
              <a:ext uri="{FF2B5EF4-FFF2-40B4-BE49-F238E27FC236}">
                <a16:creationId xmlns:a16="http://schemas.microsoft.com/office/drawing/2014/main" id="{E33A7072-ECD2-4CDB-A04C-E7747A3E7613}"/>
              </a:ext>
            </a:extLst>
          </p:cNvPr>
          <p:cNvSpPr/>
          <p:nvPr/>
        </p:nvSpPr>
        <p:spPr>
          <a:xfrm>
            <a:off x="153748" y="1546258"/>
            <a:ext cx="1362501" cy="3985706"/>
          </a:xfrm>
          <a:prstGeom prst="rect">
            <a:avLst/>
          </a:prstGeom>
        </p:spPr>
        <p:txBody>
          <a:bodyPr wrap="square">
            <a:spAutoFit/>
          </a:bodyPr>
          <a:lstStyle/>
          <a:p>
            <a:r>
              <a:rPr lang="en-US" sz="1100" dirty="0">
                <a:latin typeface="Arial Narrow" panose="020B0606020202030204" pitchFamily="34" charset="0"/>
              </a:rPr>
              <a:t>Frustrated by what he sees as a continuing pro-Israeli bias by the Bush administration and its predecessors, Crown Prince Abdullah sends an angry letter to President Bush on August 29, stating that if the U.S. does not behave in a more equitable manner toward the Palestinians, the Saudis will have to reconsider their long-standing alliance with the U.S. But before any measurable action can be taken on his complaint, the terrorist attacks of Sept. 11 occur.</a:t>
            </a:r>
            <a:endParaRPr lang="en-US" sz="1100" b="1" u="sng" dirty="0">
              <a:solidFill>
                <a:srgbClr val="FF0000"/>
              </a:solidFill>
              <a:latin typeface="Arial Narrow" panose="020B0606020202030204" pitchFamily="34" charset="0"/>
            </a:endParaRPr>
          </a:p>
        </p:txBody>
      </p:sp>
      <p:cxnSp>
        <p:nvCxnSpPr>
          <p:cNvPr id="16" name="Straight Connector 15">
            <a:extLst>
              <a:ext uri="{FF2B5EF4-FFF2-40B4-BE49-F238E27FC236}">
                <a16:creationId xmlns:a16="http://schemas.microsoft.com/office/drawing/2014/main" id="{8EAD4A50-BFF0-4FF4-9F9C-D0521DA42816}"/>
              </a:ext>
            </a:extLst>
          </p:cNvPr>
          <p:cNvCxnSpPr>
            <a:cxnSpLocks/>
          </p:cNvCxnSpPr>
          <p:nvPr/>
        </p:nvCxnSpPr>
        <p:spPr>
          <a:xfrm>
            <a:off x="2354678" y="1172459"/>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B082C99-95E6-4F85-9A70-8E24752F8D7A}"/>
              </a:ext>
            </a:extLst>
          </p:cNvPr>
          <p:cNvSpPr txBox="1"/>
          <p:nvPr/>
        </p:nvSpPr>
        <p:spPr>
          <a:xfrm>
            <a:off x="1820918" y="937156"/>
            <a:ext cx="1050349" cy="276999"/>
          </a:xfrm>
          <a:prstGeom prst="rect">
            <a:avLst/>
          </a:prstGeom>
          <a:noFill/>
        </p:spPr>
        <p:txBody>
          <a:bodyPr wrap="square" rtlCol="0">
            <a:spAutoFit/>
          </a:bodyPr>
          <a:lstStyle/>
          <a:p>
            <a:r>
              <a:rPr lang="en-US" sz="1200" dirty="0">
                <a:latin typeface="Arial Narrow" panose="020B0606020202030204" pitchFamily="34" charset="0"/>
              </a:rPr>
              <a:t>Sept. 11, 2001</a:t>
            </a:r>
          </a:p>
        </p:txBody>
      </p:sp>
      <p:sp>
        <p:nvSpPr>
          <p:cNvPr id="18" name="Rectangle 17">
            <a:extLst>
              <a:ext uri="{FF2B5EF4-FFF2-40B4-BE49-F238E27FC236}">
                <a16:creationId xmlns:a16="http://schemas.microsoft.com/office/drawing/2014/main" id="{D0437170-6C46-4DDD-9018-653EFCD99866}"/>
              </a:ext>
            </a:extLst>
          </p:cNvPr>
          <p:cNvSpPr/>
          <p:nvPr/>
        </p:nvSpPr>
        <p:spPr>
          <a:xfrm>
            <a:off x="1706666" y="1506955"/>
            <a:ext cx="1477494" cy="5001369"/>
          </a:xfrm>
          <a:prstGeom prst="rect">
            <a:avLst/>
          </a:prstGeom>
          <a:ln>
            <a:solidFill>
              <a:schemeClr val="tx1">
                <a:lumMod val="95000"/>
                <a:lumOff val="5000"/>
              </a:schemeClr>
            </a:solidFill>
          </a:ln>
        </p:spPr>
        <p:txBody>
          <a:bodyPr wrap="square">
            <a:spAutoFit/>
          </a:bodyPr>
          <a:lstStyle/>
          <a:p>
            <a:r>
              <a:rPr lang="en-US" sz="1100" dirty="0">
                <a:latin typeface="Arial Narrow" panose="020B0606020202030204" pitchFamily="34" charset="0"/>
              </a:rPr>
              <a:t>At the official level, the Saudi government is appalled by the terrorist attacks in the U.S. and publishes a statement calling them "regrettable" and "inhuman." Although it is known almost immediately that 15 of the 19 hijackers in the Al Qaeda plot are Saudi citizens, months pass before the Saudi government will admit it.</a:t>
            </a:r>
          </a:p>
          <a:p>
            <a:r>
              <a:rPr lang="en-US" sz="1100" dirty="0">
                <a:latin typeface="Arial Narrow" panose="020B0606020202030204" pitchFamily="34" charset="0"/>
              </a:rPr>
              <a:t>America's subsequent war on terror in Afghanistan against Al Qaeda deeply divides Saudis. But Saudi leaders quietly allow the U.S. military to use Saudi air bases for command and control operations.</a:t>
            </a:r>
          </a:p>
          <a:p>
            <a:r>
              <a:rPr lang="en-US" sz="1100" dirty="0">
                <a:latin typeface="Arial Narrow" panose="020B0606020202030204" pitchFamily="34" charset="0"/>
              </a:rPr>
              <a:t>Saudi militants captured in Afghanistan will make up the biggest segment of the population shipped to the prison camps in Guantanamo Bay, Cuba.</a:t>
            </a:r>
          </a:p>
        </p:txBody>
      </p:sp>
      <p:cxnSp>
        <p:nvCxnSpPr>
          <p:cNvPr id="22" name="Straight Connector 21">
            <a:extLst>
              <a:ext uri="{FF2B5EF4-FFF2-40B4-BE49-F238E27FC236}">
                <a16:creationId xmlns:a16="http://schemas.microsoft.com/office/drawing/2014/main" id="{6483E33B-9887-490C-854D-BA4C73C1D542}"/>
              </a:ext>
            </a:extLst>
          </p:cNvPr>
          <p:cNvCxnSpPr>
            <a:cxnSpLocks/>
          </p:cNvCxnSpPr>
          <p:nvPr/>
        </p:nvCxnSpPr>
        <p:spPr>
          <a:xfrm>
            <a:off x="3961000" y="1180336"/>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167EEF8-FD80-4B20-8C9C-321BC854C0E7}"/>
              </a:ext>
            </a:extLst>
          </p:cNvPr>
          <p:cNvSpPr txBox="1"/>
          <p:nvPr/>
        </p:nvSpPr>
        <p:spPr>
          <a:xfrm>
            <a:off x="3594077" y="908412"/>
            <a:ext cx="797068" cy="276999"/>
          </a:xfrm>
          <a:prstGeom prst="rect">
            <a:avLst/>
          </a:prstGeom>
          <a:noFill/>
        </p:spPr>
        <p:txBody>
          <a:bodyPr wrap="square" rtlCol="0">
            <a:spAutoFit/>
          </a:bodyPr>
          <a:lstStyle/>
          <a:p>
            <a:r>
              <a:rPr lang="en-US" sz="1200" dirty="0">
                <a:latin typeface="Arial Narrow" panose="020B0606020202030204" pitchFamily="34" charset="0"/>
              </a:rPr>
              <a:t>April 2003</a:t>
            </a:r>
          </a:p>
        </p:txBody>
      </p:sp>
      <p:cxnSp>
        <p:nvCxnSpPr>
          <p:cNvPr id="26" name="Straight Connector 25">
            <a:extLst>
              <a:ext uri="{FF2B5EF4-FFF2-40B4-BE49-F238E27FC236}">
                <a16:creationId xmlns:a16="http://schemas.microsoft.com/office/drawing/2014/main" id="{47BE72E0-D261-4F5D-AE4D-2DD2FA2F340E}"/>
              </a:ext>
            </a:extLst>
          </p:cNvPr>
          <p:cNvCxnSpPr>
            <a:cxnSpLocks/>
          </p:cNvCxnSpPr>
          <p:nvPr/>
        </p:nvCxnSpPr>
        <p:spPr>
          <a:xfrm>
            <a:off x="5269678" y="1180336"/>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D6E5377-18B6-47AD-BCB5-D95DAB3553BC}"/>
              </a:ext>
            </a:extLst>
          </p:cNvPr>
          <p:cNvSpPr txBox="1"/>
          <p:nvPr/>
        </p:nvSpPr>
        <p:spPr>
          <a:xfrm>
            <a:off x="4858136" y="901659"/>
            <a:ext cx="881122" cy="276999"/>
          </a:xfrm>
          <a:prstGeom prst="rect">
            <a:avLst/>
          </a:prstGeom>
          <a:noFill/>
        </p:spPr>
        <p:txBody>
          <a:bodyPr wrap="square" rtlCol="0">
            <a:spAutoFit/>
          </a:bodyPr>
          <a:lstStyle/>
          <a:p>
            <a:r>
              <a:rPr lang="en-US" sz="1200" dirty="0">
                <a:latin typeface="Arial Narrow" panose="020B0606020202030204" pitchFamily="34" charset="0"/>
              </a:rPr>
              <a:t>May 2003</a:t>
            </a:r>
          </a:p>
        </p:txBody>
      </p:sp>
      <p:cxnSp>
        <p:nvCxnSpPr>
          <p:cNvPr id="28" name="Straight Connector 27">
            <a:extLst>
              <a:ext uri="{FF2B5EF4-FFF2-40B4-BE49-F238E27FC236}">
                <a16:creationId xmlns:a16="http://schemas.microsoft.com/office/drawing/2014/main" id="{A4F42B71-14BE-4162-BD8D-48952C93EF9D}"/>
              </a:ext>
            </a:extLst>
          </p:cNvPr>
          <p:cNvCxnSpPr>
            <a:cxnSpLocks/>
          </p:cNvCxnSpPr>
          <p:nvPr/>
        </p:nvCxnSpPr>
        <p:spPr>
          <a:xfrm>
            <a:off x="6739082" y="117616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D8E612B-992B-401C-BED4-31CA6D4759CB}"/>
              </a:ext>
            </a:extLst>
          </p:cNvPr>
          <p:cNvSpPr txBox="1"/>
          <p:nvPr/>
        </p:nvSpPr>
        <p:spPr>
          <a:xfrm>
            <a:off x="6487623" y="897490"/>
            <a:ext cx="520666"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34" name="Rectangle 33">
            <a:extLst>
              <a:ext uri="{FF2B5EF4-FFF2-40B4-BE49-F238E27FC236}">
                <a16:creationId xmlns:a16="http://schemas.microsoft.com/office/drawing/2014/main" id="{893922A9-EE28-401E-8C55-55A6C995409E}"/>
              </a:ext>
            </a:extLst>
          </p:cNvPr>
          <p:cNvSpPr/>
          <p:nvPr/>
        </p:nvSpPr>
        <p:spPr>
          <a:xfrm>
            <a:off x="1286934" y="33708"/>
            <a:ext cx="10905066"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kern="1200" dirty="0">
                <a:solidFill>
                  <a:schemeClr val="tx1"/>
                </a:solidFill>
                <a:latin typeface="Arial Narrow" panose="020B0606020202030204" pitchFamily="34" charset="0"/>
                <a:ea typeface="+mj-ea"/>
                <a:cs typeface="+mj-cs"/>
              </a:rPr>
              <a:t>Saudi Arabia</a:t>
            </a:r>
            <a:endParaRPr lang="en-US" sz="3600" kern="1200" dirty="0">
              <a:solidFill>
                <a:schemeClr val="tx1"/>
              </a:solidFill>
              <a:latin typeface="Arial Narrow" panose="020B0606020202030204" pitchFamily="34" charset="0"/>
              <a:ea typeface="+mj-ea"/>
              <a:cs typeface="+mj-cs"/>
            </a:endParaRPr>
          </a:p>
        </p:txBody>
      </p:sp>
      <p:sp>
        <p:nvSpPr>
          <p:cNvPr id="4" name="Rectangle 3">
            <a:extLst>
              <a:ext uri="{FF2B5EF4-FFF2-40B4-BE49-F238E27FC236}">
                <a16:creationId xmlns:a16="http://schemas.microsoft.com/office/drawing/2014/main" id="{28F5A0AF-FB08-4C02-96F1-CF59450FC0EB}"/>
              </a:ext>
            </a:extLst>
          </p:cNvPr>
          <p:cNvSpPr/>
          <p:nvPr/>
        </p:nvSpPr>
        <p:spPr>
          <a:xfrm>
            <a:off x="3448274" y="1491691"/>
            <a:ext cx="1102166" cy="3647152"/>
          </a:xfrm>
          <a:prstGeom prst="rect">
            <a:avLst/>
          </a:prstGeom>
        </p:spPr>
        <p:txBody>
          <a:bodyPr wrap="square">
            <a:spAutoFit/>
          </a:bodyPr>
          <a:lstStyle/>
          <a:p>
            <a:r>
              <a:rPr lang="en-US" sz="1100" dirty="0">
                <a:latin typeface="Arial Narrow" panose="020B0606020202030204" pitchFamily="34" charset="0"/>
              </a:rPr>
              <a:t>Just days after Baghdad falls to U.S. forces in Iraq, U.S. Secretary of Defense Donald Rumsfeld arrives in Riyadh to announce that U.S. troops will pull out of Saudi air bases. For more than ten years, the American presence in the Land of the Two Holy Mosques has been a rallying cry for Al Qaeda.</a:t>
            </a:r>
            <a:endParaRPr lang="en-US" sz="1100" b="1" dirty="0">
              <a:solidFill>
                <a:srgbClr val="FF0000"/>
              </a:solidFill>
              <a:latin typeface="Arial Narrow" panose="020B0606020202030204" pitchFamily="34" charset="0"/>
            </a:endParaRPr>
          </a:p>
        </p:txBody>
      </p:sp>
      <p:sp>
        <p:nvSpPr>
          <p:cNvPr id="5" name="Rectangle 4">
            <a:extLst>
              <a:ext uri="{FF2B5EF4-FFF2-40B4-BE49-F238E27FC236}">
                <a16:creationId xmlns:a16="http://schemas.microsoft.com/office/drawing/2014/main" id="{20F285FA-F37E-4C04-8753-BDCBF1E8FEC7}"/>
              </a:ext>
            </a:extLst>
          </p:cNvPr>
          <p:cNvSpPr/>
          <p:nvPr/>
        </p:nvSpPr>
        <p:spPr>
          <a:xfrm>
            <a:off x="4734219" y="1500092"/>
            <a:ext cx="1282707" cy="4154984"/>
          </a:xfrm>
          <a:prstGeom prst="rect">
            <a:avLst/>
          </a:prstGeom>
        </p:spPr>
        <p:txBody>
          <a:bodyPr wrap="square">
            <a:spAutoFit/>
          </a:bodyPr>
          <a:lstStyle/>
          <a:p>
            <a:r>
              <a:rPr lang="en-US" sz="1100" dirty="0">
                <a:latin typeface="Arial Narrow" panose="020B0606020202030204" pitchFamily="34" charset="0"/>
              </a:rPr>
              <a:t>The fact that U.S. troops are withdrawing from the kingdom makes no difference to Al Qaeda. On May 12, 2003 Al Qaeda militants attack three compounds in Riyadh that house hundreds of foreign workers. Thirty-five people are killed, including nine Americans. Over one hundred are wounded. </a:t>
            </a:r>
            <a:r>
              <a:rPr lang="en-US" sz="1100" b="1" dirty="0">
                <a:highlight>
                  <a:srgbClr val="FFFF00"/>
                </a:highlight>
                <a:latin typeface="Arial Narrow" panose="020B0606020202030204" pitchFamily="34" charset="0"/>
              </a:rPr>
              <a:t>Shocked, Saudi society and the royal family begin to look inward and to question how their own citizens could have been behind the attacks.</a:t>
            </a:r>
            <a:endParaRPr lang="en-US" sz="1100" b="1" i="0" dirty="0">
              <a:solidFill>
                <a:srgbClr val="666666"/>
              </a:solidFill>
              <a:effectLst/>
              <a:highlight>
                <a:srgbClr val="FFFF00"/>
              </a:highlight>
              <a:latin typeface="Arial Narrow" panose="020B0606020202030204" pitchFamily="34" charset="0"/>
            </a:endParaRPr>
          </a:p>
        </p:txBody>
      </p:sp>
      <p:sp>
        <p:nvSpPr>
          <p:cNvPr id="6" name="Rectangle 5">
            <a:extLst>
              <a:ext uri="{FF2B5EF4-FFF2-40B4-BE49-F238E27FC236}">
                <a16:creationId xmlns:a16="http://schemas.microsoft.com/office/drawing/2014/main" id="{B48A87D2-E592-4882-88F4-3059111E84BA}"/>
              </a:ext>
            </a:extLst>
          </p:cNvPr>
          <p:cNvSpPr/>
          <p:nvPr/>
        </p:nvSpPr>
        <p:spPr>
          <a:xfrm>
            <a:off x="6172877" y="1543767"/>
            <a:ext cx="1377573" cy="2462213"/>
          </a:xfrm>
          <a:prstGeom prst="rect">
            <a:avLst/>
          </a:prstGeom>
        </p:spPr>
        <p:txBody>
          <a:bodyPr wrap="square">
            <a:spAutoFit/>
          </a:bodyPr>
          <a:lstStyle/>
          <a:p>
            <a:r>
              <a:rPr lang="en-US" sz="1100" dirty="0">
                <a:latin typeface="Arial Narrow" panose="020B0606020202030204" pitchFamily="34" charset="0"/>
              </a:rPr>
              <a:t>In early 2004, a group of prominent Saudi citizens, including </a:t>
            </a:r>
            <a:r>
              <a:rPr lang="en-US" sz="1100" dirty="0">
                <a:latin typeface="Arial Narrow" panose="020B0606020202030204" pitchFamily="34" charset="0"/>
                <a:hlinkClick r:id="rId2"/>
              </a:rPr>
              <a:t>attorney </a:t>
            </a:r>
            <a:r>
              <a:rPr lang="en-US" sz="1100" dirty="0" err="1">
                <a:latin typeface="Arial Narrow" panose="020B0606020202030204" pitchFamily="34" charset="0"/>
                <a:hlinkClick r:id="rId2"/>
              </a:rPr>
              <a:t>Bassim</a:t>
            </a:r>
            <a:r>
              <a:rPr lang="en-US" sz="1100" dirty="0">
                <a:latin typeface="Arial Narrow" panose="020B0606020202030204" pitchFamily="34" charset="0"/>
                <a:hlinkClick r:id="rId2"/>
              </a:rPr>
              <a:t> Alim</a:t>
            </a:r>
            <a:r>
              <a:rPr lang="en-US" sz="1100" dirty="0">
                <a:latin typeface="Arial Narrow" panose="020B0606020202030204" pitchFamily="34" charset="0"/>
              </a:rPr>
              <a:t>, petition the government for constitutional reforms.</a:t>
            </a:r>
          </a:p>
          <a:p>
            <a:r>
              <a:rPr lang="en-US" sz="1100" dirty="0">
                <a:latin typeface="Arial Narrow" panose="020B0606020202030204" pitchFamily="34" charset="0"/>
              </a:rPr>
              <a:t>Prince Nayef, the minister of the interior, meets with them and insists that the petitions stop. Shortly after, many of the petitioners are arrested.</a:t>
            </a:r>
          </a:p>
        </p:txBody>
      </p:sp>
      <p:cxnSp>
        <p:nvCxnSpPr>
          <p:cNvPr id="24" name="Straight Connector 23">
            <a:extLst>
              <a:ext uri="{FF2B5EF4-FFF2-40B4-BE49-F238E27FC236}">
                <a16:creationId xmlns:a16="http://schemas.microsoft.com/office/drawing/2014/main" id="{5BA6615A-2264-4A80-9E84-8420A506A5BE}"/>
              </a:ext>
            </a:extLst>
          </p:cNvPr>
          <p:cNvCxnSpPr>
            <a:cxnSpLocks/>
          </p:cNvCxnSpPr>
          <p:nvPr/>
        </p:nvCxnSpPr>
        <p:spPr>
          <a:xfrm>
            <a:off x="8247640" y="121008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C6E89C7-0A34-450B-B90A-2CE56BD64081}"/>
              </a:ext>
            </a:extLst>
          </p:cNvPr>
          <p:cNvSpPr txBox="1"/>
          <p:nvPr/>
        </p:nvSpPr>
        <p:spPr>
          <a:xfrm>
            <a:off x="7843492" y="931407"/>
            <a:ext cx="787510" cy="276999"/>
          </a:xfrm>
          <a:prstGeom prst="rect">
            <a:avLst/>
          </a:prstGeom>
          <a:noFill/>
        </p:spPr>
        <p:txBody>
          <a:bodyPr wrap="square" rtlCol="0">
            <a:spAutoFit/>
          </a:bodyPr>
          <a:lstStyle/>
          <a:p>
            <a:r>
              <a:rPr lang="en-US" sz="1200" dirty="0">
                <a:latin typeface="Arial Narrow" panose="020B0606020202030204" pitchFamily="34" charset="0"/>
              </a:rPr>
              <a:t>Nov. 2004</a:t>
            </a:r>
          </a:p>
        </p:txBody>
      </p:sp>
      <p:sp>
        <p:nvSpPr>
          <p:cNvPr id="30" name="Rectangle 29">
            <a:extLst>
              <a:ext uri="{FF2B5EF4-FFF2-40B4-BE49-F238E27FC236}">
                <a16:creationId xmlns:a16="http://schemas.microsoft.com/office/drawing/2014/main" id="{C7108F0C-54D4-44E0-A2C5-E43F80F2C617}"/>
              </a:ext>
            </a:extLst>
          </p:cNvPr>
          <p:cNvSpPr/>
          <p:nvPr/>
        </p:nvSpPr>
        <p:spPr>
          <a:xfrm>
            <a:off x="7681436" y="1577684"/>
            <a:ext cx="1167546" cy="4832092"/>
          </a:xfrm>
          <a:prstGeom prst="rect">
            <a:avLst/>
          </a:prstGeom>
        </p:spPr>
        <p:txBody>
          <a:bodyPr wrap="square">
            <a:spAutoFit/>
          </a:bodyPr>
          <a:lstStyle/>
          <a:p>
            <a:r>
              <a:rPr lang="en-US" sz="1100" dirty="0">
                <a:latin typeface="Arial Narrow" panose="020B0606020202030204" pitchFamily="34" charset="0"/>
              </a:rPr>
              <a:t>At Friday prayers on November 5, 2004, twenty-six prominent Saudi clerics, including </a:t>
            </a:r>
            <a:r>
              <a:rPr lang="en-US" sz="1100" dirty="0">
                <a:latin typeface="Arial Narrow" panose="020B0606020202030204" pitchFamily="34" charset="0"/>
                <a:hlinkClick r:id="rId3"/>
              </a:rPr>
              <a:t>Sheikh Nasser al-Omar</a:t>
            </a:r>
            <a:r>
              <a:rPr lang="en-US" sz="1100" dirty="0">
                <a:latin typeface="Arial Narrow" panose="020B0606020202030204" pitchFamily="34" charset="0"/>
              </a:rPr>
              <a:t>, sign a </a:t>
            </a:r>
            <a:r>
              <a:rPr lang="en-US" sz="1100" dirty="0">
                <a:latin typeface="Arial Narrow" panose="020B0606020202030204" pitchFamily="34" charset="0"/>
                <a:hlinkClick r:id="rId4"/>
              </a:rPr>
              <a:t>fatwa</a:t>
            </a:r>
            <a:r>
              <a:rPr lang="en-US" sz="1100" dirty="0">
                <a:latin typeface="Arial Narrow" panose="020B0606020202030204" pitchFamily="34" charset="0"/>
              </a:rPr>
              <a:t> saying that Iraqis should rise up and oppose the Americans in Iraq. Many interpret the fatwa as encouraging all Muslims to go fight the Americans.</a:t>
            </a:r>
          </a:p>
          <a:p>
            <a:r>
              <a:rPr lang="en-US" sz="1100" dirty="0">
                <a:latin typeface="Arial Narrow" panose="020B0606020202030204" pitchFamily="34" charset="0"/>
              </a:rPr>
              <a:t>In Dec. 2004, a young Saudi medical student travels to Mosul, Iraq and detonates a bomb that kills 22 U.S. soldiers. To date, an unknown number of Saudis have traveled to Iraq to join the insurgency.</a:t>
            </a:r>
          </a:p>
        </p:txBody>
      </p:sp>
      <p:cxnSp>
        <p:nvCxnSpPr>
          <p:cNvPr id="31" name="Straight Connector 30">
            <a:extLst>
              <a:ext uri="{FF2B5EF4-FFF2-40B4-BE49-F238E27FC236}">
                <a16:creationId xmlns:a16="http://schemas.microsoft.com/office/drawing/2014/main" id="{4DB4FBE9-5731-45C5-99C3-27FC5F98475A}"/>
              </a:ext>
            </a:extLst>
          </p:cNvPr>
          <p:cNvCxnSpPr>
            <a:cxnSpLocks/>
          </p:cNvCxnSpPr>
          <p:nvPr/>
        </p:nvCxnSpPr>
        <p:spPr>
          <a:xfrm>
            <a:off x="10083293" y="1180336"/>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B12E050-8321-4A63-A1D2-AB82AF5DF8A6}"/>
              </a:ext>
            </a:extLst>
          </p:cNvPr>
          <p:cNvSpPr txBox="1"/>
          <p:nvPr/>
        </p:nvSpPr>
        <p:spPr>
          <a:xfrm>
            <a:off x="9713969" y="908412"/>
            <a:ext cx="738648" cy="276999"/>
          </a:xfrm>
          <a:prstGeom prst="rect">
            <a:avLst/>
          </a:prstGeom>
          <a:noFill/>
        </p:spPr>
        <p:txBody>
          <a:bodyPr wrap="square" rtlCol="0">
            <a:spAutoFit/>
          </a:bodyPr>
          <a:lstStyle/>
          <a:p>
            <a:r>
              <a:rPr lang="en-US" sz="1200" dirty="0">
                <a:latin typeface="Arial Narrow" panose="020B0606020202030204" pitchFamily="34" charset="0"/>
              </a:rPr>
              <a:t>2003-05</a:t>
            </a:r>
          </a:p>
        </p:txBody>
      </p:sp>
      <p:sp>
        <p:nvSpPr>
          <p:cNvPr id="33" name="Rectangle 32">
            <a:extLst>
              <a:ext uri="{FF2B5EF4-FFF2-40B4-BE49-F238E27FC236}">
                <a16:creationId xmlns:a16="http://schemas.microsoft.com/office/drawing/2014/main" id="{7AC0A9B7-D94D-4A50-BED0-43A4D3C5E68A}"/>
              </a:ext>
            </a:extLst>
          </p:cNvPr>
          <p:cNvSpPr/>
          <p:nvPr/>
        </p:nvSpPr>
        <p:spPr>
          <a:xfrm>
            <a:off x="8785844" y="1546257"/>
            <a:ext cx="2743200" cy="4662815"/>
          </a:xfrm>
          <a:prstGeom prst="rect">
            <a:avLst/>
          </a:prstGeom>
        </p:spPr>
        <p:txBody>
          <a:bodyPr wrap="square">
            <a:spAutoFit/>
          </a:bodyPr>
          <a:lstStyle/>
          <a:p>
            <a:r>
              <a:rPr lang="en-US" sz="1100" dirty="0">
                <a:latin typeface="Arial Narrow" panose="020B0606020202030204" pitchFamily="34" charset="0"/>
              </a:rPr>
              <a:t>From May 2003 to December 2004, some 100 people are killed in attacks by Al Qaeda in Saudi Arabia. Westerners are a prime target. In the summer of 2004, a BBC cameraman is gunned down while filming in a Riyadh street. Two days later, a U.S. defense contractor is shot to death in his garage. A week later, another U.S. defense worker is killed outside his home in Riyadh, and U.S. engineer Paul Johnson is abducted by terrorists and is seen being beheaded in a video that is put on the Internet.</a:t>
            </a:r>
          </a:p>
          <a:p>
            <a:r>
              <a:rPr lang="en-US" sz="1100" dirty="0">
                <a:latin typeface="Arial Narrow" panose="020B0606020202030204" pitchFamily="34" charset="0"/>
              </a:rPr>
              <a:t>In December 2004 an assault on the U.S. consulate in Jeddah leaves five foreign staff dead. Two weeks later, the Saudi Ministry of the Interior is car bombed. As of February 2005, thousands of Americans have pulled out of the kingdom and British Airways has suspended flights to the country.</a:t>
            </a:r>
          </a:p>
          <a:p>
            <a:r>
              <a:rPr lang="en-US" sz="1100" dirty="0">
                <a:latin typeface="Arial Narrow" panose="020B0606020202030204" pitchFamily="34" charset="0"/>
              </a:rPr>
              <a:t>On Aug. 1, 2005, King Fahd dies at the age of 82, and his half-brother Abdullah is officially named monarch. Today, King Abdullah and the Saudi royal family face the most severe challenge in its one hundred-year history and straining its oil-for-security alliance with the U.S. </a:t>
            </a:r>
            <a:r>
              <a:rPr lang="en-US" sz="1100" b="1" dirty="0">
                <a:highlight>
                  <a:srgbClr val="FFFF00"/>
                </a:highlight>
                <a:latin typeface="Arial Narrow" panose="020B0606020202030204" pitchFamily="34" charset="0"/>
              </a:rPr>
              <a:t>Ultimately, the Saudis believe an oil dependent America cannot afford Saudi Arabia's demise. The House of Saud believes it will survive.</a:t>
            </a:r>
          </a:p>
        </p:txBody>
      </p:sp>
    </p:spTree>
    <p:extLst>
      <p:ext uri="{BB962C8B-B14F-4D97-AF65-F5344CB8AC3E}">
        <p14:creationId xmlns:p14="http://schemas.microsoft.com/office/powerpoint/2010/main" val="192260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27</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3922A9-EE28-401E-8C55-55A6C995409E}"/>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9" name="Rectangle 8">
            <a:extLst>
              <a:ext uri="{FF2B5EF4-FFF2-40B4-BE49-F238E27FC236}">
                <a16:creationId xmlns:a16="http://schemas.microsoft.com/office/drawing/2014/main" id="{B90F1C74-D8D2-429A-91CE-14DA0A9106A7}"/>
              </a:ext>
            </a:extLst>
          </p:cNvPr>
          <p:cNvSpPr/>
          <p:nvPr/>
        </p:nvSpPr>
        <p:spPr>
          <a:xfrm>
            <a:off x="838200" y="2889541"/>
            <a:ext cx="8186057" cy="3262432"/>
          </a:xfrm>
          <a:prstGeom prst="rect">
            <a:avLst/>
          </a:prstGeom>
        </p:spPr>
        <p:txBody>
          <a:bodyPr wrap="square">
            <a:spAutoFit/>
          </a:bodyPr>
          <a:lstStyle/>
          <a:p>
            <a:r>
              <a:rPr lang="en-US" sz="2000" b="1" dirty="0">
                <a:solidFill>
                  <a:srgbClr val="181818"/>
                </a:solidFill>
                <a:latin typeface="Arial Narrow" panose="020B0606020202030204" pitchFamily="34" charset="0"/>
              </a:rPr>
              <a:t>The Making of ISIS</a:t>
            </a:r>
          </a:p>
          <a:p>
            <a:r>
              <a:rPr lang="en-US" sz="1400" dirty="0">
                <a:solidFill>
                  <a:srgbClr val="181818"/>
                </a:solidFill>
                <a:latin typeface="Arial Narrow" panose="020B0606020202030204" pitchFamily="34" charset="0"/>
              </a:rPr>
              <a:t>The roots of ISIS trace back to 2004, when the organization known as “al Qaeda in Iraq” formed. </a:t>
            </a:r>
            <a:r>
              <a:rPr lang="en-US" sz="1400" b="1" dirty="0">
                <a:solidFill>
                  <a:srgbClr val="181818"/>
                </a:solidFill>
                <a:latin typeface="Arial Narrow" panose="020B0606020202030204" pitchFamily="34" charset="0"/>
              </a:rPr>
              <a:t>Abu Musab al-Zarqawi</a:t>
            </a:r>
            <a:r>
              <a:rPr lang="en-US" sz="1400" dirty="0">
                <a:solidFill>
                  <a:srgbClr val="181818"/>
                </a:solidFill>
                <a:latin typeface="Arial Narrow" panose="020B0606020202030204" pitchFamily="34" charset="0"/>
              </a:rPr>
              <a:t>, who was originally part of </a:t>
            </a:r>
            <a:r>
              <a:rPr lang="en-US" sz="1400" u="sng" dirty="0">
                <a:solidFill>
                  <a:srgbClr val="E80C30"/>
                </a:solidFill>
                <a:latin typeface="Arial Narrow" panose="020B0606020202030204" pitchFamily="34" charset="0"/>
                <a:hlinkClick r:id="rId2"/>
              </a:rPr>
              <a:t>Osama bin Laden</a:t>
            </a:r>
            <a:r>
              <a:rPr lang="en-US" sz="1400" dirty="0">
                <a:solidFill>
                  <a:srgbClr val="181818"/>
                </a:solidFill>
                <a:latin typeface="Arial Narrow" panose="020B0606020202030204" pitchFamily="34" charset="0"/>
              </a:rPr>
              <a:t>’s al Qaeda Network, founded this militant group.</a:t>
            </a:r>
          </a:p>
          <a:p>
            <a:endParaRPr lang="en-US" sz="1400" dirty="0">
              <a:solidFill>
                <a:srgbClr val="181818"/>
              </a:solidFill>
              <a:latin typeface="Arial Narrow" panose="020B0606020202030204" pitchFamily="34" charset="0"/>
            </a:endParaRPr>
          </a:p>
          <a:p>
            <a:r>
              <a:rPr lang="en-US" sz="1400" dirty="0">
                <a:solidFill>
                  <a:srgbClr val="181818"/>
                </a:solidFill>
                <a:latin typeface="Arial Narrow" panose="020B0606020202030204" pitchFamily="34" charset="0"/>
              </a:rPr>
              <a:t>The </a:t>
            </a:r>
            <a:r>
              <a:rPr lang="en-US" sz="1400" u="sng" dirty="0">
                <a:solidFill>
                  <a:srgbClr val="E80C30"/>
                </a:solidFill>
                <a:latin typeface="Arial Narrow" panose="020B0606020202030204" pitchFamily="34" charset="0"/>
                <a:hlinkClick r:id="rId3"/>
              </a:rPr>
              <a:t>U.S. invasion of Iraq</a:t>
            </a:r>
            <a:r>
              <a:rPr lang="en-US" sz="1400" dirty="0">
                <a:solidFill>
                  <a:srgbClr val="181818"/>
                </a:solidFill>
                <a:latin typeface="Arial Narrow" panose="020B0606020202030204" pitchFamily="34" charset="0"/>
              </a:rPr>
              <a:t> began in 2003, and </a:t>
            </a:r>
            <a:r>
              <a:rPr lang="en-US" sz="1400" b="1" dirty="0">
                <a:solidFill>
                  <a:srgbClr val="181818"/>
                </a:solidFill>
                <a:latin typeface="Arial Narrow" panose="020B0606020202030204" pitchFamily="34" charset="0"/>
              </a:rPr>
              <a:t>the aim of al Qaeda in Iraq was to remove Western occupation and replace it with a Sunni Islamist regime</a:t>
            </a:r>
            <a:r>
              <a:rPr lang="en-US" sz="1400" dirty="0">
                <a:solidFill>
                  <a:srgbClr val="181818"/>
                </a:solidFill>
                <a:latin typeface="Arial Narrow" panose="020B0606020202030204" pitchFamily="34" charset="0"/>
              </a:rPr>
              <a:t>.</a:t>
            </a:r>
          </a:p>
          <a:p>
            <a:endParaRPr lang="en-US" sz="1400" dirty="0">
              <a:solidFill>
                <a:srgbClr val="181818"/>
              </a:solidFill>
              <a:latin typeface="Arial Narrow" panose="020B0606020202030204" pitchFamily="34" charset="0"/>
            </a:endParaRPr>
          </a:p>
          <a:p>
            <a:r>
              <a:rPr lang="en-US" sz="1400" dirty="0">
                <a:solidFill>
                  <a:srgbClr val="181818"/>
                </a:solidFill>
                <a:latin typeface="Arial Narrow" panose="020B0606020202030204" pitchFamily="34" charset="0"/>
              </a:rPr>
              <a:t>When Zarqawi was killed during a U.S. airstrike in 2006, Egyptian Abu Ayyub al-</a:t>
            </a:r>
            <a:r>
              <a:rPr lang="en-US" sz="1400" dirty="0" err="1">
                <a:solidFill>
                  <a:srgbClr val="181818"/>
                </a:solidFill>
                <a:latin typeface="Arial Narrow" panose="020B0606020202030204" pitchFamily="34" charset="0"/>
              </a:rPr>
              <a:t>Masri</a:t>
            </a:r>
            <a:r>
              <a:rPr lang="en-US" sz="1400" dirty="0">
                <a:solidFill>
                  <a:srgbClr val="181818"/>
                </a:solidFill>
                <a:latin typeface="Arial Narrow" panose="020B0606020202030204" pitchFamily="34" charset="0"/>
              </a:rPr>
              <a:t> became the new leader and renamed the group “ISI,” which stood for “Islamic State of Iraq.” In 2010, </a:t>
            </a:r>
            <a:r>
              <a:rPr lang="en-US" sz="1400" dirty="0" err="1">
                <a:solidFill>
                  <a:srgbClr val="181818"/>
                </a:solidFill>
                <a:latin typeface="Arial Narrow" panose="020B0606020202030204" pitchFamily="34" charset="0"/>
              </a:rPr>
              <a:t>Masri</a:t>
            </a:r>
            <a:r>
              <a:rPr lang="en-US" sz="1400" dirty="0">
                <a:solidFill>
                  <a:srgbClr val="181818"/>
                </a:solidFill>
                <a:latin typeface="Arial Narrow" panose="020B0606020202030204" pitchFamily="34" charset="0"/>
              </a:rPr>
              <a:t> died in a US-Iraqi operation, and </a:t>
            </a:r>
            <a:r>
              <a:rPr lang="en-US" sz="1400" b="1" dirty="0">
                <a:solidFill>
                  <a:srgbClr val="181818"/>
                </a:solidFill>
                <a:latin typeface="Arial Narrow" panose="020B0606020202030204" pitchFamily="34" charset="0"/>
              </a:rPr>
              <a:t>Abu Bakr al-Baghdadi </a:t>
            </a:r>
            <a:r>
              <a:rPr lang="en-US" sz="1400" dirty="0">
                <a:solidFill>
                  <a:srgbClr val="181818"/>
                </a:solidFill>
                <a:latin typeface="Arial Narrow" panose="020B0606020202030204" pitchFamily="34" charset="0"/>
              </a:rPr>
              <a:t>took power.</a:t>
            </a:r>
          </a:p>
          <a:p>
            <a:endParaRPr lang="en-US" sz="1400" dirty="0">
              <a:solidFill>
                <a:srgbClr val="181818"/>
              </a:solidFill>
              <a:latin typeface="Arial Narrow" panose="020B0606020202030204" pitchFamily="34" charset="0"/>
            </a:endParaRPr>
          </a:p>
          <a:p>
            <a:r>
              <a:rPr lang="en-US" sz="1400" dirty="0">
                <a:solidFill>
                  <a:srgbClr val="181818"/>
                </a:solidFill>
                <a:latin typeface="Arial Narrow" panose="020B0606020202030204" pitchFamily="34" charset="0"/>
              </a:rPr>
              <a:t>When the civil war in </a:t>
            </a:r>
            <a:r>
              <a:rPr lang="en-US" sz="1400" u="sng" dirty="0">
                <a:solidFill>
                  <a:srgbClr val="E80C30"/>
                </a:solidFill>
                <a:latin typeface="Arial Narrow" panose="020B0606020202030204" pitchFamily="34" charset="0"/>
                <a:hlinkClick r:id="rId4"/>
              </a:rPr>
              <a:t>Syria</a:t>
            </a:r>
            <a:r>
              <a:rPr lang="en-US" sz="1400" dirty="0">
                <a:solidFill>
                  <a:srgbClr val="181818"/>
                </a:solidFill>
                <a:latin typeface="Arial Narrow" panose="020B0606020202030204" pitchFamily="34" charset="0"/>
              </a:rPr>
              <a:t> started, ISI fought against Syrian forces and gained ground throughout the region. </a:t>
            </a:r>
            <a:r>
              <a:rPr lang="en-US" sz="1400" b="1" dirty="0">
                <a:solidFill>
                  <a:srgbClr val="181818"/>
                </a:solidFill>
                <a:latin typeface="Arial Narrow" panose="020B0606020202030204" pitchFamily="34" charset="0"/>
              </a:rPr>
              <a:t>In 2013, the group officially renamed themselves “ISIS,” which stands for “Islamic State of Iraq and Syria,” because they had expanded into Syria.</a:t>
            </a:r>
            <a:endParaRPr lang="en-US" sz="1400" b="1" i="0" dirty="0">
              <a:solidFill>
                <a:srgbClr val="181818"/>
              </a:solidFill>
              <a:effectLst/>
              <a:latin typeface="Arial Narrow" panose="020B0606020202030204" pitchFamily="34" charset="0"/>
            </a:endParaRPr>
          </a:p>
        </p:txBody>
      </p:sp>
      <p:pic>
        <p:nvPicPr>
          <p:cNvPr id="35" name="Picture 2" descr="Abu Musab al-Zarqawi - Wikipedia">
            <a:extLst>
              <a:ext uri="{FF2B5EF4-FFF2-40B4-BE49-F238E27FC236}">
                <a16:creationId xmlns:a16="http://schemas.microsoft.com/office/drawing/2014/main" id="{718A975F-501A-4FD5-89D0-B75B60C4E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8575" y="1657368"/>
            <a:ext cx="1246815" cy="183315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Abu-Musab-al-Zarqawi - Ijtihad Network">
            <a:extLst>
              <a:ext uri="{FF2B5EF4-FFF2-40B4-BE49-F238E27FC236}">
                <a16:creationId xmlns:a16="http://schemas.microsoft.com/office/drawing/2014/main" id="{B90286AF-65D3-4EF1-B7CB-08479E8341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0407" y="4128758"/>
            <a:ext cx="2343150" cy="19526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9117CDE8-5C3D-4BEB-879B-FB1B5F599D26}"/>
              </a:ext>
            </a:extLst>
          </p:cNvPr>
          <p:cNvSpPr/>
          <p:nvPr/>
        </p:nvSpPr>
        <p:spPr>
          <a:xfrm>
            <a:off x="7335887" y="136525"/>
            <a:ext cx="4131067" cy="369332"/>
          </a:xfrm>
          <a:prstGeom prst="rect">
            <a:avLst/>
          </a:prstGeom>
        </p:spPr>
        <p:txBody>
          <a:bodyPr wrap="none">
            <a:spAutoFit/>
          </a:bodyPr>
          <a:lstStyle/>
          <a:p>
            <a:r>
              <a:rPr lang="en-US" dirty="0">
                <a:latin typeface="Arial Narrow" panose="020B0606020202030204" pitchFamily="34" charset="0"/>
                <a:hlinkClick r:id="rId7"/>
              </a:rPr>
              <a:t>https://www.history.com/topics/21st-century/isis</a:t>
            </a:r>
            <a:endParaRPr lang="en-US" dirty="0">
              <a:latin typeface="Arial Narrow" panose="020B0606020202030204" pitchFamily="34" charset="0"/>
            </a:endParaRPr>
          </a:p>
        </p:txBody>
      </p:sp>
      <p:cxnSp>
        <p:nvCxnSpPr>
          <p:cNvPr id="10" name="Straight Connector 9">
            <a:extLst>
              <a:ext uri="{FF2B5EF4-FFF2-40B4-BE49-F238E27FC236}">
                <a16:creationId xmlns:a16="http://schemas.microsoft.com/office/drawing/2014/main" id="{8A2C48FA-0F3B-46F9-8186-3CDBC035B4FE}"/>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9806326-FAE8-4899-9904-BCF878841F77}"/>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2" name="Straight Connector 11">
            <a:extLst>
              <a:ext uri="{FF2B5EF4-FFF2-40B4-BE49-F238E27FC236}">
                <a16:creationId xmlns:a16="http://schemas.microsoft.com/office/drawing/2014/main" id="{868A1A71-7328-4E98-B9B9-B17CEF5A1837}"/>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72B3F4-E55C-489B-9D07-DDC9849F756C}"/>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5" name="TextBox 14">
            <a:extLst>
              <a:ext uri="{FF2B5EF4-FFF2-40B4-BE49-F238E27FC236}">
                <a16:creationId xmlns:a16="http://schemas.microsoft.com/office/drawing/2014/main" id="{32324499-22D5-4F51-AB2C-CEE72B06835C}"/>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6" name="TextBox 15">
            <a:extLst>
              <a:ext uri="{FF2B5EF4-FFF2-40B4-BE49-F238E27FC236}">
                <a16:creationId xmlns:a16="http://schemas.microsoft.com/office/drawing/2014/main" id="{E425784C-5583-425A-A4ED-0FFC1F9594FA}"/>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7" name="Straight Connector 16">
            <a:extLst>
              <a:ext uri="{FF2B5EF4-FFF2-40B4-BE49-F238E27FC236}">
                <a16:creationId xmlns:a16="http://schemas.microsoft.com/office/drawing/2014/main" id="{CA653146-DEFD-49FC-A02F-930DF0B22099}"/>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39F12C8-D4AD-4CC0-8A30-858E97027270}"/>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9" name="TextBox 18">
            <a:extLst>
              <a:ext uri="{FF2B5EF4-FFF2-40B4-BE49-F238E27FC236}">
                <a16:creationId xmlns:a16="http://schemas.microsoft.com/office/drawing/2014/main" id="{0E80CED8-3D56-490D-9F5A-BAD9FF919D7F}"/>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20" name="Straight Connector 19">
            <a:extLst>
              <a:ext uri="{FF2B5EF4-FFF2-40B4-BE49-F238E27FC236}">
                <a16:creationId xmlns:a16="http://schemas.microsoft.com/office/drawing/2014/main" id="{5E7A2047-B339-4682-BED0-EDD41CC95739}"/>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CC00CB4-F1BD-4D9D-A590-91CB95D97D13}"/>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2" name="TextBox 21">
            <a:extLst>
              <a:ext uri="{FF2B5EF4-FFF2-40B4-BE49-F238E27FC236}">
                <a16:creationId xmlns:a16="http://schemas.microsoft.com/office/drawing/2014/main" id="{3CA64734-DC58-495A-A7A1-01BD791A0442}"/>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3" name="Straight Connector 22">
            <a:extLst>
              <a:ext uri="{FF2B5EF4-FFF2-40B4-BE49-F238E27FC236}">
                <a16:creationId xmlns:a16="http://schemas.microsoft.com/office/drawing/2014/main" id="{8B3CEBCA-F479-43DB-B8F4-6D30B1770F98}"/>
              </a:ext>
            </a:extLst>
          </p:cNvPr>
          <p:cNvCxnSpPr>
            <a:cxnSpLocks/>
          </p:cNvCxnSpPr>
          <p:nvPr/>
        </p:nvCxnSpPr>
        <p:spPr>
          <a:xfrm>
            <a:off x="4086848"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CA235BD-44DC-422E-9926-380767655A17}"/>
              </a:ext>
            </a:extLst>
          </p:cNvPr>
          <p:cNvSpPr txBox="1"/>
          <p:nvPr/>
        </p:nvSpPr>
        <p:spPr>
          <a:xfrm>
            <a:off x="3843011" y="890565"/>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5" name="TextBox 24">
            <a:extLst>
              <a:ext uri="{FF2B5EF4-FFF2-40B4-BE49-F238E27FC236}">
                <a16:creationId xmlns:a16="http://schemas.microsoft.com/office/drawing/2014/main" id="{20F011ED-CF5D-439C-9F50-80B435352B74}"/>
              </a:ext>
            </a:extLst>
          </p:cNvPr>
          <p:cNvSpPr txBox="1"/>
          <p:nvPr/>
        </p:nvSpPr>
        <p:spPr>
          <a:xfrm>
            <a:off x="3648153" y="1509868"/>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spTree>
    <p:extLst>
      <p:ext uri="{BB962C8B-B14F-4D97-AF65-F5344CB8AC3E}">
        <p14:creationId xmlns:p14="http://schemas.microsoft.com/office/powerpoint/2010/main" val="3726458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28</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3922A9-EE28-401E-8C55-55A6C995409E}"/>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4" name="Rectangle 1">
            <a:extLst>
              <a:ext uri="{FF2B5EF4-FFF2-40B4-BE49-F238E27FC236}">
                <a16:creationId xmlns:a16="http://schemas.microsoft.com/office/drawing/2014/main" id="{5C1C9CC7-D611-426C-BE68-A745C6237EAB}"/>
              </a:ext>
            </a:extLst>
          </p:cNvPr>
          <p:cNvSpPr>
            <a:spLocks noChangeArrowheads="1"/>
          </p:cNvSpPr>
          <p:nvPr/>
        </p:nvSpPr>
        <p:spPr bwMode="auto">
          <a:xfrm>
            <a:off x="548640" y="3218286"/>
            <a:ext cx="7489371" cy="30008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a:ln>
                  <a:noFill/>
                </a:ln>
                <a:solidFill>
                  <a:srgbClr val="181818"/>
                </a:solidFill>
                <a:effectLst/>
                <a:latin typeface="Arial Narrow" panose="020B0606020202030204" pitchFamily="34" charset="0"/>
              </a:rPr>
              <a:t>ISIS and Sharia Law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81818"/>
                </a:solidFill>
                <a:effectLst/>
                <a:latin typeface="Arial Narrow" panose="020B0606020202030204" pitchFamily="34" charset="0"/>
              </a:rPr>
              <a:t>ISIS rule spread quickly throughout Iraq and Syria. The group focused on creating an Islamic state and implementing sharia law—a strict religious code based on traditional Islamic rules and practices.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81818"/>
                </a:solidFill>
                <a:effectLst/>
                <a:latin typeface="Arial Narrow" panose="020B0606020202030204" pitchFamily="34" charset="0"/>
              </a:rPr>
              <a:t>In 2014, ISIS took control of Falluja, Mosul and Tikrit in Iraq, and declared itself a caliphate, which is a political and religious territory ruled by a leader known as a caliph.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81818"/>
                </a:solidFill>
                <a:effectLst/>
                <a:latin typeface="Arial Narrow" panose="020B0606020202030204" pitchFamily="34" charset="0"/>
              </a:rPr>
              <a:t>ISIS fighters attacked a northern town in Iraq that was home to the Yazidis, a minority religious group, in August 2014. They killed hundreds of people, sold women into slavery, forced religious conversions and caused tens of thousands of Yazidis to flee from their homes.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81818"/>
                </a:solidFill>
                <a:effectLst/>
                <a:latin typeface="Arial Narrow" panose="020B0606020202030204" pitchFamily="34" charset="0"/>
              </a:rPr>
              <a:t>The attack sparked international media coverage and brought attention to the brutal tactics employed by ISIS. Also </a:t>
            </a:r>
            <a:r>
              <a:rPr kumimoji="0" lang="en-US" altLang="en-US" sz="1400" b="1" i="0" u="none" strike="noStrike" cap="none" normalizeH="0" baseline="0" dirty="0">
                <a:ln>
                  <a:noFill/>
                </a:ln>
                <a:solidFill>
                  <a:srgbClr val="181818"/>
                </a:solidFill>
                <a:effectLst/>
                <a:latin typeface="Arial Narrow" panose="020B0606020202030204" pitchFamily="34" charset="0"/>
              </a:rPr>
              <a:t>in 2014</a:t>
            </a:r>
            <a:r>
              <a:rPr kumimoji="0" lang="en-US" altLang="en-US" sz="1400" b="0" i="0" u="none" strike="noStrike" cap="none" normalizeH="0" baseline="0" dirty="0">
                <a:ln>
                  <a:noFill/>
                </a:ln>
                <a:solidFill>
                  <a:srgbClr val="181818"/>
                </a:solidFill>
                <a:effectLst/>
                <a:latin typeface="Arial Narrow" panose="020B0606020202030204" pitchFamily="34" charset="0"/>
              </a:rPr>
              <a:t>, </a:t>
            </a:r>
            <a:r>
              <a:rPr kumimoji="0" lang="en-US" altLang="en-US" sz="1400" b="1" i="0" u="none" strike="noStrike" cap="none" normalizeH="0" baseline="0" dirty="0">
                <a:ln>
                  <a:noFill/>
                </a:ln>
                <a:solidFill>
                  <a:srgbClr val="181818"/>
                </a:solidFill>
                <a:effectLst/>
                <a:latin typeface="Arial Narrow" panose="020B0606020202030204" pitchFamily="34" charset="0"/>
              </a:rPr>
              <a:t>al Qaeda broke ties with ISIS, formally rejecting the group and disavowing their activities</a:t>
            </a:r>
            <a:r>
              <a:rPr kumimoji="0" lang="en-US" altLang="en-US" sz="1400" b="0" i="0" u="none" strike="noStrike" cap="none" normalizeH="0" baseline="0" dirty="0">
                <a:ln>
                  <a:noFill/>
                </a:ln>
                <a:solidFill>
                  <a:srgbClr val="181818"/>
                </a:solidFill>
                <a:effectLst/>
                <a:latin typeface="Arial Narrow" panose="020B0606020202030204" pitchFamily="34" charset="0"/>
              </a:rPr>
              <a:t>.</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pic>
        <p:nvPicPr>
          <p:cNvPr id="1027" name="Picture 3" descr="Tikrit falls to Islamist terrorists | Daily Mail Online">
            <a:extLst>
              <a:ext uri="{FF2B5EF4-FFF2-40B4-BE49-F238E27FC236}">
                <a16:creationId xmlns:a16="http://schemas.microsoft.com/office/drawing/2014/main" id="{215EA972-C199-4040-B1C9-7A0FE6FCC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8560" y="2567166"/>
            <a:ext cx="3807279" cy="24802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E793EDF-809E-4A23-BBAC-FA4A8932EC70}"/>
              </a:ext>
            </a:extLst>
          </p:cNvPr>
          <p:cNvSpPr/>
          <p:nvPr/>
        </p:nvSpPr>
        <p:spPr>
          <a:xfrm>
            <a:off x="7057213" y="55002"/>
            <a:ext cx="4131067" cy="369332"/>
          </a:xfrm>
          <a:prstGeom prst="rect">
            <a:avLst/>
          </a:prstGeom>
        </p:spPr>
        <p:txBody>
          <a:bodyPr wrap="none">
            <a:spAutoFit/>
          </a:bodyPr>
          <a:lstStyle/>
          <a:p>
            <a:r>
              <a:rPr lang="en-US" dirty="0">
                <a:latin typeface="Arial Narrow" panose="020B0606020202030204" pitchFamily="34" charset="0"/>
                <a:hlinkClick r:id="rId3"/>
              </a:rPr>
              <a:t>https://www.history.com/topics/21st-century/isis</a:t>
            </a:r>
            <a:endParaRPr lang="en-US" dirty="0">
              <a:latin typeface="Arial Narrow" panose="020B0606020202030204" pitchFamily="34" charset="0"/>
            </a:endParaRPr>
          </a:p>
        </p:txBody>
      </p:sp>
      <p:cxnSp>
        <p:nvCxnSpPr>
          <p:cNvPr id="9" name="Straight Connector 8">
            <a:extLst>
              <a:ext uri="{FF2B5EF4-FFF2-40B4-BE49-F238E27FC236}">
                <a16:creationId xmlns:a16="http://schemas.microsoft.com/office/drawing/2014/main" id="{DE901EEB-15F5-4CB0-9656-8DCA24C2303E}"/>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9E0FDBD-58B5-456C-A1AA-F3490DBDBA4C}"/>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1" name="Straight Connector 10">
            <a:extLst>
              <a:ext uri="{FF2B5EF4-FFF2-40B4-BE49-F238E27FC236}">
                <a16:creationId xmlns:a16="http://schemas.microsoft.com/office/drawing/2014/main" id="{70718874-FECD-424E-AAED-F3CFBAA761F4}"/>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04EFE3-9A24-41D0-A5E7-248C254E1A4A}"/>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3" name="TextBox 12">
            <a:extLst>
              <a:ext uri="{FF2B5EF4-FFF2-40B4-BE49-F238E27FC236}">
                <a16:creationId xmlns:a16="http://schemas.microsoft.com/office/drawing/2014/main" id="{7EEE9F87-99A1-4E5F-AF7B-6A877B06847B}"/>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4" name="TextBox 13">
            <a:extLst>
              <a:ext uri="{FF2B5EF4-FFF2-40B4-BE49-F238E27FC236}">
                <a16:creationId xmlns:a16="http://schemas.microsoft.com/office/drawing/2014/main" id="{EB1F1D80-7460-44B7-A22B-563D4DCC7046}"/>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5" name="Straight Connector 14">
            <a:extLst>
              <a:ext uri="{FF2B5EF4-FFF2-40B4-BE49-F238E27FC236}">
                <a16:creationId xmlns:a16="http://schemas.microsoft.com/office/drawing/2014/main" id="{D47E005A-52DF-4A22-8EFA-EDB2264ECA70}"/>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6374CAD-2BF0-481A-ABDF-911C18E4E8D4}"/>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7" name="TextBox 16">
            <a:extLst>
              <a:ext uri="{FF2B5EF4-FFF2-40B4-BE49-F238E27FC236}">
                <a16:creationId xmlns:a16="http://schemas.microsoft.com/office/drawing/2014/main" id="{B20BB1C6-520C-4DE6-A9B5-0F921061142F}"/>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18" name="Straight Connector 17">
            <a:extLst>
              <a:ext uri="{FF2B5EF4-FFF2-40B4-BE49-F238E27FC236}">
                <a16:creationId xmlns:a16="http://schemas.microsoft.com/office/drawing/2014/main" id="{67A87CDA-CCC9-49B4-97AF-12CEE4346E09}"/>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7B531E-0E02-4502-B447-85D4AA736830}"/>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0" name="TextBox 19">
            <a:extLst>
              <a:ext uri="{FF2B5EF4-FFF2-40B4-BE49-F238E27FC236}">
                <a16:creationId xmlns:a16="http://schemas.microsoft.com/office/drawing/2014/main" id="{18E9E83A-36F4-4A27-AC1B-94819A0BF109}"/>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1" name="Straight Connector 20">
            <a:extLst>
              <a:ext uri="{FF2B5EF4-FFF2-40B4-BE49-F238E27FC236}">
                <a16:creationId xmlns:a16="http://schemas.microsoft.com/office/drawing/2014/main" id="{6E86190F-1019-4203-BE6E-CA58BC4EC071}"/>
              </a:ext>
            </a:extLst>
          </p:cNvPr>
          <p:cNvCxnSpPr>
            <a:cxnSpLocks/>
          </p:cNvCxnSpPr>
          <p:nvPr/>
        </p:nvCxnSpPr>
        <p:spPr>
          <a:xfrm>
            <a:off x="4086848"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DCB5D1D-9571-4FEE-A5E3-B3D414FFB0C7}"/>
              </a:ext>
            </a:extLst>
          </p:cNvPr>
          <p:cNvSpPr txBox="1"/>
          <p:nvPr/>
        </p:nvSpPr>
        <p:spPr>
          <a:xfrm>
            <a:off x="3843011" y="890565"/>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3" name="TextBox 22">
            <a:extLst>
              <a:ext uri="{FF2B5EF4-FFF2-40B4-BE49-F238E27FC236}">
                <a16:creationId xmlns:a16="http://schemas.microsoft.com/office/drawing/2014/main" id="{6E5CE561-EBAC-4C05-B236-ACEA2CBEA552}"/>
              </a:ext>
            </a:extLst>
          </p:cNvPr>
          <p:cNvSpPr txBox="1"/>
          <p:nvPr/>
        </p:nvSpPr>
        <p:spPr>
          <a:xfrm>
            <a:off x="3648153" y="1509868"/>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4" name="Straight Connector 23">
            <a:extLst>
              <a:ext uri="{FF2B5EF4-FFF2-40B4-BE49-F238E27FC236}">
                <a16:creationId xmlns:a16="http://schemas.microsoft.com/office/drawing/2014/main" id="{4C4CCE7A-2E36-4010-8B12-F239C5F73FE6}"/>
              </a:ext>
            </a:extLst>
          </p:cNvPr>
          <p:cNvCxnSpPr>
            <a:cxnSpLocks/>
          </p:cNvCxnSpPr>
          <p:nvPr/>
        </p:nvCxnSpPr>
        <p:spPr>
          <a:xfrm>
            <a:off x="496630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98BD4FB-9ABD-4F28-AE46-81DAC97C57D5}"/>
              </a:ext>
            </a:extLst>
          </p:cNvPr>
          <p:cNvSpPr txBox="1"/>
          <p:nvPr/>
        </p:nvSpPr>
        <p:spPr>
          <a:xfrm>
            <a:off x="4722467" y="890565"/>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6" name="TextBox 25">
            <a:extLst>
              <a:ext uri="{FF2B5EF4-FFF2-40B4-BE49-F238E27FC236}">
                <a16:creationId xmlns:a16="http://schemas.microsoft.com/office/drawing/2014/main" id="{B3E56AFD-C83B-464B-AB2D-B4B010FE265E}"/>
              </a:ext>
            </a:extLst>
          </p:cNvPr>
          <p:cNvSpPr txBox="1"/>
          <p:nvPr/>
        </p:nvSpPr>
        <p:spPr>
          <a:xfrm>
            <a:off x="4357508" y="1517186"/>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spTree>
    <p:extLst>
      <p:ext uri="{BB962C8B-B14F-4D97-AF65-F5344CB8AC3E}">
        <p14:creationId xmlns:p14="http://schemas.microsoft.com/office/powerpoint/2010/main" val="346769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29</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3922A9-EE28-401E-8C55-55A6C995409E}"/>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4" name="Rectangle 1">
            <a:extLst>
              <a:ext uri="{FF2B5EF4-FFF2-40B4-BE49-F238E27FC236}">
                <a16:creationId xmlns:a16="http://schemas.microsoft.com/office/drawing/2014/main" id="{5C1C9CC7-D611-426C-BE68-A745C6237EAB}"/>
              </a:ext>
            </a:extLst>
          </p:cNvPr>
          <p:cNvSpPr>
            <a:spLocks noChangeArrowheads="1"/>
          </p:cNvSpPr>
          <p:nvPr/>
        </p:nvSpPr>
        <p:spPr bwMode="auto">
          <a:xfrm>
            <a:off x="642257" y="3492792"/>
            <a:ext cx="5878286" cy="25391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latin typeface="Arial Narrow" panose="020B0606020202030204" pitchFamily="34" charset="0"/>
              </a:rPr>
              <a:t>The Islamic State group erupted from the chaos of Syria and Iraq’s conflicts and swiftly did what no Islamic militant group had done before, conquering a giant stretch of territory and declaring itself a “caliphate.”</a:t>
            </a:r>
          </a:p>
          <a:p>
            <a:endParaRPr lang="en-US" dirty="0">
              <a:latin typeface="Arial Narrow" panose="020B0606020202030204" pitchFamily="34" charset="0"/>
            </a:endParaRPr>
          </a:p>
          <a:p>
            <a:r>
              <a:rPr lang="en-US" dirty="0">
                <a:latin typeface="Arial Narrow" panose="020B0606020202030204" pitchFamily="34" charset="0"/>
              </a:rPr>
              <a:t>Its territorial rule, which at its height in 2014 stretched across nearly a third of both Syria and Iraq, ended in March (2019) with a last stand by several hundred of its militants at a tiny Syrian village on the banks of the Euphrates near the border with Iraq.</a:t>
            </a:r>
          </a:p>
        </p:txBody>
      </p:sp>
      <p:pic>
        <p:nvPicPr>
          <p:cNvPr id="1027" name="Picture 3" descr="Tikrit falls to Islamist terrorists | Daily Mail Online">
            <a:extLst>
              <a:ext uri="{FF2B5EF4-FFF2-40B4-BE49-F238E27FC236}">
                <a16:creationId xmlns:a16="http://schemas.microsoft.com/office/drawing/2014/main" id="{215EA972-C199-4040-B1C9-7A0FE6FCC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360" y="3233881"/>
            <a:ext cx="4692559" cy="30569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E793EDF-809E-4A23-BBAC-FA4A8932EC70}"/>
              </a:ext>
            </a:extLst>
          </p:cNvPr>
          <p:cNvSpPr/>
          <p:nvPr/>
        </p:nvSpPr>
        <p:spPr>
          <a:xfrm>
            <a:off x="5282563" y="55002"/>
            <a:ext cx="6551024" cy="369332"/>
          </a:xfrm>
          <a:prstGeom prst="rect">
            <a:avLst/>
          </a:prstGeom>
        </p:spPr>
        <p:txBody>
          <a:bodyPr wrap="none">
            <a:spAutoFit/>
          </a:bodyPr>
          <a:lstStyle/>
          <a:p>
            <a:r>
              <a:rPr lang="en-US" dirty="0">
                <a:latin typeface="Arial Narrow" panose="020B0606020202030204" pitchFamily="34" charset="0"/>
                <a:hlinkClick r:id="rId3"/>
              </a:rPr>
              <a:t>https://www.politico.com/news/2019/10/27/baghdadi-islamic-rise-fall-058970</a:t>
            </a:r>
            <a:endParaRPr lang="en-US" dirty="0">
              <a:latin typeface="Arial Narrow" panose="020B0606020202030204" pitchFamily="34" charset="0"/>
            </a:endParaRPr>
          </a:p>
        </p:txBody>
      </p:sp>
      <p:cxnSp>
        <p:nvCxnSpPr>
          <p:cNvPr id="9" name="Straight Connector 8">
            <a:extLst>
              <a:ext uri="{FF2B5EF4-FFF2-40B4-BE49-F238E27FC236}">
                <a16:creationId xmlns:a16="http://schemas.microsoft.com/office/drawing/2014/main" id="{52DACAFF-67B7-4ACC-AF8A-167F5178492D}"/>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D0284B6-81EB-4C30-AF77-039BF15B4F4F}"/>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1" name="Straight Connector 10">
            <a:extLst>
              <a:ext uri="{FF2B5EF4-FFF2-40B4-BE49-F238E27FC236}">
                <a16:creationId xmlns:a16="http://schemas.microsoft.com/office/drawing/2014/main" id="{1038012B-54EB-45F2-A4F6-CDCF2A9243D6}"/>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182434-2C48-4278-9E91-411862562EC4}"/>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3" name="TextBox 12">
            <a:extLst>
              <a:ext uri="{FF2B5EF4-FFF2-40B4-BE49-F238E27FC236}">
                <a16:creationId xmlns:a16="http://schemas.microsoft.com/office/drawing/2014/main" id="{F11CD6C7-362A-47F7-AF57-3C192125B03E}"/>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4" name="TextBox 13">
            <a:extLst>
              <a:ext uri="{FF2B5EF4-FFF2-40B4-BE49-F238E27FC236}">
                <a16:creationId xmlns:a16="http://schemas.microsoft.com/office/drawing/2014/main" id="{D812EF8B-9641-470B-A8E7-26FBDA966671}"/>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5" name="Straight Connector 14">
            <a:extLst>
              <a:ext uri="{FF2B5EF4-FFF2-40B4-BE49-F238E27FC236}">
                <a16:creationId xmlns:a16="http://schemas.microsoft.com/office/drawing/2014/main" id="{1BD79559-92CC-4B6A-8381-E92467CEAA0F}"/>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9D7F742-F4DE-4696-8182-D8DA23494A28}"/>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7" name="TextBox 16">
            <a:extLst>
              <a:ext uri="{FF2B5EF4-FFF2-40B4-BE49-F238E27FC236}">
                <a16:creationId xmlns:a16="http://schemas.microsoft.com/office/drawing/2014/main" id="{246B3429-8F48-46C5-BB47-F8B1F8D7EF06}"/>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18" name="Straight Connector 17">
            <a:extLst>
              <a:ext uri="{FF2B5EF4-FFF2-40B4-BE49-F238E27FC236}">
                <a16:creationId xmlns:a16="http://schemas.microsoft.com/office/drawing/2014/main" id="{1AF6997B-A769-4ACB-95A2-145BFFFA8754}"/>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A8A55F2-9CDC-42A8-8CEB-2DA76BA551B8}"/>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0" name="TextBox 19">
            <a:extLst>
              <a:ext uri="{FF2B5EF4-FFF2-40B4-BE49-F238E27FC236}">
                <a16:creationId xmlns:a16="http://schemas.microsoft.com/office/drawing/2014/main" id="{D718BEDE-79C7-4535-8BF5-35AE2CCB051E}"/>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1" name="Straight Connector 20">
            <a:extLst>
              <a:ext uri="{FF2B5EF4-FFF2-40B4-BE49-F238E27FC236}">
                <a16:creationId xmlns:a16="http://schemas.microsoft.com/office/drawing/2014/main" id="{1CDE919A-B5E4-46DE-AD4F-413C5EC4573D}"/>
              </a:ext>
            </a:extLst>
          </p:cNvPr>
          <p:cNvCxnSpPr>
            <a:cxnSpLocks/>
          </p:cNvCxnSpPr>
          <p:nvPr/>
        </p:nvCxnSpPr>
        <p:spPr>
          <a:xfrm>
            <a:off x="4086848"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BBAA78-EB1B-4072-8670-4E9469AEF449}"/>
              </a:ext>
            </a:extLst>
          </p:cNvPr>
          <p:cNvSpPr txBox="1"/>
          <p:nvPr/>
        </p:nvSpPr>
        <p:spPr>
          <a:xfrm>
            <a:off x="3843011" y="890565"/>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3" name="TextBox 22">
            <a:extLst>
              <a:ext uri="{FF2B5EF4-FFF2-40B4-BE49-F238E27FC236}">
                <a16:creationId xmlns:a16="http://schemas.microsoft.com/office/drawing/2014/main" id="{184E3953-CC4D-45D6-9296-5F03C935FCA8}"/>
              </a:ext>
            </a:extLst>
          </p:cNvPr>
          <p:cNvSpPr txBox="1"/>
          <p:nvPr/>
        </p:nvSpPr>
        <p:spPr>
          <a:xfrm>
            <a:off x="3648153" y="1509868"/>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4" name="Straight Connector 23">
            <a:extLst>
              <a:ext uri="{FF2B5EF4-FFF2-40B4-BE49-F238E27FC236}">
                <a16:creationId xmlns:a16="http://schemas.microsoft.com/office/drawing/2014/main" id="{01EF5FC0-E038-4691-86E0-12BE8F212B64}"/>
              </a:ext>
            </a:extLst>
          </p:cNvPr>
          <p:cNvCxnSpPr>
            <a:cxnSpLocks/>
          </p:cNvCxnSpPr>
          <p:nvPr/>
        </p:nvCxnSpPr>
        <p:spPr>
          <a:xfrm>
            <a:off x="496630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141CC2C-DE6D-4199-A20A-5538DF9BB6BE}"/>
              </a:ext>
            </a:extLst>
          </p:cNvPr>
          <p:cNvSpPr txBox="1"/>
          <p:nvPr/>
        </p:nvSpPr>
        <p:spPr>
          <a:xfrm>
            <a:off x="4722467" y="890565"/>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6" name="TextBox 25">
            <a:extLst>
              <a:ext uri="{FF2B5EF4-FFF2-40B4-BE49-F238E27FC236}">
                <a16:creationId xmlns:a16="http://schemas.microsoft.com/office/drawing/2014/main" id="{23D19853-660A-4878-ADA3-16F2F041FA2F}"/>
              </a:ext>
            </a:extLst>
          </p:cNvPr>
          <p:cNvSpPr txBox="1"/>
          <p:nvPr/>
        </p:nvSpPr>
        <p:spPr>
          <a:xfrm>
            <a:off x="4357508" y="1517186"/>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27" name="Straight Connector 26">
            <a:extLst>
              <a:ext uri="{FF2B5EF4-FFF2-40B4-BE49-F238E27FC236}">
                <a16:creationId xmlns:a16="http://schemas.microsoft.com/office/drawing/2014/main" id="{4218E1E7-56CF-47BF-8F01-AB417A861006}"/>
              </a:ext>
            </a:extLst>
          </p:cNvPr>
          <p:cNvCxnSpPr>
            <a:cxnSpLocks/>
          </p:cNvCxnSpPr>
          <p:nvPr/>
        </p:nvCxnSpPr>
        <p:spPr>
          <a:xfrm>
            <a:off x="10621521" y="1165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53E788B-4185-4303-9F41-E3D098A2F390}"/>
              </a:ext>
            </a:extLst>
          </p:cNvPr>
          <p:cNvSpPr txBox="1"/>
          <p:nvPr/>
        </p:nvSpPr>
        <p:spPr>
          <a:xfrm>
            <a:off x="10377684" y="896393"/>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29" name="TextBox 28">
            <a:extLst>
              <a:ext uri="{FF2B5EF4-FFF2-40B4-BE49-F238E27FC236}">
                <a16:creationId xmlns:a16="http://schemas.microsoft.com/office/drawing/2014/main" id="{23C522CA-76C3-487C-B306-D9C194971B4E}"/>
              </a:ext>
            </a:extLst>
          </p:cNvPr>
          <p:cNvSpPr txBox="1"/>
          <p:nvPr/>
        </p:nvSpPr>
        <p:spPr>
          <a:xfrm>
            <a:off x="10012725" y="1523014"/>
            <a:ext cx="1217592" cy="276999"/>
          </a:xfrm>
          <a:prstGeom prst="rect">
            <a:avLst/>
          </a:prstGeom>
          <a:noFill/>
        </p:spPr>
        <p:txBody>
          <a:bodyPr wrap="square" rtlCol="0">
            <a:spAutoFit/>
          </a:bodyPr>
          <a:lstStyle/>
          <a:p>
            <a:pPr algn="ctr"/>
            <a:r>
              <a:rPr lang="en-US" sz="1200" dirty="0">
                <a:latin typeface="Arial Narrow" panose="020B0606020202030204" pitchFamily="34" charset="0"/>
              </a:rPr>
              <a:t>Caliphate ends</a:t>
            </a:r>
          </a:p>
        </p:txBody>
      </p:sp>
    </p:spTree>
    <p:extLst>
      <p:ext uri="{BB962C8B-B14F-4D97-AF65-F5344CB8AC3E}">
        <p14:creationId xmlns:p14="http://schemas.microsoft.com/office/powerpoint/2010/main" val="40478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27403-FD85-49EC-96C6-6E1F89D9E69C}"/>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11246F03-92DC-40DD-8E95-11D82B7E50C8}"/>
              </a:ext>
            </a:extLst>
          </p:cNvPr>
          <p:cNvSpPr>
            <a:spLocks noGrp="1"/>
          </p:cNvSpPr>
          <p:nvPr>
            <p:ph type="sldNum" sz="quarter" idx="12"/>
          </p:nvPr>
        </p:nvSpPr>
        <p:spPr/>
        <p:txBody>
          <a:bodyPr/>
          <a:lstStyle/>
          <a:p>
            <a:fld id="{B2DC25EE-239B-4C5F-AAD1-255A7D5F1EE2}" type="slidenum">
              <a:rPr lang="en-US" smtClean="0"/>
              <a:pPr/>
              <a:t>3</a:t>
            </a:fld>
            <a:endParaRPr lang="en-US"/>
          </a:p>
        </p:txBody>
      </p:sp>
      <p:graphicFrame>
        <p:nvGraphicFramePr>
          <p:cNvPr id="4" name="Table 3">
            <a:extLst>
              <a:ext uri="{FF2B5EF4-FFF2-40B4-BE49-F238E27FC236}">
                <a16:creationId xmlns:a16="http://schemas.microsoft.com/office/drawing/2014/main" id="{A54A4F1B-3194-4141-8DFE-DBA3D7FF5A4A}"/>
              </a:ext>
            </a:extLst>
          </p:cNvPr>
          <p:cNvGraphicFramePr>
            <a:graphicFrameLocks noGrp="1"/>
          </p:cNvGraphicFramePr>
          <p:nvPr>
            <p:extLst>
              <p:ext uri="{D42A27DB-BD31-4B8C-83A1-F6EECF244321}">
                <p14:modId xmlns:p14="http://schemas.microsoft.com/office/powerpoint/2010/main" val="545366729"/>
              </p:ext>
            </p:extLst>
          </p:nvPr>
        </p:nvGraphicFramePr>
        <p:xfrm>
          <a:off x="1219200" y="879566"/>
          <a:ext cx="6609806" cy="5300554"/>
        </p:xfrm>
        <a:graphic>
          <a:graphicData uri="http://schemas.openxmlformats.org/drawingml/2006/table">
            <a:tbl>
              <a:tblPr/>
              <a:tblGrid>
                <a:gridCol w="1677358">
                  <a:extLst>
                    <a:ext uri="{9D8B030D-6E8A-4147-A177-3AD203B41FA5}">
                      <a16:colId xmlns:a16="http://schemas.microsoft.com/office/drawing/2014/main" val="3161893538"/>
                    </a:ext>
                  </a:extLst>
                </a:gridCol>
                <a:gridCol w="4932448">
                  <a:extLst>
                    <a:ext uri="{9D8B030D-6E8A-4147-A177-3AD203B41FA5}">
                      <a16:colId xmlns:a16="http://schemas.microsoft.com/office/drawing/2014/main" val="1186663741"/>
                    </a:ext>
                  </a:extLst>
                </a:gridCol>
              </a:tblGrid>
              <a:tr h="321185">
                <a:tc gridSpan="2">
                  <a:txBody>
                    <a:bodyPr/>
                    <a:lstStyle/>
                    <a:p>
                      <a:pPr algn="ctr" fontAlgn="t"/>
                      <a:endParaRPr lang="en-US" sz="1300" dirty="0">
                        <a:effectLst/>
                      </a:endParaRP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extLst>
                  <a:ext uri="{0D108BD9-81ED-4DB2-BD59-A6C34878D82A}">
                    <a16:rowId xmlns:a16="http://schemas.microsoft.com/office/drawing/2014/main" val="1917831711"/>
                  </a:ext>
                </a:extLst>
              </a:tr>
              <a:tr h="562174">
                <a:tc>
                  <a:txBody>
                    <a:bodyPr/>
                    <a:lstStyle/>
                    <a:p>
                      <a:pPr algn="l" fontAlgn="t"/>
                      <a:r>
                        <a:rPr lang="en-US" sz="1300">
                          <a:effectLst/>
                        </a:rPr>
                        <a:t>Parent family</a:t>
                      </a: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300">
                          <a:effectLst/>
                        </a:rPr>
                        <a:t>Al-Muqrin of the Diriyah house of Al-Muraydi of </a:t>
                      </a:r>
                      <a:r>
                        <a:rPr lang="en-US" sz="1300" u="none" strike="noStrike">
                          <a:solidFill>
                            <a:srgbClr val="0B0080"/>
                          </a:solidFill>
                          <a:effectLst/>
                          <a:hlinkClick r:id="rId2" tooltip="Banu Hanifa"/>
                        </a:rPr>
                        <a:t>Banu Hanifa</a:t>
                      </a:r>
                      <a:endParaRPr lang="en-US" sz="1300">
                        <a:effectLst/>
                      </a:endParaRP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05171773"/>
                  </a:ext>
                </a:extLst>
              </a:tr>
              <a:tr h="321185">
                <a:tc>
                  <a:txBody>
                    <a:bodyPr/>
                    <a:lstStyle/>
                    <a:p>
                      <a:pPr algn="l" fontAlgn="t"/>
                      <a:r>
                        <a:rPr lang="en-US" sz="1300">
                          <a:effectLst/>
                        </a:rPr>
                        <a:t>Country</a:t>
                      </a: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300">
                          <a:effectLst/>
                        </a:rPr>
                        <a:t>Saudi Arabia</a:t>
                      </a: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67752518"/>
                  </a:ext>
                </a:extLst>
              </a:tr>
              <a:tr h="321185">
                <a:tc>
                  <a:txBody>
                    <a:bodyPr/>
                    <a:lstStyle/>
                    <a:p>
                      <a:pPr algn="l" fontAlgn="t"/>
                      <a:r>
                        <a:rPr lang="en-US" sz="1300">
                          <a:effectLst/>
                        </a:rPr>
                        <a:t>Founded</a:t>
                      </a: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300">
                          <a:effectLst/>
                        </a:rPr>
                        <a:t>1720</a:t>
                      </a: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38518929"/>
                  </a:ext>
                </a:extLst>
              </a:tr>
              <a:tr h="321185">
                <a:tc>
                  <a:txBody>
                    <a:bodyPr/>
                    <a:lstStyle/>
                    <a:p>
                      <a:pPr algn="l" fontAlgn="t"/>
                      <a:r>
                        <a:rPr lang="en-US" sz="1300">
                          <a:effectLst/>
                        </a:rPr>
                        <a:t>Founder</a:t>
                      </a: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300" u="none" strike="noStrike">
                          <a:solidFill>
                            <a:srgbClr val="0B0080"/>
                          </a:solidFill>
                          <a:effectLst/>
                          <a:hlinkClick r:id="rId3" tooltip="Saud ibn Muhammad ibn Muqrin"/>
                        </a:rPr>
                        <a:t>Saud I</a:t>
                      </a:r>
                      <a:r>
                        <a:rPr lang="en-US" sz="1300">
                          <a:effectLst/>
                        </a:rPr>
                        <a:t> (died 1725)</a:t>
                      </a: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87416168"/>
                  </a:ext>
                </a:extLst>
              </a:tr>
              <a:tr h="321185">
                <a:tc>
                  <a:txBody>
                    <a:bodyPr/>
                    <a:lstStyle/>
                    <a:p>
                      <a:pPr algn="l" fontAlgn="t"/>
                      <a:r>
                        <a:rPr lang="en-US" sz="1300">
                          <a:effectLst/>
                        </a:rPr>
                        <a:t>Current head</a:t>
                      </a: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300" u="none" strike="noStrike">
                          <a:solidFill>
                            <a:srgbClr val="0B0080"/>
                          </a:solidFill>
                          <a:effectLst/>
                          <a:hlinkClick r:id="rId4" tooltip="Salman bin Abdulaziz"/>
                        </a:rPr>
                        <a:t>Salman bin Abdulaziz</a:t>
                      </a:r>
                      <a:endParaRPr lang="en-US" sz="1300">
                        <a:effectLst/>
                      </a:endParaRP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240791692"/>
                  </a:ext>
                </a:extLst>
              </a:tr>
              <a:tr h="2490085">
                <a:tc>
                  <a:txBody>
                    <a:bodyPr/>
                    <a:lstStyle/>
                    <a:p>
                      <a:pPr algn="l" fontAlgn="t"/>
                      <a:r>
                        <a:rPr lang="en-US" sz="1300">
                          <a:effectLst/>
                        </a:rPr>
                        <a:t>Titles</a:t>
                      </a: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buFont typeface="Arial" panose="020B0604020202020204" pitchFamily="34" charset="0"/>
                        <a:buChar char="•"/>
                      </a:pPr>
                      <a:r>
                        <a:rPr lang="en-US" sz="1300" u="none" strike="noStrike">
                          <a:solidFill>
                            <a:srgbClr val="0B0080"/>
                          </a:solidFill>
                          <a:effectLst/>
                          <a:hlinkClick r:id="rId5" tooltip="King of Saudi Arabia"/>
                        </a:rPr>
                        <a:t>King of Saudi Arabia</a:t>
                      </a:r>
                      <a:endParaRPr lang="en-US" sz="1300">
                        <a:effectLst/>
                      </a:endParaRPr>
                    </a:p>
                    <a:p>
                      <a:pPr marL="742950" lvl="1" indent="-285750" algn="l" fontAlgn="t">
                        <a:buFont typeface="Arial" panose="020B0604020202020204" pitchFamily="34" charset="0"/>
                        <a:buChar char="•"/>
                      </a:pPr>
                      <a:r>
                        <a:rPr lang="en-US" sz="1300" u="none" strike="noStrike">
                          <a:solidFill>
                            <a:srgbClr val="0B0080"/>
                          </a:solidFill>
                          <a:effectLst/>
                          <a:hlinkClick r:id="rId6" tooltip="Custodian of the Two Holy Mosques"/>
                        </a:rPr>
                        <a:t>Custodian of the Two Holy Mosques</a:t>
                      </a:r>
                      <a:endParaRPr lang="en-US" sz="1300">
                        <a:effectLst/>
                      </a:endParaRPr>
                    </a:p>
                    <a:p>
                      <a:pPr marL="742950" lvl="1" indent="-285750" algn="l" fontAlgn="t">
                        <a:buFont typeface="Arial" panose="020B0604020202020204" pitchFamily="34" charset="0"/>
                        <a:buChar char="•"/>
                      </a:pPr>
                      <a:r>
                        <a:rPr lang="en-US" sz="1300" u="none" strike="noStrike">
                          <a:solidFill>
                            <a:srgbClr val="0B0080"/>
                          </a:solidFill>
                          <a:effectLst/>
                          <a:hlinkClick r:id="rId7" tooltip="Crown Prince of Saudi Arabia"/>
                        </a:rPr>
                        <a:t>Crown Prince of Saudi Arabia</a:t>
                      </a:r>
                      <a:endParaRPr lang="en-US" sz="1300">
                        <a:effectLst/>
                      </a:endParaRPr>
                    </a:p>
                    <a:p>
                      <a:pPr marL="742950" lvl="1" indent="-285750" algn="l" fontAlgn="t">
                        <a:buFont typeface="Arial" panose="020B0604020202020204" pitchFamily="34" charset="0"/>
                        <a:buChar char="•"/>
                      </a:pPr>
                      <a:r>
                        <a:rPr lang="en-US" sz="1300">
                          <a:effectLst/>
                        </a:rPr>
                        <a:t>King of Arabia</a:t>
                      </a:r>
                    </a:p>
                    <a:p>
                      <a:pPr marL="742950" lvl="1" indent="-285750" algn="l" fontAlgn="t">
                        <a:buFont typeface="Arial" panose="020B0604020202020204" pitchFamily="34" charset="0"/>
                        <a:buChar char="•"/>
                      </a:pPr>
                      <a:r>
                        <a:rPr lang="en-US" sz="1300">
                          <a:effectLst/>
                        </a:rPr>
                        <a:t>King of Nejd and Hejaz</a:t>
                      </a:r>
                    </a:p>
                    <a:p>
                      <a:pPr marL="742950" lvl="1" indent="-285750" algn="l" fontAlgn="t">
                        <a:buFont typeface="Arial" panose="020B0604020202020204" pitchFamily="34" charset="0"/>
                        <a:buChar char="•"/>
                      </a:pPr>
                      <a:r>
                        <a:rPr lang="en-US" sz="1300">
                          <a:effectLst/>
                        </a:rPr>
                        <a:t>Sultan of Nejd King of Hejaz</a:t>
                      </a:r>
                    </a:p>
                    <a:p>
                      <a:pPr marL="742950" lvl="1" indent="-285750" algn="l" fontAlgn="t">
                        <a:buFont typeface="Arial" panose="020B0604020202020204" pitchFamily="34" charset="0"/>
                        <a:buChar char="•"/>
                      </a:pPr>
                      <a:r>
                        <a:rPr lang="en-US" sz="1300">
                          <a:effectLst/>
                        </a:rPr>
                        <a:t>Imam of Nejd</a:t>
                      </a:r>
                    </a:p>
                    <a:p>
                      <a:pPr marL="742950" lvl="1" indent="-285750" algn="l" fontAlgn="t">
                        <a:buFont typeface="Arial" panose="020B0604020202020204" pitchFamily="34" charset="0"/>
                        <a:buChar char="•"/>
                      </a:pPr>
                      <a:r>
                        <a:rPr lang="en-US" sz="1300">
                          <a:effectLst/>
                        </a:rPr>
                        <a:t>Imam of Diriyah</a:t>
                      </a:r>
                    </a:p>
                    <a:p>
                      <a:pPr marL="742950" lvl="1" indent="-285750" algn="l" fontAlgn="t">
                        <a:buFont typeface="Arial" panose="020B0604020202020204" pitchFamily="34" charset="0"/>
                        <a:buChar char="•"/>
                      </a:pPr>
                      <a:r>
                        <a:rPr lang="en-US" sz="1300">
                          <a:effectLst/>
                        </a:rPr>
                        <a:t>Amir of Diriyah</a:t>
                      </a:r>
                    </a:p>
                    <a:p>
                      <a:pPr marL="742950" lvl="1" indent="-285750" algn="l" fontAlgn="t">
                        <a:buFont typeface="Arial" panose="020B0604020202020204" pitchFamily="34" charset="0"/>
                        <a:buChar char="•"/>
                      </a:pPr>
                      <a:r>
                        <a:rPr lang="en-US" sz="1300">
                          <a:effectLst/>
                        </a:rPr>
                        <a:t>Amir of Nejd and Hasa</a:t>
                      </a: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17594927"/>
                  </a:ext>
                </a:extLst>
              </a:tr>
              <a:tr h="321185">
                <a:tc>
                  <a:txBody>
                    <a:bodyPr/>
                    <a:lstStyle/>
                    <a:p>
                      <a:pPr algn="l" fontAlgn="t"/>
                      <a:r>
                        <a:rPr lang="en-US" sz="1300">
                          <a:effectLst/>
                        </a:rPr>
                        <a:t>Traditions</a:t>
                      </a: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300" u="none" strike="noStrike">
                          <a:solidFill>
                            <a:srgbClr val="0B0080"/>
                          </a:solidFill>
                          <a:effectLst/>
                          <a:hlinkClick r:id="rId8" tooltip="Sunni Islam"/>
                        </a:rPr>
                        <a:t>Sunni</a:t>
                      </a:r>
                      <a:endParaRPr lang="en-US" sz="1300">
                        <a:effectLst/>
                      </a:endParaRP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50298952"/>
                  </a:ext>
                </a:extLst>
              </a:tr>
              <a:tr h="321185">
                <a:tc>
                  <a:txBody>
                    <a:bodyPr/>
                    <a:lstStyle/>
                    <a:p>
                      <a:pPr algn="l" fontAlgn="t"/>
                      <a:r>
                        <a:rPr lang="en-US" sz="1300">
                          <a:effectLst/>
                        </a:rPr>
                        <a:t>Religion</a:t>
                      </a: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300" u="none" strike="noStrike" dirty="0">
                          <a:solidFill>
                            <a:srgbClr val="0B0080"/>
                          </a:solidFill>
                          <a:effectLst/>
                          <a:hlinkClick r:id="rId9" tooltip="Islam"/>
                        </a:rPr>
                        <a:t>Islam</a:t>
                      </a:r>
                      <a:endParaRPr lang="en-US" sz="1300" dirty="0">
                        <a:effectLst/>
                      </a:endParaRPr>
                    </a:p>
                  </a:txBody>
                  <a:tcPr marL="65929" marR="65929" marT="32965" marB="3296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42029444"/>
                  </a:ext>
                </a:extLst>
              </a:tr>
            </a:tbl>
          </a:graphicData>
        </a:graphic>
      </p:graphicFrame>
      <p:pic>
        <p:nvPicPr>
          <p:cNvPr id="5" name="Picture 2">
            <a:extLst>
              <a:ext uri="{FF2B5EF4-FFF2-40B4-BE49-F238E27FC236}">
                <a16:creationId xmlns:a16="http://schemas.microsoft.com/office/drawing/2014/main" id="{3EEF45A1-A8F1-47F3-9BA1-1434455BF3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0600" y="1728955"/>
            <a:ext cx="1428750" cy="1543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105FF86-0158-4E0A-9F61-A1B89266D69A}"/>
              </a:ext>
            </a:extLst>
          </p:cNvPr>
          <p:cNvSpPr/>
          <p:nvPr/>
        </p:nvSpPr>
        <p:spPr>
          <a:xfrm>
            <a:off x="8155891" y="3429000"/>
            <a:ext cx="2534733" cy="646331"/>
          </a:xfrm>
          <a:prstGeom prst="rect">
            <a:avLst/>
          </a:prstGeom>
        </p:spPr>
        <p:txBody>
          <a:bodyPr wrap="none">
            <a:spAutoFit/>
          </a:bodyPr>
          <a:lstStyle/>
          <a:p>
            <a:pPr algn="ctr" fontAlgn="t"/>
            <a:r>
              <a:rPr lang="en-US" dirty="0">
                <a:solidFill>
                  <a:srgbClr val="0B0080"/>
                </a:solidFill>
                <a:hlinkClick r:id="rId11" tooltip="Emblem of Saudi Arabia"/>
              </a:rPr>
              <a:t>Emblem of Saudi Arabia</a:t>
            </a:r>
            <a:r>
              <a:rPr lang="en-US" dirty="0"/>
              <a:t>, </a:t>
            </a:r>
          </a:p>
          <a:p>
            <a:pPr algn="ctr" fontAlgn="t"/>
            <a:r>
              <a:rPr lang="en-US" dirty="0"/>
              <a:t>adopted in 1950</a:t>
            </a:r>
          </a:p>
        </p:txBody>
      </p:sp>
    </p:spTree>
    <p:extLst>
      <p:ext uri="{BB962C8B-B14F-4D97-AF65-F5344CB8AC3E}">
        <p14:creationId xmlns:p14="http://schemas.microsoft.com/office/powerpoint/2010/main" val="4262156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30</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3922A9-EE28-401E-8C55-55A6C995409E}"/>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5" name="Rectangle 4">
            <a:extLst>
              <a:ext uri="{FF2B5EF4-FFF2-40B4-BE49-F238E27FC236}">
                <a16:creationId xmlns:a16="http://schemas.microsoft.com/office/drawing/2014/main" id="{FE793EDF-809E-4A23-BBAC-FA4A8932EC70}"/>
              </a:ext>
            </a:extLst>
          </p:cNvPr>
          <p:cNvSpPr/>
          <p:nvPr/>
        </p:nvSpPr>
        <p:spPr>
          <a:xfrm>
            <a:off x="4975779" y="136525"/>
            <a:ext cx="6751400" cy="369332"/>
          </a:xfrm>
          <a:prstGeom prst="rect">
            <a:avLst/>
          </a:prstGeom>
        </p:spPr>
        <p:txBody>
          <a:bodyPr wrap="none">
            <a:spAutoFit/>
          </a:bodyPr>
          <a:lstStyle/>
          <a:p>
            <a:r>
              <a:rPr lang="en-US" dirty="0">
                <a:latin typeface="Arial Narrow" panose="020B0606020202030204" pitchFamily="34" charset="0"/>
                <a:hlinkClick r:id="rId2"/>
              </a:rPr>
              <a:t>https://www.straitstimes.com/world/middle-east/timeline-the-rise-and-fall-of-isis</a:t>
            </a:r>
            <a:endParaRPr lang="en-US" dirty="0">
              <a:latin typeface="Arial Narrow" panose="020B0606020202030204" pitchFamily="34" charset="0"/>
            </a:endParaRPr>
          </a:p>
        </p:txBody>
      </p:sp>
      <p:sp>
        <p:nvSpPr>
          <p:cNvPr id="6" name="Rectangle 1">
            <a:extLst>
              <a:ext uri="{FF2B5EF4-FFF2-40B4-BE49-F238E27FC236}">
                <a16:creationId xmlns:a16="http://schemas.microsoft.com/office/drawing/2014/main" id="{656D0968-1B6E-4B5E-AE6A-1D1EEBCEF1B5}"/>
              </a:ext>
            </a:extLst>
          </p:cNvPr>
          <p:cNvSpPr>
            <a:spLocks noChangeArrowheads="1"/>
          </p:cNvSpPr>
          <p:nvPr/>
        </p:nvSpPr>
        <p:spPr bwMode="auto">
          <a:xfrm>
            <a:off x="964465" y="3382787"/>
            <a:ext cx="10256520" cy="28931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333333"/>
                </a:solidFill>
                <a:effectLst/>
                <a:latin typeface="Arial Narrow" panose="020B0606020202030204" pitchFamily="34" charset="0"/>
              </a:rPr>
              <a:t>2004-11</a:t>
            </a:r>
            <a:r>
              <a:rPr kumimoji="0" lang="en-US" altLang="en-US" sz="1400" b="0" i="0" u="none" strike="noStrike" cap="none" normalizeH="0" baseline="0" dirty="0">
                <a:ln>
                  <a:noFill/>
                </a:ln>
                <a:solidFill>
                  <a:srgbClr val="333333"/>
                </a:solidFill>
                <a:effectLst/>
                <a:latin typeface="Arial Narrow" panose="020B0606020202030204" pitchFamily="34" charset="0"/>
              </a:rPr>
              <a:t> - In the chaos following the 2003 US-led invasion of Iraq, an Al-Qaeda offshoot sets up there, changing its name in 2006 to Islamic State in Iraq.</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333333"/>
                </a:solidFill>
                <a:effectLst/>
                <a:latin typeface="Arial Narrow" panose="020B0606020202030204" pitchFamily="34" charset="0"/>
              </a:rPr>
              <a:t>2011</a:t>
            </a:r>
            <a:r>
              <a:rPr kumimoji="0" lang="en-US" altLang="en-US" sz="1400" b="0" i="0" u="none" strike="noStrike" cap="none" normalizeH="0" baseline="0" dirty="0">
                <a:ln>
                  <a:noFill/>
                </a:ln>
                <a:solidFill>
                  <a:srgbClr val="333333"/>
                </a:solidFill>
                <a:effectLst/>
                <a:latin typeface="Arial Narrow" panose="020B0606020202030204" pitchFamily="34" charset="0"/>
              </a:rPr>
              <a:t> - After Syria's crisis begins, the group's leader Abu Bakr al-Baghdadi sends operatives there to set up a Syrian subsidiary. </a:t>
            </a:r>
            <a:r>
              <a:rPr kumimoji="0" lang="en-US" altLang="en-US" sz="1400" b="1" i="0" u="none" strike="noStrike" cap="none" normalizeH="0" baseline="0" dirty="0">
                <a:ln>
                  <a:noFill/>
                </a:ln>
                <a:solidFill>
                  <a:srgbClr val="333333"/>
                </a:solidFill>
                <a:effectLst/>
                <a:latin typeface="Arial Narrow" panose="020B0606020202030204" pitchFamily="34" charset="0"/>
              </a:rPr>
              <a:t>Baghdadi follows in 2013, breaking with Al-Qaeda and renaming his group "The Islamic State in Iraq and the Levant".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333333"/>
                </a:solidFill>
                <a:effectLst/>
                <a:latin typeface="Arial Narrow" panose="020B0606020202030204" pitchFamily="34" charset="0"/>
              </a:rPr>
              <a:t>2014</a:t>
            </a:r>
            <a:r>
              <a:rPr kumimoji="0" lang="en-US" altLang="en-US" sz="1400" b="0" i="0" u="none" strike="noStrike" cap="none" normalizeH="0" baseline="0" dirty="0">
                <a:ln>
                  <a:noFill/>
                </a:ln>
                <a:solidFill>
                  <a:srgbClr val="333333"/>
                </a:solidFill>
                <a:effectLst/>
                <a:latin typeface="Arial Narrow" panose="020B0606020202030204" pitchFamily="34" charset="0"/>
              </a:rPr>
              <a:t> - Its sudden success starts with the seizure of Fallujah in Iraq and Raqqa in Syria at the turn of the year. The extremists take Mosul and Tikrit in June and overrun the border with Syria. </a:t>
            </a:r>
            <a:r>
              <a:rPr kumimoji="0" lang="en-US" altLang="en-US" sz="1400" b="1" i="0" u="none" strike="noStrike" cap="none" normalizeH="0" baseline="0" dirty="0">
                <a:ln>
                  <a:noFill/>
                </a:ln>
                <a:solidFill>
                  <a:srgbClr val="333333"/>
                </a:solidFill>
                <a:effectLst/>
                <a:latin typeface="Arial Narrow" panose="020B0606020202030204" pitchFamily="34" charset="0"/>
              </a:rPr>
              <a:t>At Mosul's great Mosque, Baghdadi renames the group Islamic State (IS) and declares a caliphate.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Narrow" panose="020B0606020202030204" pitchFamily="34" charset="0"/>
              </a:rPr>
              <a:t>So begins a reign of terror. In Iraq, ISIS slaughters thousands of Yazidis in Sinjar and forces more than 7,000 women and girls into sexual slavery. In Syria, it massacres hundreds of members of the </a:t>
            </a:r>
            <a:r>
              <a:rPr kumimoji="0" lang="en-US" altLang="en-US" sz="1400" b="0" i="0" u="none" strike="noStrike" cap="none" normalizeH="0" baseline="0" dirty="0" err="1">
                <a:ln>
                  <a:noFill/>
                </a:ln>
                <a:solidFill>
                  <a:srgbClr val="333333"/>
                </a:solidFill>
                <a:effectLst/>
                <a:latin typeface="Arial Narrow" panose="020B0606020202030204" pitchFamily="34" charset="0"/>
              </a:rPr>
              <a:t>Sheitaat</a:t>
            </a:r>
            <a:r>
              <a:rPr kumimoji="0" lang="en-US" altLang="en-US" sz="1400" b="0" i="0" u="none" strike="noStrike" cap="none" normalizeH="0" baseline="0" dirty="0">
                <a:ln>
                  <a:noFill/>
                </a:ln>
                <a:solidFill>
                  <a:srgbClr val="333333"/>
                </a:solidFill>
                <a:effectLst/>
                <a:latin typeface="Arial Narrow" panose="020B0606020202030204" pitchFamily="34" charset="0"/>
              </a:rPr>
              <a:t> tribe. ISIS beheads Western hostages in grotesquely choreographed films.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Narrow" panose="020B0606020202030204" pitchFamily="34" charset="0"/>
              </a:rPr>
              <a:t>In September, the United States builds a coalition against ISIS and starts air strikes to stop its momentum, helping the Syrian Kurdish YPG militia turn the militants back from </a:t>
            </a:r>
            <a:r>
              <a:rPr kumimoji="0" lang="en-US" altLang="en-US" sz="1400" b="0" i="0" u="none" strike="noStrike" cap="none" normalizeH="0" baseline="0" dirty="0" err="1">
                <a:ln>
                  <a:noFill/>
                </a:ln>
                <a:solidFill>
                  <a:srgbClr val="333333"/>
                </a:solidFill>
                <a:effectLst/>
                <a:latin typeface="Arial Narrow" panose="020B0606020202030204" pitchFamily="34" charset="0"/>
              </a:rPr>
              <a:t>Kobani</a:t>
            </a:r>
            <a:r>
              <a:rPr kumimoji="0" lang="en-US" altLang="en-US" sz="1400" b="0" i="0" u="none" strike="noStrike" cap="none" normalizeH="0" baseline="0" dirty="0">
                <a:ln>
                  <a:noFill/>
                </a:ln>
                <a:solidFill>
                  <a:srgbClr val="333333"/>
                </a:solidFill>
                <a:effectLst/>
                <a:latin typeface="Arial Narrow" panose="020B0606020202030204" pitchFamily="34" charset="0"/>
              </a:rPr>
              <a:t> on the border with Turkey.</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cxnSp>
        <p:nvCxnSpPr>
          <p:cNvPr id="9" name="Straight Connector 8">
            <a:extLst>
              <a:ext uri="{FF2B5EF4-FFF2-40B4-BE49-F238E27FC236}">
                <a16:creationId xmlns:a16="http://schemas.microsoft.com/office/drawing/2014/main" id="{77509CEE-5544-4BA9-8EE5-429087D73EF8}"/>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7B72D33-4E5F-4995-95B7-3B0881026963}"/>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1" name="Straight Connector 10">
            <a:extLst>
              <a:ext uri="{FF2B5EF4-FFF2-40B4-BE49-F238E27FC236}">
                <a16:creationId xmlns:a16="http://schemas.microsoft.com/office/drawing/2014/main" id="{CF12EC1D-0FD2-4A16-84B3-41647FFAFA66}"/>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E74FA6D-8CA5-460E-A767-8EE6120DAA03}"/>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3" name="TextBox 12">
            <a:extLst>
              <a:ext uri="{FF2B5EF4-FFF2-40B4-BE49-F238E27FC236}">
                <a16:creationId xmlns:a16="http://schemas.microsoft.com/office/drawing/2014/main" id="{BE0C6091-4A3B-4260-83AB-F9D57FD1752F}"/>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4" name="TextBox 13">
            <a:extLst>
              <a:ext uri="{FF2B5EF4-FFF2-40B4-BE49-F238E27FC236}">
                <a16:creationId xmlns:a16="http://schemas.microsoft.com/office/drawing/2014/main" id="{A13D2DF9-3CCF-4FDD-BEC9-C031FFE8CA98}"/>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5" name="Straight Connector 14">
            <a:extLst>
              <a:ext uri="{FF2B5EF4-FFF2-40B4-BE49-F238E27FC236}">
                <a16:creationId xmlns:a16="http://schemas.microsoft.com/office/drawing/2014/main" id="{ADBEA93B-8562-46E8-9CD7-2388DB1F26D1}"/>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48BF8CE-4C23-45C9-8363-C47D0DAFCDDA}"/>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7" name="TextBox 16">
            <a:extLst>
              <a:ext uri="{FF2B5EF4-FFF2-40B4-BE49-F238E27FC236}">
                <a16:creationId xmlns:a16="http://schemas.microsoft.com/office/drawing/2014/main" id="{661FB6AB-B141-4481-BFCD-507DEAAD5774}"/>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18" name="Straight Connector 17">
            <a:extLst>
              <a:ext uri="{FF2B5EF4-FFF2-40B4-BE49-F238E27FC236}">
                <a16:creationId xmlns:a16="http://schemas.microsoft.com/office/drawing/2014/main" id="{3280CD55-A668-4062-9995-AA15EFBB24F2}"/>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EAEA44-32D7-41DF-8870-83CD4734BA65}"/>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0" name="TextBox 19">
            <a:extLst>
              <a:ext uri="{FF2B5EF4-FFF2-40B4-BE49-F238E27FC236}">
                <a16:creationId xmlns:a16="http://schemas.microsoft.com/office/drawing/2014/main" id="{72969F07-EA54-4CCD-9526-5EC2EE7D8CEB}"/>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1" name="Straight Connector 20">
            <a:extLst>
              <a:ext uri="{FF2B5EF4-FFF2-40B4-BE49-F238E27FC236}">
                <a16:creationId xmlns:a16="http://schemas.microsoft.com/office/drawing/2014/main" id="{8BA3DD07-1724-4E46-BE40-6A523B36908A}"/>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00396D8-9223-41C5-BADF-CAC4D4953B78}"/>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3" name="TextBox 22">
            <a:extLst>
              <a:ext uri="{FF2B5EF4-FFF2-40B4-BE49-F238E27FC236}">
                <a16:creationId xmlns:a16="http://schemas.microsoft.com/office/drawing/2014/main" id="{09737A4B-F16A-42DF-8B75-F71F90C451C2}"/>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4" name="Straight Connector 23">
            <a:extLst>
              <a:ext uri="{FF2B5EF4-FFF2-40B4-BE49-F238E27FC236}">
                <a16:creationId xmlns:a16="http://schemas.microsoft.com/office/drawing/2014/main" id="{8EFCEFF1-A361-42CE-9B2C-D4D58D8059D9}"/>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0CBD170-E12E-41AE-BF96-32F04229DBE0}"/>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6" name="TextBox 25">
            <a:extLst>
              <a:ext uri="{FF2B5EF4-FFF2-40B4-BE49-F238E27FC236}">
                <a16:creationId xmlns:a16="http://schemas.microsoft.com/office/drawing/2014/main" id="{352B619B-EABC-404C-9240-78E149A2EF20}"/>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27" name="Straight Connector 26">
            <a:extLst>
              <a:ext uri="{FF2B5EF4-FFF2-40B4-BE49-F238E27FC236}">
                <a16:creationId xmlns:a16="http://schemas.microsoft.com/office/drawing/2014/main" id="{7F77D45C-F902-41D0-8F48-6A8619B98F84}"/>
              </a:ext>
            </a:extLst>
          </p:cNvPr>
          <p:cNvCxnSpPr>
            <a:cxnSpLocks/>
          </p:cNvCxnSpPr>
          <p:nvPr/>
        </p:nvCxnSpPr>
        <p:spPr>
          <a:xfrm>
            <a:off x="10621521" y="1165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7C7276C-442D-4E02-A419-0466CF59CFEF}"/>
              </a:ext>
            </a:extLst>
          </p:cNvPr>
          <p:cNvSpPr txBox="1"/>
          <p:nvPr/>
        </p:nvSpPr>
        <p:spPr>
          <a:xfrm>
            <a:off x="10377684" y="896393"/>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29" name="TextBox 28">
            <a:extLst>
              <a:ext uri="{FF2B5EF4-FFF2-40B4-BE49-F238E27FC236}">
                <a16:creationId xmlns:a16="http://schemas.microsoft.com/office/drawing/2014/main" id="{5E65C375-31B9-47B3-BBE0-49E057CAF215}"/>
              </a:ext>
            </a:extLst>
          </p:cNvPr>
          <p:cNvSpPr txBox="1"/>
          <p:nvPr/>
        </p:nvSpPr>
        <p:spPr>
          <a:xfrm>
            <a:off x="10012725" y="1523014"/>
            <a:ext cx="1217592" cy="276999"/>
          </a:xfrm>
          <a:prstGeom prst="rect">
            <a:avLst/>
          </a:prstGeom>
          <a:noFill/>
        </p:spPr>
        <p:txBody>
          <a:bodyPr wrap="square" rtlCol="0">
            <a:spAutoFit/>
          </a:bodyPr>
          <a:lstStyle/>
          <a:p>
            <a:pPr algn="ctr"/>
            <a:r>
              <a:rPr lang="en-US" sz="1200" dirty="0">
                <a:latin typeface="Arial Narrow" panose="020B0606020202030204" pitchFamily="34" charset="0"/>
              </a:rPr>
              <a:t>Caliphate ends</a:t>
            </a:r>
          </a:p>
        </p:txBody>
      </p:sp>
      <p:cxnSp>
        <p:nvCxnSpPr>
          <p:cNvPr id="30" name="Straight Connector 29">
            <a:extLst>
              <a:ext uri="{FF2B5EF4-FFF2-40B4-BE49-F238E27FC236}">
                <a16:creationId xmlns:a16="http://schemas.microsoft.com/office/drawing/2014/main" id="{3EA13427-45E5-4A44-B6A5-D0CE464A5932}"/>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38C4FFE-EB80-47A0-AC57-CF95384A382F}"/>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2" name="TextBox 31">
            <a:extLst>
              <a:ext uri="{FF2B5EF4-FFF2-40B4-BE49-F238E27FC236}">
                <a16:creationId xmlns:a16="http://schemas.microsoft.com/office/drawing/2014/main" id="{47844F15-1007-4290-A9B4-BDFE022C1672}"/>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3" name="Straight Connector 32">
            <a:extLst>
              <a:ext uri="{FF2B5EF4-FFF2-40B4-BE49-F238E27FC236}">
                <a16:creationId xmlns:a16="http://schemas.microsoft.com/office/drawing/2014/main" id="{83F7715D-74CB-4B63-85A3-9051B70C1FAD}"/>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1AC40C7-C7C6-4B70-9753-2875A796D131}"/>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6" name="TextBox 35">
            <a:extLst>
              <a:ext uri="{FF2B5EF4-FFF2-40B4-BE49-F238E27FC236}">
                <a16:creationId xmlns:a16="http://schemas.microsoft.com/office/drawing/2014/main" id="{7FDC5B37-5F9E-4895-9F79-51027FD37185}"/>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spTree>
    <p:extLst>
      <p:ext uri="{BB962C8B-B14F-4D97-AF65-F5344CB8AC3E}">
        <p14:creationId xmlns:p14="http://schemas.microsoft.com/office/powerpoint/2010/main" val="539845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31</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3922A9-EE28-401E-8C55-55A6C995409E}"/>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5" name="Rectangle 4">
            <a:extLst>
              <a:ext uri="{FF2B5EF4-FFF2-40B4-BE49-F238E27FC236}">
                <a16:creationId xmlns:a16="http://schemas.microsoft.com/office/drawing/2014/main" id="{FE793EDF-809E-4A23-BBAC-FA4A8932EC70}"/>
              </a:ext>
            </a:extLst>
          </p:cNvPr>
          <p:cNvSpPr/>
          <p:nvPr/>
        </p:nvSpPr>
        <p:spPr>
          <a:xfrm>
            <a:off x="4906111" y="55002"/>
            <a:ext cx="6751400" cy="369332"/>
          </a:xfrm>
          <a:prstGeom prst="rect">
            <a:avLst/>
          </a:prstGeom>
        </p:spPr>
        <p:txBody>
          <a:bodyPr wrap="none">
            <a:spAutoFit/>
          </a:bodyPr>
          <a:lstStyle/>
          <a:p>
            <a:r>
              <a:rPr lang="en-US" dirty="0">
                <a:latin typeface="Arial Narrow" panose="020B0606020202030204" pitchFamily="34" charset="0"/>
                <a:hlinkClick r:id="rId2"/>
              </a:rPr>
              <a:t>https://www.straitstimes.com/world/middle-east/timeline-the-rise-and-fall-of-isis</a:t>
            </a:r>
            <a:endParaRPr lang="en-US" dirty="0">
              <a:latin typeface="Arial Narrow" panose="020B0606020202030204" pitchFamily="34" charset="0"/>
            </a:endParaRPr>
          </a:p>
        </p:txBody>
      </p:sp>
      <p:sp>
        <p:nvSpPr>
          <p:cNvPr id="6" name="Rectangle 1">
            <a:extLst>
              <a:ext uri="{FF2B5EF4-FFF2-40B4-BE49-F238E27FC236}">
                <a16:creationId xmlns:a16="http://schemas.microsoft.com/office/drawing/2014/main" id="{656D0968-1B6E-4B5E-AE6A-1D1EEBCEF1B5}"/>
              </a:ext>
            </a:extLst>
          </p:cNvPr>
          <p:cNvSpPr>
            <a:spLocks noChangeArrowheads="1"/>
          </p:cNvSpPr>
          <p:nvPr/>
        </p:nvSpPr>
        <p:spPr bwMode="auto">
          <a:xfrm>
            <a:off x="4428494" y="3326735"/>
            <a:ext cx="7348055" cy="17235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dirty="0">
                <a:latin typeface="Arial Narrow" panose="020B0606020202030204" pitchFamily="34" charset="0"/>
              </a:rPr>
              <a:t>2015</a:t>
            </a:r>
            <a:r>
              <a:rPr lang="en-US" dirty="0">
                <a:latin typeface="Arial Narrow" panose="020B0606020202030204" pitchFamily="34" charset="0"/>
              </a:rPr>
              <a:t> - </a:t>
            </a:r>
            <a:r>
              <a:rPr lang="en-US" sz="1400" dirty="0">
                <a:latin typeface="Arial Narrow" panose="020B0606020202030204" pitchFamily="34" charset="0"/>
              </a:rPr>
              <a:t>Militants in Paris attack a satirical newspaper and a kosher supermarket, the bloody start to a wave of attacks that ISIS claims around the world. Militants in Libya behead Christians and pledge allegiance to ISIS, followed by groups in other countries, but they stay operationally independent.</a:t>
            </a:r>
          </a:p>
          <a:p>
            <a:endParaRPr lang="en-US" sz="1400" dirty="0">
              <a:latin typeface="Arial Narrow" panose="020B0606020202030204" pitchFamily="34" charset="0"/>
            </a:endParaRPr>
          </a:p>
          <a:p>
            <a:r>
              <a:rPr lang="en-US" sz="1400" dirty="0">
                <a:latin typeface="Arial Narrow" panose="020B0606020202030204" pitchFamily="34" charset="0"/>
              </a:rPr>
              <a:t>In May, ISIS takes Ramadi in Iraq and the ancient desert town of Palmyra in Syria, but by the end of the year it is on the back foot in both countries.</a:t>
            </a:r>
          </a:p>
          <a:p>
            <a:endParaRPr lang="en-US" dirty="0">
              <a:latin typeface="Arial Narrow" panose="020B0606020202030204" pitchFamily="34" charset="0"/>
            </a:endParaRPr>
          </a:p>
        </p:txBody>
      </p:sp>
      <p:sp>
        <p:nvSpPr>
          <p:cNvPr id="4" name="Rectangle 3">
            <a:extLst>
              <a:ext uri="{FF2B5EF4-FFF2-40B4-BE49-F238E27FC236}">
                <a16:creationId xmlns:a16="http://schemas.microsoft.com/office/drawing/2014/main" id="{A7CD372C-CBBE-4DF9-B1CD-29F40273DF35}"/>
              </a:ext>
            </a:extLst>
          </p:cNvPr>
          <p:cNvSpPr/>
          <p:nvPr/>
        </p:nvSpPr>
        <p:spPr>
          <a:xfrm>
            <a:off x="4428495" y="5045594"/>
            <a:ext cx="6953476" cy="1292662"/>
          </a:xfrm>
          <a:prstGeom prst="rect">
            <a:avLst/>
          </a:prstGeom>
          <a:solidFill>
            <a:schemeClr val="accent1">
              <a:lumMod val="20000"/>
              <a:lumOff val="80000"/>
            </a:schemeClr>
          </a:solidFill>
        </p:spPr>
        <p:txBody>
          <a:bodyPr wrap="square">
            <a:spAutoFit/>
          </a:bodyPr>
          <a:lstStyle/>
          <a:p>
            <a:pPr fontAlgn="base"/>
            <a:r>
              <a:rPr lang="en-US" b="1" i="1" dirty="0">
                <a:solidFill>
                  <a:srgbClr val="121212"/>
                </a:solidFill>
                <a:latin typeface="Arial Narrow" panose="020B0606020202030204" pitchFamily="34" charset="0"/>
              </a:rPr>
              <a:t>Terrorists Strike Charlie Hebdo Newspaper in Paris, Leaving 12 Dead</a:t>
            </a:r>
          </a:p>
          <a:p>
            <a:pPr fontAlgn="base"/>
            <a:r>
              <a:rPr lang="en-US" sz="1200" dirty="0">
                <a:latin typeface="Arial Narrow" panose="020B0606020202030204" pitchFamily="34" charset="0"/>
              </a:rPr>
              <a:t>The attack comes as thousands of Europeans have joined jihadist groups in Iraq and Syria, further fueling concerns about Islamic radicalism and terrorism being imported. Those worries have been especially acute in France, where fears have grown that militants are bent on retaliation for the government’s support for the United States-led air campaign against jihadists with the Islamic State group in Syria and Iraq.</a:t>
            </a:r>
            <a:endParaRPr lang="en-US" sz="1200" b="1" i="1" dirty="0">
              <a:solidFill>
                <a:srgbClr val="121212"/>
              </a:solidFill>
              <a:latin typeface="Arial Narrow" panose="020B0606020202030204" pitchFamily="34" charset="0"/>
            </a:endParaRPr>
          </a:p>
          <a:p>
            <a:pPr fontAlgn="base"/>
            <a:r>
              <a:rPr lang="en-US" sz="1200" dirty="0">
                <a:latin typeface="Arial Narrow" panose="020B0606020202030204" pitchFamily="34" charset="0"/>
                <a:hlinkClick r:id="rId3"/>
              </a:rPr>
              <a:t>https://www.nytimes.com/2015/01/08/world/europe/charlie-hebdo-paris-shooting.html</a:t>
            </a:r>
            <a:endParaRPr lang="en-US" sz="1200" b="1" i="1" dirty="0">
              <a:solidFill>
                <a:srgbClr val="121212"/>
              </a:solidFill>
              <a:effectLst/>
              <a:latin typeface="Arial Narrow" panose="020B0606020202030204" pitchFamily="34" charset="0"/>
            </a:endParaRPr>
          </a:p>
        </p:txBody>
      </p:sp>
      <p:pic>
        <p:nvPicPr>
          <p:cNvPr id="6146" name="Picture 2" descr="Iraqi forces have 'totally encircled' ISIS-held Ramadi - Business Insider">
            <a:extLst>
              <a:ext uri="{FF2B5EF4-FFF2-40B4-BE49-F238E27FC236}">
                <a16:creationId xmlns:a16="http://schemas.microsoft.com/office/drawing/2014/main" id="{6B35A231-BB1F-4E40-839B-D60BED890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87" y="3429000"/>
            <a:ext cx="3852817" cy="288961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07EA16B8-AA48-45D1-8543-8FD6ABDE270C}"/>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A20D422-F5C4-4228-BA89-D6917909FBFE}"/>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2" name="Straight Connector 11">
            <a:extLst>
              <a:ext uri="{FF2B5EF4-FFF2-40B4-BE49-F238E27FC236}">
                <a16:creationId xmlns:a16="http://schemas.microsoft.com/office/drawing/2014/main" id="{5BDA643D-659D-4B38-B7A6-CB41B5BF383D}"/>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7148BD4-D6BF-4DD6-909B-A5C6CDAD893F}"/>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4" name="TextBox 13">
            <a:extLst>
              <a:ext uri="{FF2B5EF4-FFF2-40B4-BE49-F238E27FC236}">
                <a16:creationId xmlns:a16="http://schemas.microsoft.com/office/drawing/2014/main" id="{A760B40F-0409-4100-A81F-832A2D8E9733}"/>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5" name="TextBox 14">
            <a:extLst>
              <a:ext uri="{FF2B5EF4-FFF2-40B4-BE49-F238E27FC236}">
                <a16:creationId xmlns:a16="http://schemas.microsoft.com/office/drawing/2014/main" id="{C3977C20-6980-4E7E-BD84-DE43AA6315E8}"/>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6" name="Straight Connector 15">
            <a:extLst>
              <a:ext uri="{FF2B5EF4-FFF2-40B4-BE49-F238E27FC236}">
                <a16:creationId xmlns:a16="http://schemas.microsoft.com/office/drawing/2014/main" id="{13B82301-D4BE-4FBB-B30B-BEE9DB6377DD}"/>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82A3FD3-317C-4E80-82FB-1A3E082E4B82}"/>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8" name="TextBox 17">
            <a:extLst>
              <a:ext uri="{FF2B5EF4-FFF2-40B4-BE49-F238E27FC236}">
                <a16:creationId xmlns:a16="http://schemas.microsoft.com/office/drawing/2014/main" id="{6955BA46-C5CF-40FF-9BFF-66C34D153E29}"/>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19" name="Straight Connector 18">
            <a:extLst>
              <a:ext uri="{FF2B5EF4-FFF2-40B4-BE49-F238E27FC236}">
                <a16:creationId xmlns:a16="http://schemas.microsoft.com/office/drawing/2014/main" id="{73623891-E4D0-4C4F-B00D-A334270C21A1}"/>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EFACA43-C0E1-416E-BDB1-35865C037402}"/>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1" name="TextBox 20">
            <a:extLst>
              <a:ext uri="{FF2B5EF4-FFF2-40B4-BE49-F238E27FC236}">
                <a16:creationId xmlns:a16="http://schemas.microsoft.com/office/drawing/2014/main" id="{F06AC8A8-8570-4BD7-8DD2-F26824B5B8C6}"/>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2" name="Straight Connector 21">
            <a:extLst>
              <a:ext uri="{FF2B5EF4-FFF2-40B4-BE49-F238E27FC236}">
                <a16:creationId xmlns:a16="http://schemas.microsoft.com/office/drawing/2014/main" id="{43911885-EDBD-4D93-81DE-8F4ECF71A282}"/>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91DFDAF-3E67-4A69-A403-0CA6A853F600}"/>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4" name="TextBox 23">
            <a:extLst>
              <a:ext uri="{FF2B5EF4-FFF2-40B4-BE49-F238E27FC236}">
                <a16:creationId xmlns:a16="http://schemas.microsoft.com/office/drawing/2014/main" id="{B5198515-9BD0-4778-9C00-905B18FD758D}"/>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5" name="Straight Connector 24">
            <a:extLst>
              <a:ext uri="{FF2B5EF4-FFF2-40B4-BE49-F238E27FC236}">
                <a16:creationId xmlns:a16="http://schemas.microsoft.com/office/drawing/2014/main" id="{9BF8F308-5965-4C3F-84B8-CF2A225E10AB}"/>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D21951C-4B36-4546-BD1A-73C280942F3E}"/>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7" name="TextBox 26">
            <a:extLst>
              <a:ext uri="{FF2B5EF4-FFF2-40B4-BE49-F238E27FC236}">
                <a16:creationId xmlns:a16="http://schemas.microsoft.com/office/drawing/2014/main" id="{5F94C2FA-977C-4DA9-86C5-ED61A26629CF}"/>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28" name="Straight Connector 27">
            <a:extLst>
              <a:ext uri="{FF2B5EF4-FFF2-40B4-BE49-F238E27FC236}">
                <a16:creationId xmlns:a16="http://schemas.microsoft.com/office/drawing/2014/main" id="{C6329DE0-C9E9-4A05-96BC-594B605CF53D}"/>
              </a:ext>
            </a:extLst>
          </p:cNvPr>
          <p:cNvCxnSpPr>
            <a:cxnSpLocks/>
          </p:cNvCxnSpPr>
          <p:nvPr/>
        </p:nvCxnSpPr>
        <p:spPr>
          <a:xfrm>
            <a:off x="10621521" y="1165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5F6E894-6E15-458D-8536-E0747DA58D39}"/>
              </a:ext>
            </a:extLst>
          </p:cNvPr>
          <p:cNvSpPr txBox="1"/>
          <p:nvPr/>
        </p:nvSpPr>
        <p:spPr>
          <a:xfrm>
            <a:off x="10377684" y="896393"/>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30" name="TextBox 29">
            <a:extLst>
              <a:ext uri="{FF2B5EF4-FFF2-40B4-BE49-F238E27FC236}">
                <a16:creationId xmlns:a16="http://schemas.microsoft.com/office/drawing/2014/main" id="{A826C3B0-751C-4E05-84CD-D1A4F9ACBBFF}"/>
              </a:ext>
            </a:extLst>
          </p:cNvPr>
          <p:cNvSpPr txBox="1"/>
          <p:nvPr/>
        </p:nvSpPr>
        <p:spPr>
          <a:xfrm>
            <a:off x="10012725" y="1523014"/>
            <a:ext cx="1217592" cy="276999"/>
          </a:xfrm>
          <a:prstGeom prst="rect">
            <a:avLst/>
          </a:prstGeom>
          <a:noFill/>
        </p:spPr>
        <p:txBody>
          <a:bodyPr wrap="square" rtlCol="0">
            <a:spAutoFit/>
          </a:bodyPr>
          <a:lstStyle/>
          <a:p>
            <a:pPr algn="ctr"/>
            <a:r>
              <a:rPr lang="en-US" sz="1200" dirty="0">
                <a:latin typeface="Arial Narrow" panose="020B0606020202030204" pitchFamily="34" charset="0"/>
              </a:rPr>
              <a:t>Caliphate ends</a:t>
            </a:r>
          </a:p>
        </p:txBody>
      </p:sp>
      <p:cxnSp>
        <p:nvCxnSpPr>
          <p:cNvPr id="31" name="Straight Connector 30">
            <a:extLst>
              <a:ext uri="{FF2B5EF4-FFF2-40B4-BE49-F238E27FC236}">
                <a16:creationId xmlns:a16="http://schemas.microsoft.com/office/drawing/2014/main" id="{DEE01542-A7A3-4941-B9B6-8A0322E91537}"/>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3EE09DF-2DFA-4BED-BCA6-69EF0ADA5F82}"/>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3" name="TextBox 32">
            <a:extLst>
              <a:ext uri="{FF2B5EF4-FFF2-40B4-BE49-F238E27FC236}">
                <a16:creationId xmlns:a16="http://schemas.microsoft.com/office/drawing/2014/main" id="{D6DC5715-DE5C-43A4-B41B-41B45287C045}"/>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5" name="Straight Connector 34">
            <a:extLst>
              <a:ext uri="{FF2B5EF4-FFF2-40B4-BE49-F238E27FC236}">
                <a16:creationId xmlns:a16="http://schemas.microsoft.com/office/drawing/2014/main" id="{5C4DB028-213F-4F42-B60D-AA1E973383BC}"/>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397375E-15EF-428A-B6F8-EF1AE28963E4}"/>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7" name="TextBox 36">
            <a:extLst>
              <a:ext uri="{FF2B5EF4-FFF2-40B4-BE49-F238E27FC236}">
                <a16:creationId xmlns:a16="http://schemas.microsoft.com/office/drawing/2014/main" id="{CB6774FF-0D05-471E-B76B-13705A97A617}"/>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cxnSp>
        <p:nvCxnSpPr>
          <p:cNvPr id="38" name="Straight Connector 37">
            <a:extLst>
              <a:ext uri="{FF2B5EF4-FFF2-40B4-BE49-F238E27FC236}">
                <a16:creationId xmlns:a16="http://schemas.microsoft.com/office/drawing/2014/main" id="{7EBE3A89-1D9A-458B-821E-E7D2C27C258D}"/>
              </a:ext>
            </a:extLst>
          </p:cNvPr>
          <p:cNvCxnSpPr>
            <a:cxnSpLocks/>
          </p:cNvCxnSpPr>
          <p:nvPr/>
        </p:nvCxnSpPr>
        <p:spPr>
          <a:xfrm>
            <a:off x="7352069" y="1168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AF50511-23B2-4BA3-B1B2-3E3BE4FC461A}"/>
              </a:ext>
            </a:extLst>
          </p:cNvPr>
          <p:cNvSpPr txBox="1"/>
          <p:nvPr/>
        </p:nvSpPr>
        <p:spPr>
          <a:xfrm>
            <a:off x="7126654" y="888332"/>
            <a:ext cx="487674" cy="276999"/>
          </a:xfrm>
          <a:prstGeom prst="rect">
            <a:avLst/>
          </a:prstGeom>
          <a:noFill/>
        </p:spPr>
        <p:txBody>
          <a:bodyPr wrap="square" rtlCol="0">
            <a:spAutoFit/>
          </a:bodyPr>
          <a:lstStyle/>
          <a:p>
            <a:r>
              <a:rPr lang="en-US" sz="1200" dirty="0">
                <a:latin typeface="Arial Narrow" panose="020B0606020202030204" pitchFamily="34" charset="0"/>
              </a:rPr>
              <a:t>2015</a:t>
            </a:r>
          </a:p>
        </p:txBody>
      </p:sp>
      <p:sp>
        <p:nvSpPr>
          <p:cNvPr id="40" name="TextBox 39">
            <a:extLst>
              <a:ext uri="{FF2B5EF4-FFF2-40B4-BE49-F238E27FC236}">
                <a16:creationId xmlns:a16="http://schemas.microsoft.com/office/drawing/2014/main" id="{FD33FB1F-DC7E-4F41-A727-C464A837F9E0}"/>
              </a:ext>
            </a:extLst>
          </p:cNvPr>
          <p:cNvSpPr txBox="1"/>
          <p:nvPr/>
        </p:nvSpPr>
        <p:spPr>
          <a:xfrm>
            <a:off x="6930173" y="1530157"/>
            <a:ext cx="843792" cy="830997"/>
          </a:xfrm>
          <a:prstGeom prst="rect">
            <a:avLst/>
          </a:prstGeom>
          <a:noFill/>
        </p:spPr>
        <p:txBody>
          <a:bodyPr wrap="square" rtlCol="0">
            <a:spAutoFit/>
          </a:bodyPr>
          <a:lstStyle/>
          <a:p>
            <a:pPr algn="ctr"/>
            <a:r>
              <a:rPr lang="en-US" sz="1200" dirty="0">
                <a:latin typeface="Arial Narrow" panose="020B0606020202030204" pitchFamily="34" charset="0"/>
              </a:rPr>
              <a:t>Paris attack</a:t>
            </a:r>
          </a:p>
          <a:p>
            <a:pPr algn="ctr"/>
            <a:r>
              <a:rPr lang="en-US" sz="1200" dirty="0">
                <a:latin typeface="Arial Narrow" panose="020B0606020202030204" pitchFamily="34" charset="0"/>
              </a:rPr>
              <a:t>Charlie Hebdo Newspaper</a:t>
            </a:r>
          </a:p>
        </p:txBody>
      </p:sp>
    </p:spTree>
    <p:extLst>
      <p:ext uri="{BB962C8B-B14F-4D97-AF65-F5344CB8AC3E}">
        <p14:creationId xmlns:p14="http://schemas.microsoft.com/office/powerpoint/2010/main" val="3529327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32</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3922A9-EE28-401E-8C55-55A6C995409E}"/>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5" name="Rectangle 4">
            <a:extLst>
              <a:ext uri="{FF2B5EF4-FFF2-40B4-BE49-F238E27FC236}">
                <a16:creationId xmlns:a16="http://schemas.microsoft.com/office/drawing/2014/main" id="{FE793EDF-809E-4A23-BBAC-FA4A8932EC70}"/>
              </a:ext>
            </a:extLst>
          </p:cNvPr>
          <p:cNvSpPr/>
          <p:nvPr/>
        </p:nvSpPr>
        <p:spPr>
          <a:xfrm>
            <a:off x="5088991" y="0"/>
            <a:ext cx="6751400" cy="369332"/>
          </a:xfrm>
          <a:prstGeom prst="rect">
            <a:avLst/>
          </a:prstGeom>
        </p:spPr>
        <p:txBody>
          <a:bodyPr wrap="none">
            <a:spAutoFit/>
          </a:bodyPr>
          <a:lstStyle/>
          <a:p>
            <a:r>
              <a:rPr lang="en-US" dirty="0">
                <a:latin typeface="Arial Narrow" panose="020B0606020202030204" pitchFamily="34" charset="0"/>
                <a:hlinkClick r:id="rId2"/>
              </a:rPr>
              <a:t>https://www.straitstimes.com/world/middle-east/timeline-the-rise-and-fall-of-isis</a:t>
            </a:r>
            <a:endParaRPr lang="en-US" dirty="0">
              <a:latin typeface="Arial Narrow" panose="020B0606020202030204" pitchFamily="34" charset="0"/>
            </a:endParaRPr>
          </a:p>
        </p:txBody>
      </p:sp>
      <p:sp>
        <p:nvSpPr>
          <p:cNvPr id="6" name="Rectangle 1">
            <a:extLst>
              <a:ext uri="{FF2B5EF4-FFF2-40B4-BE49-F238E27FC236}">
                <a16:creationId xmlns:a16="http://schemas.microsoft.com/office/drawing/2014/main" id="{656D0968-1B6E-4B5E-AE6A-1D1EEBCEF1B5}"/>
              </a:ext>
            </a:extLst>
          </p:cNvPr>
          <p:cNvSpPr>
            <a:spLocks noChangeArrowheads="1"/>
          </p:cNvSpPr>
          <p:nvPr/>
        </p:nvSpPr>
        <p:spPr bwMode="auto">
          <a:xfrm>
            <a:off x="563044" y="3643368"/>
            <a:ext cx="7839908" cy="12311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dirty="0">
                <a:latin typeface="Arial Narrow" panose="020B0606020202030204" pitchFamily="34" charset="0"/>
              </a:rPr>
              <a:t>2016</a:t>
            </a:r>
            <a:r>
              <a:rPr lang="en-US" dirty="0">
                <a:latin typeface="Arial Narrow" panose="020B0606020202030204" pitchFamily="34" charset="0"/>
              </a:rPr>
              <a:t> - </a:t>
            </a:r>
            <a:r>
              <a:rPr lang="en-US" sz="1400" dirty="0">
                <a:latin typeface="Arial Narrow" panose="020B0606020202030204" pitchFamily="34" charset="0"/>
              </a:rPr>
              <a:t>Iraq takes back Fallujah in June, the first town ISIS had captured during its initial blaze of success. In August, the US-backed Syrian Democratic Forces (SDF), spearheaded by the Kurdish YPG, takes Manbij in Syria.</a:t>
            </a:r>
          </a:p>
          <a:p>
            <a:endParaRPr lang="en-US" sz="1400" dirty="0">
              <a:latin typeface="Arial Narrow" panose="020B0606020202030204" pitchFamily="34" charset="0"/>
            </a:endParaRPr>
          </a:p>
          <a:p>
            <a:r>
              <a:rPr lang="en-US" sz="1400" dirty="0">
                <a:latin typeface="Arial Narrow" panose="020B0606020202030204" pitchFamily="34" charset="0"/>
              </a:rPr>
              <a:t>Alarmed by the Kurdish advances near its own frontier, Turkey launches an offensive into Syria against both ISIS and the YPG. Enmity between Turkey and the YPG will continue to complicate operations against ISIS.</a:t>
            </a:r>
          </a:p>
        </p:txBody>
      </p:sp>
      <p:sp>
        <p:nvSpPr>
          <p:cNvPr id="4" name="Rectangle 3">
            <a:extLst>
              <a:ext uri="{FF2B5EF4-FFF2-40B4-BE49-F238E27FC236}">
                <a16:creationId xmlns:a16="http://schemas.microsoft.com/office/drawing/2014/main" id="{3AFFD0EC-A469-4F35-8BC7-2D5EF13831E8}"/>
              </a:ext>
            </a:extLst>
          </p:cNvPr>
          <p:cNvSpPr/>
          <p:nvPr/>
        </p:nvSpPr>
        <p:spPr>
          <a:xfrm>
            <a:off x="5160917" y="5408755"/>
            <a:ext cx="6679474" cy="1015663"/>
          </a:xfrm>
          <a:prstGeom prst="rect">
            <a:avLst/>
          </a:prstGeom>
          <a:solidFill>
            <a:schemeClr val="accent1">
              <a:lumMod val="20000"/>
              <a:lumOff val="80000"/>
            </a:schemeClr>
          </a:solidFill>
        </p:spPr>
        <p:txBody>
          <a:bodyPr wrap="square">
            <a:spAutoFit/>
          </a:bodyPr>
          <a:lstStyle/>
          <a:p>
            <a:r>
              <a:rPr lang="en-US" sz="1200" dirty="0">
                <a:solidFill>
                  <a:srgbClr val="202122"/>
                </a:solidFill>
                <a:latin typeface="Arial Narrow" panose="020B0606020202030204" pitchFamily="34" charset="0"/>
              </a:rPr>
              <a:t>The YPG is a mainly-</a:t>
            </a:r>
            <a:r>
              <a:rPr lang="en-US" sz="1200" dirty="0">
                <a:solidFill>
                  <a:srgbClr val="0B0080"/>
                </a:solidFill>
                <a:latin typeface="Arial Narrow" panose="020B0606020202030204" pitchFamily="34" charset="0"/>
                <a:hlinkClick r:id="rId3" tooltip="Kurds in Syria"/>
              </a:rPr>
              <a:t>Kurdish</a:t>
            </a:r>
            <a:r>
              <a:rPr lang="en-US" sz="1200" dirty="0">
                <a:solidFill>
                  <a:srgbClr val="202122"/>
                </a:solidFill>
                <a:latin typeface="Arial Narrow" panose="020B0606020202030204" pitchFamily="34" charset="0"/>
              </a:rPr>
              <a:t> militia in Syria and the primary component of the </a:t>
            </a:r>
            <a:r>
              <a:rPr lang="en-US" sz="1200" dirty="0">
                <a:solidFill>
                  <a:srgbClr val="0B0080"/>
                </a:solidFill>
                <a:latin typeface="Arial Narrow" panose="020B0606020202030204" pitchFamily="34" charset="0"/>
                <a:hlinkClick r:id="rId4" tooltip="Syrian Democratic Forces"/>
              </a:rPr>
              <a:t>Syrian Democratic Forces</a:t>
            </a:r>
            <a:r>
              <a:rPr lang="en-US" sz="1200" dirty="0">
                <a:solidFill>
                  <a:srgbClr val="202122"/>
                </a:solidFill>
                <a:latin typeface="Arial Narrow" panose="020B0606020202030204" pitchFamily="34" charset="0"/>
              </a:rPr>
              <a:t> (SDF).</a:t>
            </a:r>
            <a:r>
              <a:rPr lang="en-US" sz="1200" baseline="30000" dirty="0">
                <a:solidFill>
                  <a:srgbClr val="0B0080"/>
                </a:solidFill>
                <a:latin typeface="Arial Narrow" panose="020B0606020202030204" pitchFamily="34" charset="0"/>
                <a:hlinkClick r:id="rId5"/>
              </a:rPr>
              <a:t>[4]</a:t>
            </a:r>
            <a:r>
              <a:rPr lang="en-US" sz="1200" baseline="30000" dirty="0">
                <a:solidFill>
                  <a:srgbClr val="0B0080"/>
                </a:solidFill>
                <a:latin typeface="Arial Narrow" panose="020B0606020202030204" pitchFamily="34" charset="0"/>
                <a:hlinkClick r:id="rId6"/>
              </a:rPr>
              <a:t>[5]</a:t>
            </a:r>
            <a:r>
              <a:rPr lang="en-US" sz="1200" dirty="0">
                <a:solidFill>
                  <a:srgbClr val="202122"/>
                </a:solidFill>
                <a:latin typeface="Arial Narrow" panose="020B0606020202030204" pitchFamily="34" charset="0"/>
              </a:rPr>
              <a:t> The YPG mostly consists of ethnic </a:t>
            </a:r>
            <a:r>
              <a:rPr lang="en-US" sz="1200" dirty="0">
                <a:solidFill>
                  <a:srgbClr val="0B0080"/>
                </a:solidFill>
                <a:latin typeface="Arial Narrow" panose="020B0606020202030204" pitchFamily="34" charset="0"/>
                <a:hlinkClick r:id="rId7" tooltip="Kurdish people"/>
              </a:rPr>
              <a:t>Kurds</a:t>
            </a:r>
            <a:r>
              <a:rPr lang="en-US" sz="1200" dirty="0">
                <a:solidFill>
                  <a:srgbClr val="202122"/>
                </a:solidFill>
                <a:latin typeface="Arial Narrow" panose="020B0606020202030204" pitchFamily="34" charset="0"/>
              </a:rPr>
              <a:t>, but also includes Arabs and </a:t>
            </a:r>
            <a:r>
              <a:rPr lang="en-US" sz="1200" dirty="0">
                <a:solidFill>
                  <a:srgbClr val="0B0080"/>
                </a:solidFill>
                <a:latin typeface="Arial Narrow" panose="020B0606020202030204" pitchFamily="34" charset="0"/>
                <a:hlinkClick r:id="rId8" tooltip="Foreign fighters in the Syrian and Iraqi Civil Wars"/>
              </a:rPr>
              <a:t>foreign volunteers</a:t>
            </a:r>
            <a:r>
              <a:rPr lang="en-US" sz="1200" dirty="0">
                <a:solidFill>
                  <a:srgbClr val="202122"/>
                </a:solidFill>
                <a:latin typeface="Arial Narrow" panose="020B0606020202030204" pitchFamily="34" charset="0"/>
              </a:rPr>
              <a:t>; it is closely allied to the </a:t>
            </a:r>
            <a:r>
              <a:rPr lang="en-US" sz="1200" dirty="0">
                <a:solidFill>
                  <a:srgbClr val="0B0080"/>
                </a:solidFill>
                <a:latin typeface="Arial Narrow" panose="020B0606020202030204" pitchFamily="34" charset="0"/>
                <a:hlinkClick r:id="rId9" tooltip="Syriac Military Council"/>
              </a:rPr>
              <a:t>Syriac Military Council</a:t>
            </a:r>
            <a:r>
              <a:rPr lang="en-US" sz="1200" dirty="0">
                <a:solidFill>
                  <a:srgbClr val="202122"/>
                </a:solidFill>
                <a:latin typeface="Arial Narrow" panose="020B0606020202030204" pitchFamily="34" charset="0"/>
              </a:rPr>
              <a:t>, a militia of </a:t>
            </a:r>
            <a:r>
              <a:rPr lang="en-US" sz="1200" dirty="0">
                <a:solidFill>
                  <a:srgbClr val="0B0080"/>
                </a:solidFill>
                <a:latin typeface="Arial Narrow" panose="020B0606020202030204" pitchFamily="34" charset="0"/>
                <a:hlinkClick r:id="rId10" tooltip="Assyrian people"/>
              </a:rPr>
              <a:t>Assyrians</a:t>
            </a:r>
            <a:r>
              <a:rPr lang="en-US" sz="1200" dirty="0">
                <a:solidFill>
                  <a:srgbClr val="202122"/>
                </a:solidFill>
                <a:latin typeface="Arial Narrow" panose="020B0606020202030204" pitchFamily="34" charset="0"/>
              </a:rPr>
              <a:t>. The YPG was formed in 2011. It expanded rapidly in the </a:t>
            </a:r>
            <a:r>
              <a:rPr lang="en-US" sz="1200" dirty="0">
                <a:solidFill>
                  <a:srgbClr val="0B0080"/>
                </a:solidFill>
                <a:latin typeface="Arial Narrow" panose="020B0606020202030204" pitchFamily="34" charset="0"/>
                <a:hlinkClick r:id="rId11" tooltip="Syrian Civil War"/>
              </a:rPr>
              <a:t>Syrian Civil War</a:t>
            </a:r>
            <a:r>
              <a:rPr lang="en-US" sz="1200" dirty="0">
                <a:solidFill>
                  <a:srgbClr val="202122"/>
                </a:solidFill>
                <a:latin typeface="Arial Narrow" panose="020B0606020202030204" pitchFamily="34" charset="0"/>
              </a:rPr>
              <a:t> and came to predominance over other armed Kurdish groups. A sister group, the </a:t>
            </a:r>
            <a:r>
              <a:rPr lang="en-US" sz="1200" u="sng" dirty="0">
                <a:solidFill>
                  <a:srgbClr val="FAA700"/>
                </a:solidFill>
                <a:latin typeface="Arial Narrow" panose="020B0606020202030204" pitchFamily="34" charset="0"/>
                <a:hlinkClick r:id="rId12"/>
              </a:rPr>
              <a:t>Women's Protection Units</a:t>
            </a:r>
            <a:r>
              <a:rPr lang="en-US" sz="1200" dirty="0">
                <a:solidFill>
                  <a:srgbClr val="202122"/>
                </a:solidFill>
                <a:latin typeface="Arial Narrow" panose="020B0606020202030204" pitchFamily="34" charset="0"/>
              </a:rPr>
              <a:t> (YPJ), fights alongside them. The YPG is active in </a:t>
            </a:r>
            <a:r>
              <a:rPr lang="en-US" sz="1200" dirty="0">
                <a:solidFill>
                  <a:srgbClr val="0B0080"/>
                </a:solidFill>
                <a:latin typeface="Arial Narrow" panose="020B0606020202030204" pitchFamily="34" charset="0"/>
                <a:hlinkClick r:id="rId13" tooltip="Rojava"/>
              </a:rPr>
              <a:t>Northern and Eastern Syria</a:t>
            </a:r>
            <a:r>
              <a:rPr lang="en-US" sz="1200" dirty="0">
                <a:solidFill>
                  <a:srgbClr val="202122"/>
                </a:solidFill>
                <a:latin typeface="Arial Narrow" panose="020B0606020202030204" pitchFamily="34" charset="0"/>
              </a:rPr>
              <a:t>.</a:t>
            </a:r>
            <a:endParaRPr lang="en-US" sz="1200" dirty="0">
              <a:latin typeface="Arial Narrow" panose="020B0606020202030204" pitchFamily="34" charset="0"/>
            </a:endParaRPr>
          </a:p>
        </p:txBody>
      </p:sp>
      <p:pic>
        <p:nvPicPr>
          <p:cNvPr id="5122" name="Picture 2">
            <a:extLst>
              <a:ext uri="{FF2B5EF4-FFF2-40B4-BE49-F238E27FC236}">
                <a16:creationId xmlns:a16="http://schemas.microsoft.com/office/drawing/2014/main" id="{7D8A7C0D-8340-4BE7-BEA2-5A3B080BA1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14072" y="5302223"/>
            <a:ext cx="20955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otos surface of Marines apparently violating corpses in Iraq - News -  Stripes">
            <a:extLst>
              <a:ext uri="{FF2B5EF4-FFF2-40B4-BE49-F238E27FC236}">
                <a16:creationId xmlns:a16="http://schemas.microsoft.com/office/drawing/2014/main" id="{DC106182-C2A8-485F-9BCD-BC5A72655F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84226" y="3119504"/>
            <a:ext cx="3032216" cy="227416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A0E5DD0E-00F3-4BCD-BFF2-0E68C9424B2F}"/>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C26E05E-0225-40C5-8CB6-82CE6413DFF3}"/>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3" name="Straight Connector 12">
            <a:extLst>
              <a:ext uri="{FF2B5EF4-FFF2-40B4-BE49-F238E27FC236}">
                <a16:creationId xmlns:a16="http://schemas.microsoft.com/office/drawing/2014/main" id="{4A0C6AD3-FF36-49C6-AD8A-46CD490264E3}"/>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8A05B2F-B758-4741-A06B-17E28FB424B9}"/>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5" name="TextBox 14">
            <a:extLst>
              <a:ext uri="{FF2B5EF4-FFF2-40B4-BE49-F238E27FC236}">
                <a16:creationId xmlns:a16="http://schemas.microsoft.com/office/drawing/2014/main" id="{6618B76F-05CA-4E79-A2F7-7408EF046711}"/>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6" name="TextBox 15">
            <a:extLst>
              <a:ext uri="{FF2B5EF4-FFF2-40B4-BE49-F238E27FC236}">
                <a16:creationId xmlns:a16="http://schemas.microsoft.com/office/drawing/2014/main" id="{905CF923-2BB1-449A-A4B2-08709C77B91D}"/>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7" name="Straight Connector 16">
            <a:extLst>
              <a:ext uri="{FF2B5EF4-FFF2-40B4-BE49-F238E27FC236}">
                <a16:creationId xmlns:a16="http://schemas.microsoft.com/office/drawing/2014/main" id="{E9666AD2-C5E3-4329-9353-3704A2A2F8F4}"/>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99E76E-871F-48EA-A07E-FFCB8BC3E494}"/>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9" name="TextBox 18">
            <a:extLst>
              <a:ext uri="{FF2B5EF4-FFF2-40B4-BE49-F238E27FC236}">
                <a16:creationId xmlns:a16="http://schemas.microsoft.com/office/drawing/2014/main" id="{1EA902E9-2FCD-4564-86F9-250570375C4E}"/>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20" name="Straight Connector 19">
            <a:extLst>
              <a:ext uri="{FF2B5EF4-FFF2-40B4-BE49-F238E27FC236}">
                <a16:creationId xmlns:a16="http://schemas.microsoft.com/office/drawing/2014/main" id="{B35BDC29-41BD-4C0C-9496-7A13A9BBB7E8}"/>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5DE0226-D33A-446C-A676-26CDC388C0CA}"/>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2" name="TextBox 21">
            <a:extLst>
              <a:ext uri="{FF2B5EF4-FFF2-40B4-BE49-F238E27FC236}">
                <a16:creationId xmlns:a16="http://schemas.microsoft.com/office/drawing/2014/main" id="{0B6402AB-1DB2-4036-96C3-7E0B122556FE}"/>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3" name="Straight Connector 22">
            <a:extLst>
              <a:ext uri="{FF2B5EF4-FFF2-40B4-BE49-F238E27FC236}">
                <a16:creationId xmlns:a16="http://schemas.microsoft.com/office/drawing/2014/main" id="{0CA4DC27-CFF7-4FC6-8BD1-AAD8D7DEE1CD}"/>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0C0E94F-C567-4D06-990C-DE0AB59432F2}"/>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5" name="TextBox 24">
            <a:extLst>
              <a:ext uri="{FF2B5EF4-FFF2-40B4-BE49-F238E27FC236}">
                <a16:creationId xmlns:a16="http://schemas.microsoft.com/office/drawing/2014/main" id="{A0FBF2C8-14D6-48A2-8DB4-0FB4AFFCF76B}"/>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6" name="Straight Connector 25">
            <a:extLst>
              <a:ext uri="{FF2B5EF4-FFF2-40B4-BE49-F238E27FC236}">
                <a16:creationId xmlns:a16="http://schemas.microsoft.com/office/drawing/2014/main" id="{6A246C42-1996-41FF-8115-91598EFB4B25}"/>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D7998F7-B501-422F-BD0D-E90514D24B65}"/>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8" name="TextBox 27">
            <a:extLst>
              <a:ext uri="{FF2B5EF4-FFF2-40B4-BE49-F238E27FC236}">
                <a16:creationId xmlns:a16="http://schemas.microsoft.com/office/drawing/2014/main" id="{916D505A-0B16-4922-858F-4F97AB50A9D2}"/>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29" name="Straight Connector 28">
            <a:extLst>
              <a:ext uri="{FF2B5EF4-FFF2-40B4-BE49-F238E27FC236}">
                <a16:creationId xmlns:a16="http://schemas.microsoft.com/office/drawing/2014/main" id="{22E156E7-4F7F-4A9B-A4BF-ECF6677A09FA}"/>
              </a:ext>
            </a:extLst>
          </p:cNvPr>
          <p:cNvCxnSpPr>
            <a:cxnSpLocks/>
          </p:cNvCxnSpPr>
          <p:nvPr/>
        </p:nvCxnSpPr>
        <p:spPr>
          <a:xfrm>
            <a:off x="10621521" y="1165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FD4AC3F-A71C-48AE-A857-E9E237CFC951}"/>
              </a:ext>
            </a:extLst>
          </p:cNvPr>
          <p:cNvSpPr txBox="1"/>
          <p:nvPr/>
        </p:nvSpPr>
        <p:spPr>
          <a:xfrm>
            <a:off x="10377684" y="896393"/>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31" name="TextBox 30">
            <a:extLst>
              <a:ext uri="{FF2B5EF4-FFF2-40B4-BE49-F238E27FC236}">
                <a16:creationId xmlns:a16="http://schemas.microsoft.com/office/drawing/2014/main" id="{CF3FDE5D-2058-43A8-BF59-5E0D48CF53C0}"/>
              </a:ext>
            </a:extLst>
          </p:cNvPr>
          <p:cNvSpPr txBox="1"/>
          <p:nvPr/>
        </p:nvSpPr>
        <p:spPr>
          <a:xfrm>
            <a:off x="10012725" y="1523014"/>
            <a:ext cx="1217592" cy="276999"/>
          </a:xfrm>
          <a:prstGeom prst="rect">
            <a:avLst/>
          </a:prstGeom>
          <a:noFill/>
        </p:spPr>
        <p:txBody>
          <a:bodyPr wrap="square" rtlCol="0">
            <a:spAutoFit/>
          </a:bodyPr>
          <a:lstStyle/>
          <a:p>
            <a:pPr algn="ctr"/>
            <a:r>
              <a:rPr lang="en-US" sz="1200" dirty="0">
                <a:latin typeface="Arial Narrow" panose="020B0606020202030204" pitchFamily="34" charset="0"/>
              </a:rPr>
              <a:t>Caliphate ends</a:t>
            </a:r>
          </a:p>
        </p:txBody>
      </p:sp>
      <p:cxnSp>
        <p:nvCxnSpPr>
          <p:cNvPr id="32" name="Straight Connector 31">
            <a:extLst>
              <a:ext uri="{FF2B5EF4-FFF2-40B4-BE49-F238E27FC236}">
                <a16:creationId xmlns:a16="http://schemas.microsoft.com/office/drawing/2014/main" id="{D6DE5B1B-9FBC-41DA-82D4-A83EA89653EB}"/>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C736CF5-4C83-419A-981A-7EA3DA4B0F25}"/>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5" name="TextBox 34">
            <a:extLst>
              <a:ext uri="{FF2B5EF4-FFF2-40B4-BE49-F238E27FC236}">
                <a16:creationId xmlns:a16="http://schemas.microsoft.com/office/drawing/2014/main" id="{851ABDFA-A98C-4F00-A00C-1F4724901572}"/>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6" name="Straight Connector 35">
            <a:extLst>
              <a:ext uri="{FF2B5EF4-FFF2-40B4-BE49-F238E27FC236}">
                <a16:creationId xmlns:a16="http://schemas.microsoft.com/office/drawing/2014/main" id="{5DA70138-9B6C-4A60-80BE-49B31415520B}"/>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9344832-D4E0-4DAE-9A2B-08F2E2020E90}"/>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8" name="TextBox 37">
            <a:extLst>
              <a:ext uri="{FF2B5EF4-FFF2-40B4-BE49-F238E27FC236}">
                <a16:creationId xmlns:a16="http://schemas.microsoft.com/office/drawing/2014/main" id="{4EBA9C4A-4AA9-45DB-B2C2-8EBB3BCEA070}"/>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cxnSp>
        <p:nvCxnSpPr>
          <p:cNvPr id="39" name="Straight Connector 38">
            <a:extLst>
              <a:ext uri="{FF2B5EF4-FFF2-40B4-BE49-F238E27FC236}">
                <a16:creationId xmlns:a16="http://schemas.microsoft.com/office/drawing/2014/main" id="{E4367177-A95E-4AEC-AD0B-1AC26B0E5C0B}"/>
              </a:ext>
            </a:extLst>
          </p:cNvPr>
          <p:cNvCxnSpPr>
            <a:cxnSpLocks/>
          </p:cNvCxnSpPr>
          <p:nvPr/>
        </p:nvCxnSpPr>
        <p:spPr>
          <a:xfrm>
            <a:off x="7352069" y="1168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2945914-86B9-4118-BE46-6B2A48B06120}"/>
              </a:ext>
            </a:extLst>
          </p:cNvPr>
          <p:cNvSpPr txBox="1"/>
          <p:nvPr/>
        </p:nvSpPr>
        <p:spPr>
          <a:xfrm>
            <a:off x="7126654" y="888332"/>
            <a:ext cx="487674" cy="276999"/>
          </a:xfrm>
          <a:prstGeom prst="rect">
            <a:avLst/>
          </a:prstGeom>
          <a:noFill/>
        </p:spPr>
        <p:txBody>
          <a:bodyPr wrap="square" rtlCol="0">
            <a:spAutoFit/>
          </a:bodyPr>
          <a:lstStyle/>
          <a:p>
            <a:r>
              <a:rPr lang="en-US" sz="1200" dirty="0">
                <a:latin typeface="Arial Narrow" panose="020B0606020202030204" pitchFamily="34" charset="0"/>
              </a:rPr>
              <a:t>2015</a:t>
            </a:r>
          </a:p>
        </p:txBody>
      </p:sp>
      <p:sp>
        <p:nvSpPr>
          <p:cNvPr id="41" name="TextBox 40">
            <a:extLst>
              <a:ext uri="{FF2B5EF4-FFF2-40B4-BE49-F238E27FC236}">
                <a16:creationId xmlns:a16="http://schemas.microsoft.com/office/drawing/2014/main" id="{24B843B8-2278-42D4-9AD5-5C03512A539D}"/>
              </a:ext>
            </a:extLst>
          </p:cNvPr>
          <p:cNvSpPr txBox="1"/>
          <p:nvPr/>
        </p:nvSpPr>
        <p:spPr>
          <a:xfrm>
            <a:off x="6930173" y="1530157"/>
            <a:ext cx="843792" cy="830997"/>
          </a:xfrm>
          <a:prstGeom prst="rect">
            <a:avLst/>
          </a:prstGeom>
          <a:noFill/>
        </p:spPr>
        <p:txBody>
          <a:bodyPr wrap="square" rtlCol="0">
            <a:spAutoFit/>
          </a:bodyPr>
          <a:lstStyle/>
          <a:p>
            <a:pPr algn="ctr"/>
            <a:r>
              <a:rPr lang="en-US" sz="1200" dirty="0">
                <a:latin typeface="Arial Narrow" panose="020B0606020202030204" pitchFamily="34" charset="0"/>
              </a:rPr>
              <a:t>Paris attack</a:t>
            </a:r>
          </a:p>
          <a:p>
            <a:pPr algn="ctr"/>
            <a:r>
              <a:rPr lang="en-US" sz="1200" dirty="0">
                <a:latin typeface="Arial Narrow" panose="020B0606020202030204" pitchFamily="34" charset="0"/>
              </a:rPr>
              <a:t>Charlie Hebdo Newspaper</a:t>
            </a:r>
          </a:p>
        </p:txBody>
      </p:sp>
      <p:cxnSp>
        <p:nvCxnSpPr>
          <p:cNvPr id="43" name="Straight Connector 42">
            <a:extLst>
              <a:ext uri="{FF2B5EF4-FFF2-40B4-BE49-F238E27FC236}">
                <a16:creationId xmlns:a16="http://schemas.microsoft.com/office/drawing/2014/main" id="{9F5564C0-4356-44E5-B28E-1061C18DC09C}"/>
              </a:ext>
            </a:extLst>
          </p:cNvPr>
          <p:cNvCxnSpPr>
            <a:cxnSpLocks/>
          </p:cNvCxnSpPr>
          <p:nvPr/>
        </p:nvCxnSpPr>
        <p:spPr>
          <a:xfrm>
            <a:off x="8272339" y="1172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01D0400-639F-48D8-AC2A-CDF297FF8004}"/>
              </a:ext>
            </a:extLst>
          </p:cNvPr>
          <p:cNvSpPr txBox="1"/>
          <p:nvPr/>
        </p:nvSpPr>
        <p:spPr>
          <a:xfrm>
            <a:off x="8046924" y="892160"/>
            <a:ext cx="487674" cy="276999"/>
          </a:xfrm>
          <a:prstGeom prst="rect">
            <a:avLst/>
          </a:prstGeom>
          <a:noFill/>
        </p:spPr>
        <p:txBody>
          <a:bodyPr wrap="square" rtlCol="0">
            <a:spAutoFit/>
          </a:bodyPr>
          <a:lstStyle/>
          <a:p>
            <a:r>
              <a:rPr lang="en-US" sz="1200" dirty="0">
                <a:latin typeface="Arial Narrow" panose="020B0606020202030204" pitchFamily="34" charset="0"/>
              </a:rPr>
              <a:t>2016</a:t>
            </a:r>
          </a:p>
        </p:txBody>
      </p:sp>
      <p:sp>
        <p:nvSpPr>
          <p:cNvPr id="45" name="TextBox 44">
            <a:extLst>
              <a:ext uri="{FF2B5EF4-FFF2-40B4-BE49-F238E27FC236}">
                <a16:creationId xmlns:a16="http://schemas.microsoft.com/office/drawing/2014/main" id="{AF990F32-D897-4DC1-B52B-C8F79401B63C}"/>
              </a:ext>
            </a:extLst>
          </p:cNvPr>
          <p:cNvSpPr txBox="1"/>
          <p:nvPr/>
        </p:nvSpPr>
        <p:spPr>
          <a:xfrm>
            <a:off x="7798615" y="1492841"/>
            <a:ext cx="985611" cy="830997"/>
          </a:xfrm>
          <a:prstGeom prst="rect">
            <a:avLst/>
          </a:prstGeom>
          <a:noFill/>
        </p:spPr>
        <p:txBody>
          <a:bodyPr wrap="square" rtlCol="0">
            <a:spAutoFit/>
          </a:bodyPr>
          <a:lstStyle/>
          <a:p>
            <a:pPr algn="ctr"/>
            <a:r>
              <a:rPr lang="en-US" sz="1200" dirty="0">
                <a:latin typeface="Arial Narrow" panose="020B0606020202030204" pitchFamily="34" charset="0"/>
              </a:rPr>
              <a:t>Iraq takes back Falluja</a:t>
            </a:r>
          </a:p>
          <a:p>
            <a:pPr algn="ctr"/>
            <a:r>
              <a:rPr lang="en-US" sz="1200" dirty="0">
                <a:latin typeface="Arial Narrow" panose="020B0606020202030204" pitchFamily="34" charset="0"/>
              </a:rPr>
              <a:t>Turkey strikes ISIS and YPG</a:t>
            </a:r>
          </a:p>
        </p:txBody>
      </p:sp>
    </p:spTree>
    <p:extLst>
      <p:ext uri="{BB962C8B-B14F-4D97-AF65-F5344CB8AC3E}">
        <p14:creationId xmlns:p14="http://schemas.microsoft.com/office/powerpoint/2010/main" val="2556852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33</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3922A9-EE28-401E-8C55-55A6C995409E}"/>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5" name="Rectangle 4">
            <a:extLst>
              <a:ext uri="{FF2B5EF4-FFF2-40B4-BE49-F238E27FC236}">
                <a16:creationId xmlns:a16="http://schemas.microsoft.com/office/drawing/2014/main" id="{FE793EDF-809E-4A23-BBAC-FA4A8932EC70}"/>
              </a:ext>
            </a:extLst>
          </p:cNvPr>
          <p:cNvSpPr/>
          <p:nvPr/>
        </p:nvSpPr>
        <p:spPr>
          <a:xfrm>
            <a:off x="5088991" y="55002"/>
            <a:ext cx="6751400" cy="369332"/>
          </a:xfrm>
          <a:prstGeom prst="rect">
            <a:avLst/>
          </a:prstGeom>
        </p:spPr>
        <p:txBody>
          <a:bodyPr wrap="none">
            <a:spAutoFit/>
          </a:bodyPr>
          <a:lstStyle/>
          <a:p>
            <a:r>
              <a:rPr lang="en-US" dirty="0">
                <a:latin typeface="Arial Narrow" panose="020B0606020202030204" pitchFamily="34" charset="0"/>
                <a:hlinkClick r:id="rId2"/>
              </a:rPr>
              <a:t>https://www.straitstimes.com/world/middle-east/timeline-the-rise-and-fall-of-isis</a:t>
            </a:r>
            <a:endParaRPr lang="en-US" dirty="0">
              <a:latin typeface="Arial Narrow" panose="020B0606020202030204" pitchFamily="34" charset="0"/>
            </a:endParaRPr>
          </a:p>
        </p:txBody>
      </p:sp>
      <p:sp>
        <p:nvSpPr>
          <p:cNvPr id="6" name="Rectangle 1">
            <a:extLst>
              <a:ext uri="{FF2B5EF4-FFF2-40B4-BE49-F238E27FC236}">
                <a16:creationId xmlns:a16="http://schemas.microsoft.com/office/drawing/2014/main" id="{656D0968-1B6E-4B5E-AE6A-1D1EEBCEF1B5}"/>
              </a:ext>
            </a:extLst>
          </p:cNvPr>
          <p:cNvSpPr>
            <a:spLocks noChangeArrowheads="1"/>
          </p:cNvSpPr>
          <p:nvPr/>
        </p:nvSpPr>
        <p:spPr bwMode="auto">
          <a:xfrm>
            <a:off x="766354" y="3324268"/>
            <a:ext cx="10659292" cy="28623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dirty="0">
                <a:latin typeface="Arial Narrow" panose="020B0606020202030204" pitchFamily="34" charset="0"/>
              </a:rPr>
              <a:t>2017</a:t>
            </a:r>
            <a:r>
              <a:rPr lang="en-US" dirty="0">
                <a:latin typeface="Arial Narrow" panose="020B0606020202030204" pitchFamily="34" charset="0"/>
              </a:rPr>
              <a:t> - ISIS suffers a year of catastrophic defeats. In June it loses Mosul to Iraqi forces after months of fighting and Baghdad declares the end of the caliphate. In September the Syrian army races eastwards backed by Russia and Iran to relieve Deir al-</a:t>
            </a:r>
            <a:r>
              <a:rPr lang="en-US" dirty="0" err="1">
                <a:latin typeface="Arial Narrow" panose="020B0606020202030204" pitchFamily="34" charset="0"/>
              </a:rPr>
              <a:t>Zor</a:t>
            </a:r>
            <a:r>
              <a:rPr lang="en-US" dirty="0">
                <a:latin typeface="Arial Narrow" panose="020B0606020202030204" pitchFamily="34" charset="0"/>
              </a:rPr>
              <a:t> and re-extend state control at the Euphrates River. In October, the SDF drives ISIS from Raqqa.</a:t>
            </a:r>
          </a:p>
          <a:p>
            <a:endParaRPr lang="en-US" dirty="0">
              <a:latin typeface="Arial Narrow" panose="020B0606020202030204" pitchFamily="34" charset="0"/>
            </a:endParaRPr>
          </a:p>
          <a:p>
            <a:r>
              <a:rPr lang="en-US" b="1" dirty="0">
                <a:latin typeface="Arial Narrow" panose="020B0606020202030204" pitchFamily="34" charset="0"/>
              </a:rPr>
              <a:t>2018</a:t>
            </a:r>
            <a:r>
              <a:rPr lang="en-US" dirty="0">
                <a:latin typeface="Arial Narrow" panose="020B0606020202030204" pitchFamily="34" charset="0"/>
              </a:rPr>
              <a:t> - The Syrian government retakes ISIS enclaves in Yarmouk, south of Damascus, and on the frontier with the Israeli-occupied Golan Heights. The SDF advances further down the Euphrates and Iraqi forces take the rest of the border region. The US vows to withdraw troops.</a:t>
            </a:r>
          </a:p>
          <a:p>
            <a:endParaRPr lang="en-US" dirty="0">
              <a:latin typeface="Arial Narrow" panose="020B0606020202030204" pitchFamily="34" charset="0"/>
            </a:endParaRPr>
          </a:p>
          <a:p>
            <a:r>
              <a:rPr lang="en-US" b="1" dirty="0">
                <a:latin typeface="Arial Narrow" panose="020B0606020202030204" pitchFamily="34" charset="0"/>
              </a:rPr>
              <a:t>2019</a:t>
            </a:r>
            <a:r>
              <a:rPr lang="en-US" dirty="0">
                <a:latin typeface="Arial Narrow" panose="020B0606020202030204" pitchFamily="34" charset="0"/>
              </a:rPr>
              <a:t> - ISIS fighters are defeated at their last enclave on the Euphrates at the village of </a:t>
            </a:r>
            <a:r>
              <a:rPr lang="en-US" dirty="0" err="1">
                <a:latin typeface="Arial Narrow" panose="020B0606020202030204" pitchFamily="34" charset="0"/>
              </a:rPr>
              <a:t>Baghouz</a:t>
            </a:r>
            <a:r>
              <a:rPr lang="en-US" dirty="0">
                <a:latin typeface="Arial Narrow" panose="020B0606020202030204" pitchFamily="34" charset="0"/>
              </a:rPr>
              <a:t>, the SDF says. </a:t>
            </a:r>
            <a:r>
              <a:rPr lang="en-US" b="1" dirty="0">
                <a:latin typeface="Arial Narrow" panose="020B0606020202030204" pitchFamily="34" charset="0"/>
              </a:rPr>
              <a:t>The SDF declares the "caliphate" eliminated.</a:t>
            </a:r>
          </a:p>
        </p:txBody>
      </p:sp>
      <p:cxnSp>
        <p:nvCxnSpPr>
          <p:cNvPr id="9" name="Straight Connector 8">
            <a:extLst>
              <a:ext uri="{FF2B5EF4-FFF2-40B4-BE49-F238E27FC236}">
                <a16:creationId xmlns:a16="http://schemas.microsoft.com/office/drawing/2014/main" id="{5736E6C2-E68F-463D-91DE-AF22B3611F73}"/>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7185C0-8DF9-49B7-91D0-7320B37FCF7D}"/>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1" name="Straight Connector 10">
            <a:extLst>
              <a:ext uri="{FF2B5EF4-FFF2-40B4-BE49-F238E27FC236}">
                <a16:creationId xmlns:a16="http://schemas.microsoft.com/office/drawing/2014/main" id="{950B7345-3761-496C-990E-5C1BF3A8A374}"/>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D16950-8E52-4073-BC4F-3D7383C766CB}"/>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3" name="TextBox 12">
            <a:extLst>
              <a:ext uri="{FF2B5EF4-FFF2-40B4-BE49-F238E27FC236}">
                <a16:creationId xmlns:a16="http://schemas.microsoft.com/office/drawing/2014/main" id="{2C8AEFEA-A16E-4D65-BCDD-4B8C6C6E5960}"/>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4" name="TextBox 13">
            <a:extLst>
              <a:ext uri="{FF2B5EF4-FFF2-40B4-BE49-F238E27FC236}">
                <a16:creationId xmlns:a16="http://schemas.microsoft.com/office/drawing/2014/main" id="{25DC5D05-E6F3-4533-BD9E-A4BFDF1596C3}"/>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5" name="Straight Connector 14">
            <a:extLst>
              <a:ext uri="{FF2B5EF4-FFF2-40B4-BE49-F238E27FC236}">
                <a16:creationId xmlns:a16="http://schemas.microsoft.com/office/drawing/2014/main" id="{1B60BD7C-F238-4600-96DB-A7A14231A32E}"/>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1FDC272-7B0B-4758-BCF8-2C537A7AD879}"/>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7" name="TextBox 16">
            <a:extLst>
              <a:ext uri="{FF2B5EF4-FFF2-40B4-BE49-F238E27FC236}">
                <a16:creationId xmlns:a16="http://schemas.microsoft.com/office/drawing/2014/main" id="{2C033FF3-61C0-446A-9F47-211134B85153}"/>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18" name="Straight Connector 17">
            <a:extLst>
              <a:ext uri="{FF2B5EF4-FFF2-40B4-BE49-F238E27FC236}">
                <a16:creationId xmlns:a16="http://schemas.microsoft.com/office/drawing/2014/main" id="{028DB083-0F47-4569-A202-77723503437F}"/>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B1EE6B6-B028-42BF-9721-90D1633CE5BE}"/>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0" name="TextBox 19">
            <a:extLst>
              <a:ext uri="{FF2B5EF4-FFF2-40B4-BE49-F238E27FC236}">
                <a16:creationId xmlns:a16="http://schemas.microsoft.com/office/drawing/2014/main" id="{94686802-200E-4853-8957-81F89CA4B0A0}"/>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1" name="Straight Connector 20">
            <a:extLst>
              <a:ext uri="{FF2B5EF4-FFF2-40B4-BE49-F238E27FC236}">
                <a16:creationId xmlns:a16="http://schemas.microsoft.com/office/drawing/2014/main" id="{3E14CE6A-2ECF-4241-8AB4-FE98EA437254}"/>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3A4B878-9BEB-4D1C-A082-D1D084D62D90}"/>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3" name="TextBox 22">
            <a:extLst>
              <a:ext uri="{FF2B5EF4-FFF2-40B4-BE49-F238E27FC236}">
                <a16:creationId xmlns:a16="http://schemas.microsoft.com/office/drawing/2014/main" id="{A96BBAEB-EC61-4E37-9CE2-1599EC521D59}"/>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4" name="Straight Connector 23">
            <a:extLst>
              <a:ext uri="{FF2B5EF4-FFF2-40B4-BE49-F238E27FC236}">
                <a16:creationId xmlns:a16="http://schemas.microsoft.com/office/drawing/2014/main" id="{0F07F2AB-3805-4770-8984-462A1FAF4CC0}"/>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9B474C1-28CF-4297-97AC-E141F7E70DB5}"/>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6" name="TextBox 25">
            <a:extLst>
              <a:ext uri="{FF2B5EF4-FFF2-40B4-BE49-F238E27FC236}">
                <a16:creationId xmlns:a16="http://schemas.microsoft.com/office/drawing/2014/main" id="{19468B4D-A599-4139-8FF1-FC099B324CD8}"/>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27" name="Straight Connector 26">
            <a:extLst>
              <a:ext uri="{FF2B5EF4-FFF2-40B4-BE49-F238E27FC236}">
                <a16:creationId xmlns:a16="http://schemas.microsoft.com/office/drawing/2014/main" id="{F438B46A-BCCE-4C0C-8A7A-8FD92926540B}"/>
              </a:ext>
            </a:extLst>
          </p:cNvPr>
          <p:cNvCxnSpPr>
            <a:cxnSpLocks/>
          </p:cNvCxnSpPr>
          <p:nvPr/>
        </p:nvCxnSpPr>
        <p:spPr>
          <a:xfrm>
            <a:off x="11058775"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A89D886-E907-4357-BB64-436478E8D82E}"/>
              </a:ext>
            </a:extLst>
          </p:cNvPr>
          <p:cNvSpPr txBox="1"/>
          <p:nvPr/>
        </p:nvSpPr>
        <p:spPr>
          <a:xfrm>
            <a:off x="10814938" y="895330"/>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29" name="TextBox 28">
            <a:extLst>
              <a:ext uri="{FF2B5EF4-FFF2-40B4-BE49-F238E27FC236}">
                <a16:creationId xmlns:a16="http://schemas.microsoft.com/office/drawing/2014/main" id="{78332DF6-9B6C-46AF-A387-E1EA698A4918}"/>
              </a:ext>
            </a:extLst>
          </p:cNvPr>
          <p:cNvSpPr txBox="1"/>
          <p:nvPr/>
        </p:nvSpPr>
        <p:spPr>
          <a:xfrm>
            <a:off x="10449979" y="1521951"/>
            <a:ext cx="1217592" cy="1200329"/>
          </a:xfrm>
          <a:prstGeom prst="rect">
            <a:avLst/>
          </a:prstGeom>
          <a:noFill/>
        </p:spPr>
        <p:txBody>
          <a:bodyPr wrap="square" rtlCol="0">
            <a:spAutoFit/>
          </a:bodyPr>
          <a:lstStyle/>
          <a:p>
            <a:pPr algn="ctr"/>
            <a:r>
              <a:rPr lang="en-US" sz="1200" dirty="0">
                <a:latin typeface="Arial Narrow" panose="020B0606020202030204" pitchFamily="34" charset="0"/>
              </a:rPr>
              <a:t>ISIS fighters defeated at </a:t>
            </a:r>
            <a:r>
              <a:rPr lang="en-US" sz="1200" dirty="0" err="1">
                <a:latin typeface="Arial Narrow" panose="020B0606020202030204" pitchFamily="34" charset="0"/>
              </a:rPr>
              <a:t>Baghous</a:t>
            </a:r>
            <a:endParaRPr lang="en-US" sz="1200" dirty="0">
              <a:latin typeface="Arial Narrow" panose="020B0606020202030204" pitchFamily="34" charset="0"/>
            </a:endParaRPr>
          </a:p>
          <a:p>
            <a:pPr algn="ctr"/>
            <a:r>
              <a:rPr lang="en-US" sz="1200" dirty="0">
                <a:latin typeface="Arial Narrow" panose="020B0606020202030204" pitchFamily="34" charset="0"/>
              </a:rPr>
              <a:t>SDF declares Caliphate “eliminated”</a:t>
            </a:r>
          </a:p>
        </p:txBody>
      </p:sp>
      <p:cxnSp>
        <p:nvCxnSpPr>
          <p:cNvPr id="30" name="Straight Connector 29">
            <a:extLst>
              <a:ext uri="{FF2B5EF4-FFF2-40B4-BE49-F238E27FC236}">
                <a16:creationId xmlns:a16="http://schemas.microsoft.com/office/drawing/2014/main" id="{200507E2-596D-4A79-BA10-31C41058C766}"/>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1ABED88-4AEF-49EF-94E1-02668C7CDCD2}"/>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2" name="TextBox 31">
            <a:extLst>
              <a:ext uri="{FF2B5EF4-FFF2-40B4-BE49-F238E27FC236}">
                <a16:creationId xmlns:a16="http://schemas.microsoft.com/office/drawing/2014/main" id="{8C2514F6-BFCA-402D-B146-F072AE53BCB9}"/>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3" name="Straight Connector 32">
            <a:extLst>
              <a:ext uri="{FF2B5EF4-FFF2-40B4-BE49-F238E27FC236}">
                <a16:creationId xmlns:a16="http://schemas.microsoft.com/office/drawing/2014/main" id="{2A264648-74B7-4862-865A-7AEA74BB2C4C}"/>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BD47D41-A380-4B8B-8733-20B788E32714}"/>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6" name="TextBox 35">
            <a:extLst>
              <a:ext uri="{FF2B5EF4-FFF2-40B4-BE49-F238E27FC236}">
                <a16:creationId xmlns:a16="http://schemas.microsoft.com/office/drawing/2014/main" id="{374D663A-82EB-436D-AC75-58ADE6AB419A}"/>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cxnSp>
        <p:nvCxnSpPr>
          <p:cNvPr id="37" name="Straight Connector 36">
            <a:extLst>
              <a:ext uri="{FF2B5EF4-FFF2-40B4-BE49-F238E27FC236}">
                <a16:creationId xmlns:a16="http://schemas.microsoft.com/office/drawing/2014/main" id="{E834C7B2-CA41-4BF9-8444-1842176E1FA2}"/>
              </a:ext>
            </a:extLst>
          </p:cNvPr>
          <p:cNvCxnSpPr>
            <a:cxnSpLocks/>
          </p:cNvCxnSpPr>
          <p:nvPr/>
        </p:nvCxnSpPr>
        <p:spPr>
          <a:xfrm>
            <a:off x="7352069" y="1168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F24EF09-DADF-45AA-BE8D-2D98D03AF16C}"/>
              </a:ext>
            </a:extLst>
          </p:cNvPr>
          <p:cNvSpPr txBox="1"/>
          <p:nvPr/>
        </p:nvSpPr>
        <p:spPr>
          <a:xfrm>
            <a:off x="7126654" y="888332"/>
            <a:ext cx="487674" cy="276999"/>
          </a:xfrm>
          <a:prstGeom prst="rect">
            <a:avLst/>
          </a:prstGeom>
          <a:noFill/>
        </p:spPr>
        <p:txBody>
          <a:bodyPr wrap="square" rtlCol="0">
            <a:spAutoFit/>
          </a:bodyPr>
          <a:lstStyle/>
          <a:p>
            <a:r>
              <a:rPr lang="en-US" sz="1200" dirty="0">
                <a:latin typeface="Arial Narrow" panose="020B0606020202030204" pitchFamily="34" charset="0"/>
              </a:rPr>
              <a:t>2015</a:t>
            </a:r>
          </a:p>
        </p:txBody>
      </p:sp>
      <p:sp>
        <p:nvSpPr>
          <p:cNvPr id="39" name="TextBox 38">
            <a:extLst>
              <a:ext uri="{FF2B5EF4-FFF2-40B4-BE49-F238E27FC236}">
                <a16:creationId xmlns:a16="http://schemas.microsoft.com/office/drawing/2014/main" id="{A0684167-8D05-4117-8922-8A015192EE92}"/>
              </a:ext>
            </a:extLst>
          </p:cNvPr>
          <p:cNvSpPr txBox="1"/>
          <p:nvPr/>
        </p:nvSpPr>
        <p:spPr>
          <a:xfrm>
            <a:off x="6930173" y="1530157"/>
            <a:ext cx="843792" cy="830997"/>
          </a:xfrm>
          <a:prstGeom prst="rect">
            <a:avLst/>
          </a:prstGeom>
          <a:noFill/>
        </p:spPr>
        <p:txBody>
          <a:bodyPr wrap="square" rtlCol="0">
            <a:spAutoFit/>
          </a:bodyPr>
          <a:lstStyle/>
          <a:p>
            <a:pPr algn="ctr"/>
            <a:r>
              <a:rPr lang="en-US" sz="1200" dirty="0">
                <a:latin typeface="Arial Narrow" panose="020B0606020202030204" pitchFamily="34" charset="0"/>
              </a:rPr>
              <a:t>Paris attack</a:t>
            </a:r>
          </a:p>
          <a:p>
            <a:pPr algn="ctr"/>
            <a:r>
              <a:rPr lang="en-US" sz="1200" dirty="0">
                <a:latin typeface="Arial Narrow" panose="020B0606020202030204" pitchFamily="34" charset="0"/>
              </a:rPr>
              <a:t>Charlie Hebdo Newspaper</a:t>
            </a:r>
          </a:p>
        </p:txBody>
      </p:sp>
      <p:cxnSp>
        <p:nvCxnSpPr>
          <p:cNvPr id="40" name="Straight Connector 39">
            <a:extLst>
              <a:ext uri="{FF2B5EF4-FFF2-40B4-BE49-F238E27FC236}">
                <a16:creationId xmlns:a16="http://schemas.microsoft.com/office/drawing/2014/main" id="{5713D17C-B1A9-4447-A906-E913F53799B8}"/>
              </a:ext>
            </a:extLst>
          </p:cNvPr>
          <p:cNvCxnSpPr>
            <a:cxnSpLocks/>
          </p:cNvCxnSpPr>
          <p:nvPr/>
        </p:nvCxnSpPr>
        <p:spPr>
          <a:xfrm>
            <a:off x="8272339" y="1172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D59962B-B827-443E-B4E8-6985630995BD}"/>
              </a:ext>
            </a:extLst>
          </p:cNvPr>
          <p:cNvSpPr txBox="1"/>
          <p:nvPr/>
        </p:nvSpPr>
        <p:spPr>
          <a:xfrm>
            <a:off x="8046924" y="892160"/>
            <a:ext cx="487674" cy="276999"/>
          </a:xfrm>
          <a:prstGeom prst="rect">
            <a:avLst/>
          </a:prstGeom>
          <a:noFill/>
        </p:spPr>
        <p:txBody>
          <a:bodyPr wrap="square" rtlCol="0">
            <a:spAutoFit/>
          </a:bodyPr>
          <a:lstStyle/>
          <a:p>
            <a:r>
              <a:rPr lang="en-US" sz="1200" dirty="0">
                <a:latin typeface="Arial Narrow" panose="020B0606020202030204" pitchFamily="34" charset="0"/>
              </a:rPr>
              <a:t>2016</a:t>
            </a:r>
          </a:p>
        </p:txBody>
      </p:sp>
      <p:sp>
        <p:nvSpPr>
          <p:cNvPr id="42" name="TextBox 41">
            <a:extLst>
              <a:ext uri="{FF2B5EF4-FFF2-40B4-BE49-F238E27FC236}">
                <a16:creationId xmlns:a16="http://schemas.microsoft.com/office/drawing/2014/main" id="{097DD309-27D5-41E5-8C27-9422307476BC}"/>
              </a:ext>
            </a:extLst>
          </p:cNvPr>
          <p:cNvSpPr txBox="1"/>
          <p:nvPr/>
        </p:nvSpPr>
        <p:spPr>
          <a:xfrm>
            <a:off x="7798615" y="1492841"/>
            <a:ext cx="985611" cy="830997"/>
          </a:xfrm>
          <a:prstGeom prst="rect">
            <a:avLst/>
          </a:prstGeom>
          <a:noFill/>
        </p:spPr>
        <p:txBody>
          <a:bodyPr wrap="square" rtlCol="0">
            <a:spAutoFit/>
          </a:bodyPr>
          <a:lstStyle/>
          <a:p>
            <a:pPr algn="ctr"/>
            <a:r>
              <a:rPr lang="en-US" sz="1200" dirty="0">
                <a:latin typeface="Arial Narrow" panose="020B0606020202030204" pitchFamily="34" charset="0"/>
              </a:rPr>
              <a:t>Iraq takes back Falluja</a:t>
            </a:r>
          </a:p>
          <a:p>
            <a:pPr algn="ctr"/>
            <a:r>
              <a:rPr lang="en-US" sz="1200" dirty="0">
                <a:latin typeface="Arial Narrow" panose="020B0606020202030204" pitchFamily="34" charset="0"/>
              </a:rPr>
              <a:t>Turkey strikes ISIS and YPG</a:t>
            </a:r>
          </a:p>
        </p:txBody>
      </p:sp>
      <p:cxnSp>
        <p:nvCxnSpPr>
          <p:cNvPr id="43" name="Straight Connector 42">
            <a:extLst>
              <a:ext uri="{FF2B5EF4-FFF2-40B4-BE49-F238E27FC236}">
                <a16:creationId xmlns:a16="http://schemas.microsoft.com/office/drawing/2014/main" id="{C5C216F9-6F96-454C-B441-D98720F876B2}"/>
              </a:ext>
            </a:extLst>
          </p:cNvPr>
          <p:cNvCxnSpPr>
            <a:cxnSpLocks/>
          </p:cNvCxnSpPr>
          <p:nvPr/>
        </p:nvCxnSpPr>
        <p:spPr>
          <a:xfrm>
            <a:off x="9115980" y="116246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ADF197A-DD61-4D76-97EA-86584F7C1EDA}"/>
              </a:ext>
            </a:extLst>
          </p:cNvPr>
          <p:cNvSpPr txBox="1"/>
          <p:nvPr/>
        </p:nvSpPr>
        <p:spPr>
          <a:xfrm>
            <a:off x="8872143" y="893342"/>
            <a:ext cx="487674" cy="276999"/>
          </a:xfrm>
          <a:prstGeom prst="rect">
            <a:avLst/>
          </a:prstGeom>
          <a:noFill/>
        </p:spPr>
        <p:txBody>
          <a:bodyPr wrap="square" rtlCol="0">
            <a:spAutoFit/>
          </a:bodyPr>
          <a:lstStyle/>
          <a:p>
            <a:r>
              <a:rPr lang="en-US" sz="1200" dirty="0">
                <a:latin typeface="Arial Narrow" panose="020B0606020202030204" pitchFamily="34" charset="0"/>
              </a:rPr>
              <a:t>2017</a:t>
            </a:r>
          </a:p>
        </p:txBody>
      </p:sp>
      <p:sp>
        <p:nvSpPr>
          <p:cNvPr id="45" name="TextBox 44">
            <a:extLst>
              <a:ext uri="{FF2B5EF4-FFF2-40B4-BE49-F238E27FC236}">
                <a16:creationId xmlns:a16="http://schemas.microsoft.com/office/drawing/2014/main" id="{A1A09EB9-D683-4787-93E5-1C1E95A2FA2B}"/>
              </a:ext>
            </a:extLst>
          </p:cNvPr>
          <p:cNvSpPr txBox="1"/>
          <p:nvPr/>
        </p:nvSpPr>
        <p:spPr>
          <a:xfrm>
            <a:off x="8704986" y="1511052"/>
            <a:ext cx="843792" cy="1200329"/>
          </a:xfrm>
          <a:prstGeom prst="rect">
            <a:avLst/>
          </a:prstGeom>
          <a:noFill/>
        </p:spPr>
        <p:txBody>
          <a:bodyPr wrap="square" rtlCol="0">
            <a:spAutoFit/>
          </a:bodyPr>
          <a:lstStyle/>
          <a:p>
            <a:pPr algn="ctr"/>
            <a:r>
              <a:rPr lang="en-US" sz="1200" dirty="0">
                <a:latin typeface="Arial Narrow" panose="020B0606020202030204" pitchFamily="34" charset="0"/>
              </a:rPr>
              <a:t>ISIS loses Mosul</a:t>
            </a:r>
          </a:p>
          <a:p>
            <a:pPr algn="ctr"/>
            <a:r>
              <a:rPr lang="en-US" sz="1200" dirty="0">
                <a:latin typeface="Arial Narrow" panose="020B0606020202030204" pitchFamily="34" charset="0"/>
              </a:rPr>
              <a:t>Baghdad declares end of caliphate</a:t>
            </a:r>
          </a:p>
        </p:txBody>
      </p:sp>
      <p:cxnSp>
        <p:nvCxnSpPr>
          <p:cNvPr id="46" name="Straight Connector 45">
            <a:extLst>
              <a:ext uri="{FF2B5EF4-FFF2-40B4-BE49-F238E27FC236}">
                <a16:creationId xmlns:a16="http://schemas.microsoft.com/office/drawing/2014/main" id="{395F2BF6-258F-450E-B977-E7BE380552F9}"/>
              </a:ext>
            </a:extLst>
          </p:cNvPr>
          <p:cNvCxnSpPr>
            <a:cxnSpLocks/>
          </p:cNvCxnSpPr>
          <p:nvPr/>
        </p:nvCxnSpPr>
        <p:spPr>
          <a:xfrm>
            <a:off x="9886608" y="116604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CAB946D-B242-4EC5-9093-A366A669262F}"/>
              </a:ext>
            </a:extLst>
          </p:cNvPr>
          <p:cNvSpPr txBox="1"/>
          <p:nvPr/>
        </p:nvSpPr>
        <p:spPr>
          <a:xfrm>
            <a:off x="9642771" y="896923"/>
            <a:ext cx="487674" cy="276999"/>
          </a:xfrm>
          <a:prstGeom prst="rect">
            <a:avLst/>
          </a:prstGeom>
          <a:noFill/>
        </p:spPr>
        <p:txBody>
          <a:bodyPr wrap="square" rtlCol="0">
            <a:spAutoFit/>
          </a:bodyPr>
          <a:lstStyle/>
          <a:p>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5FF911AC-8DEB-4C72-BD22-05205F3A455C}"/>
              </a:ext>
            </a:extLst>
          </p:cNvPr>
          <p:cNvSpPr txBox="1"/>
          <p:nvPr/>
        </p:nvSpPr>
        <p:spPr>
          <a:xfrm>
            <a:off x="9475614" y="1514633"/>
            <a:ext cx="843792" cy="1200329"/>
          </a:xfrm>
          <a:prstGeom prst="rect">
            <a:avLst/>
          </a:prstGeom>
          <a:noFill/>
        </p:spPr>
        <p:txBody>
          <a:bodyPr wrap="square" rtlCol="0">
            <a:spAutoFit/>
          </a:bodyPr>
          <a:lstStyle/>
          <a:p>
            <a:pPr algn="ctr"/>
            <a:r>
              <a:rPr lang="en-US" sz="1200" dirty="0">
                <a:latin typeface="Arial Narrow" panose="020B0606020202030204" pitchFamily="34" charset="0"/>
              </a:rPr>
              <a:t>Syrian gov. retakes territories</a:t>
            </a:r>
          </a:p>
          <a:p>
            <a:pPr algn="ctr"/>
            <a:r>
              <a:rPr lang="en-US" sz="1200" dirty="0">
                <a:latin typeface="Arial Narrow" panose="020B0606020202030204" pitchFamily="34" charset="0"/>
              </a:rPr>
              <a:t>US vows to remove troops</a:t>
            </a:r>
          </a:p>
        </p:txBody>
      </p:sp>
    </p:spTree>
    <p:extLst>
      <p:ext uri="{BB962C8B-B14F-4D97-AF65-F5344CB8AC3E}">
        <p14:creationId xmlns:p14="http://schemas.microsoft.com/office/powerpoint/2010/main" val="105987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BA8383-614F-4C63-85D5-83A76AD87846}"/>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5E7326D7-4D54-4CF4-A9CC-2C0DFA191C5D}"/>
              </a:ext>
            </a:extLst>
          </p:cNvPr>
          <p:cNvSpPr>
            <a:spLocks noGrp="1"/>
          </p:cNvSpPr>
          <p:nvPr>
            <p:ph type="sldNum" sz="quarter" idx="12"/>
          </p:nvPr>
        </p:nvSpPr>
        <p:spPr/>
        <p:txBody>
          <a:bodyPr/>
          <a:lstStyle/>
          <a:p>
            <a:fld id="{B2DC25EE-239B-4C5F-AAD1-255A7D5F1EE2}" type="slidenum">
              <a:rPr lang="en-US" smtClean="0"/>
              <a:pPr/>
              <a:t>34</a:t>
            </a:fld>
            <a:endParaRPr lang="en-US"/>
          </a:p>
        </p:txBody>
      </p:sp>
      <p:cxnSp>
        <p:nvCxnSpPr>
          <p:cNvPr id="4" name="Straight Connector 3">
            <a:extLst>
              <a:ext uri="{FF2B5EF4-FFF2-40B4-BE49-F238E27FC236}">
                <a16:creationId xmlns:a16="http://schemas.microsoft.com/office/drawing/2014/main" id="{73215C99-5B4D-46D4-A9C8-DDD571EB817D}"/>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69ED6AE-BA91-4FE5-98F9-32650EDEAD1E}"/>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6" name="Rectangle 1">
            <a:extLst>
              <a:ext uri="{FF2B5EF4-FFF2-40B4-BE49-F238E27FC236}">
                <a16:creationId xmlns:a16="http://schemas.microsoft.com/office/drawing/2014/main" id="{3AB0AECD-A891-45FB-A468-569CF077ECF5}"/>
              </a:ext>
            </a:extLst>
          </p:cNvPr>
          <p:cNvSpPr>
            <a:spLocks noChangeArrowheads="1"/>
          </p:cNvSpPr>
          <p:nvPr/>
        </p:nvSpPr>
        <p:spPr bwMode="auto">
          <a:xfrm>
            <a:off x="1177009" y="3930625"/>
            <a:ext cx="806196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dirty="0">
                <a:latin typeface="Arial Rounded MT Bold" panose="020F0704030504030204" pitchFamily="34" charset="0"/>
              </a:rPr>
              <a:t>Analysis: The End Of The 'Caliphate' Doesn't Mean The End Of ISIS</a:t>
            </a:r>
          </a:p>
        </p:txBody>
      </p:sp>
      <p:sp>
        <p:nvSpPr>
          <p:cNvPr id="7" name="Rectangle 6">
            <a:extLst>
              <a:ext uri="{FF2B5EF4-FFF2-40B4-BE49-F238E27FC236}">
                <a16:creationId xmlns:a16="http://schemas.microsoft.com/office/drawing/2014/main" id="{643E34E0-04C5-4F23-8C30-194122821DA0}"/>
              </a:ext>
            </a:extLst>
          </p:cNvPr>
          <p:cNvSpPr/>
          <p:nvPr/>
        </p:nvSpPr>
        <p:spPr>
          <a:xfrm>
            <a:off x="5045425" y="85779"/>
            <a:ext cx="7130350" cy="307777"/>
          </a:xfrm>
          <a:prstGeom prst="rect">
            <a:avLst/>
          </a:prstGeom>
        </p:spPr>
        <p:txBody>
          <a:bodyPr wrap="none">
            <a:spAutoFit/>
          </a:bodyPr>
          <a:lstStyle/>
          <a:p>
            <a:r>
              <a:rPr lang="en-US" sz="1400" dirty="0">
                <a:latin typeface="Arial Narrow" panose="020B0606020202030204" pitchFamily="34" charset="0"/>
                <a:hlinkClick r:id="rId2"/>
              </a:rPr>
              <a:t>https://www.npr.org/2019/03/22/701266887/analysis-the-end-of-the-caliphate-doesn-t-mean-the-end-of-isis</a:t>
            </a:r>
            <a:endParaRPr lang="en-US" sz="1400" dirty="0">
              <a:latin typeface="Arial Narrow" panose="020B0606020202030204" pitchFamily="34" charset="0"/>
            </a:endParaRPr>
          </a:p>
        </p:txBody>
      </p:sp>
      <p:sp>
        <p:nvSpPr>
          <p:cNvPr id="8" name="Rectangle 7">
            <a:extLst>
              <a:ext uri="{FF2B5EF4-FFF2-40B4-BE49-F238E27FC236}">
                <a16:creationId xmlns:a16="http://schemas.microsoft.com/office/drawing/2014/main" id="{49CE52F7-3778-487A-9FA8-2BDD1D4FB5B8}"/>
              </a:ext>
            </a:extLst>
          </p:cNvPr>
          <p:cNvSpPr/>
          <p:nvPr/>
        </p:nvSpPr>
        <p:spPr>
          <a:xfrm>
            <a:off x="115396" y="2780141"/>
            <a:ext cx="705387"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2000" b="1" dirty="0">
                <a:latin typeface="Arial Narrow" panose="020B0606020202030204" pitchFamily="34" charset="0"/>
                <a:ea typeface="+mj-ea"/>
                <a:cs typeface="+mj-cs"/>
              </a:rPr>
              <a:t>2019</a:t>
            </a:r>
            <a:endParaRPr lang="en-US" sz="2000" kern="1200" dirty="0">
              <a:solidFill>
                <a:schemeClr val="tx1"/>
              </a:solidFill>
              <a:latin typeface="Arial Narrow" panose="020B0606020202030204" pitchFamily="34" charset="0"/>
              <a:ea typeface="+mj-ea"/>
              <a:cs typeface="+mj-cs"/>
            </a:endParaRPr>
          </a:p>
        </p:txBody>
      </p:sp>
      <p:sp>
        <p:nvSpPr>
          <p:cNvPr id="14" name="Rectangle 13">
            <a:extLst>
              <a:ext uri="{FF2B5EF4-FFF2-40B4-BE49-F238E27FC236}">
                <a16:creationId xmlns:a16="http://schemas.microsoft.com/office/drawing/2014/main" id="{A203CB68-3997-40D0-9C5B-C415923AF2BE}"/>
              </a:ext>
            </a:extLst>
          </p:cNvPr>
          <p:cNvSpPr/>
          <p:nvPr/>
        </p:nvSpPr>
        <p:spPr>
          <a:xfrm>
            <a:off x="3581400" y="4941790"/>
            <a:ext cx="7306491" cy="369332"/>
          </a:xfrm>
          <a:prstGeom prst="rect">
            <a:avLst/>
          </a:prstGeom>
        </p:spPr>
        <p:txBody>
          <a:bodyPr wrap="square">
            <a:spAutoFit/>
          </a:bodyPr>
          <a:lstStyle/>
          <a:p>
            <a:r>
              <a:rPr lang="en-US" dirty="0">
                <a:solidFill>
                  <a:srgbClr val="333333"/>
                </a:solidFill>
                <a:latin typeface="Arial Narrow" panose="020B0606020202030204" pitchFamily="34" charset="0"/>
              </a:rPr>
              <a:t>Here are five things to know after the declaration of the defeat of the ISIS "caliphate."</a:t>
            </a:r>
            <a:endParaRPr lang="en-US" dirty="0">
              <a:latin typeface="Arial Narrow" panose="020B0606020202030204" pitchFamily="34" charset="0"/>
            </a:endParaRPr>
          </a:p>
        </p:txBody>
      </p:sp>
      <p:cxnSp>
        <p:nvCxnSpPr>
          <p:cNvPr id="10" name="Straight Connector 9">
            <a:extLst>
              <a:ext uri="{FF2B5EF4-FFF2-40B4-BE49-F238E27FC236}">
                <a16:creationId xmlns:a16="http://schemas.microsoft.com/office/drawing/2014/main" id="{60339188-8DC7-42B9-B323-9881B13564E4}"/>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2B29B1-1FF6-4B9A-8CC8-0C9E6EB52E5E}"/>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0A8444-40EF-49C1-B599-BFE99C8826EB}"/>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3" name="Straight Connector 12">
            <a:extLst>
              <a:ext uri="{FF2B5EF4-FFF2-40B4-BE49-F238E27FC236}">
                <a16:creationId xmlns:a16="http://schemas.microsoft.com/office/drawing/2014/main" id="{04B27F28-ED12-4C4B-809C-C9B6E69DD843}"/>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4DB9A8A-E1A7-4D76-8319-D275A89B1D34}"/>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6" name="TextBox 15">
            <a:extLst>
              <a:ext uri="{FF2B5EF4-FFF2-40B4-BE49-F238E27FC236}">
                <a16:creationId xmlns:a16="http://schemas.microsoft.com/office/drawing/2014/main" id="{D19045D4-B6CF-4EDA-BEE5-BEF6BDDF8514}"/>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7" name="TextBox 16">
            <a:extLst>
              <a:ext uri="{FF2B5EF4-FFF2-40B4-BE49-F238E27FC236}">
                <a16:creationId xmlns:a16="http://schemas.microsoft.com/office/drawing/2014/main" id="{FA0E42E1-62A1-4CC2-B3CF-019CD9DC0118}"/>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8" name="Straight Connector 17">
            <a:extLst>
              <a:ext uri="{FF2B5EF4-FFF2-40B4-BE49-F238E27FC236}">
                <a16:creationId xmlns:a16="http://schemas.microsoft.com/office/drawing/2014/main" id="{4BD30D37-4997-4A4A-8A51-A3C54A0EDAB3}"/>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260510F-DF74-44BA-9439-EF14ABF1AF0A}"/>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20" name="TextBox 19">
            <a:extLst>
              <a:ext uri="{FF2B5EF4-FFF2-40B4-BE49-F238E27FC236}">
                <a16:creationId xmlns:a16="http://schemas.microsoft.com/office/drawing/2014/main" id="{46647096-6C2B-4C47-B16D-A4286B88C167}"/>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21" name="Straight Connector 20">
            <a:extLst>
              <a:ext uri="{FF2B5EF4-FFF2-40B4-BE49-F238E27FC236}">
                <a16:creationId xmlns:a16="http://schemas.microsoft.com/office/drawing/2014/main" id="{92B0A8B7-F73F-4C98-B50D-0A83CFB3A01A}"/>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CA72AE6-3FF3-4D46-BD42-638B634947A9}"/>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3" name="TextBox 22">
            <a:extLst>
              <a:ext uri="{FF2B5EF4-FFF2-40B4-BE49-F238E27FC236}">
                <a16:creationId xmlns:a16="http://schemas.microsoft.com/office/drawing/2014/main" id="{E9990D34-E8DC-4476-BF1B-8A4979A13240}"/>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4" name="Straight Connector 23">
            <a:extLst>
              <a:ext uri="{FF2B5EF4-FFF2-40B4-BE49-F238E27FC236}">
                <a16:creationId xmlns:a16="http://schemas.microsoft.com/office/drawing/2014/main" id="{66BBCD39-B68B-43CC-AD5D-7CA78E06A98F}"/>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F36C122-7897-4308-BEF3-0B2B8D030388}"/>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6" name="TextBox 25">
            <a:extLst>
              <a:ext uri="{FF2B5EF4-FFF2-40B4-BE49-F238E27FC236}">
                <a16:creationId xmlns:a16="http://schemas.microsoft.com/office/drawing/2014/main" id="{5AB5D405-9B4A-4F4B-81BF-19E5683C18D5}"/>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7" name="Straight Connector 26">
            <a:extLst>
              <a:ext uri="{FF2B5EF4-FFF2-40B4-BE49-F238E27FC236}">
                <a16:creationId xmlns:a16="http://schemas.microsoft.com/office/drawing/2014/main" id="{BE77DBD0-FB27-4D3A-9DAE-9A55BA7D6F1F}"/>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7175E4D-9003-43B3-8246-76C5F104FE6D}"/>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9" name="TextBox 28">
            <a:extLst>
              <a:ext uri="{FF2B5EF4-FFF2-40B4-BE49-F238E27FC236}">
                <a16:creationId xmlns:a16="http://schemas.microsoft.com/office/drawing/2014/main" id="{9640EB36-DC9A-4C2B-8985-276905FFB030}"/>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30" name="Straight Connector 29">
            <a:extLst>
              <a:ext uri="{FF2B5EF4-FFF2-40B4-BE49-F238E27FC236}">
                <a16:creationId xmlns:a16="http://schemas.microsoft.com/office/drawing/2014/main" id="{10516DEF-4DDF-42AC-96B3-020D33519632}"/>
              </a:ext>
            </a:extLst>
          </p:cNvPr>
          <p:cNvCxnSpPr>
            <a:cxnSpLocks/>
          </p:cNvCxnSpPr>
          <p:nvPr/>
        </p:nvCxnSpPr>
        <p:spPr>
          <a:xfrm>
            <a:off x="11058775"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494A031-1FB3-4CA1-94A5-CAAF936B0B06}"/>
              </a:ext>
            </a:extLst>
          </p:cNvPr>
          <p:cNvSpPr txBox="1"/>
          <p:nvPr/>
        </p:nvSpPr>
        <p:spPr>
          <a:xfrm>
            <a:off x="10814938" y="895330"/>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32" name="TextBox 31">
            <a:extLst>
              <a:ext uri="{FF2B5EF4-FFF2-40B4-BE49-F238E27FC236}">
                <a16:creationId xmlns:a16="http://schemas.microsoft.com/office/drawing/2014/main" id="{43C3E976-C09F-4B9B-AEDF-259A795676D3}"/>
              </a:ext>
            </a:extLst>
          </p:cNvPr>
          <p:cNvSpPr txBox="1"/>
          <p:nvPr/>
        </p:nvSpPr>
        <p:spPr>
          <a:xfrm>
            <a:off x="10449979" y="1521951"/>
            <a:ext cx="1217592" cy="1200329"/>
          </a:xfrm>
          <a:prstGeom prst="rect">
            <a:avLst/>
          </a:prstGeom>
          <a:noFill/>
        </p:spPr>
        <p:txBody>
          <a:bodyPr wrap="square" rtlCol="0">
            <a:spAutoFit/>
          </a:bodyPr>
          <a:lstStyle/>
          <a:p>
            <a:pPr algn="ctr"/>
            <a:r>
              <a:rPr lang="en-US" sz="1200" dirty="0">
                <a:latin typeface="Arial Narrow" panose="020B0606020202030204" pitchFamily="34" charset="0"/>
              </a:rPr>
              <a:t>ISIS fighters defeated at </a:t>
            </a:r>
            <a:r>
              <a:rPr lang="en-US" sz="1200" dirty="0" err="1">
                <a:latin typeface="Arial Narrow" panose="020B0606020202030204" pitchFamily="34" charset="0"/>
              </a:rPr>
              <a:t>Baghous</a:t>
            </a:r>
            <a:endParaRPr lang="en-US" sz="1200" dirty="0">
              <a:latin typeface="Arial Narrow" panose="020B0606020202030204" pitchFamily="34" charset="0"/>
            </a:endParaRPr>
          </a:p>
          <a:p>
            <a:pPr algn="ctr"/>
            <a:r>
              <a:rPr lang="en-US" sz="1200" dirty="0">
                <a:latin typeface="Arial Narrow" panose="020B0606020202030204" pitchFamily="34" charset="0"/>
              </a:rPr>
              <a:t>SDF declares Caliphate “eliminated”</a:t>
            </a:r>
          </a:p>
        </p:txBody>
      </p:sp>
      <p:cxnSp>
        <p:nvCxnSpPr>
          <p:cNvPr id="33" name="Straight Connector 32">
            <a:extLst>
              <a:ext uri="{FF2B5EF4-FFF2-40B4-BE49-F238E27FC236}">
                <a16:creationId xmlns:a16="http://schemas.microsoft.com/office/drawing/2014/main" id="{1EA63D3B-1A61-4BB9-A293-84886DFE054F}"/>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53C360D-7CCD-455B-AA19-A5D8475C1AC8}"/>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5" name="TextBox 34">
            <a:extLst>
              <a:ext uri="{FF2B5EF4-FFF2-40B4-BE49-F238E27FC236}">
                <a16:creationId xmlns:a16="http://schemas.microsoft.com/office/drawing/2014/main" id="{3974A7C0-87BC-4F27-9287-BA42BC292B84}"/>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6" name="Straight Connector 35">
            <a:extLst>
              <a:ext uri="{FF2B5EF4-FFF2-40B4-BE49-F238E27FC236}">
                <a16:creationId xmlns:a16="http://schemas.microsoft.com/office/drawing/2014/main" id="{723891B8-89D1-4A47-8A47-822B929DAFDC}"/>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855D7FD-CEAE-4F1D-AA14-728A0F12CEDE}"/>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8" name="TextBox 37">
            <a:extLst>
              <a:ext uri="{FF2B5EF4-FFF2-40B4-BE49-F238E27FC236}">
                <a16:creationId xmlns:a16="http://schemas.microsoft.com/office/drawing/2014/main" id="{F2B0D047-0542-401C-90AD-AA2CEE6E83EB}"/>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cxnSp>
        <p:nvCxnSpPr>
          <p:cNvPr id="39" name="Straight Connector 38">
            <a:extLst>
              <a:ext uri="{FF2B5EF4-FFF2-40B4-BE49-F238E27FC236}">
                <a16:creationId xmlns:a16="http://schemas.microsoft.com/office/drawing/2014/main" id="{64A27F4B-4623-4C1C-A106-B882ED126D36}"/>
              </a:ext>
            </a:extLst>
          </p:cNvPr>
          <p:cNvCxnSpPr>
            <a:cxnSpLocks/>
          </p:cNvCxnSpPr>
          <p:nvPr/>
        </p:nvCxnSpPr>
        <p:spPr>
          <a:xfrm>
            <a:off x="7352069" y="1168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6C4FFB2-4A7C-4BD6-B38C-2B99731963C6}"/>
              </a:ext>
            </a:extLst>
          </p:cNvPr>
          <p:cNvSpPr txBox="1"/>
          <p:nvPr/>
        </p:nvSpPr>
        <p:spPr>
          <a:xfrm>
            <a:off x="7126654" y="888332"/>
            <a:ext cx="487674" cy="276999"/>
          </a:xfrm>
          <a:prstGeom prst="rect">
            <a:avLst/>
          </a:prstGeom>
          <a:noFill/>
        </p:spPr>
        <p:txBody>
          <a:bodyPr wrap="square" rtlCol="0">
            <a:spAutoFit/>
          </a:bodyPr>
          <a:lstStyle/>
          <a:p>
            <a:r>
              <a:rPr lang="en-US" sz="1200" dirty="0">
                <a:latin typeface="Arial Narrow" panose="020B0606020202030204" pitchFamily="34" charset="0"/>
              </a:rPr>
              <a:t>2015</a:t>
            </a:r>
          </a:p>
        </p:txBody>
      </p:sp>
      <p:sp>
        <p:nvSpPr>
          <p:cNvPr id="41" name="TextBox 40">
            <a:extLst>
              <a:ext uri="{FF2B5EF4-FFF2-40B4-BE49-F238E27FC236}">
                <a16:creationId xmlns:a16="http://schemas.microsoft.com/office/drawing/2014/main" id="{9CD55844-428C-490C-B23B-DE26254515AD}"/>
              </a:ext>
            </a:extLst>
          </p:cNvPr>
          <p:cNvSpPr txBox="1"/>
          <p:nvPr/>
        </p:nvSpPr>
        <p:spPr>
          <a:xfrm>
            <a:off x="6930173" y="1530157"/>
            <a:ext cx="843792" cy="830997"/>
          </a:xfrm>
          <a:prstGeom prst="rect">
            <a:avLst/>
          </a:prstGeom>
          <a:noFill/>
        </p:spPr>
        <p:txBody>
          <a:bodyPr wrap="square" rtlCol="0">
            <a:spAutoFit/>
          </a:bodyPr>
          <a:lstStyle/>
          <a:p>
            <a:pPr algn="ctr"/>
            <a:r>
              <a:rPr lang="en-US" sz="1200" dirty="0">
                <a:latin typeface="Arial Narrow" panose="020B0606020202030204" pitchFamily="34" charset="0"/>
              </a:rPr>
              <a:t>Paris attack</a:t>
            </a:r>
          </a:p>
          <a:p>
            <a:pPr algn="ctr"/>
            <a:r>
              <a:rPr lang="en-US" sz="1200" dirty="0">
                <a:latin typeface="Arial Narrow" panose="020B0606020202030204" pitchFamily="34" charset="0"/>
              </a:rPr>
              <a:t>Charlie Hebdo Newspaper</a:t>
            </a:r>
          </a:p>
        </p:txBody>
      </p:sp>
      <p:cxnSp>
        <p:nvCxnSpPr>
          <p:cNvPr id="42" name="Straight Connector 41">
            <a:extLst>
              <a:ext uri="{FF2B5EF4-FFF2-40B4-BE49-F238E27FC236}">
                <a16:creationId xmlns:a16="http://schemas.microsoft.com/office/drawing/2014/main" id="{27A53C40-3ACC-4FD0-9E0C-AE23212292F2}"/>
              </a:ext>
            </a:extLst>
          </p:cNvPr>
          <p:cNvCxnSpPr>
            <a:cxnSpLocks/>
          </p:cNvCxnSpPr>
          <p:nvPr/>
        </p:nvCxnSpPr>
        <p:spPr>
          <a:xfrm>
            <a:off x="8272339" y="1172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CA9C6E6-9692-4629-9763-17B33F3EBC01}"/>
              </a:ext>
            </a:extLst>
          </p:cNvPr>
          <p:cNvSpPr txBox="1"/>
          <p:nvPr/>
        </p:nvSpPr>
        <p:spPr>
          <a:xfrm>
            <a:off x="8046924" y="892160"/>
            <a:ext cx="487674" cy="276999"/>
          </a:xfrm>
          <a:prstGeom prst="rect">
            <a:avLst/>
          </a:prstGeom>
          <a:noFill/>
        </p:spPr>
        <p:txBody>
          <a:bodyPr wrap="square" rtlCol="0">
            <a:spAutoFit/>
          </a:bodyPr>
          <a:lstStyle/>
          <a:p>
            <a:r>
              <a:rPr lang="en-US" sz="1200" dirty="0">
                <a:latin typeface="Arial Narrow" panose="020B0606020202030204" pitchFamily="34" charset="0"/>
              </a:rPr>
              <a:t>2016</a:t>
            </a:r>
          </a:p>
        </p:txBody>
      </p:sp>
      <p:sp>
        <p:nvSpPr>
          <p:cNvPr id="44" name="TextBox 43">
            <a:extLst>
              <a:ext uri="{FF2B5EF4-FFF2-40B4-BE49-F238E27FC236}">
                <a16:creationId xmlns:a16="http://schemas.microsoft.com/office/drawing/2014/main" id="{98950B07-4A8E-4F04-8AB8-FE775AB20B9A}"/>
              </a:ext>
            </a:extLst>
          </p:cNvPr>
          <p:cNvSpPr txBox="1"/>
          <p:nvPr/>
        </p:nvSpPr>
        <p:spPr>
          <a:xfrm>
            <a:off x="7798615" y="1492841"/>
            <a:ext cx="985611" cy="830997"/>
          </a:xfrm>
          <a:prstGeom prst="rect">
            <a:avLst/>
          </a:prstGeom>
          <a:noFill/>
        </p:spPr>
        <p:txBody>
          <a:bodyPr wrap="square" rtlCol="0">
            <a:spAutoFit/>
          </a:bodyPr>
          <a:lstStyle/>
          <a:p>
            <a:pPr algn="ctr"/>
            <a:r>
              <a:rPr lang="en-US" sz="1200" dirty="0">
                <a:latin typeface="Arial Narrow" panose="020B0606020202030204" pitchFamily="34" charset="0"/>
              </a:rPr>
              <a:t>Iraq takes back Falluja</a:t>
            </a:r>
          </a:p>
          <a:p>
            <a:pPr algn="ctr"/>
            <a:r>
              <a:rPr lang="en-US" sz="1200" dirty="0">
                <a:latin typeface="Arial Narrow" panose="020B0606020202030204" pitchFamily="34" charset="0"/>
              </a:rPr>
              <a:t>Turkey strikes ISIS and YPG</a:t>
            </a:r>
          </a:p>
        </p:txBody>
      </p:sp>
      <p:cxnSp>
        <p:nvCxnSpPr>
          <p:cNvPr id="45" name="Straight Connector 44">
            <a:extLst>
              <a:ext uri="{FF2B5EF4-FFF2-40B4-BE49-F238E27FC236}">
                <a16:creationId xmlns:a16="http://schemas.microsoft.com/office/drawing/2014/main" id="{85E04313-7AEC-418B-802D-4451CC14BE34}"/>
              </a:ext>
            </a:extLst>
          </p:cNvPr>
          <p:cNvCxnSpPr>
            <a:cxnSpLocks/>
          </p:cNvCxnSpPr>
          <p:nvPr/>
        </p:nvCxnSpPr>
        <p:spPr>
          <a:xfrm>
            <a:off x="9115980" y="116246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F79AD81-FA99-40BE-845E-80474C4B1B04}"/>
              </a:ext>
            </a:extLst>
          </p:cNvPr>
          <p:cNvSpPr txBox="1"/>
          <p:nvPr/>
        </p:nvSpPr>
        <p:spPr>
          <a:xfrm>
            <a:off x="8872143" y="893342"/>
            <a:ext cx="487674" cy="276999"/>
          </a:xfrm>
          <a:prstGeom prst="rect">
            <a:avLst/>
          </a:prstGeom>
          <a:noFill/>
        </p:spPr>
        <p:txBody>
          <a:bodyPr wrap="square" rtlCol="0">
            <a:spAutoFit/>
          </a:bodyPr>
          <a:lstStyle/>
          <a:p>
            <a:r>
              <a:rPr lang="en-US" sz="1200" dirty="0">
                <a:latin typeface="Arial Narrow" panose="020B0606020202030204" pitchFamily="34" charset="0"/>
              </a:rPr>
              <a:t>2017</a:t>
            </a:r>
          </a:p>
        </p:txBody>
      </p:sp>
      <p:sp>
        <p:nvSpPr>
          <p:cNvPr id="47" name="TextBox 46">
            <a:extLst>
              <a:ext uri="{FF2B5EF4-FFF2-40B4-BE49-F238E27FC236}">
                <a16:creationId xmlns:a16="http://schemas.microsoft.com/office/drawing/2014/main" id="{D603B411-1C49-463A-B765-B302A16E0F3F}"/>
              </a:ext>
            </a:extLst>
          </p:cNvPr>
          <p:cNvSpPr txBox="1"/>
          <p:nvPr/>
        </p:nvSpPr>
        <p:spPr>
          <a:xfrm>
            <a:off x="8704986" y="1511052"/>
            <a:ext cx="843792" cy="1200329"/>
          </a:xfrm>
          <a:prstGeom prst="rect">
            <a:avLst/>
          </a:prstGeom>
          <a:noFill/>
        </p:spPr>
        <p:txBody>
          <a:bodyPr wrap="square" rtlCol="0">
            <a:spAutoFit/>
          </a:bodyPr>
          <a:lstStyle/>
          <a:p>
            <a:pPr algn="ctr"/>
            <a:r>
              <a:rPr lang="en-US" sz="1200" dirty="0">
                <a:latin typeface="Arial Narrow" panose="020B0606020202030204" pitchFamily="34" charset="0"/>
              </a:rPr>
              <a:t>ISIS loses Mosul</a:t>
            </a:r>
          </a:p>
          <a:p>
            <a:pPr algn="ctr"/>
            <a:r>
              <a:rPr lang="en-US" sz="1200" dirty="0">
                <a:latin typeface="Arial Narrow" panose="020B0606020202030204" pitchFamily="34" charset="0"/>
              </a:rPr>
              <a:t>Baghdad declares end of caliphate</a:t>
            </a:r>
          </a:p>
        </p:txBody>
      </p:sp>
      <p:cxnSp>
        <p:nvCxnSpPr>
          <p:cNvPr id="48" name="Straight Connector 47">
            <a:extLst>
              <a:ext uri="{FF2B5EF4-FFF2-40B4-BE49-F238E27FC236}">
                <a16:creationId xmlns:a16="http://schemas.microsoft.com/office/drawing/2014/main" id="{F1258E60-F53E-4E7F-B6BD-9A2217C32A27}"/>
              </a:ext>
            </a:extLst>
          </p:cNvPr>
          <p:cNvCxnSpPr>
            <a:cxnSpLocks/>
          </p:cNvCxnSpPr>
          <p:nvPr/>
        </p:nvCxnSpPr>
        <p:spPr>
          <a:xfrm>
            <a:off x="9886608" y="116604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3C1702F-3C77-434F-9F82-F9213FAB1B72}"/>
              </a:ext>
            </a:extLst>
          </p:cNvPr>
          <p:cNvSpPr txBox="1"/>
          <p:nvPr/>
        </p:nvSpPr>
        <p:spPr>
          <a:xfrm>
            <a:off x="9642771" y="896923"/>
            <a:ext cx="487674" cy="276999"/>
          </a:xfrm>
          <a:prstGeom prst="rect">
            <a:avLst/>
          </a:prstGeom>
          <a:noFill/>
        </p:spPr>
        <p:txBody>
          <a:bodyPr wrap="square" rtlCol="0">
            <a:spAutoFit/>
          </a:bodyPr>
          <a:lstStyle/>
          <a:p>
            <a:r>
              <a:rPr lang="en-US" sz="1200" dirty="0">
                <a:latin typeface="Arial Narrow" panose="020B0606020202030204" pitchFamily="34" charset="0"/>
              </a:rPr>
              <a:t>2018</a:t>
            </a:r>
          </a:p>
        </p:txBody>
      </p:sp>
      <p:sp>
        <p:nvSpPr>
          <p:cNvPr id="50" name="TextBox 49">
            <a:extLst>
              <a:ext uri="{FF2B5EF4-FFF2-40B4-BE49-F238E27FC236}">
                <a16:creationId xmlns:a16="http://schemas.microsoft.com/office/drawing/2014/main" id="{1455781A-2809-4815-BD9D-E9435CC5744C}"/>
              </a:ext>
            </a:extLst>
          </p:cNvPr>
          <p:cNvSpPr txBox="1"/>
          <p:nvPr/>
        </p:nvSpPr>
        <p:spPr>
          <a:xfrm>
            <a:off x="9475614" y="1514633"/>
            <a:ext cx="843792" cy="1200329"/>
          </a:xfrm>
          <a:prstGeom prst="rect">
            <a:avLst/>
          </a:prstGeom>
          <a:noFill/>
        </p:spPr>
        <p:txBody>
          <a:bodyPr wrap="square" rtlCol="0">
            <a:spAutoFit/>
          </a:bodyPr>
          <a:lstStyle/>
          <a:p>
            <a:pPr algn="ctr"/>
            <a:r>
              <a:rPr lang="en-US" sz="1200" dirty="0">
                <a:latin typeface="Arial Narrow" panose="020B0606020202030204" pitchFamily="34" charset="0"/>
              </a:rPr>
              <a:t>Syrian gov. retakes territories</a:t>
            </a:r>
          </a:p>
          <a:p>
            <a:pPr algn="ctr"/>
            <a:r>
              <a:rPr lang="en-US" sz="1200" dirty="0">
                <a:latin typeface="Arial Narrow" panose="020B0606020202030204" pitchFamily="34" charset="0"/>
              </a:rPr>
              <a:t>US vows to remove troops</a:t>
            </a:r>
          </a:p>
        </p:txBody>
      </p:sp>
    </p:spTree>
    <p:extLst>
      <p:ext uri="{BB962C8B-B14F-4D97-AF65-F5344CB8AC3E}">
        <p14:creationId xmlns:p14="http://schemas.microsoft.com/office/powerpoint/2010/main" val="3268061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35</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3922A9-EE28-401E-8C55-55A6C995409E}"/>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6" name="Rectangle 1">
            <a:extLst>
              <a:ext uri="{FF2B5EF4-FFF2-40B4-BE49-F238E27FC236}">
                <a16:creationId xmlns:a16="http://schemas.microsoft.com/office/drawing/2014/main" id="{656D0968-1B6E-4B5E-AE6A-1D1EEBCEF1B5}"/>
              </a:ext>
            </a:extLst>
          </p:cNvPr>
          <p:cNvSpPr>
            <a:spLocks noChangeArrowheads="1"/>
          </p:cNvSpPr>
          <p:nvPr/>
        </p:nvSpPr>
        <p:spPr bwMode="auto">
          <a:xfrm>
            <a:off x="1856097" y="3676589"/>
            <a:ext cx="8707399"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dirty="0">
                <a:latin typeface="Arial Narrow" panose="020B0606020202030204" pitchFamily="34" charset="0"/>
              </a:rPr>
              <a:t>ISIS is not defeated</a:t>
            </a:r>
            <a:endParaRPr lang="en-US" dirty="0">
              <a:latin typeface="Arial Narrow" panose="020B0606020202030204" pitchFamily="34" charset="0"/>
            </a:endParaRPr>
          </a:p>
          <a:p>
            <a:r>
              <a:rPr lang="en-US" dirty="0">
                <a:latin typeface="Arial Narrow" panose="020B0606020202030204" pitchFamily="34" charset="0"/>
              </a:rPr>
              <a:t>U.S.-backed forces have retaken nearly all the small pockets in Syria that were still under ISIS control. But many ISIS fighters are believed to have blended in with the local population, according to U.S. officials. Russ Travers, the deputy director of the National Counterterrorism Center, estimates there are about 14,000 ISIS fighters still in Syria and Iraq. They remain armed and have carried out recent attacks such as the </a:t>
            </a:r>
            <a:r>
              <a:rPr lang="en-US" dirty="0">
                <a:latin typeface="Arial Narrow" panose="020B0606020202030204" pitchFamily="34" charset="0"/>
                <a:hlinkClick r:id="rId2"/>
              </a:rPr>
              <a:t>January suicide bombing</a:t>
            </a:r>
            <a:r>
              <a:rPr lang="en-US" dirty="0">
                <a:latin typeface="Arial Narrow" panose="020B0606020202030204" pitchFamily="34" charset="0"/>
              </a:rPr>
              <a:t> in the northern Syrian town of Manbij that killed at least </a:t>
            </a:r>
            <a:r>
              <a:rPr lang="en-US" dirty="0">
                <a:latin typeface="Arial Narrow" panose="020B0606020202030204" pitchFamily="34" charset="0"/>
                <a:hlinkClick r:id="rId3"/>
              </a:rPr>
              <a:t>16 people</a:t>
            </a:r>
            <a:r>
              <a:rPr lang="en-US" dirty="0">
                <a:latin typeface="Arial Narrow" panose="020B0606020202030204" pitchFamily="34" charset="0"/>
              </a:rPr>
              <a:t>, including four Americans. What's more, ISIS' ideology remains potent and continues to inspire attacks in Europe and Afghanistan. It's unlikely there is a command structure directing terrorist attacks around the globe, but local groups identify as ISIS.</a:t>
            </a:r>
          </a:p>
        </p:txBody>
      </p:sp>
      <p:sp>
        <p:nvSpPr>
          <p:cNvPr id="10" name="Rectangle 9">
            <a:extLst>
              <a:ext uri="{FF2B5EF4-FFF2-40B4-BE49-F238E27FC236}">
                <a16:creationId xmlns:a16="http://schemas.microsoft.com/office/drawing/2014/main" id="{1530A17B-968D-4AE6-A213-F49F8C86E085}"/>
              </a:ext>
            </a:extLst>
          </p:cNvPr>
          <p:cNvSpPr/>
          <p:nvPr/>
        </p:nvSpPr>
        <p:spPr>
          <a:xfrm>
            <a:off x="5045425" y="85779"/>
            <a:ext cx="7130350" cy="307777"/>
          </a:xfrm>
          <a:prstGeom prst="rect">
            <a:avLst/>
          </a:prstGeom>
        </p:spPr>
        <p:txBody>
          <a:bodyPr wrap="none">
            <a:spAutoFit/>
          </a:bodyPr>
          <a:lstStyle/>
          <a:p>
            <a:r>
              <a:rPr lang="en-US" sz="1400" dirty="0">
                <a:latin typeface="Arial Narrow" panose="020B0606020202030204" pitchFamily="34" charset="0"/>
                <a:hlinkClick r:id="rId4"/>
              </a:rPr>
              <a:t>https://www.npr.org/2019/03/22/701266887/analysis-the-end-of-the-caliphate-doesn-t-mean-the-end-of-isis</a:t>
            </a:r>
            <a:endParaRPr lang="en-US" sz="1400" dirty="0">
              <a:latin typeface="Arial Narrow" panose="020B0606020202030204" pitchFamily="34" charset="0"/>
            </a:endParaRPr>
          </a:p>
        </p:txBody>
      </p:sp>
      <p:sp>
        <p:nvSpPr>
          <p:cNvPr id="9" name="Rectangle 8">
            <a:extLst>
              <a:ext uri="{FF2B5EF4-FFF2-40B4-BE49-F238E27FC236}">
                <a16:creationId xmlns:a16="http://schemas.microsoft.com/office/drawing/2014/main" id="{432F1809-0E18-46F9-BAFE-B83EDAFBBD2C}"/>
              </a:ext>
            </a:extLst>
          </p:cNvPr>
          <p:cNvSpPr/>
          <p:nvPr/>
        </p:nvSpPr>
        <p:spPr>
          <a:xfrm>
            <a:off x="115396" y="2780141"/>
            <a:ext cx="705387"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2000" b="1" dirty="0">
                <a:latin typeface="Arial Narrow" panose="020B0606020202030204" pitchFamily="34" charset="0"/>
                <a:ea typeface="+mj-ea"/>
                <a:cs typeface="+mj-cs"/>
              </a:rPr>
              <a:t>2019</a:t>
            </a:r>
            <a:endParaRPr lang="en-US" sz="2000" kern="1200" dirty="0">
              <a:solidFill>
                <a:schemeClr val="tx1"/>
              </a:solidFill>
              <a:latin typeface="Arial Narrow" panose="020B0606020202030204" pitchFamily="34" charset="0"/>
              <a:ea typeface="+mj-ea"/>
              <a:cs typeface="+mj-cs"/>
            </a:endParaRPr>
          </a:p>
        </p:txBody>
      </p:sp>
      <p:cxnSp>
        <p:nvCxnSpPr>
          <p:cNvPr id="12" name="Straight Connector 11">
            <a:extLst>
              <a:ext uri="{FF2B5EF4-FFF2-40B4-BE49-F238E27FC236}">
                <a16:creationId xmlns:a16="http://schemas.microsoft.com/office/drawing/2014/main" id="{5FA36DD6-D1F4-4A3C-8C31-5E78A5B2E7CF}"/>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DD5C001-F686-4079-8250-B567F92033DF}"/>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4" name="Straight Connector 13">
            <a:extLst>
              <a:ext uri="{FF2B5EF4-FFF2-40B4-BE49-F238E27FC236}">
                <a16:creationId xmlns:a16="http://schemas.microsoft.com/office/drawing/2014/main" id="{3FF2D959-4690-44A8-A288-5D395D1BE0C9}"/>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8D59089-AB4B-4622-BC21-603CA47D1E42}"/>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6" name="TextBox 15">
            <a:extLst>
              <a:ext uri="{FF2B5EF4-FFF2-40B4-BE49-F238E27FC236}">
                <a16:creationId xmlns:a16="http://schemas.microsoft.com/office/drawing/2014/main" id="{0BD06334-89C1-4584-B4F3-C45B79DF9FFB}"/>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7" name="TextBox 16">
            <a:extLst>
              <a:ext uri="{FF2B5EF4-FFF2-40B4-BE49-F238E27FC236}">
                <a16:creationId xmlns:a16="http://schemas.microsoft.com/office/drawing/2014/main" id="{C7E0BC0F-73B3-4A7B-B742-A747F8E18931}"/>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8" name="Straight Connector 17">
            <a:extLst>
              <a:ext uri="{FF2B5EF4-FFF2-40B4-BE49-F238E27FC236}">
                <a16:creationId xmlns:a16="http://schemas.microsoft.com/office/drawing/2014/main" id="{21896B33-CDE6-4A1A-B171-29C4390E368F}"/>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D5CA25D-9F54-4613-811A-1780CE89D980}"/>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20" name="TextBox 19">
            <a:extLst>
              <a:ext uri="{FF2B5EF4-FFF2-40B4-BE49-F238E27FC236}">
                <a16:creationId xmlns:a16="http://schemas.microsoft.com/office/drawing/2014/main" id="{4113E3E4-3354-4533-937C-9E89B0EF455D}"/>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21" name="Straight Connector 20">
            <a:extLst>
              <a:ext uri="{FF2B5EF4-FFF2-40B4-BE49-F238E27FC236}">
                <a16:creationId xmlns:a16="http://schemas.microsoft.com/office/drawing/2014/main" id="{DB632CE4-0F11-4AC3-9713-73F01AC96097}"/>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D62B27-3999-42D7-A86A-4927A8684843}"/>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3" name="TextBox 22">
            <a:extLst>
              <a:ext uri="{FF2B5EF4-FFF2-40B4-BE49-F238E27FC236}">
                <a16:creationId xmlns:a16="http://schemas.microsoft.com/office/drawing/2014/main" id="{D3468637-8350-4F53-A8F2-C563A2B84661}"/>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4" name="Straight Connector 23">
            <a:extLst>
              <a:ext uri="{FF2B5EF4-FFF2-40B4-BE49-F238E27FC236}">
                <a16:creationId xmlns:a16="http://schemas.microsoft.com/office/drawing/2014/main" id="{9ED2CC70-5607-419D-9B82-ED07E424A384}"/>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5D3A2DB-38B4-4F02-A962-9FE21F8E22BC}"/>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6" name="TextBox 25">
            <a:extLst>
              <a:ext uri="{FF2B5EF4-FFF2-40B4-BE49-F238E27FC236}">
                <a16:creationId xmlns:a16="http://schemas.microsoft.com/office/drawing/2014/main" id="{FAC7FCC0-917E-4845-9242-6EF11976C9AF}"/>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7" name="Straight Connector 26">
            <a:extLst>
              <a:ext uri="{FF2B5EF4-FFF2-40B4-BE49-F238E27FC236}">
                <a16:creationId xmlns:a16="http://schemas.microsoft.com/office/drawing/2014/main" id="{D0378EC1-AF13-4094-ABC9-8675448A69D9}"/>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DF17FF5-CC78-4957-AFD4-6A40021CC453}"/>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9" name="TextBox 28">
            <a:extLst>
              <a:ext uri="{FF2B5EF4-FFF2-40B4-BE49-F238E27FC236}">
                <a16:creationId xmlns:a16="http://schemas.microsoft.com/office/drawing/2014/main" id="{73F8CB13-F4FD-4FE5-9C6F-49CD1C6244FF}"/>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30" name="Straight Connector 29">
            <a:extLst>
              <a:ext uri="{FF2B5EF4-FFF2-40B4-BE49-F238E27FC236}">
                <a16:creationId xmlns:a16="http://schemas.microsoft.com/office/drawing/2014/main" id="{910945F7-94D1-4492-A52E-546D87996DD7}"/>
              </a:ext>
            </a:extLst>
          </p:cNvPr>
          <p:cNvCxnSpPr>
            <a:cxnSpLocks/>
          </p:cNvCxnSpPr>
          <p:nvPr/>
        </p:nvCxnSpPr>
        <p:spPr>
          <a:xfrm>
            <a:off x="11058775"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8E953D7-C9F5-4B83-AD26-F7F9B37B8BAE}"/>
              </a:ext>
            </a:extLst>
          </p:cNvPr>
          <p:cNvSpPr txBox="1"/>
          <p:nvPr/>
        </p:nvSpPr>
        <p:spPr>
          <a:xfrm>
            <a:off x="10814938" y="895330"/>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32" name="TextBox 31">
            <a:extLst>
              <a:ext uri="{FF2B5EF4-FFF2-40B4-BE49-F238E27FC236}">
                <a16:creationId xmlns:a16="http://schemas.microsoft.com/office/drawing/2014/main" id="{F4693144-48FB-48D6-9BE2-7F2FA0E83B0E}"/>
              </a:ext>
            </a:extLst>
          </p:cNvPr>
          <p:cNvSpPr txBox="1"/>
          <p:nvPr/>
        </p:nvSpPr>
        <p:spPr>
          <a:xfrm>
            <a:off x="10449979" y="1521951"/>
            <a:ext cx="1217592" cy="1200329"/>
          </a:xfrm>
          <a:prstGeom prst="rect">
            <a:avLst/>
          </a:prstGeom>
          <a:noFill/>
        </p:spPr>
        <p:txBody>
          <a:bodyPr wrap="square" rtlCol="0">
            <a:spAutoFit/>
          </a:bodyPr>
          <a:lstStyle/>
          <a:p>
            <a:pPr algn="ctr"/>
            <a:r>
              <a:rPr lang="en-US" sz="1200" dirty="0">
                <a:latin typeface="Arial Narrow" panose="020B0606020202030204" pitchFamily="34" charset="0"/>
              </a:rPr>
              <a:t>ISIS fighters defeated at </a:t>
            </a:r>
            <a:r>
              <a:rPr lang="en-US" sz="1200" dirty="0" err="1">
                <a:latin typeface="Arial Narrow" panose="020B0606020202030204" pitchFamily="34" charset="0"/>
              </a:rPr>
              <a:t>Baghous</a:t>
            </a:r>
            <a:endParaRPr lang="en-US" sz="1200" dirty="0">
              <a:latin typeface="Arial Narrow" panose="020B0606020202030204" pitchFamily="34" charset="0"/>
            </a:endParaRPr>
          </a:p>
          <a:p>
            <a:pPr algn="ctr"/>
            <a:r>
              <a:rPr lang="en-US" sz="1200" dirty="0">
                <a:latin typeface="Arial Narrow" panose="020B0606020202030204" pitchFamily="34" charset="0"/>
              </a:rPr>
              <a:t>SDF declares Caliphate “eliminated”</a:t>
            </a:r>
          </a:p>
        </p:txBody>
      </p:sp>
      <p:cxnSp>
        <p:nvCxnSpPr>
          <p:cNvPr id="33" name="Straight Connector 32">
            <a:extLst>
              <a:ext uri="{FF2B5EF4-FFF2-40B4-BE49-F238E27FC236}">
                <a16:creationId xmlns:a16="http://schemas.microsoft.com/office/drawing/2014/main" id="{5519BA49-C54E-47CD-BA6A-19157EB61741}"/>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13BAA8-9F91-480D-8C2D-A8FA61181D92}"/>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6" name="TextBox 35">
            <a:extLst>
              <a:ext uri="{FF2B5EF4-FFF2-40B4-BE49-F238E27FC236}">
                <a16:creationId xmlns:a16="http://schemas.microsoft.com/office/drawing/2014/main" id="{02CCC73B-F1D4-43E6-89B1-F3B1201C97C6}"/>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7" name="Straight Connector 36">
            <a:extLst>
              <a:ext uri="{FF2B5EF4-FFF2-40B4-BE49-F238E27FC236}">
                <a16:creationId xmlns:a16="http://schemas.microsoft.com/office/drawing/2014/main" id="{B6FCA0E3-7EBC-4AC1-8BC8-4B98231F555A}"/>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30909E9-7E30-47C2-8DA2-43B18C844B17}"/>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9" name="TextBox 38">
            <a:extLst>
              <a:ext uri="{FF2B5EF4-FFF2-40B4-BE49-F238E27FC236}">
                <a16:creationId xmlns:a16="http://schemas.microsoft.com/office/drawing/2014/main" id="{EA9EE2E6-5E1A-493C-9E0B-DD8E784A3887}"/>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cxnSp>
        <p:nvCxnSpPr>
          <p:cNvPr id="40" name="Straight Connector 39">
            <a:extLst>
              <a:ext uri="{FF2B5EF4-FFF2-40B4-BE49-F238E27FC236}">
                <a16:creationId xmlns:a16="http://schemas.microsoft.com/office/drawing/2014/main" id="{B9948B48-CC84-4422-9C25-555507B60854}"/>
              </a:ext>
            </a:extLst>
          </p:cNvPr>
          <p:cNvCxnSpPr>
            <a:cxnSpLocks/>
          </p:cNvCxnSpPr>
          <p:nvPr/>
        </p:nvCxnSpPr>
        <p:spPr>
          <a:xfrm>
            <a:off x="7352069" y="1168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081B944-FF3C-43C5-9ED0-7ABFBF0D5BAD}"/>
              </a:ext>
            </a:extLst>
          </p:cNvPr>
          <p:cNvSpPr txBox="1"/>
          <p:nvPr/>
        </p:nvSpPr>
        <p:spPr>
          <a:xfrm>
            <a:off x="7126654" y="888332"/>
            <a:ext cx="487674" cy="276999"/>
          </a:xfrm>
          <a:prstGeom prst="rect">
            <a:avLst/>
          </a:prstGeom>
          <a:noFill/>
        </p:spPr>
        <p:txBody>
          <a:bodyPr wrap="square" rtlCol="0">
            <a:spAutoFit/>
          </a:bodyPr>
          <a:lstStyle/>
          <a:p>
            <a:r>
              <a:rPr lang="en-US" sz="1200" dirty="0">
                <a:latin typeface="Arial Narrow" panose="020B0606020202030204" pitchFamily="34" charset="0"/>
              </a:rPr>
              <a:t>2015</a:t>
            </a:r>
          </a:p>
        </p:txBody>
      </p:sp>
      <p:sp>
        <p:nvSpPr>
          <p:cNvPr id="42" name="TextBox 41">
            <a:extLst>
              <a:ext uri="{FF2B5EF4-FFF2-40B4-BE49-F238E27FC236}">
                <a16:creationId xmlns:a16="http://schemas.microsoft.com/office/drawing/2014/main" id="{11287A0F-DE06-4034-AF5A-2CDE19B19160}"/>
              </a:ext>
            </a:extLst>
          </p:cNvPr>
          <p:cNvSpPr txBox="1"/>
          <p:nvPr/>
        </p:nvSpPr>
        <p:spPr>
          <a:xfrm>
            <a:off x="6930173" y="1530157"/>
            <a:ext cx="843792" cy="830997"/>
          </a:xfrm>
          <a:prstGeom prst="rect">
            <a:avLst/>
          </a:prstGeom>
          <a:noFill/>
        </p:spPr>
        <p:txBody>
          <a:bodyPr wrap="square" rtlCol="0">
            <a:spAutoFit/>
          </a:bodyPr>
          <a:lstStyle/>
          <a:p>
            <a:pPr algn="ctr"/>
            <a:r>
              <a:rPr lang="en-US" sz="1200" dirty="0">
                <a:latin typeface="Arial Narrow" panose="020B0606020202030204" pitchFamily="34" charset="0"/>
              </a:rPr>
              <a:t>Paris attack</a:t>
            </a:r>
          </a:p>
          <a:p>
            <a:pPr algn="ctr"/>
            <a:r>
              <a:rPr lang="en-US" sz="1200" dirty="0">
                <a:latin typeface="Arial Narrow" panose="020B0606020202030204" pitchFamily="34" charset="0"/>
              </a:rPr>
              <a:t>Charlie Hebdo Newspaper</a:t>
            </a:r>
          </a:p>
        </p:txBody>
      </p:sp>
      <p:cxnSp>
        <p:nvCxnSpPr>
          <p:cNvPr id="43" name="Straight Connector 42">
            <a:extLst>
              <a:ext uri="{FF2B5EF4-FFF2-40B4-BE49-F238E27FC236}">
                <a16:creationId xmlns:a16="http://schemas.microsoft.com/office/drawing/2014/main" id="{85C68820-0ED8-4B91-8837-A800310D9A74}"/>
              </a:ext>
            </a:extLst>
          </p:cNvPr>
          <p:cNvCxnSpPr>
            <a:cxnSpLocks/>
          </p:cNvCxnSpPr>
          <p:nvPr/>
        </p:nvCxnSpPr>
        <p:spPr>
          <a:xfrm>
            <a:off x="8272339" y="1172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7D58686-8712-4BA9-A314-839F4B33EF08}"/>
              </a:ext>
            </a:extLst>
          </p:cNvPr>
          <p:cNvSpPr txBox="1"/>
          <p:nvPr/>
        </p:nvSpPr>
        <p:spPr>
          <a:xfrm>
            <a:off x="8046924" y="892160"/>
            <a:ext cx="487674" cy="276999"/>
          </a:xfrm>
          <a:prstGeom prst="rect">
            <a:avLst/>
          </a:prstGeom>
          <a:noFill/>
        </p:spPr>
        <p:txBody>
          <a:bodyPr wrap="square" rtlCol="0">
            <a:spAutoFit/>
          </a:bodyPr>
          <a:lstStyle/>
          <a:p>
            <a:r>
              <a:rPr lang="en-US" sz="1200" dirty="0">
                <a:latin typeface="Arial Narrow" panose="020B0606020202030204" pitchFamily="34" charset="0"/>
              </a:rPr>
              <a:t>2016</a:t>
            </a:r>
          </a:p>
        </p:txBody>
      </p:sp>
      <p:sp>
        <p:nvSpPr>
          <p:cNvPr id="45" name="TextBox 44">
            <a:extLst>
              <a:ext uri="{FF2B5EF4-FFF2-40B4-BE49-F238E27FC236}">
                <a16:creationId xmlns:a16="http://schemas.microsoft.com/office/drawing/2014/main" id="{DB3C1B62-38F0-4508-BB54-6A6438EB7C16}"/>
              </a:ext>
            </a:extLst>
          </p:cNvPr>
          <p:cNvSpPr txBox="1"/>
          <p:nvPr/>
        </p:nvSpPr>
        <p:spPr>
          <a:xfrm>
            <a:off x="7798615" y="1492841"/>
            <a:ext cx="985611" cy="830997"/>
          </a:xfrm>
          <a:prstGeom prst="rect">
            <a:avLst/>
          </a:prstGeom>
          <a:noFill/>
        </p:spPr>
        <p:txBody>
          <a:bodyPr wrap="square" rtlCol="0">
            <a:spAutoFit/>
          </a:bodyPr>
          <a:lstStyle/>
          <a:p>
            <a:pPr algn="ctr"/>
            <a:r>
              <a:rPr lang="en-US" sz="1200" dirty="0">
                <a:latin typeface="Arial Narrow" panose="020B0606020202030204" pitchFamily="34" charset="0"/>
              </a:rPr>
              <a:t>Iraq takes back Falluja</a:t>
            </a:r>
          </a:p>
          <a:p>
            <a:pPr algn="ctr"/>
            <a:r>
              <a:rPr lang="en-US" sz="1200" dirty="0">
                <a:latin typeface="Arial Narrow" panose="020B0606020202030204" pitchFamily="34" charset="0"/>
              </a:rPr>
              <a:t>Turkey strikes ISIS and YPG</a:t>
            </a:r>
          </a:p>
        </p:txBody>
      </p:sp>
      <p:cxnSp>
        <p:nvCxnSpPr>
          <p:cNvPr id="46" name="Straight Connector 45">
            <a:extLst>
              <a:ext uri="{FF2B5EF4-FFF2-40B4-BE49-F238E27FC236}">
                <a16:creationId xmlns:a16="http://schemas.microsoft.com/office/drawing/2014/main" id="{D83B8ACE-06D7-41EA-8D8D-CEB4DE2A4A20}"/>
              </a:ext>
            </a:extLst>
          </p:cNvPr>
          <p:cNvCxnSpPr>
            <a:cxnSpLocks/>
          </p:cNvCxnSpPr>
          <p:nvPr/>
        </p:nvCxnSpPr>
        <p:spPr>
          <a:xfrm>
            <a:off x="9115980" y="116246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3005F47-F380-47F4-998A-0EF9A186D91D}"/>
              </a:ext>
            </a:extLst>
          </p:cNvPr>
          <p:cNvSpPr txBox="1"/>
          <p:nvPr/>
        </p:nvSpPr>
        <p:spPr>
          <a:xfrm>
            <a:off x="8872143" y="893342"/>
            <a:ext cx="487674" cy="276999"/>
          </a:xfrm>
          <a:prstGeom prst="rect">
            <a:avLst/>
          </a:prstGeom>
          <a:noFill/>
        </p:spPr>
        <p:txBody>
          <a:bodyPr wrap="square" rtlCol="0">
            <a:spAutoFit/>
          </a:bodyPr>
          <a:lstStyle/>
          <a:p>
            <a:r>
              <a:rPr lang="en-US" sz="1200" dirty="0">
                <a:latin typeface="Arial Narrow" panose="020B0606020202030204" pitchFamily="34" charset="0"/>
              </a:rPr>
              <a:t>2017</a:t>
            </a:r>
          </a:p>
        </p:txBody>
      </p:sp>
      <p:sp>
        <p:nvSpPr>
          <p:cNvPr id="48" name="TextBox 47">
            <a:extLst>
              <a:ext uri="{FF2B5EF4-FFF2-40B4-BE49-F238E27FC236}">
                <a16:creationId xmlns:a16="http://schemas.microsoft.com/office/drawing/2014/main" id="{DCDB498D-589D-4A15-A89D-74779936487D}"/>
              </a:ext>
            </a:extLst>
          </p:cNvPr>
          <p:cNvSpPr txBox="1"/>
          <p:nvPr/>
        </p:nvSpPr>
        <p:spPr>
          <a:xfrm>
            <a:off x="8704986" y="1511052"/>
            <a:ext cx="843792" cy="1200329"/>
          </a:xfrm>
          <a:prstGeom prst="rect">
            <a:avLst/>
          </a:prstGeom>
          <a:noFill/>
        </p:spPr>
        <p:txBody>
          <a:bodyPr wrap="square" rtlCol="0">
            <a:spAutoFit/>
          </a:bodyPr>
          <a:lstStyle/>
          <a:p>
            <a:pPr algn="ctr"/>
            <a:r>
              <a:rPr lang="en-US" sz="1200" dirty="0">
                <a:latin typeface="Arial Narrow" panose="020B0606020202030204" pitchFamily="34" charset="0"/>
              </a:rPr>
              <a:t>ISIS loses Mosul</a:t>
            </a:r>
          </a:p>
          <a:p>
            <a:pPr algn="ctr"/>
            <a:r>
              <a:rPr lang="en-US" sz="1200" dirty="0">
                <a:latin typeface="Arial Narrow" panose="020B0606020202030204" pitchFamily="34" charset="0"/>
              </a:rPr>
              <a:t>Baghdad declares end of caliphate</a:t>
            </a:r>
          </a:p>
        </p:txBody>
      </p:sp>
      <p:cxnSp>
        <p:nvCxnSpPr>
          <p:cNvPr id="49" name="Straight Connector 48">
            <a:extLst>
              <a:ext uri="{FF2B5EF4-FFF2-40B4-BE49-F238E27FC236}">
                <a16:creationId xmlns:a16="http://schemas.microsoft.com/office/drawing/2014/main" id="{F4A83E95-6251-4587-BBEC-884CEA08E759}"/>
              </a:ext>
            </a:extLst>
          </p:cNvPr>
          <p:cNvCxnSpPr>
            <a:cxnSpLocks/>
          </p:cNvCxnSpPr>
          <p:nvPr/>
        </p:nvCxnSpPr>
        <p:spPr>
          <a:xfrm>
            <a:off x="9886608" y="116604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690FFFE-5C78-4AF2-A8F7-C0EFF59BBAFA}"/>
              </a:ext>
            </a:extLst>
          </p:cNvPr>
          <p:cNvSpPr txBox="1"/>
          <p:nvPr/>
        </p:nvSpPr>
        <p:spPr>
          <a:xfrm>
            <a:off x="9642771" y="896923"/>
            <a:ext cx="487674" cy="276999"/>
          </a:xfrm>
          <a:prstGeom prst="rect">
            <a:avLst/>
          </a:prstGeom>
          <a:noFill/>
        </p:spPr>
        <p:txBody>
          <a:bodyPr wrap="square" rtlCol="0">
            <a:spAutoFit/>
          </a:bodyPr>
          <a:lstStyle/>
          <a:p>
            <a:r>
              <a:rPr lang="en-US" sz="1200" dirty="0">
                <a:latin typeface="Arial Narrow" panose="020B0606020202030204" pitchFamily="34" charset="0"/>
              </a:rPr>
              <a:t>2018</a:t>
            </a:r>
          </a:p>
        </p:txBody>
      </p:sp>
      <p:sp>
        <p:nvSpPr>
          <p:cNvPr id="51" name="TextBox 50">
            <a:extLst>
              <a:ext uri="{FF2B5EF4-FFF2-40B4-BE49-F238E27FC236}">
                <a16:creationId xmlns:a16="http://schemas.microsoft.com/office/drawing/2014/main" id="{243391BF-08D8-4D7C-8FC0-FAE4E2DD5846}"/>
              </a:ext>
            </a:extLst>
          </p:cNvPr>
          <p:cNvSpPr txBox="1"/>
          <p:nvPr/>
        </p:nvSpPr>
        <p:spPr>
          <a:xfrm>
            <a:off x="9475614" y="1514633"/>
            <a:ext cx="843792" cy="1200329"/>
          </a:xfrm>
          <a:prstGeom prst="rect">
            <a:avLst/>
          </a:prstGeom>
          <a:noFill/>
        </p:spPr>
        <p:txBody>
          <a:bodyPr wrap="square" rtlCol="0">
            <a:spAutoFit/>
          </a:bodyPr>
          <a:lstStyle/>
          <a:p>
            <a:pPr algn="ctr"/>
            <a:r>
              <a:rPr lang="en-US" sz="1200" dirty="0">
                <a:latin typeface="Arial Narrow" panose="020B0606020202030204" pitchFamily="34" charset="0"/>
              </a:rPr>
              <a:t>Syrian gov. retakes territories</a:t>
            </a:r>
          </a:p>
          <a:p>
            <a:pPr algn="ctr"/>
            <a:r>
              <a:rPr lang="en-US" sz="1200" dirty="0">
                <a:latin typeface="Arial Narrow" panose="020B0606020202030204" pitchFamily="34" charset="0"/>
              </a:rPr>
              <a:t>US vows to remove troops</a:t>
            </a:r>
          </a:p>
        </p:txBody>
      </p:sp>
    </p:spTree>
    <p:extLst>
      <p:ext uri="{BB962C8B-B14F-4D97-AF65-F5344CB8AC3E}">
        <p14:creationId xmlns:p14="http://schemas.microsoft.com/office/powerpoint/2010/main" val="2083901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36</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3922A9-EE28-401E-8C55-55A6C995409E}"/>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6" name="Rectangle 1">
            <a:extLst>
              <a:ext uri="{FF2B5EF4-FFF2-40B4-BE49-F238E27FC236}">
                <a16:creationId xmlns:a16="http://schemas.microsoft.com/office/drawing/2014/main" id="{656D0968-1B6E-4B5E-AE6A-1D1EEBCEF1B5}"/>
              </a:ext>
            </a:extLst>
          </p:cNvPr>
          <p:cNvSpPr>
            <a:spLocks noChangeArrowheads="1"/>
          </p:cNvSpPr>
          <p:nvPr/>
        </p:nvSpPr>
        <p:spPr bwMode="auto">
          <a:xfrm>
            <a:off x="964465" y="3398176"/>
            <a:ext cx="10387148" cy="28623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dirty="0">
                <a:latin typeface="Arial Narrow" panose="020B0606020202030204" pitchFamily="34" charset="0"/>
              </a:rPr>
              <a:t>Thousands of ISIS members and relatives are in limbo</a:t>
            </a:r>
            <a:endParaRPr lang="en-US" dirty="0">
              <a:latin typeface="Arial Narrow" panose="020B0606020202030204" pitchFamily="34" charset="0"/>
            </a:endParaRPr>
          </a:p>
          <a:p>
            <a:r>
              <a:rPr lang="en-US" dirty="0">
                <a:latin typeface="Arial Narrow" panose="020B0606020202030204" pitchFamily="34" charset="0"/>
              </a:rPr>
              <a:t>There are thousands of wives and children of ISIS fighters or people loosely connected to the militants whose fate is undetermined and, in many cases, are being mistreated. A recent Human Rights Watch report says in just one corner of the war — northern Iraq — Kurdish authorities are holding</a:t>
            </a:r>
            <a:r>
              <a:rPr lang="en-US" dirty="0">
                <a:latin typeface="Arial Narrow" panose="020B0606020202030204" pitchFamily="34" charset="0"/>
                <a:hlinkClick r:id="rId2"/>
              </a:rPr>
              <a:t> 1,500 children under 18 years old in detention and torturing many</a:t>
            </a:r>
            <a:r>
              <a:rPr lang="en-US" dirty="0">
                <a:latin typeface="Arial Narrow" panose="020B0606020202030204" pitchFamily="34" charset="0"/>
              </a:rPr>
              <a:t>. Also unknown is the fate of</a:t>
            </a:r>
            <a:r>
              <a:rPr lang="en-US" dirty="0">
                <a:latin typeface="Arial Narrow" panose="020B0606020202030204" pitchFamily="34" charset="0"/>
                <a:hlinkClick r:id="rId3"/>
              </a:rPr>
              <a:t> thousands of Western men and women</a:t>
            </a:r>
            <a:r>
              <a:rPr lang="en-US" dirty="0">
                <a:latin typeface="Arial Narrow" panose="020B0606020202030204" pitchFamily="34" charset="0"/>
              </a:rPr>
              <a:t>, mostly from Europe but also from North America.</a:t>
            </a:r>
            <a:r>
              <a:rPr lang="en-US" dirty="0">
                <a:latin typeface="Arial Narrow" panose="020B0606020202030204" pitchFamily="34" charset="0"/>
                <a:hlinkClick r:id="rId4"/>
              </a:rPr>
              <a:t> About 1,800 women</a:t>
            </a:r>
            <a:r>
              <a:rPr lang="en-US" dirty="0">
                <a:latin typeface="Arial Narrow" panose="020B0606020202030204" pitchFamily="34" charset="0"/>
              </a:rPr>
              <a:t> and children from Europe and elsewhere are languishing in detention camps in northeastern Syria. Their </a:t>
            </a:r>
            <a:r>
              <a:rPr lang="en-US" dirty="0">
                <a:latin typeface="Arial Narrow" panose="020B0606020202030204" pitchFamily="34" charset="0"/>
                <a:hlinkClick r:id="rId5"/>
              </a:rPr>
              <a:t>countries are hesitant to take them back</a:t>
            </a:r>
            <a:r>
              <a:rPr lang="en-US" dirty="0">
                <a:latin typeface="Arial Narrow" panose="020B0606020202030204" pitchFamily="34" charset="0"/>
              </a:rPr>
              <a:t> home because the authorities don't know what to do with them — whether they can prosecute them or prevent them from being domestic security threats once they return. Advocates of those detained say their home countries have a responsibility to take them back and either prosecute them or release them. They also say that letting them languish endlessly in camps just breeds more radicalism.</a:t>
            </a:r>
          </a:p>
        </p:txBody>
      </p:sp>
      <p:sp>
        <p:nvSpPr>
          <p:cNvPr id="10" name="Rectangle 9">
            <a:extLst>
              <a:ext uri="{FF2B5EF4-FFF2-40B4-BE49-F238E27FC236}">
                <a16:creationId xmlns:a16="http://schemas.microsoft.com/office/drawing/2014/main" id="{1530A17B-968D-4AE6-A213-F49F8C86E085}"/>
              </a:ext>
            </a:extLst>
          </p:cNvPr>
          <p:cNvSpPr/>
          <p:nvPr/>
        </p:nvSpPr>
        <p:spPr>
          <a:xfrm>
            <a:off x="4845150" y="75083"/>
            <a:ext cx="7130350" cy="307777"/>
          </a:xfrm>
          <a:prstGeom prst="rect">
            <a:avLst/>
          </a:prstGeom>
        </p:spPr>
        <p:txBody>
          <a:bodyPr wrap="none">
            <a:spAutoFit/>
          </a:bodyPr>
          <a:lstStyle/>
          <a:p>
            <a:r>
              <a:rPr lang="en-US" sz="1400" dirty="0">
                <a:latin typeface="Arial Narrow" panose="020B0606020202030204" pitchFamily="34" charset="0"/>
                <a:hlinkClick r:id="rId6"/>
              </a:rPr>
              <a:t>https://www.npr.org/2019/03/22/701266887/analysis-the-end-of-the-caliphate-doesn-t-mean-the-end-of-isis</a:t>
            </a:r>
            <a:endParaRPr lang="en-US" sz="1400" dirty="0">
              <a:latin typeface="Arial Narrow" panose="020B0606020202030204" pitchFamily="34" charset="0"/>
            </a:endParaRPr>
          </a:p>
        </p:txBody>
      </p:sp>
      <p:sp>
        <p:nvSpPr>
          <p:cNvPr id="11" name="Rectangle 10">
            <a:extLst>
              <a:ext uri="{FF2B5EF4-FFF2-40B4-BE49-F238E27FC236}">
                <a16:creationId xmlns:a16="http://schemas.microsoft.com/office/drawing/2014/main" id="{4D59470A-D7E7-4A57-88BC-36D82777F25C}"/>
              </a:ext>
            </a:extLst>
          </p:cNvPr>
          <p:cNvSpPr/>
          <p:nvPr/>
        </p:nvSpPr>
        <p:spPr>
          <a:xfrm>
            <a:off x="115396" y="2780141"/>
            <a:ext cx="705387"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2000" b="1" dirty="0">
                <a:latin typeface="Arial Narrow" panose="020B0606020202030204" pitchFamily="34" charset="0"/>
                <a:ea typeface="+mj-ea"/>
                <a:cs typeface="+mj-cs"/>
              </a:rPr>
              <a:t>2019</a:t>
            </a:r>
            <a:endParaRPr lang="en-US" sz="2000" kern="1200" dirty="0">
              <a:solidFill>
                <a:schemeClr val="tx1"/>
              </a:solidFill>
              <a:latin typeface="Arial Narrow" panose="020B0606020202030204" pitchFamily="34" charset="0"/>
              <a:ea typeface="+mj-ea"/>
              <a:cs typeface="+mj-cs"/>
            </a:endParaRPr>
          </a:p>
        </p:txBody>
      </p:sp>
      <p:cxnSp>
        <p:nvCxnSpPr>
          <p:cNvPr id="12" name="Straight Connector 11">
            <a:extLst>
              <a:ext uri="{FF2B5EF4-FFF2-40B4-BE49-F238E27FC236}">
                <a16:creationId xmlns:a16="http://schemas.microsoft.com/office/drawing/2014/main" id="{1E7FA691-66C0-4670-969B-0FBE6DCE12AA}"/>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9123A3C-3FA9-4F33-A61A-54A370E86BB1}"/>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4" name="Straight Connector 13">
            <a:extLst>
              <a:ext uri="{FF2B5EF4-FFF2-40B4-BE49-F238E27FC236}">
                <a16:creationId xmlns:a16="http://schemas.microsoft.com/office/drawing/2014/main" id="{A77DAB97-2260-4C20-937D-84FF377BCF9F}"/>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F3FB56-CAAD-45B7-AFB7-14EBFEB073F6}"/>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6" name="TextBox 15">
            <a:extLst>
              <a:ext uri="{FF2B5EF4-FFF2-40B4-BE49-F238E27FC236}">
                <a16:creationId xmlns:a16="http://schemas.microsoft.com/office/drawing/2014/main" id="{EC4EA7AF-AF4A-4C41-9020-E294C3BA4DC1}"/>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7" name="TextBox 16">
            <a:extLst>
              <a:ext uri="{FF2B5EF4-FFF2-40B4-BE49-F238E27FC236}">
                <a16:creationId xmlns:a16="http://schemas.microsoft.com/office/drawing/2014/main" id="{C5ED2232-A677-4D12-95E6-F0A6C46221CD}"/>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8" name="Straight Connector 17">
            <a:extLst>
              <a:ext uri="{FF2B5EF4-FFF2-40B4-BE49-F238E27FC236}">
                <a16:creationId xmlns:a16="http://schemas.microsoft.com/office/drawing/2014/main" id="{4A39E063-979F-465A-B9BA-436C7D54EE93}"/>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860F4D9-E8EC-4EEA-A1FB-E2ECB3838BCF}"/>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20" name="TextBox 19">
            <a:extLst>
              <a:ext uri="{FF2B5EF4-FFF2-40B4-BE49-F238E27FC236}">
                <a16:creationId xmlns:a16="http://schemas.microsoft.com/office/drawing/2014/main" id="{5C1B80F2-5888-4917-B0F2-FF4C7A808CA8}"/>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21" name="Straight Connector 20">
            <a:extLst>
              <a:ext uri="{FF2B5EF4-FFF2-40B4-BE49-F238E27FC236}">
                <a16:creationId xmlns:a16="http://schemas.microsoft.com/office/drawing/2014/main" id="{4F9243E3-AD34-4E2C-A6BC-4ECAE6ABA741}"/>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C0EDDCE-F1A2-4D39-BCF5-559AB4812454}"/>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3" name="TextBox 22">
            <a:extLst>
              <a:ext uri="{FF2B5EF4-FFF2-40B4-BE49-F238E27FC236}">
                <a16:creationId xmlns:a16="http://schemas.microsoft.com/office/drawing/2014/main" id="{92ACAE76-2716-460E-80E9-B72445966F6B}"/>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4" name="Straight Connector 23">
            <a:extLst>
              <a:ext uri="{FF2B5EF4-FFF2-40B4-BE49-F238E27FC236}">
                <a16:creationId xmlns:a16="http://schemas.microsoft.com/office/drawing/2014/main" id="{31784F94-349C-4BBB-BB18-8484EB51CC6D}"/>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433848B-F62F-478D-A430-39E842353741}"/>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6" name="TextBox 25">
            <a:extLst>
              <a:ext uri="{FF2B5EF4-FFF2-40B4-BE49-F238E27FC236}">
                <a16:creationId xmlns:a16="http://schemas.microsoft.com/office/drawing/2014/main" id="{900B7C7E-227E-404F-B7BF-ED4909BECA57}"/>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7" name="Straight Connector 26">
            <a:extLst>
              <a:ext uri="{FF2B5EF4-FFF2-40B4-BE49-F238E27FC236}">
                <a16:creationId xmlns:a16="http://schemas.microsoft.com/office/drawing/2014/main" id="{BC43895C-CD0A-4BC5-87CD-A1120C6BB246}"/>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3848DDA-6472-4BEC-8874-A576A8EB2585}"/>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9" name="TextBox 28">
            <a:extLst>
              <a:ext uri="{FF2B5EF4-FFF2-40B4-BE49-F238E27FC236}">
                <a16:creationId xmlns:a16="http://schemas.microsoft.com/office/drawing/2014/main" id="{B88DBC3A-5681-47B1-8C60-EE73A8F721EB}"/>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30" name="Straight Connector 29">
            <a:extLst>
              <a:ext uri="{FF2B5EF4-FFF2-40B4-BE49-F238E27FC236}">
                <a16:creationId xmlns:a16="http://schemas.microsoft.com/office/drawing/2014/main" id="{C778CDF9-6494-461C-B325-9AEB88017C00}"/>
              </a:ext>
            </a:extLst>
          </p:cNvPr>
          <p:cNvCxnSpPr>
            <a:cxnSpLocks/>
          </p:cNvCxnSpPr>
          <p:nvPr/>
        </p:nvCxnSpPr>
        <p:spPr>
          <a:xfrm>
            <a:off x="11058775"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C1CBAB3-21C6-41C2-942D-AC146886E121}"/>
              </a:ext>
            </a:extLst>
          </p:cNvPr>
          <p:cNvSpPr txBox="1"/>
          <p:nvPr/>
        </p:nvSpPr>
        <p:spPr>
          <a:xfrm>
            <a:off x="10814938" y="895330"/>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32" name="TextBox 31">
            <a:extLst>
              <a:ext uri="{FF2B5EF4-FFF2-40B4-BE49-F238E27FC236}">
                <a16:creationId xmlns:a16="http://schemas.microsoft.com/office/drawing/2014/main" id="{07393CC1-A1FD-48A1-8ADF-A4290E9DC13B}"/>
              </a:ext>
            </a:extLst>
          </p:cNvPr>
          <p:cNvSpPr txBox="1"/>
          <p:nvPr/>
        </p:nvSpPr>
        <p:spPr>
          <a:xfrm>
            <a:off x="10449979" y="1521951"/>
            <a:ext cx="1217592" cy="1200329"/>
          </a:xfrm>
          <a:prstGeom prst="rect">
            <a:avLst/>
          </a:prstGeom>
          <a:noFill/>
        </p:spPr>
        <p:txBody>
          <a:bodyPr wrap="square" rtlCol="0">
            <a:spAutoFit/>
          </a:bodyPr>
          <a:lstStyle/>
          <a:p>
            <a:pPr algn="ctr"/>
            <a:r>
              <a:rPr lang="en-US" sz="1200" dirty="0">
                <a:latin typeface="Arial Narrow" panose="020B0606020202030204" pitchFamily="34" charset="0"/>
              </a:rPr>
              <a:t>ISIS fighters defeated at </a:t>
            </a:r>
            <a:r>
              <a:rPr lang="en-US" sz="1200" dirty="0" err="1">
                <a:latin typeface="Arial Narrow" panose="020B0606020202030204" pitchFamily="34" charset="0"/>
              </a:rPr>
              <a:t>Baghous</a:t>
            </a:r>
            <a:endParaRPr lang="en-US" sz="1200" dirty="0">
              <a:latin typeface="Arial Narrow" panose="020B0606020202030204" pitchFamily="34" charset="0"/>
            </a:endParaRPr>
          </a:p>
          <a:p>
            <a:pPr algn="ctr"/>
            <a:r>
              <a:rPr lang="en-US" sz="1200" dirty="0">
                <a:latin typeface="Arial Narrow" panose="020B0606020202030204" pitchFamily="34" charset="0"/>
              </a:rPr>
              <a:t>SDF declares Caliphate “eliminated”</a:t>
            </a:r>
          </a:p>
        </p:txBody>
      </p:sp>
      <p:cxnSp>
        <p:nvCxnSpPr>
          <p:cNvPr id="33" name="Straight Connector 32">
            <a:extLst>
              <a:ext uri="{FF2B5EF4-FFF2-40B4-BE49-F238E27FC236}">
                <a16:creationId xmlns:a16="http://schemas.microsoft.com/office/drawing/2014/main" id="{2D734DF9-5A2F-401F-8AC2-506E15192B30}"/>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1478B11-F8F6-4273-AC7D-A4EF0A1B1F7B}"/>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6" name="TextBox 35">
            <a:extLst>
              <a:ext uri="{FF2B5EF4-FFF2-40B4-BE49-F238E27FC236}">
                <a16:creationId xmlns:a16="http://schemas.microsoft.com/office/drawing/2014/main" id="{133F5F85-1C4A-4D88-B0C3-940A244D7564}"/>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7" name="Straight Connector 36">
            <a:extLst>
              <a:ext uri="{FF2B5EF4-FFF2-40B4-BE49-F238E27FC236}">
                <a16:creationId xmlns:a16="http://schemas.microsoft.com/office/drawing/2014/main" id="{E6363E58-A0CC-41F4-AA8C-DC7DD8A486BB}"/>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4AE5555-2E69-4E4A-A51D-1655787E4EA8}"/>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9" name="TextBox 38">
            <a:extLst>
              <a:ext uri="{FF2B5EF4-FFF2-40B4-BE49-F238E27FC236}">
                <a16:creationId xmlns:a16="http://schemas.microsoft.com/office/drawing/2014/main" id="{4B2C70F6-2E5B-4F9A-A7F0-8440FFF82971}"/>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cxnSp>
        <p:nvCxnSpPr>
          <p:cNvPr id="40" name="Straight Connector 39">
            <a:extLst>
              <a:ext uri="{FF2B5EF4-FFF2-40B4-BE49-F238E27FC236}">
                <a16:creationId xmlns:a16="http://schemas.microsoft.com/office/drawing/2014/main" id="{9BB73A3C-034C-4C66-B36D-0EF9AF5F0E58}"/>
              </a:ext>
            </a:extLst>
          </p:cNvPr>
          <p:cNvCxnSpPr>
            <a:cxnSpLocks/>
          </p:cNvCxnSpPr>
          <p:nvPr/>
        </p:nvCxnSpPr>
        <p:spPr>
          <a:xfrm>
            <a:off x="7352069" y="1168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2E88A05-E938-423B-9F87-7C66E1736A60}"/>
              </a:ext>
            </a:extLst>
          </p:cNvPr>
          <p:cNvSpPr txBox="1"/>
          <p:nvPr/>
        </p:nvSpPr>
        <p:spPr>
          <a:xfrm>
            <a:off x="7126654" y="888332"/>
            <a:ext cx="487674" cy="276999"/>
          </a:xfrm>
          <a:prstGeom prst="rect">
            <a:avLst/>
          </a:prstGeom>
          <a:noFill/>
        </p:spPr>
        <p:txBody>
          <a:bodyPr wrap="square" rtlCol="0">
            <a:spAutoFit/>
          </a:bodyPr>
          <a:lstStyle/>
          <a:p>
            <a:r>
              <a:rPr lang="en-US" sz="1200" dirty="0">
                <a:latin typeface="Arial Narrow" panose="020B0606020202030204" pitchFamily="34" charset="0"/>
              </a:rPr>
              <a:t>2015</a:t>
            </a:r>
          </a:p>
        </p:txBody>
      </p:sp>
      <p:sp>
        <p:nvSpPr>
          <p:cNvPr id="42" name="TextBox 41">
            <a:extLst>
              <a:ext uri="{FF2B5EF4-FFF2-40B4-BE49-F238E27FC236}">
                <a16:creationId xmlns:a16="http://schemas.microsoft.com/office/drawing/2014/main" id="{B5EA64AE-51DE-4264-9FEF-05A0BE0C7CC3}"/>
              </a:ext>
            </a:extLst>
          </p:cNvPr>
          <p:cNvSpPr txBox="1"/>
          <p:nvPr/>
        </p:nvSpPr>
        <p:spPr>
          <a:xfrm>
            <a:off x="6930173" y="1530157"/>
            <a:ext cx="843792" cy="830997"/>
          </a:xfrm>
          <a:prstGeom prst="rect">
            <a:avLst/>
          </a:prstGeom>
          <a:noFill/>
        </p:spPr>
        <p:txBody>
          <a:bodyPr wrap="square" rtlCol="0">
            <a:spAutoFit/>
          </a:bodyPr>
          <a:lstStyle/>
          <a:p>
            <a:pPr algn="ctr"/>
            <a:r>
              <a:rPr lang="en-US" sz="1200" dirty="0">
                <a:latin typeface="Arial Narrow" panose="020B0606020202030204" pitchFamily="34" charset="0"/>
              </a:rPr>
              <a:t>Paris attack</a:t>
            </a:r>
          </a:p>
          <a:p>
            <a:pPr algn="ctr"/>
            <a:r>
              <a:rPr lang="en-US" sz="1200" dirty="0">
                <a:latin typeface="Arial Narrow" panose="020B0606020202030204" pitchFamily="34" charset="0"/>
              </a:rPr>
              <a:t>Charlie Hebdo Newspaper</a:t>
            </a:r>
          </a:p>
        </p:txBody>
      </p:sp>
      <p:cxnSp>
        <p:nvCxnSpPr>
          <p:cNvPr id="43" name="Straight Connector 42">
            <a:extLst>
              <a:ext uri="{FF2B5EF4-FFF2-40B4-BE49-F238E27FC236}">
                <a16:creationId xmlns:a16="http://schemas.microsoft.com/office/drawing/2014/main" id="{42F935AE-6C54-43A9-BA7D-40B3D25025B7}"/>
              </a:ext>
            </a:extLst>
          </p:cNvPr>
          <p:cNvCxnSpPr>
            <a:cxnSpLocks/>
          </p:cNvCxnSpPr>
          <p:nvPr/>
        </p:nvCxnSpPr>
        <p:spPr>
          <a:xfrm>
            <a:off x="8272339" y="1172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FF71866-DE37-4F1F-A511-BF7F424E5CAC}"/>
              </a:ext>
            </a:extLst>
          </p:cNvPr>
          <p:cNvSpPr txBox="1"/>
          <p:nvPr/>
        </p:nvSpPr>
        <p:spPr>
          <a:xfrm>
            <a:off x="8046924" y="892160"/>
            <a:ext cx="487674" cy="276999"/>
          </a:xfrm>
          <a:prstGeom prst="rect">
            <a:avLst/>
          </a:prstGeom>
          <a:noFill/>
        </p:spPr>
        <p:txBody>
          <a:bodyPr wrap="square" rtlCol="0">
            <a:spAutoFit/>
          </a:bodyPr>
          <a:lstStyle/>
          <a:p>
            <a:r>
              <a:rPr lang="en-US" sz="1200" dirty="0">
                <a:latin typeface="Arial Narrow" panose="020B0606020202030204" pitchFamily="34" charset="0"/>
              </a:rPr>
              <a:t>2016</a:t>
            </a:r>
          </a:p>
        </p:txBody>
      </p:sp>
      <p:sp>
        <p:nvSpPr>
          <p:cNvPr id="45" name="TextBox 44">
            <a:extLst>
              <a:ext uri="{FF2B5EF4-FFF2-40B4-BE49-F238E27FC236}">
                <a16:creationId xmlns:a16="http://schemas.microsoft.com/office/drawing/2014/main" id="{737A8502-B59A-4F0C-B950-8B46CF3A03DD}"/>
              </a:ext>
            </a:extLst>
          </p:cNvPr>
          <p:cNvSpPr txBox="1"/>
          <p:nvPr/>
        </p:nvSpPr>
        <p:spPr>
          <a:xfrm>
            <a:off x="7798615" y="1492841"/>
            <a:ext cx="985611" cy="830997"/>
          </a:xfrm>
          <a:prstGeom prst="rect">
            <a:avLst/>
          </a:prstGeom>
          <a:noFill/>
        </p:spPr>
        <p:txBody>
          <a:bodyPr wrap="square" rtlCol="0">
            <a:spAutoFit/>
          </a:bodyPr>
          <a:lstStyle/>
          <a:p>
            <a:pPr algn="ctr"/>
            <a:r>
              <a:rPr lang="en-US" sz="1200" dirty="0">
                <a:latin typeface="Arial Narrow" panose="020B0606020202030204" pitchFamily="34" charset="0"/>
              </a:rPr>
              <a:t>Iraq takes back Falluja</a:t>
            </a:r>
          </a:p>
          <a:p>
            <a:pPr algn="ctr"/>
            <a:r>
              <a:rPr lang="en-US" sz="1200" dirty="0">
                <a:latin typeface="Arial Narrow" panose="020B0606020202030204" pitchFamily="34" charset="0"/>
              </a:rPr>
              <a:t>Turkey strikes ISIS and YPG</a:t>
            </a:r>
          </a:p>
        </p:txBody>
      </p:sp>
      <p:cxnSp>
        <p:nvCxnSpPr>
          <p:cNvPr id="46" name="Straight Connector 45">
            <a:extLst>
              <a:ext uri="{FF2B5EF4-FFF2-40B4-BE49-F238E27FC236}">
                <a16:creationId xmlns:a16="http://schemas.microsoft.com/office/drawing/2014/main" id="{98AFA663-93EE-4A39-9769-318DAC215FEF}"/>
              </a:ext>
            </a:extLst>
          </p:cNvPr>
          <p:cNvCxnSpPr>
            <a:cxnSpLocks/>
          </p:cNvCxnSpPr>
          <p:nvPr/>
        </p:nvCxnSpPr>
        <p:spPr>
          <a:xfrm>
            <a:off x="9115980" y="116246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F503C86-C632-40C6-8716-0E2AF68CB491}"/>
              </a:ext>
            </a:extLst>
          </p:cNvPr>
          <p:cNvSpPr txBox="1"/>
          <p:nvPr/>
        </p:nvSpPr>
        <p:spPr>
          <a:xfrm>
            <a:off x="8872143" y="893342"/>
            <a:ext cx="487674" cy="276999"/>
          </a:xfrm>
          <a:prstGeom prst="rect">
            <a:avLst/>
          </a:prstGeom>
          <a:noFill/>
        </p:spPr>
        <p:txBody>
          <a:bodyPr wrap="square" rtlCol="0">
            <a:spAutoFit/>
          </a:bodyPr>
          <a:lstStyle/>
          <a:p>
            <a:r>
              <a:rPr lang="en-US" sz="1200" dirty="0">
                <a:latin typeface="Arial Narrow" panose="020B0606020202030204" pitchFamily="34" charset="0"/>
              </a:rPr>
              <a:t>2017</a:t>
            </a:r>
          </a:p>
        </p:txBody>
      </p:sp>
      <p:sp>
        <p:nvSpPr>
          <p:cNvPr id="48" name="TextBox 47">
            <a:extLst>
              <a:ext uri="{FF2B5EF4-FFF2-40B4-BE49-F238E27FC236}">
                <a16:creationId xmlns:a16="http://schemas.microsoft.com/office/drawing/2014/main" id="{74005611-26B8-4D60-B45F-3E49C69D6E06}"/>
              </a:ext>
            </a:extLst>
          </p:cNvPr>
          <p:cNvSpPr txBox="1"/>
          <p:nvPr/>
        </p:nvSpPr>
        <p:spPr>
          <a:xfrm>
            <a:off x="8704986" y="1511052"/>
            <a:ext cx="843792" cy="1200329"/>
          </a:xfrm>
          <a:prstGeom prst="rect">
            <a:avLst/>
          </a:prstGeom>
          <a:noFill/>
        </p:spPr>
        <p:txBody>
          <a:bodyPr wrap="square" rtlCol="0">
            <a:spAutoFit/>
          </a:bodyPr>
          <a:lstStyle/>
          <a:p>
            <a:pPr algn="ctr"/>
            <a:r>
              <a:rPr lang="en-US" sz="1200" dirty="0">
                <a:latin typeface="Arial Narrow" panose="020B0606020202030204" pitchFamily="34" charset="0"/>
              </a:rPr>
              <a:t>ISIS loses Mosul</a:t>
            </a:r>
          </a:p>
          <a:p>
            <a:pPr algn="ctr"/>
            <a:r>
              <a:rPr lang="en-US" sz="1200" dirty="0">
                <a:latin typeface="Arial Narrow" panose="020B0606020202030204" pitchFamily="34" charset="0"/>
              </a:rPr>
              <a:t>Baghdad declares end of caliphate</a:t>
            </a:r>
          </a:p>
        </p:txBody>
      </p:sp>
      <p:cxnSp>
        <p:nvCxnSpPr>
          <p:cNvPr id="49" name="Straight Connector 48">
            <a:extLst>
              <a:ext uri="{FF2B5EF4-FFF2-40B4-BE49-F238E27FC236}">
                <a16:creationId xmlns:a16="http://schemas.microsoft.com/office/drawing/2014/main" id="{6B0F490F-4B31-451F-B1A9-721F610318F2}"/>
              </a:ext>
            </a:extLst>
          </p:cNvPr>
          <p:cNvCxnSpPr>
            <a:cxnSpLocks/>
          </p:cNvCxnSpPr>
          <p:nvPr/>
        </p:nvCxnSpPr>
        <p:spPr>
          <a:xfrm>
            <a:off x="9886608" y="116604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3BF8F6C-06BF-4F3D-A356-78F3DEC6725D}"/>
              </a:ext>
            </a:extLst>
          </p:cNvPr>
          <p:cNvSpPr txBox="1"/>
          <p:nvPr/>
        </p:nvSpPr>
        <p:spPr>
          <a:xfrm>
            <a:off x="9642771" y="896923"/>
            <a:ext cx="487674" cy="276999"/>
          </a:xfrm>
          <a:prstGeom prst="rect">
            <a:avLst/>
          </a:prstGeom>
          <a:noFill/>
        </p:spPr>
        <p:txBody>
          <a:bodyPr wrap="square" rtlCol="0">
            <a:spAutoFit/>
          </a:bodyPr>
          <a:lstStyle/>
          <a:p>
            <a:r>
              <a:rPr lang="en-US" sz="1200" dirty="0">
                <a:latin typeface="Arial Narrow" panose="020B0606020202030204" pitchFamily="34" charset="0"/>
              </a:rPr>
              <a:t>2018</a:t>
            </a:r>
          </a:p>
        </p:txBody>
      </p:sp>
      <p:sp>
        <p:nvSpPr>
          <p:cNvPr id="51" name="TextBox 50">
            <a:extLst>
              <a:ext uri="{FF2B5EF4-FFF2-40B4-BE49-F238E27FC236}">
                <a16:creationId xmlns:a16="http://schemas.microsoft.com/office/drawing/2014/main" id="{D5F21EF5-F0AD-4C1F-9CAF-BC0D1199FB3A}"/>
              </a:ext>
            </a:extLst>
          </p:cNvPr>
          <p:cNvSpPr txBox="1"/>
          <p:nvPr/>
        </p:nvSpPr>
        <p:spPr>
          <a:xfrm>
            <a:off x="9475614" y="1514633"/>
            <a:ext cx="843792" cy="1200329"/>
          </a:xfrm>
          <a:prstGeom prst="rect">
            <a:avLst/>
          </a:prstGeom>
          <a:noFill/>
        </p:spPr>
        <p:txBody>
          <a:bodyPr wrap="square" rtlCol="0">
            <a:spAutoFit/>
          </a:bodyPr>
          <a:lstStyle/>
          <a:p>
            <a:pPr algn="ctr"/>
            <a:r>
              <a:rPr lang="en-US" sz="1200" dirty="0">
                <a:latin typeface="Arial Narrow" panose="020B0606020202030204" pitchFamily="34" charset="0"/>
              </a:rPr>
              <a:t>Syrian gov. retakes territories</a:t>
            </a:r>
          </a:p>
          <a:p>
            <a:pPr algn="ctr"/>
            <a:r>
              <a:rPr lang="en-US" sz="1200" dirty="0">
                <a:latin typeface="Arial Narrow" panose="020B0606020202030204" pitchFamily="34" charset="0"/>
              </a:rPr>
              <a:t>US vows to remove troops</a:t>
            </a:r>
          </a:p>
        </p:txBody>
      </p:sp>
    </p:spTree>
    <p:extLst>
      <p:ext uri="{BB962C8B-B14F-4D97-AF65-F5344CB8AC3E}">
        <p14:creationId xmlns:p14="http://schemas.microsoft.com/office/powerpoint/2010/main" val="422752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37</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3922A9-EE28-401E-8C55-55A6C995409E}"/>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5" name="Rectangle 4">
            <a:extLst>
              <a:ext uri="{FF2B5EF4-FFF2-40B4-BE49-F238E27FC236}">
                <a16:creationId xmlns:a16="http://schemas.microsoft.com/office/drawing/2014/main" id="{FE793EDF-809E-4A23-BBAC-FA4A8932EC70}"/>
              </a:ext>
            </a:extLst>
          </p:cNvPr>
          <p:cNvSpPr/>
          <p:nvPr/>
        </p:nvSpPr>
        <p:spPr>
          <a:xfrm>
            <a:off x="4836442" y="85779"/>
            <a:ext cx="7130350" cy="307777"/>
          </a:xfrm>
          <a:prstGeom prst="rect">
            <a:avLst/>
          </a:prstGeom>
        </p:spPr>
        <p:txBody>
          <a:bodyPr wrap="none">
            <a:spAutoFit/>
          </a:bodyPr>
          <a:lstStyle/>
          <a:p>
            <a:r>
              <a:rPr lang="en-US" sz="1400" dirty="0">
                <a:latin typeface="Arial Narrow" panose="020B0606020202030204" pitchFamily="34" charset="0"/>
                <a:hlinkClick r:id="rId2"/>
              </a:rPr>
              <a:t>https://www.npr.org/2019/03/22/701266887/analysis-the-end-of-the-caliphate-doesn-t-mean-the-end-of-isis</a:t>
            </a:r>
            <a:endParaRPr lang="en-US" sz="1400" dirty="0">
              <a:latin typeface="Arial Narrow" panose="020B0606020202030204" pitchFamily="34" charset="0"/>
            </a:endParaRPr>
          </a:p>
        </p:txBody>
      </p:sp>
      <p:sp>
        <p:nvSpPr>
          <p:cNvPr id="6" name="Rectangle 1">
            <a:extLst>
              <a:ext uri="{FF2B5EF4-FFF2-40B4-BE49-F238E27FC236}">
                <a16:creationId xmlns:a16="http://schemas.microsoft.com/office/drawing/2014/main" id="{656D0968-1B6E-4B5E-AE6A-1D1EEBCEF1B5}"/>
              </a:ext>
            </a:extLst>
          </p:cNvPr>
          <p:cNvSpPr>
            <a:spLocks noChangeArrowheads="1"/>
          </p:cNvSpPr>
          <p:nvPr/>
        </p:nvSpPr>
        <p:spPr bwMode="auto">
          <a:xfrm>
            <a:off x="838200" y="3592113"/>
            <a:ext cx="10361023"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dirty="0">
                <a:latin typeface="Arial Narrow" panose="020B0606020202030204" pitchFamily="34" charset="0"/>
              </a:rPr>
              <a:t>U.S. troops will stay in Syria</a:t>
            </a:r>
            <a:endParaRPr lang="en-US" dirty="0">
              <a:latin typeface="Arial Narrow" panose="020B0606020202030204" pitchFamily="34" charset="0"/>
            </a:endParaRPr>
          </a:p>
          <a:p>
            <a:r>
              <a:rPr lang="en-US" dirty="0">
                <a:latin typeface="Arial Narrow" panose="020B0606020202030204" pitchFamily="34" charset="0"/>
              </a:rPr>
              <a:t>President Trump declared in December that all U.S. troops in Syria — some 2,000 — would be withdrawn following the defeat of the territorial caliphate. The decision led to an outpouring of criticism. Defense Secretary Jim Mattis resigned; opposition in Congress was bipartisan; France and Britain, which also have troops in Syria, said they would leave with the U.S. The administration now says about 200 service members will remain in northeast Syria near the border with Turkey and another 200 or so near the Iraq border at a garrison called al-</a:t>
            </a:r>
            <a:r>
              <a:rPr lang="en-US" dirty="0" err="1">
                <a:latin typeface="Arial Narrow" panose="020B0606020202030204" pitchFamily="34" charset="0"/>
              </a:rPr>
              <a:t>Tanf</a:t>
            </a:r>
            <a:r>
              <a:rPr lang="en-US" dirty="0">
                <a:latin typeface="Arial Narrow" panose="020B0606020202030204" pitchFamily="34" charset="0"/>
              </a:rPr>
              <a:t>. France and Britain now say their troops will remain as well. U.S. officials say the troops' purpose is observation and counterterrorism, but their presence also serves to protect Kurdish allies who led the ground war against ISIS. Turkey has threatened to attack those forces, which it considers to be anti-Turkey terrorists.</a:t>
            </a:r>
          </a:p>
        </p:txBody>
      </p:sp>
      <p:sp>
        <p:nvSpPr>
          <p:cNvPr id="10" name="Rectangle 9">
            <a:extLst>
              <a:ext uri="{FF2B5EF4-FFF2-40B4-BE49-F238E27FC236}">
                <a16:creationId xmlns:a16="http://schemas.microsoft.com/office/drawing/2014/main" id="{15E5B403-60B7-46A5-9624-699F4F2718BF}"/>
              </a:ext>
            </a:extLst>
          </p:cNvPr>
          <p:cNvSpPr/>
          <p:nvPr/>
        </p:nvSpPr>
        <p:spPr>
          <a:xfrm>
            <a:off x="115396" y="2780141"/>
            <a:ext cx="705387"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2000" b="1" dirty="0">
                <a:latin typeface="Arial Narrow" panose="020B0606020202030204" pitchFamily="34" charset="0"/>
                <a:ea typeface="+mj-ea"/>
                <a:cs typeface="+mj-cs"/>
              </a:rPr>
              <a:t>2019</a:t>
            </a:r>
            <a:endParaRPr lang="en-US" sz="2000" kern="1200" dirty="0">
              <a:solidFill>
                <a:schemeClr val="tx1"/>
              </a:solidFill>
              <a:latin typeface="Arial Narrow" panose="020B0606020202030204" pitchFamily="34" charset="0"/>
              <a:ea typeface="+mj-ea"/>
              <a:cs typeface="+mj-cs"/>
            </a:endParaRPr>
          </a:p>
        </p:txBody>
      </p:sp>
      <p:cxnSp>
        <p:nvCxnSpPr>
          <p:cNvPr id="11" name="Straight Connector 10">
            <a:extLst>
              <a:ext uri="{FF2B5EF4-FFF2-40B4-BE49-F238E27FC236}">
                <a16:creationId xmlns:a16="http://schemas.microsoft.com/office/drawing/2014/main" id="{846CCB64-C478-4D12-B429-1CED97B1EA1A}"/>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33B9E6F-9133-4B67-824D-444E12DF53EF}"/>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3" name="Straight Connector 12">
            <a:extLst>
              <a:ext uri="{FF2B5EF4-FFF2-40B4-BE49-F238E27FC236}">
                <a16:creationId xmlns:a16="http://schemas.microsoft.com/office/drawing/2014/main" id="{A14F4B57-B712-479F-9DC0-DD204ADF7293}"/>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D03A2A-4126-4A9E-B461-CA393EF0A831}"/>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5" name="TextBox 14">
            <a:extLst>
              <a:ext uri="{FF2B5EF4-FFF2-40B4-BE49-F238E27FC236}">
                <a16:creationId xmlns:a16="http://schemas.microsoft.com/office/drawing/2014/main" id="{1DA127A3-8473-48CF-9D15-B8487F26071B}"/>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6" name="TextBox 15">
            <a:extLst>
              <a:ext uri="{FF2B5EF4-FFF2-40B4-BE49-F238E27FC236}">
                <a16:creationId xmlns:a16="http://schemas.microsoft.com/office/drawing/2014/main" id="{C0583096-781A-468A-9974-601F3E4D45FE}"/>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7" name="Straight Connector 16">
            <a:extLst>
              <a:ext uri="{FF2B5EF4-FFF2-40B4-BE49-F238E27FC236}">
                <a16:creationId xmlns:a16="http://schemas.microsoft.com/office/drawing/2014/main" id="{418F8BC8-81E9-488E-8795-CE914D9EED6C}"/>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30CC49-6A2D-45F8-A269-39C152C7CEC1}"/>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9" name="TextBox 18">
            <a:extLst>
              <a:ext uri="{FF2B5EF4-FFF2-40B4-BE49-F238E27FC236}">
                <a16:creationId xmlns:a16="http://schemas.microsoft.com/office/drawing/2014/main" id="{7108526B-90C5-42A2-8D95-A3FA80084F82}"/>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20" name="Straight Connector 19">
            <a:extLst>
              <a:ext uri="{FF2B5EF4-FFF2-40B4-BE49-F238E27FC236}">
                <a16:creationId xmlns:a16="http://schemas.microsoft.com/office/drawing/2014/main" id="{D5E580F4-F483-48FF-8D39-8CC6C178EB0F}"/>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B00E8BA-3DD9-4F8A-9B10-4990B143B71D}"/>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2" name="TextBox 21">
            <a:extLst>
              <a:ext uri="{FF2B5EF4-FFF2-40B4-BE49-F238E27FC236}">
                <a16:creationId xmlns:a16="http://schemas.microsoft.com/office/drawing/2014/main" id="{F95572F1-60E0-42DE-B2CD-5BB5BD8228A9}"/>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3" name="Straight Connector 22">
            <a:extLst>
              <a:ext uri="{FF2B5EF4-FFF2-40B4-BE49-F238E27FC236}">
                <a16:creationId xmlns:a16="http://schemas.microsoft.com/office/drawing/2014/main" id="{CE0BDFBB-D5FA-4B2B-A4C3-E7E8A751052B}"/>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0AE6759-BB86-433B-83FF-3DAC93FEC4D8}"/>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5" name="TextBox 24">
            <a:extLst>
              <a:ext uri="{FF2B5EF4-FFF2-40B4-BE49-F238E27FC236}">
                <a16:creationId xmlns:a16="http://schemas.microsoft.com/office/drawing/2014/main" id="{F37AA31F-539D-43F6-8555-79E00DA2666F}"/>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6" name="Straight Connector 25">
            <a:extLst>
              <a:ext uri="{FF2B5EF4-FFF2-40B4-BE49-F238E27FC236}">
                <a16:creationId xmlns:a16="http://schemas.microsoft.com/office/drawing/2014/main" id="{3B62C25C-9700-42D4-BF0D-57ABEF2C51E6}"/>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9B6EBC3-9D5F-4A57-9F69-ABB6EF83E391}"/>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8" name="TextBox 27">
            <a:extLst>
              <a:ext uri="{FF2B5EF4-FFF2-40B4-BE49-F238E27FC236}">
                <a16:creationId xmlns:a16="http://schemas.microsoft.com/office/drawing/2014/main" id="{368289C5-9DE8-4214-9353-7CBC2AC6E008}"/>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29" name="Straight Connector 28">
            <a:extLst>
              <a:ext uri="{FF2B5EF4-FFF2-40B4-BE49-F238E27FC236}">
                <a16:creationId xmlns:a16="http://schemas.microsoft.com/office/drawing/2014/main" id="{DA5B917F-F1E1-4A73-89A0-073B621FECC4}"/>
              </a:ext>
            </a:extLst>
          </p:cNvPr>
          <p:cNvCxnSpPr>
            <a:cxnSpLocks/>
          </p:cNvCxnSpPr>
          <p:nvPr/>
        </p:nvCxnSpPr>
        <p:spPr>
          <a:xfrm>
            <a:off x="11058775"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2D96953-A81B-4378-97E2-8176811A70DC}"/>
              </a:ext>
            </a:extLst>
          </p:cNvPr>
          <p:cNvSpPr txBox="1"/>
          <p:nvPr/>
        </p:nvSpPr>
        <p:spPr>
          <a:xfrm>
            <a:off x="10814938" y="895330"/>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31" name="TextBox 30">
            <a:extLst>
              <a:ext uri="{FF2B5EF4-FFF2-40B4-BE49-F238E27FC236}">
                <a16:creationId xmlns:a16="http://schemas.microsoft.com/office/drawing/2014/main" id="{B3E2698F-C8F5-42C8-BEBB-5C12606E24C4}"/>
              </a:ext>
            </a:extLst>
          </p:cNvPr>
          <p:cNvSpPr txBox="1"/>
          <p:nvPr/>
        </p:nvSpPr>
        <p:spPr>
          <a:xfrm>
            <a:off x="10449979" y="1521951"/>
            <a:ext cx="1217592" cy="1200329"/>
          </a:xfrm>
          <a:prstGeom prst="rect">
            <a:avLst/>
          </a:prstGeom>
          <a:noFill/>
        </p:spPr>
        <p:txBody>
          <a:bodyPr wrap="square" rtlCol="0">
            <a:spAutoFit/>
          </a:bodyPr>
          <a:lstStyle/>
          <a:p>
            <a:pPr algn="ctr"/>
            <a:r>
              <a:rPr lang="en-US" sz="1200" dirty="0">
                <a:latin typeface="Arial Narrow" panose="020B0606020202030204" pitchFamily="34" charset="0"/>
              </a:rPr>
              <a:t>ISIS fighters defeated at </a:t>
            </a:r>
            <a:r>
              <a:rPr lang="en-US" sz="1200" dirty="0" err="1">
                <a:latin typeface="Arial Narrow" panose="020B0606020202030204" pitchFamily="34" charset="0"/>
              </a:rPr>
              <a:t>Baghous</a:t>
            </a:r>
            <a:endParaRPr lang="en-US" sz="1200" dirty="0">
              <a:latin typeface="Arial Narrow" panose="020B0606020202030204" pitchFamily="34" charset="0"/>
            </a:endParaRPr>
          </a:p>
          <a:p>
            <a:pPr algn="ctr"/>
            <a:r>
              <a:rPr lang="en-US" sz="1200" dirty="0">
                <a:latin typeface="Arial Narrow" panose="020B0606020202030204" pitchFamily="34" charset="0"/>
              </a:rPr>
              <a:t>SDF declares Caliphate “eliminated”</a:t>
            </a:r>
          </a:p>
        </p:txBody>
      </p:sp>
      <p:cxnSp>
        <p:nvCxnSpPr>
          <p:cNvPr id="32" name="Straight Connector 31">
            <a:extLst>
              <a:ext uri="{FF2B5EF4-FFF2-40B4-BE49-F238E27FC236}">
                <a16:creationId xmlns:a16="http://schemas.microsoft.com/office/drawing/2014/main" id="{5250381D-6FC7-406C-87D3-8BAC5742AB2B}"/>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9970CDE-2EB0-4E19-9048-B8898963F44E}"/>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5" name="TextBox 34">
            <a:extLst>
              <a:ext uri="{FF2B5EF4-FFF2-40B4-BE49-F238E27FC236}">
                <a16:creationId xmlns:a16="http://schemas.microsoft.com/office/drawing/2014/main" id="{629F5067-0D41-470E-A88F-47C2554E32E3}"/>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6" name="Straight Connector 35">
            <a:extLst>
              <a:ext uri="{FF2B5EF4-FFF2-40B4-BE49-F238E27FC236}">
                <a16:creationId xmlns:a16="http://schemas.microsoft.com/office/drawing/2014/main" id="{80DC89B5-8100-4894-9285-82D14396AA24}"/>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E6696A3-2F4C-400A-B8A3-1B41439B1F86}"/>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8" name="TextBox 37">
            <a:extLst>
              <a:ext uri="{FF2B5EF4-FFF2-40B4-BE49-F238E27FC236}">
                <a16:creationId xmlns:a16="http://schemas.microsoft.com/office/drawing/2014/main" id="{D383346F-AC30-4538-A46B-8B9370C47167}"/>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cxnSp>
        <p:nvCxnSpPr>
          <p:cNvPr id="39" name="Straight Connector 38">
            <a:extLst>
              <a:ext uri="{FF2B5EF4-FFF2-40B4-BE49-F238E27FC236}">
                <a16:creationId xmlns:a16="http://schemas.microsoft.com/office/drawing/2014/main" id="{F01D76B2-582D-4949-ABA9-B8E865633AAD}"/>
              </a:ext>
            </a:extLst>
          </p:cNvPr>
          <p:cNvCxnSpPr>
            <a:cxnSpLocks/>
          </p:cNvCxnSpPr>
          <p:nvPr/>
        </p:nvCxnSpPr>
        <p:spPr>
          <a:xfrm>
            <a:off x="7352069" y="1168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1365D55-284E-42EB-A23A-167559ACA6C6}"/>
              </a:ext>
            </a:extLst>
          </p:cNvPr>
          <p:cNvSpPr txBox="1"/>
          <p:nvPr/>
        </p:nvSpPr>
        <p:spPr>
          <a:xfrm>
            <a:off x="7126654" y="888332"/>
            <a:ext cx="487674" cy="276999"/>
          </a:xfrm>
          <a:prstGeom prst="rect">
            <a:avLst/>
          </a:prstGeom>
          <a:noFill/>
        </p:spPr>
        <p:txBody>
          <a:bodyPr wrap="square" rtlCol="0">
            <a:spAutoFit/>
          </a:bodyPr>
          <a:lstStyle/>
          <a:p>
            <a:r>
              <a:rPr lang="en-US" sz="1200" dirty="0">
                <a:latin typeface="Arial Narrow" panose="020B0606020202030204" pitchFamily="34" charset="0"/>
              </a:rPr>
              <a:t>2015</a:t>
            </a:r>
          </a:p>
        </p:txBody>
      </p:sp>
      <p:sp>
        <p:nvSpPr>
          <p:cNvPr id="41" name="TextBox 40">
            <a:extLst>
              <a:ext uri="{FF2B5EF4-FFF2-40B4-BE49-F238E27FC236}">
                <a16:creationId xmlns:a16="http://schemas.microsoft.com/office/drawing/2014/main" id="{B72130E4-0451-43A5-BAAE-99E300F2035A}"/>
              </a:ext>
            </a:extLst>
          </p:cNvPr>
          <p:cNvSpPr txBox="1"/>
          <p:nvPr/>
        </p:nvSpPr>
        <p:spPr>
          <a:xfrm>
            <a:off x="6930173" y="1530157"/>
            <a:ext cx="843792" cy="830997"/>
          </a:xfrm>
          <a:prstGeom prst="rect">
            <a:avLst/>
          </a:prstGeom>
          <a:noFill/>
        </p:spPr>
        <p:txBody>
          <a:bodyPr wrap="square" rtlCol="0">
            <a:spAutoFit/>
          </a:bodyPr>
          <a:lstStyle/>
          <a:p>
            <a:pPr algn="ctr"/>
            <a:r>
              <a:rPr lang="en-US" sz="1200" dirty="0">
                <a:latin typeface="Arial Narrow" panose="020B0606020202030204" pitchFamily="34" charset="0"/>
              </a:rPr>
              <a:t>Paris attack</a:t>
            </a:r>
          </a:p>
          <a:p>
            <a:pPr algn="ctr"/>
            <a:r>
              <a:rPr lang="en-US" sz="1200" dirty="0">
                <a:latin typeface="Arial Narrow" panose="020B0606020202030204" pitchFamily="34" charset="0"/>
              </a:rPr>
              <a:t>Charlie Hebdo Newspaper</a:t>
            </a:r>
          </a:p>
        </p:txBody>
      </p:sp>
      <p:cxnSp>
        <p:nvCxnSpPr>
          <p:cNvPr id="42" name="Straight Connector 41">
            <a:extLst>
              <a:ext uri="{FF2B5EF4-FFF2-40B4-BE49-F238E27FC236}">
                <a16:creationId xmlns:a16="http://schemas.microsoft.com/office/drawing/2014/main" id="{62B6F962-459B-4576-9205-8DB4FB49AA47}"/>
              </a:ext>
            </a:extLst>
          </p:cNvPr>
          <p:cNvCxnSpPr>
            <a:cxnSpLocks/>
          </p:cNvCxnSpPr>
          <p:nvPr/>
        </p:nvCxnSpPr>
        <p:spPr>
          <a:xfrm>
            <a:off x="8272339" y="1172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9EA6D9C-1C73-4AE8-A869-E128DD218286}"/>
              </a:ext>
            </a:extLst>
          </p:cNvPr>
          <p:cNvSpPr txBox="1"/>
          <p:nvPr/>
        </p:nvSpPr>
        <p:spPr>
          <a:xfrm>
            <a:off x="8046924" y="892160"/>
            <a:ext cx="487674" cy="276999"/>
          </a:xfrm>
          <a:prstGeom prst="rect">
            <a:avLst/>
          </a:prstGeom>
          <a:noFill/>
        </p:spPr>
        <p:txBody>
          <a:bodyPr wrap="square" rtlCol="0">
            <a:spAutoFit/>
          </a:bodyPr>
          <a:lstStyle/>
          <a:p>
            <a:r>
              <a:rPr lang="en-US" sz="1200" dirty="0">
                <a:latin typeface="Arial Narrow" panose="020B0606020202030204" pitchFamily="34" charset="0"/>
              </a:rPr>
              <a:t>2016</a:t>
            </a:r>
          </a:p>
        </p:txBody>
      </p:sp>
      <p:sp>
        <p:nvSpPr>
          <p:cNvPr id="44" name="TextBox 43">
            <a:extLst>
              <a:ext uri="{FF2B5EF4-FFF2-40B4-BE49-F238E27FC236}">
                <a16:creationId xmlns:a16="http://schemas.microsoft.com/office/drawing/2014/main" id="{88DB6EA3-344E-49E5-9A70-BFB8ABC3DA80}"/>
              </a:ext>
            </a:extLst>
          </p:cNvPr>
          <p:cNvSpPr txBox="1"/>
          <p:nvPr/>
        </p:nvSpPr>
        <p:spPr>
          <a:xfrm>
            <a:off x="7798615" y="1492841"/>
            <a:ext cx="985611" cy="830997"/>
          </a:xfrm>
          <a:prstGeom prst="rect">
            <a:avLst/>
          </a:prstGeom>
          <a:noFill/>
        </p:spPr>
        <p:txBody>
          <a:bodyPr wrap="square" rtlCol="0">
            <a:spAutoFit/>
          </a:bodyPr>
          <a:lstStyle/>
          <a:p>
            <a:pPr algn="ctr"/>
            <a:r>
              <a:rPr lang="en-US" sz="1200" dirty="0">
                <a:latin typeface="Arial Narrow" panose="020B0606020202030204" pitchFamily="34" charset="0"/>
              </a:rPr>
              <a:t>Iraq takes back Falluja</a:t>
            </a:r>
          </a:p>
          <a:p>
            <a:pPr algn="ctr"/>
            <a:r>
              <a:rPr lang="en-US" sz="1200" dirty="0">
                <a:latin typeface="Arial Narrow" panose="020B0606020202030204" pitchFamily="34" charset="0"/>
              </a:rPr>
              <a:t>Turkey strikes ISIS and YPG</a:t>
            </a:r>
          </a:p>
        </p:txBody>
      </p:sp>
      <p:cxnSp>
        <p:nvCxnSpPr>
          <p:cNvPr id="45" name="Straight Connector 44">
            <a:extLst>
              <a:ext uri="{FF2B5EF4-FFF2-40B4-BE49-F238E27FC236}">
                <a16:creationId xmlns:a16="http://schemas.microsoft.com/office/drawing/2014/main" id="{21B78EA6-030B-42F3-B07E-C153EA8750C0}"/>
              </a:ext>
            </a:extLst>
          </p:cNvPr>
          <p:cNvCxnSpPr>
            <a:cxnSpLocks/>
          </p:cNvCxnSpPr>
          <p:nvPr/>
        </p:nvCxnSpPr>
        <p:spPr>
          <a:xfrm>
            <a:off x="9115980" y="116246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B395BC6-FA88-44E8-A85E-21917A503B11}"/>
              </a:ext>
            </a:extLst>
          </p:cNvPr>
          <p:cNvSpPr txBox="1"/>
          <p:nvPr/>
        </p:nvSpPr>
        <p:spPr>
          <a:xfrm>
            <a:off x="8872143" y="893342"/>
            <a:ext cx="487674" cy="276999"/>
          </a:xfrm>
          <a:prstGeom prst="rect">
            <a:avLst/>
          </a:prstGeom>
          <a:noFill/>
        </p:spPr>
        <p:txBody>
          <a:bodyPr wrap="square" rtlCol="0">
            <a:spAutoFit/>
          </a:bodyPr>
          <a:lstStyle/>
          <a:p>
            <a:r>
              <a:rPr lang="en-US" sz="1200" dirty="0">
                <a:latin typeface="Arial Narrow" panose="020B0606020202030204" pitchFamily="34" charset="0"/>
              </a:rPr>
              <a:t>2017</a:t>
            </a:r>
          </a:p>
        </p:txBody>
      </p:sp>
      <p:sp>
        <p:nvSpPr>
          <p:cNvPr id="47" name="TextBox 46">
            <a:extLst>
              <a:ext uri="{FF2B5EF4-FFF2-40B4-BE49-F238E27FC236}">
                <a16:creationId xmlns:a16="http://schemas.microsoft.com/office/drawing/2014/main" id="{17C93503-F2B3-4854-B9AD-960892FF182B}"/>
              </a:ext>
            </a:extLst>
          </p:cNvPr>
          <p:cNvSpPr txBox="1"/>
          <p:nvPr/>
        </p:nvSpPr>
        <p:spPr>
          <a:xfrm>
            <a:off x="8704986" y="1511052"/>
            <a:ext cx="843792" cy="1200329"/>
          </a:xfrm>
          <a:prstGeom prst="rect">
            <a:avLst/>
          </a:prstGeom>
          <a:noFill/>
        </p:spPr>
        <p:txBody>
          <a:bodyPr wrap="square" rtlCol="0">
            <a:spAutoFit/>
          </a:bodyPr>
          <a:lstStyle/>
          <a:p>
            <a:pPr algn="ctr"/>
            <a:r>
              <a:rPr lang="en-US" sz="1200" dirty="0">
                <a:latin typeface="Arial Narrow" panose="020B0606020202030204" pitchFamily="34" charset="0"/>
              </a:rPr>
              <a:t>ISIS loses Mosul</a:t>
            </a:r>
          </a:p>
          <a:p>
            <a:pPr algn="ctr"/>
            <a:r>
              <a:rPr lang="en-US" sz="1200" dirty="0">
                <a:latin typeface="Arial Narrow" panose="020B0606020202030204" pitchFamily="34" charset="0"/>
              </a:rPr>
              <a:t>Baghdad declares end of caliphate</a:t>
            </a:r>
          </a:p>
        </p:txBody>
      </p:sp>
      <p:cxnSp>
        <p:nvCxnSpPr>
          <p:cNvPr id="48" name="Straight Connector 47">
            <a:extLst>
              <a:ext uri="{FF2B5EF4-FFF2-40B4-BE49-F238E27FC236}">
                <a16:creationId xmlns:a16="http://schemas.microsoft.com/office/drawing/2014/main" id="{EEDB1D49-153B-4806-BD1B-8DBB1DE5B4EE}"/>
              </a:ext>
            </a:extLst>
          </p:cNvPr>
          <p:cNvCxnSpPr>
            <a:cxnSpLocks/>
          </p:cNvCxnSpPr>
          <p:nvPr/>
        </p:nvCxnSpPr>
        <p:spPr>
          <a:xfrm>
            <a:off x="9886608" y="116604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69598F8-A652-40CA-A3D0-CDB4953C0CBE}"/>
              </a:ext>
            </a:extLst>
          </p:cNvPr>
          <p:cNvSpPr txBox="1"/>
          <p:nvPr/>
        </p:nvSpPr>
        <p:spPr>
          <a:xfrm>
            <a:off x="9642771" y="896923"/>
            <a:ext cx="487674" cy="276999"/>
          </a:xfrm>
          <a:prstGeom prst="rect">
            <a:avLst/>
          </a:prstGeom>
          <a:noFill/>
        </p:spPr>
        <p:txBody>
          <a:bodyPr wrap="square" rtlCol="0">
            <a:spAutoFit/>
          </a:bodyPr>
          <a:lstStyle/>
          <a:p>
            <a:r>
              <a:rPr lang="en-US" sz="1200" dirty="0">
                <a:latin typeface="Arial Narrow" panose="020B0606020202030204" pitchFamily="34" charset="0"/>
              </a:rPr>
              <a:t>2018</a:t>
            </a:r>
          </a:p>
        </p:txBody>
      </p:sp>
      <p:sp>
        <p:nvSpPr>
          <p:cNvPr id="50" name="TextBox 49">
            <a:extLst>
              <a:ext uri="{FF2B5EF4-FFF2-40B4-BE49-F238E27FC236}">
                <a16:creationId xmlns:a16="http://schemas.microsoft.com/office/drawing/2014/main" id="{7B9134B0-87A1-43FE-800E-D0759EEA1D4A}"/>
              </a:ext>
            </a:extLst>
          </p:cNvPr>
          <p:cNvSpPr txBox="1"/>
          <p:nvPr/>
        </p:nvSpPr>
        <p:spPr>
          <a:xfrm>
            <a:off x="9475614" y="1514633"/>
            <a:ext cx="843792" cy="1200329"/>
          </a:xfrm>
          <a:prstGeom prst="rect">
            <a:avLst/>
          </a:prstGeom>
          <a:noFill/>
        </p:spPr>
        <p:txBody>
          <a:bodyPr wrap="square" rtlCol="0">
            <a:spAutoFit/>
          </a:bodyPr>
          <a:lstStyle/>
          <a:p>
            <a:pPr algn="ctr"/>
            <a:r>
              <a:rPr lang="en-US" sz="1200" dirty="0">
                <a:latin typeface="Arial Narrow" panose="020B0606020202030204" pitchFamily="34" charset="0"/>
              </a:rPr>
              <a:t>Syrian gov. retakes territories</a:t>
            </a:r>
          </a:p>
          <a:p>
            <a:pPr algn="ctr"/>
            <a:r>
              <a:rPr lang="en-US" sz="1200" dirty="0">
                <a:latin typeface="Arial Narrow" panose="020B0606020202030204" pitchFamily="34" charset="0"/>
              </a:rPr>
              <a:t>US vows to remove troops</a:t>
            </a:r>
          </a:p>
        </p:txBody>
      </p:sp>
    </p:spTree>
    <p:extLst>
      <p:ext uri="{BB962C8B-B14F-4D97-AF65-F5344CB8AC3E}">
        <p14:creationId xmlns:p14="http://schemas.microsoft.com/office/powerpoint/2010/main" val="2750799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38</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3922A9-EE28-401E-8C55-55A6C995409E}"/>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5" name="Rectangle 4">
            <a:extLst>
              <a:ext uri="{FF2B5EF4-FFF2-40B4-BE49-F238E27FC236}">
                <a16:creationId xmlns:a16="http://schemas.microsoft.com/office/drawing/2014/main" id="{FE793EDF-809E-4A23-BBAC-FA4A8932EC70}"/>
              </a:ext>
            </a:extLst>
          </p:cNvPr>
          <p:cNvSpPr/>
          <p:nvPr/>
        </p:nvSpPr>
        <p:spPr>
          <a:xfrm>
            <a:off x="4761063" y="107823"/>
            <a:ext cx="7130350" cy="307777"/>
          </a:xfrm>
          <a:prstGeom prst="rect">
            <a:avLst/>
          </a:prstGeom>
        </p:spPr>
        <p:txBody>
          <a:bodyPr wrap="none">
            <a:spAutoFit/>
          </a:bodyPr>
          <a:lstStyle/>
          <a:p>
            <a:r>
              <a:rPr lang="en-US" sz="1400" dirty="0">
                <a:latin typeface="Arial Narrow" panose="020B0606020202030204" pitchFamily="34" charset="0"/>
                <a:hlinkClick r:id="rId2"/>
              </a:rPr>
              <a:t>https://www.npr.org/2019/03/22/701266887/analysis-the-end-of-the-caliphate-doesn-t-mean-the-end-of-isis</a:t>
            </a:r>
            <a:endParaRPr lang="en-US" sz="1400" dirty="0">
              <a:latin typeface="Arial Narrow" panose="020B0606020202030204" pitchFamily="34" charset="0"/>
            </a:endParaRPr>
          </a:p>
        </p:txBody>
      </p:sp>
      <p:sp>
        <p:nvSpPr>
          <p:cNvPr id="6" name="Rectangle 1">
            <a:extLst>
              <a:ext uri="{FF2B5EF4-FFF2-40B4-BE49-F238E27FC236}">
                <a16:creationId xmlns:a16="http://schemas.microsoft.com/office/drawing/2014/main" id="{656D0968-1B6E-4B5E-AE6A-1D1EEBCEF1B5}"/>
              </a:ext>
            </a:extLst>
          </p:cNvPr>
          <p:cNvSpPr>
            <a:spLocks noChangeArrowheads="1"/>
          </p:cNvSpPr>
          <p:nvPr/>
        </p:nvSpPr>
        <p:spPr bwMode="auto">
          <a:xfrm>
            <a:off x="657497" y="3406854"/>
            <a:ext cx="10877005" cy="28623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dirty="0">
                <a:latin typeface="Arial Narrow" panose="020B0606020202030204" pitchFamily="34" charset="0"/>
              </a:rPr>
              <a:t>Syria and Iraq are still unstable</a:t>
            </a:r>
            <a:endParaRPr lang="en-US" dirty="0">
              <a:latin typeface="Arial Narrow" panose="020B0606020202030204" pitchFamily="34" charset="0"/>
            </a:endParaRPr>
          </a:p>
          <a:p>
            <a:r>
              <a:rPr lang="en-US" dirty="0">
                <a:latin typeface="Arial Narrow" panose="020B0606020202030204" pitchFamily="34" charset="0"/>
              </a:rPr>
              <a:t>The conditions in Iraq and Syria are still conducive to conflict and extremism. The war against ISIS ended the group's brutal rule but also came at a high cost that will continue to cause suffering. Intensive U.S. airstrikes numbering in the thousands in Mosul, Iraq and Raqqa, Syria, and other cities </a:t>
            </a:r>
            <a:r>
              <a:rPr lang="en-US" dirty="0">
                <a:latin typeface="Arial Narrow" panose="020B0606020202030204" pitchFamily="34" charset="0"/>
                <a:hlinkClick r:id="rId3"/>
              </a:rPr>
              <a:t>killed thousands of civilians </a:t>
            </a:r>
            <a:r>
              <a:rPr lang="en-US" dirty="0">
                <a:latin typeface="Arial Narrow" panose="020B0606020202030204" pitchFamily="34" charset="0"/>
              </a:rPr>
              <a:t>— </a:t>
            </a:r>
            <a:r>
              <a:rPr lang="en-US" dirty="0">
                <a:latin typeface="Arial Narrow" panose="020B0606020202030204" pitchFamily="34" charset="0"/>
                <a:hlinkClick r:id="rId4"/>
              </a:rPr>
              <a:t>though the totals are uncounted.</a:t>
            </a:r>
            <a:r>
              <a:rPr lang="en-US" dirty="0">
                <a:latin typeface="Arial Narrow" panose="020B0606020202030204" pitchFamily="34" charset="0"/>
              </a:rPr>
              <a:t> Large areas of cities remain destroyed, with people homeless and living in refugee camps. Major reconstruction is needed and, in the case of Syria especially, there is no plan to undertake it. Many blame the U.S. and allied local fighters for the destruction as much as ISIS. In Iraq, Sunni Muslims say they're abused by Shiite militias that paint them as accomplices of the Sunni extremists in ISIS. Meanwhile, </a:t>
            </a:r>
            <a:r>
              <a:rPr lang="en-US" dirty="0">
                <a:latin typeface="Arial Narrow" panose="020B0606020202030204" pitchFamily="34" charset="0"/>
                <a:hlinkClick r:id="rId5"/>
              </a:rPr>
              <a:t>victims of ISIS</a:t>
            </a:r>
            <a:r>
              <a:rPr lang="en-US" dirty="0">
                <a:latin typeface="Arial Narrow" panose="020B0606020202030204" pitchFamily="34" charset="0"/>
              </a:rPr>
              <a:t> want revenge. These are the kinds of conditions ISIS exploited when it rose to prominence and started taking over cities in Syria and Iraq a few years ago. In Syria, the</a:t>
            </a:r>
            <a:r>
              <a:rPr lang="en-US" dirty="0">
                <a:latin typeface="Arial Narrow" panose="020B0606020202030204" pitchFamily="34" charset="0"/>
                <a:hlinkClick r:id="rId6"/>
              </a:rPr>
              <a:t> U.S. cut money for programs to help stabilize</a:t>
            </a:r>
            <a:r>
              <a:rPr lang="en-US" dirty="0">
                <a:latin typeface="Arial Narrow" panose="020B0606020202030204" pitchFamily="34" charset="0"/>
              </a:rPr>
              <a:t> the city of Raqqa and asked other countries, including Saudi Arabia, to pay the bill.</a:t>
            </a:r>
          </a:p>
        </p:txBody>
      </p:sp>
      <p:sp>
        <p:nvSpPr>
          <p:cNvPr id="10" name="Rectangle 9">
            <a:extLst>
              <a:ext uri="{FF2B5EF4-FFF2-40B4-BE49-F238E27FC236}">
                <a16:creationId xmlns:a16="http://schemas.microsoft.com/office/drawing/2014/main" id="{96B83272-BC9C-41B5-902F-83B54580816C}"/>
              </a:ext>
            </a:extLst>
          </p:cNvPr>
          <p:cNvSpPr/>
          <p:nvPr/>
        </p:nvSpPr>
        <p:spPr>
          <a:xfrm>
            <a:off x="115396" y="2780141"/>
            <a:ext cx="705387"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2000" b="1" dirty="0">
                <a:latin typeface="Arial Narrow" panose="020B0606020202030204" pitchFamily="34" charset="0"/>
                <a:ea typeface="+mj-ea"/>
                <a:cs typeface="+mj-cs"/>
              </a:rPr>
              <a:t>2019</a:t>
            </a:r>
            <a:endParaRPr lang="en-US" sz="2000" kern="1200" dirty="0">
              <a:solidFill>
                <a:schemeClr val="tx1"/>
              </a:solidFill>
              <a:latin typeface="Arial Narrow" panose="020B0606020202030204" pitchFamily="34" charset="0"/>
              <a:ea typeface="+mj-ea"/>
              <a:cs typeface="+mj-cs"/>
            </a:endParaRPr>
          </a:p>
        </p:txBody>
      </p:sp>
      <p:cxnSp>
        <p:nvCxnSpPr>
          <p:cNvPr id="11" name="Straight Connector 10">
            <a:extLst>
              <a:ext uri="{FF2B5EF4-FFF2-40B4-BE49-F238E27FC236}">
                <a16:creationId xmlns:a16="http://schemas.microsoft.com/office/drawing/2014/main" id="{8805A48C-3803-4AE1-B227-3F68BD1EDCB6}"/>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13F42F9-0858-4DAB-970F-053520721FB4}"/>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3" name="Straight Connector 12">
            <a:extLst>
              <a:ext uri="{FF2B5EF4-FFF2-40B4-BE49-F238E27FC236}">
                <a16:creationId xmlns:a16="http://schemas.microsoft.com/office/drawing/2014/main" id="{7C6D819C-5288-4D8B-A2E4-88631F12CF41}"/>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A1651ED-4254-43C5-B256-61EF020088E2}"/>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5" name="TextBox 14">
            <a:extLst>
              <a:ext uri="{FF2B5EF4-FFF2-40B4-BE49-F238E27FC236}">
                <a16:creationId xmlns:a16="http://schemas.microsoft.com/office/drawing/2014/main" id="{B8168FF1-37E8-403A-B0E8-BE304ADC8C0B}"/>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6" name="TextBox 15">
            <a:extLst>
              <a:ext uri="{FF2B5EF4-FFF2-40B4-BE49-F238E27FC236}">
                <a16:creationId xmlns:a16="http://schemas.microsoft.com/office/drawing/2014/main" id="{0AF337BC-EF3D-46D7-95ED-737F0A74E25B}"/>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7" name="Straight Connector 16">
            <a:extLst>
              <a:ext uri="{FF2B5EF4-FFF2-40B4-BE49-F238E27FC236}">
                <a16:creationId xmlns:a16="http://schemas.microsoft.com/office/drawing/2014/main" id="{2CBEE3C3-AB13-4F69-B10B-898AC0FDB342}"/>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A125F3F-A18B-4D15-8AC4-6212FD93AA91}"/>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9" name="TextBox 18">
            <a:extLst>
              <a:ext uri="{FF2B5EF4-FFF2-40B4-BE49-F238E27FC236}">
                <a16:creationId xmlns:a16="http://schemas.microsoft.com/office/drawing/2014/main" id="{4D34DD10-949F-46BC-AEA5-792DB552BE4C}"/>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20" name="Straight Connector 19">
            <a:extLst>
              <a:ext uri="{FF2B5EF4-FFF2-40B4-BE49-F238E27FC236}">
                <a16:creationId xmlns:a16="http://schemas.microsoft.com/office/drawing/2014/main" id="{EF043E51-505C-41D4-B1B8-EA54CACA39A9}"/>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E93332D-34AA-4EEB-B68C-3CB06BE916B5}"/>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2" name="TextBox 21">
            <a:extLst>
              <a:ext uri="{FF2B5EF4-FFF2-40B4-BE49-F238E27FC236}">
                <a16:creationId xmlns:a16="http://schemas.microsoft.com/office/drawing/2014/main" id="{42EC028F-9475-4039-9715-4371E0EA9CD0}"/>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3" name="Straight Connector 22">
            <a:extLst>
              <a:ext uri="{FF2B5EF4-FFF2-40B4-BE49-F238E27FC236}">
                <a16:creationId xmlns:a16="http://schemas.microsoft.com/office/drawing/2014/main" id="{403C3574-6C07-4B37-B23E-76778921A170}"/>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C9518FC-BD25-4258-9255-8316320DDD3C}"/>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5" name="TextBox 24">
            <a:extLst>
              <a:ext uri="{FF2B5EF4-FFF2-40B4-BE49-F238E27FC236}">
                <a16:creationId xmlns:a16="http://schemas.microsoft.com/office/drawing/2014/main" id="{788CB26B-07B1-45E2-88DF-1858BAE2D57E}"/>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6" name="Straight Connector 25">
            <a:extLst>
              <a:ext uri="{FF2B5EF4-FFF2-40B4-BE49-F238E27FC236}">
                <a16:creationId xmlns:a16="http://schemas.microsoft.com/office/drawing/2014/main" id="{891CA76C-4F11-4084-9760-6BD534B3F02A}"/>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E512D5B-DF4C-4419-B2F4-01580F9805F8}"/>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8" name="TextBox 27">
            <a:extLst>
              <a:ext uri="{FF2B5EF4-FFF2-40B4-BE49-F238E27FC236}">
                <a16:creationId xmlns:a16="http://schemas.microsoft.com/office/drawing/2014/main" id="{283F18CD-BCD6-4BFA-A741-BC65D4E451DC}"/>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29" name="Straight Connector 28">
            <a:extLst>
              <a:ext uri="{FF2B5EF4-FFF2-40B4-BE49-F238E27FC236}">
                <a16:creationId xmlns:a16="http://schemas.microsoft.com/office/drawing/2014/main" id="{79AAABEE-76AE-447A-B2BF-F85AD3548644}"/>
              </a:ext>
            </a:extLst>
          </p:cNvPr>
          <p:cNvCxnSpPr>
            <a:cxnSpLocks/>
          </p:cNvCxnSpPr>
          <p:nvPr/>
        </p:nvCxnSpPr>
        <p:spPr>
          <a:xfrm>
            <a:off x="11058775"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B54E891-7823-4C97-A59D-B500B1D11D4C}"/>
              </a:ext>
            </a:extLst>
          </p:cNvPr>
          <p:cNvSpPr txBox="1"/>
          <p:nvPr/>
        </p:nvSpPr>
        <p:spPr>
          <a:xfrm>
            <a:off x="10814938" y="895330"/>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31" name="TextBox 30">
            <a:extLst>
              <a:ext uri="{FF2B5EF4-FFF2-40B4-BE49-F238E27FC236}">
                <a16:creationId xmlns:a16="http://schemas.microsoft.com/office/drawing/2014/main" id="{DE9B665F-3762-4A47-8232-B0A165F316B1}"/>
              </a:ext>
            </a:extLst>
          </p:cNvPr>
          <p:cNvSpPr txBox="1"/>
          <p:nvPr/>
        </p:nvSpPr>
        <p:spPr>
          <a:xfrm>
            <a:off x="10449979" y="1521951"/>
            <a:ext cx="1217592" cy="1200329"/>
          </a:xfrm>
          <a:prstGeom prst="rect">
            <a:avLst/>
          </a:prstGeom>
          <a:noFill/>
        </p:spPr>
        <p:txBody>
          <a:bodyPr wrap="square" rtlCol="0">
            <a:spAutoFit/>
          </a:bodyPr>
          <a:lstStyle/>
          <a:p>
            <a:pPr algn="ctr"/>
            <a:r>
              <a:rPr lang="en-US" sz="1200" dirty="0">
                <a:latin typeface="Arial Narrow" panose="020B0606020202030204" pitchFamily="34" charset="0"/>
              </a:rPr>
              <a:t>ISIS fighters defeated at </a:t>
            </a:r>
            <a:r>
              <a:rPr lang="en-US" sz="1200" dirty="0" err="1">
                <a:latin typeface="Arial Narrow" panose="020B0606020202030204" pitchFamily="34" charset="0"/>
              </a:rPr>
              <a:t>Baghous</a:t>
            </a:r>
            <a:endParaRPr lang="en-US" sz="1200" dirty="0">
              <a:latin typeface="Arial Narrow" panose="020B0606020202030204" pitchFamily="34" charset="0"/>
            </a:endParaRPr>
          </a:p>
          <a:p>
            <a:pPr algn="ctr"/>
            <a:r>
              <a:rPr lang="en-US" sz="1200" dirty="0">
                <a:latin typeface="Arial Narrow" panose="020B0606020202030204" pitchFamily="34" charset="0"/>
              </a:rPr>
              <a:t>SDF declares Caliphate “eliminated”</a:t>
            </a:r>
          </a:p>
        </p:txBody>
      </p:sp>
      <p:cxnSp>
        <p:nvCxnSpPr>
          <p:cNvPr id="32" name="Straight Connector 31">
            <a:extLst>
              <a:ext uri="{FF2B5EF4-FFF2-40B4-BE49-F238E27FC236}">
                <a16:creationId xmlns:a16="http://schemas.microsoft.com/office/drawing/2014/main" id="{F0F7E224-6BBC-4354-B3A5-3FD77857B898}"/>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6F09CB5-1A0B-4660-8DB5-DC8F181F2EA0}"/>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5" name="TextBox 34">
            <a:extLst>
              <a:ext uri="{FF2B5EF4-FFF2-40B4-BE49-F238E27FC236}">
                <a16:creationId xmlns:a16="http://schemas.microsoft.com/office/drawing/2014/main" id="{3CAAC101-AC78-4547-BB95-799C48EF5275}"/>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6" name="Straight Connector 35">
            <a:extLst>
              <a:ext uri="{FF2B5EF4-FFF2-40B4-BE49-F238E27FC236}">
                <a16:creationId xmlns:a16="http://schemas.microsoft.com/office/drawing/2014/main" id="{85206AA7-A072-41D2-9EEC-CCC82F73A08A}"/>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A9ABA64-4F9C-42BC-9A10-4B9146BCC53B}"/>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8" name="TextBox 37">
            <a:extLst>
              <a:ext uri="{FF2B5EF4-FFF2-40B4-BE49-F238E27FC236}">
                <a16:creationId xmlns:a16="http://schemas.microsoft.com/office/drawing/2014/main" id="{1CA83183-71BC-4D50-9FA9-A9904EE6986B}"/>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cxnSp>
        <p:nvCxnSpPr>
          <p:cNvPr id="39" name="Straight Connector 38">
            <a:extLst>
              <a:ext uri="{FF2B5EF4-FFF2-40B4-BE49-F238E27FC236}">
                <a16:creationId xmlns:a16="http://schemas.microsoft.com/office/drawing/2014/main" id="{4102BB6B-8987-4222-9CF4-5AE1ED5B8715}"/>
              </a:ext>
            </a:extLst>
          </p:cNvPr>
          <p:cNvCxnSpPr>
            <a:cxnSpLocks/>
          </p:cNvCxnSpPr>
          <p:nvPr/>
        </p:nvCxnSpPr>
        <p:spPr>
          <a:xfrm>
            <a:off x="7352069" y="1168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BBF2E50-D685-4C6C-8226-86436221409E}"/>
              </a:ext>
            </a:extLst>
          </p:cNvPr>
          <p:cNvSpPr txBox="1"/>
          <p:nvPr/>
        </p:nvSpPr>
        <p:spPr>
          <a:xfrm>
            <a:off x="7126654" y="888332"/>
            <a:ext cx="487674" cy="276999"/>
          </a:xfrm>
          <a:prstGeom prst="rect">
            <a:avLst/>
          </a:prstGeom>
          <a:noFill/>
        </p:spPr>
        <p:txBody>
          <a:bodyPr wrap="square" rtlCol="0">
            <a:spAutoFit/>
          </a:bodyPr>
          <a:lstStyle/>
          <a:p>
            <a:r>
              <a:rPr lang="en-US" sz="1200" dirty="0">
                <a:latin typeface="Arial Narrow" panose="020B0606020202030204" pitchFamily="34" charset="0"/>
              </a:rPr>
              <a:t>2015</a:t>
            </a:r>
          </a:p>
        </p:txBody>
      </p:sp>
      <p:sp>
        <p:nvSpPr>
          <p:cNvPr id="41" name="TextBox 40">
            <a:extLst>
              <a:ext uri="{FF2B5EF4-FFF2-40B4-BE49-F238E27FC236}">
                <a16:creationId xmlns:a16="http://schemas.microsoft.com/office/drawing/2014/main" id="{CB2C8749-3F81-4056-A6B4-D07FA488A61D}"/>
              </a:ext>
            </a:extLst>
          </p:cNvPr>
          <p:cNvSpPr txBox="1"/>
          <p:nvPr/>
        </p:nvSpPr>
        <p:spPr>
          <a:xfrm>
            <a:off x="6930173" y="1530157"/>
            <a:ext cx="843792" cy="830997"/>
          </a:xfrm>
          <a:prstGeom prst="rect">
            <a:avLst/>
          </a:prstGeom>
          <a:noFill/>
        </p:spPr>
        <p:txBody>
          <a:bodyPr wrap="square" rtlCol="0">
            <a:spAutoFit/>
          </a:bodyPr>
          <a:lstStyle/>
          <a:p>
            <a:pPr algn="ctr"/>
            <a:r>
              <a:rPr lang="en-US" sz="1200" dirty="0">
                <a:latin typeface="Arial Narrow" panose="020B0606020202030204" pitchFamily="34" charset="0"/>
              </a:rPr>
              <a:t>Paris attack</a:t>
            </a:r>
          </a:p>
          <a:p>
            <a:pPr algn="ctr"/>
            <a:r>
              <a:rPr lang="en-US" sz="1200" dirty="0">
                <a:latin typeface="Arial Narrow" panose="020B0606020202030204" pitchFamily="34" charset="0"/>
              </a:rPr>
              <a:t>Charlie Hebdo Newspaper</a:t>
            </a:r>
          </a:p>
        </p:txBody>
      </p:sp>
      <p:cxnSp>
        <p:nvCxnSpPr>
          <p:cNvPr id="42" name="Straight Connector 41">
            <a:extLst>
              <a:ext uri="{FF2B5EF4-FFF2-40B4-BE49-F238E27FC236}">
                <a16:creationId xmlns:a16="http://schemas.microsoft.com/office/drawing/2014/main" id="{589D939E-CD5B-43A1-9156-405FDB200480}"/>
              </a:ext>
            </a:extLst>
          </p:cNvPr>
          <p:cNvCxnSpPr>
            <a:cxnSpLocks/>
          </p:cNvCxnSpPr>
          <p:nvPr/>
        </p:nvCxnSpPr>
        <p:spPr>
          <a:xfrm>
            <a:off x="8272339" y="1172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D803065-F133-477E-BC92-D93B134F4516}"/>
              </a:ext>
            </a:extLst>
          </p:cNvPr>
          <p:cNvSpPr txBox="1"/>
          <p:nvPr/>
        </p:nvSpPr>
        <p:spPr>
          <a:xfrm>
            <a:off x="8046924" y="892160"/>
            <a:ext cx="487674" cy="276999"/>
          </a:xfrm>
          <a:prstGeom prst="rect">
            <a:avLst/>
          </a:prstGeom>
          <a:noFill/>
        </p:spPr>
        <p:txBody>
          <a:bodyPr wrap="square" rtlCol="0">
            <a:spAutoFit/>
          </a:bodyPr>
          <a:lstStyle/>
          <a:p>
            <a:r>
              <a:rPr lang="en-US" sz="1200" dirty="0">
                <a:latin typeface="Arial Narrow" panose="020B0606020202030204" pitchFamily="34" charset="0"/>
              </a:rPr>
              <a:t>2016</a:t>
            </a:r>
          </a:p>
        </p:txBody>
      </p:sp>
      <p:sp>
        <p:nvSpPr>
          <p:cNvPr id="44" name="TextBox 43">
            <a:extLst>
              <a:ext uri="{FF2B5EF4-FFF2-40B4-BE49-F238E27FC236}">
                <a16:creationId xmlns:a16="http://schemas.microsoft.com/office/drawing/2014/main" id="{A03F4AB4-CA8E-4D68-A6F1-BF16F42483ED}"/>
              </a:ext>
            </a:extLst>
          </p:cNvPr>
          <p:cNvSpPr txBox="1"/>
          <p:nvPr/>
        </p:nvSpPr>
        <p:spPr>
          <a:xfrm>
            <a:off x="7798615" y="1492841"/>
            <a:ext cx="985611" cy="830997"/>
          </a:xfrm>
          <a:prstGeom prst="rect">
            <a:avLst/>
          </a:prstGeom>
          <a:noFill/>
        </p:spPr>
        <p:txBody>
          <a:bodyPr wrap="square" rtlCol="0">
            <a:spAutoFit/>
          </a:bodyPr>
          <a:lstStyle/>
          <a:p>
            <a:pPr algn="ctr"/>
            <a:r>
              <a:rPr lang="en-US" sz="1200" dirty="0">
                <a:latin typeface="Arial Narrow" panose="020B0606020202030204" pitchFamily="34" charset="0"/>
              </a:rPr>
              <a:t>Iraq takes back Falluja</a:t>
            </a:r>
          </a:p>
          <a:p>
            <a:pPr algn="ctr"/>
            <a:r>
              <a:rPr lang="en-US" sz="1200" dirty="0">
                <a:latin typeface="Arial Narrow" panose="020B0606020202030204" pitchFamily="34" charset="0"/>
              </a:rPr>
              <a:t>Turkey strikes ISIS and YPG</a:t>
            </a:r>
          </a:p>
        </p:txBody>
      </p:sp>
      <p:cxnSp>
        <p:nvCxnSpPr>
          <p:cNvPr id="45" name="Straight Connector 44">
            <a:extLst>
              <a:ext uri="{FF2B5EF4-FFF2-40B4-BE49-F238E27FC236}">
                <a16:creationId xmlns:a16="http://schemas.microsoft.com/office/drawing/2014/main" id="{0C68B286-85B5-4FD4-8C4F-8217DCD45B1D}"/>
              </a:ext>
            </a:extLst>
          </p:cNvPr>
          <p:cNvCxnSpPr>
            <a:cxnSpLocks/>
          </p:cNvCxnSpPr>
          <p:nvPr/>
        </p:nvCxnSpPr>
        <p:spPr>
          <a:xfrm>
            <a:off x="9115980" y="116246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9BC7DBF-0F98-41FB-927D-FBB718108DFA}"/>
              </a:ext>
            </a:extLst>
          </p:cNvPr>
          <p:cNvSpPr txBox="1"/>
          <p:nvPr/>
        </p:nvSpPr>
        <p:spPr>
          <a:xfrm>
            <a:off x="8872143" y="893342"/>
            <a:ext cx="487674" cy="276999"/>
          </a:xfrm>
          <a:prstGeom prst="rect">
            <a:avLst/>
          </a:prstGeom>
          <a:noFill/>
        </p:spPr>
        <p:txBody>
          <a:bodyPr wrap="square" rtlCol="0">
            <a:spAutoFit/>
          </a:bodyPr>
          <a:lstStyle/>
          <a:p>
            <a:r>
              <a:rPr lang="en-US" sz="1200" dirty="0">
                <a:latin typeface="Arial Narrow" panose="020B0606020202030204" pitchFamily="34" charset="0"/>
              </a:rPr>
              <a:t>2017</a:t>
            </a:r>
          </a:p>
        </p:txBody>
      </p:sp>
      <p:sp>
        <p:nvSpPr>
          <p:cNvPr id="47" name="TextBox 46">
            <a:extLst>
              <a:ext uri="{FF2B5EF4-FFF2-40B4-BE49-F238E27FC236}">
                <a16:creationId xmlns:a16="http://schemas.microsoft.com/office/drawing/2014/main" id="{7E281FC7-22C0-4C05-A54C-2D03D9162D1D}"/>
              </a:ext>
            </a:extLst>
          </p:cNvPr>
          <p:cNvSpPr txBox="1"/>
          <p:nvPr/>
        </p:nvSpPr>
        <p:spPr>
          <a:xfrm>
            <a:off x="8704986" y="1511052"/>
            <a:ext cx="843792" cy="1200329"/>
          </a:xfrm>
          <a:prstGeom prst="rect">
            <a:avLst/>
          </a:prstGeom>
          <a:noFill/>
        </p:spPr>
        <p:txBody>
          <a:bodyPr wrap="square" rtlCol="0">
            <a:spAutoFit/>
          </a:bodyPr>
          <a:lstStyle/>
          <a:p>
            <a:pPr algn="ctr"/>
            <a:r>
              <a:rPr lang="en-US" sz="1200" dirty="0">
                <a:latin typeface="Arial Narrow" panose="020B0606020202030204" pitchFamily="34" charset="0"/>
              </a:rPr>
              <a:t>ISIS loses Mosul</a:t>
            </a:r>
          </a:p>
          <a:p>
            <a:pPr algn="ctr"/>
            <a:r>
              <a:rPr lang="en-US" sz="1200" dirty="0">
                <a:latin typeface="Arial Narrow" panose="020B0606020202030204" pitchFamily="34" charset="0"/>
              </a:rPr>
              <a:t>Baghdad declares end of caliphate</a:t>
            </a:r>
          </a:p>
        </p:txBody>
      </p:sp>
      <p:cxnSp>
        <p:nvCxnSpPr>
          <p:cNvPr id="48" name="Straight Connector 47">
            <a:extLst>
              <a:ext uri="{FF2B5EF4-FFF2-40B4-BE49-F238E27FC236}">
                <a16:creationId xmlns:a16="http://schemas.microsoft.com/office/drawing/2014/main" id="{2A0CC054-9B8D-454B-8A08-4105F9A4EBE3}"/>
              </a:ext>
            </a:extLst>
          </p:cNvPr>
          <p:cNvCxnSpPr>
            <a:cxnSpLocks/>
          </p:cNvCxnSpPr>
          <p:nvPr/>
        </p:nvCxnSpPr>
        <p:spPr>
          <a:xfrm>
            <a:off x="9886608" y="116604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B0AA275-BE65-4CB6-94E5-701345FEC64D}"/>
              </a:ext>
            </a:extLst>
          </p:cNvPr>
          <p:cNvSpPr txBox="1"/>
          <p:nvPr/>
        </p:nvSpPr>
        <p:spPr>
          <a:xfrm>
            <a:off x="9642771" y="896923"/>
            <a:ext cx="487674" cy="276999"/>
          </a:xfrm>
          <a:prstGeom prst="rect">
            <a:avLst/>
          </a:prstGeom>
          <a:noFill/>
        </p:spPr>
        <p:txBody>
          <a:bodyPr wrap="square" rtlCol="0">
            <a:spAutoFit/>
          </a:bodyPr>
          <a:lstStyle/>
          <a:p>
            <a:r>
              <a:rPr lang="en-US" sz="1200" dirty="0">
                <a:latin typeface="Arial Narrow" panose="020B0606020202030204" pitchFamily="34" charset="0"/>
              </a:rPr>
              <a:t>2018</a:t>
            </a:r>
          </a:p>
        </p:txBody>
      </p:sp>
      <p:sp>
        <p:nvSpPr>
          <p:cNvPr id="50" name="TextBox 49">
            <a:extLst>
              <a:ext uri="{FF2B5EF4-FFF2-40B4-BE49-F238E27FC236}">
                <a16:creationId xmlns:a16="http://schemas.microsoft.com/office/drawing/2014/main" id="{FAB00BB3-B074-4D53-A805-B2834ACFB2C9}"/>
              </a:ext>
            </a:extLst>
          </p:cNvPr>
          <p:cNvSpPr txBox="1"/>
          <p:nvPr/>
        </p:nvSpPr>
        <p:spPr>
          <a:xfrm>
            <a:off x="9475614" y="1514633"/>
            <a:ext cx="843792" cy="1200329"/>
          </a:xfrm>
          <a:prstGeom prst="rect">
            <a:avLst/>
          </a:prstGeom>
          <a:noFill/>
        </p:spPr>
        <p:txBody>
          <a:bodyPr wrap="square" rtlCol="0">
            <a:spAutoFit/>
          </a:bodyPr>
          <a:lstStyle/>
          <a:p>
            <a:pPr algn="ctr"/>
            <a:r>
              <a:rPr lang="en-US" sz="1200" dirty="0">
                <a:latin typeface="Arial Narrow" panose="020B0606020202030204" pitchFamily="34" charset="0"/>
              </a:rPr>
              <a:t>Syrian gov. retakes territories</a:t>
            </a:r>
          </a:p>
          <a:p>
            <a:pPr algn="ctr"/>
            <a:r>
              <a:rPr lang="en-US" sz="1200" dirty="0">
                <a:latin typeface="Arial Narrow" panose="020B0606020202030204" pitchFamily="34" charset="0"/>
              </a:rPr>
              <a:t>US vows to remove troops</a:t>
            </a:r>
          </a:p>
        </p:txBody>
      </p:sp>
    </p:spTree>
    <p:extLst>
      <p:ext uri="{BB962C8B-B14F-4D97-AF65-F5344CB8AC3E}">
        <p14:creationId xmlns:p14="http://schemas.microsoft.com/office/powerpoint/2010/main" val="3701398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dirty="0"/>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39</a:t>
            </a:fld>
            <a:endParaRPr lang="en-US"/>
          </a:p>
        </p:txBody>
      </p:sp>
      <p:cxnSp>
        <p:nvCxnSpPr>
          <p:cNvPr id="8" name="Straight Connector 7">
            <a:extLst>
              <a:ext uri="{FF2B5EF4-FFF2-40B4-BE49-F238E27FC236}">
                <a16:creationId xmlns:a16="http://schemas.microsoft.com/office/drawing/2014/main" id="{C04FC0B1-6A3C-42F9-91D7-FD6E58D6E8D5}"/>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3922A9-EE28-401E-8C55-55A6C995409E}"/>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5" name="Rectangle 4">
            <a:extLst>
              <a:ext uri="{FF2B5EF4-FFF2-40B4-BE49-F238E27FC236}">
                <a16:creationId xmlns:a16="http://schemas.microsoft.com/office/drawing/2014/main" id="{FE793EDF-809E-4A23-BBAC-FA4A8932EC70}"/>
              </a:ext>
            </a:extLst>
          </p:cNvPr>
          <p:cNvSpPr/>
          <p:nvPr/>
        </p:nvSpPr>
        <p:spPr>
          <a:xfrm>
            <a:off x="4845151" y="85779"/>
            <a:ext cx="7130350" cy="307777"/>
          </a:xfrm>
          <a:prstGeom prst="rect">
            <a:avLst/>
          </a:prstGeom>
        </p:spPr>
        <p:txBody>
          <a:bodyPr wrap="none">
            <a:spAutoFit/>
          </a:bodyPr>
          <a:lstStyle/>
          <a:p>
            <a:r>
              <a:rPr lang="en-US" sz="1400" dirty="0">
                <a:latin typeface="Arial Narrow" panose="020B0606020202030204" pitchFamily="34" charset="0"/>
                <a:hlinkClick r:id="rId2"/>
              </a:rPr>
              <a:t>https://www.npr.org/2019/03/22/701266887/analysis-the-end-of-the-caliphate-doesn-t-mean-the-end-of-isis</a:t>
            </a:r>
            <a:endParaRPr lang="en-US" sz="1400" dirty="0">
              <a:latin typeface="Arial Narrow" panose="020B0606020202030204" pitchFamily="34" charset="0"/>
            </a:endParaRPr>
          </a:p>
        </p:txBody>
      </p:sp>
      <p:sp>
        <p:nvSpPr>
          <p:cNvPr id="6" name="Rectangle 1">
            <a:extLst>
              <a:ext uri="{FF2B5EF4-FFF2-40B4-BE49-F238E27FC236}">
                <a16:creationId xmlns:a16="http://schemas.microsoft.com/office/drawing/2014/main" id="{656D0968-1B6E-4B5E-AE6A-1D1EEBCEF1B5}"/>
              </a:ext>
            </a:extLst>
          </p:cNvPr>
          <p:cNvSpPr>
            <a:spLocks noChangeArrowheads="1"/>
          </p:cNvSpPr>
          <p:nvPr/>
        </p:nvSpPr>
        <p:spPr bwMode="auto">
          <a:xfrm>
            <a:off x="1452317" y="3607949"/>
            <a:ext cx="8465527"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dirty="0">
                <a:latin typeface="Arial Narrow" panose="020B0606020202030204" pitchFamily="34" charset="0"/>
              </a:rPr>
              <a:t>Abu Bakr al-Baghdadi is alive — or not</a:t>
            </a:r>
            <a:endParaRPr lang="en-US" dirty="0">
              <a:latin typeface="Arial Narrow" panose="020B0606020202030204" pitchFamily="34" charset="0"/>
            </a:endParaRPr>
          </a:p>
          <a:p>
            <a:r>
              <a:rPr lang="en-US" dirty="0">
                <a:latin typeface="Arial Narrow" panose="020B0606020202030204" pitchFamily="34" charset="0"/>
              </a:rPr>
              <a:t>The fate of the self-described caliph, Abu Bakr al-Baghdadi, remains unknown. He has been reported "killed" perhaps a half-dozen times. In 2017, a Russian </a:t>
            </a:r>
            <a:r>
              <a:rPr lang="en-US" dirty="0">
                <a:latin typeface="Arial Narrow" panose="020B0606020202030204" pitchFamily="34" charset="0"/>
                <a:hlinkClick r:id="rId3"/>
              </a:rPr>
              <a:t>lawmaker said</a:t>
            </a:r>
            <a:r>
              <a:rPr lang="en-US" dirty="0">
                <a:latin typeface="Arial Narrow" panose="020B0606020202030204" pitchFamily="34" charset="0"/>
              </a:rPr>
              <a:t> a Russian airstrike "close to 100 percent" killed him. U.S. military officials in Syria believe he is still alive, hiding out in the desert near the Syria-Iraq border, based on communications intercepts and interviews with ISIS detainees. Last August, ISIS released an audio recording purporting to be Baghdadi, but he has not been heard from since.</a:t>
            </a:r>
          </a:p>
        </p:txBody>
      </p:sp>
      <p:sp>
        <p:nvSpPr>
          <p:cNvPr id="10" name="Rectangle 9">
            <a:extLst>
              <a:ext uri="{FF2B5EF4-FFF2-40B4-BE49-F238E27FC236}">
                <a16:creationId xmlns:a16="http://schemas.microsoft.com/office/drawing/2014/main" id="{DA2CCD59-C0C5-42EA-A0EF-F64C4FAD4054}"/>
              </a:ext>
            </a:extLst>
          </p:cNvPr>
          <p:cNvSpPr/>
          <p:nvPr/>
        </p:nvSpPr>
        <p:spPr>
          <a:xfrm>
            <a:off x="115396" y="2780141"/>
            <a:ext cx="705387"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2000" b="1" dirty="0">
                <a:latin typeface="Arial Narrow" panose="020B0606020202030204" pitchFamily="34" charset="0"/>
                <a:ea typeface="+mj-ea"/>
                <a:cs typeface="+mj-cs"/>
              </a:rPr>
              <a:t>2019</a:t>
            </a:r>
            <a:endParaRPr lang="en-US" sz="2000" kern="1200" dirty="0">
              <a:solidFill>
                <a:schemeClr val="tx1"/>
              </a:solidFill>
              <a:latin typeface="Arial Narrow" panose="020B0606020202030204" pitchFamily="34" charset="0"/>
              <a:ea typeface="+mj-ea"/>
              <a:cs typeface="+mj-cs"/>
            </a:endParaRPr>
          </a:p>
        </p:txBody>
      </p:sp>
      <p:cxnSp>
        <p:nvCxnSpPr>
          <p:cNvPr id="11" name="Straight Connector 10">
            <a:extLst>
              <a:ext uri="{FF2B5EF4-FFF2-40B4-BE49-F238E27FC236}">
                <a16:creationId xmlns:a16="http://schemas.microsoft.com/office/drawing/2014/main" id="{973723ED-F13B-43AF-98CE-434DE87F9444}"/>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D684AD8-9774-42B7-A38B-3DC4066E5EC6}"/>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3" name="Straight Connector 12">
            <a:extLst>
              <a:ext uri="{FF2B5EF4-FFF2-40B4-BE49-F238E27FC236}">
                <a16:creationId xmlns:a16="http://schemas.microsoft.com/office/drawing/2014/main" id="{5D509CEA-6225-45F5-A572-4CB86661D49D}"/>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8470C3-D4CC-4F18-BC73-6D13F035567E}"/>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5" name="TextBox 14">
            <a:extLst>
              <a:ext uri="{FF2B5EF4-FFF2-40B4-BE49-F238E27FC236}">
                <a16:creationId xmlns:a16="http://schemas.microsoft.com/office/drawing/2014/main" id="{188B8511-073A-41A8-8226-D017D7D246CE}"/>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6" name="TextBox 15">
            <a:extLst>
              <a:ext uri="{FF2B5EF4-FFF2-40B4-BE49-F238E27FC236}">
                <a16:creationId xmlns:a16="http://schemas.microsoft.com/office/drawing/2014/main" id="{7F5E996B-BBE1-4687-B8E4-43B14AC03067}"/>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7" name="Straight Connector 16">
            <a:extLst>
              <a:ext uri="{FF2B5EF4-FFF2-40B4-BE49-F238E27FC236}">
                <a16:creationId xmlns:a16="http://schemas.microsoft.com/office/drawing/2014/main" id="{909C9BD7-C5CD-432C-A560-2459B968986D}"/>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680C8CD-4D6C-4133-925B-27CECAD7AFBD}"/>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9" name="TextBox 18">
            <a:extLst>
              <a:ext uri="{FF2B5EF4-FFF2-40B4-BE49-F238E27FC236}">
                <a16:creationId xmlns:a16="http://schemas.microsoft.com/office/drawing/2014/main" id="{6585B7EC-6F5A-4B55-B23D-5D51D7C22FC0}"/>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20" name="Straight Connector 19">
            <a:extLst>
              <a:ext uri="{FF2B5EF4-FFF2-40B4-BE49-F238E27FC236}">
                <a16:creationId xmlns:a16="http://schemas.microsoft.com/office/drawing/2014/main" id="{B26ED275-C566-4FD5-8EDD-14AD467CE953}"/>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B749CDE-EE1E-4F24-AD05-9DBAAB92EEC2}"/>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2" name="TextBox 21">
            <a:extLst>
              <a:ext uri="{FF2B5EF4-FFF2-40B4-BE49-F238E27FC236}">
                <a16:creationId xmlns:a16="http://schemas.microsoft.com/office/drawing/2014/main" id="{60E24AEC-B9A0-40F8-9916-0469E7EC29DF}"/>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3" name="Straight Connector 22">
            <a:extLst>
              <a:ext uri="{FF2B5EF4-FFF2-40B4-BE49-F238E27FC236}">
                <a16:creationId xmlns:a16="http://schemas.microsoft.com/office/drawing/2014/main" id="{E2D6C7A9-A562-4364-BB31-206D9F923C09}"/>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924F48B-F714-471F-8E18-EF28D8108B81}"/>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5" name="TextBox 24">
            <a:extLst>
              <a:ext uri="{FF2B5EF4-FFF2-40B4-BE49-F238E27FC236}">
                <a16:creationId xmlns:a16="http://schemas.microsoft.com/office/drawing/2014/main" id="{64816D03-64C3-4EBA-89F8-53423696105F}"/>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6" name="Straight Connector 25">
            <a:extLst>
              <a:ext uri="{FF2B5EF4-FFF2-40B4-BE49-F238E27FC236}">
                <a16:creationId xmlns:a16="http://schemas.microsoft.com/office/drawing/2014/main" id="{35917A07-0D16-4CE4-A1C0-8BB32A2D4169}"/>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DCBED7F-F76E-45E9-96CB-4ABB0691FF67}"/>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8" name="TextBox 27">
            <a:extLst>
              <a:ext uri="{FF2B5EF4-FFF2-40B4-BE49-F238E27FC236}">
                <a16:creationId xmlns:a16="http://schemas.microsoft.com/office/drawing/2014/main" id="{CBD5347D-11C0-4B6C-AC6C-D712865BAFD3}"/>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29" name="Straight Connector 28">
            <a:extLst>
              <a:ext uri="{FF2B5EF4-FFF2-40B4-BE49-F238E27FC236}">
                <a16:creationId xmlns:a16="http://schemas.microsoft.com/office/drawing/2014/main" id="{48045E87-8D82-4DFE-9745-D1A2A34A2B67}"/>
              </a:ext>
            </a:extLst>
          </p:cNvPr>
          <p:cNvCxnSpPr>
            <a:cxnSpLocks/>
          </p:cNvCxnSpPr>
          <p:nvPr/>
        </p:nvCxnSpPr>
        <p:spPr>
          <a:xfrm>
            <a:off x="11058775"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BB4BAB4-71EA-47FB-B46B-5895351F5330}"/>
              </a:ext>
            </a:extLst>
          </p:cNvPr>
          <p:cNvSpPr txBox="1"/>
          <p:nvPr/>
        </p:nvSpPr>
        <p:spPr>
          <a:xfrm>
            <a:off x="10814938" y="895330"/>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31" name="TextBox 30">
            <a:extLst>
              <a:ext uri="{FF2B5EF4-FFF2-40B4-BE49-F238E27FC236}">
                <a16:creationId xmlns:a16="http://schemas.microsoft.com/office/drawing/2014/main" id="{74607554-AE6F-4926-A47E-9D13008605D0}"/>
              </a:ext>
            </a:extLst>
          </p:cNvPr>
          <p:cNvSpPr txBox="1"/>
          <p:nvPr/>
        </p:nvSpPr>
        <p:spPr>
          <a:xfrm>
            <a:off x="10449979" y="1521951"/>
            <a:ext cx="1217592" cy="1200329"/>
          </a:xfrm>
          <a:prstGeom prst="rect">
            <a:avLst/>
          </a:prstGeom>
          <a:noFill/>
        </p:spPr>
        <p:txBody>
          <a:bodyPr wrap="square" rtlCol="0">
            <a:spAutoFit/>
          </a:bodyPr>
          <a:lstStyle/>
          <a:p>
            <a:pPr algn="ctr"/>
            <a:r>
              <a:rPr lang="en-US" sz="1200" dirty="0">
                <a:latin typeface="Arial Narrow" panose="020B0606020202030204" pitchFamily="34" charset="0"/>
              </a:rPr>
              <a:t>ISIS fighters defeated at </a:t>
            </a:r>
            <a:r>
              <a:rPr lang="en-US" sz="1200" dirty="0" err="1">
                <a:latin typeface="Arial Narrow" panose="020B0606020202030204" pitchFamily="34" charset="0"/>
              </a:rPr>
              <a:t>Baghous</a:t>
            </a:r>
            <a:endParaRPr lang="en-US" sz="1200" dirty="0">
              <a:latin typeface="Arial Narrow" panose="020B0606020202030204" pitchFamily="34" charset="0"/>
            </a:endParaRPr>
          </a:p>
          <a:p>
            <a:pPr algn="ctr"/>
            <a:r>
              <a:rPr lang="en-US" sz="1200" dirty="0">
                <a:latin typeface="Arial Narrow" panose="020B0606020202030204" pitchFamily="34" charset="0"/>
              </a:rPr>
              <a:t>SDF declares Caliphate “eliminated”</a:t>
            </a:r>
          </a:p>
        </p:txBody>
      </p:sp>
      <p:cxnSp>
        <p:nvCxnSpPr>
          <p:cNvPr id="32" name="Straight Connector 31">
            <a:extLst>
              <a:ext uri="{FF2B5EF4-FFF2-40B4-BE49-F238E27FC236}">
                <a16:creationId xmlns:a16="http://schemas.microsoft.com/office/drawing/2014/main" id="{B358C818-765C-4FB1-95D7-08D7E23183ED}"/>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AFAAF03-0FEA-4FFE-9BA8-F9A9E172AC18}"/>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5" name="TextBox 34">
            <a:extLst>
              <a:ext uri="{FF2B5EF4-FFF2-40B4-BE49-F238E27FC236}">
                <a16:creationId xmlns:a16="http://schemas.microsoft.com/office/drawing/2014/main" id="{0D210BB1-FF1F-4938-8A27-C765CD4FAF69}"/>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6" name="Straight Connector 35">
            <a:extLst>
              <a:ext uri="{FF2B5EF4-FFF2-40B4-BE49-F238E27FC236}">
                <a16:creationId xmlns:a16="http://schemas.microsoft.com/office/drawing/2014/main" id="{432F9704-5DA0-4C76-9905-E14E4518F8CC}"/>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06122C2-54AD-4925-AC0F-705A7D04F91A}"/>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8" name="TextBox 37">
            <a:extLst>
              <a:ext uri="{FF2B5EF4-FFF2-40B4-BE49-F238E27FC236}">
                <a16:creationId xmlns:a16="http://schemas.microsoft.com/office/drawing/2014/main" id="{1C287CD8-056A-4866-A4B4-E7D7EB5D689E}"/>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cxnSp>
        <p:nvCxnSpPr>
          <p:cNvPr id="39" name="Straight Connector 38">
            <a:extLst>
              <a:ext uri="{FF2B5EF4-FFF2-40B4-BE49-F238E27FC236}">
                <a16:creationId xmlns:a16="http://schemas.microsoft.com/office/drawing/2014/main" id="{7660D3DE-DDC6-429A-8197-AB99886F04A9}"/>
              </a:ext>
            </a:extLst>
          </p:cNvPr>
          <p:cNvCxnSpPr>
            <a:cxnSpLocks/>
          </p:cNvCxnSpPr>
          <p:nvPr/>
        </p:nvCxnSpPr>
        <p:spPr>
          <a:xfrm>
            <a:off x="7352069" y="1168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A5D7275-490B-44FD-BFC0-9A8253E8B2E0}"/>
              </a:ext>
            </a:extLst>
          </p:cNvPr>
          <p:cNvSpPr txBox="1"/>
          <p:nvPr/>
        </p:nvSpPr>
        <p:spPr>
          <a:xfrm>
            <a:off x="7126654" y="888332"/>
            <a:ext cx="487674" cy="276999"/>
          </a:xfrm>
          <a:prstGeom prst="rect">
            <a:avLst/>
          </a:prstGeom>
          <a:noFill/>
        </p:spPr>
        <p:txBody>
          <a:bodyPr wrap="square" rtlCol="0">
            <a:spAutoFit/>
          </a:bodyPr>
          <a:lstStyle/>
          <a:p>
            <a:r>
              <a:rPr lang="en-US" sz="1200" dirty="0">
                <a:latin typeface="Arial Narrow" panose="020B0606020202030204" pitchFamily="34" charset="0"/>
              </a:rPr>
              <a:t>2015</a:t>
            </a:r>
          </a:p>
        </p:txBody>
      </p:sp>
      <p:sp>
        <p:nvSpPr>
          <p:cNvPr id="41" name="TextBox 40">
            <a:extLst>
              <a:ext uri="{FF2B5EF4-FFF2-40B4-BE49-F238E27FC236}">
                <a16:creationId xmlns:a16="http://schemas.microsoft.com/office/drawing/2014/main" id="{6DE49915-184D-453B-9B91-51A7747C17BE}"/>
              </a:ext>
            </a:extLst>
          </p:cNvPr>
          <p:cNvSpPr txBox="1"/>
          <p:nvPr/>
        </p:nvSpPr>
        <p:spPr>
          <a:xfrm>
            <a:off x="6930173" y="1530157"/>
            <a:ext cx="843792" cy="830997"/>
          </a:xfrm>
          <a:prstGeom prst="rect">
            <a:avLst/>
          </a:prstGeom>
          <a:noFill/>
        </p:spPr>
        <p:txBody>
          <a:bodyPr wrap="square" rtlCol="0">
            <a:spAutoFit/>
          </a:bodyPr>
          <a:lstStyle/>
          <a:p>
            <a:pPr algn="ctr"/>
            <a:r>
              <a:rPr lang="en-US" sz="1200" dirty="0">
                <a:latin typeface="Arial Narrow" panose="020B0606020202030204" pitchFamily="34" charset="0"/>
              </a:rPr>
              <a:t>Paris attack</a:t>
            </a:r>
          </a:p>
          <a:p>
            <a:pPr algn="ctr"/>
            <a:r>
              <a:rPr lang="en-US" sz="1200" dirty="0">
                <a:latin typeface="Arial Narrow" panose="020B0606020202030204" pitchFamily="34" charset="0"/>
              </a:rPr>
              <a:t>Charlie Hebdo Newspaper</a:t>
            </a:r>
          </a:p>
        </p:txBody>
      </p:sp>
      <p:cxnSp>
        <p:nvCxnSpPr>
          <p:cNvPr id="42" name="Straight Connector 41">
            <a:extLst>
              <a:ext uri="{FF2B5EF4-FFF2-40B4-BE49-F238E27FC236}">
                <a16:creationId xmlns:a16="http://schemas.microsoft.com/office/drawing/2014/main" id="{966D4D38-3A1F-4315-B469-18A3B99DA12A}"/>
              </a:ext>
            </a:extLst>
          </p:cNvPr>
          <p:cNvCxnSpPr>
            <a:cxnSpLocks/>
          </p:cNvCxnSpPr>
          <p:nvPr/>
        </p:nvCxnSpPr>
        <p:spPr>
          <a:xfrm>
            <a:off x="8272339" y="1172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57617A1-6361-4356-B6AC-1F8898CEA9A5}"/>
              </a:ext>
            </a:extLst>
          </p:cNvPr>
          <p:cNvSpPr txBox="1"/>
          <p:nvPr/>
        </p:nvSpPr>
        <p:spPr>
          <a:xfrm>
            <a:off x="8046924" y="892160"/>
            <a:ext cx="487674" cy="276999"/>
          </a:xfrm>
          <a:prstGeom prst="rect">
            <a:avLst/>
          </a:prstGeom>
          <a:noFill/>
        </p:spPr>
        <p:txBody>
          <a:bodyPr wrap="square" rtlCol="0">
            <a:spAutoFit/>
          </a:bodyPr>
          <a:lstStyle/>
          <a:p>
            <a:r>
              <a:rPr lang="en-US" sz="1200" dirty="0">
                <a:latin typeface="Arial Narrow" panose="020B0606020202030204" pitchFamily="34" charset="0"/>
              </a:rPr>
              <a:t>2016</a:t>
            </a:r>
          </a:p>
        </p:txBody>
      </p:sp>
      <p:sp>
        <p:nvSpPr>
          <p:cNvPr id="44" name="TextBox 43">
            <a:extLst>
              <a:ext uri="{FF2B5EF4-FFF2-40B4-BE49-F238E27FC236}">
                <a16:creationId xmlns:a16="http://schemas.microsoft.com/office/drawing/2014/main" id="{92CA311B-EB11-4D4C-8035-5F341CB3F663}"/>
              </a:ext>
            </a:extLst>
          </p:cNvPr>
          <p:cNvSpPr txBox="1"/>
          <p:nvPr/>
        </p:nvSpPr>
        <p:spPr>
          <a:xfrm>
            <a:off x="7798615" y="1492841"/>
            <a:ext cx="985611" cy="830997"/>
          </a:xfrm>
          <a:prstGeom prst="rect">
            <a:avLst/>
          </a:prstGeom>
          <a:noFill/>
        </p:spPr>
        <p:txBody>
          <a:bodyPr wrap="square" rtlCol="0">
            <a:spAutoFit/>
          </a:bodyPr>
          <a:lstStyle/>
          <a:p>
            <a:pPr algn="ctr"/>
            <a:r>
              <a:rPr lang="en-US" sz="1200" dirty="0">
                <a:latin typeface="Arial Narrow" panose="020B0606020202030204" pitchFamily="34" charset="0"/>
              </a:rPr>
              <a:t>Iraq takes back Falluja</a:t>
            </a:r>
          </a:p>
          <a:p>
            <a:pPr algn="ctr"/>
            <a:r>
              <a:rPr lang="en-US" sz="1200" dirty="0">
                <a:latin typeface="Arial Narrow" panose="020B0606020202030204" pitchFamily="34" charset="0"/>
              </a:rPr>
              <a:t>Turkey strikes ISIS and YPG</a:t>
            </a:r>
          </a:p>
        </p:txBody>
      </p:sp>
      <p:cxnSp>
        <p:nvCxnSpPr>
          <p:cNvPr id="45" name="Straight Connector 44">
            <a:extLst>
              <a:ext uri="{FF2B5EF4-FFF2-40B4-BE49-F238E27FC236}">
                <a16:creationId xmlns:a16="http://schemas.microsoft.com/office/drawing/2014/main" id="{0B1E826F-2E5F-4809-BB99-B8DDE86E83EC}"/>
              </a:ext>
            </a:extLst>
          </p:cNvPr>
          <p:cNvCxnSpPr>
            <a:cxnSpLocks/>
          </p:cNvCxnSpPr>
          <p:nvPr/>
        </p:nvCxnSpPr>
        <p:spPr>
          <a:xfrm>
            <a:off x="9115980" y="116246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303A1E0-8992-4F0C-9572-493E7FFBC131}"/>
              </a:ext>
            </a:extLst>
          </p:cNvPr>
          <p:cNvSpPr txBox="1"/>
          <p:nvPr/>
        </p:nvSpPr>
        <p:spPr>
          <a:xfrm>
            <a:off x="8872143" y="893342"/>
            <a:ext cx="487674" cy="276999"/>
          </a:xfrm>
          <a:prstGeom prst="rect">
            <a:avLst/>
          </a:prstGeom>
          <a:noFill/>
        </p:spPr>
        <p:txBody>
          <a:bodyPr wrap="square" rtlCol="0">
            <a:spAutoFit/>
          </a:bodyPr>
          <a:lstStyle/>
          <a:p>
            <a:r>
              <a:rPr lang="en-US" sz="1200" dirty="0">
                <a:latin typeface="Arial Narrow" panose="020B0606020202030204" pitchFamily="34" charset="0"/>
              </a:rPr>
              <a:t>2017</a:t>
            </a:r>
          </a:p>
        </p:txBody>
      </p:sp>
      <p:sp>
        <p:nvSpPr>
          <p:cNvPr id="47" name="TextBox 46">
            <a:extLst>
              <a:ext uri="{FF2B5EF4-FFF2-40B4-BE49-F238E27FC236}">
                <a16:creationId xmlns:a16="http://schemas.microsoft.com/office/drawing/2014/main" id="{7F3F7D06-5895-4C2A-AB93-6E64EB172160}"/>
              </a:ext>
            </a:extLst>
          </p:cNvPr>
          <p:cNvSpPr txBox="1"/>
          <p:nvPr/>
        </p:nvSpPr>
        <p:spPr>
          <a:xfrm>
            <a:off x="8704986" y="1511052"/>
            <a:ext cx="843792" cy="1200329"/>
          </a:xfrm>
          <a:prstGeom prst="rect">
            <a:avLst/>
          </a:prstGeom>
          <a:noFill/>
        </p:spPr>
        <p:txBody>
          <a:bodyPr wrap="square" rtlCol="0">
            <a:spAutoFit/>
          </a:bodyPr>
          <a:lstStyle/>
          <a:p>
            <a:pPr algn="ctr"/>
            <a:r>
              <a:rPr lang="en-US" sz="1200" dirty="0">
                <a:latin typeface="Arial Narrow" panose="020B0606020202030204" pitchFamily="34" charset="0"/>
              </a:rPr>
              <a:t>ISIS loses Mosul</a:t>
            </a:r>
          </a:p>
          <a:p>
            <a:pPr algn="ctr"/>
            <a:r>
              <a:rPr lang="en-US" sz="1200" dirty="0">
                <a:latin typeface="Arial Narrow" panose="020B0606020202030204" pitchFamily="34" charset="0"/>
              </a:rPr>
              <a:t>Baghdad declares end of caliphate</a:t>
            </a:r>
          </a:p>
        </p:txBody>
      </p:sp>
      <p:cxnSp>
        <p:nvCxnSpPr>
          <p:cNvPr id="48" name="Straight Connector 47">
            <a:extLst>
              <a:ext uri="{FF2B5EF4-FFF2-40B4-BE49-F238E27FC236}">
                <a16:creationId xmlns:a16="http://schemas.microsoft.com/office/drawing/2014/main" id="{15A6C73D-F310-458A-9531-25C2FCC1569E}"/>
              </a:ext>
            </a:extLst>
          </p:cNvPr>
          <p:cNvCxnSpPr>
            <a:cxnSpLocks/>
          </p:cNvCxnSpPr>
          <p:nvPr/>
        </p:nvCxnSpPr>
        <p:spPr>
          <a:xfrm>
            <a:off x="9886608" y="116604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6E2B930-D3CF-4CF1-BB12-0E32AE67BB0D}"/>
              </a:ext>
            </a:extLst>
          </p:cNvPr>
          <p:cNvSpPr txBox="1"/>
          <p:nvPr/>
        </p:nvSpPr>
        <p:spPr>
          <a:xfrm>
            <a:off x="9642771" y="896923"/>
            <a:ext cx="487674" cy="276999"/>
          </a:xfrm>
          <a:prstGeom prst="rect">
            <a:avLst/>
          </a:prstGeom>
          <a:noFill/>
        </p:spPr>
        <p:txBody>
          <a:bodyPr wrap="square" rtlCol="0">
            <a:spAutoFit/>
          </a:bodyPr>
          <a:lstStyle/>
          <a:p>
            <a:r>
              <a:rPr lang="en-US" sz="1200" dirty="0">
                <a:latin typeface="Arial Narrow" panose="020B0606020202030204" pitchFamily="34" charset="0"/>
              </a:rPr>
              <a:t>2018</a:t>
            </a:r>
          </a:p>
        </p:txBody>
      </p:sp>
      <p:sp>
        <p:nvSpPr>
          <p:cNvPr id="50" name="TextBox 49">
            <a:extLst>
              <a:ext uri="{FF2B5EF4-FFF2-40B4-BE49-F238E27FC236}">
                <a16:creationId xmlns:a16="http://schemas.microsoft.com/office/drawing/2014/main" id="{5557E628-F5D9-4159-9DC0-6EE8AA41391F}"/>
              </a:ext>
            </a:extLst>
          </p:cNvPr>
          <p:cNvSpPr txBox="1"/>
          <p:nvPr/>
        </p:nvSpPr>
        <p:spPr>
          <a:xfrm>
            <a:off x="9475614" y="1514633"/>
            <a:ext cx="843792" cy="1200329"/>
          </a:xfrm>
          <a:prstGeom prst="rect">
            <a:avLst/>
          </a:prstGeom>
          <a:noFill/>
        </p:spPr>
        <p:txBody>
          <a:bodyPr wrap="square" rtlCol="0">
            <a:spAutoFit/>
          </a:bodyPr>
          <a:lstStyle/>
          <a:p>
            <a:pPr algn="ctr"/>
            <a:r>
              <a:rPr lang="en-US" sz="1200" dirty="0">
                <a:latin typeface="Arial Narrow" panose="020B0606020202030204" pitchFamily="34" charset="0"/>
              </a:rPr>
              <a:t>Syrian gov. retakes territories</a:t>
            </a:r>
          </a:p>
          <a:p>
            <a:pPr algn="ctr"/>
            <a:r>
              <a:rPr lang="en-US" sz="1200" dirty="0">
                <a:latin typeface="Arial Narrow" panose="020B0606020202030204" pitchFamily="34" charset="0"/>
              </a:rPr>
              <a:t>US vows to remove troops</a:t>
            </a:r>
          </a:p>
        </p:txBody>
      </p:sp>
    </p:spTree>
    <p:extLst>
      <p:ext uri="{BB962C8B-B14F-4D97-AF65-F5344CB8AC3E}">
        <p14:creationId xmlns:p14="http://schemas.microsoft.com/office/powerpoint/2010/main" val="22607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59278-E6BE-4256-B8AF-CBC0D566BD9F}"/>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C07DE2A9-CD6C-4BE5-8530-5AC5BAA7E293}"/>
              </a:ext>
            </a:extLst>
          </p:cNvPr>
          <p:cNvSpPr>
            <a:spLocks noGrp="1"/>
          </p:cNvSpPr>
          <p:nvPr>
            <p:ph type="sldNum" sz="quarter" idx="12"/>
          </p:nvPr>
        </p:nvSpPr>
        <p:spPr/>
        <p:txBody>
          <a:bodyPr/>
          <a:lstStyle/>
          <a:p>
            <a:fld id="{B2DC25EE-239B-4C5F-AAD1-255A7D5F1EE2}" type="slidenum">
              <a:rPr lang="en-US" smtClean="0"/>
              <a:pPr/>
              <a:t>4</a:t>
            </a:fld>
            <a:endParaRPr lang="en-US"/>
          </a:p>
        </p:txBody>
      </p:sp>
      <p:sp>
        <p:nvSpPr>
          <p:cNvPr id="4" name="Rectangle 2">
            <a:extLst>
              <a:ext uri="{FF2B5EF4-FFF2-40B4-BE49-F238E27FC236}">
                <a16:creationId xmlns:a16="http://schemas.microsoft.com/office/drawing/2014/main" id="{170A37C1-8E26-4A94-B589-23D1631796E5}"/>
              </a:ext>
            </a:extLst>
          </p:cNvPr>
          <p:cNvSpPr>
            <a:spLocks noChangeArrowheads="1"/>
          </p:cNvSpPr>
          <p:nvPr/>
        </p:nvSpPr>
        <p:spPr bwMode="auto">
          <a:xfrm>
            <a:off x="740398" y="673717"/>
            <a:ext cx="4789546" cy="53553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Custodian of the Two Holy Mosques</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202122"/>
              </a:solidFill>
              <a:latin typeface="Arial Narrow" panose="020B0606020202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(abbreviation </a:t>
            </a:r>
            <a:r>
              <a:rPr kumimoji="0" lang="en-US" altLang="en-US" b="0" i="1"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CTHM</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 tooltip="Arabic language"/>
              </a:rPr>
              <a:t>Arabic</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خَادِمُ</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ٱلْحَرَمَيْنِ</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ٱلشَّرِيفَيْنِ</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1"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Khādim</a:t>
            </a:r>
            <a:r>
              <a:rPr kumimoji="0" lang="en-US" altLang="en-US" b="0" i="1"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al-</a:t>
            </a:r>
            <a:r>
              <a:rPr kumimoji="0" lang="en-US" altLang="en-US" b="0" i="1"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Ḥaramayn</a:t>
            </a:r>
            <a:r>
              <a:rPr kumimoji="0" lang="en-US" altLang="en-US" b="0" i="1"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1"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aš-Šarīfayn</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Servant of the Two Noble Sanctuaries</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or </a:t>
            </a: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Protector of the Two Holy Cities</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is a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3" tooltip="Royal and noble styles"/>
              </a:rPr>
              <a:t>royal style</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that has been used by many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4" tooltip="Muslim"/>
              </a:rPr>
              <a:t>Muslim</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rulers, including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5" tooltip="Ayyubid dynasty"/>
              </a:rPr>
              <a:t>Ayyubids</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6" tooltip="Mamluk Sultans of Egypt"/>
              </a:rPr>
              <a:t>Mamluk Sultans of Egypt</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7" tooltip="Ottoman Sultans"/>
              </a:rPr>
              <a:t>Ottoman Sultans</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and in the modern age,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8" tooltip="King of Saudi Arabia"/>
              </a:rPr>
              <a:t>Saudi Arabian kings</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title was sometimes regarded to denote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9" tooltip="De facto"/>
              </a:rPr>
              <a:t>de facto</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0" tooltip="Caliph"/>
              </a:rPr>
              <a:t>Caliph</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of Islam,</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1"/>
              </a:rPr>
              <a:t>[1]</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but it mainly refers to the ruler taking the responsibility of guarding and maintaining the two </a:t>
            </a:r>
            <a:r>
              <a:rPr kumimoji="0" lang="en-US" altLang="en-US" b="1"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2" tooltip="Holiest sites in Islam"/>
              </a:rPr>
              <a:t>holiest mosques in Islam</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3" tooltip="Great Mosque of Mecca"/>
              </a:rPr>
              <a:t>Al-Haram Mosque</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(Arabic: </a:t>
            </a:r>
            <a:r>
              <a:rPr kumimoji="0" lang="en-US" altLang="en-US" b="0" i="0"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اَلْمَسْجِدُ</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ٱلْحَرَامُ</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romanized</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1"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Al-Masjid al-</a:t>
            </a:r>
            <a:r>
              <a:rPr kumimoji="0" lang="en-US" altLang="en-US" b="0" i="1"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Ḥarām</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4" tooltip="Sacred"/>
              </a:rPr>
              <a:t>Sacred</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5" tooltip="Mosque"/>
              </a:rPr>
              <a:t>Mosque</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in </a:t>
            </a:r>
            <a:r>
              <a:rPr kumimoji="0" lang="en-US" altLang="en-US" b="1"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6" tooltip="Mecca"/>
              </a:rPr>
              <a:t>Mecca</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and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7" tooltip="Prophet's Mosque"/>
              </a:rPr>
              <a:t>Prophet's Mosque</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(Arabic: </a:t>
            </a:r>
            <a:r>
              <a:rPr kumimoji="0" lang="en-US" altLang="en-US" b="0" i="0"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اَلْمَسْجِدُ</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ٱلنَّبَوِيُّ</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romanized</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1"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Al-Masjid an-</a:t>
            </a:r>
            <a:r>
              <a:rPr kumimoji="0" lang="en-US" altLang="en-US" b="0" i="1"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Nabawī</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in </a:t>
            </a:r>
            <a:r>
              <a:rPr kumimoji="0" lang="en-US" altLang="en-US" b="1"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8" tooltip="Medina"/>
              </a:rPr>
              <a:t>Medina</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1"/>
              </a:rPr>
              <a:t>[1]</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9"/>
              </a:rPr>
              <a:t>[2]</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both of which are in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0" tooltip="Hejaz"/>
              </a:rPr>
              <a:t>Hejazi</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region</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21"/>
              </a:rPr>
              <a:t>[3]</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of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2" tooltip="Arabian Peninsula"/>
              </a:rPr>
              <a:t>Arabian Peninsula</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a:t>
            </a:r>
            <a:r>
              <a:rPr kumimoji="0" lang="en-US" altLang="en-US" b="0" i="0" u="none" strike="noStrike" cap="none" normalizeH="0" baseline="0" dirty="0">
                <a:ln>
                  <a:noFill/>
                </a:ln>
                <a:solidFill>
                  <a:schemeClr val="tx1"/>
                </a:solidFill>
                <a:effectLst/>
                <a:latin typeface="Arial Narrow" panose="020B0606020202030204" pitchFamily="34" charset="0"/>
              </a:rPr>
              <a:t> </a:t>
            </a:r>
          </a:p>
        </p:txBody>
      </p:sp>
      <p:pic>
        <p:nvPicPr>
          <p:cNvPr id="4100" name="Picture 4" descr="Hejaz - Alchetron, The Free Social Encyclopedia">
            <a:extLst>
              <a:ext uri="{FF2B5EF4-FFF2-40B4-BE49-F238E27FC236}">
                <a16:creationId xmlns:a16="http://schemas.microsoft.com/office/drawing/2014/main" id="{A10F6D7F-C62E-4FCC-AEAD-0C0B5DE1D5E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96000" y="836429"/>
            <a:ext cx="5638800"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59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41FC4-3787-4232-972A-30DE5DF9B422}"/>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F81B132F-7D55-4064-AD4D-DF936EC72F9D}"/>
              </a:ext>
            </a:extLst>
          </p:cNvPr>
          <p:cNvSpPr>
            <a:spLocks noGrp="1"/>
          </p:cNvSpPr>
          <p:nvPr>
            <p:ph type="sldNum" sz="quarter" idx="12"/>
          </p:nvPr>
        </p:nvSpPr>
        <p:spPr/>
        <p:txBody>
          <a:bodyPr/>
          <a:lstStyle/>
          <a:p>
            <a:fld id="{B2DC25EE-239B-4C5F-AAD1-255A7D5F1EE2}" type="slidenum">
              <a:rPr lang="en-US" smtClean="0"/>
              <a:pPr/>
              <a:t>40</a:t>
            </a:fld>
            <a:endParaRPr lang="en-US"/>
          </a:p>
        </p:txBody>
      </p:sp>
      <p:cxnSp>
        <p:nvCxnSpPr>
          <p:cNvPr id="4" name="Straight Connector 3">
            <a:extLst>
              <a:ext uri="{FF2B5EF4-FFF2-40B4-BE49-F238E27FC236}">
                <a16:creationId xmlns:a16="http://schemas.microsoft.com/office/drawing/2014/main" id="{4F306912-4D74-404D-A321-5230D8813493}"/>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FBE58E5-3740-40CE-9F11-A997F2885102}"/>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6" name="Rectangle 5">
            <a:extLst>
              <a:ext uri="{FF2B5EF4-FFF2-40B4-BE49-F238E27FC236}">
                <a16:creationId xmlns:a16="http://schemas.microsoft.com/office/drawing/2014/main" id="{1A88ED14-C6DF-4B57-806B-776A0C6D69AB}"/>
              </a:ext>
            </a:extLst>
          </p:cNvPr>
          <p:cNvSpPr/>
          <p:nvPr/>
        </p:nvSpPr>
        <p:spPr>
          <a:xfrm>
            <a:off x="4758065" y="136525"/>
            <a:ext cx="7342075" cy="307777"/>
          </a:xfrm>
          <a:prstGeom prst="rect">
            <a:avLst/>
          </a:prstGeom>
        </p:spPr>
        <p:txBody>
          <a:bodyPr wrap="none">
            <a:spAutoFit/>
          </a:bodyPr>
          <a:lstStyle/>
          <a:p>
            <a:r>
              <a:rPr lang="en-US" sz="1400" dirty="0">
                <a:latin typeface="Arial Narrow" panose="020B0606020202030204" pitchFamily="34" charset="0"/>
                <a:hlinkClick r:id="rId2"/>
              </a:rPr>
              <a:t>https://abcnews.go.com/Politics/pentagon-report-al-baghdadi-death-impact-isis-leadership/story?id=68755044</a:t>
            </a:r>
            <a:endParaRPr lang="en-US" sz="1400" dirty="0">
              <a:latin typeface="Arial Narrow" panose="020B0606020202030204" pitchFamily="34" charset="0"/>
            </a:endParaRPr>
          </a:p>
        </p:txBody>
      </p:sp>
      <p:sp>
        <p:nvSpPr>
          <p:cNvPr id="7" name="Rectangle 1">
            <a:extLst>
              <a:ext uri="{FF2B5EF4-FFF2-40B4-BE49-F238E27FC236}">
                <a16:creationId xmlns:a16="http://schemas.microsoft.com/office/drawing/2014/main" id="{1DC46F86-3900-4244-B50D-887AA3E9825E}"/>
              </a:ext>
            </a:extLst>
          </p:cNvPr>
          <p:cNvSpPr>
            <a:spLocks noChangeArrowheads="1"/>
          </p:cNvSpPr>
          <p:nvPr/>
        </p:nvSpPr>
        <p:spPr bwMode="auto">
          <a:xfrm>
            <a:off x="1341119" y="4048026"/>
            <a:ext cx="9823269"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latin typeface="Arial Narrow" panose="020B0606020202030204" pitchFamily="34" charset="0"/>
              </a:rPr>
              <a:t>"USCENTCOM and the DIA both assessed that the October death of al-Baghdadi did not result in any immediate degradation to ISIS’s capabilities," the Pentagon's </a:t>
            </a:r>
            <a:r>
              <a:rPr lang="en-US" dirty="0">
                <a:latin typeface="Arial Narrow" panose="020B0606020202030204" pitchFamily="34" charset="0"/>
                <a:hlinkClick r:id="rId3"/>
              </a:rPr>
              <a:t>report</a:t>
            </a:r>
            <a:r>
              <a:rPr lang="en-US" dirty="0">
                <a:latin typeface="Arial Narrow" panose="020B0606020202030204" pitchFamily="34" charset="0"/>
              </a:rPr>
              <a:t> -- released every three months -- said on Tuesday. "USCENTCOM told the DoD OIG that following the death of ISIS leader Abu Bakr al-Baghdadi, the group’s capabilities in Syria remained the same.“</a:t>
            </a:r>
          </a:p>
          <a:p>
            <a:endParaRPr lang="en-US" dirty="0">
              <a:latin typeface="Arial Narrow" panose="020B0606020202030204" pitchFamily="34" charset="0"/>
            </a:endParaRPr>
          </a:p>
          <a:p>
            <a:r>
              <a:rPr lang="en-US" dirty="0">
                <a:latin typeface="Arial Narrow" panose="020B0606020202030204" pitchFamily="34" charset="0"/>
              </a:rPr>
              <a:t>The IG added, "USCENTCOM said that ISIS remained cohesive, with an intact command and control structure, urban clandestine networks, and an insurgent presence in much of rural Syria."</a:t>
            </a:r>
          </a:p>
        </p:txBody>
      </p:sp>
      <p:sp>
        <p:nvSpPr>
          <p:cNvPr id="9" name="Rectangle 8">
            <a:extLst>
              <a:ext uri="{FF2B5EF4-FFF2-40B4-BE49-F238E27FC236}">
                <a16:creationId xmlns:a16="http://schemas.microsoft.com/office/drawing/2014/main" id="{DD216CC6-6210-458D-9831-0949E55859A7}"/>
              </a:ext>
            </a:extLst>
          </p:cNvPr>
          <p:cNvSpPr/>
          <p:nvPr/>
        </p:nvSpPr>
        <p:spPr>
          <a:xfrm>
            <a:off x="115396" y="2780141"/>
            <a:ext cx="705387"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2000" b="1" dirty="0">
                <a:latin typeface="Arial Narrow" panose="020B0606020202030204" pitchFamily="34" charset="0"/>
                <a:ea typeface="+mj-ea"/>
                <a:cs typeface="+mj-cs"/>
              </a:rPr>
              <a:t>2019</a:t>
            </a:r>
            <a:endParaRPr lang="en-US" sz="2000" kern="1200" dirty="0">
              <a:solidFill>
                <a:schemeClr val="tx1"/>
              </a:solidFill>
              <a:latin typeface="Arial Narrow" panose="020B0606020202030204" pitchFamily="34" charset="0"/>
              <a:ea typeface="+mj-ea"/>
              <a:cs typeface="+mj-cs"/>
            </a:endParaRPr>
          </a:p>
        </p:txBody>
      </p:sp>
      <p:cxnSp>
        <p:nvCxnSpPr>
          <p:cNvPr id="10" name="Straight Connector 9">
            <a:extLst>
              <a:ext uri="{FF2B5EF4-FFF2-40B4-BE49-F238E27FC236}">
                <a16:creationId xmlns:a16="http://schemas.microsoft.com/office/drawing/2014/main" id="{0CA263C6-7A47-4FE5-B46F-50534684F686}"/>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EA8127E-33E8-4E4F-B754-8210326D56D9}"/>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2" name="Straight Connector 11">
            <a:extLst>
              <a:ext uri="{FF2B5EF4-FFF2-40B4-BE49-F238E27FC236}">
                <a16:creationId xmlns:a16="http://schemas.microsoft.com/office/drawing/2014/main" id="{51424797-4135-4F7E-8B36-406119A5E2B9}"/>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89FF881-8BE0-4DCE-B275-3322066F7ABC}"/>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4" name="TextBox 13">
            <a:extLst>
              <a:ext uri="{FF2B5EF4-FFF2-40B4-BE49-F238E27FC236}">
                <a16:creationId xmlns:a16="http://schemas.microsoft.com/office/drawing/2014/main" id="{C40FEFDA-AAA7-456D-947D-7FC0C5B8948E}"/>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5" name="TextBox 14">
            <a:extLst>
              <a:ext uri="{FF2B5EF4-FFF2-40B4-BE49-F238E27FC236}">
                <a16:creationId xmlns:a16="http://schemas.microsoft.com/office/drawing/2014/main" id="{E285EC95-2FED-4313-A19D-6389EB2336D9}"/>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6" name="Straight Connector 15">
            <a:extLst>
              <a:ext uri="{FF2B5EF4-FFF2-40B4-BE49-F238E27FC236}">
                <a16:creationId xmlns:a16="http://schemas.microsoft.com/office/drawing/2014/main" id="{E94A9448-8A50-4E72-97F6-9C6336361263}"/>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381A802-6D6B-4495-A6D2-3A5F77E81C76}"/>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8" name="TextBox 17">
            <a:extLst>
              <a:ext uri="{FF2B5EF4-FFF2-40B4-BE49-F238E27FC236}">
                <a16:creationId xmlns:a16="http://schemas.microsoft.com/office/drawing/2014/main" id="{0375B028-D578-4D49-AD3B-259D08222CD0}"/>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19" name="Straight Connector 18">
            <a:extLst>
              <a:ext uri="{FF2B5EF4-FFF2-40B4-BE49-F238E27FC236}">
                <a16:creationId xmlns:a16="http://schemas.microsoft.com/office/drawing/2014/main" id="{C7AC2846-254D-46A5-BF34-4CE05ADA3996}"/>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6B33C6-1256-43EE-A794-2960862061E5}"/>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1" name="TextBox 20">
            <a:extLst>
              <a:ext uri="{FF2B5EF4-FFF2-40B4-BE49-F238E27FC236}">
                <a16:creationId xmlns:a16="http://schemas.microsoft.com/office/drawing/2014/main" id="{23AA2A0C-16AB-419E-AA5A-4F6208B55A13}"/>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2" name="Straight Connector 21">
            <a:extLst>
              <a:ext uri="{FF2B5EF4-FFF2-40B4-BE49-F238E27FC236}">
                <a16:creationId xmlns:a16="http://schemas.microsoft.com/office/drawing/2014/main" id="{76EFA754-F7F4-4E8A-B9C2-C4B7A45572AF}"/>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1AAE3F0-2A44-458F-B7CF-0183ECC620A6}"/>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4" name="TextBox 23">
            <a:extLst>
              <a:ext uri="{FF2B5EF4-FFF2-40B4-BE49-F238E27FC236}">
                <a16:creationId xmlns:a16="http://schemas.microsoft.com/office/drawing/2014/main" id="{399751F5-A4FC-41C9-888D-15D3F53B1AAC}"/>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5" name="Straight Connector 24">
            <a:extLst>
              <a:ext uri="{FF2B5EF4-FFF2-40B4-BE49-F238E27FC236}">
                <a16:creationId xmlns:a16="http://schemas.microsoft.com/office/drawing/2014/main" id="{6DB1FF39-E38F-44A0-B886-1C9CF183FA8E}"/>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616EFAF-C025-4E86-BDEC-74DE714DC486}"/>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7" name="TextBox 26">
            <a:extLst>
              <a:ext uri="{FF2B5EF4-FFF2-40B4-BE49-F238E27FC236}">
                <a16:creationId xmlns:a16="http://schemas.microsoft.com/office/drawing/2014/main" id="{332C0D99-A0DB-4F88-AAA0-ACB82A9C5CA2}"/>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28" name="Straight Connector 27">
            <a:extLst>
              <a:ext uri="{FF2B5EF4-FFF2-40B4-BE49-F238E27FC236}">
                <a16:creationId xmlns:a16="http://schemas.microsoft.com/office/drawing/2014/main" id="{9629625F-078C-4891-8BAD-46229D893514}"/>
              </a:ext>
            </a:extLst>
          </p:cNvPr>
          <p:cNvCxnSpPr>
            <a:cxnSpLocks/>
          </p:cNvCxnSpPr>
          <p:nvPr/>
        </p:nvCxnSpPr>
        <p:spPr>
          <a:xfrm>
            <a:off x="11058775"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BB57842-6DDF-4E01-BEFD-BD4C3BD932CD}"/>
              </a:ext>
            </a:extLst>
          </p:cNvPr>
          <p:cNvSpPr txBox="1"/>
          <p:nvPr/>
        </p:nvSpPr>
        <p:spPr>
          <a:xfrm>
            <a:off x="10814938" y="895330"/>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30" name="TextBox 29">
            <a:extLst>
              <a:ext uri="{FF2B5EF4-FFF2-40B4-BE49-F238E27FC236}">
                <a16:creationId xmlns:a16="http://schemas.microsoft.com/office/drawing/2014/main" id="{49327A36-0CCC-4B76-B313-B92D25AB6690}"/>
              </a:ext>
            </a:extLst>
          </p:cNvPr>
          <p:cNvSpPr txBox="1"/>
          <p:nvPr/>
        </p:nvSpPr>
        <p:spPr>
          <a:xfrm>
            <a:off x="10449979" y="1521951"/>
            <a:ext cx="1217592" cy="1200329"/>
          </a:xfrm>
          <a:prstGeom prst="rect">
            <a:avLst/>
          </a:prstGeom>
          <a:noFill/>
        </p:spPr>
        <p:txBody>
          <a:bodyPr wrap="square" rtlCol="0">
            <a:spAutoFit/>
          </a:bodyPr>
          <a:lstStyle/>
          <a:p>
            <a:pPr algn="ctr"/>
            <a:r>
              <a:rPr lang="en-US" sz="1200" dirty="0">
                <a:latin typeface="Arial Narrow" panose="020B0606020202030204" pitchFamily="34" charset="0"/>
              </a:rPr>
              <a:t>ISIS fighters defeated at </a:t>
            </a:r>
            <a:r>
              <a:rPr lang="en-US" sz="1200" dirty="0" err="1">
                <a:latin typeface="Arial Narrow" panose="020B0606020202030204" pitchFamily="34" charset="0"/>
              </a:rPr>
              <a:t>Baghous</a:t>
            </a:r>
            <a:endParaRPr lang="en-US" sz="1200" dirty="0">
              <a:latin typeface="Arial Narrow" panose="020B0606020202030204" pitchFamily="34" charset="0"/>
            </a:endParaRPr>
          </a:p>
          <a:p>
            <a:pPr algn="ctr"/>
            <a:r>
              <a:rPr lang="en-US" sz="1200" dirty="0">
                <a:latin typeface="Arial Narrow" panose="020B0606020202030204" pitchFamily="34" charset="0"/>
              </a:rPr>
              <a:t>SDF declares Caliphate “eliminated”</a:t>
            </a:r>
          </a:p>
        </p:txBody>
      </p:sp>
      <p:cxnSp>
        <p:nvCxnSpPr>
          <p:cNvPr id="31" name="Straight Connector 30">
            <a:extLst>
              <a:ext uri="{FF2B5EF4-FFF2-40B4-BE49-F238E27FC236}">
                <a16:creationId xmlns:a16="http://schemas.microsoft.com/office/drawing/2014/main" id="{AA45B13E-D306-4C90-B19C-33D9ACC66E8C}"/>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2BFEBDB-BD9D-433B-96A5-516223F739EC}"/>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3" name="TextBox 32">
            <a:extLst>
              <a:ext uri="{FF2B5EF4-FFF2-40B4-BE49-F238E27FC236}">
                <a16:creationId xmlns:a16="http://schemas.microsoft.com/office/drawing/2014/main" id="{F08939D6-14B8-4A3F-BD07-8E12102F7287}"/>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4" name="Straight Connector 33">
            <a:extLst>
              <a:ext uri="{FF2B5EF4-FFF2-40B4-BE49-F238E27FC236}">
                <a16:creationId xmlns:a16="http://schemas.microsoft.com/office/drawing/2014/main" id="{6D769EA2-9B6E-47CE-A2D7-DC9902FD7EAF}"/>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12EA58F-C922-440B-8D2F-2F3DDE8AE2D9}"/>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6" name="TextBox 35">
            <a:extLst>
              <a:ext uri="{FF2B5EF4-FFF2-40B4-BE49-F238E27FC236}">
                <a16:creationId xmlns:a16="http://schemas.microsoft.com/office/drawing/2014/main" id="{C09D0D77-30DF-455A-A065-FDCF2DAB876D}"/>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cxnSp>
        <p:nvCxnSpPr>
          <p:cNvPr id="37" name="Straight Connector 36">
            <a:extLst>
              <a:ext uri="{FF2B5EF4-FFF2-40B4-BE49-F238E27FC236}">
                <a16:creationId xmlns:a16="http://schemas.microsoft.com/office/drawing/2014/main" id="{91775E45-C504-4286-926C-55D034B2FD06}"/>
              </a:ext>
            </a:extLst>
          </p:cNvPr>
          <p:cNvCxnSpPr>
            <a:cxnSpLocks/>
          </p:cNvCxnSpPr>
          <p:nvPr/>
        </p:nvCxnSpPr>
        <p:spPr>
          <a:xfrm>
            <a:off x="7352069" y="1168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C94A68C-EFFC-4659-ABAD-6CBDA7920943}"/>
              </a:ext>
            </a:extLst>
          </p:cNvPr>
          <p:cNvSpPr txBox="1"/>
          <p:nvPr/>
        </p:nvSpPr>
        <p:spPr>
          <a:xfrm>
            <a:off x="7126654" y="888332"/>
            <a:ext cx="487674" cy="276999"/>
          </a:xfrm>
          <a:prstGeom prst="rect">
            <a:avLst/>
          </a:prstGeom>
          <a:noFill/>
        </p:spPr>
        <p:txBody>
          <a:bodyPr wrap="square" rtlCol="0">
            <a:spAutoFit/>
          </a:bodyPr>
          <a:lstStyle/>
          <a:p>
            <a:r>
              <a:rPr lang="en-US" sz="1200" dirty="0">
                <a:latin typeface="Arial Narrow" panose="020B0606020202030204" pitchFamily="34" charset="0"/>
              </a:rPr>
              <a:t>2015</a:t>
            </a:r>
          </a:p>
        </p:txBody>
      </p:sp>
      <p:sp>
        <p:nvSpPr>
          <p:cNvPr id="39" name="TextBox 38">
            <a:extLst>
              <a:ext uri="{FF2B5EF4-FFF2-40B4-BE49-F238E27FC236}">
                <a16:creationId xmlns:a16="http://schemas.microsoft.com/office/drawing/2014/main" id="{0AEDA3D3-6AC1-4C69-9DE6-714BCEC8A897}"/>
              </a:ext>
            </a:extLst>
          </p:cNvPr>
          <p:cNvSpPr txBox="1"/>
          <p:nvPr/>
        </p:nvSpPr>
        <p:spPr>
          <a:xfrm>
            <a:off x="6930173" y="1530157"/>
            <a:ext cx="843792" cy="830997"/>
          </a:xfrm>
          <a:prstGeom prst="rect">
            <a:avLst/>
          </a:prstGeom>
          <a:noFill/>
        </p:spPr>
        <p:txBody>
          <a:bodyPr wrap="square" rtlCol="0">
            <a:spAutoFit/>
          </a:bodyPr>
          <a:lstStyle/>
          <a:p>
            <a:pPr algn="ctr"/>
            <a:r>
              <a:rPr lang="en-US" sz="1200" dirty="0">
                <a:latin typeface="Arial Narrow" panose="020B0606020202030204" pitchFamily="34" charset="0"/>
              </a:rPr>
              <a:t>Paris attack</a:t>
            </a:r>
          </a:p>
          <a:p>
            <a:pPr algn="ctr"/>
            <a:r>
              <a:rPr lang="en-US" sz="1200" dirty="0">
                <a:latin typeface="Arial Narrow" panose="020B0606020202030204" pitchFamily="34" charset="0"/>
              </a:rPr>
              <a:t>Charlie Hebdo Newspaper</a:t>
            </a:r>
          </a:p>
        </p:txBody>
      </p:sp>
      <p:cxnSp>
        <p:nvCxnSpPr>
          <p:cNvPr id="40" name="Straight Connector 39">
            <a:extLst>
              <a:ext uri="{FF2B5EF4-FFF2-40B4-BE49-F238E27FC236}">
                <a16:creationId xmlns:a16="http://schemas.microsoft.com/office/drawing/2014/main" id="{2F0E3152-0C1B-4A33-90AC-409D46C50E5E}"/>
              </a:ext>
            </a:extLst>
          </p:cNvPr>
          <p:cNvCxnSpPr>
            <a:cxnSpLocks/>
          </p:cNvCxnSpPr>
          <p:nvPr/>
        </p:nvCxnSpPr>
        <p:spPr>
          <a:xfrm>
            <a:off x="8272339" y="1172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664BE09-F91C-4E15-A84A-B327F58717F2}"/>
              </a:ext>
            </a:extLst>
          </p:cNvPr>
          <p:cNvSpPr txBox="1"/>
          <p:nvPr/>
        </p:nvSpPr>
        <p:spPr>
          <a:xfrm>
            <a:off x="8046924" y="892160"/>
            <a:ext cx="487674" cy="276999"/>
          </a:xfrm>
          <a:prstGeom prst="rect">
            <a:avLst/>
          </a:prstGeom>
          <a:noFill/>
        </p:spPr>
        <p:txBody>
          <a:bodyPr wrap="square" rtlCol="0">
            <a:spAutoFit/>
          </a:bodyPr>
          <a:lstStyle/>
          <a:p>
            <a:r>
              <a:rPr lang="en-US" sz="1200" dirty="0">
                <a:latin typeface="Arial Narrow" panose="020B0606020202030204" pitchFamily="34" charset="0"/>
              </a:rPr>
              <a:t>2016</a:t>
            </a:r>
          </a:p>
        </p:txBody>
      </p:sp>
      <p:sp>
        <p:nvSpPr>
          <p:cNvPr id="42" name="TextBox 41">
            <a:extLst>
              <a:ext uri="{FF2B5EF4-FFF2-40B4-BE49-F238E27FC236}">
                <a16:creationId xmlns:a16="http://schemas.microsoft.com/office/drawing/2014/main" id="{1AADD9CA-65F4-4DDD-8F3A-2DC76F21A644}"/>
              </a:ext>
            </a:extLst>
          </p:cNvPr>
          <p:cNvSpPr txBox="1"/>
          <p:nvPr/>
        </p:nvSpPr>
        <p:spPr>
          <a:xfrm>
            <a:off x="7798615" y="1492841"/>
            <a:ext cx="985611" cy="830997"/>
          </a:xfrm>
          <a:prstGeom prst="rect">
            <a:avLst/>
          </a:prstGeom>
          <a:noFill/>
        </p:spPr>
        <p:txBody>
          <a:bodyPr wrap="square" rtlCol="0">
            <a:spAutoFit/>
          </a:bodyPr>
          <a:lstStyle/>
          <a:p>
            <a:pPr algn="ctr"/>
            <a:r>
              <a:rPr lang="en-US" sz="1200" dirty="0">
                <a:latin typeface="Arial Narrow" panose="020B0606020202030204" pitchFamily="34" charset="0"/>
              </a:rPr>
              <a:t>Iraq takes back Falluja</a:t>
            </a:r>
          </a:p>
          <a:p>
            <a:pPr algn="ctr"/>
            <a:r>
              <a:rPr lang="en-US" sz="1200" dirty="0">
                <a:latin typeface="Arial Narrow" panose="020B0606020202030204" pitchFamily="34" charset="0"/>
              </a:rPr>
              <a:t>Turkey strikes ISIS and YPG</a:t>
            </a:r>
          </a:p>
        </p:txBody>
      </p:sp>
      <p:cxnSp>
        <p:nvCxnSpPr>
          <p:cNvPr id="43" name="Straight Connector 42">
            <a:extLst>
              <a:ext uri="{FF2B5EF4-FFF2-40B4-BE49-F238E27FC236}">
                <a16:creationId xmlns:a16="http://schemas.microsoft.com/office/drawing/2014/main" id="{0BDBDA4C-C52F-475C-AB39-5E13643E2E4D}"/>
              </a:ext>
            </a:extLst>
          </p:cNvPr>
          <p:cNvCxnSpPr>
            <a:cxnSpLocks/>
          </p:cNvCxnSpPr>
          <p:nvPr/>
        </p:nvCxnSpPr>
        <p:spPr>
          <a:xfrm>
            <a:off x="9115980" y="116246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01F7FE6-3766-4FDC-B01A-C0CD0E89B287}"/>
              </a:ext>
            </a:extLst>
          </p:cNvPr>
          <p:cNvSpPr txBox="1"/>
          <p:nvPr/>
        </p:nvSpPr>
        <p:spPr>
          <a:xfrm>
            <a:off x="8872143" y="893342"/>
            <a:ext cx="487674" cy="276999"/>
          </a:xfrm>
          <a:prstGeom prst="rect">
            <a:avLst/>
          </a:prstGeom>
          <a:noFill/>
        </p:spPr>
        <p:txBody>
          <a:bodyPr wrap="square" rtlCol="0">
            <a:spAutoFit/>
          </a:bodyPr>
          <a:lstStyle/>
          <a:p>
            <a:r>
              <a:rPr lang="en-US" sz="1200" dirty="0">
                <a:latin typeface="Arial Narrow" panose="020B0606020202030204" pitchFamily="34" charset="0"/>
              </a:rPr>
              <a:t>2017</a:t>
            </a:r>
          </a:p>
        </p:txBody>
      </p:sp>
      <p:sp>
        <p:nvSpPr>
          <p:cNvPr id="45" name="TextBox 44">
            <a:extLst>
              <a:ext uri="{FF2B5EF4-FFF2-40B4-BE49-F238E27FC236}">
                <a16:creationId xmlns:a16="http://schemas.microsoft.com/office/drawing/2014/main" id="{2C296FB9-5DC6-4E65-B376-FF40D134F565}"/>
              </a:ext>
            </a:extLst>
          </p:cNvPr>
          <p:cNvSpPr txBox="1"/>
          <p:nvPr/>
        </p:nvSpPr>
        <p:spPr>
          <a:xfrm>
            <a:off x="8704986" y="1511052"/>
            <a:ext cx="843792" cy="1200329"/>
          </a:xfrm>
          <a:prstGeom prst="rect">
            <a:avLst/>
          </a:prstGeom>
          <a:noFill/>
        </p:spPr>
        <p:txBody>
          <a:bodyPr wrap="square" rtlCol="0">
            <a:spAutoFit/>
          </a:bodyPr>
          <a:lstStyle/>
          <a:p>
            <a:pPr algn="ctr"/>
            <a:r>
              <a:rPr lang="en-US" sz="1200" dirty="0">
                <a:latin typeface="Arial Narrow" panose="020B0606020202030204" pitchFamily="34" charset="0"/>
              </a:rPr>
              <a:t>ISIS loses Mosul</a:t>
            </a:r>
          </a:p>
          <a:p>
            <a:pPr algn="ctr"/>
            <a:r>
              <a:rPr lang="en-US" sz="1200" dirty="0">
                <a:latin typeface="Arial Narrow" panose="020B0606020202030204" pitchFamily="34" charset="0"/>
              </a:rPr>
              <a:t>Baghdad declares end of caliphate</a:t>
            </a:r>
          </a:p>
        </p:txBody>
      </p:sp>
      <p:cxnSp>
        <p:nvCxnSpPr>
          <p:cNvPr id="46" name="Straight Connector 45">
            <a:extLst>
              <a:ext uri="{FF2B5EF4-FFF2-40B4-BE49-F238E27FC236}">
                <a16:creationId xmlns:a16="http://schemas.microsoft.com/office/drawing/2014/main" id="{B5ABD706-5372-4A8B-BE54-039990232629}"/>
              </a:ext>
            </a:extLst>
          </p:cNvPr>
          <p:cNvCxnSpPr>
            <a:cxnSpLocks/>
          </p:cNvCxnSpPr>
          <p:nvPr/>
        </p:nvCxnSpPr>
        <p:spPr>
          <a:xfrm>
            <a:off x="9886608" y="116604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81426EB-9A97-4DA9-8520-0B2D4A51EFE9}"/>
              </a:ext>
            </a:extLst>
          </p:cNvPr>
          <p:cNvSpPr txBox="1"/>
          <p:nvPr/>
        </p:nvSpPr>
        <p:spPr>
          <a:xfrm>
            <a:off x="9642771" y="896923"/>
            <a:ext cx="487674" cy="276999"/>
          </a:xfrm>
          <a:prstGeom prst="rect">
            <a:avLst/>
          </a:prstGeom>
          <a:noFill/>
        </p:spPr>
        <p:txBody>
          <a:bodyPr wrap="square" rtlCol="0">
            <a:spAutoFit/>
          </a:bodyPr>
          <a:lstStyle/>
          <a:p>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1D3CEE51-369C-4FA2-8A6F-86368EBEEC4A}"/>
              </a:ext>
            </a:extLst>
          </p:cNvPr>
          <p:cNvSpPr txBox="1"/>
          <p:nvPr/>
        </p:nvSpPr>
        <p:spPr>
          <a:xfrm>
            <a:off x="9475614" y="1514633"/>
            <a:ext cx="843792" cy="1200329"/>
          </a:xfrm>
          <a:prstGeom prst="rect">
            <a:avLst/>
          </a:prstGeom>
          <a:noFill/>
        </p:spPr>
        <p:txBody>
          <a:bodyPr wrap="square" rtlCol="0">
            <a:spAutoFit/>
          </a:bodyPr>
          <a:lstStyle/>
          <a:p>
            <a:pPr algn="ctr"/>
            <a:r>
              <a:rPr lang="en-US" sz="1200" dirty="0">
                <a:latin typeface="Arial Narrow" panose="020B0606020202030204" pitchFamily="34" charset="0"/>
              </a:rPr>
              <a:t>Syrian gov. retakes territories</a:t>
            </a:r>
          </a:p>
          <a:p>
            <a:pPr algn="ctr"/>
            <a:r>
              <a:rPr lang="en-US" sz="1200" dirty="0">
                <a:latin typeface="Arial Narrow" panose="020B0606020202030204" pitchFamily="34" charset="0"/>
              </a:rPr>
              <a:t>US vows to remove troops</a:t>
            </a:r>
          </a:p>
        </p:txBody>
      </p:sp>
    </p:spTree>
    <p:extLst>
      <p:ext uri="{BB962C8B-B14F-4D97-AF65-F5344CB8AC3E}">
        <p14:creationId xmlns:p14="http://schemas.microsoft.com/office/powerpoint/2010/main" val="3950356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BFB6B5-CB75-4A8B-B535-050CDAF9501A}"/>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63AA2C0C-7226-481E-A082-4BD8F56BDFFB}"/>
              </a:ext>
            </a:extLst>
          </p:cNvPr>
          <p:cNvSpPr>
            <a:spLocks noGrp="1"/>
          </p:cNvSpPr>
          <p:nvPr>
            <p:ph type="sldNum" sz="quarter" idx="12"/>
          </p:nvPr>
        </p:nvSpPr>
        <p:spPr>
          <a:xfrm>
            <a:off x="8610600" y="6391666"/>
            <a:ext cx="2743200" cy="365125"/>
          </a:xfrm>
        </p:spPr>
        <p:txBody>
          <a:bodyPr/>
          <a:lstStyle/>
          <a:p>
            <a:fld id="{B2DC25EE-239B-4C5F-AAD1-255A7D5F1EE2}" type="slidenum">
              <a:rPr lang="en-US" smtClean="0"/>
              <a:pPr/>
              <a:t>41</a:t>
            </a:fld>
            <a:endParaRPr lang="en-US"/>
          </a:p>
        </p:txBody>
      </p:sp>
      <p:cxnSp>
        <p:nvCxnSpPr>
          <p:cNvPr id="4" name="Straight Connector 3">
            <a:extLst>
              <a:ext uri="{FF2B5EF4-FFF2-40B4-BE49-F238E27FC236}">
                <a16:creationId xmlns:a16="http://schemas.microsoft.com/office/drawing/2014/main" id="{CD41582A-D98B-4320-988C-F94AAFFA5BFB}"/>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8B209FE-E0D7-4DE3-9EB4-FD6B19F7CC6C}"/>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6" name="Rectangle 5">
            <a:extLst>
              <a:ext uri="{FF2B5EF4-FFF2-40B4-BE49-F238E27FC236}">
                <a16:creationId xmlns:a16="http://schemas.microsoft.com/office/drawing/2014/main" id="{8277964A-C787-48EA-95EB-C9CFB202B21F}"/>
              </a:ext>
            </a:extLst>
          </p:cNvPr>
          <p:cNvSpPr/>
          <p:nvPr/>
        </p:nvSpPr>
        <p:spPr>
          <a:xfrm>
            <a:off x="4688397" y="101209"/>
            <a:ext cx="7342075" cy="307777"/>
          </a:xfrm>
          <a:prstGeom prst="rect">
            <a:avLst/>
          </a:prstGeom>
        </p:spPr>
        <p:txBody>
          <a:bodyPr wrap="none">
            <a:spAutoFit/>
          </a:bodyPr>
          <a:lstStyle/>
          <a:p>
            <a:r>
              <a:rPr lang="en-US" sz="1400" dirty="0">
                <a:latin typeface="Arial Narrow" panose="020B0606020202030204" pitchFamily="34" charset="0"/>
                <a:hlinkClick r:id="rId2"/>
              </a:rPr>
              <a:t>https://abcnews.go.com/Politics/pentagon-report-al-baghdadi-death-impact-isis-leadership/story?id=68755044</a:t>
            </a:r>
            <a:endParaRPr lang="en-US" sz="1400" dirty="0">
              <a:latin typeface="Arial Narrow" panose="020B0606020202030204" pitchFamily="34" charset="0"/>
            </a:endParaRPr>
          </a:p>
        </p:txBody>
      </p:sp>
      <p:sp>
        <p:nvSpPr>
          <p:cNvPr id="7" name="Rectangle 1">
            <a:extLst>
              <a:ext uri="{FF2B5EF4-FFF2-40B4-BE49-F238E27FC236}">
                <a16:creationId xmlns:a16="http://schemas.microsoft.com/office/drawing/2014/main" id="{08D0EF55-9467-40A0-BF69-63AE635DCFE8}"/>
              </a:ext>
            </a:extLst>
          </p:cNvPr>
          <p:cNvSpPr>
            <a:spLocks noChangeArrowheads="1"/>
          </p:cNvSpPr>
          <p:nvPr/>
        </p:nvSpPr>
        <p:spPr bwMode="auto">
          <a:xfrm>
            <a:off x="746752" y="3543914"/>
            <a:ext cx="10720252" cy="280076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dirty="0">
                <a:latin typeface="Arial Narrow" panose="020B0606020202030204" pitchFamily="34" charset="0"/>
              </a:rPr>
              <a:t>But the Central Command also reported that the terror group "did not significantly advance its insurgency" and has struggled to attack U.S. or coalition forces.</a:t>
            </a:r>
          </a:p>
          <a:p>
            <a:endParaRPr lang="en-US" sz="1600" dirty="0">
              <a:latin typeface="Arial Narrow" panose="020B0606020202030204" pitchFamily="34" charset="0"/>
            </a:endParaRPr>
          </a:p>
          <a:p>
            <a:r>
              <a:rPr lang="en-US" sz="1600" dirty="0">
                <a:latin typeface="Arial Narrow" panose="020B0606020202030204" pitchFamily="34" charset="0"/>
              </a:rPr>
              <a:t>The military command said that ISIS has had more success with low-level attacks against local government and Kurdish forces in both </a:t>
            </a:r>
            <a:r>
              <a:rPr lang="en-US" sz="1600" dirty="0">
                <a:latin typeface="Arial Narrow" panose="020B0606020202030204" pitchFamily="34" charset="0"/>
                <a:hlinkClick r:id="rId3"/>
              </a:rPr>
              <a:t>Iraq</a:t>
            </a:r>
            <a:r>
              <a:rPr lang="en-US" sz="1600" dirty="0">
                <a:latin typeface="Arial Narrow" panose="020B0606020202030204" pitchFamily="34" charset="0"/>
              </a:rPr>
              <a:t> and Syria.</a:t>
            </a:r>
          </a:p>
          <a:p>
            <a:endParaRPr lang="en-US" sz="1600" dirty="0">
              <a:latin typeface="Arial Narrow" panose="020B0606020202030204" pitchFamily="34" charset="0"/>
            </a:endParaRPr>
          </a:p>
          <a:p>
            <a:r>
              <a:rPr lang="en-US" sz="1600" dirty="0">
                <a:latin typeface="Arial Narrow" panose="020B0606020202030204" pitchFamily="34" charset="0"/>
              </a:rPr>
              <a:t>Following Turkey's invasion into northern Syria, President Donald Trump initially ordered a </a:t>
            </a:r>
            <a:r>
              <a:rPr lang="en-US" sz="1600" dirty="0">
                <a:latin typeface="Arial Narrow" panose="020B0606020202030204" pitchFamily="34" charset="0"/>
                <a:hlinkClick r:id="rId4"/>
              </a:rPr>
              <a:t>full withdrawal</a:t>
            </a:r>
            <a:r>
              <a:rPr lang="en-US" sz="1600" dirty="0">
                <a:latin typeface="Arial Narrow" panose="020B0606020202030204" pitchFamily="34" charset="0"/>
              </a:rPr>
              <a:t> of the 1,000 U.S. troops in Syria helping Kurdish forces in the fight against ISIS.</a:t>
            </a:r>
          </a:p>
          <a:p>
            <a:endParaRPr lang="en-US" sz="1600" dirty="0">
              <a:latin typeface="Arial Narrow" panose="020B0606020202030204" pitchFamily="34" charset="0"/>
            </a:endParaRPr>
          </a:p>
          <a:p>
            <a:r>
              <a:rPr lang="en-US" sz="1600" dirty="0">
                <a:latin typeface="Arial Narrow" panose="020B0606020202030204" pitchFamily="34" charset="0"/>
              </a:rPr>
              <a:t>The withdrawal changed in scope after Trump said hundreds of U.S. forces would </a:t>
            </a:r>
            <a:r>
              <a:rPr lang="en-US" sz="1600" dirty="0">
                <a:latin typeface="Arial Narrow" panose="020B0606020202030204" pitchFamily="34" charset="0"/>
                <a:hlinkClick r:id="rId5"/>
              </a:rPr>
              <a:t>remain in Syria</a:t>
            </a:r>
            <a:r>
              <a:rPr lang="en-US" sz="1600" dirty="0">
                <a:latin typeface="Arial Narrow" panose="020B0606020202030204" pitchFamily="34" charset="0"/>
              </a:rPr>
              <a:t> to prevent ISIS from regaining access to key oil fields in Kurdish held areas from which the terror group might gain revenue for its operations.</a:t>
            </a:r>
          </a:p>
        </p:txBody>
      </p:sp>
      <p:sp>
        <p:nvSpPr>
          <p:cNvPr id="9" name="Rectangle 8">
            <a:extLst>
              <a:ext uri="{FF2B5EF4-FFF2-40B4-BE49-F238E27FC236}">
                <a16:creationId xmlns:a16="http://schemas.microsoft.com/office/drawing/2014/main" id="{A3A5D55A-F8EA-46E3-B900-C238BC822C74}"/>
              </a:ext>
            </a:extLst>
          </p:cNvPr>
          <p:cNvSpPr/>
          <p:nvPr/>
        </p:nvSpPr>
        <p:spPr>
          <a:xfrm>
            <a:off x="115396" y="2780141"/>
            <a:ext cx="705387"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2000" b="1" dirty="0">
                <a:latin typeface="Arial Narrow" panose="020B0606020202030204" pitchFamily="34" charset="0"/>
                <a:ea typeface="+mj-ea"/>
                <a:cs typeface="+mj-cs"/>
              </a:rPr>
              <a:t>2019</a:t>
            </a:r>
            <a:endParaRPr lang="en-US" sz="2000" kern="1200" dirty="0">
              <a:solidFill>
                <a:schemeClr val="tx1"/>
              </a:solidFill>
              <a:latin typeface="Arial Narrow" panose="020B0606020202030204" pitchFamily="34" charset="0"/>
              <a:ea typeface="+mj-ea"/>
              <a:cs typeface="+mj-cs"/>
            </a:endParaRPr>
          </a:p>
        </p:txBody>
      </p:sp>
      <p:cxnSp>
        <p:nvCxnSpPr>
          <p:cNvPr id="10" name="Straight Connector 9">
            <a:extLst>
              <a:ext uri="{FF2B5EF4-FFF2-40B4-BE49-F238E27FC236}">
                <a16:creationId xmlns:a16="http://schemas.microsoft.com/office/drawing/2014/main" id="{F3EDAE25-E80C-4781-9688-8CDC8ABDB2C4}"/>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15FA7F1-F64B-4566-894E-F04A7E30C90F}"/>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2" name="Straight Connector 11">
            <a:extLst>
              <a:ext uri="{FF2B5EF4-FFF2-40B4-BE49-F238E27FC236}">
                <a16:creationId xmlns:a16="http://schemas.microsoft.com/office/drawing/2014/main" id="{1E3B4407-52E1-4400-931F-0B6223D64CF3}"/>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82C488A-7C33-450E-8907-4529C0E001D2}"/>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4" name="TextBox 13">
            <a:extLst>
              <a:ext uri="{FF2B5EF4-FFF2-40B4-BE49-F238E27FC236}">
                <a16:creationId xmlns:a16="http://schemas.microsoft.com/office/drawing/2014/main" id="{F637A0E5-04A4-4319-B709-A578E32F378D}"/>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5" name="TextBox 14">
            <a:extLst>
              <a:ext uri="{FF2B5EF4-FFF2-40B4-BE49-F238E27FC236}">
                <a16:creationId xmlns:a16="http://schemas.microsoft.com/office/drawing/2014/main" id="{2D7352EA-4CFE-4E5B-A6BB-9F4FA7C97237}"/>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6" name="Straight Connector 15">
            <a:extLst>
              <a:ext uri="{FF2B5EF4-FFF2-40B4-BE49-F238E27FC236}">
                <a16:creationId xmlns:a16="http://schemas.microsoft.com/office/drawing/2014/main" id="{9CB4537B-8B6C-439B-A606-4EAA233D775D}"/>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D7302B-9808-475B-96A4-D49AD25809CB}"/>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8" name="TextBox 17">
            <a:extLst>
              <a:ext uri="{FF2B5EF4-FFF2-40B4-BE49-F238E27FC236}">
                <a16:creationId xmlns:a16="http://schemas.microsoft.com/office/drawing/2014/main" id="{EB53C50D-459F-475A-AF06-712536289D9F}"/>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19" name="Straight Connector 18">
            <a:extLst>
              <a:ext uri="{FF2B5EF4-FFF2-40B4-BE49-F238E27FC236}">
                <a16:creationId xmlns:a16="http://schemas.microsoft.com/office/drawing/2014/main" id="{FE66D24A-45A1-4009-8BD6-92E4FF33C8E0}"/>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9DD7726-4664-426B-A0BB-305683B90347}"/>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1" name="TextBox 20">
            <a:extLst>
              <a:ext uri="{FF2B5EF4-FFF2-40B4-BE49-F238E27FC236}">
                <a16:creationId xmlns:a16="http://schemas.microsoft.com/office/drawing/2014/main" id="{E718C7A4-C21E-4250-9DF4-14C63C7405DC}"/>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2" name="Straight Connector 21">
            <a:extLst>
              <a:ext uri="{FF2B5EF4-FFF2-40B4-BE49-F238E27FC236}">
                <a16:creationId xmlns:a16="http://schemas.microsoft.com/office/drawing/2014/main" id="{F4C3F6DE-9D91-4F05-9F33-21CC25B6845A}"/>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7A8B85-571A-4670-BF8E-F92E0340F346}"/>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4" name="TextBox 23">
            <a:extLst>
              <a:ext uri="{FF2B5EF4-FFF2-40B4-BE49-F238E27FC236}">
                <a16:creationId xmlns:a16="http://schemas.microsoft.com/office/drawing/2014/main" id="{45FC1472-BE77-420B-8811-3EA3C70971EB}"/>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5" name="Straight Connector 24">
            <a:extLst>
              <a:ext uri="{FF2B5EF4-FFF2-40B4-BE49-F238E27FC236}">
                <a16:creationId xmlns:a16="http://schemas.microsoft.com/office/drawing/2014/main" id="{EE1A5188-A1F0-49B1-97F1-21CC52898235}"/>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276F564-D3AB-4A3F-A078-9C1D9C9A61E1}"/>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7" name="TextBox 26">
            <a:extLst>
              <a:ext uri="{FF2B5EF4-FFF2-40B4-BE49-F238E27FC236}">
                <a16:creationId xmlns:a16="http://schemas.microsoft.com/office/drawing/2014/main" id="{C225EBB7-B39F-48B7-B763-F332C5117A91}"/>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28" name="Straight Connector 27">
            <a:extLst>
              <a:ext uri="{FF2B5EF4-FFF2-40B4-BE49-F238E27FC236}">
                <a16:creationId xmlns:a16="http://schemas.microsoft.com/office/drawing/2014/main" id="{AE7C0085-2BE0-4AA4-AD58-98891A2A8B5B}"/>
              </a:ext>
            </a:extLst>
          </p:cNvPr>
          <p:cNvCxnSpPr>
            <a:cxnSpLocks/>
          </p:cNvCxnSpPr>
          <p:nvPr/>
        </p:nvCxnSpPr>
        <p:spPr>
          <a:xfrm>
            <a:off x="11058775"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FA917C5-FBD6-41EF-BBFF-1C3754B588E1}"/>
              </a:ext>
            </a:extLst>
          </p:cNvPr>
          <p:cNvSpPr txBox="1"/>
          <p:nvPr/>
        </p:nvSpPr>
        <p:spPr>
          <a:xfrm>
            <a:off x="10814938" y="895330"/>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30" name="TextBox 29">
            <a:extLst>
              <a:ext uri="{FF2B5EF4-FFF2-40B4-BE49-F238E27FC236}">
                <a16:creationId xmlns:a16="http://schemas.microsoft.com/office/drawing/2014/main" id="{D7937167-45B6-418B-B7E0-81186D00ECD1}"/>
              </a:ext>
            </a:extLst>
          </p:cNvPr>
          <p:cNvSpPr txBox="1"/>
          <p:nvPr/>
        </p:nvSpPr>
        <p:spPr>
          <a:xfrm>
            <a:off x="10449979" y="1521951"/>
            <a:ext cx="1217592" cy="1200329"/>
          </a:xfrm>
          <a:prstGeom prst="rect">
            <a:avLst/>
          </a:prstGeom>
          <a:noFill/>
        </p:spPr>
        <p:txBody>
          <a:bodyPr wrap="square" rtlCol="0">
            <a:spAutoFit/>
          </a:bodyPr>
          <a:lstStyle/>
          <a:p>
            <a:pPr algn="ctr"/>
            <a:r>
              <a:rPr lang="en-US" sz="1200" dirty="0">
                <a:latin typeface="Arial Narrow" panose="020B0606020202030204" pitchFamily="34" charset="0"/>
              </a:rPr>
              <a:t>ISIS fighters defeated at </a:t>
            </a:r>
            <a:r>
              <a:rPr lang="en-US" sz="1200" dirty="0" err="1">
                <a:latin typeface="Arial Narrow" panose="020B0606020202030204" pitchFamily="34" charset="0"/>
              </a:rPr>
              <a:t>Baghous</a:t>
            </a:r>
            <a:endParaRPr lang="en-US" sz="1200" dirty="0">
              <a:latin typeface="Arial Narrow" panose="020B0606020202030204" pitchFamily="34" charset="0"/>
            </a:endParaRPr>
          </a:p>
          <a:p>
            <a:pPr algn="ctr"/>
            <a:r>
              <a:rPr lang="en-US" sz="1200" dirty="0">
                <a:latin typeface="Arial Narrow" panose="020B0606020202030204" pitchFamily="34" charset="0"/>
              </a:rPr>
              <a:t>SDF declares Caliphate “eliminated”</a:t>
            </a:r>
          </a:p>
        </p:txBody>
      </p:sp>
      <p:cxnSp>
        <p:nvCxnSpPr>
          <p:cNvPr id="31" name="Straight Connector 30">
            <a:extLst>
              <a:ext uri="{FF2B5EF4-FFF2-40B4-BE49-F238E27FC236}">
                <a16:creationId xmlns:a16="http://schemas.microsoft.com/office/drawing/2014/main" id="{26C40271-3057-4F37-B150-657CAFBB984A}"/>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B7B4E64-4A6A-4FC2-8EB2-54821BBEADED}"/>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3" name="TextBox 32">
            <a:extLst>
              <a:ext uri="{FF2B5EF4-FFF2-40B4-BE49-F238E27FC236}">
                <a16:creationId xmlns:a16="http://schemas.microsoft.com/office/drawing/2014/main" id="{C336EAB1-E2F0-4FD5-8297-51AD33E5C005}"/>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4" name="Straight Connector 33">
            <a:extLst>
              <a:ext uri="{FF2B5EF4-FFF2-40B4-BE49-F238E27FC236}">
                <a16:creationId xmlns:a16="http://schemas.microsoft.com/office/drawing/2014/main" id="{763E5CFF-BBC0-4553-A38C-D0F31A51C0F4}"/>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89E73F6-C520-45FB-B728-22DF79EE1424}"/>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6" name="TextBox 35">
            <a:extLst>
              <a:ext uri="{FF2B5EF4-FFF2-40B4-BE49-F238E27FC236}">
                <a16:creationId xmlns:a16="http://schemas.microsoft.com/office/drawing/2014/main" id="{2011F4FA-B502-40E5-B744-402790E88F68}"/>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cxnSp>
        <p:nvCxnSpPr>
          <p:cNvPr id="37" name="Straight Connector 36">
            <a:extLst>
              <a:ext uri="{FF2B5EF4-FFF2-40B4-BE49-F238E27FC236}">
                <a16:creationId xmlns:a16="http://schemas.microsoft.com/office/drawing/2014/main" id="{7FCF3B0F-8005-4A7D-9107-B6F0AB27F6F5}"/>
              </a:ext>
            </a:extLst>
          </p:cNvPr>
          <p:cNvCxnSpPr>
            <a:cxnSpLocks/>
          </p:cNvCxnSpPr>
          <p:nvPr/>
        </p:nvCxnSpPr>
        <p:spPr>
          <a:xfrm>
            <a:off x="7352069" y="1168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B7C5F7C-61ED-48E8-92AD-07F985DAF8A3}"/>
              </a:ext>
            </a:extLst>
          </p:cNvPr>
          <p:cNvSpPr txBox="1"/>
          <p:nvPr/>
        </p:nvSpPr>
        <p:spPr>
          <a:xfrm>
            <a:off x="7126654" y="888332"/>
            <a:ext cx="487674" cy="276999"/>
          </a:xfrm>
          <a:prstGeom prst="rect">
            <a:avLst/>
          </a:prstGeom>
          <a:noFill/>
        </p:spPr>
        <p:txBody>
          <a:bodyPr wrap="square" rtlCol="0">
            <a:spAutoFit/>
          </a:bodyPr>
          <a:lstStyle/>
          <a:p>
            <a:r>
              <a:rPr lang="en-US" sz="1200" dirty="0">
                <a:latin typeface="Arial Narrow" panose="020B0606020202030204" pitchFamily="34" charset="0"/>
              </a:rPr>
              <a:t>2015</a:t>
            </a:r>
          </a:p>
        </p:txBody>
      </p:sp>
      <p:sp>
        <p:nvSpPr>
          <p:cNvPr id="39" name="TextBox 38">
            <a:extLst>
              <a:ext uri="{FF2B5EF4-FFF2-40B4-BE49-F238E27FC236}">
                <a16:creationId xmlns:a16="http://schemas.microsoft.com/office/drawing/2014/main" id="{641894C7-A9B9-4A2B-902C-71B58049FA9F}"/>
              </a:ext>
            </a:extLst>
          </p:cNvPr>
          <p:cNvSpPr txBox="1"/>
          <p:nvPr/>
        </p:nvSpPr>
        <p:spPr>
          <a:xfrm>
            <a:off x="6930173" y="1530157"/>
            <a:ext cx="843792" cy="830997"/>
          </a:xfrm>
          <a:prstGeom prst="rect">
            <a:avLst/>
          </a:prstGeom>
          <a:noFill/>
        </p:spPr>
        <p:txBody>
          <a:bodyPr wrap="square" rtlCol="0">
            <a:spAutoFit/>
          </a:bodyPr>
          <a:lstStyle/>
          <a:p>
            <a:pPr algn="ctr"/>
            <a:r>
              <a:rPr lang="en-US" sz="1200" dirty="0">
                <a:latin typeface="Arial Narrow" panose="020B0606020202030204" pitchFamily="34" charset="0"/>
              </a:rPr>
              <a:t>Paris attack</a:t>
            </a:r>
          </a:p>
          <a:p>
            <a:pPr algn="ctr"/>
            <a:r>
              <a:rPr lang="en-US" sz="1200" dirty="0">
                <a:latin typeface="Arial Narrow" panose="020B0606020202030204" pitchFamily="34" charset="0"/>
              </a:rPr>
              <a:t>Charlie Hebdo Newspaper</a:t>
            </a:r>
          </a:p>
        </p:txBody>
      </p:sp>
      <p:cxnSp>
        <p:nvCxnSpPr>
          <p:cNvPr id="40" name="Straight Connector 39">
            <a:extLst>
              <a:ext uri="{FF2B5EF4-FFF2-40B4-BE49-F238E27FC236}">
                <a16:creationId xmlns:a16="http://schemas.microsoft.com/office/drawing/2014/main" id="{558C06BF-D639-47F3-974F-E0F974E9413C}"/>
              </a:ext>
            </a:extLst>
          </p:cNvPr>
          <p:cNvCxnSpPr>
            <a:cxnSpLocks/>
          </p:cNvCxnSpPr>
          <p:nvPr/>
        </p:nvCxnSpPr>
        <p:spPr>
          <a:xfrm>
            <a:off x="8272339" y="1172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BBA9E6B-3582-434E-8F01-EA1F9477556A}"/>
              </a:ext>
            </a:extLst>
          </p:cNvPr>
          <p:cNvSpPr txBox="1"/>
          <p:nvPr/>
        </p:nvSpPr>
        <p:spPr>
          <a:xfrm>
            <a:off x="8046924" y="892160"/>
            <a:ext cx="487674" cy="276999"/>
          </a:xfrm>
          <a:prstGeom prst="rect">
            <a:avLst/>
          </a:prstGeom>
          <a:noFill/>
        </p:spPr>
        <p:txBody>
          <a:bodyPr wrap="square" rtlCol="0">
            <a:spAutoFit/>
          </a:bodyPr>
          <a:lstStyle/>
          <a:p>
            <a:r>
              <a:rPr lang="en-US" sz="1200" dirty="0">
                <a:latin typeface="Arial Narrow" panose="020B0606020202030204" pitchFamily="34" charset="0"/>
              </a:rPr>
              <a:t>2016</a:t>
            </a:r>
          </a:p>
        </p:txBody>
      </p:sp>
      <p:sp>
        <p:nvSpPr>
          <p:cNvPr id="42" name="TextBox 41">
            <a:extLst>
              <a:ext uri="{FF2B5EF4-FFF2-40B4-BE49-F238E27FC236}">
                <a16:creationId xmlns:a16="http://schemas.microsoft.com/office/drawing/2014/main" id="{BE7B9C13-0A32-40A6-9A64-CBB577DF7457}"/>
              </a:ext>
            </a:extLst>
          </p:cNvPr>
          <p:cNvSpPr txBox="1"/>
          <p:nvPr/>
        </p:nvSpPr>
        <p:spPr>
          <a:xfrm>
            <a:off x="7798615" y="1492841"/>
            <a:ext cx="985611" cy="830997"/>
          </a:xfrm>
          <a:prstGeom prst="rect">
            <a:avLst/>
          </a:prstGeom>
          <a:noFill/>
        </p:spPr>
        <p:txBody>
          <a:bodyPr wrap="square" rtlCol="0">
            <a:spAutoFit/>
          </a:bodyPr>
          <a:lstStyle/>
          <a:p>
            <a:pPr algn="ctr"/>
            <a:r>
              <a:rPr lang="en-US" sz="1200" dirty="0">
                <a:latin typeface="Arial Narrow" panose="020B0606020202030204" pitchFamily="34" charset="0"/>
              </a:rPr>
              <a:t>Iraq takes back Falluja</a:t>
            </a:r>
          </a:p>
          <a:p>
            <a:pPr algn="ctr"/>
            <a:r>
              <a:rPr lang="en-US" sz="1200" dirty="0">
                <a:latin typeface="Arial Narrow" panose="020B0606020202030204" pitchFamily="34" charset="0"/>
              </a:rPr>
              <a:t>Turkey strikes ISIS and YPG</a:t>
            </a:r>
          </a:p>
        </p:txBody>
      </p:sp>
      <p:cxnSp>
        <p:nvCxnSpPr>
          <p:cNvPr id="43" name="Straight Connector 42">
            <a:extLst>
              <a:ext uri="{FF2B5EF4-FFF2-40B4-BE49-F238E27FC236}">
                <a16:creationId xmlns:a16="http://schemas.microsoft.com/office/drawing/2014/main" id="{888EA6EB-C95B-43D6-865C-102676843C1C}"/>
              </a:ext>
            </a:extLst>
          </p:cNvPr>
          <p:cNvCxnSpPr>
            <a:cxnSpLocks/>
          </p:cNvCxnSpPr>
          <p:nvPr/>
        </p:nvCxnSpPr>
        <p:spPr>
          <a:xfrm>
            <a:off x="9115980" y="116246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013D404-A5A4-4335-97F3-7A185FBC0AA0}"/>
              </a:ext>
            </a:extLst>
          </p:cNvPr>
          <p:cNvSpPr txBox="1"/>
          <p:nvPr/>
        </p:nvSpPr>
        <p:spPr>
          <a:xfrm>
            <a:off x="8872143" y="893342"/>
            <a:ext cx="487674" cy="276999"/>
          </a:xfrm>
          <a:prstGeom prst="rect">
            <a:avLst/>
          </a:prstGeom>
          <a:noFill/>
        </p:spPr>
        <p:txBody>
          <a:bodyPr wrap="square" rtlCol="0">
            <a:spAutoFit/>
          </a:bodyPr>
          <a:lstStyle/>
          <a:p>
            <a:r>
              <a:rPr lang="en-US" sz="1200" dirty="0">
                <a:latin typeface="Arial Narrow" panose="020B0606020202030204" pitchFamily="34" charset="0"/>
              </a:rPr>
              <a:t>2017</a:t>
            </a:r>
          </a:p>
        </p:txBody>
      </p:sp>
      <p:sp>
        <p:nvSpPr>
          <p:cNvPr id="45" name="TextBox 44">
            <a:extLst>
              <a:ext uri="{FF2B5EF4-FFF2-40B4-BE49-F238E27FC236}">
                <a16:creationId xmlns:a16="http://schemas.microsoft.com/office/drawing/2014/main" id="{A6C52651-0434-4EFC-BEF4-CB0CDACB8AA6}"/>
              </a:ext>
            </a:extLst>
          </p:cNvPr>
          <p:cNvSpPr txBox="1"/>
          <p:nvPr/>
        </p:nvSpPr>
        <p:spPr>
          <a:xfrm>
            <a:off x="8704986" y="1511052"/>
            <a:ext cx="843792" cy="1200329"/>
          </a:xfrm>
          <a:prstGeom prst="rect">
            <a:avLst/>
          </a:prstGeom>
          <a:noFill/>
        </p:spPr>
        <p:txBody>
          <a:bodyPr wrap="square" rtlCol="0">
            <a:spAutoFit/>
          </a:bodyPr>
          <a:lstStyle/>
          <a:p>
            <a:pPr algn="ctr"/>
            <a:r>
              <a:rPr lang="en-US" sz="1200" dirty="0">
                <a:latin typeface="Arial Narrow" panose="020B0606020202030204" pitchFamily="34" charset="0"/>
              </a:rPr>
              <a:t>ISIS loses Mosul</a:t>
            </a:r>
          </a:p>
          <a:p>
            <a:pPr algn="ctr"/>
            <a:r>
              <a:rPr lang="en-US" sz="1200" dirty="0">
                <a:latin typeface="Arial Narrow" panose="020B0606020202030204" pitchFamily="34" charset="0"/>
              </a:rPr>
              <a:t>Baghdad declares end of caliphate</a:t>
            </a:r>
          </a:p>
        </p:txBody>
      </p:sp>
      <p:cxnSp>
        <p:nvCxnSpPr>
          <p:cNvPr id="46" name="Straight Connector 45">
            <a:extLst>
              <a:ext uri="{FF2B5EF4-FFF2-40B4-BE49-F238E27FC236}">
                <a16:creationId xmlns:a16="http://schemas.microsoft.com/office/drawing/2014/main" id="{DC538FB8-B0DC-4707-886F-E29667109F29}"/>
              </a:ext>
            </a:extLst>
          </p:cNvPr>
          <p:cNvCxnSpPr>
            <a:cxnSpLocks/>
          </p:cNvCxnSpPr>
          <p:nvPr/>
        </p:nvCxnSpPr>
        <p:spPr>
          <a:xfrm>
            <a:off x="9886608" y="116604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859A4FE-3FFB-4CB4-AB74-FEDB3D4BC91E}"/>
              </a:ext>
            </a:extLst>
          </p:cNvPr>
          <p:cNvSpPr txBox="1"/>
          <p:nvPr/>
        </p:nvSpPr>
        <p:spPr>
          <a:xfrm>
            <a:off x="9642771" y="896923"/>
            <a:ext cx="487674" cy="276999"/>
          </a:xfrm>
          <a:prstGeom prst="rect">
            <a:avLst/>
          </a:prstGeom>
          <a:noFill/>
        </p:spPr>
        <p:txBody>
          <a:bodyPr wrap="square" rtlCol="0">
            <a:spAutoFit/>
          </a:bodyPr>
          <a:lstStyle/>
          <a:p>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8FA26A97-3D9B-4861-91AD-A826C14159A9}"/>
              </a:ext>
            </a:extLst>
          </p:cNvPr>
          <p:cNvSpPr txBox="1"/>
          <p:nvPr/>
        </p:nvSpPr>
        <p:spPr>
          <a:xfrm>
            <a:off x="9475614" y="1514633"/>
            <a:ext cx="843792" cy="1200329"/>
          </a:xfrm>
          <a:prstGeom prst="rect">
            <a:avLst/>
          </a:prstGeom>
          <a:noFill/>
        </p:spPr>
        <p:txBody>
          <a:bodyPr wrap="square" rtlCol="0">
            <a:spAutoFit/>
          </a:bodyPr>
          <a:lstStyle/>
          <a:p>
            <a:pPr algn="ctr"/>
            <a:r>
              <a:rPr lang="en-US" sz="1200" dirty="0">
                <a:latin typeface="Arial Narrow" panose="020B0606020202030204" pitchFamily="34" charset="0"/>
              </a:rPr>
              <a:t>Syrian gov. retakes territories</a:t>
            </a:r>
          </a:p>
          <a:p>
            <a:pPr algn="ctr"/>
            <a:r>
              <a:rPr lang="en-US" sz="1200" dirty="0">
                <a:latin typeface="Arial Narrow" panose="020B0606020202030204" pitchFamily="34" charset="0"/>
              </a:rPr>
              <a:t>US vows to remove troops</a:t>
            </a:r>
          </a:p>
        </p:txBody>
      </p:sp>
    </p:spTree>
    <p:extLst>
      <p:ext uri="{BB962C8B-B14F-4D97-AF65-F5344CB8AC3E}">
        <p14:creationId xmlns:p14="http://schemas.microsoft.com/office/powerpoint/2010/main" val="2321498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BFB6B5-CB75-4A8B-B535-050CDAF9501A}"/>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63AA2C0C-7226-481E-A082-4BD8F56BDFFB}"/>
              </a:ext>
            </a:extLst>
          </p:cNvPr>
          <p:cNvSpPr>
            <a:spLocks noGrp="1"/>
          </p:cNvSpPr>
          <p:nvPr>
            <p:ph type="sldNum" sz="quarter" idx="12"/>
          </p:nvPr>
        </p:nvSpPr>
        <p:spPr/>
        <p:txBody>
          <a:bodyPr/>
          <a:lstStyle/>
          <a:p>
            <a:fld id="{B2DC25EE-239B-4C5F-AAD1-255A7D5F1EE2}" type="slidenum">
              <a:rPr lang="en-US" smtClean="0"/>
              <a:pPr/>
              <a:t>42</a:t>
            </a:fld>
            <a:endParaRPr lang="en-US"/>
          </a:p>
        </p:txBody>
      </p:sp>
      <p:cxnSp>
        <p:nvCxnSpPr>
          <p:cNvPr id="4" name="Straight Connector 3">
            <a:extLst>
              <a:ext uri="{FF2B5EF4-FFF2-40B4-BE49-F238E27FC236}">
                <a16:creationId xmlns:a16="http://schemas.microsoft.com/office/drawing/2014/main" id="{CD41582A-D98B-4320-988C-F94AAFFA5BFB}"/>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8B209FE-E0D7-4DE3-9EB4-FD6B19F7CC6C}"/>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6" name="Rectangle 5">
            <a:extLst>
              <a:ext uri="{FF2B5EF4-FFF2-40B4-BE49-F238E27FC236}">
                <a16:creationId xmlns:a16="http://schemas.microsoft.com/office/drawing/2014/main" id="{8277964A-C787-48EA-95EB-C9CFB202B21F}"/>
              </a:ext>
            </a:extLst>
          </p:cNvPr>
          <p:cNvSpPr/>
          <p:nvPr/>
        </p:nvSpPr>
        <p:spPr>
          <a:xfrm>
            <a:off x="6679998" y="85779"/>
            <a:ext cx="4027064" cy="307777"/>
          </a:xfrm>
          <a:prstGeom prst="rect">
            <a:avLst/>
          </a:prstGeom>
        </p:spPr>
        <p:txBody>
          <a:bodyPr wrap="none">
            <a:spAutoFit/>
          </a:bodyPr>
          <a:lstStyle/>
          <a:p>
            <a:r>
              <a:rPr lang="en-US" sz="1400" dirty="0">
                <a:latin typeface="Arial Narrow" panose="020B0606020202030204" pitchFamily="34" charset="0"/>
                <a:hlinkClick r:id="rId2"/>
              </a:rPr>
              <a:t>https://apnews.com/9b76ca4f828542f38300dd171be62497</a:t>
            </a:r>
            <a:endParaRPr lang="en-US" sz="1400" dirty="0">
              <a:latin typeface="Arial Narrow" panose="020B0606020202030204" pitchFamily="34" charset="0"/>
            </a:endParaRPr>
          </a:p>
        </p:txBody>
      </p:sp>
      <p:sp>
        <p:nvSpPr>
          <p:cNvPr id="9" name="Rectangle 1">
            <a:extLst>
              <a:ext uri="{FF2B5EF4-FFF2-40B4-BE49-F238E27FC236}">
                <a16:creationId xmlns:a16="http://schemas.microsoft.com/office/drawing/2014/main" id="{0C516385-DE9A-4306-BD75-081D1C7B1975}"/>
              </a:ext>
            </a:extLst>
          </p:cNvPr>
          <p:cNvSpPr>
            <a:spLocks noChangeArrowheads="1"/>
          </p:cNvSpPr>
          <p:nvPr/>
        </p:nvSpPr>
        <p:spPr bwMode="auto">
          <a:xfrm>
            <a:off x="378822" y="3678694"/>
            <a:ext cx="926394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C2C2C"/>
                </a:solidFill>
                <a:effectLst/>
                <a:latin typeface="Arial Narrow" panose="020B0606020202030204" pitchFamily="34" charset="0"/>
              </a:rPr>
              <a:t>BEIRUT (AP) — A media arm of the Islamic State group is reporting that militants from Egypt’s Sinai and Bangladesh have pledged allegiance to the new leader, who succeeded Abu Bakr al-Baghdadi, in the first sign of support from the organization’s global affiliates.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2C2C2C"/>
                </a:solidFill>
                <a:effectLst/>
                <a:latin typeface="Arial Narrow" panose="020B0606020202030204" pitchFamily="34" charset="0"/>
              </a:rPr>
              <a:t>Nasher</a:t>
            </a:r>
            <a:r>
              <a:rPr kumimoji="0" lang="en-US" altLang="en-US" sz="1600" b="0" i="0" u="none" strike="noStrike" cap="none" normalizeH="0" baseline="0" dirty="0">
                <a:ln>
                  <a:noFill/>
                </a:ln>
                <a:solidFill>
                  <a:srgbClr val="2C2C2C"/>
                </a:solidFill>
                <a:effectLst/>
                <a:latin typeface="Arial Narrow" panose="020B0606020202030204" pitchFamily="34" charset="0"/>
              </a:rPr>
              <a:t> news, which carries the group’s news releases, posted pictures Saturday of a handful of militants purportedly from Bangladesh with their faces covered standing under the group’s black flag. Their index fingers were raised to pledge allegiance to </a:t>
            </a:r>
            <a:r>
              <a:rPr kumimoji="0" lang="en-US" altLang="en-US" sz="1600" b="1" i="0" u="none" strike="noStrike" cap="none" normalizeH="0" baseline="0" dirty="0">
                <a:ln>
                  <a:noFill/>
                </a:ln>
                <a:solidFill>
                  <a:srgbClr val="2C2C2C"/>
                </a:solidFill>
                <a:effectLst/>
                <a:latin typeface="Arial Narrow" panose="020B0606020202030204" pitchFamily="34" charset="0"/>
              </a:rPr>
              <a:t>new leader Abu Ibrahim al-Hashemi Al-</a:t>
            </a:r>
            <a:r>
              <a:rPr kumimoji="0" lang="en-US" altLang="en-US" sz="1600" b="1" i="0" u="none" strike="noStrike" cap="none" normalizeH="0" baseline="0" dirty="0" err="1">
                <a:ln>
                  <a:noFill/>
                </a:ln>
                <a:solidFill>
                  <a:srgbClr val="2C2C2C"/>
                </a:solidFill>
                <a:effectLst/>
                <a:latin typeface="Arial Narrow" panose="020B0606020202030204" pitchFamily="34" charset="0"/>
              </a:rPr>
              <a:t>Qurayshi</a:t>
            </a:r>
            <a:r>
              <a:rPr kumimoji="0" lang="en-US" altLang="en-US" sz="1600" b="0" i="0" u="none" strike="noStrike" cap="none" normalizeH="0" baseline="0" dirty="0">
                <a:ln>
                  <a:noFill/>
                </a:ln>
                <a:solidFill>
                  <a:srgbClr val="2C2C2C"/>
                </a:solidFill>
                <a:effectLst/>
                <a:latin typeface="Arial Narrow" panose="020B0606020202030204" pitchFamily="34" charset="0"/>
              </a:rPr>
              <a:t>. Other pictures showed militants purportedly from Egypt’s Sinai with their rifles and index fingers raised. The agency reports they too were pledging allegiance to the new leader.</a:t>
            </a:r>
            <a:endParaRPr kumimoji="0" lang="en-US" altLang="en-US" sz="16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9B9B9B"/>
              </a:solidFill>
              <a:effectLst/>
              <a:latin typeface="Arial Narrow" panose="020B0606020202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C2C2C"/>
                </a:solidFill>
                <a:effectLst/>
                <a:latin typeface="Arial Narrow" panose="020B0606020202030204" pitchFamily="34" charset="0"/>
              </a:rPr>
              <a:t>Al-Baghdadi was killed last week in a U.S. raid in Syria. Al-</a:t>
            </a:r>
            <a:r>
              <a:rPr kumimoji="0" lang="en-US" altLang="en-US" sz="1600" b="1" i="0" u="none" strike="noStrike" cap="none" normalizeH="0" baseline="0" dirty="0" err="1">
                <a:ln>
                  <a:noFill/>
                </a:ln>
                <a:solidFill>
                  <a:srgbClr val="2C2C2C"/>
                </a:solidFill>
                <a:effectLst/>
                <a:latin typeface="Arial Narrow" panose="020B0606020202030204" pitchFamily="34" charset="0"/>
              </a:rPr>
              <a:t>Qurayshi</a:t>
            </a:r>
            <a:r>
              <a:rPr kumimoji="0" lang="en-US" altLang="en-US" sz="1600" b="1" i="0" u="none" strike="noStrike" cap="none" normalizeH="0" baseline="0" dirty="0">
                <a:ln>
                  <a:noFill/>
                </a:ln>
                <a:solidFill>
                  <a:srgbClr val="2C2C2C"/>
                </a:solidFill>
                <a:effectLst/>
                <a:latin typeface="Arial Narrow" panose="020B0606020202030204" pitchFamily="34" charset="0"/>
              </a:rPr>
              <a:t> was named his successor Thursday.</a:t>
            </a:r>
            <a:endParaRPr kumimoji="0" lang="en-US" altLang="en-US" sz="1600" b="1" i="0" u="none" strike="noStrike" cap="none" normalizeH="0" baseline="0" dirty="0">
              <a:ln>
                <a:noFill/>
              </a:ln>
              <a:solidFill>
                <a:schemeClr val="tx1"/>
              </a:solidFill>
              <a:effectLst/>
              <a:latin typeface="Arial Narrow" panose="020B0606020202030204" pitchFamily="34" charset="0"/>
            </a:endParaRPr>
          </a:p>
        </p:txBody>
      </p:sp>
      <p:pic>
        <p:nvPicPr>
          <p:cNvPr id="7173" name="Picture 5">
            <a:extLst>
              <a:ext uri="{FF2B5EF4-FFF2-40B4-BE49-F238E27FC236}">
                <a16:creationId xmlns:a16="http://schemas.microsoft.com/office/drawing/2014/main" id="{795C3D4A-61BF-4FCD-B409-A8938B546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2783" y="4138255"/>
            <a:ext cx="1238250" cy="16192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991B0BF-5810-4965-B270-847082B19887}"/>
              </a:ext>
            </a:extLst>
          </p:cNvPr>
          <p:cNvSpPr/>
          <p:nvPr/>
        </p:nvSpPr>
        <p:spPr>
          <a:xfrm>
            <a:off x="115396" y="2780141"/>
            <a:ext cx="705387"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2000" b="1" dirty="0">
                <a:latin typeface="Arial Narrow" panose="020B0606020202030204" pitchFamily="34" charset="0"/>
                <a:ea typeface="+mj-ea"/>
                <a:cs typeface="+mj-cs"/>
              </a:rPr>
              <a:t>2019</a:t>
            </a:r>
            <a:endParaRPr lang="en-US" sz="2000" kern="1200" dirty="0">
              <a:solidFill>
                <a:schemeClr val="tx1"/>
              </a:solidFill>
              <a:latin typeface="Arial Narrow" panose="020B0606020202030204" pitchFamily="34" charset="0"/>
              <a:ea typeface="+mj-ea"/>
              <a:cs typeface="+mj-cs"/>
            </a:endParaRPr>
          </a:p>
        </p:txBody>
      </p:sp>
      <p:cxnSp>
        <p:nvCxnSpPr>
          <p:cNvPr id="11" name="Straight Connector 10">
            <a:extLst>
              <a:ext uri="{FF2B5EF4-FFF2-40B4-BE49-F238E27FC236}">
                <a16:creationId xmlns:a16="http://schemas.microsoft.com/office/drawing/2014/main" id="{F40BC50D-2532-4077-A5FF-DD2BE8912756}"/>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2C4AA21-6E4E-4F33-B335-69A6D979AA5F}"/>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3" name="Straight Connector 12">
            <a:extLst>
              <a:ext uri="{FF2B5EF4-FFF2-40B4-BE49-F238E27FC236}">
                <a16:creationId xmlns:a16="http://schemas.microsoft.com/office/drawing/2014/main" id="{28FC33BB-16A3-44B4-8815-3C42116D9F44}"/>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016FCD3-92F3-4AAB-B6FE-D19C9A661180}"/>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5" name="TextBox 14">
            <a:extLst>
              <a:ext uri="{FF2B5EF4-FFF2-40B4-BE49-F238E27FC236}">
                <a16:creationId xmlns:a16="http://schemas.microsoft.com/office/drawing/2014/main" id="{A223D42E-08D0-4691-BC5F-1BB22C940036}"/>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6" name="TextBox 15">
            <a:extLst>
              <a:ext uri="{FF2B5EF4-FFF2-40B4-BE49-F238E27FC236}">
                <a16:creationId xmlns:a16="http://schemas.microsoft.com/office/drawing/2014/main" id="{DC7C15E5-5659-41B3-A083-2DA993D9102E}"/>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7" name="Straight Connector 16">
            <a:extLst>
              <a:ext uri="{FF2B5EF4-FFF2-40B4-BE49-F238E27FC236}">
                <a16:creationId xmlns:a16="http://schemas.microsoft.com/office/drawing/2014/main" id="{BE45F7F5-4991-4886-AA8F-24B3B5683220}"/>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C7D444-FD88-436F-AE91-6B3FCFEE2568}"/>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9" name="TextBox 18">
            <a:extLst>
              <a:ext uri="{FF2B5EF4-FFF2-40B4-BE49-F238E27FC236}">
                <a16:creationId xmlns:a16="http://schemas.microsoft.com/office/drawing/2014/main" id="{46A9F1FD-CDD1-4EB3-BF78-C31FF8AEF7F3}"/>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20" name="Straight Connector 19">
            <a:extLst>
              <a:ext uri="{FF2B5EF4-FFF2-40B4-BE49-F238E27FC236}">
                <a16:creationId xmlns:a16="http://schemas.microsoft.com/office/drawing/2014/main" id="{85F7C5E2-1840-41F5-8BA3-1727DE643584}"/>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2CCF564-4A85-4B8C-95B1-827070229CF4}"/>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2" name="TextBox 21">
            <a:extLst>
              <a:ext uri="{FF2B5EF4-FFF2-40B4-BE49-F238E27FC236}">
                <a16:creationId xmlns:a16="http://schemas.microsoft.com/office/drawing/2014/main" id="{CB55CE06-9167-4B18-8002-D082A98ADD0E}"/>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3" name="Straight Connector 22">
            <a:extLst>
              <a:ext uri="{FF2B5EF4-FFF2-40B4-BE49-F238E27FC236}">
                <a16:creationId xmlns:a16="http://schemas.microsoft.com/office/drawing/2014/main" id="{2EFA875D-3471-4D3E-A334-C03B008E3AD3}"/>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B001C36-4ADC-437A-983D-5A5E71C838E1}"/>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5" name="TextBox 24">
            <a:extLst>
              <a:ext uri="{FF2B5EF4-FFF2-40B4-BE49-F238E27FC236}">
                <a16:creationId xmlns:a16="http://schemas.microsoft.com/office/drawing/2014/main" id="{FE8D0348-11E2-4147-AED3-52F90AF821E5}"/>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6" name="Straight Connector 25">
            <a:extLst>
              <a:ext uri="{FF2B5EF4-FFF2-40B4-BE49-F238E27FC236}">
                <a16:creationId xmlns:a16="http://schemas.microsoft.com/office/drawing/2014/main" id="{C63CAA47-14AD-4067-9513-AA51839415B2}"/>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917CEC7-A168-4351-B951-A5B53A14D8B9}"/>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8" name="TextBox 27">
            <a:extLst>
              <a:ext uri="{FF2B5EF4-FFF2-40B4-BE49-F238E27FC236}">
                <a16:creationId xmlns:a16="http://schemas.microsoft.com/office/drawing/2014/main" id="{7E977688-3E5A-4826-8C8D-C3CEAA623282}"/>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29" name="Straight Connector 28">
            <a:extLst>
              <a:ext uri="{FF2B5EF4-FFF2-40B4-BE49-F238E27FC236}">
                <a16:creationId xmlns:a16="http://schemas.microsoft.com/office/drawing/2014/main" id="{AF3F2BF9-943B-4C95-B333-00DA80B35513}"/>
              </a:ext>
            </a:extLst>
          </p:cNvPr>
          <p:cNvCxnSpPr>
            <a:cxnSpLocks/>
          </p:cNvCxnSpPr>
          <p:nvPr/>
        </p:nvCxnSpPr>
        <p:spPr>
          <a:xfrm>
            <a:off x="11058775"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684EAEA-5E2C-4DB8-AF5A-B9B2C17129A5}"/>
              </a:ext>
            </a:extLst>
          </p:cNvPr>
          <p:cNvSpPr txBox="1"/>
          <p:nvPr/>
        </p:nvSpPr>
        <p:spPr>
          <a:xfrm>
            <a:off x="10814938" y="895330"/>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31" name="TextBox 30">
            <a:extLst>
              <a:ext uri="{FF2B5EF4-FFF2-40B4-BE49-F238E27FC236}">
                <a16:creationId xmlns:a16="http://schemas.microsoft.com/office/drawing/2014/main" id="{0EC32031-A676-491A-830C-6F5FF4A89E1D}"/>
              </a:ext>
            </a:extLst>
          </p:cNvPr>
          <p:cNvSpPr txBox="1"/>
          <p:nvPr/>
        </p:nvSpPr>
        <p:spPr>
          <a:xfrm>
            <a:off x="10449979" y="1521951"/>
            <a:ext cx="1217592" cy="1200329"/>
          </a:xfrm>
          <a:prstGeom prst="rect">
            <a:avLst/>
          </a:prstGeom>
          <a:noFill/>
        </p:spPr>
        <p:txBody>
          <a:bodyPr wrap="square" rtlCol="0">
            <a:spAutoFit/>
          </a:bodyPr>
          <a:lstStyle/>
          <a:p>
            <a:pPr algn="ctr"/>
            <a:r>
              <a:rPr lang="en-US" sz="1200" dirty="0">
                <a:latin typeface="Arial Narrow" panose="020B0606020202030204" pitchFamily="34" charset="0"/>
              </a:rPr>
              <a:t>ISIS fighters defeated at </a:t>
            </a:r>
            <a:r>
              <a:rPr lang="en-US" sz="1200" dirty="0" err="1">
                <a:latin typeface="Arial Narrow" panose="020B0606020202030204" pitchFamily="34" charset="0"/>
              </a:rPr>
              <a:t>Baghous</a:t>
            </a:r>
            <a:endParaRPr lang="en-US" sz="1200" dirty="0">
              <a:latin typeface="Arial Narrow" panose="020B0606020202030204" pitchFamily="34" charset="0"/>
            </a:endParaRPr>
          </a:p>
          <a:p>
            <a:pPr algn="ctr"/>
            <a:r>
              <a:rPr lang="en-US" sz="1200" dirty="0">
                <a:latin typeface="Arial Narrow" panose="020B0606020202030204" pitchFamily="34" charset="0"/>
              </a:rPr>
              <a:t>SDF declares Caliphate “eliminated”</a:t>
            </a:r>
          </a:p>
        </p:txBody>
      </p:sp>
      <p:cxnSp>
        <p:nvCxnSpPr>
          <p:cNvPr id="32" name="Straight Connector 31">
            <a:extLst>
              <a:ext uri="{FF2B5EF4-FFF2-40B4-BE49-F238E27FC236}">
                <a16:creationId xmlns:a16="http://schemas.microsoft.com/office/drawing/2014/main" id="{A2124E1A-8E63-4E70-BA4D-F34DDCAD3C55}"/>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2B8DE20-4FE4-437E-99CE-0996FC0155B7}"/>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4" name="TextBox 33">
            <a:extLst>
              <a:ext uri="{FF2B5EF4-FFF2-40B4-BE49-F238E27FC236}">
                <a16:creationId xmlns:a16="http://schemas.microsoft.com/office/drawing/2014/main" id="{4CB9EA86-F211-40C5-9028-E65DBF81208C}"/>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5" name="Straight Connector 34">
            <a:extLst>
              <a:ext uri="{FF2B5EF4-FFF2-40B4-BE49-F238E27FC236}">
                <a16:creationId xmlns:a16="http://schemas.microsoft.com/office/drawing/2014/main" id="{A6E4A7D7-4985-4286-8A95-E329261A991F}"/>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50CB540-2919-4BC1-BF63-3B429E603534}"/>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7" name="TextBox 36">
            <a:extLst>
              <a:ext uri="{FF2B5EF4-FFF2-40B4-BE49-F238E27FC236}">
                <a16:creationId xmlns:a16="http://schemas.microsoft.com/office/drawing/2014/main" id="{489D94E5-ACFC-4F14-B458-99F1BCB7275B}"/>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cxnSp>
        <p:nvCxnSpPr>
          <p:cNvPr id="38" name="Straight Connector 37">
            <a:extLst>
              <a:ext uri="{FF2B5EF4-FFF2-40B4-BE49-F238E27FC236}">
                <a16:creationId xmlns:a16="http://schemas.microsoft.com/office/drawing/2014/main" id="{8671D9D8-0257-482E-9418-4ED78961E9FD}"/>
              </a:ext>
            </a:extLst>
          </p:cNvPr>
          <p:cNvCxnSpPr>
            <a:cxnSpLocks/>
          </p:cNvCxnSpPr>
          <p:nvPr/>
        </p:nvCxnSpPr>
        <p:spPr>
          <a:xfrm>
            <a:off x="7352069" y="1168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2D9E11E-A74A-4CE3-923C-95332191D346}"/>
              </a:ext>
            </a:extLst>
          </p:cNvPr>
          <p:cNvSpPr txBox="1"/>
          <p:nvPr/>
        </p:nvSpPr>
        <p:spPr>
          <a:xfrm>
            <a:off x="7126654" y="888332"/>
            <a:ext cx="487674" cy="276999"/>
          </a:xfrm>
          <a:prstGeom prst="rect">
            <a:avLst/>
          </a:prstGeom>
          <a:noFill/>
        </p:spPr>
        <p:txBody>
          <a:bodyPr wrap="square" rtlCol="0">
            <a:spAutoFit/>
          </a:bodyPr>
          <a:lstStyle/>
          <a:p>
            <a:r>
              <a:rPr lang="en-US" sz="1200" dirty="0">
                <a:latin typeface="Arial Narrow" panose="020B0606020202030204" pitchFamily="34" charset="0"/>
              </a:rPr>
              <a:t>2015</a:t>
            </a:r>
          </a:p>
        </p:txBody>
      </p:sp>
      <p:sp>
        <p:nvSpPr>
          <p:cNvPr id="40" name="TextBox 39">
            <a:extLst>
              <a:ext uri="{FF2B5EF4-FFF2-40B4-BE49-F238E27FC236}">
                <a16:creationId xmlns:a16="http://schemas.microsoft.com/office/drawing/2014/main" id="{A2F53E99-2881-43B1-AED1-5E2EF4F4D635}"/>
              </a:ext>
            </a:extLst>
          </p:cNvPr>
          <p:cNvSpPr txBox="1"/>
          <p:nvPr/>
        </p:nvSpPr>
        <p:spPr>
          <a:xfrm>
            <a:off x="6930173" y="1530157"/>
            <a:ext cx="843792" cy="830997"/>
          </a:xfrm>
          <a:prstGeom prst="rect">
            <a:avLst/>
          </a:prstGeom>
          <a:noFill/>
        </p:spPr>
        <p:txBody>
          <a:bodyPr wrap="square" rtlCol="0">
            <a:spAutoFit/>
          </a:bodyPr>
          <a:lstStyle/>
          <a:p>
            <a:pPr algn="ctr"/>
            <a:r>
              <a:rPr lang="en-US" sz="1200" dirty="0">
                <a:latin typeface="Arial Narrow" panose="020B0606020202030204" pitchFamily="34" charset="0"/>
              </a:rPr>
              <a:t>Paris attack</a:t>
            </a:r>
          </a:p>
          <a:p>
            <a:pPr algn="ctr"/>
            <a:r>
              <a:rPr lang="en-US" sz="1200" dirty="0">
                <a:latin typeface="Arial Narrow" panose="020B0606020202030204" pitchFamily="34" charset="0"/>
              </a:rPr>
              <a:t>Charlie Hebdo Newspaper</a:t>
            </a:r>
          </a:p>
        </p:txBody>
      </p:sp>
      <p:cxnSp>
        <p:nvCxnSpPr>
          <p:cNvPr id="41" name="Straight Connector 40">
            <a:extLst>
              <a:ext uri="{FF2B5EF4-FFF2-40B4-BE49-F238E27FC236}">
                <a16:creationId xmlns:a16="http://schemas.microsoft.com/office/drawing/2014/main" id="{3C96B334-7634-4B6C-B72B-90D967CE7E72}"/>
              </a:ext>
            </a:extLst>
          </p:cNvPr>
          <p:cNvCxnSpPr>
            <a:cxnSpLocks/>
          </p:cNvCxnSpPr>
          <p:nvPr/>
        </p:nvCxnSpPr>
        <p:spPr>
          <a:xfrm>
            <a:off x="8272339" y="1172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01CE282-BEE8-4B12-B7CC-C35DCCE2B1CE}"/>
              </a:ext>
            </a:extLst>
          </p:cNvPr>
          <p:cNvSpPr txBox="1"/>
          <p:nvPr/>
        </p:nvSpPr>
        <p:spPr>
          <a:xfrm>
            <a:off x="8046924" y="892160"/>
            <a:ext cx="487674" cy="276999"/>
          </a:xfrm>
          <a:prstGeom prst="rect">
            <a:avLst/>
          </a:prstGeom>
          <a:noFill/>
        </p:spPr>
        <p:txBody>
          <a:bodyPr wrap="square" rtlCol="0">
            <a:spAutoFit/>
          </a:bodyPr>
          <a:lstStyle/>
          <a:p>
            <a:r>
              <a:rPr lang="en-US" sz="1200" dirty="0">
                <a:latin typeface="Arial Narrow" panose="020B0606020202030204" pitchFamily="34" charset="0"/>
              </a:rPr>
              <a:t>2016</a:t>
            </a:r>
          </a:p>
        </p:txBody>
      </p:sp>
      <p:sp>
        <p:nvSpPr>
          <p:cNvPr id="43" name="TextBox 42">
            <a:extLst>
              <a:ext uri="{FF2B5EF4-FFF2-40B4-BE49-F238E27FC236}">
                <a16:creationId xmlns:a16="http://schemas.microsoft.com/office/drawing/2014/main" id="{D23F2AD9-A634-4BFD-8891-9942AB5A49BA}"/>
              </a:ext>
            </a:extLst>
          </p:cNvPr>
          <p:cNvSpPr txBox="1"/>
          <p:nvPr/>
        </p:nvSpPr>
        <p:spPr>
          <a:xfrm>
            <a:off x="7798615" y="1492841"/>
            <a:ext cx="985611" cy="830997"/>
          </a:xfrm>
          <a:prstGeom prst="rect">
            <a:avLst/>
          </a:prstGeom>
          <a:noFill/>
        </p:spPr>
        <p:txBody>
          <a:bodyPr wrap="square" rtlCol="0">
            <a:spAutoFit/>
          </a:bodyPr>
          <a:lstStyle/>
          <a:p>
            <a:pPr algn="ctr"/>
            <a:r>
              <a:rPr lang="en-US" sz="1200" dirty="0">
                <a:latin typeface="Arial Narrow" panose="020B0606020202030204" pitchFamily="34" charset="0"/>
              </a:rPr>
              <a:t>Iraq takes back Falluja</a:t>
            </a:r>
          </a:p>
          <a:p>
            <a:pPr algn="ctr"/>
            <a:r>
              <a:rPr lang="en-US" sz="1200" dirty="0">
                <a:latin typeface="Arial Narrow" panose="020B0606020202030204" pitchFamily="34" charset="0"/>
              </a:rPr>
              <a:t>Turkey strikes ISIS and YPG</a:t>
            </a:r>
          </a:p>
        </p:txBody>
      </p:sp>
      <p:cxnSp>
        <p:nvCxnSpPr>
          <p:cNvPr id="44" name="Straight Connector 43">
            <a:extLst>
              <a:ext uri="{FF2B5EF4-FFF2-40B4-BE49-F238E27FC236}">
                <a16:creationId xmlns:a16="http://schemas.microsoft.com/office/drawing/2014/main" id="{624536AE-7754-4F38-92F4-6E283CF40111}"/>
              </a:ext>
            </a:extLst>
          </p:cNvPr>
          <p:cNvCxnSpPr>
            <a:cxnSpLocks/>
          </p:cNvCxnSpPr>
          <p:nvPr/>
        </p:nvCxnSpPr>
        <p:spPr>
          <a:xfrm>
            <a:off x="9115980" y="116246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4A0F71B-7518-44AA-988B-8C0468F2AA56}"/>
              </a:ext>
            </a:extLst>
          </p:cNvPr>
          <p:cNvSpPr txBox="1"/>
          <p:nvPr/>
        </p:nvSpPr>
        <p:spPr>
          <a:xfrm>
            <a:off x="8872143" y="893342"/>
            <a:ext cx="487674" cy="276999"/>
          </a:xfrm>
          <a:prstGeom prst="rect">
            <a:avLst/>
          </a:prstGeom>
          <a:noFill/>
        </p:spPr>
        <p:txBody>
          <a:bodyPr wrap="square" rtlCol="0">
            <a:spAutoFit/>
          </a:bodyPr>
          <a:lstStyle/>
          <a:p>
            <a:r>
              <a:rPr lang="en-US" sz="1200" dirty="0">
                <a:latin typeface="Arial Narrow" panose="020B0606020202030204" pitchFamily="34" charset="0"/>
              </a:rPr>
              <a:t>2017</a:t>
            </a:r>
          </a:p>
        </p:txBody>
      </p:sp>
      <p:sp>
        <p:nvSpPr>
          <p:cNvPr id="46" name="TextBox 45">
            <a:extLst>
              <a:ext uri="{FF2B5EF4-FFF2-40B4-BE49-F238E27FC236}">
                <a16:creationId xmlns:a16="http://schemas.microsoft.com/office/drawing/2014/main" id="{A8FF9811-7A84-4C8D-9561-F24749AE0796}"/>
              </a:ext>
            </a:extLst>
          </p:cNvPr>
          <p:cNvSpPr txBox="1"/>
          <p:nvPr/>
        </p:nvSpPr>
        <p:spPr>
          <a:xfrm>
            <a:off x="8704986" y="1511052"/>
            <a:ext cx="843792" cy="1200329"/>
          </a:xfrm>
          <a:prstGeom prst="rect">
            <a:avLst/>
          </a:prstGeom>
          <a:noFill/>
        </p:spPr>
        <p:txBody>
          <a:bodyPr wrap="square" rtlCol="0">
            <a:spAutoFit/>
          </a:bodyPr>
          <a:lstStyle/>
          <a:p>
            <a:pPr algn="ctr"/>
            <a:r>
              <a:rPr lang="en-US" sz="1200" dirty="0">
                <a:latin typeface="Arial Narrow" panose="020B0606020202030204" pitchFamily="34" charset="0"/>
              </a:rPr>
              <a:t>ISIS loses Mosul</a:t>
            </a:r>
          </a:p>
          <a:p>
            <a:pPr algn="ctr"/>
            <a:r>
              <a:rPr lang="en-US" sz="1200" dirty="0">
                <a:latin typeface="Arial Narrow" panose="020B0606020202030204" pitchFamily="34" charset="0"/>
              </a:rPr>
              <a:t>Baghdad declares end of caliphate</a:t>
            </a:r>
          </a:p>
        </p:txBody>
      </p:sp>
      <p:cxnSp>
        <p:nvCxnSpPr>
          <p:cNvPr id="47" name="Straight Connector 46">
            <a:extLst>
              <a:ext uri="{FF2B5EF4-FFF2-40B4-BE49-F238E27FC236}">
                <a16:creationId xmlns:a16="http://schemas.microsoft.com/office/drawing/2014/main" id="{3798D85A-F51C-4FD7-BF5F-CF3C7E314A9F}"/>
              </a:ext>
            </a:extLst>
          </p:cNvPr>
          <p:cNvCxnSpPr>
            <a:cxnSpLocks/>
          </p:cNvCxnSpPr>
          <p:nvPr/>
        </p:nvCxnSpPr>
        <p:spPr>
          <a:xfrm>
            <a:off x="9886608" y="116604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1FD61C7-95FE-49A8-93AA-82BA3E2C3FA8}"/>
              </a:ext>
            </a:extLst>
          </p:cNvPr>
          <p:cNvSpPr txBox="1"/>
          <p:nvPr/>
        </p:nvSpPr>
        <p:spPr>
          <a:xfrm>
            <a:off x="9642771" y="896923"/>
            <a:ext cx="487674" cy="276999"/>
          </a:xfrm>
          <a:prstGeom prst="rect">
            <a:avLst/>
          </a:prstGeom>
          <a:noFill/>
        </p:spPr>
        <p:txBody>
          <a:bodyPr wrap="square" rtlCol="0">
            <a:spAutoFit/>
          </a:bodyPr>
          <a:lstStyle/>
          <a:p>
            <a:r>
              <a:rPr lang="en-US" sz="1200" dirty="0">
                <a:latin typeface="Arial Narrow" panose="020B0606020202030204" pitchFamily="34" charset="0"/>
              </a:rPr>
              <a:t>2018</a:t>
            </a:r>
          </a:p>
        </p:txBody>
      </p:sp>
      <p:sp>
        <p:nvSpPr>
          <p:cNvPr id="49" name="TextBox 48">
            <a:extLst>
              <a:ext uri="{FF2B5EF4-FFF2-40B4-BE49-F238E27FC236}">
                <a16:creationId xmlns:a16="http://schemas.microsoft.com/office/drawing/2014/main" id="{ABA71D68-E3AF-427E-8CBF-8DAC0DFA022C}"/>
              </a:ext>
            </a:extLst>
          </p:cNvPr>
          <p:cNvSpPr txBox="1"/>
          <p:nvPr/>
        </p:nvSpPr>
        <p:spPr>
          <a:xfrm>
            <a:off x="9475614" y="1514633"/>
            <a:ext cx="843792" cy="1200329"/>
          </a:xfrm>
          <a:prstGeom prst="rect">
            <a:avLst/>
          </a:prstGeom>
          <a:noFill/>
        </p:spPr>
        <p:txBody>
          <a:bodyPr wrap="square" rtlCol="0">
            <a:spAutoFit/>
          </a:bodyPr>
          <a:lstStyle/>
          <a:p>
            <a:pPr algn="ctr"/>
            <a:r>
              <a:rPr lang="en-US" sz="1200" dirty="0">
                <a:latin typeface="Arial Narrow" panose="020B0606020202030204" pitchFamily="34" charset="0"/>
              </a:rPr>
              <a:t>Syrian gov. retakes territories</a:t>
            </a:r>
          </a:p>
          <a:p>
            <a:pPr algn="ctr"/>
            <a:r>
              <a:rPr lang="en-US" sz="1200" dirty="0">
                <a:latin typeface="Arial Narrow" panose="020B0606020202030204" pitchFamily="34" charset="0"/>
              </a:rPr>
              <a:t>US vows to remove troops</a:t>
            </a:r>
          </a:p>
        </p:txBody>
      </p:sp>
    </p:spTree>
    <p:extLst>
      <p:ext uri="{BB962C8B-B14F-4D97-AF65-F5344CB8AC3E}">
        <p14:creationId xmlns:p14="http://schemas.microsoft.com/office/powerpoint/2010/main" val="3526724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BFB6B5-CB75-4A8B-B535-050CDAF9501A}"/>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63AA2C0C-7226-481E-A082-4BD8F56BDFFB}"/>
              </a:ext>
            </a:extLst>
          </p:cNvPr>
          <p:cNvSpPr>
            <a:spLocks noGrp="1"/>
          </p:cNvSpPr>
          <p:nvPr>
            <p:ph type="sldNum" sz="quarter" idx="12"/>
          </p:nvPr>
        </p:nvSpPr>
        <p:spPr/>
        <p:txBody>
          <a:bodyPr/>
          <a:lstStyle/>
          <a:p>
            <a:fld id="{B2DC25EE-239B-4C5F-AAD1-255A7D5F1EE2}" type="slidenum">
              <a:rPr lang="en-US" smtClean="0"/>
              <a:pPr/>
              <a:t>43</a:t>
            </a:fld>
            <a:endParaRPr lang="en-US"/>
          </a:p>
        </p:txBody>
      </p:sp>
      <p:cxnSp>
        <p:nvCxnSpPr>
          <p:cNvPr id="4" name="Straight Connector 3">
            <a:extLst>
              <a:ext uri="{FF2B5EF4-FFF2-40B4-BE49-F238E27FC236}">
                <a16:creationId xmlns:a16="http://schemas.microsoft.com/office/drawing/2014/main" id="{CD41582A-D98B-4320-988C-F94AAFFA5BFB}"/>
              </a:ext>
            </a:extLst>
          </p:cNvPr>
          <p:cNvCxnSpPr>
            <a:cxnSpLocks/>
          </p:cNvCxnSpPr>
          <p:nvPr/>
        </p:nvCxnSpPr>
        <p:spPr>
          <a:xfrm flipH="1">
            <a:off x="0" y="1491691"/>
            <a:ext cx="1219200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8B209FE-E0D7-4DE3-9EB4-FD6B19F7CC6C}"/>
              </a:ext>
            </a:extLst>
          </p:cNvPr>
          <p:cNvSpPr/>
          <p:nvPr/>
        </p:nvSpPr>
        <p:spPr>
          <a:xfrm>
            <a:off x="0" y="239668"/>
            <a:ext cx="1097280"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3600" b="1" dirty="0">
                <a:latin typeface="Arial Narrow" panose="020B0606020202030204" pitchFamily="34" charset="0"/>
                <a:ea typeface="+mj-ea"/>
                <a:cs typeface="+mj-cs"/>
              </a:rPr>
              <a:t>ISIS</a:t>
            </a:r>
            <a:endParaRPr lang="en-US" sz="3600" kern="1200" dirty="0">
              <a:solidFill>
                <a:schemeClr val="tx1"/>
              </a:solidFill>
              <a:latin typeface="Arial Narrow" panose="020B0606020202030204" pitchFamily="34" charset="0"/>
              <a:ea typeface="+mj-ea"/>
              <a:cs typeface="+mj-cs"/>
            </a:endParaRPr>
          </a:p>
        </p:txBody>
      </p:sp>
      <p:sp>
        <p:nvSpPr>
          <p:cNvPr id="6" name="Rectangle 5">
            <a:extLst>
              <a:ext uri="{FF2B5EF4-FFF2-40B4-BE49-F238E27FC236}">
                <a16:creationId xmlns:a16="http://schemas.microsoft.com/office/drawing/2014/main" id="{8277964A-C787-48EA-95EB-C9CFB202B21F}"/>
              </a:ext>
            </a:extLst>
          </p:cNvPr>
          <p:cNvSpPr/>
          <p:nvPr/>
        </p:nvSpPr>
        <p:spPr>
          <a:xfrm>
            <a:off x="5553726" y="124206"/>
            <a:ext cx="6460999" cy="307777"/>
          </a:xfrm>
          <a:prstGeom prst="rect">
            <a:avLst/>
          </a:prstGeom>
        </p:spPr>
        <p:txBody>
          <a:bodyPr wrap="none">
            <a:spAutoFit/>
          </a:bodyPr>
          <a:lstStyle/>
          <a:p>
            <a:r>
              <a:rPr lang="en-US" sz="1400" dirty="0">
                <a:latin typeface="Arial Narrow" panose="020B0606020202030204" pitchFamily="34" charset="0"/>
                <a:hlinkClick r:id="rId2"/>
              </a:rPr>
              <a:t>https://www.voanews.com/middle-east/us-officials-uncover-true-identity-new-islamic-state-leader</a:t>
            </a:r>
            <a:endParaRPr lang="en-US" sz="1400" dirty="0">
              <a:latin typeface="Arial Narrow" panose="020B0606020202030204" pitchFamily="34" charset="0"/>
            </a:endParaRPr>
          </a:p>
        </p:txBody>
      </p:sp>
      <p:sp>
        <p:nvSpPr>
          <p:cNvPr id="8" name="Rectangle 7">
            <a:extLst>
              <a:ext uri="{FF2B5EF4-FFF2-40B4-BE49-F238E27FC236}">
                <a16:creationId xmlns:a16="http://schemas.microsoft.com/office/drawing/2014/main" id="{F6A8E49D-3894-4336-AFB0-C5C0DE2697F0}"/>
              </a:ext>
            </a:extLst>
          </p:cNvPr>
          <p:cNvSpPr/>
          <p:nvPr/>
        </p:nvSpPr>
        <p:spPr>
          <a:xfrm>
            <a:off x="165463" y="2897198"/>
            <a:ext cx="735752" cy="60936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2000" b="1" dirty="0">
                <a:latin typeface="Arial Narrow" panose="020B0606020202030204" pitchFamily="34" charset="0"/>
                <a:ea typeface="+mj-ea"/>
                <a:cs typeface="+mj-cs"/>
              </a:rPr>
              <a:t>2020</a:t>
            </a:r>
            <a:endParaRPr lang="en-US" sz="2000" kern="1200" dirty="0">
              <a:solidFill>
                <a:schemeClr val="tx1"/>
              </a:solidFill>
              <a:latin typeface="Arial Narrow" panose="020B0606020202030204" pitchFamily="34" charset="0"/>
              <a:ea typeface="+mj-ea"/>
              <a:cs typeface="+mj-cs"/>
            </a:endParaRPr>
          </a:p>
        </p:txBody>
      </p:sp>
      <p:sp>
        <p:nvSpPr>
          <p:cNvPr id="9" name="Rectangle 1">
            <a:extLst>
              <a:ext uri="{FF2B5EF4-FFF2-40B4-BE49-F238E27FC236}">
                <a16:creationId xmlns:a16="http://schemas.microsoft.com/office/drawing/2014/main" id="{0C516385-DE9A-4306-BD75-081D1C7B1975}"/>
              </a:ext>
            </a:extLst>
          </p:cNvPr>
          <p:cNvSpPr>
            <a:spLocks noChangeArrowheads="1"/>
          </p:cNvSpPr>
          <p:nvPr/>
        </p:nvSpPr>
        <p:spPr bwMode="auto">
          <a:xfrm>
            <a:off x="2416711" y="4053729"/>
            <a:ext cx="759822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latin typeface="Arial Narrow" panose="020B0606020202030204" pitchFamily="34" charset="0"/>
              </a:rPr>
              <a:t>WASHINGTON - U.S. defense officials believe they have unmasked the Islamic State terror group’s current leader, until now known by his nom de guerre, Abu Ibrahim al-</a:t>
            </a:r>
            <a:r>
              <a:rPr lang="en-US" dirty="0" err="1">
                <a:latin typeface="Arial Narrow" panose="020B0606020202030204" pitchFamily="34" charset="0"/>
              </a:rPr>
              <a:t>Hashimi</a:t>
            </a:r>
            <a:r>
              <a:rPr lang="en-US" dirty="0">
                <a:latin typeface="Arial Narrow" panose="020B0606020202030204" pitchFamily="34" charset="0"/>
              </a:rPr>
              <a:t> al-</a:t>
            </a:r>
            <a:r>
              <a:rPr lang="en-US" dirty="0" err="1">
                <a:latin typeface="Arial Narrow" panose="020B0606020202030204" pitchFamily="34" charset="0"/>
              </a:rPr>
              <a:t>Qurashi</a:t>
            </a:r>
            <a:r>
              <a:rPr lang="en-US" dirty="0">
                <a:latin typeface="Arial Narrow" panose="020B0606020202030204" pitchFamily="34" charset="0"/>
              </a:rPr>
              <a:t>.</a:t>
            </a:r>
          </a:p>
          <a:p>
            <a:endParaRPr lang="en-US" dirty="0">
              <a:latin typeface="Arial Narrow" panose="020B0606020202030204" pitchFamily="34" charset="0"/>
            </a:endParaRPr>
          </a:p>
          <a:p>
            <a:r>
              <a:rPr lang="en-US" dirty="0">
                <a:latin typeface="Arial Narrow" panose="020B0606020202030204" pitchFamily="34" charset="0"/>
              </a:rPr>
              <a:t>IS announced the selection of </a:t>
            </a:r>
            <a:r>
              <a:rPr lang="en-US" dirty="0" err="1">
                <a:latin typeface="Arial Narrow" panose="020B0606020202030204" pitchFamily="34" charset="0"/>
              </a:rPr>
              <a:t>Qurashi</a:t>
            </a:r>
            <a:r>
              <a:rPr lang="en-US" dirty="0">
                <a:latin typeface="Arial Narrow" panose="020B0606020202030204" pitchFamily="34" charset="0"/>
              </a:rPr>
              <a:t> as its new caliph this past October, just days after the death of former leader Abu Bakr al-Baghdadi in a U.S. raid, but his true identity has been a question.</a:t>
            </a:r>
          </a:p>
        </p:txBody>
      </p:sp>
      <p:cxnSp>
        <p:nvCxnSpPr>
          <p:cNvPr id="11" name="Straight Connector 10">
            <a:extLst>
              <a:ext uri="{FF2B5EF4-FFF2-40B4-BE49-F238E27FC236}">
                <a16:creationId xmlns:a16="http://schemas.microsoft.com/office/drawing/2014/main" id="{22E95511-1888-4875-A78B-0345761A3471}"/>
              </a:ext>
            </a:extLst>
          </p:cNvPr>
          <p:cNvCxnSpPr>
            <a:cxnSpLocks/>
          </p:cNvCxnSpPr>
          <p:nvPr/>
        </p:nvCxnSpPr>
        <p:spPr>
          <a:xfrm>
            <a:off x="484493" y="1173913"/>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7350926-5C2A-4E0F-8144-6D9A595AFCAA}"/>
              </a:ext>
            </a:extLst>
          </p:cNvPr>
          <p:cNvSpPr txBox="1"/>
          <p:nvPr/>
        </p:nvSpPr>
        <p:spPr>
          <a:xfrm>
            <a:off x="259078" y="893558"/>
            <a:ext cx="487674" cy="276999"/>
          </a:xfrm>
          <a:prstGeom prst="rect">
            <a:avLst/>
          </a:prstGeom>
          <a:noFill/>
        </p:spPr>
        <p:txBody>
          <a:bodyPr wrap="square" rtlCol="0">
            <a:spAutoFit/>
          </a:bodyPr>
          <a:lstStyle/>
          <a:p>
            <a:r>
              <a:rPr lang="en-US" sz="1200" dirty="0">
                <a:latin typeface="Arial Narrow" panose="020B0606020202030204" pitchFamily="34" charset="0"/>
              </a:rPr>
              <a:t>2003</a:t>
            </a:r>
          </a:p>
        </p:txBody>
      </p:sp>
      <p:cxnSp>
        <p:nvCxnSpPr>
          <p:cNvPr id="13" name="Straight Connector 12">
            <a:extLst>
              <a:ext uri="{FF2B5EF4-FFF2-40B4-BE49-F238E27FC236}">
                <a16:creationId xmlns:a16="http://schemas.microsoft.com/office/drawing/2014/main" id="{A0330086-727F-470F-9CB3-3CFEDEE0D9B3}"/>
              </a:ext>
            </a:extLst>
          </p:cNvPr>
          <p:cNvCxnSpPr>
            <a:cxnSpLocks/>
          </p:cNvCxnSpPr>
          <p:nvPr/>
        </p:nvCxnSpPr>
        <p:spPr>
          <a:xfrm>
            <a:off x="1368424"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B37C4B0-817F-4D54-837A-0367D9D9EE4F}"/>
              </a:ext>
            </a:extLst>
          </p:cNvPr>
          <p:cNvSpPr txBox="1"/>
          <p:nvPr/>
        </p:nvSpPr>
        <p:spPr>
          <a:xfrm>
            <a:off x="1124587" y="890565"/>
            <a:ext cx="487674" cy="276999"/>
          </a:xfrm>
          <a:prstGeom prst="rect">
            <a:avLst/>
          </a:prstGeom>
          <a:noFill/>
        </p:spPr>
        <p:txBody>
          <a:bodyPr wrap="square" rtlCol="0">
            <a:spAutoFit/>
          </a:bodyPr>
          <a:lstStyle/>
          <a:p>
            <a:r>
              <a:rPr lang="en-US" sz="1200" dirty="0">
                <a:latin typeface="Arial Narrow" panose="020B0606020202030204" pitchFamily="34" charset="0"/>
              </a:rPr>
              <a:t>2004</a:t>
            </a:r>
          </a:p>
        </p:txBody>
      </p:sp>
      <p:sp>
        <p:nvSpPr>
          <p:cNvPr id="15" name="TextBox 14">
            <a:extLst>
              <a:ext uri="{FF2B5EF4-FFF2-40B4-BE49-F238E27FC236}">
                <a16:creationId xmlns:a16="http://schemas.microsoft.com/office/drawing/2014/main" id="{DD7E9A06-8C94-4CF2-BB10-E4DE7BA48A25}"/>
              </a:ext>
            </a:extLst>
          </p:cNvPr>
          <p:cNvSpPr txBox="1"/>
          <p:nvPr/>
        </p:nvSpPr>
        <p:spPr>
          <a:xfrm>
            <a:off x="15240" y="1545052"/>
            <a:ext cx="949225" cy="461665"/>
          </a:xfrm>
          <a:prstGeom prst="rect">
            <a:avLst/>
          </a:prstGeom>
          <a:noFill/>
        </p:spPr>
        <p:txBody>
          <a:bodyPr wrap="square" rtlCol="0">
            <a:spAutoFit/>
          </a:bodyPr>
          <a:lstStyle/>
          <a:p>
            <a:pPr algn="ctr"/>
            <a:r>
              <a:rPr lang="en-US" sz="1200" dirty="0">
                <a:latin typeface="Arial Narrow" panose="020B0606020202030204" pitchFamily="34" charset="0"/>
              </a:rPr>
              <a:t>US invades Iraq</a:t>
            </a:r>
          </a:p>
        </p:txBody>
      </p:sp>
      <p:sp>
        <p:nvSpPr>
          <p:cNvPr id="16" name="TextBox 15">
            <a:extLst>
              <a:ext uri="{FF2B5EF4-FFF2-40B4-BE49-F238E27FC236}">
                <a16:creationId xmlns:a16="http://schemas.microsoft.com/office/drawing/2014/main" id="{CD06FDB0-125C-473F-B0A4-4DAE4DB527FA}"/>
              </a:ext>
            </a:extLst>
          </p:cNvPr>
          <p:cNvSpPr txBox="1"/>
          <p:nvPr/>
        </p:nvSpPr>
        <p:spPr>
          <a:xfrm>
            <a:off x="820783" y="1545052"/>
            <a:ext cx="1121228" cy="1015663"/>
          </a:xfrm>
          <a:prstGeom prst="rect">
            <a:avLst/>
          </a:prstGeom>
          <a:noFill/>
        </p:spPr>
        <p:txBody>
          <a:bodyPr wrap="square" rtlCol="0">
            <a:spAutoFit/>
          </a:bodyPr>
          <a:lstStyle/>
          <a:p>
            <a:pPr algn="ctr"/>
            <a:r>
              <a:rPr lang="en-US" sz="1200" dirty="0">
                <a:latin typeface="Arial Narrow" panose="020B0606020202030204" pitchFamily="34" charset="0"/>
              </a:rPr>
              <a:t>al Qaeda in Iraq formed by </a:t>
            </a:r>
          </a:p>
          <a:p>
            <a:pPr algn="ctr"/>
            <a:r>
              <a:rPr lang="en-US" sz="1200" b="1" dirty="0">
                <a:latin typeface="Arial Narrow" panose="020B0606020202030204" pitchFamily="34" charset="0"/>
              </a:rPr>
              <a:t>al-Zarqaw</a:t>
            </a:r>
            <a:r>
              <a:rPr lang="en-US" sz="1200" dirty="0">
                <a:latin typeface="Arial Narrow" panose="020B0606020202030204" pitchFamily="34" charset="0"/>
              </a:rPr>
              <a:t>i to remove Western occupation</a:t>
            </a:r>
          </a:p>
        </p:txBody>
      </p:sp>
      <p:cxnSp>
        <p:nvCxnSpPr>
          <p:cNvPr id="17" name="Straight Connector 16">
            <a:extLst>
              <a:ext uri="{FF2B5EF4-FFF2-40B4-BE49-F238E27FC236}">
                <a16:creationId xmlns:a16="http://schemas.microsoft.com/office/drawing/2014/main" id="{BBDCED83-C016-4BA0-BAC6-CAB69CF8FA69}"/>
              </a:ext>
            </a:extLst>
          </p:cNvPr>
          <p:cNvCxnSpPr>
            <a:cxnSpLocks/>
          </p:cNvCxnSpPr>
          <p:nvPr/>
        </p:nvCxnSpPr>
        <p:spPr>
          <a:xfrm>
            <a:off x="2403739"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189568D-BB93-46CA-9033-B413AC980641}"/>
              </a:ext>
            </a:extLst>
          </p:cNvPr>
          <p:cNvSpPr txBox="1"/>
          <p:nvPr/>
        </p:nvSpPr>
        <p:spPr>
          <a:xfrm>
            <a:off x="2159902" y="890565"/>
            <a:ext cx="487674" cy="276999"/>
          </a:xfrm>
          <a:prstGeom prst="rect">
            <a:avLst/>
          </a:prstGeom>
          <a:noFill/>
        </p:spPr>
        <p:txBody>
          <a:bodyPr wrap="square" rtlCol="0">
            <a:spAutoFit/>
          </a:bodyPr>
          <a:lstStyle/>
          <a:p>
            <a:r>
              <a:rPr lang="en-US" sz="1200" dirty="0">
                <a:latin typeface="Arial Narrow" panose="020B0606020202030204" pitchFamily="34" charset="0"/>
              </a:rPr>
              <a:t>2006</a:t>
            </a:r>
          </a:p>
        </p:txBody>
      </p:sp>
      <p:sp>
        <p:nvSpPr>
          <p:cNvPr id="19" name="TextBox 18">
            <a:extLst>
              <a:ext uri="{FF2B5EF4-FFF2-40B4-BE49-F238E27FC236}">
                <a16:creationId xmlns:a16="http://schemas.microsoft.com/office/drawing/2014/main" id="{E0A1CF73-DFEA-4EFD-B36E-C06C35DF7A36}"/>
              </a:ext>
            </a:extLst>
          </p:cNvPr>
          <p:cNvSpPr txBox="1"/>
          <p:nvPr/>
        </p:nvSpPr>
        <p:spPr>
          <a:xfrm>
            <a:off x="1856097" y="1545052"/>
            <a:ext cx="1121229" cy="1384995"/>
          </a:xfrm>
          <a:prstGeom prst="rect">
            <a:avLst/>
          </a:prstGeom>
          <a:noFill/>
        </p:spPr>
        <p:txBody>
          <a:bodyPr wrap="square" rtlCol="0">
            <a:spAutoFit/>
          </a:bodyPr>
          <a:lstStyle/>
          <a:p>
            <a:pPr algn="ctr"/>
            <a:r>
              <a:rPr lang="en-US" sz="1200" dirty="0">
                <a:latin typeface="Arial Narrow" panose="020B0606020202030204" pitchFamily="34" charset="0"/>
              </a:rPr>
              <a:t>US kills </a:t>
            </a:r>
          </a:p>
          <a:p>
            <a:pPr algn="ctr"/>
            <a:r>
              <a:rPr lang="en-US" sz="1200" dirty="0">
                <a:latin typeface="Arial Narrow" panose="020B0606020202030204" pitchFamily="34" charset="0"/>
              </a:rPr>
              <a:t>al-Zarqawi </a:t>
            </a:r>
          </a:p>
          <a:p>
            <a:pPr algn="ctr"/>
            <a:r>
              <a:rPr lang="en-US" sz="1200" dirty="0">
                <a:latin typeface="Arial Narrow" panose="020B0606020202030204" pitchFamily="34" charset="0"/>
              </a:rPr>
              <a:t>Al-</a:t>
            </a:r>
            <a:r>
              <a:rPr lang="en-US" sz="1200" dirty="0" err="1">
                <a:latin typeface="Arial Narrow" panose="020B0606020202030204" pitchFamily="34" charset="0"/>
              </a:rPr>
              <a:t>Masri</a:t>
            </a:r>
            <a:r>
              <a:rPr lang="en-US" sz="1200" dirty="0">
                <a:latin typeface="Arial Narrow" panose="020B0606020202030204" pitchFamily="34" charset="0"/>
              </a:rPr>
              <a:t> renames to </a:t>
            </a:r>
            <a:r>
              <a:rPr lang="en-US" sz="1200" b="1" dirty="0">
                <a:latin typeface="Arial Narrow" panose="020B0606020202030204" pitchFamily="34" charset="0"/>
              </a:rPr>
              <a:t>ISI</a:t>
            </a:r>
          </a:p>
          <a:p>
            <a:pPr algn="ctr"/>
            <a:r>
              <a:rPr lang="en-US" sz="1200" b="1" dirty="0">
                <a:latin typeface="Arial Narrow" panose="020B0606020202030204" pitchFamily="34" charset="0"/>
              </a:rPr>
              <a:t>Islamic State of Iraq</a:t>
            </a:r>
          </a:p>
          <a:p>
            <a:pPr algn="ctr"/>
            <a:endParaRPr lang="en-US" sz="1200" dirty="0">
              <a:latin typeface="Arial Narrow" panose="020B0606020202030204" pitchFamily="34" charset="0"/>
            </a:endParaRPr>
          </a:p>
        </p:txBody>
      </p:sp>
      <p:cxnSp>
        <p:nvCxnSpPr>
          <p:cNvPr id="20" name="Straight Connector 19">
            <a:extLst>
              <a:ext uri="{FF2B5EF4-FFF2-40B4-BE49-F238E27FC236}">
                <a16:creationId xmlns:a16="http://schemas.microsoft.com/office/drawing/2014/main" id="{D3B0C740-0FAC-473D-936C-BCE28DC4D3B2}"/>
              </a:ext>
            </a:extLst>
          </p:cNvPr>
          <p:cNvCxnSpPr>
            <a:cxnSpLocks/>
          </p:cNvCxnSpPr>
          <p:nvPr/>
        </p:nvCxnSpPr>
        <p:spPr>
          <a:xfrm>
            <a:off x="3295371" y="1159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045839D-2BE2-497F-9593-CDB84896945B}"/>
              </a:ext>
            </a:extLst>
          </p:cNvPr>
          <p:cNvSpPr txBox="1"/>
          <p:nvPr/>
        </p:nvSpPr>
        <p:spPr>
          <a:xfrm>
            <a:off x="3051534" y="890565"/>
            <a:ext cx="487674" cy="276999"/>
          </a:xfrm>
          <a:prstGeom prst="rect">
            <a:avLst/>
          </a:prstGeom>
          <a:noFill/>
        </p:spPr>
        <p:txBody>
          <a:bodyPr wrap="square" rtlCol="0">
            <a:spAutoFit/>
          </a:bodyPr>
          <a:lstStyle/>
          <a:p>
            <a:r>
              <a:rPr lang="en-US" sz="1200" dirty="0">
                <a:latin typeface="Arial Narrow" panose="020B0606020202030204" pitchFamily="34" charset="0"/>
              </a:rPr>
              <a:t>2010</a:t>
            </a:r>
          </a:p>
        </p:txBody>
      </p:sp>
      <p:sp>
        <p:nvSpPr>
          <p:cNvPr id="22" name="TextBox 21">
            <a:extLst>
              <a:ext uri="{FF2B5EF4-FFF2-40B4-BE49-F238E27FC236}">
                <a16:creationId xmlns:a16="http://schemas.microsoft.com/office/drawing/2014/main" id="{0CFA72E9-429B-46FE-AE4E-86353618A576}"/>
              </a:ext>
            </a:extLst>
          </p:cNvPr>
          <p:cNvSpPr txBox="1"/>
          <p:nvPr/>
        </p:nvSpPr>
        <p:spPr>
          <a:xfrm>
            <a:off x="2747730" y="1545052"/>
            <a:ext cx="1121228" cy="830997"/>
          </a:xfrm>
          <a:prstGeom prst="rect">
            <a:avLst/>
          </a:prstGeom>
          <a:noFill/>
        </p:spPr>
        <p:txBody>
          <a:bodyPr wrap="square" rtlCol="0">
            <a:spAutoFit/>
          </a:bodyPr>
          <a:lstStyle/>
          <a:p>
            <a:pPr algn="ctr"/>
            <a:r>
              <a:rPr lang="en-US" sz="1200" dirty="0">
                <a:latin typeface="Arial Narrow" panose="020B0606020202030204" pitchFamily="34" charset="0"/>
              </a:rPr>
              <a:t>al </a:t>
            </a:r>
            <a:r>
              <a:rPr lang="en-US" sz="1200" dirty="0" err="1">
                <a:latin typeface="Arial Narrow" panose="020B0606020202030204" pitchFamily="34" charset="0"/>
              </a:rPr>
              <a:t>Masri</a:t>
            </a:r>
            <a:r>
              <a:rPr lang="en-US" sz="1200" dirty="0">
                <a:latin typeface="Arial Narrow" panose="020B0606020202030204" pitchFamily="34" charset="0"/>
              </a:rPr>
              <a:t> dies</a:t>
            </a:r>
          </a:p>
          <a:p>
            <a:pPr algn="ctr"/>
            <a:r>
              <a:rPr lang="en-US" sz="1200" b="1" dirty="0">
                <a:latin typeface="Arial Narrow" panose="020B0606020202030204" pitchFamily="34" charset="0"/>
              </a:rPr>
              <a:t>Abu Bakr </a:t>
            </a:r>
          </a:p>
          <a:p>
            <a:pPr algn="ctr"/>
            <a:r>
              <a:rPr lang="en-US" sz="1200" b="1" dirty="0">
                <a:latin typeface="Arial Narrow" panose="020B0606020202030204" pitchFamily="34" charset="0"/>
              </a:rPr>
              <a:t>al-Baghdadi </a:t>
            </a:r>
            <a:r>
              <a:rPr lang="en-US" sz="1200" dirty="0">
                <a:latin typeface="Arial Narrow" panose="020B0606020202030204" pitchFamily="34" charset="0"/>
              </a:rPr>
              <a:t>takes over</a:t>
            </a:r>
          </a:p>
        </p:txBody>
      </p:sp>
      <p:cxnSp>
        <p:nvCxnSpPr>
          <p:cNvPr id="23" name="Straight Connector 22">
            <a:extLst>
              <a:ext uri="{FF2B5EF4-FFF2-40B4-BE49-F238E27FC236}">
                <a16:creationId xmlns:a16="http://schemas.microsoft.com/office/drawing/2014/main" id="{6656FD1C-E921-406C-8545-455A6D253BDD}"/>
              </a:ext>
            </a:extLst>
          </p:cNvPr>
          <p:cNvCxnSpPr>
            <a:cxnSpLocks/>
          </p:cNvCxnSpPr>
          <p:nvPr/>
        </p:nvCxnSpPr>
        <p:spPr>
          <a:xfrm>
            <a:off x="4717520"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E6549F2-A7AF-4A8B-A99D-607C6EFCA81D}"/>
              </a:ext>
            </a:extLst>
          </p:cNvPr>
          <p:cNvSpPr txBox="1"/>
          <p:nvPr/>
        </p:nvSpPr>
        <p:spPr>
          <a:xfrm>
            <a:off x="4473683" y="888012"/>
            <a:ext cx="487674" cy="276999"/>
          </a:xfrm>
          <a:prstGeom prst="rect">
            <a:avLst/>
          </a:prstGeom>
          <a:noFill/>
        </p:spPr>
        <p:txBody>
          <a:bodyPr wrap="square" rtlCol="0">
            <a:spAutoFit/>
          </a:bodyPr>
          <a:lstStyle/>
          <a:p>
            <a:r>
              <a:rPr lang="en-US" sz="1200" dirty="0">
                <a:latin typeface="Arial Narrow" panose="020B0606020202030204" pitchFamily="34" charset="0"/>
              </a:rPr>
              <a:t>2013</a:t>
            </a:r>
          </a:p>
        </p:txBody>
      </p:sp>
      <p:sp>
        <p:nvSpPr>
          <p:cNvPr id="25" name="TextBox 24">
            <a:extLst>
              <a:ext uri="{FF2B5EF4-FFF2-40B4-BE49-F238E27FC236}">
                <a16:creationId xmlns:a16="http://schemas.microsoft.com/office/drawing/2014/main" id="{8D24C479-B3FF-4EC6-B235-1C999CCBF6E5}"/>
              </a:ext>
            </a:extLst>
          </p:cNvPr>
          <p:cNvSpPr txBox="1"/>
          <p:nvPr/>
        </p:nvSpPr>
        <p:spPr>
          <a:xfrm>
            <a:off x="4278825" y="1507315"/>
            <a:ext cx="877390" cy="1015663"/>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b="1" dirty="0">
                <a:latin typeface="Arial Narrow" panose="020B0606020202030204" pitchFamily="34" charset="0"/>
              </a:rPr>
              <a:t>Islamic State of Iraq and Syria</a:t>
            </a:r>
            <a:endParaRPr lang="en-US" sz="1200" dirty="0">
              <a:latin typeface="Arial Narrow" panose="020B0606020202030204" pitchFamily="34" charset="0"/>
            </a:endParaRPr>
          </a:p>
        </p:txBody>
      </p:sp>
      <p:cxnSp>
        <p:nvCxnSpPr>
          <p:cNvPr id="26" name="Straight Connector 25">
            <a:extLst>
              <a:ext uri="{FF2B5EF4-FFF2-40B4-BE49-F238E27FC236}">
                <a16:creationId xmlns:a16="http://schemas.microsoft.com/office/drawing/2014/main" id="{C7F624E4-17DB-4F20-BA3D-066C10F86B8E}"/>
              </a:ext>
            </a:extLst>
          </p:cNvPr>
          <p:cNvCxnSpPr>
            <a:cxnSpLocks/>
          </p:cNvCxnSpPr>
          <p:nvPr/>
        </p:nvCxnSpPr>
        <p:spPr>
          <a:xfrm>
            <a:off x="5596976" y="115713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846C702-D14D-4E3E-9B13-E6CAB0C6BBEC}"/>
              </a:ext>
            </a:extLst>
          </p:cNvPr>
          <p:cNvSpPr txBox="1"/>
          <p:nvPr/>
        </p:nvSpPr>
        <p:spPr>
          <a:xfrm>
            <a:off x="5353139" y="888012"/>
            <a:ext cx="487674" cy="276999"/>
          </a:xfrm>
          <a:prstGeom prst="rect">
            <a:avLst/>
          </a:prstGeom>
          <a:noFill/>
        </p:spPr>
        <p:txBody>
          <a:bodyPr wrap="square" rtlCol="0">
            <a:spAutoFit/>
          </a:bodyPr>
          <a:lstStyle/>
          <a:p>
            <a:r>
              <a:rPr lang="en-US" sz="1200" dirty="0">
                <a:latin typeface="Arial Narrow" panose="020B0606020202030204" pitchFamily="34" charset="0"/>
              </a:rPr>
              <a:t>2014</a:t>
            </a:r>
          </a:p>
        </p:txBody>
      </p:sp>
      <p:sp>
        <p:nvSpPr>
          <p:cNvPr id="28" name="TextBox 27">
            <a:extLst>
              <a:ext uri="{FF2B5EF4-FFF2-40B4-BE49-F238E27FC236}">
                <a16:creationId xmlns:a16="http://schemas.microsoft.com/office/drawing/2014/main" id="{EC08AD8F-54FC-4642-973A-FBE45F95AD5F}"/>
              </a:ext>
            </a:extLst>
          </p:cNvPr>
          <p:cNvSpPr txBox="1"/>
          <p:nvPr/>
        </p:nvSpPr>
        <p:spPr>
          <a:xfrm>
            <a:off x="4988180" y="1514633"/>
            <a:ext cx="1217592" cy="1754326"/>
          </a:xfrm>
          <a:prstGeom prst="rect">
            <a:avLst/>
          </a:prstGeom>
          <a:noFill/>
        </p:spPr>
        <p:txBody>
          <a:bodyPr wrap="square" rtlCol="0">
            <a:spAutoFit/>
          </a:bodyPr>
          <a:lstStyle/>
          <a:p>
            <a:pPr algn="ctr"/>
            <a:r>
              <a:rPr lang="en-US" sz="1200" b="1" dirty="0">
                <a:latin typeface="Arial Narrow" panose="020B0606020202030204" pitchFamily="34" charset="0"/>
              </a:rPr>
              <a:t>ISIS</a:t>
            </a:r>
          </a:p>
          <a:p>
            <a:pPr algn="ctr"/>
            <a:r>
              <a:rPr lang="en-US" sz="1200" dirty="0">
                <a:latin typeface="Arial Narrow" panose="020B0606020202030204" pitchFamily="34" charset="0"/>
              </a:rPr>
              <a:t>Takes Falluja, Mosul, Tikrit</a:t>
            </a:r>
          </a:p>
          <a:p>
            <a:pPr algn="ctr"/>
            <a:r>
              <a:rPr lang="en-US" sz="1200" dirty="0">
                <a:latin typeface="Arial Narrow" panose="020B0606020202030204" pitchFamily="34" charset="0"/>
              </a:rPr>
              <a:t>Declares caliphate</a:t>
            </a:r>
          </a:p>
          <a:p>
            <a:pPr algn="ctr"/>
            <a:r>
              <a:rPr lang="en-US" sz="1200" dirty="0">
                <a:latin typeface="Arial Narrow" panose="020B0606020202030204" pitchFamily="34" charset="0"/>
              </a:rPr>
              <a:t>International media coverage: Yazidis</a:t>
            </a:r>
          </a:p>
          <a:p>
            <a:pPr algn="ctr"/>
            <a:r>
              <a:rPr lang="en-US" sz="1200" dirty="0">
                <a:latin typeface="Arial Narrow" panose="020B0606020202030204" pitchFamily="34" charset="0"/>
              </a:rPr>
              <a:t>Al Qaeda breaks with ISIS</a:t>
            </a:r>
          </a:p>
        </p:txBody>
      </p:sp>
      <p:cxnSp>
        <p:nvCxnSpPr>
          <p:cNvPr id="29" name="Straight Connector 28">
            <a:extLst>
              <a:ext uri="{FF2B5EF4-FFF2-40B4-BE49-F238E27FC236}">
                <a16:creationId xmlns:a16="http://schemas.microsoft.com/office/drawing/2014/main" id="{F6E52CDB-7604-4527-8D7A-3A70C776E4CC}"/>
              </a:ext>
            </a:extLst>
          </p:cNvPr>
          <p:cNvCxnSpPr>
            <a:cxnSpLocks/>
          </p:cNvCxnSpPr>
          <p:nvPr/>
        </p:nvCxnSpPr>
        <p:spPr>
          <a:xfrm>
            <a:off x="11058775"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0881353-F3B7-47CC-93C1-4CA7118CF5B9}"/>
              </a:ext>
            </a:extLst>
          </p:cNvPr>
          <p:cNvSpPr txBox="1"/>
          <p:nvPr/>
        </p:nvSpPr>
        <p:spPr>
          <a:xfrm>
            <a:off x="10814938" y="895330"/>
            <a:ext cx="487674" cy="276999"/>
          </a:xfrm>
          <a:prstGeom prst="rect">
            <a:avLst/>
          </a:prstGeom>
          <a:noFill/>
        </p:spPr>
        <p:txBody>
          <a:bodyPr wrap="square" rtlCol="0">
            <a:spAutoFit/>
          </a:bodyPr>
          <a:lstStyle/>
          <a:p>
            <a:r>
              <a:rPr lang="en-US" sz="1200" dirty="0">
                <a:latin typeface="Arial Narrow" panose="020B0606020202030204" pitchFamily="34" charset="0"/>
              </a:rPr>
              <a:t>2019</a:t>
            </a:r>
          </a:p>
        </p:txBody>
      </p:sp>
      <p:sp>
        <p:nvSpPr>
          <p:cNvPr id="31" name="TextBox 30">
            <a:extLst>
              <a:ext uri="{FF2B5EF4-FFF2-40B4-BE49-F238E27FC236}">
                <a16:creationId xmlns:a16="http://schemas.microsoft.com/office/drawing/2014/main" id="{581ED126-0486-4645-925B-8507972FBE56}"/>
              </a:ext>
            </a:extLst>
          </p:cNvPr>
          <p:cNvSpPr txBox="1"/>
          <p:nvPr/>
        </p:nvSpPr>
        <p:spPr>
          <a:xfrm>
            <a:off x="10449979" y="1521951"/>
            <a:ext cx="1217592" cy="1200329"/>
          </a:xfrm>
          <a:prstGeom prst="rect">
            <a:avLst/>
          </a:prstGeom>
          <a:noFill/>
        </p:spPr>
        <p:txBody>
          <a:bodyPr wrap="square" rtlCol="0">
            <a:spAutoFit/>
          </a:bodyPr>
          <a:lstStyle/>
          <a:p>
            <a:pPr algn="ctr"/>
            <a:r>
              <a:rPr lang="en-US" sz="1200" dirty="0">
                <a:latin typeface="Arial Narrow" panose="020B0606020202030204" pitchFamily="34" charset="0"/>
              </a:rPr>
              <a:t>ISIS fighters defeated at </a:t>
            </a:r>
            <a:r>
              <a:rPr lang="en-US" sz="1200" dirty="0" err="1">
                <a:latin typeface="Arial Narrow" panose="020B0606020202030204" pitchFamily="34" charset="0"/>
              </a:rPr>
              <a:t>Baghous</a:t>
            </a:r>
            <a:endParaRPr lang="en-US" sz="1200" dirty="0">
              <a:latin typeface="Arial Narrow" panose="020B0606020202030204" pitchFamily="34" charset="0"/>
            </a:endParaRPr>
          </a:p>
          <a:p>
            <a:pPr algn="ctr"/>
            <a:r>
              <a:rPr lang="en-US" sz="1200" dirty="0">
                <a:latin typeface="Arial Narrow" panose="020B0606020202030204" pitchFamily="34" charset="0"/>
              </a:rPr>
              <a:t>SDF declares Caliphate “eliminated”</a:t>
            </a:r>
          </a:p>
        </p:txBody>
      </p:sp>
      <p:cxnSp>
        <p:nvCxnSpPr>
          <p:cNvPr id="32" name="Straight Connector 31">
            <a:extLst>
              <a:ext uri="{FF2B5EF4-FFF2-40B4-BE49-F238E27FC236}">
                <a16:creationId xmlns:a16="http://schemas.microsoft.com/office/drawing/2014/main" id="{663A0FB2-FB52-4726-9267-D3B6C18A3A74}"/>
              </a:ext>
            </a:extLst>
          </p:cNvPr>
          <p:cNvCxnSpPr>
            <a:cxnSpLocks/>
          </p:cNvCxnSpPr>
          <p:nvPr/>
        </p:nvCxnSpPr>
        <p:spPr>
          <a:xfrm>
            <a:off x="4061112" y="1164452"/>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5FBF7F9-7B7D-475F-8A5A-23F133CE1463}"/>
              </a:ext>
            </a:extLst>
          </p:cNvPr>
          <p:cNvSpPr txBox="1"/>
          <p:nvPr/>
        </p:nvSpPr>
        <p:spPr>
          <a:xfrm>
            <a:off x="3817275" y="895330"/>
            <a:ext cx="487674" cy="276999"/>
          </a:xfrm>
          <a:prstGeom prst="rect">
            <a:avLst/>
          </a:prstGeom>
          <a:noFill/>
        </p:spPr>
        <p:txBody>
          <a:bodyPr wrap="square" rtlCol="0">
            <a:spAutoFit/>
          </a:bodyPr>
          <a:lstStyle/>
          <a:p>
            <a:r>
              <a:rPr lang="en-US" sz="1200" dirty="0">
                <a:latin typeface="Arial Narrow" panose="020B0606020202030204" pitchFamily="34" charset="0"/>
              </a:rPr>
              <a:t>2011</a:t>
            </a:r>
          </a:p>
        </p:txBody>
      </p:sp>
      <p:sp>
        <p:nvSpPr>
          <p:cNvPr id="34" name="TextBox 33">
            <a:extLst>
              <a:ext uri="{FF2B5EF4-FFF2-40B4-BE49-F238E27FC236}">
                <a16:creationId xmlns:a16="http://schemas.microsoft.com/office/drawing/2014/main" id="{74AEF1D6-D7D8-4A45-8A0D-6B65E48896CC}"/>
              </a:ext>
            </a:extLst>
          </p:cNvPr>
          <p:cNvSpPr txBox="1"/>
          <p:nvPr/>
        </p:nvSpPr>
        <p:spPr>
          <a:xfrm>
            <a:off x="3622417" y="1514633"/>
            <a:ext cx="877390" cy="1384995"/>
          </a:xfrm>
          <a:prstGeom prst="rect">
            <a:avLst/>
          </a:prstGeom>
          <a:noFill/>
        </p:spPr>
        <p:txBody>
          <a:bodyPr wrap="square" rtlCol="0">
            <a:spAutoFit/>
          </a:bodyPr>
          <a:lstStyle/>
          <a:p>
            <a:pPr algn="ctr"/>
            <a:r>
              <a:rPr lang="en-US" sz="1200" b="1" dirty="0">
                <a:latin typeface="Arial Narrow" panose="020B0606020202030204" pitchFamily="34" charset="0"/>
              </a:rPr>
              <a:t>ISIL</a:t>
            </a:r>
          </a:p>
          <a:p>
            <a:pPr algn="ctr"/>
            <a:r>
              <a:rPr lang="en-US" sz="1200" b="1" dirty="0">
                <a:latin typeface="Arial Narrow" panose="020B0606020202030204" pitchFamily="34" charset="0"/>
              </a:rPr>
              <a:t>Islamic State of Iraq and the Levant</a:t>
            </a:r>
          </a:p>
          <a:p>
            <a:pPr algn="ctr"/>
            <a:r>
              <a:rPr lang="en-US" sz="1200" dirty="0">
                <a:latin typeface="Arial Narrow" panose="020B0606020202030204" pitchFamily="34" charset="0"/>
              </a:rPr>
              <a:t>Sets up in Syria</a:t>
            </a:r>
          </a:p>
        </p:txBody>
      </p:sp>
      <p:cxnSp>
        <p:nvCxnSpPr>
          <p:cNvPr id="35" name="Straight Connector 34">
            <a:extLst>
              <a:ext uri="{FF2B5EF4-FFF2-40B4-BE49-F238E27FC236}">
                <a16:creationId xmlns:a16="http://schemas.microsoft.com/office/drawing/2014/main" id="{CF05CCC9-E084-4673-A29F-9F926ACEC6D7}"/>
              </a:ext>
            </a:extLst>
          </p:cNvPr>
          <p:cNvCxnSpPr>
            <a:cxnSpLocks/>
          </p:cNvCxnSpPr>
          <p:nvPr/>
        </p:nvCxnSpPr>
        <p:spPr>
          <a:xfrm>
            <a:off x="6647820" y="1162290"/>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8EC3648-057E-4B04-AB5B-193C01A2EFDA}"/>
              </a:ext>
            </a:extLst>
          </p:cNvPr>
          <p:cNvSpPr txBox="1"/>
          <p:nvPr/>
        </p:nvSpPr>
        <p:spPr>
          <a:xfrm>
            <a:off x="6412825" y="742280"/>
            <a:ext cx="487674" cy="461665"/>
          </a:xfrm>
          <a:prstGeom prst="rect">
            <a:avLst/>
          </a:prstGeom>
          <a:noFill/>
        </p:spPr>
        <p:txBody>
          <a:bodyPr wrap="square" rtlCol="0">
            <a:spAutoFit/>
          </a:bodyPr>
          <a:lstStyle/>
          <a:p>
            <a:r>
              <a:rPr lang="en-US" sz="1200" dirty="0">
                <a:latin typeface="Arial Narrow" panose="020B0606020202030204" pitchFamily="34" charset="0"/>
              </a:rPr>
              <a:t>Sept.2014</a:t>
            </a:r>
          </a:p>
        </p:txBody>
      </p:sp>
      <p:sp>
        <p:nvSpPr>
          <p:cNvPr id="37" name="TextBox 36">
            <a:extLst>
              <a:ext uri="{FF2B5EF4-FFF2-40B4-BE49-F238E27FC236}">
                <a16:creationId xmlns:a16="http://schemas.microsoft.com/office/drawing/2014/main" id="{029186B0-D9D3-41EF-9822-4F44DEEEDCE8}"/>
              </a:ext>
            </a:extLst>
          </p:cNvPr>
          <p:cNvSpPr txBox="1"/>
          <p:nvPr/>
        </p:nvSpPr>
        <p:spPr>
          <a:xfrm>
            <a:off x="6225924" y="1487194"/>
            <a:ext cx="843791" cy="830997"/>
          </a:xfrm>
          <a:prstGeom prst="rect">
            <a:avLst/>
          </a:prstGeom>
          <a:noFill/>
        </p:spPr>
        <p:txBody>
          <a:bodyPr wrap="square" rtlCol="0">
            <a:spAutoFit/>
          </a:bodyPr>
          <a:lstStyle/>
          <a:p>
            <a:pPr algn="ctr"/>
            <a:r>
              <a:rPr lang="en-US" sz="1200" dirty="0">
                <a:latin typeface="Arial Narrow" panose="020B0606020202030204" pitchFamily="34" charset="0"/>
              </a:rPr>
              <a:t>US coalition</a:t>
            </a:r>
          </a:p>
          <a:p>
            <a:pPr algn="ctr"/>
            <a:r>
              <a:rPr lang="en-US" sz="1200" dirty="0">
                <a:latin typeface="Arial Narrow" panose="020B0606020202030204" pitchFamily="34" charset="0"/>
              </a:rPr>
              <a:t>Airstrikes begin</a:t>
            </a:r>
          </a:p>
        </p:txBody>
      </p:sp>
      <p:cxnSp>
        <p:nvCxnSpPr>
          <p:cNvPr id="38" name="Straight Connector 37">
            <a:extLst>
              <a:ext uri="{FF2B5EF4-FFF2-40B4-BE49-F238E27FC236}">
                <a16:creationId xmlns:a16="http://schemas.microsoft.com/office/drawing/2014/main" id="{698E3D65-B3F6-4C69-8F23-8EFEA30C5B01}"/>
              </a:ext>
            </a:extLst>
          </p:cNvPr>
          <p:cNvCxnSpPr>
            <a:cxnSpLocks/>
          </p:cNvCxnSpPr>
          <p:nvPr/>
        </p:nvCxnSpPr>
        <p:spPr>
          <a:xfrm>
            <a:off x="7352069" y="1168687"/>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22B24A2-8570-4C1D-BE88-DC95BDEE939D}"/>
              </a:ext>
            </a:extLst>
          </p:cNvPr>
          <p:cNvSpPr txBox="1"/>
          <p:nvPr/>
        </p:nvSpPr>
        <p:spPr>
          <a:xfrm>
            <a:off x="7126654" y="888332"/>
            <a:ext cx="487674" cy="276999"/>
          </a:xfrm>
          <a:prstGeom prst="rect">
            <a:avLst/>
          </a:prstGeom>
          <a:noFill/>
        </p:spPr>
        <p:txBody>
          <a:bodyPr wrap="square" rtlCol="0">
            <a:spAutoFit/>
          </a:bodyPr>
          <a:lstStyle/>
          <a:p>
            <a:r>
              <a:rPr lang="en-US" sz="1200" dirty="0">
                <a:latin typeface="Arial Narrow" panose="020B0606020202030204" pitchFamily="34" charset="0"/>
              </a:rPr>
              <a:t>2015</a:t>
            </a:r>
          </a:p>
        </p:txBody>
      </p:sp>
      <p:sp>
        <p:nvSpPr>
          <p:cNvPr id="40" name="TextBox 39">
            <a:extLst>
              <a:ext uri="{FF2B5EF4-FFF2-40B4-BE49-F238E27FC236}">
                <a16:creationId xmlns:a16="http://schemas.microsoft.com/office/drawing/2014/main" id="{69C064FB-0B4D-4565-BFA9-9ABDF70E3289}"/>
              </a:ext>
            </a:extLst>
          </p:cNvPr>
          <p:cNvSpPr txBox="1"/>
          <p:nvPr/>
        </p:nvSpPr>
        <p:spPr>
          <a:xfrm>
            <a:off x="6930173" y="1530157"/>
            <a:ext cx="843792" cy="830997"/>
          </a:xfrm>
          <a:prstGeom prst="rect">
            <a:avLst/>
          </a:prstGeom>
          <a:noFill/>
        </p:spPr>
        <p:txBody>
          <a:bodyPr wrap="square" rtlCol="0">
            <a:spAutoFit/>
          </a:bodyPr>
          <a:lstStyle/>
          <a:p>
            <a:pPr algn="ctr"/>
            <a:r>
              <a:rPr lang="en-US" sz="1200" dirty="0">
                <a:latin typeface="Arial Narrow" panose="020B0606020202030204" pitchFamily="34" charset="0"/>
              </a:rPr>
              <a:t>Paris attack</a:t>
            </a:r>
          </a:p>
          <a:p>
            <a:pPr algn="ctr"/>
            <a:r>
              <a:rPr lang="en-US" sz="1200" dirty="0">
                <a:latin typeface="Arial Narrow" panose="020B0606020202030204" pitchFamily="34" charset="0"/>
              </a:rPr>
              <a:t>Charlie Hebdo Newspaper</a:t>
            </a:r>
          </a:p>
        </p:txBody>
      </p:sp>
      <p:cxnSp>
        <p:nvCxnSpPr>
          <p:cNvPr id="41" name="Straight Connector 40">
            <a:extLst>
              <a:ext uri="{FF2B5EF4-FFF2-40B4-BE49-F238E27FC236}">
                <a16:creationId xmlns:a16="http://schemas.microsoft.com/office/drawing/2014/main" id="{FEE7E64A-27AD-4BE5-AD05-3D4D7791EE32}"/>
              </a:ext>
            </a:extLst>
          </p:cNvPr>
          <p:cNvCxnSpPr>
            <a:cxnSpLocks/>
          </p:cNvCxnSpPr>
          <p:nvPr/>
        </p:nvCxnSpPr>
        <p:spPr>
          <a:xfrm>
            <a:off x="8272339" y="117251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87E3D35-946B-4756-AA4E-82748E2FF8AE}"/>
              </a:ext>
            </a:extLst>
          </p:cNvPr>
          <p:cNvSpPr txBox="1"/>
          <p:nvPr/>
        </p:nvSpPr>
        <p:spPr>
          <a:xfrm>
            <a:off x="8046924" y="892160"/>
            <a:ext cx="487674" cy="276999"/>
          </a:xfrm>
          <a:prstGeom prst="rect">
            <a:avLst/>
          </a:prstGeom>
          <a:noFill/>
        </p:spPr>
        <p:txBody>
          <a:bodyPr wrap="square" rtlCol="0">
            <a:spAutoFit/>
          </a:bodyPr>
          <a:lstStyle/>
          <a:p>
            <a:r>
              <a:rPr lang="en-US" sz="1200" dirty="0">
                <a:latin typeface="Arial Narrow" panose="020B0606020202030204" pitchFamily="34" charset="0"/>
              </a:rPr>
              <a:t>2016</a:t>
            </a:r>
          </a:p>
        </p:txBody>
      </p:sp>
      <p:sp>
        <p:nvSpPr>
          <p:cNvPr id="43" name="TextBox 42">
            <a:extLst>
              <a:ext uri="{FF2B5EF4-FFF2-40B4-BE49-F238E27FC236}">
                <a16:creationId xmlns:a16="http://schemas.microsoft.com/office/drawing/2014/main" id="{B86D7EE6-CAA2-4460-80F1-E1E6572EEDD1}"/>
              </a:ext>
            </a:extLst>
          </p:cNvPr>
          <p:cNvSpPr txBox="1"/>
          <p:nvPr/>
        </p:nvSpPr>
        <p:spPr>
          <a:xfrm>
            <a:off x="7798615" y="1492841"/>
            <a:ext cx="985611" cy="830997"/>
          </a:xfrm>
          <a:prstGeom prst="rect">
            <a:avLst/>
          </a:prstGeom>
          <a:noFill/>
        </p:spPr>
        <p:txBody>
          <a:bodyPr wrap="square" rtlCol="0">
            <a:spAutoFit/>
          </a:bodyPr>
          <a:lstStyle/>
          <a:p>
            <a:pPr algn="ctr"/>
            <a:r>
              <a:rPr lang="en-US" sz="1200" dirty="0">
                <a:latin typeface="Arial Narrow" panose="020B0606020202030204" pitchFamily="34" charset="0"/>
              </a:rPr>
              <a:t>Iraq takes back Falluja</a:t>
            </a:r>
          </a:p>
          <a:p>
            <a:pPr algn="ctr"/>
            <a:r>
              <a:rPr lang="en-US" sz="1200" dirty="0">
                <a:latin typeface="Arial Narrow" panose="020B0606020202030204" pitchFamily="34" charset="0"/>
              </a:rPr>
              <a:t>Turkey strikes ISIS and YPG</a:t>
            </a:r>
          </a:p>
        </p:txBody>
      </p:sp>
      <p:cxnSp>
        <p:nvCxnSpPr>
          <p:cNvPr id="44" name="Straight Connector 43">
            <a:extLst>
              <a:ext uri="{FF2B5EF4-FFF2-40B4-BE49-F238E27FC236}">
                <a16:creationId xmlns:a16="http://schemas.microsoft.com/office/drawing/2014/main" id="{C3E90B82-DEE5-4548-BA77-D5FC05BA5774}"/>
              </a:ext>
            </a:extLst>
          </p:cNvPr>
          <p:cNvCxnSpPr>
            <a:cxnSpLocks/>
          </p:cNvCxnSpPr>
          <p:nvPr/>
        </p:nvCxnSpPr>
        <p:spPr>
          <a:xfrm>
            <a:off x="9115980" y="1162464"/>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F79366A-5D18-4B30-B267-8E72A08FF0BE}"/>
              </a:ext>
            </a:extLst>
          </p:cNvPr>
          <p:cNvSpPr txBox="1"/>
          <p:nvPr/>
        </p:nvSpPr>
        <p:spPr>
          <a:xfrm>
            <a:off x="8872143" y="893342"/>
            <a:ext cx="487674" cy="276999"/>
          </a:xfrm>
          <a:prstGeom prst="rect">
            <a:avLst/>
          </a:prstGeom>
          <a:noFill/>
        </p:spPr>
        <p:txBody>
          <a:bodyPr wrap="square" rtlCol="0">
            <a:spAutoFit/>
          </a:bodyPr>
          <a:lstStyle/>
          <a:p>
            <a:r>
              <a:rPr lang="en-US" sz="1200" dirty="0">
                <a:latin typeface="Arial Narrow" panose="020B0606020202030204" pitchFamily="34" charset="0"/>
              </a:rPr>
              <a:t>2017</a:t>
            </a:r>
          </a:p>
        </p:txBody>
      </p:sp>
      <p:sp>
        <p:nvSpPr>
          <p:cNvPr id="46" name="TextBox 45">
            <a:extLst>
              <a:ext uri="{FF2B5EF4-FFF2-40B4-BE49-F238E27FC236}">
                <a16:creationId xmlns:a16="http://schemas.microsoft.com/office/drawing/2014/main" id="{91B1056D-5D51-4609-8AA3-96404D0AE623}"/>
              </a:ext>
            </a:extLst>
          </p:cNvPr>
          <p:cNvSpPr txBox="1"/>
          <p:nvPr/>
        </p:nvSpPr>
        <p:spPr>
          <a:xfrm>
            <a:off x="8704986" y="1511052"/>
            <a:ext cx="843792" cy="1200329"/>
          </a:xfrm>
          <a:prstGeom prst="rect">
            <a:avLst/>
          </a:prstGeom>
          <a:noFill/>
        </p:spPr>
        <p:txBody>
          <a:bodyPr wrap="square" rtlCol="0">
            <a:spAutoFit/>
          </a:bodyPr>
          <a:lstStyle/>
          <a:p>
            <a:pPr algn="ctr"/>
            <a:r>
              <a:rPr lang="en-US" sz="1200" dirty="0">
                <a:latin typeface="Arial Narrow" panose="020B0606020202030204" pitchFamily="34" charset="0"/>
              </a:rPr>
              <a:t>ISIS loses Mosul</a:t>
            </a:r>
          </a:p>
          <a:p>
            <a:pPr algn="ctr"/>
            <a:r>
              <a:rPr lang="en-US" sz="1200" dirty="0">
                <a:latin typeface="Arial Narrow" panose="020B0606020202030204" pitchFamily="34" charset="0"/>
              </a:rPr>
              <a:t>Baghdad declares end of caliphate</a:t>
            </a:r>
          </a:p>
        </p:txBody>
      </p:sp>
      <p:cxnSp>
        <p:nvCxnSpPr>
          <p:cNvPr id="47" name="Straight Connector 46">
            <a:extLst>
              <a:ext uri="{FF2B5EF4-FFF2-40B4-BE49-F238E27FC236}">
                <a16:creationId xmlns:a16="http://schemas.microsoft.com/office/drawing/2014/main" id="{1ECCDDF0-F187-4155-B18A-D4F24D65F26F}"/>
              </a:ext>
            </a:extLst>
          </p:cNvPr>
          <p:cNvCxnSpPr>
            <a:cxnSpLocks/>
          </p:cNvCxnSpPr>
          <p:nvPr/>
        </p:nvCxnSpPr>
        <p:spPr>
          <a:xfrm>
            <a:off x="9886608" y="1166045"/>
            <a:ext cx="0" cy="296092"/>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960002E-2593-4B36-95AC-14E93B0A4E29}"/>
              </a:ext>
            </a:extLst>
          </p:cNvPr>
          <p:cNvSpPr txBox="1"/>
          <p:nvPr/>
        </p:nvSpPr>
        <p:spPr>
          <a:xfrm>
            <a:off x="9642771" y="896923"/>
            <a:ext cx="487674" cy="276999"/>
          </a:xfrm>
          <a:prstGeom prst="rect">
            <a:avLst/>
          </a:prstGeom>
          <a:noFill/>
        </p:spPr>
        <p:txBody>
          <a:bodyPr wrap="square" rtlCol="0">
            <a:spAutoFit/>
          </a:bodyPr>
          <a:lstStyle/>
          <a:p>
            <a:r>
              <a:rPr lang="en-US" sz="1200" dirty="0">
                <a:latin typeface="Arial Narrow" panose="020B0606020202030204" pitchFamily="34" charset="0"/>
              </a:rPr>
              <a:t>2018</a:t>
            </a:r>
          </a:p>
        </p:txBody>
      </p:sp>
      <p:sp>
        <p:nvSpPr>
          <p:cNvPr id="49" name="TextBox 48">
            <a:extLst>
              <a:ext uri="{FF2B5EF4-FFF2-40B4-BE49-F238E27FC236}">
                <a16:creationId xmlns:a16="http://schemas.microsoft.com/office/drawing/2014/main" id="{969AA098-B9AA-4852-AB4C-C6032EFA2658}"/>
              </a:ext>
            </a:extLst>
          </p:cNvPr>
          <p:cNvSpPr txBox="1"/>
          <p:nvPr/>
        </p:nvSpPr>
        <p:spPr>
          <a:xfrm>
            <a:off x="9475614" y="1514633"/>
            <a:ext cx="843792" cy="1200329"/>
          </a:xfrm>
          <a:prstGeom prst="rect">
            <a:avLst/>
          </a:prstGeom>
          <a:noFill/>
        </p:spPr>
        <p:txBody>
          <a:bodyPr wrap="square" rtlCol="0">
            <a:spAutoFit/>
          </a:bodyPr>
          <a:lstStyle/>
          <a:p>
            <a:pPr algn="ctr"/>
            <a:r>
              <a:rPr lang="en-US" sz="1200" dirty="0">
                <a:latin typeface="Arial Narrow" panose="020B0606020202030204" pitchFamily="34" charset="0"/>
              </a:rPr>
              <a:t>Syrian gov. retakes territories</a:t>
            </a:r>
          </a:p>
          <a:p>
            <a:pPr algn="ctr"/>
            <a:r>
              <a:rPr lang="en-US" sz="1200" dirty="0">
                <a:latin typeface="Arial Narrow" panose="020B0606020202030204" pitchFamily="34" charset="0"/>
              </a:rPr>
              <a:t>US vows to remove troops</a:t>
            </a:r>
          </a:p>
        </p:txBody>
      </p:sp>
    </p:spTree>
    <p:extLst>
      <p:ext uri="{BB962C8B-B14F-4D97-AF65-F5344CB8AC3E}">
        <p14:creationId xmlns:p14="http://schemas.microsoft.com/office/powerpoint/2010/main" val="1952153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A618C-C056-48C0-8CAC-7B27E66E478C}"/>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FF0B22B3-2C8B-473F-9F14-316AD912685E}"/>
              </a:ext>
            </a:extLst>
          </p:cNvPr>
          <p:cNvSpPr>
            <a:spLocks noGrp="1"/>
          </p:cNvSpPr>
          <p:nvPr>
            <p:ph type="sldNum" sz="quarter" idx="12"/>
          </p:nvPr>
        </p:nvSpPr>
        <p:spPr/>
        <p:txBody>
          <a:bodyPr/>
          <a:lstStyle/>
          <a:p>
            <a:fld id="{B2DC25EE-239B-4C5F-AAD1-255A7D5F1EE2}" type="slidenum">
              <a:rPr lang="en-US" smtClean="0"/>
              <a:pPr/>
              <a:t>44</a:t>
            </a:fld>
            <a:endParaRPr lang="en-US"/>
          </a:p>
        </p:txBody>
      </p:sp>
      <p:sp>
        <p:nvSpPr>
          <p:cNvPr id="4" name="Rectangle 3">
            <a:extLst>
              <a:ext uri="{FF2B5EF4-FFF2-40B4-BE49-F238E27FC236}">
                <a16:creationId xmlns:a16="http://schemas.microsoft.com/office/drawing/2014/main" id="{9B66FAA2-5243-4AAF-8D59-0AA5505F14F1}"/>
              </a:ext>
            </a:extLst>
          </p:cNvPr>
          <p:cNvSpPr/>
          <p:nvPr/>
        </p:nvSpPr>
        <p:spPr>
          <a:xfrm>
            <a:off x="4405316" y="5601558"/>
            <a:ext cx="3209918" cy="369332"/>
          </a:xfrm>
          <a:prstGeom prst="rect">
            <a:avLst/>
          </a:prstGeom>
        </p:spPr>
        <p:txBody>
          <a:bodyPr wrap="none">
            <a:spAutoFit/>
          </a:bodyPr>
          <a:lstStyle/>
          <a:p>
            <a:r>
              <a:rPr lang="en-US" dirty="0">
                <a:hlinkClick r:id="rId2"/>
              </a:rPr>
              <a:t>https://youtu.be/vxN8oEnIQ2w</a:t>
            </a:r>
            <a:r>
              <a:rPr lang="en-US" dirty="0"/>
              <a:t> </a:t>
            </a:r>
          </a:p>
        </p:txBody>
      </p:sp>
      <p:pic>
        <p:nvPicPr>
          <p:cNvPr id="5" name="Picture 4">
            <a:extLst>
              <a:ext uri="{FF2B5EF4-FFF2-40B4-BE49-F238E27FC236}">
                <a16:creationId xmlns:a16="http://schemas.microsoft.com/office/drawing/2014/main" id="{83AEF3E0-18E1-485A-B206-C63A6686B82E}"/>
              </a:ext>
            </a:extLst>
          </p:cNvPr>
          <p:cNvPicPr>
            <a:picLocks noChangeAspect="1"/>
          </p:cNvPicPr>
          <p:nvPr/>
        </p:nvPicPr>
        <p:blipFill>
          <a:blip r:embed="rId3"/>
          <a:stretch>
            <a:fillRect/>
          </a:stretch>
        </p:blipFill>
        <p:spPr>
          <a:xfrm>
            <a:off x="1888552" y="501650"/>
            <a:ext cx="8414896" cy="4714449"/>
          </a:xfrm>
          <a:prstGeom prst="rect">
            <a:avLst/>
          </a:prstGeom>
        </p:spPr>
      </p:pic>
    </p:spTree>
    <p:extLst>
      <p:ext uri="{BB962C8B-B14F-4D97-AF65-F5344CB8AC3E}">
        <p14:creationId xmlns:p14="http://schemas.microsoft.com/office/powerpoint/2010/main" val="44011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C939AC98-6DCB-4C6F-B21E-710481E4788C}"/>
              </a:ext>
            </a:extLst>
          </p:cNvPr>
          <p:cNvSpPr>
            <a:spLocks noGrp="1"/>
          </p:cNvSpPr>
          <p:nvPr>
            <p:ph type="dt" sz="half" idx="10"/>
          </p:nvPr>
        </p:nvSpPr>
        <p:spPr>
          <a:xfrm>
            <a:off x="643467" y="6356350"/>
            <a:ext cx="2743200" cy="365125"/>
          </a:xfrm>
        </p:spPr>
        <p:txBody>
          <a:bodyPr>
            <a:normAutofit/>
          </a:bodyPr>
          <a:lstStyle/>
          <a:p>
            <a:pPr>
              <a:spcAft>
                <a:spcPts val="600"/>
              </a:spcAft>
            </a:pPr>
            <a:fld id="{A88867E9-C650-4914-BA4C-99C8B3A833B8}" type="datetime1">
              <a:rPr lang="en-US" smtClean="0"/>
              <a:pPr>
                <a:spcAft>
                  <a:spcPts val="600"/>
                </a:spcAft>
              </a:pPr>
              <a:t>8/1/2020</a:t>
            </a:fld>
            <a:endParaRPr lang="en-US"/>
          </a:p>
        </p:txBody>
      </p:sp>
      <p:sp>
        <p:nvSpPr>
          <p:cNvPr id="3" name="Slide Number Placeholder 2">
            <a:extLst>
              <a:ext uri="{FF2B5EF4-FFF2-40B4-BE49-F238E27FC236}">
                <a16:creationId xmlns:a16="http://schemas.microsoft.com/office/drawing/2014/main" id="{70749572-DBC5-4EC5-BA5B-9D3259A74D12}"/>
              </a:ext>
            </a:extLst>
          </p:cNvPr>
          <p:cNvSpPr>
            <a:spLocks noGrp="1"/>
          </p:cNvSpPr>
          <p:nvPr>
            <p:ph type="sldNum" sz="quarter" idx="12"/>
          </p:nvPr>
        </p:nvSpPr>
        <p:spPr>
          <a:xfrm>
            <a:off x="8805333" y="6356350"/>
            <a:ext cx="2743200" cy="365125"/>
          </a:xfrm>
        </p:spPr>
        <p:txBody>
          <a:bodyPr>
            <a:normAutofit/>
          </a:bodyPr>
          <a:lstStyle/>
          <a:p>
            <a:pPr>
              <a:spcAft>
                <a:spcPts val="600"/>
              </a:spcAft>
            </a:pPr>
            <a:fld id="{B2DC25EE-239B-4C5F-AAD1-255A7D5F1EE2}" type="slidenum">
              <a:rPr lang="en-US" smtClean="0"/>
              <a:pPr>
                <a:spcAft>
                  <a:spcPts val="600"/>
                </a:spcAft>
              </a:pPr>
              <a:t>5</a:t>
            </a:fld>
            <a:endParaRPr lang="en-US"/>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0DF67085-ED69-4DD9-A63B-9C3DE46109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8851" y="643467"/>
            <a:ext cx="7874297"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25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5EEC8A-741B-4BC2-B02D-417101247E59}"/>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1E0C38C2-0161-4F17-BE80-EF978EA8B6B6}"/>
              </a:ext>
            </a:extLst>
          </p:cNvPr>
          <p:cNvSpPr>
            <a:spLocks noGrp="1"/>
          </p:cNvSpPr>
          <p:nvPr>
            <p:ph type="sldNum" sz="quarter" idx="12"/>
          </p:nvPr>
        </p:nvSpPr>
        <p:spPr/>
        <p:txBody>
          <a:bodyPr/>
          <a:lstStyle/>
          <a:p>
            <a:fld id="{B2DC25EE-239B-4C5F-AAD1-255A7D5F1EE2}" type="slidenum">
              <a:rPr lang="en-US" smtClean="0"/>
              <a:pPr/>
              <a:t>6</a:t>
            </a:fld>
            <a:endParaRPr lang="en-US"/>
          </a:p>
        </p:txBody>
      </p:sp>
      <p:sp>
        <p:nvSpPr>
          <p:cNvPr id="4" name="Rectangle 2">
            <a:extLst>
              <a:ext uri="{FF2B5EF4-FFF2-40B4-BE49-F238E27FC236}">
                <a16:creationId xmlns:a16="http://schemas.microsoft.com/office/drawing/2014/main" id="{BB1367A4-DC65-4108-A6A7-95FD1B9795E3}"/>
              </a:ext>
            </a:extLst>
          </p:cNvPr>
          <p:cNvSpPr>
            <a:spLocks noChangeArrowheads="1"/>
          </p:cNvSpPr>
          <p:nvPr/>
        </p:nvSpPr>
        <p:spPr bwMode="auto">
          <a:xfrm>
            <a:off x="838200" y="612845"/>
            <a:ext cx="10688715" cy="56323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The </a:t>
            </a: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House of Saud</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 tooltip="Arabic language"/>
              </a:rPr>
              <a:t>Arabic</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آل</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سعود</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err="1">
                <a:ln>
                  <a:noFill/>
                </a:ln>
                <a:solidFill>
                  <a:srgbClr val="0B0080"/>
                </a:solidFill>
                <a:effectLst/>
                <a:latin typeface="Arial Narrow" panose="020B0606020202030204" pitchFamily="34" charset="0"/>
                <a:cs typeface="Arial" panose="020B0604020202020204" pitchFamily="34" charset="0"/>
                <a:hlinkClick r:id="rId3" tooltip="Romanization of Arabic"/>
              </a:rPr>
              <a:t>romanized</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1"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ʾĀl</a:t>
            </a:r>
            <a:r>
              <a:rPr kumimoji="0" lang="en-US" altLang="en-US" b="0" i="1"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1"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Suʿūd</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IPA: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4" tooltip="Help:IPA/Arabic"/>
              </a:rPr>
              <a:t>[</a:t>
            </a:r>
            <a:r>
              <a:rPr kumimoji="0" lang="en-US" altLang="en-US" b="0" i="0" u="none" strike="noStrike" cap="none" normalizeH="0" baseline="0" dirty="0" err="1">
                <a:ln>
                  <a:noFill/>
                </a:ln>
                <a:solidFill>
                  <a:srgbClr val="0B0080"/>
                </a:solidFill>
                <a:effectLst/>
                <a:latin typeface="Arial Narrow" panose="020B0606020202030204" pitchFamily="34" charset="0"/>
                <a:cs typeface="Arial" panose="020B0604020202020204" pitchFamily="34" charset="0"/>
                <a:hlinkClick r:id="rId4" tooltip="Help:IPA/Arabic"/>
              </a:rPr>
              <a:t>ʔaːl</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4" tooltip="Help:IPA/Arabic"/>
              </a:rPr>
              <a:t> </a:t>
            </a:r>
            <a:r>
              <a:rPr kumimoji="0" lang="en-US" altLang="en-US" b="0" i="0" u="none" strike="noStrike" cap="none" normalizeH="0" baseline="0" dirty="0" err="1">
                <a:ln>
                  <a:noFill/>
                </a:ln>
                <a:solidFill>
                  <a:srgbClr val="0B0080"/>
                </a:solidFill>
                <a:effectLst/>
                <a:latin typeface="Arial Narrow" panose="020B0606020202030204" pitchFamily="34" charset="0"/>
                <a:cs typeface="Arial" panose="020B0604020202020204" pitchFamily="34" charset="0"/>
                <a:hlinkClick r:id="rId4" tooltip="Help:IPA/Arabic"/>
              </a:rPr>
              <a:t>sʊʕuːd</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4" tooltip="Help:IPA/Arabic"/>
              </a:rPr>
              <a:t>]</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is the ruling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5" tooltip="Royal family"/>
              </a:rPr>
              <a:t>royal family</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of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6" tooltip="Saudi Arabia"/>
              </a:rPr>
              <a:t>Saudi Arabia</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It is composed of the descendants of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7" tooltip="Muhammad bin Saud"/>
              </a:rPr>
              <a:t>Muhammad bin Saud</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founder of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8" tooltip="Emirate of Diriyah"/>
              </a:rPr>
              <a:t>Emirate of </a:t>
            </a:r>
            <a:r>
              <a:rPr kumimoji="0" lang="en-US" altLang="en-US" b="0" i="0" u="none" strike="noStrike" cap="none" normalizeH="0" baseline="0" dirty="0" err="1">
                <a:ln>
                  <a:noFill/>
                </a:ln>
                <a:solidFill>
                  <a:srgbClr val="0B0080"/>
                </a:solidFill>
                <a:effectLst/>
                <a:latin typeface="Arial Narrow" panose="020B0606020202030204" pitchFamily="34" charset="0"/>
                <a:cs typeface="Arial" panose="020B0604020202020204" pitchFamily="34" charset="0"/>
                <a:hlinkClick r:id="rId8" tooltip="Emirate of Diriyah"/>
              </a:rPr>
              <a:t>Diriyah</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known as the First Saudi state (1744–1818), and his brothers, though the ruling faction of the family is primarily led by the descendants of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9" tooltip="Ibn Saud"/>
              </a:rPr>
              <a:t>Ibn Saud</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modern founder of Saudi Arabia.</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0"/>
              </a:rPr>
              <a:t>[1]</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most influential position of the royal family is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1" tooltip="King of Saudi Arabia"/>
              </a:rPr>
              <a:t>King of Saudi Arabia</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family in total is estimated to comprise some 15,000 members, however the majority of power, influence and wealth is possessed by a group of about 2,000 of them.</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2"/>
              </a:rPr>
              <a:t>[2]</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3"/>
              </a:rPr>
              <a:t>[3]</a:t>
            </a:r>
            <a:endPar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The House of Saud has had three phases: </a:t>
            </a:r>
            <a:r>
              <a:rPr kumimoji="0" lang="en-US" altLang="en-US" b="1" i="0" u="none" strike="noStrike" cap="none" normalizeH="0" baseline="0" dirty="0">
                <a:ln>
                  <a:noFill/>
                </a:ln>
                <a:solidFill>
                  <a:srgbClr val="FF0000"/>
                </a:solidFill>
                <a:effectLst/>
                <a:latin typeface="Arial Narrow" panose="020B0606020202030204" pitchFamily="34" charset="0"/>
                <a:cs typeface="Arial" panose="020B0604020202020204" pitchFamily="34" charset="0"/>
              </a:rPr>
              <a:t>the </a:t>
            </a:r>
            <a:r>
              <a:rPr kumimoji="0" lang="en-US" altLang="en-US" b="1" i="0" u="none" strike="noStrike" cap="none" normalizeH="0" baseline="0" dirty="0">
                <a:ln>
                  <a:noFill/>
                </a:ln>
                <a:solidFill>
                  <a:srgbClr val="FF0000"/>
                </a:solidFill>
                <a:effectLst/>
                <a:latin typeface="Arial Narrow" panose="020B0606020202030204" pitchFamily="34" charset="0"/>
                <a:cs typeface="Arial" panose="020B0604020202020204" pitchFamily="34" charset="0"/>
                <a:hlinkClick r:id="rId8" tooltip="Emirate of Diriyah">
                  <a:extLst>
                    <a:ext uri="{A12FA001-AC4F-418D-AE19-62706E023703}">
                      <ahyp:hlinkClr xmlns:ahyp="http://schemas.microsoft.com/office/drawing/2018/hyperlinkcolor" val="tx"/>
                    </a:ext>
                  </a:extLst>
                </a:hlinkClick>
              </a:rPr>
              <a:t>Emirate of </a:t>
            </a:r>
            <a:r>
              <a:rPr kumimoji="0" lang="en-US" altLang="en-US" b="1" i="0" u="none" strike="noStrike" cap="none" normalizeH="0" baseline="0" dirty="0" err="1">
                <a:ln>
                  <a:noFill/>
                </a:ln>
                <a:solidFill>
                  <a:srgbClr val="FF0000"/>
                </a:solidFill>
                <a:effectLst/>
                <a:latin typeface="Arial Narrow" panose="020B0606020202030204" pitchFamily="34" charset="0"/>
                <a:cs typeface="Arial" panose="020B0604020202020204" pitchFamily="34" charset="0"/>
                <a:hlinkClick r:id="rId8" tooltip="Emirate of Diriyah">
                  <a:extLst>
                    <a:ext uri="{A12FA001-AC4F-418D-AE19-62706E023703}">
                      <ahyp:hlinkClr xmlns:ahyp="http://schemas.microsoft.com/office/drawing/2018/hyperlinkcolor" val="tx"/>
                    </a:ext>
                  </a:extLst>
                </a:hlinkClick>
              </a:rPr>
              <a:t>Diriyah</a:t>
            </a:r>
            <a:r>
              <a:rPr kumimoji="0" lang="en-US" altLang="en-US" b="1" i="0" u="none" strike="noStrike" cap="none" normalizeH="0" baseline="0" dirty="0">
                <a:ln>
                  <a:noFill/>
                </a:ln>
                <a:solidFill>
                  <a:srgbClr val="FF0000"/>
                </a:solidFill>
                <a:effectLst/>
                <a:latin typeface="Arial Narrow" panose="020B0606020202030204" pitchFamily="34" charset="0"/>
                <a:cs typeface="Arial" panose="020B0604020202020204" pitchFamily="34" charset="0"/>
              </a:rPr>
              <a:t>, the First Saudi State (1744–1818), marked by the expansion of </a:t>
            </a:r>
            <a:r>
              <a:rPr kumimoji="0" lang="en-US" altLang="en-US" b="1" i="0" u="none" strike="noStrike" cap="none" normalizeH="0" baseline="0" dirty="0">
                <a:ln>
                  <a:noFill/>
                </a:ln>
                <a:solidFill>
                  <a:srgbClr val="FF0000"/>
                </a:solidFill>
                <a:effectLst/>
                <a:latin typeface="Arial Narrow" panose="020B0606020202030204" pitchFamily="34" charset="0"/>
                <a:cs typeface="Arial" panose="020B0604020202020204" pitchFamily="34" charset="0"/>
                <a:hlinkClick r:id="rId14" tooltip="Wahhabism">
                  <a:extLst>
                    <a:ext uri="{A12FA001-AC4F-418D-AE19-62706E023703}">
                      <ahyp:hlinkClr xmlns:ahyp="http://schemas.microsoft.com/office/drawing/2018/hyperlinkcolor" val="tx"/>
                    </a:ext>
                  </a:extLst>
                </a:hlinkClick>
              </a:rPr>
              <a:t>Wahhabism</a:t>
            </a:r>
            <a:r>
              <a:rPr kumimoji="0" lang="en-US" altLang="en-US" b="1" i="0" u="none" strike="noStrike" cap="none" normalizeH="0" baseline="0" dirty="0">
                <a:ln>
                  <a:noFill/>
                </a:ln>
                <a:solidFill>
                  <a:srgbClr val="FF0000"/>
                </a:solidFill>
                <a:effectLst/>
                <a:latin typeface="Arial Narrow" panose="020B0606020202030204" pitchFamily="34" charset="0"/>
                <a:cs typeface="Arial" panose="020B0604020202020204" pitchFamily="34" charset="0"/>
              </a:rPr>
              <a:t>;</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1" i="0" u="none" strike="noStrike" cap="none" normalizeH="0" baseline="0" dirty="0">
                <a:ln>
                  <a:noFill/>
                </a:ln>
                <a:solidFill>
                  <a:srgbClr val="002060"/>
                </a:solidFill>
                <a:effectLst/>
                <a:latin typeface="Arial Narrow" panose="020B0606020202030204" pitchFamily="34" charset="0"/>
                <a:cs typeface="Arial" panose="020B0604020202020204" pitchFamily="34" charset="0"/>
              </a:rPr>
              <a:t>the </a:t>
            </a:r>
            <a:r>
              <a:rPr kumimoji="0" lang="en-US" altLang="en-US" b="1" i="0" u="none" strike="noStrike" cap="none" normalizeH="0" baseline="0" dirty="0">
                <a:ln>
                  <a:noFill/>
                </a:ln>
                <a:solidFill>
                  <a:srgbClr val="002060"/>
                </a:solidFill>
                <a:effectLst/>
                <a:latin typeface="Arial Narrow" panose="020B0606020202030204" pitchFamily="34" charset="0"/>
                <a:cs typeface="Arial" panose="020B0604020202020204" pitchFamily="34" charset="0"/>
                <a:hlinkClick r:id="rId15" tooltip="Emirate of Nejd">
                  <a:extLst>
                    <a:ext uri="{A12FA001-AC4F-418D-AE19-62706E023703}">
                      <ahyp:hlinkClr xmlns:ahyp="http://schemas.microsoft.com/office/drawing/2018/hyperlinkcolor" val="tx"/>
                    </a:ext>
                  </a:extLst>
                </a:hlinkClick>
              </a:rPr>
              <a:t>Emirate of Nejd</a:t>
            </a:r>
            <a:r>
              <a:rPr kumimoji="0" lang="en-US" altLang="en-US" b="1" i="0" u="none" strike="noStrike" cap="none" normalizeH="0" baseline="0" dirty="0">
                <a:ln>
                  <a:noFill/>
                </a:ln>
                <a:solidFill>
                  <a:srgbClr val="002060"/>
                </a:solidFill>
                <a:effectLst/>
                <a:latin typeface="Arial Narrow" panose="020B0606020202030204" pitchFamily="34" charset="0"/>
                <a:cs typeface="Arial" panose="020B0604020202020204" pitchFamily="34" charset="0"/>
              </a:rPr>
              <a:t>, the Second Saudi State (1824–1891), marked with continuous infighting</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and </a:t>
            </a:r>
            <a:r>
              <a:rPr kumimoji="0" lang="en-US" altLang="en-US" b="1" i="0" u="none" strike="noStrike" cap="none" normalizeH="0" baseline="0" dirty="0">
                <a:ln>
                  <a:noFill/>
                </a:ln>
                <a:solidFill>
                  <a:srgbClr val="006600"/>
                </a:solidFill>
                <a:effectLst/>
                <a:latin typeface="Arial Narrow" panose="020B0606020202030204" pitchFamily="34" charset="0"/>
                <a:cs typeface="Arial" panose="020B0604020202020204" pitchFamily="34" charset="0"/>
              </a:rPr>
              <a:t>the Third Saudi State (1902–present), which evolved into </a:t>
            </a:r>
            <a:r>
              <a:rPr kumimoji="0" lang="en-US" altLang="en-US" b="1" i="0" u="none" strike="noStrike" cap="none" normalizeH="0" baseline="0" dirty="0">
                <a:ln>
                  <a:noFill/>
                </a:ln>
                <a:solidFill>
                  <a:srgbClr val="006600"/>
                </a:solidFill>
                <a:effectLst/>
                <a:latin typeface="Arial Narrow" panose="020B0606020202030204" pitchFamily="34" charset="0"/>
                <a:cs typeface="Arial" panose="020B0604020202020204" pitchFamily="34" charset="0"/>
                <a:hlinkClick r:id="rId6" tooltip="Saudi Arabia">
                  <a:extLst>
                    <a:ext uri="{A12FA001-AC4F-418D-AE19-62706E023703}">
                      <ahyp:hlinkClr xmlns:ahyp="http://schemas.microsoft.com/office/drawing/2018/hyperlinkcolor" val="tx"/>
                    </a:ext>
                  </a:extLst>
                </a:hlinkClick>
              </a:rPr>
              <a:t>Saudi Arabia</a:t>
            </a:r>
            <a:r>
              <a:rPr kumimoji="0" lang="en-US" altLang="en-US" b="1" i="0" u="none" strike="noStrike" cap="none" normalizeH="0" baseline="0" dirty="0">
                <a:ln>
                  <a:noFill/>
                </a:ln>
                <a:solidFill>
                  <a:srgbClr val="006600"/>
                </a:solidFill>
                <a:effectLst/>
                <a:latin typeface="Arial Narrow" panose="020B0606020202030204" pitchFamily="34" charset="0"/>
                <a:cs typeface="Arial" panose="020B0604020202020204" pitchFamily="34" charset="0"/>
              </a:rPr>
              <a:t> in 1932 and now wields considerable influence in the </a:t>
            </a:r>
            <a:r>
              <a:rPr kumimoji="0" lang="en-US" altLang="en-US" b="1" i="0" u="none" strike="noStrike" cap="none" normalizeH="0" baseline="0" dirty="0">
                <a:ln>
                  <a:noFill/>
                </a:ln>
                <a:solidFill>
                  <a:srgbClr val="006600"/>
                </a:solidFill>
                <a:effectLst/>
                <a:latin typeface="Arial Narrow" panose="020B0606020202030204" pitchFamily="34" charset="0"/>
                <a:cs typeface="Arial" panose="020B0604020202020204" pitchFamily="34" charset="0"/>
                <a:hlinkClick r:id="rId16" tooltip="Middle East">
                  <a:extLst>
                    <a:ext uri="{A12FA001-AC4F-418D-AE19-62706E023703}">
                      <ahyp:hlinkClr xmlns:ahyp="http://schemas.microsoft.com/office/drawing/2018/hyperlinkcolor" val="tx"/>
                    </a:ext>
                  </a:extLst>
                </a:hlinkClick>
              </a:rPr>
              <a:t>Middle East</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family has had conflicts with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7" tooltip="Ottoman Empire"/>
              </a:rPr>
              <a:t>Ottoman Empire</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8" tooltip="Sharif of Mecca"/>
              </a:rPr>
              <a:t>Sharif of Mecca</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9" tooltip="Rashidi dynasty"/>
              </a:rPr>
              <a:t>Al Rashid</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family of </a:t>
            </a:r>
            <a:r>
              <a:rPr kumimoji="0" lang="en-US" altLang="en-US" b="0" i="0" u="none" strike="noStrike" cap="none" normalizeH="0" baseline="0" dirty="0" err="1">
                <a:ln>
                  <a:noFill/>
                </a:ln>
                <a:solidFill>
                  <a:srgbClr val="0B0080"/>
                </a:solidFill>
                <a:effectLst/>
                <a:latin typeface="Arial Narrow" panose="020B0606020202030204" pitchFamily="34" charset="0"/>
                <a:cs typeface="Arial" panose="020B0604020202020204" pitchFamily="34" charset="0"/>
                <a:hlinkClick r:id="rId20" tooltip="Emirate of Jabal Shammar"/>
              </a:rPr>
              <a:t>Ha'il</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and their vassal houses in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1" tooltip="Najd"/>
              </a:rPr>
              <a:t>Najd</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numerous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2" tooltip="Islamist"/>
              </a:rPr>
              <a:t>Islamist</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groups both inside and outside Saudi Arabia and Shia minority in Saudi Arabia.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3" tooltip="Succession to the Saudi Arabian throne"/>
              </a:rPr>
              <a:t>succession to the Saudi Arabian throne</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was designed to pass from one son of the first king, Ibn Saud, to another.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4" tooltip="King Salman"/>
              </a:rPr>
              <a:t>King Salman</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who reigns currently, first replaced the next crown prince, his brother Muqrin, with his nephew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5" tooltip="Muhammad bin Nayef"/>
              </a:rPr>
              <a:t>Muhammad bin Nayef</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In 2017, Muhammad bin Nayef was replaced by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6" tooltip="Mohammad bin Salman"/>
              </a:rPr>
              <a:t>Mohammad bin Salman</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King Salman's son, as the crown prince after an approval by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7" tooltip="Allegiance Council"/>
              </a:rPr>
              <a:t>Allegiance Council</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with 31 out of 34 votes.</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28"/>
              </a:rPr>
              <a:t>[4]</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29"/>
              </a:rPr>
              <a:t>[5]</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30"/>
              </a:rPr>
              <a:t>[6]</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31"/>
              </a:rPr>
              <a:t>[7]</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32"/>
              </a:rPr>
              <a:t>[8]</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33"/>
              </a:rPr>
              <a:t>[9]</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monarchy was </a:t>
            </a:r>
            <a:r>
              <a:rPr kumimoji="0" lang="en-US" altLang="en-US" b="0" i="0" u="sng"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34"/>
              </a:rPr>
              <a:t>hereditary</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by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35" tooltip="Agnatic seniority"/>
              </a:rPr>
              <a:t>agnatic seniority</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until 2006, when a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36" tooltip="Royal decree"/>
              </a:rPr>
              <a:t>royal decree</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provided that future Saudi kings are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37" tooltip="Elective monarchy"/>
              </a:rPr>
              <a:t>to be elected</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by a committee of Saudi princes.</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38"/>
              </a:rPr>
              <a:t>[10]</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king-appointed cabinet includes more members of the royal family.</a:t>
            </a:r>
            <a:endParaRPr kumimoji="0" lang="en-US" altLang="en-US" b="0" i="0" u="none" strike="noStrike" cap="none" normalizeH="0" baseline="0" dirty="0">
              <a:ln>
                <a:noFill/>
              </a:ln>
              <a:solidFill>
                <a:schemeClr val="tx1"/>
              </a:solidFill>
              <a:effectLst/>
              <a:latin typeface="Arial Narrow" panose="020B0606020202030204" pitchFamily="34" charset="0"/>
            </a:endParaRPr>
          </a:p>
        </p:txBody>
      </p:sp>
    </p:spTree>
    <p:extLst>
      <p:ext uri="{BB962C8B-B14F-4D97-AF65-F5344CB8AC3E}">
        <p14:creationId xmlns:p14="http://schemas.microsoft.com/office/powerpoint/2010/main" val="3268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0B5C515-1E42-4236-9353-37378E1D119A}"/>
              </a:ext>
            </a:extLst>
          </p:cNvPr>
          <p:cNvSpPr/>
          <p:nvPr/>
        </p:nvSpPr>
        <p:spPr>
          <a:xfrm>
            <a:off x="643467" y="321734"/>
            <a:ext cx="10905066" cy="113573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kern="1200" dirty="0">
                <a:solidFill>
                  <a:schemeClr val="tx1"/>
                </a:solidFill>
                <a:latin typeface="+mj-lt"/>
                <a:ea typeface="+mj-ea"/>
                <a:cs typeface="+mj-cs"/>
              </a:rPr>
              <a:t>Saud I </a:t>
            </a:r>
            <a:endParaRPr lang="en-US" sz="3600" kern="1200" dirty="0">
              <a:solidFill>
                <a:schemeClr val="tx1"/>
              </a:solidFill>
              <a:latin typeface="+mj-lt"/>
              <a:ea typeface="+mj-ea"/>
              <a:cs typeface="+mj-cs"/>
            </a:endParaRPr>
          </a:p>
        </p:txBody>
      </p:sp>
      <p:sp>
        <p:nvSpPr>
          <p:cNvPr id="4" name="Rectangle 3">
            <a:extLst>
              <a:ext uri="{FF2B5EF4-FFF2-40B4-BE49-F238E27FC236}">
                <a16:creationId xmlns:a16="http://schemas.microsoft.com/office/drawing/2014/main" id="{E4B7AC72-403F-4ADA-8BA0-CB4FFAFB734A}"/>
              </a:ext>
            </a:extLst>
          </p:cNvPr>
          <p:cNvSpPr/>
          <p:nvPr/>
        </p:nvSpPr>
        <p:spPr>
          <a:xfrm>
            <a:off x="643467" y="1782981"/>
            <a:ext cx="10905066" cy="4393982"/>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dirty="0">
                <a:latin typeface="Arial Narrow" panose="020B0606020202030204" pitchFamily="34" charset="0"/>
                <a:hlinkClick r:id="rId2" tooltip="Sheikh"/>
              </a:rPr>
              <a:t>Sheikh</a:t>
            </a:r>
            <a:r>
              <a:rPr lang="en-US" sz="1700" dirty="0">
                <a:latin typeface="Arial Narrow" panose="020B0606020202030204" pitchFamily="34" charset="0"/>
              </a:rPr>
              <a:t> </a:t>
            </a:r>
            <a:r>
              <a:rPr lang="en-US" sz="1700" b="1" dirty="0">
                <a:latin typeface="Arial Narrow" panose="020B0606020202030204" pitchFamily="34" charset="0"/>
              </a:rPr>
              <a:t>Saud I ibn Muhammad ibn Muqrin</a:t>
            </a:r>
            <a:r>
              <a:rPr lang="en-US" sz="1700" dirty="0">
                <a:latin typeface="Arial Narrow" panose="020B0606020202030204" pitchFamily="34" charset="0"/>
              </a:rPr>
              <a:t> (</a:t>
            </a:r>
            <a:r>
              <a:rPr lang="en-US" sz="1700" dirty="0">
                <a:latin typeface="Arial Narrow" panose="020B0606020202030204" pitchFamily="34" charset="0"/>
                <a:hlinkClick r:id="rId3" tooltip="Arabic language"/>
              </a:rPr>
              <a:t>Arabic</a:t>
            </a:r>
            <a:r>
              <a:rPr lang="en-US" sz="1700" dirty="0">
                <a:latin typeface="Arial Narrow" panose="020B0606020202030204" pitchFamily="34" charset="0"/>
              </a:rPr>
              <a:t>: </a:t>
            </a:r>
            <a:r>
              <a:rPr lang="en-US" sz="1700" dirty="0" err="1">
                <a:latin typeface="Arial Narrow" panose="020B0606020202030204" pitchFamily="34" charset="0"/>
              </a:rPr>
              <a:t>سعود</a:t>
            </a:r>
            <a:r>
              <a:rPr lang="en-US" sz="1700" dirty="0">
                <a:latin typeface="Arial Narrow" panose="020B0606020202030204" pitchFamily="34" charset="0"/>
              </a:rPr>
              <a:t> </a:t>
            </a:r>
            <a:r>
              <a:rPr lang="en-US" sz="1700" dirty="0" err="1">
                <a:latin typeface="Arial Narrow" panose="020B0606020202030204" pitchFamily="34" charset="0"/>
              </a:rPr>
              <a:t>الأول</a:t>
            </a:r>
            <a:r>
              <a:rPr lang="en-US" sz="1700" dirty="0">
                <a:latin typeface="Arial Narrow" panose="020B0606020202030204" pitchFamily="34" charset="0"/>
              </a:rPr>
              <a:t> </a:t>
            </a:r>
            <a:r>
              <a:rPr lang="en-US" sz="1700" dirty="0" err="1">
                <a:latin typeface="Arial Narrow" panose="020B0606020202030204" pitchFamily="34" charset="0"/>
              </a:rPr>
              <a:t>بن</a:t>
            </a:r>
            <a:r>
              <a:rPr lang="en-US" sz="1700" dirty="0">
                <a:latin typeface="Arial Narrow" panose="020B0606020202030204" pitchFamily="34" charset="0"/>
              </a:rPr>
              <a:t> </a:t>
            </a:r>
            <a:r>
              <a:rPr lang="en-US" sz="1700" dirty="0" err="1">
                <a:latin typeface="Arial Narrow" panose="020B0606020202030204" pitchFamily="34" charset="0"/>
              </a:rPr>
              <a:t>محمد</a:t>
            </a:r>
            <a:r>
              <a:rPr lang="en-US" sz="1700" dirty="0">
                <a:latin typeface="Arial Narrow" panose="020B0606020202030204" pitchFamily="34" charset="0"/>
              </a:rPr>
              <a:t> </a:t>
            </a:r>
            <a:r>
              <a:rPr lang="en-US" sz="1700" dirty="0" err="1">
                <a:latin typeface="Arial Narrow" panose="020B0606020202030204" pitchFamily="34" charset="0"/>
              </a:rPr>
              <a:t>آل</a:t>
            </a:r>
            <a:r>
              <a:rPr lang="en-US" sz="1700" dirty="0">
                <a:latin typeface="Arial Narrow" panose="020B0606020202030204" pitchFamily="34" charset="0"/>
              </a:rPr>
              <a:t> </a:t>
            </a:r>
            <a:r>
              <a:rPr lang="en-US" sz="1700" dirty="0" err="1">
                <a:latin typeface="Arial Narrow" panose="020B0606020202030204" pitchFamily="34" charset="0"/>
              </a:rPr>
              <a:t>مقرن</a:t>
            </a:r>
            <a:r>
              <a:rPr lang="en-US" sz="1700" dirty="0">
                <a:latin typeface="Arial Narrow" panose="020B0606020202030204" pitchFamily="34" charset="0"/>
              </a:rPr>
              <a:t>‎, 1640  1725)</a:t>
            </a:r>
            <a:r>
              <a:rPr lang="en-US" sz="1700" baseline="30000" dirty="0">
                <a:latin typeface="Arial Narrow" panose="020B0606020202030204" pitchFamily="34" charset="0"/>
                <a:hlinkClick r:id="rId4"/>
              </a:rPr>
              <a:t>[1]</a:t>
            </a:r>
            <a:r>
              <a:rPr lang="en-US" sz="1700" dirty="0">
                <a:latin typeface="Arial Narrow" panose="020B0606020202030204" pitchFamily="34" charset="0"/>
              </a:rPr>
              <a:t>  was the eponymous ancestor of the </a:t>
            </a:r>
            <a:r>
              <a:rPr lang="en-US" sz="1700" dirty="0">
                <a:latin typeface="Arial Narrow" panose="020B0606020202030204" pitchFamily="34" charset="0"/>
                <a:hlinkClick r:id="rId5" tooltip="House of Saud"/>
              </a:rPr>
              <a:t>House of Saud</a:t>
            </a:r>
            <a:r>
              <a:rPr lang="en-US" sz="1700" dirty="0">
                <a:latin typeface="Arial Narrow" panose="020B0606020202030204" pitchFamily="34" charset="0"/>
              </a:rPr>
              <a:t>, otherwise known as the Al-Saud.</a:t>
            </a:r>
          </a:p>
          <a:p>
            <a:pPr indent="-228600" defTabSz="914400">
              <a:lnSpc>
                <a:spcPct val="90000"/>
              </a:lnSpc>
              <a:spcAft>
                <a:spcPts val="600"/>
              </a:spcAft>
              <a:buFont typeface="Arial" panose="020B0604020202020204" pitchFamily="34" charset="0"/>
              <a:buChar char="•"/>
            </a:pPr>
            <a:endParaRPr lang="en-US" sz="1700" dirty="0">
              <a:latin typeface="Arial Narrow" panose="020B0606020202030204" pitchFamily="34" charset="0"/>
            </a:endParaRPr>
          </a:p>
          <a:p>
            <a:pPr indent="-228600" defTabSz="914400">
              <a:lnSpc>
                <a:spcPct val="90000"/>
              </a:lnSpc>
              <a:spcAft>
                <a:spcPts val="600"/>
              </a:spcAft>
              <a:buFont typeface="Arial" panose="020B0604020202020204" pitchFamily="34" charset="0"/>
              <a:buChar char="•"/>
            </a:pPr>
            <a:r>
              <a:rPr lang="en-US" sz="1700" dirty="0">
                <a:latin typeface="Arial Narrow" panose="020B0606020202030204" pitchFamily="34" charset="0"/>
              </a:rPr>
              <a:t>He was from the family of Al Muqrin, a family that traces its origin to the Arabian tribe of </a:t>
            </a:r>
            <a:r>
              <a:rPr lang="en-US" sz="1700" dirty="0">
                <a:latin typeface="Arial Narrow" panose="020B0606020202030204" pitchFamily="34" charset="0"/>
                <a:hlinkClick r:id="rId6" tooltip="'Amir ibn Saasaa"/>
              </a:rPr>
              <a:t>'Amir ibn </a:t>
            </a:r>
            <a:r>
              <a:rPr lang="en-US" sz="1700" dirty="0" err="1">
                <a:latin typeface="Arial Narrow" panose="020B0606020202030204" pitchFamily="34" charset="0"/>
                <a:hlinkClick r:id="rId6" tooltip="'Amir ibn Saasaa"/>
              </a:rPr>
              <a:t>Saasaa</a:t>
            </a:r>
            <a:r>
              <a:rPr lang="en-US" sz="1700" dirty="0">
                <a:latin typeface="Arial Narrow" panose="020B0606020202030204" pitchFamily="34" charset="0"/>
              </a:rPr>
              <a:t>.</a:t>
            </a:r>
            <a:r>
              <a:rPr lang="en-US" sz="1700" baseline="30000" dirty="0">
                <a:latin typeface="Arial Narrow" panose="020B0606020202030204" pitchFamily="34" charset="0"/>
                <a:hlinkClick r:id="rId7"/>
              </a:rPr>
              <a:t>[2]</a:t>
            </a:r>
            <a:r>
              <a:rPr lang="en-US" sz="1700" dirty="0">
                <a:latin typeface="Arial Narrow" panose="020B0606020202030204" pitchFamily="34" charset="0"/>
              </a:rPr>
              <a:t> He was the leader of the oasis of </a:t>
            </a:r>
            <a:r>
              <a:rPr lang="en-US" sz="1700" dirty="0" err="1">
                <a:latin typeface="Arial Narrow" panose="020B0606020202030204" pitchFamily="34" charset="0"/>
                <a:hlinkClick r:id="rId8" tooltip="Diriyah"/>
              </a:rPr>
              <a:t>Dariya</a:t>
            </a:r>
            <a:r>
              <a:rPr lang="en-US" sz="1700" dirty="0">
                <a:latin typeface="Arial Narrow" panose="020B0606020202030204" pitchFamily="34" charset="0"/>
              </a:rPr>
              <a:t> from 1720 to 1725.</a:t>
            </a:r>
            <a:r>
              <a:rPr lang="en-US" sz="1700" baseline="30000" dirty="0">
                <a:latin typeface="Arial Narrow" panose="020B0606020202030204" pitchFamily="34" charset="0"/>
                <a:hlinkClick r:id="rId9"/>
              </a:rPr>
              <a:t>[3]</a:t>
            </a:r>
            <a:endParaRPr lang="en-US" sz="1700" baseline="30000" dirty="0">
              <a:latin typeface="Arial Narrow" panose="020B0606020202030204" pitchFamily="34" charset="0"/>
            </a:endParaRPr>
          </a:p>
          <a:p>
            <a:pPr indent="-228600" defTabSz="914400">
              <a:lnSpc>
                <a:spcPct val="90000"/>
              </a:lnSpc>
              <a:spcAft>
                <a:spcPts val="600"/>
              </a:spcAft>
              <a:buFont typeface="Arial" panose="020B0604020202020204" pitchFamily="34" charset="0"/>
              <a:buChar char="•"/>
            </a:pPr>
            <a:endParaRPr lang="en-US" sz="1700" dirty="0">
              <a:latin typeface="Arial Narrow" panose="020B0606020202030204" pitchFamily="34" charset="0"/>
            </a:endParaRPr>
          </a:p>
          <a:p>
            <a:pPr indent="-228600" defTabSz="914400">
              <a:lnSpc>
                <a:spcPct val="90000"/>
              </a:lnSpc>
              <a:spcAft>
                <a:spcPts val="600"/>
              </a:spcAft>
              <a:buFont typeface="Arial" panose="020B0604020202020204" pitchFamily="34" charset="0"/>
              <a:buChar char="•"/>
            </a:pPr>
            <a:r>
              <a:rPr lang="en-US" sz="1700" dirty="0">
                <a:latin typeface="Arial Narrow" panose="020B0606020202030204" pitchFamily="34" charset="0"/>
              </a:rPr>
              <a:t>The Al-Saud originated as a leading family in a town called </a:t>
            </a:r>
            <a:r>
              <a:rPr lang="en-US" sz="1700" dirty="0" err="1">
                <a:latin typeface="Arial Narrow" panose="020B0606020202030204" pitchFamily="34" charset="0"/>
                <a:hlinkClick r:id="rId8" tooltip="Diriyah"/>
              </a:rPr>
              <a:t>Diriyah</a:t>
            </a:r>
            <a:r>
              <a:rPr lang="en-US" sz="1700" dirty="0">
                <a:latin typeface="Arial Narrow" panose="020B0606020202030204" pitchFamily="34" charset="0"/>
              </a:rPr>
              <a:t>, close to the modern city of </a:t>
            </a:r>
            <a:r>
              <a:rPr lang="en-US" sz="1700" dirty="0">
                <a:latin typeface="Arial Narrow" panose="020B0606020202030204" pitchFamily="34" charset="0"/>
                <a:hlinkClick r:id="rId10" tooltip="Riyadh"/>
              </a:rPr>
              <a:t>Riyadh</a:t>
            </a:r>
            <a:r>
              <a:rPr lang="en-US" sz="1700" dirty="0">
                <a:latin typeface="Arial Narrow" panose="020B0606020202030204" pitchFamily="34" charset="0"/>
              </a:rPr>
              <a:t>, near the center of </a:t>
            </a:r>
            <a:r>
              <a:rPr lang="en-US" sz="1700" dirty="0">
                <a:latin typeface="Arial Narrow" panose="020B0606020202030204" pitchFamily="34" charset="0"/>
                <a:hlinkClick r:id="rId11" tooltip="Najd"/>
              </a:rPr>
              <a:t>Najd</a:t>
            </a:r>
            <a:r>
              <a:rPr lang="en-US" sz="1700" dirty="0">
                <a:latin typeface="Arial Narrow" panose="020B0606020202030204" pitchFamily="34" charset="0"/>
              </a:rPr>
              <a:t>. Sometime in the early 16th century, ancestors of Saud bin Muhammad took over some date groves, one of the few forms of agriculture the area could support, and settled there. Over time, the groves grew into a small town, and the clan came to be recognized as its leaders.</a:t>
            </a:r>
            <a:r>
              <a:rPr lang="en-US" sz="1700" baseline="30000" dirty="0">
                <a:latin typeface="Arial Narrow" panose="020B0606020202030204" pitchFamily="34" charset="0"/>
                <a:hlinkClick r:id="rId12"/>
              </a:rPr>
              <a:t>[4]</a:t>
            </a:r>
            <a:endParaRPr lang="en-US" sz="1700" baseline="30000" dirty="0">
              <a:latin typeface="Arial Narrow" panose="020B0606020202030204" pitchFamily="34" charset="0"/>
            </a:endParaRPr>
          </a:p>
          <a:p>
            <a:pPr indent="-228600" defTabSz="914400">
              <a:lnSpc>
                <a:spcPct val="90000"/>
              </a:lnSpc>
              <a:spcAft>
                <a:spcPts val="600"/>
              </a:spcAft>
              <a:buFont typeface="Arial" panose="020B0604020202020204" pitchFamily="34" charset="0"/>
              <a:buChar char="•"/>
            </a:pPr>
            <a:endParaRPr lang="en-US" sz="1700" dirty="0">
              <a:latin typeface="Arial Narrow" panose="020B0606020202030204" pitchFamily="34" charset="0"/>
            </a:endParaRPr>
          </a:p>
          <a:p>
            <a:pPr indent="-228600" defTabSz="914400">
              <a:lnSpc>
                <a:spcPct val="90000"/>
              </a:lnSpc>
              <a:spcAft>
                <a:spcPts val="600"/>
              </a:spcAft>
              <a:buFont typeface="Arial" panose="020B0604020202020204" pitchFamily="34" charset="0"/>
              <a:buChar char="•"/>
            </a:pPr>
            <a:r>
              <a:rPr lang="en-US" sz="1700" dirty="0">
                <a:latin typeface="Arial Narrow" panose="020B0606020202030204" pitchFamily="34" charset="0"/>
              </a:rPr>
              <a:t>Two decades after his death, Saud's son </a:t>
            </a:r>
            <a:r>
              <a:rPr lang="en-US" sz="1700" dirty="0">
                <a:latin typeface="Arial Narrow" panose="020B0606020202030204" pitchFamily="34" charset="0"/>
                <a:hlinkClick r:id="rId13" tooltip="Muhammad ibn Saud"/>
              </a:rPr>
              <a:t>Muhammad ibn Saud</a:t>
            </a:r>
            <a:r>
              <a:rPr lang="en-US" sz="1700" dirty="0">
                <a:latin typeface="Arial Narrow" panose="020B0606020202030204" pitchFamily="34" charset="0"/>
              </a:rPr>
              <a:t> (died 1765) </a:t>
            </a:r>
            <a:r>
              <a:rPr lang="en-US" sz="1700" b="1" dirty="0">
                <a:latin typeface="Arial Narrow" panose="020B0606020202030204" pitchFamily="34" charset="0"/>
              </a:rPr>
              <a:t>made his historic pact with </a:t>
            </a:r>
            <a:r>
              <a:rPr lang="en-US" sz="1700" b="1" dirty="0">
                <a:latin typeface="Arial Narrow" panose="020B0606020202030204" pitchFamily="34" charset="0"/>
                <a:hlinkClick r:id="rId14" tooltip="Muhammad ibn Abd al-Wahhab"/>
              </a:rPr>
              <a:t>Muhammad ibn Abd al-</a:t>
            </a:r>
            <a:r>
              <a:rPr lang="en-US" sz="1700" b="1" dirty="0" err="1">
                <a:latin typeface="Arial Narrow" panose="020B0606020202030204" pitchFamily="34" charset="0"/>
                <a:hlinkClick r:id="rId14" tooltip="Muhammad ibn Abd al-Wahhab"/>
              </a:rPr>
              <a:t>Wahhab</a:t>
            </a:r>
            <a:r>
              <a:rPr lang="en-US" sz="1700" dirty="0">
                <a:latin typeface="Arial Narrow" panose="020B0606020202030204" pitchFamily="34" charset="0"/>
              </a:rPr>
              <a:t> (died 1792), </a:t>
            </a:r>
            <a:r>
              <a:rPr lang="en-US" sz="1700" b="1" dirty="0">
                <a:latin typeface="Arial Narrow" panose="020B0606020202030204" pitchFamily="34" charset="0"/>
              </a:rPr>
              <a:t>leading to their conquest of Arabia and the </a:t>
            </a:r>
            <a:r>
              <a:rPr lang="en-US" sz="1700" b="1" dirty="0">
                <a:latin typeface="Arial Narrow" panose="020B0606020202030204" pitchFamily="34" charset="0"/>
                <a:hlinkClick r:id="rId15" tooltip="First Saudi State"/>
              </a:rPr>
              <a:t>First Saudi State</a:t>
            </a:r>
            <a:r>
              <a:rPr lang="en-US" sz="1700" dirty="0">
                <a:latin typeface="Arial Narrow" panose="020B0606020202030204" pitchFamily="34" charset="0"/>
              </a:rPr>
              <a:t>. Sheikh Muhammad's patronymic "ibn Saud" eventually gave the clan its name of "Al-Saud".</a:t>
            </a:r>
          </a:p>
          <a:p>
            <a:pPr indent="-228600" defTabSz="914400">
              <a:lnSpc>
                <a:spcPct val="90000"/>
              </a:lnSpc>
              <a:spcAft>
                <a:spcPts val="600"/>
              </a:spcAft>
              <a:buFont typeface="Arial" panose="020B0604020202020204" pitchFamily="34" charset="0"/>
              <a:buChar char="•"/>
            </a:pPr>
            <a:r>
              <a:rPr lang="en-US" sz="1700" dirty="0">
                <a:latin typeface="Arial Narrow" panose="020B0606020202030204" pitchFamily="34" charset="0"/>
              </a:rPr>
              <a:t>He also had sons called </a:t>
            </a:r>
            <a:r>
              <a:rPr lang="en-US" sz="1700" dirty="0" err="1">
                <a:latin typeface="Arial Narrow" panose="020B0606020202030204" pitchFamily="34" charset="0"/>
              </a:rPr>
              <a:t>Thunayyan</a:t>
            </a:r>
            <a:r>
              <a:rPr lang="en-US" sz="1700" dirty="0">
                <a:latin typeface="Arial Narrow" panose="020B0606020202030204" pitchFamily="34" charset="0"/>
              </a:rPr>
              <a:t>, </a:t>
            </a:r>
            <a:r>
              <a:rPr lang="en-US" sz="1700" dirty="0" err="1">
                <a:latin typeface="Arial Narrow" panose="020B0606020202030204" pitchFamily="34" charset="0"/>
              </a:rPr>
              <a:t>Mishari</a:t>
            </a:r>
            <a:r>
              <a:rPr lang="en-US" sz="1700" dirty="0">
                <a:latin typeface="Arial Narrow" panose="020B0606020202030204" pitchFamily="34" charset="0"/>
              </a:rPr>
              <a:t>, and Farhan.</a:t>
            </a:r>
            <a:r>
              <a:rPr lang="en-US" sz="1700" baseline="30000" dirty="0">
                <a:latin typeface="Arial Narrow" panose="020B0606020202030204" pitchFamily="34" charset="0"/>
                <a:hlinkClick r:id="rId16"/>
              </a:rPr>
              <a:t>[5]</a:t>
            </a:r>
            <a:endParaRPr lang="en-US" sz="1700" b="0" i="0" dirty="0">
              <a:effectLst/>
              <a:latin typeface="Arial Narrow" panose="020B0606020202030204" pitchFamily="34" charset="0"/>
            </a:endParaRPr>
          </a:p>
        </p:txBody>
      </p:sp>
      <p:sp>
        <p:nvSpPr>
          <p:cNvPr id="32" name="Rectangle 3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6A805FB-BD86-4D4E-849A-5D8B8AA16C1D}"/>
              </a:ext>
            </a:extLst>
          </p:cNvPr>
          <p:cNvSpPr>
            <a:spLocks noGrp="1"/>
          </p:cNvSpPr>
          <p:nvPr>
            <p:ph type="dt" sz="half" idx="10"/>
          </p:nvPr>
        </p:nvSpPr>
        <p:spPr>
          <a:xfrm>
            <a:off x="643467" y="6356350"/>
            <a:ext cx="2743200" cy="365125"/>
          </a:xfrm>
        </p:spPr>
        <p:txBody>
          <a:bodyPr vert="horz" lIns="91440" tIns="45720" rIns="91440" bIns="45720" rtlCol="0" anchor="ctr">
            <a:normAutofit/>
          </a:bodyPr>
          <a:lstStyle/>
          <a:p>
            <a:pPr defTabSz="914400">
              <a:spcAft>
                <a:spcPts val="600"/>
              </a:spcAft>
            </a:pPr>
            <a:fld id="{A88867E9-C650-4914-BA4C-99C8B3A833B8}" type="datetime1">
              <a:rPr lang="en-US" smtClean="0"/>
              <a:pPr defTabSz="914400">
                <a:spcAft>
                  <a:spcPts val="600"/>
                </a:spcAft>
              </a:pPr>
              <a:t>8/1/2020</a:t>
            </a:fld>
            <a:endParaRPr lang="en-US"/>
          </a:p>
        </p:txBody>
      </p:sp>
      <p:sp>
        <p:nvSpPr>
          <p:cNvPr id="36" name="Isosceles Triangle 3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3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86D0EC19-E15C-4C60-A91B-21ED1BAE846C}"/>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defTabSz="914400">
              <a:spcAft>
                <a:spcPts val="600"/>
              </a:spcAft>
            </a:pPr>
            <a:fld id="{B2DC25EE-239B-4C5F-AAD1-255A7D5F1EE2}" type="slidenum">
              <a:rPr lang="en-US" smtClean="0"/>
              <a:pPr defTabSz="914400">
                <a:spcAft>
                  <a:spcPts val="600"/>
                </a:spcAft>
              </a:pPr>
              <a:t>7</a:t>
            </a:fld>
            <a:endParaRPr lang="en-US"/>
          </a:p>
        </p:txBody>
      </p:sp>
    </p:spTree>
    <p:extLst>
      <p:ext uri="{BB962C8B-B14F-4D97-AF65-F5344CB8AC3E}">
        <p14:creationId xmlns:p14="http://schemas.microsoft.com/office/powerpoint/2010/main" val="408955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9AD4BA-D7D1-472C-ABAC-8F43291120FE}"/>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2185346E-B114-46D0-B2A8-E5EBF3D8C5DB}"/>
              </a:ext>
            </a:extLst>
          </p:cNvPr>
          <p:cNvSpPr>
            <a:spLocks noGrp="1"/>
          </p:cNvSpPr>
          <p:nvPr>
            <p:ph type="sldNum" sz="quarter" idx="12"/>
          </p:nvPr>
        </p:nvSpPr>
        <p:spPr/>
        <p:txBody>
          <a:bodyPr/>
          <a:lstStyle/>
          <a:p>
            <a:fld id="{B2DC25EE-239B-4C5F-AAD1-255A7D5F1EE2}" type="slidenum">
              <a:rPr lang="en-US" smtClean="0"/>
              <a:pPr/>
              <a:t>8</a:t>
            </a:fld>
            <a:endParaRPr lang="en-US"/>
          </a:p>
        </p:txBody>
      </p:sp>
      <p:sp>
        <p:nvSpPr>
          <p:cNvPr id="4" name="Rectangle 3">
            <a:extLst>
              <a:ext uri="{FF2B5EF4-FFF2-40B4-BE49-F238E27FC236}">
                <a16:creationId xmlns:a16="http://schemas.microsoft.com/office/drawing/2014/main" id="{279E5290-DC9B-403E-BE72-05E0865E0725}"/>
              </a:ext>
            </a:extLst>
          </p:cNvPr>
          <p:cNvSpPr/>
          <p:nvPr/>
        </p:nvSpPr>
        <p:spPr>
          <a:xfrm>
            <a:off x="583474" y="1001487"/>
            <a:ext cx="8027126" cy="5355312"/>
          </a:xfrm>
          <a:prstGeom prst="rect">
            <a:avLst/>
          </a:prstGeom>
        </p:spPr>
        <p:txBody>
          <a:bodyPr wrap="square">
            <a:spAutoFit/>
          </a:bodyPr>
          <a:lstStyle/>
          <a:p>
            <a:r>
              <a:rPr lang="en-US" b="1" dirty="0">
                <a:solidFill>
                  <a:srgbClr val="202122"/>
                </a:solidFill>
                <a:latin typeface="Arial Narrow" panose="020B0606020202030204" pitchFamily="34" charset="0"/>
              </a:rPr>
              <a:t>Muhammad ibn Abd al-</a:t>
            </a:r>
            <a:r>
              <a:rPr lang="en-US" b="1" dirty="0" err="1">
                <a:solidFill>
                  <a:srgbClr val="202122"/>
                </a:solidFill>
                <a:latin typeface="Arial Narrow" panose="020B0606020202030204" pitchFamily="34" charset="0"/>
              </a:rPr>
              <a:t>Wahhab</a:t>
            </a:r>
            <a:r>
              <a:rPr lang="en-US" dirty="0">
                <a:solidFill>
                  <a:srgbClr val="202122"/>
                </a:solidFill>
                <a:latin typeface="Arial Narrow" panose="020B0606020202030204" pitchFamily="34" charset="0"/>
              </a:rPr>
              <a:t> (</a:t>
            </a:r>
            <a:r>
              <a:rPr lang="en-US" dirty="0">
                <a:solidFill>
                  <a:srgbClr val="0B0080"/>
                </a:solidFill>
                <a:latin typeface="Arial Narrow" panose="020B0606020202030204" pitchFamily="34" charset="0"/>
                <a:hlinkClick r:id="rId2" tooltip="Help:IPA/English"/>
              </a:rPr>
              <a:t>/</a:t>
            </a:r>
            <a:r>
              <a:rPr lang="en-US" dirty="0" err="1">
                <a:solidFill>
                  <a:srgbClr val="0B0080"/>
                </a:solidFill>
                <a:latin typeface="Arial Narrow" panose="020B0606020202030204" pitchFamily="34" charset="0"/>
                <a:hlinkClick r:id="rId2" tooltip="Help:IPA/English"/>
              </a:rPr>
              <a:t>wəˈhɑːb</a:t>
            </a:r>
            <a:r>
              <a:rPr lang="en-US" dirty="0">
                <a:solidFill>
                  <a:srgbClr val="0B0080"/>
                </a:solidFill>
                <a:latin typeface="Arial Narrow" panose="020B0606020202030204" pitchFamily="34" charset="0"/>
                <a:hlinkClick r:id="rId2" tooltip="Help:IPA/English"/>
              </a:rPr>
              <a:t>/</a:t>
            </a:r>
            <a:r>
              <a:rPr lang="en-US" dirty="0">
                <a:solidFill>
                  <a:srgbClr val="202122"/>
                </a:solidFill>
                <a:latin typeface="Arial Narrow" panose="020B0606020202030204" pitchFamily="34" charset="0"/>
              </a:rPr>
              <a:t>; </a:t>
            </a:r>
            <a:r>
              <a:rPr lang="en-US" dirty="0">
                <a:solidFill>
                  <a:srgbClr val="0B0080"/>
                </a:solidFill>
                <a:latin typeface="Arial Narrow" panose="020B0606020202030204" pitchFamily="34" charset="0"/>
                <a:hlinkClick r:id="rId3" tooltip="Arabic language"/>
              </a:rPr>
              <a:t>Arabic</a:t>
            </a:r>
            <a:r>
              <a:rPr lang="en-US" dirty="0">
                <a:solidFill>
                  <a:srgbClr val="202122"/>
                </a:solidFill>
                <a:latin typeface="Arial Narrow" panose="020B0606020202030204" pitchFamily="34" charset="0"/>
              </a:rPr>
              <a:t>: </a:t>
            </a:r>
            <a:r>
              <a:rPr lang="ar-AE" dirty="0">
                <a:solidFill>
                  <a:srgbClr val="202122"/>
                </a:solidFill>
                <a:latin typeface="Arial Narrow" panose="020B0606020202030204" pitchFamily="34" charset="0"/>
              </a:rPr>
              <a:t>محمد بن عبد الوهاب‎; 1703 – 22 </a:t>
            </a:r>
            <a:r>
              <a:rPr lang="en-US" dirty="0">
                <a:solidFill>
                  <a:srgbClr val="202122"/>
                </a:solidFill>
                <a:latin typeface="Arial Narrow" panose="020B0606020202030204" pitchFamily="34" charset="0"/>
              </a:rPr>
              <a:t>June 1792) was </a:t>
            </a:r>
            <a:r>
              <a:rPr lang="en-US" b="1" dirty="0">
                <a:solidFill>
                  <a:srgbClr val="202122"/>
                </a:solidFill>
                <a:latin typeface="Arial Narrow" panose="020B0606020202030204" pitchFamily="34" charset="0"/>
              </a:rPr>
              <a:t>a religious leader</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4"/>
              </a:rPr>
              <a:t>[2]</a:t>
            </a:r>
            <a:r>
              <a:rPr lang="en-US" dirty="0">
                <a:solidFill>
                  <a:srgbClr val="202122"/>
                </a:solidFill>
                <a:latin typeface="Arial Narrow" panose="020B0606020202030204" pitchFamily="34" charset="0"/>
              </a:rPr>
              <a:t> </a:t>
            </a:r>
            <a:r>
              <a:rPr lang="en-US" dirty="0">
                <a:solidFill>
                  <a:srgbClr val="0B0080"/>
                </a:solidFill>
                <a:latin typeface="Arial Narrow" panose="020B0606020202030204" pitchFamily="34" charset="0"/>
                <a:hlinkClick r:id="rId5" tooltip="Islamic scholar"/>
              </a:rPr>
              <a:t>Islamic scholar</a:t>
            </a:r>
            <a:r>
              <a:rPr lang="en-US" dirty="0">
                <a:solidFill>
                  <a:srgbClr val="202122"/>
                </a:solidFill>
                <a:latin typeface="Arial Narrow" panose="020B0606020202030204" pitchFamily="34" charset="0"/>
              </a:rPr>
              <a:t> and </a:t>
            </a:r>
            <a:r>
              <a:rPr lang="en-US" dirty="0">
                <a:solidFill>
                  <a:srgbClr val="0B0080"/>
                </a:solidFill>
                <a:latin typeface="Arial Narrow" panose="020B0606020202030204" pitchFamily="34" charset="0"/>
                <a:hlinkClick r:id="rId6" tooltip="Islamic theology"/>
              </a:rPr>
              <a:t>theologian</a:t>
            </a:r>
            <a:r>
              <a:rPr lang="en-US" baseline="30000" dirty="0">
                <a:solidFill>
                  <a:srgbClr val="0B0080"/>
                </a:solidFill>
                <a:latin typeface="Arial Narrow" panose="020B0606020202030204" pitchFamily="34" charset="0"/>
                <a:hlinkClick r:id="rId7"/>
              </a:rPr>
              <a:t>[1]</a:t>
            </a:r>
            <a:r>
              <a:rPr lang="en-US" baseline="30000" dirty="0">
                <a:solidFill>
                  <a:srgbClr val="0B0080"/>
                </a:solidFill>
                <a:latin typeface="Arial Narrow" panose="020B0606020202030204" pitchFamily="34" charset="0"/>
                <a:hlinkClick r:id="rId8"/>
              </a:rPr>
              <a:t>[3]</a:t>
            </a:r>
            <a:r>
              <a:rPr lang="en-US" baseline="30000" dirty="0">
                <a:solidFill>
                  <a:srgbClr val="0B0080"/>
                </a:solidFill>
                <a:latin typeface="Arial Narrow" panose="020B0606020202030204" pitchFamily="34" charset="0"/>
                <a:hlinkClick r:id="rId9"/>
              </a:rPr>
              <a:t>[15]</a:t>
            </a:r>
            <a:r>
              <a:rPr lang="en-US" dirty="0">
                <a:solidFill>
                  <a:srgbClr val="202122"/>
                </a:solidFill>
                <a:latin typeface="Arial Narrow" panose="020B0606020202030204" pitchFamily="34" charset="0"/>
              </a:rPr>
              <a:t> </a:t>
            </a:r>
            <a:r>
              <a:rPr lang="en-US" b="1" dirty="0">
                <a:solidFill>
                  <a:srgbClr val="202122"/>
                </a:solidFill>
                <a:latin typeface="Arial Narrow" panose="020B0606020202030204" pitchFamily="34" charset="0"/>
              </a:rPr>
              <a:t>from </a:t>
            </a:r>
            <a:r>
              <a:rPr lang="en-US" b="1" dirty="0">
                <a:solidFill>
                  <a:srgbClr val="0B0080"/>
                </a:solidFill>
                <a:latin typeface="Arial Narrow" panose="020B0606020202030204" pitchFamily="34" charset="0"/>
                <a:hlinkClick r:id="rId10" tooltip="Najd"/>
              </a:rPr>
              <a:t>Najd</a:t>
            </a:r>
            <a:r>
              <a:rPr lang="en-US" b="1" dirty="0">
                <a:solidFill>
                  <a:srgbClr val="202122"/>
                </a:solidFill>
                <a:latin typeface="Arial Narrow" panose="020B0606020202030204" pitchFamily="34" charset="0"/>
              </a:rPr>
              <a:t> </a:t>
            </a:r>
            <a:r>
              <a:rPr lang="en-US" dirty="0">
                <a:solidFill>
                  <a:srgbClr val="202122"/>
                </a:solidFill>
                <a:latin typeface="Arial Narrow" panose="020B0606020202030204" pitchFamily="34" charset="0"/>
              </a:rPr>
              <a:t>in central </a:t>
            </a:r>
            <a:r>
              <a:rPr lang="en-US" dirty="0">
                <a:solidFill>
                  <a:srgbClr val="0B0080"/>
                </a:solidFill>
                <a:latin typeface="Arial Narrow" panose="020B0606020202030204" pitchFamily="34" charset="0"/>
                <a:hlinkClick r:id="rId11" tooltip="Arabia"/>
              </a:rPr>
              <a:t>Arabia</a:t>
            </a:r>
            <a:r>
              <a:rPr lang="en-US" dirty="0">
                <a:solidFill>
                  <a:srgbClr val="202122"/>
                </a:solidFill>
                <a:latin typeface="Arial Narrow" panose="020B0606020202030204" pitchFamily="34" charset="0"/>
              </a:rPr>
              <a:t>, </a:t>
            </a:r>
            <a:r>
              <a:rPr lang="en-US" b="1" dirty="0">
                <a:solidFill>
                  <a:srgbClr val="202122"/>
                </a:solidFill>
                <a:latin typeface="Arial Narrow" panose="020B0606020202030204" pitchFamily="34" charset="0"/>
              </a:rPr>
              <a:t>founder of the Islamic doctrine and movement known as </a:t>
            </a:r>
            <a:r>
              <a:rPr lang="en-US" b="1" dirty="0">
                <a:solidFill>
                  <a:srgbClr val="0B0080"/>
                </a:solidFill>
                <a:latin typeface="Arial Narrow" panose="020B0606020202030204" pitchFamily="34" charset="0"/>
                <a:hlinkClick r:id="rId12" tooltip="Wahhabism"/>
              </a:rPr>
              <a:t>Wahhabism</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7"/>
              </a:rPr>
              <a:t>[1]</a:t>
            </a:r>
            <a:r>
              <a:rPr lang="en-US" baseline="30000" dirty="0">
                <a:solidFill>
                  <a:srgbClr val="0B0080"/>
                </a:solidFill>
                <a:latin typeface="Arial Narrow" panose="020B0606020202030204" pitchFamily="34" charset="0"/>
                <a:hlinkClick r:id="rId8"/>
              </a:rPr>
              <a:t>[3]</a:t>
            </a:r>
            <a:r>
              <a:rPr lang="en-US" baseline="30000" dirty="0">
                <a:solidFill>
                  <a:srgbClr val="0B0080"/>
                </a:solidFill>
                <a:latin typeface="Arial Narrow" panose="020B0606020202030204" pitchFamily="34" charset="0"/>
                <a:hlinkClick r:id="rId13"/>
              </a:rPr>
              <a:t>[8]</a:t>
            </a:r>
            <a:r>
              <a:rPr lang="en-US" baseline="30000" dirty="0">
                <a:solidFill>
                  <a:srgbClr val="0B0080"/>
                </a:solidFill>
                <a:latin typeface="Arial Narrow" panose="020B0606020202030204" pitchFamily="34" charset="0"/>
                <a:hlinkClick r:id="rId14"/>
              </a:rPr>
              <a:t>[16]</a:t>
            </a:r>
            <a:r>
              <a:rPr lang="en-US" baseline="30000" dirty="0">
                <a:solidFill>
                  <a:srgbClr val="0B0080"/>
                </a:solidFill>
                <a:latin typeface="Arial Narrow" panose="020B0606020202030204" pitchFamily="34" charset="0"/>
                <a:hlinkClick r:id="rId15"/>
              </a:rPr>
              <a:t>[17]</a:t>
            </a:r>
            <a:r>
              <a:rPr lang="en-US" baseline="30000" dirty="0">
                <a:solidFill>
                  <a:srgbClr val="0B0080"/>
                </a:solidFill>
                <a:latin typeface="Arial Narrow" panose="020B0606020202030204" pitchFamily="34" charset="0"/>
                <a:hlinkClick r:id="rId16"/>
              </a:rPr>
              <a:t>[18]</a:t>
            </a:r>
            <a:r>
              <a:rPr lang="en-US" baseline="30000" dirty="0">
                <a:solidFill>
                  <a:srgbClr val="0B0080"/>
                </a:solidFill>
                <a:latin typeface="Arial Narrow" panose="020B0606020202030204" pitchFamily="34" charset="0"/>
                <a:hlinkClick r:id="rId17"/>
              </a:rPr>
              <a:t>[19]</a:t>
            </a:r>
            <a:r>
              <a:rPr lang="en-US" baseline="30000" dirty="0">
                <a:solidFill>
                  <a:srgbClr val="0B0080"/>
                </a:solidFill>
                <a:latin typeface="Arial Narrow" panose="020B0606020202030204" pitchFamily="34" charset="0"/>
                <a:hlinkClick r:id="rId18"/>
              </a:rPr>
              <a:t>[20]</a:t>
            </a:r>
            <a:r>
              <a:rPr lang="en-US" dirty="0">
                <a:solidFill>
                  <a:srgbClr val="202122"/>
                </a:solidFill>
                <a:latin typeface="Arial Narrow" panose="020B0606020202030204" pitchFamily="34" charset="0"/>
              </a:rPr>
              <a:t> Born to a family of </a:t>
            </a:r>
            <a:r>
              <a:rPr lang="en-US" dirty="0">
                <a:solidFill>
                  <a:srgbClr val="0B0080"/>
                </a:solidFill>
                <a:latin typeface="Arial Narrow" panose="020B0606020202030204" pitchFamily="34" charset="0"/>
                <a:hlinkClick r:id="rId19" tooltip="Qadi"/>
              </a:rPr>
              <a:t>jurists</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8"/>
              </a:rPr>
              <a:t>[3]</a:t>
            </a:r>
            <a:r>
              <a:rPr lang="en-US" dirty="0">
                <a:solidFill>
                  <a:srgbClr val="202122"/>
                </a:solidFill>
                <a:latin typeface="Arial Narrow" panose="020B0606020202030204" pitchFamily="34" charset="0"/>
              </a:rPr>
              <a:t> Ibn 'Abd al-</a:t>
            </a:r>
            <a:r>
              <a:rPr lang="en-US" dirty="0" err="1">
                <a:solidFill>
                  <a:srgbClr val="202122"/>
                </a:solidFill>
                <a:latin typeface="Arial Narrow" panose="020B0606020202030204" pitchFamily="34" charset="0"/>
              </a:rPr>
              <a:t>Wahhab's</a:t>
            </a:r>
            <a:r>
              <a:rPr lang="en-US" dirty="0">
                <a:solidFill>
                  <a:srgbClr val="202122"/>
                </a:solidFill>
                <a:latin typeface="Arial Narrow" panose="020B0606020202030204" pitchFamily="34" charset="0"/>
              </a:rPr>
              <a:t> early education consisted of learning a fairly standard curriculum of </a:t>
            </a:r>
            <a:r>
              <a:rPr lang="en-US" dirty="0">
                <a:solidFill>
                  <a:srgbClr val="0B0080"/>
                </a:solidFill>
                <a:latin typeface="Arial Narrow" panose="020B0606020202030204" pitchFamily="34" charset="0"/>
                <a:hlinkClick r:id="rId20" tooltip="Fiqh"/>
              </a:rPr>
              <a:t>orthodox jurisprudence</a:t>
            </a:r>
            <a:r>
              <a:rPr lang="en-US" dirty="0">
                <a:solidFill>
                  <a:srgbClr val="202122"/>
                </a:solidFill>
                <a:latin typeface="Arial Narrow" panose="020B0606020202030204" pitchFamily="34" charset="0"/>
              </a:rPr>
              <a:t> according to the </a:t>
            </a:r>
            <a:r>
              <a:rPr lang="en-US" dirty="0">
                <a:solidFill>
                  <a:srgbClr val="0B0080"/>
                </a:solidFill>
                <a:latin typeface="Arial Narrow" panose="020B0606020202030204" pitchFamily="34" charset="0"/>
                <a:hlinkClick r:id="rId21" tooltip="Hanbali"/>
              </a:rPr>
              <a:t>Hanbali</a:t>
            </a:r>
            <a:r>
              <a:rPr lang="en-US" dirty="0">
                <a:solidFill>
                  <a:srgbClr val="202122"/>
                </a:solidFill>
                <a:latin typeface="Arial Narrow" panose="020B0606020202030204" pitchFamily="34" charset="0"/>
              </a:rPr>
              <a:t> </a:t>
            </a:r>
            <a:r>
              <a:rPr lang="en-US" u="sng" dirty="0">
                <a:solidFill>
                  <a:srgbClr val="0B0080"/>
                </a:solidFill>
                <a:latin typeface="Arial Narrow" panose="020B0606020202030204" pitchFamily="34" charset="0"/>
                <a:hlinkClick r:id="rId22"/>
              </a:rPr>
              <a:t>school of law</a:t>
            </a:r>
            <a:r>
              <a:rPr lang="en-US" dirty="0">
                <a:solidFill>
                  <a:srgbClr val="202122"/>
                </a:solidFill>
                <a:latin typeface="Arial Narrow" panose="020B0606020202030204" pitchFamily="34" charset="0"/>
              </a:rPr>
              <a:t>, which was the school of law most prevalent in his area of birth.</a:t>
            </a:r>
            <a:r>
              <a:rPr lang="en-US" baseline="30000" dirty="0">
                <a:solidFill>
                  <a:srgbClr val="0B0080"/>
                </a:solidFill>
                <a:latin typeface="Arial Narrow" panose="020B0606020202030204" pitchFamily="34" charset="0"/>
                <a:hlinkClick r:id="rId8"/>
              </a:rPr>
              <a:t>[3]</a:t>
            </a:r>
            <a:r>
              <a:rPr lang="en-US" dirty="0">
                <a:solidFill>
                  <a:srgbClr val="202122"/>
                </a:solidFill>
                <a:latin typeface="Arial Narrow" panose="020B0606020202030204" pitchFamily="34" charset="0"/>
              </a:rPr>
              <a:t> </a:t>
            </a:r>
            <a:r>
              <a:rPr lang="en-US" b="1" dirty="0">
                <a:solidFill>
                  <a:srgbClr val="202122"/>
                </a:solidFill>
                <a:latin typeface="Arial Narrow" panose="020B0606020202030204" pitchFamily="34" charset="0"/>
              </a:rPr>
              <a:t>Despite his initial rudimentary training in classical Sunni Muslim tradition, Ibn 'Abd al-</a:t>
            </a:r>
            <a:r>
              <a:rPr lang="en-US" b="1" dirty="0" err="1">
                <a:solidFill>
                  <a:srgbClr val="202122"/>
                </a:solidFill>
                <a:latin typeface="Arial Narrow" panose="020B0606020202030204" pitchFamily="34" charset="0"/>
              </a:rPr>
              <a:t>Wahhab</a:t>
            </a:r>
            <a:r>
              <a:rPr lang="en-US" b="1" dirty="0">
                <a:solidFill>
                  <a:srgbClr val="202122"/>
                </a:solidFill>
                <a:latin typeface="Arial Narrow" panose="020B0606020202030204" pitchFamily="34" charset="0"/>
              </a:rPr>
              <a:t> gradually became opposed to many of the most popular Sunni practices</a:t>
            </a:r>
            <a:r>
              <a:rPr lang="en-US" dirty="0">
                <a:solidFill>
                  <a:srgbClr val="202122"/>
                </a:solidFill>
                <a:latin typeface="Arial Narrow" panose="020B0606020202030204" pitchFamily="34" charset="0"/>
              </a:rPr>
              <a:t> such as the </a:t>
            </a:r>
            <a:r>
              <a:rPr lang="en-US" dirty="0">
                <a:solidFill>
                  <a:srgbClr val="0B0080"/>
                </a:solidFill>
                <a:latin typeface="Arial Narrow" panose="020B0606020202030204" pitchFamily="34" charset="0"/>
                <a:hlinkClick r:id="rId23" tooltip="Ziyarat"/>
              </a:rPr>
              <a:t>visitation to and the veneration of the tombs of saints</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8"/>
              </a:rPr>
              <a:t>[3]</a:t>
            </a:r>
            <a:r>
              <a:rPr lang="en-US" baseline="30000" dirty="0">
                <a:solidFill>
                  <a:srgbClr val="0B0080"/>
                </a:solidFill>
                <a:latin typeface="Arial Narrow" panose="020B0606020202030204" pitchFamily="34" charset="0"/>
                <a:hlinkClick r:id="rId13"/>
              </a:rPr>
              <a:t>[8]</a:t>
            </a:r>
            <a:r>
              <a:rPr lang="en-US" dirty="0">
                <a:solidFill>
                  <a:srgbClr val="202122"/>
                </a:solidFill>
                <a:latin typeface="Arial Narrow" panose="020B0606020202030204" pitchFamily="34" charset="0"/>
              </a:rPr>
              <a:t> which he felt amounted to </a:t>
            </a:r>
            <a:r>
              <a:rPr lang="en-US" dirty="0">
                <a:solidFill>
                  <a:srgbClr val="0B0080"/>
                </a:solidFill>
                <a:latin typeface="Arial Narrow" panose="020B0606020202030204" pitchFamily="34" charset="0"/>
                <a:hlinkClick r:id="rId24" tooltip="Bid'ah"/>
              </a:rPr>
              <a:t>heretical religious innovation</a:t>
            </a:r>
            <a:r>
              <a:rPr lang="en-US" dirty="0">
                <a:solidFill>
                  <a:srgbClr val="202122"/>
                </a:solidFill>
                <a:latin typeface="Arial Narrow" panose="020B0606020202030204" pitchFamily="34" charset="0"/>
              </a:rPr>
              <a:t> or even </a:t>
            </a:r>
            <a:r>
              <a:rPr lang="en-US" dirty="0">
                <a:solidFill>
                  <a:srgbClr val="0B0080"/>
                </a:solidFill>
                <a:latin typeface="Arial Narrow" panose="020B0606020202030204" pitchFamily="34" charset="0"/>
                <a:hlinkClick r:id="rId25" tooltip="Shirk (Islam)"/>
              </a:rPr>
              <a:t>idolatry</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8"/>
              </a:rPr>
              <a:t>[3]</a:t>
            </a:r>
            <a:r>
              <a:rPr lang="en-US" baseline="30000" dirty="0">
                <a:solidFill>
                  <a:srgbClr val="0B0080"/>
                </a:solidFill>
                <a:latin typeface="Arial Narrow" panose="020B0606020202030204" pitchFamily="34" charset="0"/>
                <a:hlinkClick r:id="rId13"/>
              </a:rPr>
              <a:t>[8]</a:t>
            </a:r>
            <a:r>
              <a:rPr lang="en-US" baseline="30000" dirty="0">
                <a:solidFill>
                  <a:srgbClr val="0B0080"/>
                </a:solidFill>
                <a:latin typeface="Arial Narrow" panose="020B0606020202030204" pitchFamily="34" charset="0"/>
                <a:hlinkClick r:id="rId26"/>
              </a:rPr>
              <a:t>[21]</a:t>
            </a:r>
            <a:r>
              <a:rPr lang="en-US" dirty="0">
                <a:solidFill>
                  <a:srgbClr val="202122"/>
                </a:solidFill>
                <a:latin typeface="Arial Narrow" panose="020B0606020202030204" pitchFamily="34" charset="0"/>
              </a:rPr>
              <a:t> Despite his teachings being rejected and opposed by many of the most notable Sunni Muslim scholars of the period,</a:t>
            </a:r>
            <a:r>
              <a:rPr lang="en-US" baseline="30000" dirty="0">
                <a:solidFill>
                  <a:srgbClr val="0B0080"/>
                </a:solidFill>
                <a:latin typeface="Arial Narrow" panose="020B0606020202030204" pitchFamily="34" charset="0"/>
                <a:hlinkClick r:id="rId7"/>
              </a:rPr>
              <a:t>[1]</a:t>
            </a:r>
            <a:r>
              <a:rPr lang="en-US" baseline="30000" dirty="0">
                <a:solidFill>
                  <a:srgbClr val="0B0080"/>
                </a:solidFill>
                <a:latin typeface="Arial Narrow" panose="020B0606020202030204" pitchFamily="34" charset="0"/>
                <a:hlinkClick r:id="rId8"/>
              </a:rPr>
              <a:t>[3]</a:t>
            </a:r>
            <a:r>
              <a:rPr lang="en-US" baseline="30000" dirty="0">
                <a:solidFill>
                  <a:srgbClr val="0B0080"/>
                </a:solidFill>
                <a:latin typeface="Arial Narrow" panose="020B0606020202030204" pitchFamily="34" charset="0"/>
                <a:hlinkClick r:id="rId26"/>
              </a:rPr>
              <a:t>[21]</a:t>
            </a:r>
            <a:r>
              <a:rPr lang="en-US" dirty="0">
                <a:solidFill>
                  <a:srgbClr val="202122"/>
                </a:solidFill>
                <a:latin typeface="Arial Narrow" panose="020B0606020202030204" pitchFamily="34" charset="0"/>
              </a:rPr>
              <a:t> including his own father and </a:t>
            </a:r>
            <a:r>
              <a:rPr lang="en-US" dirty="0">
                <a:solidFill>
                  <a:srgbClr val="0B0080"/>
                </a:solidFill>
                <a:latin typeface="Arial Narrow" panose="020B0606020202030204" pitchFamily="34" charset="0"/>
                <a:hlinkClick r:id="rId27" tooltip="Sulayman ibn 'Abd al-Wahhab"/>
              </a:rPr>
              <a:t>brother</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7"/>
              </a:rPr>
              <a:t>[1]</a:t>
            </a:r>
            <a:r>
              <a:rPr lang="en-US" baseline="30000" dirty="0">
                <a:solidFill>
                  <a:srgbClr val="0B0080"/>
                </a:solidFill>
                <a:latin typeface="Arial Narrow" panose="020B0606020202030204" pitchFamily="34" charset="0"/>
                <a:hlinkClick r:id="rId8"/>
              </a:rPr>
              <a:t>[3]</a:t>
            </a:r>
            <a:r>
              <a:rPr lang="en-US" baseline="30000" dirty="0">
                <a:solidFill>
                  <a:srgbClr val="0B0080"/>
                </a:solidFill>
                <a:latin typeface="Arial Narrow" panose="020B0606020202030204" pitchFamily="34" charset="0"/>
                <a:hlinkClick r:id="rId26"/>
              </a:rPr>
              <a:t>[21]</a:t>
            </a:r>
            <a:r>
              <a:rPr lang="en-US" dirty="0">
                <a:solidFill>
                  <a:srgbClr val="202122"/>
                </a:solidFill>
                <a:latin typeface="Arial Narrow" panose="020B0606020202030204" pitchFamily="34" charset="0"/>
              </a:rPr>
              <a:t> </a:t>
            </a:r>
            <a:r>
              <a:rPr lang="en-US" b="1" u="sng" dirty="0">
                <a:solidFill>
                  <a:srgbClr val="202122"/>
                </a:solidFill>
                <a:latin typeface="Arial Narrow" panose="020B0606020202030204" pitchFamily="34" charset="0"/>
              </a:rPr>
              <a:t>Ibn 'Abd al-</a:t>
            </a:r>
            <a:r>
              <a:rPr lang="en-US" b="1" u="sng" dirty="0" err="1">
                <a:solidFill>
                  <a:srgbClr val="202122"/>
                </a:solidFill>
                <a:latin typeface="Arial Narrow" panose="020B0606020202030204" pitchFamily="34" charset="0"/>
              </a:rPr>
              <a:t>Wahhab</a:t>
            </a:r>
            <a:r>
              <a:rPr lang="en-US" b="1" u="sng" dirty="0">
                <a:solidFill>
                  <a:srgbClr val="202122"/>
                </a:solidFill>
                <a:latin typeface="Arial Narrow" panose="020B0606020202030204" pitchFamily="34" charset="0"/>
              </a:rPr>
              <a:t> charted a </a:t>
            </a:r>
            <a:r>
              <a:rPr lang="en-US" b="1" u="sng" dirty="0" err="1">
                <a:solidFill>
                  <a:srgbClr val="202122"/>
                </a:solidFill>
                <a:latin typeface="Arial Narrow" panose="020B0606020202030204" pitchFamily="34" charset="0"/>
              </a:rPr>
              <a:t>religio</a:t>
            </a:r>
            <a:r>
              <a:rPr lang="en-US" b="1" u="sng" dirty="0">
                <a:solidFill>
                  <a:srgbClr val="202122"/>
                </a:solidFill>
                <a:latin typeface="Arial Narrow" panose="020B0606020202030204" pitchFamily="34" charset="0"/>
              </a:rPr>
              <a:t>-political pact </a:t>
            </a:r>
            <a:r>
              <a:rPr lang="en-US" b="1" dirty="0">
                <a:solidFill>
                  <a:srgbClr val="202122"/>
                </a:solidFill>
                <a:latin typeface="Arial Narrow" panose="020B0606020202030204" pitchFamily="34" charset="0"/>
              </a:rPr>
              <a:t>with </a:t>
            </a:r>
            <a:r>
              <a:rPr lang="en-US" b="1" dirty="0">
                <a:solidFill>
                  <a:srgbClr val="0B0080"/>
                </a:solidFill>
                <a:latin typeface="Arial Narrow" panose="020B0606020202030204" pitchFamily="34" charset="0"/>
                <a:hlinkClick r:id="rId28" tooltip="Muhammad bin Saud"/>
              </a:rPr>
              <a:t>Muhammad bin Saud</a:t>
            </a:r>
            <a:r>
              <a:rPr lang="en-US" b="1" dirty="0">
                <a:solidFill>
                  <a:srgbClr val="202122"/>
                </a:solidFill>
                <a:latin typeface="Arial Narrow" panose="020B0606020202030204" pitchFamily="34" charset="0"/>
              </a:rPr>
              <a:t> to help him to establish the </a:t>
            </a:r>
            <a:r>
              <a:rPr lang="en-US" b="1" dirty="0">
                <a:solidFill>
                  <a:srgbClr val="0B0080"/>
                </a:solidFill>
                <a:latin typeface="Arial Narrow" panose="020B0606020202030204" pitchFamily="34" charset="0"/>
                <a:hlinkClick r:id="rId29" tooltip="Emirate of Diriyah"/>
              </a:rPr>
              <a:t>Emirate of </a:t>
            </a:r>
            <a:r>
              <a:rPr lang="en-US" b="1" dirty="0" err="1">
                <a:solidFill>
                  <a:srgbClr val="0B0080"/>
                </a:solidFill>
                <a:latin typeface="Arial Narrow" panose="020B0606020202030204" pitchFamily="34" charset="0"/>
                <a:hlinkClick r:id="rId29" tooltip="Emirate of Diriyah"/>
              </a:rPr>
              <a:t>Diriyah</a:t>
            </a:r>
            <a:r>
              <a:rPr lang="en-US" b="1" dirty="0">
                <a:solidFill>
                  <a:srgbClr val="202122"/>
                </a:solidFill>
                <a:latin typeface="Arial Narrow" panose="020B0606020202030204" pitchFamily="34" charset="0"/>
              </a:rPr>
              <a:t>, the first Saudi state,</a:t>
            </a:r>
            <a:r>
              <a:rPr lang="en-US" b="1" baseline="30000" dirty="0">
                <a:solidFill>
                  <a:srgbClr val="0B0080"/>
                </a:solidFill>
                <a:latin typeface="Arial Narrow" panose="020B0606020202030204" pitchFamily="34" charset="0"/>
                <a:hlinkClick r:id="rId30"/>
              </a:rPr>
              <a:t>[22]</a:t>
            </a:r>
            <a:r>
              <a:rPr lang="en-US" b="1" dirty="0">
                <a:solidFill>
                  <a:srgbClr val="202122"/>
                </a:solidFill>
                <a:latin typeface="Arial Narrow" panose="020B0606020202030204" pitchFamily="34" charset="0"/>
              </a:rPr>
              <a:t> and began a </a:t>
            </a:r>
            <a:r>
              <a:rPr lang="en-US" b="1" u="sng" dirty="0">
                <a:solidFill>
                  <a:srgbClr val="202122"/>
                </a:solidFill>
                <a:latin typeface="Arial Narrow" panose="020B0606020202030204" pitchFamily="34" charset="0"/>
              </a:rPr>
              <a:t>dynastic alliance and power-sharing arrangement </a:t>
            </a:r>
            <a:r>
              <a:rPr lang="en-US" b="1" dirty="0">
                <a:solidFill>
                  <a:srgbClr val="202122"/>
                </a:solidFill>
                <a:latin typeface="Arial Narrow" panose="020B0606020202030204" pitchFamily="34" charset="0"/>
              </a:rPr>
              <a:t>between their families which continues to the present day in the Kingdom of </a:t>
            </a:r>
            <a:r>
              <a:rPr lang="en-US" b="1" dirty="0">
                <a:solidFill>
                  <a:srgbClr val="0B0080"/>
                </a:solidFill>
                <a:latin typeface="Arial Narrow" panose="020B0606020202030204" pitchFamily="34" charset="0"/>
                <a:hlinkClick r:id="rId31" tooltip="Saudi Arabia"/>
              </a:rPr>
              <a:t>Saudi Arabia</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4"/>
              </a:rPr>
              <a:t>[2]</a:t>
            </a:r>
            <a:r>
              <a:rPr lang="en-US" baseline="30000" dirty="0">
                <a:solidFill>
                  <a:srgbClr val="0B0080"/>
                </a:solidFill>
                <a:latin typeface="Arial Narrow" panose="020B0606020202030204" pitchFamily="34" charset="0"/>
                <a:hlinkClick r:id="rId32"/>
              </a:rPr>
              <a:t>[23]</a:t>
            </a:r>
            <a:r>
              <a:rPr lang="en-US" dirty="0">
                <a:solidFill>
                  <a:srgbClr val="202122"/>
                </a:solidFill>
                <a:latin typeface="Arial Narrow" panose="020B0606020202030204" pitchFamily="34" charset="0"/>
              </a:rPr>
              <a:t> The </a:t>
            </a:r>
            <a:r>
              <a:rPr lang="en-US" dirty="0">
                <a:solidFill>
                  <a:srgbClr val="0B0080"/>
                </a:solidFill>
                <a:latin typeface="Arial Narrow" panose="020B0606020202030204" pitchFamily="34" charset="0"/>
                <a:hlinkClick r:id="rId33" tooltip="Al ash-Sheikh"/>
              </a:rPr>
              <a:t>Al ash-Sheikh</a:t>
            </a:r>
            <a:r>
              <a:rPr lang="en-US" dirty="0">
                <a:solidFill>
                  <a:srgbClr val="202122"/>
                </a:solidFill>
                <a:latin typeface="Arial Narrow" panose="020B0606020202030204" pitchFamily="34" charset="0"/>
              </a:rPr>
              <a:t>, Saudi Arabia's leading religious family, are the descendants of Ibn </a:t>
            </a:r>
            <a:r>
              <a:rPr lang="en-US" dirty="0" err="1">
                <a:solidFill>
                  <a:srgbClr val="202122"/>
                </a:solidFill>
                <a:latin typeface="Arial Narrow" panose="020B0606020202030204" pitchFamily="34" charset="0"/>
              </a:rPr>
              <a:t>ʿAbd</a:t>
            </a:r>
            <a:r>
              <a:rPr lang="en-US" dirty="0">
                <a:solidFill>
                  <a:srgbClr val="202122"/>
                </a:solidFill>
                <a:latin typeface="Arial Narrow" panose="020B0606020202030204" pitchFamily="34" charset="0"/>
              </a:rPr>
              <a:t> al-</a:t>
            </a:r>
            <a:r>
              <a:rPr lang="en-US" dirty="0" err="1">
                <a:solidFill>
                  <a:srgbClr val="202122"/>
                </a:solidFill>
                <a:latin typeface="Arial Narrow" panose="020B0606020202030204" pitchFamily="34" charset="0"/>
              </a:rPr>
              <a:t>Wahhab</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4"/>
              </a:rPr>
              <a:t>[2]</a:t>
            </a:r>
            <a:r>
              <a:rPr lang="en-US" dirty="0">
                <a:solidFill>
                  <a:srgbClr val="202122"/>
                </a:solidFill>
                <a:latin typeface="Arial Narrow" panose="020B0606020202030204" pitchFamily="34" charset="0"/>
              </a:rPr>
              <a:t> and have historically led the </a:t>
            </a:r>
            <a:r>
              <a:rPr lang="en-US" b="1" i="1" dirty="0">
                <a:solidFill>
                  <a:srgbClr val="0B0080"/>
                </a:solidFill>
                <a:latin typeface="Arial Narrow" panose="020B0606020202030204" pitchFamily="34" charset="0"/>
                <a:hlinkClick r:id="rId34" tooltip="Ulama"/>
              </a:rPr>
              <a:t>ulama</a:t>
            </a:r>
            <a:r>
              <a:rPr lang="en-US" dirty="0">
                <a:solidFill>
                  <a:srgbClr val="202122"/>
                </a:solidFill>
                <a:latin typeface="Arial Narrow" panose="020B0606020202030204" pitchFamily="34" charset="0"/>
              </a:rPr>
              <a:t> in the Saudi state,</a:t>
            </a:r>
            <a:r>
              <a:rPr lang="en-US" baseline="30000" dirty="0">
                <a:solidFill>
                  <a:srgbClr val="0B0080"/>
                </a:solidFill>
                <a:latin typeface="Arial Narrow" panose="020B0606020202030204" pitchFamily="34" charset="0"/>
                <a:hlinkClick r:id="rId35"/>
              </a:rPr>
              <a:t>[24]</a:t>
            </a:r>
            <a:r>
              <a:rPr lang="en-US" dirty="0">
                <a:solidFill>
                  <a:srgbClr val="202122"/>
                </a:solidFill>
                <a:latin typeface="Arial Narrow" panose="020B0606020202030204" pitchFamily="34" charset="0"/>
              </a:rPr>
              <a:t> dominating the state's clerical institutions.</a:t>
            </a:r>
            <a:r>
              <a:rPr lang="en-US" baseline="30000" dirty="0">
                <a:solidFill>
                  <a:srgbClr val="0B0080"/>
                </a:solidFill>
                <a:latin typeface="Arial Narrow" panose="020B0606020202030204" pitchFamily="34" charset="0"/>
                <a:hlinkClick r:id="rId36"/>
              </a:rPr>
              <a:t>[25]</a:t>
            </a:r>
            <a:endParaRPr lang="en-US" dirty="0">
              <a:latin typeface="Arial Narrow" panose="020B0606020202030204" pitchFamily="34" charset="0"/>
            </a:endParaRPr>
          </a:p>
        </p:txBody>
      </p:sp>
      <p:pic>
        <p:nvPicPr>
          <p:cNvPr id="6146" name="Picture 2">
            <a:extLst>
              <a:ext uri="{FF2B5EF4-FFF2-40B4-BE49-F238E27FC236}">
                <a16:creationId xmlns:a16="http://schemas.microsoft.com/office/drawing/2014/main" id="{3F2DC272-1AE6-41BF-A130-86EFE44A5599}"/>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115154" y="630827"/>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81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63564-0C78-49B4-ACAC-8C57F76FA934}"/>
              </a:ext>
            </a:extLst>
          </p:cNvPr>
          <p:cNvSpPr>
            <a:spLocks noGrp="1"/>
          </p:cNvSpPr>
          <p:nvPr>
            <p:ph type="dt" sz="half" idx="10"/>
          </p:nvPr>
        </p:nvSpPr>
        <p:spPr/>
        <p:txBody>
          <a:bodyPr/>
          <a:lstStyle/>
          <a:p>
            <a:fld id="{A88867E9-C650-4914-BA4C-99C8B3A833B8}" type="datetime1">
              <a:rPr lang="en-US" smtClean="0"/>
              <a:pPr/>
              <a:t>8/1/2020</a:t>
            </a:fld>
            <a:endParaRPr lang="en-US"/>
          </a:p>
        </p:txBody>
      </p:sp>
      <p:sp>
        <p:nvSpPr>
          <p:cNvPr id="3" name="Slide Number Placeholder 2">
            <a:extLst>
              <a:ext uri="{FF2B5EF4-FFF2-40B4-BE49-F238E27FC236}">
                <a16:creationId xmlns:a16="http://schemas.microsoft.com/office/drawing/2014/main" id="{5FDA433F-E3CB-45D4-89A1-9E2F2B676B2C}"/>
              </a:ext>
            </a:extLst>
          </p:cNvPr>
          <p:cNvSpPr>
            <a:spLocks noGrp="1"/>
          </p:cNvSpPr>
          <p:nvPr>
            <p:ph type="sldNum" sz="quarter" idx="12"/>
          </p:nvPr>
        </p:nvSpPr>
        <p:spPr/>
        <p:txBody>
          <a:bodyPr/>
          <a:lstStyle/>
          <a:p>
            <a:fld id="{B2DC25EE-239B-4C5F-AAD1-255A7D5F1EE2}" type="slidenum">
              <a:rPr lang="en-US" smtClean="0"/>
              <a:pPr/>
              <a:t>9</a:t>
            </a:fld>
            <a:endParaRPr lang="en-US"/>
          </a:p>
        </p:txBody>
      </p:sp>
      <p:sp>
        <p:nvSpPr>
          <p:cNvPr id="4" name="Rectangle 3">
            <a:extLst>
              <a:ext uri="{FF2B5EF4-FFF2-40B4-BE49-F238E27FC236}">
                <a16:creationId xmlns:a16="http://schemas.microsoft.com/office/drawing/2014/main" id="{E9E758E9-662E-4FAE-98CB-531E0952A22B}"/>
              </a:ext>
            </a:extLst>
          </p:cNvPr>
          <p:cNvSpPr/>
          <p:nvPr/>
        </p:nvSpPr>
        <p:spPr>
          <a:xfrm>
            <a:off x="4830264" y="1951394"/>
            <a:ext cx="6096000" cy="2308324"/>
          </a:xfrm>
          <a:prstGeom prst="rect">
            <a:avLst/>
          </a:prstGeom>
        </p:spPr>
        <p:txBody>
          <a:bodyPr>
            <a:spAutoFit/>
          </a:bodyPr>
          <a:lstStyle/>
          <a:p>
            <a:r>
              <a:rPr lang="en-US" dirty="0">
                <a:solidFill>
                  <a:srgbClr val="202122"/>
                </a:solidFill>
                <a:latin typeface="Arial Narrow" panose="020B0606020202030204" pitchFamily="34" charset="0"/>
              </a:rPr>
              <a:t>In </a:t>
            </a:r>
            <a:r>
              <a:rPr lang="en-US" dirty="0">
                <a:solidFill>
                  <a:srgbClr val="0B0080"/>
                </a:solidFill>
                <a:latin typeface="Arial Narrow" panose="020B0606020202030204" pitchFamily="34" charset="0"/>
                <a:hlinkClick r:id="rId2" tooltip="Islam"/>
              </a:rPr>
              <a:t>Islam</a:t>
            </a:r>
            <a:r>
              <a:rPr lang="en-US" dirty="0">
                <a:solidFill>
                  <a:srgbClr val="202122"/>
                </a:solidFill>
                <a:latin typeface="Arial Narrow" panose="020B0606020202030204" pitchFamily="34" charset="0"/>
              </a:rPr>
              <a:t>, the </a:t>
            </a:r>
            <a:r>
              <a:rPr lang="en-US" b="1" i="1" dirty="0">
                <a:solidFill>
                  <a:srgbClr val="202122"/>
                </a:solidFill>
                <a:latin typeface="Arial Narrow" panose="020B0606020202030204" pitchFamily="34" charset="0"/>
              </a:rPr>
              <a:t>ulama</a:t>
            </a:r>
            <a:r>
              <a:rPr lang="en-US" dirty="0">
                <a:solidFill>
                  <a:srgbClr val="202122"/>
                </a:solidFill>
                <a:latin typeface="Arial Narrow" panose="020B0606020202030204" pitchFamily="34" charset="0"/>
              </a:rPr>
              <a:t> (</a:t>
            </a:r>
            <a:r>
              <a:rPr lang="en-US" dirty="0">
                <a:solidFill>
                  <a:srgbClr val="0B0080"/>
                </a:solidFill>
                <a:latin typeface="Arial Narrow" panose="020B0606020202030204" pitchFamily="34" charset="0"/>
                <a:hlinkClick r:id="rId3" tooltip="Help:IPA/English"/>
              </a:rPr>
              <a:t>/ˈ</a:t>
            </a:r>
            <a:r>
              <a:rPr lang="en-US" dirty="0" err="1">
                <a:solidFill>
                  <a:srgbClr val="0B0080"/>
                </a:solidFill>
                <a:latin typeface="Arial Narrow" panose="020B0606020202030204" pitchFamily="34" charset="0"/>
                <a:hlinkClick r:id="rId3" tooltip="Help:IPA/English"/>
              </a:rPr>
              <a:t>uːləˌmɑ</a:t>
            </a:r>
            <a:r>
              <a:rPr lang="en-US" dirty="0">
                <a:solidFill>
                  <a:srgbClr val="0B0080"/>
                </a:solidFill>
                <a:latin typeface="Arial Narrow" panose="020B0606020202030204" pitchFamily="34" charset="0"/>
                <a:hlinkClick r:id="rId3" tooltip="Help:IPA/English"/>
              </a:rPr>
              <a:t>ː/</a:t>
            </a:r>
            <a:r>
              <a:rPr lang="en-US" dirty="0">
                <a:solidFill>
                  <a:srgbClr val="202122"/>
                </a:solidFill>
                <a:latin typeface="Arial Narrow" panose="020B0606020202030204" pitchFamily="34" charset="0"/>
              </a:rPr>
              <a:t>; </a:t>
            </a:r>
            <a:r>
              <a:rPr lang="en-US" dirty="0">
                <a:solidFill>
                  <a:srgbClr val="0B0080"/>
                </a:solidFill>
                <a:latin typeface="Arial Narrow" panose="020B0606020202030204" pitchFamily="34" charset="0"/>
                <a:hlinkClick r:id="rId4" tooltip="Arabic language"/>
              </a:rPr>
              <a:t>Arabic</a:t>
            </a:r>
            <a:r>
              <a:rPr lang="en-US" dirty="0">
                <a:solidFill>
                  <a:srgbClr val="202122"/>
                </a:solidFill>
                <a:latin typeface="Arial Narrow" panose="020B0606020202030204" pitchFamily="34" charset="0"/>
              </a:rPr>
              <a:t>: </a:t>
            </a:r>
            <a:r>
              <a:rPr lang="ar-AE" dirty="0">
                <a:solidFill>
                  <a:srgbClr val="202122"/>
                </a:solidFill>
                <a:latin typeface="Arial Narrow" panose="020B0606020202030204" pitchFamily="34" charset="0"/>
              </a:rPr>
              <a:t>علماء‎ </a:t>
            </a:r>
            <a:r>
              <a:rPr lang="ar-AE" i="1" dirty="0">
                <a:solidFill>
                  <a:srgbClr val="202122"/>
                </a:solidFill>
                <a:latin typeface="Arial Narrow" panose="020B0606020202030204" pitchFamily="34" charset="0"/>
              </a:rPr>
              <a:t>ʿ</a:t>
            </a:r>
            <a:r>
              <a:rPr lang="en-US" i="1" dirty="0" err="1">
                <a:solidFill>
                  <a:srgbClr val="202122"/>
                </a:solidFill>
                <a:latin typeface="Arial Narrow" panose="020B0606020202030204" pitchFamily="34" charset="0"/>
              </a:rPr>
              <a:t>Ulamāʾ</a:t>
            </a:r>
            <a:r>
              <a:rPr lang="en-US" dirty="0">
                <a:solidFill>
                  <a:srgbClr val="202122"/>
                </a:solidFill>
                <a:latin typeface="Arial Narrow" panose="020B0606020202030204" pitchFamily="34" charset="0"/>
              </a:rPr>
              <a:t>, singular </a:t>
            </a:r>
            <a:r>
              <a:rPr lang="ar-AE" dirty="0">
                <a:solidFill>
                  <a:srgbClr val="202122"/>
                </a:solidFill>
                <a:latin typeface="Arial Narrow" panose="020B0606020202030204" pitchFamily="34" charset="0"/>
              </a:rPr>
              <a:t>عالِم </a:t>
            </a:r>
            <a:r>
              <a:rPr lang="ar-AE" i="1" dirty="0">
                <a:solidFill>
                  <a:srgbClr val="202122"/>
                </a:solidFill>
                <a:latin typeface="Arial Narrow" panose="020B0606020202030204" pitchFamily="34" charset="0"/>
              </a:rPr>
              <a:t>ʿ</a:t>
            </a:r>
            <a:r>
              <a:rPr lang="en-US" i="1" dirty="0" err="1">
                <a:solidFill>
                  <a:srgbClr val="202122"/>
                </a:solidFill>
                <a:latin typeface="Arial Narrow" panose="020B0606020202030204" pitchFamily="34" charset="0"/>
              </a:rPr>
              <a:t>Ālim</a:t>
            </a:r>
            <a:r>
              <a:rPr lang="en-US" dirty="0">
                <a:solidFill>
                  <a:srgbClr val="202122"/>
                </a:solidFill>
                <a:latin typeface="Arial Narrow" panose="020B0606020202030204" pitchFamily="34" charset="0"/>
              </a:rPr>
              <a:t>, "scholar", literally "the learned ones",</a:t>
            </a:r>
            <a:r>
              <a:rPr lang="en-US" baseline="30000" dirty="0">
                <a:solidFill>
                  <a:srgbClr val="0B0080"/>
                </a:solidFill>
                <a:latin typeface="Arial Narrow" panose="020B0606020202030204" pitchFamily="34" charset="0"/>
                <a:hlinkClick r:id="rId5"/>
              </a:rPr>
              <a:t>[1]</a:t>
            </a:r>
            <a:r>
              <a:rPr lang="en-US" dirty="0">
                <a:solidFill>
                  <a:srgbClr val="202122"/>
                </a:solidFill>
                <a:latin typeface="Arial Narrow" panose="020B0606020202030204" pitchFamily="34" charset="0"/>
              </a:rPr>
              <a:t> also spelled </a:t>
            </a:r>
            <a:r>
              <a:rPr lang="en-US" i="1" dirty="0">
                <a:solidFill>
                  <a:srgbClr val="202122"/>
                </a:solidFill>
                <a:latin typeface="Arial Narrow" panose="020B0606020202030204" pitchFamily="34" charset="0"/>
              </a:rPr>
              <a:t>ulema</a:t>
            </a:r>
            <a:r>
              <a:rPr lang="en-US" dirty="0">
                <a:solidFill>
                  <a:srgbClr val="202122"/>
                </a:solidFill>
                <a:latin typeface="Arial Narrow" panose="020B0606020202030204" pitchFamily="34" charset="0"/>
              </a:rPr>
              <a:t>; feminine: </a:t>
            </a:r>
            <a:r>
              <a:rPr lang="en-US" i="1" dirty="0" err="1">
                <a:solidFill>
                  <a:srgbClr val="202122"/>
                </a:solidFill>
                <a:latin typeface="Arial Narrow" panose="020B0606020202030204" pitchFamily="34" charset="0"/>
              </a:rPr>
              <a:t>alimah</a:t>
            </a:r>
            <a:r>
              <a:rPr lang="en-US" dirty="0">
                <a:solidFill>
                  <a:srgbClr val="202122"/>
                </a:solidFill>
                <a:latin typeface="Arial Narrow" panose="020B0606020202030204" pitchFamily="34" charset="0"/>
              </a:rPr>
              <a:t> [singular] and </a:t>
            </a:r>
            <a:r>
              <a:rPr lang="en-US" i="1" dirty="0" err="1">
                <a:solidFill>
                  <a:srgbClr val="202122"/>
                </a:solidFill>
                <a:latin typeface="Arial Narrow" panose="020B0606020202030204" pitchFamily="34" charset="0"/>
              </a:rPr>
              <a:t>uluma</a:t>
            </a:r>
            <a:r>
              <a:rPr lang="en-US" dirty="0">
                <a:solidFill>
                  <a:srgbClr val="202122"/>
                </a:solidFill>
                <a:latin typeface="Arial Narrow" panose="020B0606020202030204" pitchFamily="34" charset="0"/>
              </a:rPr>
              <a:t> [plural])</a:t>
            </a:r>
            <a:r>
              <a:rPr lang="en-US" baseline="30000" dirty="0">
                <a:solidFill>
                  <a:srgbClr val="0B0080"/>
                </a:solidFill>
                <a:latin typeface="Arial Narrow" panose="020B0606020202030204" pitchFamily="34" charset="0"/>
                <a:hlinkClick r:id="rId6"/>
              </a:rPr>
              <a:t>[2]</a:t>
            </a:r>
            <a:r>
              <a:rPr lang="en-US" dirty="0">
                <a:solidFill>
                  <a:srgbClr val="202122"/>
                </a:solidFill>
                <a:latin typeface="Arial Narrow" panose="020B0606020202030204" pitchFamily="34" charset="0"/>
              </a:rPr>
              <a:t> </a:t>
            </a:r>
            <a:r>
              <a:rPr lang="en-US" b="1" dirty="0">
                <a:solidFill>
                  <a:srgbClr val="202122"/>
                </a:solidFill>
                <a:latin typeface="Arial Narrow" panose="020B0606020202030204" pitchFamily="34" charset="0"/>
              </a:rPr>
              <a:t>are the guardians, transmitters and interpreters of religious knowledge in Islam, including Islamic doctrine and law</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6"/>
              </a:rPr>
              <a:t>[2]</a:t>
            </a:r>
            <a:endParaRPr lang="en-US" dirty="0">
              <a:solidFill>
                <a:srgbClr val="202122"/>
              </a:solidFill>
              <a:latin typeface="Arial Narrow" panose="020B0606020202030204" pitchFamily="34" charset="0"/>
            </a:endParaRPr>
          </a:p>
          <a:p>
            <a:r>
              <a:rPr lang="en-US" dirty="0">
                <a:solidFill>
                  <a:srgbClr val="202122"/>
                </a:solidFill>
                <a:latin typeface="Arial Narrow" panose="020B0606020202030204" pitchFamily="34" charset="0"/>
              </a:rPr>
              <a:t>By longstanding tradition, ulama are educated in religious institutions </a:t>
            </a:r>
            <a:r>
              <a:rPr lang="en-US" i="1" dirty="0">
                <a:solidFill>
                  <a:srgbClr val="202122"/>
                </a:solidFill>
                <a:latin typeface="Arial Narrow" panose="020B0606020202030204" pitchFamily="34" charset="0"/>
              </a:rPr>
              <a:t>(</a:t>
            </a:r>
            <a:r>
              <a:rPr lang="en-US" i="1" dirty="0">
                <a:solidFill>
                  <a:srgbClr val="0B0080"/>
                </a:solidFill>
                <a:latin typeface="Arial Narrow" panose="020B0606020202030204" pitchFamily="34" charset="0"/>
                <a:hlinkClick r:id="rId7" tooltip="Madrasa"/>
              </a:rPr>
              <a:t>madrasas</a:t>
            </a:r>
            <a:r>
              <a:rPr lang="en-US" i="1" dirty="0">
                <a:solidFill>
                  <a:srgbClr val="202122"/>
                </a:solidFill>
                <a:latin typeface="Arial Narrow" panose="020B0606020202030204" pitchFamily="34" charset="0"/>
              </a:rPr>
              <a:t>)</a:t>
            </a:r>
            <a:r>
              <a:rPr lang="en-US" dirty="0">
                <a:solidFill>
                  <a:srgbClr val="202122"/>
                </a:solidFill>
                <a:latin typeface="Arial Narrow" panose="020B0606020202030204" pitchFamily="34" charset="0"/>
              </a:rPr>
              <a:t>. The </a:t>
            </a:r>
            <a:r>
              <a:rPr lang="en-US" dirty="0">
                <a:solidFill>
                  <a:srgbClr val="0B0080"/>
                </a:solidFill>
                <a:latin typeface="Arial Narrow" panose="020B0606020202030204" pitchFamily="34" charset="0"/>
                <a:hlinkClick r:id="rId8" tooltip="Quran"/>
              </a:rPr>
              <a:t>Quran</a:t>
            </a:r>
            <a:r>
              <a:rPr lang="en-US" dirty="0">
                <a:solidFill>
                  <a:srgbClr val="202122"/>
                </a:solidFill>
                <a:latin typeface="Arial Narrow" panose="020B0606020202030204" pitchFamily="34" charset="0"/>
              </a:rPr>
              <a:t> and </a:t>
            </a:r>
            <a:r>
              <a:rPr lang="en-US" dirty="0">
                <a:solidFill>
                  <a:srgbClr val="0B0080"/>
                </a:solidFill>
                <a:latin typeface="Arial Narrow" panose="020B0606020202030204" pitchFamily="34" charset="0"/>
                <a:hlinkClick r:id="rId9" tooltip="Sunnah"/>
              </a:rPr>
              <a:t>sunnah</a:t>
            </a:r>
            <a:r>
              <a:rPr lang="en-US" dirty="0">
                <a:solidFill>
                  <a:srgbClr val="202122"/>
                </a:solidFill>
                <a:latin typeface="Arial Narrow" panose="020B0606020202030204" pitchFamily="34" charset="0"/>
              </a:rPr>
              <a:t> (authentic </a:t>
            </a:r>
            <a:r>
              <a:rPr lang="en-US" dirty="0">
                <a:solidFill>
                  <a:srgbClr val="0B0080"/>
                </a:solidFill>
                <a:latin typeface="Arial Narrow" panose="020B0606020202030204" pitchFamily="34" charset="0"/>
                <a:hlinkClick r:id="rId10" tooltip="Hadith"/>
              </a:rPr>
              <a:t>hadith</a:t>
            </a:r>
            <a:r>
              <a:rPr lang="en-US" dirty="0">
                <a:solidFill>
                  <a:srgbClr val="202122"/>
                </a:solidFill>
                <a:latin typeface="Arial Narrow" panose="020B0606020202030204" pitchFamily="34" charset="0"/>
              </a:rPr>
              <a:t>) are the scriptural sources of </a:t>
            </a:r>
            <a:r>
              <a:rPr lang="en-US" dirty="0">
                <a:solidFill>
                  <a:srgbClr val="0B0080"/>
                </a:solidFill>
                <a:latin typeface="Arial Narrow" panose="020B0606020202030204" pitchFamily="34" charset="0"/>
                <a:hlinkClick r:id="rId11" tooltip="Traditional Islam"/>
              </a:rPr>
              <a:t>traditional</a:t>
            </a:r>
            <a:r>
              <a:rPr lang="en-US" dirty="0">
                <a:solidFill>
                  <a:srgbClr val="202122"/>
                </a:solidFill>
                <a:latin typeface="Arial Narrow" panose="020B0606020202030204" pitchFamily="34" charset="0"/>
              </a:rPr>
              <a:t> </a:t>
            </a:r>
            <a:r>
              <a:rPr lang="en-US" u="sng" dirty="0">
                <a:solidFill>
                  <a:srgbClr val="0B0080"/>
                </a:solidFill>
                <a:latin typeface="Arial Narrow" panose="020B0606020202030204" pitchFamily="34" charset="0"/>
                <a:hlinkClick r:id="rId12"/>
              </a:rPr>
              <a:t>Islamic law</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13"/>
              </a:rPr>
              <a:t>[3]</a:t>
            </a:r>
            <a:endParaRPr lang="en-US" b="0" i="0" dirty="0">
              <a:solidFill>
                <a:srgbClr val="202122"/>
              </a:solidFill>
              <a:effectLst/>
              <a:latin typeface="Arial Narrow" panose="020B0606020202030204" pitchFamily="34" charset="0"/>
            </a:endParaRPr>
          </a:p>
        </p:txBody>
      </p:sp>
      <p:pic>
        <p:nvPicPr>
          <p:cNvPr id="7170" name="Picture 2">
            <a:extLst>
              <a:ext uri="{FF2B5EF4-FFF2-40B4-BE49-F238E27FC236}">
                <a16:creationId xmlns:a16="http://schemas.microsoft.com/office/drawing/2014/main" id="{107B8354-D62A-4ADF-AA86-6F1B523AEE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3286" y="1181912"/>
            <a:ext cx="3776042" cy="384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6914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13746</Words>
  <Application>Microsoft Office PowerPoint</Application>
  <PresentationFormat>Widescreen</PresentationFormat>
  <Paragraphs>1093</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Narrow</vt:lpstr>
      <vt:lpstr>Arial Rounded MT Bold</vt:lpstr>
      <vt:lpstr>Calibri</vt:lpstr>
      <vt:lpstr>Calibri Light</vt:lpstr>
      <vt:lpstr>trebuchet</vt:lpstr>
      <vt:lpstr>Office Theme</vt:lpstr>
      <vt:lpstr>The House of Saud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House of Saud </dc:title>
  <dc:creator>Elaine Steiner</dc:creator>
  <cp:lastModifiedBy>Elaine Steiner</cp:lastModifiedBy>
  <cp:revision>63</cp:revision>
  <dcterms:created xsi:type="dcterms:W3CDTF">2020-07-17T04:22:07Z</dcterms:created>
  <dcterms:modified xsi:type="dcterms:W3CDTF">2020-08-02T02:45:12Z</dcterms:modified>
</cp:coreProperties>
</file>